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808" r:id="rId4"/>
    <p:sldId id="807" r:id="rId5"/>
    <p:sldId id="330" r:id="rId6"/>
    <p:sldId id="809" r:id="rId7"/>
    <p:sldId id="818" r:id="rId8"/>
    <p:sldId id="819" r:id="rId9"/>
    <p:sldId id="813" r:id="rId10"/>
    <p:sldId id="820" r:id="rId11"/>
    <p:sldId id="821" r:id="rId12"/>
    <p:sldId id="812" r:id="rId13"/>
    <p:sldId id="811" r:id="rId14"/>
    <p:sldId id="829" r:id="rId15"/>
    <p:sldId id="827" r:id="rId16"/>
    <p:sldId id="359" r:id="rId17"/>
    <p:sldId id="823" r:id="rId18"/>
    <p:sldId id="824" r:id="rId19"/>
    <p:sldId id="826" r:id="rId20"/>
    <p:sldId id="830" r:id="rId21"/>
    <p:sldId id="831" r:id="rId22"/>
    <p:sldId id="832" r:id="rId23"/>
    <p:sldId id="833" r:id="rId24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169"/>
    <p:restoredTop sz="96327"/>
  </p:normalViewPr>
  <p:slideViewPr>
    <p:cSldViewPr snapToGrid="0">
      <p:cViewPr varScale="1">
        <p:scale>
          <a:sx n="128" d="100"/>
          <a:sy n="128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Hagell" userId="865b429c-9613-4fde-a36c-7e38fc6a5413" providerId="ADAL" clId="{B9232F9C-F5B5-DD43-9B9F-CEF047F3326C}"/>
    <pc:docChg chg="delSld modSld">
      <pc:chgData name="Peter Hagell" userId="865b429c-9613-4fde-a36c-7e38fc6a5413" providerId="ADAL" clId="{B9232F9C-F5B5-DD43-9B9F-CEF047F3326C}" dt="2023-12-20T07:08:20.867" v="11" actId="2696"/>
      <pc:docMkLst>
        <pc:docMk/>
      </pc:docMkLst>
      <pc:sldChg chg="modSp mod">
        <pc:chgData name="Peter Hagell" userId="865b429c-9613-4fde-a36c-7e38fc6a5413" providerId="ADAL" clId="{B9232F9C-F5B5-DD43-9B9F-CEF047F3326C}" dt="2023-12-20T07:06:35.199" v="10" actId="20577"/>
        <pc:sldMkLst>
          <pc:docMk/>
          <pc:sldMk cId="1161591771" sldId="256"/>
        </pc:sldMkLst>
        <pc:spChg chg="mod">
          <ac:chgData name="Peter Hagell" userId="865b429c-9613-4fde-a36c-7e38fc6a5413" providerId="ADAL" clId="{B9232F9C-F5B5-DD43-9B9F-CEF047F3326C}" dt="2023-12-20T07:06:35.199" v="10" actId="20577"/>
          <ac:spMkLst>
            <pc:docMk/>
            <pc:sldMk cId="1161591771" sldId="256"/>
            <ac:spMk id="2" creationId="{A2DF4CEB-918A-0472-B6E4-4689B9CD397B}"/>
          </ac:spMkLst>
        </pc:spChg>
      </pc:sldChg>
      <pc:sldChg chg="del">
        <pc:chgData name="Peter Hagell" userId="865b429c-9613-4fde-a36c-7e38fc6a5413" providerId="ADAL" clId="{B9232F9C-F5B5-DD43-9B9F-CEF047F3326C}" dt="2023-12-20T07:08:20.867" v="11" actId="2696"/>
        <pc:sldMkLst>
          <pc:docMk/>
          <pc:sldMk cId="1826665925" sldId="258"/>
        </pc:sldMkLst>
      </pc:sldChg>
      <pc:sldChg chg="del">
        <pc:chgData name="Peter Hagell" userId="865b429c-9613-4fde-a36c-7e38fc6a5413" providerId="ADAL" clId="{B9232F9C-F5B5-DD43-9B9F-CEF047F3326C}" dt="2023-12-20T07:08:20.867" v="11" actId="2696"/>
        <pc:sldMkLst>
          <pc:docMk/>
          <pc:sldMk cId="3817276228" sldId="260"/>
        </pc:sldMkLst>
      </pc:sldChg>
      <pc:sldChg chg="del">
        <pc:chgData name="Peter Hagell" userId="865b429c-9613-4fde-a36c-7e38fc6a5413" providerId="ADAL" clId="{B9232F9C-F5B5-DD43-9B9F-CEF047F3326C}" dt="2023-12-20T07:08:20.867" v="11" actId="2696"/>
        <pc:sldMkLst>
          <pc:docMk/>
          <pc:sldMk cId="0" sldId="265"/>
        </pc:sldMkLst>
      </pc:sldChg>
      <pc:sldChg chg="del">
        <pc:chgData name="Peter Hagell" userId="865b429c-9613-4fde-a36c-7e38fc6a5413" providerId="ADAL" clId="{B9232F9C-F5B5-DD43-9B9F-CEF047F3326C}" dt="2023-12-20T07:08:20.867" v="11" actId="2696"/>
        <pc:sldMkLst>
          <pc:docMk/>
          <pc:sldMk cId="0" sldId="280"/>
        </pc:sldMkLst>
      </pc:sldChg>
      <pc:sldChg chg="del">
        <pc:chgData name="Peter Hagell" userId="865b429c-9613-4fde-a36c-7e38fc6a5413" providerId="ADAL" clId="{B9232F9C-F5B5-DD43-9B9F-CEF047F3326C}" dt="2023-12-20T07:08:20.867" v="11" actId="2696"/>
        <pc:sldMkLst>
          <pc:docMk/>
          <pc:sldMk cId="0" sldId="319"/>
        </pc:sldMkLst>
      </pc:sldChg>
      <pc:sldChg chg="del">
        <pc:chgData name="Peter Hagell" userId="865b429c-9613-4fde-a36c-7e38fc6a5413" providerId="ADAL" clId="{B9232F9C-F5B5-DD43-9B9F-CEF047F3326C}" dt="2023-12-20T07:08:20.867" v="11" actId="2696"/>
        <pc:sldMkLst>
          <pc:docMk/>
          <pc:sldMk cId="0" sldId="465"/>
        </pc:sldMkLst>
      </pc:sldChg>
      <pc:sldChg chg="del">
        <pc:chgData name="Peter Hagell" userId="865b429c-9613-4fde-a36c-7e38fc6a5413" providerId="ADAL" clId="{B9232F9C-F5B5-DD43-9B9F-CEF047F3326C}" dt="2023-12-20T07:08:20.867" v="11" actId="2696"/>
        <pc:sldMkLst>
          <pc:docMk/>
          <pc:sldMk cId="3966211394" sldId="751"/>
        </pc:sldMkLst>
      </pc:sldChg>
      <pc:sldChg chg="del">
        <pc:chgData name="Peter Hagell" userId="865b429c-9613-4fde-a36c-7e38fc6a5413" providerId="ADAL" clId="{B9232F9C-F5B5-DD43-9B9F-CEF047F3326C}" dt="2023-12-20T07:08:20.867" v="11" actId="2696"/>
        <pc:sldMkLst>
          <pc:docMk/>
          <pc:sldMk cId="4091593321" sldId="752"/>
        </pc:sldMkLst>
      </pc:sldChg>
      <pc:sldChg chg="del">
        <pc:chgData name="Peter Hagell" userId="865b429c-9613-4fde-a36c-7e38fc6a5413" providerId="ADAL" clId="{B9232F9C-F5B5-DD43-9B9F-CEF047F3326C}" dt="2023-12-20T07:08:20.867" v="11" actId="2696"/>
        <pc:sldMkLst>
          <pc:docMk/>
          <pc:sldMk cId="3251204224" sldId="753"/>
        </pc:sldMkLst>
      </pc:sldChg>
      <pc:sldChg chg="del">
        <pc:chgData name="Peter Hagell" userId="865b429c-9613-4fde-a36c-7e38fc6a5413" providerId="ADAL" clId="{B9232F9C-F5B5-DD43-9B9F-CEF047F3326C}" dt="2023-12-20T07:08:20.867" v="11" actId="2696"/>
        <pc:sldMkLst>
          <pc:docMk/>
          <pc:sldMk cId="2124222862" sldId="754"/>
        </pc:sldMkLst>
      </pc:sldChg>
      <pc:sldChg chg="del">
        <pc:chgData name="Peter Hagell" userId="865b429c-9613-4fde-a36c-7e38fc6a5413" providerId="ADAL" clId="{B9232F9C-F5B5-DD43-9B9F-CEF047F3326C}" dt="2023-12-20T07:08:20.867" v="11" actId="2696"/>
        <pc:sldMkLst>
          <pc:docMk/>
          <pc:sldMk cId="3353439671" sldId="756"/>
        </pc:sldMkLst>
      </pc:sldChg>
      <pc:sldChg chg="del">
        <pc:chgData name="Peter Hagell" userId="865b429c-9613-4fde-a36c-7e38fc6a5413" providerId="ADAL" clId="{B9232F9C-F5B5-DD43-9B9F-CEF047F3326C}" dt="2023-12-20T07:08:20.867" v="11" actId="2696"/>
        <pc:sldMkLst>
          <pc:docMk/>
          <pc:sldMk cId="2399093706" sldId="757"/>
        </pc:sldMkLst>
      </pc:sldChg>
      <pc:sldChg chg="del">
        <pc:chgData name="Peter Hagell" userId="865b429c-9613-4fde-a36c-7e38fc6a5413" providerId="ADAL" clId="{B9232F9C-F5B5-DD43-9B9F-CEF047F3326C}" dt="2023-12-20T07:08:20.867" v="11" actId="2696"/>
        <pc:sldMkLst>
          <pc:docMk/>
          <pc:sldMk cId="3331106421" sldId="759"/>
        </pc:sldMkLst>
      </pc:sldChg>
      <pc:sldChg chg="del">
        <pc:chgData name="Peter Hagell" userId="865b429c-9613-4fde-a36c-7e38fc6a5413" providerId="ADAL" clId="{B9232F9C-F5B5-DD43-9B9F-CEF047F3326C}" dt="2023-12-20T07:08:20.867" v="11" actId="2696"/>
        <pc:sldMkLst>
          <pc:docMk/>
          <pc:sldMk cId="1559474352" sldId="760"/>
        </pc:sldMkLst>
      </pc:sldChg>
      <pc:sldChg chg="del">
        <pc:chgData name="Peter Hagell" userId="865b429c-9613-4fde-a36c-7e38fc6a5413" providerId="ADAL" clId="{B9232F9C-F5B5-DD43-9B9F-CEF047F3326C}" dt="2023-12-20T07:08:20.867" v="11" actId="2696"/>
        <pc:sldMkLst>
          <pc:docMk/>
          <pc:sldMk cId="3869765832" sldId="814"/>
        </pc:sldMkLst>
      </pc:sldChg>
      <pc:sldChg chg="del">
        <pc:chgData name="Peter Hagell" userId="865b429c-9613-4fde-a36c-7e38fc6a5413" providerId="ADAL" clId="{B9232F9C-F5B5-DD43-9B9F-CEF047F3326C}" dt="2023-12-20T07:08:20.867" v="11" actId="2696"/>
        <pc:sldMkLst>
          <pc:docMk/>
          <pc:sldMk cId="2473564752" sldId="8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1889B-B73F-8748-9C64-30638F426B5A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B88B5-9FE2-034E-B314-03C39E0B0D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148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B35EA7-AA79-9140-AF4A-99929B1CFC35}" type="slidenum">
              <a:rPr lang="sv-SE" sz="1300"/>
              <a:t>5</a:t>
            </a:fld>
            <a:endParaRPr lang="sv-SE" sz="13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14="http://schemas.microsoft.com/office/powerpoint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62F5FC-A920-3B42-8CC9-1CE70EAF7F81}" type="slidenum">
              <a:rPr lang="sv-SE" sz="1300"/>
              <a:t>6</a:t>
            </a:fld>
            <a:endParaRPr lang="sv-SE" sz="13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14="http://schemas.microsoft.com/office/powerpoint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14="http://schemas.microsoft.com/office/powerpoint/2010/main" xmlns:a14="http://schemas.microsoft.com/office/drawing/2010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47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14="http://schemas.microsoft.com/office/powerpoint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62F5FC-A920-3B42-8CC9-1CE70EAF7F81}" type="slidenum">
              <a:rPr lang="sv-SE" sz="1300"/>
              <a:t>7</a:t>
            </a:fld>
            <a:endParaRPr lang="sv-SE" sz="13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14="http://schemas.microsoft.com/office/powerpoint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14="http://schemas.microsoft.com/office/powerpoint/2010/main" xmlns:a14="http://schemas.microsoft.com/office/drawing/2010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1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8B3FA1-3235-3146-9886-F9E8CCDA7C1B}" type="slidenum">
              <a:rPr lang="sv-SE" sz="1300"/>
              <a:t>13</a:t>
            </a:fld>
            <a:endParaRPr lang="sv-SE" sz="13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974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182211-FB5E-8348-A0B7-878376C6E381}" type="slidenum">
              <a:rPr lang="sv-SE" sz="1300"/>
              <a:t>14</a:t>
            </a:fld>
            <a:endParaRPr lang="sv-SE" sz="13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02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179D-E8E9-E3EA-35D5-600D208EC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89B85-DB29-8CD7-3AAE-0C7D8A02A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4576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07A5-4DC7-1BEC-3FDB-97913477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E0F90-C813-648E-2596-CCCDB1834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69CE-9132-EE61-FA52-BA7AD477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12/20/23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063DB-CC34-9C76-201D-9521D56A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70E2-DD8D-4EB9-D006-29F9ABCE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8296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87589-EAF7-7FD7-F2EC-6EBA2A328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28D9D-9C67-F350-392F-B149C9094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DD0BF-8FCE-1370-F91F-8098E20D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12/20/23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33D41-00BB-F0AC-11EF-165F08B4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4EC5C-F93C-2349-D975-91319D08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20510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62B01-111C-FB4A-87AE-7DD6887494A4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109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F669-B068-836D-61D4-2A4838C7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5C74-0254-0336-1B45-B061659A5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5059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3096-5530-0861-0508-3A56D9D7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F0C6-F634-D4EC-8A3D-15565EF7A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2962-CBB6-A5E1-9616-80A81512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33BE-4880-12D2-FA56-FC85E6CFD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BFA12-D6DF-9E5F-5131-F67A9296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23296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BA29-5628-36A3-2761-0E7FC6E0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A6EB6-804D-D929-87AC-F81224EE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CE9EE-D558-A4DF-6E49-AF196192C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AEEF9-3009-ECFE-1246-06D673405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157B5-6FB0-0FE1-6228-F1997AF07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02BFE-CF35-6592-404A-0E1600F1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12/20/23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930C2-AFB0-D70C-A7DB-0AFAFEE4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32882-E567-3516-777B-1FB7A5BD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6040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8BB7-0C64-AC13-8355-4B321CB0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9993E-B2FE-38A6-9365-78334A1A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12/20/23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A1F94-D559-80C1-95D2-0856570B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2DB70-1391-1732-2CC3-BB2DEEEA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2647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8C9CB-B793-99AB-AA1C-F8D16297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12/20/23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1F578-1D3F-1983-2D46-0CA027B9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46DD7-663E-8D55-AE79-CE702179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0188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0088-7BEE-114C-47D2-7C75E421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FE15-BED3-4A69-C520-7C4D8C5B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A165C-8EDB-CB77-96EC-BEE223002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5828D-86AC-8E80-0618-7E5119BB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12/20/23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FC49E-0B95-1ACB-11FE-932A3352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59BAC-511D-50A7-5A19-87FF4918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29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537C-4A27-EA8C-7671-C1B8B318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BA6F3-D164-C635-D6FE-E6D0FBDCD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B5F6A-9E7A-4DBD-7561-3ABB1CDF4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81FD9-7B78-D626-212F-84DC21C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12/20/23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F957F-24B7-0B57-8FC3-B96A0317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4E2AA-53BF-1C4E-F268-4F6427E3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5454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84F64-240D-C9B3-4318-EA03C8CB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98B89-FF20-91B4-3503-8B6F258DF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CAFB99-334F-065D-1C77-534D9178CA71}"/>
              </a:ext>
            </a:extLst>
          </p:cNvPr>
          <p:cNvGrpSpPr/>
          <p:nvPr userDrawn="1"/>
        </p:nvGrpSpPr>
        <p:grpSpPr>
          <a:xfrm>
            <a:off x="179523" y="6121210"/>
            <a:ext cx="6520219" cy="633095"/>
            <a:chOff x="519728" y="10058718"/>
            <a:chExt cx="6520219" cy="6330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173820-6D4F-B0C4-A30B-F7D0678B2B6A}"/>
                </a:ext>
              </a:extLst>
            </p:cNvPr>
            <p:cNvPicPr/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28" y="10058718"/>
              <a:ext cx="2218055" cy="6330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579E16-F6AE-08E5-6699-4737ED30B6B0}"/>
                </a:ext>
              </a:extLst>
            </p:cNvPr>
            <p:cNvSpPr txBox="1"/>
            <p:nvPr userDrawn="1"/>
          </p:nvSpPr>
          <p:spPr>
            <a:xfrm>
              <a:off x="2796720" y="10142137"/>
              <a:ext cx="4243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Reference number: 618596-EPP-1-2020-1-SE-EPPKA2-CBHE-JP</a:t>
              </a:r>
              <a:br>
                <a:rPr lang="en-GB" sz="800" dirty="0"/>
              </a:br>
              <a:r>
                <a:rPr lang="en-GB" sz="800" dirty="0"/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B58126-C7BE-5D18-F25B-55D3658D4AE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058439" y="5504807"/>
            <a:ext cx="1074143" cy="13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ubmed.ncbi.nlm.nih.gov/19250132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0198-020-01195-8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esearchgate.net/publication/11595008" TargetMode="External"/><Relationship Id="rId5" Type="http://schemas.openxmlformats.org/officeDocument/2006/relationships/hyperlink" Target="https://www.researchgate.net/publication/318604811" TargetMode="Externa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esearchgate.net/publication/11595008" TargetMode="External"/><Relationship Id="rId4" Type="http://schemas.openxmlformats.org/officeDocument/2006/relationships/hyperlink" Target="https://www.researchgate.net/publication/31860481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2681856_Overview_of_Adult_Health_Status_Measures_Fielded_in_Rand%27s_Health_Insurance_Study" TargetMode="External"/><Relationship Id="rId7" Type="http://schemas.openxmlformats.org/officeDocument/2006/relationships/hyperlink" Target="https://www.researchgate.net/publication/7060458_The_Significance_of_Importance_An_Evaluation_of_Ferrans_and_Powers%27_Quality_of_Life_Index" TargetMode="External"/><Relationship Id="rId2" Type="http://schemas.openxmlformats.org/officeDocument/2006/relationships/hyperlink" Target="https://personal.utdallas.edu/~herve/abdi-GuttmanScaling2010-prett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3109/03790799109166684" TargetMode="External"/><Relationship Id="rId5" Type="http://schemas.openxmlformats.org/officeDocument/2006/relationships/hyperlink" Target="https://www.ncbi.nlm.nih.gov/pmc/articles/PMC7037759/" TargetMode="External"/><Relationship Id="rId4" Type="http://schemas.openxmlformats.org/officeDocument/2006/relationships/hyperlink" Target="http://simonwessely.com/Downloads/Publications/Other_p/106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brain/124.5.962" TargetMode="External"/><Relationship Id="rId7" Type="http://schemas.openxmlformats.org/officeDocument/2006/relationships/hyperlink" Target="https://legacy.voteview.com/pdf/Likert_1932.pdf" TargetMode="External"/><Relationship Id="rId2" Type="http://schemas.openxmlformats.org/officeDocument/2006/relationships/hyperlink" Target="https://www.researchgate.net/publication/3186048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7/s10198-020-01195-8" TargetMode="External"/><Relationship Id="rId5" Type="http://schemas.openxmlformats.org/officeDocument/2006/relationships/hyperlink" Target="http://dx.doi.org/10.1136/jnnp.68.3.365" TargetMode="External"/><Relationship Id="rId4" Type="http://schemas.openxmlformats.org/officeDocument/2006/relationships/hyperlink" Target="https://doi.org/10.3310/hta809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0030-5073(73)90016-0" TargetMode="External"/><Relationship Id="rId2" Type="http://schemas.openxmlformats.org/officeDocument/2006/relationships/hyperlink" Target="https://citeseerx.ist.psu.edu/viewdoc/download?doi=10.1.1.833.5428&amp;rep=rep1&amp;type=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gate.net/publication/11595008" TargetMode="External"/><Relationship Id="rId5" Type="http://schemas.openxmlformats.org/officeDocument/2006/relationships/hyperlink" Target="https://doi.org/10.1093/med/9780199685219.001.0001" TargetMode="External"/><Relationship Id="rId4" Type="http://schemas.openxmlformats.org/officeDocument/2006/relationships/hyperlink" Target="https://gwern.net/doc/psychology/1950-stouffer-theamericansoldier-v4-measurementandprediction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3/A:1013159414364" TargetMode="External"/><Relationship Id="rId2" Type="http://schemas.openxmlformats.org/officeDocument/2006/relationships/hyperlink" Target="https://parsmodir.com/wp-content/uploads/2013/02/thurstone1927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med.ncbi.nlm.nih.gov/19250132/" TargetMode="External"/><Relationship Id="rId4" Type="http://schemas.openxmlformats.org/officeDocument/2006/relationships/hyperlink" Target="https://www.researchgate.net/publication/13469790_Methods_for_testing_data_quality_scaling_assumptions_and_reliability_the_IQOLA_Project_approach_International_Quality_of_Life_Assessmen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4CEB-918A-0472-B6E4-4689B9CD3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Scoring</a:t>
            </a:r>
            <a:r>
              <a:rPr lang="sv-SE" dirty="0"/>
              <a:t> and </a:t>
            </a:r>
            <a:r>
              <a:rPr lang="sv-SE" dirty="0" err="1"/>
              <a:t>scaling</a:t>
            </a:r>
            <a:r>
              <a:rPr lang="sv-SE" dirty="0"/>
              <a:t> (part 2)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D21B8-B733-D6AC-A679-00D982C92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3095"/>
          </a:xfrm>
        </p:spPr>
        <p:txBody>
          <a:bodyPr>
            <a:normAutofit/>
          </a:bodyPr>
          <a:lstStyle/>
          <a:p>
            <a:r>
              <a:rPr lang="sv-SE" dirty="0"/>
              <a:t>Clinical </a:t>
            </a:r>
            <a:r>
              <a:rPr lang="sv-SE" dirty="0" err="1"/>
              <a:t>assessment</a:t>
            </a:r>
            <a:r>
              <a:rPr lang="sv-SE" dirty="0"/>
              <a:t> and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measurement</a:t>
            </a:r>
            <a:endParaRPr lang="en-SE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DD9B8F-30B1-E9B3-FE6D-B4C2CCF58456}"/>
              </a:ext>
            </a:extLst>
          </p:cNvPr>
          <p:cNvSpPr txBox="1">
            <a:spLocks/>
          </p:cNvSpPr>
          <p:nvPr/>
        </p:nvSpPr>
        <p:spPr>
          <a:xfrm>
            <a:off x="1696949" y="4327208"/>
            <a:ext cx="9144000" cy="633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Peter Hagell</a:t>
            </a:r>
            <a:br>
              <a:rPr lang="en-GB" dirty="0"/>
            </a:br>
            <a:r>
              <a:rPr lang="en-GB" dirty="0"/>
              <a:t>Kristianstad university</a:t>
            </a:r>
          </a:p>
        </p:txBody>
      </p:sp>
    </p:spTree>
    <p:extLst>
      <p:ext uri="{BB962C8B-B14F-4D97-AF65-F5344CB8AC3E}">
        <p14:creationId xmlns:p14="http://schemas.microsoft.com/office/powerpoint/2010/main" val="116159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D10B1B-CDFC-6BAD-32A9-70227681E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Recommendation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BF76C2-E193-AB74-C76C-A661F2F18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185452" cy="4805363"/>
          </a:xfrm>
        </p:spPr>
        <p:txBody>
          <a:bodyPr/>
          <a:lstStyle/>
          <a:p>
            <a:r>
              <a:rPr lang="sv-SE" dirty="0"/>
              <a:t>Do not </a:t>
            </a:r>
            <a:r>
              <a:rPr lang="sv-SE" dirty="0" err="1"/>
              <a:t>weight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separate</a:t>
            </a:r>
            <a:r>
              <a:rPr lang="sv-SE" dirty="0"/>
              <a:t> scores, </a:t>
            </a:r>
            <a:r>
              <a:rPr lang="sv-SE" dirty="0" err="1"/>
              <a:t>e.g</a:t>
            </a:r>
            <a:r>
              <a:rPr lang="sv-SE" dirty="0"/>
              <a:t>., </a:t>
            </a:r>
            <a:r>
              <a:rPr lang="sv-SE" dirty="0" err="1"/>
              <a:t>satisfaction</a:t>
            </a:r>
            <a:r>
              <a:rPr lang="sv-SE" dirty="0"/>
              <a:t> &amp; </a:t>
            </a:r>
            <a:r>
              <a:rPr lang="sv-SE" dirty="0" err="1"/>
              <a:t>importance</a:t>
            </a:r>
            <a:r>
              <a:rPr lang="sv-SE" dirty="0"/>
              <a:t> or </a:t>
            </a:r>
            <a:r>
              <a:rPr lang="sv-SE" dirty="0" err="1"/>
              <a:t>frequency</a:t>
            </a:r>
            <a:r>
              <a:rPr lang="sv-SE" dirty="0"/>
              <a:t> &amp; </a:t>
            </a:r>
            <a:r>
              <a:rPr lang="sv-SE" dirty="0" err="1"/>
              <a:t>severity</a:t>
            </a:r>
            <a:r>
              <a:rPr lang="sv-SE" dirty="0"/>
              <a:t>, </a:t>
            </a:r>
            <a:r>
              <a:rPr lang="sv-SE" dirty="0" err="1"/>
              <a:t>if</a:t>
            </a:r>
            <a:endParaRPr lang="sv-SE" dirty="0"/>
          </a:p>
          <a:p>
            <a:pPr marL="742950" lvl="1" indent="-285750"/>
            <a:r>
              <a:rPr lang="sv-SE" dirty="0"/>
              <a:t>Research:  Part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study</a:t>
            </a:r>
            <a:r>
              <a:rPr lang="sv-SE" dirty="0"/>
              <a:t> </a:t>
            </a:r>
            <a:r>
              <a:rPr lang="sv-SE" dirty="0" err="1"/>
              <a:t>objectives</a:t>
            </a:r>
            <a:endParaRPr lang="sv-SE" dirty="0"/>
          </a:p>
          <a:p>
            <a:pPr marL="742950" lvl="1" indent="-285750"/>
            <a:r>
              <a:rPr lang="sv-SE" dirty="0"/>
              <a:t>Clinical </a:t>
            </a:r>
            <a:r>
              <a:rPr lang="sv-SE" dirty="0" err="1"/>
              <a:t>practice</a:t>
            </a:r>
            <a:r>
              <a:rPr lang="sv-SE" dirty="0"/>
              <a:t>: </a:t>
            </a:r>
            <a:r>
              <a:rPr lang="sv-SE" dirty="0" err="1"/>
              <a:t>Aid</a:t>
            </a:r>
            <a:r>
              <a:rPr lang="sv-SE" dirty="0"/>
              <a:t> in </a:t>
            </a:r>
            <a:r>
              <a:rPr lang="sv-SE" dirty="0" err="1"/>
              <a:t>setting</a:t>
            </a:r>
            <a:r>
              <a:rPr lang="sv-SE" dirty="0"/>
              <a:t> </a:t>
            </a:r>
            <a:r>
              <a:rPr lang="sv-SE" dirty="0" err="1"/>
              <a:t>priorities</a:t>
            </a:r>
            <a:endParaRPr lang="sv-SE" dirty="0"/>
          </a:p>
          <a:p>
            <a:endParaRPr lang="sv-SE" dirty="0"/>
          </a:p>
          <a:p>
            <a:r>
              <a:rPr lang="sv-SE" dirty="0"/>
              <a:t>Item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and interpretation, as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clinical</a:t>
            </a:r>
            <a:r>
              <a:rPr lang="sv-SE" dirty="0"/>
              <a:t> </a:t>
            </a:r>
            <a:r>
              <a:rPr lang="sv-SE" dirty="0" err="1"/>
              <a:t>checklists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22EC0FE-8DFE-A07E-9602-486ECEE5A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498" y="1173163"/>
            <a:ext cx="40005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03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B8B68A-F4C8-C6FA-AED2-15716DC4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weights</a:t>
            </a:r>
            <a:r>
              <a:rPr lang="sv-SE" dirty="0"/>
              <a:t> be </a:t>
            </a:r>
            <a:r>
              <a:rPr lang="sv-SE" dirty="0" err="1"/>
              <a:t>useful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831B97-6419-2F3E-D75D-0DDB8398D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1440"/>
            <a:ext cx="4634948" cy="4815523"/>
          </a:xfrm>
        </p:spPr>
        <p:txBody>
          <a:bodyPr/>
          <a:lstStyle/>
          <a:p>
            <a:pPr marL="0" indent="0">
              <a:buNone/>
            </a:pPr>
            <a:r>
              <a:rPr lang="sv-SE" sz="3200" dirty="0"/>
              <a:t>Risk screening</a:t>
            </a:r>
          </a:p>
          <a:p>
            <a:r>
              <a:rPr lang="sv-SE" dirty="0"/>
              <a:t>If </a:t>
            </a:r>
            <a:r>
              <a:rPr lang="sv-SE" dirty="0" err="1"/>
              <a:t>certain</a:t>
            </a:r>
            <a:r>
              <a:rPr lang="sv-SE" dirty="0"/>
              <a:t> feature(s)/item(s)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known</a:t>
            </a:r>
            <a:r>
              <a:rPr lang="sv-SE" dirty="0"/>
              <a:t> to be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indicator</a:t>
            </a:r>
            <a:r>
              <a:rPr lang="sv-SE" dirty="0"/>
              <a:t>(s) </a:t>
            </a:r>
            <a:r>
              <a:rPr lang="sv-SE" dirty="0" err="1"/>
              <a:t>of</a:t>
            </a:r>
            <a:r>
              <a:rPr lang="sv-SE" dirty="0"/>
              <a:t> risk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8F10960-5760-441C-8E92-F515DF054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722"/>
          <a:stretch/>
        </p:blipFill>
        <p:spPr>
          <a:xfrm>
            <a:off x="5824204" y="1361440"/>
            <a:ext cx="5224796" cy="452336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D3DA5E0-264B-0923-7D5A-03D36B1AF4BE}"/>
              </a:ext>
            </a:extLst>
          </p:cNvPr>
          <p:cNvSpPr/>
          <p:nvPr/>
        </p:nvSpPr>
        <p:spPr>
          <a:xfrm>
            <a:off x="8640417" y="1510748"/>
            <a:ext cx="1828800" cy="47707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E9E0D01-41CF-030C-2E2A-A068F813C960}"/>
              </a:ext>
            </a:extLst>
          </p:cNvPr>
          <p:cNvSpPr/>
          <p:nvPr/>
        </p:nvSpPr>
        <p:spPr>
          <a:xfrm>
            <a:off x="8640417" y="4393097"/>
            <a:ext cx="1828800" cy="5764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692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1665D0-391C-840E-5D07-5ED88F6F1A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Health 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utilities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22BC3EB-F916-BD3E-9858-E49003E01C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/>
              <a:t>Valuation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health</a:t>
            </a:r>
            <a:r>
              <a:rPr lang="sv-SE" dirty="0"/>
              <a:t> </a:t>
            </a:r>
            <a:r>
              <a:rPr lang="sv-SE" dirty="0" err="1"/>
              <a:t>states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2965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57339"/>
            <a:ext cx="6843711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sv-SE" sz="2000" dirty="0" err="1">
                <a:latin typeface="Arial" charset="0"/>
              </a:rPr>
              <a:t>Assessment</a:t>
            </a:r>
            <a:r>
              <a:rPr lang="sv-SE" sz="2000" dirty="0">
                <a:latin typeface="Arial" charset="0"/>
              </a:rPr>
              <a:t> and </a:t>
            </a:r>
            <a:r>
              <a:rPr lang="sv-SE" sz="2000" dirty="0" err="1">
                <a:latin typeface="Arial" charset="0"/>
              </a:rPr>
              <a:t>valuation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of</a:t>
            </a:r>
            <a:r>
              <a:rPr lang="sv-SE" sz="2000" dirty="0">
                <a:latin typeface="Arial" charset="0"/>
              </a:rPr>
              <a:t> health status</a:t>
            </a:r>
          </a:p>
          <a:p>
            <a:pPr eaLnBrk="1" hangingPunct="1">
              <a:lnSpc>
                <a:spcPct val="110000"/>
              </a:lnSpc>
            </a:pPr>
            <a:r>
              <a:rPr lang="sv-SE" sz="2000" dirty="0" err="1">
                <a:latin typeface="Arial" charset="0"/>
              </a:rPr>
              <a:t>Based</a:t>
            </a:r>
            <a:r>
              <a:rPr lang="sv-SE" sz="2000" dirty="0">
                <a:latin typeface="Arial" charset="0"/>
              </a:rPr>
              <a:t> on estimates of normal population</a:t>
            </a:r>
          </a:p>
          <a:p>
            <a:pPr lvl="1" eaLnBrk="1" hangingPunct="1">
              <a:lnSpc>
                <a:spcPct val="110000"/>
              </a:lnSpc>
            </a:pPr>
            <a:r>
              <a:rPr lang="sv-SE" sz="2000" dirty="0">
                <a:latin typeface="Arial" charset="0"/>
                <a:ea typeface="ＭＳ Ｐゴシック" charset="0"/>
              </a:rPr>
              <a:t>Standard Gamble: </a:t>
            </a:r>
            <a:r>
              <a:rPr lang="sv-SE" sz="2000" dirty="0" err="1">
                <a:latin typeface="Arial" charset="0"/>
                <a:ea typeface="ＭＳ Ｐゴシック" charset="0"/>
              </a:rPr>
              <a:t>Certain</a:t>
            </a:r>
            <a:r>
              <a:rPr lang="sv-SE" sz="2000" dirty="0">
                <a:latin typeface="Arial" charset="0"/>
                <a:ea typeface="ＭＳ Ｐゴシック" charset="0"/>
              </a:rPr>
              <a:t> </a:t>
            </a:r>
            <a:r>
              <a:rPr lang="sv-SE" sz="2000" dirty="0" err="1">
                <a:latin typeface="Arial" charset="0"/>
                <a:ea typeface="ＭＳ Ｐゴシック" charset="0"/>
              </a:rPr>
              <a:t>health</a:t>
            </a:r>
            <a:r>
              <a:rPr lang="sv-SE" sz="2000" dirty="0">
                <a:latin typeface="Arial" charset="0"/>
                <a:ea typeface="ＭＳ Ｐゴシック" charset="0"/>
              </a:rPr>
              <a:t> status for the rest </a:t>
            </a:r>
            <a:r>
              <a:rPr lang="sv-SE" sz="2000" dirty="0" err="1">
                <a:latin typeface="Arial" charset="0"/>
                <a:ea typeface="ＭＳ Ｐゴシック" charset="0"/>
              </a:rPr>
              <a:t>of</a:t>
            </a:r>
            <a:r>
              <a:rPr lang="sv-SE" sz="2000" dirty="0">
                <a:latin typeface="Arial" charset="0"/>
                <a:ea typeface="ＭＳ Ｐゴシック" charset="0"/>
              </a:rPr>
              <a:t> </a:t>
            </a:r>
            <a:r>
              <a:rPr lang="sv-SE" sz="2000" dirty="0" err="1">
                <a:latin typeface="Arial" charset="0"/>
                <a:ea typeface="ＭＳ Ｐゴシック" charset="0"/>
              </a:rPr>
              <a:t>your</a:t>
            </a:r>
            <a:r>
              <a:rPr lang="sv-SE" sz="2000" dirty="0">
                <a:latin typeface="Arial" charset="0"/>
                <a:ea typeface="ＭＳ Ｐゴシック" charset="0"/>
              </a:rPr>
              <a:t> </a:t>
            </a:r>
            <a:r>
              <a:rPr lang="sv-SE" sz="2000" dirty="0" err="1">
                <a:latin typeface="Arial" charset="0"/>
                <a:ea typeface="ＭＳ Ｐゴシック" charset="0"/>
              </a:rPr>
              <a:t>life</a:t>
            </a:r>
            <a:r>
              <a:rPr lang="sv-SE" sz="2000" dirty="0">
                <a:latin typeface="Arial" charset="0"/>
                <a:ea typeface="ＭＳ Ｐゴシック" charset="0"/>
              </a:rPr>
              <a:t> </a:t>
            </a:r>
            <a:r>
              <a:rPr lang="sv-SE" sz="2000" i="1" dirty="0">
                <a:latin typeface="Arial" charset="0"/>
                <a:ea typeface="ＭＳ Ｐゴシック" charset="0"/>
              </a:rPr>
              <a:t>vs. </a:t>
            </a:r>
            <a:r>
              <a:rPr lang="sv-SE" sz="2000" dirty="0">
                <a:latin typeface="Arial" charset="0"/>
                <a:ea typeface="ＭＳ Ｐゴシック" charset="0"/>
              </a:rPr>
              <a:t>therapy with 50% risk of death or immediate recovery</a:t>
            </a:r>
          </a:p>
          <a:p>
            <a:pPr lvl="1" eaLnBrk="1" hangingPunct="1">
              <a:lnSpc>
                <a:spcPct val="110000"/>
              </a:lnSpc>
            </a:pPr>
            <a:r>
              <a:rPr lang="sv-SE" sz="2000" dirty="0" err="1">
                <a:latin typeface="Arial" charset="0"/>
                <a:ea typeface="ＭＳ Ｐゴシック" charset="0"/>
              </a:rPr>
              <a:t>Time</a:t>
            </a:r>
            <a:r>
              <a:rPr lang="sv-SE" sz="2000" dirty="0">
                <a:latin typeface="Arial" charset="0"/>
                <a:ea typeface="ＭＳ Ｐゴシック" charset="0"/>
              </a:rPr>
              <a:t> </a:t>
            </a:r>
            <a:r>
              <a:rPr lang="sv-SE" sz="2000" dirty="0" err="1">
                <a:latin typeface="Arial" charset="0"/>
                <a:ea typeface="ＭＳ Ｐゴシック" charset="0"/>
              </a:rPr>
              <a:t>Trade</a:t>
            </a:r>
            <a:r>
              <a:rPr lang="sv-SE" sz="2000" dirty="0">
                <a:latin typeface="Arial" charset="0"/>
                <a:ea typeface="ＭＳ Ｐゴシック" charset="0"/>
              </a:rPr>
              <a:t>-Off: </a:t>
            </a:r>
            <a:r>
              <a:rPr lang="sv-SE" sz="2000" dirty="0" err="1">
                <a:latin typeface="Arial" charset="0"/>
                <a:ea typeface="ＭＳ Ｐゴシック" charset="0"/>
              </a:rPr>
              <a:t>Certain</a:t>
            </a:r>
            <a:r>
              <a:rPr lang="sv-SE" sz="2000" dirty="0">
                <a:latin typeface="Arial" charset="0"/>
                <a:ea typeface="ＭＳ Ｐゴシック" charset="0"/>
              </a:rPr>
              <a:t> </a:t>
            </a:r>
            <a:r>
              <a:rPr lang="sv-SE" sz="2000" dirty="0" err="1">
                <a:latin typeface="Arial" charset="0"/>
                <a:ea typeface="ＭＳ Ｐゴシック" charset="0"/>
              </a:rPr>
              <a:t>health</a:t>
            </a:r>
            <a:r>
              <a:rPr lang="sv-SE" sz="2000" dirty="0">
                <a:latin typeface="Arial" charset="0"/>
                <a:ea typeface="ＭＳ Ｐゴシック" charset="0"/>
              </a:rPr>
              <a:t> status for a certain time (t) followed by death </a:t>
            </a:r>
            <a:r>
              <a:rPr lang="sv-SE" sz="2000" i="1" dirty="0">
                <a:latin typeface="Arial" charset="0"/>
                <a:ea typeface="ＭＳ Ｐゴシック" charset="0"/>
              </a:rPr>
              <a:t>vs. </a:t>
            </a:r>
            <a:r>
              <a:rPr lang="sv-SE" sz="2000" dirty="0">
                <a:latin typeface="Arial" charset="0"/>
                <a:ea typeface="ＭＳ Ｐゴシック" charset="0"/>
              </a:rPr>
              <a:t>full health for a certain time (&lt;t) followed by death</a:t>
            </a:r>
          </a:p>
          <a:p>
            <a:pPr eaLnBrk="1" hangingPunct="1">
              <a:lnSpc>
                <a:spcPct val="110000"/>
              </a:lnSpc>
            </a:pPr>
            <a:r>
              <a:rPr lang="sv-SE" sz="2000" dirty="0">
                <a:latin typeface="Arial" charset="0"/>
              </a:rPr>
              <a:t>For </a:t>
            </a:r>
            <a:r>
              <a:rPr lang="sv-SE" sz="2000" dirty="0" err="1">
                <a:latin typeface="Arial" charset="0"/>
              </a:rPr>
              <a:t>calculation</a:t>
            </a:r>
            <a:r>
              <a:rPr lang="sv-SE" sz="2000" dirty="0">
                <a:latin typeface="Arial" charset="0"/>
              </a:rPr>
              <a:t> of </a:t>
            </a:r>
            <a:r>
              <a:rPr lang="ja-JP" altLang="sv-SE" sz="2000" dirty="0">
                <a:latin typeface="Arial" charset="0"/>
              </a:rPr>
              <a:t>"</a:t>
            </a:r>
            <a:r>
              <a:rPr lang="sv-SE" sz="2000" dirty="0">
                <a:latin typeface="Arial" charset="0"/>
              </a:rPr>
              <a:t>quality-adjusted life years</a:t>
            </a:r>
            <a:r>
              <a:rPr lang="ja-JP" altLang="sv-SE" sz="2000" dirty="0">
                <a:latin typeface="Arial" charset="0"/>
              </a:rPr>
              <a:t>" </a:t>
            </a:r>
            <a:r>
              <a:rPr lang="sv-SE" sz="2000" dirty="0">
                <a:latin typeface="Arial" charset="0"/>
              </a:rPr>
              <a:t>(</a:t>
            </a:r>
            <a:r>
              <a:rPr lang="sv-SE" sz="2000" dirty="0" err="1">
                <a:latin typeface="Arial" charset="0"/>
              </a:rPr>
              <a:t>QALYs</a:t>
            </a:r>
            <a:r>
              <a:rPr lang="sv-SE" sz="2000" dirty="0">
                <a:latin typeface="Arial" charset="0"/>
              </a:rPr>
              <a:t>) in health </a:t>
            </a:r>
            <a:r>
              <a:rPr lang="sv-SE" sz="2000" dirty="0" err="1">
                <a:latin typeface="Arial" charset="0"/>
              </a:rPr>
              <a:t>economic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evaluations</a:t>
            </a:r>
            <a:endParaRPr lang="sv-SE" sz="2000" dirty="0">
              <a:latin typeface="Arial" charset="0"/>
            </a:endParaRPr>
          </a:p>
        </p:txBody>
      </p:sp>
      <p:grpSp>
        <p:nvGrpSpPr>
          <p:cNvPr id="81924" name="Group 4"/>
          <p:cNvGrpSpPr>
            <a:grpSpLocks/>
          </p:cNvGrpSpPr>
          <p:nvPr/>
        </p:nvGrpSpPr>
        <p:grpSpPr bwMode="auto">
          <a:xfrm>
            <a:off x="8490020" y="1557339"/>
            <a:ext cx="1843087" cy="4592637"/>
            <a:chOff x="3787" y="981"/>
            <a:chExt cx="1161" cy="2893"/>
          </a:xfrm>
        </p:grpSpPr>
        <p:sp>
          <p:nvSpPr>
            <p:cNvPr id="81925" name="Line 5"/>
            <p:cNvSpPr>
              <a:spLocks noChangeAspect="1" noChangeShapeType="1"/>
            </p:cNvSpPr>
            <p:nvPr/>
          </p:nvSpPr>
          <p:spPr bwMode="auto">
            <a:xfrm>
              <a:off x="4131" y="1089"/>
              <a:ext cx="0" cy="2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6" name="Line 6"/>
            <p:cNvSpPr>
              <a:spLocks noChangeAspect="1" noChangeShapeType="1"/>
            </p:cNvSpPr>
            <p:nvPr/>
          </p:nvSpPr>
          <p:spPr bwMode="auto">
            <a:xfrm>
              <a:off x="4094" y="1089"/>
              <a:ext cx="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7" name="Line 7"/>
            <p:cNvSpPr>
              <a:spLocks noChangeAspect="1" noChangeShapeType="1"/>
            </p:cNvSpPr>
            <p:nvPr/>
          </p:nvSpPr>
          <p:spPr bwMode="auto">
            <a:xfrm>
              <a:off x="4094" y="3292"/>
              <a:ext cx="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8" name="Text Box 8"/>
            <p:cNvSpPr txBox="1">
              <a:spLocks noChangeAspect="1" noChangeArrowheads="1"/>
            </p:cNvSpPr>
            <p:nvPr/>
          </p:nvSpPr>
          <p:spPr bwMode="auto">
            <a:xfrm>
              <a:off x="3787" y="3185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/>
                <a:t>0.0</a:t>
              </a:r>
            </a:p>
          </p:txBody>
        </p:sp>
        <p:sp>
          <p:nvSpPr>
            <p:cNvPr id="81929" name="Text Box 9"/>
            <p:cNvSpPr txBox="1">
              <a:spLocks noChangeAspect="1" noChangeArrowheads="1"/>
            </p:cNvSpPr>
            <p:nvPr/>
          </p:nvSpPr>
          <p:spPr bwMode="auto">
            <a:xfrm>
              <a:off x="3798" y="981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/>
                <a:t>1.0</a:t>
              </a:r>
            </a:p>
          </p:txBody>
        </p:sp>
        <p:sp>
          <p:nvSpPr>
            <p:cNvPr id="81930" name="Text Box 10"/>
            <p:cNvSpPr txBox="1">
              <a:spLocks noChangeAspect="1" noChangeArrowheads="1"/>
            </p:cNvSpPr>
            <p:nvPr/>
          </p:nvSpPr>
          <p:spPr bwMode="auto">
            <a:xfrm>
              <a:off x="4135" y="3194"/>
              <a:ext cx="3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sv-SE" sz="1400"/>
                <a:t>Dead</a:t>
              </a:r>
            </a:p>
          </p:txBody>
        </p:sp>
        <p:sp>
          <p:nvSpPr>
            <p:cNvPr id="81931" name="Text Box 11"/>
            <p:cNvSpPr txBox="1">
              <a:spLocks noChangeAspect="1" noChangeArrowheads="1"/>
            </p:cNvSpPr>
            <p:nvPr/>
          </p:nvSpPr>
          <p:spPr bwMode="auto">
            <a:xfrm>
              <a:off x="4136" y="990"/>
              <a:ext cx="81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sv-SE" sz="1400"/>
                <a:t>Perfect health</a:t>
              </a:r>
            </a:p>
          </p:txBody>
        </p:sp>
        <p:sp>
          <p:nvSpPr>
            <p:cNvPr id="81932" name="Line 12"/>
            <p:cNvSpPr>
              <a:spLocks noChangeShapeType="1"/>
            </p:cNvSpPr>
            <p:nvPr/>
          </p:nvSpPr>
          <p:spPr bwMode="auto">
            <a:xfrm flipV="1">
              <a:off x="4135" y="3285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ubrik 2">
            <a:extLst>
              <a:ext uri="{FF2B5EF4-FFF2-40B4-BE49-F238E27FC236}">
                <a16:creationId xmlns:a16="http://schemas.microsoft.com/office/drawing/2014/main" id="{746C4D0B-9D3E-676A-8687-87E2CA947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Utilities</a:t>
            </a: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0A558EF-9CE1-E6FB-0135-F57F80AED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19" y="81535"/>
            <a:ext cx="3964812" cy="132340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0C419FC-7ADC-E034-F264-898944EE4824}"/>
              </a:ext>
            </a:extLst>
          </p:cNvPr>
          <p:cNvSpPr txBox="1"/>
          <p:nvPr/>
        </p:nvSpPr>
        <p:spPr>
          <a:xfrm>
            <a:off x="6272448" y="1357492"/>
            <a:ext cx="2305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https://pubmed.ncbi.nlm.nih.gov/19250132/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2040301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3200">
                <a:latin typeface="Arial" charset="0"/>
              </a:rPr>
              <a:t>Quality-adjusted life years (QALYs)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9649" y="1557339"/>
            <a:ext cx="5572257" cy="141446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sv-SE" sz="1800" dirty="0">
                <a:latin typeface="Arial" charset="0"/>
              </a:rPr>
              <a:t>1 </a:t>
            </a:r>
            <a:r>
              <a:rPr lang="sv-SE" sz="1800" dirty="0" err="1">
                <a:latin typeface="Arial" charset="0"/>
              </a:rPr>
              <a:t>year</a:t>
            </a:r>
            <a:r>
              <a:rPr lang="sv-SE" sz="1800" dirty="0">
                <a:latin typeface="Arial" charset="0"/>
              </a:rPr>
              <a:t> </a:t>
            </a:r>
            <a:r>
              <a:rPr lang="sv-SE" sz="1800" dirty="0" err="1">
                <a:latin typeface="Arial" charset="0"/>
              </a:rPr>
              <a:t>with</a:t>
            </a:r>
            <a:r>
              <a:rPr lang="sv-SE" sz="1800" dirty="0">
                <a:latin typeface="Arial" charset="0"/>
              </a:rPr>
              <a:t> </a:t>
            </a:r>
            <a:r>
              <a:rPr lang="sv-SE" sz="1800" dirty="0" err="1">
                <a:latin typeface="Arial" charset="0"/>
              </a:rPr>
              <a:t>utility</a:t>
            </a:r>
            <a:r>
              <a:rPr lang="sv-SE" sz="1800" dirty="0">
                <a:latin typeface="Arial" charset="0"/>
              </a:rPr>
              <a:t> 1.0 = 1 QALY</a:t>
            </a:r>
          </a:p>
          <a:p>
            <a:pPr eaLnBrk="1" hangingPunct="1">
              <a:lnSpc>
                <a:spcPct val="80000"/>
              </a:lnSpc>
            </a:pPr>
            <a:r>
              <a:rPr lang="sv-SE" sz="1800" dirty="0">
                <a:latin typeface="Arial" charset="0"/>
              </a:rPr>
              <a:t>1 </a:t>
            </a:r>
            <a:r>
              <a:rPr lang="sv-SE" sz="1800" dirty="0" err="1">
                <a:latin typeface="Arial" charset="0"/>
              </a:rPr>
              <a:t>year</a:t>
            </a:r>
            <a:r>
              <a:rPr lang="sv-SE" sz="1800" dirty="0">
                <a:latin typeface="Arial" charset="0"/>
              </a:rPr>
              <a:t> </a:t>
            </a:r>
            <a:r>
              <a:rPr lang="sv-SE" sz="1800" dirty="0" err="1">
                <a:latin typeface="Arial" charset="0"/>
              </a:rPr>
              <a:t>with</a:t>
            </a:r>
            <a:r>
              <a:rPr lang="sv-SE" sz="1800" dirty="0">
                <a:latin typeface="Arial" charset="0"/>
              </a:rPr>
              <a:t> </a:t>
            </a:r>
            <a:r>
              <a:rPr lang="sv-SE" sz="1800" dirty="0" err="1">
                <a:latin typeface="Arial" charset="0"/>
              </a:rPr>
              <a:t>utility</a:t>
            </a:r>
            <a:r>
              <a:rPr lang="sv-SE" sz="1800" dirty="0">
                <a:latin typeface="Arial" charset="0"/>
              </a:rPr>
              <a:t> 0.3 = 0.3 </a:t>
            </a:r>
            <a:r>
              <a:rPr lang="sv-SE" sz="1800" dirty="0" err="1">
                <a:latin typeface="Arial" charset="0"/>
              </a:rPr>
              <a:t>QALYs</a:t>
            </a:r>
            <a:endParaRPr lang="sv-SE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v-SE" sz="1800" dirty="0">
                <a:latin typeface="Arial" charset="0"/>
              </a:rPr>
              <a:t>3.3 </a:t>
            </a:r>
            <a:r>
              <a:rPr lang="sv-SE" sz="1800" dirty="0" err="1">
                <a:latin typeface="Arial" charset="0"/>
              </a:rPr>
              <a:t>years</a:t>
            </a:r>
            <a:r>
              <a:rPr lang="sv-SE" sz="1800" dirty="0">
                <a:latin typeface="Arial" charset="0"/>
              </a:rPr>
              <a:t> </a:t>
            </a:r>
            <a:r>
              <a:rPr lang="sv-SE" sz="1800" dirty="0" err="1">
                <a:latin typeface="Arial" charset="0"/>
              </a:rPr>
              <a:t>with</a:t>
            </a:r>
            <a:r>
              <a:rPr lang="sv-SE" sz="1800" dirty="0">
                <a:latin typeface="Arial" charset="0"/>
              </a:rPr>
              <a:t> </a:t>
            </a:r>
            <a:r>
              <a:rPr lang="sv-SE" sz="1800" dirty="0" err="1">
                <a:latin typeface="Arial" charset="0"/>
              </a:rPr>
              <a:t>utility</a:t>
            </a:r>
            <a:r>
              <a:rPr lang="sv-SE" sz="1800" dirty="0">
                <a:latin typeface="Arial" charset="0"/>
              </a:rPr>
              <a:t> 0.3 = (3.3 x 0.3) = 1 QALY</a:t>
            </a:r>
          </a:p>
          <a:p>
            <a:pPr eaLnBrk="1" hangingPunct="1">
              <a:lnSpc>
                <a:spcPct val="80000"/>
              </a:lnSpc>
            </a:pPr>
            <a:r>
              <a:rPr lang="sv-SE" sz="1800" dirty="0">
                <a:latin typeface="Arial" charset="0"/>
                <a:sym typeface="Wingdings" pitchFamily="2" charset="2"/>
              </a:rPr>
              <a:t> </a:t>
            </a:r>
            <a:r>
              <a:rPr lang="sv-SE" sz="1800" dirty="0" err="1">
                <a:latin typeface="Arial" charset="0"/>
                <a:sym typeface="Wingdings" pitchFamily="2" charset="2"/>
              </a:rPr>
              <a:t>Estimation</a:t>
            </a:r>
            <a:r>
              <a:rPr lang="sv-SE" sz="1800" dirty="0">
                <a:latin typeface="Arial" charset="0"/>
                <a:sym typeface="Wingdings" pitchFamily="2" charset="2"/>
              </a:rPr>
              <a:t> </a:t>
            </a:r>
            <a:r>
              <a:rPr lang="sv-SE" sz="1800" dirty="0" err="1">
                <a:latin typeface="Arial" charset="0"/>
                <a:sym typeface="Wingdings" pitchFamily="2" charset="2"/>
              </a:rPr>
              <a:t>of</a:t>
            </a:r>
            <a:r>
              <a:rPr lang="sv-SE" sz="1800" dirty="0">
                <a:latin typeface="Arial" charset="0"/>
                <a:sym typeface="Wingdings" pitchFamily="2" charset="2"/>
              </a:rPr>
              <a:t> </a:t>
            </a:r>
            <a:r>
              <a:rPr lang="sv-SE" sz="1800" dirty="0" err="1">
                <a:latin typeface="Arial" charset="0"/>
                <a:sym typeface="Wingdings" pitchFamily="2" charset="2"/>
              </a:rPr>
              <a:t>c</a:t>
            </a:r>
            <a:r>
              <a:rPr lang="sv-SE" sz="1800" dirty="0" err="1">
                <a:latin typeface="Arial" charset="0"/>
              </a:rPr>
              <a:t>ost</a:t>
            </a:r>
            <a:r>
              <a:rPr lang="sv-SE" sz="1800" dirty="0">
                <a:latin typeface="Arial" charset="0"/>
              </a:rPr>
              <a:t> per QALY</a:t>
            </a:r>
          </a:p>
        </p:txBody>
      </p:sp>
      <p:grpSp>
        <p:nvGrpSpPr>
          <p:cNvPr id="86021" name="Group 5"/>
          <p:cNvGrpSpPr>
            <a:grpSpLocks/>
          </p:cNvGrpSpPr>
          <p:nvPr/>
        </p:nvGrpSpPr>
        <p:grpSpPr bwMode="auto">
          <a:xfrm>
            <a:off x="8104189" y="1412875"/>
            <a:ext cx="1843087" cy="4592638"/>
            <a:chOff x="3787" y="981"/>
            <a:chExt cx="1161" cy="2893"/>
          </a:xfrm>
        </p:grpSpPr>
        <p:sp>
          <p:nvSpPr>
            <p:cNvPr id="86022" name="Line 6"/>
            <p:cNvSpPr>
              <a:spLocks noChangeAspect="1" noChangeShapeType="1"/>
            </p:cNvSpPr>
            <p:nvPr/>
          </p:nvSpPr>
          <p:spPr bwMode="auto">
            <a:xfrm>
              <a:off x="4131" y="1089"/>
              <a:ext cx="0" cy="2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3" name="Line 7"/>
            <p:cNvSpPr>
              <a:spLocks noChangeAspect="1" noChangeShapeType="1"/>
            </p:cNvSpPr>
            <p:nvPr/>
          </p:nvSpPr>
          <p:spPr bwMode="auto">
            <a:xfrm>
              <a:off x="4094" y="1089"/>
              <a:ext cx="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4" name="Line 8"/>
            <p:cNvSpPr>
              <a:spLocks noChangeAspect="1" noChangeShapeType="1"/>
            </p:cNvSpPr>
            <p:nvPr/>
          </p:nvSpPr>
          <p:spPr bwMode="auto">
            <a:xfrm>
              <a:off x="4094" y="3292"/>
              <a:ext cx="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5" name="Text Box 9"/>
            <p:cNvSpPr txBox="1">
              <a:spLocks noChangeAspect="1" noChangeArrowheads="1"/>
            </p:cNvSpPr>
            <p:nvPr/>
          </p:nvSpPr>
          <p:spPr bwMode="auto">
            <a:xfrm>
              <a:off x="3787" y="3185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/>
                <a:t>0.0</a:t>
              </a:r>
            </a:p>
          </p:txBody>
        </p:sp>
        <p:sp>
          <p:nvSpPr>
            <p:cNvPr id="86026" name="Text Box 10"/>
            <p:cNvSpPr txBox="1">
              <a:spLocks noChangeAspect="1" noChangeArrowheads="1"/>
            </p:cNvSpPr>
            <p:nvPr/>
          </p:nvSpPr>
          <p:spPr bwMode="auto">
            <a:xfrm>
              <a:off x="3798" y="981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/>
                <a:t>1.0</a:t>
              </a:r>
            </a:p>
          </p:txBody>
        </p:sp>
        <p:sp>
          <p:nvSpPr>
            <p:cNvPr id="86027" name="Text Box 11"/>
            <p:cNvSpPr txBox="1">
              <a:spLocks noChangeAspect="1" noChangeArrowheads="1"/>
            </p:cNvSpPr>
            <p:nvPr/>
          </p:nvSpPr>
          <p:spPr bwMode="auto">
            <a:xfrm>
              <a:off x="4135" y="3194"/>
              <a:ext cx="3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sv-SE" sz="1400" dirty="0" err="1"/>
                <a:t>Dead</a:t>
              </a:r>
              <a:endParaRPr lang="sv-SE" sz="1400" dirty="0"/>
            </a:p>
          </p:txBody>
        </p:sp>
        <p:sp>
          <p:nvSpPr>
            <p:cNvPr id="86028" name="Text Box 12"/>
            <p:cNvSpPr txBox="1">
              <a:spLocks noChangeAspect="1" noChangeArrowheads="1"/>
            </p:cNvSpPr>
            <p:nvPr/>
          </p:nvSpPr>
          <p:spPr bwMode="auto">
            <a:xfrm>
              <a:off x="4136" y="990"/>
              <a:ext cx="81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sv-SE" sz="1400"/>
                <a:t>Perfect health</a:t>
              </a:r>
            </a:p>
          </p:txBody>
        </p:sp>
        <p:sp>
          <p:nvSpPr>
            <p:cNvPr id="86029" name="Line 13"/>
            <p:cNvSpPr>
              <a:spLocks noChangeShapeType="1"/>
            </p:cNvSpPr>
            <p:nvPr/>
          </p:nvSpPr>
          <p:spPr bwMode="auto">
            <a:xfrm flipV="1">
              <a:off x="4135" y="3285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Bildobjekt 3">
            <a:extLst>
              <a:ext uri="{FF2B5EF4-FFF2-40B4-BE49-F238E27FC236}">
                <a16:creationId xmlns:a16="http://schemas.microsoft.com/office/drawing/2014/main" id="{FD3CB78B-B8B9-72E1-178A-9B81F3A3D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648" y="2971800"/>
            <a:ext cx="5281613" cy="307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76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6D251E-7F17-73ED-D690-64EF450E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Instruments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AD1DF2-D3AA-47B3-B91A-13452BD33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EQ-5D</a:t>
            </a:r>
          </a:p>
          <a:p>
            <a:r>
              <a:rPr lang="sv-SE" dirty="0"/>
              <a:t>Short-Form 6-Dimension (SF-6D)</a:t>
            </a:r>
          </a:p>
          <a:p>
            <a:pPr lvl="1"/>
            <a:r>
              <a:rPr lang="sv-SE" dirty="0" err="1"/>
              <a:t>Based</a:t>
            </a:r>
            <a:r>
              <a:rPr lang="sv-SE" dirty="0"/>
              <a:t> on SF-/RAND-36 or SF-12</a:t>
            </a:r>
          </a:p>
          <a:p>
            <a:r>
              <a:rPr lang="sv-SE" dirty="0"/>
              <a:t>Health </a:t>
            </a:r>
            <a:r>
              <a:rPr lang="sv-SE" dirty="0" err="1"/>
              <a:t>Utility</a:t>
            </a:r>
            <a:r>
              <a:rPr lang="sv-SE" dirty="0"/>
              <a:t> Index (HUI)</a:t>
            </a:r>
          </a:p>
          <a:p>
            <a:r>
              <a:rPr lang="sv-SE" dirty="0"/>
              <a:t>15D</a:t>
            </a:r>
          </a:p>
          <a:p>
            <a:r>
              <a:rPr lang="sv-SE" dirty="0" err="1"/>
              <a:t>Assessment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Life (</a:t>
            </a:r>
            <a:r>
              <a:rPr lang="sv-SE" dirty="0" err="1"/>
              <a:t>AQoL</a:t>
            </a:r>
            <a:r>
              <a:rPr lang="sv-SE" dirty="0"/>
              <a:t>)</a:t>
            </a:r>
          </a:p>
          <a:p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Well-Being</a:t>
            </a:r>
            <a:r>
              <a:rPr lang="sv-SE" dirty="0"/>
              <a:t> (QWB) instrument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13EF320-A26A-BB42-2138-988906F08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068" y="946203"/>
            <a:ext cx="5004349" cy="44315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E46F6E6-1290-A316-4694-5436A560A858}"/>
              </a:ext>
            </a:extLst>
          </p:cNvPr>
          <p:cNvSpPr txBox="1"/>
          <p:nvPr/>
        </p:nvSpPr>
        <p:spPr>
          <a:xfrm>
            <a:off x="8448261" y="5363289"/>
            <a:ext cx="25683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https://doi.org/10.1007/s10198-020-01195-8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485800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38AD0B5-FC3A-1B26-A4AA-63593729AC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853"/>
          <a:stretch/>
        </p:blipFill>
        <p:spPr>
          <a:xfrm>
            <a:off x="2505078" y="491768"/>
            <a:ext cx="4119957" cy="577127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pSp>
        <p:nvGrpSpPr>
          <p:cNvPr id="190467" name="Group 3"/>
          <p:cNvGrpSpPr>
            <a:grpSpLocks/>
          </p:cNvGrpSpPr>
          <p:nvPr/>
        </p:nvGrpSpPr>
        <p:grpSpPr bwMode="auto">
          <a:xfrm>
            <a:off x="8104188" y="1125539"/>
            <a:ext cx="1808162" cy="4592637"/>
            <a:chOff x="3787" y="981"/>
            <a:chExt cx="1139" cy="2893"/>
          </a:xfrm>
        </p:grpSpPr>
        <p:sp>
          <p:nvSpPr>
            <p:cNvPr id="190468" name="Line 4"/>
            <p:cNvSpPr>
              <a:spLocks noChangeAspect="1" noChangeShapeType="1"/>
            </p:cNvSpPr>
            <p:nvPr/>
          </p:nvSpPr>
          <p:spPr bwMode="auto">
            <a:xfrm>
              <a:off x="4131" y="1089"/>
              <a:ext cx="0" cy="2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69" name="Line 5"/>
            <p:cNvSpPr>
              <a:spLocks noChangeAspect="1" noChangeShapeType="1"/>
            </p:cNvSpPr>
            <p:nvPr/>
          </p:nvSpPr>
          <p:spPr bwMode="auto">
            <a:xfrm>
              <a:off x="4094" y="1089"/>
              <a:ext cx="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0" name="Line 6"/>
            <p:cNvSpPr>
              <a:spLocks noChangeAspect="1" noChangeShapeType="1"/>
            </p:cNvSpPr>
            <p:nvPr/>
          </p:nvSpPr>
          <p:spPr bwMode="auto">
            <a:xfrm>
              <a:off x="4094" y="3292"/>
              <a:ext cx="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1" name="Text Box 7"/>
            <p:cNvSpPr txBox="1">
              <a:spLocks noChangeAspect="1" noChangeArrowheads="1"/>
            </p:cNvSpPr>
            <p:nvPr/>
          </p:nvSpPr>
          <p:spPr bwMode="auto">
            <a:xfrm>
              <a:off x="3787" y="3185"/>
              <a:ext cx="28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sz="1600"/>
                <a:t>0.0</a:t>
              </a:r>
            </a:p>
          </p:txBody>
        </p:sp>
        <p:sp>
          <p:nvSpPr>
            <p:cNvPr id="190472" name="Text Box 8"/>
            <p:cNvSpPr txBox="1">
              <a:spLocks noChangeAspect="1" noChangeArrowheads="1"/>
            </p:cNvSpPr>
            <p:nvPr/>
          </p:nvSpPr>
          <p:spPr bwMode="auto">
            <a:xfrm>
              <a:off x="3798" y="981"/>
              <a:ext cx="28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sz="1600"/>
                <a:t>1.0</a:t>
              </a:r>
            </a:p>
          </p:txBody>
        </p:sp>
        <p:sp>
          <p:nvSpPr>
            <p:cNvPr id="190473" name="Text Box 9"/>
            <p:cNvSpPr txBox="1">
              <a:spLocks noChangeAspect="1" noChangeArrowheads="1"/>
            </p:cNvSpPr>
            <p:nvPr/>
          </p:nvSpPr>
          <p:spPr bwMode="auto">
            <a:xfrm>
              <a:off x="4149" y="3194"/>
              <a:ext cx="35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sv-SE" sz="1400"/>
                <a:t>Dead</a:t>
              </a:r>
            </a:p>
          </p:txBody>
        </p:sp>
        <p:sp>
          <p:nvSpPr>
            <p:cNvPr id="190474" name="Text Box 10"/>
            <p:cNvSpPr txBox="1">
              <a:spLocks noChangeAspect="1" noChangeArrowheads="1"/>
            </p:cNvSpPr>
            <p:nvPr/>
          </p:nvSpPr>
          <p:spPr bwMode="auto">
            <a:xfrm>
              <a:off x="4158" y="990"/>
              <a:ext cx="7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sv-SE" sz="1400"/>
                <a:t>Perfect health</a:t>
              </a:r>
            </a:p>
          </p:txBody>
        </p:sp>
        <p:sp>
          <p:nvSpPr>
            <p:cNvPr id="190475" name="Line 11"/>
            <p:cNvSpPr>
              <a:spLocks noChangeShapeType="1"/>
            </p:cNvSpPr>
            <p:nvPr/>
          </p:nvSpPr>
          <p:spPr bwMode="auto">
            <a:xfrm flipV="1">
              <a:off x="4135" y="3285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0477" name="Group 13"/>
          <p:cNvGrpSpPr>
            <a:grpSpLocks/>
          </p:cNvGrpSpPr>
          <p:nvPr/>
        </p:nvGrpSpPr>
        <p:grpSpPr bwMode="auto">
          <a:xfrm>
            <a:off x="2163766" y="941388"/>
            <a:ext cx="330201" cy="5041900"/>
            <a:chOff x="403" y="593"/>
            <a:chExt cx="208" cy="3176"/>
          </a:xfrm>
        </p:grpSpPr>
        <p:sp>
          <p:nvSpPr>
            <p:cNvPr id="190478" name="Text Box 14"/>
            <p:cNvSpPr txBox="1">
              <a:spLocks noChangeArrowheads="1"/>
            </p:cNvSpPr>
            <p:nvPr/>
          </p:nvSpPr>
          <p:spPr bwMode="auto">
            <a:xfrm>
              <a:off x="403" y="593"/>
              <a:ext cx="1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90479" name="Text Box 15"/>
            <p:cNvSpPr txBox="1">
              <a:spLocks noChangeArrowheads="1"/>
            </p:cNvSpPr>
            <p:nvPr/>
          </p:nvSpPr>
          <p:spPr bwMode="auto">
            <a:xfrm>
              <a:off x="403" y="1266"/>
              <a:ext cx="1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90480" name="Text Box 16"/>
            <p:cNvSpPr txBox="1">
              <a:spLocks noChangeArrowheads="1"/>
            </p:cNvSpPr>
            <p:nvPr/>
          </p:nvSpPr>
          <p:spPr bwMode="auto">
            <a:xfrm>
              <a:off x="407" y="2127"/>
              <a:ext cx="1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90481" name="Text Box 17"/>
            <p:cNvSpPr txBox="1">
              <a:spLocks noChangeArrowheads="1"/>
            </p:cNvSpPr>
            <p:nvPr/>
          </p:nvSpPr>
          <p:spPr bwMode="auto">
            <a:xfrm>
              <a:off x="407" y="2675"/>
              <a:ext cx="1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90482" name="Text Box 18"/>
            <p:cNvSpPr txBox="1">
              <a:spLocks noChangeArrowheads="1"/>
            </p:cNvSpPr>
            <p:nvPr/>
          </p:nvSpPr>
          <p:spPr bwMode="auto">
            <a:xfrm>
              <a:off x="428" y="3536"/>
              <a:ext cx="1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grpSp>
        <p:nvGrpSpPr>
          <p:cNvPr id="190483" name="Group 19"/>
          <p:cNvGrpSpPr>
            <a:grpSpLocks/>
          </p:cNvGrpSpPr>
          <p:nvPr/>
        </p:nvGrpSpPr>
        <p:grpSpPr bwMode="auto">
          <a:xfrm>
            <a:off x="2566989" y="836613"/>
            <a:ext cx="5616575" cy="5345112"/>
            <a:chOff x="657" y="527"/>
            <a:chExt cx="3538" cy="3367"/>
          </a:xfrm>
        </p:grpSpPr>
        <p:sp>
          <p:nvSpPr>
            <p:cNvPr id="190484" name="AutoShape 20"/>
            <p:cNvSpPr>
              <a:spLocks/>
            </p:cNvSpPr>
            <p:nvPr/>
          </p:nvSpPr>
          <p:spPr bwMode="auto">
            <a:xfrm>
              <a:off x="657" y="527"/>
              <a:ext cx="114" cy="3367"/>
            </a:xfrm>
            <a:prstGeom prst="rightBrace">
              <a:avLst>
                <a:gd name="adj1" fmla="val 219547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5" name="Line 21"/>
            <p:cNvSpPr>
              <a:spLocks noChangeShapeType="1"/>
            </p:cNvSpPr>
            <p:nvPr/>
          </p:nvSpPr>
          <p:spPr bwMode="auto">
            <a:xfrm>
              <a:off x="839" y="2320"/>
              <a:ext cx="335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0486" name="Group 22"/>
            <p:cNvGrpSpPr>
              <a:grpSpLocks/>
            </p:cNvGrpSpPr>
            <p:nvPr/>
          </p:nvGrpSpPr>
          <p:grpSpPr bwMode="auto">
            <a:xfrm>
              <a:off x="975" y="1973"/>
              <a:ext cx="2949" cy="310"/>
              <a:chOff x="1292" y="1933"/>
              <a:chExt cx="2949" cy="310"/>
            </a:xfrm>
          </p:grpSpPr>
          <p:sp>
            <p:nvSpPr>
              <p:cNvPr id="190487" name="Oval 23"/>
              <p:cNvSpPr>
                <a:spLocks noChangeArrowheads="1"/>
              </p:cNvSpPr>
              <p:nvPr/>
            </p:nvSpPr>
            <p:spPr bwMode="auto">
              <a:xfrm>
                <a:off x="1292" y="1933"/>
                <a:ext cx="2949" cy="31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0488" name="Text Box 24"/>
              <p:cNvSpPr txBox="1">
                <a:spLocks noChangeArrowheads="1"/>
              </p:cNvSpPr>
              <p:nvPr/>
            </p:nvSpPr>
            <p:spPr bwMode="auto">
              <a:xfrm>
                <a:off x="1723" y="1971"/>
                <a:ext cx="200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sv-SE" dirty="0" err="1">
                    <a:solidFill>
                      <a:srgbClr val="FF0000"/>
                    </a:solidFill>
                  </a:rPr>
                  <a:t>Valuation</a:t>
                </a:r>
                <a:r>
                  <a:rPr lang="sv-SE" dirty="0">
                    <a:solidFill>
                      <a:srgbClr val="FF0000"/>
                    </a:solidFill>
                  </a:rPr>
                  <a:t> by general population</a:t>
                </a:r>
              </a:p>
            </p:txBody>
          </p:sp>
        </p:grpSp>
      </p:grpSp>
      <p:sp>
        <p:nvSpPr>
          <p:cNvPr id="190489" name="Text Box 12"/>
          <p:cNvSpPr txBox="1">
            <a:spLocks noChangeArrowheads="1"/>
          </p:cNvSpPr>
          <p:nvPr/>
        </p:nvSpPr>
        <p:spPr bwMode="auto">
          <a:xfrm>
            <a:off x="266838" y="308411"/>
            <a:ext cx="2024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b="1" dirty="0"/>
              <a:t>EQ-5D </a:t>
            </a:r>
            <a:r>
              <a:rPr lang="sv-SE" dirty="0"/>
              <a:t>(TTO)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407360-5ABD-F109-0DFE-E542B7B0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089"/>
            <a:ext cx="10515600" cy="874395"/>
          </a:xfrm>
        </p:spPr>
        <p:txBody>
          <a:bodyPr/>
          <a:lstStyle/>
          <a:p>
            <a:r>
              <a:rPr lang="sv-SE" dirty="0" err="1"/>
              <a:t>Bottom</a:t>
            </a:r>
            <a:r>
              <a:rPr lang="sv-SE" dirty="0"/>
              <a:t> </a:t>
            </a:r>
            <a:r>
              <a:rPr lang="sv-SE" dirty="0" err="1"/>
              <a:t>line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A526FE-C937-128C-CC42-AFDB392F5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909"/>
            <a:ext cx="10515600" cy="371301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sv-SE" dirty="0" err="1"/>
              <a:t>Beware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purpose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scores and </a:t>
            </a:r>
            <a:r>
              <a:rPr lang="sv-SE" dirty="0" err="1"/>
              <a:t>how</a:t>
            </a:r>
            <a:r>
              <a:rPr lang="sv-SE" dirty="0"/>
              <a:t> scores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calculated</a:t>
            </a:r>
            <a:endParaRPr lang="sv-SE" dirty="0"/>
          </a:p>
          <a:p>
            <a:pPr>
              <a:lnSpc>
                <a:spcPct val="110000"/>
              </a:lnSpc>
            </a:pPr>
            <a:endParaRPr lang="sv-SE" dirty="0"/>
          </a:p>
          <a:p>
            <a:pPr>
              <a:lnSpc>
                <a:spcPct val="110000"/>
              </a:lnSpc>
            </a:pPr>
            <a:r>
              <a:rPr lang="sv-SE" dirty="0" err="1"/>
              <a:t>Scoring</a:t>
            </a:r>
            <a:r>
              <a:rPr lang="sv-SE" dirty="0"/>
              <a:t> </a:t>
            </a:r>
            <a:r>
              <a:rPr lang="sv-SE" dirty="0" err="1"/>
              <a:t>algorithms</a:t>
            </a:r>
            <a:r>
              <a:rPr lang="sv-SE" dirty="0"/>
              <a:t> (</a:t>
            </a:r>
            <a:r>
              <a:rPr lang="sv-SE" dirty="0" err="1"/>
              <a:t>calculation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scores) </a:t>
            </a:r>
            <a:r>
              <a:rPr lang="sv-SE" dirty="0" err="1"/>
              <a:t>affect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interpretation and </a:t>
            </a:r>
            <a:r>
              <a:rPr lang="sv-SE" dirty="0" err="1"/>
              <a:t>use</a:t>
            </a:r>
            <a:endParaRPr lang="sv-SE" dirty="0"/>
          </a:p>
          <a:p>
            <a:pPr>
              <a:lnSpc>
                <a:spcPct val="110000"/>
              </a:lnSpc>
            </a:pPr>
            <a:endParaRPr lang="sv-SE" dirty="0"/>
          </a:p>
          <a:p>
            <a:pPr>
              <a:lnSpc>
                <a:spcPct val="110000"/>
              </a:lnSpc>
            </a:pPr>
            <a:r>
              <a:rPr lang="sv-SE" dirty="0"/>
              <a:t>Review </a:t>
            </a:r>
            <a:r>
              <a:rPr lang="sv-SE" dirty="0" err="1"/>
              <a:t>scoring</a:t>
            </a:r>
            <a:r>
              <a:rPr lang="sv-SE" dirty="0"/>
              <a:t> and </a:t>
            </a:r>
            <a:r>
              <a:rPr lang="sv-SE" dirty="0" err="1"/>
              <a:t>scaling</a:t>
            </a:r>
            <a:r>
              <a:rPr lang="sv-SE" dirty="0"/>
              <a:t>, </a:t>
            </a:r>
            <a:r>
              <a:rPr lang="sv-SE" dirty="0" err="1"/>
              <a:t>underlying</a:t>
            </a:r>
            <a:r>
              <a:rPr lang="sv-SE" dirty="0"/>
              <a:t> </a:t>
            </a:r>
            <a:r>
              <a:rPr lang="sv-SE" dirty="0" err="1"/>
              <a:t>assumptions</a:t>
            </a:r>
            <a:r>
              <a:rPr lang="sv-SE" dirty="0"/>
              <a:t> and intentions </a:t>
            </a:r>
            <a:r>
              <a:rPr lang="sv-SE" dirty="0" err="1"/>
              <a:t>of</a:t>
            </a:r>
            <a:r>
              <a:rPr lang="sv-SE" dirty="0"/>
              <a:t> instruments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using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 or (over)</a:t>
            </a:r>
            <a:r>
              <a:rPr lang="sv-SE" dirty="0" err="1"/>
              <a:t>interpreting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scores</a:t>
            </a:r>
          </a:p>
        </p:txBody>
      </p:sp>
    </p:spTree>
    <p:extLst>
      <p:ext uri="{BB962C8B-B14F-4D97-AF65-F5344CB8AC3E}">
        <p14:creationId xmlns:p14="http://schemas.microsoft.com/office/powerpoint/2010/main" val="1494546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194760B-7591-3BFD-7B19-D0B715CB1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0" y="339058"/>
            <a:ext cx="4543701" cy="378184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19E564C0-290C-1056-47A5-6A24AC90C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27" y="1781104"/>
            <a:ext cx="3670976" cy="426214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5D1E79F-31A3-9F02-006E-1A08D874B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913" y="1200116"/>
            <a:ext cx="5081386" cy="5152383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93F8DF7-4B9E-7CC5-1EFA-B73D2F36D153}"/>
              </a:ext>
            </a:extLst>
          </p:cNvPr>
          <p:cNvSpPr txBox="1"/>
          <p:nvPr/>
        </p:nvSpPr>
        <p:spPr>
          <a:xfrm>
            <a:off x="5084956" y="-213"/>
            <a:ext cx="6646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/>
              <a:t>Example</a:t>
            </a:r>
            <a:r>
              <a:rPr lang="sv-SE" sz="2400" dirty="0"/>
              <a:t>: </a:t>
            </a:r>
          </a:p>
          <a:p>
            <a:r>
              <a:rPr lang="sv-SE" sz="2400" dirty="0"/>
              <a:t>Standard </a:t>
            </a:r>
            <a:r>
              <a:rPr lang="sv-SE" sz="2400" dirty="0" err="1"/>
              <a:t>scoring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the SF-36 and SF-12 </a:t>
            </a:r>
            <a:r>
              <a:rPr lang="sv-SE" sz="2400" dirty="0" err="1"/>
              <a:t>Physical</a:t>
            </a:r>
            <a:r>
              <a:rPr lang="sv-SE" sz="2400" dirty="0"/>
              <a:t> and Mental </a:t>
            </a:r>
            <a:r>
              <a:rPr lang="sv-SE" sz="2400" dirty="0" err="1"/>
              <a:t>health</a:t>
            </a:r>
            <a:r>
              <a:rPr lang="sv-SE" sz="2400" dirty="0"/>
              <a:t> </a:t>
            </a:r>
            <a:r>
              <a:rPr lang="sv-SE" sz="2400" dirty="0" err="1"/>
              <a:t>summary</a:t>
            </a:r>
            <a:r>
              <a:rPr lang="sv-SE" sz="2400" dirty="0"/>
              <a:t> </a:t>
            </a:r>
            <a:r>
              <a:rPr lang="sv-SE" sz="2400" dirty="0" err="1"/>
              <a:t>measures</a:t>
            </a:r>
            <a:endParaRPr lang="sv-SE" sz="24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3822186-3AAF-7C24-8CA3-BACC379BAA50}"/>
              </a:ext>
            </a:extLst>
          </p:cNvPr>
          <p:cNvSpPr txBox="1"/>
          <p:nvPr/>
        </p:nvSpPr>
        <p:spPr>
          <a:xfrm>
            <a:off x="1570376" y="6003494"/>
            <a:ext cx="3082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hlinkClick r:id="rId5"/>
              </a:rPr>
              <a:t>https://www.researchgate.net/publication/318604811</a:t>
            </a:r>
            <a:r>
              <a:rPr lang="sv-SE" sz="1000" dirty="0"/>
              <a:t>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1D333BA-792D-9A2C-0B50-7DDA2A407566}"/>
              </a:ext>
            </a:extLst>
          </p:cNvPr>
          <p:cNvSpPr txBox="1"/>
          <p:nvPr/>
        </p:nvSpPr>
        <p:spPr>
          <a:xfrm>
            <a:off x="887260" y="92837"/>
            <a:ext cx="29883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https://www.researchgate.net/publication/11595008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096962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7A1E4DD7-69F7-6EC3-E69F-108FF2DB34FF}"/>
              </a:ext>
            </a:extLst>
          </p:cNvPr>
          <p:cNvSpPr txBox="1"/>
          <p:nvPr/>
        </p:nvSpPr>
        <p:spPr>
          <a:xfrm>
            <a:off x="5112625" y="540325"/>
            <a:ext cx="71070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/>
              <a:t>Example</a:t>
            </a:r>
            <a:r>
              <a:rPr lang="sv-SE" sz="2400" dirty="0"/>
              <a:t>: </a:t>
            </a:r>
          </a:p>
          <a:p>
            <a:r>
              <a:rPr lang="sv-SE" sz="2800" dirty="0"/>
              <a:t>Standard </a:t>
            </a:r>
            <a:r>
              <a:rPr lang="sv-SE" sz="2800" dirty="0" err="1"/>
              <a:t>scoring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the SF-36 and SF-12 </a:t>
            </a:r>
            <a:r>
              <a:rPr lang="sv-SE" sz="2800" dirty="0" err="1"/>
              <a:t>Physical</a:t>
            </a:r>
            <a:r>
              <a:rPr lang="sv-SE" sz="2800" dirty="0"/>
              <a:t> and Mental </a:t>
            </a:r>
            <a:r>
              <a:rPr lang="sv-SE" sz="2800" dirty="0" err="1"/>
              <a:t>health</a:t>
            </a:r>
            <a:r>
              <a:rPr lang="sv-SE" sz="2800" dirty="0"/>
              <a:t> </a:t>
            </a:r>
            <a:r>
              <a:rPr lang="sv-SE" sz="2800" dirty="0" err="1"/>
              <a:t>summary</a:t>
            </a:r>
            <a:r>
              <a:rPr lang="sv-SE" sz="2800" dirty="0"/>
              <a:t> </a:t>
            </a:r>
            <a:r>
              <a:rPr lang="sv-SE" sz="2800" dirty="0" err="1"/>
              <a:t>measures</a:t>
            </a:r>
            <a:endParaRPr lang="sv-S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err="1"/>
              <a:t>Based</a:t>
            </a:r>
            <a:r>
              <a:rPr lang="sv-SE" sz="2400" dirty="0"/>
              <a:t> on the </a:t>
            </a:r>
            <a:r>
              <a:rPr lang="sv-SE" sz="2400" dirty="0" err="1"/>
              <a:t>assumption</a:t>
            </a:r>
            <a:r>
              <a:rPr lang="sv-SE" sz="2400" dirty="0"/>
              <a:t> </a:t>
            </a:r>
            <a:r>
              <a:rPr lang="sv-SE" sz="2400" dirty="0" err="1"/>
              <a:t>that</a:t>
            </a:r>
            <a:r>
              <a:rPr lang="sv-SE" sz="2400" dirty="0"/>
              <a:t> </a:t>
            </a:r>
            <a:r>
              <a:rPr lang="sv-SE" sz="2400" dirty="0" err="1"/>
              <a:t>physical</a:t>
            </a:r>
            <a:r>
              <a:rPr lang="sv-SE" sz="2400" dirty="0"/>
              <a:t> and mental </a:t>
            </a:r>
            <a:r>
              <a:rPr lang="sv-SE" sz="2400" dirty="0" err="1"/>
              <a:t>health</a:t>
            </a:r>
            <a:r>
              <a:rPr lang="sv-SE" sz="2400" dirty="0"/>
              <a:t> </a:t>
            </a:r>
            <a:r>
              <a:rPr lang="sv-SE" sz="2400" dirty="0" err="1"/>
              <a:t>are</a:t>
            </a:r>
            <a:r>
              <a:rPr lang="sv-SE" sz="2400" dirty="0"/>
              <a:t> </a:t>
            </a:r>
            <a:r>
              <a:rPr lang="sv-SE" sz="2400" dirty="0" err="1"/>
              <a:t>uncorrelated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err="1"/>
              <a:t>Physical</a:t>
            </a:r>
            <a:r>
              <a:rPr lang="sv-SE" sz="2400" dirty="0"/>
              <a:t> </a:t>
            </a:r>
            <a:r>
              <a:rPr lang="sv-SE" sz="2400" dirty="0" err="1"/>
              <a:t>health</a:t>
            </a:r>
            <a:r>
              <a:rPr lang="sv-SE" sz="2400" dirty="0"/>
              <a:t> </a:t>
            </a:r>
            <a:r>
              <a:rPr lang="sv-SE" sz="2400" dirty="0" err="1"/>
              <a:t>items</a:t>
            </a:r>
            <a:r>
              <a:rPr lang="sv-SE" sz="2400" dirty="0"/>
              <a:t> </a:t>
            </a:r>
            <a:r>
              <a:rPr lang="sv-SE" sz="2400" dirty="0" err="1"/>
              <a:t>influence</a:t>
            </a:r>
            <a:r>
              <a:rPr lang="sv-SE" sz="2400" dirty="0"/>
              <a:t> mental </a:t>
            </a:r>
            <a:r>
              <a:rPr lang="sv-SE" sz="2400" dirty="0" err="1"/>
              <a:t>health</a:t>
            </a:r>
            <a:r>
              <a:rPr lang="sv-SE" sz="2400" dirty="0"/>
              <a:t> scores, and vice versa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err="1"/>
              <a:t>Good</a:t>
            </a:r>
            <a:r>
              <a:rPr lang="sv-SE" sz="2400" dirty="0"/>
              <a:t> </a:t>
            </a:r>
            <a:r>
              <a:rPr lang="sv-SE" sz="2400" dirty="0" err="1"/>
              <a:t>physical</a:t>
            </a:r>
            <a:r>
              <a:rPr lang="sv-SE" sz="2400" dirty="0"/>
              <a:t> </a:t>
            </a:r>
            <a:r>
              <a:rPr lang="sv-SE" sz="2400" dirty="0" err="1"/>
              <a:t>health</a:t>
            </a:r>
            <a:r>
              <a:rPr lang="sv-SE" sz="2400" dirty="0"/>
              <a:t> scores </a:t>
            </a:r>
            <a:r>
              <a:rPr lang="sv-SE" sz="2400" dirty="0" err="1"/>
              <a:t>reduce</a:t>
            </a:r>
            <a:r>
              <a:rPr lang="sv-SE" sz="2400" dirty="0"/>
              <a:t> mental </a:t>
            </a:r>
            <a:r>
              <a:rPr lang="sv-SE" sz="2400" dirty="0" err="1"/>
              <a:t>health</a:t>
            </a:r>
            <a:r>
              <a:rPr lang="sv-SE" sz="2400" dirty="0"/>
              <a:t> scores, and vice versa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Standard </a:t>
            </a:r>
            <a:r>
              <a:rPr lang="sv-SE" sz="2400" dirty="0" err="1"/>
              <a:t>scoring</a:t>
            </a:r>
            <a:r>
              <a:rPr lang="sv-SE" sz="2400" dirty="0"/>
              <a:t> </a:t>
            </a:r>
            <a:r>
              <a:rPr lang="sv-SE" sz="2400" dirty="0" err="1"/>
              <a:t>yields</a:t>
            </a:r>
            <a:r>
              <a:rPr lang="sv-SE" sz="2400" dirty="0"/>
              <a:t> a </a:t>
            </a:r>
            <a:r>
              <a:rPr lang="sv-SE" sz="2400" dirty="0" err="1"/>
              <a:t>weak</a:t>
            </a:r>
            <a:r>
              <a:rPr lang="sv-SE" sz="2400" dirty="0"/>
              <a:t> </a:t>
            </a:r>
            <a:r>
              <a:rPr lang="sv-SE" sz="2400" dirty="0" err="1"/>
              <a:t>correlation</a:t>
            </a:r>
            <a:r>
              <a:rPr lang="sv-SE" sz="2400" dirty="0"/>
              <a:t> </a:t>
            </a:r>
            <a:r>
              <a:rPr lang="sv-SE" sz="2400" dirty="0" err="1"/>
              <a:t>between</a:t>
            </a:r>
            <a:r>
              <a:rPr lang="sv-SE" sz="2400" dirty="0"/>
              <a:t> </a:t>
            </a:r>
            <a:r>
              <a:rPr lang="sv-SE" sz="2400" dirty="0" err="1"/>
              <a:t>physical</a:t>
            </a:r>
            <a:r>
              <a:rPr lang="sv-SE" sz="2400" dirty="0"/>
              <a:t> and mental </a:t>
            </a:r>
            <a:r>
              <a:rPr lang="sv-SE" sz="2400" dirty="0" err="1"/>
              <a:t>health</a:t>
            </a:r>
            <a:r>
              <a:rPr lang="sv-SE" sz="2400" dirty="0"/>
              <a:t> (</a:t>
            </a:r>
            <a:r>
              <a:rPr lang="sv-SE" sz="2400" dirty="0" err="1"/>
              <a:t>r</a:t>
            </a:r>
            <a:r>
              <a:rPr lang="sv-SE" sz="2400" baseline="-25000" dirty="0" err="1"/>
              <a:t>s</a:t>
            </a:r>
            <a:r>
              <a:rPr lang="sv-SE" sz="2400" dirty="0"/>
              <a:t>, 0.16), </a:t>
            </a:r>
            <a:r>
              <a:rPr lang="sv-SE" sz="2400" dirty="0" err="1"/>
              <a:t>whereas</a:t>
            </a:r>
            <a:r>
              <a:rPr lang="sv-SE" sz="2400" dirty="0"/>
              <a:t> alternative </a:t>
            </a:r>
            <a:r>
              <a:rPr lang="sv-SE" sz="2400" dirty="0" err="1"/>
              <a:t>scoring</a:t>
            </a:r>
            <a:r>
              <a:rPr lang="sv-SE" sz="2400" dirty="0"/>
              <a:t> </a:t>
            </a:r>
            <a:r>
              <a:rPr lang="sv-SE" sz="2400" dirty="0" err="1"/>
              <a:t>methods</a:t>
            </a:r>
            <a:r>
              <a:rPr lang="sv-SE" sz="2400" dirty="0"/>
              <a:t> do not (</a:t>
            </a:r>
            <a:r>
              <a:rPr lang="sv-SE" sz="2400" dirty="0" err="1"/>
              <a:t>r</a:t>
            </a:r>
            <a:r>
              <a:rPr lang="sv-SE" sz="2400" baseline="-25000" dirty="0" err="1"/>
              <a:t>s</a:t>
            </a:r>
            <a:r>
              <a:rPr lang="sv-SE" sz="2400" dirty="0"/>
              <a:t>, 0.67–0.68)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19FDFAA-7F64-921F-F9E5-24FB2B625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0" y="339058"/>
            <a:ext cx="4543701" cy="378184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19659B4-8F00-BECE-ACAB-56A4A26A7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27" y="1781104"/>
            <a:ext cx="3670976" cy="426214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6D3A88F-978D-6EE3-E9BF-B883A9EC45AC}"/>
              </a:ext>
            </a:extLst>
          </p:cNvPr>
          <p:cNvSpPr txBox="1"/>
          <p:nvPr/>
        </p:nvSpPr>
        <p:spPr>
          <a:xfrm>
            <a:off x="1570376" y="6003494"/>
            <a:ext cx="3082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hlinkClick r:id="rId4"/>
              </a:rPr>
              <a:t>https://www.researchgate.net/publication/318604811</a:t>
            </a:r>
            <a:r>
              <a:rPr lang="sv-SE" sz="1000" dirty="0"/>
              <a:t>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48B9525-152E-82B0-F487-0CF63FC40137}"/>
              </a:ext>
            </a:extLst>
          </p:cNvPr>
          <p:cNvSpPr txBox="1"/>
          <p:nvPr/>
        </p:nvSpPr>
        <p:spPr>
          <a:xfrm>
            <a:off x="887260" y="92837"/>
            <a:ext cx="29883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https://www.researchgate.net/publication/11595008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185176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6437-F497-C477-5649-627CBB2C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AADD-A301-109F-8EFC-1CA57118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Identify</a:t>
            </a:r>
            <a:r>
              <a:rPr lang="sv-SE" dirty="0"/>
              <a:t> common </a:t>
            </a:r>
            <a:r>
              <a:rPr lang="sv-SE" dirty="0" err="1"/>
              <a:t>scaling</a:t>
            </a:r>
            <a:r>
              <a:rPr lang="sv-SE" dirty="0"/>
              <a:t> </a:t>
            </a:r>
            <a:r>
              <a:rPr lang="sv-SE" dirty="0" err="1"/>
              <a:t>methods</a:t>
            </a:r>
            <a:endParaRPr lang="en-SE" dirty="0"/>
          </a:p>
          <a:p>
            <a:r>
              <a:rPr lang="sv-SE" dirty="0"/>
              <a:t>Understand the </a:t>
            </a:r>
            <a:r>
              <a:rPr lang="sv-SE" dirty="0" err="1"/>
              <a:t>principles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various</a:t>
            </a:r>
            <a:r>
              <a:rPr lang="sv-SE" dirty="0"/>
              <a:t> common </a:t>
            </a:r>
            <a:r>
              <a:rPr lang="sv-SE" dirty="0" err="1"/>
              <a:t>scaling</a:t>
            </a:r>
            <a:r>
              <a:rPr lang="sv-SE" dirty="0"/>
              <a:t> </a:t>
            </a:r>
            <a:r>
              <a:rPr lang="sv-SE" dirty="0" err="1"/>
              <a:t>approaches</a:t>
            </a:r>
            <a:endParaRPr lang="en-SE" dirty="0"/>
          </a:p>
          <a:p>
            <a:r>
              <a:rPr lang="sv-SE" dirty="0" err="1"/>
              <a:t>Discuss</a:t>
            </a:r>
            <a:r>
              <a:rPr lang="sv-SE" dirty="0"/>
              <a:t> </a:t>
            </a:r>
            <a:r>
              <a:rPr lang="sv-SE" dirty="0" err="1"/>
              <a:t>strengths</a:t>
            </a:r>
            <a:r>
              <a:rPr lang="sv-SE" dirty="0"/>
              <a:t> and </a:t>
            </a:r>
            <a:r>
              <a:rPr lang="sv-SE" dirty="0" err="1"/>
              <a:t>weaknesses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various</a:t>
            </a:r>
            <a:r>
              <a:rPr lang="sv-SE" dirty="0"/>
              <a:t> </a:t>
            </a:r>
            <a:r>
              <a:rPr lang="sv-SE" dirty="0" err="1"/>
              <a:t>scaling</a:t>
            </a:r>
            <a:r>
              <a:rPr lang="sv-SE" dirty="0"/>
              <a:t> </a:t>
            </a:r>
            <a:r>
              <a:rPr lang="sv-SE" dirty="0" err="1"/>
              <a:t>approaches</a:t>
            </a:r>
            <a:endParaRPr lang="en-SE"/>
          </a:p>
          <a:p>
            <a:pPr marL="0" indent="0">
              <a:buNone/>
            </a:pP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95192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022"/>
            <a:ext cx="10665178" cy="4805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Abdi H. Guttman scaling. In: Salkind N (Ed.),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Encyclopedia of research design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Thousand Oaks, CA: Sage, 2010.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https://personal.utdallas.edu/~herve/abdi-GuttmanScaling2010-pretty.pdf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Brook RH, Ware JE Jr, Davies-Avery A, Stewart AL, Donald CA, Rogers WH, et al. Overview of adult health status measures fielded in Rand’s Health Insurance Study.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Care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1979; 17(7 Suppl): 1-131.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https://www.researchgate.net/publication/22681856_Overview_of_Adult_Health_Status_Measures_Fielded_in_Rand%27s_Health_Insurance_Study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Brown RG,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Dittner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Findley L,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Wessely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SC. The Parkinson fatigue scale.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Parkinsonism &amp; Related Disorders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2005; 11(1): 49-55.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http://simonwessely.com/Downloads/Publications/Other_p/106.pdf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Chaudhuri KR,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Schrag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Weintraub D,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Rizos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Rodriguez-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Blazquez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Mamikonyan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E, Martinez-Martin P. The movement disorder society nonmotor rating scale: Initial validation study.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 Disorders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2020; 35(1): 116-133.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https://www.ncbi.nlm.nih.gov/pmc/articles/PMC7037759/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Collen FM, Wade DT, Robb GF, Bradshaw CM. The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Rivermead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Mobility Index: a further development of the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Rivermead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Motor Assessment.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Disability Studies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1991; 13(2): 50-54.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https://doi.org/10.3109/03790799109166684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Hagell P, Westergren A. The significance of importance: an evaluation of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Ferrans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Powers' Quality of Life Index.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of Life Research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2006; 15(5): 867-876.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https://www.researchgate.net/publication/7060458_The_Significance_of_Importance_An_Evaluation_of_Ferrans_and_Powers%27_Quality_of_Life_Index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987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Hagell P, Westergren A,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Årestedt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K. Beware of the origin of numbers: Standard scoring of the SF-12 and SF-36 summary measures distorts measurement and score interpretations.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in Nursing and Health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2017; 40(4): 378-386.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https://www.researchgate.net/publication/318604811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Hobart J, Lamping D, Fitzpatrick R,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Riazi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Thompson A. The Multiple Sclerosis Impact Scale (MSIS-29): a new patient-based outcome measure.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2001;124: 962-973.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https://doi.org/10.1093/brain/124.5.962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Hobart JC,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Riazi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Lamping DL, Fitzpatrick R, Thompson AJ. Improving the evaluation of therapeutic interventions in multiple sclerosis: development of a patient-based measure of outcome.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Technology Assessment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2004; 8(9): iii, 1-48.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https://doi.org/10.3310/hta8090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Jenkinson C,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J, Carter J,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Wadec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Winner S. The London handicap scale: a re-evaluation of its validity using standard scoring and simple summation.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Neurology Neurosurgery &amp; Psychiatry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2000; 68: 365-367.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http://dx.doi.org/10.1136/jnnp.68.3.365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Kennedy-Martin M,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Slaap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Herdman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M, et al. Which multi-attribute utility instruments are recommended for use in cost-utility analysis? A review of national health technology assessment (HTA) guidelines.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Journal of Health Economics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2020; 21: 1245–1257.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https://doi.org/10.1007/s10198-020-01195-8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Likert R. A technique for the measurement of attitudes.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Archives of Psychology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140: 1-55.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https://legacy.voteview.com/pdf/Likert_1932.pdf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2352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McKenna SP, Hunt SM, McEwen J. Weighting the seriousness of perceived health problems using Thurstone's method of paired comparisons.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Journal of Epidemiology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1981; 10(1): 93-97.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https://citeseerx.ist.psu.edu/viewdoc/download?doi=10.1.1.833.5428&amp;rep=rep1&amp;type=pdf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Schmidt FL. Implications of a measurement problem for expectancy theory research.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Organizational Behavior and Human Performance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1973; 10: 243–251.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https://doi.org/10.1016/0030-5073(73)90016-0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Stouffer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SA,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Guttman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L,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Suchman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EA,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Lazarsfeld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PF, Star SA, Clausen JA.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 and prediction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(Studies in Social Psychology in World War II, Volume IV). Princeton, NJ: Princeton University Press, 1950.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https://gwern.net/doc/psychology/1950-stouffer-theamericansoldier-v4-measurementandprediction.pdf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Streiner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DL, Norman GR.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Measurement Scales: A Practical Guide to Their Development and Use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5th edition. Oxford: Oxford University Press, 2014.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https://doi.org/10.1093/med/9780199685219.001.0001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Taft C, Karlsson J, Sullivan M. Do SF-36 summary component scores accurately summarize subscale scores?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of Life Research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2001; 10(5): 395-404.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https://www.researchgate.net/publication/11595008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1050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Thurstone LL. A law of comparative judgment.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 Review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1927; 34(4): 273–286.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https://parsmodir.com/wp-content/uploads/2013/02/thurstone1927.pdf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Trauer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T, Mackinnon A. Why are we weighting? The role of importance ratings in quality of life measurement.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of Life Research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2001; 10: 579–585.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https://doi.org/10.1023/A:1013159414364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Ware JE Jr.,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Gandek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Methods for testing data quality, scaling assumptions, and reliability: the IQOLA Project approach. International Quality of Life Assessment.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Clinical Epidemiology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1998; 51(11): 945-952.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https://www.researchgate.net/publication/13469790_Methods_for_testing_data_quality_scaling_assumptions_and_reliability_the_IQOLA_Project_approach_International_Quality_of_Life_Assessment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Weinstein MC, Torrance G, McGuire A. QALYs: The basics.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 in Health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2009; 12(Suppl 1): S5-S9.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https://pubmed.ncbi.nlm.nih.gov/19250132/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933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1665D0-391C-840E-5D07-5ED88F6F1A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Weighting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22BC3EB-F916-BD3E-9858-E49003E01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304" y="3602038"/>
            <a:ext cx="10197548" cy="1655762"/>
          </a:xfrm>
        </p:spPr>
        <p:txBody>
          <a:bodyPr/>
          <a:lstStyle/>
          <a:p>
            <a:r>
              <a:rPr lang="sv-SE" dirty="0" err="1"/>
              <a:t>Giving</a:t>
            </a:r>
            <a:r>
              <a:rPr lang="sv-SE" dirty="0"/>
              <a:t> </a:t>
            </a:r>
            <a:r>
              <a:rPr lang="sv-SE" dirty="0" err="1"/>
              <a:t>responses</a:t>
            </a:r>
            <a:r>
              <a:rPr lang="sv-SE" dirty="0"/>
              <a:t> to different </a:t>
            </a:r>
            <a:r>
              <a:rPr lang="sv-SE" dirty="0" err="1"/>
              <a:t>items</a:t>
            </a:r>
            <a:r>
              <a:rPr lang="sv-SE" dirty="0"/>
              <a:t> different </a:t>
            </a:r>
            <a:r>
              <a:rPr lang="sv-SE" dirty="0" err="1"/>
              <a:t>weights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on </a:t>
            </a:r>
            <a:r>
              <a:rPr lang="sv-SE" dirty="0" err="1"/>
              <a:t>their</a:t>
            </a:r>
            <a:r>
              <a:rPr lang="sv-SE" dirty="0"/>
              <a:t> ”</a:t>
            </a:r>
            <a:r>
              <a:rPr lang="sv-SE" dirty="0" err="1"/>
              <a:t>importance</a:t>
            </a:r>
            <a:r>
              <a:rPr lang="sv-SE" dirty="0"/>
              <a:t>”, ”</a:t>
            </a:r>
            <a:r>
              <a:rPr lang="sv-SE" dirty="0" err="1"/>
              <a:t>severity</a:t>
            </a:r>
            <a:r>
              <a:rPr lang="sv-SE" dirty="0"/>
              <a:t>”, etc.</a:t>
            </a:r>
          </a:p>
        </p:txBody>
      </p:sp>
    </p:spTree>
    <p:extLst>
      <p:ext uri="{BB962C8B-B14F-4D97-AF65-F5344CB8AC3E}">
        <p14:creationId xmlns:p14="http://schemas.microsoft.com/office/powerpoint/2010/main" val="285450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2DD4F3A1-F510-EFC8-F893-99160CDD98E4}"/>
              </a:ext>
            </a:extLst>
          </p:cNvPr>
          <p:cNvSpPr txBox="1"/>
          <p:nvPr/>
        </p:nvSpPr>
        <p:spPr>
          <a:xfrm>
            <a:off x="8327611" y="1767408"/>
            <a:ext cx="33210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effectLst/>
              </a:rPr>
              <a:t>LHS = </a:t>
            </a:r>
            <a:r>
              <a:rPr lang="sv-SE" sz="1400" dirty="0" err="1">
                <a:effectLst/>
              </a:rPr>
              <a:t>Sum</a:t>
            </a:r>
            <a:r>
              <a:rPr lang="sv-SE" sz="1400" dirty="0">
                <a:effectLst/>
              </a:rPr>
              <a:t> </a:t>
            </a:r>
            <a:r>
              <a:rPr lang="sv-SE" sz="1400" dirty="0" err="1">
                <a:effectLst/>
              </a:rPr>
              <a:t>of</a:t>
            </a:r>
            <a:r>
              <a:rPr lang="sv-SE" sz="1400" dirty="0">
                <a:effectLst/>
              </a:rPr>
              <a:t> all 6 </a:t>
            </a:r>
            <a:r>
              <a:rPr lang="sv-SE" sz="1400" dirty="0" err="1">
                <a:effectLst/>
              </a:rPr>
              <a:t>weighted</a:t>
            </a:r>
            <a:r>
              <a:rPr lang="sv-SE" sz="1400" dirty="0">
                <a:effectLst/>
              </a:rPr>
              <a:t> </a:t>
            </a:r>
            <a:r>
              <a:rPr lang="sv-SE" sz="1400" dirty="0" err="1">
                <a:effectLst/>
              </a:rPr>
              <a:t>values</a:t>
            </a:r>
            <a:r>
              <a:rPr lang="sv-SE" sz="1400" dirty="0">
                <a:effectLst/>
              </a:rPr>
              <a:t> + 0.456, </a:t>
            </a:r>
            <a:r>
              <a:rPr lang="sv-SE" sz="1400" dirty="0" err="1">
                <a:effectLst/>
              </a:rPr>
              <a:t>where</a:t>
            </a:r>
            <a:endParaRPr lang="sv-SE" sz="14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</a:rPr>
              <a:t>The </a:t>
            </a:r>
            <a:r>
              <a:rPr lang="sv-SE" sz="1400" dirty="0" err="1">
                <a:effectLst/>
              </a:rPr>
              <a:t>sum</a:t>
            </a:r>
            <a:r>
              <a:rPr lang="sv-SE" sz="1400" dirty="0">
                <a:effectLst/>
              </a:rPr>
              <a:t> </a:t>
            </a:r>
            <a:r>
              <a:rPr lang="sv-SE" sz="1400" dirty="0" err="1">
                <a:effectLst/>
              </a:rPr>
              <a:t>of</a:t>
            </a:r>
            <a:r>
              <a:rPr lang="sv-SE" sz="1400" dirty="0">
                <a:effectLst/>
              </a:rPr>
              <a:t> all "no </a:t>
            </a:r>
            <a:r>
              <a:rPr lang="sv-SE" sz="1400" dirty="0" err="1">
                <a:effectLst/>
              </a:rPr>
              <a:t>disadvantage</a:t>
            </a:r>
            <a:r>
              <a:rPr lang="sv-SE" sz="1400" dirty="0">
                <a:effectLst/>
              </a:rPr>
              <a:t>" </a:t>
            </a:r>
            <a:r>
              <a:rPr lang="sv-SE" sz="1400" dirty="0" err="1">
                <a:effectLst/>
              </a:rPr>
              <a:t>values</a:t>
            </a:r>
            <a:r>
              <a:rPr lang="sv-SE" sz="1400" dirty="0">
                <a:effectLst/>
              </a:rPr>
              <a:t> is 0.544 (+0.456 = 1.00).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</a:rPr>
              <a:t>The </a:t>
            </a:r>
            <a:r>
              <a:rPr lang="sv-SE" sz="1400" dirty="0" err="1">
                <a:effectLst/>
              </a:rPr>
              <a:t>sum</a:t>
            </a:r>
            <a:r>
              <a:rPr lang="sv-SE" sz="1400" dirty="0">
                <a:effectLst/>
              </a:rPr>
              <a:t> </a:t>
            </a:r>
            <a:r>
              <a:rPr lang="sv-SE" sz="1400" dirty="0" err="1">
                <a:effectLst/>
              </a:rPr>
              <a:t>of</a:t>
            </a:r>
            <a:r>
              <a:rPr lang="sv-SE" sz="1400" dirty="0">
                <a:effectLst/>
              </a:rPr>
              <a:t> all "</a:t>
            </a:r>
            <a:r>
              <a:rPr lang="sv-SE" sz="1400" dirty="0" err="1">
                <a:effectLst/>
              </a:rPr>
              <a:t>most</a:t>
            </a:r>
            <a:r>
              <a:rPr lang="sv-SE" sz="1400" dirty="0">
                <a:effectLst/>
              </a:rPr>
              <a:t> </a:t>
            </a:r>
            <a:r>
              <a:rPr lang="sv-SE" sz="1400" dirty="0" err="1">
                <a:effectLst/>
              </a:rPr>
              <a:t>severe</a:t>
            </a:r>
            <a:r>
              <a:rPr lang="sv-SE" sz="1400" dirty="0">
                <a:effectLst/>
              </a:rPr>
              <a:t> </a:t>
            </a:r>
            <a:r>
              <a:rPr lang="sv-SE" sz="1400" dirty="0" err="1">
                <a:effectLst/>
              </a:rPr>
              <a:t>disadvantage</a:t>
            </a:r>
            <a:r>
              <a:rPr lang="sv-SE" sz="1400" dirty="0">
                <a:effectLst/>
              </a:rPr>
              <a:t>" </a:t>
            </a:r>
            <a:r>
              <a:rPr lang="sv-SE" sz="1400" dirty="0" err="1">
                <a:effectLst/>
              </a:rPr>
              <a:t>values</a:t>
            </a:r>
            <a:r>
              <a:rPr lang="sv-SE" sz="1400" dirty="0">
                <a:effectLst/>
              </a:rPr>
              <a:t> is –0.456 (+0.456 = 0.00). </a:t>
            </a:r>
          </a:p>
          <a:p>
            <a:endParaRPr lang="sv-SE" sz="1400" dirty="0">
              <a:effectLst/>
            </a:endParaRPr>
          </a:p>
          <a:p>
            <a:r>
              <a:rPr lang="sv-SE" sz="1400" dirty="0">
                <a:effectLst/>
              </a:rPr>
              <a:t>Interpretation: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Minimum </a:t>
            </a:r>
            <a:r>
              <a:rPr lang="sv-SE" sz="1400" dirty="0" err="1">
                <a:effectLst/>
              </a:rPr>
              <a:t>scale</a:t>
            </a:r>
            <a:r>
              <a:rPr lang="sv-SE" sz="1400" dirty="0">
                <a:effectLst/>
              </a:rPr>
              <a:t> </a:t>
            </a:r>
            <a:r>
              <a:rPr lang="sv-SE" sz="1400" dirty="0" err="1">
                <a:effectLst/>
              </a:rPr>
              <a:t>value</a:t>
            </a:r>
            <a:r>
              <a:rPr lang="sv-SE" sz="1400" dirty="0">
                <a:effectLst/>
              </a:rPr>
              <a:t>: 0 (total </a:t>
            </a:r>
            <a:r>
              <a:rPr lang="sv-SE" sz="1400" dirty="0" err="1">
                <a:effectLst/>
              </a:rPr>
              <a:t>disability</a:t>
            </a:r>
            <a:r>
              <a:rPr lang="sv-SE" sz="1400" dirty="0">
                <a:effectLst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M</a:t>
            </a:r>
            <a:r>
              <a:rPr lang="sv-SE" sz="1400" dirty="0">
                <a:effectLst/>
              </a:rPr>
              <a:t>aximum </a:t>
            </a:r>
            <a:r>
              <a:rPr lang="sv-SE" sz="1400" dirty="0" err="1">
                <a:effectLst/>
              </a:rPr>
              <a:t>scale</a:t>
            </a:r>
            <a:r>
              <a:rPr lang="sv-SE" sz="1400" dirty="0">
                <a:effectLst/>
              </a:rPr>
              <a:t> </a:t>
            </a:r>
            <a:r>
              <a:rPr lang="sv-SE" sz="1400" dirty="0" err="1">
                <a:effectLst/>
              </a:rPr>
              <a:t>value</a:t>
            </a:r>
            <a:r>
              <a:rPr lang="sv-SE" sz="1400" dirty="0">
                <a:effectLst/>
              </a:rPr>
              <a:t>: 1.00 (normal </a:t>
            </a:r>
            <a:r>
              <a:rPr lang="sv-SE" sz="1400" dirty="0" err="1">
                <a:effectLst/>
              </a:rPr>
              <a:t>function</a:t>
            </a:r>
            <a:r>
              <a:rPr lang="sv-SE" sz="1400" dirty="0">
                <a:effectLst/>
              </a:rPr>
              <a:t>)</a:t>
            </a:r>
          </a:p>
          <a:p>
            <a:endParaRPr lang="sv-SE" sz="1400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3FC7571-C2D1-31AE-F9DC-DFC96268F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52" y="255796"/>
            <a:ext cx="10515600" cy="579092"/>
          </a:xfrm>
        </p:spPr>
        <p:txBody>
          <a:bodyPr>
            <a:normAutofit fontScale="90000"/>
          </a:bodyPr>
          <a:lstStyle/>
          <a:p>
            <a:r>
              <a:rPr lang="sv-SE" dirty="0"/>
              <a:t>London Handicap </a:t>
            </a:r>
            <a:r>
              <a:rPr lang="sv-SE" dirty="0" err="1"/>
              <a:t>Scale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3243E1D-C145-DC17-AC08-DAD5B2AFF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52" y="1192415"/>
            <a:ext cx="7772400" cy="42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4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78" y="2378758"/>
            <a:ext cx="4032250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57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29" y="150788"/>
            <a:ext cx="5266941" cy="19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 Box 6"/>
          <p:cNvSpPr txBox="1">
            <a:spLocks noChangeArrowheads="1"/>
          </p:cNvSpPr>
          <p:nvPr/>
        </p:nvSpPr>
        <p:spPr bwMode="auto">
          <a:xfrm>
            <a:off x="4110404" y="4755774"/>
            <a:ext cx="104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i="1" dirty="0" err="1"/>
              <a:t>r</a:t>
            </a:r>
            <a:r>
              <a:rPr lang="sv-SE" sz="1800" i="1" baseline="-25000" dirty="0" err="1"/>
              <a:t>s</a:t>
            </a:r>
            <a:r>
              <a:rPr lang="sv-SE" sz="1800" dirty="0"/>
              <a:t> = 0.98</a:t>
            </a:r>
          </a:p>
        </p:txBody>
      </p:sp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72" y="2378758"/>
            <a:ext cx="42481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409031" y="1122218"/>
            <a:ext cx="7812882" cy="12698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sv-SE" sz="2400" dirty="0">
                <a:latin typeface="Arial" charset="0"/>
              </a:rPr>
              <a:t>Weighted scoring; 2 x 34 </a:t>
            </a:r>
            <a:r>
              <a:rPr lang="sv-SE" sz="2400" dirty="0" err="1">
                <a:latin typeface="Arial" charset="0"/>
              </a:rPr>
              <a:t>items</a:t>
            </a:r>
            <a:endParaRPr lang="sv-SE" sz="2400" dirty="0">
              <a:latin typeface="Arial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sv-SE" sz="2000" dirty="0">
                <a:latin typeface="Arial" charset="0"/>
                <a:ea typeface="ＭＳ Ｐゴシック" charset="0"/>
              </a:rPr>
              <a:t>Satisfaction is weighted by how important each item is considered to be (</a:t>
            </a:r>
            <a:r>
              <a:rPr lang="sv-SE" sz="2000" dirty="0" err="1">
                <a:latin typeface="Arial" charset="0"/>
                <a:ea typeface="ＭＳ Ｐゴシック" charset="0"/>
              </a:rPr>
              <a:t>satisfaction </a:t>
            </a:r>
            <a:r>
              <a:rPr lang="sv-SE" sz="2000" dirty="0">
                <a:latin typeface="Arial" charset="0"/>
                <a:ea typeface="ＭＳ Ｐゴシック" charset="0"/>
              </a:rPr>
              <a:t>x </a:t>
            </a:r>
            <a:r>
              <a:rPr lang="sv-SE" sz="2000" dirty="0" err="1">
                <a:latin typeface="Arial" charset="0"/>
                <a:ea typeface="ＭＳ Ｐゴシック" charset="0"/>
              </a:rPr>
              <a:t>importance</a:t>
            </a:r>
            <a:r>
              <a:rPr lang="sv-SE" sz="2000" dirty="0"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855641" y="6669087"/>
            <a:ext cx="28905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900" dirty="0" err="1"/>
              <a:t>Ferrans </a:t>
            </a:r>
            <a:r>
              <a:rPr lang="sv-SE" sz="900" dirty="0"/>
              <a:t>&amp; Powers. </a:t>
            </a:r>
            <a:r>
              <a:rPr lang="sv-SE" sz="900" i="1" dirty="0"/>
              <a:t>Res </a:t>
            </a:r>
            <a:r>
              <a:rPr lang="sv-SE" sz="900" i="1" dirty="0" err="1"/>
              <a:t>Nurs </a:t>
            </a:r>
            <a:r>
              <a:rPr lang="sv-SE" sz="900" i="1" dirty="0"/>
              <a:t>Health </a:t>
            </a:r>
            <a:r>
              <a:rPr lang="sv-SE" sz="900" dirty="0"/>
              <a:t>1992; 15: 29-38.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title"/>
          </p:nvPr>
        </p:nvSpPr>
        <p:spPr>
          <a:xfrm>
            <a:off x="2409031" y="188913"/>
            <a:ext cx="8229600" cy="881796"/>
          </a:xfrm>
        </p:spPr>
        <p:txBody>
          <a:bodyPr/>
          <a:lstStyle/>
          <a:p>
            <a:pPr eaLnBrk="1" hangingPunct="1"/>
            <a:r>
              <a:rPr lang="sv-SE" sz="2800" dirty="0" err="1">
                <a:latin typeface="Arial" charset="0"/>
              </a:rPr>
              <a:t>Ferrans </a:t>
            </a:r>
            <a:r>
              <a:rPr lang="sv-SE" sz="2800" dirty="0">
                <a:latin typeface="Arial" charset="0"/>
              </a:rPr>
              <a:t>&amp; Powers</a:t>
            </a:r>
            <a:r>
              <a:rPr lang="ja-JP" altLang="sv-SE" sz="2800">
                <a:latin typeface="Arial" charset="0"/>
              </a:rPr>
              <a:t>' </a:t>
            </a:r>
            <a:r>
              <a:rPr lang="sv-SE" sz="2800" dirty="0" err="1">
                <a:latin typeface="Arial" charset="0"/>
              </a:rPr>
              <a:t>Quality of </a:t>
            </a:r>
            <a:r>
              <a:rPr lang="sv-SE" sz="2800" dirty="0">
                <a:latin typeface="Arial" charset="0"/>
              </a:rPr>
              <a:t>Life Index (QLI)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E31719F-8E14-512E-4CBC-B1A956EF8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16" y="2595379"/>
            <a:ext cx="5134489" cy="25440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21A2BCE4-D93B-C4D1-BE2F-6FB87B0E7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540" y="2595379"/>
            <a:ext cx="5050236" cy="25440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61547EA4-E79D-CF27-B75D-AA8377B8D715}"/>
              </a:ext>
            </a:extLst>
          </p:cNvPr>
          <p:cNvSpPr txBox="1"/>
          <p:nvPr/>
        </p:nvSpPr>
        <p:spPr>
          <a:xfrm>
            <a:off x="1227031" y="27570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B2F67D7-167F-1C8D-EE00-402283C5FB8C}"/>
              </a:ext>
            </a:extLst>
          </p:cNvPr>
          <p:cNvSpPr txBox="1"/>
          <p:nvPr/>
        </p:nvSpPr>
        <p:spPr>
          <a:xfrm>
            <a:off x="6820300" y="27598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76330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855641" y="6669087"/>
            <a:ext cx="28905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900" dirty="0" err="1"/>
              <a:t>Ferrans </a:t>
            </a:r>
            <a:r>
              <a:rPr lang="sv-SE" sz="900" dirty="0"/>
              <a:t>&amp; Powers. </a:t>
            </a:r>
            <a:r>
              <a:rPr lang="sv-SE" sz="900" i="1" dirty="0"/>
              <a:t>Res </a:t>
            </a:r>
            <a:r>
              <a:rPr lang="sv-SE" sz="900" i="1" dirty="0" err="1"/>
              <a:t>Nurs </a:t>
            </a:r>
            <a:r>
              <a:rPr lang="sv-SE" sz="900" i="1" dirty="0"/>
              <a:t>Health </a:t>
            </a:r>
            <a:r>
              <a:rPr lang="sv-SE" sz="900" dirty="0"/>
              <a:t>1992; 15: 29-38.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title"/>
          </p:nvPr>
        </p:nvSpPr>
        <p:spPr>
          <a:xfrm>
            <a:off x="2114036" y="207040"/>
            <a:ext cx="8229600" cy="774918"/>
          </a:xfrm>
        </p:spPr>
        <p:txBody>
          <a:bodyPr/>
          <a:lstStyle/>
          <a:p>
            <a:pPr algn="ctr" eaLnBrk="1" hangingPunct="1"/>
            <a:r>
              <a:rPr lang="sv-SE" sz="2800" dirty="0">
                <a:latin typeface="Arial" charset="0"/>
              </a:rPr>
              <a:t>The QLI in </a:t>
            </a:r>
            <a:r>
              <a:rPr lang="sv-SE" sz="2800" dirty="0" err="1">
                <a:latin typeface="Arial" charset="0"/>
              </a:rPr>
              <a:t>Parkinson’s</a:t>
            </a:r>
            <a:r>
              <a:rPr lang="sv-SE" sz="2800" dirty="0">
                <a:latin typeface="Arial" charset="0"/>
              </a:rPr>
              <a:t> </a:t>
            </a:r>
            <a:r>
              <a:rPr lang="sv-SE" sz="2800" dirty="0" err="1">
                <a:latin typeface="Arial" charset="0"/>
              </a:rPr>
              <a:t>disease</a:t>
            </a:r>
            <a:endParaRPr lang="sv-SE" sz="2800" dirty="0">
              <a:latin typeface="Arial" charset="0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070B5D0D-62E6-9391-D437-596346BB9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12" y="1720672"/>
            <a:ext cx="4258144" cy="366754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CF75962-AE8B-7843-D7AC-23BF8CFA662A}"/>
              </a:ext>
            </a:extLst>
          </p:cNvPr>
          <p:cNvSpPr txBox="1"/>
          <p:nvPr/>
        </p:nvSpPr>
        <p:spPr>
          <a:xfrm>
            <a:off x="5787208" y="1586468"/>
            <a:ext cx="126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Satisfaction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8DF81FC-925C-7B7D-3123-BB0D8C9AE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111" y="1955800"/>
            <a:ext cx="3606800" cy="33909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C41269B-C7DF-B495-9D9D-E58813BEC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2911" y="1511300"/>
            <a:ext cx="35179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AC776C-755E-B870-46BB-E7F86A243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78" y="135242"/>
            <a:ext cx="10993244" cy="87266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More</a:t>
            </a:r>
            <a:r>
              <a:rPr lang="sv-SE" dirty="0"/>
              <a:t> fundamental </a:t>
            </a:r>
            <a:r>
              <a:rPr lang="sv-SE" dirty="0" err="1"/>
              <a:t>issues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multiplicative</a:t>
            </a:r>
            <a:r>
              <a:rPr lang="sv-SE" dirty="0"/>
              <a:t> </a:t>
            </a:r>
            <a:r>
              <a:rPr lang="sv-SE" dirty="0" err="1"/>
              <a:t>weights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5B1ED35-7CCC-B271-C8B0-91FF81688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" y="1149387"/>
            <a:ext cx="1133156" cy="169973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543A233-8ED6-D646-FF7A-287502C95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456" y="1092819"/>
            <a:ext cx="4999689" cy="156136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57E1B8F-8E3A-C3BB-6E70-ED4839C9FF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718"/>
          <a:stretch/>
        </p:blipFill>
        <p:spPr>
          <a:xfrm>
            <a:off x="1169188" y="2556407"/>
            <a:ext cx="5270500" cy="315220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54DAFFC-AFB7-E2B5-1CB2-D1C57DF10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601" y="3231617"/>
            <a:ext cx="4511317" cy="1204016"/>
          </a:xfrm>
          <a:prstGeom prst="rect">
            <a:avLst/>
          </a:prstGeom>
          <a:ln w="3175">
            <a:solidFill>
              <a:schemeClr val="accent1">
                <a:shade val="15000"/>
              </a:schemeClr>
            </a:solidFill>
          </a:ln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9B3698DA-9270-3BA6-4124-14ED8AF67D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7125"/>
          <a:stretch/>
        </p:blipFill>
        <p:spPr>
          <a:xfrm>
            <a:off x="6489601" y="1351185"/>
            <a:ext cx="4533211" cy="1756223"/>
          </a:xfrm>
          <a:prstGeom prst="rect">
            <a:avLst/>
          </a:prstGeom>
          <a:ln w="3175">
            <a:solidFill>
              <a:schemeClr val="accent1">
                <a:shade val="15000"/>
              </a:schemeClr>
            </a:solidFill>
          </a:ln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235E40F-2064-7E19-A809-10DD0CF187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3762"/>
          <a:stretch/>
        </p:blipFill>
        <p:spPr>
          <a:xfrm>
            <a:off x="6511495" y="4561573"/>
            <a:ext cx="4511317" cy="1397761"/>
          </a:xfrm>
          <a:prstGeom prst="rect">
            <a:avLst/>
          </a:prstGeom>
          <a:ln w="3175">
            <a:solidFill>
              <a:schemeClr val="accent1">
                <a:shade val="15000"/>
              </a:schemeClr>
            </a:solidFill>
          </a:ln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7341FE84-D1A9-BC27-AF01-006E8CF0DE3D}"/>
              </a:ext>
            </a:extLst>
          </p:cNvPr>
          <p:cNvSpPr txBox="1"/>
          <p:nvPr/>
        </p:nvSpPr>
        <p:spPr>
          <a:xfrm>
            <a:off x="302426" y="5911659"/>
            <a:ext cx="5793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err="1"/>
              <a:t>Streiner</a:t>
            </a:r>
            <a:r>
              <a:rPr lang="sv-SE" sz="1100" dirty="0"/>
              <a:t> &amp; Norman. </a:t>
            </a:r>
            <a:r>
              <a:rPr lang="sv-SE" sz="1100" i="1" dirty="0"/>
              <a:t>Health </a:t>
            </a:r>
            <a:r>
              <a:rPr lang="sv-SE" sz="1100" i="1" dirty="0" err="1"/>
              <a:t>Measurement</a:t>
            </a:r>
            <a:r>
              <a:rPr lang="sv-SE" sz="1100" i="1" dirty="0"/>
              <a:t> </a:t>
            </a:r>
            <a:r>
              <a:rPr lang="sv-SE" sz="1100" i="1" dirty="0" err="1"/>
              <a:t>Scales</a:t>
            </a:r>
            <a:r>
              <a:rPr lang="sv-SE" sz="1100" i="1" dirty="0"/>
              <a:t>: A Practical Guide to </a:t>
            </a:r>
            <a:r>
              <a:rPr lang="sv-SE" sz="1100" i="1" dirty="0" err="1"/>
              <a:t>Their</a:t>
            </a:r>
            <a:r>
              <a:rPr lang="sv-SE" sz="1100" i="1" dirty="0"/>
              <a:t> </a:t>
            </a:r>
            <a:r>
              <a:rPr lang="sv-SE" sz="1100" i="1" dirty="0" err="1"/>
              <a:t>Development</a:t>
            </a:r>
            <a:r>
              <a:rPr lang="sv-SE" sz="1100" i="1" dirty="0"/>
              <a:t> and </a:t>
            </a:r>
            <a:r>
              <a:rPr lang="sv-SE" sz="1100" i="1" dirty="0" err="1"/>
              <a:t>Use</a:t>
            </a:r>
            <a:r>
              <a:rPr lang="sv-SE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350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F8C2337-2C1E-26C6-AE45-AAF2F464B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073" y="304801"/>
            <a:ext cx="8771854" cy="56092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3A9103E9-EACF-8356-973E-161791991CA1}"/>
              </a:ext>
            </a:extLst>
          </p:cNvPr>
          <p:cNvSpPr txBox="1"/>
          <p:nvPr/>
        </p:nvSpPr>
        <p:spPr>
          <a:xfrm>
            <a:off x="1629415" y="5914086"/>
            <a:ext cx="2345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>
                <a:effectLst/>
                <a:latin typeface="AdvOT47eb9df8"/>
              </a:rPr>
              <a:t>Chaudhuri</a:t>
            </a:r>
            <a:r>
              <a:rPr lang="sv-SE" sz="1200" dirty="0">
                <a:effectLst/>
                <a:latin typeface="AdvOT47eb9df8"/>
              </a:rPr>
              <a:t>  et al. </a:t>
            </a:r>
            <a:r>
              <a:rPr lang="sv-SE" sz="1200" i="1" dirty="0" err="1">
                <a:effectLst/>
                <a:latin typeface="AdvOT47eb9df8"/>
              </a:rPr>
              <a:t>Mov</a:t>
            </a:r>
            <a:r>
              <a:rPr lang="sv-SE" sz="1200" i="1" dirty="0">
                <a:effectLst/>
                <a:latin typeface="AdvOT47eb9df8"/>
              </a:rPr>
              <a:t> </a:t>
            </a:r>
            <a:r>
              <a:rPr lang="sv-SE" sz="1200" i="1" dirty="0" err="1">
                <a:effectLst/>
                <a:latin typeface="AdvOT47eb9df8"/>
              </a:rPr>
              <a:t>Disord</a:t>
            </a:r>
            <a:r>
              <a:rPr lang="sv-SE" sz="1200" i="1" dirty="0">
                <a:effectLst/>
                <a:latin typeface="AdvOT47eb9df8"/>
              </a:rPr>
              <a:t> </a:t>
            </a:r>
            <a:r>
              <a:rPr lang="sv-SE" sz="1200" dirty="0">
                <a:effectLst/>
                <a:latin typeface="AdvOT47eb9df8"/>
              </a:rPr>
              <a:t>2019.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681660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4100</TotalTime>
  <Words>1863</Words>
  <Application>Microsoft Macintosh PowerPoint</Application>
  <PresentationFormat>Bredbild</PresentationFormat>
  <Paragraphs>132</Paragraphs>
  <Slides>23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8" baseType="lpstr">
      <vt:lpstr>AdvOT47eb9df8</vt:lpstr>
      <vt:lpstr>Arial</vt:lpstr>
      <vt:lpstr>Calibri</vt:lpstr>
      <vt:lpstr>Calibri Light</vt:lpstr>
      <vt:lpstr>Office Theme</vt:lpstr>
      <vt:lpstr>Scoring and scaling (part 2)</vt:lpstr>
      <vt:lpstr>Learning Objectives</vt:lpstr>
      <vt:lpstr>Weighting</vt:lpstr>
      <vt:lpstr>London Handicap Scale</vt:lpstr>
      <vt:lpstr>PowerPoint-presentation</vt:lpstr>
      <vt:lpstr>Ferrans &amp; Powers' Quality of Life Index (QLI)</vt:lpstr>
      <vt:lpstr>The QLI in Parkinson’s disease</vt:lpstr>
      <vt:lpstr>More fundamental issues with multiplicative weights</vt:lpstr>
      <vt:lpstr>PowerPoint-presentation</vt:lpstr>
      <vt:lpstr>Recommendation</vt:lpstr>
      <vt:lpstr>When may weights be useful?</vt:lpstr>
      <vt:lpstr>Health economic utilities</vt:lpstr>
      <vt:lpstr>Utilities</vt:lpstr>
      <vt:lpstr>Quality-adjusted life years (QALYs)</vt:lpstr>
      <vt:lpstr>Instruments</vt:lpstr>
      <vt:lpstr>PowerPoint-presentation</vt:lpstr>
      <vt:lpstr>Bottom line</vt:lpstr>
      <vt:lpstr>PowerPoint-presentation</vt:lpstr>
      <vt:lpstr>PowerPoint-presentation</vt:lpstr>
      <vt:lpstr>References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Martin Jens Persson</dc:creator>
  <cp:lastModifiedBy>Peter Hagell</cp:lastModifiedBy>
  <cp:revision>49</cp:revision>
  <dcterms:created xsi:type="dcterms:W3CDTF">2022-12-12T07:56:35Z</dcterms:created>
  <dcterms:modified xsi:type="dcterms:W3CDTF">2023-12-20T07:08:30Z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2022-12-12T08:01:38Z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a68d1860-4a23-49fb-977d-35382d0eacfc</vt:lpwstr>
  </property>
  <property fmtid="{D5CDD505-2E9C-101B-9397-08002B2CF9AE}" pid="8" name="MSIP_Label_9144ccec-98ca-4847-b090-103d5c6592f4_ContentBits">
    <vt:lpwstr>0</vt:lpwstr>
  </property>
</Properties>
</file>