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751" r:id="rId5"/>
    <p:sldId id="260" r:id="rId6"/>
    <p:sldId id="319" r:id="rId7"/>
    <p:sldId id="752" r:id="rId8"/>
    <p:sldId id="280" r:id="rId9"/>
    <p:sldId id="753" r:id="rId10"/>
    <p:sldId id="265" r:id="rId11"/>
    <p:sldId id="754" r:id="rId12"/>
    <p:sldId id="760" r:id="rId13"/>
    <p:sldId id="759" r:id="rId14"/>
    <p:sldId id="814" r:id="rId15"/>
    <p:sldId id="756" r:id="rId16"/>
    <p:sldId id="757" r:id="rId17"/>
    <p:sldId id="815" r:id="rId18"/>
    <p:sldId id="465" r:id="rId19"/>
    <p:sldId id="830" r:id="rId20"/>
    <p:sldId id="831" r:id="rId21"/>
    <p:sldId id="832" r:id="rId22"/>
    <p:sldId id="833" r:id="rId23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/>
    <p:restoredTop sz="96327"/>
  </p:normalViewPr>
  <p:slideViewPr>
    <p:cSldViewPr snapToGrid="0">
      <p:cViewPr varScale="1">
        <p:scale>
          <a:sx n="128" d="100"/>
          <a:sy n="128" d="100"/>
        </p:scale>
        <p:origin x="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Hagell" userId="865b429c-9613-4fde-a36c-7e38fc6a5413" providerId="ADAL" clId="{9EB330E2-D594-154B-8991-328D592D4FB6}"/>
    <pc:docChg chg="delSld modSld">
      <pc:chgData name="Peter Hagell" userId="865b429c-9613-4fde-a36c-7e38fc6a5413" providerId="ADAL" clId="{9EB330E2-D594-154B-8991-328D592D4FB6}" dt="2023-12-20T07:09:18.346" v="9" actId="2696"/>
      <pc:docMkLst>
        <pc:docMk/>
      </pc:docMkLst>
      <pc:sldChg chg="modSp mod">
        <pc:chgData name="Peter Hagell" userId="865b429c-9613-4fde-a36c-7e38fc6a5413" providerId="ADAL" clId="{9EB330E2-D594-154B-8991-328D592D4FB6}" dt="2023-12-20T07:09:01.590" v="8" actId="20577"/>
        <pc:sldMkLst>
          <pc:docMk/>
          <pc:sldMk cId="1161591771" sldId="256"/>
        </pc:sldMkLst>
        <pc:spChg chg="mod">
          <ac:chgData name="Peter Hagell" userId="865b429c-9613-4fde-a36c-7e38fc6a5413" providerId="ADAL" clId="{9EB330E2-D594-154B-8991-328D592D4FB6}" dt="2023-12-20T07:09:01.590" v="8" actId="20577"/>
          <ac:spMkLst>
            <pc:docMk/>
            <pc:sldMk cId="1161591771" sldId="256"/>
            <ac:spMk id="2" creationId="{A2DF4CEB-918A-0472-B6E4-4689B9CD397B}"/>
          </ac:spMkLst>
        </pc:spChg>
      </pc:sldChg>
      <pc:sldChg chg="del">
        <pc:chgData name="Peter Hagell" userId="865b429c-9613-4fde-a36c-7e38fc6a5413" providerId="ADAL" clId="{9EB330E2-D594-154B-8991-328D592D4FB6}" dt="2023-12-20T07:09:18.346" v="9" actId="2696"/>
        <pc:sldMkLst>
          <pc:docMk/>
          <pc:sldMk cId="0" sldId="330"/>
        </pc:sldMkLst>
      </pc:sldChg>
      <pc:sldChg chg="del">
        <pc:chgData name="Peter Hagell" userId="865b429c-9613-4fde-a36c-7e38fc6a5413" providerId="ADAL" clId="{9EB330E2-D594-154B-8991-328D592D4FB6}" dt="2023-12-20T07:09:18.346" v="9" actId="2696"/>
        <pc:sldMkLst>
          <pc:docMk/>
          <pc:sldMk cId="0" sldId="359"/>
        </pc:sldMkLst>
      </pc:sldChg>
      <pc:sldChg chg="del">
        <pc:chgData name="Peter Hagell" userId="865b429c-9613-4fde-a36c-7e38fc6a5413" providerId="ADAL" clId="{9EB330E2-D594-154B-8991-328D592D4FB6}" dt="2023-12-20T07:09:18.346" v="9" actId="2696"/>
        <pc:sldMkLst>
          <pc:docMk/>
          <pc:sldMk cId="3587248201" sldId="807"/>
        </pc:sldMkLst>
      </pc:sldChg>
      <pc:sldChg chg="del">
        <pc:chgData name="Peter Hagell" userId="865b429c-9613-4fde-a36c-7e38fc6a5413" providerId="ADAL" clId="{9EB330E2-D594-154B-8991-328D592D4FB6}" dt="2023-12-20T07:09:18.346" v="9" actId="2696"/>
        <pc:sldMkLst>
          <pc:docMk/>
          <pc:sldMk cId="2854501848" sldId="808"/>
        </pc:sldMkLst>
      </pc:sldChg>
      <pc:sldChg chg="del">
        <pc:chgData name="Peter Hagell" userId="865b429c-9613-4fde-a36c-7e38fc6a5413" providerId="ADAL" clId="{9EB330E2-D594-154B-8991-328D592D4FB6}" dt="2023-12-20T07:09:18.346" v="9" actId="2696"/>
        <pc:sldMkLst>
          <pc:docMk/>
          <pc:sldMk cId="1876330480" sldId="809"/>
        </pc:sldMkLst>
      </pc:sldChg>
      <pc:sldChg chg="del">
        <pc:chgData name="Peter Hagell" userId="865b429c-9613-4fde-a36c-7e38fc6a5413" providerId="ADAL" clId="{9EB330E2-D594-154B-8991-328D592D4FB6}" dt="2023-12-20T07:09:18.346" v="9" actId="2696"/>
        <pc:sldMkLst>
          <pc:docMk/>
          <pc:sldMk cId="2040301392" sldId="811"/>
        </pc:sldMkLst>
      </pc:sldChg>
      <pc:sldChg chg="del">
        <pc:chgData name="Peter Hagell" userId="865b429c-9613-4fde-a36c-7e38fc6a5413" providerId="ADAL" clId="{9EB330E2-D594-154B-8991-328D592D4FB6}" dt="2023-12-20T07:09:18.346" v="9" actId="2696"/>
        <pc:sldMkLst>
          <pc:docMk/>
          <pc:sldMk cId="2002965280" sldId="812"/>
        </pc:sldMkLst>
      </pc:sldChg>
      <pc:sldChg chg="del">
        <pc:chgData name="Peter Hagell" userId="865b429c-9613-4fde-a36c-7e38fc6a5413" providerId="ADAL" clId="{9EB330E2-D594-154B-8991-328D592D4FB6}" dt="2023-12-20T07:09:18.346" v="9" actId="2696"/>
        <pc:sldMkLst>
          <pc:docMk/>
          <pc:sldMk cId="2681660407" sldId="813"/>
        </pc:sldMkLst>
      </pc:sldChg>
      <pc:sldChg chg="del">
        <pc:chgData name="Peter Hagell" userId="865b429c-9613-4fde-a36c-7e38fc6a5413" providerId="ADAL" clId="{9EB330E2-D594-154B-8991-328D592D4FB6}" dt="2023-12-20T07:09:18.346" v="9" actId="2696"/>
        <pc:sldMkLst>
          <pc:docMk/>
          <pc:sldMk cId="79306346" sldId="818"/>
        </pc:sldMkLst>
      </pc:sldChg>
      <pc:sldChg chg="del">
        <pc:chgData name="Peter Hagell" userId="865b429c-9613-4fde-a36c-7e38fc6a5413" providerId="ADAL" clId="{9EB330E2-D594-154B-8991-328D592D4FB6}" dt="2023-12-20T07:09:18.346" v="9" actId="2696"/>
        <pc:sldMkLst>
          <pc:docMk/>
          <pc:sldMk cId="2073507949" sldId="819"/>
        </pc:sldMkLst>
      </pc:sldChg>
      <pc:sldChg chg="del">
        <pc:chgData name="Peter Hagell" userId="865b429c-9613-4fde-a36c-7e38fc6a5413" providerId="ADAL" clId="{9EB330E2-D594-154B-8991-328D592D4FB6}" dt="2023-12-20T07:09:18.346" v="9" actId="2696"/>
        <pc:sldMkLst>
          <pc:docMk/>
          <pc:sldMk cId="533903037" sldId="820"/>
        </pc:sldMkLst>
      </pc:sldChg>
      <pc:sldChg chg="del">
        <pc:chgData name="Peter Hagell" userId="865b429c-9613-4fde-a36c-7e38fc6a5413" providerId="ADAL" clId="{9EB330E2-D594-154B-8991-328D592D4FB6}" dt="2023-12-20T07:09:18.346" v="9" actId="2696"/>
        <pc:sldMkLst>
          <pc:docMk/>
          <pc:sldMk cId="2936923541" sldId="821"/>
        </pc:sldMkLst>
      </pc:sldChg>
      <pc:sldChg chg="del">
        <pc:chgData name="Peter Hagell" userId="865b429c-9613-4fde-a36c-7e38fc6a5413" providerId="ADAL" clId="{9EB330E2-D594-154B-8991-328D592D4FB6}" dt="2023-12-20T07:09:18.346" v="9" actId="2696"/>
        <pc:sldMkLst>
          <pc:docMk/>
          <pc:sldMk cId="1494546301" sldId="823"/>
        </pc:sldMkLst>
      </pc:sldChg>
      <pc:sldChg chg="del">
        <pc:chgData name="Peter Hagell" userId="865b429c-9613-4fde-a36c-7e38fc6a5413" providerId="ADAL" clId="{9EB330E2-D594-154B-8991-328D592D4FB6}" dt="2023-12-20T07:09:18.346" v="9" actId="2696"/>
        <pc:sldMkLst>
          <pc:docMk/>
          <pc:sldMk cId="2096962315" sldId="824"/>
        </pc:sldMkLst>
      </pc:sldChg>
      <pc:sldChg chg="del">
        <pc:chgData name="Peter Hagell" userId="865b429c-9613-4fde-a36c-7e38fc6a5413" providerId="ADAL" clId="{9EB330E2-D594-154B-8991-328D592D4FB6}" dt="2023-12-20T07:09:18.346" v="9" actId="2696"/>
        <pc:sldMkLst>
          <pc:docMk/>
          <pc:sldMk cId="1851763401" sldId="826"/>
        </pc:sldMkLst>
      </pc:sldChg>
      <pc:sldChg chg="del">
        <pc:chgData name="Peter Hagell" userId="865b429c-9613-4fde-a36c-7e38fc6a5413" providerId="ADAL" clId="{9EB330E2-D594-154B-8991-328D592D4FB6}" dt="2023-12-20T07:09:18.346" v="9" actId="2696"/>
        <pc:sldMkLst>
          <pc:docMk/>
          <pc:sldMk cId="485800872" sldId="827"/>
        </pc:sldMkLst>
      </pc:sldChg>
      <pc:sldChg chg="del">
        <pc:chgData name="Peter Hagell" userId="865b429c-9613-4fde-a36c-7e38fc6a5413" providerId="ADAL" clId="{9EB330E2-D594-154B-8991-328D592D4FB6}" dt="2023-12-20T07:09:18.346" v="9" actId="2696"/>
        <pc:sldMkLst>
          <pc:docMk/>
          <pc:sldMk cId="4096376594" sldId="829"/>
        </pc:sldMkLst>
      </pc:sldChg>
    </pc:docChg>
  </pc:docChgLst>
  <pc:docChgLst>
    <pc:chgData name="Peter Hagell" userId="865b429c-9613-4fde-a36c-7e38fc6a5413" providerId="ADAL" clId="{E9E9941D-1A3A-5049-A382-D221D032FAE7}"/>
    <pc:docChg chg="undo custSel modSld">
      <pc:chgData name="Peter Hagell" userId="865b429c-9613-4fde-a36c-7e38fc6a5413" providerId="ADAL" clId="{E9E9941D-1A3A-5049-A382-D221D032FAE7}" dt="2024-09-13T13:42:14.224" v="1" actId="1076"/>
      <pc:docMkLst>
        <pc:docMk/>
      </pc:docMkLst>
      <pc:sldChg chg="modSp mod">
        <pc:chgData name="Peter Hagell" userId="865b429c-9613-4fde-a36c-7e38fc6a5413" providerId="ADAL" clId="{E9E9941D-1A3A-5049-A382-D221D032FAE7}" dt="2024-09-13T13:42:14.224" v="1" actId="1076"/>
        <pc:sldMkLst>
          <pc:docMk/>
          <pc:sldMk cId="4091593321" sldId="752"/>
        </pc:sldMkLst>
        <pc:picChg chg="mod">
          <ac:chgData name="Peter Hagell" userId="865b429c-9613-4fde-a36c-7e38fc6a5413" providerId="ADAL" clId="{E9E9941D-1A3A-5049-A382-D221D032FAE7}" dt="2024-09-13T13:42:14.224" v="1" actId="1076"/>
          <ac:picMkLst>
            <pc:docMk/>
            <pc:sldMk cId="4091593321" sldId="752"/>
            <ac:picMk id="3" creationId="{A4DD8B74-C1D0-F274-342C-754FE880DBA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1889B-B73F-8748-9C64-30638F426B5A}" type="datetimeFigureOut">
              <a:rPr lang="sv-SE" smtClean="0"/>
              <a:t>2024-09-13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B88B5-9FE2-034E-B314-03C39E0B0D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148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ma14="http://schemas.microsoft.com/office/mac/drawingml/2011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a14="http://schemas.microsoft.com/office/mac/drawingml/2011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C9D539-D113-4146-8AFA-AF299511F011}" type="slidenum">
              <a:rPr lang="sv-SE" sz="1300"/>
              <a:t>6</a:t>
            </a:fld>
            <a:endParaRPr lang="sv-SE" sz="13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ma14="http://schemas.microsoft.com/office/mac/drawingml/2011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a14="http://schemas.microsoft.com/office/mac/drawingml/2011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ma14="http://schemas.microsoft.com/office/mac/drawingml/2011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a14="http://schemas.microsoft.com/office/mac/drawingml/2011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C9D539-D113-4146-8AFA-AF299511F011}" type="slidenum">
              <a:rPr lang="sv-SE" sz="1300"/>
              <a:t>7</a:t>
            </a:fld>
            <a:endParaRPr lang="sv-SE" sz="13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ma14="http://schemas.microsoft.com/office/mac/drawingml/2011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a14="http://schemas.microsoft.com/office/mac/drawingml/2011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0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BD4192E-2315-614E-BAAB-5EB4D609D2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86EED6-0220-B941-BFBB-446A3BF03E6F}" type="slidenum">
              <a:rPr lang="sv-SE" altLang="sv-SE"/>
              <a:pPr>
                <a:spcBef>
                  <a:spcPct val="0"/>
                </a:spcBef>
              </a:pPr>
              <a:t>9</a:t>
            </a:fld>
            <a:endParaRPr lang="sv-SE" altLang="sv-S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02E48DD-F11D-0143-85AB-B65183765E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97B5905-9CCA-4949-94EE-FB4BCB934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02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BD4192E-2315-614E-BAAB-5EB4D609D2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86EED6-0220-B941-BFBB-446A3BF03E6F}" type="slidenum">
              <a:rPr lang="sv-SE" altLang="sv-SE"/>
              <a:pPr>
                <a:spcBef>
                  <a:spcPct val="0"/>
                </a:spcBef>
              </a:pPr>
              <a:t>10</a:t>
            </a:fld>
            <a:endParaRPr lang="sv-SE" altLang="sv-S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02E48DD-F11D-0143-85AB-B65183765E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97B5905-9CCA-4949-94EE-FB4BCB934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BD4192E-2315-614E-BAAB-5EB4D609D2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86EED6-0220-B941-BFBB-446A3BF03E6F}" type="slidenum">
              <a:rPr lang="sv-SE" altLang="sv-SE"/>
              <a:pPr>
                <a:spcBef>
                  <a:spcPct val="0"/>
                </a:spcBef>
              </a:pPr>
              <a:t>11</a:t>
            </a:fld>
            <a:endParaRPr lang="sv-SE" altLang="sv-S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02E48DD-F11D-0143-85AB-B65183765E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97B5905-9CCA-4949-94EE-FB4BCB934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70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BD4192E-2315-614E-BAAB-5EB4D609D2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86EED6-0220-B941-BFBB-446A3BF03E6F}" type="slidenum">
              <a:rPr lang="sv-SE" altLang="sv-SE"/>
              <a:pPr>
                <a:spcBef>
                  <a:spcPct val="0"/>
                </a:spcBef>
              </a:pPr>
              <a:t>12</a:t>
            </a:fld>
            <a:endParaRPr lang="sv-SE" altLang="sv-S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02E48DD-F11D-0143-85AB-B65183765E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97B5905-9CCA-4949-94EE-FB4BCB934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6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BD4192E-2315-614E-BAAB-5EB4D609D2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86EED6-0220-B941-BFBB-446A3BF03E6F}" type="slidenum">
              <a:rPr lang="sv-SE" altLang="sv-SE"/>
              <a:pPr>
                <a:spcBef>
                  <a:spcPct val="0"/>
                </a:spcBef>
              </a:pPr>
              <a:t>13</a:t>
            </a:fld>
            <a:endParaRPr lang="sv-SE" altLang="sv-SE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02E48DD-F11D-0143-85AB-B65183765E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97B5905-9CCA-4949-94EE-FB4BCB934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78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defTabSz="990600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638F09F-EA3B-C24E-825A-05229F5C512E}" type="slidenum">
              <a:rPr lang="sv-SE" sz="1300">
                <a:latin typeface="Times New Roman" charset="0"/>
              </a:rPr>
              <a:t>18</a:t>
            </a:fld>
            <a:endParaRPr lang="sv-SE" sz="130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ma14="http://schemas.microsoft.com/office/mac/drawingml/2011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ma14="http://schemas.microsoft.com/office/mac/drawingml/2011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179D-E8E9-E3EA-35D5-600D208EC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89B85-DB29-8CD7-3AAE-0C7D8A02A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4576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07A5-4DC7-1BEC-3FDB-97913477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E0F90-C813-648E-2596-CCCDB1834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69CE-9132-EE61-FA52-BA7AD477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9/13/24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063DB-CC34-9C76-201D-9521D56A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370E2-DD8D-4EB9-D006-29F9ABCE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8296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87589-EAF7-7FD7-F2EC-6EBA2A328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28D9D-9C67-F350-392F-B149C9094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DD0BF-8FCE-1370-F91F-8098E20D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9/13/24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33D41-00BB-F0AC-11EF-165F08B4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4EC5C-F93C-2349-D975-91319D08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20510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62B01-111C-FB4A-87AE-7DD6887494A4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109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4F669-B068-836D-61D4-2A4838C7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5C74-0254-0336-1B45-B061659A5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5059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3096-5530-0861-0508-3A56D9D7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DF0C6-F634-D4EC-8A3D-15565EF7A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1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2962-CBB6-A5E1-9616-80A81512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31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33BE-4880-12D2-FA56-FC85E6CFD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BFA12-D6DF-9E5F-5131-F67A9296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1440"/>
            <a:ext cx="5181600" cy="481552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23296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BA29-5628-36A3-2761-0E7FC6E0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A6EB6-804D-D929-87AC-F81224EEE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CE9EE-D558-A4DF-6E49-AF196192C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AEEF9-3009-ECFE-1246-06D673405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157B5-6FB0-0FE1-6228-F1997AF07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B02BFE-CF35-6592-404A-0E1600F1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9/13/24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930C2-AFB0-D70C-A7DB-0AFAFEE48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32882-E567-3516-777B-1FB7A5BD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6040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8BB7-0C64-AC13-8355-4B321CB0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9993E-B2FE-38A6-9365-78334A1A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9/13/24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A1F94-D559-80C1-95D2-0856570B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2DB70-1391-1732-2CC3-BB2DEEEA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2647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8C9CB-B793-99AB-AA1C-F8D16297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9/13/24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1F578-1D3F-1983-2D46-0CA027B9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46DD7-663E-8D55-AE79-CE702179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0188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0088-7BEE-114C-47D2-7C75E421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1FE15-BED3-4A69-C520-7C4D8C5B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A165C-8EDB-CB77-96EC-BEE223002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5828D-86AC-8E80-0618-7E5119BB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9/13/24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FC49E-0B95-1ACB-11FE-932A3352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59BAC-511D-50A7-5A19-87FF4918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29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537C-4A27-EA8C-7671-C1B8B318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BA6F3-D164-C635-D6FE-E6D0FBDCD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B5F6A-9E7A-4DBD-7561-3ABB1CDF4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81FD9-7B78-D626-212F-84DC21C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6EFCD-9E10-D444-B141-9B23EA676C6C}" type="datetimeFigureOut">
              <a:rPr lang="en-SE" smtClean="0"/>
              <a:t>9/13/24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F957F-24B7-0B57-8FC3-B96A0317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4E2AA-53BF-1C4E-F268-4F6427E3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6871F5-4C52-B64A-ACD4-0F293C289581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5454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84F64-240D-C9B3-4318-EA03C8CB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98B89-FF20-91B4-3503-8B6F258DF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CAFB99-334F-065D-1C77-534D9178CA71}"/>
              </a:ext>
            </a:extLst>
          </p:cNvPr>
          <p:cNvGrpSpPr/>
          <p:nvPr userDrawn="1"/>
        </p:nvGrpSpPr>
        <p:grpSpPr>
          <a:xfrm>
            <a:off x="179523" y="6121210"/>
            <a:ext cx="6520219" cy="633095"/>
            <a:chOff x="519728" y="10058718"/>
            <a:chExt cx="6520219" cy="6330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7173820-6D4F-B0C4-A30B-F7D0678B2B6A}"/>
                </a:ext>
              </a:extLst>
            </p:cNvPr>
            <p:cNvPicPr/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28" y="10058718"/>
              <a:ext cx="2218055" cy="6330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579E16-F6AE-08E5-6699-4737ED30B6B0}"/>
                </a:ext>
              </a:extLst>
            </p:cNvPr>
            <p:cNvSpPr txBox="1"/>
            <p:nvPr userDrawn="1"/>
          </p:nvSpPr>
          <p:spPr>
            <a:xfrm>
              <a:off x="2796720" y="10142137"/>
              <a:ext cx="42432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Reference number: 618596-EPP-1-2020-1-SE-EPPKA2-CBHE-JP</a:t>
              </a:r>
              <a:br>
                <a:rPr lang="en-GB" sz="800" dirty="0"/>
              </a:br>
              <a:r>
                <a:rPr lang="en-GB" sz="800" dirty="0"/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7B58126-C7BE-5D18-F25B-55D3658D4AE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058439" y="5504807"/>
            <a:ext cx="1074143" cy="13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em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2681856_Overview_of_Adult_Health_Status_Measures_Fielded_in_Rand%27s_Health_Insurance_Study" TargetMode="External"/><Relationship Id="rId7" Type="http://schemas.openxmlformats.org/officeDocument/2006/relationships/hyperlink" Target="https://www.researchgate.net/publication/7060458_The_Significance_of_Importance_An_Evaluation_of_Ferrans_and_Powers%27_Quality_of_Life_Index" TargetMode="External"/><Relationship Id="rId2" Type="http://schemas.openxmlformats.org/officeDocument/2006/relationships/hyperlink" Target="https://personal.utdallas.edu/~herve/abdi-GuttmanScaling2010-pretty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3109/03790799109166684" TargetMode="External"/><Relationship Id="rId5" Type="http://schemas.openxmlformats.org/officeDocument/2006/relationships/hyperlink" Target="https://www.ncbi.nlm.nih.gov/pmc/articles/PMC7037759/" TargetMode="External"/><Relationship Id="rId4" Type="http://schemas.openxmlformats.org/officeDocument/2006/relationships/hyperlink" Target="http://simonwessely.com/Downloads/Publications/Other_p/106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brain/124.5.962" TargetMode="External"/><Relationship Id="rId7" Type="http://schemas.openxmlformats.org/officeDocument/2006/relationships/hyperlink" Target="https://legacy.voteview.com/pdf/Likert_1932.pdf" TargetMode="External"/><Relationship Id="rId2" Type="http://schemas.openxmlformats.org/officeDocument/2006/relationships/hyperlink" Target="https://www.researchgate.net/publication/3186048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7/s10198-020-01195-8" TargetMode="External"/><Relationship Id="rId5" Type="http://schemas.openxmlformats.org/officeDocument/2006/relationships/hyperlink" Target="http://dx.doi.org/10.1136/jnnp.68.3.365" TargetMode="External"/><Relationship Id="rId4" Type="http://schemas.openxmlformats.org/officeDocument/2006/relationships/hyperlink" Target="https://doi.org/10.3310/hta809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0030-5073(73)90016-0" TargetMode="External"/><Relationship Id="rId2" Type="http://schemas.openxmlformats.org/officeDocument/2006/relationships/hyperlink" Target="https://citeseerx.ist.psu.edu/viewdoc/download?doi=10.1.1.833.5428&amp;rep=rep1&amp;type=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rchgate.net/publication/11595008" TargetMode="External"/><Relationship Id="rId5" Type="http://schemas.openxmlformats.org/officeDocument/2006/relationships/hyperlink" Target="https://doi.org/10.1093/med/9780199685219.001.0001" TargetMode="External"/><Relationship Id="rId4" Type="http://schemas.openxmlformats.org/officeDocument/2006/relationships/hyperlink" Target="https://gwern.net/doc/psychology/1950-stouffer-theamericansoldier-v4-measurementandprediction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3/A:1013159414364" TargetMode="External"/><Relationship Id="rId2" Type="http://schemas.openxmlformats.org/officeDocument/2006/relationships/hyperlink" Target="https://parsmodir.com/wp-content/uploads/2013/02/thurstone1927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med.ncbi.nlm.nih.gov/19250132/" TargetMode="External"/><Relationship Id="rId4" Type="http://schemas.openxmlformats.org/officeDocument/2006/relationships/hyperlink" Target="https://www.researchgate.net/publication/13469790_Methods_for_testing_data_quality_scaling_assumptions_and_reliability_the_IQOLA_Project_approach_International_Quality_of_Life_Assessmen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ictionary.apa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4CEB-918A-0472-B6E4-4689B9CD39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Scoring</a:t>
            </a:r>
            <a:r>
              <a:rPr lang="sv-SE" dirty="0"/>
              <a:t> and </a:t>
            </a:r>
            <a:r>
              <a:rPr lang="sv-SE" dirty="0" err="1"/>
              <a:t>scaling</a:t>
            </a:r>
            <a:r>
              <a:rPr lang="sv-SE" dirty="0"/>
              <a:t> (part 1)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D21B8-B733-D6AC-A679-00D982C92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33095"/>
          </a:xfrm>
        </p:spPr>
        <p:txBody>
          <a:bodyPr>
            <a:normAutofit/>
          </a:bodyPr>
          <a:lstStyle/>
          <a:p>
            <a:r>
              <a:rPr lang="sv-SE" dirty="0"/>
              <a:t>Clinical </a:t>
            </a:r>
            <a:r>
              <a:rPr lang="sv-SE" dirty="0" err="1"/>
              <a:t>assessment</a:t>
            </a:r>
            <a:r>
              <a:rPr lang="sv-SE" dirty="0"/>
              <a:t> and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measurement</a:t>
            </a:r>
            <a:endParaRPr lang="en-SE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ADD9B8F-30B1-E9B3-FE6D-B4C2CCF58456}"/>
              </a:ext>
            </a:extLst>
          </p:cNvPr>
          <p:cNvSpPr txBox="1">
            <a:spLocks/>
          </p:cNvSpPr>
          <p:nvPr/>
        </p:nvSpPr>
        <p:spPr>
          <a:xfrm>
            <a:off x="1696949" y="4327208"/>
            <a:ext cx="9144000" cy="633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Peter Hagell</a:t>
            </a:r>
            <a:br>
              <a:rPr lang="en-GB" dirty="0"/>
            </a:br>
            <a:r>
              <a:rPr lang="en-GB" dirty="0"/>
              <a:t>Kristianstad university</a:t>
            </a:r>
          </a:p>
        </p:txBody>
      </p:sp>
    </p:spTree>
    <p:extLst>
      <p:ext uri="{BB962C8B-B14F-4D97-AF65-F5344CB8AC3E}">
        <p14:creationId xmlns:p14="http://schemas.microsoft.com/office/powerpoint/2010/main" val="1161591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1">
            <a:extLst>
              <a:ext uri="{FF2B5EF4-FFF2-40B4-BE49-F238E27FC236}">
                <a16:creationId xmlns:a16="http://schemas.microsoft.com/office/drawing/2014/main" id="{15143C30-EA33-DD47-B79F-8CB64B9E8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0" y="36513"/>
            <a:ext cx="1730375" cy="18716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Likert">
            <a:extLst>
              <a:ext uri="{FF2B5EF4-FFF2-40B4-BE49-F238E27FC236}">
                <a16:creationId xmlns:a16="http://schemas.microsoft.com/office/drawing/2014/main" id="{E2A94EDB-F507-2437-CB24-3589E4EF6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4"/>
          <a:stretch>
            <a:fillRect/>
          </a:stretch>
        </p:blipFill>
        <p:spPr bwMode="auto">
          <a:xfrm>
            <a:off x="11182644" y="0"/>
            <a:ext cx="1009356" cy="136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C42387E4-286C-3F27-4FBD-52DA717ED6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1984" y="314395"/>
            <a:ext cx="8229600" cy="1143000"/>
          </a:xfrm>
        </p:spPr>
        <p:txBody>
          <a:bodyPr/>
          <a:lstStyle/>
          <a:p>
            <a:pPr algn="ctr" eaLnBrk="1" hangingPunct="1"/>
            <a:r>
              <a:rPr lang="sv-SE" sz="2400" dirty="0">
                <a:latin typeface="Arial" charset="0"/>
              </a:rPr>
              <a:t>1930s:</a:t>
            </a:r>
            <a:br>
              <a:rPr lang="sv-SE" dirty="0">
                <a:latin typeface="Arial" charset="0"/>
              </a:rPr>
            </a:br>
            <a:r>
              <a:rPr lang="sv-SE" sz="3600" dirty="0" err="1">
                <a:latin typeface="Arial" charset="0"/>
              </a:rPr>
              <a:t>Rensis</a:t>
            </a:r>
            <a:r>
              <a:rPr lang="sv-SE" sz="3600" dirty="0">
                <a:latin typeface="Arial" charset="0"/>
              </a:rPr>
              <a:t> </a:t>
            </a:r>
            <a:r>
              <a:rPr lang="sv-SE" sz="3600" dirty="0" err="1">
                <a:latin typeface="Arial" charset="0"/>
              </a:rPr>
              <a:t>Likert</a:t>
            </a:r>
            <a:endParaRPr lang="sv-SE" sz="3600" dirty="0">
              <a:latin typeface="Arial" charset="0"/>
            </a:endParaRP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061DA31-ED7F-A1C0-DCF3-DD82A4A6396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190016" y="1754187"/>
            <a:ext cx="8524367" cy="3349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GB" dirty="0">
                <a:latin typeface="Arial" charset="0"/>
              </a:rPr>
              <a:t>Can </a:t>
            </a:r>
            <a:r>
              <a:rPr lang="en-GB" dirty="0" err="1">
                <a:latin typeface="Arial" charset="0"/>
              </a:rPr>
              <a:t>legitimitely</a:t>
            </a:r>
            <a:r>
              <a:rPr lang="en-GB" dirty="0">
                <a:latin typeface="Arial" charset="0"/>
              </a:rPr>
              <a:t> be summed if:</a:t>
            </a:r>
          </a:p>
          <a:p>
            <a:pPr lvl="1" eaLnBrk="1" hangingPunct="1">
              <a:lnSpc>
                <a:spcPct val="100000"/>
              </a:lnSpc>
            </a:pPr>
            <a:r>
              <a:rPr lang="en-GB" dirty="0">
                <a:latin typeface="Arial" charset="0"/>
                <a:ea typeface="ＭＳ Ｐゴシック" charset="0"/>
              </a:rPr>
              <a:t>Items are unidimensional</a:t>
            </a:r>
          </a:p>
          <a:p>
            <a:pPr lvl="1" eaLnBrk="1" hangingPunct="1">
              <a:lnSpc>
                <a:spcPct val="100000"/>
              </a:lnSpc>
            </a:pPr>
            <a:r>
              <a:rPr lang="en-GB" dirty="0">
                <a:latin typeface="Arial" charset="0"/>
                <a:ea typeface="ＭＳ Ｐゴシック" charset="0"/>
              </a:rPr>
              <a:t>Items are approximately parallel (similar means and standard deviations)</a:t>
            </a:r>
          </a:p>
          <a:p>
            <a:pPr lvl="1" eaLnBrk="1" hangingPunct="1">
              <a:lnSpc>
                <a:spcPct val="100000"/>
              </a:lnSpc>
            </a:pPr>
            <a:r>
              <a:rPr lang="en-GB" dirty="0">
                <a:latin typeface="Arial" charset="0"/>
                <a:ea typeface="ＭＳ Ｐゴシック" charset="0"/>
              </a:rPr>
              <a:t>Items contribute about the same amount of information</a:t>
            </a:r>
          </a:p>
          <a:p>
            <a:pPr>
              <a:lnSpc>
                <a:spcPct val="100000"/>
              </a:lnSpc>
            </a:pPr>
            <a:endParaRPr lang="en-GB" sz="3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B874576-423D-86D7-5BC1-AC53BABDA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0584" y="3994627"/>
            <a:ext cx="7772400" cy="19807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1">
            <a:extLst>
              <a:ext uri="{FF2B5EF4-FFF2-40B4-BE49-F238E27FC236}">
                <a16:creationId xmlns:a16="http://schemas.microsoft.com/office/drawing/2014/main" id="{15143C30-EA33-DD47-B79F-8CB64B9E8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0" y="36513"/>
            <a:ext cx="1730375" cy="18716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Likert">
            <a:extLst>
              <a:ext uri="{FF2B5EF4-FFF2-40B4-BE49-F238E27FC236}">
                <a16:creationId xmlns:a16="http://schemas.microsoft.com/office/drawing/2014/main" id="{E2A94EDB-F507-2437-CB24-3589E4EF6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4"/>
          <a:stretch>
            <a:fillRect/>
          </a:stretch>
        </p:blipFill>
        <p:spPr bwMode="auto">
          <a:xfrm>
            <a:off x="11182644" y="0"/>
            <a:ext cx="1009356" cy="136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C42387E4-286C-3F27-4FBD-52DA717ED6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1984" y="314395"/>
            <a:ext cx="8229600" cy="1143000"/>
          </a:xfrm>
        </p:spPr>
        <p:txBody>
          <a:bodyPr/>
          <a:lstStyle/>
          <a:p>
            <a:pPr algn="ctr" eaLnBrk="1" hangingPunct="1"/>
            <a:r>
              <a:rPr lang="sv-SE" sz="2400" dirty="0">
                <a:latin typeface="Arial" charset="0"/>
              </a:rPr>
              <a:t>1930s:</a:t>
            </a:r>
            <a:br>
              <a:rPr lang="sv-SE" dirty="0">
                <a:latin typeface="Arial" charset="0"/>
              </a:rPr>
            </a:br>
            <a:r>
              <a:rPr lang="sv-SE" sz="3600" dirty="0" err="1">
                <a:latin typeface="Arial" charset="0"/>
              </a:rPr>
              <a:t>Rensis</a:t>
            </a:r>
            <a:r>
              <a:rPr lang="sv-SE" sz="3600" dirty="0">
                <a:latin typeface="Arial" charset="0"/>
              </a:rPr>
              <a:t> </a:t>
            </a:r>
            <a:r>
              <a:rPr lang="sv-SE" sz="3600" dirty="0" err="1">
                <a:latin typeface="Arial" charset="0"/>
              </a:rPr>
              <a:t>Likert</a:t>
            </a:r>
            <a:endParaRPr lang="sv-SE" sz="3600" dirty="0">
              <a:latin typeface="Arial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3FBB3CA-9748-E15C-7C13-40587910D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0584" y="2099825"/>
            <a:ext cx="7772400" cy="390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22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ikert">
            <a:extLst>
              <a:ext uri="{FF2B5EF4-FFF2-40B4-BE49-F238E27FC236}">
                <a16:creationId xmlns:a16="http://schemas.microsoft.com/office/drawing/2014/main" id="{E2A94EDB-F507-2437-CB24-3589E4EF6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4"/>
          <a:stretch>
            <a:fillRect/>
          </a:stretch>
        </p:blipFill>
        <p:spPr bwMode="auto">
          <a:xfrm>
            <a:off x="11182644" y="0"/>
            <a:ext cx="1009356" cy="136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4AFCCFD-5C5D-BFFD-58DA-7552FDA72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66" y="1087869"/>
            <a:ext cx="3240318" cy="48302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F84919D-1635-E206-0746-775127ED7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45" y="1563516"/>
            <a:ext cx="4107480" cy="423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C67505C0-F689-F645-B546-316C8DE62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412" y="6016360"/>
            <a:ext cx="23327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000" dirty="0"/>
              <a:t>Brook et al. </a:t>
            </a:r>
            <a:r>
              <a:rPr lang="en-US" altLang="sv-SE" sz="1000" i="1" dirty="0"/>
              <a:t>Med Care </a:t>
            </a:r>
            <a:r>
              <a:rPr lang="en-US" altLang="sv-SE" sz="1000" dirty="0"/>
              <a:t>1979</a:t>
            </a:r>
            <a:r>
              <a:rPr lang="sv-SE" altLang="sv-SE" sz="1000" dirty="0"/>
              <a:t>. </a:t>
            </a:r>
            <a:endParaRPr lang="en-US" altLang="sv-SE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000" dirty="0"/>
              <a:t>Ware &amp; </a:t>
            </a:r>
            <a:r>
              <a:rPr lang="en-US" altLang="sv-SE" sz="1000" dirty="0" err="1"/>
              <a:t>Sherbourne</a:t>
            </a:r>
            <a:r>
              <a:rPr lang="en-US" altLang="sv-SE" sz="1000" dirty="0"/>
              <a:t>. </a:t>
            </a:r>
            <a:r>
              <a:rPr lang="en-US" altLang="sv-SE" sz="1000" i="1" dirty="0"/>
              <a:t>Med Care </a:t>
            </a:r>
            <a:r>
              <a:rPr lang="en-US" altLang="sv-SE" sz="1000" dirty="0"/>
              <a:t>1992</a:t>
            </a:r>
            <a:r>
              <a:rPr lang="sv-SE" altLang="sv-SE" sz="1000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000" dirty="0"/>
              <a:t>Hays et al. </a:t>
            </a:r>
            <a:r>
              <a:rPr lang="sv-SE" altLang="sv-SE" sz="1000" i="1" dirty="0"/>
              <a:t>Health </a:t>
            </a:r>
            <a:r>
              <a:rPr lang="sv-SE" altLang="sv-SE" sz="1000" i="1" dirty="0" err="1"/>
              <a:t>Econ</a:t>
            </a:r>
            <a:r>
              <a:rPr lang="sv-SE" altLang="sv-SE" sz="1000" i="1" dirty="0"/>
              <a:t> </a:t>
            </a:r>
            <a:r>
              <a:rPr lang="sv-SE" altLang="sv-SE" sz="1000" dirty="0"/>
              <a:t>1993.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000" dirty="0" err="1"/>
              <a:t>Ware</a:t>
            </a:r>
            <a:r>
              <a:rPr lang="sv-SE" altLang="sv-SE" sz="1000" dirty="0"/>
              <a:t> &amp; </a:t>
            </a:r>
            <a:r>
              <a:rPr lang="sv-SE" altLang="sv-SE" sz="1000" dirty="0" err="1"/>
              <a:t>Gandek</a:t>
            </a:r>
            <a:r>
              <a:rPr lang="sv-SE" altLang="sv-SE" sz="1000" dirty="0"/>
              <a:t>. </a:t>
            </a:r>
            <a:r>
              <a:rPr lang="sv-SE" altLang="sv-SE" sz="1000" i="1" dirty="0"/>
              <a:t>JCE</a:t>
            </a:r>
            <a:r>
              <a:rPr lang="sv-SE" altLang="sv-SE" sz="1000" dirty="0"/>
              <a:t> 1998.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20D1BD98-DE26-6879-1139-E6794FB5D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083" y="992259"/>
            <a:ext cx="30717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00" dirty="0"/>
              <a:t>RAND-/SF-36 Health survey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61E96CED-4F32-8C19-F5DE-DC2F91F8C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56" y="2287001"/>
            <a:ext cx="3746662" cy="218815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47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ikert">
            <a:extLst>
              <a:ext uri="{FF2B5EF4-FFF2-40B4-BE49-F238E27FC236}">
                <a16:creationId xmlns:a16="http://schemas.microsoft.com/office/drawing/2014/main" id="{E2A94EDB-F507-2437-CB24-3589E4EF6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4"/>
          <a:stretch>
            <a:fillRect/>
          </a:stretch>
        </p:blipFill>
        <p:spPr bwMode="auto">
          <a:xfrm>
            <a:off x="11182644" y="0"/>
            <a:ext cx="1009356" cy="136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2E383B7-3F8A-804B-0BEA-C57BF5E41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3" y="35962"/>
            <a:ext cx="3664320" cy="1289665"/>
          </a:xfrm>
          <a:prstGeom prst="rect">
            <a:avLst/>
          </a:prstGeom>
        </p:spPr>
      </p:pic>
      <p:sp>
        <p:nvSpPr>
          <p:cNvPr id="7" name="Platshållare för text 10">
            <a:extLst>
              <a:ext uri="{FF2B5EF4-FFF2-40B4-BE49-F238E27FC236}">
                <a16:creationId xmlns:a16="http://schemas.microsoft.com/office/drawing/2014/main" id="{43F1163E-D1DD-BBCA-EFB7-1D5327CE95F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641320" y="1423333"/>
            <a:ext cx="7970264" cy="559337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sv-SE" sz="2400" dirty="0" err="1">
                <a:latin typeface="Arial" charset="0"/>
              </a:rPr>
              <a:t>Example</a:t>
            </a:r>
            <a:r>
              <a:rPr lang="sv-SE" sz="2400" dirty="0">
                <a:latin typeface="Arial" charset="0"/>
              </a:rPr>
              <a:t>: The 29-item </a:t>
            </a:r>
            <a:r>
              <a:rPr lang="sv-SE" sz="2400" dirty="0" err="1">
                <a:latin typeface="Arial" charset="0"/>
              </a:rPr>
              <a:t>Multiple</a:t>
            </a:r>
            <a:r>
              <a:rPr lang="sv-SE" sz="2400" dirty="0">
                <a:latin typeface="Arial" charset="0"/>
              </a:rPr>
              <a:t> </a:t>
            </a:r>
            <a:r>
              <a:rPr lang="sv-SE" sz="2400" dirty="0" err="1">
                <a:latin typeface="Arial" charset="0"/>
              </a:rPr>
              <a:t>Sclerosis</a:t>
            </a:r>
            <a:r>
              <a:rPr lang="sv-SE" sz="2400" dirty="0">
                <a:latin typeface="Arial" charset="0"/>
              </a:rPr>
              <a:t> </a:t>
            </a:r>
            <a:r>
              <a:rPr lang="sv-SE" sz="2400" dirty="0" err="1">
                <a:latin typeface="Arial" charset="0"/>
              </a:rPr>
              <a:t>Impact</a:t>
            </a:r>
            <a:r>
              <a:rPr lang="sv-SE" sz="2400" dirty="0">
                <a:latin typeface="Arial" charset="0"/>
              </a:rPr>
              <a:t> </a:t>
            </a:r>
            <a:r>
              <a:rPr lang="sv-SE" sz="2400" dirty="0" err="1">
                <a:latin typeface="Arial" charset="0"/>
              </a:rPr>
              <a:t>Scale</a:t>
            </a:r>
            <a:r>
              <a:rPr lang="sv-SE" sz="2400" dirty="0">
                <a:latin typeface="Arial" charset="0"/>
              </a:rPr>
              <a:t> (MSIS-29)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6AD9E89-F731-0EAD-863E-480C5394A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391" y="2016732"/>
            <a:ext cx="2968674" cy="418437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6234DB6-0FCB-F6B6-89C2-DA8864874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805" y="1982670"/>
            <a:ext cx="42418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06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ikert">
            <a:extLst>
              <a:ext uri="{FF2B5EF4-FFF2-40B4-BE49-F238E27FC236}">
                <a16:creationId xmlns:a16="http://schemas.microsoft.com/office/drawing/2014/main" id="{C79405EF-7D5A-A06B-2F8E-F2AB27329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4"/>
          <a:stretch>
            <a:fillRect/>
          </a:stretch>
        </p:blipFill>
        <p:spPr bwMode="auto">
          <a:xfrm>
            <a:off x="11182644" y="0"/>
            <a:ext cx="1009356" cy="136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tshållare för text 10">
            <a:extLst>
              <a:ext uri="{FF2B5EF4-FFF2-40B4-BE49-F238E27FC236}">
                <a16:creationId xmlns:a16="http://schemas.microsoft.com/office/drawing/2014/main" id="{382FA45A-2A28-B491-F733-39B08E5123A0}"/>
              </a:ext>
            </a:extLst>
          </p:cNvPr>
          <p:cNvSpPr txBox="1">
            <a:spLocks/>
          </p:cNvSpPr>
          <p:nvPr/>
        </p:nvSpPr>
        <p:spPr>
          <a:xfrm>
            <a:off x="2308811" y="893892"/>
            <a:ext cx="7970264" cy="5593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sv-SE" sz="2400" dirty="0" err="1">
                <a:latin typeface="Arial" charset="0"/>
              </a:rPr>
              <a:t>Example</a:t>
            </a:r>
            <a:r>
              <a:rPr lang="sv-SE" sz="2400" dirty="0">
                <a:latin typeface="Arial" charset="0"/>
              </a:rPr>
              <a:t>: The 16-item Parkinson </a:t>
            </a:r>
            <a:r>
              <a:rPr lang="sv-SE" sz="2400" dirty="0" err="1">
                <a:latin typeface="Arial" charset="0"/>
              </a:rPr>
              <a:t>Fatigue</a:t>
            </a:r>
            <a:r>
              <a:rPr lang="sv-SE" sz="2400" dirty="0">
                <a:latin typeface="Arial" charset="0"/>
              </a:rPr>
              <a:t> </a:t>
            </a:r>
            <a:r>
              <a:rPr lang="sv-SE" sz="2400" dirty="0" err="1">
                <a:latin typeface="Arial" charset="0"/>
              </a:rPr>
              <a:t>Scale</a:t>
            </a:r>
            <a:r>
              <a:rPr lang="sv-SE" sz="2400" dirty="0">
                <a:latin typeface="Arial" charset="0"/>
              </a:rPr>
              <a:t> (PFS-16)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4D52F72-E81B-F411-A0A3-3AC6B4296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46" y="1919380"/>
            <a:ext cx="4318828" cy="393101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B5BBFE5-3ECE-CFE2-C2FC-21BB016EA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389" y="1586396"/>
            <a:ext cx="42291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65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245A079-079E-05D1-DD85-FBDFEAD75ECB}"/>
              </a:ext>
            </a:extLst>
          </p:cNvPr>
          <p:cNvSpPr txBox="1">
            <a:spLocks noChangeArrowheads="1"/>
          </p:cNvSpPr>
          <p:nvPr/>
        </p:nvSpPr>
        <p:spPr>
          <a:xfrm>
            <a:off x="2733261" y="197768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eaLnBrk="1" hangingPunct="1"/>
            <a:r>
              <a:rPr lang="sv-SE" sz="2400" kern="0" dirty="0">
                <a:solidFill>
                  <a:schemeClr val="tx1"/>
                </a:solidFill>
                <a:latin typeface="Arial" charset="0"/>
              </a:rPr>
              <a:t>1940s:</a:t>
            </a:r>
            <a:br>
              <a:rPr lang="sv-SE" kern="0" dirty="0">
                <a:solidFill>
                  <a:schemeClr val="tx1"/>
                </a:solidFill>
                <a:latin typeface="Arial" charset="0"/>
              </a:rPr>
            </a:br>
            <a:r>
              <a:rPr lang="sv-SE" kern="0" dirty="0">
                <a:solidFill>
                  <a:schemeClr val="tx1"/>
                </a:solidFill>
                <a:latin typeface="Arial" charset="0"/>
              </a:rPr>
              <a:t>Louis </a:t>
            </a:r>
            <a:r>
              <a:rPr lang="sv-SE" kern="0" dirty="0" err="1">
                <a:solidFill>
                  <a:schemeClr val="tx1"/>
                </a:solidFill>
                <a:latin typeface="Arial" charset="0"/>
              </a:rPr>
              <a:t>Guttman</a:t>
            </a:r>
            <a:endParaRPr lang="sv-SE" kern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Picture 145" descr="Louis Guttman 1916-1987">
            <a:extLst>
              <a:ext uri="{FF2B5EF4-FFF2-40B4-BE49-F238E27FC236}">
                <a16:creationId xmlns:a16="http://schemas.microsoft.com/office/drawing/2014/main" id="{325B8332-BA80-EF29-9A12-98D9EAE62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4020" y="0"/>
            <a:ext cx="997980" cy="1415467"/>
          </a:xfrm>
          <a:prstGeom prst="rect">
            <a:avLst/>
          </a:prstGeom>
          <a:noFill/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E8F23C4-2E85-A05E-C54F-4500E1827A8D}"/>
              </a:ext>
            </a:extLst>
          </p:cNvPr>
          <p:cNvSpPr txBox="1"/>
          <p:nvPr/>
        </p:nvSpPr>
        <p:spPr>
          <a:xfrm>
            <a:off x="2815209" y="2124947"/>
            <a:ext cx="71287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”If person A has a </a:t>
            </a:r>
            <a:r>
              <a:rPr lang="sv-SE" sz="3200" dirty="0" err="1"/>
              <a:t>greater</a:t>
            </a:r>
            <a:r>
              <a:rPr lang="sv-SE" sz="3200" dirty="0"/>
              <a:t> total score </a:t>
            </a:r>
            <a:r>
              <a:rPr lang="sv-SE" sz="3200" dirty="0" err="1"/>
              <a:t>than</a:t>
            </a:r>
            <a:r>
              <a:rPr lang="sv-SE" sz="3200" dirty="0"/>
              <a:t> person B on a test, </a:t>
            </a:r>
            <a:r>
              <a:rPr lang="sv-SE" sz="3200" dirty="0" err="1"/>
              <a:t>then</a:t>
            </a:r>
            <a:r>
              <a:rPr lang="sv-SE" sz="3200" dirty="0"/>
              <a:t> person A </a:t>
            </a:r>
            <a:r>
              <a:rPr lang="sv-SE" sz="3200" dirty="0" err="1"/>
              <a:t>should</a:t>
            </a:r>
            <a:r>
              <a:rPr lang="sv-SE" sz="3200" dirty="0"/>
              <a:t> </a:t>
            </a:r>
            <a:r>
              <a:rPr lang="sv-SE" sz="3200" dirty="0" err="1"/>
              <a:t>have</a:t>
            </a:r>
            <a:r>
              <a:rPr lang="sv-SE" sz="3200" dirty="0"/>
              <a:t> </a:t>
            </a:r>
            <a:r>
              <a:rPr lang="sv-SE" sz="3200" dirty="0" err="1"/>
              <a:t>answered</a:t>
            </a:r>
            <a:r>
              <a:rPr lang="sv-SE" sz="3200" dirty="0"/>
              <a:t> all the </a:t>
            </a:r>
            <a:r>
              <a:rPr lang="sv-SE" sz="3200" dirty="0" err="1"/>
              <a:t>items</a:t>
            </a:r>
            <a:r>
              <a:rPr lang="sv-SE" sz="3200" dirty="0"/>
              <a:t> </a:t>
            </a:r>
            <a:r>
              <a:rPr lang="sv-SE" sz="3200" dirty="0" err="1"/>
              <a:t>correctly</a:t>
            </a:r>
            <a:r>
              <a:rPr lang="sv-SE" sz="3200" dirty="0"/>
              <a:t> </a:t>
            </a:r>
            <a:r>
              <a:rPr lang="sv-SE" sz="3200" dirty="0" err="1"/>
              <a:t>that</a:t>
            </a:r>
            <a:r>
              <a:rPr lang="sv-SE" sz="3200" dirty="0"/>
              <a:t> person B has </a:t>
            </a:r>
            <a:r>
              <a:rPr lang="sv-SE" sz="3200" dirty="0" err="1"/>
              <a:t>answered</a:t>
            </a:r>
            <a:r>
              <a:rPr lang="sv-SE" sz="3200" dirty="0"/>
              <a:t> </a:t>
            </a:r>
            <a:r>
              <a:rPr lang="sv-SE" sz="3200" dirty="0" err="1"/>
              <a:t>correctly</a:t>
            </a:r>
            <a:r>
              <a:rPr lang="sv-SE" sz="3200" dirty="0"/>
              <a:t>, and in addition, </a:t>
            </a:r>
            <a:r>
              <a:rPr lang="sv-SE" sz="3200" dirty="0" err="1"/>
              <a:t>some</a:t>
            </a:r>
            <a:r>
              <a:rPr lang="sv-SE" sz="3200" dirty="0"/>
              <a:t> </a:t>
            </a:r>
            <a:r>
              <a:rPr lang="sv-SE" sz="3200" dirty="0" err="1"/>
              <a:t>other</a:t>
            </a:r>
            <a:r>
              <a:rPr lang="sv-SE" sz="3200" dirty="0"/>
              <a:t> </a:t>
            </a:r>
            <a:r>
              <a:rPr lang="sv-SE" sz="3200" dirty="0" err="1"/>
              <a:t>items</a:t>
            </a:r>
            <a:r>
              <a:rPr lang="sv-SE" sz="3200" dirty="0"/>
              <a:t> </a:t>
            </a:r>
            <a:r>
              <a:rPr lang="sv-SE" sz="3200" dirty="0" err="1"/>
              <a:t>that</a:t>
            </a:r>
            <a:r>
              <a:rPr lang="sv-SE" sz="3200" dirty="0"/>
              <a:t> </a:t>
            </a:r>
            <a:r>
              <a:rPr lang="sv-SE" sz="3200" dirty="0" err="1"/>
              <a:t>are</a:t>
            </a:r>
            <a:r>
              <a:rPr lang="sv-SE" sz="3200" dirty="0"/>
              <a:t> </a:t>
            </a:r>
            <a:r>
              <a:rPr lang="sv-SE" sz="3200" dirty="0" err="1"/>
              <a:t>more</a:t>
            </a:r>
            <a:r>
              <a:rPr lang="sv-SE" sz="3200" dirty="0"/>
              <a:t> </a:t>
            </a:r>
            <a:r>
              <a:rPr lang="sv-SE" sz="3200" dirty="0" err="1"/>
              <a:t>difficult</a:t>
            </a:r>
            <a:r>
              <a:rPr lang="sv-SE" sz="3200" dirty="0"/>
              <a:t>.”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A7E9B38-500C-3789-F66A-CED0B65E6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8" y="85964"/>
            <a:ext cx="2183219" cy="129239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07D7684-1C6F-D43A-E2FC-AADBBA1CF098}"/>
              </a:ext>
            </a:extLst>
          </p:cNvPr>
          <p:cNvSpPr txBox="1"/>
          <p:nvPr/>
        </p:nvSpPr>
        <p:spPr>
          <a:xfrm>
            <a:off x="5763379" y="5033435"/>
            <a:ext cx="4055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/>
              <a:t>Guttman</a:t>
            </a:r>
            <a:r>
              <a:rPr lang="sv-SE" sz="1200" dirty="0"/>
              <a:t> 1950 (in </a:t>
            </a:r>
            <a:r>
              <a:rPr lang="sv-SE" sz="1200" dirty="0" err="1"/>
              <a:t>Stouffer</a:t>
            </a:r>
            <a:r>
              <a:rPr lang="sv-SE" sz="1200" dirty="0"/>
              <a:t> et al. </a:t>
            </a:r>
            <a:r>
              <a:rPr lang="sv-SE" sz="1200" i="1" dirty="0" err="1"/>
              <a:t>Measurement</a:t>
            </a:r>
            <a:r>
              <a:rPr lang="sv-SE" sz="1200" i="1" dirty="0"/>
              <a:t> and </a:t>
            </a:r>
            <a:r>
              <a:rPr lang="sv-SE" sz="1200" i="1" dirty="0" err="1"/>
              <a:t>Prediction</a:t>
            </a:r>
            <a:r>
              <a:rPr lang="sv-SE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3439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359C67E-4136-CA3A-E88D-A87470EABBA9}"/>
              </a:ext>
            </a:extLst>
          </p:cNvPr>
          <p:cNvSpPr txBox="1">
            <a:spLocks noChangeArrowheads="1"/>
          </p:cNvSpPr>
          <p:nvPr/>
        </p:nvSpPr>
        <p:spPr>
          <a:xfrm>
            <a:off x="722992" y="2208773"/>
            <a:ext cx="4387785" cy="24847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 err="1">
                <a:latin typeface="Arial" charset="0"/>
              </a:rPr>
              <a:t>Scalogram</a:t>
            </a:r>
            <a:r>
              <a:rPr lang="sv-SE" sz="2400" dirty="0">
                <a:latin typeface="Arial" charset="0"/>
              </a:rPr>
              <a:t> </a:t>
            </a:r>
            <a:r>
              <a:rPr lang="sv-SE" sz="2400" dirty="0" err="1">
                <a:latin typeface="Arial" charset="0"/>
              </a:rPr>
              <a:t>analysis</a:t>
            </a:r>
            <a:endParaRPr lang="sv-SE" sz="2400" dirty="0">
              <a:latin typeface="Arial" charset="0"/>
            </a:endParaRPr>
          </a:p>
          <a:p>
            <a:r>
              <a:rPr lang="sv-SE" sz="2400" dirty="0">
                <a:latin typeface="Arial" charset="0"/>
              </a:rPr>
              <a:t>Total score </a:t>
            </a:r>
            <a:r>
              <a:rPr lang="sv-SE" sz="2400" dirty="0" err="1">
                <a:latin typeface="Arial" charset="0"/>
              </a:rPr>
              <a:t>determines</a:t>
            </a:r>
            <a:r>
              <a:rPr lang="sv-SE" sz="2400" dirty="0">
                <a:latin typeface="Arial" charset="0"/>
              </a:rPr>
              <a:t> </a:t>
            </a:r>
            <a:r>
              <a:rPr lang="sv-SE" sz="2400" dirty="0" err="1">
                <a:latin typeface="Arial" charset="0"/>
              </a:rPr>
              <a:t>response</a:t>
            </a:r>
            <a:r>
              <a:rPr lang="sv-SE" sz="2400" dirty="0">
                <a:latin typeface="Arial" charset="0"/>
              </a:rPr>
              <a:t> </a:t>
            </a:r>
            <a:r>
              <a:rPr lang="sv-SE" sz="2400" dirty="0" err="1">
                <a:latin typeface="Arial" charset="0"/>
              </a:rPr>
              <a:t>pattern</a:t>
            </a:r>
            <a:endParaRPr lang="sv-SE" sz="2400" dirty="0">
              <a:latin typeface="Arial" charset="0"/>
            </a:endParaRPr>
          </a:p>
          <a:p>
            <a:r>
              <a:rPr lang="sv-SE" sz="2400" dirty="0" err="1">
                <a:latin typeface="Arial" charset="0"/>
              </a:rPr>
              <a:t>Hierarchical</a:t>
            </a:r>
            <a:r>
              <a:rPr lang="sv-SE" sz="2400" dirty="0">
                <a:latin typeface="Arial" charset="0"/>
              </a:rPr>
              <a:t>, </a:t>
            </a:r>
            <a:r>
              <a:rPr lang="sv-SE" sz="2400" dirty="0" err="1">
                <a:latin typeface="Arial" charset="0"/>
              </a:rPr>
              <a:t>unidimensional</a:t>
            </a:r>
            <a:r>
              <a:rPr lang="sv-SE" sz="2400" dirty="0">
                <a:latin typeface="Arial" charset="0"/>
              </a:rPr>
              <a:t>, </a:t>
            </a:r>
            <a:r>
              <a:rPr lang="sv-SE" sz="2400" dirty="0" err="1">
                <a:latin typeface="Arial" charset="0"/>
              </a:rPr>
              <a:t>deterministic</a:t>
            </a:r>
            <a:endParaRPr lang="sv-SE" sz="2400" dirty="0">
              <a:latin typeface="Arial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EACC225-D3CA-6530-F5DE-777E99E1B043}"/>
              </a:ext>
            </a:extLst>
          </p:cNvPr>
          <p:cNvGrpSpPr/>
          <p:nvPr/>
        </p:nvGrpSpPr>
        <p:grpSpPr>
          <a:xfrm>
            <a:off x="8288808" y="1896940"/>
            <a:ext cx="3676626" cy="2876128"/>
            <a:chOff x="5148064" y="3577208"/>
            <a:chExt cx="3676626" cy="2876128"/>
          </a:xfrm>
        </p:grpSpPr>
        <p:pic>
          <p:nvPicPr>
            <p:cNvPr id="5" name="Picture 41">
              <a:extLst>
                <a:ext uri="{FF2B5EF4-FFF2-40B4-BE49-F238E27FC236}">
                  <a16:creationId xmlns:a16="http://schemas.microsoft.com/office/drawing/2014/main" id="{FCF9F2A4-57D8-7585-6222-E887949BD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645024"/>
              <a:ext cx="3676626" cy="280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6="http://schemas.microsoft.com/office/drawing/2014/main" xmlns:p14="http://schemas.microsoft.com/office/powerpoint/2010/main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A1994B6F-F410-1AA2-7E2E-AEB26710F175}"/>
                </a:ext>
              </a:extLst>
            </p:cNvPr>
            <p:cNvSpPr txBox="1"/>
            <p:nvPr/>
          </p:nvSpPr>
          <p:spPr>
            <a:xfrm>
              <a:off x="6175226" y="3577208"/>
              <a:ext cx="319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8919B6F5-1273-C192-5481-179915752FEE}"/>
                </a:ext>
              </a:extLst>
            </p:cNvPr>
            <p:cNvSpPr txBox="1"/>
            <p:nvPr/>
          </p:nvSpPr>
          <p:spPr>
            <a:xfrm>
              <a:off x="6844709" y="3579366"/>
              <a:ext cx="33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8" name="TextBox 15">
              <a:extLst>
                <a:ext uri="{FF2B5EF4-FFF2-40B4-BE49-F238E27FC236}">
                  <a16:creationId xmlns:a16="http://schemas.microsoft.com/office/drawing/2014/main" id="{34E13B4D-8C2B-3376-E2B8-B34DFC05EECB}"/>
                </a:ext>
              </a:extLst>
            </p:cNvPr>
            <p:cNvSpPr txBox="1"/>
            <p:nvPr/>
          </p:nvSpPr>
          <p:spPr>
            <a:xfrm>
              <a:off x="7552052" y="3579366"/>
              <a:ext cx="351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A54F14C2-25E0-4FF2-169E-4ED080F9D278}"/>
                </a:ext>
              </a:extLst>
            </p:cNvPr>
            <p:cNvSpPr txBox="1"/>
            <p:nvPr/>
          </p:nvSpPr>
          <p:spPr>
            <a:xfrm>
              <a:off x="8181074" y="3579366"/>
              <a:ext cx="3513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sp>
        <p:nvSpPr>
          <p:cNvPr id="11" name="textruta 10">
            <a:extLst>
              <a:ext uri="{FF2B5EF4-FFF2-40B4-BE49-F238E27FC236}">
                <a16:creationId xmlns:a16="http://schemas.microsoft.com/office/drawing/2014/main" id="{8227CAEA-BB4C-C16C-EA81-309A2C96AA21}"/>
              </a:ext>
            </a:extLst>
          </p:cNvPr>
          <p:cNvSpPr txBox="1"/>
          <p:nvPr/>
        </p:nvSpPr>
        <p:spPr>
          <a:xfrm>
            <a:off x="886778" y="5070048"/>
            <a:ext cx="9806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dirty="0">
                <a:cs typeface="Arial"/>
              </a:rPr>
              <a:t>Coefficient of reproducibility (CR): How well the responses follow a perfect pattern (≥0.90)</a:t>
            </a:r>
          </a:p>
          <a:p>
            <a:pPr>
              <a:buFont typeface="Wingdings" charset="2"/>
              <a:buChar char="ü"/>
            </a:pPr>
            <a:r>
              <a:rPr lang="en-US" dirty="0">
                <a:cs typeface="Arial"/>
              </a:rPr>
              <a:t>Coefficient of scalability (CS): Proportion of responses that can be predicted from total scores (≥0.60)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3EACC79-062E-9998-F8C4-5252667BC8BA}"/>
              </a:ext>
            </a:extLst>
          </p:cNvPr>
          <p:cNvSpPr txBox="1">
            <a:spLocks noChangeArrowheads="1"/>
          </p:cNvSpPr>
          <p:nvPr/>
        </p:nvSpPr>
        <p:spPr>
          <a:xfrm>
            <a:off x="2733261" y="197768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eaLnBrk="1" hangingPunct="1"/>
            <a:r>
              <a:rPr lang="sv-SE" sz="2400" kern="0" dirty="0">
                <a:solidFill>
                  <a:schemeClr val="tx1"/>
                </a:solidFill>
                <a:latin typeface="Arial" charset="0"/>
              </a:rPr>
              <a:t>1940s:</a:t>
            </a:r>
            <a:br>
              <a:rPr lang="sv-SE" kern="0" dirty="0">
                <a:solidFill>
                  <a:schemeClr val="tx1"/>
                </a:solidFill>
                <a:latin typeface="Arial" charset="0"/>
              </a:rPr>
            </a:br>
            <a:r>
              <a:rPr lang="sv-SE" kern="0" dirty="0">
                <a:solidFill>
                  <a:schemeClr val="tx1"/>
                </a:solidFill>
                <a:latin typeface="Arial" charset="0"/>
              </a:rPr>
              <a:t>Louis </a:t>
            </a:r>
            <a:r>
              <a:rPr lang="sv-SE" kern="0" dirty="0" err="1">
                <a:solidFill>
                  <a:schemeClr val="tx1"/>
                </a:solidFill>
                <a:latin typeface="Arial" charset="0"/>
              </a:rPr>
              <a:t>Guttman</a:t>
            </a:r>
            <a:endParaRPr lang="sv-SE" kern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3" name="Picture 145" descr="Louis Guttman 1916-1987">
            <a:extLst>
              <a:ext uri="{FF2B5EF4-FFF2-40B4-BE49-F238E27FC236}">
                <a16:creationId xmlns:a16="http://schemas.microsoft.com/office/drawing/2014/main" id="{588CE889-8AF0-531E-41FE-9AE27948F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4020" y="0"/>
            <a:ext cx="997980" cy="1415467"/>
          </a:xfrm>
          <a:prstGeom prst="rect">
            <a:avLst/>
          </a:prstGeom>
          <a:noFill/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AE4D2D3F-AF53-34C6-EE21-D97E7DD60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38" y="85964"/>
            <a:ext cx="2183219" cy="129239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2AFE41B9-983B-1B37-6130-7393EEB13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217" y="1817354"/>
            <a:ext cx="2908300" cy="3035300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9F0135E6-A4E7-B6D8-BD10-D7CCE0662213}"/>
              </a:ext>
            </a:extLst>
          </p:cNvPr>
          <p:cNvSpPr txBox="1"/>
          <p:nvPr/>
        </p:nvSpPr>
        <p:spPr>
          <a:xfrm>
            <a:off x="9698157" y="5736360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Abdi 2010.</a:t>
            </a:r>
          </a:p>
        </p:txBody>
      </p:sp>
    </p:spTree>
    <p:extLst>
      <p:ext uri="{BB962C8B-B14F-4D97-AF65-F5344CB8AC3E}">
        <p14:creationId xmlns:p14="http://schemas.microsoft.com/office/powerpoint/2010/main" val="239909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0">
            <a:extLst>
              <a:ext uri="{FF2B5EF4-FFF2-40B4-BE49-F238E27FC236}">
                <a16:creationId xmlns:a16="http://schemas.microsoft.com/office/drawing/2014/main" id="{7A55D2D7-5546-7E40-908D-9D61454BCB95}"/>
              </a:ext>
            </a:extLst>
          </p:cNvPr>
          <p:cNvSpPr txBox="1">
            <a:spLocks/>
          </p:cNvSpPr>
          <p:nvPr/>
        </p:nvSpPr>
        <p:spPr>
          <a:xfrm>
            <a:off x="3526060" y="686751"/>
            <a:ext cx="5595272" cy="5593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sv-SE" sz="2400" dirty="0" err="1">
                <a:latin typeface="Arial" charset="0"/>
              </a:rPr>
              <a:t>Example</a:t>
            </a:r>
            <a:r>
              <a:rPr lang="sv-SE" sz="2400" dirty="0">
                <a:latin typeface="Arial" charset="0"/>
              </a:rPr>
              <a:t>: The </a:t>
            </a:r>
            <a:r>
              <a:rPr lang="sv-SE" sz="2400" dirty="0" err="1">
                <a:latin typeface="Arial" charset="0"/>
              </a:rPr>
              <a:t>Rivermead</a:t>
            </a:r>
            <a:r>
              <a:rPr lang="sv-SE" sz="2400" dirty="0">
                <a:latin typeface="Arial" charset="0"/>
              </a:rPr>
              <a:t> </a:t>
            </a:r>
            <a:r>
              <a:rPr lang="sv-SE" sz="2400" dirty="0" err="1">
                <a:latin typeface="Arial" charset="0"/>
              </a:rPr>
              <a:t>Mobility</a:t>
            </a:r>
            <a:r>
              <a:rPr lang="sv-SE" sz="2400" dirty="0">
                <a:latin typeface="Arial" charset="0"/>
              </a:rPr>
              <a:t> Index</a:t>
            </a:r>
          </a:p>
        </p:txBody>
      </p:sp>
      <p:pic>
        <p:nvPicPr>
          <p:cNvPr id="7" name="Picture 145" descr="Louis Guttman 1916-1987">
            <a:extLst>
              <a:ext uri="{FF2B5EF4-FFF2-40B4-BE49-F238E27FC236}">
                <a16:creationId xmlns:a16="http://schemas.microsoft.com/office/drawing/2014/main" id="{7BDB6625-AEF9-3882-B160-620C94D0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94020" y="0"/>
            <a:ext cx="997980" cy="1415467"/>
          </a:xfrm>
          <a:prstGeom prst="rect">
            <a:avLst/>
          </a:prstGeom>
          <a:noFill/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39E4D12-79D4-C326-F00F-CD95D24B5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5" y="5744072"/>
            <a:ext cx="23327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000" dirty="0"/>
              <a:t>Collen et al. </a:t>
            </a:r>
            <a:r>
              <a:rPr lang="en-US" altLang="sv-SE" sz="1000" i="1" dirty="0"/>
              <a:t>IDS </a:t>
            </a:r>
            <a:r>
              <a:rPr lang="en-US" altLang="sv-SE" sz="1000" dirty="0"/>
              <a:t>1991</a:t>
            </a:r>
            <a:r>
              <a:rPr lang="sv-SE" altLang="sv-SE" sz="1000" dirty="0"/>
              <a:t>.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1538237-9D50-09BD-6F31-4C26FAA385CA}"/>
              </a:ext>
            </a:extLst>
          </p:cNvPr>
          <p:cNvSpPr txBox="1"/>
          <p:nvPr/>
        </p:nvSpPr>
        <p:spPr>
          <a:xfrm>
            <a:off x="1025032" y="4920996"/>
            <a:ext cx="4286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dirty="0">
                <a:cs typeface="Arial"/>
              </a:rPr>
              <a:t>Coefficient of reproducibility (CR): 	0.93</a:t>
            </a:r>
          </a:p>
          <a:p>
            <a:pPr>
              <a:buFont typeface="Wingdings" charset="2"/>
              <a:buChar char="ü"/>
            </a:pPr>
            <a:r>
              <a:rPr lang="en-US" dirty="0">
                <a:cs typeface="Arial"/>
              </a:rPr>
              <a:t>Coefficient of scalability (CS):	0.79</a:t>
            </a:r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B41768B-44ED-F837-EBD5-10CEE88EDD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13"/>
          <a:stretch/>
        </p:blipFill>
        <p:spPr>
          <a:xfrm>
            <a:off x="6749148" y="1613838"/>
            <a:ext cx="4187687" cy="42777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1635F802-BE14-AAE0-44B0-8E8E811414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672"/>
          <a:stretch/>
        </p:blipFill>
        <p:spPr>
          <a:xfrm>
            <a:off x="371315" y="1613838"/>
            <a:ext cx="5534550" cy="30073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3564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3" y="115888"/>
            <a:ext cx="7772400" cy="1143000"/>
          </a:xfrm>
        </p:spPr>
        <p:txBody>
          <a:bodyPr vert="horz" lIns="91422" tIns="45711" rIns="91422" bIns="45711" rtlCol="0" anchor="ctr">
            <a:normAutofit/>
          </a:bodyPr>
          <a:lstStyle/>
          <a:p>
            <a:pPr algn="ctr" eaLnBrk="1" hangingPunct="1"/>
            <a:r>
              <a:rPr lang="en-GB" sz="2400" dirty="0">
                <a:latin typeface="Arial" charset="0"/>
                <a:ea typeface="ＭＳ Ｐゴシック" charset="0"/>
                <a:cs typeface="ＭＳ Ｐゴシック" charset="0"/>
              </a:rPr>
              <a:t>1950s:</a:t>
            </a:r>
            <a:br>
              <a:rPr lang="en-GB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3200" dirty="0">
                <a:latin typeface="Arial" charset="0"/>
                <a:ea typeface="ＭＳ Ｐゴシック" charset="0"/>
                <a:cs typeface="ＭＳ Ｐゴシック" charset="0"/>
              </a:rPr>
              <a:t>"Modern" test theory</a:t>
            </a:r>
            <a:endParaRPr lang="en-GB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68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16004"/>
              </p:ext>
            </p:extLst>
          </p:nvPr>
        </p:nvGraphicFramePr>
        <p:xfrm>
          <a:off x="2418659" y="1703388"/>
          <a:ext cx="3088557" cy="4040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142857" imgH="1495634" progId="Paint.Picture">
                  <p:embed/>
                </p:oleObj>
              </mc:Choice>
              <mc:Fallback>
                <p:oleObj name="Bitmap Image" r:id="rId3" imgW="1142857" imgH="1495634" progId="Paint.Picture">
                  <p:embed/>
                  <p:pic>
                    <p:nvPicPr>
                      <p:cNvPr id="3686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8659" y="1703388"/>
                        <a:ext cx="3088557" cy="4040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:v="urn:schemas-microsoft-com:vml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1861103" y="1258888"/>
            <a:ext cx="421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v="urn:schemas-microsoft-com:vml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v="urn:schemas-microsoft-com:vml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dirty="0" err="1">
                <a:latin typeface="Arial" charset="0"/>
              </a:rPr>
              <a:t>Rasch </a:t>
            </a:r>
            <a:r>
              <a:rPr lang="en-GB" dirty="0">
                <a:latin typeface="Arial" charset="0"/>
              </a:rPr>
              <a:t>Measurement Theory</a:t>
            </a:r>
          </a:p>
        </p:txBody>
      </p:sp>
      <p:pic>
        <p:nvPicPr>
          <p:cNvPr id="36869" name="Picture 3" descr="Frederic%20Lo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72" y="1716088"/>
            <a:ext cx="3326629" cy="406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v="urn:schemas-microsoft-com:vml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v="urn:schemas-microsoft-com:vml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6198153" y="1258888"/>
            <a:ext cx="421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v="urn:schemas-microsoft-com:vml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v="urn:schemas-microsoft-com:vml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>
                <a:latin typeface="Arial" charset="0"/>
              </a:rPr>
              <a:t>Item Response Theory (IRT)</a:t>
            </a:r>
          </a:p>
        </p:txBody>
      </p:sp>
      <p:sp>
        <p:nvSpPr>
          <p:cNvPr id="36871" name="TextBox 6"/>
          <p:cNvSpPr txBox="1">
            <a:spLocks noChangeArrowheads="1"/>
          </p:cNvSpPr>
          <p:nvPr/>
        </p:nvSpPr>
        <p:spPr bwMode="auto">
          <a:xfrm>
            <a:off x="1861103" y="5789271"/>
            <a:ext cx="4214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v="urn:schemas-microsoft-com:vml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v="urn:schemas-microsoft-com:vml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dirty="0">
                <a:latin typeface="Arial" charset="0"/>
              </a:rPr>
              <a:t>Georg Rasch (DK)</a:t>
            </a:r>
          </a:p>
        </p:txBody>
      </p:sp>
      <p:sp>
        <p:nvSpPr>
          <p:cNvPr id="36872" name="TextBox 5"/>
          <p:cNvSpPr txBox="1">
            <a:spLocks noChangeArrowheads="1"/>
          </p:cNvSpPr>
          <p:nvPr/>
        </p:nvSpPr>
        <p:spPr bwMode="auto">
          <a:xfrm>
            <a:off x="6326809" y="5841658"/>
            <a:ext cx="4214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v="urn:schemas-microsoft-com:vml" xmlns:mc="http://schemas.openxmlformats.org/markup-compatibility/2006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v="urn:schemas-microsoft-com:vml" xmlns:mc="http://schemas.openxmlformats.org/markup-compatibility/2006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000" dirty="0">
                <a:latin typeface="Arial" charset="0"/>
              </a:rPr>
              <a:t>Frederic Lord (USA)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022"/>
            <a:ext cx="10665178" cy="4805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Abdi H. Guttman scaling. In: Salkind N (Ed.),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Encyclopedia of research design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Thousand Oaks, CA: Sage, 2010.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https://personal.utdallas.edu/~herve/abdi-GuttmanScaling2010-pretty.pdf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Brook RH, Ware JE Jr, Davies-Avery A, Stewart AL, Donald CA, Rogers WH, et al. Overview of adult health status measures fielded in Rand’s Health Insurance Study.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Care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1979; 17(7 Suppl): 1-131.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https://www.researchgate.net/publication/22681856_Overview_of_Adult_Health_Status_Measures_Fielded_in_Rand%27s_Health_Insurance_Study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Brown RG,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Dittner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Findley L,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Wessely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SC. The Parkinson fatigue scale.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Parkinsonism &amp; Related Disorders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2005; 11(1): 49-55.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http://simonwessely.com/Downloads/Publications/Other_p/106.pdf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Chaudhuri KR,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Schrag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Weintraub D,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Rizos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Rodriguez-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Blazquez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Mamikonyan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E, Martinez-Martin P. The movement disorder society nonmotor rating scale: Initial validation study.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Movement Disorders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2020; 35(1): 116-133.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https://www.ncbi.nlm.nih.gov/pmc/articles/PMC7037759/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Collen FM, Wade DT, Robb GF, Bradshaw CM. The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Rivermead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Mobility Index: a further development of the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Rivermead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Motor Assessment.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Disability Studies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1991; 13(2): 50-54.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https://doi.org/10.3109/03790799109166684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Hagell P, Westergren A. The significance of importance: an evaluation of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Ferrans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Powers' Quality of Life Index.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of Life Research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2006; 15(5): 867-876.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https://www.researchgate.net/publication/7060458_The_Significance_of_Importance_An_Evaluation_of_Ferrans_and_Powers%27_Quality_of_Life_Index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98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6437-F497-C477-5649-627CBB2C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AADD-A301-109F-8EFC-1CA571189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Identify</a:t>
            </a:r>
            <a:r>
              <a:rPr lang="sv-SE" dirty="0"/>
              <a:t> common </a:t>
            </a:r>
            <a:r>
              <a:rPr lang="sv-SE" dirty="0" err="1"/>
              <a:t>scaling</a:t>
            </a:r>
            <a:r>
              <a:rPr lang="sv-SE" dirty="0"/>
              <a:t> </a:t>
            </a:r>
            <a:r>
              <a:rPr lang="sv-SE" dirty="0" err="1"/>
              <a:t>methods</a:t>
            </a:r>
            <a:endParaRPr lang="en-SE" dirty="0"/>
          </a:p>
          <a:p>
            <a:r>
              <a:rPr lang="sv-SE" dirty="0"/>
              <a:t>Understand the </a:t>
            </a:r>
            <a:r>
              <a:rPr lang="sv-SE" dirty="0" err="1"/>
              <a:t>principles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various</a:t>
            </a:r>
            <a:r>
              <a:rPr lang="sv-SE" dirty="0"/>
              <a:t> common </a:t>
            </a:r>
            <a:r>
              <a:rPr lang="sv-SE" dirty="0" err="1"/>
              <a:t>scaling</a:t>
            </a:r>
            <a:r>
              <a:rPr lang="sv-SE" dirty="0"/>
              <a:t> </a:t>
            </a:r>
            <a:r>
              <a:rPr lang="sv-SE" dirty="0" err="1"/>
              <a:t>approaches</a:t>
            </a:r>
            <a:endParaRPr lang="en-SE" dirty="0"/>
          </a:p>
          <a:p>
            <a:r>
              <a:rPr lang="sv-SE" dirty="0" err="1"/>
              <a:t>Discuss</a:t>
            </a:r>
            <a:r>
              <a:rPr lang="sv-SE" dirty="0"/>
              <a:t> </a:t>
            </a:r>
            <a:r>
              <a:rPr lang="sv-SE" dirty="0" err="1"/>
              <a:t>strengths</a:t>
            </a:r>
            <a:r>
              <a:rPr lang="sv-SE" dirty="0"/>
              <a:t> and </a:t>
            </a:r>
            <a:r>
              <a:rPr lang="sv-SE" dirty="0" err="1"/>
              <a:t>weaknesses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various</a:t>
            </a:r>
            <a:r>
              <a:rPr lang="sv-SE" dirty="0"/>
              <a:t> </a:t>
            </a:r>
            <a:r>
              <a:rPr lang="sv-SE" dirty="0" err="1"/>
              <a:t>scaling</a:t>
            </a:r>
            <a:r>
              <a:rPr lang="sv-SE" dirty="0"/>
              <a:t> </a:t>
            </a:r>
            <a:r>
              <a:rPr lang="sv-SE" dirty="0" err="1"/>
              <a:t>approaches</a:t>
            </a:r>
            <a:endParaRPr lang="en-SE"/>
          </a:p>
          <a:p>
            <a:pPr marL="0" indent="0">
              <a:buNone/>
            </a:pP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95192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Hagell P, Westergren A,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Årestedt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K. Beware of the origin of numbers: Standard scoring of the SF-12 and SF-36 summary measures distorts measurement and score interpretations.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in Nursing and Health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2017; 40(4): 378-386.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https://www.researchgate.net/publication/318604811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Hobart J, Lamping D, Fitzpatrick R,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Riazi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Thompson A. The Multiple Sclerosis Impact Scale (MSIS-29): a new patient-based outcome measure.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2001;124: 962-973.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https://doi.org/10.1093/brain/124.5.962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Hobart JC,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Riazi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Lamping DL, Fitzpatrick R, Thompson AJ. Improving the evaluation of therapeutic interventions in multiple sclerosis: development of a patient-based measure of outcome.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Technology Assessment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2004; 8(9): iii, 1-48.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https://doi.org/10.3310/hta8090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Jenkinson C,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J, Carter J,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Wadec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Winner S. The London handicap scale: a re-evaluation of its validity using standard scoring and simple summation.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Neurology Neurosurgery &amp; Psychiatry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2000; 68: 365-367.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http://dx.doi.org/10.1136/jnnp.68.3.365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Kennedy-Martin M,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Slaap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Herdman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M, et al. Which multi-attribute utility instruments are recommended for use in cost-utility analysis? A review of national health technology assessment (HTA) guidelines.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Journal of Health Economics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2020; 21: 1245–1257.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https://doi.org/10.1007/s10198-020-01195-8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Likert R. A technique for the measurement of attitudes.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Archives of Psychology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140: 1-55.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https://legacy.voteview.com/pdf/Likert_1932.pdf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2352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McKenna SP, Hunt SM, McEwen J. Weighting the seriousness of perceived health problems using Thurstone's method of paired comparisons.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Journal of Epidemiology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1981; 10(1): 93-97.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https://citeseerx.ist.psu.edu/viewdoc/download?doi=10.1.1.833.5428&amp;rep=rep1&amp;type=pdf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Schmidt FL. Implications of a measurement problem for expectancy theory research.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Organizational Behavior and Human Performance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1973; 10: 243–251.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https://doi.org/10.1016/0030-5073(73)90016-0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Stouffer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SA,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Guttman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L,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Suchman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EA, </a:t>
            </a:r>
            <a:r>
              <a:rPr lang="sv-SE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Lazarsfeld</a:t>
            </a:r>
            <a:r>
              <a:rPr lang="sv-SE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PF, Star SA, Clausen JA.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 and prediction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(Studies in Social Psychology in World War II, Volume IV). Princeton, NJ: Princeton University Press, 1950.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https://gwern.net/doc/psychology/1950-stouffer-theamericansoldier-v4-measurementandprediction.pdf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Streiner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DL, Norman GR.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Measurement Scales: A Practical Guide to Their Development and Use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5th edition. Oxford: Oxford University Press, 2014.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https://doi.org/10.1093/med/9780199685219.001.0001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Taft C, Karlsson J, Sullivan M. Do SF-36 summary component scores accurately summarize subscale scores?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of Life Research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2001; 10(5): 395-404.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https://www.researchgate.net/publication/11595008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1050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D0C0EC-D234-48CC-7299-A37E9D58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EE3F0E-D052-84BC-18E0-64480D25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Thurstone LL. A law of comparative judgment.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 Review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1927; 34(4): 273–286.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https://parsmodir.com/wp-content/uploads/2013/02/thurstone1927.pdf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Trauer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T, Mackinnon A. Why are we weighting? The role of importance ratings in quality of life measurement.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of Life Research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2001; 10: 579–585.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https://doi.org/10.1023/A:1013159414364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Ware JE Jr.,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Gandek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 Methods for testing data quality, scaling assumptions, and reliability: the IQOLA Project approach. International Quality of Life Assessment.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Clinical Epidemiology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1998; 51(11): 945-952.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https://www.researchgate.net/publication/13469790_Methods_for_testing_data_quality_scaling_assumptions_and_reliability_the_IQOLA_Project_approach_International_Quality_of_Life_Assessment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Weinstein MC, Torrance G, McGuire A. QALYs: The basics. </a:t>
            </a:r>
            <a:r>
              <a:rPr lang="en-US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 in Health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2009; 12(Suppl 1): S5-S9.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from: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https://pubmed.ncbi.nlm.nih.gov/19250132/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933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76DC44-AF42-6FDF-5708-1476CB6CE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Definitions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367DAD-85B1-6E4A-42DE-3C40A0DB5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Scoring</a:t>
            </a:r>
            <a:endParaRPr lang="sv-SE" dirty="0"/>
          </a:p>
          <a:p>
            <a:pPr lvl="1"/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the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application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of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 an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answer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key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 to a test or survey for the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purpose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of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obtaining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 a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value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 (score)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that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reflects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 an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individual’s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 position on an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underlying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construct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. The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answer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key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would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typically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indicate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individual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 scores for the different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responses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 on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each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 item</a:t>
            </a:r>
          </a:p>
          <a:p>
            <a:pPr lvl="1"/>
            <a:r>
              <a:rPr lang="sv-SE" dirty="0">
                <a:solidFill>
                  <a:srgbClr val="212529"/>
                </a:solidFill>
                <a:latin typeface="system-ui"/>
              </a:rPr>
              <a:t>i.e., the </a:t>
            </a:r>
            <a:r>
              <a:rPr lang="sv-SE" dirty="0" err="1">
                <a:solidFill>
                  <a:srgbClr val="212529"/>
                </a:solidFill>
                <a:latin typeface="system-ui"/>
              </a:rPr>
              <a:t>assignment</a:t>
            </a:r>
            <a:r>
              <a:rPr lang="sv-SE" dirty="0">
                <a:solidFill>
                  <a:srgbClr val="212529"/>
                </a:solidFill>
                <a:latin typeface="system-ui"/>
              </a:rPr>
              <a:t> </a:t>
            </a:r>
            <a:r>
              <a:rPr lang="sv-SE" dirty="0" err="1">
                <a:solidFill>
                  <a:srgbClr val="212529"/>
                </a:solidFill>
                <a:latin typeface="system-ui"/>
              </a:rPr>
              <a:t>of</a:t>
            </a:r>
            <a:r>
              <a:rPr lang="sv-SE" dirty="0">
                <a:solidFill>
                  <a:srgbClr val="212529"/>
                </a:solidFill>
                <a:latin typeface="system-ui"/>
              </a:rPr>
              <a:t> </a:t>
            </a:r>
            <a:r>
              <a:rPr lang="sv-SE" dirty="0" err="1">
                <a:solidFill>
                  <a:srgbClr val="212529"/>
                </a:solidFill>
                <a:latin typeface="system-ui"/>
              </a:rPr>
              <a:t>numerical</a:t>
            </a:r>
            <a:r>
              <a:rPr lang="sv-SE" dirty="0">
                <a:solidFill>
                  <a:srgbClr val="212529"/>
                </a:solidFill>
                <a:latin typeface="system-ui"/>
              </a:rPr>
              <a:t> </a:t>
            </a:r>
            <a:r>
              <a:rPr lang="sv-SE" dirty="0" err="1">
                <a:solidFill>
                  <a:srgbClr val="212529"/>
                </a:solidFill>
                <a:latin typeface="system-ui"/>
              </a:rPr>
              <a:t>codes</a:t>
            </a:r>
            <a:r>
              <a:rPr lang="sv-SE" dirty="0">
                <a:solidFill>
                  <a:srgbClr val="212529"/>
                </a:solidFill>
                <a:latin typeface="system-ui"/>
              </a:rPr>
              <a:t> to </a:t>
            </a:r>
            <a:r>
              <a:rPr lang="sv-SE" dirty="0" err="1">
                <a:solidFill>
                  <a:srgbClr val="212529"/>
                </a:solidFill>
                <a:latin typeface="system-ui"/>
              </a:rPr>
              <a:t>response</a:t>
            </a:r>
            <a:r>
              <a:rPr lang="sv-SE" dirty="0">
                <a:solidFill>
                  <a:srgbClr val="212529"/>
                </a:solidFill>
                <a:latin typeface="system-ui"/>
              </a:rPr>
              <a:t> </a:t>
            </a:r>
            <a:r>
              <a:rPr lang="sv-SE" dirty="0" err="1">
                <a:solidFill>
                  <a:srgbClr val="212529"/>
                </a:solidFill>
                <a:latin typeface="system-ui"/>
              </a:rPr>
              <a:t>categories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Scaling</a:t>
            </a:r>
            <a:endParaRPr lang="sv-SE" dirty="0"/>
          </a:p>
          <a:p>
            <a:pPr lvl="1"/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the process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of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constructing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 an instrument to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measure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,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assess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, and order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some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quantity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 or </a:t>
            </a:r>
            <a:r>
              <a:rPr lang="sv-SE" b="0" i="0" u="none" strike="noStrike" dirty="0" err="1">
                <a:solidFill>
                  <a:srgbClr val="212529"/>
                </a:solidFill>
                <a:effectLst/>
                <a:latin typeface="system-ui"/>
              </a:rPr>
              <a:t>characteristic</a:t>
            </a:r>
            <a:r>
              <a:rPr lang="sv-SE" b="0" i="0" u="none" strike="noStrike" dirty="0">
                <a:solidFill>
                  <a:srgbClr val="212529"/>
                </a:solidFill>
                <a:effectLst/>
                <a:latin typeface="system-ui"/>
              </a:rPr>
              <a:t> </a:t>
            </a:r>
          </a:p>
          <a:p>
            <a:pPr lvl="1"/>
            <a:r>
              <a:rPr lang="sv-SE" dirty="0">
                <a:solidFill>
                  <a:srgbClr val="212529"/>
                </a:solidFill>
                <a:latin typeface="system-ui"/>
              </a:rPr>
              <a:t>i.e., </a:t>
            </a:r>
            <a:r>
              <a:rPr lang="sv-SE" dirty="0" err="1">
                <a:solidFill>
                  <a:srgbClr val="212529"/>
                </a:solidFill>
                <a:latin typeface="system-ui"/>
              </a:rPr>
              <a:t>how</a:t>
            </a:r>
            <a:r>
              <a:rPr lang="sv-SE" dirty="0">
                <a:solidFill>
                  <a:srgbClr val="212529"/>
                </a:solidFill>
                <a:latin typeface="system-ui"/>
              </a:rPr>
              <a:t> total scores </a:t>
            </a:r>
            <a:r>
              <a:rPr lang="sv-SE" dirty="0" err="1">
                <a:solidFill>
                  <a:srgbClr val="212529"/>
                </a:solidFill>
                <a:latin typeface="system-ui"/>
              </a:rPr>
              <a:t>are</a:t>
            </a:r>
            <a:r>
              <a:rPr lang="sv-SE" dirty="0">
                <a:solidFill>
                  <a:srgbClr val="212529"/>
                </a:solidFill>
                <a:latin typeface="system-ui"/>
              </a:rPr>
              <a:t> </a:t>
            </a:r>
            <a:r>
              <a:rPr lang="sv-SE" dirty="0" err="1">
                <a:solidFill>
                  <a:srgbClr val="212529"/>
                </a:solidFill>
                <a:latin typeface="system-ui"/>
              </a:rPr>
              <a:t>computed</a:t>
            </a: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CAA5B48-98D6-7AC6-9F54-1191C22846C4}"/>
              </a:ext>
            </a:extLst>
          </p:cNvPr>
          <p:cNvSpPr txBox="1"/>
          <p:nvPr/>
        </p:nvSpPr>
        <p:spPr>
          <a:xfrm>
            <a:off x="6937514" y="6031210"/>
            <a:ext cx="1995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APA Dictionary </a:t>
            </a:r>
            <a:r>
              <a:rPr lang="sv-SE" sz="1200" dirty="0" err="1"/>
              <a:t>of</a:t>
            </a:r>
            <a:r>
              <a:rPr lang="sv-SE" sz="1200" dirty="0"/>
              <a:t> </a:t>
            </a:r>
            <a:r>
              <a:rPr lang="sv-SE" sz="1200" dirty="0" err="1"/>
              <a:t>Psychology</a:t>
            </a:r>
            <a:endParaRPr lang="sv-SE" sz="1200" dirty="0"/>
          </a:p>
          <a:p>
            <a:r>
              <a:rPr lang="sv-SE" sz="1200" dirty="0">
                <a:hlinkClick r:id="rId2"/>
              </a:rPr>
              <a:t>https://dictionary.apa.org</a:t>
            </a:r>
            <a:r>
              <a:rPr lang="sv-SE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666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E8AE261-C5A5-BB46-A3F5-0F1DD8BAF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5" y="107206"/>
            <a:ext cx="2195565" cy="1296144"/>
          </a:xfrm>
          <a:prstGeom prst="rect">
            <a:avLst/>
          </a:prstGeom>
        </p:spPr>
      </p:pic>
      <p:pic>
        <p:nvPicPr>
          <p:cNvPr id="4" name="Picture 37" descr="Thurstone">
            <a:extLst>
              <a:ext uri="{FF2B5EF4-FFF2-40B4-BE49-F238E27FC236}">
                <a16:creationId xmlns:a16="http://schemas.microsoft.com/office/drawing/2014/main" id="{01455AB7-3F09-434D-839B-EA38A7F36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4763" y="16841"/>
            <a:ext cx="757237" cy="1486809"/>
          </a:xfrm>
          <a:prstGeom prst="rect">
            <a:avLst/>
          </a:prstGeom>
          <a:noFill/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C226D9E5-A6D9-E64F-B557-B70C157F5B2C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26035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eaLnBrk="1" hangingPunct="1"/>
            <a:r>
              <a:rPr lang="sv-SE" sz="2400" kern="0" dirty="0">
                <a:solidFill>
                  <a:schemeClr val="tx1"/>
                </a:solidFill>
                <a:latin typeface="Arial" charset="0"/>
              </a:rPr>
              <a:t>1920s:</a:t>
            </a:r>
            <a:br>
              <a:rPr lang="sv-SE" kern="0" dirty="0">
                <a:solidFill>
                  <a:schemeClr val="tx1"/>
                </a:solidFill>
                <a:latin typeface="Arial" charset="0"/>
              </a:rPr>
            </a:br>
            <a:r>
              <a:rPr lang="sv-SE" kern="0" dirty="0">
                <a:solidFill>
                  <a:schemeClr val="tx1"/>
                </a:solidFill>
                <a:latin typeface="Arial" charset="0"/>
              </a:rPr>
              <a:t>Louis Leon </a:t>
            </a:r>
            <a:r>
              <a:rPr lang="sv-SE" kern="0" dirty="0" err="1">
                <a:solidFill>
                  <a:schemeClr val="tx1"/>
                </a:solidFill>
                <a:latin typeface="Arial" charset="0"/>
              </a:rPr>
              <a:t>Thurstone</a:t>
            </a:r>
            <a:endParaRPr lang="sv-SE" kern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2259AE2-7892-5A52-654A-BECE34E82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347" y="1295443"/>
            <a:ext cx="7772400" cy="474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1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928C69-FCF0-1643-007B-D7C8A527E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591"/>
            <a:ext cx="10515600" cy="4477372"/>
          </a:xfrm>
        </p:spPr>
        <p:txBody>
          <a:bodyPr/>
          <a:lstStyle/>
          <a:p>
            <a:r>
              <a:rPr lang="sv-SE" dirty="0"/>
              <a:t>Three </a:t>
            </a:r>
            <a:r>
              <a:rPr lang="sv-SE" dirty="0" err="1"/>
              <a:t>approaches</a:t>
            </a:r>
            <a:r>
              <a:rPr lang="sv-SE" dirty="0"/>
              <a:t>:</a:t>
            </a:r>
          </a:p>
          <a:p>
            <a:pPr lvl="1"/>
            <a:r>
              <a:rPr lang="sv-SE" dirty="0"/>
              <a:t>the </a:t>
            </a:r>
            <a:r>
              <a:rPr lang="sv-SE" dirty="0" err="1"/>
              <a:t>method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equal-appearing</a:t>
            </a:r>
            <a:r>
              <a:rPr lang="sv-SE" dirty="0"/>
              <a:t> </a:t>
            </a:r>
            <a:r>
              <a:rPr lang="sv-SE" dirty="0" err="1"/>
              <a:t>intervals</a:t>
            </a:r>
            <a:endParaRPr lang="sv-SE" dirty="0"/>
          </a:p>
          <a:p>
            <a:pPr lvl="1"/>
            <a:r>
              <a:rPr lang="sv-SE" dirty="0"/>
              <a:t>the </a:t>
            </a:r>
            <a:r>
              <a:rPr lang="sv-SE" dirty="0" err="1"/>
              <a:t>method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successive</a:t>
            </a:r>
            <a:r>
              <a:rPr lang="sv-SE" dirty="0"/>
              <a:t> </a:t>
            </a:r>
            <a:r>
              <a:rPr lang="sv-SE" dirty="0" err="1"/>
              <a:t>intervals</a:t>
            </a:r>
            <a:endParaRPr lang="sv-SE" dirty="0"/>
          </a:p>
          <a:p>
            <a:pPr lvl="1"/>
            <a:r>
              <a:rPr lang="sv-SE" dirty="0"/>
              <a:t>the </a:t>
            </a:r>
            <a:r>
              <a:rPr lang="sv-SE" dirty="0" err="1"/>
              <a:t>method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paired</a:t>
            </a:r>
            <a:r>
              <a:rPr lang="sv-SE" dirty="0"/>
              <a:t> </a:t>
            </a:r>
            <a:r>
              <a:rPr lang="sv-SE" dirty="0" err="1"/>
              <a:t>comparisons</a:t>
            </a:r>
            <a:endParaRPr lang="sv-SE" dirty="0"/>
          </a:p>
          <a:p>
            <a:endParaRPr lang="sv-SE" dirty="0"/>
          </a:p>
          <a:p>
            <a:r>
              <a:rPr lang="sv-SE" dirty="0" err="1"/>
              <a:t>Differs</a:t>
            </a:r>
            <a:r>
              <a:rPr lang="sv-SE" dirty="0"/>
              <a:t> in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scale</a:t>
            </a:r>
            <a:r>
              <a:rPr lang="sv-SE" dirty="0"/>
              <a:t> </a:t>
            </a:r>
            <a:r>
              <a:rPr lang="sv-SE" dirty="0" err="1"/>
              <a:t>values</a:t>
            </a:r>
            <a:r>
              <a:rPr lang="sv-SE" dirty="0"/>
              <a:t> for </a:t>
            </a:r>
            <a:r>
              <a:rPr lang="sv-SE" dirty="0" err="1"/>
              <a:t>items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constructed</a:t>
            </a:r>
            <a:endParaRPr lang="sv-SE" dirty="0"/>
          </a:p>
          <a:p>
            <a:r>
              <a:rPr lang="sv-SE" dirty="0" err="1"/>
              <a:t>Unidimensional</a:t>
            </a:r>
            <a:endParaRPr lang="sv-SE" dirty="0"/>
          </a:p>
          <a:p>
            <a:r>
              <a:rPr lang="sv-SE" dirty="0" err="1"/>
              <a:t>Resulting</a:t>
            </a:r>
            <a:r>
              <a:rPr lang="sv-SE" dirty="0"/>
              <a:t> instruments ”look” the same</a:t>
            </a:r>
          </a:p>
        </p:txBody>
      </p:sp>
      <p:pic>
        <p:nvPicPr>
          <p:cNvPr id="4" name="Picture 37" descr="Thurstone">
            <a:extLst>
              <a:ext uri="{FF2B5EF4-FFF2-40B4-BE49-F238E27FC236}">
                <a16:creationId xmlns:a16="http://schemas.microsoft.com/office/drawing/2014/main" id="{83316C93-610C-4578-D08F-74FE3A0DC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4763" y="16841"/>
            <a:ext cx="757237" cy="1486809"/>
          </a:xfrm>
          <a:prstGeom prst="rect">
            <a:avLst/>
          </a:prstGeom>
          <a:noFill/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60D171FC-A95E-1B99-653D-F20B51B6B10F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26035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eaLnBrk="1" hangingPunct="1"/>
            <a:r>
              <a:rPr lang="sv-SE" sz="2400" kern="0" dirty="0">
                <a:solidFill>
                  <a:schemeClr val="tx1"/>
                </a:solidFill>
                <a:latin typeface="Arial" charset="0"/>
              </a:rPr>
              <a:t>1920s:</a:t>
            </a:r>
            <a:br>
              <a:rPr lang="sv-SE" kern="0" dirty="0">
                <a:solidFill>
                  <a:schemeClr val="tx1"/>
                </a:solidFill>
                <a:latin typeface="Arial" charset="0"/>
              </a:rPr>
            </a:br>
            <a:r>
              <a:rPr lang="sv-SE" kern="0" dirty="0">
                <a:solidFill>
                  <a:schemeClr val="tx1"/>
                </a:solidFill>
                <a:latin typeface="Arial" charset="0"/>
              </a:rPr>
              <a:t>Louis Leon </a:t>
            </a:r>
            <a:r>
              <a:rPr lang="sv-SE" kern="0" dirty="0" err="1">
                <a:solidFill>
                  <a:schemeClr val="tx1"/>
                </a:solidFill>
                <a:latin typeface="Arial" charset="0"/>
              </a:rPr>
              <a:t>Thurstone</a:t>
            </a:r>
            <a:endParaRPr lang="sv-SE" kern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76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8" name="Group 4"/>
          <p:cNvGrpSpPr>
            <a:grpSpLocks/>
          </p:cNvGrpSpPr>
          <p:nvPr/>
        </p:nvGrpSpPr>
        <p:grpSpPr bwMode="auto">
          <a:xfrm>
            <a:off x="1865312" y="5283408"/>
            <a:ext cx="8461375" cy="819150"/>
            <a:chOff x="204" y="3127"/>
            <a:chExt cx="5330" cy="516"/>
          </a:xfrm>
        </p:grpSpPr>
        <p:sp>
          <p:nvSpPr>
            <p:cNvPr id="88072" name="Text Box 5"/>
            <p:cNvSpPr txBox="1">
              <a:spLocks noChangeArrowheads="1"/>
            </p:cNvSpPr>
            <p:nvPr/>
          </p:nvSpPr>
          <p:spPr bwMode="auto">
            <a:xfrm>
              <a:off x="2736" y="3451"/>
              <a:ext cx="3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6="http://schemas.microsoft.com/office/drawing/2014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400" i="1"/>
                <a:t>Items</a:t>
              </a:r>
            </a:p>
          </p:txBody>
        </p:sp>
        <p:grpSp>
          <p:nvGrpSpPr>
            <p:cNvPr id="88073" name="Group 6"/>
            <p:cNvGrpSpPr>
              <a:grpSpLocks/>
            </p:cNvGrpSpPr>
            <p:nvPr/>
          </p:nvGrpSpPr>
          <p:grpSpPr bwMode="auto">
            <a:xfrm>
              <a:off x="1248" y="3305"/>
              <a:ext cx="3582" cy="144"/>
              <a:chOff x="1248" y="3866"/>
              <a:chExt cx="3582" cy="144"/>
            </a:xfrm>
          </p:grpSpPr>
          <p:sp>
            <p:nvSpPr>
              <p:cNvPr id="88091" name="Line 7"/>
              <p:cNvSpPr>
                <a:spLocks noChangeShapeType="1"/>
              </p:cNvSpPr>
              <p:nvPr/>
            </p:nvSpPr>
            <p:spPr bwMode="auto">
              <a:xfrm>
                <a:off x="4320" y="38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2" name="Line 8"/>
              <p:cNvSpPr>
                <a:spLocks noChangeShapeType="1"/>
              </p:cNvSpPr>
              <p:nvPr/>
            </p:nvSpPr>
            <p:spPr bwMode="auto">
              <a:xfrm>
                <a:off x="4176" y="38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3" name="Line 9"/>
              <p:cNvSpPr>
                <a:spLocks noChangeShapeType="1"/>
              </p:cNvSpPr>
              <p:nvPr/>
            </p:nvSpPr>
            <p:spPr bwMode="auto">
              <a:xfrm>
                <a:off x="3840" y="38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4" name="Line 10"/>
              <p:cNvSpPr>
                <a:spLocks noChangeShapeType="1"/>
              </p:cNvSpPr>
              <p:nvPr/>
            </p:nvSpPr>
            <p:spPr bwMode="auto">
              <a:xfrm>
                <a:off x="3360" y="38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5" name="Line 11"/>
              <p:cNvSpPr>
                <a:spLocks noChangeShapeType="1"/>
              </p:cNvSpPr>
              <p:nvPr/>
            </p:nvSpPr>
            <p:spPr bwMode="auto">
              <a:xfrm>
                <a:off x="3216" y="38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6" name="Line 12"/>
              <p:cNvSpPr>
                <a:spLocks noChangeShapeType="1"/>
              </p:cNvSpPr>
              <p:nvPr/>
            </p:nvSpPr>
            <p:spPr bwMode="auto">
              <a:xfrm>
                <a:off x="3072" y="38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7" name="Line 13"/>
              <p:cNvSpPr>
                <a:spLocks noChangeShapeType="1"/>
              </p:cNvSpPr>
              <p:nvPr/>
            </p:nvSpPr>
            <p:spPr bwMode="auto">
              <a:xfrm>
                <a:off x="2880" y="38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8" name="Line 14"/>
              <p:cNvSpPr>
                <a:spLocks noChangeShapeType="1"/>
              </p:cNvSpPr>
              <p:nvPr/>
            </p:nvSpPr>
            <p:spPr bwMode="auto">
              <a:xfrm>
                <a:off x="2736" y="38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9" name="Line 15"/>
              <p:cNvSpPr>
                <a:spLocks noChangeShapeType="1"/>
              </p:cNvSpPr>
              <p:nvPr/>
            </p:nvSpPr>
            <p:spPr bwMode="auto">
              <a:xfrm>
                <a:off x="2256" y="38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0" name="Line 16"/>
              <p:cNvSpPr>
                <a:spLocks noChangeShapeType="1"/>
              </p:cNvSpPr>
              <p:nvPr/>
            </p:nvSpPr>
            <p:spPr bwMode="auto">
              <a:xfrm>
                <a:off x="2112" y="38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1" name="Line 17"/>
              <p:cNvSpPr>
                <a:spLocks noChangeShapeType="1"/>
              </p:cNvSpPr>
              <p:nvPr/>
            </p:nvSpPr>
            <p:spPr bwMode="auto">
              <a:xfrm>
                <a:off x="1680" y="38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2" name="Line 18"/>
              <p:cNvSpPr>
                <a:spLocks noChangeShapeType="1"/>
              </p:cNvSpPr>
              <p:nvPr/>
            </p:nvSpPr>
            <p:spPr bwMode="auto">
              <a:xfrm>
                <a:off x="1248" y="38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3" name="Line 19"/>
              <p:cNvSpPr>
                <a:spLocks noChangeShapeType="1"/>
              </p:cNvSpPr>
              <p:nvPr/>
            </p:nvSpPr>
            <p:spPr bwMode="auto">
              <a:xfrm>
                <a:off x="4830" y="38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074" name="Group 20"/>
            <p:cNvGrpSpPr>
              <a:grpSpLocks/>
            </p:cNvGrpSpPr>
            <p:nvPr/>
          </p:nvGrpSpPr>
          <p:grpSpPr bwMode="auto">
            <a:xfrm>
              <a:off x="703" y="3161"/>
              <a:ext cx="4416" cy="144"/>
              <a:chOff x="703" y="3722"/>
              <a:chExt cx="4416" cy="144"/>
            </a:xfrm>
          </p:grpSpPr>
          <p:sp>
            <p:nvSpPr>
              <p:cNvPr id="88077" name="Line 21"/>
              <p:cNvSpPr>
                <a:spLocks noChangeShapeType="1"/>
              </p:cNvSpPr>
              <p:nvPr/>
            </p:nvSpPr>
            <p:spPr bwMode="auto">
              <a:xfrm>
                <a:off x="888" y="37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8" name="Line 22"/>
              <p:cNvSpPr>
                <a:spLocks noChangeShapeType="1"/>
              </p:cNvSpPr>
              <p:nvPr/>
            </p:nvSpPr>
            <p:spPr bwMode="auto">
              <a:xfrm>
                <a:off x="1216" y="37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9" name="Line 23"/>
              <p:cNvSpPr>
                <a:spLocks noChangeShapeType="1"/>
              </p:cNvSpPr>
              <p:nvPr/>
            </p:nvSpPr>
            <p:spPr bwMode="auto">
              <a:xfrm>
                <a:off x="1560" y="37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0" name="Line 24"/>
              <p:cNvSpPr>
                <a:spLocks noChangeShapeType="1"/>
              </p:cNvSpPr>
              <p:nvPr/>
            </p:nvSpPr>
            <p:spPr bwMode="auto">
              <a:xfrm>
                <a:off x="1888" y="37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1" name="Line 25"/>
              <p:cNvSpPr>
                <a:spLocks noChangeShapeType="1"/>
              </p:cNvSpPr>
              <p:nvPr/>
            </p:nvSpPr>
            <p:spPr bwMode="auto">
              <a:xfrm>
                <a:off x="2224" y="37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2" name="Line 26"/>
              <p:cNvSpPr>
                <a:spLocks noChangeShapeType="1"/>
              </p:cNvSpPr>
              <p:nvPr/>
            </p:nvSpPr>
            <p:spPr bwMode="auto">
              <a:xfrm>
                <a:off x="2560" y="37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3" name="Line 27"/>
              <p:cNvSpPr>
                <a:spLocks noChangeShapeType="1"/>
              </p:cNvSpPr>
              <p:nvPr/>
            </p:nvSpPr>
            <p:spPr bwMode="auto">
              <a:xfrm>
                <a:off x="2904" y="37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4" name="Line 28"/>
              <p:cNvSpPr>
                <a:spLocks noChangeShapeType="1"/>
              </p:cNvSpPr>
              <p:nvPr/>
            </p:nvSpPr>
            <p:spPr bwMode="auto">
              <a:xfrm>
                <a:off x="3240" y="37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5" name="Line 29"/>
              <p:cNvSpPr>
                <a:spLocks noChangeShapeType="1"/>
              </p:cNvSpPr>
              <p:nvPr/>
            </p:nvSpPr>
            <p:spPr bwMode="auto">
              <a:xfrm>
                <a:off x="3576" y="37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6" name="Line 30"/>
              <p:cNvSpPr>
                <a:spLocks noChangeShapeType="1"/>
              </p:cNvSpPr>
              <p:nvPr/>
            </p:nvSpPr>
            <p:spPr bwMode="auto">
              <a:xfrm>
                <a:off x="3912" y="37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7" name="Line 31"/>
              <p:cNvSpPr>
                <a:spLocks noChangeShapeType="1"/>
              </p:cNvSpPr>
              <p:nvPr/>
            </p:nvSpPr>
            <p:spPr bwMode="auto">
              <a:xfrm>
                <a:off x="4240" y="37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8" name="Line 32"/>
              <p:cNvSpPr>
                <a:spLocks noChangeShapeType="1"/>
              </p:cNvSpPr>
              <p:nvPr/>
            </p:nvSpPr>
            <p:spPr bwMode="auto">
              <a:xfrm>
                <a:off x="4584" y="37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9" name="Line 33"/>
              <p:cNvSpPr>
                <a:spLocks noChangeShapeType="1"/>
              </p:cNvSpPr>
              <p:nvPr/>
            </p:nvSpPr>
            <p:spPr bwMode="auto">
              <a:xfrm>
                <a:off x="4920" y="37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0" name="Line 34"/>
              <p:cNvSpPr>
                <a:spLocks noChangeShapeType="1"/>
              </p:cNvSpPr>
              <p:nvPr/>
            </p:nvSpPr>
            <p:spPr bwMode="auto">
              <a:xfrm>
                <a:off x="703" y="3793"/>
                <a:ext cx="44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075" name="Text Box 35"/>
            <p:cNvSpPr txBox="1">
              <a:spLocks noChangeArrowheads="1"/>
            </p:cNvSpPr>
            <p:nvPr/>
          </p:nvSpPr>
          <p:spPr bwMode="auto">
            <a:xfrm>
              <a:off x="5123" y="3135"/>
              <a:ext cx="41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6="http://schemas.microsoft.com/office/drawing/2014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/>
                <a:t>More</a:t>
              </a:r>
            </a:p>
          </p:txBody>
        </p:sp>
        <p:sp>
          <p:nvSpPr>
            <p:cNvPr id="88076" name="Text Box 36"/>
            <p:cNvSpPr txBox="1">
              <a:spLocks noChangeArrowheads="1"/>
            </p:cNvSpPr>
            <p:nvPr/>
          </p:nvSpPr>
          <p:spPr bwMode="auto">
            <a:xfrm>
              <a:off x="204" y="3127"/>
              <a:ext cx="3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6="http://schemas.microsoft.com/office/drawing/2014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/>
                <a:t>Less</a:t>
              </a:r>
            </a:p>
          </p:txBody>
        </p:sp>
      </p:grpSp>
      <p:pic>
        <p:nvPicPr>
          <p:cNvPr id="2" name="Bildobjekt 1">
            <a:extLst>
              <a:ext uri="{FF2B5EF4-FFF2-40B4-BE49-F238E27FC236}">
                <a16:creationId xmlns:a16="http://schemas.microsoft.com/office/drawing/2014/main" id="{D933CAAF-195A-9D4A-A523-D7437055E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1" y="-1589"/>
            <a:ext cx="1983415" cy="1820449"/>
          </a:xfrm>
          <a:prstGeom prst="rect">
            <a:avLst/>
          </a:prstGeom>
        </p:spPr>
      </p:pic>
      <p:pic>
        <p:nvPicPr>
          <p:cNvPr id="7" name="Picture 37" descr="Thurstone">
            <a:extLst>
              <a:ext uri="{FF2B5EF4-FFF2-40B4-BE49-F238E27FC236}">
                <a16:creationId xmlns:a16="http://schemas.microsoft.com/office/drawing/2014/main" id="{F8819C24-748C-A5E6-66A4-BA2078F65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4763" y="16841"/>
            <a:ext cx="757237" cy="1486809"/>
          </a:xfrm>
          <a:prstGeom prst="rect">
            <a:avLst/>
          </a:prstGeom>
          <a:noFill/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FBB8D97-BFC8-747B-5E29-6857D428C155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26035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eaLnBrk="1" hangingPunct="1"/>
            <a:r>
              <a:rPr lang="sv-SE" sz="2400" kern="0" dirty="0">
                <a:solidFill>
                  <a:schemeClr val="tx1"/>
                </a:solidFill>
                <a:latin typeface="Arial" charset="0"/>
              </a:rPr>
              <a:t>1920s:</a:t>
            </a:r>
            <a:br>
              <a:rPr lang="sv-SE" kern="0" dirty="0">
                <a:solidFill>
                  <a:schemeClr val="tx1"/>
                </a:solidFill>
                <a:latin typeface="Arial" charset="0"/>
              </a:rPr>
            </a:br>
            <a:r>
              <a:rPr lang="sv-SE" kern="0" dirty="0">
                <a:solidFill>
                  <a:schemeClr val="tx1"/>
                </a:solidFill>
                <a:latin typeface="Arial" charset="0"/>
              </a:rPr>
              <a:t>Louis Leon </a:t>
            </a:r>
            <a:r>
              <a:rPr lang="sv-SE" kern="0" dirty="0" err="1">
                <a:solidFill>
                  <a:schemeClr val="tx1"/>
                </a:solidFill>
                <a:latin typeface="Arial" charset="0"/>
              </a:rPr>
              <a:t>Thurstone</a:t>
            </a:r>
            <a:endParaRPr lang="sv-SE" kern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45AC1907-B24C-7C09-130A-6B5DB622327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023655" y="1913283"/>
            <a:ext cx="9197621" cy="2801454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sv-SE" sz="2800" dirty="0">
                <a:latin typeface="Arial" charset="0"/>
              </a:rPr>
              <a:t>The </a:t>
            </a:r>
            <a:r>
              <a:rPr lang="sv-SE" sz="2800" dirty="0" err="1">
                <a:latin typeface="Arial" charset="0"/>
              </a:rPr>
              <a:t>method</a:t>
            </a:r>
            <a:r>
              <a:rPr lang="sv-SE" sz="2800" dirty="0">
                <a:latin typeface="Arial" charset="0"/>
              </a:rPr>
              <a:t> </a:t>
            </a:r>
            <a:r>
              <a:rPr lang="sv-SE" sz="2800" dirty="0" err="1">
                <a:latin typeface="Arial" charset="0"/>
              </a:rPr>
              <a:t>of</a:t>
            </a:r>
            <a:r>
              <a:rPr lang="sv-SE" sz="2800" dirty="0">
                <a:latin typeface="Arial" charset="0"/>
              </a:rPr>
              <a:t> </a:t>
            </a:r>
            <a:r>
              <a:rPr lang="sv-SE" sz="2800" dirty="0" err="1">
                <a:latin typeface="Arial" charset="0"/>
              </a:rPr>
              <a:t>paired</a:t>
            </a:r>
            <a:r>
              <a:rPr lang="sv-SE" sz="2800" dirty="0">
                <a:latin typeface="Arial" charset="0"/>
              </a:rPr>
              <a:t> </a:t>
            </a:r>
            <a:r>
              <a:rPr lang="sv-SE" sz="2800" dirty="0" err="1">
                <a:latin typeface="Arial" charset="0"/>
              </a:rPr>
              <a:t>comparison</a:t>
            </a:r>
            <a:endParaRPr lang="sv-SE" sz="2800" dirty="0">
              <a:latin typeface="Arial" charset="0"/>
            </a:endParaRPr>
          </a:p>
          <a:p>
            <a:pPr lvl="1">
              <a:lnSpc>
                <a:spcPct val="110000"/>
              </a:lnSpc>
            </a:pPr>
            <a:r>
              <a:rPr lang="sv-SE" dirty="0" err="1">
                <a:latin typeface="Arial" charset="0"/>
              </a:rPr>
              <a:t>Law</a:t>
            </a:r>
            <a:r>
              <a:rPr lang="sv-SE" dirty="0">
                <a:latin typeface="Arial" charset="0"/>
              </a:rPr>
              <a:t> </a:t>
            </a:r>
            <a:r>
              <a:rPr lang="sv-SE" dirty="0" err="1">
                <a:latin typeface="Arial" charset="0"/>
              </a:rPr>
              <a:t>of</a:t>
            </a:r>
            <a:r>
              <a:rPr lang="sv-SE" dirty="0">
                <a:latin typeface="Arial" charset="0"/>
              </a:rPr>
              <a:t> </a:t>
            </a:r>
            <a:r>
              <a:rPr lang="sv-SE" dirty="0" err="1">
                <a:latin typeface="Arial" charset="0"/>
              </a:rPr>
              <a:t>comparative</a:t>
            </a:r>
            <a:r>
              <a:rPr lang="sv-SE" dirty="0">
                <a:latin typeface="Arial" charset="0"/>
              </a:rPr>
              <a:t> </a:t>
            </a:r>
            <a:r>
              <a:rPr lang="sv-SE" dirty="0" err="1">
                <a:latin typeface="Arial" charset="0"/>
              </a:rPr>
              <a:t>judgement</a:t>
            </a:r>
            <a:endParaRPr lang="sv-SE" dirty="0"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sv-SE" sz="2800" dirty="0" err="1">
                <a:latin typeface="Arial" charset="0"/>
              </a:rPr>
              <a:t>Items</a:t>
            </a:r>
            <a:r>
              <a:rPr lang="sv-SE" sz="2800" dirty="0">
                <a:latin typeface="Arial" charset="0"/>
              </a:rPr>
              <a:t> </a:t>
            </a:r>
            <a:r>
              <a:rPr lang="sv-SE" sz="2800" dirty="0" err="1">
                <a:latin typeface="Arial" charset="0"/>
              </a:rPr>
              <a:t>define</a:t>
            </a:r>
            <a:r>
              <a:rPr lang="sv-SE" sz="2800" dirty="0">
                <a:latin typeface="Arial" charset="0"/>
              </a:rPr>
              <a:t> a </a:t>
            </a:r>
            <a:r>
              <a:rPr lang="sv-SE" sz="2800" dirty="0" err="1">
                <a:latin typeface="Arial" charset="0"/>
              </a:rPr>
              <a:t>unidimensional</a:t>
            </a:r>
            <a:r>
              <a:rPr lang="sv-SE" sz="2800" dirty="0">
                <a:latin typeface="Arial" charset="0"/>
              </a:rPr>
              <a:t> </a:t>
            </a:r>
            <a:r>
              <a:rPr lang="sv-SE" sz="2800" dirty="0" err="1">
                <a:latin typeface="Arial" charset="0"/>
              </a:rPr>
              <a:t>continum</a:t>
            </a:r>
            <a:endParaRPr lang="sv-SE" sz="2800" dirty="0"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sv-SE" sz="2800" dirty="0" err="1">
                <a:latin typeface="Arial" charset="0"/>
              </a:rPr>
              <a:t>Items</a:t>
            </a:r>
            <a:r>
              <a:rPr lang="sv-SE" sz="2800" dirty="0">
                <a:latin typeface="Arial" charset="0"/>
              </a:rPr>
              <a:t> </a:t>
            </a:r>
            <a:r>
              <a:rPr lang="sv-SE" sz="2800" dirty="0" err="1">
                <a:latin typeface="Arial" charset="0"/>
              </a:rPr>
              <a:t>are</a:t>
            </a:r>
            <a:r>
              <a:rPr lang="sv-SE" sz="2800" dirty="0">
                <a:latin typeface="Arial" charset="0"/>
              </a:rPr>
              <a:t> </a:t>
            </a:r>
            <a:r>
              <a:rPr lang="sv-SE" sz="2800" dirty="0" err="1">
                <a:latin typeface="Arial" charset="0"/>
              </a:rPr>
              <a:t>presented</a:t>
            </a:r>
            <a:r>
              <a:rPr lang="sv-SE" sz="2800" dirty="0">
                <a:latin typeface="Arial" charset="0"/>
              </a:rPr>
              <a:t> in pairs to a </a:t>
            </a:r>
            <a:r>
              <a:rPr lang="sv-SE" sz="2800" dirty="0" err="1">
                <a:latin typeface="Arial" charset="0"/>
              </a:rPr>
              <a:t>number</a:t>
            </a:r>
            <a:r>
              <a:rPr lang="sv-SE" sz="2800" dirty="0">
                <a:latin typeface="Arial" charset="0"/>
              </a:rPr>
              <a:t> </a:t>
            </a:r>
            <a:r>
              <a:rPr lang="sv-SE" sz="2800" dirty="0" err="1">
                <a:latin typeface="Arial" charset="0"/>
              </a:rPr>
              <a:t>of</a:t>
            </a:r>
            <a:r>
              <a:rPr lang="sv-SE" sz="2800" dirty="0">
                <a:latin typeface="Arial" charset="0"/>
              </a:rPr>
              <a:t> </a:t>
            </a:r>
            <a:r>
              <a:rPr lang="sv-SE" sz="2800" dirty="0" err="1">
                <a:latin typeface="Arial" charset="0"/>
              </a:rPr>
              <a:t>people</a:t>
            </a:r>
            <a:r>
              <a:rPr lang="sv-SE" sz="2800" dirty="0">
                <a:latin typeface="Arial" charset="0"/>
              </a:rPr>
              <a:t> </a:t>
            </a:r>
            <a:r>
              <a:rPr lang="sv-SE" sz="2800" dirty="0" err="1">
                <a:latin typeface="Arial" charset="0"/>
              </a:rPr>
              <a:t>who</a:t>
            </a:r>
            <a:r>
              <a:rPr lang="sv-SE" sz="2800" dirty="0">
                <a:latin typeface="Arial" charset="0"/>
              </a:rPr>
              <a:t> </a:t>
            </a:r>
            <a:r>
              <a:rPr lang="sv-SE" sz="2800" dirty="0" err="1">
                <a:latin typeface="Arial" charset="0"/>
              </a:rPr>
              <a:t>judge</a:t>
            </a:r>
            <a:r>
              <a:rPr lang="sv-SE" sz="2800" dirty="0">
                <a:latin typeface="Arial" charset="0"/>
              </a:rPr>
              <a:t> </a:t>
            </a:r>
            <a:r>
              <a:rPr lang="sv-SE" sz="2800" dirty="0" err="1">
                <a:latin typeface="Arial" charset="0"/>
              </a:rPr>
              <a:t>which</a:t>
            </a:r>
            <a:r>
              <a:rPr lang="sv-SE" sz="2800" dirty="0">
                <a:latin typeface="Arial" charset="0"/>
              </a:rPr>
              <a:t> </a:t>
            </a:r>
            <a:r>
              <a:rPr lang="sv-SE" sz="2800" dirty="0" err="1">
                <a:latin typeface="Arial" charset="0"/>
              </a:rPr>
              <a:t>one</a:t>
            </a:r>
            <a:r>
              <a:rPr lang="sv-SE" sz="2800" dirty="0">
                <a:latin typeface="Arial" charset="0"/>
              </a:rPr>
              <a:t> </a:t>
            </a:r>
            <a:r>
              <a:rPr lang="sv-SE" sz="2800" dirty="0" err="1">
                <a:latin typeface="Arial" charset="0"/>
              </a:rPr>
              <a:t>represents</a:t>
            </a:r>
            <a:r>
              <a:rPr lang="sv-SE" sz="2800" dirty="0">
                <a:latin typeface="Arial" charset="0"/>
              </a:rPr>
              <a:t> </a:t>
            </a:r>
            <a:r>
              <a:rPr lang="ja-JP" altLang="sv-SE" sz="2800">
                <a:latin typeface="Arial" charset="0"/>
              </a:rPr>
              <a:t>"</a:t>
            </a:r>
            <a:r>
              <a:rPr lang="sv-SE" sz="2800" dirty="0" err="1">
                <a:latin typeface="Arial" charset="0"/>
              </a:rPr>
              <a:t>more</a:t>
            </a:r>
            <a:r>
              <a:rPr lang="ja-JP" altLang="sv-SE" sz="2800">
                <a:latin typeface="Arial" charset="0"/>
              </a:rPr>
              <a:t>”</a:t>
            </a:r>
            <a:r>
              <a:rPr lang="sv-SE" altLang="ja-JP" sz="2800" dirty="0">
                <a:latin typeface="Arial" charset="0"/>
              </a:rPr>
              <a:t> </a:t>
            </a:r>
            <a:r>
              <a:rPr lang="sv-SE" altLang="ja-JP" sz="2800" dirty="0" err="1">
                <a:latin typeface="Arial" charset="0"/>
              </a:rPr>
              <a:t>of</a:t>
            </a:r>
            <a:r>
              <a:rPr lang="sv-SE" altLang="ja-JP" sz="2800" dirty="0">
                <a:latin typeface="Arial" charset="0"/>
              </a:rPr>
              <a:t> the </a:t>
            </a:r>
            <a:r>
              <a:rPr lang="sv-SE" altLang="ja-JP" sz="2800" dirty="0" err="1">
                <a:latin typeface="Arial" charset="0"/>
              </a:rPr>
              <a:t>variable</a:t>
            </a:r>
            <a:endParaRPr lang="sv-SE" sz="2800" dirty="0">
              <a:latin typeface="Arial" charset="0"/>
            </a:endParaRPr>
          </a:p>
          <a:p>
            <a:endParaRPr lang="sv-S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8" name="Group 4"/>
          <p:cNvGrpSpPr>
            <a:grpSpLocks/>
          </p:cNvGrpSpPr>
          <p:nvPr/>
        </p:nvGrpSpPr>
        <p:grpSpPr bwMode="auto">
          <a:xfrm>
            <a:off x="1865312" y="5283408"/>
            <a:ext cx="8461375" cy="819150"/>
            <a:chOff x="204" y="3127"/>
            <a:chExt cx="5330" cy="516"/>
          </a:xfrm>
        </p:grpSpPr>
        <p:sp>
          <p:nvSpPr>
            <p:cNvPr id="88072" name="Text Box 5"/>
            <p:cNvSpPr txBox="1">
              <a:spLocks noChangeArrowheads="1"/>
            </p:cNvSpPr>
            <p:nvPr/>
          </p:nvSpPr>
          <p:spPr bwMode="auto">
            <a:xfrm>
              <a:off x="2736" y="3451"/>
              <a:ext cx="3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6="http://schemas.microsoft.com/office/drawing/2014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400" i="1"/>
                <a:t>Items</a:t>
              </a:r>
            </a:p>
          </p:txBody>
        </p:sp>
        <p:grpSp>
          <p:nvGrpSpPr>
            <p:cNvPr id="88073" name="Group 6"/>
            <p:cNvGrpSpPr>
              <a:grpSpLocks/>
            </p:cNvGrpSpPr>
            <p:nvPr/>
          </p:nvGrpSpPr>
          <p:grpSpPr bwMode="auto">
            <a:xfrm>
              <a:off x="1248" y="3305"/>
              <a:ext cx="3582" cy="144"/>
              <a:chOff x="1248" y="3866"/>
              <a:chExt cx="3582" cy="144"/>
            </a:xfrm>
          </p:grpSpPr>
          <p:sp>
            <p:nvSpPr>
              <p:cNvPr id="88091" name="Line 7"/>
              <p:cNvSpPr>
                <a:spLocks noChangeShapeType="1"/>
              </p:cNvSpPr>
              <p:nvPr/>
            </p:nvSpPr>
            <p:spPr bwMode="auto">
              <a:xfrm>
                <a:off x="4320" y="38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2" name="Line 8"/>
              <p:cNvSpPr>
                <a:spLocks noChangeShapeType="1"/>
              </p:cNvSpPr>
              <p:nvPr/>
            </p:nvSpPr>
            <p:spPr bwMode="auto">
              <a:xfrm>
                <a:off x="4176" y="38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3" name="Line 9"/>
              <p:cNvSpPr>
                <a:spLocks noChangeShapeType="1"/>
              </p:cNvSpPr>
              <p:nvPr/>
            </p:nvSpPr>
            <p:spPr bwMode="auto">
              <a:xfrm>
                <a:off x="3840" y="38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4" name="Line 10"/>
              <p:cNvSpPr>
                <a:spLocks noChangeShapeType="1"/>
              </p:cNvSpPr>
              <p:nvPr/>
            </p:nvSpPr>
            <p:spPr bwMode="auto">
              <a:xfrm>
                <a:off x="3360" y="38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5" name="Line 11"/>
              <p:cNvSpPr>
                <a:spLocks noChangeShapeType="1"/>
              </p:cNvSpPr>
              <p:nvPr/>
            </p:nvSpPr>
            <p:spPr bwMode="auto">
              <a:xfrm>
                <a:off x="3216" y="38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6" name="Line 12"/>
              <p:cNvSpPr>
                <a:spLocks noChangeShapeType="1"/>
              </p:cNvSpPr>
              <p:nvPr/>
            </p:nvSpPr>
            <p:spPr bwMode="auto">
              <a:xfrm>
                <a:off x="3072" y="38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7" name="Line 13"/>
              <p:cNvSpPr>
                <a:spLocks noChangeShapeType="1"/>
              </p:cNvSpPr>
              <p:nvPr/>
            </p:nvSpPr>
            <p:spPr bwMode="auto">
              <a:xfrm>
                <a:off x="2880" y="38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8" name="Line 14"/>
              <p:cNvSpPr>
                <a:spLocks noChangeShapeType="1"/>
              </p:cNvSpPr>
              <p:nvPr/>
            </p:nvSpPr>
            <p:spPr bwMode="auto">
              <a:xfrm>
                <a:off x="2736" y="38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9" name="Line 15"/>
              <p:cNvSpPr>
                <a:spLocks noChangeShapeType="1"/>
              </p:cNvSpPr>
              <p:nvPr/>
            </p:nvSpPr>
            <p:spPr bwMode="auto">
              <a:xfrm>
                <a:off x="2256" y="38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0" name="Line 16"/>
              <p:cNvSpPr>
                <a:spLocks noChangeShapeType="1"/>
              </p:cNvSpPr>
              <p:nvPr/>
            </p:nvSpPr>
            <p:spPr bwMode="auto">
              <a:xfrm>
                <a:off x="2112" y="38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1" name="Line 17"/>
              <p:cNvSpPr>
                <a:spLocks noChangeShapeType="1"/>
              </p:cNvSpPr>
              <p:nvPr/>
            </p:nvSpPr>
            <p:spPr bwMode="auto">
              <a:xfrm>
                <a:off x="1680" y="38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2" name="Line 18"/>
              <p:cNvSpPr>
                <a:spLocks noChangeShapeType="1"/>
              </p:cNvSpPr>
              <p:nvPr/>
            </p:nvSpPr>
            <p:spPr bwMode="auto">
              <a:xfrm>
                <a:off x="1248" y="38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3" name="Line 19"/>
              <p:cNvSpPr>
                <a:spLocks noChangeShapeType="1"/>
              </p:cNvSpPr>
              <p:nvPr/>
            </p:nvSpPr>
            <p:spPr bwMode="auto">
              <a:xfrm>
                <a:off x="4830" y="386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8074" name="Group 20"/>
            <p:cNvGrpSpPr>
              <a:grpSpLocks/>
            </p:cNvGrpSpPr>
            <p:nvPr/>
          </p:nvGrpSpPr>
          <p:grpSpPr bwMode="auto">
            <a:xfrm>
              <a:off x="703" y="3161"/>
              <a:ext cx="4416" cy="144"/>
              <a:chOff x="703" y="3722"/>
              <a:chExt cx="4416" cy="144"/>
            </a:xfrm>
          </p:grpSpPr>
          <p:sp>
            <p:nvSpPr>
              <p:cNvPr id="88077" name="Line 21"/>
              <p:cNvSpPr>
                <a:spLocks noChangeShapeType="1"/>
              </p:cNvSpPr>
              <p:nvPr/>
            </p:nvSpPr>
            <p:spPr bwMode="auto">
              <a:xfrm>
                <a:off x="888" y="37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8" name="Line 22"/>
              <p:cNvSpPr>
                <a:spLocks noChangeShapeType="1"/>
              </p:cNvSpPr>
              <p:nvPr/>
            </p:nvSpPr>
            <p:spPr bwMode="auto">
              <a:xfrm>
                <a:off x="1216" y="37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9" name="Line 23"/>
              <p:cNvSpPr>
                <a:spLocks noChangeShapeType="1"/>
              </p:cNvSpPr>
              <p:nvPr/>
            </p:nvSpPr>
            <p:spPr bwMode="auto">
              <a:xfrm>
                <a:off x="1560" y="37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0" name="Line 24"/>
              <p:cNvSpPr>
                <a:spLocks noChangeShapeType="1"/>
              </p:cNvSpPr>
              <p:nvPr/>
            </p:nvSpPr>
            <p:spPr bwMode="auto">
              <a:xfrm>
                <a:off x="1888" y="37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1" name="Line 25"/>
              <p:cNvSpPr>
                <a:spLocks noChangeShapeType="1"/>
              </p:cNvSpPr>
              <p:nvPr/>
            </p:nvSpPr>
            <p:spPr bwMode="auto">
              <a:xfrm>
                <a:off x="2224" y="37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2" name="Line 26"/>
              <p:cNvSpPr>
                <a:spLocks noChangeShapeType="1"/>
              </p:cNvSpPr>
              <p:nvPr/>
            </p:nvSpPr>
            <p:spPr bwMode="auto">
              <a:xfrm>
                <a:off x="2560" y="37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3" name="Line 27"/>
              <p:cNvSpPr>
                <a:spLocks noChangeShapeType="1"/>
              </p:cNvSpPr>
              <p:nvPr/>
            </p:nvSpPr>
            <p:spPr bwMode="auto">
              <a:xfrm>
                <a:off x="2904" y="37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4" name="Line 28"/>
              <p:cNvSpPr>
                <a:spLocks noChangeShapeType="1"/>
              </p:cNvSpPr>
              <p:nvPr/>
            </p:nvSpPr>
            <p:spPr bwMode="auto">
              <a:xfrm>
                <a:off x="3240" y="37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5" name="Line 29"/>
              <p:cNvSpPr>
                <a:spLocks noChangeShapeType="1"/>
              </p:cNvSpPr>
              <p:nvPr/>
            </p:nvSpPr>
            <p:spPr bwMode="auto">
              <a:xfrm>
                <a:off x="3576" y="37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6" name="Line 30"/>
              <p:cNvSpPr>
                <a:spLocks noChangeShapeType="1"/>
              </p:cNvSpPr>
              <p:nvPr/>
            </p:nvSpPr>
            <p:spPr bwMode="auto">
              <a:xfrm>
                <a:off x="3912" y="37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7" name="Line 31"/>
              <p:cNvSpPr>
                <a:spLocks noChangeShapeType="1"/>
              </p:cNvSpPr>
              <p:nvPr/>
            </p:nvSpPr>
            <p:spPr bwMode="auto">
              <a:xfrm>
                <a:off x="4240" y="37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8" name="Line 32"/>
              <p:cNvSpPr>
                <a:spLocks noChangeShapeType="1"/>
              </p:cNvSpPr>
              <p:nvPr/>
            </p:nvSpPr>
            <p:spPr bwMode="auto">
              <a:xfrm>
                <a:off x="4584" y="37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9" name="Line 33"/>
              <p:cNvSpPr>
                <a:spLocks noChangeShapeType="1"/>
              </p:cNvSpPr>
              <p:nvPr/>
            </p:nvSpPr>
            <p:spPr bwMode="auto">
              <a:xfrm>
                <a:off x="4920" y="37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0" name="Line 34"/>
              <p:cNvSpPr>
                <a:spLocks noChangeShapeType="1"/>
              </p:cNvSpPr>
              <p:nvPr/>
            </p:nvSpPr>
            <p:spPr bwMode="auto">
              <a:xfrm>
                <a:off x="703" y="3793"/>
                <a:ext cx="44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6="http://schemas.microsoft.com/office/drawing/2014/main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075" name="Text Box 35"/>
            <p:cNvSpPr txBox="1">
              <a:spLocks noChangeArrowheads="1"/>
            </p:cNvSpPr>
            <p:nvPr/>
          </p:nvSpPr>
          <p:spPr bwMode="auto">
            <a:xfrm>
              <a:off x="5123" y="3135"/>
              <a:ext cx="41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6="http://schemas.microsoft.com/office/drawing/2014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/>
                <a:t>More</a:t>
              </a:r>
            </a:p>
          </p:txBody>
        </p:sp>
        <p:sp>
          <p:nvSpPr>
            <p:cNvPr id="88076" name="Text Box 36"/>
            <p:cNvSpPr txBox="1">
              <a:spLocks noChangeArrowheads="1"/>
            </p:cNvSpPr>
            <p:nvPr/>
          </p:nvSpPr>
          <p:spPr bwMode="auto">
            <a:xfrm>
              <a:off x="204" y="3127"/>
              <a:ext cx="3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6="http://schemas.microsoft.com/office/drawing/2014/main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600"/>
                <a:t>Less</a:t>
              </a:r>
            </a:p>
          </p:txBody>
        </p:sp>
      </p:grpSp>
      <p:pic>
        <p:nvPicPr>
          <p:cNvPr id="7" name="Picture 37" descr="Thurstone">
            <a:extLst>
              <a:ext uri="{FF2B5EF4-FFF2-40B4-BE49-F238E27FC236}">
                <a16:creationId xmlns:a16="http://schemas.microsoft.com/office/drawing/2014/main" id="{F8819C24-748C-A5E6-66A4-BA2078F65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4763" y="16841"/>
            <a:ext cx="757237" cy="1486809"/>
          </a:xfrm>
          <a:prstGeom prst="rect">
            <a:avLst/>
          </a:prstGeom>
          <a:noFill/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FBB8D97-BFC8-747B-5E29-6857D428C155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26035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eaLnBrk="1" hangingPunct="1"/>
            <a:r>
              <a:rPr lang="sv-SE" sz="2400" kern="0" dirty="0">
                <a:solidFill>
                  <a:schemeClr val="tx1"/>
                </a:solidFill>
                <a:latin typeface="Arial" charset="0"/>
              </a:rPr>
              <a:t>1920s:</a:t>
            </a:r>
            <a:br>
              <a:rPr lang="sv-SE" kern="0" dirty="0">
                <a:solidFill>
                  <a:schemeClr val="tx1"/>
                </a:solidFill>
                <a:latin typeface="Arial" charset="0"/>
              </a:rPr>
            </a:br>
            <a:r>
              <a:rPr lang="sv-SE" kern="0" dirty="0">
                <a:solidFill>
                  <a:schemeClr val="tx1"/>
                </a:solidFill>
                <a:latin typeface="Arial" charset="0"/>
              </a:rPr>
              <a:t>Louis Leon </a:t>
            </a:r>
            <a:r>
              <a:rPr lang="sv-SE" kern="0" dirty="0" err="1">
                <a:solidFill>
                  <a:schemeClr val="tx1"/>
                </a:solidFill>
                <a:latin typeface="Arial" charset="0"/>
              </a:rPr>
              <a:t>Thurstone</a:t>
            </a:r>
            <a:endParaRPr lang="sv-SE" kern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45AC1907-B24C-7C09-130A-6B5DB622327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367927" y="1897169"/>
            <a:ext cx="7710928" cy="1142996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sv-SE" sz="2800" dirty="0" err="1">
                <a:latin typeface="Arial" charset="0"/>
              </a:rPr>
              <a:t>Example</a:t>
            </a:r>
            <a:r>
              <a:rPr lang="sv-SE" sz="2800" dirty="0">
                <a:latin typeface="Arial" charset="0"/>
              </a:rPr>
              <a:t>: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sv-SE" sz="2800" dirty="0">
                <a:latin typeface="Arial" charset="0"/>
              </a:rPr>
              <a:t>Nottingham Health </a:t>
            </a:r>
            <a:r>
              <a:rPr lang="sv-SE" sz="2800" dirty="0" err="1">
                <a:latin typeface="Arial" charset="0"/>
              </a:rPr>
              <a:t>Profile</a:t>
            </a:r>
            <a:r>
              <a:rPr lang="sv-SE" sz="2800" dirty="0">
                <a:latin typeface="Arial" charset="0"/>
              </a:rPr>
              <a:t> (NHP)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4DD8B74-C1D0-F274-342C-754FE880D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7" y="86519"/>
            <a:ext cx="3295647" cy="127573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12923FD-A7E1-54D7-72E9-A31C16198B2D}"/>
              </a:ext>
            </a:extLst>
          </p:cNvPr>
          <p:cNvSpPr txBox="1"/>
          <p:nvPr/>
        </p:nvSpPr>
        <p:spPr>
          <a:xfrm>
            <a:off x="9351963" y="6241774"/>
            <a:ext cx="1540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McKenna et al. </a:t>
            </a:r>
            <a:r>
              <a:rPr lang="sv-SE" sz="1100" i="1" dirty="0"/>
              <a:t>IJE</a:t>
            </a:r>
            <a:r>
              <a:rPr lang="sv-SE" sz="1100" dirty="0"/>
              <a:t> 1981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7894EEA-BABE-9C83-380B-351CA1BD2E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7317"/>
          <a:stretch/>
        </p:blipFill>
        <p:spPr>
          <a:xfrm>
            <a:off x="7038184" y="2314679"/>
            <a:ext cx="2722556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9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367E11BF-7541-9D43-8587-8608EA594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259522"/>
            <a:ext cx="5384800" cy="5829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4" descr="Likert">
            <a:extLst>
              <a:ext uri="{FF2B5EF4-FFF2-40B4-BE49-F238E27FC236}">
                <a16:creationId xmlns:a16="http://schemas.microsoft.com/office/drawing/2014/main" id="{99D229DD-616B-5A4E-A34D-F1D49CE3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4"/>
          <a:stretch>
            <a:fillRect/>
          </a:stretch>
        </p:blipFill>
        <p:spPr bwMode="auto">
          <a:xfrm>
            <a:off x="11182644" y="0"/>
            <a:ext cx="1009356" cy="136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1">
            <a:extLst>
              <a:ext uri="{FF2B5EF4-FFF2-40B4-BE49-F238E27FC236}">
                <a16:creationId xmlns:a16="http://schemas.microsoft.com/office/drawing/2014/main" id="{15143C30-EA33-DD47-B79F-8CB64B9E8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0" y="36513"/>
            <a:ext cx="1730375" cy="18716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Likert">
            <a:extLst>
              <a:ext uri="{FF2B5EF4-FFF2-40B4-BE49-F238E27FC236}">
                <a16:creationId xmlns:a16="http://schemas.microsoft.com/office/drawing/2014/main" id="{E2A94EDB-F507-2437-CB24-3589E4EF6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4"/>
          <a:stretch>
            <a:fillRect/>
          </a:stretch>
        </p:blipFill>
        <p:spPr bwMode="auto">
          <a:xfrm>
            <a:off x="11182644" y="0"/>
            <a:ext cx="1009356" cy="136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C42387E4-286C-3F27-4FBD-52DA717ED6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sv-SE" sz="2400" dirty="0">
                <a:latin typeface="Arial" charset="0"/>
              </a:rPr>
              <a:t>1930s:</a:t>
            </a:r>
            <a:br>
              <a:rPr lang="sv-SE" dirty="0">
                <a:latin typeface="Arial" charset="0"/>
              </a:rPr>
            </a:br>
            <a:r>
              <a:rPr lang="sv-SE" sz="3600" dirty="0" err="1">
                <a:latin typeface="Arial" charset="0"/>
              </a:rPr>
              <a:t>Rensis</a:t>
            </a:r>
            <a:r>
              <a:rPr lang="sv-SE" sz="3600" dirty="0">
                <a:latin typeface="Arial" charset="0"/>
              </a:rPr>
              <a:t> </a:t>
            </a:r>
            <a:r>
              <a:rPr lang="sv-SE" sz="3600" dirty="0" err="1">
                <a:latin typeface="Arial" charset="0"/>
              </a:rPr>
              <a:t>Likert</a:t>
            </a:r>
            <a:endParaRPr lang="sv-SE" sz="3600" dirty="0">
              <a:latin typeface="Arial" charset="0"/>
            </a:endParaRP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7061DA31-ED7F-A1C0-DCF3-DD82A4A63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5737" y="2534616"/>
            <a:ext cx="5181600" cy="241521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</a:pPr>
            <a:r>
              <a:rPr lang="sv-SE" dirty="0" err="1">
                <a:latin typeface="Arial" charset="0"/>
              </a:rPr>
              <a:t>Attitudes</a:t>
            </a:r>
            <a:endParaRPr lang="sv-SE" dirty="0">
              <a:latin typeface="Arial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sv-SE" dirty="0" err="1">
                <a:latin typeface="Arial" charset="0"/>
              </a:rPr>
              <a:t>Method</a:t>
            </a:r>
            <a:r>
              <a:rPr lang="sv-SE" dirty="0">
                <a:latin typeface="Arial" charset="0"/>
              </a:rPr>
              <a:t> </a:t>
            </a:r>
            <a:r>
              <a:rPr lang="sv-SE" dirty="0" err="1">
                <a:latin typeface="Arial" charset="0"/>
              </a:rPr>
              <a:t>of</a:t>
            </a:r>
            <a:r>
              <a:rPr lang="sv-SE" dirty="0">
                <a:latin typeface="Arial" charset="0"/>
              </a:rPr>
              <a:t> </a:t>
            </a:r>
            <a:r>
              <a:rPr lang="sv-SE" dirty="0" err="1">
                <a:latin typeface="Arial" charset="0"/>
              </a:rPr>
              <a:t>summated</a:t>
            </a:r>
            <a:r>
              <a:rPr lang="sv-SE" dirty="0">
                <a:latin typeface="Arial" charset="0"/>
              </a:rPr>
              <a:t> ratings</a:t>
            </a:r>
          </a:p>
          <a:p>
            <a:pPr eaLnBrk="1" hangingPunct="1">
              <a:lnSpc>
                <a:spcPct val="100000"/>
              </a:lnSpc>
            </a:pPr>
            <a:r>
              <a:rPr lang="sv-SE" dirty="0" err="1">
                <a:latin typeface="Arial" charset="0"/>
              </a:rPr>
              <a:t>Ordered</a:t>
            </a:r>
            <a:r>
              <a:rPr lang="sv-SE" dirty="0">
                <a:latin typeface="Arial" charset="0"/>
              </a:rPr>
              <a:t> </a:t>
            </a:r>
            <a:r>
              <a:rPr lang="sv-SE" dirty="0" err="1">
                <a:latin typeface="Arial" charset="0"/>
              </a:rPr>
              <a:t>response</a:t>
            </a:r>
            <a:r>
              <a:rPr lang="sv-SE" dirty="0">
                <a:latin typeface="Arial" charset="0"/>
              </a:rPr>
              <a:t> </a:t>
            </a:r>
            <a:r>
              <a:rPr lang="sv-SE" dirty="0" err="1">
                <a:latin typeface="Arial" charset="0"/>
              </a:rPr>
              <a:t>categories</a:t>
            </a:r>
            <a:r>
              <a:rPr lang="sv-SE" dirty="0">
                <a:latin typeface="Arial" charset="0"/>
              </a:rPr>
              <a:t> </a:t>
            </a:r>
            <a:r>
              <a:rPr lang="sv-SE" dirty="0" err="1">
                <a:latin typeface="Arial" charset="0"/>
              </a:rPr>
              <a:t>with</a:t>
            </a:r>
            <a:r>
              <a:rPr lang="sv-SE" dirty="0">
                <a:latin typeface="Arial" charset="0"/>
              </a:rPr>
              <a:t> </a:t>
            </a:r>
            <a:r>
              <a:rPr lang="sv-SE" dirty="0" err="1">
                <a:latin typeface="Arial" charset="0"/>
              </a:rPr>
              <a:t>equally</a:t>
            </a:r>
            <a:r>
              <a:rPr lang="sv-SE" dirty="0">
                <a:latin typeface="Arial" charset="0"/>
              </a:rPr>
              <a:t> </a:t>
            </a:r>
            <a:r>
              <a:rPr lang="sv-SE" dirty="0" err="1">
                <a:latin typeface="Arial" charset="0"/>
              </a:rPr>
              <a:t>spaced</a:t>
            </a:r>
            <a:r>
              <a:rPr lang="sv-SE" dirty="0">
                <a:latin typeface="Arial" charset="0"/>
              </a:rPr>
              <a:t> integral </a:t>
            </a:r>
            <a:r>
              <a:rPr lang="sv-SE" dirty="0" err="1">
                <a:latin typeface="Arial" charset="0"/>
              </a:rPr>
              <a:t>scale</a:t>
            </a:r>
            <a:r>
              <a:rPr lang="sv-SE" dirty="0">
                <a:latin typeface="Arial" charset="0"/>
              </a:rPr>
              <a:t> </a:t>
            </a:r>
            <a:r>
              <a:rPr lang="sv-SE" dirty="0" err="1">
                <a:latin typeface="Arial" charset="0"/>
              </a:rPr>
              <a:t>values</a:t>
            </a:r>
            <a:endParaRPr lang="sv-SE" dirty="0">
              <a:latin typeface="Arial" charset="0"/>
            </a:endParaRPr>
          </a:p>
          <a:p>
            <a:pPr eaLnBrk="1" hangingPunct="1">
              <a:lnSpc>
                <a:spcPct val="100000"/>
              </a:lnSpc>
            </a:pPr>
            <a:endParaRPr lang="sv-SE" dirty="0">
              <a:latin typeface="Arial" charset="0"/>
            </a:endParaRPr>
          </a:p>
          <a:p>
            <a:pPr>
              <a:lnSpc>
                <a:spcPct val="100000"/>
              </a:lnSpc>
            </a:pPr>
            <a:endParaRPr lang="sv-SE" sz="36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548F241-BB1F-6C22-2C34-F7023A15F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9740" y="2534615"/>
            <a:ext cx="5181600" cy="2415209"/>
          </a:xfrm>
        </p:spPr>
        <p:txBody>
          <a:bodyPr>
            <a:normAutofit lnSpcReduction="10000"/>
          </a:bodyPr>
          <a:lstStyle/>
          <a:p>
            <a:pPr marL="800100" lvl="1" indent="-3429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sv-SE" sz="2800" dirty="0" err="1">
                <a:latin typeface="Arial" charset="0"/>
                <a:ea typeface="ＭＳ Ｐゴシック" charset="0"/>
              </a:rPr>
              <a:t>strongly</a:t>
            </a:r>
            <a:r>
              <a:rPr lang="sv-SE" sz="2800" dirty="0">
                <a:latin typeface="Arial" charset="0"/>
                <a:ea typeface="ＭＳ Ｐゴシック" charset="0"/>
              </a:rPr>
              <a:t> </a:t>
            </a:r>
            <a:r>
              <a:rPr lang="sv-SE" sz="2800" dirty="0" err="1">
                <a:latin typeface="Arial" charset="0"/>
                <a:ea typeface="ＭＳ Ｐゴシック" charset="0"/>
              </a:rPr>
              <a:t>disagree</a:t>
            </a:r>
            <a:r>
              <a:rPr lang="sv-SE" sz="2800" dirty="0">
                <a:latin typeface="Arial" charset="0"/>
                <a:ea typeface="ＭＳ Ｐゴシック" charset="0"/>
              </a:rPr>
              <a:t> </a:t>
            </a:r>
          </a:p>
          <a:p>
            <a:pPr marL="800100" lvl="1" indent="-3429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sv-SE" sz="2800" dirty="0" err="1">
                <a:latin typeface="Arial" charset="0"/>
                <a:ea typeface="ＭＳ Ｐゴシック" charset="0"/>
              </a:rPr>
              <a:t>disagree</a:t>
            </a:r>
            <a:r>
              <a:rPr lang="sv-SE" sz="2800" dirty="0">
                <a:latin typeface="Arial" charset="0"/>
                <a:ea typeface="ＭＳ Ｐゴシック" charset="0"/>
              </a:rPr>
              <a:t> </a:t>
            </a:r>
          </a:p>
          <a:p>
            <a:pPr marL="800100" lvl="1" indent="-3429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sv-SE" sz="2800" dirty="0" err="1">
                <a:latin typeface="Arial" charset="0"/>
                <a:ea typeface="ＭＳ Ｐゴシック" charset="0"/>
              </a:rPr>
              <a:t>neither</a:t>
            </a:r>
            <a:r>
              <a:rPr lang="sv-SE" sz="2800" dirty="0">
                <a:latin typeface="Arial" charset="0"/>
                <a:ea typeface="ＭＳ Ｐゴシック" charset="0"/>
              </a:rPr>
              <a:t> </a:t>
            </a:r>
            <a:r>
              <a:rPr lang="sv-SE" sz="2800" dirty="0" err="1">
                <a:latin typeface="Arial" charset="0"/>
                <a:ea typeface="ＭＳ Ｐゴシック" charset="0"/>
              </a:rPr>
              <a:t>agree</a:t>
            </a:r>
            <a:r>
              <a:rPr lang="sv-SE" sz="2800" dirty="0">
                <a:latin typeface="Arial" charset="0"/>
                <a:ea typeface="ＭＳ Ｐゴシック" charset="0"/>
              </a:rPr>
              <a:t> nor </a:t>
            </a:r>
            <a:r>
              <a:rPr lang="sv-SE" sz="2800" dirty="0" err="1">
                <a:latin typeface="Arial" charset="0"/>
                <a:ea typeface="ＭＳ Ｐゴシック" charset="0"/>
              </a:rPr>
              <a:t>disagree</a:t>
            </a:r>
            <a:r>
              <a:rPr lang="sv-SE" sz="2800" dirty="0">
                <a:latin typeface="Arial" charset="0"/>
                <a:ea typeface="ＭＳ Ｐゴシック" charset="0"/>
              </a:rPr>
              <a:t> </a:t>
            </a:r>
          </a:p>
          <a:p>
            <a:pPr marL="800100" lvl="1" indent="-3429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sv-SE" sz="2800" dirty="0" err="1">
                <a:latin typeface="Arial" charset="0"/>
                <a:ea typeface="ＭＳ Ｐゴシック" charset="0"/>
              </a:rPr>
              <a:t>agree</a:t>
            </a:r>
            <a:r>
              <a:rPr lang="sv-SE" sz="2800" dirty="0">
                <a:latin typeface="Arial" charset="0"/>
                <a:ea typeface="ＭＳ Ｐゴシック" charset="0"/>
              </a:rPr>
              <a:t> </a:t>
            </a:r>
          </a:p>
          <a:p>
            <a:pPr marL="800100" lvl="1" indent="-3429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sv-SE" sz="2800" dirty="0" err="1">
                <a:latin typeface="Arial" charset="0"/>
                <a:ea typeface="ＭＳ Ｐゴシック" charset="0"/>
              </a:rPr>
              <a:t>strongly</a:t>
            </a:r>
            <a:r>
              <a:rPr lang="sv-SE" sz="2800" dirty="0">
                <a:latin typeface="Arial" charset="0"/>
                <a:ea typeface="ＭＳ Ｐゴシック" charset="0"/>
              </a:rPr>
              <a:t> </a:t>
            </a:r>
            <a:r>
              <a:rPr lang="sv-SE" sz="2800" dirty="0" err="1">
                <a:latin typeface="Arial" charset="0"/>
                <a:ea typeface="ＭＳ Ｐゴシック" charset="0"/>
              </a:rPr>
              <a:t>agree</a:t>
            </a:r>
            <a:endParaRPr lang="sv-SE" sz="2800" dirty="0">
              <a:latin typeface="Arial" charset="0"/>
              <a:ea typeface="ＭＳ Ｐゴシック" charset="0"/>
            </a:endParaRPr>
          </a:p>
          <a:p>
            <a:pPr>
              <a:lnSpc>
                <a:spcPct val="100000"/>
              </a:lnSpc>
            </a:pP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251204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4119</TotalTime>
  <Words>1718</Words>
  <Application>Microsoft Macintosh PowerPoint</Application>
  <PresentationFormat>Bredbild</PresentationFormat>
  <Paragraphs>120</Paragraphs>
  <Slides>22</Slides>
  <Notes>8</Notes>
  <HiddenSlides>0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system-ui</vt:lpstr>
      <vt:lpstr>Times New Roman</vt:lpstr>
      <vt:lpstr>Wingdings</vt:lpstr>
      <vt:lpstr>Office Theme</vt:lpstr>
      <vt:lpstr>Bitmap Image</vt:lpstr>
      <vt:lpstr>Scoring and scaling (part 1)</vt:lpstr>
      <vt:lpstr>Learning Objectives</vt:lpstr>
      <vt:lpstr>Definitions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1930s: Rensis Likert</vt:lpstr>
      <vt:lpstr>1930s: Rensis Likert</vt:lpstr>
      <vt:lpstr>1930s: Rensis Likert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1950s: "Modern" test theory</vt:lpstr>
      <vt:lpstr>References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Martin Jens Persson</dc:creator>
  <cp:lastModifiedBy>Peter Hagell</cp:lastModifiedBy>
  <cp:revision>49</cp:revision>
  <dcterms:created xsi:type="dcterms:W3CDTF">2022-12-12T07:56:35Z</dcterms:created>
  <dcterms:modified xsi:type="dcterms:W3CDTF">2024-09-13T13:46:08Z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2022-12-12T08:01:38Z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a68d1860-4a23-49fb-977d-35382d0eacfc</vt:lpwstr>
  </property>
  <property fmtid="{D5CDD505-2E9C-101B-9397-08002B2CF9AE}" pid="8" name="MSIP_Label_9144ccec-98ca-4847-b090-103d5c6592f4_ContentBits">
    <vt:lpwstr>0</vt:lpwstr>
  </property>
</Properties>
</file>