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7"/>
  </p:notesMasterIdLst>
  <p:sldIdLst>
    <p:sldId id="256" r:id="rId2"/>
    <p:sldId id="257" r:id="rId3"/>
    <p:sldId id="780" r:id="rId4"/>
    <p:sldId id="755" r:id="rId5"/>
    <p:sldId id="756" r:id="rId6"/>
    <p:sldId id="754" r:id="rId7"/>
    <p:sldId id="769" r:id="rId8"/>
    <p:sldId id="760" r:id="rId9"/>
    <p:sldId id="758" r:id="rId10"/>
    <p:sldId id="761" r:id="rId11"/>
    <p:sldId id="757" r:id="rId12"/>
    <p:sldId id="762" r:id="rId13"/>
    <p:sldId id="787" r:id="rId14"/>
    <p:sldId id="764" r:id="rId15"/>
    <p:sldId id="771" r:id="rId16"/>
    <p:sldId id="763" r:id="rId17"/>
    <p:sldId id="781" r:id="rId18"/>
    <p:sldId id="788" r:id="rId19"/>
    <p:sldId id="768" r:id="rId20"/>
    <p:sldId id="782" r:id="rId21"/>
    <p:sldId id="789" r:id="rId22"/>
    <p:sldId id="774" r:id="rId23"/>
    <p:sldId id="783" r:id="rId24"/>
    <p:sldId id="790" r:id="rId25"/>
    <p:sldId id="775" r:id="rId26"/>
    <p:sldId id="784" r:id="rId27"/>
    <p:sldId id="791" r:id="rId28"/>
    <p:sldId id="776" r:id="rId29"/>
    <p:sldId id="786" r:id="rId30"/>
    <p:sldId id="779" r:id="rId31"/>
    <p:sldId id="778" r:id="rId32"/>
    <p:sldId id="824" r:id="rId33"/>
    <p:sldId id="825" r:id="rId34"/>
    <p:sldId id="826" r:id="rId35"/>
    <p:sldId id="827" r:id="rId36"/>
  </p:sldIdLst>
  <p:sldSz cx="12192000" cy="6858000"/>
  <p:notesSz cx="6858000" cy="9144000"/>
  <p:defaultTextStyle>
    <a:defPPr>
      <a:defRPr lang="en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146"/>
    <p:restoredTop sz="96327"/>
  </p:normalViewPr>
  <p:slideViewPr>
    <p:cSldViewPr snapToGrid="0">
      <p:cViewPr varScale="1">
        <p:scale>
          <a:sx n="113" d="100"/>
          <a:sy n="113" d="100"/>
        </p:scale>
        <p:origin x="60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er Hagell" userId="865b429c-9613-4fde-a36c-7e38fc6a5413" providerId="ADAL" clId="{8923352A-85D0-4463-A2E7-8BBB3EB3A20C}"/>
    <pc:docChg chg="modSld">
      <pc:chgData name="Peter Hagell" userId="865b429c-9613-4fde-a36c-7e38fc6a5413" providerId="ADAL" clId="{8923352A-85D0-4463-A2E7-8BBB3EB3A20C}" dt="2023-12-19T17:16:05.001" v="0" actId="20577"/>
      <pc:docMkLst>
        <pc:docMk/>
      </pc:docMkLst>
      <pc:sldChg chg="modSp mod">
        <pc:chgData name="Peter Hagell" userId="865b429c-9613-4fde-a36c-7e38fc6a5413" providerId="ADAL" clId="{8923352A-85D0-4463-A2E7-8BBB3EB3A20C}" dt="2023-12-19T17:16:05.001" v="0" actId="20577"/>
        <pc:sldMkLst>
          <pc:docMk/>
          <pc:sldMk cId="3095192600" sldId="257"/>
        </pc:sldMkLst>
        <pc:spChg chg="mod">
          <ac:chgData name="Peter Hagell" userId="865b429c-9613-4fde-a36c-7e38fc6a5413" providerId="ADAL" clId="{8923352A-85D0-4463-A2E7-8BBB3EB3A20C}" dt="2023-12-19T17:16:05.001" v="0" actId="20577"/>
          <ac:spMkLst>
            <pc:docMk/>
            <pc:sldMk cId="3095192600" sldId="257"/>
            <ac:spMk id="3" creationId="{955EAADD-A301-109F-8EFC-1CA5711891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412770-22D0-E640-AF31-7962E488776E}" type="datetimeFigureOut">
              <a:rPr lang="sv-SE" smtClean="0"/>
              <a:t>2023-12-19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3D0358-6557-D046-86ED-27065838D14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328460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3D0358-6557-D046-86ED-27065838D14B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64360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3179D-E8E9-E3EA-35D5-600D208EC1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B89B85-DB29-8CD7-3AAE-0C7D8A02AC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845764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7307A5-4DC7-1BEC-3FDB-979134770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4E0F90-C813-648E-2596-CCCDB18344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7869CE-9132-EE61-FA52-BA7AD4776A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06EFCD-9E10-D444-B141-9B23EA676C6C}" type="datetimeFigureOut">
              <a:rPr lang="en-SE" smtClean="0"/>
              <a:t>12/19/23</a:t>
            </a:fld>
            <a:endParaRPr lang="en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6063DB-CC34-9C76-201D-9521D56A9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8370E2-DD8D-4EB9-D006-29F9ABCEB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6871F5-4C52-B64A-ACD4-0F293C289581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382965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9787589-EAF7-7FD7-F2EC-6EBA2A3283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F28D9D-9C67-F350-392F-B149C90943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2DD0BF-8FCE-1370-F91F-8098E20D0D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06EFCD-9E10-D444-B141-9B23EA676C6C}" type="datetimeFigureOut">
              <a:rPr lang="en-SE" smtClean="0"/>
              <a:t>12/19/23</a:t>
            </a:fld>
            <a:endParaRPr lang="en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033D41-00BB-F0AC-11EF-165F08B4A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44EC5C-F93C-2349-D975-91319D085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6871F5-4C52-B64A-ACD4-0F293C289581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920510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4F669-B068-836D-61D4-2A4838C78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7439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185C74-0254-0336-1B45-B061659A5D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250598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B3096-5530-0861-0508-3A56D9D70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9DF0C6-F634-D4EC-8A3D-15565EF7AC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4711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E2962-CBB6-A5E1-9616-80A815126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4231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A233BE-4880-12D2-FA56-FC85E6CFDF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61440"/>
            <a:ext cx="5181600" cy="4815523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BBFA12-D6DF-9E5F-5131-F67A929604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61440"/>
            <a:ext cx="5181600" cy="4815523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1232968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7BA29-5628-36A3-2761-0E7FC6E08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3A6EB6-804D-D929-87AC-F81224EEE2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7CE9EE-D558-A4DF-6E49-AF196192C3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2AEEF9-3009-ECFE-1246-06D673405B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1157B5-6FB0-0FE1-6228-F1997AF071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7B02BFE-CF35-6592-404A-0E1600F125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06EFCD-9E10-D444-B141-9B23EA676C6C}" type="datetimeFigureOut">
              <a:rPr lang="en-SE" smtClean="0"/>
              <a:t>12/19/23</a:t>
            </a:fld>
            <a:endParaRPr lang="en-S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8A930C2-AFB0-D70C-A7DB-0AFAFEE48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DB32882-E567-3516-777B-1FB7A5BDB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6871F5-4C52-B64A-ACD4-0F293C289581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960400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E88BB7-0C64-AC13-8355-4B321CB04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79993E-B2FE-38A6-9365-78334A1A51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06EFCD-9E10-D444-B141-9B23EA676C6C}" type="datetimeFigureOut">
              <a:rPr lang="en-SE" smtClean="0"/>
              <a:t>12/19/23</a:t>
            </a:fld>
            <a:endParaRPr lang="en-S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6A1F94-D559-80C1-95D2-0856570B9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92DB70-1391-1732-2CC3-BB2DEEEA0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6871F5-4C52-B64A-ACD4-0F293C289581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4126475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18C9CB-B793-99AB-AA1C-F8D162975C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06EFCD-9E10-D444-B141-9B23EA676C6C}" type="datetimeFigureOut">
              <a:rPr lang="en-SE" smtClean="0"/>
              <a:t>12/19/23</a:t>
            </a:fld>
            <a:endParaRPr lang="en-S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21F578-1D3F-1983-2D46-0CA027B99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846DD7-663E-8D55-AE79-CE7021794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6871F5-4C52-B64A-ACD4-0F293C289581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701880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0F0088-7BEE-114C-47D2-7C75E421D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81FE15-BED3-4A69-C520-7C4D8C5B00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1A165C-8EDB-CB77-96EC-BEE223002F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D5828D-86AC-8E80-0618-7E5119BB7C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06EFCD-9E10-D444-B141-9B23EA676C6C}" type="datetimeFigureOut">
              <a:rPr lang="en-SE" smtClean="0"/>
              <a:t>12/19/23</a:t>
            </a:fld>
            <a:endParaRPr lang="en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1FC49E-0B95-1ACB-11FE-932A3352D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459BAC-511D-50A7-5A19-87FF49189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6871F5-4C52-B64A-ACD4-0F293C289581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4297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9537C-4A27-EA8C-7671-C1B8B3187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3BA6F3-D164-C635-D6FE-E6D0FBDCD9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DB5F6A-9E7A-4DBD-7561-3ABB1CDF4A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081FD9-7B78-D626-212F-84DC21CE6E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06EFCD-9E10-D444-B141-9B23EA676C6C}" type="datetimeFigureOut">
              <a:rPr lang="en-SE" smtClean="0"/>
              <a:t>12/19/23</a:t>
            </a:fld>
            <a:endParaRPr lang="en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AF957F-24B7-0B57-8FC3-B96A03172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34E2AA-53BF-1C4E-F268-4F6427E3B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6871F5-4C52-B64A-ACD4-0F293C289581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254545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A684F64-240D-C9B3-4318-EA03C8CB6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998B89-FF20-91B4-3503-8B6F258DF7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3CAFB99-334F-065D-1C77-534D9178CA71}"/>
              </a:ext>
            </a:extLst>
          </p:cNvPr>
          <p:cNvGrpSpPr/>
          <p:nvPr userDrawn="1"/>
        </p:nvGrpSpPr>
        <p:grpSpPr>
          <a:xfrm>
            <a:off x="179523" y="6121210"/>
            <a:ext cx="6520219" cy="633095"/>
            <a:chOff x="519728" y="10058718"/>
            <a:chExt cx="6520219" cy="63309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7173820-6D4F-B0C4-A30B-F7D0678B2B6A}"/>
                </a:ext>
              </a:extLst>
            </p:cNvPr>
            <p:cNvPicPr/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728" y="10058718"/>
              <a:ext cx="2218055" cy="633095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D579E16-F6AE-08E5-6699-4737ED30B6B0}"/>
                </a:ext>
              </a:extLst>
            </p:cNvPr>
            <p:cNvSpPr txBox="1"/>
            <p:nvPr userDrawn="1"/>
          </p:nvSpPr>
          <p:spPr>
            <a:xfrm>
              <a:off x="2796720" y="10142137"/>
              <a:ext cx="42432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800"/>
                <a:t>Reference number: 618596-EPP-1-2020-1-SE-EPPKA2-CBHE-JP</a:t>
              </a:r>
              <a:br>
                <a:rPr lang="en-GB" sz="800"/>
              </a:br>
              <a:r>
                <a:rPr lang="en-GB" sz="800"/>
                <a:t>This publication [communication] reflects the views only of the authors, and the Commission cannot be held responsible for any use, which may be made of the information contained therein.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87B58126-C7BE-5D18-F25B-55D3658D4AEE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1058439" y="5504807"/>
            <a:ext cx="1074143" cy="1309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094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emf"/><Relationship Id="rId4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ovementdisorders.org/MDS-Files1/PDFs/MDS-UPDRS-Rating-Scales/NMSQ.pdf" TargetMode="External"/><Relationship Id="rId7" Type="http://schemas.openxmlformats.org/officeDocument/2006/relationships/hyperlink" Target="https://pubmed.ncbi.nlm.nih.gov/30169335/" TargetMode="External"/><Relationship Id="rId2" Type="http://schemas.openxmlformats.org/officeDocument/2006/relationships/hyperlink" Target="https://doi.org/10.3109/2000-1967-22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i.org/10.1136/jnnp.2006.098327" TargetMode="External"/><Relationship Id="rId5" Type="http://schemas.openxmlformats.org/officeDocument/2006/relationships/hyperlink" Target="https://doi.org/10.1002/mds.20213" TargetMode="External"/><Relationship Id="rId4" Type="http://schemas.openxmlformats.org/officeDocument/2006/relationships/hyperlink" Target="https://doi.org/10.1186/s41687-023-00623-6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91/026921501666767060" TargetMode="External"/><Relationship Id="rId7" Type="http://schemas.openxmlformats.org/officeDocument/2006/relationships/hyperlink" Target="https://doi.org/10.1016/S0022-510X(97)00100-7" TargetMode="External"/><Relationship Id="rId2" Type="http://schemas.openxmlformats.org/officeDocument/2006/relationships/hyperlink" Target="https://journalofethics.ama-assn.org/sites/default/files/2018-06/cprl1-0601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ncbi.nlm.nih.gov/pmc/articles/PMC200804/" TargetMode="External"/><Relationship Id="rId5" Type="http://schemas.openxmlformats.org/officeDocument/2006/relationships/hyperlink" Target="https://doi.org/10.1179/1476830515Y.0000000044" TargetMode="External"/><Relationship Id="rId4" Type="http://schemas.openxmlformats.org/officeDocument/2006/relationships/hyperlink" Target="https://doi.org/10.1212/WNL.17.5.427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02/mds.21586" TargetMode="External"/><Relationship Id="rId7" Type="http://schemas.openxmlformats.org/officeDocument/2006/relationships/hyperlink" Target="https://www.ncbi.nlm.nih.gov/books/NBK144289/" TargetMode="External"/><Relationship Id="rId2" Type="http://schemas.openxmlformats.org/officeDocument/2006/relationships/hyperlink" Target="https://doi.org/10.1002/mds.26423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i.org/10.12968/bjon.2016.25.4.208" TargetMode="External"/><Relationship Id="rId5" Type="http://schemas.openxmlformats.org/officeDocument/2006/relationships/hyperlink" Target="https://doi.org/10.1177/1533317520951690" TargetMode="External"/><Relationship Id="rId4" Type="http://schemas.openxmlformats.org/officeDocument/2006/relationships/hyperlink" Target="https://www.ncbi.nlm.nih.gov/pmc/articles/PMC4389712/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ejm.org/doi/pdf/10.1056/NEJMoa033447" TargetMode="External"/><Relationship Id="rId7" Type="http://schemas.openxmlformats.org/officeDocument/2006/relationships/hyperlink" Target="https://doi.org/10.1093/sleep/25.5.568" TargetMode="External"/><Relationship Id="rId2" Type="http://schemas.openxmlformats.org/officeDocument/2006/relationships/hyperlink" Target="https://doi.org/10.1016/0168-8510(90)90421-9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i.org/10.1016/j.sleep.2014.10.016" TargetMode="External"/><Relationship Id="rId5" Type="http://schemas.openxmlformats.org/officeDocument/2006/relationships/hyperlink" Target="https://doi.org/10.3402/fnr.v55i0.7289" TargetMode="External"/><Relationship Id="rId4" Type="http://schemas.openxmlformats.org/officeDocument/2006/relationships/hyperlink" Target="https://doi.org/10.3402/fnr.v55i0.5801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F4CEB-918A-0472-B6E4-4689B9CD397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err="1"/>
              <a:t>Types</a:t>
            </a:r>
            <a:r>
              <a:rPr lang="sv-SE"/>
              <a:t> </a:t>
            </a:r>
            <a:r>
              <a:rPr lang="sv-SE" err="1"/>
              <a:t>of</a:t>
            </a:r>
            <a:r>
              <a:rPr lang="sv-SE"/>
              <a:t> instruments</a:t>
            </a:r>
            <a:endParaRPr lang="en-S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1D21B8-B733-D6AC-A679-00D982C921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633095"/>
          </a:xfrm>
        </p:spPr>
        <p:txBody>
          <a:bodyPr>
            <a:normAutofit/>
          </a:bodyPr>
          <a:lstStyle/>
          <a:p>
            <a:r>
              <a:rPr lang="sv-SE"/>
              <a:t>Clinical </a:t>
            </a:r>
            <a:r>
              <a:rPr lang="sv-SE" err="1"/>
              <a:t>assessment</a:t>
            </a:r>
            <a:r>
              <a:rPr lang="sv-SE"/>
              <a:t> and </a:t>
            </a:r>
            <a:r>
              <a:rPr lang="sv-SE" err="1"/>
              <a:t>outcome</a:t>
            </a:r>
            <a:r>
              <a:rPr lang="sv-SE"/>
              <a:t> </a:t>
            </a:r>
            <a:r>
              <a:rPr lang="sv-SE" err="1"/>
              <a:t>measurement</a:t>
            </a:r>
            <a:endParaRPr lang="en-SE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5ADD9B8F-30B1-E9B3-FE6D-B4C2CCF58456}"/>
              </a:ext>
            </a:extLst>
          </p:cNvPr>
          <p:cNvSpPr txBox="1">
            <a:spLocks/>
          </p:cNvSpPr>
          <p:nvPr/>
        </p:nvSpPr>
        <p:spPr>
          <a:xfrm>
            <a:off x="1696949" y="4327208"/>
            <a:ext cx="9144000" cy="63309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Peter Hagell</a:t>
            </a:r>
            <a:br>
              <a:rPr lang="en-GB"/>
            </a:br>
            <a:r>
              <a:rPr lang="en-GB"/>
              <a:t>Kristianstad university</a:t>
            </a:r>
          </a:p>
        </p:txBody>
      </p:sp>
    </p:spTree>
    <p:extLst>
      <p:ext uri="{BB962C8B-B14F-4D97-AF65-F5344CB8AC3E}">
        <p14:creationId xmlns:p14="http://schemas.microsoft.com/office/powerpoint/2010/main" val="11615917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1C592E3-001F-8387-C5CF-E7FC85882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err="1"/>
              <a:t>Categorizing</a:t>
            </a:r>
            <a:r>
              <a:rPr lang="sv-SE"/>
              <a:t> instruments </a:t>
            </a:r>
            <a:r>
              <a:rPr lang="sv-SE" err="1"/>
              <a:t>according</a:t>
            </a:r>
            <a:r>
              <a:rPr lang="sv-SE"/>
              <a:t> to </a:t>
            </a:r>
            <a:r>
              <a:rPr lang="sv-SE" err="1"/>
              <a:t>their</a:t>
            </a:r>
            <a:r>
              <a:rPr lang="sv-SE"/>
              <a:t> </a:t>
            </a:r>
            <a:r>
              <a:rPr lang="sv-SE" err="1"/>
              <a:t>use</a:t>
            </a:r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B8B51DF-978B-740D-98C1-524C8C4110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5734" y="1877786"/>
            <a:ext cx="6403521" cy="3543300"/>
          </a:xfrm>
        </p:spPr>
        <p:txBody>
          <a:bodyPr>
            <a:normAutofit lnSpcReduction="10000"/>
          </a:bodyPr>
          <a:lstStyle/>
          <a:p>
            <a:r>
              <a:rPr lang="sv-SE" sz="2400" dirty="0"/>
              <a:t>Patient-</a:t>
            </a:r>
            <a:r>
              <a:rPr lang="sv-SE" sz="2400" dirty="0" err="1"/>
              <a:t>reported</a:t>
            </a:r>
            <a:r>
              <a:rPr lang="sv-SE" sz="2400" dirty="0"/>
              <a:t> </a:t>
            </a:r>
            <a:r>
              <a:rPr lang="sv-SE" sz="2400" dirty="0" err="1"/>
              <a:t>outcomes</a:t>
            </a:r>
            <a:r>
              <a:rPr lang="sv-SE" sz="2400" dirty="0"/>
              <a:t> (PROs/</a:t>
            </a:r>
            <a:r>
              <a:rPr lang="sv-SE" sz="2400" dirty="0" err="1"/>
              <a:t>PROMs</a:t>
            </a:r>
            <a:r>
              <a:rPr lang="sv-SE" sz="2400" dirty="0"/>
              <a:t>)</a:t>
            </a:r>
          </a:p>
          <a:p>
            <a:r>
              <a:rPr lang="sv-SE" sz="2400" dirty="0"/>
              <a:t>Patient-</a:t>
            </a:r>
            <a:r>
              <a:rPr lang="sv-SE" sz="2400" dirty="0" err="1"/>
              <a:t>reported</a:t>
            </a:r>
            <a:r>
              <a:rPr lang="sv-SE" sz="2400" dirty="0"/>
              <a:t> </a:t>
            </a:r>
            <a:r>
              <a:rPr lang="sv-SE" sz="2400" dirty="0" err="1"/>
              <a:t>experience</a:t>
            </a:r>
            <a:r>
              <a:rPr lang="sv-SE" sz="2400" dirty="0"/>
              <a:t> </a:t>
            </a:r>
            <a:r>
              <a:rPr lang="sv-SE" sz="2400" dirty="0" err="1"/>
              <a:t>measures</a:t>
            </a:r>
            <a:r>
              <a:rPr lang="sv-SE" sz="2400" dirty="0"/>
              <a:t> (</a:t>
            </a:r>
            <a:r>
              <a:rPr lang="sv-SE" sz="2400" dirty="0" err="1"/>
              <a:t>PREMs</a:t>
            </a:r>
            <a:r>
              <a:rPr lang="sv-SE" sz="2400" dirty="0"/>
              <a:t>)</a:t>
            </a:r>
          </a:p>
          <a:p>
            <a:r>
              <a:rPr lang="sv-SE" sz="2400" dirty="0" err="1"/>
              <a:t>Clinician-reported</a:t>
            </a:r>
            <a:r>
              <a:rPr lang="sv-SE" sz="2400" dirty="0"/>
              <a:t> </a:t>
            </a:r>
            <a:r>
              <a:rPr lang="sv-SE" sz="2400" dirty="0" err="1"/>
              <a:t>outcomes</a:t>
            </a:r>
            <a:r>
              <a:rPr lang="sv-SE" sz="2400" dirty="0"/>
              <a:t> (</a:t>
            </a:r>
            <a:r>
              <a:rPr lang="sv-SE" sz="2400" dirty="0" err="1"/>
              <a:t>ClinROs</a:t>
            </a:r>
            <a:r>
              <a:rPr lang="sv-SE" sz="2400" dirty="0"/>
              <a:t>)</a:t>
            </a:r>
          </a:p>
          <a:p>
            <a:r>
              <a:rPr lang="sv-SE" sz="2400" dirty="0"/>
              <a:t>Observer-</a:t>
            </a:r>
            <a:r>
              <a:rPr lang="sv-SE" sz="2400" dirty="0" err="1"/>
              <a:t>reported</a:t>
            </a:r>
            <a:r>
              <a:rPr lang="sv-SE" sz="2400" dirty="0"/>
              <a:t> </a:t>
            </a:r>
            <a:r>
              <a:rPr lang="sv-SE" sz="2400" dirty="0" err="1"/>
              <a:t>outcomes</a:t>
            </a:r>
            <a:r>
              <a:rPr lang="sv-SE" sz="2400" dirty="0"/>
              <a:t> (</a:t>
            </a:r>
            <a:r>
              <a:rPr lang="sv-SE" sz="2400" dirty="0" err="1"/>
              <a:t>ObsROs</a:t>
            </a:r>
            <a:r>
              <a:rPr lang="sv-SE" sz="2400" dirty="0"/>
              <a:t>)</a:t>
            </a:r>
          </a:p>
          <a:p>
            <a:r>
              <a:rPr lang="sv-SE" sz="2400" dirty="0" err="1"/>
              <a:t>Performance</a:t>
            </a:r>
            <a:r>
              <a:rPr lang="sv-SE" sz="2400" dirty="0"/>
              <a:t> </a:t>
            </a:r>
            <a:r>
              <a:rPr lang="sv-SE" sz="2400" dirty="0" err="1"/>
              <a:t>outcomes</a:t>
            </a:r>
            <a:r>
              <a:rPr lang="sv-SE" sz="2400" dirty="0"/>
              <a:t> (</a:t>
            </a:r>
            <a:r>
              <a:rPr lang="sv-SE" sz="2400" dirty="0" err="1"/>
              <a:t>PerfOs</a:t>
            </a:r>
            <a:r>
              <a:rPr lang="sv-SE" sz="2400" dirty="0"/>
              <a:t>)</a:t>
            </a:r>
          </a:p>
          <a:p>
            <a:pPr lvl="1"/>
            <a:r>
              <a:rPr lang="sv-SE" sz="2000" dirty="0" err="1"/>
              <a:t>Intended</a:t>
            </a:r>
            <a:r>
              <a:rPr lang="sv-SE" sz="2000" dirty="0"/>
              <a:t> to </a:t>
            </a:r>
            <a:r>
              <a:rPr lang="sv-SE" sz="2000" dirty="0" err="1"/>
              <a:t>produce</a:t>
            </a:r>
            <a:r>
              <a:rPr lang="sv-SE" sz="2000" dirty="0"/>
              <a:t> a score </a:t>
            </a:r>
            <a:r>
              <a:rPr lang="sv-SE" sz="2000" dirty="0" err="1"/>
              <a:t>representing</a:t>
            </a:r>
            <a:r>
              <a:rPr lang="sv-SE" sz="2000" dirty="0"/>
              <a:t> the (</a:t>
            </a:r>
            <a:r>
              <a:rPr lang="sv-SE" sz="2000" dirty="0" err="1"/>
              <a:t>outcome</a:t>
            </a:r>
            <a:r>
              <a:rPr lang="sv-SE" sz="2000" dirty="0"/>
              <a:t>) </a:t>
            </a:r>
            <a:r>
              <a:rPr lang="sv-SE" sz="2000" dirty="0" err="1"/>
              <a:t>variable</a:t>
            </a:r>
            <a:r>
              <a:rPr lang="sv-SE" sz="2000" dirty="0"/>
              <a:t> </a:t>
            </a:r>
            <a:r>
              <a:rPr lang="sv-SE" sz="2000" dirty="0" err="1"/>
              <a:t>of</a:t>
            </a:r>
            <a:r>
              <a:rPr lang="sv-SE" sz="2000" dirty="0"/>
              <a:t> </a:t>
            </a:r>
            <a:r>
              <a:rPr lang="sv-SE" sz="2000" dirty="0" err="1"/>
              <a:t>interest</a:t>
            </a:r>
            <a:endParaRPr lang="sv-SE" sz="2000" dirty="0"/>
          </a:p>
          <a:p>
            <a:pPr lvl="1"/>
            <a:r>
              <a:rPr lang="sv-SE" sz="2000" dirty="0" err="1"/>
              <a:t>Typically</a:t>
            </a:r>
            <a:r>
              <a:rPr lang="sv-SE" sz="2000" dirty="0"/>
              <a:t> </a:t>
            </a:r>
            <a:r>
              <a:rPr lang="sv-SE" sz="2000" dirty="0" err="1"/>
              <a:t>developed</a:t>
            </a:r>
            <a:r>
              <a:rPr lang="sv-SE" sz="2000" dirty="0"/>
              <a:t> to be </a:t>
            </a:r>
            <a:r>
              <a:rPr lang="sv-SE" sz="2000" dirty="0" err="1"/>
              <a:t>useful</a:t>
            </a:r>
            <a:r>
              <a:rPr lang="sv-SE" sz="2000" dirty="0"/>
              <a:t> for </a:t>
            </a:r>
            <a:r>
              <a:rPr lang="sv-SE" sz="2000" dirty="0" err="1"/>
              <a:t>outcome</a:t>
            </a:r>
            <a:r>
              <a:rPr lang="sv-SE" sz="2000" dirty="0"/>
              <a:t> </a:t>
            </a:r>
            <a:r>
              <a:rPr lang="sv-SE" sz="2000" dirty="0" err="1"/>
              <a:t>measurement</a:t>
            </a:r>
            <a:endParaRPr lang="sv-SE" sz="2000" dirty="0"/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EB031A95-5D6F-F0C8-F9EA-63090BF2B0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00900" y="1804309"/>
            <a:ext cx="3525083" cy="4029756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Checklists</a:t>
            </a:r>
          </a:p>
          <a:p>
            <a:pPr lvl="1"/>
            <a:r>
              <a:rPr lang="en-US" sz="2000" dirty="0"/>
              <a:t>Inventories</a:t>
            </a:r>
          </a:p>
          <a:p>
            <a:pPr lvl="1"/>
            <a:r>
              <a:rPr lang="en-US" sz="2000" dirty="0"/>
              <a:t>Item-level use</a:t>
            </a:r>
          </a:p>
          <a:p>
            <a:r>
              <a:rPr lang="en-US" sz="2400" dirty="0"/>
              <a:t>Screening tools </a:t>
            </a:r>
          </a:p>
          <a:p>
            <a:pPr lvl="1"/>
            <a:r>
              <a:rPr lang="en-US" sz="2000" dirty="0"/>
              <a:t>Detect a potential problem or risk</a:t>
            </a:r>
          </a:p>
          <a:p>
            <a:r>
              <a:rPr lang="en-US" sz="2400" dirty="0" err="1"/>
              <a:t>Utlilities</a:t>
            </a:r>
            <a:endParaRPr lang="en-US" sz="2400" dirty="0"/>
          </a:p>
          <a:p>
            <a:pPr lvl="1"/>
            <a:r>
              <a:rPr lang="en-US" sz="2000" dirty="0"/>
              <a:t>Valuation of health states</a:t>
            </a:r>
          </a:p>
          <a:p>
            <a:r>
              <a:rPr lang="sv-SE" sz="2400" dirty="0" err="1"/>
              <a:t>Classification</a:t>
            </a:r>
            <a:r>
              <a:rPr lang="sv-SE" sz="2400" dirty="0"/>
              <a:t> </a:t>
            </a:r>
            <a:r>
              <a:rPr lang="sv-SE" sz="2400" dirty="0" err="1"/>
              <a:t>tools</a:t>
            </a:r>
            <a:r>
              <a:rPr lang="sv-SE" sz="2400" dirty="0"/>
              <a:t> (</a:t>
            </a:r>
            <a:r>
              <a:rPr lang="sv-SE" sz="2400" dirty="0" err="1"/>
              <a:t>single-items</a:t>
            </a:r>
            <a:r>
              <a:rPr lang="sv-SE" sz="2400" dirty="0"/>
              <a:t>)</a:t>
            </a:r>
          </a:p>
          <a:p>
            <a:pPr lvl="1"/>
            <a:r>
              <a:rPr lang="sv-SE" sz="2000" dirty="0" err="1"/>
              <a:t>Coarse</a:t>
            </a:r>
            <a:r>
              <a:rPr lang="sv-SE" sz="2000" dirty="0"/>
              <a:t> </a:t>
            </a:r>
            <a:r>
              <a:rPr lang="sv-SE" sz="2000" dirty="0" err="1"/>
              <a:t>indicators</a:t>
            </a:r>
            <a:r>
              <a:rPr lang="sv-SE" sz="2000" dirty="0"/>
              <a:t> </a:t>
            </a:r>
          </a:p>
          <a:p>
            <a:pPr lvl="1"/>
            <a:r>
              <a:rPr lang="sv-SE" sz="2000" dirty="0" err="1"/>
              <a:t>Stages</a:t>
            </a:r>
            <a:r>
              <a:rPr lang="sv-SE" sz="2000" dirty="0"/>
              <a:t> </a:t>
            </a:r>
            <a:r>
              <a:rPr lang="sv-SE" sz="2000" dirty="0" err="1"/>
              <a:t>of</a:t>
            </a:r>
            <a:r>
              <a:rPr lang="sv-SE" sz="2000" dirty="0"/>
              <a:t> </a:t>
            </a:r>
            <a:r>
              <a:rPr lang="sv-SE" sz="2000" dirty="0" err="1"/>
              <a:t>disease</a:t>
            </a:r>
            <a:r>
              <a:rPr lang="sv-SE" sz="2000" dirty="0"/>
              <a:t>, etc.</a:t>
            </a:r>
          </a:p>
          <a:p>
            <a:endParaRPr lang="sv-SE" sz="2400" dirty="0"/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A1D358CE-B802-C1AE-3A8A-0835381A3E10}"/>
              </a:ext>
            </a:extLst>
          </p:cNvPr>
          <p:cNvSpPr txBox="1"/>
          <p:nvPr/>
        </p:nvSpPr>
        <p:spPr>
          <a:xfrm rot="2968039">
            <a:off x="8925758" y="3059398"/>
            <a:ext cx="3600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/>
              <a:t>May be patient-, </a:t>
            </a:r>
            <a:r>
              <a:rPr lang="sv-SE" err="1"/>
              <a:t>clinician</a:t>
            </a:r>
            <a:r>
              <a:rPr lang="sv-SE"/>
              <a:t>-, </a:t>
            </a:r>
            <a:r>
              <a:rPr lang="sv-SE" err="1"/>
              <a:t>observer</a:t>
            </a:r>
            <a:r>
              <a:rPr lang="sv-SE"/>
              <a:t>- </a:t>
            </a:r>
            <a:r>
              <a:rPr lang="sv-SE" err="1"/>
              <a:t>reported</a:t>
            </a:r>
            <a:r>
              <a:rPr lang="sv-SE"/>
              <a:t>, or </a:t>
            </a:r>
            <a:r>
              <a:rPr lang="sv-SE" err="1"/>
              <a:t>performance</a:t>
            </a:r>
            <a:r>
              <a:rPr lang="sv-SE"/>
              <a:t> </a:t>
            </a:r>
            <a:r>
              <a:rPr lang="sv-SE" err="1"/>
              <a:t>based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19926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1C592E3-001F-8387-C5CF-E7FC85882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err="1"/>
              <a:t>Quality</a:t>
            </a:r>
            <a:r>
              <a:rPr lang="sv-SE"/>
              <a:t> </a:t>
            </a:r>
            <a:r>
              <a:rPr lang="sv-SE" err="1"/>
              <a:t>testing</a:t>
            </a:r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B8B51DF-978B-740D-98C1-524C8C4110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5734" y="1877786"/>
            <a:ext cx="6403521" cy="3879547"/>
          </a:xfrm>
        </p:spPr>
        <p:txBody>
          <a:bodyPr>
            <a:normAutofit/>
          </a:bodyPr>
          <a:lstStyle/>
          <a:p>
            <a:r>
              <a:rPr lang="sv-SE" sz="2400" dirty="0"/>
              <a:t>Patient-</a:t>
            </a:r>
            <a:r>
              <a:rPr lang="sv-SE" sz="2400" dirty="0" err="1"/>
              <a:t>reported</a:t>
            </a:r>
            <a:r>
              <a:rPr lang="sv-SE" sz="2400" dirty="0"/>
              <a:t> </a:t>
            </a:r>
            <a:r>
              <a:rPr lang="sv-SE" sz="2400" dirty="0" err="1"/>
              <a:t>outcomes</a:t>
            </a:r>
            <a:r>
              <a:rPr lang="sv-SE" sz="2400" dirty="0"/>
              <a:t> (PROs/</a:t>
            </a:r>
            <a:r>
              <a:rPr lang="sv-SE" sz="2400" dirty="0" err="1"/>
              <a:t>PROMs</a:t>
            </a:r>
            <a:r>
              <a:rPr lang="sv-SE" sz="2400" dirty="0"/>
              <a:t>)</a:t>
            </a:r>
          </a:p>
          <a:p>
            <a:r>
              <a:rPr lang="sv-SE" sz="2400" dirty="0"/>
              <a:t>Patient-</a:t>
            </a:r>
            <a:r>
              <a:rPr lang="sv-SE" sz="2400" dirty="0" err="1"/>
              <a:t>reported</a:t>
            </a:r>
            <a:r>
              <a:rPr lang="sv-SE" sz="2400" dirty="0"/>
              <a:t> </a:t>
            </a:r>
            <a:r>
              <a:rPr lang="sv-SE" sz="2400" dirty="0" err="1"/>
              <a:t>experience</a:t>
            </a:r>
            <a:r>
              <a:rPr lang="sv-SE" sz="2400" dirty="0"/>
              <a:t> </a:t>
            </a:r>
            <a:r>
              <a:rPr lang="sv-SE" sz="2400" dirty="0" err="1"/>
              <a:t>measures</a:t>
            </a:r>
            <a:r>
              <a:rPr lang="sv-SE" sz="2400" dirty="0"/>
              <a:t> (</a:t>
            </a:r>
            <a:r>
              <a:rPr lang="sv-SE" sz="2400" dirty="0" err="1"/>
              <a:t>PREMs</a:t>
            </a:r>
            <a:r>
              <a:rPr lang="sv-SE" sz="2400" dirty="0"/>
              <a:t>)</a:t>
            </a:r>
          </a:p>
          <a:p>
            <a:r>
              <a:rPr lang="sv-SE" sz="2400" dirty="0" err="1"/>
              <a:t>Clinician-reported</a:t>
            </a:r>
            <a:r>
              <a:rPr lang="sv-SE" sz="2400" dirty="0"/>
              <a:t> </a:t>
            </a:r>
            <a:r>
              <a:rPr lang="sv-SE" sz="2400" dirty="0" err="1"/>
              <a:t>outcomes</a:t>
            </a:r>
            <a:r>
              <a:rPr lang="sv-SE" sz="2400" dirty="0"/>
              <a:t> (</a:t>
            </a:r>
            <a:r>
              <a:rPr lang="sv-SE" sz="2400" dirty="0" err="1"/>
              <a:t>ClinROs</a:t>
            </a:r>
            <a:r>
              <a:rPr lang="sv-SE" sz="2400" dirty="0"/>
              <a:t>)</a:t>
            </a:r>
          </a:p>
          <a:p>
            <a:r>
              <a:rPr lang="sv-SE" sz="2400" dirty="0"/>
              <a:t>Observer-</a:t>
            </a:r>
            <a:r>
              <a:rPr lang="sv-SE" sz="2400" dirty="0" err="1"/>
              <a:t>reported</a:t>
            </a:r>
            <a:r>
              <a:rPr lang="sv-SE" sz="2400" dirty="0"/>
              <a:t> </a:t>
            </a:r>
            <a:r>
              <a:rPr lang="sv-SE" sz="2400" dirty="0" err="1"/>
              <a:t>outcomes</a:t>
            </a:r>
            <a:r>
              <a:rPr lang="sv-SE" sz="2400" dirty="0"/>
              <a:t> (</a:t>
            </a:r>
            <a:r>
              <a:rPr lang="sv-SE" sz="2400" dirty="0" err="1"/>
              <a:t>ObsROs</a:t>
            </a:r>
            <a:r>
              <a:rPr lang="sv-SE" sz="2400" dirty="0"/>
              <a:t>)</a:t>
            </a:r>
          </a:p>
          <a:p>
            <a:r>
              <a:rPr lang="sv-SE" sz="2400" dirty="0" err="1"/>
              <a:t>Performance</a:t>
            </a:r>
            <a:r>
              <a:rPr lang="sv-SE" sz="2400" dirty="0"/>
              <a:t> </a:t>
            </a:r>
            <a:r>
              <a:rPr lang="sv-SE" sz="2400" dirty="0" err="1"/>
              <a:t>outcomes</a:t>
            </a:r>
            <a:r>
              <a:rPr lang="sv-SE" sz="2400" dirty="0"/>
              <a:t> (</a:t>
            </a:r>
            <a:r>
              <a:rPr lang="sv-SE" sz="2400" dirty="0" err="1"/>
              <a:t>PerfOs</a:t>
            </a:r>
            <a:r>
              <a:rPr lang="sv-SE" sz="2400" dirty="0"/>
              <a:t>)</a:t>
            </a:r>
          </a:p>
          <a:p>
            <a:pPr lvl="1"/>
            <a:r>
              <a:rPr lang="sv-SE" sz="2000" dirty="0" err="1"/>
              <a:t>Intended</a:t>
            </a:r>
            <a:r>
              <a:rPr lang="sv-SE" sz="2000" dirty="0"/>
              <a:t> to </a:t>
            </a:r>
            <a:r>
              <a:rPr lang="sv-SE" sz="2000" dirty="0" err="1"/>
              <a:t>produce</a:t>
            </a:r>
            <a:r>
              <a:rPr lang="sv-SE" sz="2000" dirty="0"/>
              <a:t> </a:t>
            </a:r>
            <a:r>
              <a:rPr lang="sv-SE" sz="2000" dirty="0" err="1"/>
              <a:t>measures</a:t>
            </a:r>
            <a:endParaRPr lang="sv-SE" sz="2000" dirty="0"/>
          </a:p>
          <a:p>
            <a:pPr lvl="1"/>
            <a:r>
              <a:rPr lang="sv-SE" sz="2000" dirty="0" err="1"/>
              <a:t>Psychometrics</a:t>
            </a:r>
            <a:endParaRPr lang="sv-SE" sz="2000" dirty="0"/>
          </a:p>
        </p:txBody>
      </p:sp>
      <p:sp>
        <p:nvSpPr>
          <p:cNvPr id="14" name="Platshållare för innehåll 6">
            <a:extLst>
              <a:ext uri="{FF2B5EF4-FFF2-40B4-BE49-F238E27FC236}">
                <a16:creationId xmlns:a16="http://schemas.microsoft.com/office/drawing/2014/main" id="{AB1043CC-03C1-31CE-B4AF-B270E58D3D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00900" y="1804309"/>
            <a:ext cx="3583057" cy="4688566"/>
          </a:xfrm>
        </p:spPr>
        <p:txBody>
          <a:bodyPr>
            <a:normAutofit/>
          </a:bodyPr>
          <a:lstStyle/>
          <a:p>
            <a:r>
              <a:rPr lang="en-US" sz="2400" dirty="0"/>
              <a:t>Checklists</a:t>
            </a:r>
          </a:p>
          <a:p>
            <a:r>
              <a:rPr lang="en-US" sz="2400" dirty="0" err="1"/>
              <a:t>Utlilities</a:t>
            </a:r>
            <a:endParaRPr lang="en-US" sz="2400" dirty="0"/>
          </a:p>
          <a:p>
            <a:r>
              <a:rPr lang="sv-SE" sz="2400" dirty="0" err="1"/>
              <a:t>Classification</a:t>
            </a:r>
            <a:r>
              <a:rPr lang="sv-SE" sz="2400" dirty="0"/>
              <a:t> </a:t>
            </a:r>
            <a:r>
              <a:rPr lang="sv-SE" sz="2400" dirty="0" err="1"/>
              <a:t>tools</a:t>
            </a:r>
            <a:r>
              <a:rPr lang="sv-SE" sz="2400" dirty="0"/>
              <a:t> (</a:t>
            </a:r>
            <a:r>
              <a:rPr lang="sv-SE" sz="2400" dirty="0" err="1"/>
              <a:t>single-items</a:t>
            </a:r>
            <a:r>
              <a:rPr lang="sv-SE" sz="2400" dirty="0"/>
              <a:t>)</a:t>
            </a:r>
          </a:p>
          <a:p>
            <a:pPr lvl="1"/>
            <a:r>
              <a:rPr lang="sv-SE" sz="2000" dirty="0" err="1"/>
              <a:t>Wording</a:t>
            </a:r>
            <a:endParaRPr lang="sv-SE" sz="2000" dirty="0"/>
          </a:p>
          <a:p>
            <a:pPr lvl="1"/>
            <a:r>
              <a:rPr lang="en-US" sz="2000" dirty="0"/>
              <a:t>Content validity</a:t>
            </a:r>
          </a:p>
          <a:p>
            <a:pPr lvl="1"/>
            <a:r>
              <a:rPr lang="sv-SE" sz="2000" dirty="0"/>
              <a:t>Test-</a:t>
            </a:r>
            <a:r>
              <a:rPr lang="sv-SE" sz="2000" dirty="0" err="1"/>
              <a:t>retest</a:t>
            </a:r>
            <a:r>
              <a:rPr lang="sv-SE" sz="2000" dirty="0"/>
              <a:t> </a:t>
            </a:r>
            <a:r>
              <a:rPr lang="sv-SE" sz="2000" dirty="0" err="1"/>
              <a:t>stability</a:t>
            </a:r>
            <a:endParaRPr lang="sv-SE" sz="2000" dirty="0"/>
          </a:p>
          <a:p>
            <a:r>
              <a:rPr lang="en-US" sz="2400" dirty="0"/>
              <a:t>Screening tools </a:t>
            </a:r>
          </a:p>
          <a:p>
            <a:pPr lvl="1"/>
            <a:r>
              <a:rPr lang="en-US" sz="2000" dirty="0"/>
              <a:t>As above +</a:t>
            </a:r>
          </a:p>
          <a:p>
            <a:pPr lvl="1"/>
            <a:r>
              <a:rPr lang="en-US" sz="2000" dirty="0"/>
              <a:t>Sensitivity, specificity, etc.</a:t>
            </a: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54B154E2-BDB1-7EFD-7AC9-6A75B61C650D}"/>
              </a:ext>
            </a:extLst>
          </p:cNvPr>
          <p:cNvSpPr txBox="1"/>
          <p:nvPr/>
        </p:nvSpPr>
        <p:spPr>
          <a:xfrm rot="2968039">
            <a:off x="8976224" y="2247172"/>
            <a:ext cx="3600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/>
              <a:t>Not </a:t>
            </a:r>
            <a:r>
              <a:rPr lang="sv-SE" dirty="0" err="1"/>
              <a:t>intended</a:t>
            </a:r>
            <a:r>
              <a:rPr lang="sv-SE" dirty="0"/>
              <a:t> to </a:t>
            </a:r>
            <a:r>
              <a:rPr lang="sv-SE" dirty="0" err="1"/>
              <a:t>produce</a:t>
            </a:r>
            <a:r>
              <a:rPr lang="sv-SE" dirty="0"/>
              <a:t> </a:t>
            </a:r>
            <a:r>
              <a:rPr lang="sv-SE" dirty="0" err="1"/>
              <a:t>measures</a:t>
            </a:r>
            <a:endParaRPr lang="sv-SE" dirty="0"/>
          </a:p>
          <a:p>
            <a:pPr algn="ctr"/>
            <a:r>
              <a:rPr lang="sv-SE" dirty="0" err="1"/>
              <a:t>Psychometrics</a:t>
            </a:r>
            <a:r>
              <a:rPr lang="sv-SE" dirty="0"/>
              <a:t> </a:t>
            </a:r>
            <a:r>
              <a:rPr lang="sv-SE" dirty="0" err="1"/>
              <a:t>largely</a:t>
            </a:r>
            <a:r>
              <a:rPr lang="sv-SE" dirty="0"/>
              <a:t> irrelevant</a:t>
            </a:r>
          </a:p>
        </p:txBody>
      </p:sp>
    </p:spTree>
    <p:extLst>
      <p:ext uri="{BB962C8B-B14F-4D97-AF65-F5344CB8AC3E}">
        <p14:creationId xmlns:p14="http://schemas.microsoft.com/office/powerpoint/2010/main" val="4285272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1C592E3-001F-8387-C5CF-E7FC85882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err="1"/>
              <a:t>Some</a:t>
            </a:r>
            <a:r>
              <a:rPr lang="sv-SE" dirty="0"/>
              <a:t> </a:t>
            </a:r>
            <a:r>
              <a:rPr lang="sv-SE" dirty="0" err="1"/>
              <a:t>examples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B8B51DF-978B-740D-98C1-524C8C4110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5795" y="1659125"/>
            <a:ext cx="6403521" cy="416520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v-SE" dirty="0"/>
              <a:t>Clinical </a:t>
            </a:r>
            <a:r>
              <a:rPr lang="sv-SE" dirty="0" err="1"/>
              <a:t>outcome</a:t>
            </a:r>
            <a:r>
              <a:rPr lang="sv-SE" dirty="0"/>
              <a:t> </a:t>
            </a:r>
            <a:r>
              <a:rPr lang="sv-SE" dirty="0" err="1"/>
              <a:t>assessments</a:t>
            </a:r>
            <a:endParaRPr lang="sv-SE" dirty="0"/>
          </a:p>
          <a:p>
            <a:r>
              <a:rPr lang="sv-SE" sz="2400" dirty="0"/>
              <a:t>Patient-</a:t>
            </a:r>
            <a:r>
              <a:rPr lang="sv-SE" sz="2400" dirty="0" err="1"/>
              <a:t>reported</a:t>
            </a:r>
            <a:r>
              <a:rPr lang="sv-SE" sz="2400" dirty="0"/>
              <a:t> </a:t>
            </a:r>
            <a:r>
              <a:rPr lang="sv-SE" sz="2400" dirty="0" err="1"/>
              <a:t>outcomes</a:t>
            </a:r>
            <a:r>
              <a:rPr lang="sv-SE" sz="2400" dirty="0"/>
              <a:t> (PROs/</a:t>
            </a:r>
            <a:r>
              <a:rPr lang="sv-SE" sz="2400" dirty="0" err="1"/>
              <a:t>PROMs</a:t>
            </a:r>
            <a:r>
              <a:rPr lang="sv-SE" sz="2400" dirty="0"/>
              <a:t>)</a:t>
            </a:r>
          </a:p>
          <a:p>
            <a:pPr lvl="1"/>
            <a:r>
              <a:rPr lang="sv-SE" sz="2000" dirty="0"/>
              <a:t>PDQ-39</a:t>
            </a:r>
          </a:p>
          <a:p>
            <a:r>
              <a:rPr lang="sv-SE" sz="2400" dirty="0" err="1"/>
              <a:t>Clinician-reported</a:t>
            </a:r>
            <a:r>
              <a:rPr lang="sv-SE" sz="2400" dirty="0"/>
              <a:t> </a:t>
            </a:r>
            <a:r>
              <a:rPr lang="sv-SE" sz="2400" dirty="0" err="1"/>
              <a:t>outcomes</a:t>
            </a:r>
            <a:r>
              <a:rPr lang="sv-SE" sz="2400" dirty="0"/>
              <a:t> (</a:t>
            </a:r>
            <a:r>
              <a:rPr lang="sv-SE" sz="2400" dirty="0" err="1"/>
              <a:t>ClinROs</a:t>
            </a:r>
            <a:r>
              <a:rPr lang="sv-SE" sz="2400" dirty="0"/>
              <a:t>)</a:t>
            </a:r>
          </a:p>
          <a:p>
            <a:pPr lvl="1"/>
            <a:r>
              <a:rPr lang="sv-SE" sz="2000" dirty="0"/>
              <a:t>UPDRS</a:t>
            </a:r>
          </a:p>
          <a:p>
            <a:r>
              <a:rPr lang="sv-SE" sz="2400" dirty="0">
                <a:solidFill>
                  <a:schemeClr val="bg1">
                    <a:lumMod val="75000"/>
                  </a:schemeClr>
                </a:solidFill>
              </a:rPr>
              <a:t>Observer-</a:t>
            </a:r>
            <a:r>
              <a:rPr lang="sv-SE" sz="2400" dirty="0" err="1">
                <a:solidFill>
                  <a:schemeClr val="bg1">
                    <a:lumMod val="75000"/>
                  </a:schemeClr>
                </a:solidFill>
              </a:rPr>
              <a:t>reported</a:t>
            </a:r>
            <a:r>
              <a:rPr lang="sv-SE" sz="24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sv-SE" sz="2400" dirty="0" err="1">
                <a:solidFill>
                  <a:schemeClr val="bg1">
                    <a:lumMod val="75000"/>
                  </a:schemeClr>
                </a:solidFill>
              </a:rPr>
              <a:t>outcomes</a:t>
            </a:r>
            <a:r>
              <a:rPr lang="sv-SE" sz="2400" dirty="0">
                <a:solidFill>
                  <a:schemeClr val="bg1">
                    <a:lumMod val="75000"/>
                  </a:schemeClr>
                </a:solidFill>
              </a:rPr>
              <a:t> (</a:t>
            </a:r>
            <a:r>
              <a:rPr lang="sv-SE" sz="2400" dirty="0" err="1">
                <a:solidFill>
                  <a:schemeClr val="bg1">
                    <a:lumMod val="75000"/>
                  </a:schemeClr>
                </a:solidFill>
              </a:rPr>
              <a:t>ObsROs</a:t>
            </a:r>
            <a:r>
              <a:rPr lang="sv-SE" sz="2400" dirty="0">
                <a:solidFill>
                  <a:schemeClr val="bg1">
                    <a:lumMod val="75000"/>
                  </a:schemeClr>
                </a:solidFill>
              </a:rPr>
              <a:t>)</a:t>
            </a:r>
          </a:p>
          <a:p>
            <a:r>
              <a:rPr lang="sv-SE" sz="2400" dirty="0" err="1">
                <a:solidFill>
                  <a:schemeClr val="bg1">
                    <a:lumMod val="75000"/>
                  </a:schemeClr>
                </a:solidFill>
              </a:rPr>
              <a:t>Performance</a:t>
            </a:r>
            <a:r>
              <a:rPr lang="sv-SE" sz="24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sv-SE" sz="2400" dirty="0" err="1">
                <a:solidFill>
                  <a:schemeClr val="bg1">
                    <a:lumMod val="75000"/>
                  </a:schemeClr>
                </a:solidFill>
              </a:rPr>
              <a:t>outcomes</a:t>
            </a:r>
            <a:r>
              <a:rPr lang="sv-SE" sz="2400" dirty="0">
                <a:solidFill>
                  <a:schemeClr val="bg1">
                    <a:lumMod val="75000"/>
                  </a:schemeClr>
                </a:solidFill>
              </a:rPr>
              <a:t> (</a:t>
            </a:r>
            <a:r>
              <a:rPr lang="sv-SE" sz="2400" dirty="0" err="1">
                <a:solidFill>
                  <a:schemeClr val="bg1">
                    <a:lumMod val="75000"/>
                  </a:schemeClr>
                </a:solidFill>
              </a:rPr>
              <a:t>PerfOs</a:t>
            </a:r>
            <a:r>
              <a:rPr lang="sv-SE" sz="2400" dirty="0">
                <a:solidFill>
                  <a:schemeClr val="bg1">
                    <a:lumMod val="75000"/>
                  </a:schemeClr>
                </a:solidFill>
              </a:rPr>
              <a:t>)</a:t>
            </a:r>
          </a:p>
          <a:p>
            <a:r>
              <a:rPr lang="sv-SE" sz="2400" dirty="0"/>
              <a:t>Patient-</a:t>
            </a:r>
            <a:r>
              <a:rPr lang="sv-SE" sz="2400" dirty="0" err="1"/>
              <a:t>reported</a:t>
            </a:r>
            <a:r>
              <a:rPr lang="sv-SE" sz="2400" dirty="0"/>
              <a:t> </a:t>
            </a:r>
            <a:r>
              <a:rPr lang="sv-SE" sz="2400" dirty="0" err="1"/>
              <a:t>experience</a:t>
            </a:r>
            <a:r>
              <a:rPr lang="sv-SE" sz="2400" dirty="0"/>
              <a:t> </a:t>
            </a:r>
            <a:r>
              <a:rPr lang="sv-SE" sz="2400" dirty="0" err="1"/>
              <a:t>measures</a:t>
            </a:r>
            <a:r>
              <a:rPr lang="sv-SE" sz="2400" dirty="0"/>
              <a:t> (</a:t>
            </a:r>
            <a:r>
              <a:rPr lang="sv-SE" sz="2400" dirty="0" err="1"/>
              <a:t>PREMs</a:t>
            </a:r>
            <a:r>
              <a:rPr lang="sv-SE" sz="2400" dirty="0"/>
              <a:t>)</a:t>
            </a:r>
          </a:p>
          <a:p>
            <a:pPr lvl="1"/>
            <a:r>
              <a:rPr lang="sv-SE" sz="2000" dirty="0" err="1"/>
              <a:t>PCCoc</a:t>
            </a:r>
            <a:endParaRPr lang="sv-SE" sz="2000" dirty="0"/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EB031A95-5D6F-F0C8-F9EA-63090BF2B0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33608" y="1877786"/>
            <a:ext cx="3140410" cy="40297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Checklists</a:t>
            </a:r>
          </a:p>
          <a:p>
            <a:pPr lvl="1"/>
            <a:r>
              <a:rPr lang="en-US" sz="2000" dirty="0"/>
              <a:t>NMSQ</a:t>
            </a:r>
          </a:p>
          <a:p>
            <a:pPr marL="0" indent="0">
              <a:buNone/>
            </a:pPr>
            <a:r>
              <a:rPr lang="en-US" sz="2400" dirty="0"/>
              <a:t>Screening tools </a:t>
            </a:r>
          </a:p>
          <a:p>
            <a:pPr lvl="1"/>
            <a:r>
              <a:rPr lang="en-US" sz="2000" dirty="0"/>
              <a:t>MEONF-II</a:t>
            </a:r>
          </a:p>
          <a:p>
            <a:pPr marL="0" indent="0">
              <a:buNone/>
            </a:pPr>
            <a:r>
              <a:rPr lang="en-US" sz="2400" dirty="0" err="1"/>
              <a:t>Utlilities</a:t>
            </a:r>
            <a:endParaRPr lang="en-US" sz="2400" dirty="0"/>
          </a:p>
          <a:p>
            <a:pPr lvl="1"/>
            <a:r>
              <a:rPr lang="en-US" sz="2000" dirty="0"/>
              <a:t>EQ-5D</a:t>
            </a:r>
          </a:p>
          <a:p>
            <a:pPr marL="0" indent="0">
              <a:buNone/>
            </a:pPr>
            <a:r>
              <a:rPr lang="sv-SE" sz="2400" dirty="0" err="1"/>
              <a:t>Classification</a:t>
            </a:r>
            <a:r>
              <a:rPr lang="sv-SE" sz="2400" dirty="0"/>
              <a:t> </a:t>
            </a:r>
            <a:r>
              <a:rPr lang="sv-SE" sz="2400" dirty="0" err="1"/>
              <a:t>tools</a:t>
            </a:r>
            <a:r>
              <a:rPr lang="sv-SE" sz="2400" dirty="0"/>
              <a:t> (</a:t>
            </a:r>
            <a:r>
              <a:rPr lang="sv-SE" sz="2400" dirty="0" err="1"/>
              <a:t>single-items</a:t>
            </a:r>
            <a:r>
              <a:rPr lang="sv-SE" sz="2400" dirty="0"/>
              <a:t>)</a:t>
            </a:r>
          </a:p>
          <a:p>
            <a:pPr lvl="1"/>
            <a:r>
              <a:rPr lang="sv-SE" sz="2000" dirty="0" err="1"/>
              <a:t>Hoehn</a:t>
            </a:r>
            <a:r>
              <a:rPr lang="sv-SE" sz="2000" dirty="0"/>
              <a:t> &amp; </a:t>
            </a:r>
            <a:r>
              <a:rPr lang="sv-SE" sz="2000" dirty="0" err="1"/>
              <a:t>Yahr</a:t>
            </a:r>
            <a:endParaRPr lang="sv-SE" sz="2000" dirty="0"/>
          </a:p>
        </p:txBody>
      </p:sp>
    </p:spTree>
    <p:extLst>
      <p:ext uri="{BB962C8B-B14F-4D97-AF65-F5344CB8AC3E}">
        <p14:creationId xmlns:p14="http://schemas.microsoft.com/office/powerpoint/2010/main" val="9132853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CC5E384-E398-AB6A-F661-665B701C374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Clinical </a:t>
            </a:r>
            <a:r>
              <a:rPr lang="sv-SE" dirty="0" err="1"/>
              <a:t>Outcome</a:t>
            </a:r>
            <a:r>
              <a:rPr lang="sv-SE" dirty="0"/>
              <a:t> </a:t>
            </a:r>
            <a:r>
              <a:rPr lang="sv-SE" dirty="0" err="1"/>
              <a:t>Assessments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D6E3A2FE-6804-AB39-138A-DFCBEC3DBCF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793508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BB653C2-39F7-65EF-D511-F7E6B44D4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7779"/>
            <a:ext cx="10515600" cy="919661"/>
          </a:xfrm>
        </p:spPr>
        <p:txBody>
          <a:bodyPr>
            <a:normAutofit fontScale="90000"/>
          </a:bodyPr>
          <a:lstStyle/>
          <a:p>
            <a:r>
              <a:rPr lang="sv-SE"/>
              <a:t>PDQ-39:</a:t>
            </a:r>
            <a:br>
              <a:rPr lang="sv-SE"/>
            </a:br>
            <a:r>
              <a:rPr lang="sv-SE" sz="3600"/>
              <a:t>39-item </a:t>
            </a:r>
            <a:r>
              <a:rPr lang="sv-SE" sz="3600" err="1"/>
              <a:t>Parkinson’s</a:t>
            </a:r>
            <a:r>
              <a:rPr lang="sv-SE" sz="3600"/>
              <a:t> </a:t>
            </a:r>
            <a:r>
              <a:rPr lang="sv-SE" sz="3600" err="1"/>
              <a:t>Disease</a:t>
            </a:r>
            <a:r>
              <a:rPr lang="sv-SE" sz="3600"/>
              <a:t> </a:t>
            </a:r>
            <a:r>
              <a:rPr lang="sv-SE" sz="3600" err="1"/>
              <a:t>Questionnaire</a:t>
            </a:r>
            <a:endParaRPr lang="sv-SE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85CE6E-79C8-A0D9-DC89-BEAE5FB3B538}"/>
              </a:ext>
            </a:extLst>
          </p:cNvPr>
          <p:cNvSpPr txBox="1">
            <a:spLocks noChangeArrowheads="1"/>
          </p:cNvSpPr>
          <p:nvPr/>
        </p:nvSpPr>
        <p:spPr>
          <a:xfrm>
            <a:off x="913410" y="1232368"/>
            <a:ext cx="6226645" cy="490915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sv-SE" sz="2000" dirty="0"/>
              <a:t>39 items</a:t>
            </a:r>
          </a:p>
          <a:p>
            <a:r>
              <a:rPr lang="en-US" altLang="sv-SE" sz="2000" dirty="0"/>
              <a:t>5 ordered response categories; problem frequency during the past month</a:t>
            </a:r>
          </a:p>
          <a:p>
            <a:r>
              <a:rPr lang="en-US" altLang="sv-SE" sz="2000" dirty="0"/>
              <a:t>8 subscales (0-100; 0=better): </a:t>
            </a:r>
          </a:p>
          <a:p>
            <a:pPr marL="457200" lvl="1" indent="0">
              <a:buNone/>
            </a:pPr>
            <a:r>
              <a:rPr lang="en-US" altLang="sv-SE" sz="1600" dirty="0"/>
              <a:t>- Mobility (MOB)		- Social support (SOC)</a:t>
            </a:r>
          </a:p>
          <a:p>
            <a:pPr marL="457200" lvl="1" indent="0">
              <a:buNone/>
            </a:pPr>
            <a:r>
              <a:rPr lang="en-US" altLang="sv-SE" sz="1600" dirty="0"/>
              <a:t>- Activities of Daily Living (ADL)	- Cognitions (COG)</a:t>
            </a:r>
          </a:p>
          <a:p>
            <a:pPr marL="457200" lvl="1" indent="0">
              <a:buNone/>
            </a:pPr>
            <a:r>
              <a:rPr lang="en-US" altLang="sv-SE" sz="1600" dirty="0"/>
              <a:t>- Emotional well-being (EMO)	- Communication (COM)</a:t>
            </a:r>
          </a:p>
          <a:p>
            <a:pPr marL="457200" lvl="1" indent="0">
              <a:buNone/>
            </a:pPr>
            <a:r>
              <a:rPr lang="en-US" altLang="sv-SE" sz="1600" dirty="0"/>
              <a:t>- Stigma (STI)			- Bodily discomfort (BOD)</a:t>
            </a:r>
            <a:endParaRPr lang="en-US" altLang="sv-SE" sz="1800" dirty="0"/>
          </a:p>
          <a:p>
            <a:r>
              <a:rPr lang="en-US" altLang="sv-SE" sz="2000" dirty="0"/>
              <a:t>Total score (0-100; 0=better):</a:t>
            </a:r>
          </a:p>
          <a:p>
            <a:pPr lvl="1"/>
            <a:r>
              <a:rPr lang="en-US" altLang="sv-SE" sz="1600" dirty="0"/>
              <a:t>PDQ-39 Summary Index (PDQ-39SI)</a:t>
            </a:r>
          </a:p>
          <a:p>
            <a:r>
              <a:rPr lang="en-US" altLang="sv-SE" sz="2000" dirty="0"/>
              <a:t>8-item short form available (PDQ-8)</a:t>
            </a:r>
          </a:p>
          <a:p>
            <a:r>
              <a:rPr lang="en-US" altLang="sv-SE" sz="2000" dirty="0"/>
              <a:t>Intended as a PD-specific PROM for use in research and clinical trials</a:t>
            </a:r>
          </a:p>
          <a:p>
            <a:pPr lvl="1"/>
            <a:r>
              <a:rPr lang="en-US" altLang="sv-SE" sz="1600" dirty="0"/>
              <a:t>Unclear what variable(s) it represents (developers have referred to it as a questionnaire regarding functioning and wellbeing, Health-related quality of lite, health status and quality of life)</a:t>
            </a:r>
          </a:p>
          <a:p>
            <a:endParaRPr lang="en-US" altLang="sv-SE" sz="1800" dirty="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BDA74266-5F77-1EEF-86A5-85014BBF20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2333" y="1232368"/>
            <a:ext cx="3902110" cy="523616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 Box 6">
            <a:extLst>
              <a:ext uri="{FF2B5EF4-FFF2-40B4-BE49-F238E27FC236}">
                <a16:creationId xmlns:a16="http://schemas.microsoft.com/office/drawing/2014/main" id="{485660C1-A407-C5DD-9C77-C98554276C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6266" y="6573851"/>
            <a:ext cx="194476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sv-SE" sz="1000" err="1"/>
              <a:t>Peto</a:t>
            </a:r>
            <a:r>
              <a:rPr lang="en-US" altLang="sv-SE" sz="1000"/>
              <a:t> et al. </a:t>
            </a:r>
            <a:r>
              <a:rPr lang="en-US" altLang="sv-SE" sz="1000" i="1"/>
              <a:t>QLR</a:t>
            </a:r>
            <a:r>
              <a:rPr lang="en-US" altLang="sv-SE" sz="1000"/>
              <a:t> 1995; 4: 241-8.</a:t>
            </a:r>
          </a:p>
        </p:txBody>
      </p:sp>
    </p:spTree>
    <p:extLst>
      <p:ext uri="{BB962C8B-B14F-4D97-AF65-F5344CB8AC3E}">
        <p14:creationId xmlns:p14="http://schemas.microsoft.com/office/powerpoint/2010/main" val="13579077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>
            <a:extLst>
              <a:ext uri="{FF2B5EF4-FFF2-40B4-BE49-F238E27FC236}">
                <a16:creationId xmlns:a16="http://schemas.microsoft.com/office/drawing/2014/main" id="{2AEB0E5E-110C-3D89-470C-E5D152EC3131}"/>
              </a:ext>
            </a:extLst>
          </p:cNvPr>
          <p:cNvSpPr txBox="1">
            <a:spLocks/>
          </p:cNvSpPr>
          <p:nvPr/>
        </p:nvSpPr>
        <p:spPr>
          <a:xfrm>
            <a:off x="838200" y="187779"/>
            <a:ext cx="10515600" cy="919661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/>
              <a:t>UPDRS:</a:t>
            </a:r>
            <a:br>
              <a:rPr lang="sv-SE"/>
            </a:br>
            <a:r>
              <a:rPr lang="sv-SE" sz="3600"/>
              <a:t>Unified Parkinson’s Disease Rating Scale</a:t>
            </a:r>
            <a:endParaRPr lang="sv-SE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7DDDEC1D-B85C-3B0D-1EE6-FC2CE7D3369D}"/>
              </a:ext>
            </a:extLst>
          </p:cNvPr>
          <p:cNvSpPr txBox="1">
            <a:spLocks noChangeArrowheads="1"/>
          </p:cNvSpPr>
          <p:nvPr/>
        </p:nvSpPr>
        <p:spPr>
          <a:xfrm>
            <a:off x="789220" y="1371599"/>
            <a:ext cx="4884960" cy="477407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1800"/>
              <a:t>Part I. </a:t>
            </a:r>
            <a:r>
              <a:rPr lang="sv-SE" sz="1800" err="1"/>
              <a:t>Mentation</a:t>
            </a:r>
            <a:r>
              <a:rPr lang="sv-SE" sz="1800"/>
              <a:t>, </a:t>
            </a:r>
            <a:r>
              <a:rPr lang="sv-SE" sz="1800" err="1"/>
              <a:t>Behavior</a:t>
            </a:r>
            <a:r>
              <a:rPr lang="sv-SE" sz="1800"/>
              <a:t> &amp; </a:t>
            </a:r>
            <a:r>
              <a:rPr lang="sv-SE" sz="1800" err="1"/>
              <a:t>Mood</a:t>
            </a:r>
            <a:r>
              <a:rPr lang="sv-SE" sz="1800"/>
              <a:t> (4 </a:t>
            </a:r>
            <a:r>
              <a:rPr lang="sv-SE" sz="1800" err="1"/>
              <a:t>items</a:t>
            </a:r>
            <a:r>
              <a:rPr lang="sv-SE" sz="1800"/>
              <a:t>)</a:t>
            </a:r>
          </a:p>
          <a:p>
            <a:pPr marL="457200" lvl="1" indent="0">
              <a:buNone/>
            </a:pPr>
            <a:r>
              <a:rPr lang="sv-SE" sz="1800"/>
              <a:t>	</a:t>
            </a:r>
            <a:r>
              <a:rPr lang="sv-SE" sz="1600" err="1"/>
              <a:t>History</a:t>
            </a:r>
            <a:r>
              <a:rPr lang="sv-SE" sz="1600"/>
              <a:t>, observation</a:t>
            </a:r>
          </a:p>
          <a:p>
            <a:pPr marL="457200" lvl="1" indent="0">
              <a:buNone/>
            </a:pPr>
            <a:r>
              <a:rPr lang="sv-SE" sz="1600"/>
              <a:t>	Total score: 0-16 (0=</a:t>
            </a:r>
            <a:r>
              <a:rPr lang="sv-SE" sz="1600" err="1"/>
              <a:t>Better</a:t>
            </a:r>
            <a:r>
              <a:rPr lang="sv-SE" sz="1600"/>
              <a:t>)</a:t>
            </a:r>
          </a:p>
          <a:p>
            <a:pPr marL="0" indent="0">
              <a:buNone/>
            </a:pPr>
            <a:r>
              <a:rPr lang="sv-SE" sz="1800"/>
              <a:t>Part II. </a:t>
            </a:r>
            <a:r>
              <a:rPr lang="sv-SE" sz="1800" err="1"/>
              <a:t>Activities</a:t>
            </a:r>
            <a:r>
              <a:rPr lang="sv-SE" sz="1800"/>
              <a:t> </a:t>
            </a:r>
            <a:r>
              <a:rPr lang="sv-SE" sz="1800" err="1"/>
              <a:t>of</a:t>
            </a:r>
            <a:r>
              <a:rPr lang="sv-SE" sz="1800"/>
              <a:t> Daily </a:t>
            </a:r>
            <a:r>
              <a:rPr lang="sv-SE" sz="1800" err="1"/>
              <a:t>Living</a:t>
            </a:r>
            <a:r>
              <a:rPr lang="sv-SE" sz="1800"/>
              <a:t> (13 </a:t>
            </a:r>
            <a:r>
              <a:rPr lang="sv-SE" sz="1800" err="1"/>
              <a:t>items</a:t>
            </a:r>
            <a:r>
              <a:rPr lang="sv-SE" sz="1800"/>
              <a:t>)</a:t>
            </a:r>
          </a:p>
          <a:p>
            <a:pPr marL="457200" lvl="1" indent="0">
              <a:buNone/>
            </a:pPr>
            <a:r>
              <a:rPr lang="sv-SE" sz="1800"/>
              <a:t>	</a:t>
            </a:r>
            <a:r>
              <a:rPr lang="sv-SE" sz="1600" err="1"/>
              <a:t>History</a:t>
            </a:r>
            <a:endParaRPr lang="sv-SE" sz="1600"/>
          </a:p>
          <a:p>
            <a:pPr marL="457200" lvl="1" indent="0">
              <a:buNone/>
            </a:pPr>
            <a:r>
              <a:rPr lang="sv-SE" sz="1600"/>
              <a:t>	Total score: 0-52 (0=</a:t>
            </a:r>
            <a:r>
              <a:rPr lang="sv-SE" sz="1600" err="1"/>
              <a:t>Better</a:t>
            </a:r>
            <a:r>
              <a:rPr lang="sv-SE" sz="1600"/>
              <a:t>)</a:t>
            </a:r>
          </a:p>
          <a:p>
            <a:pPr marL="0" indent="0">
              <a:buNone/>
            </a:pPr>
            <a:r>
              <a:rPr lang="sv-SE" sz="1800"/>
              <a:t>Part III. Motor Examination (14/27 </a:t>
            </a:r>
            <a:r>
              <a:rPr lang="sv-SE" sz="1800" err="1"/>
              <a:t>items</a:t>
            </a:r>
            <a:r>
              <a:rPr lang="sv-SE" sz="1800"/>
              <a:t>)</a:t>
            </a:r>
          </a:p>
          <a:p>
            <a:pPr marL="457200" lvl="1" indent="0">
              <a:buNone/>
            </a:pPr>
            <a:r>
              <a:rPr lang="sv-SE" sz="1800"/>
              <a:t>	</a:t>
            </a:r>
            <a:r>
              <a:rPr lang="sv-SE" sz="1600"/>
              <a:t>Clinical examination</a:t>
            </a:r>
          </a:p>
          <a:p>
            <a:pPr marL="457200" lvl="1" indent="0">
              <a:buNone/>
            </a:pPr>
            <a:r>
              <a:rPr lang="sv-SE" sz="1600"/>
              <a:t>	Total score: 0-108 (0=</a:t>
            </a:r>
            <a:r>
              <a:rPr lang="sv-SE" sz="1600" err="1"/>
              <a:t>Better</a:t>
            </a:r>
            <a:r>
              <a:rPr lang="sv-SE" sz="1600"/>
              <a:t>)</a:t>
            </a:r>
          </a:p>
          <a:p>
            <a:pPr marL="0" indent="0">
              <a:buNone/>
            </a:pPr>
            <a:r>
              <a:rPr lang="sv-SE" sz="1800"/>
              <a:t>Part IV. </a:t>
            </a:r>
            <a:r>
              <a:rPr lang="sv-SE" sz="1800" err="1"/>
              <a:t>Complications</a:t>
            </a:r>
            <a:r>
              <a:rPr lang="sv-SE" sz="1800"/>
              <a:t> </a:t>
            </a:r>
            <a:r>
              <a:rPr lang="sv-SE" sz="1800" err="1"/>
              <a:t>of</a:t>
            </a:r>
            <a:r>
              <a:rPr lang="sv-SE" sz="1800"/>
              <a:t> </a:t>
            </a:r>
            <a:r>
              <a:rPr lang="sv-SE" sz="1800" err="1"/>
              <a:t>Therapy</a:t>
            </a:r>
            <a:r>
              <a:rPr lang="sv-SE" sz="1800"/>
              <a:t> (11 </a:t>
            </a:r>
            <a:r>
              <a:rPr lang="sv-SE" sz="1800" err="1"/>
              <a:t>items</a:t>
            </a:r>
            <a:r>
              <a:rPr lang="sv-SE" sz="1800"/>
              <a:t>)</a:t>
            </a:r>
          </a:p>
          <a:p>
            <a:pPr marL="457200" lvl="1" indent="0">
              <a:buNone/>
            </a:pPr>
            <a:r>
              <a:rPr lang="sv-SE" sz="1800"/>
              <a:t>	</a:t>
            </a:r>
            <a:r>
              <a:rPr lang="sv-SE" sz="1600" err="1"/>
              <a:t>History</a:t>
            </a:r>
            <a:r>
              <a:rPr lang="sv-SE" sz="1600"/>
              <a:t>, observation</a:t>
            </a:r>
          </a:p>
          <a:p>
            <a:pPr marL="457200" lvl="1" indent="0">
              <a:buNone/>
            </a:pPr>
            <a:r>
              <a:rPr lang="sv-SE" sz="1600"/>
              <a:t>	Total score: 0-23 (0=</a:t>
            </a:r>
            <a:r>
              <a:rPr lang="sv-SE" sz="1600" err="1"/>
              <a:t>Better</a:t>
            </a:r>
            <a:r>
              <a:rPr lang="sv-SE" sz="1600"/>
              <a:t>)</a:t>
            </a:r>
          </a:p>
          <a:p>
            <a:pPr marL="457200" lvl="1" indent="0">
              <a:buNone/>
            </a:pPr>
            <a:endParaRPr lang="sv-SE" sz="1600"/>
          </a:p>
          <a:p>
            <a:r>
              <a:rPr lang="sv-SE" sz="2100" err="1"/>
              <a:t>Intended</a:t>
            </a:r>
            <a:r>
              <a:rPr lang="sv-SE" sz="2100"/>
              <a:t> to </a:t>
            </a:r>
            <a:r>
              <a:rPr lang="sv-SE" sz="2100" err="1"/>
              <a:t>assess</a:t>
            </a:r>
            <a:r>
              <a:rPr lang="sv-SE" sz="2100"/>
              <a:t> symptom </a:t>
            </a:r>
            <a:r>
              <a:rPr lang="sv-SE" sz="2100" err="1"/>
              <a:t>severity</a:t>
            </a:r>
            <a:r>
              <a:rPr lang="sv-SE" sz="2100"/>
              <a:t> and </a:t>
            </a:r>
            <a:r>
              <a:rPr lang="sv-SE" sz="2100" err="1"/>
              <a:t>outcomes</a:t>
            </a:r>
            <a:r>
              <a:rPr lang="sv-SE" sz="2100"/>
              <a:t> </a:t>
            </a:r>
            <a:r>
              <a:rPr lang="sv-SE" sz="2100" err="1"/>
              <a:t>of</a:t>
            </a:r>
            <a:r>
              <a:rPr lang="sv-SE" sz="2100"/>
              <a:t> interventions, as </a:t>
            </a:r>
            <a:r>
              <a:rPr lang="sv-SE" sz="2100" err="1"/>
              <a:t>well</a:t>
            </a:r>
            <a:r>
              <a:rPr lang="sv-SE" sz="2100"/>
              <a:t> as a </a:t>
            </a:r>
            <a:r>
              <a:rPr lang="sv-SE" sz="2100" err="1"/>
              <a:t>means</a:t>
            </a:r>
            <a:r>
              <a:rPr lang="sv-SE" sz="2100"/>
              <a:t> to </a:t>
            </a:r>
            <a:r>
              <a:rPr lang="sv-SE" sz="2100" err="1"/>
              <a:t>standardize</a:t>
            </a:r>
            <a:r>
              <a:rPr lang="sv-SE" sz="2100"/>
              <a:t> </a:t>
            </a:r>
            <a:r>
              <a:rPr lang="sv-SE" sz="2100" err="1"/>
              <a:t>clinical</a:t>
            </a:r>
            <a:r>
              <a:rPr lang="sv-SE" sz="2100"/>
              <a:t> </a:t>
            </a:r>
            <a:r>
              <a:rPr lang="sv-SE" sz="2100" err="1"/>
              <a:t>assessment</a:t>
            </a:r>
            <a:endParaRPr lang="sv-SE" sz="2100"/>
          </a:p>
          <a:p>
            <a:pPr lvl="1"/>
            <a:r>
              <a:rPr lang="sv-SE" sz="1600"/>
              <a:t>Parts I and IV: </a:t>
            </a:r>
            <a:r>
              <a:rPr lang="sv-SE" sz="1600" err="1"/>
              <a:t>Rather</a:t>
            </a:r>
            <a:r>
              <a:rPr lang="sv-SE" sz="1600"/>
              <a:t> </a:t>
            </a:r>
            <a:r>
              <a:rPr lang="sv-SE" sz="1600" err="1"/>
              <a:t>characterized</a:t>
            </a:r>
            <a:r>
              <a:rPr lang="sv-SE" sz="1600"/>
              <a:t> as </a:t>
            </a:r>
            <a:r>
              <a:rPr lang="sv-SE" sz="1600" err="1"/>
              <a:t>clinical</a:t>
            </a:r>
            <a:r>
              <a:rPr lang="sv-SE" sz="1600"/>
              <a:t> </a:t>
            </a:r>
            <a:r>
              <a:rPr lang="sv-SE" sz="1600" err="1"/>
              <a:t>checklists</a:t>
            </a:r>
            <a:endParaRPr lang="sv-SE" sz="1600"/>
          </a:p>
          <a:p>
            <a:pPr lvl="1"/>
            <a:r>
              <a:rPr lang="sv-SE" sz="1600"/>
              <a:t>Part II: Not a </a:t>
            </a:r>
            <a:r>
              <a:rPr lang="sv-SE" sz="1600" err="1"/>
              <a:t>coherent</a:t>
            </a:r>
            <a:r>
              <a:rPr lang="sv-SE" sz="1600"/>
              <a:t> ADL </a:t>
            </a:r>
            <a:r>
              <a:rPr lang="sv-SE" sz="1600" err="1"/>
              <a:t>assessment</a:t>
            </a:r>
            <a:endParaRPr lang="sv-SE" sz="1600"/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60564B43-E38A-86A8-E35F-85BE1EBFB1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7769" y="1185997"/>
            <a:ext cx="3217903" cy="4486006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2D02BD3A-48C7-CD3E-FD69-C08D82178C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3935" y="1185997"/>
            <a:ext cx="3560696" cy="515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0491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BB653C2-39F7-65EF-D511-F7E6B44D4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7779"/>
            <a:ext cx="10515600" cy="919661"/>
          </a:xfrm>
        </p:spPr>
        <p:txBody>
          <a:bodyPr>
            <a:normAutofit fontScale="90000"/>
          </a:bodyPr>
          <a:lstStyle/>
          <a:p>
            <a:r>
              <a:rPr lang="sv-SE" err="1"/>
              <a:t>PCCoc</a:t>
            </a:r>
            <a:r>
              <a:rPr lang="sv-SE"/>
              <a:t>:</a:t>
            </a:r>
            <a:br>
              <a:rPr lang="sv-SE"/>
            </a:br>
            <a:r>
              <a:rPr lang="sv-SE" sz="3600"/>
              <a:t>Person-</a:t>
            </a:r>
            <a:r>
              <a:rPr lang="sv-SE" sz="3600" err="1"/>
              <a:t>Centered</a:t>
            </a:r>
            <a:r>
              <a:rPr lang="sv-SE" sz="3600"/>
              <a:t> Care instrument for </a:t>
            </a:r>
            <a:r>
              <a:rPr lang="sv-SE" sz="3600" err="1"/>
              <a:t>outpatient</a:t>
            </a:r>
            <a:r>
              <a:rPr lang="sv-SE" sz="3600"/>
              <a:t> </a:t>
            </a:r>
            <a:r>
              <a:rPr lang="sv-SE" sz="3600" err="1"/>
              <a:t>care</a:t>
            </a:r>
            <a:endParaRPr lang="sv-SE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85CE6E-79C8-A0D9-DC89-BEAE5FB3B538}"/>
              </a:ext>
            </a:extLst>
          </p:cNvPr>
          <p:cNvSpPr txBox="1">
            <a:spLocks noChangeArrowheads="1"/>
          </p:cNvSpPr>
          <p:nvPr/>
        </p:nvSpPr>
        <p:spPr>
          <a:xfrm>
            <a:off x="925688" y="1526720"/>
            <a:ext cx="5667023" cy="46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sv-SE" sz="2400" dirty="0"/>
              <a:t>36 items</a:t>
            </a:r>
          </a:p>
          <a:p>
            <a:r>
              <a:rPr lang="en-US" altLang="sv-SE" sz="2400" dirty="0"/>
              <a:t>4 ordered response categories</a:t>
            </a:r>
            <a:endParaRPr lang="en-US" altLang="sv-SE" sz="2000" dirty="0"/>
          </a:p>
          <a:p>
            <a:r>
              <a:rPr lang="en-US" altLang="sv-SE" sz="2400" dirty="0"/>
              <a:t>Total score (0-100; 100=higher degree of perceived person centeredness)</a:t>
            </a:r>
          </a:p>
          <a:p>
            <a:endParaRPr lang="en-US" altLang="sv-SE" sz="2400" dirty="0"/>
          </a:p>
          <a:p>
            <a:r>
              <a:rPr lang="en-US" altLang="sv-SE" sz="2400" dirty="0"/>
              <a:t>Intended for annual administration as a means to evaluate and develop PCC in outpatient care for persons with long-term conditions (e.g., NDDs)</a:t>
            </a: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485660C1-A407-C5DD-9C77-C98554276C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51081" y="6472985"/>
            <a:ext cx="163698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sv-SE" sz="1000"/>
              <a:t>Gasser et al. </a:t>
            </a:r>
            <a:r>
              <a:rPr lang="en-US" altLang="sv-SE" sz="1000" i="1"/>
              <a:t>JPRO</a:t>
            </a:r>
            <a:r>
              <a:rPr lang="en-US" altLang="sv-SE" sz="1000"/>
              <a:t> 2023.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D68B59D6-D353-5A09-B3CB-83866A4F39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0356" y="1320062"/>
            <a:ext cx="4229100" cy="494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5179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E450E6C-2E2B-8161-F666-09904BEFB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79858"/>
          </a:xfrm>
        </p:spPr>
        <p:txBody>
          <a:bodyPr/>
          <a:lstStyle/>
          <a:p>
            <a:r>
              <a:rPr lang="sv-SE" dirty="0" err="1"/>
              <a:t>Scientific</a:t>
            </a:r>
            <a:r>
              <a:rPr lang="sv-SE" dirty="0"/>
              <a:t> </a:t>
            </a:r>
            <a:r>
              <a:rPr lang="sv-SE" dirty="0" err="1"/>
              <a:t>use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clinical</a:t>
            </a:r>
            <a:r>
              <a:rPr lang="sv-SE" dirty="0"/>
              <a:t> </a:t>
            </a:r>
            <a:r>
              <a:rPr lang="sv-SE" dirty="0" err="1"/>
              <a:t>outcome</a:t>
            </a:r>
            <a:r>
              <a:rPr lang="sv-SE" dirty="0"/>
              <a:t> </a:t>
            </a:r>
            <a:r>
              <a:rPr lang="sv-SE" dirty="0" err="1"/>
              <a:t>assessments</a:t>
            </a:r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E428FD43-4016-27F7-74D2-B76C2F62EF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3330" y="1144984"/>
            <a:ext cx="3715719" cy="1467587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142E8E1E-3FCC-204A-1757-1A130F82E9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3330" y="2645227"/>
            <a:ext cx="3641034" cy="3504093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51A5B16E-A8D0-FDA4-3CBE-1A9A9C00E0A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9102"/>
          <a:stretch/>
        </p:blipFill>
        <p:spPr>
          <a:xfrm>
            <a:off x="6751723" y="2747528"/>
            <a:ext cx="4446707" cy="2990169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0C7A10A2-E1D5-A483-C4DC-9583AAECEE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35620" y="1168986"/>
            <a:ext cx="3641035" cy="1554541"/>
          </a:xfrm>
          <a:prstGeom prst="rect">
            <a:avLst/>
          </a:prstGeom>
        </p:spPr>
      </p:pic>
      <p:sp>
        <p:nvSpPr>
          <p:cNvPr id="7" name="Text Box 6">
            <a:extLst>
              <a:ext uri="{FF2B5EF4-FFF2-40B4-BE49-F238E27FC236}">
                <a16:creationId xmlns:a16="http://schemas.microsoft.com/office/drawing/2014/main" id="{8BF02BDF-0BB7-3576-2821-25B23076B9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85385" y="6270111"/>
            <a:ext cx="162256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sv-SE" sz="1000" dirty="0" err="1"/>
              <a:t>Gosset</a:t>
            </a:r>
            <a:r>
              <a:rPr lang="en-US" altLang="sv-SE" sz="1000" dirty="0"/>
              <a:t> et al. </a:t>
            </a:r>
            <a:r>
              <a:rPr lang="en-US" altLang="sv-SE" sz="1000" i="1" dirty="0"/>
              <a:t>JNNP </a:t>
            </a:r>
            <a:r>
              <a:rPr lang="en-US" altLang="sv-SE" sz="1000" dirty="0"/>
              <a:t>2007.</a:t>
            </a:r>
          </a:p>
          <a:p>
            <a:pPr eaLnBrk="1" hangingPunct="1"/>
            <a:r>
              <a:rPr lang="en-US" altLang="sv-SE" sz="1000" dirty="0"/>
              <a:t>PSG </a:t>
            </a:r>
            <a:r>
              <a:rPr lang="en-US" altLang="sv-SE" sz="1000" i="1" dirty="0"/>
              <a:t>NEJM </a:t>
            </a:r>
            <a:r>
              <a:rPr lang="en-US" altLang="sv-SE" sz="1000" dirty="0"/>
              <a:t>2004.</a:t>
            </a:r>
          </a:p>
        </p:txBody>
      </p:sp>
    </p:spTree>
    <p:extLst>
      <p:ext uri="{BB962C8B-B14F-4D97-AF65-F5344CB8AC3E}">
        <p14:creationId xmlns:p14="http://schemas.microsoft.com/office/powerpoint/2010/main" val="16732474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CC5E384-E398-AB6A-F661-665B701C374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Clinical </a:t>
            </a:r>
            <a:r>
              <a:rPr lang="sv-SE" dirty="0" err="1"/>
              <a:t>checklist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D6E3A2FE-6804-AB39-138A-DFCBEC3DBCF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95080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BB653C2-39F7-65EF-D511-F7E6B44D4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7779"/>
            <a:ext cx="10515600" cy="919661"/>
          </a:xfrm>
        </p:spPr>
        <p:txBody>
          <a:bodyPr>
            <a:normAutofit fontScale="90000"/>
          </a:bodyPr>
          <a:lstStyle/>
          <a:p>
            <a:r>
              <a:rPr lang="sv-SE"/>
              <a:t>NMSQ:</a:t>
            </a:r>
            <a:br>
              <a:rPr lang="sv-SE"/>
            </a:br>
            <a:r>
              <a:rPr lang="sv-SE" sz="3600"/>
              <a:t>Non-Motor Symptoms </a:t>
            </a:r>
            <a:r>
              <a:rPr lang="sv-SE" sz="3600" err="1"/>
              <a:t>Questionnaire</a:t>
            </a:r>
            <a:endParaRPr lang="sv-SE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85CE6E-79C8-A0D9-DC89-BEAE5FB3B538}"/>
              </a:ext>
            </a:extLst>
          </p:cNvPr>
          <p:cNvSpPr txBox="1">
            <a:spLocks noChangeArrowheads="1"/>
          </p:cNvSpPr>
          <p:nvPr/>
        </p:nvSpPr>
        <p:spPr>
          <a:xfrm>
            <a:off x="925688" y="1526720"/>
            <a:ext cx="5667023" cy="46148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sv-SE" sz="2400" dirty="0"/>
              <a:t>30 items</a:t>
            </a:r>
          </a:p>
          <a:p>
            <a:r>
              <a:rPr lang="en-US" altLang="sv-SE" sz="2400" dirty="0"/>
              <a:t>2 response categories (Yes/No)</a:t>
            </a:r>
          </a:p>
          <a:p>
            <a:r>
              <a:rPr lang="en-US" altLang="sv-SE" sz="2400" dirty="0"/>
              <a:t>No total score; not meant for assessing symptom severity or effects of interventions</a:t>
            </a:r>
            <a:endParaRPr lang="en-US" altLang="sv-SE" sz="2000" dirty="0"/>
          </a:p>
          <a:p>
            <a:r>
              <a:rPr lang="en-US" altLang="sv-SE" sz="2400" dirty="0"/>
              <a:t>Developed as a clinical patient-/caregiver-reported “screening tool” to be completed before routine clinical consultations (e.g., in the waiting room)</a:t>
            </a:r>
          </a:p>
          <a:p>
            <a:r>
              <a:rPr lang="en-US" altLang="sv-SE" sz="2400" dirty="0"/>
              <a:t>Intended to draw attention to the presence of NMS (i.e., endorsed items) and initiate further investigation</a:t>
            </a:r>
          </a:p>
          <a:p>
            <a:r>
              <a:rPr lang="en-US" altLang="sv-SE" sz="2400" dirty="0"/>
              <a:t>Not a ”screening tool” per definition and not tested as such; rather a checklist</a:t>
            </a: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485660C1-A407-C5DD-9C77-C98554276C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53123" y="6373795"/>
            <a:ext cx="211949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sv-SE" sz="1000"/>
              <a:t>Chaudhuri et al. </a:t>
            </a:r>
            <a:r>
              <a:rPr lang="en-US" altLang="sv-SE" sz="1000" i="1"/>
              <a:t>Mov </a:t>
            </a:r>
            <a:r>
              <a:rPr lang="en-US" altLang="sv-SE" sz="1000" i="1" err="1"/>
              <a:t>Disord</a:t>
            </a:r>
            <a:r>
              <a:rPr lang="en-US" altLang="sv-SE" sz="1000"/>
              <a:t> 2023.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6FFD3B88-CB0B-5A99-0098-71F32095F4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8962" y="1226017"/>
            <a:ext cx="40005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4974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86437-F497-C477-5649-627CBB2C9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/>
              <a:t>Learning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5EAADD-A301-109F-8EFC-1CA5711891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err="1"/>
              <a:t>Discuss</a:t>
            </a:r>
            <a:r>
              <a:rPr lang="sv-SE" dirty="0"/>
              <a:t> different </a:t>
            </a:r>
            <a:r>
              <a:rPr lang="sv-SE" dirty="0" err="1"/>
              <a:t>types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instruments</a:t>
            </a:r>
            <a:endParaRPr lang="en-SE"/>
          </a:p>
          <a:p>
            <a:r>
              <a:rPr lang="sv-SE" dirty="0"/>
              <a:t>Understand the </a:t>
            </a:r>
            <a:r>
              <a:rPr lang="sv-SE" dirty="0" err="1"/>
              <a:t>use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different </a:t>
            </a:r>
            <a:r>
              <a:rPr lang="sv-SE" dirty="0" err="1"/>
              <a:t>types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instruments</a:t>
            </a:r>
            <a:endParaRPr lang="en-SE"/>
          </a:p>
          <a:p>
            <a:pPr marL="0" indent="0">
              <a:buNone/>
            </a:pPr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0951926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2E94F10-6E3D-ED83-876A-6631280654A5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77985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 err="1"/>
              <a:t>Scientific</a:t>
            </a:r>
            <a:r>
              <a:rPr lang="sv-SE" dirty="0"/>
              <a:t> </a:t>
            </a:r>
            <a:r>
              <a:rPr lang="sv-SE" dirty="0" err="1"/>
              <a:t>use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clinical</a:t>
            </a:r>
            <a:r>
              <a:rPr lang="sv-SE" dirty="0"/>
              <a:t> </a:t>
            </a:r>
            <a:r>
              <a:rPr lang="sv-SE" dirty="0" err="1"/>
              <a:t>checklists</a:t>
            </a:r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E5653F6-49BF-4DF5-8AD1-268D244601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2509" y="1096054"/>
            <a:ext cx="4052784" cy="539682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43EFE8BC-042E-1E95-C55E-3B98C48E7F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595" y="5031858"/>
            <a:ext cx="5379582" cy="981181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6A013F63-42C1-57A9-B0D6-238F0F18B1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6371" y="1096054"/>
            <a:ext cx="4427967" cy="1748426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E823805A-9ABB-2BB6-0964-83E72C3B41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0595" y="3013362"/>
            <a:ext cx="5379582" cy="1913966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066975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CC5E384-E398-AB6A-F661-665B701C374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Screening </a:t>
            </a:r>
            <a:r>
              <a:rPr lang="sv-SE" dirty="0" err="1"/>
              <a:t>tools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D6E3A2FE-6804-AB39-138A-DFCBEC3DBCF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225233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BB653C2-39F7-65EF-D511-F7E6B44D4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7779"/>
            <a:ext cx="10515600" cy="919661"/>
          </a:xfrm>
        </p:spPr>
        <p:txBody>
          <a:bodyPr>
            <a:normAutofit fontScale="90000"/>
          </a:bodyPr>
          <a:lstStyle/>
          <a:p>
            <a:r>
              <a:rPr lang="sv-SE" dirty="0"/>
              <a:t>MEONF-II:</a:t>
            </a:r>
            <a:br>
              <a:rPr lang="sv-SE" dirty="0"/>
            </a:br>
            <a:r>
              <a:rPr lang="sv-SE" sz="3600" dirty="0"/>
              <a:t>Minimal </a:t>
            </a:r>
            <a:r>
              <a:rPr lang="sv-SE" sz="3600" dirty="0" err="1"/>
              <a:t>Eating</a:t>
            </a:r>
            <a:r>
              <a:rPr lang="sv-SE" sz="3600" dirty="0"/>
              <a:t> Observation and Nutrition Form – version II</a:t>
            </a:r>
            <a:endParaRPr lang="sv-SE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85CE6E-79C8-A0D9-DC89-BEAE5FB3B538}"/>
              </a:ext>
            </a:extLst>
          </p:cNvPr>
          <p:cNvSpPr txBox="1">
            <a:spLocks noChangeArrowheads="1"/>
          </p:cNvSpPr>
          <p:nvPr/>
        </p:nvSpPr>
        <p:spPr>
          <a:xfrm>
            <a:off x="925689" y="1637607"/>
            <a:ext cx="4153388" cy="45039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sv-SE" sz="2400" dirty="0"/>
              <a:t>6 items</a:t>
            </a:r>
          </a:p>
          <a:p>
            <a:pPr lvl="1"/>
            <a:r>
              <a:rPr lang="en-US" altLang="sv-SE" sz="1800" dirty="0"/>
              <a:t>Total score: 0-8 (8=Higher undernutrition risk)</a:t>
            </a:r>
            <a:endParaRPr lang="en-US" altLang="sv-SE" sz="1600" dirty="0"/>
          </a:p>
          <a:p>
            <a:r>
              <a:rPr lang="en-US" altLang="sv-SE" sz="2400" dirty="0"/>
              <a:t>Developed as a clinical observational based screening tool for detecting risk for undernutrition</a:t>
            </a:r>
          </a:p>
          <a:p>
            <a:pPr lvl="1"/>
            <a:r>
              <a:rPr lang="en-US" altLang="sv-SE" sz="1800" dirty="0"/>
              <a:t>Cut-off score: ≥3 (3-4=moderate risk; &gt;4=high risk)</a:t>
            </a:r>
          </a:p>
          <a:p>
            <a:r>
              <a:rPr lang="en-US" altLang="sv-SE" sz="2400" dirty="0"/>
              <a:t>Linked to interventions</a:t>
            </a: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485660C1-A407-C5DD-9C77-C98554276C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85385" y="6270111"/>
            <a:ext cx="180850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1000" dirty="0" err="1"/>
              <a:t>Vallén</a:t>
            </a:r>
            <a:r>
              <a:rPr lang="en-US" sz="1000" dirty="0"/>
              <a:t> </a:t>
            </a:r>
            <a:r>
              <a:rPr lang="en-US" altLang="sv-SE" sz="1000" dirty="0"/>
              <a:t>et al. </a:t>
            </a:r>
            <a:r>
              <a:rPr lang="en-US" altLang="sv-SE" sz="1000" i="1" dirty="0"/>
              <a:t>FNR </a:t>
            </a:r>
            <a:r>
              <a:rPr lang="en-US" altLang="sv-SE" sz="1000" dirty="0"/>
              <a:t>2011.</a:t>
            </a:r>
          </a:p>
          <a:p>
            <a:pPr eaLnBrk="1" hangingPunct="1"/>
            <a:r>
              <a:rPr lang="en-US" altLang="sv-SE" sz="1000" dirty="0"/>
              <a:t>Westergren et al. </a:t>
            </a:r>
            <a:r>
              <a:rPr lang="en-US" altLang="sv-SE" sz="1000" i="1" dirty="0"/>
              <a:t>FNR </a:t>
            </a:r>
            <a:r>
              <a:rPr lang="en-US" altLang="sv-SE" sz="1000" dirty="0"/>
              <a:t>2011.</a:t>
            </a:r>
          </a:p>
          <a:p>
            <a:pPr eaLnBrk="1" hangingPunct="1"/>
            <a:r>
              <a:rPr lang="en-US" altLang="sv-SE" sz="1000" dirty="0"/>
              <a:t>Smith et al. </a:t>
            </a:r>
            <a:r>
              <a:rPr lang="en-US" altLang="sv-SE" sz="1000" i="1" dirty="0"/>
              <a:t>BJN</a:t>
            </a:r>
            <a:r>
              <a:rPr lang="en-US" altLang="sv-SE" sz="1000" dirty="0"/>
              <a:t> 2016.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2B96FE41-9CFB-6B58-15D1-920C43D3AE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3068" y="1559379"/>
            <a:ext cx="3507860" cy="4582142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72A44424-A001-0224-B1E5-322A5ADD20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2292" y="2299223"/>
            <a:ext cx="3593330" cy="2591183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52020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2E94F10-6E3D-ED83-876A-6631280654A5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77985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 err="1"/>
              <a:t>Scientific</a:t>
            </a:r>
            <a:r>
              <a:rPr lang="sv-SE" dirty="0"/>
              <a:t> </a:t>
            </a:r>
            <a:r>
              <a:rPr lang="sv-SE" dirty="0" err="1"/>
              <a:t>use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screening </a:t>
            </a:r>
            <a:r>
              <a:rPr lang="sv-SE" dirty="0" err="1"/>
              <a:t>tools</a:t>
            </a:r>
            <a:endParaRPr lang="sv-SE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F3D4C640-6C9A-4AE0-C0AE-F434FEBED0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0103" y="1541146"/>
            <a:ext cx="6372101" cy="3775708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E30FFFE8-9CFF-5E85-49A3-633DC0FD35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696" y="1443009"/>
            <a:ext cx="4677945" cy="1276440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50455DC4-32B2-46E7-44EB-7736B9588439}"/>
              </a:ext>
            </a:extLst>
          </p:cNvPr>
          <p:cNvSpPr/>
          <p:nvPr/>
        </p:nvSpPr>
        <p:spPr>
          <a:xfrm>
            <a:off x="5520103" y="3182587"/>
            <a:ext cx="6372101" cy="66501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Text Box 6">
            <a:extLst>
              <a:ext uri="{FF2B5EF4-FFF2-40B4-BE49-F238E27FC236}">
                <a16:creationId xmlns:a16="http://schemas.microsoft.com/office/drawing/2014/main" id="{735F6861-25D8-DAFC-A8D0-681C551EFE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85385" y="6270111"/>
            <a:ext cx="216918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sv-SE" sz="1000" dirty="0" err="1"/>
              <a:t>Lindskov</a:t>
            </a:r>
            <a:r>
              <a:rPr lang="en-US" altLang="sv-SE" sz="1000" dirty="0"/>
              <a:t> et al. </a:t>
            </a:r>
            <a:r>
              <a:rPr lang="en-US" altLang="sv-SE" sz="1000" i="1" dirty="0" err="1"/>
              <a:t>Nutr</a:t>
            </a:r>
            <a:r>
              <a:rPr lang="en-US" altLang="sv-SE" sz="1000" i="1" dirty="0"/>
              <a:t> </a:t>
            </a:r>
            <a:r>
              <a:rPr lang="en-US" altLang="sv-SE" sz="1000" i="1" dirty="0" err="1"/>
              <a:t>Neurosci</a:t>
            </a:r>
            <a:r>
              <a:rPr lang="en-US" altLang="sv-SE" sz="1000" i="1" dirty="0"/>
              <a:t> </a:t>
            </a:r>
            <a:r>
              <a:rPr lang="en-US" altLang="sv-SE" sz="1000" dirty="0"/>
              <a:t>2016.</a:t>
            </a:r>
          </a:p>
        </p:txBody>
      </p:sp>
    </p:spTree>
    <p:extLst>
      <p:ext uri="{BB962C8B-B14F-4D97-AF65-F5344CB8AC3E}">
        <p14:creationId xmlns:p14="http://schemas.microsoft.com/office/powerpoint/2010/main" val="12580982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CC5E384-E398-AB6A-F661-665B701C374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err="1"/>
              <a:t>Utilities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D6E3A2FE-6804-AB39-138A-DFCBEC3DBCF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473014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>
            <a:extLst>
              <a:ext uri="{FF2B5EF4-FFF2-40B4-BE49-F238E27FC236}">
                <a16:creationId xmlns:a16="http://schemas.microsoft.com/office/drawing/2014/main" id="{AAE0AF33-DC72-B8BB-FA00-D5FDBCAC5C61}"/>
              </a:ext>
            </a:extLst>
          </p:cNvPr>
          <p:cNvSpPr txBox="1">
            <a:spLocks/>
          </p:cNvSpPr>
          <p:nvPr/>
        </p:nvSpPr>
        <p:spPr>
          <a:xfrm>
            <a:off x="838200" y="416379"/>
            <a:ext cx="10515600" cy="691061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/>
              <a:t>EQ-5D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55FDAAE-7F18-3C94-A3AC-790000392DC3}"/>
              </a:ext>
            </a:extLst>
          </p:cNvPr>
          <p:cNvSpPr txBox="1">
            <a:spLocks noChangeArrowheads="1"/>
          </p:cNvSpPr>
          <p:nvPr/>
        </p:nvSpPr>
        <p:spPr>
          <a:xfrm>
            <a:off x="838200" y="1531471"/>
            <a:ext cx="4411340" cy="450391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sv-SE" sz="2400" dirty="0"/>
              <a:t>5 items</a:t>
            </a:r>
          </a:p>
          <a:p>
            <a:r>
              <a:rPr lang="en-US" altLang="sv-SE" sz="2400" dirty="0"/>
              <a:t>Patient-reported</a:t>
            </a:r>
          </a:p>
          <a:p>
            <a:r>
              <a:rPr lang="en-US" altLang="sv-SE" sz="2400" dirty="0"/>
              <a:t>Developed as an instrument for valuation of health states in health economic studies</a:t>
            </a:r>
          </a:p>
          <a:p>
            <a:r>
              <a:rPr lang="en-US" altLang="sv-SE" sz="2400" dirty="0"/>
              <a:t>Yields a health utility for the reported health status (combination of the 5 health domains)</a:t>
            </a:r>
          </a:p>
          <a:p>
            <a:pPr lvl="1"/>
            <a:r>
              <a:rPr lang="en-US" altLang="sv-SE" sz="1800" dirty="0"/>
              <a:t>Total utility value (“score”): -0.59-100 (&lt;0=Worse than dead; 100=Perfect health)</a:t>
            </a:r>
          </a:p>
          <a:p>
            <a:r>
              <a:rPr lang="en-US" altLang="sv-SE" sz="2000" dirty="0"/>
              <a:t>Overall assessment of current health</a:t>
            </a:r>
          </a:p>
          <a:p>
            <a:pPr lvl="1"/>
            <a:r>
              <a:rPr lang="en-US" altLang="sv-SE" sz="1600" dirty="0"/>
              <a:t>VAS “thermometer”</a:t>
            </a:r>
          </a:p>
          <a:p>
            <a:pPr lvl="1"/>
            <a:r>
              <a:rPr lang="en-US" altLang="sv-SE" sz="1600" dirty="0" err="1"/>
              <a:t>Sparsley</a:t>
            </a:r>
            <a:r>
              <a:rPr lang="en-US" altLang="sv-SE" sz="1600" dirty="0"/>
              <a:t> used</a:t>
            </a:r>
          </a:p>
        </p:txBody>
      </p:sp>
      <p:sp>
        <p:nvSpPr>
          <p:cNvPr id="6" name="Text Box 6">
            <a:extLst>
              <a:ext uri="{FF2B5EF4-FFF2-40B4-BE49-F238E27FC236}">
                <a16:creationId xmlns:a16="http://schemas.microsoft.com/office/drawing/2014/main" id="{889AF05C-A46E-711F-6F9A-1882A3C5AC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3007" y="6018109"/>
            <a:ext cx="243047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1000" dirty="0"/>
              <a:t>The </a:t>
            </a:r>
            <a:r>
              <a:rPr lang="en-US" sz="1000" dirty="0" err="1"/>
              <a:t>EuroQol</a:t>
            </a:r>
            <a:r>
              <a:rPr lang="en-US" sz="1000" dirty="0"/>
              <a:t> Group </a:t>
            </a:r>
            <a:r>
              <a:rPr lang="en-US" sz="1000" i="1" dirty="0"/>
              <a:t>Health Policy </a:t>
            </a:r>
            <a:r>
              <a:rPr lang="en-US" sz="1000" dirty="0"/>
              <a:t>1990</a:t>
            </a:r>
            <a:r>
              <a:rPr lang="en-US" altLang="sv-SE" sz="1000" dirty="0"/>
              <a:t>.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1F70E784-6702-26A3-B637-4BFAF5904F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2281" y="1336385"/>
            <a:ext cx="6502400" cy="469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151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4E48093-39C1-A8AC-342A-66A401EA84C9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77985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 err="1"/>
              <a:t>Scientific</a:t>
            </a:r>
            <a:r>
              <a:rPr lang="sv-SE" dirty="0"/>
              <a:t> </a:t>
            </a:r>
            <a:r>
              <a:rPr lang="sv-SE" dirty="0" err="1"/>
              <a:t>use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health</a:t>
            </a:r>
            <a:r>
              <a:rPr lang="sv-SE" dirty="0"/>
              <a:t> </a:t>
            </a:r>
            <a:r>
              <a:rPr lang="sv-SE" dirty="0" err="1"/>
              <a:t>valuation</a:t>
            </a:r>
            <a:r>
              <a:rPr lang="sv-SE" dirty="0"/>
              <a:t>/</a:t>
            </a:r>
            <a:r>
              <a:rPr lang="sv-SE" dirty="0" err="1"/>
              <a:t>utility</a:t>
            </a:r>
            <a:r>
              <a:rPr lang="sv-SE" dirty="0"/>
              <a:t> </a:t>
            </a:r>
            <a:r>
              <a:rPr lang="sv-SE" dirty="0" err="1"/>
              <a:t>tools</a:t>
            </a:r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7296125-D00A-10C5-3756-722B8EA2DF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5716" y="1144984"/>
            <a:ext cx="3686299" cy="1182884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E8935C7C-FDA2-D1DA-B727-C0A334CE1A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256" y="2534755"/>
            <a:ext cx="5554388" cy="3420093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85090952-5191-86BF-D27E-94446CF164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7049" y="1398766"/>
            <a:ext cx="5723907" cy="2004037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14" name="Text Box 6">
            <a:extLst>
              <a:ext uri="{FF2B5EF4-FFF2-40B4-BE49-F238E27FC236}">
                <a16:creationId xmlns:a16="http://schemas.microsoft.com/office/drawing/2014/main" id="{3C3FB9FA-465F-B7A8-79E8-1A309F3CAB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0716" y="5954848"/>
            <a:ext cx="204895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sv-SE" sz="1000" dirty="0"/>
              <a:t>McIntosh et al. </a:t>
            </a:r>
            <a:r>
              <a:rPr lang="en-US" altLang="sv-SE" sz="1000" i="1" dirty="0"/>
              <a:t>Mov </a:t>
            </a:r>
            <a:r>
              <a:rPr lang="en-US" altLang="sv-SE" sz="1000" i="1" dirty="0" err="1"/>
              <a:t>Disord</a:t>
            </a:r>
            <a:r>
              <a:rPr lang="en-US" altLang="sv-SE" sz="1000" i="1" dirty="0"/>
              <a:t> </a:t>
            </a:r>
            <a:r>
              <a:rPr lang="en-US" altLang="sv-SE" sz="1000" dirty="0"/>
              <a:t>2016.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4EE4ABCF-91BC-5B7C-55C3-9824399A9D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7049" y="3455198"/>
            <a:ext cx="56388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9828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CC5E384-E398-AB6A-F661-665B701C374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err="1"/>
              <a:t>Classification</a:t>
            </a:r>
            <a:r>
              <a:rPr lang="sv-SE" dirty="0"/>
              <a:t> </a:t>
            </a:r>
            <a:r>
              <a:rPr lang="sv-SE" dirty="0" err="1"/>
              <a:t>tools</a:t>
            </a:r>
            <a:r>
              <a:rPr lang="sv-SE" dirty="0"/>
              <a:t> </a:t>
            </a:r>
            <a:br>
              <a:rPr lang="sv-SE" dirty="0"/>
            </a:br>
            <a:r>
              <a:rPr lang="sv-SE" dirty="0"/>
              <a:t>(</a:t>
            </a:r>
            <a:r>
              <a:rPr lang="sv-SE" dirty="0" err="1"/>
              <a:t>single-items</a:t>
            </a:r>
            <a:r>
              <a:rPr lang="sv-SE" dirty="0"/>
              <a:t>)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D6E3A2FE-6804-AB39-138A-DFCBEC3DBCF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852992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BB653C2-39F7-65EF-D511-F7E6B44D4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7779"/>
            <a:ext cx="10515600" cy="919661"/>
          </a:xfrm>
        </p:spPr>
        <p:txBody>
          <a:bodyPr>
            <a:normAutofit fontScale="90000"/>
          </a:bodyPr>
          <a:lstStyle/>
          <a:p>
            <a:r>
              <a:rPr lang="sv-SE" dirty="0"/>
              <a:t>HY:</a:t>
            </a:r>
            <a:br>
              <a:rPr lang="sv-SE" dirty="0"/>
            </a:br>
            <a:r>
              <a:rPr lang="sv-SE" sz="3600" dirty="0" err="1"/>
              <a:t>Hoehn</a:t>
            </a:r>
            <a:r>
              <a:rPr lang="sv-SE" sz="3600" dirty="0"/>
              <a:t> &amp; </a:t>
            </a:r>
            <a:r>
              <a:rPr lang="sv-SE" sz="3600" dirty="0" err="1"/>
              <a:t>Yahr</a:t>
            </a:r>
            <a:r>
              <a:rPr lang="sv-SE" sz="3600" dirty="0"/>
              <a:t> </a:t>
            </a:r>
            <a:r>
              <a:rPr lang="sv-SE" sz="3600" dirty="0" err="1"/>
              <a:t>stages</a:t>
            </a:r>
            <a:r>
              <a:rPr lang="sv-SE" sz="3600" dirty="0"/>
              <a:t> </a:t>
            </a:r>
            <a:r>
              <a:rPr lang="sv-SE" sz="3600" dirty="0" err="1"/>
              <a:t>of</a:t>
            </a:r>
            <a:r>
              <a:rPr lang="sv-SE" sz="3600" dirty="0"/>
              <a:t> </a:t>
            </a:r>
            <a:r>
              <a:rPr lang="sv-SE" sz="3600" dirty="0" err="1"/>
              <a:t>Parkinson’s</a:t>
            </a:r>
            <a:r>
              <a:rPr lang="sv-SE" sz="3600" dirty="0"/>
              <a:t> </a:t>
            </a:r>
            <a:r>
              <a:rPr lang="sv-SE" sz="3600" dirty="0" err="1"/>
              <a:t>disease</a:t>
            </a:r>
            <a:endParaRPr lang="sv-SE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85CE6E-79C8-A0D9-DC89-BEAE5FB3B538}"/>
              </a:ext>
            </a:extLst>
          </p:cNvPr>
          <p:cNvSpPr txBox="1">
            <a:spLocks noChangeArrowheads="1"/>
          </p:cNvSpPr>
          <p:nvPr/>
        </p:nvSpPr>
        <p:spPr>
          <a:xfrm>
            <a:off x="925689" y="1637607"/>
            <a:ext cx="5261356" cy="450391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sv-SE" sz="2400" dirty="0"/>
              <a:t>Single-item categorization of disease severity based on clinical examination and observation</a:t>
            </a:r>
          </a:p>
          <a:p>
            <a:r>
              <a:rPr lang="en-US" altLang="sv-SE" sz="2400" dirty="0"/>
              <a:t>5 stages</a:t>
            </a:r>
          </a:p>
          <a:p>
            <a:r>
              <a:rPr lang="en-US" altLang="sv-SE" sz="2400" dirty="0"/>
              <a:t>Developed in the pre-levodopa era based on longitudinal epidemiological observations</a:t>
            </a:r>
          </a:p>
          <a:p>
            <a:pPr lvl="1"/>
            <a:r>
              <a:rPr lang="en-US" altLang="sv-SE" sz="1800" dirty="0"/>
              <a:t>Does not take drug complications (e.g., dyskinesias) into consideration</a:t>
            </a:r>
          </a:p>
          <a:p>
            <a:pPr lvl="1"/>
            <a:r>
              <a:rPr lang="en-US" altLang="sv-SE" sz="1800" dirty="0"/>
              <a:t>Descriptive of natural history of untreated PD</a:t>
            </a:r>
          </a:p>
          <a:p>
            <a:r>
              <a:rPr lang="en-US" altLang="sv-SE" sz="2400" dirty="0"/>
              <a:t>Intended for classification and broad description, not as an outcome measure</a:t>
            </a: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485660C1-A407-C5DD-9C77-C98554276C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7398" y="5741411"/>
            <a:ext cx="198964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sv-SE" sz="1000" dirty="0"/>
              <a:t>Hoehn &amp; </a:t>
            </a:r>
            <a:r>
              <a:rPr lang="en-US" altLang="sv-SE" sz="1000" dirty="0" err="1"/>
              <a:t>Yahr</a:t>
            </a:r>
            <a:r>
              <a:rPr lang="en-US" altLang="sv-SE" sz="1000" dirty="0"/>
              <a:t>  </a:t>
            </a:r>
            <a:r>
              <a:rPr lang="en-US" altLang="sv-SE" sz="1000" i="1" dirty="0"/>
              <a:t>Neurology </a:t>
            </a:r>
            <a:r>
              <a:rPr lang="en-US" altLang="sv-SE" sz="1000" dirty="0"/>
              <a:t>1967.</a:t>
            </a:r>
          </a:p>
          <a:p>
            <a:pPr eaLnBrk="1" hangingPunct="1"/>
            <a:r>
              <a:rPr lang="en-US" altLang="sv-SE" sz="1000" dirty="0"/>
              <a:t>Goetz et al. </a:t>
            </a:r>
            <a:r>
              <a:rPr lang="en-US" altLang="sv-SE" sz="1000" i="1" dirty="0"/>
              <a:t>Mov </a:t>
            </a:r>
            <a:r>
              <a:rPr lang="en-US" altLang="sv-SE" sz="1000" i="1" dirty="0" err="1"/>
              <a:t>Disord</a:t>
            </a:r>
            <a:r>
              <a:rPr lang="en-US" altLang="sv-SE" sz="1000" i="1" dirty="0"/>
              <a:t> </a:t>
            </a:r>
            <a:r>
              <a:rPr lang="en-US" altLang="sv-SE" sz="1000" dirty="0"/>
              <a:t>2004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1B87B5D3-83B4-6CC1-BE0A-56C1CB7036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272"/>
          <a:stretch/>
        </p:blipFill>
        <p:spPr>
          <a:xfrm>
            <a:off x="6187045" y="2209246"/>
            <a:ext cx="5853321" cy="2291502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37092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B59C6C1-0D32-D08D-33FC-8E8D5D17624B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77985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 err="1"/>
              <a:t>Scientific</a:t>
            </a:r>
            <a:r>
              <a:rPr lang="sv-SE" dirty="0"/>
              <a:t> </a:t>
            </a:r>
            <a:r>
              <a:rPr lang="sv-SE" dirty="0" err="1"/>
              <a:t>use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health</a:t>
            </a:r>
            <a:r>
              <a:rPr lang="sv-SE" dirty="0"/>
              <a:t> </a:t>
            </a:r>
            <a:r>
              <a:rPr lang="sv-SE" dirty="0" err="1"/>
              <a:t>classification</a:t>
            </a:r>
            <a:r>
              <a:rPr lang="sv-SE" dirty="0"/>
              <a:t> </a:t>
            </a:r>
            <a:r>
              <a:rPr lang="sv-SE" dirty="0" err="1"/>
              <a:t>tools</a:t>
            </a:r>
            <a:r>
              <a:rPr lang="sv-SE" dirty="0"/>
              <a:t> (</a:t>
            </a:r>
            <a:r>
              <a:rPr lang="sv-SE" dirty="0" err="1"/>
              <a:t>single-items</a:t>
            </a:r>
            <a:r>
              <a:rPr lang="sv-SE" dirty="0"/>
              <a:t>)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4B521BD3-D47D-83F1-5F68-ACDBF798E0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4154" y="1753317"/>
            <a:ext cx="3055737" cy="1660443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B52E6748-2D3D-15A9-B1F1-D730C0C0D3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2274" y="3555215"/>
            <a:ext cx="3152900" cy="2419035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FF2CE631-1F52-1BBA-540C-CEFA0967D1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758" y="1753317"/>
            <a:ext cx="3565068" cy="779858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A57F6EEC-C11D-3305-7A4E-917F98BA25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757" y="2733208"/>
            <a:ext cx="3565067" cy="1309818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6B317927-5135-5B99-B2B0-E2047586DC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97515" y="1753317"/>
            <a:ext cx="3376963" cy="4359182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A7F0DE4D-7093-003A-F316-183C73DE305C}"/>
              </a:ext>
            </a:extLst>
          </p:cNvPr>
          <p:cNvSpPr/>
          <p:nvPr/>
        </p:nvSpPr>
        <p:spPr>
          <a:xfrm>
            <a:off x="532382" y="3657600"/>
            <a:ext cx="3481477" cy="37355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Text Box 6">
            <a:extLst>
              <a:ext uri="{FF2B5EF4-FFF2-40B4-BE49-F238E27FC236}">
                <a16:creationId xmlns:a16="http://schemas.microsoft.com/office/drawing/2014/main" id="{F809E5F3-033F-5CEA-D996-B27F20B5B0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09878" y="6229289"/>
            <a:ext cx="157607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sv-SE" sz="1000" dirty="0"/>
              <a:t>Young et al. </a:t>
            </a:r>
            <a:r>
              <a:rPr lang="en-US" altLang="sv-SE" sz="1000" i="1" dirty="0"/>
              <a:t>Sleep </a:t>
            </a:r>
            <a:r>
              <a:rPr lang="en-US" altLang="sv-SE" sz="1000" dirty="0"/>
              <a:t>2002.</a:t>
            </a:r>
          </a:p>
          <a:p>
            <a:pPr eaLnBrk="1" hangingPunct="1"/>
            <a:r>
              <a:rPr lang="en-US" altLang="sv-SE" sz="1000" dirty="0"/>
              <a:t>Ma et al. </a:t>
            </a:r>
            <a:r>
              <a:rPr lang="en-US" altLang="sv-SE" sz="1000" i="1" dirty="0"/>
              <a:t>JNS</a:t>
            </a:r>
            <a:r>
              <a:rPr lang="en-US" altLang="sv-SE" sz="1000" dirty="0"/>
              <a:t> 1997.</a:t>
            </a:r>
          </a:p>
        </p:txBody>
      </p:sp>
    </p:spTree>
    <p:extLst>
      <p:ext uri="{BB962C8B-B14F-4D97-AF65-F5344CB8AC3E}">
        <p14:creationId xmlns:p14="http://schemas.microsoft.com/office/powerpoint/2010/main" val="24534759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FA450DE-ACC4-A059-421D-53E87A04D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Types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instruments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5CF0ACA3-8551-E9E8-D9A7-09C9CF2232C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sv-SE" dirty="0"/>
              <a:t>Formats</a:t>
            </a:r>
          </a:p>
          <a:p>
            <a:pPr>
              <a:lnSpc>
                <a:spcPct val="120000"/>
              </a:lnSpc>
            </a:pPr>
            <a:r>
              <a:rPr lang="sv-SE" dirty="0"/>
              <a:t>Rating </a:t>
            </a:r>
            <a:r>
              <a:rPr lang="sv-SE" dirty="0" err="1"/>
              <a:t>scales</a:t>
            </a:r>
            <a:endParaRPr lang="sv-SE" dirty="0"/>
          </a:p>
          <a:p>
            <a:pPr>
              <a:lnSpc>
                <a:spcPct val="120000"/>
              </a:lnSpc>
            </a:pPr>
            <a:r>
              <a:rPr lang="sv-SE" dirty="0" err="1"/>
              <a:t>Questionnaires</a:t>
            </a:r>
            <a:endParaRPr lang="sv-SE" dirty="0"/>
          </a:p>
          <a:p>
            <a:pPr>
              <a:lnSpc>
                <a:spcPct val="120000"/>
              </a:lnSpc>
            </a:pPr>
            <a:r>
              <a:rPr lang="sv-SE" dirty="0" err="1"/>
              <a:t>Single-items</a:t>
            </a:r>
            <a:r>
              <a:rPr lang="sv-SE" dirty="0"/>
              <a:t>	</a:t>
            </a:r>
            <a:r>
              <a:rPr lang="sv-SE" dirty="0" err="1"/>
              <a:t>etc</a:t>
            </a:r>
            <a:r>
              <a:rPr lang="sv-SE" dirty="0"/>
              <a:t>…</a:t>
            </a:r>
          </a:p>
          <a:p>
            <a:pPr>
              <a:lnSpc>
                <a:spcPct val="120000"/>
              </a:lnSpc>
            </a:pPr>
            <a:endParaRPr lang="sv-SE" dirty="0"/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CFD99E6C-9EDF-EF46-5BDA-42BE0AE6FB7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v-SE" dirty="0" err="1"/>
              <a:t>Roles</a:t>
            </a:r>
            <a:endParaRPr lang="sv-SE" dirty="0"/>
          </a:p>
          <a:p>
            <a:pPr>
              <a:lnSpc>
                <a:spcPct val="120000"/>
              </a:lnSpc>
            </a:pPr>
            <a:r>
              <a:rPr lang="sv-SE" dirty="0" err="1"/>
              <a:t>Outcome</a:t>
            </a:r>
            <a:r>
              <a:rPr lang="sv-SE" dirty="0"/>
              <a:t> </a:t>
            </a:r>
            <a:r>
              <a:rPr lang="sv-SE" dirty="0" err="1"/>
              <a:t>assessments</a:t>
            </a:r>
            <a:endParaRPr lang="sv-SE" dirty="0"/>
          </a:p>
          <a:p>
            <a:pPr>
              <a:lnSpc>
                <a:spcPct val="120000"/>
              </a:lnSpc>
            </a:pPr>
            <a:r>
              <a:rPr lang="en-US" dirty="0"/>
              <a:t>Checklists</a:t>
            </a:r>
          </a:p>
          <a:p>
            <a:pPr>
              <a:lnSpc>
                <a:spcPct val="120000"/>
              </a:lnSpc>
            </a:pPr>
            <a:r>
              <a:rPr lang="en-US" dirty="0"/>
              <a:t>Screening tools </a:t>
            </a:r>
          </a:p>
          <a:p>
            <a:pPr>
              <a:lnSpc>
                <a:spcPct val="120000"/>
              </a:lnSpc>
            </a:pPr>
            <a:r>
              <a:rPr lang="en-US" dirty="0"/>
              <a:t>Valuation (</a:t>
            </a:r>
            <a:r>
              <a:rPr lang="en-US" dirty="0" err="1"/>
              <a:t>utlility</a:t>
            </a:r>
            <a:r>
              <a:rPr lang="en-US" dirty="0"/>
              <a:t>)</a:t>
            </a:r>
          </a:p>
          <a:p>
            <a:pPr>
              <a:lnSpc>
                <a:spcPct val="120000"/>
              </a:lnSpc>
            </a:pPr>
            <a:r>
              <a:rPr lang="en-US" dirty="0"/>
              <a:t>Classification tools</a:t>
            </a:r>
          </a:p>
        </p:txBody>
      </p:sp>
      <p:pic>
        <p:nvPicPr>
          <p:cNvPr id="8" name="Picture 3" descr="tick.jpg">
            <a:extLst>
              <a:ext uri="{FF2B5EF4-FFF2-40B4-BE49-F238E27FC236}">
                <a16:creationId xmlns:a16="http://schemas.microsoft.com/office/drawing/2014/main" id="{FFFB87AC-F2B0-7206-B87B-24B1810B92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43039">
            <a:off x="9237658" y="3054377"/>
            <a:ext cx="2716800" cy="2109515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3041FB5F-8E5F-17DA-1431-5845760DE0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8703" y="3893362"/>
            <a:ext cx="3162300" cy="208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4156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63C81BFF-F424-6FA5-A141-73C4A600D6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750"/>
            <a:ext cx="4704043" cy="6208890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817FFE0E-B096-7F8C-B27B-128FC5D743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2382" y="130628"/>
            <a:ext cx="4192758" cy="5736246"/>
          </a:xfrm>
          <a:prstGeom prst="rect">
            <a:avLst/>
          </a:prstGeom>
        </p:spPr>
      </p:pic>
      <p:pic>
        <p:nvPicPr>
          <p:cNvPr id="8" name="Bildobjekt 1">
            <a:extLst>
              <a:ext uri="{FF2B5EF4-FFF2-40B4-BE49-F238E27FC236}">
                <a16:creationId xmlns:a16="http://schemas.microsoft.com/office/drawing/2014/main" id="{4486A29A-8C0D-8018-6C29-470A28E105C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15"/>
          <a:stretch/>
        </p:blipFill>
        <p:spPr bwMode="auto">
          <a:xfrm>
            <a:off x="5933479" y="1591328"/>
            <a:ext cx="4329611" cy="4797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9DC437DD-5AE5-A7A1-76C1-90195C59B3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5033" y="261257"/>
            <a:ext cx="4315732" cy="3861707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6B55E84A-CDEE-8928-3C7A-9DC6E82250E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260814">
            <a:off x="7751616" y="3420656"/>
            <a:ext cx="3437881" cy="3426286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2A5510C1-CDA8-873B-9278-1535783042E2}"/>
              </a:ext>
            </a:extLst>
          </p:cNvPr>
          <p:cNvSpPr txBox="1"/>
          <p:nvPr/>
        </p:nvSpPr>
        <p:spPr>
          <a:xfrm rot="20430764">
            <a:off x="806420" y="2180304"/>
            <a:ext cx="973516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4400" dirty="0" err="1">
                <a:solidFill>
                  <a:srgbClr val="FF0000"/>
                </a:solidFill>
              </a:rPr>
              <a:t>They</a:t>
            </a:r>
            <a:r>
              <a:rPr lang="sv-SE" sz="4400" dirty="0">
                <a:solidFill>
                  <a:srgbClr val="FF0000"/>
                </a:solidFill>
              </a:rPr>
              <a:t> all look the same – </a:t>
            </a:r>
            <a:r>
              <a:rPr lang="sv-SE" sz="4400" dirty="0" err="1">
                <a:solidFill>
                  <a:srgbClr val="FF0000"/>
                </a:solidFill>
              </a:rPr>
              <a:t>but</a:t>
            </a:r>
            <a:r>
              <a:rPr lang="sv-SE" sz="4400" dirty="0">
                <a:solidFill>
                  <a:srgbClr val="FF0000"/>
                </a:solidFill>
              </a:rPr>
              <a:t> </a:t>
            </a:r>
            <a:r>
              <a:rPr lang="sv-SE" sz="4400" dirty="0" err="1">
                <a:solidFill>
                  <a:srgbClr val="FF0000"/>
                </a:solidFill>
              </a:rPr>
              <a:t>they</a:t>
            </a:r>
            <a:r>
              <a:rPr lang="sv-SE" sz="4400" dirty="0">
                <a:solidFill>
                  <a:srgbClr val="FF0000"/>
                </a:solidFill>
              </a:rPr>
              <a:t> </a:t>
            </a:r>
            <a:r>
              <a:rPr lang="sv-SE" sz="4400" dirty="0" err="1">
                <a:solidFill>
                  <a:srgbClr val="FF0000"/>
                </a:solidFill>
              </a:rPr>
              <a:t>are</a:t>
            </a:r>
            <a:r>
              <a:rPr lang="sv-SE" sz="4400" dirty="0">
                <a:solidFill>
                  <a:srgbClr val="FF0000"/>
                </a:solidFill>
              </a:rPr>
              <a:t> not!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C4A3D970-BE7E-0BC3-6AEF-F175FF261ED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69113" y="4914908"/>
            <a:ext cx="3149595" cy="1472661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656947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62CEAC8-69AA-B180-42F0-CB9ED21306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73579"/>
            <a:ext cx="10515600" cy="4609420"/>
          </a:xfrm>
        </p:spPr>
        <p:txBody>
          <a:bodyPr>
            <a:normAutofit lnSpcReduction="10000"/>
          </a:bodyPr>
          <a:lstStyle/>
          <a:p>
            <a:r>
              <a:rPr lang="sv-SE" dirty="0"/>
              <a:t>Instruments </a:t>
            </a:r>
            <a:r>
              <a:rPr lang="sv-SE" dirty="0" err="1"/>
              <a:t>suitable</a:t>
            </a:r>
            <a:r>
              <a:rPr lang="sv-SE" dirty="0"/>
              <a:t> for </a:t>
            </a:r>
            <a:r>
              <a:rPr lang="sv-SE" dirty="0" err="1"/>
              <a:t>outcome</a:t>
            </a:r>
            <a:r>
              <a:rPr lang="sv-SE" dirty="0"/>
              <a:t> </a:t>
            </a:r>
            <a:r>
              <a:rPr lang="sv-SE" dirty="0" err="1"/>
              <a:t>assessment</a:t>
            </a:r>
            <a:r>
              <a:rPr lang="sv-SE" dirty="0"/>
              <a:t> </a:t>
            </a:r>
            <a:r>
              <a:rPr lang="sv-SE" i="1" dirty="0" err="1"/>
              <a:t>may</a:t>
            </a:r>
            <a:r>
              <a:rPr lang="sv-SE" dirty="0"/>
              <a:t> in </a:t>
            </a:r>
            <a:r>
              <a:rPr lang="sv-SE" dirty="0" err="1"/>
              <a:t>principle</a:t>
            </a:r>
            <a:r>
              <a:rPr lang="sv-SE" dirty="0"/>
              <a:t> </a:t>
            </a:r>
            <a:r>
              <a:rPr lang="sv-SE" dirty="0" err="1"/>
              <a:t>also</a:t>
            </a:r>
            <a:r>
              <a:rPr lang="sv-SE" dirty="0"/>
              <a:t> be </a:t>
            </a:r>
            <a:r>
              <a:rPr lang="sv-SE" dirty="0" err="1"/>
              <a:t>used</a:t>
            </a:r>
            <a:r>
              <a:rPr lang="sv-SE" dirty="0"/>
              <a:t> as, </a:t>
            </a:r>
            <a:r>
              <a:rPr lang="sv-SE" dirty="0" err="1"/>
              <a:t>e.g</a:t>
            </a:r>
            <a:r>
              <a:rPr lang="sv-SE" dirty="0"/>
              <a:t>., </a:t>
            </a:r>
            <a:r>
              <a:rPr lang="sv-SE" dirty="0" err="1"/>
              <a:t>checklists</a:t>
            </a:r>
            <a:r>
              <a:rPr lang="sv-SE" dirty="0"/>
              <a:t> or screening </a:t>
            </a:r>
            <a:r>
              <a:rPr lang="sv-SE" dirty="0" err="1"/>
              <a:t>tools</a:t>
            </a:r>
            <a:r>
              <a:rPr lang="sv-SE" dirty="0"/>
              <a:t> (</a:t>
            </a:r>
            <a:r>
              <a:rPr lang="sv-SE" dirty="0" err="1"/>
              <a:t>depending</a:t>
            </a:r>
            <a:r>
              <a:rPr lang="sv-SE" dirty="0"/>
              <a:t> on </a:t>
            </a:r>
            <a:r>
              <a:rPr lang="sv-SE" dirty="0" err="1"/>
              <a:t>content</a:t>
            </a:r>
            <a:r>
              <a:rPr lang="sv-SE" dirty="0"/>
              <a:t>, </a:t>
            </a:r>
            <a:r>
              <a:rPr lang="sv-SE" dirty="0" err="1"/>
              <a:t>context</a:t>
            </a:r>
            <a:r>
              <a:rPr lang="sv-SE" dirty="0"/>
              <a:t>, etc.)</a:t>
            </a:r>
          </a:p>
          <a:p>
            <a:endParaRPr lang="sv-SE" dirty="0"/>
          </a:p>
          <a:p>
            <a:r>
              <a:rPr lang="sv-SE" dirty="0"/>
              <a:t>The </a:t>
            </a:r>
            <a:r>
              <a:rPr lang="sv-SE" dirty="0" err="1"/>
              <a:t>opposite</a:t>
            </a:r>
            <a:r>
              <a:rPr lang="sv-SE" dirty="0"/>
              <a:t> is </a:t>
            </a:r>
            <a:r>
              <a:rPr lang="sv-SE" dirty="0" err="1"/>
              <a:t>rarely</a:t>
            </a:r>
            <a:r>
              <a:rPr lang="sv-SE" dirty="0"/>
              <a:t> the </a:t>
            </a:r>
            <a:r>
              <a:rPr lang="sv-SE" dirty="0" err="1"/>
              <a:t>case</a:t>
            </a:r>
            <a:r>
              <a:rPr lang="sv-SE" dirty="0"/>
              <a:t>, </a:t>
            </a:r>
            <a:r>
              <a:rPr lang="sv-SE" dirty="0" err="1"/>
              <a:t>since</a:t>
            </a:r>
            <a:r>
              <a:rPr lang="sv-SE" dirty="0"/>
              <a:t> </a:t>
            </a:r>
            <a:r>
              <a:rPr lang="sv-SE" dirty="0" err="1"/>
              <a:t>particularly</a:t>
            </a:r>
            <a:r>
              <a:rPr lang="sv-SE" dirty="0"/>
              <a:t> </a:t>
            </a:r>
            <a:r>
              <a:rPr lang="sv-SE" dirty="0" err="1"/>
              <a:t>checklists</a:t>
            </a:r>
            <a:r>
              <a:rPr lang="sv-SE" dirty="0"/>
              <a:t> serve a different </a:t>
            </a:r>
            <a:r>
              <a:rPr lang="sv-SE" dirty="0" err="1"/>
              <a:t>purpose</a:t>
            </a:r>
            <a:r>
              <a:rPr lang="sv-SE" dirty="0"/>
              <a:t> and </a:t>
            </a:r>
            <a:r>
              <a:rPr lang="sv-SE" dirty="0" err="1"/>
              <a:t>typically</a:t>
            </a:r>
            <a:r>
              <a:rPr lang="sv-SE" dirty="0"/>
              <a:t> </a:t>
            </a:r>
            <a:r>
              <a:rPr lang="sv-SE" dirty="0" err="1"/>
              <a:t>fail</a:t>
            </a:r>
            <a:r>
              <a:rPr lang="sv-SE" dirty="0"/>
              <a:t> to </a:t>
            </a:r>
            <a:r>
              <a:rPr lang="sv-SE" dirty="0" err="1"/>
              <a:t>meet</a:t>
            </a:r>
            <a:r>
              <a:rPr lang="sv-SE" dirty="0"/>
              <a:t> </a:t>
            </a:r>
            <a:r>
              <a:rPr lang="sv-SE" dirty="0" err="1"/>
              <a:t>psychometric</a:t>
            </a:r>
            <a:r>
              <a:rPr lang="sv-SE" dirty="0"/>
              <a:t> </a:t>
            </a:r>
            <a:r>
              <a:rPr lang="sv-SE" dirty="0" err="1"/>
              <a:t>criteria</a:t>
            </a:r>
            <a:endParaRPr lang="sv-SE" dirty="0"/>
          </a:p>
          <a:p>
            <a:endParaRPr lang="sv-SE" dirty="0"/>
          </a:p>
          <a:p>
            <a:r>
              <a:rPr lang="sv-SE" dirty="0"/>
              <a:t>An instrument </a:t>
            </a:r>
            <a:r>
              <a:rPr lang="sv-SE" dirty="0" err="1"/>
              <a:t>that</a:t>
            </a:r>
            <a:r>
              <a:rPr lang="sv-SE" dirty="0"/>
              <a:t> </a:t>
            </a:r>
            <a:r>
              <a:rPr lang="sv-SE" dirty="0" err="1"/>
              <a:t>fails</a:t>
            </a:r>
            <a:r>
              <a:rPr lang="sv-SE" dirty="0"/>
              <a:t> to </a:t>
            </a:r>
            <a:r>
              <a:rPr lang="sv-SE" dirty="0" err="1"/>
              <a:t>meet</a:t>
            </a:r>
            <a:r>
              <a:rPr lang="sv-SE" dirty="0"/>
              <a:t> </a:t>
            </a:r>
            <a:r>
              <a:rPr lang="sv-SE" dirty="0" err="1"/>
              <a:t>psychometric</a:t>
            </a:r>
            <a:r>
              <a:rPr lang="sv-SE" dirty="0"/>
              <a:t> </a:t>
            </a:r>
            <a:r>
              <a:rPr lang="sv-SE" dirty="0" err="1"/>
              <a:t>criteria</a:t>
            </a:r>
            <a:r>
              <a:rPr lang="sv-SE" dirty="0"/>
              <a:t> </a:t>
            </a:r>
            <a:r>
              <a:rPr lang="sv-SE" dirty="0" err="1"/>
              <a:t>may</a:t>
            </a:r>
            <a:r>
              <a:rPr lang="sv-SE" dirty="0"/>
              <a:t> still be </a:t>
            </a:r>
            <a:r>
              <a:rPr lang="sv-SE" dirty="0" err="1"/>
              <a:t>clinically</a:t>
            </a:r>
            <a:r>
              <a:rPr lang="sv-SE" dirty="0"/>
              <a:t> </a:t>
            </a:r>
            <a:r>
              <a:rPr lang="sv-SE" dirty="0" err="1"/>
              <a:t>useful</a:t>
            </a:r>
            <a:r>
              <a:rPr lang="sv-SE" dirty="0"/>
              <a:t> as, </a:t>
            </a:r>
            <a:r>
              <a:rPr lang="sv-SE" dirty="0" err="1"/>
              <a:t>e.g</a:t>
            </a:r>
            <a:r>
              <a:rPr lang="sv-SE" dirty="0"/>
              <a:t>., a </a:t>
            </a:r>
            <a:r>
              <a:rPr lang="sv-SE" dirty="0" err="1"/>
              <a:t>checklist</a:t>
            </a:r>
            <a:r>
              <a:rPr lang="sv-SE" dirty="0"/>
              <a:t> at the item </a:t>
            </a:r>
            <a:r>
              <a:rPr lang="sv-SE" dirty="0" err="1"/>
              <a:t>level</a:t>
            </a:r>
            <a:endParaRPr lang="sv-SE" dirty="0"/>
          </a:p>
          <a:p>
            <a:endParaRPr lang="sv-SE" dirty="0"/>
          </a:p>
          <a:p>
            <a:r>
              <a:rPr lang="sv-SE" dirty="0" err="1"/>
              <a:t>Important</a:t>
            </a:r>
            <a:r>
              <a:rPr lang="sv-SE" dirty="0"/>
              <a:t> </a:t>
            </a:r>
            <a:r>
              <a:rPr lang="sv-SE" dirty="0" err="1"/>
              <a:t>implications</a:t>
            </a:r>
            <a:r>
              <a:rPr lang="sv-SE" dirty="0"/>
              <a:t> </a:t>
            </a:r>
            <a:r>
              <a:rPr lang="sv-SE" dirty="0" err="1"/>
              <a:t>regarding</a:t>
            </a:r>
            <a:r>
              <a:rPr lang="sv-SE" dirty="0"/>
              <a:t> </a:t>
            </a:r>
            <a:r>
              <a:rPr lang="sv-SE" dirty="0" err="1"/>
              <a:t>their</a:t>
            </a:r>
            <a:r>
              <a:rPr lang="sv-SE" dirty="0"/>
              <a:t> </a:t>
            </a:r>
            <a:r>
              <a:rPr lang="sv-SE" dirty="0" err="1"/>
              <a:t>use</a:t>
            </a:r>
            <a:r>
              <a:rPr lang="sv-SE" dirty="0"/>
              <a:t> and interpretation</a:t>
            </a:r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237236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4D0C0EC-D234-48CC-7299-A37E9D582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References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7EE3F0E-D052-84BC-18E0-64480D2520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Broman JE,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Smedje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H, Mallon L, Hetta J. The Minimal Insomnia Symptom Scale (MISS): a brief measure of sleeping difficulties. </a:t>
            </a:r>
            <a:r>
              <a:rPr lang="en-US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Upsala Journal of Medical Science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2008; 113(2): 131-142.</a:t>
            </a:r>
            <a:b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Available from: </a:t>
            </a:r>
            <a:r>
              <a:rPr lang="en-US" sz="18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https://doi.org/10.3109/2000-1967-221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sv-S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Chaudhuri KR, et al. International multicenter pilot study of the first comprehensive self-completed nonmotor symptoms questionnaire for Parkinson's disease: the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NMSQuest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study. </a:t>
            </a:r>
            <a:r>
              <a:rPr lang="en-US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Movement Disorders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2006; 21(7):916-23.  </a:t>
            </a:r>
            <a:b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Available from: </a:t>
            </a:r>
            <a:r>
              <a:rPr lang="en-US" sz="18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https://www.movementdisorders.org/MDS-Files1/PDFs/MDS-UPDRS-Rating-Scales/NMSQ.pdf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sv-S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Gasser F,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Bala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SV, Westergren A,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Ekstrand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J, Hagell P. Further development and evaluation of a questionnaire targeting person-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centred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outpatient care for persons with long-term conditions. </a:t>
            </a:r>
            <a:r>
              <a:rPr lang="en-US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Journal of Patient-Reported Outcomes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2023; 7: 85.</a:t>
            </a:r>
            <a:b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Available from: </a:t>
            </a:r>
            <a:r>
              <a:rPr lang="en-US" sz="18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https://doi.org/10.1186/s41687-023-00623-6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sv-S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Goetz CG, et al. Movement Disorder Society Task Force report on the Hoehn and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Yahr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staging scale: status and recommendations. </a:t>
            </a:r>
            <a:r>
              <a:rPr lang="en-US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Movement Disorders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2004; 19(9): 1020-1028.</a:t>
            </a:r>
            <a:b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Available from: </a:t>
            </a:r>
            <a:r>
              <a:rPr lang="en-US" sz="18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https://doi.org/10.1002/mds.20213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sv-S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Gosset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D, et al. A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multicentre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longitudinal observational study of changes in self reported health status in people with Parkinson’s disease left untreated at diagnosis, </a:t>
            </a:r>
            <a:r>
              <a:rPr lang="en-US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Journal of Neurology, Neurosurgery &amp; Psychiatry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2007; 78: 465-469.</a:t>
            </a:r>
            <a:b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Available from: </a:t>
            </a:r>
            <a:r>
              <a:rPr lang="en-US" sz="18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https://doi.org/10.1136/jnnp.2006.098327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sv-S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Hagell P, Rouse M, McKenna SP. Measuring the impact of caring for a spouse with Alzheimer's disease: Validation of the Alzheimer’s Patient Partners Life Impact Questionnaire (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APPLIQue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  <a:r>
              <a:rPr lang="en-US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Journal of Applied Measurement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2018; 19(3): 271-282.</a:t>
            </a:r>
            <a:b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Available from: </a:t>
            </a: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https://pubmed.ncbi.nlm.nih.gov/30169335/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257027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4D0C0EC-D234-48CC-7299-A37E9D582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References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7EE3F0E-D052-84BC-18E0-64480D2520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Herman C. What Makes a Screening Exam “Good”? </a:t>
            </a:r>
            <a:r>
              <a:rPr lang="en-US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Virtual Mentor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2006; 8(1): 34-37.</a:t>
            </a:r>
            <a:b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Available from: </a:t>
            </a:r>
            <a:r>
              <a:rPr lang="en-US" sz="18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https://journalofethics.ama-assn.org/sites/default/files/2018-06/cprl1-0601.pdf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sv-S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Hobson JP, Edwards NI, Meara RJ. The Parkinson's Disease Activities of Daily Living Scale: a new simple and brief subjective measure of disability in Parkinson's disease. </a:t>
            </a:r>
            <a:r>
              <a:rPr lang="en-US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Clinical Rehabilitation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2001; 15(3): 241-246.</a:t>
            </a:r>
            <a:b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Available from: </a:t>
            </a:r>
            <a:r>
              <a:rPr lang="en-US" sz="18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https://doi.org/10.1191/026921501666767060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sv-S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Hoehn MM,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Yahr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MD. Parkinsonism: onset, progression and mortality. </a:t>
            </a:r>
            <a:r>
              <a:rPr lang="en-US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Neurology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1967; 17(5): 427-442.</a:t>
            </a:r>
            <a:b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Available from: </a:t>
            </a:r>
            <a:r>
              <a:rPr lang="en-US" sz="18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https://doi.org/10.1212/WNL.17.5.427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sv-S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Lindskov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S,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Sjöberg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K, Hagell P, Westergren A. Weight stability in Parkinson's disease. </a:t>
            </a:r>
            <a:r>
              <a:rPr lang="en-US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Nutritional Neuroscience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2016; 19(1): 11-20.</a:t>
            </a:r>
            <a:b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Available from: </a:t>
            </a:r>
            <a:r>
              <a:rPr lang="en-US" sz="18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https://doi.org/10.1179/1476830515Y.0000000044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sv-S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Loong TW. Understanding sensitivity and specificity with the right side of the brain. </a:t>
            </a:r>
            <a:r>
              <a:rPr lang="en-US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BMJ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2003; 327: 716–719.</a:t>
            </a:r>
            <a:b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Available from: </a:t>
            </a:r>
            <a:r>
              <a:rPr lang="en-US" sz="18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https://www.ncbi.nlm.nih.gov/pmc/articles/PMC200804/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sv-S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v-S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 SY, Röyttä M, Rinne JO, </a:t>
            </a:r>
            <a:r>
              <a:rPr lang="sv-SE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Collan</a:t>
            </a:r>
            <a:r>
              <a:rPr lang="sv-S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Y, Rinne UK. 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Correlation between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neuromorphometry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the substantia nigra and clinical features in Parkinson's disease using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disector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counts. </a:t>
            </a:r>
            <a:r>
              <a:rPr lang="en-US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Journal of the Neurological Sciences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1997; 151(1): 83-87.</a:t>
            </a:r>
            <a:b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Available from: </a:t>
            </a: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https://doi.org/10.1016/S0022-510X(97)00100-7</a:t>
            </a:r>
            <a:r>
              <a:rPr lang="sv-SE" dirty="0">
                <a:effectLst/>
              </a:rPr>
              <a:t>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195299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4D0C0EC-D234-48CC-7299-A37E9D582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References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7EE3F0E-D052-84BC-18E0-64480D2520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39520"/>
            <a:ext cx="10515600" cy="48053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McIntosh E, et al. Cost-utility analysis of deep brain stimulation surgery plus best medical therapy versus best medical therapy in patients with Parkinson's: Economic evaluation alongside the PD SURG trial. </a:t>
            </a:r>
            <a:r>
              <a:rPr lang="en-US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Movement Disorders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2016; 31(8): 1173-82.</a:t>
            </a:r>
            <a:b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Available from: </a:t>
            </a:r>
            <a:r>
              <a:rPr lang="en-US" sz="18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https://doi.org/10.1002/mds.26423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sv-S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Martinez-Martin P, et al. Prevalence of nonmotor symptoms in Parkinson's disease in an international setting; Study using nonmotor symptoms questionnaire in 545 patients. </a:t>
            </a:r>
            <a:r>
              <a:rPr lang="en-US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Movement Disorders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2007; 22(11): 1623-1629.</a:t>
            </a:r>
            <a:b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Available from: </a:t>
            </a:r>
            <a:r>
              <a:rPr lang="en-US" sz="18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https://doi.org/10.1002/mds.21586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sv-S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Maxim LD,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Niebo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R,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Utell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MJ. Screening tests: a review with examples. </a:t>
            </a:r>
            <a:r>
              <a:rPr lang="en-US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Inhalation Toxicology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2014; 26(13): 811–828.</a:t>
            </a:r>
            <a:b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Available from: </a:t>
            </a:r>
            <a:r>
              <a:rPr lang="en-US" sz="18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https://www.ncbi.nlm.nih.gov/pmc/articles/PMC4389712/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sv-S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McKenna SP, Heaney A, Rouse M, Hagell P. International development of the Alzheimer’s Patient Partners Life Impact Questionnaire (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APPLIQue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  <a:r>
              <a:rPr lang="en-US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American Journal of Alzheimer's Disease &amp; Other Dementias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2020; 35: 1533317520951690.</a:t>
            </a:r>
            <a:b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Available from: </a:t>
            </a:r>
            <a:r>
              <a:rPr lang="en-US" sz="18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https://doi.org/10.1177/1533317520951690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sv-S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Smith S, Westergren A, Saunders J, Hagell P. Nutritional screening: a user-friendly tool adapted from Sweden. </a:t>
            </a:r>
            <a:r>
              <a:rPr lang="en-US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British Journal of Nursing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2016; 25(4): 208-211. </a:t>
            </a:r>
            <a:b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Available from: </a:t>
            </a:r>
            <a:r>
              <a:rPr lang="en-US" sz="18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https://doi.org/10.12968/bjon.2016.25.4.208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sv-S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Substance Abuse and Mental Health Services Administration. </a:t>
            </a:r>
            <a:r>
              <a:rPr lang="en-US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Addressing the Specific Behavioral Health Needs of Men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Treatment Improvement Protocol (TIP) Series 56. HHS Publication No. (SMA) 13-4736. Rockville, MD: Substance Abuse and Mental Health Services Administration, 2013.</a:t>
            </a:r>
            <a:b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Available from: </a:t>
            </a: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https://www.ncbi.nlm.nih.gov/books/NBK144289/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130196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4D0C0EC-D234-48CC-7299-A37E9D582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References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7EE3F0E-D052-84BC-18E0-64480D2520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EuroQol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Group.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EuroQol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a new facility for the measurement of health-related quality of life. Health Policy 1990; 16(3): 199-208.</a:t>
            </a:r>
            <a:b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Available from: </a:t>
            </a:r>
            <a:r>
              <a:rPr lang="en-US" sz="18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https://doi.org/10.1016/0168-8510(90)90421-9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sv-S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Parkinson Study Group. Levodopa and the progression of Parkinson’s disease. </a:t>
            </a:r>
            <a:r>
              <a:rPr lang="en-US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New England Journal of Medicine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2004; 351: 2498-508.</a:t>
            </a:r>
            <a:b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Available from: </a:t>
            </a:r>
            <a:r>
              <a:rPr lang="en-US" sz="18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https://www.nejm.org/doi/pdf/10.1056/NEJMoa033447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sv-S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Vallén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C, Hagell P, Westergren A. Validity and user-friendliness of the Minimal Eating Observation Form – Version II (MEONF-II) for undernutrition risk screening. </a:t>
            </a:r>
            <a:r>
              <a:rPr lang="en-US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Food &amp; Nutrition Research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2011; 55: 5801.</a:t>
            </a:r>
            <a:b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Available from: </a:t>
            </a:r>
            <a:r>
              <a:rPr lang="en-US" sz="18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https://doi.org/10.3402/fnr.v55i0.5801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sv-S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Westergren A, et al. Cut‐off scores for the Minimal Eating Observation and Nutrition Form – version II (MEONF‐II) among hospital inpatients. </a:t>
            </a:r>
            <a:r>
              <a:rPr lang="en-US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Food &amp; Nutrition Research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2011; 55: 7289.</a:t>
            </a:r>
            <a:b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Available from: </a:t>
            </a:r>
            <a:r>
              <a:rPr lang="en-US" sz="18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https://doi.org/10.3402/fnr.v55i0.7289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sv-S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Westergren A, Broman JE,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Hellström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A,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Fagerström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C, Willman A, Hagell P. Measurement properties of the Minimal Insomnia Symptom Scale as an insomnia screening tool for adults and the elderly. </a:t>
            </a:r>
            <a:r>
              <a:rPr lang="en-US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Sleep Medicine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2015; 16(3): 379-384.</a:t>
            </a:r>
            <a:b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Available from: </a:t>
            </a:r>
            <a:r>
              <a:rPr lang="en-US" sz="18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https://doi.org/10.1016/j.sleep.2014.10.016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sv-S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Young A, Horne M, Churchward T, Freezer N, Holmes P, Ho M. Comparison of sleep disturbance in mild versus severe Parkinson's disease. Sleep 2002; 25(5): 573-577.</a:t>
            </a:r>
            <a:b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Available from: </a:t>
            </a: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https://doi.org/10.1093/sleep/25.5.568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8460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8AA8533-49CA-CE4C-6177-C75BCB7B4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/>
              <a:t>Clinical </a:t>
            </a:r>
            <a:r>
              <a:rPr lang="sv-SE" err="1"/>
              <a:t>Outcomes</a:t>
            </a:r>
            <a:r>
              <a:rPr lang="sv-SE"/>
              <a:t> </a:t>
            </a:r>
            <a:r>
              <a:rPr lang="sv-SE" err="1"/>
              <a:t>Assessments</a:t>
            </a:r>
            <a:r>
              <a:rPr lang="sv-SE"/>
              <a:t> (COA) </a:t>
            </a:r>
            <a:br>
              <a:rPr lang="sv-SE"/>
            </a:br>
            <a:r>
              <a:rPr lang="sv-SE" sz="3600" err="1"/>
              <a:t>according</a:t>
            </a:r>
            <a:r>
              <a:rPr lang="sv-SE" sz="3600"/>
              <a:t> to the FDA</a:t>
            </a:r>
            <a:endParaRPr lang="sv-SE"/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1B02B219-F2C2-425E-2092-77224A6123E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00000"/>
              </a:lnSpc>
            </a:pPr>
            <a:r>
              <a:rPr lang="sv-SE"/>
              <a:t>Patient-</a:t>
            </a:r>
            <a:r>
              <a:rPr lang="sv-SE" err="1"/>
              <a:t>reported</a:t>
            </a:r>
            <a:r>
              <a:rPr lang="sv-SE"/>
              <a:t> </a:t>
            </a:r>
            <a:r>
              <a:rPr lang="sv-SE" err="1"/>
              <a:t>outcomes</a:t>
            </a:r>
            <a:r>
              <a:rPr lang="sv-SE"/>
              <a:t> (PROs)</a:t>
            </a:r>
          </a:p>
          <a:p>
            <a:pPr lvl="1">
              <a:lnSpc>
                <a:spcPct val="100000"/>
              </a:lnSpc>
            </a:pPr>
            <a:r>
              <a:rPr lang="sv-SE"/>
              <a:t>Information on the </a:t>
            </a:r>
            <a:r>
              <a:rPr lang="sv-SE" err="1"/>
              <a:t>patient's</a:t>
            </a:r>
            <a:r>
              <a:rPr lang="sv-SE"/>
              <a:t> </a:t>
            </a:r>
            <a:r>
              <a:rPr lang="sv-SE" err="1"/>
              <a:t>health</a:t>
            </a:r>
            <a:r>
              <a:rPr lang="sv-SE"/>
              <a:t> </a:t>
            </a:r>
            <a:r>
              <a:rPr lang="sv-SE" err="1"/>
              <a:t>condition</a:t>
            </a:r>
            <a:r>
              <a:rPr lang="sv-SE"/>
              <a:t> as </a:t>
            </a:r>
            <a:r>
              <a:rPr lang="sv-SE" err="1"/>
              <a:t>directly</a:t>
            </a:r>
            <a:r>
              <a:rPr lang="sv-SE"/>
              <a:t> </a:t>
            </a:r>
            <a:r>
              <a:rPr lang="sv-SE" err="1"/>
              <a:t>reported</a:t>
            </a:r>
            <a:r>
              <a:rPr lang="sv-SE"/>
              <a:t> by the patient, </a:t>
            </a:r>
            <a:r>
              <a:rPr lang="sv-SE" err="1"/>
              <a:t>without</a:t>
            </a:r>
            <a:r>
              <a:rPr lang="sv-SE"/>
              <a:t> </a:t>
            </a:r>
            <a:r>
              <a:rPr lang="sv-SE" err="1"/>
              <a:t>outside</a:t>
            </a:r>
            <a:r>
              <a:rPr lang="sv-SE"/>
              <a:t> interpretation from </a:t>
            </a:r>
            <a:r>
              <a:rPr lang="sv-SE" err="1"/>
              <a:t>anyone</a:t>
            </a:r>
            <a:endParaRPr lang="sv-SE"/>
          </a:p>
          <a:p>
            <a:pPr>
              <a:lnSpc>
                <a:spcPct val="100000"/>
              </a:lnSpc>
            </a:pPr>
            <a:r>
              <a:rPr lang="sv-SE" err="1"/>
              <a:t>Clinician-reported</a:t>
            </a:r>
            <a:r>
              <a:rPr lang="sv-SE"/>
              <a:t> </a:t>
            </a:r>
            <a:r>
              <a:rPr lang="sv-SE" err="1"/>
              <a:t>outcomes</a:t>
            </a:r>
            <a:r>
              <a:rPr lang="sv-SE"/>
              <a:t> (</a:t>
            </a:r>
            <a:r>
              <a:rPr lang="sv-SE" err="1"/>
              <a:t>ClinROs</a:t>
            </a:r>
            <a:r>
              <a:rPr lang="sv-SE"/>
              <a:t>)</a:t>
            </a:r>
          </a:p>
          <a:p>
            <a:pPr lvl="1">
              <a:lnSpc>
                <a:spcPct val="100000"/>
              </a:lnSpc>
            </a:pPr>
            <a:r>
              <a:rPr lang="sv-SE" err="1"/>
              <a:t>Reports</a:t>
            </a:r>
            <a:r>
              <a:rPr lang="sv-SE"/>
              <a:t> from </a:t>
            </a:r>
            <a:r>
              <a:rPr lang="sv-SE" err="1"/>
              <a:t>trained</a:t>
            </a:r>
            <a:r>
              <a:rPr lang="sv-SE"/>
              <a:t> </a:t>
            </a:r>
            <a:r>
              <a:rPr lang="sv-SE" err="1"/>
              <a:t>health-care</a:t>
            </a:r>
            <a:r>
              <a:rPr lang="sv-SE"/>
              <a:t> </a:t>
            </a:r>
            <a:r>
              <a:rPr lang="sv-SE" err="1"/>
              <a:t>professionals</a:t>
            </a:r>
            <a:r>
              <a:rPr lang="sv-SE"/>
              <a:t> </a:t>
            </a:r>
            <a:r>
              <a:rPr lang="sv-SE" err="1"/>
              <a:t>regarding</a:t>
            </a:r>
            <a:r>
              <a:rPr lang="sv-SE"/>
              <a:t> </a:t>
            </a:r>
            <a:r>
              <a:rPr lang="sv-SE" err="1"/>
              <a:t>their</a:t>
            </a:r>
            <a:r>
              <a:rPr lang="sv-SE"/>
              <a:t> interpretation </a:t>
            </a:r>
            <a:r>
              <a:rPr lang="sv-SE" err="1"/>
              <a:t>of</a:t>
            </a:r>
            <a:r>
              <a:rPr lang="sv-SE"/>
              <a:t> </a:t>
            </a:r>
            <a:r>
              <a:rPr lang="sv-SE" err="1"/>
              <a:t>signs</a:t>
            </a:r>
            <a:r>
              <a:rPr lang="sv-SE"/>
              <a:t> or </a:t>
            </a:r>
            <a:r>
              <a:rPr lang="sv-SE" err="1"/>
              <a:t>behaviors</a:t>
            </a:r>
            <a:r>
              <a:rPr lang="sv-SE"/>
              <a:t> </a:t>
            </a:r>
            <a:r>
              <a:rPr lang="sv-SE" err="1"/>
              <a:t>that</a:t>
            </a:r>
            <a:r>
              <a:rPr lang="sv-SE"/>
              <a:t> </a:t>
            </a:r>
            <a:r>
              <a:rPr lang="sv-SE" err="1"/>
              <a:t>can</a:t>
            </a:r>
            <a:r>
              <a:rPr lang="sv-SE"/>
              <a:t> be </a:t>
            </a:r>
            <a:r>
              <a:rPr lang="sv-SE" err="1"/>
              <a:t>observed</a:t>
            </a:r>
            <a:r>
              <a:rPr lang="sv-SE"/>
              <a:t> </a:t>
            </a:r>
            <a:r>
              <a:rPr lang="sv-SE" err="1"/>
              <a:t>related</a:t>
            </a:r>
            <a:r>
              <a:rPr lang="sv-SE"/>
              <a:t> to a </a:t>
            </a:r>
            <a:r>
              <a:rPr lang="sv-SE" err="1"/>
              <a:t>patient's</a:t>
            </a:r>
            <a:r>
              <a:rPr lang="sv-SE"/>
              <a:t> </a:t>
            </a:r>
            <a:r>
              <a:rPr lang="sv-SE" err="1"/>
              <a:t>disease</a:t>
            </a:r>
            <a:r>
              <a:rPr lang="sv-SE"/>
              <a:t> or </a:t>
            </a:r>
            <a:r>
              <a:rPr lang="sv-SE" err="1"/>
              <a:t>condition</a:t>
            </a:r>
            <a:endParaRPr lang="sv-SE"/>
          </a:p>
        </p:txBody>
      </p:sp>
      <p:sp>
        <p:nvSpPr>
          <p:cNvPr id="8" name="Platshållare för innehåll 7">
            <a:extLst>
              <a:ext uri="{FF2B5EF4-FFF2-40B4-BE49-F238E27FC236}">
                <a16:creationId xmlns:a16="http://schemas.microsoft.com/office/drawing/2014/main" id="{5D96A721-7A1E-99B7-8E61-C7677C2F31A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00000"/>
              </a:lnSpc>
            </a:pPr>
            <a:r>
              <a:rPr lang="sv-SE"/>
              <a:t>Observer-</a:t>
            </a:r>
            <a:r>
              <a:rPr lang="sv-SE" err="1"/>
              <a:t>reported</a:t>
            </a:r>
            <a:r>
              <a:rPr lang="sv-SE"/>
              <a:t> </a:t>
            </a:r>
            <a:r>
              <a:rPr lang="sv-SE" err="1"/>
              <a:t>outcomes</a:t>
            </a:r>
            <a:r>
              <a:rPr lang="sv-SE"/>
              <a:t> (</a:t>
            </a:r>
            <a:r>
              <a:rPr lang="sv-SE" err="1"/>
              <a:t>ObsROs</a:t>
            </a:r>
            <a:r>
              <a:rPr lang="sv-SE"/>
              <a:t>)</a:t>
            </a:r>
          </a:p>
          <a:p>
            <a:pPr lvl="1">
              <a:lnSpc>
                <a:spcPct val="100000"/>
              </a:lnSpc>
            </a:pPr>
            <a:r>
              <a:rPr lang="sv-SE" err="1"/>
              <a:t>Assessments</a:t>
            </a:r>
            <a:r>
              <a:rPr lang="sv-SE"/>
              <a:t> </a:t>
            </a:r>
            <a:r>
              <a:rPr lang="sv-SE" err="1"/>
              <a:t>of</a:t>
            </a:r>
            <a:r>
              <a:rPr lang="sv-SE"/>
              <a:t> </a:t>
            </a:r>
            <a:r>
              <a:rPr lang="sv-SE" err="1"/>
              <a:t>observable</a:t>
            </a:r>
            <a:r>
              <a:rPr lang="sv-SE"/>
              <a:t> </a:t>
            </a:r>
            <a:r>
              <a:rPr lang="sv-SE" err="1"/>
              <a:t>signs</a:t>
            </a:r>
            <a:r>
              <a:rPr lang="sv-SE"/>
              <a:t>, events or </a:t>
            </a:r>
            <a:r>
              <a:rPr lang="sv-SE" err="1"/>
              <a:t>behaviors</a:t>
            </a:r>
            <a:r>
              <a:rPr lang="sv-SE"/>
              <a:t> </a:t>
            </a:r>
            <a:r>
              <a:rPr lang="sv-SE" err="1"/>
              <a:t>related</a:t>
            </a:r>
            <a:r>
              <a:rPr lang="sv-SE"/>
              <a:t> to a </a:t>
            </a:r>
            <a:r>
              <a:rPr lang="sv-SE" err="1"/>
              <a:t>patient's</a:t>
            </a:r>
            <a:r>
              <a:rPr lang="sv-SE"/>
              <a:t> </a:t>
            </a:r>
            <a:r>
              <a:rPr lang="sv-SE" err="1"/>
              <a:t>health</a:t>
            </a:r>
            <a:r>
              <a:rPr lang="sv-SE"/>
              <a:t> </a:t>
            </a:r>
            <a:r>
              <a:rPr lang="sv-SE" err="1"/>
              <a:t>condition</a:t>
            </a:r>
            <a:r>
              <a:rPr lang="sv-SE"/>
              <a:t> as </a:t>
            </a:r>
            <a:r>
              <a:rPr lang="sv-SE" err="1"/>
              <a:t>reported</a:t>
            </a:r>
            <a:r>
              <a:rPr lang="sv-SE"/>
              <a:t> by </a:t>
            </a:r>
            <a:r>
              <a:rPr lang="sv-SE" err="1"/>
              <a:t>individuals</a:t>
            </a:r>
            <a:r>
              <a:rPr lang="sv-SE"/>
              <a:t> </a:t>
            </a:r>
            <a:r>
              <a:rPr lang="sv-SE" err="1"/>
              <a:t>who</a:t>
            </a:r>
            <a:r>
              <a:rPr lang="sv-SE"/>
              <a:t> </a:t>
            </a:r>
            <a:r>
              <a:rPr lang="sv-SE" err="1"/>
              <a:t>observe</a:t>
            </a:r>
            <a:r>
              <a:rPr lang="sv-SE"/>
              <a:t> the patient in </a:t>
            </a:r>
            <a:r>
              <a:rPr lang="sv-SE" err="1"/>
              <a:t>daily</a:t>
            </a:r>
            <a:r>
              <a:rPr lang="sv-SE"/>
              <a:t> </a:t>
            </a:r>
            <a:r>
              <a:rPr lang="sv-SE" err="1"/>
              <a:t>life</a:t>
            </a:r>
            <a:r>
              <a:rPr lang="sv-SE"/>
              <a:t> (</a:t>
            </a:r>
            <a:r>
              <a:rPr lang="sv-SE" err="1"/>
              <a:t>e.g</a:t>
            </a:r>
            <a:r>
              <a:rPr lang="sv-SE"/>
              <a:t>., </a:t>
            </a:r>
            <a:r>
              <a:rPr lang="sv-SE" err="1"/>
              <a:t>parents</a:t>
            </a:r>
            <a:r>
              <a:rPr lang="sv-SE"/>
              <a:t> or </a:t>
            </a:r>
            <a:r>
              <a:rPr lang="sv-SE" err="1"/>
              <a:t>caregivers</a:t>
            </a:r>
            <a:r>
              <a:rPr lang="sv-SE"/>
              <a:t>)</a:t>
            </a:r>
          </a:p>
          <a:p>
            <a:pPr>
              <a:lnSpc>
                <a:spcPct val="100000"/>
              </a:lnSpc>
            </a:pPr>
            <a:r>
              <a:rPr lang="sv-SE" err="1"/>
              <a:t>Performance</a:t>
            </a:r>
            <a:r>
              <a:rPr lang="sv-SE"/>
              <a:t> </a:t>
            </a:r>
            <a:r>
              <a:rPr lang="sv-SE" err="1"/>
              <a:t>outcomes</a:t>
            </a:r>
            <a:r>
              <a:rPr lang="sv-SE"/>
              <a:t> (</a:t>
            </a:r>
            <a:r>
              <a:rPr lang="sv-SE" err="1"/>
              <a:t>PerfOs</a:t>
            </a:r>
            <a:r>
              <a:rPr lang="sv-SE"/>
              <a:t>)</a:t>
            </a:r>
          </a:p>
          <a:p>
            <a:pPr lvl="1"/>
            <a:r>
              <a:rPr lang="sv-SE" err="1"/>
              <a:t>Measurements</a:t>
            </a:r>
            <a:r>
              <a:rPr lang="sv-SE"/>
              <a:t> </a:t>
            </a:r>
            <a:r>
              <a:rPr lang="sv-SE" err="1"/>
              <a:t>collected</a:t>
            </a:r>
            <a:r>
              <a:rPr lang="sv-SE"/>
              <a:t> </a:t>
            </a:r>
            <a:r>
              <a:rPr lang="sv-SE" err="1"/>
              <a:t>when</a:t>
            </a:r>
            <a:r>
              <a:rPr lang="sv-SE"/>
              <a:t> a patient is </a:t>
            </a:r>
            <a:r>
              <a:rPr lang="sv-SE" err="1"/>
              <a:t>asked</a:t>
            </a:r>
            <a:r>
              <a:rPr lang="sv-SE"/>
              <a:t> to </a:t>
            </a:r>
            <a:r>
              <a:rPr lang="sv-SE" err="1"/>
              <a:t>complete</a:t>
            </a:r>
            <a:r>
              <a:rPr lang="sv-SE"/>
              <a:t> a </a:t>
            </a:r>
            <a:r>
              <a:rPr lang="sv-SE" err="1"/>
              <a:t>well-defined</a:t>
            </a:r>
            <a:r>
              <a:rPr lang="sv-SE"/>
              <a:t>, </a:t>
            </a:r>
            <a:r>
              <a:rPr lang="sv-SE" err="1"/>
              <a:t>repeatable</a:t>
            </a:r>
            <a:r>
              <a:rPr lang="sv-SE"/>
              <a:t>, and </a:t>
            </a:r>
            <a:r>
              <a:rPr lang="sv-SE" err="1"/>
              <a:t>standardized</a:t>
            </a:r>
            <a:r>
              <a:rPr lang="sv-SE"/>
              <a:t> task, </a:t>
            </a:r>
            <a:r>
              <a:rPr lang="sv-SE" err="1"/>
              <a:t>such</a:t>
            </a:r>
            <a:r>
              <a:rPr lang="sv-SE"/>
              <a:t> as </a:t>
            </a:r>
            <a:r>
              <a:rPr lang="sv-SE" err="1"/>
              <a:t>reading</a:t>
            </a:r>
            <a:r>
              <a:rPr lang="sv-SE"/>
              <a:t> an </a:t>
            </a:r>
            <a:r>
              <a:rPr lang="sv-SE" err="1"/>
              <a:t>eye</a:t>
            </a:r>
            <a:r>
              <a:rPr lang="sv-SE"/>
              <a:t> </a:t>
            </a:r>
            <a:r>
              <a:rPr lang="sv-SE" err="1"/>
              <a:t>chart</a:t>
            </a:r>
            <a:endParaRPr lang="sv-SE"/>
          </a:p>
        </p:txBody>
      </p:sp>
      <p:pic>
        <p:nvPicPr>
          <p:cNvPr id="7" name="Platshållare för innehåll 3">
            <a:extLst>
              <a:ext uri="{FF2B5EF4-FFF2-40B4-BE49-F238E27FC236}">
                <a16:creationId xmlns:a16="http://schemas.microsoft.com/office/drawing/2014/main" id="{C5A6EC95-6CEC-B348-1F84-42E45B2C49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2228" y="254665"/>
            <a:ext cx="28067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8900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8AA8533-49CA-CE4C-6177-C75BCB7B4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/>
              <a:t>Clinical </a:t>
            </a:r>
            <a:r>
              <a:rPr lang="sv-SE" err="1"/>
              <a:t>Outcomes</a:t>
            </a:r>
            <a:r>
              <a:rPr lang="sv-SE"/>
              <a:t> </a:t>
            </a:r>
            <a:r>
              <a:rPr lang="sv-SE" err="1"/>
              <a:t>Assessments</a:t>
            </a:r>
            <a:r>
              <a:rPr lang="sv-SE"/>
              <a:t> (COA) </a:t>
            </a:r>
            <a:br>
              <a:rPr lang="sv-SE"/>
            </a:br>
            <a:r>
              <a:rPr lang="sv-SE" sz="3600" err="1"/>
              <a:t>according</a:t>
            </a:r>
            <a:r>
              <a:rPr lang="sv-SE" sz="3600"/>
              <a:t> to the FDA</a:t>
            </a:r>
            <a:endParaRPr lang="sv-SE"/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1B02B219-F2C2-425E-2092-77224A6123E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00000"/>
              </a:lnSpc>
            </a:pPr>
            <a:r>
              <a:rPr lang="sv-SE"/>
              <a:t>Patient-</a:t>
            </a:r>
            <a:r>
              <a:rPr lang="sv-SE" err="1"/>
              <a:t>reported</a:t>
            </a:r>
            <a:r>
              <a:rPr lang="sv-SE"/>
              <a:t> </a:t>
            </a:r>
            <a:r>
              <a:rPr lang="sv-SE" err="1"/>
              <a:t>outcomes</a:t>
            </a:r>
            <a:r>
              <a:rPr lang="sv-SE"/>
              <a:t> (PROs)</a:t>
            </a:r>
          </a:p>
          <a:p>
            <a:pPr lvl="1">
              <a:lnSpc>
                <a:spcPct val="100000"/>
              </a:lnSpc>
            </a:pPr>
            <a:r>
              <a:rPr lang="sv-SE"/>
              <a:t>Information on the </a:t>
            </a:r>
            <a:r>
              <a:rPr lang="sv-SE" err="1"/>
              <a:t>patient's</a:t>
            </a:r>
            <a:r>
              <a:rPr lang="sv-SE"/>
              <a:t> </a:t>
            </a:r>
            <a:r>
              <a:rPr lang="sv-SE" err="1"/>
              <a:t>health</a:t>
            </a:r>
            <a:r>
              <a:rPr lang="sv-SE"/>
              <a:t> </a:t>
            </a:r>
            <a:r>
              <a:rPr lang="sv-SE" err="1"/>
              <a:t>condition</a:t>
            </a:r>
            <a:r>
              <a:rPr lang="sv-SE"/>
              <a:t> as </a:t>
            </a:r>
            <a:r>
              <a:rPr lang="sv-SE" err="1"/>
              <a:t>directly</a:t>
            </a:r>
            <a:r>
              <a:rPr lang="sv-SE"/>
              <a:t> </a:t>
            </a:r>
            <a:r>
              <a:rPr lang="sv-SE" err="1"/>
              <a:t>reported</a:t>
            </a:r>
            <a:r>
              <a:rPr lang="sv-SE"/>
              <a:t> by the patient, </a:t>
            </a:r>
            <a:r>
              <a:rPr lang="sv-SE" err="1"/>
              <a:t>without</a:t>
            </a:r>
            <a:r>
              <a:rPr lang="sv-SE"/>
              <a:t> </a:t>
            </a:r>
            <a:r>
              <a:rPr lang="sv-SE" err="1"/>
              <a:t>outside</a:t>
            </a:r>
            <a:r>
              <a:rPr lang="sv-SE"/>
              <a:t> interpretation from </a:t>
            </a:r>
            <a:r>
              <a:rPr lang="sv-SE" err="1"/>
              <a:t>anyone</a:t>
            </a:r>
            <a:endParaRPr lang="sv-SE"/>
          </a:p>
          <a:p>
            <a:pPr>
              <a:lnSpc>
                <a:spcPct val="100000"/>
              </a:lnSpc>
            </a:pPr>
            <a:r>
              <a:rPr lang="sv-SE" err="1"/>
              <a:t>Clinician-reported</a:t>
            </a:r>
            <a:r>
              <a:rPr lang="sv-SE"/>
              <a:t> </a:t>
            </a:r>
            <a:r>
              <a:rPr lang="sv-SE" err="1"/>
              <a:t>outcomes</a:t>
            </a:r>
            <a:r>
              <a:rPr lang="sv-SE"/>
              <a:t> (</a:t>
            </a:r>
            <a:r>
              <a:rPr lang="sv-SE" err="1"/>
              <a:t>ClinROs</a:t>
            </a:r>
            <a:r>
              <a:rPr lang="sv-SE"/>
              <a:t>)</a:t>
            </a:r>
          </a:p>
          <a:p>
            <a:pPr lvl="1">
              <a:lnSpc>
                <a:spcPct val="100000"/>
              </a:lnSpc>
            </a:pPr>
            <a:r>
              <a:rPr lang="sv-SE" err="1"/>
              <a:t>Reports</a:t>
            </a:r>
            <a:r>
              <a:rPr lang="sv-SE"/>
              <a:t> from </a:t>
            </a:r>
            <a:r>
              <a:rPr lang="sv-SE" err="1"/>
              <a:t>trained</a:t>
            </a:r>
            <a:r>
              <a:rPr lang="sv-SE"/>
              <a:t> </a:t>
            </a:r>
            <a:r>
              <a:rPr lang="sv-SE" err="1"/>
              <a:t>health-care</a:t>
            </a:r>
            <a:r>
              <a:rPr lang="sv-SE"/>
              <a:t> </a:t>
            </a:r>
            <a:r>
              <a:rPr lang="sv-SE" err="1"/>
              <a:t>professionals</a:t>
            </a:r>
            <a:r>
              <a:rPr lang="sv-SE"/>
              <a:t> </a:t>
            </a:r>
            <a:r>
              <a:rPr lang="sv-SE" err="1"/>
              <a:t>regarding</a:t>
            </a:r>
            <a:r>
              <a:rPr lang="sv-SE"/>
              <a:t> </a:t>
            </a:r>
            <a:r>
              <a:rPr lang="sv-SE" err="1"/>
              <a:t>their</a:t>
            </a:r>
            <a:r>
              <a:rPr lang="sv-SE"/>
              <a:t> interpretation </a:t>
            </a:r>
            <a:r>
              <a:rPr lang="sv-SE" err="1"/>
              <a:t>of</a:t>
            </a:r>
            <a:r>
              <a:rPr lang="sv-SE"/>
              <a:t> </a:t>
            </a:r>
            <a:r>
              <a:rPr lang="sv-SE" err="1"/>
              <a:t>signs</a:t>
            </a:r>
            <a:r>
              <a:rPr lang="sv-SE"/>
              <a:t> or </a:t>
            </a:r>
            <a:r>
              <a:rPr lang="sv-SE" err="1"/>
              <a:t>behaviors</a:t>
            </a:r>
            <a:r>
              <a:rPr lang="sv-SE"/>
              <a:t> </a:t>
            </a:r>
            <a:r>
              <a:rPr lang="sv-SE" err="1"/>
              <a:t>that</a:t>
            </a:r>
            <a:r>
              <a:rPr lang="sv-SE"/>
              <a:t> </a:t>
            </a:r>
            <a:r>
              <a:rPr lang="sv-SE" err="1"/>
              <a:t>can</a:t>
            </a:r>
            <a:r>
              <a:rPr lang="sv-SE"/>
              <a:t> be </a:t>
            </a:r>
            <a:r>
              <a:rPr lang="sv-SE" err="1"/>
              <a:t>observed</a:t>
            </a:r>
            <a:r>
              <a:rPr lang="sv-SE"/>
              <a:t> </a:t>
            </a:r>
            <a:r>
              <a:rPr lang="sv-SE" err="1"/>
              <a:t>related</a:t>
            </a:r>
            <a:r>
              <a:rPr lang="sv-SE"/>
              <a:t> to a </a:t>
            </a:r>
            <a:r>
              <a:rPr lang="sv-SE" err="1"/>
              <a:t>patient's</a:t>
            </a:r>
            <a:r>
              <a:rPr lang="sv-SE"/>
              <a:t> </a:t>
            </a:r>
            <a:r>
              <a:rPr lang="sv-SE" err="1"/>
              <a:t>disease</a:t>
            </a:r>
            <a:r>
              <a:rPr lang="sv-SE"/>
              <a:t> or </a:t>
            </a:r>
            <a:r>
              <a:rPr lang="sv-SE" err="1"/>
              <a:t>condition</a:t>
            </a:r>
            <a:endParaRPr lang="sv-SE"/>
          </a:p>
        </p:txBody>
      </p:sp>
      <p:sp>
        <p:nvSpPr>
          <p:cNvPr id="8" name="Platshållare för innehåll 7">
            <a:extLst>
              <a:ext uri="{FF2B5EF4-FFF2-40B4-BE49-F238E27FC236}">
                <a16:creationId xmlns:a16="http://schemas.microsoft.com/office/drawing/2014/main" id="{5D96A721-7A1E-99B7-8E61-C7677C2F31A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00000"/>
              </a:lnSpc>
            </a:pPr>
            <a:r>
              <a:rPr lang="sv-SE">
                <a:solidFill>
                  <a:schemeClr val="bg1">
                    <a:lumMod val="75000"/>
                  </a:schemeClr>
                </a:solidFill>
              </a:rPr>
              <a:t>Observer-</a:t>
            </a:r>
            <a:r>
              <a:rPr lang="sv-SE" err="1">
                <a:solidFill>
                  <a:schemeClr val="bg1">
                    <a:lumMod val="75000"/>
                  </a:schemeClr>
                </a:solidFill>
              </a:rPr>
              <a:t>reported</a:t>
            </a:r>
            <a:r>
              <a:rPr lang="sv-SE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sv-SE" err="1">
                <a:solidFill>
                  <a:schemeClr val="bg1">
                    <a:lumMod val="75000"/>
                  </a:schemeClr>
                </a:solidFill>
              </a:rPr>
              <a:t>outcomes</a:t>
            </a:r>
            <a:r>
              <a:rPr lang="sv-SE">
                <a:solidFill>
                  <a:schemeClr val="bg1">
                    <a:lumMod val="75000"/>
                  </a:schemeClr>
                </a:solidFill>
              </a:rPr>
              <a:t> (</a:t>
            </a:r>
            <a:r>
              <a:rPr lang="sv-SE" err="1">
                <a:solidFill>
                  <a:schemeClr val="bg1">
                    <a:lumMod val="75000"/>
                  </a:schemeClr>
                </a:solidFill>
              </a:rPr>
              <a:t>ObsROs</a:t>
            </a:r>
            <a:r>
              <a:rPr lang="sv-SE">
                <a:solidFill>
                  <a:schemeClr val="bg1">
                    <a:lumMod val="75000"/>
                  </a:schemeClr>
                </a:solidFill>
              </a:rPr>
              <a:t>)</a:t>
            </a:r>
          </a:p>
          <a:p>
            <a:pPr lvl="1">
              <a:lnSpc>
                <a:spcPct val="100000"/>
              </a:lnSpc>
            </a:pPr>
            <a:r>
              <a:rPr lang="sv-SE" err="1">
                <a:solidFill>
                  <a:schemeClr val="bg1">
                    <a:lumMod val="75000"/>
                  </a:schemeClr>
                </a:solidFill>
              </a:rPr>
              <a:t>Assessments</a:t>
            </a:r>
            <a:r>
              <a:rPr lang="sv-SE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sv-SE" err="1">
                <a:solidFill>
                  <a:schemeClr val="bg1">
                    <a:lumMod val="75000"/>
                  </a:schemeClr>
                </a:solidFill>
              </a:rPr>
              <a:t>of</a:t>
            </a:r>
            <a:r>
              <a:rPr lang="sv-SE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sv-SE" err="1">
                <a:solidFill>
                  <a:schemeClr val="bg1">
                    <a:lumMod val="75000"/>
                  </a:schemeClr>
                </a:solidFill>
              </a:rPr>
              <a:t>observable</a:t>
            </a:r>
            <a:r>
              <a:rPr lang="sv-SE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sv-SE" err="1">
                <a:solidFill>
                  <a:schemeClr val="bg1">
                    <a:lumMod val="75000"/>
                  </a:schemeClr>
                </a:solidFill>
              </a:rPr>
              <a:t>signs</a:t>
            </a:r>
            <a:r>
              <a:rPr lang="sv-SE">
                <a:solidFill>
                  <a:schemeClr val="bg1">
                    <a:lumMod val="75000"/>
                  </a:schemeClr>
                </a:solidFill>
              </a:rPr>
              <a:t>, events or </a:t>
            </a:r>
            <a:r>
              <a:rPr lang="sv-SE" err="1">
                <a:solidFill>
                  <a:schemeClr val="bg1">
                    <a:lumMod val="75000"/>
                  </a:schemeClr>
                </a:solidFill>
              </a:rPr>
              <a:t>behaviors</a:t>
            </a:r>
            <a:r>
              <a:rPr lang="sv-SE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sv-SE" err="1">
                <a:solidFill>
                  <a:schemeClr val="bg1">
                    <a:lumMod val="75000"/>
                  </a:schemeClr>
                </a:solidFill>
              </a:rPr>
              <a:t>related</a:t>
            </a:r>
            <a:r>
              <a:rPr lang="sv-SE">
                <a:solidFill>
                  <a:schemeClr val="bg1">
                    <a:lumMod val="75000"/>
                  </a:schemeClr>
                </a:solidFill>
              </a:rPr>
              <a:t> to a </a:t>
            </a:r>
            <a:r>
              <a:rPr lang="sv-SE" err="1">
                <a:solidFill>
                  <a:schemeClr val="bg1">
                    <a:lumMod val="75000"/>
                  </a:schemeClr>
                </a:solidFill>
              </a:rPr>
              <a:t>patient's</a:t>
            </a:r>
            <a:r>
              <a:rPr lang="sv-SE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sv-SE" err="1">
                <a:solidFill>
                  <a:schemeClr val="bg1">
                    <a:lumMod val="75000"/>
                  </a:schemeClr>
                </a:solidFill>
              </a:rPr>
              <a:t>health</a:t>
            </a:r>
            <a:r>
              <a:rPr lang="sv-SE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sv-SE" err="1">
                <a:solidFill>
                  <a:schemeClr val="bg1">
                    <a:lumMod val="75000"/>
                  </a:schemeClr>
                </a:solidFill>
              </a:rPr>
              <a:t>condition</a:t>
            </a:r>
            <a:r>
              <a:rPr lang="sv-SE">
                <a:solidFill>
                  <a:schemeClr val="bg1">
                    <a:lumMod val="75000"/>
                  </a:schemeClr>
                </a:solidFill>
              </a:rPr>
              <a:t> as </a:t>
            </a:r>
            <a:r>
              <a:rPr lang="sv-SE" err="1">
                <a:solidFill>
                  <a:schemeClr val="bg1">
                    <a:lumMod val="75000"/>
                  </a:schemeClr>
                </a:solidFill>
              </a:rPr>
              <a:t>reported</a:t>
            </a:r>
            <a:r>
              <a:rPr lang="sv-SE">
                <a:solidFill>
                  <a:schemeClr val="bg1">
                    <a:lumMod val="75000"/>
                  </a:schemeClr>
                </a:solidFill>
              </a:rPr>
              <a:t> by </a:t>
            </a:r>
            <a:r>
              <a:rPr lang="sv-SE" err="1">
                <a:solidFill>
                  <a:schemeClr val="bg1">
                    <a:lumMod val="75000"/>
                  </a:schemeClr>
                </a:solidFill>
              </a:rPr>
              <a:t>individuals</a:t>
            </a:r>
            <a:r>
              <a:rPr lang="sv-SE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sv-SE" err="1">
                <a:solidFill>
                  <a:schemeClr val="bg1">
                    <a:lumMod val="75000"/>
                  </a:schemeClr>
                </a:solidFill>
              </a:rPr>
              <a:t>who</a:t>
            </a:r>
            <a:r>
              <a:rPr lang="sv-SE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sv-SE" err="1">
                <a:solidFill>
                  <a:schemeClr val="bg1">
                    <a:lumMod val="75000"/>
                  </a:schemeClr>
                </a:solidFill>
              </a:rPr>
              <a:t>observe</a:t>
            </a:r>
            <a:r>
              <a:rPr lang="sv-SE">
                <a:solidFill>
                  <a:schemeClr val="bg1">
                    <a:lumMod val="75000"/>
                  </a:schemeClr>
                </a:solidFill>
              </a:rPr>
              <a:t> the patient in </a:t>
            </a:r>
            <a:r>
              <a:rPr lang="sv-SE" err="1">
                <a:solidFill>
                  <a:schemeClr val="bg1">
                    <a:lumMod val="75000"/>
                  </a:schemeClr>
                </a:solidFill>
              </a:rPr>
              <a:t>daily</a:t>
            </a:r>
            <a:r>
              <a:rPr lang="sv-SE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sv-SE" err="1">
                <a:solidFill>
                  <a:schemeClr val="bg1">
                    <a:lumMod val="75000"/>
                  </a:schemeClr>
                </a:solidFill>
              </a:rPr>
              <a:t>life</a:t>
            </a:r>
            <a:r>
              <a:rPr lang="sv-SE">
                <a:solidFill>
                  <a:schemeClr val="bg1">
                    <a:lumMod val="75000"/>
                  </a:schemeClr>
                </a:solidFill>
              </a:rPr>
              <a:t> (</a:t>
            </a:r>
            <a:r>
              <a:rPr lang="sv-SE" err="1">
                <a:solidFill>
                  <a:schemeClr val="bg1">
                    <a:lumMod val="75000"/>
                  </a:schemeClr>
                </a:solidFill>
              </a:rPr>
              <a:t>e.g</a:t>
            </a:r>
            <a:r>
              <a:rPr lang="sv-SE">
                <a:solidFill>
                  <a:schemeClr val="bg1">
                    <a:lumMod val="75000"/>
                  </a:schemeClr>
                </a:solidFill>
              </a:rPr>
              <a:t>., </a:t>
            </a:r>
            <a:r>
              <a:rPr lang="sv-SE" err="1">
                <a:solidFill>
                  <a:schemeClr val="bg1">
                    <a:lumMod val="75000"/>
                  </a:schemeClr>
                </a:solidFill>
              </a:rPr>
              <a:t>parents</a:t>
            </a:r>
            <a:r>
              <a:rPr lang="sv-SE">
                <a:solidFill>
                  <a:schemeClr val="bg1">
                    <a:lumMod val="75000"/>
                  </a:schemeClr>
                </a:solidFill>
              </a:rPr>
              <a:t> or </a:t>
            </a:r>
            <a:r>
              <a:rPr lang="sv-SE" err="1">
                <a:solidFill>
                  <a:schemeClr val="bg1">
                    <a:lumMod val="75000"/>
                  </a:schemeClr>
                </a:solidFill>
              </a:rPr>
              <a:t>caregivers</a:t>
            </a:r>
            <a:r>
              <a:rPr lang="sv-SE">
                <a:solidFill>
                  <a:schemeClr val="bg1">
                    <a:lumMod val="75000"/>
                  </a:schemeClr>
                </a:solidFill>
              </a:rPr>
              <a:t>)</a:t>
            </a:r>
          </a:p>
          <a:p>
            <a:pPr>
              <a:lnSpc>
                <a:spcPct val="100000"/>
              </a:lnSpc>
            </a:pPr>
            <a:r>
              <a:rPr lang="sv-SE" err="1">
                <a:solidFill>
                  <a:schemeClr val="bg1">
                    <a:lumMod val="75000"/>
                  </a:schemeClr>
                </a:solidFill>
              </a:rPr>
              <a:t>Performance</a:t>
            </a:r>
            <a:r>
              <a:rPr lang="sv-SE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sv-SE" err="1">
                <a:solidFill>
                  <a:schemeClr val="bg1">
                    <a:lumMod val="75000"/>
                  </a:schemeClr>
                </a:solidFill>
              </a:rPr>
              <a:t>outcomes</a:t>
            </a:r>
            <a:r>
              <a:rPr lang="sv-SE">
                <a:solidFill>
                  <a:schemeClr val="bg1">
                    <a:lumMod val="75000"/>
                  </a:schemeClr>
                </a:solidFill>
              </a:rPr>
              <a:t> (</a:t>
            </a:r>
            <a:r>
              <a:rPr lang="sv-SE" err="1">
                <a:solidFill>
                  <a:schemeClr val="bg1">
                    <a:lumMod val="75000"/>
                  </a:schemeClr>
                </a:solidFill>
              </a:rPr>
              <a:t>PerfOs</a:t>
            </a:r>
            <a:r>
              <a:rPr lang="sv-SE">
                <a:solidFill>
                  <a:schemeClr val="bg1">
                    <a:lumMod val="75000"/>
                  </a:schemeClr>
                </a:solidFill>
              </a:rPr>
              <a:t>)</a:t>
            </a:r>
          </a:p>
          <a:p>
            <a:pPr lvl="1"/>
            <a:r>
              <a:rPr lang="sv-SE" err="1">
                <a:solidFill>
                  <a:schemeClr val="bg1">
                    <a:lumMod val="75000"/>
                  </a:schemeClr>
                </a:solidFill>
              </a:rPr>
              <a:t>Measurements</a:t>
            </a:r>
            <a:r>
              <a:rPr lang="sv-SE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sv-SE" err="1">
                <a:solidFill>
                  <a:schemeClr val="bg1">
                    <a:lumMod val="75000"/>
                  </a:schemeClr>
                </a:solidFill>
              </a:rPr>
              <a:t>collected</a:t>
            </a:r>
            <a:r>
              <a:rPr lang="sv-SE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sv-SE" err="1">
                <a:solidFill>
                  <a:schemeClr val="bg1">
                    <a:lumMod val="75000"/>
                  </a:schemeClr>
                </a:solidFill>
              </a:rPr>
              <a:t>when</a:t>
            </a:r>
            <a:r>
              <a:rPr lang="sv-SE">
                <a:solidFill>
                  <a:schemeClr val="bg1">
                    <a:lumMod val="75000"/>
                  </a:schemeClr>
                </a:solidFill>
              </a:rPr>
              <a:t> a patient is </a:t>
            </a:r>
            <a:r>
              <a:rPr lang="sv-SE" err="1">
                <a:solidFill>
                  <a:schemeClr val="bg1">
                    <a:lumMod val="75000"/>
                  </a:schemeClr>
                </a:solidFill>
              </a:rPr>
              <a:t>asked</a:t>
            </a:r>
            <a:r>
              <a:rPr lang="sv-SE">
                <a:solidFill>
                  <a:schemeClr val="bg1">
                    <a:lumMod val="75000"/>
                  </a:schemeClr>
                </a:solidFill>
              </a:rPr>
              <a:t> to </a:t>
            </a:r>
            <a:r>
              <a:rPr lang="sv-SE" err="1">
                <a:solidFill>
                  <a:schemeClr val="bg1">
                    <a:lumMod val="75000"/>
                  </a:schemeClr>
                </a:solidFill>
              </a:rPr>
              <a:t>complete</a:t>
            </a:r>
            <a:r>
              <a:rPr lang="sv-SE">
                <a:solidFill>
                  <a:schemeClr val="bg1">
                    <a:lumMod val="75000"/>
                  </a:schemeClr>
                </a:solidFill>
              </a:rPr>
              <a:t> a </a:t>
            </a:r>
            <a:r>
              <a:rPr lang="sv-SE" err="1">
                <a:solidFill>
                  <a:schemeClr val="bg1">
                    <a:lumMod val="75000"/>
                  </a:schemeClr>
                </a:solidFill>
              </a:rPr>
              <a:t>well-defined</a:t>
            </a:r>
            <a:r>
              <a:rPr lang="sv-SE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sv-SE" err="1">
                <a:solidFill>
                  <a:schemeClr val="bg1">
                    <a:lumMod val="75000"/>
                  </a:schemeClr>
                </a:solidFill>
              </a:rPr>
              <a:t>repeatable</a:t>
            </a:r>
            <a:r>
              <a:rPr lang="sv-SE">
                <a:solidFill>
                  <a:schemeClr val="bg1">
                    <a:lumMod val="75000"/>
                  </a:schemeClr>
                </a:solidFill>
              </a:rPr>
              <a:t>, and </a:t>
            </a:r>
            <a:r>
              <a:rPr lang="sv-SE" err="1">
                <a:solidFill>
                  <a:schemeClr val="bg1">
                    <a:lumMod val="75000"/>
                  </a:schemeClr>
                </a:solidFill>
              </a:rPr>
              <a:t>standardized</a:t>
            </a:r>
            <a:r>
              <a:rPr lang="sv-SE">
                <a:solidFill>
                  <a:schemeClr val="bg1">
                    <a:lumMod val="75000"/>
                  </a:schemeClr>
                </a:solidFill>
              </a:rPr>
              <a:t> task, </a:t>
            </a:r>
            <a:r>
              <a:rPr lang="sv-SE" err="1">
                <a:solidFill>
                  <a:schemeClr val="bg1">
                    <a:lumMod val="75000"/>
                  </a:schemeClr>
                </a:solidFill>
              </a:rPr>
              <a:t>such</a:t>
            </a:r>
            <a:r>
              <a:rPr lang="sv-SE">
                <a:solidFill>
                  <a:schemeClr val="bg1">
                    <a:lumMod val="75000"/>
                  </a:schemeClr>
                </a:solidFill>
              </a:rPr>
              <a:t> as </a:t>
            </a:r>
            <a:r>
              <a:rPr lang="sv-SE" err="1">
                <a:solidFill>
                  <a:schemeClr val="bg1">
                    <a:lumMod val="75000"/>
                  </a:schemeClr>
                </a:solidFill>
              </a:rPr>
              <a:t>reading</a:t>
            </a:r>
            <a:r>
              <a:rPr lang="sv-SE">
                <a:solidFill>
                  <a:schemeClr val="bg1">
                    <a:lumMod val="75000"/>
                  </a:schemeClr>
                </a:solidFill>
              </a:rPr>
              <a:t> an </a:t>
            </a:r>
            <a:r>
              <a:rPr lang="sv-SE" err="1">
                <a:solidFill>
                  <a:schemeClr val="bg1">
                    <a:lumMod val="75000"/>
                  </a:schemeClr>
                </a:solidFill>
              </a:rPr>
              <a:t>eye</a:t>
            </a:r>
            <a:r>
              <a:rPr lang="sv-SE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sv-SE" err="1">
                <a:solidFill>
                  <a:schemeClr val="bg1">
                    <a:lumMod val="75000"/>
                  </a:schemeClr>
                </a:solidFill>
              </a:rPr>
              <a:t>chart</a:t>
            </a:r>
            <a:endParaRPr lang="sv-SE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7" name="Platshållare för innehåll 3">
            <a:extLst>
              <a:ext uri="{FF2B5EF4-FFF2-40B4-BE49-F238E27FC236}">
                <a16:creationId xmlns:a16="http://schemas.microsoft.com/office/drawing/2014/main" id="{C5A6EC95-6CEC-B348-1F84-42E45B2C49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2228" y="254665"/>
            <a:ext cx="28067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860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03B67A8-8714-BC17-E8EE-1D20C3727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err="1"/>
              <a:t>PROMs</a:t>
            </a:r>
            <a:r>
              <a:rPr lang="sv-SE"/>
              <a:t> and </a:t>
            </a:r>
            <a:r>
              <a:rPr lang="sv-SE" err="1"/>
              <a:t>PREMs</a:t>
            </a:r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DA7C5D7-AB4B-9075-7102-894AB5EC1A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v-SE" err="1"/>
              <a:t>PROMs</a:t>
            </a:r>
            <a:r>
              <a:rPr lang="sv-SE"/>
              <a:t>: Patient-</a:t>
            </a:r>
            <a:r>
              <a:rPr lang="sv-SE" err="1"/>
              <a:t>reported</a:t>
            </a:r>
            <a:r>
              <a:rPr lang="sv-SE"/>
              <a:t> </a:t>
            </a:r>
            <a:r>
              <a:rPr lang="sv-SE" err="1"/>
              <a:t>outcome</a:t>
            </a:r>
            <a:r>
              <a:rPr lang="sv-SE"/>
              <a:t> </a:t>
            </a:r>
            <a:r>
              <a:rPr lang="sv-SE" err="1"/>
              <a:t>measures</a:t>
            </a:r>
            <a:r>
              <a:rPr lang="sv-SE"/>
              <a:t> (same as PROs)</a:t>
            </a:r>
          </a:p>
          <a:p>
            <a:pPr lvl="1"/>
            <a:r>
              <a:rPr lang="sv-SE" err="1"/>
              <a:t>Directly</a:t>
            </a:r>
            <a:r>
              <a:rPr lang="sv-SE"/>
              <a:t> </a:t>
            </a:r>
            <a:r>
              <a:rPr lang="sv-SE" err="1"/>
              <a:t>reported</a:t>
            </a:r>
            <a:r>
              <a:rPr lang="sv-SE"/>
              <a:t> by patients </a:t>
            </a:r>
            <a:r>
              <a:rPr lang="sv-SE" err="1"/>
              <a:t>without</a:t>
            </a:r>
            <a:r>
              <a:rPr lang="sv-SE"/>
              <a:t> intervention by </a:t>
            </a:r>
            <a:r>
              <a:rPr lang="sv-SE" err="1"/>
              <a:t>clinicians</a:t>
            </a:r>
            <a:endParaRPr lang="sv-SE"/>
          </a:p>
          <a:p>
            <a:pPr lvl="1"/>
            <a:r>
              <a:rPr lang="sv-SE"/>
              <a:t>Spans diverse and </a:t>
            </a:r>
            <a:r>
              <a:rPr lang="sv-SE" err="1"/>
              <a:t>heterogenous</a:t>
            </a:r>
            <a:r>
              <a:rPr lang="sv-SE"/>
              <a:t> </a:t>
            </a:r>
            <a:r>
              <a:rPr lang="sv-SE" err="1"/>
              <a:t>domains</a:t>
            </a:r>
            <a:r>
              <a:rPr lang="sv-SE"/>
              <a:t> </a:t>
            </a:r>
            <a:r>
              <a:rPr lang="sv-SE" err="1"/>
              <a:t>such</a:t>
            </a:r>
            <a:r>
              <a:rPr lang="sv-SE"/>
              <a:t> as overall </a:t>
            </a:r>
            <a:r>
              <a:rPr lang="sv-SE" err="1"/>
              <a:t>health</a:t>
            </a:r>
            <a:r>
              <a:rPr lang="sv-SE"/>
              <a:t>, </a:t>
            </a:r>
            <a:r>
              <a:rPr lang="sv-SE" err="1"/>
              <a:t>physical</a:t>
            </a:r>
            <a:r>
              <a:rPr lang="sv-SE"/>
              <a:t> </a:t>
            </a:r>
            <a:r>
              <a:rPr lang="sv-SE" err="1"/>
              <a:t>function</a:t>
            </a:r>
            <a:r>
              <a:rPr lang="sv-SE"/>
              <a:t>, </a:t>
            </a:r>
            <a:r>
              <a:rPr lang="sv-SE" err="1"/>
              <a:t>well-being</a:t>
            </a:r>
            <a:r>
              <a:rPr lang="sv-SE"/>
              <a:t>, symptoms (</a:t>
            </a:r>
            <a:r>
              <a:rPr lang="sv-SE" err="1"/>
              <a:t>e.g</a:t>
            </a:r>
            <a:r>
              <a:rPr lang="sv-SE"/>
              <a:t>., </a:t>
            </a:r>
            <a:r>
              <a:rPr lang="sv-SE" err="1"/>
              <a:t>mood</a:t>
            </a:r>
            <a:r>
              <a:rPr lang="sv-SE"/>
              <a:t>, </a:t>
            </a:r>
            <a:r>
              <a:rPr lang="sv-SE" err="1"/>
              <a:t>fatigue</a:t>
            </a:r>
            <a:r>
              <a:rPr lang="sv-SE"/>
              <a:t>, pain) </a:t>
            </a:r>
            <a:r>
              <a:rPr lang="sv-SE" err="1"/>
              <a:t>amongst</a:t>
            </a:r>
            <a:r>
              <a:rPr lang="sv-SE"/>
              <a:t> </a:t>
            </a:r>
            <a:r>
              <a:rPr lang="sv-SE" err="1"/>
              <a:t>others</a:t>
            </a:r>
            <a:endParaRPr lang="sv-SE"/>
          </a:p>
          <a:p>
            <a:pPr lvl="1"/>
            <a:r>
              <a:rPr lang="sv-SE" err="1"/>
              <a:t>Intends</a:t>
            </a:r>
            <a:r>
              <a:rPr lang="sv-SE"/>
              <a:t> to </a:t>
            </a:r>
            <a:r>
              <a:rPr lang="sv-SE" err="1"/>
              <a:t>empower</a:t>
            </a:r>
            <a:r>
              <a:rPr lang="sv-SE"/>
              <a:t> patients to be </a:t>
            </a:r>
            <a:r>
              <a:rPr lang="sv-SE" err="1"/>
              <a:t>heard</a:t>
            </a:r>
            <a:r>
              <a:rPr lang="sv-SE"/>
              <a:t> and </a:t>
            </a:r>
            <a:r>
              <a:rPr lang="sv-SE" err="1"/>
              <a:t>enable</a:t>
            </a:r>
            <a:r>
              <a:rPr lang="sv-SE"/>
              <a:t> </a:t>
            </a:r>
            <a:r>
              <a:rPr lang="sv-SE" err="1"/>
              <a:t>their</a:t>
            </a:r>
            <a:r>
              <a:rPr lang="sv-SE"/>
              <a:t> </a:t>
            </a:r>
            <a:r>
              <a:rPr lang="sv-SE" err="1"/>
              <a:t>outcomes</a:t>
            </a:r>
            <a:r>
              <a:rPr lang="sv-SE"/>
              <a:t> to be </a:t>
            </a:r>
            <a:r>
              <a:rPr lang="sv-SE" err="1"/>
              <a:t>assessed</a:t>
            </a:r>
            <a:endParaRPr lang="sv-SE"/>
          </a:p>
          <a:p>
            <a:r>
              <a:rPr lang="sv-SE" err="1"/>
              <a:t>PREMs</a:t>
            </a:r>
            <a:r>
              <a:rPr lang="sv-SE"/>
              <a:t>: Patient-</a:t>
            </a:r>
            <a:r>
              <a:rPr lang="sv-SE" err="1"/>
              <a:t>reported</a:t>
            </a:r>
            <a:r>
              <a:rPr lang="sv-SE"/>
              <a:t> </a:t>
            </a:r>
            <a:r>
              <a:rPr lang="sv-SE" err="1"/>
              <a:t>experience</a:t>
            </a:r>
            <a:r>
              <a:rPr lang="sv-SE"/>
              <a:t> </a:t>
            </a:r>
            <a:r>
              <a:rPr lang="sv-SE" err="1"/>
              <a:t>measures</a:t>
            </a:r>
            <a:r>
              <a:rPr lang="sv-SE"/>
              <a:t> </a:t>
            </a:r>
          </a:p>
          <a:p>
            <a:pPr lvl="1"/>
            <a:r>
              <a:rPr lang="sv-SE"/>
              <a:t>Patients’ perceptions </a:t>
            </a:r>
            <a:r>
              <a:rPr lang="sv-SE" err="1"/>
              <a:t>of</a:t>
            </a:r>
            <a:r>
              <a:rPr lang="sv-SE"/>
              <a:t> </a:t>
            </a:r>
            <a:r>
              <a:rPr lang="sv-SE" err="1"/>
              <a:t>their</a:t>
            </a:r>
            <a:r>
              <a:rPr lang="sv-SE"/>
              <a:t> personal </a:t>
            </a:r>
            <a:r>
              <a:rPr lang="sv-SE" err="1"/>
              <a:t>experience</a:t>
            </a:r>
            <a:r>
              <a:rPr lang="sv-SE"/>
              <a:t> </a:t>
            </a:r>
            <a:r>
              <a:rPr lang="sv-SE" err="1"/>
              <a:t>of</a:t>
            </a:r>
            <a:r>
              <a:rPr lang="sv-SE"/>
              <a:t> the </a:t>
            </a:r>
            <a:r>
              <a:rPr lang="sv-SE" err="1"/>
              <a:t>healthcare</a:t>
            </a:r>
            <a:r>
              <a:rPr lang="sv-SE"/>
              <a:t> </a:t>
            </a:r>
            <a:r>
              <a:rPr lang="sv-SE" err="1"/>
              <a:t>they</a:t>
            </a:r>
            <a:r>
              <a:rPr lang="sv-SE"/>
              <a:t> </a:t>
            </a:r>
            <a:r>
              <a:rPr lang="sv-SE" err="1"/>
              <a:t>have</a:t>
            </a:r>
            <a:r>
              <a:rPr lang="sv-SE"/>
              <a:t> </a:t>
            </a:r>
            <a:r>
              <a:rPr lang="sv-SE" err="1"/>
              <a:t>received</a:t>
            </a:r>
            <a:endParaRPr lang="sv-SE"/>
          </a:p>
          <a:p>
            <a:pPr lvl="1"/>
            <a:r>
              <a:rPr lang="sv-SE"/>
              <a:t>Patient </a:t>
            </a:r>
            <a:r>
              <a:rPr lang="sv-SE" err="1"/>
              <a:t>satisfaction</a:t>
            </a:r>
            <a:endParaRPr lang="sv-SE"/>
          </a:p>
          <a:p>
            <a:pPr lvl="1"/>
            <a:r>
              <a:rPr lang="sv-SE" err="1"/>
              <a:t>Indicators</a:t>
            </a:r>
            <a:r>
              <a:rPr lang="sv-SE"/>
              <a:t> </a:t>
            </a:r>
            <a:r>
              <a:rPr lang="sv-SE" err="1"/>
              <a:t>of</a:t>
            </a:r>
            <a:r>
              <a:rPr lang="sv-SE"/>
              <a:t> the </a:t>
            </a:r>
            <a:r>
              <a:rPr lang="sv-SE" err="1"/>
              <a:t>quality</a:t>
            </a:r>
            <a:r>
              <a:rPr lang="sv-SE"/>
              <a:t> </a:t>
            </a:r>
            <a:r>
              <a:rPr lang="sv-SE" err="1"/>
              <a:t>of</a:t>
            </a:r>
            <a:r>
              <a:rPr lang="sv-SE"/>
              <a:t> </a:t>
            </a:r>
            <a:r>
              <a:rPr lang="sv-SE" err="1"/>
              <a:t>healthcare</a:t>
            </a:r>
            <a:endParaRPr lang="sv-SE"/>
          </a:p>
          <a:p>
            <a:pPr lvl="1"/>
            <a:r>
              <a:rPr lang="sv-SE" err="1"/>
              <a:t>Providing</a:t>
            </a:r>
            <a:r>
              <a:rPr lang="sv-SE"/>
              <a:t> information </a:t>
            </a:r>
            <a:r>
              <a:rPr lang="sv-SE" err="1"/>
              <a:t>regarding</a:t>
            </a:r>
            <a:r>
              <a:rPr lang="sv-SE"/>
              <a:t> areas for </a:t>
            </a:r>
            <a:r>
              <a:rPr lang="sv-SE" err="1"/>
              <a:t>improvement</a:t>
            </a:r>
            <a:r>
              <a:rPr lang="sv-SE"/>
              <a:t> in </a:t>
            </a:r>
            <a:r>
              <a:rPr lang="sv-SE" err="1"/>
              <a:t>healthcare</a:t>
            </a:r>
            <a:r>
              <a:rPr lang="sv-SE"/>
              <a:t> </a:t>
            </a:r>
            <a:r>
              <a:rPr lang="sv-SE" err="1"/>
              <a:t>delivery</a:t>
            </a:r>
            <a:endParaRPr lang="sv-SE"/>
          </a:p>
          <a:p>
            <a:pPr lvl="1"/>
            <a:r>
              <a:rPr lang="sv-SE"/>
              <a:t>May </a:t>
            </a:r>
            <a:r>
              <a:rPr lang="sv-SE" err="1"/>
              <a:t>indicate</a:t>
            </a:r>
            <a:r>
              <a:rPr lang="sv-SE"/>
              <a:t> </a:t>
            </a:r>
            <a:r>
              <a:rPr lang="sv-SE" err="1"/>
              <a:t>degree</a:t>
            </a:r>
            <a:r>
              <a:rPr lang="sv-SE"/>
              <a:t> </a:t>
            </a:r>
            <a:r>
              <a:rPr lang="sv-SE" err="1"/>
              <a:t>of</a:t>
            </a:r>
            <a:r>
              <a:rPr lang="sv-SE"/>
              <a:t> </a:t>
            </a:r>
            <a:r>
              <a:rPr lang="sv-SE" err="1"/>
              <a:t>personcentredness</a:t>
            </a:r>
            <a:r>
              <a:rPr lang="sv-SE"/>
              <a:t> </a:t>
            </a:r>
            <a:r>
              <a:rPr lang="sv-SE" err="1"/>
              <a:t>of</a:t>
            </a:r>
            <a:r>
              <a:rPr lang="sv-SE"/>
              <a:t> </a:t>
            </a:r>
            <a:r>
              <a:rPr lang="sv-SE" err="1"/>
              <a:t>healthcare</a:t>
            </a:r>
            <a:r>
              <a:rPr lang="sv-SE"/>
              <a:t> services</a:t>
            </a:r>
          </a:p>
          <a:p>
            <a:r>
              <a:rPr lang="sv-SE"/>
              <a:t>May </a:t>
            </a:r>
            <a:r>
              <a:rPr lang="sv-SE" err="1"/>
              <a:t>also</a:t>
            </a:r>
            <a:r>
              <a:rPr lang="sv-SE"/>
              <a:t> </a:t>
            </a:r>
            <a:r>
              <a:rPr lang="sv-SE" err="1"/>
              <a:t>concern</a:t>
            </a:r>
            <a:r>
              <a:rPr lang="sv-SE"/>
              <a:t> </a:t>
            </a:r>
            <a:r>
              <a:rPr lang="sv-SE" err="1"/>
              <a:t>informal</a:t>
            </a:r>
            <a:r>
              <a:rPr lang="sv-SE"/>
              <a:t> </a:t>
            </a:r>
            <a:r>
              <a:rPr lang="sv-SE" err="1"/>
              <a:t>carers</a:t>
            </a:r>
            <a:r>
              <a:rPr lang="sv-SE"/>
              <a:t>/</a:t>
            </a:r>
            <a:r>
              <a:rPr lang="sv-SE" err="1"/>
              <a:t>family</a:t>
            </a:r>
            <a:r>
              <a:rPr lang="sv-SE"/>
              <a:t> </a:t>
            </a:r>
            <a:r>
              <a:rPr lang="sv-SE" err="1"/>
              <a:t>members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073821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A39200E-FA2B-621A-9E83-11FFFE232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err="1"/>
              <a:t>Some</a:t>
            </a:r>
            <a:r>
              <a:rPr lang="sv-SE"/>
              <a:t> </a:t>
            </a:r>
            <a:r>
              <a:rPr lang="sv-SE" err="1"/>
              <a:t>additional</a:t>
            </a:r>
            <a:r>
              <a:rPr lang="sv-SE"/>
              <a:t> definitions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BACED34-76E5-D952-3AE6-211042F38F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v-SE" dirty="0" err="1"/>
              <a:t>Checklist</a:t>
            </a:r>
            <a:endParaRPr lang="sv-SE" dirty="0"/>
          </a:p>
          <a:p>
            <a:pPr lvl="1"/>
            <a:r>
              <a:rPr lang="sv-SE" b="0" i="0" u="none" strike="noStrike" dirty="0">
                <a:solidFill>
                  <a:srgbClr val="040C28"/>
                </a:solidFill>
                <a:effectLst/>
                <a:latin typeface="Google Sans"/>
              </a:rPr>
              <a:t>a list </a:t>
            </a:r>
            <a:r>
              <a:rPr lang="sv-SE" b="0" i="0" u="none" strike="noStrike" dirty="0" err="1">
                <a:solidFill>
                  <a:srgbClr val="040C28"/>
                </a:solidFill>
                <a:effectLst/>
                <a:latin typeface="Google Sans"/>
              </a:rPr>
              <a:t>of</a:t>
            </a:r>
            <a:r>
              <a:rPr lang="sv-SE" b="0" i="0" u="none" strike="noStrike" dirty="0">
                <a:solidFill>
                  <a:srgbClr val="040C28"/>
                </a:solidFill>
                <a:effectLst/>
                <a:latin typeface="Google Sans"/>
              </a:rPr>
              <a:t> </a:t>
            </a:r>
            <a:r>
              <a:rPr lang="sv-SE" b="0" i="0" u="none" strike="noStrike" dirty="0" err="1">
                <a:solidFill>
                  <a:srgbClr val="040C28"/>
                </a:solidFill>
                <a:effectLst/>
                <a:latin typeface="Google Sans"/>
              </a:rPr>
              <a:t>things</a:t>
            </a:r>
            <a:r>
              <a:rPr lang="sv-SE" b="0" i="0" u="none" strike="noStrike" dirty="0">
                <a:solidFill>
                  <a:srgbClr val="040C28"/>
                </a:solidFill>
                <a:effectLst/>
                <a:latin typeface="Google Sans"/>
              </a:rPr>
              <a:t> </a:t>
            </a:r>
            <a:r>
              <a:rPr lang="sv-SE" b="0" i="0" u="none" strike="noStrike" dirty="0" err="1">
                <a:solidFill>
                  <a:srgbClr val="040C28"/>
                </a:solidFill>
                <a:effectLst/>
                <a:latin typeface="Google Sans"/>
              </a:rPr>
              <a:t>we</a:t>
            </a:r>
            <a:r>
              <a:rPr lang="sv-SE" b="0" i="0" u="none" strike="noStrike" dirty="0">
                <a:solidFill>
                  <a:srgbClr val="040C28"/>
                </a:solidFill>
                <a:effectLst/>
                <a:latin typeface="Google Sans"/>
              </a:rPr>
              <a:t> </a:t>
            </a:r>
            <a:r>
              <a:rPr lang="sv-SE" b="0" i="0" u="none" strike="noStrike" dirty="0" err="1">
                <a:solidFill>
                  <a:srgbClr val="040C28"/>
                </a:solidFill>
                <a:effectLst/>
                <a:latin typeface="Google Sans"/>
              </a:rPr>
              <a:t>need</a:t>
            </a:r>
            <a:r>
              <a:rPr lang="sv-SE" b="0" i="0" u="none" strike="noStrike" dirty="0">
                <a:solidFill>
                  <a:srgbClr val="040C28"/>
                </a:solidFill>
                <a:effectLst/>
                <a:latin typeface="Google Sans"/>
              </a:rPr>
              <a:t> to do or information </a:t>
            </a:r>
            <a:r>
              <a:rPr lang="sv-SE" b="0" i="0" u="none" strike="noStrike" dirty="0" err="1">
                <a:solidFill>
                  <a:srgbClr val="040C28"/>
                </a:solidFill>
                <a:effectLst/>
                <a:latin typeface="Google Sans"/>
              </a:rPr>
              <a:t>that</a:t>
            </a:r>
            <a:r>
              <a:rPr lang="sv-SE" b="0" i="0" u="none" strike="noStrike" dirty="0">
                <a:solidFill>
                  <a:srgbClr val="040C28"/>
                </a:solidFill>
                <a:effectLst/>
                <a:latin typeface="Google Sans"/>
              </a:rPr>
              <a:t> </a:t>
            </a:r>
            <a:r>
              <a:rPr lang="sv-SE" b="0" i="0" u="none" strike="noStrike" dirty="0" err="1">
                <a:solidFill>
                  <a:srgbClr val="040C28"/>
                </a:solidFill>
                <a:effectLst/>
                <a:latin typeface="Google Sans"/>
              </a:rPr>
              <a:t>we</a:t>
            </a:r>
            <a:r>
              <a:rPr lang="sv-SE" b="0" i="0" u="none" strike="noStrike" dirty="0">
                <a:solidFill>
                  <a:srgbClr val="040C28"/>
                </a:solidFill>
                <a:effectLst/>
                <a:latin typeface="Google Sans"/>
              </a:rPr>
              <a:t> </a:t>
            </a:r>
            <a:r>
              <a:rPr lang="sv-SE" b="0" i="0" u="none" strike="noStrike" dirty="0" err="1">
                <a:solidFill>
                  <a:srgbClr val="040C28"/>
                </a:solidFill>
                <a:effectLst/>
                <a:latin typeface="Google Sans"/>
              </a:rPr>
              <a:t>need</a:t>
            </a:r>
            <a:r>
              <a:rPr lang="sv-SE" b="0" i="0" u="none" strike="noStrike" dirty="0">
                <a:solidFill>
                  <a:srgbClr val="040C28"/>
                </a:solidFill>
                <a:effectLst/>
                <a:latin typeface="Google Sans"/>
              </a:rPr>
              <a:t> to </a:t>
            </a:r>
            <a:r>
              <a:rPr lang="sv-SE" b="0" i="0" u="none" strike="noStrike" dirty="0" err="1">
                <a:solidFill>
                  <a:srgbClr val="040C28"/>
                </a:solidFill>
                <a:effectLst/>
                <a:latin typeface="Google Sans"/>
              </a:rPr>
              <a:t>find</a:t>
            </a:r>
            <a:r>
              <a:rPr lang="sv-SE" b="0" i="0" u="none" strike="noStrike" dirty="0">
                <a:solidFill>
                  <a:srgbClr val="040C28"/>
                </a:solidFill>
                <a:effectLst/>
                <a:latin typeface="Google Sans"/>
              </a:rPr>
              <a:t> </a:t>
            </a:r>
            <a:r>
              <a:rPr lang="sv-SE" b="0" i="0" u="none" strike="noStrike" dirty="0" err="1">
                <a:solidFill>
                  <a:srgbClr val="040C28"/>
                </a:solidFill>
                <a:effectLst/>
                <a:latin typeface="Google Sans"/>
              </a:rPr>
              <a:t>out</a:t>
            </a:r>
            <a:endParaRPr lang="sv-SE" dirty="0"/>
          </a:p>
          <a:p>
            <a:r>
              <a:rPr lang="sv-SE" dirty="0"/>
              <a:t>Screening</a:t>
            </a:r>
          </a:p>
          <a:p>
            <a:pPr lvl="1"/>
            <a:r>
              <a:rPr lang="sv-SE" dirty="0"/>
              <a:t>a process to </a:t>
            </a:r>
            <a:r>
              <a:rPr lang="sv-SE" dirty="0" err="1"/>
              <a:t>determine</a:t>
            </a:r>
            <a:r>
              <a:rPr lang="sv-SE" dirty="0"/>
              <a:t> </a:t>
            </a:r>
            <a:r>
              <a:rPr lang="sv-SE" dirty="0" err="1"/>
              <a:t>whether</a:t>
            </a:r>
            <a:r>
              <a:rPr lang="sv-SE" dirty="0"/>
              <a:t> a person </a:t>
            </a:r>
            <a:r>
              <a:rPr lang="sv-SE" dirty="0" err="1"/>
              <a:t>warrants</a:t>
            </a:r>
            <a:r>
              <a:rPr lang="sv-SE" dirty="0"/>
              <a:t> </a:t>
            </a:r>
            <a:r>
              <a:rPr lang="sv-SE" dirty="0" err="1"/>
              <a:t>further</a:t>
            </a:r>
            <a:r>
              <a:rPr lang="sv-SE" dirty="0"/>
              <a:t> </a:t>
            </a:r>
            <a:r>
              <a:rPr lang="sv-SE" dirty="0" err="1"/>
              <a:t>evaluation</a:t>
            </a:r>
            <a:endParaRPr lang="sv-SE" dirty="0"/>
          </a:p>
          <a:p>
            <a:r>
              <a:rPr lang="sv-SE" dirty="0"/>
              <a:t>Screening test/</a:t>
            </a:r>
            <a:r>
              <a:rPr lang="sv-SE" dirty="0" err="1"/>
              <a:t>tool</a:t>
            </a:r>
            <a:endParaRPr lang="sv-SE" dirty="0"/>
          </a:p>
          <a:p>
            <a:pPr lvl="1"/>
            <a:r>
              <a:rPr lang="sv-SE" dirty="0"/>
              <a:t>a test </a:t>
            </a:r>
            <a:r>
              <a:rPr lang="sv-SE" dirty="0" err="1"/>
              <a:t>performed</a:t>
            </a:r>
            <a:r>
              <a:rPr lang="sv-SE" dirty="0"/>
              <a:t> on persons in a </a:t>
            </a:r>
            <a:r>
              <a:rPr lang="sv-SE" dirty="0" err="1"/>
              <a:t>defined</a:t>
            </a:r>
            <a:r>
              <a:rPr lang="sv-SE" dirty="0"/>
              <a:t> population to </a:t>
            </a:r>
            <a:r>
              <a:rPr lang="sv-SE" dirty="0" err="1"/>
              <a:t>assess</a:t>
            </a:r>
            <a:r>
              <a:rPr lang="sv-SE" dirty="0"/>
              <a:t> </a:t>
            </a:r>
            <a:r>
              <a:rPr lang="sv-SE" dirty="0" err="1"/>
              <a:t>their</a:t>
            </a:r>
            <a:r>
              <a:rPr lang="sv-SE" dirty="0"/>
              <a:t> </a:t>
            </a:r>
            <a:r>
              <a:rPr lang="sv-SE" dirty="0" err="1"/>
              <a:t>likelihood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having</a:t>
            </a:r>
            <a:r>
              <a:rPr lang="sv-SE" dirty="0"/>
              <a:t> a </a:t>
            </a:r>
            <a:r>
              <a:rPr lang="sv-SE" dirty="0" err="1"/>
              <a:t>particular</a:t>
            </a:r>
            <a:r>
              <a:rPr lang="sv-SE" dirty="0"/>
              <a:t> </a:t>
            </a:r>
            <a:r>
              <a:rPr lang="sv-SE" dirty="0" err="1"/>
              <a:t>condition</a:t>
            </a:r>
            <a:endParaRPr lang="sv-SE" dirty="0"/>
          </a:p>
          <a:p>
            <a:r>
              <a:rPr lang="sv-SE" dirty="0"/>
              <a:t>Rating </a:t>
            </a:r>
            <a:r>
              <a:rPr lang="sv-SE" dirty="0" err="1"/>
              <a:t>scale</a:t>
            </a:r>
            <a:endParaRPr lang="sv-SE" dirty="0"/>
          </a:p>
          <a:p>
            <a:pPr lvl="1"/>
            <a:r>
              <a:rPr lang="sv-SE" dirty="0" err="1"/>
              <a:t>response</a:t>
            </a:r>
            <a:r>
              <a:rPr lang="sv-SE" dirty="0"/>
              <a:t> format </a:t>
            </a:r>
            <a:r>
              <a:rPr lang="sv-SE" dirty="0" err="1"/>
              <a:t>with</a:t>
            </a:r>
            <a:r>
              <a:rPr lang="sv-SE" dirty="0"/>
              <a:t> </a:t>
            </a:r>
            <a:r>
              <a:rPr lang="sv-SE" dirty="0" err="1"/>
              <a:t>closed-ended</a:t>
            </a:r>
            <a:r>
              <a:rPr lang="sv-SE" dirty="0"/>
              <a:t> </a:t>
            </a:r>
            <a:r>
              <a:rPr lang="sv-SE" dirty="0" err="1"/>
              <a:t>ordered</a:t>
            </a:r>
            <a:r>
              <a:rPr lang="sv-SE" dirty="0"/>
              <a:t> </a:t>
            </a:r>
            <a:r>
              <a:rPr lang="sv-SE" dirty="0" err="1"/>
              <a:t>response</a:t>
            </a:r>
            <a:r>
              <a:rPr lang="sv-SE" dirty="0"/>
              <a:t> </a:t>
            </a:r>
            <a:r>
              <a:rPr lang="sv-SE" dirty="0" err="1"/>
              <a:t>categories</a:t>
            </a:r>
            <a:r>
              <a:rPr lang="sv-SE" dirty="0"/>
              <a:t>, </a:t>
            </a:r>
            <a:r>
              <a:rPr lang="sv-SE" dirty="0" err="1"/>
              <a:t>but</a:t>
            </a:r>
            <a:r>
              <a:rPr lang="sv-SE" dirty="0"/>
              <a:t> </a:t>
            </a:r>
            <a:r>
              <a:rPr lang="sv-SE" dirty="0" err="1"/>
              <a:t>often</a:t>
            </a:r>
            <a:r>
              <a:rPr lang="sv-SE" dirty="0"/>
              <a:t> </a:t>
            </a:r>
            <a:r>
              <a:rPr lang="sv-SE" dirty="0" err="1"/>
              <a:t>used</a:t>
            </a:r>
            <a:r>
              <a:rPr lang="sv-SE" dirty="0"/>
              <a:t> to </a:t>
            </a:r>
            <a:r>
              <a:rPr lang="sv-SE" dirty="0" err="1"/>
              <a:t>mean</a:t>
            </a:r>
            <a:r>
              <a:rPr lang="sv-SE" dirty="0"/>
              <a:t> a </a:t>
            </a:r>
            <a:r>
              <a:rPr lang="sv-SE" dirty="0" err="1"/>
              <a:t>standardized</a:t>
            </a:r>
            <a:r>
              <a:rPr lang="sv-SE" dirty="0"/>
              <a:t> multi-item </a:t>
            </a:r>
            <a:r>
              <a:rPr lang="sv-SE" dirty="0" err="1"/>
              <a:t>questionnaires</a:t>
            </a:r>
            <a:r>
              <a:rPr lang="sv-SE" dirty="0"/>
              <a:t> and </a:t>
            </a:r>
            <a:r>
              <a:rPr lang="sv-SE" dirty="0" err="1"/>
              <a:t>assessment</a:t>
            </a:r>
            <a:r>
              <a:rPr lang="sv-SE" dirty="0"/>
              <a:t> </a:t>
            </a:r>
            <a:r>
              <a:rPr lang="sv-SE" dirty="0" err="1"/>
              <a:t>tools</a:t>
            </a:r>
            <a:r>
              <a:rPr lang="sv-SE" dirty="0"/>
              <a:t> </a:t>
            </a:r>
            <a:r>
              <a:rPr lang="sv-SE" dirty="0" err="1"/>
              <a:t>used</a:t>
            </a:r>
            <a:r>
              <a:rPr lang="sv-SE" dirty="0"/>
              <a:t> as, </a:t>
            </a:r>
            <a:r>
              <a:rPr lang="sv-SE" dirty="0" err="1"/>
              <a:t>e.g</a:t>
            </a:r>
            <a:r>
              <a:rPr lang="sv-SE" dirty="0"/>
              <a:t>., </a:t>
            </a:r>
            <a:r>
              <a:rPr lang="sv-SE" dirty="0" err="1"/>
              <a:t>ClinROs</a:t>
            </a:r>
            <a:r>
              <a:rPr lang="sv-SE" dirty="0"/>
              <a:t>, </a:t>
            </a:r>
            <a:r>
              <a:rPr lang="sv-SE" dirty="0" err="1"/>
              <a:t>PROMs</a:t>
            </a:r>
            <a:r>
              <a:rPr lang="sv-SE" dirty="0"/>
              <a:t>, </a:t>
            </a:r>
            <a:r>
              <a:rPr lang="sv-SE" dirty="0" err="1"/>
              <a:t>PREMs</a:t>
            </a:r>
            <a:r>
              <a:rPr lang="sv-SE" dirty="0"/>
              <a:t>, </a:t>
            </a:r>
            <a:r>
              <a:rPr lang="sv-SE" dirty="0" err="1"/>
              <a:t>ObsROs</a:t>
            </a:r>
            <a:r>
              <a:rPr lang="sv-SE" dirty="0"/>
              <a:t>, etc.</a:t>
            </a:r>
          </a:p>
          <a:p>
            <a:r>
              <a:rPr lang="sv-SE" dirty="0" err="1"/>
              <a:t>Utility</a:t>
            </a:r>
            <a:r>
              <a:rPr lang="sv-SE" dirty="0"/>
              <a:t> (</a:t>
            </a:r>
            <a:r>
              <a:rPr lang="sv-SE" dirty="0" err="1"/>
              <a:t>valuation</a:t>
            </a:r>
            <a:r>
              <a:rPr lang="sv-SE" dirty="0"/>
              <a:t>)</a:t>
            </a:r>
          </a:p>
          <a:p>
            <a:pPr lvl="1"/>
            <a:r>
              <a:rPr lang="sv-SE" dirty="0" err="1"/>
              <a:t>usefulness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a service or </a:t>
            </a:r>
            <a:r>
              <a:rPr lang="sv-SE" dirty="0" err="1"/>
              <a:t>good</a:t>
            </a:r>
            <a:r>
              <a:rPr lang="sv-SE" dirty="0"/>
              <a:t>; </a:t>
            </a:r>
            <a:r>
              <a:rPr lang="sv-SE" dirty="0" err="1"/>
              <a:t>health</a:t>
            </a:r>
            <a:r>
              <a:rPr lang="sv-SE" dirty="0"/>
              <a:t> </a:t>
            </a:r>
            <a:r>
              <a:rPr lang="sv-SE" dirty="0" err="1"/>
              <a:t>utility</a:t>
            </a:r>
            <a:r>
              <a:rPr lang="sv-SE" dirty="0"/>
              <a:t> is the </a:t>
            </a:r>
            <a:r>
              <a:rPr lang="sv-SE" dirty="0" err="1"/>
              <a:t>value</a:t>
            </a:r>
            <a:r>
              <a:rPr lang="sv-SE" dirty="0"/>
              <a:t> </a:t>
            </a:r>
            <a:r>
              <a:rPr lang="sv-SE" dirty="0" err="1"/>
              <a:t>attached</a:t>
            </a:r>
            <a:r>
              <a:rPr lang="sv-SE" dirty="0"/>
              <a:t> to a </a:t>
            </a:r>
            <a:r>
              <a:rPr lang="sv-SE" dirty="0" err="1"/>
              <a:t>health</a:t>
            </a:r>
            <a:r>
              <a:rPr lang="sv-SE" dirty="0"/>
              <a:t> </a:t>
            </a:r>
            <a:r>
              <a:rPr lang="sv-SE" dirty="0" err="1"/>
              <a:t>state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411748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6AA5A58-D228-FC5F-4BA6-150E11352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Outcomes</a:t>
            </a:r>
            <a:r>
              <a:rPr lang="sv-SE" dirty="0"/>
              <a:t> vs. </a:t>
            </a:r>
            <a:r>
              <a:rPr lang="sv-SE" dirty="0" err="1"/>
              <a:t>Outcome</a:t>
            </a:r>
            <a:r>
              <a:rPr lang="sv-SE" dirty="0"/>
              <a:t> </a:t>
            </a:r>
            <a:r>
              <a:rPr lang="sv-SE" dirty="0" err="1"/>
              <a:t>assessments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F91F8DC-E411-7505-721D-DDA6F7D050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v-SE" dirty="0" err="1"/>
              <a:t>Outcome</a:t>
            </a:r>
            <a:endParaRPr lang="sv-SE" dirty="0"/>
          </a:p>
          <a:p>
            <a:pPr lvl="1"/>
            <a:r>
              <a:rPr lang="sv-SE" dirty="0"/>
              <a:t>The </a:t>
            </a:r>
            <a:r>
              <a:rPr lang="sv-SE" dirty="0" err="1"/>
              <a:t>variable</a:t>
            </a:r>
            <a:r>
              <a:rPr lang="sv-SE" dirty="0"/>
              <a:t>(s) </a:t>
            </a:r>
            <a:r>
              <a:rPr lang="sv-SE" dirty="0" err="1"/>
              <a:t>that</a:t>
            </a:r>
            <a:r>
              <a:rPr lang="sv-SE" dirty="0"/>
              <a:t> </a:t>
            </a:r>
            <a:r>
              <a:rPr lang="sv-SE" dirty="0" err="1"/>
              <a:t>one</a:t>
            </a:r>
            <a:r>
              <a:rPr lang="sv-SE" dirty="0"/>
              <a:t> </a:t>
            </a:r>
            <a:r>
              <a:rPr lang="sv-SE" dirty="0" err="1"/>
              <a:t>wants</a:t>
            </a:r>
            <a:r>
              <a:rPr lang="sv-SE" dirty="0"/>
              <a:t> to </a:t>
            </a:r>
            <a:r>
              <a:rPr lang="sv-SE" dirty="0" err="1"/>
              <a:t>assess</a:t>
            </a:r>
            <a:r>
              <a:rPr lang="sv-SE" dirty="0"/>
              <a:t> (</a:t>
            </a:r>
            <a:r>
              <a:rPr lang="sv-SE" dirty="0" err="1"/>
              <a:t>e.g</a:t>
            </a:r>
            <a:r>
              <a:rPr lang="sv-SE" dirty="0"/>
              <a:t>., motor </a:t>
            </a:r>
            <a:r>
              <a:rPr lang="sv-SE" dirty="0" err="1"/>
              <a:t>function</a:t>
            </a:r>
            <a:r>
              <a:rPr lang="sv-SE" dirty="0"/>
              <a:t>, </a:t>
            </a:r>
            <a:r>
              <a:rPr lang="sv-SE" dirty="0" err="1"/>
              <a:t>fatigue</a:t>
            </a:r>
            <a:r>
              <a:rPr lang="sv-SE" dirty="0"/>
              <a:t>, </a:t>
            </a:r>
            <a:r>
              <a:rPr lang="sv-SE" dirty="0" err="1"/>
              <a:t>memory</a:t>
            </a:r>
            <a:r>
              <a:rPr lang="sv-SE" dirty="0"/>
              <a:t>, </a:t>
            </a:r>
            <a:r>
              <a:rPr lang="sv-SE" dirty="0" err="1"/>
              <a:t>mood</a:t>
            </a:r>
            <a:r>
              <a:rPr lang="sv-SE" dirty="0"/>
              <a:t>, </a:t>
            </a:r>
            <a:r>
              <a:rPr lang="sv-SE" dirty="0" err="1"/>
              <a:t>well-being</a:t>
            </a:r>
            <a:r>
              <a:rPr lang="sv-SE" dirty="0"/>
              <a:t>)</a:t>
            </a:r>
          </a:p>
          <a:p>
            <a:endParaRPr lang="sv-SE" dirty="0"/>
          </a:p>
          <a:p>
            <a:r>
              <a:rPr lang="sv-SE" dirty="0" err="1"/>
              <a:t>Outcome</a:t>
            </a:r>
            <a:r>
              <a:rPr lang="sv-SE" dirty="0"/>
              <a:t> </a:t>
            </a:r>
            <a:r>
              <a:rPr lang="sv-SE" dirty="0" err="1"/>
              <a:t>assessments</a:t>
            </a:r>
            <a:endParaRPr lang="sv-SE" dirty="0"/>
          </a:p>
          <a:p>
            <a:pPr lvl="1"/>
            <a:r>
              <a:rPr lang="sv-SE" dirty="0"/>
              <a:t>The instruments </a:t>
            </a:r>
            <a:r>
              <a:rPr lang="sv-SE" dirty="0" err="1"/>
              <a:t>used</a:t>
            </a:r>
            <a:r>
              <a:rPr lang="sv-SE" dirty="0"/>
              <a:t> to </a:t>
            </a:r>
            <a:r>
              <a:rPr lang="sv-SE" dirty="0" err="1"/>
              <a:t>assess</a:t>
            </a:r>
            <a:r>
              <a:rPr lang="sv-SE" dirty="0"/>
              <a:t> the </a:t>
            </a:r>
            <a:r>
              <a:rPr lang="sv-SE" dirty="0" err="1"/>
              <a:t>outcome</a:t>
            </a:r>
            <a:endParaRPr lang="sv-SE" dirty="0"/>
          </a:p>
          <a:p>
            <a:pPr lvl="1"/>
            <a:r>
              <a:rPr lang="sv-SE" dirty="0" err="1"/>
              <a:t>Standardized</a:t>
            </a:r>
            <a:endParaRPr lang="sv-SE" dirty="0"/>
          </a:p>
          <a:p>
            <a:pPr lvl="1"/>
            <a:r>
              <a:rPr lang="sv-SE" dirty="0"/>
              <a:t>A </a:t>
            </a:r>
            <a:r>
              <a:rPr lang="sv-SE" dirty="0" err="1"/>
              <a:t>specific</a:t>
            </a:r>
            <a:r>
              <a:rPr lang="sv-SE" dirty="0"/>
              <a:t> </a:t>
            </a:r>
            <a:r>
              <a:rPr lang="sv-SE" dirty="0" err="1"/>
              <a:t>name</a:t>
            </a:r>
            <a:r>
              <a:rPr lang="sv-SE" dirty="0"/>
              <a:t>, </a:t>
            </a:r>
            <a:r>
              <a:rPr lang="sv-SE" dirty="0" err="1"/>
              <a:t>e.g</a:t>
            </a:r>
            <a:r>
              <a:rPr lang="sv-SE" dirty="0"/>
              <a:t>.,</a:t>
            </a:r>
          </a:p>
          <a:p>
            <a:pPr lvl="2"/>
            <a:r>
              <a:rPr lang="sv-SE" dirty="0" err="1"/>
              <a:t>Unified</a:t>
            </a:r>
            <a:r>
              <a:rPr lang="sv-SE" dirty="0"/>
              <a:t> </a:t>
            </a:r>
            <a:r>
              <a:rPr lang="sv-SE" dirty="0" err="1"/>
              <a:t>Parkinson’s</a:t>
            </a:r>
            <a:r>
              <a:rPr lang="sv-SE" dirty="0"/>
              <a:t> </a:t>
            </a:r>
            <a:r>
              <a:rPr lang="sv-SE" dirty="0" err="1"/>
              <a:t>Disease</a:t>
            </a:r>
            <a:r>
              <a:rPr lang="sv-SE" dirty="0"/>
              <a:t> Rating </a:t>
            </a:r>
            <a:r>
              <a:rPr lang="sv-SE" dirty="0" err="1"/>
              <a:t>Scale</a:t>
            </a:r>
            <a:r>
              <a:rPr lang="sv-SE" dirty="0"/>
              <a:t> (UPDRS)</a:t>
            </a:r>
          </a:p>
          <a:p>
            <a:pPr lvl="2"/>
            <a:r>
              <a:rPr lang="sv-SE" dirty="0"/>
              <a:t>Mini-Mental State </a:t>
            </a:r>
            <a:r>
              <a:rPr lang="sv-SE" dirty="0" err="1"/>
              <a:t>Exam</a:t>
            </a:r>
            <a:r>
              <a:rPr lang="sv-SE" dirty="0"/>
              <a:t> (MMSE)</a:t>
            </a:r>
          </a:p>
          <a:p>
            <a:pPr lvl="2"/>
            <a:r>
              <a:rPr lang="sv-SE" dirty="0"/>
              <a:t>Non-Motor Symptoms </a:t>
            </a:r>
            <a:r>
              <a:rPr lang="sv-SE" dirty="0" err="1"/>
              <a:t>Questionnaire</a:t>
            </a:r>
            <a:r>
              <a:rPr lang="sv-SE" dirty="0"/>
              <a:t> (NMSQ)</a:t>
            </a:r>
          </a:p>
          <a:p>
            <a:pPr lvl="2"/>
            <a:r>
              <a:rPr lang="sv-SE" dirty="0"/>
              <a:t>Hospital </a:t>
            </a:r>
            <a:r>
              <a:rPr lang="sv-SE" dirty="0" err="1"/>
              <a:t>Anxiety</a:t>
            </a:r>
            <a:r>
              <a:rPr lang="sv-SE" dirty="0"/>
              <a:t> and Depression </a:t>
            </a:r>
            <a:r>
              <a:rPr lang="sv-SE" dirty="0" err="1"/>
              <a:t>Scale</a:t>
            </a:r>
            <a:r>
              <a:rPr lang="sv-SE" dirty="0"/>
              <a:t> (HADS)</a:t>
            </a:r>
          </a:p>
          <a:p>
            <a:pPr lvl="2"/>
            <a:r>
              <a:rPr lang="sv-SE" dirty="0"/>
              <a:t>Minimal </a:t>
            </a:r>
            <a:r>
              <a:rPr lang="sv-SE" dirty="0" err="1"/>
              <a:t>Insomnia</a:t>
            </a:r>
            <a:r>
              <a:rPr lang="sv-SE" dirty="0"/>
              <a:t> Symptom </a:t>
            </a:r>
            <a:r>
              <a:rPr lang="sv-SE" dirty="0" err="1"/>
              <a:t>Scale</a:t>
            </a:r>
            <a:r>
              <a:rPr lang="sv-SE" dirty="0"/>
              <a:t> (MISS)</a:t>
            </a:r>
          </a:p>
        </p:txBody>
      </p:sp>
    </p:spTree>
    <p:extLst>
      <p:ext uri="{BB962C8B-B14F-4D97-AF65-F5344CB8AC3E}">
        <p14:creationId xmlns:p14="http://schemas.microsoft.com/office/powerpoint/2010/main" val="4565511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63C81BFF-F424-6FA5-A141-73C4A600D6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750"/>
            <a:ext cx="4704043" cy="6208890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817FFE0E-B096-7F8C-B27B-128FC5D743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2382" y="130628"/>
            <a:ext cx="4192758" cy="5736246"/>
          </a:xfrm>
          <a:prstGeom prst="rect">
            <a:avLst/>
          </a:prstGeom>
        </p:spPr>
      </p:pic>
      <p:pic>
        <p:nvPicPr>
          <p:cNvPr id="8" name="Bildobjekt 1">
            <a:extLst>
              <a:ext uri="{FF2B5EF4-FFF2-40B4-BE49-F238E27FC236}">
                <a16:creationId xmlns:a16="http://schemas.microsoft.com/office/drawing/2014/main" id="{4486A29A-8C0D-8018-6C29-470A28E105C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15"/>
          <a:stretch/>
        </p:blipFill>
        <p:spPr bwMode="auto">
          <a:xfrm>
            <a:off x="5933479" y="1591328"/>
            <a:ext cx="4329611" cy="4797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9DC437DD-5AE5-A7A1-76C1-90195C59B3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5033" y="261257"/>
            <a:ext cx="4315732" cy="3861707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6B55E84A-CDEE-8928-3C7A-9DC6E82250E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260814">
            <a:off x="7751616" y="3420656"/>
            <a:ext cx="3437881" cy="3426286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2A5510C1-CDA8-873B-9278-1535783042E2}"/>
              </a:ext>
            </a:extLst>
          </p:cNvPr>
          <p:cNvSpPr txBox="1"/>
          <p:nvPr/>
        </p:nvSpPr>
        <p:spPr>
          <a:xfrm rot="20430764">
            <a:off x="1029237" y="2180304"/>
            <a:ext cx="92895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4400" err="1">
                <a:solidFill>
                  <a:srgbClr val="FF0000"/>
                </a:solidFill>
              </a:rPr>
              <a:t>They</a:t>
            </a:r>
            <a:r>
              <a:rPr lang="sv-SE" sz="4400">
                <a:solidFill>
                  <a:srgbClr val="FF0000"/>
                </a:solidFill>
              </a:rPr>
              <a:t> all look the same – </a:t>
            </a:r>
            <a:r>
              <a:rPr lang="sv-SE" sz="4400" err="1">
                <a:solidFill>
                  <a:srgbClr val="FF0000"/>
                </a:solidFill>
              </a:rPr>
              <a:t>but</a:t>
            </a:r>
            <a:r>
              <a:rPr lang="sv-SE" sz="4400">
                <a:solidFill>
                  <a:srgbClr val="FF0000"/>
                </a:solidFill>
              </a:rPr>
              <a:t> </a:t>
            </a:r>
            <a:r>
              <a:rPr lang="sv-SE" sz="4400" err="1">
                <a:solidFill>
                  <a:srgbClr val="FF0000"/>
                </a:solidFill>
              </a:rPr>
              <a:t>are</a:t>
            </a:r>
            <a:r>
              <a:rPr lang="sv-SE" sz="4400">
                <a:solidFill>
                  <a:srgbClr val="FF0000"/>
                </a:solidFill>
              </a:rPr>
              <a:t> </a:t>
            </a:r>
            <a:r>
              <a:rPr lang="sv-SE" sz="4400" err="1">
                <a:solidFill>
                  <a:srgbClr val="FF0000"/>
                </a:solidFill>
              </a:rPr>
              <a:t>they</a:t>
            </a:r>
            <a:r>
              <a:rPr lang="sv-SE" sz="4400">
                <a:solidFill>
                  <a:srgbClr val="FF0000"/>
                </a:solidFill>
              </a:rPr>
              <a:t>…?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C4A3D970-BE7E-0BC3-6AEF-F175FF261ED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69113" y="4914908"/>
            <a:ext cx="3149595" cy="1472661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956705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5376</TotalTime>
  <Words>2947</Words>
  <Application>Microsoft Macintosh PowerPoint</Application>
  <PresentationFormat>Bredbild</PresentationFormat>
  <Paragraphs>255</Paragraphs>
  <Slides>35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35</vt:i4>
      </vt:variant>
    </vt:vector>
  </HeadingPairs>
  <TitlesOfParts>
    <vt:vector size="40" baseType="lpstr">
      <vt:lpstr>Arial</vt:lpstr>
      <vt:lpstr>Calibri</vt:lpstr>
      <vt:lpstr>Calibri Light</vt:lpstr>
      <vt:lpstr>Google Sans</vt:lpstr>
      <vt:lpstr>Office Theme</vt:lpstr>
      <vt:lpstr>Types of instruments</vt:lpstr>
      <vt:lpstr>Learning Objectives</vt:lpstr>
      <vt:lpstr>Types of instruments</vt:lpstr>
      <vt:lpstr>Clinical Outcomes Assessments (COA)  according to the FDA</vt:lpstr>
      <vt:lpstr>Clinical Outcomes Assessments (COA)  according to the FDA</vt:lpstr>
      <vt:lpstr>PROMs and PREMs</vt:lpstr>
      <vt:lpstr>Some additional definitions</vt:lpstr>
      <vt:lpstr>Outcomes vs. Outcome assessments</vt:lpstr>
      <vt:lpstr>PowerPoint-presentation</vt:lpstr>
      <vt:lpstr>Categorizing instruments according to their use</vt:lpstr>
      <vt:lpstr>Quality testing</vt:lpstr>
      <vt:lpstr>Some examples</vt:lpstr>
      <vt:lpstr>Clinical Outcome Assessments</vt:lpstr>
      <vt:lpstr>PDQ-39: 39-item Parkinson’s Disease Questionnaire</vt:lpstr>
      <vt:lpstr>PowerPoint-presentation</vt:lpstr>
      <vt:lpstr>PCCoc: Person-Centered Care instrument for outpatient care</vt:lpstr>
      <vt:lpstr>Scientific use of clinical outcome assessments</vt:lpstr>
      <vt:lpstr>Clinical checklist</vt:lpstr>
      <vt:lpstr>NMSQ: Non-Motor Symptoms Questionnaire</vt:lpstr>
      <vt:lpstr>PowerPoint-presentation</vt:lpstr>
      <vt:lpstr>Screening tools</vt:lpstr>
      <vt:lpstr>MEONF-II: Minimal Eating Observation and Nutrition Form – version II</vt:lpstr>
      <vt:lpstr>PowerPoint-presentation</vt:lpstr>
      <vt:lpstr>Utilities</vt:lpstr>
      <vt:lpstr>PowerPoint-presentation</vt:lpstr>
      <vt:lpstr>PowerPoint-presentation</vt:lpstr>
      <vt:lpstr>Classification tools  (single-items)</vt:lpstr>
      <vt:lpstr>HY: Hoehn &amp; Yahr stages of Parkinson’s disease</vt:lpstr>
      <vt:lpstr>PowerPoint-presentation</vt:lpstr>
      <vt:lpstr>PowerPoint-presentation</vt:lpstr>
      <vt:lpstr>PowerPoint-presentation</vt:lpstr>
      <vt:lpstr>References</vt:lpstr>
      <vt:lpstr>References</vt:lpstr>
      <vt:lpstr>References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presentation</dc:title>
  <dc:creator>Martin Jens Persson</dc:creator>
  <cp:lastModifiedBy>Peter Hagell</cp:lastModifiedBy>
  <cp:revision>51</cp:revision>
  <dcterms:created xsi:type="dcterms:W3CDTF">2022-12-12T07:56:35Z</dcterms:created>
  <dcterms:modified xsi:type="dcterms:W3CDTF">2023-12-19T17:17:05Z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144ccec-98ca-4847-b090-103d5c6592f4_Enabled">
    <vt:lpwstr>true</vt:lpwstr>
  </property>
  <property fmtid="{D5CDD505-2E9C-101B-9397-08002B2CF9AE}" pid="3" name="MSIP_Label_9144ccec-98ca-4847-b090-103d5c6592f4_SetDate">
    <vt:lpwstr>2022-12-12T08:01:38Z</vt:lpwstr>
  </property>
  <property fmtid="{D5CDD505-2E9C-101B-9397-08002B2CF9AE}" pid="4" name="MSIP_Label_9144ccec-98ca-4847-b090-103d5c6592f4_Method">
    <vt:lpwstr>Standard</vt:lpwstr>
  </property>
  <property fmtid="{D5CDD505-2E9C-101B-9397-08002B2CF9AE}" pid="5" name="MSIP_Label_9144ccec-98ca-4847-b090-103d5c6592f4_Name">
    <vt:lpwstr>Information class 1</vt:lpwstr>
  </property>
  <property fmtid="{D5CDD505-2E9C-101B-9397-08002B2CF9AE}" pid="6" name="MSIP_Label_9144ccec-98ca-4847-b090-103d5c6592f4_SiteId">
    <vt:lpwstr>fb665cd7-b4b7-4578-8a42-29ff69176bdf</vt:lpwstr>
  </property>
  <property fmtid="{D5CDD505-2E9C-101B-9397-08002B2CF9AE}" pid="7" name="MSIP_Label_9144ccec-98ca-4847-b090-103d5c6592f4_ActionId">
    <vt:lpwstr>a68d1860-4a23-49fb-977d-35382d0eacfc</vt:lpwstr>
  </property>
  <property fmtid="{D5CDD505-2E9C-101B-9397-08002B2CF9AE}" pid="8" name="MSIP_Label_9144ccec-98ca-4847-b090-103d5c6592f4_ContentBits">
    <vt:lpwstr>0</vt:lpwstr>
  </property>
</Properties>
</file>