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14"/>
  </p:notesMasterIdLst>
  <p:sldIdLst>
    <p:sldId id="256" r:id="rId2"/>
    <p:sldId id="257" r:id="rId3"/>
    <p:sldId id="264" r:id="rId4"/>
    <p:sldId id="265" r:id="rId5"/>
    <p:sldId id="266" r:id="rId6"/>
    <p:sldId id="267" r:id="rId7"/>
    <p:sldId id="269" r:id="rId8"/>
    <p:sldId id="268" r:id="rId9"/>
    <p:sldId id="270" r:id="rId10"/>
    <p:sldId id="271" r:id="rId11"/>
    <p:sldId id="260" r:id="rId12"/>
    <p:sldId id="262" r:id="rId13"/>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rednji slog 2 – poudarek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2549" autoAdjust="0"/>
  </p:normalViewPr>
  <p:slideViewPr>
    <p:cSldViewPr snapToGrid="0">
      <p:cViewPr varScale="1">
        <p:scale>
          <a:sx n="48" d="100"/>
          <a:sy n="48" d="100"/>
        </p:scale>
        <p:origin x="12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FC501-6561-4B1D-A0C7-4A3CBF301624}" type="datetimeFigureOut">
              <a:rPr lang="sl-SI" smtClean="0"/>
              <a:t>4. 11. 2023</a:t>
            </a:fld>
            <a:endParaRPr lang="sl-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10A626-A9DD-419D-B489-CA3AC4FEA160}" type="slidenum">
              <a:rPr lang="sl-SI" smtClean="0"/>
              <a:t>‹#›</a:t>
            </a:fld>
            <a:endParaRPr lang="sl-SI"/>
          </a:p>
        </p:txBody>
      </p:sp>
    </p:spTree>
    <p:extLst>
      <p:ext uri="{BB962C8B-B14F-4D97-AF65-F5344CB8AC3E}">
        <p14:creationId xmlns:p14="http://schemas.microsoft.com/office/powerpoint/2010/main" val="882393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 students read the anecdote or read it to them. If it is easier for you can send it to them via e-mail, e-classroom or print it in paper form and distribute it. The source of the anecdote holds several more useful and illustrative ones but is not freely available, as far as I can find. </a:t>
            </a:r>
          </a:p>
          <a:p>
            <a:endParaRPr lang="en-US" dirty="0"/>
          </a:p>
          <a:p>
            <a:r>
              <a:rPr lang="en-US" dirty="0"/>
              <a:t>The purpose of this slide is to get the students motivated by a story and get them ready to begin the lecture.</a:t>
            </a:r>
            <a:endParaRPr lang="sl-SI" dirty="0"/>
          </a:p>
        </p:txBody>
      </p:sp>
      <p:sp>
        <p:nvSpPr>
          <p:cNvPr id="4" name="Slide Number Placeholder 3"/>
          <p:cNvSpPr>
            <a:spLocks noGrp="1"/>
          </p:cNvSpPr>
          <p:nvPr>
            <p:ph type="sldNum" sz="quarter" idx="5"/>
          </p:nvPr>
        </p:nvSpPr>
        <p:spPr/>
        <p:txBody>
          <a:bodyPr/>
          <a:lstStyle/>
          <a:p>
            <a:fld id="{3D10A626-A9DD-419D-B489-CA3AC4FEA160}" type="slidenum">
              <a:rPr lang="sl-SI" smtClean="0"/>
              <a:t>3</a:t>
            </a:fld>
            <a:endParaRPr lang="sl-SI"/>
          </a:p>
        </p:txBody>
      </p:sp>
    </p:spTree>
    <p:extLst>
      <p:ext uri="{BB962C8B-B14F-4D97-AF65-F5344CB8AC3E}">
        <p14:creationId xmlns:p14="http://schemas.microsoft.com/office/powerpoint/2010/main" val="862440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 students answer these questions. If no one volunteers, pick students at random. Pick 2-3 students per question. There are no wrong or right answers here, we are still at the stage of getting the students to think about this rather than be correct.</a:t>
            </a:r>
          </a:p>
          <a:p>
            <a:endParaRPr lang="en-US" dirty="0"/>
          </a:p>
          <a:p>
            <a:r>
              <a:rPr lang="en-US" dirty="0"/>
              <a:t>The purpose of this slide is to get the students thinking about why such behaviors arise and what can be done to prevent them.</a:t>
            </a:r>
            <a:endParaRPr lang="sl-SI" dirty="0"/>
          </a:p>
        </p:txBody>
      </p:sp>
      <p:sp>
        <p:nvSpPr>
          <p:cNvPr id="4" name="Slide Number Placeholder 3"/>
          <p:cNvSpPr>
            <a:spLocks noGrp="1"/>
          </p:cNvSpPr>
          <p:nvPr>
            <p:ph type="sldNum" sz="quarter" idx="5"/>
          </p:nvPr>
        </p:nvSpPr>
        <p:spPr/>
        <p:txBody>
          <a:bodyPr/>
          <a:lstStyle/>
          <a:p>
            <a:fld id="{3D10A626-A9DD-419D-B489-CA3AC4FEA160}" type="slidenum">
              <a:rPr lang="sl-SI" smtClean="0"/>
              <a:t>4</a:t>
            </a:fld>
            <a:endParaRPr lang="sl-SI"/>
          </a:p>
        </p:txBody>
      </p:sp>
    </p:spTree>
    <p:extLst>
      <p:ext uri="{BB962C8B-B14F-4D97-AF65-F5344CB8AC3E}">
        <p14:creationId xmlns:p14="http://schemas.microsoft.com/office/powerpoint/2010/main" val="379981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the slide (e.g. change malice to hypersexuality or paranoia) if you decide to provide your own story/scenario adapted to your context and experience.</a:t>
            </a:r>
          </a:p>
          <a:p>
            <a:endParaRPr lang="en-US" dirty="0"/>
          </a:p>
          <a:p>
            <a:r>
              <a:rPr lang="en-US" dirty="0"/>
              <a:t>Explain to the students the situation in the anecdote. People with dementia can be very rigid in their routines, which means that any disruption to their everyday can be vary upsetting. In this instance Mrs. Foley had taken Mrs. Connors’ seat, which had clearly upset Mrs. Connors. Healthy people would likely not even be bothered by such an occurrence, while if they were, they would have communicated this in a civil manner, explaining to the other person that this is their usual sitting spot and that it would mean a lot to them if they could change seats to accommodate this.</a:t>
            </a:r>
          </a:p>
          <a:p>
            <a:endParaRPr lang="en-US" dirty="0"/>
          </a:p>
          <a:p>
            <a:r>
              <a:rPr lang="en-US" dirty="0"/>
              <a:t>However, in this instance, as impulsivity is increased in people with dementia due to deficits in connectivity of the frontal lobe with emotional areas (i.e. the amygdala), Mrs. Connors was unable to control her emotional reaction and had an outburst, threatening Mrs. Foley to poison her food. </a:t>
            </a:r>
          </a:p>
          <a:p>
            <a:endParaRPr lang="en-US" dirty="0"/>
          </a:p>
          <a:p>
            <a:r>
              <a:rPr lang="en-US" dirty="0"/>
              <a:t>An example that can bring this further into perspective is that people who have suffered a frontal lobe injury may display similar behavior, however there it is immediately clear to a vast majority of people that the person with a grievous head injury is not to blame for inappropriate behavior. After explaining this continue to the next anecdote.</a:t>
            </a:r>
          </a:p>
          <a:p>
            <a:endParaRPr lang="en-US" dirty="0"/>
          </a:p>
          <a:p>
            <a:endParaRPr lang="sl-SI" dirty="0"/>
          </a:p>
        </p:txBody>
      </p:sp>
      <p:sp>
        <p:nvSpPr>
          <p:cNvPr id="4" name="Slide Number Placeholder 3"/>
          <p:cNvSpPr>
            <a:spLocks noGrp="1"/>
          </p:cNvSpPr>
          <p:nvPr>
            <p:ph type="sldNum" sz="quarter" idx="5"/>
          </p:nvPr>
        </p:nvSpPr>
        <p:spPr/>
        <p:txBody>
          <a:bodyPr/>
          <a:lstStyle/>
          <a:p>
            <a:fld id="{3D10A626-A9DD-419D-B489-CA3AC4FEA160}" type="slidenum">
              <a:rPr lang="sl-SI" smtClean="0"/>
              <a:t>5</a:t>
            </a:fld>
            <a:endParaRPr lang="sl-SI"/>
          </a:p>
        </p:txBody>
      </p:sp>
    </p:spTree>
    <p:extLst>
      <p:ext uri="{BB962C8B-B14F-4D97-AF65-F5344CB8AC3E}">
        <p14:creationId xmlns:p14="http://schemas.microsoft.com/office/powerpoint/2010/main" val="3952460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3D10A626-A9DD-419D-B489-CA3AC4FEA160}" type="slidenum">
              <a:rPr lang="sl-SI" smtClean="0"/>
              <a:t>6</a:t>
            </a:fld>
            <a:endParaRPr lang="sl-SI"/>
          </a:p>
        </p:txBody>
      </p:sp>
    </p:spTree>
    <p:extLst>
      <p:ext uri="{BB962C8B-B14F-4D97-AF65-F5344CB8AC3E}">
        <p14:creationId xmlns:p14="http://schemas.microsoft.com/office/powerpoint/2010/main" val="1565597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 students answer these questions. If no one volunteers, pick students at random. Pick 2-3 students per question. </a:t>
            </a:r>
            <a:endParaRPr lang="sl-SI" dirty="0"/>
          </a:p>
        </p:txBody>
      </p:sp>
      <p:sp>
        <p:nvSpPr>
          <p:cNvPr id="4" name="Slide Number Placeholder 3"/>
          <p:cNvSpPr>
            <a:spLocks noGrp="1"/>
          </p:cNvSpPr>
          <p:nvPr>
            <p:ph type="sldNum" sz="quarter" idx="5"/>
          </p:nvPr>
        </p:nvSpPr>
        <p:spPr/>
        <p:txBody>
          <a:bodyPr/>
          <a:lstStyle/>
          <a:p>
            <a:fld id="{3D10A626-A9DD-419D-B489-CA3AC4FEA160}" type="slidenum">
              <a:rPr lang="sl-SI" smtClean="0"/>
              <a:t>7</a:t>
            </a:fld>
            <a:endParaRPr lang="sl-SI"/>
          </a:p>
        </p:txBody>
      </p:sp>
    </p:spTree>
    <p:extLst>
      <p:ext uri="{BB962C8B-B14F-4D97-AF65-F5344CB8AC3E}">
        <p14:creationId xmlns:p14="http://schemas.microsoft.com/office/powerpoint/2010/main" val="453269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reactions of the certified nursing assistants (CNA) in the situation. Explain how the separation and physical limitation was necessary, but so was redirection and calm reaction to the situation. Mrs. Kendall would continue to be upset without the calm reaction of the CNA and without the offer of a pleasurable distraction (the pizza). </a:t>
            </a:r>
          </a:p>
          <a:p>
            <a:endParaRPr lang="en-US" dirty="0"/>
          </a:p>
          <a:p>
            <a:r>
              <a:rPr lang="en-US" dirty="0"/>
              <a:t>A very different result, most likely resulting in having to restrain the resident or use medication would result if the CNA would react to Mrs. Kendall with anger and had scolded her for her inappropriate behavior.</a:t>
            </a:r>
          </a:p>
          <a:p>
            <a:endParaRPr lang="en-US" dirty="0"/>
          </a:p>
          <a:p>
            <a:r>
              <a:rPr lang="en-US" dirty="0"/>
              <a:t>Explain that the present example is a very clear-cut one. There will be other behaviors that can make nurses or others participating in the program very uncomfortable, for example outward sexual behaviors, rage and inappropriate speech. Regardless of these behaviors, the responses should be managed and measured, not a reaction to our own feelings in that instance.</a:t>
            </a:r>
          </a:p>
          <a:p>
            <a:endParaRPr lang="en-US" dirty="0"/>
          </a:p>
          <a:p>
            <a:r>
              <a:rPr lang="en-US" dirty="0"/>
              <a:t>Explain that self-management is only possible with sufficient self care. If you do not feel good, are overstressed and in general poor mood, physical or mental health, it will make it very difficult to offer good care to people with dementia when behavioral issues arise.</a:t>
            </a:r>
            <a:endParaRPr lang="sl-SI" dirty="0"/>
          </a:p>
        </p:txBody>
      </p:sp>
      <p:sp>
        <p:nvSpPr>
          <p:cNvPr id="4" name="Slide Number Placeholder 3"/>
          <p:cNvSpPr>
            <a:spLocks noGrp="1"/>
          </p:cNvSpPr>
          <p:nvPr>
            <p:ph type="sldNum" sz="quarter" idx="5"/>
          </p:nvPr>
        </p:nvSpPr>
        <p:spPr/>
        <p:txBody>
          <a:bodyPr/>
          <a:lstStyle/>
          <a:p>
            <a:fld id="{3D10A626-A9DD-419D-B489-CA3AC4FEA160}" type="slidenum">
              <a:rPr lang="sl-SI" smtClean="0"/>
              <a:t>8</a:t>
            </a:fld>
            <a:endParaRPr lang="sl-SI"/>
          </a:p>
        </p:txBody>
      </p:sp>
    </p:spTree>
    <p:extLst>
      <p:ext uri="{BB962C8B-B14F-4D97-AF65-F5344CB8AC3E}">
        <p14:creationId xmlns:p14="http://schemas.microsoft.com/office/powerpoint/2010/main" val="540189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results of two studies that explored this, each using a slightly different methodology. Explain each type of behavioral symptom to the students.</a:t>
            </a:r>
          </a:p>
          <a:p>
            <a:endParaRPr lang="en-US" dirty="0"/>
          </a:p>
        </p:txBody>
      </p:sp>
      <p:sp>
        <p:nvSpPr>
          <p:cNvPr id="4" name="Slide Number Placeholder 3"/>
          <p:cNvSpPr>
            <a:spLocks noGrp="1"/>
          </p:cNvSpPr>
          <p:nvPr>
            <p:ph type="sldNum" sz="quarter" idx="5"/>
          </p:nvPr>
        </p:nvSpPr>
        <p:spPr/>
        <p:txBody>
          <a:bodyPr/>
          <a:lstStyle/>
          <a:p>
            <a:fld id="{3D10A626-A9DD-419D-B489-CA3AC4FEA160}" type="slidenum">
              <a:rPr lang="sl-SI" smtClean="0"/>
              <a:t>9</a:t>
            </a:fld>
            <a:endParaRPr lang="sl-SI"/>
          </a:p>
        </p:txBody>
      </p:sp>
    </p:spTree>
    <p:extLst>
      <p:ext uri="{BB962C8B-B14F-4D97-AF65-F5344CB8AC3E}">
        <p14:creationId xmlns:p14="http://schemas.microsoft.com/office/powerpoint/2010/main" val="236923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distribute the RMBC to your students in paper form. The second column (how much it bothered you) can be used to assess two things. The first is how disruptive the behavior was, or its severity. The second is for recognition of which behaviors of the patients trigger the most response in you as a caretaker and to plan accordingly, to not be overwhelmed if/when they happen. Such overview allows for good self-management of reactions in the future.</a:t>
            </a:r>
          </a:p>
          <a:p>
            <a:endParaRPr lang="en-US" dirty="0"/>
          </a:p>
          <a:p>
            <a:r>
              <a:rPr lang="en-US" dirty="0"/>
              <a:t>The checklist is a freely available resource, which you can </a:t>
            </a:r>
            <a:r>
              <a:rPr lang="en-US"/>
              <a:t>download from: https://www.apa.org/pi/about/publications/caregivers/practice-settings/assessment/tools/memory-behavior</a:t>
            </a:r>
            <a:endParaRPr lang="en-US" dirty="0"/>
          </a:p>
          <a:p>
            <a:endParaRPr lang="en-US" dirty="0"/>
          </a:p>
          <a:p>
            <a:endParaRPr lang="sl-SI" dirty="0"/>
          </a:p>
        </p:txBody>
      </p:sp>
      <p:sp>
        <p:nvSpPr>
          <p:cNvPr id="4" name="Slide Number Placeholder 3"/>
          <p:cNvSpPr>
            <a:spLocks noGrp="1"/>
          </p:cNvSpPr>
          <p:nvPr>
            <p:ph type="sldNum" sz="quarter" idx="5"/>
          </p:nvPr>
        </p:nvSpPr>
        <p:spPr/>
        <p:txBody>
          <a:bodyPr/>
          <a:lstStyle/>
          <a:p>
            <a:fld id="{3D10A626-A9DD-419D-B489-CA3AC4FEA160}" type="slidenum">
              <a:rPr lang="sl-SI" smtClean="0"/>
              <a:t>10</a:t>
            </a:fld>
            <a:endParaRPr lang="sl-SI"/>
          </a:p>
        </p:txBody>
      </p:sp>
    </p:spTree>
    <p:extLst>
      <p:ext uri="{BB962C8B-B14F-4D97-AF65-F5344CB8AC3E}">
        <p14:creationId xmlns:p14="http://schemas.microsoft.com/office/powerpoint/2010/main" val="72134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explain the strategies for addressing behavioral issues and touch upon those used in the anecdotes. You can intertwine it with the knowledge from other classes, such as the class on the design of dementia-friendly environments, base and NDD-specific psychology etc.</a:t>
            </a:r>
          </a:p>
          <a:p>
            <a:endParaRPr lang="en-US" dirty="0"/>
          </a:p>
          <a:p>
            <a:r>
              <a:rPr lang="en-US" dirty="0"/>
              <a:t>Education of the carers should e specifically pointed out, as it can provide best day-to-day results in management of these behavioral issues out of the clinical setting. Also stress the importance of non-pharmacological and non-physical strategies for managing </a:t>
            </a:r>
            <a:r>
              <a:rPr lang="en-US"/>
              <a:t>behavioral issues.</a:t>
            </a:r>
            <a:endParaRPr lang="sl-SI" dirty="0"/>
          </a:p>
        </p:txBody>
      </p:sp>
      <p:sp>
        <p:nvSpPr>
          <p:cNvPr id="4" name="Slide Number Placeholder 3"/>
          <p:cNvSpPr>
            <a:spLocks noGrp="1"/>
          </p:cNvSpPr>
          <p:nvPr>
            <p:ph type="sldNum" sz="quarter" idx="5"/>
          </p:nvPr>
        </p:nvSpPr>
        <p:spPr/>
        <p:txBody>
          <a:bodyPr/>
          <a:lstStyle/>
          <a:p>
            <a:fld id="{3D10A626-A9DD-419D-B489-CA3AC4FEA160}" type="slidenum">
              <a:rPr lang="sl-SI" smtClean="0"/>
              <a:t>11</a:t>
            </a:fld>
            <a:endParaRPr lang="sl-SI"/>
          </a:p>
        </p:txBody>
      </p:sp>
    </p:spTree>
    <p:extLst>
      <p:ext uri="{BB962C8B-B14F-4D97-AF65-F5344CB8AC3E}">
        <p14:creationId xmlns:p14="http://schemas.microsoft.com/office/powerpoint/2010/main" val="3388578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CCCF-C17A-4C24-8479-41DC967D27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DFED1E68-8BC8-E09B-8935-73C733038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CF09BC1C-8421-E328-208B-DAE36ED29146}"/>
              </a:ext>
            </a:extLst>
          </p:cNvPr>
          <p:cNvSpPr>
            <a:spLocks noGrp="1"/>
          </p:cNvSpPr>
          <p:nvPr>
            <p:ph type="dt" sz="half" idx="10"/>
          </p:nvPr>
        </p:nvSpPr>
        <p:spPr>
          <a:xfrm>
            <a:off x="838200" y="6356350"/>
            <a:ext cx="2743200" cy="365125"/>
          </a:xfrm>
          <a:prstGeom prst="rect">
            <a:avLst/>
          </a:prstGeom>
        </p:spPr>
        <p:txBody>
          <a:bodyPr/>
          <a:lstStyle/>
          <a:p>
            <a:fld id="{8664C608-40B1-4030-A28D-5B74BC98ADCE}" type="datetimeFigureOut">
              <a:rPr lang="en-US" smtClean="0"/>
              <a:t>11/4/2023</a:t>
            </a:fld>
            <a:endParaRPr lang="en-US" dirty="0"/>
          </a:p>
        </p:txBody>
      </p:sp>
      <p:sp>
        <p:nvSpPr>
          <p:cNvPr id="5" name="Footer Placeholder 4">
            <a:extLst>
              <a:ext uri="{FF2B5EF4-FFF2-40B4-BE49-F238E27FC236}">
                <a16:creationId xmlns:a16="http://schemas.microsoft.com/office/drawing/2014/main" id="{A1DCC320-E656-180F-924F-C96E98C9D9D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4905D60-AAD4-9283-C666-F0EE5D59948F}"/>
              </a:ext>
            </a:extLst>
          </p:cNvPr>
          <p:cNvSpPr>
            <a:spLocks noGrp="1"/>
          </p:cNvSpPr>
          <p:nvPr>
            <p:ph type="sldNum" sz="quarter" idx="12"/>
          </p:nvPr>
        </p:nvSpPr>
        <p:spPr>
          <a:xfrm>
            <a:off x="8610600" y="6356350"/>
            <a:ext cx="2743200"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8283011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B62C6-CBC0-A0B9-0920-39AB2EA0692D}"/>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E9345173-788A-CCC1-063F-DB58AC0C7E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088480B-B00D-69A0-3225-2CFB1619654E}"/>
              </a:ext>
            </a:extLst>
          </p:cNvPr>
          <p:cNvSpPr>
            <a:spLocks noGrp="1"/>
          </p:cNvSpPr>
          <p:nvPr>
            <p:ph type="dt" sz="half" idx="10"/>
          </p:nvPr>
        </p:nvSpPr>
        <p:spPr>
          <a:xfrm>
            <a:off x="838200" y="6356350"/>
            <a:ext cx="2743200" cy="365125"/>
          </a:xfrm>
          <a:prstGeom prst="rect">
            <a:avLst/>
          </a:prstGeom>
        </p:spPr>
        <p:txBody>
          <a:bodyPr/>
          <a:lstStyle/>
          <a:p>
            <a:fld id="{8664C608-40B1-4030-A28D-5B74BC98ADCE}" type="datetimeFigureOut">
              <a:rPr lang="en-US" smtClean="0"/>
              <a:t>11/4/2023</a:t>
            </a:fld>
            <a:endParaRPr lang="en-US" dirty="0"/>
          </a:p>
        </p:txBody>
      </p:sp>
      <p:sp>
        <p:nvSpPr>
          <p:cNvPr id="5" name="Footer Placeholder 4">
            <a:extLst>
              <a:ext uri="{FF2B5EF4-FFF2-40B4-BE49-F238E27FC236}">
                <a16:creationId xmlns:a16="http://schemas.microsoft.com/office/drawing/2014/main" id="{6134A2B9-781F-DD04-A157-0E69FB6438B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1F090A1-ABA5-8C63-B296-0C8297BD8777}"/>
              </a:ext>
            </a:extLst>
          </p:cNvPr>
          <p:cNvSpPr>
            <a:spLocks noGrp="1"/>
          </p:cNvSpPr>
          <p:nvPr>
            <p:ph type="sldNum" sz="quarter" idx="12"/>
          </p:nvPr>
        </p:nvSpPr>
        <p:spPr>
          <a:xfrm>
            <a:off x="8610600" y="6356350"/>
            <a:ext cx="2743200"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2591450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205113-B154-2935-0837-827A369A1B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ED54408C-E43C-324F-D484-876B4E97A1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A436910D-413C-A61E-0514-BBB08F211881}"/>
              </a:ext>
            </a:extLst>
          </p:cNvPr>
          <p:cNvSpPr>
            <a:spLocks noGrp="1"/>
          </p:cNvSpPr>
          <p:nvPr>
            <p:ph type="dt" sz="half" idx="10"/>
          </p:nvPr>
        </p:nvSpPr>
        <p:spPr>
          <a:xfrm>
            <a:off x="838200" y="6356350"/>
            <a:ext cx="2743200" cy="365125"/>
          </a:xfrm>
          <a:prstGeom prst="rect">
            <a:avLst/>
          </a:prstGeom>
        </p:spPr>
        <p:txBody>
          <a:bodyPr/>
          <a:lstStyle/>
          <a:p>
            <a:fld id="{8664C608-40B1-4030-A28D-5B74BC98ADCE}" type="datetimeFigureOut">
              <a:rPr lang="en-US" smtClean="0"/>
              <a:t>11/4/2023</a:t>
            </a:fld>
            <a:endParaRPr lang="en-US" dirty="0"/>
          </a:p>
        </p:txBody>
      </p:sp>
      <p:sp>
        <p:nvSpPr>
          <p:cNvPr id="5" name="Footer Placeholder 4">
            <a:extLst>
              <a:ext uri="{FF2B5EF4-FFF2-40B4-BE49-F238E27FC236}">
                <a16:creationId xmlns:a16="http://schemas.microsoft.com/office/drawing/2014/main" id="{EBDBD4A0-49A5-A476-47AB-E8773585267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0A25C2A-820D-A9F9-E24F-39DCDEA3DED4}"/>
              </a:ext>
            </a:extLst>
          </p:cNvPr>
          <p:cNvSpPr>
            <a:spLocks noGrp="1"/>
          </p:cNvSpPr>
          <p:nvPr>
            <p:ph type="sldNum" sz="quarter" idx="12"/>
          </p:nvPr>
        </p:nvSpPr>
        <p:spPr>
          <a:xfrm>
            <a:off x="8610600" y="6356350"/>
            <a:ext cx="2743200"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1104702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AB91-B9FD-B7E9-C68D-CAF465155400}"/>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40CDAD61-0769-FFF7-707A-C2B0CF8405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043C5DC1-9346-A3CC-7CAD-FB92693B37C8}"/>
              </a:ext>
            </a:extLst>
          </p:cNvPr>
          <p:cNvSpPr>
            <a:spLocks noGrp="1"/>
          </p:cNvSpPr>
          <p:nvPr>
            <p:ph type="dt" sz="half" idx="10"/>
          </p:nvPr>
        </p:nvSpPr>
        <p:spPr>
          <a:xfrm>
            <a:off x="838200" y="6356350"/>
            <a:ext cx="2743200" cy="365125"/>
          </a:xfrm>
          <a:prstGeom prst="rect">
            <a:avLst/>
          </a:prstGeom>
        </p:spPr>
        <p:txBody>
          <a:bodyPr/>
          <a:lstStyle/>
          <a:p>
            <a:fld id="{8664C608-40B1-4030-A28D-5B74BC98ADCE}" type="datetimeFigureOut">
              <a:rPr lang="en-US" smtClean="0"/>
              <a:t>11/4/2023</a:t>
            </a:fld>
            <a:endParaRPr lang="en-US" dirty="0"/>
          </a:p>
        </p:txBody>
      </p:sp>
      <p:sp>
        <p:nvSpPr>
          <p:cNvPr id="5" name="Footer Placeholder 4">
            <a:extLst>
              <a:ext uri="{FF2B5EF4-FFF2-40B4-BE49-F238E27FC236}">
                <a16:creationId xmlns:a16="http://schemas.microsoft.com/office/drawing/2014/main" id="{EC765F92-8BED-B6EE-DB09-6737216B9BA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F7009DE-793C-3EC8-A3B0-BDA9517E28E2}"/>
              </a:ext>
            </a:extLst>
          </p:cNvPr>
          <p:cNvSpPr>
            <a:spLocks noGrp="1"/>
          </p:cNvSpPr>
          <p:nvPr>
            <p:ph type="sldNum" sz="quarter" idx="12"/>
          </p:nvPr>
        </p:nvSpPr>
        <p:spPr>
          <a:xfrm>
            <a:off x="8610600" y="6356350"/>
            <a:ext cx="2743200"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8561030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E2B84-5645-F9DC-4A02-A96ADB3349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E68280E6-0088-4440-AEA8-BD63BE4656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9900ED-EF10-1A25-8076-7C7E21CDDA88}"/>
              </a:ext>
            </a:extLst>
          </p:cNvPr>
          <p:cNvSpPr>
            <a:spLocks noGrp="1"/>
          </p:cNvSpPr>
          <p:nvPr>
            <p:ph type="dt" sz="half" idx="10"/>
          </p:nvPr>
        </p:nvSpPr>
        <p:spPr>
          <a:xfrm>
            <a:off x="838200" y="6356350"/>
            <a:ext cx="2743200" cy="365125"/>
          </a:xfrm>
          <a:prstGeom prst="rect">
            <a:avLst/>
          </a:prstGeom>
        </p:spPr>
        <p:txBody>
          <a:bodyPr/>
          <a:lstStyle/>
          <a:p>
            <a:fld id="{8664C608-40B1-4030-A28D-5B74BC98ADCE}" type="datetimeFigureOut">
              <a:rPr lang="en-US" smtClean="0"/>
              <a:t>11/4/2023</a:t>
            </a:fld>
            <a:endParaRPr lang="en-US" dirty="0"/>
          </a:p>
        </p:txBody>
      </p:sp>
      <p:sp>
        <p:nvSpPr>
          <p:cNvPr id="5" name="Footer Placeholder 4">
            <a:extLst>
              <a:ext uri="{FF2B5EF4-FFF2-40B4-BE49-F238E27FC236}">
                <a16:creationId xmlns:a16="http://schemas.microsoft.com/office/drawing/2014/main" id="{71D303F8-E632-4A91-5194-E463631DE33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3597C21-359B-2543-1442-D213CA8E64EE}"/>
              </a:ext>
            </a:extLst>
          </p:cNvPr>
          <p:cNvSpPr>
            <a:spLocks noGrp="1"/>
          </p:cNvSpPr>
          <p:nvPr>
            <p:ph type="sldNum" sz="quarter" idx="12"/>
          </p:nvPr>
        </p:nvSpPr>
        <p:spPr>
          <a:xfrm>
            <a:off x="8610600" y="6356350"/>
            <a:ext cx="2743200"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8177456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23F8F-A202-02DD-BEC9-08AA5662A219}"/>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FA426D82-FC6B-4A13-4D69-79EDC049AF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180C0C69-E3B4-A83D-2408-6F7D45D48B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48C1D912-7EBE-38AA-CE68-96CACAE116C0}"/>
              </a:ext>
            </a:extLst>
          </p:cNvPr>
          <p:cNvSpPr>
            <a:spLocks noGrp="1"/>
          </p:cNvSpPr>
          <p:nvPr>
            <p:ph type="dt" sz="half" idx="10"/>
          </p:nvPr>
        </p:nvSpPr>
        <p:spPr>
          <a:xfrm>
            <a:off x="838200" y="6356350"/>
            <a:ext cx="2743200" cy="365125"/>
          </a:xfrm>
          <a:prstGeom prst="rect">
            <a:avLst/>
          </a:prstGeom>
        </p:spPr>
        <p:txBody>
          <a:bodyPr/>
          <a:lstStyle/>
          <a:p>
            <a:fld id="{8664C608-40B1-4030-A28D-5B74BC98ADCE}" type="datetimeFigureOut">
              <a:rPr lang="en-US" smtClean="0"/>
              <a:t>11/4/2023</a:t>
            </a:fld>
            <a:endParaRPr lang="en-US" dirty="0"/>
          </a:p>
        </p:txBody>
      </p:sp>
      <p:sp>
        <p:nvSpPr>
          <p:cNvPr id="6" name="Footer Placeholder 5">
            <a:extLst>
              <a:ext uri="{FF2B5EF4-FFF2-40B4-BE49-F238E27FC236}">
                <a16:creationId xmlns:a16="http://schemas.microsoft.com/office/drawing/2014/main" id="{529EBC4F-249B-6474-CC66-C27633FBB05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E58729D-5593-6241-8BAE-E19C7B50D7E2}"/>
              </a:ext>
            </a:extLst>
          </p:cNvPr>
          <p:cNvSpPr>
            <a:spLocks noGrp="1"/>
          </p:cNvSpPr>
          <p:nvPr>
            <p:ph type="sldNum" sz="quarter" idx="12"/>
          </p:nvPr>
        </p:nvSpPr>
        <p:spPr>
          <a:xfrm>
            <a:off x="8610600" y="6356350"/>
            <a:ext cx="2743200"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277474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09F00-944B-AA34-3A2E-1AC229504BBB}"/>
              </a:ext>
            </a:extLst>
          </p:cNvPr>
          <p:cNvSpPr>
            <a:spLocks noGrp="1"/>
          </p:cNvSpPr>
          <p:nvPr>
            <p:ph type="title"/>
          </p:nvPr>
        </p:nvSpPr>
        <p:spPr>
          <a:xfrm>
            <a:off x="839788" y="365125"/>
            <a:ext cx="105156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3EE391B0-E4A5-25B5-2FE1-78FDFFE72B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4D4D19-153C-F582-ED96-843D584DFE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B726CD63-D7CB-6032-108F-86CCC4008D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89740E-CC5C-C3BB-469F-12958A8050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A1A53F91-D93A-7FD2-AD14-A1BD961CDC57}"/>
              </a:ext>
            </a:extLst>
          </p:cNvPr>
          <p:cNvSpPr>
            <a:spLocks noGrp="1"/>
          </p:cNvSpPr>
          <p:nvPr>
            <p:ph type="dt" sz="half" idx="10"/>
          </p:nvPr>
        </p:nvSpPr>
        <p:spPr>
          <a:xfrm>
            <a:off x="838200" y="6356350"/>
            <a:ext cx="2743200" cy="365125"/>
          </a:xfrm>
          <a:prstGeom prst="rect">
            <a:avLst/>
          </a:prstGeom>
        </p:spPr>
        <p:txBody>
          <a:bodyPr/>
          <a:lstStyle/>
          <a:p>
            <a:fld id="{8664C608-40B1-4030-A28D-5B74BC98ADCE}" type="datetimeFigureOut">
              <a:rPr lang="en-US" smtClean="0"/>
              <a:t>11/4/2023</a:t>
            </a:fld>
            <a:endParaRPr lang="en-US" dirty="0"/>
          </a:p>
        </p:txBody>
      </p:sp>
      <p:sp>
        <p:nvSpPr>
          <p:cNvPr id="8" name="Footer Placeholder 7">
            <a:extLst>
              <a:ext uri="{FF2B5EF4-FFF2-40B4-BE49-F238E27FC236}">
                <a16:creationId xmlns:a16="http://schemas.microsoft.com/office/drawing/2014/main" id="{1B3829E3-7350-5FA8-F051-EE69FB7B59C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26A15C7-77DD-2B4B-C6B0-3CCEF4DD98E0}"/>
              </a:ext>
            </a:extLst>
          </p:cNvPr>
          <p:cNvSpPr>
            <a:spLocks noGrp="1"/>
          </p:cNvSpPr>
          <p:nvPr>
            <p:ph type="sldNum" sz="quarter" idx="12"/>
          </p:nvPr>
        </p:nvSpPr>
        <p:spPr>
          <a:xfrm>
            <a:off x="8610600" y="6356350"/>
            <a:ext cx="2743200"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435581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4CFA7-D165-5BFC-6D84-E3854863E4A6}"/>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3668CF5A-23E3-14A8-D654-55AD29DA2C80}"/>
              </a:ext>
            </a:extLst>
          </p:cNvPr>
          <p:cNvSpPr>
            <a:spLocks noGrp="1"/>
          </p:cNvSpPr>
          <p:nvPr>
            <p:ph type="dt" sz="half" idx="10"/>
          </p:nvPr>
        </p:nvSpPr>
        <p:spPr>
          <a:xfrm>
            <a:off x="838200" y="6356350"/>
            <a:ext cx="2743200" cy="365125"/>
          </a:xfrm>
          <a:prstGeom prst="rect">
            <a:avLst/>
          </a:prstGeom>
        </p:spPr>
        <p:txBody>
          <a:bodyPr/>
          <a:lstStyle/>
          <a:p>
            <a:fld id="{8664C608-40B1-4030-A28D-5B74BC98ADCE}" type="datetimeFigureOut">
              <a:rPr lang="en-US" smtClean="0"/>
              <a:t>11/4/2023</a:t>
            </a:fld>
            <a:endParaRPr lang="en-US" dirty="0"/>
          </a:p>
        </p:txBody>
      </p:sp>
      <p:sp>
        <p:nvSpPr>
          <p:cNvPr id="4" name="Footer Placeholder 3">
            <a:extLst>
              <a:ext uri="{FF2B5EF4-FFF2-40B4-BE49-F238E27FC236}">
                <a16:creationId xmlns:a16="http://schemas.microsoft.com/office/drawing/2014/main" id="{67A6ADEF-ECBE-FEBD-9715-60B5085F77E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A7691837-80F2-4802-EC43-CFD93745DAAB}"/>
              </a:ext>
            </a:extLst>
          </p:cNvPr>
          <p:cNvSpPr>
            <a:spLocks noGrp="1"/>
          </p:cNvSpPr>
          <p:nvPr>
            <p:ph type="sldNum" sz="quarter" idx="12"/>
          </p:nvPr>
        </p:nvSpPr>
        <p:spPr>
          <a:xfrm>
            <a:off x="8610600" y="6356350"/>
            <a:ext cx="2743200"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2994551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459D4-97E9-495A-B9BF-536E45B7D6E2}"/>
              </a:ext>
            </a:extLst>
          </p:cNvPr>
          <p:cNvSpPr>
            <a:spLocks noGrp="1"/>
          </p:cNvSpPr>
          <p:nvPr>
            <p:ph type="dt" sz="half" idx="10"/>
          </p:nvPr>
        </p:nvSpPr>
        <p:spPr>
          <a:xfrm>
            <a:off x="838200" y="6356350"/>
            <a:ext cx="2743200" cy="365125"/>
          </a:xfrm>
          <a:prstGeom prst="rect">
            <a:avLst/>
          </a:prstGeom>
        </p:spPr>
        <p:txBody>
          <a:bodyPr/>
          <a:lstStyle/>
          <a:p>
            <a:fld id="{8664C608-40B1-4030-A28D-5B74BC98ADCE}" type="datetimeFigureOut">
              <a:rPr lang="en-US" smtClean="0"/>
              <a:t>11/4/2023</a:t>
            </a:fld>
            <a:endParaRPr lang="en-US" dirty="0"/>
          </a:p>
        </p:txBody>
      </p:sp>
      <p:sp>
        <p:nvSpPr>
          <p:cNvPr id="3" name="Footer Placeholder 2">
            <a:extLst>
              <a:ext uri="{FF2B5EF4-FFF2-40B4-BE49-F238E27FC236}">
                <a16:creationId xmlns:a16="http://schemas.microsoft.com/office/drawing/2014/main" id="{0DA256EF-B911-DAEE-2824-DD03EE09FEB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0CDB93E-4009-C6ED-44CF-037956FBD5E9}"/>
              </a:ext>
            </a:extLst>
          </p:cNvPr>
          <p:cNvSpPr>
            <a:spLocks noGrp="1"/>
          </p:cNvSpPr>
          <p:nvPr>
            <p:ph type="sldNum" sz="quarter" idx="12"/>
          </p:nvPr>
        </p:nvSpPr>
        <p:spPr>
          <a:xfrm>
            <a:off x="8610600" y="6356350"/>
            <a:ext cx="2743200"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1228796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90F23-DC29-80DE-FA1F-43AA16CA51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46913DEB-D59F-3771-7443-CC9F687630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76540129-31E0-52A9-595E-440D900A6B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21059C-ECAD-0395-8A54-F6499AE3733B}"/>
              </a:ext>
            </a:extLst>
          </p:cNvPr>
          <p:cNvSpPr>
            <a:spLocks noGrp="1"/>
          </p:cNvSpPr>
          <p:nvPr>
            <p:ph type="dt" sz="half" idx="10"/>
          </p:nvPr>
        </p:nvSpPr>
        <p:spPr>
          <a:xfrm>
            <a:off x="838200" y="6356350"/>
            <a:ext cx="2743200" cy="365125"/>
          </a:xfrm>
          <a:prstGeom prst="rect">
            <a:avLst/>
          </a:prstGeom>
        </p:spPr>
        <p:txBody>
          <a:bodyPr/>
          <a:lstStyle/>
          <a:p>
            <a:fld id="{8664C608-40B1-4030-A28D-5B74BC98ADCE}" type="datetimeFigureOut">
              <a:rPr lang="en-US" smtClean="0"/>
              <a:t>11/4/2023</a:t>
            </a:fld>
            <a:endParaRPr lang="en-US" dirty="0"/>
          </a:p>
        </p:txBody>
      </p:sp>
      <p:sp>
        <p:nvSpPr>
          <p:cNvPr id="6" name="Footer Placeholder 5">
            <a:extLst>
              <a:ext uri="{FF2B5EF4-FFF2-40B4-BE49-F238E27FC236}">
                <a16:creationId xmlns:a16="http://schemas.microsoft.com/office/drawing/2014/main" id="{7BF78000-88EB-1192-CCB0-F4954E8405D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22D4031-12A1-7412-37AF-A545E95ADF63}"/>
              </a:ext>
            </a:extLst>
          </p:cNvPr>
          <p:cNvSpPr>
            <a:spLocks noGrp="1"/>
          </p:cNvSpPr>
          <p:nvPr>
            <p:ph type="sldNum" sz="quarter" idx="12"/>
          </p:nvPr>
        </p:nvSpPr>
        <p:spPr>
          <a:xfrm>
            <a:off x="8610600" y="6356350"/>
            <a:ext cx="2743200"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7525214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29AD2-7426-34CD-2D92-8C645162C2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ACDB75A5-FC94-623F-C8B2-3CBB928D1C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l-SI"/>
          </a:p>
        </p:txBody>
      </p:sp>
      <p:sp>
        <p:nvSpPr>
          <p:cNvPr id="4" name="Text Placeholder 3">
            <a:extLst>
              <a:ext uri="{FF2B5EF4-FFF2-40B4-BE49-F238E27FC236}">
                <a16:creationId xmlns:a16="http://schemas.microsoft.com/office/drawing/2014/main" id="{2CDE5BC2-8D61-9022-DC79-0CCC273AC2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127258-2B21-D3A9-E0DE-4DDF598588AC}"/>
              </a:ext>
            </a:extLst>
          </p:cNvPr>
          <p:cNvSpPr>
            <a:spLocks noGrp="1"/>
          </p:cNvSpPr>
          <p:nvPr>
            <p:ph type="dt" sz="half" idx="10"/>
          </p:nvPr>
        </p:nvSpPr>
        <p:spPr>
          <a:xfrm>
            <a:off x="838200" y="6356350"/>
            <a:ext cx="2743200" cy="365125"/>
          </a:xfrm>
          <a:prstGeom prst="rect">
            <a:avLst/>
          </a:prstGeom>
        </p:spPr>
        <p:txBody>
          <a:bodyPr/>
          <a:lstStyle/>
          <a:p>
            <a:fld id="{8664C608-40B1-4030-A28D-5B74BC98ADCE}" type="datetimeFigureOut">
              <a:rPr lang="en-US" smtClean="0"/>
              <a:t>11/4/2023</a:t>
            </a:fld>
            <a:endParaRPr lang="en-US" dirty="0"/>
          </a:p>
        </p:txBody>
      </p:sp>
      <p:sp>
        <p:nvSpPr>
          <p:cNvPr id="6" name="Footer Placeholder 5">
            <a:extLst>
              <a:ext uri="{FF2B5EF4-FFF2-40B4-BE49-F238E27FC236}">
                <a16:creationId xmlns:a16="http://schemas.microsoft.com/office/drawing/2014/main" id="{22005112-EF6C-2C8D-37E3-293AF068238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2A88AED-52E5-40D2-C00D-B6014C873E2F}"/>
              </a:ext>
            </a:extLst>
          </p:cNvPr>
          <p:cNvSpPr>
            <a:spLocks noGrp="1"/>
          </p:cNvSpPr>
          <p:nvPr>
            <p:ph type="sldNum" sz="quarter" idx="12"/>
          </p:nvPr>
        </p:nvSpPr>
        <p:spPr>
          <a:xfrm>
            <a:off x="8610600" y="6356350"/>
            <a:ext cx="2743200"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801014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0994CC-577F-797A-80EC-0450056B16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a:extLst>
              <a:ext uri="{FF2B5EF4-FFF2-40B4-BE49-F238E27FC236}">
                <a16:creationId xmlns:a16="http://schemas.microsoft.com/office/drawing/2014/main" id="{D4DAB8CA-5D43-CE1D-35B8-372059982019}"/>
              </a:ext>
            </a:extLst>
          </p:cNvPr>
          <p:cNvSpPr>
            <a:spLocks noGrp="1"/>
          </p:cNvSpPr>
          <p:nvPr>
            <p:ph type="body" idx="1"/>
          </p:nvPr>
        </p:nvSpPr>
        <p:spPr>
          <a:xfrm>
            <a:off x="838200" y="1825625"/>
            <a:ext cx="10515600" cy="36791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grpSp>
        <p:nvGrpSpPr>
          <p:cNvPr id="7" name="Group 6">
            <a:extLst>
              <a:ext uri="{FF2B5EF4-FFF2-40B4-BE49-F238E27FC236}">
                <a16:creationId xmlns:a16="http://schemas.microsoft.com/office/drawing/2014/main" id="{D0F45464-1EC6-A79E-9C12-F688A09B3198}"/>
              </a:ext>
            </a:extLst>
          </p:cNvPr>
          <p:cNvGrpSpPr/>
          <p:nvPr/>
        </p:nvGrpSpPr>
        <p:grpSpPr>
          <a:xfrm>
            <a:off x="230323" y="6107049"/>
            <a:ext cx="6520219" cy="633095"/>
            <a:chOff x="519728" y="10058718"/>
            <a:chExt cx="6520219" cy="633095"/>
          </a:xfrm>
        </p:grpSpPr>
        <p:pic>
          <p:nvPicPr>
            <p:cNvPr id="8" name="Picture 7">
              <a:extLst>
                <a:ext uri="{FF2B5EF4-FFF2-40B4-BE49-F238E27FC236}">
                  <a16:creationId xmlns:a16="http://schemas.microsoft.com/office/drawing/2014/main" id="{CBDB7A42-F594-1715-8E50-9AA269239F91}"/>
                </a:ext>
              </a:extLst>
            </p:cNvPr>
            <p:cNvPicPr/>
            <p:nvPr/>
          </p:nvPicPr>
          <p:blipFill>
            <a:blip r:embed="rId13">
              <a:extLst>
                <a:ext uri="{28A0092B-C50C-407E-A947-70E740481C1C}">
                  <a14:useLocalDpi xmlns:a14="http://schemas.microsoft.com/office/drawing/2010/main" val="0"/>
                </a:ext>
              </a:extLst>
            </a:blip>
            <a:stretch>
              <a:fillRect/>
            </a:stretch>
          </p:blipFill>
          <p:spPr>
            <a:xfrm>
              <a:off x="519728" y="10058718"/>
              <a:ext cx="2218055" cy="633095"/>
            </a:xfrm>
            <a:prstGeom prst="rect">
              <a:avLst/>
            </a:prstGeom>
          </p:spPr>
        </p:pic>
        <p:sp>
          <p:nvSpPr>
            <p:cNvPr id="9" name="TextBox 8">
              <a:extLst>
                <a:ext uri="{FF2B5EF4-FFF2-40B4-BE49-F238E27FC236}">
                  <a16:creationId xmlns:a16="http://schemas.microsoft.com/office/drawing/2014/main" id="{A206166D-EFCB-A75D-56F0-EE860CFF0712}"/>
                </a:ext>
              </a:extLst>
            </p:cNvPr>
            <p:cNvSpPr txBox="1"/>
            <p:nvPr/>
          </p:nvSpPr>
          <p:spPr>
            <a:xfrm>
              <a:off x="2796720" y="10142137"/>
              <a:ext cx="4243227" cy="461665"/>
            </a:xfrm>
            <a:prstGeom prst="rect">
              <a:avLst/>
            </a:prstGeom>
            <a:noFill/>
          </p:spPr>
          <p:txBody>
            <a:bodyPr wrap="square" rtlCol="0">
              <a:spAutoFit/>
            </a:bodyPr>
            <a:lstStyle/>
            <a:p>
              <a:r>
                <a:rPr lang="en-GB" sz="800" dirty="0"/>
                <a:t>Reference number: 618596-EPP-1-2020-1-SE-EPPKA2-CBHE-JP</a:t>
              </a:r>
              <a:br>
                <a:rPr lang="en-GB" sz="800" dirty="0"/>
              </a:br>
              <a:r>
                <a:rPr lang="en-GB" sz="800" dirty="0"/>
                <a:t>This publication [communication] reflects the views only of the authors, and the Commission cannot be held responsible for any use, which may be made of the information contained therein.</a:t>
              </a:r>
            </a:p>
          </p:txBody>
        </p:sp>
      </p:grpSp>
      <p:pic>
        <p:nvPicPr>
          <p:cNvPr id="10" name="Picture 9">
            <a:extLst>
              <a:ext uri="{FF2B5EF4-FFF2-40B4-BE49-F238E27FC236}">
                <a16:creationId xmlns:a16="http://schemas.microsoft.com/office/drawing/2014/main" id="{045E4D34-6519-7ABD-C602-12A995772C37}"/>
              </a:ext>
            </a:extLst>
          </p:cNvPr>
          <p:cNvPicPr>
            <a:picLocks noChangeAspect="1"/>
          </p:cNvPicPr>
          <p:nvPr/>
        </p:nvPicPr>
        <p:blipFill>
          <a:blip r:embed="rId14"/>
          <a:stretch>
            <a:fillRect/>
          </a:stretch>
        </p:blipFill>
        <p:spPr>
          <a:xfrm>
            <a:off x="11071822" y="5431033"/>
            <a:ext cx="1074143" cy="1309111"/>
          </a:xfrm>
          <a:prstGeom prst="rect">
            <a:avLst/>
          </a:prstGeom>
        </p:spPr>
      </p:pic>
    </p:spTree>
    <p:extLst>
      <p:ext uri="{BB962C8B-B14F-4D97-AF65-F5344CB8AC3E}">
        <p14:creationId xmlns:p14="http://schemas.microsoft.com/office/powerpoint/2010/main" val="284548113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doi.org/10.1080/13607863.2019.1681934" TargetMode="External"/><Relationship Id="rId3" Type="http://schemas.openxmlformats.org/officeDocument/2006/relationships/hyperlink" Target="https://doi.org/10.1080/21556660.2016.1278545" TargetMode="External"/><Relationship Id="rId7" Type="http://schemas.openxmlformats.org/officeDocument/2006/relationships/hyperlink" Target="https://doi.org/10.1002/JHM.12921" TargetMode="External"/><Relationship Id="rId2" Type="http://schemas.openxmlformats.org/officeDocument/2006/relationships/hyperlink" Target="https://doi.org/10.1016/J.JAMDA.2014.08.014" TargetMode="External"/><Relationship Id="rId1" Type="http://schemas.openxmlformats.org/officeDocument/2006/relationships/slideLayout" Target="../slideLayouts/slideLayout2.xml"/><Relationship Id="rId6" Type="http://schemas.openxmlformats.org/officeDocument/2006/relationships/hyperlink" Target="https://www.apa.org/pi/about/publications/caregivers/practice-settings/assessment/tools/memory-behavior" TargetMode="External"/><Relationship Id="rId11" Type="http://schemas.openxmlformats.org/officeDocument/2006/relationships/image" Target="../media/image4.jpeg"/><Relationship Id="rId5" Type="http://schemas.openxmlformats.org/officeDocument/2006/relationships/hyperlink" Target="https://doi.org/10.1186/S12889-019-6868-0" TargetMode="External"/><Relationship Id="rId10" Type="http://schemas.openxmlformats.org/officeDocument/2006/relationships/hyperlink" Target="https://doi.org/10.1080/13607863.2022.2102138" TargetMode="External"/><Relationship Id="rId4" Type="http://schemas.openxmlformats.org/officeDocument/2006/relationships/hyperlink" Target="https://doi.org/10.2147/CIA.S190610" TargetMode="External"/><Relationship Id="rId9" Type="http://schemas.openxmlformats.org/officeDocument/2006/relationships/hyperlink" Target="https://doi.org/10.3390/BIOMEDICINES905051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954157" y="1977129"/>
            <a:ext cx="10151165" cy="2387600"/>
          </a:xfrm>
        </p:spPr>
        <p:txBody>
          <a:bodyPr>
            <a:normAutofit fontScale="90000"/>
          </a:bodyPr>
          <a:lstStyle/>
          <a:p>
            <a:r>
              <a:rPr lang="sl-SI" sz="7200" dirty="0" err="1"/>
              <a:t>Behavioral</a:t>
            </a:r>
            <a:r>
              <a:rPr lang="sl-SI" sz="7200" dirty="0"/>
              <a:t> </a:t>
            </a:r>
            <a:r>
              <a:rPr lang="sl-SI" sz="7200" dirty="0" err="1"/>
              <a:t>issues</a:t>
            </a:r>
            <a:r>
              <a:rPr lang="sl-SI" sz="7200" dirty="0"/>
              <a:t> in </a:t>
            </a:r>
            <a:r>
              <a:rPr lang="sl-SI" sz="7200" dirty="0" err="1"/>
              <a:t>dementia</a:t>
            </a:r>
            <a:br>
              <a:rPr lang="sl-SI" sz="7200" dirty="0"/>
            </a:br>
            <a:br>
              <a:rPr lang="sl-SI" sz="7200" dirty="0"/>
            </a:br>
            <a:r>
              <a:rPr lang="sl-SI" sz="4000" dirty="0"/>
              <a:t>Jakob Sajovic</a:t>
            </a:r>
            <a:endParaRPr lang="sl-SI" sz="7200" dirty="0"/>
          </a:p>
        </p:txBody>
      </p:sp>
    </p:spTree>
    <p:extLst>
      <p:ext uri="{BB962C8B-B14F-4D97-AF65-F5344CB8AC3E}">
        <p14:creationId xmlns:p14="http://schemas.microsoft.com/office/powerpoint/2010/main" val="2076327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15D220-AA36-01CA-504D-78BF0B771459}"/>
              </a:ext>
            </a:extLst>
          </p:cNvPr>
          <p:cNvSpPr>
            <a:spLocks noGrp="1"/>
          </p:cNvSpPr>
          <p:nvPr>
            <p:ph type="title"/>
          </p:nvPr>
        </p:nvSpPr>
        <p:spPr/>
        <p:txBody>
          <a:bodyPr/>
          <a:lstStyle/>
          <a:p>
            <a:r>
              <a:rPr lang="en-US" dirty="0"/>
              <a:t>How can we assess behavioral issues?</a:t>
            </a:r>
            <a:endParaRPr lang="sl-SI" dirty="0"/>
          </a:p>
        </p:txBody>
      </p:sp>
      <p:pic>
        <p:nvPicPr>
          <p:cNvPr id="7" name="Označba mesta vsebine 6">
            <a:extLst>
              <a:ext uri="{FF2B5EF4-FFF2-40B4-BE49-F238E27FC236}">
                <a16:creationId xmlns:a16="http://schemas.microsoft.com/office/drawing/2014/main" id="{4611D35A-D012-D0BD-A341-F421781AED15}"/>
              </a:ext>
            </a:extLst>
          </p:cNvPr>
          <p:cNvPicPr>
            <a:picLocks noGrp="1" noChangeAspect="1"/>
          </p:cNvPicPr>
          <p:nvPr>
            <p:ph idx="1"/>
          </p:nvPr>
        </p:nvPicPr>
        <p:blipFill rotWithShape="1">
          <a:blip r:embed="rId3"/>
          <a:srcRect l="70000" t="18947" r="12237" b="11579"/>
          <a:stretch/>
        </p:blipFill>
        <p:spPr>
          <a:xfrm>
            <a:off x="2438864" y="1520824"/>
            <a:ext cx="3818607" cy="4667250"/>
          </a:xfrm>
          <a:prstGeom prst="rect">
            <a:avLst/>
          </a:prstGeom>
        </p:spPr>
      </p:pic>
      <p:sp>
        <p:nvSpPr>
          <p:cNvPr id="2" name="TextBox 1">
            <a:extLst>
              <a:ext uri="{FF2B5EF4-FFF2-40B4-BE49-F238E27FC236}">
                <a16:creationId xmlns:a16="http://schemas.microsoft.com/office/drawing/2014/main" id="{5F446ECC-BC3B-AD80-08FB-BB51802A82C6}"/>
              </a:ext>
            </a:extLst>
          </p:cNvPr>
          <p:cNvSpPr txBox="1"/>
          <p:nvPr/>
        </p:nvSpPr>
        <p:spPr>
          <a:xfrm>
            <a:off x="7352562" y="3531377"/>
            <a:ext cx="2906146" cy="1477328"/>
          </a:xfrm>
          <a:prstGeom prst="rect">
            <a:avLst/>
          </a:prstGeom>
          <a:noFill/>
        </p:spPr>
        <p:txBody>
          <a:bodyPr wrap="square" rtlCol="0">
            <a:spAutoFit/>
          </a:bodyPr>
          <a:lstStyle/>
          <a:p>
            <a:r>
              <a:rPr lang="en-US" dirty="0"/>
              <a:t>The Revised Memory and Behavior Problems Checklist (RMBC) (The American Psychological Association, n.d.)</a:t>
            </a:r>
            <a:endParaRPr lang="sl-SI" dirty="0"/>
          </a:p>
        </p:txBody>
      </p:sp>
      <p:sp>
        <p:nvSpPr>
          <p:cNvPr id="3" name="Arrow: Right 2">
            <a:extLst>
              <a:ext uri="{FF2B5EF4-FFF2-40B4-BE49-F238E27FC236}">
                <a16:creationId xmlns:a16="http://schemas.microsoft.com/office/drawing/2014/main" id="{BCAFAE72-0E4B-801B-C966-0F1726742F3B}"/>
              </a:ext>
            </a:extLst>
          </p:cNvPr>
          <p:cNvSpPr/>
          <p:nvPr/>
        </p:nvSpPr>
        <p:spPr>
          <a:xfrm rot="10800000">
            <a:off x="6504766" y="3854449"/>
            <a:ext cx="600501" cy="445601"/>
          </a:xfrm>
          <a:prstGeom prst="rightArrow">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873256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Strategies</a:t>
            </a:r>
            <a:r>
              <a:rPr lang="sl-SI" dirty="0"/>
              <a:t> </a:t>
            </a:r>
            <a:r>
              <a:rPr lang="sl-SI" dirty="0" err="1"/>
              <a:t>for</a:t>
            </a:r>
            <a:r>
              <a:rPr lang="sl-SI" dirty="0"/>
              <a:t> </a:t>
            </a:r>
            <a:r>
              <a:rPr lang="sl-SI" dirty="0" err="1"/>
              <a:t>managing</a:t>
            </a:r>
            <a:r>
              <a:rPr lang="sl-SI" dirty="0"/>
              <a:t> </a:t>
            </a:r>
            <a:r>
              <a:rPr lang="sl-SI" dirty="0" err="1"/>
              <a:t>behavioural</a:t>
            </a:r>
            <a:r>
              <a:rPr lang="sl-SI" dirty="0"/>
              <a:t> </a:t>
            </a:r>
            <a:r>
              <a:rPr lang="sl-SI" dirty="0" err="1"/>
              <a:t>issues</a:t>
            </a:r>
            <a:endParaRPr lang="sl-SI" dirty="0"/>
          </a:p>
        </p:txBody>
      </p:sp>
      <p:sp>
        <p:nvSpPr>
          <p:cNvPr id="3" name="Označba mesta vsebine 2"/>
          <p:cNvSpPr>
            <a:spLocks noGrp="1"/>
          </p:cNvSpPr>
          <p:nvPr>
            <p:ph idx="1"/>
          </p:nvPr>
        </p:nvSpPr>
        <p:spPr/>
        <p:txBody>
          <a:bodyPr>
            <a:normAutofit fontScale="92500" lnSpcReduction="20000"/>
          </a:bodyPr>
          <a:lstStyle/>
          <a:p>
            <a:r>
              <a:rPr lang="sl-SI" dirty="0"/>
              <a:t>Pha</a:t>
            </a:r>
            <a:r>
              <a:rPr lang="en-US" dirty="0"/>
              <a:t>r</a:t>
            </a:r>
            <a:r>
              <a:rPr lang="sl-SI" dirty="0" err="1"/>
              <a:t>macological</a:t>
            </a:r>
            <a:endParaRPr lang="sl-SI" dirty="0"/>
          </a:p>
          <a:p>
            <a:pPr lvl="1"/>
            <a:r>
              <a:rPr lang="sl-SI" dirty="0" err="1"/>
              <a:t>Initiation</a:t>
            </a:r>
            <a:r>
              <a:rPr lang="sl-SI" dirty="0"/>
              <a:t> </a:t>
            </a:r>
            <a:r>
              <a:rPr lang="sl-SI" dirty="0" err="1"/>
              <a:t>or</a:t>
            </a:r>
            <a:r>
              <a:rPr lang="sl-SI" dirty="0"/>
              <a:t> </a:t>
            </a:r>
            <a:r>
              <a:rPr lang="sl-SI" dirty="0" err="1"/>
              <a:t>discontinuation</a:t>
            </a:r>
            <a:r>
              <a:rPr lang="sl-SI" dirty="0"/>
              <a:t> </a:t>
            </a:r>
            <a:r>
              <a:rPr lang="sl-SI" dirty="0" err="1"/>
              <a:t>of</a:t>
            </a:r>
            <a:r>
              <a:rPr lang="sl-SI" dirty="0"/>
              <a:t> </a:t>
            </a:r>
            <a:r>
              <a:rPr lang="sl-SI" dirty="0" err="1"/>
              <a:t>drugs</a:t>
            </a:r>
            <a:endParaRPr lang="sl-SI" dirty="0"/>
          </a:p>
          <a:p>
            <a:r>
              <a:rPr lang="sl-SI" dirty="0" err="1"/>
              <a:t>Psychological</a:t>
            </a:r>
            <a:endParaRPr lang="sl-SI" dirty="0"/>
          </a:p>
          <a:p>
            <a:pPr lvl="1"/>
            <a:r>
              <a:rPr lang="sl-SI" dirty="0" err="1"/>
              <a:t>Positive</a:t>
            </a:r>
            <a:r>
              <a:rPr lang="sl-SI" dirty="0"/>
              <a:t> </a:t>
            </a:r>
            <a:r>
              <a:rPr lang="sl-SI" dirty="0" err="1"/>
              <a:t>reinforcement</a:t>
            </a:r>
            <a:r>
              <a:rPr lang="sl-SI" dirty="0"/>
              <a:t> </a:t>
            </a:r>
            <a:r>
              <a:rPr lang="sl-SI" dirty="0" err="1"/>
              <a:t>of</a:t>
            </a:r>
            <a:r>
              <a:rPr lang="sl-SI" dirty="0"/>
              <a:t> </a:t>
            </a:r>
            <a:r>
              <a:rPr lang="sl-SI" dirty="0" err="1"/>
              <a:t>behaviour</a:t>
            </a:r>
            <a:endParaRPr lang="sl-SI" dirty="0"/>
          </a:p>
          <a:p>
            <a:r>
              <a:rPr lang="sl-SI" dirty="0" err="1"/>
              <a:t>Environmental</a:t>
            </a:r>
            <a:endParaRPr lang="sl-SI" dirty="0"/>
          </a:p>
          <a:p>
            <a:pPr lvl="1"/>
            <a:r>
              <a:rPr lang="sl-SI" dirty="0" err="1"/>
              <a:t>Usage</a:t>
            </a:r>
            <a:r>
              <a:rPr lang="sl-SI" dirty="0"/>
              <a:t> </a:t>
            </a:r>
            <a:r>
              <a:rPr lang="sl-SI" dirty="0" err="1"/>
              <a:t>of</a:t>
            </a:r>
            <a:r>
              <a:rPr lang="sl-SI" dirty="0"/>
              <a:t> </a:t>
            </a:r>
            <a:r>
              <a:rPr lang="sl-SI" dirty="0" err="1"/>
              <a:t>environment</a:t>
            </a:r>
            <a:r>
              <a:rPr lang="sl-SI" dirty="0"/>
              <a:t> </a:t>
            </a:r>
            <a:r>
              <a:rPr lang="sl-SI" dirty="0" err="1"/>
              <a:t>adjustment</a:t>
            </a:r>
            <a:r>
              <a:rPr lang="sl-SI" dirty="0"/>
              <a:t> (</a:t>
            </a:r>
            <a:r>
              <a:rPr lang="sl-SI" dirty="0" err="1"/>
              <a:t>i.e</a:t>
            </a:r>
            <a:r>
              <a:rPr lang="sl-SI" dirty="0"/>
              <a:t>. </a:t>
            </a:r>
            <a:r>
              <a:rPr lang="sl-SI" dirty="0" err="1"/>
              <a:t>aromatherapy</a:t>
            </a:r>
            <a:r>
              <a:rPr lang="sl-SI" dirty="0"/>
              <a:t>)</a:t>
            </a:r>
          </a:p>
          <a:p>
            <a:r>
              <a:rPr lang="sl-SI" dirty="0" err="1"/>
              <a:t>Physical</a:t>
            </a:r>
            <a:endParaRPr lang="sl-SI" dirty="0"/>
          </a:p>
          <a:p>
            <a:pPr lvl="1"/>
            <a:r>
              <a:rPr lang="sl-SI" dirty="0" err="1"/>
              <a:t>Restrainment</a:t>
            </a:r>
            <a:r>
              <a:rPr lang="sl-SI" dirty="0"/>
              <a:t> </a:t>
            </a:r>
            <a:r>
              <a:rPr lang="sl-SI" dirty="0" err="1"/>
              <a:t>when</a:t>
            </a:r>
            <a:r>
              <a:rPr lang="sl-SI" dirty="0"/>
              <a:t> </a:t>
            </a:r>
            <a:r>
              <a:rPr lang="sl-SI" dirty="0" err="1"/>
              <a:t>danger</a:t>
            </a:r>
            <a:r>
              <a:rPr lang="sl-SI" dirty="0"/>
              <a:t> to </a:t>
            </a:r>
            <a:r>
              <a:rPr lang="sl-SI" dirty="0" err="1"/>
              <a:t>self</a:t>
            </a:r>
            <a:r>
              <a:rPr lang="sl-SI" dirty="0"/>
              <a:t> </a:t>
            </a:r>
            <a:r>
              <a:rPr lang="sl-SI" dirty="0" err="1"/>
              <a:t>or</a:t>
            </a:r>
            <a:r>
              <a:rPr lang="sl-SI" dirty="0"/>
              <a:t> </a:t>
            </a:r>
            <a:r>
              <a:rPr lang="sl-SI" dirty="0" err="1"/>
              <a:t>others</a:t>
            </a:r>
            <a:r>
              <a:rPr lang="sl-SI" dirty="0"/>
              <a:t> is </a:t>
            </a:r>
            <a:r>
              <a:rPr lang="sl-SI" dirty="0" err="1"/>
              <a:t>imminent</a:t>
            </a:r>
            <a:endParaRPr lang="en-US" dirty="0"/>
          </a:p>
          <a:p>
            <a:r>
              <a:rPr lang="en-US" b="1" dirty="0"/>
              <a:t>Education of the carers</a:t>
            </a:r>
          </a:p>
          <a:p>
            <a:r>
              <a:rPr lang="en-US" dirty="0"/>
              <a:t>Other non-pharmacological</a:t>
            </a:r>
          </a:p>
        </p:txBody>
      </p:sp>
    </p:spTree>
    <p:extLst>
      <p:ext uri="{BB962C8B-B14F-4D97-AF65-F5344CB8AC3E}">
        <p14:creationId xmlns:p14="http://schemas.microsoft.com/office/powerpoint/2010/main" val="4137438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Sources</a:t>
            </a:r>
            <a:endParaRPr lang="sl-SI" dirty="0"/>
          </a:p>
        </p:txBody>
      </p:sp>
      <p:sp>
        <p:nvSpPr>
          <p:cNvPr id="3" name="Označba mesta vsebine 2"/>
          <p:cNvSpPr>
            <a:spLocks noGrp="1"/>
          </p:cNvSpPr>
          <p:nvPr>
            <p:ph idx="1"/>
          </p:nvPr>
        </p:nvSpPr>
        <p:spPr>
          <a:xfrm>
            <a:off x="1069848" y="1690688"/>
            <a:ext cx="10058400" cy="4387880"/>
          </a:xfrm>
        </p:spPr>
        <p:txBody>
          <a:bodyPr>
            <a:normAutofit fontScale="40000" lnSpcReduction="20000"/>
          </a:bodyPr>
          <a:lstStyle/>
          <a:p>
            <a:pPr marL="0" indent="0">
              <a:buNone/>
            </a:pPr>
            <a:r>
              <a:rPr lang="sl-SI" dirty="0" err="1"/>
              <a:t>Mandatory</a:t>
            </a:r>
            <a:endParaRPr lang="sl-SI" dirty="0"/>
          </a:p>
          <a:p>
            <a:r>
              <a:rPr lang="en-GB" dirty="0" err="1"/>
              <a:t>Catic</a:t>
            </a:r>
            <a:r>
              <a:rPr lang="en-GB" dirty="0"/>
              <a:t>, A. G., </a:t>
            </a:r>
            <a:r>
              <a:rPr lang="en-GB" dirty="0" err="1"/>
              <a:t>Mattison</a:t>
            </a:r>
            <a:r>
              <a:rPr lang="en-GB" dirty="0"/>
              <a:t>, M. L. P., </a:t>
            </a:r>
            <a:r>
              <a:rPr lang="en-GB" dirty="0" err="1"/>
              <a:t>Bakaev</a:t>
            </a:r>
            <a:r>
              <a:rPr lang="en-GB" dirty="0"/>
              <a:t>, I., Morgan, M., Monti, S. M., &amp; </a:t>
            </a:r>
            <a:r>
              <a:rPr lang="en-GB" dirty="0" err="1"/>
              <a:t>Lipsitz</a:t>
            </a:r>
            <a:r>
              <a:rPr lang="en-GB" dirty="0"/>
              <a:t>, L. (2014). ECHO-AGE: An Innovative Model of Geriatric Care for Long-Term Care Residents With Dementia and </a:t>
            </a:r>
            <a:r>
              <a:rPr lang="en-GB" dirty="0" err="1"/>
              <a:t>Behavioral</a:t>
            </a:r>
            <a:r>
              <a:rPr lang="en-GB" dirty="0"/>
              <a:t> Issues. </a:t>
            </a:r>
            <a:r>
              <a:rPr lang="en-GB" i="1" dirty="0"/>
              <a:t>Journal of the American Medical Directors Association</a:t>
            </a:r>
            <a:r>
              <a:rPr lang="en-GB" dirty="0"/>
              <a:t>, </a:t>
            </a:r>
            <a:r>
              <a:rPr lang="en-GB" i="1" dirty="0"/>
              <a:t>15</a:t>
            </a:r>
            <a:r>
              <a:rPr lang="en-GB" dirty="0"/>
              <a:t>(12), 938–942. </a:t>
            </a:r>
            <a:r>
              <a:rPr lang="en-GB" dirty="0">
                <a:hlinkClick r:id="rId2"/>
              </a:rPr>
              <a:t>https://doi.org/10.1016/J.JAMDA.2014.08.014</a:t>
            </a:r>
            <a:endParaRPr lang="en-GB" dirty="0"/>
          </a:p>
          <a:p>
            <a:r>
              <a:rPr lang="sl-SI" dirty="0"/>
              <a:t>Li, R. M., Gilbert, B., </a:t>
            </a:r>
            <a:r>
              <a:rPr lang="sl-SI" dirty="0" err="1"/>
              <a:t>Orman</a:t>
            </a:r>
            <a:r>
              <a:rPr lang="sl-SI" dirty="0"/>
              <a:t>, A., </a:t>
            </a:r>
            <a:r>
              <a:rPr lang="sl-SI" dirty="0" err="1"/>
              <a:t>Aldridge</a:t>
            </a:r>
            <a:r>
              <a:rPr lang="sl-SI" dirty="0"/>
              <a:t>, P., </a:t>
            </a:r>
            <a:r>
              <a:rPr lang="sl-SI" dirty="0" err="1"/>
              <a:t>Leger-Krall</a:t>
            </a:r>
            <a:r>
              <a:rPr lang="sl-SI" dirty="0"/>
              <a:t>, S., Anderson, C., &amp; </a:t>
            </a:r>
            <a:r>
              <a:rPr lang="sl-SI" dirty="0" err="1"/>
              <a:t>Castillo</a:t>
            </a:r>
            <a:r>
              <a:rPr lang="sl-SI" dirty="0"/>
              <a:t>, J. H. (2017). </a:t>
            </a:r>
            <a:r>
              <a:rPr lang="sl-SI" dirty="0" err="1"/>
              <a:t>Evaluating</a:t>
            </a:r>
            <a:r>
              <a:rPr lang="sl-SI" dirty="0"/>
              <a:t> </a:t>
            </a:r>
            <a:r>
              <a:rPr lang="sl-SI" dirty="0" err="1"/>
              <a:t>the</a:t>
            </a:r>
            <a:r>
              <a:rPr lang="sl-SI" dirty="0"/>
              <a:t> </a:t>
            </a:r>
            <a:r>
              <a:rPr lang="sl-SI" dirty="0" err="1"/>
              <a:t>effects</a:t>
            </a:r>
            <a:r>
              <a:rPr lang="sl-SI" dirty="0"/>
              <a:t> </a:t>
            </a:r>
            <a:r>
              <a:rPr lang="sl-SI" dirty="0" err="1"/>
              <a:t>of</a:t>
            </a:r>
            <a:r>
              <a:rPr lang="sl-SI" dirty="0"/>
              <a:t> </a:t>
            </a:r>
            <a:r>
              <a:rPr lang="sl-SI" dirty="0" err="1"/>
              <a:t>diffused</a:t>
            </a:r>
            <a:r>
              <a:rPr lang="sl-SI" dirty="0"/>
              <a:t> </a:t>
            </a:r>
            <a:r>
              <a:rPr lang="sl-SI" dirty="0" err="1"/>
              <a:t>lavender</a:t>
            </a:r>
            <a:r>
              <a:rPr lang="sl-SI" dirty="0"/>
              <a:t> in </a:t>
            </a:r>
            <a:r>
              <a:rPr lang="sl-SI" dirty="0" err="1"/>
              <a:t>an</a:t>
            </a:r>
            <a:r>
              <a:rPr lang="sl-SI" dirty="0"/>
              <a:t> </a:t>
            </a:r>
            <a:r>
              <a:rPr lang="sl-SI" dirty="0" err="1"/>
              <a:t>adult</a:t>
            </a:r>
            <a:r>
              <a:rPr lang="sl-SI" dirty="0"/>
              <a:t> </a:t>
            </a:r>
            <a:r>
              <a:rPr lang="sl-SI" dirty="0" err="1"/>
              <a:t>day</a:t>
            </a:r>
            <a:r>
              <a:rPr lang="sl-SI" dirty="0"/>
              <a:t> </a:t>
            </a:r>
            <a:r>
              <a:rPr lang="sl-SI" dirty="0" err="1"/>
              <a:t>care</a:t>
            </a:r>
            <a:r>
              <a:rPr lang="sl-SI" dirty="0"/>
              <a:t> center </a:t>
            </a:r>
            <a:r>
              <a:rPr lang="sl-SI" dirty="0" err="1"/>
              <a:t>for</a:t>
            </a:r>
            <a:r>
              <a:rPr lang="sl-SI" dirty="0"/>
              <a:t> </a:t>
            </a:r>
            <a:r>
              <a:rPr lang="sl-SI" dirty="0" err="1"/>
              <a:t>patients</a:t>
            </a:r>
            <a:r>
              <a:rPr lang="sl-SI" dirty="0"/>
              <a:t> </a:t>
            </a:r>
            <a:r>
              <a:rPr lang="sl-SI" dirty="0" err="1"/>
              <a:t>with</a:t>
            </a:r>
            <a:r>
              <a:rPr lang="sl-SI" dirty="0"/>
              <a:t> </a:t>
            </a:r>
            <a:r>
              <a:rPr lang="sl-SI" dirty="0" err="1"/>
              <a:t>dementia</a:t>
            </a:r>
            <a:r>
              <a:rPr lang="sl-SI" dirty="0"/>
              <a:t> in </a:t>
            </a:r>
            <a:r>
              <a:rPr lang="sl-SI" dirty="0" err="1"/>
              <a:t>an</a:t>
            </a:r>
            <a:r>
              <a:rPr lang="sl-SI" dirty="0"/>
              <a:t> </a:t>
            </a:r>
            <a:r>
              <a:rPr lang="sl-SI" dirty="0" err="1"/>
              <a:t>effort</a:t>
            </a:r>
            <a:r>
              <a:rPr lang="sl-SI" dirty="0"/>
              <a:t> to </a:t>
            </a:r>
            <a:r>
              <a:rPr lang="sl-SI" dirty="0" err="1"/>
              <a:t>decrease</a:t>
            </a:r>
            <a:r>
              <a:rPr lang="sl-SI" dirty="0"/>
              <a:t> </a:t>
            </a:r>
            <a:r>
              <a:rPr lang="sl-SI" dirty="0" err="1"/>
              <a:t>behavioral</a:t>
            </a:r>
            <a:r>
              <a:rPr lang="sl-SI" dirty="0"/>
              <a:t> </a:t>
            </a:r>
            <a:r>
              <a:rPr lang="sl-SI" dirty="0" err="1"/>
              <a:t>issues</a:t>
            </a:r>
            <a:r>
              <a:rPr lang="sl-SI" dirty="0"/>
              <a:t>: a pilot </a:t>
            </a:r>
            <a:r>
              <a:rPr lang="sl-SI" dirty="0" err="1"/>
              <a:t>study</a:t>
            </a:r>
            <a:r>
              <a:rPr lang="sl-SI" dirty="0"/>
              <a:t>. </a:t>
            </a:r>
            <a:r>
              <a:rPr lang="sl-SI" i="1" dirty="0"/>
              <a:t>Https://Mc.Manuscriptcentral.Com/Jda</a:t>
            </a:r>
            <a:r>
              <a:rPr lang="sl-SI" dirty="0"/>
              <a:t>, </a:t>
            </a:r>
            <a:r>
              <a:rPr lang="sl-SI" i="1" dirty="0"/>
              <a:t>6</a:t>
            </a:r>
            <a:r>
              <a:rPr lang="sl-SI" dirty="0"/>
              <a:t>(1), 1–5. </a:t>
            </a:r>
            <a:r>
              <a:rPr lang="sl-SI" dirty="0">
                <a:hlinkClick r:id="rId3"/>
              </a:rPr>
              <a:t>https://doi.org/10.1080/21556660.2016.1278545</a:t>
            </a:r>
            <a:endParaRPr lang="sl-SI" dirty="0"/>
          </a:p>
          <a:p>
            <a:r>
              <a:rPr lang="en-GB" dirty="0"/>
              <a:t>Oliveira, D., Sousa, L., &amp; </a:t>
            </a:r>
            <a:r>
              <a:rPr lang="en-GB" dirty="0" err="1"/>
              <a:t>Orrell</a:t>
            </a:r>
            <a:r>
              <a:rPr lang="en-GB" dirty="0"/>
              <a:t>, M. (2019). Improving health-promoting self-care in family carers of people with dementia: a review of interventions. </a:t>
            </a:r>
            <a:r>
              <a:rPr lang="en-GB" i="1" dirty="0"/>
              <a:t>Clinical Interventions in Aging</a:t>
            </a:r>
            <a:r>
              <a:rPr lang="en-GB" dirty="0"/>
              <a:t>, </a:t>
            </a:r>
            <a:r>
              <a:rPr lang="en-GB" i="1" dirty="0"/>
              <a:t>14</a:t>
            </a:r>
            <a:r>
              <a:rPr lang="en-GB" dirty="0"/>
              <a:t>, 515. </a:t>
            </a:r>
            <a:r>
              <a:rPr lang="en-GB" dirty="0">
                <a:hlinkClick r:id="rId4"/>
              </a:rPr>
              <a:t>https://doi.org/10.2147/CIA.S190610</a:t>
            </a:r>
            <a:endParaRPr lang="en-GB" dirty="0"/>
          </a:p>
          <a:p>
            <a:r>
              <a:rPr lang="sl-SI" dirty="0" err="1"/>
              <a:t>Baharudin</a:t>
            </a:r>
            <a:r>
              <a:rPr lang="sl-SI" dirty="0"/>
              <a:t>, A. D., Din, N. C., </a:t>
            </a:r>
            <a:r>
              <a:rPr lang="sl-SI" dirty="0" err="1"/>
              <a:t>Subramaniam</a:t>
            </a:r>
            <a:r>
              <a:rPr lang="sl-SI" dirty="0"/>
              <a:t>, P., &amp; Razali, R. (2019). </a:t>
            </a:r>
            <a:r>
              <a:rPr lang="sl-SI" dirty="0" err="1"/>
              <a:t>The</a:t>
            </a:r>
            <a:r>
              <a:rPr lang="sl-SI" dirty="0"/>
              <a:t> </a:t>
            </a:r>
            <a:r>
              <a:rPr lang="sl-SI" dirty="0" err="1"/>
              <a:t>associations</a:t>
            </a:r>
            <a:r>
              <a:rPr lang="sl-SI" dirty="0"/>
              <a:t> </a:t>
            </a:r>
            <a:r>
              <a:rPr lang="sl-SI" dirty="0" err="1"/>
              <a:t>between</a:t>
            </a:r>
            <a:r>
              <a:rPr lang="sl-SI" dirty="0"/>
              <a:t> </a:t>
            </a:r>
            <a:r>
              <a:rPr lang="sl-SI" dirty="0" err="1"/>
              <a:t>behavioral-psychological</a:t>
            </a:r>
            <a:r>
              <a:rPr lang="sl-SI" dirty="0"/>
              <a:t> </a:t>
            </a:r>
            <a:r>
              <a:rPr lang="sl-SI" dirty="0" err="1"/>
              <a:t>symptoms</a:t>
            </a:r>
            <a:r>
              <a:rPr lang="sl-SI" dirty="0"/>
              <a:t> </a:t>
            </a:r>
            <a:r>
              <a:rPr lang="sl-SI" dirty="0" err="1"/>
              <a:t>of</a:t>
            </a:r>
            <a:r>
              <a:rPr lang="sl-SI" dirty="0"/>
              <a:t> </a:t>
            </a:r>
            <a:r>
              <a:rPr lang="sl-SI" dirty="0" err="1"/>
              <a:t>dementia</a:t>
            </a:r>
            <a:r>
              <a:rPr lang="sl-SI" dirty="0"/>
              <a:t> (BPSD) </a:t>
            </a:r>
            <a:r>
              <a:rPr lang="sl-SI" dirty="0" err="1"/>
              <a:t>and</a:t>
            </a:r>
            <a:r>
              <a:rPr lang="sl-SI" dirty="0"/>
              <a:t> </a:t>
            </a:r>
            <a:r>
              <a:rPr lang="sl-SI" dirty="0" err="1"/>
              <a:t>coping</a:t>
            </a:r>
            <a:r>
              <a:rPr lang="sl-SI" dirty="0"/>
              <a:t> </a:t>
            </a:r>
            <a:r>
              <a:rPr lang="sl-SI" dirty="0" err="1"/>
              <a:t>strategy</a:t>
            </a:r>
            <a:r>
              <a:rPr lang="sl-SI" dirty="0"/>
              <a:t>, </a:t>
            </a:r>
            <a:r>
              <a:rPr lang="sl-SI" dirty="0" err="1"/>
              <a:t>burden</a:t>
            </a:r>
            <a:r>
              <a:rPr lang="sl-SI" dirty="0"/>
              <a:t> </a:t>
            </a:r>
            <a:r>
              <a:rPr lang="sl-SI" dirty="0" err="1"/>
              <a:t>of</a:t>
            </a:r>
            <a:r>
              <a:rPr lang="sl-SI" dirty="0"/>
              <a:t> </a:t>
            </a:r>
            <a:r>
              <a:rPr lang="sl-SI" dirty="0" err="1"/>
              <a:t>care</a:t>
            </a:r>
            <a:r>
              <a:rPr lang="sl-SI" dirty="0"/>
              <a:t> </a:t>
            </a:r>
            <a:r>
              <a:rPr lang="sl-SI" dirty="0" err="1"/>
              <a:t>and</a:t>
            </a:r>
            <a:r>
              <a:rPr lang="sl-SI" dirty="0"/>
              <a:t> </a:t>
            </a:r>
            <a:r>
              <a:rPr lang="sl-SI" dirty="0" err="1"/>
              <a:t>personality</a:t>
            </a:r>
            <a:r>
              <a:rPr lang="sl-SI" dirty="0"/>
              <a:t> </a:t>
            </a:r>
            <a:r>
              <a:rPr lang="sl-SI" dirty="0" err="1"/>
              <a:t>style</a:t>
            </a:r>
            <a:r>
              <a:rPr lang="sl-SI" dirty="0"/>
              <a:t> </a:t>
            </a:r>
            <a:r>
              <a:rPr lang="sl-SI" dirty="0" err="1"/>
              <a:t>among</a:t>
            </a:r>
            <a:r>
              <a:rPr lang="sl-SI" dirty="0"/>
              <a:t> </a:t>
            </a:r>
            <a:r>
              <a:rPr lang="sl-SI" dirty="0" err="1"/>
              <a:t>low-income</a:t>
            </a:r>
            <a:r>
              <a:rPr lang="sl-SI" dirty="0"/>
              <a:t> </a:t>
            </a:r>
            <a:r>
              <a:rPr lang="sl-SI" dirty="0" err="1"/>
              <a:t>caregivers</a:t>
            </a:r>
            <a:r>
              <a:rPr lang="sl-SI" dirty="0"/>
              <a:t> </a:t>
            </a:r>
            <a:r>
              <a:rPr lang="sl-SI" dirty="0" err="1"/>
              <a:t>of</a:t>
            </a:r>
            <a:r>
              <a:rPr lang="sl-SI" dirty="0"/>
              <a:t> </a:t>
            </a:r>
            <a:r>
              <a:rPr lang="sl-SI" dirty="0" err="1"/>
              <a:t>patients</a:t>
            </a:r>
            <a:r>
              <a:rPr lang="sl-SI" dirty="0"/>
              <a:t> </a:t>
            </a:r>
            <a:r>
              <a:rPr lang="sl-SI" dirty="0" err="1"/>
              <a:t>with</a:t>
            </a:r>
            <a:r>
              <a:rPr lang="sl-SI" dirty="0"/>
              <a:t> </a:t>
            </a:r>
            <a:r>
              <a:rPr lang="sl-SI" dirty="0" err="1"/>
              <a:t>dementia</a:t>
            </a:r>
            <a:r>
              <a:rPr lang="sl-SI" dirty="0"/>
              <a:t>. </a:t>
            </a:r>
            <a:r>
              <a:rPr lang="sl-SI" i="1" dirty="0"/>
              <a:t>BMC </a:t>
            </a:r>
            <a:r>
              <a:rPr lang="sl-SI" i="1" dirty="0" err="1"/>
              <a:t>Public</a:t>
            </a:r>
            <a:r>
              <a:rPr lang="sl-SI" i="1" dirty="0"/>
              <a:t> </a:t>
            </a:r>
            <a:r>
              <a:rPr lang="sl-SI" i="1" dirty="0" err="1"/>
              <a:t>Health</a:t>
            </a:r>
            <a:r>
              <a:rPr lang="sl-SI" dirty="0"/>
              <a:t>, </a:t>
            </a:r>
            <a:r>
              <a:rPr lang="sl-SI" i="1" dirty="0"/>
              <a:t>19</a:t>
            </a:r>
            <a:r>
              <a:rPr lang="sl-SI" dirty="0"/>
              <a:t>(4), 1–12. </a:t>
            </a:r>
            <a:r>
              <a:rPr lang="sl-SI" dirty="0">
                <a:hlinkClick r:id="rId5"/>
              </a:rPr>
              <a:t>https://doi.org/10.1186/S12889-019-6868-0</a:t>
            </a:r>
            <a:endParaRPr lang="sl-SI" dirty="0"/>
          </a:p>
          <a:p>
            <a:pPr marL="0" indent="0">
              <a:buNone/>
            </a:pPr>
            <a:r>
              <a:rPr lang="sl-SI" dirty="0" err="1"/>
              <a:t>Additional</a:t>
            </a:r>
            <a:endParaRPr lang="sl-SI" dirty="0"/>
          </a:p>
          <a:p>
            <a:r>
              <a:rPr lang="en-GB" i="1" dirty="0"/>
              <a:t>The Revised Memory and </a:t>
            </a:r>
            <a:r>
              <a:rPr lang="en-GB" i="1" dirty="0" err="1"/>
              <a:t>Behavior</a:t>
            </a:r>
            <a:r>
              <a:rPr lang="en-GB" i="1" dirty="0"/>
              <a:t> Problems Checklist</a:t>
            </a:r>
            <a:r>
              <a:rPr lang="en-GB" dirty="0"/>
              <a:t>. (</a:t>
            </a:r>
            <a:r>
              <a:rPr lang="en-GB" dirty="0" err="1"/>
              <a:t>n.d.</a:t>
            </a:r>
            <a:r>
              <a:rPr lang="en-GB" dirty="0"/>
              <a:t>). Retrieved 1 September 2022, from </a:t>
            </a:r>
            <a:r>
              <a:rPr lang="en-GB" dirty="0">
                <a:hlinkClick r:id="rId6"/>
              </a:rPr>
              <a:t>https://www.apa.org/pi/about/publications/caregivers/practice-settings/assessment/tools/memory-behavior</a:t>
            </a:r>
            <a:endParaRPr lang="en-GB" dirty="0"/>
          </a:p>
          <a:p>
            <a:r>
              <a:rPr lang="sl-SI" dirty="0" err="1"/>
              <a:t>Tannenbaum</a:t>
            </a:r>
            <a:r>
              <a:rPr lang="sl-SI" dirty="0"/>
              <a:t>, R., </a:t>
            </a:r>
            <a:r>
              <a:rPr lang="sl-SI" dirty="0" err="1"/>
              <a:t>Boltz</a:t>
            </a:r>
            <a:r>
              <a:rPr lang="sl-SI" dirty="0"/>
              <a:t>, M., </a:t>
            </a:r>
            <a:r>
              <a:rPr lang="sl-SI" dirty="0" err="1"/>
              <a:t>Ilyas</a:t>
            </a:r>
            <a:r>
              <a:rPr lang="sl-SI" dirty="0"/>
              <a:t>, A. B., Gromova, V. B., </a:t>
            </a:r>
            <a:r>
              <a:rPr lang="sl-SI" dirty="0" err="1"/>
              <a:t>Ardito</a:t>
            </a:r>
            <a:r>
              <a:rPr lang="sl-SI" dirty="0"/>
              <a:t>, S. M., </a:t>
            </a:r>
            <a:r>
              <a:rPr lang="sl-SI" dirty="0" err="1"/>
              <a:t>Bhatti</a:t>
            </a:r>
            <a:r>
              <a:rPr lang="sl-SI" dirty="0"/>
              <a:t>, M. B., </a:t>
            </a:r>
            <a:r>
              <a:rPr lang="sl-SI" dirty="0" err="1"/>
              <a:t>Mercep</a:t>
            </a:r>
            <a:r>
              <a:rPr lang="sl-SI" dirty="0"/>
              <a:t>, G. B., </a:t>
            </a:r>
            <a:r>
              <a:rPr lang="sl-SI" dirty="0" err="1"/>
              <a:t>Qiu</a:t>
            </a:r>
            <a:r>
              <a:rPr lang="sl-SI" dirty="0"/>
              <a:t>, M., Wolf-Klein, G., </a:t>
            </a:r>
            <a:r>
              <a:rPr lang="sl-SI" dirty="0" err="1"/>
              <a:t>Tan</a:t>
            </a:r>
            <a:r>
              <a:rPr lang="sl-SI" dirty="0"/>
              <a:t>, Z. S., </a:t>
            </a:r>
            <a:r>
              <a:rPr lang="sl-SI" dirty="0" err="1"/>
              <a:t>Wang</a:t>
            </a:r>
            <a:r>
              <a:rPr lang="sl-SI" dirty="0"/>
              <a:t>, J., </a:t>
            </a:r>
            <a:r>
              <a:rPr lang="sl-SI" dirty="0" err="1"/>
              <a:t>Sinvani</a:t>
            </a:r>
            <a:r>
              <a:rPr lang="sl-SI" dirty="0"/>
              <a:t>, L., &amp; </a:t>
            </a:r>
            <a:r>
              <a:rPr lang="sl-SI" dirty="0" err="1"/>
              <a:t>Zucker</a:t>
            </a:r>
            <a:r>
              <a:rPr lang="sl-SI" dirty="0"/>
              <a:t>, B. (2022). Hospital </a:t>
            </a:r>
            <a:r>
              <a:rPr lang="sl-SI" dirty="0" err="1"/>
              <a:t>practices</a:t>
            </a:r>
            <a:r>
              <a:rPr lang="sl-SI" dirty="0"/>
              <a:t> </a:t>
            </a:r>
            <a:r>
              <a:rPr lang="sl-SI" dirty="0" err="1"/>
              <a:t>and</a:t>
            </a:r>
            <a:r>
              <a:rPr lang="sl-SI" dirty="0"/>
              <a:t> </a:t>
            </a:r>
            <a:r>
              <a:rPr lang="sl-SI" dirty="0" err="1"/>
              <a:t>clinical</a:t>
            </a:r>
            <a:r>
              <a:rPr lang="sl-SI" dirty="0"/>
              <a:t> </a:t>
            </a:r>
            <a:r>
              <a:rPr lang="sl-SI" dirty="0" err="1"/>
              <a:t>outcomes</a:t>
            </a:r>
            <a:r>
              <a:rPr lang="sl-SI" dirty="0"/>
              <a:t> </a:t>
            </a:r>
            <a:r>
              <a:rPr lang="sl-SI" dirty="0" err="1"/>
              <a:t>associated</a:t>
            </a:r>
            <a:r>
              <a:rPr lang="sl-SI" dirty="0"/>
              <a:t> </a:t>
            </a:r>
            <a:r>
              <a:rPr lang="sl-SI" dirty="0" err="1"/>
              <a:t>with</a:t>
            </a:r>
            <a:r>
              <a:rPr lang="sl-SI" dirty="0"/>
              <a:t> </a:t>
            </a:r>
            <a:r>
              <a:rPr lang="sl-SI" dirty="0" err="1"/>
              <a:t>behavioral</a:t>
            </a:r>
            <a:r>
              <a:rPr lang="sl-SI" dirty="0"/>
              <a:t> </a:t>
            </a:r>
            <a:r>
              <a:rPr lang="sl-SI" dirty="0" err="1"/>
              <a:t>symptoms</a:t>
            </a:r>
            <a:r>
              <a:rPr lang="sl-SI" dirty="0"/>
              <a:t> in </a:t>
            </a:r>
            <a:r>
              <a:rPr lang="sl-SI" dirty="0" err="1"/>
              <a:t>persons</a:t>
            </a:r>
            <a:r>
              <a:rPr lang="sl-SI" dirty="0"/>
              <a:t> </a:t>
            </a:r>
            <a:r>
              <a:rPr lang="sl-SI" dirty="0" err="1"/>
              <a:t>with</a:t>
            </a:r>
            <a:r>
              <a:rPr lang="sl-SI" dirty="0"/>
              <a:t> </a:t>
            </a:r>
            <a:r>
              <a:rPr lang="sl-SI" dirty="0" err="1"/>
              <a:t>dementia</a:t>
            </a:r>
            <a:r>
              <a:rPr lang="sl-SI" dirty="0"/>
              <a:t>. </a:t>
            </a:r>
            <a:r>
              <a:rPr lang="sl-SI" i="1" dirty="0" err="1"/>
              <a:t>Journal</a:t>
            </a:r>
            <a:r>
              <a:rPr lang="sl-SI" i="1" dirty="0"/>
              <a:t> </a:t>
            </a:r>
            <a:r>
              <a:rPr lang="sl-SI" i="1" dirty="0" err="1"/>
              <a:t>of</a:t>
            </a:r>
            <a:r>
              <a:rPr lang="sl-SI" i="1" dirty="0"/>
              <a:t> Hospital Medicine</a:t>
            </a:r>
            <a:r>
              <a:rPr lang="sl-SI" dirty="0"/>
              <a:t>. </a:t>
            </a:r>
            <a:r>
              <a:rPr lang="sl-SI" dirty="0">
                <a:hlinkClick r:id="rId7"/>
              </a:rPr>
              <a:t>https://doi.org/10.1002/JHM.12921</a:t>
            </a:r>
            <a:endParaRPr lang="sl-SI" dirty="0"/>
          </a:p>
          <a:p>
            <a:pPr marL="0" indent="0">
              <a:buNone/>
            </a:pPr>
            <a:r>
              <a:rPr lang="sl-SI" dirty="0" err="1"/>
              <a:t>Advanced</a:t>
            </a:r>
            <a:endParaRPr lang="sl-SI" dirty="0"/>
          </a:p>
          <a:p>
            <a:r>
              <a:rPr lang="en-GB" dirty="0" err="1"/>
              <a:t>Bangerter</a:t>
            </a:r>
            <a:r>
              <a:rPr lang="en-GB" dirty="0"/>
              <a:t>, L. R., Liu, Y., Kim, K., &amp; </a:t>
            </a:r>
            <a:r>
              <a:rPr lang="en-GB" dirty="0" err="1"/>
              <a:t>Zarit</a:t>
            </a:r>
            <a:r>
              <a:rPr lang="en-GB" dirty="0"/>
              <a:t>, S. H. (2019). Adult day services and dementia caregivers’ daily affect: the role of distress response to </a:t>
            </a:r>
            <a:r>
              <a:rPr lang="en-GB" dirty="0" err="1"/>
              <a:t>behavioral</a:t>
            </a:r>
            <a:r>
              <a:rPr lang="en-GB" dirty="0"/>
              <a:t> and psychological symptoms of dementia. </a:t>
            </a:r>
            <a:r>
              <a:rPr lang="en-GB" i="1" dirty="0"/>
              <a:t>Https://Doi.Org/10.1080/13607863.2019.1681934</a:t>
            </a:r>
            <a:r>
              <a:rPr lang="en-GB" dirty="0"/>
              <a:t>, </a:t>
            </a:r>
            <a:r>
              <a:rPr lang="en-GB" i="1" dirty="0"/>
              <a:t>25</a:t>
            </a:r>
            <a:r>
              <a:rPr lang="en-GB" dirty="0"/>
              <a:t>(1), 46–52. </a:t>
            </a:r>
            <a:r>
              <a:rPr lang="en-GB" dirty="0">
                <a:hlinkClick r:id="rId8"/>
              </a:rPr>
              <a:t>https://doi.org/10.1080/13607863.2019.1681934</a:t>
            </a:r>
            <a:endParaRPr lang="en-GB" dirty="0"/>
          </a:p>
          <a:p>
            <a:r>
              <a:rPr lang="sl-SI" dirty="0" err="1"/>
              <a:t>Tanaka</a:t>
            </a:r>
            <a:r>
              <a:rPr lang="sl-SI" dirty="0"/>
              <a:t>, M., &amp; </a:t>
            </a:r>
            <a:r>
              <a:rPr lang="sl-SI" dirty="0" err="1"/>
              <a:t>Vécsei</a:t>
            </a:r>
            <a:r>
              <a:rPr lang="sl-SI" dirty="0"/>
              <a:t>, L. (2021). </a:t>
            </a:r>
            <a:r>
              <a:rPr lang="sl-SI" dirty="0" err="1"/>
              <a:t>Editorial</a:t>
            </a:r>
            <a:r>
              <a:rPr lang="sl-SI" dirty="0"/>
              <a:t> </a:t>
            </a:r>
            <a:r>
              <a:rPr lang="sl-SI" dirty="0" err="1"/>
              <a:t>of</a:t>
            </a:r>
            <a:r>
              <a:rPr lang="sl-SI" dirty="0"/>
              <a:t> </a:t>
            </a:r>
            <a:r>
              <a:rPr lang="sl-SI" dirty="0" err="1"/>
              <a:t>Special</a:t>
            </a:r>
            <a:r>
              <a:rPr lang="sl-SI" dirty="0"/>
              <a:t> </a:t>
            </a:r>
            <a:r>
              <a:rPr lang="sl-SI" dirty="0" err="1"/>
              <a:t>Issue</a:t>
            </a:r>
            <a:r>
              <a:rPr lang="sl-SI" dirty="0"/>
              <a:t> “</a:t>
            </a:r>
            <a:r>
              <a:rPr lang="sl-SI" dirty="0" err="1"/>
              <a:t>Crosstalk</a:t>
            </a:r>
            <a:r>
              <a:rPr lang="sl-SI" dirty="0"/>
              <a:t> </a:t>
            </a:r>
            <a:r>
              <a:rPr lang="sl-SI" dirty="0" err="1"/>
              <a:t>between</a:t>
            </a:r>
            <a:r>
              <a:rPr lang="sl-SI" dirty="0"/>
              <a:t> </a:t>
            </a:r>
            <a:r>
              <a:rPr lang="sl-SI" dirty="0" err="1"/>
              <a:t>Depression</a:t>
            </a:r>
            <a:r>
              <a:rPr lang="sl-SI" dirty="0"/>
              <a:t>, </a:t>
            </a:r>
            <a:r>
              <a:rPr lang="sl-SI" dirty="0" err="1"/>
              <a:t>Anxiety</a:t>
            </a:r>
            <a:r>
              <a:rPr lang="sl-SI" dirty="0"/>
              <a:t>, </a:t>
            </a:r>
            <a:r>
              <a:rPr lang="sl-SI" dirty="0" err="1"/>
              <a:t>and</a:t>
            </a:r>
            <a:r>
              <a:rPr lang="sl-SI" dirty="0"/>
              <a:t> </a:t>
            </a:r>
            <a:r>
              <a:rPr lang="sl-SI" dirty="0" err="1"/>
              <a:t>Dementia</a:t>
            </a:r>
            <a:r>
              <a:rPr lang="sl-SI" dirty="0"/>
              <a:t>: </a:t>
            </a:r>
            <a:r>
              <a:rPr lang="sl-SI" dirty="0" err="1"/>
              <a:t>Comorbidity</a:t>
            </a:r>
            <a:r>
              <a:rPr lang="sl-SI" dirty="0"/>
              <a:t> in </a:t>
            </a:r>
            <a:r>
              <a:rPr lang="sl-SI" dirty="0" err="1"/>
              <a:t>Behavioral</a:t>
            </a:r>
            <a:r>
              <a:rPr lang="sl-SI" dirty="0"/>
              <a:t> </a:t>
            </a:r>
            <a:r>
              <a:rPr lang="sl-SI" dirty="0" err="1"/>
              <a:t>Neurology</a:t>
            </a:r>
            <a:r>
              <a:rPr lang="sl-SI" dirty="0"/>
              <a:t> </a:t>
            </a:r>
            <a:r>
              <a:rPr lang="sl-SI" dirty="0" err="1"/>
              <a:t>and</a:t>
            </a:r>
            <a:r>
              <a:rPr lang="sl-SI" dirty="0"/>
              <a:t> </a:t>
            </a:r>
            <a:r>
              <a:rPr lang="sl-SI" dirty="0" err="1"/>
              <a:t>Neuropsychiatry</a:t>
            </a:r>
            <a:r>
              <a:rPr lang="sl-SI" dirty="0"/>
              <a:t>”. </a:t>
            </a:r>
            <a:r>
              <a:rPr lang="sl-SI" i="1" dirty="0" err="1"/>
              <a:t>Biomedicines</a:t>
            </a:r>
            <a:r>
              <a:rPr lang="sl-SI" i="1" dirty="0"/>
              <a:t> 2021, Vol. 9, Page 517</a:t>
            </a:r>
            <a:r>
              <a:rPr lang="sl-SI" dirty="0"/>
              <a:t>, </a:t>
            </a:r>
            <a:r>
              <a:rPr lang="sl-SI" i="1" dirty="0"/>
              <a:t>9</a:t>
            </a:r>
            <a:r>
              <a:rPr lang="sl-SI" dirty="0"/>
              <a:t>(5), 517. </a:t>
            </a:r>
            <a:r>
              <a:rPr lang="sl-SI" dirty="0">
                <a:hlinkClick r:id="rId9"/>
              </a:rPr>
              <a:t>https://doi.org/10.3390/BIOMEDICINES9050517</a:t>
            </a:r>
            <a:endParaRPr lang="sl-SI" dirty="0"/>
          </a:p>
          <a:p>
            <a:r>
              <a:rPr lang="en-GB" dirty="0" err="1"/>
              <a:t>Gilsenan</a:t>
            </a:r>
            <a:r>
              <a:rPr lang="en-GB" dirty="0"/>
              <a:t>, J., Gorman, C., &amp; </a:t>
            </a:r>
            <a:r>
              <a:rPr lang="en-GB" dirty="0" err="1"/>
              <a:t>Shevlin</a:t>
            </a:r>
            <a:r>
              <a:rPr lang="en-GB" dirty="0"/>
              <a:t>, M. (2022). </a:t>
            </a:r>
            <a:r>
              <a:rPr lang="en-GB" i="1" dirty="0"/>
              <a:t>Explaining caregiver burden in a large sample of UK dementia caregivers: The role of contextual factors, behavioural problems, psychological resilience, and anticipatory grief</a:t>
            </a:r>
            <a:r>
              <a:rPr lang="en-GB" dirty="0"/>
              <a:t>. </a:t>
            </a:r>
            <a:r>
              <a:rPr lang="en-GB" dirty="0">
                <a:hlinkClick r:id="rId10"/>
              </a:rPr>
              <a:t>https://doi.org/10.1080/13607863.2022.2102138</a:t>
            </a:r>
            <a:endParaRPr lang="sl-SI" dirty="0"/>
          </a:p>
        </p:txBody>
      </p:sp>
      <p:pic>
        <p:nvPicPr>
          <p:cNvPr id="4" name="Slika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191" y="5425061"/>
            <a:ext cx="979657" cy="1192307"/>
          </a:xfrm>
          <a:prstGeom prst="rect">
            <a:avLst/>
          </a:prstGeom>
        </p:spPr>
      </p:pic>
    </p:spTree>
    <p:extLst>
      <p:ext uri="{BB962C8B-B14F-4D97-AF65-F5344CB8AC3E}">
        <p14:creationId xmlns:p14="http://schemas.microsoft.com/office/powerpoint/2010/main" val="2184586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Aim</a:t>
            </a:r>
            <a:r>
              <a:rPr lang="sl-SI" dirty="0"/>
              <a:t> </a:t>
            </a:r>
            <a:r>
              <a:rPr lang="sl-SI" dirty="0" err="1"/>
              <a:t>of</a:t>
            </a:r>
            <a:r>
              <a:rPr lang="sl-SI" dirty="0"/>
              <a:t> </a:t>
            </a:r>
            <a:r>
              <a:rPr lang="sl-SI" dirty="0" err="1"/>
              <a:t>the</a:t>
            </a:r>
            <a:r>
              <a:rPr lang="sl-SI" dirty="0"/>
              <a:t> </a:t>
            </a:r>
            <a:r>
              <a:rPr lang="sl-SI" dirty="0" err="1"/>
              <a:t>lecture</a:t>
            </a:r>
            <a:endParaRPr lang="sl-SI" dirty="0"/>
          </a:p>
        </p:txBody>
      </p:sp>
      <p:sp>
        <p:nvSpPr>
          <p:cNvPr id="3" name="Označba mesta vsebine 2"/>
          <p:cNvSpPr>
            <a:spLocks noGrp="1"/>
          </p:cNvSpPr>
          <p:nvPr>
            <p:ph idx="1"/>
          </p:nvPr>
        </p:nvSpPr>
        <p:spPr/>
        <p:txBody>
          <a:bodyPr/>
          <a:lstStyle/>
          <a:p>
            <a:pPr marL="0" indent="0">
              <a:buNone/>
            </a:pPr>
            <a:r>
              <a:rPr lang="sl-SI" dirty="0"/>
              <a:t>At </a:t>
            </a:r>
            <a:r>
              <a:rPr lang="sl-SI" dirty="0" err="1"/>
              <a:t>the</a:t>
            </a:r>
            <a:r>
              <a:rPr lang="sl-SI" dirty="0"/>
              <a:t> </a:t>
            </a:r>
            <a:r>
              <a:rPr lang="sl-SI" dirty="0" err="1"/>
              <a:t>end</a:t>
            </a:r>
            <a:r>
              <a:rPr lang="sl-SI" dirty="0"/>
              <a:t> </a:t>
            </a:r>
            <a:r>
              <a:rPr lang="sl-SI" dirty="0" err="1"/>
              <a:t>of</a:t>
            </a:r>
            <a:r>
              <a:rPr lang="sl-SI" dirty="0"/>
              <a:t> </a:t>
            </a:r>
            <a:r>
              <a:rPr lang="sl-SI" dirty="0" err="1"/>
              <a:t>this</a:t>
            </a:r>
            <a:r>
              <a:rPr lang="sl-SI" dirty="0"/>
              <a:t> </a:t>
            </a:r>
            <a:r>
              <a:rPr lang="sl-SI" dirty="0" err="1"/>
              <a:t>lecture</a:t>
            </a:r>
            <a:r>
              <a:rPr lang="sl-SI" dirty="0"/>
              <a:t>, </a:t>
            </a:r>
            <a:r>
              <a:rPr lang="sl-SI" dirty="0" err="1"/>
              <a:t>the</a:t>
            </a:r>
            <a:r>
              <a:rPr lang="sl-SI" dirty="0"/>
              <a:t> </a:t>
            </a:r>
            <a:r>
              <a:rPr lang="sl-SI" dirty="0" err="1"/>
              <a:t>students</a:t>
            </a:r>
            <a:r>
              <a:rPr lang="sl-SI" dirty="0"/>
              <a:t> </a:t>
            </a:r>
            <a:r>
              <a:rPr lang="sl-SI" dirty="0" err="1"/>
              <a:t>should</a:t>
            </a:r>
            <a:r>
              <a:rPr lang="sl-SI" dirty="0"/>
              <a:t> be </a:t>
            </a:r>
            <a:r>
              <a:rPr lang="sl-SI" dirty="0" err="1"/>
              <a:t>able</a:t>
            </a:r>
            <a:r>
              <a:rPr lang="sl-SI" dirty="0"/>
              <a:t> to;</a:t>
            </a:r>
          </a:p>
          <a:p>
            <a:r>
              <a:rPr lang="en-US" dirty="0"/>
              <a:t>Discuss</a:t>
            </a:r>
            <a:r>
              <a:rPr lang="sl-SI" dirty="0"/>
              <a:t> </a:t>
            </a:r>
            <a:r>
              <a:rPr lang="sl-SI" dirty="0" err="1"/>
              <a:t>the</a:t>
            </a:r>
            <a:r>
              <a:rPr lang="sl-SI" dirty="0"/>
              <a:t> </a:t>
            </a:r>
            <a:r>
              <a:rPr lang="sl-SI" dirty="0" err="1"/>
              <a:t>importance</a:t>
            </a:r>
            <a:r>
              <a:rPr lang="sl-SI" dirty="0"/>
              <a:t> </a:t>
            </a:r>
            <a:r>
              <a:rPr lang="sl-SI" dirty="0" err="1"/>
              <a:t>of</a:t>
            </a:r>
            <a:r>
              <a:rPr lang="sl-SI" dirty="0"/>
              <a:t> </a:t>
            </a:r>
            <a:r>
              <a:rPr lang="sl-SI" dirty="0" err="1"/>
              <a:t>judgement-free</a:t>
            </a:r>
            <a:r>
              <a:rPr lang="sl-SI" dirty="0"/>
              <a:t>, </a:t>
            </a:r>
            <a:r>
              <a:rPr lang="sl-SI" dirty="0" err="1"/>
              <a:t>compassionate</a:t>
            </a:r>
            <a:r>
              <a:rPr lang="sl-SI" dirty="0"/>
              <a:t> </a:t>
            </a:r>
            <a:r>
              <a:rPr lang="sl-SI" dirty="0" err="1"/>
              <a:t>approach</a:t>
            </a:r>
            <a:r>
              <a:rPr lang="sl-SI" dirty="0"/>
              <a:t> to </a:t>
            </a:r>
            <a:r>
              <a:rPr lang="sl-SI" dirty="0" err="1"/>
              <a:t>resolving</a:t>
            </a:r>
            <a:r>
              <a:rPr lang="sl-SI" dirty="0"/>
              <a:t> </a:t>
            </a:r>
            <a:r>
              <a:rPr lang="sl-SI" dirty="0" err="1"/>
              <a:t>these</a:t>
            </a:r>
            <a:r>
              <a:rPr lang="sl-SI" dirty="0"/>
              <a:t> </a:t>
            </a:r>
            <a:r>
              <a:rPr lang="sl-SI" dirty="0" err="1"/>
              <a:t>issues</a:t>
            </a:r>
            <a:endParaRPr lang="sl-SI" dirty="0"/>
          </a:p>
          <a:p>
            <a:r>
              <a:rPr lang="sl-SI" dirty="0" err="1"/>
              <a:t>Describe</a:t>
            </a:r>
            <a:r>
              <a:rPr lang="sl-SI" dirty="0"/>
              <a:t> </a:t>
            </a:r>
            <a:r>
              <a:rPr lang="sl-SI" dirty="0" err="1"/>
              <a:t>the</a:t>
            </a:r>
            <a:r>
              <a:rPr lang="sl-SI" dirty="0"/>
              <a:t> </a:t>
            </a:r>
            <a:r>
              <a:rPr lang="sl-SI" dirty="0" err="1"/>
              <a:t>main</a:t>
            </a:r>
            <a:r>
              <a:rPr lang="sl-SI" dirty="0"/>
              <a:t> </a:t>
            </a:r>
            <a:r>
              <a:rPr lang="sl-SI" dirty="0" err="1"/>
              <a:t>behavioral</a:t>
            </a:r>
            <a:r>
              <a:rPr lang="sl-SI" dirty="0"/>
              <a:t> </a:t>
            </a:r>
            <a:r>
              <a:rPr lang="sl-SI" dirty="0" err="1"/>
              <a:t>issues</a:t>
            </a:r>
            <a:r>
              <a:rPr lang="sl-SI" dirty="0"/>
              <a:t> </a:t>
            </a:r>
            <a:r>
              <a:rPr lang="sl-SI" dirty="0" err="1"/>
              <a:t>found</a:t>
            </a:r>
            <a:r>
              <a:rPr lang="sl-SI" dirty="0"/>
              <a:t> in </a:t>
            </a:r>
            <a:r>
              <a:rPr lang="sl-SI" dirty="0" err="1"/>
              <a:t>people</a:t>
            </a:r>
            <a:r>
              <a:rPr lang="sl-SI" dirty="0"/>
              <a:t> </a:t>
            </a:r>
            <a:r>
              <a:rPr lang="sl-SI" dirty="0" err="1"/>
              <a:t>with</a:t>
            </a:r>
            <a:r>
              <a:rPr lang="sl-SI" dirty="0"/>
              <a:t> </a:t>
            </a:r>
            <a:r>
              <a:rPr lang="sl-SI" dirty="0" err="1"/>
              <a:t>various</a:t>
            </a:r>
            <a:r>
              <a:rPr lang="sl-SI" dirty="0"/>
              <a:t> </a:t>
            </a:r>
            <a:r>
              <a:rPr lang="sl-SI" dirty="0" err="1"/>
              <a:t>forms</a:t>
            </a:r>
            <a:r>
              <a:rPr lang="sl-SI" dirty="0"/>
              <a:t> </a:t>
            </a:r>
            <a:r>
              <a:rPr lang="sl-SI" dirty="0" err="1"/>
              <a:t>of</a:t>
            </a:r>
            <a:r>
              <a:rPr lang="sl-SI" dirty="0"/>
              <a:t> </a:t>
            </a:r>
            <a:r>
              <a:rPr lang="sl-SI" dirty="0" err="1"/>
              <a:t>dementia</a:t>
            </a:r>
            <a:endParaRPr lang="sl-SI" dirty="0"/>
          </a:p>
          <a:p>
            <a:r>
              <a:rPr lang="en-US" dirty="0"/>
              <a:t>Describe </a:t>
            </a:r>
            <a:r>
              <a:rPr lang="sl-SI" dirty="0"/>
              <a:t>some </a:t>
            </a:r>
            <a:r>
              <a:rPr lang="sl-SI" dirty="0" err="1"/>
              <a:t>methods</a:t>
            </a:r>
            <a:r>
              <a:rPr lang="sl-SI" dirty="0"/>
              <a:t> </a:t>
            </a:r>
            <a:r>
              <a:rPr lang="sl-SI" dirty="0" err="1"/>
              <a:t>of</a:t>
            </a:r>
            <a:r>
              <a:rPr lang="sl-SI" dirty="0"/>
              <a:t> </a:t>
            </a:r>
            <a:r>
              <a:rPr lang="sl-SI" dirty="0" err="1"/>
              <a:t>mitigation</a:t>
            </a:r>
            <a:r>
              <a:rPr lang="sl-SI" dirty="0"/>
              <a:t> </a:t>
            </a:r>
            <a:r>
              <a:rPr lang="sl-SI" dirty="0" err="1"/>
              <a:t>of</a:t>
            </a:r>
            <a:r>
              <a:rPr lang="sl-SI" dirty="0"/>
              <a:t> </a:t>
            </a:r>
            <a:r>
              <a:rPr lang="en-US" dirty="0"/>
              <a:t>behavioral issues</a:t>
            </a:r>
            <a:endParaRPr lang="sl-SI" dirty="0"/>
          </a:p>
        </p:txBody>
      </p:sp>
    </p:spTree>
    <p:extLst>
      <p:ext uri="{BB962C8B-B14F-4D97-AF65-F5344CB8AC3E}">
        <p14:creationId xmlns:p14="http://schemas.microsoft.com/office/powerpoint/2010/main" val="957796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2DCC5-8078-B22A-A7F9-9A278FA85D23}"/>
              </a:ext>
            </a:extLst>
          </p:cNvPr>
          <p:cNvSpPr>
            <a:spLocks noGrp="1"/>
          </p:cNvSpPr>
          <p:nvPr>
            <p:ph type="title"/>
          </p:nvPr>
        </p:nvSpPr>
        <p:spPr/>
        <p:txBody>
          <a:bodyPr/>
          <a:lstStyle/>
          <a:p>
            <a:r>
              <a:rPr lang="en-US" dirty="0"/>
              <a:t>Start with a scenario</a:t>
            </a:r>
            <a:endParaRPr lang="sl-SI" dirty="0"/>
          </a:p>
        </p:txBody>
      </p:sp>
      <p:sp>
        <p:nvSpPr>
          <p:cNvPr id="3" name="Content Placeholder 2">
            <a:extLst>
              <a:ext uri="{FF2B5EF4-FFF2-40B4-BE49-F238E27FC236}">
                <a16:creationId xmlns:a16="http://schemas.microsoft.com/office/drawing/2014/main" id="{A2E1B54D-7401-C30D-B823-6DE19B1BA77D}"/>
              </a:ext>
            </a:extLst>
          </p:cNvPr>
          <p:cNvSpPr>
            <a:spLocks noGrp="1"/>
          </p:cNvSpPr>
          <p:nvPr>
            <p:ph idx="1"/>
          </p:nvPr>
        </p:nvSpPr>
        <p:spPr/>
        <p:txBody>
          <a:bodyPr>
            <a:normAutofit fontScale="92500"/>
          </a:bodyPr>
          <a:lstStyle/>
          <a:p>
            <a:pPr marL="0" indent="0" algn="just">
              <a:buNone/>
            </a:pPr>
            <a:r>
              <a:rPr lang="en-US" dirty="0"/>
              <a:t>“</a:t>
            </a:r>
            <a:r>
              <a:rPr lang="en-US" i="1" dirty="0"/>
              <a:t>The music therapist told me that Mrs. Foley was sitting in the dining room in a chair where Mrs. Connors usually sits. She quoted Mrs. Connors saying about Mrs. Foley: ‘That woman is a fruit loop. She is more nuts than a fruit cake.’ Then Mrs. Connors told Mrs. Foley: ‘You’re a fruit loop. Next time you’ll sit in my seat your food will be poisoned.’ Mrs. Foley asked: ‘Why?’ The music therapist told Mrs. Connors: ‘She doesn’t know any better.’ Mrs. Connors: ‘She knows exactly what she is doing.’ Mrs. Connors to music therapist: ‘Stay out of it. It doesn’t concern you.’ Music therapist: ‘It concerns me if you say you’ll poison Mrs. Foley’s food.’ Mrs. Connors laughed. The music therapist told me: ‘It was very disturbing. It just seemed so evil.’ </a:t>
            </a:r>
            <a:r>
              <a:rPr lang="en-US" dirty="0"/>
              <a:t>“</a:t>
            </a:r>
            <a:endParaRPr lang="sl-SI" dirty="0"/>
          </a:p>
        </p:txBody>
      </p:sp>
      <p:sp>
        <p:nvSpPr>
          <p:cNvPr id="4" name="TextBox 3">
            <a:extLst>
              <a:ext uri="{FF2B5EF4-FFF2-40B4-BE49-F238E27FC236}">
                <a16:creationId xmlns:a16="http://schemas.microsoft.com/office/drawing/2014/main" id="{7B61EEA4-2206-F1EF-EECD-0FD78DA7C690}"/>
              </a:ext>
            </a:extLst>
          </p:cNvPr>
          <p:cNvSpPr txBox="1"/>
          <p:nvPr/>
        </p:nvSpPr>
        <p:spPr>
          <a:xfrm>
            <a:off x="838200" y="5639744"/>
            <a:ext cx="9698182" cy="461665"/>
          </a:xfrm>
          <a:prstGeom prst="rect">
            <a:avLst/>
          </a:prstGeom>
          <a:noFill/>
        </p:spPr>
        <p:txBody>
          <a:bodyPr wrap="square" rtlCol="0">
            <a:spAutoFit/>
          </a:bodyPr>
          <a:lstStyle/>
          <a:p>
            <a:r>
              <a:rPr lang="en-US" sz="1200" b="0" i="0" dirty="0">
                <a:solidFill>
                  <a:srgbClr val="000000"/>
                </a:solidFill>
                <a:effectLst/>
                <a:latin typeface="-apple-system"/>
              </a:rPr>
              <a:t>Caspi, E. (2015). </a:t>
            </a:r>
            <a:r>
              <a:rPr lang="en-US" sz="1200" b="0" i="1" dirty="0">
                <a:solidFill>
                  <a:srgbClr val="000000"/>
                </a:solidFill>
                <a:effectLst/>
                <a:latin typeface="-apple-system"/>
              </a:rPr>
              <a:t>Aggressive behaviors between residents with dementia in an assisted living residence. Dementia, 14(4), 528–546. </a:t>
            </a:r>
            <a:r>
              <a:rPr lang="en-US" sz="1200" b="0" i="0" dirty="0">
                <a:solidFill>
                  <a:srgbClr val="000000"/>
                </a:solidFill>
                <a:effectLst/>
                <a:latin typeface="-apple-system"/>
              </a:rPr>
              <a:t>doi:10.1177/1471301213502588 </a:t>
            </a:r>
            <a:endParaRPr lang="sl-SI" sz="1200" dirty="0"/>
          </a:p>
        </p:txBody>
      </p:sp>
    </p:spTree>
    <p:extLst>
      <p:ext uri="{BB962C8B-B14F-4D97-AF65-F5344CB8AC3E}">
        <p14:creationId xmlns:p14="http://schemas.microsoft.com/office/powerpoint/2010/main" val="1152404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A443E-5D4F-B2F6-165B-1AA1FDE60B30}"/>
              </a:ext>
            </a:extLst>
          </p:cNvPr>
          <p:cNvSpPr>
            <a:spLocks noGrp="1"/>
          </p:cNvSpPr>
          <p:nvPr>
            <p:ph type="title"/>
          </p:nvPr>
        </p:nvSpPr>
        <p:spPr/>
        <p:txBody>
          <a:bodyPr/>
          <a:lstStyle/>
          <a:p>
            <a:r>
              <a:rPr lang="en-US" dirty="0"/>
              <a:t>Your responses to the scenario</a:t>
            </a:r>
            <a:endParaRPr lang="sl-SI" dirty="0"/>
          </a:p>
        </p:txBody>
      </p:sp>
      <p:sp>
        <p:nvSpPr>
          <p:cNvPr id="3" name="Content Placeholder 2">
            <a:extLst>
              <a:ext uri="{FF2B5EF4-FFF2-40B4-BE49-F238E27FC236}">
                <a16:creationId xmlns:a16="http://schemas.microsoft.com/office/drawing/2014/main" id="{4577108E-0CBA-DD75-AF93-276C5C7AB722}"/>
              </a:ext>
            </a:extLst>
          </p:cNvPr>
          <p:cNvSpPr>
            <a:spLocks noGrp="1"/>
          </p:cNvSpPr>
          <p:nvPr>
            <p:ph idx="1"/>
          </p:nvPr>
        </p:nvSpPr>
        <p:spPr>
          <a:xfrm>
            <a:off x="838200" y="2448213"/>
            <a:ext cx="10515600" cy="2898775"/>
          </a:xfrm>
        </p:spPr>
        <p:txBody>
          <a:bodyPr/>
          <a:lstStyle/>
          <a:p>
            <a:r>
              <a:rPr lang="en-US" dirty="0"/>
              <a:t>How did the anecdote make you feel?</a:t>
            </a:r>
          </a:p>
          <a:p>
            <a:r>
              <a:rPr lang="en-US" dirty="0"/>
              <a:t>Do you agree with the musical therapist that Mrs. Connors was acting evilly?</a:t>
            </a:r>
          </a:p>
          <a:p>
            <a:pPr lvl="1"/>
            <a:r>
              <a:rPr lang="en-US" dirty="0"/>
              <a:t>If yes, how so?</a:t>
            </a:r>
          </a:p>
          <a:p>
            <a:pPr lvl="1"/>
            <a:r>
              <a:rPr lang="en-US" dirty="0"/>
              <a:t>If not, how so?</a:t>
            </a:r>
          </a:p>
          <a:p>
            <a:r>
              <a:rPr lang="en-US" dirty="0"/>
              <a:t>How would you handle this situation?</a:t>
            </a:r>
          </a:p>
        </p:txBody>
      </p:sp>
    </p:spTree>
    <p:extLst>
      <p:ext uri="{BB962C8B-B14F-4D97-AF65-F5344CB8AC3E}">
        <p14:creationId xmlns:p14="http://schemas.microsoft.com/office/powerpoint/2010/main" val="1868850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1C33-ADE8-2F25-F1CA-00C5D7E4DA20}"/>
              </a:ext>
            </a:extLst>
          </p:cNvPr>
          <p:cNvSpPr>
            <a:spLocks noGrp="1"/>
          </p:cNvSpPr>
          <p:nvPr>
            <p:ph type="title"/>
          </p:nvPr>
        </p:nvSpPr>
        <p:spPr/>
        <p:txBody>
          <a:bodyPr/>
          <a:lstStyle/>
          <a:p>
            <a:r>
              <a:rPr lang="en-US" dirty="0"/>
              <a:t>Understanding behavioral issues </a:t>
            </a:r>
            <a:endParaRPr lang="sl-SI" dirty="0"/>
          </a:p>
        </p:txBody>
      </p:sp>
      <p:sp>
        <p:nvSpPr>
          <p:cNvPr id="3" name="Content Placeholder 2">
            <a:extLst>
              <a:ext uri="{FF2B5EF4-FFF2-40B4-BE49-F238E27FC236}">
                <a16:creationId xmlns:a16="http://schemas.microsoft.com/office/drawing/2014/main" id="{7DE6E065-6C5B-577D-BC61-49A3ACD643EB}"/>
              </a:ext>
            </a:extLst>
          </p:cNvPr>
          <p:cNvSpPr>
            <a:spLocks noGrp="1"/>
          </p:cNvSpPr>
          <p:nvPr>
            <p:ph idx="1"/>
          </p:nvPr>
        </p:nvSpPr>
        <p:spPr>
          <a:xfrm>
            <a:off x="1087582" y="2766218"/>
            <a:ext cx="10515600" cy="1325563"/>
          </a:xfrm>
        </p:spPr>
        <p:txBody>
          <a:bodyPr>
            <a:normAutofit fontScale="92500" lnSpcReduction="10000"/>
          </a:bodyPr>
          <a:lstStyle/>
          <a:p>
            <a:pPr marL="0" indent="0">
              <a:buNone/>
            </a:pPr>
            <a:r>
              <a:rPr lang="sl-SI" dirty="0" err="1"/>
              <a:t>The</a:t>
            </a:r>
            <a:r>
              <a:rPr lang="sl-SI" dirty="0"/>
              <a:t> </a:t>
            </a:r>
            <a:r>
              <a:rPr lang="sl-SI" b="1" dirty="0"/>
              <a:t>most </a:t>
            </a:r>
            <a:r>
              <a:rPr lang="sl-SI" b="1" dirty="0" err="1"/>
              <a:t>important</a:t>
            </a:r>
            <a:r>
              <a:rPr lang="sl-SI" b="1" dirty="0"/>
              <a:t> </a:t>
            </a:r>
            <a:r>
              <a:rPr lang="sl-SI" b="1" dirty="0" err="1"/>
              <a:t>thing</a:t>
            </a:r>
            <a:r>
              <a:rPr lang="sl-SI" b="1" dirty="0"/>
              <a:t> </a:t>
            </a:r>
            <a:r>
              <a:rPr lang="sl-SI" dirty="0"/>
              <a:t>to </a:t>
            </a:r>
            <a:r>
              <a:rPr lang="sl-SI" dirty="0" err="1"/>
              <a:t>understand</a:t>
            </a:r>
            <a:r>
              <a:rPr lang="sl-SI" dirty="0"/>
              <a:t> </a:t>
            </a:r>
            <a:r>
              <a:rPr lang="sl-SI" dirty="0" err="1"/>
              <a:t>about</a:t>
            </a:r>
            <a:r>
              <a:rPr lang="sl-SI" dirty="0"/>
              <a:t> </a:t>
            </a:r>
            <a:r>
              <a:rPr lang="sl-SI" dirty="0" err="1"/>
              <a:t>behavioural</a:t>
            </a:r>
            <a:r>
              <a:rPr lang="sl-SI" dirty="0"/>
              <a:t> </a:t>
            </a:r>
            <a:r>
              <a:rPr lang="sl-SI" dirty="0" err="1"/>
              <a:t>issues</a:t>
            </a:r>
            <a:r>
              <a:rPr lang="sl-SI" dirty="0"/>
              <a:t> in </a:t>
            </a:r>
            <a:r>
              <a:rPr lang="sl-SI" dirty="0" err="1"/>
              <a:t>dementia</a:t>
            </a:r>
            <a:r>
              <a:rPr lang="sl-SI" dirty="0"/>
              <a:t> is </a:t>
            </a:r>
            <a:r>
              <a:rPr lang="sl-SI" dirty="0" err="1"/>
              <a:t>that</a:t>
            </a:r>
            <a:r>
              <a:rPr lang="sl-SI" dirty="0"/>
              <a:t> </a:t>
            </a:r>
            <a:r>
              <a:rPr lang="sl-SI" b="1" dirty="0" err="1"/>
              <a:t>the</a:t>
            </a:r>
            <a:r>
              <a:rPr lang="sl-SI" b="1" dirty="0"/>
              <a:t> </a:t>
            </a:r>
            <a:r>
              <a:rPr lang="sl-SI" b="1" dirty="0" err="1"/>
              <a:t>behaviour</a:t>
            </a:r>
            <a:r>
              <a:rPr lang="en-US" b="1" dirty="0"/>
              <a:t> </a:t>
            </a:r>
            <a:r>
              <a:rPr lang="en-US" dirty="0"/>
              <a:t>(such as in this case)</a:t>
            </a:r>
            <a:r>
              <a:rPr lang="sl-SI" b="1" dirty="0"/>
              <a:t> is </a:t>
            </a:r>
            <a:r>
              <a:rPr lang="sl-SI" sz="3600" b="1" dirty="0"/>
              <a:t>not</a:t>
            </a:r>
            <a:r>
              <a:rPr lang="sl-SI" b="1" dirty="0"/>
              <a:t> </a:t>
            </a:r>
            <a:r>
              <a:rPr lang="sl-SI" b="1" dirty="0" err="1"/>
              <a:t>carried</a:t>
            </a:r>
            <a:r>
              <a:rPr lang="sl-SI" b="1" dirty="0"/>
              <a:t> out </a:t>
            </a:r>
            <a:r>
              <a:rPr lang="en-US" b="1" dirty="0"/>
              <a:t>with</a:t>
            </a:r>
            <a:r>
              <a:rPr lang="en-US" sz="3600" b="1" dirty="0"/>
              <a:t> malice </a:t>
            </a:r>
            <a:r>
              <a:rPr lang="sl-SI" b="1" dirty="0" err="1"/>
              <a:t>but</a:t>
            </a:r>
            <a:r>
              <a:rPr lang="sl-SI" dirty="0"/>
              <a:t> </a:t>
            </a:r>
            <a:r>
              <a:rPr lang="sl-SI" b="1" dirty="0"/>
              <a:t>is</a:t>
            </a:r>
            <a:r>
              <a:rPr lang="sl-SI" dirty="0"/>
              <a:t> </a:t>
            </a:r>
            <a:r>
              <a:rPr lang="sl-SI" dirty="0" err="1"/>
              <a:t>instead</a:t>
            </a:r>
            <a:r>
              <a:rPr lang="sl-SI" dirty="0"/>
              <a:t> </a:t>
            </a:r>
            <a:r>
              <a:rPr lang="sl-SI" b="1" dirty="0"/>
              <a:t>a </a:t>
            </a:r>
            <a:r>
              <a:rPr lang="sl-SI" b="1" dirty="0" err="1"/>
              <a:t>symptom</a:t>
            </a:r>
            <a:r>
              <a:rPr lang="sl-SI" b="1" dirty="0"/>
              <a:t> </a:t>
            </a:r>
            <a:r>
              <a:rPr lang="sl-SI" b="1" dirty="0" err="1"/>
              <a:t>of</a:t>
            </a:r>
            <a:r>
              <a:rPr lang="sl-SI" b="1" dirty="0"/>
              <a:t> </a:t>
            </a:r>
            <a:r>
              <a:rPr lang="sl-SI" b="1" dirty="0" err="1"/>
              <a:t>the</a:t>
            </a:r>
            <a:r>
              <a:rPr lang="sl-SI" b="1" dirty="0"/>
              <a:t> </a:t>
            </a:r>
            <a:r>
              <a:rPr lang="sl-SI" b="1" dirty="0" err="1"/>
              <a:t>disease</a:t>
            </a:r>
            <a:r>
              <a:rPr lang="en-US" b="1" dirty="0"/>
              <a:t>.</a:t>
            </a:r>
          </a:p>
          <a:p>
            <a:pPr marL="0" indent="0">
              <a:buNone/>
            </a:pPr>
            <a:endParaRPr lang="sl-SI" dirty="0"/>
          </a:p>
          <a:p>
            <a:pPr marL="0" indent="0">
              <a:buNone/>
            </a:pPr>
            <a:endParaRPr lang="sl-SI" dirty="0"/>
          </a:p>
        </p:txBody>
      </p:sp>
    </p:spTree>
    <p:extLst>
      <p:ext uri="{BB962C8B-B14F-4D97-AF65-F5344CB8AC3E}">
        <p14:creationId xmlns:p14="http://schemas.microsoft.com/office/powerpoint/2010/main" val="137140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79A0-4B71-5C57-3E98-06DDD12CFA26}"/>
              </a:ext>
            </a:extLst>
          </p:cNvPr>
          <p:cNvSpPr>
            <a:spLocks noGrp="1"/>
          </p:cNvSpPr>
          <p:nvPr>
            <p:ph type="title"/>
          </p:nvPr>
        </p:nvSpPr>
        <p:spPr/>
        <p:txBody>
          <a:bodyPr/>
          <a:lstStyle/>
          <a:p>
            <a:r>
              <a:rPr lang="en-US" dirty="0"/>
              <a:t>The second scenario</a:t>
            </a:r>
            <a:endParaRPr lang="sl-SI" dirty="0"/>
          </a:p>
        </p:txBody>
      </p:sp>
      <p:sp>
        <p:nvSpPr>
          <p:cNvPr id="3" name="Content Placeholder 2">
            <a:extLst>
              <a:ext uri="{FF2B5EF4-FFF2-40B4-BE49-F238E27FC236}">
                <a16:creationId xmlns:a16="http://schemas.microsoft.com/office/drawing/2014/main" id="{21529819-5A7C-28FC-699A-C0118C6B853C}"/>
              </a:ext>
            </a:extLst>
          </p:cNvPr>
          <p:cNvSpPr>
            <a:spLocks noGrp="1"/>
          </p:cNvSpPr>
          <p:nvPr>
            <p:ph idx="1"/>
          </p:nvPr>
        </p:nvSpPr>
        <p:spPr/>
        <p:txBody>
          <a:bodyPr/>
          <a:lstStyle/>
          <a:p>
            <a:pPr marL="0" indent="0" algn="just">
              <a:buNone/>
            </a:pPr>
            <a:r>
              <a:rPr lang="en-US" dirty="0"/>
              <a:t>“</a:t>
            </a:r>
            <a:r>
              <a:rPr lang="en-US" i="1" dirty="0"/>
              <a:t>2:35 p.m. Mrs. Lewis walks toward Mrs. Kendall’s apartment. Mrs. Kendall notices it and shouts loudly and angrily to her: ‘Hey, don’t open this door. This is my home.’ Mrs. Lewis turns around and walks back toward Mrs. Kendall, who immediately tells her [angrily]: ‘No </a:t>
            </a:r>
            <a:r>
              <a:rPr lang="en-US" i="1" dirty="0" err="1"/>
              <a:t>no</a:t>
            </a:r>
            <a:r>
              <a:rPr lang="en-US" i="1" dirty="0"/>
              <a:t>, you do what you want.’ Then the two walk toward each other with a hand gesture as if they are about to hit each other. When they are close, a CNA separates them. Mrs. Kendall tells Mrs. Lewis: ‘I’ll kill you.’ Another CNA takes Mrs. Kendall aside, sits with her, and offers her a pizza. Mrs. Lewis left the dining room.</a:t>
            </a:r>
            <a:r>
              <a:rPr lang="en-US" dirty="0"/>
              <a:t>”</a:t>
            </a:r>
            <a:endParaRPr lang="sl-SI" dirty="0"/>
          </a:p>
        </p:txBody>
      </p:sp>
      <p:sp>
        <p:nvSpPr>
          <p:cNvPr id="4" name="TextBox 3">
            <a:extLst>
              <a:ext uri="{FF2B5EF4-FFF2-40B4-BE49-F238E27FC236}">
                <a16:creationId xmlns:a16="http://schemas.microsoft.com/office/drawing/2014/main" id="{00675FD7-E17B-61F9-F04C-8142C69993F5}"/>
              </a:ext>
            </a:extLst>
          </p:cNvPr>
          <p:cNvSpPr txBox="1"/>
          <p:nvPr/>
        </p:nvSpPr>
        <p:spPr>
          <a:xfrm>
            <a:off x="838200" y="5504807"/>
            <a:ext cx="9698182" cy="461665"/>
          </a:xfrm>
          <a:prstGeom prst="rect">
            <a:avLst/>
          </a:prstGeom>
          <a:noFill/>
        </p:spPr>
        <p:txBody>
          <a:bodyPr wrap="square" rtlCol="0">
            <a:spAutoFit/>
          </a:bodyPr>
          <a:lstStyle/>
          <a:p>
            <a:r>
              <a:rPr lang="en-US" sz="1200" b="0" i="0" dirty="0">
                <a:solidFill>
                  <a:srgbClr val="000000"/>
                </a:solidFill>
                <a:effectLst/>
                <a:latin typeface="-apple-system"/>
              </a:rPr>
              <a:t>Caspi, E. (2015). </a:t>
            </a:r>
            <a:r>
              <a:rPr lang="en-US" sz="1200" b="0" i="1" dirty="0">
                <a:solidFill>
                  <a:srgbClr val="000000"/>
                </a:solidFill>
                <a:effectLst/>
                <a:latin typeface="-apple-system"/>
              </a:rPr>
              <a:t>Aggressive behaviors between residents with dementia in an assisted living residence. Dementia, 14(4), 528–546. </a:t>
            </a:r>
            <a:r>
              <a:rPr lang="en-US" sz="1200" b="0" i="0" dirty="0">
                <a:solidFill>
                  <a:srgbClr val="000000"/>
                </a:solidFill>
                <a:effectLst/>
                <a:latin typeface="-apple-system"/>
              </a:rPr>
              <a:t>doi:10.1177/1471301213502588 </a:t>
            </a:r>
            <a:endParaRPr lang="sl-SI" sz="1200" dirty="0"/>
          </a:p>
        </p:txBody>
      </p:sp>
    </p:spTree>
    <p:extLst>
      <p:ext uri="{BB962C8B-B14F-4D97-AF65-F5344CB8AC3E}">
        <p14:creationId xmlns:p14="http://schemas.microsoft.com/office/powerpoint/2010/main" val="3736907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18B33-2CA0-A8E1-58A4-E807FABEFC39}"/>
              </a:ext>
            </a:extLst>
          </p:cNvPr>
          <p:cNvSpPr>
            <a:spLocks noGrp="1"/>
          </p:cNvSpPr>
          <p:nvPr>
            <p:ph type="title"/>
          </p:nvPr>
        </p:nvSpPr>
        <p:spPr/>
        <p:txBody>
          <a:bodyPr/>
          <a:lstStyle/>
          <a:p>
            <a:r>
              <a:rPr lang="en-US" dirty="0"/>
              <a:t>Your responses to the scenario</a:t>
            </a:r>
            <a:endParaRPr lang="sl-SI" dirty="0"/>
          </a:p>
        </p:txBody>
      </p:sp>
      <p:sp>
        <p:nvSpPr>
          <p:cNvPr id="3" name="Content Placeholder 2">
            <a:extLst>
              <a:ext uri="{FF2B5EF4-FFF2-40B4-BE49-F238E27FC236}">
                <a16:creationId xmlns:a16="http://schemas.microsoft.com/office/drawing/2014/main" id="{46E6211B-2221-37AD-AA3E-F1DF8947DD2C}"/>
              </a:ext>
            </a:extLst>
          </p:cNvPr>
          <p:cNvSpPr>
            <a:spLocks noGrp="1"/>
          </p:cNvSpPr>
          <p:nvPr>
            <p:ph idx="1"/>
          </p:nvPr>
        </p:nvSpPr>
        <p:spPr/>
        <p:txBody>
          <a:bodyPr/>
          <a:lstStyle/>
          <a:p>
            <a:r>
              <a:rPr lang="en-US" dirty="0"/>
              <a:t>How do you understand the behavior at display by Mrs. Kendal and Mrs. Lewis in the anecdote?</a:t>
            </a:r>
          </a:p>
          <a:p>
            <a:r>
              <a:rPr lang="en-US" dirty="0"/>
              <a:t>Do you think the situation was handled well? Would you do anything differently?</a:t>
            </a:r>
          </a:p>
          <a:p>
            <a:pPr lvl="1"/>
            <a:r>
              <a:rPr lang="en-US" dirty="0"/>
              <a:t>If so, how come?</a:t>
            </a:r>
          </a:p>
          <a:p>
            <a:pPr lvl="1"/>
            <a:r>
              <a:rPr lang="en-US" dirty="0"/>
              <a:t>If not, how come?</a:t>
            </a:r>
          </a:p>
          <a:p>
            <a:endParaRPr lang="sl-SI" dirty="0"/>
          </a:p>
        </p:txBody>
      </p:sp>
    </p:spTree>
    <p:extLst>
      <p:ext uri="{BB962C8B-B14F-4D97-AF65-F5344CB8AC3E}">
        <p14:creationId xmlns:p14="http://schemas.microsoft.com/office/powerpoint/2010/main" val="2299651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54939-2717-84D0-25C2-1DBA25F51987}"/>
              </a:ext>
            </a:extLst>
          </p:cNvPr>
          <p:cNvSpPr>
            <a:spLocks noGrp="1"/>
          </p:cNvSpPr>
          <p:nvPr>
            <p:ph type="title"/>
          </p:nvPr>
        </p:nvSpPr>
        <p:spPr/>
        <p:txBody>
          <a:bodyPr/>
          <a:lstStyle/>
          <a:p>
            <a:r>
              <a:rPr lang="en-US" dirty="0"/>
              <a:t>Reacting to behavioral issues</a:t>
            </a:r>
            <a:endParaRPr lang="sl-SI" dirty="0"/>
          </a:p>
        </p:txBody>
      </p:sp>
      <p:sp>
        <p:nvSpPr>
          <p:cNvPr id="3" name="Content Placeholder 2">
            <a:extLst>
              <a:ext uri="{FF2B5EF4-FFF2-40B4-BE49-F238E27FC236}">
                <a16:creationId xmlns:a16="http://schemas.microsoft.com/office/drawing/2014/main" id="{122D1AFA-2E9C-4EC5-FE9F-F36D3236B69B}"/>
              </a:ext>
            </a:extLst>
          </p:cNvPr>
          <p:cNvSpPr>
            <a:spLocks noGrp="1"/>
          </p:cNvSpPr>
          <p:nvPr>
            <p:ph idx="1"/>
          </p:nvPr>
        </p:nvSpPr>
        <p:spPr>
          <a:xfrm>
            <a:off x="838200" y="2892425"/>
            <a:ext cx="10515600" cy="848302"/>
          </a:xfrm>
        </p:spPr>
        <p:txBody>
          <a:bodyPr>
            <a:normAutofit lnSpcReduction="10000"/>
          </a:bodyPr>
          <a:lstStyle/>
          <a:p>
            <a:pPr marL="0" indent="0">
              <a:buNone/>
            </a:pPr>
            <a:r>
              <a:rPr lang="sl-SI" dirty="0" err="1"/>
              <a:t>The</a:t>
            </a:r>
            <a:r>
              <a:rPr lang="sl-SI" dirty="0"/>
              <a:t> </a:t>
            </a:r>
            <a:r>
              <a:rPr lang="sl-SI" dirty="0" err="1"/>
              <a:t>importance</a:t>
            </a:r>
            <a:r>
              <a:rPr lang="sl-SI" dirty="0"/>
              <a:t> </a:t>
            </a:r>
            <a:r>
              <a:rPr lang="sl-SI" dirty="0" err="1"/>
              <a:t>of</a:t>
            </a:r>
            <a:r>
              <a:rPr lang="sl-SI" dirty="0"/>
              <a:t> </a:t>
            </a:r>
            <a:r>
              <a:rPr lang="sl-SI" b="1" dirty="0" err="1"/>
              <a:t>self</a:t>
            </a:r>
            <a:r>
              <a:rPr lang="sl-SI" b="1" dirty="0"/>
              <a:t> </a:t>
            </a:r>
            <a:r>
              <a:rPr lang="sl-SI" b="1" dirty="0" err="1"/>
              <a:t>managment</a:t>
            </a:r>
            <a:r>
              <a:rPr lang="sl-SI" b="1" dirty="0"/>
              <a:t> </a:t>
            </a:r>
            <a:r>
              <a:rPr lang="sl-SI" dirty="0"/>
              <a:t>– to </a:t>
            </a:r>
            <a:r>
              <a:rPr lang="sl-SI" b="1" dirty="0" err="1"/>
              <a:t>act</a:t>
            </a:r>
            <a:r>
              <a:rPr lang="sl-SI" b="1" dirty="0"/>
              <a:t> in a </a:t>
            </a:r>
            <a:r>
              <a:rPr lang="sl-SI" b="1" dirty="0" err="1"/>
              <a:t>measured</a:t>
            </a:r>
            <a:r>
              <a:rPr lang="sl-SI" b="1" dirty="0"/>
              <a:t> </a:t>
            </a:r>
            <a:r>
              <a:rPr lang="sl-SI" b="1" dirty="0" err="1"/>
              <a:t>manner</a:t>
            </a:r>
            <a:r>
              <a:rPr lang="sl-SI" dirty="0"/>
              <a:t>, not to </a:t>
            </a:r>
            <a:r>
              <a:rPr lang="sl-SI" dirty="0" err="1"/>
              <a:t>react</a:t>
            </a:r>
            <a:r>
              <a:rPr lang="sl-SI" dirty="0"/>
              <a:t> in </a:t>
            </a:r>
            <a:r>
              <a:rPr lang="sl-SI" dirty="0" err="1"/>
              <a:t>affect</a:t>
            </a:r>
            <a:endParaRPr lang="sl-SI" dirty="0"/>
          </a:p>
        </p:txBody>
      </p:sp>
    </p:spTree>
    <p:extLst>
      <p:ext uri="{BB962C8B-B14F-4D97-AF65-F5344CB8AC3E}">
        <p14:creationId xmlns:p14="http://schemas.microsoft.com/office/powerpoint/2010/main" val="3505748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1ED96-CE28-0A61-4BB4-44C3341BD54C}"/>
              </a:ext>
            </a:extLst>
          </p:cNvPr>
          <p:cNvSpPr>
            <a:spLocks noGrp="1"/>
          </p:cNvSpPr>
          <p:nvPr>
            <p:ph type="title"/>
          </p:nvPr>
        </p:nvSpPr>
        <p:spPr/>
        <p:txBody>
          <a:bodyPr/>
          <a:lstStyle/>
          <a:p>
            <a:r>
              <a:rPr lang="en-US" dirty="0"/>
              <a:t>What kinds of behavioral issues can arise?</a:t>
            </a:r>
            <a:endParaRPr lang="sl-SI" dirty="0"/>
          </a:p>
        </p:txBody>
      </p:sp>
      <p:graphicFrame>
        <p:nvGraphicFramePr>
          <p:cNvPr id="6" name="Označba mesta vsebine 3">
            <a:extLst>
              <a:ext uri="{FF2B5EF4-FFF2-40B4-BE49-F238E27FC236}">
                <a16:creationId xmlns:a16="http://schemas.microsoft.com/office/drawing/2014/main" id="{D0A7DE07-877A-7BA5-3B0E-571EA31C8C4B}"/>
              </a:ext>
            </a:extLst>
          </p:cNvPr>
          <p:cNvGraphicFramePr>
            <a:graphicFrameLocks noGrp="1"/>
          </p:cNvGraphicFramePr>
          <p:nvPr>
            <p:ph sz="half" idx="1"/>
            <p:extLst>
              <p:ext uri="{D42A27DB-BD31-4B8C-83A1-F6EECF244321}">
                <p14:modId xmlns:p14="http://schemas.microsoft.com/office/powerpoint/2010/main" val="4257757934"/>
              </p:ext>
            </p:extLst>
          </p:nvPr>
        </p:nvGraphicFramePr>
        <p:xfrm>
          <a:off x="2126673" y="1825625"/>
          <a:ext cx="3399864" cy="3442616"/>
        </p:xfrm>
        <a:graphic>
          <a:graphicData uri="http://schemas.openxmlformats.org/drawingml/2006/table">
            <a:tbl>
              <a:tblPr/>
              <a:tblGrid>
                <a:gridCol w="2001808">
                  <a:extLst>
                    <a:ext uri="{9D8B030D-6E8A-4147-A177-3AD203B41FA5}">
                      <a16:colId xmlns:a16="http://schemas.microsoft.com/office/drawing/2014/main" val="20000"/>
                    </a:ext>
                  </a:extLst>
                </a:gridCol>
                <a:gridCol w="1398056">
                  <a:extLst>
                    <a:ext uri="{9D8B030D-6E8A-4147-A177-3AD203B41FA5}">
                      <a16:colId xmlns:a16="http://schemas.microsoft.com/office/drawing/2014/main" val="20001"/>
                    </a:ext>
                  </a:extLst>
                </a:gridCol>
              </a:tblGrid>
              <a:tr h="242696">
                <a:tc>
                  <a:txBody>
                    <a:bodyPr/>
                    <a:lstStyle/>
                    <a:p>
                      <a:pPr algn="l" fontAlgn="t"/>
                      <a:r>
                        <a:rPr lang="sl-SI" sz="1100" dirty="0" err="1">
                          <a:effectLst/>
                        </a:rPr>
                        <a:t>Behavioural</a:t>
                      </a:r>
                      <a:r>
                        <a:rPr lang="sl-SI" sz="1100" dirty="0">
                          <a:effectLst/>
                        </a:rPr>
                        <a:t> </a:t>
                      </a:r>
                      <a:r>
                        <a:rPr lang="sl-SI" sz="1100" dirty="0" err="1">
                          <a:effectLst/>
                        </a:rPr>
                        <a:t>symptoms</a:t>
                      </a:r>
                      <a:endParaRPr lang="sl-SI" sz="1100" dirty="0">
                        <a:effectLst/>
                      </a:endParaRPr>
                    </a:p>
                  </a:txBody>
                  <a:tcPr marL="45829" marR="45829" marT="45829" marB="4582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E6E6E6"/>
                    </a:solidFill>
                  </a:tcPr>
                </a:tc>
                <a:tc>
                  <a:txBody>
                    <a:bodyPr/>
                    <a:lstStyle/>
                    <a:p>
                      <a:pPr algn="l" fontAlgn="t"/>
                      <a:r>
                        <a:rPr lang="sl-SI" sz="1100" dirty="0" err="1">
                          <a:effectLst/>
                        </a:rPr>
                        <a:t>Percentage</a:t>
                      </a:r>
                      <a:endParaRPr lang="sl-SI" sz="1100" dirty="0">
                        <a:effectLst/>
                      </a:endParaRPr>
                    </a:p>
                  </a:txBody>
                  <a:tcPr marL="45829" marR="45829" marT="45829" marB="4582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E6E6E6"/>
                    </a:solidFill>
                  </a:tcPr>
                </a:tc>
                <a:extLst>
                  <a:ext uri="{0D108BD9-81ED-4DB2-BD59-A6C34878D82A}">
                    <a16:rowId xmlns:a16="http://schemas.microsoft.com/office/drawing/2014/main" val="10000"/>
                  </a:ext>
                </a:extLst>
              </a:tr>
              <a:tr h="265820">
                <a:tc>
                  <a:txBody>
                    <a:bodyPr/>
                    <a:lstStyle/>
                    <a:p>
                      <a:pPr algn="l" fontAlgn="t"/>
                      <a:r>
                        <a:rPr lang="sl-SI" sz="1100" dirty="0" err="1">
                          <a:effectLst/>
                        </a:rPr>
                        <a:t>Delusions</a:t>
                      </a:r>
                      <a:endParaRPr lang="sl-SI" sz="1100" dirty="0">
                        <a:effectLst/>
                      </a:endParaRPr>
                    </a:p>
                  </a:txBody>
                  <a:tcPr marL="45829" marR="45829" marT="45829" marB="4582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a:r>
                        <a:rPr lang="sl-SI" sz="1100">
                          <a:effectLst/>
                        </a:rPr>
                        <a:t>70.8</a:t>
                      </a:r>
                    </a:p>
                  </a:txBody>
                  <a:tcPr marL="45829" marR="45829" marT="45829" marB="4582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1"/>
                  </a:ext>
                </a:extLst>
              </a:tr>
              <a:tr h="265820">
                <a:tc>
                  <a:txBody>
                    <a:bodyPr/>
                    <a:lstStyle/>
                    <a:p>
                      <a:pPr algn="l" fontAlgn="t"/>
                      <a:r>
                        <a:rPr lang="sl-SI" sz="1100" dirty="0" err="1">
                          <a:effectLst/>
                        </a:rPr>
                        <a:t>Hallucinations</a:t>
                      </a:r>
                      <a:endParaRPr lang="sl-SI" sz="1100" dirty="0">
                        <a:effectLst/>
                      </a:endParaRPr>
                    </a:p>
                  </a:txBody>
                  <a:tcPr marL="45829" marR="45829" marT="45829" marB="4582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a:r>
                        <a:rPr lang="sl-SI" sz="1100">
                          <a:effectLst/>
                        </a:rPr>
                        <a:t>75.0</a:t>
                      </a:r>
                    </a:p>
                  </a:txBody>
                  <a:tcPr marL="45829" marR="45829" marT="45829" marB="4582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265820">
                <a:tc>
                  <a:txBody>
                    <a:bodyPr/>
                    <a:lstStyle/>
                    <a:p>
                      <a:pPr algn="l" fontAlgn="t"/>
                      <a:r>
                        <a:rPr lang="sl-SI" sz="1100" dirty="0" err="1">
                          <a:effectLst/>
                        </a:rPr>
                        <a:t>Agitation</a:t>
                      </a:r>
                      <a:r>
                        <a:rPr lang="sl-SI" sz="1100" dirty="0">
                          <a:effectLst/>
                        </a:rPr>
                        <a:t>/</a:t>
                      </a:r>
                      <a:r>
                        <a:rPr lang="sl-SI" sz="1100" dirty="0" err="1">
                          <a:effectLst/>
                        </a:rPr>
                        <a:t>Aggression</a:t>
                      </a:r>
                      <a:endParaRPr lang="sl-SI" sz="1100" dirty="0">
                        <a:effectLst/>
                      </a:endParaRPr>
                    </a:p>
                  </a:txBody>
                  <a:tcPr marL="45829" marR="45829" marT="45829" marB="4582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a:r>
                        <a:rPr lang="sl-SI" sz="1100" dirty="0">
                          <a:effectLst/>
                        </a:rPr>
                        <a:t>77.2</a:t>
                      </a:r>
                    </a:p>
                  </a:txBody>
                  <a:tcPr marL="45829" marR="45829" marT="45829" marB="4582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265820">
                <a:tc>
                  <a:txBody>
                    <a:bodyPr/>
                    <a:lstStyle/>
                    <a:p>
                      <a:pPr algn="l" fontAlgn="t"/>
                      <a:r>
                        <a:rPr lang="sl-SI" sz="1100" dirty="0" err="1">
                          <a:effectLst/>
                        </a:rPr>
                        <a:t>Depression</a:t>
                      </a:r>
                      <a:r>
                        <a:rPr lang="sl-SI" sz="1100" dirty="0">
                          <a:effectLst/>
                        </a:rPr>
                        <a:t>/</a:t>
                      </a:r>
                      <a:r>
                        <a:rPr lang="sl-SI" sz="1100" dirty="0" err="1">
                          <a:effectLst/>
                        </a:rPr>
                        <a:t>Dysphoria</a:t>
                      </a:r>
                      <a:endParaRPr lang="sl-SI" sz="1100" dirty="0">
                        <a:effectLst/>
                      </a:endParaRPr>
                    </a:p>
                  </a:txBody>
                  <a:tcPr marL="45829" marR="45829" marT="45829" marB="4582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a:r>
                        <a:rPr lang="sl-SI" sz="1100" dirty="0">
                          <a:effectLst/>
                        </a:rPr>
                        <a:t>65.8</a:t>
                      </a:r>
                    </a:p>
                  </a:txBody>
                  <a:tcPr marL="45829" marR="45829" marT="45829" marB="4582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r h="265820">
                <a:tc>
                  <a:txBody>
                    <a:bodyPr/>
                    <a:lstStyle/>
                    <a:p>
                      <a:pPr algn="l" fontAlgn="t"/>
                      <a:r>
                        <a:rPr lang="sl-SI" sz="1100">
                          <a:effectLst/>
                        </a:rPr>
                        <a:t>Anxiety</a:t>
                      </a:r>
                    </a:p>
                  </a:txBody>
                  <a:tcPr marL="45829" marR="45829" marT="45829" marB="4582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a:r>
                        <a:rPr lang="sl-SI" sz="1100" dirty="0">
                          <a:effectLst/>
                        </a:rPr>
                        <a:t>66.3</a:t>
                      </a:r>
                    </a:p>
                  </a:txBody>
                  <a:tcPr marL="45829" marR="45829" marT="45829" marB="4582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5"/>
                  </a:ext>
                </a:extLst>
              </a:tr>
              <a:tr h="265820">
                <a:tc>
                  <a:txBody>
                    <a:bodyPr/>
                    <a:lstStyle/>
                    <a:p>
                      <a:pPr algn="l" fontAlgn="t"/>
                      <a:r>
                        <a:rPr lang="sl-SI" sz="1100">
                          <a:effectLst/>
                        </a:rPr>
                        <a:t>Elation/Euphoria</a:t>
                      </a:r>
                    </a:p>
                  </a:txBody>
                  <a:tcPr marL="45829" marR="45829" marT="45829" marB="4582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a:r>
                        <a:rPr lang="sl-SI" sz="1100" dirty="0">
                          <a:effectLst/>
                        </a:rPr>
                        <a:t>32.7</a:t>
                      </a:r>
                    </a:p>
                  </a:txBody>
                  <a:tcPr marL="45829" marR="45829" marT="45829" marB="4582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6"/>
                  </a:ext>
                </a:extLst>
              </a:tr>
              <a:tr h="265820">
                <a:tc>
                  <a:txBody>
                    <a:bodyPr/>
                    <a:lstStyle/>
                    <a:p>
                      <a:pPr algn="l" fontAlgn="t"/>
                      <a:r>
                        <a:rPr lang="sl-SI" sz="1100">
                          <a:effectLst/>
                        </a:rPr>
                        <a:t>Apathy</a:t>
                      </a:r>
                    </a:p>
                  </a:txBody>
                  <a:tcPr marL="45829" marR="45829" marT="45829" marB="4582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a:r>
                        <a:rPr lang="sl-SI" sz="1100" dirty="0">
                          <a:effectLst/>
                        </a:rPr>
                        <a:t>80.7</a:t>
                      </a:r>
                    </a:p>
                  </a:txBody>
                  <a:tcPr marL="45829" marR="45829" marT="45829" marB="4582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7"/>
                  </a:ext>
                </a:extLst>
              </a:tr>
              <a:tr h="265820">
                <a:tc>
                  <a:txBody>
                    <a:bodyPr/>
                    <a:lstStyle/>
                    <a:p>
                      <a:pPr algn="l" fontAlgn="t"/>
                      <a:r>
                        <a:rPr lang="sl-SI" sz="1100">
                          <a:effectLst/>
                        </a:rPr>
                        <a:t>Disinhibition</a:t>
                      </a:r>
                    </a:p>
                  </a:txBody>
                  <a:tcPr marL="45829" marR="45829" marT="45829" marB="4582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a:r>
                        <a:rPr lang="sl-SI" sz="1100" dirty="0">
                          <a:effectLst/>
                        </a:rPr>
                        <a:t>61.4</a:t>
                      </a:r>
                    </a:p>
                  </a:txBody>
                  <a:tcPr marL="45829" marR="45829" marT="45829" marB="4582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8"/>
                  </a:ext>
                </a:extLst>
              </a:tr>
              <a:tr h="265820">
                <a:tc>
                  <a:txBody>
                    <a:bodyPr/>
                    <a:lstStyle/>
                    <a:p>
                      <a:pPr algn="l" fontAlgn="t"/>
                      <a:r>
                        <a:rPr lang="sl-SI" sz="1100">
                          <a:effectLst/>
                        </a:rPr>
                        <a:t>Irritability</a:t>
                      </a:r>
                    </a:p>
                  </a:txBody>
                  <a:tcPr marL="45829" marR="45829" marT="45829" marB="4582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a:r>
                        <a:rPr lang="sl-SI" sz="1100" dirty="0">
                          <a:effectLst/>
                        </a:rPr>
                        <a:t>84.2</a:t>
                      </a:r>
                    </a:p>
                  </a:txBody>
                  <a:tcPr marL="45829" marR="45829" marT="45829" marB="4582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9"/>
                  </a:ext>
                </a:extLst>
              </a:tr>
              <a:tr h="265820">
                <a:tc>
                  <a:txBody>
                    <a:bodyPr/>
                    <a:lstStyle/>
                    <a:p>
                      <a:pPr algn="l" fontAlgn="t"/>
                      <a:r>
                        <a:rPr lang="sl-SI" sz="1100">
                          <a:effectLst/>
                        </a:rPr>
                        <a:t>Motor Disturbance</a:t>
                      </a:r>
                    </a:p>
                  </a:txBody>
                  <a:tcPr marL="45829" marR="45829" marT="45829" marB="4582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a:r>
                        <a:rPr lang="sl-SI" sz="1100" dirty="0">
                          <a:effectLst/>
                        </a:rPr>
                        <a:t>57.5</a:t>
                      </a:r>
                    </a:p>
                  </a:txBody>
                  <a:tcPr marL="45829" marR="45829" marT="45829" marB="4582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10"/>
                  </a:ext>
                </a:extLst>
              </a:tr>
              <a:tr h="265820">
                <a:tc>
                  <a:txBody>
                    <a:bodyPr/>
                    <a:lstStyle/>
                    <a:p>
                      <a:pPr algn="l" fontAlgn="t"/>
                      <a:r>
                        <a:rPr lang="sl-SI" sz="1100">
                          <a:effectLst/>
                        </a:rPr>
                        <a:t>Nighttime Behaviours</a:t>
                      </a:r>
                    </a:p>
                  </a:txBody>
                  <a:tcPr marL="45829" marR="45829" marT="45829" marB="4582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a:r>
                        <a:rPr lang="sl-SI" sz="1100" dirty="0">
                          <a:effectLst/>
                        </a:rPr>
                        <a:t>71.3</a:t>
                      </a:r>
                    </a:p>
                  </a:txBody>
                  <a:tcPr marL="45829" marR="45829" marT="45829" marB="4582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11"/>
                  </a:ext>
                </a:extLst>
              </a:tr>
              <a:tr h="242696">
                <a:tc>
                  <a:txBody>
                    <a:bodyPr/>
                    <a:lstStyle/>
                    <a:p>
                      <a:pPr algn="l" fontAlgn="t"/>
                      <a:r>
                        <a:rPr lang="sl-SI" sz="1100">
                          <a:effectLst/>
                        </a:rPr>
                        <a:t>Appetite</a:t>
                      </a:r>
                    </a:p>
                  </a:txBody>
                  <a:tcPr marL="45829" marR="45829" marT="45829" marB="4582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a:r>
                        <a:rPr lang="sl-SI" sz="1100" dirty="0">
                          <a:effectLst/>
                        </a:rPr>
                        <a:t>59.4</a:t>
                      </a:r>
                    </a:p>
                  </a:txBody>
                  <a:tcPr marL="45829" marR="45829" marT="45829" marB="4582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graphicFrame>
        <p:nvGraphicFramePr>
          <p:cNvPr id="7" name="Tabela 9">
            <a:extLst>
              <a:ext uri="{FF2B5EF4-FFF2-40B4-BE49-F238E27FC236}">
                <a16:creationId xmlns:a16="http://schemas.microsoft.com/office/drawing/2014/main" id="{764C16EF-0D58-A877-3F35-3E1D859AF676}"/>
              </a:ext>
            </a:extLst>
          </p:cNvPr>
          <p:cNvGraphicFramePr>
            <a:graphicFrameLocks noGrp="1"/>
          </p:cNvGraphicFramePr>
          <p:nvPr>
            <p:ph sz="half" idx="2"/>
            <p:extLst>
              <p:ext uri="{D42A27DB-BD31-4B8C-83A1-F6EECF244321}">
                <p14:modId xmlns:p14="http://schemas.microsoft.com/office/powerpoint/2010/main" val="968300218"/>
              </p:ext>
            </p:extLst>
          </p:nvPr>
        </p:nvGraphicFramePr>
        <p:xfrm>
          <a:off x="5526537" y="1825626"/>
          <a:ext cx="3997576" cy="3442615"/>
        </p:xfrm>
        <a:graphic>
          <a:graphicData uri="http://schemas.openxmlformats.org/drawingml/2006/table">
            <a:tbl>
              <a:tblPr firstRow="1" firstCol="1" bandRow="1">
                <a:tableStyleId>{7DF18680-E054-41AD-8BC1-D1AEF772440D}</a:tableStyleId>
              </a:tblPr>
              <a:tblGrid>
                <a:gridCol w="2935958">
                  <a:extLst>
                    <a:ext uri="{9D8B030D-6E8A-4147-A177-3AD203B41FA5}">
                      <a16:colId xmlns:a16="http://schemas.microsoft.com/office/drawing/2014/main" val="20000"/>
                    </a:ext>
                  </a:extLst>
                </a:gridCol>
                <a:gridCol w="1061618">
                  <a:extLst>
                    <a:ext uri="{9D8B030D-6E8A-4147-A177-3AD203B41FA5}">
                      <a16:colId xmlns:a16="http://schemas.microsoft.com/office/drawing/2014/main" val="20001"/>
                    </a:ext>
                  </a:extLst>
                </a:gridCol>
              </a:tblGrid>
              <a:tr h="312965">
                <a:tc>
                  <a:txBody>
                    <a:bodyPr/>
                    <a:lstStyle/>
                    <a:p>
                      <a:pPr marL="0" marR="29845" indent="145415" algn="l" defTabSz="914400" rtl="0" eaLnBrk="1" fontAlgn="t" latinLnBrk="0" hangingPunct="1">
                        <a:lnSpc>
                          <a:spcPct val="107000"/>
                        </a:lnSpc>
                        <a:spcAft>
                          <a:spcPts val="0"/>
                        </a:spcAft>
                      </a:pPr>
                      <a:r>
                        <a:rPr lang="sl-SI" sz="1100" b="0" kern="1200" dirty="0" err="1">
                          <a:solidFill>
                            <a:schemeClr val="tx1"/>
                          </a:solidFill>
                          <a:effectLst/>
                          <a:latin typeface="+mn-lt"/>
                          <a:ea typeface="+mn-ea"/>
                          <a:cs typeface="+mn-cs"/>
                        </a:rPr>
                        <a:t>Behavioural</a:t>
                      </a:r>
                      <a:r>
                        <a:rPr lang="sl-SI" sz="1100" b="0" kern="1200" baseline="0" dirty="0">
                          <a:solidFill>
                            <a:schemeClr val="tx1"/>
                          </a:solidFill>
                          <a:effectLst/>
                          <a:latin typeface="+mn-lt"/>
                          <a:ea typeface="+mn-ea"/>
                          <a:cs typeface="+mn-cs"/>
                        </a:rPr>
                        <a:t> </a:t>
                      </a:r>
                      <a:r>
                        <a:rPr lang="sl-SI" sz="1100" b="0" kern="1200" baseline="0" dirty="0" err="1">
                          <a:solidFill>
                            <a:schemeClr val="tx1"/>
                          </a:solidFill>
                          <a:effectLst/>
                          <a:latin typeface="+mn-lt"/>
                          <a:ea typeface="+mn-ea"/>
                          <a:cs typeface="+mn-cs"/>
                        </a:rPr>
                        <a:t>symptoms</a:t>
                      </a:r>
                      <a:endParaRPr lang="sl-SI" sz="1100" b="0" kern="1200" dirty="0">
                        <a:solidFill>
                          <a:schemeClr val="tx1"/>
                        </a:solidFill>
                        <a:effectLst/>
                        <a:latin typeface="+mn-lt"/>
                        <a:ea typeface="+mn-ea"/>
                        <a:cs typeface="+mn-cs"/>
                      </a:endParaRPr>
                    </a:p>
                  </a:txBody>
                  <a:tcPr marL="0" marR="73025" marT="1397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marL="0" marR="29845" indent="145415" algn="l" defTabSz="914400" rtl="0" eaLnBrk="1" fontAlgn="t" latinLnBrk="0" hangingPunct="1">
                        <a:lnSpc>
                          <a:spcPct val="107000"/>
                        </a:lnSpc>
                        <a:spcAft>
                          <a:spcPts val="0"/>
                        </a:spcAft>
                      </a:pPr>
                      <a:r>
                        <a:rPr lang="sl-SI" sz="1100" b="0" kern="1200" dirty="0" err="1">
                          <a:solidFill>
                            <a:schemeClr val="tx1"/>
                          </a:solidFill>
                          <a:effectLst/>
                          <a:latin typeface="+mn-lt"/>
                          <a:ea typeface="+mn-ea"/>
                          <a:cs typeface="+mn-cs"/>
                        </a:rPr>
                        <a:t>Percentage</a:t>
                      </a:r>
                      <a:endParaRPr lang="sl-SI" sz="1100" b="0" kern="1200" dirty="0">
                        <a:solidFill>
                          <a:schemeClr val="tx1"/>
                        </a:solidFill>
                        <a:effectLst/>
                        <a:latin typeface="+mn-lt"/>
                        <a:ea typeface="+mn-ea"/>
                        <a:cs typeface="+mn-cs"/>
                      </a:endParaRPr>
                    </a:p>
                  </a:txBody>
                  <a:tcPr marL="0" marR="73025" marT="1397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12965">
                <a:tc>
                  <a:txBody>
                    <a:bodyPr/>
                    <a:lstStyle/>
                    <a:p>
                      <a:pPr marL="0" marR="29845" indent="145415" algn="l" defTabSz="914400" rtl="0" eaLnBrk="1" fontAlgn="t" latinLnBrk="0" hangingPunct="1">
                        <a:lnSpc>
                          <a:spcPct val="107000"/>
                        </a:lnSpc>
                        <a:spcAft>
                          <a:spcPts val="0"/>
                        </a:spcAft>
                      </a:pPr>
                      <a:r>
                        <a:rPr lang="sl-SI" sz="1100" b="0" kern="1200" dirty="0" err="1">
                          <a:solidFill>
                            <a:schemeClr val="tx1"/>
                          </a:solidFill>
                          <a:effectLst/>
                          <a:latin typeface="+mn-lt"/>
                          <a:ea typeface="+mn-ea"/>
                          <a:cs typeface="+mn-cs"/>
                        </a:rPr>
                        <a:t>Agitation</a:t>
                      </a:r>
                      <a:endParaRPr lang="sl-SI" sz="1100" b="0" kern="1200" dirty="0">
                        <a:solidFill>
                          <a:schemeClr val="tx1"/>
                        </a:solidFill>
                        <a:effectLst/>
                        <a:latin typeface="+mn-lt"/>
                        <a:ea typeface="+mn-ea"/>
                        <a:cs typeface="+mn-cs"/>
                      </a:endParaRPr>
                    </a:p>
                  </a:txBody>
                  <a:tcPr marL="0" marR="73025" marT="1397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29845" indent="145415" algn="l" defTabSz="914400" rtl="0" eaLnBrk="1" fontAlgn="t" latinLnBrk="0" hangingPunct="1">
                        <a:lnSpc>
                          <a:spcPct val="107000"/>
                        </a:lnSpc>
                        <a:spcAft>
                          <a:spcPts val="0"/>
                        </a:spcAft>
                      </a:pPr>
                      <a:r>
                        <a:rPr lang="sl-SI" sz="1100" b="0" kern="1200" dirty="0">
                          <a:solidFill>
                            <a:schemeClr val="tx1"/>
                          </a:solidFill>
                          <a:effectLst/>
                          <a:latin typeface="+mn-lt"/>
                          <a:ea typeface="+mn-ea"/>
                          <a:cs typeface="+mn-cs"/>
                        </a:rPr>
                        <a:t>55.3</a:t>
                      </a:r>
                    </a:p>
                  </a:txBody>
                  <a:tcPr marL="0" marR="73025" marT="1397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312965">
                <a:tc>
                  <a:txBody>
                    <a:bodyPr/>
                    <a:lstStyle/>
                    <a:p>
                      <a:pPr marL="0" marR="29845" indent="145415" algn="l" defTabSz="914400" rtl="0" eaLnBrk="1" fontAlgn="t" latinLnBrk="0" hangingPunct="1">
                        <a:lnSpc>
                          <a:spcPct val="107000"/>
                        </a:lnSpc>
                        <a:spcAft>
                          <a:spcPts val="0"/>
                        </a:spcAft>
                      </a:pPr>
                      <a:r>
                        <a:rPr lang="sl-SI" sz="1100" b="0" kern="1200" dirty="0" err="1">
                          <a:solidFill>
                            <a:schemeClr val="tx1"/>
                          </a:solidFill>
                          <a:effectLst/>
                          <a:latin typeface="+mn-lt"/>
                          <a:ea typeface="+mn-ea"/>
                          <a:cs typeface="+mn-cs"/>
                        </a:rPr>
                        <a:t>Paranoia</a:t>
                      </a:r>
                      <a:endParaRPr lang="sl-SI" sz="1100" b="0" kern="1200" dirty="0">
                        <a:solidFill>
                          <a:schemeClr val="tx1"/>
                        </a:solidFill>
                        <a:effectLst/>
                        <a:latin typeface="+mn-lt"/>
                        <a:ea typeface="+mn-ea"/>
                        <a:cs typeface="+mn-cs"/>
                      </a:endParaRPr>
                    </a:p>
                  </a:txBody>
                  <a:tcPr marL="0" marR="73025" marT="1397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29845" indent="145415" algn="l" defTabSz="914400" rtl="0" eaLnBrk="1" fontAlgn="t" latinLnBrk="0" hangingPunct="1">
                        <a:lnSpc>
                          <a:spcPct val="107000"/>
                        </a:lnSpc>
                        <a:spcAft>
                          <a:spcPts val="0"/>
                        </a:spcAft>
                      </a:pPr>
                      <a:r>
                        <a:rPr lang="sl-SI" sz="1100" b="0" kern="1200">
                          <a:solidFill>
                            <a:schemeClr val="tx1"/>
                          </a:solidFill>
                          <a:effectLst/>
                          <a:latin typeface="+mn-lt"/>
                          <a:ea typeface="+mn-ea"/>
                          <a:cs typeface="+mn-cs"/>
                        </a:rPr>
                        <a:t>25.5</a:t>
                      </a:r>
                    </a:p>
                  </a:txBody>
                  <a:tcPr marL="0" marR="73025" marT="1397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312965">
                <a:tc>
                  <a:txBody>
                    <a:bodyPr/>
                    <a:lstStyle/>
                    <a:p>
                      <a:pPr marL="0" marR="29845" indent="145415" algn="l" defTabSz="914400" rtl="0" eaLnBrk="1" fontAlgn="t" latinLnBrk="0" hangingPunct="1">
                        <a:lnSpc>
                          <a:spcPct val="107000"/>
                        </a:lnSpc>
                        <a:spcAft>
                          <a:spcPts val="0"/>
                        </a:spcAft>
                      </a:pPr>
                      <a:r>
                        <a:rPr lang="sl-SI" sz="1100" b="0" kern="1200" dirty="0" err="1">
                          <a:solidFill>
                            <a:schemeClr val="tx1"/>
                          </a:solidFill>
                          <a:effectLst/>
                          <a:latin typeface="+mn-lt"/>
                          <a:ea typeface="+mn-ea"/>
                          <a:cs typeface="+mn-cs"/>
                        </a:rPr>
                        <a:t>Intrusiveness</a:t>
                      </a:r>
                      <a:endParaRPr lang="sl-SI" sz="1100" b="0" kern="1200" dirty="0">
                        <a:solidFill>
                          <a:schemeClr val="tx1"/>
                        </a:solidFill>
                        <a:effectLst/>
                        <a:latin typeface="+mn-lt"/>
                        <a:ea typeface="+mn-ea"/>
                        <a:cs typeface="+mn-cs"/>
                      </a:endParaRPr>
                    </a:p>
                  </a:txBody>
                  <a:tcPr marL="0" marR="73025" marT="1397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29845" indent="145415" algn="l" defTabSz="914400" rtl="0" eaLnBrk="1" fontAlgn="t" latinLnBrk="0" hangingPunct="1">
                        <a:lnSpc>
                          <a:spcPct val="107000"/>
                        </a:lnSpc>
                        <a:spcAft>
                          <a:spcPts val="0"/>
                        </a:spcAft>
                      </a:pPr>
                      <a:r>
                        <a:rPr lang="sl-SI" sz="1100" b="0" kern="1200" dirty="0">
                          <a:solidFill>
                            <a:schemeClr val="tx1"/>
                          </a:solidFill>
                          <a:effectLst/>
                          <a:latin typeface="+mn-lt"/>
                          <a:ea typeface="+mn-ea"/>
                          <a:cs typeface="+mn-cs"/>
                        </a:rPr>
                        <a:t>36.2</a:t>
                      </a:r>
                    </a:p>
                  </a:txBody>
                  <a:tcPr marL="0" marR="73025" marT="1397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312965">
                <a:tc>
                  <a:txBody>
                    <a:bodyPr/>
                    <a:lstStyle/>
                    <a:p>
                      <a:pPr marL="0" marR="29845" indent="145415" algn="l" defTabSz="914400" rtl="0" eaLnBrk="1" fontAlgn="t" latinLnBrk="0" hangingPunct="1">
                        <a:lnSpc>
                          <a:spcPct val="107000"/>
                        </a:lnSpc>
                        <a:spcAft>
                          <a:spcPts val="0"/>
                        </a:spcAft>
                      </a:pPr>
                      <a:r>
                        <a:rPr lang="sl-SI" sz="1100" b="0" kern="1200" dirty="0">
                          <a:solidFill>
                            <a:schemeClr val="tx1"/>
                          </a:solidFill>
                          <a:effectLst/>
                          <a:latin typeface="+mn-lt"/>
                          <a:ea typeface="+mn-ea"/>
                          <a:cs typeface="+mn-cs"/>
                        </a:rPr>
                        <a:t>Somnolence/</a:t>
                      </a:r>
                      <a:r>
                        <a:rPr lang="sl-SI" sz="1100" b="0" kern="1200" dirty="0" err="1">
                          <a:solidFill>
                            <a:schemeClr val="tx1"/>
                          </a:solidFill>
                          <a:effectLst/>
                          <a:latin typeface="+mn-lt"/>
                          <a:ea typeface="+mn-ea"/>
                          <a:cs typeface="+mn-cs"/>
                        </a:rPr>
                        <a:t>sleep</a:t>
                      </a:r>
                      <a:r>
                        <a:rPr lang="sl-SI" sz="1100" b="0" kern="1200" dirty="0">
                          <a:solidFill>
                            <a:schemeClr val="tx1"/>
                          </a:solidFill>
                          <a:effectLst/>
                          <a:latin typeface="+mn-lt"/>
                          <a:ea typeface="+mn-ea"/>
                          <a:cs typeface="+mn-cs"/>
                        </a:rPr>
                        <a:t> </a:t>
                      </a:r>
                      <a:r>
                        <a:rPr lang="sl-SI" sz="1100" b="0" kern="1200" dirty="0" err="1">
                          <a:solidFill>
                            <a:schemeClr val="tx1"/>
                          </a:solidFill>
                          <a:effectLst/>
                          <a:latin typeface="+mn-lt"/>
                          <a:ea typeface="+mn-ea"/>
                          <a:cs typeface="+mn-cs"/>
                        </a:rPr>
                        <a:t>disturbance</a:t>
                      </a:r>
                      <a:endParaRPr lang="sl-SI" sz="1100" b="0" kern="1200" dirty="0">
                        <a:solidFill>
                          <a:schemeClr val="tx1"/>
                        </a:solidFill>
                        <a:effectLst/>
                        <a:latin typeface="+mn-lt"/>
                        <a:ea typeface="+mn-ea"/>
                        <a:cs typeface="+mn-cs"/>
                      </a:endParaRPr>
                    </a:p>
                  </a:txBody>
                  <a:tcPr marL="0" marR="73025" marT="1397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29845" indent="145415" algn="l" defTabSz="914400" rtl="0" eaLnBrk="1" fontAlgn="t" latinLnBrk="0" hangingPunct="1">
                        <a:lnSpc>
                          <a:spcPct val="107000"/>
                        </a:lnSpc>
                        <a:spcAft>
                          <a:spcPts val="0"/>
                        </a:spcAft>
                      </a:pPr>
                      <a:r>
                        <a:rPr lang="sl-SI" sz="1100" b="0" kern="1200" dirty="0">
                          <a:solidFill>
                            <a:schemeClr val="tx1"/>
                          </a:solidFill>
                          <a:effectLst/>
                          <a:latin typeface="+mn-lt"/>
                          <a:ea typeface="+mn-ea"/>
                          <a:cs typeface="+mn-cs"/>
                        </a:rPr>
                        <a:t>12.8</a:t>
                      </a:r>
                    </a:p>
                  </a:txBody>
                  <a:tcPr marL="0" marR="73025" marT="1397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312965">
                <a:tc>
                  <a:txBody>
                    <a:bodyPr/>
                    <a:lstStyle/>
                    <a:p>
                      <a:pPr marL="0" marR="29845" indent="145415" algn="l" defTabSz="914400" rtl="0" eaLnBrk="1" fontAlgn="t" latinLnBrk="0" hangingPunct="1">
                        <a:lnSpc>
                          <a:spcPct val="107000"/>
                        </a:lnSpc>
                        <a:spcAft>
                          <a:spcPts val="0"/>
                        </a:spcAft>
                      </a:pPr>
                      <a:r>
                        <a:rPr lang="sl-SI" sz="1100" b="0" kern="1200" dirty="0" err="1">
                          <a:solidFill>
                            <a:schemeClr val="tx1"/>
                          </a:solidFill>
                          <a:effectLst/>
                          <a:latin typeface="+mn-lt"/>
                          <a:ea typeface="+mn-ea"/>
                          <a:cs typeface="+mn-cs"/>
                        </a:rPr>
                        <a:t>Physical</a:t>
                      </a:r>
                      <a:r>
                        <a:rPr lang="sl-SI" sz="1100" b="0" kern="1200" dirty="0">
                          <a:solidFill>
                            <a:schemeClr val="tx1"/>
                          </a:solidFill>
                          <a:effectLst/>
                          <a:latin typeface="+mn-lt"/>
                          <a:ea typeface="+mn-ea"/>
                          <a:cs typeface="+mn-cs"/>
                        </a:rPr>
                        <a:t> </a:t>
                      </a:r>
                      <a:r>
                        <a:rPr lang="sl-SI" sz="1100" b="0" kern="1200" dirty="0" err="1">
                          <a:solidFill>
                            <a:schemeClr val="tx1"/>
                          </a:solidFill>
                          <a:effectLst/>
                          <a:latin typeface="+mn-lt"/>
                          <a:ea typeface="+mn-ea"/>
                          <a:cs typeface="+mn-cs"/>
                        </a:rPr>
                        <a:t>aggression</a:t>
                      </a:r>
                      <a:endParaRPr lang="sl-SI" sz="1100" b="0" kern="1200" dirty="0">
                        <a:solidFill>
                          <a:schemeClr val="tx1"/>
                        </a:solidFill>
                        <a:effectLst/>
                        <a:latin typeface="+mn-lt"/>
                        <a:ea typeface="+mn-ea"/>
                        <a:cs typeface="+mn-cs"/>
                      </a:endParaRPr>
                    </a:p>
                  </a:txBody>
                  <a:tcPr marL="0" marR="73025" marT="1397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29845" indent="145415" algn="l" defTabSz="914400" rtl="0" eaLnBrk="1" fontAlgn="t" latinLnBrk="0" hangingPunct="1">
                        <a:lnSpc>
                          <a:spcPct val="107000"/>
                        </a:lnSpc>
                        <a:spcAft>
                          <a:spcPts val="0"/>
                        </a:spcAft>
                      </a:pPr>
                      <a:r>
                        <a:rPr lang="sl-SI" sz="1100" b="0" kern="1200" dirty="0">
                          <a:solidFill>
                            <a:schemeClr val="tx1"/>
                          </a:solidFill>
                          <a:effectLst/>
                          <a:latin typeface="+mn-lt"/>
                          <a:ea typeface="+mn-ea"/>
                          <a:cs typeface="+mn-cs"/>
                        </a:rPr>
                        <a:t>17.0</a:t>
                      </a:r>
                    </a:p>
                  </a:txBody>
                  <a:tcPr marL="0" marR="73025" marT="1397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312965">
                <a:tc>
                  <a:txBody>
                    <a:bodyPr/>
                    <a:lstStyle/>
                    <a:p>
                      <a:pPr marL="0" marR="29845" indent="145415" algn="l" defTabSz="914400" rtl="0" eaLnBrk="1" fontAlgn="t" latinLnBrk="0" hangingPunct="1">
                        <a:lnSpc>
                          <a:spcPct val="107000"/>
                        </a:lnSpc>
                        <a:spcAft>
                          <a:spcPts val="0"/>
                        </a:spcAft>
                      </a:pPr>
                      <a:r>
                        <a:rPr lang="sl-SI" sz="1100" b="0" kern="1200" dirty="0" err="1">
                          <a:solidFill>
                            <a:schemeClr val="tx1"/>
                          </a:solidFill>
                          <a:effectLst/>
                          <a:latin typeface="+mn-lt"/>
                          <a:ea typeface="+mn-ea"/>
                          <a:cs typeface="+mn-cs"/>
                        </a:rPr>
                        <a:t>Danger</a:t>
                      </a:r>
                      <a:r>
                        <a:rPr lang="sl-SI" sz="1100" b="0" kern="1200" dirty="0">
                          <a:solidFill>
                            <a:schemeClr val="tx1"/>
                          </a:solidFill>
                          <a:effectLst/>
                          <a:latin typeface="+mn-lt"/>
                          <a:ea typeface="+mn-ea"/>
                          <a:cs typeface="+mn-cs"/>
                        </a:rPr>
                        <a:t> to </a:t>
                      </a:r>
                      <a:r>
                        <a:rPr lang="sl-SI" sz="1100" b="0" kern="1200" dirty="0" err="1">
                          <a:solidFill>
                            <a:schemeClr val="tx1"/>
                          </a:solidFill>
                          <a:effectLst/>
                          <a:latin typeface="+mn-lt"/>
                          <a:ea typeface="+mn-ea"/>
                          <a:cs typeface="+mn-cs"/>
                        </a:rPr>
                        <a:t>self</a:t>
                      </a:r>
                      <a:r>
                        <a:rPr lang="sl-SI" sz="1100" b="0" kern="1200" dirty="0">
                          <a:solidFill>
                            <a:schemeClr val="tx1"/>
                          </a:solidFill>
                          <a:effectLst/>
                          <a:latin typeface="+mn-lt"/>
                          <a:ea typeface="+mn-ea"/>
                          <a:cs typeface="+mn-cs"/>
                        </a:rPr>
                        <a:t>/</a:t>
                      </a:r>
                      <a:r>
                        <a:rPr lang="sl-SI" sz="1100" b="0" kern="1200" dirty="0" err="1">
                          <a:solidFill>
                            <a:schemeClr val="tx1"/>
                          </a:solidFill>
                          <a:effectLst/>
                          <a:latin typeface="+mn-lt"/>
                          <a:ea typeface="+mn-ea"/>
                          <a:cs typeface="+mn-cs"/>
                        </a:rPr>
                        <a:t>suicidality</a:t>
                      </a:r>
                      <a:endParaRPr lang="sl-SI" sz="1100" b="0" kern="1200" dirty="0">
                        <a:solidFill>
                          <a:schemeClr val="tx1"/>
                        </a:solidFill>
                        <a:effectLst/>
                        <a:latin typeface="+mn-lt"/>
                        <a:ea typeface="+mn-ea"/>
                        <a:cs typeface="+mn-cs"/>
                      </a:endParaRPr>
                    </a:p>
                  </a:txBody>
                  <a:tcPr marL="0" marR="73025" marT="1397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29845" indent="145415" algn="l" defTabSz="914400" rtl="0" eaLnBrk="1" fontAlgn="t" latinLnBrk="0" hangingPunct="1">
                        <a:lnSpc>
                          <a:spcPct val="107000"/>
                        </a:lnSpc>
                        <a:spcAft>
                          <a:spcPts val="0"/>
                        </a:spcAft>
                      </a:pPr>
                      <a:r>
                        <a:rPr lang="sl-SI" sz="1100" b="0" kern="1200" dirty="0">
                          <a:solidFill>
                            <a:schemeClr val="tx1"/>
                          </a:solidFill>
                          <a:effectLst/>
                          <a:latin typeface="+mn-lt"/>
                          <a:ea typeface="+mn-ea"/>
                          <a:cs typeface="+mn-cs"/>
                        </a:rPr>
                        <a:t>8.5</a:t>
                      </a:r>
                    </a:p>
                  </a:txBody>
                  <a:tcPr marL="0" marR="73025" marT="1397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6"/>
                  </a:ext>
                </a:extLst>
              </a:tr>
              <a:tr h="312965">
                <a:tc>
                  <a:txBody>
                    <a:bodyPr/>
                    <a:lstStyle/>
                    <a:p>
                      <a:pPr marL="0" marR="29845" indent="145415" algn="l" defTabSz="914400" rtl="0" eaLnBrk="1" fontAlgn="t" latinLnBrk="0" hangingPunct="1">
                        <a:lnSpc>
                          <a:spcPct val="107000"/>
                        </a:lnSpc>
                        <a:spcAft>
                          <a:spcPts val="0"/>
                        </a:spcAft>
                      </a:pPr>
                      <a:r>
                        <a:rPr lang="sl-SI" sz="1100" b="0" kern="1200" dirty="0" err="1">
                          <a:solidFill>
                            <a:schemeClr val="tx1"/>
                          </a:solidFill>
                          <a:effectLst/>
                          <a:latin typeface="+mn-lt"/>
                          <a:ea typeface="+mn-ea"/>
                          <a:cs typeface="+mn-cs"/>
                        </a:rPr>
                        <a:t>Medication</a:t>
                      </a:r>
                      <a:r>
                        <a:rPr lang="sl-SI" sz="1100" b="0" kern="1200" dirty="0">
                          <a:solidFill>
                            <a:schemeClr val="tx1"/>
                          </a:solidFill>
                          <a:effectLst/>
                          <a:latin typeface="+mn-lt"/>
                          <a:ea typeface="+mn-ea"/>
                          <a:cs typeface="+mn-cs"/>
                        </a:rPr>
                        <a:t> </a:t>
                      </a:r>
                      <a:r>
                        <a:rPr lang="sl-SI" sz="1100" b="0" kern="1200" dirty="0" err="1">
                          <a:solidFill>
                            <a:schemeClr val="tx1"/>
                          </a:solidFill>
                          <a:effectLst/>
                          <a:latin typeface="+mn-lt"/>
                          <a:ea typeface="+mn-ea"/>
                          <a:cs typeface="+mn-cs"/>
                        </a:rPr>
                        <a:t>concerns</a:t>
                      </a:r>
                      <a:endParaRPr lang="sl-SI" sz="1100" b="0" kern="1200" dirty="0">
                        <a:solidFill>
                          <a:schemeClr val="tx1"/>
                        </a:solidFill>
                        <a:effectLst/>
                        <a:latin typeface="+mn-lt"/>
                        <a:ea typeface="+mn-ea"/>
                        <a:cs typeface="+mn-cs"/>
                      </a:endParaRPr>
                    </a:p>
                  </a:txBody>
                  <a:tcPr marL="0" marR="73025" marT="1397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29845" indent="145415" algn="l" defTabSz="914400" rtl="0" eaLnBrk="1" fontAlgn="t" latinLnBrk="0" hangingPunct="1">
                        <a:lnSpc>
                          <a:spcPct val="107000"/>
                        </a:lnSpc>
                        <a:spcAft>
                          <a:spcPts val="0"/>
                        </a:spcAft>
                      </a:pPr>
                      <a:r>
                        <a:rPr lang="sl-SI" sz="1100" b="0" kern="1200" dirty="0">
                          <a:solidFill>
                            <a:schemeClr val="tx1"/>
                          </a:solidFill>
                          <a:effectLst/>
                          <a:latin typeface="+mn-lt"/>
                          <a:ea typeface="+mn-ea"/>
                          <a:cs typeface="+mn-cs"/>
                        </a:rPr>
                        <a:t>2.1</a:t>
                      </a:r>
                    </a:p>
                  </a:txBody>
                  <a:tcPr marL="0" marR="73025" marT="1397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7"/>
                  </a:ext>
                </a:extLst>
              </a:tr>
              <a:tr h="312965">
                <a:tc>
                  <a:txBody>
                    <a:bodyPr/>
                    <a:lstStyle/>
                    <a:p>
                      <a:pPr marL="0" marR="29845" indent="145415" algn="l" defTabSz="914400" rtl="0" eaLnBrk="1" fontAlgn="t" latinLnBrk="0" hangingPunct="1">
                        <a:lnSpc>
                          <a:spcPct val="107000"/>
                        </a:lnSpc>
                        <a:spcAft>
                          <a:spcPts val="0"/>
                        </a:spcAft>
                      </a:pPr>
                      <a:r>
                        <a:rPr lang="sl-SI" sz="1100" b="0" kern="1200" dirty="0" err="1">
                          <a:solidFill>
                            <a:schemeClr val="tx1"/>
                          </a:solidFill>
                          <a:effectLst/>
                          <a:latin typeface="+mn-lt"/>
                          <a:ea typeface="+mn-ea"/>
                          <a:cs typeface="+mn-cs"/>
                        </a:rPr>
                        <a:t>Increase</a:t>
                      </a:r>
                      <a:r>
                        <a:rPr lang="sl-SI" sz="1100" b="0" kern="1200" dirty="0">
                          <a:solidFill>
                            <a:schemeClr val="tx1"/>
                          </a:solidFill>
                          <a:effectLst/>
                          <a:latin typeface="+mn-lt"/>
                          <a:ea typeface="+mn-ea"/>
                          <a:cs typeface="+mn-cs"/>
                        </a:rPr>
                        <a:t> in </a:t>
                      </a:r>
                      <a:r>
                        <a:rPr lang="sl-SI" sz="1100" b="0" kern="1200" dirty="0" err="1">
                          <a:solidFill>
                            <a:schemeClr val="tx1"/>
                          </a:solidFill>
                          <a:effectLst/>
                          <a:latin typeface="+mn-lt"/>
                          <a:ea typeface="+mn-ea"/>
                          <a:cs typeface="+mn-cs"/>
                        </a:rPr>
                        <a:t>confusion</a:t>
                      </a:r>
                      <a:endParaRPr lang="sl-SI" sz="1100" b="0" kern="1200" dirty="0">
                        <a:solidFill>
                          <a:schemeClr val="tx1"/>
                        </a:solidFill>
                        <a:effectLst/>
                        <a:latin typeface="+mn-lt"/>
                        <a:ea typeface="+mn-ea"/>
                        <a:cs typeface="+mn-cs"/>
                      </a:endParaRPr>
                    </a:p>
                  </a:txBody>
                  <a:tcPr marL="0" marR="73025" marT="1397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29845" indent="145415" algn="l" defTabSz="914400" rtl="0" eaLnBrk="1" fontAlgn="t" latinLnBrk="0" hangingPunct="1">
                        <a:lnSpc>
                          <a:spcPct val="107000"/>
                        </a:lnSpc>
                        <a:spcAft>
                          <a:spcPts val="0"/>
                        </a:spcAft>
                      </a:pPr>
                      <a:r>
                        <a:rPr lang="sl-SI" sz="1100" b="0" kern="1200" dirty="0">
                          <a:solidFill>
                            <a:schemeClr val="tx1"/>
                          </a:solidFill>
                          <a:effectLst/>
                          <a:latin typeface="+mn-lt"/>
                          <a:ea typeface="+mn-ea"/>
                          <a:cs typeface="+mn-cs"/>
                        </a:rPr>
                        <a:t>19.1</a:t>
                      </a:r>
                    </a:p>
                  </a:txBody>
                  <a:tcPr marL="0" marR="73025" marT="1397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8"/>
                  </a:ext>
                </a:extLst>
              </a:tr>
              <a:tr h="312965">
                <a:tc>
                  <a:txBody>
                    <a:bodyPr/>
                    <a:lstStyle/>
                    <a:p>
                      <a:pPr marL="0" marR="29845" indent="145415" algn="l" defTabSz="914400" rtl="0" eaLnBrk="1" fontAlgn="t" latinLnBrk="0" hangingPunct="1">
                        <a:lnSpc>
                          <a:spcPct val="107000"/>
                        </a:lnSpc>
                        <a:spcAft>
                          <a:spcPts val="0"/>
                        </a:spcAft>
                      </a:pPr>
                      <a:r>
                        <a:rPr lang="sl-SI" sz="1100" b="0" kern="1200" dirty="0" err="1">
                          <a:solidFill>
                            <a:schemeClr val="tx1"/>
                          </a:solidFill>
                          <a:effectLst/>
                          <a:latin typeface="+mn-lt"/>
                          <a:ea typeface="+mn-ea"/>
                          <a:cs typeface="+mn-cs"/>
                        </a:rPr>
                        <a:t>Attention-seeking</a:t>
                      </a:r>
                      <a:endParaRPr lang="sl-SI" sz="1100" b="0" kern="1200" dirty="0">
                        <a:solidFill>
                          <a:schemeClr val="tx1"/>
                        </a:solidFill>
                        <a:effectLst/>
                        <a:latin typeface="+mn-lt"/>
                        <a:ea typeface="+mn-ea"/>
                        <a:cs typeface="+mn-cs"/>
                      </a:endParaRPr>
                    </a:p>
                  </a:txBody>
                  <a:tcPr marL="0" marR="73025" marT="1397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29845" indent="145415" algn="l" defTabSz="914400" rtl="0" eaLnBrk="1" fontAlgn="t" latinLnBrk="0" hangingPunct="1">
                        <a:lnSpc>
                          <a:spcPct val="107000"/>
                        </a:lnSpc>
                        <a:spcAft>
                          <a:spcPts val="0"/>
                        </a:spcAft>
                      </a:pPr>
                      <a:r>
                        <a:rPr lang="sl-SI" sz="1100" b="0" kern="1200" dirty="0">
                          <a:solidFill>
                            <a:schemeClr val="tx1"/>
                          </a:solidFill>
                          <a:effectLst/>
                          <a:latin typeface="+mn-lt"/>
                          <a:ea typeface="+mn-ea"/>
                          <a:cs typeface="+mn-cs"/>
                        </a:rPr>
                        <a:t>8.5</a:t>
                      </a:r>
                    </a:p>
                  </a:txBody>
                  <a:tcPr marL="0" marR="73025" marT="1397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9"/>
                  </a:ext>
                </a:extLst>
              </a:tr>
              <a:tr h="312965">
                <a:tc>
                  <a:txBody>
                    <a:bodyPr/>
                    <a:lstStyle/>
                    <a:p>
                      <a:pPr marL="0" marR="29845" indent="145415" algn="l" defTabSz="914400" rtl="0" eaLnBrk="1" fontAlgn="t" latinLnBrk="0" hangingPunct="1">
                        <a:lnSpc>
                          <a:spcPct val="107000"/>
                        </a:lnSpc>
                        <a:spcAft>
                          <a:spcPts val="0"/>
                        </a:spcAft>
                      </a:pPr>
                      <a:r>
                        <a:rPr lang="sl-SI" sz="1100" b="0" kern="1200" dirty="0" err="1">
                          <a:solidFill>
                            <a:schemeClr val="tx1"/>
                          </a:solidFill>
                          <a:effectLst/>
                          <a:latin typeface="+mn-lt"/>
                          <a:ea typeface="+mn-ea"/>
                          <a:cs typeface="+mn-cs"/>
                        </a:rPr>
                        <a:t>Accusatory</a:t>
                      </a:r>
                      <a:r>
                        <a:rPr lang="sl-SI" sz="1100" b="0" kern="1200" dirty="0">
                          <a:solidFill>
                            <a:schemeClr val="tx1"/>
                          </a:solidFill>
                          <a:effectLst/>
                          <a:latin typeface="+mn-lt"/>
                          <a:ea typeface="+mn-ea"/>
                          <a:cs typeface="+mn-cs"/>
                        </a:rPr>
                        <a:t> </a:t>
                      </a:r>
                      <a:r>
                        <a:rPr lang="sl-SI" sz="1100" b="0" kern="1200" dirty="0" err="1">
                          <a:solidFill>
                            <a:schemeClr val="tx1"/>
                          </a:solidFill>
                          <a:effectLst/>
                          <a:latin typeface="+mn-lt"/>
                          <a:ea typeface="+mn-ea"/>
                          <a:cs typeface="+mn-cs"/>
                        </a:rPr>
                        <a:t>behavior</a:t>
                      </a:r>
                      <a:r>
                        <a:rPr lang="sl-SI" sz="1100" b="0" kern="1200" dirty="0">
                          <a:solidFill>
                            <a:schemeClr val="tx1"/>
                          </a:solidFill>
                          <a:effectLst/>
                          <a:latin typeface="+mn-lt"/>
                          <a:ea typeface="+mn-ea"/>
                          <a:cs typeface="+mn-cs"/>
                        </a:rPr>
                        <a:t> </a:t>
                      </a:r>
                      <a:r>
                        <a:rPr lang="sl-SI" sz="1100" b="0" kern="1200" dirty="0" err="1">
                          <a:solidFill>
                            <a:schemeClr val="tx1"/>
                          </a:solidFill>
                          <a:effectLst/>
                          <a:latin typeface="+mn-lt"/>
                          <a:ea typeface="+mn-ea"/>
                          <a:cs typeface="+mn-cs"/>
                        </a:rPr>
                        <a:t>toward</a:t>
                      </a:r>
                      <a:r>
                        <a:rPr lang="sl-SI" sz="1100" b="0" kern="1200" dirty="0">
                          <a:solidFill>
                            <a:schemeClr val="tx1"/>
                          </a:solidFill>
                          <a:effectLst/>
                          <a:latin typeface="+mn-lt"/>
                          <a:ea typeface="+mn-ea"/>
                          <a:cs typeface="+mn-cs"/>
                        </a:rPr>
                        <a:t> </a:t>
                      </a:r>
                      <a:r>
                        <a:rPr lang="sl-SI" sz="1100" b="0" kern="1200" dirty="0" err="1">
                          <a:solidFill>
                            <a:schemeClr val="tx1"/>
                          </a:solidFill>
                          <a:effectLst/>
                          <a:latin typeface="+mn-lt"/>
                          <a:ea typeface="+mn-ea"/>
                          <a:cs typeface="+mn-cs"/>
                        </a:rPr>
                        <a:t>staff</a:t>
                      </a:r>
                      <a:endParaRPr lang="sl-SI" sz="1100" b="0" kern="1200" dirty="0">
                        <a:solidFill>
                          <a:schemeClr val="tx1"/>
                        </a:solidFill>
                        <a:effectLst/>
                        <a:latin typeface="+mn-lt"/>
                        <a:ea typeface="+mn-ea"/>
                        <a:cs typeface="+mn-cs"/>
                      </a:endParaRPr>
                    </a:p>
                  </a:txBody>
                  <a:tcPr marL="0" marR="73025" marT="1397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29845" indent="145415" algn="l" defTabSz="914400" rtl="0" eaLnBrk="1" fontAlgn="t" latinLnBrk="0" hangingPunct="1">
                        <a:lnSpc>
                          <a:spcPct val="107000"/>
                        </a:lnSpc>
                        <a:spcAft>
                          <a:spcPts val="0"/>
                        </a:spcAft>
                      </a:pPr>
                      <a:r>
                        <a:rPr lang="sl-SI" sz="1100" b="0" kern="1200" dirty="0">
                          <a:solidFill>
                            <a:schemeClr val="tx1"/>
                          </a:solidFill>
                          <a:effectLst/>
                          <a:latin typeface="+mn-lt"/>
                          <a:ea typeface="+mn-ea"/>
                          <a:cs typeface="+mn-cs"/>
                        </a:rPr>
                        <a:t>12.8</a:t>
                      </a:r>
                    </a:p>
                  </a:txBody>
                  <a:tcPr marL="0" marR="73025" marT="1397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3" name="TextBox 2">
            <a:extLst>
              <a:ext uri="{FF2B5EF4-FFF2-40B4-BE49-F238E27FC236}">
                <a16:creationId xmlns:a16="http://schemas.microsoft.com/office/drawing/2014/main" id="{230C022C-AA22-B7AF-0B74-1D186B59775D}"/>
              </a:ext>
            </a:extLst>
          </p:cNvPr>
          <p:cNvSpPr txBox="1"/>
          <p:nvPr/>
        </p:nvSpPr>
        <p:spPr>
          <a:xfrm>
            <a:off x="2126673" y="5268241"/>
            <a:ext cx="3399864" cy="369332"/>
          </a:xfrm>
          <a:prstGeom prst="rect">
            <a:avLst/>
          </a:prstGeom>
          <a:noFill/>
        </p:spPr>
        <p:txBody>
          <a:bodyPr wrap="square" rtlCol="0">
            <a:spAutoFit/>
          </a:bodyPr>
          <a:lstStyle/>
          <a:p>
            <a:r>
              <a:rPr lang="en-US" dirty="0"/>
              <a:t>(</a:t>
            </a:r>
            <a:r>
              <a:rPr lang="en-US" dirty="0" err="1"/>
              <a:t>Baharudin</a:t>
            </a:r>
            <a:r>
              <a:rPr lang="en-US" dirty="0"/>
              <a:t> et al., 2019)</a:t>
            </a:r>
            <a:endParaRPr lang="sl-SI" dirty="0"/>
          </a:p>
        </p:txBody>
      </p:sp>
      <p:sp>
        <p:nvSpPr>
          <p:cNvPr id="4" name="TextBox 3">
            <a:extLst>
              <a:ext uri="{FF2B5EF4-FFF2-40B4-BE49-F238E27FC236}">
                <a16:creationId xmlns:a16="http://schemas.microsoft.com/office/drawing/2014/main" id="{3DE032E0-9745-7263-C933-F0E0C2B9B7A7}"/>
              </a:ext>
            </a:extLst>
          </p:cNvPr>
          <p:cNvSpPr txBox="1"/>
          <p:nvPr/>
        </p:nvSpPr>
        <p:spPr>
          <a:xfrm>
            <a:off x="5526537" y="5268241"/>
            <a:ext cx="3399864" cy="369332"/>
          </a:xfrm>
          <a:prstGeom prst="rect">
            <a:avLst/>
          </a:prstGeom>
          <a:noFill/>
        </p:spPr>
        <p:txBody>
          <a:bodyPr wrap="square" rtlCol="0">
            <a:spAutoFit/>
          </a:bodyPr>
          <a:lstStyle/>
          <a:p>
            <a:r>
              <a:rPr lang="en-US" dirty="0"/>
              <a:t>(Tannenbaum et al., 2022)</a:t>
            </a:r>
            <a:endParaRPr lang="sl-SI" dirty="0"/>
          </a:p>
        </p:txBody>
      </p:sp>
    </p:spTree>
    <p:extLst>
      <p:ext uri="{BB962C8B-B14F-4D97-AF65-F5344CB8AC3E}">
        <p14:creationId xmlns:p14="http://schemas.microsoft.com/office/powerpoint/2010/main" val="1366954715"/>
      </p:ext>
    </p:extLst>
  </p:cSld>
  <p:clrMapOvr>
    <a:masterClrMapping/>
  </p:clrMapOvr>
</p:sld>
</file>

<file path=ppt/theme/theme1.xml><?xml version="1.0" encoding="utf-8"?>
<a:theme xmlns:a="http://schemas.openxmlformats.org/drawingml/2006/main" name="Neurocare_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care_theme" id="{EB749B6F-19CB-4F91-9157-110C29641202}" vid="{09EF6AB2-7037-4E7F-9F1B-5B2E625B4B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Neurocare_theme</Template>
  <TotalTime>261</TotalTime>
  <Words>2294</Words>
  <Application>Microsoft Office PowerPoint</Application>
  <PresentationFormat>Širokozaslonsko</PresentationFormat>
  <Paragraphs>141</Paragraphs>
  <Slides>12</Slides>
  <Notes>9</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12</vt:i4>
      </vt:variant>
    </vt:vector>
  </HeadingPairs>
  <TitlesOfParts>
    <vt:vector size="17" baseType="lpstr">
      <vt:lpstr>-apple-system</vt:lpstr>
      <vt:lpstr>Arial</vt:lpstr>
      <vt:lpstr>Calibri</vt:lpstr>
      <vt:lpstr>Calibri Light</vt:lpstr>
      <vt:lpstr>Neurocare_theme</vt:lpstr>
      <vt:lpstr>Behavioral issues in dementia  Jakob Sajovic</vt:lpstr>
      <vt:lpstr>Aim of the lecture</vt:lpstr>
      <vt:lpstr>Start with a scenario</vt:lpstr>
      <vt:lpstr>Your responses to the scenario</vt:lpstr>
      <vt:lpstr>Understanding behavioral issues </vt:lpstr>
      <vt:lpstr>The second scenario</vt:lpstr>
      <vt:lpstr>Your responses to the scenario</vt:lpstr>
      <vt:lpstr>Reacting to behavioral issues</vt:lpstr>
      <vt:lpstr>What kinds of behavioral issues can arise?</vt:lpstr>
      <vt:lpstr>How can we assess behavioral issues?</vt:lpstr>
      <vt:lpstr>Strategies for managing behavioural issues</vt:lpstr>
      <vt:lpstr>Sources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issues in (non-alzheimer‘s) dementia</dc:title>
  <dc:creator>Jakob Sajovic</dc:creator>
  <cp:lastModifiedBy>Drevenšek, Gorazd</cp:lastModifiedBy>
  <cp:revision>25</cp:revision>
  <dcterms:created xsi:type="dcterms:W3CDTF">2022-09-01T08:09:37Z</dcterms:created>
  <dcterms:modified xsi:type="dcterms:W3CDTF">2023-11-04T08:46:00Z</dcterms:modified>
</cp:coreProperties>
</file>