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9" r:id="rId7"/>
    <p:sldId id="270" r:id="rId8"/>
    <p:sldId id="262" r:id="rId9"/>
    <p:sldId id="265" r:id="rId10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4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07249-D42A-49D0-838F-CB7673A9F2A9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5864D-16A4-4DDC-BF27-57FD2C7C7E4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3959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C142981D-BEBA-404A-96B1-E3DB310601E7}" type="slidenum">
              <a:rPr/>
              <a:pPr algn="l" rtl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035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juhtslaidi alapealkirja laadi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0179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04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2173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2504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624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194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6630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254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32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947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957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823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pda.eu.com/medinfo/images/wearing-off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37C6-C0D2-C8FF-E421-4C31D6030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50" y="2181567"/>
            <a:ext cx="10553700" cy="1898650"/>
          </a:xfrm>
        </p:spPr>
        <p:txBody>
          <a:bodyPr>
            <a:normAutofit/>
          </a:bodyPr>
          <a:lstStyle/>
          <a:p>
            <a:b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Parkinson`s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disease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advanced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stage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t-EE" sz="36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01E3E-BCE5-56A4-7A44-FC669E33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9150"/>
            <a:ext cx="9144000" cy="996950"/>
          </a:xfrm>
        </p:spPr>
        <p:txBody>
          <a:bodyPr>
            <a:normAutofit/>
          </a:bodyPr>
          <a:lstStyle/>
          <a:p>
            <a:r>
              <a:rPr lang="et-EE" sz="2800" dirty="0"/>
              <a:t>Pille Taba, Ülle </a:t>
            </a:r>
            <a:r>
              <a:rPr lang="et-EE" sz="2800" dirty="0" err="1"/>
              <a:t>Krikmann</a:t>
            </a:r>
            <a:endParaRPr lang="et-EE" sz="2800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3E4A019D-060F-F745-A094-743682136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198609"/>
            <a:ext cx="1297954" cy="157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93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C52DE-42F1-6AFD-C757-E03C0E4E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0" y="681037"/>
            <a:ext cx="9486900" cy="1009651"/>
          </a:xfrm>
        </p:spPr>
        <p:txBody>
          <a:bodyPr>
            <a:normAutofit/>
          </a:bodyPr>
          <a:lstStyle/>
          <a:p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2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</a:t>
            </a:r>
            <a:endParaRPr lang="et-EE" sz="3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E64ED-962B-DC2D-08A8-10EB58402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978025"/>
            <a:ext cx="9163050" cy="3451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By the end of this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lecture</a:t>
            </a:r>
            <a:r>
              <a:rPr lang="et-EE" sz="240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t-EE" sz="2400" dirty="0">
                <a:solidFill>
                  <a:srgbClr val="000000"/>
                </a:solidFill>
              </a:rPr>
              <a:t>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he student should be able to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u</a:t>
            </a:r>
            <a:r>
              <a:rPr lang="et-EE" sz="2400" dirty="0" err="1"/>
              <a:t>nderstand</a:t>
            </a:r>
            <a:r>
              <a:rPr lang="et-EE" sz="2400" dirty="0"/>
              <a:t> and </a:t>
            </a:r>
            <a:r>
              <a:rPr lang="et-EE" sz="2400" dirty="0" err="1"/>
              <a:t>explain</a:t>
            </a:r>
            <a:r>
              <a:rPr lang="et-EE" sz="2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Parkinson`s</a:t>
            </a:r>
            <a:r>
              <a:rPr lang="et-EE" sz="2400" dirty="0"/>
              <a:t> </a:t>
            </a:r>
            <a:r>
              <a:rPr lang="et-EE" sz="2400" dirty="0" err="1"/>
              <a:t>disease</a:t>
            </a:r>
            <a:r>
              <a:rPr lang="et-EE" sz="2400" dirty="0"/>
              <a:t> </a:t>
            </a:r>
            <a:r>
              <a:rPr lang="et-EE" sz="2400" dirty="0" err="1"/>
              <a:t>advanced</a:t>
            </a:r>
            <a:r>
              <a:rPr lang="et-EE" sz="2400" dirty="0"/>
              <a:t> </a:t>
            </a:r>
            <a:r>
              <a:rPr lang="et-EE" sz="2400" dirty="0" err="1"/>
              <a:t>stage</a:t>
            </a:r>
            <a:r>
              <a:rPr lang="et-EE" sz="2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Planning</a:t>
            </a:r>
            <a:r>
              <a:rPr lang="et-EE" sz="2400" dirty="0"/>
              <a:t> </a:t>
            </a:r>
            <a:r>
              <a:rPr lang="et-EE" sz="2400" dirty="0" err="1"/>
              <a:t>the</a:t>
            </a:r>
            <a:r>
              <a:rPr lang="et-EE" sz="2400" dirty="0"/>
              <a:t> </a:t>
            </a:r>
            <a:r>
              <a:rPr lang="et-EE" sz="2400" dirty="0" err="1"/>
              <a:t>care</a:t>
            </a:r>
            <a:endParaRPr lang="et-EE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160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A00A8-C211-E49A-0193-B8195B9C9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0" y="681037"/>
            <a:ext cx="9734550" cy="1009651"/>
          </a:xfrm>
        </p:spPr>
        <p:txBody>
          <a:bodyPr>
            <a:normAutofit/>
          </a:bodyPr>
          <a:lstStyle/>
          <a:p>
            <a:r>
              <a:rPr lang="et-EE" sz="3600" dirty="0" err="1">
                <a:solidFill>
                  <a:schemeClr val="accent5"/>
                </a:solidFill>
                <a:latin typeface="+mn-lt"/>
              </a:rPr>
              <a:t>Content</a:t>
            </a:r>
            <a:r>
              <a:rPr lang="et-EE" sz="36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600" dirty="0" err="1">
                <a:solidFill>
                  <a:schemeClr val="accent5"/>
                </a:solidFill>
                <a:latin typeface="+mn-lt"/>
              </a:rPr>
              <a:t>lecture</a:t>
            </a:r>
            <a:endParaRPr lang="et-EE" sz="36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E991B-F991-CC42-D4C2-EAB217FC4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825625"/>
            <a:ext cx="9867900" cy="3851275"/>
          </a:xfrm>
        </p:spPr>
        <p:txBody>
          <a:bodyPr>
            <a:normAutofit/>
          </a:bodyPr>
          <a:lstStyle/>
          <a:p>
            <a:endParaRPr lang="et-EE" sz="2400" dirty="0"/>
          </a:p>
          <a:p>
            <a:r>
              <a:rPr lang="et-EE" sz="2400" dirty="0" err="1"/>
              <a:t>Parkinson`s</a:t>
            </a:r>
            <a:r>
              <a:rPr lang="et-EE" sz="2400" dirty="0"/>
              <a:t> </a:t>
            </a:r>
            <a:r>
              <a:rPr lang="et-EE" sz="2400" dirty="0" err="1"/>
              <a:t>disease</a:t>
            </a:r>
            <a:r>
              <a:rPr lang="et-EE" sz="2400" dirty="0"/>
              <a:t> </a:t>
            </a:r>
            <a:r>
              <a:rPr lang="et-EE" sz="2400" dirty="0" err="1"/>
              <a:t>advanced</a:t>
            </a:r>
            <a:r>
              <a:rPr lang="et-EE" sz="2400" dirty="0"/>
              <a:t> </a:t>
            </a:r>
            <a:r>
              <a:rPr lang="et-EE" sz="2400" dirty="0" err="1"/>
              <a:t>stage</a:t>
            </a:r>
            <a:endParaRPr lang="et-EE" sz="2400" dirty="0"/>
          </a:p>
          <a:p>
            <a:pPr lvl="1"/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Diagnosis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periood of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disease</a:t>
            </a:r>
            <a:endParaRPr lang="et-E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Management of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complications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treatment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t-E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ursing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interventions</a:t>
            </a:r>
            <a:endParaRPr lang="et-E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8904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3CDC-AEBD-2EF9-9116-AD2F53F73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1037"/>
            <a:ext cx="9677400" cy="1325563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Methods</a:t>
            </a:r>
            <a:r>
              <a:rPr lang="et-EE" sz="32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200" dirty="0" err="1">
                <a:solidFill>
                  <a:schemeClr val="accent5"/>
                </a:solidFill>
                <a:latin typeface="+mn-lt"/>
              </a:rPr>
              <a:t>learning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21918-3195-A0CB-358D-46F1810E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006599"/>
            <a:ext cx="9677400" cy="3994151"/>
          </a:xfrm>
        </p:spPr>
        <p:txBody>
          <a:bodyPr/>
          <a:lstStyle/>
          <a:p>
            <a:r>
              <a:rPr lang="et-EE" dirty="0" err="1"/>
              <a:t>Lecture</a:t>
            </a:r>
            <a:r>
              <a:rPr lang="et-EE" dirty="0"/>
              <a:t> 1 </a:t>
            </a:r>
            <a:r>
              <a:rPr lang="et-EE" dirty="0" err="1"/>
              <a:t>hour</a:t>
            </a:r>
            <a:endParaRPr lang="et-EE" dirty="0"/>
          </a:p>
          <a:p>
            <a:r>
              <a:rPr lang="et-EE" dirty="0"/>
              <a:t>Seminar: </a:t>
            </a:r>
            <a:r>
              <a:rPr lang="et-EE" dirty="0" err="1"/>
              <a:t>questions</a:t>
            </a:r>
            <a:r>
              <a:rPr lang="et-EE" dirty="0"/>
              <a:t> and </a:t>
            </a:r>
            <a:r>
              <a:rPr lang="et-EE" dirty="0" err="1"/>
              <a:t>discussion</a:t>
            </a:r>
            <a:r>
              <a:rPr lang="et-EE" dirty="0"/>
              <a:t> 1 </a:t>
            </a:r>
            <a:r>
              <a:rPr lang="et-EE" dirty="0" err="1"/>
              <a:t>hour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2675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3ABB-2E39-D741-33E3-2F208E0F4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681037"/>
            <a:ext cx="9791700" cy="1009651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Literature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25638-E275-C773-4FC4-30DF65282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1924049"/>
            <a:ext cx="9791700" cy="42529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Mandatory:</a:t>
            </a: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t-EE" sz="2400" dirty="0"/>
          </a:p>
          <a:p>
            <a:r>
              <a:rPr lang="da-DK" sz="2400" dirty="0"/>
              <a:t>Poewe, W. </a:t>
            </a:r>
            <a:r>
              <a:rPr lang="da-DK" sz="2400" i="1" dirty="0"/>
              <a:t>et al. </a:t>
            </a:r>
            <a:r>
              <a:rPr lang="da-DK" sz="2400" dirty="0"/>
              <a:t>Parkinson disease. </a:t>
            </a:r>
            <a:r>
              <a:rPr lang="da-DK" sz="2400" i="1" dirty="0"/>
              <a:t>Nat. Rev. Dis. Primers </a:t>
            </a:r>
            <a:r>
              <a:rPr lang="da-DK" sz="2400" b="1" dirty="0"/>
              <a:t>3</a:t>
            </a:r>
            <a:r>
              <a:rPr lang="da-DK" sz="2400" dirty="0"/>
              <a:t>,</a:t>
            </a:r>
            <a:r>
              <a:rPr lang="et-EE" sz="2400" dirty="0"/>
              <a:t>17013 (2017).</a:t>
            </a:r>
          </a:p>
          <a:p>
            <a:endParaRPr lang="et-EE" sz="2400" dirty="0"/>
          </a:p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t-EE" sz="2400" dirty="0" err="1"/>
              <a:t>Herath</a:t>
            </a:r>
            <a:r>
              <a:rPr lang="et-EE" sz="2400" dirty="0"/>
              <a:t> TB, </a:t>
            </a:r>
            <a:r>
              <a:rPr lang="et-EE" sz="2400" dirty="0" err="1"/>
              <a:t>Withana</a:t>
            </a:r>
            <a:r>
              <a:rPr lang="et-EE" sz="2400" dirty="0"/>
              <a:t> M, </a:t>
            </a:r>
            <a:r>
              <a:rPr lang="et-EE" sz="2400" dirty="0" err="1"/>
              <a:t>Rodrigo</a:t>
            </a:r>
            <a:r>
              <a:rPr lang="et-EE" sz="2400" dirty="0"/>
              <a:t> C, </a:t>
            </a:r>
            <a:r>
              <a:rPr lang="et-EE" sz="2400" dirty="0" err="1"/>
              <a:t>Gamage</a:t>
            </a:r>
            <a:r>
              <a:rPr lang="et-EE" sz="2400" dirty="0"/>
              <a:t> R, </a:t>
            </a:r>
            <a:r>
              <a:rPr lang="et-EE" sz="2400" dirty="0" err="1"/>
              <a:t>Gamage</a:t>
            </a:r>
            <a:r>
              <a:rPr lang="et-EE" sz="2400" dirty="0"/>
              <a:t> C. </a:t>
            </a:r>
            <a:r>
              <a:rPr lang="et-EE" sz="2400" dirty="0" err="1"/>
              <a:t>Prevalence</a:t>
            </a:r>
            <a:r>
              <a:rPr lang="et-EE" sz="2400" dirty="0"/>
              <a:t> and </a:t>
            </a:r>
            <a:r>
              <a:rPr lang="et-EE" sz="2400" dirty="0" err="1"/>
              <a:t>associations</a:t>
            </a:r>
            <a:r>
              <a:rPr lang="et-EE" sz="2400" dirty="0"/>
              <a:t> </a:t>
            </a:r>
            <a:r>
              <a:rPr lang="en-US" sz="2400" dirty="0"/>
              <a:t>or symptoms of depression in patients</a:t>
            </a:r>
            <a:r>
              <a:rPr lang="et-EE" sz="2400" dirty="0"/>
              <a:t> </a:t>
            </a:r>
            <a:r>
              <a:rPr lang="en-US" sz="2400" dirty="0"/>
              <a:t>with Parkinson’s disease: a Sri Lankan</a:t>
            </a:r>
            <a:r>
              <a:rPr lang="et-EE" sz="2400" dirty="0"/>
              <a:t> </a:t>
            </a:r>
            <a:r>
              <a:rPr lang="et-EE" sz="2400" dirty="0" err="1"/>
              <a:t>experience</a:t>
            </a:r>
            <a:r>
              <a:rPr lang="et-EE" sz="2400" dirty="0"/>
              <a:t>. </a:t>
            </a:r>
            <a:r>
              <a:rPr lang="en-US" sz="2400" dirty="0"/>
              <a:t>Int J </a:t>
            </a:r>
            <a:r>
              <a:rPr lang="en-US" sz="2400" dirty="0" err="1"/>
              <a:t>Ment</a:t>
            </a:r>
            <a:r>
              <a:rPr lang="en-US" sz="2400" dirty="0"/>
              <a:t> </a:t>
            </a:r>
            <a:r>
              <a:rPr lang="et-EE" sz="2400" dirty="0"/>
              <a:t>    </a:t>
            </a:r>
            <a:r>
              <a:rPr lang="en-US" sz="2400" dirty="0"/>
              <a:t>Health Syst (2016) 10:47</a:t>
            </a:r>
            <a:r>
              <a:rPr lang="et-EE" sz="2400" dirty="0"/>
              <a:t>. DOI 10.1186/s13033-016-0079-1</a:t>
            </a:r>
          </a:p>
          <a:p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t-EE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005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3" t="23227" r="5758" b="19932"/>
          <a:stretch/>
        </p:blipFill>
        <p:spPr bwMode="auto">
          <a:xfrm>
            <a:off x="1192605" y="834195"/>
            <a:ext cx="9210384" cy="478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09460" y="6436883"/>
            <a:ext cx="239352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ru-Ru" sz="1300" i="1">
                <a:solidFill>
                  <a:schemeClr val="tx1">
                    <a:lumMod val="65000"/>
                    <a:lumOff val="35000"/>
                  </a:schemeClr>
                </a:solidFill>
              </a:rPr>
              <a:t>Poewe W et al, Nature Rev 2017</a:t>
            </a:r>
            <a:endParaRPr lang="ru-Ru" sz="13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67871" y="5506195"/>
            <a:ext cx="1576200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000" rIns="0" bIns="36000" rtlCol="0">
            <a:spAutoFit/>
          </a:bodyPr>
          <a:lstStyle/>
          <a:p>
            <a:pPr algn="ctr"/>
            <a:r>
              <a:rPr lang="ru-RU" sz="1000" b="1" dirty="0"/>
              <a:t>Врем (годы)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aring-Off timeline">
            <a:hlinkClick r:id="rId2" tooltip="Wearing-Off timeline"/>
            <a:extLst>
              <a:ext uri="{FF2B5EF4-FFF2-40B4-BE49-F238E27FC236}">
                <a16:creationId xmlns:a16="http://schemas.microsoft.com/office/drawing/2014/main" id="{D4D0E90F-3005-89F4-B19C-C8E77F0E1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809" y="1995977"/>
            <a:ext cx="8492381" cy="376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A76E8F-E937-CF8C-6BD2-62FB0F1EAD25}"/>
              </a:ext>
            </a:extLst>
          </p:cNvPr>
          <p:cNvSpPr txBox="1"/>
          <p:nvPr/>
        </p:nvSpPr>
        <p:spPr>
          <a:xfrm>
            <a:off x="1978428" y="623455"/>
            <a:ext cx="7988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/>
              <a:t>Development of </a:t>
            </a:r>
            <a:r>
              <a:rPr lang="et-EE" sz="2400" dirty="0" err="1"/>
              <a:t>levodopa</a:t>
            </a:r>
            <a:r>
              <a:rPr lang="et-EE" sz="2400" dirty="0"/>
              <a:t> </a:t>
            </a:r>
            <a:r>
              <a:rPr lang="et-EE" sz="2400" dirty="0" err="1"/>
              <a:t>induced</a:t>
            </a:r>
            <a:r>
              <a:rPr lang="et-EE" sz="2400" dirty="0"/>
              <a:t> </a:t>
            </a:r>
            <a:r>
              <a:rPr lang="et-EE" sz="2400" dirty="0" err="1"/>
              <a:t>wearing</a:t>
            </a:r>
            <a:r>
              <a:rPr lang="et-EE" sz="2400" dirty="0"/>
              <a:t> </a:t>
            </a:r>
            <a:r>
              <a:rPr lang="et-EE" sz="2400" dirty="0" err="1"/>
              <a:t>off</a:t>
            </a:r>
            <a:r>
              <a:rPr lang="et-EE" sz="2400" dirty="0"/>
              <a:t> and </a:t>
            </a:r>
            <a:r>
              <a:rPr lang="et-EE" sz="2400" dirty="0" err="1"/>
              <a:t>dyskinesia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153350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271464" y="173252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t-EE" sz="3200" b="1" dirty="0" err="1">
                <a:solidFill>
                  <a:schemeClr val="accent1">
                    <a:lumMod val="75000"/>
                  </a:schemeClr>
                </a:solidFill>
              </a:rPr>
              <a:t>Developing</a:t>
            </a:r>
            <a:r>
              <a:rPr lang="et-EE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sz="3200" b="1" dirty="0" err="1">
                <a:solidFill>
                  <a:schemeClr val="accent1">
                    <a:lumMod val="75000"/>
                  </a:schemeClr>
                </a:solidFill>
              </a:rPr>
              <a:t>complications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4867" y="1264421"/>
            <a:ext cx="9023729" cy="471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151784" y="6525344"/>
            <a:ext cx="55446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1050"/>
              <a:t>Marras_et_al-2016-Movement_Disorders.pdf</a:t>
            </a:r>
            <a:endParaRPr lang="ru-Ru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383338" y="1552576"/>
            <a:ext cx="2881312" cy="18002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>
              <a:defRPr/>
            </a:pPr>
            <a:r>
              <a:rPr lang="et-EE" dirty="0" err="1"/>
              <a:t>Younger</a:t>
            </a:r>
            <a:r>
              <a:rPr lang="et-EE" dirty="0"/>
              <a:t> </a:t>
            </a:r>
            <a:r>
              <a:rPr lang="et-EE" dirty="0" err="1"/>
              <a:t>age</a:t>
            </a:r>
            <a:endParaRPr lang="et-EE" dirty="0"/>
          </a:p>
          <a:p>
            <a:pPr algn="r">
              <a:defRPr/>
            </a:pPr>
            <a:r>
              <a:rPr lang="et-EE" dirty="0" err="1"/>
              <a:t>Independent</a:t>
            </a:r>
            <a:endParaRPr lang="et-EE" dirty="0"/>
          </a:p>
          <a:p>
            <a:pPr algn="r">
              <a:defRPr/>
            </a:pPr>
            <a:r>
              <a:rPr lang="et-EE" dirty="0"/>
              <a:t>Normal </a:t>
            </a:r>
            <a:r>
              <a:rPr lang="et-EE" dirty="0" err="1"/>
              <a:t>cognitive</a:t>
            </a:r>
            <a:r>
              <a:rPr lang="et-EE" dirty="0"/>
              <a:t> </a:t>
            </a:r>
            <a:r>
              <a:rPr lang="et-EE" dirty="0" err="1"/>
              <a:t>status</a:t>
            </a:r>
            <a:endParaRPr lang="et-EE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070226" y="3011121"/>
            <a:ext cx="4392612" cy="21605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t-EE" dirty="0"/>
          </a:p>
          <a:p>
            <a:pPr>
              <a:defRPr/>
            </a:pPr>
            <a:endParaRPr lang="et-EE" dirty="0"/>
          </a:p>
          <a:p>
            <a:pPr>
              <a:defRPr/>
            </a:pPr>
            <a:r>
              <a:rPr lang="et-EE" dirty="0" err="1"/>
              <a:t>Older</a:t>
            </a:r>
            <a:r>
              <a:rPr lang="et-EE" dirty="0"/>
              <a:t> </a:t>
            </a:r>
            <a:r>
              <a:rPr lang="et-EE" dirty="0" err="1"/>
              <a:t>age</a:t>
            </a:r>
            <a:r>
              <a:rPr lang="et-EE" dirty="0"/>
              <a:t>, </a:t>
            </a:r>
          </a:p>
          <a:p>
            <a:pPr>
              <a:defRPr/>
            </a:pPr>
            <a:r>
              <a:rPr lang="et-EE" dirty="0" err="1"/>
              <a:t>cognitive</a:t>
            </a:r>
            <a:r>
              <a:rPr lang="et-EE" dirty="0"/>
              <a:t> </a:t>
            </a:r>
            <a:r>
              <a:rPr lang="et-EE" dirty="0" err="1"/>
              <a:t>disorder</a:t>
            </a:r>
            <a:r>
              <a:rPr lang="et-EE" dirty="0"/>
              <a:t>, </a:t>
            </a:r>
          </a:p>
          <a:p>
            <a:pPr>
              <a:defRPr/>
            </a:pPr>
            <a:r>
              <a:rPr lang="et-EE" dirty="0" err="1"/>
              <a:t>support</a:t>
            </a:r>
            <a:r>
              <a:rPr lang="et-EE" dirty="0"/>
              <a:t> by </a:t>
            </a:r>
            <a:r>
              <a:rPr lang="et-EE" dirty="0" err="1"/>
              <a:t>family</a:t>
            </a:r>
            <a:endParaRPr lang="et-EE" dirty="0">
              <a:latin typeface="Times" panose="02020603050405020304" pitchFamily="18" charset="0"/>
            </a:endParaRPr>
          </a:p>
          <a:p>
            <a:pPr>
              <a:defRPr/>
            </a:pPr>
            <a:endParaRPr lang="et-EE" dirty="0">
              <a:latin typeface="Times" panose="02020603050405020304" pitchFamily="18" charset="0"/>
            </a:endParaRP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389" y="1"/>
            <a:ext cx="19637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 bwMode="auto">
          <a:xfrm>
            <a:off x="838200" y="1129379"/>
            <a:ext cx="3142067" cy="153280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t-EE" dirty="0"/>
              <a:t>Normal </a:t>
            </a:r>
            <a:r>
              <a:rPr lang="et-EE" dirty="0" err="1"/>
              <a:t>cognitive</a:t>
            </a:r>
            <a:r>
              <a:rPr lang="et-EE" dirty="0"/>
              <a:t> </a:t>
            </a:r>
            <a:r>
              <a:rPr lang="et-EE" dirty="0" err="1"/>
              <a:t>status</a:t>
            </a:r>
            <a:endParaRPr lang="et-EE" dirty="0"/>
          </a:p>
          <a:p>
            <a:pPr>
              <a:defRPr/>
            </a:pPr>
            <a:r>
              <a:rPr lang="et-EE" dirty="0" err="1"/>
              <a:t>Younger</a:t>
            </a:r>
            <a:r>
              <a:rPr lang="et-EE" dirty="0"/>
              <a:t> </a:t>
            </a:r>
            <a:r>
              <a:rPr lang="et-EE" dirty="0" err="1"/>
              <a:t>age</a:t>
            </a:r>
            <a:endParaRPr lang="et-EE" dirty="0"/>
          </a:p>
          <a:p>
            <a:pPr>
              <a:defRPr/>
            </a:pPr>
            <a:endParaRPr lang="et-EE" dirty="0"/>
          </a:p>
        </p:txBody>
      </p:sp>
      <p:pic>
        <p:nvPicPr>
          <p:cNvPr id="1741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4825" y="2166939"/>
            <a:ext cx="1608138" cy="981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 bwMode="auto">
          <a:xfrm>
            <a:off x="4755356" y="2653753"/>
            <a:ext cx="2106613" cy="814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t-EE" dirty="0"/>
              <a:t>Motor </a:t>
            </a:r>
            <a:r>
              <a:rPr lang="et-EE" dirty="0" err="1"/>
              <a:t>fluctuations</a:t>
            </a:r>
            <a:r>
              <a:rPr lang="et-EE" dirty="0"/>
              <a:t>, </a:t>
            </a:r>
            <a:r>
              <a:rPr lang="et-EE" dirty="0" err="1"/>
              <a:t>dyskinesis</a:t>
            </a:r>
            <a:endParaRPr lang="et-E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BDCA1D-4E4F-7EA9-85F1-6EAD6BEA954C}"/>
              </a:ext>
            </a:extLst>
          </p:cNvPr>
          <p:cNvSpPr txBox="1"/>
          <p:nvPr/>
        </p:nvSpPr>
        <p:spPr>
          <a:xfrm>
            <a:off x="1113905" y="465513"/>
            <a:ext cx="6348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Device-aided</a:t>
            </a:r>
            <a:r>
              <a:rPr lang="et-EE" dirty="0"/>
              <a:t> </a:t>
            </a:r>
            <a:r>
              <a:rPr lang="et-EE" dirty="0" err="1"/>
              <a:t>treatment</a:t>
            </a:r>
            <a:r>
              <a:rPr lang="et-EE" dirty="0"/>
              <a:t> – </a:t>
            </a:r>
            <a:r>
              <a:rPr lang="et-EE" dirty="0" err="1"/>
              <a:t>continous</a:t>
            </a:r>
            <a:r>
              <a:rPr lang="et-EE" dirty="0"/>
              <a:t> </a:t>
            </a:r>
            <a:r>
              <a:rPr lang="et-EE" dirty="0" err="1"/>
              <a:t>dopamine</a:t>
            </a:r>
            <a:r>
              <a:rPr lang="et-EE" dirty="0"/>
              <a:t> </a:t>
            </a:r>
            <a:r>
              <a:rPr lang="et-EE" dirty="0" err="1"/>
              <a:t>delivery</a:t>
            </a:r>
            <a:endParaRPr lang="et-EE" dirty="0"/>
          </a:p>
        </p:txBody>
      </p:sp>
      <p:pic>
        <p:nvPicPr>
          <p:cNvPr id="13" name="Picture 12" descr="S066">
            <a:extLst>
              <a:ext uri="{FF2B5EF4-FFF2-40B4-BE49-F238E27FC236}">
                <a16:creationId xmlns:a16="http://schemas.microsoft.com/office/drawing/2014/main" id="{3BDF4A71-51B2-EC09-7F51-357802978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74" y="3429000"/>
            <a:ext cx="4064551" cy="30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217</Words>
  <Application>Microsoft Office PowerPoint</Application>
  <PresentationFormat>Widescreen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Office'i kujundus</vt:lpstr>
      <vt:lpstr> Parkinson`s disease: advanced stage   </vt:lpstr>
      <vt:lpstr>Aims of the lecture</vt:lpstr>
      <vt:lpstr>Content of lecture</vt:lpstr>
      <vt:lpstr>Methods of learning</vt:lpstr>
      <vt:lpstr>Literature</vt:lpstr>
      <vt:lpstr>PowerPoint Presentation</vt:lpstr>
      <vt:lpstr>PowerPoint Presentation</vt:lpstr>
      <vt:lpstr>PowerPoint Presentation</vt:lpstr>
      <vt:lpstr>PowerPoint Presentation</vt:lpstr>
    </vt:vector>
  </TitlesOfParts>
  <Company>SA TÜ Kliinikum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Nervous system: Structure: neuroanatomy, blood supplay</dc:title>
  <dc:creator>Ülle Krikmann</dc:creator>
  <cp:lastModifiedBy>Ülle Krikmann</cp:lastModifiedBy>
  <cp:revision>21</cp:revision>
  <dcterms:created xsi:type="dcterms:W3CDTF">2022-09-02T15:16:27Z</dcterms:created>
  <dcterms:modified xsi:type="dcterms:W3CDTF">2022-09-04T10:16:52Z</dcterms:modified>
</cp:coreProperties>
</file>