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91" r:id="rId19"/>
    <p:sldId id="294" r:id="rId20"/>
    <p:sldId id="295" r:id="rId21"/>
    <p:sldId id="296" r:id="rId22"/>
    <p:sldId id="297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270" r:id="rId36"/>
    <p:sldId id="319" r:id="rId37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92" autoAdjust="0"/>
  </p:normalViewPr>
  <p:slideViewPr>
    <p:cSldViewPr snapToGrid="0">
      <p:cViewPr varScale="1">
        <p:scale>
          <a:sx n="103" d="100"/>
          <a:sy n="103" d="100"/>
        </p:scale>
        <p:origin x="114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846A4-94A4-4EE3-9651-E5BE1C6DF113}" type="datetimeFigureOut">
              <a:rPr lang="et-EE" smtClean="0"/>
              <a:t>23.08.2023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9C810-6536-46AE-8D97-5698E02395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469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3" name="Google Shape;62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4" name="Google Shape;624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t-E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Miller DB and </a:t>
            </a:r>
            <a:r>
              <a:rPr lang="et-EE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O’Callaghan</a:t>
            </a:r>
            <a:r>
              <a:rPr lang="et-E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JP. </a:t>
            </a:r>
            <a:r>
              <a:rPr lang="et-EE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</a:t>
            </a:r>
            <a:r>
              <a:rPr lang="et-E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t-EE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</a:t>
            </a:r>
            <a:r>
              <a:rPr lang="et-E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t-EE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</a:t>
            </a:r>
            <a:r>
              <a:rPr lang="et-E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2015;64:540-6 </a:t>
            </a:r>
            <a:endParaRPr lang="et-EE" b="0" dirty="0">
              <a:effectLst/>
            </a:endParaRPr>
          </a:p>
          <a:p>
            <a:br>
              <a:rPr lang="et-EE" dirty="0"/>
            </a:b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F9C810-6536-46AE-8D97-5698E02395E5}" type="slidenum">
              <a:rPr lang="et-EE" smtClean="0"/>
              <a:t>35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24221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598" name="Google Shape;59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9" name="Google Shape;59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0" name="Google Shape;600;p44:notes"/>
          <p:cNvSpPr txBox="1"/>
          <p:nvPr/>
        </p:nvSpPr>
        <p:spPr>
          <a:xfrm>
            <a:off x="3886200" y="8685680"/>
            <a:ext cx="2971800" cy="45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3" name="Google Shape;61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" name="Google Shape;614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CCCF-C17A-4C24-8479-41DC967D2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D1E68-8BC8-E09B-8935-73C733038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BC1C-8421-E328-208B-DAE36ED2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4F194-F62E-4476-BE13-B2C754B0CAEA}" type="datetimeFigureOut">
              <a:rPr lang="et-EE" smtClean="0"/>
              <a:t>23.08.2023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CC320-E656-180F-924F-C96E98C9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05D60-AAD4-9283-C666-F0EE5D599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C357-281E-41E9-A91B-CCA9E46846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797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62C6-CBC0-A0B9-0920-39AB2EA0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45173-788A-CCC1-063F-DB58AC0C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8480B-B00D-69A0-3225-2CFB16196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4F194-F62E-4476-BE13-B2C754B0CAEA}" type="datetimeFigureOut">
              <a:rPr lang="et-EE" smtClean="0"/>
              <a:t>23.08.2023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4A2B9-781F-DD04-A157-0E69FB64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090A1-ABA5-8C63-B296-0C8297BD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C357-281E-41E9-A91B-CCA9E46846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1214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205113-B154-2935-0837-827A369A1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4408C-E43C-324F-D484-876B4E97A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6910D-413C-A61E-0514-BBB08F21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4F194-F62E-4476-BE13-B2C754B0CAEA}" type="datetimeFigureOut">
              <a:rPr lang="et-EE" smtClean="0"/>
              <a:t>23.08.2023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BD4A0-49A5-A476-47AB-E8773585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25C2A-820D-A9F9-E24F-39DCDEA3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C357-281E-41E9-A91B-CCA9E46846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466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0AB91-B9FD-B7E9-C68D-CAF46515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DAD61-0769-FFF7-707A-C2B0CF840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C5DC1-9346-A3CC-7CAD-FB92693B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4F194-F62E-4476-BE13-B2C754B0CAEA}" type="datetimeFigureOut">
              <a:rPr lang="et-EE" smtClean="0"/>
              <a:t>23.08.2023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65F92-8BED-B6EE-DB09-6737216B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009DE-793C-3EC8-A3B0-BDA9517E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C357-281E-41E9-A91B-CCA9E46846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723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2B84-5645-F9DC-4A02-A96ADB33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280E6-0088-4440-AEA8-BD63BE465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900ED-EF10-1A25-8076-7C7E21CD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4F194-F62E-4476-BE13-B2C754B0CAEA}" type="datetimeFigureOut">
              <a:rPr lang="et-EE" smtClean="0"/>
              <a:t>23.08.2023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303F8-E632-4A91-5194-E463631D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97C21-359B-2543-1442-D213CA8E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C357-281E-41E9-A91B-CCA9E46846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6026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F8F-A202-02DD-BEC9-08AA5662A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26D82-FC6B-4A13-4D69-79EDC049A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0C69-E3B4-A83D-2408-6F7D45D48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1D912-7EBE-38AA-CE68-96CACAE1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4F194-F62E-4476-BE13-B2C754B0CAEA}" type="datetimeFigureOut">
              <a:rPr lang="et-EE" smtClean="0"/>
              <a:t>23.08.2023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EBC4F-249B-6474-CC66-C27633FB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8729D-5593-6241-8BAE-E19C7B50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C357-281E-41E9-A91B-CCA9E46846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145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9F00-944B-AA34-3A2E-1AC229504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391B0-E4A5-25B5-2FE1-78FDFFE72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D4D19-153C-F582-ED96-843D584DF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6CD63-D7CB-6032-108F-86CCC4008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9740E-CC5C-C3BB-469F-12958A805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A53F91-D93A-7FD2-AD14-A1BD961C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4F194-F62E-4476-BE13-B2C754B0CAEA}" type="datetimeFigureOut">
              <a:rPr lang="et-EE" smtClean="0"/>
              <a:t>23.08.2023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829E3-7350-5FA8-F051-EE69FB7B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6A15C7-77DD-2B4B-C6B0-3CCEF4DD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C357-281E-41E9-A91B-CCA9E46846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5526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4CFA7-D165-5BFC-6D84-E3854863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8CF5A-23E3-14A8-D654-55AD29DA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4F194-F62E-4476-BE13-B2C754B0CAEA}" type="datetimeFigureOut">
              <a:rPr lang="et-EE" smtClean="0"/>
              <a:t>23.08.2023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6ADEF-ECBE-FEBD-9715-60B5085F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91837-80F2-4802-EC43-CFD93745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C357-281E-41E9-A91B-CCA9E46846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1496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C459D4-97E9-495A-B9BF-536E45B7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4F194-F62E-4476-BE13-B2C754B0CAEA}" type="datetimeFigureOut">
              <a:rPr lang="et-EE" smtClean="0"/>
              <a:t>23.08.2023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A256EF-B911-DAEE-2824-DD03EE09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DB93E-4009-C6ED-44CF-037956FB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C357-281E-41E9-A91B-CCA9E46846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011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0F23-DC29-80DE-FA1F-43AA16CA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13DEB-D59F-3771-7443-CC9F68763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40129-31E0-52A9-595E-440D900A6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1059C-ECAD-0395-8A54-F6499AE373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4F194-F62E-4476-BE13-B2C754B0CAEA}" type="datetimeFigureOut">
              <a:rPr lang="et-EE" smtClean="0"/>
              <a:t>23.08.2023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78000-88EB-1192-CCB0-F4954E84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D4031-12A1-7412-37AF-A545E95A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C357-281E-41E9-A91B-CCA9E46846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306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29AD2-7426-34CD-2D92-8C645162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B75A5-FC94-623F-C8B2-3CBB928D1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E5BC2-8D61-9022-DC79-0CCC273AC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27258-2B21-D3A9-E0DE-4DDF5985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4F194-F62E-4476-BE13-B2C754B0CAEA}" type="datetimeFigureOut">
              <a:rPr lang="et-EE" smtClean="0"/>
              <a:t>23.08.2023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05112-EF6C-2C8D-37E3-293AF068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88AED-52E5-40D2-C00D-B6014C87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BC357-281E-41E9-A91B-CCA9E46846A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886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994CC-577F-797A-80EC-0450056B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AB8CA-5D43-CE1D-35B8-372059982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79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F45464-1EC6-A79E-9C12-F688A09B3198}"/>
              </a:ext>
            </a:extLst>
          </p:cNvPr>
          <p:cNvGrpSpPr/>
          <p:nvPr/>
        </p:nvGrpSpPr>
        <p:grpSpPr>
          <a:xfrm>
            <a:off x="230323" y="6107049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DB7A42-F594-1715-8E50-9AA269239F91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06166D-EFCB-A75D-56F0-EE860CFF0712}"/>
                </a:ext>
              </a:extLst>
            </p:cNvPr>
            <p:cNvSpPr txBox="1"/>
            <p:nvPr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Reference number: 618596-EPP-1-2020-1-SE-EPPKA2-CBHE-JP</a:t>
              </a:r>
              <a:br>
                <a:rPr lang="en-GB" sz="800" dirty="0"/>
              </a:br>
              <a:r>
                <a:rPr lang="en-GB" sz="800" dirty="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4D34-6519-7ABD-C602-12A995772C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71822" y="5431033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1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hyperlink" Target="http://../My%20Documents/Katherine/ESP%20Ltd/Solvay/Tool%20Kit%20Content/Slides/My%20Documents/Personal/Business/CAK%20Consultants%202008/esp/daten/Big%20Stuff/Anim_Vitek.mpg" TargetMode="Externa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4A5D-3CA5-2ADC-7F59-658A284068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Parkinson </a:t>
            </a:r>
            <a:r>
              <a:rPr lang="et-EE" dirty="0" err="1"/>
              <a:t>disease</a:t>
            </a:r>
            <a:br>
              <a:rPr lang="et-EE" dirty="0"/>
            </a:br>
            <a:r>
              <a:rPr lang="en-US" b="1" dirty="0"/>
              <a:t>GP-3 section 3.2</a:t>
            </a:r>
            <a:endParaRPr lang="et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EBE92-8F2D-E5CD-6425-FA85954FB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Pille Taba</a:t>
            </a:r>
          </a:p>
          <a:p>
            <a:r>
              <a:rPr lang="et-EE" dirty="0"/>
              <a:t>Ülle Krikmann</a:t>
            </a:r>
          </a:p>
          <a:p>
            <a:r>
              <a:rPr lang="et-EE" dirty="0"/>
              <a:t>Tartu University</a:t>
            </a:r>
          </a:p>
        </p:txBody>
      </p:sp>
    </p:spTree>
    <p:extLst>
      <p:ext uri="{BB962C8B-B14F-4D97-AF65-F5344CB8AC3E}">
        <p14:creationId xmlns:p14="http://schemas.microsoft.com/office/powerpoint/2010/main" val="232238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9E7B9-5468-FBC9-A6DC-F9C05EDA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0" i="0" u="none" strike="noStrike" dirty="0" err="1">
                <a:effectLst/>
                <a:latin typeface="Calibri" panose="020F0502020204030204" pitchFamily="34" charset="0"/>
              </a:rPr>
              <a:t>Functional</a:t>
            </a:r>
            <a:r>
              <a:rPr lang="et-EE" b="0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t-EE" b="0" i="0" u="none" strike="noStrike" dirty="0" err="1">
                <a:effectLst/>
                <a:latin typeface="Calibri" panose="020F0502020204030204" pitchFamily="34" charset="0"/>
              </a:rPr>
              <a:t>imaging</a:t>
            </a:r>
            <a:r>
              <a:rPr lang="et-EE" b="0" i="0" u="none" strike="noStrike" dirty="0">
                <a:effectLst/>
                <a:latin typeface="Calibri" panose="020F0502020204030204" pitchFamily="34" charset="0"/>
              </a:rPr>
              <a:t> - PET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9CB5C-D7ED-89BC-F1AB-416D1BDA09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PET – positron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emission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tomography</a:t>
            </a:r>
            <a:endParaRPr lang="et-EE" b="0" dirty="0">
              <a:effectLst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Detection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of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striatal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dopamine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deficiency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Reduced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putaminal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uptake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of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presynaptic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dopaminergic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PET-ligand (18F-dopa; DTBZ; 18F-CFT)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Raclopride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–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striatal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D2-receptors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FDG –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regional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brain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metabolic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activity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br>
              <a:rPr lang="et-EE" b="0" dirty="0">
                <a:effectLst/>
              </a:rPr>
            </a:br>
            <a:endParaRPr lang="et-E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BCA175-DDC9-CDCD-0A63-1081353F29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229" y="1825625"/>
            <a:ext cx="10001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F9FFFFE-3F58-94C4-E95B-487A80738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429" y="3496469"/>
            <a:ext cx="923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25EFE9-DC41-1983-480F-F0E9CEBCFC59}"/>
              </a:ext>
            </a:extLst>
          </p:cNvPr>
          <p:cNvSpPr txBox="1"/>
          <p:nvPr/>
        </p:nvSpPr>
        <p:spPr>
          <a:xfrm>
            <a:off x="8014915" y="3021496"/>
            <a:ext cx="214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Normal </a:t>
            </a:r>
            <a:r>
              <a:rPr lang="et-EE" dirty="0" err="1"/>
              <a:t>human</a:t>
            </a:r>
            <a:endParaRPr lang="et-E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133D6-48F7-ABA3-AD46-072CBF47CF0E}"/>
              </a:ext>
            </a:extLst>
          </p:cNvPr>
          <p:cNvSpPr txBox="1"/>
          <p:nvPr/>
        </p:nvSpPr>
        <p:spPr>
          <a:xfrm>
            <a:off x="8102379" y="4683318"/>
            <a:ext cx="199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Parkinson`s</a:t>
            </a:r>
            <a:r>
              <a:rPr lang="et-EE" dirty="0"/>
              <a:t> </a:t>
            </a:r>
            <a:r>
              <a:rPr lang="et-EE" dirty="0" err="1"/>
              <a:t>patient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9568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9E59A3-0B61-DAF9-341B-54B21272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Transcranial</a:t>
            </a:r>
            <a:r>
              <a:rPr lang="et-EE" dirty="0"/>
              <a:t> </a:t>
            </a:r>
            <a:r>
              <a:rPr lang="et-EE" dirty="0" err="1"/>
              <a:t>doppler-ultrasound</a:t>
            </a:r>
            <a:endParaRPr lang="et-E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BC2DC-6B7B-A937-275F-77DA1DF782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Transcranial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doppler-ultrasound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midbrain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imaging</a:t>
            </a:r>
            <a:endParaRPr lang="et-EE" sz="24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Hyperechogeneity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of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substantia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nigra</a:t>
            </a:r>
            <a:endParaRPr lang="et-EE" sz="24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4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2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90% in PD</a:t>
            </a:r>
            <a:endParaRPr lang="et-EE" sz="22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4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2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10% in </a:t>
            </a:r>
            <a:r>
              <a:rPr lang="et-EE" sz="22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healthy</a:t>
            </a:r>
            <a:r>
              <a:rPr lang="et-EE" sz="22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2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controls</a:t>
            </a:r>
            <a:endParaRPr lang="et-EE" sz="22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Differentiating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PD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from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atypical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and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secondary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parkinsonism</a:t>
            </a:r>
            <a:endParaRPr lang="et-EE" sz="24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Does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not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show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progession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by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current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data</a:t>
            </a:r>
            <a:endParaRPr lang="et-EE" sz="24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br>
              <a:rPr lang="et-EE" b="0" dirty="0">
                <a:effectLst/>
              </a:rPr>
            </a:br>
            <a:endParaRPr lang="et-E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A34D03-8EAA-C74F-4264-8973561A22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2053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B09E-B85F-98E2-525F-029CC721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t-EE" dirty="0" err="1"/>
              <a:t>Molecular</a:t>
            </a:r>
            <a:r>
              <a:rPr lang="et-EE" dirty="0"/>
              <a:t>/</a:t>
            </a:r>
            <a:r>
              <a:rPr lang="et-EE" dirty="0" err="1"/>
              <a:t>geneting</a:t>
            </a:r>
            <a:r>
              <a:rPr lang="et-EE" dirty="0"/>
              <a:t> testing</a:t>
            </a:r>
            <a:r>
              <a:rPr lang="et-EE" sz="1800" b="1" i="1" u="none" strike="noStrike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LRRK2</a:t>
            </a:r>
            <a:br>
              <a:rPr lang="et-EE" b="0" dirty="0">
                <a:effectLst/>
              </a:rPr>
            </a:br>
            <a:br>
              <a:rPr lang="et-EE" dirty="0"/>
            </a:b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4E72A-30C2-1BFE-EF58-3DCC3B27A9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4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About</a:t>
            </a:r>
            <a:r>
              <a:rPr lang="et-EE" sz="2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5% of PD – </a:t>
            </a:r>
            <a:r>
              <a:rPr lang="et-EE" sz="24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caused</a:t>
            </a:r>
            <a:r>
              <a:rPr lang="et-EE" sz="2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by </a:t>
            </a:r>
            <a:r>
              <a:rPr lang="et-EE" sz="24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known</a:t>
            </a:r>
            <a:r>
              <a:rPr lang="et-EE" sz="2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t-EE" sz="24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mutations</a:t>
            </a:r>
            <a:endParaRPr lang="et-EE" sz="2400" b="0" i="0" u="none" strike="noStrike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indent="-342900" rtl="0">
              <a:spcBef>
                <a:spcPts val="444"/>
              </a:spcBef>
              <a:spcAft>
                <a:spcPts val="0"/>
              </a:spcAft>
            </a:pPr>
            <a:br>
              <a:rPr lang="et-EE" b="0" dirty="0">
                <a:effectLst/>
              </a:rPr>
            </a:br>
            <a:r>
              <a:rPr lang="et-EE" sz="2400" b="1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Testing</a:t>
            </a:r>
            <a:r>
              <a:rPr lang="et-EE" sz="2400" b="1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et-EE" sz="2400" b="1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counseling</a:t>
            </a:r>
            <a:r>
              <a:rPr lang="et-EE" sz="2400" b="1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:</a:t>
            </a:r>
            <a:endParaRPr lang="et-EE" b="0" dirty="0">
              <a:effectLst/>
            </a:endParaRPr>
          </a:p>
          <a:p>
            <a:pPr rtl="0" fontAlgn="base">
              <a:spcBef>
                <a:spcPts val="4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SNCA (</a:t>
            </a:r>
            <a:r>
              <a:rPr lang="el-GR" sz="2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α-</a:t>
            </a:r>
            <a:r>
              <a:rPr lang="et-EE" sz="24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synuclein</a:t>
            </a:r>
            <a:r>
              <a:rPr lang="et-EE" sz="2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)</a:t>
            </a:r>
            <a:endParaRPr lang="et-EE" sz="2400" b="0" i="0" u="none" strike="noStrike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407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In </a:t>
            </a: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families</a:t>
            </a:r>
            <a:r>
              <a:rPr lang="et-EE" sz="2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et-EE" sz="2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multiple</a:t>
            </a:r>
            <a:r>
              <a:rPr lang="et-EE" sz="2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affected</a:t>
            </a:r>
            <a:r>
              <a:rPr lang="et-EE" sz="2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members</a:t>
            </a:r>
            <a:endParaRPr lang="et-EE" sz="2200" b="0" i="0" u="none" strike="noStrike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LRRK2 (</a:t>
            </a:r>
            <a:r>
              <a:rPr lang="et-EE" sz="24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leucine-rich</a:t>
            </a:r>
            <a:r>
              <a:rPr lang="et-EE" sz="2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t-EE" sz="24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repeat</a:t>
            </a:r>
            <a:r>
              <a:rPr lang="et-EE" sz="2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t-EE" sz="24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kinase</a:t>
            </a:r>
            <a:r>
              <a:rPr lang="et-EE" sz="2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2)</a:t>
            </a:r>
            <a:endParaRPr lang="et-EE" sz="2400" b="0" i="0" u="none" strike="noStrike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407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Typical</a:t>
            </a:r>
            <a:r>
              <a:rPr lang="et-EE" sz="2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PD and a </a:t>
            </a: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positive</a:t>
            </a:r>
            <a:r>
              <a:rPr lang="et-EE" sz="2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family</a:t>
            </a:r>
            <a:r>
              <a:rPr lang="et-EE" sz="2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history</a:t>
            </a:r>
            <a:endParaRPr lang="et-EE" sz="2200" b="0" i="0" u="none" strike="noStrike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GBA (</a:t>
            </a:r>
            <a:r>
              <a:rPr lang="et-EE" sz="24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glucocerebrosidase</a:t>
            </a:r>
            <a:r>
              <a:rPr lang="et-EE" sz="2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), </a:t>
            </a:r>
            <a:r>
              <a:rPr lang="et-EE" sz="24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Gaucher</a:t>
            </a:r>
            <a:r>
              <a:rPr lang="et-EE" sz="2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t-EE" sz="24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disease</a:t>
            </a:r>
            <a:endParaRPr lang="et-EE" sz="2400" b="0" i="0" u="none" strike="noStrike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4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Parkin</a:t>
            </a:r>
            <a:r>
              <a:rPr lang="et-EE" sz="2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, PINK1, DJ-1</a:t>
            </a:r>
            <a:endParaRPr lang="et-EE" sz="2400" b="0" i="0" u="none" strike="noStrike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407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Typical</a:t>
            </a:r>
            <a:r>
              <a:rPr lang="et-EE" sz="2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PD, </a:t>
            </a: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family</a:t>
            </a:r>
            <a:r>
              <a:rPr lang="et-EE" sz="2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history</a:t>
            </a:r>
            <a:r>
              <a:rPr lang="et-EE" sz="2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of </a:t>
            </a: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recessive</a:t>
            </a:r>
            <a:r>
              <a:rPr lang="et-EE" sz="2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inheritance</a:t>
            </a:r>
            <a:endParaRPr lang="et-EE" sz="2200" b="0" i="0" u="none" strike="noStrike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4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 ATP13A2, PLA2G6, FBX07</a:t>
            </a:r>
            <a:endParaRPr lang="et-EE" sz="2400" b="0" i="0" u="none" strike="noStrike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407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Very</a:t>
            </a:r>
            <a:r>
              <a:rPr lang="et-EE" sz="2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early</a:t>
            </a:r>
            <a:r>
              <a:rPr lang="et-EE" sz="2200" b="0" i="0" u="none" strike="noStrike" dirty="0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t-EE" sz="2200" b="0" i="0" u="none" strike="noStrike" dirty="0" err="1">
                <a:solidFill>
                  <a:srgbClr val="262626"/>
                </a:solidFill>
                <a:effectLst/>
                <a:latin typeface="Calibri" panose="020F0502020204030204" pitchFamily="34" charset="0"/>
              </a:rPr>
              <a:t>onset</a:t>
            </a:r>
            <a:endParaRPr lang="et-EE" sz="2200" b="0" i="0" u="none" strike="noStrike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br>
              <a:rPr lang="et-EE" b="0" dirty="0">
                <a:effectLst/>
              </a:rPr>
            </a:br>
            <a:endParaRPr lang="et-EE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06F283E-1A61-3D04-957C-0E543A6550D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4719523"/>
              </p:ext>
            </p:extLst>
          </p:nvPr>
        </p:nvGraphicFramePr>
        <p:xfrm>
          <a:off x="6434593" y="1925129"/>
          <a:ext cx="5110700" cy="3567548"/>
        </p:xfrm>
        <a:graphic>
          <a:graphicData uri="http://schemas.openxmlformats.org/drawingml/2006/table">
            <a:tbl>
              <a:tblPr/>
              <a:tblGrid>
                <a:gridCol w="789836">
                  <a:extLst>
                    <a:ext uri="{9D8B030D-6E8A-4147-A177-3AD203B41FA5}">
                      <a16:colId xmlns:a16="http://schemas.microsoft.com/office/drawing/2014/main" val="1311387703"/>
                    </a:ext>
                  </a:extLst>
                </a:gridCol>
                <a:gridCol w="882757">
                  <a:extLst>
                    <a:ext uri="{9D8B030D-6E8A-4147-A177-3AD203B41FA5}">
                      <a16:colId xmlns:a16="http://schemas.microsoft.com/office/drawing/2014/main" val="725794936"/>
                    </a:ext>
                  </a:extLst>
                </a:gridCol>
                <a:gridCol w="1022140">
                  <a:extLst>
                    <a:ext uri="{9D8B030D-6E8A-4147-A177-3AD203B41FA5}">
                      <a16:colId xmlns:a16="http://schemas.microsoft.com/office/drawing/2014/main" val="1601383698"/>
                    </a:ext>
                  </a:extLst>
                </a:gridCol>
                <a:gridCol w="2415967">
                  <a:extLst>
                    <a:ext uri="{9D8B030D-6E8A-4147-A177-3AD203B41FA5}">
                      <a16:colId xmlns:a16="http://schemas.microsoft.com/office/drawing/2014/main" val="3712679592"/>
                    </a:ext>
                  </a:extLst>
                </a:gridCol>
              </a:tblGrid>
              <a:tr h="1975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FFFFFF"/>
                          </a:solidFill>
                          <a:effectLst/>
                          <a:latin typeface="Gill Sans"/>
                        </a:rPr>
                        <a:t>Locus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FFFFFF"/>
                          </a:solidFill>
                          <a:effectLst/>
                          <a:latin typeface="Gill Sans"/>
                        </a:rPr>
                        <a:t>Inheritance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FFFFFF"/>
                          </a:solidFill>
                          <a:effectLst/>
                          <a:latin typeface="Gill Sans"/>
                        </a:rPr>
                        <a:t>     Gene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619656"/>
                  </a:ext>
                </a:extLst>
              </a:tr>
              <a:tr h="1975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PARK1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AD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SNCA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α-</a:t>
                      </a: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synuclein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098243"/>
                  </a:ext>
                </a:extLst>
              </a:tr>
              <a:tr h="1975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PARK2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AR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PRKN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parkin 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32561"/>
                  </a:ext>
                </a:extLst>
              </a:tr>
              <a:tr h="1975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PARK3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AD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SPR?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sepiapterine reductase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898919"/>
                  </a:ext>
                </a:extLst>
              </a:tr>
              <a:tr h="34809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PARK4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AD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SNCA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α-</a:t>
                      </a: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synuclein (duplications and triplications)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684244"/>
                  </a:ext>
                </a:extLst>
              </a:tr>
              <a:tr h="1975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PARK5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AD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UCHL1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ubiquitin C-terminal hydrolase L1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08036"/>
                  </a:ext>
                </a:extLst>
              </a:tr>
              <a:tr h="1975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PARK6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AR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PINK1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PTEN-induced putative kinase 1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38825"/>
                  </a:ext>
                </a:extLst>
              </a:tr>
              <a:tr h="1975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PARK7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AR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DJ-1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oncogene DJ-1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721295"/>
                  </a:ext>
                </a:extLst>
              </a:tr>
              <a:tr h="1975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PARK8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AD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LRRK2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leucine-rich repeat kinase 2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509141"/>
                  </a:ext>
                </a:extLst>
              </a:tr>
              <a:tr h="1975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PARK9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AR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ATP13A2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ATPase, type 13A2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240412"/>
                  </a:ext>
                </a:extLst>
              </a:tr>
              <a:tr h="1975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PARK11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AD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GIGYF2?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GBR-10 interacting GYF-protein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457900"/>
                  </a:ext>
                </a:extLst>
              </a:tr>
              <a:tr h="1975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PARK13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AD?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OMI/HTRA2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HTRA serine peptidase2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26878"/>
                  </a:ext>
                </a:extLst>
              </a:tr>
              <a:tr h="1975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PARK14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AR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PLA2G6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Phospholipase A2 group VI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405721"/>
                  </a:ext>
                </a:extLst>
              </a:tr>
              <a:tr h="19756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PARK15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AR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FBOX7</a:t>
                      </a:r>
                      <a:endParaRPr lang="et-EE" sz="110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F-</a:t>
                      </a:r>
                      <a:r>
                        <a:rPr lang="et-E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box</a:t>
                      </a:r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</a:t>
                      </a:r>
                      <a:r>
                        <a:rPr lang="et-E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only</a:t>
                      </a:r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</a:t>
                      </a:r>
                      <a:r>
                        <a:rPr lang="et-E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protein</a:t>
                      </a:r>
                      <a:r>
                        <a:rPr lang="et-E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7</a:t>
                      </a:r>
                      <a:endParaRPr lang="et-EE" sz="1100" dirty="0">
                        <a:effectLst/>
                      </a:endParaRPr>
                    </a:p>
                  </a:txBody>
                  <a:tcPr marL="58882" marR="58882" marT="29441" marB="29441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8831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BB1DF9A5-84DE-38E3-FE84-D9B77F001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593" y="3763260"/>
            <a:ext cx="12025179" cy="36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8811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D0659-8D0B-EE93-B063-2A41A532B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</p:spPr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t-EE" b="0" dirty="0" err="1">
                <a:effectLst/>
              </a:rPr>
              <a:t>Diagnostic</a:t>
            </a:r>
            <a:r>
              <a:rPr lang="et-EE" b="0" dirty="0">
                <a:effectLst/>
              </a:rPr>
              <a:t> </a:t>
            </a:r>
            <a:r>
              <a:rPr lang="et-EE" b="0" dirty="0" err="1">
                <a:effectLst/>
              </a:rPr>
              <a:t>criteria</a:t>
            </a:r>
            <a:r>
              <a:rPr lang="et-EE" b="0" dirty="0">
                <a:effectLst/>
              </a:rPr>
              <a:t> </a:t>
            </a:r>
            <a:r>
              <a:rPr lang="et-EE" b="0" dirty="0" err="1">
                <a:effectLst/>
              </a:rPr>
              <a:t>for</a:t>
            </a:r>
            <a:r>
              <a:rPr lang="et-EE" b="0" dirty="0">
                <a:effectLst/>
              </a:rPr>
              <a:t> PD – </a:t>
            </a:r>
            <a:br>
              <a:rPr lang="et-EE" b="0" dirty="0">
                <a:effectLst/>
              </a:rPr>
            </a:br>
            <a:r>
              <a:rPr lang="et-EE" sz="3100" b="0" dirty="0" err="1">
                <a:effectLst/>
              </a:rPr>
              <a:t>Queen</a:t>
            </a:r>
            <a:r>
              <a:rPr lang="et-EE" sz="3100" b="0" dirty="0">
                <a:effectLst/>
              </a:rPr>
              <a:t> </a:t>
            </a:r>
            <a:r>
              <a:rPr lang="et-EE" sz="3100" b="0" dirty="0" err="1">
                <a:effectLst/>
              </a:rPr>
              <a:t>Square</a:t>
            </a:r>
            <a:r>
              <a:rPr lang="et-EE" sz="3100" b="0" dirty="0">
                <a:effectLst/>
              </a:rPr>
              <a:t> </a:t>
            </a:r>
            <a:r>
              <a:rPr lang="et-EE" sz="3100" b="0" dirty="0" err="1">
                <a:effectLst/>
              </a:rPr>
              <a:t>Brain</a:t>
            </a:r>
            <a:r>
              <a:rPr lang="et-EE" sz="3100" b="0" dirty="0">
                <a:effectLst/>
              </a:rPr>
              <a:t> Bank (QSBB/UK PDSBB</a:t>
            </a:r>
            <a:r>
              <a:rPr lang="et-EE" b="0" dirty="0">
                <a:effectLst/>
              </a:rPr>
              <a:t>)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C0394-3D08-5CFB-E724-922E1062C6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dirty="0">
                <a:solidFill>
                  <a:srgbClr val="336699"/>
                </a:solidFill>
                <a:effectLst/>
                <a:latin typeface="Gill Sans"/>
              </a:rPr>
              <a:t>Diagnosis of Parkinsonian syndrome</a:t>
            </a:r>
            <a:endParaRPr lang="en-US" b="1" dirty="0">
              <a:effectLst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Bradykinesia (obligatory) and at least one of the following</a:t>
            </a:r>
            <a:endParaRPr lang="en-US" sz="1520" b="0" i="0" u="none" strike="noStrike" dirty="0">
              <a:solidFill>
                <a:srgbClr val="800000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Muscular rigidity</a:t>
            </a:r>
            <a:endParaRPr lang="en-US" sz="1520" b="0" i="0" u="none" strike="noStrike" dirty="0">
              <a:solidFill>
                <a:srgbClr val="C0504D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4-6 Hz rest tremor</a:t>
            </a:r>
            <a:endParaRPr lang="en-US" sz="1520" b="0" i="0" u="none" strike="noStrike" dirty="0">
              <a:solidFill>
                <a:srgbClr val="C0504D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Postural instability</a:t>
            </a:r>
            <a:endParaRPr lang="et-EE" sz="2000" b="0" i="0" u="none" strike="noStrike" dirty="0">
              <a:solidFill>
                <a:srgbClr val="000000"/>
              </a:solidFill>
              <a:effectLst/>
              <a:latin typeface="Gill Sans"/>
            </a:endParaRPr>
          </a:p>
          <a:p>
            <a:pPr marL="0" indent="0" fontAlgn="base">
              <a:spcBef>
                <a:spcPts val="500"/>
              </a:spcBef>
              <a:buNone/>
            </a:pPr>
            <a:r>
              <a:rPr lang="en-US" sz="2200" b="1" i="0" u="none" strike="noStrike" dirty="0">
                <a:solidFill>
                  <a:srgbClr val="336699"/>
                </a:solidFill>
                <a:effectLst/>
                <a:latin typeface="Gill Sans"/>
              </a:rPr>
              <a:t>Exclusion criteria for PD</a:t>
            </a:r>
            <a:endParaRPr lang="en-US" b="1" dirty="0">
              <a:effectLst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History of possible causes of secondary parkinsonism</a:t>
            </a:r>
            <a:endParaRPr lang="en-US" sz="1800" b="0" i="0" u="none" strike="noStrike" dirty="0">
              <a:solidFill>
                <a:srgbClr val="8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Symptoms characteristic for atypical parkinsonian syndromes</a:t>
            </a:r>
            <a:endParaRPr lang="en-US" sz="1800" b="0" i="0" u="none" strike="noStrike" dirty="0">
              <a:solidFill>
                <a:srgbClr val="8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More than one affected relative</a:t>
            </a:r>
            <a:endParaRPr lang="en-US" sz="1800" b="0" i="0" u="none" strike="noStrike" dirty="0">
              <a:solidFill>
                <a:srgbClr val="8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Sustained remission</a:t>
            </a:r>
            <a:endParaRPr lang="en-US" sz="1800" b="0" i="0" u="none" strike="noStrike" dirty="0">
              <a:solidFill>
                <a:srgbClr val="8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Negative response to levodopa</a:t>
            </a:r>
            <a:endParaRPr lang="en-US" sz="1800" b="0" i="0" u="none" strike="noStrike" dirty="0">
              <a:solidFill>
                <a:srgbClr val="800000"/>
              </a:solidFill>
              <a:effectLst/>
              <a:latin typeface="Noto Sans Symbols"/>
            </a:endParaRPr>
          </a:p>
          <a:p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73724-5654-6487-CCDF-6DB701D542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b="1" i="0" u="none" strike="noStrike" dirty="0" err="1">
                <a:solidFill>
                  <a:srgbClr val="336699"/>
                </a:solidFill>
                <a:effectLst/>
                <a:latin typeface="Gill Sans"/>
              </a:rPr>
              <a:t>Supportive</a:t>
            </a:r>
            <a:r>
              <a:rPr lang="et-EE" sz="1800" b="1" i="0" u="none" strike="noStrike" dirty="0">
                <a:solidFill>
                  <a:srgbClr val="336699"/>
                </a:solidFill>
                <a:effectLst/>
                <a:latin typeface="Gill Sans"/>
              </a:rPr>
              <a:t> </a:t>
            </a:r>
            <a:r>
              <a:rPr lang="et-EE" sz="1800" b="1" i="0" u="none" strike="noStrike" dirty="0" err="1">
                <a:solidFill>
                  <a:srgbClr val="336699"/>
                </a:solidFill>
                <a:effectLst/>
                <a:latin typeface="Gill Sans"/>
              </a:rPr>
              <a:t>prospective</a:t>
            </a:r>
            <a:r>
              <a:rPr lang="et-EE" sz="1800" b="1" i="0" u="none" strike="noStrike" dirty="0">
                <a:solidFill>
                  <a:srgbClr val="336699"/>
                </a:solidFill>
                <a:effectLst/>
                <a:latin typeface="Gill Sans"/>
              </a:rPr>
              <a:t> </a:t>
            </a:r>
            <a:r>
              <a:rPr lang="et-EE" sz="1800" b="1" i="0" u="none" strike="noStrike" dirty="0" err="1">
                <a:solidFill>
                  <a:srgbClr val="336699"/>
                </a:solidFill>
                <a:effectLst/>
                <a:latin typeface="Gill Sans"/>
              </a:rPr>
              <a:t>positive</a:t>
            </a:r>
            <a:r>
              <a:rPr lang="et-EE" sz="1800" b="1" i="0" u="none" strike="noStrike" dirty="0">
                <a:solidFill>
                  <a:srgbClr val="336699"/>
                </a:solidFill>
                <a:effectLst/>
                <a:latin typeface="Gill Sans"/>
              </a:rPr>
              <a:t> </a:t>
            </a:r>
            <a:r>
              <a:rPr lang="et-EE" sz="1800" b="1" i="0" u="none" strike="noStrike" dirty="0" err="1">
                <a:solidFill>
                  <a:srgbClr val="336699"/>
                </a:solidFill>
                <a:effectLst/>
                <a:latin typeface="Gill Sans"/>
              </a:rPr>
              <a:t>criteria</a:t>
            </a:r>
            <a:r>
              <a:rPr lang="et-EE" sz="1800" b="1" i="0" u="none" strike="noStrike" dirty="0">
                <a:solidFill>
                  <a:srgbClr val="336699"/>
                </a:solidFill>
                <a:effectLst/>
                <a:latin typeface="Gill Sans"/>
              </a:rPr>
              <a:t> </a:t>
            </a:r>
            <a:r>
              <a:rPr lang="et-EE" sz="1800" b="1" i="0" u="none" strike="noStrike" dirty="0" err="1">
                <a:solidFill>
                  <a:srgbClr val="336699"/>
                </a:solidFill>
                <a:effectLst/>
                <a:latin typeface="Gill Sans"/>
              </a:rPr>
              <a:t>for</a:t>
            </a:r>
            <a:r>
              <a:rPr lang="et-EE" sz="1800" b="1" i="0" u="none" strike="noStrike" dirty="0">
                <a:solidFill>
                  <a:srgbClr val="336699"/>
                </a:solidFill>
                <a:effectLst/>
                <a:latin typeface="Gill Sans"/>
              </a:rPr>
              <a:t> PD</a:t>
            </a:r>
            <a:endParaRPr lang="et-EE" b="1" dirty="0">
              <a:effectLst/>
            </a:endParaRPr>
          </a:p>
          <a:p>
            <a:pPr>
              <a:spcBef>
                <a:spcPts val="600"/>
              </a:spcBef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Three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or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more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required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for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diagnosis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of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definite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PD</a:t>
            </a:r>
            <a:endParaRPr lang="et-EE" b="0" dirty="0">
              <a:effectLst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Unilateral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onset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Rest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tremor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present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Progressive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disorder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Persistent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asymmetry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Excellent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response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to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levodopa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Severe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levodopa-induced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chorea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Levodopa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response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for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&gt; 5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years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Clinical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course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of &gt; 10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years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336699"/>
                </a:solidFill>
                <a:effectLst/>
                <a:latin typeface="Gill Sans"/>
              </a:rPr>
              <a:t>Hyposmia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>
                <a:solidFill>
                  <a:srgbClr val="336699"/>
                </a:solidFill>
                <a:effectLst/>
                <a:latin typeface="Gill Sans"/>
              </a:rPr>
              <a:t>Visual </a:t>
            </a:r>
            <a:r>
              <a:rPr lang="et-EE" sz="1800" b="0" i="0" u="none" strike="noStrike" dirty="0" err="1">
                <a:solidFill>
                  <a:srgbClr val="336699"/>
                </a:solidFill>
                <a:effectLst/>
                <a:latin typeface="Gill Sans"/>
              </a:rPr>
              <a:t>hallucinations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Noto Sans Symbols"/>
            </a:endParaRP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3532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2BFC0F11-EBF1-7D40-1E77-0B5BC51F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"/>
            <a:ext cx="9985996" cy="29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7F0FB30D-5405-C86F-F87E-A801AA8BC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42" y="3429000"/>
            <a:ext cx="6278432" cy="245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D0D2C1A9-CF25-6908-0812-D973F6580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67120"/>
            <a:ext cx="2716340" cy="40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2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DE635-1115-F47C-E109-DB0FC93D1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Management of </a:t>
            </a:r>
            <a:r>
              <a:rPr lang="et-EE" dirty="0" err="1"/>
              <a:t>Parkinson’s</a:t>
            </a:r>
            <a:r>
              <a:rPr lang="et-EE" dirty="0"/>
              <a:t> </a:t>
            </a:r>
            <a:r>
              <a:rPr lang="et-EE" dirty="0" err="1"/>
              <a:t>disease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4B5AE-84B7-CA65-51CB-0916111103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dirty="0" err="1"/>
              <a:t>Pharmacologic</a:t>
            </a:r>
            <a:endParaRPr lang="et-EE" dirty="0"/>
          </a:p>
          <a:p>
            <a:pPr fontAlgn="base"/>
            <a:r>
              <a:rPr lang="et-EE" dirty="0"/>
              <a:t>L</a:t>
            </a:r>
            <a:r>
              <a:rPr lang="en-US" dirty="0" err="1"/>
              <a:t>evodopa</a:t>
            </a:r>
            <a:endParaRPr lang="en-US" dirty="0"/>
          </a:p>
          <a:p>
            <a:pPr fontAlgn="base"/>
            <a:r>
              <a:rPr lang="en-US" dirty="0"/>
              <a:t> Dopamine agonists</a:t>
            </a:r>
          </a:p>
          <a:p>
            <a:pPr fontAlgn="base"/>
            <a:r>
              <a:rPr lang="en-US" dirty="0"/>
              <a:t> Amantadine</a:t>
            </a:r>
          </a:p>
          <a:p>
            <a:pPr fontAlgn="base"/>
            <a:r>
              <a:rPr lang="en-US" dirty="0"/>
              <a:t> MAO-B inhibitors</a:t>
            </a:r>
          </a:p>
          <a:p>
            <a:pPr fontAlgn="base"/>
            <a:r>
              <a:rPr lang="en-US" dirty="0"/>
              <a:t> COMT-inhibitors</a:t>
            </a:r>
          </a:p>
          <a:p>
            <a:pPr fontAlgn="base"/>
            <a:r>
              <a:rPr lang="en-US" dirty="0"/>
              <a:t> Anticholinergics</a:t>
            </a:r>
          </a:p>
          <a:p>
            <a:pPr marL="0" indent="0">
              <a:buNone/>
            </a:pPr>
            <a:br>
              <a:rPr lang="et-EE" dirty="0"/>
            </a:br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B4592-7A89-75AB-7449-CE9B7D049B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dirty="0"/>
              <a:t>Non-</a:t>
            </a:r>
            <a:r>
              <a:rPr lang="et-EE" dirty="0" err="1"/>
              <a:t>pharmacologic</a:t>
            </a:r>
            <a:endParaRPr lang="et-EE" dirty="0"/>
          </a:p>
          <a:p>
            <a:pPr fontAlgn="base"/>
            <a:r>
              <a:rPr lang="en-US" dirty="0"/>
              <a:t>  Physiotherapy</a:t>
            </a:r>
          </a:p>
          <a:p>
            <a:pPr fontAlgn="base"/>
            <a:r>
              <a:rPr lang="en-US" dirty="0"/>
              <a:t> Occupational therapy</a:t>
            </a:r>
          </a:p>
          <a:p>
            <a:pPr fontAlgn="base"/>
            <a:r>
              <a:rPr lang="en-US" dirty="0"/>
              <a:t> Speech therapy</a:t>
            </a:r>
          </a:p>
          <a:p>
            <a:pPr fontAlgn="base"/>
            <a:r>
              <a:rPr lang="en-US" dirty="0"/>
              <a:t> Psychotherapy</a:t>
            </a:r>
          </a:p>
          <a:p>
            <a:pPr fontAlgn="base"/>
            <a:r>
              <a:rPr lang="en-US" dirty="0"/>
              <a:t> Diet</a:t>
            </a:r>
          </a:p>
          <a:p>
            <a:pPr fontAlgn="base"/>
            <a:r>
              <a:rPr lang="en-US" dirty="0"/>
              <a:t> Education; group support</a:t>
            </a:r>
          </a:p>
          <a:p>
            <a:pPr marL="0" indent="0">
              <a:buNone/>
            </a:pPr>
            <a:br>
              <a:rPr lang="et-EE" dirty="0"/>
            </a:br>
            <a:endParaRPr lang="et-E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3A461-0139-208F-77CC-A22501AA8E05}"/>
              </a:ext>
            </a:extLst>
          </p:cNvPr>
          <p:cNvSpPr txBox="1"/>
          <p:nvPr/>
        </p:nvSpPr>
        <p:spPr>
          <a:xfrm>
            <a:off x="3916680" y="5111571"/>
            <a:ext cx="48463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err="1"/>
              <a:t>Device</a:t>
            </a:r>
            <a:r>
              <a:rPr lang="et-EE" sz="2800" dirty="0"/>
              <a:t> </a:t>
            </a:r>
            <a:r>
              <a:rPr lang="et-EE" sz="2800" dirty="0" err="1"/>
              <a:t>aided</a:t>
            </a:r>
            <a:r>
              <a:rPr lang="et-EE" sz="2800" dirty="0"/>
              <a:t> </a:t>
            </a:r>
            <a:r>
              <a:rPr lang="et-EE" sz="2800" dirty="0" err="1"/>
              <a:t>therapy</a:t>
            </a:r>
            <a:r>
              <a:rPr lang="et-EE" sz="2800" dirty="0"/>
              <a:t>:</a:t>
            </a:r>
          </a:p>
          <a:p>
            <a:r>
              <a:rPr lang="et-EE" dirty="0"/>
              <a:t>   </a:t>
            </a:r>
            <a:r>
              <a:rPr lang="en-US" dirty="0"/>
              <a:t>Surgical therapy</a:t>
            </a:r>
            <a:endParaRPr lang="et-EE" dirty="0"/>
          </a:p>
          <a:p>
            <a:r>
              <a:rPr lang="et-EE" dirty="0"/>
              <a:t>   Pump </a:t>
            </a:r>
            <a:r>
              <a:rPr lang="et-EE" dirty="0" err="1"/>
              <a:t>therapy</a:t>
            </a:r>
            <a:r>
              <a:rPr lang="et-EE" dirty="0"/>
              <a:t>: </a:t>
            </a:r>
            <a:r>
              <a:rPr lang="et-EE" dirty="0" err="1"/>
              <a:t>levodopa</a:t>
            </a:r>
            <a:r>
              <a:rPr lang="et-EE" dirty="0"/>
              <a:t>,      </a:t>
            </a:r>
            <a:r>
              <a:rPr lang="et-EE" dirty="0" err="1"/>
              <a:t>apomorphin</a:t>
            </a:r>
            <a:endParaRPr lang="en-US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9968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C086-5614-62B7-3A54-733DE2C0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Aims</a:t>
            </a:r>
            <a:r>
              <a:rPr lang="et-EE" dirty="0"/>
              <a:t> of </a:t>
            </a:r>
            <a:r>
              <a:rPr lang="et-EE" dirty="0" err="1"/>
              <a:t>management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FC5E0-8A8F-7D55-00F6-F661E25C21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t-EE" dirty="0"/>
              <a:t>s</a:t>
            </a:r>
            <a:r>
              <a:rPr lang="en-US" dirty="0" err="1"/>
              <a:t>ymptomatic</a:t>
            </a:r>
            <a:r>
              <a:rPr lang="en-US" dirty="0"/>
              <a:t> improvement</a:t>
            </a:r>
          </a:p>
          <a:p>
            <a:pPr lvl="1" fontAlgn="base"/>
            <a:r>
              <a:rPr lang="en-US" dirty="0"/>
              <a:t>Motor</a:t>
            </a:r>
          </a:p>
          <a:p>
            <a:pPr lvl="1" fontAlgn="base"/>
            <a:r>
              <a:rPr lang="en-US" dirty="0"/>
              <a:t>Non-motor</a:t>
            </a:r>
          </a:p>
          <a:p>
            <a:pPr fontAlgn="base"/>
            <a:r>
              <a:rPr lang="en-US" dirty="0"/>
              <a:t>Disease modifying</a:t>
            </a:r>
          </a:p>
          <a:p>
            <a:pPr lvl="1" fontAlgn="base"/>
            <a:r>
              <a:rPr lang="en-US" dirty="0"/>
              <a:t>Neuroprotective</a:t>
            </a:r>
          </a:p>
          <a:p>
            <a:pPr lvl="1" fontAlgn="base"/>
            <a:r>
              <a:rPr lang="en-US" dirty="0"/>
              <a:t>Delay of progression</a:t>
            </a:r>
          </a:p>
          <a:p>
            <a:r>
              <a:rPr lang="en-US" dirty="0"/>
              <a:t>     and delay of complications</a:t>
            </a:r>
          </a:p>
          <a:p>
            <a:pPr fontAlgn="base"/>
            <a:r>
              <a:rPr lang="en-US" dirty="0"/>
              <a:t>Improvement of quality of life</a:t>
            </a:r>
          </a:p>
          <a:p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EDB3E-3746-B91D-CEB9-320A7A90D5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err="1"/>
              <a:t>Problems</a:t>
            </a:r>
            <a:endParaRPr lang="et-EE" dirty="0"/>
          </a:p>
          <a:p>
            <a:pPr fontAlgn="base"/>
            <a:r>
              <a:rPr lang="et-EE" dirty="0"/>
              <a:t>E</a:t>
            </a:r>
            <a:r>
              <a:rPr lang="en-US" dirty="0" err="1"/>
              <a:t>fficacy</a:t>
            </a:r>
            <a:endParaRPr lang="en-US" dirty="0"/>
          </a:p>
          <a:p>
            <a:pPr lvl="1" fontAlgn="base"/>
            <a:r>
              <a:rPr lang="en-US" dirty="0"/>
              <a:t>Lack of effect (diagnosis?)</a:t>
            </a:r>
          </a:p>
          <a:p>
            <a:pPr lvl="1" fontAlgn="base"/>
            <a:r>
              <a:rPr lang="en-US" dirty="0"/>
              <a:t>Fluctuating effect</a:t>
            </a:r>
          </a:p>
          <a:p>
            <a:pPr fontAlgn="base"/>
            <a:r>
              <a:rPr lang="en-US" dirty="0"/>
              <a:t>Toxicity</a:t>
            </a:r>
          </a:p>
          <a:p>
            <a:pPr fontAlgn="base"/>
            <a:r>
              <a:rPr lang="en-US" dirty="0"/>
              <a:t>Adverse events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47694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62A28-8E78-4831-D7C3-55D14E039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When</a:t>
            </a:r>
            <a:r>
              <a:rPr lang="et-EE" dirty="0"/>
              <a:t>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B7A0E-81CB-B19E-A47A-52B000945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90688"/>
            <a:ext cx="5181600" cy="4351338"/>
          </a:xfrm>
        </p:spPr>
        <p:txBody>
          <a:bodyPr/>
          <a:lstStyle/>
          <a:p>
            <a:pPr fontAlgn="base"/>
            <a:r>
              <a:rPr lang="en-US" dirty="0"/>
              <a:t>Immediate start – immediate effect, more benefit</a:t>
            </a:r>
          </a:p>
          <a:p>
            <a:pPr fontAlgn="base"/>
            <a:r>
              <a:rPr lang="en-US" dirty="0"/>
              <a:t>Better quality of life</a:t>
            </a:r>
          </a:p>
          <a:p>
            <a:pPr fontAlgn="base"/>
            <a:r>
              <a:rPr lang="en-US" dirty="0"/>
              <a:t>Risk for adverse events</a:t>
            </a:r>
          </a:p>
          <a:p>
            <a:pPr fontAlgn="base"/>
            <a:r>
              <a:rPr lang="en-US" dirty="0"/>
              <a:t>Neuroprotection?</a:t>
            </a:r>
          </a:p>
          <a:p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F8DC7-A4E5-057C-3DC4-A76A7ED2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0500" y="1825625"/>
            <a:ext cx="3746500" cy="4351338"/>
          </a:xfrm>
        </p:spPr>
        <p:txBody>
          <a:bodyPr/>
          <a:lstStyle/>
          <a:p>
            <a:pPr fontAlgn="base"/>
            <a:r>
              <a:rPr lang="et-EE" dirty="0"/>
              <a:t>N</a:t>
            </a:r>
            <a:r>
              <a:rPr lang="en-US" dirty="0"/>
              <a:t>o treatment – no effect</a:t>
            </a:r>
          </a:p>
          <a:p>
            <a:pPr fontAlgn="base"/>
            <a:r>
              <a:rPr lang="en-US" dirty="0"/>
              <a:t>No adverse events</a:t>
            </a:r>
          </a:p>
          <a:p>
            <a:pPr fontAlgn="base"/>
            <a:r>
              <a:rPr lang="en-US" dirty="0"/>
              <a:t>Delay motor complications ?</a:t>
            </a:r>
          </a:p>
          <a:p>
            <a:endParaRPr lang="et-E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F27C7-77D0-E39F-A1B2-F80B806D5AE0}"/>
              </a:ext>
            </a:extLst>
          </p:cNvPr>
          <p:cNvSpPr txBox="1"/>
          <p:nvPr/>
        </p:nvSpPr>
        <p:spPr>
          <a:xfrm>
            <a:off x="9290050" y="1690688"/>
            <a:ext cx="25971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/>
              <a:t>Individual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Age</a:t>
            </a:r>
            <a:endParaRPr lang="et-E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Clinical picture</a:t>
            </a:r>
          </a:p>
          <a:p>
            <a:pPr fontAlgn="base"/>
            <a:r>
              <a:rPr lang="en-US" sz="2800" dirty="0"/>
              <a:t>No “cookbook”</a:t>
            </a:r>
          </a:p>
          <a:p>
            <a:pPr fontAlgn="base"/>
            <a:endParaRPr lang="et-EE" sz="2800" dirty="0"/>
          </a:p>
          <a:p>
            <a:pPr fontAlgn="base"/>
            <a:r>
              <a:rPr lang="en-US" sz="2800" dirty="0"/>
              <a:t>Delay motor complications ?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3939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6"/>
          <p:cNvSpPr/>
          <p:nvPr/>
        </p:nvSpPr>
        <p:spPr>
          <a:xfrm>
            <a:off x="5049636" y="401442"/>
            <a:ext cx="2300023" cy="59579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DDDDDD"/>
              </a:gs>
            </a:gsLst>
            <a:lin ang="5400000" scaled="0"/>
          </a:gradFill>
          <a:ln w="9525" cap="flat" cmpd="sng">
            <a:solidFill>
              <a:srgbClr val="4776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Diagnosis of PD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1" name="Google Shape;441;p36"/>
          <p:cNvSpPr/>
          <p:nvPr/>
        </p:nvSpPr>
        <p:spPr>
          <a:xfrm>
            <a:off x="2070115" y="3709926"/>
            <a:ext cx="3797285" cy="1471674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ECFF"/>
              </a:gs>
            </a:gsLst>
            <a:lin ang="5400000" scaled="0"/>
          </a:gradFill>
          <a:ln w="9525" cap="flat" cmpd="sng">
            <a:solidFill>
              <a:srgbClr val="4776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Moderate/ severe disability;</a:t>
            </a:r>
            <a:endParaRPr/>
          </a:p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Age 70+;</a:t>
            </a:r>
            <a:endParaRPr/>
          </a:p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Comorbidities;</a:t>
            </a:r>
            <a:endParaRPr/>
          </a:p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Cognitive impairment</a:t>
            </a:r>
            <a:endParaRPr/>
          </a:p>
          <a:p>
            <a:pPr algn="ctr"/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42" name="Google Shape;442;p36"/>
          <p:cNvCxnSpPr/>
          <p:nvPr/>
        </p:nvCxnSpPr>
        <p:spPr>
          <a:xfrm>
            <a:off x="13042727" y="2569824"/>
            <a:ext cx="0" cy="374364"/>
          </a:xfrm>
          <a:prstGeom prst="straightConnector1">
            <a:avLst/>
          </a:prstGeom>
          <a:noFill/>
          <a:ln w="9525" cap="flat" cmpd="sng">
            <a:solidFill>
              <a:srgbClr val="4776A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3" name="Google Shape;443;p36"/>
          <p:cNvSpPr/>
          <p:nvPr/>
        </p:nvSpPr>
        <p:spPr>
          <a:xfrm>
            <a:off x="5049636" y="1226370"/>
            <a:ext cx="2272414" cy="59579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DDDDDD"/>
              </a:gs>
            </a:gsLst>
            <a:lin ang="5400000" scaled="0"/>
          </a:gradFill>
          <a:ln w="9525" cap="flat" cmpd="sng">
            <a:solidFill>
              <a:srgbClr val="4776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Decision to treat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44" name="Google Shape;444;p36"/>
          <p:cNvCxnSpPr>
            <a:stCxn id="440" idx="2"/>
            <a:endCxn id="443" idx="0"/>
          </p:cNvCxnSpPr>
          <p:nvPr/>
        </p:nvCxnSpPr>
        <p:spPr>
          <a:xfrm flipH="1">
            <a:off x="6185847" y="997236"/>
            <a:ext cx="13800" cy="229200"/>
          </a:xfrm>
          <a:prstGeom prst="straightConnector1">
            <a:avLst/>
          </a:prstGeom>
          <a:noFill/>
          <a:ln w="25400" cap="flat" cmpd="sng">
            <a:solidFill>
              <a:srgbClr val="4776AE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45" name="Google Shape;445;p36"/>
          <p:cNvSpPr/>
          <p:nvPr/>
        </p:nvSpPr>
        <p:spPr>
          <a:xfrm>
            <a:off x="5534958" y="2049696"/>
            <a:ext cx="1294451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DDDDDD"/>
              </a:gs>
            </a:gsLst>
            <a:lin ang="5400000" scaled="0"/>
          </a:gradFill>
          <a:ln w="9525" cap="flat" cmpd="sng">
            <a:solidFill>
              <a:srgbClr val="4776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rgbClr val="800000"/>
                </a:solidFill>
                <a:latin typeface="Gill Sans"/>
                <a:ea typeface="Gill Sans"/>
                <a:cs typeface="Gill Sans"/>
                <a:sym typeface="Gill Sans"/>
              </a:rPr>
              <a:t>Yes</a:t>
            </a:r>
            <a:endParaRPr sz="2000">
              <a:solidFill>
                <a:srgbClr val="8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6" name="Google Shape;446;p36"/>
          <p:cNvSpPr/>
          <p:nvPr/>
        </p:nvSpPr>
        <p:spPr>
          <a:xfrm>
            <a:off x="8263296" y="1296194"/>
            <a:ext cx="1294451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DDDDDD"/>
              </a:gs>
            </a:gsLst>
            <a:lin ang="5400000" scaled="0"/>
          </a:gradFill>
          <a:ln w="9525" cap="flat" cmpd="sng">
            <a:solidFill>
              <a:srgbClr val="4776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rgbClr val="800000"/>
                </a:solidFill>
                <a:latin typeface="Gill Sans"/>
                <a:ea typeface="Gill Sans"/>
                <a:cs typeface="Gill Sans"/>
                <a:sym typeface="Gill Sans"/>
              </a:rPr>
              <a:t>No</a:t>
            </a:r>
            <a:endParaRPr sz="2000">
              <a:solidFill>
                <a:srgbClr val="8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7" name="Google Shape;447;p36"/>
          <p:cNvSpPr/>
          <p:nvPr/>
        </p:nvSpPr>
        <p:spPr>
          <a:xfrm>
            <a:off x="7862950" y="1987569"/>
            <a:ext cx="2109962" cy="59579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DDDDDD"/>
              </a:gs>
            </a:gsLst>
            <a:lin ang="5400000" scaled="0"/>
          </a:gradFill>
          <a:ln w="9525" cap="flat" cmpd="sng">
            <a:solidFill>
              <a:srgbClr val="4776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Review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448" name="Google Shape;448;p36"/>
          <p:cNvCxnSpPr>
            <a:stCxn id="443" idx="2"/>
            <a:endCxn id="445" idx="0"/>
          </p:cNvCxnSpPr>
          <p:nvPr/>
        </p:nvCxnSpPr>
        <p:spPr>
          <a:xfrm flipH="1">
            <a:off x="6182243" y="1822164"/>
            <a:ext cx="3600" cy="227400"/>
          </a:xfrm>
          <a:prstGeom prst="straightConnector1">
            <a:avLst/>
          </a:prstGeom>
          <a:noFill/>
          <a:ln w="25400" cap="flat" cmpd="sng">
            <a:solidFill>
              <a:srgbClr val="4776AE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49" name="Google Shape;449;p36"/>
          <p:cNvCxnSpPr>
            <a:stCxn id="443" idx="3"/>
            <a:endCxn id="446" idx="1"/>
          </p:cNvCxnSpPr>
          <p:nvPr/>
        </p:nvCxnSpPr>
        <p:spPr>
          <a:xfrm>
            <a:off x="7322050" y="1524267"/>
            <a:ext cx="941100" cy="600"/>
          </a:xfrm>
          <a:prstGeom prst="straightConnector1">
            <a:avLst/>
          </a:prstGeom>
          <a:noFill/>
          <a:ln w="25400" cap="flat" cmpd="sng">
            <a:solidFill>
              <a:srgbClr val="4776AE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50" name="Google Shape;450;p36"/>
          <p:cNvCxnSpPr>
            <a:stCxn id="446" idx="2"/>
            <a:endCxn id="447" idx="0"/>
          </p:cNvCxnSpPr>
          <p:nvPr/>
        </p:nvCxnSpPr>
        <p:spPr>
          <a:xfrm>
            <a:off x="8910521" y="1753394"/>
            <a:ext cx="7500" cy="234300"/>
          </a:xfrm>
          <a:prstGeom prst="straightConnector1">
            <a:avLst/>
          </a:prstGeom>
          <a:noFill/>
          <a:ln w="25400" cap="flat" cmpd="sng">
            <a:solidFill>
              <a:srgbClr val="4776AE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51" name="Google Shape;451;p36"/>
          <p:cNvCxnSpPr>
            <a:stCxn id="447" idx="1"/>
            <a:endCxn id="445" idx="3"/>
          </p:cNvCxnSpPr>
          <p:nvPr/>
        </p:nvCxnSpPr>
        <p:spPr>
          <a:xfrm rot="10800000">
            <a:off x="6829450" y="2278266"/>
            <a:ext cx="1033500" cy="7200"/>
          </a:xfrm>
          <a:prstGeom prst="straightConnector1">
            <a:avLst/>
          </a:prstGeom>
          <a:noFill/>
          <a:ln w="25400" cap="flat" cmpd="sng">
            <a:solidFill>
              <a:srgbClr val="4776AE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52" name="Google Shape;452;p36"/>
          <p:cNvCxnSpPr>
            <a:stCxn id="445" idx="2"/>
          </p:cNvCxnSpPr>
          <p:nvPr/>
        </p:nvCxnSpPr>
        <p:spPr>
          <a:xfrm>
            <a:off x="6182183" y="2506896"/>
            <a:ext cx="600" cy="242100"/>
          </a:xfrm>
          <a:prstGeom prst="straightConnector1">
            <a:avLst/>
          </a:prstGeom>
          <a:noFill/>
          <a:ln w="25400" cap="flat" cmpd="sng">
            <a:solidFill>
              <a:srgbClr val="4776AE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53" name="Google Shape;453;p36"/>
          <p:cNvSpPr/>
          <p:nvPr/>
        </p:nvSpPr>
        <p:spPr>
          <a:xfrm>
            <a:off x="2070115" y="5486400"/>
            <a:ext cx="3797285" cy="762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ECFF"/>
              </a:gs>
            </a:gsLst>
            <a:lin ang="5400000" scaled="0"/>
          </a:gradFill>
          <a:ln w="9525" cap="flat" cmpd="sng">
            <a:solidFill>
              <a:srgbClr val="4776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Begin levodopa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4" name="Google Shape;454;p36"/>
          <p:cNvSpPr/>
          <p:nvPr/>
        </p:nvSpPr>
        <p:spPr>
          <a:xfrm>
            <a:off x="4314236" y="2749035"/>
            <a:ext cx="3702220" cy="702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DDDDDD"/>
              </a:gs>
            </a:gsLst>
            <a:lin ang="5400000" scaled="0"/>
          </a:gradFill>
          <a:ln w="9525" cap="flat" cmpd="sng">
            <a:solidFill>
              <a:srgbClr val="4776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Evaluate patient characteristics,</a:t>
            </a:r>
            <a:endParaRPr/>
          </a:p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degree of disability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5" name="Google Shape;455;p36"/>
          <p:cNvSpPr/>
          <p:nvPr/>
        </p:nvSpPr>
        <p:spPr>
          <a:xfrm>
            <a:off x="6629401" y="3733800"/>
            <a:ext cx="3570127" cy="14478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ECFF"/>
              </a:gs>
            </a:gsLst>
            <a:lin ang="5400000" scaled="0"/>
          </a:gradFill>
          <a:ln w="9525" cap="flat" cmpd="sng">
            <a:solidFill>
              <a:srgbClr val="4776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Mild/ moderate motor</a:t>
            </a:r>
            <a:endParaRPr/>
          </a:p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disability;</a:t>
            </a:r>
            <a:endParaRPr/>
          </a:p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 cognitive impairment</a:t>
            </a:r>
            <a:endParaRPr/>
          </a:p>
          <a:p>
            <a:pPr algn="ctr"/>
            <a:endParaRPr sz="1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6" name="Google Shape;456;p36"/>
          <p:cNvSpPr/>
          <p:nvPr/>
        </p:nvSpPr>
        <p:spPr>
          <a:xfrm>
            <a:off x="6629401" y="5486400"/>
            <a:ext cx="3570127" cy="767594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ECFF"/>
              </a:gs>
            </a:gsLst>
            <a:lin ang="5400000" scaled="0"/>
          </a:gradFill>
          <a:ln w="9525" cap="flat" cmpd="sng">
            <a:solidFill>
              <a:srgbClr val="4776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Begin dopamine agonist or</a:t>
            </a:r>
            <a:endParaRPr/>
          </a:p>
          <a:p>
            <a:pPr algn="ctr"/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MAO-B inhibitor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7" name="Google Shape;457;p36"/>
          <p:cNvSpPr txBox="1"/>
          <p:nvPr/>
        </p:nvSpPr>
        <p:spPr>
          <a:xfrm>
            <a:off x="8344840" y="6474024"/>
            <a:ext cx="20945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Schapira, Olanow 2008</a:t>
            </a:r>
            <a:endParaRPr sz="14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8" name="Google Shape;458;p36"/>
          <p:cNvCxnSpPr>
            <a:stCxn id="454" idx="1"/>
            <a:endCxn id="441" idx="0"/>
          </p:cNvCxnSpPr>
          <p:nvPr/>
        </p:nvCxnSpPr>
        <p:spPr>
          <a:xfrm flipH="1">
            <a:off x="3968636" y="3100235"/>
            <a:ext cx="345600" cy="609600"/>
          </a:xfrm>
          <a:prstGeom prst="bentConnector2">
            <a:avLst/>
          </a:prstGeom>
          <a:noFill/>
          <a:ln w="25400" cap="flat" cmpd="sng">
            <a:solidFill>
              <a:srgbClr val="4776AE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59" name="Google Shape;459;p36"/>
          <p:cNvCxnSpPr>
            <a:stCxn id="454" idx="3"/>
            <a:endCxn id="455" idx="0"/>
          </p:cNvCxnSpPr>
          <p:nvPr/>
        </p:nvCxnSpPr>
        <p:spPr>
          <a:xfrm>
            <a:off x="8016456" y="3100235"/>
            <a:ext cx="398100" cy="633600"/>
          </a:xfrm>
          <a:prstGeom prst="bentConnector2">
            <a:avLst/>
          </a:prstGeom>
          <a:noFill/>
          <a:ln w="25400" cap="flat" cmpd="sng">
            <a:solidFill>
              <a:srgbClr val="4776AE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60" name="Google Shape;460;p36"/>
          <p:cNvCxnSpPr>
            <a:stCxn id="441" idx="2"/>
            <a:endCxn id="453" idx="0"/>
          </p:cNvCxnSpPr>
          <p:nvPr/>
        </p:nvCxnSpPr>
        <p:spPr>
          <a:xfrm>
            <a:off x="3968757" y="5181600"/>
            <a:ext cx="0" cy="304800"/>
          </a:xfrm>
          <a:prstGeom prst="straightConnector1">
            <a:avLst/>
          </a:prstGeom>
          <a:noFill/>
          <a:ln w="25400" cap="flat" cmpd="sng">
            <a:solidFill>
              <a:srgbClr val="4776AE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61" name="Google Shape;461;p36"/>
          <p:cNvCxnSpPr>
            <a:stCxn id="455" idx="2"/>
            <a:endCxn id="456" idx="0"/>
          </p:cNvCxnSpPr>
          <p:nvPr/>
        </p:nvCxnSpPr>
        <p:spPr>
          <a:xfrm rot="-5400000" flipH="1">
            <a:off x="8262363" y="5333700"/>
            <a:ext cx="304800" cy="600"/>
          </a:xfrm>
          <a:prstGeom prst="bentConnector3">
            <a:avLst>
              <a:gd name="adj1" fmla="val 50260"/>
            </a:avLst>
          </a:prstGeom>
          <a:noFill/>
          <a:ln w="25400" cap="flat" cmpd="sng">
            <a:solidFill>
              <a:srgbClr val="4776AE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7"/>
          <p:cNvSpPr/>
          <p:nvPr/>
        </p:nvSpPr>
        <p:spPr>
          <a:xfrm>
            <a:off x="4572000" y="228600"/>
            <a:ext cx="3048000" cy="76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Slight symptoms –</a:t>
            </a:r>
            <a:endParaRPr/>
          </a:p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MAO-B inhibitor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7"/>
          <p:cNvSpPr/>
          <p:nvPr/>
        </p:nvSpPr>
        <p:spPr>
          <a:xfrm>
            <a:off x="4572000" y="1219200"/>
            <a:ext cx="3048000" cy="457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Functional disability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7"/>
          <p:cNvSpPr/>
          <p:nvPr/>
        </p:nvSpPr>
        <p:spPr>
          <a:xfrm>
            <a:off x="4038600" y="1981200"/>
            <a:ext cx="1828800" cy="76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Dopamine agonist (&lt;70y)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7"/>
          <p:cNvSpPr/>
          <p:nvPr/>
        </p:nvSpPr>
        <p:spPr>
          <a:xfrm>
            <a:off x="1676400" y="1981200"/>
            <a:ext cx="2133600" cy="76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adverse effects:</a:t>
            </a:r>
            <a:endParaRPr/>
          </a:p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dose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7"/>
          <p:cNvSpPr/>
          <p:nvPr/>
        </p:nvSpPr>
        <p:spPr>
          <a:xfrm>
            <a:off x="6019800" y="1981200"/>
            <a:ext cx="1828800" cy="76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Levodopa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 tp 400 mg/d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7"/>
          <p:cNvSpPr/>
          <p:nvPr/>
        </p:nvSpPr>
        <p:spPr>
          <a:xfrm>
            <a:off x="8077200" y="1981200"/>
            <a:ext cx="2438400" cy="76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agonist contraindica-tions: Increase dose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7"/>
          <p:cNvSpPr/>
          <p:nvPr/>
        </p:nvSpPr>
        <p:spPr>
          <a:xfrm>
            <a:off x="4572000" y="3048000"/>
            <a:ext cx="3048000" cy="76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combination therapy</a:t>
            </a:r>
            <a:endParaRPr/>
          </a:p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Agonist+Levodopa 3-400 mg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7"/>
          <p:cNvSpPr/>
          <p:nvPr/>
        </p:nvSpPr>
        <p:spPr>
          <a:xfrm>
            <a:off x="4572000" y="4114800"/>
            <a:ext cx="3048000" cy="76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Combination therapy</a:t>
            </a:r>
            <a:endParaRPr/>
          </a:p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Agonist+Levodopa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7"/>
          <p:cNvSpPr txBox="1"/>
          <p:nvPr/>
        </p:nvSpPr>
        <p:spPr>
          <a:xfrm>
            <a:off x="8610600" y="762000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Dietrichs and Odin, Acta Neurol Scand 2017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7"/>
          <p:cNvSpPr txBox="1"/>
          <p:nvPr/>
        </p:nvSpPr>
        <p:spPr>
          <a:xfrm>
            <a:off x="8686801" y="152401"/>
            <a:ext cx="16594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Algorithm for </a:t>
            </a:r>
            <a:endParaRPr/>
          </a:p>
          <a:p>
            <a:r>
              <a:rPr lang="en-US" b="1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Idiopathic PD</a:t>
            </a:r>
            <a:endParaRPr b="1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7"/>
          <p:cNvSpPr/>
          <p:nvPr/>
        </p:nvSpPr>
        <p:spPr>
          <a:xfrm>
            <a:off x="1752600" y="4800600"/>
            <a:ext cx="2514600" cy="76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 fluctuations:</a:t>
            </a:r>
            <a:endParaRPr/>
          </a:p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COMT-inhibitor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37"/>
          <p:cNvSpPr/>
          <p:nvPr/>
        </p:nvSpPr>
        <p:spPr>
          <a:xfrm>
            <a:off x="1752600" y="5867400"/>
            <a:ext cx="2514600" cy="76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Disabling dyskinesias:</a:t>
            </a:r>
            <a:endParaRPr/>
          </a:p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Amantadine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37"/>
          <p:cNvSpPr/>
          <p:nvPr/>
        </p:nvSpPr>
        <p:spPr>
          <a:xfrm>
            <a:off x="4572000" y="5867400"/>
            <a:ext cx="3048000" cy="76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Uncontrollable motor complications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37"/>
          <p:cNvSpPr/>
          <p:nvPr/>
        </p:nvSpPr>
        <p:spPr>
          <a:xfrm>
            <a:off x="7924800" y="4800600"/>
            <a:ext cx="2590800" cy="76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Insufficient effect</a:t>
            </a:r>
            <a:endParaRPr/>
          </a:p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(drug resistant tremor)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7"/>
          <p:cNvSpPr/>
          <p:nvPr/>
        </p:nvSpPr>
        <p:spPr>
          <a:xfrm>
            <a:off x="7924800" y="5867400"/>
            <a:ext cx="2590800" cy="762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advice-aided therapy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3" name="Google Shape;533;p37"/>
          <p:cNvCxnSpPr>
            <a:stCxn id="518" idx="2"/>
            <a:endCxn id="519" idx="0"/>
          </p:cNvCxnSpPr>
          <p:nvPr/>
        </p:nvCxnSpPr>
        <p:spPr>
          <a:xfrm rot="-5400000" flipH="1">
            <a:off x="5982000" y="1104600"/>
            <a:ext cx="228600" cy="600"/>
          </a:xfrm>
          <a:prstGeom prst="bentConnector3">
            <a:avLst>
              <a:gd name="adj1" fmla="val 50347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34" name="Google Shape;534;p37"/>
          <p:cNvCxnSpPr>
            <a:endCxn id="522" idx="0"/>
          </p:cNvCxnSpPr>
          <p:nvPr/>
        </p:nvCxnSpPr>
        <p:spPr>
          <a:xfrm rot="5400000">
            <a:off x="6782550" y="1828050"/>
            <a:ext cx="304800" cy="1500"/>
          </a:xfrm>
          <a:prstGeom prst="bentConnector3">
            <a:avLst>
              <a:gd name="adj1" fmla="val 5026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35" name="Google Shape;535;p37"/>
          <p:cNvCxnSpPr/>
          <p:nvPr/>
        </p:nvCxnSpPr>
        <p:spPr>
          <a:xfrm rot="5400000">
            <a:off x="5030038" y="1828050"/>
            <a:ext cx="304800" cy="15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36" name="Google Shape;536;p37"/>
          <p:cNvCxnSpPr/>
          <p:nvPr/>
        </p:nvCxnSpPr>
        <p:spPr>
          <a:xfrm rot="5400000">
            <a:off x="5030038" y="2894850"/>
            <a:ext cx="304800" cy="15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37" name="Google Shape;537;p37"/>
          <p:cNvCxnSpPr/>
          <p:nvPr/>
        </p:nvCxnSpPr>
        <p:spPr>
          <a:xfrm rot="5400000">
            <a:off x="6781050" y="2894850"/>
            <a:ext cx="304800" cy="15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38" name="Google Shape;538;p37"/>
          <p:cNvCxnSpPr/>
          <p:nvPr/>
        </p:nvCxnSpPr>
        <p:spPr>
          <a:xfrm rot="5400000">
            <a:off x="5942850" y="3961650"/>
            <a:ext cx="304800" cy="15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39" name="Google Shape;539;p37"/>
          <p:cNvCxnSpPr/>
          <p:nvPr/>
        </p:nvCxnSpPr>
        <p:spPr>
          <a:xfrm rot="5400000">
            <a:off x="9067049" y="5714250"/>
            <a:ext cx="304800" cy="15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40" name="Google Shape;540;p37"/>
          <p:cNvCxnSpPr/>
          <p:nvPr/>
        </p:nvCxnSpPr>
        <p:spPr>
          <a:xfrm rot="5400000">
            <a:off x="2894850" y="5714250"/>
            <a:ext cx="304800" cy="15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41" name="Google Shape;541;p37"/>
          <p:cNvCxnSpPr>
            <a:stCxn id="520" idx="1"/>
            <a:endCxn id="521" idx="3"/>
          </p:cNvCxnSpPr>
          <p:nvPr/>
        </p:nvCxnSpPr>
        <p:spPr>
          <a:xfrm flipH="1">
            <a:off x="3810000" y="2362200"/>
            <a:ext cx="228600" cy="6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42" name="Google Shape;542;p37"/>
          <p:cNvCxnSpPr>
            <a:stCxn id="522" idx="3"/>
            <a:endCxn id="523" idx="1"/>
          </p:cNvCxnSpPr>
          <p:nvPr/>
        </p:nvCxnSpPr>
        <p:spPr>
          <a:xfrm>
            <a:off x="7848600" y="2362200"/>
            <a:ext cx="228600" cy="6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43" name="Google Shape;543;p37"/>
          <p:cNvCxnSpPr>
            <a:stCxn id="529" idx="3"/>
            <a:endCxn id="530" idx="1"/>
          </p:cNvCxnSpPr>
          <p:nvPr/>
        </p:nvCxnSpPr>
        <p:spPr>
          <a:xfrm>
            <a:off x="4267200" y="6248400"/>
            <a:ext cx="304800" cy="6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44" name="Google Shape;544;p37"/>
          <p:cNvCxnSpPr/>
          <p:nvPr/>
        </p:nvCxnSpPr>
        <p:spPr>
          <a:xfrm>
            <a:off x="7620000" y="6248400"/>
            <a:ext cx="304800" cy="15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45" name="Google Shape;545;p37"/>
          <p:cNvCxnSpPr>
            <a:stCxn id="521" idx="2"/>
          </p:cNvCxnSpPr>
          <p:nvPr/>
        </p:nvCxnSpPr>
        <p:spPr>
          <a:xfrm rot="-5400000" flipH="1">
            <a:off x="2895600" y="2590800"/>
            <a:ext cx="1524000" cy="1828800"/>
          </a:xfrm>
          <a:prstGeom prst="bentConnector2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46" name="Google Shape;546;p37"/>
          <p:cNvCxnSpPr>
            <a:stCxn id="523" idx="2"/>
          </p:cNvCxnSpPr>
          <p:nvPr/>
        </p:nvCxnSpPr>
        <p:spPr>
          <a:xfrm rot="5400000">
            <a:off x="7696200" y="2667000"/>
            <a:ext cx="1524000" cy="1676400"/>
          </a:xfrm>
          <a:prstGeom prst="bentConnector2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47" name="Google Shape;547;p37"/>
          <p:cNvCxnSpPr>
            <a:endCxn id="531" idx="0"/>
          </p:cNvCxnSpPr>
          <p:nvPr/>
        </p:nvCxnSpPr>
        <p:spPr>
          <a:xfrm>
            <a:off x="7620000" y="4648200"/>
            <a:ext cx="1600200" cy="152400"/>
          </a:xfrm>
          <a:prstGeom prst="bentConnector2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48" name="Google Shape;548;p37"/>
          <p:cNvCxnSpPr>
            <a:endCxn id="528" idx="0"/>
          </p:cNvCxnSpPr>
          <p:nvPr/>
        </p:nvCxnSpPr>
        <p:spPr>
          <a:xfrm flipH="1">
            <a:off x="3009900" y="4648200"/>
            <a:ext cx="1562100" cy="152400"/>
          </a:xfrm>
          <a:prstGeom prst="bentConnector2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549" name="Google Shape;549;p37"/>
          <p:cNvCxnSpPr/>
          <p:nvPr/>
        </p:nvCxnSpPr>
        <p:spPr>
          <a:xfrm>
            <a:off x="4267200" y="5334000"/>
            <a:ext cx="914400" cy="533400"/>
          </a:xfrm>
          <a:prstGeom prst="bentConnector3">
            <a:avLst>
              <a:gd name="adj1" fmla="val 10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58B52-279C-DE7C-66DD-7D3A95B6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James Parkinson – </a:t>
            </a:r>
            <a:r>
              <a:rPr lang="et-EE" dirty="0" err="1"/>
              <a:t>Parkinson`s</a:t>
            </a:r>
            <a:r>
              <a:rPr lang="et-EE" dirty="0"/>
              <a:t> </a:t>
            </a:r>
            <a:r>
              <a:rPr lang="et-EE" dirty="0" err="1"/>
              <a:t>disease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AE6AD-8B78-8657-E6D9-DBD2BBEDFC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1817   a </a:t>
            </a:r>
            <a:r>
              <a:rPr lang="et-EE" dirty="0" err="1"/>
              <a:t>monograph</a:t>
            </a:r>
            <a:r>
              <a:rPr lang="et-EE" dirty="0"/>
              <a:t> </a:t>
            </a:r>
            <a:r>
              <a:rPr lang="et-EE" dirty="0" err="1"/>
              <a:t>Shaking</a:t>
            </a:r>
            <a:r>
              <a:rPr lang="et-EE" dirty="0"/>
              <a:t> </a:t>
            </a:r>
            <a:r>
              <a:rPr lang="et-EE" dirty="0" err="1"/>
              <a:t>palsy</a:t>
            </a:r>
            <a:r>
              <a:rPr lang="et-EE" dirty="0"/>
              <a:t>: </a:t>
            </a:r>
            <a:r>
              <a:rPr lang="et-EE" dirty="0" err="1"/>
              <a:t>involuntary</a:t>
            </a:r>
            <a:r>
              <a:rPr lang="et-EE" dirty="0"/>
              <a:t> </a:t>
            </a:r>
            <a:r>
              <a:rPr lang="et-EE" dirty="0" err="1"/>
              <a:t>tremoulous</a:t>
            </a:r>
            <a:r>
              <a:rPr lang="et-EE" dirty="0"/>
              <a:t> </a:t>
            </a:r>
            <a:r>
              <a:rPr lang="et-EE" dirty="0" err="1"/>
              <a:t>motion</a:t>
            </a:r>
            <a:endParaRPr lang="et-EE" dirty="0"/>
          </a:p>
          <a:p>
            <a:r>
              <a:rPr lang="et-EE" dirty="0"/>
              <a:t>1872 </a:t>
            </a:r>
            <a:r>
              <a:rPr lang="et-EE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Jean-Martin </a:t>
            </a:r>
            <a:r>
              <a:rPr lang="et-EE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Charcot</a:t>
            </a:r>
            <a:r>
              <a:rPr lang="et-EE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t-EE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was</a:t>
            </a:r>
            <a:r>
              <a:rPr lang="et-EE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t-EE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particularly</a:t>
            </a:r>
            <a:r>
              <a:rPr lang="et-EE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t-EE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decribed</a:t>
            </a:r>
            <a:r>
              <a:rPr lang="et-EE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t-EE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bradykinesia</a:t>
            </a:r>
            <a:r>
              <a:rPr lang="et-EE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t-EE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tremor</a:t>
            </a:r>
            <a:r>
              <a:rPr lang="et-EE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t-EE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akinesia</a:t>
            </a:r>
            <a:r>
              <a:rPr lang="et-EE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as </a:t>
            </a:r>
            <a:r>
              <a:rPr lang="et-EE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the</a:t>
            </a:r>
            <a:r>
              <a:rPr lang="et-EE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t-EE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symptoms</a:t>
            </a:r>
            <a:r>
              <a:rPr lang="et-EE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and 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to suggest the use of the term “Parkinson's disease</a:t>
            </a:r>
            <a:endParaRPr lang="et-EE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2B0CF-4062-C467-7830-435BEEB1E5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6CC2AB-B7E9-23F7-1E64-172BCEA6A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643" y="1733836"/>
            <a:ext cx="2446829" cy="386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3BFFF5-5114-CE0C-0E73-E532A2D7CA8A}"/>
              </a:ext>
            </a:extLst>
          </p:cNvPr>
          <p:cNvSpPr txBox="1"/>
          <p:nvPr/>
        </p:nvSpPr>
        <p:spPr>
          <a:xfrm>
            <a:off x="3047338" y="3242346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b="0" dirty="0">
                <a:effectLst/>
              </a:rPr>
              <a:t> 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05366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8"/>
          <p:cNvSpPr txBox="1">
            <a:spLocks noGrp="1"/>
          </p:cNvSpPr>
          <p:nvPr>
            <p:ph type="title"/>
          </p:nvPr>
        </p:nvSpPr>
        <p:spPr>
          <a:xfrm>
            <a:off x="2209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336699"/>
              </a:buClr>
              <a:buSzPts val="3200"/>
            </a:pPr>
            <a:r>
              <a:rPr lang="en-US" sz="32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Levodopa – </a:t>
            </a:r>
            <a:br>
              <a:rPr lang="en-US" sz="32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Gold Standard for efficacy</a:t>
            </a:r>
            <a:endParaRPr sz="320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8"/>
          <p:cNvSpPr txBox="1">
            <a:spLocks noGrp="1"/>
          </p:cNvSpPr>
          <p:nvPr>
            <p:ph type="body" idx="1"/>
          </p:nvPr>
        </p:nvSpPr>
        <p:spPr>
          <a:xfrm>
            <a:off x="2379804" y="1927638"/>
            <a:ext cx="7700911" cy="43207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rgbClr val="800000"/>
              </a:buClr>
              <a:buSzPts val="2400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Combined with a dopa-decarboxylase inhibitor</a:t>
            </a:r>
            <a:endParaRPr/>
          </a:p>
          <a:p>
            <a:pPr marL="742950" lvl="1" indent="-285750">
              <a:spcBef>
                <a:spcPts val="440"/>
              </a:spcBef>
              <a:buClr>
                <a:srgbClr val="800000"/>
              </a:buClr>
              <a:buSzPts val="2200"/>
              <a:buFont typeface="Merriweather Sans"/>
              <a:buChar char="−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benseraside; carbidopa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80"/>
              </a:spcBef>
              <a:buClr>
                <a:srgbClr val="800000"/>
              </a:buClr>
              <a:buSzPts val="2400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Standard and controlled-release formulations</a:t>
            </a:r>
            <a:endParaRPr/>
          </a:p>
          <a:p>
            <a:pPr marL="342900" indent="-342900">
              <a:spcBef>
                <a:spcPts val="480"/>
              </a:spcBef>
              <a:buClr>
                <a:srgbClr val="800000"/>
              </a:buClr>
              <a:buSzPts val="2400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COMT (catechol-O-methyl transpherase) inhibitors increase plasma concentration</a:t>
            </a:r>
            <a:endParaRPr/>
          </a:p>
          <a:p>
            <a:pPr marL="742950" lvl="1" indent="-285750">
              <a:spcBef>
                <a:spcPts val="440"/>
              </a:spcBef>
              <a:buClr>
                <a:srgbClr val="800000"/>
              </a:buClr>
              <a:buSzPts val="2200"/>
              <a:buFont typeface="Merriweather Sans"/>
              <a:buChar char="−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entacapone; tolcapone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80"/>
              </a:spcBef>
              <a:buClr>
                <a:srgbClr val="800000"/>
              </a:buClr>
              <a:buSzPts val="2400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Adverse events</a:t>
            </a:r>
            <a:endParaRPr/>
          </a:p>
          <a:p>
            <a:pPr marL="742950" lvl="1" indent="-285750">
              <a:spcBef>
                <a:spcPts val="440"/>
              </a:spcBef>
              <a:buClr>
                <a:srgbClr val="800000"/>
              </a:buClr>
              <a:buSzPts val="2200"/>
              <a:buFont typeface="Merriweather Sans"/>
              <a:buChar char="−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motor fluctuations and dyskinesias (about 40% in 5 years)</a:t>
            </a:r>
            <a:endParaRPr/>
          </a:p>
          <a:p>
            <a:pPr marL="742950" lvl="1" indent="-285750">
              <a:spcBef>
                <a:spcPts val="440"/>
              </a:spcBef>
              <a:buClr>
                <a:srgbClr val="800000"/>
              </a:buClr>
              <a:buSzPts val="2200"/>
              <a:buFont typeface="Merriweather Sans"/>
              <a:buChar char="−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psychiatric: confusion, hallucinations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9"/>
          <p:cNvSpPr txBox="1">
            <a:spLocks noGrp="1"/>
          </p:cNvSpPr>
          <p:nvPr>
            <p:ph type="title"/>
          </p:nvPr>
        </p:nvSpPr>
        <p:spPr>
          <a:xfrm>
            <a:off x="2209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336699"/>
              </a:buClr>
              <a:buSzPts val="3200"/>
            </a:pPr>
            <a:r>
              <a:rPr lang="en-US" sz="3200">
                <a:solidFill>
                  <a:srgbClr val="336699"/>
                </a:solidFill>
              </a:rPr>
              <a:t>Advanced Parkinson’s disease:</a:t>
            </a:r>
            <a:br>
              <a:rPr lang="en-US" sz="3200">
                <a:solidFill>
                  <a:srgbClr val="336699"/>
                </a:solidFill>
              </a:rPr>
            </a:br>
            <a:r>
              <a:rPr lang="en-US" sz="3200">
                <a:solidFill>
                  <a:srgbClr val="336699"/>
                </a:solidFill>
              </a:rPr>
              <a:t>problems</a:t>
            </a:r>
            <a:endParaRPr sz="3200">
              <a:solidFill>
                <a:srgbClr val="336699"/>
              </a:solidFill>
            </a:endParaRPr>
          </a:p>
        </p:txBody>
      </p:sp>
      <p:sp>
        <p:nvSpPr>
          <p:cNvPr id="561" name="Google Shape;561;p39"/>
          <p:cNvSpPr txBox="1">
            <a:spLocks noGrp="1"/>
          </p:cNvSpPr>
          <p:nvPr>
            <p:ph type="body" idx="1"/>
          </p:nvPr>
        </p:nvSpPr>
        <p:spPr>
          <a:xfrm>
            <a:off x="2424111" y="1929002"/>
            <a:ext cx="3566160" cy="3440050"/>
          </a:xfrm>
          <a:prstGeom prst="rect">
            <a:avLst/>
          </a:prstGeom>
          <a:noFill/>
          <a:ln w="9525" cap="flat" cmpd="sng">
            <a:solidFill>
              <a:srgbClr val="4776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rgbClr val="800000"/>
              </a:buClr>
              <a:buSzPts val="2400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Movement</a:t>
            </a:r>
            <a:endParaRPr/>
          </a:p>
          <a:p>
            <a:pPr marL="742950" lvl="1" indent="-285750">
              <a:spcBef>
                <a:spcPts val="440"/>
              </a:spcBef>
              <a:buClr>
                <a:srgbClr val="800000"/>
              </a:buClr>
              <a:buSzPts val="2200"/>
              <a:buFont typeface="Merriweather Sans"/>
              <a:buChar char="−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gait disorder</a:t>
            </a:r>
            <a:endParaRPr/>
          </a:p>
          <a:p>
            <a:pPr marL="742950" lvl="1" indent="-285750">
              <a:spcBef>
                <a:spcPts val="440"/>
              </a:spcBef>
              <a:buClr>
                <a:srgbClr val="800000"/>
              </a:buClr>
              <a:buSzPts val="2200"/>
              <a:buFont typeface="Merriweather Sans"/>
              <a:buChar char="−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falls</a:t>
            </a:r>
            <a:endParaRPr/>
          </a:p>
          <a:p>
            <a:pPr marL="742950" lvl="1" indent="-285750">
              <a:spcBef>
                <a:spcPts val="440"/>
              </a:spcBef>
              <a:buClr>
                <a:srgbClr val="800000"/>
              </a:buClr>
              <a:buSzPts val="2200"/>
              <a:buFont typeface="Merriweather Sans"/>
              <a:buChar char="−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freezing</a:t>
            </a:r>
            <a:endParaRPr/>
          </a:p>
          <a:p>
            <a:pPr marL="342900" indent="-342900">
              <a:spcBef>
                <a:spcPts val="480"/>
              </a:spcBef>
              <a:buClr>
                <a:srgbClr val="800000"/>
              </a:buClr>
              <a:buSzPts val="2400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Speech, swallowing</a:t>
            </a:r>
            <a:endParaRPr/>
          </a:p>
          <a:p>
            <a:pPr marL="342900" indent="-342900">
              <a:spcBef>
                <a:spcPts val="480"/>
              </a:spcBef>
              <a:buClr>
                <a:srgbClr val="800000"/>
              </a:buClr>
              <a:buSzPts val="2400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Fluctuations (levodopa-induced)</a:t>
            </a:r>
            <a:endParaRPr/>
          </a:p>
          <a:p>
            <a:pPr marL="742950" lvl="1" indent="-285750">
              <a:spcBef>
                <a:spcPts val="440"/>
              </a:spcBef>
              <a:buClr>
                <a:srgbClr val="800000"/>
              </a:buClr>
              <a:buSzPts val="2200"/>
              <a:buFont typeface="Merriweather Sans"/>
              <a:buChar char="−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motor</a:t>
            </a:r>
            <a:endParaRPr/>
          </a:p>
          <a:p>
            <a:pPr marL="742950" lvl="1" indent="-285750">
              <a:spcBef>
                <a:spcPts val="440"/>
              </a:spcBef>
              <a:buClr>
                <a:srgbClr val="800000"/>
              </a:buClr>
              <a:buSzPts val="2200"/>
              <a:buFont typeface="Merriweather Sans"/>
              <a:buChar char="−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non-motor</a:t>
            </a:r>
            <a:endParaRPr/>
          </a:p>
          <a:p>
            <a:pPr marL="342900" indent="-342900">
              <a:spcBef>
                <a:spcPts val="480"/>
              </a:spcBef>
              <a:buClr>
                <a:srgbClr val="800000"/>
              </a:buClr>
              <a:buSzPts val="2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9"/>
          <p:cNvSpPr txBox="1">
            <a:spLocks noGrp="1"/>
          </p:cNvSpPr>
          <p:nvPr>
            <p:ph type="body" idx="2"/>
          </p:nvPr>
        </p:nvSpPr>
        <p:spPr>
          <a:xfrm>
            <a:off x="6172199" y="1929004"/>
            <a:ext cx="3566160" cy="3440049"/>
          </a:xfrm>
          <a:prstGeom prst="rect">
            <a:avLst/>
          </a:prstGeom>
          <a:noFill/>
          <a:ln w="9525" cap="flat" cmpd="sng">
            <a:solidFill>
              <a:srgbClr val="4776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rgbClr val="800000"/>
              </a:buClr>
              <a:buSzPts val="2400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Psychiatric symptoms</a:t>
            </a:r>
            <a:endParaRPr/>
          </a:p>
          <a:p>
            <a:pPr marL="742950" lvl="1" indent="-285750">
              <a:spcBef>
                <a:spcPts val="440"/>
              </a:spcBef>
              <a:buClr>
                <a:srgbClr val="800000"/>
              </a:buClr>
              <a:buSzPts val="2200"/>
              <a:buFont typeface="Merriweather Sans"/>
              <a:buChar char="−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dementia</a:t>
            </a:r>
            <a:endParaRPr/>
          </a:p>
          <a:p>
            <a:pPr marL="742950" lvl="1" indent="-285750">
              <a:spcBef>
                <a:spcPts val="440"/>
              </a:spcBef>
              <a:buClr>
                <a:srgbClr val="800000"/>
              </a:buClr>
              <a:buSzPts val="2200"/>
              <a:buFont typeface="Merriweather Sans"/>
              <a:buChar char="−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depression</a:t>
            </a:r>
            <a:endParaRPr/>
          </a:p>
          <a:p>
            <a:pPr marL="742950" lvl="1" indent="-285750">
              <a:spcBef>
                <a:spcPts val="440"/>
              </a:spcBef>
              <a:buClr>
                <a:srgbClr val="800000"/>
              </a:buClr>
              <a:buSzPts val="2200"/>
              <a:buFont typeface="Merriweather Sans"/>
              <a:buChar char="−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hallucinations</a:t>
            </a:r>
            <a:endParaRPr/>
          </a:p>
          <a:p>
            <a:pPr marL="342900" indent="-342900">
              <a:spcBef>
                <a:spcPts val="480"/>
              </a:spcBef>
              <a:buClr>
                <a:srgbClr val="800000"/>
              </a:buClr>
              <a:buSzPts val="2400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Autonomic disorders</a:t>
            </a:r>
            <a:endParaRPr/>
          </a:p>
          <a:p>
            <a:pPr marL="742950" lvl="1" indent="-285750">
              <a:spcBef>
                <a:spcPts val="440"/>
              </a:spcBef>
              <a:buClr>
                <a:srgbClr val="800000"/>
              </a:buClr>
              <a:buSzPts val="2200"/>
              <a:buFont typeface="Merriweather Sans"/>
              <a:buChar char="−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bladder</a:t>
            </a:r>
            <a:endParaRPr/>
          </a:p>
          <a:p>
            <a:pPr marL="342900" indent="-342900">
              <a:spcBef>
                <a:spcPts val="480"/>
              </a:spcBef>
              <a:buClr>
                <a:srgbClr val="800000"/>
              </a:buClr>
              <a:buSzPts val="2400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Sleep disorders</a:t>
            </a:r>
            <a:endParaRPr/>
          </a:p>
        </p:txBody>
      </p:sp>
      <p:sp>
        <p:nvSpPr>
          <p:cNvPr id="563" name="Google Shape;563;p39"/>
          <p:cNvSpPr txBox="1"/>
          <p:nvPr/>
        </p:nvSpPr>
        <p:spPr>
          <a:xfrm>
            <a:off x="3469366" y="5642329"/>
            <a:ext cx="56270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Coping in daily life - need for assistance</a:t>
            </a:r>
            <a:endParaRPr/>
          </a:p>
          <a:p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life/ palliative care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336699"/>
              </a:buClr>
              <a:buSzPts val="3200"/>
            </a:pPr>
            <a:r>
              <a:rPr lang="en-US" sz="3200">
                <a:solidFill>
                  <a:srgbClr val="336699"/>
                </a:solidFill>
              </a:rPr>
              <a:t>Fluctuations induced by</a:t>
            </a:r>
            <a:br>
              <a:rPr lang="en-US" sz="3200">
                <a:solidFill>
                  <a:srgbClr val="336699"/>
                </a:solidFill>
              </a:rPr>
            </a:br>
            <a:r>
              <a:rPr lang="en-US" sz="3200">
                <a:solidFill>
                  <a:srgbClr val="336699"/>
                </a:solidFill>
              </a:rPr>
              <a:t>levodopa treatment</a:t>
            </a:r>
            <a:endParaRPr sz="3200">
              <a:solidFill>
                <a:srgbClr val="336699"/>
              </a:solidFill>
            </a:endParaRPr>
          </a:p>
        </p:txBody>
      </p:sp>
      <p:sp>
        <p:nvSpPr>
          <p:cNvPr id="569" name="Google Shape;569;p40"/>
          <p:cNvSpPr txBox="1">
            <a:spLocks noGrp="1"/>
          </p:cNvSpPr>
          <p:nvPr>
            <p:ph type="body" idx="1"/>
          </p:nvPr>
        </p:nvSpPr>
        <p:spPr>
          <a:xfrm>
            <a:off x="1981200" y="1535113"/>
            <a:ext cx="4040188" cy="639762"/>
          </a:xfrm>
          <a:prstGeom prst="rect">
            <a:avLst/>
          </a:prstGeom>
          <a:noFill/>
          <a:ln w="9525" cap="flat" cmpd="sng">
            <a:solidFill>
              <a:srgbClr val="4776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336699"/>
              </a:buClr>
              <a:buSzPts val="2400"/>
            </a:pPr>
            <a:r>
              <a:rPr lang="en-US">
                <a:solidFill>
                  <a:srgbClr val="336699"/>
                </a:solidFill>
              </a:rPr>
              <a:t>Motor</a:t>
            </a:r>
            <a:endParaRPr>
              <a:solidFill>
                <a:srgbClr val="336699"/>
              </a:solidFill>
            </a:endParaRPr>
          </a:p>
        </p:txBody>
      </p:sp>
      <p:sp>
        <p:nvSpPr>
          <p:cNvPr id="570" name="Google Shape;570;p40"/>
          <p:cNvSpPr txBox="1">
            <a:spLocks noGrp="1"/>
          </p:cNvSpPr>
          <p:nvPr>
            <p:ph type="body" idx="2"/>
          </p:nvPr>
        </p:nvSpPr>
        <p:spPr>
          <a:xfrm>
            <a:off x="1981200" y="2174875"/>
            <a:ext cx="4040188" cy="3951288"/>
          </a:xfrm>
          <a:prstGeom prst="rect">
            <a:avLst/>
          </a:prstGeom>
          <a:noFill/>
          <a:ln w="9525" cap="flat" cmpd="sng">
            <a:solidFill>
              <a:srgbClr val="4776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rgbClr val="800000"/>
              </a:buClr>
              <a:buSzPts val="2200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Wearing off and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on-off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fluctuations</a:t>
            </a:r>
            <a:endParaRPr/>
          </a:p>
          <a:p>
            <a:pPr marL="342900" indent="-342900">
              <a:spcBef>
                <a:spcPts val="440"/>
              </a:spcBef>
              <a:buClr>
                <a:srgbClr val="800000"/>
              </a:buClr>
              <a:buSzPts val="2200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Dose failure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40"/>
              </a:spcBef>
              <a:buClr>
                <a:srgbClr val="800000"/>
              </a:buClr>
              <a:buSzPts val="2200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Dyskinesias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400"/>
              </a:spcBef>
              <a:buClr>
                <a:srgbClr val="800000"/>
              </a:buClr>
              <a:buSzPts val="2000"/>
              <a:buFont typeface="Merriweather Sans"/>
              <a:buChar char="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Peak-dose dyskinesia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400"/>
              </a:spcBef>
              <a:buClr>
                <a:srgbClr val="800000"/>
              </a:buClr>
              <a:buSzPts val="2000"/>
              <a:buFont typeface="Merriweather Sans"/>
              <a:buChar char="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Diphasic dyskinesia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40"/>
              </a:spcBef>
              <a:buClr>
                <a:srgbClr val="800000"/>
              </a:buClr>
              <a:buSzPts val="2200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 state dystonias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40"/>
              </a:spcBef>
              <a:buClr>
                <a:srgbClr val="800000"/>
              </a:buClr>
              <a:buSzPts val="2200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Freezing</a:t>
            </a:r>
            <a:endParaRPr/>
          </a:p>
        </p:txBody>
      </p:sp>
      <p:sp>
        <p:nvSpPr>
          <p:cNvPr id="571" name="Google Shape;571;p40"/>
          <p:cNvSpPr txBox="1">
            <a:spLocks noGrp="1"/>
          </p:cNvSpPr>
          <p:nvPr>
            <p:ph type="body" idx="3"/>
          </p:nvPr>
        </p:nvSpPr>
        <p:spPr>
          <a:xfrm>
            <a:off x="6169026" y="1535113"/>
            <a:ext cx="4041775" cy="639762"/>
          </a:xfrm>
          <a:prstGeom prst="rect">
            <a:avLst/>
          </a:prstGeom>
          <a:noFill/>
          <a:ln w="9525" cap="flat" cmpd="sng">
            <a:solidFill>
              <a:srgbClr val="4776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336699"/>
              </a:buClr>
              <a:buSzPts val="2400"/>
            </a:pPr>
            <a:r>
              <a:rPr lang="en-US">
                <a:solidFill>
                  <a:srgbClr val="336699"/>
                </a:solidFill>
              </a:rPr>
              <a:t>Non-motor</a:t>
            </a:r>
            <a:endParaRPr>
              <a:solidFill>
                <a:srgbClr val="336699"/>
              </a:solidFill>
            </a:endParaRPr>
          </a:p>
        </p:txBody>
      </p:sp>
      <p:sp>
        <p:nvSpPr>
          <p:cNvPr id="572" name="Google Shape;572;p40"/>
          <p:cNvSpPr txBox="1">
            <a:spLocks noGrp="1"/>
          </p:cNvSpPr>
          <p:nvPr>
            <p:ph type="body" idx="4"/>
          </p:nvPr>
        </p:nvSpPr>
        <p:spPr>
          <a:xfrm>
            <a:off x="6169026" y="2174875"/>
            <a:ext cx="4041775" cy="3951288"/>
          </a:xfrm>
          <a:prstGeom prst="rect">
            <a:avLst/>
          </a:prstGeom>
          <a:noFill/>
          <a:ln w="9525" cap="flat" cmpd="sng">
            <a:solidFill>
              <a:srgbClr val="4776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/>
          <a:p>
            <a:pPr marL="342900" indent="-342900">
              <a:spcBef>
                <a:spcPts val="0"/>
              </a:spcBef>
              <a:buClr>
                <a:srgbClr val="800000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Psychiatric</a:t>
            </a:r>
            <a:endParaRPr/>
          </a:p>
          <a:p>
            <a:pPr marL="742950" lvl="1" indent="-285750">
              <a:spcBef>
                <a:spcPts val="440"/>
              </a:spcBef>
              <a:buClr>
                <a:srgbClr val="800000"/>
              </a:buClr>
              <a:buSzPts val="2200"/>
              <a:buFont typeface="Merriweather Sans"/>
              <a:buChar char="−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Depression, anxiety, hallucinations, apathy</a:t>
            </a:r>
            <a:endParaRPr/>
          </a:p>
          <a:p>
            <a:pPr marL="342900" indent="-342900">
              <a:spcBef>
                <a:spcPts val="480"/>
              </a:spcBef>
              <a:buClr>
                <a:srgbClr val="800000"/>
              </a:buClr>
              <a:buSzPts val="2400"/>
            </a:pPr>
            <a:r>
              <a:rPr lang="en-US"/>
              <a:t>Behaviour</a:t>
            </a:r>
            <a:endParaRPr/>
          </a:p>
          <a:p>
            <a:pPr marL="742950" lvl="1" indent="-285750">
              <a:spcBef>
                <a:spcPts val="440"/>
              </a:spcBef>
              <a:buClr>
                <a:srgbClr val="800000"/>
              </a:buClr>
              <a:buSzPts val="2200"/>
              <a:buChar char="–"/>
            </a:pPr>
            <a:r>
              <a:rPr lang="en-US" sz="2200"/>
              <a:t>Euphoria, agitation</a:t>
            </a:r>
            <a:endParaRPr/>
          </a:p>
          <a:p>
            <a:pPr marL="342900" indent="-342900">
              <a:spcBef>
                <a:spcPts val="480"/>
              </a:spcBef>
              <a:buClr>
                <a:srgbClr val="800000"/>
              </a:buClr>
              <a:buSzPts val="2400"/>
            </a:pPr>
            <a:r>
              <a:rPr lang="en-US"/>
              <a:t>Slowness of thinking</a:t>
            </a:r>
            <a:endParaRPr/>
          </a:p>
          <a:p>
            <a:pPr marL="342900" indent="-342900">
              <a:spcBef>
                <a:spcPts val="480"/>
              </a:spcBef>
              <a:buClr>
                <a:srgbClr val="800000"/>
              </a:buClr>
              <a:buSzPts val="2400"/>
            </a:pPr>
            <a:r>
              <a:rPr lang="en-US"/>
              <a:t>Fatigue</a:t>
            </a:r>
            <a:endParaRPr/>
          </a:p>
          <a:p>
            <a:pPr marL="342900" indent="-342900">
              <a:spcBef>
                <a:spcPts val="480"/>
              </a:spcBef>
              <a:buClr>
                <a:srgbClr val="800000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Unpleasant sensations, pain</a:t>
            </a:r>
            <a:endParaRPr/>
          </a:p>
          <a:p>
            <a:pPr marL="342900" indent="-342900">
              <a:spcBef>
                <a:spcPts val="480"/>
              </a:spcBef>
              <a:buClr>
                <a:srgbClr val="800000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Excessive sweating</a:t>
            </a:r>
            <a:endParaRPr/>
          </a:p>
          <a:p>
            <a:pPr marL="342900" indent="-342900">
              <a:spcBef>
                <a:spcPts val="480"/>
              </a:spcBef>
              <a:buClr>
                <a:srgbClr val="800000"/>
              </a:buClr>
              <a:buSzPts val="2400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Sphincter disturbanvies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03200">
              <a:spcBef>
                <a:spcPts val="440"/>
              </a:spcBef>
              <a:buClr>
                <a:schemeClr val="dk1"/>
              </a:buClr>
              <a:buSzPts val="2200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40"/>
          <p:cNvSpPr txBox="1"/>
          <p:nvPr/>
        </p:nvSpPr>
        <p:spPr>
          <a:xfrm>
            <a:off x="7162800" y="6248401"/>
            <a:ext cx="30375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Aquino C and Fox SH, Mov Disord 2015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6" name="Google Shape;586;p42"/>
          <p:cNvGraphicFramePr/>
          <p:nvPr/>
        </p:nvGraphicFramePr>
        <p:xfrm>
          <a:off x="1981200" y="1463040"/>
          <a:ext cx="8229600" cy="5395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6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87" name="Google Shape;587;p42"/>
          <p:cNvSpPr txBox="1"/>
          <p:nvPr/>
        </p:nvSpPr>
        <p:spPr>
          <a:xfrm>
            <a:off x="1676400" y="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4776AE"/>
              </a:buClr>
              <a:buSzPts val="2400"/>
            </a:pPr>
            <a:r>
              <a:rPr lang="en-US" sz="2400">
                <a:solidFill>
                  <a:srgbClr val="4776AE"/>
                </a:solidFill>
                <a:latin typeface="Calibri"/>
                <a:ea typeface="Calibri"/>
                <a:cs typeface="Calibri"/>
                <a:sym typeface="Calibri"/>
              </a:rPr>
              <a:t>Levodopa motor complications: Community-based and open studies</a:t>
            </a:r>
            <a:endParaRPr sz="2400">
              <a:solidFill>
                <a:srgbClr val="4776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88" name="Google Shape;588;p42"/>
          <p:cNvGraphicFramePr/>
          <p:nvPr/>
        </p:nvGraphicFramePr>
        <p:xfrm>
          <a:off x="1905000" y="533400"/>
          <a:ext cx="8458200" cy="62638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5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Study site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Authors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L-dopa years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Motor fluct %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Dyskinesias %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Tartu, Estonia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Kadastik et al 2017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21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Norway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Bjornestad et al 2016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5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43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24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Aberdeen, UK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Scott et al 2015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28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Malaysia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Hashim et al 2014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Madrid, Spain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Lopez et al 2010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3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23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25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10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94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71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Hong Kong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Kum et al 2009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5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75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78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Istanbul, Turkey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Benbir et al 2006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6.5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46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30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Sydney, Australia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Hely et al 2005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15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96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94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London, UK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Schrag and Quinn 2000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5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40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28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Dehli, India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Denny and Behari 1999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3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50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25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Madrid, Spain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Grandas et al 1999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4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44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64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Kansas, USA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Miyawaki et al 1997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0-5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24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13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&gt;15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70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72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London, UK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Poewe et al 1986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6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52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62626"/>
                          </a:solidFill>
                        </a:rPr>
                        <a:t>54</a:t>
                      </a:r>
                      <a:endParaRPr sz="1800">
                        <a:solidFill>
                          <a:srgbClr val="26262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3"/>
          <p:cNvSpPr txBox="1">
            <a:spLocks noGrp="1"/>
          </p:cNvSpPr>
          <p:nvPr>
            <p:ph type="title"/>
          </p:nvPr>
        </p:nvSpPr>
        <p:spPr>
          <a:xfrm>
            <a:off x="2209800" y="685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336699"/>
              </a:buClr>
              <a:buSzPts val="3000"/>
            </a:pPr>
            <a:r>
              <a:rPr lang="en-US" sz="3000">
                <a:solidFill>
                  <a:srgbClr val="336699"/>
                </a:solidFill>
              </a:rPr>
              <a:t>Higher risk for motor complications</a:t>
            </a:r>
            <a:endParaRPr sz="3000">
              <a:solidFill>
                <a:srgbClr val="336699"/>
              </a:solidFill>
            </a:endParaRPr>
          </a:p>
        </p:txBody>
      </p:sp>
      <p:sp>
        <p:nvSpPr>
          <p:cNvPr id="594" name="Google Shape;594;p43"/>
          <p:cNvSpPr txBox="1">
            <a:spLocks noGrp="1"/>
          </p:cNvSpPr>
          <p:nvPr>
            <p:ph type="body" idx="1"/>
          </p:nvPr>
        </p:nvSpPr>
        <p:spPr>
          <a:xfrm>
            <a:off x="2667001" y="1828800"/>
            <a:ext cx="7498359" cy="411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rgbClr val="336699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Younger age at onset of PD</a:t>
            </a:r>
            <a:endParaRPr/>
          </a:p>
          <a:p>
            <a:pPr marL="342900" indent="-342900">
              <a:spcBef>
                <a:spcPts val="1080"/>
              </a:spcBef>
              <a:buClr>
                <a:srgbClr val="336699"/>
              </a:buClr>
              <a:buSzPts val="2400"/>
            </a:pPr>
            <a:r>
              <a:rPr lang="en-US" sz="2400"/>
              <a:t>Longer duration of PD</a:t>
            </a:r>
            <a:endParaRPr/>
          </a:p>
          <a:p>
            <a:pPr marL="342900" indent="-342900">
              <a:spcBef>
                <a:spcPts val="1080"/>
              </a:spcBef>
              <a:buClr>
                <a:srgbClr val="336699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dose of levodopa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1080"/>
              </a:spcBef>
              <a:buClr>
                <a:srgbClr val="336699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Longer duration of levodopa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1080"/>
              </a:spcBef>
              <a:buClr>
                <a:srgbClr val="336699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Earlier initiation of levodopa after the first symptom</a:t>
            </a:r>
            <a:endParaRPr/>
          </a:p>
          <a:p>
            <a:pPr marL="342900" indent="-342900">
              <a:spcBef>
                <a:spcPts val="1040"/>
              </a:spcBef>
              <a:buClr>
                <a:srgbClr val="336699"/>
              </a:buClr>
              <a:buSzPts val="2200"/>
            </a:pPr>
            <a:r>
              <a:rPr lang="en-US" sz="2200" i="1">
                <a:latin typeface="Calibri"/>
                <a:ea typeface="Calibri"/>
                <a:cs typeface="Calibri"/>
                <a:sym typeface="Calibri"/>
              </a:rPr>
              <a:t>Tremor dominant subtype of PD</a:t>
            </a:r>
            <a:endParaRPr/>
          </a:p>
          <a:p>
            <a:pPr marL="342900" indent="-342900">
              <a:spcBef>
                <a:spcPts val="1040"/>
              </a:spcBef>
              <a:buClr>
                <a:srgbClr val="336699"/>
              </a:buClr>
              <a:buSzPts val="2200"/>
            </a:pP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 (dyskinesia)</a:t>
            </a:r>
            <a:endParaRPr/>
          </a:p>
          <a:p>
            <a:pPr marL="342900" indent="-342900">
              <a:spcBef>
                <a:spcPts val="1040"/>
              </a:spcBef>
              <a:buClr>
                <a:srgbClr val="336699"/>
              </a:buClr>
              <a:buSzPts val="2200"/>
            </a:pPr>
            <a:r>
              <a:rPr lang="en-US" sz="2200" i="1">
                <a:latin typeface="Calibri"/>
                <a:ea typeface="Calibri"/>
                <a:cs typeface="Calibri"/>
                <a:sym typeface="Calibri"/>
              </a:rPr>
              <a:t>Carriers of autosomal dominant recessive PD (Parkin, PINK1, DJ-1)</a:t>
            </a:r>
            <a:endParaRPr sz="2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43"/>
          <p:cNvSpPr txBox="1"/>
          <p:nvPr/>
        </p:nvSpPr>
        <p:spPr>
          <a:xfrm>
            <a:off x="7162800" y="6248401"/>
            <a:ext cx="30375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Aquino C and Fox SH, Mov Disord 2015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44"/>
          <p:cNvPicPr preferRelativeResize="0"/>
          <p:nvPr/>
        </p:nvPicPr>
        <p:blipFill rotWithShape="1">
          <a:blip r:embed="rId3">
            <a:alphaModFix/>
          </a:blip>
          <a:srcRect t="2849" b="2849"/>
          <a:stretch/>
        </p:blipFill>
        <p:spPr>
          <a:xfrm>
            <a:off x="2088338" y="4076702"/>
            <a:ext cx="3828934" cy="222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4" descr="S066"/>
          <p:cNvPicPr preferRelativeResize="0"/>
          <p:nvPr/>
        </p:nvPicPr>
        <p:blipFill rotWithShape="1">
          <a:blip r:embed="rId4">
            <a:alphaModFix/>
          </a:blip>
          <a:srcRect t="1968"/>
          <a:stretch/>
        </p:blipFill>
        <p:spPr>
          <a:xfrm>
            <a:off x="2100267" y="1619318"/>
            <a:ext cx="3802734" cy="232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4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t="2791" b="2792"/>
          <a:stretch/>
        </p:blipFill>
        <p:spPr>
          <a:xfrm>
            <a:off x="6702640" y="1626764"/>
            <a:ext cx="2854228" cy="32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44"/>
          <p:cNvSpPr/>
          <p:nvPr/>
        </p:nvSpPr>
        <p:spPr>
          <a:xfrm>
            <a:off x="1646210" y="200038"/>
            <a:ext cx="88931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32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Continuous dopaminergic treatment</a:t>
            </a:r>
            <a:endParaRPr sz="320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44"/>
          <p:cNvSpPr txBox="1"/>
          <p:nvPr/>
        </p:nvSpPr>
        <p:spPr>
          <a:xfrm>
            <a:off x="2016270" y="4052469"/>
            <a:ext cx="38187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Subcutaneous apomorphine infusion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44"/>
          <p:cNvSpPr txBox="1"/>
          <p:nvPr/>
        </p:nvSpPr>
        <p:spPr>
          <a:xfrm>
            <a:off x="6888163" y="4788063"/>
            <a:ext cx="28542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Deep brain stimulation</a:t>
            </a:r>
            <a:endParaRPr/>
          </a:p>
        </p:txBody>
      </p:sp>
      <p:sp>
        <p:nvSpPr>
          <p:cNvPr id="608" name="Google Shape;608;p44"/>
          <p:cNvSpPr txBox="1"/>
          <p:nvPr/>
        </p:nvSpPr>
        <p:spPr>
          <a:xfrm>
            <a:off x="2170470" y="1617301"/>
            <a:ext cx="36467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b="1">
                <a:solidFill>
                  <a:srgbClr val="1A4A86"/>
                </a:solidFill>
                <a:latin typeface="Arial"/>
                <a:ea typeface="Arial"/>
                <a:cs typeface="Arial"/>
                <a:sym typeface="Arial"/>
              </a:rPr>
              <a:t>Duodenal carbidopa/levodopa gel infusion</a:t>
            </a:r>
            <a:endParaRPr b="1">
              <a:solidFill>
                <a:srgbClr val="1A4A8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9" name="Google Shape;609;p44" descr="C:\Parkinson\MPpildid\apo pen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17272" y="5015974"/>
            <a:ext cx="1902266" cy="1283914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4"/>
          <p:cNvSpPr txBox="1"/>
          <p:nvPr/>
        </p:nvSpPr>
        <p:spPr>
          <a:xfrm>
            <a:off x="5791201" y="5827694"/>
            <a:ext cx="468938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Odin et al, Park Rel Disord 2015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Antonini et al, Mov Disord 2016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Jenner P and Katzenschlager R, Park Relat Disord 2016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Trenkwalder C et al, Park Rel Disord 2015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5"/>
          <p:cNvSpPr/>
          <p:nvPr/>
        </p:nvSpPr>
        <p:spPr>
          <a:xfrm>
            <a:off x="2196925" y="4043432"/>
            <a:ext cx="3546265" cy="2315617"/>
          </a:xfrm>
          <a:prstGeom prst="rect">
            <a:avLst/>
          </a:prstGeom>
          <a:noFill/>
          <a:ln w="12700" cap="flat" cmpd="sng">
            <a:solidFill>
              <a:srgbClr val="4776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indent="-342900"/>
            <a:r>
              <a:rPr lang="en-US" sz="24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Apomorphine infusion:</a:t>
            </a:r>
            <a:endParaRPr/>
          </a:p>
          <a:p>
            <a:pPr marL="342900" indent="-342900">
              <a:spcBef>
                <a:spcPts val="420"/>
              </a:spcBef>
              <a:buClr>
                <a:srgbClr val="800000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Severe disease</a:t>
            </a:r>
            <a:endParaRPr sz="21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20"/>
              </a:spcBef>
              <a:buClr>
                <a:srgbClr val="800000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Severe motor fluctuations</a:t>
            </a:r>
            <a:endParaRPr sz="21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20"/>
              </a:spcBef>
              <a:buClr>
                <a:srgbClr val="800000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Dyskinesias</a:t>
            </a:r>
            <a:endParaRPr sz="21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40"/>
              </a:spcBef>
              <a:buClr>
                <a:srgbClr val="404040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Nocturnal akinesia</a:t>
            </a:r>
            <a:endParaRPr sz="22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45"/>
          <p:cNvSpPr/>
          <p:nvPr/>
        </p:nvSpPr>
        <p:spPr>
          <a:xfrm>
            <a:off x="6278924" y="1753439"/>
            <a:ext cx="3542994" cy="2082235"/>
          </a:xfrm>
          <a:prstGeom prst="rect">
            <a:avLst/>
          </a:prstGeom>
          <a:noFill/>
          <a:ln w="12700" cap="flat" cmpd="sng">
            <a:solidFill>
              <a:srgbClr val="4776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indent="-342900"/>
            <a:r>
              <a:rPr lang="en-US" sz="24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Duodopa - intestinal gel:</a:t>
            </a:r>
            <a:endParaRPr sz="240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20"/>
              </a:spcBef>
              <a:buClr>
                <a:srgbClr val="800000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Severe disease</a:t>
            </a:r>
            <a:endParaRPr sz="21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20"/>
              </a:spcBef>
              <a:buClr>
                <a:srgbClr val="800000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Severe motor fluctuations</a:t>
            </a:r>
            <a:endParaRPr sz="21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20"/>
              </a:spcBef>
              <a:buClr>
                <a:srgbClr val="800000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Dyskinesias</a:t>
            </a:r>
            <a:endParaRPr sz="21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20"/>
              </a:spcBef>
              <a:buClr>
                <a:srgbClr val="800000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Nocturnal akinesia</a:t>
            </a:r>
            <a:endParaRPr sz="21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45"/>
          <p:cNvSpPr/>
          <p:nvPr/>
        </p:nvSpPr>
        <p:spPr>
          <a:xfrm>
            <a:off x="6278925" y="4035840"/>
            <a:ext cx="3542994" cy="2266132"/>
          </a:xfrm>
          <a:prstGeom prst="rect">
            <a:avLst/>
          </a:prstGeom>
          <a:noFill/>
          <a:ln w="12700" cap="flat" cmpd="sng">
            <a:solidFill>
              <a:srgbClr val="4776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indent="-342900"/>
            <a:r>
              <a:rPr lang="en-US" sz="24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STN-DBS:</a:t>
            </a:r>
            <a:endParaRPr/>
          </a:p>
          <a:p>
            <a:pPr marL="342900" indent="-342900">
              <a:buClr>
                <a:srgbClr val="404040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Severe disease</a:t>
            </a:r>
            <a:endParaRPr sz="21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404040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Severe motor fluctuations</a:t>
            </a:r>
            <a:endParaRPr sz="21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404040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Dyskinesias</a:t>
            </a:r>
            <a:endParaRPr sz="21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404040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Severe tremor, not responding to medication</a:t>
            </a:r>
            <a:endParaRPr sz="21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45"/>
          <p:cNvSpPr/>
          <p:nvPr/>
        </p:nvSpPr>
        <p:spPr>
          <a:xfrm>
            <a:off x="2196925" y="1753439"/>
            <a:ext cx="3546265" cy="2082235"/>
          </a:xfrm>
          <a:prstGeom prst="rect">
            <a:avLst/>
          </a:prstGeom>
          <a:noFill/>
          <a:ln w="12700" cap="flat" cmpd="sng">
            <a:solidFill>
              <a:srgbClr val="4776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indent="-342900"/>
            <a:r>
              <a:rPr lang="en-US" sz="24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Apomorphine injections:</a:t>
            </a:r>
            <a:endParaRPr/>
          </a:p>
          <a:p>
            <a:pPr marL="342900" indent="-342900">
              <a:spcBef>
                <a:spcPts val="420"/>
              </a:spcBef>
              <a:buClr>
                <a:srgbClr val="800000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„off“ fluctuations in spite of optimized peroral therapy</a:t>
            </a:r>
            <a:endParaRPr sz="21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45"/>
          <p:cNvSpPr txBox="1">
            <a:spLocks noGrp="1"/>
          </p:cNvSpPr>
          <p:nvPr>
            <p:ph type="title"/>
          </p:nvPr>
        </p:nvSpPr>
        <p:spPr>
          <a:xfrm>
            <a:off x="2424113" y="152400"/>
            <a:ext cx="7106414" cy="1339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336699"/>
              </a:buClr>
              <a:buSzPts val="3200"/>
            </a:pPr>
            <a:r>
              <a:rPr lang="en-US" sz="32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Indications</a:t>
            </a:r>
            <a:endParaRPr sz="320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6"/>
          <p:cNvSpPr/>
          <p:nvPr/>
        </p:nvSpPr>
        <p:spPr>
          <a:xfrm>
            <a:off x="1952625" y="3914609"/>
            <a:ext cx="3981046" cy="2349449"/>
          </a:xfrm>
          <a:prstGeom prst="rect">
            <a:avLst/>
          </a:prstGeom>
          <a:noFill/>
          <a:ln w="12700" cap="flat" cmpd="sng">
            <a:solidFill>
              <a:srgbClr val="4776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indent="-342900"/>
            <a:r>
              <a:rPr lang="en-US" sz="24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Apomorphine infusion:</a:t>
            </a:r>
            <a:endParaRPr/>
          </a:p>
          <a:p>
            <a:pPr marL="342900" indent="-342900">
              <a:spcBef>
                <a:spcPts val="420"/>
              </a:spcBef>
              <a:buClr>
                <a:srgbClr val="262626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Pronounced dementia</a:t>
            </a:r>
            <a:endParaRPr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20"/>
              </a:spcBef>
              <a:buClr>
                <a:srgbClr val="262626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Strong tendency to hallucinations</a:t>
            </a:r>
            <a:endParaRPr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20"/>
              </a:spcBef>
              <a:buClr>
                <a:srgbClr val="262626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No compliance, no support</a:t>
            </a:r>
            <a:endParaRPr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09550">
              <a:spcBef>
                <a:spcPts val="420"/>
              </a:spcBef>
              <a:buClr>
                <a:schemeClr val="dk1"/>
              </a:buClr>
              <a:buSzPts val="2100"/>
            </a:pPr>
            <a:endParaRPr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46"/>
          <p:cNvSpPr/>
          <p:nvPr/>
        </p:nvSpPr>
        <p:spPr>
          <a:xfrm>
            <a:off x="6310314" y="1778888"/>
            <a:ext cx="3904593" cy="2031112"/>
          </a:xfrm>
          <a:prstGeom prst="rect">
            <a:avLst/>
          </a:prstGeom>
          <a:noFill/>
          <a:ln w="12700" cap="flat" cmpd="sng">
            <a:solidFill>
              <a:srgbClr val="4776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indent="-342900"/>
            <a:r>
              <a:rPr lang="en-US" sz="24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Duodopa:</a:t>
            </a:r>
            <a:endParaRPr/>
          </a:p>
          <a:p>
            <a:pPr marL="342900" indent="-342900">
              <a:spcBef>
                <a:spcPts val="420"/>
              </a:spcBef>
              <a:buClr>
                <a:srgbClr val="262626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Pronounced dementia</a:t>
            </a:r>
            <a:endParaRPr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20"/>
              </a:spcBef>
              <a:buClr>
                <a:srgbClr val="262626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Contraindications for abdominal surgery</a:t>
            </a:r>
            <a:endParaRPr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20"/>
              </a:spcBef>
              <a:buClr>
                <a:srgbClr val="262626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No compliance, no support</a:t>
            </a:r>
            <a:endParaRPr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09550">
              <a:spcBef>
                <a:spcPts val="420"/>
              </a:spcBef>
              <a:buClr>
                <a:schemeClr val="dk1"/>
              </a:buClr>
              <a:buSzPts val="2100"/>
            </a:pPr>
            <a:endParaRPr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46"/>
          <p:cNvSpPr/>
          <p:nvPr/>
        </p:nvSpPr>
        <p:spPr>
          <a:xfrm>
            <a:off x="6310314" y="3943148"/>
            <a:ext cx="3904593" cy="2320911"/>
          </a:xfrm>
          <a:prstGeom prst="rect">
            <a:avLst/>
          </a:prstGeom>
          <a:noFill/>
          <a:ln w="12700" cap="flat" cmpd="sng">
            <a:solidFill>
              <a:srgbClr val="4776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indent="-342900"/>
            <a:r>
              <a:rPr lang="en-US" sz="24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STN-DBS:</a:t>
            </a:r>
            <a:endParaRPr/>
          </a:p>
          <a:p>
            <a:pPr marL="342900" indent="-342900">
              <a:buClr>
                <a:srgbClr val="262626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Age &gt; 70 years</a:t>
            </a:r>
            <a:endParaRPr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262626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Dementia</a:t>
            </a:r>
            <a:endParaRPr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262626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Depression, anxiety</a:t>
            </a:r>
            <a:endParaRPr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262626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Contraindications for brain surgery</a:t>
            </a:r>
            <a:endParaRPr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46"/>
          <p:cNvSpPr/>
          <p:nvPr/>
        </p:nvSpPr>
        <p:spPr>
          <a:xfrm>
            <a:off x="1952626" y="1755078"/>
            <a:ext cx="3981046" cy="2031111"/>
          </a:xfrm>
          <a:prstGeom prst="rect">
            <a:avLst/>
          </a:prstGeom>
          <a:noFill/>
          <a:ln w="12700" cap="flat" cmpd="sng">
            <a:solidFill>
              <a:srgbClr val="4776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indent="-342900"/>
            <a:r>
              <a:rPr lang="en-US" sz="24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Apomorphine injections:</a:t>
            </a:r>
            <a:endParaRPr/>
          </a:p>
          <a:p>
            <a:pPr marL="342900" indent="-342900">
              <a:spcBef>
                <a:spcPts val="420"/>
              </a:spcBef>
              <a:buClr>
                <a:srgbClr val="262626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Pronounced dementia</a:t>
            </a:r>
            <a:endParaRPr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20"/>
              </a:spcBef>
              <a:buClr>
                <a:srgbClr val="262626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Pronounced orthostatism</a:t>
            </a:r>
            <a:endParaRPr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20"/>
              </a:spcBef>
              <a:buClr>
                <a:srgbClr val="262626"/>
              </a:buClr>
              <a:buSzPts val="2100"/>
              <a:buFont typeface="Calibri"/>
              <a:buChar char="-"/>
            </a:pPr>
            <a:r>
              <a:rPr lang="en-US" sz="21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Pronounced dyskinesias</a:t>
            </a:r>
            <a:endParaRPr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09550">
              <a:spcBef>
                <a:spcPts val="420"/>
              </a:spcBef>
              <a:buClr>
                <a:schemeClr val="dk1"/>
              </a:buClr>
              <a:buSzPts val="2100"/>
            </a:pPr>
            <a:endParaRPr sz="21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46"/>
          <p:cNvSpPr txBox="1">
            <a:spLocks noGrp="1"/>
          </p:cNvSpPr>
          <p:nvPr>
            <p:ph type="title"/>
          </p:nvPr>
        </p:nvSpPr>
        <p:spPr>
          <a:xfrm>
            <a:off x="23622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336699"/>
              </a:buClr>
              <a:buSzPts val="3200"/>
            </a:pPr>
            <a:r>
              <a:rPr lang="en-US" sz="3200">
                <a:solidFill>
                  <a:srgbClr val="336699"/>
                </a:solidFill>
                <a:latin typeface="Calibri"/>
                <a:ea typeface="Calibri"/>
                <a:cs typeface="Calibri"/>
                <a:sym typeface="Calibri"/>
              </a:rPr>
              <a:t>Contraindications</a:t>
            </a:r>
            <a:endParaRPr sz="320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7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366092"/>
              </a:buClr>
              <a:buSzPts val="3200"/>
            </a:pPr>
            <a:r>
              <a:rPr lang="en-US" sz="3200">
                <a:solidFill>
                  <a:srgbClr val="366092"/>
                </a:solidFill>
              </a:rPr>
              <a:t>New dopaminergic delivery</a:t>
            </a:r>
            <a:endParaRPr sz="3200">
              <a:solidFill>
                <a:srgbClr val="366092"/>
              </a:solidFill>
            </a:endParaRPr>
          </a:p>
        </p:txBody>
      </p:sp>
      <p:sp>
        <p:nvSpPr>
          <p:cNvPr id="636" name="Google Shape;636;p47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305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/>
              <a:t>Levodopa inhalation: CVT-301</a:t>
            </a:r>
            <a:endParaRPr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Levodopa/carbidopa microtablets</a:t>
            </a:r>
            <a:endParaRPr sz="2400"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Subcutaneous levodopa</a:t>
            </a:r>
            <a:endParaRPr sz="2400"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Levodopa-carbidopa intestinal gel with COMT-inhibitor</a:t>
            </a:r>
            <a:endParaRPr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Malevodopa: short onset</a:t>
            </a:r>
            <a:endParaRPr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Sublingual Apomorphine</a:t>
            </a:r>
            <a:endParaRPr sz="2400"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Inhaled Apomorphine</a:t>
            </a:r>
            <a:endParaRPr sz="2400"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Accordion pill</a:t>
            </a:r>
            <a:endParaRPr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RYTARY study – levodopa/carbodipa extended release microbeads: shorter ‘off’, no dyskinesias</a:t>
            </a:r>
            <a:endParaRPr sz="2400"/>
          </a:p>
          <a:p>
            <a:pPr marL="342900" indent="-19050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637" name="Google Shape;637;p47"/>
          <p:cNvSpPr txBox="1"/>
          <p:nvPr/>
        </p:nvSpPr>
        <p:spPr>
          <a:xfrm>
            <a:off x="7148298" y="5751494"/>
            <a:ext cx="336730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Senek M et al, Acta Neurol Scand 2017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Dhall M and Kreitzman DL, Neurology 2016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Rascol O. Mov Disord Clin Pract 2016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Hauser RA et al, Mov Disord 2016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8"/>
          <p:cNvSpPr txBox="1">
            <a:spLocks noGrp="1"/>
          </p:cNvSpPr>
          <p:nvPr>
            <p:ph type="title"/>
          </p:nvPr>
        </p:nvSpPr>
        <p:spPr>
          <a:xfrm>
            <a:off x="21336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376092"/>
              </a:buClr>
              <a:buSzPts val="3200"/>
            </a:pPr>
            <a:r>
              <a:rPr lang="en-US" sz="3200">
                <a:solidFill>
                  <a:srgbClr val="376092"/>
                </a:solidFill>
              </a:rPr>
              <a:t>New non-dopaminergic medications</a:t>
            </a:r>
            <a:endParaRPr sz="3200">
              <a:solidFill>
                <a:srgbClr val="376092"/>
              </a:solidFill>
            </a:endParaRPr>
          </a:p>
        </p:txBody>
      </p:sp>
      <p:sp>
        <p:nvSpPr>
          <p:cNvPr id="643" name="Google Shape;643;p48"/>
          <p:cNvSpPr txBox="1">
            <a:spLocks noGrp="1"/>
          </p:cNvSpPr>
          <p:nvPr>
            <p:ph type="body" idx="1"/>
          </p:nvPr>
        </p:nvSpPr>
        <p:spPr>
          <a:xfrm>
            <a:off x="2514600" y="1219200"/>
            <a:ext cx="7239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/>
              <a:t>Safinamide – MAO-B inhibitor</a:t>
            </a:r>
            <a:endParaRPr/>
          </a:p>
          <a:p>
            <a:pPr marL="342900" indent="-342900">
              <a:spcBef>
                <a:spcPts val="444"/>
              </a:spcBef>
              <a:buClr>
                <a:schemeClr val="dk1"/>
              </a:buClr>
              <a:buSzPct val="100000"/>
            </a:pPr>
            <a:r>
              <a:rPr lang="en-US" sz="2400"/>
              <a:t>Opicapone – COMT-inhibitor</a:t>
            </a:r>
            <a:endParaRPr/>
          </a:p>
          <a:p>
            <a:pPr marL="342900" indent="-342900">
              <a:spcBef>
                <a:spcPts val="444"/>
              </a:spcBef>
              <a:buClr>
                <a:schemeClr val="dk1"/>
              </a:buClr>
              <a:buSzPct val="100000"/>
            </a:pPr>
            <a:r>
              <a:rPr lang="en-US" sz="2400"/>
              <a:t>Extended release Amantadine</a:t>
            </a:r>
            <a:endParaRPr sz="2400"/>
          </a:p>
          <a:p>
            <a:pPr marL="342900" indent="-342900">
              <a:spcBef>
                <a:spcPts val="444"/>
              </a:spcBef>
              <a:buClr>
                <a:schemeClr val="dk1"/>
              </a:buClr>
              <a:buSzPct val="100000"/>
            </a:pPr>
            <a:r>
              <a:rPr lang="en-US" sz="2400"/>
              <a:t>Adenosine A2A receptor antagonists</a:t>
            </a:r>
            <a:endParaRPr/>
          </a:p>
          <a:p>
            <a:pPr marL="742950" lvl="1" indent="-285781">
              <a:spcBef>
                <a:spcPts val="425"/>
              </a:spcBef>
              <a:buClr>
                <a:schemeClr val="dk1"/>
              </a:buClr>
              <a:buSzPct val="100000"/>
              <a:buChar char="–"/>
            </a:pPr>
            <a:r>
              <a:rPr lang="en-US" sz="2300"/>
              <a:t>Istradephylline</a:t>
            </a:r>
            <a:endParaRPr sz="2300"/>
          </a:p>
          <a:p>
            <a:pPr marL="742950" lvl="1" indent="-285781">
              <a:spcBef>
                <a:spcPts val="425"/>
              </a:spcBef>
              <a:buClr>
                <a:schemeClr val="dk1"/>
              </a:buClr>
              <a:buSzPct val="100000"/>
              <a:buChar char="–"/>
            </a:pPr>
            <a:r>
              <a:rPr lang="en-US" sz="2300"/>
              <a:t>Tozadenant</a:t>
            </a:r>
            <a:endParaRPr sz="2300"/>
          </a:p>
          <a:p>
            <a:pPr marL="742950" lvl="1" indent="-285781">
              <a:spcBef>
                <a:spcPts val="425"/>
              </a:spcBef>
              <a:buClr>
                <a:schemeClr val="dk1"/>
              </a:buClr>
              <a:buSzPct val="100000"/>
              <a:buChar char="–"/>
            </a:pPr>
            <a:r>
              <a:rPr lang="en-US" sz="2300"/>
              <a:t>Caffeine</a:t>
            </a:r>
            <a:endParaRPr/>
          </a:p>
          <a:p>
            <a:pPr marL="342900" indent="-342900">
              <a:spcBef>
                <a:spcPts val="444"/>
              </a:spcBef>
              <a:buClr>
                <a:schemeClr val="dk1"/>
              </a:buClr>
              <a:buSzPct val="100000"/>
            </a:pPr>
            <a:r>
              <a:rPr lang="en-US" sz="2400"/>
              <a:t>Mavoglurant - glutamatergic antagonist</a:t>
            </a:r>
            <a:endParaRPr/>
          </a:p>
          <a:p>
            <a:pPr marL="342900" indent="-342900">
              <a:spcBef>
                <a:spcPts val="444"/>
              </a:spcBef>
              <a:buClr>
                <a:schemeClr val="dk1"/>
              </a:buClr>
              <a:buSzPct val="100000"/>
            </a:pPr>
            <a:r>
              <a:rPr lang="en-US" sz="2400"/>
              <a:t>Exenatide – GLP-1 receptor agonists</a:t>
            </a:r>
            <a:endParaRPr/>
          </a:p>
          <a:p>
            <a:pPr marL="342900" indent="-342900">
              <a:spcBef>
                <a:spcPts val="444"/>
              </a:spcBef>
              <a:buClr>
                <a:schemeClr val="dk1"/>
              </a:buClr>
              <a:buSzPct val="100000"/>
            </a:pPr>
            <a:r>
              <a:rPr lang="en-US" sz="2400"/>
              <a:t>Eltoprazine – serotoninergic</a:t>
            </a:r>
            <a:endParaRPr sz="2400"/>
          </a:p>
          <a:p>
            <a:pPr marL="342900" indent="-342900">
              <a:spcBef>
                <a:spcPts val="444"/>
              </a:spcBef>
              <a:buClr>
                <a:schemeClr val="dk1"/>
              </a:buClr>
              <a:buSzPct val="100000"/>
            </a:pPr>
            <a:r>
              <a:rPr lang="en-US" sz="2400"/>
              <a:t>Zonisamide - antiepileptic</a:t>
            </a:r>
            <a:endParaRPr/>
          </a:p>
          <a:p>
            <a:pPr marL="342900" indent="-342900">
              <a:spcBef>
                <a:spcPts val="444"/>
              </a:spcBef>
              <a:buClr>
                <a:schemeClr val="dk1"/>
              </a:buClr>
              <a:buSzPct val="100000"/>
            </a:pPr>
            <a:r>
              <a:rPr lang="en-US" sz="2400"/>
              <a:t>Tetrabenazine</a:t>
            </a:r>
            <a:endParaRPr sz="2400"/>
          </a:p>
          <a:p>
            <a:pPr marL="342900" indent="-342900">
              <a:spcBef>
                <a:spcPts val="444"/>
              </a:spcBef>
              <a:buClr>
                <a:schemeClr val="dk1"/>
              </a:buClr>
              <a:buSzPct val="100000"/>
            </a:pPr>
            <a:r>
              <a:rPr lang="en-US" sz="2400"/>
              <a:t>Simvastatin</a:t>
            </a:r>
            <a:endParaRPr sz="2400"/>
          </a:p>
          <a:p>
            <a:pPr marL="342900" indent="-342900">
              <a:spcBef>
                <a:spcPts val="444"/>
              </a:spcBef>
              <a:buClr>
                <a:schemeClr val="dk1"/>
              </a:buClr>
              <a:buSzPct val="100000"/>
            </a:pPr>
            <a:r>
              <a:rPr lang="en-US" sz="2400"/>
              <a:t>Topiramate</a:t>
            </a:r>
            <a:endParaRPr sz="2400"/>
          </a:p>
          <a:p>
            <a:pPr marL="342900" indent="-201930">
              <a:spcBef>
                <a:spcPts val="444"/>
              </a:spcBef>
              <a:buClr>
                <a:schemeClr val="dk1"/>
              </a:buClr>
              <a:buSzPct val="100000"/>
              <a:buNone/>
            </a:pPr>
            <a:endParaRPr sz="2400"/>
          </a:p>
          <a:p>
            <a:pPr marL="342900" indent="-342900">
              <a:spcBef>
                <a:spcPts val="444"/>
              </a:spcBef>
              <a:buClr>
                <a:schemeClr val="dk1"/>
              </a:buClr>
              <a:buSzPct val="100000"/>
              <a:buNone/>
            </a:pPr>
            <a:endParaRPr sz="2400"/>
          </a:p>
          <a:p>
            <a:pPr marL="342900" indent="-201930">
              <a:spcBef>
                <a:spcPts val="444"/>
              </a:spcBef>
              <a:buClr>
                <a:schemeClr val="dk1"/>
              </a:buClr>
              <a:buSzPct val="100000"/>
              <a:buNone/>
            </a:pPr>
            <a:endParaRPr sz="2400"/>
          </a:p>
        </p:txBody>
      </p:sp>
      <p:sp>
        <p:nvSpPr>
          <p:cNvPr id="644" name="Google Shape;644;p48"/>
          <p:cNvSpPr txBox="1"/>
          <p:nvPr/>
        </p:nvSpPr>
        <p:spPr>
          <a:xfrm>
            <a:off x="5495186" y="4953000"/>
            <a:ext cx="509661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Rascol O et al, Mov Disord 2015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Sadeghian M et al, Neuropath Appl Neurobiol 2016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Lees AJ, JAMA Neurology 2017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Foltynie T and Aviles-Olmos I, Alz Dem 2014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Murata M et al, Mov Disord 2014 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Paolone G et al, Mov Disord 2015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Vorovemci RJ et al, Exp Rev Neurother 2015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Hauser RA et al, Lancet Neurol 2014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D725-0FC7-5F8A-8472-CE660D62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1267" cy="1325563"/>
          </a:xfrm>
        </p:spPr>
        <p:txBody>
          <a:bodyPr/>
          <a:lstStyle/>
          <a:p>
            <a:r>
              <a:rPr lang="et-EE" dirty="0"/>
              <a:t>Development of </a:t>
            </a:r>
            <a:r>
              <a:rPr lang="et-EE" dirty="0" err="1"/>
              <a:t>Parkinson´s</a:t>
            </a:r>
            <a:r>
              <a:rPr lang="et-EE" dirty="0"/>
              <a:t> </a:t>
            </a:r>
            <a:r>
              <a:rPr lang="et-EE" dirty="0" err="1"/>
              <a:t>disease</a:t>
            </a:r>
            <a:r>
              <a:rPr lang="et-EE" dirty="0"/>
              <a:t> </a:t>
            </a:r>
            <a:r>
              <a:rPr lang="et-EE" dirty="0" err="1"/>
              <a:t>symptoms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FC006-26EB-83DC-E64D-B4CE08703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123" y="2693915"/>
            <a:ext cx="7705892" cy="2500599"/>
          </a:xfrm>
        </p:spPr>
        <p:txBody>
          <a:bodyPr/>
          <a:lstStyle/>
          <a:p>
            <a:pPr marL="0" indent="0">
              <a:buNone/>
            </a:pPr>
            <a:r>
              <a:rPr lang="et-EE" b="0" dirty="0">
                <a:effectLst/>
              </a:rPr>
              <a:t>   </a:t>
            </a:r>
            <a:endParaRPr lang="et-E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0AEC6E-0B1A-B398-FF2C-981448F33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23" y="1573177"/>
            <a:ext cx="9068585" cy="471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527D1E-68EF-9A46-1C7D-0D063ED6E027}"/>
              </a:ext>
            </a:extLst>
          </p:cNvPr>
          <p:cNvSpPr txBox="1"/>
          <p:nvPr/>
        </p:nvSpPr>
        <p:spPr>
          <a:xfrm>
            <a:off x="6983111" y="612354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0" i="1" u="none" strike="noStrike" dirty="0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Poewe W et al, Nature Rev 2017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15132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9"/>
          <p:cNvSpPr txBox="1">
            <a:spLocks noGrp="1"/>
          </p:cNvSpPr>
          <p:nvPr>
            <p:ph type="title"/>
          </p:nvPr>
        </p:nvSpPr>
        <p:spPr>
          <a:xfrm>
            <a:off x="1981200" y="22860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376092"/>
              </a:buClr>
              <a:buSzPts val="3200"/>
            </a:pPr>
            <a:r>
              <a:rPr lang="en-US" sz="3200">
                <a:solidFill>
                  <a:srgbClr val="376092"/>
                </a:solidFill>
              </a:rPr>
              <a:t>New technologies</a:t>
            </a:r>
            <a:endParaRPr sz="3200">
              <a:solidFill>
                <a:srgbClr val="376092"/>
              </a:solidFill>
            </a:endParaRPr>
          </a:p>
        </p:txBody>
      </p:sp>
      <p:sp>
        <p:nvSpPr>
          <p:cNvPr id="650" name="Google Shape;650;p49"/>
          <p:cNvSpPr txBox="1">
            <a:spLocks noGrp="1"/>
          </p:cNvSpPr>
          <p:nvPr>
            <p:ph type="body" idx="1"/>
          </p:nvPr>
        </p:nvSpPr>
        <p:spPr>
          <a:xfrm>
            <a:off x="1905000" y="1066800"/>
            <a:ext cx="83058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/>
              <a:t>Modulating basal ganglia output</a:t>
            </a:r>
            <a:endParaRPr/>
          </a:p>
          <a:p>
            <a:pPr marL="742950" lvl="1" indent="-285750">
              <a:spcBef>
                <a:spcPts val="440"/>
              </a:spcBef>
              <a:buClr>
                <a:schemeClr val="dk1"/>
              </a:buClr>
              <a:buSzPts val="2200"/>
              <a:buChar char="–"/>
            </a:pPr>
            <a:r>
              <a:rPr lang="en-US" sz="2200"/>
              <a:t>Conventional quadripolar electrode</a:t>
            </a:r>
            <a:endParaRPr/>
          </a:p>
          <a:p>
            <a:pPr marL="742950" lvl="1" indent="-285750">
              <a:spcBef>
                <a:spcPts val="440"/>
              </a:spcBef>
              <a:buClr>
                <a:schemeClr val="dk1"/>
              </a:buClr>
              <a:buSzPts val="2200"/>
              <a:buChar char="–"/>
            </a:pPr>
            <a:r>
              <a:rPr lang="en-US" sz="2200"/>
              <a:t>New: directional multipolar electrode: 8-lead</a:t>
            </a:r>
            <a:endParaRPr/>
          </a:p>
          <a:p>
            <a:pPr marL="742950" lvl="1" indent="-285750">
              <a:spcBef>
                <a:spcPts val="440"/>
              </a:spcBef>
              <a:buClr>
                <a:schemeClr val="dk1"/>
              </a:buClr>
              <a:buSzPts val="2200"/>
              <a:buChar char="–"/>
            </a:pPr>
            <a:r>
              <a:rPr lang="en-US" sz="2200"/>
              <a:t>Multitarget stimulation</a:t>
            </a:r>
            <a:endParaRPr/>
          </a:p>
          <a:p>
            <a:pPr marL="742950" lvl="1" indent="-203390">
              <a:spcBef>
                <a:spcPts val="259"/>
              </a:spcBef>
              <a:buClr>
                <a:schemeClr val="dk1"/>
              </a:buClr>
              <a:buSzPts val="1297"/>
              <a:buNone/>
            </a:pPr>
            <a:endParaRPr sz="1297"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Restoring brain dopamin cells – gene therapies</a:t>
            </a:r>
            <a:endParaRPr/>
          </a:p>
          <a:p>
            <a:pPr marL="742950" lvl="1" indent="-285750">
              <a:spcBef>
                <a:spcPts val="440"/>
              </a:spcBef>
              <a:buClr>
                <a:schemeClr val="dk1"/>
              </a:buClr>
              <a:buSzPts val="2200"/>
              <a:buChar char="–"/>
            </a:pPr>
            <a:r>
              <a:rPr lang="en-US" sz="2200"/>
              <a:t>ProSavin: lentiviral vector-based gene therapy (injection to putamen)</a:t>
            </a:r>
            <a:endParaRPr/>
          </a:p>
          <a:p>
            <a:pPr marL="742950" lvl="1" indent="-285750">
              <a:spcBef>
                <a:spcPts val="440"/>
              </a:spcBef>
              <a:buClr>
                <a:schemeClr val="dk1"/>
              </a:buClr>
              <a:buSzPts val="2200"/>
              <a:buChar char="–"/>
            </a:pPr>
            <a:r>
              <a:rPr lang="en-US" sz="2200"/>
              <a:t>OXB-102</a:t>
            </a:r>
            <a:endParaRPr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Stem cells</a:t>
            </a:r>
            <a:endParaRPr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Alpha-synucleine related immune therapies</a:t>
            </a:r>
            <a:endParaRPr/>
          </a:p>
          <a:p>
            <a:pPr marL="742950" lvl="1" indent="-285750">
              <a:spcBef>
                <a:spcPts val="440"/>
              </a:spcBef>
              <a:buClr>
                <a:schemeClr val="dk1"/>
              </a:buClr>
              <a:buSzPts val="2200"/>
              <a:buChar char="–"/>
            </a:pPr>
            <a:r>
              <a:rPr lang="en-US" sz="2200"/>
              <a:t>Polyphenols</a:t>
            </a:r>
            <a:endParaRPr sz="2200"/>
          </a:p>
          <a:p>
            <a:pPr marL="742950" lvl="1" indent="-285750">
              <a:spcBef>
                <a:spcPts val="440"/>
              </a:spcBef>
              <a:buClr>
                <a:schemeClr val="dk1"/>
              </a:buClr>
              <a:buSzPts val="2200"/>
              <a:buChar char="–"/>
            </a:pPr>
            <a:r>
              <a:rPr lang="en-US" sz="2200"/>
              <a:t>Immunisation: vaccines (peptide; DNA; cell-based)</a:t>
            </a:r>
            <a:endParaRPr/>
          </a:p>
          <a:p>
            <a:pPr marL="742950" lvl="1" indent="-285750">
              <a:spcBef>
                <a:spcPts val="440"/>
              </a:spcBef>
              <a:buClr>
                <a:schemeClr val="dk1"/>
              </a:buClr>
              <a:buSzPts val="2200"/>
              <a:buChar char="–"/>
            </a:pPr>
            <a:r>
              <a:rPr lang="en-US" sz="2200"/>
              <a:t>Small molecules: Nilotinib; glycerol phenybutyrate</a:t>
            </a:r>
            <a:endParaRPr sz="2200"/>
          </a:p>
        </p:txBody>
      </p:sp>
      <p:sp>
        <p:nvSpPr>
          <p:cNvPr id="651" name="Google Shape;651;p49"/>
          <p:cNvSpPr txBox="1"/>
          <p:nvPr/>
        </p:nvSpPr>
        <p:spPr>
          <a:xfrm>
            <a:off x="7545348" y="6043136"/>
            <a:ext cx="304645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Palfi S et al, Lancet 2014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Brundin P et al, Mov Disord 2015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Schneeberger A et al, Mov Disord 2015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49"/>
          <p:cNvSpPr txBox="1"/>
          <p:nvPr/>
        </p:nvSpPr>
        <p:spPr>
          <a:xfrm>
            <a:off x="6629400" y="2133600"/>
            <a:ext cx="388465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Ughratdar I, J Parkinson Dis 2015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Steigerwald F et al, Mov Disord 2016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Hickey P and Stacy M, Front Neurosci 2016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0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376092"/>
              </a:buClr>
              <a:buSzPts val="3200"/>
            </a:pPr>
            <a:r>
              <a:rPr lang="en-US" sz="3200">
                <a:solidFill>
                  <a:srgbClr val="376092"/>
                </a:solidFill>
              </a:rPr>
              <a:t>New for non-motor symptoms</a:t>
            </a:r>
            <a:endParaRPr sz="3200">
              <a:solidFill>
                <a:srgbClr val="376092"/>
              </a:solidFill>
            </a:endParaRPr>
          </a:p>
        </p:txBody>
      </p:sp>
      <p:sp>
        <p:nvSpPr>
          <p:cNvPr id="658" name="Google Shape;658;p50"/>
          <p:cNvSpPr txBox="1">
            <a:spLocks noGrp="1"/>
          </p:cNvSpPr>
          <p:nvPr>
            <p:ph type="body" idx="1"/>
          </p:nvPr>
        </p:nvSpPr>
        <p:spPr>
          <a:xfrm>
            <a:off x="1981200" y="1371601"/>
            <a:ext cx="8229600" cy="4754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/>
              <a:t>Psychosis: </a:t>
            </a:r>
            <a:r>
              <a:rPr lang="en-US" sz="2200"/>
              <a:t>Pimavanserin (serotonin agonist); Olanzapine; Donepezil</a:t>
            </a:r>
            <a:endParaRPr sz="2200"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Depression and anxiety: </a:t>
            </a:r>
            <a:r>
              <a:rPr lang="en-US" sz="2200"/>
              <a:t>Cognitive-behavioural therapy; Rasagiline</a:t>
            </a:r>
            <a:endParaRPr sz="2200"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Apathy: </a:t>
            </a:r>
            <a:r>
              <a:rPr lang="en-US" sz="2200"/>
              <a:t>Piribedil; Rivastigmine</a:t>
            </a:r>
            <a:endParaRPr sz="2200"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Excessive daytime sleepiness: </a:t>
            </a:r>
            <a:r>
              <a:rPr lang="en-US" sz="2200"/>
              <a:t>Piribedil; Positive airway pressure; Sodium oxybate</a:t>
            </a:r>
            <a:endParaRPr sz="2200"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Orthostatic hypotension: </a:t>
            </a:r>
            <a:r>
              <a:rPr lang="en-US" sz="2200"/>
              <a:t>Droxidopa; Midodrine; Pyridostigmine, Fludrocortisone</a:t>
            </a:r>
            <a:endParaRPr sz="2200"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Hyperactive bladder: </a:t>
            </a:r>
            <a:r>
              <a:rPr lang="en-US" sz="2200"/>
              <a:t>Solifenacin; Fesoterodine; Transcutaneous n. tibialis stimulation</a:t>
            </a:r>
            <a:endParaRPr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Chronic constipation: </a:t>
            </a:r>
            <a:r>
              <a:rPr lang="en-US" sz="2200"/>
              <a:t>Relamorelin</a:t>
            </a:r>
            <a:endParaRPr sz="2200"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Pain: </a:t>
            </a:r>
            <a:r>
              <a:rPr lang="en-US" sz="2200"/>
              <a:t>Oxycodone/ Naloxone; Rotigotine; STN-DBS</a:t>
            </a:r>
            <a:endParaRPr/>
          </a:p>
          <a:p>
            <a:pPr marL="342900" indent="-19050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indent="-19050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indent="-19050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indent="-19050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659" name="Google Shape;659;p50"/>
          <p:cNvSpPr txBox="1"/>
          <p:nvPr/>
        </p:nvSpPr>
        <p:spPr>
          <a:xfrm>
            <a:off x="7620000" y="5890736"/>
            <a:ext cx="287357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Schrag A et al, Mov Disord 2015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Cummins J et al, Lancet 2014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Elgebaly A et al, Clin Auton Res 2016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1"/>
          <p:cNvSpPr txBox="1">
            <a:spLocks noGrp="1"/>
          </p:cNvSpPr>
          <p:nvPr>
            <p:ph type="title"/>
          </p:nvPr>
        </p:nvSpPr>
        <p:spPr>
          <a:xfrm>
            <a:off x="2590800" y="274638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376092"/>
              </a:buClr>
              <a:buSzPts val="3200"/>
            </a:pPr>
            <a:r>
              <a:rPr lang="en-US" sz="3200">
                <a:solidFill>
                  <a:srgbClr val="376092"/>
                </a:solidFill>
              </a:rPr>
              <a:t>New in non-pharmacological therapies: trials</a:t>
            </a:r>
            <a:endParaRPr sz="3200">
              <a:solidFill>
                <a:srgbClr val="376092"/>
              </a:solidFill>
            </a:endParaRPr>
          </a:p>
        </p:txBody>
      </p:sp>
      <p:sp>
        <p:nvSpPr>
          <p:cNvPr id="665" name="Google Shape;665;p51"/>
          <p:cNvSpPr txBox="1">
            <a:spLocks noGrp="1"/>
          </p:cNvSpPr>
          <p:nvPr>
            <p:ph type="body" idx="1"/>
          </p:nvPr>
        </p:nvSpPr>
        <p:spPr>
          <a:xfrm>
            <a:off x="2286000" y="1600200"/>
            <a:ext cx="7924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/>
              <a:t>Exercise and physiotherapy: </a:t>
            </a:r>
            <a:r>
              <a:rPr lang="en-US" sz="2200"/>
              <a:t>aerobic exercise; strength training; balance; combined innovative strategies; Silverman voice treatment</a:t>
            </a:r>
            <a:endParaRPr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Dance interventions: </a:t>
            </a:r>
            <a:r>
              <a:rPr lang="en-US" sz="2200"/>
              <a:t>tango</a:t>
            </a:r>
            <a:endParaRPr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Treatments for cognition and behaviour: </a:t>
            </a:r>
            <a:r>
              <a:rPr lang="en-US" sz="2200"/>
              <a:t>cognitive behavioural therapies; computer programs</a:t>
            </a:r>
            <a:endParaRPr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Occupational therapy</a:t>
            </a:r>
            <a:endParaRPr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Dysphagia: </a:t>
            </a:r>
            <a:r>
              <a:rPr lang="en-US" sz="2200"/>
              <a:t>swallowing therapies</a:t>
            </a:r>
            <a:endParaRPr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Alternative interventions: </a:t>
            </a:r>
            <a:r>
              <a:rPr lang="en-US" sz="2200"/>
              <a:t>music therapy; mindfulness</a:t>
            </a:r>
            <a:endParaRPr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Multidisciplinary care models</a:t>
            </a:r>
            <a:endParaRPr/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/>
              <a:t>Telemedicine</a:t>
            </a:r>
            <a:endParaRPr/>
          </a:p>
        </p:txBody>
      </p:sp>
      <p:sp>
        <p:nvSpPr>
          <p:cNvPr id="666" name="Google Shape;666;p51"/>
          <p:cNvSpPr txBox="1"/>
          <p:nvPr/>
        </p:nvSpPr>
        <p:spPr>
          <a:xfrm>
            <a:off x="7543801" y="6172200"/>
            <a:ext cx="28868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Bloem B et al, Mov Disord 2015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Monticone M et al. Mov Disord 2015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2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4776AE"/>
              </a:buClr>
              <a:buSzPts val="3000"/>
            </a:pPr>
            <a:r>
              <a:rPr lang="en-US" sz="3000">
                <a:solidFill>
                  <a:srgbClr val="4776AE"/>
                </a:solidFill>
              </a:rPr>
              <a:t>Neuroprotection and</a:t>
            </a:r>
            <a:br>
              <a:rPr lang="en-US" sz="3000">
                <a:solidFill>
                  <a:srgbClr val="4776AE"/>
                </a:solidFill>
              </a:rPr>
            </a:br>
            <a:r>
              <a:rPr lang="en-US" sz="3000">
                <a:solidFill>
                  <a:srgbClr val="4776AE"/>
                </a:solidFill>
              </a:rPr>
              <a:t>disease modification strategies ?</a:t>
            </a:r>
            <a:endParaRPr sz="3000"/>
          </a:p>
        </p:txBody>
      </p:sp>
      <p:sp>
        <p:nvSpPr>
          <p:cNvPr id="672" name="Google Shape;672;p52"/>
          <p:cNvSpPr txBox="1">
            <a:spLocks noGrp="1"/>
          </p:cNvSpPr>
          <p:nvPr>
            <p:ph type="body" idx="1"/>
          </p:nvPr>
        </p:nvSpPr>
        <p:spPr>
          <a:xfrm>
            <a:off x="6323012" y="1189038"/>
            <a:ext cx="4040188" cy="639762"/>
          </a:xfrm>
          <a:prstGeom prst="rect">
            <a:avLst/>
          </a:prstGeom>
          <a:noFill/>
          <a:ln w="9525" cap="flat" cmpd="sng">
            <a:solidFill>
              <a:srgbClr val="4776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376092"/>
              </a:buClr>
              <a:buSzPts val="2400"/>
            </a:pPr>
            <a:r>
              <a:rPr lang="en-US">
                <a:solidFill>
                  <a:srgbClr val="376092"/>
                </a:solidFill>
              </a:rPr>
              <a:t>Failures</a:t>
            </a:r>
            <a:endParaRPr>
              <a:solidFill>
                <a:srgbClr val="376092"/>
              </a:solidFill>
            </a:endParaRPr>
          </a:p>
        </p:txBody>
      </p:sp>
      <p:sp>
        <p:nvSpPr>
          <p:cNvPr id="673" name="Google Shape;673;p52"/>
          <p:cNvSpPr txBox="1">
            <a:spLocks noGrp="1"/>
          </p:cNvSpPr>
          <p:nvPr>
            <p:ph type="body" idx="2"/>
          </p:nvPr>
        </p:nvSpPr>
        <p:spPr>
          <a:xfrm>
            <a:off x="6324600" y="1828800"/>
            <a:ext cx="4040188" cy="3646488"/>
          </a:xfrm>
          <a:prstGeom prst="rect">
            <a:avLst/>
          </a:prstGeom>
          <a:noFill/>
          <a:ln w="9525" cap="flat" cmpd="sng">
            <a:solidFill>
              <a:srgbClr val="4776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en-US" sz="2100"/>
              <a:t>Pramipexole (dopamine agonist)</a:t>
            </a:r>
            <a:endParaRPr/>
          </a:p>
          <a:p>
            <a:pPr marL="342900" indent="-342900">
              <a:buClr>
                <a:schemeClr val="dk1"/>
              </a:buClr>
              <a:buSzPts val="2100"/>
            </a:pPr>
            <a:r>
              <a:rPr lang="en-US" sz="2100"/>
              <a:t>Coenzyme Q10 (antioxidant)</a:t>
            </a:r>
            <a:endParaRPr/>
          </a:p>
          <a:p>
            <a:pPr marL="342900" indent="-342900">
              <a:buClr>
                <a:schemeClr val="dk1"/>
              </a:buClr>
              <a:buSzPts val="2100"/>
            </a:pPr>
            <a:r>
              <a:rPr lang="en-US" sz="2100"/>
              <a:t>Creatine (bioenergetic)</a:t>
            </a:r>
            <a:endParaRPr/>
          </a:p>
          <a:p>
            <a:pPr marL="342900" indent="-342900">
              <a:buClr>
                <a:schemeClr val="dk1"/>
              </a:buClr>
              <a:buSzPts val="2100"/>
            </a:pPr>
            <a:r>
              <a:rPr lang="en-US" sz="2100"/>
              <a:t>AAV2-Neuturin putamen injection (neurotrophic)</a:t>
            </a:r>
            <a:endParaRPr/>
          </a:p>
          <a:p>
            <a:pPr marL="342900" indent="-342900">
              <a:buClr>
                <a:schemeClr val="dk1"/>
              </a:buClr>
              <a:buSzPts val="2100"/>
            </a:pPr>
            <a:r>
              <a:rPr lang="en-US" sz="2100"/>
              <a:t>Pioglitazone (PPAR-gamma-agonist)</a:t>
            </a:r>
            <a:endParaRPr sz="2100"/>
          </a:p>
        </p:txBody>
      </p:sp>
      <p:sp>
        <p:nvSpPr>
          <p:cNvPr id="674" name="Google Shape;674;p52"/>
          <p:cNvSpPr txBox="1">
            <a:spLocks noGrp="1"/>
          </p:cNvSpPr>
          <p:nvPr>
            <p:ph type="body" idx="3"/>
          </p:nvPr>
        </p:nvSpPr>
        <p:spPr>
          <a:xfrm>
            <a:off x="1905001" y="1189038"/>
            <a:ext cx="4270375" cy="639762"/>
          </a:xfrm>
          <a:prstGeom prst="rect">
            <a:avLst/>
          </a:prstGeom>
          <a:noFill/>
          <a:ln w="9525" cap="flat" cmpd="sng">
            <a:solidFill>
              <a:srgbClr val="4776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376092"/>
              </a:buClr>
              <a:buSzPts val="2400"/>
            </a:pPr>
            <a:r>
              <a:rPr lang="en-US">
                <a:solidFill>
                  <a:srgbClr val="376092"/>
                </a:solidFill>
              </a:rPr>
              <a:t>Ongoing clinical trials</a:t>
            </a:r>
            <a:endParaRPr>
              <a:solidFill>
                <a:srgbClr val="376092"/>
              </a:solidFill>
            </a:endParaRPr>
          </a:p>
        </p:txBody>
      </p:sp>
      <p:sp>
        <p:nvSpPr>
          <p:cNvPr id="675" name="Google Shape;675;p52"/>
          <p:cNvSpPr txBox="1">
            <a:spLocks noGrp="1"/>
          </p:cNvSpPr>
          <p:nvPr>
            <p:ph type="body" idx="4"/>
          </p:nvPr>
        </p:nvSpPr>
        <p:spPr>
          <a:xfrm>
            <a:off x="1901826" y="1828800"/>
            <a:ext cx="4270375" cy="3646488"/>
          </a:xfrm>
          <a:prstGeom prst="rect">
            <a:avLst/>
          </a:prstGeom>
          <a:noFill/>
          <a:ln w="9525" cap="flat" cmpd="sng">
            <a:solidFill>
              <a:srgbClr val="4776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en-US" sz="2100"/>
              <a:t>Active or passive immunisation against alpha-synuclein</a:t>
            </a:r>
            <a:endParaRPr sz="2100"/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en-US" sz="2100"/>
              <a:t>Caffeine (adenosine receptor antagonist)</a:t>
            </a:r>
            <a:endParaRPr/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en-US" sz="2100"/>
              <a:t>AAV2-GDNF (neurotrophic factor)</a:t>
            </a:r>
            <a:endParaRPr/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en-US" sz="2100"/>
              <a:t>Isradipine (Ca-channel blocker)</a:t>
            </a:r>
            <a:endParaRPr/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en-US" sz="2100"/>
              <a:t>Nicotine (acetylcholine agonist)</a:t>
            </a:r>
            <a:endParaRPr/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en-US" sz="2100"/>
              <a:t>GSH intranasal (antioxidant)</a:t>
            </a:r>
            <a:endParaRPr/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en-US" sz="2100"/>
              <a:t>N-acetylcysteine (GSH precursor)</a:t>
            </a:r>
            <a:endParaRPr/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en-US" sz="2100"/>
              <a:t>Sagramostim (macrophage factor)</a:t>
            </a:r>
            <a:endParaRPr/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en-US" sz="2100"/>
              <a:t>Stem cells infusion</a:t>
            </a:r>
            <a:endParaRPr/>
          </a:p>
        </p:txBody>
      </p:sp>
      <p:sp>
        <p:nvSpPr>
          <p:cNvPr id="676" name="Google Shape;676;p52"/>
          <p:cNvSpPr txBox="1"/>
          <p:nvPr/>
        </p:nvSpPr>
        <p:spPr>
          <a:xfrm>
            <a:off x="1905000" y="5486401"/>
            <a:ext cx="8305800" cy="10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for the knowledge on biomarkers of disease and progression</a:t>
            </a:r>
            <a:endParaRPr/>
          </a:p>
          <a:p>
            <a:pPr marL="342900" indent="-342900">
              <a:spcBef>
                <a:spcPts val="400"/>
              </a:spcBef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definitive evidence for pharmacological neuroprotection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52"/>
          <p:cNvSpPr txBox="1"/>
          <p:nvPr/>
        </p:nvSpPr>
        <p:spPr>
          <a:xfrm>
            <a:off x="8054428" y="6334780"/>
            <a:ext cx="25373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Espay AJ et al, Mov Disord 2017</a:t>
            </a:r>
            <a:endParaRPr/>
          </a:p>
          <a:p>
            <a:pPr algn="r"/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Kalia LV et al. Mov Disord 2015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3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364F96"/>
              </a:buClr>
              <a:buSzPts val="3200"/>
            </a:pPr>
            <a:r>
              <a:rPr lang="en-US" sz="3200">
                <a:solidFill>
                  <a:srgbClr val="364F96"/>
                </a:solidFill>
              </a:rPr>
              <a:t>Differential diagnosis</a:t>
            </a:r>
            <a:br>
              <a:rPr lang="en-US" sz="3200">
                <a:solidFill>
                  <a:srgbClr val="364F96"/>
                </a:solidFill>
              </a:rPr>
            </a:br>
            <a:r>
              <a:rPr lang="en-US" sz="3200">
                <a:solidFill>
                  <a:srgbClr val="364F96"/>
                </a:solidFill>
              </a:rPr>
              <a:t>of Parkinson’s disease</a:t>
            </a:r>
            <a:endParaRPr sz="3200"/>
          </a:p>
        </p:txBody>
      </p:sp>
      <p:cxnSp>
        <p:nvCxnSpPr>
          <p:cNvPr id="683" name="Google Shape;683;p53"/>
          <p:cNvCxnSpPr/>
          <p:nvPr/>
        </p:nvCxnSpPr>
        <p:spPr>
          <a:xfrm>
            <a:off x="6167439" y="1466851"/>
            <a:ext cx="46037" cy="392906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4" name="Google Shape;684;p53"/>
          <p:cNvSpPr/>
          <p:nvPr/>
        </p:nvSpPr>
        <p:spPr>
          <a:xfrm>
            <a:off x="2971800" y="2109788"/>
            <a:ext cx="2667000" cy="1357312"/>
          </a:xfrm>
          <a:prstGeom prst="roundRect">
            <a:avLst>
              <a:gd name="adj" fmla="val 12495"/>
            </a:avLst>
          </a:prstGeom>
          <a:noFill/>
          <a:ln w="9525" cap="flat" cmpd="sng">
            <a:solidFill>
              <a:srgbClr val="364F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Secondary</a:t>
            </a:r>
            <a:endParaRPr/>
          </a:p>
          <a:p>
            <a:pPr algn="ctr"/>
            <a:r>
              <a:rPr lang="en-US" sz="2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parkinsonism</a:t>
            </a:r>
            <a:endParaRPr sz="24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5" name="Google Shape;685;p53"/>
          <p:cNvSpPr/>
          <p:nvPr/>
        </p:nvSpPr>
        <p:spPr>
          <a:xfrm>
            <a:off x="2952750" y="3824289"/>
            <a:ext cx="2686050" cy="1285875"/>
          </a:xfrm>
          <a:prstGeom prst="roundRect">
            <a:avLst>
              <a:gd name="adj" fmla="val 12495"/>
            </a:avLst>
          </a:prstGeom>
          <a:noFill/>
          <a:ln w="9525" cap="flat" cmpd="sng">
            <a:solidFill>
              <a:srgbClr val="364F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Atypical</a:t>
            </a:r>
            <a:endParaRPr/>
          </a:p>
          <a:p>
            <a:pPr algn="ctr"/>
            <a:r>
              <a:rPr lang="en-US" sz="2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parkinsonian</a:t>
            </a:r>
            <a:endParaRPr/>
          </a:p>
          <a:p>
            <a:pPr algn="ctr"/>
            <a:r>
              <a:rPr lang="en-US" sz="2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syndromes</a:t>
            </a:r>
            <a:endParaRPr sz="24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6" name="Google Shape;686;p53"/>
          <p:cNvSpPr/>
          <p:nvPr/>
        </p:nvSpPr>
        <p:spPr>
          <a:xfrm>
            <a:off x="6667500" y="2109788"/>
            <a:ext cx="2895600" cy="1384300"/>
          </a:xfrm>
          <a:prstGeom prst="roundRect">
            <a:avLst>
              <a:gd name="adj" fmla="val 12495"/>
            </a:avLst>
          </a:prstGeom>
          <a:noFill/>
          <a:ln w="9525" cap="flat" cmpd="sng">
            <a:solidFill>
              <a:srgbClr val="364F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Dementia:</a:t>
            </a:r>
            <a:endParaRPr/>
          </a:p>
          <a:p>
            <a:pPr algn="ctr"/>
            <a:r>
              <a:rPr lang="en-US" sz="2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Lewy body dementia</a:t>
            </a:r>
            <a:endParaRPr/>
          </a:p>
          <a:p>
            <a:pPr algn="ctr"/>
            <a:r>
              <a:rPr lang="en-US" sz="2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Alzheimer’s disease</a:t>
            </a:r>
            <a:endParaRPr/>
          </a:p>
        </p:txBody>
      </p:sp>
      <p:sp>
        <p:nvSpPr>
          <p:cNvPr id="687" name="Google Shape;687;p53"/>
          <p:cNvSpPr/>
          <p:nvPr/>
        </p:nvSpPr>
        <p:spPr>
          <a:xfrm>
            <a:off x="6667500" y="3895726"/>
            <a:ext cx="2819400" cy="1285875"/>
          </a:xfrm>
          <a:prstGeom prst="roundRect">
            <a:avLst>
              <a:gd name="adj" fmla="val 12495"/>
            </a:avLst>
          </a:prstGeom>
          <a:noFill/>
          <a:ln w="9525" cap="flat" cmpd="sng">
            <a:solidFill>
              <a:srgbClr val="364F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Heredodegenerative:</a:t>
            </a:r>
            <a:endParaRPr sz="24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algn="ctr"/>
            <a:r>
              <a:rPr lang="en-US" sz="2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Wilson’s disease</a:t>
            </a:r>
            <a:endParaRPr/>
          </a:p>
          <a:p>
            <a:pPr algn="ctr"/>
            <a:r>
              <a:rPr lang="en-US" sz="20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Huntington’s disease</a:t>
            </a:r>
            <a:endParaRPr sz="20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688" name="Google Shape;688;p53"/>
          <p:cNvCxnSpPr/>
          <p:nvPr/>
        </p:nvCxnSpPr>
        <p:spPr>
          <a:xfrm>
            <a:off x="5711825" y="2824164"/>
            <a:ext cx="884238" cy="158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689" name="Google Shape;689;p53"/>
          <p:cNvCxnSpPr/>
          <p:nvPr/>
        </p:nvCxnSpPr>
        <p:spPr>
          <a:xfrm>
            <a:off x="5695951" y="4395789"/>
            <a:ext cx="938213" cy="158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690" name="Google Shape;690;p53"/>
          <p:cNvSpPr/>
          <p:nvPr/>
        </p:nvSpPr>
        <p:spPr>
          <a:xfrm>
            <a:off x="4810125" y="5395913"/>
            <a:ext cx="2819400" cy="1143000"/>
          </a:xfrm>
          <a:prstGeom prst="roundRect">
            <a:avLst>
              <a:gd name="adj" fmla="val 12495"/>
            </a:avLst>
          </a:prstGeom>
          <a:noFill/>
          <a:ln w="9525" cap="flat" cmpd="sng">
            <a:solidFill>
              <a:srgbClr val="364F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algn="ctr"/>
            <a:r>
              <a:rPr lang="en-US" sz="2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Tremor</a:t>
            </a:r>
            <a:endParaRPr sz="24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F729-4CEB-6091-1E70-B899E774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Parkinson </a:t>
            </a:r>
            <a:r>
              <a:rPr lang="et-EE" dirty="0" err="1"/>
              <a:t>disease</a:t>
            </a:r>
            <a:r>
              <a:rPr lang="et-EE" dirty="0"/>
              <a:t> – </a:t>
            </a:r>
            <a:r>
              <a:rPr lang="et-EE" dirty="0" err="1"/>
              <a:t>whole</a:t>
            </a:r>
            <a:r>
              <a:rPr lang="et-EE" dirty="0"/>
              <a:t> </a:t>
            </a:r>
            <a:r>
              <a:rPr lang="et-EE" dirty="0" err="1"/>
              <a:t>body</a:t>
            </a:r>
            <a:r>
              <a:rPr lang="et-EE" dirty="0"/>
              <a:t> </a:t>
            </a:r>
            <a:r>
              <a:rPr lang="et-EE" dirty="0" err="1"/>
              <a:t>problem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DE0D-1796-3CE9-6C0C-CE1C401905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91692-DB33-EE92-6526-BE13BB27B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6560" y="1825625"/>
            <a:ext cx="5857240" cy="4324350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CE300E1-2E5B-012E-BD59-65542B763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66825"/>
            <a:ext cx="82677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BC8C2-463B-D270-01C7-26104F303746}"/>
              </a:ext>
            </a:extLst>
          </p:cNvPr>
          <p:cNvSpPr txBox="1"/>
          <p:nvPr/>
        </p:nvSpPr>
        <p:spPr>
          <a:xfrm>
            <a:off x="3319890" y="5583308"/>
            <a:ext cx="7856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t-EE" sz="18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Kalis</a:t>
            </a:r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LV and Lang AE. </a:t>
            </a:r>
            <a:r>
              <a:rPr lang="et-EE" sz="18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Lancet</a:t>
            </a:r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2015;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online 61393-3 </a:t>
            </a:r>
            <a:endParaRPr lang="et-EE" b="0" dirty="0">
              <a:effectLst/>
            </a:endParaRPr>
          </a:p>
          <a:p>
            <a:pPr algn="r"/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Miller DB and </a:t>
            </a:r>
            <a:r>
              <a:rPr lang="et-EE" sz="18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O’Callaghan</a:t>
            </a:r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JP. </a:t>
            </a:r>
            <a:r>
              <a:rPr lang="et-EE" sz="18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Metab</a:t>
            </a:r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Clin</a:t>
            </a:r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Exp</a:t>
            </a:r>
            <a:r>
              <a:rPr lang="et-EE" i="1" dirty="0"/>
              <a:t>2015;64:540-6</a:t>
            </a:r>
            <a:endParaRPr lang="et-EE" b="0" dirty="0">
              <a:effectLst/>
            </a:endParaRPr>
          </a:p>
          <a:p>
            <a:br>
              <a:rPr lang="et-EE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23079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2"/>
          <p:cNvSpPr txBox="1">
            <a:spLocks noGrp="1"/>
          </p:cNvSpPr>
          <p:nvPr>
            <p:ph type="title"/>
          </p:nvPr>
        </p:nvSpPr>
        <p:spPr>
          <a:xfrm>
            <a:off x="22098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4776AE"/>
              </a:buClr>
              <a:buSzPts val="3200"/>
            </a:pPr>
            <a:r>
              <a:rPr lang="en-US" sz="3200">
                <a:solidFill>
                  <a:srgbClr val="4776AE"/>
                </a:solidFill>
              </a:rPr>
              <a:t>Conclusions</a:t>
            </a:r>
            <a:endParaRPr sz="3200"/>
          </a:p>
        </p:txBody>
      </p:sp>
      <p:sp>
        <p:nvSpPr>
          <p:cNvPr id="755" name="Google Shape;755;p62"/>
          <p:cNvSpPr/>
          <p:nvPr/>
        </p:nvSpPr>
        <p:spPr>
          <a:xfrm>
            <a:off x="2362200" y="1981200"/>
            <a:ext cx="76200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indent="-152400" algn="ctr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Correct diagnosis of PD – a prerequisite for treatment</a:t>
            </a:r>
            <a:endParaRPr/>
          </a:p>
          <a:p>
            <a:pPr indent="-152400" algn="ctr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Confirmation of clinical parkinsonian syndrome</a:t>
            </a:r>
            <a:endParaRPr/>
          </a:p>
          <a:p>
            <a:pPr indent="-152400" algn="ctr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 No biomarkers for the premotor stage of PD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62"/>
          <p:cNvSpPr/>
          <p:nvPr/>
        </p:nvSpPr>
        <p:spPr>
          <a:xfrm>
            <a:off x="2438400" y="4114800"/>
            <a:ext cx="76200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indent="-139700" algn="ctr"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L</a:t>
            </a:r>
            <a:r>
              <a:rPr lang="en-US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evodopa complications – a major challenge</a:t>
            </a:r>
            <a:endParaRPr/>
          </a:p>
          <a:p>
            <a:pPr indent="-152400" algn="ctr"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Need for non-dopaminergic treatments</a:t>
            </a:r>
            <a:endParaRPr/>
          </a:p>
          <a:p>
            <a:pPr indent="-152400" algn="ctr"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Team management</a:t>
            </a:r>
            <a:endParaRPr/>
          </a:p>
          <a:p>
            <a:pPr indent="-152400" algn="ctr"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No neuroprotection</a:t>
            </a:r>
            <a:endParaRPr sz="24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1816D0-199D-055C-F857-5B33AAA1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45856"/>
            <a:ext cx="10515600" cy="1325563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t-EE" b="0" dirty="0" err="1">
                <a:effectLst/>
              </a:rPr>
              <a:t>Brain</a:t>
            </a:r>
            <a:r>
              <a:rPr lang="et-EE" b="0" dirty="0">
                <a:effectLst/>
              </a:rPr>
              <a:t> </a:t>
            </a:r>
            <a:r>
              <a:rPr lang="et-EE" b="0" dirty="0" err="1">
                <a:effectLst/>
              </a:rPr>
              <a:t>pathology</a:t>
            </a:r>
            <a:r>
              <a:rPr lang="et-EE" b="0" dirty="0">
                <a:effectLst/>
              </a:rPr>
              <a:t> in PD by </a:t>
            </a:r>
            <a:r>
              <a:rPr lang="et-EE" b="0" dirty="0" err="1">
                <a:effectLst/>
              </a:rPr>
              <a:t>Braak</a:t>
            </a:r>
            <a:r>
              <a:rPr lang="et-EE" b="0" dirty="0">
                <a:effectLst/>
              </a:rPr>
              <a:t> </a:t>
            </a:r>
            <a:br>
              <a:rPr lang="et-EE" dirty="0"/>
            </a:br>
            <a:endParaRPr lang="et-E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C32819-F8F1-C512-20F7-C37349F9DC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Stage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1: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dorsal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motor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nucleus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of 10</a:t>
            </a:r>
            <a:r>
              <a:rPr lang="et-EE" sz="1800" b="0" i="0" u="none" strike="noStrike" baseline="30000" dirty="0">
                <a:solidFill>
                  <a:srgbClr val="000000"/>
                </a:solidFill>
                <a:effectLst/>
                <a:latin typeface="Gill Sans"/>
              </a:rPr>
              <a:t>th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 </a:t>
            </a:r>
            <a:endParaRPr lang="et-EE" b="0" dirty="0">
              <a:effectLst/>
            </a:endParaRPr>
          </a:p>
          <a:p>
            <a:pPr mar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	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intermediate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reticular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zone</a:t>
            </a:r>
            <a:endParaRPr lang="et-EE" b="0" dirty="0">
              <a:effectLst/>
            </a:endParaRPr>
          </a:p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Stage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2: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locus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coeruleus</a:t>
            </a:r>
            <a:endParaRPr lang="et-EE" b="0" dirty="0">
              <a:effectLst/>
            </a:endParaRPr>
          </a:p>
          <a:p>
            <a:pPr mar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	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raphé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,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reticular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formation</a:t>
            </a:r>
            <a:endParaRPr lang="et-EE" b="0" dirty="0">
              <a:effectLst/>
            </a:endParaRPr>
          </a:p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Stage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3: </a:t>
            </a:r>
            <a:r>
              <a:rPr lang="et-EE" sz="1800" b="1" i="0" u="none" strike="noStrike" dirty="0" err="1">
                <a:solidFill>
                  <a:srgbClr val="800000"/>
                </a:solidFill>
                <a:effectLst/>
                <a:latin typeface="Gill Sans"/>
              </a:rPr>
              <a:t>substantia</a:t>
            </a:r>
            <a:r>
              <a:rPr lang="et-EE" sz="1800" b="1" i="0" u="none" strike="noStrike" dirty="0">
                <a:solidFill>
                  <a:srgbClr val="800000"/>
                </a:solidFill>
                <a:effectLst/>
                <a:latin typeface="Gill Sans"/>
              </a:rPr>
              <a:t> </a:t>
            </a:r>
            <a:r>
              <a:rPr lang="et-EE" sz="1800" b="1" i="0" u="none" strike="noStrike" dirty="0" err="1">
                <a:solidFill>
                  <a:srgbClr val="800000"/>
                </a:solidFill>
                <a:effectLst/>
                <a:latin typeface="Gill Sans"/>
              </a:rPr>
              <a:t>nigra</a:t>
            </a:r>
            <a:endParaRPr lang="et-EE" b="0" dirty="0">
              <a:effectLst/>
            </a:endParaRPr>
          </a:p>
          <a:p>
            <a:pPr mar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	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nucleus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basalis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of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Meynert</a:t>
            </a:r>
            <a:endParaRPr lang="et-EE" b="0" dirty="0">
              <a:effectLst/>
            </a:endParaRPr>
          </a:p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Stage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4: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amygdaloid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complex</a:t>
            </a:r>
            <a:endParaRPr lang="et-EE" b="0" dirty="0">
              <a:effectLst/>
            </a:endParaRPr>
          </a:p>
          <a:p>
            <a:pPr mar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	temporal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mesocortex</a:t>
            </a:r>
            <a:endParaRPr lang="et-EE" b="0" dirty="0">
              <a:effectLst/>
            </a:endParaRPr>
          </a:p>
          <a:p>
            <a:pPr mar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	CA2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region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of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hippocampus</a:t>
            </a:r>
            <a:endParaRPr lang="et-EE" b="0" dirty="0">
              <a:effectLst/>
            </a:endParaRPr>
          </a:p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Stage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5: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cingulate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gyrus</a:t>
            </a:r>
            <a:endParaRPr lang="et-EE" b="0" dirty="0">
              <a:effectLst/>
            </a:endParaRPr>
          </a:p>
          <a:p>
            <a:pPr mar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	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frontal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cortex</a:t>
            </a:r>
            <a:endParaRPr lang="et-EE" b="0" dirty="0">
              <a:effectLst/>
            </a:endParaRPr>
          </a:p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Stage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6: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parietal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cortex</a:t>
            </a:r>
            <a:endParaRPr lang="et-EE" b="0" dirty="0">
              <a:effectLst/>
            </a:endParaRPr>
          </a:p>
          <a:p>
            <a:pPr marL="0" indent="0">
              <a:buNone/>
            </a:pPr>
            <a:br>
              <a:rPr lang="et-EE" dirty="0"/>
            </a:br>
            <a:endParaRPr lang="et-E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B8876-4F65-F191-3CD2-74399B4411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t-EE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419C33B-D392-6D4F-6BF7-554A96369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98" y="1457256"/>
            <a:ext cx="3709297" cy="440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5A528E-3FD1-9160-7B8B-F845D8081619}"/>
              </a:ext>
            </a:extLst>
          </p:cNvPr>
          <p:cNvSpPr txBox="1"/>
          <p:nvPr/>
        </p:nvSpPr>
        <p:spPr>
          <a:xfrm>
            <a:off x="5629523" y="6337190"/>
            <a:ext cx="635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Braak</a:t>
            </a:r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H, </a:t>
            </a:r>
            <a:r>
              <a:rPr lang="et-EE" sz="18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Braak</a:t>
            </a:r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E. J </a:t>
            </a:r>
            <a:r>
              <a:rPr lang="et-EE" sz="18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Neurol</a:t>
            </a:r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2000;247:II/3-10</a:t>
            </a:r>
            <a:br>
              <a:rPr lang="et-EE" b="0" dirty="0">
                <a:effectLst/>
              </a:rPr>
            </a:br>
            <a:r>
              <a:rPr lang="et-EE" sz="18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Hawkes</a:t>
            </a:r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CH, </a:t>
            </a:r>
            <a:r>
              <a:rPr lang="et-EE" sz="18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Braak</a:t>
            </a:r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H et </a:t>
            </a:r>
            <a:r>
              <a:rPr lang="et-EE" sz="18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al</a:t>
            </a:r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. Park </a:t>
            </a:r>
            <a:r>
              <a:rPr lang="et-EE" sz="18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Rel</a:t>
            </a:r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Disord</a:t>
            </a:r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2010;16:79-84</a:t>
            </a:r>
            <a:endParaRPr lang="et-E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C9015-B888-2F63-B934-6D7BC92434D1}"/>
              </a:ext>
            </a:extLst>
          </p:cNvPr>
          <p:cNvSpPr txBox="1"/>
          <p:nvPr/>
        </p:nvSpPr>
        <p:spPr>
          <a:xfrm>
            <a:off x="3047338" y="3286078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b="0" dirty="0">
                <a:effectLst/>
              </a:rPr>
              <a:t> 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1408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CD0D-35FD-AAFE-4CDF-E8FCB9F5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Parkinson`s</a:t>
            </a:r>
            <a:r>
              <a:rPr lang="et-EE" dirty="0"/>
              <a:t> </a:t>
            </a:r>
            <a:r>
              <a:rPr lang="et-EE" dirty="0" err="1"/>
              <a:t>disease</a:t>
            </a:r>
            <a:r>
              <a:rPr lang="et-EE" dirty="0"/>
              <a:t> </a:t>
            </a:r>
            <a:r>
              <a:rPr lang="et-EE" dirty="0" err="1"/>
              <a:t>symptoms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81558-B626-8F25-1231-6AC0F890F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2400"/>
            <a:ext cx="5181600" cy="4351338"/>
          </a:xfrm>
        </p:spPr>
        <p:txBody>
          <a:bodyPr/>
          <a:lstStyle/>
          <a:p>
            <a:r>
              <a:rPr lang="et-EE" dirty="0"/>
              <a:t>Motor </a:t>
            </a:r>
            <a:r>
              <a:rPr lang="et-EE" dirty="0" err="1"/>
              <a:t>symptoms</a:t>
            </a:r>
            <a:endParaRPr lang="et-EE" dirty="0"/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336699"/>
                </a:solidFill>
                <a:effectLst/>
                <a:latin typeface="Gill Sans"/>
              </a:rPr>
              <a:t>Hypokinesia</a:t>
            </a:r>
            <a:r>
              <a:rPr lang="et-EE" sz="1800" b="1" i="0" u="none" strike="noStrike" dirty="0">
                <a:solidFill>
                  <a:srgbClr val="336699"/>
                </a:solidFill>
                <a:effectLst/>
                <a:latin typeface="Gill Sans"/>
              </a:rPr>
              <a:t>, </a:t>
            </a:r>
            <a:r>
              <a:rPr lang="et-EE" sz="1800" b="1" i="0" u="none" strike="noStrike" dirty="0" err="1">
                <a:solidFill>
                  <a:srgbClr val="336699"/>
                </a:solidFill>
                <a:effectLst/>
                <a:latin typeface="Gill Sans"/>
              </a:rPr>
              <a:t>bradykinesia</a:t>
            </a:r>
            <a:endParaRPr lang="en-US" sz="1800" b="1" i="0" u="none" strike="noStrike" dirty="0">
              <a:solidFill>
                <a:srgbClr val="33669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36699"/>
                </a:solidFill>
                <a:effectLst/>
                <a:latin typeface="Gill Sans"/>
              </a:rPr>
              <a:t>Rest tremor</a:t>
            </a:r>
            <a:endParaRPr lang="en-US" sz="1800" b="0" i="0" u="none" strike="noStrike" dirty="0">
              <a:solidFill>
                <a:srgbClr val="33669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36699"/>
                </a:solidFill>
                <a:effectLst/>
                <a:latin typeface="Gill Sans"/>
              </a:rPr>
              <a:t>Rigidity</a:t>
            </a:r>
            <a:endParaRPr lang="en-US" sz="1800" b="0" i="0" u="none" strike="noStrike" dirty="0">
              <a:solidFill>
                <a:srgbClr val="33669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36699"/>
                </a:solidFill>
                <a:effectLst/>
                <a:latin typeface="Gill Sans"/>
              </a:rPr>
              <a:t>Postural impairment</a:t>
            </a:r>
            <a:endParaRPr lang="en-US" sz="1800" b="0" i="0" u="none" strike="noStrike" dirty="0">
              <a:solidFill>
                <a:srgbClr val="33669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Gait disturbance</a:t>
            </a:r>
            <a:endParaRPr lang="en-US" sz="1800" b="0" i="0" u="none" strike="noStrike" dirty="0">
              <a:solidFill>
                <a:srgbClr val="33669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Freezing</a:t>
            </a:r>
            <a:endParaRPr lang="en-US" sz="1800" b="0" i="0" u="none" strike="noStrike" dirty="0">
              <a:solidFill>
                <a:srgbClr val="33669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Stooped posture</a:t>
            </a:r>
            <a:endParaRPr lang="en-US" sz="1800" b="0" i="0" u="none" strike="noStrike" dirty="0">
              <a:solidFill>
                <a:srgbClr val="33669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Hypomimia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–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masked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face</a:t>
            </a:r>
            <a:endParaRPr lang="et-EE" sz="1800" b="0" i="0" u="none" strike="noStrike" dirty="0">
              <a:solidFill>
                <a:srgbClr val="33669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Hypophonia</a:t>
            </a:r>
            <a:endParaRPr lang="et-EE" sz="1800" b="0" i="0" u="none" strike="noStrike" dirty="0">
              <a:solidFill>
                <a:srgbClr val="33669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Akinetic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dysarthria</a:t>
            </a:r>
            <a:endParaRPr lang="et-EE" sz="1800" b="0" i="0" u="none" strike="noStrike" dirty="0">
              <a:solidFill>
                <a:srgbClr val="33669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Dysphagia</a:t>
            </a:r>
            <a:endParaRPr lang="et-EE" sz="1800" b="0" i="0" u="none" strike="noStrike" dirty="0">
              <a:solidFill>
                <a:srgbClr val="33669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Micrographia</a:t>
            </a:r>
            <a:endParaRPr lang="et-EE" sz="1800" b="0" i="0" u="none" strike="noStrike" dirty="0">
              <a:solidFill>
                <a:srgbClr val="336699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5E7CC-2311-531D-210A-E3013E29D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323" y="1372400"/>
            <a:ext cx="5181600" cy="4351338"/>
          </a:xfrm>
        </p:spPr>
        <p:txBody>
          <a:bodyPr/>
          <a:lstStyle/>
          <a:p>
            <a:pPr lvl="1"/>
            <a:r>
              <a:rPr lang="et-EE" dirty="0"/>
              <a:t>Non-</a:t>
            </a:r>
            <a:r>
              <a:rPr lang="et-EE" dirty="0" err="1"/>
              <a:t>motor</a:t>
            </a:r>
            <a:r>
              <a:rPr lang="et-EE" dirty="0"/>
              <a:t> </a:t>
            </a:r>
            <a:r>
              <a:rPr lang="et-EE" dirty="0" err="1"/>
              <a:t>symptoms</a:t>
            </a:r>
            <a:endParaRPr lang="et-EE" dirty="0"/>
          </a:p>
          <a:p>
            <a:pPr marL="457200" lvl="1" indent="0">
              <a:buNone/>
            </a:pPr>
            <a:endParaRPr lang="et-E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8A1C8D-A18B-B5D7-815E-B795FE0DD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036492"/>
              </p:ext>
            </p:extLst>
          </p:nvPr>
        </p:nvGraphicFramePr>
        <p:xfrm>
          <a:off x="6657422" y="1714926"/>
          <a:ext cx="4315467" cy="4638992"/>
        </p:xfrm>
        <a:graphic>
          <a:graphicData uri="http://schemas.openxmlformats.org/drawingml/2006/table">
            <a:tbl>
              <a:tblPr/>
              <a:tblGrid>
                <a:gridCol w="1557233">
                  <a:extLst>
                    <a:ext uri="{9D8B030D-6E8A-4147-A177-3AD203B41FA5}">
                      <a16:colId xmlns:a16="http://schemas.microsoft.com/office/drawing/2014/main" val="364313465"/>
                    </a:ext>
                  </a:extLst>
                </a:gridCol>
                <a:gridCol w="1374028">
                  <a:extLst>
                    <a:ext uri="{9D8B030D-6E8A-4147-A177-3AD203B41FA5}">
                      <a16:colId xmlns:a16="http://schemas.microsoft.com/office/drawing/2014/main" val="819608583"/>
                    </a:ext>
                  </a:extLst>
                </a:gridCol>
                <a:gridCol w="1384206">
                  <a:extLst>
                    <a:ext uri="{9D8B030D-6E8A-4147-A177-3AD203B41FA5}">
                      <a16:colId xmlns:a16="http://schemas.microsoft.com/office/drawing/2014/main" val="2152881165"/>
                    </a:ext>
                  </a:extLst>
                </a:gridCol>
              </a:tblGrid>
              <a:tr h="4726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PSYCHIATRIC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А</a:t>
                      </a:r>
                      <a:r>
                        <a:rPr lang="et-E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UTONOMIC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OTHER NON-MOTOR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760769"/>
                  </a:ext>
                </a:extLst>
              </a:tr>
              <a:tr h="4726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Depression</a:t>
                      </a:r>
                      <a:endParaRPr lang="et-EE" sz="1200" dirty="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Bladder disorder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Fatigue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159926"/>
                  </a:ext>
                </a:extLst>
              </a:tr>
              <a:tr h="4726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Anxiety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Sexual dysfunction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Sleep disorder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50028"/>
                  </a:ext>
                </a:extLst>
              </a:tr>
              <a:tr h="4726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Apathy, anhedonia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Constipation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Dysphagia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827218"/>
                  </a:ext>
                </a:extLst>
              </a:tr>
              <a:tr h="4726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Bradyphrenia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Ortostatic disorder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Hyposmia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144266"/>
                  </a:ext>
                </a:extLst>
              </a:tr>
              <a:tr h="6793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Cognitive disorder, dementia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Termoregulation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317857"/>
                  </a:ext>
                </a:extLst>
              </a:tr>
              <a:tr h="4726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Hallucinations, psychosis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Seborrhoea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loss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491926"/>
                  </a:ext>
                </a:extLst>
              </a:tr>
              <a:tr h="6793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Impulsive-compulsive behaviours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Hypersalivation</a:t>
                      </a:r>
                      <a:endParaRPr lang="et-EE" sz="1200">
                        <a:effectLst/>
                      </a:endParaRP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t-EE" sz="1200" dirty="0">
                          <a:effectLst/>
                        </a:rPr>
                        <a:t> </a:t>
                      </a:r>
                    </a:p>
                  </a:txBody>
                  <a:tcPr marL="65524" marR="65524" marT="32762" marB="3276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9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01682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C3B2EF3-343B-087C-6E28-FE44A5CE1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422" y="2884866"/>
            <a:ext cx="9469061" cy="30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5000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6AA8-4CCC-3D82-845A-3A6180B0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253"/>
            <a:ext cx="10762753" cy="1325563"/>
          </a:xfrm>
        </p:spPr>
        <p:txBody>
          <a:bodyPr/>
          <a:lstStyle/>
          <a:p>
            <a:r>
              <a:rPr lang="et-EE" dirty="0" err="1"/>
              <a:t>Physiology</a:t>
            </a:r>
            <a:r>
              <a:rPr lang="et-EE" dirty="0"/>
              <a:t> and </a:t>
            </a:r>
            <a:r>
              <a:rPr lang="et-EE" dirty="0" err="1"/>
              <a:t>pathophysiology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basal</a:t>
            </a:r>
            <a:r>
              <a:rPr lang="et-EE" dirty="0"/>
              <a:t> </a:t>
            </a:r>
            <a:r>
              <a:rPr lang="et-EE" dirty="0" err="1"/>
              <a:t>ganglia</a:t>
            </a:r>
            <a:r>
              <a:rPr lang="et-EE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404AD-3ABC-E57A-76DF-943F22DD22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272425"/>
                </a:solidFill>
                <a:latin typeface="ThiemeGulliver"/>
              </a:rPr>
              <a:t>The corpus striatum receives </a:t>
            </a:r>
            <a:r>
              <a:rPr lang="en-US" sz="1800" b="1" i="0" u="none" strike="noStrike" baseline="0" dirty="0">
                <a:solidFill>
                  <a:srgbClr val="272425"/>
                </a:solidFill>
                <a:latin typeface="ThiemeGulliver"/>
              </a:rPr>
              <a:t>afferent</a:t>
            </a:r>
            <a:r>
              <a:rPr lang="et-EE" sz="1800" b="1" i="0" u="none" strike="noStrike" baseline="0" dirty="0">
                <a:solidFill>
                  <a:srgbClr val="272425"/>
                </a:solidFill>
                <a:latin typeface="ThiemeGulliver"/>
              </a:rPr>
              <a:t> </a:t>
            </a:r>
            <a:r>
              <a:rPr lang="en-US" sz="1800" b="1" i="0" u="none" strike="noStrike" baseline="0" dirty="0">
                <a:solidFill>
                  <a:srgbClr val="272425"/>
                </a:solidFill>
                <a:latin typeface="ThiemeGulliver"/>
              </a:rPr>
              <a:t>input </a:t>
            </a:r>
            <a:r>
              <a:rPr lang="en-US" sz="1800" b="0" i="0" u="none" strike="noStrike" baseline="0" dirty="0">
                <a:solidFill>
                  <a:srgbClr val="272425"/>
                </a:solidFill>
                <a:latin typeface="ThiemeGulliver"/>
              </a:rPr>
              <a:t>from extensive areas of the cerebral cortex, particularly the </a:t>
            </a:r>
            <a:r>
              <a:rPr lang="en-US" sz="1800" b="1" i="0" u="none" strike="noStrike" baseline="0" dirty="0">
                <a:solidFill>
                  <a:srgbClr val="272425"/>
                </a:solidFill>
                <a:latin typeface="ThiemeArgoOne-Bold"/>
              </a:rPr>
              <a:t>motor</a:t>
            </a:r>
            <a:r>
              <a:rPr lang="et-EE" sz="1800" b="1" i="0" u="none" strike="noStrike" baseline="0" dirty="0">
                <a:solidFill>
                  <a:srgbClr val="272425"/>
                </a:solidFill>
                <a:latin typeface="ThiemeArgoOne-Bold"/>
              </a:rPr>
              <a:t> </a:t>
            </a:r>
            <a:r>
              <a:rPr lang="en-US" sz="1800" b="1" i="0" u="none" strike="noStrike" baseline="0" dirty="0">
                <a:solidFill>
                  <a:srgbClr val="272425"/>
                </a:solidFill>
                <a:latin typeface="ThiemeArgoOne-Bold"/>
              </a:rPr>
              <a:t>areas of the frontal lobe</a:t>
            </a:r>
            <a:endParaRPr lang="et-EE" sz="1800" b="1" i="0" u="none" strike="noStrike" baseline="0" dirty="0">
              <a:solidFill>
                <a:srgbClr val="272425"/>
              </a:solidFill>
              <a:latin typeface="ThiemeArgoOne-Bold"/>
            </a:endParaRPr>
          </a:p>
          <a:p>
            <a:pPr algn="l"/>
            <a:r>
              <a:rPr lang="et-EE" sz="1800" b="0" i="0" u="none" strike="noStrike" baseline="0" dirty="0" err="1">
                <a:solidFill>
                  <a:srgbClr val="272425"/>
                </a:solidFill>
                <a:latin typeface="ThiemeGulliver"/>
              </a:rPr>
              <a:t>Cortical</a:t>
            </a:r>
            <a:r>
              <a:rPr lang="et-EE" sz="1800" b="0" i="0" u="none" strike="noStrike" baseline="0" dirty="0">
                <a:solidFill>
                  <a:srgbClr val="272425"/>
                </a:solidFill>
                <a:latin typeface="ThiemeGulliver"/>
              </a:rPr>
              <a:t> </a:t>
            </a:r>
            <a:r>
              <a:rPr lang="et-EE" sz="1800" b="0" i="0" u="none" strike="noStrike" baseline="0" dirty="0" err="1">
                <a:solidFill>
                  <a:srgbClr val="272425"/>
                </a:solidFill>
                <a:latin typeface="ThiemeGulliver"/>
              </a:rPr>
              <a:t>afferents</a:t>
            </a:r>
            <a:r>
              <a:rPr lang="et-EE" sz="1800" b="0" i="0" u="none" strike="noStrike" baseline="0" dirty="0">
                <a:solidFill>
                  <a:srgbClr val="272425"/>
                </a:solidFill>
                <a:latin typeface="ThiemeGulliver"/>
              </a:rPr>
              <a:t> a</a:t>
            </a:r>
            <a:r>
              <a:rPr lang="en-US" sz="1800" b="0" i="0" u="none" strike="noStrike" baseline="0" dirty="0">
                <a:solidFill>
                  <a:srgbClr val="272425"/>
                </a:solidFill>
                <a:latin typeface="ThiemeGulliver"/>
              </a:rPr>
              <a:t>re </a:t>
            </a:r>
            <a:r>
              <a:rPr lang="en-US" sz="1800" b="0" i="1" u="none" strike="noStrike" baseline="0" dirty="0">
                <a:solidFill>
                  <a:srgbClr val="272425"/>
                </a:solidFill>
                <a:latin typeface="ThiemeGulliver-Italic"/>
              </a:rPr>
              <a:t>glutamatergic</a:t>
            </a:r>
            <a:r>
              <a:rPr lang="en-US" sz="1800" b="0" i="0" u="none" strike="noStrike" baseline="0" dirty="0">
                <a:solidFill>
                  <a:srgbClr val="272425"/>
                </a:solidFill>
                <a:latin typeface="ThiemeGulliver"/>
              </a:rPr>
              <a:t>, run </a:t>
            </a:r>
            <a:r>
              <a:rPr lang="en-US" sz="1800" b="0" i="1" u="none" strike="noStrike" baseline="0" dirty="0">
                <a:solidFill>
                  <a:srgbClr val="272425"/>
                </a:solidFill>
                <a:latin typeface="ThiemeGulliver-Italic"/>
              </a:rPr>
              <a:t>ipsilaterally</a:t>
            </a:r>
            <a:r>
              <a:rPr lang="en-US" sz="1800" b="0" i="0" u="none" strike="noStrike" baseline="0" dirty="0">
                <a:solidFill>
                  <a:srgbClr val="272425"/>
                </a:solidFill>
                <a:latin typeface="ThiemeGulliver"/>
              </a:rPr>
              <a:t>, and are</a:t>
            </a:r>
            <a:r>
              <a:rPr lang="et-EE" sz="1800" b="0" i="0" u="none" strike="noStrike" baseline="0" dirty="0">
                <a:solidFill>
                  <a:srgbClr val="272425"/>
                </a:solidFill>
                <a:latin typeface="ThiemeGulliver"/>
              </a:rPr>
              <a:t> </a:t>
            </a:r>
            <a:r>
              <a:rPr lang="et-EE" sz="1800" b="0" i="1" u="none" strike="noStrike" baseline="0" dirty="0" err="1">
                <a:solidFill>
                  <a:srgbClr val="272425"/>
                </a:solidFill>
                <a:latin typeface="ThiemeGulliver-Italic"/>
              </a:rPr>
              <a:t>topically</a:t>
            </a:r>
            <a:r>
              <a:rPr lang="et-EE" sz="1800" b="0" i="1" u="none" strike="noStrike" baseline="0" dirty="0">
                <a:solidFill>
                  <a:srgbClr val="272425"/>
                </a:solidFill>
                <a:latin typeface="ThiemeGulliver-Italic"/>
              </a:rPr>
              <a:t> </a:t>
            </a:r>
            <a:r>
              <a:rPr lang="et-EE" sz="1800" b="0" i="1" u="none" strike="noStrike" baseline="0" dirty="0" err="1">
                <a:solidFill>
                  <a:srgbClr val="272425"/>
                </a:solidFill>
                <a:latin typeface="ThiemeGulliver-Italic"/>
              </a:rPr>
              <a:t>organized</a:t>
            </a:r>
            <a:endParaRPr lang="et-EE" sz="1800" b="1" i="0" u="none" strike="noStrike" baseline="0" dirty="0">
              <a:solidFill>
                <a:srgbClr val="272425"/>
              </a:solidFill>
              <a:latin typeface="ThiemeArgoOne-Bold"/>
            </a:endParaRPr>
          </a:p>
          <a:p>
            <a:pPr algn="l"/>
            <a:r>
              <a:rPr lang="et-EE" sz="1800" b="0" i="0" u="none" strike="noStrike" baseline="0" dirty="0">
                <a:solidFill>
                  <a:srgbClr val="272425"/>
                </a:solidFill>
                <a:latin typeface="ThiemeGulliver"/>
              </a:rPr>
              <a:t>The </a:t>
            </a:r>
            <a:r>
              <a:rPr lang="et-EE" sz="1800" b="1" i="0" u="none" strike="noStrike" baseline="0" dirty="0" err="1">
                <a:solidFill>
                  <a:srgbClr val="272425"/>
                </a:solidFill>
                <a:latin typeface="ThiemeArgoOne-Bold"/>
              </a:rPr>
              <a:t>substantia</a:t>
            </a:r>
            <a:r>
              <a:rPr lang="et-EE" sz="1800" b="1" i="0" u="none" strike="noStrike" baseline="0" dirty="0">
                <a:solidFill>
                  <a:srgbClr val="272425"/>
                </a:solidFill>
                <a:latin typeface="ThiemeArgoOne-Bold"/>
              </a:rPr>
              <a:t> </a:t>
            </a:r>
            <a:r>
              <a:rPr lang="en-US" sz="1800" b="1" i="0" u="none" strike="noStrike" baseline="0" dirty="0">
                <a:solidFill>
                  <a:srgbClr val="272425"/>
                </a:solidFill>
                <a:latin typeface="ThiemeArgoOne-Bold"/>
              </a:rPr>
              <a:t>nigra </a:t>
            </a:r>
            <a:r>
              <a:rPr lang="en-US" sz="1800" b="0" i="0" u="none" strike="noStrike" baseline="0" dirty="0">
                <a:solidFill>
                  <a:srgbClr val="272425"/>
                </a:solidFill>
                <a:latin typeface="ThiemeGulliver"/>
              </a:rPr>
              <a:t>sends </a:t>
            </a:r>
            <a:r>
              <a:rPr lang="en-US" sz="1800" b="0" i="1" u="none" strike="noStrike" baseline="0" dirty="0">
                <a:solidFill>
                  <a:srgbClr val="272425"/>
                </a:solidFill>
                <a:latin typeface="ThiemeGulliver-Italic"/>
              </a:rPr>
              <a:t>dopaminergic </a:t>
            </a:r>
            <a:r>
              <a:rPr lang="en-US" sz="1800" b="0" i="0" u="none" strike="noStrike" baseline="0" dirty="0">
                <a:solidFill>
                  <a:srgbClr val="272425"/>
                </a:solidFill>
                <a:latin typeface="ThiemeGulliver"/>
              </a:rPr>
              <a:t>afferent fibers to the striatum</a:t>
            </a:r>
            <a:endParaRPr lang="et-EE" sz="1800" b="0" i="0" u="none" strike="noStrike" baseline="0" dirty="0">
              <a:solidFill>
                <a:srgbClr val="272425"/>
              </a:solidFill>
              <a:latin typeface="ThiemeGulliver"/>
            </a:endParaRPr>
          </a:p>
          <a:p>
            <a:pPr algn="l"/>
            <a:r>
              <a:rPr lang="et-EE" sz="1800" b="0" i="0" u="none" strike="noStrike" baseline="0" dirty="0">
                <a:solidFill>
                  <a:srgbClr val="272425"/>
                </a:solidFill>
                <a:latin typeface="ThiemeGulliver"/>
              </a:rPr>
              <a:t>T</a:t>
            </a:r>
            <a:r>
              <a:rPr lang="en-US" sz="1800" b="0" i="0" u="none" strike="noStrike" baseline="0" dirty="0">
                <a:solidFill>
                  <a:srgbClr val="272425"/>
                </a:solidFill>
                <a:latin typeface="ThiemeGulliver"/>
              </a:rPr>
              <a:t>he striatum also receives a</a:t>
            </a:r>
            <a:r>
              <a:rPr lang="et-EE" sz="1800" b="0" i="0" u="none" strike="noStrike" baseline="0" dirty="0">
                <a:solidFill>
                  <a:srgbClr val="272425"/>
                </a:solidFill>
                <a:latin typeface="ThiemeGulliver"/>
              </a:rPr>
              <a:t> </a:t>
            </a:r>
            <a:r>
              <a:rPr lang="en-US" sz="1800" b="0" i="1" u="none" strike="noStrike" baseline="0" dirty="0">
                <a:solidFill>
                  <a:srgbClr val="272425"/>
                </a:solidFill>
                <a:latin typeface="ThiemeGulliver-Italic"/>
              </a:rPr>
              <a:t>serotonergic </a:t>
            </a:r>
            <a:r>
              <a:rPr lang="en-US" sz="1800" b="0" i="0" u="none" strike="noStrike" baseline="0" dirty="0">
                <a:solidFill>
                  <a:srgbClr val="272425"/>
                </a:solidFill>
                <a:latin typeface="ThiemeGulliver"/>
              </a:rPr>
              <a:t>input from the </a:t>
            </a:r>
            <a:r>
              <a:rPr lang="en-US" sz="1800" b="1" i="0" u="none" strike="noStrike" baseline="0" dirty="0">
                <a:solidFill>
                  <a:srgbClr val="272425"/>
                </a:solidFill>
                <a:latin typeface="ThiemeArgoOne-Bold"/>
              </a:rPr>
              <a:t>raphe nuclei</a:t>
            </a:r>
            <a:endParaRPr lang="et-EE" sz="1800" b="1" i="0" u="none" strike="noStrike" baseline="0" dirty="0">
              <a:solidFill>
                <a:srgbClr val="272425"/>
              </a:solidFill>
              <a:latin typeface="ThiemeArgoOne-Bold"/>
            </a:endParaRPr>
          </a:p>
          <a:p>
            <a:pPr algn="l"/>
            <a:r>
              <a:rPr lang="et-EE" sz="1800" b="1" dirty="0">
                <a:solidFill>
                  <a:srgbClr val="272425"/>
                </a:solidFill>
                <a:latin typeface="ThiemeGulliver"/>
              </a:rPr>
              <a:t>M</a:t>
            </a:r>
            <a:r>
              <a:rPr lang="en-US" sz="1800" b="1" i="0" u="none" strike="noStrike" baseline="0" dirty="0" err="1">
                <a:solidFill>
                  <a:srgbClr val="272425"/>
                </a:solidFill>
                <a:latin typeface="ThiemeGulliver"/>
              </a:rPr>
              <a:t>ajor</a:t>
            </a:r>
            <a:r>
              <a:rPr lang="en-US" sz="1800" b="1" i="0" u="none" strike="noStrike" baseline="0" dirty="0">
                <a:solidFill>
                  <a:srgbClr val="272425"/>
                </a:solidFill>
                <a:latin typeface="ThiemeGulliver"/>
              </a:rPr>
              <a:t> efferent projections </a:t>
            </a:r>
            <a:r>
              <a:rPr lang="en-US" sz="1800" b="0" i="0" u="none" strike="noStrike" baseline="0" dirty="0">
                <a:solidFill>
                  <a:srgbClr val="272425"/>
                </a:solidFill>
                <a:latin typeface="ThiemeGulliver"/>
              </a:rPr>
              <a:t>of the</a:t>
            </a:r>
            <a:r>
              <a:rPr lang="et-EE" sz="1800" b="0" i="0" u="none" strike="noStrike" baseline="0" dirty="0">
                <a:solidFill>
                  <a:srgbClr val="272425"/>
                </a:solidFill>
                <a:latin typeface="ThiemeGulliver"/>
              </a:rPr>
              <a:t> </a:t>
            </a:r>
            <a:r>
              <a:rPr lang="en-US" sz="1800" b="0" i="0" u="none" strike="noStrike" baseline="0" dirty="0">
                <a:solidFill>
                  <a:srgbClr val="272425"/>
                </a:solidFill>
                <a:latin typeface="ThiemeGulliver"/>
              </a:rPr>
              <a:t>corpus striatum go to the </a:t>
            </a:r>
            <a:r>
              <a:rPr lang="en-US" sz="1800" b="1" i="0" u="none" strike="noStrike" baseline="0" dirty="0">
                <a:solidFill>
                  <a:srgbClr val="272425"/>
                </a:solidFill>
                <a:latin typeface="ThiemeArgoOne-Bold"/>
              </a:rPr>
              <a:t>external </a:t>
            </a:r>
            <a:r>
              <a:rPr lang="en-US" sz="1800" b="0" i="0" u="none" strike="noStrike" baseline="0" dirty="0">
                <a:solidFill>
                  <a:srgbClr val="272425"/>
                </a:solidFill>
                <a:latin typeface="ThiemeGulliver"/>
              </a:rPr>
              <a:t>and </a:t>
            </a:r>
            <a:r>
              <a:rPr lang="en-US" sz="1800" b="1" i="0" u="none" strike="noStrike" baseline="0" dirty="0">
                <a:solidFill>
                  <a:srgbClr val="272425"/>
                </a:solidFill>
                <a:latin typeface="ThiemeArgoOne-Bold"/>
              </a:rPr>
              <a:t>internal segments of the globus pallidus</a:t>
            </a:r>
            <a:endParaRPr lang="et-EE" sz="1800" b="1" i="0" u="none" strike="noStrike" baseline="0" dirty="0">
              <a:solidFill>
                <a:srgbClr val="272425"/>
              </a:solidFill>
              <a:latin typeface="ThiemeArgoOne-Bold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272425"/>
                </a:solidFill>
                <a:latin typeface="ThiemeGulliver"/>
              </a:rPr>
              <a:t>The cells of origin of the striatal efferent fibers are</a:t>
            </a:r>
            <a:r>
              <a:rPr lang="et-EE" sz="1800" b="0" i="0" u="none" strike="noStrike" baseline="0" dirty="0">
                <a:solidFill>
                  <a:srgbClr val="272425"/>
                </a:solidFill>
                <a:latin typeface="ThiemeGulliver"/>
              </a:rPr>
              <a:t> </a:t>
            </a:r>
            <a:r>
              <a:rPr lang="et-EE" sz="1800" b="0" i="0" u="none" strike="noStrike" baseline="0" dirty="0" err="1">
                <a:solidFill>
                  <a:srgbClr val="272425"/>
                </a:solidFill>
                <a:latin typeface="ThiemeGulliver"/>
              </a:rPr>
              <a:t>GABAergic</a:t>
            </a:r>
            <a:r>
              <a:rPr lang="et-EE" sz="1800" b="0" i="0" u="none" strike="noStrike" baseline="0" dirty="0">
                <a:solidFill>
                  <a:srgbClr val="272425"/>
                </a:solidFill>
                <a:latin typeface="ThiemeGulliver"/>
              </a:rPr>
              <a:t> </a:t>
            </a:r>
            <a:r>
              <a:rPr lang="et-EE" sz="1800" b="0" i="0" u="none" strike="noStrike" baseline="0" dirty="0" err="1">
                <a:solidFill>
                  <a:srgbClr val="272425"/>
                </a:solidFill>
                <a:latin typeface="ThiemeGulliver"/>
              </a:rPr>
              <a:t>spiny</a:t>
            </a:r>
            <a:r>
              <a:rPr lang="et-EE" sz="1800" b="0" i="0" u="none" strike="noStrike" baseline="0" dirty="0">
                <a:solidFill>
                  <a:srgbClr val="272425"/>
                </a:solidFill>
                <a:latin typeface="ThiemeGulliver"/>
              </a:rPr>
              <a:t> </a:t>
            </a:r>
            <a:r>
              <a:rPr lang="et-EE" sz="1800" b="0" i="0" u="none" strike="noStrike" baseline="0" dirty="0" err="1">
                <a:solidFill>
                  <a:srgbClr val="272425"/>
                </a:solidFill>
                <a:latin typeface="ThiemeGulliver"/>
              </a:rPr>
              <a:t>neurons</a:t>
            </a:r>
            <a:endParaRPr lang="et-EE" sz="1800" b="0" i="0" u="none" strike="noStrike" baseline="0" dirty="0">
              <a:solidFill>
                <a:srgbClr val="272425"/>
              </a:solidFill>
              <a:latin typeface="ThiemeGulliver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272425"/>
                </a:solidFill>
                <a:latin typeface="ThiemeGulliver"/>
              </a:rPr>
              <a:t>The major contingent of efferent</a:t>
            </a:r>
            <a:r>
              <a:rPr lang="et-EE" sz="1800" b="0" i="0" u="none" strike="noStrike" baseline="0" dirty="0">
                <a:solidFill>
                  <a:srgbClr val="272425"/>
                </a:solidFill>
                <a:latin typeface="ThiemeGulliver"/>
              </a:rPr>
              <a:t> </a:t>
            </a:r>
            <a:r>
              <a:rPr lang="en-US" sz="1800" b="0" i="0" u="none" strike="noStrike" baseline="0" dirty="0">
                <a:solidFill>
                  <a:srgbClr val="272425"/>
                </a:solidFill>
                <a:latin typeface="ThiemeGulliver"/>
              </a:rPr>
              <a:t>fibers runs to the </a:t>
            </a:r>
            <a:r>
              <a:rPr lang="en-US" sz="1800" b="1" i="0" u="none" strike="noStrike" baseline="0" dirty="0">
                <a:solidFill>
                  <a:srgbClr val="272425"/>
                </a:solidFill>
                <a:latin typeface="ThiemeArgoOne-Bold"/>
              </a:rPr>
              <a:t>thalamus</a:t>
            </a:r>
            <a:r>
              <a:rPr lang="et-EE" sz="1800" b="1" i="0" u="none" strike="noStrike" baseline="0" dirty="0">
                <a:solidFill>
                  <a:srgbClr val="272425"/>
                </a:solidFill>
                <a:latin typeface="ThiemeArgoOne-Bold"/>
              </a:rPr>
              <a:t> </a:t>
            </a:r>
            <a:r>
              <a:rPr lang="en-US" sz="1800" b="0" i="0" u="none" strike="noStrike" baseline="0" dirty="0">
                <a:solidFill>
                  <a:srgbClr val="272425"/>
                </a:solidFill>
                <a:latin typeface="ThiemeGulliver"/>
              </a:rPr>
              <a:t>projects to the cerebral cortex, completing</a:t>
            </a:r>
            <a:r>
              <a:rPr lang="et-EE" sz="1800" b="0" i="0" u="none" strike="noStrike" baseline="0" dirty="0">
                <a:solidFill>
                  <a:srgbClr val="272425"/>
                </a:solidFill>
                <a:latin typeface="ThiemeGulliver"/>
              </a:rPr>
              <a:t> a </a:t>
            </a:r>
            <a:r>
              <a:rPr lang="et-EE" sz="1800" b="0" i="0" u="none" strike="noStrike" baseline="0" dirty="0" err="1">
                <a:solidFill>
                  <a:srgbClr val="272425"/>
                </a:solidFill>
                <a:latin typeface="ThiemeGulliver"/>
              </a:rPr>
              <a:t>feedback</a:t>
            </a:r>
            <a:r>
              <a:rPr lang="et-EE" sz="1800" b="0" i="0" u="none" strike="noStrike" baseline="0" dirty="0">
                <a:solidFill>
                  <a:srgbClr val="272425"/>
                </a:solidFill>
                <a:latin typeface="ThiemeGulliver"/>
              </a:rPr>
              <a:t> loop.</a:t>
            </a:r>
          </a:p>
          <a:p>
            <a:pPr algn="l"/>
            <a:r>
              <a:rPr lang="et-EE" sz="1800" b="1" i="0" u="none" strike="noStrike" baseline="0" dirty="0" err="1">
                <a:solidFill>
                  <a:srgbClr val="272425"/>
                </a:solidFill>
                <a:latin typeface="ThiemeGulliver"/>
              </a:rPr>
              <a:t>Dopamine</a:t>
            </a:r>
            <a:r>
              <a:rPr lang="et-EE" sz="1800" b="1" i="0" u="none" strike="noStrike" baseline="0" dirty="0">
                <a:solidFill>
                  <a:srgbClr val="272425"/>
                </a:solidFill>
                <a:latin typeface="ThiemeGulliver"/>
              </a:rPr>
              <a:t> loss </a:t>
            </a:r>
            <a:r>
              <a:rPr lang="et-EE" sz="1800" b="0" i="0" u="none" strike="noStrike" baseline="0" dirty="0" err="1">
                <a:solidFill>
                  <a:srgbClr val="272425"/>
                </a:solidFill>
                <a:latin typeface="ThiemeGulliver"/>
              </a:rPr>
              <a:t>is</a:t>
            </a:r>
            <a:r>
              <a:rPr lang="et-EE" sz="1800" b="0" i="0" u="none" strike="noStrike" baseline="0" dirty="0">
                <a:solidFill>
                  <a:srgbClr val="272425"/>
                </a:solidFill>
                <a:latin typeface="ThiemeGulliver"/>
              </a:rPr>
              <a:t> </a:t>
            </a:r>
            <a:r>
              <a:rPr lang="et-EE" sz="1800" b="0" i="0" u="none" strike="noStrike" baseline="0" dirty="0" err="1">
                <a:solidFill>
                  <a:srgbClr val="272425"/>
                </a:solidFill>
                <a:latin typeface="ThiemeGulliver"/>
              </a:rPr>
              <a:t>the</a:t>
            </a:r>
            <a:r>
              <a:rPr lang="et-EE" sz="1800" b="0" i="0" u="none" strike="noStrike" baseline="0" dirty="0">
                <a:solidFill>
                  <a:srgbClr val="272425"/>
                </a:solidFill>
                <a:latin typeface="ThiemeGulliver"/>
              </a:rPr>
              <a:t> </a:t>
            </a:r>
            <a:r>
              <a:rPr lang="et-EE" sz="1800" b="0" i="0" u="none" strike="noStrike" baseline="0" dirty="0" err="1">
                <a:solidFill>
                  <a:srgbClr val="272425"/>
                </a:solidFill>
                <a:latin typeface="ThiemeGulliver"/>
              </a:rPr>
              <a:t>cause</a:t>
            </a:r>
            <a:r>
              <a:rPr lang="et-EE" sz="1800" b="0" i="0" u="none" strike="noStrike" baseline="0" dirty="0">
                <a:solidFill>
                  <a:srgbClr val="272425"/>
                </a:solidFill>
                <a:latin typeface="ThiemeGulliver"/>
              </a:rPr>
              <a:t> of Parkinson </a:t>
            </a:r>
            <a:r>
              <a:rPr lang="et-EE" sz="1800" b="0" i="0" u="none" strike="noStrike" baseline="0" dirty="0" err="1">
                <a:solidFill>
                  <a:srgbClr val="272425"/>
                </a:solidFill>
                <a:latin typeface="ThiemeGulliver"/>
              </a:rPr>
              <a:t>disease</a:t>
            </a:r>
            <a:endParaRPr lang="et-E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CD345D-11C2-E694-D041-86F9229139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8038" y="1208599"/>
            <a:ext cx="4712123" cy="4675366"/>
          </a:xfrm>
        </p:spPr>
      </p:pic>
    </p:spTree>
    <p:extLst>
      <p:ext uri="{BB962C8B-B14F-4D97-AF65-F5344CB8AC3E}">
        <p14:creationId xmlns:p14="http://schemas.microsoft.com/office/powerpoint/2010/main" val="2365012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64DE-8EFE-90C6-9ACD-0978E2F7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Hyposmia</a:t>
            </a:r>
            <a:r>
              <a:rPr lang="et-EE" dirty="0"/>
              <a:t> – </a:t>
            </a:r>
            <a:r>
              <a:rPr lang="et-EE" dirty="0" err="1"/>
              <a:t>early</a:t>
            </a:r>
            <a:r>
              <a:rPr lang="et-EE" dirty="0"/>
              <a:t> </a:t>
            </a:r>
            <a:r>
              <a:rPr lang="et-EE" dirty="0" err="1"/>
              <a:t>sign</a:t>
            </a:r>
            <a:r>
              <a:rPr lang="et-EE" dirty="0"/>
              <a:t> of PD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494BA-7E6E-9AF5-60F9-37A95C096B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534AB-8E1E-A03D-969F-3CC66F64382B}"/>
              </a:ext>
            </a:extLst>
          </p:cNvPr>
          <p:cNvSpPr txBox="1"/>
          <p:nvPr/>
        </p:nvSpPr>
        <p:spPr>
          <a:xfrm>
            <a:off x="995901" y="2326990"/>
            <a:ext cx="4864210" cy="309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Hyposmia – common sign in PD</a:t>
            </a:r>
            <a:endParaRPr lang="en-US" sz="26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Sniffin</a:t>
            </a: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’ Sticks</a:t>
            </a:r>
            <a:endParaRPr lang="en-US" sz="26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12 or 16 smells</a:t>
            </a:r>
            <a:endParaRPr lang="en-US" sz="24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Extended tests</a:t>
            </a:r>
            <a:endParaRPr lang="en-US" sz="24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UPSIT</a:t>
            </a:r>
            <a:endParaRPr lang="en-US" sz="26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University of Pennsylvania smell identification test</a:t>
            </a:r>
            <a:endParaRPr lang="en-US" sz="24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EB65EF8-41BB-55DB-CDE1-1AC823575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07" y="2293276"/>
            <a:ext cx="2054952" cy="20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16F36F-DE9A-24D8-19E2-B87D9B02D42F}"/>
              </a:ext>
            </a:extLst>
          </p:cNvPr>
          <p:cNvSpPr txBox="1"/>
          <p:nvPr/>
        </p:nvSpPr>
        <p:spPr>
          <a:xfrm>
            <a:off x="6136945" y="5417580"/>
            <a:ext cx="5157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D</a:t>
            </a:r>
            <a:r>
              <a:rPr lang="da-DK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oty RL. Nat Rev 2012;8:329-39</a:t>
            </a:r>
            <a:endParaRPr lang="da-DK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da-DK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Hummel C et al.. Eur Arch Otorhinol 2012;261:871-80</a:t>
            </a:r>
            <a:endParaRPr lang="da-DK" b="0" dirty="0">
              <a:effectLst/>
            </a:endParaRPr>
          </a:p>
          <a:p>
            <a:br>
              <a:rPr lang="da-DK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5557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D533-2464-C8A9-A4CF-18DCAA65C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7195" cy="1325563"/>
          </a:xfrm>
        </p:spPr>
        <p:txBody>
          <a:bodyPr>
            <a:normAutofit/>
          </a:bodyPr>
          <a:lstStyle/>
          <a:p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Neuroimaging</a:t>
            </a:r>
            <a:br>
              <a:rPr lang="en-US" b="0" i="0" u="none" strike="noStrike" dirty="0">
                <a:effectLst/>
                <a:latin typeface="Calibri" panose="020F0502020204030204" pitchFamily="34" charset="0"/>
              </a:rPr>
            </a:b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Magnetic resonance imaging (MRI)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07F6B-9111-6B47-9D6B-5081AFBB7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94170"/>
            <a:ext cx="5181600" cy="4351338"/>
          </a:xfrm>
        </p:spPr>
        <p:txBody>
          <a:bodyPr/>
          <a:lstStyle/>
          <a:p>
            <a:pPr indent="-342900" rtl="0">
              <a:spcBef>
                <a:spcPts val="0"/>
              </a:spcBef>
              <a:spcAft>
                <a:spcPts val="0"/>
              </a:spcAft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Structural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MRI (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or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CT):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normal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in PD</a:t>
            </a:r>
            <a:endParaRPr lang="et-EE" b="0" dirty="0">
              <a:effectLst/>
            </a:endParaRPr>
          </a:p>
          <a:p>
            <a:pPr rtl="0" fontAlgn="base">
              <a:spcBef>
                <a:spcPts val="10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Age-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associated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changes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: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cortical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or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subcortical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atrophy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Differentiating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PD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from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symptomatic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parkinsonism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VBM –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voxel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based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morphometry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VBR –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voxel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based</a:t>
            </a:r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relaxometry</a:t>
            </a:r>
            <a:endParaRPr lang="et-EE" sz="18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endParaRPr lang="et-EE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9FB6E17-9B34-CD70-C912-F19CB303B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03" y="1794170"/>
            <a:ext cx="5143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2FB4F7-AD22-56FF-B180-0BC90D96EA87}"/>
              </a:ext>
            </a:extLst>
          </p:cNvPr>
          <p:cNvSpPr txBox="1"/>
          <p:nvPr/>
        </p:nvSpPr>
        <p:spPr>
          <a:xfrm>
            <a:off x="6639339" y="4914401"/>
            <a:ext cx="463826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A – PD with normal MRI;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B – MSA-P: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putaminal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atrophy and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hypointensity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, and hyperintense rim</a:t>
            </a:r>
            <a:endParaRPr lang="et-EE" sz="1800" b="0" i="0" u="none" strike="noStrike" dirty="0">
              <a:solidFill>
                <a:srgbClr val="000000"/>
              </a:solidFill>
              <a:effectLst/>
              <a:latin typeface="Gill Sans"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t-EE" sz="14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Strafella</a:t>
            </a:r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AP et </a:t>
            </a:r>
            <a:r>
              <a:rPr lang="et-EE" sz="14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al</a:t>
            </a:r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. </a:t>
            </a:r>
            <a:r>
              <a:rPr lang="et-EE" sz="14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Mov</a:t>
            </a:r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4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Disord</a:t>
            </a:r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2017;32:181-92</a:t>
            </a:r>
            <a:endParaRPr lang="et-EE" sz="1400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t-EE" sz="14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Weingarten</a:t>
            </a:r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CP. </a:t>
            </a:r>
            <a:r>
              <a:rPr lang="et-EE" sz="14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Neurosci</a:t>
            </a:r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4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Biobehav</a:t>
            </a:r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4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Rev</a:t>
            </a:r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2015:59:16-52 </a:t>
            </a:r>
            <a:endParaRPr lang="et-EE" sz="1400" b="0" dirty="0">
              <a:effectLst/>
            </a:endParaRPr>
          </a:p>
          <a:p>
            <a:br>
              <a:rPr lang="et-EE" dirty="0"/>
            </a:br>
            <a:endParaRPr lang="en-US" b="0" dirty="0">
              <a:effectLst/>
            </a:endParaRPr>
          </a:p>
          <a:p>
            <a:br>
              <a:rPr lang="en-US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3427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1751-6D85-7271-3DC0-7E430DF89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5" y="189575"/>
            <a:ext cx="10515600" cy="1325563"/>
          </a:xfrm>
        </p:spPr>
        <p:txBody>
          <a:bodyPr>
            <a:normAutofit/>
          </a:bodyPr>
          <a:lstStyle/>
          <a:p>
            <a:r>
              <a:rPr lang="et-EE" b="0" i="0" u="none" strike="noStrike" dirty="0" err="1">
                <a:effectLst/>
                <a:latin typeface="Calibri" panose="020F0502020204030204" pitchFamily="34" charset="0"/>
              </a:rPr>
              <a:t>Functional</a:t>
            </a:r>
            <a:r>
              <a:rPr lang="et-EE" b="0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t-EE" b="0" i="0" u="none" strike="noStrike" dirty="0" err="1">
                <a:effectLst/>
                <a:latin typeface="Calibri" panose="020F0502020204030204" pitchFamily="34" charset="0"/>
              </a:rPr>
              <a:t>imaging</a:t>
            </a:r>
            <a:r>
              <a:rPr lang="et-EE" b="0" i="0" u="none" strike="noStrike" dirty="0">
                <a:effectLst/>
                <a:latin typeface="Calibri" panose="020F0502020204030204" pitchFamily="34" charset="0"/>
              </a:rPr>
              <a:t> - SPECT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33B85-B894-CB87-90E5-B16E135032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-342900" rtl="0">
              <a:spcBef>
                <a:spcPts val="0"/>
              </a:spcBef>
              <a:spcAft>
                <a:spcPts val="0"/>
              </a:spcAft>
            </a:pPr>
            <a:r>
              <a:rPr lang="et-EE" sz="2600" b="0" i="0" u="none" strike="noStrike" dirty="0">
                <a:solidFill>
                  <a:srgbClr val="4776AE"/>
                </a:solidFill>
                <a:effectLst/>
                <a:latin typeface="Gill Sans"/>
              </a:rPr>
              <a:t>SPECT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– </a:t>
            </a: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single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photon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emission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computed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tomography</a:t>
            </a:r>
            <a:endParaRPr lang="et-EE" b="0" dirty="0">
              <a:effectLst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Estimates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function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of </a:t>
            </a: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dopaminergic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system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, </a:t>
            </a: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measuring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dopamine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transporter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and </a:t>
            </a: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receptor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binding</a:t>
            </a:r>
            <a:endParaRPr lang="et-EE" sz="26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Presynaptic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: </a:t>
            </a: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DaTSCAN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, </a:t>
            </a:r>
            <a:r>
              <a:rPr lang="el-GR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β-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CIT</a:t>
            </a:r>
            <a:endParaRPr lang="et-EE" sz="26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Differentiating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PD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from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essential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tremor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,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secondary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parkinsonism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,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psychogenic</a:t>
            </a: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24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parkinsonism</a:t>
            </a:r>
            <a:endParaRPr lang="et-EE" sz="24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Postsynaptic</a:t>
            </a:r>
            <a:r>
              <a:rPr lang="et-EE" sz="2600" b="0" i="0" u="none" strike="noStrike" dirty="0">
                <a:solidFill>
                  <a:srgbClr val="000000"/>
                </a:solidFill>
                <a:effectLst/>
                <a:latin typeface="Gill Sans"/>
              </a:rPr>
              <a:t>: IBZM, </a:t>
            </a:r>
            <a:r>
              <a:rPr lang="et-EE" sz="2600" b="0" i="0" u="none" strike="noStrike" dirty="0" err="1">
                <a:solidFill>
                  <a:srgbClr val="000000"/>
                </a:solidFill>
                <a:effectLst/>
                <a:latin typeface="Gill Sans"/>
              </a:rPr>
              <a:t>epidepride</a:t>
            </a:r>
            <a:endParaRPr lang="et-EE" sz="2600" b="0" i="0" u="none" strike="noStrike" dirty="0">
              <a:solidFill>
                <a:srgbClr val="800000"/>
              </a:solidFill>
              <a:effectLst/>
              <a:latin typeface="Arial" panose="020B0604020202020204" pitchFamily="34" charset="0"/>
            </a:endParaRPr>
          </a:p>
          <a:p>
            <a:endParaRPr lang="et-EE" dirty="0"/>
          </a:p>
        </p:txBody>
      </p:sp>
      <p:pic>
        <p:nvPicPr>
          <p:cNvPr id="7170" name="Picture 2" descr="Figure_Za">
            <a:extLst>
              <a:ext uri="{FF2B5EF4-FFF2-40B4-BE49-F238E27FC236}">
                <a16:creationId xmlns:a16="http://schemas.microsoft.com/office/drawing/2014/main" id="{CF7CEA6C-6B4B-2C96-E39D-31FB4F398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86" y="1181184"/>
            <a:ext cx="22574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gure_Zb">
            <a:extLst>
              <a:ext uri="{FF2B5EF4-FFF2-40B4-BE49-F238E27FC236}">
                <a16:creationId xmlns:a16="http://schemas.microsoft.com/office/drawing/2014/main" id="{1C893F9B-DD16-7797-2FC3-766A2488F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86" y="4001294"/>
            <a:ext cx="2331593" cy="22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C9E9F-4EAD-8353-D612-881E31B1B7C5}"/>
              </a:ext>
            </a:extLst>
          </p:cNvPr>
          <p:cNvSpPr txBox="1"/>
          <p:nvPr/>
        </p:nvSpPr>
        <p:spPr>
          <a:xfrm>
            <a:off x="9231464" y="6149975"/>
            <a:ext cx="202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SPECT –PD</a:t>
            </a:r>
            <a:endParaRPr lang="et-E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F0B1E-C455-8646-E395-7F5AA2ED8AE1}"/>
              </a:ext>
            </a:extLst>
          </p:cNvPr>
          <p:cNvSpPr txBox="1"/>
          <p:nvPr/>
        </p:nvSpPr>
        <p:spPr>
          <a:xfrm>
            <a:off x="8960394" y="3479153"/>
            <a:ext cx="1757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t-EE" sz="18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SPECT – Normal</a:t>
            </a:r>
            <a:endParaRPr lang="et-E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C8294-554A-A8C8-7162-36CCBADEFF62}"/>
              </a:ext>
            </a:extLst>
          </p:cNvPr>
          <p:cNvSpPr txBox="1"/>
          <p:nvPr/>
        </p:nvSpPr>
        <p:spPr>
          <a:xfrm>
            <a:off x="5734066" y="6329772"/>
            <a:ext cx="5181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t-EE" sz="14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Brook</a:t>
            </a:r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DJ. </a:t>
            </a:r>
            <a:r>
              <a:rPr lang="et-EE" sz="14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Handb</a:t>
            </a:r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4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Clin</a:t>
            </a:r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</a:t>
            </a:r>
            <a:r>
              <a:rPr lang="et-EE" sz="14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Neurol</a:t>
            </a:r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2016;135:493-505</a:t>
            </a:r>
            <a:endParaRPr lang="et-EE" sz="1400" b="0" dirty="0">
              <a:effectLst/>
            </a:endParaRPr>
          </a:p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t-EE" sz="14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Perlmutter</a:t>
            </a:r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JS and  </a:t>
            </a:r>
            <a:r>
              <a:rPr lang="et-EE" sz="14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Norris</a:t>
            </a:r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SA. Ann </a:t>
            </a:r>
            <a:r>
              <a:rPr lang="et-EE" sz="1400" b="0" i="1" u="none" strike="noStrike" dirty="0" err="1">
                <a:solidFill>
                  <a:srgbClr val="000000"/>
                </a:solidFill>
                <a:effectLst/>
                <a:latin typeface="Gill Sans"/>
              </a:rPr>
              <a:t>Neurol</a:t>
            </a:r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Gill Sans"/>
              </a:rPr>
              <a:t> 2014; 769-83</a:t>
            </a:r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2776140035"/>
      </p:ext>
    </p:extLst>
  </p:cSld>
  <p:clrMapOvr>
    <a:masterClrMapping/>
  </p:clrMapOvr>
</p:sld>
</file>

<file path=ppt/theme/theme1.xml><?xml version="1.0" encoding="utf-8"?>
<a:theme xmlns:a="http://schemas.openxmlformats.org/drawingml/2006/main" name="Neurocare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urocare_theme" id="{EB749B6F-19CB-4F91-9157-110C29641202}" vid="{09EF6AB2-7037-4E7F-9F1B-5B2E625B4B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Neurocare_theme</Template>
  <TotalTime>2203</TotalTime>
  <Words>2374</Words>
  <Application>Microsoft Office PowerPoint</Application>
  <PresentationFormat>Widescreen</PresentationFormat>
  <Paragraphs>622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Gill Sans</vt:lpstr>
      <vt:lpstr>Merriweather Sans</vt:lpstr>
      <vt:lpstr>Noto Sans Symbols</vt:lpstr>
      <vt:lpstr>ThiemeArgoOne-Bold</vt:lpstr>
      <vt:lpstr>ThiemeGulliver</vt:lpstr>
      <vt:lpstr>ThiemeGulliver-Italic</vt:lpstr>
      <vt:lpstr>Times New Roman</vt:lpstr>
      <vt:lpstr>Neurocare_theme</vt:lpstr>
      <vt:lpstr>Parkinson disease GP-3 section 3.2</vt:lpstr>
      <vt:lpstr>James Parkinson – Parkinson`s disease</vt:lpstr>
      <vt:lpstr>Development of Parkinson´s disease symptoms</vt:lpstr>
      <vt:lpstr>Brain pathology in PD by Braak  </vt:lpstr>
      <vt:lpstr>Parkinson`s disease symptoms</vt:lpstr>
      <vt:lpstr>Physiology and pathophysiology of the basal ganglia </vt:lpstr>
      <vt:lpstr>Hyposmia – early sign of PD</vt:lpstr>
      <vt:lpstr>Neuroimaging Magnetic resonance imaging (MRI)</vt:lpstr>
      <vt:lpstr>Functional imaging - SPECT</vt:lpstr>
      <vt:lpstr>Functional imaging - PET</vt:lpstr>
      <vt:lpstr>Transcranial doppler-ultrasound</vt:lpstr>
      <vt:lpstr>Molecular/geneting testingLRRK2  </vt:lpstr>
      <vt:lpstr>Diagnostic criteria for PD –  Queen Square Brain Bank (QSBB/UK PDSBB) </vt:lpstr>
      <vt:lpstr>PowerPoint Presentation</vt:lpstr>
      <vt:lpstr>Management of Parkinson’s disease</vt:lpstr>
      <vt:lpstr>Aims of management</vt:lpstr>
      <vt:lpstr>When start?</vt:lpstr>
      <vt:lpstr>PowerPoint Presentation</vt:lpstr>
      <vt:lpstr>PowerPoint Presentation</vt:lpstr>
      <vt:lpstr>Levodopa –  Gold Standard for efficacy</vt:lpstr>
      <vt:lpstr>Advanced Parkinson’s disease: problems</vt:lpstr>
      <vt:lpstr>Fluctuations induced by levodopa treatment</vt:lpstr>
      <vt:lpstr>PowerPoint Presentation</vt:lpstr>
      <vt:lpstr>Higher risk for motor complications</vt:lpstr>
      <vt:lpstr>PowerPoint Presentation</vt:lpstr>
      <vt:lpstr>Indications</vt:lpstr>
      <vt:lpstr>Contraindications</vt:lpstr>
      <vt:lpstr>New dopaminergic delivery</vt:lpstr>
      <vt:lpstr>New non-dopaminergic medications</vt:lpstr>
      <vt:lpstr>New technologies</vt:lpstr>
      <vt:lpstr>New for non-motor symptoms</vt:lpstr>
      <vt:lpstr>New in non-pharmacological therapies: trials</vt:lpstr>
      <vt:lpstr>Neuroprotection and disease modification strategies ?</vt:lpstr>
      <vt:lpstr>Differential diagnosis of Parkinson’s disease</vt:lpstr>
      <vt:lpstr>Parkinson disease – whole body problem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Parkinson disease</dc:title>
  <dc:creator>Ülle Krikmann</dc:creator>
  <cp:lastModifiedBy>Ülle Krikmann</cp:lastModifiedBy>
  <cp:revision>8</cp:revision>
  <dcterms:created xsi:type="dcterms:W3CDTF">2023-04-03T06:09:30Z</dcterms:created>
  <dcterms:modified xsi:type="dcterms:W3CDTF">2023-08-23T16:27:20Z</dcterms:modified>
</cp:coreProperties>
</file>