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490" r:id="rId4"/>
    <p:sldId id="258" r:id="rId5"/>
    <p:sldId id="807" r:id="rId6"/>
    <p:sldId id="757" r:id="rId7"/>
    <p:sldId id="808" r:id="rId8"/>
    <p:sldId id="822" r:id="rId9"/>
    <p:sldId id="810" r:id="rId10"/>
    <p:sldId id="811" r:id="rId11"/>
    <p:sldId id="812" r:id="rId12"/>
    <p:sldId id="701" r:id="rId13"/>
    <p:sldId id="813" r:id="rId14"/>
    <p:sldId id="814" r:id="rId15"/>
    <p:sldId id="322" r:id="rId16"/>
    <p:sldId id="277" r:id="rId17"/>
    <p:sldId id="393" r:id="rId18"/>
    <p:sldId id="280" r:id="rId19"/>
    <p:sldId id="804" r:id="rId20"/>
    <p:sldId id="815" r:id="rId21"/>
    <p:sldId id="816" r:id="rId22"/>
    <p:sldId id="817" r:id="rId23"/>
    <p:sldId id="286" r:id="rId24"/>
    <p:sldId id="287" r:id="rId25"/>
    <p:sldId id="825" r:id="rId26"/>
    <p:sldId id="821" r:id="rId27"/>
    <p:sldId id="824" r:id="rId28"/>
    <p:sldId id="823" r:id="rId29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>
      <p:cViewPr varScale="1">
        <p:scale>
          <a:sx n="90" d="100"/>
          <a:sy n="90" d="100"/>
        </p:scale>
        <p:origin x="232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2915B-27D5-E54F-9351-4B01D591D054}" type="datetimeFigureOut">
              <a:rPr lang="sv-SE" smtClean="0"/>
              <a:t>2023-11-08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D0113-F26A-3349-958D-A0D9E0FDD21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7460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7638AD3F-2D81-684B-AC80-9875F8B1D5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>
            <a:extLst>
              <a:ext uri="{FF2B5EF4-FFF2-40B4-BE49-F238E27FC236}">
                <a16:creationId xmlns:a16="http://schemas.microsoft.com/office/drawing/2014/main" id="{C470F297-BA76-9D46-BE7B-07F04E8F43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>
            <a:extLst>
              <a:ext uri="{FF2B5EF4-FFF2-40B4-BE49-F238E27FC236}">
                <a16:creationId xmlns:a16="http://schemas.microsoft.com/office/drawing/2014/main" id="{BC5BEF60-28CB-0845-8B3C-50EB37BF494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06" tIns="47453" rIns="94906" bIns="47453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E6EF38AC-E86D-514F-95E9-0F2951882191}" type="slidenum">
              <a:rPr lang="sv-SE" altLang="sv-SE" sz="1200"/>
              <a:t>26</a:t>
            </a:fld>
            <a:endParaRPr lang="sv-SE" altLang="sv-SE" sz="1200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ED2D832E-E818-A14E-B105-9D03A01277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F584D3A0-BE3B-FD48-AFC0-C8E443DE63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06" tIns="47453" rIns="94906" bIns="47453"/>
          <a:lstStyle/>
          <a:p>
            <a:pPr eaLnBrk="1" hangingPunct="1"/>
            <a:endParaRPr lang="en-US" altLang="sv-S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452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4DC8AA10-95C6-414C-9536-25079383A8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21488" cy="3838575"/>
          </a:xfrm>
          <a:ln/>
        </p:spPr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41326712-C9FD-7D44-8BED-C4BEEF0F4B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163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4DC8AA10-95C6-414C-9536-25079383A8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21488" cy="3838575"/>
          </a:xfrm>
          <a:ln/>
        </p:spPr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41326712-C9FD-7D44-8BED-C4BEEF0F4B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506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err="1"/>
              <a:t>Depending</a:t>
            </a:r>
            <a:r>
              <a:rPr lang="sv-SE" dirty="0"/>
              <a:t> on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preference</a:t>
            </a:r>
            <a:r>
              <a:rPr lang="sv-SE" dirty="0"/>
              <a:t>,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may</a:t>
            </a:r>
            <a:r>
              <a:rPr lang="sv-SE" dirty="0"/>
              <a:t> </a:t>
            </a:r>
            <a:r>
              <a:rPr lang="sv-SE" dirty="0" err="1"/>
              <a:t>disable</a:t>
            </a:r>
            <a:r>
              <a:rPr lang="sv-SE" dirty="0"/>
              <a:t> the animations.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2A2C5-E3E3-E34A-992C-485A398CAC51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1528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B252D732-D2BC-914B-8DE0-A5A7801FDF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>
            <a:extLst>
              <a:ext uri="{FF2B5EF4-FFF2-40B4-BE49-F238E27FC236}">
                <a16:creationId xmlns:a16="http://schemas.microsoft.com/office/drawing/2014/main" id="{DC2D4394-0FA4-9749-A280-81B9C17EEC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BF1C6945-A223-204B-A352-2321D7A44F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>
            <a:extLst>
              <a:ext uri="{FF2B5EF4-FFF2-40B4-BE49-F238E27FC236}">
                <a16:creationId xmlns:a16="http://schemas.microsoft.com/office/drawing/2014/main" id="{AF751CD5-CDE1-9C4C-862F-F4C7D6FA1C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C459AB0F-0562-584D-8ECE-EB730786FE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>
            <a:extLst>
              <a:ext uri="{FF2B5EF4-FFF2-40B4-BE49-F238E27FC236}">
                <a16:creationId xmlns:a16="http://schemas.microsoft.com/office/drawing/2014/main" id="{2FE07E39-548B-5E4B-85EE-1A5E4DEB15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E5FB8A3D-776D-8645-BAA0-AFB6E604CB3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06" tIns="47453" rIns="94906" bIns="47453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02A849DC-5492-3D4E-BEA3-7A6237B66378}" type="slidenum">
              <a:rPr lang="sv-SE" altLang="sv-SE" sz="1200"/>
              <a:t>24</a:t>
            </a:fld>
            <a:endParaRPr lang="sv-SE" altLang="sv-SE" sz="1200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98DEE75E-EB21-4849-9740-4C55EEE86A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5B4C097A-FFE0-8246-AFF0-8A82BAE8A5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06" tIns="47453" rIns="94906" bIns="47453"/>
          <a:lstStyle/>
          <a:p>
            <a:pPr eaLnBrk="1" hangingPunct="1"/>
            <a:endParaRPr lang="en-US" altLang="sv-S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13958BF9-8A46-DB42-88D9-CD4C181FD6D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06" tIns="47453" rIns="94906" bIns="47453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1F719489-5AB7-3045-B678-F43C60FE1D76}" type="slidenum">
              <a:rPr lang="sv-SE" altLang="sv-SE" sz="1200"/>
              <a:t>25</a:t>
            </a:fld>
            <a:endParaRPr lang="sv-SE" altLang="sv-SE" sz="1200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81FB8562-2007-814E-9F10-B168CF79FE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040B06BC-D89E-E54B-AF12-71BAE91C68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06" tIns="47453" rIns="94906" bIns="47453"/>
          <a:lstStyle/>
          <a:p>
            <a:pPr eaLnBrk="1" hangingPunct="1"/>
            <a:endParaRPr lang="en-US" altLang="sv-S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3179D-E8E9-E3EA-35D5-600D208EC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B89B85-DB29-8CD7-3AAE-0C7D8A02AC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845764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307A5-4DC7-1BEC-3FDB-979134770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4E0F90-C813-648E-2596-CCCDB1834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869CE-9132-EE61-FA52-BA7AD4776A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11/8/23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063DB-CC34-9C76-201D-9521D56A9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370E2-DD8D-4EB9-D006-29F9ABCE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82965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787589-EAF7-7FD7-F2EC-6EBA2A3283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F28D9D-9C67-F350-392F-B149C9094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DD0BF-8FCE-1370-F91F-8098E20D0D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11/8/23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33D41-00BB-F0AC-11EF-165F08B4A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4EC5C-F93C-2349-D975-91319D085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2051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4F669-B068-836D-61D4-2A4838C78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439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85C74-0254-0336-1B45-B061659A5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5059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B3096-5530-0861-0508-3A56D9D70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DF0C6-F634-D4EC-8A3D-15565EF7A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71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E2962-CBB6-A5E1-9616-80A815126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231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233BE-4880-12D2-FA56-FC85E6CFD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1440"/>
            <a:ext cx="5181600" cy="481552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BBFA12-D6DF-9E5F-5131-F67A92960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1440"/>
            <a:ext cx="5181600" cy="481552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232968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7BA29-5628-36A3-2761-0E7FC6E08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A6EB6-804D-D929-87AC-F81224EEE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7CE9EE-D558-A4DF-6E49-AF196192C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2AEEF9-3009-ECFE-1246-06D673405B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1157B5-6FB0-0FE1-6228-F1997AF07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B02BFE-CF35-6592-404A-0E1600F1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11/8/23</a:t>
            </a:fld>
            <a:endParaRPr lang="en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A930C2-AFB0-D70C-A7DB-0AFAFEE48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B32882-E567-3516-777B-1FB7A5BDB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6040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88BB7-0C64-AC13-8355-4B321CB04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79993E-B2FE-38A6-9365-78334A1A51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11/8/23</a:t>
            </a:fld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6A1F94-D559-80C1-95D2-0856570B9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92DB70-1391-1732-2CC3-BB2DEEEA0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26475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18C9CB-B793-99AB-AA1C-F8D162975C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11/8/23</a:t>
            </a:fld>
            <a:endParaRPr lang="en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21F578-1D3F-1983-2D46-0CA027B99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846DD7-663E-8D55-AE79-CE702179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0188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F0088-7BEE-114C-47D2-7C75E421D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1FE15-BED3-4A69-C520-7C4D8C5B0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1A165C-8EDB-CB77-96EC-BEE223002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5828D-86AC-8E80-0618-7E5119BB7C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11/8/23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FC49E-0B95-1ACB-11FE-932A3352D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59BAC-511D-50A7-5A19-87FF49189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429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9537C-4A27-EA8C-7671-C1B8B3187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3BA6F3-D164-C635-D6FE-E6D0FBDCD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DB5F6A-9E7A-4DBD-7561-3ABB1CDF4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81FD9-7B78-D626-212F-84DC21CE6E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11/8/23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AF957F-24B7-0B57-8FC3-B96A03172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4E2AA-53BF-1C4E-F268-4F6427E3B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254545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684F64-240D-C9B3-4318-EA03C8CB6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98B89-FF20-91B4-3503-8B6F258DF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3CAFB99-334F-065D-1C77-534D9178CA71}"/>
              </a:ext>
            </a:extLst>
          </p:cNvPr>
          <p:cNvGrpSpPr/>
          <p:nvPr userDrawn="1"/>
        </p:nvGrpSpPr>
        <p:grpSpPr>
          <a:xfrm>
            <a:off x="179523" y="6121210"/>
            <a:ext cx="6520219" cy="633095"/>
            <a:chOff x="519728" y="10058718"/>
            <a:chExt cx="6520219" cy="63309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7173820-6D4F-B0C4-A30B-F7D0678B2B6A}"/>
                </a:ext>
              </a:extLst>
            </p:cNvPr>
            <p:cNvPicPr/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28" y="10058718"/>
              <a:ext cx="2218055" cy="63309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D579E16-F6AE-08E5-6699-4737ED30B6B0}"/>
                </a:ext>
              </a:extLst>
            </p:cNvPr>
            <p:cNvSpPr txBox="1"/>
            <p:nvPr userDrawn="1"/>
          </p:nvSpPr>
          <p:spPr>
            <a:xfrm>
              <a:off x="2796720" y="10142137"/>
              <a:ext cx="42432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/>
                <a:t>Reference number: 618596-EPP-1-2020-1-SE-EPPKA2-CBHE-JP</a:t>
              </a:r>
              <a:br>
                <a:rPr lang="en-GB" sz="800" dirty="0"/>
              </a:br>
              <a:r>
                <a:rPr lang="en-GB" sz="800" dirty="0"/>
                <a:t>This publication [communication] reflects the views only of the authors, and the Commission cannot be held responsible for any use, which may be made of the information contained therein.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7B58126-C7BE-5D18-F25B-55D3658D4AE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058439" y="5504807"/>
            <a:ext cx="1074143" cy="130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9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tiff"/><Relationship Id="rId4" Type="http://schemas.openxmlformats.org/officeDocument/2006/relationships/image" Target="../media/image26.tif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147/PPA.S14399" TargetMode="External"/><Relationship Id="rId7" Type="http://schemas.openxmlformats.org/officeDocument/2006/relationships/hyperlink" Target="http://dx.doi.org/10.1136/jnnp.74.suppl_4.iv22" TargetMode="External"/><Relationship Id="rId2" Type="http://schemas.openxmlformats.org/officeDocument/2006/relationships/hyperlink" Target="https://doi.org/10.1016/S0191-491X(02)00015-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searchgate.net/publication/14924460" TargetMode="External"/><Relationship Id="rId5" Type="http://schemas.openxmlformats.org/officeDocument/2006/relationships/hyperlink" Target="https://www.hkr.se/globalassets/transfer/hagell-msrmnt-2019_accepted_ms.pdf" TargetMode="External"/><Relationship Id="rId4" Type="http://schemas.openxmlformats.org/officeDocument/2006/relationships/hyperlink" Target="https://doi.org/10.1016/j.measurement.2018.09.050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sch.org/rmt/rmt224b.htm" TargetMode="External"/><Relationship Id="rId2" Type="http://schemas.openxmlformats.org/officeDocument/2006/relationships/hyperlink" Target="https://doi.org/10.3389/fpsyg.2015.0043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spalibrary.eu/media/filer_public/f5/31/f531ce0b-0584-476b-b46a-abe3df14d0ec/ware-mc1992.pdf" TargetMode="External"/><Relationship Id="rId5" Type="http://schemas.openxmlformats.org/officeDocument/2006/relationships/hyperlink" Target="https://www.rotman-baycrest.on.ca/files/publicationmodule/@random45f5724eba2f8/JPersAssess03_80_217_222.pdf" TargetMode="External"/><Relationship Id="rId4" Type="http://schemas.openxmlformats.org/officeDocument/2006/relationships/hyperlink" Target="https://psychology.okstate.edu/faculty/jgrice/psyc3214/Stevens_FourScales_1946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emf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F4CEB-918A-0472-B6E4-4689B9CD39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rating scales and psychometrics</a:t>
            </a:r>
            <a:r>
              <a:rPr lang="sv-SE" dirty="0"/>
              <a:t> 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1D21B8-B733-D6AC-A679-00D982C92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33095"/>
          </a:xfrm>
        </p:spPr>
        <p:txBody>
          <a:bodyPr>
            <a:normAutofit/>
          </a:bodyPr>
          <a:lstStyle/>
          <a:p>
            <a:r>
              <a:rPr lang="sv-SE" dirty="0"/>
              <a:t>Clinical </a:t>
            </a:r>
            <a:r>
              <a:rPr lang="sv-SE" dirty="0" err="1"/>
              <a:t>assessment</a:t>
            </a:r>
            <a:r>
              <a:rPr lang="sv-SE" dirty="0"/>
              <a:t> and </a:t>
            </a:r>
            <a:r>
              <a:rPr lang="sv-SE" dirty="0" err="1"/>
              <a:t>outcome</a:t>
            </a:r>
            <a:r>
              <a:rPr lang="sv-SE" dirty="0"/>
              <a:t> </a:t>
            </a:r>
            <a:r>
              <a:rPr lang="sv-SE" dirty="0" err="1"/>
              <a:t>measurement</a:t>
            </a:r>
            <a:endParaRPr lang="en-SE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ADD9B8F-30B1-E9B3-FE6D-B4C2CCF58456}"/>
              </a:ext>
            </a:extLst>
          </p:cNvPr>
          <p:cNvSpPr txBox="1">
            <a:spLocks/>
          </p:cNvSpPr>
          <p:nvPr/>
        </p:nvSpPr>
        <p:spPr>
          <a:xfrm>
            <a:off x="1696949" y="4327208"/>
            <a:ext cx="9144000" cy="633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Peter Hagell</a:t>
            </a:r>
            <a:br>
              <a:rPr lang="en-GB" dirty="0"/>
            </a:br>
            <a:r>
              <a:rPr lang="en-GB" dirty="0"/>
              <a:t>Kristianstad university</a:t>
            </a:r>
          </a:p>
        </p:txBody>
      </p:sp>
    </p:spTree>
    <p:extLst>
      <p:ext uri="{BB962C8B-B14F-4D97-AF65-F5344CB8AC3E}">
        <p14:creationId xmlns:p14="http://schemas.microsoft.com/office/powerpoint/2010/main" val="1161591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5CE4766-D2A2-1A58-7859-F5A5DE055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955" y="106052"/>
            <a:ext cx="5741497" cy="592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EDB21353-F873-0B0A-DA87-BF9E2E56E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555" y="85415"/>
            <a:ext cx="16722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 dirty="0"/>
              <a:t>RAND-/SF-36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 dirty="0"/>
              <a:t>Health survey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C5B0686C-1AF0-3488-7AA8-1D962C00B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7921" y="6026245"/>
            <a:ext cx="32337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sv-SE" sz="1000" dirty="0"/>
              <a:t>Ware &amp; </a:t>
            </a:r>
            <a:r>
              <a:rPr lang="en-US" altLang="sv-SE" sz="1000" dirty="0" err="1"/>
              <a:t>Sherbourne</a:t>
            </a:r>
            <a:r>
              <a:rPr lang="en-US" altLang="sv-SE" sz="1000" dirty="0"/>
              <a:t>. </a:t>
            </a:r>
            <a:r>
              <a:rPr lang="en-US" altLang="sv-SE" sz="1000" i="1" dirty="0"/>
              <a:t>Med Care </a:t>
            </a:r>
            <a:r>
              <a:rPr lang="en-US" altLang="sv-SE" sz="1000" dirty="0"/>
              <a:t>1992; 30: 473-483</a:t>
            </a:r>
            <a:r>
              <a:rPr lang="sv-SE" altLang="sv-SE" sz="1000" dirty="0"/>
              <a:t>.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sv-SE" altLang="sv-SE" sz="1000" dirty="0"/>
              <a:t>Hays et al. </a:t>
            </a:r>
            <a:r>
              <a:rPr lang="sv-SE" altLang="sv-SE" sz="1000" i="1" dirty="0"/>
              <a:t>Health </a:t>
            </a:r>
            <a:r>
              <a:rPr lang="sv-SE" altLang="sv-SE" sz="1000" i="1" dirty="0" err="1"/>
              <a:t>Econ</a:t>
            </a:r>
            <a:r>
              <a:rPr lang="sv-SE" altLang="sv-SE" sz="1000" i="1" dirty="0"/>
              <a:t> </a:t>
            </a:r>
            <a:r>
              <a:rPr lang="sv-SE" altLang="sv-SE" sz="1000" dirty="0"/>
              <a:t>1993; 2: 217-227.</a:t>
            </a:r>
          </a:p>
        </p:txBody>
      </p:sp>
    </p:spTree>
    <p:extLst>
      <p:ext uri="{BB962C8B-B14F-4D97-AF65-F5344CB8AC3E}">
        <p14:creationId xmlns:p14="http://schemas.microsoft.com/office/powerpoint/2010/main" val="4063108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D765C9-A8C0-CBD2-F19E-913D5E9E8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Rating </a:t>
            </a:r>
            <a:r>
              <a:rPr lang="sv-SE" dirty="0" err="1"/>
              <a:t>scale</a:t>
            </a:r>
            <a:r>
              <a:rPr lang="sv-SE" dirty="0"/>
              <a:t> </a:t>
            </a:r>
            <a:r>
              <a:rPr lang="sv-SE" dirty="0" err="1"/>
              <a:t>quality</a:t>
            </a:r>
            <a:r>
              <a:rPr lang="sv-SE" dirty="0"/>
              <a:t> </a:t>
            </a:r>
            <a:r>
              <a:rPr lang="sv-SE" dirty="0" err="1"/>
              <a:t>aspects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8B027BD-55E9-738A-A0FD-22685668B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6788085" cy="4805363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To </a:t>
            </a: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extent</a:t>
            </a:r>
            <a:r>
              <a:rPr lang="sv-SE" dirty="0"/>
              <a:t> is the </a:t>
            </a:r>
            <a:r>
              <a:rPr lang="sv-SE" dirty="0" err="1"/>
              <a:t>legitimacy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combining</a:t>
            </a:r>
            <a:r>
              <a:rPr lang="sv-SE" dirty="0"/>
              <a:t> </a:t>
            </a:r>
            <a:r>
              <a:rPr lang="sv-SE" dirty="0" err="1"/>
              <a:t>items</a:t>
            </a:r>
            <a:r>
              <a:rPr lang="sv-SE" dirty="0"/>
              <a:t> </a:t>
            </a:r>
            <a:r>
              <a:rPr lang="sv-SE" dirty="0" err="1"/>
              <a:t>into</a:t>
            </a:r>
            <a:r>
              <a:rPr lang="sv-SE" dirty="0"/>
              <a:t> </a:t>
            </a:r>
            <a:r>
              <a:rPr lang="sv-SE" dirty="0" err="1"/>
              <a:t>scales</a:t>
            </a:r>
            <a:r>
              <a:rPr lang="sv-SE" dirty="0"/>
              <a:t> </a:t>
            </a:r>
            <a:r>
              <a:rPr lang="sv-SE" dirty="0" err="1"/>
              <a:t>met</a:t>
            </a:r>
            <a:r>
              <a:rPr lang="sv-SE" dirty="0"/>
              <a:t>?</a:t>
            </a:r>
          </a:p>
          <a:p>
            <a:r>
              <a:rPr lang="sv-SE" dirty="0"/>
              <a:t>To </a:t>
            </a: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extent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scores be </a:t>
            </a:r>
            <a:r>
              <a:rPr lang="sv-SE" dirty="0" err="1"/>
              <a:t>interpreted</a:t>
            </a:r>
            <a:r>
              <a:rPr lang="sv-SE" dirty="0"/>
              <a:t> as representations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intended</a:t>
            </a:r>
            <a:r>
              <a:rPr lang="sv-SE" dirty="0"/>
              <a:t> </a:t>
            </a:r>
            <a:r>
              <a:rPr lang="sv-SE" dirty="0" err="1"/>
              <a:t>variable</a:t>
            </a:r>
            <a:r>
              <a:rPr lang="sv-SE" dirty="0"/>
              <a:t>?</a:t>
            </a:r>
          </a:p>
          <a:p>
            <a:r>
              <a:rPr lang="sv-SE" dirty="0"/>
              <a:t>To </a:t>
            </a: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extent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scores </a:t>
            </a:r>
            <a:r>
              <a:rPr lang="sv-SE" dirty="0" err="1"/>
              <a:t>useful</a:t>
            </a:r>
            <a:r>
              <a:rPr lang="sv-SE" dirty="0"/>
              <a:t> for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intended</a:t>
            </a:r>
            <a:r>
              <a:rPr lang="sv-SE" dirty="0"/>
              <a:t> </a:t>
            </a:r>
            <a:r>
              <a:rPr lang="sv-SE" dirty="0" err="1"/>
              <a:t>purpose</a:t>
            </a:r>
            <a:r>
              <a:rPr lang="sv-SE" dirty="0"/>
              <a:t>?</a:t>
            </a:r>
          </a:p>
          <a:p>
            <a:r>
              <a:rPr lang="sv-SE" dirty="0"/>
              <a:t>To </a:t>
            </a: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extent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scores </a:t>
            </a:r>
            <a:r>
              <a:rPr lang="sv-SE" dirty="0" err="1"/>
              <a:t>free</a:t>
            </a:r>
            <a:r>
              <a:rPr lang="sv-SE" dirty="0"/>
              <a:t> from </a:t>
            </a:r>
            <a:r>
              <a:rPr lang="sv-SE" dirty="0" err="1"/>
              <a:t>measurement</a:t>
            </a:r>
            <a:r>
              <a:rPr lang="sv-SE" dirty="0"/>
              <a:t> </a:t>
            </a:r>
            <a:r>
              <a:rPr lang="sv-SE" dirty="0" err="1"/>
              <a:t>error</a:t>
            </a:r>
            <a:r>
              <a:rPr lang="sv-SE" dirty="0"/>
              <a:t>?</a:t>
            </a:r>
          </a:p>
          <a:p>
            <a:r>
              <a:rPr lang="sv-SE" dirty="0"/>
              <a:t>To </a:t>
            </a: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extent</a:t>
            </a:r>
            <a:r>
              <a:rPr lang="sv-SE" dirty="0"/>
              <a:t> do scores </a:t>
            </a:r>
            <a:r>
              <a:rPr lang="sv-SE" dirty="0" err="1"/>
              <a:t>reflect</a:t>
            </a:r>
            <a:r>
              <a:rPr lang="sv-SE" dirty="0"/>
              <a:t> </a:t>
            </a:r>
            <a:r>
              <a:rPr lang="sv-SE" dirty="0" err="1"/>
              <a:t>differences</a:t>
            </a:r>
            <a:r>
              <a:rPr lang="sv-SE" dirty="0"/>
              <a:t> and </a:t>
            </a:r>
            <a:r>
              <a:rPr lang="sv-SE" dirty="0" err="1"/>
              <a:t>changes</a:t>
            </a:r>
            <a:r>
              <a:rPr lang="sv-SE" dirty="0"/>
              <a:t>?</a:t>
            </a:r>
          </a:p>
          <a:p>
            <a:r>
              <a:rPr lang="sv-SE" dirty="0" err="1"/>
              <a:t>Can</a:t>
            </a:r>
            <a:r>
              <a:rPr lang="sv-SE" dirty="0"/>
              <a:t> scores serve as a basis for </a:t>
            </a:r>
            <a:r>
              <a:rPr lang="sv-SE" dirty="0" err="1"/>
              <a:t>linear</a:t>
            </a:r>
            <a:r>
              <a:rPr lang="sv-SE" dirty="0"/>
              <a:t> </a:t>
            </a:r>
            <a:r>
              <a:rPr lang="sv-SE" dirty="0" err="1"/>
              <a:t>measurement</a:t>
            </a:r>
            <a:r>
              <a:rPr lang="sv-SE" dirty="0"/>
              <a:t>?</a:t>
            </a:r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3105C036-8313-4B4F-483F-A5BC0A705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955" y="1371600"/>
            <a:ext cx="4392488" cy="329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0AE06A37-F2BC-9B94-1474-6584CB806CBB}"/>
              </a:ext>
            </a:extLst>
          </p:cNvPr>
          <p:cNvSpPr txBox="1"/>
          <p:nvPr/>
        </p:nvSpPr>
        <p:spPr>
          <a:xfrm>
            <a:off x="8898285" y="3544206"/>
            <a:ext cx="21291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b="1" dirty="0" err="1">
                <a:solidFill>
                  <a:srgbClr val="FF0000"/>
                </a:solidFill>
              </a:rPr>
              <a:t>Meaning</a:t>
            </a:r>
            <a:r>
              <a:rPr lang="sv-SE" sz="2400" b="1" dirty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sv-SE" sz="2400" b="1" dirty="0" err="1">
                <a:solidFill>
                  <a:srgbClr val="FF0000"/>
                </a:solidFill>
              </a:rPr>
              <a:t>Measurement</a:t>
            </a:r>
            <a:r>
              <a:rPr lang="sv-SE" sz="2400" b="1" dirty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sv-SE" sz="2400" b="1" dirty="0">
                <a:solidFill>
                  <a:srgbClr val="FF0000"/>
                </a:solidFill>
              </a:rPr>
              <a:t>Action?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7BCEB44-8A02-753E-801F-36E3BBC45C45}"/>
              </a:ext>
            </a:extLst>
          </p:cNvPr>
          <p:cNvSpPr/>
          <p:nvPr/>
        </p:nvSpPr>
        <p:spPr>
          <a:xfrm>
            <a:off x="9263183" y="3170431"/>
            <a:ext cx="2262233" cy="37404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321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00E19-9D2E-F440-A3BA-79874EDBEFB9}"/>
              </a:ext>
            </a:extLst>
          </p:cNvPr>
          <p:cNvSpPr txBox="1">
            <a:spLocks/>
          </p:cNvSpPr>
          <p:nvPr/>
        </p:nvSpPr>
        <p:spPr>
          <a:xfrm>
            <a:off x="1919536" y="1238261"/>
            <a:ext cx="8432800" cy="1224409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925" kern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post-marketing phase IV clinical trial of an adjunct (L-dopa add-on) drug for people with Parkinson’s disease</a:t>
            </a:r>
            <a:endParaRPr lang="sv-SE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D4D824A-4D91-244F-91F2-10286F62B29F}"/>
              </a:ext>
            </a:extLst>
          </p:cNvPr>
          <p:cNvSpPr txBox="1">
            <a:spLocks/>
          </p:cNvSpPr>
          <p:nvPr/>
        </p:nvSpPr>
        <p:spPr>
          <a:xfrm>
            <a:off x="1925886" y="2281308"/>
            <a:ext cx="8420100" cy="15001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  <a:defRPr/>
            </a:pPr>
            <a:r>
              <a:rPr lang="sv-SE" sz="2925" kern="0" dirty="0">
                <a:solidFill>
                  <a:schemeClr val="bg1">
                    <a:lumMod val="50000"/>
                  </a:schemeClr>
                </a:solidFill>
              </a:rPr>
              <a:t>”The present </a:t>
            </a:r>
            <a:r>
              <a:rPr lang="sv-SE" sz="2925" kern="0" dirty="0" err="1">
                <a:solidFill>
                  <a:schemeClr val="bg1">
                    <a:lumMod val="50000"/>
                  </a:schemeClr>
                </a:solidFill>
              </a:rPr>
              <a:t>study</a:t>
            </a:r>
            <a:r>
              <a:rPr lang="sv-SE" sz="2925" kern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sz="2925" kern="0" dirty="0" err="1">
                <a:solidFill>
                  <a:schemeClr val="bg1">
                    <a:lumMod val="50000"/>
                  </a:schemeClr>
                </a:solidFill>
              </a:rPr>
              <a:t>was</a:t>
            </a:r>
            <a:r>
              <a:rPr lang="sv-SE" sz="2925" kern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sz="2925" kern="0" dirty="0" err="1">
                <a:solidFill>
                  <a:schemeClr val="bg1">
                    <a:lumMod val="50000"/>
                  </a:schemeClr>
                </a:solidFill>
              </a:rPr>
              <a:t>designed</a:t>
            </a:r>
            <a:r>
              <a:rPr lang="sv-SE" sz="2925" kern="0" dirty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sv-SE" sz="2925" kern="0" dirty="0" err="1">
                <a:solidFill>
                  <a:schemeClr val="bg1">
                    <a:lumMod val="50000"/>
                  </a:schemeClr>
                </a:solidFill>
              </a:rPr>
              <a:t>investigate</a:t>
            </a:r>
            <a:r>
              <a:rPr lang="sv-SE" sz="2925" kern="0" dirty="0">
                <a:solidFill>
                  <a:schemeClr val="bg1">
                    <a:lumMod val="50000"/>
                  </a:schemeClr>
                </a:solidFill>
              </a:rPr>
              <a:t> the </a:t>
            </a:r>
            <a:r>
              <a:rPr lang="sv-SE" sz="2925" kern="0" dirty="0" err="1">
                <a:solidFill>
                  <a:schemeClr val="bg1">
                    <a:lumMod val="50000"/>
                  </a:schemeClr>
                </a:solidFill>
              </a:rPr>
              <a:t>effects</a:t>
            </a:r>
            <a:r>
              <a:rPr lang="sv-SE" sz="2925" kern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sz="2925" kern="0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sv-SE" sz="2925" kern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sz="2925" kern="0" dirty="0" err="1">
                <a:solidFill>
                  <a:schemeClr val="bg1">
                    <a:lumMod val="50000"/>
                  </a:schemeClr>
                </a:solidFill>
              </a:rPr>
              <a:t>combining</a:t>
            </a:r>
            <a:r>
              <a:rPr lang="sv-SE" sz="2925" kern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sz="2925" kern="0" dirty="0" err="1">
                <a:solidFill>
                  <a:schemeClr val="bg1">
                    <a:lumMod val="50000"/>
                  </a:schemeClr>
                </a:solidFill>
              </a:rPr>
              <a:t>levodopa</a:t>
            </a:r>
            <a:r>
              <a:rPr lang="sv-SE" sz="2925" kern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sz="2925" kern="0" dirty="0" err="1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lang="sv-SE" sz="2925" kern="0" dirty="0">
                <a:solidFill>
                  <a:schemeClr val="bg1">
                    <a:lumMod val="50000"/>
                  </a:schemeClr>
                </a:solidFill>
              </a:rPr>
              <a:t> X on ADL”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0203D18-4893-6541-A208-C35D77544CF1}"/>
              </a:ext>
            </a:extLst>
          </p:cNvPr>
          <p:cNvSpPr txBox="1"/>
          <p:nvPr/>
        </p:nvSpPr>
        <p:spPr>
          <a:xfrm>
            <a:off x="3473146" y="283296"/>
            <a:ext cx="53591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4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A real </a:t>
            </a:r>
            <a:r>
              <a:rPr lang="sv-SE" sz="4400" kern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world</a:t>
            </a:r>
            <a:r>
              <a:rPr lang="sv-SE" sz="44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sv-SE" sz="4400" kern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example</a:t>
            </a:r>
            <a:r>
              <a:rPr lang="sv-SE" sz="44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  <a:endParaRPr lang="sv-SE" sz="4400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8226E3E-2D31-6845-9B46-2F050865C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497" y="3286884"/>
            <a:ext cx="6807005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66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inemet_120">
            <a:extLst>
              <a:ext uri="{FF2B5EF4-FFF2-40B4-BE49-F238E27FC236}">
                <a16:creationId xmlns:a16="http://schemas.microsoft.com/office/drawing/2014/main" id="{2AD1DC62-C8F1-2E48-BCCC-7EDCF7DA0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28246" r="19168" b="19939"/>
          <a:stretch>
            <a:fillRect/>
          </a:stretch>
        </p:blipFill>
        <p:spPr bwMode="auto">
          <a:xfrm rot="-557270">
            <a:off x="7818477" y="1252525"/>
            <a:ext cx="715962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0C1C76C3-05BC-5243-A0C0-505EC958A88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724635" y="729925"/>
            <a:ext cx="1896674" cy="5693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2000" dirty="0" err="1"/>
              <a:t>Randomization</a:t>
            </a:r>
            <a:endParaRPr lang="sv-SE" altLang="sv-SE" sz="20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100" b="1" dirty="0"/>
              <a:t>(n=270)</a:t>
            </a:r>
          </a:p>
        </p:txBody>
      </p:sp>
      <p:pic>
        <p:nvPicPr>
          <p:cNvPr id="4" name="Picture 6" descr="sinemet_120">
            <a:extLst>
              <a:ext uri="{FF2B5EF4-FFF2-40B4-BE49-F238E27FC236}">
                <a16:creationId xmlns:a16="http://schemas.microsoft.com/office/drawing/2014/main" id="{1E6D7588-13C9-D84A-B09F-ADAECD49F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28246" r="19168" b="19939"/>
          <a:stretch>
            <a:fillRect/>
          </a:stretch>
        </p:blipFill>
        <p:spPr bwMode="auto">
          <a:xfrm rot="-557270">
            <a:off x="2020927" y="1254113"/>
            <a:ext cx="7175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>
            <a:extLst>
              <a:ext uri="{FF2B5EF4-FFF2-40B4-BE49-F238E27FC236}">
                <a16:creationId xmlns:a16="http://schemas.microsoft.com/office/drawing/2014/main" id="{5427FD00-6B50-0249-8BDF-DB2934D15F8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185066" y="1919275"/>
            <a:ext cx="13147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800" b="1" dirty="0" err="1"/>
              <a:t>Baseline</a:t>
            </a:r>
            <a:r>
              <a:rPr lang="sv-SE" altLang="sv-SE" sz="1800" b="1" dirty="0"/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800" b="1" dirty="0"/>
              <a:t>24.7</a:t>
            </a:r>
            <a:r>
              <a:rPr lang="en-US" altLang="sv-SE" sz="1800" b="1" dirty="0"/>
              <a:t>±12.3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C62E28EC-4DE0-524E-B158-EB616639808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952164" y="1925625"/>
            <a:ext cx="12105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sv-SE" altLang="sv-SE" sz="1800" b="1" dirty="0" err="1"/>
              <a:t>Baseline</a:t>
            </a:r>
            <a:r>
              <a:rPr lang="sv-SE" altLang="sv-SE" sz="1800" b="1" dirty="0"/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800" b="1" dirty="0"/>
              <a:t>23.5</a:t>
            </a:r>
            <a:r>
              <a:rPr lang="en-US" altLang="sv-SE" sz="1800" b="1" dirty="0"/>
              <a:t>±10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0752FE17-27CE-F344-BF8C-E2E75646B55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217940" y="3360725"/>
            <a:ext cx="11807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sv-SE" altLang="sv-SE" sz="1800" b="1" dirty="0" err="1"/>
              <a:t>Week</a:t>
            </a:r>
            <a:r>
              <a:rPr lang="sv-SE" altLang="sv-SE" sz="1800" b="1" dirty="0"/>
              <a:t> 13: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800" b="1" dirty="0"/>
              <a:t>-0.7</a:t>
            </a:r>
            <a:r>
              <a:rPr lang="en-US" altLang="sv-SE" sz="1800" b="1" dirty="0"/>
              <a:t>±2.7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B854FDD4-6420-7B45-A9C1-62DD871C646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021047" y="3360725"/>
            <a:ext cx="11807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800" b="1" dirty="0" err="1"/>
              <a:t>Week</a:t>
            </a:r>
            <a:r>
              <a:rPr lang="sv-SE" altLang="sv-SE" sz="1800" b="1" dirty="0"/>
              <a:t> 13: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800" b="1" dirty="0"/>
              <a:t>-2.3</a:t>
            </a:r>
            <a:r>
              <a:rPr lang="en-US" altLang="sv-SE" sz="1800" b="1" dirty="0"/>
              <a:t>±3.7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0EE4C3FD-BB3B-434E-8FF1-D28CA54BD28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793402" y="4243950"/>
            <a:ext cx="18621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b="1" i="1" dirty="0">
                <a:solidFill>
                  <a:srgbClr val="FF0000"/>
                </a:solidFill>
              </a:rPr>
              <a:t>P&lt;0.0001</a:t>
            </a:r>
          </a:p>
        </p:txBody>
      </p:sp>
      <p:sp>
        <p:nvSpPr>
          <p:cNvPr id="10" name="Line 12">
            <a:extLst>
              <a:ext uri="{FF2B5EF4-FFF2-40B4-BE49-F238E27FC236}">
                <a16:creationId xmlns:a16="http://schemas.microsoft.com/office/drawing/2014/main" id="{FCC148B7-B23D-934E-8C2B-1A58C3097861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7091402" y="2100250"/>
            <a:ext cx="812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1" name="Line 13">
            <a:extLst>
              <a:ext uri="{FF2B5EF4-FFF2-40B4-BE49-F238E27FC236}">
                <a16:creationId xmlns:a16="http://schemas.microsoft.com/office/drawing/2014/main" id="{CCEE7E83-72E4-1049-BD28-F8D9EE190412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7091402" y="3535350"/>
            <a:ext cx="812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" name="Line 14">
            <a:extLst>
              <a:ext uri="{FF2B5EF4-FFF2-40B4-BE49-F238E27FC236}">
                <a16:creationId xmlns:a16="http://schemas.microsoft.com/office/drawing/2014/main" id="{D10270BC-21EE-AF43-AC63-76E7394E6C99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3516352" y="2100250"/>
            <a:ext cx="812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3" name="Line 15">
            <a:extLst>
              <a:ext uri="{FF2B5EF4-FFF2-40B4-BE49-F238E27FC236}">
                <a16:creationId xmlns:a16="http://schemas.microsoft.com/office/drawing/2014/main" id="{825A6842-CC87-E24F-B87F-B1246347E2D0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3516352" y="3535350"/>
            <a:ext cx="812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" name="Line 16">
            <a:extLst>
              <a:ext uri="{FF2B5EF4-FFF2-40B4-BE49-F238E27FC236}">
                <a16:creationId xmlns:a16="http://schemas.microsoft.com/office/drawing/2014/main" id="{49583A76-4819-0043-BA90-79871D5A8D35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730914" y="3944798"/>
            <a:ext cx="0" cy="3603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5" name="Line 17">
            <a:extLst>
              <a:ext uri="{FF2B5EF4-FFF2-40B4-BE49-F238E27FC236}">
                <a16:creationId xmlns:a16="http://schemas.microsoft.com/office/drawing/2014/main" id="{ECE43FDC-C377-7444-A6AA-DD6E5E177E91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730914" y="4717085"/>
            <a:ext cx="0" cy="3603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" name="Line 18">
            <a:extLst>
              <a:ext uri="{FF2B5EF4-FFF2-40B4-BE49-F238E27FC236}">
                <a16:creationId xmlns:a16="http://schemas.microsoft.com/office/drawing/2014/main" id="{D57E20C1-29F6-1443-94E0-71472F88FAC1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2843252" y="2554275"/>
            <a:ext cx="3175" cy="842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7" name="Line 19">
            <a:extLst>
              <a:ext uri="{FF2B5EF4-FFF2-40B4-BE49-F238E27FC236}">
                <a16:creationId xmlns:a16="http://schemas.microsoft.com/office/drawing/2014/main" id="{6CD692A1-9F09-0C48-AB07-A6F447497CCE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8567777" y="2554275"/>
            <a:ext cx="4762" cy="842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D9AD38A4-2EEA-6347-BFA5-C745AFA6B2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84452" y="8923"/>
            <a:ext cx="6910388" cy="523140"/>
            <a:chOff x="1040" y="42"/>
            <a:chExt cx="3867" cy="317"/>
          </a:xfrm>
        </p:grpSpPr>
        <p:sp>
          <p:nvSpPr>
            <p:cNvPr id="19" name="Oval 21">
              <a:extLst>
                <a:ext uri="{FF2B5EF4-FFF2-40B4-BE49-F238E27FC236}">
                  <a16:creationId xmlns:a16="http://schemas.microsoft.com/office/drawing/2014/main" id="{C80144AC-BCC1-A44E-8C02-946B5AF5304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40" y="64"/>
              <a:ext cx="3867" cy="278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sv-SE" sz="1800"/>
            </a:p>
          </p:txBody>
        </p:sp>
        <p:sp>
          <p:nvSpPr>
            <p:cNvPr id="20" name="Text Box 22">
              <a:extLst>
                <a:ext uri="{FF2B5EF4-FFF2-40B4-BE49-F238E27FC236}">
                  <a16:creationId xmlns:a16="http://schemas.microsoft.com/office/drawing/2014/main" id="{D2E2DFB2-B2B0-644E-B781-CB35DFA1FF9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860" y="42"/>
              <a:ext cx="223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sv-SE" altLang="sv-SE" dirty="0" err="1"/>
                <a:t>People</a:t>
              </a:r>
              <a:r>
                <a:rPr lang="sv-SE" altLang="sv-SE" dirty="0"/>
                <a:t> </a:t>
              </a:r>
              <a:r>
                <a:rPr lang="sv-SE" altLang="sv-SE" dirty="0" err="1"/>
                <a:t>with</a:t>
              </a:r>
              <a:r>
                <a:rPr lang="sv-SE" altLang="sv-SE" dirty="0"/>
                <a:t> </a:t>
              </a:r>
              <a:r>
                <a:rPr lang="sv-SE" altLang="sv-SE" dirty="0" err="1"/>
                <a:t>Parkinson’s</a:t>
              </a:r>
              <a:endParaRPr lang="sv-SE" altLang="sv-SE" dirty="0"/>
            </a:p>
          </p:txBody>
        </p:sp>
      </p:grpSp>
      <p:sp>
        <p:nvSpPr>
          <p:cNvPr id="21" name="Line 23">
            <a:extLst>
              <a:ext uri="{FF2B5EF4-FFF2-40B4-BE49-F238E27FC236}">
                <a16:creationId xmlns:a16="http://schemas.microsoft.com/office/drawing/2014/main" id="{D6B92015-9887-0444-86EF-0C681AD5E013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724564" y="494975"/>
            <a:ext cx="0" cy="3603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2" name="Line 24">
            <a:extLst>
              <a:ext uri="{FF2B5EF4-FFF2-40B4-BE49-F238E27FC236}">
                <a16:creationId xmlns:a16="http://schemas.microsoft.com/office/drawing/2014/main" id="{3C72EDA6-2017-3E41-BC03-8696E0B4336E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562709" y="963083"/>
            <a:ext cx="1739755" cy="2574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3" name="Line 25">
            <a:extLst>
              <a:ext uri="{FF2B5EF4-FFF2-40B4-BE49-F238E27FC236}">
                <a16:creationId xmlns:a16="http://schemas.microsoft.com/office/drawing/2014/main" id="{C8F3DB1B-71AF-F341-823C-C5F647E361AF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3043476" y="968029"/>
            <a:ext cx="1734462" cy="24703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4" name="Line 26">
            <a:extLst>
              <a:ext uri="{FF2B5EF4-FFF2-40B4-BE49-F238E27FC236}">
                <a16:creationId xmlns:a16="http://schemas.microsoft.com/office/drawing/2014/main" id="{F9BE986C-2BD4-3B4C-AB4F-8CDA6AC7702A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3383002" y="4039675"/>
            <a:ext cx="1296987" cy="4476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5" name="Line 27">
            <a:extLst>
              <a:ext uri="{FF2B5EF4-FFF2-40B4-BE49-F238E27FC236}">
                <a16:creationId xmlns:a16="http://schemas.microsoft.com/office/drawing/2014/main" id="{43738DCE-390A-2B49-83E2-86430A3FB094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6707227" y="4039675"/>
            <a:ext cx="1296987" cy="5222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26" name="Group 28">
            <a:extLst>
              <a:ext uri="{FF2B5EF4-FFF2-40B4-BE49-F238E27FC236}">
                <a16:creationId xmlns:a16="http://schemas.microsoft.com/office/drawing/2014/main" id="{494771E4-3799-6240-8600-8BD5AC1D9BA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78102" y="5669611"/>
            <a:ext cx="6908800" cy="523140"/>
            <a:chOff x="1040" y="32"/>
            <a:chExt cx="3867" cy="317"/>
          </a:xfrm>
        </p:grpSpPr>
        <p:sp>
          <p:nvSpPr>
            <p:cNvPr id="27" name="Oval 29">
              <a:extLst>
                <a:ext uri="{FF2B5EF4-FFF2-40B4-BE49-F238E27FC236}">
                  <a16:creationId xmlns:a16="http://schemas.microsoft.com/office/drawing/2014/main" id="{7E43A256-327D-014A-B882-4A27DF71DEE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40" y="64"/>
              <a:ext cx="3867" cy="278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sv-SE" sz="1800"/>
            </a:p>
          </p:txBody>
        </p:sp>
        <p:sp>
          <p:nvSpPr>
            <p:cNvPr id="28" name="Text Box 30">
              <a:extLst>
                <a:ext uri="{FF2B5EF4-FFF2-40B4-BE49-F238E27FC236}">
                  <a16:creationId xmlns:a16="http://schemas.microsoft.com/office/drawing/2014/main" id="{A5963A1D-B334-2C4A-AC7C-F4E49275C9A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854" y="32"/>
              <a:ext cx="2237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sv-SE" altLang="sv-SE" dirty="0" err="1"/>
                <a:t>People</a:t>
              </a:r>
              <a:r>
                <a:rPr lang="sv-SE" altLang="sv-SE" dirty="0"/>
                <a:t> </a:t>
              </a:r>
              <a:r>
                <a:rPr lang="sv-SE" altLang="sv-SE" dirty="0" err="1"/>
                <a:t>with</a:t>
              </a:r>
              <a:r>
                <a:rPr lang="sv-SE" altLang="sv-SE" dirty="0"/>
                <a:t> </a:t>
              </a:r>
              <a:r>
                <a:rPr lang="sv-SE" altLang="sv-SE" dirty="0" err="1"/>
                <a:t>Parkinson’s</a:t>
              </a:r>
              <a:endParaRPr lang="sv-SE" altLang="sv-SE" dirty="0"/>
            </a:p>
          </p:txBody>
        </p:sp>
      </p:grpSp>
      <p:sp>
        <p:nvSpPr>
          <p:cNvPr id="29" name="Text Box 31">
            <a:extLst>
              <a:ext uri="{FF2B5EF4-FFF2-40B4-BE49-F238E27FC236}">
                <a16:creationId xmlns:a16="http://schemas.microsoft.com/office/drawing/2014/main" id="{CC9B0C0C-A8ED-D64F-B660-C498762E4D8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430518" y="4985681"/>
            <a:ext cx="4638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sv-SE" sz="2000" b="1" i="1"/>
              <a:t>”</a:t>
            </a:r>
            <a:r>
              <a:rPr lang="sv-SE" altLang="ja-JP" sz="2000" b="1" i="1" dirty="0"/>
              <a:t>…</a:t>
            </a:r>
            <a:r>
              <a:rPr lang="sv-SE" altLang="ja-JP" sz="2000" b="1" i="1" dirty="0" err="1"/>
              <a:t>good</a:t>
            </a:r>
            <a:r>
              <a:rPr lang="sv-SE" altLang="ja-JP" sz="2000" b="1" i="1" dirty="0"/>
              <a:t> </a:t>
            </a:r>
            <a:r>
              <a:rPr lang="sv-SE" altLang="ja-JP" sz="2000" b="1" i="1" dirty="0" err="1"/>
              <a:t>efficacy</a:t>
            </a:r>
            <a:r>
              <a:rPr lang="sv-SE" altLang="ja-JP" sz="2000" b="1" i="1" dirty="0"/>
              <a:t> in terms </a:t>
            </a:r>
            <a:r>
              <a:rPr lang="sv-SE" altLang="ja-JP" sz="2000" b="1" i="1" dirty="0" err="1"/>
              <a:t>of</a:t>
            </a:r>
            <a:r>
              <a:rPr lang="sv-SE" altLang="ja-JP" sz="2000" b="1" i="1" dirty="0"/>
              <a:t> ADL…</a:t>
            </a:r>
            <a:r>
              <a:rPr lang="ja-JP" altLang="sv-SE" sz="2000" b="1" i="1"/>
              <a:t>”</a:t>
            </a:r>
            <a:endParaRPr lang="sv-SE" altLang="sv-SE" sz="2000" b="1" i="1" dirty="0"/>
          </a:p>
        </p:txBody>
      </p:sp>
      <p:sp>
        <p:nvSpPr>
          <p:cNvPr id="30" name="Line 32">
            <a:extLst>
              <a:ext uri="{FF2B5EF4-FFF2-40B4-BE49-F238E27FC236}">
                <a16:creationId xmlns:a16="http://schemas.microsoft.com/office/drawing/2014/main" id="{F65055F3-2150-644C-A9AE-D63E0A37B6DD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734089" y="5340768"/>
            <a:ext cx="0" cy="3603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31" name="Group 33">
            <a:extLst>
              <a:ext uri="{FF2B5EF4-FFF2-40B4-BE49-F238E27FC236}">
                <a16:creationId xmlns:a16="http://schemas.microsoft.com/office/drawing/2014/main" id="{60A40A77-D097-F14F-976E-553BA550F653}"/>
              </a:ext>
            </a:extLst>
          </p:cNvPr>
          <p:cNvGrpSpPr>
            <a:grpSpLocks/>
          </p:cNvGrpSpPr>
          <p:nvPr/>
        </p:nvGrpSpPr>
        <p:grpSpPr bwMode="auto">
          <a:xfrm>
            <a:off x="4218027" y="1209598"/>
            <a:ext cx="2882900" cy="2728913"/>
            <a:chOff x="2107" y="904"/>
            <a:chExt cx="1677" cy="1719"/>
          </a:xfrm>
        </p:grpSpPr>
        <p:pic>
          <p:nvPicPr>
            <p:cNvPr id="32" name="Picture 34">
              <a:extLst>
                <a:ext uri="{FF2B5EF4-FFF2-40B4-BE49-F238E27FC236}">
                  <a16:creationId xmlns:a16="http://schemas.microsoft.com/office/drawing/2014/main" id="{A4A67FDA-4FCF-564F-A139-3C6D2D1254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6" y="1049"/>
              <a:ext cx="1618" cy="1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 Box 35">
              <a:extLst>
                <a:ext uri="{FF2B5EF4-FFF2-40B4-BE49-F238E27FC236}">
                  <a16:creationId xmlns:a16="http://schemas.microsoft.com/office/drawing/2014/main" id="{9994F20B-437B-064A-811C-1AE65106D7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7" y="904"/>
              <a:ext cx="161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sv-SE" altLang="sv-SE" sz="1200"/>
                <a:t>(Possible score range, 0-52; 0=better)</a:t>
              </a:r>
            </a:p>
          </p:txBody>
        </p:sp>
      </p:grpSp>
      <p:sp>
        <p:nvSpPr>
          <p:cNvPr id="34" name="Oval 36">
            <a:extLst>
              <a:ext uri="{FF2B5EF4-FFF2-40B4-BE49-F238E27FC236}">
                <a16:creationId xmlns:a16="http://schemas.microsoft.com/office/drawing/2014/main" id="{B7C77518-279C-4A43-8F91-8A8AB84E4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1902" y="1279513"/>
            <a:ext cx="619125" cy="3111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v-SE" altLang="sv-SE" sz="1800"/>
          </a:p>
        </p:txBody>
      </p:sp>
      <p:sp>
        <p:nvSpPr>
          <p:cNvPr id="35" name="textruta 38">
            <a:extLst>
              <a:ext uri="{FF2B5EF4-FFF2-40B4-BE49-F238E27FC236}">
                <a16:creationId xmlns:a16="http://schemas.microsoft.com/office/drawing/2014/main" id="{F4919C62-A773-064C-B861-CD7A22909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0952" y="1292213"/>
            <a:ext cx="571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sv-SE" sz="1200"/>
              <a:t>Active</a:t>
            </a:r>
          </a:p>
        </p:txBody>
      </p:sp>
      <p:sp>
        <p:nvSpPr>
          <p:cNvPr id="36" name="Oval 36">
            <a:extLst>
              <a:ext uri="{FF2B5EF4-FFF2-40B4-BE49-F238E27FC236}">
                <a16:creationId xmlns:a16="http://schemas.microsoft.com/office/drawing/2014/main" id="{6CF1324B-B78B-4B42-BF9B-05782BAB6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6577" y="1287450"/>
            <a:ext cx="619125" cy="3111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v-SE" altLang="sv-SE" sz="1800"/>
          </a:p>
        </p:txBody>
      </p:sp>
      <p:sp>
        <p:nvSpPr>
          <p:cNvPr id="37" name="textruta 38">
            <a:extLst>
              <a:ext uri="{FF2B5EF4-FFF2-40B4-BE49-F238E27FC236}">
                <a16:creationId xmlns:a16="http://schemas.microsoft.com/office/drawing/2014/main" id="{28FCBB99-F931-4D48-B8AE-CA311CF84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064" y="1308088"/>
            <a:ext cx="7381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sv-SE" sz="1200"/>
              <a:t>Placebo</a:t>
            </a:r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3DCDB851-1738-CD4D-AB3A-06A93DF461C1}"/>
              </a:ext>
            </a:extLst>
          </p:cNvPr>
          <p:cNvSpPr txBox="1"/>
          <p:nvPr/>
        </p:nvSpPr>
        <p:spPr>
          <a:xfrm>
            <a:off x="9318664" y="3370998"/>
            <a:ext cx="2787217" cy="218521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Intention-to-</a:t>
            </a:r>
            <a:r>
              <a:rPr lang="sv-SE" dirty="0" err="1"/>
              <a:t>treat</a:t>
            </a:r>
            <a:r>
              <a:rPr lang="sv-SE" dirty="0"/>
              <a:t>; </a:t>
            </a:r>
            <a:r>
              <a:rPr lang="sv-SE" dirty="0" err="1"/>
              <a:t>analysis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covariance</a:t>
            </a:r>
            <a:r>
              <a:rPr lang="sv-SE" dirty="0"/>
              <a:t> (ANCOVA) for </a:t>
            </a:r>
            <a:r>
              <a:rPr lang="sv-SE" dirty="0" err="1"/>
              <a:t>repeated</a:t>
            </a:r>
            <a:r>
              <a:rPr lang="sv-SE" dirty="0"/>
              <a:t> </a:t>
            </a:r>
            <a:r>
              <a:rPr lang="sv-SE" dirty="0" err="1"/>
              <a:t>measures</a:t>
            </a:r>
            <a:r>
              <a:rPr lang="sv-SE" dirty="0"/>
              <a:t> </a:t>
            </a:r>
            <a:r>
              <a:rPr lang="sv-SE" dirty="0" err="1"/>
              <a:t>controlling</a:t>
            </a:r>
            <a:r>
              <a:rPr lang="sv-SE" dirty="0"/>
              <a:t>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/>
              <a:t>Baseline</a:t>
            </a:r>
            <a:r>
              <a:rPr lang="sv-SE" sz="1600" dirty="0"/>
              <a:t>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Group (</a:t>
            </a:r>
            <a:r>
              <a:rPr lang="sv-SE" sz="1600" dirty="0" err="1"/>
              <a:t>active</a:t>
            </a:r>
            <a:r>
              <a:rPr lang="sv-SE" sz="1600" dirty="0"/>
              <a:t> vs. placebo)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Centre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Group x Centre</a:t>
            </a:r>
            <a:endParaRPr lang="sv-SE" dirty="0"/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696B4D12-C272-0C44-9610-B61DA7A5F897}"/>
              </a:ext>
            </a:extLst>
          </p:cNvPr>
          <p:cNvSpPr txBox="1"/>
          <p:nvPr/>
        </p:nvSpPr>
        <p:spPr>
          <a:xfrm>
            <a:off x="58831" y="846423"/>
            <a:ext cx="1815858" cy="147732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err="1"/>
              <a:t>Sample</a:t>
            </a:r>
            <a:r>
              <a:rPr lang="sv-SE" dirty="0"/>
              <a:t> </a:t>
            </a:r>
            <a:r>
              <a:rPr lang="sv-SE" dirty="0" err="1"/>
              <a:t>size</a:t>
            </a:r>
            <a:r>
              <a:rPr lang="sv-SE" dirty="0"/>
              <a:t> (n=270) </a:t>
            </a:r>
            <a:r>
              <a:rPr lang="sv-SE" dirty="0" err="1"/>
              <a:t>based</a:t>
            </a:r>
            <a:r>
              <a:rPr lang="sv-SE" dirty="0"/>
              <a:t> on </a:t>
            </a:r>
            <a:r>
              <a:rPr lang="sv-SE" dirty="0" err="1"/>
              <a:t>earlier</a:t>
            </a:r>
            <a:r>
              <a:rPr lang="sv-SE" dirty="0"/>
              <a:t> studies, </a:t>
            </a:r>
            <a:r>
              <a:rPr lang="sv-SE" dirty="0" err="1"/>
              <a:t>with</a:t>
            </a:r>
            <a:r>
              <a:rPr lang="sv-SE" dirty="0"/>
              <a:t> 90% </a:t>
            </a:r>
            <a:r>
              <a:rPr lang="sv-SE" dirty="0" err="1"/>
              <a:t>power</a:t>
            </a:r>
            <a:r>
              <a:rPr lang="sv-SE" dirty="0"/>
              <a:t> at P&lt;0.05</a:t>
            </a:r>
          </a:p>
        </p:txBody>
      </p:sp>
      <p:sp>
        <p:nvSpPr>
          <p:cNvPr id="40" name="textruta 39">
            <a:extLst>
              <a:ext uri="{FF2B5EF4-FFF2-40B4-BE49-F238E27FC236}">
                <a16:creationId xmlns:a16="http://schemas.microsoft.com/office/drawing/2014/main" id="{DCE32659-F56E-AC4D-971F-198A8C07CFA8}"/>
              </a:ext>
            </a:extLst>
          </p:cNvPr>
          <p:cNvSpPr txBox="1"/>
          <p:nvPr/>
        </p:nvSpPr>
        <p:spPr>
          <a:xfrm>
            <a:off x="9320173" y="855338"/>
            <a:ext cx="2781474" cy="230832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err="1"/>
              <a:t>Inclusion</a:t>
            </a:r>
            <a:r>
              <a:rPr lang="sv-SE" dirty="0"/>
              <a:t> </a:t>
            </a:r>
            <a:r>
              <a:rPr lang="sv-SE" dirty="0" err="1"/>
              <a:t>criteria</a:t>
            </a:r>
            <a:r>
              <a:rPr lang="sv-SE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PD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wearing</a:t>
            </a:r>
            <a:r>
              <a:rPr lang="sv-SE" dirty="0"/>
              <a:t>-off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Stable</a:t>
            </a:r>
            <a:r>
              <a:rPr lang="sv-SE" dirty="0"/>
              <a:t> </a:t>
            </a:r>
            <a:r>
              <a:rPr lang="sv-SE" dirty="0" err="1"/>
              <a:t>levodopa</a:t>
            </a:r>
            <a:endParaRPr lang="sv-SE" dirty="0"/>
          </a:p>
          <a:p>
            <a:r>
              <a:rPr lang="sv-SE" dirty="0" err="1"/>
              <a:t>Exclusion</a:t>
            </a:r>
            <a:r>
              <a:rPr lang="sv-SE" dirty="0"/>
              <a:t> </a:t>
            </a:r>
            <a:r>
              <a:rPr lang="sv-SE" dirty="0" err="1"/>
              <a:t>criteria</a:t>
            </a:r>
            <a:r>
              <a:rPr lang="sv-SE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Age &lt;35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Dementia, depression, other psychiatric or systemic disorder </a:t>
            </a:r>
            <a:endParaRPr lang="sv-SE" dirty="0"/>
          </a:p>
        </p:txBody>
      </p:sp>
      <p:sp>
        <p:nvSpPr>
          <p:cNvPr id="41" name="textruta 40">
            <a:extLst>
              <a:ext uri="{FF2B5EF4-FFF2-40B4-BE49-F238E27FC236}">
                <a16:creationId xmlns:a16="http://schemas.microsoft.com/office/drawing/2014/main" id="{E22E0A0C-AA1E-6741-94ED-C51D65EA7109}"/>
              </a:ext>
            </a:extLst>
          </p:cNvPr>
          <p:cNvSpPr txBox="1"/>
          <p:nvPr/>
        </p:nvSpPr>
        <p:spPr>
          <a:xfrm>
            <a:off x="5604771" y="1636001"/>
            <a:ext cx="1488419" cy="707886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sv-SE" sz="800" dirty="0"/>
              <a:t>0: Normal</a:t>
            </a:r>
          </a:p>
          <a:p>
            <a:r>
              <a:rPr lang="sv-SE" sz="800" dirty="0"/>
              <a:t>1: </a:t>
            </a:r>
            <a:r>
              <a:rPr lang="sv-SE" sz="800" dirty="0" err="1"/>
              <a:t>Slow</a:t>
            </a:r>
            <a:r>
              <a:rPr lang="sv-SE" sz="800" dirty="0"/>
              <a:t>; no </a:t>
            </a:r>
            <a:r>
              <a:rPr lang="sv-SE" sz="800" dirty="0" err="1"/>
              <a:t>help</a:t>
            </a:r>
            <a:endParaRPr lang="sv-SE" sz="800" dirty="0"/>
          </a:p>
          <a:p>
            <a:r>
              <a:rPr lang="sv-SE" sz="800" dirty="0"/>
              <a:t>2: </a:t>
            </a:r>
            <a:r>
              <a:rPr lang="sv-SE" sz="800" dirty="0" err="1"/>
              <a:t>Occasional</a:t>
            </a:r>
            <a:r>
              <a:rPr lang="sv-SE" sz="800" dirty="0"/>
              <a:t> </a:t>
            </a:r>
            <a:r>
              <a:rPr lang="sv-SE" sz="800" dirty="0" err="1"/>
              <a:t>help</a:t>
            </a:r>
            <a:endParaRPr lang="sv-SE" sz="800" dirty="0"/>
          </a:p>
          <a:p>
            <a:r>
              <a:rPr lang="sv-SE" sz="800" dirty="0"/>
              <a:t>3: </a:t>
            </a:r>
            <a:r>
              <a:rPr lang="sv-SE" sz="800" dirty="0" err="1"/>
              <a:t>Considerable</a:t>
            </a:r>
            <a:r>
              <a:rPr lang="sv-SE" sz="800" dirty="0"/>
              <a:t> </a:t>
            </a:r>
            <a:r>
              <a:rPr lang="sv-SE" sz="800" dirty="0" err="1"/>
              <a:t>help</a:t>
            </a:r>
            <a:endParaRPr lang="sv-SE" sz="800" dirty="0"/>
          </a:p>
          <a:p>
            <a:r>
              <a:rPr lang="sv-SE" sz="800" dirty="0"/>
              <a:t>4: </a:t>
            </a:r>
            <a:r>
              <a:rPr lang="sv-SE" sz="800" dirty="0" err="1"/>
              <a:t>Helpless</a:t>
            </a:r>
            <a:endParaRPr lang="sv-SE" sz="800" dirty="0"/>
          </a:p>
        </p:txBody>
      </p:sp>
    </p:spTree>
    <p:extLst>
      <p:ext uri="{BB962C8B-B14F-4D97-AF65-F5344CB8AC3E}">
        <p14:creationId xmlns:p14="http://schemas.microsoft.com/office/powerpoint/2010/main" val="1194147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inemet_120">
            <a:extLst>
              <a:ext uri="{FF2B5EF4-FFF2-40B4-BE49-F238E27FC236}">
                <a16:creationId xmlns:a16="http://schemas.microsoft.com/office/drawing/2014/main" id="{03D498DE-B798-FD4F-BD4A-8B720057D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28246" r="19168" b="19939"/>
          <a:stretch>
            <a:fillRect/>
          </a:stretch>
        </p:blipFill>
        <p:spPr bwMode="auto">
          <a:xfrm rot="-557270">
            <a:off x="7818477" y="1252525"/>
            <a:ext cx="715962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903E7F02-9990-914E-AEF5-A2F292D78AF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724635" y="729925"/>
            <a:ext cx="1896674" cy="5693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2000" dirty="0" err="1"/>
              <a:t>Randomization</a:t>
            </a:r>
            <a:endParaRPr lang="sv-SE" altLang="sv-SE" sz="20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100" b="1" dirty="0"/>
              <a:t>(n=270)</a:t>
            </a:r>
          </a:p>
        </p:txBody>
      </p:sp>
      <p:pic>
        <p:nvPicPr>
          <p:cNvPr id="4" name="Picture 6" descr="sinemet_120">
            <a:extLst>
              <a:ext uri="{FF2B5EF4-FFF2-40B4-BE49-F238E27FC236}">
                <a16:creationId xmlns:a16="http://schemas.microsoft.com/office/drawing/2014/main" id="{A66C2A56-8BE1-CA45-AD7E-02C12E1F3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28246" r="19168" b="19939"/>
          <a:stretch>
            <a:fillRect/>
          </a:stretch>
        </p:blipFill>
        <p:spPr bwMode="auto">
          <a:xfrm rot="-557270">
            <a:off x="2020927" y="1254113"/>
            <a:ext cx="7175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>
            <a:extLst>
              <a:ext uri="{FF2B5EF4-FFF2-40B4-BE49-F238E27FC236}">
                <a16:creationId xmlns:a16="http://schemas.microsoft.com/office/drawing/2014/main" id="{FD035F63-B40A-6C4D-803D-0DF4CB0D408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185066" y="1919275"/>
            <a:ext cx="13147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800" b="1" dirty="0" err="1"/>
              <a:t>Baseline</a:t>
            </a:r>
            <a:r>
              <a:rPr lang="sv-SE" altLang="sv-SE" sz="1800" b="1" dirty="0"/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800" b="1" dirty="0"/>
              <a:t>24.7</a:t>
            </a:r>
            <a:r>
              <a:rPr lang="en-US" altLang="sv-SE" sz="1800" b="1" dirty="0"/>
              <a:t>±12.3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E7D8D947-C436-D94C-8B83-2F2941B364A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952164" y="1925625"/>
            <a:ext cx="12105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sv-SE" altLang="sv-SE" sz="1800" b="1" dirty="0" err="1"/>
              <a:t>Baseline</a:t>
            </a:r>
            <a:r>
              <a:rPr lang="sv-SE" altLang="sv-SE" sz="1800" b="1" dirty="0"/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800" b="1" dirty="0"/>
              <a:t>23.5</a:t>
            </a:r>
            <a:r>
              <a:rPr lang="en-US" altLang="sv-SE" sz="1800" b="1" dirty="0"/>
              <a:t>±10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17F63A97-C673-964C-A899-1F882F194ED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217940" y="3360725"/>
            <a:ext cx="11807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sv-SE" altLang="sv-SE" sz="1800" b="1" dirty="0" err="1"/>
              <a:t>Week</a:t>
            </a:r>
            <a:r>
              <a:rPr lang="sv-SE" altLang="sv-SE" sz="1800" b="1" dirty="0"/>
              <a:t> 13: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800" b="1" dirty="0"/>
              <a:t>-0.7</a:t>
            </a:r>
            <a:r>
              <a:rPr lang="en-US" altLang="sv-SE" sz="1800" b="1" dirty="0"/>
              <a:t>±2.7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4CCD0ED3-89F1-A94D-A21B-BE4FB6DE98A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021047" y="3360725"/>
            <a:ext cx="11807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800" b="1" dirty="0" err="1"/>
              <a:t>Week</a:t>
            </a:r>
            <a:r>
              <a:rPr lang="sv-SE" altLang="sv-SE" sz="1800" b="1" dirty="0"/>
              <a:t> 13: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800" b="1" dirty="0"/>
              <a:t>-2.3</a:t>
            </a:r>
            <a:r>
              <a:rPr lang="en-US" altLang="sv-SE" sz="1800" b="1" dirty="0"/>
              <a:t>±3.7</a:t>
            </a:r>
          </a:p>
        </p:txBody>
      </p:sp>
      <p:sp>
        <p:nvSpPr>
          <p:cNvPr id="16" name="Line 18">
            <a:extLst>
              <a:ext uri="{FF2B5EF4-FFF2-40B4-BE49-F238E27FC236}">
                <a16:creationId xmlns:a16="http://schemas.microsoft.com/office/drawing/2014/main" id="{4ED71CD8-37D9-714F-A274-FACB5F82DEF5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2843252" y="2554275"/>
            <a:ext cx="3175" cy="842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7" name="Line 19">
            <a:extLst>
              <a:ext uri="{FF2B5EF4-FFF2-40B4-BE49-F238E27FC236}">
                <a16:creationId xmlns:a16="http://schemas.microsoft.com/office/drawing/2014/main" id="{F770FF99-FBC1-B84B-ACCA-BC14E56891F2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8567777" y="2554275"/>
            <a:ext cx="4762" cy="842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71BF6B6C-4EBD-F249-BE27-023290EF08F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84452" y="8923"/>
            <a:ext cx="6910388" cy="523140"/>
            <a:chOff x="1040" y="42"/>
            <a:chExt cx="3867" cy="317"/>
          </a:xfrm>
        </p:grpSpPr>
        <p:sp>
          <p:nvSpPr>
            <p:cNvPr id="19" name="Oval 21">
              <a:extLst>
                <a:ext uri="{FF2B5EF4-FFF2-40B4-BE49-F238E27FC236}">
                  <a16:creationId xmlns:a16="http://schemas.microsoft.com/office/drawing/2014/main" id="{730138E4-9BA0-1D40-A699-8B9B5625425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40" y="64"/>
              <a:ext cx="3867" cy="278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sv-SE" sz="1800"/>
            </a:p>
          </p:txBody>
        </p:sp>
        <p:sp>
          <p:nvSpPr>
            <p:cNvPr id="20" name="Text Box 22">
              <a:extLst>
                <a:ext uri="{FF2B5EF4-FFF2-40B4-BE49-F238E27FC236}">
                  <a16:creationId xmlns:a16="http://schemas.microsoft.com/office/drawing/2014/main" id="{8EA03E0C-9AB3-3048-9058-70245431A986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860" y="42"/>
              <a:ext cx="223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sv-SE" altLang="sv-SE" dirty="0" err="1"/>
                <a:t>People</a:t>
              </a:r>
              <a:r>
                <a:rPr lang="sv-SE" altLang="sv-SE" dirty="0"/>
                <a:t> </a:t>
              </a:r>
              <a:r>
                <a:rPr lang="sv-SE" altLang="sv-SE" dirty="0" err="1"/>
                <a:t>with</a:t>
              </a:r>
              <a:r>
                <a:rPr lang="sv-SE" altLang="sv-SE" dirty="0"/>
                <a:t> </a:t>
              </a:r>
              <a:r>
                <a:rPr lang="sv-SE" altLang="sv-SE" dirty="0" err="1"/>
                <a:t>Parkinson’s</a:t>
              </a:r>
              <a:endParaRPr lang="sv-SE" altLang="sv-SE" dirty="0"/>
            </a:p>
          </p:txBody>
        </p:sp>
      </p:grpSp>
      <p:sp>
        <p:nvSpPr>
          <p:cNvPr id="21" name="Line 23">
            <a:extLst>
              <a:ext uri="{FF2B5EF4-FFF2-40B4-BE49-F238E27FC236}">
                <a16:creationId xmlns:a16="http://schemas.microsoft.com/office/drawing/2014/main" id="{DF19AF90-9729-9141-8B68-9A4081CD2F75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724564" y="494975"/>
            <a:ext cx="0" cy="3603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2" name="Line 24">
            <a:extLst>
              <a:ext uri="{FF2B5EF4-FFF2-40B4-BE49-F238E27FC236}">
                <a16:creationId xmlns:a16="http://schemas.microsoft.com/office/drawing/2014/main" id="{87E44F69-3E5A-344E-A135-267899EE3672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562709" y="963083"/>
            <a:ext cx="1739755" cy="2574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3" name="Line 25">
            <a:extLst>
              <a:ext uri="{FF2B5EF4-FFF2-40B4-BE49-F238E27FC236}">
                <a16:creationId xmlns:a16="http://schemas.microsoft.com/office/drawing/2014/main" id="{BEE58570-5DF0-1848-8736-A46C043BD116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3043476" y="968029"/>
            <a:ext cx="1734462" cy="24703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26" name="Group 28">
            <a:extLst>
              <a:ext uri="{FF2B5EF4-FFF2-40B4-BE49-F238E27FC236}">
                <a16:creationId xmlns:a16="http://schemas.microsoft.com/office/drawing/2014/main" id="{7DF3DB66-A2FA-FE47-A2E1-AEBE8F216FA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78102" y="5669611"/>
            <a:ext cx="6908800" cy="523140"/>
            <a:chOff x="1040" y="32"/>
            <a:chExt cx="3867" cy="317"/>
          </a:xfrm>
        </p:grpSpPr>
        <p:sp>
          <p:nvSpPr>
            <p:cNvPr id="27" name="Oval 29">
              <a:extLst>
                <a:ext uri="{FF2B5EF4-FFF2-40B4-BE49-F238E27FC236}">
                  <a16:creationId xmlns:a16="http://schemas.microsoft.com/office/drawing/2014/main" id="{50144809-634F-934F-BB6C-C9F8AD227B2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40" y="64"/>
              <a:ext cx="3867" cy="278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sv-SE" sz="1800"/>
            </a:p>
          </p:txBody>
        </p:sp>
        <p:sp>
          <p:nvSpPr>
            <p:cNvPr id="28" name="Text Box 30">
              <a:extLst>
                <a:ext uri="{FF2B5EF4-FFF2-40B4-BE49-F238E27FC236}">
                  <a16:creationId xmlns:a16="http://schemas.microsoft.com/office/drawing/2014/main" id="{0E10A6EE-258A-0047-B1E6-FA8D796A439B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854" y="32"/>
              <a:ext cx="2237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sv-SE" altLang="sv-SE" dirty="0" err="1"/>
                <a:t>People</a:t>
              </a:r>
              <a:r>
                <a:rPr lang="sv-SE" altLang="sv-SE" dirty="0"/>
                <a:t> </a:t>
              </a:r>
              <a:r>
                <a:rPr lang="sv-SE" altLang="sv-SE" dirty="0" err="1"/>
                <a:t>with</a:t>
              </a:r>
              <a:r>
                <a:rPr lang="sv-SE" altLang="sv-SE" dirty="0"/>
                <a:t> </a:t>
              </a:r>
              <a:r>
                <a:rPr lang="sv-SE" altLang="sv-SE" dirty="0" err="1"/>
                <a:t>Parkinson’s</a:t>
              </a:r>
              <a:endParaRPr lang="sv-SE" altLang="sv-SE" dirty="0"/>
            </a:p>
          </p:txBody>
        </p:sp>
      </p:grpSp>
      <p:sp>
        <p:nvSpPr>
          <p:cNvPr id="29" name="Text Box 31">
            <a:extLst>
              <a:ext uri="{FF2B5EF4-FFF2-40B4-BE49-F238E27FC236}">
                <a16:creationId xmlns:a16="http://schemas.microsoft.com/office/drawing/2014/main" id="{4E93CD72-7056-6B4E-9F9C-FA07E315D98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430518" y="4985681"/>
            <a:ext cx="4638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sv-SE" sz="2000" b="1" i="1"/>
              <a:t>”</a:t>
            </a:r>
            <a:r>
              <a:rPr lang="sv-SE" altLang="ja-JP" sz="2000" b="1" i="1" dirty="0"/>
              <a:t>…</a:t>
            </a:r>
            <a:r>
              <a:rPr lang="sv-SE" altLang="ja-JP" sz="2000" b="1" i="1" dirty="0" err="1"/>
              <a:t>good</a:t>
            </a:r>
            <a:r>
              <a:rPr lang="sv-SE" altLang="ja-JP" sz="2000" b="1" i="1" dirty="0"/>
              <a:t> </a:t>
            </a:r>
            <a:r>
              <a:rPr lang="sv-SE" altLang="ja-JP" sz="2000" b="1" i="1" dirty="0" err="1"/>
              <a:t>efficacy</a:t>
            </a:r>
            <a:r>
              <a:rPr lang="sv-SE" altLang="ja-JP" sz="2000" b="1" i="1" dirty="0"/>
              <a:t> in terms </a:t>
            </a:r>
            <a:r>
              <a:rPr lang="sv-SE" altLang="ja-JP" sz="2000" b="1" i="1" dirty="0" err="1"/>
              <a:t>of</a:t>
            </a:r>
            <a:r>
              <a:rPr lang="sv-SE" altLang="ja-JP" sz="2000" b="1" i="1" dirty="0"/>
              <a:t> ADL…</a:t>
            </a:r>
            <a:r>
              <a:rPr lang="ja-JP" altLang="sv-SE" sz="2000" b="1" i="1"/>
              <a:t>”</a:t>
            </a:r>
            <a:endParaRPr lang="sv-SE" altLang="sv-SE" sz="2000" b="1" i="1" dirty="0"/>
          </a:p>
        </p:txBody>
      </p:sp>
      <p:grpSp>
        <p:nvGrpSpPr>
          <p:cNvPr id="31" name="Group 33">
            <a:extLst>
              <a:ext uri="{FF2B5EF4-FFF2-40B4-BE49-F238E27FC236}">
                <a16:creationId xmlns:a16="http://schemas.microsoft.com/office/drawing/2014/main" id="{7D3CFFC5-DA95-F94B-A9BE-EC1CDC92236D}"/>
              </a:ext>
            </a:extLst>
          </p:cNvPr>
          <p:cNvGrpSpPr>
            <a:grpSpLocks/>
          </p:cNvGrpSpPr>
          <p:nvPr/>
        </p:nvGrpSpPr>
        <p:grpSpPr bwMode="auto">
          <a:xfrm>
            <a:off x="4218027" y="1209598"/>
            <a:ext cx="2882900" cy="2728913"/>
            <a:chOff x="2107" y="904"/>
            <a:chExt cx="1677" cy="1719"/>
          </a:xfrm>
        </p:grpSpPr>
        <p:pic>
          <p:nvPicPr>
            <p:cNvPr id="32" name="Picture 34">
              <a:extLst>
                <a:ext uri="{FF2B5EF4-FFF2-40B4-BE49-F238E27FC236}">
                  <a16:creationId xmlns:a16="http://schemas.microsoft.com/office/drawing/2014/main" id="{3D5BA1B6-0DF8-E94D-9348-115C20C4FE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6" y="1049"/>
              <a:ext cx="1618" cy="1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 Box 35">
              <a:extLst>
                <a:ext uri="{FF2B5EF4-FFF2-40B4-BE49-F238E27FC236}">
                  <a16:creationId xmlns:a16="http://schemas.microsoft.com/office/drawing/2014/main" id="{DFF1D6C6-D737-594D-A7E6-AC6DE7AEAC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7" y="904"/>
              <a:ext cx="161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sv-SE" altLang="sv-SE" sz="1200"/>
                <a:t>(Possible score range, 0-52; 0=better)</a:t>
              </a:r>
            </a:p>
          </p:txBody>
        </p:sp>
      </p:grpSp>
      <p:sp>
        <p:nvSpPr>
          <p:cNvPr id="34" name="Oval 36">
            <a:extLst>
              <a:ext uri="{FF2B5EF4-FFF2-40B4-BE49-F238E27FC236}">
                <a16:creationId xmlns:a16="http://schemas.microsoft.com/office/drawing/2014/main" id="{9D677700-927C-F743-AD88-E88F8CFD1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1902" y="1279513"/>
            <a:ext cx="619125" cy="3111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v-SE" altLang="sv-SE" sz="1800"/>
          </a:p>
        </p:txBody>
      </p:sp>
      <p:sp>
        <p:nvSpPr>
          <p:cNvPr id="35" name="textruta 38">
            <a:extLst>
              <a:ext uri="{FF2B5EF4-FFF2-40B4-BE49-F238E27FC236}">
                <a16:creationId xmlns:a16="http://schemas.microsoft.com/office/drawing/2014/main" id="{6256722D-8E36-3C4D-BCCC-832921F6E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0952" y="1292213"/>
            <a:ext cx="571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sv-SE" sz="1200"/>
              <a:t>Active</a:t>
            </a:r>
          </a:p>
        </p:txBody>
      </p:sp>
      <p:sp>
        <p:nvSpPr>
          <p:cNvPr id="36" name="Oval 36">
            <a:extLst>
              <a:ext uri="{FF2B5EF4-FFF2-40B4-BE49-F238E27FC236}">
                <a16:creationId xmlns:a16="http://schemas.microsoft.com/office/drawing/2014/main" id="{03B2A4C9-FCD2-F04E-942A-D9A483B39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6577" y="1287450"/>
            <a:ext cx="619125" cy="3111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v-SE" altLang="sv-SE" sz="1800"/>
          </a:p>
        </p:txBody>
      </p:sp>
      <p:sp>
        <p:nvSpPr>
          <p:cNvPr id="37" name="textruta 38">
            <a:extLst>
              <a:ext uri="{FF2B5EF4-FFF2-40B4-BE49-F238E27FC236}">
                <a16:creationId xmlns:a16="http://schemas.microsoft.com/office/drawing/2014/main" id="{D56C652B-033D-D648-9F87-727E3BF1C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064" y="1308088"/>
            <a:ext cx="7381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sv-SE" sz="1200"/>
              <a:t>Placebo</a:t>
            </a:r>
          </a:p>
        </p:txBody>
      </p:sp>
      <p:sp>
        <p:nvSpPr>
          <p:cNvPr id="52" name="textruta 1">
            <a:extLst>
              <a:ext uri="{FF2B5EF4-FFF2-40B4-BE49-F238E27FC236}">
                <a16:creationId xmlns:a16="http://schemas.microsoft.com/office/drawing/2014/main" id="{DB60D555-339F-5046-A0B2-ACEAC71F1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6515" y="3147111"/>
            <a:ext cx="16795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sv-SE" altLang="sv-SE" sz="4400">
                <a:solidFill>
                  <a:srgbClr val="FF0000"/>
                </a:solidFill>
              </a:rPr>
              <a:t>𝚫</a:t>
            </a:r>
            <a:r>
              <a:rPr lang="sv-SE" altLang="sv-SE" sz="4400" b="1">
                <a:solidFill>
                  <a:srgbClr val="FF0000"/>
                </a:solidFill>
              </a:rPr>
              <a:t>1.6?</a:t>
            </a:r>
          </a:p>
        </p:txBody>
      </p:sp>
      <p:sp>
        <p:nvSpPr>
          <p:cNvPr id="53" name="Line 13">
            <a:extLst>
              <a:ext uri="{FF2B5EF4-FFF2-40B4-BE49-F238E27FC236}">
                <a16:creationId xmlns:a16="http://schemas.microsoft.com/office/drawing/2014/main" id="{EF12ECD8-87DF-D447-9340-386565465182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505440" y="3532874"/>
            <a:ext cx="13985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4" name="Line 15">
            <a:extLst>
              <a:ext uri="{FF2B5EF4-FFF2-40B4-BE49-F238E27FC236}">
                <a16:creationId xmlns:a16="http://schemas.microsoft.com/office/drawing/2014/main" id="{8662DD3D-EA69-B947-9549-1F0AF574D1FF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3516178" y="3532874"/>
            <a:ext cx="15255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63" name="Line 12">
            <a:extLst>
              <a:ext uri="{FF2B5EF4-FFF2-40B4-BE49-F238E27FC236}">
                <a16:creationId xmlns:a16="http://schemas.microsoft.com/office/drawing/2014/main" id="{5569D826-F904-CF40-9D56-9B18DE4750AB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7091402" y="2100250"/>
            <a:ext cx="812800" cy="0"/>
          </a:xfrm>
          <a:prstGeom prst="line">
            <a:avLst/>
          </a:prstGeom>
          <a:noFill/>
          <a:ln w="571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64" name="Line 14">
            <a:extLst>
              <a:ext uri="{FF2B5EF4-FFF2-40B4-BE49-F238E27FC236}">
                <a16:creationId xmlns:a16="http://schemas.microsoft.com/office/drawing/2014/main" id="{B870DF92-9315-154A-BF05-F4F6705566F8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3516352" y="2100250"/>
            <a:ext cx="812800" cy="0"/>
          </a:xfrm>
          <a:prstGeom prst="line">
            <a:avLst/>
          </a:prstGeom>
          <a:noFill/>
          <a:ln w="571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3" name="Line 26">
            <a:extLst>
              <a:ext uri="{FF2B5EF4-FFF2-40B4-BE49-F238E27FC236}">
                <a16:creationId xmlns:a16="http://schemas.microsoft.com/office/drawing/2014/main" id="{A9B38F7F-E841-CB43-BF15-4C54ED055347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3476100" y="4045480"/>
            <a:ext cx="1196975" cy="447675"/>
          </a:xfrm>
          <a:prstGeom prst="line">
            <a:avLst/>
          </a:prstGeom>
          <a:noFill/>
          <a:ln w="762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6" name="Line 27">
            <a:extLst>
              <a:ext uri="{FF2B5EF4-FFF2-40B4-BE49-F238E27FC236}">
                <a16:creationId xmlns:a16="http://schemas.microsoft.com/office/drawing/2014/main" id="{0FAD9BC6-3225-404C-9849-1BC43630CD1F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6710219" y="4042256"/>
            <a:ext cx="1196975" cy="522288"/>
          </a:xfrm>
          <a:prstGeom prst="line">
            <a:avLst/>
          </a:prstGeom>
          <a:noFill/>
          <a:ln w="762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8" name="Line 16">
            <a:extLst>
              <a:ext uri="{FF2B5EF4-FFF2-40B4-BE49-F238E27FC236}">
                <a16:creationId xmlns:a16="http://schemas.microsoft.com/office/drawing/2014/main" id="{E58F6D8A-9F46-5A4E-B65B-92A98B1B1657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726962" y="3944797"/>
            <a:ext cx="0" cy="360363"/>
          </a:xfrm>
          <a:prstGeom prst="line">
            <a:avLst/>
          </a:prstGeom>
          <a:noFill/>
          <a:ln w="762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80" name="Line 16">
            <a:extLst>
              <a:ext uri="{FF2B5EF4-FFF2-40B4-BE49-F238E27FC236}">
                <a16:creationId xmlns:a16="http://schemas.microsoft.com/office/drawing/2014/main" id="{F8F689D1-A7DE-2D44-94C9-A53FC39B3F45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726961" y="4717085"/>
            <a:ext cx="0" cy="360363"/>
          </a:xfrm>
          <a:prstGeom prst="line">
            <a:avLst/>
          </a:prstGeom>
          <a:noFill/>
          <a:ln w="762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83" name="Line 17">
            <a:extLst>
              <a:ext uri="{FF2B5EF4-FFF2-40B4-BE49-F238E27FC236}">
                <a16:creationId xmlns:a16="http://schemas.microsoft.com/office/drawing/2014/main" id="{D595DDDF-D48F-8347-BD34-83C0815A39C5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711775" y="5362058"/>
            <a:ext cx="0" cy="360362"/>
          </a:xfrm>
          <a:prstGeom prst="line">
            <a:avLst/>
          </a:prstGeom>
          <a:noFill/>
          <a:ln w="762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85" name="Text Box 11">
            <a:extLst>
              <a:ext uri="{FF2B5EF4-FFF2-40B4-BE49-F238E27FC236}">
                <a16:creationId xmlns:a16="http://schemas.microsoft.com/office/drawing/2014/main" id="{77E19B33-37FB-614F-B056-D05D1E97665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793402" y="4246004"/>
            <a:ext cx="1719262" cy="5191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2800" b="1" i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</a:gradFill>
              </a:rPr>
              <a:t>P&lt;0.0001</a:t>
            </a:r>
          </a:p>
        </p:txBody>
      </p:sp>
    </p:spTree>
    <p:extLst>
      <p:ext uri="{BB962C8B-B14F-4D97-AF65-F5344CB8AC3E}">
        <p14:creationId xmlns:p14="http://schemas.microsoft.com/office/powerpoint/2010/main" val="871265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inemet_120">
            <a:extLst>
              <a:ext uri="{FF2B5EF4-FFF2-40B4-BE49-F238E27FC236}">
                <a16:creationId xmlns:a16="http://schemas.microsoft.com/office/drawing/2014/main" id="{7E21C118-DCB7-134B-B6B8-4F0DB298D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28246" r="19168" b="19939"/>
          <a:stretch>
            <a:fillRect/>
          </a:stretch>
        </p:blipFill>
        <p:spPr bwMode="auto">
          <a:xfrm rot="-557270">
            <a:off x="7818477" y="1252525"/>
            <a:ext cx="715962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A12587D7-CD3A-3C4D-8A2F-709736292B3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724635" y="729925"/>
            <a:ext cx="1896674" cy="5693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2000" dirty="0" err="1"/>
              <a:t>Randomization</a:t>
            </a:r>
            <a:endParaRPr lang="sv-SE" altLang="sv-SE" sz="20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100" b="1" dirty="0"/>
              <a:t>(n=270)</a:t>
            </a:r>
          </a:p>
        </p:txBody>
      </p:sp>
      <p:pic>
        <p:nvPicPr>
          <p:cNvPr id="4" name="Picture 6" descr="sinemet_120">
            <a:extLst>
              <a:ext uri="{FF2B5EF4-FFF2-40B4-BE49-F238E27FC236}">
                <a16:creationId xmlns:a16="http://schemas.microsoft.com/office/drawing/2014/main" id="{8793A955-F06E-FD49-87C8-5204A305C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28246" r="19168" b="19939"/>
          <a:stretch>
            <a:fillRect/>
          </a:stretch>
        </p:blipFill>
        <p:spPr bwMode="auto">
          <a:xfrm rot="-557270">
            <a:off x="2020927" y="1254113"/>
            <a:ext cx="7175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>
            <a:extLst>
              <a:ext uri="{FF2B5EF4-FFF2-40B4-BE49-F238E27FC236}">
                <a16:creationId xmlns:a16="http://schemas.microsoft.com/office/drawing/2014/main" id="{253E8B52-D5BA-4E43-9885-B117322486A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185066" y="1919275"/>
            <a:ext cx="13147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800" b="1" dirty="0" err="1"/>
              <a:t>Baseline</a:t>
            </a:r>
            <a:r>
              <a:rPr lang="sv-SE" altLang="sv-SE" sz="1800" b="1" dirty="0"/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800" b="1" dirty="0"/>
              <a:t>24.7</a:t>
            </a:r>
            <a:r>
              <a:rPr lang="en-US" altLang="sv-SE" sz="1800" b="1" dirty="0"/>
              <a:t>±12.3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164DE410-4356-5C41-9FD5-6AB6EBFDBE5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952164" y="1925625"/>
            <a:ext cx="12105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sv-SE" altLang="sv-SE" sz="1800" b="1" dirty="0" err="1"/>
              <a:t>Baseline</a:t>
            </a:r>
            <a:r>
              <a:rPr lang="sv-SE" altLang="sv-SE" sz="1800" b="1" dirty="0"/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800" b="1" dirty="0"/>
              <a:t>23.5</a:t>
            </a:r>
            <a:r>
              <a:rPr lang="en-US" altLang="sv-SE" sz="1800" b="1" dirty="0"/>
              <a:t>±10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BD2B3460-437F-3345-AF7E-4D270488676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217940" y="3360725"/>
            <a:ext cx="11807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sv-SE" altLang="sv-SE" sz="1800" b="1" dirty="0" err="1"/>
              <a:t>Week</a:t>
            </a:r>
            <a:r>
              <a:rPr lang="sv-SE" altLang="sv-SE" sz="1800" b="1" dirty="0"/>
              <a:t> 13: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800" b="1" dirty="0"/>
              <a:t>-0.7</a:t>
            </a:r>
            <a:r>
              <a:rPr lang="en-US" altLang="sv-SE" sz="1800" b="1" dirty="0"/>
              <a:t>±2.7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BA997AA0-0C60-B045-8B6D-2D2D3B112A3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021047" y="3360725"/>
            <a:ext cx="11807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800" b="1" dirty="0" err="1"/>
              <a:t>Week</a:t>
            </a:r>
            <a:r>
              <a:rPr lang="sv-SE" altLang="sv-SE" sz="1800" b="1" dirty="0"/>
              <a:t> 13: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800" b="1" dirty="0"/>
              <a:t>-2.3</a:t>
            </a:r>
            <a:r>
              <a:rPr lang="en-US" altLang="sv-SE" sz="1800" b="1" dirty="0"/>
              <a:t>±3.7</a:t>
            </a:r>
          </a:p>
        </p:txBody>
      </p:sp>
      <p:sp>
        <p:nvSpPr>
          <p:cNvPr id="12" name="Line 18">
            <a:extLst>
              <a:ext uri="{FF2B5EF4-FFF2-40B4-BE49-F238E27FC236}">
                <a16:creationId xmlns:a16="http://schemas.microsoft.com/office/drawing/2014/main" id="{6A538CEC-9472-4B4D-9BEB-D0FB9CB9A433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2843252" y="2554275"/>
            <a:ext cx="3175" cy="842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3" name="Line 19">
            <a:extLst>
              <a:ext uri="{FF2B5EF4-FFF2-40B4-BE49-F238E27FC236}">
                <a16:creationId xmlns:a16="http://schemas.microsoft.com/office/drawing/2014/main" id="{BC9E64EE-FE35-624E-A776-1B45140CD367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8567777" y="2554275"/>
            <a:ext cx="4762" cy="842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14" name="Group 20">
            <a:extLst>
              <a:ext uri="{FF2B5EF4-FFF2-40B4-BE49-F238E27FC236}">
                <a16:creationId xmlns:a16="http://schemas.microsoft.com/office/drawing/2014/main" id="{08CCC55F-2535-334B-A169-F6C8547A7DC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84452" y="8923"/>
            <a:ext cx="6910388" cy="523140"/>
            <a:chOff x="1040" y="42"/>
            <a:chExt cx="3867" cy="317"/>
          </a:xfrm>
        </p:grpSpPr>
        <p:sp>
          <p:nvSpPr>
            <p:cNvPr id="15" name="Oval 21">
              <a:extLst>
                <a:ext uri="{FF2B5EF4-FFF2-40B4-BE49-F238E27FC236}">
                  <a16:creationId xmlns:a16="http://schemas.microsoft.com/office/drawing/2014/main" id="{21EAFEAA-79EF-2C47-A7A7-54870617747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40" y="64"/>
              <a:ext cx="3867" cy="278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sv-SE" sz="1800"/>
            </a:p>
          </p:txBody>
        </p:sp>
        <p:sp>
          <p:nvSpPr>
            <p:cNvPr id="16" name="Text Box 22">
              <a:extLst>
                <a:ext uri="{FF2B5EF4-FFF2-40B4-BE49-F238E27FC236}">
                  <a16:creationId xmlns:a16="http://schemas.microsoft.com/office/drawing/2014/main" id="{4D1AD370-C150-044B-9BB3-29E27599C97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860" y="42"/>
              <a:ext cx="223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sv-SE" altLang="sv-SE" dirty="0" err="1"/>
                <a:t>People</a:t>
              </a:r>
              <a:r>
                <a:rPr lang="sv-SE" altLang="sv-SE" dirty="0"/>
                <a:t> </a:t>
              </a:r>
              <a:r>
                <a:rPr lang="sv-SE" altLang="sv-SE" dirty="0" err="1"/>
                <a:t>with</a:t>
              </a:r>
              <a:r>
                <a:rPr lang="sv-SE" altLang="sv-SE" dirty="0"/>
                <a:t> </a:t>
              </a:r>
              <a:r>
                <a:rPr lang="sv-SE" altLang="sv-SE" dirty="0" err="1"/>
                <a:t>Parkinson’s</a:t>
              </a:r>
              <a:endParaRPr lang="sv-SE" altLang="sv-SE" dirty="0"/>
            </a:p>
          </p:txBody>
        </p:sp>
      </p:grpSp>
      <p:sp>
        <p:nvSpPr>
          <p:cNvPr id="17" name="Line 23">
            <a:extLst>
              <a:ext uri="{FF2B5EF4-FFF2-40B4-BE49-F238E27FC236}">
                <a16:creationId xmlns:a16="http://schemas.microsoft.com/office/drawing/2014/main" id="{9CCA50FD-ECC1-8542-9EF1-955338B03436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724564" y="494975"/>
            <a:ext cx="0" cy="3603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" name="Line 24">
            <a:extLst>
              <a:ext uri="{FF2B5EF4-FFF2-40B4-BE49-F238E27FC236}">
                <a16:creationId xmlns:a16="http://schemas.microsoft.com/office/drawing/2014/main" id="{79C265B7-BCA4-2743-AB1E-C33570869D1B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562709" y="963083"/>
            <a:ext cx="1739755" cy="2574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9" name="Line 25">
            <a:extLst>
              <a:ext uri="{FF2B5EF4-FFF2-40B4-BE49-F238E27FC236}">
                <a16:creationId xmlns:a16="http://schemas.microsoft.com/office/drawing/2014/main" id="{EE6D0D90-03C3-664C-98D5-1CC9E4BAB2E5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3043476" y="968029"/>
            <a:ext cx="1734462" cy="24703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22" name="Group 28">
            <a:extLst>
              <a:ext uri="{FF2B5EF4-FFF2-40B4-BE49-F238E27FC236}">
                <a16:creationId xmlns:a16="http://schemas.microsoft.com/office/drawing/2014/main" id="{DF75D0B3-ED29-A74E-9649-FF36D0E0ED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78102" y="5669611"/>
            <a:ext cx="6908800" cy="523140"/>
            <a:chOff x="1040" y="32"/>
            <a:chExt cx="3867" cy="317"/>
          </a:xfrm>
        </p:grpSpPr>
        <p:sp>
          <p:nvSpPr>
            <p:cNvPr id="23" name="Oval 29">
              <a:extLst>
                <a:ext uri="{FF2B5EF4-FFF2-40B4-BE49-F238E27FC236}">
                  <a16:creationId xmlns:a16="http://schemas.microsoft.com/office/drawing/2014/main" id="{5497E600-4CB1-584B-B4E9-394EBDE7962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40" y="64"/>
              <a:ext cx="3867" cy="278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sv-SE" sz="1800"/>
            </a:p>
          </p:txBody>
        </p:sp>
        <p:sp>
          <p:nvSpPr>
            <p:cNvPr id="24" name="Text Box 30">
              <a:extLst>
                <a:ext uri="{FF2B5EF4-FFF2-40B4-BE49-F238E27FC236}">
                  <a16:creationId xmlns:a16="http://schemas.microsoft.com/office/drawing/2014/main" id="{B23B6600-FB20-034C-901B-A9A93A5CA6FB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854" y="32"/>
              <a:ext cx="2237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sv-SE" altLang="sv-SE" dirty="0" err="1"/>
                <a:t>People</a:t>
              </a:r>
              <a:r>
                <a:rPr lang="sv-SE" altLang="sv-SE" dirty="0"/>
                <a:t> </a:t>
              </a:r>
              <a:r>
                <a:rPr lang="sv-SE" altLang="sv-SE" dirty="0" err="1"/>
                <a:t>with</a:t>
              </a:r>
              <a:r>
                <a:rPr lang="sv-SE" altLang="sv-SE" dirty="0"/>
                <a:t> </a:t>
              </a:r>
              <a:r>
                <a:rPr lang="sv-SE" altLang="sv-SE" dirty="0" err="1"/>
                <a:t>Parkinson’s</a:t>
              </a:r>
              <a:endParaRPr lang="sv-SE" altLang="sv-SE" dirty="0"/>
            </a:p>
          </p:txBody>
        </p:sp>
      </p:grpSp>
      <p:sp>
        <p:nvSpPr>
          <p:cNvPr id="25" name="Text Box 31">
            <a:extLst>
              <a:ext uri="{FF2B5EF4-FFF2-40B4-BE49-F238E27FC236}">
                <a16:creationId xmlns:a16="http://schemas.microsoft.com/office/drawing/2014/main" id="{5F51EF51-A56E-E544-9C44-BB3E6F30A56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430518" y="4985681"/>
            <a:ext cx="4638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sv-SE" sz="2000" b="1" i="1"/>
              <a:t>”</a:t>
            </a:r>
            <a:r>
              <a:rPr lang="sv-SE" altLang="ja-JP" sz="2000" b="1" i="1" dirty="0"/>
              <a:t>…</a:t>
            </a:r>
            <a:r>
              <a:rPr lang="sv-SE" altLang="ja-JP" sz="2000" b="1" i="1" dirty="0" err="1"/>
              <a:t>good</a:t>
            </a:r>
            <a:r>
              <a:rPr lang="sv-SE" altLang="ja-JP" sz="2000" b="1" i="1" dirty="0"/>
              <a:t> </a:t>
            </a:r>
            <a:r>
              <a:rPr lang="sv-SE" altLang="ja-JP" sz="2000" b="1" i="1" dirty="0" err="1"/>
              <a:t>efficacy</a:t>
            </a:r>
            <a:r>
              <a:rPr lang="sv-SE" altLang="ja-JP" sz="2000" b="1" i="1" dirty="0"/>
              <a:t> in terms </a:t>
            </a:r>
            <a:r>
              <a:rPr lang="sv-SE" altLang="ja-JP" sz="2000" b="1" i="1" dirty="0" err="1"/>
              <a:t>of</a:t>
            </a:r>
            <a:r>
              <a:rPr lang="sv-SE" altLang="ja-JP" sz="2000" b="1" i="1" dirty="0"/>
              <a:t> ADL…</a:t>
            </a:r>
            <a:r>
              <a:rPr lang="ja-JP" altLang="sv-SE" sz="2000" b="1" i="1"/>
              <a:t>”</a:t>
            </a:r>
            <a:endParaRPr lang="sv-SE" altLang="sv-SE" sz="2000" b="1" i="1" dirty="0"/>
          </a:p>
        </p:txBody>
      </p:sp>
      <p:grpSp>
        <p:nvGrpSpPr>
          <p:cNvPr id="27" name="Group 33">
            <a:extLst>
              <a:ext uri="{FF2B5EF4-FFF2-40B4-BE49-F238E27FC236}">
                <a16:creationId xmlns:a16="http://schemas.microsoft.com/office/drawing/2014/main" id="{F2FB3C12-3820-1941-8A48-28426E48404E}"/>
              </a:ext>
            </a:extLst>
          </p:cNvPr>
          <p:cNvGrpSpPr>
            <a:grpSpLocks/>
          </p:cNvGrpSpPr>
          <p:nvPr/>
        </p:nvGrpSpPr>
        <p:grpSpPr bwMode="auto">
          <a:xfrm>
            <a:off x="4218027" y="1209598"/>
            <a:ext cx="2882900" cy="2728913"/>
            <a:chOff x="2107" y="904"/>
            <a:chExt cx="1677" cy="1719"/>
          </a:xfrm>
        </p:grpSpPr>
        <p:pic>
          <p:nvPicPr>
            <p:cNvPr id="28" name="Picture 34">
              <a:extLst>
                <a:ext uri="{FF2B5EF4-FFF2-40B4-BE49-F238E27FC236}">
                  <a16:creationId xmlns:a16="http://schemas.microsoft.com/office/drawing/2014/main" id="{94EF19EC-3D3E-D94B-904A-A928C05D89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6" y="1049"/>
              <a:ext cx="1618" cy="1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 Box 35">
              <a:extLst>
                <a:ext uri="{FF2B5EF4-FFF2-40B4-BE49-F238E27FC236}">
                  <a16:creationId xmlns:a16="http://schemas.microsoft.com/office/drawing/2014/main" id="{99165637-98D1-7841-8C55-135B8B8BDF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7" y="904"/>
              <a:ext cx="161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sv-SE" altLang="sv-SE" sz="1200"/>
                <a:t>(Possible score range, 0-52; 0=better)</a:t>
              </a:r>
            </a:p>
          </p:txBody>
        </p:sp>
      </p:grpSp>
      <p:sp>
        <p:nvSpPr>
          <p:cNvPr id="30" name="Oval 36">
            <a:extLst>
              <a:ext uri="{FF2B5EF4-FFF2-40B4-BE49-F238E27FC236}">
                <a16:creationId xmlns:a16="http://schemas.microsoft.com/office/drawing/2014/main" id="{CD8EA455-D234-4840-9840-A9B9868DB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1902" y="1279513"/>
            <a:ext cx="619125" cy="3111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v-SE" altLang="sv-SE" sz="1800"/>
          </a:p>
        </p:txBody>
      </p:sp>
      <p:sp>
        <p:nvSpPr>
          <p:cNvPr id="31" name="textruta 38">
            <a:extLst>
              <a:ext uri="{FF2B5EF4-FFF2-40B4-BE49-F238E27FC236}">
                <a16:creationId xmlns:a16="http://schemas.microsoft.com/office/drawing/2014/main" id="{4448D958-3AFA-6B44-8CDF-1F094EC3D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0952" y="1292213"/>
            <a:ext cx="571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sv-SE" sz="1200"/>
              <a:t>Active</a:t>
            </a:r>
          </a:p>
        </p:txBody>
      </p:sp>
      <p:sp>
        <p:nvSpPr>
          <p:cNvPr id="32" name="Oval 36">
            <a:extLst>
              <a:ext uri="{FF2B5EF4-FFF2-40B4-BE49-F238E27FC236}">
                <a16:creationId xmlns:a16="http://schemas.microsoft.com/office/drawing/2014/main" id="{30A650F1-6D1C-9546-A38C-800662E38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6577" y="1287450"/>
            <a:ext cx="619125" cy="3111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v-SE" altLang="sv-SE" sz="1800"/>
          </a:p>
        </p:txBody>
      </p:sp>
      <p:sp>
        <p:nvSpPr>
          <p:cNvPr id="33" name="textruta 38">
            <a:extLst>
              <a:ext uri="{FF2B5EF4-FFF2-40B4-BE49-F238E27FC236}">
                <a16:creationId xmlns:a16="http://schemas.microsoft.com/office/drawing/2014/main" id="{5DC6A22F-568F-FD4C-A514-4F2360138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064" y="1308088"/>
            <a:ext cx="7381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sv-SE" sz="1200"/>
              <a:t>Placebo</a:t>
            </a:r>
          </a:p>
        </p:txBody>
      </p:sp>
      <p:sp>
        <p:nvSpPr>
          <p:cNvPr id="37" name="Line 12">
            <a:extLst>
              <a:ext uri="{FF2B5EF4-FFF2-40B4-BE49-F238E27FC236}">
                <a16:creationId xmlns:a16="http://schemas.microsoft.com/office/drawing/2014/main" id="{DCCFF1D6-727F-A648-8F1E-708954533AFE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7091402" y="2100250"/>
            <a:ext cx="812800" cy="0"/>
          </a:xfrm>
          <a:prstGeom prst="line">
            <a:avLst/>
          </a:prstGeom>
          <a:noFill/>
          <a:ln w="571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8" name="Line 14">
            <a:extLst>
              <a:ext uri="{FF2B5EF4-FFF2-40B4-BE49-F238E27FC236}">
                <a16:creationId xmlns:a16="http://schemas.microsoft.com/office/drawing/2014/main" id="{02BC5DC6-5C18-584C-A34F-FF04A76F0CC8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3516352" y="2100250"/>
            <a:ext cx="812800" cy="0"/>
          </a:xfrm>
          <a:prstGeom prst="line">
            <a:avLst/>
          </a:prstGeom>
          <a:noFill/>
          <a:ln w="571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1" name="Line 12">
            <a:extLst>
              <a:ext uri="{FF2B5EF4-FFF2-40B4-BE49-F238E27FC236}">
                <a16:creationId xmlns:a16="http://schemas.microsoft.com/office/drawing/2014/main" id="{B5F97282-B255-234C-A012-B0DC4A9C69D4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7100927" y="3529021"/>
            <a:ext cx="812800" cy="0"/>
          </a:xfrm>
          <a:prstGeom prst="line">
            <a:avLst/>
          </a:prstGeom>
          <a:noFill/>
          <a:ln w="571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2" name="Line 14">
            <a:extLst>
              <a:ext uri="{FF2B5EF4-FFF2-40B4-BE49-F238E27FC236}">
                <a16:creationId xmlns:a16="http://schemas.microsoft.com/office/drawing/2014/main" id="{50957790-F5FD-3941-814A-1F46D3980928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3525877" y="3529021"/>
            <a:ext cx="812800" cy="0"/>
          </a:xfrm>
          <a:prstGeom prst="line">
            <a:avLst/>
          </a:prstGeom>
          <a:noFill/>
          <a:ln w="571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3" name="textruta 29">
            <a:extLst>
              <a:ext uri="{FF2B5EF4-FFF2-40B4-BE49-F238E27FC236}">
                <a16:creationId xmlns:a16="http://schemas.microsoft.com/office/drawing/2014/main" id="{0C9D9043-71E2-9A45-88A5-BD783B054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9270" y="4040201"/>
            <a:ext cx="3430587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sv-SE" altLang="sv-SE" sz="2400" dirty="0"/>
              <a:t>Schwab &amp; England: </a:t>
            </a:r>
            <a:r>
              <a:rPr lang="sv-SE" altLang="sv-SE" sz="2400" dirty="0" err="1">
                <a:solidFill>
                  <a:srgbClr val="CC0000"/>
                </a:solidFill>
              </a:rPr>
              <a:t>n.s.</a:t>
            </a:r>
            <a:r>
              <a:rPr lang="sv-SE" altLang="sv-SE" sz="2400" dirty="0"/>
              <a:t> 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sv-SE" altLang="sv-SE" sz="2400" dirty="0"/>
              <a:t>PDQ-39/ADL </a:t>
            </a:r>
            <a:r>
              <a:rPr lang="sv-SE" altLang="sv-SE" sz="2400" dirty="0" err="1"/>
              <a:t>scale</a:t>
            </a:r>
            <a:r>
              <a:rPr lang="sv-SE" altLang="sv-SE" sz="2400" dirty="0"/>
              <a:t>: </a:t>
            </a:r>
            <a:r>
              <a:rPr lang="sv-SE" altLang="sv-SE" sz="2400" dirty="0" err="1">
                <a:solidFill>
                  <a:srgbClr val="CC0000"/>
                </a:solidFill>
              </a:rPr>
              <a:t>n.s.</a:t>
            </a:r>
            <a:endParaRPr lang="sv-SE" altLang="sv-SE" sz="2400" dirty="0"/>
          </a:p>
        </p:txBody>
      </p:sp>
      <p:sp>
        <p:nvSpPr>
          <p:cNvPr id="44" name="Text Box 5">
            <a:extLst>
              <a:ext uri="{FF2B5EF4-FFF2-40B4-BE49-F238E27FC236}">
                <a16:creationId xmlns:a16="http://schemas.microsoft.com/office/drawing/2014/main" id="{7A9EBC99-733F-174F-AC42-3FF0D7198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6470" y="4631708"/>
            <a:ext cx="70243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66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005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F4ED3C7D-2947-4C4F-9AE5-7B5119D4665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85950" y="2130426"/>
            <a:ext cx="8420100" cy="1470025"/>
          </a:xfrm>
        </p:spPr>
        <p:txBody>
          <a:bodyPr/>
          <a:lstStyle/>
          <a:p>
            <a:pPr eaLnBrk="1" hangingPunct="1"/>
            <a:r>
              <a:rPr lang="sv-SE" altLang="sv-SE" sz="4400" i="1" dirty="0"/>
              <a:t>WHAT </a:t>
            </a:r>
            <a:r>
              <a:rPr lang="sv-SE" altLang="sv-SE" sz="4400" i="1" dirty="0" err="1"/>
              <a:t>outcome</a:t>
            </a:r>
            <a:r>
              <a:rPr lang="sv-SE" altLang="sv-SE" sz="4400" i="1" dirty="0"/>
              <a:t> </a:t>
            </a:r>
            <a:r>
              <a:rPr lang="sv-SE" altLang="sv-SE" sz="4400" i="1" dirty="0" err="1"/>
              <a:t>was</a:t>
            </a:r>
            <a:r>
              <a:rPr lang="sv-SE" altLang="sv-SE" sz="4400" i="1" dirty="0"/>
              <a:t> </a:t>
            </a:r>
            <a:r>
              <a:rPr lang="sv-SE" altLang="sv-SE" sz="4400" i="1" dirty="0" err="1"/>
              <a:t>assessed</a:t>
            </a:r>
            <a:r>
              <a:rPr lang="sv-SE" altLang="sv-SE" sz="4400" dirty="0"/>
              <a:t>…?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5">
            <a:extLst>
              <a:ext uri="{FF2B5EF4-FFF2-40B4-BE49-F238E27FC236}">
                <a16:creationId xmlns:a16="http://schemas.microsoft.com/office/drawing/2014/main" id="{57BFD431-AA15-5F49-AEC3-EDBE11E85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" r="4778"/>
          <a:stretch>
            <a:fillRect/>
          </a:stretch>
        </p:blipFill>
        <p:spPr bwMode="auto">
          <a:xfrm>
            <a:off x="5705476" y="728663"/>
            <a:ext cx="273526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0" name="Picture 6">
            <a:extLst>
              <a:ext uri="{FF2B5EF4-FFF2-40B4-BE49-F238E27FC236}">
                <a16:creationId xmlns:a16="http://schemas.microsoft.com/office/drawing/2014/main" id="{7EDEAA34-0CAA-4D45-980F-794FAC749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4" y="728664"/>
            <a:ext cx="1184275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Bildobjekt 5">
            <a:extLst>
              <a:ext uri="{FF2B5EF4-FFF2-40B4-BE49-F238E27FC236}">
                <a16:creationId xmlns:a16="http://schemas.microsoft.com/office/drawing/2014/main" id="{D0F5FC4C-49B3-6343-8A48-9BC698BFD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4" y="2571750"/>
            <a:ext cx="4473575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868FF672-716D-EC4E-AFDE-5738DA55F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063" y="4184650"/>
            <a:ext cx="145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sv-SE" sz="1800" b="1">
                <a:solidFill>
                  <a:srgbClr val="00B050"/>
                </a:solidFill>
              </a:rPr>
              <a:t>ACTIVITIES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225444F-93E4-4B4B-A79B-12C2CD3ED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225" y="4151313"/>
            <a:ext cx="1531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sv-SE" sz="1800" b="1">
                <a:solidFill>
                  <a:srgbClr val="FF0000"/>
                </a:solidFill>
              </a:rPr>
              <a:t>BODY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sz="1800" b="1">
                <a:solidFill>
                  <a:srgbClr val="FF0000"/>
                </a:solidFill>
              </a:rPr>
              <a:t>FUNCTIONS</a:t>
            </a:r>
          </a:p>
        </p:txBody>
      </p:sp>
      <p:sp>
        <p:nvSpPr>
          <p:cNvPr id="53254" name="textruta 1">
            <a:extLst>
              <a:ext uri="{FF2B5EF4-FFF2-40B4-BE49-F238E27FC236}">
                <a16:creationId xmlns:a16="http://schemas.microsoft.com/office/drawing/2014/main" id="{6E59E922-C3D3-0543-8C18-314754792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238" y="795338"/>
            <a:ext cx="21717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sv-SE" sz="1800"/>
              <a:t>International Classification of Functioning, Disability, and Health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D3894F76-27BC-8845-8EF0-3F16C000D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1"/>
          <a:stretch>
            <a:fillRect/>
          </a:stretch>
        </p:blipFill>
        <p:spPr bwMode="auto">
          <a:xfrm>
            <a:off x="3967164" y="2571751"/>
            <a:ext cx="4473575" cy="34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931CA87-7018-8A89-AF7E-A65D3D930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measuring</a:t>
            </a:r>
            <a:r>
              <a:rPr lang="sv-SE" dirty="0"/>
              <a:t>/</a:t>
            </a:r>
            <a:r>
              <a:rPr lang="sv-SE" dirty="0" err="1"/>
              <a:t>assessing</a:t>
            </a:r>
            <a:r>
              <a:rPr lang="sv-SE" dirty="0"/>
              <a:t> the right </a:t>
            </a:r>
            <a:r>
              <a:rPr lang="sv-SE" dirty="0" err="1"/>
              <a:t>thing</a:t>
            </a:r>
            <a:r>
              <a:rPr lang="sv-SE" dirty="0"/>
              <a:t>?</a:t>
            </a:r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5524DECB-8BC0-980F-69D8-6AEF3C1DFFD1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3748268" y="3006627"/>
            <a:ext cx="38496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70D5C4DE-6C74-FECF-0DA5-BAF61FC09C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97231" y="2438302"/>
            <a:ext cx="1997075" cy="110807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sv-SE" sz="1800"/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009E47CF-CE8E-1E41-37A3-A34236FD71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15056" y="2438302"/>
            <a:ext cx="1997075" cy="110807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sv-SE" sz="1800"/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4710097C-68DD-1A19-13D2-B7FE9689B4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01131" y="2438302"/>
            <a:ext cx="1997075" cy="110807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sv-SE" sz="1800"/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FA48B3AA-C4E4-E32A-33E9-2CAB07268A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46697" y="4844952"/>
            <a:ext cx="3082563" cy="1184816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sv-SE" sz="1800"/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58E298CA-3F7D-6216-7F5F-A94AF53A930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048735" y="2744690"/>
            <a:ext cx="14686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2400" dirty="0" err="1"/>
              <a:t>Objective</a:t>
            </a:r>
            <a:endParaRPr lang="sv-SE" altLang="sv-SE" sz="2400" dirty="0"/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E404D1BA-B0C4-7792-3385-BA82FAA2951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869061" y="2574827"/>
            <a:ext cx="15183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2400" b="1" dirty="0" err="1"/>
              <a:t>Outcome</a:t>
            </a:r>
            <a:endParaRPr lang="sv-SE" altLang="sv-SE" sz="2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2400" b="1" dirty="0"/>
              <a:t>variable</a:t>
            </a:r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8E30A0A1-6BDE-DBD2-A4CA-9F06FC3313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83793" y="3547965"/>
            <a:ext cx="0" cy="12969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BDF58A1F-D12E-3D98-070B-696D30EF790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853168" y="2744690"/>
            <a:ext cx="1792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2400" dirty="0"/>
              <a:t>Intervention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E6609274-F657-3D50-B1AB-E4A91979B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0776" y="3809819"/>
            <a:ext cx="581860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000" dirty="0"/>
              <a:t>Requires explicit definition of the </a:t>
            </a:r>
            <a:r>
              <a:rPr lang="sv-SE" altLang="sv-SE" sz="2000" dirty="0" err="1"/>
              <a:t>outcome</a:t>
            </a:r>
            <a:r>
              <a:rPr lang="sv-SE" altLang="sv-SE" sz="2000" dirty="0"/>
              <a:t> </a:t>
            </a:r>
            <a:r>
              <a:rPr lang="sv-SE" altLang="sv-SE" sz="2000" dirty="0" err="1"/>
              <a:t>variable</a:t>
            </a:r>
            <a:r>
              <a:rPr lang="sv-SE" altLang="sv-SE" sz="2000" dirty="0"/>
              <a:t> (e.g., </a:t>
            </a:r>
            <a:r>
              <a:rPr lang="sv-SE" altLang="sv-SE" sz="2000" i="1" dirty="0"/>
              <a:t>what </a:t>
            </a:r>
            <a:r>
              <a:rPr lang="sv-SE" altLang="sv-SE" sz="2000" dirty="0"/>
              <a:t>is meant by </a:t>
            </a:r>
            <a:r>
              <a:rPr lang="ja-JP" altLang="sv-SE" sz="2000"/>
              <a:t>"</a:t>
            </a:r>
            <a:r>
              <a:rPr lang="sv-SE" altLang="ja-JP" sz="2000" dirty="0"/>
              <a:t>ADL</a:t>
            </a:r>
            <a:r>
              <a:rPr lang="ja-JP" altLang="sv-SE" sz="2000"/>
              <a:t>"</a:t>
            </a:r>
            <a:r>
              <a:rPr lang="sv-SE" altLang="ja-JP" sz="2000" dirty="0"/>
              <a:t>?) </a:t>
            </a:r>
            <a:r>
              <a:rPr lang="sv-SE" altLang="ja-JP" sz="2000" dirty="0" err="1"/>
              <a:t>that</a:t>
            </a:r>
            <a:endParaRPr lang="sv-SE" altLang="ja-JP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000" b="1" dirty="0"/>
              <a:t>is consistent </a:t>
            </a:r>
            <a:r>
              <a:rPr lang="sv-SE" altLang="sv-SE" sz="2000" dirty="0"/>
              <a:t>with the </a:t>
            </a:r>
            <a:r>
              <a:rPr lang="sv-SE" altLang="sv-SE" sz="2000" dirty="0" err="1"/>
              <a:t>objective</a:t>
            </a:r>
            <a:r>
              <a:rPr lang="sv-SE" altLang="sv-SE" sz="2000" dirty="0"/>
              <a:t>, intervention and </a:t>
            </a:r>
            <a:r>
              <a:rPr lang="sv-SE" altLang="sv-SE" sz="2000" dirty="0" err="1"/>
              <a:t>outcome</a:t>
            </a:r>
            <a:r>
              <a:rPr lang="sv-SE" altLang="sv-SE" sz="2000" dirty="0"/>
              <a:t> </a:t>
            </a:r>
            <a:r>
              <a:rPr lang="sv-SE" altLang="sv-SE" sz="2000" dirty="0" err="1"/>
              <a:t>measure</a:t>
            </a:r>
            <a:endParaRPr lang="sv-SE" altLang="sv-SE" sz="2000" dirty="0"/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4100C916-D3CE-1F92-3AD7-D5D00AD4F06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647362" y="5022603"/>
            <a:ext cx="19800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2400" b="1" dirty="0"/>
              <a:t>Outcome measure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2400" b="1" dirty="0"/>
              <a:t>(instrument)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9AD337-3EF8-3268-9A73-F516DC1E1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308"/>
            <a:ext cx="10515600" cy="874395"/>
          </a:xfrm>
        </p:spPr>
        <p:txBody>
          <a:bodyPr/>
          <a:lstStyle/>
          <a:p>
            <a:r>
              <a:rPr lang="sv-SE" dirty="0" err="1"/>
              <a:t>Measurement</a:t>
            </a:r>
            <a:r>
              <a:rPr lang="sv-SE" dirty="0"/>
              <a:t>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83FBA89-931D-A5B1-1593-C925F4771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9521"/>
            <a:ext cx="10515600" cy="3992356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sv-SE" sz="2400" dirty="0"/>
              <a:t>The process </a:t>
            </a:r>
            <a:r>
              <a:rPr lang="sv-SE" sz="2400" dirty="0" err="1"/>
              <a:t>of</a:t>
            </a:r>
            <a:r>
              <a:rPr lang="sv-SE" sz="2400" dirty="0"/>
              <a:t> </a:t>
            </a:r>
            <a:r>
              <a:rPr lang="sv-SE" sz="2400" dirty="0" err="1"/>
              <a:t>experimentally</a:t>
            </a:r>
            <a:r>
              <a:rPr lang="sv-SE" sz="2400" dirty="0"/>
              <a:t> </a:t>
            </a:r>
            <a:r>
              <a:rPr lang="sv-SE" sz="2400" dirty="0" err="1"/>
              <a:t>obtaining</a:t>
            </a:r>
            <a:r>
              <a:rPr lang="sv-SE" sz="2400" dirty="0"/>
              <a:t> </a:t>
            </a:r>
            <a:r>
              <a:rPr lang="sv-SE" sz="2400" dirty="0" err="1"/>
              <a:t>one</a:t>
            </a:r>
            <a:r>
              <a:rPr lang="sv-SE" sz="2400" dirty="0"/>
              <a:t> or </a:t>
            </a:r>
            <a:r>
              <a:rPr lang="sv-SE" sz="2400" dirty="0" err="1"/>
              <a:t>more</a:t>
            </a:r>
            <a:r>
              <a:rPr lang="sv-SE" sz="2400" dirty="0"/>
              <a:t> </a:t>
            </a:r>
            <a:r>
              <a:rPr lang="sv-SE" sz="2400" dirty="0" err="1"/>
              <a:t>quantity</a:t>
            </a:r>
            <a:r>
              <a:rPr lang="sv-SE" sz="2400" dirty="0"/>
              <a:t> </a:t>
            </a:r>
            <a:r>
              <a:rPr lang="sv-SE" sz="2400" dirty="0" err="1"/>
              <a:t>values</a:t>
            </a:r>
            <a:r>
              <a:rPr lang="sv-SE" sz="2400" dirty="0"/>
              <a:t> </a:t>
            </a:r>
            <a:r>
              <a:rPr lang="sv-SE" sz="2400" dirty="0" err="1"/>
              <a:t>that</a:t>
            </a:r>
            <a:r>
              <a:rPr lang="sv-SE" sz="2400" dirty="0"/>
              <a:t> </a:t>
            </a:r>
            <a:r>
              <a:rPr lang="sv-SE" sz="2400" dirty="0" err="1"/>
              <a:t>can</a:t>
            </a:r>
            <a:r>
              <a:rPr lang="sv-SE" sz="2400" dirty="0"/>
              <a:t> reasonably be </a:t>
            </a:r>
            <a:r>
              <a:rPr lang="sv-SE" sz="2400" dirty="0" err="1"/>
              <a:t>attributed</a:t>
            </a:r>
            <a:r>
              <a:rPr lang="sv-SE" sz="2400" dirty="0"/>
              <a:t> to a </a:t>
            </a:r>
            <a:r>
              <a:rPr lang="en-US" altLang="sv-SE" sz="2400" dirty="0"/>
              <a:t>quantity </a:t>
            </a:r>
            <a:endParaRPr lang="en-GB" altLang="sv-SE" sz="1200" dirty="0"/>
          </a:p>
          <a:p>
            <a:pPr marL="457200" lvl="1" indent="0" algn="r" eaLnBrk="1" hangingPunct="1">
              <a:buFontTx/>
              <a:buNone/>
              <a:defRPr/>
            </a:pPr>
            <a:r>
              <a:rPr lang="en-GB" altLang="sv-SE" sz="1200" dirty="0"/>
              <a:t>(</a:t>
            </a:r>
            <a:r>
              <a:rPr lang="sv-SE" altLang="sv-SE" sz="1200" dirty="0"/>
              <a:t>VIM 2012</a:t>
            </a:r>
            <a:r>
              <a:rPr lang="en-US" altLang="sv-SE" sz="1200" dirty="0"/>
              <a:t>)</a:t>
            </a:r>
          </a:p>
          <a:p>
            <a:pPr eaLnBrk="1" hangingPunct="1">
              <a:defRPr/>
            </a:pPr>
            <a:r>
              <a:rPr lang="en-US" altLang="sv-SE" sz="2400" dirty="0"/>
              <a:t>Measurement consists of two essential factors: </a:t>
            </a:r>
          </a:p>
          <a:p>
            <a:pPr lvl="1" eaLnBrk="1" hangingPunct="1">
              <a:defRPr/>
            </a:pPr>
            <a:r>
              <a:rPr lang="en-US" altLang="sv-SE" sz="2000" dirty="0"/>
              <a:t>(1) a defined standard of reference [the unit] </a:t>
            </a:r>
          </a:p>
          <a:p>
            <a:pPr lvl="1" eaLnBrk="1" hangingPunct="1">
              <a:defRPr/>
            </a:pPr>
            <a:r>
              <a:rPr lang="en-US" altLang="sv-SE" sz="2000" dirty="0"/>
              <a:t>(2) the number of times the unit is to be taken to make up the quantity </a:t>
            </a:r>
            <a:endParaRPr lang="en-GB" altLang="sv-SE" sz="2000" dirty="0"/>
          </a:p>
          <a:p>
            <a:pPr marL="457200" lvl="1" indent="0" algn="r" eaLnBrk="1" hangingPunct="1">
              <a:buFontTx/>
              <a:buNone/>
              <a:defRPr/>
            </a:pPr>
            <a:r>
              <a:rPr lang="en-GB" altLang="sv-SE" sz="1200" dirty="0"/>
              <a:t>(</a:t>
            </a:r>
            <a:r>
              <a:rPr lang="sv-SE" altLang="sv-SE" sz="1200" dirty="0"/>
              <a:t>Maxwell, 1873</a:t>
            </a:r>
            <a:r>
              <a:rPr lang="en-US" altLang="sv-SE" sz="1200" dirty="0"/>
              <a:t>)</a:t>
            </a:r>
            <a:endParaRPr lang="sv-SE" altLang="sv-SE" sz="1600" dirty="0"/>
          </a:p>
          <a:p>
            <a:pPr eaLnBrk="1" hangingPunct="1">
              <a:defRPr/>
            </a:pPr>
            <a:endParaRPr lang="sv-SE" altLang="sv-SE" sz="1600" dirty="0"/>
          </a:p>
          <a:p>
            <a:pPr eaLnBrk="1" hangingPunct="1">
              <a:defRPr/>
            </a:pPr>
            <a:r>
              <a:rPr lang="en-US" altLang="sv-SE" sz="2400" dirty="0"/>
              <a:t>T</a:t>
            </a:r>
            <a:r>
              <a:rPr lang="en-GB" altLang="sv-SE" sz="2400" dirty="0"/>
              <a:t>he repetition of a unit amount that maintains its size, within an allowable range of error, no matter which instrument is used and no matter who or what relevant person or thing is measured</a:t>
            </a:r>
            <a:endParaRPr lang="sv-SE" altLang="sv-SE" sz="1600" dirty="0"/>
          </a:p>
          <a:p>
            <a:pPr algn="r" eaLnBrk="1" hangingPunct="1">
              <a:buFontTx/>
              <a:buNone/>
              <a:defRPr/>
            </a:pPr>
            <a:r>
              <a:rPr lang="en-GB" altLang="sv-SE" sz="1200" dirty="0"/>
              <a:t>(Institute of Objective Measurement</a:t>
            </a:r>
            <a:r>
              <a:rPr lang="en-US" altLang="sv-SE" sz="1200" dirty="0"/>
              <a:t>, 2001)</a:t>
            </a:r>
            <a:endParaRPr lang="sv-SE" altLang="sv-SE" sz="1200" dirty="0"/>
          </a:p>
          <a:p>
            <a:pPr eaLnBrk="1" hangingPunct="1">
              <a:defRPr/>
            </a:pPr>
            <a:endParaRPr lang="sv-SE" altLang="sv-SE" sz="1200" dirty="0"/>
          </a:p>
          <a:p>
            <a:pPr eaLnBrk="1" hangingPunct="1">
              <a:defRPr/>
            </a:pPr>
            <a:r>
              <a:rPr lang="sv-SE" altLang="sv-SE" sz="2400" dirty="0" err="1"/>
              <a:t>Estimation</a:t>
            </a:r>
            <a:r>
              <a:rPr lang="sv-SE" altLang="sv-SE" sz="2400" dirty="0"/>
              <a:t> </a:t>
            </a:r>
            <a:r>
              <a:rPr lang="sv-SE" altLang="sv-SE" sz="2400" dirty="0" err="1"/>
              <a:t>of</a:t>
            </a:r>
            <a:r>
              <a:rPr lang="sv-SE" altLang="sv-SE" sz="2400" dirty="0"/>
              <a:t> the </a:t>
            </a:r>
            <a:r>
              <a:rPr lang="sv-SE" altLang="sv-SE" sz="2400" dirty="0" err="1"/>
              <a:t>amount</a:t>
            </a:r>
            <a:r>
              <a:rPr lang="sv-SE" altLang="sv-SE" sz="2400" dirty="0"/>
              <a:t> </a:t>
            </a:r>
            <a:r>
              <a:rPr lang="sv-SE" altLang="sv-SE" sz="2400" dirty="0" err="1"/>
              <a:t>of</a:t>
            </a:r>
            <a:r>
              <a:rPr lang="sv-SE" altLang="sv-SE" sz="2400" dirty="0"/>
              <a:t> a </a:t>
            </a:r>
            <a:r>
              <a:rPr lang="sv-SE" altLang="sv-SE" sz="2400" dirty="0" err="1"/>
              <a:t>unidimensional</a:t>
            </a:r>
            <a:r>
              <a:rPr lang="sv-SE" altLang="sv-SE" sz="2400" dirty="0"/>
              <a:t> </a:t>
            </a:r>
            <a:r>
              <a:rPr lang="sv-SE" altLang="sv-SE" sz="2400" dirty="0" err="1"/>
              <a:t>property</a:t>
            </a:r>
            <a:r>
              <a:rPr lang="sv-SE" altLang="sv-SE" sz="2400" dirty="0"/>
              <a:t> relative to a </a:t>
            </a:r>
            <a:r>
              <a:rPr lang="sv-SE" altLang="sv-SE" sz="2400" dirty="0" err="1"/>
              <a:t>unit</a:t>
            </a:r>
            <a:endParaRPr lang="sv-SE" altLang="sv-SE" sz="2400" dirty="0"/>
          </a:p>
          <a:p>
            <a:pPr marL="457200" lvl="1" indent="0" algn="r" eaLnBrk="1" hangingPunct="1">
              <a:buFontTx/>
              <a:buNone/>
              <a:defRPr/>
            </a:pPr>
            <a:r>
              <a:rPr lang="sv-SE" altLang="sv-SE" sz="1200" dirty="0"/>
              <a:t>(</a:t>
            </a:r>
            <a:r>
              <a:rPr lang="sv-SE" altLang="sv-SE" sz="1200" dirty="0" err="1"/>
              <a:t>Andrich</a:t>
            </a:r>
            <a:r>
              <a:rPr lang="sv-SE" altLang="sv-SE" sz="1200" dirty="0"/>
              <a:t> &amp; </a:t>
            </a:r>
            <a:r>
              <a:rPr lang="sv-SE" altLang="sv-SE" sz="1200" dirty="0" err="1"/>
              <a:t>Marais</a:t>
            </a:r>
            <a:r>
              <a:rPr lang="sv-SE" altLang="sv-SE" sz="1200" dirty="0"/>
              <a:t>, 2019)</a:t>
            </a:r>
            <a:endParaRPr lang="sv-SE" sz="2800" dirty="0"/>
          </a:p>
          <a:p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3FA92D8-96FF-6DD0-674E-52DE18921D27}"/>
              </a:ext>
            </a:extLst>
          </p:cNvPr>
          <p:cNvSpPr txBox="1"/>
          <p:nvPr/>
        </p:nvSpPr>
        <p:spPr>
          <a:xfrm>
            <a:off x="838200" y="5231877"/>
            <a:ext cx="10515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sv-SE" altLang="sv-SE" sz="2200" dirty="0" err="1"/>
              <a:t>Assignment</a:t>
            </a:r>
            <a:r>
              <a:rPr lang="sv-SE" altLang="sv-SE" sz="2200" dirty="0"/>
              <a:t> </a:t>
            </a:r>
            <a:r>
              <a:rPr lang="sv-SE" altLang="sv-SE" sz="2200" dirty="0" err="1"/>
              <a:t>of</a:t>
            </a:r>
            <a:r>
              <a:rPr lang="sv-SE" altLang="sv-SE" sz="2200" dirty="0"/>
              <a:t> </a:t>
            </a:r>
            <a:r>
              <a:rPr lang="sv-SE" altLang="sv-SE" sz="2200" dirty="0" err="1"/>
              <a:t>numerals</a:t>
            </a:r>
            <a:r>
              <a:rPr lang="sv-SE" altLang="sv-SE" sz="2200" dirty="0"/>
              <a:t> to </a:t>
            </a:r>
            <a:r>
              <a:rPr lang="sv-SE" altLang="sv-SE" sz="2200" dirty="0" err="1"/>
              <a:t>objects</a:t>
            </a:r>
            <a:r>
              <a:rPr lang="sv-SE" altLang="sv-SE" sz="2200" dirty="0"/>
              <a:t> or events </a:t>
            </a:r>
            <a:r>
              <a:rPr lang="sv-SE" altLang="sv-SE" sz="2200" dirty="0" err="1"/>
              <a:t>according</a:t>
            </a:r>
            <a:r>
              <a:rPr lang="sv-SE" altLang="sv-SE" sz="2200" dirty="0"/>
              <a:t> to </a:t>
            </a:r>
            <a:r>
              <a:rPr lang="sv-SE" altLang="sv-SE" sz="2200" dirty="0" err="1"/>
              <a:t>rules</a:t>
            </a:r>
            <a:br>
              <a:rPr lang="sv-SE" altLang="sv-SE" sz="2200" dirty="0"/>
            </a:br>
            <a:r>
              <a:rPr lang="sv-SE" altLang="sv-SE" sz="2200" dirty="0"/>
              <a:t>										</a:t>
            </a:r>
            <a:r>
              <a:rPr lang="sv-SE" altLang="sv-SE" sz="1050" dirty="0"/>
              <a:t>(Stevens, 1946)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720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86437-F497-C477-5649-627CBB2C9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EAADD-A301-109F-8EFC-1CA571189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Explain the basic principles of psychometrics</a:t>
            </a:r>
          </a:p>
          <a:p>
            <a:r>
              <a:rPr lang="en-GB" dirty="0"/>
              <a:t>Understand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the general principles of rating scale based assessments</a:t>
            </a:r>
          </a:p>
          <a:p>
            <a:r>
              <a:rPr lang="sv-SE" dirty="0" err="1"/>
              <a:t>Discuss</a:t>
            </a:r>
            <a:r>
              <a:rPr lang="sv-SE" dirty="0"/>
              <a:t> </a:t>
            </a:r>
            <a:r>
              <a:rPr lang="sv-SE" dirty="0" err="1"/>
              <a:t>similarities</a:t>
            </a:r>
            <a:r>
              <a:rPr lang="sv-SE" dirty="0"/>
              <a:t> and </a:t>
            </a:r>
            <a:r>
              <a:rPr lang="sv-SE" dirty="0" err="1"/>
              <a:t>differences</a:t>
            </a:r>
            <a:r>
              <a:rPr lang="sv-SE" dirty="0"/>
              <a:t> </a:t>
            </a:r>
            <a:r>
              <a:rPr lang="sv-SE" dirty="0" err="1"/>
              <a:t>between</a:t>
            </a:r>
            <a:r>
              <a:rPr lang="sv-SE" dirty="0"/>
              <a:t> </a:t>
            </a:r>
            <a:r>
              <a:rPr lang="sv-SE" dirty="0" err="1"/>
              <a:t>linear</a:t>
            </a:r>
            <a:r>
              <a:rPr lang="sv-SE" dirty="0"/>
              <a:t> </a:t>
            </a:r>
            <a:r>
              <a:rPr lang="sv-SE" dirty="0" err="1"/>
              <a:t>measures</a:t>
            </a:r>
            <a:r>
              <a:rPr lang="sv-SE" dirty="0"/>
              <a:t> and rating </a:t>
            </a:r>
            <a:r>
              <a:rPr lang="sv-SE" dirty="0" err="1"/>
              <a:t>scale</a:t>
            </a:r>
            <a:r>
              <a:rPr lang="sv-SE" dirty="0"/>
              <a:t> scores</a:t>
            </a:r>
            <a:endParaRPr lang="en-SE" dirty="0"/>
          </a:p>
          <a:p>
            <a:pPr marL="0" indent="0">
              <a:buNone/>
            </a:pP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95192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2">
            <a:extLst>
              <a:ext uri="{FF2B5EF4-FFF2-40B4-BE49-F238E27FC236}">
                <a16:creationId xmlns:a16="http://schemas.microsoft.com/office/drawing/2014/main" id="{DF5ADBC0-A89A-15B9-E605-A375FFCDF1B3}"/>
              </a:ext>
            </a:extLst>
          </p:cNvPr>
          <p:cNvSpPr txBox="1">
            <a:spLocks/>
          </p:cNvSpPr>
          <p:nvPr/>
        </p:nvSpPr>
        <p:spPr>
          <a:xfrm>
            <a:off x="2584825" y="204638"/>
            <a:ext cx="8568952" cy="13577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400" dirty="0"/>
              <a:t>25 kg + 30 kg = 55 kg?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2400" dirty="0"/>
              <a:t>15 </a:t>
            </a:r>
            <a:r>
              <a:rPr lang="en-US" sz="2400" dirty="0">
                <a:cs typeface="Arial" charset="0"/>
              </a:rPr>
              <a:t>m + 10 m = 25 m?</a:t>
            </a:r>
            <a:endParaRPr lang="sv-SE" sz="24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24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24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2400" dirty="0"/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6645AEC0-00A2-B3B7-AEE6-9289722288DA}"/>
              </a:ext>
            </a:extLst>
          </p:cNvPr>
          <p:cNvGrpSpPr/>
          <p:nvPr/>
        </p:nvGrpSpPr>
        <p:grpSpPr>
          <a:xfrm>
            <a:off x="2652560" y="2503451"/>
            <a:ext cx="4752528" cy="1254140"/>
            <a:chOff x="2771800" y="5487228"/>
            <a:chExt cx="4752528" cy="1254140"/>
          </a:xfrm>
        </p:grpSpPr>
        <p:pic>
          <p:nvPicPr>
            <p:cNvPr id="4" name="Bildobjekt 3" descr="Gåbock.jpg">
              <a:extLst>
                <a:ext uri="{FF2B5EF4-FFF2-40B4-BE49-F238E27FC236}">
                  <a16:creationId xmlns:a16="http://schemas.microsoft.com/office/drawing/2014/main" id="{ABD30D6C-13A5-1D3B-78F7-035236BB0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59" r="33981"/>
            <a:stretch/>
          </p:blipFill>
          <p:spPr>
            <a:xfrm>
              <a:off x="2771800" y="5487228"/>
              <a:ext cx="513057" cy="1211593"/>
            </a:xfrm>
            <a:prstGeom prst="rect">
              <a:avLst/>
            </a:prstGeom>
          </p:spPr>
        </p:pic>
        <p:pic>
          <p:nvPicPr>
            <p:cNvPr id="5" name="Bildobjekt 4" descr="Rollator.jpg">
              <a:extLst>
                <a:ext uri="{FF2B5EF4-FFF2-40B4-BE49-F238E27FC236}">
                  <a16:creationId xmlns:a16="http://schemas.microsoft.com/office/drawing/2014/main" id="{FC9777E0-6655-75A5-BC09-8AE9AC3C9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8933" y="5487228"/>
              <a:ext cx="855095" cy="1232406"/>
            </a:xfrm>
            <a:prstGeom prst="rect">
              <a:avLst/>
            </a:prstGeom>
          </p:spPr>
        </p:pic>
        <p:pic>
          <p:nvPicPr>
            <p:cNvPr id="6" name="Bildobjekt 5" descr="Rullstol.jpg">
              <a:extLst>
                <a:ext uri="{FF2B5EF4-FFF2-40B4-BE49-F238E27FC236}">
                  <a16:creationId xmlns:a16="http://schemas.microsoft.com/office/drawing/2014/main" id="{D3834995-DADA-6F11-1FAC-316ED72E6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2118" y="5487229"/>
              <a:ext cx="1254139" cy="1254139"/>
            </a:xfrm>
            <a:prstGeom prst="rect">
              <a:avLst/>
            </a:prstGeom>
          </p:spPr>
        </p:pic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DCE33D21-A23F-F098-BAB6-A211ACD5D45F}"/>
                </a:ext>
              </a:extLst>
            </p:cNvPr>
            <p:cNvSpPr txBox="1"/>
            <p:nvPr/>
          </p:nvSpPr>
          <p:spPr>
            <a:xfrm>
              <a:off x="5109060" y="5829266"/>
              <a:ext cx="4542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3600" dirty="0"/>
                <a:t>=</a:t>
              </a:r>
            </a:p>
          </p:txBody>
        </p:sp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3CFF15CA-47C4-1B3C-EB29-30313CE115F8}"/>
                </a:ext>
              </a:extLst>
            </p:cNvPr>
            <p:cNvSpPr txBox="1"/>
            <p:nvPr/>
          </p:nvSpPr>
          <p:spPr>
            <a:xfrm>
              <a:off x="3398870" y="5829266"/>
              <a:ext cx="4539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3600" dirty="0"/>
                <a:t>+</a:t>
              </a:r>
            </a:p>
          </p:txBody>
        </p:sp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0EEAE43C-E69B-02B4-1747-692F4CC7F31D}"/>
                </a:ext>
              </a:extLst>
            </p:cNvPr>
            <p:cNvSpPr txBox="1"/>
            <p:nvPr/>
          </p:nvSpPr>
          <p:spPr>
            <a:xfrm>
              <a:off x="7070057" y="5828213"/>
              <a:ext cx="4542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3600" dirty="0"/>
                <a:t>?</a:t>
              </a:r>
            </a:p>
          </p:txBody>
        </p:sp>
      </p:grp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65E0E7BE-860A-3EDF-76EB-9C5B95EFB955}"/>
              </a:ext>
            </a:extLst>
          </p:cNvPr>
          <p:cNvSpPr txBox="1">
            <a:spLocks/>
          </p:cNvSpPr>
          <p:nvPr/>
        </p:nvSpPr>
        <p:spPr bwMode="auto">
          <a:xfrm>
            <a:off x="2584825" y="1773469"/>
            <a:ext cx="8784976" cy="55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v-SE" sz="2400" kern="0" dirty="0"/>
              <a:t>Mild pain (1) + </a:t>
            </a:r>
            <a:r>
              <a:rPr lang="sv-SE" sz="2400" kern="0" dirty="0" err="1"/>
              <a:t>Distressing</a:t>
            </a:r>
            <a:r>
              <a:rPr lang="sv-SE" sz="2400" kern="0" dirty="0"/>
              <a:t> pain (3) = Horrible pain (4)?</a:t>
            </a:r>
          </a:p>
          <a:p>
            <a:pPr marL="0" indent="0">
              <a:buNone/>
            </a:pPr>
            <a:endParaRPr lang="sv-SE" sz="2400" kern="0" dirty="0"/>
          </a:p>
          <a:p>
            <a:pPr marL="0" indent="0">
              <a:buNone/>
            </a:pPr>
            <a:endParaRPr lang="sv-SE" sz="2400" kern="0" dirty="0"/>
          </a:p>
          <a:p>
            <a:pPr marL="0" indent="0">
              <a:buNone/>
            </a:pPr>
            <a:endParaRPr lang="sv-SE" sz="2400" kern="0" dirty="0"/>
          </a:p>
          <a:p>
            <a:pPr marL="0" indent="0">
              <a:buNone/>
            </a:pPr>
            <a:endParaRPr lang="sv-SE" sz="2400" kern="0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63077CDD-5720-397A-B996-A0C5028233E0}"/>
              </a:ext>
            </a:extLst>
          </p:cNvPr>
          <p:cNvSpPr txBox="1"/>
          <p:nvPr/>
        </p:nvSpPr>
        <p:spPr>
          <a:xfrm>
            <a:off x="2692966" y="3790303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(1)	       (2)		      (3)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E1AB8FD0-E6D6-A81F-77F2-83F903487443}"/>
              </a:ext>
            </a:extLst>
          </p:cNvPr>
          <p:cNvSpPr txBox="1"/>
          <p:nvPr/>
        </p:nvSpPr>
        <p:spPr>
          <a:xfrm>
            <a:off x="2652560" y="4277399"/>
            <a:ext cx="78822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sv-SE" sz="2400" kern="0" dirty="0" err="1">
                <a:latin typeface="+mn-lt"/>
              </a:rPr>
              <a:t>Blood</a:t>
            </a:r>
            <a:r>
              <a:rPr lang="sv-SE" sz="2400" kern="0" dirty="0">
                <a:latin typeface="+mn-lt"/>
              </a:rPr>
              <a:t> </a:t>
            </a:r>
            <a:r>
              <a:rPr lang="sv-SE" sz="2400" kern="0" dirty="0" err="1">
                <a:latin typeface="+mn-lt"/>
              </a:rPr>
              <a:t>type</a:t>
            </a:r>
            <a:r>
              <a:rPr lang="sv-SE" sz="2400" kern="0" dirty="0">
                <a:latin typeface="+mn-lt"/>
              </a:rPr>
              <a:t> A (1) + </a:t>
            </a:r>
            <a:r>
              <a:rPr lang="sv-SE" sz="2400" kern="0" dirty="0" err="1">
                <a:latin typeface="+mn-lt"/>
              </a:rPr>
              <a:t>Blood</a:t>
            </a:r>
            <a:r>
              <a:rPr lang="sv-SE" sz="2400" kern="0" dirty="0">
                <a:latin typeface="+mn-lt"/>
              </a:rPr>
              <a:t> </a:t>
            </a:r>
            <a:r>
              <a:rPr lang="sv-SE" sz="2400" kern="0" dirty="0" err="1">
                <a:latin typeface="+mn-lt"/>
              </a:rPr>
              <a:t>type</a:t>
            </a:r>
            <a:r>
              <a:rPr lang="sv-SE" sz="2400" kern="0" dirty="0">
                <a:latin typeface="+mn-lt"/>
              </a:rPr>
              <a:t> B (2) = </a:t>
            </a:r>
            <a:r>
              <a:rPr lang="sv-SE" sz="2400" kern="0" dirty="0" err="1">
                <a:latin typeface="+mn-lt"/>
              </a:rPr>
              <a:t>Blood</a:t>
            </a:r>
            <a:r>
              <a:rPr lang="sv-SE" sz="2400" kern="0" dirty="0">
                <a:latin typeface="+mn-lt"/>
              </a:rPr>
              <a:t> </a:t>
            </a:r>
            <a:r>
              <a:rPr lang="sv-SE" sz="2400" kern="0" dirty="0" err="1">
                <a:latin typeface="+mn-lt"/>
              </a:rPr>
              <a:t>type</a:t>
            </a:r>
            <a:r>
              <a:rPr lang="sv-SE" sz="2400" kern="0" dirty="0">
                <a:latin typeface="+mn-lt"/>
              </a:rPr>
              <a:t> AB (3)?</a:t>
            </a:r>
          </a:p>
          <a:p>
            <a:pPr marL="0" indent="0">
              <a:buNone/>
            </a:pPr>
            <a:endParaRPr lang="sv-SE" sz="2400" kern="0" dirty="0">
              <a:latin typeface="+mn-lt"/>
            </a:endParaRPr>
          </a:p>
          <a:p>
            <a:pPr marL="0" indent="0">
              <a:buNone/>
            </a:pPr>
            <a:r>
              <a:rPr lang="sv-SE" sz="2400" kern="0" dirty="0" err="1">
                <a:latin typeface="+mn-lt"/>
              </a:rPr>
              <a:t>Male</a:t>
            </a:r>
            <a:r>
              <a:rPr lang="sv-SE" sz="2400" kern="0" dirty="0">
                <a:latin typeface="+mn-lt"/>
              </a:rPr>
              <a:t> (1) + </a:t>
            </a:r>
            <a:r>
              <a:rPr lang="sv-SE" sz="2400" kern="0" dirty="0" err="1">
                <a:latin typeface="+mn-lt"/>
              </a:rPr>
              <a:t>Female</a:t>
            </a:r>
            <a:r>
              <a:rPr lang="sv-SE" sz="2400" kern="0" dirty="0">
                <a:latin typeface="+mn-lt"/>
              </a:rPr>
              <a:t> (2) = Non-</a:t>
            </a:r>
            <a:r>
              <a:rPr lang="sv-SE" sz="2400" kern="0" dirty="0" err="1">
                <a:latin typeface="+mn-lt"/>
              </a:rPr>
              <a:t>binary</a:t>
            </a:r>
            <a:r>
              <a:rPr lang="sv-SE" sz="2400" kern="0" dirty="0">
                <a:latin typeface="+mn-lt"/>
              </a:rPr>
              <a:t> (3)?</a:t>
            </a:r>
          </a:p>
        </p:txBody>
      </p:sp>
    </p:spTree>
    <p:extLst>
      <p:ext uri="{BB962C8B-B14F-4D97-AF65-F5344CB8AC3E}">
        <p14:creationId xmlns:p14="http://schemas.microsoft.com/office/powerpoint/2010/main" val="597531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6FABEFF-0411-E644-F31C-DAB4A9CF42A2}"/>
              </a:ext>
            </a:extLst>
          </p:cNvPr>
          <p:cNvSpPr txBox="1">
            <a:spLocks noChangeArrowheads="1"/>
          </p:cNvSpPr>
          <p:nvPr/>
        </p:nvSpPr>
        <p:spPr>
          <a:xfrm>
            <a:off x="1280275" y="436153"/>
            <a:ext cx="8420100" cy="7233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altLang="sv-SE" sz="3200" dirty="0"/>
              <a:t>Observations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9D1EF1C-759A-77A7-AB8E-45B9AD854815}"/>
              </a:ext>
            </a:extLst>
          </p:cNvPr>
          <p:cNvSpPr txBox="1">
            <a:spLocks noChangeArrowheads="1"/>
          </p:cNvSpPr>
          <p:nvPr/>
        </p:nvSpPr>
        <p:spPr>
          <a:xfrm>
            <a:off x="1280275" y="1293403"/>
            <a:ext cx="8655050" cy="13763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sv-SE" altLang="sv-SE" sz="2400" dirty="0" err="1"/>
              <a:t>Requires</a:t>
            </a:r>
            <a:r>
              <a:rPr lang="sv-SE" altLang="sv-SE" sz="2400" dirty="0"/>
              <a:t>: </a:t>
            </a:r>
            <a:r>
              <a:rPr lang="sv-SE" altLang="sv-SE" sz="2400" dirty="0" err="1"/>
              <a:t>Rules</a:t>
            </a:r>
            <a:endParaRPr lang="sv-SE" altLang="sv-SE" sz="2400" dirty="0"/>
          </a:p>
          <a:p>
            <a:r>
              <a:rPr lang="sv-SE" altLang="sv-SE" sz="2400" dirty="0" err="1"/>
              <a:t>Categorization</a:t>
            </a:r>
            <a:r>
              <a:rPr lang="sv-SE" altLang="sv-SE" sz="2400" dirty="0"/>
              <a:t> - </a:t>
            </a:r>
            <a:r>
              <a:rPr lang="sv-SE" altLang="sv-SE" sz="2400" dirty="0" err="1"/>
              <a:t>Frequency</a:t>
            </a:r>
            <a:r>
              <a:rPr lang="sv-SE" altLang="sv-SE" sz="2400" dirty="0"/>
              <a:t> - Order</a:t>
            </a:r>
          </a:p>
          <a:p>
            <a:r>
              <a:rPr lang="sv-SE" altLang="sv-SE" sz="2400" dirty="0"/>
              <a:t>Nominal - </a:t>
            </a:r>
            <a:r>
              <a:rPr lang="sv-SE" altLang="sv-SE" sz="2400" dirty="0" err="1"/>
              <a:t>Ordinal</a:t>
            </a:r>
            <a:r>
              <a:rPr lang="sv-SE" altLang="sv-SE" sz="2400" dirty="0"/>
              <a:t> - </a:t>
            </a:r>
            <a:r>
              <a:rPr lang="sv-SE" altLang="sv-SE" sz="2400" dirty="0" err="1"/>
              <a:t>Nonlinear</a:t>
            </a:r>
            <a:r>
              <a:rPr lang="sv-SE" altLang="sv-SE" sz="2400" dirty="0"/>
              <a:t> - </a:t>
            </a:r>
            <a:r>
              <a:rPr lang="sv-SE" altLang="sv-SE" sz="2400" dirty="0" err="1"/>
              <a:t>Qualitative</a:t>
            </a:r>
            <a:endParaRPr lang="sv-SE" altLang="sv-SE" sz="2400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23941D-14C7-1BD9-3187-E573D3C7E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8688" y="4244566"/>
            <a:ext cx="8420100" cy="1376362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sv-SE" altLang="sv-SE" sz="2400" dirty="0" err="1"/>
              <a:t>Requires</a:t>
            </a:r>
            <a:r>
              <a:rPr lang="sv-SE" altLang="sv-SE" sz="2400" dirty="0"/>
              <a:t>: </a:t>
            </a:r>
            <a:r>
              <a:rPr lang="sv-SE" altLang="sv-SE" sz="2400" dirty="0" err="1"/>
              <a:t>Theory</a:t>
            </a:r>
            <a:r>
              <a:rPr lang="sv-SE" altLang="sv-SE" sz="2400" dirty="0"/>
              <a:t> and </a:t>
            </a:r>
            <a:r>
              <a:rPr lang="sv-SE" altLang="sv-SE" sz="2400" dirty="0" err="1"/>
              <a:t>quantification</a:t>
            </a:r>
            <a:endParaRPr lang="sv-SE" altLang="sv-SE" sz="2400" dirty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altLang="sv-SE" sz="2400" dirty="0" err="1"/>
              <a:t>Magnitude</a:t>
            </a:r>
            <a:r>
              <a:rPr lang="sv-SE" altLang="sv-SE" sz="2400" dirty="0"/>
              <a:t> - </a:t>
            </a:r>
            <a:r>
              <a:rPr lang="sv-SE" altLang="sv-SE" sz="2400" dirty="0" err="1"/>
              <a:t>Distance</a:t>
            </a:r>
            <a:r>
              <a:rPr lang="sv-SE" altLang="sv-SE" sz="2400" dirty="0"/>
              <a:t> - </a:t>
            </a:r>
            <a:r>
              <a:rPr lang="sv-SE" altLang="sv-SE" sz="2400" dirty="0" err="1"/>
              <a:t>Equal</a:t>
            </a:r>
            <a:r>
              <a:rPr lang="sv-SE" altLang="sv-SE" sz="2400" dirty="0"/>
              <a:t> </a:t>
            </a:r>
            <a:r>
              <a:rPr lang="sv-SE" altLang="sv-SE" sz="2400" dirty="0" err="1"/>
              <a:t>units</a:t>
            </a:r>
            <a:r>
              <a:rPr lang="sv-SE" altLang="sv-SE" sz="2400" dirty="0"/>
              <a:t>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altLang="sv-SE" sz="2400" dirty="0" err="1"/>
              <a:t>Interval</a:t>
            </a:r>
            <a:r>
              <a:rPr lang="sv-SE" altLang="sv-SE" sz="2400" dirty="0"/>
              <a:t> - </a:t>
            </a:r>
            <a:r>
              <a:rPr lang="sv-SE" altLang="sv-SE" sz="2400" dirty="0" err="1"/>
              <a:t>Ratio</a:t>
            </a:r>
            <a:r>
              <a:rPr lang="sv-SE" altLang="sv-SE" sz="2400" dirty="0"/>
              <a:t> - </a:t>
            </a:r>
            <a:r>
              <a:rPr lang="sv-SE" altLang="sv-SE" sz="2400" dirty="0" err="1"/>
              <a:t>Linear</a:t>
            </a:r>
            <a:r>
              <a:rPr lang="sv-SE" altLang="sv-SE" sz="2400" dirty="0"/>
              <a:t> - </a:t>
            </a:r>
            <a:r>
              <a:rPr lang="sv-SE" altLang="sv-SE" sz="2400" dirty="0" err="1"/>
              <a:t>Quantitative</a:t>
            </a:r>
            <a:endParaRPr lang="sv-SE" altLang="sv-SE" sz="24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DA6C756-2103-C580-7DC8-F8EBC75B5570}"/>
              </a:ext>
            </a:extLst>
          </p:cNvPr>
          <p:cNvSpPr txBox="1">
            <a:spLocks noChangeArrowheads="1"/>
          </p:cNvSpPr>
          <p:nvPr/>
        </p:nvSpPr>
        <p:spPr>
          <a:xfrm>
            <a:off x="1278688" y="3522794"/>
            <a:ext cx="8420100" cy="7233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altLang="sv-SE" sz="3200" dirty="0" err="1"/>
              <a:t>Measurement</a:t>
            </a:r>
            <a:endParaRPr lang="sv-SE" altLang="sv-SE" sz="3200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0CA31EA-66D4-C859-BFCC-4AC6590CC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1609" y="4065202"/>
            <a:ext cx="2887312" cy="2163427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EFE368F0-3E5E-B31E-6005-C05C8DA23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7063" y="1894683"/>
            <a:ext cx="1797752" cy="786517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F9ADC49F-D430-D14D-8EB0-AA29570DE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0264" y="1995090"/>
            <a:ext cx="2124872" cy="612717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C7DC2560-EB8E-9962-F996-AC049D3DA0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0264" y="1681802"/>
            <a:ext cx="611943" cy="450989"/>
          </a:xfrm>
          <a:prstGeom prst="rect">
            <a:avLst/>
          </a:prstGeom>
        </p:spPr>
      </p:pic>
      <p:pic>
        <p:nvPicPr>
          <p:cNvPr id="11" name="Bildobjekt 7">
            <a:extLst>
              <a:ext uri="{FF2B5EF4-FFF2-40B4-BE49-F238E27FC236}">
                <a16:creationId xmlns:a16="http://schemas.microsoft.com/office/drawing/2014/main" id="{B4E7BA39-A906-EC42-A77B-270CFD9053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" t="32477" r="3677" b="34122"/>
          <a:stretch>
            <a:fillRect/>
          </a:stretch>
        </p:blipFill>
        <p:spPr bwMode="auto">
          <a:xfrm>
            <a:off x="7460367" y="3666744"/>
            <a:ext cx="2608488" cy="30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394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Box 53">
            <a:extLst>
              <a:ext uri="{FF2B5EF4-FFF2-40B4-BE49-F238E27FC236}">
                <a16:creationId xmlns:a16="http://schemas.microsoft.com/office/drawing/2014/main" id="{EC4C0C6C-D4F9-2A2F-777F-8DF0FD77A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9224" y="4603303"/>
            <a:ext cx="5613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4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3" name="Text Box 54">
            <a:extLst>
              <a:ext uri="{FF2B5EF4-FFF2-40B4-BE49-F238E27FC236}">
                <a16:creationId xmlns:a16="http://schemas.microsoft.com/office/drawing/2014/main" id="{F0E6B303-E16B-3BE8-9529-6E976228C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070" y="114595"/>
            <a:ext cx="990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sv-SE" sz="2000" b="1" dirty="0"/>
              <a:t>Need for methods that convert qualitative observations into quantitative measures that are representative of variations in the latent variable</a:t>
            </a:r>
            <a:endParaRPr lang="sv-SE" altLang="sv-SE" sz="2000" b="1" dirty="0"/>
          </a:p>
        </p:txBody>
      </p:sp>
      <p:pic>
        <p:nvPicPr>
          <p:cNvPr id="55" name="Bildobjekt 54">
            <a:extLst>
              <a:ext uri="{FF2B5EF4-FFF2-40B4-BE49-F238E27FC236}">
                <a16:creationId xmlns:a16="http://schemas.microsoft.com/office/drawing/2014/main" id="{86B729C2-ECDC-857F-92B3-B96074F10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248" y="954595"/>
            <a:ext cx="4840484" cy="3840819"/>
          </a:xfrm>
          <a:prstGeom prst="rect">
            <a:avLst/>
          </a:prstGeom>
        </p:spPr>
      </p:pic>
      <p:sp>
        <p:nvSpPr>
          <p:cNvPr id="56" name="Ned 55">
            <a:extLst>
              <a:ext uri="{FF2B5EF4-FFF2-40B4-BE49-F238E27FC236}">
                <a16:creationId xmlns:a16="http://schemas.microsoft.com/office/drawing/2014/main" id="{FC47A064-A827-FC60-FDF6-B67AC08180CF}"/>
              </a:ext>
            </a:extLst>
          </p:cNvPr>
          <p:cNvSpPr/>
          <p:nvPr/>
        </p:nvSpPr>
        <p:spPr>
          <a:xfrm>
            <a:off x="5619578" y="4716914"/>
            <a:ext cx="1460665" cy="603776"/>
          </a:xfrm>
          <a:prstGeom prst="down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7" name="Picture 9">
            <a:extLst>
              <a:ext uri="{FF2B5EF4-FFF2-40B4-BE49-F238E27FC236}">
                <a16:creationId xmlns:a16="http://schemas.microsoft.com/office/drawing/2014/main" id="{E4381EC7-B176-5C0B-4D0C-0F307CCB5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949" y="5357315"/>
            <a:ext cx="7958138" cy="83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794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D05A0F6-7A0C-A4C0-DA3F-E9CA1BEA7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Classical</a:t>
            </a:r>
            <a:r>
              <a:rPr lang="sv-SE" dirty="0"/>
              <a:t> Test </a:t>
            </a:r>
            <a:r>
              <a:rPr lang="sv-SE" dirty="0" err="1"/>
              <a:t>Theory</a:t>
            </a:r>
            <a:r>
              <a:rPr lang="sv-SE" dirty="0"/>
              <a:t> (CTT)</a:t>
            </a:r>
          </a:p>
        </p:txBody>
      </p:sp>
      <p:pic>
        <p:nvPicPr>
          <p:cNvPr id="65539" name="Picture 8" descr="Charles Spearman">
            <a:extLst>
              <a:ext uri="{FF2B5EF4-FFF2-40B4-BE49-F238E27FC236}">
                <a16:creationId xmlns:a16="http://schemas.microsoft.com/office/drawing/2014/main" id="{DEF41FA3-6922-C148-83F9-AFB6DE2EAA19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9836" y="3127376"/>
            <a:ext cx="1884362" cy="2524125"/>
          </a:xfrm>
          <a:noFill/>
        </p:spPr>
      </p:pic>
      <p:sp>
        <p:nvSpPr>
          <p:cNvPr id="65538" name="Text Box 6">
            <a:extLst>
              <a:ext uri="{FF2B5EF4-FFF2-40B4-BE49-F238E27FC236}">
                <a16:creationId xmlns:a16="http://schemas.microsoft.com/office/drawing/2014/main" id="{1DA443D8-3137-B549-8309-B2DBDF69874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565837" y="5652286"/>
            <a:ext cx="168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/>
              <a:t>Francis Galton</a:t>
            </a:r>
          </a:p>
        </p:txBody>
      </p:sp>
      <p:sp>
        <p:nvSpPr>
          <p:cNvPr id="65540" name="Text Box 9">
            <a:extLst>
              <a:ext uri="{FF2B5EF4-FFF2-40B4-BE49-F238E27FC236}">
                <a16:creationId xmlns:a16="http://schemas.microsoft.com/office/drawing/2014/main" id="{1ADD7B0F-446C-C245-9215-2E6A2C81034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517123" y="5731661"/>
            <a:ext cx="2109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/>
              <a:t>Charles Spearman</a:t>
            </a:r>
          </a:p>
        </p:txBody>
      </p:sp>
      <p:pic>
        <p:nvPicPr>
          <p:cNvPr id="65541" name="Picture 11" descr="File:Francis Galton 1850s.jpg">
            <a:extLst>
              <a:ext uri="{FF2B5EF4-FFF2-40B4-BE49-F238E27FC236}">
                <a16:creationId xmlns:a16="http://schemas.microsoft.com/office/drawing/2014/main" id="{D19277C1-C1E1-5A4C-9DF9-324857D64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049" y="3198010"/>
            <a:ext cx="201136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DA41C564-1408-7323-3730-D04B1FA2F4D0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1788310"/>
            <a:ext cx="10515600" cy="4233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altLang="sv-SE"/>
              <a:t>About 150 years of history</a:t>
            </a:r>
          </a:p>
          <a:p>
            <a:r>
              <a:rPr lang="sv-SE" altLang="sv-SE"/>
              <a:t>Rooted in the behavioural sciences</a:t>
            </a:r>
          </a:p>
          <a:p>
            <a:pPr lvl="1"/>
            <a:endParaRPr lang="sv-SE" altLang="sv-SE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5">
            <a:extLst>
              <a:ext uri="{FF2B5EF4-FFF2-40B4-BE49-F238E27FC236}">
                <a16:creationId xmlns:a16="http://schemas.microsoft.com/office/drawing/2014/main" id="{329966A1-D608-C541-B899-337C4329D2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5619" y="2226952"/>
            <a:ext cx="7623346" cy="375911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  <a:defRPr/>
            </a:pPr>
            <a:r>
              <a:rPr lang="sv-SE" altLang="sv-SE" sz="2400" dirty="0"/>
              <a:t>O = </a:t>
            </a:r>
            <a:r>
              <a:rPr lang="sv-SE" altLang="sv-SE" sz="2400" dirty="0" err="1"/>
              <a:t>Observed </a:t>
            </a:r>
            <a:r>
              <a:rPr lang="sv-SE" altLang="sv-SE" sz="2400" dirty="0"/>
              <a:t>score</a:t>
            </a:r>
          </a:p>
          <a:p>
            <a:pPr marL="0" indent="0">
              <a:buNone/>
              <a:defRPr/>
            </a:pPr>
            <a:r>
              <a:rPr lang="sv-SE" altLang="sv-SE" sz="2400" dirty="0"/>
              <a:t>T = </a:t>
            </a:r>
            <a:r>
              <a:rPr lang="sv-SE" altLang="sv-SE" sz="2400" dirty="0" err="1"/>
              <a:t>True </a:t>
            </a:r>
            <a:r>
              <a:rPr lang="sv-SE" altLang="sv-SE" sz="2400" dirty="0"/>
              <a:t>score</a:t>
            </a:r>
          </a:p>
          <a:p>
            <a:pPr marL="0" indent="0">
              <a:buNone/>
              <a:defRPr/>
            </a:pPr>
            <a:r>
              <a:rPr lang="sv-SE" altLang="sv-SE" sz="2400" dirty="0"/>
              <a:t>E = </a:t>
            </a:r>
            <a:r>
              <a:rPr lang="sv-SE" altLang="sv-SE" sz="2400" dirty="0" err="1"/>
              <a:t>Error </a:t>
            </a:r>
            <a:r>
              <a:rPr lang="sv-SE" altLang="sv-SE" sz="2400" dirty="0"/>
              <a:t>score</a:t>
            </a:r>
          </a:p>
          <a:p>
            <a:pPr marL="0" indent="0">
              <a:buNone/>
              <a:defRPr/>
            </a:pPr>
            <a:endParaRPr lang="sv-SE" altLang="sv-SE" sz="2400" dirty="0"/>
          </a:p>
          <a:p>
            <a:pPr marL="0" indent="0">
              <a:buNone/>
              <a:defRPr/>
            </a:pPr>
            <a:r>
              <a:rPr lang="sv-SE" altLang="sv-SE" sz="2400" dirty="0" err="1"/>
              <a:t>Assumptions</a:t>
            </a:r>
            <a:endParaRPr lang="sv-SE" altLang="sv-SE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sv-SE" altLang="sv-SE" sz="2000" dirty="0"/>
              <a:t>T = mean of </a:t>
            </a:r>
            <a:r>
              <a:rPr lang="sv-SE" altLang="sv-SE" sz="2000" dirty="0" err="1"/>
              <a:t>repeated</a:t>
            </a:r>
            <a:r>
              <a:rPr lang="sv-SE" altLang="sv-SE" sz="2000" dirty="0"/>
              <a:t> </a:t>
            </a:r>
            <a:r>
              <a:rPr lang="sv-SE" altLang="sv-SE" sz="2000" dirty="0" err="1"/>
              <a:t>simultaneous</a:t>
            </a:r>
            <a:r>
              <a:rPr lang="sv-SE" altLang="sv-SE" sz="2000" dirty="0"/>
              <a:t> independent observations of the same person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v-SE" altLang="sv-SE" sz="2000" dirty="0"/>
              <a:t>T and E are </a:t>
            </a:r>
            <a:r>
              <a:rPr lang="sv-SE" altLang="sv-SE" sz="2000" dirty="0" err="1"/>
              <a:t>uncorrelated</a:t>
            </a:r>
            <a:endParaRPr lang="sv-SE" altLang="sv-SE" sz="2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sv-SE" altLang="sv-SE" sz="2000" dirty="0"/>
              <a:t>E </a:t>
            </a:r>
            <a:r>
              <a:rPr lang="sv-SE" altLang="sv-SE" sz="2000" dirty="0" err="1"/>
              <a:t>are</a:t>
            </a:r>
            <a:r>
              <a:rPr lang="sv-SE" altLang="sv-SE" sz="2000" dirty="0"/>
              <a:t> </a:t>
            </a:r>
            <a:r>
              <a:rPr lang="sv-SE" altLang="sv-SE" sz="2000" dirty="0" err="1"/>
              <a:t>uncorrelated</a:t>
            </a:r>
            <a:endParaRPr lang="sv-SE" altLang="sv-SE" sz="2000" dirty="0"/>
          </a:p>
          <a:p>
            <a:pPr marL="0" indent="0">
              <a:buNone/>
              <a:defRPr/>
            </a:pPr>
            <a:endParaRPr lang="sv-SE" altLang="sv-SE" sz="2000" dirty="0"/>
          </a:p>
          <a:p>
            <a:pPr marL="0" indent="0">
              <a:buNone/>
              <a:defRPr/>
            </a:pPr>
            <a:r>
              <a:rPr lang="sv-SE" altLang="sv-SE" sz="2400" dirty="0" err="1"/>
              <a:t>Includes</a:t>
            </a:r>
            <a:r>
              <a:rPr lang="sv-SE" altLang="sv-SE" sz="2400" dirty="0"/>
              <a:t>, </a:t>
            </a:r>
            <a:r>
              <a:rPr lang="sv-SE" altLang="sv-SE" sz="2400" dirty="0" err="1"/>
              <a:t>e.g</a:t>
            </a:r>
            <a:r>
              <a:rPr lang="sv-SE" altLang="sv-SE" sz="2400" dirty="0"/>
              <a:t>., </a:t>
            </a:r>
            <a:r>
              <a:rPr lang="sv-SE" altLang="sv-SE" sz="2400" dirty="0" err="1"/>
              <a:t>reliability</a:t>
            </a:r>
            <a:r>
              <a:rPr lang="sv-SE" altLang="sv-SE" sz="2400" dirty="0"/>
              <a:t> </a:t>
            </a:r>
            <a:r>
              <a:rPr lang="sv-SE" altLang="sv-SE" sz="2400" dirty="0" err="1"/>
              <a:t>estimates</a:t>
            </a:r>
            <a:r>
              <a:rPr lang="sv-SE" altLang="sv-SE" sz="2400" dirty="0"/>
              <a:t>, </a:t>
            </a:r>
            <a:r>
              <a:rPr lang="sv-SE" altLang="sv-SE" sz="2400" dirty="0" err="1"/>
              <a:t>Likert</a:t>
            </a:r>
            <a:r>
              <a:rPr lang="sv-SE" altLang="sv-SE" sz="2400" dirty="0"/>
              <a:t> </a:t>
            </a:r>
            <a:r>
              <a:rPr lang="sv-SE" altLang="sv-SE" sz="2400" dirty="0" err="1"/>
              <a:t>scaling</a:t>
            </a:r>
            <a:r>
              <a:rPr lang="sv-SE" altLang="sv-SE" sz="2400" dirty="0"/>
              <a:t>, </a:t>
            </a:r>
            <a:r>
              <a:rPr lang="sv-SE" altLang="sv-SE" sz="2400" dirty="0" err="1"/>
              <a:t>factor</a:t>
            </a:r>
            <a:r>
              <a:rPr lang="sv-SE" altLang="sv-SE" sz="2400" dirty="0"/>
              <a:t> </a:t>
            </a:r>
            <a:r>
              <a:rPr lang="sv-SE" altLang="sv-SE" sz="2400" dirty="0" err="1"/>
              <a:t>analysis</a:t>
            </a:r>
            <a:r>
              <a:rPr lang="sv-SE" altLang="sv-SE" sz="2400" dirty="0"/>
              <a:t>, etc.</a:t>
            </a:r>
          </a:p>
          <a:p>
            <a:pPr eaLnBrk="1" hangingPunct="1">
              <a:lnSpc>
                <a:spcPct val="90000"/>
              </a:lnSpc>
              <a:defRPr/>
            </a:pPr>
            <a:endParaRPr lang="sv-SE" altLang="sv-SE" sz="2000" dirty="0"/>
          </a:p>
          <a:p>
            <a:pPr marL="0" indent="0">
              <a:defRPr/>
            </a:pPr>
            <a:endParaRPr lang="sv-SE" altLang="sv-SE" sz="2400" dirty="0"/>
          </a:p>
        </p:txBody>
      </p:sp>
      <p:sp>
        <p:nvSpPr>
          <p:cNvPr id="69635" name="Text Box 8">
            <a:extLst>
              <a:ext uri="{FF2B5EF4-FFF2-40B4-BE49-F238E27FC236}">
                <a16:creationId xmlns:a16="http://schemas.microsoft.com/office/drawing/2014/main" id="{E5BFBDF4-210D-2541-9442-B9477175D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199" y="1411654"/>
            <a:ext cx="2389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4000" dirty="0">
                <a:solidFill>
                  <a:srgbClr val="FF0000"/>
                </a:solidFill>
              </a:rPr>
              <a:t>O = T + E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F29C368-EDF0-22DC-6060-BCF0F569855F}"/>
              </a:ext>
            </a:extLst>
          </p:cNvPr>
          <p:cNvSpPr txBox="1"/>
          <p:nvPr/>
        </p:nvSpPr>
        <p:spPr>
          <a:xfrm>
            <a:off x="9044378" y="1982046"/>
            <a:ext cx="2723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err="1"/>
              <a:t>Largely</a:t>
            </a:r>
            <a:r>
              <a:rPr lang="sv-SE" sz="2400" dirty="0"/>
              <a:t> </a:t>
            </a:r>
            <a:r>
              <a:rPr lang="sv-SE" sz="2400" dirty="0" err="1"/>
              <a:t>correlational</a:t>
            </a:r>
            <a:endParaRPr lang="sv-SE" sz="24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491B197-C5BE-BB3A-3D50-7BD3D9AC2E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744" t="56466" r="25800"/>
          <a:stretch/>
        </p:blipFill>
        <p:spPr>
          <a:xfrm rot="16200000">
            <a:off x="9143132" y="2389725"/>
            <a:ext cx="2570826" cy="2678799"/>
          </a:xfrm>
          <a:prstGeom prst="rect">
            <a:avLst/>
          </a:prstGeom>
        </p:spPr>
      </p:pic>
      <p:sp>
        <p:nvSpPr>
          <p:cNvPr id="6" name="Rubrik 3">
            <a:extLst>
              <a:ext uri="{FF2B5EF4-FFF2-40B4-BE49-F238E27FC236}">
                <a16:creationId xmlns:a16="http://schemas.microsoft.com/office/drawing/2014/main" id="{945AEFF2-00CE-CBA0-11AC-66A36CB37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 err="1"/>
              <a:t>Classical</a:t>
            </a:r>
            <a:r>
              <a:rPr lang="sv-SE" dirty="0"/>
              <a:t> Test </a:t>
            </a:r>
            <a:r>
              <a:rPr lang="sv-SE" dirty="0" err="1"/>
              <a:t>Theory</a:t>
            </a:r>
            <a:r>
              <a:rPr lang="sv-SE" dirty="0"/>
              <a:t> (CTT)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12825DF-E1A3-F185-61F7-35B18766B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4288" y="2306124"/>
            <a:ext cx="2460354" cy="1952237"/>
          </a:xfrm>
          <a:prstGeom prst="rect">
            <a:avLst/>
          </a:prstGeom>
        </p:spPr>
      </p:pic>
      <p:sp>
        <p:nvSpPr>
          <p:cNvPr id="71682" name="Oval 3">
            <a:extLst>
              <a:ext uri="{FF2B5EF4-FFF2-40B4-BE49-F238E27FC236}">
                <a16:creationId xmlns:a16="http://schemas.microsoft.com/office/drawing/2014/main" id="{0BA35AEA-679D-034D-A73C-4244B19D9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8443" y="2878666"/>
            <a:ext cx="2221521" cy="936977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2000" b="1" dirty="0"/>
              <a:t>Latent </a:t>
            </a:r>
            <a:r>
              <a:rPr lang="sv-SE" altLang="sv-SE" sz="2000" b="1" dirty="0" err="1"/>
              <a:t>variable</a:t>
            </a:r>
            <a:endParaRPr lang="sv-SE" altLang="sv-SE" sz="2000" b="1" dirty="0"/>
          </a:p>
        </p:txBody>
      </p:sp>
      <p:sp>
        <p:nvSpPr>
          <p:cNvPr id="71683" name="Rectangle 4">
            <a:extLst>
              <a:ext uri="{FF2B5EF4-FFF2-40B4-BE49-F238E27FC236}">
                <a16:creationId xmlns:a16="http://schemas.microsoft.com/office/drawing/2014/main" id="{FA88BCF5-3A4E-F840-9DC7-39A46CED0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249" y="161133"/>
            <a:ext cx="8915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sv-SE" altLang="sv-SE" sz="2000" dirty="0"/>
              <a:t>A rating </a:t>
            </a:r>
            <a:r>
              <a:rPr lang="sv-SE" altLang="sv-SE" sz="2000" dirty="0" err="1"/>
              <a:t>scale</a:t>
            </a:r>
            <a:r>
              <a:rPr lang="sv-SE" altLang="sv-SE" sz="2000" dirty="0"/>
              <a:t> </a:t>
            </a:r>
            <a:r>
              <a:rPr lang="sv-SE" altLang="sv-SE" sz="2000" dirty="0" err="1"/>
              <a:t>can</a:t>
            </a:r>
            <a:r>
              <a:rPr lang="sv-SE" altLang="sv-SE" sz="2000" dirty="0"/>
              <a:t> be </a:t>
            </a:r>
            <a:r>
              <a:rPr lang="sv-SE" altLang="sv-SE" sz="2000" dirty="0" err="1"/>
              <a:t>seen</a:t>
            </a:r>
            <a:r>
              <a:rPr lang="sv-SE" altLang="sv-SE" sz="2000" dirty="0"/>
              <a:t> as an </a:t>
            </a:r>
            <a:r>
              <a:rPr lang="sv-SE" altLang="sv-SE" sz="2000" dirty="0" err="1"/>
              <a:t>hypothesis</a:t>
            </a:r>
            <a:r>
              <a:rPr lang="sv-SE" altLang="sv-SE" sz="2000" dirty="0"/>
              <a:t> </a:t>
            </a:r>
            <a:r>
              <a:rPr lang="sv-SE" altLang="sv-SE" sz="2000" dirty="0" err="1"/>
              <a:t>about</a:t>
            </a:r>
            <a:r>
              <a:rPr lang="sv-SE" altLang="sv-SE" sz="2000" dirty="0"/>
              <a:t> a </a:t>
            </a:r>
            <a:r>
              <a:rPr lang="sv-SE" altLang="sv-SE" sz="2000" dirty="0" err="1"/>
              <a:t>variable</a:t>
            </a:r>
            <a:r>
              <a:rPr lang="sv-SE" altLang="sv-SE" sz="2000" dirty="0"/>
              <a:t> and </a:t>
            </a:r>
            <a:r>
              <a:rPr lang="sv-SE" altLang="sv-SE" sz="2000" dirty="0" err="1"/>
              <a:t>how</a:t>
            </a:r>
            <a:r>
              <a:rPr lang="sv-SE" altLang="sv-SE" sz="2000" dirty="0"/>
              <a:t> it </a:t>
            </a:r>
            <a:r>
              <a:rPr lang="sv-SE" altLang="sv-SE" sz="2000" dirty="0" err="1"/>
              <a:t>can</a:t>
            </a:r>
            <a:r>
              <a:rPr lang="sv-SE" altLang="sv-SE" sz="2000" dirty="0"/>
              <a:t> be </a:t>
            </a:r>
            <a:r>
              <a:rPr lang="sv-SE" altLang="sv-SE" sz="2000" dirty="0" err="1"/>
              <a:t>quantified</a:t>
            </a:r>
            <a:endParaRPr lang="sv-SE" altLang="sv-SE" sz="2000" dirty="0"/>
          </a:p>
          <a:p>
            <a:pPr eaLnBrk="1" hangingPunct="1"/>
            <a:r>
              <a:rPr lang="sv-SE" altLang="sv-SE" sz="2000" dirty="0" err="1"/>
              <a:t>Requires</a:t>
            </a:r>
            <a:r>
              <a:rPr lang="sv-SE" altLang="sv-SE" sz="2000" dirty="0"/>
              <a:t> </a:t>
            </a:r>
            <a:r>
              <a:rPr lang="sv-SE" altLang="sv-SE" sz="2000" dirty="0" err="1"/>
              <a:t>variable</a:t>
            </a:r>
            <a:r>
              <a:rPr lang="sv-SE" altLang="sv-SE" sz="2000" dirty="0"/>
              <a:t> definition </a:t>
            </a:r>
          </a:p>
          <a:p>
            <a:pPr eaLnBrk="1" hangingPunct="1"/>
            <a:r>
              <a:rPr lang="sv-SE" altLang="sv-SE" sz="2000" dirty="0" err="1"/>
              <a:t>Requires</a:t>
            </a:r>
            <a:r>
              <a:rPr lang="sv-SE" altLang="sv-SE" sz="2000" dirty="0"/>
              <a:t> explicit </a:t>
            </a:r>
            <a:r>
              <a:rPr lang="sv-SE" altLang="sv-SE" sz="2000" dirty="0" err="1"/>
              <a:t>operationalization</a:t>
            </a:r>
            <a:r>
              <a:rPr lang="sv-SE" altLang="sv-SE" sz="2000" dirty="0"/>
              <a:t> - </a:t>
            </a:r>
            <a:r>
              <a:rPr lang="sv-SE" altLang="sv-SE" sz="2000" dirty="0" err="1"/>
              <a:t>what</a:t>
            </a:r>
            <a:r>
              <a:rPr lang="sv-SE" altLang="sv-SE" sz="2000" dirty="0"/>
              <a:t> </a:t>
            </a:r>
            <a:r>
              <a:rPr lang="sv-SE" altLang="sv-SE" sz="2000" dirty="0" err="1"/>
              <a:t>characterizes</a:t>
            </a:r>
            <a:r>
              <a:rPr lang="sv-SE" altLang="sv-SE" sz="2000" dirty="0"/>
              <a:t> the </a:t>
            </a:r>
            <a:r>
              <a:rPr lang="sv-SE" altLang="sv-SE" sz="2000" dirty="0" err="1"/>
              <a:t>variable</a:t>
            </a:r>
            <a:r>
              <a:rPr lang="sv-SE" altLang="sv-SE" sz="2000" dirty="0"/>
              <a:t> as it </a:t>
            </a:r>
            <a:r>
              <a:rPr lang="sv-SE" altLang="sv-SE" sz="2000" dirty="0" err="1"/>
              <a:t>varies</a:t>
            </a:r>
            <a:r>
              <a:rPr lang="sv-SE" altLang="sv-SE" sz="2000" dirty="0"/>
              <a:t> from </a:t>
            </a:r>
            <a:r>
              <a:rPr lang="sv-SE" altLang="en-US" sz="2000" dirty="0"/>
              <a:t>"</a:t>
            </a:r>
            <a:r>
              <a:rPr lang="sv-SE" altLang="sv-SE" sz="2000" dirty="0"/>
              <a:t>less</a:t>
            </a:r>
            <a:r>
              <a:rPr lang="sv-SE" altLang="en-US" sz="2000" dirty="0"/>
              <a:t>" </a:t>
            </a:r>
            <a:r>
              <a:rPr lang="sv-SE" altLang="sv-SE" sz="2000" dirty="0"/>
              <a:t>to </a:t>
            </a:r>
            <a:r>
              <a:rPr lang="sv-SE" altLang="en-US" sz="2000" dirty="0"/>
              <a:t>"</a:t>
            </a:r>
            <a:r>
              <a:rPr lang="sv-SE" altLang="sv-SE" sz="2000" dirty="0" err="1"/>
              <a:t>more</a:t>
            </a:r>
            <a:r>
              <a:rPr lang="sv-SE" altLang="en-US" sz="2000" dirty="0"/>
              <a:t>" </a:t>
            </a:r>
            <a:r>
              <a:rPr lang="sv-SE" altLang="sv-SE" sz="2000" dirty="0"/>
              <a:t>and </a:t>
            </a:r>
            <a:r>
              <a:rPr lang="sv-SE" altLang="sv-SE" sz="2000" dirty="0" err="1"/>
              <a:t>how</a:t>
            </a:r>
            <a:r>
              <a:rPr lang="sv-SE" altLang="sv-SE" sz="2000" dirty="0"/>
              <a:t> is </a:t>
            </a:r>
            <a:r>
              <a:rPr lang="sv-SE" altLang="sv-SE" sz="2000" dirty="0" err="1"/>
              <a:t>this</a:t>
            </a:r>
            <a:r>
              <a:rPr lang="sv-SE" altLang="sv-SE" sz="2000" dirty="0"/>
              <a:t> variation </a:t>
            </a:r>
            <a:r>
              <a:rPr lang="sv-SE" altLang="sv-SE" sz="2000" dirty="0" err="1"/>
              <a:t>expressed</a:t>
            </a:r>
            <a:r>
              <a:rPr lang="sv-SE" altLang="sv-SE" sz="2000" dirty="0"/>
              <a:t> in </a:t>
            </a:r>
            <a:r>
              <a:rPr lang="sv-SE" altLang="sv-SE" sz="2000" dirty="0" err="1"/>
              <a:t>words</a:t>
            </a:r>
            <a:r>
              <a:rPr lang="sv-SE" altLang="sv-SE" sz="2000" dirty="0"/>
              <a:t> (i.e., rating </a:t>
            </a:r>
            <a:r>
              <a:rPr lang="sv-SE" altLang="sv-SE" sz="2000" dirty="0" err="1"/>
              <a:t>scale</a:t>
            </a:r>
            <a:r>
              <a:rPr lang="sv-SE" altLang="sv-SE" sz="2000" dirty="0"/>
              <a:t> </a:t>
            </a:r>
            <a:r>
              <a:rPr lang="sv-SE" altLang="sv-SE" sz="2000" dirty="0" err="1"/>
              <a:t>items</a:t>
            </a:r>
            <a:r>
              <a:rPr lang="sv-SE" altLang="sv-SE" sz="2000" dirty="0"/>
              <a:t> and </a:t>
            </a:r>
            <a:r>
              <a:rPr lang="sv-SE" altLang="sv-SE" sz="2000" dirty="0" err="1"/>
              <a:t>response</a:t>
            </a:r>
            <a:r>
              <a:rPr lang="sv-SE" altLang="sv-SE" sz="2000" dirty="0"/>
              <a:t> </a:t>
            </a:r>
            <a:r>
              <a:rPr lang="sv-SE" altLang="sv-SE" sz="2000" dirty="0" err="1"/>
              <a:t>categories</a:t>
            </a:r>
            <a:r>
              <a:rPr lang="sv-SE" altLang="sv-SE" sz="2000" dirty="0"/>
              <a:t>)?</a:t>
            </a:r>
          </a:p>
        </p:txBody>
      </p:sp>
      <p:sp>
        <p:nvSpPr>
          <p:cNvPr id="71684" name="Line 5">
            <a:extLst>
              <a:ext uri="{FF2B5EF4-FFF2-40B4-BE49-F238E27FC236}">
                <a16:creationId xmlns:a16="http://schemas.microsoft.com/office/drawing/2014/main" id="{54F203E2-3472-CC4B-9569-ECCDCEECF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1553" y="3365587"/>
            <a:ext cx="343217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id="{46F80675-4B15-DE44-ABA9-553DB92F6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6581" y="5050193"/>
            <a:ext cx="9462417" cy="11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Char char="à"/>
            </a:pPr>
            <a:r>
              <a:rPr lang="sv-SE" altLang="sv-SE" sz="1800" b="1" dirty="0"/>
              <a:t>Uncertainty</a:t>
            </a:r>
            <a:r>
              <a:rPr lang="sv-SE" altLang="sv-SE" sz="1800" dirty="0"/>
              <a:t> </a:t>
            </a:r>
          </a:p>
          <a:p>
            <a:r>
              <a:rPr lang="en-GB" altLang="sv-SE" sz="2000" dirty="0"/>
              <a:t>To what extent and with what precision do empirical observations (responses to items) reflect </a:t>
            </a:r>
            <a:r>
              <a:rPr lang="sv-SE" altLang="sv-SE" sz="2000" dirty="0"/>
              <a:t>the variable </a:t>
            </a:r>
            <a:r>
              <a:rPr lang="en-GB" altLang="sv-SE" sz="2000" dirty="0"/>
              <a:t>they intend to represent?</a:t>
            </a:r>
            <a:endParaRPr lang="sv-SE" altLang="sv-SE" sz="20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3659C6F-22C1-ADDE-F643-CAA8350658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" t="37630" r="4163" b="45792"/>
          <a:stretch/>
        </p:blipFill>
        <p:spPr bwMode="auto">
          <a:xfrm>
            <a:off x="2914164" y="4547686"/>
            <a:ext cx="6204373" cy="36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5167F6D9-5C5C-40A4-1702-5307E933F476}"/>
              </a:ext>
            </a:extLst>
          </p:cNvPr>
          <p:cNvSpPr/>
          <p:nvPr/>
        </p:nvSpPr>
        <p:spPr>
          <a:xfrm>
            <a:off x="7754288" y="2427111"/>
            <a:ext cx="926868" cy="178034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AE4D00D-C2F7-1283-B6DE-2464A52EC59A}"/>
              </a:ext>
            </a:extLst>
          </p:cNvPr>
          <p:cNvSpPr/>
          <p:nvPr/>
        </p:nvSpPr>
        <p:spPr>
          <a:xfrm>
            <a:off x="8691716" y="2255216"/>
            <a:ext cx="1522926" cy="1869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" name="Rak pil 6">
            <a:extLst>
              <a:ext uri="{FF2B5EF4-FFF2-40B4-BE49-F238E27FC236}">
                <a16:creationId xmlns:a16="http://schemas.microsoft.com/office/drawing/2014/main" id="{32DEBF49-DC0F-5A3E-3940-1B2CD4F2D1D7}"/>
              </a:ext>
            </a:extLst>
          </p:cNvPr>
          <p:cNvCxnSpPr>
            <a:cxnSpLocks/>
          </p:cNvCxnSpPr>
          <p:nvPr/>
        </p:nvCxnSpPr>
        <p:spPr>
          <a:xfrm flipH="1">
            <a:off x="3872089" y="2492855"/>
            <a:ext cx="3871639" cy="205483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 9">
            <a:extLst>
              <a:ext uri="{FF2B5EF4-FFF2-40B4-BE49-F238E27FC236}">
                <a16:creationId xmlns:a16="http://schemas.microsoft.com/office/drawing/2014/main" id="{4CC7C567-8C4B-A15F-11A1-D6FA13109F21}"/>
              </a:ext>
            </a:extLst>
          </p:cNvPr>
          <p:cNvCxnSpPr>
            <a:cxnSpLocks/>
          </p:cNvCxnSpPr>
          <p:nvPr/>
        </p:nvCxnSpPr>
        <p:spPr>
          <a:xfrm flipH="1">
            <a:off x="4470400" y="2788227"/>
            <a:ext cx="3262768" cy="175945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pil 11">
            <a:extLst>
              <a:ext uri="{FF2B5EF4-FFF2-40B4-BE49-F238E27FC236}">
                <a16:creationId xmlns:a16="http://schemas.microsoft.com/office/drawing/2014/main" id="{D40D63B6-72B9-1F76-DFD6-37F67AA23FED}"/>
              </a:ext>
            </a:extLst>
          </p:cNvPr>
          <p:cNvCxnSpPr>
            <a:cxnSpLocks/>
          </p:cNvCxnSpPr>
          <p:nvPr/>
        </p:nvCxnSpPr>
        <p:spPr>
          <a:xfrm flipH="1">
            <a:off x="5267889" y="2959543"/>
            <a:ext cx="2488308" cy="160372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pil 14">
            <a:extLst>
              <a:ext uri="{FF2B5EF4-FFF2-40B4-BE49-F238E27FC236}">
                <a16:creationId xmlns:a16="http://schemas.microsoft.com/office/drawing/2014/main" id="{C5D69AB7-C822-0DC1-9D08-047132F37E20}"/>
              </a:ext>
            </a:extLst>
          </p:cNvPr>
          <p:cNvCxnSpPr>
            <a:cxnSpLocks/>
          </p:cNvCxnSpPr>
          <p:nvPr/>
        </p:nvCxnSpPr>
        <p:spPr>
          <a:xfrm flipH="1">
            <a:off x="5589189" y="3187068"/>
            <a:ext cx="2177568" cy="13762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pil 16">
            <a:extLst>
              <a:ext uri="{FF2B5EF4-FFF2-40B4-BE49-F238E27FC236}">
                <a16:creationId xmlns:a16="http://schemas.microsoft.com/office/drawing/2014/main" id="{433E7E3D-AD10-5B16-B514-19E6B663220B}"/>
              </a:ext>
            </a:extLst>
          </p:cNvPr>
          <p:cNvCxnSpPr>
            <a:cxnSpLocks/>
          </p:cNvCxnSpPr>
          <p:nvPr/>
        </p:nvCxnSpPr>
        <p:spPr>
          <a:xfrm flipH="1">
            <a:off x="6347789" y="3408613"/>
            <a:ext cx="1412101" cy="113907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pil 18">
            <a:extLst>
              <a:ext uri="{FF2B5EF4-FFF2-40B4-BE49-F238E27FC236}">
                <a16:creationId xmlns:a16="http://schemas.microsoft.com/office/drawing/2014/main" id="{5D6A7436-E3E6-3A8B-154E-A23B142CCFA4}"/>
              </a:ext>
            </a:extLst>
          </p:cNvPr>
          <p:cNvCxnSpPr>
            <a:cxnSpLocks/>
          </p:cNvCxnSpPr>
          <p:nvPr/>
        </p:nvCxnSpPr>
        <p:spPr>
          <a:xfrm flipH="1">
            <a:off x="6888755" y="3630158"/>
            <a:ext cx="876415" cy="91752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pil 20">
            <a:extLst>
              <a:ext uri="{FF2B5EF4-FFF2-40B4-BE49-F238E27FC236}">
                <a16:creationId xmlns:a16="http://schemas.microsoft.com/office/drawing/2014/main" id="{EF49DD4C-579B-B6BA-61F3-DF66B7A2DECF}"/>
              </a:ext>
            </a:extLst>
          </p:cNvPr>
          <p:cNvCxnSpPr>
            <a:cxnSpLocks/>
          </p:cNvCxnSpPr>
          <p:nvPr/>
        </p:nvCxnSpPr>
        <p:spPr>
          <a:xfrm flipH="1">
            <a:off x="7369029" y="3842622"/>
            <a:ext cx="401161" cy="70506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pil 22">
            <a:extLst>
              <a:ext uri="{FF2B5EF4-FFF2-40B4-BE49-F238E27FC236}">
                <a16:creationId xmlns:a16="http://schemas.microsoft.com/office/drawing/2014/main" id="{053894A7-5802-FA03-20B3-31C4C350F1FE}"/>
              </a:ext>
            </a:extLst>
          </p:cNvPr>
          <p:cNvCxnSpPr>
            <a:cxnSpLocks/>
          </p:cNvCxnSpPr>
          <p:nvPr/>
        </p:nvCxnSpPr>
        <p:spPr>
          <a:xfrm>
            <a:off x="7816889" y="4073853"/>
            <a:ext cx="85686" cy="47383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6" name="Picture 6" descr="RS snurra2">
            <a:extLst>
              <a:ext uri="{FF2B5EF4-FFF2-40B4-BE49-F238E27FC236}">
                <a16:creationId xmlns:a16="http://schemas.microsoft.com/office/drawing/2014/main" id="{FC8968B5-0F40-5C4A-959E-D9F0FB735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0" t="1250" r="7680" b="8746"/>
          <a:stretch>
            <a:fillRect/>
          </a:stretch>
        </p:blipFill>
        <p:spPr bwMode="auto">
          <a:xfrm>
            <a:off x="4881207" y="2255216"/>
            <a:ext cx="1946856" cy="195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9">
            <a:extLst>
              <a:ext uri="{FF2B5EF4-FFF2-40B4-BE49-F238E27FC236}">
                <a16:creationId xmlns:a16="http://schemas.microsoft.com/office/drawing/2014/main" id="{79579254-EF63-1711-B752-707A4E1C2C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45122" y="1482470"/>
            <a:ext cx="153987" cy="1439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4BC88059-2FB2-100C-CEE6-C09CAA2F9DE5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8384" y="1541459"/>
            <a:ext cx="0" cy="1368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250FF399-63C4-9CEF-954C-1E899D970EB7}"/>
              </a:ext>
            </a:extLst>
          </p:cNvPr>
          <p:cNvSpPr>
            <a:spLocks noChangeShapeType="1"/>
          </p:cNvSpPr>
          <p:nvPr/>
        </p:nvSpPr>
        <p:spPr bwMode="auto">
          <a:xfrm>
            <a:off x="9250059" y="1553908"/>
            <a:ext cx="0" cy="1368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2CA8DD34-0354-6673-0C51-7A9A69129291}"/>
              </a:ext>
            </a:extLst>
          </p:cNvPr>
          <p:cNvSpPr>
            <a:spLocks noChangeShapeType="1"/>
          </p:cNvSpPr>
          <p:nvPr/>
        </p:nvSpPr>
        <p:spPr bwMode="auto">
          <a:xfrm>
            <a:off x="9649317" y="1505741"/>
            <a:ext cx="312738" cy="1439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DD2E2E45-0444-ACB1-45DC-5068818291E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20168" y="1435623"/>
            <a:ext cx="703262" cy="15128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9EA8C624-1005-177E-34D6-AC057C9E78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28757" y="1433509"/>
            <a:ext cx="625475" cy="15128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8849" name="Rectangle 2">
            <a:extLst>
              <a:ext uri="{FF2B5EF4-FFF2-40B4-BE49-F238E27FC236}">
                <a16:creationId xmlns:a16="http://schemas.microsoft.com/office/drawing/2014/main" id="{5E22D49C-E18C-5148-9E81-C71F3A647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871" y="2874165"/>
            <a:ext cx="468313" cy="3603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sv-SE" sz="1800"/>
          </a:p>
        </p:txBody>
      </p:sp>
      <p:sp>
        <p:nvSpPr>
          <p:cNvPr id="78850" name="Rectangle 3">
            <a:extLst>
              <a:ext uri="{FF2B5EF4-FFF2-40B4-BE49-F238E27FC236}">
                <a16:creationId xmlns:a16="http://schemas.microsoft.com/office/drawing/2014/main" id="{81FB7DBB-51D0-C046-89C9-6C78E8A7F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5546" y="2874165"/>
            <a:ext cx="468313" cy="3603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sv-SE" sz="1800"/>
          </a:p>
        </p:txBody>
      </p:sp>
      <p:sp>
        <p:nvSpPr>
          <p:cNvPr id="78851" name="Rectangle 4">
            <a:extLst>
              <a:ext uri="{FF2B5EF4-FFF2-40B4-BE49-F238E27FC236}">
                <a16:creationId xmlns:a16="http://schemas.microsoft.com/office/drawing/2014/main" id="{C8BC9E1E-446D-E94E-B270-A1AE03C8F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808" y="2874165"/>
            <a:ext cx="468312" cy="3603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sv-SE" sz="1800"/>
          </a:p>
        </p:txBody>
      </p:sp>
      <p:sp>
        <p:nvSpPr>
          <p:cNvPr id="78852" name="Rectangle 5">
            <a:extLst>
              <a:ext uri="{FF2B5EF4-FFF2-40B4-BE49-F238E27FC236}">
                <a16:creationId xmlns:a16="http://schemas.microsoft.com/office/drawing/2014/main" id="{14EA7961-542E-644F-8C80-D15B2BD0C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0483" y="2874165"/>
            <a:ext cx="468312" cy="3603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sv-SE" sz="1800"/>
          </a:p>
        </p:txBody>
      </p:sp>
      <p:sp>
        <p:nvSpPr>
          <p:cNvPr id="78853" name="Rectangle 6">
            <a:extLst>
              <a:ext uri="{FF2B5EF4-FFF2-40B4-BE49-F238E27FC236}">
                <a16:creationId xmlns:a16="http://schemas.microsoft.com/office/drawing/2014/main" id="{7726BA48-F90C-8541-B3EA-D24E07F16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2158" y="2874165"/>
            <a:ext cx="468312" cy="3603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sv-SE" sz="1800"/>
          </a:p>
        </p:txBody>
      </p:sp>
      <p:sp>
        <p:nvSpPr>
          <p:cNvPr id="78854" name="Rectangle 7">
            <a:extLst>
              <a:ext uri="{FF2B5EF4-FFF2-40B4-BE49-F238E27FC236}">
                <a16:creationId xmlns:a16="http://schemas.microsoft.com/office/drawing/2014/main" id="{0953B184-6CBB-E044-B560-7814E3C2F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3833" y="2874165"/>
            <a:ext cx="468312" cy="3603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sv-SE" sz="1800"/>
          </a:p>
        </p:txBody>
      </p:sp>
      <p:sp>
        <p:nvSpPr>
          <p:cNvPr id="78855" name="Line 8">
            <a:extLst>
              <a:ext uri="{FF2B5EF4-FFF2-40B4-BE49-F238E27FC236}">
                <a16:creationId xmlns:a16="http://schemas.microsoft.com/office/drawing/2014/main" id="{1AD32123-E1C6-4E4B-910E-C7E268FCFC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77234" y="1361277"/>
            <a:ext cx="625475" cy="15128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8856" name="Line 9">
            <a:extLst>
              <a:ext uri="{FF2B5EF4-FFF2-40B4-BE49-F238E27FC236}">
                <a16:creationId xmlns:a16="http://schemas.microsoft.com/office/drawing/2014/main" id="{F18506F3-DDA1-9440-9EDF-F350E4D120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82084" y="1434303"/>
            <a:ext cx="153987" cy="14398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8857" name="Line 10">
            <a:extLst>
              <a:ext uri="{FF2B5EF4-FFF2-40B4-BE49-F238E27FC236}">
                <a16:creationId xmlns:a16="http://schemas.microsoft.com/office/drawing/2014/main" id="{2BE484D6-5E49-E948-8BFC-B1BDB3A08D6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3758" y="1505741"/>
            <a:ext cx="0" cy="13684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8858" name="Line 11">
            <a:extLst>
              <a:ext uri="{FF2B5EF4-FFF2-40B4-BE49-F238E27FC236}">
                <a16:creationId xmlns:a16="http://schemas.microsoft.com/office/drawing/2014/main" id="{08D88619-2F85-4349-890F-6C0B3C9307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5433" y="1505741"/>
            <a:ext cx="0" cy="13684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8859" name="Line 12">
            <a:extLst>
              <a:ext uri="{FF2B5EF4-FFF2-40B4-BE49-F238E27FC236}">
                <a16:creationId xmlns:a16="http://schemas.microsoft.com/office/drawing/2014/main" id="{B46D2894-2F2B-1A42-BA0C-CC93287EE66A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4370" y="1434303"/>
            <a:ext cx="312738" cy="14398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8860" name="Line 13">
            <a:extLst>
              <a:ext uri="{FF2B5EF4-FFF2-40B4-BE49-F238E27FC236}">
                <a16:creationId xmlns:a16="http://schemas.microsoft.com/office/drawing/2014/main" id="{10096ADC-5C60-6D4A-9952-4E6D3828281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7108" y="1361277"/>
            <a:ext cx="703262" cy="15128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8861" name="Oval 14">
            <a:extLst>
              <a:ext uri="{FF2B5EF4-FFF2-40B4-BE49-F238E27FC236}">
                <a16:creationId xmlns:a16="http://schemas.microsoft.com/office/drawing/2014/main" id="{794E26BA-3336-4440-B6E8-E11DDC2A1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721" y="84424"/>
            <a:ext cx="4602163" cy="1439863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2000" b="1" dirty="0" err="1"/>
              <a:t>Unobservable</a:t>
            </a:r>
            <a:r>
              <a:rPr lang="sv-SE" altLang="sv-SE" sz="2000" b="1" dirty="0"/>
              <a:t> latent </a:t>
            </a:r>
            <a:r>
              <a:rPr lang="sv-SE" altLang="sv-SE" sz="2000" b="1" dirty="0" err="1"/>
              <a:t>variable</a:t>
            </a:r>
            <a:endParaRPr lang="sv-SE" altLang="sv-SE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800" dirty="0"/>
              <a:t>(</a:t>
            </a:r>
            <a:r>
              <a:rPr lang="sv-SE" altLang="sv-SE" sz="1800" dirty="0" err="1"/>
              <a:t>e.g</a:t>
            </a:r>
            <a:r>
              <a:rPr lang="sv-SE" altLang="sv-SE" sz="1800" dirty="0"/>
              <a:t>. </a:t>
            </a:r>
            <a:r>
              <a:rPr lang="sv-SE" altLang="sv-SE" sz="1800" dirty="0" err="1"/>
              <a:t>mobility</a:t>
            </a:r>
            <a:r>
              <a:rPr lang="sv-SE" altLang="sv-SE" sz="1800" dirty="0"/>
              <a:t>, </a:t>
            </a:r>
            <a:r>
              <a:rPr lang="sv-SE" altLang="sv-SE" sz="1800" dirty="0" err="1"/>
              <a:t>fatigue</a:t>
            </a:r>
            <a:r>
              <a:rPr lang="sv-SE" altLang="sv-SE" sz="1800" dirty="0"/>
              <a:t>, mental </a:t>
            </a:r>
            <a:r>
              <a:rPr lang="sv-SE" altLang="sv-SE" sz="1800" dirty="0" err="1"/>
              <a:t>health</a:t>
            </a:r>
            <a:r>
              <a:rPr lang="sv-SE" altLang="sv-SE" sz="1800" dirty="0"/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800" dirty="0"/>
              <a:t>depression, pain, </a:t>
            </a:r>
            <a:r>
              <a:rPr lang="sv-SE" altLang="sv-SE" sz="1800" dirty="0" err="1"/>
              <a:t>well-being</a:t>
            </a:r>
            <a:r>
              <a:rPr lang="sv-SE" altLang="sv-SE" sz="1800" dirty="0"/>
              <a:t>)</a:t>
            </a:r>
          </a:p>
        </p:txBody>
      </p:sp>
      <p:sp>
        <p:nvSpPr>
          <p:cNvPr id="78862" name="Text Box 15">
            <a:extLst>
              <a:ext uri="{FF2B5EF4-FFF2-40B4-BE49-F238E27FC236}">
                <a16:creationId xmlns:a16="http://schemas.microsoft.com/office/drawing/2014/main" id="{7FF22BE0-1F38-634A-B918-AD8FAE898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49" y="2867815"/>
            <a:ext cx="47243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 b="1" dirty="0" err="1"/>
              <a:t>Descriptors </a:t>
            </a:r>
            <a:r>
              <a:rPr lang="sv-SE" altLang="sv-SE" sz="1800" b="1" dirty="0"/>
              <a:t>of observable manifestations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F4318B7D-55C9-1192-E5AD-7EB1A2627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0201" y="1686429"/>
            <a:ext cx="24684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2400" dirty="0" err="1"/>
              <a:t>Reflective model </a:t>
            </a:r>
            <a:r>
              <a:rPr lang="sv-SE" altLang="sv-SE" sz="2400" dirty="0"/>
              <a:t>Effect indicators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61BBE1D-5B12-A8BF-7367-9A1CB96BF7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055"/>
          <a:stretch/>
        </p:blipFill>
        <p:spPr>
          <a:xfrm>
            <a:off x="1013708" y="3338688"/>
            <a:ext cx="3978274" cy="2776124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1367A0A5-A83A-6A4E-1E2A-CE124EC02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9291" y="2874165"/>
            <a:ext cx="468313" cy="3603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sv-SE" sz="18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895ED81-A168-4946-F96F-5E9B2B38B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0966" y="2874165"/>
            <a:ext cx="468313" cy="3603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sv-SE" sz="180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48B6D2E-9732-03C7-A983-1A86F13A1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4228" y="2874165"/>
            <a:ext cx="468312" cy="3603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sv-SE" sz="180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1AB8D07-C14D-799F-546D-B5B55A646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903" y="2874165"/>
            <a:ext cx="468312" cy="3603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sv-SE" sz="180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A58911C-5874-C007-8835-F2CD36D04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7578" y="2874165"/>
            <a:ext cx="468312" cy="3603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sv-SE" sz="180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F5F5E609-F654-1BB9-5F51-08B21A24C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9253" y="2874165"/>
            <a:ext cx="468312" cy="3603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sv-SE" sz="1800"/>
          </a:p>
        </p:txBody>
      </p:sp>
      <p:sp>
        <p:nvSpPr>
          <p:cNvPr id="16" name="Oval 14">
            <a:extLst>
              <a:ext uri="{FF2B5EF4-FFF2-40B4-BE49-F238E27FC236}">
                <a16:creationId xmlns:a16="http://schemas.microsoft.com/office/drawing/2014/main" id="{E183CEE8-9B7D-E0CB-FD7D-73F64E456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8141" y="84424"/>
            <a:ext cx="4602163" cy="1439863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2000" b="1" dirty="0" err="1"/>
              <a:t>Unobservable</a:t>
            </a:r>
            <a:r>
              <a:rPr lang="sv-SE" altLang="sv-SE" sz="2000" b="1" dirty="0"/>
              <a:t> latent </a:t>
            </a:r>
            <a:r>
              <a:rPr lang="sv-SE" altLang="sv-SE" sz="2000" b="1" dirty="0" err="1"/>
              <a:t>variable</a:t>
            </a:r>
            <a:endParaRPr lang="sv-SE" altLang="sv-SE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800" dirty="0"/>
              <a:t>(</a:t>
            </a:r>
            <a:r>
              <a:rPr lang="sv-SE" altLang="sv-SE" sz="1800" dirty="0" err="1"/>
              <a:t>e.g</a:t>
            </a:r>
            <a:r>
              <a:rPr lang="sv-SE" altLang="sv-SE" sz="1800" dirty="0"/>
              <a:t>. </a:t>
            </a:r>
            <a:r>
              <a:rPr lang="sv-SE" altLang="sv-SE" sz="1800" dirty="0" err="1"/>
              <a:t>mobility</a:t>
            </a:r>
            <a:r>
              <a:rPr lang="sv-SE" altLang="sv-SE" sz="1800" dirty="0"/>
              <a:t>, </a:t>
            </a:r>
            <a:r>
              <a:rPr lang="sv-SE" altLang="sv-SE" sz="1800" dirty="0" err="1"/>
              <a:t>fatigue</a:t>
            </a:r>
            <a:r>
              <a:rPr lang="sv-SE" altLang="sv-SE" sz="1800" dirty="0"/>
              <a:t>, mental </a:t>
            </a:r>
            <a:r>
              <a:rPr lang="sv-SE" altLang="sv-SE" sz="1800" dirty="0" err="1"/>
              <a:t>health</a:t>
            </a:r>
            <a:r>
              <a:rPr lang="sv-SE" altLang="sv-SE" sz="1800" dirty="0"/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800" dirty="0"/>
              <a:t>depression, pain, </a:t>
            </a:r>
            <a:r>
              <a:rPr lang="sv-SE" altLang="sv-SE" sz="1800" dirty="0" err="1"/>
              <a:t>well-being</a:t>
            </a:r>
            <a:r>
              <a:rPr lang="sv-SE" altLang="sv-SE" sz="1800" dirty="0"/>
              <a:t>)</a:t>
            </a: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id="{61BAD134-7715-C583-C4A3-393230A55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6597" y="1686429"/>
            <a:ext cx="25780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2400" dirty="0"/>
              <a:t>Formative </a:t>
            </a:r>
            <a:r>
              <a:rPr lang="sv-SE" altLang="sv-SE" sz="2400" dirty="0" err="1"/>
              <a:t>model</a:t>
            </a:r>
            <a:r>
              <a:rPr lang="sv-SE" altLang="sv-SE" sz="2400" dirty="0"/>
              <a:t> </a:t>
            </a:r>
            <a:r>
              <a:rPr lang="sv-SE" altLang="sv-SE" sz="2400" dirty="0" err="1"/>
              <a:t>Causal</a:t>
            </a:r>
            <a:r>
              <a:rPr lang="sv-SE" altLang="sv-SE" sz="2400" dirty="0"/>
              <a:t> indicators</a:t>
            </a: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068EB4F9-5ACB-52D9-0673-EB249B407D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055"/>
          <a:stretch/>
        </p:blipFill>
        <p:spPr>
          <a:xfrm>
            <a:off x="6879128" y="3338688"/>
            <a:ext cx="3978274" cy="2776124"/>
          </a:xfrm>
          <a:prstGeom prst="rect">
            <a:avLst/>
          </a:prstGeom>
        </p:spPr>
      </p:pic>
      <p:cxnSp>
        <p:nvCxnSpPr>
          <p:cNvPr id="25" name="Rak 24">
            <a:extLst>
              <a:ext uri="{FF2B5EF4-FFF2-40B4-BE49-F238E27FC236}">
                <a16:creationId xmlns:a16="http://schemas.microsoft.com/office/drawing/2014/main" id="{962E4701-490D-B186-868B-A8D99F16CDD7}"/>
              </a:ext>
            </a:extLst>
          </p:cNvPr>
          <p:cNvCxnSpPr/>
          <p:nvPr/>
        </p:nvCxnSpPr>
        <p:spPr>
          <a:xfrm flipV="1">
            <a:off x="6598141" y="191911"/>
            <a:ext cx="4602163" cy="3146777"/>
          </a:xfrm>
          <a:prstGeom prst="line">
            <a:avLst/>
          </a:prstGeom>
          <a:ln w="952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>
            <a:extLst>
              <a:ext uri="{FF2B5EF4-FFF2-40B4-BE49-F238E27FC236}">
                <a16:creationId xmlns:a16="http://schemas.microsoft.com/office/drawing/2014/main" id="{0827E47D-99A0-55A0-AB4B-57596243297A}"/>
              </a:ext>
            </a:extLst>
          </p:cNvPr>
          <p:cNvCxnSpPr/>
          <p:nvPr/>
        </p:nvCxnSpPr>
        <p:spPr>
          <a:xfrm>
            <a:off x="6598141" y="84424"/>
            <a:ext cx="4580151" cy="3254264"/>
          </a:xfrm>
          <a:prstGeom prst="line">
            <a:avLst/>
          </a:prstGeom>
          <a:ln w="952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ruta 16">
            <a:extLst>
              <a:ext uri="{FF2B5EF4-FFF2-40B4-BE49-F238E27FC236}">
                <a16:creationId xmlns:a16="http://schemas.microsoft.com/office/drawing/2014/main" id="{76F444C0-5A69-A25D-6FDA-E69BF36A2FC1}"/>
              </a:ext>
            </a:extLst>
          </p:cNvPr>
          <p:cNvSpPr txBox="1"/>
          <p:nvPr/>
        </p:nvSpPr>
        <p:spPr>
          <a:xfrm>
            <a:off x="6649220" y="6235202"/>
            <a:ext cx="26997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err="1"/>
              <a:t>Streiner</a:t>
            </a:r>
            <a:r>
              <a:rPr lang="sv-SE" sz="1100" dirty="0"/>
              <a:t>. </a:t>
            </a:r>
            <a:r>
              <a:rPr lang="en-U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JPA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80(3): 217-222.</a:t>
            </a:r>
            <a:r>
              <a:rPr lang="sv-SE" sz="1100" dirty="0">
                <a:effectLst/>
              </a:rPr>
              <a:t> </a:t>
            </a:r>
          </a:p>
          <a:p>
            <a:r>
              <a:rPr lang="sv-SE" sz="1100" dirty="0" err="1"/>
              <a:t>Stenner</a:t>
            </a:r>
            <a:r>
              <a:rPr lang="sv-SE" sz="1100" dirty="0"/>
              <a:t> et al. </a:t>
            </a:r>
            <a:r>
              <a:rPr lang="sv-SE" sz="1100" i="1" dirty="0"/>
              <a:t>RMT</a:t>
            </a:r>
            <a:r>
              <a:rPr lang="sv-SE" sz="1100" dirty="0"/>
              <a:t>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2009; 22(4): 1176-1177.</a:t>
            </a:r>
            <a:r>
              <a:rPr lang="sv-SE" sz="1100" dirty="0">
                <a:effectLst/>
              </a:rPr>
              <a:t> 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228802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0" grpId="0" animBg="1"/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6" grpId="0" animBg="1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D0C0EC-D234-48CC-7299-A37E9D582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References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EE3F0E-D052-84BC-18E0-64480D252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Andrich D. Implications and applications of modern test theory in the context of outcomes based education.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Studies in Educational Evaluation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2002; 28: 103-121.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https://doi.org/10.1016/S0191-491X(02)00015-9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Cano SJ, Hobart JC. The problem with health measurement.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 Preference and Adherence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2011; 5: 279-290.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https://doi.org/10.2147/PPA.S14399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Hagell P. Measuring Activities of Daily Living in Parkinson's disease: On a road to nowhere and back again?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Measurement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2019; 132: 109-124. 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https://doi.org/10.1016/j.measurement.2018.09.050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https://www.hkr.se/globalassets/transfer/hagell-msrmnt-2019_accepted_ms.pdf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Hays RD,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Sherbourne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CD, Mazel RM. The RAND 36-Item Health Survey 1.0.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Economics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1993; 2(3): 217-227.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https://www.researchgate.net/publication/14924460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Hobart J. Rating scales for neurologists.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Neurology Neurosurgery &amp; Psychiatry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2003; 74(Suppl 4): iv22-iv26.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http://dx.doi.org/10.1136/jnnp.74.suppl_4.iv22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046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D0C0EC-D234-48CC-7299-A37E9D582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References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EE3F0E-D052-84BC-18E0-64480D252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McGrane JA. Stevens’ forgotten crossroads: the divergent measurement traditions in the physical and psychological sciences from the mid-twentieth century.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Frontiers in Psychology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2015; 6: 431.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https://doi.org/10.3389/fpsyg.2015.00431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Stenner AJ, Stone MH, Burdick DS. Indexing vs. measuring.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Rasch Measurement Transactions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2009; 22(4): 1176-1177.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https://www.rasch.org/rmt/rmt224b.htm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Stevens SS. On the theory of scales of measurement.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Science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1946; 103(2684): 677-680.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https://psychology.okstate.edu/faculty/jgrice/psyc3214/Stevens_FourScales_1946.pdf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Streiner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DL. Being inconsistent about consistency: when coefficient alpha does and doesn't matter.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Personality Assessment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80(3): 217-222.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https://www.rotman-baycrest.on.ca/files/publicationmodule/@random45f5724eba2f8/JPersAssess03_80_217_222.pdf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Ware JE Jr,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Sherbourne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CD. The MOS 36-Item Short-Form Health Survey (SF-36): I. Conceptual Framework and Item Selection.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Medical Care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1992; 30: 473-483.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http://www.espalibrary.eu/media/filer_public/f5/31/f531ce0b-0584-476b-b46a-abe3df14d0ec/ware-mc1992.pdf</a:t>
            </a:r>
            <a:r>
              <a:rPr lang="sv-SE" dirty="0">
                <a:effectLst/>
              </a:rPr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2987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09F016-7721-78CC-81B7-F579559B0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3887"/>
          </a:xfrm>
        </p:spPr>
        <p:txBody>
          <a:bodyPr>
            <a:normAutofit fontScale="90000"/>
          </a:bodyPr>
          <a:lstStyle/>
          <a:p>
            <a:r>
              <a:rPr lang="sv-SE" sz="4000" dirty="0"/>
              <a:t>Clinical </a:t>
            </a:r>
            <a:r>
              <a:rPr lang="sv-SE" sz="4000" dirty="0" err="1"/>
              <a:t>assessment</a:t>
            </a:r>
            <a:r>
              <a:rPr lang="sv-SE" sz="4000" dirty="0"/>
              <a:t> and </a:t>
            </a:r>
            <a:r>
              <a:rPr lang="sv-SE" sz="4000" dirty="0" err="1"/>
              <a:t>outcome</a:t>
            </a:r>
            <a:r>
              <a:rPr lang="sv-SE" sz="4000" dirty="0"/>
              <a:t> </a:t>
            </a:r>
            <a:r>
              <a:rPr lang="sv-SE" sz="4000" dirty="0" err="1"/>
              <a:t>measurement</a:t>
            </a:r>
            <a:endParaRPr lang="sv-SE" sz="4000" dirty="0"/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AFD42F1F-C014-1D4D-BCD6-D0283751FED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472027"/>
            <a:ext cx="10263809" cy="41783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sv-SE" altLang="sv-SE" sz="2400" dirty="0" err="1"/>
              <a:t>Used</a:t>
            </a:r>
            <a:r>
              <a:rPr lang="sv-SE" altLang="sv-SE" sz="2400" dirty="0"/>
              <a:t> to </a:t>
            </a:r>
            <a:r>
              <a:rPr lang="sv-SE" altLang="sv-SE" sz="2400" dirty="0" err="1"/>
              <a:t>describe</a:t>
            </a:r>
            <a:r>
              <a:rPr lang="sv-SE" altLang="sv-SE" sz="2400" dirty="0"/>
              <a:t> and </a:t>
            </a:r>
            <a:r>
              <a:rPr lang="sv-SE" altLang="sv-SE" sz="2400" dirty="0" err="1"/>
              <a:t>compare</a:t>
            </a:r>
            <a:r>
              <a:rPr lang="sv-SE" altLang="sv-SE" sz="2400" dirty="0"/>
              <a:t> (</a:t>
            </a:r>
            <a:r>
              <a:rPr lang="sv-SE" altLang="sv-SE" sz="2400" dirty="0" err="1"/>
              <a:t>between</a:t>
            </a:r>
            <a:r>
              <a:rPr lang="sv-SE" altLang="sv-SE" sz="2400" dirty="0"/>
              <a:t> </a:t>
            </a:r>
            <a:r>
              <a:rPr lang="sv-SE" altLang="sv-SE" sz="2400" dirty="0" err="1"/>
              <a:t>individuals</a:t>
            </a:r>
            <a:r>
              <a:rPr lang="sv-SE" altLang="sv-SE" sz="2400" dirty="0"/>
              <a:t> and </a:t>
            </a:r>
            <a:r>
              <a:rPr lang="sv-SE" altLang="sv-SE" sz="2400" dirty="0" err="1"/>
              <a:t>variables</a:t>
            </a:r>
            <a:r>
              <a:rPr lang="sv-SE" altLang="sv-SE" sz="2400" dirty="0"/>
              <a:t>, </a:t>
            </a:r>
            <a:r>
              <a:rPr lang="sv-SE" altLang="sv-SE" sz="2400" dirty="0" err="1"/>
              <a:t>before</a:t>
            </a:r>
            <a:r>
              <a:rPr lang="sv-SE" altLang="sv-SE" sz="2400" dirty="0"/>
              <a:t> and </a:t>
            </a:r>
            <a:r>
              <a:rPr lang="sv-SE" altLang="sv-SE" sz="2400" dirty="0" err="1"/>
              <a:t>after</a:t>
            </a:r>
            <a:r>
              <a:rPr lang="sv-SE" altLang="sv-SE" sz="2400" dirty="0"/>
              <a:t> interventions, etc.)</a:t>
            </a:r>
          </a:p>
          <a:p>
            <a:pPr>
              <a:defRPr/>
            </a:pPr>
            <a:r>
              <a:rPr lang="sv-SE" altLang="sv-SE" sz="2400" dirty="0"/>
              <a:t>Basis for </a:t>
            </a:r>
            <a:r>
              <a:rPr lang="sv-SE" altLang="sv-SE" sz="2400" dirty="0" err="1"/>
              <a:t>care</a:t>
            </a:r>
            <a:r>
              <a:rPr lang="sv-SE" altLang="sv-SE" sz="2400" dirty="0"/>
              <a:t> and </a:t>
            </a:r>
            <a:r>
              <a:rPr lang="sv-SE" altLang="sv-SE" sz="2400" dirty="0" err="1"/>
              <a:t>treatment</a:t>
            </a:r>
            <a:r>
              <a:rPr lang="sv-SE" altLang="sv-SE" sz="2400" dirty="0"/>
              <a:t> </a:t>
            </a:r>
            <a:r>
              <a:rPr lang="sv-SE" altLang="sv-SE" sz="2400" dirty="0" err="1"/>
              <a:t>recommendations</a:t>
            </a:r>
            <a:r>
              <a:rPr lang="sv-SE" altLang="sv-SE" sz="2400" dirty="0"/>
              <a:t>, </a:t>
            </a:r>
            <a:r>
              <a:rPr lang="sv-SE" altLang="sv-SE" sz="2400" dirty="0" err="1"/>
              <a:t>priorities</a:t>
            </a:r>
            <a:r>
              <a:rPr lang="sv-SE" altLang="sv-SE" sz="2400" dirty="0"/>
              <a:t>, </a:t>
            </a:r>
            <a:r>
              <a:rPr lang="sv-SE" altLang="sv-SE" sz="2400" dirty="0" err="1"/>
              <a:t>knowledge</a:t>
            </a:r>
            <a:r>
              <a:rPr lang="sv-SE" altLang="sv-SE" sz="2400" dirty="0"/>
              <a:t> </a:t>
            </a:r>
            <a:r>
              <a:rPr lang="sv-SE" altLang="sv-SE" sz="2400" dirty="0" err="1"/>
              <a:t>building</a:t>
            </a:r>
            <a:r>
              <a:rPr lang="sv-SE" altLang="sv-SE" sz="2400" dirty="0"/>
              <a:t>, </a:t>
            </a:r>
            <a:r>
              <a:rPr lang="sv-SE" altLang="sv-SE" sz="2400" dirty="0" err="1"/>
              <a:t>theory</a:t>
            </a:r>
            <a:r>
              <a:rPr lang="sv-SE" altLang="sv-SE" sz="2400" dirty="0"/>
              <a:t> </a:t>
            </a:r>
            <a:r>
              <a:rPr lang="sv-SE" altLang="sv-SE" sz="2400" dirty="0" err="1"/>
              <a:t>development</a:t>
            </a:r>
            <a:r>
              <a:rPr lang="sv-SE" altLang="sv-SE" sz="2400" dirty="0"/>
              <a:t>, etc.</a:t>
            </a:r>
          </a:p>
          <a:p>
            <a:pPr eaLnBrk="1" hangingPunct="1"/>
            <a:r>
              <a:rPr lang="en-US" altLang="sv-SE" sz="2400" dirty="0"/>
              <a:t>Numbers generated by rating scales are often used as measures of the central dependent variable on which clinical decisions are based</a:t>
            </a:r>
          </a:p>
          <a:p>
            <a:pPr eaLnBrk="1" hangingPunct="1"/>
            <a:r>
              <a:rPr lang="sv-SE" altLang="sv-SE" sz="2400" dirty="0" err="1"/>
              <a:t>Study</a:t>
            </a:r>
            <a:r>
              <a:rPr lang="sv-SE" altLang="sv-SE" sz="2400" dirty="0"/>
              <a:t> design and statistical analysis cannot compensate for poor measures</a:t>
            </a:r>
          </a:p>
          <a:p>
            <a:pPr eaLnBrk="1" hangingPunct="1"/>
            <a:r>
              <a:rPr lang="sv-SE" altLang="sv-SE" sz="2400" dirty="0"/>
              <a:t>The quality of conclusions from studies depends on the quality </a:t>
            </a:r>
            <a:r>
              <a:rPr lang="sv-SE" altLang="sv-SE" sz="2400" dirty="0" err="1"/>
              <a:t>of</a:t>
            </a:r>
            <a:r>
              <a:rPr lang="sv-SE" altLang="sv-SE" sz="2400" dirty="0"/>
              <a:t> </a:t>
            </a:r>
            <a:r>
              <a:rPr lang="sv-SE" altLang="sv-SE" sz="2400" dirty="0" err="1"/>
              <a:t>measures</a:t>
            </a:r>
            <a:endParaRPr lang="sv-SE" altLang="sv-SE" sz="2400" dirty="0"/>
          </a:p>
          <a:p>
            <a:pPr eaLnBrk="1" hangingPunct="1"/>
            <a:endParaRPr lang="sv-SE" altLang="sv-SE" sz="2400" dirty="0"/>
          </a:p>
          <a:p>
            <a:pPr eaLnBrk="1" hangingPunct="1"/>
            <a:endParaRPr lang="sv-SE" altLang="sv-S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blodtrycksmätning">
            <a:extLst>
              <a:ext uri="{FF2B5EF4-FFF2-40B4-BE49-F238E27FC236}">
                <a16:creationId xmlns:a16="http://schemas.microsoft.com/office/drawing/2014/main" id="{AD7BB51A-1D3B-C98E-68AF-F36BE6192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00"/>
          <a:stretch>
            <a:fillRect/>
          </a:stretch>
        </p:blipFill>
        <p:spPr bwMode="auto">
          <a:xfrm>
            <a:off x="6138984" y="1005378"/>
            <a:ext cx="2455862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1">
            <a:extLst>
              <a:ext uri="{FF2B5EF4-FFF2-40B4-BE49-F238E27FC236}">
                <a16:creationId xmlns:a16="http://schemas.microsoft.com/office/drawing/2014/main" id="{02715DA9-706B-A3D4-52E3-E2D0FE0C7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56898">
            <a:off x="667483" y="1052380"/>
            <a:ext cx="801401" cy="190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6">
            <a:extLst>
              <a:ext uri="{FF2B5EF4-FFF2-40B4-BE49-F238E27FC236}">
                <a16:creationId xmlns:a16="http://schemas.microsoft.com/office/drawing/2014/main" id="{08D0346B-36F6-35A1-93B7-36B404BA76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" t="6528" r="2750" b="5516"/>
          <a:stretch>
            <a:fillRect/>
          </a:stretch>
        </p:blipFill>
        <p:spPr bwMode="auto">
          <a:xfrm>
            <a:off x="1915093" y="1115459"/>
            <a:ext cx="1944216" cy="185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7">
            <a:extLst>
              <a:ext uri="{FF2B5EF4-FFF2-40B4-BE49-F238E27FC236}">
                <a16:creationId xmlns:a16="http://schemas.microsoft.com/office/drawing/2014/main" id="{C42A5E19-5218-79C2-34BB-74C9AAB7F7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" t="32477" r="3677" b="34122"/>
          <a:stretch>
            <a:fillRect/>
          </a:stretch>
        </p:blipFill>
        <p:spPr bwMode="auto">
          <a:xfrm>
            <a:off x="1378839" y="155438"/>
            <a:ext cx="6317317" cy="73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88B05A27-E008-5903-DC94-0B055EDC87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2337" y="1020924"/>
            <a:ext cx="1944216" cy="1963781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D5D124F1-D541-71B6-78EF-78E1F15E90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676" y="3328244"/>
            <a:ext cx="2090886" cy="275977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E2F3088F-0DDA-D4B3-6836-BC13D1113B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1562" y="3340816"/>
            <a:ext cx="1998802" cy="2734626"/>
          </a:xfrm>
          <a:prstGeom prst="rect">
            <a:avLst/>
          </a:prstGeom>
        </p:spPr>
      </p:pic>
      <p:pic>
        <p:nvPicPr>
          <p:cNvPr id="10" name="Bildobjekt 10">
            <a:extLst>
              <a:ext uri="{FF2B5EF4-FFF2-40B4-BE49-F238E27FC236}">
                <a16:creationId xmlns:a16="http://schemas.microsoft.com/office/drawing/2014/main" id="{29D65805-D534-C0B3-07A9-D1991727B9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364" y="3328244"/>
            <a:ext cx="1952676" cy="275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dobjekt 1">
            <a:extLst>
              <a:ext uri="{FF2B5EF4-FFF2-40B4-BE49-F238E27FC236}">
                <a16:creationId xmlns:a16="http://schemas.microsoft.com/office/drawing/2014/main" id="{B19CBCEB-BB04-BB13-62E8-201C4AAC600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5"/>
          <a:stretch/>
        </p:blipFill>
        <p:spPr bwMode="auto">
          <a:xfrm>
            <a:off x="6213040" y="3328244"/>
            <a:ext cx="2381806" cy="26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2B2BC71A-8ADE-2524-8607-0319A265858C}"/>
              </a:ext>
            </a:extLst>
          </p:cNvPr>
          <p:cNvSpPr txBox="1"/>
          <p:nvPr/>
        </p:nvSpPr>
        <p:spPr>
          <a:xfrm>
            <a:off x="793156" y="2875574"/>
            <a:ext cx="7664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err="1">
                <a:solidFill>
                  <a:srgbClr val="FF0000"/>
                </a:solidFill>
              </a:rPr>
              <a:t>Both</a:t>
            </a:r>
            <a:r>
              <a:rPr lang="sv-SE" sz="2800" dirty="0">
                <a:solidFill>
                  <a:srgbClr val="FF0000"/>
                </a:solidFill>
              </a:rPr>
              <a:t> </a:t>
            </a:r>
            <a:r>
              <a:rPr lang="sv-SE" sz="2800" dirty="0" err="1">
                <a:solidFill>
                  <a:srgbClr val="FF0000"/>
                </a:solidFill>
              </a:rPr>
              <a:t>produce</a:t>
            </a:r>
            <a:r>
              <a:rPr lang="sv-SE" sz="2800" dirty="0">
                <a:solidFill>
                  <a:srgbClr val="FF0000"/>
                </a:solidFill>
              </a:rPr>
              <a:t> </a:t>
            </a:r>
            <a:r>
              <a:rPr lang="sv-SE" sz="2800" dirty="0" err="1">
                <a:solidFill>
                  <a:srgbClr val="FF0000"/>
                </a:solidFill>
              </a:rPr>
              <a:t>numerical</a:t>
            </a:r>
            <a:r>
              <a:rPr lang="sv-SE" sz="2800" dirty="0">
                <a:solidFill>
                  <a:srgbClr val="FF0000"/>
                </a:solidFill>
              </a:rPr>
              <a:t> data, </a:t>
            </a:r>
            <a:r>
              <a:rPr lang="sv-SE" sz="2800" dirty="0" err="1">
                <a:solidFill>
                  <a:srgbClr val="FF0000"/>
                </a:solidFill>
              </a:rPr>
              <a:t>but</a:t>
            </a:r>
            <a:r>
              <a:rPr lang="sv-SE" sz="2800" dirty="0">
                <a:solidFill>
                  <a:srgbClr val="FF0000"/>
                </a:solidFill>
              </a:rPr>
              <a:t> </a:t>
            </a:r>
            <a:r>
              <a:rPr lang="sv-SE" sz="2800" dirty="0" err="1">
                <a:solidFill>
                  <a:srgbClr val="FF0000"/>
                </a:solidFill>
              </a:rPr>
              <a:t>of</a:t>
            </a:r>
            <a:r>
              <a:rPr lang="sv-SE" sz="2800" dirty="0">
                <a:solidFill>
                  <a:srgbClr val="FF0000"/>
                </a:solidFill>
              </a:rPr>
              <a:t> different kinds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7032534E-AB50-CF53-9AF9-00A8CE1ACCEA}"/>
              </a:ext>
            </a:extLst>
          </p:cNvPr>
          <p:cNvSpPr txBox="1"/>
          <p:nvPr/>
        </p:nvSpPr>
        <p:spPr>
          <a:xfrm rot="20202832">
            <a:off x="2849209" y="4286095"/>
            <a:ext cx="4069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dirty="0" err="1">
                <a:solidFill>
                  <a:srgbClr val="FF0000"/>
                </a:solidFill>
              </a:rPr>
              <a:t>Ordinal</a:t>
            </a:r>
            <a:r>
              <a:rPr lang="sv-SE" sz="3600" dirty="0">
                <a:solidFill>
                  <a:srgbClr val="FF0000"/>
                </a:solidFill>
              </a:rPr>
              <a:t> observations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F5565762-7DDE-9ECE-14DA-5995BDE1EEF5}"/>
              </a:ext>
            </a:extLst>
          </p:cNvPr>
          <p:cNvSpPr txBox="1"/>
          <p:nvPr/>
        </p:nvSpPr>
        <p:spPr>
          <a:xfrm rot="20202832">
            <a:off x="3038078" y="1502847"/>
            <a:ext cx="3248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dirty="0" err="1">
                <a:solidFill>
                  <a:srgbClr val="FF0000"/>
                </a:solidFill>
              </a:rPr>
              <a:t>Linear</a:t>
            </a:r>
            <a:r>
              <a:rPr lang="sv-SE" sz="3600" dirty="0">
                <a:solidFill>
                  <a:srgbClr val="FF0000"/>
                </a:solidFill>
              </a:rPr>
              <a:t> </a:t>
            </a:r>
            <a:r>
              <a:rPr lang="sv-SE" sz="3600" dirty="0" err="1">
                <a:solidFill>
                  <a:srgbClr val="FF0000"/>
                </a:solidFill>
              </a:rPr>
              <a:t>measures</a:t>
            </a:r>
            <a:endParaRPr lang="sv-SE" sz="3600" dirty="0">
              <a:solidFill>
                <a:srgbClr val="FF0000"/>
              </a:solidFill>
            </a:endParaRPr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062C9207-C465-5B36-B047-A46CBBFBFB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36075" y="0"/>
            <a:ext cx="3267709" cy="2448454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77651D81-22B9-D1AA-C8A2-F1819379284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55445" y="3107647"/>
            <a:ext cx="2600556" cy="2438674"/>
          </a:xfrm>
          <a:prstGeom prst="rect">
            <a:avLst/>
          </a:prstGeom>
        </p:spPr>
      </p:pic>
      <p:sp>
        <p:nvSpPr>
          <p:cNvPr id="20" name="textruta 19">
            <a:extLst>
              <a:ext uri="{FF2B5EF4-FFF2-40B4-BE49-F238E27FC236}">
                <a16:creationId xmlns:a16="http://schemas.microsoft.com/office/drawing/2014/main" id="{E677F521-AA2F-E393-D6DE-99E91CAED4EB}"/>
              </a:ext>
            </a:extLst>
          </p:cNvPr>
          <p:cNvSpPr txBox="1"/>
          <p:nvPr/>
        </p:nvSpPr>
        <p:spPr>
          <a:xfrm>
            <a:off x="9149376" y="2490853"/>
            <a:ext cx="2641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 err="1"/>
              <a:t>Defined</a:t>
            </a:r>
            <a:r>
              <a:rPr lang="sv-SE" dirty="0"/>
              <a:t> </a:t>
            </a:r>
            <a:r>
              <a:rPr lang="sv-SE" dirty="0" err="1"/>
              <a:t>quantities</a:t>
            </a:r>
            <a:r>
              <a:rPr lang="sv-SE" dirty="0"/>
              <a:t> &amp; </a:t>
            </a:r>
            <a:r>
              <a:rPr lang="sv-SE" dirty="0" err="1"/>
              <a:t>units</a:t>
            </a:r>
            <a:endParaRPr lang="sv-SE" dirty="0"/>
          </a:p>
          <a:p>
            <a:pPr algn="ctr"/>
            <a:r>
              <a:rPr lang="sv-SE" dirty="0" err="1"/>
              <a:t>Quality</a:t>
            </a:r>
            <a:r>
              <a:rPr lang="sv-SE" dirty="0"/>
              <a:t> </a:t>
            </a:r>
            <a:r>
              <a:rPr lang="sv-SE" dirty="0" err="1"/>
              <a:t>control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7394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1E26DC8F-5D02-EB43-A85B-2C2552FCB2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v-SE" altLang="sv-SE" sz="4000" dirty="0" err="1"/>
              <a:t>Measuring</a:t>
            </a:r>
            <a:r>
              <a:rPr lang="sv-SE" altLang="sv-SE" sz="4000" dirty="0"/>
              <a:t>…</a:t>
            </a:r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2E79D71D-1E84-0648-92D4-E86F3AC18E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sv-SE" altLang="sv-SE" dirty="0" err="1"/>
              <a:t>Systematic</a:t>
            </a:r>
            <a:r>
              <a:rPr lang="sv-SE" altLang="sv-SE" dirty="0"/>
              <a:t> </a:t>
            </a:r>
            <a:r>
              <a:rPr lang="sv-SE" altLang="sv-SE" i="1" dirty="0"/>
              <a:t>observation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v-SE" altLang="sv-SE" dirty="0"/>
              <a:t>An </a:t>
            </a:r>
            <a:r>
              <a:rPr lang="sv-SE" altLang="sv-SE" i="1" dirty="0" err="1"/>
              <a:t>estimation</a:t>
            </a:r>
            <a:r>
              <a:rPr lang="sv-SE" altLang="sv-SE" dirty="0"/>
              <a:t> </a:t>
            </a:r>
            <a:r>
              <a:rPr lang="sv-SE" altLang="sv-SE" dirty="0" err="1"/>
              <a:t>of</a:t>
            </a:r>
            <a:r>
              <a:rPr lang="sv-SE" altLang="sv-SE" dirty="0"/>
              <a:t> the </a:t>
            </a:r>
            <a:r>
              <a:rPr lang="sv-SE" altLang="sv-SE" dirty="0" err="1"/>
              <a:t>amount</a:t>
            </a:r>
            <a:r>
              <a:rPr lang="sv-SE" altLang="sv-SE" dirty="0"/>
              <a:t>, from less to </a:t>
            </a:r>
            <a:r>
              <a:rPr lang="sv-SE" altLang="sv-SE" dirty="0" err="1"/>
              <a:t>more</a:t>
            </a:r>
            <a:r>
              <a:rPr lang="sv-SE" altLang="sv-SE" dirty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v-SE" altLang="sv-SE" i="1" dirty="0" err="1"/>
              <a:t>Quantification</a:t>
            </a:r>
            <a:r>
              <a:rPr lang="sv-SE" altLang="sv-SE" i="1" dirty="0"/>
              <a:t> </a:t>
            </a:r>
            <a:r>
              <a:rPr lang="sv-SE" altLang="sv-SE" dirty="0" err="1"/>
              <a:t>of</a:t>
            </a:r>
            <a:r>
              <a:rPr lang="sv-SE" altLang="sv-SE" i="1" dirty="0"/>
              <a:t> </a:t>
            </a:r>
            <a:r>
              <a:rPr lang="sv-SE" altLang="sv-SE" dirty="0"/>
              <a:t>the </a:t>
            </a:r>
            <a:r>
              <a:rPr lang="sv-SE" altLang="sv-SE" dirty="0" err="1"/>
              <a:t>quantity</a:t>
            </a:r>
            <a:endParaRPr lang="sv-SE" altLang="sv-SE" dirty="0"/>
          </a:p>
        </p:txBody>
      </p:sp>
      <p:pic>
        <p:nvPicPr>
          <p:cNvPr id="2" name="Picture 4" descr="blodtrycksmätning">
            <a:extLst>
              <a:ext uri="{FF2B5EF4-FFF2-40B4-BE49-F238E27FC236}">
                <a16:creationId xmlns:a16="http://schemas.microsoft.com/office/drawing/2014/main" id="{625571BE-5389-204E-6DC2-ED2502697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00"/>
          <a:stretch>
            <a:fillRect/>
          </a:stretch>
        </p:blipFill>
        <p:spPr bwMode="auto">
          <a:xfrm>
            <a:off x="8150072" y="4090741"/>
            <a:ext cx="2455862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objekt 1">
            <a:extLst>
              <a:ext uri="{FF2B5EF4-FFF2-40B4-BE49-F238E27FC236}">
                <a16:creationId xmlns:a16="http://schemas.microsoft.com/office/drawing/2014/main" id="{5AA1B041-BBBB-DE16-5745-E197EA92F0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56898">
            <a:off x="1701153" y="4044058"/>
            <a:ext cx="801401" cy="190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6">
            <a:extLst>
              <a:ext uri="{FF2B5EF4-FFF2-40B4-BE49-F238E27FC236}">
                <a16:creationId xmlns:a16="http://schemas.microsoft.com/office/drawing/2014/main" id="{718B5C94-6E24-0262-0138-DB86FA6710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" t="6528" r="2750" b="5516"/>
          <a:stretch>
            <a:fillRect/>
          </a:stretch>
        </p:blipFill>
        <p:spPr bwMode="auto">
          <a:xfrm>
            <a:off x="3342931" y="4082890"/>
            <a:ext cx="1944216" cy="185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7">
            <a:extLst>
              <a:ext uri="{FF2B5EF4-FFF2-40B4-BE49-F238E27FC236}">
                <a16:creationId xmlns:a16="http://schemas.microsoft.com/office/drawing/2014/main" id="{E3EDBDF9-4082-2365-91D2-1234D37E3F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" t="32477" r="3677" b="34122"/>
          <a:stretch>
            <a:fillRect/>
          </a:stretch>
        </p:blipFill>
        <p:spPr bwMode="auto">
          <a:xfrm>
            <a:off x="2720622" y="3132091"/>
            <a:ext cx="6317317" cy="73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3AC270C5-7085-F6BE-DE7F-94975DDA27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3383" y="3997056"/>
            <a:ext cx="1944216" cy="1963781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0B94D5E9-7A84-3CDB-265D-3B90026FC3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98229" y="681037"/>
            <a:ext cx="3267709" cy="244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98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1E26DC8F-5D02-EB43-A85B-2C2552FCB2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v-SE" altLang="sv-SE" sz="4000" dirty="0" err="1"/>
              <a:t>Measuring</a:t>
            </a:r>
            <a:r>
              <a:rPr lang="sv-SE" altLang="sv-SE" sz="4000" dirty="0"/>
              <a:t>…</a:t>
            </a:r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2E79D71D-1E84-0648-92D4-E86F3AC18E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sv-SE" altLang="sv-SE" dirty="0" err="1"/>
              <a:t>Systematic</a:t>
            </a:r>
            <a:r>
              <a:rPr lang="sv-SE" altLang="sv-SE" dirty="0"/>
              <a:t> </a:t>
            </a:r>
            <a:r>
              <a:rPr lang="sv-SE" altLang="sv-SE" i="1" dirty="0"/>
              <a:t>observation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v-SE" altLang="sv-SE" dirty="0"/>
              <a:t>An </a:t>
            </a:r>
            <a:r>
              <a:rPr lang="sv-SE" altLang="sv-SE" i="1" dirty="0" err="1"/>
              <a:t>estimation</a:t>
            </a:r>
            <a:r>
              <a:rPr lang="sv-SE" altLang="sv-SE" dirty="0"/>
              <a:t> </a:t>
            </a:r>
            <a:r>
              <a:rPr lang="sv-SE" altLang="sv-SE" dirty="0" err="1"/>
              <a:t>of</a:t>
            </a:r>
            <a:r>
              <a:rPr lang="sv-SE" altLang="sv-SE" dirty="0"/>
              <a:t> the </a:t>
            </a:r>
            <a:r>
              <a:rPr lang="sv-SE" altLang="sv-SE" dirty="0" err="1"/>
              <a:t>amount</a:t>
            </a:r>
            <a:r>
              <a:rPr lang="sv-SE" altLang="sv-SE" dirty="0"/>
              <a:t>, from less to </a:t>
            </a:r>
            <a:r>
              <a:rPr lang="sv-SE" altLang="sv-SE" dirty="0" err="1"/>
              <a:t>more</a:t>
            </a:r>
            <a:r>
              <a:rPr lang="sv-SE" altLang="sv-SE" dirty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v-SE" altLang="sv-SE" i="1" dirty="0" err="1"/>
              <a:t>Quantification</a:t>
            </a:r>
            <a:r>
              <a:rPr lang="sv-SE" altLang="sv-SE" i="1" dirty="0"/>
              <a:t> </a:t>
            </a:r>
            <a:r>
              <a:rPr lang="sv-SE" altLang="sv-SE" dirty="0" err="1"/>
              <a:t>of</a:t>
            </a:r>
            <a:r>
              <a:rPr lang="sv-SE" altLang="sv-SE" i="1" dirty="0"/>
              <a:t> </a:t>
            </a:r>
            <a:r>
              <a:rPr lang="sv-SE" altLang="sv-SE" dirty="0"/>
              <a:t>the </a:t>
            </a:r>
            <a:r>
              <a:rPr lang="sv-SE" altLang="sv-SE" dirty="0" err="1"/>
              <a:t>quantity</a:t>
            </a:r>
            <a:endParaRPr lang="sv-SE" alt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7914FEC-8C20-B09E-FA2D-342F69FDF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037547"/>
            <a:ext cx="2378517" cy="3139416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AEA974E9-6E0C-3CCB-8360-D709C42DA7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2433" y="3037547"/>
            <a:ext cx="2294673" cy="3139416"/>
          </a:xfrm>
          <a:prstGeom prst="rect">
            <a:avLst/>
          </a:prstGeom>
        </p:spPr>
      </p:pic>
      <p:pic>
        <p:nvPicPr>
          <p:cNvPr id="9" name="Bildobjekt 10">
            <a:extLst>
              <a:ext uri="{FF2B5EF4-FFF2-40B4-BE49-F238E27FC236}">
                <a16:creationId xmlns:a16="http://schemas.microsoft.com/office/drawing/2014/main" id="{A3855265-FA4E-A8B2-1214-0CADDE3C69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738" y="3015764"/>
            <a:ext cx="2239435" cy="316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objekt 1">
            <a:extLst>
              <a:ext uri="{FF2B5EF4-FFF2-40B4-BE49-F238E27FC236}">
                <a16:creationId xmlns:a16="http://schemas.microsoft.com/office/drawing/2014/main" id="{10609C46-EBC4-7434-4840-1A9BFFE22A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5"/>
          <a:stretch/>
        </p:blipFill>
        <p:spPr bwMode="auto">
          <a:xfrm>
            <a:off x="8811146" y="3037547"/>
            <a:ext cx="2381806" cy="26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84547F03-FD22-BB86-085E-8383C555EF5A}"/>
              </a:ext>
            </a:extLst>
          </p:cNvPr>
          <p:cNvSpPr txBox="1"/>
          <p:nvPr/>
        </p:nvSpPr>
        <p:spPr>
          <a:xfrm rot="20649454">
            <a:off x="4208713" y="3664727"/>
            <a:ext cx="30037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800" b="1" dirty="0">
                <a:solidFill>
                  <a:srgbClr val="FF0000"/>
                </a:solidFill>
              </a:rPr>
              <a:t>Observations</a:t>
            </a:r>
          </a:p>
          <a:p>
            <a:pPr algn="ctr"/>
            <a:r>
              <a:rPr lang="sv-SE" sz="2800" b="1" dirty="0" err="1">
                <a:solidFill>
                  <a:srgbClr val="FF0000"/>
                </a:solidFill>
              </a:rPr>
              <a:t>Assessments</a:t>
            </a:r>
            <a:endParaRPr lang="sv-SE" sz="2800" b="1" dirty="0">
              <a:solidFill>
                <a:srgbClr val="FF0000"/>
              </a:solidFill>
            </a:endParaRPr>
          </a:p>
          <a:p>
            <a:pPr algn="ctr"/>
            <a:r>
              <a:rPr lang="sv-SE" sz="2800" b="1" dirty="0">
                <a:solidFill>
                  <a:srgbClr val="FF0000"/>
                </a:solidFill>
              </a:rPr>
              <a:t>QUALITATIVE DATA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27164B7E-53FE-D0ED-0B9A-9297957F60B3}"/>
              </a:ext>
            </a:extLst>
          </p:cNvPr>
          <p:cNvSpPr txBox="1"/>
          <p:nvPr/>
        </p:nvSpPr>
        <p:spPr>
          <a:xfrm>
            <a:off x="554048" y="13716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7C164E16-4CFD-271B-DC02-1A6A0A3E2241}"/>
              </a:ext>
            </a:extLst>
          </p:cNvPr>
          <p:cNvSpPr txBox="1"/>
          <p:nvPr/>
        </p:nvSpPr>
        <p:spPr>
          <a:xfrm>
            <a:off x="554048" y="182877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>
                <a:solidFill>
                  <a:srgbClr val="FF0000"/>
                </a:solidFill>
              </a:rPr>
              <a:t>√</a:t>
            </a: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62AECC33-F88C-4A71-D851-BD5C2BC1379F}"/>
              </a:ext>
            </a:extLst>
          </p:cNvPr>
          <p:cNvCxnSpPr>
            <a:cxnSpLocks/>
          </p:cNvCxnSpPr>
          <p:nvPr/>
        </p:nvCxnSpPr>
        <p:spPr>
          <a:xfrm>
            <a:off x="1148585" y="2641517"/>
            <a:ext cx="4394259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7AD3442D-475A-E8BB-5053-C6F6F0FE16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6288" y="365125"/>
            <a:ext cx="3267709" cy="2448454"/>
          </a:xfrm>
          <a:prstGeom prst="rect">
            <a:avLst/>
          </a:prstGeom>
        </p:spPr>
      </p:pic>
      <p:grpSp>
        <p:nvGrpSpPr>
          <p:cNvPr id="16" name="Grupp 15">
            <a:extLst>
              <a:ext uri="{FF2B5EF4-FFF2-40B4-BE49-F238E27FC236}">
                <a16:creationId xmlns:a16="http://schemas.microsoft.com/office/drawing/2014/main" id="{5E2C2750-FE50-02A5-24F0-522F173770D5}"/>
              </a:ext>
            </a:extLst>
          </p:cNvPr>
          <p:cNvGrpSpPr/>
          <p:nvPr/>
        </p:nvGrpSpPr>
        <p:grpSpPr>
          <a:xfrm>
            <a:off x="8746288" y="1987826"/>
            <a:ext cx="1610286" cy="516835"/>
            <a:chOff x="8746288" y="1987826"/>
            <a:chExt cx="1610286" cy="516835"/>
          </a:xfrm>
        </p:grpSpPr>
        <p:cxnSp>
          <p:nvCxnSpPr>
            <p:cNvPr id="3" name="Rak 2">
              <a:extLst>
                <a:ext uri="{FF2B5EF4-FFF2-40B4-BE49-F238E27FC236}">
                  <a16:creationId xmlns:a16="http://schemas.microsoft.com/office/drawing/2014/main" id="{B503B70F-3674-2DF4-DAB8-6019A446C037}"/>
                </a:ext>
              </a:extLst>
            </p:cNvPr>
            <p:cNvCxnSpPr>
              <a:cxnSpLocks/>
            </p:cNvCxnSpPr>
            <p:nvPr/>
          </p:nvCxnSpPr>
          <p:spPr>
            <a:xfrm>
              <a:off x="8746288" y="1987826"/>
              <a:ext cx="1610286" cy="516835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Rak 4">
              <a:extLst>
                <a:ext uri="{FF2B5EF4-FFF2-40B4-BE49-F238E27FC236}">
                  <a16:creationId xmlns:a16="http://schemas.microsoft.com/office/drawing/2014/main" id="{97669D9C-ADE9-06CD-DB7F-3F93D924E9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46288" y="2057400"/>
              <a:ext cx="1610286" cy="367748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78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F11FDB-7314-7B64-7310-8BE6B5A8C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Prerequisites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7E78ED-57D6-FB6E-C82D-D8C5352B4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v-SE" altLang="sv-SE" dirty="0"/>
              <a:t>The </a:t>
            </a:r>
            <a:r>
              <a:rPr lang="sv-SE" altLang="sv-SE" dirty="0" err="1"/>
              <a:t>phenomenon</a:t>
            </a:r>
            <a:r>
              <a:rPr lang="sv-SE" altLang="sv-SE" dirty="0"/>
              <a:t>/</a:t>
            </a:r>
            <a:r>
              <a:rPr lang="sv-SE" altLang="sv-SE" dirty="0" err="1"/>
              <a:t>variable</a:t>
            </a:r>
            <a:r>
              <a:rPr lang="sv-SE" altLang="sv-SE" dirty="0"/>
              <a:t> </a:t>
            </a:r>
            <a:r>
              <a:rPr lang="sv-SE" altLang="sv-SE" dirty="0" err="1"/>
              <a:t>exists</a:t>
            </a:r>
            <a:r>
              <a:rPr lang="sv-SE" altLang="sv-SE" dirty="0"/>
              <a:t>...</a:t>
            </a:r>
          </a:p>
          <a:p>
            <a:pPr eaLnBrk="1" hangingPunct="1"/>
            <a:r>
              <a:rPr lang="sv-SE" altLang="sv-SE" dirty="0"/>
              <a:t>The </a:t>
            </a:r>
            <a:r>
              <a:rPr lang="sv-SE" altLang="sv-SE" dirty="0" err="1"/>
              <a:t>phenomenon</a:t>
            </a:r>
            <a:r>
              <a:rPr lang="sv-SE" altLang="sv-SE" dirty="0"/>
              <a:t>/</a:t>
            </a:r>
            <a:r>
              <a:rPr lang="sv-SE" altLang="sv-SE" dirty="0" err="1"/>
              <a:t>variable</a:t>
            </a:r>
            <a:r>
              <a:rPr lang="sv-SE" altLang="sv-SE" dirty="0"/>
              <a:t> </a:t>
            </a:r>
            <a:r>
              <a:rPr lang="sv-SE" altLang="sv-SE" dirty="0" err="1"/>
              <a:t>can</a:t>
            </a:r>
            <a:r>
              <a:rPr lang="sv-SE" altLang="sv-SE" dirty="0"/>
              <a:t> be </a:t>
            </a:r>
            <a:r>
              <a:rPr lang="sv-SE" altLang="sv-SE" dirty="0" err="1"/>
              <a:t>defined</a:t>
            </a:r>
            <a:endParaRPr lang="sv-SE" altLang="sv-SE" dirty="0"/>
          </a:p>
          <a:p>
            <a:pPr eaLnBrk="1" hangingPunct="1"/>
            <a:r>
              <a:rPr lang="sv-SE" altLang="sv-SE" dirty="0"/>
              <a:t>The </a:t>
            </a:r>
            <a:r>
              <a:rPr lang="sv-SE" altLang="sv-SE" dirty="0" err="1"/>
              <a:t>phenomenon</a:t>
            </a:r>
            <a:r>
              <a:rPr lang="sv-SE" altLang="sv-SE" dirty="0"/>
              <a:t>/</a:t>
            </a:r>
            <a:r>
              <a:rPr lang="sv-SE" altLang="sv-SE" dirty="0" err="1"/>
              <a:t>variable</a:t>
            </a:r>
            <a:r>
              <a:rPr lang="sv-SE" altLang="sv-SE" dirty="0"/>
              <a:t> </a:t>
            </a:r>
            <a:r>
              <a:rPr lang="sv-SE" altLang="sv-SE" dirty="0" err="1"/>
              <a:t>can</a:t>
            </a:r>
            <a:r>
              <a:rPr lang="sv-SE" altLang="sv-SE" dirty="0"/>
              <a:t> be </a:t>
            </a:r>
            <a:r>
              <a:rPr lang="sv-SE" altLang="sv-SE" dirty="0" err="1"/>
              <a:t>quantified</a:t>
            </a:r>
            <a:endParaRPr lang="sv-SE" altLang="sv-SE" dirty="0"/>
          </a:p>
          <a:p>
            <a:pPr eaLnBrk="1" hangingPunct="1"/>
            <a:r>
              <a:rPr lang="sv-SE" altLang="sv-SE" dirty="0" err="1"/>
              <a:t>Unidimensionality</a:t>
            </a:r>
            <a:endParaRPr lang="sv-SE" altLang="sv-SE" dirty="0"/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69FA22E-32AF-1650-2B66-1853FFB1D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541" y="3486866"/>
            <a:ext cx="8225531" cy="1800200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DAFB6718-CC6C-256B-59CD-56B9C4C71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9144" y="5287066"/>
            <a:ext cx="37144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sv-SE" sz="1000" dirty="0"/>
              <a:t>Andrich. </a:t>
            </a:r>
            <a:r>
              <a:rPr lang="en-US" altLang="sv-SE" sz="1000" i="1" dirty="0"/>
              <a:t>Studies in Educational Evaluation</a:t>
            </a:r>
            <a:r>
              <a:rPr lang="en-US" altLang="sv-SE" sz="1000" dirty="0"/>
              <a:t> 2002; 28: 103-121.</a:t>
            </a:r>
            <a:r>
              <a:rPr lang="sv-SE" altLang="sv-SE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26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759D53E-BD05-F4FE-4E3A-C3B729377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9373"/>
            <a:ext cx="10515600" cy="437914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sv-SE" altLang="sv-SE" sz="2400" dirty="0"/>
              <a:t>Latent </a:t>
            </a:r>
            <a:r>
              <a:rPr lang="sv-SE" altLang="sv-SE" sz="2400" dirty="0" err="1"/>
              <a:t>variables</a:t>
            </a:r>
            <a:endParaRPr lang="sv-SE" altLang="sv-SE" sz="2400" dirty="0"/>
          </a:p>
          <a:p>
            <a:pPr eaLnBrk="1" hangingPunct="1"/>
            <a:endParaRPr lang="sv-SE" altLang="sv-SE" sz="2400" dirty="0"/>
          </a:p>
          <a:p>
            <a:pPr eaLnBrk="1" hangingPunct="1"/>
            <a:r>
              <a:rPr lang="sv-SE" altLang="sv-SE" sz="2400" dirty="0" err="1"/>
              <a:t>Converting</a:t>
            </a:r>
            <a:r>
              <a:rPr lang="sv-SE" altLang="sv-SE" sz="2400" dirty="0"/>
              <a:t> </a:t>
            </a:r>
            <a:r>
              <a:rPr lang="sv-SE" altLang="sv-SE" sz="2400" dirty="0" err="1"/>
              <a:t>qualitative</a:t>
            </a:r>
            <a:r>
              <a:rPr lang="sv-SE" altLang="sv-SE" sz="2400" dirty="0"/>
              <a:t> observations </a:t>
            </a:r>
            <a:r>
              <a:rPr lang="sv-SE" altLang="sv-SE" sz="2400" dirty="0" err="1"/>
              <a:t>into</a:t>
            </a:r>
            <a:r>
              <a:rPr lang="sv-SE" altLang="sv-SE" sz="2400" dirty="0"/>
              <a:t> </a:t>
            </a:r>
            <a:r>
              <a:rPr lang="sv-SE" altLang="sv-SE" sz="2400" dirty="0" err="1"/>
              <a:t>quantitative</a:t>
            </a:r>
            <a:r>
              <a:rPr lang="sv-SE" altLang="sv-SE" sz="2400" dirty="0"/>
              <a:t> </a:t>
            </a:r>
            <a:r>
              <a:rPr lang="sv-SE" altLang="sv-SE" sz="2400" dirty="0" err="1"/>
              <a:t>measures</a:t>
            </a:r>
            <a:endParaRPr lang="sv-SE" altLang="sv-SE" sz="2400" dirty="0"/>
          </a:p>
          <a:p>
            <a:pPr eaLnBrk="1" hangingPunct="1"/>
            <a:endParaRPr lang="sv-SE" altLang="sv-SE" sz="2400" dirty="0"/>
          </a:p>
          <a:p>
            <a:pPr eaLnBrk="1" hangingPunct="1">
              <a:lnSpc>
                <a:spcPct val="90000"/>
              </a:lnSpc>
            </a:pPr>
            <a:r>
              <a:rPr lang="sv-SE" altLang="sv-SE" sz="2400" dirty="0" err="1"/>
              <a:t>What</a:t>
            </a:r>
            <a:r>
              <a:rPr lang="sv-SE" altLang="sv-SE" sz="2400" dirty="0"/>
              <a:t> do scores </a:t>
            </a:r>
            <a:r>
              <a:rPr lang="sv-SE" altLang="sv-SE" sz="2400" dirty="0" err="1"/>
              <a:t>represent</a:t>
            </a:r>
            <a:r>
              <a:rPr lang="sv-SE" altLang="sv-SE" sz="2400" dirty="0"/>
              <a:t>?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sv-SE" sz="2000" dirty="0" err="1"/>
              <a:t>Validity</a:t>
            </a:r>
            <a:endParaRPr lang="sv-SE" altLang="sv-SE" sz="2000" dirty="0"/>
          </a:p>
          <a:p>
            <a:pPr lvl="1" eaLnBrk="1" hangingPunct="1">
              <a:lnSpc>
                <a:spcPct val="90000"/>
              </a:lnSpc>
            </a:pPr>
            <a:r>
              <a:rPr lang="sv-SE" altLang="sv-SE" sz="2000" dirty="0"/>
              <a:t>The instrument </a:t>
            </a:r>
            <a:r>
              <a:rPr lang="sv-SE" altLang="sv-SE" sz="2000" dirty="0" err="1"/>
              <a:t>represents</a:t>
            </a:r>
            <a:r>
              <a:rPr lang="sv-SE" altLang="sv-SE" sz="2000" dirty="0"/>
              <a:t> the </a:t>
            </a:r>
            <a:r>
              <a:rPr lang="sv-SE" altLang="sv-SE" sz="2000" dirty="0" err="1"/>
              <a:t>intended</a:t>
            </a:r>
            <a:r>
              <a:rPr lang="sv-SE" altLang="sv-SE" sz="2000" dirty="0"/>
              <a:t> </a:t>
            </a:r>
            <a:r>
              <a:rPr lang="sv-SE" altLang="sv-SE" sz="2000" dirty="0" err="1"/>
              <a:t>variable</a:t>
            </a:r>
            <a:endParaRPr lang="sv-SE" altLang="sv-SE" sz="2000" dirty="0"/>
          </a:p>
          <a:p>
            <a:pPr lvl="1" eaLnBrk="1" hangingPunct="1">
              <a:lnSpc>
                <a:spcPct val="90000"/>
              </a:lnSpc>
            </a:pPr>
            <a:endParaRPr lang="sv-SE" altLang="sv-SE" sz="2000" dirty="0"/>
          </a:p>
          <a:p>
            <a:pPr eaLnBrk="1" hangingPunct="1">
              <a:lnSpc>
                <a:spcPct val="90000"/>
              </a:lnSpc>
            </a:pPr>
            <a:r>
              <a:rPr lang="sv-SE" altLang="sv-SE" sz="2400" dirty="0" err="1"/>
              <a:t>How</a:t>
            </a:r>
            <a:r>
              <a:rPr lang="sv-SE" altLang="sv-SE" sz="2400" dirty="0"/>
              <a:t> </a:t>
            </a:r>
            <a:r>
              <a:rPr lang="sv-SE" altLang="sv-SE" sz="2400" dirty="0" err="1"/>
              <a:t>confident</a:t>
            </a:r>
            <a:r>
              <a:rPr lang="sv-SE" altLang="sv-SE" sz="2400" dirty="0"/>
              <a:t> </a:t>
            </a:r>
            <a:r>
              <a:rPr lang="sv-SE" altLang="sv-SE" sz="2400" dirty="0" err="1"/>
              <a:t>can</a:t>
            </a:r>
            <a:r>
              <a:rPr lang="sv-SE" altLang="sv-SE" sz="2400" dirty="0"/>
              <a:t> </a:t>
            </a:r>
            <a:r>
              <a:rPr lang="sv-SE" altLang="sv-SE" sz="2400" dirty="0" err="1"/>
              <a:t>we</a:t>
            </a:r>
            <a:r>
              <a:rPr lang="sv-SE" altLang="sv-SE" sz="2400" dirty="0"/>
              <a:t> be </a:t>
            </a:r>
            <a:r>
              <a:rPr lang="sv-SE" altLang="sv-SE" sz="2400" dirty="0" err="1"/>
              <a:t>about</a:t>
            </a:r>
            <a:r>
              <a:rPr lang="sv-SE" altLang="sv-SE" sz="2400" dirty="0"/>
              <a:t> scores?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sv-SE" sz="2000" dirty="0" err="1"/>
              <a:t>Reliability</a:t>
            </a:r>
            <a:endParaRPr lang="sv-SE" altLang="sv-SE" sz="2000" dirty="0"/>
          </a:p>
          <a:p>
            <a:pPr lvl="1" eaLnBrk="1" hangingPunct="1">
              <a:lnSpc>
                <a:spcPct val="90000"/>
              </a:lnSpc>
            </a:pPr>
            <a:r>
              <a:rPr lang="en-GB" sz="2000" dirty="0"/>
              <a:t>The extent to which scores are free from error</a:t>
            </a:r>
            <a:endParaRPr lang="sv-SE" sz="2000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8969F311-7406-080C-B04D-7F1FCB811AF1}"/>
              </a:ext>
            </a:extLst>
          </p:cNvPr>
          <p:cNvSpPr txBox="1"/>
          <p:nvPr/>
        </p:nvSpPr>
        <p:spPr>
          <a:xfrm rot="2855296">
            <a:off x="8603528" y="2161219"/>
            <a:ext cx="34640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400" err="1">
                <a:solidFill>
                  <a:srgbClr val="FF0000"/>
                </a:solidFill>
              </a:rPr>
              <a:t>Psychometrics</a:t>
            </a:r>
            <a:endParaRPr lang="sv-SE" sz="4400">
              <a:solidFill>
                <a:srgbClr val="FF0000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02629E0-5FCE-B23E-7426-CB3CF9BBB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244" y="4898900"/>
            <a:ext cx="4283034" cy="986094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AC24B172-186C-CFB9-4190-AB57711FE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8761" y="3312508"/>
            <a:ext cx="3114251" cy="1312871"/>
          </a:xfrm>
          <a:prstGeom prst="rect">
            <a:avLst/>
          </a:prstGeom>
        </p:spPr>
      </p:pic>
      <p:sp>
        <p:nvSpPr>
          <p:cNvPr id="8" name="Rubrik 7">
            <a:extLst>
              <a:ext uri="{FF2B5EF4-FFF2-40B4-BE49-F238E27FC236}">
                <a16:creationId xmlns:a16="http://schemas.microsoft.com/office/drawing/2014/main" id="{D049AFA3-BE89-59B2-9769-F752462C1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3247107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1E67168-1207-3734-00CB-3E5776EAE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666" y="90966"/>
            <a:ext cx="5842000" cy="4635500"/>
          </a:xfrm>
          <a:prstGeom prst="rect">
            <a:avLst/>
          </a:prstGeom>
        </p:spPr>
      </p:pic>
      <p:grpSp>
        <p:nvGrpSpPr>
          <p:cNvPr id="3" name="Grupp 2">
            <a:extLst>
              <a:ext uri="{FF2B5EF4-FFF2-40B4-BE49-F238E27FC236}">
                <a16:creationId xmlns:a16="http://schemas.microsoft.com/office/drawing/2014/main" id="{40FE2DF6-E8DD-F9D4-0528-8DF04ECD1D0A}"/>
              </a:ext>
            </a:extLst>
          </p:cNvPr>
          <p:cNvGrpSpPr/>
          <p:nvPr/>
        </p:nvGrpSpPr>
        <p:grpSpPr>
          <a:xfrm>
            <a:off x="5423450" y="493267"/>
            <a:ext cx="3064271" cy="4026517"/>
            <a:chOff x="5683691" y="668859"/>
            <a:chExt cx="3064271" cy="4026517"/>
          </a:xfrm>
        </p:grpSpPr>
        <p:sp>
          <p:nvSpPr>
            <p:cNvPr id="4" name="TextBox 22">
              <a:extLst>
                <a:ext uri="{FF2B5EF4-FFF2-40B4-BE49-F238E27FC236}">
                  <a16:creationId xmlns:a16="http://schemas.microsoft.com/office/drawing/2014/main" id="{27376115-4575-F99B-5CB3-0C34FC3D2166}"/>
                </a:ext>
              </a:extLst>
            </p:cNvPr>
            <p:cNvSpPr txBox="1"/>
            <p:nvPr/>
          </p:nvSpPr>
          <p:spPr bwMode="auto">
            <a:xfrm>
              <a:off x="5690439" y="672034"/>
              <a:ext cx="312737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sp>
          <p:nvSpPr>
            <p:cNvPr id="5" name="TextBox 23">
              <a:extLst>
                <a:ext uri="{FF2B5EF4-FFF2-40B4-BE49-F238E27FC236}">
                  <a16:creationId xmlns:a16="http://schemas.microsoft.com/office/drawing/2014/main" id="{EB265569-6454-22C4-36AF-0B23C8822AAE}"/>
                </a:ext>
              </a:extLst>
            </p:cNvPr>
            <p:cNvSpPr txBox="1"/>
            <p:nvPr/>
          </p:nvSpPr>
          <p:spPr bwMode="auto">
            <a:xfrm>
              <a:off x="6625433" y="668859"/>
              <a:ext cx="312739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  <p:sp>
          <p:nvSpPr>
            <p:cNvPr id="6" name="TextBox 24">
              <a:extLst>
                <a:ext uri="{FF2B5EF4-FFF2-40B4-BE49-F238E27FC236}">
                  <a16:creationId xmlns:a16="http://schemas.microsoft.com/office/drawing/2014/main" id="{B154F0FD-F92E-CF39-C41B-D6E963A12E50}"/>
                </a:ext>
              </a:extLst>
            </p:cNvPr>
            <p:cNvSpPr txBox="1"/>
            <p:nvPr/>
          </p:nvSpPr>
          <p:spPr bwMode="auto">
            <a:xfrm>
              <a:off x="7524803" y="678384"/>
              <a:ext cx="3143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  <p:sp>
          <p:nvSpPr>
            <p:cNvPr id="7" name="TextBox 25">
              <a:extLst>
                <a:ext uri="{FF2B5EF4-FFF2-40B4-BE49-F238E27FC236}">
                  <a16:creationId xmlns:a16="http://schemas.microsoft.com/office/drawing/2014/main" id="{CC660D1F-D7AA-4CF5-A6BB-405CE91BB940}"/>
                </a:ext>
              </a:extLst>
            </p:cNvPr>
            <p:cNvSpPr txBox="1"/>
            <p:nvPr/>
          </p:nvSpPr>
          <p:spPr bwMode="auto">
            <a:xfrm>
              <a:off x="8433637" y="675209"/>
              <a:ext cx="3143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3</a:t>
              </a:r>
            </a:p>
          </p:txBody>
        </p:sp>
        <p:sp>
          <p:nvSpPr>
            <p:cNvPr id="8" name="TextBox 22">
              <a:extLst>
                <a:ext uri="{FF2B5EF4-FFF2-40B4-BE49-F238E27FC236}">
                  <a16:creationId xmlns:a16="http://schemas.microsoft.com/office/drawing/2014/main" id="{29C07FE4-0A36-2780-178B-2C99BFC689E3}"/>
                </a:ext>
              </a:extLst>
            </p:cNvPr>
            <p:cNvSpPr txBox="1"/>
            <p:nvPr/>
          </p:nvSpPr>
          <p:spPr bwMode="auto">
            <a:xfrm>
              <a:off x="5683691" y="1192439"/>
              <a:ext cx="312737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EC342DBC-5EC3-5A09-10A3-A29713A977A8}"/>
                </a:ext>
              </a:extLst>
            </p:cNvPr>
            <p:cNvSpPr txBox="1"/>
            <p:nvPr/>
          </p:nvSpPr>
          <p:spPr bwMode="auto">
            <a:xfrm>
              <a:off x="6618685" y="1189264"/>
              <a:ext cx="312739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  <p:sp>
          <p:nvSpPr>
            <p:cNvPr id="10" name="TextBox 24">
              <a:extLst>
                <a:ext uri="{FF2B5EF4-FFF2-40B4-BE49-F238E27FC236}">
                  <a16:creationId xmlns:a16="http://schemas.microsoft.com/office/drawing/2014/main" id="{4037D5DB-5A72-A632-E6E4-7DE38566E4BD}"/>
                </a:ext>
              </a:extLst>
            </p:cNvPr>
            <p:cNvSpPr txBox="1"/>
            <p:nvPr/>
          </p:nvSpPr>
          <p:spPr bwMode="auto">
            <a:xfrm>
              <a:off x="7518055" y="1198789"/>
              <a:ext cx="3143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  <p:sp>
          <p:nvSpPr>
            <p:cNvPr id="11" name="TextBox 25">
              <a:extLst>
                <a:ext uri="{FF2B5EF4-FFF2-40B4-BE49-F238E27FC236}">
                  <a16:creationId xmlns:a16="http://schemas.microsoft.com/office/drawing/2014/main" id="{7115D0C4-89F2-5CEB-DB1F-BD982BE74803}"/>
                </a:ext>
              </a:extLst>
            </p:cNvPr>
            <p:cNvSpPr txBox="1"/>
            <p:nvPr/>
          </p:nvSpPr>
          <p:spPr bwMode="auto">
            <a:xfrm>
              <a:off x="8426889" y="1195614"/>
              <a:ext cx="3143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3</a:t>
              </a:r>
            </a:p>
          </p:txBody>
        </p:sp>
        <p:sp>
          <p:nvSpPr>
            <p:cNvPr id="12" name="TextBox 22">
              <a:extLst>
                <a:ext uri="{FF2B5EF4-FFF2-40B4-BE49-F238E27FC236}">
                  <a16:creationId xmlns:a16="http://schemas.microsoft.com/office/drawing/2014/main" id="{4EC4E561-1113-93BB-86D1-91E46D353094}"/>
                </a:ext>
              </a:extLst>
            </p:cNvPr>
            <p:cNvSpPr txBox="1"/>
            <p:nvPr/>
          </p:nvSpPr>
          <p:spPr bwMode="auto">
            <a:xfrm>
              <a:off x="5683691" y="1678360"/>
              <a:ext cx="312737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sp>
          <p:nvSpPr>
            <p:cNvPr id="13" name="TextBox 23">
              <a:extLst>
                <a:ext uri="{FF2B5EF4-FFF2-40B4-BE49-F238E27FC236}">
                  <a16:creationId xmlns:a16="http://schemas.microsoft.com/office/drawing/2014/main" id="{7AA82FE9-8DC8-9F7C-71C1-1E91E969588C}"/>
                </a:ext>
              </a:extLst>
            </p:cNvPr>
            <p:cNvSpPr txBox="1"/>
            <p:nvPr/>
          </p:nvSpPr>
          <p:spPr bwMode="auto">
            <a:xfrm>
              <a:off x="6618685" y="1675185"/>
              <a:ext cx="312739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  <p:sp>
          <p:nvSpPr>
            <p:cNvPr id="14" name="TextBox 24">
              <a:extLst>
                <a:ext uri="{FF2B5EF4-FFF2-40B4-BE49-F238E27FC236}">
                  <a16:creationId xmlns:a16="http://schemas.microsoft.com/office/drawing/2014/main" id="{AC2F4683-518E-6F79-2F3D-CF28E5987172}"/>
                </a:ext>
              </a:extLst>
            </p:cNvPr>
            <p:cNvSpPr txBox="1"/>
            <p:nvPr/>
          </p:nvSpPr>
          <p:spPr bwMode="auto">
            <a:xfrm>
              <a:off x="7518055" y="1684710"/>
              <a:ext cx="3143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  <p:sp>
          <p:nvSpPr>
            <p:cNvPr id="15" name="TextBox 25">
              <a:extLst>
                <a:ext uri="{FF2B5EF4-FFF2-40B4-BE49-F238E27FC236}">
                  <a16:creationId xmlns:a16="http://schemas.microsoft.com/office/drawing/2014/main" id="{928561F2-2473-2C1A-8C7B-6DB90E4A7CA0}"/>
                </a:ext>
              </a:extLst>
            </p:cNvPr>
            <p:cNvSpPr txBox="1"/>
            <p:nvPr/>
          </p:nvSpPr>
          <p:spPr bwMode="auto">
            <a:xfrm>
              <a:off x="8426889" y="1681535"/>
              <a:ext cx="3143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3</a:t>
              </a:r>
            </a:p>
          </p:txBody>
        </p:sp>
        <p:sp>
          <p:nvSpPr>
            <p:cNvPr id="16" name="TextBox 22">
              <a:extLst>
                <a:ext uri="{FF2B5EF4-FFF2-40B4-BE49-F238E27FC236}">
                  <a16:creationId xmlns:a16="http://schemas.microsoft.com/office/drawing/2014/main" id="{728D401A-2FBF-C8BD-DB47-8557D4802D45}"/>
                </a:ext>
              </a:extLst>
            </p:cNvPr>
            <p:cNvSpPr txBox="1"/>
            <p:nvPr/>
          </p:nvSpPr>
          <p:spPr bwMode="auto">
            <a:xfrm>
              <a:off x="5683691" y="2188634"/>
              <a:ext cx="312737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sp>
          <p:nvSpPr>
            <p:cNvPr id="17" name="TextBox 23">
              <a:extLst>
                <a:ext uri="{FF2B5EF4-FFF2-40B4-BE49-F238E27FC236}">
                  <a16:creationId xmlns:a16="http://schemas.microsoft.com/office/drawing/2014/main" id="{6264E45C-BB86-71B7-37FC-33C109BC68A7}"/>
                </a:ext>
              </a:extLst>
            </p:cNvPr>
            <p:cNvSpPr txBox="1"/>
            <p:nvPr/>
          </p:nvSpPr>
          <p:spPr bwMode="auto">
            <a:xfrm>
              <a:off x="6618685" y="2185459"/>
              <a:ext cx="312739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  <p:sp>
          <p:nvSpPr>
            <p:cNvPr id="18" name="TextBox 24">
              <a:extLst>
                <a:ext uri="{FF2B5EF4-FFF2-40B4-BE49-F238E27FC236}">
                  <a16:creationId xmlns:a16="http://schemas.microsoft.com/office/drawing/2014/main" id="{E5A0B63E-CCA3-81B3-8AA0-5551E27397A1}"/>
                </a:ext>
              </a:extLst>
            </p:cNvPr>
            <p:cNvSpPr txBox="1"/>
            <p:nvPr/>
          </p:nvSpPr>
          <p:spPr bwMode="auto">
            <a:xfrm>
              <a:off x="7518055" y="2194984"/>
              <a:ext cx="3143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  <p:sp>
          <p:nvSpPr>
            <p:cNvPr id="19" name="TextBox 25">
              <a:extLst>
                <a:ext uri="{FF2B5EF4-FFF2-40B4-BE49-F238E27FC236}">
                  <a16:creationId xmlns:a16="http://schemas.microsoft.com/office/drawing/2014/main" id="{B6281723-EF18-701E-94B9-EF5C6539534C}"/>
                </a:ext>
              </a:extLst>
            </p:cNvPr>
            <p:cNvSpPr txBox="1"/>
            <p:nvPr/>
          </p:nvSpPr>
          <p:spPr bwMode="auto">
            <a:xfrm>
              <a:off x="8426889" y="2191809"/>
              <a:ext cx="3143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3</a:t>
              </a:r>
            </a:p>
          </p:txBody>
        </p:sp>
        <p:sp>
          <p:nvSpPr>
            <p:cNvPr id="20" name="TextBox 22">
              <a:extLst>
                <a:ext uri="{FF2B5EF4-FFF2-40B4-BE49-F238E27FC236}">
                  <a16:creationId xmlns:a16="http://schemas.microsoft.com/office/drawing/2014/main" id="{482DFA65-121C-6153-4226-D89248AACD78}"/>
                </a:ext>
              </a:extLst>
            </p:cNvPr>
            <p:cNvSpPr txBox="1"/>
            <p:nvPr/>
          </p:nvSpPr>
          <p:spPr bwMode="auto">
            <a:xfrm>
              <a:off x="5683691" y="2769223"/>
              <a:ext cx="312737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sp>
          <p:nvSpPr>
            <p:cNvPr id="21" name="TextBox 23">
              <a:extLst>
                <a:ext uri="{FF2B5EF4-FFF2-40B4-BE49-F238E27FC236}">
                  <a16:creationId xmlns:a16="http://schemas.microsoft.com/office/drawing/2014/main" id="{F4483697-8540-B46A-DDA6-98F87C32D652}"/>
                </a:ext>
              </a:extLst>
            </p:cNvPr>
            <p:cNvSpPr txBox="1"/>
            <p:nvPr/>
          </p:nvSpPr>
          <p:spPr bwMode="auto">
            <a:xfrm>
              <a:off x="6618685" y="2766048"/>
              <a:ext cx="312739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  <p:sp>
          <p:nvSpPr>
            <p:cNvPr id="22" name="TextBox 24">
              <a:extLst>
                <a:ext uri="{FF2B5EF4-FFF2-40B4-BE49-F238E27FC236}">
                  <a16:creationId xmlns:a16="http://schemas.microsoft.com/office/drawing/2014/main" id="{62068D09-46F9-BA4B-A9A6-E3253EDC5284}"/>
                </a:ext>
              </a:extLst>
            </p:cNvPr>
            <p:cNvSpPr txBox="1"/>
            <p:nvPr/>
          </p:nvSpPr>
          <p:spPr bwMode="auto">
            <a:xfrm>
              <a:off x="7518055" y="2775573"/>
              <a:ext cx="3143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  <p:sp>
          <p:nvSpPr>
            <p:cNvPr id="23" name="TextBox 25">
              <a:extLst>
                <a:ext uri="{FF2B5EF4-FFF2-40B4-BE49-F238E27FC236}">
                  <a16:creationId xmlns:a16="http://schemas.microsoft.com/office/drawing/2014/main" id="{AD402598-1D3C-6206-F3E6-1AA571494040}"/>
                </a:ext>
              </a:extLst>
            </p:cNvPr>
            <p:cNvSpPr txBox="1"/>
            <p:nvPr/>
          </p:nvSpPr>
          <p:spPr bwMode="auto">
            <a:xfrm>
              <a:off x="8426889" y="2772398"/>
              <a:ext cx="3143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3</a:t>
              </a:r>
            </a:p>
          </p:txBody>
        </p:sp>
        <p:sp>
          <p:nvSpPr>
            <p:cNvPr id="24" name="TextBox 22">
              <a:extLst>
                <a:ext uri="{FF2B5EF4-FFF2-40B4-BE49-F238E27FC236}">
                  <a16:creationId xmlns:a16="http://schemas.microsoft.com/office/drawing/2014/main" id="{6493B219-1134-C1AA-3E47-FDDD3D460092}"/>
                </a:ext>
              </a:extLst>
            </p:cNvPr>
            <p:cNvSpPr txBox="1"/>
            <p:nvPr/>
          </p:nvSpPr>
          <p:spPr bwMode="auto">
            <a:xfrm>
              <a:off x="5690439" y="3289689"/>
              <a:ext cx="312737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sp>
          <p:nvSpPr>
            <p:cNvPr id="25" name="TextBox 23">
              <a:extLst>
                <a:ext uri="{FF2B5EF4-FFF2-40B4-BE49-F238E27FC236}">
                  <a16:creationId xmlns:a16="http://schemas.microsoft.com/office/drawing/2014/main" id="{F4327D69-89A1-7BFC-097F-8077DAE05677}"/>
                </a:ext>
              </a:extLst>
            </p:cNvPr>
            <p:cNvSpPr txBox="1"/>
            <p:nvPr/>
          </p:nvSpPr>
          <p:spPr bwMode="auto">
            <a:xfrm>
              <a:off x="6625433" y="3286514"/>
              <a:ext cx="312739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  <p:sp>
          <p:nvSpPr>
            <p:cNvPr id="26" name="TextBox 24">
              <a:extLst>
                <a:ext uri="{FF2B5EF4-FFF2-40B4-BE49-F238E27FC236}">
                  <a16:creationId xmlns:a16="http://schemas.microsoft.com/office/drawing/2014/main" id="{48AA930C-3EC2-E038-B257-0FF823B8A1A2}"/>
                </a:ext>
              </a:extLst>
            </p:cNvPr>
            <p:cNvSpPr txBox="1"/>
            <p:nvPr/>
          </p:nvSpPr>
          <p:spPr bwMode="auto">
            <a:xfrm>
              <a:off x="7524803" y="3296039"/>
              <a:ext cx="3143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  <p:sp>
          <p:nvSpPr>
            <p:cNvPr id="27" name="TextBox 25">
              <a:extLst>
                <a:ext uri="{FF2B5EF4-FFF2-40B4-BE49-F238E27FC236}">
                  <a16:creationId xmlns:a16="http://schemas.microsoft.com/office/drawing/2014/main" id="{6D40CEFC-C4FE-477F-9F3F-50048608EA6D}"/>
                </a:ext>
              </a:extLst>
            </p:cNvPr>
            <p:cNvSpPr txBox="1"/>
            <p:nvPr/>
          </p:nvSpPr>
          <p:spPr bwMode="auto">
            <a:xfrm>
              <a:off x="8433637" y="3292864"/>
              <a:ext cx="3143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3</a:t>
              </a:r>
            </a:p>
          </p:txBody>
        </p:sp>
        <p:sp>
          <p:nvSpPr>
            <p:cNvPr id="28" name="TextBox 22">
              <a:extLst>
                <a:ext uri="{FF2B5EF4-FFF2-40B4-BE49-F238E27FC236}">
                  <a16:creationId xmlns:a16="http://schemas.microsoft.com/office/drawing/2014/main" id="{58F076A4-4D09-2A08-8175-B2E75E9F976D}"/>
                </a:ext>
              </a:extLst>
            </p:cNvPr>
            <p:cNvSpPr txBox="1"/>
            <p:nvPr/>
          </p:nvSpPr>
          <p:spPr bwMode="auto">
            <a:xfrm>
              <a:off x="5683691" y="3799963"/>
              <a:ext cx="312737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sp>
          <p:nvSpPr>
            <p:cNvPr id="29" name="TextBox 23">
              <a:extLst>
                <a:ext uri="{FF2B5EF4-FFF2-40B4-BE49-F238E27FC236}">
                  <a16:creationId xmlns:a16="http://schemas.microsoft.com/office/drawing/2014/main" id="{AE4824F1-1C40-78AD-C66B-4C340586069E}"/>
                </a:ext>
              </a:extLst>
            </p:cNvPr>
            <p:cNvSpPr txBox="1"/>
            <p:nvPr/>
          </p:nvSpPr>
          <p:spPr bwMode="auto">
            <a:xfrm>
              <a:off x="6618685" y="3796788"/>
              <a:ext cx="312739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  <p:sp>
          <p:nvSpPr>
            <p:cNvPr id="30" name="TextBox 24">
              <a:extLst>
                <a:ext uri="{FF2B5EF4-FFF2-40B4-BE49-F238E27FC236}">
                  <a16:creationId xmlns:a16="http://schemas.microsoft.com/office/drawing/2014/main" id="{F93F12B3-A384-4208-7592-2C2067B1572E}"/>
                </a:ext>
              </a:extLst>
            </p:cNvPr>
            <p:cNvSpPr txBox="1"/>
            <p:nvPr/>
          </p:nvSpPr>
          <p:spPr bwMode="auto">
            <a:xfrm>
              <a:off x="7518055" y="3806313"/>
              <a:ext cx="3143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  <p:sp>
          <p:nvSpPr>
            <p:cNvPr id="31" name="TextBox 25">
              <a:extLst>
                <a:ext uri="{FF2B5EF4-FFF2-40B4-BE49-F238E27FC236}">
                  <a16:creationId xmlns:a16="http://schemas.microsoft.com/office/drawing/2014/main" id="{9A4713A4-30F6-022A-AF78-6EC276357900}"/>
                </a:ext>
              </a:extLst>
            </p:cNvPr>
            <p:cNvSpPr txBox="1"/>
            <p:nvPr/>
          </p:nvSpPr>
          <p:spPr bwMode="auto">
            <a:xfrm>
              <a:off x="8426889" y="3803138"/>
              <a:ext cx="3143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3</a:t>
              </a:r>
            </a:p>
          </p:txBody>
        </p:sp>
        <p:sp>
          <p:nvSpPr>
            <p:cNvPr id="32" name="TextBox 22">
              <a:extLst>
                <a:ext uri="{FF2B5EF4-FFF2-40B4-BE49-F238E27FC236}">
                  <a16:creationId xmlns:a16="http://schemas.microsoft.com/office/drawing/2014/main" id="{EA703C3B-DD19-8E8A-4669-F72667F682D1}"/>
                </a:ext>
              </a:extLst>
            </p:cNvPr>
            <p:cNvSpPr txBox="1"/>
            <p:nvPr/>
          </p:nvSpPr>
          <p:spPr bwMode="auto">
            <a:xfrm>
              <a:off x="5683691" y="4319138"/>
              <a:ext cx="312737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sp>
          <p:nvSpPr>
            <p:cNvPr id="33" name="TextBox 23">
              <a:extLst>
                <a:ext uri="{FF2B5EF4-FFF2-40B4-BE49-F238E27FC236}">
                  <a16:creationId xmlns:a16="http://schemas.microsoft.com/office/drawing/2014/main" id="{A11F3033-F6EF-38B5-A7E8-38B869A3179D}"/>
                </a:ext>
              </a:extLst>
            </p:cNvPr>
            <p:cNvSpPr txBox="1"/>
            <p:nvPr/>
          </p:nvSpPr>
          <p:spPr bwMode="auto">
            <a:xfrm>
              <a:off x="6618685" y="4315963"/>
              <a:ext cx="312739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  <p:sp>
          <p:nvSpPr>
            <p:cNvPr id="34" name="TextBox 24">
              <a:extLst>
                <a:ext uri="{FF2B5EF4-FFF2-40B4-BE49-F238E27FC236}">
                  <a16:creationId xmlns:a16="http://schemas.microsoft.com/office/drawing/2014/main" id="{ECFD8EF8-AF33-8D24-2067-7192CC09BDAA}"/>
                </a:ext>
              </a:extLst>
            </p:cNvPr>
            <p:cNvSpPr txBox="1"/>
            <p:nvPr/>
          </p:nvSpPr>
          <p:spPr bwMode="auto">
            <a:xfrm>
              <a:off x="7518055" y="4325488"/>
              <a:ext cx="3143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  <p:sp>
          <p:nvSpPr>
            <p:cNvPr id="35" name="TextBox 25">
              <a:extLst>
                <a:ext uri="{FF2B5EF4-FFF2-40B4-BE49-F238E27FC236}">
                  <a16:creationId xmlns:a16="http://schemas.microsoft.com/office/drawing/2014/main" id="{C3DC124E-9697-1F21-5009-F9E7537F2DFE}"/>
                </a:ext>
              </a:extLst>
            </p:cNvPr>
            <p:cNvSpPr txBox="1"/>
            <p:nvPr/>
          </p:nvSpPr>
          <p:spPr bwMode="auto">
            <a:xfrm>
              <a:off x="8426889" y="4322313"/>
              <a:ext cx="3143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3</a:t>
              </a:r>
            </a:p>
          </p:txBody>
        </p:sp>
      </p:grpSp>
      <p:grpSp>
        <p:nvGrpSpPr>
          <p:cNvPr id="36" name="Grupp 35">
            <a:extLst>
              <a:ext uri="{FF2B5EF4-FFF2-40B4-BE49-F238E27FC236}">
                <a16:creationId xmlns:a16="http://schemas.microsoft.com/office/drawing/2014/main" id="{28B17CB6-7716-4522-D9C0-6DEBC4D6828C}"/>
              </a:ext>
            </a:extLst>
          </p:cNvPr>
          <p:cNvGrpSpPr/>
          <p:nvPr/>
        </p:nvGrpSpPr>
        <p:grpSpPr>
          <a:xfrm>
            <a:off x="5339735" y="457902"/>
            <a:ext cx="3141820" cy="4114058"/>
            <a:chOff x="5599976" y="633494"/>
            <a:chExt cx="3141820" cy="4114058"/>
          </a:xfrm>
        </p:grpSpPr>
        <p:sp>
          <p:nvSpPr>
            <p:cNvPr id="37" name="TextBox 72">
              <a:extLst>
                <a:ext uri="{FF2B5EF4-FFF2-40B4-BE49-F238E27FC236}">
                  <a16:creationId xmlns:a16="http://schemas.microsoft.com/office/drawing/2014/main" id="{2D097987-D9C5-6242-3571-28A37CC5DB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8687" y="633494"/>
              <a:ext cx="389756" cy="46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sv-SE" sz="2400" dirty="0">
                  <a:solidFill>
                    <a:srgbClr val="FF0000"/>
                  </a:solidFill>
                  <a:latin typeface="Zapf Dingbats" charset="2"/>
                  <a:sym typeface="Zapf Dingbats" charset="2"/>
                </a:rPr>
                <a:t>✗</a:t>
              </a:r>
              <a:endParaRPr lang="en-US" altLang="sv-SE" sz="2400" dirty="0">
                <a:solidFill>
                  <a:srgbClr val="FF00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38" name="TextBox 73">
              <a:extLst>
                <a:ext uri="{FF2B5EF4-FFF2-40B4-BE49-F238E27FC236}">
                  <a16:creationId xmlns:a16="http://schemas.microsoft.com/office/drawing/2014/main" id="{1DFCBC0D-7E2D-2706-EEA2-CC9A8338E6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664" y="1175325"/>
              <a:ext cx="389756" cy="46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sv-SE" sz="2400" dirty="0">
                  <a:solidFill>
                    <a:srgbClr val="FF0000"/>
                  </a:solidFill>
                  <a:latin typeface="Zapf Dingbats" charset="2"/>
                  <a:sym typeface="Zapf Dingbats" charset="2"/>
                </a:rPr>
                <a:t>✗</a:t>
              </a:r>
              <a:endParaRPr lang="en-US" altLang="sv-SE" sz="2400" dirty="0">
                <a:solidFill>
                  <a:srgbClr val="FF00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39" name="TextBox 74">
              <a:extLst>
                <a:ext uri="{FF2B5EF4-FFF2-40B4-BE49-F238E27FC236}">
                  <a16:creationId xmlns:a16="http://schemas.microsoft.com/office/drawing/2014/main" id="{C0CB3E46-AD9B-BB03-2281-4C1A378216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52040" y="1642043"/>
              <a:ext cx="389756" cy="46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sv-SE" sz="2400" dirty="0">
                  <a:solidFill>
                    <a:srgbClr val="FF0000"/>
                  </a:solidFill>
                  <a:latin typeface="Zapf Dingbats" charset="2"/>
                  <a:sym typeface="Zapf Dingbats" charset="2"/>
                </a:rPr>
                <a:t>✗</a:t>
              </a:r>
              <a:endParaRPr lang="en-US" altLang="sv-SE" sz="2400" dirty="0">
                <a:solidFill>
                  <a:srgbClr val="FF00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40" name="TextBox 75">
              <a:extLst>
                <a:ext uri="{FF2B5EF4-FFF2-40B4-BE49-F238E27FC236}">
                  <a16:creationId xmlns:a16="http://schemas.microsoft.com/office/drawing/2014/main" id="{D4ABDE22-56E5-DD14-AD69-EACA63792B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9976" y="2168456"/>
              <a:ext cx="389756" cy="46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sv-SE" sz="2400" dirty="0">
                  <a:solidFill>
                    <a:srgbClr val="FF0000"/>
                  </a:solidFill>
                  <a:latin typeface="Zapf Dingbats" charset="2"/>
                  <a:sym typeface="Zapf Dingbats" charset="2"/>
                </a:rPr>
                <a:t>✗</a:t>
              </a:r>
              <a:endParaRPr lang="en-US" altLang="sv-SE" sz="2400" dirty="0">
                <a:solidFill>
                  <a:srgbClr val="FF00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41" name="TextBox 76">
              <a:extLst>
                <a:ext uri="{FF2B5EF4-FFF2-40B4-BE49-F238E27FC236}">
                  <a16:creationId xmlns:a16="http://schemas.microsoft.com/office/drawing/2014/main" id="{65AE69F0-4E1A-D2F1-55DC-89090921E4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22772" y="2746590"/>
              <a:ext cx="389756" cy="46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sv-SE" sz="2400" dirty="0">
                  <a:solidFill>
                    <a:srgbClr val="FF0000"/>
                  </a:solidFill>
                  <a:latin typeface="Zapf Dingbats" charset="2"/>
                  <a:sym typeface="Zapf Dingbats" charset="2"/>
                </a:rPr>
                <a:t>✗</a:t>
              </a:r>
              <a:endParaRPr lang="en-US" altLang="sv-SE" sz="2400" dirty="0">
                <a:solidFill>
                  <a:srgbClr val="FF00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42" name="TextBox 77">
              <a:extLst>
                <a:ext uri="{FF2B5EF4-FFF2-40B4-BE49-F238E27FC236}">
                  <a16:creationId xmlns:a16="http://schemas.microsoft.com/office/drawing/2014/main" id="{E4268022-2C6C-B7D5-5F78-18D63BA2C6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45292" y="3271002"/>
              <a:ext cx="389756" cy="46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sv-SE" sz="2400" dirty="0">
                  <a:solidFill>
                    <a:srgbClr val="FF0000"/>
                  </a:solidFill>
                  <a:latin typeface="Zapf Dingbats" charset="2"/>
                  <a:sym typeface="Zapf Dingbats" charset="2"/>
                </a:rPr>
                <a:t>✗</a:t>
              </a:r>
              <a:endParaRPr lang="en-US" altLang="sv-SE" sz="2400" dirty="0">
                <a:solidFill>
                  <a:srgbClr val="FF00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43" name="TextBox 78">
              <a:extLst>
                <a:ext uri="{FF2B5EF4-FFF2-40B4-BE49-F238E27FC236}">
                  <a16:creationId xmlns:a16="http://schemas.microsoft.com/office/drawing/2014/main" id="{C249DF7E-8FE3-DDA0-F382-729D4FADFC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30578" y="3769048"/>
              <a:ext cx="389756" cy="46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sv-SE" sz="2400" dirty="0">
                  <a:solidFill>
                    <a:srgbClr val="FF0000"/>
                  </a:solidFill>
                  <a:latin typeface="Zapf Dingbats" charset="2"/>
                  <a:sym typeface="Zapf Dingbats" charset="2"/>
                </a:rPr>
                <a:t>✗</a:t>
              </a:r>
              <a:endParaRPr lang="en-US" altLang="sv-SE" sz="2400" dirty="0">
                <a:solidFill>
                  <a:srgbClr val="FF00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44" name="TextBox 79">
              <a:extLst>
                <a:ext uri="{FF2B5EF4-FFF2-40B4-BE49-F238E27FC236}">
                  <a16:creationId xmlns:a16="http://schemas.microsoft.com/office/drawing/2014/main" id="{4DBD4EF2-2AE5-F1D6-5789-4CB7DAF73C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4944" y="4285884"/>
              <a:ext cx="389756" cy="46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sv-SE" sz="2400" dirty="0">
                  <a:solidFill>
                    <a:srgbClr val="FF0000"/>
                  </a:solidFill>
                  <a:latin typeface="Zapf Dingbats" charset="2"/>
                  <a:sym typeface="Zapf Dingbats" charset="2"/>
                </a:rPr>
                <a:t>✗</a:t>
              </a:r>
              <a:endParaRPr lang="en-US" altLang="sv-SE" sz="2400" dirty="0">
                <a:solidFill>
                  <a:srgbClr val="FF0000"/>
                </a:solidFill>
                <a:latin typeface="Courier New" panose="02070309020205020404" pitchFamily="49" charset="0"/>
              </a:endParaRPr>
            </a:p>
          </p:txBody>
        </p:sp>
      </p:grpSp>
      <p:sp>
        <p:nvSpPr>
          <p:cNvPr id="45" name="TextBox 71">
            <a:extLst>
              <a:ext uri="{FF2B5EF4-FFF2-40B4-BE49-F238E27FC236}">
                <a16:creationId xmlns:a16="http://schemas.microsoft.com/office/drawing/2014/main" id="{F784B2B9-FECE-C199-402A-14ACEBE73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7212" y="1638749"/>
            <a:ext cx="12223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9600" i="1" dirty="0" err="1">
                <a:solidFill>
                  <a:srgbClr val="FF0000"/>
                </a:solidFill>
              </a:rPr>
              <a:t>Σ</a:t>
            </a:r>
            <a:endParaRPr lang="en-US" altLang="sv-SE" sz="9600" i="1" dirty="0">
              <a:solidFill>
                <a:srgbClr val="FF0000"/>
              </a:solidFill>
            </a:endParaRPr>
          </a:p>
        </p:txBody>
      </p:sp>
      <p:sp>
        <p:nvSpPr>
          <p:cNvPr id="46" name="Ned 45">
            <a:extLst>
              <a:ext uri="{FF2B5EF4-FFF2-40B4-BE49-F238E27FC236}">
                <a16:creationId xmlns:a16="http://schemas.microsoft.com/office/drawing/2014/main" id="{F10600FC-B988-533E-49E2-23744FCA09AB}"/>
              </a:ext>
            </a:extLst>
          </p:cNvPr>
          <p:cNvSpPr/>
          <p:nvPr/>
        </p:nvSpPr>
        <p:spPr>
          <a:xfrm>
            <a:off x="6251959" y="4618042"/>
            <a:ext cx="1460665" cy="293855"/>
          </a:xfrm>
          <a:prstGeom prst="downArrow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47" name="Group 4">
            <a:extLst>
              <a:ext uri="{FF2B5EF4-FFF2-40B4-BE49-F238E27FC236}">
                <a16:creationId xmlns:a16="http://schemas.microsoft.com/office/drawing/2014/main" id="{B9D96D59-C80E-D0DC-2EE7-5C5F043B797C}"/>
              </a:ext>
            </a:extLst>
          </p:cNvPr>
          <p:cNvGrpSpPr>
            <a:grpSpLocks/>
          </p:cNvGrpSpPr>
          <p:nvPr/>
        </p:nvGrpSpPr>
        <p:grpSpPr bwMode="auto">
          <a:xfrm>
            <a:off x="1540798" y="4905905"/>
            <a:ext cx="9485312" cy="401638"/>
            <a:chOff x="126" y="1542"/>
            <a:chExt cx="5516" cy="253"/>
          </a:xfrm>
        </p:grpSpPr>
        <p:sp>
          <p:nvSpPr>
            <p:cNvPr id="48" name="Rectangle 5">
              <a:extLst>
                <a:ext uri="{FF2B5EF4-FFF2-40B4-BE49-F238E27FC236}">
                  <a16:creationId xmlns:a16="http://schemas.microsoft.com/office/drawing/2014/main" id="{B08B9C09-17FE-2E8C-78B7-E57325A61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" y="1543"/>
              <a:ext cx="42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92560" tIns="45468" rIns="92560" bIns="45468">
              <a:spAutoFit/>
            </a:bodyPr>
            <a:lstStyle/>
            <a:p>
              <a:pPr defTabSz="935038">
                <a:defRPr/>
              </a:pPr>
              <a:r>
                <a:rPr lang="en-US" sz="2000" dirty="0">
                  <a:latin typeface="+mj-lt"/>
                  <a:ea typeface="ＭＳ Ｐゴシック" charset="0"/>
                  <a:cs typeface="Arial" charset="0"/>
                </a:rPr>
                <a:t>Less</a:t>
              </a:r>
            </a:p>
          </p:txBody>
        </p:sp>
        <p:sp>
          <p:nvSpPr>
            <p:cNvPr id="49" name="Rectangle 6">
              <a:extLst>
                <a:ext uri="{FF2B5EF4-FFF2-40B4-BE49-F238E27FC236}">
                  <a16:creationId xmlns:a16="http://schemas.microsoft.com/office/drawing/2014/main" id="{7F0C2F75-201C-39E3-FA81-1F4F27E18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4" y="1542"/>
              <a:ext cx="44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 lIns="92560" tIns="45468" rIns="92560" bIns="45468">
              <a:spAutoFit/>
            </a:bodyPr>
            <a:lstStyle/>
            <a:p>
              <a:pPr defTabSz="935038">
                <a:defRPr/>
              </a:pPr>
              <a:r>
                <a:rPr lang="en-US" sz="2000" dirty="0">
                  <a:latin typeface="+mj-lt"/>
                  <a:ea typeface="ＭＳ Ｐゴシック" charset="0"/>
                  <a:cs typeface="Arial" charset="0"/>
                </a:rPr>
                <a:t>More</a:t>
              </a:r>
            </a:p>
          </p:txBody>
        </p:sp>
        <p:sp>
          <p:nvSpPr>
            <p:cNvPr id="50" name="Line 7">
              <a:extLst>
                <a:ext uri="{FF2B5EF4-FFF2-40B4-BE49-F238E27FC236}">
                  <a16:creationId xmlns:a16="http://schemas.microsoft.com/office/drawing/2014/main" id="{72FDAAC4-B5D9-9F69-9F8A-D1AED43D5A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1675"/>
              <a:ext cx="4619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pic>
        <p:nvPicPr>
          <p:cNvPr id="51" name="Picture 9">
            <a:extLst>
              <a:ext uri="{FF2B5EF4-FFF2-40B4-BE49-F238E27FC236}">
                <a16:creationId xmlns:a16="http://schemas.microsoft.com/office/drawing/2014/main" id="{A3B94F36-6460-FD4E-A690-6CC511870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085" y="5298018"/>
            <a:ext cx="7958138" cy="83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" name="Group 10">
            <a:extLst>
              <a:ext uri="{FF2B5EF4-FFF2-40B4-BE49-F238E27FC236}">
                <a16:creationId xmlns:a16="http://schemas.microsoft.com/office/drawing/2014/main" id="{61177E65-3677-A9A0-ABE9-7801C1E20D2E}"/>
              </a:ext>
            </a:extLst>
          </p:cNvPr>
          <p:cNvGrpSpPr>
            <a:grpSpLocks/>
          </p:cNvGrpSpPr>
          <p:nvPr/>
        </p:nvGrpSpPr>
        <p:grpSpPr bwMode="auto">
          <a:xfrm>
            <a:off x="2969548" y="4796368"/>
            <a:ext cx="6538912" cy="584200"/>
            <a:chOff x="817" y="3358"/>
            <a:chExt cx="3802" cy="368"/>
          </a:xfrm>
        </p:grpSpPr>
        <p:sp>
          <p:nvSpPr>
            <p:cNvPr id="53" name="Rectangle 11">
              <a:extLst>
                <a:ext uri="{FF2B5EF4-FFF2-40B4-BE49-F238E27FC236}">
                  <a16:creationId xmlns:a16="http://schemas.microsoft.com/office/drawing/2014/main" id="{0FA8BD1E-E771-A6A3-CC90-F1A45AEA3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0" y="3358"/>
              <a:ext cx="34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sv-SE" sz="3200">
                  <a:latin typeface="Times New Roman" panose="02020603050405020304" pitchFamily="18" charset="0"/>
                  <a:cs typeface="Arial" panose="020B0604020202020204" pitchFamily="34" charset="0"/>
                  <a:sym typeface="Webdings" pitchFamily="2" charset="2"/>
                </a:rPr>
                <a:t></a:t>
              </a:r>
            </a:p>
          </p:txBody>
        </p:sp>
        <p:sp>
          <p:nvSpPr>
            <p:cNvPr id="54" name="Rectangle 12">
              <a:extLst>
                <a:ext uri="{FF2B5EF4-FFF2-40B4-BE49-F238E27FC236}">
                  <a16:creationId xmlns:a16="http://schemas.microsoft.com/office/drawing/2014/main" id="{5E39AB46-1994-6271-EE84-2E68F94E5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2" y="3358"/>
              <a:ext cx="34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sv-SE" sz="3200">
                  <a:latin typeface="Times New Roman" panose="02020603050405020304" pitchFamily="18" charset="0"/>
                  <a:cs typeface="Arial" panose="020B0604020202020204" pitchFamily="34" charset="0"/>
                  <a:sym typeface="Webdings" pitchFamily="2" charset="2"/>
                </a:rPr>
                <a:t></a:t>
              </a:r>
            </a:p>
          </p:txBody>
        </p:sp>
        <p:sp>
          <p:nvSpPr>
            <p:cNvPr id="55" name="Rectangle 13">
              <a:extLst>
                <a:ext uri="{FF2B5EF4-FFF2-40B4-BE49-F238E27FC236}">
                  <a16:creationId xmlns:a16="http://schemas.microsoft.com/office/drawing/2014/main" id="{EA906199-0119-2E8F-D0CC-0D4D25B30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" y="3358"/>
              <a:ext cx="34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sv-SE" sz="3200">
                  <a:latin typeface="Times New Roman" panose="02020603050405020304" pitchFamily="18" charset="0"/>
                  <a:cs typeface="Arial" panose="020B0604020202020204" pitchFamily="34" charset="0"/>
                  <a:sym typeface="Webdings" pitchFamily="2" charset="2"/>
                </a:rPr>
                <a:t></a:t>
              </a:r>
            </a:p>
          </p:txBody>
        </p:sp>
        <p:sp>
          <p:nvSpPr>
            <p:cNvPr id="56" name="Rectangle 14">
              <a:extLst>
                <a:ext uri="{FF2B5EF4-FFF2-40B4-BE49-F238E27FC236}">
                  <a16:creationId xmlns:a16="http://schemas.microsoft.com/office/drawing/2014/main" id="{9E1DDF88-C656-EABF-1868-5FA8D085C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" y="3358"/>
              <a:ext cx="34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sv-SE" sz="3200">
                  <a:latin typeface="Times New Roman" panose="02020603050405020304" pitchFamily="18" charset="0"/>
                  <a:cs typeface="Arial" panose="020B0604020202020204" pitchFamily="34" charset="0"/>
                  <a:sym typeface="Webdings" pitchFamily="2" charset="2"/>
                </a:rPr>
                <a:t></a:t>
              </a:r>
            </a:p>
          </p:txBody>
        </p:sp>
        <p:sp>
          <p:nvSpPr>
            <p:cNvPr id="57" name="Rectangle 15">
              <a:extLst>
                <a:ext uri="{FF2B5EF4-FFF2-40B4-BE49-F238E27FC236}">
                  <a16:creationId xmlns:a16="http://schemas.microsoft.com/office/drawing/2014/main" id="{2ABD4374-DDE5-3970-B83A-317720CB1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9" y="3358"/>
              <a:ext cx="34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sv-SE" sz="3200">
                  <a:latin typeface="Times New Roman" panose="02020603050405020304" pitchFamily="18" charset="0"/>
                  <a:cs typeface="Arial" panose="020B0604020202020204" pitchFamily="34" charset="0"/>
                  <a:sym typeface="Webdings" pitchFamily="2" charset="2"/>
                </a:rPr>
                <a:t></a:t>
              </a:r>
            </a:p>
          </p:txBody>
        </p:sp>
        <p:sp>
          <p:nvSpPr>
            <p:cNvPr id="58" name="Rectangle 16">
              <a:extLst>
                <a:ext uri="{FF2B5EF4-FFF2-40B4-BE49-F238E27FC236}">
                  <a16:creationId xmlns:a16="http://schemas.microsoft.com/office/drawing/2014/main" id="{2794AC32-D91A-16C2-A38F-17BDE1BD5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6" y="3358"/>
              <a:ext cx="34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sv-SE" sz="3200">
                  <a:latin typeface="Times New Roman" panose="02020603050405020304" pitchFamily="18" charset="0"/>
                  <a:cs typeface="Arial" panose="020B0604020202020204" pitchFamily="34" charset="0"/>
                  <a:sym typeface="Webdings" pitchFamily="2" charset="2"/>
                </a:rPr>
                <a:t></a:t>
              </a:r>
            </a:p>
          </p:txBody>
        </p:sp>
        <p:sp>
          <p:nvSpPr>
            <p:cNvPr id="59" name="Rectangle 17">
              <a:extLst>
                <a:ext uri="{FF2B5EF4-FFF2-40B4-BE49-F238E27FC236}">
                  <a16:creationId xmlns:a16="http://schemas.microsoft.com/office/drawing/2014/main" id="{9EEEFDDB-22DC-C625-7E3D-382B2A8BF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0" y="3358"/>
              <a:ext cx="34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sv-SE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  <a:sym typeface="Webdings" pitchFamily="2" charset="2"/>
                </a:rPr>
                <a:t></a:t>
              </a:r>
            </a:p>
          </p:txBody>
        </p:sp>
        <p:sp>
          <p:nvSpPr>
            <p:cNvPr id="60" name="Rectangle 18">
              <a:extLst>
                <a:ext uri="{FF2B5EF4-FFF2-40B4-BE49-F238E27FC236}">
                  <a16:creationId xmlns:a16="http://schemas.microsoft.com/office/drawing/2014/main" id="{E0E3AF79-5774-99D8-FAC0-B34D5C4FD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2" y="3358"/>
              <a:ext cx="34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sv-SE" sz="3200">
                  <a:latin typeface="Times New Roman" panose="02020603050405020304" pitchFamily="18" charset="0"/>
                  <a:cs typeface="Arial" panose="020B0604020202020204" pitchFamily="34" charset="0"/>
                  <a:sym typeface="Webdings" pitchFamily="2" charset="2"/>
                </a:rPr>
                <a:t></a:t>
              </a:r>
            </a:p>
          </p:txBody>
        </p:sp>
        <p:sp>
          <p:nvSpPr>
            <p:cNvPr id="61" name="Rectangle 19">
              <a:extLst>
                <a:ext uri="{FF2B5EF4-FFF2-40B4-BE49-F238E27FC236}">
                  <a16:creationId xmlns:a16="http://schemas.microsoft.com/office/drawing/2014/main" id="{23C62291-3EC0-C9A4-99CB-6584E7CA7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8" y="3358"/>
              <a:ext cx="34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sv-SE" sz="3200">
                  <a:latin typeface="Times New Roman" panose="02020603050405020304" pitchFamily="18" charset="0"/>
                  <a:cs typeface="Arial" panose="020B0604020202020204" pitchFamily="34" charset="0"/>
                  <a:sym typeface="Webdings" pitchFamily="2" charset="2"/>
                </a:rPr>
                <a:t></a:t>
              </a:r>
            </a:p>
          </p:txBody>
        </p:sp>
        <p:sp>
          <p:nvSpPr>
            <p:cNvPr id="62" name="Rectangle 20">
              <a:extLst>
                <a:ext uri="{FF2B5EF4-FFF2-40B4-BE49-F238E27FC236}">
                  <a16:creationId xmlns:a16="http://schemas.microsoft.com/office/drawing/2014/main" id="{5207C1C4-D2DA-5FAD-3005-0CCE7A05C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9" y="3358"/>
              <a:ext cx="34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sv-SE" sz="3200">
                  <a:latin typeface="Times New Roman" panose="02020603050405020304" pitchFamily="18" charset="0"/>
                  <a:cs typeface="Arial" panose="020B0604020202020204" pitchFamily="34" charset="0"/>
                  <a:sym typeface="Webdings" pitchFamily="2" charset="2"/>
                </a:rPr>
                <a:t></a:t>
              </a:r>
            </a:p>
          </p:txBody>
        </p:sp>
        <p:sp>
          <p:nvSpPr>
            <p:cNvPr id="63" name="Rectangle 21">
              <a:extLst>
                <a:ext uri="{FF2B5EF4-FFF2-40B4-BE49-F238E27FC236}">
                  <a16:creationId xmlns:a16="http://schemas.microsoft.com/office/drawing/2014/main" id="{780AC0C3-6C19-D905-3A49-BAEF7C9AB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" y="3358"/>
              <a:ext cx="34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sv-SE" sz="3200">
                  <a:latin typeface="Times New Roman" panose="02020603050405020304" pitchFamily="18" charset="0"/>
                  <a:cs typeface="Arial" panose="020B0604020202020204" pitchFamily="34" charset="0"/>
                  <a:sym typeface="Webdings" pitchFamily="2" charset="2"/>
                </a:rPr>
                <a:t></a:t>
              </a:r>
            </a:p>
          </p:txBody>
        </p:sp>
        <p:sp>
          <p:nvSpPr>
            <p:cNvPr id="64" name="Rectangle 22">
              <a:extLst>
                <a:ext uri="{FF2B5EF4-FFF2-40B4-BE49-F238E27FC236}">
                  <a16:creationId xmlns:a16="http://schemas.microsoft.com/office/drawing/2014/main" id="{B9CB0AB3-08D9-2F9F-817F-6D7472D86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3" y="3358"/>
              <a:ext cx="34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sv-SE" sz="3200">
                  <a:latin typeface="Times New Roman" panose="02020603050405020304" pitchFamily="18" charset="0"/>
                  <a:cs typeface="Arial" panose="020B0604020202020204" pitchFamily="34" charset="0"/>
                  <a:sym typeface="Webdings" pitchFamily="2" charset="2"/>
                </a:rPr>
                <a:t></a:t>
              </a:r>
            </a:p>
          </p:txBody>
        </p:sp>
        <p:sp>
          <p:nvSpPr>
            <p:cNvPr id="65" name="Rectangle 23">
              <a:extLst>
                <a:ext uri="{FF2B5EF4-FFF2-40B4-BE49-F238E27FC236}">
                  <a16:creationId xmlns:a16="http://schemas.microsoft.com/office/drawing/2014/main" id="{4DB170D6-0EF3-08A1-DDCA-2C9766DC2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8" y="3358"/>
              <a:ext cx="34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sv-SE" sz="3200">
                  <a:latin typeface="Times New Roman" panose="02020603050405020304" pitchFamily="18" charset="0"/>
                  <a:cs typeface="Arial" panose="020B0604020202020204" pitchFamily="34" charset="0"/>
                  <a:sym typeface="Webdings" pitchFamily="2" charset="2"/>
                </a:rPr>
                <a:t></a:t>
              </a:r>
            </a:p>
          </p:txBody>
        </p:sp>
        <p:sp>
          <p:nvSpPr>
            <p:cNvPr id="66" name="Rectangle 24">
              <a:extLst>
                <a:ext uri="{FF2B5EF4-FFF2-40B4-BE49-F238E27FC236}">
                  <a16:creationId xmlns:a16="http://schemas.microsoft.com/office/drawing/2014/main" id="{EE2A3D1A-7688-739D-33BA-18F2792AE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" y="3358"/>
              <a:ext cx="34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sv-SE" sz="3200">
                  <a:latin typeface="Times New Roman" panose="02020603050405020304" pitchFamily="18" charset="0"/>
                  <a:cs typeface="Arial" panose="020B0604020202020204" pitchFamily="34" charset="0"/>
                  <a:sym typeface="Webdings" pitchFamily="2" charset="2"/>
                </a:rPr>
                <a:t>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06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2024</TotalTime>
  <Words>1837</Words>
  <Application>Microsoft Macintosh PowerPoint</Application>
  <PresentationFormat>Bredbild</PresentationFormat>
  <Paragraphs>299</Paragraphs>
  <Slides>28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Courier New</vt:lpstr>
      <vt:lpstr>Times New Roman</vt:lpstr>
      <vt:lpstr>Wingdings</vt:lpstr>
      <vt:lpstr>Zapf Dingbats</vt:lpstr>
      <vt:lpstr>Office Theme</vt:lpstr>
      <vt:lpstr>Introduction to rating scales and psychometrics </vt:lpstr>
      <vt:lpstr>Learning Objectives</vt:lpstr>
      <vt:lpstr>Clinical assessment and outcome measurement</vt:lpstr>
      <vt:lpstr>PowerPoint-presentation</vt:lpstr>
      <vt:lpstr>Measuring…</vt:lpstr>
      <vt:lpstr>Measuring…</vt:lpstr>
      <vt:lpstr>Prerequisites</vt:lpstr>
      <vt:lpstr>Challenges</vt:lpstr>
      <vt:lpstr>PowerPoint-presentation</vt:lpstr>
      <vt:lpstr>PowerPoint-presentation</vt:lpstr>
      <vt:lpstr>Rating scale quality aspects</vt:lpstr>
      <vt:lpstr>PowerPoint-presentation</vt:lpstr>
      <vt:lpstr>PowerPoint-presentation</vt:lpstr>
      <vt:lpstr>PowerPoint-presentation</vt:lpstr>
      <vt:lpstr>PowerPoint-presentation</vt:lpstr>
      <vt:lpstr>WHAT outcome was assessed…?</vt:lpstr>
      <vt:lpstr>PowerPoint-presentation</vt:lpstr>
      <vt:lpstr>Are we measuring/assessing the right thing?</vt:lpstr>
      <vt:lpstr>Measurement </vt:lpstr>
      <vt:lpstr>PowerPoint-presentation</vt:lpstr>
      <vt:lpstr>PowerPoint-presentation</vt:lpstr>
      <vt:lpstr>PowerPoint-presentation</vt:lpstr>
      <vt:lpstr>Classical Test Theory (CTT)</vt:lpstr>
      <vt:lpstr>Classical Test Theory (CTT)</vt:lpstr>
      <vt:lpstr>PowerPoint-presentation</vt:lpstr>
      <vt:lpstr>PowerPoint-presentation</vt:lpstr>
      <vt:lpstr>References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presentation</dc:title>
  <dc:creator>Martin Jens Persson</dc:creator>
  <cp:lastModifiedBy>Peter Hagell</cp:lastModifiedBy>
  <cp:revision>37</cp:revision>
  <dcterms:created xsi:type="dcterms:W3CDTF">2022-12-12T07:56:35Z</dcterms:created>
  <dcterms:modified xsi:type="dcterms:W3CDTF">2023-11-09T06:26:53Z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144ccec-98ca-4847-b090-103d5c6592f4_Enabled">
    <vt:lpwstr>true</vt:lpwstr>
  </property>
  <property fmtid="{D5CDD505-2E9C-101B-9397-08002B2CF9AE}" pid="3" name="MSIP_Label_9144ccec-98ca-4847-b090-103d5c6592f4_SetDate">
    <vt:lpwstr>2022-12-12T08:01:38Z</vt:lpwstr>
  </property>
  <property fmtid="{D5CDD505-2E9C-101B-9397-08002B2CF9AE}" pid="4" name="MSIP_Label_9144ccec-98ca-4847-b090-103d5c6592f4_Method">
    <vt:lpwstr>Standard</vt:lpwstr>
  </property>
  <property fmtid="{D5CDD505-2E9C-101B-9397-08002B2CF9AE}" pid="5" name="MSIP_Label_9144ccec-98ca-4847-b090-103d5c6592f4_Name">
    <vt:lpwstr>Information class 1</vt:lpwstr>
  </property>
  <property fmtid="{D5CDD505-2E9C-101B-9397-08002B2CF9AE}" pid="6" name="MSIP_Label_9144ccec-98ca-4847-b090-103d5c6592f4_SiteId">
    <vt:lpwstr>fb665cd7-b4b7-4578-8a42-29ff69176bdf</vt:lpwstr>
  </property>
  <property fmtid="{D5CDD505-2E9C-101B-9397-08002B2CF9AE}" pid="7" name="MSIP_Label_9144ccec-98ca-4847-b090-103d5c6592f4_ActionId">
    <vt:lpwstr>a68d1860-4a23-49fb-977d-35382d0eacfc</vt:lpwstr>
  </property>
  <property fmtid="{D5CDD505-2E9C-101B-9397-08002B2CF9AE}" pid="8" name="MSIP_Label_9144ccec-98ca-4847-b090-103d5c6592f4_ContentBits">
    <vt:lpwstr>0</vt:lpwstr>
  </property>
</Properties>
</file>