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266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7" r:id="rId16"/>
    <p:sldId id="278" r:id="rId17"/>
    <p:sldId id="369" r:id="rId18"/>
    <p:sldId id="423" r:id="rId19"/>
    <p:sldId id="376" r:id="rId20"/>
    <p:sldId id="831" r:id="rId21"/>
    <p:sldId id="832" r:id="rId22"/>
    <p:sldId id="424" r:id="rId23"/>
    <p:sldId id="820" r:id="rId24"/>
    <p:sldId id="830" r:id="rId2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89376-53FF-5543-87AA-759278E56919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D33D4-6D41-E449-99A9-D20886AC5E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5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566B092-B48D-8B48-BDF3-08329F898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D31802-FCE8-C740-806E-6DFBFE6835AF}" type="slidenum">
              <a:rPr lang="sv-SE" altLang="sv-SE"/>
              <a:t>3</a:t>
            </a:fld>
            <a:endParaRPr lang="sv-SE" altLang="sv-S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2ED5909-E487-EA4E-BA6C-5D9905188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2116386-F4B7-7249-92D2-3EA99B6DA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 – </a:t>
            </a:r>
            <a:r>
              <a:rPr lang="sv-SE" dirty="0" err="1"/>
              <a:t>specificity</a:t>
            </a:r>
            <a:r>
              <a:rPr lang="sv-SE" dirty="0"/>
              <a:t> = </a:t>
            </a:r>
            <a:r>
              <a:rPr lang="sv-SE" dirty="0" err="1"/>
              <a:t>False</a:t>
            </a:r>
            <a:r>
              <a:rPr lang="sv-SE" dirty="0"/>
              <a:t> positive rate. ROC beror på </a:t>
            </a:r>
            <a:r>
              <a:rPr lang="sv-SE" dirty="0" err="1"/>
              <a:t>sensitivite</a:t>
            </a:r>
            <a:r>
              <a:rPr lang="sv-SE" dirty="0"/>
              <a:t> och specificitet (prioritering)</a:t>
            </a:r>
          </a:p>
          <a:p>
            <a:r>
              <a:rPr lang="sv-SE" dirty="0"/>
              <a:t>ROC anger sambandet mellan ett tests sens och andelen falskt positiva (1-specificiteten)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78DA2-8A24-4877-91A5-7A4BF07151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2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AUC = Sammantaget mått på testets prestanda = sannolikheten att en slumpmässigt vald person MED sjukdomen har ett högre värde än en slumpmässigt vald person UTAN sjukdomen.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78DA2-8A24-4877-91A5-7A4BF07151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4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Sensitiviteten (Sant positiva) + Specificiteten-1 (</a:t>
            </a:r>
            <a:r>
              <a:rPr lang="sv-SE" dirty="0" err="1"/>
              <a:t>falkst</a:t>
            </a:r>
            <a:r>
              <a:rPr lang="sv-SE" dirty="0"/>
              <a:t> positiva) = 0,67 + 0, 85 = 1,52 – 1 = 0,52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78DA2-8A24-4877-91A5-7A4BF07151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00804/" TargetMode="External"/><Relationship Id="rId2" Type="http://schemas.openxmlformats.org/officeDocument/2006/relationships/hyperlink" Target="https://journalofethics.ama-assn.org/sites/default/files/2018-06/cprl1-060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3402/fnr.v55i0.7289" TargetMode="External"/><Relationship Id="rId4" Type="http://schemas.openxmlformats.org/officeDocument/2006/relationships/hyperlink" Target="https://www.ncbi.nlm.nih.gov/pmc/articles/PMC438971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cbi.nlm.nih.gov/pmc/articles/PMC200804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bi.nlm.nih.gov/pmc/articles/PMC4389712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assurance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screening tests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8C126-3B23-B925-FA2E-CE115FC2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Sensitivity</a:t>
            </a:r>
            <a:r>
              <a:rPr lang="sv-SE" dirty="0"/>
              <a:t> and </a:t>
            </a:r>
            <a:r>
              <a:rPr lang="sv-SE" dirty="0" err="1"/>
              <a:t>specificity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3C821B-C61B-9583-02C2-94FECDC1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037968"/>
          </a:xfrm>
        </p:spPr>
        <p:txBody>
          <a:bodyPr/>
          <a:lstStyle/>
          <a:p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sensitivity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problematic</a:t>
            </a:r>
            <a:endParaRPr lang="sv-SE" dirty="0"/>
          </a:p>
          <a:p>
            <a:r>
              <a:rPr lang="sv-SE" dirty="0" err="1"/>
              <a:t>Striving</a:t>
            </a:r>
            <a:r>
              <a:rPr lang="sv-SE" dirty="0"/>
              <a:t> </a:t>
            </a:r>
            <a:r>
              <a:rPr lang="sv-SE" dirty="0" err="1"/>
              <a:t>towards</a:t>
            </a:r>
            <a:r>
              <a:rPr lang="sv-SE" dirty="0"/>
              <a:t> </a:t>
            </a:r>
            <a:r>
              <a:rPr lang="sv-SE" dirty="0" err="1"/>
              <a:t>balance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2CF9155-A53C-C598-CE37-796C39B4A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02"/>
          <a:stretch/>
        </p:blipFill>
        <p:spPr>
          <a:xfrm>
            <a:off x="1738012" y="2672835"/>
            <a:ext cx="2858702" cy="281356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FCF989A-AE52-A7DE-1FA6-6623DBF0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66" y="2672835"/>
            <a:ext cx="2876910" cy="287691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D0DD64D-0785-3837-0AFF-88AFA215B7D6}"/>
              </a:ext>
            </a:extLst>
          </p:cNvPr>
          <p:cNvSpPr txBox="1"/>
          <p:nvPr/>
        </p:nvSpPr>
        <p:spPr>
          <a:xfrm>
            <a:off x="2211860" y="5564999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100% </a:t>
            </a:r>
            <a:r>
              <a:rPr lang="sv-SE" dirty="0" err="1"/>
              <a:t>sensitivity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11C4559-9D7B-BA6A-B33C-B28372D2953C}"/>
              </a:ext>
            </a:extLst>
          </p:cNvPr>
          <p:cNvSpPr txBox="1"/>
          <p:nvPr/>
        </p:nvSpPr>
        <p:spPr>
          <a:xfrm>
            <a:off x="8133696" y="5564999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Perfect</a:t>
            </a:r>
            <a:r>
              <a:rPr lang="sv-SE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74254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2998-DF4B-39B8-3C00-18BEE0DF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Positive </a:t>
            </a:r>
            <a:r>
              <a:rPr lang="sv-SE" dirty="0" err="1"/>
              <a:t>predictive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(PPV)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1F5BB4-2AC0-F77E-0398-0577341A3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80768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chance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 positive </a:t>
            </a:r>
            <a:r>
              <a:rPr lang="sv-SE" dirty="0" err="1"/>
              <a:t>result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correct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17A011-ACD2-FF52-CDCE-56A8D851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71" y="2010307"/>
            <a:ext cx="3254078" cy="3233351"/>
          </a:xfrm>
          <a:prstGeom prst="rect">
            <a:avLst/>
          </a:prstGeom>
        </p:spPr>
      </p:pic>
      <p:cxnSp>
        <p:nvCxnSpPr>
          <p:cNvPr id="6" name="Rak pil 5">
            <a:extLst>
              <a:ext uri="{FF2B5EF4-FFF2-40B4-BE49-F238E27FC236}">
                <a16:creationId xmlns:a16="http://schemas.microsoft.com/office/drawing/2014/main" id="{202AB333-BB34-DEB8-F51D-FD17EA3CA2B4}"/>
              </a:ext>
            </a:extLst>
          </p:cNvPr>
          <p:cNvCxnSpPr>
            <a:cxnSpLocks/>
          </p:cNvCxnSpPr>
          <p:nvPr/>
        </p:nvCxnSpPr>
        <p:spPr>
          <a:xfrm flipV="1">
            <a:off x="1612489" y="2711450"/>
            <a:ext cx="3762700" cy="15827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A0C89B-F311-C8DB-AE85-76A5945D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52" y="2084450"/>
            <a:ext cx="2578945" cy="315920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7A9DD24-64FD-C9A0-29E7-30C65DEA59A8}"/>
              </a:ext>
            </a:extLst>
          </p:cNvPr>
          <p:cNvSpPr txBox="1"/>
          <p:nvPr/>
        </p:nvSpPr>
        <p:spPr>
          <a:xfrm>
            <a:off x="8526162" y="2217504"/>
            <a:ext cx="3064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24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out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of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the 38 positive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results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were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correct</a:t>
            </a:r>
            <a:endParaRPr lang="sv-SE" sz="2000" dirty="0">
              <a:solidFill>
                <a:srgbClr val="282323"/>
              </a:solidFill>
              <a:effectLst/>
              <a:latin typeface="New-Baskerville-RomanA"/>
            </a:endParaRPr>
          </a:p>
          <a:p>
            <a:endParaRPr lang="sv-SE" sz="2000" dirty="0">
              <a:solidFill>
                <a:srgbClr val="282323"/>
              </a:solidFill>
              <a:latin typeface="New-Baskerville-RomanA"/>
            </a:endParaRPr>
          </a:p>
          <a:p>
            <a:r>
              <a:rPr lang="sv-SE" sz="2800" dirty="0">
                <a:solidFill>
                  <a:srgbClr val="282323"/>
                </a:solidFill>
                <a:latin typeface="New-Baskerville-RomanA"/>
              </a:rPr>
              <a:t>PPV = 24/38 = 63%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860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2998-DF4B-39B8-3C00-18BEE0DF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Negative </a:t>
            </a:r>
            <a:r>
              <a:rPr lang="sv-SE" dirty="0" err="1"/>
              <a:t>predictive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(NPV)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1F5BB4-2AC0-F77E-0398-0577341A3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80768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chance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 negative </a:t>
            </a:r>
            <a:r>
              <a:rPr lang="sv-SE" dirty="0" err="1"/>
              <a:t>result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correct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CC0A65D-9F4F-9202-6140-3D37A818D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1"/>
          <a:stretch/>
        </p:blipFill>
        <p:spPr>
          <a:xfrm>
            <a:off x="5301048" y="2338394"/>
            <a:ext cx="2646475" cy="329292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10FDFCC-5FBB-4C44-71E0-A9761E460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00" y="2338395"/>
            <a:ext cx="3254078" cy="3233351"/>
          </a:xfrm>
          <a:prstGeom prst="rect">
            <a:avLst/>
          </a:prstGeom>
        </p:spPr>
      </p:pic>
      <p:cxnSp>
        <p:nvCxnSpPr>
          <p:cNvPr id="6" name="Rak pil 5">
            <a:extLst>
              <a:ext uri="{FF2B5EF4-FFF2-40B4-BE49-F238E27FC236}">
                <a16:creationId xmlns:a16="http://schemas.microsoft.com/office/drawing/2014/main" id="{1EABCF0A-23C4-F942-8A90-F3E97FB80BC2}"/>
              </a:ext>
            </a:extLst>
          </p:cNvPr>
          <p:cNvCxnSpPr>
            <a:cxnSpLocks/>
          </p:cNvCxnSpPr>
          <p:nvPr/>
        </p:nvCxnSpPr>
        <p:spPr>
          <a:xfrm flipV="1">
            <a:off x="2811094" y="2940908"/>
            <a:ext cx="2489955" cy="9579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9593DE42-6472-006F-092F-D39597397369}"/>
              </a:ext>
            </a:extLst>
          </p:cNvPr>
          <p:cNvSpPr txBox="1"/>
          <p:nvPr/>
        </p:nvSpPr>
        <p:spPr>
          <a:xfrm>
            <a:off x="8526162" y="2217504"/>
            <a:ext cx="3064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56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out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of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the 62 negative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results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were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correct</a:t>
            </a:r>
            <a:endParaRPr lang="sv-SE" sz="2000" dirty="0">
              <a:solidFill>
                <a:srgbClr val="282323"/>
              </a:solidFill>
              <a:effectLst/>
              <a:latin typeface="New-Baskerville-RomanA"/>
            </a:endParaRPr>
          </a:p>
          <a:p>
            <a:endParaRPr lang="sv-SE" sz="2000" dirty="0">
              <a:solidFill>
                <a:srgbClr val="282323"/>
              </a:solidFill>
              <a:latin typeface="New-Baskerville-RomanA"/>
            </a:endParaRPr>
          </a:p>
          <a:p>
            <a:r>
              <a:rPr lang="sv-SE" sz="2800" dirty="0">
                <a:solidFill>
                  <a:srgbClr val="282323"/>
                </a:solidFill>
                <a:latin typeface="New-Baskerville-RomanA"/>
              </a:rPr>
              <a:t>NPV = 56/62 = 90%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262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C22909-CA70-0938-30C3-8C120EE8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Prevalence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condition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78DEBB-424F-A6B4-F185-E4FE9401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1341"/>
          </a:xfrm>
        </p:spPr>
        <p:txBody>
          <a:bodyPr>
            <a:normAutofit fontScale="92500"/>
          </a:bodyPr>
          <a:lstStyle/>
          <a:p>
            <a:r>
              <a:rPr lang="sv-SE" dirty="0"/>
              <a:t>If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prevalence</a:t>
            </a:r>
            <a:r>
              <a:rPr lang="sv-SE" dirty="0"/>
              <a:t> falls to 10%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same screening as </a:t>
            </a:r>
            <a:r>
              <a:rPr lang="sv-SE" dirty="0" err="1"/>
              <a:t>before</a:t>
            </a:r>
            <a:r>
              <a:rPr lang="sv-SE" dirty="0"/>
              <a:t>...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869B4B-7CA1-E598-195F-201B66CF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96" y="1902941"/>
            <a:ext cx="3921382" cy="389640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C30C0BB-03A2-A7B8-91DA-8A5C1489798D}"/>
              </a:ext>
            </a:extLst>
          </p:cNvPr>
          <p:cNvSpPr txBox="1"/>
          <p:nvPr/>
        </p:nvSpPr>
        <p:spPr>
          <a:xfrm>
            <a:off x="6561438" y="1902941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/>
              <a:t>Sensitivity</a:t>
            </a:r>
            <a:r>
              <a:rPr lang="sv-SE" sz="2800" dirty="0"/>
              <a:t> = 8/10 = 80%</a:t>
            </a:r>
          </a:p>
          <a:p>
            <a:r>
              <a:rPr lang="sv-SE" sz="2800" dirty="0" err="1"/>
              <a:t>Specificity</a:t>
            </a:r>
            <a:r>
              <a:rPr lang="sv-SE" sz="2800" dirty="0"/>
              <a:t> = 72/90 = 80%</a:t>
            </a:r>
          </a:p>
          <a:p>
            <a:endParaRPr lang="sv-SE" sz="2800" dirty="0"/>
          </a:p>
          <a:p>
            <a:r>
              <a:rPr lang="sv-SE" sz="2800" dirty="0">
                <a:solidFill>
                  <a:srgbClr val="FF0000"/>
                </a:solidFill>
              </a:rPr>
              <a:t>PPV = 8/26 = 31%</a:t>
            </a:r>
          </a:p>
          <a:p>
            <a:r>
              <a:rPr lang="sv-SE" sz="2800" dirty="0">
                <a:solidFill>
                  <a:srgbClr val="FF0000"/>
                </a:solidFill>
              </a:rPr>
              <a:t>NPV = 72/74 = 97%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4720E87-4842-24FD-3506-90834C09031D}"/>
              </a:ext>
            </a:extLst>
          </p:cNvPr>
          <p:cNvSpPr txBox="1"/>
          <p:nvPr/>
        </p:nvSpPr>
        <p:spPr>
          <a:xfrm>
            <a:off x="6561438" y="4539561"/>
            <a:ext cx="4569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282323"/>
                </a:solidFill>
                <a:effectLst/>
                <a:latin typeface="New-Baskerville-RomanA"/>
              </a:rPr>
              <a:t>PPV falls </a:t>
            </a:r>
            <a:r>
              <a:rPr lang="sv-SE" sz="2400" dirty="0" err="1">
                <a:solidFill>
                  <a:srgbClr val="282323"/>
                </a:solidFill>
                <a:effectLst/>
                <a:latin typeface="New-Baskerville-RomanA"/>
              </a:rPr>
              <a:t>when</a:t>
            </a:r>
            <a:r>
              <a:rPr lang="sv-SE" sz="2400" dirty="0">
                <a:solidFill>
                  <a:srgbClr val="282323"/>
                </a:solidFill>
                <a:effectLst/>
                <a:latin typeface="New-Baskerville-RomanA"/>
              </a:rPr>
              <a:t> the </a:t>
            </a:r>
            <a:r>
              <a:rPr lang="sv-SE" sz="2400" dirty="0" err="1">
                <a:solidFill>
                  <a:srgbClr val="282323"/>
                </a:solidFill>
                <a:effectLst/>
                <a:latin typeface="New-Baskerville-RomanA"/>
              </a:rPr>
              <a:t>prevalence</a:t>
            </a:r>
            <a:r>
              <a:rPr lang="sv-SE" sz="2400" dirty="0">
                <a:solidFill>
                  <a:srgbClr val="282323"/>
                </a:solidFill>
                <a:effectLst/>
                <a:latin typeface="New-Baskerville-RomanA"/>
              </a:rPr>
              <a:t> falls </a:t>
            </a:r>
          </a:p>
          <a:p>
            <a:r>
              <a:rPr lang="sv-SE" sz="2400" dirty="0">
                <a:solidFill>
                  <a:srgbClr val="282323"/>
                </a:solidFill>
                <a:latin typeface="New-Baskerville-RomanA"/>
              </a:rPr>
              <a:t>NPV </a:t>
            </a:r>
            <a:r>
              <a:rPr lang="sv-SE" sz="2400" dirty="0" err="1">
                <a:solidFill>
                  <a:srgbClr val="282323"/>
                </a:solidFill>
                <a:latin typeface="New-Baskerville-RomanA"/>
              </a:rPr>
              <a:t>rises</a:t>
            </a:r>
            <a:r>
              <a:rPr lang="sv-SE" sz="2400" dirty="0">
                <a:solidFill>
                  <a:srgbClr val="282323"/>
                </a:solidFill>
                <a:latin typeface="New-Baskerville-RomanA"/>
              </a:rPr>
              <a:t> </a:t>
            </a:r>
            <a:r>
              <a:rPr lang="sv-SE" sz="2400" dirty="0">
                <a:solidFill>
                  <a:srgbClr val="282323"/>
                </a:solidFill>
                <a:effectLst/>
                <a:latin typeface="New-Baskerville-RomanA"/>
              </a:rPr>
              <a:t>the </a:t>
            </a:r>
            <a:r>
              <a:rPr lang="sv-SE" sz="2400" dirty="0" err="1">
                <a:solidFill>
                  <a:srgbClr val="282323"/>
                </a:solidFill>
                <a:effectLst/>
                <a:latin typeface="New-Baskerville-RomanA"/>
              </a:rPr>
              <a:t>prevalence</a:t>
            </a:r>
            <a:r>
              <a:rPr lang="sv-SE" sz="2400" dirty="0">
                <a:solidFill>
                  <a:srgbClr val="282323"/>
                </a:solidFill>
                <a:effectLst/>
                <a:latin typeface="New-Baskerville-RomanA"/>
              </a:rPr>
              <a:t> falls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044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6FEACAF-C165-34E7-F20E-15958438C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7" t="7302" r="23185" b="17561"/>
          <a:stretch/>
        </p:blipFill>
        <p:spPr>
          <a:xfrm>
            <a:off x="900113" y="1891326"/>
            <a:ext cx="4573930" cy="307683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3F70B0F-8C10-FF5A-4E62-382BF8EAA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6" b="6973"/>
          <a:stretch/>
        </p:blipFill>
        <p:spPr>
          <a:xfrm>
            <a:off x="5733535" y="1773544"/>
            <a:ext cx="6087764" cy="331091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C4306E4-4725-238A-4F79-2C7423A215D3}"/>
              </a:ext>
            </a:extLst>
          </p:cNvPr>
          <p:cNvSpPr txBox="1"/>
          <p:nvPr/>
        </p:nvSpPr>
        <p:spPr>
          <a:xfrm>
            <a:off x="10682845" y="233616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Sensitivity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DE8D63B-E227-7456-0126-8DDDA246E26A}"/>
              </a:ext>
            </a:extLst>
          </p:cNvPr>
          <p:cNvSpPr txBox="1"/>
          <p:nvPr/>
        </p:nvSpPr>
        <p:spPr>
          <a:xfrm>
            <a:off x="2807871" y="1511934"/>
            <a:ext cx="75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PPV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B619CCD-7EAC-27F3-F9D9-6F534C52C9A6}"/>
              </a:ext>
            </a:extLst>
          </p:cNvPr>
          <p:cNvSpPr txBox="1"/>
          <p:nvPr/>
        </p:nvSpPr>
        <p:spPr>
          <a:xfrm>
            <a:off x="7818021" y="1511934"/>
            <a:ext cx="80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NPV</a:t>
            </a:r>
          </a:p>
        </p:txBody>
      </p:sp>
    </p:spTree>
    <p:extLst>
      <p:ext uri="{BB962C8B-B14F-4D97-AF65-F5344CB8AC3E}">
        <p14:creationId xmlns:p14="http://schemas.microsoft.com/office/powerpoint/2010/main" val="233426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B1F8B0-F3DB-3478-1E95-062E8FC0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indices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54D066-35BB-2181-32A9-8E49B056E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Accuracy</a:t>
            </a:r>
            <a:r>
              <a:rPr lang="sv-SE" dirty="0"/>
              <a:t>: Overall proportion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correct</a:t>
            </a:r>
            <a:r>
              <a:rPr lang="sv-SE" dirty="0"/>
              <a:t> </a:t>
            </a:r>
            <a:r>
              <a:rPr lang="sv-SE" dirty="0" err="1"/>
              <a:t>results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Likelihood</a:t>
            </a:r>
            <a:r>
              <a:rPr lang="sv-SE" dirty="0"/>
              <a:t>: The </a:t>
            </a:r>
            <a:r>
              <a:rPr lang="sv-SE" dirty="0" err="1"/>
              <a:t>probability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person </a:t>
            </a:r>
            <a:r>
              <a:rPr lang="sv-SE" dirty="0" err="1"/>
              <a:t>who</a:t>
            </a:r>
            <a:r>
              <a:rPr lang="sv-SE" dirty="0"/>
              <a:t> has the </a:t>
            </a:r>
            <a:r>
              <a:rPr lang="sv-SE" dirty="0" err="1"/>
              <a:t>condition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 positive </a:t>
            </a:r>
            <a:r>
              <a:rPr lang="sv-SE" dirty="0" err="1"/>
              <a:t>divided</a:t>
            </a:r>
            <a:r>
              <a:rPr lang="sv-SE" dirty="0"/>
              <a:t> by the </a:t>
            </a:r>
            <a:r>
              <a:rPr lang="sv-SE" dirty="0" err="1"/>
              <a:t>probability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person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condition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 positive </a:t>
            </a:r>
          </a:p>
        </p:txBody>
      </p:sp>
    </p:spTree>
    <p:extLst>
      <p:ext uri="{BB962C8B-B14F-4D97-AF65-F5344CB8AC3E}">
        <p14:creationId xmlns:p14="http://schemas.microsoft.com/office/powerpoint/2010/main" val="420731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1B51AC-8F77-2274-8F3D-95C2C473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ROC, AUC, </a:t>
            </a:r>
            <a:r>
              <a:rPr lang="sv-SE" dirty="0" err="1"/>
              <a:t>Youden</a:t>
            </a:r>
            <a:r>
              <a:rPr lang="sv-SE" dirty="0"/>
              <a:t>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630930-0E4A-33D4-54CA-CA2F1FA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778476"/>
          </a:xfrm>
        </p:spPr>
        <p:txBody>
          <a:bodyPr/>
          <a:lstStyle/>
          <a:p>
            <a:r>
              <a:rPr lang="sv-SE" dirty="0" err="1"/>
              <a:t>Identifying</a:t>
            </a:r>
            <a:r>
              <a:rPr lang="sv-SE" dirty="0"/>
              <a:t> the best </a:t>
            </a:r>
            <a:r>
              <a:rPr lang="sv-SE" dirty="0" err="1"/>
              <a:t>cut</a:t>
            </a:r>
            <a:r>
              <a:rPr lang="sv-SE" dirty="0"/>
              <a:t>-off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8C42FD-2D72-7BBA-C08D-B0D843843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2"/>
          <a:stretch/>
        </p:blipFill>
        <p:spPr>
          <a:xfrm>
            <a:off x="3303372" y="2631989"/>
            <a:ext cx="5976551" cy="3483837"/>
          </a:xfrm>
          <a:prstGeom prst="rect">
            <a:avLst/>
          </a:prstGeom>
        </p:spPr>
      </p:pic>
      <p:sp>
        <p:nvSpPr>
          <p:cNvPr id="5" name="Ned 4">
            <a:extLst>
              <a:ext uri="{FF2B5EF4-FFF2-40B4-BE49-F238E27FC236}">
                <a16:creationId xmlns:a16="http://schemas.microsoft.com/office/drawing/2014/main" id="{24AC335D-A760-4220-93DF-AC72D94F2FFF}"/>
              </a:ext>
            </a:extLst>
          </p:cNvPr>
          <p:cNvSpPr/>
          <p:nvPr/>
        </p:nvSpPr>
        <p:spPr>
          <a:xfrm>
            <a:off x="6096000" y="2150076"/>
            <a:ext cx="168876" cy="127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59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ROC, AUC, </a:t>
            </a:r>
            <a:r>
              <a:rPr lang="sv-SE" dirty="0" err="1"/>
              <a:t>Youden</a:t>
            </a:r>
            <a:r>
              <a:rPr lang="sv-SE" dirty="0"/>
              <a:t>…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23553" y="1544595"/>
            <a:ext cx="5686168" cy="45295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ROC (Receiver Operating </a:t>
            </a:r>
            <a:r>
              <a:rPr lang="sv-SE" dirty="0" err="1"/>
              <a:t>Characteristic</a:t>
            </a:r>
            <a:r>
              <a:rPr lang="sv-SE" dirty="0"/>
              <a:t>) </a:t>
            </a:r>
            <a:r>
              <a:rPr lang="sv-SE" dirty="0" err="1"/>
              <a:t>curve</a:t>
            </a:r>
            <a:endParaRPr lang="sv-SE" dirty="0"/>
          </a:p>
          <a:p>
            <a:pPr lvl="1">
              <a:lnSpc>
                <a:spcPct val="100000"/>
              </a:lnSpc>
            </a:pPr>
            <a:r>
              <a:rPr lang="sv-SE" dirty="0" err="1"/>
              <a:t>Balancing</a:t>
            </a:r>
            <a:r>
              <a:rPr lang="sv-SE" dirty="0"/>
              <a:t> the proportions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true</a:t>
            </a:r>
            <a:r>
              <a:rPr lang="sv-SE" dirty="0"/>
              <a:t> positives (</a:t>
            </a:r>
            <a:r>
              <a:rPr lang="sv-SE" dirty="0" err="1"/>
              <a:t>sensitivity</a:t>
            </a:r>
            <a:r>
              <a:rPr lang="sv-SE" dirty="0"/>
              <a:t>) and </a:t>
            </a:r>
            <a:r>
              <a:rPr lang="sv-SE" dirty="0" err="1"/>
              <a:t>false</a:t>
            </a:r>
            <a:r>
              <a:rPr lang="sv-SE" dirty="0"/>
              <a:t> positives (1-specificity) </a:t>
            </a:r>
          </a:p>
          <a:p>
            <a:pPr>
              <a:lnSpc>
                <a:spcPct val="100000"/>
              </a:lnSpc>
            </a:pPr>
            <a:r>
              <a:rPr lang="sv-SE" dirty="0"/>
              <a:t>Area Under the </a:t>
            </a:r>
            <a:r>
              <a:rPr lang="sv-SE" dirty="0" err="1"/>
              <a:t>Curve</a:t>
            </a:r>
            <a:r>
              <a:rPr lang="sv-SE" dirty="0"/>
              <a:t> (AUC)</a:t>
            </a:r>
          </a:p>
          <a:p>
            <a:pPr>
              <a:lnSpc>
                <a:spcPct val="100000"/>
              </a:lnSpc>
            </a:pPr>
            <a:r>
              <a:rPr lang="sv-SE" dirty="0" err="1"/>
              <a:t>Youden</a:t>
            </a:r>
            <a:r>
              <a:rPr lang="sv-SE" dirty="0"/>
              <a:t> index (J)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Best </a:t>
            </a:r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sensitivity</a:t>
            </a:r>
            <a:r>
              <a:rPr lang="sv-SE" dirty="0"/>
              <a:t> and 1-specificity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91DB65-1EE0-4BC8-BD59-47AE251FD939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2" descr="https://upload.wikimedia.org/wikipedia/commons/thumb/6/68/ROC_Curve_Youden_J.png/1024px-ROC_Curve_Youden_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97" y="1371601"/>
            <a:ext cx="4197528" cy="404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1A5A9CF-0F8B-0DBD-CE57-BE0A0116DF63}"/>
              </a:ext>
            </a:extLst>
          </p:cNvPr>
          <p:cNvSpPr txBox="1"/>
          <p:nvPr/>
        </p:nvSpPr>
        <p:spPr>
          <a:xfrm>
            <a:off x="9473442" y="224599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AUC</a:t>
            </a:r>
          </a:p>
        </p:txBody>
      </p:sp>
    </p:spTree>
    <p:extLst>
      <p:ext uri="{BB962C8B-B14F-4D97-AF65-F5344CB8AC3E}">
        <p14:creationId xmlns:p14="http://schemas.microsoft.com/office/powerpoint/2010/main" val="311883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ell 73"/>
          <p:cNvGraphicFramePr>
            <a:graphicFrameLocks noGrp="1"/>
          </p:cNvGraphicFramePr>
          <p:nvPr/>
        </p:nvGraphicFramePr>
        <p:xfrm>
          <a:off x="9070471" y="2992006"/>
          <a:ext cx="28209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893">
                <a:tc>
                  <a:txBody>
                    <a:bodyPr/>
                    <a:lstStyle/>
                    <a:p>
                      <a:r>
                        <a:rPr lang="sv-SE" dirty="0"/>
                        <a:t>AUC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Quality</a:t>
                      </a:r>
                      <a:r>
                        <a:rPr lang="sv-SE" dirty="0"/>
                        <a:t> of test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r>
                        <a:rPr lang="sv-SE" dirty="0"/>
                        <a:t>0.9-1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Excellent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r>
                        <a:rPr lang="sv-SE" dirty="0"/>
                        <a:t>0.8-0.9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Good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r>
                        <a:rPr lang="sv-SE" dirty="0"/>
                        <a:t>0.7-0.8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r>
                        <a:rPr lang="sv-SE" dirty="0"/>
                        <a:t>0.6-0.7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Poor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r>
                        <a:rPr lang="sv-SE" dirty="0"/>
                        <a:t>0.5-0.6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Fail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" name="textruta 74"/>
          <p:cNvSpPr txBox="1"/>
          <p:nvPr/>
        </p:nvSpPr>
        <p:spPr>
          <a:xfrm>
            <a:off x="9070471" y="5251973"/>
            <a:ext cx="294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Safari et al. </a:t>
            </a:r>
            <a:r>
              <a:rPr lang="sv-SE" sz="1200" i="1" dirty="0" err="1"/>
              <a:t>Emergency</a:t>
            </a:r>
            <a:r>
              <a:rPr lang="sv-SE" sz="1200" dirty="0"/>
              <a:t> 2016</a:t>
            </a:r>
            <a:endParaRPr lang="en-GB" sz="12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65909" y="162970"/>
            <a:ext cx="10515600" cy="849045"/>
          </a:xfrm>
        </p:spPr>
        <p:txBody>
          <a:bodyPr/>
          <a:lstStyle/>
          <a:p>
            <a:r>
              <a:rPr lang="sv-SE" dirty="0"/>
              <a:t>Area Under the </a:t>
            </a:r>
            <a:r>
              <a:rPr lang="sv-SE" dirty="0" err="1"/>
              <a:t>Curve</a:t>
            </a:r>
            <a:r>
              <a:rPr lang="sv-SE" dirty="0"/>
              <a:t> (AUC)</a:t>
            </a:r>
            <a:endParaRPr lang="en-GB" dirty="0"/>
          </a:p>
        </p:txBody>
      </p:sp>
      <p:pic>
        <p:nvPicPr>
          <p:cNvPr id="52" name="Picture 2" descr="https://upload.wikimedia.org/wikipedia/commons/thumb/6/68/ROC_Curve_Youden_J.png/1024px-ROC_Curve_Youden_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471" y="162970"/>
            <a:ext cx="2706450" cy="2609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7AB1CC3-30A9-47B4-6912-52CA422B2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964" y="1192735"/>
            <a:ext cx="6793471" cy="49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3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Youden</a:t>
            </a:r>
            <a:r>
              <a:rPr lang="sv-SE" dirty="0"/>
              <a:t> index (</a:t>
            </a:r>
            <a:r>
              <a:rPr lang="sv-SE" i="1" dirty="0"/>
              <a:t>J</a:t>
            </a:r>
            <a:r>
              <a:rPr lang="sv-SE" dirty="0"/>
              <a:t>)</a:t>
            </a:r>
            <a:endParaRPr lang="en-GB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1371600"/>
            <a:ext cx="5389605" cy="4805363"/>
          </a:xfrm>
        </p:spPr>
        <p:txBody>
          <a:bodyPr/>
          <a:lstStyle/>
          <a:p>
            <a:r>
              <a:rPr lang="sv-SE" i="1" dirty="0"/>
              <a:t>J</a:t>
            </a:r>
            <a:r>
              <a:rPr lang="sv-SE" dirty="0"/>
              <a:t> = </a:t>
            </a:r>
            <a:r>
              <a:rPr lang="sv-SE" dirty="0" err="1"/>
              <a:t>Sensitivity</a:t>
            </a:r>
            <a:r>
              <a:rPr lang="sv-SE" dirty="0"/>
              <a:t> + </a:t>
            </a:r>
            <a:r>
              <a:rPr lang="sv-SE" dirty="0" err="1"/>
              <a:t>Specificity</a:t>
            </a:r>
            <a:r>
              <a:rPr lang="sv-SE" dirty="0"/>
              <a:t> – 1 = </a:t>
            </a:r>
            <a:r>
              <a:rPr lang="sv-SE" dirty="0" err="1"/>
              <a:t>True</a:t>
            </a:r>
            <a:r>
              <a:rPr lang="sv-SE" dirty="0"/>
              <a:t> positive + </a:t>
            </a:r>
            <a:r>
              <a:rPr lang="sv-SE" dirty="0" err="1"/>
              <a:t>False</a:t>
            </a:r>
            <a:r>
              <a:rPr lang="sv-SE" dirty="0"/>
              <a:t> positive</a:t>
            </a:r>
          </a:p>
          <a:p>
            <a:pPr lvl="1"/>
            <a:r>
              <a:rPr lang="sv-SE" dirty="0"/>
              <a:t>0: </a:t>
            </a:r>
            <a:r>
              <a:rPr lang="sv-SE" dirty="0" err="1"/>
              <a:t>Useless</a:t>
            </a:r>
            <a:r>
              <a:rPr lang="sv-SE" dirty="0"/>
              <a:t>; same </a:t>
            </a:r>
            <a:r>
              <a:rPr lang="sv-SE" dirty="0" err="1"/>
              <a:t>results</a:t>
            </a:r>
            <a:r>
              <a:rPr lang="sv-SE" dirty="0"/>
              <a:t> for persons </a:t>
            </a:r>
            <a:r>
              <a:rPr lang="sv-SE" dirty="0" err="1"/>
              <a:t>with</a:t>
            </a:r>
            <a:r>
              <a:rPr lang="sv-SE" dirty="0"/>
              <a:t> and </a:t>
            </a:r>
            <a:r>
              <a:rPr lang="sv-SE" dirty="0" err="1"/>
              <a:t>without</a:t>
            </a:r>
            <a:r>
              <a:rPr lang="sv-SE" dirty="0"/>
              <a:t> the </a:t>
            </a:r>
            <a:r>
              <a:rPr lang="sv-SE" dirty="0" err="1"/>
              <a:t>condition</a:t>
            </a:r>
            <a:endParaRPr lang="sv-SE" dirty="0"/>
          </a:p>
          <a:p>
            <a:pPr lvl="1"/>
            <a:r>
              <a:rPr lang="sv-SE" dirty="0"/>
              <a:t>1: </a:t>
            </a:r>
            <a:r>
              <a:rPr lang="sv-SE" dirty="0" err="1"/>
              <a:t>Perfect</a:t>
            </a:r>
            <a:r>
              <a:rPr lang="sv-SE" dirty="0"/>
              <a:t> test; No </a:t>
            </a:r>
            <a:r>
              <a:rPr lang="sv-SE" dirty="0" err="1"/>
              <a:t>false</a:t>
            </a:r>
            <a:r>
              <a:rPr lang="sv-SE" dirty="0"/>
              <a:t> positive or </a:t>
            </a:r>
            <a:r>
              <a:rPr lang="sv-SE" dirty="0" err="1"/>
              <a:t>false</a:t>
            </a:r>
            <a:r>
              <a:rPr lang="sv-SE" dirty="0"/>
              <a:t> negative </a:t>
            </a:r>
            <a:r>
              <a:rPr lang="sv-SE" dirty="0" err="1"/>
              <a:t>results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determine</a:t>
            </a:r>
            <a:r>
              <a:rPr lang="sv-SE" dirty="0"/>
              <a:t> best </a:t>
            </a:r>
            <a:r>
              <a:rPr lang="sv-SE" dirty="0" err="1"/>
              <a:t>cut</a:t>
            </a:r>
            <a:r>
              <a:rPr lang="sv-SE" dirty="0"/>
              <a:t>-off (</a:t>
            </a:r>
            <a:r>
              <a:rPr lang="sv-SE" dirty="0" err="1"/>
              <a:t>highest</a:t>
            </a:r>
            <a:r>
              <a:rPr lang="sv-SE" dirty="0"/>
              <a:t> </a:t>
            </a:r>
            <a:r>
              <a:rPr lang="sv-SE" i="1" dirty="0"/>
              <a:t>J</a:t>
            </a:r>
            <a:r>
              <a:rPr lang="sv-SE" dirty="0"/>
              <a:t>-</a:t>
            </a:r>
            <a:r>
              <a:rPr lang="sv-SE" dirty="0" err="1"/>
              <a:t>value</a:t>
            </a:r>
            <a:r>
              <a:rPr lang="sv-SE" dirty="0"/>
              <a:t>)</a:t>
            </a:r>
            <a:endParaRPr lang="en-GB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91DB65-1EE0-4BC8-BD59-47AE251FD939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4" name="Picture 2" descr="https://upload.wikimedia.org/wikipedia/commons/thumb/6/68/ROC_Curve_Youden_J.png/1024px-ROC_Curve_Youden_J.png">
            <a:extLst>
              <a:ext uri="{FF2B5EF4-FFF2-40B4-BE49-F238E27FC236}">
                <a16:creationId xmlns:a16="http://schemas.microsoft.com/office/drawing/2014/main" id="{2DCD4C79-5149-6287-705F-92D8CBF1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31" y="979998"/>
            <a:ext cx="5080537" cy="4898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5D7572A-63A3-F317-6A7E-94DD8FF19F95}"/>
              </a:ext>
            </a:extLst>
          </p:cNvPr>
          <p:cNvSpPr txBox="1"/>
          <p:nvPr/>
        </p:nvSpPr>
        <p:spPr>
          <a:xfrm>
            <a:off x="10873737" y="1831592"/>
            <a:ext cx="119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ROC </a:t>
            </a:r>
            <a:r>
              <a:rPr lang="sv-SE" dirty="0" err="1"/>
              <a:t>curve</a:t>
            </a:r>
            <a:endParaRPr lang="sv-SE" dirty="0"/>
          </a:p>
          <a:p>
            <a:endParaRPr lang="en-GB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949CB78-2A25-214C-F483-DE99A5EF220E}"/>
              </a:ext>
            </a:extLst>
          </p:cNvPr>
          <p:cNvSpPr txBox="1"/>
          <p:nvPr/>
        </p:nvSpPr>
        <p:spPr>
          <a:xfrm>
            <a:off x="10873737" y="2912429"/>
            <a:ext cx="134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Dashed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: </a:t>
            </a:r>
          </a:p>
          <a:p>
            <a:r>
              <a:rPr lang="sv-SE" dirty="0"/>
              <a:t>50/50</a:t>
            </a:r>
            <a:endParaRPr lang="en-GB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C92D9AD-F6D9-E9C8-D5D4-61EA1E4BD059}"/>
              </a:ext>
            </a:extLst>
          </p:cNvPr>
          <p:cNvSpPr txBox="1"/>
          <p:nvPr/>
        </p:nvSpPr>
        <p:spPr>
          <a:xfrm>
            <a:off x="10191987" y="3779913"/>
            <a:ext cx="21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Vertical line (</a:t>
            </a:r>
            <a:r>
              <a:rPr lang="en-GB" i="1" dirty="0"/>
              <a:t>J</a:t>
            </a:r>
            <a:r>
              <a:rPr lang="en-GB" dirty="0"/>
              <a:t>): </a:t>
            </a:r>
          </a:p>
          <a:p>
            <a:r>
              <a:rPr lang="en-GB" dirty="0"/>
              <a:t>Maximal </a:t>
            </a:r>
            <a:r>
              <a:rPr lang="en-GB" dirty="0" err="1"/>
              <a:t>Youdens</a:t>
            </a:r>
            <a:r>
              <a:rPr lang="en-GB" dirty="0"/>
              <a:t> index = best cut-off</a:t>
            </a:r>
          </a:p>
          <a:p>
            <a:endParaRPr lang="en-GB" dirty="0"/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0DF4D69E-4789-3770-5008-648450AE25D3}"/>
              </a:ext>
            </a:extLst>
          </p:cNvPr>
          <p:cNvCxnSpPr>
            <a:cxnSpLocks/>
          </p:cNvCxnSpPr>
          <p:nvPr/>
        </p:nvCxnSpPr>
        <p:spPr>
          <a:xfrm flipH="1" flipV="1">
            <a:off x="9168714" y="1610439"/>
            <a:ext cx="1705023" cy="3718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933BFF8B-BC26-37DE-4AAA-0126E175A73B}"/>
              </a:ext>
            </a:extLst>
          </p:cNvPr>
          <p:cNvCxnSpPr>
            <a:cxnSpLocks/>
          </p:cNvCxnSpPr>
          <p:nvPr/>
        </p:nvCxnSpPr>
        <p:spPr>
          <a:xfrm flipH="1" flipV="1">
            <a:off x="9286456" y="3001488"/>
            <a:ext cx="1582715" cy="6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>
            <a:extLst>
              <a:ext uri="{FF2B5EF4-FFF2-40B4-BE49-F238E27FC236}">
                <a16:creationId xmlns:a16="http://schemas.microsoft.com/office/drawing/2014/main" id="{CC45E293-7BF6-44CC-541C-EAE0519972A1}"/>
              </a:ext>
            </a:extLst>
          </p:cNvPr>
          <p:cNvCxnSpPr>
            <a:cxnSpLocks/>
          </p:cNvCxnSpPr>
          <p:nvPr/>
        </p:nvCxnSpPr>
        <p:spPr>
          <a:xfrm flipH="1" flipV="1">
            <a:off x="8192530" y="3372386"/>
            <a:ext cx="1999457" cy="5694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1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Understand the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sensitivity</a:t>
            </a:r>
            <a:r>
              <a:rPr lang="sv-SE" dirty="0"/>
              <a:t> and </a:t>
            </a:r>
            <a:r>
              <a:rPr lang="sv-SE" dirty="0" err="1"/>
              <a:t>specificity</a:t>
            </a:r>
            <a:endParaRPr lang="en-SE" dirty="0"/>
          </a:p>
          <a:p>
            <a:r>
              <a:rPr lang="sv-SE" dirty="0"/>
              <a:t>Understand the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establishing</a:t>
            </a:r>
            <a:r>
              <a:rPr lang="sv-SE" dirty="0"/>
              <a:t> </a:t>
            </a:r>
            <a:r>
              <a:rPr lang="sv-SE" dirty="0" err="1"/>
              <a:t>cut</a:t>
            </a:r>
            <a:r>
              <a:rPr lang="sv-SE" dirty="0"/>
              <a:t>-off scores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B67321D3-E19F-BEDF-9BBB-71FCA5838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99"/>
          <a:stretch/>
        </p:blipFill>
        <p:spPr>
          <a:xfrm>
            <a:off x="6539714" y="3616412"/>
            <a:ext cx="5334000" cy="263713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6E191A0-CDA0-6BE6-42EF-4246A9E306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62"/>
          <a:stretch/>
        </p:blipFill>
        <p:spPr>
          <a:xfrm>
            <a:off x="178671" y="3293116"/>
            <a:ext cx="6199810" cy="280822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F4F9778-EDD4-34E2-53E3-5276CDC071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05"/>
          <a:stretch/>
        </p:blipFill>
        <p:spPr>
          <a:xfrm>
            <a:off x="6552414" y="96886"/>
            <a:ext cx="5308600" cy="35195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565017" y="4725404"/>
            <a:ext cx="5122161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4FE0F94-5299-5523-FADB-F6007778970C}"/>
              </a:ext>
            </a:extLst>
          </p:cNvPr>
          <p:cNvSpPr txBox="1"/>
          <p:nvPr/>
        </p:nvSpPr>
        <p:spPr>
          <a:xfrm>
            <a:off x="8468476" y="6463620"/>
            <a:ext cx="1930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Westergren et al. </a:t>
            </a:r>
            <a:r>
              <a:rPr lang="sv-SE" sz="1200" i="1" dirty="0"/>
              <a:t>FNR</a:t>
            </a:r>
            <a:r>
              <a:rPr lang="sv-SE" sz="1200" dirty="0"/>
              <a:t> 2011.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C3B08D4-087B-61F0-BCCD-54A77986F26D}"/>
              </a:ext>
            </a:extLst>
          </p:cNvPr>
          <p:cNvSpPr txBox="1"/>
          <p:nvPr/>
        </p:nvSpPr>
        <p:spPr>
          <a:xfrm>
            <a:off x="6565017" y="1579649"/>
            <a:ext cx="5122161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45A8D90-EAE9-2924-4636-A2ECADC70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2" y="1153433"/>
            <a:ext cx="4941102" cy="19897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E9450A0-C73A-CC00-3D77-69A7DDCA9BC5}"/>
              </a:ext>
            </a:extLst>
          </p:cNvPr>
          <p:cNvSpPr txBox="1"/>
          <p:nvPr/>
        </p:nvSpPr>
        <p:spPr>
          <a:xfrm>
            <a:off x="504822" y="96886"/>
            <a:ext cx="4255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An </a:t>
            </a:r>
            <a:r>
              <a:rPr lang="sv-SE" sz="2400" dirty="0" err="1"/>
              <a:t>example</a:t>
            </a:r>
            <a:r>
              <a:rPr lang="sv-SE" sz="2400" dirty="0"/>
              <a:t>:</a:t>
            </a:r>
          </a:p>
          <a:p>
            <a:r>
              <a:rPr lang="sv-SE" sz="2400" dirty="0"/>
              <a:t>Screening for undernutrition risk</a:t>
            </a:r>
          </a:p>
        </p:txBody>
      </p:sp>
    </p:spTree>
    <p:extLst>
      <p:ext uri="{BB962C8B-B14F-4D97-AF65-F5344CB8AC3E}">
        <p14:creationId xmlns:p14="http://schemas.microsoft.com/office/powerpoint/2010/main" val="414167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7E6862F-7EAE-7C25-AF86-7C437ACC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79" t="73249" r="679" b="592"/>
          <a:stretch/>
        </p:blipFill>
        <p:spPr>
          <a:xfrm>
            <a:off x="5583192" y="1143001"/>
            <a:ext cx="6551656" cy="104287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DCA3146-D43A-C594-F8F9-A8F8B49F8ACB}"/>
              </a:ext>
            </a:extLst>
          </p:cNvPr>
          <p:cNvSpPr txBox="1"/>
          <p:nvPr/>
        </p:nvSpPr>
        <p:spPr>
          <a:xfrm>
            <a:off x="8468476" y="6463620"/>
            <a:ext cx="1930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Westergren et al. </a:t>
            </a:r>
            <a:r>
              <a:rPr lang="sv-SE" sz="1200" i="1" dirty="0"/>
              <a:t>FNR</a:t>
            </a:r>
            <a:r>
              <a:rPr lang="sv-SE" sz="1200" dirty="0"/>
              <a:t> 2011.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76A468-1028-D8F2-DABE-3E244C257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2" y="196171"/>
            <a:ext cx="4941102" cy="19897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586903C-D72B-D210-5011-EDBF8B17A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6" r="34383"/>
          <a:stretch/>
        </p:blipFill>
        <p:spPr>
          <a:xfrm rot="5400000">
            <a:off x="4947132" y="-2416014"/>
            <a:ext cx="2429099" cy="1174718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31B142A-D46F-F86C-DD75-F097FD93B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17" t="20599"/>
          <a:stretch/>
        </p:blipFill>
        <p:spPr>
          <a:xfrm rot="5400000">
            <a:off x="4230326" y="729890"/>
            <a:ext cx="1442925" cy="93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777F7C-D982-4D16-A580-95CDA6B4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Exercise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896A554-ACED-AD32-F6B0-2281B82D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008185"/>
          </a:xfrm>
        </p:spPr>
        <p:txBody>
          <a:bodyPr/>
          <a:lstStyle/>
          <a:p>
            <a:r>
              <a:rPr lang="sv-SE" dirty="0" err="1"/>
              <a:t>Calculate</a:t>
            </a:r>
            <a:r>
              <a:rPr lang="sv-SE" dirty="0"/>
              <a:t> the </a:t>
            </a:r>
            <a:r>
              <a:rPr lang="sv-SE" dirty="0" err="1"/>
              <a:t>sensitivity</a:t>
            </a:r>
            <a:r>
              <a:rPr lang="sv-SE" dirty="0"/>
              <a:t>, </a:t>
            </a:r>
            <a:r>
              <a:rPr lang="sv-SE" dirty="0" err="1"/>
              <a:t>specificity</a:t>
            </a:r>
            <a:r>
              <a:rPr lang="sv-SE" dirty="0"/>
              <a:t>, PPV and NPV </a:t>
            </a:r>
            <a:r>
              <a:rPr lang="sv-SE" dirty="0" err="1"/>
              <a:t>of</a:t>
            </a:r>
            <a:r>
              <a:rPr lang="sv-SE" dirty="0"/>
              <a:t> the screening test </a:t>
            </a:r>
            <a:r>
              <a:rPr lang="sv-SE" dirty="0" err="1"/>
              <a:t>based</a:t>
            </a:r>
            <a:r>
              <a:rPr lang="sv-SE" dirty="0"/>
              <a:t> on the data </a:t>
            </a:r>
            <a:r>
              <a:rPr lang="sv-SE" dirty="0" err="1"/>
              <a:t>below</a:t>
            </a:r>
            <a:endParaRPr lang="sv-SE" dirty="0"/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40CC7C73-08CD-A779-A18D-37462AFF6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97904"/>
              </p:ext>
            </p:extLst>
          </p:nvPr>
        </p:nvGraphicFramePr>
        <p:xfrm>
          <a:off x="2596445" y="2683784"/>
          <a:ext cx="6999110" cy="2389506"/>
        </p:xfrm>
        <a:graphic>
          <a:graphicData uri="http://schemas.openxmlformats.org/drawingml/2006/table">
            <a:tbl>
              <a:tblPr/>
              <a:tblGrid>
                <a:gridCol w="1342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551">
                  <a:extLst>
                    <a:ext uri="{9D8B030D-6E8A-4147-A177-3AD203B41FA5}">
                      <a16:colId xmlns:a16="http://schemas.microsoft.com/office/drawing/2014/main" val="2581678982"/>
                    </a:ext>
                  </a:extLst>
                </a:gridCol>
                <a:gridCol w="1490551">
                  <a:extLst>
                    <a:ext uri="{9D8B030D-6E8A-4147-A177-3AD203B41FA5}">
                      <a16:colId xmlns:a16="http://schemas.microsoft.com/office/drawing/2014/main" val="2959498702"/>
                    </a:ext>
                  </a:extLst>
                </a:gridCol>
              </a:tblGrid>
              <a:tr h="43021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Persons with condition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  <a:defRPr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Persons without condition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endParaRPr kumimoji="0" lang="en-GB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 rowSpan="2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Screening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sv-SE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  <a:endParaRPr kumimoji="0" lang="en-GB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defRPr sz="2000" b="1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sv-SE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kumimoji="0" lang="en-GB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77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55CA21-C558-BE27-C9C4-CD2E1B62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sv-SE" sz="4800" dirty="0" err="1"/>
              <a:t>Completion</a:t>
            </a:r>
            <a:r>
              <a:rPr lang="sv-SE" sz="4800" dirty="0"/>
              <a:t> </a:t>
            </a:r>
            <a:r>
              <a:rPr lang="sv-SE" sz="4800" dirty="0" err="1"/>
              <a:t>of</a:t>
            </a:r>
            <a:r>
              <a:rPr lang="sv-SE" sz="4800" dirty="0"/>
              <a:t> the </a:t>
            </a:r>
            <a:r>
              <a:rPr lang="sv-SE" sz="4800" dirty="0" err="1"/>
              <a:t>exercise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637187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 C. What Makes a Screening Exam “Good”?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Mentor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8(1): 34-37.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https://journalofethics.ama-assn.org/sites/default/files/2018-06/cprl1-0601.pdf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Loong TW. Understanding sensitivity and specificity with the right side of the brain.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2003; 327: 716–719.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https://www.ncbi.nlm.nih.gov/pmc/articles/PMC200804/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 LD,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Niebo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MJ. Screening tests: a review with examples.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Inhalation Toxicology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2014; 26(13): 811–828.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https://www.ncbi.nlm.nih.gov/pmc/articles/PMC4389712/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v-SE" sz="1800" dirty="0"/>
              <a:t>Westergren A, Norberg E, </a:t>
            </a:r>
            <a:r>
              <a:rPr lang="sv-SE" sz="1800" dirty="0" err="1"/>
              <a:t>Vallén</a:t>
            </a:r>
            <a:r>
              <a:rPr lang="sv-SE" sz="1800" dirty="0"/>
              <a:t> C, Hagell P. </a:t>
            </a:r>
            <a:r>
              <a:rPr lang="sv-SE" sz="1800" dirty="0" err="1"/>
              <a:t>Cut</a:t>
            </a:r>
            <a:r>
              <a:rPr lang="sv-SE" sz="1800" dirty="0"/>
              <a:t>-off scores for the Minimal </a:t>
            </a:r>
            <a:r>
              <a:rPr lang="sv-SE" sz="1800" dirty="0" err="1"/>
              <a:t>Eating</a:t>
            </a:r>
            <a:r>
              <a:rPr lang="sv-SE" sz="1800" dirty="0"/>
              <a:t> Observation and Nutrition Form - Version II (MEONF-II) </a:t>
            </a:r>
            <a:r>
              <a:rPr lang="sv-SE" sz="1800" dirty="0" err="1"/>
              <a:t>among</a:t>
            </a:r>
            <a:r>
              <a:rPr lang="sv-SE" sz="1800" dirty="0"/>
              <a:t> hospital </a:t>
            </a:r>
            <a:r>
              <a:rPr lang="sv-SE" sz="1800" dirty="0" err="1"/>
              <a:t>inpatients</a:t>
            </a:r>
            <a:r>
              <a:rPr lang="sv-SE" sz="1800" dirty="0"/>
              <a:t>. </a:t>
            </a:r>
            <a:r>
              <a:rPr lang="sv-SE" sz="1800" i="1" dirty="0" err="1"/>
              <a:t>Food</a:t>
            </a:r>
            <a:r>
              <a:rPr lang="sv-SE" sz="1800" i="1" dirty="0"/>
              <a:t> &amp; Nutrition Research </a:t>
            </a:r>
            <a:r>
              <a:rPr lang="sv-SE" sz="1800" dirty="0"/>
              <a:t>2011; 55: 7289. </a:t>
            </a:r>
            <a:br>
              <a:rPr lang="sv-SE" sz="1800" dirty="0"/>
            </a:br>
            <a:r>
              <a:rPr lang="sv-SE" sz="1800" dirty="0" err="1"/>
              <a:t>Available</a:t>
            </a:r>
            <a:r>
              <a:rPr lang="sv-SE" sz="1800" dirty="0"/>
              <a:t> from: </a:t>
            </a:r>
            <a:r>
              <a:rPr lang="sv-SE" sz="1800" dirty="0">
                <a:hlinkClick r:id="rId5"/>
              </a:rPr>
              <a:t>https://doi.org/10.3402/fnr.v55i0.7289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AE52E5-7FB5-854D-87AD-6B4B48975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3600" dirty="0" err="1"/>
              <a:t>Criterion-related</a:t>
            </a:r>
            <a:r>
              <a:rPr lang="sv-SE" altLang="sv-SE" sz="3600" dirty="0"/>
              <a:t> </a:t>
            </a:r>
            <a:r>
              <a:rPr lang="sv-SE" altLang="sv-SE" sz="3600" dirty="0" err="1"/>
              <a:t>validity</a:t>
            </a:r>
            <a:endParaRPr lang="sv-SE" altLang="sv-SE" sz="3600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BF09E7B-33F1-4E4F-8803-F321BC2E7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98983"/>
            <a:ext cx="10515600" cy="4377980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/>
              <a:t>How do scores </a:t>
            </a:r>
            <a:r>
              <a:rPr lang="sv-SE" altLang="sv-SE" dirty="0" err="1"/>
              <a:t>relate</a:t>
            </a:r>
            <a:r>
              <a:rPr lang="sv-SE" altLang="sv-SE" dirty="0"/>
              <a:t> to an external criterion?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 err="1"/>
              <a:t>Prediction</a:t>
            </a:r>
            <a:r>
              <a:rPr lang="sv-SE" altLang="sv-SE" dirty="0"/>
              <a:t> of future events </a:t>
            </a:r>
            <a:r>
              <a:rPr lang="sv-SE" altLang="sv-SE" dirty="0" err="1"/>
              <a:t>based</a:t>
            </a:r>
            <a:r>
              <a:rPr lang="sv-SE" altLang="sv-SE" dirty="0"/>
              <a:t> on scores (</a:t>
            </a:r>
            <a:r>
              <a:rPr lang="sv-SE" altLang="sv-SE" dirty="0" err="1"/>
              <a:t>predictive</a:t>
            </a:r>
            <a:r>
              <a:rPr lang="sv-SE" altLang="sv-SE" dirty="0"/>
              <a:t> </a:t>
            </a:r>
            <a:r>
              <a:rPr lang="sv-SE" altLang="sv-SE" dirty="0" err="1"/>
              <a:t>validity</a:t>
            </a:r>
            <a:r>
              <a:rPr lang="sv-SE" altLang="sv-SE" dirty="0"/>
              <a:t>)</a:t>
            </a:r>
          </a:p>
          <a:p>
            <a:pPr eaLnBrk="1" hangingPunct="1"/>
            <a:r>
              <a:rPr lang="sv-SE" altLang="sv-SE" dirty="0" err="1">
                <a:solidFill>
                  <a:schemeClr val="bg1">
                    <a:lumMod val="65000"/>
                  </a:schemeClr>
                </a:solidFill>
              </a:rPr>
              <a:t>Concurrent</a:t>
            </a:r>
            <a:r>
              <a:rPr lang="sv-SE" altLang="sv-S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altLang="sv-SE" dirty="0" err="1">
                <a:solidFill>
                  <a:schemeClr val="bg1">
                    <a:lumMod val="65000"/>
                  </a:schemeClr>
                </a:solidFill>
              </a:rPr>
              <a:t>use</a:t>
            </a:r>
            <a:r>
              <a:rPr lang="sv-SE" altLang="sv-S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altLang="sv-SE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sv-SE" altLang="sv-S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altLang="sv-SE" dirty="0" err="1">
                <a:solidFill>
                  <a:schemeClr val="bg1">
                    <a:lumMod val="65000"/>
                  </a:schemeClr>
                </a:solidFill>
              </a:rPr>
              <a:t>another</a:t>
            </a:r>
            <a:r>
              <a:rPr lang="sv-SE" altLang="sv-SE" dirty="0">
                <a:solidFill>
                  <a:schemeClr val="bg1">
                    <a:lumMod val="65000"/>
                  </a:schemeClr>
                </a:solidFill>
              </a:rPr>
              <a:t> instrument (</a:t>
            </a:r>
            <a:r>
              <a:rPr lang="ja-JP" altLang="sv-SE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sv-SE" altLang="ja-JP" dirty="0" err="1">
                <a:solidFill>
                  <a:schemeClr val="bg1">
                    <a:lumMod val="65000"/>
                  </a:schemeClr>
                </a:solidFill>
              </a:rPr>
              <a:t>gold </a:t>
            </a:r>
            <a:r>
              <a:rPr lang="sv-SE" altLang="ja-JP" dirty="0">
                <a:solidFill>
                  <a:schemeClr val="bg1">
                    <a:lumMod val="65000"/>
                  </a:schemeClr>
                </a:solidFill>
              </a:rPr>
              <a:t>standard</a:t>
            </a:r>
            <a:r>
              <a:rPr lang="ja-JP" altLang="sv-SE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sv-SE" altLang="ja-JP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sv-SE" altLang="ja-JP" dirty="0" err="1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sv-SE" altLang="ja-JP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altLang="ja-JP" dirty="0" err="1">
                <a:solidFill>
                  <a:schemeClr val="bg1">
                    <a:lumMod val="65000"/>
                  </a:schemeClr>
                </a:solidFill>
              </a:rPr>
              <a:t>represents</a:t>
            </a:r>
            <a:r>
              <a:rPr lang="sv-SE" altLang="ja-JP" dirty="0">
                <a:solidFill>
                  <a:schemeClr val="bg1">
                    <a:lumMod val="65000"/>
                  </a:schemeClr>
                </a:solidFill>
              </a:rPr>
              <a:t> the</a:t>
            </a:r>
            <a:r>
              <a:rPr lang="sv-SE" altLang="ja-JP" i="1" dirty="0">
                <a:solidFill>
                  <a:schemeClr val="bg1">
                    <a:lumMod val="65000"/>
                  </a:schemeClr>
                </a:solidFill>
              </a:rPr>
              <a:t> same thing </a:t>
            </a:r>
            <a:r>
              <a:rPr lang="sv-SE" altLang="ja-JP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sv-SE" altLang="ja-JP" dirty="0" err="1">
                <a:solidFill>
                  <a:schemeClr val="bg1">
                    <a:lumMod val="65000"/>
                  </a:schemeClr>
                </a:solidFill>
              </a:rPr>
              <a:t>concurrent</a:t>
            </a:r>
            <a:r>
              <a:rPr lang="sv-SE" altLang="ja-JP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altLang="ja-JP" dirty="0" err="1">
                <a:solidFill>
                  <a:schemeClr val="bg1">
                    <a:lumMod val="65000"/>
                  </a:schemeClr>
                </a:solidFill>
              </a:rPr>
              <a:t>validity</a:t>
            </a:r>
            <a:r>
              <a:rPr lang="sv-SE" altLang="ja-JP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sv-SE" altLang="sv-S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59841B-2EEC-1AEA-4DEE-31D0D47E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expect</a:t>
            </a:r>
            <a:r>
              <a:rPr lang="sv-SE" dirty="0"/>
              <a:t> from screening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70C7-59F3-CADF-05CD-15C7B566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232"/>
            <a:ext cx="10851292" cy="4471731"/>
          </a:xfrm>
        </p:spPr>
        <p:txBody>
          <a:bodyPr/>
          <a:lstStyle/>
          <a:p>
            <a:r>
              <a:rPr lang="sv-SE" dirty="0" err="1"/>
              <a:t>Detecting</a:t>
            </a:r>
            <a:r>
              <a:rPr lang="sv-SE" dirty="0"/>
              <a:t> a </a:t>
            </a:r>
            <a:r>
              <a:rPr lang="sv-SE" dirty="0" err="1"/>
              <a:t>high</a:t>
            </a:r>
            <a:r>
              <a:rPr lang="sv-SE" dirty="0"/>
              <a:t> proportion </a:t>
            </a:r>
            <a:r>
              <a:rPr lang="sv-SE" dirty="0" err="1"/>
              <a:t>of</a:t>
            </a:r>
            <a:r>
              <a:rPr lang="sv-SE" dirty="0"/>
              <a:t> persons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condition</a:t>
            </a:r>
            <a:endParaRPr lang="sv-SE" dirty="0"/>
          </a:p>
          <a:p>
            <a:r>
              <a:rPr lang="sv-SE" dirty="0"/>
              <a:t>Not </a:t>
            </a:r>
            <a:r>
              <a:rPr lang="sv-SE" dirty="0" err="1"/>
              <a:t>detecting</a:t>
            </a:r>
            <a:r>
              <a:rPr lang="sv-SE" dirty="0"/>
              <a:t> persons </a:t>
            </a:r>
            <a:r>
              <a:rPr lang="sv-SE" dirty="0" err="1"/>
              <a:t>who</a:t>
            </a:r>
            <a:r>
              <a:rPr lang="sv-SE" dirty="0"/>
              <a:t> do not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condition</a:t>
            </a:r>
            <a:endParaRPr lang="sv-SE" dirty="0"/>
          </a:p>
          <a:p>
            <a:r>
              <a:rPr lang="sv-SE" dirty="0" err="1"/>
              <a:t>Safe</a:t>
            </a:r>
            <a:r>
              <a:rPr lang="sv-SE" dirty="0"/>
              <a:t> to </a:t>
            </a:r>
            <a:r>
              <a:rPr lang="sv-SE" dirty="0" err="1"/>
              <a:t>administer</a:t>
            </a:r>
            <a:endParaRPr lang="sv-SE" dirty="0"/>
          </a:p>
          <a:p>
            <a:r>
              <a:rPr lang="sv-SE" dirty="0" err="1"/>
              <a:t>Reasonable</a:t>
            </a:r>
            <a:r>
              <a:rPr lang="sv-SE" dirty="0"/>
              <a:t> in </a:t>
            </a:r>
            <a:r>
              <a:rPr lang="sv-SE" dirty="0" err="1"/>
              <a:t>cost</a:t>
            </a:r>
            <a:endParaRPr lang="sv-SE" dirty="0"/>
          </a:p>
          <a:p>
            <a:r>
              <a:rPr lang="sv-SE" dirty="0" err="1"/>
              <a:t>Lead</a:t>
            </a:r>
            <a:r>
              <a:rPr lang="sv-SE" dirty="0"/>
              <a:t> to </a:t>
            </a:r>
            <a:r>
              <a:rPr lang="sv-SE" dirty="0" err="1"/>
              <a:t>improved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outcomes</a:t>
            </a:r>
            <a:endParaRPr lang="sv-SE" dirty="0"/>
          </a:p>
          <a:p>
            <a:r>
              <a:rPr lang="sv-SE" dirty="0"/>
              <a:t>Be </a:t>
            </a:r>
            <a:r>
              <a:rPr lang="sv-SE" dirty="0" err="1"/>
              <a:t>widely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(as </a:t>
            </a:r>
            <a:r>
              <a:rPr lang="sv-SE" dirty="0" err="1"/>
              <a:t>should</a:t>
            </a:r>
            <a:r>
              <a:rPr lang="sv-SE" dirty="0"/>
              <a:t> interventions </a:t>
            </a:r>
            <a:r>
              <a:rPr lang="sv-SE" dirty="0" err="1"/>
              <a:t>following</a:t>
            </a:r>
            <a:r>
              <a:rPr lang="sv-SE" dirty="0"/>
              <a:t> a positive </a:t>
            </a:r>
            <a:r>
              <a:rPr lang="sv-SE" dirty="0" err="1"/>
              <a:t>result</a:t>
            </a:r>
            <a:r>
              <a:rPr lang="sv-S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6501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19CE7-65D6-FADE-1F47-2CA2DCC4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56550-4D96-247F-61DE-4DB8AC14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Sensitivity</a:t>
            </a:r>
            <a:endParaRPr lang="sv-SE" dirty="0"/>
          </a:p>
          <a:p>
            <a:r>
              <a:rPr lang="sv-SE" dirty="0" err="1"/>
              <a:t>Specificity</a:t>
            </a:r>
            <a:endParaRPr lang="sv-SE" dirty="0"/>
          </a:p>
          <a:p>
            <a:r>
              <a:rPr lang="sv-SE" dirty="0"/>
              <a:t>Positive </a:t>
            </a:r>
            <a:r>
              <a:rPr lang="sv-SE" dirty="0" err="1"/>
              <a:t>predicitve</a:t>
            </a:r>
            <a:r>
              <a:rPr lang="sv-SE" dirty="0"/>
              <a:t> </a:t>
            </a:r>
            <a:r>
              <a:rPr lang="sv-SE" dirty="0" err="1"/>
              <a:t>value</a:t>
            </a:r>
            <a:endParaRPr lang="sv-SE" dirty="0"/>
          </a:p>
          <a:p>
            <a:r>
              <a:rPr lang="sv-SE" dirty="0"/>
              <a:t>Negative </a:t>
            </a:r>
            <a:r>
              <a:rPr lang="sv-SE" dirty="0" err="1"/>
              <a:t>predictive</a:t>
            </a:r>
            <a:r>
              <a:rPr lang="sv-SE" dirty="0"/>
              <a:t> </a:t>
            </a:r>
            <a:r>
              <a:rPr lang="sv-SE" dirty="0" err="1"/>
              <a:t>value</a:t>
            </a:r>
            <a:endParaRPr lang="sv-SE" dirty="0"/>
          </a:p>
          <a:p>
            <a:r>
              <a:rPr lang="sv-SE" dirty="0" err="1"/>
              <a:t>Accuracy</a:t>
            </a:r>
            <a:endParaRPr lang="sv-SE" dirty="0"/>
          </a:p>
          <a:p>
            <a:r>
              <a:rPr lang="sv-SE" dirty="0" err="1"/>
              <a:t>Youden</a:t>
            </a:r>
            <a:r>
              <a:rPr lang="sv-SE" dirty="0"/>
              <a:t> index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4845DA-13BF-760A-5F87-1C0D486D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61521"/>
            <a:ext cx="54356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3A497E9-5964-C3F9-9D6E-13E55DD52947}"/>
              </a:ext>
            </a:extLst>
          </p:cNvPr>
          <p:cNvSpPr txBox="1"/>
          <p:nvPr/>
        </p:nvSpPr>
        <p:spPr>
          <a:xfrm>
            <a:off x="882609" y="5152768"/>
            <a:ext cx="3815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https://www.ncbi.nlm.nih.gov/pmc/articles/PMC200804/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2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C20E0E-6E4E-DD44-6C4C-56B6B2E9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" y="831149"/>
            <a:ext cx="5853241" cy="43216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0F3530E-CE17-A1CF-0153-D0CEB29C6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146" y="1004143"/>
            <a:ext cx="6044674" cy="37779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D8EAF9-CF90-4C7F-FFAF-D0A6365B9D4E}"/>
              </a:ext>
            </a:extLst>
          </p:cNvPr>
          <p:cNvSpPr txBox="1"/>
          <p:nvPr/>
        </p:nvSpPr>
        <p:spPr>
          <a:xfrm>
            <a:off x="7090044" y="4782064"/>
            <a:ext cx="385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https://www.ncbi.nlm.nih.gov/pmc/articles/PMC4389712/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2923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ACFB91C-7926-FE5D-1660-9D6B0ECA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13" y="861257"/>
            <a:ext cx="3254079" cy="323335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C855418-8626-249F-757E-F47DC0F1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41" y="861256"/>
            <a:ext cx="3254078" cy="323335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545B84C-0C3B-62C2-E08B-86527FB9953E}"/>
              </a:ext>
            </a:extLst>
          </p:cNvPr>
          <p:cNvSpPr txBox="1"/>
          <p:nvPr/>
        </p:nvSpPr>
        <p:spPr>
          <a:xfrm>
            <a:off x="3080099" y="4128573"/>
            <a:ext cx="2665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30/100 (30%) </a:t>
            </a:r>
          </a:p>
          <a:p>
            <a:pPr algn="ctr"/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condition</a:t>
            </a:r>
            <a:r>
              <a:rPr lang="sv-SE" dirty="0"/>
              <a:t> (</a:t>
            </a:r>
            <a:r>
              <a:rPr lang="sv-SE" dirty="0" err="1"/>
              <a:t>filled</a:t>
            </a:r>
            <a:r>
              <a:rPr lang="sv-SE" dirty="0"/>
              <a:t> </a:t>
            </a:r>
            <a:r>
              <a:rPr lang="sv-SE" dirty="0" err="1"/>
              <a:t>dots</a:t>
            </a:r>
            <a:r>
              <a:rPr lang="sv-SE" dirty="0"/>
              <a:t>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0D38DA9-DEC7-1160-1F93-C01783693913}"/>
              </a:ext>
            </a:extLst>
          </p:cNvPr>
          <p:cNvSpPr/>
          <p:nvPr/>
        </p:nvSpPr>
        <p:spPr>
          <a:xfrm>
            <a:off x="6550941" y="3077235"/>
            <a:ext cx="2580702" cy="1017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37C777B-96F6-9CF4-A39E-0661AA98A124}"/>
              </a:ext>
            </a:extLst>
          </p:cNvPr>
          <p:cNvSpPr txBox="1"/>
          <p:nvPr/>
        </p:nvSpPr>
        <p:spPr>
          <a:xfrm>
            <a:off x="6702906" y="4128573"/>
            <a:ext cx="205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Correctly</a:t>
            </a:r>
            <a:r>
              <a:rPr lang="sv-SE" dirty="0"/>
              <a:t> </a:t>
            </a:r>
            <a:r>
              <a:rPr lang="sv-SE" dirty="0" err="1"/>
              <a:t>identified</a:t>
            </a:r>
            <a:r>
              <a:rPr lang="sv-SE" dirty="0"/>
              <a:t>:</a:t>
            </a:r>
          </a:p>
          <a:p>
            <a:r>
              <a:rPr lang="sv-SE" dirty="0" err="1"/>
              <a:t>True</a:t>
            </a:r>
            <a:r>
              <a:rPr lang="sv-SE" dirty="0"/>
              <a:t> positive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1271EBC-1363-BA21-5048-6C06969CA008}"/>
              </a:ext>
            </a:extLst>
          </p:cNvPr>
          <p:cNvSpPr/>
          <p:nvPr/>
        </p:nvSpPr>
        <p:spPr>
          <a:xfrm>
            <a:off x="9147917" y="3077235"/>
            <a:ext cx="657101" cy="1017372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E490C68-4A48-BAED-C9A7-B7CA872A3F29}"/>
              </a:ext>
            </a:extLst>
          </p:cNvPr>
          <p:cNvSpPr txBox="1"/>
          <p:nvPr/>
        </p:nvSpPr>
        <p:spPr>
          <a:xfrm>
            <a:off x="9989794" y="3262755"/>
            <a:ext cx="220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Incorrectly</a:t>
            </a:r>
            <a:r>
              <a:rPr lang="sv-SE" dirty="0"/>
              <a:t> </a:t>
            </a:r>
            <a:r>
              <a:rPr lang="sv-SE" dirty="0" err="1"/>
              <a:t>identified</a:t>
            </a:r>
            <a:r>
              <a:rPr lang="sv-SE" dirty="0"/>
              <a:t>:</a:t>
            </a:r>
          </a:p>
          <a:p>
            <a:r>
              <a:rPr lang="sv-SE" dirty="0" err="1"/>
              <a:t>False</a:t>
            </a:r>
            <a:r>
              <a:rPr lang="sv-SE" dirty="0"/>
              <a:t> negative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546302F-C4BC-326C-A8FD-D23F76225111}"/>
              </a:ext>
            </a:extLst>
          </p:cNvPr>
          <p:cNvSpPr txBox="1"/>
          <p:nvPr/>
        </p:nvSpPr>
        <p:spPr>
          <a:xfrm>
            <a:off x="9989794" y="1369943"/>
            <a:ext cx="205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Correctly</a:t>
            </a:r>
            <a:r>
              <a:rPr lang="sv-SE" dirty="0"/>
              <a:t> </a:t>
            </a:r>
            <a:r>
              <a:rPr lang="sv-SE" dirty="0" err="1"/>
              <a:t>identified</a:t>
            </a:r>
            <a:r>
              <a:rPr lang="sv-SE" dirty="0"/>
              <a:t>:</a:t>
            </a:r>
          </a:p>
          <a:p>
            <a:r>
              <a:rPr lang="sv-SE" dirty="0" err="1"/>
              <a:t>True</a:t>
            </a:r>
            <a:r>
              <a:rPr lang="sv-SE" dirty="0"/>
              <a:t> negative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FED5D5-DA4F-80E7-0807-6882390D9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8" r="80246"/>
          <a:stretch/>
        </p:blipFill>
        <p:spPr>
          <a:xfrm>
            <a:off x="99941" y="78153"/>
            <a:ext cx="405103" cy="1367326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208187F2-FC02-0BD0-95B1-400749F3C0D4}"/>
              </a:ext>
            </a:extLst>
          </p:cNvPr>
          <p:cNvSpPr txBox="1"/>
          <p:nvPr/>
        </p:nvSpPr>
        <p:spPr>
          <a:xfrm>
            <a:off x="6509484" y="78153"/>
            <a:ext cx="220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Incorrectly</a:t>
            </a:r>
            <a:r>
              <a:rPr lang="sv-SE" dirty="0"/>
              <a:t> </a:t>
            </a:r>
            <a:r>
              <a:rPr lang="sv-SE" dirty="0" err="1"/>
              <a:t>identified</a:t>
            </a:r>
            <a:r>
              <a:rPr lang="sv-SE" dirty="0"/>
              <a:t>:</a:t>
            </a:r>
          </a:p>
          <a:p>
            <a:r>
              <a:rPr lang="sv-SE" dirty="0" err="1"/>
              <a:t>False</a:t>
            </a:r>
            <a:r>
              <a:rPr lang="sv-SE" dirty="0"/>
              <a:t> positive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26A577F-3164-7E7C-47A7-9A274DC59DD0}"/>
              </a:ext>
            </a:extLst>
          </p:cNvPr>
          <p:cNvSpPr/>
          <p:nvPr/>
        </p:nvSpPr>
        <p:spPr>
          <a:xfrm>
            <a:off x="6550941" y="861257"/>
            <a:ext cx="662506" cy="2215978"/>
          </a:xfrm>
          <a:prstGeom prst="rect">
            <a:avLst/>
          </a:prstGeom>
          <a:solidFill>
            <a:schemeClr val="bg1">
              <a:alpha val="69643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4810271-3F1C-3C1C-248E-ECF378081990}"/>
              </a:ext>
            </a:extLst>
          </p:cNvPr>
          <p:cNvSpPr/>
          <p:nvPr/>
        </p:nvSpPr>
        <p:spPr>
          <a:xfrm>
            <a:off x="7224316" y="861255"/>
            <a:ext cx="2580702" cy="2215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C3A6623-D634-ADD5-AC13-AACC461DB4DD}"/>
              </a:ext>
            </a:extLst>
          </p:cNvPr>
          <p:cNvSpPr txBox="1"/>
          <p:nvPr/>
        </p:nvSpPr>
        <p:spPr>
          <a:xfrm>
            <a:off x="5945592" y="4907226"/>
            <a:ext cx="529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ym typeface="Wingdings" pitchFamily="2" charset="2"/>
              </a:rPr>
              <a:t> </a:t>
            </a:r>
            <a:r>
              <a:rPr lang="sv-SE" sz="2000" dirty="0" err="1">
                <a:sym typeface="Wingdings" pitchFamily="2" charset="2"/>
              </a:rPr>
              <a:t>Sensitivity</a:t>
            </a:r>
            <a:r>
              <a:rPr lang="sv-SE" sz="2000" dirty="0">
                <a:sym typeface="Wingdings" pitchFamily="2" charset="2"/>
              </a:rPr>
              <a:t> (</a:t>
            </a:r>
            <a:r>
              <a:rPr lang="sv-SE" sz="2000" dirty="0" err="1">
                <a:sym typeface="Wingdings" pitchFamily="2" charset="2"/>
              </a:rPr>
              <a:t>correct</a:t>
            </a:r>
            <a:r>
              <a:rPr lang="sv-SE" sz="2000" dirty="0">
                <a:sym typeface="Wingdings" pitchFamily="2" charset="2"/>
              </a:rPr>
              <a:t> </a:t>
            </a:r>
            <a:r>
              <a:rPr lang="sv-SE" sz="2000" dirty="0" err="1">
                <a:sym typeface="Wingdings" pitchFamily="2" charset="2"/>
              </a:rPr>
              <a:t>identification</a:t>
            </a:r>
            <a:r>
              <a:rPr lang="sv-SE" sz="2000" dirty="0">
                <a:sym typeface="Wingdings" pitchFamily="2" charset="2"/>
              </a:rPr>
              <a:t> </a:t>
            </a:r>
            <a:r>
              <a:rPr lang="sv-SE" sz="2000" dirty="0" err="1">
                <a:sym typeface="Wingdings" pitchFamily="2" charset="2"/>
              </a:rPr>
              <a:t>of</a:t>
            </a:r>
            <a:r>
              <a:rPr lang="sv-SE" sz="2000" dirty="0">
                <a:sym typeface="Wingdings" pitchFamily="2" charset="2"/>
              </a:rPr>
              <a:t> </a:t>
            </a:r>
            <a:r>
              <a:rPr lang="sv-SE" sz="2000" dirty="0" err="1">
                <a:sym typeface="Wingdings" pitchFamily="2" charset="2"/>
              </a:rPr>
              <a:t>cases</a:t>
            </a:r>
            <a:r>
              <a:rPr lang="sv-SE" sz="2000" dirty="0">
                <a:sym typeface="Wingdings" pitchFamily="2" charset="2"/>
              </a:rPr>
              <a:t>)</a:t>
            </a:r>
            <a:br>
              <a:rPr lang="sv-SE" sz="2000" dirty="0">
                <a:sym typeface="Wingdings" pitchFamily="2" charset="2"/>
              </a:rPr>
            </a:br>
            <a:r>
              <a:rPr lang="sv-SE" sz="2000" dirty="0">
                <a:sym typeface="Wingdings" pitchFamily="2" charset="2"/>
              </a:rPr>
              <a:t>     </a:t>
            </a:r>
            <a:r>
              <a:rPr lang="sv-SE" sz="2000" dirty="0" err="1">
                <a:sym typeface="Wingdings" pitchFamily="2" charset="2"/>
              </a:rPr>
              <a:t>Specificity</a:t>
            </a:r>
            <a:r>
              <a:rPr lang="sv-SE" sz="2000" dirty="0">
                <a:sym typeface="Wingdings" pitchFamily="2" charset="2"/>
              </a:rPr>
              <a:t> (</a:t>
            </a:r>
            <a:r>
              <a:rPr lang="sv-SE" sz="2000" dirty="0" err="1">
                <a:sym typeface="Wingdings" pitchFamily="2" charset="2"/>
              </a:rPr>
              <a:t>correct</a:t>
            </a:r>
            <a:r>
              <a:rPr lang="sv-SE" sz="2000" dirty="0">
                <a:sym typeface="Wingdings" pitchFamily="2" charset="2"/>
              </a:rPr>
              <a:t> </a:t>
            </a:r>
            <a:r>
              <a:rPr lang="sv-SE" sz="2000" dirty="0" err="1">
                <a:sym typeface="Wingdings" pitchFamily="2" charset="2"/>
              </a:rPr>
              <a:t>identification</a:t>
            </a:r>
            <a:r>
              <a:rPr lang="sv-SE" sz="2000" dirty="0">
                <a:sym typeface="Wingdings" pitchFamily="2" charset="2"/>
              </a:rPr>
              <a:t> </a:t>
            </a:r>
            <a:r>
              <a:rPr lang="sv-SE" sz="2000" dirty="0" err="1">
                <a:sym typeface="Wingdings" pitchFamily="2" charset="2"/>
              </a:rPr>
              <a:t>of</a:t>
            </a:r>
            <a:r>
              <a:rPr lang="sv-SE" sz="2000" dirty="0">
                <a:sym typeface="Wingdings" pitchFamily="2" charset="2"/>
              </a:rPr>
              <a:t> non-</a:t>
            </a:r>
            <a:r>
              <a:rPr lang="sv-SE" sz="2000" dirty="0" err="1">
                <a:sym typeface="Wingdings" pitchFamily="2" charset="2"/>
              </a:rPr>
              <a:t>cases</a:t>
            </a:r>
            <a:r>
              <a:rPr lang="sv-SE" sz="2000" dirty="0">
                <a:sym typeface="Wingdings" pitchFamily="2" charset="2"/>
              </a:rPr>
              <a:t>)</a:t>
            </a:r>
            <a:endParaRPr lang="sv-SE" sz="20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1FAA233-687A-BCB9-3DAB-46A6B1A7CA53}"/>
              </a:ext>
            </a:extLst>
          </p:cNvPr>
          <p:cNvSpPr txBox="1"/>
          <p:nvPr/>
        </p:nvSpPr>
        <p:spPr>
          <a:xfrm>
            <a:off x="483600" y="18419"/>
            <a:ext cx="2029595" cy="1351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400" dirty="0"/>
              <a:t>Person </a:t>
            </a:r>
            <a:r>
              <a:rPr lang="sv-SE" sz="1400" dirty="0" err="1"/>
              <a:t>without</a:t>
            </a:r>
            <a:r>
              <a:rPr lang="sv-SE" sz="1400" dirty="0"/>
              <a:t> </a:t>
            </a:r>
            <a:r>
              <a:rPr lang="sv-SE" sz="1400" dirty="0" err="1"/>
              <a:t>condition</a:t>
            </a:r>
            <a:endParaRPr lang="sv-SE" sz="1400" dirty="0"/>
          </a:p>
          <a:p>
            <a:pPr>
              <a:lnSpc>
                <a:spcPct val="150000"/>
              </a:lnSpc>
            </a:pPr>
            <a:r>
              <a:rPr lang="sv-SE" sz="1400" dirty="0"/>
              <a:t>Person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condition</a:t>
            </a:r>
            <a:endParaRPr lang="sv-SE" sz="1400" dirty="0"/>
          </a:p>
          <a:p>
            <a:pPr>
              <a:lnSpc>
                <a:spcPct val="150000"/>
              </a:lnSpc>
            </a:pPr>
            <a:r>
              <a:rPr lang="sv-SE" sz="1400" dirty="0"/>
              <a:t>Negative </a:t>
            </a:r>
            <a:r>
              <a:rPr lang="sv-SE" sz="1400" dirty="0" err="1"/>
              <a:t>result</a:t>
            </a:r>
            <a:endParaRPr lang="sv-SE" sz="1400" dirty="0"/>
          </a:p>
          <a:p>
            <a:pPr>
              <a:lnSpc>
                <a:spcPct val="150000"/>
              </a:lnSpc>
            </a:pPr>
            <a:r>
              <a:rPr lang="sv-SE" sz="1400" dirty="0"/>
              <a:t>Positive </a:t>
            </a:r>
            <a:r>
              <a:rPr lang="sv-SE" sz="1400" dirty="0" err="1"/>
              <a:t>result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62042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4" grpId="0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2E9E22-0224-50E9-7AF7-AD302258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Sensitivity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D1B459-C3A8-AD32-0A61-0F965F70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6627"/>
          </a:xfrm>
        </p:spPr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persons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condition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identified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2393728-E444-3701-A858-B7043262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71" y="2010307"/>
            <a:ext cx="3254078" cy="323335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77C5D7B-D450-0A50-D711-31D5646A58A3}"/>
              </a:ext>
            </a:extLst>
          </p:cNvPr>
          <p:cNvSpPr/>
          <p:nvPr/>
        </p:nvSpPr>
        <p:spPr>
          <a:xfrm>
            <a:off x="1027471" y="4226286"/>
            <a:ext cx="3254078" cy="1017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1F05E85-C6A2-EC6C-7FF9-BA12553F4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35"/>
          <a:stretch/>
        </p:blipFill>
        <p:spPr>
          <a:xfrm>
            <a:off x="5680903" y="1966922"/>
            <a:ext cx="4459099" cy="1394116"/>
          </a:xfrm>
          <a:prstGeom prst="rect">
            <a:avLst/>
          </a:prstGeom>
        </p:spPr>
      </p:pic>
      <p:cxnSp>
        <p:nvCxnSpPr>
          <p:cNvPr id="8" name="Rak pil 7">
            <a:extLst>
              <a:ext uri="{FF2B5EF4-FFF2-40B4-BE49-F238E27FC236}">
                <a16:creationId xmlns:a16="http://schemas.microsoft.com/office/drawing/2014/main" id="{FBB6523A-4C2D-A846-AAB0-CA7566CE557E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281549" y="2663980"/>
            <a:ext cx="1399354" cy="20709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FC4B01A3-B6B9-4E70-8549-E91006E34495}"/>
              </a:ext>
            </a:extLst>
          </p:cNvPr>
          <p:cNvSpPr txBox="1"/>
          <p:nvPr/>
        </p:nvSpPr>
        <p:spPr>
          <a:xfrm>
            <a:off x="5832389" y="3626982"/>
            <a:ext cx="4459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24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out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of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the 30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people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who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have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the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condition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were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correctly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identified</a:t>
            </a:r>
            <a:endParaRPr lang="sv-SE" sz="2000" dirty="0">
              <a:solidFill>
                <a:srgbClr val="282323"/>
              </a:solidFill>
              <a:effectLst/>
              <a:latin typeface="New-Baskerville-RomanA"/>
            </a:endParaRPr>
          </a:p>
          <a:p>
            <a:endParaRPr lang="sv-SE" sz="2000" dirty="0">
              <a:solidFill>
                <a:srgbClr val="282323"/>
              </a:solidFill>
              <a:latin typeface="New-Baskerville-RomanA"/>
            </a:endParaRPr>
          </a:p>
          <a:p>
            <a:r>
              <a:rPr lang="sv-SE" sz="2800" dirty="0" err="1">
                <a:solidFill>
                  <a:srgbClr val="282323"/>
                </a:solidFill>
                <a:latin typeface="New-Baskerville-RomanA"/>
              </a:rPr>
              <a:t>Sensitivity</a:t>
            </a:r>
            <a:r>
              <a:rPr lang="sv-SE" sz="2800" dirty="0">
                <a:solidFill>
                  <a:srgbClr val="282323"/>
                </a:solidFill>
                <a:latin typeface="New-Baskerville-RomanA"/>
              </a:rPr>
              <a:t> = 24/30 = 80%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5359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2E9E22-0224-50E9-7AF7-AD302258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Specificity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D1B459-C3A8-AD32-0A61-0F965F70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6627"/>
          </a:xfrm>
        </p:spPr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persons </a:t>
            </a:r>
            <a:r>
              <a:rPr lang="sv-SE" dirty="0" err="1"/>
              <a:t>without</a:t>
            </a:r>
            <a:r>
              <a:rPr lang="sv-SE" dirty="0"/>
              <a:t> the </a:t>
            </a:r>
            <a:r>
              <a:rPr lang="sv-SE" dirty="0" err="1"/>
              <a:t>condition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identified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2393728-E444-3701-A858-B7043262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71" y="2010307"/>
            <a:ext cx="3254078" cy="323335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77C5D7B-D450-0A50-D711-31D5646A58A3}"/>
              </a:ext>
            </a:extLst>
          </p:cNvPr>
          <p:cNvSpPr/>
          <p:nvPr/>
        </p:nvSpPr>
        <p:spPr>
          <a:xfrm>
            <a:off x="1027471" y="2010307"/>
            <a:ext cx="3254078" cy="22448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pil 7">
            <a:extLst>
              <a:ext uri="{FF2B5EF4-FFF2-40B4-BE49-F238E27FC236}">
                <a16:creationId xmlns:a16="http://schemas.microsoft.com/office/drawing/2014/main" id="{FBB6523A-4C2D-A846-AAB0-CA7566CE557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281549" y="2663980"/>
            <a:ext cx="1399354" cy="4687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FC4B01A3-B6B9-4E70-8549-E91006E34495}"/>
              </a:ext>
            </a:extLst>
          </p:cNvPr>
          <p:cNvSpPr txBox="1"/>
          <p:nvPr/>
        </p:nvSpPr>
        <p:spPr>
          <a:xfrm>
            <a:off x="5395827" y="4763125"/>
            <a:ext cx="4459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56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out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of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the 70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people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who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do not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have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the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condition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were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correctly</a:t>
            </a:r>
            <a:r>
              <a:rPr lang="sv-SE" sz="2000" dirty="0">
                <a:solidFill>
                  <a:srgbClr val="282323"/>
                </a:solidFill>
                <a:effectLst/>
                <a:latin typeface="New-Baskerville-RomanA"/>
              </a:rPr>
              <a:t> </a:t>
            </a:r>
            <a:r>
              <a:rPr lang="sv-SE" sz="2000" dirty="0" err="1">
                <a:solidFill>
                  <a:srgbClr val="282323"/>
                </a:solidFill>
                <a:effectLst/>
                <a:latin typeface="New-Baskerville-RomanA"/>
              </a:rPr>
              <a:t>identified</a:t>
            </a:r>
            <a:endParaRPr lang="sv-SE" sz="2000" dirty="0">
              <a:solidFill>
                <a:srgbClr val="282323"/>
              </a:solidFill>
              <a:effectLst/>
              <a:latin typeface="New-Baskerville-RomanA"/>
            </a:endParaRPr>
          </a:p>
          <a:p>
            <a:endParaRPr lang="sv-SE" sz="2000" dirty="0">
              <a:solidFill>
                <a:srgbClr val="282323"/>
              </a:solidFill>
              <a:latin typeface="New-Baskerville-RomanA"/>
            </a:endParaRPr>
          </a:p>
          <a:p>
            <a:r>
              <a:rPr lang="sv-SE" sz="2800" dirty="0" err="1">
                <a:solidFill>
                  <a:srgbClr val="282323"/>
                </a:solidFill>
                <a:latin typeface="New-Baskerville-RomanA"/>
              </a:rPr>
              <a:t>Specificity</a:t>
            </a:r>
            <a:r>
              <a:rPr lang="sv-SE" sz="2800" dirty="0">
                <a:solidFill>
                  <a:srgbClr val="282323"/>
                </a:solidFill>
                <a:latin typeface="New-Baskerville-RomanA"/>
              </a:rPr>
              <a:t> = 56/70 = 80%</a:t>
            </a:r>
            <a:endParaRPr lang="sv-SE" sz="28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9FDAFD-AA22-D234-63FB-273C8A6D3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573"/>
          <a:stretch/>
        </p:blipFill>
        <p:spPr>
          <a:xfrm>
            <a:off x="5680902" y="1926295"/>
            <a:ext cx="3888951" cy="2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948</Words>
  <Application>Microsoft Macintosh PowerPoint</Application>
  <PresentationFormat>Bredbild</PresentationFormat>
  <Paragraphs>155</Paragraphs>
  <Slides>24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New-Baskerville-RomanA</vt:lpstr>
      <vt:lpstr>Times</vt:lpstr>
      <vt:lpstr>Office Theme</vt:lpstr>
      <vt:lpstr>Quality assurance of screening tests</vt:lpstr>
      <vt:lpstr>Learning Objectives</vt:lpstr>
      <vt:lpstr>Criterion-related validity</vt:lpstr>
      <vt:lpstr>What we expect from screening</vt:lpstr>
      <vt:lpstr>PowerPoint-presentation</vt:lpstr>
      <vt:lpstr>PowerPoint-presentation</vt:lpstr>
      <vt:lpstr>PowerPoint-presentation</vt:lpstr>
      <vt:lpstr>Sensitivity</vt:lpstr>
      <vt:lpstr>Specificity</vt:lpstr>
      <vt:lpstr>Sensitivity and specificity</vt:lpstr>
      <vt:lpstr>Positive predictive value (PPV)</vt:lpstr>
      <vt:lpstr>Negative predictive value (NPV)</vt:lpstr>
      <vt:lpstr>Prevalence of condition</vt:lpstr>
      <vt:lpstr>PowerPoint-presentation</vt:lpstr>
      <vt:lpstr>Other indices</vt:lpstr>
      <vt:lpstr>ROC, AUC, Youden…</vt:lpstr>
      <vt:lpstr>ROC, AUC, Youden…</vt:lpstr>
      <vt:lpstr>Area Under the Curve (AUC)</vt:lpstr>
      <vt:lpstr>Youden index (J)</vt:lpstr>
      <vt:lpstr>PowerPoint-presentation</vt:lpstr>
      <vt:lpstr>PowerPoint-presentation</vt:lpstr>
      <vt:lpstr>Exercise</vt:lpstr>
      <vt:lpstr>Completion of the exercise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36</cp:revision>
  <dcterms:created xsi:type="dcterms:W3CDTF">2022-12-12T07:56:35Z</dcterms:created>
  <dcterms:modified xsi:type="dcterms:W3CDTF">2023-11-09T09:12:28Z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