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2"/>
  </p:notesMasterIdLst>
  <p:sldIdLst>
    <p:sldId id="848" r:id="rId2"/>
    <p:sldId id="257" r:id="rId3"/>
    <p:sldId id="738" r:id="rId4"/>
    <p:sldId id="739" r:id="rId5"/>
    <p:sldId id="740" r:id="rId6"/>
    <p:sldId id="741" r:id="rId7"/>
    <p:sldId id="742" r:id="rId8"/>
    <p:sldId id="796" r:id="rId9"/>
    <p:sldId id="308" r:id="rId10"/>
    <p:sldId id="648" r:id="rId11"/>
    <p:sldId id="608" r:id="rId12"/>
    <p:sldId id="732" r:id="rId13"/>
    <p:sldId id="650" r:id="rId14"/>
    <p:sldId id="312" r:id="rId15"/>
    <p:sldId id="313" r:id="rId16"/>
    <p:sldId id="649" r:id="rId17"/>
    <p:sldId id="606" r:id="rId18"/>
    <p:sldId id="613" r:id="rId19"/>
    <p:sldId id="745" r:id="rId20"/>
    <p:sldId id="634" r:id="rId21"/>
    <p:sldId id="616" r:id="rId22"/>
    <p:sldId id="615" r:id="rId23"/>
    <p:sldId id="578" r:id="rId24"/>
    <p:sldId id="617" r:id="rId25"/>
    <p:sldId id="618" r:id="rId26"/>
    <p:sldId id="554" r:id="rId27"/>
    <p:sldId id="555" r:id="rId28"/>
    <p:sldId id="553" r:id="rId29"/>
    <p:sldId id="335" r:id="rId30"/>
    <p:sldId id="366" r:id="rId31"/>
    <p:sldId id="846" r:id="rId32"/>
    <p:sldId id="815" r:id="rId33"/>
    <p:sldId id="556" r:id="rId34"/>
    <p:sldId id="675" r:id="rId35"/>
    <p:sldId id="746" r:id="rId36"/>
    <p:sldId id="344" r:id="rId37"/>
    <p:sldId id="346" r:id="rId38"/>
    <p:sldId id="829" r:id="rId39"/>
    <p:sldId id="706" r:id="rId40"/>
    <p:sldId id="799" r:id="rId41"/>
    <p:sldId id="812" r:id="rId42"/>
    <p:sldId id="836" r:id="rId43"/>
    <p:sldId id="807" r:id="rId44"/>
    <p:sldId id="835" r:id="rId45"/>
    <p:sldId id="841" r:id="rId46"/>
    <p:sldId id="749" r:id="rId47"/>
    <p:sldId id="842" r:id="rId48"/>
    <p:sldId id="843" r:id="rId49"/>
    <p:sldId id="844" r:id="rId50"/>
    <p:sldId id="845" r:id="rId51"/>
  </p:sldIdLst>
  <p:sldSz cx="12192000" cy="6858000"/>
  <p:notesSz cx="6858000" cy="9144000"/>
  <p:defaultTextStyle>
    <a:defPPr>
      <a:defRPr lang="en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869B480-35D7-984C-9E1D-941246A10BB7}" v="1" dt="2023-12-20T10:07:08.62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3354"/>
    <p:restoredTop sz="96327"/>
  </p:normalViewPr>
  <p:slideViewPr>
    <p:cSldViewPr snapToGrid="0">
      <p:cViewPr varScale="1">
        <p:scale>
          <a:sx n="128" d="100"/>
          <a:sy n="128" d="100"/>
        </p:scale>
        <p:origin x="62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8" Type="http://schemas.microsoft.com/office/2015/10/relationships/revisionInfo" Target="revisionInfo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microsoft.com/office/2016/11/relationships/changesInfo" Target="changesInfos/changesInfo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eter Hagell" userId="865b429c-9613-4fde-a36c-7e38fc6a5413" providerId="ADAL" clId="{0869B480-35D7-984C-9E1D-941246A10BB7}"/>
    <pc:docChg chg="addSld delSld modSld">
      <pc:chgData name="Peter Hagell" userId="865b429c-9613-4fde-a36c-7e38fc6a5413" providerId="ADAL" clId="{0869B480-35D7-984C-9E1D-941246A10BB7}" dt="2023-12-20T10:07:36.404" v="3" actId="2696"/>
      <pc:docMkLst>
        <pc:docMk/>
      </pc:docMkLst>
      <pc:sldChg chg="del">
        <pc:chgData name="Peter Hagell" userId="865b429c-9613-4fde-a36c-7e38fc6a5413" providerId="ADAL" clId="{0869B480-35D7-984C-9E1D-941246A10BB7}" dt="2023-12-20T10:07:17.034" v="2" actId="2696"/>
        <pc:sldMkLst>
          <pc:docMk/>
          <pc:sldMk cId="1161591771" sldId="256"/>
        </pc:sldMkLst>
      </pc:sldChg>
      <pc:sldChg chg="del">
        <pc:chgData name="Peter Hagell" userId="865b429c-9613-4fde-a36c-7e38fc6a5413" providerId="ADAL" clId="{0869B480-35D7-984C-9E1D-941246A10BB7}" dt="2023-12-20T10:07:36.404" v="3" actId="2696"/>
        <pc:sldMkLst>
          <pc:docMk/>
          <pc:sldMk cId="0" sldId="263"/>
        </pc:sldMkLst>
      </pc:sldChg>
      <pc:sldChg chg="del">
        <pc:chgData name="Peter Hagell" userId="865b429c-9613-4fde-a36c-7e38fc6a5413" providerId="ADAL" clId="{0869B480-35D7-984C-9E1D-941246A10BB7}" dt="2023-12-20T10:07:36.404" v="3" actId="2696"/>
        <pc:sldMkLst>
          <pc:docMk/>
          <pc:sldMk cId="0" sldId="272"/>
        </pc:sldMkLst>
      </pc:sldChg>
      <pc:sldChg chg="del">
        <pc:chgData name="Peter Hagell" userId="865b429c-9613-4fde-a36c-7e38fc6a5413" providerId="ADAL" clId="{0869B480-35D7-984C-9E1D-941246A10BB7}" dt="2023-12-20T10:07:36.404" v="3" actId="2696"/>
        <pc:sldMkLst>
          <pc:docMk/>
          <pc:sldMk cId="0" sldId="278"/>
        </pc:sldMkLst>
      </pc:sldChg>
      <pc:sldChg chg="del">
        <pc:chgData name="Peter Hagell" userId="865b429c-9613-4fde-a36c-7e38fc6a5413" providerId="ADAL" clId="{0869B480-35D7-984C-9E1D-941246A10BB7}" dt="2023-12-20T10:07:36.404" v="3" actId="2696"/>
        <pc:sldMkLst>
          <pc:docMk/>
          <pc:sldMk cId="0" sldId="409"/>
        </pc:sldMkLst>
      </pc:sldChg>
      <pc:sldChg chg="del">
        <pc:chgData name="Peter Hagell" userId="865b429c-9613-4fde-a36c-7e38fc6a5413" providerId="ADAL" clId="{0869B480-35D7-984C-9E1D-941246A10BB7}" dt="2023-12-20T10:07:36.404" v="3" actId="2696"/>
        <pc:sldMkLst>
          <pc:docMk/>
          <pc:sldMk cId="0" sldId="410"/>
        </pc:sldMkLst>
      </pc:sldChg>
      <pc:sldChg chg="del">
        <pc:chgData name="Peter Hagell" userId="865b429c-9613-4fde-a36c-7e38fc6a5413" providerId="ADAL" clId="{0869B480-35D7-984C-9E1D-941246A10BB7}" dt="2023-12-20T10:07:36.404" v="3" actId="2696"/>
        <pc:sldMkLst>
          <pc:docMk/>
          <pc:sldMk cId="0" sldId="424"/>
        </pc:sldMkLst>
      </pc:sldChg>
      <pc:sldChg chg="del">
        <pc:chgData name="Peter Hagell" userId="865b429c-9613-4fde-a36c-7e38fc6a5413" providerId="ADAL" clId="{0869B480-35D7-984C-9E1D-941246A10BB7}" dt="2023-12-20T10:07:36.404" v="3" actId="2696"/>
        <pc:sldMkLst>
          <pc:docMk/>
          <pc:sldMk cId="0" sldId="464"/>
        </pc:sldMkLst>
      </pc:sldChg>
      <pc:sldChg chg="del">
        <pc:chgData name="Peter Hagell" userId="865b429c-9613-4fde-a36c-7e38fc6a5413" providerId="ADAL" clId="{0869B480-35D7-984C-9E1D-941246A10BB7}" dt="2023-12-20T10:07:36.404" v="3" actId="2696"/>
        <pc:sldMkLst>
          <pc:docMk/>
          <pc:sldMk cId="0" sldId="465"/>
        </pc:sldMkLst>
      </pc:sldChg>
      <pc:sldChg chg="del">
        <pc:chgData name="Peter Hagell" userId="865b429c-9613-4fde-a36c-7e38fc6a5413" providerId="ADAL" clId="{0869B480-35D7-984C-9E1D-941246A10BB7}" dt="2023-12-20T10:07:36.404" v="3" actId="2696"/>
        <pc:sldMkLst>
          <pc:docMk/>
          <pc:sldMk cId="0" sldId="466"/>
        </pc:sldMkLst>
      </pc:sldChg>
      <pc:sldChg chg="del">
        <pc:chgData name="Peter Hagell" userId="865b429c-9613-4fde-a36c-7e38fc6a5413" providerId="ADAL" clId="{0869B480-35D7-984C-9E1D-941246A10BB7}" dt="2023-12-20T10:07:36.404" v="3" actId="2696"/>
        <pc:sldMkLst>
          <pc:docMk/>
          <pc:sldMk cId="0" sldId="473"/>
        </pc:sldMkLst>
      </pc:sldChg>
      <pc:sldChg chg="del">
        <pc:chgData name="Peter Hagell" userId="865b429c-9613-4fde-a36c-7e38fc6a5413" providerId="ADAL" clId="{0869B480-35D7-984C-9E1D-941246A10BB7}" dt="2023-12-20T10:07:36.404" v="3" actId="2696"/>
        <pc:sldMkLst>
          <pc:docMk/>
          <pc:sldMk cId="0" sldId="610"/>
        </pc:sldMkLst>
      </pc:sldChg>
      <pc:sldChg chg="del">
        <pc:chgData name="Peter Hagell" userId="865b429c-9613-4fde-a36c-7e38fc6a5413" providerId="ADAL" clId="{0869B480-35D7-984C-9E1D-941246A10BB7}" dt="2023-12-20T10:07:36.404" v="3" actId="2696"/>
        <pc:sldMkLst>
          <pc:docMk/>
          <pc:sldMk cId="2985628571" sldId="647"/>
        </pc:sldMkLst>
      </pc:sldChg>
      <pc:sldChg chg="del">
        <pc:chgData name="Peter Hagell" userId="865b429c-9613-4fde-a36c-7e38fc6a5413" providerId="ADAL" clId="{0869B480-35D7-984C-9E1D-941246A10BB7}" dt="2023-12-20T10:07:36.404" v="3" actId="2696"/>
        <pc:sldMkLst>
          <pc:docMk/>
          <pc:sldMk cId="2519655416" sldId="694"/>
        </pc:sldMkLst>
      </pc:sldChg>
      <pc:sldChg chg="del">
        <pc:chgData name="Peter Hagell" userId="865b429c-9613-4fde-a36c-7e38fc6a5413" providerId="ADAL" clId="{0869B480-35D7-984C-9E1D-941246A10BB7}" dt="2023-12-20T10:07:36.404" v="3" actId="2696"/>
        <pc:sldMkLst>
          <pc:docMk/>
          <pc:sldMk cId="2077930509" sldId="731"/>
        </pc:sldMkLst>
      </pc:sldChg>
      <pc:sldChg chg="del">
        <pc:chgData name="Peter Hagell" userId="865b429c-9613-4fde-a36c-7e38fc6a5413" providerId="ADAL" clId="{0869B480-35D7-984C-9E1D-941246A10BB7}" dt="2023-12-20T10:07:36.404" v="3" actId="2696"/>
        <pc:sldMkLst>
          <pc:docMk/>
          <pc:sldMk cId="4130552555" sldId="733"/>
        </pc:sldMkLst>
      </pc:sldChg>
      <pc:sldChg chg="del">
        <pc:chgData name="Peter Hagell" userId="865b429c-9613-4fde-a36c-7e38fc6a5413" providerId="ADAL" clId="{0869B480-35D7-984C-9E1D-941246A10BB7}" dt="2023-12-20T10:07:36.404" v="3" actId="2696"/>
        <pc:sldMkLst>
          <pc:docMk/>
          <pc:sldMk cId="3462511687" sldId="734"/>
        </pc:sldMkLst>
      </pc:sldChg>
      <pc:sldChg chg="del">
        <pc:chgData name="Peter Hagell" userId="865b429c-9613-4fde-a36c-7e38fc6a5413" providerId="ADAL" clId="{0869B480-35D7-984C-9E1D-941246A10BB7}" dt="2023-12-20T10:07:36.404" v="3" actId="2696"/>
        <pc:sldMkLst>
          <pc:docMk/>
          <pc:sldMk cId="4073045820" sldId="735"/>
        </pc:sldMkLst>
      </pc:sldChg>
      <pc:sldChg chg="del">
        <pc:chgData name="Peter Hagell" userId="865b429c-9613-4fde-a36c-7e38fc6a5413" providerId="ADAL" clId="{0869B480-35D7-984C-9E1D-941246A10BB7}" dt="2023-12-20T10:07:36.404" v="3" actId="2696"/>
        <pc:sldMkLst>
          <pc:docMk/>
          <pc:sldMk cId="1603853299" sldId="754"/>
        </pc:sldMkLst>
      </pc:sldChg>
      <pc:sldChg chg="del">
        <pc:chgData name="Peter Hagell" userId="865b429c-9613-4fde-a36c-7e38fc6a5413" providerId="ADAL" clId="{0869B480-35D7-984C-9E1D-941246A10BB7}" dt="2023-12-20T10:07:36.404" v="3" actId="2696"/>
        <pc:sldMkLst>
          <pc:docMk/>
          <pc:sldMk cId="2747376709" sldId="767"/>
        </pc:sldMkLst>
      </pc:sldChg>
      <pc:sldChg chg="del">
        <pc:chgData name="Peter Hagell" userId="865b429c-9613-4fde-a36c-7e38fc6a5413" providerId="ADAL" clId="{0869B480-35D7-984C-9E1D-941246A10BB7}" dt="2023-12-20T10:07:36.404" v="3" actId="2696"/>
        <pc:sldMkLst>
          <pc:docMk/>
          <pc:sldMk cId="3773365828" sldId="770"/>
        </pc:sldMkLst>
      </pc:sldChg>
      <pc:sldChg chg="del">
        <pc:chgData name="Peter Hagell" userId="865b429c-9613-4fde-a36c-7e38fc6a5413" providerId="ADAL" clId="{0869B480-35D7-984C-9E1D-941246A10BB7}" dt="2023-12-20T10:07:36.404" v="3" actId="2696"/>
        <pc:sldMkLst>
          <pc:docMk/>
          <pc:sldMk cId="2575176593" sldId="789"/>
        </pc:sldMkLst>
      </pc:sldChg>
      <pc:sldChg chg="del">
        <pc:chgData name="Peter Hagell" userId="865b429c-9613-4fde-a36c-7e38fc6a5413" providerId="ADAL" clId="{0869B480-35D7-984C-9E1D-941246A10BB7}" dt="2023-12-20T10:07:36.404" v="3" actId="2696"/>
        <pc:sldMkLst>
          <pc:docMk/>
          <pc:sldMk cId="475852318" sldId="793"/>
        </pc:sldMkLst>
      </pc:sldChg>
      <pc:sldChg chg="del">
        <pc:chgData name="Peter Hagell" userId="865b429c-9613-4fde-a36c-7e38fc6a5413" providerId="ADAL" clId="{0869B480-35D7-984C-9E1D-941246A10BB7}" dt="2023-12-20T10:07:36.404" v="3" actId="2696"/>
        <pc:sldMkLst>
          <pc:docMk/>
          <pc:sldMk cId="0" sldId="795"/>
        </pc:sldMkLst>
      </pc:sldChg>
      <pc:sldChg chg="del">
        <pc:chgData name="Peter Hagell" userId="865b429c-9613-4fde-a36c-7e38fc6a5413" providerId="ADAL" clId="{0869B480-35D7-984C-9E1D-941246A10BB7}" dt="2023-12-20T10:07:36.404" v="3" actId="2696"/>
        <pc:sldMkLst>
          <pc:docMk/>
          <pc:sldMk cId="2949676044" sldId="797"/>
        </pc:sldMkLst>
      </pc:sldChg>
      <pc:sldChg chg="del">
        <pc:chgData name="Peter Hagell" userId="865b429c-9613-4fde-a36c-7e38fc6a5413" providerId="ADAL" clId="{0869B480-35D7-984C-9E1D-941246A10BB7}" dt="2023-12-20T10:07:36.404" v="3" actId="2696"/>
        <pc:sldMkLst>
          <pc:docMk/>
          <pc:sldMk cId="0" sldId="819"/>
        </pc:sldMkLst>
      </pc:sldChg>
      <pc:sldChg chg="del">
        <pc:chgData name="Peter Hagell" userId="865b429c-9613-4fde-a36c-7e38fc6a5413" providerId="ADAL" clId="{0869B480-35D7-984C-9E1D-941246A10BB7}" dt="2023-12-20T10:07:36.404" v="3" actId="2696"/>
        <pc:sldMkLst>
          <pc:docMk/>
          <pc:sldMk cId="903851741" sldId="820"/>
        </pc:sldMkLst>
      </pc:sldChg>
      <pc:sldChg chg="del">
        <pc:chgData name="Peter Hagell" userId="865b429c-9613-4fde-a36c-7e38fc6a5413" providerId="ADAL" clId="{0869B480-35D7-984C-9E1D-941246A10BB7}" dt="2023-12-20T10:07:36.404" v="3" actId="2696"/>
        <pc:sldMkLst>
          <pc:docMk/>
          <pc:sldMk cId="3927457128" sldId="839"/>
        </pc:sldMkLst>
      </pc:sldChg>
      <pc:sldChg chg="del">
        <pc:chgData name="Peter Hagell" userId="865b429c-9613-4fde-a36c-7e38fc6a5413" providerId="ADAL" clId="{0869B480-35D7-984C-9E1D-941246A10BB7}" dt="2023-12-20T10:07:36.404" v="3" actId="2696"/>
        <pc:sldMkLst>
          <pc:docMk/>
          <pc:sldMk cId="1633975087" sldId="847"/>
        </pc:sldMkLst>
      </pc:sldChg>
      <pc:sldChg chg="modSp add mod">
        <pc:chgData name="Peter Hagell" userId="865b429c-9613-4fde-a36c-7e38fc6a5413" providerId="ADAL" clId="{0869B480-35D7-984C-9E1D-941246A10BB7}" dt="2023-12-20T10:07:14.287" v="1" actId="20577"/>
        <pc:sldMkLst>
          <pc:docMk/>
          <pc:sldMk cId="1262427968" sldId="848"/>
        </pc:sldMkLst>
        <pc:spChg chg="mod">
          <ac:chgData name="Peter Hagell" userId="865b429c-9613-4fde-a36c-7e38fc6a5413" providerId="ADAL" clId="{0869B480-35D7-984C-9E1D-941246A10BB7}" dt="2023-12-20T10:07:14.287" v="1" actId="20577"/>
          <ac:spMkLst>
            <pc:docMk/>
            <pc:sldMk cId="1262427968" sldId="848"/>
            <ac:spMk id="2" creationId="{A2DF4CEB-918A-0472-B6E4-4689B9CD397B}"/>
          </ac:spMkLst>
        </pc:spChg>
      </pc:sldChg>
      <pc:sldMasterChg chg="delSldLayout">
        <pc:chgData name="Peter Hagell" userId="865b429c-9613-4fde-a36c-7e38fc6a5413" providerId="ADAL" clId="{0869B480-35D7-984C-9E1D-941246A10BB7}" dt="2023-12-20T10:07:36.404" v="3" actId="2696"/>
        <pc:sldMasterMkLst>
          <pc:docMk/>
          <pc:sldMasterMk cId="476094540" sldId="2147483648"/>
        </pc:sldMasterMkLst>
        <pc:sldLayoutChg chg="del">
          <pc:chgData name="Peter Hagell" userId="865b429c-9613-4fde-a36c-7e38fc6a5413" providerId="ADAL" clId="{0869B480-35D7-984C-9E1D-941246A10BB7}" dt="2023-12-20T10:07:36.404" v="3" actId="2696"/>
          <pc:sldLayoutMkLst>
            <pc:docMk/>
            <pc:sldMasterMk cId="476094540" sldId="2147483648"/>
            <pc:sldLayoutMk cId="3343017180" sldId="2147483660"/>
          </pc:sldLayoutMkLst>
        </pc:sldLayoutChg>
        <pc:sldLayoutChg chg="del">
          <pc:chgData name="Peter Hagell" userId="865b429c-9613-4fde-a36c-7e38fc6a5413" providerId="ADAL" clId="{0869B480-35D7-984C-9E1D-941246A10BB7}" dt="2023-12-20T10:07:36.404" v="3" actId="2696"/>
          <pc:sldLayoutMkLst>
            <pc:docMk/>
            <pc:sldMasterMk cId="476094540" sldId="2147483648"/>
            <pc:sldLayoutMk cId="3453429777" sldId="2147483661"/>
          </pc:sldLayoutMkLst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Hagell:Sync:Data:RAND-36:RUMM:RAND%20-%20SF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7552475940507399E-2"/>
          <c:y val="0.135999737532808"/>
          <c:w val="0.88555422572178499"/>
          <c:h val="0.74066692913385801"/>
        </c:manualLayout>
      </c:layout>
      <c:scatterChart>
        <c:scatterStyle val="lineMarker"/>
        <c:varyColors val="0"/>
        <c:ser>
          <c:idx val="0"/>
          <c:order val="0"/>
          <c:tx>
            <c:strRef>
              <c:f>'MH DIF'!$P$21</c:f>
              <c:strCache>
                <c:ptCount val="1"/>
                <c:pt idx="0">
                  <c:v>Locn_SF</c:v>
                </c:pt>
              </c:strCache>
            </c:strRef>
          </c:tx>
          <c:spPr>
            <a:ln w="317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9525">
                <a:solidFill>
                  <a:srgbClr val="FF0000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'MH DIF'!$T$22:$T$26</c:f>
                <c:numCache>
                  <c:formatCode>General</c:formatCode>
                  <c:ptCount val="5"/>
                  <c:pt idx="0">
                    <c:v>0.20383999999999999</c:v>
                  </c:pt>
                  <c:pt idx="1">
                    <c:v>0.21560000000000001</c:v>
                  </c:pt>
                  <c:pt idx="2">
                    <c:v>0.18228</c:v>
                  </c:pt>
                  <c:pt idx="3">
                    <c:v>0.21168000000000001</c:v>
                  </c:pt>
                  <c:pt idx="4">
                    <c:v>0.18423999999999999</c:v>
                  </c:pt>
                </c:numCache>
              </c:numRef>
            </c:plus>
            <c:minus>
              <c:numRef>
                <c:f>'MH DIF'!$U$22:$U$26</c:f>
                <c:numCache>
                  <c:formatCode>General</c:formatCode>
                  <c:ptCount val="5"/>
                  <c:pt idx="0">
                    <c:v>0.18423999999999999</c:v>
                  </c:pt>
                  <c:pt idx="1">
                    <c:v>0.21168000000000001</c:v>
                  </c:pt>
                  <c:pt idx="2">
                    <c:v>0.17247999999999999</c:v>
                  </c:pt>
                  <c:pt idx="3">
                    <c:v>0.1862</c:v>
                  </c:pt>
                  <c:pt idx="4">
                    <c:v>0.17052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'MH DIF'!$O$22:$O$26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</c:numCache>
            </c:numRef>
          </c:xVal>
          <c:yVal>
            <c:numRef>
              <c:f>'MH DIF'!$P$22:$P$26</c:f>
              <c:numCache>
                <c:formatCode>General</c:formatCode>
                <c:ptCount val="5"/>
                <c:pt idx="0">
                  <c:v>-0.71699999999999997</c:v>
                </c:pt>
                <c:pt idx="1">
                  <c:v>-0.629</c:v>
                </c:pt>
                <c:pt idx="2">
                  <c:v>1.1339999999999999</c:v>
                </c:pt>
                <c:pt idx="3">
                  <c:v>-1.1279999999999999</c:v>
                </c:pt>
                <c:pt idx="4">
                  <c:v>1.206</c:v>
                </c:pt>
              </c:numCache>
            </c:numRef>
          </c:yVal>
          <c:smooth val="0"/>
          <c:extLst xmlns:mc="http://schemas.openxmlformats.org/markup-compatibility/2006" xmlns:c14="http://schemas.microsoft.com/office/drawing/2007/8/2/chart" xmlns:c16="http://schemas.microsoft.com/office/drawing/2014/chart">
            <c:ext xmlns:c16="http://schemas.microsoft.com/office/drawing/2014/chart" uri="{C3380CC4-5D6E-409C-BE32-E72D297353CC}">
              <c16:uniqueId val="{00000000-CDB3-8942-AB81-8DF0940DF3BD}"/>
            </c:ext>
          </c:extLst>
        </c:ser>
        <c:ser>
          <c:idx val="1"/>
          <c:order val="1"/>
          <c:tx>
            <c:strRef>
              <c:f>'MH DIF'!$Q$21</c:f>
              <c:strCache>
                <c:ptCount val="1"/>
                <c:pt idx="0">
                  <c:v>Locn_RAND</c:v>
                </c:pt>
              </c:strCache>
            </c:strRef>
          </c:tx>
          <c:spPr>
            <a:ln w="317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0070C0"/>
              </a:solidFill>
              <a:ln w="9525">
                <a:solidFill>
                  <a:srgbClr val="0070C0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'MH DIF'!$U$22:$U$26</c:f>
                <c:numCache>
                  <c:formatCode>General</c:formatCode>
                  <c:ptCount val="5"/>
                  <c:pt idx="0">
                    <c:v>0.18423999999999999</c:v>
                  </c:pt>
                  <c:pt idx="1">
                    <c:v>0.21168000000000001</c:v>
                  </c:pt>
                  <c:pt idx="2">
                    <c:v>0.17247999999999999</c:v>
                  </c:pt>
                  <c:pt idx="3">
                    <c:v>0.1862</c:v>
                  </c:pt>
                  <c:pt idx="4">
                    <c:v>0.17052</c:v>
                  </c:pt>
                </c:numCache>
              </c:numRef>
            </c:plus>
            <c:minus>
              <c:numRef>
                <c:f>'MH DIF'!$U$22:$U$26</c:f>
                <c:numCache>
                  <c:formatCode>General</c:formatCode>
                  <c:ptCount val="5"/>
                  <c:pt idx="0">
                    <c:v>0.18423999999999999</c:v>
                  </c:pt>
                  <c:pt idx="1">
                    <c:v>0.21168000000000001</c:v>
                  </c:pt>
                  <c:pt idx="2">
                    <c:v>0.17247999999999999</c:v>
                  </c:pt>
                  <c:pt idx="3">
                    <c:v>0.1862</c:v>
                  </c:pt>
                  <c:pt idx="4">
                    <c:v>0.17052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'MH DIF'!$O$22:$O$26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</c:numCache>
            </c:numRef>
          </c:xVal>
          <c:yVal>
            <c:numRef>
              <c:f>'MH DIF'!$Q$22:$Q$26</c:f>
              <c:numCache>
                <c:formatCode>General</c:formatCode>
                <c:ptCount val="5"/>
                <c:pt idx="0">
                  <c:v>-0.47899999999999998</c:v>
                </c:pt>
                <c:pt idx="1">
                  <c:v>-1.454</c:v>
                </c:pt>
                <c:pt idx="2">
                  <c:v>1.0349999999999999</c:v>
                </c:pt>
                <c:pt idx="3">
                  <c:v>-0.59399999999999997</c:v>
                </c:pt>
                <c:pt idx="4">
                  <c:v>1.4319999999999999</c:v>
                </c:pt>
              </c:numCache>
            </c:numRef>
          </c:yVal>
          <c:smooth val="0"/>
          <c:extLst xmlns:mc="http://schemas.openxmlformats.org/markup-compatibility/2006" xmlns:c14="http://schemas.microsoft.com/office/drawing/2007/8/2/chart" xmlns:c16="http://schemas.microsoft.com/office/drawing/2014/chart">
            <c:ext xmlns:c16="http://schemas.microsoft.com/office/drawing/2014/chart" uri="{C3380CC4-5D6E-409C-BE32-E72D297353CC}">
              <c16:uniqueId val="{00000001-CDB3-8942-AB81-8DF0940DF3B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20583400"/>
        <c:axId val="-2120577368"/>
      </c:scatterChart>
      <c:valAx>
        <c:axId val="-212058340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400" b="0" i="0"/>
                </a:pPr>
                <a:r>
                  <a:rPr lang="en-US" sz="1400" b="0" i="0" dirty="0"/>
                  <a:t>Item</a:t>
                </a:r>
              </a:p>
            </c:rich>
          </c:tx>
          <c:layout>
            <c:manualLayout>
              <c:xMode val="edge"/>
              <c:yMode val="edge"/>
              <c:x val="0.49871930008748899"/>
              <c:y val="0.93333333333333302"/>
            </c:manualLayout>
          </c:layout>
          <c:overlay val="0"/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-2120577368"/>
        <c:crossesAt val="-2"/>
        <c:crossBetween val="midCat"/>
      </c:valAx>
      <c:valAx>
        <c:axId val="-21205773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vert="horz"/>
              <a:lstStyle/>
              <a:p>
                <a:pPr>
                  <a:defRPr sz="1400" b="0" i="0"/>
                </a:pPr>
                <a:r>
                  <a:rPr lang="en-US" sz="1400" b="0" i="0" dirty="0"/>
                  <a:t>Location</a:t>
                </a:r>
              </a:p>
            </c:rich>
          </c:tx>
          <c:overlay val="0"/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-212058340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ln w="9525" cap="flat" cmpd="sng" algn="ctr">
      <a:noFill/>
      <a:round/>
    </a:ln>
    <a:effectLst/>
  </c:spPr>
  <c:txPr>
    <a:bodyPr/>
    <a:lstStyle/>
    <a:p>
      <a:pPr>
        <a:defRPr/>
      </a:pPr>
      <a:endParaRPr lang="sv-SE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6391A3-430B-8E44-83C9-8D3047BB0C20}" type="datetimeFigureOut">
              <a:rPr lang="sv-SE" smtClean="0"/>
              <a:t>2023-12-20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082F4E-0EC6-EF4F-950C-C3848C09D47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750143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930" name="Rectangle 7"/>
          <p:cNvSpPr txBox="1">
            <a:spLocks noGrp="1" noChangeArrowheads="1"/>
          </p:cNvSpPr>
          <p:nvPr/>
        </p:nvSpPr>
        <p:spPr bwMode="auto">
          <a:xfrm>
            <a:off x="3884463" y="8685878"/>
            <a:ext cx="2972004" cy="456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 anchor="b"/>
          <a:lstStyle>
            <a:lvl1pPr defTabSz="990600" eaLnBrk="0" hangingPunct="0">
              <a:defRPr sz="2400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37931725" indent="-37474525" defTabSz="990600" eaLnBrk="0" hangingPunct="0">
              <a:defRPr sz="2400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r" eaLnBrk="1" hangingPunct="1"/>
            <a:fld id="{823F57EA-F0FC-8448-93E9-C96BE05D016A}" type="slidenum">
              <a:rPr lang="sv-SE" sz="1200">
                <a:latin typeface="Times New Roman" charset="0"/>
              </a:rPr>
              <a:pPr algn="r" eaLnBrk="1" hangingPunct="1"/>
              <a:t>3</a:t>
            </a:fld>
            <a:endParaRPr lang="sv-SE" sz="1200">
              <a:latin typeface="Times New Roman" charset="0"/>
            </a:endParaRPr>
          </a:p>
        </p:txBody>
      </p:sp>
      <p:sp>
        <p:nvSpPr>
          <p:cNvPr id="380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4412" cy="3429000"/>
          </a:xfrm>
          <a:ln/>
        </p:spPr>
      </p:sp>
      <p:sp>
        <p:nvSpPr>
          <p:cNvPr id="3809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31844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1288" y="768350"/>
            <a:ext cx="6818312" cy="3836988"/>
          </a:xfrm>
          <a:ln/>
        </p:spPr>
      </p:sp>
      <p:sp>
        <p:nvSpPr>
          <p:cNvPr id="3635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:ma14="http://schemas.microsoft.com/office/mac/drawingml/2011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ma14="http://schemas.microsoft.com/office/mac/drawingml/2011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:a14="http://schemas.microsoft.com/office/drawing/2010/main" xmlns="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4412" cy="3429000"/>
          </a:xfrm>
          <a:ln/>
        </p:spPr>
      </p:sp>
      <p:sp>
        <p:nvSpPr>
          <p:cNvPr id="3256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56230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690" name="Rectangle 7"/>
          <p:cNvSpPr txBox="1">
            <a:spLocks noGrp="1" noChangeArrowheads="1"/>
          </p:cNvSpPr>
          <p:nvPr/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ma14="http://schemas.microsoft.com/office/mac/drawingml/2011/main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ma14="http://schemas.microsoft.com/office/mac/drawingml/2011/main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48" tIns="49524" rIns="99048" bIns="49524" anchor="b"/>
          <a:lstStyle>
            <a:lvl1pPr defTabSz="990600" eaLnBrk="0" hangingPunct="0">
              <a:defRPr sz="2400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37931725" indent="-37474525" defTabSz="990600" eaLnBrk="0" hangingPunct="0">
              <a:defRPr sz="2400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r" eaLnBrk="1" hangingPunct="1"/>
            <a:fld id="{1543F55A-E3FC-AC44-8965-526383CECDB8}" type="slidenum">
              <a:rPr lang="sv-SE" sz="1300">
                <a:latin typeface="Times New Roman" charset="0"/>
              </a:rPr>
              <a:t>21</a:t>
            </a:fld>
            <a:endParaRPr lang="sv-SE" sz="1300">
              <a:latin typeface="Times New Roman" charset="0"/>
            </a:endParaRPr>
          </a:p>
        </p:txBody>
      </p:sp>
      <p:sp>
        <p:nvSpPr>
          <p:cNvPr id="370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1288" y="768350"/>
            <a:ext cx="6818312" cy="3836988"/>
          </a:xfrm>
          <a:ln/>
        </p:spPr>
      </p:sp>
      <p:sp>
        <p:nvSpPr>
          <p:cNvPr id="370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ma14="http://schemas.microsoft.com/office/mac/drawingml/2011/main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ma14="http://schemas.microsoft.com/office/mac/drawingml/2011/main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1288" y="768350"/>
            <a:ext cx="6818312" cy="3836988"/>
          </a:xfrm>
          <a:ln/>
        </p:spPr>
      </p:sp>
      <p:sp>
        <p:nvSpPr>
          <p:cNvPr id="3686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ma14="http://schemas.microsoft.com/office/mac/drawingml/2011/main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ma14="http://schemas.microsoft.com/office/mac/drawingml/2011/main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ma14="http://schemas.microsoft.com/office/mac/drawingml/2011/main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ma14="http://schemas.microsoft.com/office/mac/drawingml/2011/main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 eaLnBrk="0" hangingPunct="0">
              <a:defRPr sz="2400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37931725" indent="-37474525" defTabSz="990600" eaLnBrk="0" hangingPunct="0">
              <a:defRPr sz="2400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fld id="{719CCC39-FFBC-024E-A105-564AA5B93C73}" type="slidenum">
              <a:rPr lang="sv-SE" sz="1300">
                <a:latin typeface="Times New Roman" charset="0"/>
              </a:rPr>
              <a:t>23</a:t>
            </a:fld>
            <a:endParaRPr lang="sv-SE" sz="1300">
              <a:latin typeface="Times New Roman" charset="0"/>
            </a:endParaRPr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1288" y="768350"/>
            <a:ext cx="6818312" cy="3836988"/>
          </a:xfrm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ma14="http://schemas.microsoft.com/office/mac/drawingml/2011/main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ma14="http://schemas.microsoft.com/office/mac/drawingml/2011/main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1288" y="768350"/>
            <a:ext cx="6818312" cy="3836988"/>
          </a:xfrm>
          <a:ln/>
        </p:spPr>
      </p:sp>
      <p:sp>
        <p:nvSpPr>
          <p:cNvPr id="3727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ma14="http://schemas.microsoft.com/office/mac/drawingml/2011/main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ma14="http://schemas.microsoft.com/office/mac/drawingml/2011/main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1288" y="768350"/>
            <a:ext cx="6818312" cy="3836988"/>
          </a:xfrm>
          <a:ln/>
        </p:spPr>
      </p:sp>
      <p:sp>
        <p:nvSpPr>
          <p:cNvPr id="3758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ma14="http://schemas.microsoft.com/office/mac/drawingml/2011/main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ma14="http://schemas.microsoft.com/office/mac/drawingml/2011/main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ma14="http://schemas.microsoft.com/office/mac/drawingml/2011/main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ma14="http://schemas.microsoft.com/office/mac/drawingml/2011/main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 eaLnBrk="0" hangingPunct="0">
              <a:defRPr sz="2400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37931725" indent="-37474525" defTabSz="990600" eaLnBrk="0" hangingPunct="0">
              <a:defRPr sz="2400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fld id="{60D2FCCF-9F32-534A-BB7C-CD9336A03226}" type="slidenum">
              <a:rPr lang="sv-SE" sz="1300">
                <a:latin typeface="Times New Roman" charset="0"/>
              </a:rPr>
              <a:t>26</a:t>
            </a:fld>
            <a:endParaRPr lang="sv-SE" sz="1300">
              <a:latin typeface="Times New Roman" charset="0"/>
            </a:endParaRPr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1288" y="768350"/>
            <a:ext cx="6818312" cy="3836988"/>
          </a:xfrm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ma14="http://schemas.microsoft.com/office/mac/drawingml/2011/main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ma14="http://schemas.microsoft.com/office/mac/drawingml/2011/main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ma14="http://schemas.microsoft.com/office/mac/drawingml/2011/main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ma14="http://schemas.microsoft.com/office/mac/drawingml/2011/main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 eaLnBrk="0" hangingPunct="0">
              <a:defRPr sz="2400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37931725" indent="-37474525" defTabSz="990600" eaLnBrk="0" hangingPunct="0">
              <a:defRPr sz="2400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fld id="{7610C4B2-9059-6946-B803-5CE104B6E44F}" type="slidenum">
              <a:rPr lang="sv-SE" sz="1300">
                <a:latin typeface="Times New Roman" charset="0"/>
              </a:rPr>
              <a:t>27</a:t>
            </a:fld>
            <a:endParaRPr lang="sv-SE" sz="1300">
              <a:latin typeface="Times New Roman" charset="0"/>
            </a:endParaRPr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1288" y="768350"/>
            <a:ext cx="6818312" cy="3836988"/>
          </a:xfrm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ma14="http://schemas.microsoft.com/office/mac/drawingml/2011/main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ma14="http://schemas.microsoft.com/office/mac/drawingml/2011/main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ma14="http://schemas.microsoft.com/office/mac/drawingml/2011/main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ma14="http://schemas.microsoft.com/office/mac/drawingml/2011/main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 eaLnBrk="0" hangingPunct="0">
              <a:defRPr sz="2400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37931725" indent="-37474525" defTabSz="990600" eaLnBrk="0" hangingPunct="0">
              <a:defRPr sz="2400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fld id="{A3533D2B-2850-054A-80AF-5CF4E9B8A6DA}" type="slidenum">
              <a:rPr lang="sv-SE" sz="1300">
                <a:latin typeface="Times New Roman" charset="0"/>
              </a:rPr>
              <a:t>28</a:t>
            </a:fld>
            <a:endParaRPr lang="sv-SE" sz="1300">
              <a:latin typeface="Times New Roman" charset="0"/>
            </a:endParaRPr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1288" y="768350"/>
            <a:ext cx="6818312" cy="3836988"/>
          </a:xfrm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ma14="http://schemas.microsoft.com/office/mac/drawingml/2011/main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ma14="http://schemas.microsoft.com/office/mac/drawingml/2011/main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23" eaLnBrk="0" hangingPunct="0">
              <a:defRPr sz="2200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35014775" indent="-34592734" defTabSz="914423" eaLnBrk="0" hangingPunct="0">
              <a:defRPr sz="2200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eaLnBrk="0" hangingPunct="0">
              <a:defRPr sz="2200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eaLnBrk="0" hangingPunct="0">
              <a:defRPr sz="2200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eaLnBrk="0" hangingPunct="0">
              <a:defRPr sz="2200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422041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84408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1266124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168816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fld id="{D370E666-F7E4-864F-A607-843F65B18D1F}" type="slidenum">
              <a:rPr lang="sv-SE" sz="1200">
                <a:latin typeface="Times New Roman" charset="0"/>
              </a:rPr>
              <a:pPr eaLnBrk="1" hangingPunct="1"/>
              <a:t>4</a:t>
            </a:fld>
            <a:endParaRPr lang="sv-SE" sz="1200">
              <a:latin typeface="Times New Roman" charset="0"/>
            </a:endParaRPr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4412" cy="3429000"/>
          </a:xfrm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08821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ma14="http://schemas.microsoft.com/office/mac/drawingml/2011/main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ma14="http://schemas.microsoft.com/office/mac/drawingml/2011/main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 eaLnBrk="0" hangingPunct="0">
              <a:defRPr sz="2400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37931725" indent="-37474525" defTabSz="990600" eaLnBrk="0" hangingPunct="0">
              <a:defRPr sz="2400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fld id="{B2CBB439-40C0-244A-87C5-4E35D881C8ED}" type="slidenum">
              <a:rPr lang="sv-SE" sz="1300">
                <a:latin typeface="Times New Roman" charset="0"/>
              </a:rPr>
              <a:t>33</a:t>
            </a:fld>
            <a:endParaRPr lang="sv-SE" sz="1300">
              <a:latin typeface="Times New Roman" charset="0"/>
            </a:endParaRPr>
          </a:p>
        </p:txBody>
      </p:sp>
      <p:sp>
        <p:nvSpPr>
          <p:cNvPr id="132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1288" y="768350"/>
            <a:ext cx="6818312" cy="3836988"/>
          </a:xfrm>
          <a:ln/>
        </p:spPr>
      </p:sp>
      <p:sp>
        <p:nvSpPr>
          <p:cNvPr id="1321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ma14="http://schemas.microsoft.com/office/mac/drawingml/2011/main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ma14="http://schemas.microsoft.com/office/mac/drawingml/2011/main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ma14="http://schemas.microsoft.com/office/mac/drawingml/2011/main" xmlns:p14="http://schemas.microsoft.com/office/powerpoint/2010/main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ma14="http://schemas.microsoft.com/office/mac/drawingml/2011/main" xmlns:p14="http://schemas.microsoft.com/office/powerpoint/2010/main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23" eaLnBrk="0" hangingPunct="0">
              <a:defRPr sz="2200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35014775" indent="-34592734" defTabSz="914423" eaLnBrk="0" hangingPunct="0">
              <a:defRPr sz="2200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eaLnBrk="0" hangingPunct="0">
              <a:defRPr sz="2200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eaLnBrk="0" hangingPunct="0">
              <a:defRPr sz="2200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eaLnBrk="0" hangingPunct="0">
              <a:defRPr sz="2200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422041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84408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1266124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168816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fld id="{9FF1E423-5373-D04F-A2AB-3AA946E74EB5}" type="slidenum">
              <a:rPr lang="sv-SE" sz="1200">
                <a:latin typeface="Times New Roman" charset="0"/>
              </a:rPr>
              <a:t>36</a:t>
            </a:fld>
            <a:endParaRPr lang="sv-SE" sz="1200">
              <a:latin typeface="Times New Roman" charset="0"/>
            </a:endParaRPr>
          </a:p>
        </p:txBody>
      </p:sp>
      <p:sp>
        <p:nvSpPr>
          <p:cNvPr id="142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4412" cy="3429000"/>
          </a:xfrm>
          <a:ln/>
        </p:spPr>
      </p:sp>
      <p:sp>
        <p:nvSpPr>
          <p:cNvPr id="1423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ma14="http://schemas.microsoft.com/office/mac/drawingml/2011/main" xmlns:p14="http://schemas.microsoft.com/office/powerpoint/2010/main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ma14="http://schemas.microsoft.com/office/mac/drawingml/2011/main" xmlns:p14="http://schemas.microsoft.com/office/powerpoint/2010/main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a14="http://schemas.microsoft.com/office/drawing/2010/main" xmlns:p14="http://schemas.microsoft.com/office/powerpoint/2010/main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053662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CE984F-5CB4-5A48-8965-438A605CBE00}" type="slidenum">
              <a:rPr lang="sv-SE" smtClean="0"/>
              <a:pPr/>
              <a:t>38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9116347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082F4E-0EC6-EF4F-950C-C3848C09D476}" type="slidenum">
              <a:rPr lang="sv-SE" smtClean="0"/>
              <a:t>42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853918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73618919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16809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4412" cy="3429000"/>
          </a:xfrm>
          <a:ln/>
        </p:spPr>
      </p:sp>
      <p:sp>
        <p:nvSpPr>
          <p:cNvPr id="344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21968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23" eaLnBrk="0" hangingPunct="0">
              <a:defRPr sz="2200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35014775" indent="-34592734" defTabSz="914423" eaLnBrk="0" hangingPunct="0">
              <a:defRPr sz="2200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eaLnBrk="0" hangingPunct="0">
              <a:defRPr sz="2200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eaLnBrk="0" hangingPunct="0">
              <a:defRPr sz="2200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eaLnBrk="0" hangingPunct="0">
              <a:defRPr sz="2200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422041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84408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1266124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168816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fld id="{ED6BF4BF-1B26-E449-8CBF-50EA7BD724FE}" type="slidenum">
              <a:rPr lang="sv-SE" sz="1200">
                <a:latin typeface="Times New Roman" charset="0"/>
              </a:rPr>
              <a:pPr eaLnBrk="1" hangingPunct="1"/>
              <a:t>6</a:t>
            </a:fld>
            <a:endParaRPr lang="sv-SE" sz="1200">
              <a:latin typeface="Times New Roman" charset="0"/>
            </a:endParaRPr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4412" cy="3429000"/>
          </a:xfrm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00010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23" eaLnBrk="0" hangingPunct="0">
              <a:defRPr sz="2200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35014775" indent="-34592734" defTabSz="914423" eaLnBrk="0" hangingPunct="0">
              <a:defRPr sz="2200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eaLnBrk="0" hangingPunct="0">
              <a:defRPr sz="2200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eaLnBrk="0" hangingPunct="0">
              <a:defRPr sz="2200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eaLnBrk="0" hangingPunct="0">
              <a:defRPr sz="2200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422041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84408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1266124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168816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fld id="{51FC8D92-FA62-4940-9586-403DFA70793C}" type="slidenum">
              <a:rPr lang="sv-SE" sz="1200">
                <a:latin typeface="Times New Roman" charset="0"/>
              </a:rPr>
              <a:pPr eaLnBrk="1" hangingPunct="1"/>
              <a:t>7</a:t>
            </a:fld>
            <a:endParaRPr lang="sv-SE" sz="1200">
              <a:latin typeface="Times New Roman" charset="0"/>
            </a:endParaRPr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4412" cy="3429000"/>
          </a:xfrm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14201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23" eaLnBrk="0" hangingPunct="0">
              <a:defRPr sz="2200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35014775" indent="-34592734" defTabSz="914423" eaLnBrk="0" hangingPunct="0">
              <a:defRPr sz="2200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eaLnBrk="0" hangingPunct="0">
              <a:defRPr sz="2200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eaLnBrk="0" hangingPunct="0">
              <a:defRPr sz="2200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eaLnBrk="0" hangingPunct="0">
              <a:defRPr sz="2200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422041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84408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1266124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168816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fld id="{5BA16419-2D70-5B4C-81FD-7659D4B714FD}" type="slidenum">
              <a:rPr lang="sv-SE" sz="1200">
                <a:latin typeface="Times New Roman" charset="0"/>
              </a:rPr>
              <a:pPr eaLnBrk="1" hangingPunct="1"/>
              <a:t>8</a:t>
            </a:fld>
            <a:endParaRPr lang="sv-SE" sz="1200">
              <a:latin typeface="Times New Roman" charset="0"/>
            </a:endParaRPr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4412" cy="3429000"/>
          </a:xfrm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0859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23" eaLnBrk="0" hangingPunct="0">
              <a:defRPr sz="2200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35014775" indent="-34592734" defTabSz="914423" eaLnBrk="0" hangingPunct="0">
              <a:defRPr sz="2200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eaLnBrk="0" hangingPunct="0">
              <a:defRPr sz="2200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eaLnBrk="0" hangingPunct="0">
              <a:defRPr sz="2200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eaLnBrk="0" hangingPunct="0">
              <a:defRPr sz="2200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422041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84408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1266124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168816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fld id="{E117A0E4-AA7E-0143-8101-C8902618729B}" type="slidenum">
              <a:rPr lang="sv-SE" sz="1200">
                <a:latin typeface="Times New Roman" charset="0"/>
              </a:rPr>
              <a:pPr eaLnBrk="1" hangingPunct="1"/>
              <a:t>9</a:t>
            </a:fld>
            <a:endParaRPr lang="sv-SE" sz="1200">
              <a:latin typeface="Times New Roman" charset="0"/>
            </a:endParaRPr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4412" cy="3429000"/>
          </a:xfrm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29155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1288" y="768350"/>
            <a:ext cx="6818312" cy="3836988"/>
          </a:xfrm>
          <a:ln/>
        </p:spPr>
      </p:sp>
      <p:sp>
        <p:nvSpPr>
          <p:cNvPr id="3461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ma14="http://schemas.microsoft.com/office/mac/drawingml/2011/main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ma14="http://schemas.microsoft.com/office/mac/drawingml/2011/main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1288" y="768350"/>
            <a:ext cx="6818312" cy="3836988"/>
          </a:xfrm>
          <a:ln/>
        </p:spPr>
      </p:sp>
      <p:sp>
        <p:nvSpPr>
          <p:cNvPr id="3420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ma14="http://schemas.microsoft.com/office/mac/drawingml/2011/main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ma14="http://schemas.microsoft.com/office/mac/drawingml/2011/main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33179D-E8E9-E3EA-35D5-600D208EC1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B89B85-DB29-8CD7-3AAE-0C7D8A02AC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18457649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7307A5-4DC7-1BEC-3FDB-979134770D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4E0F90-C813-648E-2596-CCCDB18344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7869CE-9132-EE61-FA52-BA7AD4776A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06EFCD-9E10-D444-B141-9B23EA676C6C}" type="datetimeFigureOut">
              <a:rPr lang="en-SE" smtClean="0"/>
              <a:t>12/20/23</a:t>
            </a:fld>
            <a:endParaRPr lang="en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6063DB-CC34-9C76-201D-9521D56A93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8370E2-DD8D-4EB9-D006-29F9ABCEB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16871F5-4C52-B64A-ACD4-0F293C289581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33829659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9787589-EAF7-7FD7-F2EC-6EBA2A3283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F28D9D-9C67-F350-392F-B149C90943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2DD0BF-8FCE-1370-F91F-8098E20D0D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06EFCD-9E10-D444-B141-9B23EA676C6C}" type="datetimeFigureOut">
              <a:rPr lang="en-SE" smtClean="0"/>
              <a:t>12/20/23</a:t>
            </a:fld>
            <a:endParaRPr lang="en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033D41-00BB-F0AC-11EF-165F08B4A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44EC5C-F93C-2349-D975-91319D085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16871F5-4C52-B64A-ACD4-0F293C289581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9205108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12284" y="1989138"/>
            <a:ext cx="5080000" cy="1981200"/>
          </a:xfrm>
        </p:spPr>
        <p:txBody>
          <a:bodyPr/>
          <a:lstStyle/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5484" y="1989138"/>
            <a:ext cx="5080000" cy="1981200"/>
          </a:xfrm>
        </p:spPr>
        <p:txBody>
          <a:bodyPr/>
          <a:lstStyle/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912284" y="4122738"/>
            <a:ext cx="5080000" cy="1981200"/>
          </a:xfrm>
        </p:spPr>
        <p:txBody>
          <a:bodyPr/>
          <a:lstStyle/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5484" y="4122738"/>
            <a:ext cx="5080000" cy="1981200"/>
          </a:xfrm>
        </p:spPr>
        <p:txBody>
          <a:bodyPr/>
          <a:lstStyle/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C15B99EE-3BC4-614C-AAF5-65AD2B963961}" type="slidenum">
              <a:rPr lang="sv-SE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243649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84F669-B068-836D-61D4-2A4838C78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7439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185C74-0254-0336-1B45-B061659A5D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1600"/>
            <a:ext cx="10515600" cy="480536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32505986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DB3096-5530-0861-0508-3A56D9D70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9DF0C6-F634-D4EC-8A3D-15565EF7AC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47118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EE2962-CBB6-A5E1-9616-80A815126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4231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A233BE-4880-12D2-FA56-FC85E6CFDF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361440"/>
            <a:ext cx="5181600" cy="4815523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S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BBFA12-D6DF-9E5F-5131-F67A929604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361440"/>
            <a:ext cx="5181600" cy="4815523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SE" dirty="0"/>
          </a:p>
        </p:txBody>
      </p:sp>
    </p:spTree>
    <p:extLst>
      <p:ext uri="{BB962C8B-B14F-4D97-AF65-F5344CB8AC3E}">
        <p14:creationId xmlns:p14="http://schemas.microsoft.com/office/powerpoint/2010/main" val="12329688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67BA29-5628-36A3-2761-0E7FC6E081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3A6EB6-804D-D929-87AC-F81224EEE2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7CE9EE-D558-A4DF-6E49-AF196192C3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22AEEF9-3009-ECFE-1246-06D673405B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21157B5-6FB0-0FE1-6228-F1997AF071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7B02BFE-CF35-6592-404A-0E1600F125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06EFCD-9E10-D444-B141-9B23EA676C6C}" type="datetimeFigureOut">
              <a:rPr lang="en-SE" smtClean="0"/>
              <a:t>12/20/23</a:t>
            </a:fld>
            <a:endParaRPr lang="en-S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8A930C2-AFB0-D70C-A7DB-0AFAFEE480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DB32882-E567-3516-777B-1FB7A5BDB7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16871F5-4C52-B64A-ACD4-0F293C289581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9604004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E88BB7-0C64-AC13-8355-4B321CB049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79993E-B2FE-38A6-9365-78334A1A51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06EFCD-9E10-D444-B141-9B23EA676C6C}" type="datetimeFigureOut">
              <a:rPr lang="en-SE" smtClean="0"/>
              <a:t>12/20/23</a:t>
            </a:fld>
            <a:endParaRPr lang="en-S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6A1F94-D559-80C1-95D2-0856570B93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92DB70-1391-1732-2CC3-BB2DEEEA0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16871F5-4C52-B64A-ACD4-0F293C289581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41264756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F18C9CB-B793-99AB-AA1C-F8D162975C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06EFCD-9E10-D444-B141-9B23EA676C6C}" type="datetimeFigureOut">
              <a:rPr lang="en-SE" smtClean="0"/>
              <a:t>12/20/23</a:t>
            </a:fld>
            <a:endParaRPr lang="en-S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F21F578-1D3F-1983-2D46-0CA027B99E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846DD7-663E-8D55-AE79-CE7021794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16871F5-4C52-B64A-ACD4-0F293C289581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7018808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0F0088-7BEE-114C-47D2-7C75E421D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81FE15-BED3-4A69-C520-7C4D8C5B00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1A165C-8EDB-CB77-96EC-BEE223002F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D5828D-86AC-8E80-0618-7E5119BB7C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06EFCD-9E10-D444-B141-9B23EA676C6C}" type="datetimeFigureOut">
              <a:rPr lang="en-SE" smtClean="0"/>
              <a:t>12/20/23</a:t>
            </a:fld>
            <a:endParaRPr lang="en-S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1FC49E-0B95-1ACB-11FE-932A3352D1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459BAC-511D-50A7-5A19-87FF49189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16871F5-4C52-B64A-ACD4-0F293C289581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42974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69537C-4A27-EA8C-7671-C1B8B31875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E3BA6F3-D164-C635-D6FE-E6D0FBDCD9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DB5F6A-9E7A-4DBD-7561-3ABB1CDF4A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081FD9-7B78-D626-212F-84DC21CE6E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06EFCD-9E10-D444-B141-9B23EA676C6C}" type="datetimeFigureOut">
              <a:rPr lang="en-SE" smtClean="0"/>
              <a:t>12/20/23</a:t>
            </a:fld>
            <a:endParaRPr lang="en-S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AF957F-24B7-0B57-8FC3-B96A031729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34E2AA-53BF-1C4E-F268-4F6427E3B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16871F5-4C52-B64A-ACD4-0F293C289581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12545453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A684F64-240D-C9B3-4318-EA03C8CB63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998B89-FF20-91B4-3503-8B6F258DF7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E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3CAFB99-334F-065D-1C77-534D9178CA71}"/>
              </a:ext>
            </a:extLst>
          </p:cNvPr>
          <p:cNvGrpSpPr/>
          <p:nvPr userDrawn="1"/>
        </p:nvGrpSpPr>
        <p:grpSpPr>
          <a:xfrm>
            <a:off x="179523" y="6121210"/>
            <a:ext cx="6520219" cy="633095"/>
            <a:chOff x="519728" y="10058718"/>
            <a:chExt cx="6520219" cy="63309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7173820-6D4F-B0C4-A30B-F7D0678B2B6A}"/>
                </a:ext>
              </a:extLst>
            </p:cNvPr>
            <p:cNvPicPr/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728" y="10058718"/>
              <a:ext cx="2218055" cy="633095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D579E16-F6AE-08E5-6699-4737ED30B6B0}"/>
                </a:ext>
              </a:extLst>
            </p:cNvPr>
            <p:cNvSpPr txBox="1"/>
            <p:nvPr userDrawn="1"/>
          </p:nvSpPr>
          <p:spPr>
            <a:xfrm>
              <a:off x="2796720" y="10142137"/>
              <a:ext cx="424322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800" dirty="0"/>
                <a:t>Reference number: 618596-EPP-1-2020-1-SE-EPPKA2-CBHE-JP</a:t>
              </a:r>
              <a:br>
                <a:rPr lang="en-GB" sz="800" dirty="0"/>
              </a:br>
              <a:r>
                <a:rPr lang="en-GB" sz="800" dirty="0"/>
                <a:t>This publication [communication] reflects the views only of the authors, and the Commission cannot be held responsible for any use, which may be made of the information contained therein.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87B58126-C7BE-5D18-F25B-55D3658D4AEE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1058439" y="5504807"/>
            <a:ext cx="1074143" cy="1309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094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7" Type="http://schemas.openxmlformats.org/officeDocument/2006/relationships/image" Target="../media/image11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emf"/><Relationship Id="rId5" Type="http://schemas.openxmlformats.org/officeDocument/2006/relationships/image" Target="../media/image9.png"/><Relationship Id="rId4" Type="http://schemas.openxmlformats.org/officeDocument/2006/relationships/image" Target="../media/image8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86/s12955-017-0755-0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emf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jpe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3389/fpsyg.2013.00536" TargetMode="Externa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5" Type="http://schemas.openxmlformats.org/officeDocument/2006/relationships/image" Target="../media/image60.png"/><Relationship Id="rId10" Type="http://schemas.openxmlformats.org/officeDocument/2006/relationships/image" Target="../media/image65.emf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doi.org/10.1007/978-3-031-22448-5" TargetMode="External"/><Relationship Id="rId5" Type="http://schemas.openxmlformats.org/officeDocument/2006/relationships/hyperlink" Target="https://doi.org/10.1007/978-3-031-07465-3" TargetMode="External"/><Relationship Id="rId4" Type="http://schemas.openxmlformats.org/officeDocument/2006/relationships/image" Target="../media/image69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academia.edu/3504220/Rating_scales_as_outcome_measures_for_clinical_trials_in_neurology_problems_solutions_and_recommendations" TargetMode="External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12" Type="http://schemas.openxmlformats.org/officeDocument/2006/relationships/hyperlink" Target="https://doi.org/10.1080/09638288.2023.2169772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11" Type="http://schemas.openxmlformats.org/officeDocument/2006/relationships/hyperlink" Target="https://doi.org/10.1080/09638288.2023.2169771" TargetMode="External"/><Relationship Id="rId5" Type="http://schemas.openxmlformats.org/officeDocument/2006/relationships/image" Target="../media/image72.png"/><Relationship Id="rId10" Type="http://schemas.openxmlformats.org/officeDocument/2006/relationships/hyperlink" Target="https://doi.org/10.1097/PHM.0000000000002028" TargetMode="External"/><Relationship Id="rId4" Type="http://schemas.openxmlformats.org/officeDocument/2006/relationships/image" Target="../media/image71.png"/><Relationship Id="rId9" Type="http://schemas.openxmlformats.org/officeDocument/2006/relationships/hyperlink" Target="https://doi.org/10.1111/j.1524-4733.2004.7s106.x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16/j.measurement.2018.09.050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5" Type="http://schemas.openxmlformats.org/officeDocument/2006/relationships/hyperlink" Target="https://doi.org/10.3310/hta13120" TargetMode="External"/><Relationship Id="rId4" Type="http://schemas.openxmlformats.org/officeDocument/2006/relationships/image" Target="../media/image7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doi.org/10.7275/v2gd-4441" TargetMode="External"/><Relationship Id="rId4" Type="http://schemas.openxmlformats.org/officeDocument/2006/relationships/hyperlink" Target="https://doi.org/10.3389/fresc.2023.1208670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hyperlink" Target="http://www.rasch.org/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rasch.org/rmt/rmt74m.htm" TargetMode="External"/><Relationship Id="rId3" Type="http://schemas.openxmlformats.org/officeDocument/2006/relationships/hyperlink" Target="https://doi.org/10.1016/j.measurement.2018.09.050" TargetMode="External"/><Relationship Id="rId7" Type="http://schemas.openxmlformats.org/officeDocument/2006/relationships/hyperlink" Target="https://www.academia.edu/3504220/Rating_scales_as_outcome_measures_for_clinical_trials_in_neurology_problems_solutions_and_recommendations" TargetMode="External"/><Relationship Id="rId2" Type="http://schemas.openxmlformats.org/officeDocument/2006/relationships/hyperlink" Target="https://doi.org/10.1007/978-3-031-07465-3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i.org/10.3310/hta13120" TargetMode="External"/><Relationship Id="rId5" Type="http://schemas.openxmlformats.org/officeDocument/2006/relationships/hyperlink" Target="https://doi.org/10.1186/s12955-017-0755-0" TargetMode="External"/><Relationship Id="rId4" Type="http://schemas.openxmlformats.org/officeDocument/2006/relationships/hyperlink" Target="https://www.hkr.se/globalassets/transfer/hagell-msrmnt-2019_accepted_ms.pdf" TargetMode="Externa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86/s40488-020-00108-7" TargetMode="External"/><Relationship Id="rId7" Type="http://schemas.openxmlformats.org/officeDocument/2006/relationships/hyperlink" Target="https://cdn.lexile.com/m/resources/materials/Stenner_Smith_Burdick-_Toward_a_theory_of_construct_definition.pdf" TargetMode="External"/><Relationship Id="rId2" Type="http://schemas.openxmlformats.org/officeDocument/2006/relationships/hyperlink" Target="https://doi.org/10.1186/s13023-017-0718-x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researchgate.net/publication/272907017" TargetMode="External"/><Relationship Id="rId5" Type="http://schemas.openxmlformats.org/officeDocument/2006/relationships/hyperlink" Target="https://doi.org/10.7275/v2gd-4441" TargetMode="External"/><Relationship Id="rId4" Type="http://schemas.openxmlformats.org/officeDocument/2006/relationships/hyperlink" Target="https://www.researchgate.net/publication/270897373" TargetMode="Externa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11/j.1524-4733.2004.7s106.x" TargetMode="External"/><Relationship Id="rId2" Type="http://schemas.openxmlformats.org/officeDocument/2006/relationships/hyperlink" Target="https://doi.org/10.3389/fpsyg.2013.00536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i.org/10.1080/09638288.2023.2169771" TargetMode="External"/><Relationship Id="rId5" Type="http://schemas.openxmlformats.org/officeDocument/2006/relationships/hyperlink" Target="https://doi.org/10.1097/PHM.0000000000002028" TargetMode="External"/><Relationship Id="rId4" Type="http://schemas.openxmlformats.org/officeDocument/2006/relationships/hyperlink" Target="https://doi.org/10.3389/fresc.2023.1208670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16/j.sleep.2014.10.016" TargetMode="External"/><Relationship Id="rId2" Type="http://schemas.openxmlformats.org/officeDocument/2006/relationships/hyperlink" Target="https://doi.org/10.1080/09638288.2023.2169772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rasch.org/memo44.htm" TargetMode="External"/><Relationship Id="rId4" Type="http://schemas.openxmlformats.org/officeDocument/2006/relationships/hyperlink" Target="https://www.rasch.org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DF4CEB-918A-0472-B6E4-4689B9CD39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5739" y="1122363"/>
            <a:ext cx="10843591" cy="2387600"/>
          </a:xfrm>
        </p:spPr>
        <p:txBody>
          <a:bodyPr/>
          <a:lstStyle/>
          <a:p>
            <a:r>
              <a:rPr lang="sv-SE" dirty="0" err="1"/>
              <a:t>Rasch</a:t>
            </a:r>
            <a:r>
              <a:rPr lang="sv-SE" dirty="0"/>
              <a:t> </a:t>
            </a:r>
            <a:r>
              <a:rPr lang="sv-SE" dirty="0" err="1"/>
              <a:t>Measurement</a:t>
            </a:r>
            <a:r>
              <a:rPr lang="sv-SE" dirty="0"/>
              <a:t> </a:t>
            </a:r>
            <a:r>
              <a:rPr lang="sv-SE" dirty="0" err="1"/>
              <a:t>Theory</a:t>
            </a:r>
            <a:r>
              <a:rPr lang="sv-SE" dirty="0"/>
              <a:t> (RMT) (part 2)</a:t>
            </a:r>
            <a:endParaRPr lang="en-S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1D21B8-B733-D6AC-A679-00D982C921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633095"/>
          </a:xfrm>
        </p:spPr>
        <p:txBody>
          <a:bodyPr>
            <a:normAutofit/>
          </a:bodyPr>
          <a:lstStyle/>
          <a:p>
            <a:r>
              <a:rPr lang="sv-SE" dirty="0"/>
              <a:t>Clinical </a:t>
            </a:r>
            <a:r>
              <a:rPr lang="sv-SE" dirty="0" err="1"/>
              <a:t>assessment</a:t>
            </a:r>
            <a:r>
              <a:rPr lang="sv-SE" dirty="0"/>
              <a:t> and </a:t>
            </a:r>
            <a:r>
              <a:rPr lang="sv-SE" dirty="0" err="1"/>
              <a:t>outcome</a:t>
            </a:r>
            <a:r>
              <a:rPr lang="sv-SE" dirty="0"/>
              <a:t> </a:t>
            </a:r>
            <a:r>
              <a:rPr lang="sv-SE" dirty="0" err="1"/>
              <a:t>measurement</a:t>
            </a:r>
            <a:endParaRPr lang="en-SE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5ADD9B8F-30B1-E9B3-FE6D-B4C2CCF58456}"/>
              </a:ext>
            </a:extLst>
          </p:cNvPr>
          <p:cNvSpPr txBox="1">
            <a:spLocks/>
          </p:cNvSpPr>
          <p:nvPr/>
        </p:nvSpPr>
        <p:spPr>
          <a:xfrm>
            <a:off x="1696949" y="4327208"/>
            <a:ext cx="9144000" cy="63309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Peter Hagell</a:t>
            </a:r>
            <a:br>
              <a:rPr lang="en-GB" dirty="0"/>
            </a:br>
            <a:r>
              <a:rPr lang="en-GB" dirty="0"/>
              <a:t>Kristianstad university</a:t>
            </a:r>
          </a:p>
        </p:txBody>
      </p:sp>
    </p:spTree>
    <p:extLst>
      <p:ext uri="{BB962C8B-B14F-4D97-AF65-F5344CB8AC3E}">
        <p14:creationId xmlns:p14="http://schemas.microsoft.com/office/powerpoint/2010/main" val="12624279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34756255"/>
              </p:ext>
            </p:extLst>
          </p:nvPr>
        </p:nvGraphicFramePr>
        <p:xfrm>
          <a:off x="1678360" y="1547664"/>
          <a:ext cx="7992888" cy="46740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Item location DIF (95% CI)</a:t>
            </a:r>
          </a:p>
        </p:txBody>
      </p:sp>
    </p:spTree>
    <p:extLst>
      <p:ext uri="{BB962C8B-B14F-4D97-AF65-F5344CB8AC3E}">
        <p14:creationId xmlns:p14="http://schemas.microsoft.com/office/powerpoint/2010/main" val="10169794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upp 14">
            <a:extLst>
              <a:ext uri="{FF2B5EF4-FFF2-40B4-BE49-F238E27FC236}">
                <a16:creationId xmlns:a16="http://schemas.microsoft.com/office/drawing/2014/main" id="{18A7B7AF-5AE4-4467-1130-CEFE166066CE}"/>
              </a:ext>
            </a:extLst>
          </p:cNvPr>
          <p:cNvGrpSpPr/>
          <p:nvPr/>
        </p:nvGrpSpPr>
        <p:grpSpPr>
          <a:xfrm>
            <a:off x="2281238" y="327281"/>
            <a:ext cx="3238500" cy="3073400"/>
            <a:chOff x="2559844" y="492921"/>
            <a:chExt cx="3238500" cy="3073400"/>
          </a:xfrm>
        </p:grpSpPr>
        <p:pic>
          <p:nvPicPr>
            <p:cNvPr id="12" name="Bildobjekt 11">
              <a:extLst>
                <a:ext uri="{FF2B5EF4-FFF2-40B4-BE49-F238E27FC236}">
                  <a16:creationId xmlns:a16="http://schemas.microsoft.com/office/drawing/2014/main" id="{CAB3B65D-C771-41AD-4A51-FFBAD0A52D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59844" y="492921"/>
              <a:ext cx="3238500" cy="3073400"/>
            </a:xfrm>
            <a:prstGeom prst="rect">
              <a:avLst/>
            </a:prstGeom>
          </p:spPr>
        </p:pic>
        <p:sp>
          <p:nvSpPr>
            <p:cNvPr id="13" name="textruta 12">
              <a:extLst>
                <a:ext uri="{FF2B5EF4-FFF2-40B4-BE49-F238E27FC236}">
                  <a16:creationId xmlns:a16="http://schemas.microsoft.com/office/drawing/2014/main" id="{ADB731EF-560A-A01B-DDC4-5B7FC5B3599C}"/>
                </a:ext>
              </a:extLst>
            </p:cNvPr>
            <p:cNvSpPr txBox="1"/>
            <p:nvPr/>
          </p:nvSpPr>
          <p:spPr>
            <a:xfrm>
              <a:off x="2826425" y="1095474"/>
              <a:ext cx="432041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sv-SE" sz="1400" dirty="0"/>
                <a:t>Sex</a:t>
              </a:r>
            </a:p>
          </p:txBody>
        </p:sp>
      </p:grpSp>
      <p:sp>
        <p:nvSpPr>
          <p:cNvPr id="345092" name="Rectangle 4"/>
          <p:cNvSpPr>
            <a:spLocks noGrp="1" noChangeArrowheads="1"/>
          </p:cNvSpPr>
          <p:nvPr>
            <p:ph type="title" sz="quarter"/>
          </p:nvPr>
        </p:nvSpPr>
        <p:spPr>
          <a:xfrm>
            <a:off x="292894" y="215900"/>
            <a:ext cx="7772400" cy="836613"/>
          </a:xfrm>
        </p:spPr>
        <p:txBody>
          <a:bodyPr>
            <a:normAutofit/>
          </a:bodyPr>
          <a:lstStyle/>
          <a:p>
            <a:r>
              <a:rPr lang="sv-SE" sz="3600" dirty="0" err="1">
                <a:latin typeface="Arial" charset="0"/>
                <a:ea typeface="ＭＳ Ｐゴシック" charset="0"/>
                <a:cs typeface="ＭＳ Ｐゴシック" charset="0"/>
              </a:rPr>
              <a:t>Adjusting</a:t>
            </a:r>
            <a:r>
              <a:rPr lang="sv-SE" sz="3600" dirty="0">
                <a:latin typeface="Arial" charset="0"/>
                <a:ea typeface="ＭＳ Ｐゴシック" charset="0"/>
                <a:cs typeface="ＭＳ Ｐゴシック" charset="0"/>
              </a:rPr>
              <a:t> for DIF</a:t>
            </a:r>
          </a:p>
        </p:txBody>
      </p:sp>
      <p:sp>
        <p:nvSpPr>
          <p:cNvPr id="345104" name="Line 16"/>
          <p:cNvSpPr>
            <a:spLocks noChangeShapeType="1"/>
          </p:cNvSpPr>
          <p:nvPr/>
        </p:nvSpPr>
        <p:spPr bwMode="auto">
          <a:xfrm>
            <a:off x="5519738" y="5087937"/>
            <a:ext cx="8636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5106" name="Text Box 18"/>
          <p:cNvSpPr txBox="1">
            <a:spLocks noChangeArrowheads="1"/>
          </p:cNvSpPr>
          <p:nvPr/>
        </p:nvSpPr>
        <p:spPr bwMode="auto">
          <a:xfrm>
            <a:off x="4999832" y="4154312"/>
            <a:ext cx="193913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sv-SE" sz="1600" dirty="0"/>
              <a:t>Split </a:t>
            </a:r>
            <a:r>
              <a:rPr lang="sv-SE" sz="1600" dirty="0" err="1"/>
              <a:t>into</a:t>
            </a:r>
            <a:r>
              <a:rPr lang="sv-SE" sz="1600" dirty="0"/>
              <a:t> 2 </a:t>
            </a:r>
            <a:r>
              <a:rPr lang="sv-SE" sz="1600" dirty="0" err="1"/>
              <a:t>group-specific</a:t>
            </a:r>
            <a:r>
              <a:rPr lang="sv-SE" sz="1600" dirty="0"/>
              <a:t> </a:t>
            </a:r>
            <a:r>
              <a:rPr lang="sv-SE" sz="1600" dirty="0" err="1"/>
              <a:t>items</a:t>
            </a:r>
            <a:endParaRPr lang="sv-SE" sz="1600" dirty="0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4B91FD32-56C3-B4EF-FEDA-2EDEAEFE8A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1331" y="813770"/>
            <a:ext cx="3621088" cy="2615230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D6B637DC-149F-6D26-D853-3C10192B29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2944" y="420147"/>
            <a:ext cx="850900" cy="635000"/>
          </a:xfrm>
          <a:prstGeom prst="rect">
            <a:avLst/>
          </a:prstGeom>
        </p:spPr>
      </p:pic>
      <p:pic>
        <p:nvPicPr>
          <p:cNvPr id="18" name="Bildobjekt 17">
            <a:extLst>
              <a:ext uri="{FF2B5EF4-FFF2-40B4-BE49-F238E27FC236}">
                <a16:creationId xmlns:a16="http://schemas.microsoft.com/office/drawing/2014/main" id="{DFBFAFB9-9E7B-C7C6-DC63-4954E2E91E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43932" y="3622676"/>
            <a:ext cx="2755900" cy="2476500"/>
          </a:xfrm>
          <a:prstGeom prst="rect">
            <a:avLst/>
          </a:prstGeom>
        </p:spPr>
      </p:pic>
      <p:pic>
        <p:nvPicPr>
          <p:cNvPr id="25" name="Bildobjekt 24">
            <a:extLst>
              <a:ext uri="{FF2B5EF4-FFF2-40B4-BE49-F238E27FC236}">
                <a16:creationId xmlns:a16="http://schemas.microsoft.com/office/drawing/2014/main" id="{E3D5D2DD-3AA6-E430-9174-7001376044D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75465" y="3642520"/>
            <a:ext cx="2872566" cy="2456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45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45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5104" grpId="0" animBg="1"/>
      <p:bldP spid="34510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objekt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9616" y="3861048"/>
            <a:ext cx="7218566" cy="2044744"/>
          </a:xfrm>
          <a:prstGeom prst="rect">
            <a:avLst/>
          </a:prstGeom>
        </p:spPr>
      </p:pic>
      <p:pic>
        <p:nvPicPr>
          <p:cNvPr id="15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5681" y="476182"/>
            <a:ext cx="5632113" cy="2788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9395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Age DIF table orig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8"/>
          <a:stretch/>
        </p:blipFill>
        <p:spPr>
          <a:xfrm>
            <a:off x="1736253" y="111561"/>
            <a:ext cx="8750088" cy="1116000"/>
          </a:xfrm>
          <a:prstGeom prst="rect">
            <a:avLst/>
          </a:prstGeom>
        </p:spPr>
      </p:pic>
      <p:pic>
        <p:nvPicPr>
          <p:cNvPr id="5" name="Bildobjekt 4" descr="Age DIF i1.bmp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9" r="8649"/>
          <a:stretch/>
        </p:blipFill>
        <p:spPr>
          <a:xfrm>
            <a:off x="1585719" y="1479714"/>
            <a:ext cx="2853321" cy="1334787"/>
          </a:xfrm>
          <a:prstGeom prst="rect">
            <a:avLst/>
          </a:prstGeom>
        </p:spPr>
      </p:pic>
      <p:pic>
        <p:nvPicPr>
          <p:cNvPr id="6" name="Bildobjekt 5" descr="Age DIF i2.bmp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3" r="9031"/>
          <a:stretch/>
        </p:blipFill>
        <p:spPr>
          <a:xfrm>
            <a:off x="4421155" y="1479713"/>
            <a:ext cx="2926185" cy="1368152"/>
          </a:xfrm>
          <a:prstGeom prst="rect">
            <a:avLst/>
          </a:prstGeom>
        </p:spPr>
      </p:pic>
      <p:pic>
        <p:nvPicPr>
          <p:cNvPr id="7" name="Bildobjekt 6" descr="Age DIF i3.bmp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63"/>
          <a:stretch/>
        </p:blipFill>
        <p:spPr>
          <a:xfrm>
            <a:off x="7301475" y="1469054"/>
            <a:ext cx="3312368" cy="1410998"/>
          </a:xfrm>
          <a:prstGeom prst="rect">
            <a:avLst/>
          </a:prstGeom>
        </p:spPr>
      </p:pic>
      <p:sp>
        <p:nvSpPr>
          <p:cNvPr id="8" name="Ellips 7"/>
          <p:cNvSpPr/>
          <p:nvPr/>
        </p:nvSpPr>
        <p:spPr>
          <a:xfrm>
            <a:off x="5885903" y="1029528"/>
            <a:ext cx="699532" cy="211618"/>
          </a:xfrm>
          <a:prstGeom prst="ellipse">
            <a:avLst/>
          </a:prstGeom>
          <a:noFill/>
          <a:ln w="25400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textruta 8"/>
          <p:cNvSpPr txBox="1"/>
          <p:nvPr/>
        </p:nvSpPr>
        <p:spPr>
          <a:xfrm>
            <a:off x="1468828" y="1346731"/>
            <a:ext cx="3559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200" dirty="0"/>
              <a:t>(1)</a:t>
            </a:r>
          </a:p>
        </p:txBody>
      </p:sp>
      <p:sp>
        <p:nvSpPr>
          <p:cNvPr id="10" name="textruta 9"/>
          <p:cNvSpPr txBox="1"/>
          <p:nvPr/>
        </p:nvSpPr>
        <p:spPr>
          <a:xfrm>
            <a:off x="4374527" y="1335698"/>
            <a:ext cx="3559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200" dirty="0"/>
              <a:t>(2)</a:t>
            </a:r>
          </a:p>
        </p:txBody>
      </p:sp>
      <p:sp>
        <p:nvSpPr>
          <p:cNvPr id="11" name="textruta 10"/>
          <p:cNvSpPr txBox="1"/>
          <p:nvPr/>
        </p:nvSpPr>
        <p:spPr>
          <a:xfrm>
            <a:off x="7246221" y="1354240"/>
            <a:ext cx="3559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200" dirty="0"/>
              <a:t>(3)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771683" y="2797343"/>
            <a:ext cx="24402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rgbClr val="FF0000"/>
                </a:solidFill>
              </a:rPr>
              <a:t>Adjust:</a:t>
            </a:r>
            <a:r>
              <a:rPr lang="en-US" sz="1600" dirty="0">
                <a:solidFill>
                  <a:srgbClr val="FF0000"/>
                </a:solidFill>
                <a:sym typeface="Wingdings"/>
              </a:rPr>
              <a:t> </a:t>
            </a:r>
            <a:r>
              <a:rPr lang="en-US" sz="1600" dirty="0">
                <a:solidFill>
                  <a:srgbClr val="FF0000"/>
                </a:solidFill>
              </a:rPr>
              <a:t>2 age-specific items</a:t>
            </a:r>
          </a:p>
        </p:txBody>
      </p:sp>
      <p:pic>
        <p:nvPicPr>
          <p:cNvPr id="12" name="Bildobjekt 10" descr="Age DIF table adj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5"/>
          <a:stretch/>
        </p:blipFill>
        <p:spPr>
          <a:xfrm>
            <a:off x="1766985" y="3266369"/>
            <a:ext cx="8702842" cy="130968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142025" y="3783969"/>
            <a:ext cx="2604113" cy="379909"/>
          </a:xfrm>
          <a:prstGeom prst="rect">
            <a:avLst/>
          </a:prstGeom>
          <a:noFill/>
          <a:ln w="127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Bildobjekt 11" descr="Age DIF i1 adj.bmp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35" r="8937"/>
          <a:stretch/>
        </p:blipFill>
        <p:spPr>
          <a:xfrm>
            <a:off x="1422716" y="4672568"/>
            <a:ext cx="3016324" cy="1411435"/>
          </a:xfrm>
          <a:prstGeom prst="rect">
            <a:avLst/>
          </a:prstGeom>
        </p:spPr>
      </p:pic>
      <p:sp>
        <p:nvSpPr>
          <p:cNvPr id="15" name="textruta 5"/>
          <p:cNvSpPr txBox="1"/>
          <p:nvPr/>
        </p:nvSpPr>
        <p:spPr>
          <a:xfrm>
            <a:off x="1310605" y="4585676"/>
            <a:ext cx="3559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200" dirty="0"/>
              <a:t>(1)</a:t>
            </a:r>
          </a:p>
        </p:txBody>
      </p:sp>
      <p:pic>
        <p:nvPicPr>
          <p:cNvPr id="16" name="Bildobjekt 12" descr="Age DIF i2 adj.bmp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31"/>
          <a:stretch/>
        </p:blipFill>
        <p:spPr>
          <a:xfrm>
            <a:off x="4528760" y="4681478"/>
            <a:ext cx="3384376" cy="1426484"/>
          </a:xfrm>
          <a:prstGeom prst="rect">
            <a:avLst/>
          </a:prstGeom>
        </p:spPr>
      </p:pic>
      <p:sp>
        <p:nvSpPr>
          <p:cNvPr id="17" name="textruta 6"/>
          <p:cNvSpPr txBox="1"/>
          <p:nvPr/>
        </p:nvSpPr>
        <p:spPr>
          <a:xfrm>
            <a:off x="4384745" y="4607955"/>
            <a:ext cx="3559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200" dirty="0"/>
              <a:t>(2)</a:t>
            </a:r>
          </a:p>
        </p:txBody>
      </p:sp>
      <p:sp>
        <p:nvSpPr>
          <p:cNvPr id="19" name="Rectangle 18"/>
          <p:cNvSpPr/>
          <p:nvPr/>
        </p:nvSpPr>
        <p:spPr>
          <a:xfrm>
            <a:off x="7625104" y="4620654"/>
            <a:ext cx="360040" cy="36004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10325811" y="1407705"/>
            <a:ext cx="360040" cy="36004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9FF22BCC-86AE-FDBA-7510-BC9E9FF4EFC8}"/>
              </a:ext>
            </a:extLst>
          </p:cNvPr>
          <p:cNvSpPr txBox="1"/>
          <p:nvPr/>
        </p:nvSpPr>
        <p:spPr>
          <a:xfrm>
            <a:off x="8957659" y="4786868"/>
            <a:ext cx="1324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err="1"/>
              <a:t>Artificial</a:t>
            </a:r>
            <a:r>
              <a:rPr lang="sv-SE" dirty="0"/>
              <a:t> DIF</a:t>
            </a:r>
          </a:p>
        </p:txBody>
      </p:sp>
      <p:cxnSp>
        <p:nvCxnSpPr>
          <p:cNvPr id="22" name="Rak pil 21">
            <a:extLst>
              <a:ext uri="{FF2B5EF4-FFF2-40B4-BE49-F238E27FC236}">
                <a16:creationId xmlns:a16="http://schemas.microsoft.com/office/drawing/2014/main" id="{F6C8BF5B-5091-384B-DF61-1AE6D3126665}"/>
              </a:ext>
            </a:extLst>
          </p:cNvPr>
          <p:cNvCxnSpPr/>
          <p:nvPr/>
        </p:nvCxnSpPr>
        <p:spPr>
          <a:xfrm flipH="1" flipV="1">
            <a:off x="7746138" y="4163878"/>
            <a:ext cx="1245686" cy="79849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5520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 animBg="1"/>
      <p:bldP spid="15" grpId="0"/>
      <p:bldP spid="17" grpId="0"/>
      <p:bldP spid="19" grpId="0" animBg="1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ruta 2"/>
          <p:cNvSpPr txBox="1"/>
          <p:nvPr/>
        </p:nvSpPr>
        <p:spPr>
          <a:xfrm>
            <a:off x="1387881" y="1268700"/>
            <a:ext cx="88113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400" dirty="0"/>
              <a:t>Do total scores represent the same locations in different subgroups?</a:t>
            </a:r>
          </a:p>
        </p:txBody>
      </p:sp>
      <p:sp>
        <p:nvSpPr>
          <p:cNvPr id="11" name="textruta 5"/>
          <p:cNvSpPr txBox="1"/>
          <p:nvPr/>
        </p:nvSpPr>
        <p:spPr>
          <a:xfrm>
            <a:off x="3146990" y="354268"/>
            <a:ext cx="56427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err="1"/>
              <a:t>Clinical implication of </a:t>
            </a:r>
            <a:r>
              <a:rPr lang="en-GB" sz="3200" dirty="0"/>
              <a:t>DIF </a:t>
            </a:r>
            <a:r>
              <a:rPr lang="en-GB" sz="3200" dirty="0" err="1"/>
              <a:t>for age</a:t>
            </a:r>
            <a:endParaRPr lang="sv-SE" sz="3200" dirty="0"/>
          </a:p>
        </p:txBody>
      </p:sp>
      <p:sp>
        <p:nvSpPr>
          <p:cNvPr id="12" name="Text Box 16"/>
          <p:cNvSpPr txBox="1">
            <a:spLocks noChangeArrowheads="1"/>
          </p:cNvSpPr>
          <p:nvPr/>
        </p:nvSpPr>
        <p:spPr bwMode="auto">
          <a:xfrm>
            <a:off x="6695882" y="6234705"/>
            <a:ext cx="25749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p14="http://schemas.microsoft.com/office/powerpoint/2010/main" xmlns:a16="http://schemas.microsoft.com/office/drawing/2014/main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p14="http://schemas.microsoft.com/office/powerpoint/2010/main" xmlns:a16="http://schemas.microsoft.com/office/drawing/2014/main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p14="http://schemas.microsoft.com/office/powerpoint/2010/main" xmlns:a16="http://schemas.microsoft.com/office/drawing/2014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sv-SE" sz="1000" dirty="0">
                <a:latin typeface="Arial" charset="0"/>
              </a:rPr>
              <a:t>Wright. </a:t>
            </a:r>
            <a:r>
              <a:rPr lang="sv-SE" sz="1000" i="1" dirty="0">
                <a:latin typeface="Arial" charset="0"/>
              </a:rPr>
              <a:t>RMT </a:t>
            </a:r>
            <a:r>
              <a:rPr lang="sv-SE" sz="1000" dirty="0">
                <a:latin typeface="Arial" charset="0"/>
              </a:rPr>
              <a:t>2003; 17: 905-906.</a:t>
            </a:r>
          </a:p>
          <a:p>
            <a:r>
              <a:rPr lang="sv-SE" sz="1000" dirty="0">
                <a:latin typeface="Arial" charset="0"/>
              </a:rPr>
              <a:t>Lundgren-Nilsson et al. </a:t>
            </a:r>
            <a:r>
              <a:rPr lang="sv-SE" sz="1000" i="1" dirty="0">
                <a:latin typeface="Arial" charset="0"/>
              </a:rPr>
              <a:t>HQLO </a:t>
            </a:r>
            <a:r>
              <a:rPr lang="sv-SE" sz="1000" dirty="0">
                <a:latin typeface="Arial" charset="0"/>
              </a:rPr>
              <a:t>2006; 4: 55.</a:t>
            </a:r>
          </a:p>
        </p:txBody>
      </p:sp>
      <p:graphicFrame>
        <p:nvGraphicFramePr>
          <p:cNvPr id="19" name="Platshållare för innehåll 3">
            <a:extLst>
              <a:ext uri="{FF2B5EF4-FFF2-40B4-BE49-F238E27FC236}">
                <a16:creationId xmlns:a16="http://schemas.microsoft.com/office/drawing/2014/main" id="{F69BC320-DF08-6769-C3A4-FC5CDB83AA3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47944698"/>
              </p:ext>
            </p:extLst>
          </p:nvPr>
        </p:nvGraphicFramePr>
        <p:xfrm>
          <a:off x="1969670" y="2461511"/>
          <a:ext cx="8229600" cy="3337560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8229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dirty="0">
                          <a:solidFill>
                            <a:schemeClr val="tx1"/>
                          </a:solidFill>
                        </a:rPr>
                        <a:t>i1/a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dirty="0">
                          <a:solidFill>
                            <a:schemeClr val="tx1"/>
                          </a:solidFill>
                        </a:rPr>
                        <a:t>i2/a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dirty="0">
                          <a:solidFill>
                            <a:schemeClr val="tx1"/>
                          </a:solidFill>
                        </a:rPr>
                        <a:t>i3/a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dirty="0">
                          <a:solidFill>
                            <a:schemeClr val="tx1"/>
                          </a:solidFill>
                        </a:rPr>
                        <a:t>i1/e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dirty="0">
                          <a:solidFill>
                            <a:schemeClr val="tx1"/>
                          </a:solidFill>
                        </a:rPr>
                        <a:t>i2/e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dirty="0">
                          <a:solidFill>
                            <a:schemeClr val="tx1"/>
                          </a:solidFill>
                        </a:rPr>
                        <a:t>i3/e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dirty="0">
                          <a:solidFill>
                            <a:schemeClr val="tx1"/>
                          </a:solidFill>
                        </a:rPr>
                        <a:t>i1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dirty="0">
                          <a:solidFill>
                            <a:schemeClr val="tx1"/>
                          </a:solidFill>
                        </a:rPr>
                        <a:t>i2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dirty="0">
                          <a:solidFill>
                            <a:schemeClr val="tx1"/>
                          </a:solidFill>
                        </a:rPr>
                        <a:t>i3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dirty="0"/>
                        <a:t>p1/a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sv-S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sv-S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sv-S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dirty="0"/>
                        <a:t>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dirty="0"/>
                        <a:t>p2/a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sv-S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sv-S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sv-S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dirty="0"/>
                        <a:t>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dirty="0"/>
                        <a:t>p3/a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sv-S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sv-S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sv-S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dirty="0"/>
                        <a:t>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dirty="0"/>
                        <a:t>p…</a:t>
                      </a:r>
                      <a:r>
                        <a:rPr lang="sv-SE" dirty="0">
                          <a:sym typeface="Wingdings"/>
                        </a:rPr>
                        <a:t>/a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sv-S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sv-S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sv-S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dirty="0"/>
                        <a:t>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dirty="0"/>
                        <a:t>p1/e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sv-S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sv-S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dirty="0"/>
                        <a:t>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dirty="0"/>
                        <a:t>p2/e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sv-S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sv-S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sv-S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dirty="0"/>
                        <a:t>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dirty="0"/>
                        <a:t>p3/e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sv-S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sv-S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dirty="0"/>
                        <a:t>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dirty="0"/>
                        <a:t>p…</a:t>
                      </a:r>
                      <a:r>
                        <a:rPr lang="sv-SE" dirty="0">
                          <a:sym typeface="Wingdings"/>
                        </a:rPr>
                        <a:t>/e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sv-S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sv-S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dirty="0"/>
                        <a:t>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20" name="textruta 19">
            <a:extLst>
              <a:ext uri="{FF2B5EF4-FFF2-40B4-BE49-F238E27FC236}">
                <a16:creationId xmlns:a16="http://schemas.microsoft.com/office/drawing/2014/main" id="{87A6E0F9-46ED-27B0-51E6-CF08929C66CF}"/>
              </a:ext>
            </a:extLst>
          </p:cNvPr>
          <p:cNvSpPr txBox="1"/>
          <p:nvPr/>
        </p:nvSpPr>
        <p:spPr>
          <a:xfrm>
            <a:off x="4640782" y="1753219"/>
            <a:ext cx="18747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000" dirty="0">
                <a:sym typeface="Wingdings"/>
              </a:rPr>
              <a:t> Rack &amp; stack:</a:t>
            </a:r>
            <a:endParaRPr lang="sv-SE" sz="2000" dirty="0"/>
          </a:p>
        </p:txBody>
      </p:sp>
      <p:sp>
        <p:nvSpPr>
          <p:cNvPr id="21" name="Rektangel 20">
            <a:extLst>
              <a:ext uri="{FF2B5EF4-FFF2-40B4-BE49-F238E27FC236}">
                <a16:creationId xmlns:a16="http://schemas.microsoft.com/office/drawing/2014/main" id="{E6A69AE5-E14E-DAB5-7304-7B9171592C59}"/>
              </a:ext>
            </a:extLst>
          </p:cNvPr>
          <p:cNvSpPr/>
          <p:nvPr/>
        </p:nvSpPr>
        <p:spPr>
          <a:xfrm>
            <a:off x="7744828" y="2461511"/>
            <a:ext cx="2454442" cy="3337560"/>
          </a:xfrm>
          <a:prstGeom prst="rect">
            <a:avLst/>
          </a:prstGeom>
          <a:solidFill>
            <a:schemeClr val="bg1">
              <a:lumMod val="75000"/>
              <a:alpha val="50000"/>
            </a:schemeClr>
          </a:solidFill>
          <a:ln>
            <a:solidFill>
              <a:schemeClr val="bg1">
                <a:lumMod val="85000"/>
                <a:alpha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2" name="Rectangle 2">
            <a:extLst>
              <a:ext uri="{FF2B5EF4-FFF2-40B4-BE49-F238E27FC236}">
                <a16:creationId xmlns:a16="http://schemas.microsoft.com/office/drawing/2014/main" id="{D15437DB-3BC9-8E4A-3355-0691BE7A9F61}"/>
              </a:ext>
            </a:extLst>
          </p:cNvPr>
          <p:cNvSpPr/>
          <p:nvPr/>
        </p:nvSpPr>
        <p:spPr>
          <a:xfrm>
            <a:off x="2776280" y="2461511"/>
            <a:ext cx="4968548" cy="3337560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ruta 22">
            <a:extLst>
              <a:ext uri="{FF2B5EF4-FFF2-40B4-BE49-F238E27FC236}">
                <a16:creationId xmlns:a16="http://schemas.microsoft.com/office/drawing/2014/main" id="{C40F3490-FA6B-A8D6-34BE-718B1B4C79C1}"/>
              </a:ext>
            </a:extLst>
          </p:cNvPr>
          <p:cNvSpPr txBox="1"/>
          <p:nvPr/>
        </p:nvSpPr>
        <p:spPr>
          <a:xfrm rot="16200000">
            <a:off x="1449814" y="4153883"/>
            <a:ext cx="6976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600" i="1" dirty="0"/>
              <a:t>Stack</a:t>
            </a:r>
          </a:p>
        </p:txBody>
      </p:sp>
      <p:cxnSp>
        <p:nvCxnSpPr>
          <p:cNvPr id="24" name="Rak pil 23">
            <a:extLst>
              <a:ext uri="{FF2B5EF4-FFF2-40B4-BE49-F238E27FC236}">
                <a16:creationId xmlns:a16="http://schemas.microsoft.com/office/drawing/2014/main" id="{26FDBCF7-F31D-2737-24E5-8179B090F2A2}"/>
              </a:ext>
            </a:extLst>
          </p:cNvPr>
          <p:cNvCxnSpPr>
            <a:cxnSpLocks/>
            <a:stCxn id="23" idx="3"/>
          </p:cNvCxnSpPr>
          <p:nvPr/>
        </p:nvCxnSpPr>
        <p:spPr>
          <a:xfrm flipV="1">
            <a:off x="1798627" y="2935894"/>
            <a:ext cx="0" cy="103845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Rak pil 24">
            <a:extLst>
              <a:ext uri="{FF2B5EF4-FFF2-40B4-BE49-F238E27FC236}">
                <a16:creationId xmlns:a16="http://schemas.microsoft.com/office/drawing/2014/main" id="{67E845B5-EC2C-D71B-CCA4-C8BB05F01A55}"/>
              </a:ext>
            </a:extLst>
          </p:cNvPr>
          <p:cNvCxnSpPr>
            <a:cxnSpLocks/>
          </p:cNvCxnSpPr>
          <p:nvPr/>
        </p:nvCxnSpPr>
        <p:spPr>
          <a:xfrm>
            <a:off x="1798627" y="4671974"/>
            <a:ext cx="0" cy="98641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ruta 25">
            <a:extLst>
              <a:ext uri="{FF2B5EF4-FFF2-40B4-BE49-F238E27FC236}">
                <a16:creationId xmlns:a16="http://schemas.microsoft.com/office/drawing/2014/main" id="{6973E322-61AD-A021-81B2-66F8EABC8306}"/>
              </a:ext>
            </a:extLst>
          </p:cNvPr>
          <p:cNvSpPr txBox="1"/>
          <p:nvPr/>
        </p:nvSpPr>
        <p:spPr>
          <a:xfrm>
            <a:off x="4926996" y="5846048"/>
            <a:ext cx="6511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600" i="1" dirty="0"/>
              <a:t>Rack</a:t>
            </a:r>
          </a:p>
        </p:txBody>
      </p:sp>
      <p:cxnSp>
        <p:nvCxnSpPr>
          <p:cNvPr id="27" name="Rak pil 26">
            <a:extLst>
              <a:ext uri="{FF2B5EF4-FFF2-40B4-BE49-F238E27FC236}">
                <a16:creationId xmlns:a16="http://schemas.microsoft.com/office/drawing/2014/main" id="{0FF0F570-59F4-0DFC-D062-9C4684FD4DFE}"/>
              </a:ext>
            </a:extLst>
          </p:cNvPr>
          <p:cNvCxnSpPr>
            <a:cxnSpLocks/>
          </p:cNvCxnSpPr>
          <p:nvPr/>
        </p:nvCxnSpPr>
        <p:spPr>
          <a:xfrm>
            <a:off x="5578136" y="6015325"/>
            <a:ext cx="1766421" cy="312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Rak pil 27">
            <a:extLst>
              <a:ext uri="{FF2B5EF4-FFF2-40B4-BE49-F238E27FC236}">
                <a16:creationId xmlns:a16="http://schemas.microsoft.com/office/drawing/2014/main" id="{36DB19B5-C130-889F-D5AA-29881E05778B}"/>
              </a:ext>
            </a:extLst>
          </p:cNvPr>
          <p:cNvCxnSpPr>
            <a:cxnSpLocks/>
            <a:stCxn id="26" idx="1"/>
          </p:cNvCxnSpPr>
          <p:nvPr/>
        </p:nvCxnSpPr>
        <p:spPr>
          <a:xfrm flipH="1">
            <a:off x="3478450" y="6015325"/>
            <a:ext cx="1448546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8173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Score-to-locn Adults+Elderly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8815" y="2097648"/>
            <a:ext cx="7019090" cy="3771291"/>
          </a:xfrm>
          <a:prstGeom prst="rect">
            <a:avLst/>
          </a:prstGeom>
        </p:spPr>
      </p:pic>
      <p:cxnSp>
        <p:nvCxnSpPr>
          <p:cNvPr id="8" name="Rak pil 5"/>
          <p:cNvCxnSpPr>
            <a:cxnSpLocks/>
          </p:cNvCxnSpPr>
          <p:nvPr/>
        </p:nvCxnSpPr>
        <p:spPr>
          <a:xfrm flipH="1">
            <a:off x="2933908" y="4149080"/>
            <a:ext cx="2314085" cy="0"/>
          </a:xfrm>
          <a:prstGeom prst="straightConnector1">
            <a:avLst/>
          </a:prstGeom>
          <a:ln w="9525">
            <a:solidFill>
              <a:schemeClr val="accent3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5247993" y="3892125"/>
            <a:ext cx="521719" cy="495693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E798ED96-BB82-7D42-80FE-9B0D0CFDEBEC}"/>
              </a:ext>
            </a:extLst>
          </p:cNvPr>
          <p:cNvSpPr txBox="1"/>
          <p:nvPr/>
        </p:nvSpPr>
        <p:spPr>
          <a:xfrm>
            <a:off x="2947812" y="3862973"/>
            <a:ext cx="6128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Cut-off</a:t>
            </a:r>
            <a:endParaRPr lang="sv-SE" sz="1200" dirty="0"/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0C0AD857-6FFB-3271-00BC-9503B7138DCF}"/>
              </a:ext>
            </a:extLst>
          </p:cNvPr>
          <p:cNvSpPr txBox="1"/>
          <p:nvPr/>
        </p:nvSpPr>
        <p:spPr>
          <a:xfrm>
            <a:off x="1387881" y="1268700"/>
            <a:ext cx="88113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400" dirty="0"/>
              <a:t>Do total scores represent the same locations in different subgroups?</a:t>
            </a:r>
          </a:p>
        </p:txBody>
      </p:sp>
      <p:sp>
        <p:nvSpPr>
          <p:cNvPr id="5" name="textruta 5">
            <a:extLst>
              <a:ext uri="{FF2B5EF4-FFF2-40B4-BE49-F238E27FC236}">
                <a16:creationId xmlns:a16="http://schemas.microsoft.com/office/drawing/2014/main" id="{F3183D99-F2DA-67B2-9BC6-7EF24AD61808}"/>
              </a:ext>
            </a:extLst>
          </p:cNvPr>
          <p:cNvSpPr txBox="1"/>
          <p:nvPr/>
        </p:nvSpPr>
        <p:spPr>
          <a:xfrm>
            <a:off x="3146990" y="354268"/>
            <a:ext cx="56427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err="1"/>
              <a:t>Clinical implication of </a:t>
            </a:r>
            <a:r>
              <a:rPr lang="en-GB" sz="3200" dirty="0"/>
              <a:t>DIF </a:t>
            </a:r>
            <a:r>
              <a:rPr lang="en-GB" sz="3200" dirty="0" err="1"/>
              <a:t>for age</a:t>
            </a:r>
            <a:endParaRPr lang="sv-SE" sz="32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FBF6B9E-FE51-A2E9-8E65-A47EB70BC4C2}"/>
              </a:ext>
            </a:extLst>
          </p:cNvPr>
          <p:cNvSpPr txBox="1">
            <a:spLocks/>
          </p:cNvSpPr>
          <p:nvPr/>
        </p:nvSpPr>
        <p:spPr>
          <a:xfrm>
            <a:off x="9258092" y="3238417"/>
            <a:ext cx="2838061" cy="180310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2400"/>
              <a:t>Insomnia screening</a:t>
            </a:r>
          </a:p>
          <a:p>
            <a:r>
              <a:rPr lang="sv-SE" sz="2400"/>
              <a:t>Different cut-offs</a:t>
            </a:r>
          </a:p>
          <a:p>
            <a:pPr lvl="1"/>
            <a:r>
              <a:rPr lang="sv-SE" sz="2000"/>
              <a:t>Adults: ≥6 </a:t>
            </a:r>
          </a:p>
          <a:p>
            <a:pPr lvl="1"/>
            <a:r>
              <a:rPr lang="sv-SE" sz="2000"/>
              <a:t>Older: ≥7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8082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90966A48-9219-C24A-BB30-26EB233BD0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4721" y="75342"/>
            <a:ext cx="5413903" cy="594156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2" name="textruta 1">
            <a:extLst>
              <a:ext uri="{FF2B5EF4-FFF2-40B4-BE49-F238E27FC236}">
                <a16:creationId xmlns:a16="http://schemas.microsoft.com/office/drawing/2014/main" id="{6570B945-ED1F-EF76-3FCC-0C42D897E6A1}"/>
              </a:ext>
            </a:extLst>
          </p:cNvPr>
          <p:cNvSpPr txBox="1"/>
          <p:nvPr/>
        </p:nvSpPr>
        <p:spPr>
          <a:xfrm>
            <a:off x="4525461" y="5987085"/>
            <a:ext cx="29924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https://doi.org/10.1186/s12955-017-0755-0</a:t>
            </a:r>
            <a:r>
              <a:rPr lang="sv-SE" sz="1200" dirty="0">
                <a:effectLst/>
              </a:rPr>
              <a:t> </a:t>
            </a:r>
            <a:endParaRPr lang="sv-SE" sz="1200" dirty="0"/>
          </a:p>
        </p:txBody>
      </p:sp>
    </p:spTree>
    <p:extLst>
      <p:ext uri="{BB962C8B-B14F-4D97-AF65-F5344CB8AC3E}">
        <p14:creationId xmlns:p14="http://schemas.microsoft.com/office/powerpoint/2010/main" val="31440643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sz="4000" dirty="0">
                <a:latin typeface="Arial" charset="0"/>
                <a:ea typeface="ＭＳ Ｐゴシック" charset="0"/>
                <a:cs typeface="ＭＳ Ｐゴシック" charset="0"/>
              </a:rPr>
              <a:t>The </a:t>
            </a:r>
            <a:r>
              <a:rPr lang="sv-SE" sz="4000" dirty="0" err="1">
                <a:latin typeface="Arial" charset="0"/>
                <a:ea typeface="ＭＳ Ｐゴシック" charset="0"/>
                <a:cs typeface="ＭＳ Ｐゴシック" charset="0"/>
              </a:rPr>
              <a:t>significance</a:t>
            </a:r>
            <a:r>
              <a:rPr lang="sv-SE" sz="4000" dirty="0">
                <a:latin typeface="Arial" charset="0"/>
                <a:ea typeface="ＭＳ Ｐゴシック" charset="0"/>
                <a:cs typeface="ＭＳ Ｐゴシック" charset="0"/>
              </a:rPr>
              <a:t> of DIF</a:t>
            </a:r>
          </a:p>
        </p:txBody>
      </p:sp>
      <p:sp>
        <p:nvSpPr>
          <p:cNvPr id="340995" name="Rectangle 3"/>
          <p:cNvSpPr>
            <a:spLocks noGrp="1" noChangeArrowheads="1"/>
          </p:cNvSpPr>
          <p:nvPr>
            <p:ph idx="1"/>
          </p:nvPr>
        </p:nvSpPr>
        <p:spPr>
          <a:xfrm>
            <a:off x="838200" y="1795346"/>
            <a:ext cx="10515600" cy="4381617"/>
          </a:xfrm>
        </p:spPr>
        <p:txBody>
          <a:bodyPr/>
          <a:lstStyle/>
          <a:p>
            <a:r>
              <a:rPr lang="sv-SE" dirty="0">
                <a:latin typeface="Arial" charset="0"/>
                <a:ea typeface="ＭＳ Ｐゴシック" charset="0"/>
                <a:cs typeface="ＭＳ Ｐゴシック" charset="0"/>
              </a:rPr>
              <a:t>Aspect of </a:t>
            </a:r>
            <a:r>
              <a:rPr lang="sv-SE" dirty="0" err="1">
                <a:latin typeface="Arial" charset="0"/>
                <a:ea typeface="ＭＳ Ｐゴシック" charset="0"/>
                <a:cs typeface="ＭＳ Ｐゴシック" charset="0"/>
              </a:rPr>
              <a:t>model </a:t>
            </a:r>
            <a:r>
              <a:rPr lang="sv-SE" dirty="0">
                <a:latin typeface="Arial" charset="0"/>
                <a:ea typeface="ＭＳ Ｐゴシック" charset="0"/>
                <a:cs typeface="ＭＳ Ｐゴシック" charset="0"/>
              </a:rPr>
              <a:t>fit</a:t>
            </a:r>
          </a:p>
          <a:p>
            <a:r>
              <a:rPr lang="sv-SE" dirty="0" err="1">
                <a:latin typeface="Arial" charset="0"/>
                <a:ea typeface="ＭＳ Ｐゴシック" charset="0"/>
                <a:cs typeface="ＭＳ Ｐゴシック" charset="0"/>
              </a:rPr>
              <a:t>Items</a:t>
            </a:r>
            <a:r>
              <a:rPr lang="sv-SE" dirty="0">
                <a:latin typeface="Arial" charset="0"/>
                <a:ea typeface="ＭＳ Ｐゴシック" charset="0"/>
                <a:cs typeface="ＭＳ Ｐゴシック" charset="0"/>
              </a:rPr>
              <a:t> with DIF work differently or have different </a:t>
            </a:r>
            <a:r>
              <a:rPr lang="sv-SE" dirty="0" err="1">
                <a:latin typeface="Arial" charset="0"/>
                <a:ea typeface="ＭＳ Ｐゴシック" charset="0"/>
                <a:cs typeface="ＭＳ Ｐゴシック" charset="0"/>
              </a:rPr>
              <a:t>meanings</a:t>
            </a:r>
            <a:r>
              <a:rPr lang="sv-SE" dirty="0">
                <a:latin typeface="Arial" charset="0"/>
                <a:ea typeface="ＭＳ Ｐゴシック" charset="0"/>
                <a:cs typeface="ＭＳ Ｐゴシック" charset="0"/>
              </a:rPr>
              <a:t> for </a:t>
            </a:r>
            <a:r>
              <a:rPr lang="sv-SE" dirty="0" err="1">
                <a:latin typeface="Arial" charset="0"/>
                <a:ea typeface="ＭＳ Ｐゴシック" charset="0"/>
                <a:cs typeface="ＭＳ Ｐゴシック" charset="0"/>
              </a:rPr>
              <a:t>each</a:t>
            </a:r>
            <a:r>
              <a:rPr lang="sv-SE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sv-SE" dirty="0" err="1">
                <a:latin typeface="Arial" charset="0"/>
                <a:ea typeface="ＭＳ Ｐゴシック" charset="0"/>
                <a:cs typeface="ＭＳ Ｐゴシック" charset="0"/>
              </a:rPr>
              <a:t>subgroup</a:t>
            </a:r>
            <a:endParaRPr lang="sv-SE" dirty="0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sv-SE" dirty="0">
                <a:latin typeface="Arial" charset="0"/>
                <a:ea typeface="ＭＳ Ｐゴシック" charset="0"/>
                <a:cs typeface="ＭＳ Ｐゴシック" charset="0"/>
              </a:rPr>
              <a:t>Potential threat to validity of group comparisons (bias in total scores)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506" name="Rectangle 10"/>
          <p:cNvSpPr>
            <a:spLocks noGrp="1" noChangeArrowheads="1"/>
          </p:cNvSpPr>
          <p:nvPr>
            <p:ph type="title"/>
          </p:nvPr>
        </p:nvSpPr>
        <p:spPr>
          <a:xfrm>
            <a:off x="838200" y="507053"/>
            <a:ext cx="10515600" cy="874395"/>
          </a:xfrm>
        </p:spPr>
        <p:txBody>
          <a:bodyPr>
            <a:normAutofit fontScale="90000"/>
          </a:bodyPr>
          <a:lstStyle/>
          <a:p>
            <a:r>
              <a:rPr lang="sv-SE" sz="3200" dirty="0">
                <a:latin typeface="Arial" charset="0"/>
                <a:ea typeface="ＭＳ Ｐゴシック" charset="0"/>
              </a:rPr>
              <a:t>Interpretation and use of </a:t>
            </a:r>
            <a:br>
              <a:rPr lang="sv-SE" sz="3200" dirty="0">
                <a:latin typeface="Arial" charset="0"/>
                <a:ea typeface="ＭＳ Ｐゴシック" charset="0"/>
              </a:rPr>
            </a:br>
            <a:r>
              <a:rPr lang="sv-SE" sz="3200" dirty="0" err="1">
                <a:latin typeface="Arial" charset="0"/>
                <a:ea typeface="ＭＳ Ｐゴシック" charset="0"/>
              </a:rPr>
              <a:t>goodness-of-fit</a:t>
            </a:r>
            <a:r>
              <a:rPr lang="sv-SE" sz="3200" dirty="0">
                <a:latin typeface="Arial" charset="0"/>
                <a:ea typeface="ＭＳ Ｐゴシック" charset="0"/>
              </a:rPr>
              <a:t>, DIF, </a:t>
            </a:r>
            <a:r>
              <a:rPr lang="sv-SE" sz="3200" dirty="0" err="1">
                <a:latin typeface="Arial" charset="0"/>
                <a:ea typeface="ＭＳ Ｐゴシック" charset="0"/>
              </a:rPr>
              <a:t>thresholds</a:t>
            </a:r>
            <a:r>
              <a:rPr lang="sv-SE" sz="3200" dirty="0">
                <a:latin typeface="Arial" charset="0"/>
                <a:ea typeface="ＭＳ Ｐゴシック" charset="0"/>
              </a:rPr>
              <a:t>, etc.</a:t>
            </a:r>
          </a:p>
        </p:txBody>
      </p:sp>
      <p:sp>
        <p:nvSpPr>
          <p:cNvPr id="362499" name="Rectangle 3"/>
          <p:cNvSpPr>
            <a:spLocks noGrp="1" noChangeArrowheads="1"/>
          </p:cNvSpPr>
          <p:nvPr>
            <p:ph idx="1"/>
          </p:nvPr>
        </p:nvSpPr>
        <p:spPr>
          <a:xfrm>
            <a:off x="838200" y="1928813"/>
            <a:ext cx="10515600" cy="4248150"/>
          </a:xfrm>
        </p:spPr>
        <p:txBody>
          <a:bodyPr/>
          <a:lstStyle/>
          <a:p>
            <a:r>
              <a:rPr lang="sv-SE" sz="2400" dirty="0">
                <a:latin typeface="Arial" charset="0"/>
                <a:ea typeface="ＭＳ Ｐゴシック" charset="0"/>
              </a:rPr>
              <a:t>The </a:t>
            </a:r>
            <a:r>
              <a:rPr lang="sv-SE" sz="2400" dirty="0" err="1">
                <a:latin typeface="Arial" charset="0"/>
                <a:ea typeface="ＭＳ Ｐゴシック" charset="0"/>
              </a:rPr>
              <a:t>analysis</a:t>
            </a:r>
            <a:r>
              <a:rPr lang="sv-SE" sz="2400" dirty="0">
                <a:latin typeface="Arial" charset="0"/>
                <a:ea typeface="ＭＳ Ｐゴシック" charset="0"/>
              </a:rPr>
              <a:t> is </a:t>
            </a:r>
            <a:r>
              <a:rPr lang="sv-SE" sz="2400" dirty="0" err="1">
                <a:latin typeface="Arial" charset="0"/>
                <a:ea typeface="ＭＳ Ｐゴシック" charset="0"/>
              </a:rPr>
              <a:t>effective</a:t>
            </a:r>
            <a:r>
              <a:rPr lang="sv-SE" sz="2400" dirty="0">
                <a:latin typeface="Arial" charset="0"/>
                <a:ea typeface="ＭＳ Ｐゴシック" charset="0"/>
              </a:rPr>
              <a:t> in </a:t>
            </a:r>
            <a:r>
              <a:rPr lang="sv-SE" sz="2400" dirty="0" err="1">
                <a:latin typeface="Arial" charset="0"/>
                <a:ea typeface="ＭＳ Ｐゴシック" charset="0"/>
              </a:rPr>
              <a:t>identifying</a:t>
            </a:r>
            <a:r>
              <a:rPr lang="sv-SE" sz="2400" dirty="0">
                <a:latin typeface="Arial" charset="0"/>
                <a:ea typeface="ＭＳ Ｐゴシック" charset="0"/>
              </a:rPr>
              <a:t> </a:t>
            </a:r>
            <a:r>
              <a:rPr lang="sv-SE" sz="2400" dirty="0" err="1">
                <a:latin typeface="Arial" charset="0"/>
                <a:ea typeface="ＭＳ Ｐゴシック" charset="0"/>
              </a:rPr>
              <a:t>anomalies</a:t>
            </a:r>
            <a:endParaRPr lang="sv-SE" sz="2400" dirty="0">
              <a:latin typeface="Arial" charset="0"/>
              <a:ea typeface="ＭＳ Ｐゴシック" charset="0"/>
            </a:endParaRPr>
          </a:p>
          <a:p>
            <a:r>
              <a:rPr lang="sv-SE" sz="2400" dirty="0" err="1">
                <a:latin typeface="Arial" charset="0"/>
                <a:ea typeface="ＭＳ Ｐゴシック" charset="0"/>
              </a:rPr>
              <a:t>Anomalies</a:t>
            </a:r>
            <a:r>
              <a:rPr lang="sv-SE" sz="2400" dirty="0">
                <a:latin typeface="Arial" charset="0"/>
                <a:ea typeface="ＭＳ Ｐゴシック" charset="0"/>
              </a:rPr>
              <a:t> need to be investigated and understood</a:t>
            </a:r>
          </a:p>
          <a:p>
            <a:r>
              <a:rPr lang="sv-SE" sz="2400" dirty="0">
                <a:latin typeface="Arial" charset="0"/>
                <a:ea typeface="ＭＳ Ｐゴシック" charset="0"/>
              </a:rPr>
              <a:t>Avoid over-interpretation of statistical tests</a:t>
            </a:r>
          </a:p>
          <a:p>
            <a:r>
              <a:rPr lang="sv-SE" sz="2400" dirty="0">
                <a:latin typeface="Arial" charset="0"/>
                <a:ea typeface="ＭＳ Ｐゴシック" charset="0"/>
              </a:rPr>
              <a:t>Interpret and try to understand </a:t>
            </a:r>
            <a:r>
              <a:rPr lang="sv-SE" sz="2400" dirty="0" err="1">
                <a:latin typeface="Arial" charset="0"/>
                <a:ea typeface="ＭＳ Ｐゴシック" charset="0"/>
              </a:rPr>
              <a:t>qualitatively</a:t>
            </a:r>
            <a:r>
              <a:rPr lang="sv-SE" sz="2400" dirty="0">
                <a:latin typeface="Arial" charset="0"/>
                <a:ea typeface="ＭＳ Ｐゴシック" charset="0"/>
              </a:rPr>
              <a:t> in relation to </a:t>
            </a:r>
            <a:r>
              <a:rPr lang="sv-SE" sz="2400" dirty="0" err="1">
                <a:latin typeface="Arial" charset="0"/>
                <a:ea typeface="ＭＳ Ｐゴシック" charset="0"/>
              </a:rPr>
              <a:t>theory</a:t>
            </a:r>
            <a:r>
              <a:rPr lang="sv-SE" sz="2400" dirty="0">
                <a:latin typeface="Arial" charset="0"/>
                <a:ea typeface="ＭＳ Ｐゴシック" charset="0"/>
              </a:rPr>
              <a:t>, the </a:t>
            </a:r>
            <a:r>
              <a:rPr lang="sv-SE" sz="2400" dirty="0" err="1">
                <a:latin typeface="Arial" charset="0"/>
                <a:ea typeface="ＭＳ Ｐゴシック" charset="0"/>
              </a:rPr>
              <a:t>variable</a:t>
            </a:r>
            <a:r>
              <a:rPr lang="sv-SE" sz="2400" dirty="0">
                <a:latin typeface="Arial" charset="0"/>
                <a:ea typeface="ＭＳ Ｐゴシック" charset="0"/>
              </a:rPr>
              <a:t>, </a:t>
            </a:r>
            <a:r>
              <a:rPr lang="sv-SE" sz="2400" dirty="0" err="1">
                <a:latin typeface="Arial" charset="0"/>
                <a:ea typeface="ＭＳ Ｐゴシック" charset="0"/>
              </a:rPr>
              <a:t>context</a:t>
            </a:r>
            <a:r>
              <a:rPr lang="sv-SE" sz="2400" dirty="0">
                <a:latin typeface="Arial" charset="0"/>
                <a:ea typeface="ＭＳ Ｐゴシック" charset="0"/>
              </a:rPr>
              <a:t>, </a:t>
            </a:r>
            <a:r>
              <a:rPr lang="sv-SE" sz="2400" dirty="0" err="1">
                <a:latin typeface="Arial" charset="0"/>
                <a:ea typeface="ＭＳ Ｐゴシック" charset="0"/>
              </a:rPr>
              <a:t>use</a:t>
            </a:r>
            <a:r>
              <a:rPr lang="sv-SE" sz="2400" dirty="0">
                <a:latin typeface="Arial" charset="0"/>
                <a:ea typeface="ＭＳ Ｐゴシック" charset="0"/>
              </a:rPr>
              <a:t>, etc.</a:t>
            </a:r>
          </a:p>
          <a:p>
            <a:r>
              <a:rPr lang="sv-SE" sz="2400" dirty="0">
                <a:latin typeface="Arial" charset="0"/>
                <a:ea typeface="ＭＳ Ｐゴシック" charset="0"/>
              </a:rPr>
              <a:t>Do not </a:t>
            </a:r>
            <a:r>
              <a:rPr lang="sv-SE" sz="2400" dirty="0" err="1">
                <a:latin typeface="Arial" charset="0"/>
                <a:ea typeface="ＭＳ Ｐゴシック" charset="0"/>
              </a:rPr>
              <a:t>forget</a:t>
            </a:r>
            <a:r>
              <a:rPr lang="sv-SE" sz="2400" dirty="0">
                <a:latin typeface="Arial" charset="0"/>
                <a:ea typeface="ＭＳ Ｐゴシック" charset="0"/>
              </a:rPr>
              <a:t> the persons…</a:t>
            </a:r>
          </a:p>
          <a:p>
            <a:r>
              <a:rPr lang="sv-SE" sz="2400" dirty="0">
                <a:latin typeface="Arial" charset="0"/>
                <a:ea typeface="ＭＳ Ｐゴシック" charset="0"/>
              </a:rPr>
              <a:t>It's all connected </a:t>
            </a:r>
            <a:r>
              <a:rPr lang="mr-IN" sz="2400" dirty="0">
                <a:latin typeface="Arial" charset="0"/>
                <a:ea typeface="ＭＳ Ｐゴシック" charset="0"/>
              </a:rPr>
              <a:t>- </a:t>
            </a:r>
            <a:r>
              <a:rPr lang="sv-SE" sz="2400" dirty="0" err="1">
                <a:latin typeface="Arial" charset="0"/>
                <a:ea typeface="ＭＳ Ｐゴシック" charset="0"/>
              </a:rPr>
              <a:t>work</a:t>
            </a:r>
            <a:r>
              <a:rPr lang="sv-SE" sz="2400" dirty="0">
                <a:latin typeface="Arial" charset="0"/>
                <a:ea typeface="ＭＳ Ｐゴシック" charset="0"/>
              </a:rPr>
              <a:t> sequentially and interactively</a:t>
            </a:r>
          </a:p>
          <a:p>
            <a:r>
              <a:rPr lang="sv-SE" sz="2400" dirty="0">
                <a:latin typeface="Arial" charset="0"/>
                <a:ea typeface="ＭＳ Ｐゴシック" charset="0"/>
              </a:rPr>
              <a:t>Don't throw the baby out with the </a:t>
            </a:r>
            <a:r>
              <a:rPr lang="sv-SE" sz="2400" dirty="0" err="1">
                <a:latin typeface="Arial" charset="0"/>
                <a:ea typeface="ＭＳ Ｐゴシック" charset="0"/>
              </a:rPr>
              <a:t>water</a:t>
            </a:r>
            <a:r>
              <a:rPr lang="sv-SE" sz="2400" dirty="0">
                <a:latin typeface="Arial" charset="0"/>
                <a:ea typeface="ＭＳ Ｐゴシック" charset="0"/>
              </a:rPr>
              <a:t>...!</a:t>
            </a:r>
          </a:p>
        </p:txBody>
      </p:sp>
      <p:pic>
        <p:nvPicPr>
          <p:cNvPr id="4" name="Picture 3" descr="RS snurra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0" t="1250" r="7680" b="8746"/>
          <a:stretch>
            <a:fillRect/>
          </a:stretch>
        </p:blipFill>
        <p:spPr bwMode="auto">
          <a:xfrm>
            <a:off x="10201368" y="355401"/>
            <a:ext cx="1368153" cy="1395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8215" y="1989138"/>
            <a:ext cx="7488237" cy="4114800"/>
          </a:xfrm>
        </p:spPr>
        <p:txBody>
          <a:bodyPr/>
          <a:lstStyle/>
          <a:p>
            <a:pPr>
              <a:lnSpc>
                <a:spcPct val="100000"/>
              </a:lnSpc>
              <a:buFontTx/>
              <a:buNone/>
            </a:pPr>
            <a:r>
              <a:rPr lang="sv-SE" dirty="0">
                <a:latin typeface="Arial" charset="0"/>
                <a:ea typeface="ＭＳ Ｐゴシック" charset="0"/>
                <a:cs typeface="ＭＳ Ｐゴシック" charset="0"/>
              </a:rPr>
              <a:t>"On the </a:t>
            </a:r>
            <a:r>
              <a:rPr lang="sv-SE" dirty="0" err="1">
                <a:latin typeface="Arial" charset="0"/>
                <a:ea typeface="ＭＳ Ｐゴシック" charset="0"/>
                <a:cs typeface="ＭＳ Ｐゴシック" charset="0"/>
              </a:rPr>
              <a:t>whole</a:t>
            </a:r>
            <a:r>
              <a:rPr lang="sv-SE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sv-SE" dirty="0" err="1">
                <a:latin typeface="Arial" charset="0"/>
                <a:ea typeface="ＭＳ Ｐゴシック" charset="0"/>
                <a:cs typeface="ＭＳ Ｐゴシック" charset="0"/>
              </a:rPr>
              <a:t>we</a:t>
            </a:r>
            <a:r>
              <a:rPr lang="sv-SE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sv-SE" dirty="0" err="1">
                <a:latin typeface="Arial" charset="0"/>
                <a:ea typeface="ＭＳ Ｐゴシック" charset="0"/>
                <a:cs typeface="ＭＳ Ｐゴシック" charset="0"/>
              </a:rPr>
              <a:t>should</a:t>
            </a:r>
            <a:r>
              <a:rPr lang="sv-SE" dirty="0">
                <a:latin typeface="Arial" charset="0"/>
                <a:ea typeface="ＭＳ Ｐゴシック" charset="0"/>
                <a:cs typeface="ＭＳ Ｐゴシック" charset="0"/>
              </a:rPr>
              <a:t> not </a:t>
            </a:r>
            <a:r>
              <a:rPr lang="sv-SE" dirty="0" err="1">
                <a:latin typeface="Arial" charset="0"/>
                <a:ea typeface="ＭＳ Ｐゴシック" charset="0"/>
                <a:cs typeface="ＭＳ Ｐゴシック" charset="0"/>
              </a:rPr>
              <a:t>overlook</a:t>
            </a:r>
            <a:r>
              <a:rPr lang="sv-SE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sv-SE" dirty="0" err="1">
                <a:latin typeface="Arial" charset="0"/>
                <a:ea typeface="ＭＳ Ｐゴシック" charset="0"/>
                <a:cs typeface="ＭＳ Ｐゴシック" charset="0"/>
              </a:rPr>
              <a:t>that</a:t>
            </a:r>
            <a:r>
              <a:rPr lang="sv-SE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sv-SE" dirty="0" err="1">
                <a:latin typeface="Arial" charset="0"/>
                <a:ea typeface="ＭＳ Ｐゴシック" charset="0"/>
                <a:cs typeface="ＭＳ Ｐゴシック" charset="0"/>
              </a:rPr>
              <a:t>since</a:t>
            </a:r>
            <a:r>
              <a:rPr lang="sv-SE" dirty="0">
                <a:latin typeface="Arial" charset="0"/>
                <a:ea typeface="ＭＳ Ｐゴシック" charset="0"/>
                <a:cs typeface="ＭＳ Ｐゴシック" charset="0"/>
              </a:rPr>
              <a:t> a </a:t>
            </a:r>
            <a:r>
              <a:rPr lang="sv-SE" dirty="0" err="1">
                <a:latin typeface="Arial" charset="0"/>
                <a:ea typeface="ＭＳ Ｐゴシック" charset="0"/>
                <a:cs typeface="ＭＳ Ｐゴシック" charset="0"/>
              </a:rPr>
              <a:t>model</a:t>
            </a:r>
            <a:r>
              <a:rPr lang="sv-SE" dirty="0">
                <a:latin typeface="Arial" charset="0"/>
                <a:ea typeface="ＭＳ Ｐゴシック" charset="0"/>
                <a:cs typeface="ＭＳ Ｐゴシック" charset="0"/>
              </a:rPr>
              <a:t> is never </a:t>
            </a:r>
            <a:r>
              <a:rPr lang="sv-SE" dirty="0" err="1">
                <a:latin typeface="Arial" charset="0"/>
                <a:ea typeface="ＭＳ Ｐゴシック" charset="0"/>
                <a:cs typeface="ＭＳ Ｐゴシック" charset="0"/>
              </a:rPr>
              <a:t>true</a:t>
            </a:r>
            <a:r>
              <a:rPr lang="sv-SE" dirty="0">
                <a:latin typeface="Arial" charset="0"/>
                <a:ea typeface="ＭＳ Ｐゴシック" charset="0"/>
                <a:cs typeface="ＭＳ Ｐゴシック" charset="0"/>
              </a:rPr>
              <a:t>, </a:t>
            </a:r>
            <a:r>
              <a:rPr lang="sv-SE" dirty="0" err="1">
                <a:latin typeface="Arial" charset="0"/>
                <a:ea typeface="ＭＳ Ｐゴシック" charset="0"/>
                <a:cs typeface="ＭＳ Ｐゴシック" charset="0"/>
              </a:rPr>
              <a:t>but</a:t>
            </a:r>
            <a:r>
              <a:rPr lang="sv-SE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sv-SE" dirty="0" err="1">
                <a:latin typeface="Arial" charset="0"/>
                <a:ea typeface="ＭＳ Ｐゴシック" charset="0"/>
                <a:cs typeface="ＭＳ Ｐゴシック" charset="0"/>
              </a:rPr>
              <a:t>only</a:t>
            </a:r>
            <a:r>
              <a:rPr lang="sv-SE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sv-SE" dirty="0" err="1">
                <a:latin typeface="Arial" charset="0"/>
                <a:ea typeface="ＭＳ Ｐゴシック" charset="0"/>
                <a:cs typeface="ＭＳ Ｐゴシック" charset="0"/>
              </a:rPr>
              <a:t>more</a:t>
            </a:r>
            <a:r>
              <a:rPr lang="sv-SE" dirty="0">
                <a:latin typeface="Arial" charset="0"/>
                <a:ea typeface="ＭＳ Ｐゴシック" charset="0"/>
                <a:cs typeface="ＭＳ Ｐゴシック" charset="0"/>
              </a:rPr>
              <a:t> or less </a:t>
            </a:r>
            <a:r>
              <a:rPr lang="sv-SE" dirty="0" err="1">
                <a:latin typeface="Arial" charset="0"/>
                <a:ea typeface="ＭＳ Ｐゴシック" charset="0"/>
                <a:cs typeface="ＭＳ Ｐゴシック" charset="0"/>
              </a:rPr>
              <a:t>adequate</a:t>
            </a:r>
            <a:r>
              <a:rPr lang="sv-SE" dirty="0">
                <a:latin typeface="Arial" charset="0"/>
                <a:ea typeface="ＭＳ Ｐゴシック" charset="0"/>
                <a:cs typeface="ＭＳ Ｐゴシック" charset="0"/>
              </a:rPr>
              <a:t>, </a:t>
            </a:r>
            <a:r>
              <a:rPr lang="sv-SE" dirty="0" err="1">
                <a:latin typeface="Arial" charset="0"/>
                <a:ea typeface="ＭＳ Ｐゴシック" charset="0"/>
                <a:cs typeface="ＭＳ Ｐゴシック" charset="0"/>
              </a:rPr>
              <a:t>deficiencies</a:t>
            </a:r>
            <a:r>
              <a:rPr lang="sv-SE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sv-SE" dirty="0" err="1">
                <a:latin typeface="Arial" charset="0"/>
                <a:ea typeface="ＭＳ Ｐゴシック" charset="0"/>
                <a:cs typeface="ＭＳ Ｐゴシック" charset="0"/>
              </a:rPr>
              <a:t>are</a:t>
            </a:r>
            <a:r>
              <a:rPr lang="sv-SE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sv-SE" dirty="0" err="1">
                <a:latin typeface="Arial" charset="0"/>
                <a:ea typeface="ＭＳ Ｐゴシック" charset="0"/>
                <a:cs typeface="ＭＳ Ｐゴシック" charset="0"/>
              </a:rPr>
              <a:t>bound</a:t>
            </a:r>
            <a:r>
              <a:rPr lang="sv-SE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sv-SE" dirty="0" err="1">
                <a:latin typeface="Arial" charset="0"/>
                <a:ea typeface="ＭＳ Ｐゴシック" charset="0"/>
                <a:cs typeface="ＭＳ Ｐゴシック" charset="0"/>
              </a:rPr>
              <a:t>to</a:t>
            </a:r>
            <a:r>
              <a:rPr lang="sv-SE" dirty="0">
                <a:latin typeface="Arial" charset="0"/>
                <a:ea typeface="ＭＳ Ｐゴシック" charset="0"/>
                <a:cs typeface="ＭＳ Ｐゴシック" charset="0"/>
              </a:rPr>
              <a:t> show, given </a:t>
            </a:r>
            <a:r>
              <a:rPr lang="sv-SE" dirty="0" err="1">
                <a:latin typeface="Arial" charset="0"/>
                <a:ea typeface="ＭＳ Ｐゴシック" charset="0"/>
                <a:cs typeface="ＭＳ Ｐゴシック" charset="0"/>
              </a:rPr>
              <a:t>sufficient</a:t>
            </a:r>
            <a:r>
              <a:rPr lang="sv-SE" dirty="0">
                <a:latin typeface="Arial" charset="0"/>
                <a:ea typeface="ＭＳ Ｐゴシック" charset="0"/>
                <a:cs typeface="ＭＳ Ｐゴシック" charset="0"/>
              </a:rPr>
              <a:t> data" </a:t>
            </a:r>
          </a:p>
        </p:txBody>
      </p:sp>
      <p:graphicFrame>
        <p:nvGraphicFramePr>
          <p:cNvPr id="32461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2651213"/>
              </p:ext>
            </p:extLst>
          </p:nvPr>
        </p:nvGraphicFramePr>
        <p:xfrm>
          <a:off x="11188700" y="0"/>
          <a:ext cx="1003300" cy="1225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-foto" r:id="rId3" imgW="1781424" imgH="2572109" progId="MSPhotoEd.3">
                  <p:embed/>
                </p:oleObj>
              </mc:Choice>
              <mc:Fallback>
                <p:oleObj name="Photo Editor-foto" r:id="rId3" imgW="1781424" imgH="2572109" progId="MSPhotoEd.3">
                  <p:embed/>
                  <p:pic>
                    <p:nvPicPr>
                      <p:cNvPr id="32461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5792" b="9583"/>
                      <a:stretch>
                        <a:fillRect/>
                      </a:stretch>
                    </p:blipFill>
                    <p:spPr bwMode="auto">
                      <a:xfrm>
                        <a:off x="11188700" y="0"/>
                        <a:ext cx="1003300" cy="1225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4613" name="Text Box 7"/>
          <p:cNvSpPr txBox="1">
            <a:spLocks noChangeArrowheads="1"/>
          </p:cNvSpPr>
          <p:nvPr/>
        </p:nvSpPr>
        <p:spPr bwMode="auto">
          <a:xfrm>
            <a:off x="7967665" y="4005265"/>
            <a:ext cx="16097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r>
              <a:rPr lang="sv-SE" sz="2000">
                <a:latin typeface="Arial" charset="0"/>
              </a:rPr>
              <a:t>Rasch, 1960</a:t>
            </a:r>
          </a:p>
        </p:txBody>
      </p:sp>
      <p:sp>
        <p:nvSpPr>
          <p:cNvPr id="324614" name="Text Box 8"/>
          <p:cNvSpPr txBox="1">
            <a:spLocks noChangeArrowheads="1"/>
          </p:cNvSpPr>
          <p:nvPr/>
        </p:nvSpPr>
        <p:spPr bwMode="auto">
          <a:xfrm>
            <a:off x="4677002" y="4402140"/>
            <a:ext cx="51419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i="1" dirty="0">
                <a:latin typeface="Arial" charset="0"/>
              </a:rPr>
              <a:t>Probabilistic models for some intelligence and attainment tests</a:t>
            </a:r>
            <a:r>
              <a:rPr lang="en-US" sz="1200" dirty="0">
                <a:latin typeface="Arial" charset="0"/>
              </a:rPr>
              <a:t>. (p. 92)</a:t>
            </a:r>
          </a:p>
          <a:p>
            <a:pPr eaLnBrk="1" hangingPunct="1"/>
            <a:r>
              <a:rPr lang="en-US" sz="1200" dirty="0">
                <a:latin typeface="Arial" charset="0"/>
              </a:rPr>
              <a:t>Danish Institute for Educational Research, Copenhagen, Denmark, 1960.</a:t>
            </a:r>
            <a:r>
              <a:rPr lang="sv-SE" sz="1200" dirty="0">
                <a:latin typeface="Arial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592176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986437-F497-C477-5649-627CBB2C90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dirty="0"/>
              <a:t>Learning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5EAADD-A301-109F-8EFC-1CA5711891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Understand the </a:t>
            </a:r>
            <a:r>
              <a:rPr lang="sv-SE" dirty="0" err="1"/>
              <a:t>basic</a:t>
            </a:r>
            <a:r>
              <a:rPr lang="sv-SE" dirty="0"/>
              <a:t> </a:t>
            </a:r>
            <a:r>
              <a:rPr lang="sv-SE" dirty="0" err="1"/>
              <a:t>principles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Rasch</a:t>
            </a:r>
            <a:r>
              <a:rPr lang="sv-SE" dirty="0"/>
              <a:t> </a:t>
            </a:r>
            <a:r>
              <a:rPr lang="sv-SE" dirty="0" err="1"/>
              <a:t>measurement</a:t>
            </a:r>
            <a:r>
              <a:rPr lang="sv-SE" dirty="0"/>
              <a:t> </a:t>
            </a:r>
            <a:r>
              <a:rPr lang="sv-SE" dirty="0" err="1"/>
              <a:t>theory</a:t>
            </a:r>
            <a:endParaRPr lang="en-SE" dirty="0"/>
          </a:p>
          <a:p>
            <a:r>
              <a:rPr lang="sv-SE" dirty="0" err="1"/>
              <a:t>Discuss</a:t>
            </a:r>
            <a:r>
              <a:rPr lang="sv-SE" dirty="0"/>
              <a:t> </a:t>
            </a:r>
            <a:r>
              <a:rPr lang="sv-SE" dirty="0" err="1"/>
              <a:t>Rasch</a:t>
            </a:r>
            <a:r>
              <a:rPr lang="sv-SE" dirty="0"/>
              <a:t> </a:t>
            </a:r>
            <a:r>
              <a:rPr lang="sv-SE" dirty="0" err="1"/>
              <a:t>measurement</a:t>
            </a:r>
            <a:r>
              <a:rPr lang="sv-SE" dirty="0"/>
              <a:t> </a:t>
            </a:r>
            <a:r>
              <a:rPr lang="sv-SE" dirty="0" err="1"/>
              <a:t>theory</a:t>
            </a:r>
            <a:r>
              <a:rPr lang="sv-SE" dirty="0"/>
              <a:t> in relation to </a:t>
            </a:r>
            <a:r>
              <a:rPr lang="sv-SE" dirty="0" err="1"/>
              <a:t>traditional</a:t>
            </a:r>
            <a:r>
              <a:rPr lang="sv-SE" dirty="0"/>
              <a:t> </a:t>
            </a:r>
            <a:r>
              <a:rPr lang="sv-SE" dirty="0" err="1"/>
              <a:t>psychometric</a:t>
            </a:r>
            <a:r>
              <a:rPr lang="sv-SE" dirty="0"/>
              <a:t> </a:t>
            </a:r>
            <a:r>
              <a:rPr lang="sv-SE" dirty="0" err="1"/>
              <a:t>methods</a:t>
            </a:r>
            <a:r>
              <a:rPr lang="sv-SE" dirty="0"/>
              <a:t> and </a:t>
            </a:r>
            <a:r>
              <a:rPr lang="sv-SE" dirty="0" err="1"/>
              <a:t>metrology</a:t>
            </a:r>
            <a:endParaRPr lang="en-SE" dirty="0"/>
          </a:p>
          <a:p>
            <a:pPr marL="0" indent="0">
              <a:buNone/>
            </a:pPr>
            <a:endParaRPr lang="en-SE" dirty="0"/>
          </a:p>
        </p:txBody>
      </p:sp>
    </p:spTree>
    <p:extLst>
      <p:ext uri="{BB962C8B-B14F-4D97-AF65-F5344CB8AC3E}">
        <p14:creationId xmlns:p14="http://schemas.microsoft.com/office/powerpoint/2010/main" val="30951926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85950" y="2130427"/>
            <a:ext cx="8420100" cy="794518"/>
          </a:xfrm>
        </p:spPr>
        <p:txBody>
          <a:bodyPr>
            <a:normAutofit fontScale="90000"/>
          </a:bodyPr>
          <a:lstStyle/>
          <a:p>
            <a:r>
              <a:rPr lang="en-US" dirty="0"/>
              <a:t>Addressing basic measurement aspects</a:t>
            </a:r>
          </a:p>
        </p:txBody>
      </p:sp>
      <p:pic>
        <p:nvPicPr>
          <p:cNvPr id="4" name="Bildobjekt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7" t="32477" r="3677" b="34122"/>
          <a:stretch>
            <a:fillRect/>
          </a:stretch>
        </p:blipFill>
        <p:spPr bwMode="auto">
          <a:xfrm>
            <a:off x="2027548" y="3140969"/>
            <a:ext cx="8136904" cy="943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p14="http://schemas.microsoft.com/office/powerpoint/2010/main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p14="http://schemas.microsoft.com/office/powerpoint/2010/main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6B3FFE6-1C7D-23CB-179E-7B88E11C46F4}"/>
              </a:ext>
            </a:extLst>
          </p:cNvPr>
          <p:cNvSpPr txBox="1">
            <a:spLocks/>
          </p:cNvSpPr>
          <p:nvPr/>
        </p:nvSpPr>
        <p:spPr bwMode="auto">
          <a:xfrm>
            <a:off x="1861190" y="4509120"/>
            <a:ext cx="8420100" cy="794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i="1" kern="0" dirty="0"/>
              <a:t>What does our “ruler” look like?</a:t>
            </a:r>
          </a:p>
        </p:txBody>
      </p:sp>
    </p:spTree>
    <p:extLst>
      <p:ext uri="{BB962C8B-B14F-4D97-AF65-F5344CB8AC3E}">
        <p14:creationId xmlns:p14="http://schemas.microsoft.com/office/powerpoint/2010/main" val="1055396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9666" name="Picture 2" descr="PCS targeting threshold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612"/>
          <a:stretch>
            <a:fillRect/>
          </a:stretch>
        </p:blipFill>
        <p:spPr bwMode="auto">
          <a:xfrm>
            <a:off x="2357440" y="3275013"/>
            <a:ext cx="7477125" cy="217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9671" name="Text Box 7"/>
          <p:cNvSpPr txBox="1">
            <a:spLocks noChangeArrowheads="1"/>
          </p:cNvSpPr>
          <p:nvPr/>
        </p:nvSpPr>
        <p:spPr bwMode="auto">
          <a:xfrm>
            <a:off x="8730220" y="21433"/>
            <a:ext cx="353536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r>
              <a:rPr lang="sv-SE" sz="1600" dirty="0">
                <a:solidFill>
                  <a:schemeClr val="tx2"/>
                </a:solidFill>
                <a:latin typeface="Arial" charset="0"/>
              </a:rPr>
              <a:t>(SF-12/PCS in </a:t>
            </a:r>
            <a:r>
              <a:rPr lang="sv-SE" sz="1600" dirty="0" err="1">
                <a:solidFill>
                  <a:schemeClr val="tx2"/>
                </a:solidFill>
                <a:latin typeface="Arial" charset="0"/>
              </a:rPr>
              <a:t>Parkinson's</a:t>
            </a:r>
            <a:r>
              <a:rPr lang="sv-SE" sz="1600" dirty="0">
                <a:solidFill>
                  <a:schemeClr val="tx2"/>
                </a:solidFill>
                <a:latin typeface="Arial" charset="0"/>
              </a:rPr>
              <a:t> </a:t>
            </a:r>
            <a:r>
              <a:rPr lang="sv-SE" sz="1600" dirty="0" err="1">
                <a:solidFill>
                  <a:schemeClr val="tx2"/>
                </a:solidFill>
                <a:latin typeface="Arial" charset="0"/>
              </a:rPr>
              <a:t>disease</a:t>
            </a:r>
            <a:r>
              <a:rPr lang="sv-SE" sz="1600" dirty="0">
                <a:solidFill>
                  <a:schemeClr val="tx2"/>
                </a:solidFill>
                <a:latin typeface="Arial" charset="0"/>
              </a:rPr>
              <a:t>)</a:t>
            </a:r>
          </a:p>
        </p:txBody>
      </p:sp>
      <p:pic>
        <p:nvPicPr>
          <p:cNvPr id="369673" name="Bildobjekt 9" descr="PCS targeting items.bmp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683" b="8575"/>
          <a:stretch>
            <a:fillRect/>
          </a:stretch>
        </p:blipFill>
        <p:spPr bwMode="auto">
          <a:xfrm>
            <a:off x="2362200" y="3275013"/>
            <a:ext cx="7467600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9674" name="textruta 10"/>
          <p:cNvSpPr txBox="1">
            <a:spLocks noChangeArrowheads="1"/>
          </p:cNvSpPr>
          <p:nvPr/>
        </p:nvSpPr>
        <p:spPr bwMode="auto">
          <a:xfrm>
            <a:off x="2009777" y="4286252"/>
            <a:ext cx="879475" cy="2143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r>
              <a:rPr lang="sv-SE" sz="800">
                <a:solidFill>
                  <a:schemeClr val="bg1"/>
                </a:solidFill>
                <a:latin typeface="Arial" charset="0"/>
                <a:cs typeface="Arial" charset="0"/>
              </a:rPr>
              <a:t>THRESHOLDS</a:t>
            </a:r>
          </a:p>
        </p:txBody>
      </p:sp>
      <p:sp>
        <p:nvSpPr>
          <p:cNvPr id="12" name="Rectangle 4"/>
          <p:cNvSpPr txBox="1">
            <a:spLocks noChangeArrowheads="1"/>
          </p:cNvSpPr>
          <p:nvPr/>
        </p:nvSpPr>
        <p:spPr bwMode="auto">
          <a:xfrm>
            <a:off x="2133600" y="765175"/>
            <a:ext cx="7924800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sv-SE" sz="2800">
                <a:latin typeface="Arial" charset="0"/>
              </a:rPr>
              <a:t>Do items represent a quantitative continuum?</a:t>
            </a:r>
          </a:p>
        </p:txBody>
      </p:sp>
      <p:sp>
        <p:nvSpPr>
          <p:cNvPr id="369676" name="Rectangle 12"/>
          <p:cNvSpPr>
            <a:spLocks noChangeArrowheads="1"/>
          </p:cNvSpPr>
          <p:nvPr/>
        </p:nvSpPr>
        <p:spPr bwMode="auto">
          <a:xfrm>
            <a:off x="3143252" y="3033715"/>
            <a:ext cx="5832475" cy="287337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677" name="Rectangle 13"/>
          <p:cNvSpPr>
            <a:spLocks noChangeArrowheads="1"/>
          </p:cNvSpPr>
          <p:nvPr/>
        </p:nvSpPr>
        <p:spPr bwMode="auto">
          <a:xfrm>
            <a:off x="9010650" y="3178177"/>
            <a:ext cx="901700" cy="358775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679" name="Text Box 15"/>
          <p:cNvSpPr txBox="1">
            <a:spLocks noChangeArrowheads="1"/>
          </p:cNvSpPr>
          <p:nvPr/>
        </p:nvSpPr>
        <p:spPr bwMode="auto">
          <a:xfrm>
            <a:off x="4800601" y="2411415"/>
            <a:ext cx="330936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sv-SE" sz="2400" i="1"/>
              <a:t>Perceived physical health</a:t>
            </a:r>
          </a:p>
        </p:txBody>
      </p:sp>
      <p:sp>
        <p:nvSpPr>
          <p:cNvPr id="369681" name="Rectangle 17"/>
          <p:cNvSpPr>
            <a:spLocks noChangeArrowheads="1"/>
          </p:cNvSpPr>
          <p:nvPr/>
        </p:nvSpPr>
        <p:spPr bwMode="auto">
          <a:xfrm>
            <a:off x="8218488" y="2914652"/>
            <a:ext cx="901700" cy="358775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sv-SE"/>
              <a:t>(better)</a:t>
            </a:r>
          </a:p>
        </p:txBody>
      </p:sp>
      <p:sp>
        <p:nvSpPr>
          <p:cNvPr id="369682" name="Rectangle 18"/>
          <p:cNvSpPr>
            <a:spLocks noChangeArrowheads="1"/>
          </p:cNvSpPr>
          <p:nvPr/>
        </p:nvSpPr>
        <p:spPr bwMode="auto">
          <a:xfrm>
            <a:off x="2292350" y="3059115"/>
            <a:ext cx="901700" cy="358775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678" name="Rectangle 14"/>
          <p:cNvSpPr>
            <a:spLocks noChangeArrowheads="1"/>
          </p:cNvSpPr>
          <p:nvPr/>
        </p:nvSpPr>
        <p:spPr bwMode="auto">
          <a:xfrm>
            <a:off x="3071813" y="2914652"/>
            <a:ext cx="901700" cy="358775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sv-SE"/>
              <a:t>(worse)</a:t>
            </a:r>
          </a:p>
        </p:txBody>
      </p:sp>
      <p:sp>
        <p:nvSpPr>
          <p:cNvPr id="369684" name="Text Box 20"/>
          <p:cNvSpPr txBox="1">
            <a:spLocks noChangeArrowheads="1"/>
          </p:cNvSpPr>
          <p:nvPr/>
        </p:nvSpPr>
        <p:spPr bwMode="auto">
          <a:xfrm>
            <a:off x="8093075" y="6597652"/>
            <a:ext cx="2404826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sv-SE" sz="1000" dirty="0"/>
              <a:t>Hagell &amp; Westergren </a:t>
            </a:r>
            <a:r>
              <a:rPr lang="sv-SE" sz="1000" i="1" dirty="0"/>
              <a:t>JPD </a:t>
            </a:r>
            <a:r>
              <a:rPr lang="sv-SE" sz="1000" dirty="0"/>
              <a:t>2011; 1:185-196.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69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69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967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4"/>
          <p:cNvSpPr txBox="1">
            <a:spLocks noChangeArrowheads="1"/>
          </p:cNvSpPr>
          <p:nvPr/>
        </p:nvSpPr>
        <p:spPr bwMode="auto">
          <a:xfrm>
            <a:off x="1703390" y="485775"/>
            <a:ext cx="87852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sv-SE" sz="2800" dirty="0">
                <a:latin typeface="Arial" charset="0"/>
              </a:rPr>
              <a:t>Is the </a:t>
            </a:r>
            <a:r>
              <a:rPr lang="sv-SE" sz="2800" dirty="0" err="1">
                <a:latin typeface="Arial" charset="0"/>
              </a:rPr>
              <a:t>hierarchical</a:t>
            </a:r>
            <a:r>
              <a:rPr lang="sv-SE" sz="2800" dirty="0">
                <a:latin typeface="Arial" charset="0"/>
              </a:rPr>
              <a:t> order </a:t>
            </a:r>
            <a:r>
              <a:rPr lang="sv-SE" sz="2800" dirty="0" err="1">
                <a:latin typeface="Arial" charset="0"/>
              </a:rPr>
              <a:t>of</a:t>
            </a:r>
            <a:r>
              <a:rPr lang="sv-SE" sz="2800" dirty="0">
                <a:latin typeface="Arial" charset="0"/>
              </a:rPr>
              <a:t> </a:t>
            </a:r>
            <a:r>
              <a:rPr lang="sv-SE" sz="2800" dirty="0" err="1">
                <a:latin typeface="Arial" charset="0"/>
              </a:rPr>
              <a:t>items</a:t>
            </a:r>
            <a:r>
              <a:rPr lang="sv-SE" sz="2800" dirty="0">
                <a:latin typeface="Arial" charset="0"/>
              </a:rPr>
              <a:t> </a:t>
            </a:r>
            <a:r>
              <a:rPr lang="sv-SE" sz="2800" dirty="0" err="1">
                <a:latin typeface="Arial" charset="0"/>
              </a:rPr>
              <a:t>reasonable</a:t>
            </a:r>
            <a:r>
              <a:rPr lang="sv-SE" sz="2800" dirty="0">
                <a:latin typeface="Arial" charset="0"/>
              </a:rPr>
              <a:t>?</a:t>
            </a:r>
          </a:p>
          <a:p>
            <a:pPr algn="ctr" eaLnBrk="1" hangingPunct="1"/>
            <a:r>
              <a:rPr lang="sv-SE" sz="2800" dirty="0">
                <a:latin typeface="Arial" charset="0"/>
              </a:rPr>
              <a:t>Does it support the </a:t>
            </a:r>
            <a:r>
              <a:rPr lang="sv-SE" sz="2800" dirty="0" err="1">
                <a:latin typeface="Arial" charset="0"/>
              </a:rPr>
              <a:t>validity</a:t>
            </a:r>
            <a:r>
              <a:rPr lang="sv-SE" sz="2800" dirty="0">
                <a:latin typeface="Arial" charset="0"/>
              </a:rPr>
              <a:t> </a:t>
            </a:r>
            <a:r>
              <a:rPr lang="sv-SE" sz="2800" dirty="0" err="1">
                <a:latin typeface="Arial" charset="0"/>
              </a:rPr>
              <a:t>of</a:t>
            </a:r>
            <a:r>
              <a:rPr lang="sv-SE" sz="2800" dirty="0">
                <a:latin typeface="Arial" charset="0"/>
              </a:rPr>
              <a:t> the instrument?</a:t>
            </a:r>
          </a:p>
        </p:txBody>
      </p:sp>
      <p:pic>
        <p:nvPicPr>
          <p:cNvPr id="36762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4050" y="3836195"/>
            <a:ext cx="4814887" cy="203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67625" name="Rectangle 9"/>
          <p:cNvSpPr>
            <a:spLocks noChangeArrowheads="1"/>
          </p:cNvSpPr>
          <p:nvPr/>
        </p:nvSpPr>
        <p:spPr bwMode="auto">
          <a:xfrm>
            <a:off x="8066085" y="4341022"/>
            <a:ext cx="901700" cy="358775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sv-SE"/>
              <a:t>(better)</a:t>
            </a:r>
          </a:p>
        </p:txBody>
      </p:sp>
      <p:sp>
        <p:nvSpPr>
          <p:cNvPr id="367626" name="Rectangle 10"/>
          <p:cNvSpPr>
            <a:spLocks noChangeArrowheads="1"/>
          </p:cNvSpPr>
          <p:nvPr/>
        </p:nvSpPr>
        <p:spPr bwMode="auto">
          <a:xfrm>
            <a:off x="8091485" y="5517359"/>
            <a:ext cx="901700" cy="358775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sv-SE"/>
              <a:t>(worse)</a:t>
            </a:r>
          </a:p>
        </p:txBody>
      </p:sp>
      <p:pic>
        <p:nvPicPr>
          <p:cNvPr id="367631" name="Bildobjekt 9" descr="PCS targeting items.bmp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683" b="8575"/>
          <a:stretch>
            <a:fillRect/>
          </a:stretch>
        </p:blipFill>
        <p:spPr bwMode="auto">
          <a:xfrm>
            <a:off x="2362200" y="2843611"/>
            <a:ext cx="7467600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7632" name="Rectangle 16"/>
          <p:cNvSpPr>
            <a:spLocks noChangeArrowheads="1"/>
          </p:cNvSpPr>
          <p:nvPr/>
        </p:nvSpPr>
        <p:spPr bwMode="auto">
          <a:xfrm>
            <a:off x="3143252" y="2611440"/>
            <a:ext cx="5832475" cy="287337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7633" name="Rectangle 17"/>
          <p:cNvSpPr>
            <a:spLocks noChangeArrowheads="1"/>
          </p:cNvSpPr>
          <p:nvPr/>
        </p:nvSpPr>
        <p:spPr bwMode="auto">
          <a:xfrm>
            <a:off x="9010650" y="2755902"/>
            <a:ext cx="901700" cy="358775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7634" name="Text Box 18"/>
          <p:cNvSpPr txBox="1">
            <a:spLocks noChangeArrowheads="1"/>
          </p:cNvSpPr>
          <p:nvPr/>
        </p:nvSpPr>
        <p:spPr bwMode="auto">
          <a:xfrm>
            <a:off x="4256395" y="1974401"/>
            <a:ext cx="330936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sv-SE" sz="2400" i="1" dirty="0" err="1"/>
              <a:t>Perceived</a:t>
            </a:r>
            <a:r>
              <a:rPr lang="sv-SE" sz="2400" i="1" dirty="0"/>
              <a:t> </a:t>
            </a:r>
            <a:r>
              <a:rPr lang="sv-SE" sz="2400" i="1" dirty="0" err="1"/>
              <a:t>physical</a:t>
            </a:r>
            <a:r>
              <a:rPr lang="sv-SE" sz="2400" i="1" dirty="0"/>
              <a:t> </a:t>
            </a:r>
            <a:r>
              <a:rPr lang="sv-SE" sz="2400" i="1" dirty="0" err="1"/>
              <a:t>health</a:t>
            </a:r>
            <a:endParaRPr lang="sv-SE" sz="2400" i="1" dirty="0"/>
          </a:p>
        </p:txBody>
      </p:sp>
      <p:sp>
        <p:nvSpPr>
          <p:cNvPr id="367635" name="Rectangle 19"/>
          <p:cNvSpPr>
            <a:spLocks noChangeArrowheads="1"/>
          </p:cNvSpPr>
          <p:nvPr/>
        </p:nvSpPr>
        <p:spPr bwMode="auto">
          <a:xfrm>
            <a:off x="8218488" y="2331013"/>
            <a:ext cx="901700" cy="358775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sv-SE" dirty="0"/>
              <a:t>(</a:t>
            </a:r>
            <a:r>
              <a:rPr lang="sv-SE" dirty="0" err="1"/>
              <a:t>better</a:t>
            </a:r>
            <a:r>
              <a:rPr lang="sv-SE" dirty="0"/>
              <a:t>)</a:t>
            </a:r>
          </a:p>
        </p:txBody>
      </p:sp>
      <p:sp>
        <p:nvSpPr>
          <p:cNvPr id="367636" name="Rectangle 20"/>
          <p:cNvSpPr>
            <a:spLocks noChangeArrowheads="1"/>
          </p:cNvSpPr>
          <p:nvPr/>
        </p:nvSpPr>
        <p:spPr bwMode="auto">
          <a:xfrm>
            <a:off x="2292350" y="2636840"/>
            <a:ext cx="901700" cy="358775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7637" name="Rectangle 21"/>
          <p:cNvSpPr>
            <a:spLocks noChangeArrowheads="1"/>
          </p:cNvSpPr>
          <p:nvPr/>
        </p:nvSpPr>
        <p:spPr bwMode="auto">
          <a:xfrm>
            <a:off x="3071813" y="2331013"/>
            <a:ext cx="901700" cy="358775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sv-SE"/>
              <a:t>(worse)</a:t>
            </a:r>
          </a:p>
        </p:txBody>
      </p:sp>
      <p:sp>
        <p:nvSpPr>
          <p:cNvPr id="367640" name="Text Box 24"/>
          <p:cNvSpPr txBox="1">
            <a:spLocks noChangeArrowheads="1"/>
          </p:cNvSpPr>
          <p:nvPr/>
        </p:nvSpPr>
        <p:spPr bwMode="auto">
          <a:xfrm>
            <a:off x="8093075" y="6597652"/>
            <a:ext cx="2404826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sv-SE" sz="1000"/>
              <a:t>Hagell &amp; Westergren </a:t>
            </a:r>
            <a:r>
              <a:rPr lang="sv-SE" sz="1000" i="1"/>
              <a:t>JPD </a:t>
            </a:r>
            <a:r>
              <a:rPr lang="sv-SE" sz="1000"/>
              <a:t>2011; 1:185-196.</a:t>
            </a:r>
          </a:p>
        </p:txBody>
      </p:sp>
      <p:sp>
        <p:nvSpPr>
          <p:cNvPr id="2" name="Text Box 7">
            <a:extLst>
              <a:ext uri="{FF2B5EF4-FFF2-40B4-BE49-F238E27FC236}">
                <a16:creationId xmlns:a16="http://schemas.microsoft.com/office/drawing/2014/main" id="{529CBD14-FAA6-4D18-35D6-6F3172543A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0220" y="21433"/>
            <a:ext cx="353536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r>
              <a:rPr lang="sv-SE" sz="1600" dirty="0">
                <a:solidFill>
                  <a:schemeClr val="tx2"/>
                </a:solidFill>
                <a:latin typeface="Arial" charset="0"/>
              </a:rPr>
              <a:t>(SF-12/PCS in </a:t>
            </a:r>
            <a:r>
              <a:rPr lang="sv-SE" sz="1600" dirty="0" err="1">
                <a:solidFill>
                  <a:schemeClr val="tx2"/>
                </a:solidFill>
                <a:latin typeface="Arial" charset="0"/>
              </a:rPr>
              <a:t>Parkinson's</a:t>
            </a:r>
            <a:r>
              <a:rPr lang="sv-SE" sz="1600" dirty="0">
                <a:solidFill>
                  <a:schemeClr val="tx2"/>
                </a:solidFill>
                <a:latin typeface="Arial" charset="0"/>
              </a:rPr>
              <a:t> </a:t>
            </a:r>
            <a:r>
              <a:rPr lang="sv-SE" sz="1600" dirty="0" err="1">
                <a:solidFill>
                  <a:schemeClr val="tx2"/>
                </a:solidFill>
                <a:latin typeface="Arial" charset="0"/>
              </a:rPr>
              <a:t>disease</a:t>
            </a:r>
            <a:r>
              <a:rPr lang="sv-SE" sz="1600" dirty="0">
                <a:solidFill>
                  <a:schemeClr val="tx2"/>
                </a:solidFill>
                <a:latin typeface="Arial" charset="0"/>
              </a:rPr>
              <a:t>)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69"/>
          <a:stretch>
            <a:fillRect/>
          </a:stretch>
        </p:blipFill>
        <p:spPr bwMode="auto">
          <a:xfrm>
            <a:off x="3233457" y="0"/>
            <a:ext cx="6038850" cy="615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1717" name="Picture 2" descr="PCS targeting threshold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4"/>
          <a:stretch>
            <a:fillRect/>
          </a:stretch>
        </p:blipFill>
        <p:spPr bwMode="auto">
          <a:xfrm>
            <a:off x="2357440" y="2413002"/>
            <a:ext cx="7477125" cy="376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1723" name="Bildobjekt 9" descr="PCS targeting items.bmp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75"/>
          <a:stretch>
            <a:fillRect/>
          </a:stretch>
        </p:blipFill>
        <p:spPr bwMode="auto">
          <a:xfrm>
            <a:off x="2362200" y="1600202"/>
            <a:ext cx="7467600" cy="345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1724" name="textruta 10"/>
          <p:cNvSpPr txBox="1">
            <a:spLocks noChangeArrowheads="1"/>
          </p:cNvSpPr>
          <p:nvPr/>
        </p:nvSpPr>
        <p:spPr bwMode="auto">
          <a:xfrm>
            <a:off x="2009777" y="5016502"/>
            <a:ext cx="879475" cy="2143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r>
              <a:rPr lang="sv-SE" sz="800">
                <a:solidFill>
                  <a:schemeClr val="bg1"/>
                </a:solidFill>
                <a:latin typeface="Arial" charset="0"/>
                <a:cs typeface="Arial" charset="0"/>
              </a:rPr>
              <a:t>THRESHOLDS</a:t>
            </a:r>
          </a:p>
        </p:txBody>
      </p:sp>
      <p:sp>
        <p:nvSpPr>
          <p:cNvPr id="12" name="Rectangle 4"/>
          <p:cNvSpPr txBox="1">
            <a:spLocks noChangeArrowheads="1"/>
          </p:cNvSpPr>
          <p:nvPr/>
        </p:nvSpPr>
        <p:spPr bwMode="auto">
          <a:xfrm>
            <a:off x="2133600" y="188913"/>
            <a:ext cx="7924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sv-SE" sz="2800" dirty="0">
                <a:latin typeface="Arial" charset="0"/>
              </a:rPr>
              <a:t>Does the </a:t>
            </a:r>
            <a:r>
              <a:rPr lang="sv-SE" sz="2800" dirty="0" err="1">
                <a:latin typeface="Arial" charset="0"/>
              </a:rPr>
              <a:t>sample</a:t>
            </a:r>
            <a:r>
              <a:rPr lang="sv-SE" sz="2800" dirty="0">
                <a:latin typeface="Arial" charset="0"/>
              </a:rPr>
              <a:t> </a:t>
            </a:r>
            <a:r>
              <a:rPr lang="sv-SE" sz="2800" dirty="0" err="1">
                <a:latin typeface="Arial" charset="0"/>
              </a:rPr>
              <a:t>represent</a:t>
            </a:r>
            <a:r>
              <a:rPr lang="sv-SE" sz="2800" dirty="0">
                <a:latin typeface="Arial" charset="0"/>
              </a:rPr>
              <a:t> the </a:t>
            </a:r>
            <a:r>
              <a:rPr lang="sv-SE" sz="2800" dirty="0" err="1">
                <a:latin typeface="Arial" charset="0"/>
              </a:rPr>
              <a:t>items</a:t>
            </a:r>
            <a:r>
              <a:rPr lang="sv-SE" sz="2800" dirty="0">
                <a:latin typeface="Arial" charset="0"/>
              </a:rPr>
              <a:t>?</a:t>
            </a:r>
          </a:p>
        </p:txBody>
      </p:sp>
      <p:sp>
        <p:nvSpPr>
          <p:cNvPr id="371728" name="Text Box 16"/>
          <p:cNvSpPr txBox="1">
            <a:spLocks noChangeArrowheads="1"/>
          </p:cNvSpPr>
          <p:nvPr/>
        </p:nvSpPr>
        <p:spPr bwMode="auto">
          <a:xfrm>
            <a:off x="8093075" y="6597652"/>
            <a:ext cx="2404826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sv-SE" sz="1000"/>
              <a:t>Hagell &amp; Westergren </a:t>
            </a:r>
            <a:r>
              <a:rPr lang="sv-SE" sz="1000" i="1"/>
              <a:t>JPD </a:t>
            </a:r>
            <a:r>
              <a:rPr lang="sv-SE" sz="1000"/>
              <a:t>2011; 1:185-196.</a:t>
            </a:r>
          </a:p>
        </p:txBody>
      </p:sp>
      <p:sp>
        <p:nvSpPr>
          <p:cNvPr id="2" name="Text Box 7">
            <a:extLst>
              <a:ext uri="{FF2B5EF4-FFF2-40B4-BE49-F238E27FC236}">
                <a16:creationId xmlns:a16="http://schemas.microsoft.com/office/drawing/2014/main" id="{0A0EF3A1-F09F-EE0E-A0D1-8E76B28D69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0220" y="21433"/>
            <a:ext cx="353536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r>
              <a:rPr lang="sv-SE" sz="1600" dirty="0">
                <a:solidFill>
                  <a:schemeClr val="tx2"/>
                </a:solidFill>
                <a:latin typeface="Arial" charset="0"/>
              </a:rPr>
              <a:t>(SF-12/PCS in </a:t>
            </a:r>
            <a:r>
              <a:rPr lang="sv-SE" sz="1600" dirty="0" err="1">
                <a:solidFill>
                  <a:schemeClr val="tx2"/>
                </a:solidFill>
                <a:latin typeface="Arial" charset="0"/>
              </a:rPr>
              <a:t>Parkinson's</a:t>
            </a:r>
            <a:r>
              <a:rPr lang="sv-SE" sz="1600" dirty="0">
                <a:solidFill>
                  <a:schemeClr val="tx2"/>
                </a:solidFill>
                <a:latin typeface="Arial" charset="0"/>
              </a:rPr>
              <a:t> </a:t>
            </a:r>
            <a:r>
              <a:rPr lang="sv-SE" sz="1600" dirty="0" err="1">
                <a:solidFill>
                  <a:schemeClr val="tx2"/>
                </a:solidFill>
                <a:latin typeface="Arial" charset="0"/>
              </a:rPr>
              <a:t>disease</a:t>
            </a:r>
            <a:r>
              <a:rPr lang="sv-SE" sz="1600" dirty="0">
                <a:solidFill>
                  <a:schemeClr val="tx2"/>
                </a:solidFill>
                <a:latin typeface="Arial" charset="0"/>
              </a:rPr>
              <a:t>)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4786" name="Picture 2" descr="PCS targeting threshold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4"/>
          <a:stretch>
            <a:fillRect/>
          </a:stretch>
        </p:blipFill>
        <p:spPr bwMode="auto">
          <a:xfrm>
            <a:off x="2357440" y="2413002"/>
            <a:ext cx="7477125" cy="376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6="http://schemas.microsoft.com/office/drawing/2014/main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6="http://schemas.microsoft.com/office/drawing/2014/main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9043" name="AutoShape 3"/>
          <p:cNvSpPr>
            <a:spLocks noChangeArrowheads="1"/>
          </p:cNvSpPr>
          <p:nvPr/>
        </p:nvSpPr>
        <p:spPr bwMode="auto">
          <a:xfrm>
            <a:off x="4295777" y="5165725"/>
            <a:ext cx="431801" cy="433388"/>
          </a:xfrm>
          <a:prstGeom prst="upArrow">
            <a:avLst>
              <a:gd name="adj1" fmla="val 50000"/>
              <a:gd name="adj2" fmla="val 30066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400">
              <a:latin typeface="Courier New" charset="0"/>
            </a:endParaRPr>
          </a:p>
        </p:txBody>
      </p:sp>
      <p:sp>
        <p:nvSpPr>
          <p:cNvPr id="599044" name="AutoShape 4"/>
          <p:cNvSpPr>
            <a:spLocks noChangeArrowheads="1"/>
          </p:cNvSpPr>
          <p:nvPr/>
        </p:nvSpPr>
        <p:spPr bwMode="auto">
          <a:xfrm>
            <a:off x="5232400" y="5148265"/>
            <a:ext cx="863600" cy="433387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400">
              <a:latin typeface="Courier New" charset="0"/>
            </a:endParaRPr>
          </a:p>
        </p:txBody>
      </p:sp>
      <p:sp>
        <p:nvSpPr>
          <p:cNvPr id="599045" name="AutoShape 5"/>
          <p:cNvSpPr>
            <a:spLocks noChangeArrowheads="1"/>
          </p:cNvSpPr>
          <p:nvPr/>
        </p:nvSpPr>
        <p:spPr bwMode="auto">
          <a:xfrm>
            <a:off x="6599238" y="5148265"/>
            <a:ext cx="360362" cy="433387"/>
          </a:xfrm>
          <a:prstGeom prst="upArrow">
            <a:avLst>
              <a:gd name="adj1" fmla="val 50000"/>
              <a:gd name="adj2" fmla="val 30066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400">
              <a:latin typeface="Courier New" charset="0"/>
            </a:endParaRPr>
          </a:p>
        </p:txBody>
      </p:sp>
      <p:sp>
        <p:nvSpPr>
          <p:cNvPr id="599046" name="AutoShape 6"/>
          <p:cNvSpPr>
            <a:spLocks noChangeArrowheads="1"/>
          </p:cNvSpPr>
          <p:nvPr/>
        </p:nvSpPr>
        <p:spPr bwMode="auto">
          <a:xfrm>
            <a:off x="7464427" y="5148265"/>
            <a:ext cx="1439863" cy="433387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400">
              <a:latin typeface="Courier New" charset="0"/>
            </a:endParaRPr>
          </a:p>
        </p:txBody>
      </p:sp>
      <p:sp>
        <p:nvSpPr>
          <p:cNvPr id="599048" name="AutoShape 8"/>
          <p:cNvSpPr>
            <a:spLocks noChangeArrowheads="1"/>
          </p:cNvSpPr>
          <p:nvPr/>
        </p:nvSpPr>
        <p:spPr bwMode="auto">
          <a:xfrm>
            <a:off x="7031038" y="5148265"/>
            <a:ext cx="360362" cy="433387"/>
          </a:xfrm>
          <a:prstGeom prst="upArrow">
            <a:avLst>
              <a:gd name="adj1" fmla="val 50000"/>
              <a:gd name="adj2" fmla="val 30066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400">
              <a:latin typeface="Courier New" charset="0"/>
            </a:endParaRPr>
          </a:p>
        </p:txBody>
      </p:sp>
      <p:pic>
        <p:nvPicPr>
          <p:cNvPr id="374792" name="Bildobjekt 9" descr="PCS targeting items.bmp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75"/>
          <a:stretch>
            <a:fillRect/>
          </a:stretch>
        </p:blipFill>
        <p:spPr bwMode="auto">
          <a:xfrm>
            <a:off x="2362200" y="1600202"/>
            <a:ext cx="7467600" cy="345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6="http://schemas.microsoft.com/office/drawing/2014/main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6="http://schemas.microsoft.com/office/drawing/2014/main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4793" name="textruta 10"/>
          <p:cNvSpPr txBox="1">
            <a:spLocks noChangeArrowheads="1"/>
          </p:cNvSpPr>
          <p:nvPr/>
        </p:nvSpPr>
        <p:spPr bwMode="auto">
          <a:xfrm>
            <a:off x="2009777" y="5016502"/>
            <a:ext cx="879475" cy="2143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6="http://schemas.microsoft.com/office/drawing/2014/main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r>
              <a:rPr lang="sv-SE" sz="800">
                <a:solidFill>
                  <a:schemeClr val="bg1"/>
                </a:solidFill>
                <a:latin typeface="Arial" charset="0"/>
                <a:cs typeface="Arial" charset="0"/>
              </a:rPr>
              <a:t>THRESHOLDS</a:t>
            </a:r>
          </a:p>
        </p:txBody>
      </p:sp>
      <p:sp>
        <p:nvSpPr>
          <p:cNvPr id="12" name="Rectangle 4"/>
          <p:cNvSpPr txBox="1">
            <a:spLocks noChangeArrowheads="1"/>
          </p:cNvSpPr>
          <p:nvPr/>
        </p:nvSpPr>
        <p:spPr bwMode="auto">
          <a:xfrm>
            <a:off x="2133600" y="188913"/>
            <a:ext cx="7924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sv-SE" sz="2800">
                <a:latin typeface="Arial" charset="0"/>
              </a:rPr>
              <a:t>Do items represent the sample?</a:t>
            </a:r>
          </a:p>
        </p:txBody>
      </p:sp>
      <p:sp>
        <p:nvSpPr>
          <p:cNvPr id="374797" name="Text Box 13"/>
          <p:cNvSpPr txBox="1">
            <a:spLocks noChangeArrowheads="1"/>
          </p:cNvSpPr>
          <p:nvPr/>
        </p:nvSpPr>
        <p:spPr bwMode="auto">
          <a:xfrm>
            <a:off x="8093075" y="6597652"/>
            <a:ext cx="2404826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6="http://schemas.microsoft.com/office/drawing/2014/main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6="http://schemas.microsoft.com/office/drawing/2014/main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6="http://schemas.microsoft.com/office/drawing/2014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sv-SE" sz="1000"/>
              <a:t>Hagell &amp; Westergren </a:t>
            </a:r>
            <a:r>
              <a:rPr lang="sv-SE" sz="1000" i="1"/>
              <a:t>JPD </a:t>
            </a:r>
            <a:r>
              <a:rPr lang="sv-SE" sz="1000"/>
              <a:t>2011; 1:185-196.</a:t>
            </a:r>
          </a:p>
        </p:txBody>
      </p:sp>
      <p:sp>
        <p:nvSpPr>
          <p:cNvPr id="2" name="AutoShape 4">
            <a:extLst>
              <a:ext uri="{FF2B5EF4-FFF2-40B4-BE49-F238E27FC236}">
                <a16:creationId xmlns:a16="http://schemas.microsoft.com/office/drawing/2014/main" id="{38874718-CC7E-2D86-F6BA-91968DC1AC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6915" y="5165728"/>
            <a:ext cx="738535" cy="433387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400">
              <a:latin typeface="Courier New" charset="0"/>
            </a:endParaRPr>
          </a:p>
        </p:txBody>
      </p:sp>
      <p:sp>
        <p:nvSpPr>
          <p:cNvPr id="3" name="Text Box 7">
            <a:extLst>
              <a:ext uri="{FF2B5EF4-FFF2-40B4-BE49-F238E27FC236}">
                <a16:creationId xmlns:a16="http://schemas.microsoft.com/office/drawing/2014/main" id="{30E190D4-EE9C-9A52-4A1C-B342912EC3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0220" y="21433"/>
            <a:ext cx="353536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r>
              <a:rPr lang="sv-SE" sz="1600" dirty="0">
                <a:solidFill>
                  <a:schemeClr val="tx2"/>
                </a:solidFill>
                <a:latin typeface="Arial" charset="0"/>
              </a:rPr>
              <a:t>(SF-12/PCS in </a:t>
            </a:r>
            <a:r>
              <a:rPr lang="sv-SE" sz="1600" dirty="0" err="1">
                <a:solidFill>
                  <a:schemeClr val="tx2"/>
                </a:solidFill>
                <a:latin typeface="Arial" charset="0"/>
              </a:rPr>
              <a:t>Parkinson's</a:t>
            </a:r>
            <a:r>
              <a:rPr lang="sv-SE" sz="1600" dirty="0">
                <a:solidFill>
                  <a:schemeClr val="tx2"/>
                </a:solidFill>
                <a:latin typeface="Arial" charset="0"/>
              </a:rPr>
              <a:t> </a:t>
            </a:r>
            <a:r>
              <a:rPr lang="sv-SE" sz="1600" dirty="0" err="1">
                <a:solidFill>
                  <a:schemeClr val="tx2"/>
                </a:solidFill>
                <a:latin typeface="Arial" charset="0"/>
              </a:rPr>
              <a:t>disease</a:t>
            </a:r>
            <a:r>
              <a:rPr lang="sv-SE" sz="1600" dirty="0">
                <a:solidFill>
                  <a:schemeClr val="tx2"/>
                </a:solidFill>
                <a:latin typeface="Arial" charset="0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99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99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99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599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599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9043" grpId="0" animBg="1"/>
      <p:bldP spid="599044" grpId="0" animBg="1"/>
      <p:bldP spid="599045" grpId="0" animBg="1"/>
      <p:bldP spid="599046" grpId="0" animBg="1"/>
      <p:bldP spid="599048" grpId="0" animBg="1"/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4" descr="PDQ39SI w-o 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440" y="1538290"/>
            <a:ext cx="7477125" cy="378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787" name="Text Box 5"/>
          <p:cNvSpPr txBox="1">
            <a:spLocks noChangeArrowheads="1"/>
          </p:cNvSpPr>
          <p:nvPr/>
        </p:nvSpPr>
        <p:spPr bwMode="auto">
          <a:xfrm>
            <a:off x="10951856" y="107340"/>
            <a:ext cx="107914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r>
              <a:rPr lang="sv-SE" sz="1800" dirty="0">
                <a:solidFill>
                  <a:schemeClr val="tx2"/>
                </a:solidFill>
                <a:latin typeface="Arial" charset="0"/>
              </a:rPr>
              <a:t>(</a:t>
            </a:r>
            <a:r>
              <a:rPr lang="sv-SE" sz="1600" dirty="0">
                <a:solidFill>
                  <a:schemeClr val="tx2"/>
                </a:solidFill>
                <a:latin typeface="Arial" charset="0"/>
              </a:rPr>
              <a:t>PDQ-39</a:t>
            </a:r>
            <a:r>
              <a:rPr lang="sv-SE" sz="1800" dirty="0">
                <a:solidFill>
                  <a:schemeClr val="tx2"/>
                </a:solidFill>
                <a:latin typeface="Arial" charset="0"/>
              </a:rPr>
              <a:t>)</a:t>
            </a:r>
          </a:p>
        </p:txBody>
      </p:sp>
      <p:sp>
        <p:nvSpPr>
          <p:cNvPr id="611334" name="Rectangle 6"/>
          <p:cNvSpPr>
            <a:spLocks noChangeArrowheads="1"/>
          </p:cNvSpPr>
          <p:nvPr/>
        </p:nvSpPr>
        <p:spPr bwMode="auto">
          <a:xfrm>
            <a:off x="3792540" y="1974852"/>
            <a:ext cx="3024187" cy="2041525"/>
          </a:xfrm>
          <a:prstGeom prst="rect">
            <a:avLst/>
          </a:prstGeom>
          <a:solidFill>
            <a:srgbClr val="EAEAEA">
              <a:alpha val="70195"/>
            </a:srgbClr>
          </a:solidFill>
          <a:ln w="9525">
            <a:solidFill>
              <a:srgbClr val="CC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400">
              <a:latin typeface="Courier New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11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133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5" name="Picture 5" descr="PDQ39SI w 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440" y="1538290"/>
            <a:ext cx="7477125" cy="378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6="http://schemas.microsoft.com/office/drawing/2014/main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6="http://schemas.microsoft.com/office/drawing/2014/main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6">
            <a:extLst>
              <a:ext uri="{FF2B5EF4-FFF2-40B4-BE49-F238E27FC236}">
                <a16:creationId xmlns:a16="http://schemas.microsoft.com/office/drawing/2014/main" id="{3B19C770-1FC8-244A-8F3F-1F22E705C0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92540" y="1974852"/>
            <a:ext cx="3024187" cy="2041525"/>
          </a:xfrm>
          <a:prstGeom prst="rect">
            <a:avLst/>
          </a:prstGeom>
          <a:solidFill>
            <a:srgbClr val="EAEAEA">
              <a:alpha val="70195"/>
            </a:srgbClr>
          </a:solidFill>
          <a:ln w="9525">
            <a:solidFill>
              <a:srgbClr val="CC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400">
              <a:latin typeface="Courier New" charset="0"/>
            </a:endParaRPr>
          </a:p>
        </p:txBody>
      </p:sp>
      <p:sp>
        <p:nvSpPr>
          <p:cNvPr id="2" name="Text Box 5">
            <a:extLst>
              <a:ext uri="{FF2B5EF4-FFF2-40B4-BE49-F238E27FC236}">
                <a16:creationId xmlns:a16="http://schemas.microsoft.com/office/drawing/2014/main" id="{65A3A268-F9A6-7193-6ED0-45257071FA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51856" y="107340"/>
            <a:ext cx="107914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r>
              <a:rPr lang="sv-SE" sz="1800" dirty="0">
                <a:solidFill>
                  <a:schemeClr val="tx2"/>
                </a:solidFill>
                <a:latin typeface="Arial" charset="0"/>
              </a:rPr>
              <a:t>(</a:t>
            </a:r>
            <a:r>
              <a:rPr lang="sv-SE" sz="1600" dirty="0">
                <a:solidFill>
                  <a:schemeClr val="tx2"/>
                </a:solidFill>
                <a:latin typeface="Arial" charset="0"/>
              </a:rPr>
              <a:t>PDQ-39</a:t>
            </a:r>
            <a:r>
              <a:rPr lang="sv-SE" sz="1800" dirty="0">
                <a:solidFill>
                  <a:schemeClr val="tx2"/>
                </a:solidFill>
                <a:latin typeface="Arial" charset="0"/>
              </a:rPr>
              <a:t>)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4" name="Text Box 10"/>
          <p:cNvSpPr txBox="1">
            <a:spLocks noChangeArrowheads="1"/>
          </p:cNvSpPr>
          <p:nvPr/>
        </p:nvSpPr>
        <p:spPr bwMode="auto">
          <a:xfrm>
            <a:off x="10703892" y="5055792"/>
            <a:ext cx="13335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r>
              <a:rPr lang="sv-SE" sz="1000" dirty="0">
                <a:latin typeface="Arial" charset="0"/>
              </a:rPr>
              <a:t>Hobart &amp; </a:t>
            </a:r>
            <a:r>
              <a:rPr lang="sv-SE" sz="1000" dirty="0" err="1">
                <a:latin typeface="Arial" charset="0"/>
              </a:rPr>
              <a:t>Cano</a:t>
            </a:r>
            <a:r>
              <a:rPr lang="sv-SE" sz="1000" dirty="0">
                <a:latin typeface="Arial" charset="0"/>
              </a:rPr>
              <a:t> 2009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8578" y="2300857"/>
            <a:ext cx="4464496" cy="3498063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598124" y="-1"/>
            <a:ext cx="2962372" cy="6858000"/>
            <a:chOff x="1739901" y="0"/>
            <a:chExt cx="2962372" cy="6858000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4"/>
            <a:srcRect r="85424"/>
            <a:stretch/>
          </p:blipFill>
          <p:spPr>
            <a:xfrm>
              <a:off x="1739901" y="0"/>
              <a:ext cx="825500" cy="685800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4"/>
            <a:srcRect l="31171" r="45955"/>
            <a:stretch/>
          </p:blipFill>
          <p:spPr>
            <a:xfrm>
              <a:off x="2483768" y="0"/>
              <a:ext cx="1295401" cy="6858000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4"/>
            <a:srcRect l="62790" r="17476"/>
            <a:stretch/>
          </p:blipFill>
          <p:spPr>
            <a:xfrm>
              <a:off x="3563888" y="0"/>
              <a:ext cx="1117600" cy="6858000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4"/>
            <a:srcRect l="98372"/>
            <a:stretch/>
          </p:blipFill>
          <p:spPr>
            <a:xfrm>
              <a:off x="4610100" y="0"/>
              <a:ext cx="92173" cy="6858000"/>
            </a:xfrm>
            <a:prstGeom prst="rect">
              <a:avLst/>
            </a:prstGeom>
          </p:spPr>
        </p:pic>
      </p:grpSp>
      <p:sp>
        <p:nvSpPr>
          <p:cNvPr id="2" name="textruta 1">
            <a:extLst>
              <a:ext uri="{FF2B5EF4-FFF2-40B4-BE49-F238E27FC236}">
                <a16:creationId xmlns:a16="http://schemas.microsoft.com/office/drawing/2014/main" id="{5DCC5839-C0B1-801A-B3ED-AE157B80C634}"/>
              </a:ext>
            </a:extLst>
          </p:cNvPr>
          <p:cNvSpPr txBox="1"/>
          <p:nvPr/>
        </p:nvSpPr>
        <p:spPr>
          <a:xfrm>
            <a:off x="276083" y="237067"/>
            <a:ext cx="64911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err="1"/>
              <a:t>Each</a:t>
            </a:r>
            <a:r>
              <a:rPr lang="sv-SE" dirty="0"/>
              <a:t> </a:t>
            </a:r>
            <a:r>
              <a:rPr lang="sv-SE" dirty="0" err="1"/>
              <a:t>possible</a:t>
            </a:r>
            <a:r>
              <a:rPr lang="sv-SE" dirty="0"/>
              <a:t> </a:t>
            </a:r>
            <a:r>
              <a:rPr lang="sv-SE" dirty="0" err="1"/>
              <a:t>raw</a:t>
            </a:r>
            <a:r>
              <a:rPr lang="sv-SE" dirty="0"/>
              <a:t> total score </a:t>
            </a:r>
            <a:r>
              <a:rPr lang="sv-SE" dirty="0" err="1"/>
              <a:t>converted</a:t>
            </a:r>
            <a:r>
              <a:rPr lang="sv-SE" dirty="0"/>
              <a:t> to </a:t>
            </a:r>
            <a:r>
              <a:rPr lang="sv-SE" dirty="0" err="1"/>
              <a:t>linear</a:t>
            </a:r>
            <a:r>
              <a:rPr lang="sv-SE" dirty="0"/>
              <a:t> (</a:t>
            </a:r>
            <a:r>
              <a:rPr lang="sv-SE" dirty="0" err="1"/>
              <a:t>interval</a:t>
            </a:r>
            <a:r>
              <a:rPr lang="sv-SE" dirty="0"/>
              <a:t>) </a:t>
            </a:r>
            <a:r>
              <a:rPr lang="sv-SE" dirty="0" err="1"/>
              <a:t>measures</a:t>
            </a:r>
            <a:r>
              <a:rPr lang="sv-SE" dirty="0"/>
              <a:t> </a:t>
            </a:r>
            <a:r>
              <a:rPr lang="sv-SE" dirty="0" err="1"/>
              <a:t>with</a:t>
            </a:r>
            <a:r>
              <a:rPr lang="sv-SE" dirty="0"/>
              <a:t> </a:t>
            </a:r>
            <a:r>
              <a:rPr lang="sv-SE" dirty="0" err="1"/>
              <a:t>known</a:t>
            </a:r>
            <a:r>
              <a:rPr lang="sv-SE" dirty="0"/>
              <a:t> </a:t>
            </a:r>
            <a:r>
              <a:rPr lang="sv-SE" dirty="0" err="1"/>
              <a:t>measurement</a:t>
            </a:r>
            <a:r>
              <a:rPr lang="sv-SE" dirty="0"/>
              <a:t> </a:t>
            </a:r>
            <a:r>
              <a:rPr lang="sv-SE" dirty="0" err="1"/>
              <a:t>uncertainties</a:t>
            </a:r>
            <a:r>
              <a:rPr lang="sv-SE" dirty="0"/>
              <a:t> (standard </a:t>
            </a:r>
            <a:r>
              <a:rPr lang="sv-SE" dirty="0" err="1"/>
              <a:t>errors</a:t>
            </a:r>
            <a:r>
              <a:rPr lang="sv-SE" dirty="0"/>
              <a:t>)</a:t>
            </a:r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D7595D5C-17EB-0133-19AE-0939CA0AB98D}"/>
              </a:ext>
            </a:extLst>
          </p:cNvPr>
          <p:cNvSpPr txBox="1"/>
          <p:nvPr/>
        </p:nvSpPr>
        <p:spPr>
          <a:xfrm>
            <a:off x="1756704" y="1444978"/>
            <a:ext cx="48429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err="1"/>
              <a:t>Measurement</a:t>
            </a:r>
            <a:r>
              <a:rPr lang="sv-SE" dirty="0"/>
              <a:t> </a:t>
            </a:r>
            <a:r>
              <a:rPr lang="sv-SE" dirty="0" err="1"/>
              <a:t>uncertainty</a:t>
            </a:r>
            <a:r>
              <a:rPr lang="sv-SE" dirty="0"/>
              <a:t> (standard </a:t>
            </a:r>
            <a:r>
              <a:rPr lang="sv-SE" dirty="0" err="1"/>
              <a:t>error</a:t>
            </a:r>
            <a:r>
              <a:rPr lang="sv-SE" dirty="0"/>
              <a:t>) is </a:t>
            </a:r>
            <a:r>
              <a:rPr lang="sv-SE" dirty="0" err="1"/>
              <a:t>smallest</a:t>
            </a:r>
            <a:r>
              <a:rPr lang="sv-SE" dirty="0"/>
              <a:t> at the </a:t>
            </a:r>
            <a:r>
              <a:rPr lang="sv-SE" dirty="0" err="1"/>
              <a:t>middle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the </a:t>
            </a:r>
            <a:r>
              <a:rPr lang="sv-SE" dirty="0" err="1"/>
              <a:t>possible</a:t>
            </a:r>
            <a:r>
              <a:rPr lang="sv-SE" dirty="0"/>
              <a:t> score </a:t>
            </a:r>
            <a:r>
              <a:rPr lang="sv-SE" dirty="0" err="1"/>
              <a:t>range</a:t>
            </a:r>
            <a:endParaRPr lang="sv-SE" dirty="0"/>
          </a:p>
        </p:txBody>
      </p:sp>
      <p:sp>
        <p:nvSpPr>
          <p:cNvPr id="4" name="Höger 3">
            <a:extLst>
              <a:ext uri="{FF2B5EF4-FFF2-40B4-BE49-F238E27FC236}">
                <a16:creationId xmlns:a16="http://schemas.microsoft.com/office/drawing/2014/main" id="{9EBCF127-6B79-8529-4C82-2BE460141207}"/>
              </a:ext>
            </a:extLst>
          </p:cNvPr>
          <p:cNvSpPr/>
          <p:nvPr/>
        </p:nvSpPr>
        <p:spPr>
          <a:xfrm>
            <a:off x="6767193" y="428978"/>
            <a:ext cx="743867" cy="21448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" name="Höger 4">
            <a:extLst>
              <a:ext uri="{FF2B5EF4-FFF2-40B4-BE49-F238E27FC236}">
                <a16:creationId xmlns:a16="http://schemas.microsoft.com/office/drawing/2014/main" id="{A9053C79-3CBD-95A3-07B6-43D4C36CC24A}"/>
              </a:ext>
            </a:extLst>
          </p:cNvPr>
          <p:cNvSpPr/>
          <p:nvPr/>
        </p:nvSpPr>
        <p:spPr>
          <a:xfrm rot="5400000">
            <a:off x="3177583" y="3095286"/>
            <a:ext cx="2161326" cy="15337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91D27538-6B21-1B79-C671-ACCDBF6903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1872" y="1988841"/>
            <a:ext cx="7772400" cy="3909195"/>
          </a:xfrm>
          <a:prstGeom prst="rect">
            <a:avLst/>
          </a:prstGeom>
        </p:spPr>
      </p:pic>
      <p:sp>
        <p:nvSpPr>
          <p:cNvPr id="5" name="Rubrik 1">
            <a:extLst>
              <a:ext uri="{FF2B5EF4-FFF2-40B4-BE49-F238E27FC236}">
                <a16:creationId xmlns:a16="http://schemas.microsoft.com/office/drawing/2014/main" id="{48E83514-179A-083F-EA0B-15DDC65CF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sv-SE" dirty="0" err="1"/>
              <a:t>Raw</a:t>
            </a:r>
            <a:r>
              <a:rPr lang="sv-SE" dirty="0"/>
              <a:t> scores-to-</a:t>
            </a:r>
            <a:r>
              <a:rPr lang="sv-SE" dirty="0" err="1"/>
              <a:t>linear</a:t>
            </a:r>
            <a:r>
              <a:rPr lang="sv-SE" dirty="0"/>
              <a:t> measures </a:t>
            </a:r>
            <a:br>
              <a:rPr lang="sv-SE" dirty="0"/>
            </a:b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4547089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9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v-SE" sz="3200" dirty="0">
                <a:latin typeface="Arial" charset="0"/>
                <a:ea typeface="ＭＳ Ｐゴシック" charset="0"/>
              </a:rPr>
              <a:t>DIF: Differential Item </a:t>
            </a:r>
            <a:r>
              <a:rPr lang="sv-SE" sz="3200" dirty="0" err="1">
                <a:latin typeface="Arial" charset="0"/>
                <a:ea typeface="ＭＳ Ｐゴシック" charset="0"/>
              </a:rPr>
              <a:t>Functioning</a:t>
            </a:r>
            <a:endParaRPr lang="sv-SE" sz="3200" dirty="0">
              <a:latin typeface="Arial" charset="0"/>
              <a:ea typeface="ＭＳ Ｐゴシック" charset="0"/>
            </a:endParaRPr>
          </a:p>
        </p:txBody>
      </p:sp>
      <p:sp>
        <p:nvSpPr>
          <p:cNvPr id="379907" name="Rectangle 3"/>
          <p:cNvSpPr>
            <a:spLocks noGrp="1" noChangeArrowheads="1"/>
          </p:cNvSpPr>
          <p:nvPr>
            <p:ph idx="1"/>
          </p:nvPr>
        </p:nvSpPr>
        <p:spPr>
          <a:xfrm>
            <a:off x="838200" y="1806498"/>
            <a:ext cx="10515600" cy="4370465"/>
          </a:xfrm>
        </p:spPr>
        <p:txBody>
          <a:bodyPr/>
          <a:lstStyle/>
          <a:p>
            <a:pPr eaLnBrk="1" hangingPunct="1"/>
            <a:r>
              <a:rPr lang="sv-SE" sz="2400" dirty="0">
                <a:latin typeface="Arial" charset="0"/>
                <a:ea typeface="ＭＳ Ｐゴシック" charset="0"/>
              </a:rPr>
              <a:t>Definition:</a:t>
            </a:r>
          </a:p>
          <a:p>
            <a:pPr lvl="1" eaLnBrk="1" hangingPunct="1"/>
            <a:r>
              <a:rPr lang="ja-JP" altLang="sv-SE" sz="2000" dirty="0">
                <a:latin typeface="Arial" charset="0"/>
                <a:ea typeface="ＭＳ Ｐゴシック" charset="0"/>
              </a:rPr>
              <a:t>”</a:t>
            </a:r>
            <a:r>
              <a:rPr lang="sv-SE" sz="2000" dirty="0">
                <a:latin typeface="Arial" charset="0"/>
                <a:ea typeface="ＭＳ Ｐゴシック" charset="0"/>
              </a:rPr>
              <a:t>... a </a:t>
            </a:r>
            <a:r>
              <a:rPr lang="sv-SE" sz="2000" dirty="0" err="1">
                <a:latin typeface="Arial" charset="0"/>
                <a:ea typeface="ＭＳ Ｐゴシック" charset="0"/>
              </a:rPr>
              <a:t>difference</a:t>
            </a:r>
            <a:r>
              <a:rPr lang="sv-SE" sz="2000" dirty="0">
                <a:latin typeface="Arial" charset="0"/>
                <a:ea typeface="ＭＳ Ｐゴシック" charset="0"/>
              </a:rPr>
              <a:t> in item </a:t>
            </a:r>
            <a:r>
              <a:rPr lang="sv-SE" sz="2000" dirty="0" err="1">
                <a:latin typeface="Arial" charset="0"/>
                <a:ea typeface="ＭＳ Ｐゴシック" charset="0"/>
              </a:rPr>
              <a:t>performance</a:t>
            </a:r>
            <a:r>
              <a:rPr lang="sv-SE" sz="2000" dirty="0">
                <a:latin typeface="Arial" charset="0"/>
                <a:ea typeface="ＭＳ Ｐゴシック" charset="0"/>
              </a:rPr>
              <a:t> </a:t>
            </a:r>
            <a:r>
              <a:rPr lang="sv-SE" sz="2000" dirty="0" err="1">
                <a:latin typeface="Arial" charset="0"/>
                <a:ea typeface="ＭＳ Ｐゴシック" charset="0"/>
              </a:rPr>
              <a:t>between</a:t>
            </a:r>
            <a:r>
              <a:rPr lang="sv-SE" sz="2000" dirty="0">
                <a:latin typeface="Arial" charset="0"/>
                <a:ea typeface="ＭＳ Ｐゴシック" charset="0"/>
              </a:rPr>
              <a:t> </a:t>
            </a:r>
            <a:r>
              <a:rPr lang="sv-SE" sz="2000" dirty="0" err="1">
                <a:latin typeface="Arial" charset="0"/>
                <a:ea typeface="ＭＳ Ｐゴシック" charset="0"/>
              </a:rPr>
              <a:t>two</a:t>
            </a:r>
            <a:r>
              <a:rPr lang="sv-SE" sz="2000" dirty="0">
                <a:latin typeface="Arial" charset="0"/>
                <a:ea typeface="ＭＳ Ｐゴシック" charset="0"/>
              </a:rPr>
              <a:t> </a:t>
            </a:r>
            <a:r>
              <a:rPr lang="sv-SE" sz="2000" dirty="0" err="1">
                <a:latin typeface="Arial" charset="0"/>
                <a:ea typeface="ＭＳ Ｐゴシック" charset="0"/>
              </a:rPr>
              <a:t>comparable</a:t>
            </a:r>
            <a:r>
              <a:rPr lang="sv-SE" sz="2000" dirty="0">
                <a:latin typeface="Arial" charset="0"/>
                <a:ea typeface="ＭＳ Ｐゴシック" charset="0"/>
              </a:rPr>
              <a:t> </a:t>
            </a:r>
            <a:r>
              <a:rPr lang="sv-SE" sz="2000" dirty="0" err="1">
                <a:latin typeface="Arial" charset="0"/>
                <a:ea typeface="ＭＳ Ｐゴシック" charset="0"/>
              </a:rPr>
              <a:t>groups</a:t>
            </a:r>
            <a:r>
              <a:rPr lang="sv-SE" sz="2000" dirty="0">
                <a:latin typeface="Arial" charset="0"/>
                <a:ea typeface="ＭＳ Ｐゴシック" charset="0"/>
              </a:rPr>
              <a:t>, i.e., </a:t>
            </a:r>
            <a:r>
              <a:rPr lang="sv-SE" sz="2000" dirty="0" err="1">
                <a:latin typeface="Arial" charset="0"/>
                <a:ea typeface="ＭＳ Ｐゴシック" charset="0"/>
              </a:rPr>
              <a:t>groups</a:t>
            </a:r>
            <a:r>
              <a:rPr lang="sv-SE" sz="2000" dirty="0">
                <a:latin typeface="Arial" charset="0"/>
                <a:ea typeface="ＭＳ Ｐゴシック" charset="0"/>
              </a:rPr>
              <a:t> </a:t>
            </a:r>
            <a:r>
              <a:rPr lang="sv-SE" sz="2000" dirty="0" err="1">
                <a:latin typeface="Arial" charset="0"/>
                <a:ea typeface="ＭＳ Ｐゴシック" charset="0"/>
              </a:rPr>
              <a:t>that</a:t>
            </a:r>
            <a:r>
              <a:rPr lang="sv-SE" sz="2000" dirty="0">
                <a:latin typeface="Arial" charset="0"/>
                <a:ea typeface="ＭＳ Ｐゴシック" charset="0"/>
              </a:rPr>
              <a:t> </a:t>
            </a:r>
            <a:r>
              <a:rPr lang="sv-SE" sz="2000" dirty="0" err="1">
                <a:latin typeface="Arial" charset="0"/>
                <a:ea typeface="ＭＳ Ｐゴシック" charset="0"/>
              </a:rPr>
              <a:t>are</a:t>
            </a:r>
            <a:r>
              <a:rPr lang="sv-SE" sz="2000" dirty="0">
                <a:latin typeface="Arial" charset="0"/>
                <a:ea typeface="ＭＳ Ｐゴシック" charset="0"/>
              </a:rPr>
              <a:t> </a:t>
            </a:r>
            <a:r>
              <a:rPr lang="sv-SE" sz="2000" dirty="0" err="1">
                <a:latin typeface="Arial" charset="0"/>
                <a:ea typeface="ＭＳ Ｐゴシック" charset="0"/>
              </a:rPr>
              <a:t>matched</a:t>
            </a:r>
            <a:r>
              <a:rPr lang="sv-SE" sz="2000" dirty="0">
                <a:latin typeface="Arial" charset="0"/>
                <a:ea typeface="ＭＳ Ｐゴシック" charset="0"/>
              </a:rPr>
              <a:t> </a:t>
            </a:r>
            <a:r>
              <a:rPr lang="sv-SE" sz="2000" dirty="0" err="1">
                <a:latin typeface="Arial" charset="0"/>
                <a:ea typeface="ＭＳ Ｐゴシック" charset="0"/>
              </a:rPr>
              <a:t>with</a:t>
            </a:r>
            <a:r>
              <a:rPr lang="sv-SE" sz="2000" dirty="0">
                <a:latin typeface="Arial" charset="0"/>
                <a:ea typeface="ＭＳ Ｐゴシック" charset="0"/>
              </a:rPr>
              <a:t> </a:t>
            </a:r>
            <a:r>
              <a:rPr lang="sv-SE" sz="2000" dirty="0" err="1">
                <a:latin typeface="Arial" charset="0"/>
                <a:ea typeface="ＭＳ Ｐゴシック" charset="0"/>
              </a:rPr>
              <a:t>respect</a:t>
            </a:r>
            <a:r>
              <a:rPr lang="sv-SE" sz="2000" dirty="0">
                <a:latin typeface="Arial" charset="0"/>
                <a:ea typeface="ＭＳ Ｐゴシック" charset="0"/>
              </a:rPr>
              <a:t> </a:t>
            </a:r>
            <a:r>
              <a:rPr lang="sv-SE" sz="2000" dirty="0" err="1">
                <a:latin typeface="Arial" charset="0"/>
                <a:ea typeface="ＭＳ Ｐゴシック" charset="0"/>
              </a:rPr>
              <a:t>to</a:t>
            </a:r>
            <a:r>
              <a:rPr lang="sv-SE" sz="2000" dirty="0">
                <a:latin typeface="Arial" charset="0"/>
                <a:ea typeface="ＭＳ Ｐゴシック" charset="0"/>
              </a:rPr>
              <a:t> the </a:t>
            </a:r>
            <a:r>
              <a:rPr lang="sv-SE" sz="2000" dirty="0" err="1">
                <a:latin typeface="Arial" charset="0"/>
                <a:ea typeface="ＭＳ Ｐゴシック" charset="0"/>
              </a:rPr>
              <a:t>construct</a:t>
            </a:r>
            <a:r>
              <a:rPr lang="sv-SE" sz="2000" dirty="0">
                <a:latin typeface="Arial" charset="0"/>
                <a:ea typeface="ＭＳ Ｐゴシック" charset="0"/>
              </a:rPr>
              <a:t> </a:t>
            </a:r>
            <a:r>
              <a:rPr lang="sv-SE" sz="2000" dirty="0" err="1">
                <a:latin typeface="Arial" charset="0"/>
                <a:ea typeface="ＭＳ Ｐゴシック" charset="0"/>
              </a:rPr>
              <a:t>being</a:t>
            </a:r>
            <a:r>
              <a:rPr lang="sv-SE" sz="2000" dirty="0">
                <a:latin typeface="Arial" charset="0"/>
                <a:ea typeface="ＭＳ Ｐゴシック" charset="0"/>
              </a:rPr>
              <a:t> </a:t>
            </a:r>
            <a:r>
              <a:rPr lang="sv-SE" sz="2000" dirty="0" err="1">
                <a:latin typeface="Arial" charset="0"/>
                <a:ea typeface="ＭＳ Ｐゴシック" charset="0"/>
              </a:rPr>
              <a:t>measured</a:t>
            </a:r>
            <a:r>
              <a:rPr lang="sv-SE" sz="2000" dirty="0">
                <a:latin typeface="Arial" charset="0"/>
                <a:ea typeface="ＭＳ Ｐゴシック" charset="0"/>
              </a:rPr>
              <a:t> by the test.</a:t>
            </a:r>
            <a:r>
              <a:rPr lang="ja-JP" altLang="sv-SE" sz="2000" dirty="0">
                <a:latin typeface="Arial" charset="0"/>
                <a:ea typeface="ＭＳ Ｐゴシック" charset="0"/>
              </a:rPr>
              <a:t>”</a:t>
            </a:r>
            <a:endParaRPr lang="sv-SE" sz="2000" dirty="0">
              <a:latin typeface="Arial" charset="0"/>
              <a:ea typeface="ＭＳ Ｐゴシック" charset="0"/>
            </a:endParaRPr>
          </a:p>
          <a:p>
            <a:pPr lvl="1" eaLnBrk="1" hangingPunct="1"/>
            <a:endParaRPr lang="sv-SE" sz="2000" dirty="0">
              <a:latin typeface="Arial" charset="0"/>
              <a:ea typeface="ＭＳ Ｐゴシック" charset="0"/>
            </a:endParaRPr>
          </a:p>
          <a:p>
            <a:pPr eaLnBrk="1" hangingPunct="1"/>
            <a:r>
              <a:rPr lang="sv-SE" sz="2400" dirty="0">
                <a:latin typeface="Arial" charset="0"/>
                <a:ea typeface="ＭＳ Ｐゴシック" charset="0"/>
              </a:rPr>
              <a:t>Given </a:t>
            </a:r>
            <a:r>
              <a:rPr lang="sv-SE" sz="2400" dirty="0" err="1">
                <a:latin typeface="Arial" charset="0"/>
                <a:ea typeface="ＭＳ Ｐゴシック" charset="0"/>
              </a:rPr>
              <a:t>that</a:t>
            </a:r>
            <a:r>
              <a:rPr lang="sv-SE" sz="2400" dirty="0">
                <a:latin typeface="Arial" charset="0"/>
                <a:ea typeface="ＭＳ Ｐゴシック" charset="0"/>
              </a:rPr>
              <a:t> the </a:t>
            </a:r>
            <a:r>
              <a:rPr lang="sv-SE" sz="2400" dirty="0" err="1">
                <a:latin typeface="Arial" charset="0"/>
                <a:ea typeface="ＭＳ Ｐゴシック" charset="0"/>
              </a:rPr>
              <a:t>target</a:t>
            </a:r>
            <a:r>
              <a:rPr lang="sv-SE" sz="2400" dirty="0">
                <a:latin typeface="Arial" charset="0"/>
                <a:ea typeface="ＭＳ Ｐゴシック" charset="0"/>
              </a:rPr>
              <a:t> </a:t>
            </a:r>
            <a:r>
              <a:rPr lang="sv-SE" sz="2400" dirty="0" err="1">
                <a:latin typeface="Arial" charset="0"/>
                <a:ea typeface="ＭＳ Ｐゴシック" charset="0"/>
              </a:rPr>
              <a:t>variable</a:t>
            </a:r>
            <a:r>
              <a:rPr lang="sv-SE" sz="2400" dirty="0">
                <a:latin typeface="Arial" charset="0"/>
                <a:ea typeface="ＭＳ Ｐゴシック" charset="0"/>
              </a:rPr>
              <a:t> is </a:t>
            </a:r>
            <a:r>
              <a:rPr lang="sv-SE" sz="2400" dirty="0" err="1">
                <a:latin typeface="Arial" charset="0"/>
                <a:ea typeface="ＭＳ Ｐゴシック" charset="0"/>
              </a:rPr>
              <a:t>unidimensional</a:t>
            </a:r>
            <a:r>
              <a:rPr lang="sv-SE" sz="2400" dirty="0">
                <a:latin typeface="Arial" charset="0"/>
                <a:ea typeface="ＭＳ Ｐゴシック" charset="0"/>
              </a:rPr>
              <a:t> and </a:t>
            </a:r>
            <a:r>
              <a:rPr lang="sv-SE" sz="2400" dirty="0" err="1">
                <a:latin typeface="Arial" charset="0"/>
                <a:ea typeface="ＭＳ Ｐゴシック" charset="0"/>
              </a:rPr>
              <a:t>that</a:t>
            </a:r>
            <a:r>
              <a:rPr lang="sv-SE" sz="2400" dirty="0">
                <a:latin typeface="Arial" charset="0"/>
                <a:ea typeface="ＭＳ Ｐゴシック" charset="0"/>
              </a:rPr>
              <a:t> the item </a:t>
            </a:r>
            <a:r>
              <a:rPr lang="sv-SE" sz="2400" dirty="0" err="1">
                <a:latin typeface="Arial" charset="0"/>
                <a:ea typeface="ＭＳ Ｐゴシック" charset="0"/>
              </a:rPr>
              <a:t>represents</a:t>
            </a:r>
            <a:r>
              <a:rPr lang="sv-SE" sz="2400" dirty="0">
                <a:latin typeface="Arial" charset="0"/>
                <a:ea typeface="ＭＳ Ｐゴシック" charset="0"/>
              </a:rPr>
              <a:t> </a:t>
            </a:r>
            <a:r>
              <a:rPr lang="sv-SE" sz="2400" dirty="0" err="1">
                <a:latin typeface="Arial" charset="0"/>
                <a:ea typeface="ＭＳ Ｐゴシック" charset="0"/>
              </a:rPr>
              <a:t>this</a:t>
            </a:r>
            <a:r>
              <a:rPr lang="sv-SE" sz="2400" dirty="0">
                <a:latin typeface="Arial" charset="0"/>
                <a:ea typeface="ＭＳ Ｐゴシック" charset="0"/>
              </a:rPr>
              <a:t> </a:t>
            </a:r>
            <a:r>
              <a:rPr lang="sv-SE" sz="2400" dirty="0" err="1">
                <a:latin typeface="Arial" charset="0"/>
                <a:ea typeface="ＭＳ Ｐゴシック" charset="0"/>
              </a:rPr>
              <a:t>variable</a:t>
            </a:r>
            <a:r>
              <a:rPr lang="sv-SE" sz="2400" dirty="0">
                <a:latin typeface="Arial" charset="0"/>
                <a:ea typeface="ＭＳ Ｐゴシック" charset="0"/>
              </a:rPr>
              <a:t>:</a:t>
            </a:r>
          </a:p>
          <a:p>
            <a:pPr lvl="1" eaLnBrk="1" hangingPunct="1"/>
            <a:r>
              <a:rPr lang="sv-SE" sz="2000" dirty="0">
                <a:latin typeface="Arial" charset="0"/>
                <a:ea typeface="ＭＳ Ｐゴシック" charset="0"/>
              </a:rPr>
              <a:t>Apart from </a:t>
            </a:r>
            <a:r>
              <a:rPr lang="sv-SE" sz="2000" dirty="0" err="1">
                <a:latin typeface="Arial" charset="0"/>
                <a:ea typeface="ＭＳ Ｐゴシック" charset="0"/>
              </a:rPr>
              <a:t>random</a:t>
            </a:r>
            <a:r>
              <a:rPr lang="sv-SE" sz="2000" dirty="0">
                <a:latin typeface="Arial" charset="0"/>
                <a:ea typeface="ＭＳ Ｐゴシック" charset="0"/>
              </a:rPr>
              <a:t> variations, </a:t>
            </a:r>
            <a:r>
              <a:rPr lang="sv-SE" sz="2000" dirty="0" err="1">
                <a:latin typeface="Arial" charset="0"/>
                <a:ea typeface="ＭＳ Ｐゴシック" charset="0"/>
              </a:rPr>
              <a:t>responses</a:t>
            </a:r>
            <a:r>
              <a:rPr lang="sv-SE" sz="2000" dirty="0">
                <a:latin typeface="Arial" charset="0"/>
                <a:ea typeface="ＭＳ Ｐゴシック" charset="0"/>
              </a:rPr>
              <a:t> </a:t>
            </a:r>
            <a:r>
              <a:rPr lang="sv-SE" sz="2000" dirty="0" err="1">
                <a:latin typeface="Arial" charset="0"/>
                <a:ea typeface="ＭＳ Ｐゴシック" charset="0"/>
              </a:rPr>
              <a:t>should</a:t>
            </a:r>
            <a:r>
              <a:rPr lang="sv-SE" sz="2000" dirty="0">
                <a:latin typeface="Arial" charset="0"/>
                <a:ea typeface="ＭＳ Ｐゴシック" charset="0"/>
              </a:rPr>
              <a:t> </a:t>
            </a:r>
            <a:r>
              <a:rPr lang="ja-JP" altLang="sv-SE" sz="2000">
                <a:latin typeface="Arial" charset="0"/>
                <a:ea typeface="ＭＳ Ｐゴシック" charset="0"/>
              </a:rPr>
              <a:t>”</a:t>
            </a:r>
            <a:r>
              <a:rPr lang="sv-SE" sz="2000" dirty="0" err="1">
                <a:latin typeface="Arial" charset="0"/>
                <a:ea typeface="ＭＳ Ｐゴシック" charset="0"/>
              </a:rPr>
              <a:t>behave</a:t>
            </a:r>
            <a:r>
              <a:rPr lang="ja-JP" altLang="sv-SE" sz="2000">
                <a:latin typeface="Arial" charset="0"/>
                <a:ea typeface="ＭＳ Ｐゴシック" charset="0"/>
              </a:rPr>
              <a:t>”</a:t>
            </a:r>
            <a:r>
              <a:rPr lang="sv-SE" sz="2000" dirty="0">
                <a:latin typeface="Arial" charset="0"/>
                <a:ea typeface="ＭＳ Ｐゴシック" charset="0"/>
              </a:rPr>
              <a:t> </a:t>
            </a:r>
            <a:r>
              <a:rPr lang="sv-SE" sz="2000" dirty="0" err="1">
                <a:latin typeface="Arial" charset="0"/>
                <a:ea typeface="ＭＳ Ｐゴシック" charset="0"/>
              </a:rPr>
              <a:t>similarly</a:t>
            </a:r>
            <a:r>
              <a:rPr lang="sv-SE" sz="2000" dirty="0">
                <a:latin typeface="Arial" charset="0"/>
                <a:ea typeface="ＭＳ Ｐゴシック" charset="0"/>
              </a:rPr>
              <a:t> independent </a:t>
            </a:r>
            <a:r>
              <a:rPr lang="sv-SE" sz="2000" dirty="0" err="1">
                <a:latin typeface="Arial" charset="0"/>
                <a:ea typeface="ＭＳ Ｐゴシック" charset="0"/>
              </a:rPr>
              <a:t>of</a:t>
            </a:r>
            <a:r>
              <a:rPr lang="sv-SE" sz="2000" dirty="0">
                <a:latin typeface="Arial" charset="0"/>
                <a:ea typeface="ＭＳ Ｐゴシック" charset="0"/>
              </a:rPr>
              <a:t> </a:t>
            </a:r>
            <a:r>
              <a:rPr lang="sv-SE" sz="2000" dirty="0" err="1">
                <a:latin typeface="Arial" charset="0"/>
                <a:ea typeface="ＭＳ Ｐゴシック" charset="0"/>
              </a:rPr>
              <a:t>what</a:t>
            </a:r>
            <a:r>
              <a:rPr lang="sv-SE" sz="2000" dirty="0">
                <a:latin typeface="Arial" charset="0"/>
                <a:ea typeface="ＭＳ Ｐゴシック" charset="0"/>
              </a:rPr>
              <a:t> </a:t>
            </a:r>
            <a:r>
              <a:rPr lang="sv-SE" sz="2000" dirty="0" err="1">
                <a:latin typeface="Arial" charset="0"/>
                <a:ea typeface="ＭＳ Ｐゴシック" charset="0"/>
              </a:rPr>
              <a:t>subgroup</a:t>
            </a:r>
            <a:r>
              <a:rPr lang="sv-SE" sz="2000" dirty="0">
                <a:latin typeface="Arial" charset="0"/>
                <a:ea typeface="ＭＳ Ｐゴシック" charset="0"/>
              </a:rPr>
              <a:t> respondents </a:t>
            </a:r>
            <a:r>
              <a:rPr lang="sv-SE" sz="2000" dirty="0" err="1">
                <a:latin typeface="Arial" charset="0"/>
                <a:ea typeface="ＭＳ Ｐゴシック" charset="0"/>
              </a:rPr>
              <a:t>belong</a:t>
            </a:r>
            <a:r>
              <a:rPr lang="sv-SE" sz="2000" dirty="0">
                <a:latin typeface="Arial" charset="0"/>
                <a:ea typeface="ＭＳ Ｐゴシック" charset="0"/>
              </a:rPr>
              <a:t> to</a:t>
            </a:r>
          </a:p>
        </p:txBody>
      </p:sp>
      <p:sp>
        <p:nvSpPr>
          <p:cNvPr id="379908" name="Text Box 4"/>
          <p:cNvSpPr txBox="1">
            <a:spLocks noChangeArrowheads="1"/>
          </p:cNvSpPr>
          <p:nvPr/>
        </p:nvSpPr>
        <p:spPr bwMode="auto">
          <a:xfrm>
            <a:off x="6260255" y="4624638"/>
            <a:ext cx="4643437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r>
              <a:rPr lang="sv-SE" sz="1000" dirty="0">
                <a:latin typeface="Arial" charset="0"/>
              </a:rPr>
              <a:t>Holland &amp; </a:t>
            </a:r>
            <a:r>
              <a:rPr lang="sv-SE" sz="1000" dirty="0" err="1">
                <a:latin typeface="Arial" charset="0"/>
              </a:rPr>
              <a:t>Wainer</a:t>
            </a:r>
            <a:r>
              <a:rPr lang="sv-SE" sz="1000" dirty="0">
                <a:latin typeface="Arial" charset="0"/>
              </a:rPr>
              <a:t> (eds.), </a:t>
            </a:r>
            <a:r>
              <a:rPr lang="sv-SE" sz="1000" i="1" dirty="0">
                <a:latin typeface="Arial" charset="0"/>
              </a:rPr>
              <a:t>Differential Item </a:t>
            </a:r>
            <a:r>
              <a:rPr lang="sv-SE" sz="1000" i="1" dirty="0" err="1">
                <a:latin typeface="Arial" charset="0"/>
              </a:rPr>
              <a:t>Functioning</a:t>
            </a:r>
            <a:r>
              <a:rPr lang="sv-SE" sz="1000" dirty="0">
                <a:latin typeface="Arial" charset="0"/>
              </a:rPr>
              <a:t>, Lawrence Erlbaum,1993.</a:t>
            </a:r>
          </a:p>
        </p:txBody>
      </p:sp>
    </p:spTree>
    <p:extLst>
      <p:ext uri="{BB962C8B-B14F-4D97-AF65-F5344CB8AC3E}">
        <p14:creationId xmlns:p14="http://schemas.microsoft.com/office/powerpoint/2010/main" val="21238680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403E177-86B1-894B-B330-524414CF7F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Raw scores-to-linear </a:t>
            </a:r>
            <a:r>
              <a:rPr lang="sv-SE" dirty="0"/>
              <a:t>measures </a:t>
            </a:r>
            <a:br>
              <a:rPr lang="sv-SE" dirty="0"/>
            </a:br>
            <a:r>
              <a:rPr lang="sv-SE" dirty="0" err="1"/>
              <a:t>with known uncertainties</a:t>
            </a:r>
            <a:endParaRPr lang="sv-SE" dirty="0"/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ACB87AC4-651D-673F-AC88-4A361904A3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2060849"/>
            <a:ext cx="7772400" cy="390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8315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UMMmeas example 6-mo postop 2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741" y="1027906"/>
            <a:ext cx="9144000" cy="477026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Person-</a:t>
            </a:r>
            <a:r>
              <a:rPr lang="en-US" dirty="0" err="1"/>
              <a:t>centred</a:t>
            </a:r>
            <a:r>
              <a:rPr lang="en-US" dirty="0"/>
              <a:t> measurement:</a:t>
            </a:r>
            <a:br>
              <a:rPr lang="en-US" dirty="0"/>
            </a:br>
            <a:r>
              <a:rPr lang="en-US" sz="3100" dirty="0"/>
              <a:t>Known measurement uncertainties at the individual person level</a:t>
            </a:r>
            <a:endParaRPr lang="en-US" dirty="0"/>
          </a:p>
        </p:txBody>
      </p:sp>
      <p:cxnSp>
        <p:nvCxnSpPr>
          <p:cNvPr id="5" name="Rak pil 4">
            <a:extLst>
              <a:ext uri="{FF2B5EF4-FFF2-40B4-BE49-F238E27FC236}">
                <a16:creationId xmlns:a16="http://schemas.microsoft.com/office/drawing/2014/main" id="{18CF477C-EA88-98F3-ED04-385890F7DECD}"/>
              </a:ext>
            </a:extLst>
          </p:cNvPr>
          <p:cNvCxnSpPr/>
          <p:nvPr/>
        </p:nvCxnSpPr>
        <p:spPr>
          <a:xfrm flipV="1">
            <a:off x="2540000" y="4380089"/>
            <a:ext cx="564444" cy="225778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ruta 5">
            <a:extLst>
              <a:ext uri="{FF2B5EF4-FFF2-40B4-BE49-F238E27FC236}">
                <a16:creationId xmlns:a16="http://schemas.microsoft.com/office/drawing/2014/main" id="{79F3AFDB-C569-C543-EBF0-DFB5646D5AE5}"/>
              </a:ext>
            </a:extLst>
          </p:cNvPr>
          <p:cNvSpPr txBox="1"/>
          <p:nvPr/>
        </p:nvSpPr>
        <p:spPr>
          <a:xfrm>
            <a:off x="2599939" y="420796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1</a:t>
            </a:r>
          </a:p>
        </p:txBody>
      </p:sp>
      <p:cxnSp>
        <p:nvCxnSpPr>
          <p:cNvPr id="7" name="Rak pil 6">
            <a:extLst>
              <a:ext uri="{FF2B5EF4-FFF2-40B4-BE49-F238E27FC236}">
                <a16:creationId xmlns:a16="http://schemas.microsoft.com/office/drawing/2014/main" id="{3DA26754-6635-4DA4-96B7-659DCA232F21}"/>
              </a:ext>
            </a:extLst>
          </p:cNvPr>
          <p:cNvCxnSpPr>
            <a:cxnSpLocks/>
          </p:cNvCxnSpPr>
          <p:nvPr/>
        </p:nvCxnSpPr>
        <p:spPr>
          <a:xfrm flipV="1">
            <a:off x="3254648" y="3743325"/>
            <a:ext cx="588690" cy="579612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ruta 9">
            <a:extLst>
              <a:ext uri="{FF2B5EF4-FFF2-40B4-BE49-F238E27FC236}">
                <a16:creationId xmlns:a16="http://schemas.microsoft.com/office/drawing/2014/main" id="{141FC3BB-2B51-C21F-3D5E-659C5BFB9EBD}"/>
              </a:ext>
            </a:extLst>
          </p:cNvPr>
          <p:cNvSpPr txBox="1"/>
          <p:nvPr/>
        </p:nvSpPr>
        <p:spPr>
          <a:xfrm>
            <a:off x="2540000" y="2128838"/>
            <a:ext cx="51296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1: No </a:t>
            </a:r>
            <a:r>
              <a:rPr lang="sv-SE" dirty="0" err="1"/>
              <a:t>change</a:t>
            </a:r>
            <a:r>
              <a:rPr lang="sv-SE" dirty="0"/>
              <a:t> given </a:t>
            </a:r>
            <a:r>
              <a:rPr lang="sv-SE" dirty="0" err="1"/>
              <a:t>measurement</a:t>
            </a:r>
            <a:r>
              <a:rPr lang="sv-SE" dirty="0"/>
              <a:t> </a:t>
            </a:r>
            <a:r>
              <a:rPr lang="sv-SE" dirty="0" err="1"/>
              <a:t>uncertainty</a:t>
            </a:r>
            <a:r>
              <a:rPr lang="sv-SE" dirty="0"/>
              <a:t> (</a:t>
            </a:r>
            <a:r>
              <a:rPr lang="sv-SE" dirty="0" err="1"/>
              <a:t>error</a:t>
            </a:r>
            <a:r>
              <a:rPr lang="sv-SE" dirty="0"/>
              <a:t>)</a:t>
            </a:r>
          </a:p>
          <a:p>
            <a:r>
              <a:rPr lang="sv-SE" dirty="0"/>
              <a:t>2: Change </a:t>
            </a:r>
            <a:r>
              <a:rPr lang="sv-SE" dirty="0" err="1"/>
              <a:t>beyond</a:t>
            </a:r>
            <a:r>
              <a:rPr lang="sv-SE" dirty="0"/>
              <a:t> </a:t>
            </a:r>
            <a:r>
              <a:rPr lang="sv-SE" dirty="0" err="1"/>
              <a:t>measurement</a:t>
            </a:r>
            <a:r>
              <a:rPr lang="sv-SE" dirty="0"/>
              <a:t> </a:t>
            </a:r>
            <a:r>
              <a:rPr lang="sv-SE" dirty="0" err="1"/>
              <a:t>uncertainty</a:t>
            </a:r>
            <a:r>
              <a:rPr lang="sv-SE" dirty="0"/>
              <a:t> (</a:t>
            </a:r>
            <a:r>
              <a:rPr lang="sv-SE" dirty="0" err="1"/>
              <a:t>error</a:t>
            </a:r>
            <a:r>
              <a:rPr lang="sv-SE" dirty="0"/>
              <a:t>)</a:t>
            </a: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F27DFA49-3196-F583-AD12-E270C517C619}"/>
              </a:ext>
            </a:extLst>
          </p:cNvPr>
          <p:cNvSpPr txBox="1"/>
          <p:nvPr/>
        </p:nvSpPr>
        <p:spPr>
          <a:xfrm>
            <a:off x="3300299" y="376786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2</a:t>
            </a:r>
          </a:p>
        </p:txBody>
      </p:sp>
      <p:cxnSp>
        <p:nvCxnSpPr>
          <p:cNvPr id="14" name="Rak 13">
            <a:extLst>
              <a:ext uri="{FF2B5EF4-FFF2-40B4-BE49-F238E27FC236}">
                <a16:creationId xmlns:a16="http://schemas.microsoft.com/office/drawing/2014/main" id="{E8FD5528-4309-23A6-9C5E-430EE5A2C1AE}"/>
              </a:ext>
            </a:extLst>
          </p:cNvPr>
          <p:cNvCxnSpPr/>
          <p:nvPr/>
        </p:nvCxnSpPr>
        <p:spPr>
          <a:xfrm>
            <a:off x="3104444" y="4137197"/>
            <a:ext cx="896056" cy="0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ak 14">
            <a:extLst>
              <a:ext uri="{FF2B5EF4-FFF2-40B4-BE49-F238E27FC236}">
                <a16:creationId xmlns:a16="http://schemas.microsoft.com/office/drawing/2014/main" id="{2316EC3F-CF3C-7B72-20BA-C02BA6F94EA1}"/>
              </a:ext>
            </a:extLst>
          </p:cNvPr>
          <p:cNvCxnSpPr/>
          <p:nvPr/>
        </p:nvCxnSpPr>
        <p:spPr>
          <a:xfrm>
            <a:off x="3113964" y="3932402"/>
            <a:ext cx="896056" cy="0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2216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51F7A53-DFEF-523D-64CA-DB52BB343A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1647" y="382253"/>
            <a:ext cx="7772400" cy="587152"/>
          </a:xfrm>
        </p:spPr>
        <p:txBody>
          <a:bodyPr>
            <a:normAutofit fontScale="90000"/>
          </a:bodyPr>
          <a:lstStyle/>
          <a:p>
            <a:r>
              <a:rPr lang="sv-SE" dirty="0" err="1"/>
              <a:t>Sample</a:t>
            </a:r>
            <a:r>
              <a:rPr lang="sv-SE" dirty="0"/>
              <a:t> </a:t>
            </a:r>
            <a:r>
              <a:rPr lang="sv-SE" dirty="0" err="1"/>
              <a:t>size</a:t>
            </a: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D1282472-AEF4-D43C-E331-914DA36876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438" y="1006420"/>
            <a:ext cx="3617018" cy="587152"/>
          </a:xfrm>
        </p:spPr>
        <p:txBody>
          <a:bodyPr/>
          <a:lstStyle/>
          <a:p>
            <a:pPr marL="0" indent="0" algn="ctr">
              <a:buNone/>
            </a:pPr>
            <a:r>
              <a:rPr lang="sv-SE" dirty="0" err="1"/>
              <a:t>Two</a:t>
            </a:r>
            <a:r>
              <a:rPr lang="sv-SE" dirty="0"/>
              <a:t> </a:t>
            </a:r>
            <a:r>
              <a:rPr lang="sv-SE" dirty="0" err="1"/>
              <a:t>main</a:t>
            </a:r>
            <a:r>
              <a:rPr lang="sv-SE" dirty="0"/>
              <a:t> </a:t>
            </a:r>
            <a:r>
              <a:rPr lang="sv-SE" dirty="0" err="1"/>
              <a:t>aspects</a:t>
            </a:r>
            <a:endParaRPr lang="sv-SE" dirty="0"/>
          </a:p>
        </p:txBody>
      </p:sp>
      <p:sp>
        <p:nvSpPr>
          <p:cNvPr id="4" name="Platshållare för innehåll 2">
            <a:extLst>
              <a:ext uri="{FF2B5EF4-FFF2-40B4-BE49-F238E27FC236}">
                <a16:creationId xmlns:a16="http://schemas.microsoft.com/office/drawing/2014/main" id="{E4EE7E08-CF92-0D13-F284-7008E4A6C298}"/>
              </a:ext>
            </a:extLst>
          </p:cNvPr>
          <p:cNvSpPr txBox="1">
            <a:spLocks/>
          </p:cNvSpPr>
          <p:nvPr/>
        </p:nvSpPr>
        <p:spPr bwMode="auto">
          <a:xfrm>
            <a:off x="786628" y="1800598"/>
            <a:ext cx="4309163" cy="2381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+mn-lt"/>
                <a:ea typeface="ＭＳ Ｐゴシック" pitchFamily="-110" charset="-128"/>
                <a:cs typeface="ＭＳ Ｐゴシック" pitchFamily="-110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400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1600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1600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1600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1600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1600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9pPr>
          </a:lstStyle>
          <a:p>
            <a:pPr marL="0" indent="0">
              <a:buNone/>
            </a:pPr>
            <a:r>
              <a:rPr lang="sv-SE" sz="2400" kern="0" dirty="0"/>
              <a:t>Precision</a:t>
            </a:r>
            <a:endParaRPr lang="sv-SE" sz="2000" kern="0" dirty="0"/>
          </a:p>
          <a:p>
            <a:r>
              <a:rPr lang="sv-SE" sz="2000" kern="0" dirty="0" err="1"/>
              <a:t>Stable</a:t>
            </a:r>
            <a:r>
              <a:rPr lang="sv-SE" sz="2000" kern="0" dirty="0"/>
              <a:t> </a:t>
            </a:r>
            <a:r>
              <a:rPr lang="sv-SE" sz="2000" kern="0" dirty="0" err="1"/>
              <a:t>estimations</a:t>
            </a:r>
            <a:r>
              <a:rPr lang="sv-SE" sz="2000" kern="0" dirty="0"/>
              <a:t> (</a:t>
            </a:r>
            <a:r>
              <a:rPr lang="sv-SE" sz="2000" kern="0" dirty="0" err="1"/>
              <a:t>locations</a:t>
            </a:r>
            <a:r>
              <a:rPr lang="sv-SE" sz="2000" kern="0" dirty="0"/>
              <a:t>/</a:t>
            </a:r>
            <a:r>
              <a:rPr lang="sv-SE" sz="2000" kern="0" dirty="0" err="1"/>
              <a:t>measures</a:t>
            </a:r>
            <a:r>
              <a:rPr lang="sv-SE" sz="2000" kern="0" dirty="0"/>
              <a:t>)</a:t>
            </a:r>
          </a:p>
          <a:p>
            <a:r>
              <a:rPr lang="sv-SE" sz="2000" kern="0" dirty="0" err="1"/>
              <a:t>Reasonable</a:t>
            </a:r>
            <a:r>
              <a:rPr lang="sv-SE" sz="2000" kern="0" dirty="0"/>
              <a:t> </a:t>
            </a:r>
            <a:r>
              <a:rPr lang="sv-SE" sz="2000" kern="0" dirty="0" err="1"/>
              <a:t>measurement</a:t>
            </a:r>
            <a:r>
              <a:rPr lang="sv-SE" sz="2000" kern="0" dirty="0"/>
              <a:t> </a:t>
            </a:r>
            <a:r>
              <a:rPr lang="sv-SE" sz="2000" kern="0" dirty="0" err="1"/>
              <a:t>uncertainties</a:t>
            </a:r>
            <a:endParaRPr lang="sv-SE" sz="2000" kern="0" dirty="0"/>
          </a:p>
          <a:p>
            <a:pPr lvl="1"/>
            <a:r>
              <a:rPr lang="sv-SE" sz="1800" kern="0" dirty="0" err="1"/>
              <a:t>More</a:t>
            </a:r>
            <a:r>
              <a:rPr lang="sv-SE" sz="1800" kern="0" dirty="0"/>
              <a:t> is </a:t>
            </a:r>
            <a:r>
              <a:rPr lang="sv-SE" sz="1800" kern="0" dirty="0" err="1"/>
              <a:t>better</a:t>
            </a:r>
            <a:r>
              <a:rPr lang="sv-SE" sz="1800" kern="0" dirty="0"/>
              <a:t>…</a:t>
            </a:r>
          </a:p>
          <a:p>
            <a:pPr lvl="1"/>
            <a:r>
              <a:rPr lang="sv-SE" sz="1800" kern="0" dirty="0" err="1"/>
              <a:t>Number</a:t>
            </a:r>
            <a:r>
              <a:rPr lang="sv-SE" sz="1800" kern="0" dirty="0"/>
              <a:t> </a:t>
            </a:r>
            <a:r>
              <a:rPr lang="sv-SE" sz="1800" kern="0" dirty="0" err="1"/>
              <a:t>of</a:t>
            </a:r>
            <a:r>
              <a:rPr lang="sv-SE" sz="1800" kern="0" dirty="0"/>
              <a:t> item parameters x10-15</a:t>
            </a:r>
          </a:p>
        </p:txBody>
      </p:sp>
      <p:sp>
        <p:nvSpPr>
          <p:cNvPr id="5" name="Platshållare för innehåll 3">
            <a:extLst>
              <a:ext uri="{FF2B5EF4-FFF2-40B4-BE49-F238E27FC236}">
                <a16:creationId xmlns:a16="http://schemas.microsoft.com/office/drawing/2014/main" id="{18D3BF58-90B9-A396-B27F-924D3CBF190A}"/>
              </a:ext>
            </a:extLst>
          </p:cNvPr>
          <p:cNvSpPr txBox="1">
            <a:spLocks/>
          </p:cNvSpPr>
          <p:nvPr/>
        </p:nvSpPr>
        <p:spPr>
          <a:xfrm>
            <a:off x="5095791" y="1770345"/>
            <a:ext cx="2627337" cy="1196419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+mn-lt"/>
                <a:ea typeface="ＭＳ Ｐゴシック" pitchFamily="-110" charset="-128"/>
                <a:cs typeface="ＭＳ Ｐゴシック" pitchFamily="-110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400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1600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1600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1600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1600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1600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9pPr>
          </a:lstStyle>
          <a:p>
            <a:pPr marL="0" indent="0">
              <a:buNone/>
            </a:pPr>
            <a:r>
              <a:rPr lang="sv-SE" sz="2400" kern="0" dirty="0" err="1"/>
              <a:t>Goodness</a:t>
            </a:r>
            <a:r>
              <a:rPr lang="sv-SE" sz="2400" kern="0" dirty="0"/>
              <a:t> </a:t>
            </a:r>
            <a:r>
              <a:rPr lang="sv-SE" sz="2400" kern="0" dirty="0" err="1"/>
              <a:t>of</a:t>
            </a:r>
            <a:r>
              <a:rPr lang="sv-SE" sz="2400" kern="0" dirty="0"/>
              <a:t> fit</a:t>
            </a:r>
          </a:p>
          <a:p>
            <a:r>
              <a:rPr lang="sv-SE" sz="2000" kern="0" dirty="0" err="1"/>
              <a:t>Balanced</a:t>
            </a:r>
            <a:r>
              <a:rPr lang="sv-SE" sz="2000" kern="0" dirty="0"/>
              <a:t> </a:t>
            </a:r>
            <a:r>
              <a:rPr lang="sv-SE" sz="2000" kern="0" dirty="0" err="1"/>
              <a:t>power</a:t>
            </a:r>
            <a:endParaRPr lang="sv-SE" sz="2000" kern="0" dirty="0"/>
          </a:p>
          <a:p>
            <a:pPr lvl="1"/>
            <a:r>
              <a:rPr lang="sv-SE" sz="1600" kern="0" dirty="0"/>
              <a:t>n</a:t>
            </a:r>
            <a:r>
              <a:rPr lang="sv-SE" sz="1800" dirty="0"/>
              <a:t> </a:t>
            </a:r>
            <a:r>
              <a:rPr lang="sv-SE" sz="1600" dirty="0"/>
              <a:t>~</a:t>
            </a:r>
            <a:r>
              <a:rPr lang="sv-SE" sz="1600" kern="0" dirty="0"/>
              <a:t> 250-500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B5793048-A645-39F6-FB7E-6E12CA8BCA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6355" y="584669"/>
            <a:ext cx="4046669" cy="2054949"/>
          </a:xfrm>
          <a:prstGeom prst="rect">
            <a:avLst/>
          </a:prstGeom>
        </p:spPr>
      </p:pic>
      <p:sp>
        <p:nvSpPr>
          <p:cNvPr id="7" name="textruta 6">
            <a:extLst>
              <a:ext uri="{FF2B5EF4-FFF2-40B4-BE49-F238E27FC236}">
                <a16:creationId xmlns:a16="http://schemas.microsoft.com/office/drawing/2014/main" id="{945BEF33-9203-AD37-3595-D2ABA279DBF2}"/>
              </a:ext>
            </a:extLst>
          </p:cNvPr>
          <p:cNvSpPr txBox="1"/>
          <p:nvPr/>
        </p:nvSpPr>
        <p:spPr>
          <a:xfrm>
            <a:off x="10750144" y="2589717"/>
            <a:ext cx="115288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000" dirty="0" err="1"/>
              <a:t>Linacre</a:t>
            </a:r>
            <a:r>
              <a:rPr lang="sv-SE" sz="1000" dirty="0"/>
              <a:t>. </a:t>
            </a:r>
            <a:r>
              <a:rPr lang="sv-SE" sz="1000" i="1" dirty="0"/>
              <a:t>RMT</a:t>
            </a:r>
            <a:r>
              <a:rPr lang="sv-SE" sz="1000" dirty="0"/>
              <a:t> 1994</a:t>
            </a: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758F3BD8-910B-FFE1-3011-950A0BB7BD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2500"/>
          <a:stretch/>
        </p:blipFill>
        <p:spPr>
          <a:xfrm>
            <a:off x="7856355" y="3292125"/>
            <a:ext cx="4012748" cy="1397862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11" name="Platshållare för innehåll 3">
            <a:extLst>
              <a:ext uri="{FF2B5EF4-FFF2-40B4-BE49-F238E27FC236}">
                <a16:creationId xmlns:a16="http://schemas.microsoft.com/office/drawing/2014/main" id="{E44CDD7D-F1AA-3DF7-0B31-D442C47A5E33}"/>
              </a:ext>
            </a:extLst>
          </p:cNvPr>
          <p:cNvSpPr txBox="1">
            <a:spLocks/>
          </p:cNvSpPr>
          <p:nvPr/>
        </p:nvSpPr>
        <p:spPr>
          <a:xfrm>
            <a:off x="786628" y="4443766"/>
            <a:ext cx="6793052" cy="1329257"/>
          </a:xfrm>
          <a:prstGeom prst="rect">
            <a:avLst/>
          </a:prstGeom>
          <a:ln w="3175">
            <a:solidFill>
              <a:schemeClr val="tx1"/>
            </a:solidFill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+mn-lt"/>
                <a:ea typeface="ＭＳ Ｐゴシック" pitchFamily="-110" charset="-128"/>
                <a:cs typeface="ＭＳ Ｐゴシック" pitchFamily="-110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400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1600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1600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1600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1600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1600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9pPr>
          </a:lstStyle>
          <a:p>
            <a:r>
              <a:rPr lang="sv-SE" sz="2000" kern="0" dirty="0" err="1"/>
              <a:t>Related</a:t>
            </a:r>
            <a:r>
              <a:rPr lang="sv-SE" sz="2000" kern="0" dirty="0"/>
              <a:t> to </a:t>
            </a:r>
            <a:r>
              <a:rPr lang="sv-SE" sz="2000" kern="0" dirty="0" err="1"/>
              <a:t>how</a:t>
            </a:r>
            <a:r>
              <a:rPr lang="sv-SE" sz="2000" kern="0" dirty="0"/>
              <a:t> </a:t>
            </a:r>
            <a:r>
              <a:rPr lang="sv-SE" sz="2000" kern="0" dirty="0" err="1"/>
              <a:t>well</a:t>
            </a:r>
            <a:r>
              <a:rPr lang="sv-SE" sz="2000" kern="0" dirty="0"/>
              <a:t> person </a:t>
            </a:r>
            <a:r>
              <a:rPr lang="sv-SE" sz="2000" kern="0" dirty="0" err="1"/>
              <a:t>locations</a:t>
            </a:r>
            <a:r>
              <a:rPr lang="sv-SE" sz="2000" kern="0" dirty="0"/>
              <a:t> match item </a:t>
            </a:r>
            <a:r>
              <a:rPr lang="sv-SE" sz="2000" kern="0" dirty="0" err="1"/>
              <a:t>locations</a:t>
            </a:r>
            <a:endParaRPr lang="sv-SE" sz="2000" kern="0" dirty="0"/>
          </a:p>
          <a:p>
            <a:r>
              <a:rPr lang="sv-SE" sz="2000" kern="0" dirty="0" err="1"/>
              <a:t>Context</a:t>
            </a:r>
            <a:r>
              <a:rPr lang="sv-SE" sz="2000" kern="0" dirty="0"/>
              <a:t> </a:t>
            </a:r>
            <a:r>
              <a:rPr lang="sv-SE" sz="2000" kern="0" dirty="0" err="1"/>
              <a:t>dependent</a:t>
            </a:r>
            <a:r>
              <a:rPr lang="sv-SE" sz="2000" kern="0" dirty="0"/>
              <a:t> </a:t>
            </a:r>
            <a:br>
              <a:rPr lang="sv-SE" sz="2000" kern="0" dirty="0"/>
            </a:br>
            <a:r>
              <a:rPr lang="sv-SE" sz="1800" kern="0" dirty="0"/>
              <a:t>(</a:t>
            </a:r>
            <a:r>
              <a:rPr lang="sv-SE" sz="1800" kern="0" dirty="0" err="1"/>
              <a:t>e.g</a:t>
            </a:r>
            <a:r>
              <a:rPr lang="sv-SE" sz="1800" kern="0" dirty="0"/>
              <a:t>., </a:t>
            </a:r>
            <a:r>
              <a:rPr lang="sv-SE" sz="1800" kern="0" dirty="0" err="1"/>
              <a:t>prevalence</a:t>
            </a:r>
            <a:r>
              <a:rPr lang="sv-SE" sz="1800" kern="0" dirty="0"/>
              <a:t>, </a:t>
            </a:r>
            <a:r>
              <a:rPr lang="sv-SE" sz="1800" kern="0" dirty="0" err="1"/>
              <a:t>stage</a:t>
            </a:r>
            <a:r>
              <a:rPr lang="sv-SE" sz="1800" kern="0" dirty="0"/>
              <a:t> in instrument </a:t>
            </a:r>
            <a:r>
              <a:rPr lang="sv-SE" sz="1800" kern="0" dirty="0" err="1"/>
              <a:t>development</a:t>
            </a:r>
            <a:r>
              <a:rPr lang="sv-SE" sz="1800" kern="0" dirty="0"/>
              <a:t>)</a:t>
            </a:r>
          </a:p>
          <a:p>
            <a:pPr lvl="1"/>
            <a:r>
              <a:rPr lang="sv-SE" sz="1600" dirty="0"/>
              <a:t>Small </a:t>
            </a:r>
            <a:r>
              <a:rPr lang="sv-SE" sz="1600" dirty="0" err="1"/>
              <a:t>samples</a:t>
            </a:r>
            <a:r>
              <a:rPr lang="sv-SE" sz="1600" dirty="0"/>
              <a:t> </a:t>
            </a:r>
            <a:r>
              <a:rPr lang="sv-SE" sz="1600" dirty="0" err="1"/>
              <a:t>provide</a:t>
            </a:r>
            <a:r>
              <a:rPr lang="sv-SE" sz="1600" dirty="0"/>
              <a:t> </a:t>
            </a:r>
            <a:r>
              <a:rPr lang="sv-SE" sz="1600" dirty="0" err="1"/>
              <a:t>valuable</a:t>
            </a:r>
            <a:r>
              <a:rPr lang="sv-SE" sz="1600" dirty="0"/>
              <a:t> information</a:t>
            </a:r>
            <a:endParaRPr lang="sv-SE" sz="1600" kern="0" dirty="0"/>
          </a:p>
        </p:txBody>
      </p:sp>
      <p:sp>
        <p:nvSpPr>
          <p:cNvPr id="12" name="textruta 11">
            <a:extLst>
              <a:ext uri="{FF2B5EF4-FFF2-40B4-BE49-F238E27FC236}">
                <a16:creationId xmlns:a16="http://schemas.microsoft.com/office/drawing/2014/main" id="{15FB1735-845B-A3A0-D849-F25C02E8DA33}"/>
              </a:ext>
            </a:extLst>
          </p:cNvPr>
          <p:cNvSpPr txBox="1"/>
          <p:nvPr/>
        </p:nvSpPr>
        <p:spPr>
          <a:xfrm>
            <a:off x="4335646" y="5773023"/>
            <a:ext cx="27863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000" dirty="0" err="1">
                <a:solidFill>
                  <a:srgbClr val="111111"/>
                </a:solidFill>
                <a:latin typeface="TwcmgqAdvTTe45e47d2"/>
              </a:rPr>
              <a:t>Morel</a:t>
            </a:r>
            <a:r>
              <a:rPr lang="sv-SE" sz="1000" dirty="0">
                <a:solidFill>
                  <a:srgbClr val="111111"/>
                </a:solidFill>
                <a:latin typeface="TwcmgqAdvTTe45e47d2"/>
              </a:rPr>
              <a:t> &amp; </a:t>
            </a:r>
            <a:r>
              <a:rPr lang="sv-SE" sz="1000" dirty="0" err="1">
                <a:solidFill>
                  <a:srgbClr val="111111"/>
                </a:solidFill>
                <a:latin typeface="TwcmgqAdvTTe45e47d2"/>
              </a:rPr>
              <a:t>Cano</a:t>
            </a:r>
            <a:r>
              <a:rPr lang="sv-SE" sz="1000" dirty="0">
                <a:solidFill>
                  <a:srgbClr val="111111"/>
                </a:solidFill>
                <a:latin typeface="TwcmgqAdvTTe45e47d2"/>
              </a:rPr>
              <a:t>. </a:t>
            </a:r>
            <a:r>
              <a:rPr lang="sv-SE" sz="1000" i="1" dirty="0" err="1">
                <a:solidFill>
                  <a:srgbClr val="111111"/>
                </a:solidFill>
                <a:latin typeface="RclqmmAdvTT7329fd89.I"/>
              </a:rPr>
              <a:t>Orphanet</a:t>
            </a:r>
            <a:r>
              <a:rPr lang="sv-SE" sz="1000" i="1" dirty="0">
                <a:solidFill>
                  <a:srgbClr val="111111"/>
                </a:solidFill>
                <a:latin typeface="RclqmmAdvTT7329fd89.I"/>
              </a:rPr>
              <a:t> J</a:t>
            </a:r>
            <a:r>
              <a:rPr lang="sv-SE" sz="1000" i="1" dirty="0">
                <a:solidFill>
                  <a:srgbClr val="111111"/>
                </a:solidFill>
                <a:latin typeface="TwcmgqAdvTTe45e47d2"/>
              </a:rPr>
              <a:t> Rare Dis </a:t>
            </a:r>
            <a:r>
              <a:rPr lang="sv-SE" sz="1000" dirty="0">
                <a:solidFill>
                  <a:srgbClr val="111111"/>
                </a:solidFill>
                <a:latin typeface="TwcmgqAdvTTe45e47d2"/>
              </a:rPr>
              <a:t>2017; 12(171).</a:t>
            </a:r>
          </a:p>
          <a:p>
            <a:r>
              <a:rPr lang="sv-SE" sz="1000" dirty="0" err="1">
                <a:solidFill>
                  <a:srgbClr val="111111"/>
                </a:solidFill>
                <a:latin typeface="TwcmgqAdvTTe45e47d2"/>
              </a:rPr>
              <a:t>Regnault</a:t>
            </a:r>
            <a:r>
              <a:rPr lang="sv-SE" sz="1000" dirty="0">
                <a:solidFill>
                  <a:srgbClr val="111111"/>
                </a:solidFill>
                <a:latin typeface="TwcmgqAdvTTe45e47d2"/>
              </a:rPr>
              <a:t> et al. </a:t>
            </a:r>
            <a:r>
              <a:rPr lang="sv-SE" sz="1000" i="1" dirty="0">
                <a:solidFill>
                  <a:srgbClr val="111111"/>
                </a:solidFill>
                <a:latin typeface="TwcmgqAdvTTe45e47d2"/>
              </a:rPr>
              <a:t>JPRO</a:t>
            </a:r>
            <a:r>
              <a:rPr lang="sv-SE" sz="1000" dirty="0">
                <a:solidFill>
                  <a:srgbClr val="111111"/>
                </a:solidFill>
                <a:latin typeface="TwcmgqAdvTTe45e47d2"/>
              </a:rPr>
              <a:t> 2018; 2(19).</a:t>
            </a:r>
          </a:p>
        </p:txBody>
      </p:sp>
    </p:spTree>
    <p:extLst>
      <p:ext uri="{BB962C8B-B14F-4D97-AF65-F5344CB8AC3E}">
        <p14:creationId xmlns:p14="http://schemas.microsoft.com/office/powerpoint/2010/main" val="39427622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209800" y="404815"/>
            <a:ext cx="7772400" cy="2714904"/>
          </a:xfrm>
        </p:spPr>
        <p:txBody>
          <a:bodyPr/>
          <a:lstStyle/>
          <a:p>
            <a:pPr eaLnBrk="1" hangingPunct="1"/>
            <a:r>
              <a:rPr lang="sv-SE" sz="2800" dirty="0">
                <a:latin typeface="Arial" charset="0"/>
                <a:ea typeface="ＭＳ Ｐゴシック" charset="0"/>
                <a:cs typeface="ＭＳ Ｐゴシック" charset="0"/>
              </a:rPr>
              <a:t>The </a:t>
            </a:r>
            <a:r>
              <a:rPr lang="sv-SE" sz="2800" dirty="0" err="1">
                <a:latin typeface="Arial" charset="0"/>
                <a:ea typeface="ＭＳ Ｐゴシック" charset="0"/>
                <a:cs typeface="ＭＳ Ｐゴシック" charset="0"/>
              </a:rPr>
              <a:t>Rasch</a:t>
            </a:r>
            <a:r>
              <a:rPr lang="sv-SE" sz="2800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sv-SE" sz="2800" dirty="0" err="1">
                <a:latin typeface="Arial" charset="0"/>
                <a:ea typeface="ＭＳ Ｐゴシック" charset="0"/>
                <a:cs typeface="ＭＳ Ｐゴシック" charset="0"/>
              </a:rPr>
              <a:t>model</a:t>
            </a:r>
            <a:r>
              <a:rPr lang="sv-SE" sz="2800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sv-SE" sz="2800" dirty="0" err="1">
                <a:latin typeface="Arial" charset="0"/>
                <a:ea typeface="ＭＳ Ｐゴシック" charset="0"/>
                <a:cs typeface="ＭＳ Ｐゴシック" charset="0"/>
              </a:rPr>
              <a:t>provides</a:t>
            </a:r>
            <a:r>
              <a:rPr lang="sv-SE" sz="2800" dirty="0">
                <a:latin typeface="Arial" charset="0"/>
                <a:ea typeface="ＭＳ Ｐゴシック" charset="0"/>
                <a:cs typeface="ＭＳ Ｐゴシック" charset="0"/>
              </a:rPr>
              <a:t> a </a:t>
            </a:r>
            <a:r>
              <a:rPr lang="sv-SE" sz="2800" dirty="0" err="1">
                <a:latin typeface="Arial" charset="0"/>
                <a:ea typeface="ＭＳ Ｐゴシック" charset="0"/>
                <a:cs typeface="ＭＳ Ｐゴシック" charset="0"/>
              </a:rPr>
              <a:t>means</a:t>
            </a:r>
            <a:r>
              <a:rPr lang="sv-SE" sz="2800" dirty="0">
                <a:latin typeface="Arial" charset="0"/>
                <a:ea typeface="ＭＳ Ｐゴシック" charset="0"/>
                <a:cs typeface="ＭＳ Ｐゴシック" charset="0"/>
              </a:rPr>
              <a:t> to test </a:t>
            </a:r>
            <a:r>
              <a:rPr lang="sv-SE" sz="2800" dirty="0" err="1">
                <a:latin typeface="Arial" charset="0"/>
                <a:ea typeface="ＭＳ Ｐゴシック" charset="0"/>
                <a:cs typeface="ＭＳ Ｐゴシック" charset="0"/>
              </a:rPr>
              <a:t>quantitative</a:t>
            </a:r>
            <a:r>
              <a:rPr lang="sv-SE" sz="2800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sv-SE" sz="2800" dirty="0" err="1">
                <a:latin typeface="Arial" charset="0"/>
                <a:ea typeface="ＭＳ Ｐゴシック" charset="0"/>
                <a:cs typeface="ＭＳ Ｐゴシック" charset="0"/>
              </a:rPr>
              <a:t>psychometric</a:t>
            </a:r>
            <a:r>
              <a:rPr lang="sv-SE" sz="2800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sv-SE" sz="2800" dirty="0" err="1">
                <a:latin typeface="Arial" charset="0"/>
                <a:ea typeface="ＭＳ Ｐゴシック" charset="0"/>
                <a:cs typeface="ＭＳ Ｐゴシック" charset="0"/>
              </a:rPr>
              <a:t>measurement</a:t>
            </a:r>
            <a:r>
              <a:rPr lang="sv-SE" sz="2800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sv-SE" sz="2800" dirty="0" err="1">
                <a:latin typeface="Arial" charset="0"/>
                <a:ea typeface="ＭＳ Ｐゴシック" charset="0"/>
                <a:cs typeface="ＭＳ Ｐゴシック" charset="0"/>
              </a:rPr>
              <a:t>properties</a:t>
            </a:r>
            <a:r>
              <a:rPr lang="sv-SE" sz="2800" dirty="0">
                <a:latin typeface="Arial" charset="0"/>
                <a:ea typeface="ＭＳ Ｐゴシック" charset="0"/>
                <a:cs typeface="ＭＳ Ｐゴシック" charset="0"/>
              </a:rPr>
              <a:t> and to transform </a:t>
            </a:r>
            <a:r>
              <a:rPr lang="sv-SE" sz="2800" dirty="0" err="1">
                <a:latin typeface="Arial" charset="0"/>
                <a:ea typeface="ＭＳ Ｐゴシック" charset="0"/>
                <a:cs typeface="ＭＳ Ｐゴシック" charset="0"/>
              </a:rPr>
              <a:t>qualitative</a:t>
            </a:r>
            <a:r>
              <a:rPr lang="sv-SE" sz="2800" dirty="0">
                <a:latin typeface="Arial" charset="0"/>
                <a:ea typeface="ＭＳ Ｐゴシック" charset="0"/>
                <a:cs typeface="ＭＳ Ｐゴシック" charset="0"/>
              </a:rPr>
              <a:t> observations </a:t>
            </a:r>
            <a:r>
              <a:rPr lang="sv-SE" sz="2800" dirty="0" err="1">
                <a:latin typeface="Arial" charset="0"/>
                <a:ea typeface="ＭＳ Ｐゴシック" charset="0"/>
                <a:cs typeface="ＭＳ Ｐゴシック" charset="0"/>
              </a:rPr>
              <a:t>into</a:t>
            </a:r>
            <a:r>
              <a:rPr lang="sv-SE" sz="2800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sv-SE" sz="2800" dirty="0" err="1">
                <a:latin typeface="Arial" charset="0"/>
                <a:ea typeface="ＭＳ Ｐゴシック" charset="0"/>
                <a:cs typeface="ＭＳ Ｐゴシック" charset="0"/>
              </a:rPr>
              <a:t>quantitative</a:t>
            </a:r>
            <a:r>
              <a:rPr lang="sv-SE" sz="2800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sv-SE" sz="2800" dirty="0" err="1">
                <a:latin typeface="Arial" charset="0"/>
                <a:ea typeface="ＭＳ Ｐゴシック" charset="0"/>
                <a:cs typeface="ＭＳ Ｐゴシック" charset="0"/>
              </a:rPr>
              <a:t>measures</a:t>
            </a:r>
            <a:endParaRPr lang="sv-SE" sz="28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075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sv-SE" dirty="0">
                <a:latin typeface="Arial" charset="0"/>
                <a:ea typeface="ＭＳ Ｐゴシック" charset="0"/>
                <a:cs typeface="ＭＳ Ｐゴシック" charset="0"/>
              </a:rPr>
              <a:t>BUT...</a:t>
            </a:r>
          </a:p>
          <a:p>
            <a:pPr eaLnBrk="1" hangingPunct="1"/>
            <a:r>
              <a:rPr lang="sv-SE" sz="3600" dirty="0" err="1">
                <a:latin typeface="Arial" charset="0"/>
                <a:ea typeface="ＭＳ Ｐゴシック" charset="0"/>
                <a:cs typeface="ＭＳ Ｐゴシック" charset="0"/>
              </a:rPr>
              <a:t>What</a:t>
            </a:r>
            <a:r>
              <a:rPr lang="sv-SE" sz="3600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sv-SE" sz="3600" dirty="0" err="1">
                <a:latin typeface="Arial" charset="0"/>
                <a:ea typeface="ＭＳ Ｐゴシック" charset="0"/>
                <a:cs typeface="ＭＳ Ｐゴシック" charset="0"/>
              </a:rPr>
              <a:t>variable</a:t>
            </a:r>
            <a:r>
              <a:rPr lang="sv-SE" sz="3600" dirty="0">
                <a:latin typeface="Arial" charset="0"/>
                <a:ea typeface="ＭＳ Ｐゴシック" charset="0"/>
                <a:cs typeface="ＭＳ Ｐゴシック" charset="0"/>
              </a:rPr>
              <a:t> do </a:t>
            </a:r>
            <a:r>
              <a:rPr lang="sv-SE" sz="3600" dirty="0" err="1">
                <a:latin typeface="Arial" charset="0"/>
                <a:ea typeface="ＭＳ Ｐゴシック" charset="0"/>
                <a:cs typeface="ＭＳ Ｐゴシック" charset="0"/>
              </a:rPr>
              <a:t>items</a:t>
            </a:r>
            <a:r>
              <a:rPr lang="sv-SE" sz="3600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sv-SE" sz="3600" dirty="0" err="1">
                <a:latin typeface="Arial" charset="0"/>
                <a:ea typeface="ＭＳ Ｐゴシック" charset="0"/>
                <a:cs typeface="ＭＳ Ｐゴシック" charset="0"/>
              </a:rPr>
              <a:t>represent</a:t>
            </a:r>
            <a:r>
              <a:rPr lang="sv-SE" sz="3600" dirty="0">
                <a:latin typeface="Arial" charset="0"/>
                <a:ea typeface="ＭＳ Ｐゴシック" charset="0"/>
                <a:cs typeface="ＭＳ Ｐゴシック" charset="0"/>
              </a:rPr>
              <a:t>?</a:t>
            </a:r>
          </a:p>
          <a:p>
            <a:pPr eaLnBrk="1" hangingPunct="1"/>
            <a:endParaRPr lang="sv-SE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2707727" y="2630934"/>
            <a:ext cx="7558013" cy="2736304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+mn-lt"/>
                <a:ea typeface="ＭＳ Ｐゴシック" pitchFamily="-110" charset="-128"/>
                <a:cs typeface="ＭＳ Ｐゴシック" pitchFamily="-110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400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1600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1600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1600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1600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1600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9pPr>
          </a:lstStyle>
          <a:p>
            <a:pPr>
              <a:buFontTx/>
              <a:buNone/>
            </a:pPr>
            <a:r>
              <a:rPr lang="sv-SE" sz="3200" dirty="0">
                <a:latin typeface="Arial" charset="0"/>
                <a:ea typeface="ＭＳ Ｐゴシック" charset="0"/>
                <a:cs typeface="ＭＳ Ｐゴシック" charset="0"/>
              </a:rPr>
              <a:t>"</a:t>
            </a:r>
            <a:r>
              <a:rPr lang="en-US" sz="3200" dirty="0"/>
              <a:t> ...large amounts of qualitative work have usually been prerequisite to fruitful quantification in the physical sciences."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316993" y="731151"/>
            <a:ext cx="7772400" cy="69986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+mj-lt"/>
                <a:ea typeface="ＭＳ Ｐゴシック" pitchFamily="-110" charset="-128"/>
                <a:cs typeface="ＭＳ Ｐゴシック" pitchFamily="-110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-110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-110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-110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-110" charset="0"/>
              </a:defRPr>
            </a:lvl9pPr>
          </a:lstStyle>
          <a:p>
            <a:r>
              <a:rPr lang="en-US" dirty="0"/>
              <a:t>Thomas Kuhn</a:t>
            </a:r>
          </a:p>
        </p:txBody>
      </p:sp>
      <p:pic>
        <p:nvPicPr>
          <p:cNvPr id="4" name="Picture 10" descr="kuh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8962" y="130080"/>
            <a:ext cx="1205799" cy="1512168"/>
          </a:xfrm>
          <a:prstGeom prst="rect">
            <a:avLst/>
          </a:prstGeom>
          <a:noFill/>
          <a:extLst>
            <a:ext uri="{909E8E84-426E-40dd-AFC4-6F175D3DCCD1}">
              <a14:hiddenFill xmlns="" xmlns:p14="http://schemas.microsoft.com/office/powerpoint/2010/main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20"/>
          <p:cNvSpPr txBox="1">
            <a:spLocks noChangeArrowheads="1"/>
          </p:cNvSpPr>
          <p:nvPr/>
        </p:nvSpPr>
        <p:spPr bwMode="auto">
          <a:xfrm>
            <a:off x="8808017" y="6567157"/>
            <a:ext cx="1659429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p14="http://schemas.microsoft.com/office/powerpoint/2010/main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p14="http://schemas.microsoft.com/office/powerpoint/2010/main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p14="http://schemas.microsoft.com/office/powerpoint/2010/main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sv-SE" sz="1000" dirty="0"/>
              <a:t>Kuhn. </a:t>
            </a:r>
            <a:r>
              <a:rPr lang="sv-SE" sz="1000" i="1" dirty="0"/>
              <a:t>Isis </a:t>
            </a:r>
            <a:r>
              <a:rPr lang="sv-SE" sz="1000" dirty="0"/>
              <a:t>1962; 52:161-193.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9" y="173947"/>
            <a:ext cx="2880320" cy="1114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5872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42DB1B4-A2CE-1945-9D0F-8B5D2D555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9007" y="802473"/>
            <a:ext cx="9129689" cy="874395"/>
          </a:xfrm>
        </p:spPr>
        <p:txBody>
          <a:bodyPr/>
          <a:lstStyle/>
          <a:p>
            <a:pPr algn="ctr"/>
            <a:r>
              <a:rPr lang="sv-SE" dirty="0"/>
              <a:t>Thomas </a:t>
            </a:r>
            <a:r>
              <a:rPr lang="sv-SE" dirty="0" err="1"/>
              <a:t>Salzberger</a:t>
            </a: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C2866228-5CF6-7A41-9507-3B25960496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7594" y="2112477"/>
            <a:ext cx="8216811" cy="346702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3200" dirty="0"/>
              <a:t>"The ambitious goals of a Rasch measurement can only be fully met if the substantive theory of the latent variable is sophisticated enough to not only suggest suitable items but also propose at least a theory-driven order of the items"</a:t>
            </a:r>
          </a:p>
          <a:p>
            <a:endParaRPr lang="sv-SE" sz="3200" dirty="0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E83256D9-9C41-524D-85E0-1EE536F057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230" y="53788"/>
            <a:ext cx="1108006" cy="1676868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8CF44CFB-3C64-FD46-B240-215714B4D9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7467" y="67431"/>
            <a:ext cx="1420745" cy="1609437"/>
          </a:xfrm>
          <a:prstGeom prst="rect">
            <a:avLst/>
          </a:prstGeom>
        </p:spPr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id="{494CB801-ABCD-3E1B-187F-EDA2F769551E}"/>
              </a:ext>
            </a:extLst>
          </p:cNvPr>
          <p:cNvSpPr txBox="1"/>
          <p:nvPr/>
        </p:nvSpPr>
        <p:spPr>
          <a:xfrm>
            <a:off x="413218" y="1730656"/>
            <a:ext cx="48603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900" dirty="0"/>
              <a:t>(2013)</a:t>
            </a:r>
          </a:p>
        </p:txBody>
      </p:sp>
    </p:spTree>
    <p:extLst>
      <p:ext uri="{BB962C8B-B14F-4D97-AF65-F5344CB8AC3E}">
        <p14:creationId xmlns:p14="http://schemas.microsoft.com/office/powerpoint/2010/main" val="245340917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>
            <a:extLst>
              <a:ext uri="{FF2B5EF4-FFF2-40B4-BE49-F238E27FC236}">
                <a16:creationId xmlns:a16="http://schemas.microsoft.com/office/drawing/2014/main" id="{727E12CA-822C-064E-9C8B-2C144AEB0C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156"/>
          <a:stretch/>
        </p:blipFill>
        <p:spPr>
          <a:xfrm>
            <a:off x="3514463" y="2372370"/>
            <a:ext cx="4562079" cy="3475530"/>
          </a:xfrm>
          <a:prstGeom prst="rect">
            <a:avLst/>
          </a:prstGeom>
        </p:spPr>
      </p:pic>
      <p:sp>
        <p:nvSpPr>
          <p:cNvPr id="6" name="Rubrik 5">
            <a:extLst>
              <a:ext uri="{FF2B5EF4-FFF2-40B4-BE49-F238E27FC236}">
                <a16:creationId xmlns:a16="http://schemas.microsoft.com/office/drawing/2014/main" id="{2A63BB94-D7EC-0C4D-B20E-6A24E579D9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9137" y="192881"/>
            <a:ext cx="8229600" cy="856833"/>
          </a:xfrm>
        </p:spPr>
        <p:txBody>
          <a:bodyPr>
            <a:noAutofit/>
          </a:bodyPr>
          <a:lstStyle/>
          <a:p>
            <a:r>
              <a:rPr lang="sv-SE" sz="4000" dirty="0" err="1"/>
              <a:t>Construct</a:t>
            </a:r>
            <a:r>
              <a:rPr lang="sv-SE" sz="4000" dirty="0"/>
              <a:t> </a:t>
            </a:r>
            <a:r>
              <a:rPr lang="sv-SE" sz="4000" dirty="0" err="1"/>
              <a:t>specification</a:t>
            </a:r>
            <a:r>
              <a:rPr lang="sv-SE" sz="4000" dirty="0"/>
              <a:t> </a:t>
            </a:r>
            <a:r>
              <a:rPr lang="sv-SE" sz="4000" dirty="0" err="1"/>
              <a:t>equations</a:t>
            </a:r>
            <a:endParaRPr lang="sv-SE" sz="4000" dirty="0"/>
          </a:p>
        </p:txBody>
      </p:sp>
      <p:sp>
        <p:nvSpPr>
          <p:cNvPr id="141315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09961" y="1185768"/>
            <a:ext cx="10314922" cy="1182078"/>
          </a:xfrm>
        </p:spPr>
        <p:txBody>
          <a:bodyPr>
            <a:normAutofit fontScale="92500"/>
          </a:bodyPr>
          <a:lstStyle/>
          <a:p>
            <a:pPr>
              <a:lnSpc>
                <a:spcPct val="110000"/>
              </a:lnSpc>
            </a:pPr>
            <a:r>
              <a:rPr lang="sv-SE" sz="2400" dirty="0">
                <a:latin typeface="Arial" charset="0"/>
                <a:ea typeface="ＭＳ Ｐゴシック" charset="0"/>
                <a:cs typeface="ＭＳ Ｐゴシック" charset="0"/>
              </a:rPr>
              <a:t>Explicit theory and specification regarding which </a:t>
            </a:r>
            <a:r>
              <a:rPr lang="sv-SE" sz="2400" dirty="0" err="1">
                <a:latin typeface="Arial" charset="0"/>
                <a:ea typeface="ＭＳ Ｐゴシック" charset="0"/>
                <a:cs typeface="ＭＳ Ｐゴシック" charset="0"/>
              </a:rPr>
              <a:t>variable-related</a:t>
            </a:r>
            <a:r>
              <a:rPr lang="sv-SE" sz="2400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sv-SE" sz="2400" dirty="0" err="1">
                <a:latin typeface="Arial" charset="0"/>
                <a:ea typeface="ＭＳ Ｐゴシック" charset="0"/>
                <a:cs typeface="ＭＳ Ｐゴシック" charset="0"/>
              </a:rPr>
              <a:t>characteristics</a:t>
            </a:r>
            <a:r>
              <a:rPr lang="sv-SE" sz="2400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sv-SE" sz="2400" dirty="0" err="1">
                <a:latin typeface="Arial" charset="0"/>
                <a:ea typeface="ＭＳ Ｐゴシック" charset="0"/>
                <a:cs typeface="ＭＳ Ｐゴシック" charset="0"/>
              </a:rPr>
              <a:t>that</a:t>
            </a:r>
            <a:r>
              <a:rPr lang="sv-SE" sz="2400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sv-SE" sz="2400" dirty="0" err="1">
                <a:latin typeface="Arial" charset="0"/>
                <a:ea typeface="ＭＳ Ｐゴシック" charset="0"/>
                <a:cs typeface="ＭＳ Ｐゴシック" charset="0"/>
              </a:rPr>
              <a:t>explain</a:t>
            </a:r>
            <a:r>
              <a:rPr lang="sv-SE" sz="2400" dirty="0">
                <a:latin typeface="Arial" charset="0"/>
                <a:ea typeface="ＭＳ Ｐゴシック" charset="0"/>
                <a:cs typeface="ＭＳ Ｐゴシック" charset="0"/>
              </a:rPr>
              <a:t> item </a:t>
            </a:r>
            <a:r>
              <a:rPr lang="sv-SE" sz="2400" dirty="0" err="1">
                <a:latin typeface="Arial" charset="0"/>
                <a:ea typeface="ＭＳ Ｐゴシック" charset="0"/>
                <a:cs typeface="ＭＳ Ｐゴシック" charset="0"/>
              </a:rPr>
              <a:t>responses</a:t>
            </a:r>
            <a:r>
              <a:rPr lang="sv-SE" sz="2400" dirty="0">
                <a:latin typeface="Arial" charset="0"/>
                <a:ea typeface="ＭＳ Ｐゴシック" charset="0"/>
                <a:cs typeface="ＭＳ Ｐゴシック" charset="0"/>
              </a:rPr>
              <a:t>, and how these characteristics interact</a:t>
            </a:r>
          </a:p>
        </p:txBody>
      </p:sp>
      <p:pic>
        <p:nvPicPr>
          <p:cNvPr id="9" name="Picture 1">
            <a:extLst>
              <a:ext uri="{FF2B5EF4-FFF2-40B4-BE49-F238E27FC236}">
                <a16:creationId xmlns:a16="http://schemas.microsoft.com/office/drawing/2014/main" id="{96AC5027-D7A1-9441-B468-37CCA97DED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365" y="2103535"/>
            <a:ext cx="3171072" cy="1053423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81703807-582B-9242-BA9B-D3D1261BBB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96849" y="2367846"/>
            <a:ext cx="4302204" cy="1267868"/>
          </a:xfrm>
          <a:prstGeom prst="rect">
            <a:avLst/>
          </a:prstGeom>
        </p:spPr>
      </p:pic>
      <p:sp>
        <p:nvSpPr>
          <p:cNvPr id="12" name="textruta 11">
            <a:extLst>
              <a:ext uri="{FF2B5EF4-FFF2-40B4-BE49-F238E27FC236}">
                <a16:creationId xmlns:a16="http://schemas.microsoft.com/office/drawing/2014/main" id="{AD730EAF-6F62-C447-BCF4-E14124EE085E}"/>
              </a:ext>
            </a:extLst>
          </p:cNvPr>
          <p:cNvSpPr txBox="1"/>
          <p:nvPr/>
        </p:nvSpPr>
        <p:spPr>
          <a:xfrm>
            <a:off x="8039502" y="3495311"/>
            <a:ext cx="39355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v-SE" sz="2000" dirty="0">
                <a:sym typeface="Wingdings" pitchFamily="2" charset="2"/>
              </a:rPr>
              <a:t> </a:t>
            </a:r>
            <a:r>
              <a:rPr lang="sv-SE" sz="2000" dirty="0" err="1"/>
              <a:t>Construct</a:t>
            </a:r>
            <a:r>
              <a:rPr lang="sv-SE" sz="2000" dirty="0"/>
              <a:t> </a:t>
            </a:r>
            <a:r>
              <a:rPr lang="sv-SE" sz="2000" dirty="0" err="1"/>
              <a:t>specification</a:t>
            </a:r>
            <a:r>
              <a:rPr lang="sv-SE" sz="2000" dirty="0"/>
              <a:t> </a:t>
            </a:r>
            <a:r>
              <a:rPr lang="sv-SE" sz="2000" dirty="0" err="1"/>
              <a:t>equation</a:t>
            </a:r>
            <a:r>
              <a:rPr lang="sv-SE" sz="2000" dirty="0"/>
              <a:t>:</a:t>
            </a:r>
          </a:p>
          <a:p>
            <a:pPr algn="ctr"/>
            <a:r>
              <a:rPr lang="sv-SE" sz="2000" i="1" dirty="0" err="1"/>
              <a:t>Difficulty </a:t>
            </a:r>
            <a:r>
              <a:rPr lang="sv-SE" sz="2000" i="1" dirty="0"/>
              <a:t>= </a:t>
            </a:r>
            <a:r>
              <a:rPr lang="sv-SE" sz="2000" i="1" dirty="0" err="1"/>
              <a:t>Distance </a:t>
            </a:r>
            <a:r>
              <a:rPr lang="sv-SE" sz="2000" i="1" dirty="0"/>
              <a:t>x </a:t>
            </a:r>
            <a:r>
              <a:rPr lang="sv-SE" sz="2000" i="1" dirty="0" err="1"/>
              <a:t>#Taps</a:t>
            </a:r>
            <a:endParaRPr lang="sv-SE" sz="2000" i="1" dirty="0"/>
          </a:p>
        </p:txBody>
      </p:sp>
      <p:sp>
        <p:nvSpPr>
          <p:cNvPr id="15" name="textruta 14">
            <a:extLst>
              <a:ext uri="{FF2B5EF4-FFF2-40B4-BE49-F238E27FC236}">
                <a16:creationId xmlns:a16="http://schemas.microsoft.com/office/drawing/2014/main" id="{978FF679-C8D6-EC4D-A623-F737E9E1DF9F}"/>
              </a:ext>
            </a:extLst>
          </p:cNvPr>
          <p:cNvSpPr txBox="1"/>
          <p:nvPr/>
        </p:nvSpPr>
        <p:spPr>
          <a:xfrm>
            <a:off x="26894" y="3230887"/>
            <a:ext cx="10494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Knox </a:t>
            </a:r>
            <a:r>
              <a:rPr lang="sv-SE" dirty="0" err="1"/>
              <a:t>Cube </a:t>
            </a:r>
            <a:r>
              <a:rPr lang="sv-SE" dirty="0"/>
              <a:t>Test:</a:t>
            </a:r>
          </a:p>
        </p:txBody>
      </p:sp>
      <p:pic>
        <p:nvPicPr>
          <p:cNvPr id="16" name="Picture 7" descr="Jack Stenner.jpg">
            <a:extLst>
              <a:ext uri="{FF2B5EF4-FFF2-40B4-BE49-F238E27FC236}">
                <a16:creationId xmlns:a16="http://schemas.microsoft.com/office/drawing/2014/main" id="{DA62F131-0450-DF45-B7F3-59D2C20555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945906" y="40341"/>
            <a:ext cx="1198937" cy="1345098"/>
          </a:xfrm>
          <a:prstGeom prst="rect">
            <a:avLst/>
          </a:prstGeom>
          <a:noFill/>
        </p:spPr>
      </p:pic>
      <p:pic>
        <p:nvPicPr>
          <p:cNvPr id="3" name="Bildobjekt 2">
            <a:extLst>
              <a:ext uri="{FF2B5EF4-FFF2-40B4-BE49-F238E27FC236}">
                <a16:creationId xmlns:a16="http://schemas.microsoft.com/office/drawing/2014/main" id="{846C7D7F-ECA9-DA48-8A8A-D29D029603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9171" y="3230887"/>
            <a:ext cx="2127460" cy="2876013"/>
          </a:xfrm>
          <a:prstGeom prst="rect">
            <a:avLst/>
          </a:prstGeom>
        </p:spPr>
      </p:pic>
      <p:pic>
        <p:nvPicPr>
          <p:cNvPr id="2" name="Bildobjekt 1">
            <a:extLst>
              <a:ext uri="{FF2B5EF4-FFF2-40B4-BE49-F238E27FC236}">
                <a16:creationId xmlns:a16="http://schemas.microsoft.com/office/drawing/2014/main" id="{ED1B1068-B2F2-8C12-6846-C2B348B84BB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268" t="9295" r="3465" b="6699"/>
          <a:stretch/>
        </p:blipFill>
        <p:spPr>
          <a:xfrm>
            <a:off x="8225628" y="4263021"/>
            <a:ext cx="3041374" cy="1409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336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8214" y="221822"/>
            <a:ext cx="7473450" cy="5614202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3" name="textruta 2">
            <a:extLst>
              <a:ext uri="{FF2B5EF4-FFF2-40B4-BE49-F238E27FC236}">
                <a16:creationId xmlns:a16="http://schemas.microsoft.com/office/drawing/2014/main" id="{C3AD33B7-D7EE-2EA0-FB5F-DEB6F753E98F}"/>
              </a:ext>
            </a:extLst>
          </p:cNvPr>
          <p:cNvSpPr txBox="1"/>
          <p:nvPr/>
        </p:nvSpPr>
        <p:spPr>
          <a:xfrm>
            <a:off x="5247861" y="5836024"/>
            <a:ext cx="28809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https://doi.org/10.3389/fpsyg.2013.00536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sv-SE" sz="1200" dirty="0"/>
          </a:p>
        </p:txBody>
      </p:sp>
    </p:spTree>
    <p:extLst>
      <p:ext uri="{BB962C8B-B14F-4D97-AF65-F5344CB8AC3E}">
        <p14:creationId xmlns:p14="http://schemas.microsoft.com/office/powerpoint/2010/main" val="282495891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0370BF8C-D01F-C1F0-A98E-6DBC4CB0D1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8613"/>
          <a:stretch/>
        </p:blipFill>
        <p:spPr>
          <a:xfrm>
            <a:off x="262641" y="144341"/>
            <a:ext cx="1639275" cy="102102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9DD459AF-DF80-0753-5E74-643C4863753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8613"/>
          <a:stretch/>
        </p:blipFill>
        <p:spPr>
          <a:xfrm>
            <a:off x="10225607" y="165098"/>
            <a:ext cx="1623701" cy="965605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A8B621BC-1040-D3F8-C88D-8B8AF3F4994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428" b="8512"/>
          <a:stretch/>
        </p:blipFill>
        <p:spPr>
          <a:xfrm>
            <a:off x="871174" y="2353898"/>
            <a:ext cx="4078675" cy="2806467"/>
          </a:xfrm>
          <a:prstGeom prst="rect">
            <a:avLst/>
          </a:prstGeom>
        </p:spPr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id="{5B2C3561-C03D-E356-8FC7-6BFA7F569427}"/>
              </a:ext>
            </a:extLst>
          </p:cNvPr>
          <p:cNvSpPr txBox="1"/>
          <p:nvPr/>
        </p:nvSpPr>
        <p:spPr>
          <a:xfrm>
            <a:off x="1702487" y="1944181"/>
            <a:ext cx="22618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err="1"/>
              <a:t>Developmental</a:t>
            </a:r>
            <a:r>
              <a:rPr lang="sv-SE" dirty="0"/>
              <a:t> </a:t>
            </a:r>
            <a:r>
              <a:rPr lang="sv-SE" dirty="0" err="1"/>
              <a:t>model</a:t>
            </a:r>
            <a:endParaRPr lang="sv-SE" dirty="0"/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D50D8CED-DDF8-55E6-FDFE-A5C6DF3EC90F}"/>
              </a:ext>
            </a:extLst>
          </p:cNvPr>
          <p:cNvSpPr txBox="1"/>
          <p:nvPr/>
        </p:nvSpPr>
        <p:spPr>
          <a:xfrm>
            <a:off x="6582131" y="6263707"/>
            <a:ext cx="22550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200" dirty="0"/>
              <a:t>Wolfe &amp; Smith. </a:t>
            </a:r>
            <a:r>
              <a:rPr lang="sv-SE" sz="1200" i="1" dirty="0"/>
              <a:t>J </a:t>
            </a:r>
            <a:r>
              <a:rPr lang="sv-SE" sz="1200" i="1" dirty="0" err="1"/>
              <a:t>Appl</a:t>
            </a:r>
            <a:r>
              <a:rPr lang="sv-SE" sz="1200" i="1" dirty="0"/>
              <a:t> </a:t>
            </a:r>
            <a:r>
              <a:rPr lang="sv-SE" sz="1200" i="1" dirty="0" err="1"/>
              <a:t>Meas</a:t>
            </a:r>
            <a:r>
              <a:rPr lang="sv-SE" sz="1200" i="1" dirty="0"/>
              <a:t> </a:t>
            </a:r>
            <a:r>
              <a:rPr lang="sv-SE" sz="1200" dirty="0"/>
              <a:t>2007</a:t>
            </a: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20301611-C187-6E1A-70AF-6D0D9473F3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70298" y="2425906"/>
            <a:ext cx="5870687" cy="3060494"/>
          </a:xfrm>
          <a:prstGeom prst="rect">
            <a:avLst/>
          </a:prstGeom>
        </p:spPr>
      </p:pic>
      <p:sp>
        <p:nvSpPr>
          <p:cNvPr id="9" name="Rubrik 8">
            <a:extLst>
              <a:ext uri="{FF2B5EF4-FFF2-40B4-BE49-F238E27FC236}">
                <a16:creationId xmlns:a16="http://schemas.microsoft.com/office/drawing/2014/main" id="{28998D54-A171-84EF-5543-E9A088AB3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00" y="228600"/>
            <a:ext cx="7772400" cy="1143000"/>
          </a:xfrm>
        </p:spPr>
        <p:txBody>
          <a:bodyPr/>
          <a:lstStyle/>
          <a:p>
            <a:r>
              <a:rPr lang="sv-SE" dirty="0" err="1"/>
              <a:t>Example</a:t>
            </a:r>
            <a:r>
              <a:rPr lang="sv-SE" dirty="0"/>
              <a:t>:</a:t>
            </a:r>
            <a:br>
              <a:rPr lang="sv-SE" dirty="0"/>
            </a:br>
            <a:r>
              <a:rPr lang="sv-SE" sz="2400" dirty="0" err="1"/>
              <a:t>Acculturation</a:t>
            </a:r>
            <a:r>
              <a:rPr lang="sv-SE" sz="2400" dirty="0"/>
              <a:t> to the US </a:t>
            </a:r>
            <a:r>
              <a:rPr lang="sv-SE" sz="2400" dirty="0" err="1"/>
              <a:t>culture</a:t>
            </a:r>
            <a:r>
              <a:rPr lang="sv-SE" sz="2400" dirty="0"/>
              <a:t> </a:t>
            </a:r>
            <a:r>
              <a:rPr lang="sv-SE" sz="2400" dirty="0" err="1"/>
              <a:t>of</a:t>
            </a:r>
            <a:r>
              <a:rPr lang="sv-SE" sz="2400" dirty="0"/>
              <a:t> </a:t>
            </a:r>
            <a:r>
              <a:rPr lang="sv-SE" sz="2400" dirty="0" err="1"/>
              <a:t>Chinese</a:t>
            </a:r>
            <a:r>
              <a:rPr lang="sv-SE" sz="2400" dirty="0"/>
              <a:t> immigrants</a:t>
            </a:r>
            <a:endParaRPr lang="sv-SE" dirty="0"/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B87EE13B-04AD-CFEB-043B-02FF8CA308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3181" y="5381564"/>
            <a:ext cx="252792" cy="2880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sv-SE" sz="1800"/>
          </a:p>
        </p:txBody>
      </p:sp>
      <p:sp>
        <p:nvSpPr>
          <p:cNvPr id="17" name="Rectangle 2">
            <a:extLst>
              <a:ext uri="{FF2B5EF4-FFF2-40B4-BE49-F238E27FC236}">
                <a16:creationId xmlns:a16="http://schemas.microsoft.com/office/drawing/2014/main" id="{4F9ADE07-A4EC-5F08-1F3F-09C5DE8B1F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1065" y="5381564"/>
            <a:ext cx="252792" cy="2880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sv-SE" sz="1800"/>
          </a:p>
        </p:txBody>
      </p:sp>
      <p:sp>
        <p:nvSpPr>
          <p:cNvPr id="20" name="Rectangle 2">
            <a:extLst>
              <a:ext uri="{FF2B5EF4-FFF2-40B4-BE49-F238E27FC236}">
                <a16:creationId xmlns:a16="http://schemas.microsoft.com/office/drawing/2014/main" id="{3432EC3D-0191-2C90-4997-8312508340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8949" y="5381564"/>
            <a:ext cx="252792" cy="2880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sv-SE" sz="1800"/>
          </a:p>
        </p:txBody>
      </p:sp>
      <p:sp>
        <p:nvSpPr>
          <p:cNvPr id="21" name="Rectangle 2">
            <a:extLst>
              <a:ext uri="{FF2B5EF4-FFF2-40B4-BE49-F238E27FC236}">
                <a16:creationId xmlns:a16="http://schemas.microsoft.com/office/drawing/2014/main" id="{25069650-3DB3-E43E-C44C-4C896E772A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4821" y="5381564"/>
            <a:ext cx="252792" cy="2880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sv-SE" sz="1800"/>
          </a:p>
        </p:txBody>
      </p:sp>
      <p:sp>
        <p:nvSpPr>
          <p:cNvPr id="22" name="Rectangle 2">
            <a:extLst>
              <a:ext uri="{FF2B5EF4-FFF2-40B4-BE49-F238E27FC236}">
                <a16:creationId xmlns:a16="http://schemas.microsoft.com/office/drawing/2014/main" id="{0600AAE8-F2F9-2778-2CC0-CCF9CA6B4F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82705" y="5381564"/>
            <a:ext cx="252792" cy="2880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sv-SE" sz="1800"/>
          </a:p>
        </p:txBody>
      </p:sp>
      <p:sp>
        <p:nvSpPr>
          <p:cNvPr id="23" name="Rectangle 2">
            <a:extLst>
              <a:ext uri="{FF2B5EF4-FFF2-40B4-BE49-F238E27FC236}">
                <a16:creationId xmlns:a16="http://schemas.microsoft.com/office/drawing/2014/main" id="{92914988-65D8-F5EF-C9F4-E42BBFEE48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90589" y="5381564"/>
            <a:ext cx="252792" cy="2880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sv-SE" sz="1800"/>
          </a:p>
        </p:txBody>
      </p:sp>
      <p:sp>
        <p:nvSpPr>
          <p:cNvPr id="24" name="Rectangle 2">
            <a:extLst>
              <a:ext uri="{FF2B5EF4-FFF2-40B4-BE49-F238E27FC236}">
                <a16:creationId xmlns:a16="http://schemas.microsoft.com/office/drawing/2014/main" id="{094EBA46-BFA7-9CDA-DA63-85C1063C5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5389" y="5381564"/>
            <a:ext cx="252792" cy="2880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sv-SE" sz="1800"/>
          </a:p>
        </p:txBody>
      </p:sp>
      <p:sp>
        <p:nvSpPr>
          <p:cNvPr id="25" name="Rectangle 2">
            <a:extLst>
              <a:ext uri="{FF2B5EF4-FFF2-40B4-BE49-F238E27FC236}">
                <a16:creationId xmlns:a16="http://schemas.microsoft.com/office/drawing/2014/main" id="{4846546F-AA40-FCAA-99E1-FE8FC879CE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3273" y="5381564"/>
            <a:ext cx="252792" cy="2880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sv-SE" sz="1800"/>
          </a:p>
        </p:txBody>
      </p:sp>
      <p:sp>
        <p:nvSpPr>
          <p:cNvPr id="26" name="Rectangle 2">
            <a:extLst>
              <a:ext uri="{FF2B5EF4-FFF2-40B4-BE49-F238E27FC236}">
                <a16:creationId xmlns:a16="http://schemas.microsoft.com/office/drawing/2014/main" id="{A6DBB2E0-93A2-326A-5110-7EBAF4D126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1157" y="5381564"/>
            <a:ext cx="252792" cy="2880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sv-SE" sz="1800"/>
          </a:p>
        </p:txBody>
      </p:sp>
      <p:sp>
        <p:nvSpPr>
          <p:cNvPr id="27" name="Rectangle 2">
            <a:extLst>
              <a:ext uri="{FF2B5EF4-FFF2-40B4-BE49-F238E27FC236}">
                <a16:creationId xmlns:a16="http://schemas.microsoft.com/office/drawing/2014/main" id="{ED23F2CD-4F9D-E002-FFFE-2C5EE08736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7029" y="5381564"/>
            <a:ext cx="252792" cy="2880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sv-SE" sz="1800"/>
          </a:p>
        </p:txBody>
      </p:sp>
      <p:sp>
        <p:nvSpPr>
          <p:cNvPr id="28" name="Rectangle 2">
            <a:extLst>
              <a:ext uri="{FF2B5EF4-FFF2-40B4-BE49-F238E27FC236}">
                <a16:creationId xmlns:a16="http://schemas.microsoft.com/office/drawing/2014/main" id="{47DC3C4D-B853-322A-894A-A3F7B5BEDA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4913" y="5381564"/>
            <a:ext cx="252792" cy="2880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sv-SE" sz="1800"/>
          </a:p>
        </p:txBody>
      </p:sp>
      <p:sp>
        <p:nvSpPr>
          <p:cNvPr id="29" name="Rectangle 2">
            <a:extLst>
              <a:ext uri="{FF2B5EF4-FFF2-40B4-BE49-F238E27FC236}">
                <a16:creationId xmlns:a16="http://schemas.microsoft.com/office/drawing/2014/main" id="{62A7AB5C-09B6-813E-042E-2CEBC61F28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2797" y="5381564"/>
            <a:ext cx="252792" cy="2880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sv-SE" sz="1800"/>
          </a:p>
        </p:txBody>
      </p:sp>
      <p:sp>
        <p:nvSpPr>
          <p:cNvPr id="30" name="Rectangle 2">
            <a:extLst>
              <a:ext uri="{FF2B5EF4-FFF2-40B4-BE49-F238E27FC236}">
                <a16:creationId xmlns:a16="http://schemas.microsoft.com/office/drawing/2014/main" id="{1E158B6B-2414-4332-E182-025034167B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0681" y="5381564"/>
            <a:ext cx="252792" cy="2880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sv-SE" sz="1800"/>
          </a:p>
        </p:txBody>
      </p:sp>
      <p:sp>
        <p:nvSpPr>
          <p:cNvPr id="31" name="textruta 30">
            <a:extLst>
              <a:ext uri="{FF2B5EF4-FFF2-40B4-BE49-F238E27FC236}">
                <a16:creationId xmlns:a16="http://schemas.microsoft.com/office/drawing/2014/main" id="{8989F805-4B83-0106-5295-52D4612FB708}"/>
              </a:ext>
            </a:extLst>
          </p:cNvPr>
          <p:cNvSpPr txBox="1"/>
          <p:nvPr/>
        </p:nvSpPr>
        <p:spPr>
          <a:xfrm>
            <a:off x="2541956" y="5669597"/>
            <a:ext cx="5866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 i="1" dirty="0" err="1"/>
              <a:t>Items</a:t>
            </a:r>
            <a:endParaRPr lang="sv-SE" sz="1400" i="1" dirty="0"/>
          </a:p>
        </p:txBody>
      </p:sp>
      <p:cxnSp>
        <p:nvCxnSpPr>
          <p:cNvPr id="33" name="Rak pil 32">
            <a:extLst>
              <a:ext uri="{FF2B5EF4-FFF2-40B4-BE49-F238E27FC236}">
                <a16:creationId xmlns:a16="http://schemas.microsoft.com/office/drawing/2014/main" id="{838C59F1-7859-5AA7-2D49-3AB0C48201BE}"/>
              </a:ext>
            </a:extLst>
          </p:cNvPr>
          <p:cNvCxnSpPr/>
          <p:nvPr/>
        </p:nvCxnSpPr>
        <p:spPr>
          <a:xfrm>
            <a:off x="4615589" y="4922636"/>
            <a:ext cx="0" cy="38692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Rak pil 33">
            <a:extLst>
              <a:ext uri="{FF2B5EF4-FFF2-40B4-BE49-F238E27FC236}">
                <a16:creationId xmlns:a16="http://schemas.microsoft.com/office/drawing/2014/main" id="{BB915A53-1B77-462B-12AC-186E245B5DC2}"/>
              </a:ext>
            </a:extLst>
          </p:cNvPr>
          <p:cNvCxnSpPr/>
          <p:nvPr/>
        </p:nvCxnSpPr>
        <p:spPr>
          <a:xfrm>
            <a:off x="3886908" y="4931733"/>
            <a:ext cx="0" cy="38692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Rak pil 34">
            <a:extLst>
              <a:ext uri="{FF2B5EF4-FFF2-40B4-BE49-F238E27FC236}">
                <a16:creationId xmlns:a16="http://schemas.microsoft.com/office/drawing/2014/main" id="{49205164-D6F8-5EE7-3C90-BDB98523DFEC}"/>
              </a:ext>
            </a:extLst>
          </p:cNvPr>
          <p:cNvCxnSpPr/>
          <p:nvPr/>
        </p:nvCxnSpPr>
        <p:spPr>
          <a:xfrm>
            <a:off x="3249669" y="4931733"/>
            <a:ext cx="0" cy="38692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Rak pil 35">
            <a:extLst>
              <a:ext uri="{FF2B5EF4-FFF2-40B4-BE49-F238E27FC236}">
                <a16:creationId xmlns:a16="http://schemas.microsoft.com/office/drawing/2014/main" id="{24AEEA1B-1A35-1425-3AFD-0BED7EDB730F}"/>
              </a:ext>
            </a:extLst>
          </p:cNvPr>
          <p:cNvCxnSpPr/>
          <p:nvPr/>
        </p:nvCxnSpPr>
        <p:spPr>
          <a:xfrm>
            <a:off x="2534656" y="4922636"/>
            <a:ext cx="0" cy="38692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Rak pil 36">
            <a:extLst>
              <a:ext uri="{FF2B5EF4-FFF2-40B4-BE49-F238E27FC236}">
                <a16:creationId xmlns:a16="http://schemas.microsoft.com/office/drawing/2014/main" id="{C42E77D4-07CD-8F93-8BE0-8E0B50D7347B}"/>
              </a:ext>
            </a:extLst>
          </p:cNvPr>
          <p:cNvCxnSpPr/>
          <p:nvPr/>
        </p:nvCxnSpPr>
        <p:spPr>
          <a:xfrm>
            <a:off x="1875161" y="4942124"/>
            <a:ext cx="0" cy="38692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Rak pil 37">
            <a:extLst>
              <a:ext uri="{FF2B5EF4-FFF2-40B4-BE49-F238E27FC236}">
                <a16:creationId xmlns:a16="http://schemas.microsoft.com/office/drawing/2014/main" id="{760D31EB-A66B-49FB-C602-2F17C9607771}"/>
              </a:ext>
            </a:extLst>
          </p:cNvPr>
          <p:cNvCxnSpPr/>
          <p:nvPr/>
        </p:nvCxnSpPr>
        <p:spPr>
          <a:xfrm>
            <a:off x="1246538" y="4929145"/>
            <a:ext cx="0" cy="38692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5193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5">
            <a:extLst>
              <a:ext uri="{FF2B5EF4-FFF2-40B4-BE49-F238E27FC236}">
                <a16:creationId xmlns:a16="http://schemas.microsoft.com/office/drawing/2014/main" id="{266E5E21-D6D2-EA4C-9599-2DE4B1E0A4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8008" y="0"/>
            <a:ext cx="4247876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ruta 2">
            <a:extLst>
              <a:ext uri="{FF2B5EF4-FFF2-40B4-BE49-F238E27FC236}">
                <a16:creationId xmlns:a16="http://schemas.microsoft.com/office/drawing/2014/main" id="{E26E640A-9A92-AF4D-A509-0632A736DC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15478" y="115775"/>
            <a:ext cx="3559359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sv-SE" altLang="sv-SE" sz="2400" b="1" dirty="0"/>
              <a:t>"</a:t>
            </a:r>
            <a:r>
              <a:rPr lang="sv-SE" altLang="sv-SE" sz="2400" b="1" i="1" dirty="0"/>
              <a:t>[RMT] ... is not </a:t>
            </a:r>
            <a:r>
              <a:rPr lang="sv-SE" altLang="sv-SE" sz="2400" b="1" i="1" dirty="0" err="1"/>
              <a:t>simply </a:t>
            </a:r>
            <a:r>
              <a:rPr lang="sv-SE" altLang="sv-SE" sz="2400" b="1" i="1" dirty="0"/>
              <a:t>a </a:t>
            </a:r>
            <a:r>
              <a:rPr lang="sv-SE" altLang="sv-SE" sz="2400" b="1" i="1" dirty="0" err="1"/>
              <a:t>mathematical </a:t>
            </a:r>
            <a:r>
              <a:rPr lang="sv-SE" altLang="sv-SE" sz="2400" b="1" i="1" dirty="0"/>
              <a:t>or </a:t>
            </a:r>
            <a:r>
              <a:rPr lang="sv-SE" altLang="sv-SE" sz="2400" b="1" i="1" dirty="0" err="1"/>
              <a:t>statistical </a:t>
            </a:r>
            <a:r>
              <a:rPr lang="sv-SE" altLang="sv-SE" sz="2400" b="1" i="1" dirty="0"/>
              <a:t>approach, </a:t>
            </a:r>
            <a:r>
              <a:rPr lang="sv-SE" altLang="sv-SE" sz="2400" b="1" i="1" dirty="0" err="1"/>
              <a:t>but </a:t>
            </a:r>
            <a:r>
              <a:rPr lang="sv-SE" altLang="sv-SE" sz="2400" b="1" i="1" dirty="0"/>
              <a:t>a </a:t>
            </a:r>
            <a:r>
              <a:rPr lang="sv-SE" altLang="sv-SE" sz="2400" b="1" i="1" dirty="0" err="1"/>
              <a:t>specific metrological </a:t>
            </a:r>
            <a:r>
              <a:rPr lang="sv-SE" altLang="sv-SE" sz="2400" b="1" i="1" dirty="0"/>
              <a:t>approach to </a:t>
            </a:r>
            <a:r>
              <a:rPr lang="sv-SE" altLang="sv-SE" sz="2400" b="1" i="1" dirty="0" err="1"/>
              <a:t>human-based measurement</a:t>
            </a:r>
            <a:r>
              <a:rPr lang="sv-SE" altLang="sv-SE" sz="2400" b="1" dirty="0"/>
              <a:t>"</a:t>
            </a:r>
            <a:endParaRPr lang="sv-SE" altLang="sv-SE" sz="1108" dirty="0"/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AB90DBBC-0189-C541-9F10-07A085BCCE81}"/>
              </a:ext>
            </a:extLst>
          </p:cNvPr>
          <p:cNvSpPr txBox="1"/>
          <p:nvPr/>
        </p:nvSpPr>
        <p:spPr>
          <a:xfrm>
            <a:off x="7532612" y="3429000"/>
            <a:ext cx="332509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"</a:t>
            </a:r>
            <a:r>
              <a:rPr lang="sv-SE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Rasch models belong </a:t>
            </a:r>
            <a:r>
              <a:rPr lang="sv-SE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to the same </a:t>
            </a:r>
            <a:r>
              <a:rPr lang="sv-SE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class that metrologists consider paradigmatic of measurement</a:t>
            </a:r>
            <a:r>
              <a:rPr lang="sv-SE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"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99D3680A-FC5F-BA42-B523-AB6CF0CB97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8008" y="2954796"/>
            <a:ext cx="4141428" cy="3244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6230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v-SE" dirty="0">
                <a:latin typeface="Arial" charset="0"/>
                <a:ea typeface="ＭＳ Ｐゴシック" charset="0"/>
                <a:cs typeface="ＭＳ Ｐゴシック" charset="0"/>
              </a:rPr>
              <a:t>DIF </a:t>
            </a:r>
            <a:r>
              <a:rPr lang="sv-SE" dirty="0" err="1">
                <a:latin typeface="Arial" charset="0"/>
                <a:ea typeface="ＭＳ Ｐゴシック" charset="0"/>
              </a:rPr>
              <a:t>with</a:t>
            </a:r>
            <a:r>
              <a:rPr lang="sv-SE" dirty="0">
                <a:latin typeface="Arial" charset="0"/>
                <a:ea typeface="ＭＳ Ｐゴシック" charset="0"/>
              </a:rPr>
              <a:t> the</a:t>
            </a:r>
            <a:r>
              <a:rPr lang="sv-SE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sv-SE" dirty="0" err="1">
                <a:latin typeface="Arial" charset="0"/>
                <a:ea typeface="ＭＳ Ｐゴシック" charset="0"/>
                <a:cs typeface="ＭＳ Ｐゴシック" charset="0"/>
              </a:rPr>
              <a:t>Rasch</a:t>
            </a:r>
            <a:r>
              <a:rPr lang="sv-SE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sv-SE" dirty="0" err="1">
                <a:latin typeface="Arial" charset="0"/>
                <a:ea typeface="ＭＳ Ｐゴシック" charset="0"/>
                <a:cs typeface="ＭＳ Ｐゴシック" charset="0"/>
              </a:rPr>
              <a:t>model</a:t>
            </a:r>
            <a:endParaRPr lang="sv-SE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7043" name="Rectangle 3"/>
          <p:cNvSpPr>
            <a:spLocks noGrp="1" noChangeArrowheads="1"/>
          </p:cNvSpPr>
          <p:nvPr>
            <p:ph idx="1"/>
          </p:nvPr>
        </p:nvSpPr>
        <p:spPr>
          <a:xfrm>
            <a:off x="838200" y="1817649"/>
            <a:ext cx="10515600" cy="4359314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ct val="0"/>
              </a:spcBef>
              <a:buClrTx/>
              <a:buFontTx/>
              <a:buNone/>
            </a:pPr>
            <a:r>
              <a:rPr lang="sv-SE" sz="2400" dirty="0">
                <a:latin typeface="Arial" charset="0"/>
                <a:ea typeface="ＭＳ Ｐゴシック" charset="0"/>
              </a:rPr>
              <a:t>Different </a:t>
            </a:r>
            <a:r>
              <a:rPr lang="sv-SE" sz="2400" dirty="0" err="1">
                <a:latin typeface="Arial" charset="0"/>
                <a:ea typeface="ＭＳ Ｐゴシック" charset="0"/>
              </a:rPr>
              <a:t>approaches</a:t>
            </a:r>
            <a:endParaRPr lang="sv-SE" sz="2400" dirty="0">
              <a:latin typeface="Arial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ClrTx/>
              <a:buFontTx/>
              <a:buNone/>
            </a:pPr>
            <a:endParaRPr lang="sv-SE" sz="2400" dirty="0">
              <a:latin typeface="Arial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ClrTx/>
              <a:buFontTx/>
              <a:buNone/>
            </a:pPr>
            <a:r>
              <a:rPr lang="sv-SE" sz="2400" dirty="0" err="1">
                <a:latin typeface="Arial" charset="0"/>
                <a:ea typeface="ＭＳ Ｐゴシック" charset="0"/>
              </a:rPr>
              <a:t>Residual</a:t>
            </a:r>
            <a:r>
              <a:rPr lang="sv-SE" sz="2400" dirty="0">
                <a:latin typeface="Arial" charset="0"/>
                <a:ea typeface="ＭＳ Ｐゴシック" charset="0"/>
              </a:rPr>
              <a:t> </a:t>
            </a:r>
            <a:r>
              <a:rPr lang="sv-SE" sz="2400" dirty="0" err="1">
                <a:latin typeface="Arial" charset="0"/>
                <a:ea typeface="ＭＳ Ｐゴシック" charset="0"/>
              </a:rPr>
              <a:t>based</a:t>
            </a:r>
            <a:r>
              <a:rPr lang="sv-SE" sz="2400" dirty="0">
                <a:latin typeface="Arial" charset="0"/>
                <a:ea typeface="ＭＳ Ｐゴシック" charset="0"/>
              </a:rPr>
              <a:t>:</a:t>
            </a:r>
            <a:endParaRPr lang="sv-SE" sz="2400" i="1" dirty="0">
              <a:latin typeface="Arial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sv-SE" sz="2400" dirty="0">
                <a:latin typeface="Arial" charset="0"/>
                <a:ea typeface="ＭＳ Ｐゴシック" charset="0"/>
              </a:rPr>
              <a:t>Group </a:t>
            </a:r>
            <a:r>
              <a:rPr lang="sv-SE" sz="2400" dirty="0" err="1">
                <a:latin typeface="Arial" charset="0"/>
                <a:ea typeface="ＭＳ Ｐゴシック" charset="0"/>
              </a:rPr>
              <a:t>repondents</a:t>
            </a:r>
            <a:r>
              <a:rPr lang="sv-SE" sz="2400" dirty="0">
                <a:latin typeface="Arial" charset="0"/>
                <a:ea typeface="ＭＳ Ｐゴシック" charset="0"/>
              </a:rPr>
              <a:t> by </a:t>
            </a:r>
            <a:r>
              <a:rPr lang="sv-SE" sz="2400" dirty="0" err="1">
                <a:latin typeface="Arial" charset="0"/>
                <a:ea typeface="ＭＳ Ｐゴシック" charset="0"/>
              </a:rPr>
              <a:t>location</a:t>
            </a:r>
            <a:r>
              <a:rPr lang="sv-SE" sz="2400" dirty="0">
                <a:latin typeface="Arial" charset="0"/>
                <a:ea typeface="ＭＳ Ｐゴシック" charset="0"/>
              </a:rPr>
              <a:t> on the </a:t>
            </a:r>
            <a:r>
              <a:rPr lang="sv-SE" sz="2400" dirty="0" err="1">
                <a:latin typeface="Arial" charset="0"/>
                <a:ea typeface="ＭＳ Ｐゴシック" charset="0"/>
              </a:rPr>
              <a:t>variable</a:t>
            </a:r>
            <a:r>
              <a:rPr lang="sv-SE" sz="2400" dirty="0">
                <a:latin typeface="Arial" charset="0"/>
                <a:ea typeface="ＭＳ Ｐゴシック" charset="0"/>
              </a:rPr>
              <a:t> (</a:t>
            </a:r>
            <a:r>
              <a:rPr lang="sv-SE" sz="2400" dirty="0" err="1">
                <a:latin typeface="Arial" charset="0"/>
                <a:ea typeface="ＭＳ Ｐゴシック" charset="0"/>
              </a:rPr>
              <a:t>class</a:t>
            </a:r>
            <a:r>
              <a:rPr lang="sv-SE" sz="2400" dirty="0">
                <a:latin typeface="Arial" charset="0"/>
                <a:ea typeface="ＭＳ Ｐゴシック" charset="0"/>
              </a:rPr>
              <a:t> </a:t>
            </a:r>
            <a:r>
              <a:rPr lang="sv-SE" sz="2400" dirty="0" err="1">
                <a:latin typeface="Arial" charset="0"/>
                <a:ea typeface="ＭＳ Ｐゴシック" charset="0"/>
              </a:rPr>
              <a:t>intervals</a:t>
            </a:r>
            <a:r>
              <a:rPr lang="sv-SE" sz="2400" dirty="0">
                <a:latin typeface="Arial" charset="0"/>
                <a:ea typeface="ＭＳ Ｐゴシック" charset="0"/>
              </a:rPr>
              <a:t>)</a:t>
            </a:r>
          </a:p>
          <a:p>
            <a:pPr eaLnBrk="1" hangingPunct="1">
              <a:lnSpc>
                <a:spcPct val="90000"/>
              </a:lnSpc>
            </a:pPr>
            <a:r>
              <a:rPr lang="sv-SE" sz="2400" dirty="0">
                <a:latin typeface="Arial" charset="0"/>
                <a:ea typeface="ＭＳ Ｐゴシック" charset="0"/>
              </a:rPr>
              <a:t>Group </a:t>
            </a:r>
            <a:r>
              <a:rPr lang="sv-SE" sz="2400" dirty="0" err="1">
                <a:latin typeface="Arial" charset="0"/>
                <a:ea typeface="ＭＳ Ｐゴシック" charset="0"/>
              </a:rPr>
              <a:t>repondents</a:t>
            </a:r>
            <a:r>
              <a:rPr lang="sv-SE" sz="2400" dirty="0">
                <a:latin typeface="Arial" charset="0"/>
                <a:ea typeface="ＭＳ Ｐゴシック" charset="0"/>
              </a:rPr>
              <a:t> by </a:t>
            </a:r>
            <a:r>
              <a:rPr lang="sv-SE" sz="2400" dirty="0" err="1">
                <a:latin typeface="Arial" charset="0"/>
                <a:ea typeface="ＭＳ Ｐゴシック" charset="0"/>
              </a:rPr>
              <a:t>subgroup</a:t>
            </a:r>
            <a:r>
              <a:rPr lang="sv-SE" sz="2400" dirty="0">
                <a:latin typeface="Arial" charset="0"/>
                <a:ea typeface="ＭＳ Ｐゴシック" charset="0"/>
              </a:rPr>
              <a:t> (</a:t>
            </a:r>
            <a:r>
              <a:rPr lang="sv-SE" sz="2400" dirty="0" err="1">
                <a:latin typeface="Arial" charset="0"/>
                <a:ea typeface="ＭＳ Ｐゴシック" charset="0"/>
              </a:rPr>
              <a:t>e.g</a:t>
            </a:r>
            <a:r>
              <a:rPr lang="sv-SE" sz="2400" dirty="0">
                <a:latin typeface="Arial" charset="0"/>
                <a:ea typeface="ＭＳ Ｐゴシック" charset="0"/>
              </a:rPr>
              <a:t>., gender, age)</a:t>
            </a:r>
          </a:p>
          <a:p>
            <a:pPr eaLnBrk="1" hangingPunct="1">
              <a:lnSpc>
                <a:spcPct val="90000"/>
              </a:lnSpc>
            </a:pPr>
            <a:r>
              <a:rPr lang="sv-SE" sz="2400" dirty="0">
                <a:latin typeface="Arial" charset="0"/>
                <a:ea typeface="ＭＳ Ｐゴシック" charset="0"/>
              </a:rPr>
              <a:t>2-way ANOVA </a:t>
            </a:r>
            <a:r>
              <a:rPr lang="sv-SE" sz="2400" dirty="0" err="1">
                <a:latin typeface="Arial" charset="0"/>
                <a:ea typeface="ＭＳ Ｐゴシック" charset="0"/>
              </a:rPr>
              <a:t>of</a:t>
            </a:r>
            <a:r>
              <a:rPr lang="sv-SE" sz="2400" dirty="0">
                <a:latin typeface="Arial" charset="0"/>
                <a:ea typeface="ＭＳ Ｐゴシック" charset="0"/>
              </a:rPr>
              <a:t> </a:t>
            </a:r>
            <a:r>
              <a:rPr lang="sv-SE" sz="2400" dirty="0" err="1">
                <a:latin typeface="Arial" charset="0"/>
                <a:ea typeface="ＭＳ Ｐゴシック" charset="0"/>
              </a:rPr>
              <a:t>residuals</a:t>
            </a:r>
            <a:r>
              <a:rPr lang="sv-SE" sz="2400" dirty="0">
                <a:latin typeface="Arial" charset="0"/>
                <a:ea typeface="ＭＳ Ｐゴシック" charset="0"/>
              </a:rPr>
              <a:t> by </a:t>
            </a:r>
            <a:r>
              <a:rPr lang="sv-SE" sz="2400" dirty="0" err="1">
                <a:latin typeface="Arial" charset="0"/>
                <a:ea typeface="ＭＳ Ｐゴシック" charset="0"/>
              </a:rPr>
              <a:t>class</a:t>
            </a:r>
            <a:r>
              <a:rPr lang="sv-SE" sz="2400" dirty="0">
                <a:latin typeface="Arial" charset="0"/>
                <a:ea typeface="ＭＳ Ｐゴシック" charset="0"/>
              </a:rPr>
              <a:t> </a:t>
            </a:r>
            <a:r>
              <a:rPr lang="sv-SE" sz="2400" dirty="0" err="1">
                <a:latin typeface="Arial" charset="0"/>
                <a:ea typeface="ＭＳ Ｐゴシック" charset="0"/>
              </a:rPr>
              <a:t>intervals</a:t>
            </a:r>
            <a:r>
              <a:rPr lang="sv-SE" sz="2400" dirty="0">
                <a:latin typeface="Arial" charset="0"/>
                <a:ea typeface="ＭＳ Ｐゴシック" charset="0"/>
              </a:rPr>
              <a:t> and </a:t>
            </a:r>
            <a:r>
              <a:rPr lang="sv-SE" sz="2400" dirty="0" err="1">
                <a:latin typeface="Arial" charset="0"/>
                <a:ea typeface="ＭＳ Ｐゴシック" charset="0"/>
              </a:rPr>
              <a:t>subgroups</a:t>
            </a:r>
            <a:endParaRPr lang="sv-SE" sz="2400" dirty="0">
              <a:latin typeface="Arial" charset="0"/>
              <a:ea typeface="ＭＳ Ｐゴシック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sv-SE" sz="2000" dirty="0">
                <a:latin typeface="Arial" charset="0"/>
                <a:ea typeface="ＭＳ Ｐゴシック" charset="0"/>
              </a:rPr>
              <a:t>Main </a:t>
            </a:r>
            <a:r>
              <a:rPr lang="sv-SE" sz="2000" dirty="0" err="1">
                <a:latin typeface="Arial" charset="0"/>
                <a:ea typeface="ＭＳ Ｐゴシック" charset="0"/>
              </a:rPr>
              <a:t>effect</a:t>
            </a:r>
            <a:r>
              <a:rPr lang="sv-SE" sz="2000" dirty="0">
                <a:latin typeface="Arial" charset="0"/>
                <a:ea typeface="ＭＳ Ｐゴシック" charset="0"/>
              </a:rPr>
              <a:t>: </a:t>
            </a:r>
            <a:r>
              <a:rPr lang="sv-SE" sz="2000" dirty="0" err="1">
                <a:latin typeface="Arial" charset="0"/>
                <a:ea typeface="ＭＳ Ｐゴシック" charset="0"/>
              </a:rPr>
              <a:t>class</a:t>
            </a:r>
            <a:r>
              <a:rPr lang="sv-SE" sz="2000" dirty="0">
                <a:latin typeface="Arial" charset="0"/>
                <a:ea typeface="ＭＳ Ｐゴシック" charset="0"/>
              </a:rPr>
              <a:t> </a:t>
            </a:r>
            <a:r>
              <a:rPr lang="sv-SE" sz="2000" dirty="0" err="1">
                <a:latin typeface="Arial" charset="0"/>
                <a:ea typeface="ＭＳ Ｐゴシック" charset="0"/>
              </a:rPr>
              <a:t>interval</a:t>
            </a:r>
            <a:r>
              <a:rPr lang="sv-SE" sz="2000" dirty="0">
                <a:latin typeface="Arial" charset="0"/>
                <a:ea typeface="ＭＳ Ｐゴシック" charset="0"/>
              </a:rPr>
              <a:t> (</a:t>
            </a:r>
            <a:r>
              <a:rPr lang="sv-SE" sz="2000" dirty="0" err="1">
                <a:latin typeface="Arial" charset="0"/>
                <a:ea typeface="ＭＳ Ｐゴシック" charset="0"/>
              </a:rPr>
              <a:t>goodness</a:t>
            </a:r>
            <a:r>
              <a:rPr lang="sv-SE" sz="2000" dirty="0">
                <a:latin typeface="Arial" charset="0"/>
                <a:ea typeface="ＭＳ Ｐゴシック" charset="0"/>
              </a:rPr>
              <a:t>-</a:t>
            </a:r>
            <a:r>
              <a:rPr lang="sv-SE" sz="2000" dirty="0" err="1">
                <a:latin typeface="Arial" charset="0"/>
                <a:ea typeface="ＭＳ Ｐゴシック" charset="0"/>
              </a:rPr>
              <a:t>of</a:t>
            </a:r>
            <a:r>
              <a:rPr lang="sv-SE" sz="2000" dirty="0">
                <a:latin typeface="Arial" charset="0"/>
                <a:ea typeface="ＭＳ Ｐゴシック" charset="0"/>
              </a:rPr>
              <a:t>-fit)</a:t>
            </a:r>
          </a:p>
          <a:p>
            <a:pPr lvl="1" eaLnBrk="1" hangingPunct="1">
              <a:lnSpc>
                <a:spcPct val="90000"/>
              </a:lnSpc>
            </a:pPr>
            <a:r>
              <a:rPr lang="sv-SE" sz="2000" dirty="0">
                <a:latin typeface="Arial" charset="0"/>
                <a:ea typeface="ＭＳ Ｐゴシック" charset="0"/>
              </a:rPr>
              <a:t>Main </a:t>
            </a:r>
            <a:r>
              <a:rPr lang="sv-SE" sz="2000" dirty="0" err="1">
                <a:latin typeface="Arial" charset="0"/>
                <a:ea typeface="ＭＳ Ｐゴシック" charset="0"/>
              </a:rPr>
              <a:t>effect</a:t>
            </a:r>
            <a:r>
              <a:rPr lang="sv-SE" sz="2000" dirty="0">
                <a:latin typeface="Arial" charset="0"/>
                <a:ea typeface="ＭＳ Ｐゴシック" charset="0"/>
              </a:rPr>
              <a:t>: </a:t>
            </a:r>
            <a:r>
              <a:rPr lang="sv-SE" sz="2000" dirty="0" err="1">
                <a:latin typeface="Arial" charset="0"/>
                <a:ea typeface="ＭＳ Ｐゴシック" charset="0"/>
              </a:rPr>
              <a:t>subgroup</a:t>
            </a:r>
            <a:r>
              <a:rPr lang="sv-SE" sz="2000" dirty="0">
                <a:latin typeface="Arial" charset="0"/>
                <a:ea typeface="ＭＳ Ｐゴシック" charset="0"/>
              </a:rPr>
              <a:t> (uniform DIF)</a:t>
            </a:r>
          </a:p>
          <a:p>
            <a:pPr lvl="1" eaLnBrk="1" hangingPunct="1">
              <a:lnSpc>
                <a:spcPct val="90000"/>
              </a:lnSpc>
            </a:pPr>
            <a:r>
              <a:rPr lang="sv-SE" sz="2000" dirty="0" err="1">
                <a:latin typeface="Arial" charset="0"/>
                <a:ea typeface="ＭＳ Ｐゴシック" charset="0"/>
              </a:rPr>
              <a:t>Interaction</a:t>
            </a:r>
            <a:r>
              <a:rPr lang="sv-SE" sz="2000" dirty="0">
                <a:latin typeface="Arial" charset="0"/>
                <a:ea typeface="ＭＳ Ｐゴシック" charset="0"/>
              </a:rPr>
              <a:t> </a:t>
            </a:r>
            <a:r>
              <a:rPr lang="sv-SE" sz="2000" dirty="0" err="1">
                <a:latin typeface="Arial" charset="0"/>
                <a:ea typeface="ＭＳ Ｐゴシック" charset="0"/>
              </a:rPr>
              <a:t>effect</a:t>
            </a:r>
            <a:r>
              <a:rPr lang="sv-SE" sz="2000" dirty="0">
                <a:latin typeface="Arial" charset="0"/>
                <a:ea typeface="ＭＳ Ｐゴシック" charset="0"/>
              </a:rPr>
              <a:t>: </a:t>
            </a:r>
            <a:r>
              <a:rPr lang="sv-SE" sz="2000" dirty="0" err="1">
                <a:latin typeface="Arial" charset="0"/>
                <a:ea typeface="ＭＳ Ｐゴシック" charset="0"/>
              </a:rPr>
              <a:t>class</a:t>
            </a:r>
            <a:r>
              <a:rPr lang="sv-SE" sz="2000" dirty="0">
                <a:latin typeface="Arial" charset="0"/>
                <a:ea typeface="ＭＳ Ｐゴシック" charset="0"/>
              </a:rPr>
              <a:t> </a:t>
            </a:r>
            <a:r>
              <a:rPr lang="sv-SE" sz="2000" dirty="0" err="1">
                <a:latin typeface="Arial" charset="0"/>
                <a:ea typeface="ＭＳ Ｐゴシック" charset="0"/>
              </a:rPr>
              <a:t>interval</a:t>
            </a:r>
            <a:r>
              <a:rPr lang="sv-SE" sz="2000" dirty="0">
                <a:latin typeface="Arial" charset="0"/>
                <a:ea typeface="ＭＳ Ｐゴシック" charset="0"/>
              </a:rPr>
              <a:t> x </a:t>
            </a:r>
            <a:r>
              <a:rPr lang="sv-SE" sz="2000" dirty="0" err="1">
                <a:latin typeface="Arial" charset="0"/>
                <a:ea typeface="ＭＳ Ｐゴシック" charset="0"/>
              </a:rPr>
              <a:t>subgroup</a:t>
            </a:r>
            <a:r>
              <a:rPr lang="sv-SE" sz="2000" dirty="0">
                <a:latin typeface="Arial" charset="0"/>
                <a:ea typeface="ＭＳ Ｐゴシック" charset="0"/>
              </a:rPr>
              <a:t> (non-uniform DIF)</a:t>
            </a:r>
          </a:p>
          <a:p>
            <a:pPr eaLnBrk="1" hangingPunct="1">
              <a:lnSpc>
                <a:spcPct val="90000"/>
              </a:lnSpc>
            </a:pPr>
            <a:endParaRPr lang="sv-SE" sz="2400" dirty="0"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526325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5" name="Bildobjekt 6">
            <a:extLst>
              <a:ext uri="{FF2B5EF4-FFF2-40B4-BE49-F238E27FC236}">
                <a16:creationId xmlns:a16="http://schemas.microsoft.com/office/drawing/2014/main" id="{116B4E2B-D1D7-0047-8275-2511B10E1B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508" y="1619253"/>
            <a:ext cx="6515100" cy="1329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B848D297-6972-CE45-9779-36BC5A33FE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3581" y="281525"/>
            <a:ext cx="1167912" cy="125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Bildobjekt 9">
            <a:extLst>
              <a:ext uri="{FF2B5EF4-FFF2-40B4-BE49-F238E27FC236}">
                <a16:creationId xmlns:a16="http://schemas.microsoft.com/office/drawing/2014/main" id="{F15975B7-FFAD-9B41-A344-F5279AF880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6925" y="258813"/>
            <a:ext cx="1263162" cy="1282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Bildobjekt 10">
            <a:extLst>
              <a:ext uri="{FF2B5EF4-FFF2-40B4-BE49-F238E27FC236}">
                <a16:creationId xmlns:a16="http://schemas.microsoft.com/office/drawing/2014/main" id="{FF2BB406-644E-C74B-9921-090A9C7C82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79" r="15581"/>
          <a:stretch>
            <a:fillRect/>
          </a:stretch>
        </p:blipFill>
        <p:spPr bwMode="auto">
          <a:xfrm>
            <a:off x="2444601" y="315227"/>
            <a:ext cx="798634" cy="1248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Bildobjekt 13">
            <a:extLst>
              <a:ext uri="{FF2B5EF4-FFF2-40B4-BE49-F238E27FC236}">
                <a16:creationId xmlns:a16="http://schemas.microsoft.com/office/drawing/2014/main" id="{C8C97FA9-7FEA-244C-B56E-0917CEB2C1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5921" y="258080"/>
            <a:ext cx="1291004" cy="127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Bildobjekt 14">
            <a:extLst>
              <a:ext uri="{FF2B5EF4-FFF2-40B4-BE49-F238E27FC236}">
                <a16:creationId xmlns:a16="http://schemas.microsoft.com/office/drawing/2014/main" id="{B4E8EB69-0C41-0141-B993-E59C4F30C4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8581" y="300574"/>
            <a:ext cx="1144466" cy="125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Bildobjekt 11">
            <a:extLst>
              <a:ext uri="{FF2B5EF4-FFF2-40B4-BE49-F238E27FC236}">
                <a16:creationId xmlns:a16="http://schemas.microsoft.com/office/drawing/2014/main" id="{1073CC95-B19F-9841-AF9E-125658D839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7075" y="264153"/>
            <a:ext cx="1018846" cy="1271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Bildobjekt 12">
            <a:extLst>
              <a:ext uri="{FF2B5EF4-FFF2-40B4-BE49-F238E27FC236}">
                <a16:creationId xmlns:a16="http://schemas.microsoft.com/office/drawing/2014/main" id="{92BD031F-8DAC-C041-8D3D-C13B49116E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2789" y="293249"/>
            <a:ext cx="808892" cy="1236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ruta 17">
            <a:extLst>
              <a:ext uri="{FF2B5EF4-FFF2-40B4-BE49-F238E27FC236}">
                <a16:creationId xmlns:a16="http://schemas.microsoft.com/office/drawing/2014/main" id="{16D33893-CD6A-D742-BF72-496D61A229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5516" y="1593150"/>
            <a:ext cx="998107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sv-SE" altLang="sv-SE" sz="2400" b="1" dirty="0"/>
              <a:t>"</a:t>
            </a:r>
            <a:r>
              <a:rPr lang="sv-SE" altLang="sv-SE" sz="2400" b="1" i="1" dirty="0"/>
              <a:t>[RMT] ... is not </a:t>
            </a:r>
            <a:r>
              <a:rPr lang="sv-SE" altLang="sv-SE" sz="2400" b="1" i="1" dirty="0" err="1"/>
              <a:t>simply</a:t>
            </a:r>
            <a:r>
              <a:rPr lang="sv-SE" altLang="sv-SE" sz="2400" b="1" i="1" dirty="0"/>
              <a:t> a </a:t>
            </a:r>
            <a:r>
              <a:rPr lang="sv-SE" altLang="sv-SE" sz="2400" b="1" i="1" dirty="0" err="1"/>
              <a:t>mathematical</a:t>
            </a:r>
            <a:r>
              <a:rPr lang="sv-SE" altLang="sv-SE" sz="2400" b="1" i="1" dirty="0"/>
              <a:t> or </a:t>
            </a:r>
            <a:r>
              <a:rPr lang="sv-SE" altLang="sv-SE" sz="2400" b="1" i="1" dirty="0" err="1"/>
              <a:t>statistical</a:t>
            </a:r>
            <a:r>
              <a:rPr lang="sv-SE" altLang="sv-SE" sz="2400" b="1" i="1" dirty="0"/>
              <a:t> approach, </a:t>
            </a:r>
            <a:r>
              <a:rPr lang="sv-SE" altLang="sv-SE" sz="2400" b="1" i="1" dirty="0" err="1"/>
              <a:t>but</a:t>
            </a:r>
            <a:r>
              <a:rPr lang="sv-SE" altLang="sv-SE" sz="2400" b="1" i="1" dirty="0"/>
              <a:t> a </a:t>
            </a:r>
            <a:r>
              <a:rPr lang="sv-SE" altLang="sv-SE" sz="2400" b="1" i="1" dirty="0" err="1"/>
              <a:t>specific</a:t>
            </a:r>
            <a:r>
              <a:rPr lang="sv-SE" altLang="sv-SE" sz="2400" b="1" i="1" dirty="0"/>
              <a:t> </a:t>
            </a:r>
            <a:r>
              <a:rPr lang="sv-SE" altLang="sv-SE" sz="2400" b="1" i="1" dirty="0" err="1"/>
              <a:t>metrological</a:t>
            </a:r>
            <a:r>
              <a:rPr lang="sv-SE" altLang="sv-SE" sz="2400" b="1" i="1" dirty="0"/>
              <a:t> approach to human-</a:t>
            </a:r>
            <a:r>
              <a:rPr lang="sv-SE" altLang="sv-SE" sz="2400" b="1" i="1" dirty="0" err="1"/>
              <a:t>based</a:t>
            </a:r>
            <a:r>
              <a:rPr lang="sv-SE" altLang="sv-SE" sz="2400" b="1" i="1" dirty="0"/>
              <a:t> </a:t>
            </a:r>
            <a:r>
              <a:rPr lang="sv-SE" altLang="sv-SE" sz="2400" b="1" i="1" dirty="0" err="1"/>
              <a:t>measurement</a:t>
            </a:r>
            <a:r>
              <a:rPr lang="sv-SE" altLang="sv-SE" sz="2400" b="1" i="1" dirty="0"/>
              <a:t>" 			  						       </a:t>
            </a:r>
            <a:r>
              <a:rPr lang="sv-SE" altLang="sv-SE" sz="1108" dirty="0"/>
              <a:t>(</a:t>
            </a:r>
            <a:r>
              <a:rPr lang="sv-SE" altLang="sv-SE" sz="1108" dirty="0" err="1"/>
              <a:t>Pendrill</a:t>
            </a:r>
            <a:r>
              <a:rPr lang="sv-SE" altLang="sv-SE" sz="1108" dirty="0"/>
              <a:t> 2014)</a:t>
            </a:r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A256A6AE-81C9-4C4E-A378-87DBC8A4D49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25948" y="2929473"/>
            <a:ext cx="3601953" cy="3299691"/>
          </a:xfrm>
          <a:prstGeom prst="rect">
            <a:avLst/>
          </a:prstGeom>
        </p:spPr>
      </p:pic>
      <p:pic>
        <p:nvPicPr>
          <p:cNvPr id="2" name="Bildobjekt 1">
            <a:extLst>
              <a:ext uri="{FF2B5EF4-FFF2-40B4-BE49-F238E27FC236}">
                <a16:creationId xmlns:a16="http://schemas.microsoft.com/office/drawing/2014/main" id="{9A06E2A5-361C-C8AC-095D-0B8C94BBE0E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45516" y="2984229"/>
            <a:ext cx="3653985" cy="2899358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1966238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E6D2C38B-CE16-C12C-2AB7-D46F04C765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962" y="414625"/>
            <a:ext cx="3164426" cy="4771107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984DE722-758A-BDF5-2C7E-E9D0F5E69A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2004" y="414626"/>
            <a:ext cx="3040803" cy="4727608"/>
          </a:xfrm>
          <a:prstGeom prst="rect">
            <a:avLst/>
          </a:prstGeom>
        </p:spPr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id="{8336E2A7-868D-90B1-381E-7D2703F81982}"/>
              </a:ext>
            </a:extLst>
          </p:cNvPr>
          <p:cNvSpPr txBox="1"/>
          <p:nvPr/>
        </p:nvSpPr>
        <p:spPr>
          <a:xfrm>
            <a:off x="1765934" y="5185732"/>
            <a:ext cx="7264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600" dirty="0"/>
              <a:t>(2019)</a:t>
            </a: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E1CA6990-08B4-61B8-CF94-E896BF2911BF}"/>
              </a:ext>
            </a:extLst>
          </p:cNvPr>
          <p:cNvSpPr txBox="1"/>
          <p:nvPr/>
        </p:nvSpPr>
        <p:spPr>
          <a:xfrm>
            <a:off x="5732759" y="5165741"/>
            <a:ext cx="7264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600" dirty="0"/>
              <a:t>(2021)</a:t>
            </a: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56512EA9-A7BD-8AFB-C7A2-9CF813964F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9941" y="414626"/>
            <a:ext cx="3020555" cy="4721890"/>
          </a:xfrm>
          <a:prstGeom prst="rect">
            <a:avLst/>
          </a:prstGeom>
        </p:spPr>
      </p:pic>
      <p:sp>
        <p:nvSpPr>
          <p:cNvPr id="9" name="textruta 8">
            <a:extLst>
              <a:ext uri="{FF2B5EF4-FFF2-40B4-BE49-F238E27FC236}">
                <a16:creationId xmlns:a16="http://schemas.microsoft.com/office/drawing/2014/main" id="{47C32C08-77B0-9831-E684-BF18D2F71C2C}"/>
              </a:ext>
            </a:extLst>
          </p:cNvPr>
          <p:cNvSpPr txBox="1"/>
          <p:nvPr/>
        </p:nvSpPr>
        <p:spPr>
          <a:xfrm>
            <a:off x="9509206" y="5134549"/>
            <a:ext cx="7264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600" dirty="0"/>
              <a:t>(2023)</a:t>
            </a:r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69A774DA-D330-FADB-65B9-99E5ED0CEBCC}"/>
              </a:ext>
            </a:extLst>
          </p:cNvPr>
          <p:cNvSpPr txBox="1"/>
          <p:nvPr/>
        </p:nvSpPr>
        <p:spPr>
          <a:xfrm>
            <a:off x="8344818" y="5385786"/>
            <a:ext cx="29456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200" dirty="0">
                <a:hlinkClick r:id="rId5"/>
              </a:rPr>
              <a:t>https://doi.org/10.1007/978-3-031-07465-3</a:t>
            </a:r>
            <a:endParaRPr lang="sv-SE" sz="1200" dirty="0"/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4AAEE283-268C-2D76-B466-C65175BEEFB9}"/>
              </a:ext>
            </a:extLst>
          </p:cNvPr>
          <p:cNvSpPr txBox="1"/>
          <p:nvPr/>
        </p:nvSpPr>
        <p:spPr>
          <a:xfrm>
            <a:off x="4591863" y="5413084"/>
            <a:ext cx="29809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200" dirty="0">
                <a:hlinkClick r:id="rId6"/>
              </a:rPr>
              <a:t>https://doi.org/10.1007/978-3-031-22448-5</a:t>
            </a:r>
            <a:r>
              <a:rPr lang="sv-SE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386445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333271D1-0E48-F724-7AAE-7450F7598A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465" y="2184051"/>
            <a:ext cx="5464921" cy="1806258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217292DB-5785-1EA8-F2F1-A8329C8EB0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835" y="4182787"/>
            <a:ext cx="5462551" cy="1803172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4690B1DE-4A0D-9191-522A-BC3789833C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836" y="246654"/>
            <a:ext cx="5462552" cy="1713472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BA44DC1C-0923-D99D-AF48-319844F118D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46908"/>
          <a:stretch/>
        </p:blipFill>
        <p:spPr>
          <a:xfrm>
            <a:off x="6204239" y="259056"/>
            <a:ext cx="5519134" cy="1824968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89972024-BFD5-F394-11FC-C7CB14858A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04239" y="2419543"/>
            <a:ext cx="5519133" cy="266483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2" name="textruta 1">
            <a:extLst>
              <a:ext uri="{FF2B5EF4-FFF2-40B4-BE49-F238E27FC236}">
                <a16:creationId xmlns:a16="http://schemas.microsoft.com/office/drawing/2014/main" id="{2B4F5100-7E18-717B-04E6-78767AC12FE5}"/>
              </a:ext>
            </a:extLst>
          </p:cNvPr>
          <p:cNvSpPr txBox="1"/>
          <p:nvPr/>
        </p:nvSpPr>
        <p:spPr>
          <a:xfrm>
            <a:off x="6104648" y="5084373"/>
            <a:ext cx="585609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8"/>
              </a:rPr>
              <a:t>https://www.academia.edu/3504220/Rating_scales_as_outcome_measures_for_clinical_trials_in_neurology_problems_solutions_and_recommendations</a:t>
            </a:r>
            <a:r>
              <a:rPr lang="sv-SE" sz="700" dirty="0">
                <a:effectLst/>
              </a:rPr>
              <a:t> </a:t>
            </a:r>
            <a:endParaRPr lang="sv-SE" sz="700" dirty="0"/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A1BCDBCF-28B0-058B-91CB-C8A5C5369C25}"/>
              </a:ext>
            </a:extLst>
          </p:cNvPr>
          <p:cNvSpPr txBox="1"/>
          <p:nvPr/>
        </p:nvSpPr>
        <p:spPr>
          <a:xfrm>
            <a:off x="7599448" y="2060941"/>
            <a:ext cx="28664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9"/>
              </a:rPr>
              <a:t>https://doi.org/10.1111/j.1524-4733.2004.7s106.x</a:t>
            </a: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sv-SE" sz="1000" dirty="0"/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E7EC6B83-C754-2D61-2D9B-B7F99AAED06D}"/>
              </a:ext>
            </a:extLst>
          </p:cNvPr>
          <p:cNvSpPr txBox="1"/>
          <p:nvPr/>
        </p:nvSpPr>
        <p:spPr>
          <a:xfrm>
            <a:off x="1675695" y="1906383"/>
            <a:ext cx="28504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10"/>
              </a:rPr>
              <a:t>https://doi.org/10.1097/PHM.0000000000002028</a:t>
            </a: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sv-SE" sz="1000" dirty="0"/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26AB4681-68BE-3FBF-275A-AE8C763641DC}"/>
              </a:ext>
            </a:extLst>
          </p:cNvPr>
          <p:cNvSpPr txBox="1"/>
          <p:nvPr/>
        </p:nvSpPr>
        <p:spPr>
          <a:xfrm>
            <a:off x="1688519" y="3936566"/>
            <a:ext cx="28248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11"/>
              </a:rPr>
              <a:t>https://doi.org/10.1080/09638288.2023.2169771</a:t>
            </a:r>
            <a:r>
              <a:rPr lang="sv-SE" sz="1000" dirty="0">
                <a:effectLst/>
              </a:rPr>
              <a:t> </a:t>
            </a:r>
            <a:endParaRPr lang="sv-SE" sz="1000" dirty="0"/>
          </a:p>
        </p:txBody>
      </p:sp>
      <p:sp>
        <p:nvSpPr>
          <p:cNvPr id="12" name="textruta 11">
            <a:extLst>
              <a:ext uri="{FF2B5EF4-FFF2-40B4-BE49-F238E27FC236}">
                <a16:creationId xmlns:a16="http://schemas.microsoft.com/office/drawing/2014/main" id="{65978FF4-8558-3721-F3EC-D3B912AEE3F1}"/>
              </a:ext>
            </a:extLst>
          </p:cNvPr>
          <p:cNvSpPr txBox="1"/>
          <p:nvPr/>
        </p:nvSpPr>
        <p:spPr>
          <a:xfrm>
            <a:off x="1701343" y="5935302"/>
            <a:ext cx="28248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12"/>
              </a:rPr>
              <a:t>https://doi.org/10.1080/09638288.2023.2169772</a:t>
            </a:r>
            <a:r>
              <a:rPr lang="sv-SE" sz="1000" dirty="0">
                <a:effectLst/>
              </a:rPr>
              <a:t> </a:t>
            </a:r>
            <a:endParaRPr lang="sv-SE" sz="1000" dirty="0"/>
          </a:p>
        </p:txBody>
      </p:sp>
    </p:spTree>
    <p:extLst>
      <p:ext uri="{BB962C8B-B14F-4D97-AF65-F5344CB8AC3E}">
        <p14:creationId xmlns:p14="http://schemas.microsoft.com/office/powerpoint/2010/main" val="119591222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ruta 8">
            <a:extLst>
              <a:ext uri="{FF2B5EF4-FFF2-40B4-BE49-F238E27FC236}">
                <a16:creationId xmlns:a16="http://schemas.microsoft.com/office/drawing/2014/main" id="{C9ADB926-42B1-6565-5419-3FF4DC16D64B}"/>
              </a:ext>
            </a:extLst>
          </p:cNvPr>
          <p:cNvSpPr txBox="1"/>
          <p:nvPr/>
        </p:nvSpPr>
        <p:spPr>
          <a:xfrm>
            <a:off x="7413219" y="4738272"/>
            <a:ext cx="312617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050" dirty="0">
                <a:hlinkClick r:id="rId3"/>
              </a:rPr>
              <a:t>https://doi.org/10.1016/j.measurement.2018.09.050</a:t>
            </a:r>
            <a:r>
              <a:rPr lang="sv-SE" sz="1050" dirty="0"/>
              <a:t> 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EF275E28-38B0-0190-8CFF-79D830E739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914" y="45215"/>
            <a:ext cx="4341880" cy="5887376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id="{7DDE4919-D11E-1A57-8082-4E3F1BB17E6F}"/>
              </a:ext>
            </a:extLst>
          </p:cNvPr>
          <p:cNvSpPr txBox="1"/>
          <p:nvPr/>
        </p:nvSpPr>
        <p:spPr>
          <a:xfrm>
            <a:off x="1688032" y="5932591"/>
            <a:ext cx="209704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050" dirty="0">
                <a:hlinkClick r:id="rId5"/>
              </a:rPr>
              <a:t>https://doi.org/10.3310/hta13120</a:t>
            </a:r>
            <a:r>
              <a:rPr lang="sv-SE" sz="1050" dirty="0"/>
              <a:t> </a:t>
            </a:r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1056BB19-DD52-C691-908F-4591928EC5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92002" y="690465"/>
            <a:ext cx="5724658" cy="4047807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340312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>
            <a:extLst>
              <a:ext uri="{FF2B5EF4-FFF2-40B4-BE49-F238E27FC236}">
                <a16:creationId xmlns:a16="http://schemas.microsoft.com/office/drawing/2014/main" id="{46330EDD-227A-6CDF-F08C-1F1D15E4D5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78" y="310649"/>
            <a:ext cx="5716055" cy="5597551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3" name="Bildobjekt 2">
            <a:extLst>
              <a:ext uri="{FF2B5EF4-FFF2-40B4-BE49-F238E27FC236}">
                <a16:creationId xmlns:a16="http://schemas.microsoft.com/office/drawing/2014/main" id="{63338FDC-BFD2-9B24-DF62-BA81A5AF74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7065" y="310650"/>
            <a:ext cx="6073956" cy="458198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C9F02070-AD79-7265-EC05-CB678FD7FC68}"/>
              </a:ext>
            </a:extLst>
          </p:cNvPr>
          <p:cNvSpPr txBox="1"/>
          <p:nvPr/>
        </p:nvSpPr>
        <p:spPr>
          <a:xfrm>
            <a:off x="1441124" y="5908200"/>
            <a:ext cx="30157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https://doi.org/10.3389/fresc.2023.1208670</a:t>
            </a:r>
            <a:r>
              <a:rPr lang="sv-SE" sz="1200" dirty="0">
                <a:effectLst/>
              </a:rPr>
              <a:t> </a:t>
            </a:r>
            <a:endParaRPr lang="sv-SE" sz="1200" dirty="0"/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CBEB3956-3937-D1D2-DD9A-8D853E9C3779}"/>
              </a:ext>
            </a:extLst>
          </p:cNvPr>
          <p:cNvSpPr txBox="1"/>
          <p:nvPr/>
        </p:nvSpPr>
        <p:spPr>
          <a:xfrm>
            <a:off x="8060635" y="4892634"/>
            <a:ext cx="24329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https://doi.org/10.7275/v2gd-4441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sv-SE" sz="1200" dirty="0"/>
          </a:p>
        </p:txBody>
      </p:sp>
    </p:spTree>
    <p:extLst>
      <p:ext uri="{BB962C8B-B14F-4D97-AF65-F5344CB8AC3E}">
        <p14:creationId xmlns:p14="http://schemas.microsoft.com/office/powerpoint/2010/main" val="92794882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ruta 1">
            <a:extLst>
              <a:ext uri="{FF2B5EF4-FFF2-40B4-BE49-F238E27FC236}">
                <a16:creationId xmlns:a16="http://schemas.microsoft.com/office/drawing/2014/main" id="{183C85E2-C3FE-77E3-7202-B187CAFF7531}"/>
              </a:ext>
            </a:extLst>
          </p:cNvPr>
          <p:cNvSpPr txBox="1"/>
          <p:nvPr/>
        </p:nvSpPr>
        <p:spPr>
          <a:xfrm>
            <a:off x="4155720" y="5655365"/>
            <a:ext cx="11196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hlinkClick r:id="rId2"/>
              </a:rPr>
              <a:t>www.rasch.org</a:t>
            </a:r>
            <a:endParaRPr lang="en-GB" sz="1200" dirty="0"/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97A29B37-A762-F333-2709-3109A3705D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104" y="256453"/>
            <a:ext cx="7099123" cy="5398912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794140E2-5AFE-7EF0-BC77-9A20394A15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1833" y="256453"/>
            <a:ext cx="1788386" cy="2573762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B89CBCE2-A20A-9E43-A353-1EFAFA7737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61833" y="3438939"/>
            <a:ext cx="1788386" cy="2573762"/>
          </a:xfrm>
          <a:prstGeom prst="rect">
            <a:avLst/>
          </a:prstGeom>
        </p:spPr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id="{AAF02CA1-9EA2-AC91-D2D7-049169D50923}"/>
              </a:ext>
            </a:extLst>
          </p:cNvPr>
          <p:cNvSpPr txBox="1"/>
          <p:nvPr/>
        </p:nvSpPr>
        <p:spPr>
          <a:xfrm>
            <a:off x="9253880" y="5954722"/>
            <a:ext cx="7264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600" dirty="0"/>
              <a:t>(1982)</a:t>
            </a: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7C209E3B-03C4-F521-C844-709974E29440}"/>
              </a:ext>
            </a:extLst>
          </p:cNvPr>
          <p:cNvSpPr txBox="1"/>
          <p:nvPr/>
        </p:nvSpPr>
        <p:spPr>
          <a:xfrm>
            <a:off x="9240366" y="2792072"/>
            <a:ext cx="7264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600" dirty="0"/>
              <a:t>(1979)</a:t>
            </a:r>
          </a:p>
        </p:txBody>
      </p:sp>
      <p:sp>
        <p:nvSpPr>
          <p:cNvPr id="8" name="Höger 7">
            <a:extLst>
              <a:ext uri="{FF2B5EF4-FFF2-40B4-BE49-F238E27FC236}">
                <a16:creationId xmlns:a16="http://schemas.microsoft.com/office/drawing/2014/main" id="{5306E543-BD2C-DC95-B231-83E56A5A3E9F}"/>
              </a:ext>
            </a:extLst>
          </p:cNvPr>
          <p:cNvSpPr/>
          <p:nvPr/>
        </p:nvSpPr>
        <p:spPr>
          <a:xfrm>
            <a:off x="1878496" y="2276061"/>
            <a:ext cx="496956" cy="20872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Höger 8">
            <a:extLst>
              <a:ext uri="{FF2B5EF4-FFF2-40B4-BE49-F238E27FC236}">
                <a16:creationId xmlns:a16="http://schemas.microsoft.com/office/drawing/2014/main" id="{B2752879-9930-D62E-493D-AF42C70FB9A2}"/>
              </a:ext>
            </a:extLst>
          </p:cNvPr>
          <p:cNvSpPr/>
          <p:nvPr/>
        </p:nvSpPr>
        <p:spPr>
          <a:xfrm>
            <a:off x="1878496" y="2792072"/>
            <a:ext cx="496956" cy="20872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8018058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ruta 1">
            <a:extLst>
              <a:ext uri="{FF2B5EF4-FFF2-40B4-BE49-F238E27FC236}">
                <a16:creationId xmlns:a16="http://schemas.microsoft.com/office/drawing/2014/main" id="{A1BF0B9E-5A38-9740-A1E9-F7FE034D42B6}"/>
              </a:ext>
            </a:extLst>
          </p:cNvPr>
          <p:cNvSpPr txBox="1"/>
          <p:nvPr/>
        </p:nvSpPr>
        <p:spPr>
          <a:xfrm>
            <a:off x="4257112" y="4281186"/>
            <a:ext cx="7264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600" dirty="0"/>
              <a:t>(2005)</a:t>
            </a: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E9E9C530-CE5D-0448-BA6A-854698C4CF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2633" y="1411569"/>
            <a:ext cx="1835789" cy="2910766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A704C7A9-08FE-D34C-90BB-5AEA9E9859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8509" y="1431892"/>
            <a:ext cx="1911378" cy="2910767"/>
          </a:xfrm>
          <a:prstGeom prst="rect">
            <a:avLst/>
          </a:prstGeom>
        </p:spPr>
      </p:pic>
      <p:sp>
        <p:nvSpPr>
          <p:cNvPr id="8" name="textruta 7">
            <a:extLst>
              <a:ext uri="{FF2B5EF4-FFF2-40B4-BE49-F238E27FC236}">
                <a16:creationId xmlns:a16="http://schemas.microsoft.com/office/drawing/2014/main" id="{F306E865-BD9E-E848-B90C-26CEB65CAD53}"/>
              </a:ext>
            </a:extLst>
          </p:cNvPr>
          <p:cNvSpPr txBox="1"/>
          <p:nvPr/>
        </p:nvSpPr>
        <p:spPr>
          <a:xfrm>
            <a:off x="9407125" y="4292881"/>
            <a:ext cx="7264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600" dirty="0"/>
              <a:t>(2019)</a:t>
            </a:r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CA142E6D-150F-454A-B332-01FDB7B1ED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5295" y="1359984"/>
            <a:ext cx="1938228" cy="2982674"/>
          </a:xfrm>
          <a:prstGeom prst="rect">
            <a:avLst/>
          </a:prstGeom>
        </p:spPr>
      </p:pic>
      <p:sp>
        <p:nvSpPr>
          <p:cNvPr id="11" name="textruta 10">
            <a:extLst>
              <a:ext uri="{FF2B5EF4-FFF2-40B4-BE49-F238E27FC236}">
                <a16:creationId xmlns:a16="http://schemas.microsoft.com/office/drawing/2014/main" id="{177ED548-5BA3-F743-A8E9-5BD61F90A006}"/>
              </a:ext>
            </a:extLst>
          </p:cNvPr>
          <p:cNvSpPr txBox="1"/>
          <p:nvPr/>
        </p:nvSpPr>
        <p:spPr>
          <a:xfrm>
            <a:off x="6955582" y="4342658"/>
            <a:ext cx="7264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600" dirty="0"/>
              <a:t>(2013)</a:t>
            </a:r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89E0B63B-99BF-424B-AC82-30003CF4EF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99743" y="1442305"/>
            <a:ext cx="1852041" cy="2849294"/>
          </a:xfrm>
          <a:prstGeom prst="rect">
            <a:avLst/>
          </a:prstGeom>
        </p:spPr>
      </p:pic>
      <p:sp>
        <p:nvSpPr>
          <p:cNvPr id="7" name="textruta 6">
            <a:extLst>
              <a:ext uri="{FF2B5EF4-FFF2-40B4-BE49-F238E27FC236}">
                <a16:creationId xmlns:a16="http://schemas.microsoft.com/office/drawing/2014/main" id="{48062CFC-093E-19C0-10E2-47A1B2668E05}"/>
              </a:ext>
            </a:extLst>
          </p:cNvPr>
          <p:cNvSpPr txBox="1"/>
          <p:nvPr/>
        </p:nvSpPr>
        <p:spPr>
          <a:xfrm>
            <a:off x="1742516" y="4292881"/>
            <a:ext cx="7264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600" dirty="0"/>
              <a:t>(1988)</a:t>
            </a:r>
          </a:p>
        </p:txBody>
      </p:sp>
    </p:spTree>
    <p:extLst>
      <p:ext uri="{BB962C8B-B14F-4D97-AF65-F5344CB8AC3E}">
        <p14:creationId xmlns:p14="http://schemas.microsoft.com/office/powerpoint/2010/main" val="238436378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4D0C0EC-D234-48CC-7299-A37E9D5822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References</a:t>
            </a: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D7EE3F0E-D052-84BC-18E0-64480D2520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371600"/>
            <a:ext cx="10653889" cy="48053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Fisher WP, Cano SJ (Eds.). </a:t>
            </a:r>
            <a:r>
              <a:rPr lang="en-US" sz="16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Person-centered outcome metrology: Principles and applications for high stakes decision making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Cham: Springer. 2023.</a:t>
            </a:r>
            <a:b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Available from: </a:t>
            </a:r>
            <a:r>
              <a:rPr lang="en-US" sz="1600" u="sng" kern="1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https://doi.org/10.1007/978-3-031-07465-3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sv-SE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Hagell P. Measuring Activities of Daily Living in Parkinson's disease: On a road to nowhere and back again? </a:t>
            </a:r>
            <a:r>
              <a:rPr lang="en-US" sz="16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Measurement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2019; 132: 109-124. </a:t>
            </a:r>
            <a:b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Available from: </a:t>
            </a:r>
            <a:r>
              <a:rPr lang="en-US" sz="1600" u="sng" kern="1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https://doi.org/10.1016/j.measurement.2018.09.050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1600" u="sng" kern="1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https://www.hkr.se/globalassets/transfer/hagell-msrmnt-2019_accepted_ms.pdf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endParaRPr lang="sv-SE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Hagquist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C, Andrich D. Recent advances in analysis of differential item functioning in health research using the Rasch model. </a:t>
            </a:r>
            <a:r>
              <a:rPr lang="en-US" sz="16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Health and Quality of Life Outcomes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2017; 15: 181.</a:t>
            </a:r>
            <a:b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Available from: </a:t>
            </a:r>
            <a:r>
              <a:rPr lang="en-US" sz="1600" u="sng" kern="1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https://doi.org/10.1186/s12955-017-0755-0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sv-SE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Hobart J, Cano S. Improving the evaluation of therapeutic interventions in multiple sclerosis: the role of new psychometric methods. </a:t>
            </a:r>
            <a:r>
              <a:rPr lang="en-US" sz="16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Health Technology Assessment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2009; 13(12).</a:t>
            </a:r>
            <a:b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Available from: </a:t>
            </a:r>
            <a:r>
              <a:rPr lang="en-US" sz="1600" u="sng" kern="1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https://doi.org/10.3310/hta13120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sv-SE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Hobart JC, Cano SJ, </a:t>
            </a:r>
            <a:r>
              <a:rPr lang="en-US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Zajicek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JP, Thompson AJ. Rating scales as outcome measures for clinical trials in neurology: problems, solutions, and recommendations. </a:t>
            </a:r>
            <a:r>
              <a:rPr lang="en-US" sz="16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Lancet Neurology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2007; 6(12): 1094-1105.</a:t>
            </a:r>
            <a:b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Available from: </a:t>
            </a:r>
            <a:r>
              <a:rPr lang="en-US" sz="1600" u="sng" kern="1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7"/>
              </a:rPr>
              <a:t>https://www.academia.edu/3504220/Rating_scales_as_outcome_measures_for_clinical_trials_in_neurology_problems_solutions_and_recommendations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sv-SE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Linacre JM. Sample size and item calibration stability. </a:t>
            </a:r>
            <a:r>
              <a:rPr lang="en-US" sz="16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Rasch Measurement Transactions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1994; 7(4): 328.</a:t>
            </a:r>
            <a:b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Available from: </a:t>
            </a:r>
            <a:r>
              <a:rPr lang="en-US" sz="1600" u="sng" kern="1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8"/>
              </a:rPr>
              <a:t>https://www.rasch.org/rmt/rmt74m.htm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sv-SE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160544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4D0C0EC-D234-48CC-7299-A37E9D5822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References</a:t>
            </a: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D7EE3F0E-D052-84BC-18E0-64480D2520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Morel T. Cano SJ. Measuring what matters to rare disease patients - reflections on the work by the </a:t>
            </a:r>
            <a:r>
              <a:rPr lang="en-US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IRDiRC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Taskforce on patient-centered outcome measures. </a:t>
            </a:r>
            <a:r>
              <a:rPr lang="en-US" sz="1600" i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Orphanet</a:t>
            </a:r>
            <a:r>
              <a:rPr lang="en-US" sz="16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Journal of Rare Diseases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2017; 12: 171.</a:t>
            </a:r>
            <a:b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Available from: </a:t>
            </a:r>
            <a:r>
              <a:rPr lang="en-US" sz="1600" u="sng" kern="1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https://doi.org/10.1186/s13023-017-0718-x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sv-SE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Müller M. Item fit statistics for Rasch analysis: can we trust them? </a:t>
            </a:r>
            <a:r>
              <a:rPr lang="en-US" sz="16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Journal of Statistical Distributions and Applications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2020; 7: 5.</a:t>
            </a:r>
            <a:b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Available from: </a:t>
            </a:r>
            <a:r>
              <a:rPr lang="en-US" sz="1600" u="sng" kern="1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https://doi.org/10.1186/s40488-020-00108-7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sv-SE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Pendrill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L. Man as a measurement instrument. </a:t>
            </a:r>
            <a:r>
              <a:rPr lang="en-US" sz="16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NCSLI Measure J </a:t>
            </a:r>
            <a:r>
              <a:rPr lang="en-US" sz="1600" i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Meas</a:t>
            </a:r>
            <a:r>
              <a:rPr lang="en-US" sz="16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Sci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2014; 9(4): 24-35.</a:t>
            </a:r>
            <a:b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Available from: </a:t>
            </a:r>
            <a:r>
              <a:rPr lang="en-US" sz="1600" u="sng" kern="1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https://www.researchgate.net/publication/270897373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sv-SE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Stemler SE, Naples A. Rasch measurement v. Item Response Theory: Knowing when to cross the line. </a:t>
            </a:r>
            <a:r>
              <a:rPr lang="en-US" sz="16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Practical Assessment Research &amp; Evaluation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2021; 26: Article 11.</a:t>
            </a:r>
            <a:b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Available from: </a:t>
            </a:r>
            <a:r>
              <a:rPr lang="en-US" sz="1600" u="sng" kern="1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https://doi.org/10.7275/v2gd-4441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sv-SE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Stenner AJ, Smith M. Testing construct theories. </a:t>
            </a:r>
            <a:r>
              <a:rPr lang="en-US" sz="16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Perceptual and Motor Skills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1982; 55(2): 415–426.</a:t>
            </a:r>
            <a:b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Available from: </a:t>
            </a:r>
            <a:r>
              <a:rPr lang="en-US" sz="1600" u="sng" kern="1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https://www.researchgate.net/publication/272907017</a:t>
            </a:r>
            <a:endParaRPr lang="sv-SE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Stenner AJ, Smith M, Burdick DS. Toward a theory of construct definition. </a:t>
            </a:r>
            <a:r>
              <a:rPr lang="en-US" sz="16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Journal of Educational Measurement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1983; 20(4): 305-315.</a:t>
            </a:r>
            <a:b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Available from: </a:t>
            </a:r>
            <a:r>
              <a:rPr lang="en-US" sz="16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7"/>
              </a:rPr>
              <a:t>https://cdn.lexile.com/m/resources/materials/Stenner_Smith_Burdick-_Toward_a_theory_of_construct_definition.pdf</a:t>
            </a:r>
            <a:r>
              <a:rPr lang="sv-SE" sz="1600" dirty="0">
                <a:effectLst/>
              </a:rPr>
              <a:t> </a:t>
            </a:r>
            <a:endParaRPr lang="sv-SE" sz="1600" dirty="0"/>
          </a:p>
        </p:txBody>
      </p:sp>
    </p:spTree>
    <p:extLst>
      <p:ext uri="{BB962C8B-B14F-4D97-AF65-F5344CB8AC3E}">
        <p14:creationId xmlns:p14="http://schemas.microsoft.com/office/powerpoint/2010/main" val="157926298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4D0C0EC-D234-48CC-7299-A37E9D5822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References</a:t>
            </a: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D7EE3F0E-D052-84BC-18E0-64480D2520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Stenner AJ, Fisher Jr, WP, Stone MH, Burdick DS. Causal Rasch models. </a:t>
            </a:r>
            <a:r>
              <a:rPr lang="en-US" sz="16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Frontiers in Psychology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2013; 4: 536.</a:t>
            </a:r>
            <a:b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Available from: </a:t>
            </a:r>
            <a:r>
              <a:rPr lang="en-US" sz="1600" u="sng" kern="1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https://doi.org/10.3389/fpsyg.2013.00536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sv-SE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Tennant A, McKenna SP, Hagell P. Application of Rasch analysis in the development and application of quality of life instruments. </a:t>
            </a:r>
            <a:r>
              <a:rPr lang="en-US" sz="16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Value in Health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2004; 7(Suppl 1): S22-26.</a:t>
            </a:r>
            <a:b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Available from: </a:t>
            </a:r>
            <a:r>
              <a:rPr lang="en-US" sz="1600" u="sng" kern="1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https://doi.org/10.1111/j.1524-4733.2004.7s106.x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sv-SE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Tennant A, </a:t>
            </a:r>
            <a:r>
              <a:rPr lang="en-US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Küçükdeveci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AA. Application of the Rasch measurement model in rehabilitation research and practice: early developments, current practice, and future challenges. </a:t>
            </a:r>
            <a:r>
              <a:rPr lang="en-US" sz="16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Frontiers in Rehabilitation Research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2023; 4:1208670.</a:t>
            </a:r>
            <a:b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Available from: </a:t>
            </a:r>
            <a:r>
              <a:rPr lang="en-US" sz="1600" u="sng" kern="1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https://doi.org/10.3389/fresc.2023.1208670</a:t>
            </a:r>
            <a:endParaRPr lang="sv-SE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Tesio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L, </a:t>
            </a:r>
            <a:r>
              <a:rPr lang="en-US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Caronni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A, Hassan S, </a:t>
            </a:r>
            <a:r>
              <a:rPr lang="en-US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Kumbhare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D, </a:t>
            </a:r>
            <a:r>
              <a:rPr lang="en-US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Caronni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A. Why Questionnaire Scores Are Not Measures: A Question-Raising Article. </a:t>
            </a:r>
            <a:r>
              <a:rPr lang="en-US" sz="16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American Journal of Physical Medicine &amp; Rehabilitation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2023; 102(1): 75-82.</a:t>
            </a:r>
            <a:b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Available from: </a:t>
            </a:r>
            <a:r>
              <a:rPr lang="en-US" sz="1600" u="sng" kern="1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https://doi.org/10.1097/PHM.0000000000002028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sv-SE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Tesio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L, </a:t>
            </a:r>
            <a:r>
              <a:rPr lang="en-US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Caronni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A, </a:t>
            </a:r>
            <a:r>
              <a:rPr lang="en-US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Kumbhare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D, Scarano S. Interpreting results from Rasch analysis 1. The “most likely” measures coming from the model. </a:t>
            </a:r>
            <a:r>
              <a:rPr lang="en-US" sz="16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Disability &amp; Rehabilitation 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2023.</a:t>
            </a:r>
            <a:b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Available from: </a:t>
            </a:r>
            <a:r>
              <a:rPr lang="en-US" sz="16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https://doi.org/10.1080/09638288.2023.2169771</a:t>
            </a:r>
            <a:r>
              <a:rPr lang="sv-SE" sz="1600" dirty="0">
                <a:effectLst/>
              </a:rPr>
              <a:t> </a:t>
            </a:r>
            <a:endParaRPr lang="sv-SE" sz="1600" dirty="0"/>
          </a:p>
        </p:txBody>
      </p:sp>
    </p:spTree>
    <p:extLst>
      <p:ext uri="{BB962C8B-B14F-4D97-AF65-F5344CB8AC3E}">
        <p14:creationId xmlns:p14="http://schemas.microsoft.com/office/powerpoint/2010/main" val="10494864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47" name="Text Box 7"/>
          <p:cNvSpPr txBox="1">
            <a:spLocks noChangeArrowheads="1"/>
          </p:cNvSpPr>
          <p:nvPr/>
        </p:nvSpPr>
        <p:spPr bwMode="auto">
          <a:xfrm>
            <a:off x="2610444" y="645611"/>
            <a:ext cx="128669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sv-SE" dirty="0"/>
              <a:t>No DIF</a:t>
            </a:r>
          </a:p>
          <a:p>
            <a:r>
              <a:rPr lang="sv-SE" dirty="0"/>
              <a:t>(</a:t>
            </a:r>
            <a:r>
              <a:rPr lang="sv-SE" dirty="0" err="1"/>
              <a:t>invariance</a:t>
            </a:r>
            <a:r>
              <a:rPr lang="sv-SE" dirty="0"/>
              <a:t>)</a:t>
            </a:r>
          </a:p>
        </p:txBody>
      </p:sp>
      <p:sp>
        <p:nvSpPr>
          <p:cNvPr id="343048" name="Text Box 8"/>
          <p:cNvSpPr txBox="1">
            <a:spLocks noChangeArrowheads="1"/>
          </p:cNvSpPr>
          <p:nvPr/>
        </p:nvSpPr>
        <p:spPr bwMode="auto">
          <a:xfrm>
            <a:off x="2612977" y="2684196"/>
            <a:ext cx="198984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sv-SE" dirty="0"/>
              <a:t>Uniform DIF </a:t>
            </a:r>
          </a:p>
          <a:p>
            <a:r>
              <a:rPr lang="sv-SE" dirty="0"/>
              <a:t>(</a:t>
            </a:r>
            <a:r>
              <a:rPr lang="sv-SE" dirty="0" err="1"/>
              <a:t>group</a:t>
            </a:r>
            <a:r>
              <a:rPr lang="sv-SE" dirty="0"/>
              <a:t> </a:t>
            </a:r>
            <a:r>
              <a:rPr lang="sv-SE" dirty="0" err="1"/>
              <a:t>main</a:t>
            </a:r>
            <a:r>
              <a:rPr lang="sv-SE" dirty="0"/>
              <a:t> </a:t>
            </a:r>
            <a:r>
              <a:rPr lang="sv-SE" dirty="0" err="1"/>
              <a:t>effect</a:t>
            </a:r>
            <a:r>
              <a:rPr lang="sv-SE" dirty="0"/>
              <a:t>)</a:t>
            </a:r>
          </a:p>
        </p:txBody>
      </p:sp>
      <p:sp>
        <p:nvSpPr>
          <p:cNvPr id="343049" name="Text Box 9"/>
          <p:cNvSpPr txBox="1">
            <a:spLocks noChangeArrowheads="1"/>
          </p:cNvSpPr>
          <p:nvPr/>
        </p:nvSpPr>
        <p:spPr bwMode="auto">
          <a:xfrm>
            <a:off x="2607911" y="4536922"/>
            <a:ext cx="292625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sv-SE"/>
              <a:t>Non-uniform DIF </a:t>
            </a:r>
          </a:p>
          <a:p>
            <a:r>
              <a:rPr lang="sv-SE"/>
              <a:t>(group x CI interaction effect)</a:t>
            </a: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1801DD36-BBEB-1C0E-0396-E23086818C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4161" y="111511"/>
            <a:ext cx="4786317" cy="5925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4895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4D0C0EC-D234-48CC-7299-A37E9D5822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References</a:t>
            </a: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D7EE3F0E-D052-84BC-18E0-64480D2520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Tesio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L, </a:t>
            </a:r>
            <a:r>
              <a:rPr lang="en-US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Caronni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A, Simone A, </a:t>
            </a:r>
            <a:r>
              <a:rPr lang="en-US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Kumbhare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D, Scarano S. Interpreting results from Rasch analysis 2. Advanced model applications and the data-model fit assessment. </a:t>
            </a:r>
            <a:r>
              <a:rPr lang="en-US" sz="16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Disability &amp; Rehabilitation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2023.</a:t>
            </a:r>
            <a:b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Available from: </a:t>
            </a:r>
            <a:r>
              <a:rPr lang="en-US" sz="1600" u="sng" kern="1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https://doi.org/10.1080/09638288.2023.2169772</a:t>
            </a:r>
            <a:endParaRPr lang="sv-SE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Westergren A, Broman JE, </a:t>
            </a:r>
            <a:r>
              <a:rPr lang="en-US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Hellström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A, </a:t>
            </a:r>
            <a:r>
              <a:rPr lang="en-US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Fagerström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C, Willman A, Hagell P. Measurement properties of the Minimal Insomnia Symptom Scale as an insomnia screening tool for adults and the elderly. </a:t>
            </a:r>
            <a:r>
              <a:rPr lang="en-US" sz="16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Sleep Medicine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2015; 16(3): 379-384.</a:t>
            </a:r>
            <a:b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Available from: </a:t>
            </a:r>
            <a:r>
              <a:rPr lang="en-US" sz="1600" u="sng" kern="1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https://doi.org/10.1016/j.sleep.2014.10.016</a:t>
            </a:r>
            <a:endParaRPr lang="sv-SE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Wright BD, Stone MH. </a:t>
            </a:r>
            <a:r>
              <a:rPr lang="en-US" sz="16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Best test design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Chicago: MESA Press. 1979.</a:t>
            </a:r>
            <a:b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Available from: </a:t>
            </a:r>
            <a:r>
              <a:rPr lang="en-US" sz="1600" u="sng" kern="1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https://www.rasch.org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sv-SE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Wright BD, Masters G. </a:t>
            </a:r>
            <a:r>
              <a:rPr lang="en-US" sz="16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Rating scale analysis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Chicago: MESA Press. 1982.</a:t>
            </a:r>
            <a:b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Available from: </a:t>
            </a:r>
            <a:r>
              <a:rPr lang="en-US" sz="1600" u="sng" kern="1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https://www.rasch.org</a:t>
            </a:r>
            <a:endParaRPr lang="sv-SE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Wright BD, Linacre J M. Observations are always ordinal; measurements, however, must be interval. </a:t>
            </a:r>
            <a:r>
              <a:rPr lang="en-US" sz="16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Archives of Physical Medicine &amp; Rehabilitation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1989; 70(12): 857-860.</a:t>
            </a:r>
            <a:b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Available from: </a:t>
            </a:r>
            <a:r>
              <a:rPr lang="en-US" sz="16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https://www.rasch.org/memo44.htm</a:t>
            </a: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sv-SE" sz="1600" dirty="0"/>
          </a:p>
        </p:txBody>
      </p:sp>
    </p:spTree>
    <p:extLst>
      <p:ext uri="{BB962C8B-B14F-4D97-AF65-F5344CB8AC3E}">
        <p14:creationId xmlns:p14="http://schemas.microsoft.com/office/powerpoint/2010/main" val="12688997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sv-SE" dirty="0">
                <a:latin typeface="Arial" charset="0"/>
                <a:ea typeface="ＭＳ Ｐゴシック" charset="0"/>
                <a:cs typeface="ＭＳ Ｐゴシック" charset="0"/>
              </a:rPr>
              <a:t>No DIF (</a:t>
            </a:r>
            <a:r>
              <a:rPr lang="sv-SE" dirty="0" err="1">
                <a:latin typeface="Arial" charset="0"/>
                <a:ea typeface="ＭＳ Ｐゴシック" charset="0"/>
                <a:cs typeface="ＭＳ Ｐゴシック" charset="0"/>
              </a:rPr>
              <a:t>invariance</a:t>
            </a:r>
            <a:r>
              <a:rPr lang="sv-SE" dirty="0">
                <a:latin typeface="Arial" charset="0"/>
                <a:ea typeface="ＭＳ Ｐゴシック" charset="0"/>
                <a:cs typeface="ＭＳ Ｐゴシック" charset="0"/>
              </a:rPr>
              <a:t>)</a:t>
            </a:r>
          </a:p>
        </p:txBody>
      </p:sp>
      <p:pic>
        <p:nvPicPr>
          <p:cNvPr id="89091" name="Picture 4" descr="PF10_3a_noD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215" y="1922463"/>
            <a:ext cx="7920037" cy="367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5">
            <a:extLst>
              <a:ext uri="{FF2B5EF4-FFF2-40B4-BE49-F238E27FC236}">
                <a16:creationId xmlns:a16="http://schemas.microsoft.com/office/drawing/2014/main" id="{FD1E20E2-A2B1-B14B-8B23-8959177EBE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76806" y="79961"/>
            <a:ext cx="281519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1600" dirty="0" err="1"/>
              <a:t>Physical</a:t>
            </a:r>
            <a:r>
              <a:rPr lang="sv-SE" altLang="sv-SE" sz="1600" dirty="0"/>
              <a:t> </a:t>
            </a:r>
            <a:r>
              <a:rPr lang="sv-SE" altLang="sv-SE" sz="1600" dirty="0" err="1"/>
              <a:t>Functioning</a:t>
            </a:r>
            <a:r>
              <a:rPr lang="sv-SE" altLang="sv-SE" sz="1600" dirty="0"/>
              <a:t> (SF-36)</a:t>
            </a:r>
          </a:p>
        </p:txBody>
      </p:sp>
    </p:spTree>
    <p:extLst>
      <p:ext uri="{BB962C8B-B14F-4D97-AF65-F5344CB8AC3E}">
        <p14:creationId xmlns:p14="http://schemas.microsoft.com/office/powerpoint/2010/main" val="5826404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v-SE">
                <a:latin typeface="Arial" charset="0"/>
                <a:ea typeface="ＭＳ Ｐゴシック" charset="0"/>
                <a:cs typeface="ＭＳ Ｐゴシック" charset="0"/>
              </a:rPr>
              <a:t>Uniform DIF (group main effect)</a:t>
            </a:r>
          </a:p>
        </p:txBody>
      </p:sp>
      <p:pic>
        <p:nvPicPr>
          <p:cNvPr id="91139" name="Picture 5" descr="PF10_3h_uniD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0" y="2068515"/>
            <a:ext cx="8064500" cy="373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5">
            <a:extLst>
              <a:ext uri="{FF2B5EF4-FFF2-40B4-BE49-F238E27FC236}">
                <a16:creationId xmlns:a16="http://schemas.microsoft.com/office/drawing/2014/main" id="{A9DA2A86-B561-4F5E-9BC2-22784C30D9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76806" y="79961"/>
            <a:ext cx="281519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1600" dirty="0" err="1"/>
              <a:t>Physical</a:t>
            </a:r>
            <a:r>
              <a:rPr lang="sv-SE" altLang="sv-SE" sz="1600" dirty="0"/>
              <a:t> </a:t>
            </a:r>
            <a:r>
              <a:rPr lang="sv-SE" altLang="sv-SE" sz="1600" dirty="0" err="1"/>
              <a:t>Functioning</a:t>
            </a:r>
            <a:r>
              <a:rPr lang="sv-SE" altLang="sv-SE" sz="1600" dirty="0"/>
              <a:t> (SF-36)</a:t>
            </a:r>
          </a:p>
        </p:txBody>
      </p:sp>
    </p:spTree>
    <p:extLst>
      <p:ext uri="{BB962C8B-B14F-4D97-AF65-F5344CB8AC3E}">
        <p14:creationId xmlns:p14="http://schemas.microsoft.com/office/powerpoint/2010/main" val="1080301452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v-SE">
                <a:latin typeface="Arial" charset="0"/>
                <a:ea typeface="ＭＳ Ｐゴシック" charset="0"/>
                <a:cs typeface="ＭＳ Ｐゴシック" charset="0"/>
              </a:rPr>
              <a:t>Uniform DIF (group main effect)</a:t>
            </a:r>
          </a:p>
        </p:txBody>
      </p:sp>
      <p:pic>
        <p:nvPicPr>
          <p:cNvPr id="93187" name="Picture 5" descr="PF10_3h_uniD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5887" y="1820472"/>
            <a:ext cx="8064500" cy="373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5143" name="Text Box 7"/>
          <p:cNvSpPr txBox="1">
            <a:spLocks noChangeArrowheads="1"/>
          </p:cNvSpPr>
          <p:nvPr/>
        </p:nvSpPr>
        <p:spPr bwMode="auto">
          <a:xfrm>
            <a:off x="2395239" y="5687232"/>
            <a:ext cx="756514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r>
              <a:rPr lang="sv-SE" sz="2000" dirty="0">
                <a:latin typeface="Arial" charset="0"/>
              </a:rPr>
              <a:t>(UK) Walking </a:t>
            </a:r>
            <a:r>
              <a:rPr lang="sv-SE" sz="2000" dirty="0" err="1">
                <a:latin typeface="Arial" charset="0"/>
              </a:rPr>
              <a:t>half</a:t>
            </a:r>
            <a:r>
              <a:rPr lang="sv-SE" sz="2000" dirty="0">
                <a:latin typeface="Arial" charset="0"/>
              </a:rPr>
              <a:t> a mile </a:t>
            </a:r>
            <a:r>
              <a:rPr lang="sv-SE" sz="2000" dirty="0">
                <a:latin typeface="Arial" charset="0"/>
                <a:sym typeface="Wingdings" charset="0"/>
              </a:rPr>
              <a:t> (SE) Walking a </a:t>
            </a:r>
            <a:r>
              <a:rPr lang="sv-SE" sz="2000" dirty="0" err="1">
                <a:latin typeface="Arial" charset="0"/>
                <a:sym typeface="Wingdings" charset="0"/>
              </a:rPr>
              <a:t>few</a:t>
            </a:r>
            <a:r>
              <a:rPr lang="sv-SE" sz="2000" dirty="0">
                <a:latin typeface="Arial" charset="0"/>
                <a:sym typeface="Wingdings" charset="0"/>
              </a:rPr>
              <a:t> </a:t>
            </a:r>
            <a:r>
              <a:rPr lang="sv-SE" sz="2000" dirty="0" err="1">
                <a:latin typeface="Arial" charset="0"/>
                <a:sym typeface="Wingdings" charset="0"/>
              </a:rPr>
              <a:t>hundred</a:t>
            </a:r>
            <a:r>
              <a:rPr lang="sv-SE" sz="2000" dirty="0">
                <a:latin typeface="Arial" charset="0"/>
                <a:sym typeface="Wingdings" charset="0"/>
              </a:rPr>
              <a:t> </a:t>
            </a:r>
            <a:r>
              <a:rPr lang="sv-SE" sz="2000" dirty="0" err="1">
                <a:latin typeface="Arial" charset="0"/>
                <a:sym typeface="Wingdings" charset="0"/>
              </a:rPr>
              <a:t>metres</a:t>
            </a:r>
            <a:r>
              <a:rPr lang="sv-SE" sz="2000" dirty="0">
                <a:latin typeface="Arial" charset="0"/>
                <a:sym typeface="Wingdings" charset="0"/>
              </a:rPr>
              <a:t>...</a:t>
            </a:r>
            <a:endParaRPr lang="sv-SE" sz="2000" dirty="0">
              <a:latin typeface="Arial" charset="0"/>
            </a:endParaRPr>
          </a:p>
        </p:txBody>
      </p:sp>
      <p:sp>
        <p:nvSpPr>
          <p:cNvPr id="2" name="Text Box 5">
            <a:extLst>
              <a:ext uri="{FF2B5EF4-FFF2-40B4-BE49-F238E27FC236}">
                <a16:creationId xmlns:a16="http://schemas.microsoft.com/office/drawing/2014/main" id="{F704E4A5-3D53-3009-4C2B-5ECD3F9793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76806" y="79961"/>
            <a:ext cx="281519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1600" dirty="0" err="1"/>
              <a:t>Physical</a:t>
            </a:r>
            <a:r>
              <a:rPr lang="sv-SE" altLang="sv-SE" sz="1600" dirty="0"/>
              <a:t> </a:t>
            </a:r>
            <a:r>
              <a:rPr lang="sv-SE" altLang="sv-SE" sz="1600" dirty="0" err="1"/>
              <a:t>Functioning</a:t>
            </a:r>
            <a:r>
              <a:rPr lang="sv-SE" altLang="sv-SE" sz="1600" dirty="0"/>
              <a:t> (SF-36)</a:t>
            </a:r>
          </a:p>
        </p:txBody>
      </p:sp>
    </p:spTree>
    <p:extLst>
      <p:ext uri="{BB962C8B-B14F-4D97-AF65-F5344CB8AC3E}">
        <p14:creationId xmlns:p14="http://schemas.microsoft.com/office/powerpoint/2010/main" val="2963885151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v-SE" sz="3200">
                <a:latin typeface="Arial" charset="0"/>
                <a:ea typeface="ＭＳ Ｐゴシック" charset="0"/>
              </a:rPr>
              <a:t>Non-uniform DIF (group x CI interaction effect)</a:t>
            </a:r>
          </a:p>
        </p:txBody>
      </p:sp>
      <p:pic>
        <p:nvPicPr>
          <p:cNvPr id="95235" name="Picture 6" descr="PF10_3j_nonuniD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5" y="1916113"/>
            <a:ext cx="8135937" cy="377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5">
            <a:extLst>
              <a:ext uri="{FF2B5EF4-FFF2-40B4-BE49-F238E27FC236}">
                <a16:creationId xmlns:a16="http://schemas.microsoft.com/office/drawing/2014/main" id="{C9D75032-9949-AC13-41B7-A7A1A25A38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76806" y="79961"/>
            <a:ext cx="281519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sv-SE" sz="1600" dirty="0" err="1"/>
              <a:t>Physical</a:t>
            </a:r>
            <a:r>
              <a:rPr lang="sv-SE" altLang="sv-SE" sz="1600" dirty="0"/>
              <a:t> </a:t>
            </a:r>
            <a:r>
              <a:rPr lang="sv-SE" altLang="sv-SE" sz="1600" dirty="0" err="1"/>
              <a:t>Functioning</a:t>
            </a:r>
            <a:r>
              <a:rPr lang="sv-SE" altLang="sv-SE" sz="1600" dirty="0"/>
              <a:t> (SF-36)</a:t>
            </a:r>
          </a:p>
        </p:txBody>
      </p:sp>
    </p:spTree>
    <p:extLst>
      <p:ext uri="{BB962C8B-B14F-4D97-AF65-F5344CB8AC3E}">
        <p14:creationId xmlns:p14="http://schemas.microsoft.com/office/powerpoint/2010/main" val="14611759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2289</TotalTime>
  <Words>2455</Words>
  <Application>Microsoft Macintosh PowerPoint</Application>
  <PresentationFormat>Bredbild</PresentationFormat>
  <Paragraphs>285</Paragraphs>
  <Slides>50</Slides>
  <Notes>25</Notes>
  <HiddenSlides>0</HiddenSlides>
  <MMClips>0</MMClips>
  <ScaleCrop>false</ScaleCrop>
  <HeadingPairs>
    <vt:vector size="8" baseType="variant">
      <vt:variant>
        <vt:lpstr>Använt teckensnitt</vt:lpstr>
      </vt:variant>
      <vt:variant>
        <vt:i4>8</vt:i4>
      </vt:variant>
      <vt:variant>
        <vt:lpstr>Tema</vt:lpstr>
      </vt:variant>
      <vt:variant>
        <vt:i4>1</vt:i4>
      </vt:variant>
      <vt:variant>
        <vt:lpstr>Serverprogram för OLE-inbäddning</vt:lpstr>
      </vt:variant>
      <vt:variant>
        <vt:i4>1</vt:i4>
      </vt:variant>
      <vt:variant>
        <vt:lpstr>Bildrubriker</vt:lpstr>
      </vt:variant>
      <vt:variant>
        <vt:i4>50</vt:i4>
      </vt:variant>
    </vt:vector>
  </HeadingPairs>
  <TitlesOfParts>
    <vt:vector size="60" baseType="lpstr">
      <vt:lpstr>Arial</vt:lpstr>
      <vt:lpstr>Calibri</vt:lpstr>
      <vt:lpstr>Calibri Light</vt:lpstr>
      <vt:lpstr>Courier New</vt:lpstr>
      <vt:lpstr>RclqmmAdvTT7329fd89.I</vt:lpstr>
      <vt:lpstr>Times New Roman</vt:lpstr>
      <vt:lpstr>TwcmgqAdvTTe45e47d2</vt:lpstr>
      <vt:lpstr>Wingdings</vt:lpstr>
      <vt:lpstr>Office Theme</vt:lpstr>
      <vt:lpstr>Photo Editor-foto</vt:lpstr>
      <vt:lpstr>Rasch Measurement Theory (RMT) (part 2)</vt:lpstr>
      <vt:lpstr>Learning Objectives</vt:lpstr>
      <vt:lpstr>DIF: Differential Item Functioning</vt:lpstr>
      <vt:lpstr>DIF with the Rasch model</vt:lpstr>
      <vt:lpstr>PowerPoint-presentation</vt:lpstr>
      <vt:lpstr>No DIF (invariance)</vt:lpstr>
      <vt:lpstr>Uniform DIF (group main effect)</vt:lpstr>
      <vt:lpstr>Uniform DIF (group main effect)</vt:lpstr>
      <vt:lpstr>Non-uniform DIF (group x CI interaction effect)</vt:lpstr>
      <vt:lpstr>Item location DIF (95% CI)</vt:lpstr>
      <vt:lpstr>Adjusting for DIF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The significance of DIF</vt:lpstr>
      <vt:lpstr>Interpretation and use of  goodness-of-fit, DIF, thresholds, etc.</vt:lpstr>
      <vt:lpstr>PowerPoint-presentation</vt:lpstr>
      <vt:lpstr>Addressing basic measurement aspects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Raw scores-to-linear measures  </vt:lpstr>
      <vt:lpstr>Raw scores-to-linear measures  with known uncertainties</vt:lpstr>
      <vt:lpstr>Person-centred measurement: Known measurement uncertainties at the individual person level</vt:lpstr>
      <vt:lpstr>Sample size</vt:lpstr>
      <vt:lpstr>The Rasch model provides a means to test quantitative psychometric measurement properties and to transform qualitative observations into quantitative measures</vt:lpstr>
      <vt:lpstr>PowerPoint-presentation</vt:lpstr>
      <vt:lpstr>Thomas Salzberger</vt:lpstr>
      <vt:lpstr>Construct specification equations</vt:lpstr>
      <vt:lpstr>PowerPoint-presentation</vt:lpstr>
      <vt:lpstr>Example: Acculturation to the US culture of Chinese immigrants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References</vt:lpstr>
      <vt:lpstr>References</vt:lpstr>
      <vt:lpstr>References</vt:lpstr>
      <vt:lpstr>References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presentation</dc:title>
  <dc:creator>Martin Jens Persson</dc:creator>
  <cp:lastModifiedBy>Peter Hagell</cp:lastModifiedBy>
  <cp:revision>61</cp:revision>
  <dcterms:created xsi:type="dcterms:W3CDTF">2022-12-12T07:56:35Z</dcterms:created>
  <dcterms:modified xsi:type="dcterms:W3CDTF">2023-12-20T10:07:46Z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9144ccec-98ca-4847-b090-103d5c6592f4_Enabled">
    <vt:lpwstr>true</vt:lpwstr>
  </property>
  <property fmtid="{D5CDD505-2E9C-101B-9397-08002B2CF9AE}" pid="3" name="MSIP_Label_9144ccec-98ca-4847-b090-103d5c6592f4_SetDate">
    <vt:lpwstr>2022-12-12T08:01:38Z</vt:lpwstr>
  </property>
  <property fmtid="{D5CDD505-2E9C-101B-9397-08002B2CF9AE}" pid="4" name="MSIP_Label_9144ccec-98ca-4847-b090-103d5c6592f4_Method">
    <vt:lpwstr>Standard</vt:lpwstr>
  </property>
  <property fmtid="{D5CDD505-2E9C-101B-9397-08002B2CF9AE}" pid="5" name="MSIP_Label_9144ccec-98ca-4847-b090-103d5c6592f4_Name">
    <vt:lpwstr>Information class 1</vt:lpwstr>
  </property>
  <property fmtid="{D5CDD505-2E9C-101B-9397-08002B2CF9AE}" pid="6" name="MSIP_Label_9144ccec-98ca-4847-b090-103d5c6592f4_SiteId">
    <vt:lpwstr>fb665cd7-b4b7-4578-8a42-29ff69176bdf</vt:lpwstr>
  </property>
  <property fmtid="{D5CDD505-2E9C-101B-9397-08002B2CF9AE}" pid="7" name="MSIP_Label_9144ccec-98ca-4847-b090-103d5c6592f4_ActionId">
    <vt:lpwstr>a68d1860-4a23-49fb-977d-35382d0eacfc</vt:lpwstr>
  </property>
  <property fmtid="{D5CDD505-2E9C-101B-9397-08002B2CF9AE}" pid="8" name="MSIP_Label_9144ccec-98ca-4847-b090-103d5c6592f4_ContentBits">
    <vt:lpwstr>0</vt:lpwstr>
  </property>
</Properties>
</file>