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694" r:id="rId4"/>
    <p:sldId id="767" r:id="rId5"/>
    <p:sldId id="272" r:id="rId6"/>
    <p:sldId id="465" r:id="rId7"/>
    <p:sldId id="789" r:id="rId8"/>
    <p:sldId id="278" r:id="rId9"/>
    <p:sldId id="409" r:id="rId10"/>
    <p:sldId id="410" r:id="rId11"/>
    <p:sldId id="731" r:id="rId12"/>
    <p:sldId id="424" r:id="rId13"/>
    <p:sldId id="473" r:id="rId14"/>
    <p:sldId id="754" r:id="rId15"/>
    <p:sldId id="263" r:id="rId16"/>
    <p:sldId id="464" r:id="rId17"/>
    <p:sldId id="795" r:id="rId18"/>
    <p:sldId id="466" r:id="rId19"/>
    <p:sldId id="839" r:id="rId20"/>
    <p:sldId id="820" r:id="rId21"/>
    <p:sldId id="647" r:id="rId22"/>
    <p:sldId id="819" r:id="rId23"/>
    <p:sldId id="793" r:id="rId24"/>
    <p:sldId id="847" r:id="rId25"/>
    <p:sldId id="733" r:id="rId26"/>
    <p:sldId id="734" r:id="rId27"/>
    <p:sldId id="735" r:id="rId28"/>
    <p:sldId id="797" r:id="rId29"/>
    <p:sldId id="610" r:id="rId30"/>
    <p:sldId id="770" r:id="rId31"/>
    <p:sldId id="842" r:id="rId32"/>
    <p:sldId id="843" r:id="rId33"/>
    <p:sldId id="844" r:id="rId34"/>
    <p:sldId id="845" r:id="rId3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354"/>
    <p:restoredTop sz="96327"/>
  </p:normalViewPr>
  <p:slideViewPr>
    <p:cSldViewPr snapToGrid="0">
      <p:cViewPr varScale="1">
        <p:scale>
          <a:sx n="128" d="100"/>
          <a:sy n="128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gell" userId="865b429c-9613-4fde-a36c-7e38fc6a5413" providerId="ADAL" clId="{F452B922-0FF7-8446-BF7F-BBE37F68921E}"/>
    <pc:docChg chg="delSld modSld">
      <pc:chgData name="Peter Hagell" userId="865b429c-9613-4fde-a36c-7e38fc6a5413" providerId="ADAL" clId="{F452B922-0FF7-8446-BF7F-BBE37F68921E}" dt="2023-12-20T10:06:36.362" v="12" actId="2696"/>
      <pc:docMkLst>
        <pc:docMk/>
      </pc:docMkLst>
      <pc:sldChg chg="modSp mod">
        <pc:chgData name="Peter Hagell" userId="865b429c-9613-4fde-a36c-7e38fc6a5413" providerId="ADAL" clId="{F452B922-0FF7-8446-BF7F-BBE37F68921E}" dt="2023-12-20T10:06:03.184" v="11" actId="20577"/>
        <pc:sldMkLst>
          <pc:docMk/>
          <pc:sldMk cId="1161591771" sldId="256"/>
        </pc:sldMkLst>
        <pc:spChg chg="mod">
          <ac:chgData name="Peter Hagell" userId="865b429c-9613-4fde-a36c-7e38fc6a5413" providerId="ADAL" clId="{F452B922-0FF7-8446-BF7F-BBE37F68921E}" dt="2023-12-20T10:06:03.184" v="11" actId="20577"/>
          <ac:spMkLst>
            <pc:docMk/>
            <pc:sldMk cId="1161591771" sldId="256"/>
            <ac:spMk id="2" creationId="{A2DF4CEB-918A-0472-B6E4-4689B9CD397B}"/>
          </ac:spMkLst>
        </pc:spChg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1461175920" sldId="308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3148173184" sldId="312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38082522" sldId="313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3454708993" sldId="335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314336447" sldId="344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824958913" sldId="346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3069831590" sldId="366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553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554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555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556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578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606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608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613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615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616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617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0" sldId="618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105539677" sldId="634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1016979455" sldId="648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3144064330" sldId="649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1725520764" sldId="650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813587287" sldId="675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909623020" sldId="706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206939583" sldId="732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123868011" sldId="738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1945263259" sldId="739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11948950" sldId="740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582640442" sldId="741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1080301452" sldId="742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3359217603" sldId="745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453409172" sldId="746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384363783" sldId="749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963885151" sldId="796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2619662386" sldId="799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353403121" sldId="807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43864452" sldId="812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3942762296" sldId="815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1775193853" sldId="829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927948821" sldId="835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1195912225" sldId="836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1680180586" sldId="841"/>
        </pc:sldMkLst>
      </pc:sldChg>
      <pc:sldChg chg="del">
        <pc:chgData name="Peter Hagell" userId="865b429c-9613-4fde-a36c-7e38fc6a5413" providerId="ADAL" clId="{F452B922-0FF7-8446-BF7F-BBE37F68921E}" dt="2023-12-20T10:06:36.362" v="12" actId="2696"/>
        <pc:sldMkLst>
          <pc:docMk/>
          <pc:sldMk cId="3712216340" sldId="846"/>
        </pc:sldMkLst>
      </pc:sldChg>
      <pc:sldMasterChg chg="delSldLayout">
        <pc:chgData name="Peter Hagell" userId="865b429c-9613-4fde-a36c-7e38fc6a5413" providerId="ADAL" clId="{F452B922-0FF7-8446-BF7F-BBE37F68921E}" dt="2023-12-20T10:06:36.362" v="12" actId="2696"/>
        <pc:sldMasterMkLst>
          <pc:docMk/>
          <pc:sldMasterMk cId="476094540" sldId="2147483648"/>
        </pc:sldMasterMkLst>
        <pc:sldLayoutChg chg="del">
          <pc:chgData name="Peter Hagell" userId="865b429c-9613-4fde-a36c-7e38fc6a5413" providerId="ADAL" clId="{F452B922-0FF7-8446-BF7F-BBE37F68921E}" dt="2023-12-20T10:06:36.362" v="12" actId="2696"/>
          <pc:sldLayoutMkLst>
            <pc:docMk/>
            <pc:sldMasterMk cId="476094540" sldId="2147483648"/>
            <pc:sldLayoutMk cId="624364925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91A3-430B-8E44-83C9-8D3047BB0C20}" type="datetimeFigureOut">
              <a:rPr lang="sv-SE" smtClean="0"/>
              <a:t>2023-12-20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82F4E-0EC6-EF4F-950C-C3848C09D4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01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ED42A398-156B-FE4C-9DF6-DC33E295D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23C601AB-880F-D842-8603-A5CB82968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FAF8AB9-2DAB-B241-9758-6893214E8222}" type="slidenum">
              <a:rPr lang="sv-SE" sz="1300">
                <a:latin typeface="Times New Roman" charset="0"/>
              </a:rPr>
              <a:t>15</a:t>
            </a:fld>
            <a:endParaRPr lang="sv-SE" sz="130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3FDD1776-CD88-8B47-BA01-58579BD9E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13900" indent="-3459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46520A-893B-344A-B648-5F8D8170F263}" type="slidenum">
              <a:rPr lang="sv-SE" altLang="sv-S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A1F15453-DC17-8940-A163-32FD37D04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ECE64BC-DB44-2742-9CDA-64E27665C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6732480F-5FC6-D74C-AE18-EEFEDED9D6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13900" indent="-3459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9426CE-06B3-F14E-AB53-28F87090EA04}" type="slidenum">
              <a:rPr lang="sv-SE" altLang="sv-S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0BA7AD2C-A388-2B47-B61E-8F0CAC3428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C8DF11A-C023-9244-8237-4117B4E58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920DCD86-5F7D-4741-AFCD-A42344D94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13900" indent="-3459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9BACE1-CF79-F443-8C5E-1A4C1A138457}" type="slidenum">
              <a:rPr lang="sv-SE" altLang="sv-S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84BCDAD1-B26D-4748-846B-C8A1B6DDD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A3BE0B5-B921-8B49-9B81-3A3B3834B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2DB6A86-8F63-6044-B369-973CF467C408}" type="slidenum">
              <a:rPr lang="sv-SE" sz="1200">
                <a:latin typeface="Times New Roman" charset="0"/>
              </a:rPr>
              <a:pPr eaLnBrk="1" hangingPunct="1"/>
              <a:t>19</a:t>
            </a:fld>
            <a:endParaRPr lang="sv-SE" sz="120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05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6F07528-EF5D-7941-8134-31B28AA3A212}" type="slidenum">
              <a:rPr lang="sv-SE" sz="1300">
                <a:latin typeface="Times New Roman" charset="0"/>
              </a:rPr>
              <a:t>22</a:t>
            </a:fld>
            <a:endParaRPr lang="sv-SE" sz="130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C7CEE50-6C13-C548-99A7-9E65DCAD3299}" type="slidenum">
              <a:rPr lang="sv-SE" sz="1300">
                <a:latin typeface="Times New Roman" charset="0"/>
              </a:rPr>
              <a:t>23</a:t>
            </a:fld>
            <a:endParaRPr lang="sv-SE" sz="130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83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D18A56B-58B2-D647-8367-511AC8001071}" type="slidenum">
              <a:rPr lang="sv-SE" sz="1200">
                <a:latin typeface="Times New Roman" charset="0"/>
              </a:rPr>
              <a:pPr eaLnBrk="1" hangingPunct="1"/>
              <a:t>25</a:t>
            </a:fld>
            <a:endParaRPr lang="sv-SE" sz="120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38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874123C-AFE4-FC42-8706-E8ED8ED0EB5A}" type="slidenum">
              <a:rPr lang="sv-SE" sz="1200">
                <a:latin typeface="Times New Roman" charset="0"/>
              </a:rPr>
              <a:pPr eaLnBrk="1" hangingPunct="1"/>
              <a:t>26</a:t>
            </a:fld>
            <a:endParaRPr lang="sv-SE" sz="120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90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96AE52D-0A0B-9641-8318-C083380F72DE}" type="slidenum">
              <a:rPr lang="sv-SE" sz="1200">
                <a:latin typeface="Times New Roman" charset="0"/>
              </a:rPr>
              <a:pPr eaLnBrk="1" hangingPunct="1"/>
              <a:t>27</a:t>
            </a:fld>
            <a:endParaRPr lang="sv-SE" sz="120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3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638F09F-EA3B-C24E-825A-05229F5C512E}" type="slidenum">
              <a:rPr lang="sv-SE" sz="1300">
                <a:latin typeface="Times New Roman" charset="0"/>
              </a:rPr>
              <a:t>6</a:t>
            </a:fld>
            <a:endParaRPr lang="sv-SE" sz="130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E984F-5CB4-5A48-8965-438A605CBE00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92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59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788B954B-C858-1E40-AAFD-67380744A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10725" indent="-345884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88ED0D-98BE-F549-90DD-8289DDF30982}" type="slidenum">
              <a:rPr lang="sv-SE" altLang="sv-S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4F4B7FB2-8ED3-3340-9B5C-7DE5A1FCA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740FAE1-F4CA-D940-8950-1B23A7EB7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7696FF9A-96EC-4F47-84A1-D709BE393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13900" indent="-34591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F1A647-F6A9-4F47-8774-CD2CA6B37BBF}" type="slidenum">
              <a:rPr lang="sv-SE" altLang="sv-S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sv-SE" altLang="sv-SE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4E7A750-F5A9-524A-B011-1F514720E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DFB3728-DE76-6047-AEB5-13218A3AE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70BE860F-DF4F-AC4A-A615-3B68A5A27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B15B6464-A7F3-9E41-AF8F-F78A5EF0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0B0562C-2C76-4748-98DA-7427612E90CE}" type="slidenum">
              <a:rPr lang="sv-SE" sz="1200">
                <a:latin typeface="Times New Roman" charset="0"/>
              </a:rPr>
              <a:pPr eaLnBrk="1" hangingPunct="1"/>
              <a:t>11</a:t>
            </a:fld>
            <a:endParaRPr lang="sv-SE" sz="120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54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9BC4214-02D6-1843-9E9F-44794BBDD06D}" type="slidenum">
              <a:rPr lang="sv-SE" sz="1300">
                <a:latin typeface="Times New Roman" charset="0"/>
              </a:rPr>
              <a:t>12</a:t>
            </a:fld>
            <a:endParaRPr lang="sv-SE" sz="130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3DC0C8B-2DD5-9C44-A533-51C0979273B2}" type="slidenum">
              <a:rPr lang="sv-SE" sz="1300">
                <a:latin typeface="Times New Roman" charset="0"/>
              </a:rPr>
              <a:t>13</a:t>
            </a:fld>
            <a:endParaRPr lang="sv-SE" sz="130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62B01-111C-FB4A-87AE-7DD6887494A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01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912284" y="1989138"/>
            <a:ext cx="508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6195484" y="1989138"/>
            <a:ext cx="50800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195484" y="4122738"/>
            <a:ext cx="5080000" cy="1981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2A576-8BF6-894E-8296-45E2C42FE45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42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12/20/23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3.png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CPCs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7.wmf"/><Relationship Id="rId9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sch.org/rmt/rmt74m.htm" TargetMode="External"/><Relationship Id="rId3" Type="http://schemas.openxmlformats.org/officeDocument/2006/relationships/hyperlink" Target="https://doi.org/10.1016/j.measurement.2018.09.050" TargetMode="External"/><Relationship Id="rId7" Type="http://schemas.openxmlformats.org/officeDocument/2006/relationships/hyperlink" Target="https://www.academia.edu/3504220/Rating_scales_as_outcome_measures_for_clinical_trials_in_neurology_problems_solutions_and_recommendations" TargetMode="External"/><Relationship Id="rId2" Type="http://schemas.openxmlformats.org/officeDocument/2006/relationships/hyperlink" Target="https://doi.org/10.1007/978-3-031-07465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310/hta13120" TargetMode="External"/><Relationship Id="rId5" Type="http://schemas.openxmlformats.org/officeDocument/2006/relationships/hyperlink" Target="https://doi.org/10.1186/s12955-017-0755-0" TargetMode="External"/><Relationship Id="rId4" Type="http://schemas.openxmlformats.org/officeDocument/2006/relationships/hyperlink" Target="https://www.hkr.se/globalassets/transfer/hagell-msrmnt-2019_accepted_ms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40488-020-00108-7" TargetMode="External"/><Relationship Id="rId7" Type="http://schemas.openxmlformats.org/officeDocument/2006/relationships/hyperlink" Target="https://cdn.lexile.com/m/resources/materials/Stenner_Smith_Burdick-_Toward_a_theory_of_construct_definition.pdf" TargetMode="External"/><Relationship Id="rId2" Type="http://schemas.openxmlformats.org/officeDocument/2006/relationships/hyperlink" Target="https://doi.org/10.1186/s13023-017-0718-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publication/272907017" TargetMode="External"/><Relationship Id="rId5" Type="http://schemas.openxmlformats.org/officeDocument/2006/relationships/hyperlink" Target="https://doi.org/10.7275/v2gd-4441" TargetMode="External"/><Relationship Id="rId4" Type="http://schemas.openxmlformats.org/officeDocument/2006/relationships/hyperlink" Target="https://www.researchgate.net/publication/27089737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.1524-4733.2004.7s106.x" TargetMode="External"/><Relationship Id="rId2" Type="http://schemas.openxmlformats.org/officeDocument/2006/relationships/hyperlink" Target="https://doi.org/10.3389/fpsyg.2013.005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0/09638288.2023.2169771" TargetMode="External"/><Relationship Id="rId5" Type="http://schemas.openxmlformats.org/officeDocument/2006/relationships/hyperlink" Target="https://doi.org/10.1097/PHM.0000000000002028" TargetMode="External"/><Relationship Id="rId4" Type="http://schemas.openxmlformats.org/officeDocument/2006/relationships/hyperlink" Target="https://doi.org/10.3389/fresc.2023.120867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leep.2014.10.016" TargetMode="External"/><Relationship Id="rId2" Type="http://schemas.openxmlformats.org/officeDocument/2006/relationships/hyperlink" Target="https://doi.org/10.1080/09638288.2023.216977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sch.org/memo44.htm" TargetMode="External"/><Relationship Id="rId4" Type="http://schemas.openxmlformats.org/officeDocument/2006/relationships/hyperlink" Target="https://www.rasch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jpeg"/><Relationship Id="rId10" Type="http://schemas.openxmlformats.org/officeDocument/2006/relationships/image" Target="../media/image13.emf"/><Relationship Id="rId4" Type="http://schemas.openxmlformats.org/officeDocument/2006/relationships/image" Target="../media/image5.jpeg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16.w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39" y="1122363"/>
            <a:ext cx="10843591" cy="2387600"/>
          </a:xfrm>
        </p:spPr>
        <p:txBody>
          <a:bodyPr/>
          <a:lstStyle/>
          <a:p>
            <a:r>
              <a:rPr lang="sv-SE" dirty="0" err="1"/>
              <a:t>Rasch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(RMT) (part 1)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5" descr="lifting-stones-stykkisholmur">
            <a:extLst>
              <a:ext uri="{FF2B5EF4-FFF2-40B4-BE49-F238E27FC236}">
                <a16:creationId xmlns:a16="http://schemas.microsoft.com/office/drawing/2014/main" id="{73BC7E35-52FA-E542-90D0-7A53F03C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37" y="652829"/>
            <a:ext cx="66976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7" name="Picture 7" descr="brunbit_33510468_190342172">
            <a:extLst>
              <a:ext uri="{FF2B5EF4-FFF2-40B4-BE49-F238E27FC236}">
                <a16:creationId xmlns:a16="http://schemas.microsoft.com/office/drawing/2014/main" id="{D68B62CF-97E8-7C42-89BE-003B1F985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0"/>
          <a:stretch/>
        </p:blipFill>
        <p:spPr bwMode="auto">
          <a:xfrm>
            <a:off x="2867637" y="652829"/>
            <a:ext cx="2701925" cy="184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9" name="Picture 9" descr="07diary600">
            <a:extLst>
              <a:ext uri="{FF2B5EF4-FFF2-40B4-BE49-F238E27FC236}">
                <a16:creationId xmlns:a16="http://schemas.microsoft.com/office/drawing/2014/main" id="{2C0E079E-F563-9B4B-B879-09A98046D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3" t="19639"/>
          <a:stretch/>
        </p:blipFill>
        <p:spPr bwMode="auto">
          <a:xfrm>
            <a:off x="7407887" y="652829"/>
            <a:ext cx="2157412" cy="214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1"/>
          <p:cNvGrpSpPr>
            <a:grpSpLocks/>
          </p:cNvGrpSpPr>
          <p:nvPr/>
        </p:nvGrpSpPr>
        <p:grpSpPr bwMode="auto">
          <a:xfrm>
            <a:off x="2480692" y="2064692"/>
            <a:ext cx="7699373" cy="2190751"/>
            <a:chOff x="521" y="346"/>
            <a:chExt cx="4850" cy="1380"/>
          </a:xfrm>
        </p:grpSpPr>
        <p:sp>
          <p:nvSpPr>
            <p:cNvPr id="45061" name="Line 3"/>
            <p:cNvSpPr>
              <a:spLocks noChangeShapeType="1"/>
            </p:cNvSpPr>
            <p:nvPr/>
          </p:nvSpPr>
          <p:spPr bwMode="auto">
            <a:xfrm>
              <a:off x="1271" y="665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Line 4"/>
            <p:cNvSpPr>
              <a:spLocks noChangeShapeType="1"/>
            </p:cNvSpPr>
            <p:nvPr/>
          </p:nvSpPr>
          <p:spPr bwMode="auto">
            <a:xfrm>
              <a:off x="1362" y="582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Text Box 5"/>
            <p:cNvSpPr txBox="1">
              <a:spLocks noChangeArrowheads="1"/>
            </p:cNvSpPr>
            <p:nvPr/>
          </p:nvSpPr>
          <p:spPr bwMode="auto">
            <a:xfrm>
              <a:off x="1503" y="346"/>
              <a:ext cx="5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i="1">
                  <a:latin typeface="Arial" charset="0"/>
                </a:rPr>
                <a:t>Item (i)</a:t>
              </a:r>
            </a:p>
          </p:txBody>
        </p:sp>
        <p:sp>
          <p:nvSpPr>
            <p:cNvPr id="45064" name="Text Box 6"/>
            <p:cNvSpPr txBox="1">
              <a:spLocks noChangeArrowheads="1"/>
            </p:cNvSpPr>
            <p:nvPr/>
          </p:nvSpPr>
          <p:spPr bwMode="auto">
            <a:xfrm>
              <a:off x="521" y="906"/>
              <a:ext cx="7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i="1">
                  <a:latin typeface="Arial" charset="0"/>
                </a:rPr>
                <a:t>Person (n)</a:t>
              </a:r>
            </a:p>
          </p:txBody>
        </p:sp>
        <p:sp>
          <p:nvSpPr>
            <p:cNvPr id="45065" name="Text Box 7"/>
            <p:cNvSpPr txBox="1">
              <a:spLocks noChangeArrowheads="1"/>
            </p:cNvSpPr>
            <p:nvPr/>
          </p:nvSpPr>
          <p:spPr bwMode="auto">
            <a:xfrm>
              <a:off x="1680" y="92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>
                  <a:latin typeface="Arial" charset="0"/>
                </a:rPr>
                <a:t>X</a:t>
              </a:r>
            </a:p>
          </p:txBody>
        </p:sp>
        <p:sp>
          <p:nvSpPr>
            <p:cNvPr id="45066" name="Line 8"/>
            <p:cNvSpPr>
              <a:spLocks noChangeShapeType="1"/>
            </p:cNvSpPr>
            <p:nvPr/>
          </p:nvSpPr>
          <p:spPr bwMode="auto">
            <a:xfrm>
              <a:off x="1272" y="10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Line 9"/>
            <p:cNvSpPr>
              <a:spLocks noChangeShapeType="1"/>
            </p:cNvSpPr>
            <p:nvPr/>
          </p:nvSpPr>
          <p:spPr bwMode="auto">
            <a:xfrm flipH="1">
              <a:off x="1786" y="559"/>
              <a:ext cx="5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10"/>
            <p:cNvSpPr>
              <a:spLocks noChangeShapeType="1"/>
            </p:cNvSpPr>
            <p:nvPr/>
          </p:nvSpPr>
          <p:spPr bwMode="auto">
            <a:xfrm>
              <a:off x="3404" y="1391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1"/>
            <p:cNvSpPr>
              <a:spLocks noChangeShapeType="1"/>
            </p:cNvSpPr>
            <p:nvPr/>
          </p:nvSpPr>
          <p:spPr bwMode="auto">
            <a:xfrm>
              <a:off x="4356" y="574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Text Box 12"/>
            <p:cNvSpPr txBox="1">
              <a:spLocks noChangeArrowheads="1"/>
            </p:cNvSpPr>
            <p:nvPr/>
          </p:nvSpPr>
          <p:spPr bwMode="auto">
            <a:xfrm>
              <a:off x="4428" y="835"/>
              <a:ext cx="9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altLang="ja-JP" sz="1800" i="1" dirty="0">
                  <a:latin typeface="Arial" charset="0"/>
                  <a:sym typeface="Symbol" charset="0"/>
                </a:rPr>
                <a:t>”</a:t>
              </a:r>
              <a:r>
                <a:rPr lang="sv-SE" sz="1800" i="1" dirty="0" err="1">
                  <a:latin typeface="Arial" charset="0"/>
                  <a:sym typeface="Symbol" charset="0"/>
                </a:rPr>
                <a:t>Ability</a:t>
              </a:r>
              <a:r>
                <a:rPr lang="sv-SE" sz="1800" i="1" dirty="0">
                  <a:latin typeface="Arial" charset="0"/>
                  <a:sym typeface="Symbol" charset="0"/>
                </a:rPr>
                <a:t>” (</a:t>
              </a:r>
              <a:r>
                <a:rPr lang="sv-SE" i="1" dirty="0">
                  <a:latin typeface="Arial" charset="0"/>
                  <a:sym typeface="Symbol" charset="0"/>
                </a:rPr>
                <a:t></a:t>
              </a:r>
              <a:r>
                <a:rPr lang="sv-SE" i="1" baseline="-25000" dirty="0">
                  <a:latin typeface="Arial" charset="0"/>
                  <a:sym typeface="Symbol" charset="0"/>
                </a:rPr>
                <a:t>n</a:t>
              </a:r>
              <a:r>
                <a:rPr lang="sv-SE" sz="1800" i="1" dirty="0">
                  <a:latin typeface="Arial" charset="0"/>
                  <a:sym typeface="Symbol" charset="0"/>
                </a:rPr>
                <a:t>)</a:t>
              </a:r>
              <a:endParaRPr lang="sv-SE" i="1" dirty="0">
                <a:latin typeface="Arial" charset="0"/>
                <a:sym typeface="Symbol" charset="0"/>
              </a:endParaRPr>
            </a:p>
          </p:txBody>
        </p:sp>
        <p:sp>
          <p:nvSpPr>
            <p:cNvPr id="45071" name="Text Box 13"/>
            <p:cNvSpPr txBox="1">
              <a:spLocks noChangeArrowheads="1"/>
            </p:cNvSpPr>
            <p:nvPr/>
          </p:nvSpPr>
          <p:spPr bwMode="auto">
            <a:xfrm>
              <a:off x="3379" y="1435"/>
              <a:ext cx="10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i="1" dirty="0">
                  <a:latin typeface="Arial" charset="0"/>
                  <a:sym typeface="Symbol" charset="0"/>
                </a:rPr>
                <a:t>”</a:t>
              </a:r>
              <a:r>
                <a:rPr lang="sv-SE" sz="1800" i="1" dirty="0" err="1">
                  <a:latin typeface="Arial" charset="0"/>
                  <a:sym typeface="Symbol" charset="0"/>
                </a:rPr>
                <a:t>Difficulty</a:t>
              </a:r>
              <a:r>
                <a:rPr lang="sv-SE" altLang="ja-JP" sz="1800" i="1" dirty="0">
                  <a:latin typeface="Arial" charset="0"/>
                  <a:sym typeface="Symbol" charset="0"/>
                </a:rPr>
                <a:t>” </a:t>
              </a:r>
              <a:r>
                <a:rPr lang="sv-SE" sz="1800" i="1" dirty="0">
                  <a:latin typeface="Arial" charset="0"/>
                  <a:sym typeface="Symbol" charset="0"/>
                </a:rPr>
                <a:t>(</a:t>
              </a:r>
              <a:r>
                <a:rPr lang="sv-SE" i="1" dirty="0">
                  <a:latin typeface="Arial" charset="0"/>
                  <a:sym typeface="Symbol" charset="0"/>
                </a:rPr>
                <a:t></a:t>
              </a:r>
              <a:r>
                <a:rPr lang="sv-SE" i="1" baseline="-25000" dirty="0">
                  <a:latin typeface="Arial" charset="0"/>
                  <a:sym typeface="Symbol" charset="0"/>
                </a:rPr>
                <a:t>i</a:t>
              </a:r>
              <a:r>
                <a:rPr lang="sv-SE" sz="1800" i="1" dirty="0">
                  <a:latin typeface="Arial" charset="0"/>
                  <a:sym typeface="Symbol" charset="0"/>
                </a:rPr>
                <a:t>)</a:t>
              </a:r>
            </a:p>
          </p:txBody>
        </p:sp>
        <p:sp>
          <p:nvSpPr>
            <p:cNvPr id="45072" name="Text Box 14"/>
            <p:cNvSpPr txBox="1">
              <a:spLocks noChangeArrowheads="1"/>
            </p:cNvSpPr>
            <p:nvPr/>
          </p:nvSpPr>
          <p:spPr bwMode="auto">
            <a:xfrm>
              <a:off x="3813" y="877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>
                  <a:latin typeface="Arial" charset="0"/>
                </a:rPr>
                <a:t>P</a:t>
              </a:r>
              <a:r>
                <a:rPr lang="sv-SE" sz="1800" baseline="-25000">
                  <a:latin typeface="Arial" charset="0"/>
                </a:rPr>
                <a:t>x</a:t>
              </a:r>
            </a:p>
          </p:txBody>
        </p:sp>
        <p:sp>
          <p:nvSpPr>
            <p:cNvPr id="45073" name="Line 15"/>
            <p:cNvSpPr>
              <a:spLocks noChangeShapeType="1"/>
            </p:cNvSpPr>
            <p:nvPr/>
          </p:nvSpPr>
          <p:spPr bwMode="auto">
            <a:xfrm>
              <a:off x="4038" y="99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6"/>
            <p:cNvSpPr>
              <a:spLocks noChangeShapeType="1"/>
            </p:cNvSpPr>
            <p:nvPr/>
          </p:nvSpPr>
          <p:spPr bwMode="auto">
            <a:xfrm flipH="1">
              <a:off x="3902" y="1119"/>
              <a:ext cx="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7"/>
            <p:cNvSpPr>
              <a:spLocks noChangeShapeType="1"/>
            </p:cNvSpPr>
            <p:nvPr/>
          </p:nvSpPr>
          <p:spPr bwMode="auto">
            <a:xfrm>
              <a:off x="2517" y="1028"/>
              <a:ext cx="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0" name="Text Box 18"/>
          <p:cNvSpPr txBox="1">
            <a:spLocks noChangeArrowheads="1"/>
          </p:cNvSpPr>
          <p:nvPr/>
        </p:nvSpPr>
        <p:spPr bwMode="auto">
          <a:xfrm>
            <a:off x="3417562" y="5051723"/>
            <a:ext cx="5825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dirty="0">
                <a:latin typeface="Arial" charset="0"/>
              </a:rPr>
              <a:t>X </a:t>
            </a:r>
            <a:r>
              <a:rPr lang="sv-SE" dirty="0">
                <a:latin typeface="Arial" charset="0"/>
                <a:sym typeface="Wingdings" charset="0"/>
              </a:rPr>
              <a:t> </a:t>
            </a:r>
            <a:r>
              <a:rPr lang="sv-SE" dirty="0" err="1">
                <a:latin typeface="Arial" charset="0"/>
                <a:sym typeface="Wingdings" charset="0"/>
              </a:rPr>
              <a:t>P</a:t>
            </a:r>
            <a:r>
              <a:rPr lang="sv-SE" baseline="-25000" dirty="0" err="1">
                <a:latin typeface="Arial" charset="0"/>
                <a:sym typeface="Wingdings" charset="0"/>
              </a:rPr>
              <a:t>x</a:t>
            </a:r>
            <a:r>
              <a:rPr lang="sv-SE" dirty="0">
                <a:latin typeface="Arial" charset="0"/>
                <a:sym typeface="Wingdings" charset="0"/>
              </a:rPr>
              <a:t> = </a:t>
            </a:r>
            <a:r>
              <a:rPr lang="sv-SE" i="1" dirty="0">
                <a:latin typeface="Arial" charset="0"/>
                <a:sym typeface="Wingdings" charset="0"/>
              </a:rPr>
              <a:t>f</a:t>
            </a:r>
            <a:r>
              <a:rPr lang="sv-SE" dirty="0">
                <a:latin typeface="Arial" charset="0"/>
                <a:sym typeface="Wingdings" charset="0"/>
              </a:rPr>
              <a:t>(</a:t>
            </a:r>
            <a:r>
              <a:rPr lang="sv-SE" dirty="0">
                <a:sym typeface="Symbol" charset="0"/>
              </a:rPr>
              <a:t>,</a:t>
            </a:r>
            <a:r>
              <a:rPr lang="sv-SE" dirty="0">
                <a:latin typeface="Arial" charset="0"/>
                <a:sym typeface="Wingdings" charset="0"/>
              </a:rPr>
              <a:t> </a:t>
            </a:r>
            <a:r>
              <a:rPr lang="sv-SE" dirty="0">
                <a:sym typeface="Symbol" charset="0"/>
              </a:rPr>
              <a:t></a:t>
            </a:r>
            <a:r>
              <a:rPr lang="sv-SE" dirty="0">
                <a:latin typeface="Arial" charset="0"/>
                <a:sym typeface="Wingdings" charset="0"/>
              </a:rPr>
              <a:t>)  </a:t>
            </a:r>
            <a:r>
              <a:rPr lang="sv-SE" dirty="0">
                <a:sym typeface="Symbol" charset="0"/>
              </a:rPr>
              <a:t></a:t>
            </a:r>
            <a:r>
              <a:rPr lang="sv-SE" dirty="0">
                <a:latin typeface="Arial" charset="0"/>
                <a:sym typeface="Wingdings" charset="0"/>
              </a:rPr>
              <a:t> and </a:t>
            </a:r>
            <a:r>
              <a:rPr lang="sv-SE" dirty="0">
                <a:sym typeface="Symbol" charset="0"/>
              </a:rPr>
              <a:t></a:t>
            </a:r>
            <a:r>
              <a:rPr lang="sv-SE" dirty="0">
                <a:latin typeface="Arial" charset="0"/>
                <a:sym typeface="Symbol" charset="0"/>
              </a:rPr>
              <a:t> </a:t>
            </a:r>
            <a:r>
              <a:rPr lang="sv-SE" dirty="0" err="1">
                <a:latin typeface="Arial" charset="0"/>
                <a:sym typeface="Symbol" charset="0"/>
              </a:rPr>
              <a:t>are</a:t>
            </a:r>
            <a:r>
              <a:rPr lang="sv-SE" dirty="0">
                <a:latin typeface="Arial" charset="0"/>
                <a:sym typeface="Symbol" charset="0"/>
              </a:rPr>
              <a:t> </a:t>
            </a:r>
            <a:r>
              <a:rPr lang="sv-SE" dirty="0" err="1">
                <a:latin typeface="Arial" charset="0"/>
                <a:sym typeface="Symbol" charset="0"/>
              </a:rPr>
              <a:t>estimated</a:t>
            </a:r>
            <a:endParaRPr lang="sv-SE" dirty="0">
              <a:sym typeface="Symbol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D5A1602F-E8E9-EF4D-BD5A-C32DD8F531E4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493268"/>
            <a:ext cx="7772400" cy="7751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altLang="sv-SE" kern="0" dirty="0" err="1">
                <a:solidFill>
                  <a:schemeClr val="tx1"/>
                </a:solidFill>
              </a:rPr>
              <a:t>Rasch</a:t>
            </a:r>
            <a:r>
              <a:rPr lang="sv-SE" altLang="sv-SE" kern="0" dirty="0">
                <a:solidFill>
                  <a:schemeClr val="tx1"/>
                </a:solidFill>
              </a:rPr>
              <a:t> </a:t>
            </a:r>
            <a:r>
              <a:rPr lang="sv-SE" altLang="sv-SE" kern="0" dirty="0" err="1">
                <a:solidFill>
                  <a:schemeClr val="tx1"/>
                </a:solidFill>
              </a:rPr>
              <a:t>Measurement</a:t>
            </a:r>
            <a:r>
              <a:rPr lang="sv-SE" altLang="sv-SE" kern="0" dirty="0">
                <a:solidFill>
                  <a:schemeClr val="tx1"/>
                </a:solidFill>
              </a:rPr>
              <a:t> </a:t>
            </a:r>
            <a:r>
              <a:rPr lang="sv-SE" altLang="sv-SE" kern="0" dirty="0" err="1">
                <a:solidFill>
                  <a:schemeClr val="tx1"/>
                </a:solidFill>
              </a:rPr>
              <a:t>Theory</a:t>
            </a:r>
            <a:endParaRPr lang="sv-SE" altLang="sv-SE" kern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56">
            <a:extLst>
              <a:ext uri="{FF2B5EF4-FFF2-40B4-BE49-F238E27FC236}">
                <a16:creationId xmlns:a16="http://schemas.microsoft.com/office/drawing/2014/main" id="{5EEC1128-F374-8FE0-C467-3A43FC838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939606"/>
              </p:ext>
            </p:extLst>
          </p:nvPr>
        </p:nvGraphicFramePr>
        <p:xfrm>
          <a:off x="11249025" y="0"/>
          <a:ext cx="9429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3" imgW="2374900" imgH="3429000" progId="MSPhotoEd.3">
                  <p:embed/>
                </p:oleObj>
              </mc:Choice>
              <mc:Fallback>
                <p:oleObj name="Photo Editor-foto" r:id="rId3" imgW="2374900" imgH="3429000" progId="MSPhotoEd.3">
                  <p:embed/>
                  <p:pic>
                    <p:nvPicPr>
                      <p:cNvPr id="2" name="Object 56">
                        <a:extLst>
                          <a:ext uri="{FF2B5EF4-FFF2-40B4-BE49-F238E27FC236}">
                            <a16:creationId xmlns:a16="http://schemas.microsoft.com/office/drawing/2014/main" id="{5EEC1128-F374-8FE0-C467-3A43FC838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792" b="9583"/>
                      <a:stretch>
                        <a:fillRect/>
                      </a:stretch>
                    </p:blipFill>
                    <p:spPr bwMode="auto">
                      <a:xfrm>
                        <a:off x="11249025" y="0"/>
                        <a:ext cx="9429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3839CB24-E8A9-E1F1-D01A-1163A4DC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2"/>
            <a:ext cx="7350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93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2"/>
          <p:cNvSpPr>
            <a:spLocks noChangeArrowheads="1"/>
          </p:cNvSpPr>
          <p:nvPr/>
        </p:nvSpPr>
        <p:spPr bwMode="auto">
          <a:xfrm>
            <a:off x="2209800" y="1254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3600" dirty="0"/>
              <a:t>The </a:t>
            </a:r>
            <a:r>
              <a:rPr lang="sv-SE" sz="3600" dirty="0" err="1"/>
              <a:t>Rasch</a:t>
            </a:r>
            <a:r>
              <a:rPr lang="sv-SE" sz="3600" dirty="0"/>
              <a:t> </a:t>
            </a:r>
            <a:r>
              <a:rPr lang="sv-SE" sz="3600" dirty="0" err="1"/>
              <a:t>model</a:t>
            </a:r>
            <a:endParaRPr lang="sv-SE" sz="3600" dirty="0"/>
          </a:p>
        </p:txBody>
      </p:sp>
      <p:sp>
        <p:nvSpPr>
          <p:cNvPr id="49160" name="Text Box 3"/>
          <p:cNvSpPr txBox="1">
            <a:spLocks noChangeArrowheads="1"/>
          </p:cNvSpPr>
          <p:nvPr/>
        </p:nvSpPr>
        <p:spPr bwMode="auto">
          <a:xfrm>
            <a:off x="3059961" y="2137681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>
                <a:latin typeface="Arial" charset="0"/>
              </a:rPr>
              <a:t>Odds: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552770"/>
              </p:ext>
            </p:extLst>
          </p:nvPr>
        </p:nvGraphicFramePr>
        <p:xfrm>
          <a:off x="5328501" y="1880506"/>
          <a:ext cx="20462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3" imgW="939600" imgH="431640" progId="Equation.3">
                  <p:embed/>
                </p:oleObj>
              </mc:Choice>
              <mc:Fallback>
                <p:oleObj name="Formel" r:id="rId3" imgW="939600" imgH="431640" progId="Equation.3">
                  <p:embed/>
                  <p:pic>
                    <p:nvPicPr>
                      <p:cNvPr id="491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501" y="1880506"/>
                        <a:ext cx="204628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p14="http://schemas.microsoft.com/office/powerpoint/2010/main" xmlns:v="urn:schemas-microsoft-com:vml" xmlns:a16="http://schemas.microsoft.com/office/drawing/2014/main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5"/>
          <p:cNvSpPr txBox="1">
            <a:spLocks noChangeArrowheads="1"/>
          </p:cNvSpPr>
          <p:nvPr/>
        </p:nvSpPr>
        <p:spPr bwMode="auto">
          <a:xfrm>
            <a:off x="3053611" y="3220034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>
                <a:latin typeface="Arial" charset="0"/>
              </a:rPr>
              <a:t>Log odds: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091331"/>
              </p:ext>
            </p:extLst>
          </p:nvPr>
        </p:nvGraphicFramePr>
        <p:xfrm>
          <a:off x="5277699" y="2908886"/>
          <a:ext cx="2932112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040" imgH="482400" progId="Equation.3">
                  <p:embed/>
                </p:oleObj>
              </mc:Choice>
              <mc:Fallback>
                <p:oleObj name="Equation" r:id="rId5" imgW="1346040" imgH="482400" progId="Equation.3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699" y="2908886"/>
                        <a:ext cx="2932112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p14="http://schemas.microsoft.com/office/powerpoint/2010/main" xmlns:v="urn:schemas-microsoft-com:vml" xmlns:a16="http://schemas.microsoft.com/office/drawing/2014/main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892025"/>
              </p:ext>
            </p:extLst>
          </p:nvPr>
        </p:nvGraphicFramePr>
        <p:xfrm>
          <a:off x="5325326" y="1222413"/>
          <a:ext cx="1558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672840" imgH="228600" progId="Equation.3">
                  <p:embed/>
                </p:oleObj>
              </mc:Choice>
              <mc:Fallback>
                <p:oleObj name="Formel" r:id="rId7" imgW="672840" imgH="228600" progId="Equation.3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326" y="1222413"/>
                        <a:ext cx="155892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p14="http://schemas.microsoft.com/office/powerpoint/2010/main" xmlns:v="urn:schemas-microsoft-com:vml" xmlns:a16="http://schemas.microsoft.com/office/drawing/2014/main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Text Box 8"/>
          <p:cNvSpPr txBox="1">
            <a:spLocks noChangeArrowheads="1"/>
          </p:cNvSpPr>
          <p:nvPr/>
        </p:nvSpPr>
        <p:spPr bwMode="auto">
          <a:xfrm>
            <a:off x="3053611" y="1281152"/>
            <a:ext cx="1709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dirty="0">
                <a:latin typeface="Arial" charset="0"/>
              </a:rPr>
              <a:t>Probability:</a:t>
            </a:r>
          </a:p>
        </p:txBody>
      </p:sp>
      <p:sp>
        <p:nvSpPr>
          <p:cNvPr id="49163" name="Text Box 9"/>
          <p:cNvSpPr txBox="1">
            <a:spLocks noChangeArrowheads="1"/>
          </p:cNvSpPr>
          <p:nvPr/>
        </p:nvSpPr>
        <p:spPr bwMode="auto">
          <a:xfrm>
            <a:off x="3040911" y="4322380"/>
            <a:ext cx="136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>
                <a:latin typeface="Arial" charset="0"/>
              </a:rPr>
              <a:t>MODEL: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799420"/>
              </p:ext>
            </p:extLst>
          </p:nvPr>
        </p:nvGraphicFramePr>
        <p:xfrm>
          <a:off x="5368188" y="3987418"/>
          <a:ext cx="27654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482400" progId="Equation.3">
                  <p:embed/>
                </p:oleObj>
              </mc:Choice>
              <mc:Fallback>
                <p:oleObj name="Equation" r:id="rId9" imgW="1269720" imgH="482400" progId="Equation.3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188" y="3987418"/>
                        <a:ext cx="276542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p14="http://schemas.microsoft.com/office/powerpoint/2010/main" xmlns:v="urn:schemas-microsoft-com:vml" xmlns:a16="http://schemas.microsoft.com/office/drawing/2014/main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541316"/>
              </p:ext>
            </p:extLst>
          </p:nvPr>
        </p:nvGraphicFramePr>
        <p:xfrm>
          <a:off x="5314213" y="5219217"/>
          <a:ext cx="22399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1" imgW="965160" imgH="419040" progId="Equation.3">
                  <p:embed/>
                </p:oleObj>
              </mc:Choice>
              <mc:Fallback>
                <p:oleObj name="Formel" r:id="rId11" imgW="965160" imgH="419040" progId="Equation.3">
                  <p:embed/>
                  <p:pic>
                    <p:nvPicPr>
                      <p:cNvPr id="28367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213" y="5219217"/>
                        <a:ext cx="223996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p14="http://schemas.microsoft.com/office/powerpoint/2010/main" xmlns:v="urn:schemas-microsoft-com:vml" xmlns:a16="http://schemas.microsoft.com/office/drawing/2014/main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78" name="Text Box 30"/>
          <p:cNvSpPr txBox="1">
            <a:spLocks noChangeArrowheads="1"/>
          </p:cNvSpPr>
          <p:nvPr/>
        </p:nvSpPr>
        <p:spPr bwMode="auto">
          <a:xfrm>
            <a:off x="7725624" y="5470042"/>
            <a:ext cx="201850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400" dirty="0">
                <a:latin typeface="Arial" charset="0"/>
              </a:rPr>
              <a:t>e = </a:t>
            </a:r>
            <a:r>
              <a:rPr lang="sv-SE" sz="1400" dirty="0" err="1">
                <a:latin typeface="Arial" charset="0"/>
              </a:rPr>
              <a:t>base</a:t>
            </a:r>
            <a:r>
              <a:rPr lang="sv-SE" sz="1400" dirty="0">
                <a:latin typeface="Arial" charset="0"/>
              </a:rPr>
              <a:t> </a:t>
            </a:r>
            <a:r>
              <a:rPr lang="sv-SE" sz="1400" dirty="0" err="1">
                <a:latin typeface="Arial" charset="0"/>
              </a:rPr>
              <a:t>of</a:t>
            </a:r>
            <a:r>
              <a:rPr lang="sv-SE" sz="1400" dirty="0">
                <a:latin typeface="Arial" charset="0"/>
              </a:rPr>
              <a:t> the </a:t>
            </a:r>
            <a:r>
              <a:rPr lang="sv-SE" sz="1400" dirty="0" err="1">
                <a:latin typeface="Arial" charset="0"/>
              </a:rPr>
              <a:t>natural</a:t>
            </a:r>
            <a:r>
              <a:rPr lang="sv-SE" sz="1400" dirty="0">
                <a:latin typeface="Arial" charset="0"/>
              </a:rPr>
              <a:t> </a:t>
            </a:r>
          </a:p>
          <a:p>
            <a:pPr eaLnBrk="1" hangingPunct="1"/>
            <a:r>
              <a:rPr lang="sv-SE" sz="1400" dirty="0" err="1">
                <a:latin typeface="Arial" charset="0"/>
              </a:rPr>
              <a:t>logarithm</a:t>
            </a:r>
            <a:r>
              <a:rPr lang="sv-SE" sz="1400" dirty="0">
                <a:latin typeface="Arial" charset="0"/>
              </a:rPr>
              <a:t> (</a:t>
            </a:r>
            <a:r>
              <a:rPr lang="en-US" sz="1400" dirty="0">
                <a:latin typeface="Arial" charset="0"/>
                <a:cs typeface="Arial" charset="0"/>
              </a:rPr>
              <a:t>~2.7183...)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42C76EE9-E024-0144-BCAC-F0E74F1DB1BD}"/>
              </a:ext>
            </a:extLst>
          </p:cNvPr>
          <p:cNvGrpSpPr/>
          <p:nvPr/>
        </p:nvGrpSpPr>
        <p:grpSpPr>
          <a:xfrm>
            <a:off x="7952908" y="1226277"/>
            <a:ext cx="2126978" cy="891992"/>
            <a:chOff x="6393084" y="1975003"/>
            <a:chExt cx="2126978" cy="891992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3C7414F7-10BB-2542-B8C5-8E528C4CCD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8"/>
            <a:stretch/>
          </p:blipFill>
          <p:spPr>
            <a:xfrm>
              <a:off x="6726980" y="1975003"/>
              <a:ext cx="1793082" cy="891992"/>
            </a:xfrm>
            <a:prstGeom prst="rect">
              <a:avLst/>
            </a:prstGeom>
            <a:noFill/>
            <a:ln/>
          </p:spPr>
        </p:pic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32217FF6-9E76-F047-AFA3-5CA6247190A7}"/>
                </a:ext>
              </a:extLst>
            </p:cNvPr>
            <p:cNvSpPr txBox="1"/>
            <p:nvPr/>
          </p:nvSpPr>
          <p:spPr>
            <a:xfrm>
              <a:off x="6393084" y="2251722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/>
                <a:t>P</a:t>
              </a:r>
            </a:p>
          </p:txBody>
        </p:sp>
      </p:grpSp>
      <p:graphicFrame>
        <p:nvGraphicFramePr>
          <p:cNvPr id="2" name="Object 56">
            <a:extLst>
              <a:ext uri="{FF2B5EF4-FFF2-40B4-BE49-F238E27FC236}">
                <a16:creationId xmlns:a16="http://schemas.microsoft.com/office/drawing/2014/main" id="{3A9D90D7-ED77-A618-D162-1FC60D974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939606"/>
              </p:ext>
            </p:extLst>
          </p:nvPr>
        </p:nvGraphicFramePr>
        <p:xfrm>
          <a:off x="11249025" y="0"/>
          <a:ext cx="9429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14" imgW="2374900" imgH="3429000" progId="MSPhotoEd.3">
                  <p:embed/>
                </p:oleObj>
              </mc:Choice>
              <mc:Fallback>
                <p:oleObj name="Photo Editor-foto" r:id="rId14" imgW="2374900" imgH="3429000" progId="MSPhotoEd.3">
                  <p:embed/>
                  <p:pic>
                    <p:nvPicPr>
                      <p:cNvPr id="2" name="Object 56">
                        <a:extLst>
                          <a:ext uri="{FF2B5EF4-FFF2-40B4-BE49-F238E27FC236}">
                            <a16:creationId xmlns:a16="http://schemas.microsoft.com/office/drawing/2014/main" id="{3A9D90D7-ED77-A618-D162-1FC60D974A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792" b="9583"/>
                      <a:stretch>
                        <a:fillRect/>
                      </a:stretch>
                    </p:blipFill>
                    <p:spPr bwMode="auto">
                      <a:xfrm>
                        <a:off x="11249025" y="0"/>
                        <a:ext cx="9429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68AA5258-6C06-BD2C-9CB7-0644B9D8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2"/>
            <a:ext cx="7350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5" descr="NHPD17 ICC_ax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7" y="747957"/>
            <a:ext cx="889317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744790" y="2795834"/>
            <a:ext cx="3533775" cy="1582737"/>
            <a:chOff x="769" y="1979"/>
            <a:chExt cx="2226" cy="997"/>
          </a:xfrm>
        </p:grpSpPr>
        <p:sp>
          <p:nvSpPr>
            <p:cNvPr id="55313" name="Line 11"/>
            <p:cNvSpPr>
              <a:spLocks noChangeShapeType="1"/>
            </p:cNvSpPr>
            <p:nvPr/>
          </p:nvSpPr>
          <p:spPr bwMode="auto">
            <a:xfrm>
              <a:off x="769" y="1995"/>
              <a:ext cx="22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Line 12"/>
            <p:cNvSpPr>
              <a:spLocks noChangeShapeType="1"/>
            </p:cNvSpPr>
            <p:nvPr/>
          </p:nvSpPr>
          <p:spPr bwMode="auto">
            <a:xfrm>
              <a:off x="2995" y="1979"/>
              <a:ext cx="0" cy="9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5880102" y="4642094"/>
            <a:ext cx="1655763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Courier New" charset="0"/>
            </a:endParaRPr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 flipV="1">
            <a:off x="6273800" y="4438896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797177" y="838444"/>
            <a:ext cx="7026275" cy="3627438"/>
            <a:chOff x="802" y="754"/>
            <a:chExt cx="4426" cy="2285"/>
          </a:xfrm>
        </p:grpSpPr>
        <p:pic>
          <p:nvPicPr>
            <p:cNvPr id="55311" name="Picture 9" descr="NHPD17 ICC_0kurv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35831" b="51395"/>
            <a:stretch>
              <a:fillRect/>
            </a:stretch>
          </p:blipFill>
          <p:spPr bwMode="auto">
            <a:xfrm>
              <a:off x="802" y="754"/>
              <a:ext cx="4426" cy="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2" name="Rectangle 22"/>
            <p:cNvSpPr>
              <a:spLocks noChangeArrowheads="1"/>
            </p:cNvSpPr>
            <p:nvPr/>
          </p:nvSpPr>
          <p:spPr bwMode="auto">
            <a:xfrm>
              <a:off x="888" y="861"/>
              <a:ext cx="91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urier New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741613" y="333621"/>
            <a:ext cx="7675562" cy="4149725"/>
            <a:chOff x="767" y="436"/>
            <a:chExt cx="4835" cy="2614"/>
          </a:xfrm>
        </p:grpSpPr>
        <p:pic>
          <p:nvPicPr>
            <p:cNvPr id="55309" name="Picture 27" descr="NHPD17 ICC_1kurva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2" r="22388" b="44392"/>
            <a:stretch>
              <a:fillRect/>
            </a:stretch>
          </p:blipFill>
          <p:spPr bwMode="auto">
            <a:xfrm>
              <a:off x="767" y="436"/>
              <a:ext cx="4835" cy="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p14="http://schemas.microsoft.com/office/powerpoint/2010/main" xmlns:mc="http://schemas.openxmlformats.org/markup-compatibility/2006" xmlns:v="urn:schemas-microsoft-com:vml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0" name="Rectangle 28"/>
            <p:cNvSpPr>
              <a:spLocks noChangeArrowheads="1"/>
            </p:cNvSpPr>
            <p:nvPr/>
          </p:nvSpPr>
          <p:spPr bwMode="auto">
            <a:xfrm>
              <a:off x="5107" y="890"/>
              <a:ext cx="90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urier New" charset="0"/>
              </a:endParaRPr>
            </a:p>
          </p:txBody>
        </p:sp>
      </p:grp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514061"/>
              </p:ext>
            </p:extLst>
          </p:nvPr>
        </p:nvGraphicFramePr>
        <p:xfrm>
          <a:off x="5419725" y="168519"/>
          <a:ext cx="15684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700" imgH="444500" progId="Equation.3">
                  <p:embed/>
                </p:oleObj>
              </mc:Choice>
              <mc:Fallback>
                <p:oleObj name="Equation" r:id="rId6" imgW="901700" imgH="444500" progId="Equation.3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168519"/>
                        <a:ext cx="15684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p14="http://schemas.microsoft.com/office/powerpoint/2010/main" xmlns:v="urn:schemas-microsoft-com:vml" xmlns:a16="http://schemas.microsoft.com/office/drawing/2014/main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p14="http://schemas.microsoft.com/office/powerpoint/2010/main" xmlns:v="urn:schemas-microsoft-com:vml" xmlns:a16="http://schemas.microsoft.com/office/drawing/2014/main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F51FE5F5-B62B-AB34-7FED-0230F0ACB0FF}"/>
              </a:ext>
            </a:extLst>
          </p:cNvPr>
          <p:cNvSpPr txBox="1"/>
          <p:nvPr/>
        </p:nvSpPr>
        <p:spPr>
          <a:xfrm>
            <a:off x="8405812" y="4596157"/>
            <a:ext cx="1348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Location</a:t>
            </a:r>
            <a:r>
              <a:rPr lang="sv-SE" sz="1400" dirty="0"/>
              <a:t> (logits)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80303903-E8EC-4BFA-A35D-9AAFB3B6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5589832"/>
            <a:ext cx="708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(</a:t>
            </a:r>
            <a:r>
              <a:rPr lang="sv-SE" altLang="sv-SE" sz="1800">
                <a:sym typeface="Symbol" pitchFamily="2" charset="2"/>
              </a:rPr>
              <a:t>=)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5ECC8943-07B3-E263-6CA8-379FBF6A4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9" y="5583482"/>
            <a:ext cx="708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(</a:t>
            </a:r>
            <a:r>
              <a:rPr lang="sv-SE" altLang="sv-SE" sz="1800" dirty="0">
                <a:sym typeface="Symbol" pitchFamily="2" charset="2"/>
              </a:rPr>
              <a:t>&lt;)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094D9F78-5312-52C1-9FA9-EB409CE0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1" y="5575545"/>
            <a:ext cx="70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(</a:t>
            </a:r>
            <a:r>
              <a:rPr lang="sv-SE" altLang="sv-SE" sz="1800">
                <a:sym typeface="Symbol" pitchFamily="2" charset="2"/>
              </a:rPr>
              <a:t>&gt;)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51A7F3C5-8A33-F10D-21C7-2F67B3987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1" y="4950070"/>
            <a:ext cx="715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i="1">
                <a:sym typeface="Symbol" pitchFamily="2" charset="2"/>
              </a:rPr>
              <a:t></a:t>
            </a:r>
            <a:endParaRPr lang="sv-SE" altLang="sv-SE" sz="1800">
              <a:sym typeface="Symbol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200">
                <a:sym typeface="Symbol" pitchFamily="2" charset="2"/>
              </a:rPr>
              <a:t>(-0.485)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9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:a16="http://schemas.microsoft.com/office/drawing/2014/main" id="{E7226358-9EDE-5745-9634-B448B1D278D6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</a:defRPr>
            </a:lvl9pPr>
          </a:lstStyle>
          <a:p>
            <a:r>
              <a:rPr lang="sv-SE" sz="3200" kern="0">
                <a:latin typeface="Arial" charset="0"/>
                <a:ea typeface="ＭＳ Ｐゴシック" charset="0"/>
                <a:cs typeface="ＭＳ Ｐゴシック" charset="0"/>
              </a:rPr>
              <a:t>Item Characteristic Curves (ICC)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B80B24-D612-4371-41AD-F00A3B3F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876300"/>
            <a:ext cx="7556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5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458200" cy="1143000"/>
          </a:xfrm>
        </p:spPr>
        <p:txBody>
          <a:bodyPr/>
          <a:lstStyle/>
          <a:p>
            <a:pPr eaLnBrk="1" hangingPunct="1"/>
            <a:r>
              <a:rPr lang="sv-SE" sz="3200" dirty="0">
                <a:latin typeface="Arial" charset="0"/>
                <a:ea typeface="ＭＳ Ｐゴシック" charset="0"/>
              </a:rPr>
              <a:t>The logit (log-odds </a:t>
            </a:r>
            <a:r>
              <a:rPr lang="sv-SE" sz="3200" dirty="0" err="1">
                <a:latin typeface="Arial" charset="0"/>
                <a:ea typeface="ＭＳ Ｐゴシック" charset="0"/>
              </a:rPr>
              <a:t>unit</a:t>
            </a:r>
            <a:r>
              <a:rPr lang="sv-SE" sz="3200" dirty="0">
                <a:latin typeface="Arial" charset="0"/>
                <a:ea typeface="ＭＳ Ｐゴシック" charset="0"/>
              </a:rPr>
              <a:t>) </a:t>
            </a:r>
            <a:r>
              <a:rPr lang="sv-SE" sz="3200" dirty="0" err="1">
                <a:latin typeface="Arial" charset="0"/>
                <a:ea typeface="ＭＳ Ｐゴシック" charset="0"/>
              </a:rPr>
              <a:t>scale</a:t>
            </a:r>
            <a:endParaRPr lang="sv-SE" sz="3200" dirty="0">
              <a:latin typeface="Arial" charset="0"/>
              <a:ea typeface="ＭＳ Ｐゴシック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2307" y="1540987"/>
            <a:ext cx="9541477" cy="2699066"/>
          </a:xfrm>
        </p:spPr>
        <p:txBody>
          <a:bodyPr>
            <a:normAutofit/>
          </a:bodyPr>
          <a:lstStyle/>
          <a:p>
            <a:pPr eaLnBrk="1" hangingPunct="1"/>
            <a:r>
              <a:rPr lang="sv-SE" sz="2000" dirty="0">
                <a:latin typeface="Arial" charset="0"/>
                <a:ea typeface="ＭＳ Ｐゴシック" charset="0"/>
              </a:rPr>
              <a:t>Logarithmic scale </a:t>
            </a:r>
          </a:p>
          <a:p>
            <a:pPr eaLnBrk="1" hangingPunct="1"/>
            <a:r>
              <a:rPr lang="sv-SE" sz="2000" dirty="0" err="1">
                <a:latin typeface="Arial" charset="0"/>
                <a:ea typeface="ＭＳ Ｐゴシック" charset="0"/>
              </a:rPr>
              <a:t>Linear</a:t>
            </a:r>
            <a:r>
              <a:rPr lang="sv-SE" sz="2000" dirty="0">
                <a:latin typeface="Arial" charset="0"/>
                <a:ea typeface="ＭＳ Ｐゴシック" charset="0"/>
              </a:rPr>
              <a:t> at the </a:t>
            </a:r>
            <a:r>
              <a:rPr lang="sv-SE" sz="2000" dirty="0" err="1">
                <a:latin typeface="Arial" charset="0"/>
                <a:ea typeface="ＭＳ Ｐゴシック" charset="0"/>
              </a:rPr>
              <a:t>interval</a:t>
            </a:r>
            <a:r>
              <a:rPr lang="sv-SE" sz="2000" dirty="0">
                <a:latin typeface="Arial" charset="0"/>
                <a:ea typeface="ＭＳ Ｐゴシック" charset="0"/>
              </a:rPr>
              <a:t> level </a:t>
            </a:r>
          </a:p>
          <a:p>
            <a:pPr eaLnBrk="1" hangingPunct="1"/>
            <a:r>
              <a:rPr lang="sv-SE" sz="2000" dirty="0">
                <a:latin typeface="Arial" charset="0"/>
                <a:ea typeface="ＭＳ Ｐゴシック" charset="0"/>
              </a:rPr>
              <a:t>Persons and </a:t>
            </a:r>
            <a:r>
              <a:rPr lang="sv-SE" sz="2000" dirty="0" err="1">
                <a:latin typeface="Arial" charset="0"/>
                <a:ea typeface="ＭＳ Ｐゴシック" charset="0"/>
              </a:rPr>
              <a:t>items</a:t>
            </a:r>
            <a:r>
              <a:rPr lang="sv-SE" sz="2000" dirty="0">
                <a:latin typeface="Arial" charset="0"/>
                <a:ea typeface="ＭＳ Ｐゴシック" charset="0"/>
              </a:rPr>
              <a:t> are located (measured) </a:t>
            </a:r>
            <a:r>
              <a:rPr lang="sv-SE" sz="2000" dirty="0" err="1">
                <a:latin typeface="Arial" charset="0"/>
                <a:ea typeface="ＭＳ Ｐゴシック" charset="0"/>
              </a:rPr>
              <a:t>independently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of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each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other</a:t>
            </a:r>
            <a:r>
              <a:rPr lang="sv-SE" sz="2000" dirty="0">
                <a:latin typeface="Arial" charset="0"/>
                <a:ea typeface="ＭＳ Ｐゴシック" charset="0"/>
              </a:rPr>
              <a:t> on the same </a:t>
            </a:r>
            <a:r>
              <a:rPr lang="sv-SE" sz="2000" dirty="0" err="1">
                <a:latin typeface="Arial" charset="0"/>
                <a:ea typeface="ＭＳ Ｐゴシック" charset="0"/>
              </a:rPr>
              <a:t>scale</a:t>
            </a:r>
            <a:r>
              <a:rPr lang="sv-SE" sz="2000" dirty="0">
                <a:latin typeface="Arial" charset="0"/>
                <a:ea typeface="ＭＳ Ｐゴシック" charset="0"/>
              </a:rPr>
              <a:t>, </a:t>
            </a:r>
            <a:r>
              <a:rPr lang="sv-SE" sz="2000" dirty="0" err="1">
                <a:latin typeface="Arial" charset="0"/>
                <a:ea typeface="ＭＳ Ｐゴシック" charset="0"/>
              </a:rPr>
              <a:t>with</a:t>
            </a:r>
            <a:r>
              <a:rPr lang="sv-SE" sz="2000" dirty="0">
                <a:latin typeface="Arial" charset="0"/>
                <a:ea typeface="ＭＳ Ｐゴシック" charset="0"/>
              </a:rPr>
              <a:t> known </a:t>
            </a:r>
            <a:r>
              <a:rPr lang="sv-SE" sz="2000" dirty="0" err="1">
                <a:latin typeface="Arial" charset="0"/>
                <a:ea typeface="ＭＳ Ｐゴシック" charset="0"/>
              </a:rPr>
              <a:t>measurement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uncertainties</a:t>
            </a:r>
            <a:endParaRPr lang="sv-SE" sz="20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sv-SE" sz="2000" dirty="0" err="1">
                <a:latin typeface="Arial" charset="0"/>
                <a:ea typeface="ＭＳ Ｐゴシック" charset="0"/>
              </a:rPr>
              <a:t>Mean</a:t>
            </a:r>
            <a:r>
              <a:rPr lang="sv-SE" sz="2000" dirty="0">
                <a:latin typeface="Arial" charset="0"/>
                <a:ea typeface="ＭＳ Ｐゴシック" charset="0"/>
              </a:rPr>
              <a:t> item </a:t>
            </a:r>
            <a:r>
              <a:rPr lang="sv-SE" sz="2000" dirty="0" err="1">
                <a:latin typeface="Arial" charset="0"/>
                <a:ea typeface="ＭＳ Ｐゴシック" charset="0"/>
              </a:rPr>
              <a:t>location</a:t>
            </a:r>
            <a:r>
              <a:rPr lang="sv-SE" sz="2000" dirty="0">
                <a:latin typeface="Arial" charset="0"/>
                <a:ea typeface="ＭＳ Ｐゴシック" charset="0"/>
              </a:rPr>
              <a:t> is set to 0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9A3CB4-6208-7ABE-87C0-A43AB760E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76" y="3647608"/>
            <a:ext cx="7168662" cy="25957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866D9F6F-C4FF-F240-8608-93F2DC6A6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727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altLang="sv-SE" dirty="0" err="1"/>
              <a:t>Dichotomous</a:t>
            </a:r>
            <a:r>
              <a:rPr lang="sv-SE" altLang="sv-SE" dirty="0"/>
              <a:t> </a:t>
            </a:r>
            <a:r>
              <a:rPr lang="sv-SE" altLang="sv-SE" dirty="0" err="1"/>
              <a:t>responses</a:t>
            </a:r>
            <a:endParaRPr lang="sv-SE" altLang="sv-SE" dirty="0"/>
          </a:p>
        </p:txBody>
      </p:sp>
      <p:pic>
        <p:nvPicPr>
          <p:cNvPr id="93187" name="Picture 3" descr="dich CPC">
            <a:extLst>
              <a:ext uri="{FF2B5EF4-FFF2-40B4-BE49-F238E27FC236}">
                <a16:creationId xmlns:a16="http://schemas.microsoft.com/office/drawing/2014/main" id="{C430FA42-1AA2-F04C-A0A6-7EA34D9D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0"/>
          <a:stretch>
            <a:fillRect/>
          </a:stretch>
        </p:blipFill>
        <p:spPr bwMode="auto">
          <a:xfrm>
            <a:off x="3287688" y="3045105"/>
            <a:ext cx="5877730" cy="246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 Box 4">
            <a:extLst>
              <a:ext uri="{FF2B5EF4-FFF2-40B4-BE49-F238E27FC236}">
                <a16:creationId xmlns:a16="http://schemas.microsoft.com/office/drawing/2014/main" id="{E20B2736-E1B9-0542-B95F-9F6731513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381" y="5520754"/>
            <a:ext cx="2222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 err="1"/>
              <a:t>Threshold</a:t>
            </a:r>
            <a:r>
              <a:rPr lang="sv-SE" altLang="sv-SE" sz="2000" dirty="0"/>
              <a:t> (P=0.5)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/>
              <a:t>= Item </a:t>
            </a:r>
            <a:r>
              <a:rPr lang="sv-SE" altLang="sv-SE" sz="2000" dirty="0" err="1"/>
              <a:t>location</a:t>
            </a:r>
            <a:endParaRPr lang="sv-SE" altLang="sv-SE" sz="2000" dirty="0"/>
          </a:p>
        </p:txBody>
      </p:sp>
      <p:sp>
        <p:nvSpPr>
          <p:cNvPr id="485382" name="Text Box 6">
            <a:extLst>
              <a:ext uri="{FF2B5EF4-FFF2-40B4-BE49-F238E27FC236}">
                <a16:creationId xmlns:a16="http://schemas.microsoft.com/office/drawing/2014/main" id="{EC47F8B2-F33B-424B-9A26-2EBC354B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343" y="1037852"/>
            <a:ext cx="142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>
                <a:solidFill>
                  <a:srgbClr val="FF0000"/>
                </a:solidFill>
              </a:rPr>
              <a:t>50%   50%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7AC05D7-73F7-5D49-97DF-AB70798F4C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89"/>
          <a:stretch/>
        </p:blipFill>
        <p:spPr>
          <a:xfrm>
            <a:off x="2940342" y="1414369"/>
            <a:ext cx="4068316" cy="1630736"/>
          </a:xfrm>
          <a:prstGeom prst="rect">
            <a:avLst/>
          </a:prstGeom>
        </p:spPr>
      </p:pic>
      <p:sp>
        <p:nvSpPr>
          <p:cNvPr id="485386" name="Line 10">
            <a:extLst>
              <a:ext uri="{FF2B5EF4-FFF2-40B4-BE49-F238E27FC236}">
                <a16:creationId xmlns:a16="http://schemas.microsoft.com/office/drawing/2014/main" id="{8E436A57-0CEE-6945-A080-4BB1800A1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48169" y="1166985"/>
            <a:ext cx="694" cy="440737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F4912F9-9613-5E74-6DF2-C15C22D6E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78"/>
          <a:stretch/>
        </p:blipFill>
        <p:spPr>
          <a:xfrm>
            <a:off x="4451824" y="1740653"/>
            <a:ext cx="4787810" cy="2386608"/>
          </a:xfrm>
          <a:prstGeom prst="rect">
            <a:avLst/>
          </a:prstGeom>
        </p:spPr>
      </p:pic>
      <p:sp>
        <p:nvSpPr>
          <p:cNvPr id="95234" name="Rectangle 2">
            <a:extLst>
              <a:ext uri="{FF2B5EF4-FFF2-40B4-BE49-F238E27FC236}">
                <a16:creationId xmlns:a16="http://schemas.microsoft.com/office/drawing/2014/main" id="{9BAFFFED-A534-7547-8A07-C99B84AA0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02712"/>
          </a:xfrm>
        </p:spPr>
        <p:txBody>
          <a:bodyPr/>
          <a:lstStyle/>
          <a:p>
            <a:pPr eaLnBrk="1" hangingPunct="1"/>
            <a:r>
              <a:rPr lang="sv-SE" altLang="sv-SE" dirty="0" err="1"/>
              <a:t>Polytomous</a:t>
            </a:r>
            <a:r>
              <a:rPr lang="sv-SE" altLang="sv-SE" dirty="0"/>
              <a:t> </a:t>
            </a:r>
            <a:r>
              <a:rPr lang="sv-SE" altLang="sv-SE" dirty="0" err="1"/>
              <a:t>responses</a:t>
            </a:r>
            <a:endParaRPr lang="sv-SE" altLang="sv-SE" dirty="0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324EA54-2D7A-7743-87FE-89F9BC7116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99715" y="4987941"/>
            <a:ext cx="8208962" cy="91745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sv-SE" altLang="sv-SE" sz="2400" dirty="0" err="1"/>
              <a:t>Assumes</a:t>
            </a:r>
            <a:r>
              <a:rPr lang="sv-SE" altLang="sv-SE" sz="2400" dirty="0"/>
              <a:t> </a:t>
            </a:r>
            <a:r>
              <a:rPr lang="sv-SE" altLang="sv-SE" sz="2400" dirty="0" err="1"/>
              <a:t>ordered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categories</a:t>
            </a:r>
            <a:r>
              <a:rPr lang="sv-SE" altLang="sv-SE" sz="2400" dirty="0"/>
              <a:t> – from less to </a:t>
            </a:r>
            <a:r>
              <a:rPr lang="sv-SE" altLang="sv-SE" sz="2400" dirty="0" err="1"/>
              <a:t>more</a:t>
            </a:r>
            <a:endParaRPr lang="sv-SE" altLang="sv-SE" sz="2400" dirty="0"/>
          </a:p>
          <a:p>
            <a:pPr eaLnBrk="1" hangingPunct="1"/>
            <a:r>
              <a:rPr lang="sv-SE" altLang="sv-SE" sz="2400" dirty="0" err="1"/>
              <a:t>Empirical</a:t>
            </a:r>
            <a:r>
              <a:rPr lang="sv-SE" altLang="sv-SE" sz="2400" dirty="0"/>
              <a:t> test </a:t>
            </a:r>
            <a:r>
              <a:rPr lang="sv-SE" altLang="sv-SE" sz="2400" dirty="0" err="1"/>
              <a:t>of</a:t>
            </a:r>
            <a:r>
              <a:rPr lang="sv-SE" altLang="sv-SE" sz="2400" dirty="0"/>
              <a:t> </a:t>
            </a:r>
            <a:r>
              <a:rPr lang="sv-SE" altLang="sv-SE" sz="2400" dirty="0" err="1"/>
              <a:t>wheather</a:t>
            </a:r>
            <a:r>
              <a:rPr lang="sv-SE" altLang="sv-SE" sz="2400" dirty="0"/>
              <a:t> </a:t>
            </a:r>
            <a:r>
              <a:rPr lang="sv-SE" altLang="sv-SE" sz="2400" dirty="0" err="1"/>
              <a:t>response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categories</a:t>
            </a:r>
            <a:r>
              <a:rPr lang="sv-SE" altLang="sv-SE" sz="2400" dirty="0"/>
              <a:t> </a:t>
            </a:r>
            <a:r>
              <a:rPr lang="sv-SE" altLang="sv-SE" sz="2400" dirty="0" err="1"/>
              <a:t>work</a:t>
            </a:r>
            <a:r>
              <a:rPr lang="sv-SE" altLang="sv-SE" sz="2400" dirty="0"/>
              <a:t> as </a:t>
            </a:r>
            <a:r>
              <a:rPr lang="sv-SE" altLang="sv-SE" sz="2400" dirty="0" err="1"/>
              <a:t>expected</a:t>
            </a:r>
            <a:endParaRPr lang="sv-SE" altLang="sv-SE" sz="2400" dirty="0"/>
          </a:p>
          <a:p>
            <a:pPr eaLnBrk="1" hangingPunct="1"/>
            <a:endParaRPr lang="sv-SE" altLang="sv-SE" sz="2400" dirty="0"/>
          </a:p>
        </p:txBody>
      </p:sp>
      <p:sp>
        <p:nvSpPr>
          <p:cNvPr id="95237" name="Text Box 6">
            <a:extLst>
              <a:ext uri="{FF2B5EF4-FFF2-40B4-BE49-F238E27FC236}">
                <a16:creationId xmlns:a16="http://schemas.microsoft.com/office/drawing/2014/main" id="{3F476881-623F-AE47-A431-E44839F93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83" y="4204521"/>
            <a:ext cx="21355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 err="1">
                <a:solidFill>
                  <a:srgbClr val="FF0000"/>
                </a:solidFill>
              </a:rPr>
              <a:t>Thresholds</a:t>
            </a:r>
            <a:r>
              <a:rPr lang="sv-SE" altLang="sv-SE" sz="2000" dirty="0">
                <a:solidFill>
                  <a:srgbClr val="FF0000"/>
                </a:solidFill>
              </a:rPr>
              <a:t> (m-1)</a:t>
            </a:r>
          </a:p>
        </p:txBody>
      </p:sp>
      <p:sp>
        <p:nvSpPr>
          <p:cNvPr id="95241" name="Line 10">
            <a:extLst>
              <a:ext uri="{FF2B5EF4-FFF2-40B4-BE49-F238E27FC236}">
                <a16:creationId xmlns:a16="http://schemas.microsoft.com/office/drawing/2014/main" id="{F718F4D4-6362-1742-AED9-D3E65B248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4744" y="1621831"/>
            <a:ext cx="0" cy="2592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5243" name="Line 12">
            <a:extLst>
              <a:ext uri="{FF2B5EF4-FFF2-40B4-BE49-F238E27FC236}">
                <a16:creationId xmlns:a16="http://schemas.microsoft.com/office/drawing/2014/main" id="{55CB0BD4-EE10-594E-8CC3-23D9C497B0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9031" y="1628933"/>
            <a:ext cx="0" cy="2592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5242" name="Text Box 11">
            <a:extLst>
              <a:ext uri="{FF2B5EF4-FFF2-40B4-BE49-F238E27FC236}">
                <a16:creationId xmlns:a16="http://schemas.microsoft.com/office/drawing/2014/main" id="{583019FD-1D5C-D049-891E-6EE17D984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919" y="125511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>
                <a:solidFill>
                  <a:srgbClr val="FF0000"/>
                </a:solidFill>
              </a:rPr>
              <a:t>50/50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85A96E07-5CC5-0049-ADB3-85D2F1E4A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206" y="1254169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>
                <a:solidFill>
                  <a:srgbClr val="FF0000"/>
                </a:solidFill>
              </a:rPr>
              <a:t>50/50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735FC87C-302F-5855-7B8D-67E9ED3A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269" y="126222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>
                <a:solidFill>
                  <a:srgbClr val="FF0000"/>
                </a:solidFill>
              </a:rPr>
              <a:t>50/50</a:t>
            </a: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E91F2DAA-B7D0-9209-931C-FE8C08CC8C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9094" y="1620882"/>
            <a:ext cx="0" cy="2592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41" grpId="0" animBg="1"/>
      <p:bldP spid="95243" grpId="0" animBg="1"/>
      <p:bldP spid="95242" grpId="0"/>
      <p:bldP spid="17" grpId="0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D645F09D-0C36-5D42-B81F-E754D3406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95336"/>
          </a:xfrm>
        </p:spPr>
        <p:txBody>
          <a:bodyPr/>
          <a:lstStyle/>
          <a:p>
            <a:pPr eaLnBrk="1" hangingPunct="1"/>
            <a:r>
              <a:rPr lang="sv-SE" altLang="sv-SE" dirty="0" err="1"/>
              <a:t>Category</a:t>
            </a:r>
            <a:r>
              <a:rPr lang="sv-SE" altLang="sv-SE" dirty="0"/>
              <a:t> </a:t>
            </a:r>
            <a:r>
              <a:rPr lang="sv-SE" altLang="sv-SE" dirty="0" err="1"/>
              <a:t>Probability</a:t>
            </a:r>
            <a:r>
              <a:rPr lang="sv-SE" altLang="sv-SE" dirty="0"/>
              <a:t> </a:t>
            </a:r>
            <a:r>
              <a:rPr lang="sv-SE" altLang="sv-SE" dirty="0" err="1"/>
              <a:t>Curves</a:t>
            </a:r>
            <a:endParaRPr lang="sv-SE" altLang="sv-SE" dirty="0"/>
          </a:p>
        </p:txBody>
      </p:sp>
      <p:pic>
        <p:nvPicPr>
          <p:cNvPr id="97282" name="Picture 3" descr="Image:CPCs.png">
            <a:hlinkClick r:id="rId3"/>
            <a:extLst>
              <a:ext uri="{FF2B5EF4-FFF2-40B4-BE49-F238E27FC236}">
                <a16:creationId xmlns:a16="http://schemas.microsoft.com/office/drawing/2014/main" id="{94F03593-161C-B247-A891-BE896DEB1F2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/>
          <a:stretch>
            <a:fillRect/>
          </a:stretch>
        </p:blipFill>
        <p:spPr>
          <a:xfrm>
            <a:off x="2554715" y="1722437"/>
            <a:ext cx="7345362" cy="3413125"/>
          </a:xfr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EACE4CE2-A8DA-764A-A565-471F32A6157D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2276476"/>
            <a:ext cx="3744912" cy="3421063"/>
            <a:chOff x="1655" y="1434"/>
            <a:chExt cx="2359" cy="2155"/>
          </a:xfrm>
        </p:grpSpPr>
        <p:sp>
          <p:nvSpPr>
            <p:cNvPr id="97284" name="Text Box 5">
              <a:extLst>
                <a:ext uri="{FF2B5EF4-FFF2-40B4-BE49-F238E27FC236}">
                  <a16:creationId xmlns:a16="http://schemas.microsoft.com/office/drawing/2014/main" id="{344D8F09-3020-7641-9832-DD6605C44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3339"/>
              <a:ext cx="1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2000">
                  <a:solidFill>
                    <a:srgbClr val="FF0000"/>
                  </a:solidFill>
                </a:rPr>
                <a:t>Thresholds (k-1)</a:t>
              </a:r>
            </a:p>
          </p:txBody>
        </p:sp>
        <p:grpSp>
          <p:nvGrpSpPr>
            <p:cNvPr id="97285" name="Group 6">
              <a:extLst>
                <a:ext uri="{FF2B5EF4-FFF2-40B4-BE49-F238E27FC236}">
                  <a16:creationId xmlns:a16="http://schemas.microsoft.com/office/drawing/2014/main" id="{A4A20D0E-FE3C-214F-8E0F-8674D4ED2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1434"/>
              <a:ext cx="2359" cy="1830"/>
              <a:chOff x="1655" y="1434"/>
              <a:chExt cx="2359" cy="1830"/>
            </a:xfrm>
          </p:grpSpPr>
          <p:sp>
            <p:nvSpPr>
              <p:cNvPr id="97286" name="Line 7">
                <a:extLst>
                  <a:ext uri="{FF2B5EF4-FFF2-40B4-BE49-F238E27FC236}">
                    <a16:creationId xmlns:a16="http://schemas.microsoft.com/office/drawing/2014/main" id="{88804E6F-66FB-7149-B55B-FD5CEA678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2" y="1631"/>
                <a:ext cx="0" cy="16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287" name="Text Box 8">
                <a:extLst>
                  <a:ext uri="{FF2B5EF4-FFF2-40B4-BE49-F238E27FC236}">
                    <a16:creationId xmlns:a16="http://schemas.microsoft.com/office/drawing/2014/main" id="{9A49B584-E999-A640-8C28-8FB9C6F08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1436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sv-SE" altLang="sv-SE" sz="1800">
                    <a:solidFill>
                      <a:srgbClr val="FF0000"/>
                    </a:solidFill>
                  </a:rPr>
                  <a:t>50/50</a:t>
                </a:r>
              </a:p>
            </p:txBody>
          </p:sp>
          <p:sp>
            <p:nvSpPr>
              <p:cNvPr id="97288" name="Line 9">
                <a:extLst>
                  <a:ext uri="{FF2B5EF4-FFF2-40B4-BE49-F238E27FC236}">
                    <a16:creationId xmlns:a16="http://schemas.microsoft.com/office/drawing/2014/main" id="{278952E6-87EA-9C49-A85E-3632E661F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1" y="1629"/>
                <a:ext cx="0" cy="16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289" name="Text Box 10">
                <a:extLst>
                  <a:ext uri="{FF2B5EF4-FFF2-40B4-BE49-F238E27FC236}">
                    <a16:creationId xmlns:a16="http://schemas.microsoft.com/office/drawing/2014/main" id="{777C6C10-6023-BE4C-8765-CF662B4FD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" y="1434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sv-SE" altLang="sv-SE" sz="1800">
                    <a:solidFill>
                      <a:srgbClr val="FF0000"/>
                    </a:solidFill>
                  </a:rPr>
                  <a:t>50/50</a:t>
                </a:r>
              </a:p>
            </p:txBody>
          </p:sp>
          <p:sp>
            <p:nvSpPr>
              <p:cNvPr id="97290" name="Line 11">
                <a:extLst>
                  <a:ext uri="{FF2B5EF4-FFF2-40B4-BE49-F238E27FC236}">
                    <a16:creationId xmlns:a16="http://schemas.microsoft.com/office/drawing/2014/main" id="{DAB3CC87-5CD9-CC45-882F-751BB3F98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5" y="1631"/>
                <a:ext cx="0" cy="16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291" name="Text Box 12">
                <a:extLst>
                  <a:ext uri="{FF2B5EF4-FFF2-40B4-BE49-F238E27FC236}">
                    <a16:creationId xmlns:a16="http://schemas.microsoft.com/office/drawing/2014/main" id="{F32564C6-3012-0148-B095-D972E9C001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8" y="1436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sv-SE" altLang="sv-SE" sz="1800">
                    <a:solidFill>
                      <a:srgbClr val="FF0000"/>
                    </a:solidFill>
                  </a:rPr>
                  <a:t>50/50</a:t>
                </a:r>
              </a:p>
            </p:txBody>
          </p:sp>
          <p:sp>
            <p:nvSpPr>
              <p:cNvPr id="97292" name="Line 13">
                <a:extLst>
                  <a:ext uri="{FF2B5EF4-FFF2-40B4-BE49-F238E27FC236}">
                    <a16:creationId xmlns:a16="http://schemas.microsoft.com/office/drawing/2014/main" id="{F5A29E06-4FE0-4741-A043-2DD2386E9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5" y="1629"/>
                <a:ext cx="0" cy="16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293" name="Text Box 14">
                <a:extLst>
                  <a:ext uri="{FF2B5EF4-FFF2-40B4-BE49-F238E27FC236}">
                    <a16:creationId xmlns:a16="http://schemas.microsoft.com/office/drawing/2014/main" id="{C2FF205A-108D-084A-91B9-236D8D9EB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8" y="1434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sv-SE" altLang="sv-SE" sz="1800">
                    <a:solidFill>
                      <a:srgbClr val="FF0000"/>
                    </a:solidFill>
                  </a:rPr>
                  <a:t>50/50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PC GH i4 orig">
            <a:extLst>
              <a:ext uri="{FF2B5EF4-FFF2-40B4-BE49-F238E27FC236}">
                <a16:creationId xmlns:a16="http://schemas.microsoft.com/office/drawing/2014/main" id="{15620AA4-9AF2-D22A-F379-A167A5AB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331" y="1445358"/>
            <a:ext cx="7368954" cy="3413125"/>
          </a:xfrm>
          <a:prstGeom prst="rect">
            <a:avLst/>
          </a:prstGeom>
          <a:noFill/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77C00FB-8FC6-C347-9B84-35DF67D1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93" y="2462956"/>
            <a:ext cx="203986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0 = </a:t>
            </a:r>
            <a:r>
              <a:rPr lang="sv-SE" altLang="sv-SE" sz="1600" dirty="0" err="1"/>
              <a:t>Definitely</a:t>
            </a:r>
            <a:r>
              <a:rPr lang="sv-SE" altLang="sv-SE" sz="1600" dirty="0"/>
              <a:t> </a:t>
            </a:r>
            <a:r>
              <a:rPr lang="sv-SE" altLang="sv-SE" sz="1600" dirty="0" err="1"/>
              <a:t>true</a:t>
            </a:r>
            <a:endParaRPr lang="sv-SE" altLang="sv-S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1 = </a:t>
            </a:r>
            <a:r>
              <a:rPr lang="sv-SE" altLang="sv-SE" sz="1600" dirty="0" err="1"/>
              <a:t>Mostly</a:t>
            </a:r>
            <a:r>
              <a:rPr lang="sv-SE" altLang="sv-SE" sz="1600" dirty="0"/>
              <a:t> </a:t>
            </a:r>
            <a:r>
              <a:rPr lang="sv-SE" altLang="sv-SE" sz="1600" dirty="0" err="1"/>
              <a:t>true</a:t>
            </a:r>
            <a:endParaRPr lang="sv-SE" altLang="sv-S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2 = </a:t>
            </a:r>
            <a:r>
              <a:rPr lang="sv-SE" altLang="sv-SE" sz="1600" dirty="0" err="1"/>
              <a:t>Don’t</a:t>
            </a:r>
            <a:r>
              <a:rPr lang="sv-SE" altLang="sv-SE" sz="1600" dirty="0"/>
              <a:t> </a:t>
            </a:r>
            <a:r>
              <a:rPr lang="sv-SE" altLang="sv-SE" sz="1600" dirty="0" err="1"/>
              <a:t>know</a:t>
            </a:r>
            <a:endParaRPr lang="sv-SE" altLang="sv-S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3 = </a:t>
            </a:r>
            <a:r>
              <a:rPr lang="sv-SE" altLang="sv-SE" sz="1600" dirty="0" err="1"/>
              <a:t>Mostly</a:t>
            </a:r>
            <a:r>
              <a:rPr lang="sv-SE" altLang="sv-SE" sz="1600" dirty="0"/>
              <a:t> </a:t>
            </a:r>
            <a:r>
              <a:rPr lang="sv-SE" altLang="sv-SE" sz="1600" dirty="0" err="1"/>
              <a:t>false</a:t>
            </a:r>
            <a:endParaRPr lang="sv-SE" altLang="sv-SE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4 = </a:t>
            </a:r>
            <a:r>
              <a:rPr lang="sv-SE" altLang="sv-SE" sz="1600" dirty="0" err="1"/>
              <a:t>Definitely</a:t>
            </a:r>
            <a:r>
              <a:rPr lang="sv-SE" altLang="sv-SE" sz="1600" dirty="0"/>
              <a:t> </a:t>
            </a:r>
            <a:r>
              <a:rPr lang="sv-SE" altLang="sv-SE" sz="1600" dirty="0" err="1"/>
              <a:t>false</a:t>
            </a:r>
            <a:endParaRPr lang="sv-SE" altLang="sv-SE" sz="16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7181DFE-9944-A242-B176-53D118B83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53" y="128942"/>
            <a:ext cx="2852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General Health </a:t>
            </a:r>
            <a:r>
              <a:rPr lang="sv-SE" altLang="sv-SE" sz="1600" dirty="0" err="1"/>
              <a:t>scale</a:t>
            </a:r>
            <a:r>
              <a:rPr lang="sv-SE" altLang="sv-SE" sz="1600" dirty="0"/>
              <a:t> (SF-36)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600" dirty="0"/>
              <a:t>in </a:t>
            </a:r>
            <a:r>
              <a:rPr lang="sv-SE" altLang="sv-SE" sz="1600" dirty="0" err="1"/>
              <a:t>Parkinson’s</a:t>
            </a:r>
            <a:r>
              <a:rPr lang="sv-SE" altLang="sv-SE" sz="1600" dirty="0"/>
              <a:t> </a:t>
            </a:r>
            <a:r>
              <a:rPr lang="sv-SE" altLang="sv-SE" sz="1600" dirty="0" err="1"/>
              <a:t>disease</a:t>
            </a:r>
            <a:endParaRPr lang="sv-SE" altLang="sv-SE" sz="1600" dirty="0"/>
          </a:p>
        </p:txBody>
      </p:sp>
      <p:cxnSp>
        <p:nvCxnSpPr>
          <p:cNvPr id="2" name="Rak pil 1">
            <a:extLst>
              <a:ext uri="{FF2B5EF4-FFF2-40B4-BE49-F238E27FC236}">
                <a16:creationId xmlns:a16="http://schemas.microsoft.com/office/drawing/2014/main" id="{8CDF8207-357E-28C0-B46A-CFC855176CF6}"/>
              </a:ext>
            </a:extLst>
          </p:cNvPr>
          <p:cNvCxnSpPr>
            <a:cxnSpLocks/>
          </p:cNvCxnSpPr>
          <p:nvPr/>
        </p:nvCxnSpPr>
        <p:spPr>
          <a:xfrm>
            <a:off x="7814410" y="2733497"/>
            <a:ext cx="0" cy="17172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Rak pil 2">
            <a:extLst>
              <a:ext uri="{FF2B5EF4-FFF2-40B4-BE49-F238E27FC236}">
                <a16:creationId xmlns:a16="http://schemas.microsoft.com/office/drawing/2014/main" id="{6C6ED38C-E392-3057-540F-D69A7EACE95A}"/>
              </a:ext>
            </a:extLst>
          </p:cNvPr>
          <p:cNvCxnSpPr>
            <a:cxnSpLocks/>
          </p:cNvCxnSpPr>
          <p:nvPr/>
        </p:nvCxnSpPr>
        <p:spPr>
          <a:xfrm>
            <a:off x="6901580" y="2733497"/>
            <a:ext cx="0" cy="17172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894507E9-FA77-5991-9F09-F5B74ABA32E9}"/>
              </a:ext>
            </a:extLst>
          </p:cNvPr>
          <p:cNvSpPr txBox="1"/>
          <p:nvPr/>
        </p:nvSpPr>
        <p:spPr>
          <a:xfrm>
            <a:off x="6685557" y="24629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3/4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E270653-4B12-7378-8B56-9D29F6031FB5}"/>
              </a:ext>
            </a:extLst>
          </p:cNvPr>
          <p:cNvSpPr txBox="1"/>
          <p:nvPr/>
        </p:nvSpPr>
        <p:spPr>
          <a:xfrm>
            <a:off x="7597844" y="24629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2/3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AF055B8-68F4-3BDA-3F2B-39C21F2B0636}"/>
              </a:ext>
            </a:extLst>
          </p:cNvPr>
          <p:cNvSpPr/>
          <p:nvPr/>
        </p:nvSpPr>
        <p:spPr>
          <a:xfrm>
            <a:off x="7742402" y="3830980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C009244C-543D-E873-FD33-38BC01BFC9CA}"/>
              </a:ext>
            </a:extLst>
          </p:cNvPr>
          <p:cNvSpPr/>
          <p:nvPr/>
        </p:nvSpPr>
        <p:spPr>
          <a:xfrm>
            <a:off x="6829572" y="3902988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4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Understand the </a:t>
            </a:r>
            <a:r>
              <a:rPr lang="sv-SE" dirty="0" err="1"/>
              <a:t>basic</a:t>
            </a:r>
            <a:r>
              <a:rPr lang="sv-SE" dirty="0"/>
              <a:t> </a:t>
            </a:r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Rasch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theory</a:t>
            </a:r>
            <a:endParaRPr lang="en-SE" dirty="0"/>
          </a:p>
          <a:p>
            <a:r>
              <a:rPr lang="sv-SE" dirty="0" err="1"/>
              <a:t>Discuss</a:t>
            </a:r>
            <a:r>
              <a:rPr lang="sv-SE" dirty="0"/>
              <a:t> </a:t>
            </a:r>
            <a:r>
              <a:rPr lang="sv-SE" dirty="0" err="1"/>
              <a:t>Rasch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in relation to </a:t>
            </a:r>
            <a:r>
              <a:rPr lang="sv-SE" dirty="0" err="1"/>
              <a:t>traditional</a:t>
            </a:r>
            <a:r>
              <a:rPr lang="sv-SE" dirty="0"/>
              <a:t> </a:t>
            </a:r>
            <a:r>
              <a:rPr lang="sv-SE" dirty="0" err="1"/>
              <a:t>psychometric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 and </a:t>
            </a:r>
            <a:r>
              <a:rPr lang="sv-SE" dirty="0" err="1"/>
              <a:t>metrology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:a16="http://schemas.microsoft.com/office/drawing/2014/main" id="{E7226358-9EDE-5745-9634-B448B1D278D6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304800"/>
            <a:ext cx="7772400" cy="7387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110" charset="0"/>
              </a:defRPr>
            </a:lvl9pPr>
          </a:lstStyle>
          <a:p>
            <a:r>
              <a:rPr lang="sv-SE" sz="3200" kern="0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sv-SE" sz="3200" kern="0" dirty="0" err="1">
                <a:latin typeface="Arial" charset="0"/>
                <a:ea typeface="ＭＳ Ｐゴシック" charset="0"/>
                <a:cs typeface="ＭＳ Ｐゴシック" charset="0"/>
              </a:rPr>
              <a:t>Rasch</a:t>
            </a:r>
            <a:r>
              <a:rPr lang="sv-SE" sz="3200" kern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3200" kern="0" dirty="0" err="1">
                <a:latin typeface="Arial" charset="0"/>
                <a:ea typeface="ＭＳ Ｐゴシック" charset="0"/>
                <a:cs typeface="ＭＳ Ｐゴシック" charset="0"/>
              </a:rPr>
              <a:t>model</a:t>
            </a:r>
            <a:endParaRPr lang="sv-SE" sz="3200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B80B24-D612-4371-41AD-F00A3B3F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876300"/>
            <a:ext cx="7556500" cy="54483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222C461-81A7-4145-D825-85A7D4735F2F}"/>
              </a:ext>
            </a:extLst>
          </p:cNvPr>
          <p:cNvSpPr txBox="1"/>
          <p:nvPr/>
        </p:nvSpPr>
        <p:spPr>
          <a:xfrm>
            <a:off x="8854557" y="2101032"/>
            <a:ext cx="172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srgbClr val="FF0000"/>
                </a:solidFill>
              </a:rPr>
              <a:t>Specific objectivity</a:t>
            </a:r>
            <a:endParaRPr lang="sv-SE" sz="2400" dirty="0">
              <a:solidFill>
                <a:srgbClr val="FF0000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4D6081E-A499-3810-C24F-FE1262195444}"/>
              </a:ext>
            </a:extLst>
          </p:cNvPr>
          <p:cNvSpPr txBox="1"/>
          <p:nvPr/>
        </p:nvSpPr>
        <p:spPr>
          <a:xfrm>
            <a:off x="8854557" y="3108797"/>
            <a:ext cx="172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</a:rPr>
              <a:t>Parameter separation</a:t>
            </a:r>
          </a:p>
        </p:txBody>
      </p:sp>
      <p:graphicFrame>
        <p:nvGraphicFramePr>
          <p:cNvPr id="6" name="Object 57">
            <a:extLst>
              <a:ext uri="{FF2B5EF4-FFF2-40B4-BE49-F238E27FC236}">
                <a16:creationId xmlns:a16="http://schemas.microsoft.com/office/drawing/2014/main" id="{7C599681-70D2-AA81-4EF6-F031869DD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49662"/>
              </p:ext>
            </p:extLst>
          </p:nvPr>
        </p:nvGraphicFramePr>
        <p:xfrm>
          <a:off x="9874250" y="202335"/>
          <a:ext cx="1777491" cy="87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700" imgH="444500" progId="Equation.3">
                  <p:embed/>
                </p:oleObj>
              </mc:Choice>
              <mc:Fallback>
                <p:oleObj name="Equation" r:id="rId3" imgW="901700" imgH="444500" progId="Equation.3">
                  <p:embed/>
                  <p:pic>
                    <p:nvPicPr>
                      <p:cNvPr id="6" name="Object 57">
                        <a:extLst>
                          <a:ext uri="{FF2B5EF4-FFF2-40B4-BE49-F238E27FC236}">
                            <a16:creationId xmlns:a16="http://schemas.microsoft.com/office/drawing/2014/main" id="{7C599681-70D2-AA81-4EF6-F031869DDE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0" y="202335"/>
                        <a:ext cx="1777491" cy="87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6="http://schemas.microsoft.com/office/drawing/2014/main" xmlns:p14="http://schemas.microsoft.com/office/powerpoint/2010/main" xmlns:v="urn:schemas-microsoft-com:vml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6="http://schemas.microsoft.com/office/drawing/2014/main" xmlns:p14="http://schemas.microsoft.com/office/powerpoint/2010/main" xmlns:v="urn:schemas-microsoft-com:vml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6="http://schemas.microsoft.com/office/drawing/2014/main" xmlns:p14="http://schemas.microsoft.com/office/powerpoint/2010/main" xmlns:v="urn:schemas-microsoft-com:vml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F2B9D923-BB85-15DE-8642-BF10DBA2D1BB}"/>
              </a:ext>
            </a:extLst>
          </p:cNvPr>
          <p:cNvSpPr txBox="1"/>
          <p:nvPr/>
        </p:nvSpPr>
        <p:spPr>
          <a:xfrm>
            <a:off x="8854557" y="4062237"/>
            <a:ext cx="172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>
                <a:solidFill>
                  <a:srgbClr val="FF0000"/>
                </a:solidFill>
              </a:rPr>
              <a:t>Sufficient statistics</a:t>
            </a:r>
            <a:endParaRPr lang="sv-SE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97CC489D-9A67-2A56-2F84-B48C0D2C2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21606"/>
              </p:ext>
            </p:extLst>
          </p:nvPr>
        </p:nvGraphicFramePr>
        <p:xfrm>
          <a:off x="269461" y="182694"/>
          <a:ext cx="2266646" cy="86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482400" progId="Equation.3">
                  <p:embed/>
                </p:oleObj>
              </mc:Choice>
              <mc:Fallback>
                <p:oleObj name="Equation" r:id="rId5" imgW="1269720" imgH="482400" progId="Equation.3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97CC489D-9A67-2A56-2F84-B48C0D2C23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61" y="182694"/>
                        <a:ext cx="2266646" cy="860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6="http://schemas.microsoft.com/office/drawing/2014/main" xmlns:p14="http://schemas.microsoft.com/office/powerpoint/2010/main" xmlns:v="urn:schemas-microsoft-com:vml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6="http://schemas.microsoft.com/office/drawing/2014/main" xmlns:p14="http://schemas.microsoft.com/office/powerpoint/2010/main" xmlns:v="urn:schemas-microsoft-com:vml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6="http://schemas.microsoft.com/office/drawing/2014/main" xmlns:p14="http://schemas.microsoft.com/office/powerpoint/2010/main" xmlns:v="urn:schemas-microsoft-com:vml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Vänster-höger 9">
            <a:extLst>
              <a:ext uri="{FF2B5EF4-FFF2-40B4-BE49-F238E27FC236}">
                <a16:creationId xmlns:a16="http://schemas.microsoft.com/office/drawing/2014/main" id="{4B0314CD-8A6B-134D-716F-CC621E264203}"/>
              </a:ext>
            </a:extLst>
          </p:cNvPr>
          <p:cNvSpPr/>
          <p:nvPr/>
        </p:nvSpPr>
        <p:spPr>
          <a:xfrm>
            <a:off x="5459651" y="5115272"/>
            <a:ext cx="288032" cy="14401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Vänster-höger 10">
            <a:extLst>
              <a:ext uri="{FF2B5EF4-FFF2-40B4-BE49-F238E27FC236}">
                <a16:creationId xmlns:a16="http://schemas.microsoft.com/office/drawing/2014/main" id="{EF18D750-4569-3069-CA56-394B5DD4CFE4}"/>
              </a:ext>
            </a:extLst>
          </p:cNvPr>
          <p:cNvSpPr/>
          <p:nvPr/>
        </p:nvSpPr>
        <p:spPr>
          <a:xfrm>
            <a:off x="4474985" y="5115272"/>
            <a:ext cx="412626" cy="14401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Vänster-höger 11">
            <a:extLst>
              <a:ext uri="{FF2B5EF4-FFF2-40B4-BE49-F238E27FC236}">
                <a16:creationId xmlns:a16="http://schemas.microsoft.com/office/drawing/2014/main" id="{61FC1735-732C-9305-1538-7A578D806674}"/>
              </a:ext>
            </a:extLst>
          </p:cNvPr>
          <p:cNvSpPr/>
          <p:nvPr/>
        </p:nvSpPr>
        <p:spPr>
          <a:xfrm>
            <a:off x="6474634" y="5115272"/>
            <a:ext cx="288032" cy="14401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Vänster-höger 12">
            <a:extLst>
              <a:ext uri="{FF2B5EF4-FFF2-40B4-BE49-F238E27FC236}">
                <a16:creationId xmlns:a16="http://schemas.microsoft.com/office/drawing/2014/main" id="{D6EA3E80-7910-949B-59CE-050813F99B62}"/>
              </a:ext>
            </a:extLst>
          </p:cNvPr>
          <p:cNvSpPr/>
          <p:nvPr/>
        </p:nvSpPr>
        <p:spPr>
          <a:xfrm>
            <a:off x="7308413" y="5125624"/>
            <a:ext cx="412626" cy="14401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Vänster-höger 13">
            <a:extLst>
              <a:ext uri="{FF2B5EF4-FFF2-40B4-BE49-F238E27FC236}">
                <a16:creationId xmlns:a16="http://schemas.microsoft.com/office/drawing/2014/main" id="{FF7A754B-87FB-20F4-3676-8B1A9A35F4DE}"/>
              </a:ext>
            </a:extLst>
          </p:cNvPr>
          <p:cNvSpPr/>
          <p:nvPr/>
        </p:nvSpPr>
        <p:spPr>
          <a:xfrm>
            <a:off x="273517" y="5776455"/>
            <a:ext cx="288032" cy="14401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28FB5DB-97D7-C997-7684-C739D3331756}"/>
              </a:ext>
            </a:extLst>
          </p:cNvPr>
          <p:cNvSpPr txBox="1"/>
          <p:nvPr/>
        </p:nvSpPr>
        <p:spPr>
          <a:xfrm>
            <a:off x="142154" y="5726687"/>
            <a:ext cx="2175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[          </a:t>
            </a:r>
            <a:r>
              <a:rPr lang="sv-SE" sz="1000" dirty="0" err="1"/>
              <a:t>Measurement</a:t>
            </a:r>
            <a:r>
              <a:rPr lang="sv-SE" sz="1000" dirty="0"/>
              <a:t> uncertainty (SE) ]</a:t>
            </a:r>
          </a:p>
        </p:txBody>
      </p:sp>
    </p:spTree>
    <p:extLst>
      <p:ext uri="{BB962C8B-B14F-4D97-AF65-F5344CB8AC3E}">
        <p14:creationId xmlns:p14="http://schemas.microsoft.com/office/powerpoint/2010/main" val="903851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objectivity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2" y="1989138"/>
            <a:ext cx="8064252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"Comparisons between individuals become independent of which particular instruments </a:t>
            </a:r>
            <a:r>
              <a:rPr lang="mr-IN" dirty="0"/>
              <a:t>- </a:t>
            </a:r>
            <a:r>
              <a:rPr lang="en-US" dirty="0"/>
              <a:t>tests or items or other stimuli </a:t>
            </a:r>
            <a:r>
              <a:rPr lang="mr-IN" dirty="0"/>
              <a:t>- </a:t>
            </a:r>
            <a:r>
              <a:rPr lang="en-US" dirty="0"/>
              <a:t>have been used. Symmetrically, it ought to be possible to compare stimuli belonging to the same class </a:t>
            </a:r>
            <a:r>
              <a:rPr lang="mr-IN" dirty="0"/>
              <a:t>- </a:t>
            </a:r>
            <a:r>
              <a:rPr lang="en-US" dirty="0"/>
              <a:t>measuring the same thing </a:t>
            </a:r>
            <a:r>
              <a:rPr lang="mr-IN" dirty="0"/>
              <a:t>- </a:t>
            </a:r>
            <a:r>
              <a:rPr lang="en-US" dirty="0"/>
              <a:t>independent of which particular individuals, within a class considered, were instrumental for comparison."</a:t>
            </a: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32708"/>
              </p:ext>
            </p:extLst>
          </p:nvPr>
        </p:nvGraphicFramePr>
        <p:xfrm>
          <a:off x="11188700" y="27231"/>
          <a:ext cx="10033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2" imgW="1781424" imgH="2572109" progId="MSPhotoEd.3">
                  <p:embed/>
                </p:oleObj>
              </mc:Choice>
              <mc:Fallback>
                <p:oleObj name="Photo Editor-foto" r:id="rId2" imgW="1781424" imgH="2572109" progId="MSPhotoEd.3">
                  <p:embed/>
                  <p:pic>
                    <p:nvPicPr>
                      <p:cNvPr id="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792" b="9583"/>
                      <a:stretch>
                        <a:fillRect/>
                      </a:stretch>
                    </p:blipFill>
                    <p:spPr bwMode="auto">
                      <a:xfrm>
                        <a:off x="11188700" y="27231"/>
                        <a:ext cx="1003300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v="urn:schemas-microsoft-com:vml" xmlns:p14="http://schemas.microsoft.com/office/powerpoint/2010/main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v="urn:schemas-microsoft-com:vml" xmlns:p14="http://schemas.microsoft.com/office/powerpoint/2010/main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v="urn:schemas-microsoft-com:vml" xmlns:p14="http://schemas.microsoft.com/office/powerpoint/2010/main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628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34"/>
          <p:cNvGrpSpPr>
            <a:grpSpLocks/>
          </p:cNvGrpSpPr>
          <p:nvPr/>
        </p:nvGrpSpPr>
        <p:grpSpPr bwMode="auto">
          <a:xfrm>
            <a:off x="8297903" y="1459525"/>
            <a:ext cx="2595563" cy="4602163"/>
            <a:chOff x="3948" y="1200"/>
            <a:chExt cx="1635" cy="2899"/>
          </a:xfrm>
        </p:grpSpPr>
        <p:sp>
          <p:nvSpPr>
            <p:cNvPr id="61458" name="Line 14"/>
            <p:cNvSpPr>
              <a:spLocks noChangeShapeType="1"/>
            </p:cNvSpPr>
            <p:nvPr/>
          </p:nvSpPr>
          <p:spPr bwMode="auto">
            <a:xfrm>
              <a:off x="4828" y="1699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/>
              <a:tailEnd type="arrow"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Text Box 16"/>
            <p:cNvSpPr txBox="1">
              <a:spLocks noChangeArrowheads="1"/>
            </p:cNvSpPr>
            <p:nvPr/>
          </p:nvSpPr>
          <p:spPr bwMode="auto">
            <a:xfrm>
              <a:off x="3948" y="1200"/>
              <a:ext cx="16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Arial" charset="0"/>
                </a:rPr>
                <a:t>Persons 		</a:t>
              </a:r>
              <a:r>
                <a:rPr lang="sv-SE" sz="1800" dirty="0" err="1">
                  <a:latin typeface="Arial" charset="0"/>
                </a:rPr>
                <a:t>Items</a:t>
              </a:r>
              <a:endParaRPr lang="sv-SE" sz="1800" dirty="0">
                <a:latin typeface="Arial" charset="0"/>
              </a:endParaRPr>
            </a:p>
          </p:txBody>
        </p:sp>
        <p:sp>
          <p:nvSpPr>
            <p:cNvPr id="61460" name="Text Box 17"/>
            <p:cNvSpPr txBox="1">
              <a:spLocks noChangeArrowheads="1"/>
            </p:cNvSpPr>
            <p:nvPr/>
          </p:nvSpPr>
          <p:spPr bwMode="auto">
            <a:xfrm>
              <a:off x="4946" y="1713"/>
              <a:ext cx="439" cy="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A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C H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D</a:t>
              </a:r>
            </a:p>
            <a:p>
              <a:pPr eaLnBrk="1" hangingPunct="1"/>
              <a:r>
                <a:rPr lang="sv-SE" sz="1600">
                  <a:latin typeface="Arial" charset="0"/>
                </a:rPr>
                <a:t>L</a:t>
              </a:r>
            </a:p>
            <a:p>
              <a:pPr eaLnBrk="1" hangingPunct="1"/>
              <a:r>
                <a:rPr lang="sv-SE" sz="1600">
                  <a:latin typeface="Arial" charset="0"/>
                </a:rPr>
                <a:t>F B K</a:t>
              </a:r>
            </a:p>
            <a:p>
              <a:pPr eaLnBrk="1" hangingPunct="1"/>
              <a:r>
                <a:rPr lang="sv-SE" sz="1600">
                  <a:latin typeface="Arial" charset="0"/>
                </a:rPr>
                <a:t>I J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E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G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M</a:t>
              </a:r>
            </a:p>
          </p:txBody>
        </p:sp>
        <p:sp>
          <p:nvSpPr>
            <p:cNvPr id="61461" name="Text Box 18"/>
            <p:cNvSpPr txBox="1">
              <a:spLocks noChangeArrowheads="1"/>
            </p:cNvSpPr>
            <p:nvPr/>
          </p:nvSpPr>
          <p:spPr bwMode="auto">
            <a:xfrm>
              <a:off x="3960" y="1699"/>
              <a:ext cx="756" cy="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sv-SE" sz="1600" dirty="0" err="1">
                  <a:latin typeface="Arial" charset="0"/>
                </a:rPr>
                <a:t>xxxx</a:t>
              </a:r>
              <a:endParaRPr lang="sv-SE" sz="1600" dirty="0">
                <a:latin typeface="Arial" charset="0"/>
              </a:endParaRPr>
            </a:p>
            <a:p>
              <a:pPr algn="r" eaLnBrk="1" hangingPunct="1"/>
              <a:r>
                <a:rPr lang="sv-SE" sz="1600" dirty="0" err="1">
                  <a:latin typeface="Arial" charset="0"/>
                </a:rPr>
                <a:t>xxxxx</a:t>
              </a:r>
              <a:endParaRPr lang="sv-SE" sz="1600" dirty="0">
                <a:latin typeface="Arial" charset="0"/>
              </a:endParaRPr>
            </a:p>
            <a:p>
              <a:pPr algn="r" eaLnBrk="1" hangingPunct="1"/>
              <a:r>
                <a:rPr lang="sv-SE" sz="1600" dirty="0" err="1">
                  <a:latin typeface="Arial" charset="0"/>
                </a:rPr>
                <a:t>xxxxxx</a:t>
              </a:r>
              <a:endParaRPr lang="sv-SE" sz="1600" dirty="0">
                <a:latin typeface="Arial" charset="0"/>
              </a:endParaRPr>
            </a:p>
            <a:p>
              <a:pPr algn="r" eaLnBrk="1" hangingPunct="1"/>
              <a:r>
                <a:rPr lang="sv-SE" sz="1600" dirty="0" err="1">
                  <a:latin typeface="Arial" charset="0"/>
                </a:rPr>
                <a:t>xxxxxxx</a:t>
              </a:r>
              <a:endParaRPr lang="sv-SE" sz="1600" dirty="0">
                <a:latin typeface="Arial" charset="0"/>
              </a:endParaRPr>
            </a:p>
            <a:p>
              <a:pPr algn="r" eaLnBrk="1" hangingPunct="1"/>
              <a:r>
                <a:rPr lang="sv-SE" sz="1600" dirty="0" err="1">
                  <a:latin typeface="Arial" charset="0"/>
                </a:rPr>
                <a:t>xxxxxxxxxx</a:t>
              </a:r>
              <a:endParaRPr lang="sv-SE" sz="1600" dirty="0">
                <a:latin typeface="Arial" charset="0"/>
              </a:endParaRPr>
            </a:p>
            <a:p>
              <a:pPr algn="r" eaLnBrk="1" hangingPunct="1"/>
              <a:r>
                <a:rPr lang="sv-SE" sz="1600" dirty="0" err="1">
                  <a:latin typeface="Arial" charset="0"/>
                </a:rPr>
                <a:t>xxxxxxxxxx</a:t>
              </a:r>
              <a:endParaRPr lang="sv-SE" sz="1600" dirty="0">
                <a:latin typeface="Arial" charset="0"/>
              </a:endParaRPr>
            </a:p>
            <a:p>
              <a:pPr algn="r" eaLnBrk="1" hangingPunct="1"/>
              <a:r>
                <a:rPr lang="sv-SE" sz="1600" dirty="0" err="1">
                  <a:latin typeface="Arial" charset="0"/>
                </a:rPr>
                <a:t>xxxxx</a:t>
              </a:r>
              <a:endParaRPr lang="sv-SE" sz="1600" dirty="0">
                <a:latin typeface="Arial" charset="0"/>
              </a:endParaRPr>
            </a:p>
            <a:p>
              <a:pPr algn="r" eaLnBrk="1" hangingPunct="1"/>
              <a:r>
                <a:rPr lang="sv-SE" sz="1600" dirty="0" err="1">
                  <a:latin typeface="Arial" charset="0"/>
                </a:rPr>
                <a:t>xxxxxx</a:t>
              </a:r>
              <a:endParaRPr lang="sv-SE" sz="1600" dirty="0">
                <a:latin typeface="Arial" charset="0"/>
              </a:endParaRPr>
            </a:p>
            <a:p>
              <a:pPr algn="r" eaLnBrk="1" hangingPunct="1"/>
              <a:r>
                <a:rPr lang="sv-SE" sz="1600" dirty="0">
                  <a:latin typeface="Arial" charset="0"/>
                </a:rPr>
                <a:t>xxx</a:t>
              </a:r>
            </a:p>
            <a:p>
              <a:pPr algn="r" eaLnBrk="1" hangingPunct="1"/>
              <a:r>
                <a:rPr lang="sv-SE" sz="1600" dirty="0">
                  <a:latin typeface="Arial" charset="0"/>
                </a:rPr>
                <a:t>xxx</a:t>
              </a:r>
            </a:p>
            <a:p>
              <a:pPr algn="r" eaLnBrk="1" hangingPunct="1"/>
              <a:r>
                <a:rPr lang="sv-SE" sz="1600" dirty="0">
                  <a:latin typeface="Arial" charset="0"/>
                </a:rPr>
                <a:t>x</a:t>
              </a:r>
            </a:p>
            <a:p>
              <a:pPr algn="r" eaLnBrk="1" hangingPunct="1"/>
              <a:r>
                <a:rPr lang="sv-SE" sz="1600" dirty="0">
                  <a:latin typeface="Arial" charset="0"/>
                </a:rPr>
                <a:t>x</a:t>
              </a:r>
            </a:p>
            <a:p>
              <a:pPr algn="r" eaLnBrk="1" hangingPunct="1"/>
              <a:r>
                <a:rPr lang="sv-SE" sz="1600" dirty="0">
                  <a:latin typeface="Arial" charset="0"/>
                </a:rPr>
                <a:t>x</a:t>
              </a:r>
            </a:p>
            <a:p>
              <a:pPr algn="r" eaLnBrk="1" hangingPunct="1"/>
              <a:endParaRPr lang="sv-SE" sz="1600" dirty="0">
                <a:latin typeface="Arial" charset="0"/>
              </a:endParaRPr>
            </a:p>
            <a:p>
              <a:pPr algn="r" eaLnBrk="1" hangingPunct="1"/>
              <a:r>
                <a:rPr lang="sv-SE" sz="1600" dirty="0">
                  <a:latin typeface="Arial" charset="0"/>
                </a:rPr>
                <a:t>x</a:t>
              </a:r>
            </a:p>
          </p:txBody>
        </p:sp>
        <p:sp>
          <p:nvSpPr>
            <p:cNvPr id="61462" name="Text Box 23"/>
            <p:cNvSpPr txBox="1">
              <a:spLocks noChangeArrowheads="1"/>
            </p:cNvSpPr>
            <p:nvPr/>
          </p:nvSpPr>
          <p:spPr bwMode="auto">
            <a:xfrm>
              <a:off x="3948" y="144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i="1">
                <a:latin typeface="Arial" charset="0"/>
              </a:endParaRPr>
            </a:p>
          </p:txBody>
        </p:sp>
      </p:grpSp>
      <p:grpSp>
        <p:nvGrpSpPr>
          <p:cNvPr id="61443" name="Group 33"/>
          <p:cNvGrpSpPr>
            <a:grpSpLocks/>
          </p:cNvGrpSpPr>
          <p:nvPr/>
        </p:nvGrpSpPr>
        <p:grpSpPr bwMode="auto">
          <a:xfrm>
            <a:off x="5307053" y="1459525"/>
            <a:ext cx="2595563" cy="4602163"/>
            <a:chOff x="2064" y="1200"/>
            <a:chExt cx="1635" cy="2899"/>
          </a:xfrm>
        </p:grpSpPr>
        <p:sp>
          <p:nvSpPr>
            <p:cNvPr id="61453" name="Line 8"/>
            <p:cNvSpPr>
              <a:spLocks noChangeShapeType="1"/>
            </p:cNvSpPr>
            <p:nvPr/>
          </p:nvSpPr>
          <p:spPr bwMode="auto">
            <a:xfrm>
              <a:off x="2944" y="1699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/>
              <a:tailEnd type="arrow"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Text Box 10"/>
            <p:cNvSpPr txBox="1">
              <a:spLocks noChangeArrowheads="1"/>
            </p:cNvSpPr>
            <p:nvPr/>
          </p:nvSpPr>
          <p:spPr bwMode="auto">
            <a:xfrm>
              <a:off x="2064" y="1200"/>
              <a:ext cx="16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Arial" charset="0"/>
                </a:rPr>
                <a:t>Persons 		</a:t>
              </a:r>
              <a:r>
                <a:rPr lang="sv-SE" sz="1800" dirty="0" err="1">
                  <a:latin typeface="Arial" charset="0"/>
                </a:rPr>
                <a:t>Items</a:t>
              </a:r>
              <a:endParaRPr lang="sv-SE" sz="1800" dirty="0">
                <a:latin typeface="Arial" charset="0"/>
              </a:endParaRPr>
            </a:p>
          </p:txBody>
        </p:sp>
        <p:sp>
          <p:nvSpPr>
            <p:cNvPr id="61455" name="Text Box 11"/>
            <p:cNvSpPr txBox="1">
              <a:spLocks noChangeArrowheads="1"/>
            </p:cNvSpPr>
            <p:nvPr/>
          </p:nvSpPr>
          <p:spPr bwMode="auto">
            <a:xfrm>
              <a:off x="3062" y="1713"/>
              <a:ext cx="439" cy="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A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C H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D</a:t>
              </a:r>
            </a:p>
            <a:p>
              <a:pPr eaLnBrk="1" hangingPunct="1"/>
              <a:r>
                <a:rPr lang="sv-SE" sz="1600">
                  <a:latin typeface="Arial" charset="0"/>
                </a:rPr>
                <a:t>L</a:t>
              </a:r>
            </a:p>
            <a:p>
              <a:pPr eaLnBrk="1" hangingPunct="1"/>
              <a:r>
                <a:rPr lang="sv-SE" sz="1600">
                  <a:latin typeface="Arial" charset="0"/>
                </a:rPr>
                <a:t>F B K</a:t>
              </a:r>
            </a:p>
            <a:p>
              <a:pPr eaLnBrk="1" hangingPunct="1"/>
              <a:r>
                <a:rPr lang="sv-SE" sz="1600">
                  <a:latin typeface="Arial" charset="0"/>
                </a:rPr>
                <a:t>I J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E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G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M</a:t>
              </a:r>
            </a:p>
          </p:txBody>
        </p:sp>
        <p:sp>
          <p:nvSpPr>
            <p:cNvPr id="61456" name="Text Box 12"/>
            <p:cNvSpPr txBox="1">
              <a:spLocks noChangeArrowheads="1"/>
            </p:cNvSpPr>
            <p:nvPr/>
          </p:nvSpPr>
          <p:spPr bwMode="auto">
            <a:xfrm>
              <a:off x="2204" y="1699"/>
              <a:ext cx="628" cy="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sv-SE" sz="1600">
                  <a:latin typeface="Arial" charset="0"/>
                </a:rPr>
                <a:t>x</a:t>
              </a:r>
            </a:p>
            <a:p>
              <a:pPr algn="r" eaLnBrk="1" hangingPunct="1"/>
              <a:endParaRPr lang="sv-SE" sz="1600">
                <a:latin typeface="Arial" charset="0"/>
              </a:endParaRPr>
            </a:p>
            <a:p>
              <a:pPr algn="r" eaLnBrk="1" hangingPunct="1"/>
              <a:r>
                <a:rPr lang="sv-SE" sz="1600">
                  <a:latin typeface="Arial" charset="0"/>
                </a:rPr>
                <a:t>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</a:t>
              </a:r>
            </a:p>
          </p:txBody>
        </p:sp>
        <p:sp>
          <p:nvSpPr>
            <p:cNvPr id="61457" name="Text Box 25"/>
            <p:cNvSpPr txBox="1">
              <a:spLocks noChangeArrowheads="1"/>
            </p:cNvSpPr>
            <p:nvPr/>
          </p:nvSpPr>
          <p:spPr bwMode="auto">
            <a:xfrm>
              <a:off x="2064" y="144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i="1">
                <a:latin typeface="Arial" charset="0"/>
              </a:endParaRPr>
            </a:p>
          </p:txBody>
        </p:sp>
      </p:grpSp>
      <p:grpSp>
        <p:nvGrpSpPr>
          <p:cNvPr id="61444" name="Group 32"/>
          <p:cNvGrpSpPr>
            <a:grpSpLocks/>
          </p:cNvGrpSpPr>
          <p:nvPr/>
        </p:nvGrpSpPr>
        <p:grpSpPr bwMode="auto">
          <a:xfrm>
            <a:off x="2487653" y="1459525"/>
            <a:ext cx="2595563" cy="4602163"/>
            <a:chOff x="288" y="1200"/>
            <a:chExt cx="1635" cy="2899"/>
          </a:xfrm>
        </p:grpSpPr>
        <p:sp>
          <p:nvSpPr>
            <p:cNvPr id="61448" name="Line 2"/>
            <p:cNvSpPr>
              <a:spLocks noChangeShapeType="1"/>
            </p:cNvSpPr>
            <p:nvPr/>
          </p:nvSpPr>
          <p:spPr bwMode="auto">
            <a:xfrm>
              <a:off x="1168" y="1699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/>
              <a:tailEnd type="arrow"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9" name="Text Box 4"/>
            <p:cNvSpPr txBox="1">
              <a:spLocks noChangeArrowheads="1"/>
            </p:cNvSpPr>
            <p:nvPr/>
          </p:nvSpPr>
          <p:spPr bwMode="auto">
            <a:xfrm>
              <a:off x="288" y="1200"/>
              <a:ext cx="163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Arial" charset="0"/>
                </a:rPr>
                <a:t>Persons 		</a:t>
              </a:r>
              <a:r>
                <a:rPr lang="sv-SE" sz="1800" dirty="0" err="1">
                  <a:latin typeface="Arial" charset="0"/>
                </a:rPr>
                <a:t>Items</a:t>
              </a:r>
              <a:endParaRPr lang="sv-SE" sz="1800" dirty="0">
                <a:latin typeface="Arial" charset="0"/>
              </a:endParaRPr>
            </a:p>
          </p:txBody>
        </p:sp>
        <p:sp>
          <p:nvSpPr>
            <p:cNvPr id="61450" name="Text Box 6"/>
            <p:cNvSpPr txBox="1">
              <a:spLocks noChangeArrowheads="1"/>
            </p:cNvSpPr>
            <p:nvPr/>
          </p:nvSpPr>
          <p:spPr bwMode="auto">
            <a:xfrm>
              <a:off x="552" y="1699"/>
              <a:ext cx="504" cy="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r" eaLnBrk="1" hangingPunct="1"/>
              <a:endParaRPr lang="sv-SE" sz="1600">
                <a:latin typeface="Arial" charset="0"/>
              </a:endParaRPr>
            </a:p>
            <a:p>
              <a:pPr algn="r" eaLnBrk="1" hangingPunct="1"/>
              <a:endParaRPr lang="sv-SE" sz="1600">
                <a:latin typeface="Arial" charset="0"/>
              </a:endParaRPr>
            </a:p>
            <a:p>
              <a:pPr algn="r" eaLnBrk="1" hangingPunct="1"/>
              <a:r>
                <a:rPr lang="sv-SE" sz="1600">
                  <a:latin typeface="Arial" charset="0"/>
                </a:rPr>
                <a:t>x</a:t>
              </a:r>
            </a:p>
            <a:p>
              <a:pPr algn="r" eaLnBrk="1" hangingPunct="1"/>
              <a:endParaRPr lang="sv-SE" sz="1600">
                <a:latin typeface="Arial" charset="0"/>
              </a:endParaRPr>
            </a:p>
            <a:p>
              <a:pPr algn="r" eaLnBrk="1" hangingPunct="1"/>
              <a:r>
                <a:rPr lang="sv-SE" sz="1600">
                  <a:latin typeface="Arial" charset="0"/>
                </a:rPr>
                <a:t>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xxxxx</a:t>
              </a:r>
            </a:p>
            <a:p>
              <a:pPr algn="r" eaLnBrk="1" hangingPunct="1"/>
              <a:r>
                <a:rPr lang="sv-SE" sz="1600">
                  <a:latin typeface="Arial" charset="0"/>
                </a:rPr>
                <a:t>xxxx</a:t>
              </a:r>
            </a:p>
          </p:txBody>
        </p:sp>
        <p:sp>
          <p:nvSpPr>
            <p:cNvPr id="61451" name="Text Box 19"/>
            <p:cNvSpPr txBox="1">
              <a:spLocks noChangeArrowheads="1"/>
            </p:cNvSpPr>
            <p:nvPr/>
          </p:nvSpPr>
          <p:spPr bwMode="auto">
            <a:xfrm>
              <a:off x="1296" y="1712"/>
              <a:ext cx="439" cy="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>
                  <a:latin typeface="Arial" charset="0"/>
                </a:rPr>
                <a:t>A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C H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D</a:t>
              </a:r>
            </a:p>
            <a:p>
              <a:pPr eaLnBrk="1" hangingPunct="1"/>
              <a:r>
                <a:rPr lang="sv-SE" sz="1600">
                  <a:latin typeface="Arial" charset="0"/>
                </a:rPr>
                <a:t>L</a:t>
              </a:r>
            </a:p>
            <a:p>
              <a:pPr eaLnBrk="1" hangingPunct="1"/>
              <a:r>
                <a:rPr lang="sv-SE" sz="1600">
                  <a:latin typeface="Arial" charset="0"/>
                </a:rPr>
                <a:t>F B K</a:t>
              </a:r>
            </a:p>
            <a:p>
              <a:pPr eaLnBrk="1" hangingPunct="1"/>
              <a:r>
                <a:rPr lang="sv-SE" sz="1600">
                  <a:latin typeface="Arial" charset="0"/>
                </a:rPr>
                <a:t>I J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E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G</a:t>
              </a:r>
            </a:p>
            <a:p>
              <a:pPr eaLnBrk="1" hangingPunct="1"/>
              <a:endParaRPr lang="sv-SE" sz="1600">
                <a:latin typeface="Arial" charset="0"/>
              </a:endParaRPr>
            </a:p>
            <a:p>
              <a:pPr eaLnBrk="1" hangingPunct="1"/>
              <a:r>
                <a:rPr lang="sv-SE" sz="1600">
                  <a:latin typeface="Arial" charset="0"/>
                </a:rPr>
                <a:t>M</a:t>
              </a:r>
            </a:p>
          </p:txBody>
        </p:sp>
        <p:sp>
          <p:nvSpPr>
            <p:cNvPr id="61452" name="Text Box 27"/>
            <p:cNvSpPr txBox="1">
              <a:spLocks noChangeArrowheads="1"/>
            </p:cNvSpPr>
            <p:nvPr/>
          </p:nvSpPr>
          <p:spPr bwMode="auto">
            <a:xfrm>
              <a:off x="288" y="1449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i="1">
                <a:latin typeface="Arial" charset="0"/>
              </a:endParaRPr>
            </a:p>
          </p:txBody>
        </p:sp>
      </p:grpSp>
      <p:sp>
        <p:nvSpPr>
          <p:cNvPr id="61445" name="Rectangle 29"/>
          <p:cNvSpPr>
            <a:spLocks noGrp="1" noChangeArrowheads="1"/>
          </p:cNvSpPr>
          <p:nvPr>
            <p:ph type="title"/>
          </p:nvPr>
        </p:nvSpPr>
        <p:spPr>
          <a:xfrm>
            <a:off x="1981202" y="71807"/>
            <a:ext cx="9536717" cy="1143000"/>
          </a:xfrm>
        </p:spPr>
        <p:txBody>
          <a:bodyPr/>
          <a:lstStyle/>
          <a:p>
            <a:pPr eaLnBrk="1" hangingPunct="1"/>
            <a:r>
              <a:rPr lang="sv-SE" sz="2800" dirty="0">
                <a:latin typeface="Arial" charset="0"/>
                <a:ea typeface="ＭＳ Ｐゴシック" charset="0"/>
              </a:rPr>
              <a:t>Parameter separation: </a:t>
            </a:r>
            <a:br>
              <a:rPr lang="sv-SE" sz="2800" dirty="0">
                <a:latin typeface="Arial" charset="0"/>
                <a:ea typeface="ＭＳ Ｐゴシック" charset="0"/>
              </a:rPr>
            </a:br>
            <a:r>
              <a:rPr lang="sv-SE" sz="2400" dirty="0" err="1">
                <a:latin typeface="Arial" charset="0"/>
                <a:ea typeface="ＭＳ Ｐゴシック" charset="0"/>
              </a:rPr>
              <a:t>Items</a:t>
            </a:r>
            <a:r>
              <a:rPr lang="sv-SE" sz="2400" dirty="0">
                <a:latin typeface="Arial" charset="0"/>
                <a:ea typeface="ＭＳ Ｐゴシック" charset="0"/>
              </a:rPr>
              <a:t> </a:t>
            </a:r>
            <a:r>
              <a:rPr lang="sv-SE" sz="2400" dirty="0" err="1">
                <a:latin typeface="Arial" charset="0"/>
                <a:ea typeface="ＭＳ Ｐゴシック" charset="0"/>
              </a:rPr>
              <a:t>locations</a:t>
            </a:r>
            <a:r>
              <a:rPr lang="sv-SE" sz="2400" dirty="0">
                <a:latin typeface="Arial" charset="0"/>
                <a:ea typeface="ＭＳ Ｐゴシック" charset="0"/>
              </a:rPr>
              <a:t> </a:t>
            </a:r>
            <a:r>
              <a:rPr lang="sv-SE" sz="2400" dirty="0" err="1">
                <a:latin typeface="Arial" charset="0"/>
                <a:ea typeface="ＭＳ Ｐゴシック" charset="0"/>
              </a:rPr>
              <a:t>are</a:t>
            </a:r>
            <a:r>
              <a:rPr lang="sv-SE" sz="2400" dirty="0">
                <a:latin typeface="Arial" charset="0"/>
                <a:ea typeface="ＭＳ Ｐゴシック" charset="0"/>
              </a:rPr>
              <a:t> independent </a:t>
            </a:r>
            <a:r>
              <a:rPr lang="sv-SE" sz="2400" dirty="0" err="1">
                <a:latin typeface="Arial" charset="0"/>
                <a:ea typeface="ＭＳ Ｐゴシック" charset="0"/>
              </a:rPr>
              <a:t>of</a:t>
            </a:r>
            <a:r>
              <a:rPr lang="sv-SE" sz="2400" dirty="0">
                <a:latin typeface="Arial" charset="0"/>
                <a:ea typeface="ＭＳ Ｐゴシック" charset="0"/>
              </a:rPr>
              <a:t> person </a:t>
            </a:r>
            <a:r>
              <a:rPr lang="sv-SE" sz="2400" dirty="0" err="1">
                <a:latin typeface="Arial" charset="0"/>
                <a:ea typeface="ＭＳ Ｐゴシック" charset="0"/>
              </a:rPr>
              <a:t>locations</a:t>
            </a:r>
            <a:r>
              <a:rPr lang="sv-SE" sz="2400" dirty="0">
                <a:latin typeface="Arial" charset="0"/>
                <a:ea typeface="ＭＳ Ｐゴシック" charset="0"/>
              </a:rPr>
              <a:t> - and vice versa</a:t>
            </a:r>
          </a:p>
        </p:txBody>
      </p:sp>
      <p:sp>
        <p:nvSpPr>
          <p:cNvPr id="61446" name="Line 30"/>
          <p:cNvSpPr>
            <a:spLocks noChangeShapeType="1"/>
          </p:cNvSpPr>
          <p:nvPr/>
        </p:nvSpPr>
        <p:spPr bwMode="auto">
          <a:xfrm>
            <a:off x="5268951" y="123092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6="http://schemas.microsoft.com/office/drawing/2014/main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 w="57150" cmpd="thinThick">
                <a:solidFill>
                  <a:schemeClr val="tx1"/>
                </a:solidFill>
              </a:ln>
            </a:endParaRPr>
          </a:p>
        </p:txBody>
      </p:sp>
      <p:sp>
        <p:nvSpPr>
          <p:cNvPr id="61447" name="Line 31"/>
          <p:cNvSpPr>
            <a:spLocks noChangeShapeType="1"/>
          </p:cNvSpPr>
          <p:nvPr/>
        </p:nvSpPr>
        <p:spPr bwMode="auto">
          <a:xfrm>
            <a:off x="8164551" y="124362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6="http://schemas.microsoft.com/office/drawing/2014/main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 w="57150" cmpd="thinThick">
                <a:solidFill>
                  <a:schemeClr val="tx1"/>
                </a:solidFill>
              </a:ln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5EF3DE3-F51D-C6CE-805B-7457AA0CA2A9}"/>
              </a:ext>
            </a:extLst>
          </p:cNvPr>
          <p:cNvSpPr txBox="1"/>
          <p:nvPr/>
        </p:nvSpPr>
        <p:spPr>
          <a:xfrm>
            <a:off x="1981202" y="2119429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(</a:t>
            </a:r>
            <a:r>
              <a:rPr lang="sv-SE" sz="1400" i="1" dirty="0" err="1"/>
              <a:t>More</a:t>
            </a:r>
            <a:r>
              <a:rPr lang="sv-SE" sz="1400" dirty="0"/>
              <a:t>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C1FA31B-1CA7-840F-0AA6-5113F8B6C03E}"/>
              </a:ext>
            </a:extLst>
          </p:cNvPr>
          <p:cNvSpPr txBox="1"/>
          <p:nvPr/>
        </p:nvSpPr>
        <p:spPr>
          <a:xfrm>
            <a:off x="1981202" y="5841611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(</a:t>
            </a:r>
            <a:r>
              <a:rPr lang="sv-SE" sz="1400" i="1" dirty="0"/>
              <a:t>Less</a:t>
            </a:r>
            <a:r>
              <a:rPr lang="sv-SE" sz="1400" dirty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46"/>
          <p:cNvSpPr>
            <a:spLocks noChangeArrowheads="1"/>
          </p:cNvSpPr>
          <p:nvPr/>
        </p:nvSpPr>
        <p:spPr bwMode="auto">
          <a:xfrm>
            <a:off x="7071550" y="2662526"/>
            <a:ext cx="3810000" cy="270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sv-SE" sz="1600" u="sng" dirty="0"/>
              <a:t>Item 1</a:t>
            </a:r>
            <a:r>
              <a:rPr lang="sv-SE" sz="1600" dirty="0"/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sz="1600" dirty="0"/>
              <a:t>Total score</a:t>
            </a:r>
            <a:r>
              <a:rPr lang="sv-SE" sz="1600" dirty="0">
                <a:sym typeface="Wingdings" charset="0"/>
              </a:rPr>
              <a:t> % (P): 1/5 = 0.2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sz="1600" dirty="0">
                <a:sym typeface="Wingdings" charset="0"/>
              </a:rPr>
              <a:t>Odds: P/1-P = 0.2/0.8 = 0.25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sz="1600" dirty="0" err="1">
                <a:sym typeface="Wingdings" charset="0"/>
              </a:rPr>
              <a:t>ln</a:t>
            </a:r>
            <a:r>
              <a:rPr lang="sv-SE" sz="1600" dirty="0">
                <a:sym typeface="Wingdings" charset="0"/>
              </a:rPr>
              <a:t>(0.25) = -1.37 =</a:t>
            </a:r>
            <a:r>
              <a:rPr lang="sv-SE" sz="1600" i="1" dirty="0">
                <a:sym typeface="Symbol" charset="0"/>
              </a:rPr>
              <a:t> 𝛅</a:t>
            </a:r>
            <a:r>
              <a:rPr lang="sv-SE" sz="1600" i="1" baseline="-25000" dirty="0">
                <a:sym typeface="Symbol" charset="0"/>
              </a:rPr>
              <a:t>1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sv-SE" sz="1600" u="sng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sv-SE" sz="1600" u="sng" dirty="0"/>
              <a:t>Item 2</a:t>
            </a:r>
            <a:r>
              <a:rPr lang="sv-SE" sz="1600" dirty="0"/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sz="1600" dirty="0"/>
              <a:t>Total score</a:t>
            </a:r>
            <a:r>
              <a:rPr lang="sv-SE" sz="1600" dirty="0">
                <a:sym typeface="Wingdings" charset="0"/>
              </a:rPr>
              <a:t> % (P): 3/5 = 0.6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sz="1600" dirty="0">
                <a:sym typeface="Wingdings" charset="0"/>
              </a:rPr>
              <a:t>Odds: P/1-P = 0.6/0.4 = 1.5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sz="1600" dirty="0" err="1">
                <a:sym typeface="Wingdings" charset="0"/>
              </a:rPr>
              <a:t>ln</a:t>
            </a:r>
            <a:r>
              <a:rPr lang="sv-SE" sz="1600" dirty="0">
                <a:sym typeface="Wingdings" charset="0"/>
              </a:rPr>
              <a:t>(1.5) = 0.4 =</a:t>
            </a:r>
            <a:r>
              <a:rPr lang="sv-SE" sz="1600" i="1" dirty="0">
                <a:sym typeface="Symbol" charset="0"/>
              </a:rPr>
              <a:t> 𝛅</a:t>
            </a:r>
            <a:r>
              <a:rPr lang="sv-SE" sz="1600" i="1" baseline="-25000" dirty="0">
                <a:sym typeface="Symbol" charset="0"/>
              </a:rPr>
              <a:t>2</a:t>
            </a:r>
          </a:p>
        </p:txBody>
      </p:sp>
      <p:sp>
        <p:nvSpPr>
          <p:cNvPr id="65544" name="Rectangle 197"/>
          <p:cNvSpPr>
            <a:spLocks noChangeArrowheads="1"/>
          </p:cNvSpPr>
          <p:nvPr/>
        </p:nvSpPr>
        <p:spPr bwMode="auto">
          <a:xfrm>
            <a:off x="2209800" y="44450"/>
            <a:ext cx="7772400" cy="78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3600" dirty="0"/>
              <a:t>Parameter separation</a:t>
            </a:r>
          </a:p>
        </p:txBody>
      </p:sp>
      <p:grpSp>
        <p:nvGrpSpPr>
          <p:cNvPr id="65545" name="Group 200"/>
          <p:cNvGrpSpPr>
            <a:grpSpLocks/>
          </p:cNvGrpSpPr>
          <p:nvPr/>
        </p:nvGrpSpPr>
        <p:grpSpPr bwMode="auto">
          <a:xfrm>
            <a:off x="7071550" y="824936"/>
            <a:ext cx="3887788" cy="2062766"/>
            <a:chOff x="158" y="981"/>
            <a:chExt cx="2449" cy="1453"/>
          </a:xfrm>
        </p:grpSpPr>
        <p:sp>
          <p:nvSpPr>
            <p:cNvPr id="65546" name="Text Box 145"/>
            <p:cNvSpPr txBox="1">
              <a:spLocks noChangeArrowheads="1"/>
            </p:cNvSpPr>
            <p:nvPr/>
          </p:nvSpPr>
          <p:spPr bwMode="auto">
            <a:xfrm>
              <a:off x="158" y="981"/>
              <a:ext cx="2368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 dirty="0">
                  <a:latin typeface="Arial" charset="0"/>
                </a:rPr>
                <a:t>		i1 	i2 	i3 ....... </a:t>
              </a:r>
              <a:r>
                <a:rPr lang="el-GR" sz="1600" dirty="0">
                  <a:latin typeface="Arial" charset="0"/>
                </a:rPr>
                <a:t>Σ</a:t>
              </a:r>
              <a:endParaRPr lang="sv-SE" sz="1600" dirty="0">
                <a:latin typeface="Arial" charset="0"/>
              </a:endParaRPr>
            </a:p>
            <a:p>
              <a:pPr eaLnBrk="1" hangingPunct="1"/>
              <a:r>
                <a:rPr lang="sv-SE" sz="1600" dirty="0">
                  <a:latin typeface="Arial" charset="0"/>
                </a:rPr>
                <a:t>n1 		0 	0 	?</a:t>
              </a:r>
            </a:p>
            <a:p>
              <a:pPr eaLnBrk="1" hangingPunct="1"/>
              <a:r>
                <a:rPr lang="sv-SE" sz="1600" dirty="0">
                  <a:latin typeface="Arial" charset="0"/>
                </a:rPr>
                <a:t>n2 		0 	1 	?</a:t>
              </a:r>
            </a:p>
            <a:p>
              <a:pPr eaLnBrk="1" hangingPunct="1"/>
              <a:r>
                <a:rPr lang="sv-SE" sz="1600" dirty="0">
                  <a:latin typeface="Arial" charset="0"/>
                </a:rPr>
                <a:t>n3 		1 	1 	?</a:t>
              </a:r>
            </a:p>
            <a:p>
              <a:pPr eaLnBrk="1" hangingPunct="1"/>
              <a:r>
                <a:rPr lang="sv-SE" sz="1600" dirty="0">
                  <a:latin typeface="Arial" charset="0"/>
                </a:rPr>
                <a:t>n4 		0 	0 	?</a:t>
              </a:r>
            </a:p>
            <a:p>
              <a:pPr eaLnBrk="1" hangingPunct="1"/>
              <a:r>
                <a:rPr lang="sv-SE" sz="1600" dirty="0">
                  <a:latin typeface="Arial" charset="0"/>
                </a:rPr>
                <a:t>n5 		0 	1 	?</a:t>
              </a:r>
            </a:p>
            <a:p>
              <a:pPr eaLnBrk="1" hangingPunct="1"/>
              <a:r>
                <a:rPr lang="el-GR" sz="1600" dirty="0">
                  <a:latin typeface="Arial" charset="0"/>
                  <a:cs typeface="Arial" charset="0"/>
                </a:rPr>
                <a:t>Σ </a:t>
              </a:r>
              <a:r>
                <a:rPr lang="sv-SE" sz="1600" dirty="0">
                  <a:latin typeface="Arial" charset="0"/>
                  <a:cs typeface="Arial" charset="0"/>
                </a:rPr>
                <a:t>		1 	3</a:t>
              </a:r>
              <a:endParaRPr lang="el-GR" sz="1600" dirty="0">
                <a:latin typeface="Arial" charset="0"/>
                <a:cs typeface="Arial" charset="0"/>
              </a:endParaRPr>
            </a:p>
            <a:p>
              <a:pPr eaLnBrk="1" hangingPunct="1">
                <a:buFontTx/>
                <a:buAutoNum type="arabicPlain"/>
              </a:pPr>
              <a:endParaRPr lang="sv-SE" sz="1600" dirty="0">
                <a:latin typeface="Arial" charset="0"/>
              </a:endParaRPr>
            </a:p>
          </p:txBody>
        </p:sp>
        <p:sp>
          <p:nvSpPr>
            <p:cNvPr id="65547" name="Line 198"/>
            <p:cNvSpPr>
              <a:spLocks noChangeShapeType="1"/>
            </p:cNvSpPr>
            <p:nvPr/>
          </p:nvSpPr>
          <p:spPr bwMode="auto">
            <a:xfrm>
              <a:off x="158" y="1145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5548" name="Line 199"/>
            <p:cNvSpPr>
              <a:spLocks noChangeShapeType="1"/>
            </p:cNvSpPr>
            <p:nvPr/>
          </p:nvSpPr>
          <p:spPr bwMode="auto">
            <a:xfrm>
              <a:off x="158" y="2061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2A9EDED-2B67-5648-49DC-9C000708D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155202"/>
              </p:ext>
            </p:extLst>
          </p:nvPr>
        </p:nvGraphicFramePr>
        <p:xfrm>
          <a:off x="694234" y="824936"/>
          <a:ext cx="2192421" cy="83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482400" progId="Equation.3">
                  <p:embed/>
                </p:oleObj>
              </mc:Choice>
              <mc:Fallback>
                <p:oleObj name="Equation" r:id="rId3" imgW="1269720" imgH="482400" progId="Equation.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62A9EDED-2B67-5648-49DC-9C000708D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34" y="824936"/>
                        <a:ext cx="2192421" cy="832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v="urn:schemas-microsoft-com:vml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v="urn:schemas-microsoft-com:vml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v="urn:schemas-microsoft-com:vml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3DAE0F8E-D31F-33B8-698B-7B562F8E0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90188"/>
              </p:ext>
            </p:extLst>
          </p:nvPr>
        </p:nvGraphicFramePr>
        <p:xfrm>
          <a:off x="2231244" y="2561373"/>
          <a:ext cx="3095948" cy="38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228600" progId="Equation.3">
                  <p:embed/>
                </p:oleObj>
              </mc:Choice>
              <mc:Fallback>
                <p:oleObj name="Equation" r:id="rId5" imgW="1828800" imgH="228600" progId="Equation.3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3DAE0F8E-D31F-33B8-698B-7B562F8E02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244" y="2561373"/>
                        <a:ext cx="3095948" cy="38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v="urn:schemas-microsoft-com:vml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v="urn:schemas-microsoft-com:vml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v="urn:schemas-microsoft-com:vml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B8AFDC2-16DF-9154-91EE-706492D3D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408500"/>
              </p:ext>
            </p:extLst>
          </p:nvPr>
        </p:nvGraphicFramePr>
        <p:xfrm>
          <a:off x="2328819" y="4012185"/>
          <a:ext cx="3024336" cy="397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39880" imgH="228600" progId="Equation.3">
                  <p:embed/>
                </p:oleObj>
              </mc:Choice>
              <mc:Fallback>
                <p:oleObj name="Equation" r:id="rId7" imgW="1739880" imgH="2286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7B8AFDC2-16DF-9154-91EE-706492D3D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19" y="4012185"/>
                        <a:ext cx="3024336" cy="397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v="urn:schemas-microsoft-com:vml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v="urn:schemas-microsoft-com:vml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v="urn:schemas-microsoft-com:vml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7">
            <a:extLst>
              <a:ext uri="{FF2B5EF4-FFF2-40B4-BE49-F238E27FC236}">
                <a16:creationId xmlns:a16="http://schemas.microsoft.com/office/drawing/2014/main" id="{C5E9477E-6AF4-0DEA-6C86-529D9A87B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91" y="2121352"/>
            <a:ext cx="5079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c="http://schemas.openxmlformats.org/markup-compatibility/2006" xmlns:v="urn:schemas-microsoft-com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v="urn:schemas-microsoft-com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 err="1">
                <a:latin typeface="Arial" charset="0"/>
              </a:rPr>
              <a:t>How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much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does</a:t>
            </a:r>
            <a:r>
              <a:rPr lang="sv-SE" sz="1800" dirty="0">
                <a:latin typeface="Arial" charset="0"/>
              </a:rPr>
              <a:t> person A </a:t>
            </a:r>
            <a:r>
              <a:rPr lang="sv-SE" sz="1800" dirty="0" err="1">
                <a:latin typeface="Arial" charset="0"/>
              </a:rPr>
              <a:t>differ</a:t>
            </a:r>
            <a:r>
              <a:rPr lang="sv-SE" sz="1800" dirty="0">
                <a:latin typeface="Arial" charset="0"/>
              </a:rPr>
              <a:t> from person B?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998F3B1B-A023-842C-0066-4CC4A48E4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50" y="3553865"/>
            <a:ext cx="4515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c="http://schemas.openxmlformats.org/markup-compatibility/2006" xmlns:v="urn:schemas-microsoft-com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v="urn:schemas-microsoft-com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 err="1">
                <a:latin typeface="Arial" charset="0"/>
              </a:rPr>
              <a:t>How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much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does</a:t>
            </a:r>
            <a:r>
              <a:rPr lang="sv-SE" sz="1800" dirty="0">
                <a:latin typeface="Arial" charset="0"/>
              </a:rPr>
              <a:t> item 1 </a:t>
            </a:r>
            <a:r>
              <a:rPr lang="sv-SE" sz="1800" dirty="0" err="1">
                <a:latin typeface="Arial" charset="0"/>
              </a:rPr>
              <a:t>differ</a:t>
            </a:r>
            <a:r>
              <a:rPr lang="sv-SE" sz="1800" dirty="0">
                <a:latin typeface="Arial" charset="0"/>
              </a:rPr>
              <a:t> from item 2?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B12331-50BC-C359-462E-EE65EBAF8B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4645" y="5559256"/>
            <a:ext cx="5278935" cy="7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279ADFA2-7FA0-4303-3386-89368A21D6A6}"/>
              </a:ext>
            </a:extLst>
          </p:cNvPr>
          <p:cNvSpPr txBox="1"/>
          <p:nvPr/>
        </p:nvSpPr>
        <p:spPr>
          <a:xfrm>
            <a:off x="6972503" y="4734129"/>
            <a:ext cx="280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FF0000"/>
                </a:solidFill>
              </a:rPr>
              <a:t>Data </a:t>
            </a:r>
            <a:r>
              <a:rPr lang="sv-SE" sz="2400" dirty="0" err="1">
                <a:solidFill>
                  <a:srgbClr val="FF0000"/>
                </a:solidFill>
              </a:rPr>
              <a:t>requirements</a:t>
            </a:r>
            <a:r>
              <a:rPr lang="sv-SE" sz="2400" dirty="0">
                <a:solidFill>
                  <a:srgbClr val="FF0000"/>
                </a:solidFill>
              </a:rPr>
              <a:t> for </a:t>
            </a:r>
            <a:r>
              <a:rPr lang="sv-SE" sz="2400" dirty="0" err="1">
                <a:solidFill>
                  <a:srgbClr val="FF0000"/>
                </a:solidFill>
              </a:rPr>
              <a:t>measurement</a:t>
            </a:r>
            <a:endParaRPr lang="sv-SE" sz="2400" dirty="0">
              <a:solidFill>
                <a:srgbClr val="FF000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36EFC63-A183-E9FD-DD69-367E0B4A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329"/>
            <a:ext cx="6702481" cy="493643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D3576DB-6453-3EE9-FE39-84219C4E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436" y="557396"/>
            <a:ext cx="4620848" cy="3462345"/>
          </a:xfrm>
          <a:prstGeom prst="rect">
            <a:avLst/>
          </a:prstGeom>
        </p:spPr>
      </p:pic>
      <p:sp>
        <p:nvSpPr>
          <p:cNvPr id="7" name="Freeform 16">
            <a:extLst>
              <a:ext uri="{FF2B5EF4-FFF2-40B4-BE49-F238E27FC236}">
                <a16:creationId xmlns:a16="http://schemas.microsoft.com/office/drawing/2014/main" id="{5A2CEF61-2634-E60C-37AE-8C379151518C}"/>
              </a:ext>
            </a:extLst>
          </p:cNvPr>
          <p:cNvSpPr>
            <a:spLocks/>
          </p:cNvSpPr>
          <p:nvPr/>
        </p:nvSpPr>
        <p:spPr bwMode="auto">
          <a:xfrm rot="10556645">
            <a:off x="5281603" y="273573"/>
            <a:ext cx="2863774" cy="436254"/>
          </a:xfrm>
          <a:custGeom>
            <a:avLst/>
            <a:gdLst>
              <a:gd name="T0" fmla="*/ 2147483646 w 2592"/>
              <a:gd name="T1" fmla="*/ 0 h 576"/>
              <a:gd name="T2" fmla="*/ 2147483646 w 2592"/>
              <a:gd name="T3" fmla="*/ 2147483646 h 576"/>
              <a:gd name="T4" fmla="*/ 0 w 2592"/>
              <a:gd name="T5" fmla="*/ 0 h 576"/>
              <a:gd name="T6" fmla="*/ 0 60000 65536"/>
              <a:gd name="T7" fmla="*/ 0 60000 65536"/>
              <a:gd name="T8" fmla="*/ 0 60000 65536"/>
              <a:gd name="T9" fmla="*/ 0 w 2592"/>
              <a:gd name="T10" fmla="*/ 0 h 576"/>
              <a:gd name="T11" fmla="*/ 2592 w 25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576">
                <a:moveTo>
                  <a:pt x="2592" y="0"/>
                </a:moveTo>
                <a:cubicBezTo>
                  <a:pt x="2208" y="288"/>
                  <a:pt x="1824" y="576"/>
                  <a:pt x="1392" y="576"/>
                </a:cubicBezTo>
                <a:cubicBezTo>
                  <a:pt x="960" y="576"/>
                  <a:pt x="480" y="288"/>
                  <a:pt x="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26DCA7-93AC-ED48-5C1E-CD8411440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32"/>
          <a:stretch/>
        </p:blipFill>
        <p:spPr>
          <a:xfrm>
            <a:off x="6016977" y="3117467"/>
            <a:ext cx="1911053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38350" y="2193133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r>
              <a:rPr lang="sv-SE" sz="2400" dirty="0" err="1">
                <a:latin typeface="Arial" charset="0"/>
                <a:ea typeface="ＭＳ Ｐゴシック" charset="0"/>
              </a:rPr>
              <a:t>Unidimensionality</a:t>
            </a:r>
            <a:endParaRPr lang="sv-SE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buClrTx/>
            </a:pPr>
            <a:r>
              <a:rPr lang="sv-SE" sz="2000" dirty="0">
                <a:latin typeface="Arial" charset="0"/>
                <a:ea typeface="ＭＳ Ｐゴシック" charset="0"/>
              </a:rPr>
              <a:t>Do </a:t>
            </a:r>
            <a:r>
              <a:rPr lang="sv-SE" sz="2000" dirty="0" err="1">
                <a:latin typeface="Arial" charset="0"/>
                <a:ea typeface="ＭＳ Ｐゴシック" charset="0"/>
              </a:rPr>
              <a:t>items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represent</a:t>
            </a:r>
            <a:r>
              <a:rPr lang="sv-SE" sz="2000" dirty="0">
                <a:latin typeface="Arial" charset="0"/>
                <a:ea typeface="ＭＳ Ｐゴシック" charset="0"/>
              </a:rPr>
              <a:t> a common </a:t>
            </a:r>
            <a:r>
              <a:rPr lang="sv-SE" sz="2000" dirty="0" err="1">
                <a:latin typeface="Arial" charset="0"/>
                <a:ea typeface="ＭＳ Ｐゴシック" charset="0"/>
              </a:rPr>
              <a:t>variable</a:t>
            </a:r>
            <a:r>
              <a:rPr lang="sv-SE" sz="2000" dirty="0">
                <a:latin typeface="Arial" charset="0"/>
                <a:ea typeface="ＭＳ Ｐゴシック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</a:pPr>
            <a:endParaRPr lang="sv-SE" sz="2400" dirty="0">
              <a:latin typeface="Arial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sv-SE" sz="2400" dirty="0" err="1">
                <a:latin typeface="Arial" charset="0"/>
                <a:ea typeface="ＭＳ Ｐゴシック" charset="0"/>
              </a:rPr>
              <a:t>Local</a:t>
            </a:r>
            <a:r>
              <a:rPr lang="sv-SE" sz="2400" dirty="0">
                <a:latin typeface="Arial" charset="0"/>
                <a:ea typeface="ＭＳ Ｐゴシック" charset="0"/>
              </a:rPr>
              <a:t> </a:t>
            </a:r>
            <a:r>
              <a:rPr lang="sv-SE" sz="2400" dirty="0" err="1">
                <a:latin typeface="Arial" charset="0"/>
                <a:ea typeface="ＭＳ Ｐゴシック" charset="0"/>
              </a:rPr>
              <a:t>independence</a:t>
            </a:r>
            <a:endParaRPr lang="sv-SE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buClrTx/>
            </a:pPr>
            <a:r>
              <a:rPr lang="sv-SE" sz="2000" dirty="0" err="1">
                <a:latin typeface="Arial" charset="0"/>
                <a:ea typeface="ＭＳ Ｐゴシック" charset="0"/>
              </a:rPr>
              <a:t>Are</a:t>
            </a:r>
            <a:r>
              <a:rPr lang="sv-SE" sz="2000" dirty="0">
                <a:latin typeface="Arial" charset="0"/>
                <a:ea typeface="ＭＳ Ｐゴシック" charset="0"/>
              </a:rPr>
              <a:t> item </a:t>
            </a:r>
            <a:r>
              <a:rPr lang="sv-SE" sz="2000" dirty="0" err="1">
                <a:latin typeface="Arial" charset="0"/>
                <a:ea typeface="ＭＳ Ｐゴシック" charset="0"/>
              </a:rPr>
              <a:t>responses</a:t>
            </a:r>
            <a:r>
              <a:rPr lang="sv-SE" sz="2000" dirty="0">
                <a:latin typeface="Arial" charset="0"/>
                <a:ea typeface="ＭＳ Ｐゴシック" charset="0"/>
              </a:rPr>
              <a:t> independent </a:t>
            </a:r>
            <a:r>
              <a:rPr lang="sv-SE" sz="2000" dirty="0" err="1">
                <a:latin typeface="Arial" charset="0"/>
                <a:ea typeface="ＭＳ Ｐゴシック" charset="0"/>
              </a:rPr>
              <a:t>of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each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other</a:t>
            </a:r>
            <a:r>
              <a:rPr lang="sv-SE" sz="2000" dirty="0">
                <a:latin typeface="Arial" charset="0"/>
                <a:ea typeface="ＭＳ Ｐゴシック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</a:pPr>
            <a:endParaRPr lang="sv-SE" sz="2400" dirty="0">
              <a:latin typeface="Arial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sv-SE" sz="2400" dirty="0" err="1">
                <a:latin typeface="Arial" charset="0"/>
                <a:ea typeface="ＭＳ Ｐゴシック" charset="0"/>
              </a:rPr>
              <a:t>Invariance</a:t>
            </a:r>
            <a:endParaRPr lang="sv-SE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buClrTx/>
            </a:pPr>
            <a:r>
              <a:rPr lang="sv-SE" sz="2000" dirty="0">
                <a:latin typeface="Arial" charset="0"/>
                <a:ea typeface="ＭＳ Ｐゴシック" charset="0"/>
              </a:rPr>
              <a:t>Do </a:t>
            </a:r>
            <a:r>
              <a:rPr lang="sv-SE" sz="2000" dirty="0" err="1">
                <a:latin typeface="Arial" charset="0"/>
                <a:ea typeface="ＭＳ Ｐゴシック" charset="0"/>
              </a:rPr>
              <a:t>items</a:t>
            </a:r>
            <a:r>
              <a:rPr lang="sv-SE" sz="2000" dirty="0">
                <a:latin typeface="Arial" charset="0"/>
                <a:ea typeface="ＭＳ Ｐゴシック" charset="0"/>
              </a:rPr>
              <a:t> </a:t>
            </a:r>
            <a:r>
              <a:rPr lang="sv-SE" sz="2000" dirty="0" err="1">
                <a:latin typeface="Arial" charset="0"/>
                <a:ea typeface="ＭＳ Ｐゴシック" charset="0"/>
              </a:rPr>
              <a:t>work</a:t>
            </a:r>
            <a:r>
              <a:rPr lang="sv-SE" sz="2000" dirty="0">
                <a:latin typeface="Arial" charset="0"/>
                <a:ea typeface="ＭＳ Ｐゴシック" charset="0"/>
              </a:rPr>
              <a:t> the same </a:t>
            </a:r>
            <a:r>
              <a:rPr lang="sv-SE" sz="2000" dirty="0" err="1">
                <a:latin typeface="Arial" charset="0"/>
                <a:ea typeface="ＭＳ Ｐゴシック" charset="0"/>
              </a:rPr>
              <a:t>way</a:t>
            </a:r>
            <a:r>
              <a:rPr lang="sv-SE" sz="2000" dirty="0">
                <a:latin typeface="Arial" charset="0"/>
                <a:ea typeface="ＭＳ Ｐゴシック" charset="0"/>
              </a:rPr>
              <a:t> under different </a:t>
            </a:r>
            <a:r>
              <a:rPr lang="sv-SE" sz="2000" dirty="0" err="1">
                <a:latin typeface="Arial" charset="0"/>
                <a:ea typeface="ＭＳ Ｐゴシック" charset="0"/>
              </a:rPr>
              <a:t>circumstances</a:t>
            </a:r>
            <a:r>
              <a:rPr lang="sv-SE" sz="2000" dirty="0">
                <a:latin typeface="Arial" charset="0"/>
                <a:ea typeface="ＭＳ Ｐゴシック" charset="0"/>
              </a:rPr>
              <a:t>?</a:t>
            </a:r>
          </a:p>
          <a:p>
            <a:pPr eaLnBrk="1" hangingPunct="1"/>
            <a:endParaRPr lang="sv-SE" sz="2400" dirty="0">
              <a:latin typeface="Arial" charset="0"/>
              <a:ea typeface="ＭＳ Ｐゴシック" charset="0"/>
            </a:endParaRP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sv-SE" dirty="0" err="1">
                <a:latin typeface="Arial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dirty="0">
                <a:latin typeface="Arial" charset="0"/>
                <a:ea typeface="ＭＳ Ｐゴシック" charset="0"/>
                <a:cs typeface="ＭＳ Ｐゴシック" charset="0"/>
              </a:rPr>
              <a:t> fit</a:t>
            </a:r>
            <a:br>
              <a:rPr lang="sv-SE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sv-SE" sz="2800" dirty="0" err="1">
                <a:latin typeface="Arial" charset="0"/>
                <a:ea typeface="ＭＳ Ｐゴシック" charset="0"/>
              </a:rPr>
              <a:t>Are</a:t>
            </a:r>
            <a:r>
              <a:rPr lang="sv-SE" sz="2800" dirty="0">
                <a:latin typeface="Arial" charset="0"/>
                <a:ea typeface="ＭＳ Ｐゴシック" charset="0"/>
              </a:rPr>
              <a:t> data </a:t>
            </a:r>
            <a:r>
              <a:rPr lang="sv-SE" sz="2800" dirty="0" err="1">
                <a:latin typeface="Arial" charset="0"/>
                <a:ea typeface="ＭＳ Ｐゴシック" charset="0"/>
              </a:rPr>
              <a:t>compatible</a:t>
            </a:r>
            <a:r>
              <a:rPr lang="sv-SE" sz="2800" dirty="0">
                <a:latin typeface="Arial" charset="0"/>
                <a:ea typeface="ＭＳ Ｐゴシック" charset="0"/>
              </a:rPr>
              <a:t> </a:t>
            </a:r>
            <a:r>
              <a:rPr lang="sv-SE" sz="2800" dirty="0" err="1">
                <a:latin typeface="Arial" charset="0"/>
                <a:ea typeface="ＭＳ Ｐゴシック" charset="0"/>
              </a:rPr>
              <a:t>with</a:t>
            </a:r>
            <a:r>
              <a:rPr lang="sv-SE" sz="2800" dirty="0">
                <a:latin typeface="Arial" charset="0"/>
                <a:ea typeface="ＭＳ Ｐゴシック" charset="0"/>
              </a:rPr>
              <a:t> </a:t>
            </a:r>
            <a:r>
              <a:rPr lang="sv-SE" sz="2800" dirty="0" err="1">
                <a:latin typeface="Arial" charset="0"/>
                <a:ea typeface="ＭＳ Ｐゴシック" charset="0"/>
              </a:rPr>
              <a:t>model</a:t>
            </a:r>
            <a:r>
              <a:rPr lang="sv-SE" sz="2800" dirty="0">
                <a:latin typeface="Arial" charset="0"/>
                <a:ea typeface="ＭＳ Ｐゴシック" charset="0"/>
              </a:rPr>
              <a:t> </a:t>
            </a:r>
            <a:r>
              <a:rPr lang="sv-SE" sz="2800" dirty="0" err="1">
                <a:latin typeface="Arial" charset="0"/>
                <a:ea typeface="ＭＳ Ｐゴシック" charset="0"/>
              </a:rPr>
              <a:t>requirements</a:t>
            </a:r>
            <a:r>
              <a:rPr lang="sv-SE" sz="2800" dirty="0">
                <a:latin typeface="Arial" charset="0"/>
                <a:ea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055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269907"/>
            <a:ext cx="7772400" cy="663233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dirty="0" err="1">
                <a:latin typeface="Arial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dirty="0">
                <a:latin typeface="Arial" charset="0"/>
                <a:ea typeface="ＭＳ Ｐゴシック" charset="0"/>
                <a:cs typeface="ＭＳ Ｐゴシック" charset="0"/>
              </a:rPr>
              <a:t> fit</a:t>
            </a:r>
          </a:p>
        </p:txBody>
      </p:sp>
      <p:grpSp>
        <p:nvGrpSpPr>
          <p:cNvPr id="72707" name="Group 24"/>
          <p:cNvGrpSpPr>
            <a:grpSpLocks/>
          </p:cNvGrpSpPr>
          <p:nvPr/>
        </p:nvGrpSpPr>
        <p:grpSpPr bwMode="auto">
          <a:xfrm>
            <a:off x="3244850" y="2055085"/>
            <a:ext cx="5772150" cy="1995487"/>
            <a:chOff x="1084" y="1357"/>
            <a:chExt cx="3636" cy="1257"/>
          </a:xfrm>
        </p:grpSpPr>
        <p:sp>
          <p:nvSpPr>
            <p:cNvPr id="72710" name="Line 7"/>
            <p:cNvSpPr>
              <a:spLocks noChangeShapeType="1"/>
            </p:cNvSpPr>
            <p:nvPr/>
          </p:nvSpPr>
          <p:spPr bwMode="auto">
            <a:xfrm>
              <a:off x="1271" y="1553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1" name="Line 8"/>
            <p:cNvSpPr>
              <a:spLocks noChangeShapeType="1"/>
            </p:cNvSpPr>
            <p:nvPr/>
          </p:nvSpPr>
          <p:spPr bwMode="auto">
            <a:xfrm>
              <a:off x="1362" y="1470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2" name="Text Box 9"/>
            <p:cNvSpPr txBox="1">
              <a:spLocks noChangeArrowheads="1"/>
            </p:cNvSpPr>
            <p:nvPr/>
          </p:nvSpPr>
          <p:spPr bwMode="auto">
            <a:xfrm>
              <a:off x="1717" y="1357"/>
              <a:ext cx="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i="1">
                  <a:latin typeface="Arial" charset="0"/>
                </a:rPr>
                <a:t>i</a:t>
              </a:r>
            </a:p>
          </p:txBody>
        </p:sp>
        <p:sp>
          <p:nvSpPr>
            <p:cNvPr id="72713" name="Text Box 10"/>
            <p:cNvSpPr txBox="1">
              <a:spLocks noChangeArrowheads="1"/>
            </p:cNvSpPr>
            <p:nvPr/>
          </p:nvSpPr>
          <p:spPr bwMode="auto">
            <a:xfrm>
              <a:off x="1084" y="179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i="1">
                  <a:latin typeface="Arial" charset="0"/>
                </a:rPr>
                <a:t>n</a:t>
              </a:r>
            </a:p>
          </p:txBody>
        </p:sp>
        <p:sp>
          <p:nvSpPr>
            <p:cNvPr id="72714" name="Text Box 11"/>
            <p:cNvSpPr txBox="1">
              <a:spLocks noChangeArrowheads="1"/>
            </p:cNvSpPr>
            <p:nvPr/>
          </p:nvSpPr>
          <p:spPr bwMode="auto">
            <a:xfrm>
              <a:off x="1680" y="1810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err="1">
                  <a:latin typeface="Arial" charset="0"/>
                </a:rPr>
                <a:t>X</a:t>
              </a:r>
              <a:r>
                <a:rPr lang="sv-SE" sz="1800" baseline="-25000" dirty="0" err="1">
                  <a:latin typeface="Arial" charset="0"/>
                </a:rPr>
                <a:t>ni</a:t>
              </a:r>
              <a:endParaRPr lang="sv-SE" sz="1800" baseline="-25000" dirty="0">
                <a:latin typeface="Arial" charset="0"/>
              </a:endParaRPr>
            </a:p>
          </p:txBody>
        </p:sp>
        <p:sp>
          <p:nvSpPr>
            <p:cNvPr id="72715" name="Line 12"/>
            <p:cNvSpPr>
              <a:spLocks noChangeShapeType="1"/>
            </p:cNvSpPr>
            <p:nvPr/>
          </p:nvSpPr>
          <p:spPr bwMode="auto">
            <a:xfrm>
              <a:off x="1272" y="1929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6" name="Line 13"/>
            <p:cNvSpPr>
              <a:spLocks noChangeShapeType="1"/>
            </p:cNvSpPr>
            <p:nvPr/>
          </p:nvSpPr>
          <p:spPr bwMode="auto">
            <a:xfrm>
              <a:off x="1786" y="156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Line 14"/>
            <p:cNvSpPr>
              <a:spLocks noChangeShapeType="1"/>
            </p:cNvSpPr>
            <p:nvPr/>
          </p:nvSpPr>
          <p:spPr bwMode="auto">
            <a:xfrm>
              <a:off x="3404" y="2279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Line 15"/>
            <p:cNvSpPr>
              <a:spLocks noChangeShapeType="1"/>
            </p:cNvSpPr>
            <p:nvPr/>
          </p:nvSpPr>
          <p:spPr bwMode="auto">
            <a:xfrm>
              <a:off x="4356" y="1462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Text Box 16"/>
            <p:cNvSpPr txBox="1">
              <a:spLocks noChangeArrowheads="1"/>
            </p:cNvSpPr>
            <p:nvPr/>
          </p:nvSpPr>
          <p:spPr bwMode="auto">
            <a:xfrm>
              <a:off x="4428" y="1723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>
                  <a:latin typeface="Arial" charset="0"/>
                  <a:sym typeface="Symbol" charset="0"/>
                </a:rPr>
                <a:t></a:t>
              </a:r>
              <a:r>
                <a:rPr lang="sv-SE" i="1" baseline="-25000">
                  <a:latin typeface="Arial" charset="0"/>
                  <a:sym typeface="Symbol" charset="0"/>
                </a:rPr>
                <a:t>n</a:t>
              </a:r>
              <a:endParaRPr lang="sv-SE" i="1">
                <a:latin typeface="Arial" charset="0"/>
                <a:sym typeface="Symbol" charset="0"/>
              </a:endParaRPr>
            </a:p>
          </p:txBody>
        </p:sp>
        <p:sp>
          <p:nvSpPr>
            <p:cNvPr id="72720" name="Text Box 17"/>
            <p:cNvSpPr txBox="1">
              <a:spLocks noChangeArrowheads="1"/>
            </p:cNvSpPr>
            <p:nvPr/>
          </p:nvSpPr>
          <p:spPr bwMode="auto">
            <a:xfrm>
              <a:off x="3806" y="2326"/>
              <a:ext cx="2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>
                  <a:latin typeface="Arial" charset="0"/>
                  <a:sym typeface="Symbol" charset="0"/>
                </a:rPr>
                <a:t></a:t>
              </a:r>
              <a:r>
                <a:rPr lang="sv-SE" i="1" baseline="-25000">
                  <a:latin typeface="Arial" charset="0"/>
                  <a:sym typeface="Symbol" charset="0"/>
                </a:rPr>
                <a:t>i</a:t>
              </a:r>
              <a:endParaRPr lang="sv-SE">
                <a:latin typeface="Arial" charset="0"/>
                <a:sym typeface="Symbol" charset="0"/>
              </a:endParaRPr>
            </a:p>
          </p:txBody>
        </p:sp>
        <p:sp>
          <p:nvSpPr>
            <p:cNvPr id="72721" name="Text Box 18"/>
            <p:cNvSpPr txBox="1">
              <a:spLocks noChangeArrowheads="1"/>
            </p:cNvSpPr>
            <p:nvPr/>
          </p:nvSpPr>
          <p:spPr bwMode="auto">
            <a:xfrm>
              <a:off x="3787" y="1765"/>
              <a:ext cx="2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>
                  <a:latin typeface="Arial" charset="0"/>
                </a:rPr>
                <a:t>P</a:t>
              </a:r>
              <a:r>
                <a:rPr lang="sv-SE" sz="1800" baseline="-25000">
                  <a:latin typeface="Arial" charset="0"/>
                </a:rPr>
                <a:t>ni</a:t>
              </a:r>
            </a:p>
          </p:txBody>
        </p:sp>
        <p:sp>
          <p:nvSpPr>
            <p:cNvPr id="72722" name="Line 19"/>
            <p:cNvSpPr>
              <a:spLocks noChangeShapeType="1"/>
            </p:cNvSpPr>
            <p:nvPr/>
          </p:nvSpPr>
          <p:spPr bwMode="auto">
            <a:xfrm>
              <a:off x="4038" y="1884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Line 20"/>
            <p:cNvSpPr>
              <a:spLocks noChangeShapeType="1"/>
            </p:cNvSpPr>
            <p:nvPr/>
          </p:nvSpPr>
          <p:spPr bwMode="auto">
            <a:xfrm flipH="1">
              <a:off x="3902" y="2007"/>
              <a:ext cx="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Line 21"/>
            <p:cNvSpPr>
              <a:spLocks noChangeShapeType="1"/>
            </p:cNvSpPr>
            <p:nvPr/>
          </p:nvSpPr>
          <p:spPr bwMode="auto">
            <a:xfrm>
              <a:off x="2517" y="1916"/>
              <a:ext cx="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8" name="Text Box 22"/>
          <p:cNvSpPr txBox="1">
            <a:spLocks noChangeArrowheads="1"/>
          </p:cNvSpPr>
          <p:nvPr/>
        </p:nvSpPr>
        <p:spPr bwMode="auto">
          <a:xfrm>
            <a:off x="3432175" y="4091845"/>
            <a:ext cx="56252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dirty="0" err="1">
                <a:latin typeface="Arial" charset="0"/>
              </a:rPr>
              <a:t>P</a:t>
            </a:r>
            <a:r>
              <a:rPr lang="sv-SE" baseline="-25000" dirty="0" err="1">
                <a:latin typeface="Arial" charset="0"/>
              </a:rPr>
              <a:t>ni</a:t>
            </a:r>
            <a:r>
              <a:rPr lang="sv-SE" dirty="0">
                <a:latin typeface="Arial" charset="0"/>
              </a:rPr>
              <a:t> = </a:t>
            </a:r>
            <a:r>
              <a:rPr lang="sv-SE" dirty="0" err="1">
                <a:latin typeface="Arial" charset="0"/>
              </a:rPr>
              <a:t>Expected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value</a:t>
            </a:r>
            <a:r>
              <a:rPr lang="sv-SE" dirty="0">
                <a:latin typeface="Arial" charset="0"/>
              </a:rPr>
              <a:t> (</a:t>
            </a:r>
            <a:r>
              <a:rPr lang="sv-SE" dirty="0" err="1">
                <a:latin typeface="Arial" charset="0"/>
              </a:rPr>
              <a:t>response</a:t>
            </a:r>
            <a:r>
              <a:rPr lang="sv-SE" dirty="0">
                <a:latin typeface="Arial" charset="0"/>
              </a:rPr>
              <a:t>)</a:t>
            </a:r>
          </a:p>
          <a:p>
            <a:pPr eaLnBrk="1" hangingPunct="1"/>
            <a:r>
              <a:rPr lang="sv-SE" dirty="0" err="1">
                <a:latin typeface="Arial" charset="0"/>
              </a:rPr>
              <a:t>Residual</a:t>
            </a:r>
            <a:r>
              <a:rPr lang="sv-SE" dirty="0">
                <a:latin typeface="Arial" charset="0"/>
              </a:rPr>
              <a:t> = </a:t>
            </a:r>
            <a:r>
              <a:rPr lang="sv-SE" dirty="0" err="1">
                <a:latin typeface="Arial" charset="0"/>
              </a:rPr>
              <a:t>X</a:t>
            </a:r>
            <a:r>
              <a:rPr lang="sv-SE" baseline="-25000" dirty="0" err="1">
                <a:latin typeface="Arial" charset="0"/>
              </a:rPr>
              <a:t>ni</a:t>
            </a:r>
            <a:r>
              <a:rPr lang="sv-SE" baseline="-25000" dirty="0">
                <a:latin typeface="Arial" charset="0"/>
              </a:rPr>
              <a:t> </a:t>
            </a:r>
            <a:r>
              <a:rPr lang="sv-SE" dirty="0">
                <a:latin typeface="Arial" charset="0"/>
              </a:rPr>
              <a:t>– </a:t>
            </a:r>
            <a:r>
              <a:rPr lang="sv-SE" dirty="0" err="1">
                <a:latin typeface="Arial" charset="0"/>
              </a:rPr>
              <a:t>P</a:t>
            </a:r>
            <a:r>
              <a:rPr lang="sv-SE" baseline="-25000" dirty="0" err="1">
                <a:latin typeface="Arial" charset="0"/>
              </a:rPr>
              <a:t>ni</a:t>
            </a:r>
            <a:r>
              <a:rPr lang="sv-SE" dirty="0">
                <a:latin typeface="Arial" charset="0"/>
              </a:rPr>
              <a:t>  </a:t>
            </a:r>
            <a:r>
              <a:rPr lang="sv-SE" dirty="0">
                <a:latin typeface="Arial" charset="0"/>
                <a:sym typeface="Wingdings" charset="0"/>
              </a:rPr>
              <a:t>  </a:t>
            </a:r>
            <a:r>
              <a:rPr lang="sv-SE" dirty="0" err="1">
                <a:latin typeface="Arial" charset="0"/>
                <a:sym typeface="Wingdings" charset="0"/>
              </a:rPr>
              <a:t>Goodness</a:t>
            </a:r>
            <a:r>
              <a:rPr lang="sv-SE" dirty="0">
                <a:latin typeface="Arial" charset="0"/>
                <a:sym typeface="Wingdings" charset="0"/>
              </a:rPr>
              <a:t>-</a:t>
            </a:r>
            <a:r>
              <a:rPr lang="sv-SE" dirty="0" err="1">
                <a:latin typeface="Arial" charset="0"/>
                <a:sym typeface="Wingdings" charset="0"/>
              </a:rPr>
              <a:t>of</a:t>
            </a:r>
            <a:r>
              <a:rPr lang="sv-SE" dirty="0">
                <a:latin typeface="Arial" charset="0"/>
                <a:sym typeface="Wingdings" charset="0"/>
              </a:rPr>
              <a:t>-Fit</a:t>
            </a:r>
          </a:p>
          <a:p>
            <a:pPr eaLnBrk="1" hangingPunct="1">
              <a:buFontTx/>
              <a:buChar char="•"/>
            </a:pPr>
            <a:r>
              <a:rPr lang="sv-SE" sz="2000" dirty="0">
                <a:latin typeface="Arial" charset="0"/>
                <a:sym typeface="Wingdings" charset="0"/>
              </a:rPr>
              <a:t> </a:t>
            </a:r>
            <a:r>
              <a:rPr lang="sv-SE" sz="2000" dirty="0" err="1">
                <a:latin typeface="Arial" charset="0"/>
                <a:sym typeface="Wingdings" charset="0"/>
              </a:rPr>
              <a:t>Graphical</a:t>
            </a:r>
            <a:endParaRPr lang="sv-SE" sz="2000" dirty="0">
              <a:latin typeface="Arial" charset="0"/>
              <a:sym typeface="Wingdings" charset="0"/>
            </a:endParaRPr>
          </a:p>
          <a:p>
            <a:pPr eaLnBrk="1" hangingPunct="1">
              <a:buFontTx/>
              <a:buChar char="•"/>
            </a:pPr>
            <a:r>
              <a:rPr lang="sv-SE" sz="2000" dirty="0">
                <a:latin typeface="Arial" charset="0"/>
                <a:sym typeface="Wingdings" charset="0"/>
              </a:rPr>
              <a:t> </a:t>
            </a:r>
            <a:r>
              <a:rPr lang="sv-SE" sz="2000" dirty="0" err="1">
                <a:latin typeface="Arial" charset="0"/>
                <a:sym typeface="Wingdings" charset="0"/>
              </a:rPr>
              <a:t>Residuals</a:t>
            </a:r>
            <a:endParaRPr lang="sv-SE" sz="2000" dirty="0">
              <a:latin typeface="Arial" charset="0"/>
              <a:sym typeface="Wingdings" charset="0"/>
            </a:endParaRPr>
          </a:p>
          <a:p>
            <a:pPr eaLnBrk="1" hangingPunct="1">
              <a:buFontTx/>
              <a:buChar char="•"/>
            </a:pPr>
            <a:r>
              <a:rPr lang="sv-SE" sz="2000" dirty="0">
                <a:latin typeface="Arial" charset="0"/>
                <a:sym typeface="Wingdings" charset="0"/>
              </a:rPr>
              <a:t> </a:t>
            </a:r>
            <a:r>
              <a:rPr lang="sv-SE" sz="2000" dirty="0" err="1">
                <a:latin typeface="Arial" charset="0"/>
                <a:sym typeface="Wingdings" charset="0"/>
              </a:rPr>
              <a:t>Statistical</a:t>
            </a:r>
            <a:r>
              <a:rPr lang="sv-SE" sz="2000" dirty="0">
                <a:latin typeface="Arial" charset="0"/>
                <a:sym typeface="Wingdings" charset="0"/>
              </a:rPr>
              <a:t> (chi-2, ANOVA, etc.)</a:t>
            </a:r>
            <a:endParaRPr lang="sv-SE" sz="2000" baseline="-25000" dirty="0">
              <a:latin typeface="Arial" charset="0"/>
            </a:endParaRPr>
          </a:p>
        </p:txBody>
      </p:sp>
      <p:sp>
        <p:nvSpPr>
          <p:cNvPr id="72709" name="Text Box 26"/>
          <p:cNvSpPr txBox="1">
            <a:spLocks noChangeArrowheads="1"/>
          </p:cNvSpPr>
          <p:nvPr/>
        </p:nvSpPr>
        <p:spPr bwMode="auto">
          <a:xfrm>
            <a:off x="2855640" y="1230825"/>
            <a:ext cx="6908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dirty="0" err="1">
                <a:latin typeface="Arial" charset="0"/>
              </a:rPr>
              <a:t>Difference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between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observed</a:t>
            </a:r>
            <a:r>
              <a:rPr lang="sv-SE" dirty="0">
                <a:latin typeface="Arial" charset="0"/>
              </a:rPr>
              <a:t> data and the </a:t>
            </a:r>
            <a:r>
              <a:rPr lang="sv-SE" dirty="0" err="1">
                <a:latin typeface="Arial" charset="0"/>
              </a:rPr>
              <a:t>model</a:t>
            </a:r>
            <a:endParaRPr lang="sv-SE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1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634" y="130622"/>
            <a:ext cx="249299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dirty="0" err="1">
                <a:latin typeface="Arial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dirty="0">
                <a:latin typeface="Arial" charset="0"/>
                <a:ea typeface="ＭＳ Ｐゴシック" charset="0"/>
                <a:cs typeface="ＭＳ Ｐゴシック" charset="0"/>
              </a:rPr>
              <a:t> fit</a:t>
            </a:r>
          </a:p>
        </p:txBody>
      </p:sp>
      <p:sp>
        <p:nvSpPr>
          <p:cNvPr id="74755" name="Text Box 37"/>
          <p:cNvSpPr txBox="1">
            <a:spLocks noChangeArrowheads="1"/>
          </p:cNvSpPr>
          <p:nvPr/>
        </p:nvSpPr>
        <p:spPr bwMode="auto">
          <a:xfrm>
            <a:off x="5373354" y="42327"/>
            <a:ext cx="2133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 err="1">
                <a:latin typeface="Arial" charset="0"/>
              </a:rPr>
              <a:t>Residual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close</a:t>
            </a:r>
            <a:r>
              <a:rPr lang="sv-SE" sz="1800" dirty="0">
                <a:latin typeface="Arial" charset="0"/>
              </a:rPr>
              <a:t> to 0</a:t>
            </a:r>
          </a:p>
        </p:txBody>
      </p:sp>
      <p:pic>
        <p:nvPicPr>
          <p:cNvPr id="74756" name="Picture 38" descr="i21 ICC good fit NHPD24_2 rediger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2"/>
          <a:stretch/>
        </p:blipFill>
        <p:spPr bwMode="auto">
          <a:xfrm>
            <a:off x="3542394" y="323364"/>
            <a:ext cx="53200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9">
            <a:extLst>
              <a:ext uri="{FF2B5EF4-FFF2-40B4-BE49-F238E27FC236}">
                <a16:creationId xmlns:a16="http://schemas.microsoft.com/office/drawing/2014/main" id="{98DD6E59-8E58-68B5-96FF-B8835D12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070" y="3059668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 err="1">
                <a:latin typeface="Arial" charset="0"/>
              </a:rPr>
              <a:t>Large</a:t>
            </a:r>
            <a:r>
              <a:rPr lang="sv-SE" sz="1800" dirty="0">
                <a:latin typeface="Arial" charset="0"/>
              </a:rPr>
              <a:t> positive </a:t>
            </a:r>
            <a:r>
              <a:rPr lang="sv-SE" sz="1800" dirty="0" err="1">
                <a:latin typeface="Arial" charset="0"/>
              </a:rPr>
              <a:t>residual</a:t>
            </a:r>
            <a:endParaRPr lang="sv-SE" sz="1800" dirty="0">
              <a:latin typeface="Arial" charset="0"/>
            </a:endParaRPr>
          </a:p>
        </p:txBody>
      </p:sp>
      <p:pic>
        <p:nvPicPr>
          <p:cNvPr id="3" name="Picture 30" descr="i4OVal ICC under discriminating redigerad2">
            <a:extLst>
              <a:ext uri="{FF2B5EF4-FFF2-40B4-BE49-F238E27FC236}">
                <a16:creationId xmlns:a16="http://schemas.microsoft.com/office/drawing/2014/main" id="{A32651C8-C04E-3A67-23E5-1FA22B804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5012"/>
          <a:stretch/>
        </p:blipFill>
        <p:spPr bwMode="auto">
          <a:xfrm>
            <a:off x="1294910" y="3429000"/>
            <a:ext cx="520883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8" descr="HYpt_i4 ICC over-discr redigerad">
            <a:extLst>
              <a:ext uri="{FF2B5EF4-FFF2-40B4-BE49-F238E27FC236}">
                <a16:creationId xmlns:a16="http://schemas.microsoft.com/office/drawing/2014/main" id="{6A5CC95E-7864-4F73-C765-672BA4E45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r="9738"/>
          <a:stretch/>
        </p:blipFill>
        <p:spPr bwMode="auto">
          <a:xfrm>
            <a:off x="6335470" y="3429000"/>
            <a:ext cx="47135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>
            <a:extLst>
              <a:ext uri="{FF2B5EF4-FFF2-40B4-BE49-F238E27FC236}">
                <a16:creationId xmlns:a16="http://schemas.microsoft.com/office/drawing/2014/main" id="{F9A4C94D-1EC9-8457-8680-F14C2C437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399" y="3059668"/>
            <a:ext cx="2582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 err="1">
                <a:latin typeface="Arial" charset="0"/>
              </a:rPr>
              <a:t>Large</a:t>
            </a:r>
            <a:r>
              <a:rPr lang="sv-SE" sz="1800" dirty="0">
                <a:latin typeface="Arial" charset="0"/>
              </a:rPr>
              <a:t> negative </a:t>
            </a:r>
            <a:r>
              <a:rPr lang="sv-SE" sz="1800" dirty="0" err="1">
                <a:latin typeface="Arial" charset="0"/>
              </a:rPr>
              <a:t>residual</a:t>
            </a:r>
            <a:endParaRPr lang="sv-SE" sz="1800" dirty="0">
              <a:latin typeface="Arial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114CF75-6FAF-DC2A-D278-824E61F1D210}"/>
              </a:ext>
            </a:extLst>
          </p:cNvPr>
          <p:cNvSpPr txBox="1"/>
          <p:nvPr/>
        </p:nvSpPr>
        <p:spPr>
          <a:xfrm>
            <a:off x="7093735" y="150685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err="1"/>
              <a:t>Good</a:t>
            </a:r>
            <a:r>
              <a:rPr lang="sv-SE" i="1" dirty="0"/>
              <a:t> </a:t>
            </a:r>
            <a:r>
              <a:rPr lang="sv-SE" i="1" dirty="0" err="1"/>
              <a:t>model</a:t>
            </a:r>
            <a:r>
              <a:rPr lang="sv-SE" i="1" dirty="0"/>
              <a:t> fit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7CEC23C-0F4A-8320-48C9-F1321C6EC5A5}"/>
              </a:ext>
            </a:extLst>
          </p:cNvPr>
          <p:cNvSpPr txBox="1"/>
          <p:nvPr/>
        </p:nvSpPr>
        <p:spPr>
          <a:xfrm>
            <a:off x="4047180" y="4797152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Potential </a:t>
            </a:r>
          </a:p>
          <a:p>
            <a:r>
              <a:rPr lang="sv-SE" i="1" dirty="0" err="1"/>
              <a:t>multidimensionality</a:t>
            </a:r>
            <a:endParaRPr lang="sv-SE" i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FDCB893-5882-A7B4-26B7-D79D4BE560AD}"/>
              </a:ext>
            </a:extLst>
          </p:cNvPr>
          <p:cNvSpPr txBox="1"/>
          <p:nvPr/>
        </p:nvSpPr>
        <p:spPr>
          <a:xfrm>
            <a:off x="9166089" y="4797151"/>
            <a:ext cx="184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Potential </a:t>
            </a:r>
          </a:p>
          <a:p>
            <a:r>
              <a:rPr lang="sv-SE" i="1" dirty="0" err="1"/>
              <a:t>Local</a:t>
            </a:r>
            <a:r>
              <a:rPr lang="sv-SE" i="1" dirty="0"/>
              <a:t> </a:t>
            </a:r>
            <a:r>
              <a:rPr lang="sv-SE" i="1" dirty="0" err="1"/>
              <a:t>dependency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4073045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C185674-3FE3-94F7-1F92-67CF7B6D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36" y="706404"/>
            <a:ext cx="5116672" cy="47531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2A5098FB-066B-9175-D463-A7A4320B92F3}"/>
              </a:ext>
            </a:extLst>
          </p:cNvPr>
          <p:cNvSpPr txBox="1">
            <a:spLocks/>
          </p:cNvSpPr>
          <p:nvPr/>
        </p:nvSpPr>
        <p:spPr>
          <a:xfrm>
            <a:off x="979328" y="706404"/>
            <a:ext cx="5116672" cy="4698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sv-SE" kern="0" dirty="0" err="1"/>
              <a:t>Rules</a:t>
            </a:r>
            <a:r>
              <a:rPr lang="sv-SE" kern="0" dirty="0"/>
              <a:t> </a:t>
            </a:r>
            <a:r>
              <a:rPr lang="sv-SE" kern="0" dirty="0" err="1"/>
              <a:t>of</a:t>
            </a:r>
            <a:r>
              <a:rPr lang="sv-SE" kern="0" dirty="0"/>
              <a:t> </a:t>
            </a:r>
            <a:r>
              <a:rPr lang="sv-SE" kern="0" dirty="0" err="1"/>
              <a:t>thumb</a:t>
            </a:r>
            <a:r>
              <a:rPr lang="sv-SE" kern="0" dirty="0"/>
              <a:t> (</a:t>
            </a:r>
            <a:r>
              <a:rPr lang="sv-SE" kern="0" dirty="0" err="1"/>
              <a:t>residuals</a:t>
            </a:r>
            <a:r>
              <a:rPr lang="sv-SE" kern="0" dirty="0"/>
              <a:t>): </a:t>
            </a:r>
            <a:br>
              <a:rPr lang="sv-SE" kern="0" dirty="0"/>
            </a:br>
            <a:r>
              <a:rPr lang="sv-SE" kern="0" dirty="0"/>
              <a:t>-2.5 to +2.5</a:t>
            </a:r>
          </a:p>
          <a:p>
            <a:endParaRPr lang="sv-SE" kern="0" dirty="0"/>
          </a:p>
          <a:p>
            <a:r>
              <a:rPr lang="sv-SE" kern="0" dirty="0"/>
              <a:t>Chi-</a:t>
            </a:r>
            <a:r>
              <a:rPr lang="sv-SE" kern="0" dirty="0" err="1"/>
              <a:t>square</a:t>
            </a:r>
            <a:endParaRPr lang="sv-SE" kern="0" dirty="0"/>
          </a:p>
          <a:p>
            <a:pPr lvl="1"/>
            <a:r>
              <a:rPr lang="sv-SE" kern="0" dirty="0"/>
              <a:t>Sensitive for </a:t>
            </a:r>
            <a:r>
              <a:rPr lang="sv-SE" kern="0" dirty="0" err="1"/>
              <a:t>sample</a:t>
            </a:r>
            <a:r>
              <a:rPr lang="sv-SE" kern="0" dirty="0"/>
              <a:t> </a:t>
            </a:r>
            <a:r>
              <a:rPr lang="sv-SE" kern="0" dirty="0" err="1"/>
              <a:t>size</a:t>
            </a:r>
            <a:endParaRPr lang="sv-SE" kern="0" dirty="0"/>
          </a:p>
          <a:p>
            <a:pPr lvl="1"/>
            <a:r>
              <a:rPr lang="sv-SE" kern="0" dirty="0" err="1"/>
              <a:t>Approximate</a:t>
            </a:r>
            <a:r>
              <a:rPr lang="sv-SE" kern="0" dirty="0"/>
              <a:t> chi-2 distribution – interpret </a:t>
            </a:r>
            <a:r>
              <a:rPr lang="sv-SE" kern="0" dirty="0" err="1"/>
              <a:t>with</a:t>
            </a:r>
            <a:r>
              <a:rPr lang="sv-SE" kern="0" dirty="0"/>
              <a:t> </a:t>
            </a:r>
            <a:r>
              <a:rPr lang="sv-SE" kern="0" dirty="0" err="1"/>
              <a:t>caution</a:t>
            </a:r>
            <a:endParaRPr lang="sv-SE" kern="0" dirty="0"/>
          </a:p>
          <a:p>
            <a:pPr lvl="1"/>
            <a:endParaRPr lang="sv-SE" kern="0" dirty="0"/>
          </a:p>
          <a:p>
            <a:r>
              <a:rPr lang="sv-SE" kern="0" dirty="0" err="1"/>
              <a:t>Recommended</a:t>
            </a:r>
            <a:r>
              <a:rPr lang="sv-SE" kern="0" dirty="0"/>
              <a:t> </a:t>
            </a:r>
            <a:r>
              <a:rPr lang="sv-SE" kern="0" dirty="0" err="1"/>
              <a:t>sample</a:t>
            </a:r>
            <a:r>
              <a:rPr lang="sv-SE" kern="0" dirty="0"/>
              <a:t> </a:t>
            </a:r>
            <a:r>
              <a:rPr lang="sv-SE" kern="0" dirty="0" err="1"/>
              <a:t>size</a:t>
            </a:r>
            <a:r>
              <a:rPr lang="sv-SE" kern="0" dirty="0"/>
              <a:t> r/t </a:t>
            </a:r>
            <a:r>
              <a:rPr lang="sv-SE" kern="0" dirty="0" err="1"/>
              <a:t>Type</a:t>
            </a:r>
            <a:r>
              <a:rPr lang="sv-SE" kern="0" dirty="0"/>
              <a:t> I </a:t>
            </a:r>
            <a:r>
              <a:rPr lang="sv-SE" kern="0" dirty="0" err="1"/>
              <a:t>error</a:t>
            </a:r>
            <a:r>
              <a:rPr lang="sv-SE" kern="0" dirty="0"/>
              <a:t> rate: 200-500</a:t>
            </a:r>
          </a:p>
        </p:txBody>
      </p:sp>
    </p:spTree>
    <p:extLst>
      <p:ext uri="{BB962C8B-B14F-4D97-AF65-F5344CB8AC3E}">
        <p14:creationId xmlns:p14="http://schemas.microsoft.com/office/powerpoint/2010/main" val="2949676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2416175"/>
            <a:ext cx="65754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357" name="Rectangle 26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3600" dirty="0" err="1"/>
              <a:t>Goodness</a:t>
            </a:r>
            <a:r>
              <a:rPr lang="sv-SE" sz="3600" dirty="0"/>
              <a:t>-</a:t>
            </a:r>
            <a:r>
              <a:rPr lang="sv-SE" sz="3600" dirty="0" err="1"/>
              <a:t>of</a:t>
            </a:r>
            <a:r>
              <a:rPr lang="sv-SE" sz="3600" dirty="0"/>
              <a:t>-fit</a:t>
            </a:r>
          </a:p>
        </p:txBody>
      </p:sp>
      <p:sp>
        <p:nvSpPr>
          <p:cNvPr id="356358" name="Text Box 27"/>
          <p:cNvSpPr txBox="1">
            <a:spLocks noChangeArrowheads="1"/>
          </p:cNvSpPr>
          <p:nvPr/>
        </p:nvSpPr>
        <p:spPr bwMode="auto">
          <a:xfrm>
            <a:off x="2926700" y="1798943"/>
            <a:ext cx="65774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2000" dirty="0">
                <a:latin typeface="Arial" charset="0"/>
              </a:rPr>
              <a:t>Interpret Chi-</a:t>
            </a:r>
            <a:r>
              <a:rPr lang="sv-SE" sz="2000" dirty="0" err="1">
                <a:latin typeface="Arial" charset="0"/>
              </a:rPr>
              <a:t>square</a:t>
            </a:r>
            <a:r>
              <a:rPr lang="sv-SE" sz="2000" dirty="0">
                <a:latin typeface="Arial" charset="0"/>
              </a:rPr>
              <a:t> </a:t>
            </a:r>
            <a:r>
              <a:rPr lang="sv-SE" sz="2000" dirty="0" err="1">
                <a:latin typeface="Arial" charset="0"/>
              </a:rPr>
              <a:t>values</a:t>
            </a:r>
            <a:r>
              <a:rPr lang="sv-SE" sz="2000" dirty="0">
                <a:latin typeface="Arial" charset="0"/>
              </a:rPr>
              <a:t> as a relative </a:t>
            </a:r>
            <a:r>
              <a:rPr lang="ja-JP" altLang="sv-SE" sz="2000">
                <a:latin typeface="Arial" charset="0"/>
              </a:rPr>
              <a:t>”</a:t>
            </a:r>
            <a:r>
              <a:rPr lang="sv-SE" sz="2000" dirty="0">
                <a:latin typeface="Arial" charset="0"/>
              </a:rPr>
              <a:t>order </a:t>
            </a:r>
            <a:r>
              <a:rPr lang="sv-SE" sz="2000" dirty="0" err="1">
                <a:latin typeface="Arial" charset="0"/>
              </a:rPr>
              <a:t>statistic</a:t>
            </a:r>
            <a:r>
              <a:rPr lang="ja-JP" altLang="sv-SE" sz="2000">
                <a:latin typeface="Arial" charset="0"/>
              </a:rPr>
              <a:t>”</a:t>
            </a:r>
            <a:endParaRPr lang="sv-SE" sz="2000" dirty="0">
              <a:latin typeface="Arial" charset="0"/>
            </a:endParaRPr>
          </a:p>
        </p:txBody>
      </p:sp>
      <p:sp>
        <p:nvSpPr>
          <p:cNvPr id="356359" name="Line 7"/>
          <p:cNvSpPr>
            <a:spLocks noChangeShapeType="1"/>
          </p:cNvSpPr>
          <p:nvPr/>
        </p:nvSpPr>
        <p:spPr bwMode="auto">
          <a:xfrm flipH="1" flipV="1">
            <a:off x="9022954" y="3009900"/>
            <a:ext cx="792163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ubrik 1">
            <a:extLst>
              <a:ext uri="{FF2B5EF4-FFF2-40B4-BE49-F238E27FC236}">
                <a16:creationId xmlns:a16="http://schemas.microsoft.com/office/drawing/2014/main" id="{88F265AC-7A9F-3C49-BB8D-32EC69EB8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85338"/>
            <a:ext cx="8229600" cy="665285"/>
          </a:xfrm>
        </p:spPr>
        <p:txBody>
          <a:bodyPr>
            <a:normAutofit fontScale="90000"/>
          </a:bodyPr>
          <a:lstStyle/>
          <a:p>
            <a:r>
              <a:rPr lang="sv-SE" altLang="sv-SE" i="1" dirty="0">
                <a:latin typeface="+mn-lt"/>
              </a:rPr>
              <a:t>O = T + e</a:t>
            </a:r>
          </a:p>
        </p:txBody>
      </p:sp>
      <p:sp>
        <p:nvSpPr>
          <p:cNvPr id="39938" name="Platshållare för innehåll 2">
            <a:extLst>
              <a:ext uri="{FF2B5EF4-FFF2-40B4-BE49-F238E27FC236}">
                <a16:creationId xmlns:a16="http://schemas.microsoft.com/office/drawing/2014/main" id="{B059CDEC-D232-1C48-A232-3E53A852B45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0" y="1246083"/>
            <a:ext cx="4315558" cy="4177811"/>
          </a:xfrm>
        </p:spPr>
        <p:txBody>
          <a:bodyPr/>
          <a:lstStyle/>
          <a:p>
            <a:pPr marL="0" indent="0">
              <a:buNone/>
            </a:pPr>
            <a:r>
              <a:rPr lang="sv-SE" altLang="sv-SE" dirty="0"/>
              <a:t>Common CTT </a:t>
            </a:r>
            <a:r>
              <a:rPr lang="sv-SE" altLang="sv-SE" dirty="0" err="1"/>
              <a:t>methods</a:t>
            </a:r>
            <a:r>
              <a:rPr lang="sv-SE" altLang="sv-SE" dirty="0"/>
              <a:t>:</a:t>
            </a:r>
          </a:p>
          <a:p>
            <a:r>
              <a:rPr lang="sv-SE" altLang="sv-SE" sz="2215" dirty="0" err="1"/>
              <a:t>Coefficient alpha</a:t>
            </a:r>
            <a:endParaRPr lang="sv-SE" altLang="sv-SE" sz="2215" dirty="0"/>
          </a:p>
          <a:p>
            <a:r>
              <a:rPr lang="sv-SE" altLang="sv-SE" sz="2215" dirty="0" err="1"/>
              <a:t>Intra-class correlation</a:t>
            </a:r>
            <a:endParaRPr lang="sv-SE" altLang="sv-SE" sz="2215" dirty="0"/>
          </a:p>
          <a:p>
            <a:r>
              <a:rPr lang="sv-SE" altLang="sv-SE" sz="2215" dirty="0"/>
              <a:t>Item-total </a:t>
            </a:r>
            <a:r>
              <a:rPr lang="sv-SE" altLang="sv-SE" sz="2215" dirty="0" err="1"/>
              <a:t>correlation</a:t>
            </a:r>
            <a:endParaRPr lang="sv-SE" altLang="sv-SE" sz="2215" dirty="0"/>
          </a:p>
          <a:p>
            <a:r>
              <a:rPr lang="sv-SE" altLang="sv-SE" sz="2215" dirty="0"/>
              <a:t>Inter-item </a:t>
            </a:r>
            <a:r>
              <a:rPr lang="sv-SE" altLang="sv-SE" sz="2215" dirty="0" err="1"/>
              <a:t>correlation</a:t>
            </a:r>
            <a:endParaRPr lang="sv-SE" altLang="sv-SE" sz="2215" dirty="0"/>
          </a:p>
          <a:p>
            <a:r>
              <a:rPr lang="sv-SE" altLang="sv-SE" sz="2215" dirty="0" err="1"/>
              <a:t>External construct validity </a:t>
            </a:r>
            <a:r>
              <a:rPr lang="sv-SE" altLang="sv-SE" sz="2215" dirty="0"/>
              <a:t>(</a:t>
            </a:r>
            <a:r>
              <a:rPr lang="sv-SE" altLang="sv-SE" sz="2215" dirty="0" err="1"/>
              <a:t>multi-trait multi-methods</a:t>
            </a:r>
            <a:r>
              <a:rPr lang="sv-SE" altLang="sv-SE" sz="2215" dirty="0"/>
              <a:t>)</a:t>
            </a:r>
          </a:p>
          <a:p>
            <a:r>
              <a:rPr lang="sv-SE" altLang="sv-SE" sz="2215" dirty="0"/>
              <a:t>Principal </a:t>
            </a:r>
            <a:r>
              <a:rPr lang="sv-SE" altLang="sv-SE" sz="2215" dirty="0" err="1"/>
              <a:t>component analysis</a:t>
            </a:r>
            <a:endParaRPr lang="sv-SE" altLang="sv-SE" sz="2215" dirty="0"/>
          </a:p>
          <a:p>
            <a:r>
              <a:rPr lang="sv-SE" altLang="sv-SE" sz="2215" dirty="0" err="1"/>
              <a:t>Factor analysis</a:t>
            </a:r>
            <a:endParaRPr lang="sv-SE" altLang="sv-SE" sz="2215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45536F3-E8CF-BD44-B253-4C8D20A9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025" y="2967483"/>
            <a:ext cx="2153154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585" dirty="0" err="1"/>
              <a:t>Correlations </a:t>
            </a:r>
            <a:r>
              <a:rPr lang="sv-SE" altLang="sv-SE" sz="2585" dirty="0"/>
              <a:t>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2585" dirty="0"/>
              <a:t>Associations</a:t>
            </a:r>
          </a:p>
        </p:txBody>
      </p:sp>
      <p:sp>
        <p:nvSpPr>
          <p:cNvPr id="6" name="Höger klammerparentes 5">
            <a:extLst>
              <a:ext uri="{FF2B5EF4-FFF2-40B4-BE49-F238E27FC236}">
                <a16:creationId xmlns:a16="http://schemas.microsoft.com/office/drawing/2014/main" id="{81E0C2A0-7966-2844-B273-D03A0F2D70EA}"/>
              </a:ext>
            </a:extLst>
          </p:cNvPr>
          <p:cNvSpPr/>
          <p:nvPr/>
        </p:nvSpPr>
        <p:spPr>
          <a:xfrm>
            <a:off x="5948532" y="1882720"/>
            <a:ext cx="398585" cy="305746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 sz="1662"/>
          </a:p>
        </p:txBody>
      </p:sp>
      <p:pic>
        <p:nvPicPr>
          <p:cNvPr id="9" name="Bildobjekt 4">
            <a:extLst>
              <a:ext uri="{FF2B5EF4-FFF2-40B4-BE49-F238E27FC236}">
                <a16:creationId xmlns:a16="http://schemas.microsoft.com/office/drawing/2014/main" id="{60654276-42B3-4F47-8B8F-3FFDA1C57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2688982" y="5303863"/>
            <a:ext cx="6799385" cy="7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C5E60E73-D46A-5B40-A0CD-F2CD1F21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943" y="5132412"/>
            <a:ext cx="705642" cy="111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6646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1650EFF-1E29-9343-8B92-B45472E28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44" t="56466" r="25800"/>
          <a:stretch/>
        </p:blipFill>
        <p:spPr>
          <a:xfrm rot="16200000">
            <a:off x="9005558" y="3834965"/>
            <a:ext cx="992339" cy="103401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D24E7AA-5935-6B4F-A4FD-404A0A721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1" t="2418" r="49907" b="54642"/>
          <a:stretch/>
        </p:blipFill>
        <p:spPr>
          <a:xfrm>
            <a:off x="8984718" y="2808122"/>
            <a:ext cx="1007297" cy="101513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79BCD8F-E83C-E942-9612-98F0952C9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8" t="56797" r="74386" b="1423"/>
          <a:stretch/>
        </p:blipFill>
        <p:spPr>
          <a:xfrm>
            <a:off x="8988841" y="1760405"/>
            <a:ext cx="999391" cy="9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E6CBFE9A-FF27-8379-CA22-CF75F8664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3853"/>
            <a:ext cx="7772400" cy="6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v-SE" sz="3600" dirty="0" err="1"/>
              <a:t>Goodness</a:t>
            </a:r>
            <a:r>
              <a:rPr lang="sv-SE" sz="3600" dirty="0"/>
              <a:t>-</a:t>
            </a:r>
            <a:r>
              <a:rPr lang="sv-SE" sz="3600" dirty="0" err="1"/>
              <a:t>of</a:t>
            </a:r>
            <a:r>
              <a:rPr lang="sv-SE" sz="3600" dirty="0"/>
              <a:t>-fit: </a:t>
            </a:r>
            <a:r>
              <a:rPr lang="sv-SE" sz="3600" dirty="0" err="1"/>
              <a:t>Outfit</a:t>
            </a:r>
            <a:r>
              <a:rPr lang="sv-SE" sz="3600" dirty="0"/>
              <a:t> &amp; </a:t>
            </a:r>
            <a:r>
              <a:rPr lang="sv-SE" sz="3600" dirty="0" err="1"/>
              <a:t>Infit</a:t>
            </a:r>
            <a:endParaRPr lang="sv-SE" sz="3600" dirty="0"/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C0415866-3C26-A81F-39B5-8A51AA757E53}"/>
              </a:ext>
            </a:extLst>
          </p:cNvPr>
          <p:cNvSpPr txBox="1">
            <a:spLocks/>
          </p:cNvSpPr>
          <p:nvPr/>
        </p:nvSpPr>
        <p:spPr bwMode="auto">
          <a:xfrm>
            <a:off x="2331840" y="3892663"/>
            <a:ext cx="8132067" cy="217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sv-SE" sz="2000" kern="0" dirty="0" err="1"/>
              <a:t>Outfit</a:t>
            </a:r>
            <a:r>
              <a:rPr lang="sv-SE" sz="2000" kern="0" dirty="0"/>
              <a:t> </a:t>
            </a:r>
            <a:r>
              <a:rPr lang="sv-SE" sz="2000" kern="0" dirty="0" err="1"/>
              <a:t>often</a:t>
            </a:r>
            <a:r>
              <a:rPr lang="sv-SE" sz="2000" kern="0" dirty="0"/>
              <a:t> </a:t>
            </a:r>
            <a:r>
              <a:rPr lang="sv-SE" sz="2000" kern="0" dirty="0" err="1"/>
              <a:t>recommended</a:t>
            </a:r>
            <a:r>
              <a:rPr lang="sv-SE" sz="2000" kern="0" dirty="0"/>
              <a:t> over </a:t>
            </a:r>
            <a:r>
              <a:rPr lang="sv-SE" sz="2000" kern="0" dirty="0" err="1"/>
              <a:t>Infit</a:t>
            </a:r>
            <a:r>
              <a:rPr lang="sv-SE" sz="2000" kern="0" dirty="0"/>
              <a:t> </a:t>
            </a:r>
          </a:p>
          <a:p>
            <a:r>
              <a:rPr lang="sv-SE" sz="2000" kern="0" dirty="0"/>
              <a:t>MNSQ: </a:t>
            </a:r>
            <a:r>
              <a:rPr lang="sv-SE" sz="2000" kern="0" dirty="0" err="1"/>
              <a:t>Various</a:t>
            </a:r>
            <a:r>
              <a:rPr lang="sv-SE" sz="2000" kern="0" dirty="0"/>
              <a:t> </a:t>
            </a:r>
            <a:r>
              <a:rPr lang="sv-SE" sz="2000" kern="0" dirty="0" err="1"/>
              <a:t>recommendations</a:t>
            </a:r>
            <a:r>
              <a:rPr lang="sv-SE" sz="2000" kern="0" dirty="0"/>
              <a:t>, </a:t>
            </a:r>
            <a:r>
              <a:rPr lang="sv-SE" sz="2000" kern="0" dirty="0" err="1"/>
              <a:t>e.g</a:t>
            </a:r>
            <a:r>
              <a:rPr lang="sv-SE" sz="2000" kern="0" dirty="0"/>
              <a:t>., 0.7-1.3, 0.8-1.2</a:t>
            </a:r>
          </a:p>
          <a:p>
            <a:pPr lvl="1"/>
            <a:r>
              <a:rPr lang="sv-SE" sz="1800" kern="0" dirty="0" err="1"/>
              <a:t>Sample</a:t>
            </a:r>
            <a:r>
              <a:rPr lang="sv-SE" sz="1800" kern="0" dirty="0"/>
              <a:t> </a:t>
            </a:r>
            <a:r>
              <a:rPr lang="sv-SE" sz="1800" kern="0" dirty="0" err="1"/>
              <a:t>size</a:t>
            </a:r>
            <a:r>
              <a:rPr lang="sv-SE" sz="1800" kern="0" dirty="0"/>
              <a:t> </a:t>
            </a:r>
            <a:r>
              <a:rPr lang="sv-SE" sz="1800" kern="0" dirty="0" err="1"/>
              <a:t>adjusted</a:t>
            </a:r>
            <a:r>
              <a:rPr lang="sv-SE" sz="1800" kern="0" dirty="0"/>
              <a:t> </a:t>
            </a:r>
            <a:r>
              <a:rPr lang="sv-SE" sz="1800" kern="0" dirty="0" err="1"/>
              <a:t>critical</a:t>
            </a:r>
            <a:r>
              <a:rPr lang="sv-SE" sz="1800" kern="0" dirty="0"/>
              <a:t> </a:t>
            </a:r>
            <a:r>
              <a:rPr lang="sv-SE" sz="1800" kern="0" dirty="0" err="1"/>
              <a:t>values</a:t>
            </a:r>
            <a:r>
              <a:rPr lang="sv-SE" sz="1800" kern="0" dirty="0"/>
              <a:t> for </a:t>
            </a:r>
            <a:r>
              <a:rPr lang="sv-SE" sz="1800" kern="0" dirty="0" err="1"/>
              <a:t>Outfit</a:t>
            </a:r>
            <a:r>
              <a:rPr lang="sv-SE" sz="1800" kern="0" dirty="0"/>
              <a:t>: 1±6/√n; </a:t>
            </a:r>
            <a:r>
              <a:rPr lang="sv-SE" sz="1800" kern="0" dirty="0" err="1"/>
              <a:t>Infit</a:t>
            </a:r>
            <a:r>
              <a:rPr lang="sv-SE" sz="1800" kern="0" dirty="0"/>
              <a:t>: 1±2/√n</a:t>
            </a:r>
          </a:p>
          <a:p>
            <a:r>
              <a:rPr lang="sv-SE" sz="2000" kern="0" dirty="0"/>
              <a:t>ZSTD: ±2, ±2.5</a:t>
            </a:r>
          </a:p>
          <a:p>
            <a:r>
              <a:rPr lang="sv-SE" sz="2000" kern="0" dirty="0"/>
              <a:t>Sensitive for </a:t>
            </a:r>
            <a:r>
              <a:rPr lang="sv-SE" sz="2000" kern="0" dirty="0" err="1"/>
              <a:t>sample</a:t>
            </a:r>
            <a:r>
              <a:rPr lang="sv-SE" sz="2000" kern="0" dirty="0"/>
              <a:t> </a:t>
            </a:r>
            <a:r>
              <a:rPr lang="sv-SE" sz="2000" kern="0" dirty="0" err="1"/>
              <a:t>size</a:t>
            </a:r>
            <a:endParaRPr lang="sv-SE" sz="2000" kern="0" dirty="0"/>
          </a:p>
          <a:p>
            <a:r>
              <a:rPr lang="sv-SE" sz="1800" kern="0" dirty="0" err="1"/>
              <a:t>Recommended</a:t>
            </a:r>
            <a:r>
              <a:rPr lang="sv-SE" sz="1800" kern="0" dirty="0"/>
              <a:t> </a:t>
            </a:r>
            <a:r>
              <a:rPr lang="sv-SE" sz="1800" kern="0" dirty="0" err="1"/>
              <a:t>sample</a:t>
            </a:r>
            <a:r>
              <a:rPr lang="sv-SE" sz="1800" kern="0" dirty="0"/>
              <a:t> </a:t>
            </a:r>
            <a:r>
              <a:rPr lang="sv-SE" sz="1800" kern="0" dirty="0" err="1"/>
              <a:t>size</a:t>
            </a:r>
            <a:r>
              <a:rPr lang="sv-SE" sz="1800" kern="0" dirty="0"/>
              <a:t> r/t </a:t>
            </a:r>
            <a:r>
              <a:rPr lang="sv-SE" sz="1800" kern="0" dirty="0" err="1"/>
              <a:t>Type</a:t>
            </a:r>
            <a:r>
              <a:rPr lang="sv-SE" sz="1800" kern="0" dirty="0"/>
              <a:t> I </a:t>
            </a:r>
            <a:r>
              <a:rPr lang="sv-SE" sz="1800" kern="0" dirty="0" err="1"/>
              <a:t>error</a:t>
            </a:r>
            <a:r>
              <a:rPr lang="sv-SE" sz="1800" kern="0" dirty="0"/>
              <a:t> rate: 200-500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6529C85-3924-8C7A-6525-5D00F93DF0E8}"/>
              </a:ext>
            </a:extLst>
          </p:cNvPr>
          <p:cNvSpPr txBox="1"/>
          <p:nvPr/>
        </p:nvSpPr>
        <p:spPr>
          <a:xfrm>
            <a:off x="6736569" y="6248989"/>
            <a:ext cx="19030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Müller. </a:t>
            </a:r>
            <a:r>
              <a:rPr lang="sv-SE" sz="900" i="1" dirty="0"/>
              <a:t>J Stat </a:t>
            </a:r>
            <a:r>
              <a:rPr lang="sv-SE" sz="900" i="1" dirty="0" err="1"/>
              <a:t>Distrib</a:t>
            </a:r>
            <a:r>
              <a:rPr lang="sv-SE" sz="900" i="1" dirty="0"/>
              <a:t> </a:t>
            </a:r>
            <a:r>
              <a:rPr lang="sv-SE" sz="900" i="1" dirty="0" err="1"/>
              <a:t>Appl</a:t>
            </a:r>
            <a:r>
              <a:rPr lang="sv-SE" sz="900" i="1" dirty="0"/>
              <a:t> </a:t>
            </a:r>
            <a:r>
              <a:rPr lang="sv-SE" sz="900" dirty="0"/>
              <a:t>2020; 7(5).</a:t>
            </a:r>
          </a:p>
        </p:txBody>
      </p:sp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11D9F358-532D-0DDA-DD0E-52E6BC1B9553}"/>
              </a:ext>
            </a:extLst>
          </p:cNvPr>
          <p:cNvSpPr txBox="1">
            <a:spLocks/>
          </p:cNvSpPr>
          <p:nvPr/>
        </p:nvSpPr>
        <p:spPr bwMode="auto">
          <a:xfrm>
            <a:off x="1908385" y="1063824"/>
            <a:ext cx="4270126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sv-SE" sz="2000" kern="0" dirty="0" err="1"/>
              <a:t>Outfit</a:t>
            </a:r>
            <a:r>
              <a:rPr lang="sv-SE" sz="2000" kern="0" dirty="0"/>
              <a:t>: </a:t>
            </a:r>
          </a:p>
          <a:p>
            <a:r>
              <a:rPr lang="sv-SE" sz="2000" kern="0" dirty="0" err="1"/>
              <a:t>Outlier</a:t>
            </a:r>
            <a:r>
              <a:rPr lang="sv-SE" sz="2000" kern="0" dirty="0"/>
              <a:t>-sensitive (</a:t>
            </a:r>
            <a:r>
              <a:rPr lang="sv-SE" sz="2000" kern="0" dirty="0" err="1"/>
              <a:t>unweighted</a:t>
            </a:r>
            <a:r>
              <a:rPr lang="sv-SE" sz="2000" kern="0" dirty="0"/>
              <a:t>) fit </a:t>
            </a:r>
            <a:r>
              <a:rPr lang="sv-SE" sz="2000" kern="0" dirty="0" err="1"/>
              <a:t>statistic</a:t>
            </a:r>
            <a:endParaRPr lang="sv-SE" sz="2000" kern="0" dirty="0"/>
          </a:p>
          <a:p>
            <a:pPr lvl="1"/>
            <a:r>
              <a:rPr lang="sv-SE" sz="1800" kern="0" dirty="0" err="1"/>
              <a:t>Mean</a:t>
            </a:r>
            <a:r>
              <a:rPr lang="sv-SE" sz="1800" kern="0" dirty="0"/>
              <a:t> </a:t>
            </a:r>
            <a:r>
              <a:rPr lang="sv-SE" sz="1800" kern="0" dirty="0" err="1"/>
              <a:t>square</a:t>
            </a:r>
            <a:r>
              <a:rPr lang="sv-SE" sz="1800" kern="0" dirty="0"/>
              <a:t> (MNSQ): </a:t>
            </a:r>
            <a:r>
              <a:rPr lang="sv-SE" sz="1800" kern="0" dirty="0" err="1"/>
              <a:t>Mean</a:t>
            </a:r>
            <a:r>
              <a:rPr lang="sv-SE" sz="1800" kern="0" dirty="0"/>
              <a:t> </a:t>
            </a:r>
            <a:r>
              <a:rPr lang="sv-SE" sz="1800" kern="0" dirty="0" err="1"/>
              <a:t>of</a:t>
            </a:r>
            <a:r>
              <a:rPr lang="sv-SE" sz="1800" kern="0" dirty="0"/>
              <a:t> </a:t>
            </a:r>
            <a:r>
              <a:rPr lang="sv-SE" sz="1800" kern="0" dirty="0" err="1"/>
              <a:t>standardized</a:t>
            </a:r>
            <a:r>
              <a:rPr lang="sv-SE" sz="1800" kern="0" dirty="0"/>
              <a:t> </a:t>
            </a:r>
            <a:r>
              <a:rPr lang="sv-SE" sz="1800" kern="0" dirty="0" err="1"/>
              <a:t>residuals</a:t>
            </a:r>
            <a:endParaRPr lang="sv-SE" sz="1800" kern="0" dirty="0"/>
          </a:p>
          <a:p>
            <a:pPr lvl="1"/>
            <a:r>
              <a:rPr lang="sv-SE" sz="1800" kern="0" dirty="0" err="1"/>
              <a:t>Standardized</a:t>
            </a:r>
            <a:r>
              <a:rPr lang="sv-SE" sz="1800" kern="0" dirty="0"/>
              <a:t> (ZSTD): </a:t>
            </a:r>
            <a:r>
              <a:rPr lang="sv-SE" sz="1800" kern="0" dirty="0" err="1"/>
              <a:t>Standardized</a:t>
            </a:r>
            <a:r>
              <a:rPr lang="sv-SE" sz="1800" kern="0" dirty="0"/>
              <a:t> MNSQ to a normal distribution (</a:t>
            </a:r>
            <a:r>
              <a:rPr lang="sv-SE" sz="1800" kern="0" dirty="0" err="1"/>
              <a:t>approximate</a:t>
            </a:r>
            <a:r>
              <a:rPr lang="sv-SE" sz="1800" kern="0" dirty="0"/>
              <a:t> </a:t>
            </a:r>
            <a:r>
              <a:rPr lang="sv-SE" sz="1800" i="1" kern="0" dirty="0"/>
              <a:t>t</a:t>
            </a:r>
            <a:r>
              <a:rPr lang="sv-SE" sz="1800" kern="0" dirty="0"/>
              <a:t> or </a:t>
            </a:r>
            <a:r>
              <a:rPr lang="sv-SE" sz="1800" i="1" kern="0" dirty="0"/>
              <a:t>Z</a:t>
            </a:r>
            <a:r>
              <a:rPr lang="sv-SE" sz="1800" kern="0" dirty="0"/>
              <a:t>)</a:t>
            </a:r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D6DDE6A5-CB3C-9789-70D6-1C601CDD09D4}"/>
              </a:ext>
            </a:extLst>
          </p:cNvPr>
          <p:cNvSpPr txBox="1">
            <a:spLocks/>
          </p:cNvSpPr>
          <p:nvPr/>
        </p:nvSpPr>
        <p:spPr bwMode="auto">
          <a:xfrm>
            <a:off x="6386723" y="1090796"/>
            <a:ext cx="4270126" cy="285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sv-SE" sz="2000" kern="0" dirty="0" err="1"/>
              <a:t>Infit</a:t>
            </a:r>
            <a:r>
              <a:rPr lang="sv-SE" sz="2000" kern="0" dirty="0"/>
              <a:t>: </a:t>
            </a:r>
          </a:p>
          <a:p>
            <a:r>
              <a:rPr lang="sv-SE" sz="2000" kern="0" dirty="0"/>
              <a:t>Information-</a:t>
            </a:r>
            <a:r>
              <a:rPr lang="sv-SE" sz="2000" kern="0" dirty="0" err="1"/>
              <a:t>weighted</a:t>
            </a:r>
            <a:r>
              <a:rPr lang="sv-SE" sz="2000" kern="0" dirty="0"/>
              <a:t> fit </a:t>
            </a:r>
            <a:r>
              <a:rPr lang="sv-SE" sz="2000" kern="0" dirty="0" err="1"/>
              <a:t>statistic</a:t>
            </a:r>
            <a:endParaRPr lang="sv-SE" sz="2000" kern="0" dirty="0"/>
          </a:p>
          <a:p>
            <a:pPr lvl="1"/>
            <a:r>
              <a:rPr lang="sv-SE" sz="1800" kern="0" dirty="0" err="1"/>
              <a:t>Mean</a:t>
            </a:r>
            <a:r>
              <a:rPr lang="sv-SE" sz="1800" kern="0" dirty="0"/>
              <a:t> </a:t>
            </a:r>
            <a:r>
              <a:rPr lang="sv-SE" sz="1800" kern="0" dirty="0" err="1"/>
              <a:t>square</a:t>
            </a:r>
            <a:r>
              <a:rPr lang="sv-SE" sz="1800" kern="0" dirty="0"/>
              <a:t> (MNSQ): </a:t>
            </a:r>
            <a:r>
              <a:rPr lang="sv-SE" sz="1800" kern="0" dirty="0" err="1"/>
              <a:t>Mean</a:t>
            </a:r>
            <a:r>
              <a:rPr lang="sv-SE" sz="1800" kern="0" dirty="0"/>
              <a:t> </a:t>
            </a:r>
            <a:r>
              <a:rPr lang="sv-SE" sz="1800" kern="0" dirty="0" err="1"/>
              <a:t>of</a:t>
            </a:r>
            <a:r>
              <a:rPr lang="sv-SE" sz="1800" kern="0" dirty="0"/>
              <a:t> </a:t>
            </a:r>
            <a:r>
              <a:rPr lang="sv-SE" sz="1800" kern="0" dirty="0" err="1"/>
              <a:t>standardized</a:t>
            </a:r>
            <a:r>
              <a:rPr lang="sv-SE" sz="1800" kern="0" dirty="0"/>
              <a:t> </a:t>
            </a:r>
            <a:r>
              <a:rPr lang="sv-SE" sz="1800" kern="0" dirty="0" err="1"/>
              <a:t>residuals</a:t>
            </a:r>
            <a:r>
              <a:rPr lang="sv-SE" sz="1800" kern="0" dirty="0"/>
              <a:t> </a:t>
            </a:r>
            <a:r>
              <a:rPr lang="sv-SE" sz="1800" kern="0" dirty="0" err="1"/>
              <a:t>weighted</a:t>
            </a:r>
            <a:r>
              <a:rPr lang="sv-SE" sz="1800" kern="0" dirty="0"/>
              <a:t> by </a:t>
            </a:r>
            <a:r>
              <a:rPr lang="sv-SE" sz="1800" kern="0" dirty="0" err="1"/>
              <a:t>their</a:t>
            </a:r>
            <a:r>
              <a:rPr lang="sv-SE" sz="1800" kern="0" dirty="0"/>
              <a:t> </a:t>
            </a:r>
            <a:r>
              <a:rPr lang="sv-SE" sz="1800" kern="0" dirty="0" err="1"/>
              <a:t>variances</a:t>
            </a:r>
            <a:endParaRPr lang="sv-SE" sz="1800" kern="0" dirty="0"/>
          </a:p>
          <a:p>
            <a:pPr lvl="1"/>
            <a:r>
              <a:rPr lang="sv-SE" sz="1800" kern="0" dirty="0" err="1"/>
              <a:t>Standardized</a:t>
            </a:r>
            <a:r>
              <a:rPr lang="sv-SE" sz="1800" kern="0" dirty="0"/>
              <a:t> (ZSTD): </a:t>
            </a:r>
            <a:r>
              <a:rPr lang="sv-SE" sz="1800" kern="0" dirty="0" err="1"/>
              <a:t>Standardized</a:t>
            </a:r>
            <a:r>
              <a:rPr lang="sv-SE" sz="1800" kern="0" dirty="0"/>
              <a:t> MNSQ to a normal distribution (</a:t>
            </a:r>
            <a:r>
              <a:rPr lang="sv-SE" sz="1800" kern="0" dirty="0" err="1"/>
              <a:t>approximate</a:t>
            </a:r>
            <a:r>
              <a:rPr lang="sv-SE" sz="1800" kern="0" dirty="0"/>
              <a:t> </a:t>
            </a:r>
            <a:r>
              <a:rPr lang="sv-SE" sz="1800" i="1" kern="0" dirty="0"/>
              <a:t>t</a:t>
            </a:r>
            <a:r>
              <a:rPr lang="sv-SE" sz="1800" kern="0" dirty="0"/>
              <a:t> or </a:t>
            </a:r>
            <a:r>
              <a:rPr lang="sv-SE" sz="1800" i="1" kern="0" dirty="0"/>
              <a:t>Z</a:t>
            </a:r>
            <a:r>
              <a:rPr lang="sv-SE" sz="1800" kern="0" dirty="0"/>
              <a:t>)</a:t>
            </a:r>
          </a:p>
          <a:p>
            <a:pPr lvl="1"/>
            <a:endParaRPr lang="sv-SE" sz="1800" kern="0" dirty="0"/>
          </a:p>
          <a:p>
            <a:endParaRPr lang="sv-SE" sz="2400" kern="0" dirty="0"/>
          </a:p>
        </p:txBody>
      </p:sp>
    </p:spTree>
    <p:extLst>
      <p:ext uri="{BB962C8B-B14F-4D97-AF65-F5344CB8AC3E}">
        <p14:creationId xmlns:p14="http://schemas.microsoft.com/office/powerpoint/2010/main" val="377336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653889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Fisher WP, Cano SJ (Eds.).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Person-centered outcome metrology: Principles and applications for high stakes decision making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Cham: Springer. 2023.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https://doi.org/10.1007/978-3-031-07465-3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P. Measuring Activities of Daily Living in Parkinson's disease: On a road to nowhere and back again?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2019; 132: 109-124. 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https://doi.org/10.1016/j.measurement.2018.09.050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https://www.hkr.se/globalassets/transfer/hagell-msrmnt-2019_accepted_ms.pdf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Hagquist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Andrich D. Recent advances in analysis of differential item functioning in health research using the Rasch model.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and Quality of Life Outcomes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2017; 15: 181.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https://doi.org/10.1186/s12955-017-0755-0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J, Cano S. Improving the evaluation of therapeutic interventions in multiple sclerosis: the role of new psychometric methods.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Technology Assessment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2009; 13(12).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https://doi.org/10.3310/hta13120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JC, Cano SJ,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Zajicek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JP, Thompson AJ. Rating scales as outcome measures for clinical trials in neurology: problems, solutions, and recommendations.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Lancet Neurology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2007; 6(12): 1094-1105.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https://www.academia.edu/3504220/Rating_scales_as_outcome_measures_for_clinical_trials_in_neurology_problems_solutions_and_recommendations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Linacre JM. Sample size and item calibration stability.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Rasch Measurement Transactions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1994; 7(4): 328.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https://www.rasch.org/rmt/rmt74m.htm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05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Morel T. Cano SJ. Measuring what matters to rare disease patients - reflections on the work by the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IRDiRC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Taskforce on patient-centered outcome measures. </a:t>
            </a:r>
            <a:r>
              <a:rPr lang="en-US" sz="1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Orphanet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Journal of Rare Diseases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2017; 12: 171.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https://doi.org/10.1186/s13023-017-0718-x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Müller M. Item fit statistics for Rasch analysis: can we trust them?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Statistical Distributions and Applications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2020; 7: 5.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https://doi.org/10.1186/s40488-020-00108-7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Pendrill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L. Man as a measurement instrument.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NCSLI Measure J </a:t>
            </a:r>
            <a:r>
              <a:rPr lang="en-US" sz="16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2014; 9(4): 24-35.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https://www.researchgate.net/publication/270897373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Stemler SE, Naples A. Rasch measurement v. Item Response Theory: Knowing when to cross the line.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Assessment Research &amp; Evaluation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2021; 26: Article 11.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https://doi.org/10.7275/v2gd-4441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Stenner AJ, Smith M. Testing construct theories.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Perceptual and Motor Skills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1982; 55(2): 415–426.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https://www.researchgate.net/publication/272907017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Stenner AJ, Smith M, Burdick DS. Toward a theory of construct definition.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Educational Measurement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1983; 20(4): 305-315.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https://cdn.lexile.com/m/resources/materials/Stenner_Smith_Burdick-_Toward_a_theory_of_construct_definition.pdf</a:t>
            </a:r>
            <a:r>
              <a:rPr lang="sv-SE" sz="1600" dirty="0">
                <a:effectLst/>
              </a:rPr>
              <a:t>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579262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Stenner AJ, Fisher Jr, WP, Stone MH, Burdick DS. Causal Rasch models.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Frontiers in Psychology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2013; 4: 536.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https://doi.org/10.3389/fpsyg.2013.00536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Tennant A, McKenna SP, Hagell P. Application of Rasch analysis in the development and application of quality of life instruments.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in Health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2004; 7(Suppl 1): S22-26.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https://doi.org/10.1111/j.1524-4733.2004.7s106.x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Tennant A,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Küçükdeveci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AA. Application of the Rasch measurement model in rehabilitation research and practice: early developments, current practice, and future challenges.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Frontiers in Rehabilitation Research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2023; 4:1208670.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https://doi.org/10.3389/fresc.2023.1208670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Tesio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Caronni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Hassan S,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Kumbhare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Caronni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Why Questionnaire Scores Are Not Measures: A Question-Raising Article.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Journal of Physical Medicine &amp; Rehabilitation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2023; 102(1): 75-82.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https://doi.org/10.1097/PHM.0000000000002028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Tesio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Caronni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Kumbhare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Scarano S. Interpreting results from Rasch analysis 1. The “most likely” measures coming from the model.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&amp; Rehabilitation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https://doi.org/10.1080/09638288.2023.2169771</a:t>
            </a:r>
            <a:r>
              <a:rPr lang="sv-SE" sz="1600" dirty="0">
                <a:effectLst/>
              </a:rPr>
              <a:t>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049486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Tesio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Caronni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Simone A,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Kumbhare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Scarano S. Interpreting results from Rasch analysis 2. Advanced model applications and the data-model fit assessment.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&amp; Rehabilitation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https://doi.org/10.1080/09638288.2023.2169772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Westergren A, Broman JE,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Hellström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Fagerström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Willman A, Hagell P. Measurement properties of the Minimal Insomnia Symptom Scale as an insomnia screening tool for adults and the elderly.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Medicine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2015; 16(3): 379-384.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https://doi.org/10.1016/j.sleep.2014.10.016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Wright BD, Stone MH.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test design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Chicago: MESA Press. 1979.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https://www.rasch.org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Wright BD, Masters G.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Rating scale analysis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Chicago: MESA Press. 1982.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https://www.rasch.org</a:t>
            </a:r>
            <a:endParaRPr lang="sv-SE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Wright BD, Linacre J M. Observations are always ordinal; measurements, however, must be interval. 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Archives of Physical Medicine &amp; Rehabilitation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1989; 70(12): 857-860.</a:t>
            </a:r>
            <a:b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https://www.rasch.org/memo44.htm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26889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60C044-BA61-2E4E-B748-6BE9EFAA8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267" y="922049"/>
            <a:ext cx="3757485" cy="376283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dirty="0"/>
              <a:t>"I do not </a:t>
            </a:r>
            <a:r>
              <a:rPr lang="sv-SE" dirty="0" err="1"/>
              <a:t>believe that these correlational methods </a:t>
            </a:r>
            <a:r>
              <a:rPr lang="sv-SE" dirty="0"/>
              <a:t>and </a:t>
            </a:r>
            <a:r>
              <a:rPr lang="sv-SE" dirty="0" err="1"/>
              <a:t>particularly </a:t>
            </a:r>
            <a:r>
              <a:rPr lang="sv-SE" dirty="0"/>
              <a:t>the </a:t>
            </a:r>
            <a:r>
              <a:rPr lang="sv-SE" dirty="0" err="1"/>
              <a:t>reliability formulae have been responsible </a:t>
            </a:r>
            <a:r>
              <a:rPr lang="sv-SE" dirty="0"/>
              <a:t>for </a:t>
            </a:r>
            <a:r>
              <a:rPr lang="sv-SE" dirty="0" err="1"/>
              <a:t>much that can </a:t>
            </a:r>
            <a:r>
              <a:rPr lang="sv-SE" dirty="0"/>
              <a:t>be </a:t>
            </a:r>
            <a:r>
              <a:rPr lang="sv-SE" dirty="0" err="1"/>
              <a:t>called </a:t>
            </a:r>
            <a:r>
              <a:rPr lang="sv-SE" dirty="0"/>
              <a:t>fundamental, </a:t>
            </a:r>
            <a:r>
              <a:rPr lang="sv-SE" dirty="0" err="1"/>
              <a:t>important</a:t>
            </a:r>
            <a:r>
              <a:rPr lang="sv-SE" dirty="0"/>
              <a:t>, or </a:t>
            </a:r>
            <a:r>
              <a:rPr lang="sv-SE" dirty="0" err="1"/>
              <a:t>significant </a:t>
            </a:r>
            <a:r>
              <a:rPr lang="sv-SE" dirty="0"/>
              <a:t>in </a:t>
            </a:r>
            <a:r>
              <a:rPr lang="sv-SE" dirty="0" err="1"/>
              <a:t>psychology</a:t>
            </a:r>
            <a:r>
              <a:rPr lang="sv-SE" dirty="0"/>
              <a:t>. On the </a:t>
            </a:r>
            <a:r>
              <a:rPr lang="sv-SE" dirty="0" err="1"/>
              <a:t>contrary</a:t>
            </a:r>
            <a:r>
              <a:rPr lang="sv-SE" dirty="0"/>
              <a:t>, the </a:t>
            </a:r>
            <a:r>
              <a:rPr lang="sv-SE" dirty="0" err="1"/>
              <a:t>correlational methods have probably stifled scientific imagination </a:t>
            </a:r>
            <a:r>
              <a:rPr lang="sv-SE" dirty="0"/>
              <a:t>as </a:t>
            </a:r>
            <a:r>
              <a:rPr lang="sv-SE" dirty="0" err="1"/>
              <a:t>often </a:t>
            </a:r>
            <a:r>
              <a:rPr lang="sv-SE" dirty="0"/>
              <a:t>as </a:t>
            </a:r>
            <a:r>
              <a:rPr lang="sv-SE" dirty="0" err="1"/>
              <a:t>they have been of </a:t>
            </a:r>
            <a:r>
              <a:rPr lang="sv-SE" dirty="0"/>
              <a:t>service. As </a:t>
            </a:r>
            <a:r>
              <a:rPr lang="sv-SE" dirty="0" err="1"/>
              <a:t>tools </a:t>
            </a:r>
            <a:r>
              <a:rPr lang="sv-SE" dirty="0"/>
              <a:t>in </a:t>
            </a:r>
            <a:r>
              <a:rPr lang="sv-SE" dirty="0" err="1"/>
              <a:t>their </a:t>
            </a:r>
            <a:r>
              <a:rPr lang="sv-SE" dirty="0"/>
              <a:t>proper </a:t>
            </a:r>
            <a:r>
              <a:rPr lang="sv-SE" dirty="0" err="1"/>
              <a:t>place they are useful but </a:t>
            </a:r>
            <a:r>
              <a:rPr lang="sv-SE" dirty="0"/>
              <a:t>as the central </a:t>
            </a:r>
            <a:r>
              <a:rPr lang="sv-SE" dirty="0" err="1"/>
              <a:t>theme of </a:t>
            </a:r>
            <a:r>
              <a:rPr lang="sv-SE" dirty="0"/>
              <a:t>mental </a:t>
            </a:r>
            <a:r>
              <a:rPr lang="sv-SE" dirty="0" err="1"/>
              <a:t>measurement they are rather </a:t>
            </a:r>
            <a:r>
              <a:rPr lang="sv-SE" dirty="0"/>
              <a:t>sterile"</a:t>
            </a:r>
          </a:p>
        </p:txBody>
      </p:sp>
      <p:pic>
        <p:nvPicPr>
          <p:cNvPr id="7" name="Picture 37" descr="Thurstone">
            <a:extLst>
              <a:ext uri="{FF2B5EF4-FFF2-40B4-BE49-F238E27FC236}">
                <a16:creationId xmlns:a16="http://schemas.microsoft.com/office/drawing/2014/main" id="{DBEBD4B4-01E4-2445-95A9-5268F3C25C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4763" y="0"/>
            <a:ext cx="757237" cy="1486809"/>
          </a:xfrm>
          <a:noFill/>
        </p:spPr>
      </p:pic>
      <p:pic>
        <p:nvPicPr>
          <p:cNvPr id="8" name="Bildobjekt 4">
            <a:extLst>
              <a:ext uri="{FF2B5EF4-FFF2-40B4-BE49-F238E27FC236}">
                <a16:creationId xmlns:a16="http://schemas.microsoft.com/office/drawing/2014/main" id="{25804288-99C7-E942-ADCC-3A7145F5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2846913" y="5090111"/>
            <a:ext cx="6799385" cy="7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FFA22B1-6662-6745-B30B-E8A3C80C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74" y="4918660"/>
            <a:ext cx="705642" cy="111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6646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6B3C944-E9B2-7C45-9C55-C43F0E8F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913" y="743404"/>
            <a:ext cx="3249087" cy="4120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5D41B75-666F-D79B-40E5-6FFC44EF1551}"/>
              </a:ext>
            </a:extLst>
          </p:cNvPr>
          <p:cNvSpPr txBox="1"/>
          <p:nvPr/>
        </p:nvSpPr>
        <p:spPr>
          <a:xfrm>
            <a:off x="9736477" y="6033709"/>
            <a:ext cx="1206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Thurstone</a:t>
            </a:r>
            <a:r>
              <a:rPr lang="sv-SE" sz="1200" dirty="0"/>
              <a:t> 1931.</a:t>
            </a:r>
          </a:p>
        </p:txBody>
      </p:sp>
    </p:spTree>
    <p:extLst>
      <p:ext uri="{BB962C8B-B14F-4D97-AF65-F5344CB8AC3E}">
        <p14:creationId xmlns:p14="http://schemas.microsoft.com/office/powerpoint/2010/main" val="274737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>
            <a:extLst>
              <a:ext uri="{FF2B5EF4-FFF2-40B4-BE49-F238E27FC236}">
                <a16:creationId xmlns:a16="http://schemas.microsoft.com/office/drawing/2014/main" id="{DA9316BE-891E-714E-8F9A-589845A519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99456" y="420665"/>
            <a:ext cx="4535488" cy="5853111"/>
          </a:xfrm>
        </p:spPr>
        <p:txBody>
          <a:bodyPr/>
          <a:lstStyle/>
          <a:p>
            <a:r>
              <a:rPr lang="sv-SE" altLang="sv-SE" dirty="0"/>
              <a:t>1900s: </a:t>
            </a:r>
            <a:r>
              <a:rPr lang="sv-SE" altLang="sv-SE" dirty="0" err="1"/>
              <a:t>Spearman</a:t>
            </a:r>
            <a:endParaRPr lang="sv-SE" altLang="sv-SE" dirty="0"/>
          </a:p>
          <a:p>
            <a:endParaRPr lang="sv-SE" altLang="sv-SE" dirty="0"/>
          </a:p>
          <a:p>
            <a:endParaRPr lang="sv-SE" altLang="sv-SE" dirty="0"/>
          </a:p>
          <a:p>
            <a:r>
              <a:rPr lang="sv-SE" altLang="sv-SE" dirty="0"/>
              <a:t>1920s: </a:t>
            </a:r>
            <a:r>
              <a:rPr lang="sv-SE" altLang="sv-SE" dirty="0" err="1"/>
              <a:t>Thurstone</a:t>
            </a:r>
            <a:endParaRPr lang="sv-SE" altLang="sv-SE" dirty="0"/>
          </a:p>
          <a:p>
            <a:endParaRPr lang="sv-SE" altLang="sv-SE" dirty="0"/>
          </a:p>
          <a:p>
            <a:endParaRPr lang="sv-SE" altLang="sv-SE" dirty="0"/>
          </a:p>
          <a:p>
            <a:r>
              <a:rPr lang="sv-SE" altLang="sv-SE" dirty="0"/>
              <a:t>1930s: </a:t>
            </a:r>
            <a:r>
              <a:rPr lang="sv-SE" altLang="sv-SE" dirty="0" err="1"/>
              <a:t>Likert</a:t>
            </a:r>
            <a:endParaRPr lang="sv-SE" altLang="sv-SE" dirty="0"/>
          </a:p>
          <a:p>
            <a:endParaRPr lang="sv-SE" altLang="sv-SE" dirty="0"/>
          </a:p>
          <a:p>
            <a:endParaRPr lang="sv-SE" altLang="sv-SE" dirty="0"/>
          </a:p>
          <a:p>
            <a:r>
              <a:rPr lang="sv-SE" altLang="sv-SE" dirty="0"/>
              <a:t>1940s: </a:t>
            </a:r>
            <a:r>
              <a:rPr lang="sv-SE" altLang="sv-SE" dirty="0" err="1"/>
              <a:t>Guttman</a:t>
            </a:r>
            <a:endParaRPr lang="sv-SE" altLang="sv-SE" dirty="0"/>
          </a:p>
        </p:txBody>
      </p:sp>
      <p:pic>
        <p:nvPicPr>
          <p:cNvPr id="68610" name="Picture 145" descr="Louis Guttman 1916-1987">
            <a:extLst>
              <a:ext uri="{FF2B5EF4-FFF2-40B4-BE49-F238E27FC236}">
                <a16:creationId xmlns:a16="http://schemas.microsoft.com/office/drawing/2014/main" id="{65341567-C197-9547-B6E7-5B17E83C44F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7848" y="4825656"/>
            <a:ext cx="736600" cy="1044575"/>
          </a:xfrm>
        </p:spPr>
      </p:pic>
      <p:pic>
        <p:nvPicPr>
          <p:cNvPr id="68611" name="Picture 37" descr="Thurstone">
            <a:extLst>
              <a:ext uri="{FF2B5EF4-FFF2-40B4-BE49-F238E27FC236}">
                <a16:creationId xmlns:a16="http://schemas.microsoft.com/office/drawing/2014/main" id="{EF15C9AB-614C-624C-93C1-7DD0521130C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0"/>
          <a:stretch>
            <a:fillRect/>
          </a:stretch>
        </p:blipFill>
        <p:spPr>
          <a:xfrm>
            <a:off x="4732610" y="1750830"/>
            <a:ext cx="731838" cy="1081088"/>
          </a:xfrm>
        </p:spPr>
      </p:pic>
      <p:pic>
        <p:nvPicPr>
          <p:cNvPr id="68612" name="Picture 4" descr="Likert">
            <a:extLst>
              <a:ext uri="{FF2B5EF4-FFF2-40B4-BE49-F238E27FC236}">
                <a16:creationId xmlns:a16="http://schemas.microsoft.com/office/drawing/2014/main" id="{8D2765BB-A772-1F48-9964-2EA485E3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27"/>
          <a:stretch>
            <a:fillRect/>
          </a:stretch>
        </p:blipFill>
        <p:spPr bwMode="auto">
          <a:xfrm>
            <a:off x="4727849" y="3374756"/>
            <a:ext cx="7778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harles Spearman">
            <a:extLst>
              <a:ext uri="{FF2B5EF4-FFF2-40B4-BE49-F238E27FC236}">
                <a16:creationId xmlns:a16="http://schemas.microsoft.com/office/drawing/2014/main" id="{04040CDF-A800-5A40-8926-F8F87284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19326"/>
            <a:ext cx="731838" cy="10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6D8A205F-AB17-7B5E-2571-169346A6D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757" y="2427678"/>
            <a:ext cx="5092357" cy="546423"/>
          </a:xfrm>
          <a:prstGeom prst="rect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850A4D33-3AAF-2DDE-22DE-F4F6E8DDB369}"/>
              </a:ext>
            </a:extLst>
          </p:cNvPr>
          <p:cNvSpPr txBox="1"/>
          <p:nvPr/>
        </p:nvSpPr>
        <p:spPr>
          <a:xfrm>
            <a:off x="5598477" y="1882372"/>
            <a:ext cx="161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/>
              <a:t>Paired</a:t>
            </a:r>
            <a:r>
              <a:rPr lang="sv-SE" sz="1400" dirty="0"/>
              <a:t> </a:t>
            </a:r>
            <a:r>
              <a:rPr lang="sv-SE" sz="1400" dirty="0" err="1"/>
              <a:t>comparisons</a:t>
            </a:r>
            <a:endParaRPr lang="sv-SE" sz="1400" dirty="0"/>
          </a:p>
        </p:txBody>
      </p:sp>
      <p:pic>
        <p:nvPicPr>
          <p:cNvPr id="38" name="Bildobjekt 37">
            <a:extLst>
              <a:ext uri="{FF2B5EF4-FFF2-40B4-BE49-F238E27FC236}">
                <a16:creationId xmlns:a16="http://schemas.microsoft.com/office/drawing/2014/main" id="{DB8CD598-119C-1F95-EB8C-048BD846B4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7797" y="3175439"/>
            <a:ext cx="5092357" cy="1297754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FACB7F6D-C2AB-F49B-6A28-07E122D90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642498"/>
            <a:ext cx="3708728" cy="1461973"/>
          </a:xfrm>
          <a:prstGeom prst="rect">
            <a:avLst/>
          </a:prstGeom>
        </p:spPr>
      </p:pic>
      <p:sp>
        <p:nvSpPr>
          <p:cNvPr id="42" name="Text Box 53">
            <a:extLst>
              <a:ext uri="{FF2B5EF4-FFF2-40B4-BE49-F238E27FC236}">
                <a16:creationId xmlns:a16="http://schemas.microsoft.com/office/drawing/2014/main" id="{8AD7A1B4-BC98-8B2C-AFBE-E1751945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351" y="368810"/>
            <a:ext cx="19431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400" i="1" dirty="0"/>
              <a:t>O=</a:t>
            </a:r>
            <a:r>
              <a:rPr lang="sv-SE" altLang="sv-SE" sz="4400" i="1" dirty="0" err="1"/>
              <a:t>T+e</a:t>
            </a:r>
            <a:endParaRPr lang="sv-SE" altLang="sv-SE" sz="4400" i="1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6E89415-1FDF-23AD-24DD-51F3707B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596" y="6096018"/>
            <a:ext cx="5013112" cy="53792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9DCD70B-7E87-EDB4-4EF0-F872E764AAA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9343"/>
          <a:stretch/>
        </p:blipFill>
        <p:spPr>
          <a:xfrm>
            <a:off x="6742426" y="3033829"/>
            <a:ext cx="2803097" cy="127644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115888"/>
            <a:ext cx="7772400" cy="1143000"/>
          </a:xfrm>
        </p:spPr>
        <p:txBody>
          <a:bodyPr vert="horz" lIns="91422" tIns="45711" rIns="91422" bIns="45711" rtlCol="0" anchor="ctr">
            <a:normAutofit/>
          </a:bodyPr>
          <a:lstStyle/>
          <a:p>
            <a:pPr algn="ctr" eaLnBrk="1" hangingPunct="1"/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Rasch Measurement Theory</a:t>
            </a:r>
            <a:endParaRPr lang="en-GB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82978"/>
              </p:ext>
            </p:extLst>
          </p:nvPr>
        </p:nvGraphicFramePr>
        <p:xfrm>
          <a:off x="2780387" y="2227407"/>
          <a:ext cx="2535744" cy="3317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142857" imgH="1495634" progId="Paint.Picture">
                  <p:embed/>
                </p:oleObj>
              </mc:Choice>
              <mc:Fallback>
                <p:oleObj name="Bitmap Image" r:id="rId3" imgW="1142857" imgH="1495634" progId="Paint.Picture">
                  <p:embed/>
                  <p:pic>
                    <p:nvPicPr>
                      <p:cNvPr id="368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387" y="2227407"/>
                        <a:ext cx="2535744" cy="3317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:v="urn:schemas-microsoft-com:vml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1881187" y="5544453"/>
            <a:ext cx="421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v="urn:schemas-microsoft-com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v="urn:schemas-microsoft-com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dirty="0">
                <a:latin typeface="Arial" charset="0"/>
              </a:rPr>
              <a:t>Georg Rasch (DK)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F5ACF70-CE61-ECA8-CB4F-036D3349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06" y="2227407"/>
            <a:ext cx="2488000" cy="36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2D2F797-988F-42B2-076D-BF678310D8E1}"/>
              </a:ext>
            </a:extLst>
          </p:cNvPr>
          <p:cNvSpPr txBox="1"/>
          <p:nvPr/>
        </p:nvSpPr>
        <p:spPr>
          <a:xfrm>
            <a:off x="2384567" y="1444978"/>
            <a:ext cx="742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/>
              <a:t>Developed</a:t>
            </a:r>
            <a:r>
              <a:rPr lang="sv-SE" sz="2800" dirty="0"/>
              <a:t> by </a:t>
            </a:r>
            <a:r>
              <a:rPr lang="sv-SE" sz="2800" dirty="0" err="1"/>
              <a:t>Danish</a:t>
            </a:r>
            <a:r>
              <a:rPr lang="sv-SE" sz="2800" dirty="0"/>
              <a:t> </a:t>
            </a:r>
            <a:r>
              <a:rPr lang="sv-SE" sz="2800" dirty="0" err="1"/>
              <a:t>mathematician</a:t>
            </a:r>
            <a:r>
              <a:rPr lang="sv-SE" sz="2800" dirty="0"/>
              <a:t> Georg </a:t>
            </a:r>
            <a:r>
              <a:rPr lang="sv-SE" sz="2800" dirty="0" err="1"/>
              <a:t>Rasch</a:t>
            </a:r>
            <a:endParaRPr lang="sv-SE" sz="28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RUMMmeas example 6-mo postop 2.bmp">
            <a:extLst>
              <a:ext uri="{FF2B5EF4-FFF2-40B4-BE49-F238E27FC236}">
                <a16:creationId xmlns:a16="http://schemas.microsoft.com/office/drawing/2014/main" id="{46CD0C90-20AA-44D5-117A-F4D96EB67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4666" r="6747" b="5011"/>
          <a:stretch/>
        </p:blipFill>
        <p:spPr>
          <a:xfrm>
            <a:off x="2126623" y="4188732"/>
            <a:ext cx="4627543" cy="1891372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1C7B4EFE-3BF9-725B-A6FA-4C68661E792F}"/>
              </a:ext>
            </a:extLst>
          </p:cNvPr>
          <p:cNvSpPr txBox="1">
            <a:spLocks/>
          </p:cNvSpPr>
          <p:nvPr/>
        </p:nvSpPr>
        <p:spPr>
          <a:xfrm>
            <a:off x="1143000" y="-459432"/>
            <a:ext cx="9906000" cy="6614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sv-SE" sz="2800" kern="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F211EC-AF83-777D-9F07-949DC69FA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43" y="295284"/>
            <a:ext cx="6684772" cy="3941185"/>
          </a:xfrm>
          <a:prstGeom prst="rect">
            <a:avLst/>
          </a:prstGeom>
        </p:spPr>
      </p:pic>
      <p:sp>
        <p:nvSpPr>
          <p:cNvPr id="11" name="textruta 3">
            <a:extLst>
              <a:ext uri="{FF2B5EF4-FFF2-40B4-BE49-F238E27FC236}">
                <a16:creationId xmlns:a16="http://schemas.microsoft.com/office/drawing/2014/main" id="{9E42A2C5-6CD2-A6A1-483A-45CAF5F1C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100" y="592361"/>
            <a:ext cx="13388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400" dirty="0" err="1">
                <a:solidFill>
                  <a:srgbClr val="FF0000"/>
                </a:solidFill>
              </a:rPr>
              <a:t>Ordinal</a:t>
            </a:r>
            <a:r>
              <a:rPr lang="sv-SE" altLang="sv-SE" sz="1400" dirty="0">
                <a:solidFill>
                  <a:srgbClr val="FF0000"/>
                </a:solidFill>
              </a:rPr>
              <a:t> scores</a:t>
            </a:r>
          </a:p>
        </p:txBody>
      </p:sp>
      <p:sp>
        <p:nvSpPr>
          <p:cNvPr id="13" name="Ned 12">
            <a:extLst>
              <a:ext uri="{FF2B5EF4-FFF2-40B4-BE49-F238E27FC236}">
                <a16:creationId xmlns:a16="http://schemas.microsoft.com/office/drawing/2014/main" id="{A7ADCE8B-6581-DB07-ED31-7238FBB16045}"/>
              </a:ext>
            </a:extLst>
          </p:cNvPr>
          <p:cNvSpPr/>
          <p:nvPr/>
        </p:nvSpPr>
        <p:spPr>
          <a:xfrm>
            <a:off x="4895223" y="1439075"/>
            <a:ext cx="398585" cy="118842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46"/>
          </a:p>
        </p:txBody>
      </p:sp>
      <p:pic>
        <p:nvPicPr>
          <p:cNvPr id="174" name="Bildobjekt 173">
            <a:extLst>
              <a:ext uri="{FF2B5EF4-FFF2-40B4-BE49-F238E27FC236}">
                <a16:creationId xmlns:a16="http://schemas.microsoft.com/office/drawing/2014/main" id="{94E9A625-43A1-0F41-C0C5-6F01A9C7D1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792"/>
          <a:stretch/>
        </p:blipFill>
        <p:spPr>
          <a:xfrm>
            <a:off x="3536029" y="937949"/>
            <a:ext cx="2997600" cy="3353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79" name="Rak 178">
            <a:extLst>
              <a:ext uri="{FF2B5EF4-FFF2-40B4-BE49-F238E27FC236}">
                <a16:creationId xmlns:a16="http://schemas.microsoft.com/office/drawing/2014/main" id="{E5E2DACE-D0AC-2EFA-2B0B-EF5C8CD742D4}"/>
              </a:ext>
            </a:extLst>
          </p:cNvPr>
          <p:cNvCxnSpPr>
            <a:cxnSpLocks/>
          </p:cNvCxnSpPr>
          <p:nvPr/>
        </p:nvCxnSpPr>
        <p:spPr>
          <a:xfrm>
            <a:off x="965349" y="3582226"/>
            <a:ext cx="1300974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Rak 180">
            <a:extLst>
              <a:ext uri="{FF2B5EF4-FFF2-40B4-BE49-F238E27FC236}">
                <a16:creationId xmlns:a16="http://schemas.microsoft.com/office/drawing/2014/main" id="{10AC189C-A44B-A01D-666A-733414D1C66E}"/>
              </a:ext>
            </a:extLst>
          </p:cNvPr>
          <p:cNvCxnSpPr>
            <a:cxnSpLocks/>
          </p:cNvCxnSpPr>
          <p:nvPr/>
        </p:nvCxnSpPr>
        <p:spPr>
          <a:xfrm>
            <a:off x="2266323" y="3582226"/>
            <a:ext cx="0" cy="14442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ak 181">
            <a:extLst>
              <a:ext uri="{FF2B5EF4-FFF2-40B4-BE49-F238E27FC236}">
                <a16:creationId xmlns:a16="http://schemas.microsoft.com/office/drawing/2014/main" id="{80456120-CFB7-3151-722C-D33B9EA5772D}"/>
              </a:ext>
            </a:extLst>
          </p:cNvPr>
          <p:cNvCxnSpPr>
            <a:cxnSpLocks/>
          </p:cNvCxnSpPr>
          <p:nvPr/>
        </p:nvCxnSpPr>
        <p:spPr>
          <a:xfrm>
            <a:off x="965349" y="3319619"/>
            <a:ext cx="187703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Rak 184">
            <a:extLst>
              <a:ext uri="{FF2B5EF4-FFF2-40B4-BE49-F238E27FC236}">
                <a16:creationId xmlns:a16="http://schemas.microsoft.com/office/drawing/2014/main" id="{D118785F-5F95-DD7B-391B-CA6A8A56486C}"/>
              </a:ext>
            </a:extLst>
          </p:cNvPr>
          <p:cNvCxnSpPr>
            <a:cxnSpLocks/>
          </p:cNvCxnSpPr>
          <p:nvPr/>
        </p:nvCxnSpPr>
        <p:spPr>
          <a:xfrm>
            <a:off x="2842387" y="3319620"/>
            <a:ext cx="0" cy="407033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Rak 186">
            <a:extLst>
              <a:ext uri="{FF2B5EF4-FFF2-40B4-BE49-F238E27FC236}">
                <a16:creationId xmlns:a16="http://schemas.microsoft.com/office/drawing/2014/main" id="{4FAB0840-4BE3-250B-CCE4-EEF6EE811FFD}"/>
              </a:ext>
            </a:extLst>
          </p:cNvPr>
          <p:cNvCxnSpPr>
            <a:cxnSpLocks/>
          </p:cNvCxnSpPr>
          <p:nvPr/>
        </p:nvCxnSpPr>
        <p:spPr>
          <a:xfrm>
            <a:off x="970179" y="2268183"/>
            <a:ext cx="279947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Rak 189">
            <a:extLst>
              <a:ext uri="{FF2B5EF4-FFF2-40B4-BE49-F238E27FC236}">
                <a16:creationId xmlns:a16="http://schemas.microsoft.com/office/drawing/2014/main" id="{7CD239E9-E5F1-EF53-0AFC-DF5354724C46}"/>
              </a:ext>
            </a:extLst>
          </p:cNvPr>
          <p:cNvCxnSpPr>
            <a:cxnSpLocks/>
          </p:cNvCxnSpPr>
          <p:nvPr/>
        </p:nvCxnSpPr>
        <p:spPr>
          <a:xfrm flipH="1">
            <a:off x="3769650" y="2265876"/>
            <a:ext cx="25411" cy="146077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Rak 191">
            <a:extLst>
              <a:ext uri="{FF2B5EF4-FFF2-40B4-BE49-F238E27FC236}">
                <a16:creationId xmlns:a16="http://schemas.microsoft.com/office/drawing/2014/main" id="{689E68CF-17BA-6F34-8A4D-6320FAAC5A72}"/>
              </a:ext>
            </a:extLst>
          </p:cNvPr>
          <p:cNvCxnSpPr>
            <a:cxnSpLocks/>
          </p:cNvCxnSpPr>
          <p:nvPr/>
        </p:nvCxnSpPr>
        <p:spPr>
          <a:xfrm>
            <a:off x="970179" y="1984344"/>
            <a:ext cx="3024336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ak 193">
            <a:extLst>
              <a:ext uri="{FF2B5EF4-FFF2-40B4-BE49-F238E27FC236}">
                <a16:creationId xmlns:a16="http://schemas.microsoft.com/office/drawing/2014/main" id="{9E60A85D-6FB3-BCCF-13B3-6521A9D1FDAC}"/>
              </a:ext>
            </a:extLst>
          </p:cNvPr>
          <p:cNvCxnSpPr>
            <a:cxnSpLocks/>
          </p:cNvCxnSpPr>
          <p:nvPr/>
        </p:nvCxnSpPr>
        <p:spPr>
          <a:xfrm flipH="1">
            <a:off x="3945291" y="1984344"/>
            <a:ext cx="22073" cy="174230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4">
            <a:extLst>
              <a:ext uri="{FF2B5EF4-FFF2-40B4-BE49-F238E27FC236}">
                <a16:creationId xmlns:a16="http://schemas.microsoft.com/office/drawing/2014/main" id="{FA8D853E-C55D-7885-4846-0B7C9E052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590" y="2627502"/>
            <a:ext cx="1516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400" dirty="0" err="1">
                <a:solidFill>
                  <a:srgbClr val="FF0000"/>
                </a:solidFill>
              </a:rPr>
              <a:t>Linear</a:t>
            </a:r>
            <a:r>
              <a:rPr lang="sv-SE" altLang="sv-SE" sz="1400" dirty="0">
                <a:solidFill>
                  <a:srgbClr val="FF0000"/>
                </a:solidFill>
              </a:rPr>
              <a:t> </a:t>
            </a:r>
            <a:r>
              <a:rPr lang="sv-SE" altLang="sv-SE" sz="1400" dirty="0" err="1">
                <a:solidFill>
                  <a:srgbClr val="FF0000"/>
                </a:solidFill>
              </a:rPr>
              <a:t>measures</a:t>
            </a:r>
            <a:endParaRPr lang="sv-SE" altLang="sv-SE" sz="1400" dirty="0">
              <a:solidFill>
                <a:srgbClr val="FF0000"/>
              </a:solidFill>
            </a:endParaRPr>
          </a:p>
        </p:txBody>
      </p:sp>
      <p:pic>
        <p:nvPicPr>
          <p:cNvPr id="175" name="Bildobjekt 174">
            <a:extLst>
              <a:ext uri="{FF2B5EF4-FFF2-40B4-BE49-F238E27FC236}">
                <a16:creationId xmlns:a16="http://schemas.microsoft.com/office/drawing/2014/main" id="{3F19C679-65E2-40A9-2B3C-2693FC86F5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165"/>
          <a:stretch/>
        </p:blipFill>
        <p:spPr>
          <a:xfrm>
            <a:off x="3520595" y="3010412"/>
            <a:ext cx="2997600" cy="3259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AA99941-C4E0-F5A8-5D93-2233DF71E6AB}"/>
              </a:ext>
            </a:extLst>
          </p:cNvPr>
          <p:cNvSpPr txBox="1"/>
          <p:nvPr/>
        </p:nvSpPr>
        <p:spPr>
          <a:xfrm>
            <a:off x="3570747" y="410647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(logit)</a:t>
            </a:r>
          </a:p>
        </p:txBody>
      </p:sp>
      <p:cxnSp>
        <p:nvCxnSpPr>
          <p:cNvPr id="15" name="Rak pil 14">
            <a:extLst>
              <a:ext uri="{FF2B5EF4-FFF2-40B4-BE49-F238E27FC236}">
                <a16:creationId xmlns:a16="http://schemas.microsoft.com/office/drawing/2014/main" id="{46D74475-2B75-E974-C19C-C2033767A4A3}"/>
              </a:ext>
            </a:extLst>
          </p:cNvPr>
          <p:cNvCxnSpPr>
            <a:cxnSpLocks/>
          </p:cNvCxnSpPr>
          <p:nvPr/>
        </p:nvCxnSpPr>
        <p:spPr>
          <a:xfrm>
            <a:off x="3723726" y="1993670"/>
            <a:ext cx="48727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>
            <a:extLst>
              <a:ext uri="{FF2B5EF4-FFF2-40B4-BE49-F238E27FC236}">
                <a16:creationId xmlns:a16="http://schemas.microsoft.com/office/drawing/2014/main" id="{0B82A5B1-93C1-3524-BCA9-A92958174083}"/>
              </a:ext>
            </a:extLst>
          </p:cNvPr>
          <p:cNvCxnSpPr>
            <a:cxnSpLocks/>
          </p:cNvCxnSpPr>
          <p:nvPr/>
        </p:nvCxnSpPr>
        <p:spPr>
          <a:xfrm>
            <a:off x="3520596" y="2280738"/>
            <a:ext cx="48727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 17">
            <a:extLst>
              <a:ext uri="{FF2B5EF4-FFF2-40B4-BE49-F238E27FC236}">
                <a16:creationId xmlns:a16="http://schemas.microsoft.com/office/drawing/2014/main" id="{1B771166-6961-5F7B-F0C2-44E9ACA12B34}"/>
              </a:ext>
            </a:extLst>
          </p:cNvPr>
          <p:cNvCxnSpPr>
            <a:cxnSpLocks/>
          </p:cNvCxnSpPr>
          <p:nvPr/>
        </p:nvCxnSpPr>
        <p:spPr>
          <a:xfrm>
            <a:off x="2338119" y="3336392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>
            <a:extLst>
              <a:ext uri="{FF2B5EF4-FFF2-40B4-BE49-F238E27FC236}">
                <a16:creationId xmlns:a16="http://schemas.microsoft.com/office/drawing/2014/main" id="{DE5D6F90-396A-19FD-559D-98899E89977E}"/>
              </a:ext>
            </a:extLst>
          </p:cNvPr>
          <p:cNvCxnSpPr>
            <a:cxnSpLocks/>
          </p:cNvCxnSpPr>
          <p:nvPr/>
        </p:nvCxnSpPr>
        <p:spPr>
          <a:xfrm>
            <a:off x="1690047" y="3582226"/>
            <a:ext cx="115234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9E767358-65F5-09FD-3EDB-966C821D83AD}"/>
              </a:ext>
            </a:extLst>
          </p:cNvPr>
          <p:cNvSpPr txBox="1"/>
          <p:nvPr/>
        </p:nvSpPr>
        <p:spPr>
          <a:xfrm>
            <a:off x="4366656" y="6039760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sv-S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DC31F03-B1E9-934E-40F6-2EFA7263D929}"/>
              </a:ext>
            </a:extLst>
          </p:cNvPr>
          <p:cNvSpPr txBox="1"/>
          <p:nvPr/>
        </p:nvSpPr>
        <p:spPr>
          <a:xfrm>
            <a:off x="595167" y="4314649"/>
            <a:ext cx="1523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Individual</a:t>
            </a:r>
            <a:r>
              <a:rPr lang="sv-SE" sz="1400" dirty="0"/>
              <a:t> person </a:t>
            </a:r>
            <a:r>
              <a:rPr lang="sv-SE" sz="1400" dirty="0" err="1"/>
              <a:t>monitoring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known</a:t>
            </a:r>
            <a:r>
              <a:rPr lang="sv-SE" sz="1400" dirty="0"/>
              <a:t> </a:t>
            </a:r>
            <a:r>
              <a:rPr lang="sv-SE" sz="1400" dirty="0" err="1"/>
              <a:t>measurement</a:t>
            </a:r>
            <a:r>
              <a:rPr lang="sv-SE" sz="1400" dirty="0"/>
              <a:t> </a:t>
            </a:r>
            <a:r>
              <a:rPr lang="sv-SE" sz="1400" dirty="0" err="1"/>
              <a:t>uncertainty</a:t>
            </a:r>
            <a:endParaRPr lang="sv-SE" sz="1400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1224C65-9C48-DA10-2167-6482BEE683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881" y="4228010"/>
            <a:ext cx="3625955" cy="208996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0DB791F-2B3A-850A-DA20-38AD4AF0E4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" r="8804"/>
          <a:stretch/>
        </p:blipFill>
        <p:spPr>
          <a:xfrm>
            <a:off x="7299732" y="373150"/>
            <a:ext cx="4005728" cy="3390659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3AB3CA1D-21E6-7C3F-FD3D-388E31E4543A}"/>
              </a:ext>
            </a:extLst>
          </p:cNvPr>
          <p:cNvSpPr txBox="1"/>
          <p:nvPr/>
        </p:nvSpPr>
        <p:spPr>
          <a:xfrm rot="19936718">
            <a:off x="7859268" y="1936083"/>
            <a:ext cx="304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FF0000"/>
                </a:solidFill>
              </a:rPr>
              <a:t>Data </a:t>
            </a:r>
            <a:r>
              <a:rPr lang="sv-SE" sz="1400" dirty="0" err="1">
                <a:solidFill>
                  <a:srgbClr val="FF0000"/>
                </a:solidFill>
              </a:rPr>
              <a:t>requirements</a:t>
            </a:r>
            <a:r>
              <a:rPr lang="sv-SE" sz="1400" dirty="0">
                <a:solidFill>
                  <a:srgbClr val="FF0000"/>
                </a:solidFill>
              </a:rPr>
              <a:t> for </a:t>
            </a:r>
            <a:r>
              <a:rPr lang="sv-SE" sz="1400" dirty="0" err="1">
                <a:solidFill>
                  <a:srgbClr val="FF0000"/>
                </a:solidFill>
              </a:rPr>
              <a:t>measurement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6E83680-2BAC-42D0-F25E-C6B183B4B04C}"/>
              </a:ext>
            </a:extLst>
          </p:cNvPr>
          <p:cNvSpPr txBox="1"/>
          <p:nvPr/>
        </p:nvSpPr>
        <p:spPr>
          <a:xfrm>
            <a:off x="1434127" y="133182"/>
            <a:ext cx="378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kern="0" dirty="0" err="1"/>
              <a:t>Ordinal</a:t>
            </a:r>
            <a:r>
              <a:rPr lang="sv-SE" kern="0" dirty="0"/>
              <a:t> </a:t>
            </a:r>
            <a:r>
              <a:rPr lang="sv-SE" kern="0" dirty="0" err="1"/>
              <a:t>raw</a:t>
            </a:r>
            <a:r>
              <a:rPr lang="sv-SE" kern="0" dirty="0"/>
              <a:t> scores vs. </a:t>
            </a:r>
            <a:r>
              <a:rPr lang="sv-SE" kern="0" dirty="0" err="1"/>
              <a:t>linear</a:t>
            </a:r>
            <a:r>
              <a:rPr lang="sv-SE" kern="0" dirty="0"/>
              <a:t> </a:t>
            </a:r>
            <a:r>
              <a:rPr lang="sv-SE" kern="0" dirty="0" err="1"/>
              <a:t>measures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25751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2" grpId="0"/>
      <p:bldP spid="19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2E71DA1A-3E15-264F-903D-635A2AA15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25413"/>
            <a:ext cx="7772400" cy="1143000"/>
          </a:xfrm>
        </p:spPr>
        <p:txBody>
          <a:bodyPr/>
          <a:lstStyle/>
          <a:p>
            <a:pPr algn="ctr" eaLnBrk="1" hangingPunct="1"/>
            <a:r>
              <a:rPr lang="sv-SE" altLang="sv-SE" dirty="0" err="1"/>
              <a:t>Rasch</a:t>
            </a:r>
            <a:r>
              <a:rPr lang="sv-SE" altLang="sv-SE" dirty="0"/>
              <a:t> </a:t>
            </a:r>
            <a:r>
              <a:rPr lang="sv-SE" altLang="sv-SE" dirty="0" err="1"/>
              <a:t>Measurement</a:t>
            </a:r>
            <a:r>
              <a:rPr lang="sv-SE" altLang="sv-SE" dirty="0"/>
              <a:t> </a:t>
            </a:r>
            <a:r>
              <a:rPr lang="sv-SE" altLang="sv-SE" dirty="0" err="1"/>
              <a:t>Theory</a:t>
            </a:r>
            <a:endParaRPr lang="sv-SE" altLang="sv-SE" dirty="0"/>
          </a:p>
        </p:txBody>
      </p:sp>
      <p:graphicFrame>
        <p:nvGraphicFramePr>
          <p:cNvPr id="74754" name="Object 56">
            <a:extLst>
              <a:ext uri="{FF2B5EF4-FFF2-40B4-BE49-F238E27FC236}">
                <a16:creationId xmlns:a16="http://schemas.microsoft.com/office/drawing/2014/main" id="{046ED6FC-20FD-2B45-A261-8A07CDD5A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015814"/>
              </p:ext>
            </p:extLst>
          </p:nvPr>
        </p:nvGraphicFramePr>
        <p:xfrm>
          <a:off x="11249025" y="0"/>
          <a:ext cx="9429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3" imgW="2374900" imgH="3429000" progId="MSPhotoEd.3">
                  <p:embed/>
                </p:oleObj>
              </mc:Choice>
              <mc:Fallback>
                <p:oleObj name="Photo Editor-foto" r:id="rId3" imgW="2374900" imgH="3429000" progId="MSPhotoEd.3">
                  <p:embed/>
                  <p:pic>
                    <p:nvPicPr>
                      <p:cNvPr id="74754" name="Object 56">
                        <a:extLst>
                          <a:ext uri="{FF2B5EF4-FFF2-40B4-BE49-F238E27FC236}">
                            <a16:creationId xmlns:a16="http://schemas.microsoft.com/office/drawing/2014/main" id="{046ED6FC-20FD-2B45-A261-8A07CDD5A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792" b="9583"/>
                      <a:stretch>
                        <a:fillRect/>
                      </a:stretch>
                    </p:blipFill>
                    <p:spPr bwMode="auto">
                      <a:xfrm>
                        <a:off x="11249025" y="0"/>
                        <a:ext cx="9429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6" name="Picture 6">
            <a:extLst>
              <a:ext uri="{FF2B5EF4-FFF2-40B4-BE49-F238E27FC236}">
                <a16:creationId xmlns:a16="http://schemas.microsoft.com/office/drawing/2014/main" id="{83E3AF51-2717-3E4D-B9A8-4A439C5D7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2"/>
            <a:ext cx="7350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0DCA292-433A-483D-D6E4-A958064AD4C4}"/>
              </a:ext>
            </a:extLst>
          </p:cNvPr>
          <p:cNvSpPr txBox="1"/>
          <p:nvPr/>
        </p:nvSpPr>
        <p:spPr>
          <a:xfrm>
            <a:off x="2456715" y="1640816"/>
            <a:ext cx="7667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Not </a:t>
            </a:r>
            <a:r>
              <a:rPr lang="sv-SE" sz="2400" dirty="0" err="1"/>
              <a:t>correlational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Probabilistic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err="1"/>
              <a:t>Based</a:t>
            </a:r>
            <a:r>
              <a:rPr lang="sv-SE" sz="2400" dirty="0"/>
              <a:t> on </a:t>
            </a:r>
            <a:r>
              <a:rPr lang="sv-SE" sz="2400" dirty="0" err="1"/>
              <a:t>measurement</a:t>
            </a:r>
            <a:r>
              <a:rPr lang="sv-SE" sz="2400" dirty="0"/>
              <a:t> </a:t>
            </a:r>
            <a:r>
              <a:rPr lang="sv-SE" sz="2400" dirty="0" err="1"/>
              <a:t>principles</a:t>
            </a:r>
            <a:r>
              <a:rPr lang="sv-SE" sz="2400" dirty="0"/>
              <a:t> in the </a:t>
            </a:r>
            <a:r>
              <a:rPr lang="sv-SE" sz="2400" dirty="0" err="1"/>
              <a:t>physical</a:t>
            </a:r>
            <a:r>
              <a:rPr lang="sv-SE" sz="2400" dirty="0"/>
              <a:t> </a:t>
            </a:r>
            <a:r>
              <a:rPr lang="sv-SE" sz="2400" dirty="0" err="1"/>
              <a:t>sciences</a:t>
            </a:r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4C80A8-EE63-8DBC-BA6C-3A7F2DA22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213548"/>
            <a:ext cx="7772400" cy="28216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9E3A4BF-D9D6-AA40-89FF-6CE76C8CF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365125"/>
            <a:ext cx="8915400" cy="874395"/>
          </a:xfrm>
        </p:spPr>
        <p:txBody>
          <a:bodyPr/>
          <a:lstStyle/>
          <a:p>
            <a:pPr eaLnBrk="1" hangingPunct="1"/>
            <a:r>
              <a:rPr lang="sv-SE" altLang="sv-SE" dirty="0"/>
              <a:t>Basic </a:t>
            </a:r>
            <a:r>
              <a:rPr lang="sv-SE" altLang="sv-SE" dirty="0" err="1"/>
              <a:t>logic</a:t>
            </a:r>
            <a:endParaRPr lang="sv-SE" altLang="sv-SE" dirty="0"/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CC6AB7BC-3D4A-854F-B5FB-8D2B26E91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707309"/>
            <a:ext cx="7772400" cy="3248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sv-SE"/>
              <a:t>”</a:t>
            </a:r>
            <a:r>
              <a:rPr lang="sv-SE" altLang="sv-SE"/>
              <a:t>A person having a greater ability than another should have the greater probability of solving </a:t>
            </a:r>
            <a:r>
              <a:rPr lang="sv-SE" altLang="sv-SE" i="1"/>
              <a:t>any</a:t>
            </a:r>
            <a:r>
              <a:rPr lang="sv-SE" altLang="sv-SE"/>
              <a:t> item of the type in question, and similarly, one item being more difficult than another one means that for </a:t>
            </a:r>
            <a:r>
              <a:rPr lang="sv-SE" altLang="sv-SE" i="1"/>
              <a:t>any</a:t>
            </a:r>
            <a:r>
              <a:rPr lang="sv-SE" altLang="sv-SE"/>
              <a:t> person the probability of solving the second item correctly is the greater one</a:t>
            </a:r>
            <a:r>
              <a:rPr lang="ja-JP" altLang="sv-SE"/>
              <a:t>”</a:t>
            </a:r>
            <a:endParaRPr lang="sv-SE" altLang="sv-SE"/>
          </a:p>
          <a:p>
            <a:pPr eaLnBrk="1" hangingPunct="1">
              <a:buFontTx/>
              <a:buNone/>
            </a:pPr>
            <a:endParaRPr lang="sv-SE" altLang="sv-SE"/>
          </a:p>
          <a:p>
            <a:pPr algn="r" eaLnBrk="1" hangingPunct="1">
              <a:buFontTx/>
              <a:buNone/>
            </a:pPr>
            <a:endParaRPr lang="sv-SE" altLang="sv-SE" sz="2000"/>
          </a:p>
        </p:txBody>
      </p:sp>
      <p:sp>
        <p:nvSpPr>
          <p:cNvPr id="76803" name="Text Box 7">
            <a:extLst>
              <a:ext uri="{FF2B5EF4-FFF2-40B4-BE49-F238E27FC236}">
                <a16:creationId xmlns:a16="http://schemas.microsoft.com/office/drawing/2014/main" id="{21D30177-3AAC-054C-8B90-C8ED20973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882" y="4206400"/>
            <a:ext cx="160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 err="1"/>
              <a:t>Rasch</a:t>
            </a:r>
            <a:r>
              <a:rPr lang="sv-SE" altLang="sv-SE" sz="2000" dirty="0"/>
              <a:t>, 1960</a:t>
            </a:r>
          </a:p>
        </p:txBody>
      </p:sp>
      <p:sp>
        <p:nvSpPr>
          <p:cNvPr id="76804" name="Text Box 8">
            <a:extLst>
              <a:ext uri="{FF2B5EF4-FFF2-40B4-BE49-F238E27FC236}">
                <a16:creationId xmlns:a16="http://schemas.microsoft.com/office/drawing/2014/main" id="{CEE89F2B-A9BF-9C40-91E3-4EFDBC4C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945" y="4550705"/>
            <a:ext cx="514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i="1" dirty="0"/>
              <a:t>Probabilistic models for some intelligence and attainment tests</a:t>
            </a:r>
            <a:r>
              <a:rPr lang="en-US" altLang="sv-SE" sz="1200" dirty="0"/>
              <a:t>. (p. 117)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dirty="0"/>
              <a:t>Danish Institute for Educational Research, Copenhagen, Denmark, 1960.</a:t>
            </a:r>
            <a:r>
              <a:rPr lang="sv-SE" altLang="sv-SE" sz="1200" dirty="0"/>
              <a:t> </a:t>
            </a:r>
          </a:p>
        </p:txBody>
      </p:sp>
      <p:graphicFrame>
        <p:nvGraphicFramePr>
          <p:cNvPr id="2" name="Object 56">
            <a:extLst>
              <a:ext uri="{FF2B5EF4-FFF2-40B4-BE49-F238E27FC236}">
                <a16:creationId xmlns:a16="http://schemas.microsoft.com/office/drawing/2014/main" id="{C0711FBC-EE8B-FE32-053D-A0C204212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709454"/>
              </p:ext>
            </p:extLst>
          </p:nvPr>
        </p:nvGraphicFramePr>
        <p:xfrm>
          <a:off x="11249025" y="0"/>
          <a:ext cx="9429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-foto" r:id="rId3" imgW="2374900" imgH="3429000" progId="MSPhotoEd.3">
                  <p:embed/>
                </p:oleObj>
              </mc:Choice>
              <mc:Fallback>
                <p:oleObj name="Photo Editor-foto" r:id="rId3" imgW="2374900" imgH="3429000" progId="MSPhotoEd.3">
                  <p:embed/>
                  <p:pic>
                    <p:nvPicPr>
                      <p:cNvPr id="2" name="Object 56">
                        <a:extLst>
                          <a:ext uri="{FF2B5EF4-FFF2-40B4-BE49-F238E27FC236}">
                            <a16:creationId xmlns:a16="http://schemas.microsoft.com/office/drawing/2014/main" id="{C0711FBC-EE8B-FE32-053D-A0C204212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792" b="9583"/>
                      <a:stretch>
                        <a:fillRect/>
                      </a:stretch>
                    </p:blipFill>
                    <p:spPr bwMode="auto">
                      <a:xfrm>
                        <a:off x="11249025" y="0"/>
                        <a:ext cx="9429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1C0A8661-13C5-DA84-6B67-FCAA56BA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2"/>
            <a:ext cx="7350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2212</Words>
  <Application>Microsoft Macintosh PowerPoint</Application>
  <PresentationFormat>Bredbild</PresentationFormat>
  <Paragraphs>328</Paragraphs>
  <Slides>34</Slides>
  <Notes>21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4</vt:i4>
      </vt:variant>
      <vt:variant>
        <vt:lpstr>Bildrubriker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Times New Roman</vt:lpstr>
      <vt:lpstr>Office Theme</vt:lpstr>
      <vt:lpstr>Bitmap Image</vt:lpstr>
      <vt:lpstr>Photo Editor-foto</vt:lpstr>
      <vt:lpstr>Formel</vt:lpstr>
      <vt:lpstr>Equation</vt:lpstr>
      <vt:lpstr>Rasch Measurement Theory (RMT) (part 1)</vt:lpstr>
      <vt:lpstr>Learning Objectives</vt:lpstr>
      <vt:lpstr>O = T + e</vt:lpstr>
      <vt:lpstr>PowerPoint-presentation</vt:lpstr>
      <vt:lpstr>PowerPoint-presentation</vt:lpstr>
      <vt:lpstr>Rasch Measurement Theory</vt:lpstr>
      <vt:lpstr>PowerPoint-presentation</vt:lpstr>
      <vt:lpstr>Rasch Measurement Theory</vt:lpstr>
      <vt:lpstr>Basic logic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The logit (log-odds unit) scale</vt:lpstr>
      <vt:lpstr>Dichotomous responses</vt:lpstr>
      <vt:lpstr>Polytomous responses</vt:lpstr>
      <vt:lpstr>Category Probability Curves</vt:lpstr>
      <vt:lpstr>PowerPoint-presentation</vt:lpstr>
      <vt:lpstr>PowerPoint-presentation</vt:lpstr>
      <vt:lpstr>Specific objectivity</vt:lpstr>
      <vt:lpstr>Parameter separation:  Items locations are independent of person locations - and vice versa</vt:lpstr>
      <vt:lpstr>PowerPoint-presentation</vt:lpstr>
      <vt:lpstr>PowerPoint-presentation</vt:lpstr>
      <vt:lpstr>Model fit Are data compatible with model requirements?</vt:lpstr>
      <vt:lpstr>Model fit</vt:lpstr>
      <vt:lpstr>Model fit</vt:lpstr>
      <vt:lpstr>PowerPoint-presentation</vt:lpstr>
      <vt:lpstr>PowerPoint-presentation</vt:lpstr>
      <vt:lpstr>PowerPoint-presentation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61</cp:revision>
  <dcterms:created xsi:type="dcterms:W3CDTF">2022-12-12T07:56:35Z</dcterms:created>
  <dcterms:modified xsi:type="dcterms:W3CDTF">2023-12-20T10:06:46Z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