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87" r:id="rId4"/>
    <p:sldId id="348" r:id="rId5"/>
    <p:sldId id="347" r:id="rId6"/>
    <p:sldId id="359" r:id="rId7"/>
    <p:sldId id="360" r:id="rId8"/>
    <p:sldId id="350" r:id="rId9"/>
    <p:sldId id="323" r:id="rId10"/>
    <p:sldId id="361" r:id="rId11"/>
    <p:sldId id="319" r:id="rId12"/>
    <p:sldId id="328" r:id="rId13"/>
    <p:sldId id="330" r:id="rId14"/>
    <p:sldId id="333" r:id="rId15"/>
    <p:sldId id="346" r:id="rId16"/>
    <p:sldId id="338" r:id="rId17"/>
    <p:sldId id="334" r:id="rId18"/>
    <p:sldId id="340" r:id="rId19"/>
    <p:sldId id="341" r:id="rId20"/>
    <p:sldId id="342" r:id="rId21"/>
    <p:sldId id="344" r:id="rId22"/>
    <p:sldId id="337" r:id="rId23"/>
    <p:sldId id="349" r:id="rId24"/>
    <p:sldId id="343" r:id="rId25"/>
    <p:sldId id="354" r:id="rId26"/>
    <p:sldId id="351" r:id="rId27"/>
    <p:sldId id="356" r:id="rId2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7" autoAdjust="0"/>
    <p:restoredTop sz="83240" autoAdjust="0"/>
  </p:normalViewPr>
  <p:slideViewPr>
    <p:cSldViewPr snapToGrid="0">
      <p:cViewPr varScale="1">
        <p:scale>
          <a:sx n="55" d="100"/>
          <a:sy n="55" d="100"/>
        </p:scale>
        <p:origin x="116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1446C-74BD-4F97-9ACB-9DC2D8896DA1}" type="datetimeFigureOut">
              <a:rPr lang="sl-SI" smtClean="0"/>
              <a:t>4. 11. 2023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5355E-15B1-477D-99F5-DC5621AC4B71}" type="slidenum">
              <a:rPr lang="sl-SI" smtClean="0"/>
              <a:t>‹#›</a:t>
            </a:fld>
            <a:endParaRPr lang="sl-SI"/>
          </a:p>
        </p:txBody>
      </p:sp>
    </p:spTree>
    <p:extLst>
      <p:ext uri="{BB962C8B-B14F-4D97-AF65-F5344CB8AC3E}">
        <p14:creationId xmlns:p14="http://schemas.microsoft.com/office/powerpoint/2010/main" val="37325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6.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7.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noProof="0" dirty="0"/>
          </a:p>
        </p:txBody>
      </p:sp>
      <p:sp>
        <p:nvSpPr>
          <p:cNvPr id="4" name="Označba mesta številke diapozitiva 3"/>
          <p:cNvSpPr>
            <a:spLocks noGrp="1"/>
          </p:cNvSpPr>
          <p:nvPr>
            <p:ph type="sldNum" sz="quarter" idx="10"/>
          </p:nvPr>
        </p:nvSpPr>
        <p:spPr/>
        <p:txBody>
          <a:bodyPr/>
          <a:lstStyle/>
          <a:p>
            <a:fld id="{B215355E-15B1-477D-99F5-DC5621AC4B71}" type="slidenum">
              <a:rPr lang="sl-SI" smtClean="0"/>
              <a:t>2</a:t>
            </a:fld>
            <a:endParaRPr lang="sl-SI"/>
          </a:p>
        </p:txBody>
      </p:sp>
    </p:spTree>
    <p:extLst>
      <p:ext uri="{BB962C8B-B14F-4D97-AF65-F5344CB8AC3E}">
        <p14:creationId xmlns:p14="http://schemas.microsoft.com/office/powerpoint/2010/main" val="1757705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sl-SI"/>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sl-SI">
                <a:latin typeface="Arial" charset="0"/>
                <a:ea typeface="msgothic" charset="0"/>
                <a:cs typeface="msgothic" charset="0"/>
              </a:rPr>
              <a:t>Microbiome diversity differs between Alzheimer’s disease elders and those with no dementia or other types of dementia. Stool samples from elders were sequenced via shotgun metagenomics. Samples were profiled for microbial species relative abundances by mapping reads to a NCBI bacterial genomes k-mer database with Kraken and by reconstructing the resulting relative abundance profile at the species levels with Bracken. Beta diversity was explored using Jaccard distances by </a:t>
            </a:r>
            <a:r>
              <a:rPr lang="en-GB" altLang="sl-SI" i="1">
                <a:latin typeface="Arial" charset="0"/>
                <a:ea typeface="msgothic" charset="0"/>
                <a:cs typeface="msgothic" charset="0"/>
              </a:rPr>
              <a:t>t</a:t>
            </a:r>
            <a:r>
              <a:rPr lang="en-GB" altLang="sl-SI">
                <a:latin typeface="Arial" charset="0"/>
                <a:ea typeface="msgothic" charset="0"/>
                <a:cs typeface="msgothic" charset="0"/>
              </a:rPr>
              <a:t>-distributed stochastic neighbor embedding (tSNE) for a measure of community species dissimilarity among samples collected from individuals without dementia (blue triangles), with Alzheimer’s disease (red circles), and with other dementia types (yellow squares). Each group is displayed with ellipses with a 95% confidence interval.</a:t>
            </a:r>
          </a:p>
        </p:txBody>
      </p:sp>
    </p:spTree>
    <p:extLst>
      <p:ext uri="{BB962C8B-B14F-4D97-AF65-F5344CB8AC3E}">
        <p14:creationId xmlns:p14="http://schemas.microsoft.com/office/powerpoint/2010/main" val="179310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noRot="1" noChangeAspect="1"/>
          </p:cNvSpPr>
          <p:nvPr>
            <p:ph type="sldImg"/>
          </p:nvPr>
        </p:nvSpPr>
        <p:spPr>
          <a:xfrm>
            <a:off x="533400" y="763588"/>
            <a:ext cx="6705600" cy="3771900"/>
          </a:xfrm>
          <a:prstGeom prst="rect">
            <a:avLst/>
          </a:prstGeom>
        </p:spPr>
      </p:sp>
      <p:sp>
        <p:nvSpPr>
          <p:cNvPr id="6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Two contrasting study designs to nutrition-based interventions for dementia prevention</a:t>
            </a:r>
          </a:p>
          <a:p>
            <a:r>
              <a:rPr lang="en-US" sz="900" b="0" strike="noStrike" spc="-1" dirty="0">
                <a:latin typeface="Arial"/>
              </a:rPr>
              <a:t>Two contrasting approaches to nutrition-based clinical trials are shown. The first column shows intensive and </a:t>
            </a:r>
            <a:r>
              <a:rPr lang="en-US" sz="900" b="0" strike="noStrike" spc="-1" dirty="0" err="1">
                <a:latin typeface="Arial"/>
              </a:rPr>
              <a:t>personalised</a:t>
            </a:r>
            <a:r>
              <a:rPr lang="en-US" sz="900" b="0" strike="noStrike" spc="-1" dirty="0">
                <a:latin typeface="Arial"/>
              </a:rPr>
              <a:t> interventions guided by biomarkers that capture brain functions. In the second column, interventions are tailored to a population level in groups at risk of dementia and uses pragmatic outcomes. Although certain trials will have to share elements from both approaches, clear study designs that match the intensity of the intervention with the outcome proposed promises to </a:t>
            </a:r>
            <a:r>
              <a:rPr lang="en-US" sz="900" b="0" strike="noStrike" spc="-1" dirty="0" err="1">
                <a:latin typeface="Arial"/>
              </a:rPr>
              <a:t>maximise</a:t>
            </a:r>
            <a:r>
              <a:rPr lang="en-US" sz="900" b="0" strike="noStrike" spc="-1" dirty="0">
                <a:latin typeface="Arial"/>
              </a:rPr>
              <a:t> the chances of finding effective therapies.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extLst>
      <p:ext uri="{BB962C8B-B14F-4D97-AF65-F5344CB8AC3E}">
        <p14:creationId xmlns:p14="http://schemas.microsoft.com/office/powerpoint/2010/main" val="278271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4098" name="Text Box 2"/>
          <p:cNvSpPr txBox="1">
            <a:spLocks noGrp="1" noChangeArrowheads="1"/>
          </p:cNvSpPr>
          <p:nvPr>
            <p:ph type="body"/>
          </p:nvPr>
        </p:nvSpPr>
        <p:spPr bwMode="auto">
          <a:xfrm>
            <a:off x="1185863" y="4787900"/>
            <a:ext cx="5407025" cy="4965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an immunocompromised state characterized by </a:t>
            </a:r>
            <a:r>
              <a:rPr lang="en-GB" altLang="sl-SI" dirty="0" err="1">
                <a:latin typeface="Arial" panose="020B0604020202020204" pitchFamily="34" charset="0"/>
                <a:cs typeface="msgothic" charset="0"/>
              </a:rPr>
              <a:t>pathobiont</a:t>
            </a:r>
            <a:r>
              <a:rPr lang="en-GB" altLang="sl-SI" dirty="0">
                <a:latin typeface="Arial" panose="020B0604020202020204" pitchFamily="34" charset="0"/>
                <a:cs typeface="msgothic" charset="0"/>
              </a:rPr>
              <a:t> colonization that leads to </a:t>
            </a:r>
            <a:r>
              <a:rPr lang="en-GB" altLang="sl-SI" dirty="0" err="1">
                <a:latin typeface="Arial" panose="020B0604020202020204" pitchFamily="34" charset="0"/>
                <a:cs typeface="msgothic" charset="0"/>
              </a:rPr>
              <a:t>hyperinflammation</a:t>
            </a:r>
            <a:r>
              <a:rPr lang="en-GB" altLang="sl-SI" dirty="0">
                <a:latin typeface="Arial" panose="020B0604020202020204" pitchFamily="34" charset="0"/>
                <a:cs typeface="msgothic" charset="0"/>
              </a:rPr>
              <a:t>, dysplasia, and tumorigenesis. Symbiosis (left): a symbiotic gut microbiota operates under a functional intestinal epithelial cell barrier, with steady-state proportions of mucus, pattern recognition receptors, antimicrobial peptides, and secretory IgA, which in turn contain the microbiota in the intestinal lumen. Under tight control by intestinal epithelial cells, the intestinal immune system within the gut lamina </a:t>
            </a:r>
            <a:r>
              <a:rPr lang="en-GB" altLang="sl-SI" dirty="0" err="1">
                <a:latin typeface="Arial" panose="020B0604020202020204" pitchFamily="34" charset="0"/>
                <a:cs typeface="msgothic" charset="0"/>
              </a:rPr>
              <a:t>propria</a:t>
            </a:r>
            <a:r>
              <a:rPr lang="en-GB" altLang="sl-SI" dirty="0">
                <a:latin typeface="Arial" panose="020B0604020202020204" pitchFamily="34" charset="0"/>
                <a:cs typeface="msgothic" charset="0"/>
              </a:rPr>
              <a:t> becomes largely tolerant to the resident commensals. </a:t>
            </a:r>
            <a:r>
              <a:rPr lang="en-GB" altLang="sl-SI" dirty="0" err="1">
                <a:latin typeface="Arial" panose="020B0604020202020204" pitchFamily="34" charset="0"/>
                <a:cs typeface="msgothic" charset="0"/>
              </a:rPr>
              <a:t>Signaling</a:t>
            </a:r>
            <a:r>
              <a:rPr lang="en-GB" altLang="sl-SI" dirty="0">
                <a:latin typeface="Arial" panose="020B0604020202020204" pitchFamily="34" charset="0"/>
                <a:cs typeface="msgothic" charset="0"/>
              </a:rPr>
              <a:t> cascades that occur downstream of TLRs are used by intestinal epithelial cells to detect microbes through pattern recognition receptors. Upon LPS stimulation of TLRs, the MYD88 protein is recruited, activating the NF-</a:t>
            </a:r>
            <a:r>
              <a:rPr lang="en-GB" altLang="sl-SI" dirty="0" err="1">
                <a:latin typeface="Arial" panose="020B0604020202020204" pitchFamily="34" charset="0"/>
                <a:cs typeface="msgothic" charset="0"/>
              </a:rPr>
              <a:t>κB</a:t>
            </a:r>
            <a:r>
              <a:rPr lang="en-GB" altLang="sl-SI" dirty="0">
                <a:latin typeface="Arial" panose="020B0604020202020204" pitchFamily="34" charset="0"/>
                <a:cs typeface="msgothic" charset="0"/>
              </a:rPr>
              <a:t> pathway, leading to production of antimicrobial proteins and </a:t>
            </a:r>
            <a:r>
              <a:rPr lang="en-GB" altLang="sl-SI" dirty="0" err="1">
                <a:latin typeface="Arial" panose="020B0604020202020204" pitchFamily="34" charset="0"/>
                <a:cs typeface="msgothic" charset="0"/>
              </a:rPr>
              <a:t>proinflammatory</a:t>
            </a:r>
            <a:r>
              <a:rPr lang="en-GB" altLang="sl-SI" dirty="0">
                <a:latin typeface="Arial" panose="020B0604020202020204" pitchFamily="34" charset="0"/>
                <a:cs typeface="msgothic" charset="0"/>
              </a:rPr>
              <a:t> cytokines. In a symbiotic gut, intestinal epithelial cells are desensitized by repeated exposure to LPS or are attenuated by LPS-mediated downregulation of the IL1 receptor–associated kinase 1 (IRAK1), an activator of the NF-</a:t>
            </a:r>
            <a:r>
              <a:rPr lang="en-GB" altLang="sl-SI" dirty="0" err="1">
                <a:latin typeface="Arial" panose="020B0604020202020204" pitchFamily="34" charset="0"/>
                <a:cs typeface="msgothic" charset="0"/>
              </a:rPr>
              <a:t>κB</a:t>
            </a:r>
            <a:r>
              <a:rPr lang="en-GB" altLang="sl-SI" dirty="0">
                <a:latin typeface="Arial" panose="020B0604020202020204" pitchFamily="34" charset="0"/>
                <a:cs typeface="msgothic" charset="0"/>
              </a:rPr>
              <a:t> cascade. Exposure to LPS induces epithelial cells to secrete TGFβ, B-cell–activating factor of the TNF family (BAFF), and a proliferation-inducing ligand (APRIL), all of which promote the development of </a:t>
            </a:r>
            <a:r>
              <a:rPr lang="en-GB" altLang="sl-SI" dirty="0" err="1">
                <a:latin typeface="Arial" panose="020B0604020202020204" pitchFamily="34" charset="0"/>
                <a:cs typeface="msgothic" charset="0"/>
              </a:rPr>
              <a:t>tolerogenic</a:t>
            </a:r>
            <a:r>
              <a:rPr lang="en-GB" altLang="sl-SI" dirty="0">
                <a:latin typeface="Arial" panose="020B0604020202020204" pitchFamily="34" charset="0"/>
                <a:cs typeface="msgothic" charset="0"/>
              </a:rPr>
              <a:t> responses to the microbiota. CD103</a:t>
            </a:r>
            <a:r>
              <a:rPr lang="en-GB" altLang="sl-SI" baseline="33000" dirty="0">
                <a:latin typeface="Arial" panose="020B0604020202020204" pitchFamily="34" charset="0"/>
                <a:cs typeface="msgothic" charset="0"/>
              </a:rPr>
              <a:t>+</a:t>
            </a:r>
            <a:r>
              <a:rPr lang="en-GB" altLang="sl-SI" dirty="0">
                <a:latin typeface="Arial" panose="020B0604020202020204" pitchFamily="34" charset="0"/>
                <a:cs typeface="msgothic" charset="0"/>
              </a:rPr>
              <a:t> DCs support the development of </a:t>
            </a:r>
            <a:r>
              <a:rPr lang="en-GB" altLang="sl-SI" dirty="0" err="1">
                <a:latin typeface="Arial" panose="020B0604020202020204" pitchFamily="34" charset="0"/>
                <a:cs typeface="msgothic" charset="0"/>
              </a:rPr>
              <a:t>Tregs</a:t>
            </a:r>
            <a:r>
              <a:rPr lang="en-GB" altLang="sl-SI" dirty="0">
                <a:latin typeface="Arial" panose="020B0604020202020204" pitchFamily="34" charset="0"/>
                <a:cs typeface="msgothic" charset="0"/>
              </a:rPr>
              <a:t> to secrete IL10 and TGFβ, and together, they stimulate the production of commensal-specific IgA. </a:t>
            </a: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(right): increased intestinal exposure of diverse PAMPs, </a:t>
            </a:r>
            <a:r>
              <a:rPr lang="en-GB" altLang="sl-SI" dirty="0" err="1">
                <a:latin typeface="Arial" panose="020B0604020202020204" pitchFamily="34" charset="0"/>
                <a:cs typeface="msgothic" charset="0"/>
              </a:rPr>
              <a:t>proinflammatory</a:t>
            </a:r>
            <a:r>
              <a:rPr lang="en-GB" altLang="sl-SI" dirty="0">
                <a:latin typeface="Arial" panose="020B0604020202020204" pitchFamily="34" charset="0"/>
                <a:cs typeface="msgothic" charset="0"/>
              </a:rPr>
              <a:t> cytokines, apoptotic debris, and toxins leads to microbial </a:t>
            </a: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and overgrowth of “</a:t>
            </a:r>
            <a:r>
              <a:rPr lang="en-GB" altLang="sl-SI" dirty="0" err="1">
                <a:latin typeface="Arial" panose="020B0604020202020204" pitchFamily="34" charset="0"/>
                <a:cs typeface="msgothic" charset="0"/>
              </a:rPr>
              <a:t>pathobionts</a:t>
            </a:r>
            <a:r>
              <a:rPr lang="en-GB" altLang="sl-SI" dirty="0">
                <a:latin typeface="Arial" panose="020B0604020202020204" pitchFamily="34" charset="0"/>
                <a:cs typeface="msgothic" charset="0"/>
              </a:rPr>
              <a:t>,” transformed symbiotic bacteria now under pathologic conditions. </a:t>
            </a:r>
            <a:r>
              <a:rPr lang="en-GB" altLang="sl-SI" dirty="0" err="1">
                <a:latin typeface="Arial" panose="020B0604020202020204" pitchFamily="34" charset="0"/>
                <a:cs typeface="msgothic" charset="0"/>
              </a:rPr>
              <a:t>Pathobiont</a:t>
            </a:r>
            <a:r>
              <a:rPr lang="en-GB" altLang="sl-SI" dirty="0">
                <a:latin typeface="Arial" panose="020B0604020202020204" pitchFamily="34" charset="0"/>
                <a:cs typeface="msgothic" charset="0"/>
              </a:rPr>
              <a:t> overgrowth leads to the loss of barrier integrity and a breach in the intestinal epithelial cell barrier. Translocation of bacteria and bacterial components triggers the intestinal immune system through TLR activation, resulting in potentially harmful effector T-cell responses set to clear invading bacteria. Ultimately, the secretion of IL1 and IL6 from intestinal epithelial cells fuels a Th1 and Th17 response by DCs and macrophages and leads to higher levels of commensal-specific IgG by B cells.</a:t>
            </a:r>
          </a:p>
        </p:txBody>
      </p:sp>
    </p:spTree>
    <p:extLst>
      <p:ext uri="{BB962C8B-B14F-4D97-AF65-F5344CB8AC3E}">
        <p14:creationId xmlns:p14="http://schemas.microsoft.com/office/powerpoint/2010/main" val="3407818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17282880"/>
          </a:xfrm>
          <a:prstGeom prst="rect">
            <a:avLst/>
          </a:prstGeom>
        </p:spPr>
        <p:txBody>
          <a:bodyPr lIns="0" tIns="0" rIns="0" bIns="0"/>
          <a:lstStyle/>
          <a:p>
            <a:r>
              <a:rPr lang="en-US" sz="2000" b="0" strike="noStrike" spc="-1" dirty="0">
                <a:latin typeface="Arial"/>
              </a:rPr>
              <a:t>Early life, gut microbiota and immune development – establishing a symbiosis. The establishment of the intestinal host–microbiota symbiosis is driven by both developmental and environmental signals especially in early life, profoundly influencing health throughout life. The prenatal intestine is thought to be sterile, and development depends most importantly on genotype as well as on maternal factors, including nutrition and health status. The </a:t>
            </a:r>
            <a:r>
              <a:rPr lang="en-US" sz="2000" b="0" strike="noStrike" spc="-1" dirty="0" err="1">
                <a:latin typeface="Arial"/>
              </a:rPr>
              <a:t>cryptopatches</a:t>
            </a:r>
            <a:r>
              <a:rPr lang="en-US" sz="2000" b="0" strike="noStrike" spc="-1" dirty="0">
                <a:latin typeface="Arial"/>
              </a:rPr>
              <a:t> and lymphoid tissues (mesenteric lymph nodes and Peyer's patches) with dendritic, T and B cells develop in preparation of the exposure to the extrauterine world. During birth, infants are inoculated with maternal and environmental microbes, and the type and patterns strongly depend on birth mode and gestational age. The gut microbial development in the neonatal period is influenced by several early‐life factors and especially diet (type, composition and timing) drives the further diversification towards an adult complexity, which is reached around 3 years of age. This postnatal colonization process provides several signals, known as microbe‐associated molecular patterns (MAMPs), affecting the maturation of the immune system and the mucosal barrier, accompanied with increased mucus secretion. These signals also result in the proliferation of intestinal epithelial cells in crypts and the </a:t>
            </a:r>
            <a:r>
              <a:rPr lang="en-US" sz="2000" b="0" strike="noStrike" spc="-1" dirty="0" err="1">
                <a:latin typeface="Arial"/>
              </a:rPr>
              <a:t>cryptlocated</a:t>
            </a:r>
            <a:r>
              <a:rPr lang="en-US" sz="2000" b="0" strike="noStrike" spc="-1" dirty="0">
                <a:latin typeface="Arial"/>
              </a:rPr>
              <a:t> Paneth cells, resulting in their increased depth and the production of antimicrobial peptides (defensins), respectively. Specialized epithelial cells (M cells) reside above Peyer's patches and facilitate direct interaction of the luminal content with the underlying lymphoid cells to stimulate mucosal immunity. </a:t>
            </a:r>
            <a:r>
              <a:rPr lang="en-US" sz="2000" b="0" strike="noStrike" spc="-1" dirty="0" err="1">
                <a:latin typeface="Arial"/>
              </a:rPr>
              <a:t>SIgA</a:t>
            </a:r>
            <a:r>
              <a:rPr lang="en-US" sz="2000" b="0" strike="noStrike" spc="-1" dirty="0">
                <a:latin typeface="Arial"/>
              </a:rPr>
              <a:t> is the most abundant immunoglobulin on mucosal surfaces, and maternal </a:t>
            </a:r>
            <a:r>
              <a:rPr lang="en-US" sz="2000" b="0" strike="noStrike" spc="-1" dirty="0" err="1">
                <a:latin typeface="Arial"/>
              </a:rPr>
              <a:t>SIgA</a:t>
            </a:r>
            <a:r>
              <a:rPr lang="en-US" sz="2000" b="0" strike="noStrike" spc="-1" dirty="0">
                <a:latin typeface="Arial"/>
              </a:rPr>
              <a:t> is provided by human milk during the early postnatal period along with the initiation of the infants own </a:t>
            </a:r>
            <a:r>
              <a:rPr lang="en-US" sz="2000" b="0" strike="noStrike" spc="-1" dirty="0" err="1">
                <a:latin typeface="Arial"/>
              </a:rPr>
              <a:t>SIgA</a:t>
            </a:r>
            <a:r>
              <a:rPr lang="en-US" sz="2000" b="0" strike="noStrike" spc="-1" dirty="0">
                <a:latin typeface="Arial"/>
              </a:rPr>
              <a:t>.</a:t>
            </a:r>
          </a:p>
          <a:p>
            <a:r>
              <a:rPr lang="en-US" sz="2000" b="0" strike="noStrike" spc="-1" dirty="0">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139026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6</a:t>
            </a:fld>
            <a:endParaRPr lang="en-US"/>
          </a:p>
        </p:txBody>
      </p:sp>
    </p:spTree>
    <p:extLst>
      <p:ext uri="{BB962C8B-B14F-4D97-AF65-F5344CB8AC3E}">
        <p14:creationId xmlns:p14="http://schemas.microsoft.com/office/powerpoint/2010/main" val="24447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7</a:t>
            </a:fld>
            <a:endParaRPr lang="en-US"/>
          </a:p>
        </p:txBody>
      </p:sp>
    </p:spTree>
    <p:extLst>
      <p:ext uri="{BB962C8B-B14F-4D97-AF65-F5344CB8AC3E}">
        <p14:creationId xmlns:p14="http://schemas.microsoft.com/office/powerpoint/2010/main" val="216443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u="none" strike="noStrike" dirty="0">
                <a:solidFill>
                  <a:srgbClr val="2E2E2E"/>
                </a:solidFill>
                <a:effectLst/>
                <a:latin typeface="NexusSerif"/>
              </a:rPr>
              <a:t>Mechanisms connecting AD and diabetes.</a:t>
            </a:r>
            <a:r>
              <a:rPr lang="en-GB" b="0" i="0" u="none" strike="noStrike" dirty="0">
                <a:solidFill>
                  <a:srgbClr val="2E2E2E"/>
                </a:solidFill>
                <a:effectLst/>
                <a:latin typeface="NexusSerif"/>
              </a:rPr>
              <a:t> The diagram highlights insulin resistance as a major intersection between Alzheimer's disease and type 2 diabetes. The selected mechanisms covered in this review are indicated in the left column. Potential </a:t>
            </a:r>
            <a:r>
              <a:rPr lang="en-GB" b="0" i="0" u="none" strike="noStrike" dirty="0" err="1">
                <a:solidFill>
                  <a:srgbClr val="2E2E2E"/>
                </a:solidFill>
                <a:effectLst/>
                <a:latin typeface="NexusSerif"/>
              </a:rPr>
              <a:t>physiopathological</a:t>
            </a:r>
            <a:r>
              <a:rPr lang="en-GB" b="0" i="0" u="none" strike="noStrike" dirty="0">
                <a:solidFill>
                  <a:srgbClr val="2E2E2E"/>
                </a:solidFill>
                <a:effectLst/>
                <a:latin typeface="NexusSerif"/>
              </a:rPr>
              <a:t> and therapeutical implications of those mechanisms to either type 2 diabetes (pink column) or Alzheimer's disease (blue column) are described.</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8</a:t>
            </a:fld>
            <a:endParaRPr lang="en-US"/>
          </a:p>
        </p:txBody>
      </p:sp>
    </p:spTree>
    <p:extLst>
      <p:ext uri="{BB962C8B-B14F-4D97-AF65-F5344CB8AC3E}">
        <p14:creationId xmlns:p14="http://schemas.microsoft.com/office/powerpoint/2010/main" val="283857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AdvOT863180fb"/>
              </a:rPr>
              <a:t>hus</a:t>
            </a:r>
            <a:r>
              <a:rPr lang="en-GB" sz="1800" dirty="0">
                <a:effectLst/>
                <a:latin typeface="AdvOT863180fb"/>
              </a:rPr>
              <a:t>, in a cohort of 414 community-dwelling ambulatory patients with a diagnosis of probable Alzheimer's disease, weight loss of 4% body weight or more during the </a:t>
            </a:r>
            <a:r>
              <a:rPr lang="en-GB" sz="1800" dirty="0">
                <a:effectLst/>
                <a:latin typeface="AdvOT863180fb+fb"/>
              </a:rPr>
              <a:t>fi</a:t>
            </a:r>
            <a:r>
              <a:rPr lang="en-GB" sz="1800" dirty="0">
                <a:effectLst/>
                <a:latin typeface="AdvOT863180fb"/>
              </a:rPr>
              <a:t>rst year of follow up was independently predictive for rapid cognitive decline (loss of 3 points or more in MMSE over 6 months) during the following 3 years in a multivariate cox-proportional model (HR </a:t>
            </a:r>
            <a:r>
              <a:rPr lang="en-GB" sz="1800" dirty="0">
                <a:effectLst/>
                <a:latin typeface="AdvP4C4E74"/>
              </a:rPr>
              <a:t>1⁄4 </a:t>
            </a:r>
            <a:r>
              <a:rPr lang="en-GB" sz="1800" dirty="0">
                <a:effectLst/>
                <a:latin typeface="AdvOT863180fb"/>
              </a:rPr>
              <a:t>1.5, 95%-CI 1.0</a:t>
            </a:r>
            <a:r>
              <a:rPr lang="en-GB" sz="1800" dirty="0">
                <a:effectLst/>
                <a:latin typeface="AdvPS44A44B"/>
              </a:rPr>
              <a:t>e</a:t>
            </a:r>
            <a:r>
              <a:rPr lang="en-GB" sz="1800" dirty="0">
                <a:effectLst/>
                <a:latin typeface="AdvOT863180fb"/>
              </a:rPr>
              <a:t>2.2) </a:t>
            </a:r>
            <a:r>
              <a:rPr lang="en-GB" sz="1800" dirty="0">
                <a:solidFill>
                  <a:srgbClr val="2196D1"/>
                </a:solidFill>
                <a:effectLst/>
                <a:latin typeface="AdvOT863180fb"/>
              </a:rPr>
              <a:t>[58]</a:t>
            </a:r>
            <a:r>
              <a:rPr lang="en-GB" sz="1800" dirty="0">
                <a:effectLst/>
                <a:latin typeface="AdvOT863180fb"/>
              </a:rPr>
              <a:t>. </a:t>
            </a:r>
            <a:endParaRPr lang="en-GB" dirty="0"/>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15</a:t>
            </a:fld>
            <a:endParaRPr lang="en-US"/>
          </a:p>
        </p:txBody>
      </p:sp>
    </p:spTree>
    <p:extLst>
      <p:ext uri="{BB962C8B-B14F-4D97-AF65-F5344CB8AC3E}">
        <p14:creationId xmlns:p14="http://schemas.microsoft.com/office/powerpoint/2010/main" val="344521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sl-SI"/>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sl-SI" dirty="0">
                <a:latin typeface="Arial" charset="0"/>
                <a:ea typeface="msgothic" charset="0"/>
                <a:cs typeface="msgothic" charset="0"/>
              </a:rPr>
              <a:t>Reduced aggregation of tau in the hippocampus of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mice after FMT. Immunostaining for tau pathology in the brain slices from 6-month-old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mice after FMT treatment. Representative confocal images of (A) human tau (Tau13) staining and (B) quantification of the Tau13-positive area in the hippocampus of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mice (n=14) and FMT mice (n=16). Representative confocal images of (C) PHF-tau (AT180) staining and (D) quantification of the AT180-positive area in the hippocampus of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mice (n=14) and FMT mice (n=16). Representative confocal images of (E) PHF-tau (AT8) staining and (F) quantification of AT8-positive area in the hippocampus of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mice (n=14) and FMT mice (n=16). Data represent </a:t>
            </a:r>
            <a:r>
              <a:rPr lang="en-GB" altLang="sl-SI" dirty="0" err="1">
                <a:latin typeface="Arial" charset="0"/>
                <a:ea typeface="msgothic" charset="0"/>
                <a:cs typeface="msgothic" charset="0"/>
              </a:rPr>
              <a:t>mean±SEM</a:t>
            </a:r>
            <a:r>
              <a:rPr lang="en-GB" altLang="sl-SI" dirty="0">
                <a:latin typeface="Arial" charset="0"/>
                <a:ea typeface="msgothic" charset="0"/>
                <a:cs typeface="msgothic" charset="0"/>
              </a:rPr>
              <a:t>; *p&lt;0.05, **p&lt;0.01, according to two-tailed unpaired t-test. Scale bars in A, C and E: 200 µm. ADLP</a:t>
            </a:r>
            <a:r>
              <a:rPr lang="en-GB" altLang="sl-SI" baseline="33000" dirty="0">
                <a:latin typeface="Arial" charset="0"/>
                <a:ea typeface="msgothic" charset="0"/>
                <a:cs typeface="msgothic" charset="0"/>
              </a:rPr>
              <a:t>APT</a:t>
            </a:r>
            <a:r>
              <a:rPr lang="en-GB" altLang="sl-SI" dirty="0">
                <a:latin typeface="Arial" charset="0"/>
                <a:ea typeface="msgothic" charset="0"/>
                <a:cs typeface="msgothic" charset="0"/>
              </a:rPr>
              <a:t>, AD-like pathology with amyloid and </a:t>
            </a:r>
            <a:r>
              <a:rPr lang="en-GB" altLang="sl-SI" dirty="0" err="1">
                <a:latin typeface="Arial" charset="0"/>
                <a:ea typeface="msgothic" charset="0"/>
                <a:cs typeface="msgothic" charset="0"/>
              </a:rPr>
              <a:t>neurofibrillarytangles</a:t>
            </a:r>
            <a:r>
              <a:rPr lang="en-GB" altLang="sl-SI" dirty="0">
                <a:latin typeface="Arial" charset="0"/>
                <a:ea typeface="msgothic" charset="0"/>
                <a:cs typeface="msgothic" charset="0"/>
              </a:rPr>
              <a:t>; DAPI, 4',6-Diamidino-2-Phenylindole; FMT, faecal microbiota transfer; </a:t>
            </a:r>
            <a:r>
              <a:rPr lang="en-GB" altLang="sl-SI" dirty="0" err="1">
                <a:latin typeface="Arial" charset="0"/>
                <a:ea typeface="msgothic" charset="0"/>
                <a:cs typeface="msgothic" charset="0"/>
              </a:rPr>
              <a:t>n.d.</a:t>
            </a:r>
            <a:r>
              <a:rPr lang="en-GB" altLang="sl-SI" dirty="0">
                <a:latin typeface="Arial" charset="0"/>
                <a:ea typeface="msgothic" charset="0"/>
                <a:cs typeface="msgothic" charset="0"/>
              </a:rPr>
              <a:t>, non-detection; PHF, paired helical filament; WT, wild-type.</a:t>
            </a:r>
          </a:p>
        </p:txBody>
      </p:sp>
    </p:spTree>
    <p:extLst>
      <p:ext uri="{BB962C8B-B14F-4D97-AF65-F5344CB8AC3E}">
        <p14:creationId xmlns:p14="http://schemas.microsoft.com/office/powerpoint/2010/main" val="258716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7A3152-5784-0942-A733-CD76D41F4886}" type="slidenum">
              <a:rPr lang="en-US" smtClean="0"/>
              <a:t>22</a:t>
            </a:fld>
            <a:endParaRPr lang="en-US"/>
          </a:p>
        </p:txBody>
      </p:sp>
    </p:spTree>
    <p:extLst>
      <p:ext uri="{BB962C8B-B14F-4D97-AF65-F5344CB8AC3E}">
        <p14:creationId xmlns:p14="http://schemas.microsoft.com/office/powerpoint/2010/main" val="212283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55653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5"/>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940526" y="1122363"/>
            <a:ext cx="10189028" cy="2387600"/>
          </a:xfrm>
        </p:spPr>
        <p:txBody>
          <a:bodyPr>
            <a:noAutofit/>
          </a:bodyPr>
          <a:lstStyle/>
          <a:p>
            <a:r>
              <a:rPr lang="sl-SI" sz="2800" b="1" dirty="0" err="1">
                <a:effectLst/>
                <a:latin typeface="Calibri" panose="020F0502020204030204" pitchFamily="34" charset="0"/>
                <a:ea typeface="Calibri" panose="020F0502020204030204" pitchFamily="34" charset="0"/>
                <a:cs typeface="Times New Roman" panose="02020603050405020304" pitchFamily="18" charset="0"/>
              </a:rPr>
              <a:t>Neurobiology</a:t>
            </a:r>
            <a:r>
              <a:rPr lang="sl-SI" sz="2800" b="1" dirty="0">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800" b="1" dirty="0">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effectLst/>
                <a:latin typeface="Calibri" panose="020F0502020204030204" pitchFamily="34" charset="0"/>
                <a:ea typeface="Calibri" panose="020F0502020204030204" pitchFamily="34" charset="0"/>
                <a:cs typeface="Times New Roman" panose="02020603050405020304" pitchFamily="18" charset="0"/>
              </a:rPr>
              <a:t>neurodegenerative</a:t>
            </a:r>
            <a:r>
              <a:rPr lang="sl-SI" sz="2800" b="1" dirty="0">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effectLst/>
                <a:latin typeface="Calibri" panose="020F0502020204030204" pitchFamily="34" charset="0"/>
                <a:ea typeface="Calibri" panose="020F0502020204030204" pitchFamily="34" charset="0"/>
                <a:cs typeface="Times New Roman" panose="02020603050405020304" pitchFamily="18" charset="0"/>
              </a:rPr>
              <a:t>diseases</a:t>
            </a:r>
            <a:r>
              <a:rPr lang="sl-SI" sz="2800" b="1" dirty="0">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effectLst/>
                <a:latin typeface="Calibri" panose="020F0502020204030204" pitchFamily="34" charset="0"/>
                <a:ea typeface="Calibri" panose="020F0502020204030204" pitchFamily="34" charset="0"/>
                <a:cs typeface="Times New Roman" panose="02020603050405020304" pitchFamily="18" charset="0"/>
              </a:rPr>
              <a:t>NDDs</a:t>
            </a:r>
            <a:r>
              <a:rPr lang="sl-SI" sz="2800" b="1" dirty="0">
                <a:effectLst/>
                <a:latin typeface="Calibri" panose="020F0502020204030204" pitchFamily="34" charset="0"/>
                <a:ea typeface="Calibri" panose="020F0502020204030204" pitchFamily="34" charset="0"/>
                <a:cs typeface="Times New Roman" panose="02020603050405020304" pitchFamily="18" charset="0"/>
              </a:rPr>
              <a:t>)</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br>
              <a:rPr lang="en-US" sz="2800" b="1" dirty="0">
                <a:effectLst/>
                <a:latin typeface="Calibri" panose="020F0502020204030204" pitchFamily="34" charset="0"/>
                <a:ea typeface="Calibri" panose="020F0502020204030204" pitchFamily="34" charset="0"/>
                <a:cs typeface="Times New Roman" panose="02020603050405020304" pitchFamily="18" charset="0"/>
              </a:rPr>
            </a:br>
            <a:br>
              <a:rPr lang="sl-SI" sz="2800" i="1" dirty="0">
                <a:latin typeface="Calibri" panose="020F0502020204030204" pitchFamily="34" charset="0"/>
                <a:ea typeface="Calibri" panose="020F0502020204030204" pitchFamily="34" charset="0"/>
                <a:cs typeface="Times New Roman" panose="02020603050405020304" pitchFamily="18" charset="0"/>
              </a:rPr>
            </a:br>
            <a:r>
              <a:rPr lang="sl-SI" sz="2800" i="1" dirty="0">
                <a:latin typeface="Calibri" panose="020F0502020204030204" pitchFamily="34" charset="0"/>
                <a:ea typeface="Calibri" panose="020F0502020204030204" pitchFamily="34" charset="0"/>
                <a:cs typeface="Times New Roman" panose="02020603050405020304" pitchFamily="18" charset="0"/>
              </a:rPr>
              <a:t>„</a:t>
            </a:r>
            <a:r>
              <a:rPr lang="sl-SI" sz="2800" i="1" dirty="0" err="1">
                <a:latin typeface="Calibri" panose="020F0502020204030204" pitchFamily="34" charset="0"/>
                <a:ea typeface="Calibri" panose="020F0502020204030204" pitchFamily="34" charset="0"/>
                <a:cs typeface="Times New Roman" panose="02020603050405020304" pitchFamily="18" charset="0"/>
              </a:rPr>
              <a:t>Neurobiological</a:t>
            </a:r>
            <a:r>
              <a:rPr lang="sl-SI" sz="2800" i="1" dirty="0">
                <a:latin typeface="Calibri" panose="020F0502020204030204" pitchFamily="34" charset="0"/>
                <a:ea typeface="Calibri" panose="020F0502020204030204" pitchFamily="34" charset="0"/>
                <a:cs typeface="Times New Roman" panose="02020603050405020304" pitchFamily="18" charset="0"/>
              </a:rPr>
              <a:t> </a:t>
            </a:r>
            <a:r>
              <a:rPr lang="sl-SI" sz="2800" i="1" dirty="0" err="1">
                <a:latin typeface="Calibri" panose="020F0502020204030204" pitchFamily="34" charset="0"/>
                <a:ea typeface="Calibri" panose="020F0502020204030204" pitchFamily="34" charset="0"/>
                <a:cs typeface="Times New Roman" panose="02020603050405020304" pitchFamily="18" charset="0"/>
              </a:rPr>
              <a:t>background</a:t>
            </a:r>
            <a:r>
              <a:rPr lang="sl-SI" sz="2800" i="1" dirty="0">
                <a:latin typeface="Calibri" panose="020F0502020204030204" pitchFamily="34" charset="0"/>
                <a:ea typeface="Calibri" panose="020F0502020204030204" pitchFamily="34" charset="0"/>
                <a:cs typeface="Times New Roman" panose="02020603050405020304" pitchFamily="18" charset="0"/>
              </a:rPr>
              <a:t> </a:t>
            </a:r>
            <a:r>
              <a:rPr lang="sl-SI" sz="2800" i="1" dirty="0" err="1">
                <a:latin typeface="Calibri" panose="020F0502020204030204" pitchFamily="34" charset="0"/>
                <a:ea typeface="Calibri" panose="020F0502020204030204" pitchFamily="34" charset="0"/>
                <a:cs typeface="Times New Roman" panose="02020603050405020304" pitchFamily="18" charset="0"/>
              </a:rPr>
              <a:t>of</a:t>
            </a:r>
            <a:r>
              <a:rPr lang="sl-SI" sz="2800" i="1" dirty="0">
                <a:latin typeface="Calibri" panose="020F0502020204030204" pitchFamily="34" charset="0"/>
                <a:ea typeface="Calibri" panose="020F0502020204030204" pitchFamily="34" charset="0"/>
                <a:cs typeface="Times New Roman" panose="02020603050405020304" pitchFamily="18" charset="0"/>
              </a:rPr>
              <a:t> </a:t>
            </a:r>
            <a:r>
              <a:rPr lang="sl-SI" sz="2800" i="1" dirty="0" err="1">
                <a:latin typeface="Calibri" panose="020F0502020204030204" pitchFamily="34" charset="0"/>
                <a:ea typeface="Calibri" panose="020F0502020204030204" pitchFamily="34" charset="0"/>
                <a:cs typeface="Times New Roman" panose="02020603050405020304" pitchFamily="18" charset="0"/>
              </a:rPr>
              <a:t>Alzheimer‘s</a:t>
            </a:r>
            <a:r>
              <a:rPr lang="sl-SI" sz="2800" i="1" dirty="0">
                <a:latin typeface="Calibri" panose="020F0502020204030204" pitchFamily="34" charset="0"/>
                <a:ea typeface="Calibri" panose="020F0502020204030204" pitchFamily="34" charset="0"/>
                <a:cs typeface="Times New Roman" panose="02020603050405020304" pitchFamily="18" charset="0"/>
              </a:rPr>
              <a:t> </a:t>
            </a:r>
            <a:r>
              <a:rPr lang="sl-SI" sz="2800" i="1" dirty="0" err="1">
                <a:latin typeface="Calibri" panose="020F0502020204030204" pitchFamily="34" charset="0"/>
                <a:ea typeface="Calibri" panose="020F0502020204030204" pitchFamily="34" charset="0"/>
                <a:cs typeface="Times New Roman" panose="02020603050405020304" pitchFamily="18" charset="0"/>
              </a:rPr>
              <a:t>dementia</a:t>
            </a:r>
            <a:r>
              <a:rPr lang="sl-SI" sz="2800" i="1" dirty="0">
                <a:latin typeface="Calibri" panose="020F0502020204030204" pitchFamily="34" charset="0"/>
                <a:ea typeface="Calibri" panose="020F0502020204030204" pitchFamily="34" charset="0"/>
                <a:cs typeface="Times New Roman" panose="02020603050405020304" pitchFamily="18" charset="0"/>
              </a:rPr>
              <a:t> </a:t>
            </a:r>
            <a:r>
              <a:rPr lang="sl-SI" sz="2800" i="1" dirty="0" err="1">
                <a:latin typeface="Calibri" panose="020F0502020204030204" pitchFamily="34" charset="0"/>
                <a:ea typeface="Calibri" panose="020F0502020204030204" pitchFamily="34" charset="0"/>
                <a:cs typeface="Times New Roman" panose="02020603050405020304" pitchFamily="18" charset="0"/>
              </a:rPr>
              <a:t>related</a:t>
            </a:r>
            <a:r>
              <a:rPr lang="sl-SI" sz="2800" i="1" dirty="0">
                <a:latin typeface="Calibri" panose="020F0502020204030204" pitchFamily="34" charset="0"/>
                <a:ea typeface="Calibri" panose="020F0502020204030204" pitchFamily="34" charset="0"/>
                <a:cs typeface="Times New Roman" panose="02020603050405020304" pitchFamily="18" charset="0"/>
              </a:rPr>
              <a:t> to </a:t>
            </a:r>
            <a:r>
              <a:rPr lang="sl-SI" sz="2800" i="1" dirty="0" err="1">
                <a:latin typeface="Calibri" panose="020F0502020204030204" pitchFamily="34" charset="0"/>
                <a:ea typeface="Calibri" panose="020F0502020204030204" pitchFamily="34" charset="0"/>
                <a:cs typeface="Times New Roman" panose="02020603050405020304" pitchFamily="18" charset="0"/>
              </a:rPr>
              <a:t>microbiota</a:t>
            </a:r>
            <a:r>
              <a:rPr lang="sl-SI" sz="2800" i="1" dirty="0">
                <a:latin typeface="Calibri" panose="020F0502020204030204" pitchFamily="34" charset="0"/>
                <a:ea typeface="Calibri" panose="020F0502020204030204" pitchFamily="34" charset="0"/>
                <a:cs typeface="Times New Roman" panose="02020603050405020304" pitchFamily="18" charset="0"/>
              </a:rPr>
              <a:t>“</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SE" sz="2800"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02038"/>
            <a:ext cx="9144000" cy="633095"/>
          </a:xfrm>
        </p:spPr>
        <p:txBody>
          <a:bodyPr>
            <a:normAutofit/>
          </a:bodyPr>
          <a:lstStyle/>
          <a:p>
            <a:r>
              <a:rPr lang="en-GB" dirty="0"/>
              <a:t>Neurology and medical care of neurodegenerative disorders</a:t>
            </a: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b="1" dirty="0"/>
              <a:t>Gorazd Drevenšek</a:t>
            </a:r>
            <a:br>
              <a:rPr lang="en-GB" dirty="0"/>
            </a:br>
            <a:r>
              <a:rPr lang="sl-SI" dirty="0" err="1"/>
              <a:t>University</a:t>
            </a:r>
            <a:r>
              <a:rPr lang="sl-SI" dirty="0"/>
              <a:t> </a:t>
            </a:r>
            <a:r>
              <a:rPr lang="sl-SI" dirty="0" err="1"/>
              <a:t>of</a:t>
            </a:r>
            <a:r>
              <a:rPr lang="sl-SI" dirty="0"/>
              <a:t> Ljubljana</a:t>
            </a:r>
            <a:endParaRPr lang="en-GB" dirty="0"/>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3DCF7C-AE38-4096-B969-75DB11F16843}"/>
              </a:ext>
            </a:extLst>
          </p:cNvPr>
          <p:cNvSpPr>
            <a:spLocks noGrp="1"/>
          </p:cNvSpPr>
          <p:nvPr>
            <p:ph type="title"/>
          </p:nvPr>
        </p:nvSpPr>
        <p:spPr/>
        <p:txBody>
          <a:bodyPr/>
          <a:lstStyle/>
          <a:p>
            <a:r>
              <a:rPr lang="sl-SI" b="1" dirty="0" err="1"/>
              <a:t>Risk</a:t>
            </a:r>
            <a:r>
              <a:rPr lang="sl-SI" b="1" dirty="0"/>
              <a:t> </a:t>
            </a:r>
            <a:r>
              <a:rPr lang="sl-SI" b="1" dirty="0" err="1"/>
              <a:t>factors</a:t>
            </a:r>
            <a:r>
              <a:rPr lang="sl-SI" b="1" dirty="0"/>
              <a:t> </a:t>
            </a:r>
            <a:r>
              <a:rPr lang="sl-SI" b="1" dirty="0" err="1"/>
              <a:t>for</a:t>
            </a:r>
            <a:r>
              <a:rPr lang="sl-SI" b="1" dirty="0"/>
              <a:t> </a:t>
            </a:r>
            <a:r>
              <a:rPr lang="sl-SI" b="1" dirty="0" err="1"/>
              <a:t>development</a:t>
            </a:r>
            <a:r>
              <a:rPr lang="sl-SI" b="1" dirty="0"/>
              <a:t> </a:t>
            </a:r>
            <a:r>
              <a:rPr lang="sl-SI" b="1" dirty="0" err="1"/>
              <a:t>of</a:t>
            </a:r>
            <a:r>
              <a:rPr lang="sl-SI" b="1" dirty="0"/>
              <a:t> AD</a:t>
            </a:r>
          </a:p>
        </p:txBody>
      </p:sp>
      <p:sp>
        <p:nvSpPr>
          <p:cNvPr id="3" name="Označba mesta vsebine 2">
            <a:extLst>
              <a:ext uri="{FF2B5EF4-FFF2-40B4-BE49-F238E27FC236}">
                <a16:creationId xmlns:a16="http://schemas.microsoft.com/office/drawing/2014/main" id="{72AEDC37-E23B-4D2F-A5D4-D26D5A98AF3C}"/>
              </a:ext>
            </a:extLst>
          </p:cNvPr>
          <p:cNvSpPr>
            <a:spLocks noGrp="1"/>
          </p:cNvSpPr>
          <p:nvPr>
            <p:ph idx="1"/>
          </p:nvPr>
        </p:nvSpPr>
        <p:spPr/>
        <p:txBody>
          <a:bodyPr>
            <a:normAutofit fontScale="92500" lnSpcReduction="20000"/>
          </a:bodyPr>
          <a:lstStyle/>
          <a:p>
            <a:r>
              <a:rPr lang="sl-SI" sz="3600" dirty="0" err="1"/>
              <a:t>Genetic</a:t>
            </a:r>
            <a:r>
              <a:rPr lang="sl-SI" sz="3600" dirty="0"/>
              <a:t> </a:t>
            </a:r>
            <a:r>
              <a:rPr lang="sl-SI" sz="3600" dirty="0" err="1"/>
              <a:t>factors</a:t>
            </a:r>
            <a:r>
              <a:rPr lang="sl-SI" sz="3600" dirty="0"/>
              <a:t>, </a:t>
            </a:r>
            <a:r>
              <a:rPr lang="sl-SI" sz="3600" dirty="0" err="1"/>
              <a:t>mainly</a:t>
            </a:r>
            <a:r>
              <a:rPr lang="sl-SI" sz="3600" dirty="0"/>
              <a:t> in </a:t>
            </a:r>
            <a:r>
              <a:rPr lang="sl-SI" sz="3600" dirty="0" err="1"/>
              <a:t>family</a:t>
            </a:r>
            <a:r>
              <a:rPr lang="sl-SI" sz="3600" dirty="0"/>
              <a:t> AD</a:t>
            </a:r>
          </a:p>
          <a:p>
            <a:pPr lvl="1"/>
            <a:r>
              <a:rPr lang="sl-SI" sz="3200" dirty="0" err="1"/>
              <a:t>Rare</a:t>
            </a:r>
            <a:endParaRPr lang="sl-SI" sz="3200" dirty="0"/>
          </a:p>
          <a:p>
            <a:pPr lvl="1"/>
            <a:r>
              <a:rPr lang="sl-SI" sz="3200" dirty="0" err="1"/>
              <a:t>Higly</a:t>
            </a:r>
            <a:r>
              <a:rPr lang="sl-SI" sz="3200" dirty="0"/>
              <a:t> </a:t>
            </a:r>
            <a:r>
              <a:rPr lang="sl-SI" sz="3200" dirty="0" err="1"/>
              <a:t>related</a:t>
            </a:r>
            <a:r>
              <a:rPr lang="sl-SI" sz="3200" dirty="0"/>
              <a:t> to </a:t>
            </a:r>
            <a:r>
              <a:rPr lang="sl-SI" sz="3200" dirty="0" err="1"/>
              <a:t>onset</a:t>
            </a:r>
            <a:r>
              <a:rPr lang="sl-SI" sz="3200" dirty="0"/>
              <a:t> </a:t>
            </a:r>
            <a:r>
              <a:rPr lang="sl-SI" sz="3200" dirty="0" err="1"/>
              <a:t>of</a:t>
            </a:r>
            <a:r>
              <a:rPr lang="sl-SI" sz="3200" dirty="0"/>
              <a:t> AD</a:t>
            </a:r>
          </a:p>
          <a:p>
            <a:pPr lvl="1"/>
            <a:r>
              <a:rPr lang="sl-SI" sz="3200" dirty="0"/>
              <a:t>APP, PSEN1, PSEN2</a:t>
            </a:r>
          </a:p>
          <a:p>
            <a:r>
              <a:rPr lang="sl-SI" sz="3600" dirty="0" err="1"/>
              <a:t>Apolipoproteins</a:t>
            </a:r>
            <a:endParaRPr lang="sl-SI" sz="3600" dirty="0"/>
          </a:p>
          <a:p>
            <a:pPr lvl="1"/>
            <a:r>
              <a:rPr lang="sl-SI" sz="3200" dirty="0" err="1"/>
              <a:t>Low</a:t>
            </a:r>
            <a:r>
              <a:rPr lang="sl-SI" sz="3200" dirty="0"/>
              <a:t> </a:t>
            </a:r>
            <a:r>
              <a:rPr lang="sl-SI" sz="3200" dirty="0" err="1"/>
              <a:t>frequency</a:t>
            </a:r>
            <a:r>
              <a:rPr lang="sl-SI" sz="3200" dirty="0"/>
              <a:t>, </a:t>
            </a:r>
            <a:r>
              <a:rPr lang="sl-SI" sz="3200" dirty="0" err="1"/>
              <a:t>intermediate</a:t>
            </a:r>
            <a:r>
              <a:rPr lang="sl-SI" sz="3200" dirty="0"/>
              <a:t> </a:t>
            </a:r>
            <a:r>
              <a:rPr lang="sl-SI" sz="3200" dirty="0" err="1"/>
              <a:t>effectivity</a:t>
            </a:r>
            <a:endParaRPr lang="sl-SI" sz="3200" dirty="0"/>
          </a:p>
          <a:p>
            <a:pPr lvl="1"/>
            <a:r>
              <a:rPr lang="sl-SI" sz="3200" dirty="0" err="1"/>
              <a:t>High</a:t>
            </a:r>
            <a:r>
              <a:rPr lang="sl-SI" sz="3200" dirty="0"/>
              <a:t> </a:t>
            </a:r>
            <a:r>
              <a:rPr lang="sl-SI" sz="3200" dirty="0" err="1"/>
              <a:t>correlation</a:t>
            </a:r>
            <a:endParaRPr lang="sl-SI" sz="3200" dirty="0"/>
          </a:p>
          <a:p>
            <a:pPr lvl="1"/>
            <a:r>
              <a:rPr lang="sl-SI" sz="3200" dirty="0"/>
              <a:t>APOE4</a:t>
            </a:r>
          </a:p>
          <a:p>
            <a:r>
              <a:rPr lang="sl-SI" sz="3600" dirty="0" err="1"/>
              <a:t>Life</a:t>
            </a:r>
            <a:r>
              <a:rPr lang="sl-SI" sz="3600" dirty="0"/>
              <a:t> </a:t>
            </a:r>
            <a:r>
              <a:rPr lang="sl-SI" sz="3600" dirty="0" err="1"/>
              <a:t>style</a:t>
            </a:r>
            <a:r>
              <a:rPr lang="sl-SI" sz="3600" dirty="0"/>
              <a:t> </a:t>
            </a:r>
            <a:r>
              <a:rPr lang="sl-SI" sz="3600" dirty="0" err="1"/>
              <a:t>related</a:t>
            </a:r>
            <a:r>
              <a:rPr lang="sl-SI" sz="3600" dirty="0"/>
              <a:t> </a:t>
            </a:r>
            <a:r>
              <a:rPr lang="sl-SI" sz="3600" dirty="0" err="1"/>
              <a:t>risks</a:t>
            </a:r>
            <a:endParaRPr lang="sl-SI" sz="3600" dirty="0"/>
          </a:p>
          <a:p>
            <a:pPr lvl="1"/>
            <a:r>
              <a:rPr lang="sl-SI" sz="3200" dirty="0" err="1"/>
              <a:t>Low</a:t>
            </a:r>
            <a:r>
              <a:rPr lang="sl-SI" sz="3200" dirty="0"/>
              <a:t> incidence</a:t>
            </a:r>
          </a:p>
          <a:p>
            <a:pPr lvl="1"/>
            <a:r>
              <a:rPr lang="sl-SI" sz="3200" dirty="0" err="1"/>
              <a:t>Smaller</a:t>
            </a:r>
            <a:r>
              <a:rPr lang="sl-SI" sz="3200" dirty="0"/>
              <a:t> </a:t>
            </a:r>
            <a:r>
              <a:rPr lang="sl-SI" sz="3200" dirty="0" err="1"/>
              <a:t>risk</a:t>
            </a:r>
            <a:endParaRPr lang="sl-SI" sz="3200" dirty="0"/>
          </a:p>
          <a:p>
            <a:pPr lvl="1"/>
            <a:endParaRPr lang="sl-SI" sz="3200" dirty="0"/>
          </a:p>
        </p:txBody>
      </p:sp>
      <p:pic>
        <p:nvPicPr>
          <p:cNvPr id="4" name="Slika 3">
            <a:extLst>
              <a:ext uri="{FF2B5EF4-FFF2-40B4-BE49-F238E27FC236}">
                <a16:creationId xmlns:a16="http://schemas.microsoft.com/office/drawing/2014/main" id="{77FC9D25-A99A-4060-A84D-9A0655411F39}"/>
              </a:ext>
            </a:extLst>
          </p:cNvPr>
          <p:cNvPicPr>
            <a:picLocks noChangeAspect="1"/>
          </p:cNvPicPr>
          <p:nvPr/>
        </p:nvPicPr>
        <p:blipFill>
          <a:blip r:embed="rId2"/>
          <a:stretch>
            <a:fillRect/>
          </a:stretch>
        </p:blipFill>
        <p:spPr>
          <a:xfrm>
            <a:off x="8078478" y="1825604"/>
            <a:ext cx="3439719" cy="2804269"/>
          </a:xfrm>
          <a:prstGeom prst="rect">
            <a:avLst/>
          </a:prstGeom>
        </p:spPr>
      </p:pic>
    </p:spTree>
    <p:extLst>
      <p:ext uri="{BB962C8B-B14F-4D97-AF65-F5344CB8AC3E}">
        <p14:creationId xmlns:p14="http://schemas.microsoft.com/office/powerpoint/2010/main" val="429322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0" y="12361"/>
            <a:ext cx="10412055" cy="6209069"/>
          </a:xfrm>
          <a:prstGeom prst="rect">
            <a:avLst/>
          </a:prstGeom>
        </p:spPr>
      </p:pic>
      <p:sp>
        <p:nvSpPr>
          <p:cNvPr id="2" name="Pravokotnik 1">
            <a:extLst>
              <a:ext uri="{FF2B5EF4-FFF2-40B4-BE49-F238E27FC236}">
                <a16:creationId xmlns:a16="http://schemas.microsoft.com/office/drawing/2014/main" id="{5FD3FFF2-0839-4FF9-BC34-1701E6819548}"/>
              </a:ext>
            </a:extLst>
          </p:cNvPr>
          <p:cNvSpPr/>
          <p:nvPr/>
        </p:nvSpPr>
        <p:spPr>
          <a:xfrm>
            <a:off x="3591700" y="76053"/>
            <a:ext cx="4081848" cy="1477328"/>
          </a:xfrm>
          <a:prstGeom prst="rect">
            <a:avLst/>
          </a:prstGeom>
        </p:spPr>
        <p:txBody>
          <a:bodyPr wrap="square">
            <a:spAutoFit/>
          </a:bodyPr>
          <a:lstStyle/>
          <a:p>
            <a:pPr>
              <a:buFont typeface="Arial" panose="020B0604020202020204" pitchFamily="34" charset="0"/>
              <a:buChar char="•"/>
            </a:pPr>
            <a:endParaRPr lang="sl-SI" b="1" dirty="0">
              <a:solidFill>
                <a:srgbClr val="6F6F6F"/>
              </a:solidFill>
              <a:latin typeface="-apple-system"/>
            </a:endParaRPr>
          </a:p>
          <a:p>
            <a:pPr>
              <a:buFont typeface="Arial" panose="020B0604020202020204" pitchFamily="34" charset="0"/>
              <a:buChar char="•"/>
            </a:pPr>
            <a:r>
              <a:rPr lang="en-US" b="1" dirty="0">
                <a:solidFill>
                  <a:srgbClr val="6F6F6F"/>
                </a:solidFill>
                <a:latin typeface="-apple-system"/>
              </a:rPr>
              <a:t>NEWS AND VIEWS</a:t>
            </a:r>
            <a:endParaRPr lang="en-US" dirty="0">
              <a:solidFill>
                <a:srgbClr val="6F6F6F"/>
              </a:solidFill>
              <a:latin typeface="-apple-system"/>
            </a:endParaRPr>
          </a:p>
          <a:p>
            <a:r>
              <a:rPr lang="en-US" b="1" dirty="0">
                <a:solidFill>
                  <a:srgbClr val="FF0000"/>
                </a:solidFill>
                <a:latin typeface="-apple-system"/>
              </a:rPr>
              <a:t>February 2023</a:t>
            </a:r>
          </a:p>
          <a:p>
            <a:r>
              <a:rPr lang="en-US" b="1" dirty="0">
                <a:solidFill>
                  <a:srgbClr val="222222"/>
                </a:solidFill>
                <a:latin typeface="Harding"/>
              </a:rPr>
              <a:t>The Alzheimer’s risk</a:t>
            </a:r>
            <a:r>
              <a:rPr lang="sl-SI" b="1" dirty="0">
                <a:solidFill>
                  <a:srgbClr val="222222"/>
                </a:solidFill>
                <a:latin typeface="Harding"/>
              </a:rPr>
              <a:t> </a:t>
            </a:r>
            <a:r>
              <a:rPr lang="en-US" b="1" dirty="0">
                <a:solidFill>
                  <a:srgbClr val="222222"/>
                </a:solidFill>
                <a:latin typeface="Harding"/>
              </a:rPr>
              <a:t>gene </a:t>
            </a:r>
            <a:r>
              <a:rPr lang="en-US" b="1" i="1" dirty="0">
                <a:solidFill>
                  <a:srgbClr val="222222"/>
                </a:solidFill>
                <a:latin typeface="Harding"/>
              </a:rPr>
              <a:t>APOE</a:t>
            </a:r>
            <a:r>
              <a:rPr lang="en-US" b="1" dirty="0">
                <a:solidFill>
                  <a:srgbClr val="222222"/>
                </a:solidFill>
                <a:latin typeface="Harding"/>
              </a:rPr>
              <a:t> modulates the gut–brain axis</a:t>
            </a:r>
            <a:endParaRPr lang="en-US" b="1" i="0" dirty="0">
              <a:solidFill>
                <a:srgbClr val="222222"/>
              </a:solidFill>
              <a:effectLst/>
              <a:latin typeface="Harding"/>
            </a:endParaRPr>
          </a:p>
        </p:txBody>
      </p:sp>
      <p:pic>
        <p:nvPicPr>
          <p:cNvPr id="7" name="Slika 6">
            <a:extLst>
              <a:ext uri="{FF2B5EF4-FFF2-40B4-BE49-F238E27FC236}">
                <a16:creationId xmlns:a16="http://schemas.microsoft.com/office/drawing/2014/main" id="{A7352494-87E4-43C6-B07A-F440D13A3CE7}"/>
              </a:ext>
            </a:extLst>
          </p:cNvPr>
          <p:cNvPicPr>
            <a:picLocks noChangeAspect="1"/>
          </p:cNvPicPr>
          <p:nvPr/>
        </p:nvPicPr>
        <p:blipFill>
          <a:blip r:embed="rId3"/>
          <a:stretch>
            <a:fillRect/>
          </a:stretch>
        </p:blipFill>
        <p:spPr>
          <a:xfrm>
            <a:off x="3754523" y="76053"/>
            <a:ext cx="1247775" cy="304800"/>
          </a:xfrm>
          <a:prstGeom prst="rect">
            <a:avLst/>
          </a:prstGeom>
        </p:spPr>
      </p:pic>
    </p:spTree>
    <p:extLst>
      <p:ext uri="{BB962C8B-B14F-4D97-AF65-F5344CB8AC3E}">
        <p14:creationId xmlns:p14="http://schemas.microsoft.com/office/powerpoint/2010/main" val="308264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ue Zones – ScienceBod.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711" y="2362439"/>
            <a:ext cx="5643470" cy="365885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1524000" y="5279"/>
            <a:ext cx="9144000" cy="975450"/>
          </a:xfrm>
        </p:spPr>
        <p:txBody>
          <a:bodyPr>
            <a:noAutofit/>
          </a:bodyPr>
          <a:lstStyle/>
          <a:p>
            <a:pPr algn="ctr"/>
            <a:r>
              <a:rPr lang="sl-SI" sz="6000" b="1" dirty="0">
                <a:solidFill>
                  <a:srgbClr val="00B0F0"/>
                </a:solidFill>
              </a:rPr>
              <a:t>„</a:t>
            </a:r>
            <a:r>
              <a:rPr lang="sl-SI" sz="6000" b="1" dirty="0" err="1">
                <a:solidFill>
                  <a:srgbClr val="00B0F0"/>
                </a:solidFill>
              </a:rPr>
              <a:t>Blue</a:t>
            </a:r>
            <a:r>
              <a:rPr lang="sl-SI" sz="6000" b="1" dirty="0">
                <a:solidFill>
                  <a:srgbClr val="00B0F0"/>
                </a:solidFill>
              </a:rPr>
              <a:t> </a:t>
            </a:r>
            <a:r>
              <a:rPr lang="sl-SI" sz="6000" b="1" dirty="0" err="1">
                <a:solidFill>
                  <a:srgbClr val="00B0F0"/>
                </a:solidFill>
              </a:rPr>
              <a:t>zones</a:t>
            </a:r>
            <a:r>
              <a:rPr lang="sl-SI" sz="6000" b="1" dirty="0">
                <a:solidFill>
                  <a:srgbClr val="00B0F0"/>
                </a:solidFill>
              </a:rPr>
              <a:t>“?</a:t>
            </a:r>
            <a:endParaRPr lang="sl-SI" sz="6000" dirty="0">
              <a:solidFill>
                <a:srgbClr val="0070C0"/>
              </a:solidFill>
            </a:endParaRPr>
          </a:p>
        </p:txBody>
      </p:sp>
      <p:sp>
        <p:nvSpPr>
          <p:cNvPr id="3" name="Označba mesta vsebine 2"/>
          <p:cNvSpPr>
            <a:spLocks noGrp="1"/>
          </p:cNvSpPr>
          <p:nvPr>
            <p:ph idx="1"/>
          </p:nvPr>
        </p:nvSpPr>
        <p:spPr>
          <a:xfrm>
            <a:off x="162232" y="1177554"/>
            <a:ext cx="9481582" cy="4843735"/>
          </a:xfrm>
        </p:spPr>
        <p:txBody>
          <a:bodyPr>
            <a:normAutofit fontScale="92500" lnSpcReduction="10000"/>
          </a:bodyPr>
          <a:lstStyle/>
          <a:p>
            <a:r>
              <a:rPr lang="sl-SI" sz="3600" dirty="0" err="1"/>
              <a:t>Where</a:t>
            </a:r>
            <a:r>
              <a:rPr lang="sl-SI" sz="3600" dirty="0"/>
              <a:t> are </a:t>
            </a:r>
            <a:r>
              <a:rPr lang="sl-SI" sz="3600" dirty="0" err="1"/>
              <a:t>they</a:t>
            </a:r>
            <a:r>
              <a:rPr lang="sl-SI" sz="3600" dirty="0"/>
              <a:t>?</a:t>
            </a:r>
          </a:p>
          <a:p>
            <a:pPr lvl="1"/>
            <a:r>
              <a:rPr lang="sl-SI" sz="2800" dirty="0" err="1"/>
              <a:t>The</a:t>
            </a:r>
            <a:r>
              <a:rPr lang="sl-SI" sz="2800" dirty="0"/>
              <a:t> </a:t>
            </a:r>
            <a:r>
              <a:rPr lang="sl-SI" sz="2800" dirty="0" err="1"/>
              <a:t>highest</a:t>
            </a:r>
            <a:r>
              <a:rPr lang="sl-SI" sz="2800" dirty="0"/>
              <a:t> </a:t>
            </a:r>
            <a:r>
              <a:rPr lang="sl-SI" sz="2800" dirty="0" err="1"/>
              <a:t>number</a:t>
            </a:r>
            <a:r>
              <a:rPr lang="sl-SI" sz="2800" dirty="0"/>
              <a:t> </a:t>
            </a:r>
            <a:r>
              <a:rPr lang="sl-SI" sz="2800" dirty="0" err="1"/>
              <a:t>of</a:t>
            </a:r>
            <a:r>
              <a:rPr lang="sl-SI" sz="2800" dirty="0"/>
              <a:t> </a:t>
            </a:r>
            <a:r>
              <a:rPr lang="sl-SI" sz="2800" dirty="0" err="1"/>
              <a:t>centenials</a:t>
            </a:r>
            <a:r>
              <a:rPr lang="sl-SI" sz="2800" dirty="0"/>
              <a:t> </a:t>
            </a:r>
          </a:p>
          <a:p>
            <a:r>
              <a:rPr lang="sl-SI" sz="3200" dirty="0" err="1"/>
              <a:t>Regions</a:t>
            </a:r>
            <a:r>
              <a:rPr lang="sl-SI" sz="3200" dirty="0"/>
              <a:t> </a:t>
            </a:r>
            <a:r>
              <a:rPr lang="sl-SI" sz="3200" dirty="0" err="1"/>
              <a:t>where</a:t>
            </a:r>
            <a:r>
              <a:rPr lang="sl-SI" sz="3200" dirty="0"/>
              <a:t> </a:t>
            </a:r>
            <a:r>
              <a:rPr lang="sl-SI" sz="3200" dirty="0" err="1"/>
              <a:t>over</a:t>
            </a:r>
            <a:r>
              <a:rPr lang="sl-SI" sz="3200" dirty="0"/>
              <a:t> 100 is </a:t>
            </a:r>
            <a:r>
              <a:rPr lang="sl-SI" sz="3200" dirty="0" err="1"/>
              <a:t>usual</a:t>
            </a:r>
            <a:endParaRPr lang="sl-SI" sz="3200" dirty="0"/>
          </a:p>
          <a:p>
            <a:endParaRPr lang="sl-SI" dirty="0"/>
          </a:p>
          <a:p>
            <a:r>
              <a:rPr lang="sl-SI" dirty="0"/>
              <a:t>5 „</a:t>
            </a:r>
            <a:r>
              <a:rPr lang="sl-SI" dirty="0" err="1"/>
              <a:t>representative</a:t>
            </a:r>
            <a:r>
              <a:rPr lang="sl-SI" dirty="0"/>
              <a:t>“ </a:t>
            </a:r>
            <a:r>
              <a:rPr lang="sl-SI" dirty="0" err="1"/>
              <a:t>regions</a:t>
            </a:r>
            <a:r>
              <a:rPr lang="sl-SI" dirty="0"/>
              <a:t>:</a:t>
            </a:r>
          </a:p>
          <a:p>
            <a:r>
              <a:rPr lang="sl-SI" b="1" dirty="0" err="1"/>
              <a:t>Okinawa</a:t>
            </a:r>
            <a:r>
              <a:rPr lang="sl-SI" dirty="0"/>
              <a:t> (</a:t>
            </a:r>
            <a:r>
              <a:rPr lang="sl-SI" dirty="0" err="1"/>
              <a:t>Japan</a:t>
            </a:r>
            <a:r>
              <a:rPr lang="sl-SI" dirty="0"/>
              <a:t>)</a:t>
            </a:r>
          </a:p>
          <a:p>
            <a:r>
              <a:rPr lang="sl-SI" b="1" dirty="0" err="1"/>
              <a:t>Sardinia</a:t>
            </a:r>
            <a:r>
              <a:rPr lang="sl-SI" dirty="0"/>
              <a:t> (</a:t>
            </a:r>
            <a:r>
              <a:rPr lang="sl-SI" dirty="0" err="1"/>
              <a:t>Italy</a:t>
            </a:r>
            <a:r>
              <a:rPr lang="sl-SI" dirty="0"/>
              <a:t>); </a:t>
            </a:r>
          </a:p>
          <a:p>
            <a:r>
              <a:rPr lang="sl-SI" b="1" dirty="0" err="1"/>
              <a:t>Nicoya</a:t>
            </a:r>
            <a:r>
              <a:rPr lang="sl-SI" dirty="0"/>
              <a:t> (Costa </a:t>
            </a:r>
            <a:r>
              <a:rPr lang="sl-SI" dirty="0" err="1"/>
              <a:t>Rica</a:t>
            </a:r>
            <a:r>
              <a:rPr lang="sl-SI" dirty="0"/>
              <a:t>); </a:t>
            </a:r>
          </a:p>
          <a:p>
            <a:r>
              <a:rPr lang="sl-SI" b="1" dirty="0" err="1"/>
              <a:t>Ikarija</a:t>
            </a:r>
            <a:r>
              <a:rPr lang="sl-SI" dirty="0"/>
              <a:t> (</a:t>
            </a:r>
            <a:r>
              <a:rPr lang="sl-SI" dirty="0" err="1"/>
              <a:t>Greece</a:t>
            </a:r>
            <a:r>
              <a:rPr lang="sl-SI" dirty="0"/>
              <a:t>); </a:t>
            </a:r>
          </a:p>
          <a:p>
            <a:r>
              <a:rPr lang="sl-SI" b="1" dirty="0"/>
              <a:t>Loma Linda </a:t>
            </a:r>
            <a:r>
              <a:rPr lang="sl-SI" dirty="0"/>
              <a:t>(</a:t>
            </a:r>
            <a:r>
              <a:rPr lang="sl-SI" dirty="0" err="1"/>
              <a:t>California</a:t>
            </a:r>
            <a:r>
              <a:rPr lang="sl-SI" dirty="0"/>
              <a:t>, USA).</a:t>
            </a:r>
          </a:p>
        </p:txBody>
      </p:sp>
    </p:spTree>
    <p:extLst>
      <p:ext uri="{BB962C8B-B14F-4D97-AF65-F5344CB8AC3E}">
        <p14:creationId xmlns:p14="http://schemas.microsoft.com/office/powerpoint/2010/main" val="83904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75520" y="188640"/>
            <a:ext cx="7886700" cy="1047650"/>
          </a:xfrm>
        </p:spPr>
        <p:txBody>
          <a:bodyPr>
            <a:normAutofit/>
          </a:bodyPr>
          <a:lstStyle/>
          <a:p>
            <a:r>
              <a:rPr lang="sl-SI" sz="4800" b="1" dirty="0" err="1"/>
              <a:t>Common</a:t>
            </a:r>
            <a:r>
              <a:rPr lang="sl-SI" sz="4800" b="1" dirty="0"/>
              <a:t> to </a:t>
            </a:r>
            <a:r>
              <a:rPr lang="sl-SI" sz="4800" b="1" dirty="0" err="1"/>
              <a:t>all</a:t>
            </a:r>
            <a:r>
              <a:rPr lang="sl-SI" sz="4800" b="1" dirty="0"/>
              <a:t> </a:t>
            </a:r>
            <a:r>
              <a:rPr lang="sl-SI" sz="4800" b="1" dirty="0" err="1"/>
              <a:t>blue</a:t>
            </a:r>
            <a:r>
              <a:rPr lang="sl-SI" sz="4800" b="1" dirty="0"/>
              <a:t> </a:t>
            </a:r>
            <a:r>
              <a:rPr lang="sl-SI" sz="4800" b="1" dirty="0" err="1"/>
              <a:t>zones</a:t>
            </a:r>
            <a:r>
              <a:rPr lang="sl-SI" sz="4800" b="1" dirty="0"/>
              <a:t>?</a:t>
            </a:r>
          </a:p>
        </p:txBody>
      </p:sp>
      <p:sp>
        <p:nvSpPr>
          <p:cNvPr id="3" name="Označba mesta vsebine 2"/>
          <p:cNvSpPr>
            <a:spLocks noGrp="1"/>
          </p:cNvSpPr>
          <p:nvPr>
            <p:ph idx="1"/>
          </p:nvPr>
        </p:nvSpPr>
        <p:spPr>
          <a:xfrm>
            <a:off x="1169741" y="1515613"/>
            <a:ext cx="10393367" cy="4351338"/>
          </a:xfrm>
        </p:spPr>
        <p:txBody>
          <a:bodyPr>
            <a:normAutofit/>
          </a:bodyPr>
          <a:lstStyle/>
          <a:p>
            <a:r>
              <a:rPr lang="sl-SI" sz="3600" dirty="0">
                <a:solidFill>
                  <a:srgbClr val="00B0F0"/>
                </a:solidFill>
              </a:rPr>
              <a:t>Social </a:t>
            </a:r>
            <a:r>
              <a:rPr lang="sl-SI" sz="3600" dirty="0" err="1">
                <a:solidFill>
                  <a:srgbClr val="00B0F0"/>
                </a:solidFill>
              </a:rPr>
              <a:t>connections</a:t>
            </a:r>
            <a:r>
              <a:rPr lang="sl-SI" sz="3600" dirty="0"/>
              <a:t>, </a:t>
            </a:r>
            <a:r>
              <a:rPr lang="sl-SI" sz="3600" dirty="0" err="1"/>
              <a:t>friendship</a:t>
            </a:r>
            <a:r>
              <a:rPr lang="sl-SI" sz="3600" dirty="0"/>
              <a:t>, </a:t>
            </a:r>
            <a:r>
              <a:rPr lang="sl-SI" sz="3600" dirty="0" err="1"/>
              <a:t>family</a:t>
            </a:r>
            <a:r>
              <a:rPr lang="sl-SI" sz="3600" dirty="0"/>
              <a:t> </a:t>
            </a:r>
          </a:p>
          <a:p>
            <a:r>
              <a:rPr lang="sl-SI" sz="3600" dirty="0" err="1"/>
              <a:t>Cultural</a:t>
            </a:r>
            <a:r>
              <a:rPr lang="sl-SI" sz="3600" dirty="0"/>
              <a:t> </a:t>
            </a:r>
            <a:r>
              <a:rPr lang="sl-SI" sz="3600" dirty="0" err="1"/>
              <a:t>tradition</a:t>
            </a:r>
            <a:endParaRPr lang="sl-SI" sz="3600" dirty="0"/>
          </a:p>
          <a:p>
            <a:r>
              <a:rPr lang="sl-SI" sz="3600" dirty="0" err="1"/>
              <a:t>Daily</a:t>
            </a:r>
            <a:r>
              <a:rPr lang="sl-SI" sz="3600" dirty="0"/>
              <a:t> </a:t>
            </a:r>
            <a:r>
              <a:rPr lang="sl-SI" sz="3600" dirty="0" err="1">
                <a:solidFill>
                  <a:srgbClr val="FF0000"/>
                </a:solidFill>
              </a:rPr>
              <a:t>obligations</a:t>
            </a:r>
            <a:endParaRPr lang="sl-SI" sz="3600" dirty="0"/>
          </a:p>
          <a:p>
            <a:r>
              <a:rPr lang="sl-SI" sz="3600" dirty="0" err="1">
                <a:solidFill>
                  <a:srgbClr val="00B050"/>
                </a:solidFill>
              </a:rPr>
              <a:t>Gardening</a:t>
            </a:r>
            <a:r>
              <a:rPr lang="sl-SI" sz="3600" dirty="0">
                <a:solidFill>
                  <a:srgbClr val="00B050"/>
                </a:solidFill>
              </a:rPr>
              <a:t> </a:t>
            </a:r>
            <a:r>
              <a:rPr lang="sl-SI" sz="3600" dirty="0" err="1"/>
              <a:t>and</a:t>
            </a:r>
            <a:r>
              <a:rPr lang="sl-SI" sz="3600" dirty="0"/>
              <a:t> </a:t>
            </a:r>
            <a:r>
              <a:rPr lang="sl-SI" sz="3600" dirty="0" err="1">
                <a:solidFill>
                  <a:srgbClr val="7030A0"/>
                </a:solidFill>
              </a:rPr>
              <a:t>field</a:t>
            </a:r>
            <a:r>
              <a:rPr lang="sl-SI" sz="3600" dirty="0">
                <a:solidFill>
                  <a:srgbClr val="7030A0"/>
                </a:solidFill>
              </a:rPr>
              <a:t> </a:t>
            </a:r>
            <a:r>
              <a:rPr lang="sl-SI" sz="3600" dirty="0" err="1">
                <a:solidFill>
                  <a:srgbClr val="7030A0"/>
                </a:solidFill>
              </a:rPr>
              <a:t>work</a:t>
            </a:r>
            <a:endParaRPr lang="sl-SI" sz="3600" dirty="0">
              <a:solidFill>
                <a:srgbClr val="7030A0"/>
              </a:solidFill>
            </a:endParaRPr>
          </a:p>
          <a:p>
            <a:pPr lvl="1"/>
            <a:r>
              <a:rPr lang="sl-SI" sz="3200" dirty="0">
                <a:solidFill>
                  <a:srgbClr val="7030A0"/>
                </a:solidFill>
                <a:sym typeface="Wingdings" panose="05000000000000000000" pitchFamily="2" charset="2"/>
              </a:rPr>
              <a:t> </a:t>
            </a:r>
            <a:r>
              <a:rPr lang="sl-SI" sz="3200" dirty="0" err="1">
                <a:solidFill>
                  <a:srgbClr val="7030A0"/>
                </a:solidFill>
                <a:sym typeface="Wingdings" panose="05000000000000000000" pitchFamily="2" charset="2"/>
              </a:rPr>
              <a:t>continous</a:t>
            </a:r>
            <a:r>
              <a:rPr lang="sl-SI" sz="3200" dirty="0">
                <a:solidFill>
                  <a:srgbClr val="7030A0"/>
                </a:solidFill>
                <a:sym typeface="Wingdings" panose="05000000000000000000" pitchFamily="2" charset="2"/>
              </a:rPr>
              <a:t> (</a:t>
            </a:r>
            <a:r>
              <a:rPr lang="sl-SI" sz="3200" dirty="0" err="1">
                <a:solidFill>
                  <a:srgbClr val="7030A0"/>
                </a:solidFill>
                <a:sym typeface="Wingdings" panose="05000000000000000000" pitchFamily="2" charset="2"/>
              </a:rPr>
              <a:t>moderate</a:t>
            </a:r>
            <a:r>
              <a:rPr lang="sl-SI" sz="3200" dirty="0">
                <a:solidFill>
                  <a:srgbClr val="7030A0"/>
                </a:solidFill>
                <a:sym typeface="Wingdings" panose="05000000000000000000" pitchFamily="2" charset="2"/>
              </a:rPr>
              <a:t>) </a:t>
            </a:r>
            <a:r>
              <a:rPr lang="sl-SI" sz="3200" dirty="0" err="1">
                <a:solidFill>
                  <a:srgbClr val="7030A0"/>
                </a:solidFill>
                <a:sym typeface="Wingdings" panose="05000000000000000000" pitchFamily="2" charset="2"/>
              </a:rPr>
              <a:t>physical</a:t>
            </a:r>
            <a:r>
              <a:rPr lang="sl-SI" sz="3200" dirty="0">
                <a:solidFill>
                  <a:srgbClr val="7030A0"/>
                </a:solidFill>
                <a:sym typeface="Wingdings" panose="05000000000000000000" pitchFamily="2" charset="2"/>
              </a:rPr>
              <a:t> </a:t>
            </a:r>
            <a:r>
              <a:rPr lang="sl-SI" sz="3200" dirty="0" err="1">
                <a:solidFill>
                  <a:srgbClr val="7030A0"/>
                </a:solidFill>
                <a:sym typeface="Wingdings" panose="05000000000000000000" pitchFamily="2" charset="2"/>
              </a:rPr>
              <a:t>activity</a:t>
            </a:r>
            <a:r>
              <a:rPr lang="sl-SI" sz="3200" dirty="0">
                <a:solidFill>
                  <a:srgbClr val="7030A0"/>
                </a:solidFill>
                <a:sym typeface="Wingdings" panose="05000000000000000000" pitchFamily="2" charset="2"/>
              </a:rPr>
              <a:t>!</a:t>
            </a:r>
            <a:endParaRPr lang="sl-SI" sz="3200" dirty="0">
              <a:solidFill>
                <a:srgbClr val="7030A0"/>
              </a:solidFill>
            </a:endParaRPr>
          </a:p>
          <a:p>
            <a:r>
              <a:rPr lang="sl-SI" sz="3600" b="1" dirty="0" err="1"/>
              <a:t>Local</a:t>
            </a:r>
            <a:r>
              <a:rPr lang="sl-SI" sz="3600" dirty="0"/>
              <a:t> </a:t>
            </a:r>
            <a:r>
              <a:rPr lang="sl-SI" sz="3600" dirty="0" err="1"/>
              <a:t>varied</a:t>
            </a:r>
            <a:r>
              <a:rPr lang="sl-SI" sz="3600" dirty="0"/>
              <a:t> </a:t>
            </a:r>
            <a:r>
              <a:rPr lang="sl-SI" sz="3600" dirty="0" err="1">
                <a:solidFill>
                  <a:srgbClr val="FF00FF"/>
                </a:solidFill>
              </a:rPr>
              <a:t>foods</a:t>
            </a:r>
            <a:endParaRPr lang="sl-SI" sz="3600" dirty="0">
              <a:solidFill>
                <a:srgbClr val="FF00FF"/>
              </a:solidFill>
            </a:endParaRPr>
          </a:p>
          <a:p>
            <a:endParaRPr lang="sl-SI" sz="3600" dirty="0"/>
          </a:p>
          <a:p>
            <a:endParaRPr lang="sl-SI" sz="3600" dirty="0"/>
          </a:p>
        </p:txBody>
      </p:sp>
    </p:spTree>
    <p:extLst>
      <p:ext uri="{BB962C8B-B14F-4D97-AF65-F5344CB8AC3E}">
        <p14:creationId xmlns:p14="http://schemas.microsoft.com/office/powerpoint/2010/main" val="192999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47528" y="188640"/>
            <a:ext cx="7886700" cy="687610"/>
          </a:xfrm>
        </p:spPr>
        <p:txBody>
          <a:bodyPr>
            <a:normAutofit fontScale="90000"/>
          </a:bodyPr>
          <a:lstStyle/>
          <a:p>
            <a:r>
              <a:rPr lang="sl-SI" dirty="0" err="1"/>
              <a:t>Blue</a:t>
            </a:r>
            <a:r>
              <a:rPr lang="sl-SI" dirty="0"/>
              <a:t> </a:t>
            </a:r>
            <a:r>
              <a:rPr lang="sl-SI" dirty="0" err="1"/>
              <a:t>zones</a:t>
            </a:r>
            <a:r>
              <a:rPr lang="sl-SI" dirty="0"/>
              <a:t> </a:t>
            </a:r>
            <a:r>
              <a:rPr lang="sl-SI" dirty="0" err="1">
                <a:solidFill>
                  <a:srgbClr val="FF0000"/>
                </a:solidFill>
              </a:rPr>
              <a:t>food</a:t>
            </a:r>
            <a:r>
              <a:rPr lang="sl-SI" dirty="0"/>
              <a:t> – „</a:t>
            </a:r>
            <a:r>
              <a:rPr lang="sl-SI" i="1" dirty="0" err="1"/>
              <a:t>nothing</a:t>
            </a:r>
            <a:r>
              <a:rPr lang="sl-SI" i="1" dirty="0"/>
              <a:t> </a:t>
            </a:r>
            <a:r>
              <a:rPr lang="sl-SI" i="1" dirty="0" err="1"/>
              <a:t>special</a:t>
            </a:r>
            <a:r>
              <a:rPr lang="sl-SI" dirty="0"/>
              <a:t>“ </a:t>
            </a:r>
            <a:r>
              <a:rPr lang="sl-SI" dirty="0" err="1"/>
              <a:t>but</a:t>
            </a:r>
            <a:r>
              <a:rPr lang="sl-SI" dirty="0"/>
              <a:t>  </a:t>
            </a:r>
            <a:r>
              <a:rPr lang="sl-SI" dirty="0">
                <a:sym typeface="Wingdings" panose="05000000000000000000" pitchFamily="2" charset="2"/>
              </a:rPr>
              <a:t> DIVERSE</a:t>
            </a:r>
            <a:endParaRPr lang="sl-SI" dirty="0"/>
          </a:p>
        </p:txBody>
      </p:sp>
      <p:pic>
        <p:nvPicPr>
          <p:cNvPr id="6" name="Slika 5"/>
          <p:cNvPicPr>
            <a:picLocks noChangeAspect="1"/>
          </p:cNvPicPr>
          <p:nvPr/>
        </p:nvPicPr>
        <p:blipFill>
          <a:blip r:embed="rId2"/>
          <a:stretch>
            <a:fillRect/>
          </a:stretch>
        </p:blipFill>
        <p:spPr>
          <a:xfrm>
            <a:off x="1775520" y="1052737"/>
            <a:ext cx="4214628" cy="2809049"/>
          </a:xfrm>
          <a:prstGeom prst="rect">
            <a:avLst/>
          </a:prstGeom>
        </p:spPr>
      </p:pic>
      <p:pic>
        <p:nvPicPr>
          <p:cNvPr id="7" name="Slika 6"/>
          <p:cNvPicPr>
            <a:picLocks noChangeAspect="1"/>
          </p:cNvPicPr>
          <p:nvPr/>
        </p:nvPicPr>
        <p:blipFill>
          <a:blip r:embed="rId3"/>
          <a:stretch>
            <a:fillRect/>
          </a:stretch>
        </p:blipFill>
        <p:spPr>
          <a:xfrm>
            <a:off x="6168008" y="1051992"/>
            <a:ext cx="4215744" cy="2809793"/>
          </a:xfrm>
          <a:prstGeom prst="rect">
            <a:avLst/>
          </a:prstGeom>
        </p:spPr>
      </p:pic>
      <p:pic>
        <p:nvPicPr>
          <p:cNvPr id="8" name="Slika 7"/>
          <p:cNvPicPr>
            <a:picLocks noChangeAspect="1"/>
          </p:cNvPicPr>
          <p:nvPr/>
        </p:nvPicPr>
        <p:blipFill>
          <a:blip r:embed="rId4"/>
          <a:stretch>
            <a:fillRect/>
          </a:stretch>
        </p:blipFill>
        <p:spPr>
          <a:xfrm>
            <a:off x="1775520" y="4013000"/>
            <a:ext cx="4231458" cy="2820267"/>
          </a:xfrm>
          <a:prstGeom prst="rect">
            <a:avLst/>
          </a:prstGeom>
        </p:spPr>
      </p:pic>
      <p:pic>
        <p:nvPicPr>
          <p:cNvPr id="9" name="Slika 8"/>
          <p:cNvPicPr>
            <a:picLocks noChangeAspect="1"/>
          </p:cNvPicPr>
          <p:nvPr/>
        </p:nvPicPr>
        <p:blipFill>
          <a:blip r:embed="rId5"/>
          <a:stretch>
            <a:fillRect/>
          </a:stretch>
        </p:blipFill>
        <p:spPr>
          <a:xfrm>
            <a:off x="6168008" y="4012999"/>
            <a:ext cx="4215744" cy="2804542"/>
          </a:xfrm>
          <a:prstGeom prst="rect">
            <a:avLst/>
          </a:prstGeom>
        </p:spPr>
      </p:pic>
    </p:spTree>
    <p:extLst>
      <p:ext uri="{BB962C8B-B14F-4D97-AF65-F5344CB8AC3E}">
        <p14:creationId xmlns:p14="http://schemas.microsoft.com/office/powerpoint/2010/main" val="42443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204E-8F85-6357-61A1-80258C693B3F}"/>
              </a:ext>
            </a:extLst>
          </p:cNvPr>
          <p:cNvSpPr>
            <a:spLocks noGrp="1"/>
          </p:cNvSpPr>
          <p:nvPr>
            <p:ph type="title"/>
          </p:nvPr>
        </p:nvSpPr>
        <p:spPr>
          <a:xfrm>
            <a:off x="366251" y="12203"/>
            <a:ext cx="4058265" cy="2111565"/>
          </a:xfrm>
        </p:spPr>
        <p:txBody>
          <a:bodyPr/>
          <a:lstStyle/>
          <a:p>
            <a:r>
              <a:rPr lang="en-US" dirty="0"/>
              <a:t>Malnutrition and dementia</a:t>
            </a:r>
          </a:p>
        </p:txBody>
      </p:sp>
      <p:sp>
        <p:nvSpPr>
          <p:cNvPr id="7" name="TextBox 6">
            <a:extLst>
              <a:ext uri="{FF2B5EF4-FFF2-40B4-BE49-F238E27FC236}">
                <a16:creationId xmlns:a16="http://schemas.microsoft.com/office/drawing/2014/main" id="{ED9B5896-F12F-1C79-BE70-D6F630C2BFCB}"/>
              </a:ext>
            </a:extLst>
          </p:cNvPr>
          <p:cNvSpPr txBox="1"/>
          <p:nvPr/>
        </p:nvSpPr>
        <p:spPr>
          <a:xfrm>
            <a:off x="366251" y="3759711"/>
            <a:ext cx="2087577" cy="1477328"/>
          </a:xfrm>
          <a:prstGeom prst="rect">
            <a:avLst/>
          </a:prstGeom>
          <a:noFill/>
        </p:spPr>
        <p:txBody>
          <a:bodyPr wrap="square">
            <a:spAutoFit/>
          </a:bodyPr>
          <a:lstStyle/>
          <a:p>
            <a:pPr algn="r"/>
            <a:r>
              <a:rPr lang="en-GB" sz="1800" dirty="0" err="1">
                <a:effectLst/>
                <a:latin typeface="AdvOT863180fb"/>
              </a:rPr>
              <a:t>Volkert</a:t>
            </a:r>
            <a:r>
              <a:rPr lang="en-GB" sz="1800" dirty="0">
                <a:effectLst/>
                <a:latin typeface="AdvOT863180fb"/>
              </a:rPr>
              <a:t> D, et al., ESPEN guidelines on nutrition in dementia, Clinical Nutrition (2015)</a:t>
            </a:r>
            <a:endParaRPr lang="en-GB" dirty="0"/>
          </a:p>
        </p:txBody>
      </p:sp>
      <p:pic>
        <p:nvPicPr>
          <p:cNvPr id="8" name="Picture 7" descr="Table&#10;&#10;Description automatically generated">
            <a:extLst>
              <a:ext uri="{FF2B5EF4-FFF2-40B4-BE49-F238E27FC236}">
                <a16:creationId xmlns:a16="http://schemas.microsoft.com/office/drawing/2014/main" id="{E383202F-0C40-220D-77E0-8516B23F701B}"/>
              </a:ext>
            </a:extLst>
          </p:cNvPr>
          <p:cNvPicPr>
            <a:picLocks noChangeAspect="1"/>
          </p:cNvPicPr>
          <p:nvPr/>
        </p:nvPicPr>
        <p:blipFill>
          <a:blip r:embed="rId3"/>
          <a:stretch>
            <a:fillRect/>
          </a:stretch>
        </p:blipFill>
        <p:spPr>
          <a:xfrm>
            <a:off x="4943716" y="203932"/>
            <a:ext cx="5586632" cy="5996950"/>
          </a:xfrm>
          <a:prstGeom prst="rect">
            <a:avLst/>
          </a:prstGeom>
        </p:spPr>
      </p:pic>
    </p:spTree>
    <p:extLst>
      <p:ext uri="{BB962C8B-B14F-4D97-AF65-F5344CB8AC3E}">
        <p14:creationId xmlns:p14="http://schemas.microsoft.com/office/powerpoint/2010/main" val="394017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065" y="172800"/>
            <a:ext cx="9157504" cy="850106"/>
          </a:xfrm>
        </p:spPr>
        <p:txBody>
          <a:bodyPr>
            <a:normAutofit fontScale="90000"/>
          </a:bodyPr>
          <a:lstStyle/>
          <a:p>
            <a:r>
              <a:rPr lang="sl-SI" dirty="0" err="1"/>
              <a:t>Specific</a:t>
            </a:r>
            <a:r>
              <a:rPr lang="sl-SI" dirty="0"/>
              <a:t> </a:t>
            </a:r>
            <a:r>
              <a:rPr lang="sl-SI" dirty="0" err="1"/>
              <a:t>markers</a:t>
            </a:r>
            <a:r>
              <a:rPr lang="sl-SI" dirty="0"/>
              <a:t> in AD: </a:t>
            </a:r>
            <a:r>
              <a:rPr lang="sl-SI" dirty="0" err="1"/>
              <a:t>plaques</a:t>
            </a:r>
            <a:r>
              <a:rPr lang="sl-SI" dirty="0"/>
              <a:t> </a:t>
            </a:r>
            <a:r>
              <a:rPr lang="sl-SI" dirty="0" err="1"/>
              <a:t>and</a:t>
            </a:r>
            <a:r>
              <a:rPr lang="sl-SI" dirty="0"/>
              <a:t> </a:t>
            </a:r>
            <a:r>
              <a:rPr lang="sl-SI" dirty="0" err="1"/>
              <a:t>tangles</a:t>
            </a:r>
            <a:endParaRPr lang="sl-SI" dirty="0"/>
          </a:p>
        </p:txBody>
      </p:sp>
      <p:pic>
        <p:nvPicPr>
          <p:cNvPr id="6146" name="Picture 2" descr="http://haleighshope.co/wp-content/uploads/2017/07/ALZ_2-300x2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23" y="1165982"/>
            <a:ext cx="4143793" cy="40332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95986" y="5652795"/>
            <a:ext cx="4572000" cy="954107"/>
          </a:xfrm>
          <a:prstGeom prst="rect">
            <a:avLst/>
          </a:prstGeom>
        </p:spPr>
        <p:txBody>
          <a:bodyPr>
            <a:spAutoFit/>
          </a:bodyPr>
          <a:lstStyle/>
          <a:p>
            <a:r>
              <a:rPr lang="sl-SI" sz="1400" dirty="0" err="1"/>
              <a:t>Castellani</a:t>
            </a:r>
            <a:r>
              <a:rPr lang="sl-SI" sz="1400" dirty="0"/>
              <a:t>, R.J., </a:t>
            </a:r>
            <a:r>
              <a:rPr lang="sl-SI" sz="1400" dirty="0" err="1"/>
              <a:t>Plascencia</a:t>
            </a:r>
            <a:r>
              <a:rPr lang="sl-SI" sz="1400" dirty="0"/>
              <a:t>-</a:t>
            </a:r>
            <a:r>
              <a:rPr lang="sl-SI" sz="1400" dirty="0" err="1"/>
              <a:t>Villa</a:t>
            </a:r>
            <a:r>
              <a:rPr lang="sl-SI" sz="1400" dirty="0"/>
              <a:t>, G. &amp; Perry, G. </a:t>
            </a:r>
            <a:r>
              <a:rPr lang="sl-SI" sz="1400" dirty="0" err="1"/>
              <a:t>The</a:t>
            </a:r>
            <a:r>
              <a:rPr lang="sl-SI" sz="1400" dirty="0"/>
              <a:t> </a:t>
            </a:r>
            <a:r>
              <a:rPr lang="sl-SI" sz="1400" dirty="0" err="1"/>
              <a:t>amyloid</a:t>
            </a:r>
            <a:r>
              <a:rPr lang="sl-SI" sz="1400" dirty="0"/>
              <a:t> </a:t>
            </a:r>
            <a:r>
              <a:rPr lang="sl-SI" sz="1400" dirty="0" err="1"/>
              <a:t>cascade</a:t>
            </a:r>
            <a:r>
              <a:rPr lang="sl-SI" sz="1400" dirty="0"/>
              <a:t> and Alzheimer’s </a:t>
            </a:r>
            <a:r>
              <a:rPr lang="sl-SI" sz="1400" dirty="0" err="1"/>
              <a:t>disease</a:t>
            </a:r>
            <a:r>
              <a:rPr lang="sl-SI" sz="1400" dirty="0"/>
              <a:t> </a:t>
            </a:r>
            <a:r>
              <a:rPr lang="sl-SI" sz="1400" dirty="0" err="1"/>
              <a:t>therapeutics</a:t>
            </a:r>
            <a:r>
              <a:rPr lang="sl-SI" sz="1400" dirty="0"/>
              <a:t>: </a:t>
            </a:r>
            <a:r>
              <a:rPr lang="sl-SI" sz="1400" dirty="0" err="1"/>
              <a:t>theory</a:t>
            </a:r>
            <a:r>
              <a:rPr lang="sl-SI" sz="1400" dirty="0"/>
              <a:t> </a:t>
            </a:r>
            <a:r>
              <a:rPr lang="sl-SI" sz="1400" dirty="0" err="1"/>
              <a:t>versus</a:t>
            </a:r>
            <a:r>
              <a:rPr lang="sl-SI" sz="1400" dirty="0"/>
              <a:t> </a:t>
            </a:r>
            <a:r>
              <a:rPr lang="sl-SI" sz="1400" dirty="0" err="1"/>
              <a:t>observation</a:t>
            </a:r>
            <a:r>
              <a:rPr lang="sl-SI" sz="1400" dirty="0"/>
              <a:t>. </a:t>
            </a:r>
            <a:r>
              <a:rPr lang="sl-SI" sz="1400" i="1" dirty="0"/>
              <a:t>Lab </a:t>
            </a:r>
            <a:r>
              <a:rPr lang="sl-SI" sz="1400" i="1" dirty="0" err="1"/>
              <a:t>Invest</a:t>
            </a:r>
            <a:r>
              <a:rPr lang="sl-SI" sz="1400" dirty="0"/>
              <a:t> </a:t>
            </a:r>
            <a:r>
              <a:rPr lang="sl-SI" sz="1400" b="1" dirty="0"/>
              <a:t>99, </a:t>
            </a:r>
            <a:r>
              <a:rPr lang="sl-SI" sz="1400" dirty="0"/>
              <a:t>958–970 (2019) </a:t>
            </a:r>
            <a:r>
              <a:rPr lang="sl-SI" sz="1400" dirty="0" err="1"/>
              <a:t>doi</a:t>
            </a:r>
            <a:r>
              <a:rPr lang="sl-SI" sz="1400" dirty="0"/>
              <a:t>:</a:t>
            </a:r>
            <a:r>
              <a:rPr lang="sl-SI" sz="1400" dirty="0" err="1"/>
              <a:t>10.1038/s41374</a:t>
            </a:r>
            <a:r>
              <a:rPr lang="sl-SI" sz="1400" dirty="0"/>
              <a:t>-019-0231-z</a:t>
            </a:r>
          </a:p>
        </p:txBody>
      </p:sp>
      <p:pic>
        <p:nvPicPr>
          <p:cNvPr id="6148" name="Picture 4"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282" y="1270685"/>
            <a:ext cx="6336704" cy="403329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6899667" y="4456794"/>
            <a:ext cx="237626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11412" y="5366641"/>
            <a:ext cx="2099164" cy="369332"/>
          </a:xfrm>
          <a:prstGeom prst="rect">
            <a:avLst/>
          </a:prstGeom>
          <a:noFill/>
        </p:spPr>
        <p:txBody>
          <a:bodyPr wrap="none" rtlCol="0">
            <a:spAutoFit/>
          </a:bodyPr>
          <a:lstStyle/>
          <a:p>
            <a:r>
              <a:rPr lang="sl-SI" dirty="0">
                <a:solidFill>
                  <a:srgbClr val="FF0000"/>
                </a:solidFill>
              </a:rPr>
              <a:t>AD </a:t>
            </a:r>
            <a:r>
              <a:rPr lang="sl-SI" dirty="0" err="1">
                <a:solidFill>
                  <a:srgbClr val="FF0000"/>
                </a:solidFill>
              </a:rPr>
              <a:t>specific</a:t>
            </a:r>
            <a:r>
              <a:rPr lang="sl-SI" dirty="0">
                <a:solidFill>
                  <a:srgbClr val="FF0000"/>
                </a:solidFill>
              </a:rPr>
              <a:t> </a:t>
            </a:r>
            <a:r>
              <a:rPr lang="sl-SI" dirty="0" err="1">
                <a:solidFill>
                  <a:srgbClr val="FF0000"/>
                </a:solidFill>
              </a:rPr>
              <a:t>amyloids</a:t>
            </a:r>
            <a:endParaRPr lang="sl-SI" dirty="0">
              <a:solidFill>
                <a:srgbClr val="FF0000"/>
              </a:solidFill>
            </a:endParaRPr>
          </a:p>
        </p:txBody>
      </p:sp>
    </p:spTree>
    <p:extLst>
      <p:ext uri="{BB962C8B-B14F-4D97-AF65-F5344CB8AC3E}">
        <p14:creationId xmlns:p14="http://schemas.microsoft.com/office/powerpoint/2010/main" val="370102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5A9D1-57DF-144F-8336-72046E36658A}"/>
              </a:ext>
            </a:extLst>
          </p:cNvPr>
          <p:cNvPicPr>
            <a:picLocks noChangeAspect="1"/>
          </p:cNvPicPr>
          <p:nvPr/>
        </p:nvPicPr>
        <p:blipFill>
          <a:blip r:embed="rId2"/>
          <a:stretch>
            <a:fillRect/>
          </a:stretch>
        </p:blipFill>
        <p:spPr>
          <a:xfrm>
            <a:off x="4251817" y="1098179"/>
            <a:ext cx="7600659" cy="4294372"/>
          </a:xfrm>
          <a:prstGeom prst="rect">
            <a:avLst/>
          </a:prstGeom>
        </p:spPr>
      </p:pic>
      <p:sp>
        <p:nvSpPr>
          <p:cNvPr id="2" name="Title 1"/>
          <p:cNvSpPr>
            <a:spLocks noGrp="1"/>
          </p:cNvSpPr>
          <p:nvPr>
            <p:ph type="title"/>
          </p:nvPr>
        </p:nvSpPr>
        <p:spPr>
          <a:xfrm>
            <a:off x="2135560" y="260648"/>
            <a:ext cx="7886700" cy="837531"/>
          </a:xfrm>
        </p:spPr>
        <p:txBody>
          <a:bodyPr>
            <a:normAutofit/>
          </a:bodyPr>
          <a:lstStyle/>
          <a:p>
            <a:r>
              <a:rPr lang="sl-SI" dirty="0" err="1"/>
              <a:t>Fecal</a:t>
            </a:r>
            <a:r>
              <a:rPr lang="sl-SI" dirty="0"/>
              <a:t> (</a:t>
            </a:r>
            <a:r>
              <a:rPr lang="sl-SI" dirty="0" err="1"/>
              <a:t>microbiota</a:t>
            </a:r>
            <a:r>
              <a:rPr lang="sl-SI" dirty="0"/>
              <a:t>) </a:t>
            </a:r>
            <a:r>
              <a:rPr lang="sl-SI" dirty="0" err="1"/>
              <a:t>transplants</a:t>
            </a:r>
            <a:endParaRPr lang="sl-SI"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31" y="1098179"/>
            <a:ext cx="3528586" cy="507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671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5" y="54860"/>
            <a:ext cx="8229600" cy="1143000"/>
          </a:xfrm>
        </p:spPr>
        <p:txBody>
          <a:bodyPr>
            <a:normAutofit fontScale="90000"/>
          </a:bodyPr>
          <a:lstStyle/>
          <a:p>
            <a:r>
              <a:rPr lang="sl-SI" dirty="0"/>
              <a:t>FMT </a:t>
            </a:r>
            <a:r>
              <a:rPr lang="sl-SI" dirty="0" err="1"/>
              <a:t>from</a:t>
            </a:r>
            <a:r>
              <a:rPr lang="sl-SI" dirty="0"/>
              <a:t> </a:t>
            </a:r>
            <a:r>
              <a:rPr lang="sl-SI" dirty="0" err="1"/>
              <a:t>healthy</a:t>
            </a:r>
            <a:r>
              <a:rPr lang="sl-SI" dirty="0"/>
              <a:t> to AD </a:t>
            </a:r>
            <a:r>
              <a:rPr lang="sl-SI" dirty="0" err="1">
                <a:solidFill>
                  <a:srgbClr val="FF0000"/>
                </a:solidFill>
              </a:rPr>
              <a:t>animals</a:t>
            </a:r>
            <a:r>
              <a:rPr lang="sl-SI" dirty="0">
                <a:solidFill>
                  <a:srgbClr val="FF0000"/>
                </a:solidFill>
              </a:rPr>
              <a:t> </a:t>
            </a:r>
            <a:r>
              <a:rPr lang="sl-SI" dirty="0" err="1"/>
              <a:t>decreased</a:t>
            </a:r>
            <a:r>
              <a:rPr lang="sl-SI" dirty="0"/>
              <a:t> </a:t>
            </a:r>
            <a:r>
              <a:rPr lang="sl-SI" b="1" dirty="0" err="1">
                <a:solidFill>
                  <a:srgbClr val="3366FF"/>
                </a:solidFill>
              </a:rPr>
              <a:t>amyloid</a:t>
            </a:r>
            <a:r>
              <a:rPr lang="sl-SI" b="1" dirty="0">
                <a:solidFill>
                  <a:srgbClr val="3366FF"/>
                </a:solidFill>
              </a:rPr>
              <a:t> </a:t>
            </a:r>
            <a:r>
              <a:rPr lang="el-GR" b="1" dirty="0">
                <a:solidFill>
                  <a:srgbClr val="3366FF"/>
                </a:solidFill>
              </a:rPr>
              <a:t>β</a:t>
            </a:r>
            <a:r>
              <a:rPr lang="sl-SI" b="1" dirty="0">
                <a:solidFill>
                  <a:srgbClr val="3366FF"/>
                </a:solidFill>
              </a:rPr>
              <a:t>42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1768612"/>
            <a:ext cx="3891304" cy="262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1504" y="1844825"/>
            <a:ext cx="4909740" cy="334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2487" y="5189922"/>
            <a:ext cx="5943600" cy="923330"/>
          </a:xfrm>
          <a:prstGeom prst="rect">
            <a:avLst/>
          </a:prstGeom>
        </p:spPr>
        <p:txBody>
          <a:bodyPr wrap="square">
            <a:spAutoFit/>
          </a:bodyPr>
          <a:lstStyle/>
          <a:p>
            <a:r>
              <a:rPr lang="sl-SI" dirty="0" err="1"/>
              <a:t>Sun</a:t>
            </a:r>
            <a:r>
              <a:rPr lang="sl-SI" dirty="0"/>
              <a:t>, J., </a:t>
            </a:r>
            <a:r>
              <a:rPr lang="sl-SI" dirty="0" err="1"/>
              <a:t>Xu</a:t>
            </a:r>
            <a:r>
              <a:rPr lang="sl-SI" dirty="0"/>
              <a:t>, J., </a:t>
            </a:r>
            <a:r>
              <a:rPr lang="sl-SI" dirty="0" err="1"/>
              <a:t>Ling</a:t>
            </a:r>
            <a:r>
              <a:rPr lang="sl-SI" dirty="0"/>
              <a:t>, Y. </a:t>
            </a:r>
            <a:r>
              <a:rPr lang="sl-SI" i="1" dirty="0" err="1"/>
              <a:t>et</a:t>
            </a:r>
            <a:r>
              <a:rPr lang="sl-SI" i="1" dirty="0"/>
              <a:t> </a:t>
            </a:r>
            <a:r>
              <a:rPr lang="sl-SI" i="1" dirty="0" err="1"/>
              <a:t>al</a:t>
            </a:r>
            <a:r>
              <a:rPr lang="sl-SI" i="1" dirty="0"/>
              <a:t>.</a:t>
            </a:r>
            <a:r>
              <a:rPr lang="sl-SI" dirty="0"/>
              <a:t> </a:t>
            </a:r>
            <a:r>
              <a:rPr lang="sl-SI" dirty="0" err="1"/>
              <a:t>Fecal</a:t>
            </a:r>
            <a:r>
              <a:rPr lang="sl-SI" dirty="0"/>
              <a:t> </a:t>
            </a:r>
            <a:r>
              <a:rPr lang="sl-SI" dirty="0" err="1"/>
              <a:t>microbiota</a:t>
            </a:r>
            <a:r>
              <a:rPr lang="sl-SI" dirty="0"/>
              <a:t> </a:t>
            </a:r>
            <a:r>
              <a:rPr lang="sl-SI" dirty="0" err="1"/>
              <a:t>transplantation</a:t>
            </a:r>
            <a:r>
              <a:rPr lang="sl-SI" dirty="0"/>
              <a:t> </a:t>
            </a:r>
            <a:r>
              <a:rPr lang="sl-SI" dirty="0" err="1"/>
              <a:t>alleviated</a:t>
            </a:r>
            <a:r>
              <a:rPr lang="sl-SI" dirty="0"/>
              <a:t> Alzheimer’s </a:t>
            </a:r>
            <a:r>
              <a:rPr lang="sl-SI" dirty="0" err="1"/>
              <a:t>disease</a:t>
            </a:r>
            <a:r>
              <a:rPr lang="sl-SI" dirty="0"/>
              <a:t>-like </a:t>
            </a:r>
            <a:r>
              <a:rPr lang="sl-SI" dirty="0" err="1"/>
              <a:t>pathogenesis</a:t>
            </a:r>
            <a:r>
              <a:rPr lang="sl-SI" dirty="0"/>
              <a:t> in APP/PS1 </a:t>
            </a:r>
            <a:r>
              <a:rPr lang="sl-SI" dirty="0" err="1"/>
              <a:t>transgenic</a:t>
            </a:r>
            <a:r>
              <a:rPr lang="sl-SI" dirty="0"/>
              <a:t> </a:t>
            </a:r>
            <a:r>
              <a:rPr lang="sl-SI" dirty="0" err="1"/>
              <a:t>mice</a:t>
            </a:r>
            <a:r>
              <a:rPr lang="sl-SI" dirty="0"/>
              <a:t>. </a:t>
            </a:r>
            <a:r>
              <a:rPr lang="sl-SI" i="1" dirty="0" err="1"/>
              <a:t>Transl</a:t>
            </a:r>
            <a:r>
              <a:rPr lang="sl-SI" i="1" dirty="0"/>
              <a:t> </a:t>
            </a:r>
            <a:r>
              <a:rPr lang="sl-SI" i="1" dirty="0" err="1"/>
              <a:t>Psychiatry</a:t>
            </a:r>
            <a:r>
              <a:rPr lang="sl-SI" dirty="0"/>
              <a:t> </a:t>
            </a:r>
            <a:r>
              <a:rPr lang="sl-SI" b="1" dirty="0"/>
              <a:t>9, </a:t>
            </a:r>
            <a:r>
              <a:rPr lang="sl-SI" dirty="0"/>
              <a:t>189 (</a:t>
            </a:r>
            <a:r>
              <a:rPr lang="sl-SI" b="1" dirty="0"/>
              <a:t>2019</a:t>
            </a:r>
            <a:r>
              <a:rPr lang="sl-SI" dirty="0"/>
              <a:t>) </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9" y="4392128"/>
            <a:ext cx="3506937" cy="227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 descr="Nature Researc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Nature Research"/>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Nature Research"/>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4174290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normAutofit fontScale="90000"/>
          </a:bodyPr>
          <a:lstStyle/>
          <a:p>
            <a:r>
              <a:rPr lang="sl-SI" dirty="0" err="1"/>
              <a:t>Improved</a:t>
            </a:r>
            <a:r>
              <a:rPr lang="sl-SI" dirty="0"/>
              <a:t> </a:t>
            </a:r>
            <a:r>
              <a:rPr lang="sl-SI" dirty="0" err="1"/>
              <a:t>memory</a:t>
            </a:r>
            <a:r>
              <a:rPr lang="sl-SI" dirty="0"/>
              <a:t> </a:t>
            </a:r>
            <a:r>
              <a:rPr lang="sl-SI" dirty="0" err="1"/>
              <a:t>after</a:t>
            </a:r>
            <a:r>
              <a:rPr lang="sl-SI" dirty="0"/>
              <a:t> FMT</a:t>
            </a:r>
            <a:br>
              <a:rPr lang="sl-SI" dirty="0"/>
            </a:br>
            <a:r>
              <a:rPr lang="sl-SI" dirty="0"/>
              <a:t>- Morris </a:t>
            </a:r>
            <a:r>
              <a:rPr lang="sl-SI" dirty="0" err="1"/>
              <a:t>water</a:t>
            </a:r>
            <a:r>
              <a:rPr lang="sl-SI" dirty="0"/>
              <a:t> </a:t>
            </a:r>
            <a:r>
              <a:rPr lang="sl-SI" dirty="0" err="1"/>
              <a:t>labirinth</a:t>
            </a:r>
            <a:endParaRPr lang="sl-SI" dirty="0"/>
          </a:p>
        </p:txBody>
      </p:sp>
      <p:sp>
        <p:nvSpPr>
          <p:cNvPr id="4" name="Rectangle 3"/>
          <p:cNvSpPr/>
          <p:nvPr/>
        </p:nvSpPr>
        <p:spPr>
          <a:xfrm>
            <a:off x="1991544" y="5581464"/>
            <a:ext cx="1634165" cy="369332"/>
          </a:xfrm>
          <a:prstGeom prst="rect">
            <a:avLst/>
          </a:prstGeom>
        </p:spPr>
        <p:txBody>
          <a:bodyPr wrap="none">
            <a:spAutoFit/>
          </a:bodyPr>
          <a:lstStyle/>
          <a:p>
            <a:r>
              <a:rPr lang="sl-SI" dirty="0" err="1"/>
              <a:t>Sun</a:t>
            </a:r>
            <a:r>
              <a:rPr lang="sl-SI" dirty="0"/>
              <a:t> </a:t>
            </a:r>
            <a:r>
              <a:rPr lang="sl-SI" i="1" dirty="0" err="1"/>
              <a:t>et</a:t>
            </a:r>
            <a:r>
              <a:rPr lang="sl-SI" i="1" dirty="0"/>
              <a:t> </a:t>
            </a:r>
            <a:r>
              <a:rPr lang="sl-SI" i="1" dirty="0" err="1"/>
              <a:t>al</a:t>
            </a:r>
            <a:r>
              <a:rPr lang="sl-SI" i="1" dirty="0"/>
              <a:t>., 2019</a:t>
            </a:r>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124" y="1371441"/>
            <a:ext cx="6846887"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www.pbtli.com/services/images/waterma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4" y="1563172"/>
            <a:ext cx="22193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679" y="4283600"/>
            <a:ext cx="6513357" cy="185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222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p:txBody>
          <a:bodyPr/>
          <a:lstStyle/>
          <a:p>
            <a:r>
              <a:rPr lang="en-SE" dirty="0"/>
              <a:t>Learning Objectives</a:t>
            </a:r>
          </a:p>
        </p:txBody>
      </p:sp>
      <p:sp>
        <p:nvSpPr>
          <p:cNvPr id="3" name="Content Placeholder 2">
            <a:extLst>
              <a:ext uri="{FF2B5EF4-FFF2-40B4-BE49-F238E27FC236}">
                <a16:creationId xmlns:a16="http://schemas.microsoft.com/office/drawing/2014/main" id="{955EAADD-A301-109F-8EFC-1CA571189100}"/>
              </a:ext>
            </a:extLst>
          </p:cNvPr>
          <p:cNvSpPr>
            <a:spLocks noGrp="1"/>
          </p:cNvSpPr>
          <p:nvPr>
            <p:ph idx="1"/>
          </p:nvPr>
        </p:nvSpPr>
        <p:spPr>
          <a:xfrm>
            <a:off x="838200" y="1239520"/>
            <a:ext cx="10515600" cy="4805363"/>
          </a:xfrm>
        </p:spPr>
        <p:txBody>
          <a:bodyPr>
            <a:normAutofit/>
          </a:bodyPr>
          <a:lstStyle/>
          <a:p>
            <a:r>
              <a:rPr lang="en-SE" dirty="0"/>
              <a:t>Learning objective 1</a:t>
            </a:r>
            <a:endParaRPr lang="fr-FR" dirty="0"/>
          </a:p>
          <a:p>
            <a:pPr marL="0" lvl="0" indent="0">
              <a:buNone/>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Students will be able to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distinguish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between</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the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metabolism</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of</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normal aging </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person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and </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to person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with</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neurodegenerative disorders </a:t>
            </a:r>
            <a:endPar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SE" dirty="0"/>
              <a:t>Learning objective 2</a:t>
            </a:r>
          </a:p>
          <a:p>
            <a:pPr marL="0" lvl="0" indent="0">
              <a:buNone/>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Students will be able to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understand</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the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neurobiology</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and</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pathology</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of</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NDDs</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and</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apply</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sl-SI"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them</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to the clinical setting</a:t>
            </a:r>
            <a:endPar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SE" dirty="0"/>
              <a:t>Learning objective 3</a:t>
            </a:r>
          </a:p>
          <a:p>
            <a:pPr marL="0" lvl="0" indent="0">
              <a:buNone/>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Students will be able to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describe the pathophysiology of neurodegenerative disorders</a:t>
            </a:r>
            <a:r>
              <a:rPr lang="sl-SI"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discuss the </a:t>
            </a:r>
            <a:r>
              <a:rPr lang="en-GB"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mental health and </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lifestyle modifications in NDD</a:t>
            </a:r>
            <a:endParaRPr lang="en-GB"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SE" dirty="0"/>
          </a:p>
          <a:p>
            <a:pPr marL="0" indent="0">
              <a:buNone/>
            </a:pPr>
            <a:endParaRPr lang="en-SE" dirty="0"/>
          </a:p>
        </p:txBody>
      </p:sp>
    </p:spTree>
    <p:extLst>
      <p:ext uri="{BB962C8B-B14F-4D97-AF65-F5344CB8AC3E}">
        <p14:creationId xmlns:p14="http://schemas.microsoft.com/office/powerpoint/2010/main" val="309519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592" y="3212753"/>
            <a:ext cx="4884440" cy="250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0129" y="116632"/>
            <a:ext cx="10026779" cy="1020190"/>
          </a:xfrm>
        </p:spPr>
        <p:txBody>
          <a:bodyPr>
            <a:normAutofit/>
          </a:bodyPr>
          <a:lstStyle/>
          <a:p>
            <a:r>
              <a:rPr lang="sl-SI" sz="3600" dirty="0" err="1"/>
              <a:t>Microbiota</a:t>
            </a:r>
            <a:r>
              <a:rPr lang="sl-SI" sz="3600" dirty="0"/>
              <a:t> </a:t>
            </a:r>
            <a:r>
              <a:rPr lang="sl-SI" sz="3600" dirty="0" err="1"/>
              <a:t>composition</a:t>
            </a:r>
            <a:r>
              <a:rPr lang="sl-SI" sz="3600" dirty="0"/>
              <a:t> </a:t>
            </a:r>
            <a:r>
              <a:rPr lang="sl-SI" sz="3600" dirty="0" err="1">
                <a:solidFill>
                  <a:srgbClr val="FF0000"/>
                </a:solidFill>
              </a:rPr>
              <a:t>impoverished</a:t>
            </a:r>
            <a:r>
              <a:rPr lang="sl-SI" sz="3600" dirty="0">
                <a:solidFill>
                  <a:srgbClr val="FF0000"/>
                </a:solidFill>
              </a:rPr>
              <a:t> </a:t>
            </a:r>
            <a:r>
              <a:rPr lang="sl-SI" sz="3600" dirty="0"/>
              <a:t>in</a:t>
            </a:r>
            <a:r>
              <a:rPr lang="sl-SI" sz="3600" dirty="0">
                <a:solidFill>
                  <a:srgbClr val="FF0000"/>
                </a:solidFill>
              </a:rPr>
              <a:t> </a:t>
            </a:r>
            <a:r>
              <a:rPr lang="sl-SI" sz="3600" dirty="0"/>
              <a:t>AD</a:t>
            </a:r>
          </a:p>
        </p:txBody>
      </p:sp>
      <p:sp>
        <p:nvSpPr>
          <p:cNvPr id="4" name="Rectangle 3"/>
          <p:cNvSpPr/>
          <p:nvPr/>
        </p:nvSpPr>
        <p:spPr>
          <a:xfrm>
            <a:off x="1633199" y="5536512"/>
            <a:ext cx="1634165" cy="369332"/>
          </a:xfrm>
          <a:prstGeom prst="rect">
            <a:avLst/>
          </a:prstGeom>
        </p:spPr>
        <p:txBody>
          <a:bodyPr wrap="none">
            <a:spAutoFit/>
          </a:bodyPr>
          <a:lstStyle/>
          <a:p>
            <a:r>
              <a:rPr lang="sl-SI" dirty="0" err="1"/>
              <a:t>Sun</a:t>
            </a:r>
            <a:r>
              <a:rPr lang="sl-SI" dirty="0"/>
              <a:t> </a:t>
            </a:r>
            <a:r>
              <a:rPr lang="sl-SI" i="1" dirty="0" err="1"/>
              <a:t>et</a:t>
            </a:r>
            <a:r>
              <a:rPr lang="sl-SI" i="1" dirty="0"/>
              <a:t> </a:t>
            </a:r>
            <a:r>
              <a:rPr lang="sl-SI" i="1" dirty="0" err="1"/>
              <a:t>al</a:t>
            </a:r>
            <a:r>
              <a:rPr lang="sl-SI" i="1" dirty="0"/>
              <a:t>., 2019</a:t>
            </a:r>
            <a:endParaRPr lang="sl-SI"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543" y="1270209"/>
            <a:ext cx="20288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72" y="1136822"/>
            <a:ext cx="5446328" cy="248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741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59120" y="26064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sl-SI" altLang="sl-SI" b="1" dirty="0" err="1">
                <a:latin typeface="Arial" charset="0"/>
              </a:rPr>
              <a:t>Less</a:t>
            </a:r>
            <a:r>
              <a:rPr lang="sl-SI" altLang="sl-SI" b="1" dirty="0">
                <a:latin typeface="Arial" charset="0"/>
              </a:rPr>
              <a:t> </a:t>
            </a:r>
            <a:r>
              <a:rPr lang="sl-SI" altLang="sl-SI" b="1" dirty="0" err="1">
                <a:latin typeface="Arial" charset="0"/>
              </a:rPr>
              <a:t>aggregation</a:t>
            </a:r>
            <a:r>
              <a:rPr lang="sl-SI" altLang="sl-SI" b="1" dirty="0">
                <a:latin typeface="Arial" charset="0"/>
              </a:rPr>
              <a:t> </a:t>
            </a:r>
            <a:r>
              <a:rPr lang="sl-SI" altLang="sl-SI" b="1" dirty="0" err="1">
                <a:latin typeface="Arial" charset="0"/>
              </a:rPr>
              <a:t>of</a:t>
            </a:r>
            <a:r>
              <a:rPr lang="sl-SI" altLang="sl-SI" b="1" dirty="0">
                <a:latin typeface="Arial" charset="0"/>
              </a:rPr>
              <a:t> TAU in </a:t>
            </a:r>
            <a:r>
              <a:rPr lang="sl-SI" altLang="sl-SI" b="1" dirty="0" err="1">
                <a:latin typeface="Arial" charset="0"/>
              </a:rPr>
              <a:t>hypocampus</a:t>
            </a:r>
            <a:r>
              <a:rPr lang="sl-SI" altLang="sl-SI" b="1" dirty="0">
                <a:latin typeface="Arial" charset="0"/>
              </a:rPr>
              <a:t> </a:t>
            </a:r>
            <a:r>
              <a:rPr lang="sl-SI" altLang="sl-SI" b="1" dirty="0" err="1">
                <a:latin typeface="Arial" charset="0"/>
              </a:rPr>
              <a:t>after</a:t>
            </a:r>
            <a:r>
              <a:rPr lang="sl-SI" altLang="sl-SI" b="1" dirty="0">
                <a:latin typeface="Arial" charset="0"/>
              </a:rPr>
              <a:t> </a:t>
            </a:r>
            <a:r>
              <a:rPr lang="en-GB" altLang="sl-SI" b="1" dirty="0">
                <a:solidFill>
                  <a:srgbClr val="3366FF"/>
                </a:solidFill>
                <a:latin typeface="Arial" charset="0"/>
              </a:rPr>
              <a:t>FMT</a:t>
            </a:r>
            <a:r>
              <a:rPr lang="en-GB" altLang="sl-SI" b="1" dirty="0">
                <a:latin typeface="Arial" charset="0"/>
              </a:rPr>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9840" y="6205612"/>
            <a:ext cx="816480"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95" y="836772"/>
            <a:ext cx="5551536" cy="5368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98854" y="5411953"/>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sl-SI" sz="1100" b="1" dirty="0">
                <a:latin typeface="Arial" charset="0"/>
              </a:rPr>
              <a:t>Min-Soo Kim et al. Gut doi:10.1136/gutjnl-2018-317431</a:t>
            </a:r>
          </a:p>
        </p:txBody>
      </p:sp>
      <p:sp>
        <p:nvSpPr>
          <p:cNvPr id="3077" name="Text Box 5"/>
          <p:cNvSpPr txBox="1">
            <a:spLocks noChangeArrowheads="1"/>
          </p:cNvSpPr>
          <p:nvPr/>
        </p:nvSpPr>
        <p:spPr bwMode="auto">
          <a:xfrm>
            <a:off x="1621920" y="6613176"/>
            <a:ext cx="6857280" cy="24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9pPr>
          </a:lstStyle>
          <a:p>
            <a:r>
              <a:rPr lang="en-GB" altLang="sl-SI" sz="900" dirty="0">
                <a:latin typeface="Arial" charset="0"/>
              </a:rPr>
              <a:t>Copyright © BMJ Publishing Group Ltd &amp; British Society of Gastroenterology. All rights reserved.</a:t>
            </a:r>
          </a:p>
        </p:txBody>
      </p:sp>
    </p:spTree>
    <p:extLst>
      <p:ext uri="{BB962C8B-B14F-4D97-AF65-F5344CB8AC3E}">
        <p14:creationId xmlns:p14="http://schemas.microsoft.com/office/powerpoint/2010/main" val="4142522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CC7F-79FE-8445-8522-D45543277538}"/>
              </a:ext>
            </a:extLst>
          </p:cNvPr>
          <p:cNvSpPr>
            <a:spLocks noGrp="1"/>
          </p:cNvSpPr>
          <p:nvPr>
            <p:ph type="title"/>
          </p:nvPr>
        </p:nvSpPr>
        <p:spPr>
          <a:xfrm>
            <a:off x="2063552" y="116632"/>
            <a:ext cx="8115300" cy="1485900"/>
          </a:xfrm>
        </p:spPr>
        <p:txBody>
          <a:bodyPr/>
          <a:lstStyle/>
          <a:p>
            <a:r>
              <a:rPr lang="sl-SI" dirty="0" err="1"/>
              <a:t>The</a:t>
            </a:r>
            <a:r>
              <a:rPr lang="sl-SI" dirty="0"/>
              <a:t> role </a:t>
            </a:r>
            <a:r>
              <a:rPr lang="sl-SI" dirty="0" err="1"/>
              <a:t>of</a:t>
            </a:r>
            <a:r>
              <a:rPr lang="sl-SI" dirty="0"/>
              <a:t> </a:t>
            </a:r>
            <a:r>
              <a:rPr lang="sl-SI" dirty="0" err="1"/>
              <a:t>microbiome</a:t>
            </a:r>
            <a:r>
              <a:rPr lang="sl-SI" dirty="0"/>
              <a:t> </a:t>
            </a:r>
            <a:r>
              <a:rPr lang="sl-SI" dirty="0" err="1"/>
              <a:t>RNAs</a:t>
            </a:r>
            <a:r>
              <a:rPr lang="en-US" dirty="0"/>
              <a:t> </a:t>
            </a:r>
            <a:r>
              <a:rPr lang="sl-SI" dirty="0"/>
              <a:t>in </a:t>
            </a:r>
            <a:r>
              <a:rPr lang="sl-SI" dirty="0" err="1"/>
              <a:t>development</a:t>
            </a:r>
            <a:r>
              <a:rPr lang="sl-SI" dirty="0"/>
              <a:t> </a:t>
            </a:r>
            <a:r>
              <a:rPr lang="sl-SI" dirty="0" err="1"/>
              <a:t>of</a:t>
            </a:r>
            <a:r>
              <a:rPr lang="sl-SI" dirty="0"/>
              <a:t> AD</a:t>
            </a:r>
            <a:endParaRPr lang="en-US" dirty="0"/>
          </a:p>
        </p:txBody>
      </p:sp>
      <p:sp>
        <p:nvSpPr>
          <p:cNvPr id="3" name="Content Placeholder 2">
            <a:extLst>
              <a:ext uri="{FF2B5EF4-FFF2-40B4-BE49-F238E27FC236}">
                <a16:creationId xmlns:a16="http://schemas.microsoft.com/office/drawing/2014/main" id="{13AB069C-2FF0-E845-AB18-BE515F6A49C8}"/>
              </a:ext>
            </a:extLst>
          </p:cNvPr>
          <p:cNvSpPr>
            <a:spLocks noGrp="1"/>
          </p:cNvSpPr>
          <p:nvPr>
            <p:ph idx="1"/>
          </p:nvPr>
        </p:nvSpPr>
        <p:spPr>
          <a:xfrm>
            <a:off x="2639617" y="1772816"/>
            <a:ext cx="7685315" cy="4536504"/>
          </a:xfrm>
        </p:spPr>
        <p:txBody>
          <a:bodyPr>
            <a:normAutofit/>
          </a:bodyPr>
          <a:lstStyle/>
          <a:p>
            <a:r>
              <a:rPr lang="sl-SI" dirty="0" err="1"/>
              <a:t>Gastrointestinal</a:t>
            </a:r>
            <a:r>
              <a:rPr lang="sl-SI" dirty="0"/>
              <a:t> </a:t>
            </a:r>
            <a:r>
              <a:rPr lang="sl-SI" b="1" dirty="0" err="1">
                <a:solidFill>
                  <a:srgbClr val="FF0000"/>
                </a:solidFill>
              </a:rPr>
              <a:t>disbiosis</a:t>
            </a:r>
            <a:r>
              <a:rPr lang="sl-SI" b="1" dirty="0">
                <a:solidFill>
                  <a:srgbClr val="FF0000"/>
                </a:solidFill>
              </a:rPr>
              <a:t> </a:t>
            </a:r>
            <a:r>
              <a:rPr lang="sl-SI" b="1" dirty="0">
                <a:solidFill>
                  <a:srgbClr val="FF0000"/>
                </a:solidFill>
                <a:sym typeface="Wingdings" panose="05000000000000000000" pitchFamily="2" charset="2"/>
              </a:rPr>
              <a:t></a:t>
            </a:r>
            <a:endParaRPr lang="sl-SI" b="1" dirty="0">
              <a:solidFill>
                <a:srgbClr val="FF0000"/>
              </a:solidFill>
            </a:endParaRPr>
          </a:p>
          <a:p>
            <a:pPr marL="0" indent="0">
              <a:buNone/>
            </a:pPr>
            <a:r>
              <a:rPr lang="sl-SI" dirty="0" err="1"/>
              <a:t>Release</a:t>
            </a:r>
            <a:r>
              <a:rPr lang="sl-SI" dirty="0"/>
              <a:t> </a:t>
            </a:r>
            <a:r>
              <a:rPr lang="sl-SI" dirty="0" err="1"/>
              <a:t>of</a:t>
            </a:r>
            <a:r>
              <a:rPr lang="sl-SI" dirty="0"/>
              <a:t> </a:t>
            </a:r>
            <a:r>
              <a:rPr lang="sl-SI" b="1" dirty="0" err="1">
                <a:solidFill>
                  <a:srgbClr val="FF0000"/>
                </a:solidFill>
              </a:rPr>
              <a:t>amyloids</a:t>
            </a:r>
            <a:r>
              <a:rPr lang="sl-SI" dirty="0"/>
              <a:t> </a:t>
            </a:r>
            <a:r>
              <a:rPr lang="sl-SI" dirty="0" err="1"/>
              <a:t>and</a:t>
            </a:r>
            <a:r>
              <a:rPr lang="sl-SI" dirty="0"/>
              <a:t> </a:t>
            </a:r>
            <a:r>
              <a:rPr lang="en-US" b="1" dirty="0" err="1"/>
              <a:t>lipopol</a:t>
            </a:r>
            <a:r>
              <a:rPr lang="sl-SI" b="1" dirty="0"/>
              <a:t>y</a:t>
            </a:r>
            <a:r>
              <a:rPr lang="en-US" b="1" dirty="0" err="1"/>
              <a:t>saharid</a:t>
            </a:r>
            <a:r>
              <a:rPr lang="sl-SI" b="1" dirty="0"/>
              <a:t>es</a:t>
            </a:r>
            <a:r>
              <a:rPr lang="en-US" dirty="0"/>
              <a:t>, </a:t>
            </a:r>
            <a:r>
              <a:rPr lang="sl-SI" dirty="0"/>
              <a:t>pro-</a:t>
            </a:r>
            <a:r>
              <a:rPr lang="sl-SI" dirty="0" err="1"/>
              <a:t>inflammatory</a:t>
            </a:r>
            <a:r>
              <a:rPr lang="en-US" dirty="0"/>
              <a:t> </a:t>
            </a:r>
            <a:r>
              <a:rPr lang="en-US" b="1" dirty="0"/>
              <a:t>c</a:t>
            </a:r>
            <a:r>
              <a:rPr lang="sl-SI" b="1" dirty="0"/>
              <a:t>y</a:t>
            </a:r>
            <a:r>
              <a:rPr lang="en-US" b="1" dirty="0" err="1"/>
              <a:t>tok</a:t>
            </a:r>
            <a:r>
              <a:rPr lang="sl-SI" b="1" dirty="0"/>
              <a:t>i</a:t>
            </a:r>
            <a:r>
              <a:rPr lang="en-US" b="1" dirty="0"/>
              <a:t>n</a:t>
            </a:r>
            <a:r>
              <a:rPr lang="sl-SI" b="1" dirty="0"/>
              <a:t>es</a:t>
            </a:r>
          </a:p>
          <a:p>
            <a:r>
              <a:rPr lang="sl-SI" dirty="0" err="1"/>
              <a:t>Bacterial</a:t>
            </a:r>
            <a:r>
              <a:rPr lang="sl-SI" dirty="0"/>
              <a:t> </a:t>
            </a:r>
            <a:r>
              <a:rPr lang="sl-SI" dirty="0" err="1"/>
              <a:t>lipopolysaharides</a:t>
            </a:r>
            <a:r>
              <a:rPr lang="sl-SI" dirty="0"/>
              <a:t> </a:t>
            </a:r>
            <a:r>
              <a:rPr lang="sl-SI" dirty="0" err="1"/>
              <a:t>and</a:t>
            </a:r>
            <a:r>
              <a:rPr lang="sl-SI" dirty="0"/>
              <a:t> </a:t>
            </a:r>
            <a:r>
              <a:rPr lang="sl-SI" dirty="0" err="1"/>
              <a:t>amyloids</a:t>
            </a:r>
            <a:r>
              <a:rPr lang="sl-SI" dirty="0"/>
              <a:t> </a:t>
            </a:r>
            <a:r>
              <a:rPr lang="sl-SI" dirty="0" err="1"/>
              <a:t>increase</a:t>
            </a:r>
            <a:r>
              <a:rPr lang="sl-SI" dirty="0"/>
              <a:t> </a:t>
            </a:r>
            <a:r>
              <a:rPr lang="sl-SI" dirty="0" err="1">
                <a:solidFill>
                  <a:srgbClr val="FF0000"/>
                </a:solidFill>
              </a:rPr>
              <a:t>gut</a:t>
            </a:r>
            <a:r>
              <a:rPr lang="sl-SI" dirty="0">
                <a:solidFill>
                  <a:srgbClr val="FF0000"/>
                </a:solidFill>
              </a:rPr>
              <a:t> </a:t>
            </a:r>
            <a:r>
              <a:rPr lang="sl-SI" dirty="0" err="1">
                <a:solidFill>
                  <a:srgbClr val="FF0000"/>
                </a:solidFill>
              </a:rPr>
              <a:t>permeability</a:t>
            </a:r>
            <a:r>
              <a:rPr lang="sl-SI" dirty="0"/>
              <a:t>, </a:t>
            </a:r>
            <a:r>
              <a:rPr lang="sl-SI" dirty="0" err="1"/>
              <a:t>interleukins</a:t>
            </a:r>
            <a:r>
              <a:rPr lang="sl-SI" dirty="0"/>
              <a:t> IL-17A </a:t>
            </a:r>
            <a:r>
              <a:rPr lang="sl-SI" dirty="0" err="1"/>
              <a:t>and</a:t>
            </a:r>
            <a:r>
              <a:rPr lang="sl-SI" dirty="0"/>
              <a:t> IL-22</a:t>
            </a:r>
          </a:p>
          <a:p>
            <a:endParaRPr lang="en-US" dirty="0"/>
          </a:p>
          <a:p>
            <a:pPr marL="0" indent="0">
              <a:buNone/>
            </a:pPr>
            <a:endParaRPr lang="en-US" sz="2100" dirty="0"/>
          </a:p>
        </p:txBody>
      </p:sp>
      <p:pic>
        <p:nvPicPr>
          <p:cNvPr id="4" name="Picture 3">
            <a:extLst>
              <a:ext uri="{FF2B5EF4-FFF2-40B4-BE49-F238E27FC236}">
                <a16:creationId xmlns:a16="http://schemas.microsoft.com/office/drawing/2014/main" id="{0BCA1292-2B3E-9345-805C-0B1027B970D6}"/>
              </a:ext>
            </a:extLst>
          </p:cNvPr>
          <p:cNvPicPr>
            <a:picLocks noChangeAspect="1"/>
          </p:cNvPicPr>
          <p:nvPr/>
        </p:nvPicPr>
        <p:blipFill>
          <a:blip r:embed="rId3"/>
          <a:stretch>
            <a:fillRect/>
          </a:stretch>
        </p:blipFill>
        <p:spPr>
          <a:xfrm>
            <a:off x="5159896" y="4437112"/>
            <a:ext cx="5472608" cy="2420888"/>
          </a:xfrm>
          <a:prstGeom prst="rect">
            <a:avLst/>
          </a:prstGeom>
        </p:spPr>
      </p:pic>
      <p:sp>
        <p:nvSpPr>
          <p:cNvPr id="5" name="Rectangle 4"/>
          <p:cNvSpPr/>
          <p:nvPr/>
        </p:nvSpPr>
        <p:spPr>
          <a:xfrm>
            <a:off x="338136" y="4478005"/>
            <a:ext cx="3987817" cy="1169551"/>
          </a:xfrm>
          <a:prstGeom prst="rect">
            <a:avLst/>
          </a:prstGeom>
        </p:spPr>
        <p:txBody>
          <a:bodyPr wrap="square">
            <a:spAutoFit/>
          </a:bodyPr>
          <a:lstStyle/>
          <a:p>
            <a:r>
              <a:rPr lang="en-US" sz="1400" dirty="0"/>
              <a:t>Neurodegenerative diseases – bacterial amyloidosis</a:t>
            </a:r>
            <a:r>
              <a:rPr lang="sl-SI" sz="1400" dirty="0"/>
              <a:t>: </a:t>
            </a:r>
            <a:r>
              <a:rPr lang="en-US" sz="1400" dirty="0"/>
              <a:t>Aggregation and accumulation of proteins </a:t>
            </a:r>
            <a:r>
              <a:rPr lang="el-GR" sz="1400" dirty="0"/>
              <a:t>α-</a:t>
            </a:r>
            <a:r>
              <a:rPr lang="en-US" sz="1400" dirty="0"/>
              <a:t>synuclein (</a:t>
            </a:r>
            <a:r>
              <a:rPr lang="el-GR" sz="1400" dirty="0"/>
              <a:t>α</a:t>
            </a:r>
            <a:r>
              <a:rPr lang="en-US" sz="1400" dirty="0"/>
              <a:t>Syn),abnormal extracellular accumulation of amyloid-</a:t>
            </a:r>
            <a:r>
              <a:rPr lang="sl-SI" sz="1400" dirty="0"/>
              <a:t>beta</a:t>
            </a:r>
            <a:r>
              <a:rPr lang="en-US" sz="1400" dirty="0"/>
              <a:t> peptide</a:t>
            </a:r>
            <a:r>
              <a:rPr lang="sl-SI" sz="1400" dirty="0"/>
              <a:t> (</a:t>
            </a:r>
            <a:r>
              <a:rPr lang="sl-SI" sz="1400" b="1" dirty="0"/>
              <a:t>A</a:t>
            </a:r>
            <a:r>
              <a:rPr lang="sl-SI" sz="1400" b="1" dirty="0">
                <a:sym typeface="Symbol" pitchFamily="2" charset="2"/>
              </a:rPr>
              <a:t></a:t>
            </a:r>
            <a:r>
              <a:rPr lang="sl-SI" sz="1400" dirty="0"/>
              <a:t>)</a:t>
            </a:r>
            <a:r>
              <a:rPr lang="en-US" sz="1400" dirty="0"/>
              <a:t>, senile plaques, </a:t>
            </a:r>
            <a:r>
              <a:rPr lang="en-US" sz="1400" dirty="0" err="1"/>
              <a:t>dysf</a:t>
            </a:r>
            <a:r>
              <a:rPr lang="en-US" sz="1400" dirty="0"/>
              <a:t>. of the SOD1 gene.</a:t>
            </a:r>
            <a:endParaRPr lang="sl-SI" sz="1400" dirty="0"/>
          </a:p>
        </p:txBody>
      </p:sp>
    </p:spTree>
    <p:extLst>
      <p:ext uri="{BB962C8B-B14F-4D97-AF65-F5344CB8AC3E}">
        <p14:creationId xmlns:p14="http://schemas.microsoft.com/office/powerpoint/2010/main" val="372194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id="{316FDCF8-12D4-E4F0-0F1E-D8C17FC0FD6D}"/>
              </a:ext>
            </a:extLst>
          </p:cNvPr>
          <p:cNvPicPr>
            <a:picLocks noChangeAspect="1"/>
          </p:cNvPicPr>
          <p:nvPr/>
        </p:nvPicPr>
        <p:blipFill rotWithShape="1">
          <a:blip r:embed="rId2"/>
          <a:srcRect l="14122" t="69078" r="55986" b="2271"/>
          <a:stretch/>
        </p:blipFill>
        <p:spPr>
          <a:xfrm>
            <a:off x="4147043" y="812651"/>
            <a:ext cx="1637698" cy="1569661"/>
          </a:xfrm>
          <a:prstGeom prst="rect">
            <a:avLst/>
          </a:prstGeom>
        </p:spPr>
      </p:pic>
      <p:sp>
        <p:nvSpPr>
          <p:cNvPr id="5" name="Title 1">
            <a:extLst>
              <a:ext uri="{FF2B5EF4-FFF2-40B4-BE49-F238E27FC236}">
                <a16:creationId xmlns:a16="http://schemas.microsoft.com/office/drawing/2014/main" id="{277C632D-853C-8FBF-E42F-155B1BD64769}"/>
              </a:ext>
            </a:extLst>
          </p:cNvPr>
          <p:cNvSpPr>
            <a:spLocks noGrp="1"/>
          </p:cNvSpPr>
          <p:nvPr>
            <p:ph type="title"/>
          </p:nvPr>
        </p:nvSpPr>
        <p:spPr>
          <a:xfrm>
            <a:off x="169605" y="155796"/>
            <a:ext cx="10537723" cy="1143000"/>
          </a:xfrm>
        </p:spPr>
        <p:txBody>
          <a:bodyPr>
            <a:normAutofit fontScale="90000"/>
          </a:bodyPr>
          <a:lstStyle/>
          <a:p>
            <a:r>
              <a:rPr lang="sl-SI" dirty="0"/>
              <a:t>New opportunities to modulate the gut microbiota by nutrition</a:t>
            </a:r>
            <a:endParaRPr lang="en-US" dirty="0"/>
          </a:p>
        </p:txBody>
      </p:sp>
      <p:sp>
        <p:nvSpPr>
          <p:cNvPr id="7" name="TextBox 6">
            <a:extLst>
              <a:ext uri="{FF2B5EF4-FFF2-40B4-BE49-F238E27FC236}">
                <a16:creationId xmlns:a16="http://schemas.microsoft.com/office/drawing/2014/main" id="{36309F79-1F5F-6F3F-7895-342ECBEB69C4}"/>
              </a:ext>
            </a:extLst>
          </p:cNvPr>
          <p:cNvSpPr txBox="1"/>
          <p:nvPr/>
        </p:nvSpPr>
        <p:spPr>
          <a:xfrm>
            <a:off x="169605" y="1505641"/>
            <a:ext cx="5117691" cy="1569660"/>
          </a:xfrm>
          <a:prstGeom prst="rect">
            <a:avLst/>
          </a:prstGeom>
          <a:noFill/>
        </p:spPr>
        <p:txBody>
          <a:bodyPr wrap="square">
            <a:spAutoFit/>
          </a:bodyPr>
          <a:lstStyle/>
          <a:p>
            <a:r>
              <a:rPr lang="en-GB" b="1" dirty="0">
                <a:solidFill>
                  <a:srgbClr val="132367"/>
                </a:solidFill>
                <a:effectLst/>
                <a:latin typeface="Helvetica" pitchFamily="2" charset="0"/>
              </a:rPr>
              <a:t>PROBIOTICS</a:t>
            </a:r>
            <a:r>
              <a:rPr lang="en-GB" dirty="0">
                <a:solidFill>
                  <a:srgbClr val="132367"/>
                </a:solidFill>
                <a:effectLst/>
                <a:latin typeface="Helvetica" pitchFamily="2" charset="0"/>
              </a:rPr>
              <a:t> </a:t>
            </a:r>
          </a:p>
          <a:p>
            <a:pPr lvl="1"/>
            <a:r>
              <a:rPr lang="en-GB" dirty="0">
                <a:solidFill>
                  <a:srgbClr val="3F5383"/>
                </a:solidFill>
                <a:effectLst/>
                <a:latin typeface="Helvetica" pitchFamily="2" charset="0"/>
              </a:rPr>
              <a:t>live microorganis</a:t>
            </a:r>
            <a:r>
              <a:rPr lang="en-GB" dirty="0">
                <a:solidFill>
                  <a:srgbClr val="3A3B70"/>
                </a:solidFill>
                <a:effectLst/>
                <a:latin typeface="Helvetica" pitchFamily="2" charset="0"/>
              </a:rPr>
              <a:t>ms </a:t>
            </a:r>
            <a:r>
              <a:rPr lang="en-GB" dirty="0">
                <a:solidFill>
                  <a:srgbClr val="3F5383"/>
                </a:solidFill>
                <a:effectLst/>
                <a:latin typeface="Helvetica" pitchFamily="2" charset="0"/>
              </a:rPr>
              <a:t>that</a:t>
            </a:r>
            <a:r>
              <a:rPr lang="en-GB" dirty="0">
                <a:solidFill>
                  <a:srgbClr val="3A3B70"/>
                </a:solidFill>
                <a:effectLst/>
                <a:latin typeface="Helvetica" pitchFamily="2" charset="0"/>
              </a:rPr>
              <a:t>,</a:t>
            </a:r>
            <a:endParaRPr lang="en-GB" dirty="0">
              <a:solidFill>
                <a:srgbClr val="3F5383"/>
              </a:solidFill>
              <a:effectLst/>
              <a:latin typeface="Helvetica" pitchFamily="2" charset="0"/>
            </a:endParaRPr>
          </a:p>
          <a:p>
            <a:pPr lvl="1"/>
            <a:r>
              <a:rPr lang="en-GB" dirty="0">
                <a:solidFill>
                  <a:srgbClr val="595D8E"/>
                </a:solidFill>
                <a:latin typeface="Helvetica" pitchFamily="2" charset="0"/>
              </a:rPr>
              <a:t>w</a:t>
            </a:r>
            <a:r>
              <a:rPr lang="en-GB" dirty="0">
                <a:solidFill>
                  <a:srgbClr val="595D8E"/>
                </a:solidFill>
                <a:effectLst/>
                <a:latin typeface="Helvetica" pitchFamily="2" charset="0"/>
              </a:rPr>
              <a:t>hen </a:t>
            </a:r>
            <a:r>
              <a:rPr lang="en-GB" dirty="0">
                <a:solidFill>
                  <a:srgbClr val="3F5383"/>
                </a:solidFill>
                <a:effectLst/>
                <a:latin typeface="Helvetica" pitchFamily="2" charset="0"/>
              </a:rPr>
              <a:t>administrated in adequate</a:t>
            </a:r>
          </a:p>
          <a:p>
            <a:pPr lvl="1"/>
            <a:r>
              <a:rPr lang="en-GB" dirty="0">
                <a:solidFill>
                  <a:srgbClr val="3F5383"/>
                </a:solidFill>
                <a:effectLst/>
                <a:latin typeface="Helvetica" pitchFamily="2" charset="0"/>
              </a:rPr>
              <a:t>amounts confer a </a:t>
            </a:r>
            <a:r>
              <a:rPr lang="en-GB" dirty="0">
                <a:solidFill>
                  <a:srgbClr val="3A3B70"/>
                </a:solidFill>
                <a:effectLst/>
                <a:latin typeface="Helvetica" pitchFamily="2" charset="0"/>
              </a:rPr>
              <a:t>health </a:t>
            </a:r>
            <a:r>
              <a:rPr lang="en-GB" dirty="0">
                <a:solidFill>
                  <a:srgbClr val="3F5383"/>
                </a:solidFill>
                <a:effectLst/>
                <a:latin typeface="Helvetica" pitchFamily="2" charset="0"/>
              </a:rPr>
              <a:t>benefit</a:t>
            </a:r>
            <a:r>
              <a:rPr lang="en-GB" dirty="0">
                <a:solidFill>
                  <a:srgbClr val="3F5383"/>
                </a:solidFill>
                <a:latin typeface="Helvetica" pitchFamily="2" charset="0"/>
              </a:rPr>
              <a:t> </a:t>
            </a:r>
            <a:r>
              <a:rPr lang="en-GB" dirty="0">
                <a:solidFill>
                  <a:srgbClr val="3F5383"/>
                </a:solidFill>
                <a:effectLst/>
                <a:latin typeface="Helvetica" pitchFamily="2" charset="0"/>
              </a:rPr>
              <a:t>on the </a:t>
            </a:r>
            <a:r>
              <a:rPr lang="en-GB" dirty="0">
                <a:solidFill>
                  <a:srgbClr val="3A3B70"/>
                </a:solidFill>
                <a:effectLst/>
                <a:latin typeface="Helvetica" pitchFamily="2" charset="0"/>
              </a:rPr>
              <a:t>host</a:t>
            </a:r>
          </a:p>
          <a:p>
            <a:pPr lvl="1"/>
            <a:endPar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endParaRPr>
          </a:p>
          <a:p>
            <a:pPr lvl="1"/>
            <a:r>
              <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rPr>
              <a:t>Based on FAO/WHO definition (2001) and updated ISAPP (2014)</a:t>
            </a:r>
            <a:endParaRPr lang="en-GB" dirty="0">
              <a:solidFill>
                <a:srgbClr val="3F5383"/>
              </a:solidFill>
              <a:effectLst/>
              <a:latin typeface="Helvetica" pitchFamily="2" charset="0"/>
            </a:endParaRPr>
          </a:p>
        </p:txBody>
      </p:sp>
      <p:sp>
        <p:nvSpPr>
          <p:cNvPr id="9" name="TextBox 8">
            <a:extLst>
              <a:ext uri="{FF2B5EF4-FFF2-40B4-BE49-F238E27FC236}">
                <a16:creationId xmlns:a16="http://schemas.microsoft.com/office/drawing/2014/main" id="{B66D6675-D6A7-6E20-77FE-2B45008C21FE}"/>
              </a:ext>
            </a:extLst>
          </p:cNvPr>
          <p:cNvSpPr txBox="1"/>
          <p:nvPr/>
        </p:nvSpPr>
        <p:spPr>
          <a:xfrm>
            <a:off x="202788" y="3258983"/>
            <a:ext cx="5235678" cy="1754326"/>
          </a:xfrm>
          <a:prstGeom prst="rect">
            <a:avLst/>
          </a:prstGeom>
          <a:noFill/>
        </p:spPr>
        <p:txBody>
          <a:bodyPr wrap="square">
            <a:spAutoFit/>
          </a:bodyPr>
          <a:lstStyle/>
          <a:p>
            <a:r>
              <a:rPr lang="en-GB" b="1" dirty="0">
                <a:solidFill>
                  <a:srgbClr val="132367"/>
                </a:solidFill>
                <a:effectLst/>
                <a:latin typeface="Helvetica" pitchFamily="2" charset="0"/>
              </a:rPr>
              <a:t>PREBIOTICS</a:t>
            </a:r>
          </a:p>
          <a:p>
            <a:pPr lvl="1"/>
            <a:r>
              <a:rPr lang="en-GB" dirty="0">
                <a:solidFill>
                  <a:srgbClr val="3F5383"/>
                </a:solidFill>
                <a:effectLst/>
                <a:latin typeface="Helvetica" pitchFamily="2" charset="0"/>
              </a:rPr>
              <a:t>substrates that are</a:t>
            </a:r>
            <a:r>
              <a:rPr lang="en-GB" dirty="0">
                <a:solidFill>
                  <a:srgbClr val="3F5383"/>
                </a:solidFill>
                <a:latin typeface="Helvetica" pitchFamily="2" charset="0"/>
              </a:rPr>
              <a:t> s</a:t>
            </a:r>
            <a:r>
              <a:rPr lang="en-GB" dirty="0">
                <a:solidFill>
                  <a:srgbClr val="3F5383"/>
                </a:solidFill>
                <a:effectLst/>
                <a:latin typeface="Helvetica" pitchFamily="2" charset="0"/>
              </a:rPr>
              <a:t>electively utilized by host microorganisms conferring a health benefit</a:t>
            </a:r>
          </a:p>
          <a:p>
            <a:pPr lvl="1"/>
            <a:endParaRPr lang="en-GB" dirty="0">
              <a:solidFill>
                <a:srgbClr val="3F5383"/>
              </a:solidFill>
              <a:latin typeface="Helvetica" pitchFamily="2" charset="0"/>
            </a:endParaRPr>
          </a:p>
          <a:p>
            <a:pPr lvl="1"/>
            <a:r>
              <a:rPr lang="en-GB" sz="1200" dirty="0">
                <a:solidFill>
                  <a:srgbClr val="3F5383"/>
                </a:solidFill>
                <a:effectLst/>
                <a:latin typeface="Helvetica" pitchFamily="2" charset="0"/>
              </a:rPr>
              <a:t>The International Scientific Association for Probiotics and Prebiotics (ISAPP) definition for prebiotics as published in a consensus statement from June 2017.</a:t>
            </a:r>
          </a:p>
        </p:txBody>
      </p:sp>
      <p:sp>
        <p:nvSpPr>
          <p:cNvPr id="11" name="TextBox 10">
            <a:extLst>
              <a:ext uri="{FF2B5EF4-FFF2-40B4-BE49-F238E27FC236}">
                <a16:creationId xmlns:a16="http://schemas.microsoft.com/office/drawing/2014/main" id="{2449CEE5-4095-1EE8-F821-294E0DC6F44B}"/>
              </a:ext>
            </a:extLst>
          </p:cNvPr>
          <p:cNvSpPr txBox="1"/>
          <p:nvPr/>
        </p:nvSpPr>
        <p:spPr>
          <a:xfrm>
            <a:off x="7838768" y="2744642"/>
            <a:ext cx="4284406" cy="1846659"/>
          </a:xfrm>
          <a:prstGeom prst="rect">
            <a:avLst/>
          </a:prstGeom>
          <a:noFill/>
        </p:spPr>
        <p:txBody>
          <a:bodyPr wrap="square">
            <a:spAutoFit/>
          </a:bodyPr>
          <a:lstStyle/>
          <a:p>
            <a:endParaRPr lang="en-GB" b="1" dirty="0">
              <a:solidFill>
                <a:srgbClr val="132367"/>
              </a:solidFill>
              <a:effectLst/>
              <a:latin typeface="Helvetica" pitchFamily="2" charset="0"/>
            </a:endParaRPr>
          </a:p>
          <a:p>
            <a:r>
              <a:rPr lang="en-GB" b="1" dirty="0">
                <a:solidFill>
                  <a:srgbClr val="132367"/>
                </a:solidFill>
                <a:effectLst/>
                <a:latin typeface="Helvetica" pitchFamily="2" charset="0"/>
              </a:rPr>
              <a:t>SYNBIOTICS</a:t>
            </a:r>
            <a:r>
              <a:rPr lang="en-GB" dirty="0">
                <a:solidFill>
                  <a:srgbClr val="132367"/>
                </a:solidFill>
                <a:effectLst/>
                <a:latin typeface="Helvetica" pitchFamily="2" charset="0"/>
              </a:rPr>
              <a:t> </a:t>
            </a:r>
          </a:p>
          <a:p>
            <a:r>
              <a:rPr lang="en-GB" dirty="0">
                <a:solidFill>
                  <a:srgbClr val="3F5383"/>
                </a:solidFill>
                <a:latin typeface="Helvetica" pitchFamily="2" charset="0"/>
              </a:rPr>
              <a:t>    are combination of Pre and Probiotics</a:t>
            </a:r>
          </a:p>
          <a:p>
            <a:endParaRPr lang="en-GB" dirty="0">
              <a:solidFill>
                <a:srgbClr val="594876"/>
              </a:solidFill>
              <a:latin typeface="Helvetica" pitchFamily="2"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rPr>
              <a:t>Pandey t al, 2015</a:t>
            </a:r>
          </a:p>
          <a:p>
            <a:pPr marL="457200" marR="0" lvl="1"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3F5383"/>
                </a:solidFill>
                <a:latin typeface="Helvetica" pitchFamily="2" charset="0"/>
              </a:rPr>
              <a:t>Shamir, 2015</a:t>
            </a:r>
            <a:endParaRPr kumimoji="0" lang="en-GB" sz="1800" b="0" i="0" u="none" strike="noStrike" kern="1200" cap="none" spc="0" normalizeH="0" baseline="0" noProof="0" dirty="0">
              <a:ln>
                <a:noFill/>
              </a:ln>
              <a:solidFill>
                <a:srgbClr val="3F5383"/>
              </a:solidFill>
              <a:effectLst/>
              <a:uLnTx/>
              <a:uFillTx/>
              <a:latin typeface="Helvetica" pitchFamily="2" charset="0"/>
              <a:ea typeface="+mn-ea"/>
              <a:cs typeface="+mn-cs"/>
            </a:endParaRPr>
          </a:p>
          <a:p>
            <a:endParaRPr lang="en-GB" dirty="0">
              <a:solidFill>
                <a:srgbClr val="594876"/>
              </a:solidFill>
              <a:effectLst/>
              <a:latin typeface="Helvetica" pitchFamily="2" charset="0"/>
            </a:endParaRPr>
          </a:p>
        </p:txBody>
      </p:sp>
      <p:sp>
        <p:nvSpPr>
          <p:cNvPr id="14" name="TextBox 13">
            <a:extLst>
              <a:ext uri="{FF2B5EF4-FFF2-40B4-BE49-F238E27FC236}">
                <a16:creationId xmlns:a16="http://schemas.microsoft.com/office/drawing/2014/main" id="{9A82046D-4C4A-4037-E954-42628294F7E3}"/>
              </a:ext>
            </a:extLst>
          </p:cNvPr>
          <p:cNvSpPr txBox="1"/>
          <p:nvPr/>
        </p:nvSpPr>
        <p:spPr>
          <a:xfrm>
            <a:off x="4418973" y="4823491"/>
            <a:ext cx="6329515" cy="1846659"/>
          </a:xfrm>
          <a:prstGeom prst="rect">
            <a:avLst/>
          </a:prstGeom>
          <a:noFill/>
        </p:spPr>
        <p:txBody>
          <a:bodyPr wrap="square">
            <a:spAutoFit/>
          </a:bodyPr>
          <a:lstStyle/>
          <a:p>
            <a:pPr algn="ctr"/>
            <a:r>
              <a:rPr lang="en-GB" b="1" dirty="0">
                <a:solidFill>
                  <a:srgbClr val="132367"/>
                </a:solidFill>
                <a:effectLst/>
                <a:latin typeface="Helvetica" pitchFamily="2" charset="0"/>
              </a:rPr>
              <a:t>POSTBIOTICS</a:t>
            </a:r>
          </a:p>
          <a:p>
            <a:pPr algn="ctr"/>
            <a:r>
              <a:rPr lang="en-GB" dirty="0">
                <a:solidFill>
                  <a:srgbClr val="3F5383"/>
                </a:solidFill>
                <a:effectLst/>
                <a:latin typeface="Helvetica" pitchFamily="2" charset="0"/>
              </a:rPr>
              <a:t>Are bioactive compounds produces by food-grade microorganisms in a fermentation process</a:t>
            </a:r>
            <a:r>
              <a:rPr lang="en-GB" dirty="0">
                <a:solidFill>
                  <a:srgbClr val="132367"/>
                </a:solidFill>
                <a:latin typeface="Helvetica" pitchFamily="2" charset="0"/>
              </a:rPr>
              <a:t> </a:t>
            </a:r>
          </a:p>
          <a:p>
            <a:pPr lvl="1" algn="ctr">
              <a:defRPr/>
            </a:pPr>
            <a:endParaRPr lang="en-GB" dirty="0">
              <a:solidFill>
                <a:srgbClr val="132367"/>
              </a:solidFill>
              <a:latin typeface="Helvetica" pitchFamily="2" charset="0"/>
            </a:endParaRPr>
          </a:p>
          <a:p>
            <a:pPr lvl="1" algn="ctr">
              <a:defRPr/>
            </a:pPr>
            <a:r>
              <a:rPr lang="en-GB" sz="1200" dirty="0">
                <a:solidFill>
                  <a:srgbClr val="3F5383"/>
                </a:solidFill>
                <a:latin typeface="Helvetica" pitchFamily="2" charset="0"/>
              </a:rPr>
              <a:t>Aguilar-</a:t>
            </a:r>
            <a:r>
              <a:rPr lang="en-GB" sz="1200" dirty="0" err="1">
                <a:solidFill>
                  <a:srgbClr val="3F5383"/>
                </a:solidFill>
                <a:latin typeface="Helvetica" pitchFamily="2" charset="0"/>
              </a:rPr>
              <a:t>Toala</a:t>
            </a:r>
            <a:r>
              <a:rPr lang="en-GB" sz="1200" dirty="0">
                <a:solidFill>
                  <a:srgbClr val="3F5383"/>
                </a:solidFill>
                <a:latin typeface="Helvetica" pitchFamily="2" charset="0"/>
              </a:rPr>
              <a:t> 2018</a:t>
            </a:r>
          </a:p>
          <a:p>
            <a:pPr lvl="1" algn="ctr">
              <a:defRPr/>
            </a:pPr>
            <a:r>
              <a:rPr lang="en-GB" sz="1200" dirty="0" err="1">
                <a:solidFill>
                  <a:srgbClr val="3F5383"/>
                </a:solidFill>
                <a:latin typeface="Helvetica" pitchFamily="2" charset="0"/>
              </a:rPr>
              <a:t>Klemashevish</a:t>
            </a:r>
            <a:r>
              <a:rPr lang="en-GB" sz="1200" dirty="0">
                <a:solidFill>
                  <a:srgbClr val="3F5383"/>
                </a:solidFill>
                <a:latin typeface="Helvetica" pitchFamily="2" charset="0"/>
              </a:rPr>
              <a:t> 2014</a:t>
            </a:r>
          </a:p>
          <a:p>
            <a:pPr algn="ctr"/>
            <a:endParaRPr lang="en-GB" dirty="0">
              <a:solidFill>
                <a:srgbClr val="3F5383"/>
              </a:solidFill>
              <a:effectLst/>
              <a:latin typeface="Helvetica" pitchFamily="2" charset="0"/>
            </a:endParaRPr>
          </a:p>
        </p:txBody>
      </p:sp>
      <p:pic>
        <p:nvPicPr>
          <p:cNvPr id="19" name="Picture 18" descr="A picture containing graphical user interface&#10;&#10;Description automatically generated">
            <a:extLst>
              <a:ext uri="{FF2B5EF4-FFF2-40B4-BE49-F238E27FC236}">
                <a16:creationId xmlns:a16="http://schemas.microsoft.com/office/drawing/2014/main" id="{7D54D88F-206C-ED36-CF2E-E98AC320EF9D}"/>
              </a:ext>
            </a:extLst>
          </p:cNvPr>
          <p:cNvPicPr>
            <a:picLocks noChangeAspect="1"/>
          </p:cNvPicPr>
          <p:nvPr/>
        </p:nvPicPr>
        <p:blipFill rotWithShape="1">
          <a:blip r:embed="rId2"/>
          <a:srcRect l="12867" t="21541" r="59283" b="48996"/>
          <a:stretch/>
        </p:blipFill>
        <p:spPr>
          <a:xfrm>
            <a:off x="5438466" y="2712286"/>
            <a:ext cx="1544899" cy="1634373"/>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41B9CC3B-2F88-374D-C458-0A5B91BE9C10}"/>
              </a:ext>
            </a:extLst>
          </p:cNvPr>
          <p:cNvPicPr>
            <a:picLocks noChangeAspect="1"/>
          </p:cNvPicPr>
          <p:nvPr/>
        </p:nvPicPr>
        <p:blipFill rotWithShape="1">
          <a:blip r:embed="rId2"/>
          <a:srcRect l="53279" t="21541" r="16165" b="48996"/>
          <a:stretch/>
        </p:blipFill>
        <p:spPr>
          <a:xfrm>
            <a:off x="9382721" y="1478257"/>
            <a:ext cx="1637698" cy="1579105"/>
          </a:xfrm>
          <a:prstGeom prst="rect">
            <a:avLst/>
          </a:prstGeom>
        </p:spPr>
      </p:pic>
      <p:cxnSp>
        <p:nvCxnSpPr>
          <p:cNvPr id="22" name="Straight Arrow Connector 21">
            <a:extLst>
              <a:ext uri="{FF2B5EF4-FFF2-40B4-BE49-F238E27FC236}">
                <a16:creationId xmlns:a16="http://schemas.microsoft.com/office/drawing/2014/main" id="{3842FC85-598C-3443-62CA-8653AB4BB223}"/>
              </a:ext>
            </a:extLst>
          </p:cNvPr>
          <p:cNvCxnSpPr>
            <a:stCxn id="18" idx="3"/>
            <a:endCxn id="20" idx="1"/>
          </p:cNvCxnSpPr>
          <p:nvPr/>
        </p:nvCxnSpPr>
        <p:spPr>
          <a:xfrm>
            <a:off x="5784741" y="1597482"/>
            <a:ext cx="3597980" cy="6703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FB84C8F-072C-D1DD-C3A3-16B28B7C483C}"/>
              </a:ext>
            </a:extLst>
          </p:cNvPr>
          <p:cNvCxnSpPr>
            <a:cxnSpLocks/>
          </p:cNvCxnSpPr>
          <p:nvPr/>
        </p:nvCxnSpPr>
        <p:spPr>
          <a:xfrm flipV="1">
            <a:off x="6983365" y="2286121"/>
            <a:ext cx="2399356" cy="113447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A1926A-A824-51DD-8E4E-9C58CEEAA21A}"/>
              </a:ext>
            </a:extLst>
          </p:cNvPr>
          <p:cNvSpPr txBox="1"/>
          <p:nvPr/>
        </p:nvSpPr>
        <p:spPr>
          <a:xfrm>
            <a:off x="8560812" y="2032674"/>
            <a:ext cx="324464" cy="584775"/>
          </a:xfrm>
          <a:prstGeom prst="rect">
            <a:avLst/>
          </a:prstGeom>
          <a:noFill/>
        </p:spPr>
        <p:txBody>
          <a:bodyPr wrap="square">
            <a:spAutoFit/>
          </a:bodyPr>
          <a:lstStyle/>
          <a:p>
            <a:r>
              <a:rPr lang="en-GB" sz="3200" dirty="0">
                <a:solidFill>
                  <a:srgbClr val="1C439B"/>
                </a:solidFill>
                <a:latin typeface="Helvetica" pitchFamily="2" charset="0"/>
              </a:rPr>
              <a:t>+</a:t>
            </a:r>
            <a:endParaRPr lang="en-US" sz="3200" dirty="0">
              <a:solidFill>
                <a:srgbClr val="1C439B"/>
              </a:solidFill>
            </a:endParaRPr>
          </a:p>
        </p:txBody>
      </p:sp>
    </p:spTree>
    <p:extLst>
      <p:ext uri="{BB962C8B-B14F-4D97-AF65-F5344CB8AC3E}">
        <p14:creationId xmlns:p14="http://schemas.microsoft.com/office/powerpoint/2010/main" val="4757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32952" y="211836"/>
            <a:ext cx="9296355" cy="48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sl-SI" altLang="sl-SI" b="1" dirty="0" err="1">
                <a:solidFill>
                  <a:srgbClr val="FF0000"/>
                </a:solidFill>
                <a:latin typeface="Arial" charset="0"/>
              </a:rPr>
              <a:t>Diversity</a:t>
            </a:r>
            <a:r>
              <a:rPr lang="sl-SI" altLang="sl-SI" b="1" dirty="0">
                <a:solidFill>
                  <a:srgbClr val="FF0000"/>
                </a:solidFill>
                <a:latin typeface="Arial" charset="0"/>
              </a:rPr>
              <a:t> </a:t>
            </a:r>
            <a:r>
              <a:rPr lang="sl-SI" altLang="sl-SI" b="1" dirty="0" err="1">
                <a:solidFill>
                  <a:srgbClr val="FF0000"/>
                </a:solidFill>
                <a:latin typeface="Arial" charset="0"/>
              </a:rPr>
              <a:t>of</a:t>
            </a:r>
            <a:r>
              <a:rPr lang="sl-SI" altLang="sl-SI" b="1" dirty="0">
                <a:solidFill>
                  <a:srgbClr val="FF0000"/>
                </a:solidFill>
                <a:latin typeface="Arial" charset="0"/>
              </a:rPr>
              <a:t> </a:t>
            </a:r>
            <a:r>
              <a:rPr lang="sl-SI" altLang="sl-SI" b="1" dirty="0" err="1">
                <a:latin typeface="Arial" charset="0"/>
              </a:rPr>
              <a:t>microbiome</a:t>
            </a:r>
            <a:r>
              <a:rPr lang="sl-SI" altLang="sl-SI" b="1" dirty="0">
                <a:latin typeface="Arial" charset="0"/>
              </a:rPr>
              <a:t> in AD, No AD </a:t>
            </a:r>
            <a:r>
              <a:rPr lang="sl-SI" altLang="sl-SI" b="1" dirty="0" err="1">
                <a:latin typeface="Arial" charset="0"/>
              </a:rPr>
              <a:t>and</a:t>
            </a:r>
            <a:r>
              <a:rPr lang="sl-SI" altLang="sl-SI" b="1" dirty="0">
                <a:latin typeface="Arial" charset="0"/>
              </a:rPr>
              <a:t> </a:t>
            </a:r>
            <a:r>
              <a:rPr lang="sl-SI" altLang="sl-SI" b="1" dirty="0" err="1">
                <a:latin typeface="Arial" charset="0"/>
              </a:rPr>
              <a:t>Other</a:t>
            </a:r>
            <a:r>
              <a:rPr lang="sl-SI" altLang="sl-SI" b="1" dirty="0">
                <a:latin typeface="Arial" charset="0"/>
              </a:rPr>
              <a:t> </a:t>
            </a:r>
            <a:r>
              <a:rPr lang="sl-SI" altLang="sl-SI" b="1" dirty="0" err="1">
                <a:latin typeface="Arial" charset="0"/>
              </a:rPr>
              <a:t>dementias</a:t>
            </a:r>
            <a:endParaRPr lang="en-GB" altLang="sl-SI" b="1" dirty="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907" y="5625230"/>
            <a:ext cx="8294400" cy="430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561" y="979303"/>
            <a:ext cx="6269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775787" y="5757005"/>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sl-SI" sz="1100" b="1">
                <a:latin typeface="Arial" charset="0"/>
              </a:rPr>
              <a:t>John P. Haran et al. mBio 2019; doi:10.1128/mBio.00632-19</a:t>
            </a:r>
          </a:p>
        </p:txBody>
      </p:sp>
    </p:spTree>
    <p:extLst>
      <p:ext uri="{BB962C8B-B14F-4D97-AF65-F5344CB8AC3E}">
        <p14:creationId xmlns:p14="http://schemas.microsoft.com/office/powerpoint/2010/main" val="1489322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E7C996C-0D9E-4218-BCB0-10028C8D1C09}"/>
              </a:ext>
            </a:extLst>
          </p:cNvPr>
          <p:cNvPicPr>
            <a:picLocks noChangeAspect="1"/>
          </p:cNvPicPr>
          <p:nvPr/>
        </p:nvPicPr>
        <p:blipFill>
          <a:blip r:embed="rId2"/>
          <a:stretch>
            <a:fillRect/>
          </a:stretch>
        </p:blipFill>
        <p:spPr>
          <a:xfrm>
            <a:off x="5741665" y="5992"/>
            <a:ext cx="6450335" cy="5259182"/>
          </a:xfrm>
          <a:prstGeom prst="rect">
            <a:avLst/>
          </a:prstGeom>
        </p:spPr>
      </p:pic>
      <p:sp>
        <p:nvSpPr>
          <p:cNvPr id="2" name="Naslov 1">
            <a:extLst>
              <a:ext uri="{FF2B5EF4-FFF2-40B4-BE49-F238E27FC236}">
                <a16:creationId xmlns:a16="http://schemas.microsoft.com/office/drawing/2014/main" id="{F4EFCBC7-7CA4-4223-8343-E2EAFC91FAC2}"/>
              </a:ext>
            </a:extLst>
          </p:cNvPr>
          <p:cNvSpPr>
            <a:spLocks noGrp="1"/>
          </p:cNvSpPr>
          <p:nvPr>
            <p:ph type="title"/>
          </p:nvPr>
        </p:nvSpPr>
        <p:spPr>
          <a:xfrm>
            <a:off x="165837" y="1263983"/>
            <a:ext cx="5262690" cy="1371600"/>
          </a:xfrm>
        </p:spPr>
        <p:txBody>
          <a:bodyPr>
            <a:normAutofit/>
          </a:bodyPr>
          <a:lstStyle/>
          <a:p>
            <a:r>
              <a:rPr lang="sl-SI" sz="3200" dirty="0" err="1"/>
              <a:t>Clinical</a:t>
            </a:r>
            <a:r>
              <a:rPr lang="sl-SI" sz="3200" dirty="0"/>
              <a:t> </a:t>
            </a:r>
            <a:r>
              <a:rPr lang="sl-SI" sz="3200" dirty="0" err="1"/>
              <a:t>Dementia</a:t>
            </a:r>
            <a:r>
              <a:rPr lang="sl-SI" sz="3200" dirty="0"/>
              <a:t> Rating (CDR)</a:t>
            </a:r>
          </a:p>
        </p:txBody>
      </p:sp>
      <p:sp>
        <p:nvSpPr>
          <p:cNvPr id="3" name="Označba mesta vsebine 2">
            <a:extLst>
              <a:ext uri="{FF2B5EF4-FFF2-40B4-BE49-F238E27FC236}">
                <a16:creationId xmlns:a16="http://schemas.microsoft.com/office/drawing/2014/main" id="{18379CF9-CADC-4AB5-9F93-2ACD34F2A957}"/>
              </a:ext>
            </a:extLst>
          </p:cNvPr>
          <p:cNvSpPr>
            <a:spLocks noGrp="1"/>
          </p:cNvSpPr>
          <p:nvPr>
            <p:ph idx="1"/>
          </p:nvPr>
        </p:nvSpPr>
        <p:spPr>
          <a:xfrm>
            <a:off x="165837" y="2102900"/>
            <a:ext cx="7591814" cy="3931920"/>
          </a:xfrm>
        </p:spPr>
        <p:txBody>
          <a:bodyPr>
            <a:noAutofit/>
          </a:bodyPr>
          <a:lstStyle/>
          <a:p>
            <a:endParaRPr lang="sl-SI" sz="2400" dirty="0"/>
          </a:p>
          <a:p>
            <a:r>
              <a:rPr lang="sl-SI" sz="2400" dirty="0"/>
              <a:t>CDR 1 - 3</a:t>
            </a:r>
          </a:p>
          <a:p>
            <a:pPr lvl="1"/>
            <a:r>
              <a:rPr lang="sl-SI" sz="2000" dirty="0"/>
              <a:t>CDR-1 – cca. 2 </a:t>
            </a:r>
            <a:r>
              <a:rPr lang="sl-SI" sz="2000" dirty="0" err="1"/>
              <a:t>years</a:t>
            </a:r>
            <a:endParaRPr lang="sl-SI" sz="2000" dirty="0"/>
          </a:p>
          <a:p>
            <a:pPr lvl="1"/>
            <a:r>
              <a:rPr lang="sl-SI" sz="2000" dirty="0"/>
              <a:t>CDR-2 – cca. 2-4 </a:t>
            </a:r>
            <a:r>
              <a:rPr lang="sl-SI" sz="2000" dirty="0" err="1"/>
              <a:t>years</a:t>
            </a:r>
            <a:endParaRPr lang="sl-SI" sz="2000" dirty="0"/>
          </a:p>
          <a:p>
            <a:pPr lvl="1"/>
            <a:r>
              <a:rPr lang="sl-SI" sz="2000" dirty="0"/>
              <a:t>CDR-3 – cca. 1 -2,5 </a:t>
            </a:r>
            <a:r>
              <a:rPr lang="sl-SI" sz="2000" dirty="0" err="1"/>
              <a:t>years</a:t>
            </a:r>
            <a:endParaRPr lang="sl-SI" sz="2000" dirty="0"/>
          </a:p>
          <a:p>
            <a:r>
              <a:rPr lang="sl-SI" sz="2000" dirty="0">
                <a:solidFill>
                  <a:srgbClr val="FF0000"/>
                </a:solidFill>
              </a:rPr>
              <a:t>(</a:t>
            </a:r>
            <a:r>
              <a:rPr lang="sl-SI" sz="2000" dirty="0" err="1">
                <a:solidFill>
                  <a:srgbClr val="FF0000"/>
                </a:solidFill>
              </a:rPr>
              <a:t>Analogy</a:t>
            </a:r>
            <a:r>
              <a:rPr lang="sl-SI" sz="2000" dirty="0">
                <a:solidFill>
                  <a:srgbClr val="FF0000"/>
                </a:solidFill>
              </a:rPr>
              <a:t> to 7 </a:t>
            </a:r>
            <a:r>
              <a:rPr lang="sl-SI" sz="2000" dirty="0" err="1">
                <a:solidFill>
                  <a:srgbClr val="FF0000"/>
                </a:solidFill>
              </a:rPr>
              <a:t>phases</a:t>
            </a:r>
            <a:r>
              <a:rPr lang="sl-SI" sz="2000" dirty="0">
                <a:solidFill>
                  <a:srgbClr val="FF0000"/>
                </a:solidFill>
              </a:rPr>
              <a:t> – </a:t>
            </a:r>
            <a:r>
              <a:rPr lang="sl-SI" sz="2000" dirty="0" err="1">
                <a:solidFill>
                  <a:srgbClr val="FF0000"/>
                </a:solidFill>
              </a:rPr>
              <a:t>next</a:t>
            </a:r>
            <a:r>
              <a:rPr lang="sl-SI" sz="2000" dirty="0">
                <a:solidFill>
                  <a:srgbClr val="FF0000"/>
                </a:solidFill>
              </a:rPr>
              <a:t> </a:t>
            </a:r>
            <a:r>
              <a:rPr lang="sl-SI" sz="2000" dirty="0" err="1">
                <a:solidFill>
                  <a:srgbClr val="FF0000"/>
                </a:solidFill>
              </a:rPr>
              <a:t>page</a:t>
            </a:r>
            <a:r>
              <a:rPr lang="sl-SI" sz="2000" dirty="0">
                <a:solidFill>
                  <a:srgbClr val="FF0000"/>
                </a:solidFill>
              </a:rPr>
              <a:t>)</a:t>
            </a:r>
          </a:p>
          <a:p>
            <a:r>
              <a:rPr lang="sl-SI" sz="2400" dirty="0"/>
              <a:t>AD </a:t>
            </a:r>
            <a:r>
              <a:rPr lang="sl-SI" sz="2400" dirty="0" err="1"/>
              <a:t>advance</a:t>
            </a:r>
            <a:r>
              <a:rPr lang="sl-SI" sz="2400" dirty="0"/>
              <a:t>: age, </a:t>
            </a:r>
            <a:r>
              <a:rPr lang="sl-SI" sz="2400" dirty="0" err="1"/>
              <a:t>comorbidities</a:t>
            </a:r>
            <a:r>
              <a:rPr lang="sl-SI" sz="2400" dirty="0"/>
              <a:t>, </a:t>
            </a:r>
            <a:r>
              <a:rPr lang="sl-SI" sz="2400" dirty="0">
                <a:sym typeface="Wingdings" panose="05000000000000000000" pitchFamily="2" charset="2"/>
              </a:rPr>
              <a:t> variable</a:t>
            </a:r>
            <a:r>
              <a:rPr lang="sl-SI" sz="2400" dirty="0"/>
              <a:t>! </a:t>
            </a:r>
          </a:p>
          <a:p>
            <a:pPr marL="0" indent="0">
              <a:buNone/>
            </a:pPr>
            <a:r>
              <a:rPr lang="sl-SI" sz="2400" dirty="0" err="1"/>
              <a:t>Support</a:t>
            </a:r>
            <a:r>
              <a:rPr lang="sl-SI" sz="2400" dirty="0"/>
              <a:t> in CDR 1-2 </a:t>
            </a:r>
            <a:r>
              <a:rPr lang="sl-SI" sz="2400" dirty="0" err="1"/>
              <a:t>increases</a:t>
            </a:r>
            <a:r>
              <a:rPr lang="sl-SI" sz="2400" dirty="0"/>
              <a:t> </a:t>
            </a:r>
            <a:r>
              <a:rPr lang="sl-SI" sz="2400" dirty="0" err="1"/>
              <a:t>quality</a:t>
            </a:r>
            <a:r>
              <a:rPr lang="sl-SI" sz="2400" dirty="0"/>
              <a:t> </a:t>
            </a:r>
            <a:r>
              <a:rPr lang="sl-SI" sz="2400" dirty="0" err="1"/>
              <a:t>of</a:t>
            </a:r>
            <a:r>
              <a:rPr lang="sl-SI" sz="2400" dirty="0"/>
              <a:t> </a:t>
            </a:r>
            <a:r>
              <a:rPr lang="sl-SI" sz="2400" dirty="0" err="1"/>
              <a:t>life</a:t>
            </a:r>
            <a:r>
              <a:rPr lang="sl-SI" sz="2400" dirty="0"/>
              <a:t> up to 7 </a:t>
            </a:r>
            <a:r>
              <a:rPr lang="sl-SI" sz="2400" dirty="0" err="1"/>
              <a:t>years</a:t>
            </a:r>
            <a:r>
              <a:rPr lang="sl-SI" sz="2400" dirty="0"/>
              <a:t>. </a:t>
            </a:r>
            <a:endParaRPr lang="sl-SI" sz="2000" dirty="0"/>
          </a:p>
          <a:p>
            <a:r>
              <a:rPr lang="sl-SI" sz="2000" dirty="0"/>
              <a:t>https://www.dementiacarecentral.com/aboutdementia/facts/stages/</a:t>
            </a:r>
          </a:p>
        </p:txBody>
      </p:sp>
      <p:sp>
        <p:nvSpPr>
          <p:cNvPr id="5" name="Naslov 1">
            <a:extLst>
              <a:ext uri="{FF2B5EF4-FFF2-40B4-BE49-F238E27FC236}">
                <a16:creationId xmlns:a16="http://schemas.microsoft.com/office/drawing/2014/main" id="{03E40B6D-D108-4898-9B5B-A3FF38F9D933}"/>
              </a:ext>
            </a:extLst>
          </p:cNvPr>
          <p:cNvSpPr txBox="1">
            <a:spLocks/>
          </p:cNvSpPr>
          <p:nvPr/>
        </p:nvSpPr>
        <p:spPr>
          <a:xfrm>
            <a:off x="165837" y="137380"/>
            <a:ext cx="526269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a:t>NDD as a „</a:t>
            </a:r>
            <a:r>
              <a:rPr lang="sl-SI" sz="3600" b="1" dirty="0" err="1"/>
              <a:t>moving</a:t>
            </a:r>
            <a:r>
              <a:rPr lang="sl-SI" sz="3600" b="1" dirty="0"/>
              <a:t> </a:t>
            </a:r>
            <a:r>
              <a:rPr lang="sl-SI" sz="3600" b="1" dirty="0" err="1"/>
              <a:t>target</a:t>
            </a:r>
            <a:r>
              <a:rPr lang="sl-SI" sz="3600" b="1" dirty="0"/>
              <a:t>“</a:t>
            </a:r>
            <a:endParaRPr lang="sl-SI" sz="3200" b="1" dirty="0"/>
          </a:p>
        </p:txBody>
      </p:sp>
    </p:spTree>
    <p:extLst>
      <p:ext uri="{BB962C8B-B14F-4D97-AF65-F5344CB8AC3E}">
        <p14:creationId xmlns:p14="http://schemas.microsoft.com/office/powerpoint/2010/main" val="1359344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53" name="Main graphic"/>
          <p:cNvPicPr/>
          <p:nvPr/>
        </p:nvPicPr>
        <p:blipFill>
          <a:blip r:embed="rId3">
            <a:extLst>
              <a:ext uri="{BEBA8EAE-BF5A-486C-A8C5-ECC9F3942E4B}">
                <a14:imgProps xmlns:a14="http://schemas.microsoft.com/office/drawing/2010/main">
                  <a14:imgLayer r:embed="rId4">
                    <a14:imgEffect>
                      <a14:brightnessContrast contrast="8000"/>
                    </a14:imgEffect>
                  </a14:imgLayer>
                </a14:imgProps>
              </a:ext>
            </a:extLst>
          </a:blip>
          <a:stretch/>
        </p:blipFill>
        <p:spPr>
          <a:xfrm>
            <a:off x="3217312" y="0"/>
            <a:ext cx="5926688" cy="6253316"/>
          </a:xfrm>
          <a:prstGeom prst="rect">
            <a:avLst/>
          </a:prstGeom>
          <a:ln>
            <a:noFill/>
          </a:ln>
        </p:spPr>
      </p:pic>
      <p:grpSp>
        <p:nvGrpSpPr>
          <p:cNvPr id="2" name="Group 1">
            <a:extLst>
              <a:ext uri="{FF2B5EF4-FFF2-40B4-BE49-F238E27FC236}">
                <a16:creationId xmlns:a16="http://schemas.microsoft.com/office/drawing/2014/main" id="{00CB169B-5D03-B649-81DF-945B6EF0A48C}"/>
              </a:ext>
            </a:extLst>
          </p:cNvPr>
          <p:cNvGrpSpPr/>
          <p:nvPr/>
        </p:nvGrpSpPr>
        <p:grpSpPr>
          <a:xfrm>
            <a:off x="224198" y="2945118"/>
            <a:ext cx="11967802" cy="4036093"/>
            <a:chOff x="224198" y="2783908"/>
            <a:chExt cx="11967802" cy="4036093"/>
          </a:xfrm>
        </p:grpSpPr>
        <p:sp>
          <p:nvSpPr>
            <p:cNvPr id="3" name="TextShape 3">
              <a:extLst>
                <a:ext uri="{FF2B5EF4-FFF2-40B4-BE49-F238E27FC236}">
                  <a16:creationId xmlns:a16="http://schemas.microsoft.com/office/drawing/2014/main" id="{9D897968-8337-9948-A7EC-21B5E7B9A907}"/>
                </a:ext>
              </a:extLst>
            </p:cNvPr>
            <p:cNvSpPr txBox="1"/>
            <p:nvPr/>
          </p:nvSpPr>
          <p:spPr>
            <a:xfrm>
              <a:off x="6635760" y="6451721"/>
              <a:ext cx="5556240" cy="368280"/>
            </a:xfrm>
            <a:prstGeom prst="rect">
              <a:avLst/>
            </a:prstGeom>
            <a:noFill/>
            <a:ln>
              <a:noFill/>
            </a:ln>
          </p:spPr>
          <p:txBody>
            <a:bodyPr lIns="90000" tIns="46800" rIns="90000" bIns="46800" anchor="ctr"/>
            <a:lstStyle/>
            <a:p>
              <a:pPr algn="r"/>
              <a:r>
                <a:rPr lang="en-US" sz="900" b="0" strike="noStrike" spc="-1" dirty="0">
                  <a:latin typeface="Arial"/>
                </a:rPr>
                <a:t>Copyright © 2022 The Author(s). Published by Elsevier Ltd. </a:t>
              </a:r>
            </a:p>
          </p:txBody>
        </p:sp>
        <p:sp>
          <p:nvSpPr>
            <p:cNvPr id="4" name="TextBox 3">
              <a:extLst>
                <a:ext uri="{FF2B5EF4-FFF2-40B4-BE49-F238E27FC236}">
                  <a16:creationId xmlns:a16="http://schemas.microsoft.com/office/drawing/2014/main" id="{FB59E1DA-B86F-6055-23D0-E92748FEF176}"/>
                </a:ext>
              </a:extLst>
            </p:cNvPr>
            <p:cNvSpPr txBox="1"/>
            <p:nvPr/>
          </p:nvSpPr>
          <p:spPr>
            <a:xfrm>
              <a:off x="224198" y="2783908"/>
              <a:ext cx="2563248" cy="2113579"/>
            </a:xfrm>
            <a:prstGeom prst="rect">
              <a:avLst/>
            </a:prstGeom>
            <a:noFill/>
          </p:spPr>
          <p:txBody>
            <a:bodyPr wrap="square">
              <a:spAutoFit/>
            </a:bodyPr>
            <a:lstStyle/>
            <a:p>
              <a:pPr algn="r">
                <a:spcAft>
                  <a:spcPts val="3186"/>
                </a:spcAft>
              </a:pPr>
              <a:r>
                <a:rPr lang="en-US" sz="1600" b="0" strike="noStrike" spc="-1" dirty="0"/>
                <a:t>Hussein NY, et al. Nutrition state of science and dementia prevention: recommendations of the Nutrition for Dementia Prevention Working Group. The Lancet Healthy Longevity. 2022</a:t>
              </a:r>
            </a:p>
          </p:txBody>
        </p:sp>
      </p:grpSp>
    </p:spTree>
    <p:extLst>
      <p:ext uri="{BB962C8B-B14F-4D97-AF65-F5344CB8AC3E}">
        <p14:creationId xmlns:p14="http://schemas.microsoft.com/office/powerpoint/2010/main" val="3764355265"/>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02920" y="102870"/>
            <a:ext cx="10058400" cy="1371600"/>
          </a:xfrm>
        </p:spPr>
        <p:txBody>
          <a:bodyPr/>
          <a:lstStyle/>
          <a:p>
            <a:r>
              <a:rPr lang="sl-SI" dirty="0" err="1"/>
              <a:t>Preventing</a:t>
            </a:r>
            <a:r>
              <a:rPr lang="sl-SI" dirty="0"/>
              <a:t> </a:t>
            </a:r>
            <a:r>
              <a:rPr lang="sl-SI" dirty="0" err="1"/>
              <a:t>dementia</a:t>
            </a:r>
            <a:endParaRPr lang="sl-SI" dirty="0"/>
          </a:p>
        </p:txBody>
      </p:sp>
      <p:sp>
        <p:nvSpPr>
          <p:cNvPr id="3" name="Označba mesta vsebine 2"/>
          <p:cNvSpPr>
            <a:spLocks noGrp="1"/>
          </p:cNvSpPr>
          <p:nvPr>
            <p:ph idx="1"/>
          </p:nvPr>
        </p:nvSpPr>
        <p:spPr>
          <a:xfrm>
            <a:off x="502920" y="1371600"/>
            <a:ext cx="10058400" cy="3931920"/>
          </a:xfrm>
        </p:spPr>
        <p:txBody>
          <a:bodyPr>
            <a:noAutofit/>
          </a:bodyPr>
          <a:lstStyle/>
          <a:p>
            <a:r>
              <a:rPr lang="sl-SI" sz="2800" dirty="0"/>
              <a:t>1.) No </a:t>
            </a:r>
            <a:r>
              <a:rPr lang="sl-SI" sz="2800" dirty="0" err="1"/>
              <a:t>traumatic</a:t>
            </a:r>
            <a:r>
              <a:rPr lang="sl-SI" sz="2800" dirty="0"/>
              <a:t> </a:t>
            </a:r>
            <a:r>
              <a:rPr lang="sl-SI" sz="2800" dirty="0" err="1"/>
              <a:t>events</a:t>
            </a:r>
            <a:endParaRPr lang="sl-SI" sz="2800" dirty="0"/>
          </a:p>
          <a:p>
            <a:r>
              <a:rPr lang="sl-SI" sz="2800" dirty="0"/>
              <a:t>2.) Alternative to </a:t>
            </a:r>
            <a:r>
              <a:rPr lang="sl-SI" sz="2800" dirty="0" err="1"/>
              <a:t>drugs</a:t>
            </a:r>
            <a:endParaRPr lang="sl-SI" sz="2800" dirty="0"/>
          </a:p>
          <a:p>
            <a:r>
              <a:rPr lang="sl-SI" sz="2800" dirty="0"/>
              <a:t>3.) </a:t>
            </a:r>
            <a:r>
              <a:rPr lang="sl-SI" sz="2800" dirty="0" err="1"/>
              <a:t>Daily</a:t>
            </a:r>
            <a:r>
              <a:rPr lang="sl-SI" sz="2800" dirty="0"/>
              <a:t> </a:t>
            </a:r>
            <a:r>
              <a:rPr lang="sl-SI" sz="2800" dirty="0" err="1"/>
              <a:t>activity</a:t>
            </a:r>
            <a:r>
              <a:rPr lang="sl-SI" sz="2800" dirty="0"/>
              <a:t>!!!</a:t>
            </a:r>
          </a:p>
          <a:p>
            <a:r>
              <a:rPr lang="sl-SI" sz="2800" dirty="0"/>
              <a:t>4.) „First 1000 </a:t>
            </a:r>
            <a:r>
              <a:rPr lang="sl-SI" sz="2800" dirty="0" err="1"/>
              <a:t>day</a:t>
            </a:r>
            <a:r>
              <a:rPr lang="sl-SI" sz="2800" dirty="0"/>
              <a:t>“ </a:t>
            </a:r>
            <a:r>
              <a:rPr lang="sl-SI" sz="2800" dirty="0" err="1"/>
              <a:t>diets</a:t>
            </a:r>
            <a:endParaRPr lang="sl-SI" sz="2800" dirty="0"/>
          </a:p>
          <a:p>
            <a:r>
              <a:rPr lang="sl-SI" sz="2800" dirty="0"/>
              <a:t>5</a:t>
            </a:r>
            <a:r>
              <a:rPr lang="sl-SI" dirty="0"/>
              <a:t>.) Les </a:t>
            </a:r>
            <a:r>
              <a:rPr lang="sl-SI" dirty="0" err="1"/>
              <a:t>risky</a:t>
            </a:r>
            <a:r>
              <a:rPr lang="sl-SI" dirty="0"/>
              <a:t> (pro-</a:t>
            </a:r>
            <a:r>
              <a:rPr lang="sl-SI" dirty="0" err="1"/>
              <a:t>inflammatory</a:t>
            </a:r>
            <a:r>
              <a:rPr lang="sl-SI" dirty="0"/>
              <a:t>) </a:t>
            </a:r>
            <a:r>
              <a:rPr lang="sl-SI" dirty="0" err="1"/>
              <a:t>food</a:t>
            </a:r>
            <a:endParaRPr lang="sl-SI" sz="2800" dirty="0"/>
          </a:p>
          <a:p>
            <a:r>
              <a:rPr lang="sl-SI" sz="2800" dirty="0"/>
              <a:t>6.) </a:t>
            </a:r>
            <a:r>
              <a:rPr lang="sl-SI" sz="2800" dirty="0" err="1"/>
              <a:t>Food</a:t>
            </a:r>
            <a:r>
              <a:rPr lang="sl-SI" sz="2800" dirty="0"/>
              <a:t> </a:t>
            </a:r>
            <a:r>
              <a:rPr lang="sl-SI" sz="2800" dirty="0" err="1"/>
              <a:t>additives</a:t>
            </a:r>
            <a:r>
              <a:rPr lang="sl-SI" sz="2800" dirty="0"/>
              <a:t> – </a:t>
            </a:r>
            <a:r>
              <a:rPr lang="sl-SI" sz="2800" i="1" dirty="0"/>
              <a:t>pro </a:t>
            </a:r>
            <a:r>
              <a:rPr lang="sl-SI" sz="2800" i="1" dirty="0" err="1"/>
              <a:t>nata</a:t>
            </a:r>
            <a:endParaRPr lang="sl-SI" sz="2800" i="1" dirty="0"/>
          </a:p>
          <a:p>
            <a:r>
              <a:rPr lang="sl-SI" sz="2800" dirty="0"/>
              <a:t>7.) </a:t>
            </a:r>
            <a:r>
              <a:rPr lang="sl-SI" dirty="0" err="1"/>
              <a:t>Daily</a:t>
            </a:r>
            <a:r>
              <a:rPr lang="sl-SI" dirty="0"/>
              <a:t> social </a:t>
            </a:r>
            <a:r>
              <a:rPr lang="sl-SI" dirty="0" err="1"/>
              <a:t>contacts</a:t>
            </a:r>
            <a:r>
              <a:rPr lang="sl-SI" dirty="0"/>
              <a:t> </a:t>
            </a:r>
            <a:r>
              <a:rPr lang="sl-SI" dirty="0" err="1"/>
              <a:t>and</a:t>
            </a:r>
            <a:r>
              <a:rPr lang="sl-SI" dirty="0"/>
              <a:t> </a:t>
            </a:r>
            <a:r>
              <a:rPr lang="sl-SI" dirty="0" err="1"/>
              <a:t>cognition</a:t>
            </a:r>
            <a:endParaRPr lang="sl-SI" sz="2800" dirty="0"/>
          </a:p>
          <a:p>
            <a:r>
              <a:rPr lang="sl-SI" sz="2800" dirty="0"/>
              <a:t>8.) </a:t>
            </a:r>
            <a:r>
              <a:rPr lang="sl-SI" sz="2800" dirty="0" err="1"/>
              <a:t>Avoidance</a:t>
            </a:r>
            <a:r>
              <a:rPr lang="sl-SI" sz="2800" dirty="0"/>
              <a:t> to </a:t>
            </a:r>
            <a:r>
              <a:rPr lang="sl-SI" sz="2800" dirty="0" err="1"/>
              <a:t>injuries</a:t>
            </a:r>
            <a:endParaRPr lang="sl-SI" sz="2800" dirty="0"/>
          </a:p>
        </p:txBody>
      </p:sp>
      <p:pic>
        <p:nvPicPr>
          <p:cNvPr id="4" name="Slika 3"/>
          <p:cNvPicPr>
            <a:picLocks noChangeAspect="1"/>
          </p:cNvPicPr>
          <p:nvPr/>
        </p:nvPicPr>
        <p:blipFill>
          <a:blip r:embed="rId2"/>
          <a:stretch>
            <a:fillRect/>
          </a:stretch>
        </p:blipFill>
        <p:spPr>
          <a:xfrm>
            <a:off x="6781800" y="1371600"/>
            <a:ext cx="5116830" cy="4514850"/>
          </a:xfrm>
          <a:prstGeom prst="rect">
            <a:avLst/>
          </a:prstGeom>
        </p:spPr>
      </p:pic>
    </p:spTree>
    <p:extLst>
      <p:ext uri="{BB962C8B-B14F-4D97-AF65-F5344CB8AC3E}">
        <p14:creationId xmlns:p14="http://schemas.microsoft.com/office/powerpoint/2010/main" val="288173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17" y="163929"/>
            <a:ext cx="6839517" cy="15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368" y="105315"/>
            <a:ext cx="183832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556" y="1691961"/>
            <a:ext cx="7012783" cy="448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0142" y="3485224"/>
            <a:ext cx="3023426" cy="231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jeZBesedilom 1">
            <a:extLst>
              <a:ext uri="{FF2B5EF4-FFF2-40B4-BE49-F238E27FC236}">
                <a16:creationId xmlns:a16="http://schemas.microsoft.com/office/drawing/2014/main" id="{00BDA6E9-49E2-45D2-8BD7-858399BC8B1E}"/>
              </a:ext>
            </a:extLst>
          </p:cNvPr>
          <p:cNvSpPr txBox="1"/>
          <p:nvPr/>
        </p:nvSpPr>
        <p:spPr>
          <a:xfrm>
            <a:off x="6648889" y="1034851"/>
            <a:ext cx="3579479" cy="523220"/>
          </a:xfrm>
          <a:prstGeom prst="rect">
            <a:avLst/>
          </a:prstGeom>
          <a:noFill/>
        </p:spPr>
        <p:txBody>
          <a:bodyPr wrap="square" rtlCol="0">
            <a:spAutoFit/>
          </a:bodyPr>
          <a:lstStyle/>
          <a:p>
            <a:r>
              <a:rPr lang="sl-SI" sz="2800" dirty="0">
                <a:highlight>
                  <a:srgbClr val="FFFF00"/>
                </a:highlight>
                <a:sym typeface="Wingdings" panose="05000000000000000000" pitchFamily="2" charset="2"/>
              </a:rPr>
              <a:t></a:t>
            </a:r>
            <a:r>
              <a:rPr lang="sl-SI" sz="2800" dirty="0" err="1">
                <a:highlight>
                  <a:srgbClr val="FFFF00"/>
                </a:highlight>
              </a:rPr>
              <a:t>Keyword</a:t>
            </a:r>
            <a:r>
              <a:rPr lang="sl-SI" sz="2800" dirty="0">
                <a:highlight>
                  <a:srgbClr val="FFFF00"/>
                </a:highlight>
              </a:rPr>
              <a:t>: DYSBIOSIS</a:t>
            </a:r>
          </a:p>
        </p:txBody>
      </p:sp>
      <p:sp>
        <p:nvSpPr>
          <p:cNvPr id="3" name="PoljeZBesedilom 2">
            <a:extLst>
              <a:ext uri="{FF2B5EF4-FFF2-40B4-BE49-F238E27FC236}">
                <a16:creationId xmlns:a16="http://schemas.microsoft.com/office/drawing/2014/main" id="{C8A8FB43-1EAB-4213-A03D-D36D0F5F4BD3}"/>
              </a:ext>
            </a:extLst>
          </p:cNvPr>
          <p:cNvSpPr txBox="1"/>
          <p:nvPr/>
        </p:nvSpPr>
        <p:spPr>
          <a:xfrm>
            <a:off x="163805" y="5426100"/>
            <a:ext cx="2196335" cy="523220"/>
          </a:xfrm>
          <a:prstGeom prst="rect">
            <a:avLst/>
          </a:prstGeom>
          <a:noFill/>
        </p:spPr>
        <p:txBody>
          <a:bodyPr wrap="square" rtlCol="0">
            <a:spAutoFit/>
          </a:bodyPr>
          <a:lstStyle/>
          <a:p>
            <a:r>
              <a:rPr lang="sl-SI" sz="2800" dirty="0" err="1">
                <a:solidFill>
                  <a:srgbClr val="00B050"/>
                </a:solidFill>
              </a:rPr>
              <a:t>Background</a:t>
            </a:r>
            <a:r>
              <a:rPr lang="sl-SI" sz="2800" dirty="0">
                <a:solidFill>
                  <a:srgbClr val="00B050"/>
                </a:solidFill>
              </a:rPr>
              <a:t> 1</a:t>
            </a:r>
          </a:p>
        </p:txBody>
      </p:sp>
    </p:spTree>
    <p:extLst>
      <p:ext uri="{BB962C8B-B14F-4D97-AF65-F5344CB8AC3E}">
        <p14:creationId xmlns:p14="http://schemas.microsoft.com/office/powerpoint/2010/main" val="278870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966490" y="254675"/>
            <a:ext cx="9839256" cy="659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US" altLang="sl-SI" sz="2000" b="1" dirty="0">
                <a:solidFill>
                  <a:srgbClr val="FF0000"/>
                </a:solidFill>
                <a:latin typeface="Arial" panose="020B0604020202020204" pitchFamily="34" charset="0"/>
              </a:rPr>
              <a:t>Dysbiosis</a:t>
            </a:r>
            <a:r>
              <a:rPr lang="en-US" altLang="sl-SI" sz="2000" b="1" dirty="0">
                <a:latin typeface="Arial" panose="020B0604020202020204" pitchFamily="34" charset="0"/>
              </a:rPr>
              <a:t>: </a:t>
            </a:r>
            <a:r>
              <a:rPr lang="en-US" altLang="sl-SI" sz="2000" b="1" dirty="0">
                <a:solidFill>
                  <a:srgbClr val="7030A0"/>
                </a:solidFill>
                <a:latin typeface="Arial" panose="020B0604020202020204" pitchFamily="34" charset="0"/>
              </a:rPr>
              <a:t>Altered immunological status </a:t>
            </a:r>
            <a:r>
              <a:rPr lang="en-US" altLang="sl-SI" sz="2000" b="1" dirty="0">
                <a:latin typeface="Arial" panose="020B0604020202020204" pitchFamily="34" charset="0"/>
              </a:rPr>
              <a:t>due to pathogen colonization, resulting in excessive </a:t>
            </a:r>
            <a:r>
              <a:rPr lang="en-US" altLang="sl-SI" sz="2000" b="1" dirty="0">
                <a:solidFill>
                  <a:srgbClr val="FF0000"/>
                </a:solidFill>
                <a:latin typeface="Arial" panose="020B0604020202020204" pitchFamily="34" charset="0"/>
              </a:rPr>
              <a:t>inflammation</a:t>
            </a:r>
            <a:r>
              <a:rPr lang="en-US" altLang="sl-SI" sz="2000" b="1" dirty="0">
                <a:latin typeface="Arial" panose="020B0604020202020204" pitchFamily="34" charset="0"/>
              </a:rPr>
              <a:t>, dysplasia and tumorigenesis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681" y="5057004"/>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49" y="889842"/>
            <a:ext cx="7700952" cy="5257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519281" y="4049032"/>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sl-SI" sz="1089" b="1" dirty="0">
                <a:latin typeface="Arial" panose="020B0604020202020204" pitchFamily="34" charset="0"/>
              </a:rPr>
              <a:t>Sunil Thomas et al. Cancer Res 2017;77:1783-1812</a:t>
            </a:r>
          </a:p>
        </p:txBody>
      </p:sp>
      <p:sp>
        <p:nvSpPr>
          <p:cNvPr id="3077" name="Text Box 5"/>
          <p:cNvSpPr txBox="1">
            <a:spLocks noChangeArrowheads="1"/>
          </p:cNvSpPr>
          <p:nvPr/>
        </p:nvSpPr>
        <p:spPr bwMode="auto">
          <a:xfrm>
            <a:off x="8519281" y="4522101"/>
            <a:ext cx="3008639" cy="534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sl-SI" sz="907">
                <a:latin typeface="Arial" panose="020B0604020202020204" pitchFamily="34" charset="0"/>
              </a:rPr>
              <a:t>©2017 by American Association for Cancer Research</a:t>
            </a:r>
          </a:p>
        </p:txBody>
      </p:sp>
      <p:sp>
        <p:nvSpPr>
          <p:cNvPr id="7" name="PoljeZBesedilom 6">
            <a:extLst>
              <a:ext uri="{FF2B5EF4-FFF2-40B4-BE49-F238E27FC236}">
                <a16:creationId xmlns:a16="http://schemas.microsoft.com/office/drawing/2014/main" id="{BF009195-D0EB-41AC-91D4-9B37E346D9EE}"/>
              </a:ext>
            </a:extLst>
          </p:cNvPr>
          <p:cNvSpPr txBox="1"/>
          <p:nvPr/>
        </p:nvSpPr>
        <p:spPr>
          <a:xfrm>
            <a:off x="8925432" y="1539386"/>
            <a:ext cx="2825844" cy="646331"/>
          </a:xfrm>
          <a:prstGeom prst="rect">
            <a:avLst/>
          </a:prstGeom>
          <a:noFill/>
        </p:spPr>
        <p:txBody>
          <a:bodyPr wrap="square" rtlCol="0">
            <a:spAutoFit/>
          </a:bodyPr>
          <a:lstStyle/>
          <a:p>
            <a:r>
              <a:rPr lang="sl-SI" sz="3600" dirty="0" err="1">
                <a:solidFill>
                  <a:srgbClr val="00B050"/>
                </a:solidFill>
              </a:rPr>
              <a:t>Background</a:t>
            </a:r>
            <a:r>
              <a:rPr lang="sl-SI" sz="3600" dirty="0">
                <a:solidFill>
                  <a:srgbClr val="00B050"/>
                </a:solidFill>
              </a:rPr>
              <a:t> 2</a:t>
            </a:r>
          </a:p>
        </p:txBody>
      </p:sp>
    </p:spTree>
    <p:extLst>
      <p:ext uri="{BB962C8B-B14F-4D97-AF65-F5344CB8AC3E}">
        <p14:creationId xmlns:p14="http://schemas.microsoft.com/office/powerpoint/2010/main" val="3715682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98626" y="1108871"/>
            <a:ext cx="4202458" cy="1573281"/>
          </a:xfrm>
          <a:prstGeom prst="rect">
            <a:avLst/>
          </a:prstGeom>
          <a:noFill/>
          <a:ln>
            <a:noFill/>
          </a:ln>
        </p:spPr>
        <p:txBody>
          <a:bodyPr lIns="90000" tIns="46800" rIns="90000" bIns="46800"/>
          <a:lstStyle/>
          <a:p>
            <a:r>
              <a:rPr lang="en-US" sz="2800" spc="-1" dirty="0">
                <a:solidFill>
                  <a:srgbClr val="00B0F0"/>
                </a:solidFill>
                <a:latin typeface="Arial"/>
              </a:rPr>
              <a:t>The first </a:t>
            </a:r>
            <a:r>
              <a:rPr lang="sl-SI" sz="2800" spc="-1" dirty="0">
                <a:solidFill>
                  <a:srgbClr val="00B0F0"/>
                </a:solidFill>
                <a:latin typeface="Arial"/>
              </a:rPr>
              <a:t>1000</a:t>
            </a:r>
            <a:r>
              <a:rPr lang="en-US" sz="2800" spc="-1" dirty="0">
                <a:solidFill>
                  <a:srgbClr val="00B0F0"/>
                </a:solidFill>
                <a:latin typeface="Arial"/>
              </a:rPr>
              <a:t> days </a:t>
            </a:r>
            <a:r>
              <a:rPr lang="en-US" sz="2800" spc="-1" dirty="0">
                <a:solidFill>
                  <a:srgbClr val="000000"/>
                </a:solidFill>
                <a:latin typeface="Arial"/>
              </a:rPr>
              <a:t>– intestinal microbiology of early life: establishing a symbiosis</a:t>
            </a:r>
            <a:r>
              <a:rPr lang="sl-SI" sz="2800" spc="-1" dirty="0">
                <a:solidFill>
                  <a:srgbClr val="000000"/>
                </a:solidFill>
                <a:latin typeface="Arial"/>
              </a:rPr>
              <a:t> </a:t>
            </a:r>
            <a:r>
              <a:rPr lang="sl-SI" sz="2800" spc="-1" dirty="0">
                <a:solidFill>
                  <a:srgbClr val="000000"/>
                </a:solidFill>
                <a:latin typeface="Arial"/>
                <a:sym typeface="Wingdings" panose="05000000000000000000" pitchFamily="2" charset="2"/>
              </a:rPr>
              <a:t> </a:t>
            </a:r>
            <a:r>
              <a:rPr lang="sl-SI" sz="2800" spc="-1" dirty="0" err="1">
                <a:solidFill>
                  <a:srgbClr val="000000"/>
                </a:solidFill>
                <a:latin typeface="Arial"/>
                <a:sym typeface="Wingdings" panose="05000000000000000000" pitchFamily="2" charset="2"/>
              </a:rPr>
              <a:t>primary</a:t>
            </a:r>
            <a:r>
              <a:rPr lang="sl-SI" sz="2800" spc="-1" dirty="0">
                <a:solidFill>
                  <a:srgbClr val="000000"/>
                </a:solidFill>
                <a:latin typeface="Arial"/>
                <a:sym typeface="Wingdings" panose="05000000000000000000" pitchFamily="2" charset="2"/>
              </a:rPr>
              <a:t> (</a:t>
            </a:r>
            <a:r>
              <a:rPr lang="sl-SI" sz="2800" spc="-1" dirty="0" err="1">
                <a:solidFill>
                  <a:srgbClr val="000000"/>
                </a:solidFill>
                <a:latin typeface="Arial"/>
                <a:sym typeface="Wingdings" panose="05000000000000000000" pitchFamily="2" charset="2"/>
              </a:rPr>
              <a:t>personalised</a:t>
            </a:r>
            <a:r>
              <a:rPr lang="sl-SI" sz="2800" spc="-1" dirty="0">
                <a:solidFill>
                  <a:srgbClr val="000000"/>
                </a:solidFill>
                <a:latin typeface="Arial"/>
                <a:sym typeface="Wingdings" panose="05000000000000000000" pitchFamily="2" charset="2"/>
              </a:rPr>
              <a:t>) </a:t>
            </a:r>
            <a:r>
              <a:rPr lang="sl-SI" sz="2800" spc="-1" dirty="0" err="1">
                <a:solidFill>
                  <a:srgbClr val="000000"/>
                </a:solidFill>
                <a:latin typeface="Arial"/>
                <a:sym typeface="Wingdings" panose="05000000000000000000" pitchFamily="2" charset="2"/>
              </a:rPr>
              <a:t>microbiota</a:t>
            </a:r>
            <a:endParaRPr lang="en-US" sz="2800" spc="-1" dirty="0">
              <a:solidFill>
                <a:srgbClr val="000000"/>
              </a:solidFill>
              <a:latin typeface="Arial"/>
            </a:endParaRPr>
          </a:p>
        </p:txBody>
      </p:sp>
      <p:sp>
        <p:nvSpPr>
          <p:cNvPr id="46" name="TextShape 2"/>
          <p:cNvSpPr txBox="1"/>
          <p:nvPr/>
        </p:nvSpPr>
        <p:spPr>
          <a:xfrm>
            <a:off x="571500" y="5299837"/>
            <a:ext cx="4444069" cy="719964"/>
          </a:xfrm>
          <a:prstGeom prst="rect">
            <a:avLst/>
          </a:prstGeom>
          <a:noFill/>
          <a:ln>
            <a:noFill/>
          </a:ln>
        </p:spPr>
        <p:txBody>
          <a:bodyPr lIns="90000" tIns="45000" rIns="90000" bIns="45000"/>
          <a:lstStyle/>
          <a:p>
            <a:r>
              <a:rPr lang="en-US" sz="1400" b="1" spc="-1" dirty="0">
                <a:solidFill>
                  <a:srgbClr val="0054A6"/>
                </a:solidFill>
                <a:latin typeface="Arial"/>
              </a:rPr>
              <a:t>Pediatric Allergy Immunology, Volume: 25, Issue: 5, Pages: 428-438, First published: 05 June 2014</a:t>
            </a:r>
            <a:endParaRPr lang="en-US" sz="1400" spc="-1" dirty="0">
              <a:solidFill>
                <a:srgbClr val="000000"/>
              </a:solidFill>
              <a:latin typeface="Arial"/>
            </a:endParaRPr>
          </a:p>
        </p:txBody>
      </p:sp>
      <p:pic>
        <p:nvPicPr>
          <p:cNvPr id="47" name="Main graphic"/>
          <p:cNvPicPr/>
          <p:nvPr/>
        </p:nvPicPr>
        <p:blipFill>
          <a:blip r:embed="rId3"/>
          <a:stretch/>
        </p:blipFill>
        <p:spPr>
          <a:xfrm>
            <a:off x="5602147" y="0"/>
            <a:ext cx="5473732" cy="6331352"/>
          </a:xfrm>
          <a:prstGeom prst="rect">
            <a:avLst/>
          </a:prstGeom>
          <a:ln>
            <a:noFill/>
          </a:ln>
        </p:spPr>
      </p:pic>
      <p:sp>
        <p:nvSpPr>
          <p:cNvPr id="5" name="PoljeZBesedilom 4">
            <a:extLst>
              <a:ext uri="{FF2B5EF4-FFF2-40B4-BE49-F238E27FC236}">
                <a16:creationId xmlns:a16="http://schemas.microsoft.com/office/drawing/2014/main" id="{A6DF4C86-DA90-4950-8082-6CB00848D9A6}"/>
              </a:ext>
            </a:extLst>
          </p:cNvPr>
          <p:cNvSpPr txBox="1"/>
          <p:nvPr/>
        </p:nvSpPr>
        <p:spPr>
          <a:xfrm>
            <a:off x="310548" y="3429000"/>
            <a:ext cx="2825844" cy="646331"/>
          </a:xfrm>
          <a:prstGeom prst="rect">
            <a:avLst/>
          </a:prstGeom>
          <a:noFill/>
        </p:spPr>
        <p:txBody>
          <a:bodyPr wrap="square" rtlCol="0">
            <a:spAutoFit/>
          </a:bodyPr>
          <a:lstStyle/>
          <a:p>
            <a:r>
              <a:rPr lang="sl-SI" sz="3600" dirty="0" err="1">
                <a:solidFill>
                  <a:srgbClr val="00B050"/>
                </a:solidFill>
              </a:rPr>
              <a:t>Background</a:t>
            </a:r>
            <a:r>
              <a:rPr lang="sl-SI" sz="3600" dirty="0">
                <a:solidFill>
                  <a:srgbClr val="00B050"/>
                </a:solidFill>
              </a:rPr>
              <a:t> 3</a:t>
            </a:r>
          </a:p>
        </p:txBody>
      </p:sp>
      <p:sp>
        <p:nvSpPr>
          <p:cNvPr id="6" name="PoljeZBesedilom 5">
            <a:extLst>
              <a:ext uri="{FF2B5EF4-FFF2-40B4-BE49-F238E27FC236}">
                <a16:creationId xmlns:a16="http://schemas.microsoft.com/office/drawing/2014/main" id="{C4306808-2843-4030-8C99-E7556A73EF10}"/>
              </a:ext>
            </a:extLst>
          </p:cNvPr>
          <p:cNvSpPr txBox="1"/>
          <p:nvPr/>
        </p:nvSpPr>
        <p:spPr>
          <a:xfrm>
            <a:off x="113779" y="143551"/>
            <a:ext cx="7710708" cy="646331"/>
          </a:xfrm>
          <a:prstGeom prst="rect">
            <a:avLst/>
          </a:prstGeom>
          <a:noFill/>
        </p:spPr>
        <p:txBody>
          <a:bodyPr wrap="square" rtlCol="0">
            <a:spAutoFit/>
          </a:bodyPr>
          <a:lstStyle/>
          <a:p>
            <a:r>
              <a:rPr lang="sl-SI" sz="3600" dirty="0" err="1"/>
              <a:t>Microbiota</a:t>
            </a:r>
            <a:r>
              <a:rPr lang="sl-SI" sz="3600" dirty="0"/>
              <a:t> </a:t>
            </a:r>
            <a:r>
              <a:rPr lang="sl-SI" sz="3600" dirty="0" err="1"/>
              <a:t>development</a:t>
            </a:r>
            <a:r>
              <a:rPr lang="sl-SI" sz="3600" dirty="0"/>
              <a:t> in </a:t>
            </a:r>
            <a:r>
              <a:rPr lang="sl-SI" sz="3600" dirty="0" err="1"/>
              <a:t>ontogenesis</a:t>
            </a:r>
            <a:endParaRPr lang="sl-SI" sz="3600" dirty="0"/>
          </a:p>
        </p:txBody>
      </p:sp>
    </p:spTree>
    <p:extLst>
      <p:ext uri="{BB962C8B-B14F-4D97-AF65-F5344CB8AC3E}">
        <p14:creationId xmlns:p14="http://schemas.microsoft.com/office/powerpoint/2010/main" val="1861514398"/>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642891" y="172873"/>
            <a:ext cx="11242432" cy="874395"/>
          </a:xfrm>
        </p:spPr>
        <p:txBody>
          <a:bodyPr>
            <a:noAutofit/>
          </a:bodyPr>
          <a:lstStyle/>
          <a:p>
            <a:r>
              <a:rPr lang="en-GB" sz="3600" b="0" i="0" u="none" strike="noStrike" dirty="0">
                <a:effectLst/>
                <a:latin typeface="+mn-lt"/>
              </a:rPr>
              <a:t>AD and brain glucose</a:t>
            </a:r>
            <a:br>
              <a:rPr lang="en-GB" sz="3600" b="0" i="0" u="none" strike="noStrike" dirty="0">
                <a:effectLst/>
                <a:latin typeface="+mn-lt"/>
              </a:rPr>
            </a:br>
            <a:r>
              <a:rPr lang="en-GB" sz="3600" b="0" i="0" u="none" strike="noStrike" dirty="0">
                <a:effectLst/>
                <a:latin typeface="+mn-lt"/>
                <a:sym typeface="Wingdings" panose="05000000000000000000" pitchFamily="2" charset="2"/>
              </a:rPr>
              <a:t></a:t>
            </a:r>
            <a:r>
              <a:rPr lang="en-GB" sz="3600" b="0" i="0" u="none" strike="noStrike" dirty="0">
                <a:effectLst/>
                <a:latin typeface="+mn-lt"/>
              </a:rPr>
              <a:t> </a:t>
            </a:r>
            <a:r>
              <a:rPr lang="sl-SI" sz="3600" b="1" i="0" u="none" strike="noStrike" dirty="0">
                <a:effectLst/>
                <a:latin typeface="+mn-lt"/>
              </a:rPr>
              <a:t>„</a:t>
            </a:r>
            <a:r>
              <a:rPr lang="en-GB" sz="3600" b="1" i="0" u="none" strike="noStrike" dirty="0">
                <a:effectLst/>
                <a:latin typeface="+mn-lt"/>
              </a:rPr>
              <a:t>type 3</a:t>
            </a:r>
            <a:r>
              <a:rPr lang="sl-SI" sz="3600" b="1" i="0" u="none" strike="noStrike" dirty="0">
                <a:effectLst/>
                <a:latin typeface="+mn-lt"/>
              </a:rPr>
              <a:t>“</a:t>
            </a:r>
            <a:r>
              <a:rPr lang="en-GB" sz="3600" b="1" i="0" u="none" strike="noStrike" dirty="0">
                <a:effectLst/>
                <a:latin typeface="+mn-lt"/>
              </a:rPr>
              <a:t> diabetes </a:t>
            </a:r>
            <a:endParaRPr lang="en-US" sz="3600" dirty="0">
              <a:latin typeface="+mn-lt"/>
            </a:endParaRPr>
          </a:p>
        </p:txBody>
      </p:sp>
      <p:sp>
        <p:nvSpPr>
          <p:cNvPr id="3" name="Content Placeholder 2">
            <a:extLst>
              <a:ext uri="{FF2B5EF4-FFF2-40B4-BE49-F238E27FC236}">
                <a16:creationId xmlns:a16="http://schemas.microsoft.com/office/drawing/2014/main" id="{B716C72B-6218-A353-8BFE-62E0F3EE3DCF}"/>
              </a:ext>
            </a:extLst>
          </p:cNvPr>
          <p:cNvSpPr>
            <a:spLocks noGrp="1"/>
          </p:cNvSpPr>
          <p:nvPr>
            <p:ph idx="1"/>
          </p:nvPr>
        </p:nvSpPr>
        <p:spPr>
          <a:xfrm>
            <a:off x="53156" y="1192430"/>
            <a:ext cx="6210951" cy="4236283"/>
          </a:xfrm>
        </p:spPr>
        <p:txBody>
          <a:bodyPr>
            <a:normAutofit fontScale="92500"/>
          </a:bodyPr>
          <a:lstStyle/>
          <a:p>
            <a:r>
              <a:rPr lang="en-US" sz="2400" dirty="0"/>
              <a:t> </a:t>
            </a:r>
            <a:r>
              <a:rPr lang="en-US" sz="2400" b="1" dirty="0">
                <a:highlight>
                  <a:srgbClr val="FFFF00"/>
                </a:highlight>
              </a:rPr>
              <a:t>80%</a:t>
            </a:r>
            <a:r>
              <a:rPr lang="en-US" sz="2400" dirty="0">
                <a:highlight>
                  <a:srgbClr val="FFFF00"/>
                </a:highlight>
              </a:rPr>
              <a:t> of people with Alzheimer’s disease have </a:t>
            </a:r>
            <a:r>
              <a:rPr lang="en-US" sz="2400" dirty="0">
                <a:solidFill>
                  <a:srgbClr val="FF0000"/>
                </a:solidFill>
                <a:highlight>
                  <a:srgbClr val="FFFF00"/>
                </a:highlight>
              </a:rPr>
              <a:t>insulin resistance </a:t>
            </a:r>
            <a:r>
              <a:rPr lang="en-US" sz="2400" dirty="0">
                <a:highlight>
                  <a:srgbClr val="FFFF00"/>
                </a:highlight>
              </a:rPr>
              <a:t>or full-developed </a:t>
            </a:r>
            <a:r>
              <a:rPr lang="en-US" sz="2400" dirty="0">
                <a:solidFill>
                  <a:srgbClr val="7030A0"/>
                </a:solidFill>
                <a:highlight>
                  <a:srgbClr val="FFFF00"/>
                </a:highlight>
              </a:rPr>
              <a:t>type 2 diabetes</a:t>
            </a:r>
          </a:p>
          <a:p>
            <a:endParaRPr lang="en-GB" sz="2400" b="0" i="0" u="none" strike="noStrike" dirty="0">
              <a:solidFill>
                <a:srgbClr val="2E2E2E"/>
              </a:solidFill>
              <a:effectLst/>
              <a:highlight>
                <a:srgbClr val="FFFF00"/>
              </a:highlight>
            </a:endParaRPr>
          </a:p>
          <a:p>
            <a:r>
              <a:rPr lang="en-GB" sz="2400" b="0" i="0" u="none" strike="noStrike" dirty="0">
                <a:solidFill>
                  <a:srgbClr val="2E2E2E"/>
                </a:solidFill>
                <a:effectLst/>
              </a:rPr>
              <a:t>AD could be regarded as a brain disorder that has composite features of Type 1 (</a:t>
            </a:r>
            <a:r>
              <a:rPr lang="en-GB" sz="2400" b="0" i="0" u="none" strike="noStrike" dirty="0">
                <a:solidFill>
                  <a:srgbClr val="FF0000"/>
                </a:solidFill>
                <a:effectLst/>
              </a:rPr>
              <a:t>insulin deficiency</a:t>
            </a:r>
            <a:r>
              <a:rPr lang="en-GB" sz="2400" b="0" i="0" u="none" strike="noStrike" dirty="0">
                <a:solidFill>
                  <a:srgbClr val="2E2E2E"/>
                </a:solidFill>
                <a:effectLst/>
              </a:rPr>
              <a:t>) and Type 2 (</a:t>
            </a:r>
            <a:r>
              <a:rPr lang="en-GB" sz="2400" b="0" i="0" u="none" strike="noStrike" dirty="0">
                <a:solidFill>
                  <a:srgbClr val="FF0000"/>
                </a:solidFill>
                <a:effectLst/>
              </a:rPr>
              <a:t>insulin resistance</a:t>
            </a:r>
            <a:r>
              <a:rPr lang="en-GB" sz="2400" b="0" i="0" u="none" strike="noStrike" dirty="0">
                <a:solidFill>
                  <a:srgbClr val="2E2E2E"/>
                </a:solidFill>
                <a:effectLst/>
              </a:rPr>
              <a:t>) diabetes. To consolidate this concept </a:t>
            </a:r>
            <a:r>
              <a:rPr lang="en-GB" sz="2400" b="0" i="1" u="none" strike="noStrike" dirty="0">
                <a:solidFill>
                  <a:srgbClr val="2E2E2E"/>
                </a:solidFill>
                <a:effectLst/>
              </a:rPr>
              <a:t>Rivera et al., 2005, Steen et al., 2005 </a:t>
            </a:r>
            <a:r>
              <a:rPr lang="en-GB" sz="2400" b="0" i="0" u="none" strike="noStrike" dirty="0">
                <a:solidFill>
                  <a:srgbClr val="2E2E2E"/>
                </a:solidFill>
                <a:effectLst/>
              </a:rPr>
              <a:t>proposed that AD be referred to as, “</a:t>
            </a:r>
            <a:r>
              <a:rPr lang="en-GB" sz="2400" b="1" i="0" u="none" strike="noStrike" dirty="0">
                <a:solidFill>
                  <a:srgbClr val="2E2E2E"/>
                </a:solidFill>
                <a:effectLst/>
              </a:rPr>
              <a:t>Type 3 diabetes</a:t>
            </a:r>
            <a:r>
              <a:rPr lang="en-GB" sz="2400" b="0" i="0" u="none" strike="noStrike" dirty="0">
                <a:solidFill>
                  <a:srgbClr val="2E2E2E"/>
                </a:solidFill>
                <a:effectLst/>
              </a:rPr>
              <a:t>”.</a:t>
            </a:r>
            <a:endParaRPr lang="en-US" sz="2400" dirty="0"/>
          </a:p>
          <a:p>
            <a:endParaRPr lang="en-GB" sz="2400" b="0" i="0" u="none" strike="noStrike" dirty="0">
              <a:solidFill>
                <a:srgbClr val="505050"/>
              </a:solidFill>
              <a:effectLst/>
            </a:endParaRPr>
          </a:p>
          <a:p>
            <a:r>
              <a:rPr lang="en-GB" sz="2400" b="0" i="0" u="none" strike="noStrike" dirty="0">
                <a:solidFill>
                  <a:srgbClr val="505050"/>
                </a:solidFill>
                <a:effectLst/>
                <a:highlight>
                  <a:srgbClr val="C0C0C0"/>
                </a:highlight>
              </a:rPr>
              <a:t>Key features of “</a:t>
            </a:r>
            <a:r>
              <a:rPr lang="en-GB" sz="2400" b="0" i="1" u="none" strike="noStrike" dirty="0">
                <a:solidFill>
                  <a:srgbClr val="505050"/>
                </a:solidFill>
                <a:effectLst/>
                <a:highlight>
                  <a:srgbClr val="C0C0C0"/>
                </a:highlight>
              </a:rPr>
              <a:t>type 3 diabetes </a:t>
            </a:r>
            <a:r>
              <a:rPr lang="en-GB" sz="2400" b="0" i="0" u="none" strike="noStrike" dirty="0">
                <a:solidFill>
                  <a:srgbClr val="505050"/>
                </a:solidFill>
                <a:effectLst/>
                <a:highlight>
                  <a:srgbClr val="C0C0C0"/>
                </a:highlight>
              </a:rPr>
              <a:t>”: </a:t>
            </a:r>
            <a:r>
              <a:rPr lang="en-GB" sz="2400" b="0" i="1" u="none" strike="noStrike" dirty="0">
                <a:solidFill>
                  <a:srgbClr val="0070C0"/>
                </a:solidFill>
                <a:effectLst/>
                <a:highlight>
                  <a:srgbClr val="C0C0C0"/>
                </a:highlight>
              </a:rPr>
              <a:t>brain insulin </a:t>
            </a:r>
            <a:r>
              <a:rPr lang="en-GB" sz="2400" b="0" i="1" u="none" strike="noStrike" dirty="0">
                <a:solidFill>
                  <a:srgbClr val="505050"/>
                </a:solidFill>
                <a:effectLst/>
                <a:highlight>
                  <a:srgbClr val="C0C0C0"/>
                </a:highlight>
              </a:rPr>
              <a:t>and </a:t>
            </a:r>
            <a:r>
              <a:rPr lang="en-GB" sz="2400" b="0" i="1" u="none" strike="noStrike" dirty="0">
                <a:solidFill>
                  <a:srgbClr val="FF0000"/>
                </a:solidFill>
                <a:effectLst/>
                <a:highlight>
                  <a:srgbClr val="C0C0C0"/>
                </a:highlight>
              </a:rPr>
              <a:t>IGF resistance </a:t>
            </a:r>
            <a:r>
              <a:rPr lang="en-GB" sz="2400" b="0" i="1" u="none" strike="noStrike" dirty="0">
                <a:solidFill>
                  <a:srgbClr val="505050"/>
                </a:solidFill>
                <a:effectLst/>
                <a:highlight>
                  <a:srgbClr val="C0C0C0"/>
                </a:highlight>
              </a:rPr>
              <a:t>and deficiency</a:t>
            </a:r>
          </a:p>
          <a:p>
            <a:endParaRPr lang="en-GB" sz="2400" b="0" i="1" u="none" strike="noStrike" dirty="0">
              <a:solidFill>
                <a:srgbClr val="505050"/>
              </a:solidFill>
              <a:effectLst/>
            </a:endParaRPr>
          </a:p>
          <a:p>
            <a:endParaRPr lang="en-US" sz="2400" dirty="0"/>
          </a:p>
        </p:txBody>
      </p:sp>
      <p:sp>
        <p:nvSpPr>
          <p:cNvPr id="9" name="TextBox 8">
            <a:extLst>
              <a:ext uri="{FF2B5EF4-FFF2-40B4-BE49-F238E27FC236}">
                <a16:creationId xmlns:a16="http://schemas.microsoft.com/office/drawing/2014/main" id="{B6F7C7F1-D8EB-589B-01B7-9F531D69A56A}"/>
              </a:ext>
            </a:extLst>
          </p:cNvPr>
          <p:cNvSpPr txBox="1"/>
          <p:nvPr/>
        </p:nvSpPr>
        <p:spPr>
          <a:xfrm>
            <a:off x="6347390" y="114271"/>
            <a:ext cx="5927894" cy="830997"/>
          </a:xfrm>
          <a:prstGeom prst="rect">
            <a:avLst/>
          </a:prstGeom>
          <a:noFill/>
        </p:spPr>
        <p:txBody>
          <a:bodyPr wrap="square">
            <a:spAutoFit/>
          </a:bodyPr>
          <a:lstStyle/>
          <a:p>
            <a:r>
              <a:rPr lang="en-GB" sz="1600" b="0" i="0" u="none" strike="noStrike" dirty="0">
                <a:solidFill>
                  <a:srgbClr val="333333"/>
                </a:solidFill>
                <a:effectLst/>
                <a:latin typeface="Cambria" panose="02040503050406030204" pitchFamily="18" charset="0"/>
              </a:rPr>
              <a:t>Metabolic syndrome and AD A</a:t>
            </a:r>
            <a:r>
              <a:rPr lang="el-GR" sz="1600" b="0" i="0" u="none" strike="noStrike" dirty="0">
                <a:solidFill>
                  <a:srgbClr val="333333"/>
                </a:solidFill>
                <a:effectLst/>
                <a:latin typeface="Cambria" panose="02040503050406030204" pitchFamily="18" charset="0"/>
              </a:rPr>
              <a:t>β/</a:t>
            </a:r>
            <a:r>
              <a:rPr lang="en-GB" sz="1600" b="0" i="0" u="none" strike="noStrike" dirty="0">
                <a:solidFill>
                  <a:srgbClr val="333333"/>
                </a:solidFill>
                <a:effectLst/>
                <a:latin typeface="Cambria" panose="02040503050406030204" pitchFamily="18" charset="0"/>
              </a:rPr>
              <a:t>tau pathology may act in a feed-forward mechanism to accelerate AD pathology in the presence of insulin </a:t>
            </a:r>
            <a:r>
              <a:rPr lang="en-GB" sz="1600" b="0" i="0" u="none" strike="noStrike" dirty="0" err="1">
                <a:solidFill>
                  <a:srgbClr val="333333"/>
                </a:solidFill>
                <a:effectLst/>
                <a:latin typeface="Cambria" panose="02040503050406030204" pitchFamily="18" charset="0"/>
              </a:rPr>
              <a:t>resistence</a:t>
            </a:r>
            <a:r>
              <a:rPr lang="en-GB" sz="1600" b="0" i="0" u="none" strike="noStrike" dirty="0">
                <a:solidFill>
                  <a:srgbClr val="333333"/>
                </a:solidFill>
                <a:effectLst/>
                <a:latin typeface="Cambria" panose="02040503050406030204" pitchFamily="18" charset="0"/>
              </a:rPr>
              <a:t>.</a:t>
            </a:r>
            <a:endParaRPr lang="en-US" sz="1600" dirty="0"/>
          </a:p>
        </p:txBody>
      </p:sp>
      <p:sp>
        <p:nvSpPr>
          <p:cNvPr id="11" name="TextBox 10">
            <a:extLst>
              <a:ext uri="{FF2B5EF4-FFF2-40B4-BE49-F238E27FC236}">
                <a16:creationId xmlns:a16="http://schemas.microsoft.com/office/drawing/2014/main" id="{56B7FA0A-A19C-0A78-2C1A-12E701F7D441}"/>
              </a:ext>
            </a:extLst>
          </p:cNvPr>
          <p:cNvSpPr txBox="1"/>
          <p:nvPr/>
        </p:nvSpPr>
        <p:spPr>
          <a:xfrm>
            <a:off x="53156" y="5686185"/>
            <a:ext cx="10474908" cy="523220"/>
          </a:xfrm>
          <a:prstGeom prst="rect">
            <a:avLst/>
          </a:prstGeom>
          <a:noFill/>
        </p:spPr>
        <p:txBody>
          <a:bodyPr wrap="square">
            <a:spAutoFit/>
          </a:bodyPr>
          <a:lstStyle/>
          <a:p>
            <a:r>
              <a:rPr lang="en-GB" sz="1400" b="0" i="0" u="none" strike="noStrike" dirty="0">
                <a:solidFill>
                  <a:srgbClr val="212121"/>
                </a:solidFill>
                <a:effectLst/>
              </a:rPr>
              <a:t>Kim B, Feldman EL. Insulin resistance as a key link for the increased risk of cognitive impairment in the metabolic syndrome. Exp Mol Med. 2015. </a:t>
            </a:r>
            <a:r>
              <a:rPr lang="en-GB" sz="1400" b="0" i="0" u="none" strike="noStrike" dirty="0" err="1">
                <a:solidFill>
                  <a:srgbClr val="212121"/>
                </a:solidFill>
                <a:effectLst/>
              </a:rPr>
              <a:t>doi</a:t>
            </a:r>
            <a:r>
              <a:rPr lang="en-GB" sz="1400" b="0" i="0" u="none" strike="noStrike" dirty="0">
                <a:solidFill>
                  <a:srgbClr val="212121"/>
                </a:solidFill>
                <a:effectLst/>
              </a:rPr>
              <a:t>: 10.1038/</a:t>
            </a:r>
            <a:r>
              <a:rPr lang="en-GB" sz="1400" b="0" i="0" u="none" strike="noStrike" dirty="0" err="1">
                <a:solidFill>
                  <a:srgbClr val="212121"/>
                </a:solidFill>
                <a:effectLst/>
              </a:rPr>
              <a:t>emm</a:t>
            </a:r>
            <a:endParaRPr lang="en-US" sz="1400" dirty="0"/>
          </a:p>
        </p:txBody>
      </p:sp>
      <p:pic>
        <p:nvPicPr>
          <p:cNvPr id="8" name="Picture 25" descr="Diagram&#10;&#10;Description automatically generated">
            <a:extLst>
              <a:ext uri="{FF2B5EF4-FFF2-40B4-BE49-F238E27FC236}">
                <a16:creationId xmlns:a16="http://schemas.microsoft.com/office/drawing/2014/main" id="{3B8028FB-71F1-460D-B8F1-F72CEB8EB4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8000"/>
                    </a14:imgEffect>
                  </a14:imgLayer>
                </a14:imgProps>
              </a:ext>
            </a:extLst>
          </a:blip>
          <a:stretch>
            <a:fillRect/>
          </a:stretch>
        </p:blipFill>
        <p:spPr>
          <a:xfrm>
            <a:off x="6595138" y="1045679"/>
            <a:ext cx="5604458" cy="3552038"/>
          </a:xfrm>
          <a:prstGeom prst="rect">
            <a:avLst/>
          </a:prstGeom>
        </p:spPr>
      </p:pic>
      <p:pic>
        <p:nvPicPr>
          <p:cNvPr id="4" name="Slika 3">
            <a:extLst>
              <a:ext uri="{FF2B5EF4-FFF2-40B4-BE49-F238E27FC236}">
                <a16:creationId xmlns:a16="http://schemas.microsoft.com/office/drawing/2014/main" id="{A91CC52B-2074-4451-ADE5-F5CFB65D8860}"/>
              </a:ext>
            </a:extLst>
          </p:cNvPr>
          <p:cNvPicPr>
            <a:picLocks noChangeAspect="1"/>
          </p:cNvPicPr>
          <p:nvPr/>
        </p:nvPicPr>
        <p:blipFill>
          <a:blip r:embed="rId5"/>
          <a:stretch>
            <a:fillRect/>
          </a:stretch>
        </p:blipFill>
        <p:spPr>
          <a:xfrm>
            <a:off x="6264107" y="4623972"/>
            <a:ext cx="6011177" cy="804742"/>
          </a:xfrm>
          <a:prstGeom prst="rect">
            <a:avLst/>
          </a:prstGeom>
        </p:spPr>
      </p:pic>
    </p:spTree>
    <p:extLst>
      <p:ext uri="{BB962C8B-B14F-4D97-AF65-F5344CB8AC3E}">
        <p14:creationId xmlns:p14="http://schemas.microsoft.com/office/powerpoint/2010/main" val="3908351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531521" y="81151"/>
            <a:ext cx="11242432" cy="874395"/>
          </a:xfrm>
        </p:spPr>
        <p:txBody>
          <a:bodyPr>
            <a:noAutofit/>
          </a:bodyPr>
          <a:lstStyle/>
          <a:p>
            <a:r>
              <a:rPr lang="en-GB" sz="3600" b="0" i="0" u="none" strike="noStrike" dirty="0">
                <a:effectLst/>
                <a:latin typeface="+mn-lt"/>
              </a:rPr>
              <a:t>Alzheimer</a:t>
            </a:r>
            <a:r>
              <a:rPr lang="he-IL" sz="3600" b="0" i="0" u="none" strike="noStrike" dirty="0">
                <a:effectLst/>
                <a:latin typeface="+mn-lt"/>
              </a:rPr>
              <a:t>׳</a:t>
            </a:r>
            <a:r>
              <a:rPr lang="en-GB" sz="3600" b="0" i="0" u="none" strike="noStrike" dirty="0">
                <a:effectLst/>
                <a:latin typeface="+mn-lt"/>
              </a:rPr>
              <a:t>s disease (AD) and brain glucose starvation</a:t>
            </a:r>
            <a:br>
              <a:rPr lang="en-GB" sz="3600" b="0" i="0" u="none" strike="noStrike" dirty="0">
                <a:effectLst/>
                <a:latin typeface="+mn-lt"/>
              </a:rPr>
            </a:br>
            <a:r>
              <a:rPr lang="sl-SI" sz="3600" b="0" i="0" u="none" strike="noStrike" dirty="0">
                <a:effectLst/>
                <a:latin typeface="+mn-lt"/>
              </a:rPr>
              <a:t>(</a:t>
            </a:r>
            <a:r>
              <a:rPr lang="en-GB" sz="3600" b="0" i="0" u="none" strike="noStrike" dirty="0">
                <a:effectLst/>
                <a:latin typeface="+mn-lt"/>
              </a:rPr>
              <a:t>The concept of </a:t>
            </a:r>
            <a:r>
              <a:rPr lang="en-GB" sz="3600" b="1" i="0" u="none" strike="noStrike" dirty="0">
                <a:effectLst/>
                <a:latin typeface="+mn-lt"/>
              </a:rPr>
              <a:t>type 3 diabetes </a:t>
            </a:r>
            <a:r>
              <a:rPr lang="en-GB" sz="3600" i="0" u="none" strike="noStrike" dirty="0">
                <a:effectLst/>
                <a:latin typeface="+mn-lt"/>
              </a:rPr>
              <a:t>–</a:t>
            </a:r>
            <a:r>
              <a:rPr lang="sl-SI" sz="3600" i="0" u="none" strike="noStrike" dirty="0">
                <a:effectLst/>
                <a:latin typeface="+mn-lt"/>
              </a:rPr>
              <a:t> 2)</a:t>
            </a:r>
            <a:endParaRPr lang="en-US" sz="3600" dirty="0">
              <a:latin typeface="+mn-lt"/>
            </a:endParaRPr>
          </a:p>
        </p:txBody>
      </p:sp>
      <p:pic>
        <p:nvPicPr>
          <p:cNvPr id="7" name="Picture 6" descr="Diagram&#10;&#10;Description automatically generated">
            <a:extLst>
              <a:ext uri="{FF2B5EF4-FFF2-40B4-BE49-F238E27FC236}">
                <a16:creationId xmlns:a16="http://schemas.microsoft.com/office/drawing/2014/main" id="{C6BF1780-5280-A0EC-1CAB-5DC9BFFE32AF}"/>
              </a:ext>
            </a:extLst>
          </p:cNvPr>
          <p:cNvPicPr>
            <a:picLocks noChangeAspect="1"/>
          </p:cNvPicPr>
          <p:nvPr/>
        </p:nvPicPr>
        <p:blipFill>
          <a:blip r:embed="rId3"/>
          <a:stretch>
            <a:fillRect/>
          </a:stretch>
        </p:blipFill>
        <p:spPr>
          <a:xfrm>
            <a:off x="1306886" y="1360360"/>
            <a:ext cx="4334608" cy="4326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B6F7C7F1-D8EB-589B-01B7-9F531D69A56A}"/>
              </a:ext>
            </a:extLst>
          </p:cNvPr>
          <p:cNvSpPr txBox="1"/>
          <p:nvPr/>
        </p:nvSpPr>
        <p:spPr>
          <a:xfrm>
            <a:off x="6264107" y="4589823"/>
            <a:ext cx="5509846" cy="830997"/>
          </a:xfrm>
          <a:prstGeom prst="rect">
            <a:avLst/>
          </a:prstGeom>
          <a:noFill/>
        </p:spPr>
        <p:txBody>
          <a:bodyPr wrap="square">
            <a:spAutoFit/>
          </a:bodyPr>
          <a:lstStyle/>
          <a:p>
            <a:pPr algn="ctr"/>
            <a:r>
              <a:rPr lang="en-GB" sz="1600" b="0" i="0" u="none" strike="noStrike" dirty="0">
                <a:solidFill>
                  <a:srgbClr val="333333"/>
                </a:solidFill>
                <a:effectLst/>
                <a:latin typeface="Cambria" panose="02040503050406030204" pitchFamily="18" charset="0"/>
              </a:rPr>
              <a:t>Metabolic syndrome and AD A</a:t>
            </a:r>
            <a:r>
              <a:rPr lang="el-GR" sz="1600" b="0" i="0" u="none" strike="noStrike" dirty="0">
                <a:solidFill>
                  <a:srgbClr val="333333"/>
                </a:solidFill>
                <a:effectLst/>
                <a:latin typeface="Cambria" panose="02040503050406030204" pitchFamily="18" charset="0"/>
              </a:rPr>
              <a:t>β/</a:t>
            </a:r>
            <a:r>
              <a:rPr lang="en-GB" sz="1600" b="0" i="0" u="none" strike="noStrike" dirty="0">
                <a:solidFill>
                  <a:srgbClr val="333333"/>
                </a:solidFill>
                <a:effectLst/>
                <a:latin typeface="Cambria" panose="02040503050406030204" pitchFamily="18" charset="0"/>
              </a:rPr>
              <a:t>tau pathology may act in a feed-forward mechanism to accelerate AD pathology in the presence of insulin </a:t>
            </a:r>
            <a:r>
              <a:rPr lang="en-GB" sz="1600" b="0" i="0" u="none" strike="noStrike" dirty="0" err="1">
                <a:solidFill>
                  <a:srgbClr val="333333"/>
                </a:solidFill>
                <a:effectLst/>
                <a:latin typeface="Cambria" panose="02040503050406030204" pitchFamily="18" charset="0"/>
              </a:rPr>
              <a:t>resistence</a:t>
            </a:r>
            <a:r>
              <a:rPr lang="en-GB" sz="1600" b="0" i="0" u="none" strike="noStrike" dirty="0">
                <a:solidFill>
                  <a:srgbClr val="333333"/>
                </a:solidFill>
                <a:effectLst/>
                <a:latin typeface="Cambria" panose="02040503050406030204" pitchFamily="18" charset="0"/>
              </a:rPr>
              <a:t>.</a:t>
            </a:r>
            <a:endParaRPr lang="en-US" sz="1600" dirty="0"/>
          </a:p>
        </p:txBody>
      </p:sp>
      <p:sp>
        <p:nvSpPr>
          <p:cNvPr id="11" name="TextBox 10">
            <a:extLst>
              <a:ext uri="{FF2B5EF4-FFF2-40B4-BE49-F238E27FC236}">
                <a16:creationId xmlns:a16="http://schemas.microsoft.com/office/drawing/2014/main" id="{56B7FA0A-A19C-0A78-2C1A-12E701F7D441}"/>
              </a:ext>
            </a:extLst>
          </p:cNvPr>
          <p:cNvSpPr txBox="1"/>
          <p:nvPr/>
        </p:nvSpPr>
        <p:spPr>
          <a:xfrm>
            <a:off x="3709404" y="5854746"/>
            <a:ext cx="7391399" cy="523220"/>
          </a:xfrm>
          <a:prstGeom prst="rect">
            <a:avLst/>
          </a:prstGeom>
          <a:noFill/>
        </p:spPr>
        <p:txBody>
          <a:bodyPr wrap="square">
            <a:spAutoFit/>
          </a:bodyPr>
          <a:lstStyle/>
          <a:p>
            <a:pPr algn="r"/>
            <a:r>
              <a:rPr lang="en-GB" sz="1400" b="0" i="0" u="none" strike="noStrike" dirty="0">
                <a:solidFill>
                  <a:srgbClr val="212121"/>
                </a:solidFill>
                <a:effectLst/>
              </a:rPr>
              <a:t>Kim B, Feldman EL. Insulin resistance as a key link for the increased risk of cognitive impairment in the metabolic syndrome. Exp Mol Med. 2015. </a:t>
            </a:r>
            <a:r>
              <a:rPr lang="en-GB" sz="1400" b="0" i="0" u="none" strike="noStrike" dirty="0" err="1">
                <a:solidFill>
                  <a:srgbClr val="212121"/>
                </a:solidFill>
                <a:effectLst/>
              </a:rPr>
              <a:t>doi</a:t>
            </a:r>
            <a:r>
              <a:rPr lang="en-GB" sz="1400" b="0" i="0" u="none" strike="noStrike" dirty="0">
                <a:solidFill>
                  <a:srgbClr val="212121"/>
                </a:solidFill>
                <a:effectLst/>
              </a:rPr>
              <a:t>: 10.1038/</a:t>
            </a:r>
            <a:r>
              <a:rPr lang="en-GB" sz="1400" b="0" i="0" u="none" strike="noStrike" dirty="0" err="1">
                <a:solidFill>
                  <a:srgbClr val="212121"/>
                </a:solidFill>
                <a:effectLst/>
              </a:rPr>
              <a:t>emm</a:t>
            </a:r>
            <a:endParaRPr lang="en-US" sz="1400" dirty="0"/>
          </a:p>
        </p:txBody>
      </p:sp>
      <p:sp>
        <p:nvSpPr>
          <p:cNvPr id="13" name="TextBox 12">
            <a:extLst>
              <a:ext uri="{FF2B5EF4-FFF2-40B4-BE49-F238E27FC236}">
                <a16:creationId xmlns:a16="http://schemas.microsoft.com/office/drawing/2014/main" id="{C86137CF-791C-3A94-8CD1-82796591F37E}"/>
              </a:ext>
            </a:extLst>
          </p:cNvPr>
          <p:cNvSpPr txBox="1"/>
          <p:nvPr/>
        </p:nvSpPr>
        <p:spPr>
          <a:xfrm>
            <a:off x="7168591" y="1476609"/>
            <a:ext cx="3198727" cy="2862322"/>
          </a:xfrm>
          <a:prstGeom prst="rect">
            <a:avLst/>
          </a:prstGeom>
          <a:noFill/>
          <a:ln>
            <a:solidFill>
              <a:schemeClr val="tx1"/>
            </a:solidFill>
            <a:prstDash val="dash"/>
          </a:ln>
        </p:spPr>
        <p:txBody>
          <a:bodyPr wrap="square">
            <a:spAutoFit/>
          </a:bodyPr>
          <a:lstStyle/>
          <a:p>
            <a:r>
              <a:rPr lang="en-GB" dirty="0">
                <a:solidFill>
                  <a:srgbClr val="222222"/>
                </a:solidFill>
              </a:rPr>
              <a:t>T2D = Type 2 Diabetes</a:t>
            </a:r>
            <a:endParaRPr lang="en-GB" b="0" i="0" u="none" strike="noStrike" dirty="0">
              <a:solidFill>
                <a:srgbClr val="222222"/>
              </a:solidFill>
              <a:effectLst/>
            </a:endParaRPr>
          </a:p>
          <a:p>
            <a:r>
              <a:rPr lang="en-GB" b="0" i="0" u="none" strike="noStrike" dirty="0">
                <a:solidFill>
                  <a:srgbClr val="222222"/>
                </a:solidFill>
                <a:effectLst/>
              </a:rPr>
              <a:t>PI3 = phosphatidylinositol 3 kinase </a:t>
            </a:r>
          </a:p>
          <a:p>
            <a:r>
              <a:rPr lang="en-GB" dirty="0">
                <a:solidFill>
                  <a:srgbClr val="222222"/>
                </a:solidFill>
              </a:rPr>
              <a:t>Akt = </a:t>
            </a:r>
            <a:r>
              <a:rPr lang="en-GB" b="0" i="0" u="none" strike="noStrike" dirty="0">
                <a:solidFill>
                  <a:srgbClr val="222222"/>
                </a:solidFill>
                <a:effectLst/>
              </a:rPr>
              <a:t>serine/threonine kinase </a:t>
            </a:r>
            <a:endParaRPr lang="en-GB" dirty="0">
              <a:solidFill>
                <a:srgbClr val="222222"/>
              </a:solidFill>
            </a:endParaRPr>
          </a:p>
          <a:p>
            <a:r>
              <a:rPr lang="en-GB" b="0" i="0" u="none" strike="noStrike" dirty="0">
                <a:solidFill>
                  <a:srgbClr val="2E2E2E"/>
                </a:solidFill>
                <a:effectLst/>
              </a:rPr>
              <a:t>A</a:t>
            </a:r>
            <a:r>
              <a:rPr lang="el-GR" b="0" i="0" u="none" strike="noStrike" dirty="0">
                <a:solidFill>
                  <a:srgbClr val="2E2E2E"/>
                </a:solidFill>
                <a:effectLst/>
              </a:rPr>
              <a:t>β</a:t>
            </a:r>
            <a:r>
              <a:rPr lang="sl-SI" b="0" i="0" u="none" strike="noStrike" dirty="0">
                <a:solidFill>
                  <a:srgbClr val="2E2E2E"/>
                </a:solidFill>
                <a:effectLst/>
              </a:rPr>
              <a:t> = </a:t>
            </a:r>
            <a:r>
              <a:rPr kumimoji="0" lang="en-US" altLang="en-US" b="0" i="0" u="none" strike="noStrike" kern="1200" cap="none" normalizeH="0" baseline="0" dirty="0">
                <a:ln>
                  <a:noFill/>
                </a:ln>
                <a:effectLst/>
                <a:ea typeface="+mj-ea"/>
                <a:cs typeface="+mj-cs"/>
              </a:rPr>
              <a:t>amyloid beta</a:t>
            </a:r>
            <a:endParaRPr lang="en-GB" dirty="0">
              <a:solidFill>
                <a:srgbClr val="222222"/>
              </a:solidFill>
            </a:endParaRPr>
          </a:p>
          <a:p>
            <a:r>
              <a:rPr lang="en-GB" b="0" i="0" u="none" strike="noStrike" dirty="0">
                <a:solidFill>
                  <a:srgbClr val="222222"/>
                </a:solidFill>
                <a:effectLst/>
              </a:rPr>
              <a:t>GSK3</a:t>
            </a:r>
            <a:r>
              <a:rPr lang="el-GR" b="0" i="0" u="none" strike="noStrike" dirty="0">
                <a:solidFill>
                  <a:srgbClr val="2E2E2E"/>
                </a:solidFill>
                <a:effectLst/>
              </a:rPr>
              <a:t>α</a:t>
            </a:r>
            <a:r>
              <a:rPr lang="sr-Latn-RS" dirty="0">
                <a:solidFill>
                  <a:srgbClr val="2E2E2E"/>
                </a:solidFill>
              </a:rPr>
              <a:t>/</a:t>
            </a:r>
            <a:r>
              <a:rPr lang="el-GR" b="0" i="0" u="none" strike="noStrike" dirty="0">
                <a:solidFill>
                  <a:srgbClr val="2E2E2E"/>
                </a:solidFill>
                <a:effectLst/>
              </a:rPr>
              <a:t>β</a:t>
            </a:r>
            <a:r>
              <a:rPr lang="sr-Latn-RS" b="0" i="0" u="none" strike="noStrike" dirty="0">
                <a:solidFill>
                  <a:srgbClr val="2E2E2E"/>
                </a:solidFill>
                <a:effectLst/>
              </a:rPr>
              <a:t> = </a:t>
            </a:r>
            <a:r>
              <a:rPr lang="en-GB" b="0" i="0" u="none" strike="noStrike" dirty="0">
                <a:solidFill>
                  <a:srgbClr val="212121"/>
                </a:solidFill>
                <a:effectLst/>
              </a:rPr>
              <a:t>Glycogen synthase kinase 3</a:t>
            </a:r>
            <a:r>
              <a:rPr lang="el-GR" b="0" i="0" u="none" strike="noStrike" dirty="0">
                <a:solidFill>
                  <a:srgbClr val="212121"/>
                </a:solidFill>
                <a:effectLst/>
              </a:rPr>
              <a:t>α/β (</a:t>
            </a:r>
            <a:r>
              <a:rPr lang="en-GB" b="0" i="0" u="none" strike="noStrike" dirty="0">
                <a:solidFill>
                  <a:srgbClr val="212121"/>
                </a:solidFill>
                <a:effectLst/>
              </a:rPr>
              <a:t>GSK3</a:t>
            </a:r>
            <a:r>
              <a:rPr lang="el-GR" b="0" i="0" u="none" strike="noStrike" dirty="0">
                <a:solidFill>
                  <a:srgbClr val="212121"/>
                </a:solidFill>
                <a:effectLst/>
              </a:rPr>
              <a:t>α/β)</a:t>
            </a:r>
            <a:r>
              <a:rPr lang="sr-Latn-RS" b="0" i="0" u="none" strike="noStrike" dirty="0">
                <a:solidFill>
                  <a:srgbClr val="212121"/>
                </a:solidFill>
                <a:effectLst/>
              </a:rPr>
              <a:t>, a </a:t>
            </a:r>
            <a:r>
              <a:rPr lang="en-GB" b="0" i="0" u="none" strike="noStrike" dirty="0">
                <a:solidFill>
                  <a:srgbClr val="212121"/>
                </a:solidFill>
                <a:effectLst/>
              </a:rPr>
              <a:t>serine/threonine kinase that plays a critical role in cancer.</a:t>
            </a:r>
            <a:endParaRPr lang="en-GB" b="0" i="0" u="none" strike="noStrike" dirty="0">
              <a:solidFill>
                <a:srgbClr val="222222"/>
              </a:solidFill>
              <a:effectLst/>
            </a:endParaRPr>
          </a:p>
          <a:p>
            <a:r>
              <a:rPr lang="en-GB" b="0" i="0" u="none" strike="noStrike" dirty="0">
                <a:solidFill>
                  <a:srgbClr val="222222"/>
                </a:solidFill>
                <a:effectLst/>
              </a:rPr>
              <a:t>NFT =neurofibrillary tangles</a:t>
            </a:r>
            <a:endParaRPr lang="en-US" dirty="0"/>
          </a:p>
        </p:txBody>
      </p:sp>
    </p:spTree>
    <p:extLst>
      <p:ext uri="{BB962C8B-B14F-4D97-AF65-F5344CB8AC3E}">
        <p14:creationId xmlns:p14="http://schemas.microsoft.com/office/powerpoint/2010/main" val="33731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53C6-22E8-8406-1FAF-AFC85376A737}"/>
              </a:ext>
            </a:extLst>
          </p:cNvPr>
          <p:cNvSpPr>
            <a:spLocks noGrp="1"/>
          </p:cNvSpPr>
          <p:nvPr>
            <p:ph type="title"/>
          </p:nvPr>
        </p:nvSpPr>
        <p:spPr>
          <a:xfrm>
            <a:off x="422030" y="42033"/>
            <a:ext cx="11347939" cy="874395"/>
          </a:xfrm>
        </p:spPr>
        <p:txBody>
          <a:bodyPr>
            <a:normAutofit/>
          </a:bodyPr>
          <a:lstStyle/>
          <a:p>
            <a:r>
              <a:rPr lang="en-GB" sz="3200" b="0" u="none" strike="noStrike" dirty="0">
                <a:solidFill>
                  <a:srgbClr val="2E2E2E"/>
                </a:solidFill>
                <a:effectLst/>
                <a:latin typeface="+mn-lt"/>
              </a:rPr>
              <a:t>Mechanisms connecting Alzheimer's disease and diabetes</a:t>
            </a:r>
            <a:endParaRPr lang="en-US" sz="3200" dirty="0">
              <a:latin typeface="+mn-lt"/>
            </a:endParaRPr>
          </a:p>
        </p:txBody>
      </p:sp>
      <p:pic>
        <p:nvPicPr>
          <p:cNvPr id="5" name="Picture 4" descr="Text&#10;&#10;Description automatically generated">
            <a:extLst>
              <a:ext uri="{FF2B5EF4-FFF2-40B4-BE49-F238E27FC236}">
                <a16:creationId xmlns:a16="http://schemas.microsoft.com/office/drawing/2014/main" id="{70901BA3-1C59-0E68-E4DE-E515F5F10E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tretch>
            <a:fillRect/>
          </a:stretch>
        </p:blipFill>
        <p:spPr>
          <a:xfrm>
            <a:off x="164124" y="916428"/>
            <a:ext cx="8165125" cy="5233594"/>
          </a:xfrm>
          <a:prstGeom prst="rect">
            <a:avLst/>
          </a:prstGeom>
        </p:spPr>
      </p:pic>
      <p:sp>
        <p:nvSpPr>
          <p:cNvPr id="6" name="TextBox 5">
            <a:extLst>
              <a:ext uri="{FF2B5EF4-FFF2-40B4-BE49-F238E27FC236}">
                <a16:creationId xmlns:a16="http://schemas.microsoft.com/office/drawing/2014/main" id="{5EBD0159-3A2D-E525-CD5F-4A24D13A5B54}"/>
              </a:ext>
            </a:extLst>
          </p:cNvPr>
          <p:cNvSpPr txBox="1"/>
          <p:nvPr/>
        </p:nvSpPr>
        <p:spPr>
          <a:xfrm>
            <a:off x="8569571" y="4549584"/>
            <a:ext cx="3200398" cy="1600438"/>
          </a:xfrm>
          <a:prstGeom prst="rect">
            <a:avLst/>
          </a:prstGeom>
          <a:noFill/>
          <a:ln>
            <a:solidFill>
              <a:schemeClr val="tx1"/>
            </a:solidFill>
            <a:prstDash val="dash"/>
          </a:ln>
        </p:spPr>
        <p:txBody>
          <a:bodyPr wrap="square">
            <a:spAutoFit/>
          </a:bodyPr>
          <a:lstStyle/>
          <a:p>
            <a:r>
              <a:rPr lang="en-GB" sz="1400" b="0" i="0" u="none" strike="noStrike" dirty="0">
                <a:solidFill>
                  <a:srgbClr val="2E2E2E"/>
                </a:solidFill>
                <a:effectLst/>
              </a:rPr>
              <a:t>TNF</a:t>
            </a:r>
            <a:r>
              <a:rPr lang="sl-SI" sz="1400" dirty="0">
                <a:solidFill>
                  <a:srgbClr val="2E2E2E"/>
                </a:solidFill>
              </a:rPr>
              <a:t>-</a:t>
            </a:r>
            <a:r>
              <a:rPr lang="el-GR" sz="1400" b="0" i="0" u="none" strike="noStrike" dirty="0">
                <a:solidFill>
                  <a:srgbClr val="2E2E2E"/>
                </a:solidFill>
                <a:effectLst/>
              </a:rPr>
              <a:t>α</a:t>
            </a:r>
            <a:r>
              <a:rPr lang="sl-SI" sz="1400" b="0" i="0" u="none" strike="noStrike" dirty="0">
                <a:solidFill>
                  <a:srgbClr val="2E2E2E"/>
                </a:solidFill>
                <a:effectLst/>
              </a:rPr>
              <a:t> </a:t>
            </a:r>
            <a:r>
              <a:rPr lang="sl-SI" sz="1400" dirty="0">
                <a:solidFill>
                  <a:srgbClr val="2E2E2E"/>
                </a:solidFill>
              </a:rPr>
              <a:t>= Tumor necrosis factor</a:t>
            </a:r>
            <a:r>
              <a:rPr lang="en-GB" sz="1400" b="0" i="0" u="none" strike="noStrike" dirty="0">
                <a:solidFill>
                  <a:srgbClr val="2E2E2E"/>
                </a:solidFill>
                <a:effectLst/>
              </a:rPr>
              <a:t>-alpha</a:t>
            </a:r>
          </a:p>
          <a:p>
            <a:r>
              <a:rPr lang="en-GB" sz="1400" b="0" i="0" u="none" strike="noStrike" dirty="0">
                <a:solidFill>
                  <a:srgbClr val="2E2E2E"/>
                </a:solidFill>
                <a:effectLst/>
              </a:rPr>
              <a:t>ER = endoplasmic reticulum </a:t>
            </a:r>
          </a:p>
          <a:p>
            <a:r>
              <a:rPr lang="en-GB" sz="1400" b="0" i="0" u="none" strike="noStrike" dirty="0">
                <a:solidFill>
                  <a:srgbClr val="2E2E2E"/>
                </a:solidFill>
                <a:effectLst/>
              </a:rPr>
              <a:t>PTP1B = protein tyrosine phosphatase 1B</a:t>
            </a:r>
          </a:p>
          <a:p>
            <a:r>
              <a:rPr lang="en-GB" sz="1400" b="0" i="0" u="none" strike="noStrike" dirty="0">
                <a:solidFill>
                  <a:srgbClr val="2E2E2E"/>
                </a:solidFill>
                <a:effectLst/>
              </a:rPr>
              <a:t>BDNF = brain-derived neurotrophic factor</a:t>
            </a:r>
          </a:p>
          <a:p>
            <a:r>
              <a:rPr lang="en-GB" sz="1400" b="0" i="0" u="none" strike="noStrike" dirty="0">
                <a:solidFill>
                  <a:srgbClr val="2E2E2E"/>
                </a:solidFill>
                <a:effectLst/>
              </a:rPr>
              <a:t>IRS-1 = insulin receptor substrate 1</a:t>
            </a:r>
          </a:p>
          <a:p>
            <a:r>
              <a:rPr lang="en-GB" sz="1400" b="0" i="0" u="none" strike="noStrike" dirty="0">
                <a:solidFill>
                  <a:srgbClr val="2E2E2E"/>
                </a:solidFill>
                <a:effectLst/>
              </a:rPr>
              <a:t>mTOR = mammalian target of rapamycin</a:t>
            </a:r>
            <a:endParaRPr lang="en-GB" sz="1400" dirty="0">
              <a:solidFill>
                <a:srgbClr val="2E2E2E"/>
              </a:solidFill>
            </a:endParaRPr>
          </a:p>
          <a:p>
            <a:r>
              <a:rPr lang="en-GB" sz="1400" b="0" i="0" u="none" strike="noStrike" dirty="0">
                <a:solidFill>
                  <a:srgbClr val="2E2E2E"/>
                </a:solidFill>
                <a:effectLst/>
              </a:rPr>
              <a:t>A</a:t>
            </a:r>
            <a:r>
              <a:rPr lang="el-GR" sz="1400" b="0" i="0" u="none" strike="noStrike" dirty="0">
                <a:solidFill>
                  <a:srgbClr val="2E2E2E"/>
                </a:solidFill>
                <a:effectLst/>
              </a:rPr>
              <a:t>β</a:t>
            </a:r>
            <a:r>
              <a:rPr lang="sl-SI" sz="1400" b="0" i="0" u="none" strike="noStrike" dirty="0">
                <a:solidFill>
                  <a:srgbClr val="2E2E2E"/>
                </a:solidFill>
                <a:effectLst/>
              </a:rPr>
              <a:t> = </a:t>
            </a:r>
            <a:r>
              <a:rPr kumimoji="0" lang="en-US" altLang="en-US" sz="1400" b="0" i="0" u="none" strike="noStrike" kern="1200" cap="none" normalizeH="0" baseline="0" dirty="0">
                <a:ln>
                  <a:noFill/>
                </a:ln>
                <a:effectLst/>
                <a:latin typeface="+mj-lt"/>
                <a:ea typeface="+mj-ea"/>
                <a:cs typeface="+mj-cs"/>
              </a:rPr>
              <a:t>amyloid beta</a:t>
            </a:r>
            <a:endParaRPr lang="en-US" sz="1400" dirty="0"/>
          </a:p>
        </p:txBody>
      </p:sp>
      <p:sp>
        <p:nvSpPr>
          <p:cNvPr id="8" name="TextBox 7">
            <a:extLst>
              <a:ext uri="{FF2B5EF4-FFF2-40B4-BE49-F238E27FC236}">
                <a16:creationId xmlns:a16="http://schemas.microsoft.com/office/drawing/2014/main" id="{CA2F2C83-129A-4E5E-6DFD-55F0B29BCFC9}"/>
              </a:ext>
            </a:extLst>
          </p:cNvPr>
          <p:cNvSpPr txBox="1"/>
          <p:nvPr/>
        </p:nvSpPr>
        <p:spPr>
          <a:xfrm>
            <a:off x="1998049" y="6319115"/>
            <a:ext cx="10193951" cy="584775"/>
          </a:xfrm>
          <a:prstGeom prst="rect">
            <a:avLst/>
          </a:prstGeom>
          <a:noFill/>
        </p:spPr>
        <p:txBody>
          <a:bodyPr wrap="square">
            <a:spAutoFit/>
          </a:bodyPr>
          <a:lstStyle/>
          <a:p>
            <a:pPr algn="r"/>
            <a:r>
              <a:rPr lang="en-US" sz="1600" dirty="0"/>
              <a:t>Source: Marcelo N.N, et </a:t>
            </a:r>
            <a:r>
              <a:rPr lang="en-US" sz="1600" dirty="0" err="1"/>
              <a:t>al.Connecting</a:t>
            </a:r>
            <a:r>
              <a:rPr lang="en-US" sz="1600" dirty="0"/>
              <a:t> Alzheimer's disease to diabetes: Underlying mechanisms and potential therapeutic targets, Neuropharmacology, Volume 136, Part B, 2018, https://</a:t>
            </a:r>
            <a:r>
              <a:rPr lang="en-US" sz="1600" dirty="0" err="1"/>
              <a:t>doi.org</a:t>
            </a:r>
            <a:r>
              <a:rPr lang="en-US" sz="1600" dirty="0"/>
              <a:t>/10.1016/j.neuropharm.2017.11.014.</a:t>
            </a:r>
          </a:p>
        </p:txBody>
      </p:sp>
    </p:spTree>
    <p:extLst>
      <p:ext uri="{BB962C8B-B14F-4D97-AF65-F5344CB8AC3E}">
        <p14:creationId xmlns:p14="http://schemas.microsoft.com/office/powerpoint/2010/main" val="123558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1480" y="18302"/>
            <a:ext cx="10515600" cy="874395"/>
          </a:xfrm>
        </p:spPr>
        <p:txBody>
          <a:bodyPr/>
          <a:lstStyle/>
          <a:p>
            <a:r>
              <a:rPr lang="sl-SI" dirty="0"/>
              <a:t>Diabetes </a:t>
            </a:r>
            <a:r>
              <a:rPr lang="sl-SI" dirty="0" err="1"/>
              <a:t>and</a:t>
            </a:r>
            <a:r>
              <a:rPr lang="sl-SI" dirty="0"/>
              <a:t> </a:t>
            </a:r>
            <a:r>
              <a:rPr lang="sl-SI" dirty="0" err="1"/>
              <a:t>Alzheimer‘s</a:t>
            </a:r>
            <a:r>
              <a:rPr lang="sl-SI" dirty="0"/>
              <a:t>?</a:t>
            </a:r>
          </a:p>
        </p:txBody>
      </p:sp>
      <p:sp>
        <p:nvSpPr>
          <p:cNvPr id="3" name="Označba mesta vsebine 2"/>
          <p:cNvSpPr>
            <a:spLocks noGrp="1"/>
          </p:cNvSpPr>
          <p:nvPr>
            <p:ph idx="1"/>
          </p:nvPr>
        </p:nvSpPr>
        <p:spPr>
          <a:xfrm>
            <a:off x="578708" y="840922"/>
            <a:ext cx="10515600" cy="4805363"/>
          </a:xfrm>
        </p:spPr>
        <p:txBody>
          <a:bodyPr/>
          <a:lstStyle/>
          <a:p>
            <a:r>
              <a:rPr lang="sl-SI" dirty="0"/>
              <a:t>GLP-1 </a:t>
            </a:r>
            <a:r>
              <a:rPr lang="sl-SI" dirty="0" err="1"/>
              <a:t>and</a:t>
            </a:r>
            <a:r>
              <a:rPr lang="sl-SI" dirty="0"/>
              <a:t> GIP </a:t>
            </a:r>
            <a:r>
              <a:rPr lang="sl-SI" dirty="0" err="1"/>
              <a:t>agonists</a:t>
            </a:r>
            <a:r>
              <a:rPr lang="sl-SI" dirty="0"/>
              <a:t> – </a:t>
            </a:r>
            <a:r>
              <a:rPr lang="sl-SI" dirty="0" err="1"/>
              <a:t>potential</a:t>
            </a:r>
            <a:r>
              <a:rPr lang="sl-SI" dirty="0"/>
              <a:t> </a:t>
            </a:r>
            <a:r>
              <a:rPr lang="sl-SI" dirty="0" err="1"/>
              <a:t>new</a:t>
            </a:r>
            <a:r>
              <a:rPr lang="sl-SI" dirty="0"/>
              <a:t> </a:t>
            </a:r>
            <a:r>
              <a:rPr lang="sl-SI" dirty="0" err="1"/>
              <a:t>pharmacotherapy</a:t>
            </a:r>
            <a:r>
              <a:rPr lang="sl-SI" dirty="0"/>
              <a:t>??</a:t>
            </a:r>
          </a:p>
          <a:p>
            <a:r>
              <a:rPr lang="sl-SI" dirty="0" err="1"/>
              <a:t>Drugs</a:t>
            </a:r>
            <a:r>
              <a:rPr lang="sl-SI" dirty="0"/>
              <a:t> </a:t>
            </a:r>
            <a:r>
              <a:rPr lang="sl-SI" dirty="0" err="1"/>
              <a:t>primarily</a:t>
            </a:r>
            <a:r>
              <a:rPr lang="sl-SI" dirty="0"/>
              <a:t> used </a:t>
            </a:r>
            <a:r>
              <a:rPr lang="sl-SI" dirty="0" err="1"/>
              <a:t>for</a:t>
            </a:r>
            <a:r>
              <a:rPr lang="sl-SI" dirty="0"/>
              <a:t> </a:t>
            </a:r>
            <a:r>
              <a:rPr lang="sl-SI" dirty="0" err="1"/>
              <a:t>treating</a:t>
            </a:r>
            <a:r>
              <a:rPr lang="sl-SI" dirty="0"/>
              <a:t> DM-2 (</a:t>
            </a:r>
            <a:r>
              <a:rPr lang="sl-SI" dirty="0" err="1"/>
              <a:t>semaglutide</a:t>
            </a:r>
            <a:r>
              <a:rPr lang="sl-SI" dirty="0"/>
              <a:t>, </a:t>
            </a:r>
            <a:r>
              <a:rPr lang="sl-SI" dirty="0" err="1"/>
              <a:t>tirzepatide</a:t>
            </a:r>
            <a:r>
              <a:rPr lang="sl-SI" dirty="0"/>
              <a:t> </a:t>
            </a:r>
            <a:r>
              <a:rPr lang="sl-SI" dirty="0" err="1"/>
              <a:t>etc</a:t>
            </a:r>
            <a:r>
              <a:rPr lang="sl-SI" dirty="0"/>
              <a:t>) –</a:t>
            </a:r>
            <a:r>
              <a:rPr lang="sl-SI" dirty="0" err="1"/>
              <a:t>research</a:t>
            </a:r>
            <a:r>
              <a:rPr lang="sl-SI" dirty="0"/>
              <a:t> </a:t>
            </a:r>
            <a:r>
              <a:rPr lang="sl-SI" dirty="0" err="1"/>
              <a:t>phase</a:t>
            </a:r>
            <a:endParaRPr lang="sl-SI" dirty="0"/>
          </a:p>
        </p:txBody>
      </p:sp>
      <p:sp>
        <p:nvSpPr>
          <p:cNvPr id="5" name="Pravokotnik 4">
            <a:extLst>
              <a:ext uri="{FF2B5EF4-FFF2-40B4-BE49-F238E27FC236}">
                <a16:creationId xmlns:a16="http://schemas.microsoft.com/office/drawing/2014/main" id="{22531312-9FB3-4906-A3F9-925CA3630943}"/>
              </a:ext>
            </a:extLst>
          </p:cNvPr>
          <p:cNvSpPr/>
          <p:nvPr/>
        </p:nvSpPr>
        <p:spPr>
          <a:xfrm>
            <a:off x="6637177" y="6124377"/>
            <a:ext cx="4329903" cy="369332"/>
          </a:xfrm>
          <a:prstGeom prst="rect">
            <a:avLst/>
          </a:prstGeom>
        </p:spPr>
        <p:txBody>
          <a:bodyPr wrap="none">
            <a:spAutoFit/>
          </a:bodyPr>
          <a:lstStyle/>
          <a:p>
            <a:r>
              <a:rPr lang="sl-SI" dirty="0">
                <a:solidFill>
                  <a:srgbClr val="001965"/>
                </a:solidFill>
                <a:latin typeface="noto-sans"/>
              </a:rPr>
              <a:t>Lancet Diabetes </a:t>
            </a:r>
            <a:r>
              <a:rPr lang="sl-SI" dirty="0" err="1">
                <a:solidFill>
                  <a:srgbClr val="001965"/>
                </a:solidFill>
                <a:latin typeface="noto-sans"/>
              </a:rPr>
              <a:t>Endocrinol</a:t>
            </a:r>
            <a:r>
              <a:rPr lang="sl-SI" dirty="0">
                <a:solidFill>
                  <a:srgbClr val="001965"/>
                </a:solidFill>
                <a:latin typeface="noto-sans"/>
              </a:rPr>
              <a:t>. 2020;8:535-545</a:t>
            </a:r>
            <a:endParaRPr lang="sl-SI" dirty="0"/>
          </a:p>
        </p:txBody>
      </p:sp>
      <p:pic>
        <p:nvPicPr>
          <p:cNvPr id="6" name="Slika 5">
            <a:extLst>
              <a:ext uri="{FF2B5EF4-FFF2-40B4-BE49-F238E27FC236}">
                <a16:creationId xmlns:a16="http://schemas.microsoft.com/office/drawing/2014/main" id="{8AD62A07-8F49-4CE2-9BD7-409F681DFA81}"/>
              </a:ext>
            </a:extLst>
          </p:cNvPr>
          <p:cNvPicPr>
            <a:picLocks noChangeAspect="1"/>
          </p:cNvPicPr>
          <p:nvPr/>
        </p:nvPicPr>
        <p:blipFill>
          <a:blip r:embed="rId2"/>
          <a:stretch>
            <a:fillRect/>
          </a:stretch>
        </p:blipFill>
        <p:spPr>
          <a:xfrm>
            <a:off x="3286896" y="1848880"/>
            <a:ext cx="7685903" cy="4323320"/>
          </a:xfrm>
          <a:prstGeom prst="rect">
            <a:avLst/>
          </a:prstGeom>
        </p:spPr>
      </p:pic>
    </p:spTree>
    <p:extLst>
      <p:ext uri="{BB962C8B-B14F-4D97-AF65-F5344CB8AC3E}">
        <p14:creationId xmlns:p14="http://schemas.microsoft.com/office/powerpoint/2010/main" val="2661158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5585</TotalTime>
  <Words>3299</Words>
  <Application>Microsoft Office PowerPoint</Application>
  <PresentationFormat>Širokozaslonsko</PresentationFormat>
  <Paragraphs>177</Paragraphs>
  <Slides>27</Slides>
  <Notes>11</Notes>
  <HiddenSlides>0</HiddenSlides>
  <MMClips>0</MMClips>
  <ScaleCrop>false</ScaleCrop>
  <HeadingPairs>
    <vt:vector size="6" baseType="variant">
      <vt:variant>
        <vt:lpstr>Uporabljene pisave</vt:lpstr>
      </vt:variant>
      <vt:variant>
        <vt:i4>17</vt:i4>
      </vt:variant>
      <vt:variant>
        <vt:lpstr>Tema</vt:lpstr>
      </vt:variant>
      <vt:variant>
        <vt:i4>1</vt:i4>
      </vt:variant>
      <vt:variant>
        <vt:lpstr>Naslovi diapozitivov</vt:lpstr>
      </vt:variant>
      <vt:variant>
        <vt:i4>27</vt:i4>
      </vt:variant>
    </vt:vector>
  </HeadingPairs>
  <TitlesOfParts>
    <vt:vector size="45" baseType="lpstr">
      <vt:lpstr>AdvOT863180fb</vt:lpstr>
      <vt:lpstr>AdvOT863180fb+fb</vt:lpstr>
      <vt:lpstr>AdvP4C4E74</vt:lpstr>
      <vt:lpstr>AdvPS44A44B</vt:lpstr>
      <vt:lpstr>-apple-system</vt:lpstr>
      <vt:lpstr>Arial</vt:lpstr>
      <vt:lpstr>Calibri</vt:lpstr>
      <vt:lpstr>Calibri Light</vt:lpstr>
      <vt:lpstr>Cambria</vt:lpstr>
      <vt:lpstr>Harding</vt:lpstr>
      <vt:lpstr>Helvetica</vt:lpstr>
      <vt:lpstr>msgothic</vt:lpstr>
      <vt:lpstr>NexusSerif</vt:lpstr>
      <vt:lpstr>noto-sans</vt:lpstr>
      <vt:lpstr>Symbol</vt:lpstr>
      <vt:lpstr>Times New Roman</vt:lpstr>
      <vt:lpstr>Wingdings</vt:lpstr>
      <vt:lpstr>Office Theme</vt:lpstr>
      <vt:lpstr>Neurobiology of neurodegenerative diseases (NDDs)   „Neurobiological background of Alzheimer‘s dementia related to microbiota“ </vt:lpstr>
      <vt:lpstr>Learning Objectives</vt:lpstr>
      <vt:lpstr>PowerPointova predstavitev</vt:lpstr>
      <vt:lpstr>PowerPointova predstavitev</vt:lpstr>
      <vt:lpstr>PowerPointova predstavitev</vt:lpstr>
      <vt:lpstr>AD and brain glucose  „type 3“ diabetes </vt:lpstr>
      <vt:lpstr>Alzheimer׳s disease (AD) and brain glucose starvation (The concept of type 3 diabetes – 2)</vt:lpstr>
      <vt:lpstr>Mechanisms connecting Alzheimer's disease and diabetes</vt:lpstr>
      <vt:lpstr>Diabetes and Alzheimer‘s?</vt:lpstr>
      <vt:lpstr>Risk factors for development of AD</vt:lpstr>
      <vt:lpstr>PowerPointova predstavitev</vt:lpstr>
      <vt:lpstr>„Blue zones“?</vt:lpstr>
      <vt:lpstr>Common to all blue zones?</vt:lpstr>
      <vt:lpstr>Blue zones food – „nothing special“ but   DIVERSE</vt:lpstr>
      <vt:lpstr>Malnutrition and dementia</vt:lpstr>
      <vt:lpstr>Specific markers in AD: plaques and tangles</vt:lpstr>
      <vt:lpstr>Fecal (microbiota) transplants</vt:lpstr>
      <vt:lpstr>FMT from healthy to AD animals decreased amyloid β42</vt:lpstr>
      <vt:lpstr>Improved memory after FMT - Morris water labirinth</vt:lpstr>
      <vt:lpstr>Microbiota composition impoverished in AD</vt:lpstr>
      <vt:lpstr>PowerPointova predstavitev</vt:lpstr>
      <vt:lpstr>The role of microbiome RNAs in development of AD</vt:lpstr>
      <vt:lpstr>New opportunities to modulate the gut microbiota by nutrition</vt:lpstr>
      <vt:lpstr>PowerPointova predstavitev</vt:lpstr>
      <vt:lpstr>Clinical Dementia Rating (CDR)</vt:lpstr>
      <vt:lpstr>PowerPointova predstavitev</vt:lpstr>
      <vt:lpstr>Preventing dementia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Drevenšek, Gorazd</cp:lastModifiedBy>
  <cp:revision>64</cp:revision>
  <dcterms:created xsi:type="dcterms:W3CDTF">2022-12-12T07:56:35Z</dcterms:created>
  <dcterms:modified xsi:type="dcterms:W3CDTF">2023-11-04T08:44:37Z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