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318" r:id="rId4"/>
    <p:sldId id="801" r:id="rId5"/>
    <p:sldId id="709" r:id="rId6"/>
    <p:sldId id="469" r:id="rId7"/>
    <p:sldId id="805" r:id="rId8"/>
    <p:sldId id="804" r:id="rId9"/>
    <p:sldId id="810" r:id="rId10"/>
    <p:sldId id="470" r:id="rId11"/>
    <p:sldId id="471" r:id="rId12"/>
    <p:sldId id="472" r:id="rId13"/>
    <p:sldId id="802" r:id="rId14"/>
    <p:sldId id="475" r:id="rId15"/>
    <p:sldId id="806" r:id="rId16"/>
    <p:sldId id="751" r:id="rId17"/>
    <p:sldId id="809" r:id="rId18"/>
    <p:sldId id="800" r:id="rId19"/>
    <p:sldId id="807" r:id="rId20"/>
    <p:sldId id="757" r:id="rId21"/>
    <p:sldId id="743" r:id="rId22"/>
    <p:sldId id="718" r:id="rId23"/>
    <p:sldId id="813" r:id="rId24"/>
  </p:sldIdLst>
  <p:sldSz cx="12192000" cy="6858000"/>
  <p:notesSz cx="6858000" cy="9144000"/>
  <p:defaultTextStyle>
    <a:defPPr>
      <a:defRPr lang="en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6327"/>
  </p:normalViewPr>
  <p:slideViewPr>
    <p:cSldViewPr snapToGrid="0">
      <p:cViewPr varScale="1">
        <p:scale>
          <a:sx n="128" d="100"/>
          <a:sy n="128" d="100"/>
        </p:scale>
        <p:origin x="4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377ED9-0CAE-3C4F-86FB-10C7E0102F43}" type="datetimeFigureOut">
              <a:rPr lang="sv-SE" smtClean="0"/>
              <a:t>2023-12-19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E772C7-16CB-9844-9CD8-1CF2C9F636D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37342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>
            <a:extLst>
              <a:ext uri="{FF2B5EF4-FFF2-40B4-BE49-F238E27FC236}">
                <a16:creationId xmlns:a16="http://schemas.microsoft.com/office/drawing/2014/main" id="{AA10A0B9-520C-544C-BB8F-D753AD653D4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21506" name="Rectangle 3">
            <a:extLst>
              <a:ext uri="{FF2B5EF4-FFF2-40B4-BE49-F238E27FC236}">
                <a16:creationId xmlns:a16="http://schemas.microsoft.com/office/drawing/2014/main" id="{AB504272-6087-F74F-A61D-47B8AAED54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09613" y="4862513"/>
            <a:ext cx="5680075" cy="4603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sv-SE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>
            <a:extLst>
              <a:ext uri="{FF2B5EF4-FFF2-40B4-BE49-F238E27FC236}">
                <a16:creationId xmlns:a16="http://schemas.microsoft.com/office/drawing/2014/main" id="{B56F7506-1DB4-0240-B816-881CB1A8FB7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8" name="Rectangle 3">
            <a:extLst>
              <a:ext uri="{FF2B5EF4-FFF2-40B4-BE49-F238E27FC236}">
                <a16:creationId xmlns:a16="http://schemas.microsoft.com/office/drawing/2014/main" id="{C0E23EFF-8550-1B47-A603-2B3167E157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sv-S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4258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>
            <a:extLst>
              <a:ext uri="{FF2B5EF4-FFF2-40B4-BE49-F238E27FC236}">
                <a16:creationId xmlns:a16="http://schemas.microsoft.com/office/drawing/2014/main" id="{4DC8AA10-95C6-414C-9536-25079383A87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21488" cy="3838575"/>
          </a:xfrm>
          <a:ln/>
        </p:spPr>
      </p:sp>
      <p:sp>
        <p:nvSpPr>
          <p:cNvPr id="32770" name="Rectangle 3">
            <a:extLst>
              <a:ext uri="{FF2B5EF4-FFF2-40B4-BE49-F238E27FC236}">
                <a16:creationId xmlns:a16="http://schemas.microsoft.com/office/drawing/2014/main" id="{41326712-C9FD-7D44-8BED-C4BEEF0F4B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09613" y="4862513"/>
            <a:ext cx="5680075" cy="4603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sv-SE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51637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>
            <a:extLst>
              <a:ext uri="{FF2B5EF4-FFF2-40B4-BE49-F238E27FC236}">
                <a16:creationId xmlns:a16="http://schemas.microsoft.com/office/drawing/2014/main" id="{4DC8AA10-95C6-414C-9536-25079383A87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21488" cy="3838575"/>
          </a:xfrm>
          <a:ln/>
        </p:spPr>
      </p:sp>
      <p:sp>
        <p:nvSpPr>
          <p:cNvPr id="32770" name="Rectangle 3">
            <a:extLst>
              <a:ext uri="{FF2B5EF4-FFF2-40B4-BE49-F238E27FC236}">
                <a16:creationId xmlns:a16="http://schemas.microsoft.com/office/drawing/2014/main" id="{41326712-C9FD-7D44-8BED-C4BEEF0F4B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09613" y="4862513"/>
            <a:ext cx="5680075" cy="4603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sv-SE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8506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3179D-E8E9-E3EA-35D5-600D208EC1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B89B85-DB29-8CD7-3AAE-0C7D8A02AC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8457649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7307A5-4DC7-1BEC-3FDB-979134770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4E0F90-C813-648E-2596-CCCDB18344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7869CE-9132-EE61-FA52-BA7AD4776A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EFCD-9E10-D444-B141-9B23EA676C6C}" type="datetimeFigureOut">
              <a:rPr lang="en-SE" smtClean="0"/>
              <a:t>12/19/23</a:t>
            </a:fld>
            <a:endParaRPr lang="en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6063DB-CC34-9C76-201D-9521D56A9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8370E2-DD8D-4EB9-D006-29F9ABCEB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6871F5-4C52-B64A-ACD4-0F293C289581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3829659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9787589-EAF7-7FD7-F2EC-6EBA2A3283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F28D9D-9C67-F350-392F-B149C90943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2DD0BF-8FCE-1370-F91F-8098E20D0D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EFCD-9E10-D444-B141-9B23EA676C6C}" type="datetimeFigureOut">
              <a:rPr lang="en-SE" smtClean="0"/>
              <a:t>12/19/23</a:t>
            </a:fld>
            <a:endParaRPr lang="en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033D41-00BB-F0AC-11EF-165F08B4A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44EC5C-F93C-2349-D975-91319D085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6871F5-4C52-B64A-ACD4-0F293C289581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9205108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4F669-B068-836D-61D4-2A4838C78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439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185C74-0254-0336-1B45-B061659A5D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1600"/>
            <a:ext cx="10515600" cy="480536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250598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B3096-5530-0861-0508-3A56D9D70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9DF0C6-F634-D4EC-8A3D-15565EF7AC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47118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E2962-CBB6-A5E1-9616-80A815126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4231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A233BE-4880-12D2-FA56-FC85E6CFDF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61440"/>
            <a:ext cx="5181600" cy="481552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S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BBFA12-D6DF-9E5F-5131-F67A929604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61440"/>
            <a:ext cx="5181600" cy="481552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12329688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7BA29-5628-36A3-2761-0E7FC6E08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3A6EB6-804D-D929-87AC-F81224EEE2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7CE9EE-D558-A4DF-6E49-AF196192C3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2AEEF9-3009-ECFE-1246-06D673405B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1157B5-6FB0-0FE1-6228-F1997AF071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7B02BFE-CF35-6592-404A-0E1600F125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EFCD-9E10-D444-B141-9B23EA676C6C}" type="datetimeFigureOut">
              <a:rPr lang="en-SE" smtClean="0"/>
              <a:t>12/19/23</a:t>
            </a:fld>
            <a:endParaRPr lang="en-S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8A930C2-AFB0-D70C-A7DB-0AFAFEE48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B32882-E567-3516-777B-1FB7A5BDB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6871F5-4C52-B64A-ACD4-0F293C289581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960400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E88BB7-0C64-AC13-8355-4B321CB04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79993E-B2FE-38A6-9365-78334A1A51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EFCD-9E10-D444-B141-9B23EA676C6C}" type="datetimeFigureOut">
              <a:rPr lang="en-SE" smtClean="0"/>
              <a:t>12/19/23</a:t>
            </a:fld>
            <a:endParaRPr lang="en-S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6A1F94-D559-80C1-95D2-0856570B9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92DB70-1391-1732-2CC3-BB2DEEEA0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6871F5-4C52-B64A-ACD4-0F293C289581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4126475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F18C9CB-B793-99AB-AA1C-F8D162975C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EFCD-9E10-D444-B141-9B23EA676C6C}" type="datetimeFigureOut">
              <a:rPr lang="en-SE" smtClean="0"/>
              <a:t>12/19/23</a:t>
            </a:fld>
            <a:endParaRPr lang="en-S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21F578-1D3F-1983-2D46-0CA027B99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846DD7-663E-8D55-AE79-CE7021794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6871F5-4C52-B64A-ACD4-0F293C289581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701880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F0088-7BEE-114C-47D2-7C75E421D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81FE15-BED3-4A69-C520-7C4D8C5B00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1A165C-8EDB-CB77-96EC-BEE223002F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D5828D-86AC-8E80-0618-7E5119BB7C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EFCD-9E10-D444-B141-9B23EA676C6C}" type="datetimeFigureOut">
              <a:rPr lang="en-SE" smtClean="0"/>
              <a:t>12/19/23</a:t>
            </a:fld>
            <a:endParaRPr lang="en-S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1FC49E-0B95-1ACB-11FE-932A3352D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459BAC-511D-50A7-5A19-87FF49189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6871F5-4C52-B64A-ACD4-0F293C289581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4297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9537C-4A27-EA8C-7671-C1B8B3187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3BA6F3-D164-C635-D6FE-E6D0FBDCD9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DB5F6A-9E7A-4DBD-7561-3ABB1CDF4A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081FD9-7B78-D626-212F-84DC21CE6E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EFCD-9E10-D444-B141-9B23EA676C6C}" type="datetimeFigureOut">
              <a:rPr lang="en-SE" smtClean="0"/>
              <a:t>12/19/23</a:t>
            </a:fld>
            <a:endParaRPr lang="en-S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AF957F-24B7-0B57-8FC3-B96A03172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34E2AA-53BF-1C4E-F268-4F6427E3B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6871F5-4C52-B64A-ACD4-0F293C289581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254545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A684F64-240D-C9B3-4318-EA03C8CB6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998B89-FF20-91B4-3503-8B6F258DF7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3CAFB99-334F-065D-1C77-534D9178CA71}"/>
              </a:ext>
            </a:extLst>
          </p:cNvPr>
          <p:cNvGrpSpPr/>
          <p:nvPr userDrawn="1"/>
        </p:nvGrpSpPr>
        <p:grpSpPr>
          <a:xfrm>
            <a:off x="179523" y="6121210"/>
            <a:ext cx="6520219" cy="633095"/>
            <a:chOff x="519728" y="10058718"/>
            <a:chExt cx="6520219" cy="63309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7173820-6D4F-B0C4-A30B-F7D0678B2B6A}"/>
                </a:ext>
              </a:extLst>
            </p:cNvPr>
            <p:cNvPicPr/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728" y="10058718"/>
              <a:ext cx="2218055" cy="633095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D579E16-F6AE-08E5-6699-4737ED30B6B0}"/>
                </a:ext>
              </a:extLst>
            </p:cNvPr>
            <p:cNvSpPr txBox="1"/>
            <p:nvPr userDrawn="1"/>
          </p:nvSpPr>
          <p:spPr>
            <a:xfrm>
              <a:off x="2796720" y="10142137"/>
              <a:ext cx="424322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00" dirty="0"/>
                <a:t>Reference number: 618596-EPP-1-2020-1-SE-EPPKA2-CBHE-JP</a:t>
              </a:r>
              <a:br>
                <a:rPr lang="en-GB" sz="800" dirty="0"/>
              </a:br>
              <a:r>
                <a:rPr lang="en-GB" sz="800" dirty="0"/>
                <a:t>This publication [communication] reflects the views only of the authors, and the Commission cannot be held responsible for any use, which may be made of the information contained therein.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87B58126-C7BE-5D18-F25B-55D3658D4AEE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058439" y="5504807"/>
            <a:ext cx="1074143" cy="130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094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pl.co.uk/gpgs/beginners-guide-measurement-uncertainty-gpg11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emf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doi.org/10.1007/978-3-031-22448-5" TargetMode="External"/><Relationship Id="rId5" Type="http://schemas.openxmlformats.org/officeDocument/2006/relationships/image" Target="../media/image48.png"/><Relationship Id="rId4" Type="http://schemas.openxmlformats.org/officeDocument/2006/relationships/hyperlink" Target="https://www.ri.se/en/what-we-do/projects/center-for-category-based-measurements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measurement.2020.108408" TargetMode="External"/><Relationship Id="rId2" Type="http://schemas.openxmlformats.org/officeDocument/2006/relationships/hyperlink" Target="http://www.npl.co.uk/gpgs/beginners-guide-measurement-uncertainty-gpg11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researchgate.net/profile/Leslie-Pendrill/publication/270897373_Man_as_a_Measurement_Instrument/links/54dc7a590cf2a7769d964450/Man-as-a-Measurement-Instrument.pdf" TargetMode="External"/><Relationship Id="rId4" Type="http://schemas.openxmlformats.org/officeDocument/2006/relationships/hyperlink" Target="https://www.euramet.org/publications-media-centre/documents/metrology-in-short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youtube.com/watch?v=vRnT8hIxjqk" TargetMode="Externa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11" Type="http://schemas.openxmlformats.org/officeDocument/2006/relationships/image" Target="../media/image13.pn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png"/><Relationship Id="rId9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pm.org/documents/20126/2071204/JCGM_200_2012.pdf/f0e1ad45-d337-bbeb-53a6-15fe649d0ff1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F4CEB-918A-0472-B6E4-4689B9CD397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 err="1"/>
              <a:t>Introduction</a:t>
            </a:r>
            <a:r>
              <a:rPr lang="sv-SE" dirty="0"/>
              <a:t> to </a:t>
            </a:r>
            <a:r>
              <a:rPr lang="sv-SE" dirty="0" err="1"/>
              <a:t>metrology</a:t>
            </a:r>
            <a:endParaRPr lang="en-S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1D21B8-B733-D6AC-A679-00D982C921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633095"/>
          </a:xfrm>
        </p:spPr>
        <p:txBody>
          <a:bodyPr>
            <a:normAutofit/>
          </a:bodyPr>
          <a:lstStyle/>
          <a:p>
            <a:r>
              <a:rPr lang="sv-SE" dirty="0"/>
              <a:t>Clinical </a:t>
            </a:r>
            <a:r>
              <a:rPr lang="sv-SE" dirty="0" err="1"/>
              <a:t>assessment</a:t>
            </a:r>
            <a:r>
              <a:rPr lang="sv-SE" dirty="0"/>
              <a:t> and </a:t>
            </a:r>
            <a:r>
              <a:rPr lang="sv-SE" dirty="0" err="1"/>
              <a:t>outcome</a:t>
            </a:r>
            <a:r>
              <a:rPr lang="sv-SE" dirty="0"/>
              <a:t> </a:t>
            </a:r>
            <a:r>
              <a:rPr lang="sv-SE" dirty="0" err="1"/>
              <a:t>measurement</a:t>
            </a:r>
            <a:endParaRPr lang="en-SE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5ADD9B8F-30B1-E9B3-FE6D-B4C2CCF58456}"/>
              </a:ext>
            </a:extLst>
          </p:cNvPr>
          <p:cNvSpPr txBox="1">
            <a:spLocks/>
          </p:cNvSpPr>
          <p:nvPr/>
        </p:nvSpPr>
        <p:spPr>
          <a:xfrm>
            <a:off x="1696949" y="4327208"/>
            <a:ext cx="9144000" cy="63309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Peter Hagell</a:t>
            </a:r>
            <a:br>
              <a:rPr lang="en-GB" dirty="0"/>
            </a:br>
            <a:r>
              <a:rPr lang="en-GB" dirty="0"/>
              <a:t>Kristianstad university</a:t>
            </a:r>
          </a:p>
        </p:txBody>
      </p:sp>
    </p:spTree>
    <p:extLst>
      <p:ext uri="{BB962C8B-B14F-4D97-AF65-F5344CB8AC3E}">
        <p14:creationId xmlns:p14="http://schemas.microsoft.com/office/powerpoint/2010/main" val="11615917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ubrik 1">
            <a:extLst>
              <a:ext uri="{FF2B5EF4-FFF2-40B4-BE49-F238E27FC236}">
                <a16:creationId xmlns:a16="http://schemas.microsoft.com/office/drawing/2014/main" id="{88C7A6F5-FC74-AD4B-B142-4C26F3A8AA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altLang="sv-SE" dirty="0" err="1"/>
              <a:t>Metrology</a:t>
            </a:r>
            <a:r>
              <a:rPr lang="sv-SE" altLang="sv-SE" dirty="0"/>
              <a:t>: </a:t>
            </a:r>
            <a:br>
              <a:rPr lang="sv-SE" altLang="sv-SE" dirty="0"/>
            </a:br>
            <a:r>
              <a:rPr lang="sv-SE" altLang="sv-SE" sz="3200" dirty="0"/>
              <a:t>The Science </a:t>
            </a:r>
            <a:r>
              <a:rPr lang="sv-SE" altLang="sv-SE" sz="3200" dirty="0" err="1"/>
              <a:t>of</a:t>
            </a:r>
            <a:r>
              <a:rPr lang="sv-SE" altLang="sv-SE" sz="3200" dirty="0"/>
              <a:t> </a:t>
            </a:r>
            <a:r>
              <a:rPr lang="sv-SE" altLang="sv-SE" sz="3200" dirty="0" err="1"/>
              <a:t>Measurement</a:t>
            </a:r>
            <a:endParaRPr lang="sv-SE" altLang="sv-SE" dirty="0"/>
          </a:p>
        </p:txBody>
      </p:sp>
      <p:sp>
        <p:nvSpPr>
          <p:cNvPr id="23554" name="Platshållare för innehåll 2">
            <a:extLst>
              <a:ext uri="{FF2B5EF4-FFF2-40B4-BE49-F238E27FC236}">
                <a16:creationId xmlns:a16="http://schemas.microsoft.com/office/drawing/2014/main" id="{A48ED7D1-5FE8-344D-8DD1-A38FAABEE9A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1998663"/>
            <a:ext cx="10416821" cy="4525962"/>
          </a:xfrm>
        </p:spPr>
        <p:txBody>
          <a:bodyPr/>
          <a:lstStyle/>
          <a:p>
            <a:r>
              <a:rPr lang="sv-SE" altLang="sv-SE" dirty="0"/>
              <a:t>Fundamental to a functioning society</a:t>
            </a:r>
          </a:p>
          <a:p>
            <a:endParaRPr lang="sv-SE" altLang="sv-SE" dirty="0"/>
          </a:p>
          <a:p>
            <a:r>
              <a:rPr lang="sv-SE" altLang="sv-SE" dirty="0"/>
              <a:t>Three pillars:</a:t>
            </a:r>
          </a:p>
          <a:p>
            <a:pPr lvl="1"/>
            <a:r>
              <a:rPr lang="sv-SE" altLang="sv-SE" dirty="0"/>
              <a:t>Defined unit of measurement (</a:t>
            </a:r>
            <a:r>
              <a:rPr lang="sv-SE" altLang="sv-SE" dirty="0" err="1"/>
              <a:t>e.g</a:t>
            </a:r>
            <a:r>
              <a:rPr lang="sv-SE" altLang="sv-SE" dirty="0"/>
              <a:t>., </a:t>
            </a:r>
            <a:r>
              <a:rPr lang="sv-SE" altLang="sv-SE" dirty="0" err="1"/>
              <a:t>metre</a:t>
            </a:r>
            <a:r>
              <a:rPr lang="sv-SE" altLang="sv-SE" dirty="0"/>
              <a:t>) for a </a:t>
            </a:r>
            <a:r>
              <a:rPr lang="sv-SE" altLang="sv-SE" dirty="0" err="1"/>
              <a:t>quantity</a:t>
            </a:r>
            <a:r>
              <a:rPr lang="sv-SE" altLang="sv-SE" dirty="0"/>
              <a:t> (</a:t>
            </a:r>
            <a:r>
              <a:rPr lang="sv-SE" altLang="sv-SE" dirty="0" err="1"/>
              <a:t>e.g</a:t>
            </a:r>
            <a:r>
              <a:rPr lang="sv-SE" altLang="sv-SE" dirty="0"/>
              <a:t>., </a:t>
            </a:r>
            <a:r>
              <a:rPr lang="sv-SE" altLang="sv-SE" dirty="0" err="1"/>
              <a:t>length</a:t>
            </a:r>
            <a:r>
              <a:rPr lang="sv-SE" altLang="sv-SE" dirty="0"/>
              <a:t>)</a:t>
            </a:r>
          </a:p>
          <a:p>
            <a:pPr lvl="1"/>
            <a:r>
              <a:rPr lang="sv-SE" altLang="sv-SE" dirty="0"/>
              <a:t>Operationalization (</a:t>
            </a:r>
            <a:r>
              <a:rPr lang="sv-SE" altLang="sv-SE" dirty="0" err="1"/>
              <a:t>e.g</a:t>
            </a:r>
            <a:r>
              <a:rPr lang="sv-SE" altLang="sv-SE" dirty="0"/>
              <a:t>., of the </a:t>
            </a:r>
            <a:r>
              <a:rPr lang="sv-SE" altLang="sv-SE" dirty="0" err="1"/>
              <a:t>metre</a:t>
            </a:r>
            <a:r>
              <a:rPr lang="sv-SE" altLang="sv-SE" dirty="0"/>
              <a:t> using laser)</a:t>
            </a:r>
          </a:p>
          <a:p>
            <a:pPr lvl="1"/>
            <a:r>
              <a:rPr lang="sv-SE" altLang="sv-SE" dirty="0" err="1"/>
              <a:t>Traceability</a:t>
            </a:r>
            <a:r>
              <a:rPr lang="sv-SE" altLang="ja-JP" dirty="0"/>
              <a:t>, i.e., established relationship between different applications (</a:t>
            </a:r>
            <a:r>
              <a:rPr lang="sv-SE" altLang="ja-JP" dirty="0" err="1"/>
              <a:t>e.g</a:t>
            </a:r>
            <a:r>
              <a:rPr lang="sv-SE" altLang="ja-JP" dirty="0"/>
              <a:t>., different methods to measure length) and in relation to definition/standard, including measurement uncertainty</a:t>
            </a:r>
          </a:p>
          <a:p>
            <a:pPr lvl="1"/>
            <a:endParaRPr lang="sv-SE" altLang="sv-SE" dirty="0"/>
          </a:p>
          <a:p>
            <a:endParaRPr lang="sv-SE" altLang="sv-SE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ubrik 1">
            <a:extLst>
              <a:ext uri="{FF2B5EF4-FFF2-40B4-BE49-F238E27FC236}">
                <a16:creationId xmlns:a16="http://schemas.microsoft.com/office/drawing/2014/main" id="{2F1B30C9-8531-7445-9568-3C52B5BFDB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altLang="sv-SE" dirty="0"/>
              <a:t>Metrology: </a:t>
            </a:r>
            <a:br>
              <a:rPr lang="sv-SE" altLang="sv-SE" dirty="0"/>
            </a:br>
            <a:r>
              <a:rPr lang="sv-SE" altLang="sv-SE" sz="3200" dirty="0"/>
              <a:t>The Science </a:t>
            </a:r>
            <a:r>
              <a:rPr lang="sv-SE" altLang="sv-SE" sz="3200" dirty="0" err="1"/>
              <a:t>of</a:t>
            </a:r>
            <a:r>
              <a:rPr lang="sv-SE" altLang="sv-SE" sz="3200" dirty="0"/>
              <a:t> </a:t>
            </a:r>
            <a:r>
              <a:rPr lang="sv-SE" altLang="sv-SE" sz="3200" dirty="0" err="1"/>
              <a:t>Measurement</a:t>
            </a:r>
            <a:endParaRPr lang="sv-SE" altLang="sv-SE" dirty="0"/>
          </a:p>
        </p:txBody>
      </p:sp>
      <p:sp>
        <p:nvSpPr>
          <p:cNvPr id="24578" name="Platshållare för innehåll 2">
            <a:extLst>
              <a:ext uri="{FF2B5EF4-FFF2-40B4-BE49-F238E27FC236}">
                <a16:creationId xmlns:a16="http://schemas.microsoft.com/office/drawing/2014/main" id="{266D0F11-26B3-2C4B-AA52-AF2D3F04D94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1480930"/>
            <a:ext cx="10701130" cy="3813559"/>
          </a:xfrm>
        </p:spPr>
        <p:txBody>
          <a:bodyPr>
            <a:normAutofit fontScale="92500"/>
          </a:bodyPr>
          <a:lstStyle/>
          <a:p>
            <a:pPr>
              <a:lnSpc>
                <a:spcPct val="110000"/>
              </a:lnSpc>
            </a:pPr>
            <a:r>
              <a:rPr lang="sv-SE" altLang="sv-SE" dirty="0" err="1"/>
              <a:t>Example</a:t>
            </a:r>
            <a:r>
              <a:rPr lang="sv-SE" altLang="sv-SE" dirty="0"/>
              <a:t>: The </a:t>
            </a:r>
            <a:r>
              <a:rPr lang="sv-SE" altLang="sv-SE" dirty="0" err="1"/>
              <a:t>quantity</a:t>
            </a:r>
            <a:r>
              <a:rPr lang="sv-SE" altLang="sv-SE" dirty="0"/>
              <a:t> </a:t>
            </a:r>
            <a:r>
              <a:rPr lang="sv-SE" altLang="sv-SE" dirty="0" err="1"/>
              <a:t>length</a:t>
            </a:r>
            <a:r>
              <a:rPr lang="sv-SE" altLang="sv-SE" dirty="0"/>
              <a:t>:</a:t>
            </a:r>
          </a:p>
          <a:p>
            <a:pPr lvl="1">
              <a:lnSpc>
                <a:spcPct val="110000"/>
              </a:lnSpc>
            </a:pPr>
            <a:r>
              <a:rPr lang="sv-SE" altLang="sv-SE" dirty="0"/>
              <a:t>The </a:t>
            </a:r>
            <a:r>
              <a:rPr lang="sv-SE" altLang="sv-SE" dirty="0" err="1"/>
              <a:t>unit</a:t>
            </a:r>
            <a:r>
              <a:rPr lang="sv-SE" altLang="sv-SE" dirty="0"/>
              <a:t> </a:t>
            </a:r>
            <a:r>
              <a:rPr lang="sv-SE" altLang="sv-SE" dirty="0" err="1"/>
              <a:t>metre</a:t>
            </a:r>
            <a:r>
              <a:rPr lang="sv-SE" altLang="sv-SE" dirty="0"/>
              <a:t> (m) </a:t>
            </a:r>
            <a:r>
              <a:rPr lang="sv-SE" altLang="sv-SE" dirty="0" err="1"/>
              <a:t>was</a:t>
            </a:r>
            <a:r>
              <a:rPr lang="sv-SE" altLang="sv-SE" dirty="0"/>
              <a:t> initially </a:t>
            </a:r>
            <a:r>
              <a:rPr lang="sv-SE" altLang="sv-SE" i="1" dirty="0"/>
              <a:t>defined </a:t>
            </a:r>
            <a:r>
              <a:rPr lang="sv-SE" altLang="sv-SE" dirty="0"/>
              <a:t>(1791) as one ten-millionth of the distance between the North Pole and the equator along the Paris meridian; </a:t>
            </a:r>
            <a:r>
              <a:rPr lang="sv-SE" altLang="sv-SE" dirty="0" err="1"/>
              <a:t>nowadays</a:t>
            </a:r>
            <a:r>
              <a:rPr lang="sv-SE" altLang="sv-SE" dirty="0"/>
              <a:t>, however, it is </a:t>
            </a:r>
            <a:r>
              <a:rPr lang="sv-SE" altLang="sv-SE" dirty="0" err="1"/>
              <a:t>defined</a:t>
            </a:r>
            <a:r>
              <a:rPr lang="sv-SE" altLang="sv-SE" dirty="0"/>
              <a:t> as the distance travelled by light in a vacuum in 1/299 792 458 s.</a:t>
            </a:r>
          </a:p>
          <a:p>
            <a:pPr lvl="1">
              <a:lnSpc>
                <a:spcPct val="110000"/>
              </a:lnSpc>
            </a:pPr>
            <a:r>
              <a:rPr lang="sv-SE" altLang="sv-SE" dirty="0"/>
              <a:t>The metre </a:t>
            </a:r>
            <a:r>
              <a:rPr lang="sv-SE" altLang="sv-SE" i="1" dirty="0"/>
              <a:t>is operationalised </a:t>
            </a:r>
            <a:r>
              <a:rPr lang="sv-SE" altLang="sv-SE" dirty="0"/>
              <a:t>using lasers, which are the basis for physical references (yardsticks).</a:t>
            </a:r>
          </a:p>
          <a:p>
            <a:pPr lvl="1">
              <a:lnSpc>
                <a:spcPct val="110000"/>
              </a:lnSpc>
            </a:pPr>
            <a:r>
              <a:rPr lang="sv-SE" altLang="ja-JP" i="1" dirty="0"/>
              <a:t>Traceability </a:t>
            </a:r>
            <a:r>
              <a:rPr lang="sv-SE" altLang="ja-JP" dirty="0"/>
              <a:t>is ensured by optical measurement of scales with reference to laser measurements, which provides information on the degree of deviation (</a:t>
            </a:r>
            <a:r>
              <a:rPr lang="sv-SE" altLang="ja-JP" i="1" dirty="0"/>
              <a:t>measurement uncertainty</a:t>
            </a:r>
            <a:r>
              <a:rPr lang="sv-SE" altLang="ja-JP" dirty="0"/>
              <a:t>).</a:t>
            </a:r>
          </a:p>
          <a:p>
            <a:pPr lvl="1">
              <a:lnSpc>
                <a:spcPct val="110000"/>
              </a:lnSpc>
            </a:pPr>
            <a:endParaRPr lang="sv-SE" altLang="sv-SE" dirty="0"/>
          </a:p>
          <a:p>
            <a:pPr>
              <a:lnSpc>
                <a:spcPct val="110000"/>
              </a:lnSpc>
            </a:pPr>
            <a:endParaRPr lang="sv-SE" altLang="sv-SE" dirty="0"/>
          </a:p>
        </p:txBody>
      </p:sp>
      <p:pic>
        <p:nvPicPr>
          <p:cNvPr id="2" name="Bildobjekt 4">
            <a:extLst>
              <a:ext uri="{FF2B5EF4-FFF2-40B4-BE49-F238E27FC236}">
                <a16:creationId xmlns:a16="http://schemas.microsoft.com/office/drawing/2014/main" id="{7626339C-40D8-347D-E36D-6D38378785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7" t="32477" r="3677" b="34122"/>
          <a:stretch>
            <a:fillRect/>
          </a:stretch>
        </p:blipFill>
        <p:spPr bwMode="auto">
          <a:xfrm>
            <a:off x="2510544" y="5142973"/>
            <a:ext cx="736600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ubrik 1">
            <a:extLst>
              <a:ext uri="{FF2B5EF4-FFF2-40B4-BE49-F238E27FC236}">
                <a16:creationId xmlns:a16="http://schemas.microsoft.com/office/drawing/2014/main" id="{8E439EA7-931E-7F47-BD94-B6A33305FF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altLang="sv-SE" dirty="0"/>
              <a:t>Metrology: </a:t>
            </a:r>
            <a:br>
              <a:rPr lang="sv-SE" altLang="sv-SE" dirty="0"/>
            </a:br>
            <a:r>
              <a:rPr lang="sv-SE" altLang="sv-SE" sz="3200" dirty="0"/>
              <a:t>The Science </a:t>
            </a:r>
            <a:r>
              <a:rPr lang="sv-SE" altLang="sv-SE" sz="3200" dirty="0" err="1"/>
              <a:t>of</a:t>
            </a:r>
            <a:r>
              <a:rPr lang="sv-SE" altLang="sv-SE" sz="3200" dirty="0"/>
              <a:t> </a:t>
            </a:r>
            <a:r>
              <a:rPr lang="sv-SE" altLang="sv-SE" sz="3200" dirty="0" err="1"/>
              <a:t>Measurement</a:t>
            </a:r>
            <a:endParaRPr lang="sv-SE" altLang="sv-SE" dirty="0"/>
          </a:p>
        </p:txBody>
      </p:sp>
      <p:sp>
        <p:nvSpPr>
          <p:cNvPr id="25602" name="Platshållare för innehåll 2">
            <a:extLst>
              <a:ext uri="{FF2B5EF4-FFF2-40B4-BE49-F238E27FC236}">
                <a16:creationId xmlns:a16="http://schemas.microsoft.com/office/drawing/2014/main" id="{5B36A3B3-0C66-C342-863A-88E426F5EED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12422" y="1855788"/>
            <a:ext cx="5630333" cy="4525962"/>
          </a:xfrm>
        </p:spPr>
        <p:txBody>
          <a:bodyPr>
            <a:normAutofit/>
          </a:bodyPr>
          <a:lstStyle/>
          <a:p>
            <a:r>
              <a:rPr lang="sv-SE" altLang="sv-SE" dirty="0"/>
              <a:t>Basic quality aspects:</a:t>
            </a:r>
          </a:p>
          <a:p>
            <a:pPr lvl="1"/>
            <a:r>
              <a:rPr lang="sv-SE" altLang="ja-JP" dirty="0" err="1">
                <a:sym typeface="Wingdings" pitchFamily="2" charset="2"/>
              </a:rPr>
              <a:t>M</a:t>
            </a:r>
            <a:r>
              <a:rPr lang="sv-SE" altLang="sv-SE" dirty="0" err="1"/>
              <a:t>easurement</a:t>
            </a:r>
            <a:r>
              <a:rPr lang="sv-SE" altLang="sv-SE" dirty="0"/>
              <a:t> </a:t>
            </a:r>
            <a:r>
              <a:rPr lang="sv-SE" altLang="sv-SE" dirty="0" err="1"/>
              <a:t>uncertainty</a:t>
            </a:r>
            <a:r>
              <a:rPr lang="sv-SE" altLang="sv-SE" dirty="0"/>
              <a:t>: </a:t>
            </a:r>
            <a:br>
              <a:rPr lang="sv-SE" altLang="sv-SE" dirty="0"/>
            </a:br>
            <a:r>
              <a:rPr lang="sv-SE" altLang="sv-SE" dirty="0" err="1"/>
              <a:t>K</a:t>
            </a:r>
            <a:r>
              <a:rPr lang="sv-SE" altLang="ja-JP" dirty="0" err="1">
                <a:sym typeface="Wingdings" pitchFamily="2" charset="2"/>
              </a:rPr>
              <a:t>nown</a:t>
            </a:r>
            <a:r>
              <a:rPr lang="sv-SE" altLang="ja-JP" dirty="0">
                <a:sym typeface="Wingdings" pitchFamily="2" charset="2"/>
              </a:rPr>
              <a:t> precision and risk of erroneous </a:t>
            </a:r>
            <a:r>
              <a:rPr lang="sv-SE" altLang="ja-JP" dirty="0" err="1">
                <a:sym typeface="Wingdings" pitchFamily="2" charset="2"/>
              </a:rPr>
              <a:t>results</a:t>
            </a:r>
            <a:r>
              <a:rPr lang="sv-SE" altLang="ja-JP" dirty="0">
                <a:sym typeface="Wingdings" pitchFamily="2" charset="2"/>
              </a:rPr>
              <a:t>/</a:t>
            </a:r>
            <a:r>
              <a:rPr lang="sv-SE" altLang="ja-JP" dirty="0" err="1">
                <a:sym typeface="Wingdings" pitchFamily="2" charset="2"/>
              </a:rPr>
              <a:t>decisions</a:t>
            </a:r>
            <a:r>
              <a:rPr lang="sv-SE" altLang="ja-JP" dirty="0">
                <a:sym typeface="Wingdings" pitchFamily="2" charset="2"/>
              </a:rPr>
              <a:t>/</a:t>
            </a:r>
            <a:r>
              <a:rPr lang="sv-SE" altLang="ja-JP" dirty="0" err="1">
                <a:sym typeface="Wingdings" pitchFamily="2" charset="2"/>
              </a:rPr>
              <a:t>inference</a:t>
            </a:r>
            <a:r>
              <a:rPr lang="sv-SE" altLang="ja-JP" dirty="0">
                <a:sym typeface="Wingdings" pitchFamily="2" charset="2"/>
              </a:rPr>
              <a:t>; allowed to vary to different degrees depending on purpose/context (</a:t>
            </a:r>
            <a:r>
              <a:rPr lang="ja-JP" altLang="sv-SE">
                <a:sym typeface="Wingdings" pitchFamily="2" charset="2"/>
              </a:rPr>
              <a:t>"</a:t>
            </a:r>
            <a:r>
              <a:rPr lang="sv-SE" altLang="ja-JP" dirty="0">
                <a:sym typeface="Wingdings" pitchFamily="2" charset="2"/>
              </a:rPr>
              <a:t>fit for </a:t>
            </a:r>
            <a:r>
              <a:rPr lang="sv-SE" altLang="ja-JP" dirty="0" err="1">
                <a:sym typeface="Wingdings" pitchFamily="2" charset="2"/>
              </a:rPr>
              <a:t>purpose</a:t>
            </a:r>
            <a:r>
              <a:rPr lang="ja-JP" altLang="sv-SE">
                <a:sym typeface="Wingdings" pitchFamily="2" charset="2"/>
              </a:rPr>
              <a:t>"</a:t>
            </a:r>
            <a:r>
              <a:rPr lang="sv-SE" altLang="ja-JP" dirty="0">
                <a:sym typeface="Wingdings" pitchFamily="2" charset="2"/>
              </a:rPr>
              <a:t>)</a:t>
            </a:r>
            <a:endParaRPr lang="sv-SE" altLang="ja-JP" dirty="0"/>
          </a:p>
          <a:p>
            <a:pPr lvl="1"/>
            <a:r>
              <a:rPr lang="sv-SE" altLang="ja-JP" dirty="0" err="1"/>
              <a:t>Traceability</a:t>
            </a:r>
            <a:r>
              <a:rPr lang="sv-SE" altLang="ja-JP" dirty="0"/>
              <a:t>:</a:t>
            </a:r>
            <a:r>
              <a:rPr lang="sv-SE" altLang="ja-JP" dirty="0">
                <a:sym typeface="Wingdings" pitchFamily="2" charset="2"/>
              </a:rPr>
              <a:t> </a:t>
            </a:r>
            <a:br>
              <a:rPr lang="sv-SE" altLang="ja-JP" dirty="0">
                <a:sym typeface="Wingdings" pitchFamily="2" charset="2"/>
              </a:rPr>
            </a:br>
            <a:r>
              <a:rPr lang="sv-SE" altLang="ja-JP" dirty="0" err="1">
                <a:sym typeface="Wingdings" pitchFamily="2" charset="2"/>
              </a:rPr>
              <a:t>Comparable</a:t>
            </a:r>
            <a:r>
              <a:rPr lang="sv-SE" altLang="ja-JP" dirty="0">
                <a:sym typeface="Wingdings" pitchFamily="2" charset="2"/>
              </a:rPr>
              <a:t> measures, with known measurement uncertainty</a:t>
            </a:r>
            <a:endParaRPr lang="sv-SE" altLang="ja-JP" dirty="0"/>
          </a:p>
          <a:p>
            <a:pPr lvl="1"/>
            <a:endParaRPr lang="sv-SE" altLang="sv-SE" dirty="0"/>
          </a:p>
          <a:p>
            <a:endParaRPr lang="sv-SE" altLang="sv-SE" dirty="0"/>
          </a:p>
        </p:txBody>
      </p:sp>
      <p:pic>
        <p:nvPicPr>
          <p:cNvPr id="25603" name="Bildobjekt 3">
            <a:extLst>
              <a:ext uri="{FF2B5EF4-FFF2-40B4-BE49-F238E27FC236}">
                <a16:creationId xmlns:a16="http://schemas.microsoft.com/office/drawing/2014/main" id="{BD02BF4D-2BBC-A542-B014-9D44FBC61A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17"/>
          <a:stretch/>
        </p:blipFill>
        <p:spPr bwMode="auto">
          <a:xfrm>
            <a:off x="6577720" y="1422238"/>
            <a:ext cx="4776080" cy="4013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iangel 1">
            <a:extLst>
              <a:ext uri="{FF2B5EF4-FFF2-40B4-BE49-F238E27FC236}">
                <a16:creationId xmlns:a16="http://schemas.microsoft.com/office/drawing/2014/main" id="{D6B6D546-66A4-104D-B961-75772EB8DA7B}"/>
              </a:ext>
            </a:extLst>
          </p:cNvPr>
          <p:cNvSpPr/>
          <p:nvPr/>
        </p:nvSpPr>
        <p:spPr>
          <a:xfrm>
            <a:off x="1520672" y="229331"/>
            <a:ext cx="5675660" cy="5096127"/>
          </a:xfrm>
          <a:prstGeom prst="triangle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" name="Left-Right Arrow 71">
            <a:extLst>
              <a:ext uri="{FF2B5EF4-FFF2-40B4-BE49-F238E27FC236}">
                <a16:creationId xmlns:a16="http://schemas.microsoft.com/office/drawing/2014/main" id="{30AEFD2D-539B-0742-ACAC-C101EA1374B7}"/>
              </a:ext>
            </a:extLst>
          </p:cNvPr>
          <p:cNvSpPr/>
          <p:nvPr/>
        </p:nvSpPr>
        <p:spPr>
          <a:xfrm>
            <a:off x="1439558" y="5390818"/>
            <a:ext cx="5675660" cy="661555"/>
          </a:xfrm>
          <a:prstGeom prst="leftRightArrow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B3F69387-28F4-0740-B982-164C3396FD76}"/>
              </a:ext>
            </a:extLst>
          </p:cNvPr>
          <p:cNvSpPr txBox="1"/>
          <p:nvPr/>
        </p:nvSpPr>
        <p:spPr>
          <a:xfrm>
            <a:off x="3057167" y="5521538"/>
            <a:ext cx="28804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 i="1" dirty="0" err="1"/>
              <a:t>Measurement</a:t>
            </a:r>
            <a:r>
              <a:rPr lang="sv-SE" sz="2000" i="1" dirty="0"/>
              <a:t> </a:t>
            </a:r>
            <a:r>
              <a:rPr lang="sv-SE" sz="2000" i="1" dirty="0" err="1"/>
              <a:t>uncertainty</a:t>
            </a:r>
            <a:endParaRPr lang="sv-SE" sz="2000" i="1" dirty="0"/>
          </a:p>
        </p:txBody>
      </p:sp>
      <p:sp>
        <p:nvSpPr>
          <p:cNvPr id="5" name="Left-Right Arrow 71">
            <a:extLst>
              <a:ext uri="{FF2B5EF4-FFF2-40B4-BE49-F238E27FC236}">
                <a16:creationId xmlns:a16="http://schemas.microsoft.com/office/drawing/2014/main" id="{E70CFA57-8E30-204B-849C-34F02F8A70BE}"/>
              </a:ext>
            </a:extLst>
          </p:cNvPr>
          <p:cNvSpPr/>
          <p:nvPr/>
        </p:nvSpPr>
        <p:spPr>
          <a:xfrm rot="5400000">
            <a:off x="-1302287" y="2380510"/>
            <a:ext cx="5083576" cy="661555"/>
          </a:xfrm>
          <a:prstGeom prst="leftRightArrow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DE2A5FCD-0B6C-A740-82AE-10A8FF481BA8}"/>
              </a:ext>
            </a:extLst>
          </p:cNvPr>
          <p:cNvSpPr txBox="1"/>
          <p:nvPr/>
        </p:nvSpPr>
        <p:spPr>
          <a:xfrm rot="16200000">
            <a:off x="545755" y="2758763"/>
            <a:ext cx="13874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 i="1" dirty="0" err="1"/>
              <a:t>Traceability</a:t>
            </a:r>
            <a:endParaRPr lang="sv-SE" sz="2000" i="1" dirty="0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FC7B1C55-F6C9-BE41-9B6B-63693C5F06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4159" y="1419987"/>
            <a:ext cx="4908686" cy="3364885"/>
          </a:xfrm>
          <a:prstGeom prst="rect">
            <a:avLst/>
          </a:prstGeom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41B78E5E-F4E6-BB44-B9DA-453900914EA1}"/>
              </a:ext>
            </a:extLst>
          </p:cNvPr>
          <p:cNvSpPr txBox="1"/>
          <p:nvPr/>
        </p:nvSpPr>
        <p:spPr>
          <a:xfrm>
            <a:off x="7277446" y="421255"/>
            <a:ext cx="410593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 err="1"/>
              <a:t>True</a:t>
            </a:r>
            <a:r>
              <a:rPr lang="sv-SE" sz="1600" dirty="0"/>
              <a:t> </a:t>
            </a:r>
            <a:r>
              <a:rPr lang="sv-SE" sz="1600" dirty="0" err="1"/>
              <a:t>value</a:t>
            </a:r>
            <a:endParaRPr lang="sv-SE" sz="1600" dirty="0"/>
          </a:p>
          <a:p>
            <a:endParaRPr lang="sv-SE" sz="1600" dirty="0"/>
          </a:p>
          <a:p>
            <a:endParaRPr lang="sv-SE" sz="1600" dirty="0"/>
          </a:p>
          <a:p>
            <a:endParaRPr lang="sv-SE" sz="1600" dirty="0"/>
          </a:p>
          <a:p>
            <a:endParaRPr lang="sv-SE" sz="1600" dirty="0"/>
          </a:p>
          <a:p>
            <a:endParaRPr lang="sv-SE" sz="1600" dirty="0"/>
          </a:p>
          <a:p>
            <a:endParaRPr lang="sv-SE" sz="1600" dirty="0"/>
          </a:p>
          <a:p>
            <a:r>
              <a:rPr lang="sv-SE" sz="1600" dirty="0"/>
              <a:t>International standard</a:t>
            </a:r>
          </a:p>
          <a:p>
            <a:endParaRPr lang="sv-SE" sz="1600" dirty="0"/>
          </a:p>
          <a:p>
            <a:endParaRPr lang="sv-SE" sz="1600" dirty="0"/>
          </a:p>
          <a:p>
            <a:endParaRPr lang="sv-SE" sz="1600" dirty="0"/>
          </a:p>
          <a:p>
            <a:r>
              <a:rPr lang="sv-SE" sz="1600" dirty="0"/>
              <a:t>National standard</a:t>
            </a:r>
          </a:p>
          <a:p>
            <a:endParaRPr lang="sv-SE" sz="1600" dirty="0"/>
          </a:p>
          <a:p>
            <a:endParaRPr lang="sv-SE" sz="1600" dirty="0"/>
          </a:p>
          <a:p>
            <a:endParaRPr lang="sv-SE" sz="1600" dirty="0"/>
          </a:p>
          <a:p>
            <a:r>
              <a:rPr lang="sv-SE" sz="1600" dirty="0" err="1"/>
              <a:t>Reference</a:t>
            </a:r>
            <a:r>
              <a:rPr lang="sv-SE" sz="1600" dirty="0"/>
              <a:t> standards </a:t>
            </a:r>
            <a:r>
              <a:rPr lang="sv-SE" sz="1400" dirty="0"/>
              <a:t>(</a:t>
            </a:r>
            <a:r>
              <a:rPr lang="sv-SE" sz="1400" dirty="0" err="1"/>
              <a:t>calibration</a:t>
            </a:r>
            <a:r>
              <a:rPr lang="sv-SE" sz="1400" dirty="0"/>
              <a:t> </a:t>
            </a:r>
            <a:r>
              <a:rPr lang="sv-SE" sz="1400" dirty="0" err="1"/>
              <a:t>laboratoties</a:t>
            </a:r>
            <a:r>
              <a:rPr lang="sv-SE" sz="1400" dirty="0"/>
              <a:t>)</a:t>
            </a:r>
          </a:p>
          <a:p>
            <a:endParaRPr lang="sv-SE" sz="1600" dirty="0"/>
          </a:p>
          <a:p>
            <a:r>
              <a:rPr lang="sv-SE" sz="1600" dirty="0" err="1"/>
              <a:t>Working</a:t>
            </a:r>
            <a:r>
              <a:rPr lang="sv-SE" sz="1600" dirty="0"/>
              <a:t> standards </a:t>
            </a:r>
            <a:r>
              <a:rPr lang="sv-SE" sz="1400" dirty="0"/>
              <a:t>(</a:t>
            </a:r>
            <a:r>
              <a:rPr lang="sv-SE" sz="1400" dirty="0" err="1"/>
              <a:t>industry</a:t>
            </a:r>
            <a:r>
              <a:rPr lang="sv-SE" sz="1400" dirty="0"/>
              <a:t>, </a:t>
            </a:r>
            <a:r>
              <a:rPr lang="sv-SE" sz="1400" dirty="0" err="1"/>
              <a:t>academia</a:t>
            </a:r>
            <a:r>
              <a:rPr lang="sv-SE" sz="1400" dirty="0"/>
              <a:t>, hospitals)</a:t>
            </a:r>
          </a:p>
          <a:p>
            <a:endParaRPr lang="sv-SE" sz="1600" dirty="0"/>
          </a:p>
          <a:p>
            <a:r>
              <a:rPr lang="sv-SE" sz="1600" dirty="0"/>
              <a:t>End </a:t>
            </a:r>
            <a:r>
              <a:rPr lang="sv-SE" sz="1600" dirty="0" err="1"/>
              <a:t>users</a:t>
            </a:r>
            <a:endParaRPr lang="sv-SE" sz="1600" dirty="0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A1C5A413-D61E-D9B0-FAE6-D973E2F3B1B8}"/>
              </a:ext>
            </a:extLst>
          </p:cNvPr>
          <p:cNvSpPr txBox="1"/>
          <p:nvPr/>
        </p:nvSpPr>
        <p:spPr>
          <a:xfrm>
            <a:off x="6160187" y="-10403"/>
            <a:ext cx="24160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 i="1" dirty="0"/>
              <a:t>The </a:t>
            </a:r>
            <a:r>
              <a:rPr lang="sv-SE" altLang="ja-JP" sz="2000" i="1" dirty="0" err="1"/>
              <a:t>t</a:t>
            </a:r>
            <a:r>
              <a:rPr lang="sv-SE" altLang="sv-SE" sz="2000" i="1" dirty="0" err="1"/>
              <a:t>raceability</a:t>
            </a:r>
            <a:r>
              <a:rPr lang="sv-SE" altLang="sv-SE" sz="2000" i="1" dirty="0"/>
              <a:t> </a:t>
            </a:r>
            <a:r>
              <a:rPr lang="sv-SE" altLang="sv-SE" sz="2000" i="1" dirty="0" err="1"/>
              <a:t>chain</a:t>
            </a:r>
            <a:endParaRPr lang="sv-SE" sz="2000" i="1" dirty="0"/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B6556899-36D6-6D9C-3BBE-E9E6360483E8}"/>
              </a:ext>
            </a:extLst>
          </p:cNvPr>
          <p:cNvSpPr/>
          <p:nvPr/>
        </p:nvSpPr>
        <p:spPr>
          <a:xfrm>
            <a:off x="1904159" y="3321550"/>
            <a:ext cx="1488930" cy="3038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4" name="Bildobjekt 13">
            <a:extLst>
              <a:ext uri="{FF2B5EF4-FFF2-40B4-BE49-F238E27FC236}">
                <a16:creationId xmlns:a16="http://schemas.microsoft.com/office/drawing/2014/main" id="{9B9A6FE7-F125-A741-A421-FCB9191D16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9313" y="3321550"/>
            <a:ext cx="606546" cy="303820"/>
          </a:xfrm>
          <a:prstGeom prst="rect">
            <a:avLst/>
          </a:prstGeom>
        </p:spPr>
      </p:pic>
      <p:pic>
        <p:nvPicPr>
          <p:cNvPr id="15" name="Bildobjekt 14">
            <a:extLst>
              <a:ext uri="{FF2B5EF4-FFF2-40B4-BE49-F238E27FC236}">
                <a16:creationId xmlns:a16="http://schemas.microsoft.com/office/drawing/2014/main" id="{223742D3-238E-59A3-2239-4429A56A6B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246" r="10999"/>
          <a:stretch/>
        </p:blipFill>
        <p:spPr>
          <a:xfrm>
            <a:off x="2566643" y="3410613"/>
            <a:ext cx="826446" cy="125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124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ruta 8">
            <a:extLst>
              <a:ext uri="{FF2B5EF4-FFF2-40B4-BE49-F238E27FC236}">
                <a16:creationId xmlns:a16="http://schemas.microsoft.com/office/drawing/2014/main" id="{D47F36AF-55AA-A047-AD60-35F164506F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2065" y="1702082"/>
            <a:ext cx="340509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v-SE" altLang="sv-SE" sz="2000" dirty="0" err="1"/>
              <a:t>Base</a:t>
            </a:r>
            <a:r>
              <a:rPr lang="sv-SE" altLang="sv-SE" sz="2000" dirty="0"/>
              <a:t> </a:t>
            </a:r>
            <a:r>
              <a:rPr lang="sv-SE" altLang="sv-SE" sz="2000" dirty="0" err="1"/>
              <a:t>units</a:t>
            </a:r>
            <a:r>
              <a:rPr lang="sv-SE" altLang="sv-SE" sz="2000" dirty="0"/>
              <a:t> and </a:t>
            </a:r>
            <a:r>
              <a:rPr lang="sv-SE" altLang="sv-SE" sz="2000" dirty="0" err="1"/>
              <a:t>derived</a:t>
            </a:r>
            <a:r>
              <a:rPr lang="sv-SE" altLang="sv-SE" sz="2000" dirty="0"/>
              <a:t> </a:t>
            </a:r>
            <a:r>
              <a:rPr lang="sv-SE" altLang="sv-SE" sz="2000" dirty="0" err="1"/>
              <a:t>units</a:t>
            </a:r>
            <a:endParaRPr lang="sv-SE" altLang="sv-SE" sz="2000" dirty="0"/>
          </a:p>
        </p:txBody>
      </p:sp>
      <p:pic>
        <p:nvPicPr>
          <p:cNvPr id="28676" name="Bildobjekt 10">
            <a:extLst>
              <a:ext uri="{FF2B5EF4-FFF2-40B4-BE49-F238E27FC236}">
                <a16:creationId xmlns:a16="http://schemas.microsoft.com/office/drawing/2014/main" id="{E2A58143-8D45-1540-A72E-84AC586BF4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3784" y="1597025"/>
            <a:ext cx="3623128" cy="4767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ubrik 3">
            <a:extLst>
              <a:ext uri="{FF2B5EF4-FFF2-40B4-BE49-F238E27FC236}">
                <a16:creationId xmlns:a16="http://schemas.microsoft.com/office/drawing/2014/main" id="{95E0AAF2-3FD8-9AC7-770B-536F2327A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3600" kern="0" dirty="0"/>
              <a:t>SI: The International System </a:t>
            </a:r>
            <a:r>
              <a:rPr lang="sv-SE" sz="3600" kern="0" dirty="0" err="1"/>
              <a:t>of</a:t>
            </a:r>
            <a:r>
              <a:rPr lang="sv-SE" sz="3600" kern="0" dirty="0"/>
              <a:t> </a:t>
            </a:r>
            <a:r>
              <a:rPr lang="sv-SE" sz="3600" kern="0" dirty="0" err="1"/>
              <a:t>Units</a:t>
            </a:r>
            <a:r>
              <a:rPr lang="sv-SE" sz="3600" kern="0" dirty="0"/>
              <a:t> </a:t>
            </a:r>
            <a:br>
              <a:rPr lang="sv-SE" sz="4400" kern="0" dirty="0"/>
            </a:br>
            <a:r>
              <a:rPr lang="sv-SE" sz="3200" kern="0" dirty="0"/>
              <a:t>(</a:t>
            </a:r>
            <a:r>
              <a:rPr lang="sv-SE" sz="3200" kern="0" dirty="0" err="1"/>
              <a:t>Système</a:t>
            </a:r>
            <a:r>
              <a:rPr lang="sv-SE" sz="3200" kern="0" dirty="0"/>
              <a:t> International </a:t>
            </a:r>
            <a:r>
              <a:rPr lang="sv-SE" sz="3200" kern="0" dirty="0" err="1"/>
              <a:t>d'Unités</a:t>
            </a:r>
            <a:r>
              <a:rPr lang="sv-SE" sz="3200" kern="0" dirty="0"/>
              <a:t>)</a:t>
            </a:r>
            <a:endParaRPr lang="sv-SE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D4F54E56-E1BE-6B48-695F-5CA75692E6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7118" y="2715623"/>
            <a:ext cx="2925713" cy="2886898"/>
          </a:xfrm>
          <a:prstGeom prst="rect">
            <a:avLst/>
          </a:pr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CE0092DD-96E6-EE44-48C2-4B9363667546}"/>
              </a:ext>
            </a:extLst>
          </p:cNvPr>
          <p:cNvSpPr txBox="1"/>
          <p:nvPr/>
        </p:nvSpPr>
        <p:spPr>
          <a:xfrm>
            <a:off x="3059289" y="2274007"/>
            <a:ext cx="8174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dirty="0" err="1"/>
              <a:t>Mass</a:t>
            </a:r>
            <a:r>
              <a:rPr lang="sv-SE" sz="1400" dirty="0"/>
              <a:t>:</a:t>
            </a:r>
          </a:p>
          <a:p>
            <a:r>
              <a:rPr lang="sv-SE" sz="1400" dirty="0"/>
              <a:t>kilogram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661AC417-6A31-7CE8-117F-B5764CB9565C}"/>
              </a:ext>
            </a:extLst>
          </p:cNvPr>
          <p:cNvSpPr txBox="1"/>
          <p:nvPr/>
        </p:nvSpPr>
        <p:spPr>
          <a:xfrm>
            <a:off x="4549515" y="2905780"/>
            <a:ext cx="7302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dirty="0" err="1"/>
              <a:t>Length</a:t>
            </a:r>
            <a:r>
              <a:rPr lang="sv-SE" sz="1400" dirty="0"/>
              <a:t>:</a:t>
            </a:r>
          </a:p>
          <a:p>
            <a:r>
              <a:rPr lang="sv-SE" sz="1400" dirty="0" err="1"/>
              <a:t>metre</a:t>
            </a:r>
            <a:endParaRPr lang="sv-SE" sz="1400" dirty="0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DD8A2568-C6A7-41B3-19DA-2D4439BB0C8F}"/>
              </a:ext>
            </a:extLst>
          </p:cNvPr>
          <p:cNvSpPr txBox="1"/>
          <p:nvPr/>
        </p:nvSpPr>
        <p:spPr>
          <a:xfrm>
            <a:off x="4812831" y="4172740"/>
            <a:ext cx="7025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dirty="0" err="1"/>
              <a:t>Time</a:t>
            </a:r>
            <a:r>
              <a:rPr lang="sv-SE" sz="1400" dirty="0"/>
              <a:t>:</a:t>
            </a:r>
          </a:p>
          <a:p>
            <a:r>
              <a:rPr lang="sv-SE" sz="1400" dirty="0"/>
              <a:t>second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1E33D4ED-4109-1AB4-F8F0-0B6DF21D71C7}"/>
              </a:ext>
            </a:extLst>
          </p:cNvPr>
          <p:cNvSpPr txBox="1"/>
          <p:nvPr/>
        </p:nvSpPr>
        <p:spPr>
          <a:xfrm>
            <a:off x="3967453" y="5340911"/>
            <a:ext cx="13444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dirty="0"/>
              <a:t>Electric </a:t>
            </a:r>
            <a:r>
              <a:rPr lang="sv-SE" sz="1400" dirty="0" err="1"/>
              <a:t>current</a:t>
            </a:r>
            <a:r>
              <a:rPr lang="sv-SE" sz="1400" dirty="0"/>
              <a:t>:</a:t>
            </a:r>
          </a:p>
          <a:p>
            <a:r>
              <a:rPr lang="sv-SE" sz="1400" dirty="0"/>
              <a:t>ampere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1F93C1C7-1109-CF3C-4B1D-0CEF58BC74FB}"/>
              </a:ext>
            </a:extLst>
          </p:cNvPr>
          <p:cNvSpPr txBox="1"/>
          <p:nvPr/>
        </p:nvSpPr>
        <p:spPr>
          <a:xfrm>
            <a:off x="1819521" y="5390648"/>
            <a:ext cx="11708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dirty="0" err="1"/>
              <a:t>Temperature</a:t>
            </a:r>
            <a:r>
              <a:rPr lang="sv-SE" sz="1400" dirty="0"/>
              <a:t>:</a:t>
            </a:r>
          </a:p>
          <a:p>
            <a:r>
              <a:rPr lang="sv-SE" sz="1400" dirty="0"/>
              <a:t>kelvin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558C6E9E-9657-4B5B-3A31-4D1BB23D2A0E}"/>
              </a:ext>
            </a:extLst>
          </p:cNvPr>
          <p:cNvSpPr txBox="1"/>
          <p:nvPr/>
        </p:nvSpPr>
        <p:spPr>
          <a:xfrm>
            <a:off x="292481" y="4287312"/>
            <a:ext cx="17841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dirty="0" err="1"/>
              <a:t>Amount</a:t>
            </a:r>
            <a:r>
              <a:rPr lang="sv-SE" sz="1400" dirty="0"/>
              <a:t> </a:t>
            </a:r>
            <a:r>
              <a:rPr lang="sv-SE" sz="1400" dirty="0" err="1"/>
              <a:t>of</a:t>
            </a:r>
            <a:r>
              <a:rPr lang="sv-SE" sz="1400" dirty="0"/>
              <a:t> </a:t>
            </a:r>
            <a:r>
              <a:rPr lang="sv-SE" sz="1400" dirty="0" err="1"/>
              <a:t>substance</a:t>
            </a:r>
            <a:r>
              <a:rPr lang="sv-SE" sz="1400" dirty="0"/>
              <a:t>:</a:t>
            </a:r>
          </a:p>
          <a:p>
            <a:r>
              <a:rPr lang="sv-SE" sz="1400" dirty="0" err="1"/>
              <a:t>mole</a:t>
            </a:r>
            <a:endParaRPr lang="sv-SE" sz="1400" dirty="0"/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3A180858-2C58-4AC1-E262-AEC1250CF3D0}"/>
              </a:ext>
            </a:extLst>
          </p:cNvPr>
          <p:cNvSpPr txBox="1"/>
          <p:nvPr/>
        </p:nvSpPr>
        <p:spPr>
          <a:xfrm>
            <a:off x="790278" y="3065792"/>
            <a:ext cx="16141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dirty="0" err="1"/>
              <a:t>Luminous</a:t>
            </a:r>
            <a:r>
              <a:rPr lang="sv-SE" sz="1400" dirty="0"/>
              <a:t> </a:t>
            </a:r>
            <a:r>
              <a:rPr lang="sv-SE" sz="1400" dirty="0" err="1"/>
              <a:t>intensity</a:t>
            </a:r>
            <a:r>
              <a:rPr lang="sv-SE" sz="1400" dirty="0"/>
              <a:t>:</a:t>
            </a:r>
          </a:p>
          <a:p>
            <a:r>
              <a:rPr lang="sv-SE" sz="1400" dirty="0"/>
              <a:t>candela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905D04F-44D1-309A-EA1D-9A835041DA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Measurement</a:t>
            </a:r>
            <a:r>
              <a:rPr lang="sv-SE" dirty="0"/>
              <a:t> </a:t>
            </a:r>
            <a:r>
              <a:rPr lang="sv-SE" dirty="0" err="1"/>
              <a:t>uncertainty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017A8F5-7EA4-BFDE-BC4F-EC36B394DC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06207"/>
            <a:ext cx="5181600" cy="481552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sv-SE" dirty="0"/>
              <a:t>…</a:t>
            </a:r>
            <a:r>
              <a:rPr lang="sv-SE" i="1" dirty="0"/>
              <a:t>the </a:t>
            </a:r>
            <a:r>
              <a:rPr lang="sv-SE" i="1" dirty="0" err="1"/>
              <a:t>doubt</a:t>
            </a:r>
            <a:r>
              <a:rPr lang="sv-SE" i="1" dirty="0"/>
              <a:t> </a:t>
            </a:r>
            <a:r>
              <a:rPr lang="sv-SE" i="1" dirty="0" err="1"/>
              <a:t>that</a:t>
            </a:r>
            <a:r>
              <a:rPr lang="sv-SE" i="1" dirty="0"/>
              <a:t> </a:t>
            </a:r>
            <a:r>
              <a:rPr lang="sv-SE" i="1" dirty="0" err="1"/>
              <a:t>exists</a:t>
            </a:r>
            <a:r>
              <a:rPr lang="sv-SE" i="1" dirty="0"/>
              <a:t> </a:t>
            </a:r>
            <a:r>
              <a:rPr lang="sv-SE" i="1" dirty="0" err="1"/>
              <a:t>about</a:t>
            </a:r>
            <a:r>
              <a:rPr lang="sv-SE" i="1" dirty="0"/>
              <a:t> the </a:t>
            </a:r>
            <a:r>
              <a:rPr lang="sv-SE" i="1" dirty="0" err="1"/>
              <a:t>result</a:t>
            </a:r>
            <a:r>
              <a:rPr lang="sv-SE" i="1" dirty="0"/>
              <a:t> </a:t>
            </a:r>
            <a:r>
              <a:rPr lang="sv-SE" i="1" dirty="0" err="1"/>
              <a:t>of</a:t>
            </a:r>
            <a:r>
              <a:rPr lang="sv-SE" i="1" dirty="0"/>
              <a:t> </a:t>
            </a:r>
            <a:r>
              <a:rPr lang="sv-SE" i="1" dirty="0" err="1"/>
              <a:t>any</a:t>
            </a:r>
            <a:r>
              <a:rPr lang="sv-SE" i="1" dirty="0"/>
              <a:t> </a:t>
            </a:r>
            <a:r>
              <a:rPr lang="sv-SE" i="1" dirty="0" err="1"/>
              <a:t>measurement</a:t>
            </a:r>
            <a:r>
              <a:rPr lang="sv-SE" sz="2400" i="1" dirty="0"/>
              <a:t> </a:t>
            </a:r>
          </a:p>
          <a:p>
            <a:pPr marL="0" indent="0">
              <a:buNone/>
            </a:pPr>
            <a:endParaRPr lang="sv-SE" sz="2400" dirty="0"/>
          </a:p>
          <a:p>
            <a:pPr marL="0" indent="0">
              <a:buNone/>
            </a:pPr>
            <a:r>
              <a:rPr lang="sv-SE" sz="2000" dirty="0" err="1"/>
              <a:t>You</a:t>
            </a:r>
            <a:r>
              <a:rPr lang="sv-SE" sz="2000" dirty="0"/>
              <a:t> </a:t>
            </a:r>
            <a:r>
              <a:rPr lang="sv-SE" sz="2000" dirty="0" err="1"/>
              <a:t>might</a:t>
            </a:r>
            <a:r>
              <a:rPr lang="sv-SE" sz="2000" dirty="0"/>
              <a:t> </a:t>
            </a:r>
            <a:r>
              <a:rPr lang="sv-SE" sz="2000" dirty="0" err="1"/>
              <a:t>think</a:t>
            </a:r>
            <a:r>
              <a:rPr lang="sv-SE" sz="2000" dirty="0"/>
              <a:t> </a:t>
            </a:r>
            <a:r>
              <a:rPr lang="sv-SE" sz="2000" dirty="0" err="1"/>
              <a:t>that</a:t>
            </a:r>
            <a:r>
              <a:rPr lang="sv-SE" sz="2000" dirty="0"/>
              <a:t> </a:t>
            </a:r>
            <a:r>
              <a:rPr lang="sv-SE" sz="2000" dirty="0" err="1"/>
              <a:t>well-made</a:t>
            </a:r>
            <a:r>
              <a:rPr lang="sv-SE" sz="2000" dirty="0"/>
              <a:t> </a:t>
            </a:r>
            <a:r>
              <a:rPr lang="sv-SE" sz="2000" dirty="0" err="1"/>
              <a:t>rulers</a:t>
            </a:r>
            <a:r>
              <a:rPr lang="sv-SE" sz="2000" dirty="0"/>
              <a:t>, </a:t>
            </a:r>
            <a:r>
              <a:rPr lang="sv-SE" sz="2000" dirty="0" err="1"/>
              <a:t>clocks</a:t>
            </a:r>
            <a:r>
              <a:rPr lang="sv-SE" sz="2000" dirty="0"/>
              <a:t> and </a:t>
            </a:r>
            <a:r>
              <a:rPr lang="sv-SE" sz="2000" dirty="0" err="1"/>
              <a:t>thermometers</a:t>
            </a:r>
            <a:r>
              <a:rPr lang="sv-SE" sz="2000" dirty="0"/>
              <a:t> </a:t>
            </a:r>
            <a:r>
              <a:rPr lang="sv-SE" sz="2000" dirty="0" err="1"/>
              <a:t>should</a:t>
            </a:r>
            <a:r>
              <a:rPr lang="sv-SE" sz="2000" dirty="0"/>
              <a:t> be </a:t>
            </a:r>
            <a:r>
              <a:rPr lang="sv-SE" sz="2000" dirty="0" err="1"/>
              <a:t>trustworthy</a:t>
            </a:r>
            <a:r>
              <a:rPr lang="sv-SE" sz="2000" dirty="0"/>
              <a:t>, and </a:t>
            </a:r>
            <a:r>
              <a:rPr lang="sv-SE" sz="2000" dirty="0" err="1"/>
              <a:t>give</a:t>
            </a:r>
            <a:r>
              <a:rPr lang="sv-SE" sz="2000" dirty="0"/>
              <a:t> the right </a:t>
            </a:r>
            <a:r>
              <a:rPr lang="sv-SE" sz="2000" dirty="0" err="1"/>
              <a:t>answers</a:t>
            </a:r>
            <a:r>
              <a:rPr lang="sv-SE" sz="2000" dirty="0"/>
              <a:t>. </a:t>
            </a:r>
            <a:r>
              <a:rPr lang="sv-SE" sz="2000" dirty="0" err="1"/>
              <a:t>But</a:t>
            </a:r>
            <a:r>
              <a:rPr lang="sv-SE" sz="2000" dirty="0"/>
              <a:t> for </a:t>
            </a:r>
            <a:r>
              <a:rPr lang="sv-SE" sz="2000" dirty="0" err="1"/>
              <a:t>every</a:t>
            </a:r>
            <a:r>
              <a:rPr lang="sv-SE" sz="2000" dirty="0"/>
              <a:t> </a:t>
            </a:r>
            <a:r>
              <a:rPr lang="sv-SE" sz="2000" dirty="0" err="1"/>
              <a:t>measurement</a:t>
            </a:r>
            <a:r>
              <a:rPr lang="sv-SE" sz="2000" dirty="0"/>
              <a:t> - </a:t>
            </a:r>
            <a:r>
              <a:rPr lang="sv-SE" sz="2000" dirty="0" err="1"/>
              <a:t>even</a:t>
            </a:r>
            <a:r>
              <a:rPr lang="sv-SE" sz="2000" dirty="0"/>
              <a:t> the </a:t>
            </a:r>
            <a:r>
              <a:rPr lang="sv-SE" sz="2000" dirty="0" err="1"/>
              <a:t>most</a:t>
            </a:r>
            <a:r>
              <a:rPr lang="sv-SE" sz="2000" dirty="0"/>
              <a:t> </a:t>
            </a:r>
            <a:r>
              <a:rPr lang="sv-SE" sz="2000" dirty="0" err="1"/>
              <a:t>careful</a:t>
            </a:r>
            <a:r>
              <a:rPr lang="sv-SE" sz="2000" dirty="0"/>
              <a:t> - </a:t>
            </a:r>
            <a:r>
              <a:rPr lang="sv-SE" sz="2000" dirty="0" err="1"/>
              <a:t>there</a:t>
            </a:r>
            <a:r>
              <a:rPr lang="sv-SE" sz="2000" dirty="0"/>
              <a:t> is </a:t>
            </a:r>
            <a:r>
              <a:rPr lang="sv-SE" sz="2000" dirty="0" err="1"/>
              <a:t>always</a:t>
            </a:r>
            <a:r>
              <a:rPr lang="sv-SE" sz="2000" dirty="0"/>
              <a:t> a </a:t>
            </a:r>
            <a:r>
              <a:rPr lang="sv-SE" sz="2000" dirty="0" err="1"/>
              <a:t>margin</a:t>
            </a:r>
            <a:r>
              <a:rPr lang="sv-SE" sz="2000" dirty="0"/>
              <a:t> </a:t>
            </a:r>
            <a:r>
              <a:rPr lang="sv-SE" sz="2000" dirty="0" err="1"/>
              <a:t>of</a:t>
            </a:r>
            <a:r>
              <a:rPr lang="sv-SE" sz="2000" dirty="0"/>
              <a:t> </a:t>
            </a:r>
            <a:r>
              <a:rPr lang="sv-SE" sz="2000" dirty="0" err="1"/>
              <a:t>doubt</a:t>
            </a:r>
            <a:r>
              <a:rPr lang="sv-SE" sz="2000" dirty="0"/>
              <a:t>. In </a:t>
            </a:r>
            <a:r>
              <a:rPr lang="sv-SE" sz="2000" dirty="0" err="1"/>
              <a:t>everyday</a:t>
            </a:r>
            <a:r>
              <a:rPr lang="sv-SE" sz="2000" dirty="0"/>
              <a:t> </a:t>
            </a:r>
            <a:r>
              <a:rPr lang="sv-SE" sz="2000" dirty="0" err="1"/>
              <a:t>speech</a:t>
            </a:r>
            <a:r>
              <a:rPr lang="sv-SE" sz="2000" dirty="0"/>
              <a:t>, </a:t>
            </a:r>
            <a:r>
              <a:rPr lang="sv-SE" sz="2000" dirty="0" err="1"/>
              <a:t>this</a:t>
            </a:r>
            <a:r>
              <a:rPr lang="sv-SE" sz="2000" dirty="0"/>
              <a:t> </a:t>
            </a:r>
            <a:r>
              <a:rPr lang="sv-SE" sz="2000" dirty="0" err="1"/>
              <a:t>might</a:t>
            </a:r>
            <a:r>
              <a:rPr lang="sv-SE" sz="2000" dirty="0"/>
              <a:t> be </a:t>
            </a:r>
            <a:r>
              <a:rPr lang="sv-SE" sz="2000" dirty="0" err="1"/>
              <a:t>expressed</a:t>
            </a:r>
            <a:r>
              <a:rPr lang="sv-SE" sz="2000" dirty="0"/>
              <a:t> as ‘</a:t>
            </a:r>
            <a:r>
              <a:rPr lang="sv-SE" sz="2000" dirty="0" err="1"/>
              <a:t>give</a:t>
            </a:r>
            <a:r>
              <a:rPr lang="sv-SE" sz="2000" dirty="0"/>
              <a:t> or </a:t>
            </a:r>
            <a:r>
              <a:rPr lang="sv-SE" sz="2000" dirty="0" err="1"/>
              <a:t>take</a:t>
            </a:r>
            <a:r>
              <a:rPr lang="sv-SE" sz="2000" dirty="0"/>
              <a:t>’ ... </a:t>
            </a:r>
            <a:r>
              <a:rPr lang="sv-SE" sz="2000" dirty="0" err="1"/>
              <a:t>e.g</a:t>
            </a:r>
            <a:r>
              <a:rPr lang="sv-SE" sz="2000" dirty="0"/>
              <a:t>., a stick </a:t>
            </a:r>
            <a:r>
              <a:rPr lang="sv-SE" sz="2000" dirty="0" err="1"/>
              <a:t>might</a:t>
            </a:r>
            <a:r>
              <a:rPr lang="sv-SE" sz="2000" dirty="0"/>
              <a:t> be </a:t>
            </a:r>
            <a:r>
              <a:rPr lang="sv-SE" sz="2000" dirty="0" err="1"/>
              <a:t>two</a:t>
            </a:r>
            <a:r>
              <a:rPr lang="sv-SE" sz="2000" dirty="0"/>
              <a:t> </a:t>
            </a:r>
            <a:r>
              <a:rPr lang="sv-SE" sz="2000" dirty="0" err="1"/>
              <a:t>metres</a:t>
            </a:r>
            <a:r>
              <a:rPr lang="sv-SE" sz="2000" dirty="0"/>
              <a:t> long ‘</a:t>
            </a:r>
            <a:r>
              <a:rPr lang="sv-SE" sz="2000" dirty="0" err="1"/>
              <a:t>give</a:t>
            </a:r>
            <a:r>
              <a:rPr lang="sv-SE" sz="2000" dirty="0"/>
              <a:t> or </a:t>
            </a:r>
            <a:r>
              <a:rPr lang="sv-SE" sz="2000" dirty="0" err="1"/>
              <a:t>take</a:t>
            </a:r>
            <a:r>
              <a:rPr lang="sv-SE" sz="2000" dirty="0"/>
              <a:t> a </a:t>
            </a:r>
            <a:r>
              <a:rPr lang="sv-SE" sz="2000" dirty="0" err="1"/>
              <a:t>centimetre</a:t>
            </a:r>
            <a:r>
              <a:rPr lang="sv-SE" sz="2000" dirty="0"/>
              <a:t>’.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6CF01D22-23CD-B4AA-C7A8-8E28F4A6DF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6800" y="1361440"/>
            <a:ext cx="3422474" cy="461406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D764FC84-571A-2EB5-626E-7A6269480F1C}"/>
              </a:ext>
            </a:extLst>
          </p:cNvPr>
          <p:cNvSpPr txBox="1"/>
          <p:nvPr/>
        </p:nvSpPr>
        <p:spPr>
          <a:xfrm>
            <a:off x="7416800" y="6061547"/>
            <a:ext cx="354456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900" dirty="0">
                <a:hlinkClick r:id="rId3"/>
              </a:rPr>
              <a:t>www.npl.co.uk/gpgs/beginners-guide-measurement-uncertainty-gpg11</a:t>
            </a:r>
            <a:r>
              <a:rPr lang="sv-SE" sz="9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224601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63C81BFF-F424-6FA5-A141-73C4A600D6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750"/>
            <a:ext cx="4704043" cy="6208890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817FFE0E-B096-7F8C-B27B-128FC5D743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0571" y="0"/>
            <a:ext cx="4556116" cy="6233368"/>
          </a:xfrm>
          <a:prstGeom prst="rect">
            <a:avLst/>
          </a:prstGeom>
        </p:spPr>
      </p:pic>
      <p:pic>
        <p:nvPicPr>
          <p:cNvPr id="7" name="Bildobjekt 10">
            <a:extLst>
              <a:ext uri="{FF2B5EF4-FFF2-40B4-BE49-F238E27FC236}">
                <a16:creationId xmlns:a16="http://schemas.microsoft.com/office/drawing/2014/main" id="{1B49C6DA-2A7B-B3A8-EFB6-1E4A765306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89145">
            <a:off x="5537031" y="340284"/>
            <a:ext cx="4150211" cy="585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Bildobjekt 1">
            <a:extLst>
              <a:ext uri="{FF2B5EF4-FFF2-40B4-BE49-F238E27FC236}">
                <a16:creationId xmlns:a16="http://schemas.microsoft.com/office/drawing/2014/main" id="{4486A29A-8C0D-8018-6C29-470A28E105C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15"/>
          <a:stretch/>
        </p:blipFill>
        <p:spPr bwMode="auto">
          <a:xfrm>
            <a:off x="7862389" y="-3750"/>
            <a:ext cx="4329611" cy="4797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39614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ubrik 1">
            <a:extLst>
              <a:ext uri="{FF2B5EF4-FFF2-40B4-BE49-F238E27FC236}">
                <a16:creationId xmlns:a16="http://schemas.microsoft.com/office/drawing/2014/main" id="{8E439EA7-931E-7F47-BD94-B6A33305FF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altLang="sv-SE" dirty="0"/>
              <a:t>Metrology: </a:t>
            </a:r>
            <a:br>
              <a:rPr lang="sv-SE" altLang="sv-SE" dirty="0"/>
            </a:br>
            <a:r>
              <a:rPr lang="sv-SE" altLang="sv-SE" sz="3200" dirty="0"/>
              <a:t>Metrology, "the Science </a:t>
            </a:r>
            <a:r>
              <a:rPr lang="sv-SE" altLang="sv-SE" sz="3200" dirty="0" err="1"/>
              <a:t>of Measurement</a:t>
            </a:r>
            <a:r>
              <a:rPr lang="sv-SE" altLang="sv-SE" sz="3200" dirty="0"/>
              <a:t>"</a:t>
            </a:r>
            <a:endParaRPr lang="sv-SE" altLang="sv-SE" dirty="0"/>
          </a:p>
        </p:txBody>
      </p:sp>
      <p:sp>
        <p:nvSpPr>
          <p:cNvPr id="25602" name="Platshållare för innehåll 2">
            <a:extLst>
              <a:ext uri="{FF2B5EF4-FFF2-40B4-BE49-F238E27FC236}">
                <a16:creationId xmlns:a16="http://schemas.microsoft.com/office/drawing/2014/main" id="{5B36A3B3-0C66-C342-863A-88E426F5EED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12422" y="1855788"/>
            <a:ext cx="5630333" cy="4525962"/>
          </a:xfrm>
        </p:spPr>
        <p:txBody>
          <a:bodyPr>
            <a:normAutofit/>
          </a:bodyPr>
          <a:lstStyle/>
          <a:p>
            <a:r>
              <a:rPr lang="sv-SE" altLang="sv-SE" dirty="0"/>
              <a:t>Basic quality aspects:</a:t>
            </a:r>
          </a:p>
          <a:p>
            <a:pPr lvl="1"/>
            <a:r>
              <a:rPr lang="sv-SE" altLang="ja-JP" dirty="0" err="1">
                <a:sym typeface="Wingdings" pitchFamily="2" charset="2"/>
              </a:rPr>
              <a:t>M</a:t>
            </a:r>
            <a:r>
              <a:rPr lang="sv-SE" altLang="sv-SE" dirty="0" err="1"/>
              <a:t>easurement</a:t>
            </a:r>
            <a:r>
              <a:rPr lang="sv-SE" altLang="sv-SE" dirty="0"/>
              <a:t> </a:t>
            </a:r>
            <a:r>
              <a:rPr lang="sv-SE" altLang="sv-SE" dirty="0" err="1"/>
              <a:t>uncertainty</a:t>
            </a:r>
            <a:r>
              <a:rPr lang="sv-SE" altLang="sv-SE" dirty="0"/>
              <a:t>: </a:t>
            </a:r>
            <a:br>
              <a:rPr lang="sv-SE" altLang="sv-SE" dirty="0"/>
            </a:br>
            <a:r>
              <a:rPr lang="sv-SE" altLang="sv-SE" dirty="0" err="1"/>
              <a:t>K</a:t>
            </a:r>
            <a:r>
              <a:rPr lang="sv-SE" altLang="ja-JP" dirty="0" err="1">
                <a:sym typeface="Wingdings" pitchFamily="2" charset="2"/>
              </a:rPr>
              <a:t>nown</a:t>
            </a:r>
            <a:r>
              <a:rPr lang="sv-SE" altLang="ja-JP" dirty="0">
                <a:sym typeface="Wingdings" pitchFamily="2" charset="2"/>
              </a:rPr>
              <a:t> precision and risk of erroneous </a:t>
            </a:r>
            <a:r>
              <a:rPr lang="sv-SE" altLang="ja-JP" dirty="0" err="1">
                <a:sym typeface="Wingdings" pitchFamily="2" charset="2"/>
              </a:rPr>
              <a:t>results</a:t>
            </a:r>
            <a:r>
              <a:rPr lang="sv-SE" altLang="ja-JP" dirty="0">
                <a:sym typeface="Wingdings" pitchFamily="2" charset="2"/>
              </a:rPr>
              <a:t>/</a:t>
            </a:r>
            <a:r>
              <a:rPr lang="sv-SE" altLang="ja-JP" dirty="0" err="1">
                <a:sym typeface="Wingdings" pitchFamily="2" charset="2"/>
              </a:rPr>
              <a:t>decisions</a:t>
            </a:r>
            <a:r>
              <a:rPr lang="sv-SE" altLang="ja-JP" dirty="0">
                <a:sym typeface="Wingdings" pitchFamily="2" charset="2"/>
              </a:rPr>
              <a:t>/</a:t>
            </a:r>
            <a:r>
              <a:rPr lang="sv-SE" altLang="ja-JP" dirty="0" err="1">
                <a:sym typeface="Wingdings" pitchFamily="2" charset="2"/>
              </a:rPr>
              <a:t>inference</a:t>
            </a:r>
            <a:r>
              <a:rPr lang="sv-SE" altLang="ja-JP" dirty="0">
                <a:sym typeface="Wingdings" pitchFamily="2" charset="2"/>
              </a:rPr>
              <a:t>; allowed to vary to different degrees depending on purpose/context (</a:t>
            </a:r>
            <a:r>
              <a:rPr lang="ja-JP" altLang="sv-SE">
                <a:sym typeface="Wingdings" pitchFamily="2" charset="2"/>
              </a:rPr>
              <a:t>"</a:t>
            </a:r>
            <a:r>
              <a:rPr lang="sv-SE" altLang="ja-JP" dirty="0">
                <a:sym typeface="Wingdings" pitchFamily="2" charset="2"/>
              </a:rPr>
              <a:t>fit for </a:t>
            </a:r>
            <a:r>
              <a:rPr lang="sv-SE" altLang="ja-JP" dirty="0" err="1">
                <a:sym typeface="Wingdings" pitchFamily="2" charset="2"/>
              </a:rPr>
              <a:t>purpose</a:t>
            </a:r>
            <a:r>
              <a:rPr lang="ja-JP" altLang="sv-SE">
                <a:sym typeface="Wingdings" pitchFamily="2" charset="2"/>
              </a:rPr>
              <a:t>"</a:t>
            </a:r>
            <a:r>
              <a:rPr lang="sv-SE" altLang="ja-JP" dirty="0">
                <a:sym typeface="Wingdings" pitchFamily="2" charset="2"/>
              </a:rPr>
              <a:t>)</a:t>
            </a:r>
            <a:endParaRPr lang="sv-SE" altLang="ja-JP" dirty="0"/>
          </a:p>
          <a:p>
            <a:pPr lvl="1"/>
            <a:r>
              <a:rPr lang="sv-SE" altLang="ja-JP" dirty="0" err="1"/>
              <a:t>Traceability</a:t>
            </a:r>
            <a:r>
              <a:rPr lang="sv-SE" altLang="ja-JP" dirty="0"/>
              <a:t>:</a:t>
            </a:r>
            <a:r>
              <a:rPr lang="sv-SE" altLang="ja-JP" dirty="0">
                <a:sym typeface="Wingdings" pitchFamily="2" charset="2"/>
              </a:rPr>
              <a:t> </a:t>
            </a:r>
            <a:br>
              <a:rPr lang="sv-SE" altLang="ja-JP" dirty="0">
                <a:sym typeface="Wingdings" pitchFamily="2" charset="2"/>
              </a:rPr>
            </a:br>
            <a:r>
              <a:rPr lang="sv-SE" altLang="ja-JP" dirty="0" err="1">
                <a:sym typeface="Wingdings" pitchFamily="2" charset="2"/>
              </a:rPr>
              <a:t>Comparable</a:t>
            </a:r>
            <a:r>
              <a:rPr lang="sv-SE" altLang="ja-JP" dirty="0">
                <a:sym typeface="Wingdings" pitchFamily="2" charset="2"/>
              </a:rPr>
              <a:t> measures, with known measurement uncertainty</a:t>
            </a:r>
            <a:endParaRPr lang="sv-SE" altLang="ja-JP" dirty="0"/>
          </a:p>
          <a:p>
            <a:pPr lvl="1"/>
            <a:endParaRPr lang="sv-SE" altLang="sv-SE" dirty="0"/>
          </a:p>
          <a:p>
            <a:endParaRPr lang="sv-SE" altLang="sv-SE" dirty="0"/>
          </a:p>
        </p:txBody>
      </p:sp>
      <p:pic>
        <p:nvPicPr>
          <p:cNvPr id="25603" name="Bildobjekt 3">
            <a:extLst>
              <a:ext uri="{FF2B5EF4-FFF2-40B4-BE49-F238E27FC236}">
                <a16:creationId xmlns:a16="http://schemas.microsoft.com/office/drawing/2014/main" id="{BD02BF4D-2BBC-A542-B014-9D44FBC61A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17"/>
          <a:stretch/>
        </p:blipFill>
        <p:spPr bwMode="auto">
          <a:xfrm>
            <a:off x="6377342" y="1855788"/>
            <a:ext cx="4776080" cy="4013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962E74D9-0D39-A738-A6AB-EA55782B331E}"/>
              </a:ext>
            </a:extLst>
          </p:cNvPr>
          <p:cNvSpPr txBox="1">
            <a:spLocks noChangeArrowheads="1"/>
          </p:cNvSpPr>
          <p:nvPr/>
        </p:nvSpPr>
        <p:spPr bwMode="auto">
          <a:xfrm rot="20328498">
            <a:off x="2458582" y="2757061"/>
            <a:ext cx="727483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v-SE" altLang="sv-SE" sz="4800" dirty="0" err="1">
                <a:solidFill>
                  <a:srgbClr val="FF0000"/>
                </a:solidFill>
              </a:rPr>
              <a:t>What</a:t>
            </a:r>
            <a:r>
              <a:rPr lang="sv-SE" altLang="sv-SE" sz="4800" dirty="0">
                <a:solidFill>
                  <a:srgbClr val="FF0000"/>
                </a:solidFill>
              </a:rPr>
              <a:t> </a:t>
            </a:r>
            <a:r>
              <a:rPr lang="sv-SE" altLang="sv-SE" sz="4800" dirty="0" err="1">
                <a:solidFill>
                  <a:srgbClr val="FF0000"/>
                </a:solidFill>
              </a:rPr>
              <a:t>about</a:t>
            </a:r>
            <a:r>
              <a:rPr lang="sv-SE" altLang="sv-SE" sz="4800" dirty="0">
                <a:solidFill>
                  <a:srgbClr val="FF0000"/>
                </a:solidFill>
              </a:rPr>
              <a:t> rating </a:t>
            </a:r>
            <a:r>
              <a:rPr lang="sv-SE" altLang="sv-SE" sz="4800" dirty="0" err="1">
                <a:solidFill>
                  <a:srgbClr val="FF0000"/>
                </a:solidFill>
              </a:rPr>
              <a:t>scales</a:t>
            </a:r>
            <a:r>
              <a:rPr lang="sv-SE" altLang="sv-SE" sz="4800" dirty="0">
                <a:solidFill>
                  <a:srgbClr val="FF0000"/>
                </a:solidFill>
              </a:rPr>
              <a:t> and </a:t>
            </a:r>
            <a:r>
              <a:rPr lang="sv-SE" altLang="sv-SE" sz="4800" dirty="0" err="1">
                <a:solidFill>
                  <a:srgbClr val="FF0000"/>
                </a:solidFill>
              </a:rPr>
              <a:t>questionnaires</a:t>
            </a:r>
            <a:r>
              <a:rPr lang="sv-SE" altLang="sv-SE" sz="4800" dirty="0">
                <a:solidFill>
                  <a:srgbClr val="FF0000"/>
                </a:solidFill>
              </a:rPr>
              <a:t>…?</a:t>
            </a:r>
          </a:p>
        </p:txBody>
      </p:sp>
    </p:spTree>
    <p:extLst>
      <p:ext uri="{BB962C8B-B14F-4D97-AF65-F5344CB8AC3E}">
        <p14:creationId xmlns:p14="http://schemas.microsoft.com/office/powerpoint/2010/main" val="19994025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1E8AE261-C5A5-BB46-A3F5-0F1DD8BAF1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692" y="234917"/>
            <a:ext cx="2195565" cy="1296144"/>
          </a:xfrm>
          <a:prstGeom prst="rect">
            <a:avLst/>
          </a:prstGeom>
        </p:spPr>
      </p:pic>
      <p:pic>
        <p:nvPicPr>
          <p:cNvPr id="4" name="Picture 37" descr="Thurstone">
            <a:extLst>
              <a:ext uri="{FF2B5EF4-FFF2-40B4-BE49-F238E27FC236}">
                <a16:creationId xmlns:a16="http://schemas.microsoft.com/office/drawing/2014/main" id="{01455AB7-3F09-434D-839B-EA38A7F36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31071" y="112559"/>
            <a:ext cx="757237" cy="1486809"/>
          </a:xfrm>
          <a:prstGeom prst="rect">
            <a:avLst/>
          </a:prstGeom>
          <a:noFill/>
        </p:spPr>
      </p:pic>
      <p:grpSp>
        <p:nvGrpSpPr>
          <p:cNvPr id="7" name="Grupp 6">
            <a:extLst>
              <a:ext uri="{FF2B5EF4-FFF2-40B4-BE49-F238E27FC236}">
                <a16:creationId xmlns:a16="http://schemas.microsoft.com/office/drawing/2014/main" id="{F5893F5B-956C-DF49-B7D9-EB87F64932DE}"/>
              </a:ext>
            </a:extLst>
          </p:cNvPr>
          <p:cNvGrpSpPr/>
          <p:nvPr/>
        </p:nvGrpSpPr>
        <p:grpSpPr>
          <a:xfrm>
            <a:off x="2209800" y="1385987"/>
            <a:ext cx="7812360" cy="2448272"/>
            <a:chOff x="685800" y="2276872"/>
            <a:chExt cx="7812360" cy="2448272"/>
          </a:xfrm>
        </p:grpSpPr>
        <p:pic>
          <p:nvPicPr>
            <p:cNvPr id="2" name="Bildobjekt 1">
              <a:extLst>
                <a:ext uri="{FF2B5EF4-FFF2-40B4-BE49-F238E27FC236}">
                  <a16:creationId xmlns:a16="http://schemas.microsoft.com/office/drawing/2014/main" id="{1634983B-752B-494A-865C-484A1E252D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41047"/>
            <a:stretch/>
          </p:blipFill>
          <p:spPr>
            <a:xfrm>
              <a:off x="685800" y="2367371"/>
              <a:ext cx="7812360" cy="2357773"/>
            </a:xfrm>
            <a:prstGeom prst="rect">
              <a:avLst/>
            </a:prstGeom>
          </p:spPr>
        </p:pic>
        <p:sp>
          <p:nvSpPr>
            <p:cNvPr id="6" name="Rektangel 5">
              <a:extLst>
                <a:ext uri="{FF2B5EF4-FFF2-40B4-BE49-F238E27FC236}">
                  <a16:creationId xmlns:a16="http://schemas.microsoft.com/office/drawing/2014/main" id="{46176E1B-E644-9F4E-AD2C-4C76DE9743AB}"/>
                </a:ext>
              </a:extLst>
            </p:cNvPr>
            <p:cNvSpPr/>
            <p:nvPr/>
          </p:nvSpPr>
          <p:spPr>
            <a:xfrm>
              <a:off x="685800" y="2276872"/>
              <a:ext cx="7270576" cy="43204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pic>
        <p:nvPicPr>
          <p:cNvPr id="8" name="Bildobjekt 7">
            <a:extLst>
              <a:ext uri="{FF2B5EF4-FFF2-40B4-BE49-F238E27FC236}">
                <a16:creationId xmlns:a16="http://schemas.microsoft.com/office/drawing/2014/main" id="{D9C55421-CF9A-3543-B6C3-4A17EC1F88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9840" y="3924758"/>
            <a:ext cx="7700963" cy="2025487"/>
          </a:xfrm>
          <a:prstGeom prst="rect">
            <a:avLst/>
          </a:prstGeom>
        </p:spPr>
      </p:pic>
      <p:sp>
        <p:nvSpPr>
          <p:cNvPr id="9" name="Rektangel 8">
            <a:extLst>
              <a:ext uri="{FF2B5EF4-FFF2-40B4-BE49-F238E27FC236}">
                <a16:creationId xmlns:a16="http://schemas.microsoft.com/office/drawing/2014/main" id="{9A18C973-64D0-3F4A-8A6E-7C4A537517CF}"/>
              </a:ext>
            </a:extLst>
          </p:cNvPr>
          <p:cNvSpPr/>
          <p:nvPr/>
        </p:nvSpPr>
        <p:spPr>
          <a:xfrm>
            <a:off x="5929686" y="3495021"/>
            <a:ext cx="3958208" cy="38826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CB281790-62D4-B34F-9910-4C3E6F37C53B}"/>
              </a:ext>
            </a:extLst>
          </p:cNvPr>
          <p:cNvSpPr/>
          <p:nvPr/>
        </p:nvSpPr>
        <p:spPr>
          <a:xfrm>
            <a:off x="4993582" y="5901816"/>
            <a:ext cx="5127998" cy="43204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3B6B1189-F13A-AE4C-B672-52B1332C28D8}"/>
              </a:ext>
            </a:extLst>
          </p:cNvPr>
          <p:cNvSpPr txBox="1">
            <a:spLocks noChangeArrowheads="1"/>
          </p:cNvSpPr>
          <p:nvPr/>
        </p:nvSpPr>
        <p:spPr>
          <a:xfrm>
            <a:off x="2249760" y="284463"/>
            <a:ext cx="77724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-110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-110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-110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-110" charset="0"/>
              </a:defRPr>
            </a:lvl9pPr>
          </a:lstStyle>
          <a:p>
            <a:pPr eaLnBrk="1" hangingPunct="1"/>
            <a:r>
              <a:rPr lang="sv-SE" sz="2400" kern="0" dirty="0">
                <a:latin typeface="Arial" charset="0"/>
              </a:rPr>
              <a:t>1920s:</a:t>
            </a:r>
            <a:br>
              <a:rPr lang="sv-SE" kern="0" dirty="0">
                <a:latin typeface="Arial" charset="0"/>
              </a:rPr>
            </a:br>
            <a:r>
              <a:rPr lang="sv-SE" kern="0" dirty="0">
                <a:latin typeface="Arial" charset="0"/>
              </a:rPr>
              <a:t>Louis </a:t>
            </a:r>
            <a:r>
              <a:rPr lang="sv-SE" kern="0" dirty="0" err="1">
                <a:latin typeface="Arial" charset="0"/>
              </a:rPr>
              <a:t>Thurstone</a:t>
            </a:r>
            <a:endParaRPr lang="sv-SE" kern="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23562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>
            <a:extLst>
              <a:ext uri="{FF2B5EF4-FFF2-40B4-BE49-F238E27FC236}">
                <a16:creationId xmlns:a16="http://schemas.microsoft.com/office/drawing/2014/main" id="{1E26DC8F-5D02-EB43-A85B-2C2552FCB2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sv-SE" altLang="sv-SE" sz="4000" dirty="0" err="1"/>
              <a:t>Measuring</a:t>
            </a:r>
            <a:r>
              <a:rPr lang="sv-SE" altLang="sv-SE" sz="4000" dirty="0"/>
              <a:t>…</a:t>
            </a:r>
          </a:p>
        </p:txBody>
      </p:sp>
      <p:sp>
        <p:nvSpPr>
          <p:cNvPr id="35842" name="Rectangle 3">
            <a:extLst>
              <a:ext uri="{FF2B5EF4-FFF2-40B4-BE49-F238E27FC236}">
                <a16:creationId xmlns:a16="http://schemas.microsoft.com/office/drawing/2014/main" id="{2E79D71D-1E84-0648-92D4-E86F3AC18E87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sv-SE" altLang="sv-SE" dirty="0" err="1"/>
              <a:t>Systematic</a:t>
            </a:r>
            <a:r>
              <a:rPr lang="sv-SE" altLang="sv-SE" dirty="0"/>
              <a:t> </a:t>
            </a:r>
            <a:r>
              <a:rPr lang="sv-SE" altLang="sv-SE" i="1" dirty="0"/>
              <a:t>observation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sv-SE" altLang="sv-SE" dirty="0"/>
              <a:t>An </a:t>
            </a:r>
            <a:r>
              <a:rPr lang="sv-SE" altLang="sv-SE" i="1" dirty="0" err="1"/>
              <a:t>estimation</a:t>
            </a:r>
            <a:r>
              <a:rPr lang="sv-SE" altLang="sv-SE" dirty="0"/>
              <a:t> </a:t>
            </a:r>
            <a:r>
              <a:rPr lang="sv-SE" altLang="sv-SE" dirty="0" err="1"/>
              <a:t>of</a:t>
            </a:r>
            <a:r>
              <a:rPr lang="sv-SE" altLang="sv-SE" dirty="0"/>
              <a:t> the </a:t>
            </a:r>
            <a:r>
              <a:rPr lang="sv-SE" altLang="sv-SE" dirty="0" err="1"/>
              <a:t>amount</a:t>
            </a:r>
            <a:r>
              <a:rPr lang="sv-SE" altLang="sv-SE" dirty="0"/>
              <a:t>, from less to </a:t>
            </a:r>
            <a:r>
              <a:rPr lang="sv-SE" altLang="sv-SE" dirty="0" err="1"/>
              <a:t>more</a:t>
            </a:r>
            <a:r>
              <a:rPr lang="sv-SE" altLang="sv-SE" dirty="0"/>
              <a:t>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sv-SE" altLang="sv-SE" i="1" dirty="0" err="1"/>
              <a:t>Quantification</a:t>
            </a:r>
            <a:r>
              <a:rPr lang="sv-SE" altLang="sv-SE" i="1" dirty="0"/>
              <a:t> </a:t>
            </a:r>
            <a:r>
              <a:rPr lang="sv-SE" altLang="sv-SE" dirty="0" err="1"/>
              <a:t>of</a:t>
            </a:r>
            <a:r>
              <a:rPr lang="sv-SE" altLang="sv-SE" i="1" dirty="0"/>
              <a:t> </a:t>
            </a:r>
            <a:r>
              <a:rPr lang="sv-SE" altLang="sv-SE" dirty="0"/>
              <a:t>the </a:t>
            </a:r>
            <a:r>
              <a:rPr lang="sv-SE" altLang="sv-SE" dirty="0" err="1"/>
              <a:t>quantity</a:t>
            </a:r>
            <a:endParaRPr lang="sv-SE" altLang="sv-SE" dirty="0"/>
          </a:p>
        </p:txBody>
      </p:sp>
      <p:pic>
        <p:nvPicPr>
          <p:cNvPr id="2" name="Picture 4" descr="blodtrycksmätning">
            <a:extLst>
              <a:ext uri="{FF2B5EF4-FFF2-40B4-BE49-F238E27FC236}">
                <a16:creationId xmlns:a16="http://schemas.microsoft.com/office/drawing/2014/main" id="{625571BE-5389-204E-6DC2-ED2502697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00"/>
          <a:stretch>
            <a:fillRect/>
          </a:stretch>
        </p:blipFill>
        <p:spPr bwMode="auto">
          <a:xfrm>
            <a:off x="8150072" y="4090741"/>
            <a:ext cx="2455862" cy="177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Bildobjekt 1">
            <a:extLst>
              <a:ext uri="{FF2B5EF4-FFF2-40B4-BE49-F238E27FC236}">
                <a16:creationId xmlns:a16="http://schemas.microsoft.com/office/drawing/2014/main" id="{5AA1B041-BBBB-DE16-5745-E197EA92F0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56898">
            <a:off x="1701153" y="4044058"/>
            <a:ext cx="801401" cy="190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Bildobjekt 6">
            <a:extLst>
              <a:ext uri="{FF2B5EF4-FFF2-40B4-BE49-F238E27FC236}">
                <a16:creationId xmlns:a16="http://schemas.microsoft.com/office/drawing/2014/main" id="{718B5C94-6E24-0262-0138-DB86FA6710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1" t="6528" r="2750" b="5516"/>
          <a:stretch>
            <a:fillRect/>
          </a:stretch>
        </p:blipFill>
        <p:spPr bwMode="auto">
          <a:xfrm>
            <a:off x="3342931" y="4082890"/>
            <a:ext cx="1944216" cy="1850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ildobjekt 7">
            <a:extLst>
              <a:ext uri="{FF2B5EF4-FFF2-40B4-BE49-F238E27FC236}">
                <a16:creationId xmlns:a16="http://schemas.microsoft.com/office/drawing/2014/main" id="{E3EDBDF9-4082-2365-91D2-1234D37E3F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7" t="32477" r="3677" b="34122"/>
          <a:stretch>
            <a:fillRect/>
          </a:stretch>
        </p:blipFill>
        <p:spPr bwMode="auto">
          <a:xfrm>
            <a:off x="2720622" y="3132091"/>
            <a:ext cx="6317317" cy="732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3AC270C5-7085-F6BE-DE7F-94975DDA27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93383" y="3997056"/>
            <a:ext cx="1944216" cy="1963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0985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86437-F497-C477-5649-627CBB2C9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Learning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5EAADD-A301-109F-8EFC-1CA5711891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Upon completion of this module, participants should be able to</a:t>
            </a:r>
          </a:p>
          <a:p>
            <a:r>
              <a:rPr lang="en-GB" dirty="0"/>
              <a:t>Explain the principles of metrology</a:t>
            </a:r>
          </a:p>
          <a:p>
            <a:r>
              <a:rPr lang="en-GB" dirty="0"/>
              <a:t>Understand the meaning of measurement</a:t>
            </a:r>
          </a:p>
          <a:p>
            <a:r>
              <a:rPr lang="en-GB" dirty="0"/>
              <a:t>Understand the concept of measurement uncertainty</a:t>
            </a:r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30951926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>
            <a:extLst>
              <a:ext uri="{FF2B5EF4-FFF2-40B4-BE49-F238E27FC236}">
                <a16:creationId xmlns:a16="http://schemas.microsoft.com/office/drawing/2014/main" id="{1E26DC8F-5D02-EB43-A85B-2C2552FCB2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sv-SE" altLang="sv-SE" sz="4000" dirty="0" err="1"/>
              <a:t>Measuring</a:t>
            </a:r>
            <a:r>
              <a:rPr lang="sv-SE" altLang="sv-SE" sz="4000" dirty="0"/>
              <a:t>…</a:t>
            </a:r>
          </a:p>
        </p:txBody>
      </p:sp>
      <p:sp>
        <p:nvSpPr>
          <p:cNvPr id="35842" name="Rectangle 3">
            <a:extLst>
              <a:ext uri="{FF2B5EF4-FFF2-40B4-BE49-F238E27FC236}">
                <a16:creationId xmlns:a16="http://schemas.microsoft.com/office/drawing/2014/main" id="{2E79D71D-1E84-0648-92D4-E86F3AC18E87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sv-SE" altLang="sv-SE" dirty="0" err="1"/>
              <a:t>Systematic</a:t>
            </a:r>
            <a:r>
              <a:rPr lang="sv-SE" altLang="sv-SE" dirty="0"/>
              <a:t> </a:t>
            </a:r>
            <a:r>
              <a:rPr lang="sv-SE" altLang="sv-SE" i="1" dirty="0"/>
              <a:t>observation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sv-SE" altLang="sv-SE" dirty="0"/>
              <a:t>An </a:t>
            </a:r>
            <a:r>
              <a:rPr lang="sv-SE" altLang="sv-SE" i="1" dirty="0" err="1"/>
              <a:t>estimation</a:t>
            </a:r>
            <a:r>
              <a:rPr lang="sv-SE" altLang="sv-SE" dirty="0"/>
              <a:t> </a:t>
            </a:r>
            <a:r>
              <a:rPr lang="sv-SE" altLang="sv-SE" dirty="0" err="1"/>
              <a:t>of</a:t>
            </a:r>
            <a:r>
              <a:rPr lang="sv-SE" altLang="sv-SE" dirty="0"/>
              <a:t> the </a:t>
            </a:r>
            <a:r>
              <a:rPr lang="sv-SE" altLang="sv-SE" dirty="0" err="1"/>
              <a:t>amount</a:t>
            </a:r>
            <a:r>
              <a:rPr lang="sv-SE" altLang="sv-SE" dirty="0"/>
              <a:t>, from less to </a:t>
            </a:r>
            <a:r>
              <a:rPr lang="sv-SE" altLang="sv-SE" dirty="0" err="1"/>
              <a:t>more</a:t>
            </a:r>
            <a:r>
              <a:rPr lang="sv-SE" altLang="sv-SE" dirty="0"/>
              <a:t>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sv-SE" altLang="sv-SE" i="1" dirty="0" err="1"/>
              <a:t>Quantification</a:t>
            </a:r>
            <a:r>
              <a:rPr lang="sv-SE" altLang="sv-SE" i="1" dirty="0"/>
              <a:t> </a:t>
            </a:r>
            <a:r>
              <a:rPr lang="sv-SE" altLang="sv-SE" dirty="0" err="1"/>
              <a:t>of</a:t>
            </a:r>
            <a:r>
              <a:rPr lang="sv-SE" altLang="sv-SE" i="1" dirty="0"/>
              <a:t> </a:t>
            </a:r>
            <a:r>
              <a:rPr lang="sv-SE" altLang="sv-SE" dirty="0"/>
              <a:t>the </a:t>
            </a:r>
            <a:r>
              <a:rPr lang="sv-SE" altLang="sv-SE" dirty="0" err="1"/>
              <a:t>quantity</a:t>
            </a:r>
            <a:endParaRPr lang="sv-SE" altLang="sv-SE" dirty="0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47914FEC-8C20-B09E-FA2D-342F69FDF3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037547"/>
            <a:ext cx="2378517" cy="3139416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AEA974E9-6E0C-3CCB-8360-D709C42DA7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2433" y="3037547"/>
            <a:ext cx="2294673" cy="3139416"/>
          </a:xfrm>
          <a:prstGeom prst="rect">
            <a:avLst/>
          </a:prstGeom>
        </p:spPr>
      </p:pic>
      <p:pic>
        <p:nvPicPr>
          <p:cNvPr id="9" name="Bildobjekt 10">
            <a:extLst>
              <a:ext uri="{FF2B5EF4-FFF2-40B4-BE49-F238E27FC236}">
                <a16:creationId xmlns:a16="http://schemas.microsoft.com/office/drawing/2014/main" id="{A3855265-FA4E-A8B2-1214-0CADDE3C69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738" y="3015764"/>
            <a:ext cx="2239435" cy="3161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Bildobjekt 1">
            <a:extLst>
              <a:ext uri="{FF2B5EF4-FFF2-40B4-BE49-F238E27FC236}">
                <a16:creationId xmlns:a16="http://schemas.microsoft.com/office/drawing/2014/main" id="{10609C46-EBC4-7434-4840-1A9BFFE22A5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15"/>
          <a:stretch/>
        </p:blipFill>
        <p:spPr bwMode="auto">
          <a:xfrm>
            <a:off x="8811146" y="3037547"/>
            <a:ext cx="2381806" cy="2639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ruta 10">
            <a:extLst>
              <a:ext uri="{FF2B5EF4-FFF2-40B4-BE49-F238E27FC236}">
                <a16:creationId xmlns:a16="http://schemas.microsoft.com/office/drawing/2014/main" id="{84547F03-FD22-BB86-085E-8383C555EF5A}"/>
              </a:ext>
            </a:extLst>
          </p:cNvPr>
          <p:cNvSpPr txBox="1"/>
          <p:nvPr/>
        </p:nvSpPr>
        <p:spPr>
          <a:xfrm rot="20649454">
            <a:off x="4208713" y="3664727"/>
            <a:ext cx="300370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2800" b="1" dirty="0">
                <a:solidFill>
                  <a:srgbClr val="FF0000"/>
                </a:solidFill>
              </a:rPr>
              <a:t>Observations</a:t>
            </a:r>
          </a:p>
          <a:p>
            <a:pPr algn="ctr"/>
            <a:r>
              <a:rPr lang="sv-SE" sz="2800" b="1" dirty="0" err="1">
                <a:solidFill>
                  <a:srgbClr val="FF0000"/>
                </a:solidFill>
              </a:rPr>
              <a:t>Assessments</a:t>
            </a:r>
            <a:endParaRPr lang="sv-SE" sz="2800" b="1" dirty="0">
              <a:solidFill>
                <a:srgbClr val="FF0000"/>
              </a:solidFill>
            </a:endParaRPr>
          </a:p>
          <a:p>
            <a:pPr algn="ctr"/>
            <a:r>
              <a:rPr lang="sv-SE" sz="2800" b="1" dirty="0">
                <a:solidFill>
                  <a:srgbClr val="FF0000"/>
                </a:solidFill>
              </a:rPr>
              <a:t>QUALITATIVE DATA</a:t>
            </a:r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27164B7E-53FE-D0ED-0B9A-9297957F60B3}"/>
              </a:ext>
            </a:extLst>
          </p:cNvPr>
          <p:cNvSpPr txBox="1"/>
          <p:nvPr/>
        </p:nvSpPr>
        <p:spPr>
          <a:xfrm>
            <a:off x="554048" y="1371600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800" dirty="0">
                <a:solidFill>
                  <a:srgbClr val="FF0000"/>
                </a:solidFill>
              </a:rPr>
              <a:t>√</a:t>
            </a:r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7C164E16-4CFD-271B-DC02-1A6A0A3E2241}"/>
              </a:ext>
            </a:extLst>
          </p:cNvPr>
          <p:cNvSpPr txBox="1"/>
          <p:nvPr/>
        </p:nvSpPr>
        <p:spPr>
          <a:xfrm>
            <a:off x="554048" y="1828771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800" dirty="0">
                <a:solidFill>
                  <a:srgbClr val="FF0000"/>
                </a:solidFill>
              </a:rPr>
              <a:t>√</a:t>
            </a:r>
          </a:p>
        </p:txBody>
      </p:sp>
      <p:cxnSp>
        <p:nvCxnSpPr>
          <p:cNvPr id="14" name="Rak 13">
            <a:extLst>
              <a:ext uri="{FF2B5EF4-FFF2-40B4-BE49-F238E27FC236}">
                <a16:creationId xmlns:a16="http://schemas.microsoft.com/office/drawing/2014/main" id="{62AECC33-F88C-4A71-D851-BD5C2BC1379F}"/>
              </a:ext>
            </a:extLst>
          </p:cNvPr>
          <p:cNvCxnSpPr>
            <a:cxnSpLocks/>
          </p:cNvCxnSpPr>
          <p:nvPr/>
        </p:nvCxnSpPr>
        <p:spPr>
          <a:xfrm>
            <a:off x="1148585" y="2641517"/>
            <a:ext cx="4394259" cy="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Bildobjekt 16">
            <a:extLst>
              <a:ext uri="{FF2B5EF4-FFF2-40B4-BE49-F238E27FC236}">
                <a16:creationId xmlns:a16="http://schemas.microsoft.com/office/drawing/2014/main" id="{7AD3442D-475A-E8BB-5053-C6F6F0FE16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46288" y="365125"/>
            <a:ext cx="3267709" cy="2448454"/>
          </a:xfrm>
          <a:prstGeom prst="rect">
            <a:avLst/>
          </a:prstGeom>
        </p:spPr>
      </p:pic>
      <p:sp>
        <p:nvSpPr>
          <p:cNvPr id="18" name="Ellips 17">
            <a:extLst>
              <a:ext uri="{FF2B5EF4-FFF2-40B4-BE49-F238E27FC236}">
                <a16:creationId xmlns:a16="http://schemas.microsoft.com/office/drawing/2014/main" id="{F853861D-BDF8-D3C3-94E4-20E1458EBE99}"/>
              </a:ext>
            </a:extLst>
          </p:cNvPr>
          <p:cNvSpPr/>
          <p:nvPr/>
        </p:nvSpPr>
        <p:spPr>
          <a:xfrm>
            <a:off x="8619173" y="1894820"/>
            <a:ext cx="1845627" cy="633891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1" name="Freeform 16">
            <a:extLst>
              <a:ext uri="{FF2B5EF4-FFF2-40B4-BE49-F238E27FC236}">
                <a16:creationId xmlns:a16="http://schemas.microsoft.com/office/drawing/2014/main" id="{C6170635-2A2B-9C9F-BA8E-2384431AD98F}"/>
              </a:ext>
            </a:extLst>
          </p:cNvPr>
          <p:cNvSpPr>
            <a:spLocks/>
          </p:cNvSpPr>
          <p:nvPr/>
        </p:nvSpPr>
        <p:spPr bwMode="auto">
          <a:xfrm rot="9709989">
            <a:off x="6105553" y="552318"/>
            <a:ext cx="3412900" cy="513768"/>
          </a:xfrm>
          <a:custGeom>
            <a:avLst/>
            <a:gdLst>
              <a:gd name="T0" fmla="*/ 2147483646 w 2592"/>
              <a:gd name="T1" fmla="*/ 0 h 576"/>
              <a:gd name="T2" fmla="*/ 2147483646 w 2592"/>
              <a:gd name="T3" fmla="*/ 2147483646 h 576"/>
              <a:gd name="T4" fmla="*/ 0 w 2592"/>
              <a:gd name="T5" fmla="*/ 0 h 576"/>
              <a:gd name="T6" fmla="*/ 0 60000 65536"/>
              <a:gd name="T7" fmla="*/ 0 60000 65536"/>
              <a:gd name="T8" fmla="*/ 0 60000 65536"/>
              <a:gd name="T9" fmla="*/ 0 w 2592"/>
              <a:gd name="T10" fmla="*/ 0 h 576"/>
              <a:gd name="T11" fmla="*/ 2592 w 2592"/>
              <a:gd name="T12" fmla="*/ 576 h 57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592" h="576">
                <a:moveTo>
                  <a:pt x="2592" y="0"/>
                </a:moveTo>
                <a:cubicBezTo>
                  <a:pt x="2208" y="288"/>
                  <a:pt x="1824" y="576"/>
                  <a:pt x="1392" y="576"/>
                </a:cubicBezTo>
                <a:cubicBezTo>
                  <a:pt x="960" y="576"/>
                  <a:pt x="480" y="288"/>
                  <a:pt x="0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5784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5" name="Bildobjekt 6">
            <a:extLst>
              <a:ext uri="{FF2B5EF4-FFF2-40B4-BE49-F238E27FC236}">
                <a16:creationId xmlns:a16="http://schemas.microsoft.com/office/drawing/2014/main" id="{116B4E2B-D1D7-0047-8275-2511B10E1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2156178"/>
            <a:ext cx="9518327" cy="1094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B848D297-6972-CE45-9779-36BC5A33FE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582" y="123480"/>
            <a:ext cx="1167912" cy="125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F15975B7-FFAD-9B41-A344-F5279AF880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6926" y="100768"/>
            <a:ext cx="1263162" cy="1282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FF2BB406-644E-C74B-9921-090A9C7C82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9" r="15581"/>
          <a:stretch>
            <a:fillRect/>
          </a:stretch>
        </p:blipFill>
        <p:spPr bwMode="auto">
          <a:xfrm>
            <a:off x="2444602" y="157182"/>
            <a:ext cx="798634" cy="1248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Bildobjekt 13">
            <a:extLst>
              <a:ext uri="{FF2B5EF4-FFF2-40B4-BE49-F238E27FC236}">
                <a16:creationId xmlns:a16="http://schemas.microsoft.com/office/drawing/2014/main" id="{C8C97FA9-7FEA-244C-B56E-0917CEB2C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5922" y="100035"/>
            <a:ext cx="1291004" cy="127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Bildobjekt 14">
            <a:extLst>
              <a:ext uri="{FF2B5EF4-FFF2-40B4-BE49-F238E27FC236}">
                <a16:creationId xmlns:a16="http://schemas.microsoft.com/office/drawing/2014/main" id="{B4E8EB69-0C41-0141-B993-E59C4F30C4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582" y="142529"/>
            <a:ext cx="1144466" cy="125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1073CC95-B19F-9841-AF9E-125658D83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7076" y="106108"/>
            <a:ext cx="1018846" cy="1271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Bildobjekt 12">
            <a:extLst>
              <a:ext uri="{FF2B5EF4-FFF2-40B4-BE49-F238E27FC236}">
                <a16:creationId xmlns:a16="http://schemas.microsoft.com/office/drawing/2014/main" id="{92BD031F-8DAC-C041-8D3D-C13B49116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790" y="135204"/>
            <a:ext cx="808892" cy="1236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ruta 17">
            <a:extLst>
              <a:ext uri="{FF2B5EF4-FFF2-40B4-BE49-F238E27FC236}">
                <a16:creationId xmlns:a16="http://schemas.microsoft.com/office/drawing/2014/main" id="{16D33893-CD6A-D742-BF72-496D61A229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261" y="1477249"/>
            <a:ext cx="9922933" cy="1001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sv-SE" altLang="sv-SE" sz="2400" b="1" dirty="0"/>
              <a:t>”</a:t>
            </a:r>
            <a:r>
              <a:rPr lang="sv-SE" altLang="sv-SE" sz="2400" b="1" i="1" dirty="0"/>
              <a:t>[RMT] … is not </a:t>
            </a:r>
            <a:r>
              <a:rPr lang="sv-SE" altLang="sv-SE" sz="2400" b="1" i="1" dirty="0" err="1"/>
              <a:t>simply</a:t>
            </a:r>
            <a:r>
              <a:rPr lang="sv-SE" altLang="sv-SE" sz="2400" b="1" i="1" dirty="0"/>
              <a:t> a </a:t>
            </a:r>
            <a:r>
              <a:rPr lang="sv-SE" altLang="sv-SE" sz="2400" b="1" i="1" dirty="0" err="1"/>
              <a:t>mathematical</a:t>
            </a:r>
            <a:r>
              <a:rPr lang="sv-SE" altLang="sv-SE" sz="2400" b="1" i="1" dirty="0"/>
              <a:t> or </a:t>
            </a:r>
            <a:r>
              <a:rPr lang="sv-SE" altLang="sv-SE" sz="2400" b="1" i="1" dirty="0" err="1"/>
              <a:t>statistical</a:t>
            </a:r>
            <a:r>
              <a:rPr lang="sv-SE" altLang="sv-SE" sz="2400" b="1" i="1" dirty="0"/>
              <a:t> approach, </a:t>
            </a:r>
            <a:r>
              <a:rPr lang="sv-SE" altLang="sv-SE" sz="2400" b="1" i="1" dirty="0" err="1"/>
              <a:t>but</a:t>
            </a:r>
            <a:r>
              <a:rPr lang="sv-SE" altLang="sv-SE" sz="2400" b="1" i="1" dirty="0"/>
              <a:t> a </a:t>
            </a:r>
            <a:r>
              <a:rPr lang="sv-SE" altLang="sv-SE" sz="2400" b="1" i="1" dirty="0" err="1"/>
              <a:t>specific</a:t>
            </a:r>
            <a:r>
              <a:rPr lang="sv-SE" altLang="sv-SE" sz="2400" b="1" i="1" dirty="0"/>
              <a:t> </a:t>
            </a:r>
            <a:r>
              <a:rPr lang="sv-SE" altLang="sv-SE" sz="2400" b="1" i="1" dirty="0" err="1"/>
              <a:t>metrological</a:t>
            </a:r>
            <a:r>
              <a:rPr lang="sv-SE" altLang="sv-SE" sz="2400" b="1" i="1" dirty="0"/>
              <a:t> approach to human-</a:t>
            </a:r>
            <a:r>
              <a:rPr lang="sv-SE" altLang="sv-SE" sz="2400" b="1" i="1" dirty="0" err="1"/>
              <a:t>based</a:t>
            </a:r>
            <a:r>
              <a:rPr lang="sv-SE" altLang="sv-SE" sz="2400" b="1" i="1" dirty="0"/>
              <a:t> </a:t>
            </a:r>
            <a:r>
              <a:rPr lang="sv-SE" altLang="sv-SE" sz="2400" b="1" i="1" dirty="0" err="1"/>
              <a:t>measurement</a:t>
            </a:r>
            <a:r>
              <a:rPr lang="sv-SE" altLang="sv-SE" sz="2400" b="1" dirty="0"/>
              <a:t>” </a:t>
            </a:r>
            <a:r>
              <a:rPr lang="sv-SE" altLang="sv-SE" sz="1108" dirty="0"/>
              <a:t>(</a:t>
            </a:r>
            <a:r>
              <a:rPr lang="sv-SE" altLang="sv-SE" sz="1108" dirty="0" err="1"/>
              <a:t>Pendrill</a:t>
            </a:r>
            <a:r>
              <a:rPr lang="sv-SE" altLang="sv-SE" sz="1108" dirty="0"/>
              <a:t> 2014)</a:t>
            </a:r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A256A6AE-81C9-4C4E-A378-87DBC8A4D49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13088" y="3300226"/>
            <a:ext cx="3601953" cy="3299691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F91ED130-AD02-4B69-EE64-BCE644DDE43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4988" y="3300226"/>
            <a:ext cx="2913379" cy="2311703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2199BA17-9E58-C179-1A16-66F3346AF58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65644" y="3531553"/>
            <a:ext cx="3259245" cy="2503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621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E6D2C38B-CE16-C12C-2AB7-D46F04C765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761" y="400580"/>
            <a:ext cx="2593398" cy="3910150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984DE722-758A-BDF5-2C7E-E9D0F5E69A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6963" y="1853908"/>
            <a:ext cx="2515013" cy="3910149"/>
          </a:xfrm>
          <a:prstGeom prst="rect">
            <a:avLst/>
          </a:prstGeom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FFDE92C7-C779-7C5F-C81E-97FC27F2CF97}"/>
              </a:ext>
            </a:extLst>
          </p:cNvPr>
          <p:cNvSpPr txBox="1"/>
          <p:nvPr/>
        </p:nvSpPr>
        <p:spPr>
          <a:xfrm>
            <a:off x="6713912" y="5729877"/>
            <a:ext cx="423705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900" dirty="0">
                <a:hlinkClick r:id="rId4"/>
              </a:rPr>
              <a:t>https://www.ri.se/en/what-we-do/projects/center-for-category-based-measurements</a:t>
            </a:r>
            <a:r>
              <a:rPr lang="sv-SE" sz="900" dirty="0"/>
              <a:t> 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9C3FE506-D0F1-00F9-9329-CE4200D0E2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5282" y="169750"/>
            <a:ext cx="3966585" cy="5594307"/>
          </a:xfrm>
          <a:prstGeom prst="rect">
            <a:avLst/>
          </a:prstGeom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002470CA-F59B-DE4A-E6E8-7CF11C210A5D}"/>
              </a:ext>
            </a:extLst>
          </p:cNvPr>
          <p:cNvSpPr txBox="1"/>
          <p:nvPr/>
        </p:nvSpPr>
        <p:spPr>
          <a:xfrm>
            <a:off x="3789382" y="5764057"/>
            <a:ext cx="227017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900" dirty="0">
                <a:hlinkClick r:id="rId6"/>
              </a:rPr>
              <a:t>https://doi.org/10.1007/978-3-031-22448-5</a:t>
            </a:r>
            <a:r>
              <a:rPr lang="sv-SE" sz="9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324260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4D0C0EC-D234-48CC-7299-A37E9D582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References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7EE3F0E-D052-84BC-18E0-64480D2520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Bell S. </a:t>
            </a:r>
            <a:r>
              <a:rPr lang="en-US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beginner’s guide to uncertainty of measurement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Teddington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National Physical Laboratory, 2001.</a:t>
            </a:r>
            <a:b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Available from: </a:t>
            </a:r>
            <a:r>
              <a:rPr lang="en-US" sz="18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www.npl.co.uk/gpgs/beginners-guide-measurement-uncertainty-gpg11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sv-SE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Brown RJC. Measuring measurement – What is metrology and why does it matter? </a:t>
            </a:r>
            <a:r>
              <a:rPr lang="en-US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Measurement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2021; 168: 108408.</a:t>
            </a:r>
            <a:b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Available from: </a:t>
            </a:r>
            <a:r>
              <a:rPr lang="en-US" sz="18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https://doi.org/10.1016/j.measurement.2020.108408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sv-SE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Howarth P, Redgrave F. </a:t>
            </a:r>
            <a:r>
              <a:rPr lang="en-US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Metrology - In short, 3rd edition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Albertslund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Euramet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2008.</a:t>
            </a:r>
            <a:b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Available from: </a:t>
            </a:r>
            <a:r>
              <a:rPr lang="en-US" sz="18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https://www.euramet.org/publications-media-centre/documents/metrology-in-short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sv-SE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Pendrill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L. Man as a measurement instrument. </a:t>
            </a:r>
            <a:r>
              <a:rPr lang="en-US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NCSLI Measure J </a:t>
            </a:r>
            <a:r>
              <a:rPr lang="en-US" sz="1800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Meas</a:t>
            </a:r>
            <a:r>
              <a:rPr lang="en-US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Sci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2014; 9(4): 24-35.</a:t>
            </a:r>
            <a:b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Available from: </a:t>
            </a:r>
            <a:r>
              <a:rPr lang="en-US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https://www.researchgate.net/profile/Leslie-Pendrill/publication/270897373_Man_as_a_Measurement_Instrument/links/54dc7a590cf2a7769d964450/Man-as-a-Measurement-Instrument.pdf</a:t>
            </a:r>
            <a:r>
              <a:rPr lang="sv-SE" dirty="0">
                <a:effectLst/>
              </a:rPr>
              <a:t> 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129874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Bildobjekt 1">
            <a:extLst>
              <a:ext uri="{FF2B5EF4-FFF2-40B4-BE49-F238E27FC236}">
                <a16:creationId xmlns:a16="http://schemas.microsoft.com/office/drawing/2014/main" id="{1787E6BA-F5BD-DB45-B6E6-1A0397E19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744" y="273933"/>
            <a:ext cx="9272511" cy="5822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EEA65C4C-051D-8301-8520-86703A76F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Metrology</a:t>
            </a:r>
            <a:r>
              <a:rPr lang="sv-SE" dirty="0"/>
              <a:t> in </a:t>
            </a:r>
            <a:r>
              <a:rPr lang="sv-SE" dirty="0" err="1"/>
              <a:t>daily</a:t>
            </a:r>
            <a:r>
              <a:rPr lang="sv-SE" dirty="0"/>
              <a:t> </a:t>
            </a:r>
            <a:r>
              <a:rPr lang="sv-SE" dirty="0" err="1"/>
              <a:t>life</a:t>
            </a:r>
            <a:endParaRPr lang="sv-SE" dirty="0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4D0F45F2-245C-99CE-21EF-FD60B6DD3999}"/>
              </a:ext>
            </a:extLst>
          </p:cNvPr>
          <p:cNvSpPr txBox="1"/>
          <p:nvPr/>
        </p:nvSpPr>
        <p:spPr>
          <a:xfrm>
            <a:off x="3905955" y="5445001"/>
            <a:ext cx="4854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>
                <a:hlinkClick r:id="rId2"/>
              </a:rPr>
              <a:t>https://www.youtube.com/watch?v=vRnT8hIxjqk</a:t>
            </a:r>
            <a:r>
              <a:rPr lang="sv-SE" dirty="0"/>
              <a:t> 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4A27EE64-7F1D-B4F3-F9A1-AC28FECAB7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5859" y="1412998"/>
            <a:ext cx="6776156" cy="4032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5302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Bildobjekt 3">
            <a:extLst>
              <a:ext uri="{FF2B5EF4-FFF2-40B4-BE49-F238E27FC236}">
                <a16:creationId xmlns:a16="http://schemas.microsoft.com/office/drawing/2014/main" id="{371731C4-EB63-A140-8009-3336C558D5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986" y="304007"/>
            <a:ext cx="1584325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4" descr="blodtrycksmätning">
            <a:extLst>
              <a:ext uri="{FF2B5EF4-FFF2-40B4-BE49-F238E27FC236}">
                <a16:creationId xmlns:a16="http://schemas.microsoft.com/office/drawing/2014/main" id="{A32D6650-2F1B-5946-8B8B-0CC76454D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00"/>
          <a:stretch>
            <a:fillRect/>
          </a:stretch>
        </p:blipFill>
        <p:spPr bwMode="auto">
          <a:xfrm>
            <a:off x="8408988" y="207963"/>
            <a:ext cx="2455862" cy="177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Bildobjekt 1">
            <a:extLst>
              <a:ext uri="{FF2B5EF4-FFF2-40B4-BE49-F238E27FC236}">
                <a16:creationId xmlns:a16="http://schemas.microsoft.com/office/drawing/2014/main" id="{70EC3E39-CDC9-3D4E-AC90-5A78ABF2DE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821" y="3401887"/>
            <a:ext cx="1165225" cy="276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Bildobjekt 6">
            <a:extLst>
              <a:ext uri="{FF2B5EF4-FFF2-40B4-BE49-F238E27FC236}">
                <a16:creationId xmlns:a16="http://schemas.microsoft.com/office/drawing/2014/main" id="{2442B97A-D804-824E-B645-78D4ADD16D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1" t="6528" r="2750" b="5516"/>
          <a:stretch>
            <a:fillRect/>
          </a:stretch>
        </p:blipFill>
        <p:spPr bwMode="auto">
          <a:xfrm>
            <a:off x="2710681" y="3913123"/>
            <a:ext cx="2232025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Bildobjekt 7">
            <a:extLst>
              <a:ext uri="{FF2B5EF4-FFF2-40B4-BE49-F238E27FC236}">
                <a16:creationId xmlns:a16="http://schemas.microsoft.com/office/drawing/2014/main" id="{E76ED8CF-2868-8B4E-AF02-33184EEE18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7" t="32477" r="3677" b="34122"/>
          <a:stretch>
            <a:fillRect/>
          </a:stretch>
        </p:blipFill>
        <p:spPr bwMode="auto">
          <a:xfrm>
            <a:off x="1327150" y="2322512"/>
            <a:ext cx="9537700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319508E8-971B-941C-6B4C-A1E3ECEE3C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59897" y="105427"/>
            <a:ext cx="2261653" cy="2284412"/>
          </a:xfrm>
          <a:prstGeom prst="rect">
            <a:avLst/>
          </a:prstGeom>
        </p:spPr>
      </p:pic>
      <p:pic>
        <p:nvPicPr>
          <p:cNvPr id="20484" name="Bildobjekt 4">
            <a:extLst>
              <a:ext uri="{FF2B5EF4-FFF2-40B4-BE49-F238E27FC236}">
                <a16:creationId xmlns:a16="http://schemas.microsoft.com/office/drawing/2014/main" id="{04874BD0-1F16-F443-9391-19B3EF722A9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9" t="4233" r="19559" b="11092"/>
          <a:stretch>
            <a:fillRect/>
          </a:stretch>
        </p:blipFill>
        <p:spPr bwMode="auto">
          <a:xfrm>
            <a:off x="3411002" y="647535"/>
            <a:ext cx="1008063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 descr="Blodprovstagning">
            <a:extLst>
              <a:ext uri="{FF2B5EF4-FFF2-40B4-BE49-F238E27FC236}">
                <a16:creationId xmlns:a16="http://schemas.microsoft.com/office/drawing/2014/main" id="{AF6D62C7-7396-8B4D-A3D0-F64AFB732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7845" y="3784599"/>
            <a:ext cx="2581334" cy="2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AF8D4D33-0296-0205-EA7C-4FA289235A9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49875" y="3784599"/>
            <a:ext cx="3183633" cy="238112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ubrik 3">
            <a:extLst>
              <a:ext uri="{FF2B5EF4-FFF2-40B4-BE49-F238E27FC236}">
                <a16:creationId xmlns:a16="http://schemas.microsoft.com/office/drawing/2014/main" id="{2DF7C30E-F017-7843-81DC-ACA2849DCA3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449639" y="1941514"/>
            <a:ext cx="6619875" cy="2090737"/>
          </a:xfrm>
        </p:spPr>
        <p:txBody>
          <a:bodyPr>
            <a:normAutofit fontScale="90000"/>
          </a:bodyPr>
          <a:lstStyle/>
          <a:p>
            <a:r>
              <a:rPr lang="ja-JP" altLang="sv-SE"/>
              <a:t>"</a:t>
            </a:r>
            <a:r>
              <a:rPr lang="sv-SE" altLang="ja-JP"/>
              <a:t>The trouble with measurement is its seeming simplicity</a:t>
            </a:r>
            <a:r>
              <a:rPr lang="ja-JP" altLang="sv-SE"/>
              <a:t>"</a:t>
            </a:r>
            <a:br>
              <a:rPr lang="sv-SE" altLang="ja-JP"/>
            </a:br>
            <a:endParaRPr lang="sv-SE" altLang="sv-SE"/>
          </a:p>
        </p:txBody>
      </p:sp>
      <p:sp>
        <p:nvSpPr>
          <p:cNvPr id="22530" name="Rektangel 5">
            <a:extLst>
              <a:ext uri="{FF2B5EF4-FFF2-40B4-BE49-F238E27FC236}">
                <a16:creationId xmlns:a16="http://schemas.microsoft.com/office/drawing/2014/main" id="{FDD71712-E3AC-D44C-A9B9-CAC5AED3CC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1001" y="3532188"/>
            <a:ext cx="11461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1800" i="1"/>
              <a:t>Unknown</a:t>
            </a:r>
          </a:p>
        </p:txBody>
      </p:sp>
      <p:pic>
        <p:nvPicPr>
          <p:cNvPr id="22531" name="Bildobjekt 7">
            <a:extLst>
              <a:ext uri="{FF2B5EF4-FFF2-40B4-BE49-F238E27FC236}">
                <a16:creationId xmlns:a16="http://schemas.microsoft.com/office/drawing/2014/main" id="{17E4F67F-F8D3-E142-9693-78908BAB7F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026" y="133350"/>
            <a:ext cx="2157413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15">
            <a:extLst>
              <a:ext uri="{FF2B5EF4-FFF2-40B4-BE49-F238E27FC236}">
                <a16:creationId xmlns:a16="http://schemas.microsoft.com/office/drawing/2014/main" id="{9388750B-5ADE-9A45-8B49-BF28851EEF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93" y="4076701"/>
            <a:ext cx="1192213" cy="179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textruta 1">
            <a:extLst>
              <a:ext uri="{FF2B5EF4-FFF2-40B4-BE49-F238E27FC236}">
                <a16:creationId xmlns:a16="http://schemas.microsoft.com/office/drawing/2014/main" id="{AF4302A1-726A-D148-B517-A3806D92CC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4155" y="4281489"/>
            <a:ext cx="826861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v-SE" altLang="sv-SE" sz="1200" dirty="0"/>
              <a:t>1592: C. </a:t>
            </a:r>
            <a:r>
              <a:rPr lang="sv-SE" altLang="sv-SE" sz="1200" dirty="0" err="1"/>
              <a:t>Drebbel</a:t>
            </a:r>
            <a:r>
              <a:rPr lang="sv-SE" altLang="sv-SE" sz="1200" dirty="0"/>
              <a:t> von </a:t>
            </a:r>
            <a:r>
              <a:rPr lang="sv-SE" altLang="sv-SE" sz="1200" dirty="0" err="1"/>
              <a:t>Alkmar</a:t>
            </a:r>
            <a:r>
              <a:rPr lang="sv-SE" altLang="sv-SE" sz="1200" dirty="0"/>
              <a:t> and Galileo Galilei </a:t>
            </a:r>
            <a:r>
              <a:rPr lang="sv-SE" altLang="sv-SE" sz="1200" dirty="0" err="1"/>
              <a:t>simultaneously</a:t>
            </a:r>
            <a:r>
              <a:rPr lang="sv-SE" altLang="sv-SE" sz="1200" dirty="0"/>
              <a:t> </a:t>
            </a:r>
            <a:r>
              <a:rPr lang="sv-SE" altLang="sv-SE" sz="1200" dirty="0" err="1"/>
              <a:t>invented</a:t>
            </a:r>
            <a:r>
              <a:rPr lang="sv-SE" altLang="sv-SE" sz="1200" dirty="0"/>
              <a:t> the air </a:t>
            </a:r>
            <a:r>
              <a:rPr lang="sv-SE" altLang="sv-SE" sz="1200" dirty="0" err="1"/>
              <a:t>thermometer</a:t>
            </a:r>
            <a:r>
              <a:rPr lang="sv-SE" altLang="sv-SE" sz="1200" dirty="0"/>
              <a:t> (</a:t>
            </a:r>
            <a:r>
              <a:rPr lang="sv-SE" altLang="sv-SE" sz="1200" dirty="0" err="1"/>
              <a:t>thermoscope</a:t>
            </a:r>
            <a:r>
              <a:rPr lang="sv-SE" altLang="sv-SE" sz="1200" dirty="0"/>
              <a:t>).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sv-SE" altLang="sv-SE" sz="1200" dirty="0"/>
              <a:t>1620: C. </a:t>
            </a:r>
            <a:r>
              <a:rPr lang="sv-SE" altLang="sv-SE" sz="1200" dirty="0" err="1"/>
              <a:t>Drebbel</a:t>
            </a:r>
            <a:r>
              <a:rPr lang="sv-SE" altLang="sv-SE" sz="1200" dirty="0"/>
              <a:t> von </a:t>
            </a:r>
            <a:r>
              <a:rPr lang="sv-SE" altLang="sv-SE" sz="1200" dirty="0" err="1"/>
              <a:t>Alkmar</a:t>
            </a:r>
            <a:r>
              <a:rPr lang="sv-SE" altLang="sv-SE" sz="1200" dirty="0"/>
              <a:t> </a:t>
            </a:r>
            <a:r>
              <a:rPr lang="sv-SE" altLang="sv-SE" sz="1200" dirty="0" err="1"/>
              <a:t>invented</a:t>
            </a:r>
            <a:r>
              <a:rPr lang="sv-SE" altLang="sv-SE" sz="1200" dirty="0"/>
              <a:t> the spirit </a:t>
            </a:r>
            <a:r>
              <a:rPr lang="sv-SE" altLang="sv-SE" sz="1200" dirty="0" err="1"/>
              <a:t>thermometer</a:t>
            </a:r>
            <a:r>
              <a:rPr lang="sv-SE" altLang="sv-SE" sz="1200" dirty="0"/>
              <a:t>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sv-SE" altLang="sv-SE" sz="1200" dirty="0"/>
              <a:t>1643: </a:t>
            </a:r>
            <a:r>
              <a:rPr lang="sv-SE" altLang="sv-SE" sz="1200" dirty="0" err="1"/>
              <a:t>Athanasius</a:t>
            </a:r>
            <a:r>
              <a:rPr lang="sv-SE" altLang="sv-SE" sz="1200" dirty="0"/>
              <a:t> </a:t>
            </a:r>
            <a:r>
              <a:rPr lang="sv-SE" altLang="sv-SE" sz="1200" dirty="0" err="1"/>
              <a:t>Kircher</a:t>
            </a:r>
            <a:r>
              <a:rPr lang="sv-SE" altLang="sv-SE" sz="1200" dirty="0"/>
              <a:t> </a:t>
            </a:r>
            <a:r>
              <a:rPr lang="sv-SE" altLang="sv-SE" sz="1200" dirty="0" err="1"/>
              <a:t>invented</a:t>
            </a:r>
            <a:r>
              <a:rPr lang="sv-SE" altLang="sv-SE" sz="1200" dirty="0"/>
              <a:t> the </a:t>
            </a:r>
            <a:r>
              <a:rPr lang="sv-SE" altLang="sv-SE" sz="1200" dirty="0" err="1"/>
              <a:t>mercury</a:t>
            </a:r>
            <a:r>
              <a:rPr lang="sv-SE" altLang="sv-SE" sz="1200" dirty="0"/>
              <a:t> </a:t>
            </a:r>
            <a:r>
              <a:rPr lang="sv-SE" altLang="sv-SE" sz="1200" dirty="0" err="1"/>
              <a:t>thermometer</a:t>
            </a:r>
            <a:r>
              <a:rPr lang="sv-SE" altLang="sv-SE" sz="1200" dirty="0"/>
              <a:t>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sv-SE" altLang="sv-SE" sz="1200" dirty="0"/>
              <a:t>1665: Christian </a:t>
            </a:r>
            <a:r>
              <a:rPr lang="sv-SE" altLang="sv-SE" sz="1200" dirty="0" err="1"/>
              <a:t>Huygens</a:t>
            </a:r>
            <a:r>
              <a:rPr lang="sv-SE" altLang="sv-SE" sz="1200" dirty="0"/>
              <a:t> </a:t>
            </a:r>
            <a:r>
              <a:rPr lang="sv-SE" altLang="sv-SE" sz="1200" dirty="0" err="1"/>
              <a:t>suggested</a:t>
            </a:r>
            <a:r>
              <a:rPr lang="sv-SE" altLang="sv-SE" sz="1200" dirty="0"/>
              <a:t> </a:t>
            </a:r>
            <a:r>
              <a:rPr lang="sv-SE" altLang="sv-SE" sz="1200" dirty="0" err="1"/>
              <a:t>using</a:t>
            </a:r>
            <a:r>
              <a:rPr lang="sv-SE" altLang="sv-SE" sz="1200" dirty="0"/>
              <a:t> the </a:t>
            </a:r>
            <a:r>
              <a:rPr lang="sv-SE" altLang="sv-SE" sz="1200" dirty="0" err="1"/>
              <a:t>freezing</a:t>
            </a:r>
            <a:r>
              <a:rPr lang="sv-SE" altLang="sv-SE" sz="1200" dirty="0"/>
              <a:t> and </a:t>
            </a:r>
            <a:r>
              <a:rPr lang="sv-SE" altLang="sv-SE" sz="1200" dirty="0" err="1"/>
              <a:t>boiling</a:t>
            </a:r>
            <a:r>
              <a:rPr lang="sv-SE" altLang="sv-SE" sz="1200" dirty="0"/>
              <a:t> </a:t>
            </a:r>
            <a:r>
              <a:rPr lang="sv-SE" altLang="sv-SE" sz="1200" dirty="0" err="1"/>
              <a:t>points</a:t>
            </a:r>
            <a:r>
              <a:rPr lang="sv-SE" altLang="sv-SE" sz="1200" dirty="0"/>
              <a:t> </a:t>
            </a:r>
            <a:r>
              <a:rPr lang="sv-SE" altLang="sv-SE" sz="1200" dirty="0" err="1"/>
              <a:t>of</a:t>
            </a:r>
            <a:r>
              <a:rPr lang="sv-SE" altLang="sv-SE" sz="1200" dirty="0"/>
              <a:t> </a:t>
            </a:r>
            <a:r>
              <a:rPr lang="sv-SE" altLang="sv-SE" sz="1200" dirty="0" err="1"/>
              <a:t>water</a:t>
            </a:r>
            <a:r>
              <a:rPr lang="sv-SE" altLang="sv-SE" sz="1200" dirty="0"/>
              <a:t> as standards for </a:t>
            </a:r>
            <a:r>
              <a:rPr lang="sv-SE" altLang="sv-SE" sz="1200" dirty="0" err="1"/>
              <a:t>scaling</a:t>
            </a:r>
            <a:r>
              <a:rPr lang="sv-SE" altLang="sv-SE" sz="1200" dirty="0"/>
              <a:t> </a:t>
            </a:r>
            <a:r>
              <a:rPr lang="sv-SE" altLang="sv-SE" sz="1200" dirty="0" err="1"/>
              <a:t>temperature</a:t>
            </a:r>
            <a:r>
              <a:rPr lang="sv-SE" altLang="sv-SE" sz="1200" dirty="0"/>
              <a:t>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sv-SE" altLang="sv-SE" sz="1200" dirty="0"/>
              <a:t>1714: G.D. Fahrenheit </a:t>
            </a:r>
            <a:r>
              <a:rPr lang="sv-SE" altLang="sv-SE" sz="1200" dirty="0" err="1"/>
              <a:t>created</a:t>
            </a:r>
            <a:r>
              <a:rPr lang="sv-SE" altLang="sv-SE" sz="1200" dirty="0"/>
              <a:t> a </a:t>
            </a:r>
            <a:r>
              <a:rPr lang="sv-SE" altLang="sv-SE" sz="1200" dirty="0" err="1"/>
              <a:t>mercury</a:t>
            </a:r>
            <a:r>
              <a:rPr lang="sv-SE" altLang="sv-SE" sz="1200" dirty="0"/>
              <a:t> </a:t>
            </a:r>
            <a:r>
              <a:rPr lang="sv-SE" altLang="sv-SE" sz="1200" dirty="0" err="1"/>
              <a:t>thermometer</a:t>
            </a:r>
            <a:r>
              <a:rPr lang="sv-SE" altLang="sv-SE" sz="1200" dirty="0"/>
              <a:t> </a:t>
            </a:r>
            <a:r>
              <a:rPr lang="sv-SE" altLang="sv-SE" sz="1200" dirty="0" err="1"/>
              <a:t>with</a:t>
            </a:r>
            <a:r>
              <a:rPr lang="sv-SE" altLang="sv-SE" sz="1200" dirty="0"/>
              <a:t> the Fahrenheit </a:t>
            </a:r>
            <a:r>
              <a:rPr lang="sv-SE" altLang="sv-SE" sz="1200" dirty="0" err="1"/>
              <a:t>scale</a:t>
            </a:r>
            <a:r>
              <a:rPr lang="sv-SE" altLang="sv-SE" sz="1200" dirty="0"/>
              <a:t>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sv-SE" altLang="sv-SE" sz="1200" dirty="0"/>
              <a:t>1730: Rene-Antoine </a:t>
            </a:r>
            <a:r>
              <a:rPr lang="sv-SE" altLang="sv-SE" sz="1200" dirty="0" err="1"/>
              <a:t>Ferchault</a:t>
            </a:r>
            <a:r>
              <a:rPr lang="sv-SE" altLang="sv-SE" sz="1200" dirty="0"/>
              <a:t> de </a:t>
            </a:r>
            <a:r>
              <a:rPr lang="sv-SE" altLang="sv-SE" sz="1200" dirty="0" err="1"/>
              <a:t>Reaumur</a:t>
            </a:r>
            <a:r>
              <a:rPr lang="sv-SE" altLang="sv-SE" sz="1200" dirty="0"/>
              <a:t> </a:t>
            </a:r>
            <a:r>
              <a:rPr lang="sv-SE" altLang="sv-SE" sz="1200" dirty="0" err="1"/>
              <a:t>created</a:t>
            </a:r>
            <a:r>
              <a:rPr lang="sv-SE" altLang="sv-SE" sz="1200" dirty="0"/>
              <a:t> the </a:t>
            </a:r>
            <a:r>
              <a:rPr lang="sv-SE" altLang="sv-SE" sz="1200" dirty="0" err="1"/>
              <a:t>Reaumur</a:t>
            </a:r>
            <a:r>
              <a:rPr lang="sv-SE" altLang="sv-SE" sz="1200" dirty="0"/>
              <a:t> </a:t>
            </a:r>
            <a:r>
              <a:rPr lang="sv-SE" altLang="sv-SE" sz="1200" dirty="0" err="1"/>
              <a:t>scale</a:t>
            </a:r>
            <a:r>
              <a:rPr lang="sv-SE" altLang="sv-SE" sz="1200" dirty="0"/>
              <a:t>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sv-SE" altLang="sv-SE" sz="1200" dirty="0"/>
              <a:t>1742: Anders Celsius </a:t>
            </a:r>
            <a:r>
              <a:rPr lang="sv-SE" altLang="sv-SE" sz="1200" dirty="0" err="1"/>
              <a:t>created</a:t>
            </a:r>
            <a:r>
              <a:rPr lang="sv-SE" altLang="sv-SE" sz="1200" dirty="0"/>
              <a:t> the Celsius </a:t>
            </a:r>
            <a:r>
              <a:rPr lang="sv-SE" altLang="sv-SE" sz="1200" dirty="0" err="1"/>
              <a:t>scale</a:t>
            </a:r>
            <a:r>
              <a:rPr lang="sv-SE" altLang="sv-SE" sz="1200" dirty="0"/>
              <a:t>.</a:t>
            </a:r>
          </a:p>
        </p:txBody>
      </p:sp>
      <p:pic>
        <p:nvPicPr>
          <p:cNvPr id="22534" name="Bildobjekt 1">
            <a:extLst>
              <a:ext uri="{FF2B5EF4-FFF2-40B4-BE49-F238E27FC236}">
                <a16:creationId xmlns:a16="http://schemas.microsoft.com/office/drawing/2014/main" id="{216FD502-2637-AE4A-A8C5-677DF62DEF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18519">
            <a:off x="10314302" y="4338491"/>
            <a:ext cx="564522" cy="1338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CA77737-708B-01A4-48ED-05020B667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History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measurement</a:t>
            </a:r>
            <a:r>
              <a:rPr lang="sv-SE" dirty="0"/>
              <a:t>: The </a:t>
            </a:r>
            <a:r>
              <a:rPr lang="sv-SE" dirty="0" err="1"/>
              <a:t>cubit</a:t>
            </a:r>
            <a:endParaRPr lang="sv-SE" dirty="0"/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41BE25D0-CED1-6A9F-1A51-36B1976641E0}"/>
              </a:ext>
            </a:extLst>
          </p:cNvPr>
          <p:cNvSpPr txBox="1"/>
          <p:nvPr/>
        </p:nvSpPr>
        <p:spPr>
          <a:xfrm>
            <a:off x="1171599" y="4961274"/>
            <a:ext cx="60367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The </a:t>
            </a:r>
            <a:r>
              <a:rPr lang="sv-SE" dirty="0" err="1"/>
              <a:t>cubit</a:t>
            </a:r>
            <a:r>
              <a:rPr lang="sv-SE" dirty="0"/>
              <a:t> </a:t>
            </a:r>
            <a:r>
              <a:rPr lang="sv-SE" dirty="0" err="1"/>
              <a:t>was</a:t>
            </a:r>
            <a:r>
              <a:rPr lang="sv-SE" dirty="0"/>
              <a:t> </a:t>
            </a:r>
            <a:r>
              <a:rPr lang="sv-SE" dirty="0" err="1"/>
              <a:t>used</a:t>
            </a:r>
            <a:r>
              <a:rPr lang="sv-SE" dirty="0"/>
              <a:t> in </a:t>
            </a:r>
            <a:r>
              <a:rPr lang="sv-SE" dirty="0" err="1"/>
              <a:t>Egypt</a:t>
            </a:r>
            <a:r>
              <a:rPr lang="sv-SE" dirty="0"/>
              <a:t> for </a:t>
            </a:r>
            <a:r>
              <a:rPr lang="sv-SE" dirty="0" err="1"/>
              <a:t>building</a:t>
            </a:r>
            <a:r>
              <a:rPr lang="sv-SE" dirty="0"/>
              <a:t> pyramids (2750 BC)</a:t>
            </a:r>
          </a:p>
          <a:p>
            <a:endParaRPr lang="sv-SE" dirty="0"/>
          </a:p>
          <a:p>
            <a:r>
              <a:rPr lang="sv-SE" dirty="0"/>
              <a:t>The </a:t>
            </a:r>
            <a:r>
              <a:rPr lang="sv-SE" dirty="0" err="1"/>
              <a:t>mean</a:t>
            </a:r>
            <a:r>
              <a:rPr lang="sv-SE" dirty="0"/>
              <a:t> </a:t>
            </a:r>
            <a:r>
              <a:rPr lang="sv-SE" dirty="0" err="1"/>
              <a:t>error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length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the sides </a:t>
            </a:r>
            <a:r>
              <a:rPr lang="sv-SE" dirty="0" err="1"/>
              <a:t>of</a:t>
            </a:r>
            <a:r>
              <a:rPr lang="sv-SE" dirty="0"/>
              <a:t> the </a:t>
            </a:r>
            <a:r>
              <a:rPr lang="sv-SE" dirty="0" err="1"/>
              <a:t>Khufu</a:t>
            </a:r>
            <a:r>
              <a:rPr lang="sv-SE" dirty="0"/>
              <a:t> Pyramid at </a:t>
            </a:r>
            <a:r>
              <a:rPr lang="sv-SE" dirty="0" err="1"/>
              <a:t>Gizeh</a:t>
            </a:r>
            <a:r>
              <a:rPr lang="sv-SE" dirty="0"/>
              <a:t> in </a:t>
            </a:r>
            <a:r>
              <a:rPr lang="sv-SE" dirty="0" err="1"/>
              <a:t>Egypt</a:t>
            </a:r>
            <a:r>
              <a:rPr lang="sv-SE" dirty="0"/>
              <a:t> </a:t>
            </a:r>
            <a:r>
              <a:rPr lang="sv-SE" dirty="0" err="1"/>
              <a:t>was</a:t>
            </a:r>
            <a:r>
              <a:rPr lang="sv-SE" dirty="0"/>
              <a:t> 1.5 mm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5E937F59-EA28-EC49-D04B-97F58BC04966}"/>
              </a:ext>
            </a:extLst>
          </p:cNvPr>
          <p:cNvSpPr txBox="1"/>
          <p:nvPr/>
        </p:nvSpPr>
        <p:spPr>
          <a:xfrm>
            <a:off x="5664200" y="1727228"/>
            <a:ext cx="5689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dirty="0"/>
              <a:t>The </a:t>
            </a:r>
            <a:r>
              <a:rPr lang="sv-SE" sz="2000" dirty="0" err="1"/>
              <a:t>cubit</a:t>
            </a:r>
            <a:r>
              <a:rPr lang="sv-SE" sz="2000" dirty="0"/>
              <a:t> is the </a:t>
            </a:r>
            <a:r>
              <a:rPr lang="sv-SE" sz="2000" dirty="0" err="1"/>
              <a:t>earliest</a:t>
            </a:r>
            <a:r>
              <a:rPr lang="sv-SE" sz="2000" dirty="0"/>
              <a:t> </a:t>
            </a:r>
            <a:r>
              <a:rPr lang="sv-SE" sz="2000" dirty="0" err="1"/>
              <a:t>known</a:t>
            </a:r>
            <a:r>
              <a:rPr lang="sv-SE" sz="2000" dirty="0"/>
              <a:t> standard </a:t>
            </a:r>
            <a:r>
              <a:rPr lang="sv-SE" sz="2000" dirty="0" err="1"/>
              <a:t>measurement</a:t>
            </a:r>
            <a:r>
              <a:rPr lang="sv-SE" sz="2000" dirty="0"/>
              <a:t> </a:t>
            </a:r>
            <a:r>
              <a:rPr lang="sv-SE" sz="2000" dirty="0" err="1"/>
              <a:t>unit</a:t>
            </a:r>
            <a:endParaRPr lang="sv-SE" sz="2000" dirty="0"/>
          </a:p>
          <a:p>
            <a:endParaRPr lang="sv-SE" sz="2000" dirty="0"/>
          </a:p>
          <a:p>
            <a:r>
              <a:rPr lang="sv-SE" sz="2000" dirty="0" err="1"/>
              <a:t>Defined</a:t>
            </a:r>
            <a:r>
              <a:rPr lang="sv-SE" sz="2000" dirty="0"/>
              <a:t> by the </a:t>
            </a:r>
            <a:r>
              <a:rPr lang="sv-SE" sz="2000" dirty="0" err="1"/>
              <a:t>distance</a:t>
            </a:r>
            <a:r>
              <a:rPr lang="sv-SE" sz="2000" dirty="0"/>
              <a:t> from the </a:t>
            </a:r>
            <a:r>
              <a:rPr lang="sv-SE" sz="2000" dirty="0" err="1"/>
              <a:t>tip</a:t>
            </a:r>
            <a:r>
              <a:rPr lang="sv-SE" sz="2000" dirty="0"/>
              <a:t> </a:t>
            </a:r>
            <a:r>
              <a:rPr lang="sv-SE" sz="2000" dirty="0" err="1"/>
              <a:t>of</a:t>
            </a:r>
            <a:r>
              <a:rPr lang="sv-SE" sz="2000" dirty="0"/>
              <a:t> the </a:t>
            </a:r>
            <a:r>
              <a:rPr lang="sv-SE" sz="2000" dirty="0" err="1"/>
              <a:t>forefinger</a:t>
            </a:r>
            <a:r>
              <a:rPr lang="sv-SE" sz="2000" dirty="0"/>
              <a:t> to the </a:t>
            </a:r>
            <a:r>
              <a:rPr lang="sv-SE" sz="2000" dirty="0" err="1"/>
              <a:t>middle</a:t>
            </a:r>
            <a:r>
              <a:rPr lang="sv-SE" sz="2000" dirty="0"/>
              <a:t> </a:t>
            </a:r>
            <a:r>
              <a:rPr lang="sv-SE" sz="2000" dirty="0" err="1"/>
              <a:t>of</a:t>
            </a:r>
            <a:r>
              <a:rPr lang="sv-SE" sz="2000" dirty="0"/>
              <a:t> the </a:t>
            </a:r>
            <a:r>
              <a:rPr lang="sv-SE" sz="2000" dirty="0" err="1"/>
              <a:t>elbow</a:t>
            </a:r>
            <a:r>
              <a:rPr lang="sv-SE" sz="2000" dirty="0"/>
              <a:t> (</a:t>
            </a:r>
            <a:r>
              <a:rPr lang="sv-SE" sz="2000" dirty="0" err="1"/>
              <a:t>of</a:t>
            </a:r>
            <a:r>
              <a:rPr lang="sv-SE" sz="2000" dirty="0"/>
              <a:t> the </a:t>
            </a:r>
            <a:r>
              <a:rPr lang="sv-SE" sz="2000" dirty="0" err="1"/>
              <a:t>Pharaoh</a:t>
            </a:r>
            <a:r>
              <a:rPr lang="sv-SE" sz="2000" dirty="0"/>
              <a:t>)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96757735-2D43-FE58-46FF-AA1F26F7B8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8162" y="1765301"/>
            <a:ext cx="3841052" cy="3121360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4E68D82B-0238-B8E8-80E9-B34D28EA4C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8332" y="3560604"/>
            <a:ext cx="3327023" cy="2652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0109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19AD337-3EF8-3268-9A73-F516DC1E1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Measurement</a:t>
            </a:r>
            <a:r>
              <a:rPr lang="sv-SE" dirty="0"/>
              <a:t>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83FBA89-931D-A5B1-1593-C925F47714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39520"/>
            <a:ext cx="10515600" cy="4805363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sv-SE" sz="2400" dirty="0"/>
              <a:t>The process </a:t>
            </a:r>
            <a:r>
              <a:rPr lang="sv-SE" sz="2400" dirty="0" err="1"/>
              <a:t>of</a:t>
            </a:r>
            <a:r>
              <a:rPr lang="sv-SE" sz="2400" dirty="0"/>
              <a:t> </a:t>
            </a:r>
            <a:r>
              <a:rPr lang="sv-SE" sz="2400" dirty="0" err="1"/>
              <a:t>experimentally</a:t>
            </a:r>
            <a:r>
              <a:rPr lang="sv-SE" sz="2400" dirty="0"/>
              <a:t> </a:t>
            </a:r>
            <a:r>
              <a:rPr lang="sv-SE" sz="2400" dirty="0" err="1"/>
              <a:t>obtaining</a:t>
            </a:r>
            <a:r>
              <a:rPr lang="sv-SE" sz="2400" dirty="0"/>
              <a:t> </a:t>
            </a:r>
            <a:r>
              <a:rPr lang="sv-SE" sz="2400" dirty="0" err="1"/>
              <a:t>one</a:t>
            </a:r>
            <a:r>
              <a:rPr lang="sv-SE" sz="2400" dirty="0"/>
              <a:t> or </a:t>
            </a:r>
            <a:r>
              <a:rPr lang="sv-SE" sz="2400" dirty="0" err="1"/>
              <a:t>more</a:t>
            </a:r>
            <a:r>
              <a:rPr lang="sv-SE" sz="2400" dirty="0"/>
              <a:t> </a:t>
            </a:r>
            <a:r>
              <a:rPr lang="sv-SE" sz="2400" dirty="0" err="1"/>
              <a:t>quantity</a:t>
            </a:r>
            <a:r>
              <a:rPr lang="sv-SE" sz="2400" dirty="0"/>
              <a:t> </a:t>
            </a:r>
            <a:r>
              <a:rPr lang="sv-SE" sz="2400" dirty="0" err="1"/>
              <a:t>values</a:t>
            </a:r>
            <a:r>
              <a:rPr lang="sv-SE" sz="2400" dirty="0"/>
              <a:t> </a:t>
            </a:r>
            <a:r>
              <a:rPr lang="sv-SE" sz="2400" dirty="0" err="1"/>
              <a:t>that</a:t>
            </a:r>
            <a:r>
              <a:rPr lang="sv-SE" sz="2400" dirty="0"/>
              <a:t> </a:t>
            </a:r>
            <a:r>
              <a:rPr lang="sv-SE" sz="2400" dirty="0" err="1"/>
              <a:t>can</a:t>
            </a:r>
            <a:r>
              <a:rPr lang="sv-SE" sz="2400" dirty="0"/>
              <a:t> reasonably be </a:t>
            </a:r>
            <a:r>
              <a:rPr lang="sv-SE" sz="2400" dirty="0" err="1"/>
              <a:t>attributed</a:t>
            </a:r>
            <a:r>
              <a:rPr lang="sv-SE" sz="2400" dirty="0"/>
              <a:t> to a </a:t>
            </a:r>
            <a:r>
              <a:rPr lang="en-US" altLang="sv-SE" sz="2400" dirty="0"/>
              <a:t>quantity </a:t>
            </a:r>
            <a:endParaRPr lang="en-GB" altLang="sv-SE" sz="1200" dirty="0"/>
          </a:p>
          <a:p>
            <a:pPr marL="457200" lvl="1" indent="0" algn="r" eaLnBrk="1" hangingPunct="1">
              <a:buFontTx/>
              <a:buNone/>
              <a:defRPr/>
            </a:pPr>
            <a:r>
              <a:rPr lang="en-GB" altLang="sv-SE" sz="1200" dirty="0"/>
              <a:t>(</a:t>
            </a:r>
            <a:r>
              <a:rPr lang="sv-SE" altLang="sv-SE" sz="1200" dirty="0"/>
              <a:t>VIM 2012</a:t>
            </a:r>
            <a:r>
              <a:rPr lang="en-US" altLang="sv-SE" sz="1200" dirty="0"/>
              <a:t>)</a:t>
            </a:r>
          </a:p>
          <a:p>
            <a:pPr eaLnBrk="1" hangingPunct="1">
              <a:defRPr/>
            </a:pPr>
            <a:r>
              <a:rPr lang="en-US" altLang="sv-SE" sz="2400" dirty="0"/>
              <a:t>Measurement consists of two essential factors: </a:t>
            </a:r>
          </a:p>
          <a:p>
            <a:pPr lvl="1" eaLnBrk="1" hangingPunct="1">
              <a:defRPr/>
            </a:pPr>
            <a:r>
              <a:rPr lang="en-US" altLang="sv-SE" sz="2000" dirty="0"/>
              <a:t>(1) a defined standard of reference [the unit] </a:t>
            </a:r>
          </a:p>
          <a:p>
            <a:pPr lvl="1" eaLnBrk="1" hangingPunct="1">
              <a:defRPr/>
            </a:pPr>
            <a:r>
              <a:rPr lang="en-US" altLang="sv-SE" sz="2000" dirty="0"/>
              <a:t>(2) the number of times the unit is to be taken to make up the quantity </a:t>
            </a:r>
            <a:endParaRPr lang="en-GB" altLang="sv-SE" sz="2000" dirty="0"/>
          </a:p>
          <a:p>
            <a:pPr marL="457200" lvl="1" indent="0" algn="r" eaLnBrk="1" hangingPunct="1">
              <a:buFontTx/>
              <a:buNone/>
              <a:defRPr/>
            </a:pPr>
            <a:r>
              <a:rPr lang="en-GB" altLang="sv-SE" sz="1200" dirty="0"/>
              <a:t>(</a:t>
            </a:r>
            <a:r>
              <a:rPr lang="sv-SE" altLang="sv-SE" sz="1200" dirty="0"/>
              <a:t>Maxwell, 1873</a:t>
            </a:r>
            <a:r>
              <a:rPr lang="en-US" altLang="sv-SE" sz="1200" dirty="0"/>
              <a:t>)</a:t>
            </a:r>
            <a:endParaRPr lang="sv-SE" altLang="sv-SE" sz="1600" dirty="0"/>
          </a:p>
          <a:p>
            <a:pPr eaLnBrk="1" hangingPunct="1">
              <a:defRPr/>
            </a:pPr>
            <a:endParaRPr lang="sv-SE" altLang="sv-SE" sz="1600" dirty="0"/>
          </a:p>
          <a:p>
            <a:pPr eaLnBrk="1" hangingPunct="1">
              <a:defRPr/>
            </a:pPr>
            <a:r>
              <a:rPr lang="en-US" altLang="sv-SE" sz="2400" dirty="0"/>
              <a:t>T</a:t>
            </a:r>
            <a:r>
              <a:rPr lang="en-GB" altLang="sv-SE" sz="2400" dirty="0"/>
              <a:t>he repetition of a unit amount that maintains its size, within an allowable range of error, no matter which instrument is used and no matter who or what relevant person or thing is measured</a:t>
            </a:r>
            <a:endParaRPr lang="sv-SE" altLang="sv-SE" sz="1600" dirty="0"/>
          </a:p>
          <a:p>
            <a:pPr algn="r" eaLnBrk="1" hangingPunct="1">
              <a:buFontTx/>
              <a:buNone/>
              <a:defRPr/>
            </a:pPr>
            <a:r>
              <a:rPr lang="en-GB" altLang="sv-SE" sz="1200" dirty="0"/>
              <a:t>(Institute of Objective Measurement</a:t>
            </a:r>
            <a:r>
              <a:rPr lang="en-US" altLang="sv-SE" sz="1200" dirty="0"/>
              <a:t>, 2001)</a:t>
            </a:r>
            <a:endParaRPr lang="sv-SE" altLang="sv-SE" sz="1200" dirty="0"/>
          </a:p>
          <a:p>
            <a:pPr eaLnBrk="1" hangingPunct="1">
              <a:defRPr/>
            </a:pPr>
            <a:endParaRPr lang="sv-SE" altLang="sv-SE" sz="1200" dirty="0"/>
          </a:p>
          <a:p>
            <a:pPr eaLnBrk="1" hangingPunct="1">
              <a:defRPr/>
            </a:pPr>
            <a:r>
              <a:rPr lang="sv-SE" altLang="sv-SE" sz="2400" dirty="0" err="1"/>
              <a:t>Estimation</a:t>
            </a:r>
            <a:r>
              <a:rPr lang="sv-SE" altLang="sv-SE" sz="2400" dirty="0"/>
              <a:t> </a:t>
            </a:r>
            <a:r>
              <a:rPr lang="sv-SE" altLang="sv-SE" sz="2400" dirty="0" err="1"/>
              <a:t>of</a:t>
            </a:r>
            <a:r>
              <a:rPr lang="sv-SE" altLang="sv-SE" sz="2400" dirty="0"/>
              <a:t> the </a:t>
            </a:r>
            <a:r>
              <a:rPr lang="sv-SE" altLang="sv-SE" sz="2400" dirty="0" err="1"/>
              <a:t>amount</a:t>
            </a:r>
            <a:r>
              <a:rPr lang="sv-SE" altLang="sv-SE" sz="2400" dirty="0"/>
              <a:t> </a:t>
            </a:r>
            <a:r>
              <a:rPr lang="sv-SE" altLang="sv-SE" sz="2400" dirty="0" err="1"/>
              <a:t>of</a:t>
            </a:r>
            <a:r>
              <a:rPr lang="sv-SE" altLang="sv-SE" sz="2400" dirty="0"/>
              <a:t> a </a:t>
            </a:r>
            <a:r>
              <a:rPr lang="sv-SE" altLang="sv-SE" sz="2400" dirty="0" err="1"/>
              <a:t>unidimensional</a:t>
            </a:r>
            <a:r>
              <a:rPr lang="sv-SE" altLang="sv-SE" sz="2400" dirty="0"/>
              <a:t> </a:t>
            </a:r>
            <a:r>
              <a:rPr lang="sv-SE" altLang="sv-SE" sz="2400" dirty="0" err="1"/>
              <a:t>property</a:t>
            </a:r>
            <a:r>
              <a:rPr lang="sv-SE" altLang="sv-SE" sz="2400" dirty="0"/>
              <a:t> relative to a </a:t>
            </a:r>
            <a:r>
              <a:rPr lang="sv-SE" altLang="sv-SE" sz="2400" dirty="0" err="1"/>
              <a:t>unit</a:t>
            </a:r>
            <a:br>
              <a:rPr lang="sv-SE" altLang="sv-SE" sz="2400" dirty="0"/>
            </a:br>
            <a:r>
              <a:rPr lang="sv-SE" altLang="sv-SE" sz="2400" dirty="0"/>
              <a:t>									</a:t>
            </a:r>
            <a:r>
              <a:rPr lang="sv-SE" altLang="sv-SE" sz="1200" dirty="0"/>
              <a:t>(</a:t>
            </a:r>
            <a:r>
              <a:rPr lang="sv-SE" altLang="sv-SE" sz="1200" dirty="0" err="1"/>
              <a:t>Andrich</a:t>
            </a:r>
            <a:r>
              <a:rPr lang="sv-SE" altLang="sv-SE" sz="1200" dirty="0"/>
              <a:t> &amp; </a:t>
            </a:r>
            <a:r>
              <a:rPr lang="sv-SE" altLang="sv-SE" sz="1200" dirty="0" err="1"/>
              <a:t>Marais</a:t>
            </a:r>
            <a:r>
              <a:rPr lang="sv-SE" altLang="sv-SE" sz="1200" dirty="0"/>
              <a:t>, 2019)</a:t>
            </a:r>
            <a:endParaRPr lang="sv-SE" altLang="sv-SE" sz="2400" dirty="0"/>
          </a:p>
          <a:p>
            <a:endParaRPr lang="sv-SE" sz="2800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72006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>
            <a:extLst>
              <a:ext uri="{FF2B5EF4-FFF2-40B4-BE49-F238E27FC236}">
                <a16:creationId xmlns:a16="http://schemas.microsoft.com/office/drawing/2014/main" id="{46677EDB-6EC9-0B10-5BB6-9062992DC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Measurement</a:t>
            </a:r>
            <a:endParaRPr lang="sv-SE" dirty="0"/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AADEC2D1-D823-29AB-3E45-F852BC6B65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6054" y="1690688"/>
            <a:ext cx="51816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v-SE" sz="2000" dirty="0"/>
              <a:t>The process </a:t>
            </a:r>
            <a:r>
              <a:rPr lang="sv-SE" sz="2000" dirty="0" err="1"/>
              <a:t>of</a:t>
            </a:r>
            <a:r>
              <a:rPr lang="sv-SE" sz="2000" dirty="0"/>
              <a:t> </a:t>
            </a:r>
            <a:r>
              <a:rPr lang="sv-SE" sz="2000" dirty="0" err="1"/>
              <a:t>experimentally</a:t>
            </a:r>
            <a:r>
              <a:rPr lang="sv-SE" sz="2000" dirty="0"/>
              <a:t> </a:t>
            </a:r>
            <a:r>
              <a:rPr lang="sv-SE" sz="2000" dirty="0" err="1"/>
              <a:t>obtaining</a:t>
            </a:r>
            <a:r>
              <a:rPr lang="sv-SE" sz="2000" dirty="0"/>
              <a:t> </a:t>
            </a:r>
            <a:r>
              <a:rPr lang="sv-SE" sz="2000" dirty="0" err="1"/>
              <a:t>one</a:t>
            </a:r>
            <a:r>
              <a:rPr lang="sv-SE" sz="2000" dirty="0"/>
              <a:t> or </a:t>
            </a:r>
            <a:r>
              <a:rPr lang="sv-SE" sz="2000" dirty="0" err="1"/>
              <a:t>more</a:t>
            </a:r>
            <a:r>
              <a:rPr lang="sv-SE" sz="2000" dirty="0"/>
              <a:t> </a:t>
            </a:r>
            <a:r>
              <a:rPr lang="sv-SE" sz="2000" b="1" dirty="0" err="1"/>
              <a:t>quantity</a:t>
            </a:r>
            <a:r>
              <a:rPr lang="sv-SE" sz="2000" b="1" dirty="0"/>
              <a:t> </a:t>
            </a:r>
            <a:r>
              <a:rPr lang="sv-SE" sz="2000" b="1" dirty="0" err="1"/>
              <a:t>values</a:t>
            </a:r>
            <a:r>
              <a:rPr lang="sv-SE" sz="2000" b="1" dirty="0"/>
              <a:t> </a:t>
            </a:r>
            <a:r>
              <a:rPr lang="sv-SE" sz="2000" dirty="0" err="1"/>
              <a:t>that</a:t>
            </a:r>
            <a:r>
              <a:rPr lang="sv-SE" sz="2000" dirty="0"/>
              <a:t> </a:t>
            </a:r>
            <a:r>
              <a:rPr lang="sv-SE" sz="2000" dirty="0" err="1"/>
              <a:t>can</a:t>
            </a:r>
            <a:r>
              <a:rPr lang="sv-SE" sz="2000" dirty="0"/>
              <a:t> reasonably be </a:t>
            </a:r>
            <a:r>
              <a:rPr lang="sv-SE" sz="2000" dirty="0" err="1"/>
              <a:t>attributed</a:t>
            </a:r>
            <a:r>
              <a:rPr lang="sv-SE" sz="2000" dirty="0"/>
              <a:t> to a </a:t>
            </a:r>
            <a:r>
              <a:rPr lang="sv-SE" sz="2000" b="1" dirty="0" err="1"/>
              <a:t>quantity</a:t>
            </a:r>
            <a:endParaRPr lang="sv-SE" sz="2000" b="1" dirty="0"/>
          </a:p>
          <a:p>
            <a:r>
              <a:rPr lang="sv-SE" sz="2000" dirty="0" err="1"/>
              <a:t>Measurement</a:t>
            </a:r>
            <a:r>
              <a:rPr lang="sv-SE" sz="2000" dirty="0"/>
              <a:t> </a:t>
            </a:r>
            <a:r>
              <a:rPr lang="sv-SE" sz="2000" dirty="0" err="1"/>
              <a:t>does</a:t>
            </a:r>
            <a:r>
              <a:rPr lang="sv-SE" sz="2000" dirty="0"/>
              <a:t> not </a:t>
            </a:r>
            <a:r>
              <a:rPr lang="sv-SE" sz="2000" dirty="0" err="1"/>
              <a:t>apply</a:t>
            </a:r>
            <a:r>
              <a:rPr lang="sv-SE" sz="2000" dirty="0"/>
              <a:t> to nominal </a:t>
            </a:r>
            <a:r>
              <a:rPr lang="sv-SE" sz="2000" dirty="0" err="1"/>
              <a:t>properties</a:t>
            </a:r>
            <a:r>
              <a:rPr lang="sv-SE" sz="2000" dirty="0"/>
              <a:t>.</a:t>
            </a:r>
          </a:p>
          <a:p>
            <a:r>
              <a:rPr lang="sv-SE" sz="2000" dirty="0" err="1"/>
              <a:t>Measurement</a:t>
            </a:r>
            <a:r>
              <a:rPr lang="sv-SE" sz="2000" dirty="0"/>
              <a:t> </a:t>
            </a:r>
            <a:r>
              <a:rPr lang="sv-SE" sz="2000" dirty="0" err="1"/>
              <a:t>implies</a:t>
            </a:r>
            <a:r>
              <a:rPr lang="sv-SE" sz="2000" dirty="0"/>
              <a:t> </a:t>
            </a:r>
            <a:r>
              <a:rPr lang="sv-SE" sz="2000" dirty="0" err="1"/>
              <a:t>comparison</a:t>
            </a:r>
            <a:r>
              <a:rPr lang="sv-SE" sz="2000" dirty="0"/>
              <a:t> </a:t>
            </a:r>
            <a:r>
              <a:rPr lang="sv-SE" sz="2000" dirty="0" err="1"/>
              <a:t>of</a:t>
            </a:r>
            <a:r>
              <a:rPr lang="sv-SE" sz="2000" dirty="0"/>
              <a:t> </a:t>
            </a:r>
            <a:r>
              <a:rPr lang="sv-SE" sz="2000" dirty="0" err="1"/>
              <a:t>quantities</a:t>
            </a:r>
            <a:r>
              <a:rPr lang="sv-SE" sz="2000" dirty="0"/>
              <a:t> or </a:t>
            </a:r>
            <a:r>
              <a:rPr lang="sv-SE" sz="2000" dirty="0" err="1"/>
              <a:t>counting</a:t>
            </a:r>
            <a:r>
              <a:rPr lang="sv-SE" sz="2000" dirty="0"/>
              <a:t> </a:t>
            </a:r>
            <a:r>
              <a:rPr lang="sv-SE" sz="2000" dirty="0" err="1"/>
              <a:t>of</a:t>
            </a:r>
            <a:r>
              <a:rPr lang="sv-SE" sz="2000" dirty="0"/>
              <a:t> </a:t>
            </a:r>
            <a:r>
              <a:rPr lang="sv-SE" sz="2000" dirty="0" err="1"/>
              <a:t>entities</a:t>
            </a:r>
            <a:r>
              <a:rPr lang="sv-SE" sz="2000" dirty="0"/>
              <a:t>.</a:t>
            </a:r>
          </a:p>
          <a:p>
            <a:r>
              <a:rPr lang="sv-SE" sz="2000" dirty="0" err="1"/>
              <a:t>Measurement</a:t>
            </a:r>
            <a:r>
              <a:rPr lang="sv-SE" sz="2000" dirty="0"/>
              <a:t> </a:t>
            </a:r>
            <a:r>
              <a:rPr lang="sv-SE" sz="2000" dirty="0" err="1"/>
              <a:t>presupposes</a:t>
            </a:r>
            <a:r>
              <a:rPr lang="sv-SE" sz="2000" dirty="0"/>
              <a:t> a </a:t>
            </a:r>
            <a:r>
              <a:rPr lang="sv-SE" sz="2000" dirty="0" err="1"/>
              <a:t>description</a:t>
            </a:r>
            <a:r>
              <a:rPr lang="sv-SE" sz="2000" dirty="0"/>
              <a:t> </a:t>
            </a:r>
            <a:r>
              <a:rPr lang="sv-SE" sz="2000" dirty="0" err="1"/>
              <a:t>of</a:t>
            </a:r>
            <a:r>
              <a:rPr lang="sv-SE" sz="2000" dirty="0"/>
              <a:t> the </a:t>
            </a:r>
            <a:r>
              <a:rPr lang="sv-SE" sz="2000" dirty="0" err="1"/>
              <a:t>quantity</a:t>
            </a:r>
            <a:r>
              <a:rPr lang="sv-SE" sz="2000" dirty="0"/>
              <a:t> </a:t>
            </a:r>
            <a:r>
              <a:rPr lang="sv-SE" sz="2000" dirty="0" err="1"/>
              <a:t>commensurate</a:t>
            </a:r>
            <a:r>
              <a:rPr lang="sv-SE" sz="2000" dirty="0"/>
              <a:t> </a:t>
            </a:r>
            <a:r>
              <a:rPr lang="sv-SE" sz="2000" dirty="0" err="1"/>
              <a:t>with</a:t>
            </a:r>
            <a:r>
              <a:rPr lang="sv-SE" sz="2000" dirty="0"/>
              <a:t> the </a:t>
            </a:r>
            <a:r>
              <a:rPr lang="sv-SE" sz="2000" dirty="0" err="1"/>
              <a:t>intended</a:t>
            </a:r>
            <a:r>
              <a:rPr lang="sv-SE" sz="2000" dirty="0"/>
              <a:t> </a:t>
            </a:r>
            <a:r>
              <a:rPr lang="sv-SE" sz="2000" dirty="0" err="1"/>
              <a:t>use</a:t>
            </a:r>
            <a:r>
              <a:rPr lang="sv-SE" sz="2000" dirty="0"/>
              <a:t> </a:t>
            </a:r>
            <a:r>
              <a:rPr lang="sv-SE" sz="2000" dirty="0" err="1"/>
              <a:t>of</a:t>
            </a:r>
            <a:r>
              <a:rPr lang="sv-SE" sz="2000" dirty="0"/>
              <a:t> a </a:t>
            </a:r>
            <a:r>
              <a:rPr lang="sv-SE" sz="2000" dirty="0" err="1"/>
              <a:t>measurement</a:t>
            </a:r>
            <a:r>
              <a:rPr lang="sv-SE" sz="2000" dirty="0"/>
              <a:t> </a:t>
            </a:r>
            <a:r>
              <a:rPr lang="sv-SE" sz="2000" dirty="0" err="1"/>
              <a:t>result</a:t>
            </a:r>
            <a:r>
              <a:rPr lang="sv-SE" sz="2000" dirty="0"/>
              <a:t>, a </a:t>
            </a:r>
            <a:r>
              <a:rPr lang="sv-SE" sz="2000" dirty="0" err="1"/>
              <a:t>measurement</a:t>
            </a:r>
            <a:r>
              <a:rPr lang="sv-SE" sz="2000" dirty="0"/>
              <a:t> </a:t>
            </a:r>
            <a:r>
              <a:rPr lang="sv-SE" sz="2000" dirty="0" err="1"/>
              <a:t>procedure</a:t>
            </a:r>
            <a:r>
              <a:rPr lang="sv-SE" sz="2000" dirty="0"/>
              <a:t>, and a </a:t>
            </a:r>
            <a:r>
              <a:rPr lang="sv-SE" sz="2000" dirty="0" err="1"/>
              <a:t>calibrated</a:t>
            </a:r>
            <a:r>
              <a:rPr lang="sv-SE" sz="2000" dirty="0"/>
              <a:t> </a:t>
            </a:r>
            <a:r>
              <a:rPr lang="sv-SE" sz="2000" dirty="0" err="1"/>
              <a:t>measuring</a:t>
            </a:r>
            <a:r>
              <a:rPr lang="sv-SE" sz="2000" dirty="0"/>
              <a:t> system operating </a:t>
            </a:r>
            <a:r>
              <a:rPr lang="sv-SE" sz="2000" dirty="0" err="1"/>
              <a:t>according</a:t>
            </a:r>
            <a:r>
              <a:rPr lang="sv-SE" sz="2000" dirty="0"/>
              <a:t> to the </a:t>
            </a:r>
            <a:r>
              <a:rPr lang="sv-SE" sz="2000" dirty="0" err="1"/>
              <a:t>specified</a:t>
            </a:r>
            <a:r>
              <a:rPr lang="sv-SE" sz="2000" dirty="0"/>
              <a:t> </a:t>
            </a:r>
            <a:r>
              <a:rPr lang="sv-SE" sz="2000" dirty="0" err="1"/>
              <a:t>measurement</a:t>
            </a:r>
            <a:r>
              <a:rPr lang="sv-SE" sz="2000" dirty="0"/>
              <a:t> </a:t>
            </a:r>
            <a:r>
              <a:rPr lang="sv-SE" sz="2000" dirty="0" err="1"/>
              <a:t>procedure</a:t>
            </a:r>
            <a:r>
              <a:rPr lang="sv-SE" sz="2000" dirty="0"/>
              <a:t>, </a:t>
            </a:r>
            <a:r>
              <a:rPr lang="sv-SE" sz="2000" dirty="0" err="1"/>
              <a:t>including</a:t>
            </a:r>
            <a:r>
              <a:rPr lang="sv-SE" sz="2000" dirty="0"/>
              <a:t> the </a:t>
            </a:r>
            <a:r>
              <a:rPr lang="sv-SE" sz="2000" dirty="0" err="1"/>
              <a:t>measurement</a:t>
            </a:r>
            <a:r>
              <a:rPr lang="sv-SE" sz="2000" dirty="0"/>
              <a:t> </a:t>
            </a:r>
            <a:r>
              <a:rPr lang="sv-SE" sz="2000" dirty="0" err="1"/>
              <a:t>conditions</a:t>
            </a:r>
            <a:r>
              <a:rPr lang="sv-SE" sz="2000" dirty="0"/>
              <a:t>.</a:t>
            </a:r>
          </a:p>
        </p:txBody>
      </p:sp>
      <p:sp>
        <p:nvSpPr>
          <p:cNvPr id="7" name="Platshållare för innehåll 6">
            <a:extLst>
              <a:ext uri="{FF2B5EF4-FFF2-40B4-BE49-F238E27FC236}">
                <a16:creationId xmlns:a16="http://schemas.microsoft.com/office/drawing/2014/main" id="{95267FAD-7354-AB41-7627-2F474856D5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90688"/>
            <a:ext cx="5554362" cy="49703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v-SE" sz="1600" b="1" dirty="0" err="1"/>
              <a:t>Quantity</a:t>
            </a:r>
            <a:endParaRPr lang="sv-SE" sz="1600" b="1" dirty="0"/>
          </a:p>
          <a:p>
            <a:pPr marL="0" indent="0">
              <a:buNone/>
            </a:pPr>
            <a:r>
              <a:rPr lang="sv-SE" sz="1600" dirty="0"/>
              <a:t>The </a:t>
            </a:r>
            <a:r>
              <a:rPr lang="sv-SE" sz="1600" dirty="0" err="1"/>
              <a:t>property</a:t>
            </a:r>
            <a:r>
              <a:rPr lang="sv-SE" sz="1600" dirty="0"/>
              <a:t> </a:t>
            </a:r>
            <a:r>
              <a:rPr lang="sv-SE" sz="1600" dirty="0" err="1"/>
              <a:t>of</a:t>
            </a:r>
            <a:r>
              <a:rPr lang="sv-SE" sz="1600" dirty="0"/>
              <a:t> a </a:t>
            </a:r>
            <a:r>
              <a:rPr lang="sv-SE" sz="1600" dirty="0" err="1"/>
              <a:t>phenomenon</a:t>
            </a:r>
            <a:r>
              <a:rPr lang="sv-SE" sz="1600" dirty="0"/>
              <a:t>, </a:t>
            </a:r>
            <a:r>
              <a:rPr lang="sv-SE" sz="1600" dirty="0" err="1"/>
              <a:t>body</a:t>
            </a:r>
            <a:r>
              <a:rPr lang="sv-SE" sz="1600" dirty="0"/>
              <a:t>, or </a:t>
            </a:r>
            <a:r>
              <a:rPr lang="sv-SE" sz="1600" dirty="0" err="1"/>
              <a:t>substance</a:t>
            </a:r>
            <a:r>
              <a:rPr lang="sv-SE" sz="1600" dirty="0"/>
              <a:t>, </a:t>
            </a:r>
            <a:r>
              <a:rPr lang="sv-SE" sz="1600" dirty="0" err="1"/>
              <a:t>where</a:t>
            </a:r>
            <a:r>
              <a:rPr lang="sv-SE" sz="1600" dirty="0"/>
              <a:t> the </a:t>
            </a:r>
            <a:r>
              <a:rPr lang="sv-SE" sz="1600" dirty="0" err="1"/>
              <a:t>property</a:t>
            </a:r>
            <a:r>
              <a:rPr lang="sv-SE" sz="1600" dirty="0"/>
              <a:t> has a </a:t>
            </a:r>
            <a:r>
              <a:rPr lang="sv-SE" sz="1600" dirty="0" err="1"/>
              <a:t>magnitude</a:t>
            </a:r>
            <a:r>
              <a:rPr lang="sv-SE" sz="1600" dirty="0"/>
              <a:t> </a:t>
            </a:r>
            <a:r>
              <a:rPr lang="sv-SE" sz="1600" dirty="0" err="1"/>
              <a:t>that</a:t>
            </a:r>
            <a:r>
              <a:rPr lang="sv-SE" sz="1600" dirty="0"/>
              <a:t> </a:t>
            </a:r>
            <a:r>
              <a:rPr lang="sv-SE" sz="1600" dirty="0" err="1"/>
              <a:t>can</a:t>
            </a:r>
            <a:r>
              <a:rPr lang="sv-SE" sz="1600" dirty="0"/>
              <a:t> be </a:t>
            </a:r>
            <a:r>
              <a:rPr lang="sv-SE" sz="1600" dirty="0" err="1"/>
              <a:t>expressed</a:t>
            </a:r>
            <a:r>
              <a:rPr lang="sv-SE" sz="1600" dirty="0"/>
              <a:t> as a </a:t>
            </a:r>
            <a:r>
              <a:rPr lang="sv-SE" sz="1600" dirty="0" err="1"/>
              <a:t>number</a:t>
            </a:r>
            <a:r>
              <a:rPr lang="sv-SE" sz="1600" dirty="0"/>
              <a:t> and a </a:t>
            </a:r>
            <a:r>
              <a:rPr lang="sv-SE" sz="1600" dirty="0" err="1"/>
              <a:t>reference</a:t>
            </a:r>
            <a:endParaRPr lang="sv-SE" sz="1600" dirty="0"/>
          </a:p>
          <a:p>
            <a:r>
              <a:rPr lang="sv-SE" sz="1600" dirty="0"/>
              <a:t>A </a:t>
            </a:r>
            <a:r>
              <a:rPr lang="sv-SE" sz="1600" dirty="0" err="1"/>
              <a:t>reference</a:t>
            </a:r>
            <a:r>
              <a:rPr lang="sv-SE" sz="1600" dirty="0"/>
              <a:t> </a:t>
            </a:r>
            <a:r>
              <a:rPr lang="sv-SE" sz="1600" dirty="0" err="1"/>
              <a:t>can</a:t>
            </a:r>
            <a:r>
              <a:rPr lang="sv-SE" sz="1600" dirty="0"/>
              <a:t> be a </a:t>
            </a:r>
            <a:r>
              <a:rPr lang="sv-SE" sz="1600" dirty="0" err="1"/>
              <a:t>measurement</a:t>
            </a:r>
            <a:r>
              <a:rPr lang="sv-SE" sz="1600" dirty="0"/>
              <a:t> </a:t>
            </a:r>
            <a:r>
              <a:rPr lang="sv-SE" sz="1600" dirty="0" err="1"/>
              <a:t>unit</a:t>
            </a:r>
            <a:r>
              <a:rPr lang="sv-SE" sz="1600" dirty="0"/>
              <a:t>, a </a:t>
            </a:r>
            <a:r>
              <a:rPr lang="sv-SE" sz="1600" dirty="0" err="1"/>
              <a:t>measurement</a:t>
            </a:r>
            <a:r>
              <a:rPr lang="sv-SE" sz="1600" dirty="0"/>
              <a:t> </a:t>
            </a:r>
            <a:r>
              <a:rPr lang="sv-SE" sz="1600" dirty="0" err="1"/>
              <a:t>procedure</a:t>
            </a:r>
            <a:r>
              <a:rPr lang="sv-SE" sz="1600" dirty="0"/>
              <a:t>, a </a:t>
            </a:r>
            <a:r>
              <a:rPr lang="sv-SE" sz="1600" dirty="0" err="1"/>
              <a:t>reference</a:t>
            </a:r>
            <a:r>
              <a:rPr lang="sv-SE" sz="1600" dirty="0"/>
              <a:t> material, or a combination </a:t>
            </a:r>
            <a:r>
              <a:rPr lang="sv-SE" sz="1600" dirty="0" err="1"/>
              <a:t>of</a:t>
            </a:r>
            <a:r>
              <a:rPr lang="sv-SE" sz="1600" dirty="0"/>
              <a:t> </a:t>
            </a:r>
            <a:r>
              <a:rPr lang="sv-SE" sz="1600" dirty="0" err="1"/>
              <a:t>such</a:t>
            </a:r>
            <a:r>
              <a:rPr lang="sv-SE" sz="1600" dirty="0"/>
              <a:t>.</a:t>
            </a:r>
          </a:p>
          <a:p>
            <a:pPr marL="0" indent="0">
              <a:buNone/>
            </a:pPr>
            <a:r>
              <a:rPr lang="sv-SE" sz="1600" b="1" dirty="0" err="1"/>
              <a:t>Quantity</a:t>
            </a:r>
            <a:r>
              <a:rPr lang="sv-SE" sz="1600" b="1" dirty="0"/>
              <a:t> </a:t>
            </a:r>
            <a:r>
              <a:rPr lang="sv-SE" sz="1600" b="1" dirty="0" err="1"/>
              <a:t>value</a:t>
            </a:r>
            <a:r>
              <a:rPr lang="sv-SE" sz="1600" b="1" dirty="0"/>
              <a:t> </a:t>
            </a:r>
          </a:p>
          <a:p>
            <a:pPr marL="0" indent="0">
              <a:buNone/>
            </a:pPr>
            <a:r>
              <a:rPr lang="sv-SE" sz="1600" dirty="0"/>
              <a:t>The </a:t>
            </a:r>
            <a:r>
              <a:rPr lang="sv-SE" sz="1600" dirty="0" err="1"/>
              <a:t>value</a:t>
            </a:r>
            <a:r>
              <a:rPr lang="sv-SE" sz="1600" dirty="0"/>
              <a:t> </a:t>
            </a:r>
            <a:r>
              <a:rPr lang="sv-SE" sz="1600" dirty="0" err="1"/>
              <a:t>of</a:t>
            </a:r>
            <a:r>
              <a:rPr lang="sv-SE" sz="1600" dirty="0"/>
              <a:t> a </a:t>
            </a:r>
            <a:r>
              <a:rPr lang="sv-SE" sz="1600" dirty="0" err="1"/>
              <a:t>quantity</a:t>
            </a:r>
            <a:r>
              <a:rPr lang="sv-SE" sz="1600" dirty="0"/>
              <a:t> </a:t>
            </a:r>
          </a:p>
          <a:p>
            <a:pPr marL="0" indent="0">
              <a:buNone/>
            </a:pPr>
            <a:r>
              <a:rPr lang="sv-SE" sz="1600" dirty="0"/>
              <a:t>The </a:t>
            </a:r>
            <a:r>
              <a:rPr lang="sv-SE" sz="1600" dirty="0" err="1"/>
              <a:t>number</a:t>
            </a:r>
            <a:r>
              <a:rPr lang="sv-SE" sz="1600" dirty="0"/>
              <a:t> and </a:t>
            </a:r>
            <a:r>
              <a:rPr lang="sv-SE" sz="1600" dirty="0" err="1"/>
              <a:t>reference</a:t>
            </a:r>
            <a:r>
              <a:rPr lang="sv-SE" sz="1600" dirty="0"/>
              <a:t> </a:t>
            </a:r>
            <a:r>
              <a:rPr lang="sv-SE" sz="1600" dirty="0" err="1"/>
              <a:t>together</a:t>
            </a:r>
            <a:r>
              <a:rPr lang="sv-SE" sz="1600" dirty="0"/>
              <a:t> </a:t>
            </a:r>
            <a:r>
              <a:rPr lang="sv-SE" sz="1600" dirty="0" err="1"/>
              <a:t>expressing</a:t>
            </a:r>
            <a:r>
              <a:rPr lang="sv-SE" sz="1600" dirty="0"/>
              <a:t> </a:t>
            </a:r>
            <a:r>
              <a:rPr lang="sv-SE" sz="1600" dirty="0" err="1"/>
              <a:t>magnitude</a:t>
            </a:r>
            <a:r>
              <a:rPr lang="sv-SE" sz="1600" dirty="0"/>
              <a:t> </a:t>
            </a:r>
            <a:r>
              <a:rPr lang="sv-SE" sz="1600" dirty="0" err="1"/>
              <a:t>of</a:t>
            </a:r>
            <a:r>
              <a:rPr lang="sv-SE" sz="1600" dirty="0"/>
              <a:t> a </a:t>
            </a:r>
            <a:r>
              <a:rPr lang="sv-SE" sz="1600" dirty="0" err="1"/>
              <a:t>quantity</a:t>
            </a:r>
            <a:endParaRPr lang="sv-SE" sz="1600" dirty="0"/>
          </a:p>
          <a:p>
            <a:r>
              <a:rPr lang="sv-SE" sz="1600" dirty="0" err="1"/>
              <a:t>According</a:t>
            </a:r>
            <a:r>
              <a:rPr lang="sv-SE" sz="1600" dirty="0"/>
              <a:t> to the </a:t>
            </a:r>
            <a:r>
              <a:rPr lang="sv-SE" sz="1600" dirty="0" err="1"/>
              <a:t>type</a:t>
            </a:r>
            <a:r>
              <a:rPr lang="sv-SE" sz="1600" dirty="0"/>
              <a:t> </a:t>
            </a:r>
            <a:r>
              <a:rPr lang="sv-SE" sz="1600" dirty="0" err="1"/>
              <a:t>of</a:t>
            </a:r>
            <a:r>
              <a:rPr lang="sv-SE" sz="1600" dirty="0"/>
              <a:t> </a:t>
            </a:r>
            <a:r>
              <a:rPr lang="sv-SE" sz="1600" dirty="0" err="1"/>
              <a:t>reference</a:t>
            </a:r>
            <a:r>
              <a:rPr lang="sv-SE" sz="1600" dirty="0"/>
              <a:t>, a </a:t>
            </a:r>
            <a:r>
              <a:rPr lang="sv-SE" sz="1600" dirty="0" err="1"/>
              <a:t>quantity</a:t>
            </a:r>
            <a:r>
              <a:rPr lang="sv-SE" sz="1600" dirty="0"/>
              <a:t> </a:t>
            </a:r>
            <a:r>
              <a:rPr lang="sv-SE" sz="1600" dirty="0" err="1"/>
              <a:t>value</a:t>
            </a:r>
            <a:r>
              <a:rPr lang="sv-SE" sz="1600" dirty="0"/>
              <a:t> is </a:t>
            </a:r>
            <a:r>
              <a:rPr lang="sv-SE" sz="1600" dirty="0" err="1"/>
              <a:t>either</a:t>
            </a:r>
            <a:endParaRPr lang="sv-SE" sz="1600" dirty="0"/>
          </a:p>
          <a:p>
            <a:pPr lvl="1"/>
            <a:r>
              <a:rPr lang="sv-SE" sz="1400" dirty="0"/>
              <a:t>a </a:t>
            </a:r>
            <a:r>
              <a:rPr lang="sv-SE" sz="1400" dirty="0" err="1"/>
              <a:t>product</a:t>
            </a:r>
            <a:r>
              <a:rPr lang="sv-SE" sz="1400" dirty="0"/>
              <a:t> </a:t>
            </a:r>
            <a:r>
              <a:rPr lang="sv-SE" sz="1400" dirty="0" err="1"/>
              <a:t>of</a:t>
            </a:r>
            <a:r>
              <a:rPr lang="sv-SE" sz="1400" dirty="0"/>
              <a:t> a </a:t>
            </a:r>
            <a:r>
              <a:rPr lang="sv-SE" sz="1400" dirty="0" err="1"/>
              <a:t>number</a:t>
            </a:r>
            <a:r>
              <a:rPr lang="sv-SE" sz="1400" dirty="0"/>
              <a:t> and a </a:t>
            </a:r>
            <a:r>
              <a:rPr lang="sv-SE" sz="1400" b="1" dirty="0" err="1"/>
              <a:t>measurement</a:t>
            </a:r>
            <a:r>
              <a:rPr lang="sv-SE" sz="1400" b="1" dirty="0"/>
              <a:t> </a:t>
            </a:r>
            <a:r>
              <a:rPr lang="sv-SE" sz="1400" b="1" dirty="0" err="1"/>
              <a:t>unit</a:t>
            </a:r>
            <a:r>
              <a:rPr lang="sv-SE" sz="1400" dirty="0"/>
              <a:t>, or</a:t>
            </a:r>
          </a:p>
          <a:p>
            <a:pPr lvl="1"/>
            <a:r>
              <a:rPr lang="sv-SE" sz="1400" dirty="0"/>
              <a:t>a </a:t>
            </a:r>
            <a:r>
              <a:rPr lang="sv-SE" sz="1400" dirty="0" err="1"/>
              <a:t>number</a:t>
            </a:r>
            <a:r>
              <a:rPr lang="sv-SE" sz="1400" dirty="0"/>
              <a:t> and a </a:t>
            </a:r>
            <a:r>
              <a:rPr lang="sv-SE" sz="1400" dirty="0" err="1"/>
              <a:t>reference</a:t>
            </a:r>
            <a:r>
              <a:rPr lang="sv-SE" sz="1400" dirty="0"/>
              <a:t> to a </a:t>
            </a:r>
            <a:r>
              <a:rPr lang="sv-SE" sz="1400" b="1" dirty="0" err="1"/>
              <a:t>measurement</a:t>
            </a:r>
            <a:r>
              <a:rPr lang="sv-SE" sz="1400" b="1" dirty="0"/>
              <a:t> </a:t>
            </a:r>
            <a:r>
              <a:rPr lang="sv-SE" sz="1400" b="1" dirty="0" err="1"/>
              <a:t>procedure</a:t>
            </a:r>
            <a:r>
              <a:rPr lang="sv-SE" sz="1400" dirty="0"/>
              <a:t>,</a:t>
            </a:r>
            <a:r>
              <a:rPr lang="sv-SE" sz="1400" b="1" dirty="0"/>
              <a:t> </a:t>
            </a:r>
            <a:r>
              <a:rPr lang="sv-SE" sz="1400" dirty="0"/>
              <a:t>or</a:t>
            </a:r>
          </a:p>
          <a:p>
            <a:pPr lvl="1"/>
            <a:r>
              <a:rPr lang="sv-SE" sz="1400" dirty="0"/>
              <a:t>a </a:t>
            </a:r>
            <a:r>
              <a:rPr lang="sv-SE" sz="1400" dirty="0" err="1"/>
              <a:t>number</a:t>
            </a:r>
            <a:r>
              <a:rPr lang="sv-SE" sz="1400" dirty="0"/>
              <a:t> and a </a:t>
            </a:r>
            <a:r>
              <a:rPr lang="sv-SE" sz="1400" b="1" dirty="0" err="1"/>
              <a:t>reference</a:t>
            </a:r>
            <a:r>
              <a:rPr lang="sv-SE" sz="1400" b="1" dirty="0"/>
              <a:t> material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8DE07237-7DD4-7B8B-81BA-6DBC3DB36A24}"/>
              </a:ext>
            </a:extLst>
          </p:cNvPr>
          <p:cNvSpPr txBox="1"/>
          <p:nvPr/>
        </p:nvSpPr>
        <p:spPr>
          <a:xfrm>
            <a:off x="5851267" y="224532"/>
            <a:ext cx="5372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i="1" dirty="0"/>
              <a:t>International </a:t>
            </a:r>
            <a:r>
              <a:rPr lang="sv-SE" i="1" dirty="0" err="1"/>
              <a:t>vocabulary</a:t>
            </a:r>
            <a:r>
              <a:rPr lang="sv-SE" i="1" dirty="0"/>
              <a:t> </a:t>
            </a:r>
            <a:r>
              <a:rPr lang="sv-SE" i="1" dirty="0" err="1"/>
              <a:t>of</a:t>
            </a:r>
            <a:r>
              <a:rPr lang="sv-SE" i="1" dirty="0"/>
              <a:t> </a:t>
            </a:r>
            <a:r>
              <a:rPr lang="sv-SE" i="1" dirty="0" err="1"/>
              <a:t>metrology</a:t>
            </a:r>
            <a:r>
              <a:rPr lang="sv-SE" i="1" dirty="0"/>
              <a:t> – Basic and general </a:t>
            </a:r>
            <a:r>
              <a:rPr lang="sv-SE" i="1" dirty="0" err="1"/>
              <a:t>concepts</a:t>
            </a:r>
            <a:r>
              <a:rPr lang="sv-SE" i="1" dirty="0"/>
              <a:t> and </a:t>
            </a:r>
            <a:r>
              <a:rPr lang="sv-SE" i="1" dirty="0" err="1"/>
              <a:t>associated</a:t>
            </a:r>
            <a:r>
              <a:rPr lang="sv-SE" i="1" dirty="0"/>
              <a:t> terms (VIM)</a:t>
            </a:r>
          </a:p>
          <a:p>
            <a:r>
              <a:rPr lang="sv-SE" sz="800" dirty="0">
                <a:hlinkClick r:id="rId3"/>
              </a:rPr>
              <a:t>https://www.bipm.org/documents/20126/2071204/JCGM_200_2012.pdf/f0e1ad45-d337-bbeb-53a6-15fe649d0ff1</a:t>
            </a:r>
            <a:r>
              <a:rPr lang="sv-SE" sz="800" dirty="0"/>
              <a:t> 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8B7B06A4-2A72-4CB6-E470-EDA5EA4FED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729"/>
          <a:stretch/>
        </p:blipFill>
        <p:spPr>
          <a:xfrm>
            <a:off x="10775092" y="49427"/>
            <a:ext cx="1358556" cy="1738369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82850668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958</TotalTime>
  <Words>1329</Words>
  <Application>Microsoft Macintosh PowerPoint</Application>
  <PresentationFormat>Bredbild</PresentationFormat>
  <Paragraphs>142</Paragraphs>
  <Slides>23</Slides>
  <Notes>4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Office Theme</vt:lpstr>
      <vt:lpstr>Introduction to metrology</vt:lpstr>
      <vt:lpstr>Learning Objectives</vt:lpstr>
      <vt:lpstr>PowerPoint-presentation</vt:lpstr>
      <vt:lpstr>Metrology in daily life</vt:lpstr>
      <vt:lpstr>PowerPoint-presentation</vt:lpstr>
      <vt:lpstr>"The trouble with measurement is its seeming simplicity" </vt:lpstr>
      <vt:lpstr>History of measurement: The cubit</vt:lpstr>
      <vt:lpstr>Measurement </vt:lpstr>
      <vt:lpstr>Measurement</vt:lpstr>
      <vt:lpstr>Metrology:  The Science of Measurement</vt:lpstr>
      <vt:lpstr>Metrology:  The Science of Measurement</vt:lpstr>
      <vt:lpstr>Metrology:  The Science of Measurement</vt:lpstr>
      <vt:lpstr>PowerPoint-presentation</vt:lpstr>
      <vt:lpstr>SI: The International System of Units  (Système International d'Unités)</vt:lpstr>
      <vt:lpstr>Measurement uncertainty</vt:lpstr>
      <vt:lpstr>PowerPoint-presentation</vt:lpstr>
      <vt:lpstr>Metrology:  Metrology, "the Science of Measurement"</vt:lpstr>
      <vt:lpstr>PowerPoint-presentation</vt:lpstr>
      <vt:lpstr>Measuring…</vt:lpstr>
      <vt:lpstr>Measuring…</vt:lpstr>
      <vt:lpstr>PowerPoint-presentation</vt:lpstr>
      <vt:lpstr>PowerPoint-presentation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presentation</dc:title>
  <dc:creator>Martin Jens Persson</dc:creator>
  <cp:lastModifiedBy>Peter Hagell</cp:lastModifiedBy>
  <cp:revision>20</cp:revision>
  <dcterms:created xsi:type="dcterms:W3CDTF">2022-12-12T07:56:35Z</dcterms:created>
  <dcterms:modified xsi:type="dcterms:W3CDTF">2023-12-19T14:38:49Z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9144ccec-98ca-4847-b090-103d5c6592f4_Enabled">
    <vt:lpwstr>true</vt:lpwstr>
  </property>
  <property fmtid="{D5CDD505-2E9C-101B-9397-08002B2CF9AE}" pid="3" name="MSIP_Label_9144ccec-98ca-4847-b090-103d5c6592f4_SetDate">
    <vt:lpwstr>2022-12-12T08:01:38Z</vt:lpwstr>
  </property>
  <property fmtid="{D5CDD505-2E9C-101B-9397-08002B2CF9AE}" pid="4" name="MSIP_Label_9144ccec-98ca-4847-b090-103d5c6592f4_Method">
    <vt:lpwstr>Standard</vt:lpwstr>
  </property>
  <property fmtid="{D5CDD505-2E9C-101B-9397-08002B2CF9AE}" pid="5" name="MSIP_Label_9144ccec-98ca-4847-b090-103d5c6592f4_Name">
    <vt:lpwstr>Information class 1</vt:lpwstr>
  </property>
  <property fmtid="{D5CDD505-2E9C-101B-9397-08002B2CF9AE}" pid="6" name="MSIP_Label_9144ccec-98ca-4847-b090-103d5c6592f4_SiteId">
    <vt:lpwstr>fb665cd7-b4b7-4578-8a42-29ff69176bdf</vt:lpwstr>
  </property>
  <property fmtid="{D5CDD505-2E9C-101B-9397-08002B2CF9AE}" pid="7" name="MSIP_Label_9144ccec-98ca-4847-b090-103d5c6592f4_ActionId">
    <vt:lpwstr>a68d1860-4a23-49fb-977d-35382d0eacfc</vt:lpwstr>
  </property>
  <property fmtid="{D5CDD505-2E9C-101B-9397-08002B2CF9AE}" pid="8" name="MSIP_Label_9144ccec-98ca-4847-b090-103d5c6592f4_ContentBits">
    <vt:lpwstr>0</vt:lpwstr>
  </property>
</Properties>
</file>