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365" r:id="rId8"/>
    <p:sldId id="353" r:id="rId9"/>
    <p:sldId id="374" r:id="rId10"/>
    <p:sldId id="638" r:id="rId11"/>
    <p:sldId id="444" r:id="rId12"/>
    <p:sldId id="621" r:id="rId13"/>
    <p:sldId id="523" r:id="rId14"/>
    <p:sldId id="637" r:id="rId15"/>
    <p:sldId id="263" r:id="rId16"/>
    <p:sldId id="643" r:id="rId17"/>
    <p:sldId id="272" r:id="rId18"/>
    <p:sldId id="639" r:id="rId19"/>
    <p:sldId id="284" r:id="rId20"/>
    <p:sldId id="282" r:id="rId21"/>
    <p:sldId id="279" r:id="rId22"/>
    <p:sldId id="640" r:id="rId23"/>
    <p:sldId id="641" r:id="rId24"/>
    <p:sldId id="642" r:id="rId25"/>
    <p:sldId id="265" r:id="rId26"/>
    <p:sldId id="286" r:id="rId27"/>
    <p:sldId id="285" r:id="rId28"/>
    <p:sldId id="288" r:id="rId29"/>
    <p:sldId id="287" r:id="rId30"/>
    <p:sldId id="289" r:id="rId31"/>
    <p:sldId id="264" r:id="rId3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BFC5D-822C-24CC-9A3F-958552A02A2F}" v="2" dt="2023-11-07T03:50:05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92" autoAdjust="0"/>
  </p:normalViewPr>
  <p:slideViewPr>
    <p:cSldViewPr snapToGrid="0">
      <p:cViewPr>
        <p:scale>
          <a:sx n="66" d="100"/>
          <a:sy n="66" d="100"/>
        </p:scale>
        <p:origin x="1512" y="10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zd.drevensek@gmail.com" userId="S::urn:spo:guest#gorazd.drevensek@gmail.com::" providerId="AD" clId="Web-{1ADBFC5D-822C-24CC-9A3F-958552A02A2F}"/>
    <pc:docChg chg="modSld">
      <pc:chgData name="gorazd.drevensek@gmail.com" userId="S::urn:spo:guest#gorazd.drevensek@gmail.com::" providerId="AD" clId="Web-{1ADBFC5D-822C-24CC-9A3F-958552A02A2F}" dt="2023-11-07T03:50:05.423" v="1" actId="1076"/>
      <pc:docMkLst>
        <pc:docMk/>
      </pc:docMkLst>
      <pc:sldChg chg="modSp">
        <pc:chgData name="gorazd.drevensek@gmail.com" userId="S::urn:spo:guest#gorazd.drevensek@gmail.com::" providerId="AD" clId="Web-{1ADBFC5D-822C-24CC-9A3F-958552A02A2F}" dt="2023-11-07T03:50:05.423" v="1" actId="1076"/>
        <pc:sldMkLst>
          <pc:docMk/>
          <pc:sldMk cId="1927125391" sldId="264"/>
        </pc:sldMkLst>
        <pc:picChg chg="mod">
          <ac:chgData name="gorazd.drevensek@gmail.com" userId="S::urn:spo:guest#gorazd.drevensek@gmail.com::" providerId="AD" clId="Web-{1ADBFC5D-822C-24CC-9A3F-958552A02A2F}" dt="2023-11-07T03:50:05.423" v="1" actId="1076"/>
          <ac:picMkLst>
            <pc:docMk/>
            <pc:sldMk cId="1927125391" sldId="264"/>
            <ac:picMk id="1026" creationId="{E2444F2E-3218-1051-5C7C-5BE6533212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7249-D42A-49D0-838F-CB7673A9F2A9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864D-16A4-4DDC-BF27-57FD2C7C7E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959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loss, which is usually noticed by someone else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communicating or finding words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with visual and spatial abilities, such as getting lost while driving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reasoning or problem-solving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handling complex tasks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with planning and organizing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with coordination and motor functions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Confusion and disorientation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5864D-16A4-4DDC-BF27-57FD2C7C7E43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953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5864D-16A4-4DDC-BF27-57FD2C7C7E43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16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5864D-16A4-4DDC-BF27-57FD2C7C7E43}" type="slidenum">
              <a:rPr lang="et-EE" smtClean="0"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144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179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045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17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50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624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194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630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254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325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4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957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6B10-697C-42FE-8711-F0D5BEA39F63}" type="datetimeFigureOut">
              <a:rPr lang="et-EE" smtClean="0"/>
              <a:t>06.11.2023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82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imgres?imgurl=http://www.radiology.co.uk/srs-x/tutors/cttrauma/images/sub2.jpg&amp;imgrefurl=http://www.radiology.co.uk/srs-x/tutors/cttrauma/tutor.htm&amp;usg=__AfeGw-HAHH0Iwb8AYJEPr-cDZNM=&amp;h=383&amp;w=300&amp;sz=24&amp;hl=en&amp;start=26&amp;zoom=1&amp;um=1&amp;itbs=1&amp;tbnid=kRN0Lp-whyn8pM:&amp;tbnh=123&amp;tbnw=96&amp;prev=/search%3Fq%3Dchronic%2Bsubdural%2Bhematoma%26start%3D20%26um%3D1%26hl%3Den%26sa%3DN%26ndsp%3D20%26tbm%3Disch&amp;ei=03TjTbm6I4rZtAb6pJ3rBQ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7C6-C0D2-C8FF-E421-4C31D6030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2181567"/>
            <a:ext cx="10553700" cy="1898650"/>
          </a:xfrm>
        </p:spPr>
        <p:txBody>
          <a:bodyPr>
            <a:normAutofit fontScale="90000"/>
          </a:bodyPr>
          <a:lstStyle/>
          <a:p>
            <a:br>
              <a:rPr lang="et-EE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t-E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Dementia</a:t>
            </a:r>
            <a:r>
              <a:rPr lang="et-E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t-E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recognition</a:t>
            </a:r>
            <a:r>
              <a:rPr lang="et-EE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t-E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et-EE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t-E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et-E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et-EE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t-E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t-E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GP-3 section 3.1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Alzheimers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t-EE" sz="4800" dirty="0"/>
            </a:br>
            <a:endParaRPr lang="et-EE" sz="36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1E3E-BCE5-56A4-7A44-FC669E331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9150"/>
            <a:ext cx="9144000" cy="996950"/>
          </a:xfrm>
        </p:spPr>
        <p:txBody>
          <a:bodyPr>
            <a:normAutofit/>
          </a:bodyPr>
          <a:lstStyle/>
          <a:p>
            <a:r>
              <a:rPr lang="et-EE" sz="2800" dirty="0"/>
              <a:t>Pille Taba, Ülle Krikmann</a:t>
            </a:r>
          </a:p>
          <a:p>
            <a:r>
              <a:rPr lang="et-EE" sz="2800" dirty="0"/>
              <a:t>Tartu University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E4A019D-060F-F745-A094-743682136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8609"/>
            <a:ext cx="1297954" cy="15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B407728-2046-A1E8-6732-162A2470A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384284"/>
              </p:ext>
            </p:extLst>
          </p:nvPr>
        </p:nvGraphicFramePr>
        <p:xfrm>
          <a:off x="225357" y="454660"/>
          <a:ext cx="105156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728481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93204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DSM-IV </a:t>
                      </a:r>
                      <a:r>
                        <a:rPr lang="et-EE" dirty="0" err="1"/>
                        <a:t>criteria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DSM-V </a:t>
                      </a:r>
                      <a:r>
                        <a:rPr lang="et-EE" dirty="0" err="1"/>
                        <a:t>criteria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0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A1.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Memory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impairment</a:t>
                      </a:r>
                      <a:endParaRPr lang="et-EE" dirty="0"/>
                    </a:p>
                    <a:p>
                      <a:r>
                        <a:rPr lang="et-EE" dirty="0"/>
                        <a:t>------------------------------------------------------------------------</a:t>
                      </a:r>
                    </a:p>
                    <a:p>
                      <a:r>
                        <a:rPr lang="et-EE" b="1" dirty="0"/>
                        <a:t>A2.</a:t>
                      </a:r>
                      <a:r>
                        <a:rPr lang="et-EE" dirty="0"/>
                        <a:t> At </a:t>
                      </a:r>
                      <a:r>
                        <a:rPr lang="et-EE" dirty="0" err="1"/>
                        <a:t>least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one</a:t>
                      </a:r>
                      <a:r>
                        <a:rPr lang="et-EE" dirty="0"/>
                        <a:t> of </a:t>
                      </a:r>
                      <a:r>
                        <a:rPr lang="et-EE" dirty="0" err="1"/>
                        <a:t>the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following</a:t>
                      </a:r>
                      <a:r>
                        <a:rPr lang="et-EE" dirty="0"/>
                        <a:t>:</a:t>
                      </a:r>
                    </a:p>
                    <a:p>
                      <a:r>
                        <a:rPr lang="et-EE" dirty="0" err="1"/>
                        <a:t>Aphasia</a:t>
                      </a:r>
                      <a:endParaRPr lang="et-EE" dirty="0"/>
                    </a:p>
                    <a:p>
                      <a:r>
                        <a:rPr lang="et-EE" dirty="0" err="1"/>
                        <a:t>Apraxia</a:t>
                      </a:r>
                      <a:endParaRPr lang="et-EE" dirty="0"/>
                    </a:p>
                    <a:p>
                      <a:r>
                        <a:rPr lang="et-EE" dirty="0" err="1"/>
                        <a:t>Agnosia</a:t>
                      </a:r>
                      <a:endParaRPr lang="et-EE" dirty="0"/>
                    </a:p>
                    <a:p>
                      <a:r>
                        <a:rPr lang="et-EE" dirty="0" err="1"/>
                        <a:t>Disturbancein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executive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functioning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A.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Evidence</a:t>
                      </a:r>
                      <a:r>
                        <a:rPr lang="et-EE" dirty="0"/>
                        <a:t> of </a:t>
                      </a:r>
                      <a:r>
                        <a:rPr lang="et-EE" dirty="0" err="1"/>
                        <a:t>significant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decline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from</a:t>
                      </a:r>
                      <a:r>
                        <a:rPr lang="et-EE" dirty="0"/>
                        <a:t> a </a:t>
                      </a:r>
                      <a:r>
                        <a:rPr lang="et-EE" dirty="0" err="1"/>
                        <a:t>previous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level</a:t>
                      </a:r>
                      <a:r>
                        <a:rPr lang="et-EE" dirty="0"/>
                        <a:t> of </a:t>
                      </a:r>
                      <a:r>
                        <a:rPr lang="et-EE" dirty="0" err="1"/>
                        <a:t>permormance</a:t>
                      </a:r>
                      <a:r>
                        <a:rPr lang="et-EE" dirty="0"/>
                        <a:t> in </a:t>
                      </a:r>
                      <a:r>
                        <a:rPr lang="et-EE" dirty="0" err="1"/>
                        <a:t>one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more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domains</a:t>
                      </a:r>
                      <a:r>
                        <a:rPr lang="et-EE" dirty="0"/>
                        <a:t>:</a:t>
                      </a:r>
                    </a:p>
                    <a:p>
                      <a:r>
                        <a:rPr lang="et-EE" dirty="0" err="1"/>
                        <a:t>Learning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memory</a:t>
                      </a:r>
                      <a:endParaRPr lang="et-EE" dirty="0"/>
                    </a:p>
                    <a:p>
                      <a:r>
                        <a:rPr lang="et-EE" dirty="0" err="1"/>
                        <a:t>Language</a:t>
                      </a:r>
                      <a:endParaRPr lang="et-EE" dirty="0"/>
                    </a:p>
                    <a:p>
                      <a:r>
                        <a:rPr lang="et-EE" dirty="0" err="1"/>
                        <a:t>Executive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function</a:t>
                      </a:r>
                      <a:endParaRPr lang="et-EE" dirty="0"/>
                    </a:p>
                    <a:p>
                      <a:r>
                        <a:rPr lang="et-EE" dirty="0" err="1"/>
                        <a:t>Complex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attention</a:t>
                      </a:r>
                      <a:endParaRPr lang="et-EE" dirty="0"/>
                    </a:p>
                    <a:p>
                      <a:r>
                        <a:rPr lang="et-EE" dirty="0" err="1"/>
                        <a:t>Preceptual-motor</a:t>
                      </a:r>
                      <a:endParaRPr lang="et-EE" dirty="0"/>
                    </a:p>
                    <a:p>
                      <a:r>
                        <a:rPr lang="et-EE" dirty="0" err="1"/>
                        <a:t>Social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cognition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2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B.</a:t>
                      </a:r>
                      <a:r>
                        <a:rPr lang="et-EE" dirty="0"/>
                        <a:t> The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deficits</a:t>
                      </a:r>
                      <a:r>
                        <a:rPr lang="et-EE" dirty="0"/>
                        <a:t> in A1 and A“ </a:t>
                      </a:r>
                      <a:r>
                        <a:rPr lang="et-EE" dirty="0" err="1"/>
                        <a:t>each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cause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significant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impairment</a:t>
                      </a:r>
                      <a:r>
                        <a:rPr lang="et-EE" dirty="0"/>
                        <a:t> in </a:t>
                      </a:r>
                      <a:r>
                        <a:rPr lang="et-EE" dirty="0" err="1"/>
                        <a:t>social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occupational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functioning</a:t>
                      </a:r>
                      <a:r>
                        <a:rPr lang="et-EE" dirty="0"/>
                        <a:t> and </a:t>
                      </a:r>
                      <a:r>
                        <a:rPr lang="et-EE" dirty="0" err="1"/>
                        <a:t>represent</a:t>
                      </a:r>
                      <a:r>
                        <a:rPr lang="et-EE" dirty="0"/>
                        <a:t> a </a:t>
                      </a:r>
                      <a:r>
                        <a:rPr lang="et-EE" dirty="0" err="1"/>
                        <a:t>significant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decline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from</a:t>
                      </a:r>
                      <a:r>
                        <a:rPr lang="et-EE" dirty="0"/>
                        <a:t> a </a:t>
                      </a:r>
                      <a:r>
                        <a:rPr lang="et-EE" dirty="0" err="1"/>
                        <a:t>previous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level</a:t>
                      </a:r>
                      <a:r>
                        <a:rPr lang="et-EE" dirty="0"/>
                        <a:t> of </a:t>
                      </a:r>
                      <a:r>
                        <a:rPr lang="et-EE" dirty="0" err="1"/>
                        <a:t>functioning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B.</a:t>
                      </a:r>
                      <a:r>
                        <a:rPr lang="et-EE" dirty="0"/>
                        <a:t> The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deficits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interfere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with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independence</a:t>
                      </a:r>
                      <a:r>
                        <a:rPr lang="et-EE" dirty="0"/>
                        <a:t> in </a:t>
                      </a:r>
                      <a:r>
                        <a:rPr lang="et-EE" dirty="0" err="1"/>
                        <a:t>everyday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activities</a:t>
                      </a:r>
                      <a:r>
                        <a:rPr lang="et-EE" dirty="0"/>
                        <a:t>. At a </a:t>
                      </a:r>
                      <a:r>
                        <a:rPr lang="et-EE" dirty="0" err="1"/>
                        <a:t>minimum</a:t>
                      </a:r>
                      <a:r>
                        <a:rPr lang="et-EE" dirty="0"/>
                        <a:t>, </a:t>
                      </a:r>
                      <a:r>
                        <a:rPr lang="et-EE" dirty="0" err="1"/>
                        <a:t>assistance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should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be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required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with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complex</a:t>
                      </a:r>
                      <a:r>
                        <a:rPr lang="et-EE" dirty="0"/>
                        <a:t> instrumentaal </a:t>
                      </a:r>
                      <a:r>
                        <a:rPr lang="et-EE" dirty="0" err="1"/>
                        <a:t>activities</a:t>
                      </a:r>
                      <a:r>
                        <a:rPr lang="et-EE" dirty="0"/>
                        <a:t> of </a:t>
                      </a:r>
                      <a:r>
                        <a:rPr lang="et-EE" dirty="0" err="1"/>
                        <a:t>daily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living</a:t>
                      </a:r>
                      <a:r>
                        <a:rPr lang="et-EE" dirty="0"/>
                        <a:t>, </a:t>
                      </a:r>
                      <a:r>
                        <a:rPr lang="et-EE" dirty="0" err="1"/>
                        <a:t>such</a:t>
                      </a:r>
                      <a:r>
                        <a:rPr lang="et-EE" dirty="0"/>
                        <a:t> as </a:t>
                      </a:r>
                      <a:r>
                        <a:rPr lang="et-EE" dirty="0" err="1"/>
                        <a:t>paying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bills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managing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medications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2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 err="1"/>
                        <a:t>C.</a:t>
                      </a:r>
                      <a:r>
                        <a:rPr lang="et-EE" dirty="0" err="1"/>
                        <a:t>The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deficits</a:t>
                      </a:r>
                      <a:r>
                        <a:rPr lang="et-EE" dirty="0"/>
                        <a:t> do </a:t>
                      </a:r>
                      <a:r>
                        <a:rPr lang="et-EE" dirty="0" err="1"/>
                        <a:t>not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occur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exclusively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during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the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course</a:t>
                      </a:r>
                      <a:r>
                        <a:rPr lang="et-EE" dirty="0"/>
                        <a:t> of </a:t>
                      </a:r>
                      <a:r>
                        <a:rPr lang="et-EE" dirty="0" err="1"/>
                        <a:t>delirium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C. The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deficits</a:t>
                      </a:r>
                      <a:r>
                        <a:rPr lang="et-EE" dirty="0"/>
                        <a:t> do </a:t>
                      </a:r>
                      <a:r>
                        <a:rPr lang="et-EE" dirty="0" err="1"/>
                        <a:t>not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occur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exclusively</a:t>
                      </a:r>
                      <a:r>
                        <a:rPr lang="et-EE" dirty="0"/>
                        <a:t> in </a:t>
                      </a:r>
                      <a:r>
                        <a:rPr lang="et-EE" dirty="0" err="1"/>
                        <a:t>the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context</a:t>
                      </a:r>
                      <a:r>
                        <a:rPr lang="et-EE" dirty="0"/>
                        <a:t> of a </a:t>
                      </a:r>
                      <a:r>
                        <a:rPr lang="et-EE" dirty="0" err="1"/>
                        <a:t>delirium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D. The </a:t>
                      </a:r>
                      <a:r>
                        <a:rPr lang="et-EE" dirty="0" err="1"/>
                        <a:t>cognitive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deficits</a:t>
                      </a:r>
                      <a:r>
                        <a:rPr lang="et-EE" dirty="0"/>
                        <a:t> are </a:t>
                      </a:r>
                      <a:r>
                        <a:rPr lang="et-EE" dirty="0" err="1"/>
                        <a:t>not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better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explained</a:t>
                      </a:r>
                      <a:r>
                        <a:rPr lang="et-EE" dirty="0"/>
                        <a:t> by </a:t>
                      </a:r>
                      <a:r>
                        <a:rPr lang="et-EE" dirty="0" err="1"/>
                        <a:t>another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mental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disorder</a:t>
                      </a:r>
                      <a:r>
                        <a:rPr lang="et-EE" dirty="0"/>
                        <a:t> (</a:t>
                      </a:r>
                      <a:r>
                        <a:rPr lang="et-EE" dirty="0" err="1"/>
                        <a:t>eg</a:t>
                      </a:r>
                      <a:r>
                        <a:rPr lang="et-EE" dirty="0"/>
                        <a:t>, major </a:t>
                      </a:r>
                      <a:r>
                        <a:rPr lang="et-EE" dirty="0" err="1"/>
                        <a:t>depressive</a:t>
                      </a:r>
                      <a:r>
                        <a:rPr lang="et-EE" dirty="0"/>
                        <a:t> </a:t>
                      </a:r>
                      <a:r>
                        <a:rPr lang="et-EE" dirty="0" err="1"/>
                        <a:t>disorder</a:t>
                      </a:r>
                      <a:r>
                        <a:rPr lang="et-EE" dirty="0"/>
                        <a:t>, </a:t>
                      </a:r>
                      <a:r>
                        <a:rPr lang="et-EE" dirty="0" err="1"/>
                        <a:t>schizophrenia</a:t>
                      </a:r>
                      <a:r>
                        <a:rPr lang="et-EE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054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78C10EE-FDAA-1068-D639-6C8F18650578}"/>
              </a:ext>
            </a:extLst>
          </p:cNvPr>
          <p:cNvSpPr txBox="1"/>
          <p:nvPr/>
        </p:nvSpPr>
        <p:spPr>
          <a:xfrm>
            <a:off x="165369" y="6546715"/>
            <a:ext cx="89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For </a:t>
            </a:r>
            <a:r>
              <a:rPr lang="et-EE" dirty="0" err="1"/>
              <a:t>diagnostic</a:t>
            </a:r>
            <a:r>
              <a:rPr lang="et-EE" dirty="0"/>
              <a:t> </a:t>
            </a:r>
            <a:r>
              <a:rPr lang="et-EE" dirty="0" err="1"/>
              <a:t>criteria</a:t>
            </a:r>
            <a:r>
              <a:rPr lang="et-EE" dirty="0"/>
              <a:t> of </a:t>
            </a:r>
            <a:r>
              <a:rPr lang="et-EE" dirty="0" err="1"/>
              <a:t>dementia</a:t>
            </a:r>
            <a:r>
              <a:rPr lang="et-EE" dirty="0"/>
              <a:t> </a:t>
            </a:r>
            <a:r>
              <a:rPr lang="et-EE" dirty="0" err="1"/>
              <a:t>subtypes</a:t>
            </a:r>
            <a:r>
              <a:rPr lang="et-EE" dirty="0"/>
              <a:t> </a:t>
            </a:r>
            <a:r>
              <a:rPr lang="et-EE" dirty="0" err="1"/>
              <a:t>such</a:t>
            </a:r>
            <a:r>
              <a:rPr lang="et-EE" dirty="0"/>
              <a:t> as </a:t>
            </a:r>
            <a:r>
              <a:rPr lang="et-EE" dirty="0" err="1"/>
              <a:t>Alzheimer</a:t>
            </a:r>
            <a:r>
              <a:rPr lang="et-EE" dirty="0"/>
              <a:t> </a:t>
            </a:r>
            <a:r>
              <a:rPr lang="et-EE" dirty="0" err="1"/>
              <a:t>disease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frontotemporal</a:t>
            </a:r>
            <a:r>
              <a:rPr lang="et-EE" dirty="0"/>
              <a:t> </a:t>
            </a:r>
            <a:r>
              <a:rPr lang="et-EE" dirty="0" err="1"/>
              <a:t>dementia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special</a:t>
            </a:r>
            <a:r>
              <a:rPr lang="et-EE" dirty="0"/>
              <a:t> </a:t>
            </a:r>
            <a:r>
              <a:rPr lang="et-EE" dirty="0" err="1"/>
              <a:t>criteria</a:t>
            </a:r>
            <a:endParaRPr lang="et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64782-6D08-187E-8BB7-9FB692BB8A7E}"/>
              </a:ext>
            </a:extLst>
          </p:cNvPr>
          <p:cNvSpPr txBox="1"/>
          <p:nvPr/>
        </p:nvSpPr>
        <p:spPr>
          <a:xfrm>
            <a:off x="612843" y="0"/>
            <a:ext cx="68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DSM  -</a:t>
            </a:r>
            <a:r>
              <a:rPr lang="et-EE" dirty="0" err="1"/>
              <a:t>Diagnostic</a:t>
            </a:r>
            <a:r>
              <a:rPr lang="et-EE" dirty="0"/>
              <a:t> and </a:t>
            </a:r>
            <a:r>
              <a:rPr lang="et-EE" dirty="0" err="1"/>
              <a:t>Statisticalmanual</a:t>
            </a:r>
            <a:r>
              <a:rPr lang="et-EE" dirty="0"/>
              <a:t> of </a:t>
            </a:r>
            <a:r>
              <a:rPr lang="et-EE" dirty="0" err="1"/>
              <a:t>Mental</a:t>
            </a:r>
            <a:r>
              <a:rPr lang="et-EE" dirty="0"/>
              <a:t> </a:t>
            </a:r>
            <a:r>
              <a:rPr lang="et-EE" dirty="0" err="1"/>
              <a:t>disorders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0897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5966" y="457200"/>
            <a:ext cx="8229600" cy="1143000"/>
          </a:xfrm>
        </p:spPr>
        <p:txBody>
          <a:bodyPr>
            <a:normAutofit/>
          </a:bodyPr>
          <a:lstStyle/>
          <a:p>
            <a:r>
              <a:rPr lang="et-EE" sz="3200" dirty="0">
                <a:solidFill>
                  <a:srgbClr val="376092"/>
                </a:solidFill>
              </a:rPr>
              <a:t>“Subcortical” type of dementia:</a:t>
            </a:r>
            <a:br>
              <a:rPr lang="et-EE" sz="3200" dirty="0">
                <a:solidFill>
                  <a:srgbClr val="376092"/>
                </a:solidFill>
              </a:rPr>
            </a:br>
            <a:r>
              <a:rPr lang="et-EE" sz="3200" dirty="0">
                <a:solidFill>
                  <a:srgbClr val="376092"/>
                </a:solidFill>
              </a:rPr>
              <a:t>dysexecutive syndrome</a:t>
            </a:r>
            <a:endParaRPr lang="en-US" sz="3200" dirty="0">
              <a:solidFill>
                <a:srgbClr val="37609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8276" y="2057400"/>
            <a:ext cx="4712677" cy="1846385"/>
          </a:xfrm>
          <a:prstGeom prst="roundRect">
            <a:avLst/>
          </a:prstGeom>
          <a:solidFill>
            <a:schemeClr val="bg1"/>
          </a:solidFill>
          <a:ln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t-EE" sz="2200" b="1" dirty="0">
                <a:solidFill>
                  <a:schemeClr val="tx1"/>
                </a:solidFill>
              </a:rPr>
              <a:t>Executive dysfunction</a:t>
            </a:r>
            <a:r>
              <a:rPr lang="et-EE" sz="2200" dirty="0">
                <a:solidFill>
                  <a:schemeClr val="tx1"/>
                </a:solidFill>
              </a:rPr>
              <a:t>:</a:t>
            </a:r>
          </a:p>
          <a:p>
            <a:pPr lvl="1" algn="ctr">
              <a:spcAft>
                <a:spcPts val="600"/>
              </a:spcAft>
            </a:pPr>
            <a:r>
              <a:rPr lang="et-EE" sz="2100" dirty="0">
                <a:solidFill>
                  <a:schemeClr val="tx1"/>
                </a:solidFill>
              </a:rPr>
              <a:t>Strategic planning</a:t>
            </a:r>
          </a:p>
          <a:p>
            <a:pPr lvl="1" algn="ctr">
              <a:spcAft>
                <a:spcPts val="600"/>
              </a:spcAft>
            </a:pPr>
            <a:r>
              <a:rPr lang="et-EE" sz="2100" dirty="0">
                <a:solidFill>
                  <a:schemeClr val="tx1"/>
                </a:solidFill>
              </a:rPr>
              <a:t>Learning and memory</a:t>
            </a:r>
          </a:p>
          <a:p>
            <a:pPr lvl="1" algn="ctr">
              <a:spcAft>
                <a:spcPts val="600"/>
              </a:spcAft>
            </a:pPr>
            <a:r>
              <a:rPr lang="et-EE" sz="2100" dirty="0">
                <a:solidFill>
                  <a:schemeClr val="tx1"/>
                </a:solidFill>
              </a:rPr>
              <a:t>Attention deficit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1938" y="4343400"/>
            <a:ext cx="39624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t-EE" sz="2200" b="1" dirty="0">
                <a:solidFill>
                  <a:srgbClr val="000000"/>
                </a:solidFill>
              </a:rPr>
              <a:t>Information processing:</a:t>
            </a:r>
          </a:p>
          <a:p>
            <a:pPr lvl="1">
              <a:spcAft>
                <a:spcPts val="600"/>
              </a:spcAft>
            </a:pPr>
            <a:r>
              <a:rPr lang="et-EE" sz="2100" dirty="0">
                <a:solidFill>
                  <a:srgbClr val="000000"/>
                </a:solidFill>
              </a:rPr>
              <a:t>Bradyphrenia – slow thinking</a:t>
            </a:r>
          </a:p>
          <a:p>
            <a:pPr lvl="1">
              <a:spcAft>
                <a:spcPts val="600"/>
              </a:spcAft>
            </a:pPr>
            <a:r>
              <a:rPr lang="et-EE" sz="2100" dirty="0">
                <a:solidFill>
                  <a:srgbClr val="000000"/>
                </a:solidFill>
              </a:rPr>
              <a:t>Apathy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4832" y="4360985"/>
            <a:ext cx="391523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t-EE" sz="2200" dirty="0">
                <a:solidFill>
                  <a:srgbClr val="000000"/>
                </a:solidFill>
              </a:rPr>
              <a:t>Impaired visual cognition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7405" y="232553"/>
            <a:ext cx="8635795" cy="9620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76092"/>
                </a:solidFill>
              </a:rPr>
              <a:t>Biomarkers for cognitive impairment/ dementia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65124" y="1150375"/>
            <a:ext cx="4441722" cy="4994014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dirty="0"/>
              <a:t>Clinical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Cognitive </a:t>
            </a:r>
            <a:r>
              <a:rPr lang="en-US" sz="2100" dirty="0" err="1"/>
              <a:t>moduls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Gait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Olfaction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dirty="0"/>
              <a:t>Imaging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Cortical and subcortical atrophy : neuronal loss, axonal degeneration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Reduced cortical metabolism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Neurotransmitter deficiency: cholinergic and dopaminergic function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Increased cortical </a:t>
            </a:r>
            <a:r>
              <a:rPr lang="en-US" sz="2100" dirty="0" err="1"/>
              <a:t>amyloid</a:t>
            </a:r>
            <a:r>
              <a:rPr lang="en-US" sz="2100" dirty="0"/>
              <a:t> load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100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21478" y="1150375"/>
            <a:ext cx="5105398" cy="499401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100" b="1" dirty="0"/>
              <a:t>Cerebrospinal fluid</a:t>
            </a:r>
          </a:p>
          <a:p>
            <a:pPr>
              <a:buNone/>
            </a:pPr>
            <a:r>
              <a:rPr lang="en-US" sz="2100" dirty="0" err="1"/>
              <a:t>Proteinopathy</a:t>
            </a:r>
            <a:endParaRPr lang="en-US" sz="2100" dirty="0"/>
          </a:p>
          <a:p>
            <a:r>
              <a:rPr lang="en-US" sz="2100" dirty="0"/>
              <a:t>Aβ peptides</a:t>
            </a:r>
          </a:p>
          <a:p>
            <a:r>
              <a:rPr lang="en-US" sz="2100" dirty="0"/>
              <a:t>Tau protein</a:t>
            </a:r>
          </a:p>
          <a:p>
            <a:r>
              <a:rPr lang="et-EE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itchFamily="2" charset="2"/>
              </a:rPr>
              <a:t></a:t>
            </a:r>
            <a:r>
              <a:rPr lang="en-EE" sz="1600" dirty="0">
                <a:effectLst/>
              </a:rPr>
              <a:t> </a:t>
            </a:r>
            <a:r>
              <a:rPr lang="en-US" sz="2100" dirty="0"/>
              <a:t>-synuclein</a:t>
            </a:r>
          </a:p>
          <a:p>
            <a:r>
              <a:rPr lang="en-US" sz="2100" dirty="0"/>
              <a:t>Epidermal growth factor (EGF)</a:t>
            </a:r>
          </a:p>
          <a:p>
            <a:pPr>
              <a:buNone/>
            </a:pPr>
            <a:r>
              <a:rPr lang="en-US" sz="2100" b="1" dirty="0"/>
              <a:t>Genetic factors</a:t>
            </a:r>
          </a:p>
          <a:p>
            <a:r>
              <a:rPr lang="en-US" sz="2100" dirty="0" err="1"/>
              <a:t>Apolipoprotein</a:t>
            </a:r>
            <a:r>
              <a:rPr lang="en-US" sz="2100" dirty="0"/>
              <a:t> E (APOE)</a:t>
            </a:r>
          </a:p>
          <a:p>
            <a:r>
              <a:rPr lang="en-US" sz="2100" dirty="0" err="1"/>
              <a:t>Catechol-O.methyltransferase</a:t>
            </a:r>
            <a:r>
              <a:rPr lang="en-US" sz="2100" dirty="0"/>
              <a:t> gene (COMT)</a:t>
            </a:r>
          </a:p>
          <a:p>
            <a:r>
              <a:rPr lang="en-US" sz="2100" dirty="0"/>
              <a:t>MAPT and tau </a:t>
            </a:r>
            <a:r>
              <a:rPr lang="en-US" sz="2100" dirty="0" err="1"/>
              <a:t>haplogroups</a:t>
            </a:r>
            <a:endParaRPr lang="en-US" sz="2100" dirty="0"/>
          </a:p>
          <a:p>
            <a:r>
              <a:rPr lang="en-US" sz="2100" dirty="0" err="1"/>
              <a:t>Glucocerebrosidase</a:t>
            </a:r>
            <a:endParaRPr lang="en-US" sz="2100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881" y="38670"/>
            <a:ext cx="7848600" cy="9144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174576"/>
                </a:solidFill>
              </a:rPr>
              <a:t>Pathomorphologic</a:t>
            </a:r>
            <a:r>
              <a:rPr lang="en-US" sz="2800" dirty="0">
                <a:solidFill>
                  <a:srgbClr val="174576"/>
                </a:solidFill>
              </a:rPr>
              <a:t> characteristics: AD, LBD, PDD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5147" y="6397823"/>
            <a:ext cx="342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Mollenhauer</a:t>
            </a:r>
            <a:r>
              <a:rPr lang="en-US" sz="1600" i="1" dirty="0"/>
              <a:t> B, et al. </a:t>
            </a:r>
            <a:r>
              <a:rPr lang="en-US" sz="1600" i="1" dirty="0" err="1"/>
              <a:t>Mov</a:t>
            </a:r>
            <a:r>
              <a:rPr lang="en-US" sz="1600" i="1" dirty="0"/>
              <a:t> </a:t>
            </a:r>
            <a:r>
              <a:rPr lang="en-US" sz="1600" i="1" dirty="0" err="1"/>
              <a:t>Disord</a:t>
            </a:r>
            <a:r>
              <a:rPr lang="en-US" sz="1600" i="1" dirty="0"/>
              <a:t> 2014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4A734-6037-2FA9-9367-00C40CE9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94" y="1092282"/>
            <a:ext cx="6614160" cy="49877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018C54-A4B8-A3C2-DFFA-D60E862978FE}"/>
              </a:ext>
            </a:extLst>
          </p:cNvPr>
          <p:cNvSpPr txBox="1"/>
          <p:nvPr/>
        </p:nvSpPr>
        <p:spPr>
          <a:xfrm>
            <a:off x="303008" y="1893295"/>
            <a:ext cx="1632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E" sz="2400" b="1" dirty="0">
                <a:solidFill>
                  <a:schemeClr val="accent1">
                    <a:lumMod val="75000"/>
                  </a:schemeClr>
                </a:solidFill>
              </a:rPr>
              <a:t>Neuro-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EE" sz="2400" b="1" dirty="0">
                <a:solidFill>
                  <a:schemeClr val="accent1">
                    <a:lumMod val="75000"/>
                  </a:schemeClr>
                </a:solidFill>
              </a:rPr>
              <a:t>ransmitter</a:t>
            </a:r>
          </a:p>
          <a:p>
            <a:pPr algn="ctr"/>
            <a:r>
              <a:rPr lang="en-EE" sz="2400" b="1" dirty="0">
                <a:solidFill>
                  <a:schemeClr val="accent1">
                    <a:lumMod val="75000"/>
                  </a:schemeClr>
                </a:solidFill>
              </a:rPr>
              <a:t>deficits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6F84D-FCD0-EE91-8236-0AE81EB94CCD}"/>
              </a:ext>
            </a:extLst>
          </p:cNvPr>
          <p:cNvSpPr txBox="1"/>
          <p:nvPr/>
        </p:nvSpPr>
        <p:spPr>
          <a:xfrm>
            <a:off x="2003108" y="1259115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200" dirty="0"/>
              <a:t>Normal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F5CBA-6F47-7A65-AF5A-6D4E2807ECD9}"/>
              </a:ext>
            </a:extLst>
          </p:cNvPr>
          <p:cNvSpPr txBox="1"/>
          <p:nvPr/>
        </p:nvSpPr>
        <p:spPr>
          <a:xfrm>
            <a:off x="1920533" y="2845493"/>
            <a:ext cx="12498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E" sz="2200" dirty="0"/>
              <a:t>PD</a:t>
            </a:r>
          </a:p>
          <a:p>
            <a:pPr algn="ctr"/>
            <a:r>
              <a:rPr lang="en-EE" sz="2200" dirty="0"/>
              <a:t>normal</a:t>
            </a:r>
          </a:p>
          <a:p>
            <a:pPr algn="ctr"/>
            <a:r>
              <a:rPr lang="en-EE" sz="2200" dirty="0"/>
              <a:t>cognition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3C5D8-09DC-5C73-14C2-F1BCC0AE12F2}"/>
              </a:ext>
            </a:extLst>
          </p:cNvPr>
          <p:cNvSpPr txBox="1"/>
          <p:nvPr/>
        </p:nvSpPr>
        <p:spPr>
          <a:xfrm>
            <a:off x="2217619" y="4893536"/>
            <a:ext cx="676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E" sz="2200" dirty="0"/>
              <a:t>PDD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3110D-65A5-61AD-E962-4695EA058DEF}"/>
              </a:ext>
            </a:extLst>
          </p:cNvPr>
          <p:cNvSpPr txBox="1"/>
          <p:nvPr/>
        </p:nvSpPr>
        <p:spPr>
          <a:xfrm>
            <a:off x="3362635" y="339216"/>
            <a:ext cx="7511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200" dirty="0"/>
              <a:t>Dopaminergic                   Noradrenergic                       Cholinergic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99D5025E-6AF0-933B-5941-4053F41D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55" y="6273245"/>
            <a:ext cx="456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ca-ES" sz="1600" i="1" dirty="0" err="1"/>
              <a:t>Aarsland</a:t>
            </a:r>
            <a:r>
              <a:rPr lang="ca-ES" sz="1600" i="1" dirty="0"/>
              <a:t> D et al, </a:t>
            </a:r>
            <a:r>
              <a:rPr lang="ca-ES" sz="1600" i="1" dirty="0" err="1"/>
              <a:t>Nature</a:t>
            </a:r>
            <a:r>
              <a:rPr lang="ca-ES" sz="1600" i="1" dirty="0"/>
              <a:t> </a:t>
            </a:r>
            <a:r>
              <a:rPr lang="ca-ES" sz="1600" i="1" dirty="0" err="1"/>
              <a:t>Rev</a:t>
            </a:r>
            <a:r>
              <a:rPr lang="ca-ES" sz="1600" i="1" dirty="0"/>
              <a:t>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12FE7-C0BD-8A9F-EA5F-F2085267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71" y="1123451"/>
            <a:ext cx="8171568" cy="3190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25FD1-B963-4A10-AEFF-EE0F0597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8" y="4313867"/>
            <a:ext cx="7350187" cy="16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5259-FBC8-3EA6-27CA-07CAFD47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err="1"/>
              <a:t>Dementia</a:t>
            </a:r>
            <a:endParaRPr lang="et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40C-F034-C542-B025-F09FEA90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2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</a:rPr>
              <a:t>an acquired loss of cognition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in multiple cognitive domains sufficiently severe to affect social or occupational function </a:t>
            </a:r>
            <a:endParaRPr lang="et-EE" sz="2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sz="2000" dirty="0" err="1"/>
              <a:t>Progressive</a:t>
            </a:r>
            <a:r>
              <a:rPr lang="et-EE" sz="2000" dirty="0"/>
              <a:t> </a:t>
            </a:r>
            <a:r>
              <a:rPr lang="et-EE" sz="2000" dirty="0" err="1"/>
              <a:t>deterioration</a:t>
            </a:r>
            <a:r>
              <a:rPr lang="et-EE" sz="2000" dirty="0"/>
              <a:t> of </a:t>
            </a:r>
            <a:r>
              <a:rPr lang="et-EE" sz="2000" dirty="0" err="1"/>
              <a:t>intellect</a:t>
            </a:r>
            <a:r>
              <a:rPr lang="et-EE" sz="2000" dirty="0"/>
              <a:t>, </a:t>
            </a:r>
            <a:r>
              <a:rPr lang="et-EE" sz="2000" dirty="0" err="1"/>
              <a:t>behaviour</a:t>
            </a:r>
            <a:r>
              <a:rPr lang="et-EE" sz="2000" dirty="0"/>
              <a:t> and </a:t>
            </a:r>
            <a:r>
              <a:rPr lang="et-EE" sz="2000" dirty="0" err="1"/>
              <a:t>presonality</a:t>
            </a:r>
            <a:endParaRPr lang="et-EE" sz="2000" dirty="0"/>
          </a:p>
          <a:p>
            <a:r>
              <a:rPr lang="et-EE" sz="2000" dirty="0" err="1"/>
              <a:t>Disorientation</a:t>
            </a:r>
            <a:r>
              <a:rPr lang="et-EE" sz="2000" dirty="0"/>
              <a:t> in personal </a:t>
            </a:r>
            <a:r>
              <a:rPr lang="et-EE" sz="2000" dirty="0" err="1"/>
              <a:t>data</a:t>
            </a:r>
            <a:r>
              <a:rPr lang="et-EE" sz="2000" dirty="0"/>
              <a:t>, </a:t>
            </a:r>
            <a:r>
              <a:rPr lang="et-EE" sz="2000" dirty="0" err="1"/>
              <a:t>time</a:t>
            </a:r>
            <a:r>
              <a:rPr lang="et-EE" sz="2000" dirty="0"/>
              <a:t>, </a:t>
            </a:r>
            <a:r>
              <a:rPr lang="et-EE" sz="2000" dirty="0" err="1"/>
              <a:t>situation</a:t>
            </a:r>
            <a:r>
              <a:rPr lang="et-EE" sz="2000" dirty="0"/>
              <a:t> </a:t>
            </a:r>
          </a:p>
          <a:p>
            <a:r>
              <a:rPr lang="et-EE" sz="2000" dirty="0" err="1"/>
              <a:t>Amnesia</a:t>
            </a:r>
            <a:r>
              <a:rPr lang="et-EE" sz="2000" dirty="0"/>
              <a:t> – </a:t>
            </a:r>
            <a:r>
              <a:rPr lang="et-EE" sz="2000" dirty="0" err="1"/>
              <a:t>memory</a:t>
            </a:r>
            <a:r>
              <a:rPr lang="et-EE" sz="2000" dirty="0"/>
              <a:t> loss</a:t>
            </a:r>
          </a:p>
          <a:p>
            <a:r>
              <a:rPr lang="et-EE" sz="2000" dirty="0" err="1"/>
              <a:t>Communication</a:t>
            </a:r>
            <a:r>
              <a:rPr lang="et-EE" sz="2000" dirty="0"/>
              <a:t> – </a:t>
            </a:r>
            <a:r>
              <a:rPr lang="et-EE" sz="2000" dirty="0" err="1"/>
              <a:t>language</a:t>
            </a:r>
            <a:r>
              <a:rPr lang="et-EE" sz="2000" dirty="0"/>
              <a:t> </a:t>
            </a:r>
            <a:r>
              <a:rPr lang="et-EE" sz="2000" dirty="0" err="1"/>
              <a:t>ability</a:t>
            </a:r>
            <a:endParaRPr lang="et-EE" sz="2000" dirty="0"/>
          </a:p>
          <a:p>
            <a:r>
              <a:rPr lang="et-EE" sz="2000" dirty="0" err="1"/>
              <a:t>Apraxia</a:t>
            </a:r>
            <a:r>
              <a:rPr lang="et-EE" sz="2000" dirty="0"/>
              <a:t> –  loss of </a:t>
            </a:r>
            <a:r>
              <a:rPr lang="et-EE" sz="2000" dirty="0" err="1"/>
              <a:t>handling</a:t>
            </a:r>
            <a:r>
              <a:rPr lang="et-EE" sz="2000" dirty="0"/>
              <a:t> </a:t>
            </a:r>
            <a:r>
              <a:rPr lang="et-EE" sz="2000" dirty="0" err="1"/>
              <a:t>complex</a:t>
            </a:r>
            <a:r>
              <a:rPr lang="et-EE" sz="2000" dirty="0"/>
              <a:t> </a:t>
            </a:r>
            <a:r>
              <a:rPr lang="et-EE" sz="2000" dirty="0" err="1"/>
              <a:t>tasks</a:t>
            </a:r>
            <a:r>
              <a:rPr lang="et-EE" sz="2000" dirty="0"/>
              <a:t>,</a:t>
            </a:r>
          </a:p>
          <a:p>
            <a:r>
              <a:rPr lang="et-EE" sz="2000" dirty="0" err="1"/>
              <a:t>Agnosia</a:t>
            </a:r>
            <a:r>
              <a:rPr lang="et-EE" sz="2000" dirty="0"/>
              <a:t> – </a:t>
            </a:r>
            <a:r>
              <a:rPr lang="et-EE" sz="2000" dirty="0" err="1"/>
              <a:t>orientation</a:t>
            </a:r>
            <a:r>
              <a:rPr lang="et-EE" sz="2000" dirty="0"/>
              <a:t> in </a:t>
            </a:r>
            <a:r>
              <a:rPr lang="et-EE" sz="2000" dirty="0" err="1"/>
              <a:t>space</a:t>
            </a:r>
            <a:endParaRPr lang="et-EE" sz="2000" dirty="0"/>
          </a:p>
          <a:p>
            <a:r>
              <a:rPr lang="et-EE" sz="2000" dirty="0" err="1"/>
              <a:t>Behaviour</a:t>
            </a:r>
            <a:r>
              <a:rPr lang="et-EE" sz="2000" dirty="0"/>
              <a:t> </a:t>
            </a:r>
            <a:r>
              <a:rPr lang="et-EE" sz="2000" dirty="0" err="1"/>
              <a:t>changes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07CB26-3FC9-C85A-E3F1-1B1B190E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"/>
          <a:stretch/>
        </p:blipFill>
        <p:spPr bwMode="auto">
          <a:xfrm>
            <a:off x="8388221" y="0"/>
            <a:ext cx="2656114" cy="36485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imene patsient-1">
            <a:extLst>
              <a:ext uri="{FF2B5EF4-FFF2-40B4-BE49-F238E27FC236}">
                <a16:creationId xmlns:a16="http://schemas.microsoft.com/office/drawing/2014/main" id="{D9988595-C78C-EFFF-C563-3718A00A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6773" y="3429000"/>
            <a:ext cx="3824701" cy="3260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4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86"/>
    </mc:Choice>
    <mc:Fallback xmlns="">
      <p:transition spd="slow" advTm="11478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58D8-3447-1916-C571-36EBE5FC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Development of </a:t>
            </a:r>
            <a:r>
              <a:rPr lang="et-EE" dirty="0" err="1"/>
              <a:t>dementia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C1B1-374E-AD4F-88D4-7D65242D31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The </a:t>
            </a:r>
            <a:r>
              <a:rPr lang="et-EE" dirty="0" err="1"/>
              <a:t>rate</a:t>
            </a:r>
            <a:r>
              <a:rPr lang="et-EE" dirty="0"/>
              <a:t> of progressioon </a:t>
            </a:r>
            <a:r>
              <a:rPr lang="et-EE" dirty="0" err="1"/>
              <a:t>depends</a:t>
            </a:r>
            <a:r>
              <a:rPr lang="et-EE" dirty="0"/>
              <a:t> </a:t>
            </a:r>
            <a:r>
              <a:rPr lang="et-EE" dirty="0" err="1"/>
              <a:t>upon</a:t>
            </a:r>
            <a:r>
              <a:rPr lang="et-EE" dirty="0"/>
              <a:t> </a:t>
            </a:r>
            <a:r>
              <a:rPr lang="et-EE" dirty="0" err="1"/>
              <a:t>underlying</a:t>
            </a:r>
            <a:r>
              <a:rPr lang="et-EE" dirty="0"/>
              <a:t> </a:t>
            </a:r>
            <a:r>
              <a:rPr lang="et-EE" dirty="0" err="1"/>
              <a:t>cause</a:t>
            </a:r>
            <a:endParaRPr lang="et-EE" dirty="0"/>
          </a:p>
          <a:p>
            <a:r>
              <a:rPr lang="et-EE" dirty="0"/>
              <a:t>Development of </a:t>
            </a:r>
            <a:r>
              <a:rPr lang="et-EE" dirty="0" err="1"/>
              <a:t>symptoms</a:t>
            </a:r>
            <a:r>
              <a:rPr lang="et-EE" dirty="0"/>
              <a:t>:</a:t>
            </a:r>
          </a:p>
          <a:p>
            <a:pPr lvl="1"/>
            <a:r>
              <a:rPr lang="et-EE" dirty="0" err="1"/>
              <a:t>Introspective</a:t>
            </a:r>
            <a:r>
              <a:rPr lang="et-EE" dirty="0"/>
              <a:t>, </a:t>
            </a:r>
            <a:r>
              <a:rPr lang="et-EE" dirty="0" err="1"/>
              <a:t>unsure</a:t>
            </a:r>
            <a:r>
              <a:rPr lang="et-EE" dirty="0"/>
              <a:t> of šelf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t-EE" dirty="0" err="1"/>
              <a:t>Difficulty</a:t>
            </a:r>
            <a:r>
              <a:rPr lang="et-EE" dirty="0"/>
              <a:t> in </a:t>
            </a:r>
            <a:r>
              <a:rPr lang="et-EE" dirty="0" err="1"/>
              <a:t>coping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work</a:t>
            </a:r>
            <a:r>
              <a:rPr lang="et-EE" dirty="0"/>
              <a:t> and </a:t>
            </a:r>
            <a:r>
              <a:rPr lang="et-EE" dirty="0" err="1"/>
              <a:t>ordinary</a:t>
            </a:r>
            <a:r>
              <a:rPr lang="et-EE" dirty="0"/>
              <a:t> </a:t>
            </a:r>
            <a:r>
              <a:rPr lang="et-EE" dirty="0" err="1"/>
              <a:t>routine</a:t>
            </a:r>
            <a:endParaRPr lang="et-E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t-EE" dirty="0"/>
              <a:t>Loss of </a:t>
            </a:r>
            <a:r>
              <a:rPr lang="et-EE" dirty="0" err="1"/>
              <a:t>insight</a:t>
            </a:r>
            <a:r>
              <a:rPr lang="et-EE" dirty="0"/>
              <a:t>, </a:t>
            </a:r>
            <a:r>
              <a:rPr lang="et-EE" dirty="0" err="1"/>
              <a:t>behavioural</a:t>
            </a:r>
            <a:r>
              <a:rPr lang="et-EE" dirty="0"/>
              <a:t> </a:t>
            </a:r>
            <a:r>
              <a:rPr lang="et-EE" dirty="0" err="1"/>
              <a:t>changes</a:t>
            </a:r>
            <a:r>
              <a:rPr lang="et-EE" dirty="0"/>
              <a:t>, loss of </a:t>
            </a:r>
            <a:r>
              <a:rPr lang="et-EE" dirty="0" err="1"/>
              <a:t>inhibition</a:t>
            </a:r>
            <a:endParaRPr lang="et-E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t-EE" dirty="0" err="1"/>
              <a:t>Long</a:t>
            </a:r>
            <a:r>
              <a:rPr lang="et-EE" dirty="0"/>
              <a:t>-term </a:t>
            </a:r>
            <a:r>
              <a:rPr lang="et-EE" dirty="0" err="1"/>
              <a:t>care</a:t>
            </a:r>
            <a:r>
              <a:rPr lang="et-EE" dirty="0"/>
              <a:t>. </a:t>
            </a:r>
            <a:r>
              <a:rPr lang="et-EE" dirty="0" err="1"/>
              <a:t>Cannotbe</a:t>
            </a:r>
            <a:r>
              <a:rPr lang="et-EE" dirty="0"/>
              <a:t> </a:t>
            </a:r>
            <a:r>
              <a:rPr lang="et-EE" dirty="0" err="1"/>
              <a:t>left</a:t>
            </a:r>
            <a:r>
              <a:rPr lang="et-EE" dirty="0"/>
              <a:t> </a:t>
            </a:r>
            <a:r>
              <a:rPr lang="et-EE" dirty="0" err="1"/>
              <a:t>unattended</a:t>
            </a:r>
            <a:endParaRPr lang="et-E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t-EE" dirty="0" err="1"/>
              <a:t>Mutism</a:t>
            </a:r>
            <a:r>
              <a:rPr lang="et-EE" dirty="0"/>
              <a:t>, </a:t>
            </a:r>
            <a:r>
              <a:rPr lang="et-EE" dirty="0" err="1"/>
              <a:t>incontinence</a:t>
            </a:r>
            <a:r>
              <a:rPr lang="et-EE" dirty="0"/>
              <a:t>, </a:t>
            </a:r>
            <a:r>
              <a:rPr lang="et-EE" dirty="0" err="1"/>
              <a:t>death</a:t>
            </a:r>
            <a:endParaRPr lang="et-EE" dirty="0"/>
          </a:p>
          <a:p>
            <a:pPr lvl="1">
              <a:buFont typeface="Wingdings" panose="05000000000000000000" pitchFamily="2" charset="2"/>
              <a:buChar char="Ø"/>
            </a:pP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9C173-FC03-0CFE-4D4C-1B061C0A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9172" y="2028825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 err="1"/>
              <a:t>Weeks</a:t>
            </a: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dirty="0" err="1"/>
              <a:t>Months</a:t>
            </a: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dirty="0" err="1"/>
              <a:t>Years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684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History</a:t>
            </a:r>
            <a:r>
              <a:rPr lang="et-EE" dirty="0"/>
              <a:t> of </a:t>
            </a:r>
            <a:r>
              <a:rPr lang="et-EE" dirty="0" err="1"/>
              <a:t>disease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Acute</a:t>
            </a:r>
            <a:r>
              <a:rPr lang="et-EE" dirty="0"/>
              <a:t>, </a:t>
            </a:r>
            <a:r>
              <a:rPr lang="et-EE" dirty="0" err="1"/>
              <a:t>fluctuating</a:t>
            </a:r>
            <a:r>
              <a:rPr lang="et-EE" dirty="0"/>
              <a:t>: </a:t>
            </a:r>
            <a:r>
              <a:rPr lang="et-EE" dirty="0" err="1"/>
              <a:t>transitory</a:t>
            </a:r>
            <a:r>
              <a:rPr lang="et-EE" dirty="0"/>
              <a:t> </a:t>
            </a:r>
            <a:r>
              <a:rPr lang="et-EE" dirty="0" err="1"/>
              <a:t>global</a:t>
            </a:r>
            <a:r>
              <a:rPr lang="et-EE" dirty="0"/>
              <a:t> </a:t>
            </a:r>
            <a:r>
              <a:rPr lang="et-EE" dirty="0" err="1"/>
              <a:t>amnesia</a:t>
            </a:r>
            <a:r>
              <a:rPr lang="et-EE" dirty="0"/>
              <a:t>,  </a:t>
            </a:r>
            <a:r>
              <a:rPr lang="et-EE" dirty="0" err="1"/>
              <a:t>transitory</a:t>
            </a:r>
            <a:r>
              <a:rPr lang="et-EE" dirty="0"/>
              <a:t> </a:t>
            </a:r>
            <a:r>
              <a:rPr lang="et-EE" dirty="0" err="1"/>
              <a:t>epileptic</a:t>
            </a:r>
            <a:r>
              <a:rPr lang="et-EE" dirty="0"/>
              <a:t> </a:t>
            </a:r>
            <a:r>
              <a:rPr lang="et-EE" dirty="0" err="1"/>
              <a:t>amnesia</a:t>
            </a:r>
            <a:endParaRPr lang="et-EE" dirty="0"/>
          </a:p>
          <a:p>
            <a:r>
              <a:rPr lang="et-EE" dirty="0" err="1"/>
              <a:t>Chronic</a:t>
            </a:r>
            <a:r>
              <a:rPr lang="et-EE" dirty="0"/>
              <a:t> – </a:t>
            </a:r>
            <a:r>
              <a:rPr lang="et-EE" dirty="0" err="1"/>
              <a:t>rapidly</a:t>
            </a:r>
            <a:r>
              <a:rPr lang="et-EE" dirty="0"/>
              <a:t> </a:t>
            </a:r>
            <a:r>
              <a:rPr lang="et-EE" dirty="0" err="1"/>
              <a:t>progressive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slowly</a:t>
            </a:r>
            <a:r>
              <a:rPr lang="et-EE" dirty="0"/>
              <a:t> </a:t>
            </a:r>
            <a:r>
              <a:rPr lang="et-EE" dirty="0" err="1"/>
              <a:t>progressive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3217677"/>
            <a:ext cx="5471160" cy="3849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990" y="6176963"/>
            <a:ext cx="1074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ALZ 71%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7505" y="5219383"/>
            <a:ext cx="1074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FTD 2,6%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83520" y="645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Leroy</a:t>
            </a:r>
            <a:r>
              <a:rPr lang="et-EE" dirty="0"/>
              <a:t>, M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C0F24-F1D4-6AB9-99AD-A19AA94416BE}"/>
              </a:ext>
            </a:extLst>
          </p:cNvPr>
          <p:cNvSpPr txBox="1"/>
          <p:nvPr/>
        </p:nvSpPr>
        <p:spPr>
          <a:xfrm>
            <a:off x="2428240" y="3677920"/>
            <a:ext cx="2814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err="1"/>
              <a:t>Other</a:t>
            </a:r>
            <a:r>
              <a:rPr lang="et-EE" dirty="0"/>
              <a:t> 26,4%: </a:t>
            </a:r>
            <a:r>
              <a:rPr lang="et-EE" dirty="0" err="1"/>
              <a:t>vascular</a:t>
            </a:r>
            <a:r>
              <a:rPr lang="et-EE" dirty="0"/>
              <a:t>, trauma, etc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4">
            <a:extLst>
              <a:ext uri="{FF2B5EF4-FFF2-40B4-BE49-F238E27FC236}">
                <a16:creationId xmlns:a16="http://schemas.microsoft.com/office/drawing/2014/main" id="{3AF927AE-3FBF-7CDC-A497-4966980D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" y="200025"/>
            <a:ext cx="7520473" cy="6341041"/>
          </a:xfrm>
          <a:prstGeom prst="rect">
            <a:avLst/>
          </a:prstGeom>
        </p:spPr>
      </p:pic>
      <p:pic>
        <p:nvPicPr>
          <p:cNvPr id="5" name="Pilt 6">
            <a:extLst>
              <a:ext uri="{FF2B5EF4-FFF2-40B4-BE49-F238E27FC236}">
                <a16:creationId xmlns:a16="http://schemas.microsoft.com/office/drawing/2014/main" id="{D418EAF5-6E43-69C8-5CC8-5B4CD4D98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462403"/>
            <a:ext cx="3480539" cy="395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88290-C23A-0E71-D633-9E88CB60B4DA}"/>
              </a:ext>
            </a:extLst>
          </p:cNvPr>
          <p:cNvSpPr txBox="1"/>
          <p:nvPr/>
        </p:nvSpPr>
        <p:spPr>
          <a:xfrm>
            <a:off x="247650" y="171450"/>
            <a:ext cx="193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Diagnostic</a:t>
            </a:r>
            <a:r>
              <a:rPr lang="et-EE" dirty="0"/>
              <a:t> algoritm of </a:t>
            </a:r>
            <a:r>
              <a:rPr lang="et-EE" dirty="0" err="1"/>
              <a:t>episodic</a:t>
            </a:r>
            <a:r>
              <a:rPr lang="et-EE" dirty="0"/>
              <a:t> </a:t>
            </a:r>
            <a:r>
              <a:rPr lang="et-EE" dirty="0" err="1"/>
              <a:t>memory</a:t>
            </a:r>
            <a:endParaRPr lang="et-EE" dirty="0"/>
          </a:p>
          <a:p>
            <a:r>
              <a:rPr lang="et-EE" dirty="0" err="1"/>
              <a:t>deficits</a:t>
            </a:r>
            <a:r>
              <a:rPr lang="et-E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88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FABC559D-8B48-B5BF-14C2-872EA995C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04814"/>
            <a:ext cx="7989888" cy="6453187"/>
          </a:xfrm>
        </p:spPr>
        <p:txBody>
          <a:bodyPr/>
          <a:lstStyle/>
          <a:p>
            <a:endParaRPr lang="et-EE" altLang="et-EE"/>
          </a:p>
          <a:p>
            <a:endParaRPr lang="et-EE" altLang="et-EE"/>
          </a:p>
          <a:p>
            <a:endParaRPr lang="et-EE" altLang="et-EE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D778B654-0FC7-C02C-CD20-EB37667A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459788" cy="74612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Text Box 7">
            <a:extLst>
              <a:ext uri="{FF2B5EF4-FFF2-40B4-BE49-F238E27FC236}">
                <a16:creationId xmlns:a16="http://schemas.microsoft.com/office/drawing/2014/main" id="{7EAA5D4F-0D6A-F0A3-551F-C9E2CC52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594" y="3102243"/>
            <a:ext cx="17287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t-EE" altLang="et-EE" sz="2400" b="1" dirty="0">
                <a:latin typeface="Times New Roman" panose="02020603050405020304" pitchFamily="18" charset="0"/>
              </a:rPr>
              <a:t>Visual 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25EA4946-1A1B-9C0F-7A48-3BCE1E25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573464"/>
            <a:ext cx="2227262" cy="83099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Memory</a:t>
            </a:r>
            <a:r>
              <a:rPr lang="et-EE" altLang="et-EE" sz="2400" b="1" dirty="0"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emotion</a:t>
            </a:r>
            <a:endParaRPr lang="en-US" altLang="et-EE" sz="2400" b="1" dirty="0">
              <a:latin typeface="Times New Roman" panose="02020603050405020304" pitchFamily="18" charset="0"/>
            </a:endParaRP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584D6D1B-C193-DA06-737D-366BCCF9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-171450"/>
            <a:ext cx="78486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 altLang="et-EE"/>
          </a:p>
          <a:p>
            <a:pPr>
              <a:spcBef>
                <a:spcPct val="50000"/>
              </a:spcBef>
            </a:pPr>
            <a:endParaRPr lang="et-EE" altLang="et-EE"/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8B7E591E-8EB5-0260-09D9-04C45D31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924176"/>
            <a:ext cx="2393647" cy="83099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Communication</a:t>
            </a:r>
            <a:r>
              <a:rPr lang="et-EE" altLang="et-EE" sz="2400" b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language</a:t>
            </a:r>
            <a:r>
              <a:rPr lang="et-EE" altLang="et-EE" sz="2400" b="1" dirty="0">
                <a:latin typeface="Times New Roman" panose="02020603050405020304" pitchFamily="18" charset="0"/>
              </a:rPr>
              <a:t> </a:t>
            </a:r>
            <a:endParaRPr lang="en-US" altLang="et-EE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505EE-F3F2-B573-C5BC-EC492FDD9C3A}"/>
              </a:ext>
            </a:extLst>
          </p:cNvPr>
          <p:cNvSpPr/>
          <p:nvPr/>
        </p:nvSpPr>
        <p:spPr>
          <a:xfrm>
            <a:off x="7864475" y="5223491"/>
            <a:ext cx="2227263" cy="65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endParaRPr lang="et-E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1B1C9-5B9C-CA6C-D97C-F3C0168EC79D}"/>
              </a:ext>
            </a:extLst>
          </p:cNvPr>
          <p:cNvSpPr txBox="1"/>
          <p:nvPr/>
        </p:nvSpPr>
        <p:spPr>
          <a:xfrm>
            <a:off x="7864475" y="1115029"/>
            <a:ext cx="34431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t-EE" dirty="0" err="1"/>
              <a:t>Learning</a:t>
            </a:r>
            <a:r>
              <a:rPr lang="et-EE" dirty="0"/>
              <a:t> </a:t>
            </a:r>
            <a:r>
              <a:rPr lang="et-EE" dirty="0" err="1"/>
              <a:t>tasks</a:t>
            </a:r>
            <a:endParaRPr lang="et-EE" dirty="0"/>
          </a:p>
          <a:p>
            <a:r>
              <a:rPr lang="et-EE" dirty="0" err="1"/>
              <a:t>Spatial</a:t>
            </a:r>
            <a:r>
              <a:rPr lang="et-EE" dirty="0"/>
              <a:t> </a:t>
            </a:r>
            <a:r>
              <a:rPr lang="et-EE" dirty="0" err="1"/>
              <a:t>orietation</a:t>
            </a:r>
            <a:r>
              <a:rPr lang="et-E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C7C9E-54D9-91D6-D2B5-345B8B7DB3FF}"/>
              </a:ext>
            </a:extLst>
          </p:cNvPr>
          <p:cNvSpPr txBox="1"/>
          <p:nvPr/>
        </p:nvSpPr>
        <p:spPr>
          <a:xfrm>
            <a:off x="1308100" y="1121242"/>
            <a:ext cx="262469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t-EE" dirty="0"/>
              <a:t> </a:t>
            </a:r>
            <a:r>
              <a:rPr lang="et-EE" dirty="0" err="1"/>
              <a:t>Social</a:t>
            </a:r>
            <a:r>
              <a:rPr lang="et-EE" dirty="0"/>
              <a:t> </a:t>
            </a:r>
            <a:r>
              <a:rPr lang="et-EE" dirty="0" err="1"/>
              <a:t>behavoir</a:t>
            </a:r>
            <a:r>
              <a:rPr lang="et-EE" dirty="0"/>
              <a:t>, </a:t>
            </a:r>
            <a:r>
              <a:rPr lang="et-EE" dirty="0" err="1"/>
              <a:t>attention</a:t>
            </a:r>
            <a:r>
              <a:rPr lang="et-EE" dirty="0"/>
              <a:t>, </a:t>
            </a:r>
            <a:r>
              <a:rPr lang="et-EE" dirty="0" err="1"/>
              <a:t>executive</a:t>
            </a:r>
            <a:r>
              <a:rPr lang="et-EE" dirty="0"/>
              <a:t> </a:t>
            </a:r>
            <a:r>
              <a:rPr lang="et-EE" dirty="0" err="1"/>
              <a:t>function</a:t>
            </a:r>
            <a:r>
              <a:rPr lang="et-EE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52DE-42F1-6AFD-C757-E03C0E4E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681037"/>
            <a:ext cx="9486900" cy="1009651"/>
          </a:xfrm>
        </p:spPr>
        <p:txBody>
          <a:bodyPr>
            <a:normAutofit/>
          </a:bodyPr>
          <a:lstStyle/>
          <a:p>
            <a:r>
              <a:rPr lang="et-EE" sz="3200" i="0" u="none" strike="noStrike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et-EE" sz="3200" i="0" u="none" strike="noStrike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t-EE" sz="3200" i="0" u="none" strike="noStrike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t-EE" sz="3200" i="0" u="none" strike="noStrike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32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endParaRPr lang="et-EE" sz="32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64ED-962B-DC2D-08A8-10EB5840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978025"/>
            <a:ext cx="9163050" cy="34512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By the end of this </a:t>
            </a:r>
            <a:r>
              <a:rPr lang="et-EE" sz="2400" i="0" u="none" strike="noStrike" dirty="0" err="1">
                <a:solidFill>
                  <a:srgbClr val="000000"/>
                </a:solidFill>
                <a:effectLst/>
              </a:rPr>
              <a:t>lecture</a:t>
            </a:r>
            <a:r>
              <a:rPr lang="et-EE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t-EE" sz="2400" dirty="0">
                <a:solidFill>
                  <a:srgbClr val="000000"/>
                </a:solidFill>
              </a:rPr>
              <a:t>t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he student should be able to </a:t>
            </a:r>
            <a:r>
              <a:rPr lang="et-EE" sz="2400" i="0" u="none" strike="noStrike" dirty="0" err="1">
                <a:solidFill>
                  <a:srgbClr val="000000"/>
                </a:solidFill>
                <a:effectLst/>
              </a:rPr>
              <a:t>u</a:t>
            </a:r>
            <a:r>
              <a:rPr lang="et-EE" sz="2400" dirty="0" err="1"/>
              <a:t>nderstand</a:t>
            </a:r>
            <a:r>
              <a:rPr lang="et-EE" sz="2400" dirty="0"/>
              <a:t> and </a:t>
            </a:r>
            <a:r>
              <a:rPr lang="et-EE" sz="2400" dirty="0" err="1"/>
              <a:t>explain</a:t>
            </a:r>
            <a:r>
              <a:rPr lang="et-EE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Dementia</a:t>
            </a:r>
            <a:r>
              <a:rPr lang="et-EE" sz="2400" dirty="0"/>
              <a:t> </a:t>
            </a:r>
            <a:r>
              <a:rPr lang="et-EE" sz="2400" dirty="0" err="1"/>
              <a:t>syndrome</a:t>
            </a:r>
            <a:endParaRPr lang="et-EE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Recogni</a:t>
            </a:r>
            <a:r>
              <a:rPr lang="et-EE" sz="2400" dirty="0" err="1"/>
              <a:t>ze</a:t>
            </a:r>
            <a:r>
              <a:rPr lang="et-EE" sz="2400" dirty="0"/>
              <a:t> </a:t>
            </a:r>
            <a:r>
              <a:rPr lang="et-EE" sz="2400" dirty="0" err="1"/>
              <a:t>person</a:t>
            </a:r>
            <a:r>
              <a:rPr lang="et-EE" sz="2400" dirty="0"/>
              <a:t> </a:t>
            </a:r>
            <a:r>
              <a:rPr lang="et-EE" sz="2400" dirty="0" err="1"/>
              <a:t>with</a:t>
            </a:r>
            <a:r>
              <a:rPr lang="et-EE" sz="2400" dirty="0"/>
              <a:t> </a:t>
            </a:r>
            <a:r>
              <a:rPr lang="et-EE" sz="2400" dirty="0" err="1"/>
              <a:t>dementia</a:t>
            </a:r>
            <a:r>
              <a:rPr lang="en-US" sz="2400" dirty="0"/>
              <a:t>, </a:t>
            </a:r>
            <a:endParaRPr lang="et-EE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/>
              <a:t>E</a:t>
            </a:r>
            <a:r>
              <a:rPr lang="en-US" sz="2400" dirty="0" err="1"/>
              <a:t>valuat</a:t>
            </a:r>
            <a:r>
              <a:rPr lang="et-EE" sz="2400" dirty="0"/>
              <a:t>e and </a:t>
            </a:r>
            <a:r>
              <a:rPr lang="et-EE" sz="2400" dirty="0" err="1"/>
              <a:t>plan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60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8000" y="1612900"/>
            <a:ext cx="5511800" cy="4564063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inability to transfer new information</a:t>
            </a:r>
            <a:endParaRPr lang="et-EE" dirty="0"/>
          </a:p>
          <a:p>
            <a:r>
              <a:rPr lang="et-EE" dirty="0" err="1"/>
              <a:t>Inability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learn</a:t>
            </a:r>
            <a:r>
              <a:rPr lang="et-EE" dirty="0"/>
              <a:t> </a:t>
            </a:r>
            <a:r>
              <a:rPr lang="et-EE" dirty="0" err="1"/>
              <a:t>new</a:t>
            </a:r>
            <a:r>
              <a:rPr lang="et-EE" dirty="0"/>
              <a:t> info</a:t>
            </a:r>
          </a:p>
          <a:p>
            <a:r>
              <a:rPr lang="et-EE" dirty="0" err="1"/>
              <a:t>Amnestic</a:t>
            </a:r>
            <a:r>
              <a:rPr lang="et-EE" dirty="0"/>
              <a:t> </a:t>
            </a:r>
            <a:r>
              <a:rPr lang="et-EE" dirty="0" err="1"/>
              <a:t>syndromes</a:t>
            </a:r>
            <a:r>
              <a:rPr lang="et-EE" dirty="0"/>
              <a:t>: </a:t>
            </a:r>
            <a:r>
              <a:rPr lang="et-EE" dirty="0" err="1"/>
              <a:t>retrograde</a:t>
            </a:r>
            <a:r>
              <a:rPr lang="et-EE" dirty="0"/>
              <a:t>, </a:t>
            </a:r>
            <a:r>
              <a:rPr lang="et-EE" dirty="0" err="1"/>
              <a:t>anterograde</a:t>
            </a:r>
            <a:r>
              <a:rPr lang="et-EE" dirty="0"/>
              <a:t> – (</a:t>
            </a:r>
            <a:r>
              <a:rPr lang="et-EE" dirty="0" err="1"/>
              <a:t>transitory</a:t>
            </a:r>
            <a:r>
              <a:rPr lang="et-EE" dirty="0"/>
              <a:t> </a:t>
            </a:r>
            <a:r>
              <a:rPr lang="et-EE" dirty="0" err="1"/>
              <a:t>global</a:t>
            </a:r>
            <a:r>
              <a:rPr lang="et-EE" dirty="0"/>
              <a:t> </a:t>
            </a:r>
            <a:r>
              <a:rPr lang="et-EE" dirty="0" err="1"/>
              <a:t>amnesia</a:t>
            </a:r>
            <a:r>
              <a:rPr lang="et-EE" dirty="0"/>
              <a:t>, </a:t>
            </a:r>
            <a:r>
              <a:rPr lang="et-EE" dirty="0" err="1"/>
              <a:t>posttraumatic</a:t>
            </a:r>
            <a:r>
              <a:rPr lang="et-EE" dirty="0"/>
              <a:t>)</a:t>
            </a:r>
          </a:p>
          <a:p>
            <a:r>
              <a:rPr lang="et-EE" dirty="0" err="1"/>
              <a:t>Subcortical</a:t>
            </a:r>
            <a:r>
              <a:rPr lang="et-EE" dirty="0"/>
              <a:t> </a:t>
            </a:r>
            <a:r>
              <a:rPr lang="et-EE" dirty="0" err="1"/>
              <a:t>dementia</a:t>
            </a:r>
            <a:r>
              <a:rPr lang="et-EE" dirty="0"/>
              <a:t> - </a:t>
            </a:r>
            <a:r>
              <a:rPr lang="et-EE" dirty="0" err="1"/>
              <a:t>slow</a:t>
            </a:r>
            <a:r>
              <a:rPr lang="et-EE" dirty="0"/>
              <a:t>, </a:t>
            </a:r>
            <a:r>
              <a:rPr lang="et-EE" dirty="0" err="1"/>
              <a:t>forgetful</a:t>
            </a:r>
            <a:r>
              <a:rPr lang="et-EE" dirty="0"/>
              <a:t>, poor </a:t>
            </a:r>
            <a:r>
              <a:rPr lang="et-EE" dirty="0" err="1"/>
              <a:t>ability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knowledge</a:t>
            </a:r>
            <a:r>
              <a:rPr lang="et-EE" dirty="0"/>
              <a:t>, </a:t>
            </a:r>
            <a:r>
              <a:rPr lang="et-EE" dirty="0" err="1"/>
              <a:t>apathetic</a:t>
            </a:r>
            <a:r>
              <a:rPr lang="et-EE" dirty="0"/>
              <a:t>, Associated </a:t>
            </a:r>
            <a:r>
              <a:rPr lang="et-EE" dirty="0" err="1"/>
              <a:t>with</a:t>
            </a:r>
            <a:r>
              <a:rPr lang="et-EE" dirty="0"/>
              <a:t> ohter </a:t>
            </a:r>
            <a:r>
              <a:rPr lang="et-EE" dirty="0" err="1"/>
              <a:t>neurological</a:t>
            </a:r>
            <a:r>
              <a:rPr lang="et-EE" dirty="0"/>
              <a:t> </a:t>
            </a:r>
            <a:r>
              <a:rPr lang="et-EE" dirty="0" err="1"/>
              <a:t>signs</a:t>
            </a:r>
            <a:r>
              <a:rPr lang="et-EE" dirty="0"/>
              <a:t> </a:t>
            </a:r>
          </a:p>
          <a:p>
            <a:r>
              <a:rPr lang="et-EE" dirty="0" err="1"/>
              <a:t>Exam</a:t>
            </a:r>
            <a:r>
              <a:rPr lang="et-EE" dirty="0"/>
              <a:t>: MMSE (</a:t>
            </a:r>
            <a:r>
              <a:rPr lang="et-EE" dirty="0" err="1"/>
              <a:t>minimental</a:t>
            </a:r>
            <a:r>
              <a:rPr lang="et-EE" dirty="0"/>
              <a:t> </a:t>
            </a:r>
            <a:r>
              <a:rPr lang="et-EE" dirty="0" err="1"/>
              <a:t>state</a:t>
            </a:r>
            <a:r>
              <a:rPr lang="et-EE" dirty="0"/>
              <a:t> </a:t>
            </a:r>
            <a:r>
              <a:rPr lang="et-EE" dirty="0" err="1"/>
              <a:t>examinination</a:t>
            </a:r>
            <a:r>
              <a:rPr lang="et-EE" dirty="0"/>
              <a:t>), MOCA (Montreali </a:t>
            </a:r>
            <a:r>
              <a:rPr lang="et-EE" dirty="0" err="1"/>
              <a:t>cognitive</a:t>
            </a:r>
            <a:r>
              <a:rPr lang="et-EE" dirty="0"/>
              <a:t> </a:t>
            </a:r>
            <a:r>
              <a:rPr lang="et-EE" dirty="0" err="1"/>
              <a:t>assessment</a:t>
            </a:r>
            <a:r>
              <a:rPr lang="et-EE" dirty="0"/>
              <a:t> </a:t>
            </a:r>
            <a:r>
              <a:rPr lang="et-EE" dirty="0" err="1"/>
              <a:t>scale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41A68-99FF-43B0-8FF2-C17580B4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1" y="2775686"/>
            <a:ext cx="3145486" cy="27742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9D33819-FC61-4E07-960B-CE3C6E0FF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994" y="2673779"/>
            <a:ext cx="2585964" cy="83099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Praxis</a:t>
            </a:r>
            <a:r>
              <a:rPr lang="et-EE" altLang="et-EE" sz="2400" b="1" dirty="0"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spatial</a:t>
            </a:r>
            <a:r>
              <a:rPr lang="et-EE" altLang="et-EE" sz="2400" b="1" dirty="0">
                <a:latin typeface="Times New Roman" panose="02020603050405020304" pitchFamily="18" charset="0"/>
              </a:rPr>
              <a:t> </a:t>
            </a:r>
            <a:r>
              <a:rPr lang="et-EE" altLang="et-EE" sz="2400" b="1" dirty="0" err="1">
                <a:latin typeface="Times New Roman" panose="02020603050405020304" pitchFamily="18" charset="0"/>
              </a:rPr>
              <a:t>orientation</a:t>
            </a:r>
            <a:endParaRPr lang="en-US" altLang="et-EE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A66BC64-E49D-4CF4-B93A-D9ABE1925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00965"/>
            <a:ext cx="1658143" cy="1200329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00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Social</a:t>
            </a:r>
            <a:r>
              <a:rPr lang="et-EE" altLang="et-EE" sz="2400" b="1" dirty="0">
                <a:latin typeface="Times New Roman" panose="02020603050405020304" pitchFamily="18" charset="0"/>
              </a:rPr>
              <a:t> </a:t>
            </a:r>
            <a:r>
              <a:rPr lang="et-EE" altLang="et-EE" sz="2400" b="1" dirty="0" err="1">
                <a:latin typeface="Times New Roman" panose="02020603050405020304" pitchFamily="18" charset="0"/>
              </a:rPr>
              <a:t>behavoir</a:t>
            </a:r>
            <a:r>
              <a:rPr lang="et-EE" altLang="et-EE" sz="2400" b="1" dirty="0">
                <a:latin typeface="Times New Roman" panose="02020603050405020304" pitchFamily="18" charset="0"/>
              </a:rPr>
              <a:t>, </a:t>
            </a:r>
            <a:r>
              <a:rPr lang="et-EE" altLang="et-EE" sz="2400" b="1" dirty="0" err="1">
                <a:latin typeface="Times New Roman" panose="02020603050405020304" pitchFamily="18" charset="0"/>
              </a:rPr>
              <a:t>attention</a:t>
            </a:r>
            <a:endParaRPr lang="en-US" altLang="et-EE" sz="2400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38680EF-E0F5-4F83-90CB-FBF017880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532" y="4304329"/>
            <a:ext cx="2227262" cy="83099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Memory</a:t>
            </a:r>
            <a:r>
              <a:rPr lang="et-EE" altLang="et-EE" sz="2400" b="1" dirty="0"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et-EE" altLang="et-EE" sz="2400" b="1" dirty="0" err="1">
                <a:latin typeface="Times New Roman" panose="02020603050405020304" pitchFamily="18" charset="0"/>
              </a:rPr>
              <a:t>emotions</a:t>
            </a:r>
            <a:endParaRPr lang="en-US" altLang="et-EE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F97E3DB-7DE3-3F55-7B1C-5DC97248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Amnesia</a:t>
            </a:r>
            <a:r>
              <a:rPr lang="et-EE" dirty="0"/>
              <a:t> – </a:t>
            </a:r>
            <a:r>
              <a:rPr lang="et-EE" dirty="0" err="1"/>
              <a:t>deficit</a:t>
            </a:r>
            <a:r>
              <a:rPr lang="et-EE" dirty="0"/>
              <a:t> in </a:t>
            </a:r>
            <a:r>
              <a:rPr lang="et-EE" dirty="0" err="1"/>
              <a:t>memory</a:t>
            </a:r>
            <a:endParaRPr lang="et-E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 err="1"/>
              <a:t>Aphasia</a:t>
            </a:r>
            <a:r>
              <a:rPr lang="et-EE" sz="3600" b="1" dirty="0"/>
              <a:t>: a </a:t>
            </a:r>
            <a:r>
              <a:rPr lang="et-EE" sz="3600" b="1" dirty="0" err="1"/>
              <a:t>language</a:t>
            </a:r>
            <a:r>
              <a:rPr lang="et-EE" sz="3600" b="1" dirty="0"/>
              <a:t> </a:t>
            </a:r>
            <a:r>
              <a:rPr lang="et-EE" sz="3600" b="1" dirty="0" err="1"/>
              <a:t>disorder</a:t>
            </a:r>
            <a:r>
              <a:rPr lang="et-EE" sz="3600" b="1" dirty="0"/>
              <a:t>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Inability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comprehend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t-EE" dirty="0"/>
          </a:p>
          <a:p>
            <a:r>
              <a:rPr lang="et-EE" dirty="0" err="1"/>
              <a:t>Wernicke`s</a:t>
            </a:r>
            <a:r>
              <a:rPr lang="et-EE" dirty="0"/>
              <a:t>  </a:t>
            </a:r>
            <a:r>
              <a:rPr lang="et-EE" dirty="0" err="1"/>
              <a:t>aphasia</a:t>
            </a:r>
            <a:r>
              <a:rPr lang="et-EE" dirty="0"/>
              <a:t>: </a:t>
            </a:r>
            <a:r>
              <a:rPr lang="et-EE" dirty="0" err="1"/>
              <a:t>fluent</a:t>
            </a:r>
            <a:r>
              <a:rPr lang="et-EE" dirty="0"/>
              <a:t> </a:t>
            </a:r>
            <a:r>
              <a:rPr lang="et-EE" dirty="0" err="1"/>
              <a:t>aphasia</a:t>
            </a:r>
            <a:r>
              <a:rPr lang="et-EE" dirty="0"/>
              <a:t>: </a:t>
            </a:r>
            <a:r>
              <a:rPr lang="et-EE" dirty="0" err="1"/>
              <a:t>neologisms</a:t>
            </a:r>
            <a:r>
              <a:rPr lang="et-EE" dirty="0"/>
              <a:t>, , </a:t>
            </a:r>
            <a:r>
              <a:rPr lang="et-EE" dirty="0" err="1"/>
              <a:t>paraphasia</a:t>
            </a:r>
            <a:r>
              <a:rPr lang="et-EE" dirty="0"/>
              <a:t> (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substituting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letters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syllables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words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t-EE" dirty="0"/>
              <a:t>, </a:t>
            </a:r>
          </a:p>
          <a:p>
            <a:r>
              <a:rPr lang="et-EE" dirty="0" err="1"/>
              <a:t>Broca</a:t>
            </a:r>
            <a:r>
              <a:rPr lang="et-EE" dirty="0"/>
              <a:t> afaasia </a:t>
            </a:r>
            <a:r>
              <a:rPr lang="et-EE" dirty="0" err="1"/>
              <a:t>e.</a:t>
            </a:r>
            <a:r>
              <a:rPr lang="et-EE" dirty="0"/>
              <a:t> </a:t>
            </a:r>
            <a:r>
              <a:rPr lang="et-EE" dirty="0" err="1"/>
              <a:t>motor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nonfluent</a:t>
            </a:r>
            <a:r>
              <a:rPr lang="et-EE" dirty="0"/>
              <a:t> </a:t>
            </a:r>
            <a:r>
              <a:rPr lang="et-EE" dirty="0" err="1"/>
              <a:t>aphasia,understaning</a:t>
            </a:r>
            <a:r>
              <a:rPr lang="et-EE" dirty="0"/>
              <a:t> of </a:t>
            </a:r>
            <a:r>
              <a:rPr lang="et-EE" dirty="0" err="1"/>
              <a:t>speech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normal</a:t>
            </a:r>
            <a:r>
              <a:rPr lang="et-EE" dirty="0"/>
              <a:t>, </a:t>
            </a:r>
            <a:r>
              <a:rPr lang="et-EE" dirty="0" err="1"/>
              <a:t>short</a:t>
            </a:r>
            <a:r>
              <a:rPr lang="et-EE" dirty="0"/>
              <a:t> </a:t>
            </a:r>
            <a:r>
              <a:rPr lang="et-EE" dirty="0" err="1"/>
              <a:t>sentences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only</a:t>
            </a:r>
            <a:r>
              <a:rPr lang="et-EE" dirty="0"/>
              <a:t> </a:t>
            </a:r>
            <a:r>
              <a:rPr lang="et-EE" dirty="0" err="1"/>
              <a:t>yes</a:t>
            </a:r>
            <a:r>
              <a:rPr lang="et-EE" dirty="0"/>
              <a:t>/no </a:t>
            </a:r>
            <a:r>
              <a:rPr lang="et-EE" dirty="0" err="1"/>
              <a:t>or</a:t>
            </a:r>
            <a:r>
              <a:rPr lang="et-EE" dirty="0"/>
              <a:t> no </a:t>
            </a:r>
            <a:r>
              <a:rPr lang="et-EE" dirty="0" err="1"/>
              <a:t>speech</a:t>
            </a:r>
            <a:endParaRPr lang="et-EE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8BE45C2-47ED-47CA-AF66-9A6A0AE2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39" y="2209800"/>
            <a:ext cx="3633643" cy="27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2659" y="6311740"/>
            <a:ext cx="3738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C112A0-5138-4DB0-AD31-437395A9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892175"/>
            <a:ext cx="7810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1900" y="391279"/>
            <a:ext cx="3962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/>
              <a:t>Algoritm of </a:t>
            </a:r>
            <a:r>
              <a:rPr lang="et-EE" sz="2800" b="1" dirty="0" err="1"/>
              <a:t>aphasia</a:t>
            </a:r>
            <a:r>
              <a:rPr lang="et-EE" sz="2800" b="1" dirty="0"/>
              <a:t>/</a:t>
            </a:r>
            <a:r>
              <a:rPr lang="et-EE" sz="2800" b="1" dirty="0" err="1"/>
              <a:t>dysphasia</a:t>
            </a:r>
            <a:r>
              <a:rPr lang="et-EE" sz="2800" b="1" dirty="0"/>
              <a:t> </a:t>
            </a:r>
          </a:p>
          <a:p>
            <a:pPr algn="ctr"/>
            <a:endParaRPr lang="et-EE" sz="2800" dirty="0"/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F8BE45C2-47ED-47CA-AF66-9A6A0AE2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216286"/>
            <a:ext cx="2785885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6899" y="6034127"/>
            <a:ext cx="931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Broca´s</a:t>
            </a:r>
            <a:r>
              <a:rPr lang="et-EE" dirty="0"/>
              <a:t> and </a:t>
            </a:r>
            <a:r>
              <a:rPr lang="et-EE" dirty="0" err="1"/>
              <a:t>Wernicke`s</a:t>
            </a:r>
            <a:r>
              <a:rPr lang="et-EE" dirty="0"/>
              <a:t> </a:t>
            </a:r>
            <a:r>
              <a:rPr lang="et-EE" dirty="0" err="1"/>
              <a:t>area</a:t>
            </a:r>
            <a:r>
              <a:rPr lang="et-EE" dirty="0"/>
              <a:t> are in dominant </a:t>
            </a:r>
            <a:r>
              <a:rPr lang="et-EE" dirty="0" err="1"/>
              <a:t>hemisphere</a:t>
            </a:r>
            <a:r>
              <a:rPr lang="et-EE" dirty="0"/>
              <a:t> in 99%  of </a:t>
            </a:r>
            <a:r>
              <a:rPr lang="et-EE" dirty="0" err="1"/>
              <a:t>people</a:t>
            </a:r>
            <a:endParaRPr lang="et-EE" dirty="0"/>
          </a:p>
          <a:p>
            <a:r>
              <a:rPr lang="et-EE" dirty="0" err="1"/>
              <a:t>Nondominant</a:t>
            </a:r>
            <a:r>
              <a:rPr lang="et-EE" dirty="0"/>
              <a:t> </a:t>
            </a:r>
            <a:r>
              <a:rPr lang="et-EE" dirty="0" err="1"/>
              <a:t>hemisphere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related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emotionality</a:t>
            </a:r>
            <a:r>
              <a:rPr lang="et-EE" dirty="0"/>
              <a:t> and </a:t>
            </a:r>
            <a:r>
              <a:rPr lang="et-EE" dirty="0" err="1"/>
              <a:t>melody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speech</a:t>
            </a:r>
            <a:endParaRPr lang="et-E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ED4399C-EABF-4AB9-8E6C-92846F8DC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990600"/>
          </a:xfrm>
        </p:spPr>
        <p:txBody>
          <a:bodyPr/>
          <a:lstStyle/>
          <a:p>
            <a:pPr eaLnBrk="1" hangingPunct="1"/>
            <a:r>
              <a:rPr lang="et-EE" altLang="et-EE" b="1" dirty="0" err="1"/>
              <a:t>Assessment</a:t>
            </a:r>
            <a:r>
              <a:rPr lang="et-EE" altLang="et-EE" b="1" dirty="0"/>
              <a:t> of </a:t>
            </a:r>
            <a:r>
              <a:rPr lang="et-EE" altLang="et-EE" b="1" dirty="0" err="1"/>
              <a:t>language</a:t>
            </a:r>
            <a:endParaRPr lang="et-EE" altLang="et-EE" b="1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8E7F13B-50F1-4112-9E8F-00B693476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484314"/>
            <a:ext cx="8497888" cy="4459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t-EE" altLang="et-EE" dirty="0" err="1"/>
              <a:t>Listen</a:t>
            </a:r>
            <a:r>
              <a:rPr lang="et-EE" altLang="et-EE" dirty="0"/>
              <a:t> </a:t>
            </a:r>
            <a:r>
              <a:rPr lang="et-EE" altLang="et-EE" dirty="0" err="1"/>
              <a:t>to</a:t>
            </a:r>
            <a:r>
              <a:rPr lang="et-EE" altLang="et-EE" dirty="0"/>
              <a:t> </a:t>
            </a:r>
            <a:r>
              <a:rPr lang="et-EE" altLang="et-EE" dirty="0" err="1"/>
              <a:t>content</a:t>
            </a:r>
            <a:r>
              <a:rPr lang="et-EE" altLang="et-EE" dirty="0"/>
              <a:t> and </a:t>
            </a:r>
            <a:r>
              <a:rPr lang="et-EE" altLang="et-EE" dirty="0" err="1"/>
              <a:t>fluency</a:t>
            </a:r>
            <a:r>
              <a:rPr lang="et-EE" altLang="et-EE" dirty="0"/>
              <a:t> of </a:t>
            </a:r>
            <a:r>
              <a:rPr lang="et-EE" altLang="et-EE" dirty="0" err="1"/>
              <a:t>speech</a:t>
            </a:r>
            <a:endParaRPr lang="et-EE" altLang="et-EE" dirty="0"/>
          </a:p>
          <a:p>
            <a:pPr eaLnBrk="1" hangingPunct="1">
              <a:lnSpc>
                <a:spcPct val="90000"/>
              </a:lnSpc>
            </a:pPr>
            <a:r>
              <a:rPr lang="et-EE" altLang="et-EE" dirty="0"/>
              <a:t>Test </a:t>
            </a:r>
            <a:r>
              <a:rPr lang="et-EE" altLang="et-EE" dirty="0" err="1"/>
              <a:t>comprehension</a:t>
            </a:r>
            <a:r>
              <a:rPr lang="et-EE" altLang="et-EE" dirty="0"/>
              <a:t>, </a:t>
            </a:r>
            <a:r>
              <a:rPr lang="et-EE" altLang="et-EE" dirty="0" err="1"/>
              <a:t>simple</a:t>
            </a:r>
            <a:r>
              <a:rPr lang="et-EE" altLang="et-EE" dirty="0"/>
              <a:t> </a:t>
            </a:r>
            <a:r>
              <a:rPr lang="et-EE" altLang="et-EE" dirty="0" err="1"/>
              <a:t>then</a:t>
            </a:r>
            <a:r>
              <a:rPr lang="et-EE" altLang="et-EE" dirty="0"/>
              <a:t> </a:t>
            </a:r>
            <a:r>
              <a:rPr lang="et-EE" altLang="et-EE" dirty="0" err="1"/>
              <a:t>complex</a:t>
            </a:r>
            <a:r>
              <a:rPr lang="et-EE" altLang="et-EE" dirty="0"/>
              <a:t> </a:t>
            </a:r>
            <a:r>
              <a:rPr lang="et-EE" altLang="et-EE" dirty="0" err="1"/>
              <a:t>commands</a:t>
            </a:r>
            <a:endParaRPr lang="et-EE" altLang="et-EE" dirty="0"/>
          </a:p>
          <a:p>
            <a:pPr eaLnBrk="1" hangingPunct="1">
              <a:lnSpc>
                <a:spcPct val="90000"/>
              </a:lnSpc>
            </a:pPr>
            <a:r>
              <a:rPr lang="et-EE" altLang="et-EE" dirty="0" err="1"/>
              <a:t>Assess</a:t>
            </a:r>
            <a:r>
              <a:rPr lang="et-EE" altLang="et-EE" dirty="0"/>
              <a:t> </a:t>
            </a:r>
            <a:r>
              <a:rPr lang="et-EE" altLang="et-EE" dirty="0" err="1"/>
              <a:t>spontaneous</a:t>
            </a:r>
            <a:r>
              <a:rPr lang="et-EE" altLang="et-EE" dirty="0"/>
              <a:t> </a:t>
            </a:r>
            <a:r>
              <a:rPr lang="et-EE" altLang="et-EE" dirty="0" err="1"/>
              <a:t>speech</a:t>
            </a:r>
            <a:r>
              <a:rPr lang="et-EE" altLang="et-EE" dirty="0"/>
              <a:t>, </a:t>
            </a:r>
            <a:r>
              <a:rPr lang="et-EE" altLang="et-EE" dirty="0" err="1"/>
              <a:t>naming</a:t>
            </a:r>
            <a:r>
              <a:rPr lang="et-EE" altLang="et-EE" dirty="0"/>
              <a:t> </a:t>
            </a:r>
            <a:r>
              <a:rPr lang="et-EE" altLang="et-EE" dirty="0" err="1"/>
              <a:t>objects</a:t>
            </a:r>
            <a:r>
              <a:rPr lang="et-EE" altLang="et-EE" dirty="0"/>
              <a:t>, </a:t>
            </a:r>
            <a:r>
              <a:rPr lang="et-EE" altLang="et-EE" dirty="0" err="1"/>
              <a:t>repetition</a:t>
            </a:r>
            <a:r>
              <a:rPr lang="et-EE" altLang="et-EE" dirty="0"/>
              <a:t>, </a:t>
            </a:r>
            <a:r>
              <a:rPr lang="et-EE" altLang="et-EE" dirty="0" err="1"/>
              <a:t>reading</a:t>
            </a:r>
            <a:r>
              <a:rPr lang="et-EE" altLang="et-EE" dirty="0"/>
              <a:t>, </a:t>
            </a:r>
            <a:r>
              <a:rPr lang="et-EE" altLang="et-EE" dirty="0" err="1"/>
              <a:t>writing</a:t>
            </a:r>
            <a:endParaRPr lang="et-EE" altLang="et-EE" dirty="0"/>
          </a:p>
          <a:p>
            <a:pPr eaLnBrk="1" hangingPunct="1">
              <a:lnSpc>
                <a:spcPct val="90000"/>
              </a:lnSpc>
            </a:pPr>
            <a:r>
              <a:rPr lang="et-EE" altLang="et-EE" dirty="0" err="1"/>
              <a:t>Broca`s</a:t>
            </a:r>
            <a:r>
              <a:rPr lang="et-EE" altLang="et-EE" dirty="0"/>
              <a:t> </a:t>
            </a:r>
            <a:r>
              <a:rPr lang="et-EE" altLang="et-EE" dirty="0" err="1"/>
              <a:t>aphasia</a:t>
            </a:r>
            <a:r>
              <a:rPr lang="et-EE" altLang="et-EE" dirty="0"/>
              <a:t>: non-</a:t>
            </a:r>
            <a:r>
              <a:rPr lang="et-EE" altLang="et-EE" dirty="0" err="1"/>
              <a:t>fluent,hesitant</a:t>
            </a:r>
            <a:r>
              <a:rPr lang="et-EE" altLang="et-EE" dirty="0"/>
              <a:t> </a:t>
            </a:r>
            <a:r>
              <a:rPr lang="et-EE" altLang="et-EE" dirty="0" err="1"/>
              <a:t>speech</a:t>
            </a:r>
            <a:r>
              <a:rPr lang="et-EE" altLang="et-EE" dirty="0"/>
              <a:t>, </a:t>
            </a:r>
            <a:r>
              <a:rPr lang="et-EE" altLang="et-EE" dirty="0" err="1"/>
              <a:t>good</a:t>
            </a:r>
            <a:r>
              <a:rPr lang="et-EE" altLang="et-EE" dirty="0"/>
              <a:t> </a:t>
            </a:r>
            <a:r>
              <a:rPr lang="et-EE" altLang="et-EE" dirty="0" err="1"/>
              <a:t>comprehension</a:t>
            </a:r>
            <a:r>
              <a:rPr lang="et-EE" altLang="et-EE" dirty="0"/>
              <a:t>, </a:t>
            </a:r>
            <a:r>
              <a:rPr lang="et-EE" altLang="et-EE" dirty="0" err="1"/>
              <a:t>handwriting</a:t>
            </a:r>
            <a:r>
              <a:rPr lang="et-EE" altLang="et-EE" dirty="0"/>
              <a:t> </a:t>
            </a:r>
            <a:r>
              <a:rPr lang="et-EE" altLang="et-EE" dirty="0" err="1"/>
              <a:t>is</a:t>
            </a:r>
            <a:r>
              <a:rPr lang="et-EE" altLang="et-EE" dirty="0"/>
              <a:t> poor.</a:t>
            </a:r>
          </a:p>
          <a:p>
            <a:pPr eaLnBrk="1" hangingPunct="1">
              <a:lnSpc>
                <a:spcPct val="90000"/>
              </a:lnSpc>
            </a:pPr>
            <a:r>
              <a:rPr lang="et-EE" altLang="et-EE" dirty="0" err="1"/>
              <a:t>Wernicke`s</a:t>
            </a:r>
            <a:r>
              <a:rPr lang="et-EE" altLang="et-EE" dirty="0"/>
              <a:t> </a:t>
            </a:r>
            <a:r>
              <a:rPr lang="et-EE" altLang="et-EE" dirty="0" err="1"/>
              <a:t>aphasia</a:t>
            </a:r>
            <a:r>
              <a:rPr lang="et-EE" altLang="et-EE" dirty="0"/>
              <a:t>: </a:t>
            </a:r>
            <a:r>
              <a:rPr lang="et-EE" altLang="et-EE" dirty="0" err="1"/>
              <a:t>speech</a:t>
            </a:r>
            <a:r>
              <a:rPr lang="et-EE" altLang="et-EE" dirty="0"/>
              <a:t> </a:t>
            </a:r>
            <a:r>
              <a:rPr lang="et-EE" altLang="et-EE" dirty="0" err="1"/>
              <a:t>nonsensical</a:t>
            </a:r>
            <a:r>
              <a:rPr lang="et-EE" altLang="et-EE" dirty="0"/>
              <a:t> </a:t>
            </a:r>
            <a:r>
              <a:rPr lang="et-EE" altLang="et-EE" dirty="0" err="1"/>
              <a:t>but</a:t>
            </a:r>
            <a:r>
              <a:rPr lang="et-EE" altLang="et-EE" dirty="0"/>
              <a:t> </a:t>
            </a:r>
            <a:r>
              <a:rPr lang="et-EE" altLang="et-EE" dirty="0" err="1"/>
              <a:t>fluent</a:t>
            </a:r>
            <a:r>
              <a:rPr lang="et-EE" altLang="et-EE" dirty="0"/>
              <a:t>, </a:t>
            </a:r>
            <a:r>
              <a:rPr lang="et-EE" altLang="et-EE" dirty="0" err="1"/>
              <a:t>neologisms</a:t>
            </a:r>
            <a:r>
              <a:rPr lang="et-EE" altLang="et-EE" dirty="0"/>
              <a:t> – </a:t>
            </a:r>
            <a:r>
              <a:rPr lang="et-EE" altLang="et-EE" dirty="0" err="1"/>
              <a:t>nonexistent</a:t>
            </a:r>
            <a:r>
              <a:rPr lang="et-EE" altLang="et-EE" dirty="0"/>
              <a:t> </a:t>
            </a:r>
            <a:r>
              <a:rPr lang="et-EE" altLang="et-EE" dirty="0" err="1"/>
              <a:t>words</a:t>
            </a:r>
            <a:r>
              <a:rPr lang="et-EE" altLang="et-EE" dirty="0"/>
              <a:t>; </a:t>
            </a:r>
            <a:r>
              <a:rPr lang="et-EE" altLang="et-EE" dirty="0" err="1"/>
              <a:t>comprehension</a:t>
            </a:r>
            <a:r>
              <a:rPr lang="et-EE" altLang="et-EE" dirty="0"/>
              <a:t> </a:t>
            </a:r>
            <a:r>
              <a:rPr lang="et-EE" altLang="et-EE" dirty="0" err="1"/>
              <a:t>is</a:t>
            </a:r>
            <a:r>
              <a:rPr lang="et-EE" altLang="et-EE" dirty="0"/>
              <a:t> </a:t>
            </a:r>
            <a:r>
              <a:rPr lang="et-EE" altLang="et-EE" dirty="0" err="1"/>
              <a:t>impaired</a:t>
            </a:r>
            <a:r>
              <a:rPr lang="et-EE" altLang="et-EE" dirty="0"/>
              <a:t>. </a:t>
            </a:r>
            <a:r>
              <a:rPr lang="et-EE" altLang="et-EE" dirty="0" err="1"/>
              <a:t>Patient</a:t>
            </a:r>
            <a:r>
              <a:rPr lang="et-EE" altLang="et-EE" dirty="0"/>
              <a:t> </a:t>
            </a:r>
            <a:r>
              <a:rPr lang="et-EE" altLang="et-EE" dirty="0" err="1"/>
              <a:t>unware</a:t>
            </a:r>
            <a:r>
              <a:rPr lang="et-EE" altLang="et-EE" dirty="0"/>
              <a:t> of </a:t>
            </a:r>
            <a:r>
              <a:rPr lang="et-EE" altLang="et-EE" dirty="0" err="1"/>
              <a:t>language</a:t>
            </a:r>
            <a:r>
              <a:rPr lang="et-EE" altLang="et-EE" dirty="0"/>
              <a:t> </a:t>
            </a:r>
            <a:r>
              <a:rPr lang="et-EE" altLang="et-EE" dirty="0" err="1"/>
              <a:t>problem</a:t>
            </a:r>
            <a:endParaRPr lang="et-EE" altLang="et-EE" dirty="0"/>
          </a:p>
          <a:p>
            <a:pPr eaLnBrk="1" hangingPunct="1">
              <a:lnSpc>
                <a:spcPct val="90000"/>
              </a:lnSpc>
            </a:pPr>
            <a:endParaRPr lang="et-EE" altLang="et-E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9299B11E-70C7-47AF-87E7-6EDC0641AE7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8333" y="1606516"/>
            <a:ext cx="4995333" cy="1672253"/>
          </a:xfrm>
          <a:noFill/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009001FC-18D9-4B61-A7F8-8EA38C215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76250"/>
            <a:ext cx="3022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t-EE" sz="2400" b="1" dirty="0" err="1">
                <a:latin typeface="+mn-lt"/>
              </a:rPr>
              <a:t>Bostoni</a:t>
            </a:r>
            <a:r>
              <a:rPr lang="en-GB" altLang="et-EE" sz="2400" b="1" dirty="0">
                <a:latin typeface="+mn-lt"/>
              </a:rPr>
              <a:t> n</a:t>
            </a:r>
            <a:r>
              <a:rPr lang="et-EE" altLang="et-EE" sz="2400" b="1" dirty="0" err="1">
                <a:latin typeface="+mn-lt"/>
              </a:rPr>
              <a:t>aming</a:t>
            </a:r>
            <a:r>
              <a:rPr lang="en-GB" altLang="et-EE" sz="2400" b="1" dirty="0">
                <a:latin typeface="+mn-lt"/>
              </a:rPr>
              <a:t> test – </a:t>
            </a:r>
            <a:endParaRPr lang="en-US" altLang="et-EE" sz="2400" dirty="0">
              <a:latin typeface="+mn-lt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185" y="2940713"/>
            <a:ext cx="2533650" cy="180975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9" y="2673087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389B-12F5-8573-8441-AFFC85DFB0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 err="1"/>
              <a:t>History</a:t>
            </a:r>
            <a:r>
              <a:rPr lang="et-EE" dirty="0"/>
              <a:t> of </a:t>
            </a:r>
            <a:r>
              <a:rPr lang="et-EE" dirty="0" err="1"/>
              <a:t>memory</a:t>
            </a:r>
            <a:r>
              <a:rPr lang="et-EE" dirty="0"/>
              <a:t> </a:t>
            </a:r>
            <a:r>
              <a:rPr lang="et-EE" dirty="0" err="1"/>
              <a:t>problems</a:t>
            </a:r>
            <a:r>
              <a:rPr lang="et-EE" dirty="0"/>
              <a:t>, </a:t>
            </a:r>
            <a:r>
              <a:rPr lang="et-EE" dirty="0" err="1"/>
              <a:t>cognitive</a:t>
            </a:r>
            <a:r>
              <a:rPr lang="et-EE" dirty="0"/>
              <a:t> </a:t>
            </a:r>
            <a:r>
              <a:rPr lang="et-EE" dirty="0" err="1"/>
              <a:t>decline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patients</a:t>
            </a:r>
            <a:r>
              <a:rPr lang="et-EE" dirty="0"/>
              <a:t> and </a:t>
            </a:r>
            <a:r>
              <a:rPr lang="et-EE" dirty="0" err="1"/>
              <a:t>care</a:t>
            </a:r>
            <a:r>
              <a:rPr lang="et-EE" dirty="0"/>
              <a:t> </a:t>
            </a:r>
            <a:r>
              <a:rPr lang="et-EE" dirty="0" err="1"/>
              <a:t>giver</a:t>
            </a:r>
            <a:r>
              <a:rPr lang="et-EE" dirty="0"/>
              <a:t>/</a:t>
            </a:r>
            <a:r>
              <a:rPr lang="et-EE" dirty="0" err="1"/>
              <a:t>family</a:t>
            </a:r>
            <a:r>
              <a:rPr lang="et-EE" dirty="0"/>
              <a:t> </a:t>
            </a:r>
            <a:r>
              <a:rPr lang="et-EE" dirty="0" err="1"/>
              <a:t>members</a:t>
            </a:r>
            <a:endParaRPr lang="et-EE" dirty="0"/>
          </a:p>
          <a:p>
            <a:r>
              <a:rPr lang="et-EE" dirty="0" err="1"/>
              <a:t>Disorientation</a:t>
            </a:r>
            <a:r>
              <a:rPr lang="et-EE" dirty="0"/>
              <a:t> in personal </a:t>
            </a:r>
            <a:r>
              <a:rPr lang="et-EE" dirty="0" err="1"/>
              <a:t>data</a:t>
            </a:r>
            <a:r>
              <a:rPr lang="et-EE" dirty="0"/>
              <a:t>, </a:t>
            </a:r>
            <a:r>
              <a:rPr lang="et-EE" dirty="0" err="1"/>
              <a:t>orientation</a:t>
            </a:r>
            <a:r>
              <a:rPr lang="et-EE" dirty="0"/>
              <a:t> in </a:t>
            </a:r>
            <a:r>
              <a:rPr lang="et-EE" dirty="0" err="1"/>
              <a:t>time</a:t>
            </a:r>
            <a:r>
              <a:rPr lang="et-EE" dirty="0"/>
              <a:t>, </a:t>
            </a:r>
            <a:r>
              <a:rPr lang="et-EE" dirty="0" err="1"/>
              <a:t>place</a:t>
            </a:r>
            <a:r>
              <a:rPr lang="et-EE" dirty="0"/>
              <a:t> etc</a:t>
            </a:r>
          </a:p>
          <a:p>
            <a:r>
              <a:rPr lang="et-EE" dirty="0" err="1"/>
              <a:t>Short</a:t>
            </a:r>
            <a:r>
              <a:rPr lang="et-EE" dirty="0"/>
              <a:t> </a:t>
            </a:r>
            <a:r>
              <a:rPr lang="et-EE" dirty="0" err="1"/>
              <a:t>memory</a:t>
            </a:r>
            <a:r>
              <a:rPr lang="et-EE" dirty="0"/>
              <a:t>, </a:t>
            </a:r>
            <a:r>
              <a:rPr lang="et-EE" dirty="0" err="1"/>
              <a:t>longterm</a:t>
            </a:r>
            <a:r>
              <a:rPr lang="et-EE" dirty="0"/>
              <a:t> </a:t>
            </a:r>
            <a:r>
              <a:rPr lang="et-EE" dirty="0" err="1"/>
              <a:t>memory</a:t>
            </a:r>
            <a:endParaRPr lang="et-EE" dirty="0"/>
          </a:p>
          <a:p>
            <a:r>
              <a:rPr lang="et-EE" dirty="0" err="1"/>
              <a:t>Learning</a:t>
            </a:r>
            <a:r>
              <a:rPr lang="et-EE" dirty="0"/>
              <a:t> </a:t>
            </a:r>
            <a:r>
              <a:rPr lang="et-EE" dirty="0" err="1"/>
              <a:t>skills</a:t>
            </a:r>
            <a:endParaRPr lang="et-EE" dirty="0"/>
          </a:p>
          <a:p>
            <a:r>
              <a:rPr lang="et-EE" dirty="0" err="1"/>
              <a:t>Impairment</a:t>
            </a:r>
            <a:r>
              <a:rPr lang="et-EE" dirty="0"/>
              <a:t> in </a:t>
            </a:r>
            <a:r>
              <a:rPr lang="et-EE" dirty="0" err="1"/>
              <a:t>daily</a:t>
            </a:r>
            <a:r>
              <a:rPr lang="et-EE" dirty="0"/>
              <a:t> </a:t>
            </a:r>
            <a:r>
              <a:rPr lang="et-EE" dirty="0" err="1"/>
              <a:t>activities</a:t>
            </a:r>
            <a:endParaRPr lang="et-EE" dirty="0"/>
          </a:p>
          <a:p>
            <a:endParaRPr lang="et-EE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47B7D-2576-1538-0810-195496DFD2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err="1"/>
              <a:t>Minimental</a:t>
            </a:r>
            <a:r>
              <a:rPr lang="et-EE" dirty="0"/>
              <a:t> </a:t>
            </a:r>
            <a:r>
              <a:rPr lang="et-EE" dirty="0" err="1"/>
              <a:t>state</a:t>
            </a:r>
            <a:r>
              <a:rPr lang="et-EE" dirty="0"/>
              <a:t> </a:t>
            </a:r>
            <a:r>
              <a:rPr lang="et-EE" dirty="0" err="1"/>
              <a:t>examination</a:t>
            </a:r>
            <a:endParaRPr lang="et-EE" dirty="0"/>
          </a:p>
          <a:p>
            <a:pPr lvl="1"/>
            <a:r>
              <a:rPr lang="et-EE" sz="2100" dirty="0" err="1"/>
              <a:t>Orientation</a:t>
            </a:r>
            <a:r>
              <a:rPr lang="et-EE" sz="2100" dirty="0"/>
              <a:t> in </a:t>
            </a:r>
            <a:r>
              <a:rPr lang="et-EE" sz="2100" dirty="0" err="1"/>
              <a:t>time</a:t>
            </a:r>
            <a:r>
              <a:rPr lang="et-EE" sz="2100" dirty="0"/>
              <a:t> (</a:t>
            </a:r>
            <a:r>
              <a:rPr lang="et-EE" sz="2100" dirty="0" err="1"/>
              <a:t>what</a:t>
            </a:r>
            <a:r>
              <a:rPr lang="et-EE" sz="2100" dirty="0"/>
              <a:t> </a:t>
            </a:r>
            <a:r>
              <a:rPr lang="et-EE" sz="2100" dirty="0" err="1"/>
              <a:t>time</a:t>
            </a:r>
            <a:r>
              <a:rPr lang="et-EE" sz="2100" dirty="0"/>
              <a:t> </a:t>
            </a:r>
            <a:r>
              <a:rPr lang="et-EE" sz="2100" dirty="0" err="1"/>
              <a:t>is</a:t>
            </a:r>
            <a:r>
              <a:rPr lang="et-EE" sz="2100" dirty="0"/>
              <a:t> </a:t>
            </a:r>
            <a:r>
              <a:rPr lang="et-EE" sz="2100" dirty="0" err="1"/>
              <a:t>it</a:t>
            </a:r>
            <a:r>
              <a:rPr lang="et-EE" sz="2100" dirty="0"/>
              <a:t>?) 5 p</a:t>
            </a:r>
          </a:p>
          <a:p>
            <a:pPr lvl="1"/>
            <a:r>
              <a:rPr lang="et-EE" sz="2100" dirty="0" err="1"/>
              <a:t>Orientation</a:t>
            </a:r>
            <a:r>
              <a:rPr lang="et-EE" sz="2100" dirty="0"/>
              <a:t> in </a:t>
            </a:r>
            <a:r>
              <a:rPr lang="et-EE" sz="2100" dirty="0" err="1"/>
              <a:t>place</a:t>
            </a:r>
            <a:r>
              <a:rPr lang="et-EE" sz="2100" dirty="0"/>
              <a:t> (</a:t>
            </a:r>
            <a:r>
              <a:rPr lang="et-EE" sz="2100" dirty="0" err="1"/>
              <a:t>where</a:t>
            </a:r>
            <a:r>
              <a:rPr lang="et-EE" sz="2100" dirty="0"/>
              <a:t> are </a:t>
            </a:r>
            <a:r>
              <a:rPr lang="et-EE" sz="2100" dirty="0" err="1"/>
              <a:t>you</a:t>
            </a:r>
            <a:r>
              <a:rPr lang="et-EE" sz="2100" dirty="0"/>
              <a:t>?) 5 p</a:t>
            </a:r>
          </a:p>
          <a:p>
            <a:pPr lvl="1"/>
            <a:r>
              <a:rPr lang="et-EE" sz="2100" i="0" dirty="0">
                <a:solidFill>
                  <a:srgbClr val="555555"/>
                </a:solidFill>
                <a:effectLst/>
              </a:rPr>
              <a:t>R</a:t>
            </a:r>
            <a:r>
              <a:rPr lang="en-US" sz="2100" i="0" dirty="0" err="1">
                <a:solidFill>
                  <a:srgbClr val="555555"/>
                </a:solidFill>
                <a:effectLst/>
              </a:rPr>
              <a:t>ecite</a:t>
            </a:r>
            <a:r>
              <a:rPr lang="en-US" sz="2100" i="0" dirty="0">
                <a:solidFill>
                  <a:srgbClr val="555555"/>
                </a:solidFill>
                <a:effectLst/>
              </a:rPr>
              <a:t> </a:t>
            </a:r>
            <a:r>
              <a:rPr lang="en-US" sz="2100" i="0" dirty="0" err="1">
                <a:solidFill>
                  <a:srgbClr val="555555"/>
                </a:solidFill>
                <a:effectLst/>
              </a:rPr>
              <a:t>th</a:t>
            </a:r>
            <a:r>
              <a:rPr lang="et-EE" sz="2100" i="0" dirty="0">
                <a:solidFill>
                  <a:srgbClr val="555555"/>
                </a:solidFill>
                <a:effectLst/>
              </a:rPr>
              <a:t>ree </a:t>
            </a:r>
            <a:r>
              <a:rPr lang="et-EE" sz="2100" i="0" dirty="0" err="1">
                <a:solidFill>
                  <a:srgbClr val="555555"/>
                </a:solidFill>
                <a:effectLst/>
              </a:rPr>
              <a:t>ojects</a:t>
            </a:r>
            <a:r>
              <a:rPr lang="en-US" sz="2100" i="0" dirty="0">
                <a:solidFill>
                  <a:srgbClr val="555555"/>
                </a:solidFill>
                <a:effectLst/>
              </a:rPr>
              <a:t> now and remember them for later</a:t>
            </a:r>
            <a:r>
              <a:rPr lang="et-EE" sz="2100" i="0" dirty="0">
                <a:solidFill>
                  <a:srgbClr val="555555"/>
                </a:solidFill>
                <a:effectLst/>
              </a:rPr>
              <a:t>: Apple, </a:t>
            </a:r>
            <a:r>
              <a:rPr lang="et-EE" sz="2100" i="0" dirty="0" err="1">
                <a:solidFill>
                  <a:srgbClr val="555555"/>
                </a:solidFill>
                <a:effectLst/>
              </a:rPr>
              <a:t>table</a:t>
            </a:r>
            <a:r>
              <a:rPr lang="et-EE" sz="2100" i="0" dirty="0">
                <a:solidFill>
                  <a:srgbClr val="555555"/>
                </a:solidFill>
                <a:effectLst/>
              </a:rPr>
              <a:t>, </a:t>
            </a:r>
            <a:r>
              <a:rPr lang="et-EE" sz="2100" i="0" dirty="0" err="1">
                <a:solidFill>
                  <a:srgbClr val="555555"/>
                </a:solidFill>
                <a:effectLst/>
              </a:rPr>
              <a:t>penny</a:t>
            </a:r>
            <a:r>
              <a:rPr lang="et-EE" sz="2100" i="0" dirty="0">
                <a:solidFill>
                  <a:srgbClr val="555555"/>
                </a:solidFill>
                <a:effectLst/>
              </a:rPr>
              <a:t> – 3 p</a:t>
            </a:r>
            <a:endParaRPr lang="et-EE" sz="2100" dirty="0"/>
          </a:p>
          <a:p>
            <a:pPr lvl="1"/>
            <a:r>
              <a:rPr lang="et-EE" sz="2100" dirty="0" err="1"/>
              <a:t>Count</a:t>
            </a:r>
            <a:r>
              <a:rPr lang="et-EE" sz="2100" dirty="0"/>
              <a:t>  </a:t>
            </a:r>
            <a:r>
              <a:rPr lang="et-EE" sz="2100" dirty="0" err="1"/>
              <a:t>backward</a:t>
            </a:r>
            <a:r>
              <a:rPr lang="et-EE" sz="2100" dirty="0"/>
              <a:t> 100 by </a:t>
            </a:r>
            <a:r>
              <a:rPr lang="et-EE" sz="2100" dirty="0" err="1"/>
              <a:t>seves</a:t>
            </a:r>
            <a:r>
              <a:rPr lang="et-EE" sz="2100" dirty="0"/>
              <a:t> </a:t>
            </a:r>
            <a:r>
              <a:rPr lang="et-EE" sz="2100" dirty="0" err="1"/>
              <a:t>orspell</a:t>
            </a:r>
            <a:r>
              <a:rPr lang="et-EE" sz="2100" dirty="0"/>
              <a:t> „</a:t>
            </a:r>
            <a:r>
              <a:rPr lang="et-EE" sz="2100" dirty="0" err="1"/>
              <a:t>world</a:t>
            </a:r>
            <a:r>
              <a:rPr lang="et-EE" sz="2100" dirty="0"/>
              <a:t>“ </a:t>
            </a:r>
            <a:r>
              <a:rPr lang="et-EE" sz="2100" dirty="0" err="1"/>
              <a:t>backwards</a:t>
            </a:r>
            <a:r>
              <a:rPr lang="et-EE" sz="2100" dirty="0"/>
              <a:t> – 5 p</a:t>
            </a:r>
          </a:p>
          <a:p>
            <a:pPr lvl="1"/>
            <a:r>
              <a:rPr lang="en-US" sz="2100" i="0" dirty="0">
                <a:solidFill>
                  <a:srgbClr val="555555"/>
                </a:solidFill>
                <a:effectLst/>
              </a:rPr>
              <a:t>Name the three things asked to remember earlier</a:t>
            </a:r>
            <a:r>
              <a:rPr lang="et-EE" sz="2100" i="0" dirty="0">
                <a:solidFill>
                  <a:srgbClr val="555555"/>
                </a:solidFill>
                <a:effectLst/>
              </a:rPr>
              <a:t> – 3 p</a:t>
            </a:r>
          </a:p>
          <a:p>
            <a:pPr lvl="1"/>
            <a:r>
              <a:rPr lang="et-EE" sz="2100" dirty="0" err="1"/>
              <a:t>Name</a:t>
            </a:r>
            <a:r>
              <a:rPr lang="et-EE" sz="2100" dirty="0"/>
              <a:t> </a:t>
            </a:r>
            <a:r>
              <a:rPr lang="et-EE" sz="2100" dirty="0" err="1"/>
              <a:t>objects</a:t>
            </a:r>
            <a:r>
              <a:rPr lang="et-EE" sz="2100" dirty="0"/>
              <a:t> </a:t>
            </a:r>
            <a:r>
              <a:rPr lang="et-EE" sz="2100" dirty="0" err="1"/>
              <a:t>shown</a:t>
            </a:r>
            <a:r>
              <a:rPr lang="et-EE" sz="2100" dirty="0"/>
              <a:t> </a:t>
            </a:r>
            <a:r>
              <a:rPr lang="et-EE" sz="2100" dirty="0" err="1"/>
              <a:t>to</a:t>
            </a:r>
            <a:r>
              <a:rPr lang="et-EE" sz="2100" dirty="0"/>
              <a:t> : </a:t>
            </a:r>
            <a:r>
              <a:rPr lang="et-EE" sz="2100" dirty="0" err="1"/>
              <a:t>watch</a:t>
            </a:r>
            <a:r>
              <a:rPr lang="et-EE" sz="2100" dirty="0"/>
              <a:t>, </a:t>
            </a:r>
            <a:r>
              <a:rPr lang="et-EE" sz="2100" dirty="0" err="1"/>
              <a:t>pen</a:t>
            </a:r>
            <a:r>
              <a:rPr lang="et-EE" sz="2100" dirty="0"/>
              <a:t> 2 p</a:t>
            </a:r>
          </a:p>
          <a:p>
            <a:pPr lvl="1"/>
            <a:r>
              <a:rPr lang="et-EE" sz="2100" dirty="0" err="1"/>
              <a:t>Repeat</a:t>
            </a:r>
            <a:r>
              <a:rPr lang="et-EE" sz="2100" dirty="0"/>
              <a:t> </a:t>
            </a:r>
            <a:r>
              <a:rPr lang="et-EE" sz="2100" dirty="0" err="1"/>
              <a:t>the</a:t>
            </a:r>
            <a:r>
              <a:rPr lang="et-EE" sz="2100" dirty="0"/>
              <a:t> </a:t>
            </a:r>
            <a:r>
              <a:rPr lang="et-EE" sz="2100" dirty="0" err="1"/>
              <a:t>phrase</a:t>
            </a:r>
            <a:r>
              <a:rPr lang="et-EE" sz="2100" dirty="0"/>
              <a:t> 1 p</a:t>
            </a:r>
          </a:p>
          <a:p>
            <a:pPr lvl="1"/>
            <a:r>
              <a:rPr lang="et-EE" sz="2100" dirty="0" err="1"/>
              <a:t>Follow</a:t>
            </a:r>
            <a:r>
              <a:rPr lang="et-EE" sz="2100" dirty="0"/>
              <a:t> </a:t>
            </a:r>
            <a:r>
              <a:rPr lang="et-EE" sz="2100" dirty="0" err="1"/>
              <a:t>the</a:t>
            </a:r>
            <a:r>
              <a:rPr lang="et-EE" sz="2100" dirty="0"/>
              <a:t> </a:t>
            </a:r>
            <a:r>
              <a:rPr lang="et-EE" sz="2100" dirty="0" err="1"/>
              <a:t>instructions</a:t>
            </a:r>
            <a:r>
              <a:rPr lang="et-EE" sz="2100" dirty="0"/>
              <a:t>: t</a:t>
            </a:r>
            <a:r>
              <a:rPr lang="en-US" sz="2100" b="0" i="0" dirty="0" err="1">
                <a:solidFill>
                  <a:srgbClr val="444444"/>
                </a:solidFill>
                <a:effectLst/>
              </a:rPr>
              <a:t>ake</a:t>
            </a:r>
            <a:r>
              <a:rPr lang="en-US" sz="2100" b="0" i="0" dirty="0">
                <a:solidFill>
                  <a:srgbClr val="444444"/>
                </a:solidFill>
                <a:effectLst/>
              </a:rPr>
              <a:t> the paper in your right hand, fold it in half, and put it on the floor</a:t>
            </a:r>
            <a:r>
              <a:rPr lang="et-EE" sz="2100" b="0" i="0" dirty="0">
                <a:solidFill>
                  <a:srgbClr val="444444"/>
                </a:solidFill>
                <a:effectLst/>
              </a:rPr>
              <a:t>  3 p</a:t>
            </a:r>
          </a:p>
          <a:p>
            <a:pPr lvl="1"/>
            <a:r>
              <a:rPr lang="et-EE" sz="2100" dirty="0">
                <a:solidFill>
                  <a:srgbClr val="444444"/>
                </a:solidFill>
              </a:rPr>
              <a:t>Read and </a:t>
            </a:r>
            <a:r>
              <a:rPr lang="et-EE" sz="2100" dirty="0" err="1">
                <a:solidFill>
                  <a:srgbClr val="444444"/>
                </a:solidFill>
              </a:rPr>
              <a:t>follow</a:t>
            </a:r>
            <a:r>
              <a:rPr lang="et-EE" sz="2100" dirty="0">
                <a:solidFill>
                  <a:srgbClr val="444444"/>
                </a:solidFill>
              </a:rPr>
              <a:t> </a:t>
            </a:r>
            <a:r>
              <a:rPr lang="et-EE" sz="2100" dirty="0" err="1">
                <a:solidFill>
                  <a:srgbClr val="444444"/>
                </a:solidFill>
              </a:rPr>
              <a:t>the</a:t>
            </a:r>
            <a:r>
              <a:rPr lang="et-EE" sz="2100" dirty="0">
                <a:solidFill>
                  <a:srgbClr val="444444"/>
                </a:solidFill>
              </a:rPr>
              <a:t> </a:t>
            </a:r>
            <a:r>
              <a:rPr lang="et-EE" sz="2100" dirty="0" err="1">
                <a:solidFill>
                  <a:srgbClr val="444444"/>
                </a:solidFill>
              </a:rPr>
              <a:t>instructions</a:t>
            </a:r>
            <a:r>
              <a:rPr lang="et-EE" sz="2100" dirty="0">
                <a:solidFill>
                  <a:srgbClr val="444444"/>
                </a:solidFill>
              </a:rPr>
              <a:t>  1p</a:t>
            </a:r>
          </a:p>
          <a:p>
            <a:pPr lvl="1"/>
            <a:r>
              <a:rPr lang="et-EE" sz="2100" dirty="0" err="1">
                <a:solidFill>
                  <a:srgbClr val="444444"/>
                </a:solidFill>
              </a:rPr>
              <a:t>Make</a:t>
            </a:r>
            <a:r>
              <a:rPr lang="et-EE" sz="2100" dirty="0">
                <a:solidFill>
                  <a:srgbClr val="444444"/>
                </a:solidFill>
              </a:rPr>
              <a:t> </a:t>
            </a:r>
            <a:r>
              <a:rPr lang="et-EE" sz="2100" dirty="0" err="1">
                <a:solidFill>
                  <a:srgbClr val="444444"/>
                </a:solidFill>
              </a:rPr>
              <a:t>up</a:t>
            </a:r>
            <a:r>
              <a:rPr lang="et-EE" sz="2100" dirty="0">
                <a:solidFill>
                  <a:srgbClr val="444444"/>
                </a:solidFill>
              </a:rPr>
              <a:t> a </a:t>
            </a:r>
            <a:r>
              <a:rPr lang="et-EE" sz="2100" dirty="0" err="1">
                <a:solidFill>
                  <a:srgbClr val="444444"/>
                </a:solidFill>
              </a:rPr>
              <a:t>sentence</a:t>
            </a:r>
            <a:r>
              <a:rPr lang="et-EE" sz="2100" dirty="0">
                <a:solidFill>
                  <a:srgbClr val="444444"/>
                </a:solidFill>
              </a:rPr>
              <a:t> and </a:t>
            </a:r>
            <a:r>
              <a:rPr lang="et-EE" sz="2100" dirty="0" err="1">
                <a:solidFill>
                  <a:srgbClr val="444444"/>
                </a:solidFill>
              </a:rPr>
              <a:t>write</a:t>
            </a:r>
            <a:r>
              <a:rPr lang="et-EE" sz="2100" dirty="0">
                <a:solidFill>
                  <a:srgbClr val="444444"/>
                </a:solidFill>
              </a:rPr>
              <a:t> </a:t>
            </a:r>
            <a:r>
              <a:rPr lang="et-EE" sz="2100" dirty="0" err="1">
                <a:solidFill>
                  <a:srgbClr val="444444"/>
                </a:solidFill>
              </a:rPr>
              <a:t>it</a:t>
            </a:r>
            <a:r>
              <a:rPr lang="et-EE" sz="2100" dirty="0">
                <a:solidFill>
                  <a:srgbClr val="444444"/>
                </a:solidFill>
              </a:rPr>
              <a:t> 1 p</a:t>
            </a:r>
          </a:p>
          <a:p>
            <a:pPr lvl="1"/>
            <a:r>
              <a:rPr lang="et-EE" sz="2100" dirty="0">
                <a:solidFill>
                  <a:srgbClr val="444444"/>
                </a:solidFill>
              </a:rPr>
              <a:t>Copy </a:t>
            </a:r>
            <a:r>
              <a:rPr lang="et-EE" sz="2100" dirty="0" err="1">
                <a:solidFill>
                  <a:srgbClr val="444444"/>
                </a:solidFill>
              </a:rPr>
              <a:t>this</a:t>
            </a:r>
            <a:r>
              <a:rPr lang="et-EE" sz="2100" dirty="0">
                <a:solidFill>
                  <a:srgbClr val="444444"/>
                </a:solidFill>
              </a:rPr>
              <a:t> Picture 1 p</a:t>
            </a:r>
          </a:p>
          <a:p>
            <a:pPr lvl="1"/>
            <a:endParaRPr lang="et-EE" sz="2100" dirty="0">
              <a:solidFill>
                <a:srgbClr val="444444"/>
              </a:solidFill>
            </a:endParaRPr>
          </a:p>
          <a:p>
            <a:pPr lvl="1"/>
            <a:r>
              <a:rPr lang="et-EE" sz="2100" dirty="0">
                <a:solidFill>
                  <a:srgbClr val="444444"/>
                </a:solidFill>
              </a:rPr>
              <a:t>Total </a:t>
            </a:r>
            <a:r>
              <a:rPr lang="et-EE" sz="2100" dirty="0" err="1">
                <a:solidFill>
                  <a:srgbClr val="444444"/>
                </a:solidFill>
              </a:rPr>
              <a:t>score</a:t>
            </a:r>
            <a:r>
              <a:rPr lang="et-EE" sz="2100" dirty="0">
                <a:solidFill>
                  <a:srgbClr val="444444"/>
                </a:solidFill>
              </a:rPr>
              <a:t> 30</a:t>
            </a:r>
          </a:p>
          <a:p>
            <a:pPr marL="457200" lvl="1" indent="0">
              <a:buNone/>
            </a:pPr>
            <a:endParaRPr lang="et-EE" sz="2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FFD0C7-32BC-480D-0A9A-53E54B81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Memory</a:t>
            </a:r>
            <a:r>
              <a:rPr lang="et-EE" dirty="0"/>
              <a:t> </a:t>
            </a:r>
            <a:r>
              <a:rPr lang="et-EE" dirty="0" err="1"/>
              <a:t>impairment</a:t>
            </a:r>
            <a:r>
              <a:rPr lang="et-EE" dirty="0"/>
              <a:t> </a:t>
            </a:r>
            <a:r>
              <a:rPr lang="et-EE" dirty="0" err="1"/>
              <a:t>evaluation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1277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931D-AD45-A824-11AD-9C6494A4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Neuropsychological</a:t>
            </a:r>
            <a:r>
              <a:rPr lang="et-EE" dirty="0"/>
              <a:t> </a:t>
            </a:r>
            <a:r>
              <a:rPr lang="et-EE" dirty="0" err="1"/>
              <a:t>assessment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FE9D9-6C38-B8DB-129A-EB17DF149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/>
              <a:t>Attention</a:t>
            </a:r>
            <a:r>
              <a:rPr lang="et-EE" dirty="0"/>
              <a:t> test</a:t>
            </a:r>
          </a:p>
          <a:p>
            <a:pPr lvl="1"/>
            <a:r>
              <a:rPr lang="et-EE" dirty="0" err="1"/>
              <a:t>Trailmaking</a:t>
            </a:r>
            <a:r>
              <a:rPr lang="et-EE" dirty="0"/>
              <a:t> test</a:t>
            </a:r>
          </a:p>
          <a:p>
            <a:pPr lvl="1"/>
            <a:r>
              <a:rPr lang="et-EE" dirty="0" err="1"/>
              <a:t>Digit</a:t>
            </a:r>
            <a:r>
              <a:rPr lang="et-EE" dirty="0"/>
              <a:t> </a:t>
            </a:r>
            <a:r>
              <a:rPr lang="et-EE" dirty="0" err="1"/>
              <a:t>span</a:t>
            </a:r>
            <a:endParaRPr lang="et-EE" dirty="0"/>
          </a:p>
          <a:p>
            <a:pPr lvl="1"/>
            <a:r>
              <a:rPr lang="et-EE" dirty="0" err="1"/>
              <a:t>Stroop</a:t>
            </a:r>
            <a:r>
              <a:rPr lang="et-EE" dirty="0"/>
              <a:t> test</a:t>
            </a:r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r>
              <a:rPr lang="et-EE" dirty="0" err="1"/>
              <a:t>Clock</a:t>
            </a:r>
            <a:r>
              <a:rPr lang="et-EE" dirty="0"/>
              <a:t> </a:t>
            </a:r>
            <a:r>
              <a:rPr lang="et-EE" dirty="0" err="1"/>
              <a:t>drawing</a:t>
            </a:r>
            <a:r>
              <a:rPr lang="et-EE" dirty="0"/>
              <a:t> </a:t>
            </a:r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D4C25-5434-8D32-A4FB-1C56E54B7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err="1"/>
              <a:t>Language</a:t>
            </a:r>
            <a:r>
              <a:rPr lang="et-EE" dirty="0"/>
              <a:t> </a:t>
            </a:r>
          </a:p>
          <a:p>
            <a:pPr lvl="1"/>
            <a:r>
              <a:rPr lang="et-EE" dirty="0" err="1"/>
              <a:t>Naming</a:t>
            </a:r>
            <a:r>
              <a:rPr lang="et-EE" dirty="0"/>
              <a:t> </a:t>
            </a:r>
            <a:r>
              <a:rPr lang="et-EE" dirty="0" err="1"/>
              <a:t>objects</a:t>
            </a:r>
            <a:endParaRPr lang="et-EE" dirty="0"/>
          </a:p>
          <a:p>
            <a:pPr lvl="1"/>
            <a:r>
              <a:rPr lang="et-EE" dirty="0" err="1"/>
              <a:t>Fluency</a:t>
            </a:r>
            <a:r>
              <a:rPr lang="et-EE" dirty="0"/>
              <a:t> (</a:t>
            </a:r>
            <a:r>
              <a:rPr lang="et-EE" dirty="0" err="1"/>
              <a:t>phonemic</a:t>
            </a:r>
            <a:r>
              <a:rPr lang="et-EE" dirty="0"/>
              <a:t>, </a:t>
            </a:r>
            <a:r>
              <a:rPr lang="et-EE" dirty="0" err="1"/>
              <a:t>semantic</a:t>
            </a:r>
            <a:r>
              <a:rPr lang="et-EE" dirty="0"/>
              <a:t>)</a:t>
            </a:r>
          </a:p>
          <a:p>
            <a:endParaRPr lang="et-EE" dirty="0"/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A8CB51A-FDF8-FDD5-3709-476097819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7" name="Picture 4" descr="untitled-2">
            <a:extLst>
              <a:ext uri="{FF2B5EF4-FFF2-40B4-BE49-F238E27FC236}">
                <a16:creationId xmlns:a16="http://schemas.microsoft.com/office/drawing/2014/main" id="{F372A829-D9CB-55E7-F96D-77A49F98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21041"/>
            <a:ext cx="1942128" cy="18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untitled-1">
            <a:extLst>
              <a:ext uri="{FF2B5EF4-FFF2-40B4-BE49-F238E27FC236}">
                <a16:creationId xmlns:a16="http://schemas.microsoft.com/office/drawing/2014/main" id="{E0ADF3BA-265C-2D2D-3CFA-2C0B0371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3" y="4521041"/>
            <a:ext cx="1851326" cy="18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untitled-3">
            <a:extLst>
              <a:ext uri="{FF2B5EF4-FFF2-40B4-BE49-F238E27FC236}">
                <a16:creationId xmlns:a16="http://schemas.microsoft.com/office/drawing/2014/main" id="{EE819D31-434D-42E6-2D8A-F810729F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9" y="4521040"/>
            <a:ext cx="1953558" cy="18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60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51" y="1226008"/>
            <a:ext cx="2052228" cy="22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54" y="1280037"/>
            <a:ext cx="1890210" cy="21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7870" y="2106012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350" dirty="0"/>
              <a:t>2006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22" y="3591017"/>
            <a:ext cx="2052228" cy="23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54" y="3591017"/>
            <a:ext cx="1944216" cy="23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7870" y="4790309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350" dirty="0"/>
              <a:t>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4197" y="6155477"/>
            <a:ext cx="376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err="1"/>
              <a:t>Progressive</a:t>
            </a:r>
            <a:r>
              <a:rPr lang="et-EE" dirty="0"/>
              <a:t> </a:t>
            </a:r>
            <a:r>
              <a:rPr lang="et-EE" dirty="0" err="1"/>
              <a:t>brain</a:t>
            </a:r>
            <a:r>
              <a:rPr lang="et-EE" dirty="0"/>
              <a:t> </a:t>
            </a:r>
            <a:r>
              <a:rPr lang="et-EE" dirty="0" err="1"/>
              <a:t>atrophy</a:t>
            </a:r>
            <a:r>
              <a:rPr lang="et-EE" dirty="0"/>
              <a:t> in CT </a:t>
            </a:r>
            <a:r>
              <a:rPr lang="et-EE" dirty="0" err="1"/>
              <a:t>scan</a:t>
            </a:r>
            <a:endParaRPr lang="et-EE" dirty="0"/>
          </a:p>
        </p:txBody>
      </p:sp>
      <p:pic>
        <p:nvPicPr>
          <p:cNvPr id="8" name="Picture 5">
            <a:hlinkClick r:id="rId6"/>
            <a:extLst>
              <a:ext uri="{FF2B5EF4-FFF2-40B4-BE49-F238E27FC236}">
                <a16:creationId xmlns:a16="http://schemas.microsoft.com/office/drawing/2014/main" id="{1E0900F9-5F10-718D-E083-9FAD307F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09" y="1226009"/>
            <a:ext cx="2052228" cy="22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F56122-D7DF-41D2-3B35-7884821C08C9}"/>
              </a:ext>
            </a:extLst>
          </p:cNvPr>
          <p:cNvSpPr txBox="1"/>
          <p:nvPr/>
        </p:nvSpPr>
        <p:spPr>
          <a:xfrm>
            <a:off x="9759820" y="1819469"/>
            <a:ext cx="185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err="1"/>
              <a:t>Chronic</a:t>
            </a:r>
            <a:r>
              <a:rPr lang="et-EE" dirty="0"/>
              <a:t> </a:t>
            </a:r>
            <a:r>
              <a:rPr lang="et-EE" dirty="0" err="1"/>
              <a:t>subdural</a:t>
            </a:r>
            <a:r>
              <a:rPr lang="et-EE" dirty="0"/>
              <a:t> </a:t>
            </a:r>
            <a:r>
              <a:rPr lang="et-EE" dirty="0" err="1"/>
              <a:t>haematoma</a:t>
            </a:r>
            <a:endParaRPr lang="et-E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F860F-D714-88AC-6307-881395B0EF40}"/>
              </a:ext>
            </a:extLst>
          </p:cNvPr>
          <p:cNvSpPr txBox="1"/>
          <p:nvPr/>
        </p:nvSpPr>
        <p:spPr>
          <a:xfrm>
            <a:off x="769176" y="313942"/>
            <a:ext cx="746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t-EE" sz="2800" dirty="0" err="1"/>
              <a:t>Brain</a:t>
            </a:r>
            <a:r>
              <a:rPr lang="et-EE" sz="2800" dirty="0"/>
              <a:t> </a:t>
            </a:r>
            <a:r>
              <a:rPr lang="et-EE" sz="2800" dirty="0" err="1"/>
              <a:t>neuroimaging</a:t>
            </a:r>
            <a:r>
              <a:rPr lang="et-EE" sz="2800" dirty="0"/>
              <a:t> </a:t>
            </a:r>
            <a:r>
              <a:rPr lang="et-EE" sz="2800" dirty="0" err="1"/>
              <a:t>for</a:t>
            </a:r>
            <a:r>
              <a:rPr lang="et-EE" sz="2800" dirty="0"/>
              <a:t> </a:t>
            </a:r>
            <a:r>
              <a:rPr lang="et-EE" sz="2800" dirty="0" err="1"/>
              <a:t>structural</a:t>
            </a:r>
            <a:r>
              <a:rPr lang="et-EE" sz="2800" dirty="0"/>
              <a:t> </a:t>
            </a:r>
            <a:r>
              <a:rPr lang="et-EE" sz="2800" dirty="0" err="1"/>
              <a:t>assessment</a:t>
            </a:r>
            <a:endParaRPr lang="et-EE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Sisu kohatäide 5">
            <a:extLst>
              <a:ext uri="{FF2B5EF4-FFF2-40B4-BE49-F238E27FC236}">
                <a16:creationId xmlns:a16="http://schemas.microsoft.com/office/drawing/2014/main" id="{8C6E7419-0FCC-7138-BED8-CFA5CCEF7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09" y="3742002"/>
            <a:ext cx="2096613" cy="20966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86873-49E3-0B95-80DD-E1F8F7CC0D9D}"/>
              </a:ext>
            </a:extLst>
          </p:cNvPr>
          <p:cNvSpPr txBox="1"/>
          <p:nvPr/>
        </p:nvSpPr>
        <p:spPr>
          <a:xfrm>
            <a:off x="10144125" y="4514850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Tumour</a:t>
            </a:r>
            <a:endParaRPr lang="et-E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E1AB-FD28-FF98-515A-A14A337B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"/>
            <a:ext cx="10734675" cy="1690688"/>
          </a:xfrm>
        </p:spPr>
        <p:txBody>
          <a:bodyPr>
            <a:normAutofit/>
          </a:bodyPr>
          <a:lstStyle/>
          <a:p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Positron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emission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tomography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scan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disease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specific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biomarkers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amyloid</a:t>
            </a:r>
            <a:r>
              <a:rPr lang="et-E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t-EE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tauprotein</a:t>
            </a:r>
            <a:endParaRPr lang="et-EE" sz="2400" dirty="0"/>
          </a:p>
        </p:txBody>
      </p:sp>
      <p:pic>
        <p:nvPicPr>
          <p:cNvPr id="4" name="Content Placeholder 3" descr="PET scans reveal key details of Alzheimer's protein growth in aging brains  | Berkeley News">
            <a:extLst>
              <a:ext uri="{FF2B5EF4-FFF2-40B4-BE49-F238E27FC236}">
                <a16:creationId xmlns:a16="http://schemas.microsoft.com/office/drawing/2014/main" id="{C10EF5D0-6706-99CF-7DF3-605E04E031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21" y="1795463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3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E720-3703-EE84-351E-CB7529DD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Diagnosis</a:t>
            </a:r>
            <a:r>
              <a:rPr lang="et-EE" dirty="0"/>
              <a:t> – </a:t>
            </a:r>
            <a:r>
              <a:rPr lang="et-EE" dirty="0" err="1"/>
              <a:t>additional</a:t>
            </a:r>
            <a:r>
              <a:rPr lang="et-EE" dirty="0"/>
              <a:t> </a:t>
            </a:r>
            <a:r>
              <a:rPr lang="et-EE" dirty="0" err="1"/>
              <a:t>history</a:t>
            </a:r>
            <a:r>
              <a:rPr lang="et-EE" dirty="0"/>
              <a:t> and </a:t>
            </a:r>
            <a:r>
              <a:rPr lang="et-EE" dirty="0" err="1"/>
              <a:t>exam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4608-9F59-F5F7-5CB1-FEBCB0C0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Physical</a:t>
            </a:r>
            <a:r>
              <a:rPr lang="et-EE" dirty="0"/>
              <a:t> </a:t>
            </a:r>
            <a:r>
              <a:rPr lang="et-EE" dirty="0" err="1"/>
              <a:t>examination</a:t>
            </a:r>
            <a:r>
              <a:rPr lang="et-EE" dirty="0"/>
              <a:t> – </a:t>
            </a:r>
            <a:r>
              <a:rPr lang="et-EE" dirty="0" err="1"/>
              <a:t>neurological</a:t>
            </a:r>
            <a:r>
              <a:rPr lang="et-EE" dirty="0"/>
              <a:t> </a:t>
            </a:r>
            <a:r>
              <a:rPr lang="et-EE" dirty="0" err="1"/>
              <a:t>syndromes</a:t>
            </a:r>
            <a:r>
              <a:rPr lang="et-EE" dirty="0"/>
              <a:t>?</a:t>
            </a:r>
          </a:p>
          <a:p>
            <a:r>
              <a:rPr lang="et-EE" dirty="0" err="1"/>
              <a:t>Comorbidity</a:t>
            </a:r>
            <a:r>
              <a:rPr lang="et-EE" dirty="0"/>
              <a:t>?</a:t>
            </a:r>
          </a:p>
          <a:p>
            <a:pPr algn="l"/>
            <a:r>
              <a:rPr lang="et-EE" sz="1800" b="0" i="0" u="none" strike="noStrike" baseline="0" dirty="0" err="1">
                <a:solidFill>
                  <a:srgbClr val="000000"/>
                </a:solidFill>
              </a:rPr>
              <a:t>Medications</a:t>
            </a:r>
            <a:r>
              <a:rPr lang="et-EE" sz="1800" b="0" i="0" u="none" strike="noStrike" baseline="0" dirty="0">
                <a:solidFill>
                  <a:srgbClr val="000000"/>
                </a:solidFill>
              </a:rPr>
              <a:t>? </a:t>
            </a:r>
            <a:r>
              <a:rPr lang="et-EE" sz="1800" b="0" i="0" u="none" strike="noStrike" baseline="0" dirty="0" err="1">
                <a:solidFill>
                  <a:srgbClr val="000000"/>
                </a:solidFill>
              </a:rPr>
              <a:t>Habits</a:t>
            </a:r>
            <a:r>
              <a:rPr lang="et-EE" sz="1800" b="0" i="0" u="none" strike="noStrike" baseline="0" dirty="0">
                <a:solidFill>
                  <a:srgbClr val="000000"/>
                </a:solidFill>
              </a:rPr>
              <a:t>?</a:t>
            </a:r>
          </a:p>
          <a:p>
            <a:r>
              <a:rPr lang="et-EE" sz="2000" dirty="0" err="1">
                <a:solidFill>
                  <a:srgbClr val="000000"/>
                </a:solidFill>
              </a:rPr>
              <a:t>C</a:t>
            </a:r>
            <a:r>
              <a:rPr lang="et-EE" sz="2000" b="0" i="0" u="none" strike="noStrike" baseline="0" dirty="0" err="1">
                <a:solidFill>
                  <a:srgbClr val="000000"/>
                </a:solidFill>
              </a:rPr>
              <a:t>erebrospinal</a:t>
            </a:r>
            <a:r>
              <a:rPr lang="et-EE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t-EE" sz="2000" b="0" i="0" u="none" strike="noStrike" baseline="0" dirty="0" err="1">
                <a:solidFill>
                  <a:srgbClr val="000000"/>
                </a:solidFill>
              </a:rPr>
              <a:t>fluid</a:t>
            </a:r>
            <a:r>
              <a:rPr lang="et-EE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t-EE" sz="2000" b="0" i="0" u="none" strike="noStrike" baseline="0" dirty="0" err="1">
                <a:solidFill>
                  <a:srgbClr val="000000"/>
                </a:solidFill>
              </a:rPr>
              <a:t>assay</a:t>
            </a:r>
            <a:endParaRPr lang="et-EE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et-EE" sz="2000" dirty="0" err="1">
                <a:solidFill>
                  <a:srgbClr val="000000"/>
                </a:solidFill>
              </a:rPr>
              <a:t>Genetic</a:t>
            </a:r>
            <a:r>
              <a:rPr lang="et-EE" sz="2000" dirty="0">
                <a:solidFill>
                  <a:srgbClr val="000000"/>
                </a:solidFill>
              </a:rPr>
              <a:t> </a:t>
            </a:r>
            <a:r>
              <a:rPr lang="et-EE" sz="2000" dirty="0" err="1">
                <a:solidFill>
                  <a:srgbClr val="000000"/>
                </a:solidFill>
              </a:rPr>
              <a:t>testing</a:t>
            </a:r>
            <a:endParaRPr lang="et-EE" sz="2000" dirty="0">
              <a:solidFill>
                <a:srgbClr val="000000"/>
              </a:solidFill>
            </a:endParaRPr>
          </a:p>
          <a:p>
            <a:r>
              <a:rPr lang="et-EE" sz="2000" b="0" i="0" u="none" strike="noStrike" baseline="0" dirty="0">
                <a:solidFill>
                  <a:srgbClr val="000000"/>
                </a:solidFill>
              </a:rPr>
              <a:t>EEG</a:t>
            </a:r>
          </a:p>
          <a:p>
            <a:pPr marL="0" indent="0">
              <a:buNone/>
            </a:pPr>
            <a:endParaRPr lang="et-EE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3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00A8-C211-E49A-0193-B8195B9C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681037"/>
            <a:ext cx="9734550" cy="1009651"/>
          </a:xfrm>
        </p:spPr>
        <p:txBody>
          <a:bodyPr>
            <a:normAutofit/>
          </a:bodyPr>
          <a:lstStyle/>
          <a:p>
            <a:r>
              <a:rPr lang="et-EE" sz="3600" dirty="0" err="1">
                <a:solidFill>
                  <a:schemeClr val="accent5"/>
                </a:solidFill>
                <a:latin typeface="+mn-lt"/>
              </a:rPr>
              <a:t>Content</a:t>
            </a:r>
            <a:r>
              <a:rPr lang="et-EE" sz="3600" dirty="0">
                <a:solidFill>
                  <a:schemeClr val="accent5"/>
                </a:solidFill>
                <a:latin typeface="+mn-lt"/>
              </a:rPr>
              <a:t> of </a:t>
            </a:r>
            <a:r>
              <a:rPr lang="et-EE" sz="3600" dirty="0" err="1">
                <a:solidFill>
                  <a:schemeClr val="accent5"/>
                </a:solidFill>
                <a:latin typeface="+mn-lt"/>
              </a:rPr>
              <a:t>lecture</a:t>
            </a:r>
            <a:endParaRPr lang="et-EE" sz="36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991B-F991-CC42-D4C2-EAB217FC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825625"/>
            <a:ext cx="9867900" cy="3851275"/>
          </a:xfrm>
        </p:spPr>
        <p:txBody>
          <a:bodyPr>
            <a:normAutofit/>
          </a:bodyPr>
          <a:lstStyle/>
          <a:p>
            <a:endParaRPr lang="et-EE" sz="2400" dirty="0"/>
          </a:p>
          <a:p>
            <a:pPr marL="457200" lvl="1" indent="0">
              <a:buNone/>
            </a:pPr>
            <a:r>
              <a:rPr lang="et-EE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Dementia</a:t>
            </a:r>
            <a:r>
              <a:rPr lang="et-E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t-EE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recognition</a:t>
            </a:r>
            <a:r>
              <a:rPr lang="et-E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lvl="1"/>
            <a:r>
              <a:rPr lang="et-EE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diagnostic</a:t>
            </a:r>
            <a:r>
              <a:rPr lang="et-E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t-EE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criteria</a:t>
            </a:r>
            <a:endParaRPr lang="et-E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t-EE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Diagnosis</a:t>
            </a:r>
            <a:r>
              <a:rPr lang="et-E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et-EE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dementia</a:t>
            </a:r>
            <a:r>
              <a:rPr lang="et-EE" sz="18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syndrome</a:t>
            </a:r>
            <a:endParaRPr lang="et-EE" sz="1800" b="0" i="0" u="none" strike="noStrik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t-EE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evaluation</a:t>
            </a:r>
            <a:r>
              <a:rPr lang="et-E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t-EE" sz="18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lvl="1"/>
            <a:endParaRPr lang="et-EE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089044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3" y="82627"/>
            <a:ext cx="3468414" cy="2440236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59" y="-48535"/>
            <a:ext cx="3090041" cy="2583455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69" y="2522863"/>
            <a:ext cx="6999890" cy="4335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" y="1361440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Alz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9641840" y="2641600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MMSE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6320" y="274320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Dementia</a:t>
            </a:r>
            <a:r>
              <a:rPr lang="et-EE" dirty="0"/>
              <a:t> </a:t>
            </a:r>
            <a:r>
              <a:rPr lang="et-EE" dirty="0" err="1"/>
              <a:t>syndromes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10383520" y="645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Leroy</a:t>
            </a:r>
            <a:r>
              <a:rPr lang="et-EE" dirty="0"/>
              <a:t>, M 2021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E1B8-E292-BBFC-655D-3AAF9E31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346075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Alzheimer's disease and other dementias world map-</a:t>
            </a:r>
            <a:r>
              <a:rPr lang="et-EE" sz="4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</a:t>
            </a:r>
            <a:r>
              <a:rPr lang="en-US" sz="44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eaths</a:t>
            </a:r>
            <a:r>
              <a:rPr lang="en-US" sz="4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per million persons-WHO2012.svg</a:t>
            </a:r>
          </a:p>
          <a:p>
            <a:endParaRPr lang="et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44F2E-3218-1051-5C7C-5BE6533212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217" y="1920240"/>
            <a:ext cx="6836153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AD153A-8EB5-524C-5858-5329F66B1293}"/>
              </a:ext>
            </a:extLst>
          </p:cNvPr>
          <p:cNvSpPr txBox="1"/>
          <p:nvPr/>
        </p:nvSpPr>
        <p:spPr>
          <a:xfrm>
            <a:off x="6197600" y="1892221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Deaths from Alzheimer's disease and other dementias in 2012 per million persons. </a:t>
            </a:r>
            <a:endParaRPr lang="et-E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Statistics from WHO, grouped by deciles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0-4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India,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Mongolia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Saudi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Arabia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5-8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9-10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11-13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14-17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18-24</a:t>
            </a:r>
            <a:r>
              <a:rPr lang="et-EE" b="1" dirty="0">
                <a:solidFill>
                  <a:srgbClr val="202122"/>
                </a:solidFill>
                <a:latin typeface="Arial" panose="020B0604020202020204" pitchFamily="34" charset="0"/>
              </a:rPr>
              <a:t>: </a:t>
            </a:r>
            <a:r>
              <a:rPr lang="et-E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Sri Lanka</a:t>
            </a:r>
            <a:endParaRPr lang="en-US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25-45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46-114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115-375</a:t>
            </a:r>
          </a:p>
          <a:p>
            <a:pPr algn="l" rtl="0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376-126</a:t>
            </a:r>
            <a:r>
              <a:rPr lang="et-E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6: USA, Europe, </a:t>
            </a:r>
            <a:r>
              <a:rPr lang="et-E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Australia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3CDC-AEBD-2EF9-9116-AD2F53F7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1037"/>
            <a:ext cx="9677400" cy="1325563"/>
          </a:xfrm>
        </p:spPr>
        <p:txBody>
          <a:bodyPr>
            <a:normAutofit/>
          </a:bodyPr>
          <a:lstStyle/>
          <a:p>
            <a:r>
              <a:rPr lang="et-EE" sz="3200" dirty="0" err="1">
                <a:solidFill>
                  <a:schemeClr val="accent5"/>
                </a:solidFill>
                <a:latin typeface="+mn-lt"/>
              </a:rPr>
              <a:t>Methods</a:t>
            </a:r>
            <a:r>
              <a:rPr lang="et-EE" sz="3200" dirty="0">
                <a:solidFill>
                  <a:schemeClr val="accent5"/>
                </a:solidFill>
                <a:latin typeface="+mn-lt"/>
              </a:rPr>
              <a:t> of </a:t>
            </a:r>
            <a:r>
              <a:rPr lang="et-EE" sz="3200" dirty="0" err="1">
                <a:solidFill>
                  <a:schemeClr val="accent5"/>
                </a:solidFill>
                <a:latin typeface="+mn-lt"/>
              </a:rPr>
              <a:t>learning</a:t>
            </a:r>
            <a:endParaRPr lang="et-EE" sz="3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1918-3195-A0CB-358D-46F1810E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06599"/>
            <a:ext cx="9677400" cy="3994151"/>
          </a:xfrm>
        </p:spPr>
        <p:txBody>
          <a:bodyPr/>
          <a:lstStyle/>
          <a:p>
            <a:r>
              <a:rPr lang="et-EE" dirty="0" err="1"/>
              <a:t>Lecture</a:t>
            </a:r>
            <a:r>
              <a:rPr lang="et-EE" dirty="0"/>
              <a:t> 1 </a:t>
            </a:r>
            <a:r>
              <a:rPr lang="et-EE" dirty="0" err="1"/>
              <a:t>hour</a:t>
            </a:r>
            <a:endParaRPr lang="et-EE" dirty="0"/>
          </a:p>
          <a:p>
            <a:r>
              <a:rPr lang="et-EE" dirty="0"/>
              <a:t>Seminar: </a:t>
            </a:r>
            <a:r>
              <a:rPr lang="et-EE" dirty="0" err="1"/>
              <a:t>questions</a:t>
            </a:r>
            <a:r>
              <a:rPr lang="et-EE" dirty="0"/>
              <a:t> and </a:t>
            </a:r>
            <a:r>
              <a:rPr lang="et-EE" dirty="0" err="1"/>
              <a:t>discussion</a:t>
            </a:r>
            <a:r>
              <a:rPr lang="et-EE" dirty="0"/>
              <a:t> 1 </a:t>
            </a:r>
            <a:r>
              <a:rPr lang="et-EE" dirty="0" err="1"/>
              <a:t>hour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2675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3ABB-2E39-D741-33E3-2F208E0F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681037"/>
            <a:ext cx="9791700" cy="1009651"/>
          </a:xfrm>
        </p:spPr>
        <p:txBody>
          <a:bodyPr>
            <a:normAutofit/>
          </a:bodyPr>
          <a:lstStyle/>
          <a:p>
            <a:r>
              <a:rPr lang="et-EE" sz="3200" dirty="0" err="1">
                <a:solidFill>
                  <a:schemeClr val="accent5"/>
                </a:solidFill>
                <a:latin typeface="+mn-lt"/>
              </a:rPr>
              <a:t>Literature</a:t>
            </a:r>
            <a:endParaRPr lang="et-EE" sz="3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5638-E275-C773-4FC4-30DF6528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924049"/>
            <a:ext cx="9791700" cy="42529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Mandatory:</a:t>
            </a: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dirty="0" err="1"/>
              <a:t>Rodriguez</a:t>
            </a:r>
            <a:r>
              <a:rPr lang="et-EE" dirty="0"/>
              <a:t> JJL, </a:t>
            </a:r>
            <a:r>
              <a:rPr lang="et-EE" dirty="0" err="1"/>
              <a:t>Ferri</a:t>
            </a:r>
            <a:r>
              <a:rPr lang="et-EE" dirty="0"/>
              <a:t> CP, </a:t>
            </a:r>
            <a:r>
              <a:rPr lang="et-EE" dirty="0" err="1"/>
              <a:t>Acosta</a:t>
            </a:r>
            <a:r>
              <a:rPr lang="et-EE" dirty="0"/>
              <a:t> D, </a:t>
            </a:r>
            <a:r>
              <a:rPr lang="et-EE" dirty="0" err="1"/>
              <a:t>Guerra</a:t>
            </a:r>
            <a:r>
              <a:rPr lang="et-EE" dirty="0"/>
              <a:t> M, et </a:t>
            </a:r>
            <a:r>
              <a:rPr lang="et-EE" dirty="0" err="1"/>
              <a:t>al</a:t>
            </a:r>
            <a:r>
              <a:rPr lang="et-EE" dirty="0"/>
              <a:t>. </a:t>
            </a:r>
            <a:r>
              <a:rPr lang="en-US" dirty="0"/>
              <a:t>Prevalence of dementia in Latin America, India, and China:</a:t>
            </a:r>
            <a:r>
              <a:rPr lang="et-EE" dirty="0"/>
              <a:t> a </a:t>
            </a:r>
            <a:r>
              <a:rPr lang="et-EE" dirty="0" err="1"/>
              <a:t>population-based</a:t>
            </a:r>
            <a:r>
              <a:rPr lang="et-EE" dirty="0"/>
              <a:t> </a:t>
            </a:r>
            <a:r>
              <a:rPr lang="et-EE" dirty="0" err="1"/>
              <a:t>cross-sectional</a:t>
            </a:r>
            <a:r>
              <a:rPr lang="et-EE" dirty="0"/>
              <a:t> </a:t>
            </a:r>
            <a:r>
              <a:rPr lang="et-EE" dirty="0" err="1"/>
              <a:t>survey</a:t>
            </a:r>
            <a:r>
              <a:rPr lang="et-EE" dirty="0"/>
              <a:t>. </a:t>
            </a:r>
            <a:r>
              <a:rPr lang="et-EE" dirty="0" err="1"/>
              <a:t>Lancet</a:t>
            </a:r>
            <a:r>
              <a:rPr lang="et-EE" dirty="0"/>
              <a:t> 2008; 372: 464–74. DOI:10.1016/S0140-6736(08)61002-8</a:t>
            </a:r>
          </a:p>
          <a:p>
            <a:pPr marL="0" indent="0">
              <a:buNone/>
            </a:pPr>
            <a:r>
              <a:rPr lang="et-EE" dirty="0"/>
              <a:t> </a:t>
            </a:r>
          </a:p>
          <a:p>
            <a:r>
              <a:rPr lang="et-EE" sz="3200" dirty="0" err="1"/>
              <a:t>Arvanitakis</a:t>
            </a:r>
            <a:r>
              <a:rPr lang="et-EE" sz="3200" dirty="0"/>
              <a:t> Z, </a:t>
            </a:r>
            <a:r>
              <a:rPr lang="et-EE" sz="3200" dirty="0" err="1"/>
              <a:t>Shah</a:t>
            </a:r>
            <a:r>
              <a:rPr lang="et-EE" sz="3200" dirty="0"/>
              <a:t> RC, </a:t>
            </a:r>
            <a:r>
              <a:rPr lang="et-EE" sz="3200" dirty="0" err="1"/>
              <a:t>Bennett</a:t>
            </a:r>
            <a:r>
              <a:rPr lang="et-EE" sz="3200" dirty="0"/>
              <a:t> DA. </a:t>
            </a:r>
            <a:r>
              <a:rPr lang="en-US" sz="3200" dirty="0"/>
              <a:t>Diagnosis and Management of Dementia: A Review</a:t>
            </a:r>
            <a:r>
              <a:rPr lang="et-EE" sz="3200" dirty="0"/>
              <a:t>. </a:t>
            </a:r>
            <a:r>
              <a:rPr lang="fr-FR" sz="3200" dirty="0"/>
              <a:t>JAMA. 2019 </a:t>
            </a:r>
            <a:r>
              <a:rPr lang="fr-FR" sz="3200" dirty="0" err="1"/>
              <a:t>October</a:t>
            </a:r>
            <a:r>
              <a:rPr lang="fr-FR" sz="3200" dirty="0"/>
              <a:t> 22; 322(16): 1589–1599. doi:10.1001/jama.2019.4782 </a:t>
            </a:r>
            <a:endParaRPr lang="et-EE" sz="3200" dirty="0"/>
          </a:p>
          <a:p>
            <a:pPr marL="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Optional:</a:t>
            </a: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05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3F0C011-4E36-EB58-748E-1406E788E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r="6778"/>
          <a:stretch/>
        </p:blipFill>
        <p:spPr bwMode="auto">
          <a:xfrm>
            <a:off x="304989" y="-393807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CEE0A-86AA-1D8F-6E07-ECAB8131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931" y="-802427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t-EE" sz="3600" dirty="0" err="1">
                <a:solidFill>
                  <a:schemeClr val="bg1"/>
                </a:solidFill>
              </a:rPr>
              <a:t>Aging</a:t>
            </a:r>
            <a:r>
              <a:rPr lang="et-EE" sz="3600" dirty="0">
                <a:solidFill>
                  <a:schemeClr val="bg1"/>
                </a:solidFill>
              </a:rPr>
              <a:t> of </a:t>
            </a:r>
            <a:r>
              <a:rPr lang="et-EE" sz="3600" dirty="0" err="1">
                <a:solidFill>
                  <a:schemeClr val="bg1"/>
                </a:solidFill>
              </a:rPr>
              <a:t>brain</a:t>
            </a:r>
            <a:endParaRPr lang="et-E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7F0E6-4E51-1B72-1826-C0E4B7BE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850" y="4748090"/>
            <a:ext cx="3950282" cy="1569583"/>
          </a:xfrm>
        </p:spPr>
        <p:txBody>
          <a:bodyPr anchor="ctr">
            <a:normAutofit/>
          </a:bodyPr>
          <a:lstStyle/>
          <a:p>
            <a:r>
              <a:rPr lang="et-EE" sz="1800" dirty="0" err="1"/>
              <a:t>Neurodegeneration</a:t>
            </a:r>
            <a:r>
              <a:rPr lang="et-EE" sz="1800" dirty="0"/>
              <a:t> – </a:t>
            </a:r>
            <a:r>
              <a:rPr lang="et-EE" sz="1800" dirty="0" err="1"/>
              <a:t>neural</a:t>
            </a:r>
            <a:r>
              <a:rPr lang="et-EE" sz="1800" dirty="0"/>
              <a:t> </a:t>
            </a:r>
            <a:r>
              <a:rPr lang="et-EE" sz="1800" dirty="0" err="1"/>
              <a:t>apoptosis</a:t>
            </a:r>
            <a:endParaRPr lang="et-EE" sz="1800" dirty="0"/>
          </a:p>
          <a:p>
            <a:r>
              <a:rPr lang="et-EE" sz="1800" dirty="0" err="1"/>
              <a:t>Sructural</a:t>
            </a:r>
            <a:r>
              <a:rPr lang="et-EE" sz="1800" dirty="0"/>
              <a:t> </a:t>
            </a:r>
            <a:r>
              <a:rPr lang="et-EE" sz="1800" dirty="0" err="1"/>
              <a:t>lesions</a:t>
            </a:r>
            <a:r>
              <a:rPr lang="et-EE" sz="1800" dirty="0"/>
              <a:t> </a:t>
            </a:r>
            <a:r>
              <a:rPr lang="et-EE" sz="1800" dirty="0" err="1"/>
              <a:t>due</a:t>
            </a:r>
            <a:r>
              <a:rPr lang="et-EE" sz="1800" dirty="0"/>
              <a:t> </a:t>
            </a:r>
            <a:r>
              <a:rPr lang="et-EE" sz="1800" dirty="0" err="1"/>
              <a:t>to</a:t>
            </a:r>
            <a:r>
              <a:rPr lang="et-EE" sz="1800" dirty="0"/>
              <a:t> trauma, </a:t>
            </a:r>
            <a:r>
              <a:rPr lang="et-EE" sz="1800" dirty="0" err="1"/>
              <a:t>stroke</a:t>
            </a:r>
            <a:r>
              <a:rPr lang="et-EE" sz="1800" dirty="0"/>
              <a:t> etc</a:t>
            </a:r>
          </a:p>
        </p:txBody>
      </p:sp>
    </p:spTree>
    <p:extLst>
      <p:ext uri="{BB962C8B-B14F-4D97-AF65-F5344CB8AC3E}">
        <p14:creationId xmlns:p14="http://schemas.microsoft.com/office/powerpoint/2010/main" val="2263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36" y="329053"/>
            <a:ext cx="7530896" cy="64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26832" y="840384"/>
            <a:ext cx="3758306" cy="924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Mild cognitive impairment (MCI)</a:t>
            </a:r>
            <a:endParaRPr lang="en-US" sz="2800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7523" y="6159615"/>
            <a:ext cx="348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Sanford AM. Clin </a:t>
            </a:r>
            <a:r>
              <a:rPr lang="en-US" sz="1600" i="1" dirty="0" err="1"/>
              <a:t>Geriatr</a:t>
            </a:r>
            <a:r>
              <a:rPr lang="en-US" sz="1600" i="1" dirty="0"/>
              <a:t> Med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41" y="592783"/>
            <a:ext cx="9473262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76092"/>
                </a:solidFill>
              </a:rPr>
              <a:t>Progression of mild cognitive impairment </a:t>
            </a:r>
            <a:r>
              <a:rPr lang="en-US" sz="2400" dirty="0">
                <a:latin typeface="Wingdings"/>
                <a:ea typeface="Wingdings"/>
                <a:cs typeface="Wingdings"/>
              </a:rPr>
              <a:t></a:t>
            </a:r>
            <a:r>
              <a:rPr lang="et-EE" sz="3200" dirty="0">
                <a:solidFill>
                  <a:srgbClr val="376092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sz="3200" dirty="0">
                <a:solidFill>
                  <a:srgbClr val="376092"/>
                </a:solidFill>
              </a:rPr>
              <a:t>dementia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3341" y="1735783"/>
            <a:ext cx="8069276" cy="4201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Amnestic					</a:t>
            </a:r>
            <a:r>
              <a:rPr lang="en-US" sz="240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Wingdings"/>
                <a:cs typeface="Wingdings"/>
              </a:rPr>
              <a:t> 	Alzheimer’s disease (AD)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Multidomain amnestic	</a:t>
            </a:r>
            <a:r>
              <a:rPr lang="en-US" sz="240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>
                <a:solidFill>
                  <a:schemeClr val="tx1"/>
                </a:solidFill>
                <a:ea typeface="Wingdings"/>
                <a:cs typeface="Wingdings"/>
              </a:rPr>
              <a:t> Alzheimer’s disease (AD), 					Frontotemporal dementia (FTD),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				</a:t>
            </a:r>
            <a:r>
              <a:rPr lang="en-US" sz="2400" dirty="0">
                <a:solidFill>
                  <a:schemeClr val="tx1"/>
                </a:solidFill>
                <a:ea typeface="Wingdings"/>
                <a:cs typeface="Wingdings"/>
              </a:rPr>
              <a:t>Vascular dementia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Non-amnestic		</a:t>
            </a:r>
            <a:r>
              <a:rPr lang="et-EE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>
                <a:solidFill>
                  <a:schemeClr val="tx2"/>
                </a:solidFill>
                <a:ea typeface="Wingdings"/>
                <a:cs typeface="Wingdings"/>
              </a:rPr>
              <a:t>Lewy body dementia (LDD), 			</a:t>
            </a:r>
            <a:r>
              <a:rPr lang="et-EE" sz="2400" dirty="0">
                <a:solidFill>
                  <a:schemeClr val="tx2"/>
                </a:solidFill>
                <a:ea typeface="Wingdings"/>
                <a:cs typeface="Wingdings"/>
              </a:rPr>
              <a:t>    </a:t>
            </a:r>
            <a:r>
              <a:rPr lang="en-US" sz="2400" dirty="0">
                <a:solidFill>
                  <a:schemeClr val="tx2"/>
                </a:solidFill>
                <a:ea typeface="Wingdings"/>
                <a:cs typeface="Wingdings"/>
              </a:rPr>
              <a:t>Parkinson disease </a:t>
            </a:r>
            <a:r>
              <a:rPr lang="en-US" sz="2400" dirty="0" err="1">
                <a:solidFill>
                  <a:schemeClr val="tx2"/>
                </a:solidFill>
                <a:ea typeface="Wingdings"/>
                <a:cs typeface="Wingdings"/>
              </a:rPr>
              <a:t>dementsia</a:t>
            </a:r>
            <a:r>
              <a:rPr lang="et-EE" sz="2400" dirty="0">
                <a:solidFill>
                  <a:schemeClr val="tx2"/>
                </a:solidFill>
                <a:ea typeface="Wingdings"/>
                <a:cs typeface="Wingdings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Wingdings"/>
                <a:cs typeface="Wingdings"/>
              </a:rPr>
              <a:t>(PDD), 	</a:t>
            </a:r>
            <a:r>
              <a:rPr lang="en-US" sz="2400" dirty="0">
                <a:solidFill>
                  <a:schemeClr val="tx1"/>
                </a:solidFill>
                <a:ea typeface="Wingdings"/>
                <a:cs typeface="Wingdings"/>
              </a:rPr>
              <a:t>		</a:t>
            </a:r>
            <a:r>
              <a:rPr lang="et-EE" sz="2400" dirty="0">
                <a:solidFill>
                  <a:schemeClr val="tx1"/>
                </a:solidFill>
                <a:ea typeface="Wingdings"/>
                <a:cs typeface="Wingdings"/>
              </a:rPr>
              <a:t>          </a:t>
            </a:r>
            <a:r>
              <a:rPr lang="en-US" sz="2400" dirty="0">
                <a:solidFill>
                  <a:schemeClr val="tx1"/>
                </a:solidFill>
                <a:ea typeface="Wingdings"/>
                <a:cs typeface="Wingdings"/>
              </a:rPr>
              <a:t>Frontotemporal dementia (FTD)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5123" y="6249890"/>
            <a:ext cx="2588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err="1"/>
              <a:t>Aerts</a:t>
            </a:r>
            <a:r>
              <a:rPr lang="en-US" sz="1600" i="1" dirty="0"/>
              <a:t> L et al. Neurology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70F4A-E097-5112-A5B7-24F387B32C39}"/>
              </a:ext>
            </a:extLst>
          </p:cNvPr>
          <p:cNvSpPr txBox="1"/>
          <p:nvPr/>
        </p:nvSpPr>
        <p:spPr>
          <a:xfrm>
            <a:off x="299383" y="1911493"/>
            <a:ext cx="3321471" cy="36908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Subtypes of MCI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domain amnestic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Multidomain amnestic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domain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nonamnestic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Multidomain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nonamnestic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"/>
          <p:cNvSpPr>
            <a:spLocks noGrp="1"/>
          </p:cNvSpPr>
          <p:nvPr>
            <p:ph type="title"/>
          </p:nvPr>
        </p:nvSpPr>
        <p:spPr>
          <a:xfrm>
            <a:off x="1992313" y="201363"/>
            <a:ext cx="8229600" cy="860478"/>
          </a:xfrm>
        </p:spPr>
        <p:txBody>
          <a:bodyPr>
            <a:normAutofit/>
          </a:bodyPr>
          <a:lstStyle/>
          <a:p>
            <a:r>
              <a:rPr lang="et-EE" sz="3200" dirty="0">
                <a:solidFill>
                  <a:srgbClr val="4F81BD"/>
                </a:solidFill>
                <a:ea typeface="ＭＳ Ｐゴシック" pitchFamily="1" charset="-128"/>
                <a:cs typeface="ＭＳ Ｐゴシック" pitchFamily="1" charset="-128"/>
              </a:rPr>
              <a:t>Dement</a:t>
            </a:r>
            <a:r>
              <a:rPr lang="en-US" sz="3200" dirty="0" err="1">
                <a:solidFill>
                  <a:srgbClr val="4F81BD"/>
                </a:solidFill>
                <a:ea typeface="ＭＳ Ｐゴシック" pitchFamily="1" charset="-128"/>
                <a:cs typeface="ＭＳ Ｐゴシック" pitchFamily="1" charset="-128"/>
              </a:rPr>
              <a:t>ia</a:t>
            </a:r>
            <a:endParaRPr lang="et-EE" sz="3200" dirty="0">
              <a:solidFill>
                <a:srgbClr val="4F81BD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6"/>
          <p:cNvGrpSpPr>
            <a:grpSpLocks noGrp="1" noChangeAspect="1"/>
          </p:cNvGrpSpPr>
          <p:nvPr/>
        </p:nvGrpSpPr>
        <p:grpSpPr bwMode="auto">
          <a:xfrm>
            <a:off x="1981200" y="1139633"/>
            <a:ext cx="8229600" cy="5103499"/>
            <a:chOff x="272" y="372"/>
            <a:chExt cx="864" cy="1339"/>
          </a:xfrm>
        </p:grpSpPr>
        <p:sp>
          <p:nvSpPr>
            <p:cNvPr id="2560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2" y="417"/>
              <a:ext cx="86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200" dirty="0"/>
            </a:p>
          </p:txBody>
        </p:sp>
        <p:cxnSp>
          <p:nvCxnSpPr>
            <p:cNvPr id="25605" name="_s202767"/>
            <p:cNvCxnSpPr>
              <a:cxnSpLocks noChangeShapeType="1"/>
              <a:stCxn id="25609" idx="0"/>
              <a:endCxn id="25608" idx="2"/>
            </p:cNvCxnSpPr>
            <p:nvPr/>
          </p:nvCxnSpPr>
          <p:spPr bwMode="auto">
            <a:xfrm rot="5400000" flipH="1" flipV="1">
              <a:off x="670" y="1246"/>
              <a:ext cx="7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06" name="_s202764"/>
            <p:cNvCxnSpPr>
              <a:cxnSpLocks noChangeShapeType="1"/>
              <a:stCxn id="25608" idx="0"/>
              <a:endCxn id="25607" idx="2"/>
            </p:cNvCxnSpPr>
            <p:nvPr/>
          </p:nvCxnSpPr>
          <p:spPr bwMode="auto">
            <a:xfrm rot="5400000" flipH="1" flipV="1">
              <a:off x="655" y="710"/>
              <a:ext cx="1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07" name="_s202759"/>
            <p:cNvSpPr>
              <a:spLocks noChangeArrowheads="1"/>
            </p:cNvSpPr>
            <p:nvPr/>
          </p:nvSpPr>
          <p:spPr bwMode="auto">
            <a:xfrm>
              <a:off x="343" y="372"/>
              <a:ext cx="72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" charset="2"/>
                <a:buNone/>
              </a:pPr>
              <a:r>
                <a:rPr lang="en-US" sz="2200" b="1" dirty="0">
                  <a:solidFill>
                    <a:schemeClr val="bg2"/>
                  </a:solidFill>
                </a:rPr>
                <a:t>Impairment of cognitive function</a:t>
              </a:r>
              <a:r>
                <a:rPr lang="et-EE" sz="2200" b="1" dirty="0">
                  <a:solidFill>
                    <a:schemeClr val="bg2"/>
                  </a:solidFill>
                </a:rPr>
                <a:t>:</a:t>
              </a:r>
              <a:br>
                <a:rPr lang="et-EE" sz="2200" dirty="0">
                  <a:solidFill>
                    <a:schemeClr val="bg2"/>
                  </a:solidFill>
                </a:rPr>
              </a:br>
              <a:r>
                <a:rPr lang="et-EE" sz="2200" dirty="0">
                  <a:solidFill>
                    <a:schemeClr val="bg2"/>
                  </a:solidFill>
                </a:rPr>
                <a:t>amnesia, agnosia, a</a:t>
              </a:r>
              <a:r>
                <a:rPr lang="en-US" sz="2200" dirty="0" err="1">
                  <a:solidFill>
                    <a:schemeClr val="bg2"/>
                  </a:solidFill>
                </a:rPr>
                <a:t>ph</a:t>
              </a:r>
              <a:r>
                <a:rPr lang="et-EE" sz="2200" dirty="0">
                  <a:solidFill>
                    <a:schemeClr val="bg2"/>
                  </a:solidFill>
                </a:rPr>
                <a:t>asia, apra</a:t>
              </a:r>
              <a:r>
                <a:rPr lang="en-US" sz="2200" dirty="0">
                  <a:solidFill>
                    <a:schemeClr val="bg2"/>
                  </a:solidFill>
                </a:rPr>
                <a:t>x</a:t>
              </a:r>
              <a:r>
                <a:rPr lang="et-EE" sz="2200" dirty="0">
                  <a:solidFill>
                    <a:schemeClr val="bg2"/>
                  </a:solidFill>
                </a:rPr>
                <a:t>ia </a:t>
              </a:r>
            </a:p>
          </p:txBody>
        </p:sp>
        <p:sp>
          <p:nvSpPr>
            <p:cNvPr id="25608" name="_s202761"/>
            <p:cNvSpPr>
              <a:spLocks noChangeArrowheads="1"/>
            </p:cNvSpPr>
            <p:nvPr/>
          </p:nvSpPr>
          <p:spPr bwMode="auto">
            <a:xfrm>
              <a:off x="343" y="760"/>
              <a:ext cx="724" cy="45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t-EE" sz="2200" b="1" dirty="0">
                  <a:solidFill>
                    <a:schemeClr val="bg2"/>
                  </a:solidFill>
                </a:rPr>
                <a:t>S</a:t>
              </a:r>
              <a:r>
                <a:rPr lang="en-US" sz="2200" b="1" dirty="0">
                  <a:solidFill>
                    <a:schemeClr val="bg2"/>
                  </a:solidFill>
                </a:rPr>
                <a:t>y</a:t>
              </a:r>
              <a:r>
                <a:rPr lang="et-EE" sz="2200" b="1" dirty="0">
                  <a:solidFill>
                    <a:schemeClr val="bg2"/>
                  </a:solidFill>
                </a:rPr>
                <a:t>ndrom</a:t>
              </a:r>
              <a:r>
                <a:rPr lang="en-US" sz="2200" b="1" dirty="0">
                  <a:solidFill>
                    <a:schemeClr val="bg2"/>
                  </a:solidFill>
                </a:rPr>
                <a:t>e</a:t>
              </a:r>
              <a:r>
                <a:rPr lang="et-EE" sz="2200" b="1" dirty="0">
                  <a:solidFill>
                    <a:schemeClr val="bg2"/>
                  </a:solidFill>
                </a:rPr>
                <a:t>: </a:t>
              </a:r>
              <a:r>
                <a:rPr lang="en-US" sz="2200" dirty="0">
                  <a:solidFill>
                    <a:schemeClr val="bg2"/>
                  </a:solidFill>
                </a:rPr>
                <a:t>criteria</a:t>
              </a:r>
              <a:r>
                <a:rPr lang="et-EE" sz="2200" dirty="0">
                  <a:solidFill>
                    <a:schemeClr val="bg2"/>
                  </a:solidFill>
                </a:rPr>
                <a:t> (DSM IV – DSM V)</a:t>
              </a:r>
            </a:p>
            <a:p>
              <a:pPr algn="ctr">
                <a:buFont typeface="Arial"/>
                <a:buChar char="•"/>
              </a:pPr>
              <a:r>
                <a:rPr lang="et-EE" sz="2200" dirty="0">
                  <a:solidFill>
                    <a:schemeClr val="bg2"/>
                  </a:solidFill>
                </a:rPr>
                <a:t> </a:t>
              </a:r>
              <a:r>
                <a:rPr lang="en-US" sz="2200" dirty="0">
                  <a:solidFill>
                    <a:schemeClr val="bg2"/>
                  </a:solidFill>
                </a:rPr>
                <a:t>Memory disorder</a:t>
              </a:r>
              <a:r>
                <a:rPr lang="et-EE" sz="2200" dirty="0">
                  <a:solidFill>
                    <a:schemeClr val="bg2"/>
                  </a:solidFill>
                </a:rPr>
                <a:t> + </a:t>
              </a:r>
              <a:r>
                <a:rPr lang="en-US" sz="2200" dirty="0">
                  <a:solidFill>
                    <a:schemeClr val="bg2"/>
                  </a:solidFill>
                </a:rPr>
                <a:t>1 cognitive dysfunction</a:t>
              </a:r>
              <a:endParaRPr lang="et-EE" sz="2200" dirty="0">
                <a:solidFill>
                  <a:schemeClr val="bg2"/>
                </a:solidFill>
              </a:endParaRPr>
            </a:p>
            <a:p>
              <a:pPr algn="ctr">
                <a:buFont typeface="Arial"/>
                <a:buChar char="•"/>
              </a:pPr>
              <a:r>
                <a:rPr lang="et-EE" sz="2200" dirty="0">
                  <a:solidFill>
                    <a:schemeClr val="bg2"/>
                  </a:solidFill>
                </a:rPr>
                <a:t> </a:t>
              </a:r>
              <a:r>
                <a:rPr lang="en-US" sz="2200" dirty="0">
                  <a:solidFill>
                    <a:schemeClr val="bg2"/>
                  </a:solidFill>
                </a:rPr>
                <a:t> Personality changes</a:t>
              </a:r>
              <a:endParaRPr lang="et-EE" sz="2200" dirty="0">
                <a:solidFill>
                  <a:schemeClr val="bg2"/>
                </a:solidFill>
              </a:endParaRPr>
            </a:p>
            <a:p>
              <a:pPr algn="ctr">
                <a:buFont typeface="Arial"/>
                <a:buChar char="•"/>
              </a:pPr>
              <a:r>
                <a:rPr lang="et-EE" sz="2200" dirty="0">
                  <a:solidFill>
                    <a:schemeClr val="bg2"/>
                  </a:solidFill>
                </a:rPr>
                <a:t> </a:t>
              </a:r>
              <a:r>
                <a:rPr lang="en-US" sz="2200" dirty="0">
                  <a:solidFill>
                    <a:schemeClr val="bg2"/>
                  </a:solidFill>
                </a:rPr>
                <a:t>Decline in professional or social activities</a:t>
              </a:r>
              <a:endParaRPr lang="et-EE" sz="2200" dirty="0">
                <a:solidFill>
                  <a:schemeClr val="bg2"/>
                </a:solidFill>
              </a:endParaRPr>
            </a:p>
          </p:txBody>
        </p:sp>
        <p:sp>
          <p:nvSpPr>
            <p:cNvPr id="25609" name="_s202766"/>
            <p:cNvSpPr>
              <a:spLocks noChangeArrowheads="1"/>
            </p:cNvSpPr>
            <p:nvPr/>
          </p:nvSpPr>
          <p:spPr bwMode="auto">
            <a:xfrm>
              <a:off x="343" y="1281"/>
              <a:ext cx="724" cy="4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>
                <a:buClr>
                  <a:srgbClr val="0BD0D9"/>
                </a:buClr>
                <a:buSzPct val="95000"/>
                <a:buFont typeface="Wingdings 2" pitchFamily="1" charset="2"/>
                <a:buNone/>
              </a:pPr>
              <a:r>
                <a:rPr lang="en-US" sz="2200" b="1" dirty="0">
                  <a:solidFill>
                    <a:schemeClr val="bg2"/>
                  </a:solidFill>
                </a:rPr>
                <a:t>Diseases</a:t>
              </a:r>
              <a:r>
                <a:rPr lang="et-EE" sz="2200" b="1" dirty="0">
                  <a:solidFill>
                    <a:schemeClr val="bg2"/>
                  </a:solidFill>
                </a:rPr>
                <a:t>: </a:t>
              </a:r>
            </a:p>
            <a:p>
              <a:pPr algn="ctr" eaLnBrk="0" hangingPunct="0">
                <a:buClr>
                  <a:srgbClr val="0BD0D9"/>
                </a:buClr>
                <a:buSzPct val="95000"/>
                <a:buFont typeface="Wingdings 2" pitchFamily="1" charset="2"/>
                <a:buNone/>
              </a:pPr>
              <a:r>
                <a:rPr lang="et-EE" sz="2200" dirty="0">
                  <a:solidFill>
                    <a:schemeClr val="bg2"/>
                  </a:solidFill>
                </a:rPr>
                <a:t>Neurodegenera</a:t>
              </a:r>
              <a:r>
                <a:rPr lang="en-US" sz="2200" dirty="0">
                  <a:solidFill>
                    <a:schemeClr val="bg2"/>
                  </a:solidFill>
                </a:rPr>
                <a:t>t</a:t>
              </a:r>
              <a:r>
                <a:rPr lang="et-EE" sz="2200" dirty="0">
                  <a:solidFill>
                    <a:schemeClr val="bg2"/>
                  </a:solidFill>
                </a:rPr>
                <a:t>ive;</a:t>
              </a:r>
              <a:br>
                <a:rPr lang="et-EE" sz="2200" dirty="0">
                  <a:solidFill>
                    <a:schemeClr val="bg2"/>
                  </a:solidFill>
                </a:rPr>
              </a:br>
              <a:r>
                <a:rPr lang="et-EE" sz="2200" dirty="0">
                  <a:solidFill>
                    <a:schemeClr val="bg2"/>
                  </a:solidFill>
                </a:rPr>
                <a:t>Se</a:t>
              </a:r>
              <a:r>
                <a:rPr lang="en-US" sz="2200" dirty="0" err="1">
                  <a:solidFill>
                    <a:schemeClr val="bg2"/>
                  </a:solidFill>
                </a:rPr>
                <a:t>condary</a:t>
              </a:r>
              <a:r>
                <a:rPr lang="et-EE" sz="2200" dirty="0">
                  <a:solidFill>
                    <a:schemeClr val="bg2"/>
                  </a:solidFill>
                </a:rPr>
                <a:t>: progress</a:t>
              </a:r>
              <a:r>
                <a:rPr lang="en-US" sz="2200" dirty="0" err="1">
                  <a:solidFill>
                    <a:schemeClr val="bg2"/>
                  </a:solidFill>
                </a:rPr>
                <a:t>ive</a:t>
              </a:r>
              <a:r>
                <a:rPr lang="et-EE" sz="2200" dirty="0">
                  <a:solidFill>
                    <a:schemeClr val="bg2"/>
                  </a:solidFill>
                </a:rPr>
                <a:t>; </a:t>
              </a:r>
              <a:r>
                <a:rPr lang="en-US" sz="2200" dirty="0">
                  <a:solidFill>
                    <a:schemeClr val="bg2"/>
                  </a:solidFill>
                </a:rPr>
                <a:t>non-progressive</a:t>
              </a:r>
              <a:r>
                <a:rPr lang="et-EE" sz="2200" dirty="0">
                  <a:solidFill>
                    <a:schemeClr val="bg2"/>
                  </a:solidFill>
                </a:rPr>
                <a:t>;</a:t>
              </a:r>
            </a:p>
            <a:p>
              <a:pPr algn="ctr" eaLnBrk="0" hangingPunct="0">
                <a:buClr>
                  <a:srgbClr val="0BD0D9"/>
                </a:buClr>
                <a:buSzPct val="95000"/>
                <a:buFont typeface="Wingdings 2" pitchFamily="1" charset="2"/>
                <a:buNone/>
              </a:pPr>
              <a:r>
                <a:rPr lang="et-EE" sz="2200" dirty="0">
                  <a:solidFill>
                    <a:schemeClr val="bg2"/>
                  </a:solidFill>
                </a:rPr>
                <a:t>Neurolo</a:t>
              </a:r>
              <a:r>
                <a:rPr lang="en-US" sz="2200" dirty="0" err="1">
                  <a:solidFill>
                    <a:schemeClr val="bg2"/>
                  </a:solidFill>
                </a:rPr>
                <a:t>gical</a:t>
              </a:r>
              <a:r>
                <a:rPr lang="et-EE" sz="2200" dirty="0">
                  <a:solidFill>
                    <a:schemeClr val="bg2"/>
                  </a:solidFill>
                </a:rPr>
                <a:t>; </a:t>
              </a:r>
              <a:r>
                <a:rPr lang="en-US" sz="2200" dirty="0">
                  <a:solidFill>
                    <a:schemeClr val="bg2"/>
                  </a:solidFill>
                </a:rPr>
                <a:t>non-neurological</a:t>
              </a:r>
              <a:r>
                <a:rPr lang="et-EE" sz="2200" dirty="0">
                  <a:solidFill>
                    <a:schemeClr val="bg2"/>
                  </a:solidFill>
                </a:rPr>
                <a:t> (metabo</a:t>
              </a:r>
              <a:r>
                <a:rPr lang="en-US" sz="2200" dirty="0" err="1">
                  <a:solidFill>
                    <a:schemeClr val="bg2"/>
                  </a:solidFill>
                </a:rPr>
                <a:t>lic</a:t>
              </a:r>
              <a:r>
                <a:rPr lang="en-US" sz="2200" dirty="0">
                  <a:solidFill>
                    <a:schemeClr val="bg2"/>
                  </a:solidFill>
                </a:rPr>
                <a:t> </a:t>
              </a:r>
              <a:r>
                <a:rPr lang="en-US" sz="2200" dirty="0" err="1">
                  <a:solidFill>
                    <a:schemeClr val="bg2"/>
                  </a:solidFill>
                </a:rPr>
                <a:t>etc</a:t>
              </a:r>
              <a:r>
                <a:rPr lang="et-EE" sz="2200" dirty="0">
                  <a:solidFill>
                    <a:schemeClr val="bg2"/>
                  </a:solidFill>
                </a:rPr>
                <a:t>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1493</Words>
  <Application>Microsoft Office PowerPoint</Application>
  <PresentationFormat>Širokozaslonsko</PresentationFormat>
  <Paragraphs>264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Office'i kujundus</vt:lpstr>
      <vt:lpstr> Dementia – recognition, evaluation, diagnostic criteria    GP-3 section 3.1 Alzheimers  </vt:lpstr>
      <vt:lpstr>Aims of the lecture</vt:lpstr>
      <vt:lpstr>Content of lecture</vt:lpstr>
      <vt:lpstr>Methods of learning</vt:lpstr>
      <vt:lpstr>Literature</vt:lpstr>
      <vt:lpstr>Aging of brain</vt:lpstr>
      <vt:lpstr>PowerPointova predstavitev</vt:lpstr>
      <vt:lpstr>Progression of mild cognitive impairment  dementia</vt:lpstr>
      <vt:lpstr>Dementia</vt:lpstr>
      <vt:lpstr>PowerPointova predstavitev</vt:lpstr>
      <vt:lpstr>“Subcortical” type of dementia: dysexecutive syndrome</vt:lpstr>
      <vt:lpstr>Biomarkers for cognitive impairment/ dementia</vt:lpstr>
      <vt:lpstr>Pathomorphologic characteristics: AD, LBD, PDD</vt:lpstr>
      <vt:lpstr>PowerPointova predstavitev</vt:lpstr>
      <vt:lpstr>Dementia</vt:lpstr>
      <vt:lpstr>Development of dementia</vt:lpstr>
      <vt:lpstr>History of disease</vt:lpstr>
      <vt:lpstr>PowerPointova predstavitev</vt:lpstr>
      <vt:lpstr>PowerPointova predstavitev</vt:lpstr>
      <vt:lpstr>Amnesia – deficit in memory</vt:lpstr>
      <vt:lpstr>Aphasia: a language disorder </vt:lpstr>
      <vt:lpstr>PowerPointova predstavitev</vt:lpstr>
      <vt:lpstr>Assessment of language</vt:lpstr>
      <vt:lpstr>PowerPointova predstavitev</vt:lpstr>
      <vt:lpstr>Memory impairment evaluation</vt:lpstr>
      <vt:lpstr>Neuropsychological assessment</vt:lpstr>
      <vt:lpstr>PowerPointova predstavitev</vt:lpstr>
      <vt:lpstr>Positron emission tomography: scan of disease specific biomarkers – amyloid and tauprotein</vt:lpstr>
      <vt:lpstr>Diagnosis – additional history and exam</vt:lpstr>
      <vt:lpstr>PowerPointova predstavitev</vt:lpstr>
      <vt:lpstr>Alzheimer's disease and other dementias world map-deaths per million persons-WHO2012.svg </vt:lpstr>
    </vt:vector>
  </TitlesOfParts>
  <Company>SA TÜ Kliinikum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system: Structure: neuroanatomy, blood supplay</dc:title>
  <dc:creator>Ülle Krikmann</dc:creator>
  <cp:lastModifiedBy>Ülle Krikmann</cp:lastModifiedBy>
  <cp:revision>34</cp:revision>
  <dcterms:created xsi:type="dcterms:W3CDTF">2022-09-02T15:16:27Z</dcterms:created>
  <dcterms:modified xsi:type="dcterms:W3CDTF">2023-11-07T03:50:12Z</dcterms:modified>
</cp:coreProperties>
</file>