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6"/>
  </p:notesMasterIdLst>
  <p:sldIdLst>
    <p:sldId id="256" r:id="rId2"/>
    <p:sldId id="321" r:id="rId3"/>
    <p:sldId id="259" r:id="rId4"/>
    <p:sldId id="260" r:id="rId5"/>
    <p:sldId id="307" r:id="rId6"/>
    <p:sldId id="306" r:id="rId7"/>
    <p:sldId id="261" r:id="rId8"/>
    <p:sldId id="262" r:id="rId9"/>
    <p:sldId id="309" r:id="rId10"/>
    <p:sldId id="263" r:id="rId11"/>
    <p:sldId id="264" r:id="rId12"/>
    <p:sldId id="298" r:id="rId13"/>
    <p:sldId id="299" r:id="rId14"/>
    <p:sldId id="300" r:id="rId15"/>
    <p:sldId id="301" r:id="rId16"/>
    <p:sldId id="265" r:id="rId17"/>
    <p:sldId id="266" r:id="rId18"/>
    <p:sldId id="308" r:id="rId19"/>
    <p:sldId id="270" r:id="rId20"/>
    <p:sldId id="310" r:id="rId21"/>
    <p:sldId id="271" r:id="rId22"/>
    <p:sldId id="311" r:id="rId23"/>
    <p:sldId id="312" r:id="rId24"/>
    <p:sldId id="272" r:id="rId25"/>
    <p:sldId id="313" r:id="rId26"/>
    <p:sldId id="314" r:id="rId27"/>
    <p:sldId id="273" r:id="rId28"/>
    <p:sldId id="274" r:id="rId29"/>
    <p:sldId id="275" r:id="rId30"/>
    <p:sldId id="315" r:id="rId31"/>
    <p:sldId id="316" r:id="rId32"/>
    <p:sldId id="277" r:id="rId33"/>
    <p:sldId id="278" r:id="rId34"/>
    <p:sldId id="317" r:id="rId35"/>
    <p:sldId id="279" r:id="rId36"/>
    <p:sldId id="280" r:id="rId37"/>
    <p:sldId id="281" r:id="rId38"/>
    <p:sldId id="302" r:id="rId39"/>
    <p:sldId id="282" r:id="rId40"/>
    <p:sldId id="303" r:id="rId41"/>
    <p:sldId id="304" r:id="rId42"/>
    <p:sldId id="305" r:id="rId43"/>
    <p:sldId id="318" r:id="rId44"/>
    <p:sldId id="319" r:id="rId45"/>
  </p:sldIdLst>
  <p:sldSz cx="12192000" cy="6858000"/>
  <p:notesSz cx="6858000" cy="9144000"/>
  <p:defaultTextStyle>
    <a:defPPr>
      <a:defRPr lang="en-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8819" autoAdjust="0"/>
  </p:normalViewPr>
  <p:slideViewPr>
    <p:cSldViewPr snapToGrid="0">
      <p:cViewPr varScale="1">
        <p:scale>
          <a:sx n="76" d="100"/>
          <a:sy n="76" d="100"/>
        </p:scale>
        <p:origin x="94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_rels/data2.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svg"/><Relationship Id="rId1" Type="http://schemas.openxmlformats.org/officeDocument/2006/relationships/image" Target="../media/image20.png"/><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diagrams/_rels/drawing2.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svg"/><Relationship Id="rId1" Type="http://schemas.openxmlformats.org/officeDocument/2006/relationships/image" Target="../media/image20.png"/><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5385C52-9D91-4D1A-87EE-066A6344B65D}" type="doc">
      <dgm:prSet loTypeId="urn:microsoft.com/office/officeart/2008/layout/LinedList" loCatId="list" qsTypeId="urn:microsoft.com/office/officeart/2005/8/quickstyle/simple2" qsCatId="simple" csTypeId="urn:microsoft.com/office/officeart/2005/8/colors/accent3_2" csCatId="accent3" phldr="1"/>
      <dgm:spPr/>
      <dgm:t>
        <a:bodyPr/>
        <a:lstStyle/>
        <a:p>
          <a:endParaRPr lang="en-US"/>
        </a:p>
      </dgm:t>
    </dgm:pt>
    <dgm:pt modelId="{8B009813-298F-4077-8103-3EC69F1C0729}">
      <dgm:prSet custT="1"/>
      <dgm:spPr/>
      <dgm:t>
        <a:bodyPr/>
        <a:lstStyle/>
        <a:p>
          <a:r>
            <a:rPr lang="en-US" sz="2400" b="1"/>
            <a:t>Realist evaluation</a:t>
          </a:r>
        </a:p>
      </dgm:t>
    </dgm:pt>
    <dgm:pt modelId="{A3522AAA-F7DD-4095-8BBF-00D23A33DD3D}" type="parTrans" cxnId="{6570ECC7-6546-442B-8D82-3F1BDB618F1F}">
      <dgm:prSet/>
      <dgm:spPr/>
      <dgm:t>
        <a:bodyPr/>
        <a:lstStyle/>
        <a:p>
          <a:endParaRPr lang="en-US" sz="3600" b="1"/>
        </a:p>
      </dgm:t>
    </dgm:pt>
    <dgm:pt modelId="{1C41953A-E45E-49BE-8615-39546D0BB6E2}" type="sibTrans" cxnId="{6570ECC7-6546-442B-8D82-3F1BDB618F1F}">
      <dgm:prSet/>
      <dgm:spPr/>
      <dgm:t>
        <a:bodyPr/>
        <a:lstStyle/>
        <a:p>
          <a:endParaRPr lang="en-US" sz="3600" b="1"/>
        </a:p>
      </dgm:t>
    </dgm:pt>
    <dgm:pt modelId="{B9E9AAD2-8851-4968-ADFA-FE32D5AB981A}">
      <dgm:prSet custT="1"/>
      <dgm:spPr/>
      <dgm:t>
        <a:bodyPr/>
        <a:lstStyle/>
        <a:p>
          <a:r>
            <a:rPr lang="en-US" sz="2400" b="1"/>
            <a:t>Contribution analysis</a:t>
          </a:r>
        </a:p>
      </dgm:t>
    </dgm:pt>
    <dgm:pt modelId="{E22BEEAE-9049-4FDE-A0CF-DA60740A36CF}" type="parTrans" cxnId="{4D80E529-A3E1-4537-B1D9-76D117ECDFA7}">
      <dgm:prSet/>
      <dgm:spPr/>
      <dgm:t>
        <a:bodyPr/>
        <a:lstStyle/>
        <a:p>
          <a:endParaRPr lang="en-US" sz="3600" b="1"/>
        </a:p>
      </dgm:t>
    </dgm:pt>
    <dgm:pt modelId="{8A3E730E-299B-4991-AF2D-5EE6AA71B8E1}" type="sibTrans" cxnId="{4D80E529-A3E1-4537-B1D9-76D117ECDFA7}">
      <dgm:prSet/>
      <dgm:spPr/>
      <dgm:t>
        <a:bodyPr/>
        <a:lstStyle/>
        <a:p>
          <a:endParaRPr lang="en-US" sz="3600" b="1"/>
        </a:p>
      </dgm:t>
    </dgm:pt>
    <dgm:pt modelId="{E3B222A3-1AAD-4269-BA49-39B3B185E970}">
      <dgm:prSet custT="1"/>
      <dgm:spPr/>
      <dgm:t>
        <a:bodyPr/>
        <a:lstStyle/>
        <a:p>
          <a:r>
            <a:rPr lang="en-US" sz="2400" b="1" dirty="0"/>
            <a:t>Process tracing</a:t>
          </a:r>
        </a:p>
      </dgm:t>
    </dgm:pt>
    <dgm:pt modelId="{02AF6520-D0CF-43B5-B114-224949A7C440}" type="parTrans" cxnId="{63AD79FE-BBB5-4C99-A24E-4FC59BC8E317}">
      <dgm:prSet/>
      <dgm:spPr/>
      <dgm:t>
        <a:bodyPr/>
        <a:lstStyle/>
        <a:p>
          <a:endParaRPr lang="en-US" sz="3600" b="1"/>
        </a:p>
      </dgm:t>
    </dgm:pt>
    <dgm:pt modelId="{4965C1FF-B7A6-48D7-B857-1F317B919072}" type="sibTrans" cxnId="{63AD79FE-BBB5-4C99-A24E-4FC59BC8E317}">
      <dgm:prSet/>
      <dgm:spPr/>
      <dgm:t>
        <a:bodyPr/>
        <a:lstStyle/>
        <a:p>
          <a:endParaRPr lang="en-US" sz="3600" b="1"/>
        </a:p>
      </dgm:t>
    </dgm:pt>
    <dgm:pt modelId="{7E2E8390-DDC2-40BA-A533-EFF943FCB92E}">
      <dgm:prSet custT="1"/>
      <dgm:spPr/>
      <dgm:t>
        <a:bodyPr/>
        <a:lstStyle/>
        <a:p>
          <a:r>
            <a:rPr lang="en-US" sz="2400" b="1"/>
            <a:t>Bayesian updating</a:t>
          </a:r>
        </a:p>
      </dgm:t>
    </dgm:pt>
    <dgm:pt modelId="{453B5632-8888-4081-A130-1E81CCA121BF}" type="parTrans" cxnId="{92D528C6-5AB7-487F-8463-79DF40741544}">
      <dgm:prSet/>
      <dgm:spPr/>
      <dgm:t>
        <a:bodyPr/>
        <a:lstStyle/>
        <a:p>
          <a:endParaRPr lang="en-US" sz="3600" b="1"/>
        </a:p>
      </dgm:t>
    </dgm:pt>
    <dgm:pt modelId="{F6410DE4-F982-4616-A0B0-397500BBD2C2}" type="sibTrans" cxnId="{92D528C6-5AB7-487F-8463-79DF40741544}">
      <dgm:prSet/>
      <dgm:spPr/>
      <dgm:t>
        <a:bodyPr/>
        <a:lstStyle/>
        <a:p>
          <a:endParaRPr lang="en-US" sz="3600" b="1"/>
        </a:p>
      </dgm:t>
    </dgm:pt>
    <dgm:pt modelId="{F4725932-8726-4263-9B02-EA8F2D1211BE}">
      <dgm:prSet custT="1"/>
      <dgm:spPr/>
      <dgm:t>
        <a:bodyPr/>
        <a:lstStyle/>
        <a:p>
          <a:r>
            <a:rPr lang="en-US" sz="2400" b="1"/>
            <a:t>Contribution tracing</a:t>
          </a:r>
        </a:p>
      </dgm:t>
    </dgm:pt>
    <dgm:pt modelId="{34870D7E-6309-4FBD-A2A4-897529A5282B}" type="parTrans" cxnId="{DD97F0DA-6F14-4CA9-830C-BB39EC057CFE}">
      <dgm:prSet/>
      <dgm:spPr/>
      <dgm:t>
        <a:bodyPr/>
        <a:lstStyle/>
        <a:p>
          <a:endParaRPr lang="en-US" sz="3600" b="1"/>
        </a:p>
      </dgm:t>
    </dgm:pt>
    <dgm:pt modelId="{3B111388-89CF-44B3-A7BC-D05B73B1A421}" type="sibTrans" cxnId="{DD97F0DA-6F14-4CA9-830C-BB39EC057CFE}">
      <dgm:prSet/>
      <dgm:spPr/>
      <dgm:t>
        <a:bodyPr/>
        <a:lstStyle/>
        <a:p>
          <a:endParaRPr lang="en-US" sz="3600" b="1"/>
        </a:p>
      </dgm:t>
    </dgm:pt>
    <dgm:pt modelId="{02098591-4C2B-49D7-B145-D013340CFA4F}">
      <dgm:prSet custT="1"/>
      <dgm:spPr/>
      <dgm:t>
        <a:bodyPr/>
        <a:lstStyle/>
        <a:p>
          <a:r>
            <a:rPr lang="en-US" sz="2400" b="1"/>
            <a:t>Qualitative Comparative Analysis</a:t>
          </a:r>
        </a:p>
      </dgm:t>
    </dgm:pt>
    <dgm:pt modelId="{28113EA9-FE0E-402E-AAA7-AEB9DBD9CB0F}" type="parTrans" cxnId="{722B4729-3D65-4B13-AB10-19CE55389935}">
      <dgm:prSet/>
      <dgm:spPr/>
      <dgm:t>
        <a:bodyPr/>
        <a:lstStyle/>
        <a:p>
          <a:endParaRPr lang="en-US" sz="3600" b="1"/>
        </a:p>
      </dgm:t>
    </dgm:pt>
    <dgm:pt modelId="{245C74D6-70DB-4DED-9D3E-B397177B221D}" type="sibTrans" cxnId="{722B4729-3D65-4B13-AB10-19CE55389935}">
      <dgm:prSet/>
      <dgm:spPr/>
      <dgm:t>
        <a:bodyPr/>
        <a:lstStyle/>
        <a:p>
          <a:endParaRPr lang="en-US" sz="3600" b="1"/>
        </a:p>
      </dgm:t>
    </dgm:pt>
    <dgm:pt modelId="{32C3B032-FB3D-477E-9441-E231B5185229}">
      <dgm:prSet custT="1"/>
      <dgm:spPr/>
      <dgm:t>
        <a:bodyPr/>
        <a:lstStyle/>
        <a:p>
          <a:r>
            <a:rPr lang="en-US" sz="2400" b="1"/>
            <a:t>Outcome  harvesting</a:t>
          </a:r>
        </a:p>
      </dgm:t>
    </dgm:pt>
    <dgm:pt modelId="{33C32868-3C5E-47BC-8E7C-EA5B47D9A677}" type="parTrans" cxnId="{5EDA4927-3208-468C-8DE1-4A5E628A7A3D}">
      <dgm:prSet/>
      <dgm:spPr/>
      <dgm:t>
        <a:bodyPr/>
        <a:lstStyle/>
        <a:p>
          <a:endParaRPr lang="en-US" sz="3600" b="1"/>
        </a:p>
      </dgm:t>
    </dgm:pt>
    <dgm:pt modelId="{FED4BE00-BB56-4060-A89B-5CB6B2F6C0F0}" type="sibTrans" cxnId="{5EDA4927-3208-468C-8DE1-4A5E628A7A3D}">
      <dgm:prSet/>
      <dgm:spPr/>
      <dgm:t>
        <a:bodyPr/>
        <a:lstStyle/>
        <a:p>
          <a:endParaRPr lang="en-US" sz="3600" b="1"/>
        </a:p>
      </dgm:t>
    </dgm:pt>
    <dgm:pt modelId="{63F9D203-FA75-4EB2-9805-98796F2150E1}">
      <dgm:prSet custT="1"/>
      <dgm:spPr/>
      <dgm:t>
        <a:bodyPr/>
        <a:lstStyle/>
        <a:p>
          <a:r>
            <a:rPr lang="en-US" sz="2400" b="1" dirty="0"/>
            <a:t>Most significant change</a:t>
          </a:r>
        </a:p>
      </dgm:t>
    </dgm:pt>
    <dgm:pt modelId="{3374C8C0-DCF7-4178-9E09-F72E6F242863}" type="parTrans" cxnId="{643E3A97-890C-44AB-AC31-9FEA0084AEEC}">
      <dgm:prSet/>
      <dgm:spPr/>
      <dgm:t>
        <a:bodyPr/>
        <a:lstStyle/>
        <a:p>
          <a:endParaRPr lang="en-US" sz="3600" b="1"/>
        </a:p>
      </dgm:t>
    </dgm:pt>
    <dgm:pt modelId="{519B9546-0046-4ACA-BFBD-075EB6AB18A3}" type="sibTrans" cxnId="{643E3A97-890C-44AB-AC31-9FEA0084AEEC}">
      <dgm:prSet/>
      <dgm:spPr/>
      <dgm:t>
        <a:bodyPr/>
        <a:lstStyle/>
        <a:p>
          <a:endParaRPr lang="en-US" sz="3600" b="1"/>
        </a:p>
      </dgm:t>
    </dgm:pt>
    <dgm:pt modelId="{C45B405F-8A9E-4FB2-B7AB-80523495D3E6}">
      <dgm:prSet custT="1"/>
      <dgm:spPr/>
      <dgm:t>
        <a:bodyPr/>
        <a:lstStyle/>
        <a:p>
          <a:endParaRPr lang="en-US" sz="2400" b="1" dirty="0"/>
        </a:p>
      </dgm:t>
    </dgm:pt>
    <dgm:pt modelId="{F8EB6565-BCB7-4175-B7CB-E32FF0389650}" type="parTrans" cxnId="{78855892-717A-4A7E-B019-616E9D4F08D9}">
      <dgm:prSet/>
      <dgm:spPr/>
      <dgm:t>
        <a:bodyPr/>
        <a:lstStyle/>
        <a:p>
          <a:endParaRPr lang="en-US" sz="3600" b="1"/>
        </a:p>
      </dgm:t>
    </dgm:pt>
    <dgm:pt modelId="{7464D73B-FA08-4A25-8307-F485382D1C60}" type="sibTrans" cxnId="{78855892-717A-4A7E-B019-616E9D4F08D9}">
      <dgm:prSet/>
      <dgm:spPr/>
      <dgm:t>
        <a:bodyPr/>
        <a:lstStyle/>
        <a:p>
          <a:endParaRPr lang="en-US" sz="3600" b="1"/>
        </a:p>
      </dgm:t>
    </dgm:pt>
    <dgm:pt modelId="{A247D250-A7B9-4030-A15A-3F6DEE987EA2}" type="pres">
      <dgm:prSet presAssocID="{95385C52-9D91-4D1A-87EE-066A6344B65D}" presName="vert0" presStyleCnt="0">
        <dgm:presLayoutVars>
          <dgm:dir/>
          <dgm:animOne val="branch"/>
          <dgm:animLvl val="lvl"/>
        </dgm:presLayoutVars>
      </dgm:prSet>
      <dgm:spPr/>
    </dgm:pt>
    <dgm:pt modelId="{BE9C993F-8C0D-4D11-8235-5463836262D8}" type="pres">
      <dgm:prSet presAssocID="{8B009813-298F-4077-8103-3EC69F1C0729}" presName="thickLine" presStyleLbl="alignNode1" presStyleIdx="0" presStyleCnt="9"/>
      <dgm:spPr/>
    </dgm:pt>
    <dgm:pt modelId="{2585F489-E7B4-44E8-9299-DE8B06B73B63}" type="pres">
      <dgm:prSet presAssocID="{8B009813-298F-4077-8103-3EC69F1C0729}" presName="horz1" presStyleCnt="0"/>
      <dgm:spPr/>
    </dgm:pt>
    <dgm:pt modelId="{593CFB9C-19DC-4D53-A6B5-D78ED08FE647}" type="pres">
      <dgm:prSet presAssocID="{8B009813-298F-4077-8103-3EC69F1C0729}" presName="tx1" presStyleLbl="revTx" presStyleIdx="0" presStyleCnt="9"/>
      <dgm:spPr/>
    </dgm:pt>
    <dgm:pt modelId="{12A2BF34-9150-43B7-931A-CDBE9E8A9B2F}" type="pres">
      <dgm:prSet presAssocID="{8B009813-298F-4077-8103-3EC69F1C0729}" presName="vert1" presStyleCnt="0"/>
      <dgm:spPr/>
    </dgm:pt>
    <dgm:pt modelId="{6C413B5A-F79E-47FB-B195-0D870FB0DC2A}" type="pres">
      <dgm:prSet presAssocID="{B9E9AAD2-8851-4968-ADFA-FE32D5AB981A}" presName="thickLine" presStyleLbl="alignNode1" presStyleIdx="1" presStyleCnt="9"/>
      <dgm:spPr/>
    </dgm:pt>
    <dgm:pt modelId="{19EDA800-0E90-4D72-8EE0-EF39D5AE0AD0}" type="pres">
      <dgm:prSet presAssocID="{B9E9AAD2-8851-4968-ADFA-FE32D5AB981A}" presName="horz1" presStyleCnt="0"/>
      <dgm:spPr/>
    </dgm:pt>
    <dgm:pt modelId="{5BC5481D-DFC0-4388-A645-1FFC76476C08}" type="pres">
      <dgm:prSet presAssocID="{B9E9AAD2-8851-4968-ADFA-FE32D5AB981A}" presName="tx1" presStyleLbl="revTx" presStyleIdx="1" presStyleCnt="9"/>
      <dgm:spPr/>
    </dgm:pt>
    <dgm:pt modelId="{A1309392-2149-4736-B3D8-DB3824AF0056}" type="pres">
      <dgm:prSet presAssocID="{B9E9AAD2-8851-4968-ADFA-FE32D5AB981A}" presName="vert1" presStyleCnt="0"/>
      <dgm:spPr/>
    </dgm:pt>
    <dgm:pt modelId="{49C2AFF6-5650-40A5-BE22-4998BB3C7AE3}" type="pres">
      <dgm:prSet presAssocID="{E3B222A3-1AAD-4269-BA49-39B3B185E970}" presName="thickLine" presStyleLbl="alignNode1" presStyleIdx="2" presStyleCnt="9"/>
      <dgm:spPr/>
    </dgm:pt>
    <dgm:pt modelId="{F7BE5B44-BB58-45A7-9D5F-345AFF2D90D0}" type="pres">
      <dgm:prSet presAssocID="{E3B222A3-1AAD-4269-BA49-39B3B185E970}" presName="horz1" presStyleCnt="0"/>
      <dgm:spPr/>
    </dgm:pt>
    <dgm:pt modelId="{B0821B32-FE9F-403D-AF17-E72557F012ED}" type="pres">
      <dgm:prSet presAssocID="{E3B222A3-1AAD-4269-BA49-39B3B185E970}" presName="tx1" presStyleLbl="revTx" presStyleIdx="2" presStyleCnt="9"/>
      <dgm:spPr/>
    </dgm:pt>
    <dgm:pt modelId="{85860859-49AC-4C4D-A45F-229C934E8433}" type="pres">
      <dgm:prSet presAssocID="{E3B222A3-1AAD-4269-BA49-39B3B185E970}" presName="vert1" presStyleCnt="0"/>
      <dgm:spPr/>
    </dgm:pt>
    <dgm:pt modelId="{794EE76C-F093-4542-B282-440263C23BF4}" type="pres">
      <dgm:prSet presAssocID="{7E2E8390-DDC2-40BA-A533-EFF943FCB92E}" presName="thickLine" presStyleLbl="alignNode1" presStyleIdx="3" presStyleCnt="9"/>
      <dgm:spPr/>
    </dgm:pt>
    <dgm:pt modelId="{F6FBF8A0-8F9A-4661-B633-4C05A28133C3}" type="pres">
      <dgm:prSet presAssocID="{7E2E8390-DDC2-40BA-A533-EFF943FCB92E}" presName="horz1" presStyleCnt="0"/>
      <dgm:spPr/>
    </dgm:pt>
    <dgm:pt modelId="{11780E70-CA38-4D08-9374-773F36B2EDC0}" type="pres">
      <dgm:prSet presAssocID="{7E2E8390-DDC2-40BA-A533-EFF943FCB92E}" presName="tx1" presStyleLbl="revTx" presStyleIdx="3" presStyleCnt="9"/>
      <dgm:spPr/>
    </dgm:pt>
    <dgm:pt modelId="{10EFCD20-8FDF-4985-A9A4-2B39D9497B49}" type="pres">
      <dgm:prSet presAssocID="{7E2E8390-DDC2-40BA-A533-EFF943FCB92E}" presName="vert1" presStyleCnt="0"/>
      <dgm:spPr/>
    </dgm:pt>
    <dgm:pt modelId="{E3FA71C1-2BC1-40C8-9E63-739A40C980EF}" type="pres">
      <dgm:prSet presAssocID="{F4725932-8726-4263-9B02-EA8F2D1211BE}" presName="thickLine" presStyleLbl="alignNode1" presStyleIdx="4" presStyleCnt="9"/>
      <dgm:spPr/>
    </dgm:pt>
    <dgm:pt modelId="{A6C8E5EE-5C77-4B0C-A9A2-9EB449EC807C}" type="pres">
      <dgm:prSet presAssocID="{F4725932-8726-4263-9B02-EA8F2D1211BE}" presName="horz1" presStyleCnt="0"/>
      <dgm:spPr/>
    </dgm:pt>
    <dgm:pt modelId="{5B95185D-2D4B-410B-8FDA-61DA8F0DD486}" type="pres">
      <dgm:prSet presAssocID="{F4725932-8726-4263-9B02-EA8F2D1211BE}" presName="tx1" presStyleLbl="revTx" presStyleIdx="4" presStyleCnt="9"/>
      <dgm:spPr/>
    </dgm:pt>
    <dgm:pt modelId="{E4443179-57B0-4F65-B65F-E89E75714A46}" type="pres">
      <dgm:prSet presAssocID="{F4725932-8726-4263-9B02-EA8F2D1211BE}" presName="vert1" presStyleCnt="0"/>
      <dgm:spPr/>
    </dgm:pt>
    <dgm:pt modelId="{8E3E35EB-EC5C-491D-92C8-72D97FC4F588}" type="pres">
      <dgm:prSet presAssocID="{02098591-4C2B-49D7-B145-D013340CFA4F}" presName="thickLine" presStyleLbl="alignNode1" presStyleIdx="5" presStyleCnt="9"/>
      <dgm:spPr/>
    </dgm:pt>
    <dgm:pt modelId="{8DC65A97-FB54-4FCD-B8DF-B78F0D0FBBCE}" type="pres">
      <dgm:prSet presAssocID="{02098591-4C2B-49D7-B145-D013340CFA4F}" presName="horz1" presStyleCnt="0"/>
      <dgm:spPr/>
    </dgm:pt>
    <dgm:pt modelId="{88D4B3DD-8BE4-4EB1-8749-10906B0A288A}" type="pres">
      <dgm:prSet presAssocID="{02098591-4C2B-49D7-B145-D013340CFA4F}" presName="tx1" presStyleLbl="revTx" presStyleIdx="5" presStyleCnt="9"/>
      <dgm:spPr/>
    </dgm:pt>
    <dgm:pt modelId="{71B09C8D-6560-4100-B72B-6B586C15DB44}" type="pres">
      <dgm:prSet presAssocID="{02098591-4C2B-49D7-B145-D013340CFA4F}" presName="vert1" presStyleCnt="0"/>
      <dgm:spPr/>
    </dgm:pt>
    <dgm:pt modelId="{958E23B6-5826-49E6-A826-C677DA48A4A0}" type="pres">
      <dgm:prSet presAssocID="{32C3B032-FB3D-477E-9441-E231B5185229}" presName="thickLine" presStyleLbl="alignNode1" presStyleIdx="6" presStyleCnt="9"/>
      <dgm:spPr/>
    </dgm:pt>
    <dgm:pt modelId="{2228C763-4F88-45DC-A473-F307C9CE11E2}" type="pres">
      <dgm:prSet presAssocID="{32C3B032-FB3D-477E-9441-E231B5185229}" presName="horz1" presStyleCnt="0"/>
      <dgm:spPr/>
    </dgm:pt>
    <dgm:pt modelId="{E17CC0AC-57F9-4E48-A4CD-4C51F6579B41}" type="pres">
      <dgm:prSet presAssocID="{32C3B032-FB3D-477E-9441-E231B5185229}" presName="tx1" presStyleLbl="revTx" presStyleIdx="6" presStyleCnt="9"/>
      <dgm:spPr/>
    </dgm:pt>
    <dgm:pt modelId="{A38B2B3B-E07E-42D6-97D5-D6DCFDD99CAA}" type="pres">
      <dgm:prSet presAssocID="{32C3B032-FB3D-477E-9441-E231B5185229}" presName="vert1" presStyleCnt="0"/>
      <dgm:spPr/>
    </dgm:pt>
    <dgm:pt modelId="{781101E4-D4FF-4675-9474-41931C135291}" type="pres">
      <dgm:prSet presAssocID="{63F9D203-FA75-4EB2-9805-98796F2150E1}" presName="thickLine" presStyleLbl="alignNode1" presStyleIdx="7" presStyleCnt="9"/>
      <dgm:spPr/>
    </dgm:pt>
    <dgm:pt modelId="{248698A1-9292-4662-9CE1-B7DD3E529780}" type="pres">
      <dgm:prSet presAssocID="{63F9D203-FA75-4EB2-9805-98796F2150E1}" presName="horz1" presStyleCnt="0"/>
      <dgm:spPr/>
    </dgm:pt>
    <dgm:pt modelId="{697F9CAA-0523-4747-B724-BD2C5383BE5C}" type="pres">
      <dgm:prSet presAssocID="{63F9D203-FA75-4EB2-9805-98796F2150E1}" presName="tx1" presStyleLbl="revTx" presStyleIdx="7" presStyleCnt="9"/>
      <dgm:spPr/>
    </dgm:pt>
    <dgm:pt modelId="{6D64EF06-8410-49B5-97FB-2FABAE244239}" type="pres">
      <dgm:prSet presAssocID="{63F9D203-FA75-4EB2-9805-98796F2150E1}" presName="vert1" presStyleCnt="0"/>
      <dgm:spPr/>
    </dgm:pt>
    <dgm:pt modelId="{624631D4-6743-48A9-A859-5961D74E2133}" type="pres">
      <dgm:prSet presAssocID="{C45B405F-8A9E-4FB2-B7AB-80523495D3E6}" presName="thickLine" presStyleLbl="alignNode1" presStyleIdx="8" presStyleCnt="9"/>
      <dgm:spPr/>
    </dgm:pt>
    <dgm:pt modelId="{A71F3BB4-6DE0-44A0-8B43-967B4E3B18E0}" type="pres">
      <dgm:prSet presAssocID="{C45B405F-8A9E-4FB2-B7AB-80523495D3E6}" presName="horz1" presStyleCnt="0"/>
      <dgm:spPr/>
    </dgm:pt>
    <dgm:pt modelId="{6309E4BE-D112-4A06-A6B9-3A929B03B077}" type="pres">
      <dgm:prSet presAssocID="{C45B405F-8A9E-4FB2-B7AB-80523495D3E6}" presName="tx1" presStyleLbl="revTx" presStyleIdx="8" presStyleCnt="9"/>
      <dgm:spPr/>
    </dgm:pt>
    <dgm:pt modelId="{50859633-F09D-43ED-B18D-CAE79533CD79}" type="pres">
      <dgm:prSet presAssocID="{C45B405F-8A9E-4FB2-B7AB-80523495D3E6}" presName="vert1" presStyleCnt="0"/>
      <dgm:spPr/>
    </dgm:pt>
  </dgm:ptLst>
  <dgm:cxnLst>
    <dgm:cxn modelId="{A50F0C0D-E253-4C66-BA82-9B328F2D977B}" type="presOf" srcId="{63F9D203-FA75-4EB2-9805-98796F2150E1}" destId="{697F9CAA-0523-4747-B724-BD2C5383BE5C}" srcOrd="0" destOrd="0" presId="urn:microsoft.com/office/officeart/2008/layout/LinedList"/>
    <dgm:cxn modelId="{82CE6311-F5C1-435C-892F-94FAE26FC3D5}" type="presOf" srcId="{B9E9AAD2-8851-4968-ADFA-FE32D5AB981A}" destId="{5BC5481D-DFC0-4388-A645-1FFC76476C08}" srcOrd="0" destOrd="0" presId="urn:microsoft.com/office/officeart/2008/layout/LinedList"/>
    <dgm:cxn modelId="{A3F8D516-1BEA-4516-9877-0B6467F4A663}" type="presOf" srcId="{7E2E8390-DDC2-40BA-A533-EFF943FCB92E}" destId="{11780E70-CA38-4D08-9374-773F36B2EDC0}" srcOrd="0" destOrd="0" presId="urn:microsoft.com/office/officeart/2008/layout/LinedList"/>
    <dgm:cxn modelId="{9C22201B-0380-4331-A50B-DCC65F6DD227}" type="presOf" srcId="{32C3B032-FB3D-477E-9441-E231B5185229}" destId="{E17CC0AC-57F9-4E48-A4CD-4C51F6579B41}" srcOrd="0" destOrd="0" presId="urn:microsoft.com/office/officeart/2008/layout/LinedList"/>
    <dgm:cxn modelId="{5EDA4927-3208-468C-8DE1-4A5E628A7A3D}" srcId="{95385C52-9D91-4D1A-87EE-066A6344B65D}" destId="{32C3B032-FB3D-477E-9441-E231B5185229}" srcOrd="6" destOrd="0" parTransId="{33C32868-3C5E-47BC-8E7C-EA5B47D9A677}" sibTransId="{FED4BE00-BB56-4060-A89B-5CB6B2F6C0F0}"/>
    <dgm:cxn modelId="{722B4729-3D65-4B13-AB10-19CE55389935}" srcId="{95385C52-9D91-4D1A-87EE-066A6344B65D}" destId="{02098591-4C2B-49D7-B145-D013340CFA4F}" srcOrd="5" destOrd="0" parTransId="{28113EA9-FE0E-402E-AAA7-AEB9DBD9CB0F}" sibTransId="{245C74D6-70DB-4DED-9D3E-B397177B221D}"/>
    <dgm:cxn modelId="{4D80E529-A3E1-4537-B1D9-76D117ECDFA7}" srcId="{95385C52-9D91-4D1A-87EE-066A6344B65D}" destId="{B9E9AAD2-8851-4968-ADFA-FE32D5AB981A}" srcOrd="1" destOrd="0" parTransId="{E22BEEAE-9049-4FDE-A0CF-DA60740A36CF}" sibTransId="{8A3E730E-299B-4991-AF2D-5EE6AA71B8E1}"/>
    <dgm:cxn modelId="{A7A9DC5F-31A0-4622-AE1A-AED96D22AC83}" type="presOf" srcId="{02098591-4C2B-49D7-B145-D013340CFA4F}" destId="{88D4B3DD-8BE4-4EB1-8749-10906B0A288A}" srcOrd="0" destOrd="0" presId="urn:microsoft.com/office/officeart/2008/layout/LinedList"/>
    <dgm:cxn modelId="{FDC50964-59A6-495A-A55F-DC5729A775BB}" type="presOf" srcId="{95385C52-9D91-4D1A-87EE-066A6344B65D}" destId="{A247D250-A7B9-4030-A15A-3F6DEE987EA2}" srcOrd="0" destOrd="0" presId="urn:microsoft.com/office/officeart/2008/layout/LinedList"/>
    <dgm:cxn modelId="{78855892-717A-4A7E-B019-616E9D4F08D9}" srcId="{95385C52-9D91-4D1A-87EE-066A6344B65D}" destId="{C45B405F-8A9E-4FB2-B7AB-80523495D3E6}" srcOrd="8" destOrd="0" parTransId="{F8EB6565-BCB7-4175-B7CB-E32FF0389650}" sibTransId="{7464D73B-FA08-4A25-8307-F485382D1C60}"/>
    <dgm:cxn modelId="{643E3A97-890C-44AB-AC31-9FEA0084AEEC}" srcId="{95385C52-9D91-4D1A-87EE-066A6344B65D}" destId="{63F9D203-FA75-4EB2-9805-98796F2150E1}" srcOrd="7" destOrd="0" parTransId="{3374C8C0-DCF7-4178-9E09-F72E6F242863}" sibTransId="{519B9546-0046-4ACA-BFBD-075EB6AB18A3}"/>
    <dgm:cxn modelId="{F7CD399E-7733-4AE6-BF5B-D75AA0989437}" type="presOf" srcId="{F4725932-8726-4263-9B02-EA8F2D1211BE}" destId="{5B95185D-2D4B-410B-8FDA-61DA8F0DD486}" srcOrd="0" destOrd="0" presId="urn:microsoft.com/office/officeart/2008/layout/LinedList"/>
    <dgm:cxn modelId="{E594C8A9-5BC8-48C4-947B-0798C0849525}" type="presOf" srcId="{8B009813-298F-4077-8103-3EC69F1C0729}" destId="{593CFB9C-19DC-4D53-A6B5-D78ED08FE647}" srcOrd="0" destOrd="0" presId="urn:microsoft.com/office/officeart/2008/layout/LinedList"/>
    <dgm:cxn modelId="{DCCC74B5-E81E-47A8-AE1E-33A9BFADA10B}" type="presOf" srcId="{E3B222A3-1AAD-4269-BA49-39B3B185E970}" destId="{B0821B32-FE9F-403D-AF17-E72557F012ED}" srcOrd="0" destOrd="0" presId="urn:microsoft.com/office/officeart/2008/layout/LinedList"/>
    <dgm:cxn modelId="{92D528C6-5AB7-487F-8463-79DF40741544}" srcId="{95385C52-9D91-4D1A-87EE-066A6344B65D}" destId="{7E2E8390-DDC2-40BA-A533-EFF943FCB92E}" srcOrd="3" destOrd="0" parTransId="{453B5632-8888-4081-A130-1E81CCA121BF}" sibTransId="{F6410DE4-F982-4616-A0B0-397500BBD2C2}"/>
    <dgm:cxn modelId="{6570ECC7-6546-442B-8D82-3F1BDB618F1F}" srcId="{95385C52-9D91-4D1A-87EE-066A6344B65D}" destId="{8B009813-298F-4077-8103-3EC69F1C0729}" srcOrd="0" destOrd="0" parTransId="{A3522AAA-F7DD-4095-8BBF-00D23A33DD3D}" sibTransId="{1C41953A-E45E-49BE-8615-39546D0BB6E2}"/>
    <dgm:cxn modelId="{DD97F0DA-6F14-4CA9-830C-BB39EC057CFE}" srcId="{95385C52-9D91-4D1A-87EE-066A6344B65D}" destId="{F4725932-8726-4263-9B02-EA8F2D1211BE}" srcOrd="4" destOrd="0" parTransId="{34870D7E-6309-4FBD-A2A4-897529A5282B}" sibTransId="{3B111388-89CF-44B3-A7BC-D05B73B1A421}"/>
    <dgm:cxn modelId="{E04FB4DE-6C54-4E72-92D8-51874B03D7EA}" type="presOf" srcId="{C45B405F-8A9E-4FB2-B7AB-80523495D3E6}" destId="{6309E4BE-D112-4A06-A6B9-3A929B03B077}" srcOrd="0" destOrd="0" presId="urn:microsoft.com/office/officeart/2008/layout/LinedList"/>
    <dgm:cxn modelId="{63AD79FE-BBB5-4C99-A24E-4FC59BC8E317}" srcId="{95385C52-9D91-4D1A-87EE-066A6344B65D}" destId="{E3B222A3-1AAD-4269-BA49-39B3B185E970}" srcOrd="2" destOrd="0" parTransId="{02AF6520-D0CF-43B5-B114-224949A7C440}" sibTransId="{4965C1FF-B7A6-48D7-B857-1F317B919072}"/>
    <dgm:cxn modelId="{9402F016-F743-44F7-BE3F-C98C61725128}" type="presParOf" srcId="{A247D250-A7B9-4030-A15A-3F6DEE987EA2}" destId="{BE9C993F-8C0D-4D11-8235-5463836262D8}" srcOrd="0" destOrd="0" presId="urn:microsoft.com/office/officeart/2008/layout/LinedList"/>
    <dgm:cxn modelId="{553E30A8-50BB-4CDA-97BC-E46F274C2857}" type="presParOf" srcId="{A247D250-A7B9-4030-A15A-3F6DEE987EA2}" destId="{2585F489-E7B4-44E8-9299-DE8B06B73B63}" srcOrd="1" destOrd="0" presId="urn:microsoft.com/office/officeart/2008/layout/LinedList"/>
    <dgm:cxn modelId="{6F74627A-36F1-4AB3-B67C-9C21C33260BF}" type="presParOf" srcId="{2585F489-E7B4-44E8-9299-DE8B06B73B63}" destId="{593CFB9C-19DC-4D53-A6B5-D78ED08FE647}" srcOrd="0" destOrd="0" presId="urn:microsoft.com/office/officeart/2008/layout/LinedList"/>
    <dgm:cxn modelId="{101E6DA0-5B08-4116-AA9B-D25FFAA6BC3F}" type="presParOf" srcId="{2585F489-E7B4-44E8-9299-DE8B06B73B63}" destId="{12A2BF34-9150-43B7-931A-CDBE9E8A9B2F}" srcOrd="1" destOrd="0" presId="urn:microsoft.com/office/officeart/2008/layout/LinedList"/>
    <dgm:cxn modelId="{3FD5C3FC-5787-41E9-90D8-2389EF50ECC4}" type="presParOf" srcId="{A247D250-A7B9-4030-A15A-3F6DEE987EA2}" destId="{6C413B5A-F79E-47FB-B195-0D870FB0DC2A}" srcOrd="2" destOrd="0" presId="urn:microsoft.com/office/officeart/2008/layout/LinedList"/>
    <dgm:cxn modelId="{AF829E8C-285D-4D64-BCC9-A1340C45CADF}" type="presParOf" srcId="{A247D250-A7B9-4030-A15A-3F6DEE987EA2}" destId="{19EDA800-0E90-4D72-8EE0-EF39D5AE0AD0}" srcOrd="3" destOrd="0" presId="urn:microsoft.com/office/officeart/2008/layout/LinedList"/>
    <dgm:cxn modelId="{7E0A25AF-3787-4F16-B176-8CE0C66E7118}" type="presParOf" srcId="{19EDA800-0E90-4D72-8EE0-EF39D5AE0AD0}" destId="{5BC5481D-DFC0-4388-A645-1FFC76476C08}" srcOrd="0" destOrd="0" presId="urn:microsoft.com/office/officeart/2008/layout/LinedList"/>
    <dgm:cxn modelId="{3D533069-3230-479D-86B1-F674CCC724C5}" type="presParOf" srcId="{19EDA800-0E90-4D72-8EE0-EF39D5AE0AD0}" destId="{A1309392-2149-4736-B3D8-DB3824AF0056}" srcOrd="1" destOrd="0" presId="urn:microsoft.com/office/officeart/2008/layout/LinedList"/>
    <dgm:cxn modelId="{DF6608D1-CF96-4193-B989-D5FBF84108F2}" type="presParOf" srcId="{A247D250-A7B9-4030-A15A-3F6DEE987EA2}" destId="{49C2AFF6-5650-40A5-BE22-4998BB3C7AE3}" srcOrd="4" destOrd="0" presId="urn:microsoft.com/office/officeart/2008/layout/LinedList"/>
    <dgm:cxn modelId="{156CD1AA-5B03-4DD8-85B6-4801D95F2BCE}" type="presParOf" srcId="{A247D250-A7B9-4030-A15A-3F6DEE987EA2}" destId="{F7BE5B44-BB58-45A7-9D5F-345AFF2D90D0}" srcOrd="5" destOrd="0" presId="urn:microsoft.com/office/officeart/2008/layout/LinedList"/>
    <dgm:cxn modelId="{82393306-828E-4548-BF0A-5CF7A07AAD3F}" type="presParOf" srcId="{F7BE5B44-BB58-45A7-9D5F-345AFF2D90D0}" destId="{B0821B32-FE9F-403D-AF17-E72557F012ED}" srcOrd="0" destOrd="0" presId="urn:microsoft.com/office/officeart/2008/layout/LinedList"/>
    <dgm:cxn modelId="{256F1DD4-8343-46E5-9BD6-1BBA87422066}" type="presParOf" srcId="{F7BE5B44-BB58-45A7-9D5F-345AFF2D90D0}" destId="{85860859-49AC-4C4D-A45F-229C934E8433}" srcOrd="1" destOrd="0" presId="urn:microsoft.com/office/officeart/2008/layout/LinedList"/>
    <dgm:cxn modelId="{D50CFE28-E3A0-41B5-A7D6-F68F8AA79E8E}" type="presParOf" srcId="{A247D250-A7B9-4030-A15A-3F6DEE987EA2}" destId="{794EE76C-F093-4542-B282-440263C23BF4}" srcOrd="6" destOrd="0" presId="urn:microsoft.com/office/officeart/2008/layout/LinedList"/>
    <dgm:cxn modelId="{F345C7FB-0AB9-4EBB-9F23-952ACA2C9E5B}" type="presParOf" srcId="{A247D250-A7B9-4030-A15A-3F6DEE987EA2}" destId="{F6FBF8A0-8F9A-4661-B633-4C05A28133C3}" srcOrd="7" destOrd="0" presId="urn:microsoft.com/office/officeart/2008/layout/LinedList"/>
    <dgm:cxn modelId="{2297DB7E-01A6-40F9-8960-ED0599654350}" type="presParOf" srcId="{F6FBF8A0-8F9A-4661-B633-4C05A28133C3}" destId="{11780E70-CA38-4D08-9374-773F36B2EDC0}" srcOrd="0" destOrd="0" presId="urn:microsoft.com/office/officeart/2008/layout/LinedList"/>
    <dgm:cxn modelId="{65ACFE57-F870-4612-931A-E026752C485E}" type="presParOf" srcId="{F6FBF8A0-8F9A-4661-B633-4C05A28133C3}" destId="{10EFCD20-8FDF-4985-A9A4-2B39D9497B49}" srcOrd="1" destOrd="0" presId="urn:microsoft.com/office/officeart/2008/layout/LinedList"/>
    <dgm:cxn modelId="{CB836348-39BC-49C9-8A34-77BCEF72AA2A}" type="presParOf" srcId="{A247D250-A7B9-4030-A15A-3F6DEE987EA2}" destId="{E3FA71C1-2BC1-40C8-9E63-739A40C980EF}" srcOrd="8" destOrd="0" presId="urn:microsoft.com/office/officeart/2008/layout/LinedList"/>
    <dgm:cxn modelId="{69615EB0-BB96-4A07-9F07-6253B73ED5B6}" type="presParOf" srcId="{A247D250-A7B9-4030-A15A-3F6DEE987EA2}" destId="{A6C8E5EE-5C77-4B0C-A9A2-9EB449EC807C}" srcOrd="9" destOrd="0" presId="urn:microsoft.com/office/officeart/2008/layout/LinedList"/>
    <dgm:cxn modelId="{E1D75B49-E66F-4329-9706-434FC638B4E1}" type="presParOf" srcId="{A6C8E5EE-5C77-4B0C-A9A2-9EB449EC807C}" destId="{5B95185D-2D4B-410B-8FDA-61DA8F0DD486}" srcOrd="0" destOrd="0" presId="urn:microsoft.com/office/officeart/2008/layout/LinedList"/>
    <dgm:cxn modelId="{7A797337-059D-4557-AC01-DEB9FB0661E6}" type="presParOf" srcId="{A6C8E5EE-5C77-4B0C-A9A2-9EB449EC807C}" destId="{E4443179-57B0-4F65-B65F-E89E75714A46}" srcOrd="1" destOrd="0" presId="urn:microsoft.com/office/officeart/2008/layout/LinedList"/>
    <dgm:cxn modelId="{BC6E69A3-89B1-4FEA-9DFF-9BFE3D5260DB}" type="presParOf" srcId="{A247D250-A7B9-4030-A15A-3F6DEE987EA2}" destId="{8E3E35EB-EC5C-491D-92C8-72D97FC4F588}" srcOrd="10" destOrd="0" presId="urn:microsoft.com/office/officeart/2008/layout/LinedList"/>
    <dgm:cxn modelId="{3497855E-1568-43B1-9321-4006288771A2}" type="presParOf" srcId="{A247D250-A7B9-4030-A15A-3F6DEE987EA2}" destId="{8DC65A97-FB54-4FCD-B8DF-B78F0D0FBBCE}" srcOrd="11" destOrd="0" presId="urn:microsoft.com/office/officeart/2008/layout/LinedList"/>
    <dgm:cxn modelId="{37346A77-1E03-4352-98E4-E44E0E41B479}" type="presParOf" srcId="{8DC65A97-FB54-4FCD-B8DF-B78F0D0FBBCE}" destId="{88D4B3DD-8BE4-4EB1-8749-10906B0A288A}" srcOrd="0" destOrd="0" presId="urn:microsoft.com/office/officeart/2008/layout/LinedList"/>
    <dgm:cxn modelId="{0440F761-0944-47BC-BC1C-D49C42756758}" type="presParOf" srcId="{8DC65A97-FB54-4FCD-B8DF-B78F0D0FBBCE}" destId="{71B09C8D-6560-4100-B72B-6B586C15DB44}" srcOrd="1" destOrd="0" presId="urn:microsoft.com/office/officeart/2008/layout/LinedList"/>
    <dgm:cxn modelId="{CF1DCB7E-1975-4CF7-9D7B-1003A939E653}" type="presParOf" srcId="{A247D250-A7B9-4030-A15A-3F6DEE987EA2}" destId="{958E23B6-5826-49E6-A826-C677DA48A4A0}" srcOrd="12" destOrd="0" presId="urn:microsoft.com/office/officeart/2008/layout/LinedList"/>
    <dgm:cxn modelId="{549A1FE4-112C-4B4D-8190-F75C54F6994B}" type="presParOf" srcId="{A247D250-A7B9-4030-A15A-3F6DEE987EA2}" destId="{2228C763-4F88-45DC-A473-F307C9CE11E2}" srcOrd="13" destOrd="0" presId="urn:microsoft.com/office/officeart/2008/layout/LinedList"/>
    <dgm:cxn modelId="{604AD3E9-FF4C-45F9-A7F3-FF61F5AB4DDD}" type="presParOf" srcId="{2228C763-4F88-45DC-A473-F307C9CE11E2}" destId="{E17CC0AC-57F9-4E48-A4CD-4C51F6579B41}" srcOrd="0" destOrd="0" presId="urn:microsoft.com/office/officeart/2008/layout/LinedList"/>
    <dgm:cxn modelId="{AA8701BF-488D-4669-A687-88370CC61DD0}" type="presParOf" srcId="{2228C763-4F88-45DC-A473-F307C9CE11E2}" destId="{A38B2B3B-E07E-42D6-97D5-D6DCFDD99CAA}" srcOrd="1" destOrd="0" presId="urn:microsoft.com/office/officeart/2008/layout/LinedList"/>
    <dgm:cxn modelId="{7BEAA2DD-76CF-438E-92DF-F8B1F1FAD627}" type="presParOf" srcId="{A247D250-A7B9-4030-A15A-3F6DEE987EA2}" destId="{781101E4-D4FF-4675-9474-41931C135291}" srcOrd="14" destOrd="0" presId="urn:microsoft.com/office/officeart/2008/layout/LinedList"/>
    <dgm:cxn modelId="{2C72A6B3-3EF8-45C4-BE1D-5A98A3A9981D}" type="presParOf" srcId="{A247D250-A7B9-4030-A15A-3F6DEE987EA2}" destId="{248698A1-9292-4662-9CE1-B7DD3E529780}" srcOrd="15" destOrd="0" presId="urn:microsoft.com/office/officeart/2008/layout/LinedList"/>
    <dgm:cxn modelId="{89A44744-E2F4-47C7-AE0C-E6C1B763929F}" type="presParOf" srcId="{248698A1-9292-4662-9CE1-B7DD3E529780}" destId="{697F9CAA-0523-4747-B724-BD2C5383BE5C}" srcOrd="0" destOrd="0" presId="urn:microsoft.com/office/officeart/2008/layout/LinedList"/>
    <dgm:cxn modelId="{6AC50AAF-110F-45DA-8390-7944F60CA003}" type="presParOf" srcId="{248698A1-9292-4662-9CE1-B7DD3E529780}" destId="{6D64EF06-8410-49B5-97FB-2FABAE244239}" srcOrd="1" destOrd="0" presId="urn:microsoft.com/office/officeart/2008/layout/LinedList"/>
    <dgm:cxn modelId="{3D188CE3-CEAF-4E5D-8827-98CD98F13853}" type="presParOf" srcId="{A247D250-A7B9-4030-A15A-3F6DEE987EA2}" destId="{624631D4-6743-48A9-A859-5961D74E2133}" srcOrd="16" destOrd="0" presId="urn:microsoft.com/office/officeart/2008/layout/LinedList"/>
    <dgm:cxn modelId="{27E09B34-4D39-4BD7-A0CB-49BB13881B94}" type="presParOf" srcId="{A247D250-A7B9-4030-A15A-3F6DEE987EA2}" destId="{A71F3BB4-6DE0-44A0-8B43-967B4E3B18E0}" srcOrd="17" destOrd="0" presId="urn:microsoft.com/office/officeart/2008/layout/LinedList"/>
    <dgm:cxn modelId="{EB9286DE-42C0-4739-A45C-FC4E1777AEE3}" type="presParOf" srcId="{A71F3BB4-6DE0-44A0-8B43-967B4E3B18E0}" destId="{6309E4BE-D112-4A06-A6B9-3A929B03B077}" srcOrd="0" destOrd="0" presId="urn:microsoft.com/office/officeart/2008/layout/LinedList"/>
    <dgm:cxn modelId="{757C8B46-5825-4E5C-A0A6-F064FC959C9D}" type="presParOf" srcId="{A71F3BB4-6DE0-44A0-8B43-967B4E3B18E0}" destId="{50859633-F09D-43ED-B18D-CAE79533CD79}" srcOrd="1" destOrd="0" presId="urn:microsoft.com/office/officeart/2008/layout/Lin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0558C2D-BB07-49F9-83C6-59C3D359152F}"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0A9394E2-3DCB-402C-B51B-52416F21BF4A}">
      <dgm:prSet custT="1"/>
      <dgm:spPr/>
      <dgm:t>
        <a:bodyPr/>
        <a:lstStyle/>
        <a:p>
          <a:pPr>
            <a:lnSpc>
              <a:spcPct val="100000"/>
            </a:lnSpc>
          </a:pPr>
          <a:r>
            <a:rPr lang="en-US" sz="2000"/>
            <a:t>Experimental, quasi-experimental, or synthetic procedures are used to quantify alternative intervention outputs or impacts. </a:t>
          </a:r>
        </a:p>
      </dgm:t>
    </dgm:pt>
    <dgm:pt modelId="{A80B8D0C-3D89-48B9-8102-32398396BE21}" type="parTrans" cxnId="{20D8D9A8-E8A2-4450-8319-CE5D6F3D8889}">
      <dgm:prSet/>
      <dgm:spPr/>
      <dgm:t>
        <a:bodyPr/>
        <a:lstStyle/>
        <a:p>
          <a:endParaRPr lang="en-US" sz="2400"/>
        </a:p>
      </dgm:t>
    </dgm:pt>
    <dgm:pt modelId="{D13356C9-FCC9-4037-9634-200355EBBB49}" type="sibTrans" cxnId="{20D8D9A8-E8A2-4450-8319-CE5D6F3D8889}">
      <dgm:prSet/>
      <dgm:spPr/>
      <dgm:t>
        <a:bodyPr/>
        <a:lstStyle/>
        <a:p>
          <a:endParaRPr lang="en-US" sz="2400"/>
        </a:p>
      </dgm:t>
    </dgm:pt>
    <dgm:pt modelId="{9E567C03-123F-45CF-8C81-6AE9A27E1B40}">
      <dgm:prSet custT="1"/>
      <dgm:spPr/>
      <dgm:t>
        <a:bodyPr/>
        <a:lstStyle/>
        <a:p>
          <a:pPr>
            <a:lnSpc>
              <a:spcPct val="100000"/>
            </a:lnSpc>
          </a:pPr>
          <a:r>
            <a:rPr lang="en-US" sz="2000"/>
            <a:t>Theory-based methods can estimate the net effect without a quantitative estimate to determine if it will break even.</a:t>
          </a:r>
        </a:p>
      </dgm:t>
    </dgm:pt>
    <dgm:pt modelId="{4C575C8F-5602-49BA-BCAA-40C218C97B30}" type="parTrans" cxnId="{C3BA7E71-AFF4-4A5B-9AD1-93A2E7179FD5}">
      <dgm:prSet/>
      <dgm:spPr/>
      <dgm:t>
        <a:bodyPr/>
        <a:lstStyle/>
        <a:p>
          <a:endParaRPr lang="en-US" sz="2400"/>
        </a:p>
      </dgm:t>
    </dgm:pt>
    <dgm:pt modelId="{D6190211-7FA4-4383-A235-10C857D5B158}" type="sibTrans" cxnId="{C3BA7E71-AFF4-4A5B-9AD1-93A2E7179FD5}">
      <dgm:prSet/>
      <dgm:spPr/>
      <dgm:t>
        <a:bodyPr/>
        <a:lstStyle/>
        <a:p>
          <a:endParaRPr lang="en-US" sz="2400"/>
        </a:p>
      </dgm:t>
    </dgm:pt>
    <dgm:pt modelId="{6C83501F-C808-46E7-B020-7283018CB492}">
      <dgm:prSet custT="1"/>
      <dgm:spPr/>
      <dgm:t>
        <a:bodyPr/>
        <a:lstStyle/>
        <a:p>
          <a:pPr>
            <a:lnSpc>
              <a:spcPct val="100000"/>
            </a:lnSpc>
          </a:pPr>
          <a:r>
            <a:rPr lang="en-US" sz="2000"/>
            <a:t>The expenses of the potential interventions must be examined to determine which will yield the greatest return on investment. </a:t>
          </a:r>
        </a:p>
      </dgm:t>
    </dgm:pt>
    <dgm:pt modelId="{4C4628C0-00A3-45AE-A6A6-493AAB6CD663}" type="parTrans" cxnId="{403624E4-3120-4B01-ABFA-9E0B6F473D7D}">
      <dgm:prSet/>
      <dgm:spPr/>
      <dgm:t>
        <a:bodyPr/>
        <a:lstStyle/>
        <a:p>
          <a:endParaRPr lang="en-US" sz="2400"/>
        </a:p>
      </dgm:t>
    </dgm:pt>
    <dgm:pt modelId="{4B02EE09-BCC6-4E77-9678-CA40D4700555}" type="sibTrans" cxnId="{403624E4-3120-4B01-ABFA-9E0B6F473D7D}">
      <dgm:prSet/>
      <dgm:spPr/>
      <dgm:t>
        <a:bodyPr/>
        <a:lstStyle/>
        <a:p>
          <a:endParaRPr lang="en-US" sz="2400"/>
        </a:p>
      </dgm:t>
    </dgm:pt>
    <dgm:pt modelId="{9C14A60A-E908-4645-B42F-42CB14C7702B}">
      <dgm:prSet custT="1"/>
      <dgm:spPr/>
      <dgm:t>
        <a:bodyPr/>
        <a:lstStyle/>
        <a:p>
          <a:pPr>
            <a:lnSpc>
              <a:spcPct val="100000"/>
            </a:lnSpc>
          </a:pPr>
          <a:r>
            <a:rPr lang="en-US" sz="2000"/>
            <a:t>If possible, these expenses should include social value and costs like employment, health, wellbeing, and productivity. Distribution analysis should weigh population group costs and benefits. </a:t>
          </a:r>
        </a:p>
      </dgm:t>
    </dgm:pt>
    <dgm:pt modelId="{739AD9D6-A602-46B9-A3E8-72404C8DAA65}" type="parTrans" cxnId="{FA233759-D4CA-4005-8680-B443788079D8}">
      <dgm:prSet/>
      <dgm:spPr/>
      <dgm:t>
        <a:bodyPr/>
        <a:lstStyle/>
        <a:p>
          <a:endParaRPr lang="en-US" sz="2400"/>
        </a:p>
      </dgm:t>
    </dgm:pt>
    <dgm:pt modelId="{812AA9F3-CA74-430C-9414-4A0C9DD0A47D}" type="sibTrans" cxnId="{FA233759-D4CA-4005-8680-B443788079D8}">
      <dgm:prSet/>
      <dgm:spPr/>
      <dgm:t>
        <a:bodyPr/>
        <a:lstStyle/>
        <a:p>
          <a:endParaRPr lang="en-US" sz="2400"/>
        </a:p>
      </dgm:t>
    </dgm:pt>
    <dgm:pt modelId="{4911B1BF-980A-473E-A918-F47ED1DE27F7}" type="pres">
      <dgm:prSet presAssocID="{30558C2D-BB07-49F9-83C6-59C3D359152F}" presName="root" presStyleCnt="0">
        <dgm:presLayoutVars>
          <dgm:dir/>
          <dgm:resizeHandles val="exact"/>
        </dgm:presLayoutVars>
      </dgm:prSet>
      <dgm:spPr/>
    </dgm:pt>
    <dgm:pt modelId="{3C4456A1-718E-498F-866C-018AB246EA27}" type="pres">
      <dgm:prSet presAssocID="{0A9394E2-3DCB-402C-B51B-52416F21BF4A}" presName="compNode" presStyleCnt="0"/>
      <dgm:spPr/>
    </dgm:pt>
    <dgm:pt modelId="{611D7D0A-E0DA-4A61-B04C-F34C39C374B7}" type="pres">
      <dgm:prSet presAssocID="{0A9394E2-3DCB-402C-B51B-52416F21BF4A}" presName="bgRect" presStyleLbl="bgShp" presStyleIdx="0" presStyleCnt="4"/>
      <dgm:spPr/>
    </dgm:pt>
    <dgm:pt modelId="{89F7DA1F-5CCD-4CCA-B4BE-FCF59A240903}" type="pres">
      <dgm:prSet presAssocID="{0A9394E2-3DCB-402C-B51B-52416F21BF4A}"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Scientist"/>
        </a:ext>
      </dgm:extLst>
    </dgm:pt>
    <dgm:pt modelId="{667869FC-18AA-4087-A0D4-29B53FF62504}" type="pres">
      <dgm:prSet presAssocID="{0A9394E2-3DCB-402C-B51B-52416F21BF4A}" presName="spaceRect" presStyleCnt="0"/>
      <dgm:spPr/>
    </dgm:pt>
    <dgm:pt modelId="{FDB9709B-824C-43F7-816F-B5B9C0C3141C}" type="pres">
      <dgm:prSet presAssocID="{0A9394E2-3DCB-402C-B51B-52416F21BF4A}" presName="parTx" presStyleLbl="revTx" presStyleIdx="0" presStyleCnt="4">
        <dgm:presLayoutVars>
          <dgm:chMax val="0"/>
          <dgm:chPref val="0"/>
        </dgm:presLayoutVars>
      </dgm:prSet>
      <dgm:spPr/>
    </dgm:pt>
    <dgm:pt modelId="{BAC94A18-470E-4A55-9036-3600BB89417C}" type="pres">
      <dgm:prSet presAssocID="{D13356C9-FCC9-4037-9634-200355EBBB49}" presName="sibTrans" presStyleCnt="0"/>
      <dgm:spPr/>
    </dgm:pt>
    <dgm:pt modelId="{9E78671A-0918-4DC2-8AC2-58F399943FBC}" type="pres">
      <dgm:prSet presAssocID="{9E567C03-123F-45CF-8C81-6AE9A27E1B40}" presName="compNode" presStyleCnt="0"/>
      <dgm:spPr/>
    </dgm:pt>
    <dgm:pt modelId="{6E8505AA-75E0-4976-B395-36A8AD66E625}" type="pres">
      <dgm:prSet presAssocID="{9E567C03-123F-45CF-8C81-6AE9A27E1B40}" presName="bgRect" presStyleLbl="bgShp" presStyleIdx="1" presStyleCnt="4"/>
      <dgm:spPr/>
    </dgm:pt>
    <dgm:pt modelId="{BAEEC84B-45E1-4EF4-B688-3F91AEE0758B}" type="pres">
      <dgm:prSet presAssocID="{9E567C03-123F-45CF-8C81-6AE9A27E1B40}"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alculator"/>
        </a:ext>
      </dgm:extLst>
    </dgm:pt>
    <dgm:pt modelId="{F0B914C0-4355-441F-ADB2-DED88EFB72FB}" type="pres">
      <dgm:prSet presAssocID="{9E567C03-123F-45CF-8C81-6AE9A27E1B40}" presName="spaceRect" presStyleCnt="0"/>
      <dgm:spPr/>
    </dgm:pt>
    <dgm:pt modelId="{3D34E08E-8AE9-4A1C-B791-90C6FCE8B480}" type="pres">
      <dgm:prSet presAssocID="{9E567C03-123F-45CF-8C81-6AE9A27E1B40}" presName="parTx" presStyleLbl="revTx" presStyleIdx="1" presStyleCnt="4">
        <dgm:presLayoutVars>
          <dgm:chMax val="0"/>
          <dgm:chPref val="0"/>
        </dgm:presLayoutVars>
      </dgm:prSet>
      <dgm:spPr/>
    </dgm:pt>
    <dgm:pt modelId="{4816BEF1-BD28-4BF3-B159-602CA07052F7}" type="pres">
      <dgm:prSet presAssocID="{D6190211-7FA4-4383-A235-10C857D5B158}" presName="sibTrans" presStyleCnt="0"/>
      <dgm:spPr/>
    </dgm:pt>
    <dgm:pt modelId="{F9BA621F-B800-4331-BE21-979820E41A18}" type="pres">
      <dgm:prSet presAssocID="{6C83501F-C808-46E7-B020-7283018CB492}" presName="compNode" presStyleCnt="0"/>
      <dgm:spPr/>
    </dgm:pt>
    <dgm:pt modelId="{23A7B736-052E-4CD5-863E-8FD5959B3E0C}" type="pres">
      <dgm:prSet presAssocID="{6C83501F-C808-46E7-B020-7283018CB492}" presName="bgRect" presStyleLbl="bgShp" presStyleIdx="2" presStyleCnt="4"/>
      <dgm:spPr/>
    </dgm:pt>
    <dgm:pt modelId="{5AB2CA5C-BC30-4224-817A-5A0D174818D8}" type="pres">
      <dgm:prSet presAssocID="{6C83501F-C808-46E7-B020-7283018CB492}"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Dollar"/>
        </a:ext>
      </dgm:extLst>
    </dgm:pt>
    <dgm:pt modelId="{BA3A03D1-E81E-48C5-80B1-9BDC0B92E607}" type="pres">
      <dgm:prSet presAssocID="{6C83501F-C808-46E7-B020-7283018CB492}" presName="spaceRect" presStyleCnt="0"/>
      <dgm:spPr/>
    </dgm:pt>
    <dgm:pt modelId="{53C00268-FD39-48B2-81E0-556431701E15}" type="pres">
      <dgm:prSet presAssocID="{6C83501F-C808-46E7-B020-7283018CB492}" presName="parTx" presStyleLbl="revTx" presStyleIdx="2" presStyleCnt="4">
        <dgm:presLayoutVars>
          <dgm:chMax val="0"/>
          <dgm:chPref val="0"/>
        </dgm:presLayoutVars>
      </dgm:prSet>
      <dgm:spPr/>
    </dgm:pt>
    <dgm:pt modelId="{32137640-FECD-42D9-877E-2B815F1419D1}" type="pres">
      <dgm:prSet presAssocID="{4B02EE09-BCC6-4E77-9678-CA40D4700555}" presName="sibTrans" presStyleCnt="0"/>
      <dgm:spPr/>
    </dgm:pt>
    <dgm:pt modelId="{323DF9F1-3E1F-49CE-8148-58FBB107E1F8}" type="pres">
      <dgm:prSet presAssocID="{9C14A60A-E908-4645-B42F-42CB14C7702B}" presName="compNode" presStyleCnt="0"/>
      <dgm:spPr/>
    </dgm:pt>
    <dgm:pt modelId="{11D05DFE-28C7-4FC6-85C4-80483B835104}" type="pres">
      <dgm:prSet presAssocID="{9C14A60A-E908-4645-B42F-42CB14C7702B}" presName="bgRect" presStyleLbl="bgShp" presStyleIdx="3" presStyleCnt="4"/>
      <dgm:spPr/>
    </dgm:pt>
    <dgm:pt modelId="{9193E258-CBFC-40C5-BEB2-1E93358EB439}" type="pres">
      <dgm:prSet presAssocID="{9C14A60A-E908-4645-B42F-42CB14C7702B}"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Money"/>
        </a:ext>
      </dgm:extLst>
    </dgm:pt>
    <dgm:pt modelId="{6172F36A-1076-493A-A1CB-D8D4C3D5BA94}" type="pres">
      <dgm:prSet presAssocID="{9C14A60A-E908-4645-B42F-42CB14C7702B}" presName="spaceRect" presStyleCnt="0"/>
      <dgm:spPr/>
    </dgm:pt>
    <dgm:pt modelId="{6C30DEAA-27A8-45CB-A51F-F0C623705082}" type="pres">
      <dgm:prSet presAssocID="{9C14A60A-E908-4645-B42F-42CB14C7702B}" presName="parTx" presStyleLbl="revTx" presStyleIdx="3" presStyleCnt="4">
        <dgm:presLayoutVars>
          <dgm:chMax val="0"/>
          <dgm:chPref val="0"/>
        </dgm:presLayoutVars>
      </dgm:prSet>
      <dgm:spPr/>
    </dgm:pt>
  </dgm:ptLst>
  <dgm:cxnLst>
    <dgm:cxn modelId="{096B7433-2246-4600-B0C0-BD3B8325B2BF}" type="presOf" srcId="{6C83501F-C808-46E7-B020-7283018CB492}" destId="{53C00268-FD39-48B2-81E0-556431701E15}" srcOrd="0" destOrd="0" presId="urn:microsoft.com/office/officeart/2018/2/layout/IconVerticalSolidList"/>
    <dgm:cxn modelId="{F3D89042-57CC-466D-A100-9EFBCCBE720F}" type="presOf" srcId="{30558C2D-BB07-49F9-83C6-59C3D359152F}" destId="{4911B1BF-980A-473E-A918-F47ED1DE27F7}" srcOrd="0" destOrd="0" presId="urn:microsoft.com/office/officeart/2018/2/layout/IconVerticalSolidList"/>
    <dgm:cxn modelId="{C3BA7E71-AFF4-4A5B-9AD1-93A2E7179FD5}" srcId="{30558C2D-BB07-49F9-83C6-59C3D359152F}" destId="{9E567C03-123F-45CF-8C81-6AE9A27E1B40}" srcOrd="1" destOrd="0" parTransId="{4C575C8F-5602-49BA-BCAA-40C218C97B30}" sibTransId="{D6190211-7FA4-4383-A235-10C857D5B158}"/>
    <dgm:cxn modelId="{FA233759-D4CA-4005-8680-B443788079D8}" srcId="{30558C2D-BB07-49F9-83C6-59C3D359152F}" destId="{9C14A60A-E908-4645-B42F-42CB14C7702B}" srcOrd="3" destOrd="0" parTransId="{739AD9D6-A602-46B9-A3E8-72404C8DAA65}" sibTransId="{812AA9F3-CA74-430C-9414-4A0C9DD0A47D}"/>
    <dgm:cxn modelId="{20D8D9A8-E8A2-4450-8319-CE5D6F3D8889}" srcId="{30558C2D-BB07-49F9-83C6-59C3D359152F}" destId="{0A9394E2-3DCB-402C-B51B-52416F21BF4A}" srcOrd="0" destOrd="0" parTransId="{A80B8D0C-3D89-48B9-8102-32398396BE21}" sibTransId="{D13356C9-FCC9-4037-9634-200355EBBB49}"/>
    <dgm:cxn modelId="{7130BFAC-9234-4049-8A7F-77CD08424926}" type="presOf" srcId="{9C14A60A-E908-4645-B42F-42CB14C7702B}" destId="{6C30DEAA-27A8-45CB-A51F-F0C623705082}" srcOrd="0" destOrd="0" presId="urn:microsoft.com/office/officeart/2018/2/layout/IconVerticalSolidList"/>
    <dgm:cxn modelId="{89975ECF-B735-4FB6-87C1-ECB9A9D28664}" type="presOf" srcId="{9E567C03-123F-45CF-8C81-6AE9A27E1B40}" destId="{3D34E08E-8AE9-4A1C-B791-90C6FCE8B480}" srcOrd="0" destOrd="0" presId="urn:microsoft.com/office/officeart/2018/2/layout/IconVerticalSolidList"/>
    <dgm:cxn modelId="{A53351D1-619E-4400-89A0-58CF3B8531AF}" type="presOf" srcId="{0A9394E2-3DCB-402C-B51B-52416F21BF4A}" destId="{FDB9709B-824C-43F7-816F-B5B9C0C3141C}" srcOrd="0" destOrd="0" presId="urn:microsoft.com/office/officeart/2018/2/layout/IconVerticalSolidList"/>
    <dgm:cxn modelId="{403624E4-3120-4B01-ABFA-9E0B6F473D7D}" srcId="{30558C2D-BB07-49F9-83C6-59C3D359152F}" destId="{6C83501F-C808-46E7-B020-7283018CB492}" srcOrd="2" destOrd="0" parTransId="{4C4628C0-00A3-45AE-A6A6-493AAB6CD663}" sibTransId="{4B02EE09-BCC6-4E77-9678-CA40D4700555}"/>
    <dgm:cxn modelId="{930B3F83-DA58-46D0-B0CB-85B7BF5A73D6}" type="presParOf" srcId="{4911B1BF-980A-473E-A918-F47ED1DE27F7}" destId="{3C4456A1-718E-498F-866C-018AB246EA27}" srcOrd="0" destOrd="0" presId="urn:microsoft.com/office/officeart/2018/2/layout/IconVerticalSolidList"/>
    <dgm:cxn modelId="{C7C6B14E-4604-4BA1-8AEE-6122BDD5BFCE}" type="presParOf" srcId="{3C4456A1-718E-498F-866C-018AB246EA27}" destId="{611D7D0A-E0DA-4A61-B04C-F34C39C374B7}" srcOrd="0" destOrd="0" presId="urn:microsoft.com/office/officeart/2018/2/layout/IconVerticalSolidList"/>
    <dgm:cxn modelId="{64FF33E8-2C4E-4F68-B91E-B6F4B327C73A}" type="presParOf" srcId="{3C4456A1-718E-498F-866C-018AB246EA27}" destId="{89F7DA1F-5CCD-4CCA-B4BE-FCF59A240903}" srcOrd="1" destOrd="0" presId="urn:microsoft.com/office/officeart/2018/2/layout/IconVerticalSolidList"/>
    <dgm:cxn modelId="{4C1C502E-2571-4A84-9C8B-546AF92FCF88}" type="presParOf" srcId="{3C4456A1-718E-498F-866C-018AB246EA27}" destId="{667869FC-18AA-4087-A0D4-29B53FF62504}" srcOrd="2" destOrd="0" presId="urn:microsoft.com/office/officeart/2018/2/layout/IconVerticalSolidList"/>
    <dgm:cxn modelId="{DC878E14-136C-4185-AB70-1E15CC1EDB6A}" type="presParOf" srcId="{3C4456A1-718E-498F-866C-018AB246EA27}" destId="{FDB9709B-824C-43F7-816F-B5B9C0C3141C}" srcOrd="3" destOrd="0" presId="urn:microsoft.com/office/officeart/2018/2/layout/IconVerticalSolidList"/>
    <dgm:cxn modelId="{2B1E0C9C-ABDD-41EA-8E11-6CA0AAAFAB8E}" type="presParOf" srcId="{4911B1BF-980A-473E-A918-F47ED1DE27F7}" destId="{BAC94A18-470E-4A55-9036-3600BB89417C}" srcOrd="1" destOrd="0" presId="urn:microsoft.com/office/officeart/2018/2/layout/IconVerticalSolidList"/>
    <dgm:cxn modelId="{52AAC212-CA5E-4F19-ADD7-82E35412A270}" type="presParOf" srcId="{4911B1BF-980A-473E-A918-F47ED1DE27F7}" destId="{9E78671A-0918-4DC2-8AC2-58F399943FBC}" srcOrd="2" destOrd="0" presId="urn:microsoft.com/office/officeart/2018/2/layout/IconVerticalSolidList"/>
    <dgm:cxn modelId="{F995A44B-53BE-499A-A0F7-B3CBC00C66D6}" type="presParOf" srcId="{9E78671A-0918-4DC2-8AC2-58F399943FBC}" destId="{6E8505AA-75E0-4976-B395-36A8AD66E625}" srcOrd="0" destOrd="0" presId="urn:microsoft.com/office/officeart/2018/2/layout/IconVerticalSolidList"/>
    <dgm:cxn modelId="{CC578131-2F37-46A9-A700-20E4C8799634}" type="presParOf" srcId="{9E78671A-0918-4DC2-8AC2-58F399943FBC}" destId="{BAEEC84B-45E1-4EF4-B688-3F91AEE0758B}" srcOrd="1" destOrd="0" presId="urn:microsoft.com/office/officeart/2018/2/layout/IconVerticalSolidList"/>
    <dgm:cxn modelId="{B41627EA-5530-40DD-9B63-8AFF45DD4B27}" type="presParOf" srcId="{9E78671A-0918-4DC2-8AC2-58F399943FBC}" destId="{F0B914C0-4355-441F-ADB2-DED88EFB72FB}" srcOrd="2" destOrd="0" presId="urn:microsoft.com/office/officeart/2018/2/layout/IconVerticalSolidList"/>
    <dgm:cxn modelId="{DB3D8C27-09AF-4D6B-8B2C-C8B6CAB5A537}" type="presParOf" srcId="{9E78671A-0918-4DC2-8AC2-58F399943FBC}" destId="{3D34E08E-8AE9-4A1C-B791-90C6FCE8B480}" srcOrd="3" destOrd="0" presId="urn:microsoft.com/office/officeart/2018/2/layout/IconVerticalSolidList"/>
    <dgm:cxn modelId="{7FC3C0AE-89A3-47BE-BDC1-E37016255FE0}" type="presParOf" srcId="{4911B1BF-980A-473E-A918-F47ED1DE27F7}" destId="{4816BEF1-BD28-4BF3-B159-602CA07052F7}" srcOrd="3" destOrd="0" presId="urn:microsoft.com/office/officeart/2018/2/layout/IconVerticalSolidList"/>
    <dgm:cxn modelId="{9F28924B-EC66-44CD-A896-0C30772DBA3C}" type="presParOf" srcId="{4911B1BF-980A-473E-A918-F47ED1DE27F7}" destId="{F9BA621F-B800-4331-BE21-979820E41A18}" srcOrd="4" destOrd="0" presId="urn:microsoft.com/office/officeart/2018/2/layout/IconVerticalSolidList"/>
    <dgm:cxn modelId="{32223796-D306-47E4-B2AC-4F750B0DB69A}" type="presParOf" srcId="{F9BA621F-B800-4331-BE21-979820E41A18}" destId="{23A7B736-052E-4CD5-863E-8FD5959B3E0C}" srcOrd="0" destOrd="0" presId="urn:microsoft.com/office/officeart/2018/2/layout/IconVerticalSolidList"/>
    <dgm:cxn modelId="{FF07AC4D-B2D8-4C4B-BFF7-B6CA32694809}" type="presParOf" srcId="{F9BA621F-B800-4331-BE21-979820E41A18}" destId="{5AB2CA5C-BC30-4224-817A-5A0D174818D8}" srcOrd="1" destOrd="0" presId="urn:microsoft.com/office/officeart/2018/2/layout/IconVerticalSolidList"/>
    <dgm:cxn modelId="{9AA50DBC-93C5-4022-9BB3-6AF7452FE57D}" type="presParOf" srcId="{F9BA621F-B800-4331-BE21-979820E41A18}" destId="{BA3A03D1-E81E-48C5-80B1-9BDC0B92E607}" srcOrd="2" destOrd="0" presId="urn:microsoft.com/office/officeart/2018/2/layout/IconVerticalSolidList"/>
    <dgm:cxn modelId="{1640DC6F-74DA-4684-9985-E14B62E50948}" type="presParOf" srcId="{F9BA621F-B800-4331-BE21-979820E41A18}" destId="{53C00268-FD39-48B2-81E0-556431701E15}" srcOrd="3" destOrd="0" presId="urn:microsoft.com/office/officeart/2018/2/layout/IconVerticalSolidList"/>
    <dgm:cxn modelId="{B1FD1751-B060-4E06-8B5B-38AD7C52BDFF}" type="presParOf" srcId="{4911B1BF-980A-473E-A918-F47ED1DE27F7}" destId="{32137640-FECD-42D9-877E-2B815F1419D1}" srcOrd="5" destOrd="0" presId="urn:microsoft.com/office/officeart/2018/2/layout/IconVerticalSolidList"/>
    <dgm:cxn modelId="{42BE0B17-4552-4802-A2CC-29445DEAA497}" type="presParOf" srcId="{4911B1BF-980A-473E-A918-F47ED1DE27F7}" destId="{323DF9F1-3E1F-49CE-8148-58FBB107E1F8}" srcOrd="6" destOrd="0" presId="urn:microsoft.com/office/officeart/2018/2/layout/IconVerticalSolidList"/>
    <dgm:cxn modelId="{9840628B-40DF-486B-8170-375DD8825F94}" type="presParOf" srcId="{323DF9F1-3E1F-49CE-8148-58FBB107E1F8}" destId="{11D05DFE-28C7-4FC6-85C4-80483B835104}" srcOrd="0" destOrd="0" presId="urn:microsoft.com/office/officeart/2018/2/layout/IconVerticalSolidList"/>
    <dgm:cxn modelId="{DE02756C-DD3E-4F7A-A8AF-4E48238D81D9}" type="presParOf" srcId="{323DF9F1-3E1F-49CE-8148-58FBB107E1F8}" destId="{9193E258-CBFC-40C5-BEB2-1E93358EB439}" srcOrd="1" destOrd="0" presId="urn:microsoft.com/office/officeart/2018/2/layout/IconVerticalSolidList"/>
    <dgm:cxn modelId="{58C6D410-F6D6-49BB-9D5D-D3D032E9F8FE}" type="presParOf" srcId="{323DF9F1-3E1F-49CE-8148-58FBB107E1F8}" destId="{6172F36A-1076-493A-A1CB-D8D4C3D5BA94}" srcOrd="2" destOrd="0" presId="urn:microsoft.com/office/officeart/2018/2/layout/IconVerticalSolidList"/>
    <dgm:cxn modelId="{70BB1347-85D0-465F-B72F-80DA4A49CFB6}" type="presParOf" srcId="{323DF9F1-3E1F-49CE-8148-58FBB107E1F8}" destId="{6C30DEAA-27A8-45CB-A51F-F0C623705082}"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9C993F-8C0D-4D11-8235-5463836262D8}">
      <dsp:nvSpPr>
        <dsp:cNvPr id="0" name=""/>
        <dsp:cNvSpPr/>
      </dsp:nvSpPr>
      <dsp:spPr>
        <a:xfrm>
          <a:off x="0" y="478"/>
          <a:ext cx="5698677"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593CFB9C-19DC-4D53-A6B5-D78ED08FE647}">
      <dsp:nvSpPr>
        <dsp:cNvPr id="0" name=""/>
        <dsp:cNvSpPr/>
      </dsp:nvSpPr>
      <dsp:spPr>
        <a:xfrm>
          <a:off x="0" y="478"/>
          <a:ext cx="5698677" cy="4353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1" kern="1200"/>
            <a:t>Realist evaluation</a:t>
          </a:r>
        </a:p>
      </dsp:txBody>
      <dsp:txXfrm>
        <a:off x="0" y="478"/>
        <a:ext cx="5698677" cy="435397"/>
      </dsp:txXfrm>
    </dsp:sp>
    <dsp:sp modelId="{6C413B5A-F79E-47FB-B195-0D870FB0DC2A}">
      <dsp:nvSpPr>
        <dsp:cNvPr id="0" name=""/>
        <dsp:cNvSpPr/>
      </dsp:nvSpPr>
      <dsp:spPr>
        <a:xfrm>
          <a:off x="0" y="435876"/>
          <a:ext cx="5698677"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5BC5481D-DFC0-4388-A645-1FFC76476C08}">
      <dsp:nvSpPr>
        <dsp:cNvPr id="0" name=""/>
        <dsp:cNvSpPr/>
      </dsp:nvSpPr>
      <dsp:spPr>
        <a:xfrm>
          <a:off x="0" y="435876"/>
          <a:ext cx="5698677" cy="4353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1" kern="1200"/>
            <a:t>Contribution analysis</a:t>
          </a:r>
        </a:p>
      </dsp:txBody>
      <dsp:txXfrm>
        <a:off x="0" y="435876"/>
        <a:ext cx="5698677" cy="435397"/>
      </dsp:txXfrm>
    </dsp:sp>
    <dsp:sp modelId="{49C2AFF6-5650-40A5-BE22-4998BB3C7AE3}">
      <dsp:nvSpPr>
        <dsp:cNvPr id="0" name=""/>
        <dsp:cNvSpPr/>
      </dsp:nvSpPr>
      <dsp:spPr>
        <a:xfrm>
          <a:off x="0" y="871274"/>
          <a:ext cx="5698677"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B0821B32-FE9F-403D-AF17-E72557F012ED}">
      <dsp:nvSpPr>
        <dsp:cNvPr id="0" name=""/>
        <dsp:cNvSpPr/>
      </dsp:nvSpPr>
      <dsp:spPr>
        <a:xfrm>
          <a:off x="0" y="871274"/>
          <a:ext cx="5698677" cy="4353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1" kern="1200" dirty="0"/>
            <a:t>Process tracing</a:t>
          </a:r>
        </a:p>
      </dsp:txBody>
      <dsp:txXfrm>
        <a:off x="0" y="871274"/>
        <a:ext cx="5698677" cy="435397"/>
      </dsp:txXfrm>
    </dsp:sp>
    <dsp:sp modelId="{794EE76C-F093-4542-B282-440263C23BF4}">
      <dsp:nvSpPr>
        <dsp:cNvPr id="0" name=""/>
        <dsp:cNvSpPr/>
      </dsp:nvSpPr>
      <dsp:spPr>
        <a:xfrm>
          <a:off x="0" y="1306672"/>
          <a:ext cx="5698677"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11780E70-CA38-4D08-9374-773F36B2EDC0}">
      <dsp:nvSpPr>
        <dsp:cNvPr id="0" name=""/>
        <dsp:cNvSpPr/>
      </dsp:nvSpPr>
      <dsp:spPr>
        <a:xfrm>
          <a:off x="0" y="1306672"/>
          <a:ext cx="5698677" cy="4353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1" kern="1200"/>
            <a:t>Bayesian updating</a:t>
          </a:r>
        </a:p>
      </dsp:txBody>
      <dsp:txXfrm>
        <a:off x="0" y="1306672"/>
        <a:ext cx="5698677" cy="435397"/>
      </dsp:txXfrm>
    </dsp:sp>
    <dsp:sp modelId="{E3FA71C1-2BC1-40C8-9E63-739A40C980EF}">
      <dsp:nvSpPr>
        <dsp:cNvPr id="0" name=""/>
        <dsp:cNvSpPr/>
      </dsp:nvSpPr>
      <dsp:spPr>
        <a:xfrm>
          <a:off x="0" y="1742070"/>
          <a:ext cx="5698677"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5B95185D-2D4B-410B-8FDA-61DA8F0DD486}">
      <dsp:nvSpPr>
        <dsp:cNvPr id="0" name=""/>
        <dsp:cNvSpPr/>
      </dsp:nvSpPr>
      <dsp:spPr>
        <a:xfrm>
          <a:off x="0" y="1742070"/>
          <a:ext cx="5698677" cy="4353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1" kern="1200"/>
            <a:t>Contribution tracing</a:t>
          </a:r>
        </a:p>
      </dsp:txBody>
      <dsp:txXfrm>
        <a:off x="0" y="1742070"/>
        <a:ext cx="5698677" cy="435397"/>
      </dsp:txXfrm>
    </dsp:sp>
    <dsp:sp modelId="{8E3E35EB-EC5C-491D-92C8-72D97FC4F588}">
      <dsp:nvSpPr>
        <dsp:cNvPr id="0" name=""/>
        <dsp:cNvSpPr/>
      </dsp:nvSpPr>
      <dsp:spPr>
        <a:xfrm>
          <a:off x="0" y="2177467"/>
          <a:ext cx="5698677"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88D4B3DD-8BE4-4EB1-8749-10906B0A288A}">
      <dsp:nvSpPr>
        <dsp:cNvPr id="0" name=""/>
        <dsp:cNvSpPr/>
      </dsp:nvSpPr>
      <dsp:spPr>
        <a:xfrm>
          <a:off x="0" y="2177467"/>
          <a:ext cx="5698677" cy="4353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1" kern="1200"/>
            <a:t>Qualitative Comparative Analysis</a:t>
          </a:r>
        </a:p>
      </dsp:txBody>
      <dsp:txXfrm>
        <a:off x="0" y="2177467"/>
        <a:ext cx="5698677" cy="435397"/>
      </dsp:txXfrm>
    </dsp:sp>
    <dsp:sp modelId="{958E23B6-5826-49E6-A826-C677DA48A4A0}">
      <dsp:nvSpPr>
        <dsp:cNvPr id="0" name=""/>
        <dsp:cNvSpPr/>
      </dsp:nvSpPr>
      <dsp:spPr>
        <a:xfrm>
          <a:off x="0" y="2612865"/>
          <a:ext cx="5698677"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E17CC0AC-57F9-4E48-A4CD-4C51F6579B41}">
      <dsp:nvSpPr>
        <dsp:cNvPr id="0" name=""/>
        <dsp:cNvSpPr/>
      </dsp:nvSpPr>
      <dsp:spPr>
        <a:xfrm>
          <a:off x="0" y="2612865"/>
          <a:ext cx="5698677" cy="4353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1" kern="1200"/>
            <a:t>Outcome  harvesting</a:t>
          </a:r>
        </a:p>
      </dsp:txBody>
      <dsp:txXfrm>
        <a:off x="0" y="2612865"/>
        <a:ext cx="5698677" cy="435397"/>
      </dsp:txXfrm>
    </dsp:sp>
    <dsp:sp modelId="{781101E4-D4FF-4675-9474-41931C135291}">
      <dsp:nvSpPr>
        <dsp:cNvPr id="0" name=""/>
        <dsp:cNvSpPr/>
      </dsp:nvSpPr>
      <dsp:spPr>
        <a:xfrm>
          <a:off x="0" y="3048263"/>
          <a:ext cx="5698677"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697F9CAA-0523-4747-B724-BD2C5383BE5C}">
      <dsp:nvSpPr>
        <dsp:cNvPr id="0" name=""/>
        <dsp:cNvSpPr/>
      </dsp:nvSpPr>
      <dsp:spPr>
        <a:xfrm>
          <a:off x="0" y="3048263"/>
          <a:ext cx="5698677" cy="4353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1" kern="1200" dirty="0"/>
            <a:t>Most significant change</a:t>
          </a:r>
        </a:p>
      </dsp:txBody>
      <dsp:txXfrm>
        <a:off x="0" y="3048263"/>
        <a:ext cx="5698677" cy="435397"/>
      </dsp:txXfrm>
    </dsp:sp>
    <dsp:sp modelId="{624631D4-6743-48A9-A859-5961D74E2133}">
      <dsp:nvSpPr>
        <dsp:cNvPr id="0" name=""/>
        <dsp:cNvSpPr/>
      </dsp:nvSpPr>
      <dsp:spPr>
        <a:xfrm>
          <a:off x="0" y="3483661"/>
          <a:ext cx="5698677"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6309E4BE-D112-4A06-A6B9-3A929B03B077}">
      <dsp:nvSpPr>
        <dsp:cNvPr id="0" name=""/>
        <dsp:cNvSpPr/>
      </dsp:nvSpPr>
      <dsp:spPr>
        <a:xfrm>
          <a:off x="0" y="3483661"/>
          <a:ext cx="5698677" cy="4353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endParaRPr lang="en-US" sz="2400" b="1" kern="1200" dirty="0"/>
        </a:p>
      </dsp:txBody>
      <dsp:txXfrm>
        <a:off x="0" y="3483661"/>
        <a:ext cx="5698677" cy="43539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1D7D0A-E0DA-4A61-B04C-F34C39C374B7}">
      <dsp:nvSpPr>
        <dsp:cNvPr id="0" name=""/>
        <dsp:cNvSpPr/>
      </dsp:nvSpPr>
      <dsp:spPr>
        <a:xfrm>
          <a:off x="0" y="4624"/>
          <a:ext cx="10918371" cy="95675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9F7DA1F-5CCD-4CCA-B4BE-FCF59A240903}">
      <dsp:nvSpPr>
        <dsp:cNvPr id="0" name=""/>
        <dsp:cNvSpPr/>
      </dsp:nvSpPr>
      <dsp:spPr>
        <a:xfrm>
          <a:off x="289417" y="219893"/>
          <a:ext cx="526727" cy="52621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DB9709B-824C-43F7-816F-B5B9C0C3141C}">
      <dsp:nvSpPr>
        <dsp:cNvPr id="0" name=""/>
        <dsp:cNvSpPr/>
      </dsp:nvSpPr>
      <dsp:spPr>
        <a:xfrm>
          <a:off x="1105561" y="4624"/>
          <a:ext cx="9746402" cy="10763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913" tIns="113913" rIns="113913" bIns="113913" numCol="1" spcCol="1270" anchor="ctr" anchorCtr="0">
          <a:noAutofit/>
        </a:bodyPr>
        <a:lstStyle/>
        <a:p>
          <a:pPr marL="0" lvl="0" indent="0" algn="l" defTabSz="889000">
            <a:lnSpc>
              <a:spcPct val="100000"/>
            </a:lnSpc>
            <a:spcBef>
              <a:spcPct val="0"/>
            </a:spcBef>
            <a:spcAft>
              <a:spcPct val="35000"/>
            </a:spcAft>
            <a:buNone/>
          </a:pPr>
          <a:r>
            <a:rPr lang="en-US" sz="2000" kern="1200"/>
            <a:t>Experimental, quasi-experimental, or synthetic procedures are used to quantify alternative intervention outputs or impacts. </a:t>
          </a:r>
        </a:p>
      </dsp:txBody>
      <dsp:txXfrm>
        <a:off x="1105561" y="4624"/>
        <a:ext cx="9746402" cy="1076344"/>
      </dsp:txXfrm>
    </dsp:sp>
    <dsp:sp modelId="{6E8505AA-75E0-4976-B395-36A8AD66E625}">
      <dsp:nvSpPr>
        <dsp:cNvPr id="0" name=""/>
        <dsp:cNvSpPr/>
      </dsp:nvSpPr>
      <dsp:spPr>
        <a:xfrm>
          <a:off x="0" y="1350055"/>
          <a:ext cx="10918371" cy="95675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AEEC84B-45E1-4EF4-B688-3F91AEE0758B}">
      <dsp:nvSpPr>
        <dsp:cNvPr id="0" name=""/>
        <dsp:cNvSpPr/>
      </dsp:nvSpPr>
      <dsp:spPr>
        <a:xfrm>
          <a:off x="289417" y="1565324"/>
          <a:ext cx="526727" cy="52621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D34E08E-8AE9-4A1C-B791-90C6FCE8B480}">
      <dsp:nvSpPr>
        <dsp:cNvPr id="0" name=""/>
        <dsp:cNvSpPr/>
      </dsp:nvSpPr>
      <dsp:spPr>
        <a:xfrm>
          <a:off x="1105561" y="1350055"/>
          <a:ext cx="9746402" cy="10763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913" tIns="113913" rIns="113913" bIns="113913" numCol="1" spcCol="1270" anchor="ctr" anchorCtr="0">
          <a:noAutofit/>
        </a:bodyPr>
        <a:lstStyle/>
        <a:p>
          <a:pPr marL="0" lvl="0" indent="0" algn="l" defTabSz="889000">
            <a:lnSpc>
              <a:spcPct val="100000"/>
            </a:lnSpc>
            <a:spcBef>
              <a:spcPct val="0"/>
            </a:spcBef>
            <a:spcAft>
              <a:spcPct val="35000"/>
            </a:spcAft>
            <a:buNone/>
          </a:pPr>
          <a:r>
            <a:rPr lang="en-US" sz="2000" kern="1200"/>
            <a:t>Theory-based methods can estimate the net effect without a quantitative estimate to determine if it will break even.</a:t>
          </a:r>
        </a:p>
      </dsp:txBody>
      <dsp:txXfrm>
        <a:off x="1105561" y="1350055"/>
        <a:ext cx="9746402" cy="1076344"/>
      </dsp:txXfrm>
    </dsp:sp>
    <dsp:sp modelId="{23A7B736-052E-4CD5-863E-8FD5959B3E0C}">
      <dsp:nvSpPr>
        <dsp:cNvPr id="0" name=""/>
        <dsp:cNvSpPr/>
      </dsp:nvSpPr>
      <dsp:spPr>
        <a:xfrm>
          <a:off x="0" y="2695486"/>
          <a:ext cx="10918371" cy="95675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AB2CA5C-BC30-4224-817A-5A0D174818D8}">
      <dsp:nvSpPr>
        <dsp:cNvPr id="0" name=""/>
        <dsp:cNvSpPr/>
      </dsp:nvSpPr>
      <dsp:spPr>
        <a:xfrm>
          <a:off x="289417" y="2910755"/>
          <a:ext cx="526727" cy="52621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3C00268-FD39-48B2-81E0-556431701E15}">
      <dsp:nvSpPr>
        <dsp:cNvPr id="0" name=""/>
        <dsp:cNvSpPr/>
      </dsp:nvSpPr>
      <dsp:spPr>
        <a:xfrm>
          <a:off x="1105561" y="2695486"/>
          <a:ext cx="9746402" cy="10763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913" tIns="113913" rIns="113913" bIns="113913" numCol="1" spcCol="1270" anchor="ctr" anchorCtr="0">
          <a:noAutofit/>
        </a:bodyPr>
        <a:lstStyle/>
        <a:p>
          <a:pPr marL="0" lvl="0" indent="0" algn="l" defTabSz="889000">
            <a:lnSpc>
              <a:spcPct val="100000"/>
            </a:lnSpc>
            <a:spcBef>
              <a:spcPct val="0"/>
            </a:spcBef>
            <a:spcAft>
              <a:spcPct val="35000"/>
            </a:spcAft>
            <a:buNone/>
          </a:pPr>
          <a:r>
            <a:rPr lang="en-US" sz="2000" kern="1200"/>
            <a:t>The expenses of the potential interventions must be examined to determine which will yield the greatest return on investment. </a:t>
          </a:r>
        </a:p>
      </dsp:txBody>
      <dsp:txXfrm>
        <a:off x="1105561" y="2695486"/>
        <a:ext cx="9746402" cy="1076344"/>
      </dsp:txXfrm>
    </dsp:sp>
    <dsp:sp modelId="{11D05DFE-28C7-4FC6-85C4-80483B835104}">
      <dsp:nvSpPr>
        <dsp:cNvPr id="0" name=""/>
        <dsp:cNvSpPr/>
      </dsp:nvSpPr>
      <dsp:spPr>
        <a:xfrm>
          <a:off x="0" y="4040917"/>
          <a:ext cx="10918371" cy="95675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193E258-CBFC-40C5-BEB2-1E93358EB439}">
      <dsp:nvSpPr>
        <dsp:cNvPr id="0" name=""/>
        <dsp:cNvSpPr/>
      </dsp:nvSpPr>
      <dsp:spPr>
        <a:xfrm>
          <a:off x="289700" y="4256186"/>
          <a:ext cx="526727" cy="52621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C30DEAA-27A8-45CB-A51F-F0C623705082}">
      <dsp:nvSpPr>
        <dsp:cNvPr id="0" name=""/>
        <dsp:cNvSpPr/>
      </dsp:nvSpPr>
      <dsp:spPr>
        <a:xfrm>
          <a:off x="1106127" y="4040917"/>
          <a:ext cx="9673977" cy="10763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913" tIns="113913" rIns="113913" bIns="113913" numCol="1" spcCol="1270" anchor="ctr" anchorCtr="0">
          <a:noAutofit/>
        </a:bodyPr>
        <a:lstStyle/>
        <a:p>
          <a:pPr marL="0" lvl="0" indent="0" algn="l" defTabSz="889000">
            <a:lnSpc>
              <a:spcPct val="100000"/>
            </a:lnSpc>
            <a:spcBef>
              <a:spcPct val="0"/>
            </a:spcBef>
            <a:spcAft>
              <a:spcPct val="35000"/>
            </a:spcAft>
            <a:buNone/>
          </a:pPr>
          <a:r>
            <a:rPr lang="en-US" sz="2000" kern="1200"/>
            <a:t>If possible, these expenses should include social value and costs like employment, health, wellbeing, and productivity. Distribution analysis should weigh population group costs and benefits. </a:t>
          </a:r>
        </a:p>
      </dsp:txBody>
      <dsp:txXfrm>
        <a:off x="1106127" y="4040917"/>
        <a:ext cx="9673977" cy="1076344"/>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585440-3DE1-2A43-BAA3-C3040A71C3E0}" type="datetimeFigureOut">
              <a:rPr lang="en-SE" smtClean="0"/>
              <a:t>10/21/2023</a:t>
            </a:fld>
            <a:endParaRPr lang="en-S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S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8DE409-7905-BB45-9BDA-495B68ED6375}" type="slidenum">
              <a:rPr lang="en-SE" smtClean="0"/>
              <a:t>‹#›</a:t>
            </a:fld>
            <a:endParaRPr lang="en-SE"/>
          </a:p>
        </p:txBody>
      </p:sp>
    </p:spTree>
    <p:extLst>
      <p:ext uri="{BB962C8B-B14F-4D97-AF65-F5344CB8AC3E}">
        <p14:creationId xmlns:p14="http://schemas.microsoft.com/office/powerpoint/2010/main" val="39413000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150000"/>
              </a:lnSpc>
              <a:buFont typeface="Arial" panose="020B0604020202020204" pitchFamily="34" charset="0"/>
              <a:buChar char="•"/>
            </a:pPr>
            <a:r>
              <a:rPr lang="en-US" b="1" dirty="0"/>
              <a:t>The theory of change and the assumptions and doubts it points out should be used to help choose and use analytical methods for evaluation.</a:t>
            </a:r>
          </a:p>
          <a:p>
            <a:pPr marL="171450" indent="-171450">
              <a:lnSpc>
                <a:spcPct val="150000"/>
              </a:lnSpc>
              <a:buFont typeface="Arial" panose="020B0604020202020204" pitchFamily="34" charset="0"/>
              <a:buChar char="•"/>
            </a:pPr>
            <a:r>
              <a:rPr lang="en-US" b="1" dirty="0"/>
              <a:t>It's important to keep in mind that different stakeholders may have different goals and desires. These results should be included in the Theory of Change, and stakeholders should be involved in choosing the evaluation methods so that they can agree on goals, manage expectations, and deal with the consequences.</a:t>
            </a:r>
          </a:p>
          <a:p>
            <a:pPr marL="171450" indent="-171450">
              <a:lnSpc>
                <a:spcPct val="150000"/>
              </a:lnSpc>
              <a:buFont typeface="Arial" panose="020B0604020202020204" pitchFamily="34" charset="0"/>
              <a:buChar char="•"/>
            </a:pPr>
            <a:r>
              <a:rPr lang="en-US" b="1" dirty="0"/>
              <a:t>The evaluation questions, the way the evaluation is done, and the tools used should all fit together. </a:t>
            </a:r>
          </a:p>
          <a:p>
            <a:pPr marL="171450" indent="-171450">
              <a:lnSpc>
                <a:spcPct val="150000"/>
              </a:lnSpc>
              <a:buFont typeface="Arial" panose="020B0604020202020204" pitchFamily="34" charset="0"/>
              <a:buChar char="•"/>
            </a:pPr>
            <a:r>
              <a:rPr lang="en-US" b="1" dirty="0"/>
              <a:t>In real life, most evaluation designs use a mix of qualitative and quantitative methods to answer questions about effect, process, and value for money.</a:t>
            </a:r>
          </a:p>
          <a:p>
            <a:pPr marL="171450" indent="-171450">
              <a:lnSpc>
                <a:spcPct val="150000"/>
              </a:lnSpc>
              <a:buFont typeface="Arial" panose="020B0604020202020204" pitchFamily="34" charset="0"/>
              <a:buChar char="•"/>
            </a:pPr>
            <a:r>
              <a:rPr lang="en-US" b="1" dirty="0"/>
              <a:t>No single method can answer all questions about evaluation. If time and money are limited, questions and methods will need to be </a:t>
            </a:r>
            <a:r>
              <a:rPr lang="en-US" b="1" dirty="0" err="1"/>
              <a:t>prioritised</a:t>
            </a:r>
            <a:r>
              <a:rPr lang="en-US" b="1" dirty="0"/>
              <a:t>, and there will need to be trade-offs between methods..</a:t>
            </a:r>
          </a:p>
        </p:txBody>
      </p:sp>
      <p:sp>
        <p:nvSpPr>
          <p:cNvPr id="4" name="Slide Number Placeholder 3"/>
          <p:cNvSpPr>
            <a:spLocks noGrp="1"/>
          </p:cNvSpPr>
          <p:nvPr>
            <p:ph type="sldNum" sz="quarter" idx="5"/>
          </p:nvPr>
        </p:nvSpPr>
        <p:spPr/>
        <p:txBody>
          <a:bodyPr/>
          <a:lstStyle/>
          <a:p>
            <a:fld id="{5F8DE409-7905-BB45-9BDA-495B68ED6375}" type="slidenum">
              <a:rPr lang="en-SE" smtClean="0"/>
              <a:t>4</a:t>
            </a:fld>
            <a:endParaRPr lang="en-SE"/>
          </a:p>
        </p:txBody>
      </p:sp>
    </p:spTree>
    <p:extLst>
      <p:ext uri="{BB962C8B-B14F-4D97-AF65-F5344CB8AC3E}">
        <p14:creationId xmlns:p14="http://schemas.microsoft.com/office/powerpoint/2010/main" val="36780337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1" i="0" dirty="0">
                <a:solidFill>
                  <a:srgbClr val="000000"/>
                </a:solidFill>
                <a:effectLst/>
                <a:latin typeface="Humanist777BT-LightB"/>
              </a:rPr>
              <a:t>As an example, Systematic Reviews and Rapid Evidence Assessments integrate literature evidence to produce a narrative summary. Systematic reviews often take months and therefore, Rapid Evidence Assessments can be used if less </a:t>
            </a:r>
            <a:r>
              <a:rPr lang="en-US" sz="1200" b="1" i="0" dirty="0" err="1">
                <a:solidFill>
                  <a:srgbClr val="000000"/>
                </a:solidFill>
                <a:effectLst/>
                <a:latin typeface="Humanist777BT-LightB"/>
              </a:rPr>
              <a:t>rigour</a:t>
            </a:r>
            <a:r>
              <a:rPr lang="en-US" sz="1200" b="1" i="0" dirty="0">
                <a:solidFill>
                  <a:srgbClr val="000000"/>
                </a:solidFill>
                <a:effectLst/>
                <a:latin typeface="Humanist777BT-LightB"/>
              </a:rPr>
              <a:t> can be tolerated. These methods often focus on quantitative data, but other frameworks</a:t>
            </a:r>
            <a:endParaRPr lang="en-US" b="1" dirty="0"/>
          </a:p>
        </p:txBody>
      </p:sp>
      <p:sp>
        <p:nvSpPr>
          <p:cNvPr id="4" name="Slide Number Placeholder 3"/>
          <p:cNvSpPr>
            <a:spLocks noGrp="1"/>
          </p:cNvSpPr>
          <p:nvPr>
            <p:ph type="sldNum" sz="quarter" idx="5"/>
          </p:nvPr>
        </p:nvSpPr>
        <p:spPr/>
        <p:txBody>
          <a:bodyPr/>
          <a:lstStyle/>
          <a:p>
            <a:fld id="{5F8DE409-7905-BB45-9BDA-495B68ED6375}" type="slidenum">
              <a:rPr lang="en-SE" smtClean="0"/>
              <a:t>36</a:t>
            </a:fld>
            <a:endParaRPr lang="en-SE"/>
          </a:p>
        </p:txBody>
      </p:sp>
    </p:spTree>
    <p:extLst>
      <p:ext uri="{BB962C8B-B14F-4D97-AF65-F5344CB8AC3E}">
        <p14:creationId xmlns:p14="http://schemas.microsoft.com/office/powerpoint/2010/main" val="31172277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150000"/>
              </a:lnSpc>
              <a:buFont typeface="Arial" panose="020B0604020202020204" pitchFamily="34" charset="0"/>
              <a:buChar char="•"/>
            </a:pPr>
            <a:r>
              <a:rPr lang="en-US" b="1" dirty="0"/>
              <a:t>The theory of change and the assumptions and doubts it points out should be used to help choose and use analytical methods for evaluation.</a:t>
            </a:r>
          </a:p>
          <a:p>
            <a:pPr marL="171450" indent="-171450">
              <a:lnSpc>
                <a:spcPct val="150000"/>
              </a:lnSpc>
              <a:buFont typeface="Arial" panose="020B0604020202020204" pitchFamily="34" charset="0"/>
              <a:buChar char="•"/>
            </a:pPr>
            <a:r>
              <a:rPr lang="en-US" b="1" dirty="0"/>
              <a:t>It's important to keep in mind that different stakeholders may have different goals and desires. These results should be included in the Theory of Change, and stakeholders should be involved in choosing the evaluation methods so that they can agree on goals, manage expectations, and deal with the consequences.</a:t>
            </a:r>
          </a:p>
          <a:p>
            <a:pPr marL="171450" indent="-171450">
              <a:lnSpc>
                <a:spcPct val="150000"/>
              </a:lnSpc>
              <a:buFont typeface="Arial" panose="020B0604020202020204" pitchFamily="34" charset="0"/>
              <a:buChar char="•"/>
            </a:pPr>
            <a:r>
              <a:rPr lang="en-US" b="1" dirty="0"/>
              <a:t>The evaluation questions, the way the evaluation is done, and the tools used should all fit together. </a:t>
            </a:r>
          </a:p>
          <a:p>
            <a:pPr marL="171450" indent="-171450">
              <a:lnSpc>
                <a:spcPct val="150000"/>
              </a:lnSpc>
              <a:buFont typeface="Arial" panose="020B0604020202020204" pitchFamily="34" charset="0"/>
              <a:buChar char="•"/>
            </a:pPr>
            <a:r>
              <a:rPr lang="en-US" b="1" dirty="0"/>
              <a:t>In real life, most evaluation designs use a mix of qualitative and quantitative methods to answer questions about effect, process, and value for money.</a:t>
            </a:r>
          </a:p>
          <a:p>
            <a:pPr marL="171450" indent="-171450">
              <a:lnSpc>
                <a:spcPct val="150000"/>
              </a:lnSpc>
              <a:buFont typeface="Arial" panose="020B0604020202020204" pitchFamily="34" charset="0"/>
              <a:buChar char="•"/>
            </a:pPr>
            <a:r>
              <a:rPr lang="en-US" b="1" dirty="0"/>
              <a:t>No single method can answer all questions about evaluation. If time and money are limited, questions and methods will need to be </a:t>
            </a:r>
            <a:r>
              <a:rPr lang="en-US" b="1" dirty="0" err="1"/>
              <a:t>prioritised</a:t>
            </a:r>
            <a:r>
              <a:rPr lang="en-US" b="1" dirty="0"/>
              <a:t>, and there will need to be trade-offs between methods..</a:t>
            </a:r>
          </a:p>
        </p:txBody>
      </p:sp>
      <p:sp>
        <p:nvSpPr>
          <p:cNvPr id="4" name="Slide Number Placeholder 3"/>
          <p:cNvSpPr>
            <a:spLocks noGrp="1"/>
          </p:cNvSpPr>
          <p:nvPr>
            <p:ph type="sldNum" sz="quarter" idx="5"/>
          </p:nvPr>
        </p:nvSpPr>
        <p:spPr/>
        <p:txBody>
          <a:bodyPr/>
          <a:lstStyle/>
          <a:p>
            <a:fld id="{5F8DE409-7905-BB45-9BDA-495B68ED6375}" type="slidenum">
              <a:rPr lang="en-SE" smtClean="0"/>
              <a:t>5</a:t>
            </a:fld>
            <a:endParaRPr lang="en-SE"/>
          </a:p>
        </p:txBody>
      </p:sp>
    </p:spTree>
    <p:extLst>
      <p:ext uri="{BB962C8B-B14F-4D97-AF65-F5344CB8AC3E}">
        <p14:creationId xmlns:p14="http://schemas.microsoft.com/office/powerpoint/2010/main" val="34848863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Monitoring and evaluation tests and refines the road map while communications helps in reaching the destination by helping to bring about change.</a:t>
            </a:r>
          </a:p>
          <a:p>
            <a:endParaRPr lang="en-US" dirty="0"/>
          </a:p>
        </p:txBody>
      </p:sp>
      <p:sp>
        <p:nvSpPr>
          <p:cNvPr id="4" name="Slide Number Placeholder 3"/>
          <p:cNvSpPr>
            <a:spLocks noGrp="1"/>
          </p:cNvSpPr>
          <p:nvPr>
            <p:ph type="sldNum" sz="quarter" idx="5"/>
          </p:nvPr>
        </p:nvSpPr>
        <p:spPr/>
        <p:txBody>
          <a:bodyPr/>
          <a:lstStyle/>
          <a:p>
            <a:fld id="{5F8DE409-7905-BB45-9BDA-495B68ED6375}" type="slidenum">
              <a:rPr lang="en-SE" smtClean="0"/>
              <a:t>6</a:t>
            </a:fld>
            <a:endParaRPr lang="en-SE"/>
          </a:p>
        </p:txBody>
      </p:sp>
    </p:spTree>
    <p:extLst>
      <p:ext uri="{BB962C8B-B14F-4D97-AF65-F5344CB8AC3E}">
        <p14:creationId xmlns:p14="http://schemas.microsoft.com/office/powerpoint/2010/main" val="26524576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8DE409-7905-BB45-9BDA-495B68ED6375}" type="slidenum">
              <a:rPr lang="en-SE" smtClean="0"/>
              <a:t>7</a:t>
            </a:fld>
            <a:endParaRPr lang="en-SE"/>
          </a:p>
        </p:txBody>
      </p:sp>
    </p:spTree>
    <p:extLst>
      <p:ext uri="{BB962C8B-B14F-4D97-AF65-F5344CB8AC3E}">
        <p14:creationId xmlns:p14="http://schemas.microsoft.com/office/powerpoint/2010/main" val="4782680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8DE409-7905-BB45-9BDA-495B68ED6375}" type="slidenum">
              <a:rPr lang="en-SE" smtClean="0"/>
              <a:t>12</a:t>
            </a:fld>
            <a:endParaRPr lang="en-SE"/>
          </a:p>
        </p:txBody>
      </p:sp>
    </p:spTree>
    <p:extLst>
      <p:ext uri="{BB962C8B-B14F-4D97-AF65-F5344CB8AC3E}">
        <p14:creationId xmlns:p14="http://schemas.microsoft.com/office/powerpoint/2010/main" val="21282946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Theory-based methods can be used to evaluate net impacts by exploring into the causal chains assumed to cause change as a result of an intervention. They do not, however, provide precise estimates of effect size. Theory-based evaluation is explicitly concerned with both the size of the change and the reasons behind the change. Furthermore, it frequently examines the context when the intervention is being done.</a:t>
            </a:r>
          </a:p>
          <a:p>
            <a:endParaRPr lang="en-US" b="1" dirty="0"/>
          </a:p>
        </p:txBody>
      </p:sp>
      <p:sp>
        <p:nvSpPr>
          <p:cNvPr id="4" name="Slide Number Placeholder 3"/>
          <p:cNvSpPr>
            <a:spLocks noGrp="1"/>
          </p:cNvSpPr>
          <p:nvPr>
            <p:ph type="sldNum" sz="quarter" idx="5"/>
          </p:nvPr>
        </p:nvSpPr>
        <p:spPr/>
        <p:txBody>
          <a:bodyPr/>
          <a:lstStyle/>
          <a:p>
            <a:fld id="{5F8DE409-7905-BB45-9BDA-495B68ED6375}" type="slidenum">
              <a:rPr lang="en-SE" smtClean="0"/>
              <a:t>17</a:t>
            </a:fld>
            <a:endParaRPr lang="en-SE"/>
          </a:p>
        </p:txBody>
      </p:sp>
    </p:spTree>
    <p:extLst>
      <p:ext uri="{BB962C8B-B14F-4D97-AF65-F5344CB8AC3E}">
        <p14:creationId xmlns:p14="http://schemas.microsoft.com/office/powerpoint/2010/main" val="8890231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a:p>
            <a:r>
              <a:rPr lang="en-US" b="1" dirty="0"/>
              <a:t>Theory-based methods are well suited to evaluating complicated treatments or simple interventions in complex situations. In these cases, where estimating the size of the effect can be challenging, theory-based methods can confirm whether an intervention had the desired effect. </a:t>
            </a:r>
          </a:p>
          <a:p>
            <a:endParaRPr lang="en-US" b="1" dirty="0"/>
          </a:p>
          <a:p>
            <a:r>
              <a:rPr lang="en-US" b="1" dirty="0"/>
              <a:t>The goal of many of these strategies is not to give definite evidence that the intervention is responsible for the entirety of any measured improvement. Rather, they want to know if the intervention contributed to the observed change. They can also explain why an intervention worked or did not work, and they can help with translation to other populations, locations, or time periods. </a:t>
            </a:r>
          </a:p>
        </p:txBody>
      </p:sp>
      <p:sp>
        <p:nvSpPr>
          <p:cNvPr id="4" name="Slide Number Placeholder 3"/>
          <p:cNvSpPr>
            <a:spLocks noGrp="1"/>
          </p:cNvSpPr>
          <p:nvPr>
            <p:ph type="sldNum" sz="quarter" idx="5"/>
          </p:nvPr>
        </p:nvSpPr>
        <p:spPr/>
        <p:txBody>
          <a:bodyPr/>
          <a:lstStyle/>
          <a:p>
            <a:fld id="{5F8DE409-7905-BB45-9BDA-495B68ED6375}" type="slidenum">
              <a:rPr lang="en-SE" smtClean="0"/>
              <a:t>18</a:t>
            </a:fld>
            <a:endParaRPr lang="en-SE"/>
          </a:p>
        </p:txBody>
      </p:sp>
    </p:spTree>
    <p:extLst>
      <p:ext uri="{BB962C8B-B14F-4D97-AF65-F5344CB8AC3E}">
        <p14:creationId xmlns:p14="http://schemas.microsoft.com/office/powerpoint/2010/main" val="23091576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400" b="1" i="0" dirty="0">
                <a:solidFill>
                  <a:srgbClr val="202124"/>
                </a:solidFill>
                <a:effectLst/>
                <a:latin typeface="Google Sans"/>
              </a:rPr>
              <a:t>What two features define a quasi-experimental study?</a:t>
            </a:r>
            <a:endParaRPr lang="en-US" sz="1400" b="1" i="0" dirty="0">
              <a:solidFill>
                <a:srgbClr val="202124"/>
              </a:solidFill>
              <a:effectLst/>
              <a:latin typeface="arial" panose="020B0604020202020204" pitchFamily="34" charset="0"/>
            </a:endParaRPr>
          </a:p>
          <a:p>
            <a:pPr algn="l"/>
            <a:r>
              <a:rPr lang="en-US" sz="1400" b="1" i="0" dirty="0">
                <a:solidFill>
                  <a:srgbClr val="4D5156"/>
                </a:solidFill>
                <a:effectLst/>
                <a:latin typeface="Google Sans"/>
              </a:rPr>
              <a:t>In a quasi-experimental design, </a:t>
            </a:r>
            <a:r>
              <a:rPr lang="en-US" sz="1400" b="1" i="0" dirty="0">
                <a:solidFill>
                  <a:srgbClr val="040C28"/>
                </a:solidFill>
                <a:effectLst/>
                <a:latin typeface="Google Sans"/>
              </a:rPr>
              <a:t>the researcher changes or watches an independent variable, but the participants are not randomly put into groups</a:t>
            </a:r>
            <a:r>
              <a:rPr lang="en-US" sz="1400" b="1" i="0" dirty="0">
                <a:solidFill>
                  <a:srgbClr val="4D5156"/>
                </a:solidFill>
                <a:effectLst/>
                <a:latin typeface="Google Sans"/>
              </a:rPr>
              <a:t>. </a:t>
            </a:r>
          </a:p>
          <a:p>
            <a:pPr algn="l"/>
            <a:r>
              <a:rPr lang="en-US" sz="1400" b="1" i="0" dirty="0">
                <a:solidFill>
                  <a:srgbClr val="4D5156"/>
                </a:solidFill>
                <a:effectLst/>
                <a:latin typeface="Google Sans"/>
              </a:rPr>
              <a:t>Instead, people are put into groups based on things they already have in common, like their age, gender, or how many times they have seen a certain stimulus.</a:t>
            </a:r>
            <a:endParaRPr lang="en-US" sz="1400" b="1" i="0" dirty="0">
              <a:solidFill>
                <a:srgbClr val="202124"/>
              </a:solidFill>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5F8DE409-7905-BB45-9BDA-495B68ED6375}" type="slidenum">
              <a:rPr lang="en-SE" smtClean="0"/>
              <a:t>21</a:t>
            </a:fld>
            <a:endParaRPr lang="en-SE"/>
          </a:p>
        </p:txBody>
      </p:sp>
    </p:spTree>
    <p:extLst>
      <p:ext uri="{BB962C8B-B14F-4D97-AF65-F5344CB8AC3E}">
        <p14:creationId xmlns:p14="http://schemas.microsoft.com/office/powerpoint/2010/main" val="29092286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1" i="0" dirty="0">
                <a:solidFill>
                  <a:srgbClr val="000000"/>
                </a:solidFill>
                <a:effectLst/>
                <a:latin typeface="Humanist777BT-LightB"/>
              </a:rPr>
              <a:t>To </a:t>
            </a:r>
            <a:r>
              <a:rPr lang="en-US" sz="1400" b="1" i="0" dirty="0" err="1">
                <a:solidFill>
                  <a:srgbClr val="000000"/>
                </a:solidFill>
                <a:effectLst/>
                <a:latin typeface="Humanist777BT-LightB"/>
              </a:rPr>
              <a:t>synthesise</a:t>
            </a:r>
            <a:r>
              <a:rPr lang="en-US" sz="1400" b="1" i="0" dirty="0">
                <a:solidFill>
                  <a:srgbClr val="000000"/>
                </a:solidFill>
                <a:effectLst/>
                <a:latin typeface="Humanist777BT-LightB"/>
              </a:rPr>
              <a:t>, evaluation findings are integrated around each of the questions (rather than simply reporting the findings from each method), typically called ‘triangulation’.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1" i="0" dirty="0">
                <a:solidFill>
                  <a:srgbClr val="000000"/>
                </a:solidFill>
                <a:effectLst/>
                <a:latin typeface="Humanist777BT-LightB"/>
              </a:rPr>
              <a:t>Ideally, this provides a consensus of evidence with greater certainty than each of the component parts. However, if there is conflicting evidence, findings should be examined carefully, explanations considered, and additional evidence sought where appropriate.</a:t>
            </a:r>
          </a:p>
          <a:p>
            <a:endParaRPr lang="en-US" dirty="0"/>
          </a:p>
        </p:txBody>
      </p:sp>
      <p:sp>
        <p:nvSpPr>
          <p:cNvPr id="4" name="Slide Number Placeholder 3"/>
          <p:cNvSpPr>
            <a:spLocks noGrp="1"/>
          </p:cNvSpPr>
          <p:nvPr>
            <p:ph type="sldNum" sz="quarter" idx="5"/>
          </p:nvPr>
        </p:nvSpPr>
        <p:spPr/>
        <p:txBody>
          <a:bodyPr/>
          <a:lstStyle/>
          <a:p>
            <a:fld id="{5F8DE409-7905-BB45-9BDA-495B68ED6375}" type="slidenum">
              <a:rPr lang="en-SE" smtClean="0"/>
              <a:t>35</a:t>
            </a:fld>
            <a:endParaRPr lang="en-SE"/>
          </a:p>
        </p:txBody>
      </p:sp>
    </p:spTree>
    <p:extLst>
      <p:ext uri="{BB962C8B-B14F-4D97-AF65-F5344CB8AC3E}">
        <p14:creationId xmlns:p14="http://schemas.microsoft.com/office/powerpoint/2010/main" val="3208981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33179D-E8E9-E3EA-35D5-600D208EC14B}"/>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SE"/>
          </a:p>
        </p:txBody>
      </p:sp>
      <p:sp>
        <p:nvSpPr>
          <p:cNvPr id="3" name="Subtitle 2">
            <a:extLst>
              <a:ext uri="{FF2B5EF4-FFF2-40B4-BE49-F238E27FC236}">
                <a16:creationId xmlns:a16="http://schemas.microsoft.com/office/drawing/2014/main" id="{75B89B85-DB29-8CD7-3AAE-0C7D8A02ACA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SE"/>
          </a:p>
        </p:txBody>
      </p:sp>
    </p:spTree>
    <p:extLst>
      <p:ext uri="{BB962C8B-B14F-4D97-AF65-F5344CB8AC3E}">
        <p14:creationId xmlns:p14="http://schemas.microsoft.com/office/powerpoint/2010/main" val="18457649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307A5-4DC7-1BEC-3FDB-979134770DC9}"/>
              </a:ext>
            </a:extLst>
          </p:cNvPr>
          <p:cNvSpPr>
            <a:spLocks noGrp="1"/>
          </p:cNvSpPr>
          <p:nvPr>
            <p:ph type="title"/>
          </p:nvPr>
        </p:nvSpPr>
        <p:spPr/>
        <p:txBody>
          <a:bodyPr/>
          <a:lstStyle/>
          <a:p>
            <a:r>
              <a:rPr lang="en-GB"/>
              <a:t>Click to edit Master title style</a:t>
            </a:r>
            <a:endParaRPr lang="en-SE"/>
          </a:p>
        </p:txBody>
      </p:sp>
      <p:sp>
        <p:nvSpPr>
          <p:cNvPr id="3" name="Vertical Text Placeholder 2">
            <a:extLst>
              <a:ext uri="{FF2B5EF4-FFF2-40B4-BE49-F238E27FC236}">
                <a16:creationId xmlns:a16="http://schemas.microsoft.com/office/drawing/2014/main" id="{8D4E0F90-C813-648E-2596-CCCDB1834445}"/>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4" name="Date Placeholder 3">
            <a:extLst>
              <a:ext uri="{FF2B5EF4-FFF2-40B4-BE49-F238E27FC236}">
                <a16:creationId xmlns:a16="http://schemas.microsoft.com/office/drawing/2014/main" id="{927869CE-9132-EE61-FA52-BA7AD4776A40}"/>
              </a:ext>
            </a:extLst>
          </p:cNvPr>
          <p:cNvSpPr>
            <a:spLocks noGrp="1"/>
          </p:cNvSpPr>
          <p:nvPr>
            <p:ph type="dt" sz="half" idx="10"/>
          </p:nvPr>
        </p:nvSpPr>
        <p:spPr>
          <a:xfrm>
            <a:off x="838200" y="6356350"/>
            <a:ext cx="2743200" cy="365125"/>
          </a:xfrm>
          <a:prstGeom prst="rect">
            <a:avLst/>
          </a:prstGeom>
        </p:spPr>
        <p:txBody>
          <a:bodyPr/>
          <a:lstStyle/>
          <a:p>
            <a:fld id="{5706EFCD-9E10-D444-B141-9B23EA676C6C}" type="datetimeFigureOut">
              <a:rPr lang="en-SE" smtClean="0"/>
              <a:t>10/21/2023</a:t>
            </a:fld>
            <a:endParaRPr lang="en-SE"/>
          </a:p>
        </p:txBody>
      </p:sp>
      <p:sp>
        <p:nvSpPr>
          <p:cNvPr id="5" name="Footer Placeholder 4">
            <a:extLst>
              <a:ext uri="{FF2B5EF4-FFF2-40B4-BE49-F238E27FC236}">
                <a16:creationId xmlns:a16="http://schemas.microsoft.com/office/drawing/2014/main" id="{426063DB-CC34-9C76-201D-9521D56A93F8}"/>
              </a:ext>
            </a:extLst>
          </p:cNvPr>
          <p:cNvSpPr>
            <a:spLocks noGrp="1"/>
          </p:cNvSpPr>
          <p:nvPr>
            <p:ph type="ftr" sz="quarter" idx="11"/>
          </p:nvPr>
        </p:nvSpPr>
        <p:spPr>
          <a:xfrm>
            <a:off x="4038600" y="6356350"/>
            <a:ext cx="4114800" cy="365125"/>
          </a:xfrm>
          <a:prstGeom prst="rect">
            <a:avLst/>
          </a:prstGeom>
        </p:spPr>
        <p:txBody>
          <a:bodyPr/>
          <a:lstStyle/>
          <a:p>
            <a:endParaRPr lang="en-SE"/>
          </a:p>
        </p:txBody>
      </p:sp>
      <p:sp>
        <p:nvSpPr>
          <p:cNvPr id="6" name="Slide Number Placeholder 5">
            <a:extLst>
              <a:ext uri="{FF2B5EF4-FFF2-40B4-BE49-F238E27FC236}">
                <a16:creationId xmlns:a16="http://schemas.microsoft.com/office/drawing/2014/main" id="{408370E2-DD8D-4EB9-D006-29F9ABCEB149}"/>
              </a:ext>
            </a:extLst>
          </p:cNvPr>
          <p:cNvSpPr>
            <a:spLocks noGrp="1"/>
          </p:cNvSpPr>
          <p:nvPr>
            <p:ph type="sldNum" sz="quarter" idx="12"/>
          </p:nvPr>
        </p:nvSpPr>
        <p:spPr>
          <a:xfrm>
            <a:off x="8610600" y="6356350"/>
            <a:ext cx="2743200" cy="365125"/>
          </a:xfrm>
          <a:prstGeom prst="rect">
            <a:avLst/>
          </a:prstGeom>
        </p:spPr>
        <p:txBody>
          <a:bodyPr/>
          <a:lstStyle/>
          <a:p>
            <a:fld id="{316871F5-4C52-B64A-ACD4-0F293C289581}" type="slidenum">
              <a:rPr lang="en-SE" smtClean="0"/>
              <a:t>‹#›</a:t>
            </a:fld>
            <a:endParaRPr lang="en-SE"/>
          </a:p>
        </p:txBody>
      </p:sp>
    </p:spTree>
    <p:extLst>
      <p:ext uri="{BB962C8B-B14F-4D97-AF65-F5344CB8AC3E}">
        <p14:creationId xmlns:p14="http://schemas.microsoft.com/office/powerpoint/2010/main" val="33829659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9787589-EAF7-7FD7-F2EC-6EBA2A3283E4}"/>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SE"/>
          </a:p>
        </p:txBody>
      </p:sp>
      <p:sp>
        <p:nvSpPr>
          <p:cNvPr id="3" name="Vertical Text Placeholder 2">
            <a:extLst>
              <a:ext uri="{FF2B5EF4-FFF2-40B4-BE49-F238E27FC236}">
                <a16:creationId xmlns:a16="http://schemas.microsoft.com/office/drawing/2014/main" id="{98F28D9D-9C67-F350-392F-B149C909434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4" name="Date Placeholder 3">
            <a:extLst>
              <a:ext uri="{FF2B5EF4-FFF2-40B4-BE49-F238E27FC236}">
                <a16:creationId xmlns:a16="http://schemas.microsoft.com/office/drawing/2014/main" id="{8D2DD0BF-8FCE-1370-F91F-8098E20D0D50}"/>
              </a:ext>
            </a:extLst>
          </p:cNvPr>
          <p:cNvSpPr>
            <a:spLocks noGrp="1"/>
          </p:cNvSpPr>
          <p:nvPr>
            <p:ph type="dt" sz="half" idx="10"/>
          </p:nvPr>
        </p:nvSpPr>
        <p:spPr>
          <a:xfrm>
            <a:off x="838200" y="6356350"/>
            <a:ext cx="2743200" cy="365125"/>
          </a:xfrm>
          <a:prstGeom prst="rect">
            <a:avLst/>
          </a:prstGeom>
        </p:spPr>
        <p:txBody>
          <a:bodyPr/>
          <a:lstStyle/>
          <a:p>
            <a:fld id="{5706EFCD-9E10-D444-B141-9B23EA676C6C}" type="datetimeFigureOut">
              <a:rPr lang="en-SE" smtClean="0"/>
              <a:t>10/21/2023</a:t>
            </a:fld>
            <a:endParaRPr lang="en-SE"/>
          </a:p>
        </p:txBody>
      </p:sp>
      <p:sp>
        <p:nvSpPr>
          <p:cNvPr id="5" name="Footer Placeholder 4">
            <a:extLst>
              <a:ext uri="{FF2B5EF4-FFF2-40B4-BE49-F238E27FC236}">
                <a16:creationId xmlns:a16="http://schemas.microsoft.com/office/drawing/2014/main" id="{84033D41-00BB-F0AC-11EF-165F08B4ADBE}"/>
              </a:ext>
            </a:extLst>
          </p:cNvPr>
          <p:cNvSpPr>
            <a:spLocks noGrp="1"/>
          </p:cNvSpPr>
          <p:nvPr>
            <p:ph type="ftr" sz="quarter" idx="11"/>
          </p:nvPr>
        </p:nvSpPr>
        <p:spPr>
          <a:xfrm>
            <a:off x="4038600" y="6356350"/>
            <a:ext cx="4114800" cy="365125"/>
          </a:xfrm>
          <a:prstGeom prst="rect">
            <a:avLst/>
          </a:prstGeom>
        </p:spPr>
        <p:txBody>
          <a:bodyPr/>
          <a:lstStyle/>
          <a:p>
            <a:endParaRPr lang="en-SE"/>
          </a:p>
        </p:txBody>
      </p:sp>
      <p:sp>
        <p:nvSpPr>
          <p:cNvPr id="6" name="Slide Number Placeholder 5">
            <a:extLst>
              <a:ext uri="{FF2B5EF4-FFF2-40B4-BE49-F238E27FC236}">
                <a16:creationId xmlns:a16="http://schemas.microsoft.com/office/drawing/2014/main" id="{6344EC5C-F93C-2349-D975-91319D085E64}"/>
              </a:ext>
            </a:extLst>
          </p:cNvPr>
          <p:cNvSpPr>
            <a:spLocks noGrp="1"/>
          </p:cNvSpPr>
          <p:nvPr>
            <p:ph type="sldNum" sz="quarter" idx="12"/>
          </p:nvPr>
        </p:nvSpPr>
        <p:spPr>
          <a:xfrm>
            <a:off x="8610600" y="6356350"/>
            <a:ext cx="2743200" cy="365125"/>
          </a:xfrm>
          <a:prstGeom prst="rect">
            <a:avLst/>
          </a:prstGeom>
        </p:spPr>
        <p:txBody>
          <a:bodyPr/>
          <a:lstStyle/>
          <a:p>
            <a:fld id="{316871F5-4C52-B64A-ACD4-0F293C289581}" type="slidenum">
              <a:rPr lang="en-SE" smtClean="0"/>
              <a:t>‹#›</a:t>
            </a:fld>
            <a:endParaRPr lang="en-SE"/>
          </a:p>
        </p:txBody>
      </p:sp>
    </p:spTree>
    <p:extLst>
      <p:ext uri="{BB962C8B-B14F-4D97-AF65-F5344CB8AC3E}">
        <p14:creationId xmlns:p14="http://schemas.microsoft.com/office/powerpoint/2010/main" val="29205108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84F669-B068-836D-61D4-2A4838C78116}"/>
              </a:ext>
            </a:extLst>
          </p:cNvPr>
          <p:cNvSpPr>
            <a:spLocks noGrp="1"/>
          </p:cNvSpPr>
          <p:nvPr>
            <p:ph type="title"/>
          </p:nvPr>
        </p:nvSpPr>
        <p:spPr>
          <a:xfrm>
            <a:off x="838200" y="365125"/>
            <a:ext cx="10515600" cy="874395"/>
          </a:xfrm>
        </p:spPr>
        <p:txBody>
          <a:bodyPr/>
          <a:lstStyle/>
          <a:p>
            <a:r>
              <a:rPr lang="en-GB"/>
              <a:t>Click to edit Master title style</a:t>
            </a:r>
            <a:endParaRPr lang="en-SE"/>
          </a:p>
        </p:txBody>
      </p:sp>
      <p:sp>
        <p:nvSpPr>
          <p:cNvPr id="3" name="Content Placeholder 2">
            <a:extLst>
              <a:ext uri="{FF2B5EF4-FFF2-40B4-BE49-F238E27FC236}">
                <a16:creationId xmlns:a16="http://schemas.microsoft.com/office/drawing/2014/main" id="{5F185C74-0254-0336-1B45-B061659A5D01}"/>
              </a:ext>
            </a:extLst>
          </p:cNvPr>
          <p:cNvSpPr>
            <a:spLocks noGrp="1"/>
          </p:cNvSpPr>
          <p:nvPr>
            <p:ph idx="1"/>
          </p:nvPr>
        </p:nvSpPr>
        <p:spPr>
          <a:xfrm>
            <a:off x="838200" y="1371600"/>
            <a:ext cx="10515600" cy="480536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Tree>
    <p:extLst>
      <p:ext uri="{BB962C8B-B14F-4D97-AF65-F5344CB8AC3E}">
        <p14:creationId xmlns:p14="http://schemas.microsoft.com/office/powerpoint/2010/main" val="32505986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B3096-5530-0861-0508-3A56D9D70718}"/>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SE"/>
          </a:p>
        </p:txBody>
      </p:sp>
      <p:sp>
        <p:nvSpPr>
          <p:cNvPr id="3" name="Text Placeholder 2">
            <a:extLst>
              <a:ext uri="{FF2B5EF4-FFF2-40B4-BE49-F238E27FC236}">
                <a16:creationId xmlns:a16="http://schemas.microsoft.com/office/drawing/2014/main" id="{419DF0C6-F634-D4EC-8A3D-15565EF7ACE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3847118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EE2962-CBB6-A5E1-9616-80A8151266CD}"/>
              </a:ext>
            </a:extLst>
          </p:cNvPr>
          <p:cNvSpPr>
            <a:spLocks noGrp="1"/>
          </p:cNvSpPr>
          <p:nvPr>
            <p:ph type="title"/>
          </p:nvPr>
        </p:nvSpPr>
        <p:spPr>
          <a:xfrm>
            <a:off x="838200" y="365125"/>
            <a:ext cx="10515600" cy="742315"/>
          </a:xfrm>
        </p:spPr>
        <p:txBody>
          <a:bodyPr/>
          <a:lstStyle/>
          <a:p>
            <a:r>
              <a:rPr lang="en-GB"/>
              <a:t>Click to edit Master title style</a:t>
            </a:r>
            <a:endParaRPr lang="en-SE"/>
          </a:p>
        </p:txBody>
      </p:sp>
      <p:sp>
        <p:nvSpPr>
          <p:cNvPr id="3" name="Content Placeholder 2">
            <a:extLst>
              <a:ext uri="{FF2B5EF4-FFF2-40B4-BE49-F238E27FC236}">
                <a16:creationId xmlns:a16="http://schemas.microsoft.com/office/drawing/2014/main" id="{BBA233BE-4880-12D2-FA56-FC85E6CFDFED}"/>
              </a:ext>
            </a:extLst>
          </p:cNvPr>
          <p:cNvSpPr>
            <a:spLocks noGrp="1"/>
          </p:cNvSpPr>
          <p:nvPr>
            <p:ph sz="half" idx="1"/>
          </p:nvPr>
        </p:nvSpPr>
        <p:spPr>
          <a:xfrm>
            <a:off x="838200" y="1361440"/>
            <a:ext cx="5181600" cy="4815523"/>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SE" dirty="0"/>
          </a:p>
        </p:txBody>
      </p:sp>
      <p:sp>
        <p:nvSpPr>
          <p:cNvPr id="4" name="Content Placeholder 3">
            <a:extLst>
              <a:ext uri="{FF2B5EF4-FFF2-40B4-BE49-F238E27FC236}">
                <a16:creationId xmlns:a16="http://schemas.microsoft.com/office/drawing/2014/main" id="{81BBFA12-D6DF-9E5F-5131-F67A929604E3}"/>
              </a:ext>
            </a:extLst>
          </p:cNvPr>
          <p:cNvSpPr>
            <a:spLocks noGrp="1"/>
          </p:cNvSpPr>
          <p:nvPr>
            <p:ph sz="half" idx="2"/>
          </p:nvPr>
        </p:nvSpPr>
        <p:spPr>
          <a:xfrm>
            <a:off x="6172200" y="1361440"/>
            <a:ext cx="5181600" cy="4815523"/>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SE" dirty="0"/>
          </a:p>
        </p:txBody>
      </p:sp>
    </p:spTree>
    <p:extLst>
      <p:ext uri="{BB962C8B-B14F-4D97-AF65-F5344CB8AC3E}">
        <p14:creationId xmlns:p14="http://schemas.microsoft.com/office/powerpoint/2010/main" val="12329688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7BA29-5628-36A3-2761-0E7FC6E0810C}"/>
              </a:ext>
            </a:extLst>
          </p:cNvPr>
          <p:cNvSpPr>
            <a:spLocks noGrp="1"/>
          </p:cNvSpPr>
          <p:nvPr>
            <p:ph type="title"/>
          </p:nvPr>
        </p:nvSpPr>
        <p:spPr>
          <a:xfrm>
            <a:off x="839788" y="365125"/>
            <a:ext cx="10515600" cy="1325563"/>
          </a:xfrm>
        </p:spPr>
        <p:txBody>
          <a:bodyPr/>
          <a:lstStyle/>
          <a:p>
            <a:r>
              <a:rPr lang="en-GB"/>
              <a:t>Click to edit Master title style</a:t>
            </a:r>
            <a:endParaRPr lang="en-SE"/>
          </a:p>
        </p:txBody>
      </p:sp>
      <p:sp>
        <p:nvSpPr>
          <p:cNvPr id="3" name="Text Placeholder 2">
            <a:extLst>
              <a:ext uri="{FF2B5EF4-FFF2-40B4-BE49-F238E27FC236}">
                <a16:creationId xmlns:a16="http://schemas.microsoft.com/office/drawing/2014/main" id="{CC3A6EB6-804D-D929-87AC-F81224EEE21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BD7CE9EE-D558-A4DF-6E49-AF196192C3D9}"/>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5" name="Text Placeholder 4">
            <a:extLst>
              <a:ext uri="{FF2B5EF4-FFF2-40B4-BE49-F238E27FC236}">
                <a16:creationId xmlns:a16="http://schemas.microsoft.com/office/drawing/2014/main" id="{A22AEEF9-3009-ECFE-1246-06D673405B3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B21157B5-6FB0-0FE1-6228-F1997AF07118}"/>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7" name="Date Placeholder 6">
            <a:extLst>
              <a:ext uri="{FF2B5EF4-FFF2-40B4-BE49-F238E27FC236}">
                <a16:creationId xmlns:a16="http://schemas.microsoft.com/office/drawing/2014/main" id="{C7B02BFE-CF35-6592-404A-0E1600F125B6}"/>
              </a:ext>
            </a:extLst>
          </p:cNvPr>
          <p:cNvSpPr>
            <a:spLocks noGrp="1"/>
          </p:cNvSpPr>
          <p:nvPr>
            <p:ph type="dt" sz="half" idx="10"/>
          </p:nvPr>
        </p:nvSpPr>
        <p:spPr>
          <a:xfrm>
            <a:off x="838200" y="6356350"/>
            <a:ext cx="2743200" cy="365125"/>
          </a:xfrm>
          <a:prstGeom prst="rect">
            <a:avLst/>
          </a:prstGeom>
        </p:spPr>
        <p:txBody>
          <a:bodyPr/>
          <a:lstStyle/>
          <a:p>
            <a:fld id="{5706EFCD-9E10-D444-B141-9B23EA676C6C}" type="datetimeFigureOut">
              <a:rPr lang="en-SE" smtClean="0"/>
              <a:t>10/21/2023</a:t>
            </a:fld>
            <a:endParaRPr lang="en-SE"/>
          </a:p>
        </p:txBody>
      </p:sp>
      <p:sp>
        <p:nvSpPr>
          <p:cNvPr id="8" name="Footer Placeholder 7">
            <a:extLst>
              <a:ext uri="{FF2B5EF4-FFF2-40B4-BE49-F238E27FC236}">
                <a16:creationId xmlns:a16="http://schemas.microsoft.com/office/drawing/2014/main" id="{D8A930C2-AFB0-D70C-A7DB-0AFAFEE480A6}"/>
              </a:ext>
            </a:extLst>
          </p:cNvPr>
          <p:cNvSpPr>
            <a:spLocks noGrp="1"/>
          </p:cNvSpPr>
          <p:nvPr>
            <p:ph type="ftr" sz="quarter" idx="11"/>
          </p:nvPr>
        </p:nvSpPr>
        <p:spPr>
          <a:xfrm>
            <a:off x="4038600" y="6356350"/>
            <a:ext cx="4114800" cy="365125"/>
          </a:xfrm>
          <a:prstGeom prst="rect">
            <a:avLst/>
          </a:prstGeom>
        </p:spPr>
        <p:txBody>
          <a:bodyPr/>
          <a:lstStyle/>
          <a:p>
            <a:endParaRPr lang="en-SE"/>
          </a:p>
        </p:txBody>
      </p:sp>
      <p:sp>
        <p:nvSpPr>
          <p:cNvPr id="9" name="Slide Number Placeholder 8">
            <a:extLst>
              <a:ext uri="{FF2B5EF4-FFF2-40B4-BE49-F238E27FC236}">
                <a16:creationId xmlns:a16="http://schemas.microsoft.com/office/drawing/2014/main" id="{4DB32882-E567-3516-777B-1FB7A5BDB735}"/>
              </a:ext>
            </a:extLst>
          </p:cNvPr>
          <p:cNvSpPr>
            <a:spLocks noGrp="1"/>
          </p:cNvSpPr>
          <p:nvPr>
            <p:ph type="sldNum" sz="quarter" idx="12"/>
          </p:nvPr>
        </p:nvSpPr>
        <p:spPr>
          <a:xfrm>
            <a:off x="8610600" y="6356350"/>
            <a:ext cx="2743200" cy="365125"/>
          </a:xfrm>
          <a:prstGeom prst="rect">
            <a:avLst/>
          </a:prstGeom>
        </p:spPr>
        <p:txBody>
          <a:bodyPr/>
          <a:lstStyle/>
          <a:p>
            <a:fld id="{316871F5-4C52-B64A-ACD4-0F293C289581}" type="slidenum">
              <a:rPr lang="en-SE" smtClean="0"/>
              <a:t>‹#›</a:t>
            </a:fld>
            <a:endParaRPr lang="en-SE"/>
          </a:p>
        </p:txBody>
      </p:sp>
    </p:spTree>
    <p:extLst>
      <p:ext uri="{BB962C8B-B14F-4D97-AF65-F5344CB8AC3E}">
        <p14:creationId xmlns:p14="http://schemas.microsoft.com/office/powerpoint/2010/main" val="29604004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E88BB7-0C64-AC13-8355-4B321CB049D3}"/>
              </a:ext>
            </a:extLst>
          </p:cNvPr>
          <p:cNvSpPr>
            <a:spLocks noGrp="1"/>
          </p:cNvSpPr>
          <p:nvPr>
            <p:ph type="title"/>
          </p:nvPr>
        </p:nvSpPr>
        <p:spPr/>
        <p:txBody>
          <a:bodyPr/>
          <a:lstStyle/>
          <a:p>
            <a:r>
              <a:rPr lang="en-GB"/>
              <a:t>Click to edit Master title style</a:t>
            </a:r>
            <a:endParaRPr lang="en-SE"/>
          </a:p>
        </p:txBody>
      </p:sp>
      <p:sp>
        <p:nvSpPr>
          <p:cNvPr id="3" name="Date Placeholder 2">
            <a:extLst>
              <a:ext uri="{FF2B5EF4-FFF2-40B4-BE49-F238E27FC236}">
                <a16:creationId xmlns:a16="http://schemas.microsoft.com/office/drawing/2014/main" id="{7979993E-B2FE-38A6-9365-78334A1A51C3}"/>
              </a:ext>
            </a:extLst>
          </p:cNvPr>
          <p:cNvSpPr>
            <a:spLocks noGrp="1"/>
          </p:cNvSpPr>
          <p:nvPr>
            <p:ph type="dt" sz="half" idx="10"/>
          </p:nvPr>
        </p:nvSpPr>
        <p:spPr>
          <a:xfrm>
            <a:off x="838200" y="6356350"/>
            <a:ext cx="2743200" cy="365125"/>
          </a:xfrm>
          <a:prstGeom prst="rect">
            <a:avLst/>
          </a:prstGeom>
        </p:spPr>
        <p:txBody>
          <a:bodyPr/>
          <a:lstStyle/>
          <a:p>
            <a:fld id="{5706EFCD-9E10-D444-B141-9B23EA676C6C}" type="datetimeFigureOut">
              <a:rPr lang="en-SE" smtClean="0"/>
              <a:t>10/21/2023</a:t>
            </a:fld>
            <a:endParaRPr lang="en-SE"/>
          </a:p>
        </p:txBody>
      </p:sp>
      <p:sp>
        <p:nvSpPr>
          <p:cNvPr id="4" name="Footer Placeholder 3">
            <a:extLst>
              <a:ext uri="{FF2B5EF4-FFF2-40B4-BE49-F238E27FC236}">
                <a16:creationId xmlns:a16="http://schemas.microsoft.com/office/drawing/2014/main" id="{586A1F94-D559-80C1-95D2-0856570B9393}"/>
              </a:ext>
            </a:extLst>
          </p:cNvPr>
          <p:cNvSpPr>
            <a:spLocks noGrp="1"/>
          </p:cNvSpPr>
          <p:nvPr>
            <p:ph type="ftr" sz="quarter" idx="11"/>
          </p:nvPr>
        </p:nvSpPr>
        <p:spPr>
          <a:xfrm>
            <a:off x="4038600" y="6356350"/>
            <a:ext cx="4114800" cy="365125"/>
          </a:xfrm>
          <a:prstGeom prst="rect">
            <a:avLst/>
          </a:prstGeom>
        </p:spPr>
        <p:txBody>
          <a:bodyPr/>
          <a:lstStyle/>
          <a:p>
            <a:endParaRPr lang="en-SE"/>
          </a:p>
        </p:txBody>
      </p:sp>
      <p:sp>
        <p:nvSpPr>
          <p:cNvPr id="5" name="Slide Number Placeholder 4">
            <a:extLst>
              <a:ext uri="{FF2B5EF4-FFF2-40B4-BE49-F238E27FC236}">
                <a16:creationId xmlns:a16="http://schemas.microsoft.com/office/drawing/2014/main" id="{0C92DB70-1391-1732-2CC3-BB2DEEEA0EB4}"/>
              </a:ext>
            </a:extLst>
          </p:cNvPr>
          <p:cNvSpPr>
            <a:spLocks noGrp="1"/>
          </p:cNvSpPr>
          <p:nvPr>
            <p:ph type="sldNum" sz="quarter" idx="12"/>
          </p:nvPr>
        </p:nvSpPr>
        <p:spPr>
          <a:xfrm>
            <a:off x="8610600" y="6356350"/>
            <a:ext cx="2743200" cy="365125"/>
          </a:xfrm>
          <a:prstGeom prst="rect">
            <a:avLst/>
          </a:prstGeom>
        </p:spPr>
        <p:txBody>
          <a:bodyPr/>
          <a:lstStyle/>
          <a:p>
            <a:fld id="{316871F5-4C52-B64A-ACD4-0F293C289581}" type="slidenum">
              <a:rPr lang="en-SE" smtClean="0"/>
              <a:t>‹#›</a:t>
            </a:fld>
            <a:endParaRPr lang="en-SE"/>
          </a:p>
        </p:txBody>
      </p:sp>
    </p:spTree>
    <p:extLst>
      <p:ext uri="{BB962C8B-B14F-4D97-AF65-F5344CB8AC3E}">
        <p14:creationId xmlns:p14="http://schemas.microsoft.com/office/powerpoint/2010/main" val="41264756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F18C9CB-B793-99AB-AA1C-F8D162975C18}"/>
              </a:ext>
            </a:extLst>
          </p:cNvPr>
          <p:cNvSpPr>
            <a:spLocks noGrp="1"/>
          </p:cNvSpPr>
          <p:nvPr>
            <p:ph type="dt" sz="half" idx="10"/>
          </p:nvPr>
        </p:nvSpPr>
        <p:spPr>
          <a:xfrm>
            <a:off x="838200" y="6356350"/>
            <a:ext cx="2743200" cy="365125"/>
          </a:xfrm>
          <a:prstGeom prst="rect">
            <a:avLst/>
          </a:prstGeom>
        </p:spPr>
        <p:txBody>
          <a:bodyPr/>
          <a:lstStyle/>
          <a:p>
            <a:fld id="{5706EFCD-9E10-D444-B141-9B23EA676C6C}" type="datetimeFigureOut">
              <a:rPr lang="en-SE" smtClean="0"/>
              <a:t>10/21/2023</a:t>
            </a:fld>
            <a:endParaRPr lang="en-SE"/>
          </a:p>
        </p:txBody>
      </p:sp>
      <p:sp>
        <p:nvSpPr>
          <p:cNvPr id="3" name="Footer Placeholder 2">
            <a:extLst>
              <a:ext uri="{FF2B5EF4-FFF2-40B4-BE49-F238E27FC236}">
                <a16:creationId xmlns:a16="http://schemas.microsoft.com/office/drawing/2014/main" id="{4F21F578-1D3F-1983-2D46-0CA027B99EF9}"/>
              </a:ext>
            </a:extLst>
          </p:cNvPr>
          <p:cNvSpPr>
            <a:spLocks noGrp="1"/>
          </p:cNvSpPr>
          <p:nvPr>
            <p:ph type="ftr" sz="quarter" idx="11"/>
          </p:nvPr>
        </p:nvSpPr>
        <p:spPr>
          <a:xfrm>
            <a:off x="4038600" y="6356350"/>
            <a:ext cx="4114800" cy="365125"/>
          </a:xfrm>
          <a:prstGeom prst="rect">
            <a:avLst/>
          </a:prstGeom>
        </p:spPr>
        <p:txBody>
          <a:bodyPr/>
          <a:lstStyle/>
          <a:p>
            <a:endParaRPr lang="en-SE"/>
          </a:p>
        </p:txBody>
      </p:sp>
      <p:sp>
        <p:nvSpPr>
          <p:cNvPr id="4" name="Slide Number Placeholder 3">
            <a:extLst>
              <a:ext uri="{FF2B5EF4-FFF2-40B4-BE49-F238E27FC236}">
                <a16:creationId xmlns:a16="http://schemas.microsoft.com/office/drawing/2014/main" id="{00846DD7-663E-8D55-AE79-CE7021794BF4}"/>
              </a:ext>
            </a:extLst>
          </p:cNvPr>
          <p:cNvSpPr>
            <a:spLocks noGrp="1"/>
          </p:cNvSpPr>
          <p:nvPr>
            <p:ph type="sldNum" sz="quarter" idx="12"/>
          </p:nvPr>
        </p:nvSpPr>
        <p:spPr>
          <a:xfrm>
            <a:off x="8610600" y="6356350"/>
            <a:ext cx="2743200" cy="365125"/>
          </a:xfrm>
          <a:prstGeom prst="rect">
            <a:avLst/>
          </a:prstGeom>
        </p:spPr>
        <p:txBody>
          <a:bodyPr/>
          <a:lstStyle/>
          <a:p>
            <a:fld id="{316871F5-4C52-B64A-ACD4-0F293C289581}" type="slidenum">
              <a:rPr lang="en-SE" smtClean="0"/>
              <a:t>‹#›</a:t>
            </a:fld>
            <a:endParaRPr lang="en-SE"/>
          </a:p>
        </p:txBody>
      </p:sp>
    </p:spTree>
    <p:extLst>
      <p:ext uri="{BB962C8B-B14F-4D97-AF65-F5344CB8AC3E}">
        <p14:creationId xmlns:p14="http://schemas.microsoft.com/office/powerpoint/2010/main" val="7018808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0F0088-7BEE-114C-47D2-7C75E421D6F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SE"/>
          </a:p>
        </p:txBody>
      </p:sp>
      <p:sp>
        <p:nvSpPr>
          <p:cNvPr id="3" name="Content Placeholder 2">
            <a:extLst>
              <a:ext uri="{FF2B5EF4-FFF2-40B4-BE49-F238E27FC236}">
                <a16:creationId xmlns:a16="http://schemas.microsoft.com/office/drawing/2014/main" id="{E281FE15-BED3-4A69-C520-7C4D8C5B00E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4" name="Text Placeholder 3">
            <a:extLst>
              <a:ext uri="{FF2B5EF4-FFF2-40B4-BE49-F238E27FC236}">
                <a16:creationId xmlns:a16="http://schemas.microsoft.com/office/drawing/2014/main" id="{B31A165C-8EDB-CB77-96EC-BEE223002F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8D5828D-86AC-8E80-0618-7E5119BB7C3B}"/>
              </a:ext>
            </a:extLst>
          </p:cNvPr>
          <p:cNvSpPr>
            <a:spLocks noGrp="1"/>
          </p:cNvSpPr>
          <p:nvPr>
            <p:ph type="dt" sz="half" idx="10"/>
          </p:nvPr>
        </p:nvSpPr>
        <p:spPr>
          <a:xfrm>
            <a:off x="838200" y="6356350"/>
            <a:ext cx="2743200" cy="365125"/>
          </a:xfrm>
          <a:prstGeom prst="rect">
            <a:avLst/>
          </a:prstGeom>
        </p:spPr>
        <p:txBody>
          <a:bodyPr/>
          <a:lstStyle/>
          <a:p>
            <a:fld id="{5706EFCD-9E10-D444-B141-9B23EA676C6C}" type="datetimeFigureOut">
              <a:rPr lang="en-SE" smtClean="0"/>
              <a:t>10/21/2023</a:t>
            </a:fld>
            <a:endParaRPr lang="en-SE"/>
          </a:p>
        </p:txBody>
      </p:sp>
      <p:sp>
        <p:nvSpPr>
          <p:cNvPr id="6" name="Footer Placeholder 5">
            <a:extLst>
              <a:ext uri="{FF2B5EF4-FFF2-40B4-BE49-F238E27FC236}">
                <a16:creationId xmlns:a16="http://schemas.microsoft.com/office/drawing/2014/main" id="{F41FC49E-0B95-1ACB-11FE-932A3352D1A6}"/>
              </a:ext>
            </a:extLst>
          </p:cNvPr>
          <p:cNvSpPr>
            <a:spLocks noGrp="1"/>
          </p:cNvSpPr>
          <p:nvPr>
            <p:ph type="ftr" sz="quarter" idx="11"/>
          </p:nvPr>
        </p:nvSpPr>
        <p:spPr>
          <a:xfrm>
            <a:off x="4038600" y="6356350"/>
            <a:ext cx="4114800" cy="365125"/>
          </a:xfrm>
          <a:prstGeom prst="rect">
            <a:avLst/>
          </a:prstGeom>
        </p:spPr>
        <p:txBody>
          <a:bodyPr/>
          <a:lstStyle/>
          <a:p>
            <a:endParaRPr lang="en-SE"/>
          </a:p>
        </p:txBody>
      </p:sp>
      <p:sp>
        <p:nvSpPr>
          <p:cNvPr id="7" name="Slide Number Placeholder 6">
            <a:extLst>
              <a:ext uri="{FF2B5EF4-FFF2-40B4-BE49-F238E27FC236}">
                <a16:creationId xmlns:a16="http://schemas.microsoft.com/office/drawing/2014/main" id="{2A459BAC-511D-50A7-5A19-87FF49189BF6}"/>
              </a:ext>
            </a:extLst>
          </p:cNvPr>
          <p:cNvSpPr>
            <a:spLocks noGrp="1"/>
          </p:cNvSpPr>
          <p:nvPr>
            <p:ph type="sldNum" sz="quarter" idx="12"/>
          </p:nvPr>
        </p:nvSpPr>
        <p:spPr>
          <a:xfrm>
            <a:off x="8610600" y="6356350"/>
            <a:ext cx="2743200" cy="365125"/>
          </a:xfrm>
          <a:prstGeom prst="rect">
            <a:avLst/>
          </a:prstGeom>
        </p:spPr>
        <p:txBody>
          <a:bodyPr/>
          <a:lstStyle/>
          <a:p>
            <a:fld id="{316871F5-4C52-B64A-ACD4-0F293C289581}" type="slidenum">
              <a:rPr lang="en-SE" smtClean="0"/>
              <a:t>‹#›</a:t>
            </a:fld>
            <a:endParaRPr lang="en-SE"/>
          </a:p>
        </p:txBody>
      </p:sp>
    </p:spTree>
    <p:extLst>
      <p:ext uri="{BB962C8B-B14F-4D97-AF65-F5344CB8AC3E}">
        <p14:creationId xmlns:p14="http://schemas.microsoft.com/office/powerpoint/2010/main" val="242974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9537C-4A27-EA8C-7671-C1B8B318751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SE"/>
          </a:p>
        </p:txBody>
      </p:sp>
      <p:sp>
        <p:nvSpPr>
          <p:cNvPr id="3" name="Picture Placeholder 2">
            <a:extLst>
              <a:ext uri="{FF2B5EF4-FFF2-40B4-BE49-F238E27FC236}">
                <a16:creationId xmlns:a16="http://schemas.microsoft.com/office/drawing/2014/main" id="{CE3BA6F3-D164-C635-D6FE-E6D0FBDCD9F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SE"/>
          </a:p>
        </p:txBody>
      </p:sp>
      <p:sp>
        <p:nvSpPr>
          <p:cNvPr id="4" name="Text Placeholder 3">
            <a:extLst>
              <a:ext uri="{FF2B5EF4-FFF2-40B4-BE49-F238E27FC236}">
                <a16:creationId xmlns:a16="http://schemas.microsoft.com/office/drawing/2014/main" id="{5FDB5F6A-9E7A-4DBD-7561-3ABB1CDF4A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85081FD9-7B78-D626-212F-84DC21CE6E07}"/>
              </a:ext>
            </a:extLst>
          </p:cNvPr>
          <p:cNvSpPr>
            <a:spLocks noGrp="1"/>
          </p:cNvSpPr>
          <p:nvPr>
            <p:ph type="dt" sz="half" idx="10"/>
          </p:nvPr>
        </p:nvSpPr>
        <p:spPr>
          <a:xfrm>
            <a:off x="838200" y="6356350"/>
            <a:ext cx="2743200" cy="365125"/>
          </a:xfrm>
          <a:prstGeom prst="rect">
            <a:avLst/>
          </a:prstGeom>
        </p:spPr>
        <p:txBody>
          <a:bodyPr/>
          <a:lstStyle/>
          <a:p>
            <a:fld id="{5706EFCD-9E10-D444-B141-9B23EA676C6C}" type="datetimeFigureOut">
              <a:rPr lang="en-SE" smtClean="0"/>
              <a:t>10/21/2023</a:t>
            </a:fld>
            <a:endParaRPr lang="en-SE"/>
          </a:p>
        </p:txBody>
      </p:sp>
      <p:sp>
        <p:nvSpPr>
          <p:cNvPr id="6" name="Footer Placeholder 5">
            <a:extLst>
              <a:ext uri="{FF2B5EF4-FFF2-40B4-BE49-F238E27FC236}">
                <a16:creationId xmlns:a16="http://schemas.microsoft.com/office/drawing/2014/main" id="{00AF957F-24B7-0B57-8FC3-B96A03172986}"/>
              </a:ext>
            </a:extLst>
          </p:cNvPr>
          <p:cNvSpPr>
            <a:spLocks noGrp="1"/>
          </p:cNvSpPr>
          <p:nvPr>
            <p:ph type="ftr" sz="quarter" idx="11"/>
          </p:nvPr>
        </p:nvSpPr>
        <p:spPr>
          <a:xfrm>
            <a:off x="4038600" y="6356350"/>
            <a:ext cx="4114800" cy="365125"/>
          </a:xfrm>
          <a:prstGeom prst="rect">
            <a:avLst/>
          </a:prstGeom>
        </p:spPr>
        <p:txBody>
          <a:bodyPr/>
          <a:lstStyle/>
          <a:p>
            <a:endParaRPr lang="en-SE"/>
          </a:p>
        </p:txBody>
      </p:sp>
      <p:sp>
        <p:nvSpPr>
          <p:cNvPr id="7" name="Slide Number Placeholder 6">
            <a:extLst>
              <a:ext uri="{FF2B5EF4-FFF2-40B4-BE49-F238E27FC236}">
                <a16:creationId xmlns:a16="http://schemas.microsoft.com/office/drawing/2014/main" id="{7034E2AA-53BF-1C4E-F268-4F6427E3BDDB}"/>
              </a:ext>
            </a:extLst>
          </p:cNvPr>
          <p:cNvSpPr>
            <a:spLocks noGrp="1"/>
          </p:cNvSpPr>
          <p:nvPr>
            <p:ph type="sldNum" sz="quarter" idx="12"/>
          </p:nvPr>
        </p:nvSpPr>
        <p:spPr>
          <a:xfrm>
            <a:off x="8610600" y="6356350"/>
            <a:ext cx="2743200" cy="365125"/>
          </a:xfrm>
          <a:prstGeom prst="rect">
            <a:avLst/>
          </a:prstGeom>
        </p:spPr>
        <p:txBody>
          <a:bodyPr/>
          <a:lstStyle/>
          <a:p>
            <a:fld id="{316871F5-4C52-B64A-ACD4-0F293C289581}" type="slidenum">
              <a:rPr lang="en-SE" smtClean="0"/>
              <a:t>‹#›</a:t>
            </a:fld>
            <a:endParaRPr lang="en-SE"/>
          </a:p>
        </p:txBody>
      </p:sp>
    </p:spTree>
    <p:extLst>
      <p:ext uri="{BB962C8B-B14F-4D97-AF65-F5344CB8AC3E}">
        <p14:creationId xmlns:p14="http://schemas.microsoft.com/office/powerpoint/2010/main" val="12545453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A684F64-240D-C9B3-4318-EA03C8CB63E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SE"/>
          </a:p>
        </p:txBody>
      </p:sp>
      <p:sp>
        <p:nvSpPr>
          <p:cNvPr id="3" name="Text Placeholder 2">
            <a:extLst>
              <a:ext uri="{FF2B5EF4-FFF2-40B4-BE49-F238E27FC236}">
                <a16:creationId xmlns:a16="http://schemas.microsoft.com/office/drawing/2014/main" id="{C1998B89-FF20-91B4-3503-8B6F258DF77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grpSp>
        <p:nvGrpSpPr>
          <p:cNvPr id="7" name="Group 6">
            <a:extLst>
              <a:ext uri="{FF2B5EF4-FFF2-40B4-BE49-F238E27FC236}">
                <a16:creationId xmlns:a16="http://schemas.microsoft.com/office/drawing/2014/main" id="{43CAFB99-334F-065D-1C77-534D9178CA71}"/>
              </a:ext>
            </a:extLst>
          </p:cNvPr>
          <p:cNvGrpSpPr/>
          <p:nvPr userDrawn="1"/>
        </p:nvGrpSpPr>
        <p:grpSpPr>
          <a:xfrm>
            <a:off x="179523" y="6121210"/>
            <a:ext cx="6520219" cy="633095"/>
            <a:chOff x="519728" y="10058718"/>
            <a:chExt cx="6520219" cy="633095"/>
          </a:xfrm>
        </p:grpSpPr>
        <p:pic>
          <p:nvPicPr>
            <p:cNvPr id="8" name="Picture 7">
              <a:extLst>
                <a:ext uri="{FF2B5EF4-FFF2-40B4-BE49-F238E27FC236}">
                  <a16:creationId xmlns:a16="http://schemas.microsoft.com/office/drawing/2014/main" id="{37173820-6D4F-B0C4-A30B-F7D0678B2B6A}"/>
                </a:ext>
              </a:extLst>
            </p:cNvPr>
            <p:cNvPicPr/>
            <p:nvPr userDrawn="1"/>
          </p:nvPicPr>
          <p:blipFill>
            <a:blip r:embed="rId13">
              <a:extLst>
                <a:ext uri="{28A0092B-C50C-407E-A947-70E740481C1C}">
                  <a14:useLocalDpi xmlns:a14="http://schemas.microsoft.com/office/drawing/2010/main" val="0"/>
                </a:ext>
              </a:extLst>
            </a:blip>
            <a:stretch>
              <a:fillRect/>
            </a:stretch>
          </p:blipFill>
          <p:spPr>
            <a:xfrm>
              <a:off x="519728" y="10058718"/>
              <a:ext cx="2218055" cy="633095"/>
            </a:xfrm>
            <a:prstGeom prst="rect">
              <a:avLst/>
            </a:prstGeom>
          </p:spPr>
        </p:pic>
        <p:sp>
          <p:nvSpPr>
            <p:cNvPr id="9" name="TextBox 8">
              <a:extLst>
                <a:ext uri="{FF2B5EF4-FFF2-40B4-BE49-F238E27FC236}">
                  <a16:creationId xmlns:a16="http://schemas.microsoft.com/office/drawing/2014/main" id="{1D579E16-F6AE-08E5-6699-4737ED30B6B0}"/>
                </a:ext>
              </a:extLst>
            </p:cNvPr>
            <p:cNvSpPr txBox="1"/>
            <p:nvPr userDrawn="1"/>
          </p:nvSpPr>
          <p:spPr>
            <a:xfrm>
              <a:off x="2796720" y="10142137"/>
              <a:ext cx="4243227" cy="461665"/>
            </a:xfrm>
            <a:prstGeom prst="rect">
              <a:avLst/>
            </a:prstGeom>
            <a:noFill/>
          </p:spPr>
          <p:txBody>
            <a:bodyPr wrap="square" rtlCol="0">
              <a:spAutoFit/>
            </a:bodyPr>
            <a:lstStyle/>
            <a:p>
              <a:r>
                <a:rPr lang="en-GB" sz="800" dirty="0"/>
                <a:t>Reference number: 618596-EPP-1-2020-1-SE-EPPKA2-CBHE-JP</a:t>
              </a:r>
              <a:br>
                <a:rPr lang="en-GB" sz="800" dirty="0"/>
              </a:br>
              <a:r>
                <a:rPr lang="en-GB" sz="800" dirty="0"/>
                <a:t>This publication [communication] reflects the views only of the authors, and the Commission cannot be held responsible for any use, which may be made of the information contained therein.</a:t>
              </a:r>
            </a:p>
          </p:txBody>
        </p:sp>
      </p:grpSp>
      <p:pic>
        <p:nvPicPr>
          <p:cNvPr id="10" name="Picture 9">
            <a:extLst>
              <a:ext uri="{FF2B5EF4-FFF2-40B4-BE49-F238E27FC236}">
                <a16:creationId xmlns:a16="http://schemas.microsoft.com/office/drawing/2014/main" id="{87B58126-C7BE-5D18-F25B-55D3658D4AEE}"/>
              </a:ext>
            </a:extLst>
          </p:cNvPr>
          <p:cNvPicPr>
            <a:picLocks noChangeAspect="1"/>
          </p:cNvPicPr>
          <p:nvPr userDrawn="1"/>
        </p:nvPicPr>
        <p:blipFill>
          <a:blip r:embed="rId14"/>
          <a:stretch>
            <a:fillRect/>
          </a:stretch>
        </p:blipFill>
        <p:spPr>
          <a:xfrm>
            <a:off x="11058439" y="5504807"/>
            <a:ext cx="1074143" cy="1309111"/>
          </a:xfrm>
          <a:prstGeom prst="rect">
            <a:avLst/>
          </a:prstGeom>
        </p:spPr>
      </p:pic>
    </p:spTree>
    <p:extLst>
      <p:ext uri="{BB962C8B-B14F-4D97-AF65-F5344CB8AC3E}">
        <p14:creationId xmlns:p14="http://schemas.microsoft.com/office/powerpoint/2010/main" val="4760945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p3"/><Relationship Id="rId1" Type="http://schemas.microsoft.com/office/2007/relationships/media" Target="../media/media10.mp3"/><Relationship Id="rId5" Type="http://schemas.openxmlformats.org/officeDocument/2006/relationships/image" Target="../media/image3.png"/><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p3"/><Relationship Id="rId1" Type="http://schemas.microsoft.com/office/2007/relationships/media" Target="../media/media11.mp3"/><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p3"/><Relationship Id="rId1" Type="http://schemas.microsoft.com/office/2007/relationships/media" Target="../media/media12.mp3"/><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p3"/><Relationship Id="rId1" Type="http://schemas.microsoft.com/office/2007/relationships/media" Target="../media/media13.mp3"/><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p3"/><Relationship Id="rId1" Type="http://schemas.microsoft.com/office/2007/relationships/media" Target="../media/media14.mp3"/><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p3"/><Relationship Id="rId1" Type="http://schemas.microsoft.com/office/2007/relationships/media" Target="../media/media15.mp3"/><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3.png"/><Relationship Id="rId5" Type="http://schemas.openxmlformats.org/officeDocument/2006/relationships/image" Target="../media/image13.png"/><Relationship Id="rId4" Type="http://schemas.openxmlformats.org/officeDocument/2006/relationships/notesSlide" Target="../notesSlides/notesSlide6.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p3"/><Relationship Id="rId1" Type="http://schemas.microsoft.com/office/2007/relationships/media" Target="../media/media17.mp3"/><Relationship Id="rId5" Type="http://schemas.openxmlformats.org/officeDocument/2006/relationships/image" Target="../media/image3.png"/><Relationship Id="rId4" Type="http://schemas.openxmlformats.org/officeDocument/2006/relationships/notesSlide" Target="../notesSlides/notesSlide7.xml"/></Relationships>
</file>

<file path=ppt/slides/_rels/slide19.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3.png"/><Relationship Id="rId4" Type="http://schemas.openxmlformats.org/officeDocument/2006/relationships/image" Target="../media/image14.jpeg"/><Relationship Id="rId9" Type="http://schemas.microsoft.com/office/2007/relationships/diagramDrawing" Target="../diagrams/drawing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png"/><Relationship Id="rId5" Type="http://schemas.openxmlformats.org/officeDocument/2006/relationships/image" Target="../media/image5.sv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p3"/><Relationship Id="rId1" Type="http://schemas.microsoft.com/office/2007/relationships/media" Target="../media/media19.mp3"/><Relationship Id="rId5" Type="http://schemas.openxmlformats.org/officeDocument/2006/relationships/image" Target="../media/image3.png"/><Relationship Id="rId4" Type="http://schemas.openxmlformats.org/officeDocument/2006/relationships/image" Target="../media/image11.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p3"/><Relationship Id="rId1" Type="http://schemas.microsoft.com/office/2007/relationships/media" Target="../media/media20.mp3"/><Relationship Id="rId5" Type="http://schemas.openxmlformats.org/officeDocument/2006/relationships/image" Target="../media/image3.png"/><Relationship Id="rId4" Type="http://schemas.openxmlformats.org/officeDocument/2006/relationships/notesSlide" Target="../notesSlides/notesSlide8.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p3"/><Relationship Id="rId1" Type="http://schemas.microsoft.com/office/2007/relationships/media" Target="../media/media21.mp3"/><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p3"/><Relationship Id="rId1" Type="http://schemas.microsoft.com/office/2007/relationships/media" Target="../media/media22.mp3"/><Relationship Id="rId5" Type="http://schemas.openxmlformats.org/officeDocument/2006/relationships/image" Target="../media/image3.png"/><Relationship Id="rId4" Type="http://schemas.openxmlformats.org/officeDocument/2006/relationships/image" Target="../media/image15.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p3"/><Relationship Id="rId1" Type="http://schemas.microsoft.com/office/2007/relationships/media" Target="../media/media23.mp3"/><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p3"/><Relationship Id="rId1" Type="http://schemas.microsoft.com/office/2007/relationships/media" Target="../media/media24.mp3"/><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p3"/><Relationship Id="rId1" Type="http://schemas.microsoft.com/office/2007/relationships/media" Target="../media/media25.mp3"/><Relationship Id="rId5" Type="http://schemas.openxmlformats.org/officeDocument/2006/relationships/image" Target="../media/image3.png"/><Relationship Id="rId4" Type="http://schemas.openxmlformats.org/officeDocument/2006/relationships/image" Target="../media/image16.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p3"/><Relationship Id="rId1" Type="http://schemas.microsoft.com/office/2007/relationships/media" Target="../media/media26.mp3"/><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p3"/><Relationship Id="rId1" Type="http://schemas.microsoft.com/office/2007/relationships/media" Target="../media/media27.mp3"/><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3.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p3"/><Relationship Id="rId1" Type="http://schemas.microsoft.com/office/2007/relationships/media" Target="../media/media28.mp3"/><Relationship Id="rId5" Type="http://schemas.openxmlformats.org/officeDocument/2006/relationships/image" Target="../media/image3.png"/><Relationship Id="rId4" Type="http://schemas.openxmlformats.org/officeDocument/2006/relationships/image" Target="../media/image18.jpe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p3"/><Relationship Id="rId1" Type="http://schemas.microsoft.com/office/2007/relationships/media" Target="../media/media29.mp3"/><Relationship Id="rId5" Type="http://schemas.openxmlformats.org/officeDocument/2006/relationships/image" Target="../media/image3.png"/><Relationship Id="rId4" Type="http://schemas.openxmlformats.org/officeDocument/2006/relationships/image" Target="../media/image19.png"/></Relationships>
</file>

<file path=ppt/slides/_rels/slide32.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slideLayout" Target="../slideLayouts/slideLayout2.xml"/><Relationship Id="rId7" Type="http://schemas.openxmlformats.org/officeDocument/2006/relationships/diagramColors" Target="../diagrams/colors2.xml"/><Relationship Id="rId2" Type="http://schemas.openxmlformats.org/officeDocument/2006/relationships/audio" Target="../media/media30.mp3"/><Relationship Id="rId1" Type="http://schemas.microsoft.com/office/2007/relationships/media" Target="../media/media30.mp3"/><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p3"/><Relationship Id="rId1" Type="http://schemas.microsoft.com/office/2007/relationships/media" Target="../media/media31.mp3"/><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p3"/><Relationship Id="rId1" Type="http://schemas.microsoft.com/office/2007/relationships/media" Target="../media/media32.mp3"/><Relationship Id="rId5" Type="http://schemas.openxmlformats.org/officeDocument/2006/relationships/image" Target="../media/image3.png"/><Relationship Id="rId4" Type="http://schemas.openxmlformats.org/officeDocument/2006/relationships/image" Target="../media/image28.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p3"/><Relationship Id="rId1" Type="http://schemas.microsoft.com/office/2007/relationships/media" Target="../media/media33.mp3"/><Relationship Id="rId5" Type="http://schemas.openxmlformats.org/officeDocument/2006/relationships/image" Target="../media/image3.png"/><Relationship Id="rId4" Type="http://schemas.openxmlformats.org/officeDocument/2006/relationships/notesSlide" Target="../notesSlides/notesSlide9.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34.mp3"/><Relationship Id="rId1" Type="http://schemas.microsoft.com/office/2007/relationships/media" Target="../media/media34.mp3"/><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notesSlide" Target="../notesSlides/notesSlide10.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p3"/><Relationship Id="rId1" Type="http://schemas.microsoft.com/office/2007/relationships/media" Target="../media/media35.mp3"/><Relationship Id="rId5" Type="http://schemas.openxmlformats.org/officeDocument/2006/relationships/image" Target="../media/image3.png"/><Relationship Id="rId4" Type="http://schemas.openxmlformats.org/officeDocument/2006/relationships/image" Target="../media/image31.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p3"/><Relationship Id="rId1" Type="http://schemas.microsoft.com/office/2007/relationships/media" Target="../media/media36.mp3"/><Relationship Id="rId4" Type="http://schemas.openxmlformats.org/officeDocument/2006/relationships/image" Target="../media/image3.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p3"/><Relationship Id="rId1" Type="http://schemas.microsoft.com/office/2007/relationships/media" Target="../media/media37.mp3"/><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p3"/><Relationship Id="rId1" Type="http://schemas.microsoft.com/office/2007/relationships/media" Target="../media/media38.mp3"/><Relationship Id="rId4" Type="http://schemas.openxmlformats.org/officeDocument/2006/relationships/image" Target="../media/image3.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mp3"/><Relationship Id="rId1" Type="http://schemas.microsoft.com/office/2007/relationships/media" Target="../media/media39.mp3"/><Relationship Id="rId4" Type="http://schemas.openxmlformats.org/officeDocument/2006/relationships/image" Target="../media/image3.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mp3"/><Relationship Id="rId1" Type="http://schemas.microsoft.com/office/2007/relationships/media" Target="../media/media40.mp3"/><Relationship Id="rId4" Type="http://schemas.openxmlformats.org/officeDocument/2006/relationships/image" Target="../media/image3.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1.mp3"/><Relationship Id="rId1" Type="http://schemas.microsoft.com/office/2007/relationships/media" Target="../media/media41.mp3"/><Relationship Id="rId5" Type="http://schemas.openxmlformats.org/officeDocument/2006/relationships/image" Target="../media/image3.png"/><Relationship Id="rId4" Type="http://schemas.openxmlformats.org/officeDocument/2006/relationships/image" Target="../media/image32.jpe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2.mp3"/><Relationship Id="rId1" Type="http://schemas.microsoft.com/office/2007/relationships/media" Target="../media/media42.mp3"/><Relationship Id="rId5" Type="http://schemas.openxmlformats.org/officeDocument/2006/relationships/image" Target="../media/image3.png"/><Relationship Id="rId4" Type="http://schemas.openxmlformats.org/officeDocument/2006/relationships/image" Target="../media/image33.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3.png"/><Relationship Id="rId5" Type="http://schemas.openxmlformats.org/officeDocument/2006/relationships/image" Target="../media/image8.png"/><Relationship Id="rId4"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3.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3.png"/><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DF4CEB-918A-0472-B6E4-4689B9CD397B}"/>
              </a:ext>
            </a:extLst>
          </p:cNvPr>
          <p:cNvSpPr>
            <a:spLocks noGrp="1"/>
          </p:cNvSpPr>
          <p:nvPr>
            <p:ph type="ctrTitle"/>
          </p:nvPr>
        </p:nvSpPr>
        <p:spPr>
          <a:xfrm>
            <a:off x="1524000" y="1122363"/>
            <a:ext cx="9144000" cy="1352613"/>
          </a:xfrm>
        </p:spPr>
        <p:txBody>
          <a:bodyPr>
            <a:normAutofit/>
          </a:bodyPr>
          <a:lstStyle/>
          <a:p>
            <a:r>
              <a:rPr lang="en-US" sz="4400" b="1" dirty="0">
                <a:effectLst/>
                <a:latin typeface="+mn-lt"/>
                <a:ea typeface="Times New Roman" panose="02020603050405020304" pitchFamily="18" charset="0"/>
              </a:rPr>
              <a:t>Evaluation methods and data collection</a:t>
            </a:r>
            <a:endParaRPr lang="en-SE" sz="4400" b="1" dirty="0">
              <a:latin typeface="+mn-lt"/>
            </a:endParaRPr>
          </a:p>
        </p:txBody>
      </p:sp>
      <p:sp>
        <p:nvSpPr>
          <p:cNvPr id="3" name="Subtitle 2">
            <a:extLst>
              <a:ext uri="{FF2B5EF4-FFF2-40B4-BE49-F238E27FC236}">
                <a16:creationId xmlns:a16="http://schemas.microsoft.com/office/drawing/2014/main" id="{D41D21B8-B733-D6AC-A679-00D982C92189}"/>
              </a:ext>
            </a:extLst>
          </p:cNvPr>
          <p:cNvSpPr>
            <a:spLocks noGrp="1"/>
          </p:cNvSpPr>
          <p:nvPr>
            <p:ph type="subTitle" idx="1"/>
          </p:nvPr>
        </p:nvSpPr>
        <p:spPr>
          <a:xfrm>
            <a:off x="1524000" y="3182112"/>
            <a:ext cx="9144000" cy="2553525"/>
          </a:xfrm>
        </p:spPr>
        <p:txBody>
          <a:bodyPr>
            <a:normAutofit/>
          </a:bodyPr>
          <a:lstStyle/>
          <a:p>
            <a:pPr marL="0" marR="0" lvl="0" indent="0" algn="ctr"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SE" sz="2400" b="1" i="0" u="none" strike="noStrike" kern="1200" cap="none" spc="0" normalizeH="0" baseline="0" noProof="0" dirty="0">
                <a:ln>
                  <a:noFill/>
                </a:ln>
                <a:solidFill>
                  <a:prstClr val="black"/>
                </a:solidFill>
                <a:effectLst/>
                <a:uLnTx/>
                <a:uFillTx/>
                <a:latin typeface="Calibri" panose="020F0502020204030204"/>
                <a:ea typeface="+mn-ea"/>
                <a:cs typeface="+mn-cs"/>
              </a:rPr>
              <a:t>Dr HMP Herath</a:t>
            </a:r>
          </a:p>
          <a:p>
            <a:pPr marL="0" marR="0" lvl="0" indent="0" algn="ctr"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SE" sz="2400" b="1" i="0" u="none" strike="noStrike" kern="1200" cap="none" spc="0" normalizeH="0" baseline="0" noProof="0" dirty="0">
                <a:ln>
                  <a:noFill/>
                </a:ln>
                <a:solidFill>
                  <a:prstClr val="black"/>
                </a:solidFill>
                <a:effectLst/>
                <a:uLnTx/>
                <a:uFillTx/>
                <a:latin typeface="Calibri" panose="020F0502020204030204"/>
                <a:ea typeface="+mn-ea"/>
                <a:cs typeface="+mn-cs"/>
              </a:rPr>
              <a:t>Senior lecturer</a:t>
            </a:r>
            <a:br>
              <a:rPr kumimoji="0" lang="en-SE" sz="2400" b="1"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SE" sz="2400" b="1" i="0" u="none" strike="noStrike" kern="1200" cap="none" spc="0" normalizeH="0" baseline="0" noProof="0" dirty="0">
                <a:ln>
                  <a:noFill/>
                </a:ln>
                <a:solidFill>
                  <a:prstClr val="black"/>
                </a:solidFill>
                <a:effectLst/>
                <a:uLnTx/>
                <a:uFillTx/>
                <a:latin typeface="Calibri" panose="020F0502020204030204"/>
                <a:ea typeface="+mn-ea"/>
                <a:cs typeface="+mn-cs"/>
              </a:rPr>
              <a:t>Ph.D. (USJ), RN(SLNC), B.Sc. (Nursing) Hons(UPSL), CTHE (KDU) </a:t>
            </a:r>
            <a:br>
              <a:rPr kumimoji="0" lang="en-SE" sz="2400" b="1"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SE" sz="2400" b="1" i="0" u="none" strike="noStrike" kern="1200" cap="none" spc="0" normalizeH="0" baseline="0" noProof="0" dirty="0">
                <a:ln>
                  <a:noFill/>
                </a:ln>
                <a:solidFill>
                  <a:prstClr val="black"/>
                </a:solidFill>
                <a:effectLst/>
                <a:uLnTx/>
                <a:uFillTx/>
                <a:latin typeface="Calibri" panose="020F0502020204030204"/>
                <a:ea typeface="+mn-ea"/>
                <a:cs typeface="+mn-cs"/>
              </a:rPr>
              <a:t>Department of Nursing &amp; Midwifery</a:t>
            </a:r>
            <a:br>
              <a:rPr kumimoji="0" lang="en-SE" sz="2400" b="1"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SE" sz="2400" b="1" i="0" u="none" strike="noStrike" kern="1200" cap="none" spc="0" normalizeH="0" baseline="0" noProof="0" dirty="0">
                <a:ln>
                  <a:noFill/>
                </a:ln>
                <a:solidFill>
                  <a:prstClr val="black"/>
                </a:solidFill>
                <a:effectLst/>
                <a:uLnTx/>
                <a:uFillTx/>
                <a:latin typeface="Calibri" panose="020F0502020204030204"/>
                <a:ea typeface="+mn-ea"/>
                <a:cs typeface="+mn-cs"/>
              </a:rPr>
              <a:t>FAHS, KDU</a:t>
            </a:r>
          </a:p>
          <a:p>
            <a:endParaRPr lang="en-SE" dirty="0"/>
          </a:p>
        </p:txBody>
      </p:sp>
      <p:sp>
        <p:nvSpPr>
          <p:cNvPr id="9" name="Subtitle 2">
            <a:extLst>
              <a:ext uri="{FF2B5EF4-FFF2-40B4-BE49-F238E27FC236}">
                <a16:creationId xmlns:a16="http://schemas.microsoft.com/office/drawing/2014/main" id="{5ADD9B8F-30B1-E9B3-FE6D-B4C2CCF58456}"/>
              </a:ext>
            </a:extLst>
          </p:cNvPr>
          <p:cNvSpPr txBox="1">
            <a:spLocks/>
          </p:cNvSpPr>
          <p:nvPr/>
        </p:nvSpPr>
        <p:spPr>
          <a:xfrm>
            <a:off x="1696949" y="4327208"/>
            <a:ext cx="9144000" cy="63309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GB" dirty="0"/>
          </a:p>
        </p:txBody>
      </p:sp>
      <p:pic>
        <p:nvPicPr>
          <p:cNvPr id="4" name="1">
            <a:hlinkClick r:id="" action="ppaction://media"/>
            <a:extLst>
              <a:ext uri="{FF2B5EF4-FFF2-40B4-BE49-F238E27FC236}">
                <a16:creationId xmlns:a16="http://schemas.microsoft.com/office/drawing/2014/main" id="{D1F29AD2-6A51-A247-88E8-79108EF6BB9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86492" y="122115"/>
            <a:ext cx="487363" cy="487363"/>
          </a:xfrm>
          <a:prstGeom prst="rect">
            <a:avLst/>
          </a:prstGeom>
        </p:spPr>
      </p:pic>
    </p:spTree>
    <p:extLst>
      <p:ext uri="{BB962C8B-B14F-4D97-AF65-F5344CB8AC3E}">
        <p14:creationId xmlns:p14="http://schemas.microsoft.com/office/powerpoint/2010/main" val="1161591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4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6DC2D-8BA5-EEAB-44A9-463181D13F91}"/>
              </a:ext>
            </a:extLst>
          </p:cNvPr>
          <p:cNvSpPr>
            <a:spLocks noGrp="1"/>
          </p:cNvSpPr>
          <p:nvPr>
            <p:ph type="title"/>
          </p:nvPr>
        </p:nvSpPr>
        <p:spPr>
          <a:xfrm>
            <a:off x="333827" y="104941"/>
            <a:ext cx="6119446" cy="1616203"/>
          </a:xfrm>
        </p:spPr>
        <p:txBody>
          <a:bodyPr anchor="b">
            <a:normAutofit/>
          </a:bodyPr>
          <a:lstStyle/>
          <a:p>
            <a:r>
              <a:rPr lang="en-US" sz="3600" b="1" dirty="0">
                <a:latin typeface="+mn-lt"/>
              </a:rPr>
              <a:t>Research methods commonly used for evaluation</a:t>
            </a:r>
          </a:p>
        </p:txBody>
      </p:sp>
      <p:sp>
        <p:nvSpPr>
          <p:cNvPr id="3" name="Content Placeholder 2">
            <a:extLst>
              <a:ext uri="{FF2B5EF4-FFF2-40B4-BE49-F238E27FC236}">
                <a16:creationId xmlns:a16="http://schemas.microsoft.com/office/drawing/2014/main" id="{DC4DAAAC-5C99-A5EE-D563-37128667006A}"/>
              </a:ext>
            </a:extLst>
          </p:cNvPr>
          <p:cNvSpPr>
            <a:spLocks noGrp="1"/>
          </p:cNvSpPr>
          <p:nvPr>
            <p:ph idx="1"/>
          </p:nvPr>
        </p:nvSpPr>
        <p:spPr>
          <a:xfrm>
            <a:off x="816402" y="1899138"/>
            <a:ext cx="4951351" cy="3692734"/>
          </a:xfrm>
        </p:spPr>
        <p:txBody>
          <a:bodyPr anchor="t">
            <a:normAutofit/>
          </a:bodyPr>
          <a:lstStyle/>
          <a:p>
            <a:r>
              <a:rPr lang="en-US" dirty="0"/>
              <a:t>Interviews and focus groups </a:t>
            </a:r>
          </a:p>
          <a:p>
            <a:r>
              <a:rPr lang="en-US" dirty="0"/>
              <a:t>Case studies</a:t>
            </a:r>
          </a:p>
          <a:p>
            <a:r>
              <a:rPr lang="en-US" dirty="0"/>
              <a:t>Surveys</a:t>
            </a:r>
          </a:p>
          <a:p>
            <a:r>
              <a:rPr lang="en-US" dirty="0"/>
              <a:t>Output or performance monitoring</a:t>
            </a:r>
          </a:p>
          <a:p>
            <a:r>
              <a:rPr lang="en-US" dirty="0"/>
              <a:t>Observational studies (including ethnography)</a:t>
            </a:r>
          </a:p>
          <a:p>
            <a:pPr marL="0" indent="0">
              <a:buNone/>
            </a:pPr>
            <a:endParaRPr lang="en-US" sz="2000" dirty="0"/>
          </a:p>
          <a:p>
            <a:endParaRPr lang="en-US" sz="2000" dirty="0"/>
          </a:p>
        </p:txBody>
      </p:sp>
      <p:pic>
        <p:nvPicPr>
          <p:cNvPr id="5" name="Picture 4" descr="Magnifying glass showing decling performance">
            <a:extLst>
              <a:ext uri="{FF2B5EF4-FFF2-40B4-BE49-F238E27FC236}">
                <a16:creationId xmlns:a16="http://schemas.microsoft.com/office/drawing/2014/main" id="{EA9B71C6-17EA-BAC4-A455-B086F9DD1746}"/>
              </a:ext>
            </a:extLst>
          </p:cNvPr>
          <p:cNvPicPr>
            <a:picLocks noChangeAspect="1"/>
          </p:cNvPicPr>
          <p:nvPr/>
        </p:nvPicPr>
        <p:blipFill rotWithShape="1">
          <a:blip r:embed="rId4"/>
          <a:srcRect r="26971" b="-1"/>
          <a:stretch/>
        </p:blipFill>
        <p:spPr>
          <a:xfrm>
            <a:off x="6273999" y="741391"/>
            <a:ext cx="5453545" cy="4984683"/>
          </a:xfrm>
          <a:prstGeom prst="rect">
            <a:avLst/>
          </a:prstGeom>
        </p:spPr>
      </p:pic>
      <p:grpSp>
        <p:nvGrpSpPr>
          <p:cNvPr id="24" name="Group 19">
            <a:extLst>
              <a:ext uri="{FF2B5EF4-FFF2-40B4-BE49-F238E27FC236}">
                <a16:creationId xmlns:a16="http://schemas.microsoft.com/office/drawing/2014/main" id="{434FA563-76F6-CDCF-AEA0-A7B78E44647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25" name="Rectangle 20">
              <a:extLst>
                <a:ext uri="{FF2B5EF4-FFF2-40B4-BE49-F238E27FC236}">
                  <a16:creationId xmlns:a16="http://schemas.microsoft.com/office/drawing/2014/main" id="{1D2E3CAA-F1BA-6695-301D-22564C3828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1">
              <a:extLst>
                <a:ext uri="{FF2B5EF4-FFF2-40B4-BE49-F238E27FC236}">
                  <a16:creationId xmlns:a16="http://schemas.microsoft.com/office/drawing/2014/main" id="{2F3F0F2C-04A5-144D-BDCF-C387072897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10">
            <a:hlinkClick r:id="" action="ppaction://media"/>
            <a:extLst>
              <a:ext uri="{FF2B5EF4-FFF2-40B4-BE49-F238E27FC236}">
                <a16:creationId xmlns:a16="http://schemas.microsoft.com/office/drawing/2014/main" id="{4DDF8B26-9427-9C93-CDD6-83DEF89BA99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68138" y="654050"/>
            <a:ext cx="487362" cy="487363"/>
          </a:xfrm>
          <a:prstGeom prst="rect">
            <a:avLst/>
          </a:prstGeom>
        </p:spPr>
      </p:pic>
    </p:spTree>
    <p:extLst>
      <p:ext uri="{BB962C8B-B14F-4D97-AF65-F5344CB8AC3E}">
        <p14:creationId xmlns:p14="http://schemas.microsoft.com/office/powerpoint/2010/main" val="1807012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48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00B21-02BD-05D7-6C91-8258EB09B012}"/>
              </a:ext>
            </a:extLst>
          </p:cNvPr>
          <p:cNvSpPr>
            <a:spLocks noGrp="1"/>
          </p:cNvSpPr>
          <p:nvPr>
            <p:ph type="title"/>
          </p:nvPr>
        </p:nvSpPr>
        <p:spPr>
          <a:xfrm>
            <a:off x="838200" y="759301"/>
            <a:ext cx="10515600" cy="874395"/>
          </a:xfrm>
        </p:spPr>
        <p:txBody>
          <a:bodyPr>
            <a:normAutofit fontScale="90000"/>
          </a:bodyPr>
          <a:lstStyle/>
          <a:p>
            <a:r>
              <a:rPr lang="en-US" sz="2200" b="1" dirty="0">
                <a:latin typeface="+mn-lt"/>
              </a:rPr>
              <a:t>Research methods commonly used for evaluation</a:t>
            </a:r>
            <a:br>
              <a:rPr lang="en-US" sz="4000" b="1" dirty="0">
                <a:latin typeface="+mn-lt"/>
              </a:rPr>
            </a:br>
            <a:r>
              <a:rPr lang="en-US" sz="4000" b="1" dirty="0">
                <a:latin typeface="+mn-lt"/>
              </a:rPr>
              <a:t>1. Interviews and focus groups</a:t>
            </a:r>
            <a:br>
              <a:rPr lang="en-US" dirty="0"/>
            </a:br>
            <a:endParaRPr lang="en-US" dirty="0"/>
          </a:p>
        </p:txBody>
      </p:sp>
      <p:graphicFrame>
        <p:nvGraphicFramePr>
          <p:cNvPr id="4" name="Table 4">
            <a:extLst>
              <a:ext uri="{FF2B5EF4-FFF2-40B4-BE49-F238E27FC236}">
                <a16:creationId xmlns:a16="http://schemas.microsoft.com/office/drawing/2014/main" id="{DC15F907-A6DE-95A4-37F6-006AB46A9BFC}"/>
              </a:ext>
            </a:extLst>
          </p:cNvPr>
          <p:cNvGraphicFramePr>
            <a:graphicFrameLocks noGrp="1"/>
          </p:cNvGraphicFramePr>
          <p:nvPr>
            <p:ph idx="1"/>
            <p:extLst>
              <p:ext uri="{D42A27DB-BD31-4B8C-83A1-F6EECF244321}">
                <p14:modId xmlns:p14="http://schemas.microsoft.com/office/powerpoint/2010/main" val="40615263"/>
              </p:ext>
            </p:extLst>
          </p:nvPr>
        </p:nvGraphicFramePr>
        <p:xfrm>
          <a:off x="838200" y="1567544"/>
          <a:ext cx="11109290" cy="3938954"/>
        </p:xfrm>
        <a:graphic>
          <a:graphicData uri="http://schemas.openxmlformats.org/drawingml/2006/table">
            <a:tbl>
              <a:tblPr firstRow="1" bandRow="1">
                <a:tableStyleId>{6E25E649-3F16-4E02-A733-19D2CDBF48F0}</a:tableStyleId>
              </a:tblPr>
              <a:tblGrid>
                <a:gridCol w="3747512">
                  <a:extLst>
                    <a:ext uri="{9D8B030D-6E8A-4147-A177-3AD203B41FA5}">
                      <a16:colId xmlns:a16="http://schemas.microsoft.com/office/drawing/2014/main" val="2079840721"/>
                    </a:ext>
                  </a:extLst>
                </a:gridCol>
                <a:gridCol w="7361778">
                  <a:extLst>
                    <a:ext uri="{9D8B030D-6E8A-4147-A177-3AD203B41FA5}">
                      <a16:colId xmlns:a16="http://schemas.microsoft.com/office/drawing/2014/main" val="1237636466"/>
                    </a:ext>
                  </a:extLst>
                </a:gridCol>
              </a:tblGrid>
              <a:tr h="710677">
                <a:tc>
                  <a:txBody>
                    <a:bodyPr/>
                    <a:lstStyle/>
                    <a:p>
                      <a:r>
                        <a:rPr lang="en-US" sz="2800" b="1" dirty="0">
                          <a:solidFill>
                            <a:schemeClr val="bg1"/>
                          </a:solidFill>
                          <a:effectLst/>
                        </a:rPr>
                        <a:t>Description </a:t>
                      </a:r>
                      <a:endParaRPr lang="en-US" sz="4400" b="1" dirty="0">
                        <a:solidFill>
                          <a:schemeClr val="bg1"/>
                        </a:solidFill>
                        <a:effectLst/>
                      </a:endParaRPr>
                    </a:p>
                  </a:txBody>
                  <a:tcPr anchor="ctr"/>
                </a:tc>
                <a:tc>
                  <a:txBody>
                    <a:bodyPr/>
                    <a:lstStyle/>
                    <a:p>
                      <a:r>
                        <a:rPr lang="en-US" sz="3200" b="1" dirty="0">
                          <a:solidFill>
                            <a:schemeClr val="bg1"/>
                          </a:solidFill>
                          <a:effectLst/>
                        </a:rPr>
                        <a:t>Pros and Cons</a:t>
                      </a:r>
                      <a:endParaRPr lang="en-US" sz="4800" b="1" dirty="0">
                        <a:solidFill>
                          <a:schemeClr val="bg1"/>
                        </a:solidFill>
                        <a:effectLst/>
                      </a:endParaRPr>
                    </a:p>
                  </a:txBody>
                  <a:tcPr anchor="ctr"/>
                </a:tc>
                <a:extLst>
                  <a:ext uri="{0D108BD9-81ED-4DB2-BD59-A6C34878D82A}">
                    <a16:rowId xmlns:a16="http://schemas.microsoft.com/office/drawing/2014/main" val="2952376050"/>
                  </a:ext>
                </a:extLst>
              </a:tr>
              <a:tr h="3228277">
                <a:tc>
                  <a:txBody>
                    <a:bodyPr/>
                    <a:lstStyle/>
                    <a:p>
                      <a:pPr marL="342900" indent="-342900">
                        <a:buFont typeface="Arial" panose="020B0604020202020204" pitchFamily="34" charset="0"/>
                        <a:buChar char="•"/>
                      </a:pPr>
                      <a:r>
                        <a:rPr lang="en-US" sz="2400" b="0" dirty="0">
                          <a:solidFill>
                            <a:srgbClr val="000000"/>
                          </a:solidFill>
                          <a:effectLst/>
                        </a:rPr>
                        <a:t>Interviews enable in-depth exploration of the intervention with participants. </a:t>
                      </a:r>
                    </a:p>
                    <a:p>
                      <a:pPr marL="342900" indent="-342900">
                        <a:buFont typeface="Arial" panose="020B0604020202020204" pitchFamily="34" charset="0"/>
                        <a:buChar char="•"/>
                      </a:pPr>
                      <a:r>
                        <a:rPr lang="en-US" sz="2400" b="0" dirty="0">
                          <a:solidFill>
                            <a:srgbClr val="000000"/>
                          </a:solidFill>
                          <a:effectLst/>
                        </a:rPr>
                        <a:t>Focus groups are useful to elicit views from a group of people rather than an individual.</a:t>
                      </a:r>
                      <a:endParaRPr lang="en-US" sz="4800" dirty="0">
                        <a:effectLst/>
                      </a:endParaRPr>
                    </a:p>
                  </a:txBody>
                  <a:tcPr anchor="ctr"/>
                </a:tc>
                <a:tc>
                  <a:txBody>
                    <a:bodyPr/>
                    <a:lstStyle/>
                    <a:p>
                      <a:pPr marL="342900" indent="-342900">
                        <a:buFont typeface="Arial" panose="020B0604020202020204" pitchFamily="34" charset="0"/>
                        <a:buChar char="•"/>
                      </a:pPr>
                      <a:r>
                        <a:rPr lang="en-US" sz="2400" b="0" dirty="0">
                          <a:solidFill>
                            <a:srgbClr val="000000"/>
                          </a:solidFill>
                          <a:effectLst/>
                        </a:rPr>
                        <a:t>Can be used to elicit views of individuals involved in an intervention. </a:t>
                      </a:r>
                    </a:p>
                    <a:p>
                      <a:pPr marL="342900" indent="-342900">
                        <a:buFont typeface="Arial" panose="020B0604020202020204" pitchFamily="34" charset="0"/>
                        <a:buChar char="•"/>
                      </a:pPr>
                      <a:r>
                        <a:rPr lang="en-US" sz="2400" b="0" dirty="0">
                          <a:solidFill>
                            <a:srgbClr val="000000"/>
                          </a:solidFill>
                          <a:effectLst/>
                        </a:rPr>
                        <a:t>Can be used to collect in-depth insight about an intervention and shed light on patterns emerging in other pieces of evidence collected.</a:t>
                      </a:r>
                    </a:p>
                    <a:p>
                      <a:pPr marL="342900" indent="-342900">
                        <a:buFont typeface="Arial" panose="020B0604020202020204" pitchFamily="34" charset="0"/>
                        <a:buChar char="•"/>
                      </a:pPr>
                      <a:r>
                        <a:rPr lang="en-US" sz="2400" b="0" dirty="0">
                          <a:solidFill>
                            <a:srgbClr val="000000"/>
                          </a:solidFill>
                          <a:effectLst/>
                        </a:rPr>
                        <a:t>Can be resource intensive; requires time to conduct and </a:t>
                      </a:r>
                      <a:r>
                        <a:rPr lang="en-US" sz="2400" b="0" dirty="0" err="1">
                          <a:solidFill>
                            <a:srgbClr val="000000"/>
                          </a:solidFill>
                          <a:effectLst/>
                        </a:rPr>
                        <a:t>analyse</a:t>
                      </a:r>
                      <a:r>
                        <a:rPr lang="en-US" sz="2400" b="0" dirty="0">
                          <a:solidFill>
                            <a:srgbClr val="000000"/>
                          </a:solidFill>
                          <a:effectLst/>
                        </a:rPr>
                        <a:t>; does not provide numerical estimates; there may be risk of bias in the views collected.</a:t>
                      </a:r>
                      <a:endParaRPr lang="en-US" sz="4800" dirty="0">
                        <a:effectLst/>
                      </a:endParaRPr>
                    </a:p>
                  </a:txBody>
                  <a:tcPr anchor="ctr"/>
                </a:tc>
                <a:extLst>
                  <a:ext uri="{0D108BD9-81ED-4DB2-BD59-A6C34878D82A}">
                    <a16:rowId xmlns:a16="http://schemas.microsoft.com/office/drawing/2014/main" val="316531711"/>
                  </a:ext>
                </a:extLst>
              </a:tr>
            </a:tbl>
          </a:graphicData>
        </a:graphic>
      </p:graphicFrame>
      <p:pic>
        <p:nvPicPr>
          <p:cNvPr id="3" name="11">
            <a:hlinkClick r:id="" action="ppaction://media"/>
            <a:extLst>
              <a:ext uri="{FF2B5EF4-FFF2-40B4-BE49-F238E27FC236}">
                <a16:creationId xmlns:a16="http://schemas.microsoft.com/office/drawing/2014/main" id="{CA067B68-9B25-F8BE-7DCC-4757CEE9EE8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26813" y="695325"/>
            <a:ext cx="487362" cy="487363"/>
          </a:xfrm>
          <a:prstGeom prst="rect">
            <a:avLst/>
          </a:prstGeom>
        </p:spPr>
      </p:pic>
    </p:spTree>
    <p:extLst>
      <p:ext uri="{BB962C8B-B14F-4D97-AF65-F5344CB8AC3E}">
        <p14:creationId xmlns:p14="http://schemas.microsoft.com/office/powerpoint/2010/main" val="2603916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16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00B21-02BD-05D7-6C91-8258EB09B012}"/>
              </a:ext>
            </a:extLst>
          </p:cNvPr>
          <p:cNvSpPr>
            <a:spLocks noGrp="1"/>
          </p:cNvSpPr>
          <p:nvPr>
            <p:ph type="title"/>
          </p:nvPr>
        </p:nvSpPr>
        <p:spPr/>
        <p:txBody>
          <a:bodyPr>
            <a:normAutofit fontScale="90000"/>
          </a:bodyPr>
          <a:lstStyle/>
          <a:p>
            <a:r>
              <a:rPr kumimoji="0" lang="en-US" sz="2200" b="1" i="0" u="none" strike="noStrike" kern="1200" cap="none" spc="0" normalizeH="0" baseline="0" noProof="0" dirty="0">
                <a:ln>
                  <a:noFill/>
                </a:ln>
                <a:solidFill>
                  <a:prstClr val="black"/>
                </a:solidFill>
                <a:effectLst/>
                <a:uLnTx/>
                <a:uFillTx/>
                <a:latin typeface="Calibri" panose="020F0502020204030204"/>
                <a:ea typeface="+mj-ea"/>
                <a:cs typeface="+mj-cs"/>
              </a:rPr>
              <a:t>Research methods commonly used for evaluation</a:t>
            </a:r>
            <a:br>
              <a:rPr kumimoji="0" lang="en-US" sz="4000" b="1" i="0" u="none" strike="noStrike" kern="1200" cap="none" spc="0" normalizeH="0" baseline="0" noProof="0" dirty="0">
                <a:ln>
                  <a:noFill/>
                </a:ln>
                <a:solidFill>
                  <a:prstClr val="black"/>
                </a:solidFill>
                <a:effectLst/>
                <a:uLnTx/>
                <a:uFillTx/>
                <a:latin typeface="Calibri" panose="020F0502020204030204"/>
                <a:ea typeface="+mj-ea"/>
                <a:cs typeface="+mj-cs"/>
              </a:rPr>
            </a:br>
            <a:r>
              <a:rPr kumimoji="0" lang="en-US" sz="4000" b="1" i="0" u="none" strike="noStrike" kern="1200" cap="none" spc="0" normalizeH="0" baseline="0" noProof="0" dirty="0">
                <a:ln>
                  <a:noFill/>
                </a:ln>
                <a:solidFill>
                  <a:prstClr val="black"/>
                </a:solidFill>
                <a:effectLst/>
                <a:uLnTx/>
                <a:uFillTx/>
                <a:latin typeface="Calibri" panose="020F0502020204030204"/>
                <a:ea typeface="+mj-ea"/>
                <a:cs typeface="+mj-cs"/>
              </a:rPr>
              <a:t>2. Case studies </a:t>
            </a:r>
            <a:endParaRPr lang="en-US" dirty="0"/>
          </a:p>
        </p:txBody>
      </p:sp>
      <p:graphicFrame>
        <p:nvGraphicFramePr>
          <p:cNvPr id="4" name="Table 4">
            <a:extLst>
              <a:ext uri="{FF2B5EF4-FFF2-40B4-BE49-F238E27FC236}">
                <a16:creationId xmlns:a16="http://schemas.microsoft.com/office/drawing/2014/main" id="{DC15F907-A6DE-95A4-37F6-006AB46A9BFC}"/>
              </a:ext>
            </a:extLst>
          </p:cNvPr>
          <p:cNvGraphicFramePr>
            <a:graphicFrameLocks noGrp="1"/>
          </p:cNvGraphicFramePr>
          <p:nvPr>
            <p:ph idx="1"/>
            <p:extLst>
              <p:ext uri="{D42A27DB-BD31-4B8C-83A1-F6EECF244321}">
                <p14:modId xmlns:p14="http://schemas.microsoft.com/office/powerpoint/2010/main" val="1336099788"/>
              </p:ext>
            </p:extLst>
          </p:nvPr>
        </p:nvGraphicFramePr>
        <p:xfrm>
          <a:off x="677426" y="1358425"/>
          <a:ext cx="10998759" cy="4720828"/>
        </p:xfrm>
        <a:graphic>
          <a:graphicData uri="http://schemas.openxmlformats.org/drawingml/2006/table">
            <a:tbl>
              <a:tblPr firstRow="1" bandRow="1">
                <a:tableStyleId>{6E25E649-3F16-4E02-A733-19D2CDBF48F0}</a:tableStyleId>
              </a:tblPr>
              <a:tblGrid>
                <a:gridCol w="4728587">
                  <a:extLst>
                    <a:ext uri="{9D8B030D-6E8A-4147-A177-3AD203B41FA5}">
                      <a16:colId xmlns:a16="http://schemas.microsoft.com/office/drawing/2014/main" val="2079840721"/>
                    </a:ext>
                  </a:extLst>
                </a:gridCol>
                <a:gridCol w="6270172">
                  <a:extLst>
                    <a:ext uri="{9D8B030D-6E8A-4147-A177-3AD203B41FA5}">
                      <a16:colId xmlns:a16="http://schemas.microsoft.com/office/drawing/2014/main" val="1237636466"/>
                    </a:ext>
                  </a:extLst>
                </a:gridCol>
              </a:tblGrid>
              <a:tr h="649112">
                <a:tc>
                  <a:txBody>
                    <a:bodyPr/>
                    <a:lstStyle/>
                    <a:p>
                      <a:r>
                        <a:rPr lang="en-US" sz="2800" b="0" dirty="0">
                          <a:solidFill>
                            <a:schemeClr val="tx1"/>
                          </a:solidFill>
                          <a:effectLst/>
                        </a:rPr>
                        <a:t>Description </a:t>
                      </a:r>
                      <a:endParaRPr lang="en-US" sz="4400" dirty="0">
                        <a:solidFill>
                          <a:schemeClr val="tx1"/>
                        </a:solidFill>
                        <a:effectLst/>
                      </a:endParaRPr>
                    </a:p>
                  </a:txBody>
                  <a:tcPr anchor="ctr"/>
                </a:tc>
                <a:tc>
                  <a:txBody>
                    <a:bodyPr/>
                    <a:lstStyle/>
                    <a:p>
                      <a:r>
                        <a:rPr lang="en-US" sz="2800" b="0" dirty="0">
                          <a:solidFill>
                            <a:schemeClr val="tx1"/>
                          </a:solidFill>
                          <a:effectLst/>
                        </a:rPr>
                        <a:t>Pros and Cons</a:t>
                      </a:r>
                      <a:endParaRPr lang="en-US" sz="4400" dirty="0">
                        <a:solidFill>
                          <a:schemeClr val="tx1"/>
                        </a:solidFill>
                        <a:effectLst/>
                      </a:endParaRPr>
                    </a:p>
                  </a:txBody>
                  <a:tcPr anchor="ctr"/>
                </a:tc>
                <a:extLst>
                  <a:ext uri="{0D108BD9-81ED-4DB2-BD59-A6C34878D82A}">
                    <a16:rowId xmlns:a16="http://schemas.microsoft.com/office/drawing/2014/main" val="2952376050"/>
                  </a:ext>
                </a:extLst>
              </a:tr>
              <a:tr h="4071716">
                <a:tc>
                  <a:txBody>
                    <a:bodyPr/>
                    <a:lstStyle/>
                    <a:p>
                      <a:pPr marL="342900" indent="-342900">
                        <a:buFont typeface="Arial" panose="020B0604020202020204" pitchFamily="34" charset="0"/>
                        <a:buChar char="•"/>
                      </a:pPr>
                      <a:r>
                        <a:rPr lang="en-US" sz="2400" b="0" dirty="0">
                          <a:solidFill>
                            <a:schemeClr val="tx1"/>
                          </a:solidFill>
                          <a:effectLst/>
                        </a:rPr>
                        <a:t>In-depth investigation of a person, group or event within its real-world context. </a:t>
                      </a:r>
                    </a:p>
                    <a:p>
                      <a:pPr marL="342900" indent="-342900">
                        <a:buFont typeface="Arial" panose="020B0604020202020204" pitchFamily="34" charset="0"/>
                        <a:buChar char="•"/>
                      </a:pPr>
                      <a:r>
                        <a:rPr lang="en-US" sz="2400" b="0" dirty="0">
                          <a:solidFill>
                            <a:schemeClr val="tx1"/>
                          </a:solidFill>
                          <a:effectLst/>
                        </a:rPr>
                        <a:t>Subjects are often purposively selected.</a:t>
                      </a:r>
                    </a:p>
                    <a:p>
                      <a:pPr marL="342900" indent="-342900">
                        <a:buFont typeface="Arial" panose="020B0604020202020204" pitchFamily="34" charset="0"/>
                        <a:buChar char="•"/>
                      </a:pPr>
                      <a:r>
                        <a:rPr lang="en-US" sz="2400" b="0" dirty="0">
                          <a:solidFill>
                            <a:schemeClr val="tx1"/>
                          </a:solidFill>
                          <a:effectLst/>
                        </a:rPr>
                        <a:t>Often uses multiple sources of evidence and data collection methods. </a:t>
                      </a:r>
                    </a:p>
                    <a:p>
                      <a:pPr marL="342900" indent="-342900">
                        <a:buFont typeface="Arial" panose="020B0604020202020204" pitchFamily="34" charset="0"/>
                        <a:buChar char="•"/>
                      </a:pPr>
                      <a:r>
                        <a:rPr lang="en-US" sz="2400" b="0" dirty="0">
                          <a:solidFill>
                            <a:schemeClr val="tx1"/>
                          </a:solidFill>
                          <a:effectLst/>
                        </a:rPr>
                        <a:t>Can be descriptive, exploratory, or explanatory.</a:t>
                      </a:r>
                      <a:endParaRPr lang="en-US" sz="4800" dirty="0">
                        <a:solidFill>
                          <a:schemeClr val="tx1"/>
                        </a:solidFill>
                        <a:effectLst/>
                      </a:endParaRPr>
                    </a:p>
                  </a:txBody>
                  <a:tcPr anchor="ctr"/>
                </a:tc>
                <a:tc>
                  <a:txBody>
                    <a:bodyPr/>
                    <a:lstStyle/>
                    <a:p>
                      <a:pPr marL="342900" indent="-342900">
                        <a:buFont typeface="Arial" panose="020B0604020202020204" pitchFamily="34" charset="0"/>
                        <a:buChar char="•"/>
                      </a:pPr>
                      <a:r>
                        <a:rPr lang="en-US" sz="2400" b="0" dirty="0">
                          <a:solidFill>
                            <a:schemeClr val="tx1"/>
                          </a:solidFill>
                          <a:effectLst/>
                        </a:rPr>
                        <a:t>Can capture real-life situations in depth and detail and help understand complex phenomena.</a:t>
                      </a:r>
                    </a:p>
                    <a:p>
                      <a:pPr marL="342900" indent="-342900">
                        <a:buFont typeface="Arial" panose="020B0604020202020204" pitchFamily="34" charset="0"/>
                        <a:buChar char="•"/>
                      </a:pPr>
                      <a:r>
                        <a:rPr lang="en-US" sz="2400" b="0" dirty="0">
                          <a:solidFill>
                            <a:schemeClr val="tx1"/>
                          </a:solidFill>
                          <a:effectLst/>
                        </a:rPr>
                        <a:t>Works well in combination with or supplementing other methods, such as surveys. </a:t>
                      </a:r>
                    </a:p>
                    <a:p>
                      <a:pPr marL="342900" indent="-342900">
                        <a:buFont typeface="Arial" panose="020B0604020202020204" pitchFamily="34" charset="0"/>
                        <a:buChar char="•"/>
                      </a:pPr>
                      <a:r>
                        <a:rPr lang="en-US" sz="2400" b="0" dirty="0">
                          <a:solidFill>
                            <a:schemeClr val="tx1"/>
                          </a:solidFill>
                          <a:effectLst/>
                        </a:rPr>
                        <a:t>Can be helpful for communicating to stakeholders what interventions have worked for particular organizations.</a:t>
                      </a:r>
                    </a:p>
                    <a:p>
                      <a:pPr marL="342900" indent="-342900">
                        <a:buFont typeface="Arial" panose="020B0604020202020204" pitchFamily="34" charset="0"/>
                        <a:buChar char="•"/>
                      </a:pPr>
                      <a:r>
                        <a:rPr lang="en-US" sz="2400" b="0" dirty="0">
                          <a:solidFill>
                            <a:schemeClr val="tx1"/>
                          </a:solidFill>
                          <a:effectLst/>
                        </a:rPr>
                        <a:t>It is difficult to generalize findings</a:t>
                      </a:r>
                      <a:endParaRPr lang="en-US" sz="4800" dirty="0">
                        <a:solidFill>
                          <a:schemeClr val="tx1"/>
                        </a:solidFill>
                        <a:effectLst/>
                      </a:endParaRPr>
                    </a:p>
                  </a:txBody>
                  <a:tcPr anchor="ctr"/>
                </a:tc>
                <a:extLst>
                  <a:ext uri="{0D108BD9-81ED-4DB2-BD59-A6C34878D82A}">
                    <a16:rowId xmlns:a16="http://schemas.microsoft.com/office/drawing/2014/main" val="316531711"/>
                  </a:ext>
                </a:extLst>
              </a:tr>
            </a:tbl>
          </a:graphicData>
        </a:graphic>
      </p:graphicFrame>
      <p:pic>
        <p:nvPicPr>
          <p:cNvPr id="3" name="12">
            <a:hlinkClick r:id="" action="ppaction://media"/>
            <a:extLst>
              <a:ext uri="{FF2B5EF4-FFF2-40B4-BE49-F238E27FC236}">
                <a16:creationId xmlns:a16="http://schemas.microsoft.com/office/drawing/2014/main" id="{34ED3939-B18F-7ABC-D00D-AE07F18ABBC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96650" y="584200"/>
            <a:ext cx="487363" cy="487363"/>
          </a:xfrm>
          <a:prstGeom prst="rect">
            <a:avLst/>
          </a:prstGeom>
        </p:spPr>
      </p:pic>
    </p:spTree>
    <p:extLst>
      <p:ext uri="{BB962C8B-B14F-4D97-AF65-F5344CB8AC3E}">
        <p14:creationId xmlns:p14="http://schemas.microsoft.com/office/powerpoint/2010/main" val="3044485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21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00B21-02BD-05D7-6C91-8258EB09B012}"/>
              </a:ext>
            </a:extLst>
          </p:cNvPr>
          <p:cNvSpPr>
            <a:spLocks noGrp="1"/>
          </p:cNvSpPr>
          <p:nvPr>
            <p:ph type="title"/>
          </p:nvPr>
        </p:nvSpPr>
        <p:spPr/>
        <p:txBody>
          <a:bodyPr>
            <a:normAutofit fontScale="90000"/>
          </a:bodyPr>
          <a:lstStyle/>
          <a:p>
            <a:r>
              <a:rPr lang="en-US" sz="2200" dirty="0">
                <a:latin typeface="+mn-lt"/>
              </a:rPr>
              <a:t>Research methods commonly used for evaluation</a:t>
            </a:r>
            <a:br>
              <a:rPr lang="en-US" sz="2200" dirty="0">
                <a:latin typeface="+mn-lt"/>
              </a:rPr>
            </a:br>
            <a:r>
              <a:rPr lang="en-US" sz="4000" b="1" dirty="0">
                <a:latin typeface="+mn-lt"/>
              </a:rPr>
              <a:t>3. Surveys</a:t>
            </a:r>
            <a:endParaRPr lang="en-US" b="1" dirty="0">
              <a:latin typeface="+mn-lt"/>
            </a:endParaRPr>
          </a:p>
        </p:txBody>
      </p:sp>
      <p:graphicFrame>
        <p:nvGraphicFramePr>
          <p:cNvPr id="4" name="Table 4">
            <a:extLst>
              <a:ext uri="{FF2B5EF4-FFF2-40B4-BE49-F238E27FC236}">
                <a16:creationId xmlns:a16="http://schemas.microsoft.com/office/drawing/2014/main" id="{DC15F907-A6DE-95A4-37F6-006AB46A9BFC}"/>
              </a:ext>
            </a:extLst>
          </p:cNvPr>
          <p:cNvGraphicFramePr>
            <a:graphicFrameLocks noGrp="1"/>
          </p:cNvGraphicFramePr>
          <p:nvPr>
            <p:ph idx="1"/>
            <p:extLst>
              <p:ext uri="{D42A27DB-BD31-4B8C-83A1-F6EECF244321}">
                <p14:modId xmlns:p14="http://schemas.microsoft.com/office/powerpoint/2010/main" val="3071594138"/>
              </p:ext>
            </p:extLst>
          </p:nvPr>
        </p:nvGraphicFramePr>
        <p:xfrm>
          <a:off x="838200" y="1331406"/>
          <a:ext cx="10842170" cy="5303520"/>
        </p:xfrm>
        <a:graphic>
          <a:graphicData uri="http://schemas.openxmlformats.org/drawingml/2006/table">
            <a:tbl>
              <a:tblPr firstRow="1" bandRow="1">
                <a:tableStyleId>{6E25E649-3F16-4E02-A733-19D2CDBF48F0}</a:tableStyleId>
              </a:tblPr>
              <a:tblGrid>
                <a:gridCol w="5015756">
                  <a:extLst>
                    <a:ext uri="{9D8B030D-6E8A-4147-A177-3AD203B41FA5}">
                      <a16:colId xmlns:a16="http://schemas.microsoft.com/office/drawing/2014/main" val="2079840721"/>
                    </a:ext>
                  </a:extLst>
                </a:gridCol>
                <a:gridCol w="5826414">
                  <a:extLst>
                    <a:ext uri="{9D8B030D-6E8A-4147-A177-3AD203B41FA5}">
                      <a16:colId xmlns:a16="http://schemas.microsoft.com/office/drawing/2014/main" val="1237636466"/>
                    </a:ext>
                  </a:extLst>
                </a:gridCol>
              </a:tblGrid>
              <a:tr h="370840">
                <a:tc>
                  <a:txBody>
                    <a:bodyPr/>
                    <a:lstStyle/>
                    <a:p>
                      <a:r>
                        <a:rPr lang="en-US" sz="2400" b="0" dirty="0">
                          <a:solidFill>
                            <a:schemeClr val="bg1"/>
                          </a:solidFill>
                          <a:effectLst/>
                        </a:rPr>
                        <a:t>Description </a:t>
                      </a:r>
                      <a:endParaRPr lang="en-US" sz="2400" dirty="0">
                        <a:solidFill>
                          <a:schemeClr val="bg1"/>
                        </a:solidFill>
                        <a:effectLst/>
                      </a:endParaRPr>
                    </a:p>
                  </a:txBody>
                  <a:tcPr anchor="ctr"/>
                </a:tc>
                <a:tc>
                  <a:txBody>
                    <a:bodyPr/>
                    <a:lstStyle/>
                    <a:p>
                      <a:r>
                        <a:rPr lang="en-US" sz="2400" b="0" dirty="0">
                          <a:solidFill>
                            <a:schemeClr val="bg1"/>
                          </a:solidFill>
                          <a:effectLst/>
                        </a:rPr>
                        <a:t>Pros and Cons</a:t>
                      </a:r>
                      <a:endParaRPr lang="en-US" sz="2400" dirty="0">
                        <a:solidFill>
                          <a:schemeClr val="bg1"/>
                        </a:solidFill>
                        <a:effectLst/>
                      </a:endParaRPr>
                    </a:p>
                  </a:txBody>
                  <a:tcPr anchor="ctr"/>
                </a:tc>
                <a:extLst>
                  <a:ext uri="{0D108BD9-81ED-4DB2-BD59-A6C34878D82A}">
                    <a16:rowId xmlns:a16="http://schemas.microsoft.com/office/drawing/2014/main" val="2952376050"/>
                  </a:ext>
                </a:extLst>
              </a:tr>
              <a:tr h="370840">
                <a:tc>
                  <a:txBody>
                    <a:bodyPr/>
                    <a:lstStyle/>
                    <a:p>
                      <a:pPr marL="342900" indent="-342900">
                        <a:buFont typeface="Arial" panose="020B0604020202020204" pitchFamily="34" charset="0"/>
                        <a:buChar char="•"/>
                      </a:pPr>
                      <a:r>
                        <a:rPr lang="en-US" sz="2400" b="0" dirty="0">
                          <a:solidFill>
                            <a:srgbClr val="000000"/>
                          </a:solidFill>
                          <a:effectLst/>
                        </a:rPr>
                        <a:t>Commonly used to collect data from a number of individuals, such as beneficiaries, or a large </a:t>
                      </a:r>
                      <a:r>
                        <a:rPr lang="en-US" sz="2400" b="0" dirty="0" err="1">
                          <a:solidFill>
                            <a:srgbClr val="000000"/>
                          </a:solidFill>
                          <a:effectLst/>
                        </a:rPr>
                        <a:t>organisation</a:t>
                      </a:r>
                      <a:r>
                        <a:rPr lang="en-US" sz="2400" b="0" dirty="0">
                          <a:solidFill>
                            <a:srgbClr val="000000"/>
                          </a:solidFill>
                          <a:effectLst/>
                        </a:rPr>
                        <a:t> with numerous members of staff.</a:t>
                      </a:r>
                    </a:p>
                    <a:p>
                      <a:pPr marL="342900" indent="-342900">
                        <a:buFont typeface="Arial" panose="020B0604020202020204" pitchFamily="34" charset="0"/>
                        <a:buChar char="•"/>
                      </a:pPr>
                      <a:endParaRPr lang="en-US" sz="2400" b="0" dirty="0">
                        <a:solidFill>
                          <a:srgbClr val="000000"/>
                        </a:solidFill>
                        <a:effectLst/>
                      </a:endParaRPr>
                    </a:p>
                    <a:p>
                      <a:pPr marL="342900" indent="-342900">
                        <a:buFont typeface="Arial" panose="020B0604020202020204" pitchFamily="34" charset="0"/>
                        <a:buChar char="•"/>
                      </a:pPr>
                      <a:r>
                        <a:rPr lang="en-US" sz="2400" b="0" dirty="0">
                          <a:solidFill>
                            <a:srgbClr val="000000"/>
                          </a:solidFill>
                          <a:effectLst/>
                        </a:rPr>
                        <a:t>They can be administered face-to-face, by post, online, by telephone or as a handout.</a:t>
                      </a:r>
                      <a:endParaRPr lang="en-US" sz="2400" dirty="0">
                        <a:effectLst/>
                      </a:endParaRPr>
                    </a:p>
                  </a:txBody>
                  <a:tcPr anchor="ctr"/>
                </a:tc>
                <a:tc>
                  <a:txBody>
                    <a:bodyPr/>
                    <a:lstStyle/>
                    <a:p>
                      <a:pPr marL="342900" indent="-342900">
                        <a:buFont typeface="Arial" panose="020B0604020202020204" pitchFamily="34" charset="0"/>
                        <a:buChar char="•"/>
                      </a:pPr>
                      <a:r>
                        <a:rPr lang="en-US" sz="2400" b="0" dirty="0">
                          <a:solidFill>
                            <a:srgbClr val="000000"/>
                          </a:solidFill>
                          <a:effectLst/>
                        </a:rPr>
                        <a:t>An effective method of obtaining information from a large number of participants. </a:t>
                      </a:r>
                    </a:p>
                    <a:p>
                      <a:pPr marL="342900" indent="-342900">
                        <a:buFont typeface="Arial" panose="020B0604020202020204" pitchFamily="34" charset="0"/>
                        <a:buChar char="•"/>
                      </a:pPr>
                      <a:endParaRPr lang="en-US" sz="2400" b="0" dirty="0">
                        <a:solidFill>
                          <a:srgbClr val="000000"/>
                        </a:solidFill>
                        <a:effectLst/>
                      </a:endParaRPr>
                    </a:p>
                    <a:p>
                      <a:pPr marL="342900" indent="-342900">
                        <a:buFont typeface="Arial" panose="020B0604020202020204" pitchFamily="34" charset="0"/>
                        <a:buChar char="•"/>
                      </a:pPr>
                      <a:r>
                        <a:rPr lang="en-US" sz="2400" b="0" dirty="0">
                          <a:solidFill>
                            <a:srgbClr val="000000"/>
                          </a:solidFill>
                          <a:effectLst/>
                        </a:rPr>
                        <a:t>Provides data suitable for statistical analysis that, if properly designed and conducted, can be </a:t>
                      </a:r>
                      <a:r>
                        <a:rPr lang="en-US" sz="2400" b="0" dirty="0" err="1">
                          <a:solidFill>
                            <a:srgbClr val="000000"/>
                          </a:solidFill>
                          <a:effectLst/>
                        </a:rPr>
                        <a:t>generalised</a:t>
                      </a:r>
                      <a:r>
                        <a:rPr lang="en-US" sz="2400" b="0" dirty="0">
                          <a:solidFill>
                            <a:srgbClr val="000000"/>
                          </a:solidFill>
                          <a:effectLst/>
                        </a:rPr>
                        <a:t> to the whole population of interest. </a:t>
                      </a:r>
                    </a:p>
                    <a:p>
                      <a:pPr marL="342900" indent="-342900">
                        <a:buFont typeface="Arial" panose="020B0604020202020204" pitchFamily="34" charset="0"/>
                        <a:buChar char="•"/>
                      </a:pPr>
                      <a:endParaRPr lang="en-US" sz="2400" b="0" dirty="0">
                        <a:solidFill>
                          <a:srgbClr val="000000"/>
                        </a:solidFill>
                        <a:effectLst/>
                      </a:endParaRPr>
                    </a:p>
                    <a:p>
                      <a:pPr marL="342900" indent="-342900">
                        <a:buFont typeface="Arial" panose="020B0604020202020204" pitchFamily="34" charset="0"/>
                        <a:buChar char="•"/>
                      </a:pPr>
                      <a:r>
                        <a:rPr lang="en-US" sz="2400" b="0" dirty="0">
                          <a:solidFill>
                            <a:srgbClr val="000000"/>
                          </a:solidFill>
                          <a:effectLst/>
                        </a:rPr>
                        <a:t>Less useful for providing in-depth insight into an intervention. There can be response-rate issues that decrease the quality of its findings.</a:t>
                      </a:r>
                      <a:endParaRPr lang="en-US" sz="2400" dirty="0">
                        <a:effectLst/>
                      </a:endParaRPr>
                    </a:p>
                  </a:txBody>
                  <a:tcPr anchor="ctr"/>
                </a:tc>
                <a:extLst>
                  <a:ext uri="{0D108BD9-81ED-4DB2-BD59-A6C34878D82A}">
                    <a16:rowId xmlns:a16="http://schemas.microsoft.com/office/drawing/2014/main" val="316531711"/>
                  </a:ext>
                </a:extLst>
              </a:tr>
            </a:tbl>
          </a:graphicData>
        </a:graphic>
      </p:graphicFrame>
      <p:pic>
        <p:nvPicPr>
          <p:cNvPr id="3" name="13">
            <a:hlinkClick r:id="" action="ppaction://media"/>
            <a:extLst>
              <a:ext uri="{FF2B5EF4-FFF2-40B4-BE49-F238E27FC236}">
                <a16:creationId xmlns:a16="http://schemas.microsoft.com/office/drawing/2014/main" id="{7EE6765B-8CCE-0191-13A0-61D2C84ACB8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66513" y="584200"/>
            <a:ext cx="487362" cy="487363"/>
          </a:xfrm>
          <a:prstGeom prst="rect">
            <a:avLst/>
          </a:prstGeom>
        </p:spPr>
      </p:pic>
    </p:spTree>
    <p:extLst>
      <p:ext uri="{BB962C8B-B14F-4D97-AF65-F5344CB8AC3E}">
        <p14:creationId xmlns:p14="http://schemas.microsoft.com/office/powerpoint/2010/main" val="2775358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39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00B21-02BD-05D7-6C91-8258EB09B012}"/>
              </a:ext>
            </a:extLst>
          </p:cNvPr>
          <p:cNvSpPr>
            <a:spLocks noGrp="1"/>
          </p:cNvSpPr>
          <p:nvPr>
            <p:ph type="title"/>
          </p:nvPr>
        </p:nvSpPr>
        <p:spPr>
          <a:xfrm>
            <a:off x="947048" y="550831"/>
            <a:ext cx="10515600" cy="874395"/>
          </a:xfrm>
        </p:spPr>
        <p:txBody>
          <a:bodyPr>
            <a:normAutofit fontScale="90000"/>
          </a:bodyPr>
          <a:lstStyle/>
          <a:p>
            <a:r>
              <a:rPr lang="en-US" sz="2700" dirty="0">
                <a:latin typeface="+mn-lt"/>
              </a:rPr>
              <a:t>Research methods commonly used for evaluation</a:t>
            </a:r>
            <a:br>
              <a:rPr lang="en-US" dirty="0">
                <a:latin typeface="+mn-lt"/>
              </a:rPr>
            </a:br>
            <a:r>
              <a:rPr lang="en-US" b="1" dirty="0">
                <a:latin typeface="+mn-lt"/>
              </a:rPr>
              <a:t>4. </a:t>
            </a:r>
            <a:r>
              <a:rPr lang="en-US" sz="4000" b="1" dirty="0">
                <a:latin typeface="+mn-lt"/>
              </a:rPr>
              <a:t>Output or performance monitoring</a:t>
            </a:r>
            <a:br>
              <a:rPr lang="en-US" b="1" dirty="0"/>
            </a:br>
            <a:endParaRPr lang="en-US" b="1" dirty="0"/>
          </a:p>
        </p:txBody>
      </p:sp>
      <p:graphicFrame>
        <p:nvGraphicFramePr>
          <p:cNvPr id="4" name="Table 4">
            <a:extLst>
              <a:ext uri="{FF2B5EF4-FFF2-40B4-BE49-F238E27FC236}">
                <a16:creationId xmlns:a16="http://schemas.microsoft.com/office/drawing/2014/main" id="{DC15F907-A6DE-95A4-37F6-006AB46A9BFC}"/>
              </a:ext>
            </a:extLst>
          </p:cNvPr>
          <p:cNvGraphicFramePr>
            <a:graphicFrameLocks noGrp="1"/>
          </p:cNvGraphicFramePr>
          <p:nvPr>
            <p:ph idx="1"/>
            <p:extLst>
              <p:ext uri="{D42A27DB-BD31-4B8C-83A1-F6EECF244321}">
                <p14:modId xmlns:p14="http://schemas.microsoft.com/office/powerpoint/2010/main" val="3783375036"/>
              </p:ext>
            </p:extLst>
          </p:nvPr>
        </p:nvGraphicFramePr>
        <p:xfrm>
          <a:off x="838200" y="1190730"/>
          <a:ext cx="10868130" cy="4937760"/>
        </p:xfrm>
        <a:graphic>
          <a:graphicData uri="http://schemas.openxmlformats.org/drawingml/2006/table">
            <a:tbl>
              <a:tblPr firstRow="1" bandRow="1">
                <a:tableStyleId>{6E25E649-3F16-4E02-A733-19D2CDBF48F0}</a:tableStyleId>
              </a:tblPr>
              <a:tblGrid>
                <a:gridCol w="5676390">
                  <a:extLst>
                    <a:ext uri="{9D8B030D-6E8A-4147-A177-3AD203B41FA5}">
                      <a16:colId xmlns:a16="http://schemas.microsoft.com/office/drawing/2014/main" val="2079840721"/>
                    </a:ext>
                  </a:extLst>
                </a:gridCol>
                <a:gridCol w="5191740">
                  <a:extLst>
                    <a:ext uri="{9D8B030D-6E8A-4147-A177-3AD203B41FA5}">
                      <a16:colId xmlns:a16="http://schemas.microsoft.com/office/drawing/2014/main" val="1237636466"/>
                    </a:ext>
                  </a:extLst>
                </a:gridCol>
              </a:tblGrid>
              <a:tr h="370840">
                <a:tc>
                  <a:txBody>
                    <a:bodyPr/>
                    <a:lstStyle/>
                    <a:p>
                      <a:pPr algn="l"/>
                      <a:r>
                        <a:rPr lang="en-US" sz="2400" b="1" dirty="0">
                          <a:solidFill>
                            <a:schemeClr val="bg1"/>
                          </a:solidFill>
                          <a:effectLst/>
                        </a:rPr>
                        <a:t>Description </a:t>
                      </a:r>
                    </a:p>
                  </a:txBody>
                  <a:tcPr anchor="ctr"/>
                </a:tc>
                <a:tc>
                  <a:txBody>
                    <a:bodyPr/>
                    <a:lstStyle/>
                    <a:p>
                      <a:pPr algn="l"/>
                      <a:r>
                        <a:rPr lang="en-US" sz="2400" b="1" dirty="0">
                          <a:solidFill>
                            <a:schemeClr val="bg1"/>
                          </a:solidFill>
                          <a:effectLst/>
                        </a:rPr>
                        <a:t>Pros and Cons</a:t>
                      </a:r>
                    </a:p>
                  </a:txBody>
                  <a:tcPr anchor="ctr"/>
                </a:tc>
                <a:extLst>
                  <a:ext uri="{0D108BD9-81ED-4DB2-BD59-A6C34878D82A}">
                    <a16:rowId xmlns:a16="http://schemas.microsoft.com/office/drawing/2014/main" val="2952376050"/>
                  </a:ext>
                </a:extLst>
              </a:tr>
              <a:tr h="370840">
                <a:tc>
                  <a:txBody>
                    <a:bodyPr/>
                    <a:lstStyle/>
                    <a:p>
                      <a:pPr marL="342900" indent="-342900">
                        <a:buFont typeface="Arial" panose="020B0604020202020204" pitchFamily="34" charset="0"/>
                        <a:buChar char="•"/>
                      </a:pPr>
                      <a:r>
                        <a:rPr lang="en-US" sz="2400" b="0" dirty="0">
                          <a:solidFill>
                            <a:srgbClr val="000000"/>
                          </a:solidFill>
                          <a:effectLst/>
                        </a:rPr>
                        <a:t>Continuous measurement and performance review of an intervention.</a:t>
                      </a:r>
                    </a:p>
                    <a:p>
                      <a:pPr marL="342900" indent="-342900">
                        <a:buFont typeface="Arial" panose="020B0604020202020204" pitchFamily="34" charset="0"/>
                        <a:buChar char="•"/>
                      </a:pPr>
                      <a:endParaRPr lang="en-US" sz="2400" b="0" dirty="0">
                        <a:solidFill>
                          <a:srgbClr val="000000"/>
                        </a:solidFill>
                        <a:effectLst/>
                      </a:endParaRPr>
                    </a:p>
                    <a:p>
                      <a:pPr marL="342900" indent="-342900">
                        <a:buFont typeface="Arial" panose="020B0604020202020204" pitchFamily="34" charset="0"/>
                        <a:buChar char="•"/>
                      </a:pPr>
                      <a:r>
                        <a:rPr lang="en-US" sz="2400" b="0" dirty="0">
                          <a:solidFill>
                            <a:srgbClr val="000000"/>
                          </a:solidFill>
                          <a:effectLst/>
                        </a:rPr>
                        <a:t>Monitoring plans are developed based on the Theory of Change to allow the tracking of the inputs, outputs and outcomes.</a:t>
                      </a:r>
                    </a:p>
                    <a:p>
                      <a:pPr marL="0" indent="0">
                        <a:buFont typeface="Arial" panose="020B0604020202020204" pitchFamily="34" charset="0"/>
                        <a:buNone/>
                      </a:pPr>
                      <a:endParaRPr lang="en-US" sz="2400" b="0" dirty="0">
                        <a:solidFill>
                          <a:srgbClr val="000000"/>
                        </a:solidFill>
                        <a:effectLst/>
                      </a:endParaRPr>
                    </a:p>
                    <a:p>
                      <a:pPr marL="342900" indent="-342900">
                        <a:buFont typeface="Arial" panose="020B0604020202020204" pitchFamily="34" charset="0"/>
                        <a:buChar char="•"/>
                      </a:pPr>
                      <a:r>
                        <a:rPr lang="en-US" sz="2400" b="0" dirty="0">
                          <a:solidFill>
                            <a:srgbClr val="000000"/>
                          </a:solidFill>
                          <a:effectLst/>
                        </a:rPr>
                        <a:t>To </a:t>
                      </a:r>
                      <a:r>
                        <a:rPr lang="en-US" sz="2400" b="0" dirty="0" err="1">
                          <a:solidFill>
                            <a:srgbClr val="000000"/>
                          </a:solidFill>
                          <a:effectLst/>
                        </a:rPr>
                        <a:t>minimise</a:t>
                      </a:r>
                      <a:r>
                        <a:rPr lang="en-US" sz="2400" b="0" dirty="0">
                          <a:solidFill>
                            <a:srgbClr val="000000"/>
                          </a:solidFill>
                          <a:effectLst/>
                        </a:rPr>
                        <a:t> errors in the data collection and burden on staff it is advisable to design monitoring in collaboration with those who will collect data.</a:t>
                      </a:r>
                      <a:endParaRPr lang="en-US" sz="2400" dirty="0">
                        <a:effectLst/>
                      </a:endParaRPr>
                    </a:p>
                  </a:txBody>
                  <a:tcPr anchor="ctr"/>
                </a:tc>
                <a:tc>
                  <a:txBody>
                    <a:bodyPr/>
                    <a:lstStyle/>
                    <a:p>
                      <a:pPr marL="342900" indent="-342900">
                        <a:buFont typeface="Arial" panose="020B0604020202020204" pitchFamily="34" charset="0"/>
                        <a:buChar char="•"/>
                      </a:pPr>
                      <a:r>
                        <a:rPr lang="en-US" sz="2400" b="0" dirty="0">
                          <a:solidFill>
                            <a:srgbClr val="000000"/>
                          </a:solidFill>
                          <a:effectLst/>
                        </a:rPr>
                        <a:t>Can provide a relatively low-cost and rapid method to identify if an intervention and create outputs as intended.</a:t>
                      </a:r>
                    </a:p>
                    <a:p>
                      <a:pPr marL="0" indent="0">
                        <a:buFont typeface="Arial" panose="020B0604020202020204" pitchFamily="34" charset="0"/>
                        <a:buNone/>
                      </a:pPr>
                      <a:endParaRPr lang="en-US" sz="2400" b="0" dirty="0">
                        <a:solidFill>
                          <a:srgbClr val="000000"/>
                        </a:solidFill>
                        <a:effectLst/>
                      </a:endParaRPr>
                    </a:p>
                    <a:p>
                      <a:pPr marL="342900" indent="-342900">
                        <a:buFont typeface="Arial" panose="020B0604020202020204" pitchFamily="34" charset="0"/>
                        <a:buChar char="•"/>
                      </a:pPr>
                      <a:r>
                        <a:rPr lang="en-US" sz="2400" b="0" dirty="0">
                          <a:solidFill>
                            <a:srgbClr val="000000"/>
                          </a:solidFill>
                          <a:effectLst/>
                        </a:rPr>
                        <a:t>Links well to benefits management.</a:t>
                      </a:r>
                    </a:p>
                    <a:p>
                      <a:pPr marL="342900" indent="-342900">
                        <a:buFont typeface="Arial" panose="020B0604020202020204" pitchFamily="34" charset="0"/>
                        <a:buChar char="•"/>
                      </a:pPr>
                      <a:endParaRPr lang="en-US" sz="2400" b="0" dirty="0">
                        <a:solidFill>
                          <a:srgbClr val="000000"/>
                        </a:solidFill>
                        <a:effectLst/>
                      </a:endParaRPr>
                    </a:p>
                    <a:p>
                      <a:pPr marL="342900" indent="-342900">
                        <a:buFont typeface="Arial" panose="020B0604020202020204" pitchFamily="34" charset="0"/>
                        <a:buChar char="•"/>
                      </a:pPr>
                      <a:r>
                        <a:rPr lang="en-US" sz="2400" b="0" dirty="0">
                          <a:solidFill>
                            <a:srgbClr val="000000"/>
                          </a:solidFill>
                          <a:effectLst/>
                        </a:rPr>
                        <a:t>Can feel onerous for both participants and the staff (usually delivering an intervention) who collect</a:t>
                      </a:r>
                      <a:endParaRPr lang="en-US" sz="2400" dirty="0">
                        <a:effectLst/>
                      </a:endParaRPr>
                    </a:p>
                  </a:txBody>
                  <a:tcPr anchor="ctr"/>
                </a:tc>
                <a:extLst>
                  <a:ext uri="{0D108BD9-81ED-4DB2-BD59-A6C34878D82A}">
                    <a16:rowId xmlns:a16="http://schemas.microsoft.com/office/drawing/2014/main" val="316531711"/>
                  </a:ext>
                </a:extLst>
              </a:tr>
            </a:tbl>
          </a:graphicData>
        </a:graphic>
      </p:graphicFrame>
      <p:pic>
        <p:nvPicPr>
          <p:cNvPr id="3" name="14">
            <a:hlinkClick r:id="" action="ppaction://media"/>
            <a:extLst>
              <a:ext uri="{FF2B5EF4-FFF2-40B4-BE49-F238E27FC236}">
                <a16:creationId xmlns:a16="http://schemas.microsoft.com/office/drawing/2014/main" id="{76EEC1A6-FDEA-C09E-D553-7DF551124A0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62648" y="307150"/>
            <a:ext cx="487363" cy="487362"/>
          </a:xfrm>
          <a:prstGeom prst="rect">
            <a:avLst/>
          </a:prstGeom>
        </p:spPr>
      </p:pic>
    </p:spTree>
    <p:extLst>
      <p:ext uri="{BB962C8B-B14F-4D97-AF65-F5344CB8AC3E}">
        <p14:creationId xmlns:p14="http://schemas.microsoft.com/office/powerpoint/2010/main" val="1996259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93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00B21-02BD-05D7-6C91-8258EB09B012}"/>
              </a:ext>
            </a:extLst>
          </p:cNvPr>
          <p:cNvSpPr>
            <a:spLocks noGrp="1"/>
          </p:cNvSpPr>
          <p:nvPr>
            <p:ph type="title"/>
          </p:nvPr>
        </p:nvSpPr>
        <p:spPr>
          <a:xfrm>
            <a:off x="526701" y="415366"/>
            <a:ext cx="10515600" cy="874395"/>
          </a:xfrm>
        </p:spPr>
        <p:txBody>
          <a:bodyPr>
            <a:normAutofit fontScale="90000"/>
          </a:bodyPr>
          <a:lstStyle/>
          <a:p>
            <a:r>
              <a:rPr lang="en-US" sz="2200" dirty="0">
                <a:latin typeface="+mn-lt"/>
              </a:rPr>
              <a:t>Research methods commonly used for evaluation</a:t>
            </a:r>
            <a:br>
              <a:rPr lang="en-US" dirty="0"/>
            </a:br>
            <a:r>
              <a:rPr lang="en-US" sz="3600" b="1" dirty="0">
                <a:latin typeface="+mn-lt"/>
              </a:rPr>
              <a:t>5.Observational studies (including ethnography)</a:t>
            </a:r>
            <a:br>
              <a:rPr lang="en-US" dirty="0"/>
            </a:br>
            <a:endParaRPr lang="en-US" dirty="0"/>
          </a:p>
        </p:txBody>
      </p:sp>
      <p:graphicFrame>
        <p:nvGraphicFramePr>
          <p:cNvPr id="4" name="Table 4">
            <a:extLst>
              <a:ext uri="{FF2B5EF4-FFF2-40B4-BE49-F238E27FC236}">
                <a16:creationId xmlns:a16="http://schemas.microsoft.com/office/drawing/2014/main" id="{DC15F907-A6DE-95A4-37F6-006AB46A9BFC}"/>
              </a:ext>
            </a:extLst>
          </p:cNvPr>
          <p:cNvGraphicFramePr>
            <a:graphicFrameLocks noGrp="1"/>
          </p:cNvGraphicFramePr>
          <p:nvPr>
            <p:ph idx="1"/>
            <p:extLst>
              <p:ext uri="{D42A27DB-BD31-4B8C-83A1-F6EECF244321}">
                <p14:modId xmlns:p14="http://schemas.microsoft.com/office/powerpoint/2010/main" val="3534671732"/>
              </p:ext>
            </p:extLst>
          </p:nvPr>
        </p:nvGraphicFramePr>
        <p:xfrm>
          <a:off x="643095" y="974690"/>
          <a:ext cx="11143620" cy="5547803"/>
        </p:xfrm>
        <a:graphic>
          <a:graphicData uri="http://schemas.openxmlformats.org/drawingml/2006/table">
            <a:tbl>
              <a:tblPr firstRow="1" bandRow="1">
                <a:tableStyleId>{6E25E649-3F16-4E02-A733-19D2CDBF48F0}</a:tableStyleId>
              </a:tblPr>
              <a:tblGrid>
                <a:gridCol w="3704738">
                  <a:extLst>
                    <a:ext uri="{9D8B030D-6E8A-4147-A177-3AD203B41FA5}">
                      <a16:colId xmlns:a16="http://schemas.microsoft.com/office/drawing/2014/main" val="2079840721"/>
                    </a:ext>
                  </a:extLst>
                </a:gridCol>
                <a:gridCol w="7438882">
                  <a:extLst>
                    <a:ext uri="{9D8B030D-6E8A-4147-A177-3AD203B41FA5}">
                      <a16:colId xmlns:a16="http://schemas.microsoft.com/office/drawing/2014/main" val="1237636466"/>
                    </a:ext>
                  </a:extLst>
                </a:gridCol>
              </a:tblGrid>
              <a:tr h="457643">
                <a:tc>
                  <a:txBody>
                    <a:bodyPr/>
                    <a:lstStyle/>
                    <a:p>
                      <a:r>
                        <a:rPr lang="en-US" sz="2400" b="0" dirty="0">
                          <a:solidFill>
                            <a:schemeClr val="bg1"/>
                          </a:solidFill>
                          <a:effectLst/>
                        </a:rPr>
                        <a:t>Description </a:t>
                      </a:r>
                      <a:endParaRPr lang="en-US" sz="2400" dirty="0">
                        <a:solidFill>
                          <a:schemeClr val="bg1"/>
                        </a:solidFill>
                        <a:effectLst/>
                      </a:endParaRPr>
                    </a:p>
                  </a:txBody>
                  <a:tcPr anchor="ctr"/>
                </a:tc>
                <a:tc>
                  <a:txBody>
                    <a:bodyPr/>
                    <a:lstStyle/>
                    <a:p>
                      <a:r>
                        <a:rPr lang="en-US" sz="2400" b="0" dirty="0">
                          <a:solidFill>
                            <a:schemeClr val="bg1"/>
                          </a:solidFill>
                          <a:effectLst/>
                        </a:rPr>
                        <a:t>Pros and Cons</a:t>
                      </a:r>
                      <a:endParaRPr lang="en-US" sz="2400" dirty="0">
                        <a:solidFill>
                          <a:schemeClr val="bg1"/>
                        </a:solidFill>
                        <a:effectLst/>
                      </a:endParaRPr>
                    </a:p>
                  </a:txBody>
                  <a:tcPr anchor="ctr"/>
                </a:tc>
                <a:extLst>
                  <a:ext uri="{0D108BD9-81ED-4DB2-BD59-A6C34878D82A}">
                    <a16:rowId xmlns:a16="http://schemas.microsoft.com/office/drawing/2014/main" val="2952376050"/>
                  </a:ext>
                </a:extLst>
              </a:tr>
              <a:tr h="4728980">
                <a:tc>
                  <a:txBody>
                    <a:bodyPr/>
                    <a:lstStyle/>
                    <a:p>
                      <a:pPr marL="342900" indent="-342900">
                        <a:buFont typeface="Arial" panose="020B0604020202020204" pitchFamily="34" charset="0"/>
                        <a:buChar char="•"/>
                      </a:pPr>
                      <a:r>
                        <a:rPr lang="en-US" sz="2400" b="0" dirty="0">
                          <a:solidFill>
                            <a:srgbClr val="000000"/>
                          </a:solidFill>
                          <a:effectLst/>
                        </a:rPr>
                        <a:t>These involve observing and noting behavior of participants.</a:t>
                      </a:r>
                    </a:p>
                    <a:p>
                      <a:pPr marL="342900" indent="-342900">
                        <a:buFont typeface="Arial" panose="020B0604020202020204" pitchFamily="34" charset="0"/>
                        <a:buChar char="•"/>
                      </a:pPr>
                      <a:endParaRPr lang="en-US" sz="1200" b="0" dirty="0">
                        <a:solidFill>
                          <a:srgbClr val="000000"/>
                        </a:solidFill>
                        <a:effectLst/>
                      </a:endParaRPr>
                    </a:p>
                    <a:p>
                      <a:pPr marL="342900" indent="-342900">
                        <a:buFont typeface="Arial" panose="020B0604020202020204" pitchFamily="34" charset="0"/>
                        <a:buChar char="•"/>
                      </a:pPr>
                      <a:r>
                        <a:rPr lang="en-US" sz="2400" b="0" dirty="0">
                          <a:solidFill>
                            <a:srgbClr val="000000"/>
                          </a:solidFill>
                          <a:effectLst/>
                        </a:rPr>
                        <a:t>Often supplemented with interviews of individuals</a:t>
                      </a:r>
                    </a:p>
                    <a:p>
                      <a:pPr marL="342900" indent="-342900">
                        <a:buFont typeface="Arial" panose="020B0604020202020204" pitchFamily="34" charset="0"/>
                        <a:buChar char="•"/>
                      </a:pPr>
                      <a:endParaRPr lang="en-US" sz="1200" b="0" dirty="0">
                        <a:solidFill>
                          <a:srgbClr val="000000"/>
                        </a:solidFill>
                        <a:effectLst/>
                      </a:endParaRPr>
                    </a:p>
                    <a:p>
                      <a:pPr marL="342900" indent="-342900">
                        <a:buFont typeface="Arial" panose="020B0604020202020204" pitchFamily="34" charset="0"/>
                        <a:buChar char="•"/>
                      </a:pPr>
                      <a:r>
                        <a:rPr lang="en-US" sz="2400" b="0" dirty="0">
                          <a:solidFill>
                            <a:srgbClr val="000000"/>
                          </a:solidFill>
                          <a:effectLst/>
                        </a:rPr>
                        <a:t>Can support other methods </a:t>
                      </a:r>
                      <a:r>
                        <a:rPr lang="en-US" sz="2400" b="0" dirty="0" err="1">
                          <a:solidFill>
                            <a:srgbClr val="000000"/>
                          </a:solidFill>
                          <a:effectLst/>
                        </a:rPr>
                        <a:t>byensuring</a:t>
                      </a:r>
                      <a:r>
                        <a:rPr lang="en-US" sz="2400" b="0" dirty="0">
                          <a:solidFill>
                            <a:srgbClr val="000000"/>
                          </a:solidFill>
                          <a:effectLst/>
                        </a:rPr>
                        <a:t> that other data collected are understood </a:t>
                      </a:r>
                    </a:p>
                    <a:p>
                      <a:pPr marL="342900" indent="-342900">
                        <a:buFont typeface="Arial" panose="020B0604020202020204" pitchFamily="34" charset="0"/>
                        <a:buChar char="•"/>
                      </a:pPr>
                      <a:endParaRPr lang="en-US" sz="1600" b="0" dirty="0">
                        <a:solidFill>
                          <a:srgbClr val="000000"/>
                        </a:solidFill>
                        <a:effectLst/>
                      </a:endParaRPr>
                    </a:p>
                    <a:p>
                      <a:pPr marL="342900" indent="-342900">
                        <a:buFont typeface="Arial" panose="020B0604020202020204" pitchFamily="34" charset="0"/>
                        <a:buChar char="•"/>
                      </a:pPr>
                      <a:r>
                        <a:rPr lang="en-US" sz="2400" b="0" dirty="0">
                          <a:solidFill>
                            <a:srgbClr val="000000"/>
                          </a:solidFill>
                          <a:effectLst/>
                        </a:rPr>
                        <a:t>Theories relevant to this context</a:t>
                      </a:r>
                      <a:endParaRPr lang="en-US" sz="2400" dirty="0">
                        <a:effectLst/>
                      </a:endParaRPr>
                    </a:p>
                  </a:txBody>
                  <a:tcPr anchor="ctr"/>
                </a:tc>
                <a:tc>
                  <a:txBody>
                    <a:bodyPr/>
                    <a:lstStyle/>
                    <a:p>
                      <a:pPr marL="342900" indent="-342900">
                        <a:buFont typeface="Arial" panose="020B0604020202020204" pitchFamily="34" charset="0"/>
                        <a:buChar char="•"/>
                      </a:pPr>
                      <a:r>
                        <a:rPr lang="en-US" sz="2400" b="0" dirty="0">
                          <a:solidFill>
                            <a:srgbClr val="000000"/>
                          </a:solidFill>
                          <a:effectLst/>
                        </a:rPr>
                        <a:t>Can allow for a deeper understanding of individual experience of an intervention.</a:t>
                      </a:r>
                    </a:p>
                    <a:p>
                      <a:pPr marL="342900" indent="-342900">
                        <a:buFont typeface="Arial" panose="020B0604020202020204" pitchFamily="34" charset="0"/>
                        <a:buChar char="•"/>
                      </a:pPr>
                      <a:endParaRPr lang="en-US" sz="1600" b="0" dirty="0">
                        <a:solidFill>
                          <a:srgbClr val="000000"/>
                        </a:solidFill>
                        <a:effectLst/>
                      </a:endParaRPr>
                    </a:p>
                    <a:p>
                      <a:pPr marL="342900" indent="-342900">
                        <a:buFont typeface="Arial" panose="020B0604020202020204" pitchFamily="34" charset="0"/>
                        <a:buChar char="•"/>
                      </a:pPr>
                      <a:r>
                        <a:rPr lang="en-US" sz="2400" b="0" dirty="0">
                          <a:solidFill>
                            <a:srgbClr val="000000"/>
                          </a:solidFill>
                          <a:effectLst/>
                        </a:rPr>
                        <a:t>Observation may help improve accuracy of other data by reducing bias arising from self-reporting by participants. </a:t>
                      </a:r>
                    </a:p>
                    <a:p>
                      <a:pPr marL="342900" indent="-342900">
                        <a:buFont typeface="Arial" panose="020B0604020202020204" pitchFamily="34" charset="0"/>
                        <a:buChar char="•"/>
                      </a:pPr>
                      <a:endParaRPr lang="en-US" sz="1400" b="0" dirty="0">
                        <a:solidFill>
                          <a:srgbClr val="000000"/>
                        </a:solidFill>
                        <a:effectLst/>
                      </a:endParaRPr>
                    </a:p>
                    <a:p>
                      <a:pPr marL="342900" indent="-342900">
                        <a:buFont typeface="Arial" panose="020B0604020202020204" pitchFamily="34" charset="0"/>
                        <a:buChar char="•"/>
                      </a:pPr>
                      <a:r>
                        <a:rPr lang="en-US" sz="2400" b="0" dirty="0">
                          <a:solidFill>
                            <a:srgbClr val="000000"/>
                          </a:solidFill>
                          <a:effectLst/>
                        </a:rPr>
                        <a:t>However, participants may still act differently if they know they are being observed which can affect the accuracy of the data.</a:t>
                      </a:r>
                    </a:p>
                    <a:p>
                      <a:pPr marL="342900" indent="-342900">
                        <a:buFont typeface="Arial" panose="020B0604020202020204" pitchFamily="34" charset="0"/>
                        <a:buChar char="•"/>
                      </a:pPr>
                      <a:endParaRPr lang="en-US" sz="1600" b="0" dirty="0">
                        <a:solidFill>
                          <a:srgbClr val="000000"/>
                        </a:solidFill>
                        <a:effectLst/>
                      </a:endParaRPr>
                    </a:p>
                    <a:p>
                      <a:pPr marL="342900" indent="-342900">
                        <a:buFont typeface="Arial" panose="020B0604020202020204" pitchFamily="34" charset="0"/>
                        <a:buChar char="•"/>
                      </a:pPr>
                      <a:r>
                        <a:rPr lang="en-US" sz="2400" b="0" dirty="0">
                          <a:solidFill>
                            <a:srgbClr val="000000"/>
                          </a:solidFill>
                          <a:effectLst/>
                        </a:rPr>
                        <a:t>Resource-intensive and may have ethical implications, practical barriers and issues with generalizability.</a:t>
                      </a:r>
                      <a:endParaRPr lang="en-US" sz="2400" dirty="0">
                        <a:effectLst/>
                      </a:endParaRPr>
                    </a:p>
                  </a:txBody>
                  <a:tcPr anchor="ctr"/>
                </a:tc>
                <a:extLst>
                  <a:ext uri="{0D108BD9-81ED-4DB2-BD59-A6C34878D82A}">
                    <a16:rowId xmlns:a16="http://schemas.microsoft.com/office/drawing/2014/main" val="316531711"/>
                  </a:ext>
                </a:extLst>
              </a:tr>
            </a:tbl>
          </a:graphicData>
        </a:graphic>
      </p:graphicFrame>
      <p:pic>
        <p:nvPicPr>
          <p:cNvPr id="3" name="15">
            <a:hlinkClick r:id="" action="ppaction://media"/>
            <a:extLst>
              <a:ext uri="{FF2B5EF4-FFF2-40B4-BE49-F238E27FC236}">
                <a16:creationId xmlns:a16="http://schemas.microsoft.com/office/drawing/2014/main" id="{DAFA278B-0717-74AC-3B7C-F4A8A7F477D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96675" y="544513"/>
            <a:ext cx="487363" cy="487362"/>
          </a:xfrm>
          <a:prstGeom prst="rect">
            <a:avLst/>
          </a:prstGeom>
        </p:spPr>
      </p:pic>
    </p:spTree>
    <p:extLst>
      <p:ext uri="{BB962C8B-B14F-4D97-AF65-F5344CB8AC3E}">
        <p14:creationId xmlns:p14="http://schemas.microsoft.com/office/powerpoint/2010/main" val="2323195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48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282AC-8D38-710C-04D9-A31EF9CA62FB}"/>
              </a:ext>
            </a:extLst>
          </p:cNvPr>
          <p:cNvSpPr>
            <a:spLocks noGrp="1"/>
          </p:cNvSpPr>
          <p:nvPr>
            <p:ph type="title"/>
          </p:nvPr>
        </p:nvSpPr>
        <p:spPr>
          <a:xfrm>
            <a:off x="1467467" y="5138135"/>
            <a:ext cx="9276735" cy="792658"/>
          </a:xfrm>
        </p:spPr>
        <p:txBody>
          <a:bodyPr vert="horz" lIns="91440" tIns="45720" rIns="91440" bIns="45720" rtlCol="0" anchor="b">
            <a:normAutofit/>
          </a:bodyPr>
          <a:lstStyle/>
          <a:p>
            <a:pPr algn="ctr"/>
            <a:r>
              <a:rPr lang="en-US" sz="4000" b="1" kern="1200" dirty="0">
                <a:solidFill>
                  <a:schemeClr val="tx2"/>
                </a:solidFill>
                <a:latin typeface="+mj-lt"/>
                <a:ea typeface="+mj-ea"/>
                <a:cs typeface="+mj-cs"/>
              </a:rPr>
              <a:t>Theory-based impact evaluation methods</a:t>
            </a:r>
          </a:p>
        </p:txBody>
      </p:sp>
      <p:pic>
        <p:nvPicPr>
          <p:cNvPr id="4" name="Picture 3" descr="Birds flying in formation">
            <a:extLst>
              <a:ext uri="{FF2B5EF4-FFF2-40B4-BE49-F238E27FC236}">
                <a16:creationId xmlns:a16="http://schemas.microsoft.com/office/drawing/2014/main" id="{A7EFF34F-8D07-DCC6-196F-E91088472B00}"/>
              </a:ext>
            </a:extLst>
          </p:cNvPr>
          <p:cNvPicPr>
            <a:picLocks noChangeAspect="1"/>
          </p:cNvPicPr>
          <p:nvPr/>
        </p:nvPicPr>
        <p:blipFill rotWithShape="1">
          <a:blip r:embed="rId2"/>
          <a:srcRect b="16357"/>
          <a:stretch/>
        </p:blipFill>
        <p:spPr>
          <a:xfrm>
            <a:off x="2162210" y="461563"/>
            <a:ext cx="7836796" cy="4408190"/>
          </a:xfrm>
          <a:prstGeom prst="rect">
            <a:avLst/>
          </a:prstGeom>
        </p:spPr>
      </p:pic>
    </p:spTree>
    <p:extLst>
      <p:ext uri="{BB962C8B-B14F-4D97-AF65-F5344CB8AC3E}">
        <p14:creationId xmlns:p14="http://schemas.microsoft.com/office/powerpoint/2010/main" val="42890130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2D63C7-1F70-C396-273F-53AF89C9BE69}"/>
              </a:ext>
            </a:extLst>
          </p:cNvPr>
          <p:cNvSpPr>
            <a:spLocks noGrp="1"/>
          </p:cNvSpPr>
          <p:nvPr>
            <p:ph type="title"/>
          </p:nvPr>
        </p:nvSpPr>
        <p:spPr>
          <a:xfrm>
            <a:off x="481013" y="3752849"/>
            <a:ext cx="3290887" cy="2452687"/>
          </a:xfrm>
        </p:spPr>
        <p:txBody>
          <a:bodyPr anchor="ctr">
            <a:normAutofit/>
          </a:bodyPr>
          <a:lstStyle/>
          <a:p>
            <a:r>
              <a:rPr lang="en-US" sz="3600" b="1" dirty="0">
                <a:latin typeface="+mn-lt"/>
              </a:rPr>
              <a:t>Theory-based impact evaluation methods</a:t>
            </a:r>
          </a:p>
        </p:txBody>
      </p:sp>
      <p:pic>
        <p:nvPicPr>
          <p:cNvPr id="4" name="Picture 3">
            <a:extLst>
              <a:ext uri="{FF2B5EF4-FFF2-40B4-BE49-F238E27FC236}">
                <a16:creationId xmlns:a16="http://schemas.microsoft.com/office/drawing/2014/main" id="{5FDCC911-C9BF-3F95-F4E6-2CF5E8DB1150}"/>
              </a:ext>
            </a:extLst>
          </p:cNvPr>
          <p:cNvPicPr>
            <a:picLocks noChangeAspect="1"/>
          </p:cNvPicPr>
          <p:nvPr/>
        </p:nvPicPr>
        <p:blipFill rotWithShape="1">
          <a:blip r:embed="rId5"/>
          <a:srcRect t="32018" b="5230"/>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F200E60E-7186-F4EA-99D6-76199D4C84C4}"/>
              </a:ext>
            </a:extLst>
          </p:cNvPr>
          <p:cNvSpPr>
            <a:spLocks noGrp="1"/>
          </p:cNvSpPr>
          <p:nvPr>
            <p:ph idx="1"/>
          </p:nvPr>
        </p:nvSpPr>
        <p:spPr>
          <a:xfrm>
            <a:off x="3116581" y="3451609"/>
            <a:ext cx="8594406" cy="2776537"/>
          </a:xfrm>
        </p:spPr>
        <p:txBody>
          <a:bodyPr anchor="ctr">
            <a:normAutofit lnSpcReduction="10000"/>
          </a:bodyPr>
          <a:lstStyle/>
          <a:p>
            <a:r>
              <a:rPr lang="en-US" sz="2400" b="0" i="0" dirty="0">
                <a:effectLst/>
                <a:latin typeface="Humanist777BT-LightB"/>
              </a:rPr>
              <a:t>Theory-based methods can be used to investigate net impacts by exploring the causal chains thought to bring about change by an intervention. </a:t>
            </a:r>
          </a:p>
          <a:p>
            <a:pPr lvl="1"/>
            <a:r>
              <a:rPr lang="en-US" b="0" i="0" dirty="0">
                <a:effectLst/>
                <a:latin typeface="Humanist777BT-LightB"/>
              </a:rPr>
              <a:t>However, they do not measure effect sizes precisely.</a:t>
            </a:r>
          </a:p>
          <a:p>
            <a:pPr lvl="1"/>
            <a:r>
              <a:rPr lang="en-US" b="0" i="0" dirty="0">
                <a:effectLst/>
                <a:latin typeface="Humanist777BT-LightB"/>
              </a:rPr>
              <a:t>Theory-based evaluation explicitly considers change extent and cause. </a:t>
            </a:r>
          </a:p>
          <a:p>
            <a:pPr lvl="1"/>
            <a:r>
              <a:rPr lang="en-US" b="0" i="0" dirty="0">
                <a:effectLst/>
                <a:latin typeface="Humanist777BT-LightB"/>
              </a:rPr>
              <a:t>While implementing the intervention, it often analyses context. </a:t>
            </a:r>
          </a:p>
        </p:txBody>
      </p:sp>
      <p:pic>
        <p:nvPicPr>
          <p:cNvPr id="5" name="17">
            <a:hlinkClick r:id="" action="ppaction://media"/>
            <a:extLst>
              <a:ext uri="{FF2B5EF4-FFF2-40B4-BE49-F238E27FC236}">
                <a16:creationId xmlns:a16="http://schemas.microsoft.com/office/drawing/2014/main" id="{9A2D1228-4DAE-7E40-5272-A40D24B6319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75746" y="102822"/>
            <a:ext cx="487363" cy="487363"/>
          </a:xfrm>
          <a:prstGeom prst="rect">
            <a:avLst/>
          </a:prstGeom>
        </p:spPr>
      </p:pic>
    </p:spTree>
    <p:extLst>
      <p:ext uri="{BB962C8B-B14F-4D97-AF65-F5344CB8AC3E}">
        <p14:creationId xmlns:p14="http://schemas.microsoft.com/office/powerpoint/2010/main" val="3880248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70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2D63C7-1F70-C396-273F-53AF89C9BE69}"/>
              </a:ext>
            </a:extLst>
          </p:cNvPr>
          <p:cNvSpPr>
            <a:spLocks noGrp="1"/>
          </p:cNvSpPr>
          <p:nvPr>
            <p:ph type="title"/>
          </p:nvPr>
        </p:nvSpPr>
        <p:spPr/>
        <p:txBody>
          <a:bodyPr>
            <a:normAutofit/>
          </a:bodyPr>
          <a:lstStyle/>
          <a:p>
            <a:r>
              <a:rPr lang="en-US" sz="3600" b="1" dirty="0">
                <a:latin typeface="+mn-lt"/>
              </a:rPr>
              <a:t>Theory-based impact evaluation methods</a:t>
            </a:r>
          </a:p>
        </p:txBody>
      </p:sp>
      <p:sp>
        <p:nvSpPr>
          <p:cNvPr id="3" name="Content Placeholder 2">
            <a:extLst>
              <a:ext uri="{FF2B5EF4-FFF2-40B4-BE49-F238E27FC236}">
                <a16:creationId xmlns:a16="http://schemas.microsoft.com/office/drawing/2014/main" id="{F200E60E-7186-F4EA-99D6-76199D4C84C4}"/>
              </a:ext>
            </a:extLst>
          </p:cNvPr>
          <p:cNvSpPr>
            <a:spLocks noGrp="1"/>
          </p:cNvSpPr>
          <p:nvPr>
            <p:ph idx="1"/>
          </p:nvPr>
        </p:nvSpPr>
        <p:spPr>
          <a:xfrm>
            <a:off x="838200" y="1446962"/>
            <a:ext cx="10515600" cy="5337315"/>
          </a:xfrm>
        </p:spPr>
        <p:txBody>
          <a:bodyPr>
            <a:normAutofit/>
          </a:bodyPr>
          <a:lstStyle/>
          <a:p>
            <a:r>
              <a:rPr lang="en-US" b="0" i="0" dirty="0">
                <a:solidFill>
                  <a:srgbClr val="000000"/>
                </a:solidFill>
                <a:effectLst/>
                <a:latin typeface="Humanist777BT-LightB"/>
              </a:rPr>
              <a:t>Theory-based methods tend to be particularly suited for the evaluation of complex interventions or simple interventions in complex environments. </a:t>
            </a:r>
          </a:p>
          <a:p>
            <a:pPr lvl="1"/>
            <a:r>
              <a:rPr lang="en-US" b="0" i="0" dirty="0">
                <a:solidFill>
                  <a:srgbClr val="000000"/>
                </a:solidFill>
                <a:effectLst/>
                <a:latin typeface="Humanist777BT-LightB"/>
              </a:rPr>
              <a:t>Theory-based methods can confirm if an intervention had the desired effect in certain cases, where effect size is difficult to determine. </a:t>
            </a:r>
          </a:p>
          <a:p>
            <a:pPr lvl="1"/>
            <a:r>
              <a:rPr lang="en-US" b="0" i="0" dirty="0">
                <a:solidFill>
                  <a:srgbClr val="000000"/>
                </a:solidFill>
                <a:effectLst/>
                <a:latin typeface="Humanist777BT-LightB"/>
              </a:rPr>
              <a:t>Many of these strategies do not try to prove that the intervention caused all measured changes. </a:t>
            </a:r>
          </a:p>
          <a:p>
            <a:pPr lvl="1"/>
            <a:r>
              <a:rPr lang="en-US" b="0" i="0" dirty="0">
                <a:solidFill>
                  <a:srgbClr val="000000"/>
                </a:solidFill>
                <a:effectLst/>
                <a:latin typeface="Humanist777BT-LightB"/>
              </a:rPr>
              <a:t>Instead, they investigate whether the intervention caused the measured change. They can also explain why an intervention worked or failed and inform translation to other populations, regions, or periods. </a:t>
            </a:r>
            <a:r>
              <a:rPr lang="en-US" dirty="0"/>
              <a:t> </a:t>
            </a:r>
            <a:br>
              <a:rPr lang="en-US" dirty="0"/>
            </a:br>
            <a:endParaRPr lang="en-US" dirty="0"/>
          </a:p>
        </p:txBody>
      </p:sp>
      <p:pic>
        <p:nvPicPr>
          <p:cNvPr id="4" name="18">
            <a:hlinkClick r:id="" action="ppaction://media"/>
            <a:extLst>
              <a:ext uri="{FF2B5EF4-FFF2-40B4-BE49-F238E27FC236}">
                <a16:creationId xmlns:a16="http://schemas.microsoft.com/office/drawing/2014/main" id="{7CD39F40-3BC1-52F0-20E6-E478AF79594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96663" y="654050"/>
            <a:ext cx="487362" cy="487363"/>
          </a:xfrm>
          <a:prstGeom prst="rect">
            <a:avLst/>
          </a:prstGeom>
        </p:spPr>
      </p:pic>
    </p:spTree>
    <p:extLst>
      <p:ext uri="{BB962C8B-B14F-4D97-AF65-F5344CB8AC3E}">
        <p14:creationId xmlns:p14="http://schemas.microsoft.com/office/powerpoint/2010/main" val="3839138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761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787C91-AB8C-F2CE-4EF4-5C20B960547C}"/>
              </a:ext>
            </a:extLst>
          </p:cNvPr>
          <p:cNvSpPr>
            <a:spLocks noGrp="1"/>
          </p:cNvSpPr>
          <p:nvPr>
            <p:ph type="title"/>
          </p:nvPr>
        </p:nvSpPr>
        <p:spPr>
          <a:xfrm>
            <a:off x="374345" y="341644"/>
            <a:ext cx="5779112" cy="919669"/>
          </a:xfrm>
        </p:spPr>
        <p:txBody>
          <a:bodyPr anchor="b">
            <a:normAutofit fontScale="90000"/>
          </a:bodyPr>
          <a:lstStyle/>
          <a:p>
            <a:r>
              <a:rPr lang="en-US" sz="3600" b="1" dirty="0">
                <a:latin typeface="+mn-lt"/>
              </a:rPr>
              <a:t>Common theory-based impact evaluation methods</a:t>
            </a:r>
          </a:p>
        </p:txBody>
      </p:sp>
      <p:pic>
        <p:nvPicPr>
          <p:cNvPr id="6" name="Picture 5">
            <a:extLst>
              <a:ext uri="{FF2B5EF4-FFF2-40B4-BE49-F238E27FC236}">
                <a16:creationId xmlns:a16="http://schemas.microsoft.com/office/drawing/2014/main" id="{11367D1F-E3C9-41E9-10B6-C262817842EC}"/>
              </a:ext>
            </a:extLst>
          </p:cNvPr>
          <p:cNvPicPr>
            <a:picLocks noChangeAspect="1"/>
          </p:cNvPicPr>
          <p:nvPr/>
        </p:nvPicPr>
        <p:blipFill rotWithShape="1">
          <a:blip r:embed="rId4"/>
          <a:srcRect l="40717" r="3441" b="1"/>
          <a:stretch/>
        </p:blipFill>
        <p:spPr>
          <a:xfrm>
            <a:off x="6233892" y="1"/>
            <a:ext cx="5958108" cy="6856412"/>
          </a:xfrm>
          <a:custGeom>
            <a:avLst/>
            <a:gdLst/>
            <a:ahLst/>
            <a:cxnLst/>
            <a:rect l="l" t="t" r="r" b="b"/>
            <a:pathLst>
              <a:path w="5620032" h="6856412">
                <a:moveTo>
                  <a:pt x="13187" y="0"/>
                </a:moveTo>
                <a:lnTo>
                  <a:pt x="5620032" y="0"/>
                </a:lnTo>
                <a:lnTo>
                  <a:pt x="5620032" y="6856412"/>
                </a:lnTo>
                <a:lnTo>
                  <a:pt x="0" y="6856412"/>
                </a:lnTo>
                <a:lnTo>
                  <a:pt x="64318" y="6298274"/>
                </a:lnTo>
                <a:cubicBezTo>
                  <a:pt x="203221" y="4970220"/>
                  <a:pt x="240510" y="3632077"/>
                  <a:pt x="97152" y="2276000"/>
                </a:cubicBezTo>
                <a:cubicBezTo>
                  <a:pt x="35713" y="1694824"/>
                  <a:pt x="7455" y="1116942"/>
                  <a:pt x="6154" y="541737"/>
                </a:cubicBezTo>
                <a:close/>
              </a:path>
            </a:pathLst>
          </a:custGeom>
        </p:spPr>
      </p:pic>
      <p:graphicFrame>
        <p:nvGraphicFramePr>
          <p:cNvPr id="5" name="Content Placeholder 2">
            <a:extLst>
              <a:ext uri="{FF2B5EF4-FFF2-40B4-BE49-F238E27FC236}">
                <a16:creationId xmlns:a16="http://schemas.microsoft.com/office/drawing/2014/main" id="{DDDE63C0-BA19-6276-1A45-AC54EE5E367D}"/>
              </a:ext>
            </a:extLst>
          </p:cNvPr>
          <p:cNvGraphicFramePr>
            <a:graphicFrameLocks noGrp="1"/>
          </p:cNvGraphicFramePr>
          <p:nvPr>
            <p:ph idx="1"/>
            <p:extLst>
              <p:ext uri="{D42A27DB-BD31-4B8C-83A1-F6EECF244321}">
                <p14:modId xmlns:p14="http://schemas.microsoft.com/office/powerpoint/2010/main" val="2136619045"/>
              </p:ext>
            </p:extLst>
          </p:nvPr>
        </p:nvGraphicFramePr>
        <p:xfrm>
          <a:off x="454780" y="1374584"/>
          <a:ext cx="5698677" cy="391953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7" name="TextBox 6">
            <a:extLst>
              <a:ext uri="{FF2B5EF4-FFF2-40B4-BE49-F238E27FC236}">
                <a16:creationId xmlns:a16="http://schemas.microsoft.com/office/drawing/2014/main" id="{B67E95E1-732E-3E72-B124-98BA086234A9}"/>
              </a:ext>
            </a:extLst>
          </p:cNvPr>
          <p:cNvSpPr txBox="1"/>
          <p:nvPr/>
        </p:nvSpPr>
        <p:spPr>
          <a:xfrm>
            <a:off x="374345" y="5160250"/>
            <a:ext cx="6094324" cy="707886"/>
          </a:xfrm>
          <a:prstGeom prst="rect">
            <a:avLst/>
          </a:prstGeom>
          <a:noFill/>
        </p:spPr>
        <p:txBody>
          <a:bodyPr wrap="square">
            <a:spAutoFit/>
          </a:bodyPr>
          <a:lstStyle/>
          <a:p>
            <a:r>
              <a:rPr lang="en-US" sz="2000" b="1" i="1" dirty="0"/>
              <a:t>(Please read: Table 3.2 Quick guide to common theory-based impact evaluation methods-</a:t>
            </a:r>
            <a:r>
              <a:rPr lang="en-US" sz="2000" b="1" i="1" dirty="0" err="1"/>
              <a:t>HMT_Magenta</a:t>
            </a:r>
            <a:r>
              <a:rPr lang="en-US" sz="2000" b="1" i="1" dirty="0"/>
              <a:t> book)</a:t>
            </a:r>
          </a:p>
        </p:txBody>
      </p:sp>
      <p:pic>
        <p:nvPicPr>
          <p:cNvPr id="3" name="19">
            <a:hlinkClick r:id="" action="ppaction://media"/>
            <a:extLst>
              <a:ext uri="{FF2B5EF4-FFF2-40B4-BE49-F238E27FC236}">
                <a16:creationId xmlns:a16="http://schemas.microsoft.com/office/drawing/2014/main" id="{F9F6CC85-17A7-FE50-CBCA-C218BF0EE302}"/>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06188" y="574675"/>
            <a:ext cx="487362" cy="487363"/>
          </a:xfrm>
          <a:prstGeom prst="rect">
            <a:avLst/>
          </a:prstGeom>
        </p:spPr>
      </p:pic>
    </p:spTree>
    <p:extLst>
      <p:ext uri="{BB962C8B-B14F-4D97-AF65-F5344CB8AC3E}">
        <p14:creationId xmlns:p14="http://schemas.microsoft.com/office/powerpoint/2010/main" val="4088230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61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02239D2-A05D-4A1C-9F06-FBA7FC730E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6548F63-287C-CE08-A1F2-EB21F646384C}"/>
              </a:ext>
            </a:extLst>
          </p:cNvPr>
          <p:cNvSpPr>
            <a:spLocks noGrp="1"/>
          </p:cNvSpPr>
          <p:nvPr>
            <p:ph type="title"/>
          </p:nvPr>
        </p:nvSpPr>
        <p:spPr>
          <a:xfrm>
            <a:off x="2019300" y="538956"/>
            <a:ext cx="8985250" cy="1118394"/>
          </a:xfrm>
        </p:spPr>
        <p:txBody>
          <a:bodyPr anchor="t">
            <a:normAutofit/>
          </a:bodyPr>
          <a:lstStyle/>
          <a:p>
            <a:r>
              <a:rPr lang="en-US" sz="3600" b="1" dirty="0">
                <a:latin typeface="+mn-lt"/>
              </a:rPr>
              <a:t>Learning outcomes</a:t>
            </a:r>
          </a:p>
        </p:txBody>
      </p:sp>
      <p:pic>
        <p:nvPicPr>
          <p:cNvPr id="7" name="Graphic 6" descr="Workflow">
            <a:extLst>
              <a:ext uri="{FF2B5EF4-FFF2-40B4-BE49-F238E27FC236}">
                <a16:creationId xmlns:a16="http://schemas.microsoft.com/office/drawing/2014/main" id="{5EA728FA-9E7B-99C3-2568-9BAEF20D9D5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87450" y="342709"/>
            <a:ext cx="749300" cy="749300"/>
          </a:xfrm>
          <a:prstGeom prst="rect">
            <a:avLst/>
          </a:prstGeom>
        </p:spPr>
      </p:pic>
      <p:sp>
        <p:nvSpPr>
          <p:cNvPr id="3" name="Content Placeholder 2">
            <a:extLst>
              <a:ext uri="{FF2B5EF4-FFF2-40B4-BE49-F238E27FC236}">
                <a16:creationId xmlns:a16="http://schemas.microsoft.com/office/drawing/2014/main" id="{B3DBAE59-1867-E62E-CE25-76F11970F5B1}"/>
              </a:ext>
            </a:extLst>
          </p:cNvPr>
          <p:cNvSpPr>
            <a:spLocks noGrp="1"/>
          </p:cNvSpPr>
          <p:nvPr>
            <p:ph idx="1"/>
          </p:nvPr>
        </p:nvSpPr>
        <p:spPr>
          <a:xfrm>
            <a:off x="924448" y="1223832"/>
            <a:ext cx="10721592" cy="5205046"/>
          </a:xfrm>
        </p:spPr>
        <p:txBody>
          <a:bodyPr>
            <a:normAutofit fontScale="92500" lnSpcReduction="10000"/>
          </a:bodyPr>
          <a:lstStyle/>
          <a:p>
            <a:r>
              <a:rPr lang="en-US" sz="2400" b="0" i="0" dirty="0">
                <a:effectLst/>
              </a:rPr>
              <a:t>Understand the systematic and consistent nature of evaluation methods and their importance in the evaluation process.</a:t>
            </a:r>
          </a:p>
          <a:p>
            <a:r>
              <a:rPr lang="en-US" sz="2400" b="0" i="0" dirty="0">
                <a:effectLst/>
              </a:rPr>
              <a:t>Recognize the significance of proportionate effort and resource allocation, data availability, and timing for decision points in evaluation.</a:t>
            </a:r>
          </a:p>
          <a:p>
            <a:r>
              <a:rPr lang="en-US" sz="2400" b="0" i="0" dirty="0">
                <a:effectLst/>
              </a:rPr>
              <a:t>Explain the role of the Theory of Change in guiding the selection and application of evaluation methods.</a:t>
            </a:r>
          </a:p>
          <a:p>
            <a:r>
              <a:rPr lang="en-US" sz="2400" b="0" i="0" dirty="0">
                <a:effectLst/>
              </a:rPr>
              <a:t>Recognize that different stakeholders may have diverse needs and priorities and understand the importance of aligning these priorities with the Theory of Change.</a:t>
            </a:r>
          </a:p>
          <a:p>
            <a:r>
              <a:rPr lang="en-US" sz="2400" b="0" i="0" dirty="0">
                <a:effectLst/>
              </a:rPr>
              <a:t>Recognize the suitability of theory-based impact evaluation methods for assessing complex interventions or simple interventions in complex environments.</a:t>
            </a:r>
          </a:p>
          <a:p>
            <a:r>
              <a:rPr lang="en-US" sz="2400" b="0" i="0" dirty="0">
                <a:effectLst/>
              </a:rPr>
              <a:t>Describe the core principles of experimental and quasi-experimental impact evaluation methods, including the presence of a 'counterfactual' and the comparison of intervention and control groups.</a:t>
            </a:r>
          </a:p>
          <a:p>
            <a:r>
              <a:rPr lang="en-US" sz="2400" b="0" i="0" dirty="0">
                <a:effectLst/>
              </a:rPr>
              <a:t>Differentiate between experimental research, where participants are randomly assigned, and quasi-experimental research, which does not use randomization.</a:t>
            </a:r>
          </a:p>
          <a:p>
            <a:endParaRPr lang="en-US" sz="1700" dirty="0"/>
          </a:p>
        </p:txBody>
      </p:sp>
      <p:pic>
        <p:nvPicPr>
          <p:cNvPr id="4" name="2">
            <a:hlinkClick r:id="" action="ppaction://media"/>
            <a:extLst>
              <a:ext uri="{FF2B5EF4-FFF2-40B4-BE49-F238E27FC236}">
                <a16:creationId xmlns:a16="http://schemas.microsoft.com/office/drawing/2014/main" id="{293B0F7B-C7C5-1290-7905-DC1CA8E9C10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47475" y="593725"/>
            <a:ext cx="487363" cy="487363"/>
          </a:xfrm>
          <a:prstGeom prst="rect">
            <a:avLst/>
          </a:prstGeom>
        </p:spPr>
      </p:pic>
    </p:spTree>
    <p:extLst>
      <p:ext uri="{BB962C8B-B14F-4D97-AF65-F5344CB8AC3E}">
        <p14:creationId xmlns:p14="http://schemas.microsoft.com/office/powerpoint/2010/main" val="1977860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507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255CB-6B5D-6AED-B65E-CFBF32F06BC4}"/>
              </a:ext>
            </a:extLst>
          </p:cNvPr>
          <p:cNvSpPr>
            <a:spLocks noGrp="1"/>
          </p:cNvSpPr>
          <p:nvPr>
            <p:ph type="title"/>
          </p:nvPr>
        </p:nvSpPr>
        <p:spPr>
          <a:xfrm>
            <a:off x="1356527" y="4707670"/>
            <a:ext cx="9435403" cy="1472066"/>
          </a:xfrm>
        </p:spPr>
        <p:txBody>
          <a:bodyPr vert="horz" lIns="91440" tIns="45720" rIns="91440" bIns="45720" rtlCol="0" anchor="b">
            <a:normAutofit/>
          </a:bodyPr>
          <a:lstStyle/>
          <a:p>
            <a:pPr algn="ctr"/>
            <a:r>
              <a:rPr lang="en-US" sz="3200" b="1" kern="1200" dirty="0">
                <a:solidFill>
                  <a:schemeClr val="tx2"/>
                </a:solidFill>
                <a:latin typeface="+mn-lt"/>
                <a:ea typeface="+mj-ea"/>
                <a:cs typeface="+mj-cs"/>
              </a:rPr>
              <a:t>Experimental and quasi-experimental impact</a:t>
            </a:r>
            <a:br>
              <a:rPr lang="en-US" sz="3200" b="1" kern="1200" dirty="0">
                <a:solidFill>
                  <a:schemeClr val="tx2"/>
                </a:solidFill>
                <a:latin typeface="+mn-lt"/>
                <a:ea typeface="+mj-ea"/>
                <a:cs typeface="+mj-cs"/>
              </a:rPr>
            </a:br>
            <a:r>
              <a:rPr lang="en-US" sz="3200" b="1" kern="1200" dirty="0">
                <a:solidFill>
                  <a:schemeClr val="tx2"/>
                </a:solidFill>
                <a:latin typeface="+mn-lt"/>
                <a:ea typeface="+mj-ea"/>
                <a:cs typeface="+mj-cs"/>
              </a:rPr>
              <a:t>evaluation methods</a:t>
            </a:r>
          </a:p>
        </p:txBody>
      </p:sp>
      <p:pic>
        <p:nvPicPr>
          <p:cNvPr id="4" name="Picture 3" descr="Magnifying glass showing decling performance">
            <a:extLst>
              <a:ext uri="{FF2B5EF4-FFF2-40B4-BE49-F238E27FC236}">
                <a16:creationId xmlns:a16="http://schemas.microsoft.com/office/drawing/2014/main" id="{3C829D3C-C655-97FC-526A-D47EF9FFFDB3}"/>
              </a:ext>
            </a:extLst>
          </p:cNvPr>
          <p:cNvPicPr>
            <a:picLocks noChangeAspect="1"/>
          </p:cNvPicPr>
          <p:nvPr/>
        </p:nvPicPr>
        <p:blipFill rotWithShape="1">
          <a:blip r:embed="rId4"/>
          <a:srcRect t="1086" b="14377"/>
          <a:stretch/>
        </p:blipFill>
        <p:spPr>
          <a:xfrm>
            <a:off x="2461845" y="461563"/>
            <a:ext cx="7524761" cy="4246107"/>
          </a:xfrm>
          <a:prstGeom prst="rect">
            <a:avLst/>
          </a:prstGeom>
        </p:spPr>
      </p:pic>
      <p:pic>
        <p:nvPicPr>
          <p:cNvPr id="3" name="20">
            <a:hlinkClick r:id="" action="ppaction://media"/>
            <a:extLst>
              <a:ext uri="{FF2B5EF4-FFF2-40B4-BE49-F238E27FC236}">
                <a16:creationId xmlns:a16="http://schemas.microsoft.com/office/drawing/2014/main" id="{F541FC01-85BD-2532-F4FE-9FB36DF184C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4686" y="217881"/>
            <a:ext cx="508942" cy="487363"/>
          </a:xfrm>
          <a:prstGeom prst="rect">
            <a:avLst/>
          </a:prstGeom>
        </p:spPr>
      </p:pic>
    </p:spTree>
    <p:extLst>
      <p:ext uri="{BB962C8B-B14F-4D97-AF65-F5344CB8AC3E}">
        <p14:creationId xmlns:p14="http://schemas.microsoft.com/office/powerpoint/2010/main" val="3142010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9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F4F529-0FC6-B567-05A4-DCD903017F4D}"/>
              </a:ext>
            </a:extLst>
          </p:cNvPr>
          <p:cNvSpPr>
            <a:spLocks noGrp="1"/>
          </p:cNvSpPr>
          <p:nvPr>
            <p:ph type="title"/>
          </p:nvPr>
        </p:nvSpPr>
        <p:spPr/>
        <p:txBody>
          <a:bodyPr>
            <a:noAutofit/>
          </a:bodyPr>
          <a:lstStyle/>
          <a:p>
            <a:r>
              <a:rPr lang="en-US" sz="3600" b="1" dirty="0">
                <a:latin typeface="+mn-lt"/>
              </a:rPr>
              <a:t>Experimental and quasi-experimental impact</a:t>
            </a:r>
            <a:br>
              <a:rPr lang="en-US" sz="3600" b="1" dirty="0">
                <a:latin typeface="+mn-lt"/>
              </a:rPr>
            </a:br>
            <a:r>
              <a:rPr lang="en-US" sz="3600" b="1" dirty="0">
                <a:latin typeface="+mn-lt"/>
              </a:rPr>
              <a:t>evaluation methods</a:t>
            </a:r>
          </a:p>
        </p:txBody>
      </p:sp>
      <p:sp>
        <p:nvSpPr>
          <p:cNvPr id="3" name="Content Placeholder 2">
            <a:extLst>
              <a:ext uri="{FF2B5EF4-FFF2-40B4-BE49-F238E27FC236}">
                <a16:creationId xmlns:a16="http://schemas.microsoft.com/office/drawing/2014/main" id="{3504ED6C-200A-3D0B-654C-CC31D9BBDFF4}"/>
              </a:ext>
            </a:extLst>
          </p:cNvPr>
          <p:cNvSpPr>
            <a:spLocks noGrp="1"/>
          </p:cNvSpPr>
          <p:nvPr>
            <p:ph idx="1"/>
          </p:nvPr>
        </p:nvSpPr>
        <p:spPr>
          <a:xfrm>
            <a:off x="838200" y="1371600"/>
            <a:ext cx="10707356" cy="4805363"/>
          </a:xfrm>
        </p:spPr>
        <p:txBody>
          <a:bodyPr>
            <a:normAutofit lnSpcReduction="10000"/>
          </a:bodyPr>
          <a:lstStyle/>
          <a:p>
            <a:r>
              <a:rPr lang="en-US" sz="2800" b="0" i="0" dirty="0">
                <a:solidFill>
                  <a:srgbClr val="000000"/>
                </a:solidFill>
                <a:effectLst/>
                <a:latin typeface="Humanist777BT-LightB"/>
              </a:rPr>
              <a:t>The core principle of these methods is that there is a ‘counterfactual’: observed outcomes from a ‘control’ group that did not receive the intervention, which can be compared to outcomes from the intervention group. </a:t>
            </a:r>
          </a:p>
          <a:p>
            <a:r>
              <a:rPr lang="en-US" dirty="0">
                <a:solidFill>
                  <a:srgbClr val="000000"/>
                </a:solidFill>
                <a:latin typeface="Humanist777BT-LightB"/>
              </a:rPr>
              <a:t>The groups consist of participants, which might be individual people, or other units, such as schools, businesses, houses, or spatial areas. Mixing between groups should be minimal to limit bias from ‘contamination’.</a:t>
            </a:r>
          </a:p>
          <a:p>
            <a:r>
              <a:rPr lang="en-US" dirty="0">
                <a:solidFill>
                  <a:srgbClr val="000000"/>
                </a:solidFill>
                <a:latin typeface="Humanist777BT-LightB"/>
              </a:rPr>
              <a:t>Quasi-experiments </a:t>
            </a:r>
            <a:r>
              <a:rPr lang="en-US" sz="2800" b="0" i="0" dirty="0">
                <a:solidFill>
                  <a:srgbClr val="000000"/>
                </a:solidFill>
                <a:effectLst/>
                <a:latin typeface="Humanist777BT-LightB"/>
              </a:rPr>
              <a:t>are studies that aim to evaluate interventions but that do not use randomization. Similar to randomized trials, quasi-experiments aim to demonstrate causality between an intervention and an outcome.</a:t>
            </a:r>
          </a:p>
        </p:txBody>
      </p:sp>
      <p:pic>
        <p:nvPicPr>
          <p:cNvPr id="4" name="21">
            <a:hlinkClick r:id="" action="ppaction://media"/>
            <a:extLst>
              <a:ext uri="{FF2B5EF4-FFF2-40B4-BE49-F238E27FC236}">
                <a16:creationId xmlns:a16="http://schemas.microsoft.com/office/drawing/2014/main" id="{447B62FC-026D-B05A-8A1A-B4526947B0C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17313" y="474663"/>
            <a:ext cx="487362" cy="487362"/>
          </a:xfrm>
          <a:prstGeom prst="rect">
            <a:avLst/>
          </a:prstGeom>
        </p:spPr>
      </p:pic>
    </p:spTree>
    <p:extLst>
      <p:ext uri="{BB962C8B-B14F-4D97-AF65-F5344CB8AC3E}">
        <p14:creationId xmlns:p14="http://schemas.microsoft.com/office/powerpoint/2010/main" val="1638347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316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F4F529-0FC6-B567-05A4-DCD903017F4D}"/>
              </a:ext>
            </a:extLst>
          </p:cNvPr>
          <p:cNvSpPr>
            <a:spLocks noGrp="1"/>
          </p:cNvSpPr>
          <p:nvPr>
            <p:ph type="title"/>
          </p:nvPr>
        </p:nvSpPr>
        <p:spPr/>
        <p:txBody>
          <a:bodyPr>
            <a:noAutofit/>
          </a:bodyPr>
          <a:lstStyle/>
          <a:p>
            <a:r>
              <a:rPr lang="en-US" sz="3600" b="1" dirty="0">
                <a:latin typeface="+mn-lt"/>
              </a:rPr>
              <a:t>Experimental and quasi-experimental impact</a:t>
            </a:r>
            <a:br>
              <a:rPr lang="en-US" sz="3600" b="1" dirty="0">
                <a:latin typeface="+mn-lt"/>
              </a:rPr>
            </a:br>
            <a:r>
              <a:rPr lang="en-US" sz="3600" b="1" dirty="0">
                <a:latin typeface="+mn-lt"/>
              </a:rPr>
              <a:t>evaluation methods</a:t>
            </a:r>
          </a:p>
        </p:txBody>
      </p:sp>
      <p:sp>
        <p:nvSpPr>
          <p:cNvPr id="3" name="Content Placeholder 2">
            <a:extLst>
              <a:ext uri="{FF2B5EF4-FFF2-40B4-BE49-F238E27FC236}">
                <a16:creationId xmlns:a16="http://schemas.microsoft.com/office/drawing/2014/main" id="{3504ED6C-200A-3D0B-654C-CC31D9BBDFF4}"/>
              </a:ext>
            </a:extLst>
          </p:cNvPr>
          <p:cNvSpPr>
            <a:spLocks noGrp="1"/>
          </p:cNvSpPr>
          <p:nvPr>
            <p:ph idx="1"/>
          </p:nvPr>
        </p:nvSpPr>
        <p:spPr>
          <a:xfrm>
            <a:off x="838200" y="1371600"/>
            <a:ext cx="10647066" cy="4958862"/>
          </a:xfrm>
        </p:spPr>
        <p:txBody>
          <a:bodyPr>
            <a:normAutofit fontScale="92500"/>
          </a:bodyPr>
          <a:lstStyle/>
          <a:p>
            <a:r>
              <a:rPr lang="en-US" sz="2800" b="0" i="0" dirty="0">
                <a:solidFill>
                  <a:srgbClr val="000000"/>
                </a:solidFill>
                <a:effectLst/>
                <a:latin typeface="Humanist777BT-LightB"/>
              </a:rPr>
              <a:t>Collecting and analyzing comparable data from the intervention and control enables evaluators to confidently attribute any measured change to the intervention (subject to assumptions specific to the method). </a:t>
            </a:r>
          </a:p>
          <a:p>
            <a:r>
              <a:rPr lang="en-US" sz="2800" b="0" i="0" dirty="0">
                <a:solidFill>
                  <a:srgbClr val="000000"/>
                </a:solidFill>
                <a:effectLst/>
                <a:latin typeface="Humanist777BT-LightB"/>
              </a:rPr>
              <a:t>These impact evaluation methods are favored when we need to know the average additional or net change caused by an intervention or how much of the observed outcome(s) could be attributed to the intervention</a:t>
            </a:r>
            <a:r>
              <a:rPr lang="en-US" sz="800" dirty="0">
                <a:solidFill>
                  <a:srgbClr val="000000"/>
                </a:solidFill>
                <a:latin typeface="Humanist777BT-LightB"/>
              </a:rPr>
              <a:t>.</a:t>
            </a:r>
          </a:p>
          <a:p>
            <a:r>
              <a:rPr lang="en-US" sz="2800" b="0" i="0" dirty="0">
                <a:solidFill>
                  <a:srgbClr val="000000"/>
                </a:solidFill>
                <a:effectLst/>
                <a:latin typeface="Humanist777BT-LightB"/>
              </a:rPr>
              <a:t>However, the precise method to be used depends on: whether participants in an intervention can be </a:t>
            </a:r>
            <a:r>
              <a:rPr lang="en-US" sz="2800" b="0" i="0" dirty="0" err="1">
                <a:solidFill>
                  <a:srgbClr val="000000"/>
                </a:solidFill>
                <a:effectLst/>
                <a:latin typeface="Humanist777BT-LightB"/>
              </a:rPr>
              <a:t>randomised</a:t>
            </a:r>
            <a:r>
              <a:rPr lang="en-US" sz="2800" b="0" i="0" dirty="0">
                <a:solidFill>
                  <a:srgbClr val="000000"/>
                </a:solidFill>
                <a:effectLst/>
                <a:latin typeface="Humanist777BT-LightB"/>
              </a:rPr>
              <a:t>; the expected effect size; the availability of data; and the availability of potential control groups. </a:t>
            </a:r>
          </a:p>
          <a:p>
            <a:r>
              <a:rPr lang="en-US" sz="2800" b="0" i="0" dirty="0">
                <a:solidFill>
                  <a:srgbClr val="000000"/>
                </a:solidFill>
                <a:effectLst/>
                <a:latin typeface="Humanist777BT-LightB"/>
              </a:rPr>
              <a:t>A simple, but effective, way to help plan or review experimental methods is the PICOT</a:t>
            </a:r>
            <a:r>
              <a:rPr lang="en-US" sz="800" b="0" i="0" dirty="0">
                <a:solidFill>
                  <a:srgbClr val="000000"/>
                </a:solidFill>
                <a:effectLst/>
                <a:latin typeface="Humanist777BT-LightB"/>
              </a:rPr>
              <a:t>1</a:t>
            </a:r>
            <a:r>
              <a:rPr lang="en-US" sz="2800" b="0" i="0" dirty="0">
                <a:solidFill>
                  <a:srgbClr val="000000"/>
                </a:solidFill>
                <a:effectLst/>
                <a:latin typeface="Humanist777BT-LightB"/>
              </a:rPr>
              <a:t>framework, which considers the population, intervention, control group, outcome and time period.</a:t>
            </a:r>
            <a:r>
              <a:rPr lang="en-US" dirty="0"/>
              <a:t> </a:t>
            </a:r>
          </a:p>
        </p:txBody>
      </p:sp>
      <p:pic>
        <p:nvPicPr>
          <p:cNvPr id="4" name="22">
            <a:hlinkClick r:id="" action="ppaction://media"/>
            <a:extLst>
              <a:ext uri="{FF2B5EF4-FFF2-40B4-BE49-F238E27FC236}">
                <a16:creationId xmlns:a16="http://schemas.microsoft.com/office/drawing/2014/main" id="{7C7D0D58-97F4-D260-BD3A-54B786C81AD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53800" y="233045"/>
            <a:ext cx="487362" cy="487362"/>
          </a:xfrm>
          <a:prstGeom prst="rect">
            <a:avLst/>
          </a:prstGeom>
        </p:spPr>
      </p:pic>
    </p:spTree>
    <p:extLst>
      <p:ext uri="{BB962C8B-B14F-4D97-AF65-F5344CB8AC3E}">
        <p14:creationId xmlns:p14="http://schemas.microsoft.com/office/powerpoint/2010/main" val="957044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50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A5392-CBB0-A65A-2ED4-708D0365442D}"/>
              </a:ext>
            </a:extLst>
          </p:cNvPr>
          <p:cNvSpPr>
            <a:spLocks noGrp="1"/>
          </p:cNvSpPr>
          <p:nvPr>
            <p:ph type="title"/>
          </p:nvPr>
        </p:nvSpPr>
        <p:spPr>
          <a:xfrm>
            <a:off x="231113" y="401933"/>
            <a:ext cx="11491716" cy="984739"/>
          </a:xfrm>
        </p:spPr>
        <p:txBody>
          <a:bodyPr anchor="b">
            <a:normAutofit/>
          </a:bodyPr>
          <a:lstStyle/>
          <a:p>
            <a:r>
              <a:rPr lang="en-US" sz="3200" b="1" dirty="0">
                <a:latin typeface="+mn-lt"/>
              </a:rPr>
              <a:t>What is the difference between experimental and quasi-experimental research?</a:t>
            </a:r>
          </a:p>
        </p:txBody>
      </p:sp>
      <p:sp>
        <p:nvSpPr>
          <p:cNvPr id="3" name="Content Placeholder 2">
            <a:extLst>
              <a:ext uri="{FF2B5EF4-FFF2-40B4-BE49-F238E27FC236}">
                <a16:creationId xmlns:a16="http://schemas.microsoft.com/office/drawing/2014/main" id="{24712CFC-3669-1501-2A02-1D06A27B2E73}"/>
              </a:ext>
            </a:extLst>
          </p:cNvPr>
          <p:cNvSpPr>
            <a:spLocks noGrp="1"/>
          </p:cNvSpPr>
          <p:nvPr>
            <p:ph idx="1"/>
          </p:nvPr>
        </p:nvSpPr>
        <p:spPr>
          <a:xfrm>
            <a:off x="301451" y="1527349"/>
            <a:ext cx="4686221" cy="4453959"/>
          </a:xfrm>
        </p:spPr>
        <p:txBody>
          <a:bodyPr anchor="t">
            <a:normAutofit lnSpcReduction="10000"/>
          </a:bodyPr>
          <a:lstStyle/>
          <a:p>
            <a:r>
              <a:rPr lang="en-US" dirty="0"/>
              <a:t>With an experimental research study, the participants in both the treatment (product users) and control (product non-users) groups are randomly assigned. </a:t>
            </a:r>
          </a:p>
          <a:p>
            <a:r>
              <a:rPr lang="en-US" dirty="0"/>
              <a:t>Quasi-experimental research designs do not randomly assign participants to treatment or control groups for comparison.</a:t>
            </a:r>
          </a:p>
        </p:txBody>
      </p:sp>
      <p:pic>
        <p:nvPicPr>
          <p:cNvPr id="4" name="Picture 3">
            <a:extLst>
              <a:ext uri="{FF2B5EF4-FFF2-40B4-BE49-F238E27FC236}">
                <a16:creationId xmlns:a16="http://schemas.microsoft.com/office/drawing/2014/main" id="{125BC17D-FF36-A572-D6F4-9CA3E18799D1}"/>
              </a:ext>
            </a:extLst>
          </p:cNvPr>
          <p:cNvPicPr>
            <a:picLocks noChangeAspect="1"/>
          </p:cNvPicPr>
          <p:nvPr/>
        </p:nvPicPr>
        <p:blipFill>
          <a:blip r:embed="rId4"/>
          <a:stretch>
            <a:fillRect/>
          </a:stretch>
        </p:blipFill>
        <p:spPr>
          <a:xfrm>
            <a:off x="5333482" y="1691098"/>
            <a:ext cx="6389346" cy="3475804"/>
          </a:xfrm>
          <a:prstGeom prst="rect">
            <a:avLst/>
          </a:prstGeom>
        </p:spPr>
      </p:pic>
      <p:grpSp>
        <p:nvGrpSpPr>
          <p:cNvPr id="9" name="Group 8">
            <a:extLst>
              <a:ext uri="{FF2B5EF4-FFF2-40B4-BE49-F238E27FC236}">
                <a16:creationId xmlns:a16="http://schemas.microsoft.com/office/drawing/2014/main" id="{6258F736-B256-8039-9DC6-F4E49A5C5AD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2068638" y="0"/>
            <a:ext cx="123362" cy="6858000"/>
            <a:chOff x="12068638" y="0"/>
            <a:chExt cx="123362" cy="6858000"/>
          </a:xfrm>
        </p:grpSpPr>
        <p:sp>
          <p:nvSpPr>
            <p:cNvPr id="10" name="Rectangle 9">
              <a:extLst>
                <a:ext uri="{FF2B5EF4-FFF2-40B4-BE49-F238E27FC236}">
                  <a16:creationId xmlns:a16="http://schemas.microsoft.com/office/drawing/2014/main" id="{10B4520A-996E-330C-99DA-69CA4D89E9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C8FA945-E356-695F-18D6-CAD4EF34FE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19000">
                  <a:schemeClr val="accent5">
                    <a:lumMod val="60000"/>
                    <a:lumOff val="40000"/>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23">
            <a:hlinkClick r:id="" action="ppaction://media"/>
            <a:extLst>
              <a:ext uri="{FF2B5EF4-FFF2-40B4-BE49-F238E27FC236}">
                <a16:creationId xmlns:a16="http://schemas.microsoft.com/office/drawing/2014/main" id="{5688394B-9B8D-1219-793C-F5F1A271D9F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96675" y="423863"/>
            <a:ext cx="487363" cy="487362"/>
          </a:xfrm>
          <a:prstGeom prst="rect">
            <a:avLst/>
          </a:prstGeom>
        </p:spPr>
      </p:pic>
    </p:spTree>
    <p:extLst>
      <p:ext uri="{BB962C8B-B14F-4D97-AF65-F5344CB8AC3E}">
        <p14:creationId xmlns:p14="http://schemas.microsoft.com/office/powerpoint/2010/main" val="2165794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80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F285A5-D973-8D77-325C-62EC8B13FEC5}"/>
              </a:ext>
            </a:extLst>
          </p:cNvPr>
          <p:cNvSpPr>
            <a:spLocks noGrp="1"/>
          </p:cNvSpPr>
          <p:nvPr>
            <p:ph type="title"/>
          </p:nvPr>
        </p:nvSpPr>
        <p:spPr/>
        <p:txBody>
          <a:bodyPr>
            <a:normAutofit/>
          </a:bodyPr>
          <a:lstStyle/>
          <a:p>
            <a:r>
              <a:rPr lang="en-US" sz="3600" b="1" dirty="0">
                <a:latin typeface="+mn-lt"/>
              </a:rPr>
              <a:t>Randomised Controlled Trials (RCTs)</a:t>
            </a:r>
          </a:p>
        </p:txBody>
      </p:sp>
      <p:sp>
        <p:nvSpPr>
          <p:cNvPr id="3" name="Content Placeholder 2">
            <a:extLst>
              <a:ext uri="{FF2B5EF4-FFF2-40B4-BE49-F238E27FC236}">
                <a16:creationId xmlns:a16="http://schemas.microsoft.com/office/drawing/2014/main" id="{0FCFE5D3-25E1-C702-532C-F66B6ECB2718}"/>
              </a:ext>
            </a:extLst>
          </p:cNvPr>
          <p:cNvSpPr>
            <a:spLocks noGrp="1"/>
          </p:cNvSpPr>
          <p:nvPr>
            <p:ph idx="1"/>
          </p:nvPr>
        </p:nvSpPr>
        <p:spPr/>
        <p:txBody>
          <a:bodyPr>
            <a:normAutofit/>
          </a:bodyPr>
          <a:lstStyle/>
          <a:p>
            <a:r>
              <a:rPr lang="en-US" sz="2800" b="0" i="0" dirty="0">
                <a:solidFill>
                  <a:srgbClr val="000000"/>
                </a:solidFill>
                <a:effectLst/>
                <a:latin typeface="Humanist777BT-LightB"/>
              </a:rPr>
              <a:t>Randomised Controlled Trials (RCTs) prospectively and randomly allocate participants to either intervention or control groups. </a:t>
            </a:r>
          </a:p>
          <a:p>
            <a:r>
              <a:rPr lang="en-US" sz="2800" b="0" i="0" dirty="0">
                <a:solidFill>
                  <a:srgbClr val="000000"/>
                </a:solidFill>
                <a:effectLst/>
                <a:latin typeface="Humanist777BT-LightB"/>
              </a:rPr>
              <a:t>RCTs can robustly evaluate the impact of interventions because they account for both known and unknown factors because allocation to the treatment is random. </a:t>
            </a:r>
          </a:p>
          <a:p>
            <a:r>
              <a:rPr lang="en-US" sz="2800" b="0" i="0" dirty="0">
                <a:solidFill>
                  <a:srgbClr val="000000"/>
                </a:solidFill>
                <a:effectLst/>
                <a:latin typeface="Humanist777BT-LightB"/>
              </a:rPr>
              <a:t>Measured differences between groups can, therefore, be considered to be the result of the intervention alone. However, the need to ensure rigid implementation of an intervention (high fidelity with the protocol) can reduce its external validity.</a:t>
            </a:r>
          </a:p>
        </p:txBody>
      </p:sp>
      <p:pic>
        <p:nvPicPr>
          <p:cNvPr id="4" name="24">
            <a:hlinkClick r:id="" action="ppaction://media"/>
            <a:extLst>
              <a:ext uri="{FF2B5EF4-FFF2-40B4-BE49-F238E27FC236}">
                <a16:creationId xmlns:a16="http://schemas.microsoft.com/office/drawing/2014/main" id="{876A6362-2706-AE4A-2972-610484288EB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53800" y="243093"/>
            <a:ext cx="487363" cy="487363"/>
          </a:xfrm>
          <a:prstGeom prst="rect">
            <a:avLst/>
          </a:prstGeom>
        </p:spPr>
      </p:pic>
    </p:spTree>
    <p:extLst>
      <p:ext uri="{BB962C8B-B14F-4D97-AF65-F5344CB8AC3E}">
        <p14:creationId xmlns:p14="http://schemas.microsoft.com/office/powerpoint/2010/main" val="2520056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63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F285A5-D973-8D77-325C-62EC8B13FEC5}"/>
              </a:ext>
            </a:extLst>
          </p:cNvPr>
          <p:cNvSpPr>
            <a:spLocks noGrp="1"/>
          </p:cNvSpPr>
          <p:nvPr>
            <p:ph type="title"/>
          </p:nvPr>
        </p:nvSpPr>
        <p:spPr/>
        <p:txBody>
          <a:bodyPr>
            <a:normAutofit/>
          </a:bodyPr>
          <a:lstStyle/>
          <a:p>
            <a:r>
              <a:rPr lang="en-US" sz="3600" b="1" dirty="0">
                <a:latin typeface="+mn-lt"/>
              </a:rPr>
              <a:t>Randomised Controlled Trials (RCTs)</a:t>
            </a:r>
          </a:p>
        </p:txBody>
      </p:sp>
      <p:sp>
        <p:nvSpPr>
          <p:cNvPr id="3" name="Content Placeholder 2">
            <a:extLst>
              <a:ext uri="{FF2B5EF4-FFF2-40B4-BE49-F238E27FC236}">
                <a16:creationId xmlns:a16="http://schemas.microsoft.com/office/drawing/2014/main" id="{0FCFE5D3-25E1-C702-532C-F66B6ECB2718}"/>
              </a:ext>
            </a:extLst>
          </p:cNvPr>
          <p:cNvSpPr>
            <a:spLocks noGrp="1"/>
          </p:cNvSpPr>
          <p:nvPr>
            <p:ph idx="1"/>
          </p:nvPr>
        </p:nvSpPr>
        <p:spPr/>
        <p:txBody>
          <a:bodyPr>
            <a:normAutofit/>
          </a:bodyPr>
          <a:lstStyle/>
          <a:p>
            <a:r>
              <a:rPr lang="en-US" sz="2800" b="0" i="0" dirty="0">
                <a:solidFill>
                  <a:srgbClr val="000000"/>
                </a:solidFill>
                <a:effectLst/>
                <a:latin typeface="Humanist777BT-LightB"/>
              </a:rPr>
              <a:t>There are a number of variations of RCTs for various needs and situations: </a:t>
            </a:r>
          </a:p>
          <a:p>
            <a:pPr lvl="1"/>
            <a:r>
              <a:rPr lang="en-US" i="1" dirty="0">
                <a:solidFill>
                  <a:srgbClr val="000000"/>
                </a:solidFill>
                <a:latin typeface="Humanist777BT-LightB"/>
              </a:rPr>
              <a:t>F</a:t>
            </a:r>
            <a:r>
              <a:rPr lang="en-US" b="0" i="1" dirty="0">
                <a:solidFill>
                  <a:srgbClr val="000000"/>
                </a:solidFill>
                <a:effectLst/>
                <a:latin typeface="Humanist777BT-LightB"/>
              </a:rPr>
              <a:t>actorial RCTs independently randomize participants to multiple interventions; </a:t>
            </a:r>
          </a:p>
          <a:p>
            <a:pPr lvl="1"/>
            <a:r>
              <a:rPr lang="en-US" b="0" i="1" dirty="0">
                <a:solidFill>
                  <a:srgbClr val="000000"/>
                </a:solidFill>
                <a:effectLst/>
                <a:latin typeface="Humanist777BT-LightB"/>
              </a:rPr>
              <a:t>Cluster RCTs randomize groups of participants rather than individuals; </a:t>
            </a:r>
          </a:p>
          <a:p>
            <a:pPr lvl="1"/>
            <a:r>
              <a:rPr lang="en-US" b="0" i="1" dirty="0">
                <a:solidFill>
                  <a:srgbClr val="000000"/>
                </a:solidFill>
                <a:effectLst/>
                <a:latin typeface="Humanist777BT-LightB"/>
              </a:rPr>
              <a:t>Stepped-wedge RCTs apply an intervention sequentially and at random to groups of participants. </a:t>
            </a:r>
          </a:p>
          <a:p>
            <a:r>
              <a:rPr lang="en-US" sz="2800" b="0" i="0" dirty="0">
                <a:solidFill>
                  <a:srgbClr val="000000"/>
                </a:solidFill>
                <a:effectLst/>
                <a:latin typeface="Humanist777BT-LightB"/>
              </a:rPr>
              <a:t>Methods, such as Sequential Multiple Assignment Randomized Trial (SMART) and Multiphase </a:t>
            </a:r>
            <a:r>
              <a:rPr lang="en-US" sz="2800" b="0" i="0" dirty="0" err="1">
                <a:solidFill>
                  <a:srgbClr val="000000"/>
                </a:solidFill>
                <a:effectLst/>
                <a:latin typeface="Humanist777BT-LightB"/>
              </a:rPr>
              <a:t>Optimisation</a:t>
            </a:r>
            <a:r>
              <a:rPr lang="en-US" sz="2800" b="0" i="0" dirty="0">
                <a:solidFill>
                  <a:srgbClr val="000000"/>
                </a:solidFill>
                <a:effectLst/>
                <a:latin typeface="Humanist777BT-LightB"/>
              </a:rPr>
              <a:t> Strategy (MOST), have been developed for the optimization of interventions and may be particularly appropriate to develop more potent digital interventions.</a:t>
            </a:r>
            <a:r>
              <a:rPr lang="en-US" dirty="0"/>
              <a:t> </a:t>
            </a:r>
            <a:br>
              <a:rPr lang="en-US" dirty="0"/>
            </a:br>
            <a:endParaRPr lang="en-US" dirty="0"/>
          </a:p>
        </p:txBody>
      </p:sp>
      <p:pic>
        <p:nvPicPr>
          <p:cNvPr id="4" name="25">
            <a:hlinkClick r:id="" action="ppaction://media"/>
            <a:extLst>
              <a:ext uri="{FF2B5EF4-FFF2-40B4-BE49-F238E27FC236}">
                <a16:creationId xmlns:a16="http://schemas.microsoft.com/office/drawing/2014/main" id="{58DD3BBB-056B-B683-85C2-E03DE1D26D9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95314" y="121443"/>
            <a:ext cx="529562" cy="487363"/>
          </a:xfrm>
          <a:prstGeom prst="rect">
            <a:avLst/>
          </a:prstGeom>
        </p:spPr>
      </p:pic>
    </p:spTree>
    <p:extLst>
      <p:ext uri="{BB962C8B-B14F-4D97-AF65-F5344CB8AC3E}">
        <p14:creationId xmlns:p14="http://schemas.microsoft.com/office/powerpoint/2010/main" val="3628967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65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F62ECD3-9210-736C-E52E-132C8DB848BD}"/>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kern="1200">
                <a:solidFill>
                  <a:schemeClr val="bg1"/>
                </a:solidFill>
                <a:latin typeface="+mj-lt"/>
                <a:ea typeface="+mj-ea"/>
                <a:cs typeface="+mj-cs"/>
              </a:rPr>
              <a:t>RCT</a:t>
            </a:r>
          </a:p>
        </p:txBody>
      </p:sp>
      <p:pic>
        <p:nvPicPr>
          <p:cNvPr id="4" name="Content Placeholder 3">
            <a:extLst>
              <a:ext uri="{FF2B5EF4-FFF2-40B4-BE49-F238E27FC236}">
                <a16:creationId xmlns:a16="http://schemas.microsoft.com/office/drawing/2014/main" id="{5052B9A7-6A9F-3BB4-E3CD-FDA78A377F4E}"/>
              </a:ext>
            </a:extLst>
          </p:cNvPr>
          <p:cNvPicPr>
            <a:picLocks noGrp="1" noChangeAspect="1"/>
          </p:cNvPicPr>
          <p:nvPr>
            <p:ph idx="1"/>
          </p:nvPr>
        </p:nvPicPr>
        <p:blipFill>
          <a:blip r:embed="rId4"/>
          <a:stretch>
            <a:fillRect/>
          </a:stretch>
        </p:blipFill>
        <p:spPr>
          <a:xfrm>
            <a:off x="1829787" y="1675227"/>
            <a:ext cx="8532425" cy="4394199"/>
          </a:xfrm>
          <a:prstGeom prst="rect">
            <a:avLst/>
          </a:prstGeom>
        </p:spPr>
      </p:pic>
      <p:pic>
        <p:nvPicPr>
          <p:cNvPr id="3" name="26">
            <a:hlinkClick r:id="" action="ppaction://media"/>
            <a:extLst>
              <a:ext uri="{FF2B5EF4-FFF2-40B4-BE49-F238E27FC236}">
                <a16:creationId xmlns:a16="http://schemas.microsoft.com/office/drawing/2014/main" id="{7E91A8F8-CCE4-0B44-3670-2F355A03E52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7963" y="604838"/>
            <a:ext cx="487362" cy="487362"/>
          </a:xfrm>
          <a:prstGeom prst="rect">
            <a:avLst/>
          </a:prstGeom>
        </p:spPr>
      </p:pic>
    </p:spTree>
    <p:extLst>
      <p:ext uri="{BB962C8B-B14F-4D97-AF65-F5344CB8AC3E}">
        <p14:creationId xmlns:p14="http://schemas.microsoft.com/office/powerpoint/2010/main" val="3951898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A7F4D-4394-55E0-6A7C-68248F1EED46}"/>
              </a:ext>
            </a:extLst>
          </p:cNvPr>
          <p:cNvSpPr>
            <a:spLocks noGrp="1"/>
          </p:cNvSpPr>
          <p:nvPr>
            <p:ph type="title"/>
          </p:nvPr>
        </p:nvSpPr>
        <p:spPr/>
        <p:txBody>
          <a:bodyPr>
            <a:normAutofit/>
          </a:bodyPr>
          <a:lstStyle/>
          <a:p>
            <a:r>
              <a:rPr lang="en-US" sz="3600" b="1" dirty="0">
                <a:latin typeface="+mn-lt"/>
              </a:rPr>
              <a:t>Selection of a method </a:t>
            </a:r>
          </a:p>
        </p:txBody>
      </p:sp>
      <p:sp>
        <p:nvSpPr>
          <p:cNvPr id="3" name="Content Placeholder 2">
            <a:extLst>
              <a:ext uri="{FF2B5EF4-FFF2-40B4-BE49-F238E27FC236}">
                <a16:creationId xmlns:a16="http://schemas.microsoft.com/office/drawing/2014/main" id="{3F9359E7-8A9A-D80F-4BB3-918968597DAA}"/>
              </a:ext>
            </a:extLst>
          </p:cNvPr>
          <p:cNvSpPr>
            <a:spLocks noGrp="1"/>
          </p:cNvSpPr>
          <p:nvPr>
            <p:ph idx="1"/>
          </p:nvPr>
        </p:nvSpPr>
        <p:spPr/>
        <p:txBody>
          <a:bodyPr>
            <a:normAutofit/>
          </a:bodyPr>
          <a:lstStyle/>
          <a:p>
            <a:r>
              <a:rPr lang="en-US" sz="2800" b="0" i="0" dirty="0">
                <a:solidFill>
                  <a:srgbClr val="000000"/>
                </a:solidFill>
                <a:effectLst/>
                <a:latin typeface="Humanist777BT-LightB"/>
              </a:rPr>
              <a:t>Selection of a method usually depends on: </a:t>
            </a:r>
          </a:p>
          <a:p>
            <a:pPr lvl="1"/>
            <a:r>
              <a:rPr lang="en-US" sz="2800" b="0" i="1" dirty="0">
                <a:solidFill>
                  <a:srgbClr val="000000"/>
                </a:solidFill>
                <a:effectLst/>
                <a:latin typeface="Humanist777BT-LightB"/>
              </a:rPr>
              <a:t>the nature of the allocation into intervention and control groups (for example, it can be controlled by the evaluator or result from an external shock); </a:t>
            </a:r>
          </a:p>
          <a:p>
            <a:pPr lvl="1"/>
            <a:r>
              <a:rPr lang="en-US" sz="2800" b="0" i="1" dirty="0">
                <a:solidFill>
                  <a:srgbClr val="000000"/>
                </a:solidFill>
                <a:effectLst/>
                <a:latin typeface="Humanist777BT-LightB"/>
              </a:rPr>
              <a:t>the nature of the control group (it can be concurrent or historic); </a:t>
            </a:r>
          </a:p>
          <a:p>
            <a:pPr lvl="1"/>
            <a:r>
              <a:rPr lang="en-US" sz="2800" b="0" i="1" dirty="0">
                <a:solidFill>
                  <a:srgbClr val="000000"/>
                </a:solidFill>
                <a:effectLst/>
                <a:latin typeface="Humanist777BT-LightB"/>
              </a:rPr>
              <a:t>the format of the available data (such as discrete or trends); </a:t>
            </a:r>
          </a:p>
          <a:p>
            <a:pPr lvl="1"/>
            <a:r>
              <a:rPr lang="en-US" sz="2800" b="0" i="1" dirty="0">
                <a:solidFill>
                  <a:srgbClr val="000000"/>
                </a:solidFill>
                <a:effectLst/>
                <a:latin typeface="Humanist777BT-LightB"/>
              </a:rPr>
              <a:t>the volume of the available data (see Figure).</a:t>
            </a:r>
          </a:p>
          <a:p>
            <a:pPr marL="0" indent="0">
              <a:buNone/>
            </a:pPr>
            <a:br>
              <a:rPr lang="en-US" dirty="0"/>
            </a:br>
            <a:endParaRPr lang="en-US" dirty="0"/>
          </a:p>
        </p:txBody>
      </p:sp>
      <p:pic>
        <p:nvPicPr>
          <p:cNvPr id="5" name="ElevenLabs_2023-10-17T09_51_25_Daniel_pre_s59_sb75_m1">
            <a:hlinkClick r:id="" action="ppaction://media"/>
            <a:extLst>
              <a:ext uri="{FF2B5EF4-FFF2-40B4-BE49-F238E27FC236}">
                <a16:creationId xmlns:a16="http://schemas.microsoft.com/office/drawing/2014/main" id="{DCF4B132-8B36-E4E8-BA12-823FDBB900D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77625" y="414338"/>
            <a:ext cx="487363" cy="487362"/>
          </a:xfrm>
          <a:prstGeom prst="rect">
            <a:avLst/>
          </a:prstGeom>
        </p:spPr>
      </p:pic>
    </p:spTree>
    <p:extLst>
      <p:ext uri="{BB962C8B-B14F-4D97-AF65-F5344CB8AC3E}">
        <p14:creationId xmlns:p14="http://schemas.microsoft.com/office/powerpoint/2010/main" val="4272202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35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B7AA8E-43F5-1D40-5600-9A9B66B14E6F}"/>
              </a:ext>
            </a:extLst>
          </p:cNvPr>
          <p:cNvSpPr>
            <a:spLocks noGrp="1"/>
          </p:cNvSpPr>
          <p:nvPr>
            <p:ph type="title"/>
          </p:nvPr>
        </p:nvSpPr>
        <p:spPr>
          <a:xfrm>
            <a:off x="637233" y="1751798"/>
            <a:ext cx="2188284" cy="874395"/>
          </a:xfrm>
        </p:spPr>
        <p:txBody>
          <a:bodyPr>
            <a:noAutofit/>
          </a:bodyPr>
          <a:lstStyle/>
          <a:p>
            <a:r>
              <a:rPr lang="en-US" sz="3600" b="1" dirty="0">
                <a:latin typeface="+mn-lt"/>
              </a:rPr>
              <a:t>Selection of a method </a:t>
            </a:r>
          </a:p>
        </p:txBody>
      </p:sp>
      <p:pic>
        <p:nvPicPr>
          <p:cNvPr id="5" name="Picture 4">
            <a:extLst>
              <a:ext uri="{FF2B5EF4-FFF2-40B4-BE49-F238E27FC236}">
                <a16:creationId xmlns:a16="http://schemas.microsoft.com/office/drawing/2014/main" id="{874982C3-1410-D24B-C7BD-A7C14DAC6E52}"/>
              </a:ext>
            </a:extLst>
          </p:cNvPr>
          <p:cNvPicPr>
            <a:picLocks noChangeAspect="1"/>
          </p:cNvPicPr>
          <p:nvPr/>
        </p:nvPicPr>
        <p:blipFill rotWithShape="1">
          <a:blip r:embed="rId2"/>
          <a:srcRect l="30883" t="12171" r="24823" b="7608"/>
          <a:stretch/>
        </p:blipFill>
        <p:spPr>
          <a:xfrm>
            <a:off x="5315064" y="140676"/>
            <a:ext cx="6742957" cy="6869321"/>
          </a:xfrm>
          <a:prstGeom prst="rect">
            <a:avLst/>
          </a:prstGeom>
        </p:spPr>
      </p:pic>
    </p:spTree>
    <p:extLst>
      <p:ext uri="{BB962C8B-B14F-4D97-AF65-F5344CB8AC3E}">
        <p14:creationId xmlns:p14="http://schemas.microsoft.com/office/powerpoint/2010/main" val="33515199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CF639-C3EF-3491-B1E3-CC57A4A87827}"/>
              </a:ext>
            </a:extLst>
          </p:cNvPr>
          <p:cNvSpPr>
            <a:spLocks noGrp="1"/>
          </p:cNvSpPr>
          <p:nvPr>
            <p:ph type="title"/>
          </p:nvPr>
        </p:nvSpPr>
        <p:spPr>
          <a:xfrm>
            <a:off x="838200" y="365125"/>
            <a:ext cx="10948516" cy="874395"/>
          </a:xfrm>
        </p:spPr>
        <p:txBody>
          <a:bodyPr>
            <a:noAutofit/>
          </a:bodyPr>
          <a:lstStyle/>
          <a:p>
            <a:r>
              <a:rPr lang="en-US" sz="3600" b="1" dirty="0">
                <a:latin typeface="+mn-lt"/>
              </a:rPr>
              <a:t>Common experimental and quasi-experimental impact</a:t>
            </a:r>
            <a:br>
              <a:rPr lang="en-US" sz="3600" b="1" dirty="0">
                <a:latin typeface="+mn-lt"/>
              </a:rPr>
            </a:br>
            <a:r>
              <a:rPr lang="en-US" sz="3600" b="1" dirty="0">
                <a:latin typeface="+mn-lt"/>
              </a:rPr>
              <a:t>evaluation methods</a:t>
            </a:r>
          </a:p>
        </p:txBody>
      </p:sp>
      <p:sp>
        <p:nvSpPr>
          <p:cNvPr id="3" name="Content Placeholder 2">
            <a:extLst>
              <a:ext uri="{FF2B5EF4-FFF2-40B4-BE49-F238E27FC236}">
                <a16:creationId xmlns:a16="http://schemas.microsoft.com/office/drawing/2014/main" id="{822D8B59-B95D-F61D-9425-156C272A7401}"/>
              </a:ext>
            </a:extLst>
          </p:cNvPr>
          <p:cNvSpPr>
            <a:spLocks noGrp="1"/>
          </p:cNvSpPr>
          <p:nvPr>
            <p:ph idx="1"/>
          </p:nvPr>
        </p:nvSpPr>
        <p:spPr/>
        <p:txBody>
          <a:bodyPr/>
          <a:lstStyle/>
          <a:p>
            <a:r>
              <a:rPr lang="en-US" dirty="0"/>
              <a:t>Randomised Controlled Trials (RCT)</a:t>
            </a:r>
          </a:p>
          <a:p>
            <a:r>
              <a:rPr lang="en-US" dirty="0"/>
              <a:t>Interrupted time series analysis and difference-indifference</a:t>
            </a:r>
          </a:p>
          <a:p>
            <a:r>
              <a:rPr lang="en-US" dirty="0"/>
              <a:t>Regression Discontinuity Design</a:t>
            </a:r>
          </a:p>
          <a:p>
            <a:r>
              <a:rPr lang="en-US" dirty="0"/>
              <a:t>Propensity Score Matching</a:t>
            </a:r>
          </a:p>
          <a:p>
            <a:r>
              <a:rPr lang="en-US" dirty="0"/>
              <a:t>Synthetic control methods</a:t>
            </a:r>
          </a:p>
          <a:p>
            <a:r>
              <a:rPr lang="en-US" dirty="0"/>
              <a:t>Instrumental variables or natural experiments</a:t>
            </a:r>
          </a:p>
          <a:p>
            <a:endParaRPr lang="en-US" dirty="0"/>
          </a:p>
        </p:txBody>
      </p:sp>
      <p:pic>
        <p:nvPicPr>
          <p:cNvPr id="5" name="ElevenLabs_2023-10-17T09_52_05_Daniel_pre_s59_sb75_m1">
            <a:hlinkClick r:id="" action="ppaction://media"/>
            <a:extLst>
              <a:ext uri="{FF2B5EF4-FFF2-40B4-BE49-F238E27FC236}">
                <a16:creationId xmlns:a16="http://schemas.microsoft.com/office/drawing/2014/main" id="{F1731B54-2886-E475-811E-0C7F0C47C3D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6350" y="785813"/>
            <a:ext cx="487363" cy="487362"/>
          </a:xfrm>
          <a:prstGeom prst="rect">
            <a:avLst/>
          </a:prstGeom>
        </p:spPr>
      </p:pic>
    </p:spTree>
    <p:extLst>
      <p:ext uri="{BB962C8B-B14F-4D97-AF65-F5344CB8AC3E}">
        <p14:creationId xmlns:p14="http://schemas.microsoft.com/office/powerpoint/2010/main" val="3999920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71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ECC1A0B-EE6C-0A92-36C3-307C19678843}"/>
              </a:ext>
            </a:extLst>
          </p:cNvPr>
          <p:cNvPicPr>
            <a:picLocks noChangeAspect="1"/>
          </p:cNvPicPr>
          <p:nvPr/>
        </p:nvPicPr>
        <p:blipFill>
          <a:blip r:embed="rId4"/>
          <a:stretch>
            <a:fillRect/>
          </a:stretch>
        </p:blipFill>
        <p:spPr>
          <a:xfrm>
            <a:off x="7871170" y="120402"/>
            <a:ext cx="3034641" cy="2273051"/>
          </a:xfrm>
          <a:prstGeom prst="rect">
            <a:avLst/>
          </a:prstGeom>
        </p:spPr>
      </p:pic>
      <p:sp>
        <p:nvSpPr>
          <p:cNvPr id="2" name="Title 1">
            <a:extLst>
              <a:ext uri="{FF2B5EF4-FFF2-40B4-BE49-F238E27FC236}">
                <a16:creationId xmlns:a16="http://schemas.microsoft.com/office/drawing/2014/main" id="{521EAE61-DCCB-F430-BA70-671A286BC5F4}"/>
              </a:ext>
            </a:extLst>
          </p:cNvPr>
          <p:cNvSpPr>
            <a:spLocks noGrp="1"/>
          </p:cNvSpPr>
          <p:nvPr>
            <p:ph type="title"/>
          </p:nvPr>
        </p:nvSpPr>
        <p:spPr>
          <a:xfrm>
            <a:off x="785547" y="762081"/>
            <a:ext cx="4695768" cy="1035675"/>
          </a:xfrm>
        </p:spPr>
        <p:txBody>
          <a:bodyPr anchor="b">
            <a:normAutofit/>
          </a:bodyPr>
          <a:lstStyle/>
          <a:p>
            <a:r>
              <a:rPr lang="en-US" sz="3600" b="1" dirty="0">
                <a:latin typeface="+mn-lt"/>
              </a:rPr>
              <a:t>Introduction</a:t>
            </a:r>
            <a:r>
              <a:rPr lang="en-SE" sz="3600" b="1" dirty="0">
                <a:latin typeface="+mn-lt"/>
              </a:rPr>
              <a:t> </a:t>
            </a:r>
          </a:p>
        </p:txBody>
      </p:sp>
      <p:sp>
        <p:nvSpPr>
          <p:cNvPr id="13" name="Content Placeholder 2">
            <a:extLst>
              <a:ext uri="{FF2B5EF4-FFF2-40B4-BE49-F238E27FC236}">
                <a16:creationId xmlns:a16="http://schemas.microsoft.com/office/drawing/2014/main" id="{133C35A7-B00D-E298-A4D8-513E79F11F8D}"/>
              </a:ext>
            </a:extLst>
          </p:cNvPr>
          <p:cNvSpPr>
            <a:spLocks noGrp="1"/>
          </p:cNvSpPr>
          <p:nvPr>
            <p:ph idx="1"/>
          </p:nvPr>
        </p:nvSpPr>
        <p:spPr>
          <a:xfrm>
            <a:off x="785547" y="2322932"/>
            <a:ext cx="10659526" cy="3364435"/>
          </a:xfrm>
        </p:spPr>
        <p:txBody>
          <a:bodyPr anchor="t">
            <a:noAutofit/>
          </a:bodyPr>
          <a:lstStyle/>
          <a:p>
            <a:r>
              <a:rPr lang="en-US" b="0" i="0" dirty="0">
                <a:effectLst/>
                <a:latin typeface="Humanist777BT-LightB"/>
              </a:rPr>
              <a:t>Evaluation methods are usually made up of processes and protocols that ensure evaluations are done systematically and consistently. </a:t>
            </a:r>
          </a:p>
          <a:p>
            <a:r>
              <a:rPr lang="en-US" b="0" i="0" dirty="0">
                <a:effectLst/>
                <a:latin typeface="Humanist777BT-LightB"/>
              </a:rPr>
              <a:t>Along with evaluation questions, three other factors are important</a:t>
            </a:r>
            <a:r>
              <a:rPr lang="en-US" dirty="0">
                <a:latin typeface="Humanist777BT-LightB"/>
              </a:rPr>
              <a:t>: </a:t>
            </a:r>
            <a:r>
              <a:rPr lang="en-US" b="1" dirty="0">
                <a:latin typeface="Humanist777BT-LightB"/>
              </a:rPr>
              <a:t>proportionate effort and resource, </a:t>
            </a:r>
            <a:r>
              <a:rPr lang="en-US" b="1" i="0" dirty="0">
                <a:effectLst/>
                <a:latin typeface="Humanist777BT-LightB"/>
              </a:rPr>
              <a:t>data availability, </a:t>
            </a:r>
            <a:r>
              <a:rPr lang="en-US" b="1" dirty="0">
                <a:latin typeface="Humanist777BT-LightB"/>
              </a:rPr>
              <a:t>and timing for decision point.</a:t>
            </a:r>
            <a:endParaRPr lang="en-US" b="1" i="0" dirty="0">
              <a:effectLst/>
              <a:latin typeface="Humanist777BT-LightB"/>
            </a:endParaRPr>
          </a:p>
          <a:p>
            <a:r>
              <a:rPr lang="en-US" b="0" i="0" dirty="0">
                <a:effectLst/>
                <a:latin typeface="Humanist777BT-LightB"/>
              </a:rPr>
              <a:t>As mentioned in the previous chapter, iteration will refine what is achievable and practicable.</a:t>
            </a:r>
            <a:endParaRPr lang="en-SE" dirty="0"/>
          </a:p>
        </p:txBody>
      </p:sp>
      <p:grpSp>
        <p:nvGrpSpPr>
          <p:cNvPr id="14" name="Group 8">
            <a:extLst>
              <a:ext uri="{FF2B5EF4-FFF2-40B4-BE49-F238E27FC236}">
                <a16:creationId xmlns:a16="http://schemas.microsoft.com/office/drawing/2014/main" id="{1FD67D68-9B83-C338-8342-3348D8F2234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15" name="Rectangle 9">
              <a:extLst>
                <a:ext uri="{FF2B5EF4-FFF2-40B4-BE49-F238E27FC236}">
                  <a16:creationId xmlns:a16="http://schemas.microsoft.com/office/drawing/2014/main" id="{1E397F34-6B84-0D3B-0F29-B1D134B3B8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0">
              <a:extLst>
                <a:ext uri="{FF2B5EF4-FFF2-40B4-BE49-F238E27FC236}">
                  <a16:creationId xmlns:a16="http://schemas.microsoft.com/office/drawing/2014/main" id="{9BD98075-BFC1-BE9C-7FB7-23FE55E433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3">
            <a:hlinkClick r:id="" action="ppaction://media"/>
            <a:extLst>
              <a:ext uri="{FF2B5EF4-FFF2-40B4-BE49-F238E27FC236}">
                <a16:creationId xmlns:a16="http://schemas.microsoft.com/office/drawing/2014/main" id="{3ED3B62E-E395-E606-BDAA-01C4C9B0D7A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15700" y="554038"/>
            <a:ext cx="487363" cy="487362"/>
          </a:xfrm>
          <a:prstGeom prst="rect">
            <a:avLst/>
          </a:prstGeom>
        </p:spPr>
      </p:pic>
    </p:spTree>
    <p:extLst>
      <p:ext uri="{BB962C8B-B14F-4D97-AF65-F5344CB8AC3E}">
        <p14:creationId xmlns:p14="http://schemas.microsoft.com/office/powerpoint/2010/main" val="3107890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60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558BEB-9747-67F3-ED8E-5B5182BED931}"/>
              </a:ext>
            </a:extLst>
          </p:cNvPr>
          <p:cNvSpPr>
            <a:spLocks noGrp="1"/>
          </p:cNvSpPr>
          <p:nvPr>
            <p:ph type="title"/>
          </p:nvPr>
        </p:nvSpPr>
        <p:spPr>
          <a:xfrm>
            <a:off x="1467467" y="5138135"/>
            <a:ext cx="9276735" cy="792658"/>
          </a:xfrm>
        </p:spPr>
        <p:txBody>
          <a:bodyPr vert="horz" lIns="91440" tIns="45720" rIns="91440" bIns="45720" rtlCol="0" anchor="b">
            <a:normAutofit/>
          </a:bodyPr>
          <a:lstStyle/>
          <a:p>
            <a:pPr algn="ctr"/>
            <a:r>
              <a:rPr lang="en-US" sz="3600" b="1" kern="1200" dirty="0">
                <a:solidFill>
                  <a:schemeClr val="tx2"/>
                </a:solidFill>
                <a:latin typeface="+mj-lt"/>
                <a:ea typeface="+mj-ea"/>
                <a:cs typeface="+mj-cs"/>
              </a:rPr>
              <a:t>Value-for-Money evaluation methods</a:t>
            </a:r>
          </a:p>
        </p:txBody>
      </p:sp>
      <p:pic>
        <p:nvPicPr>
          <p:cNvPr id="17" name="Picture 3" descr="Upwards trending chart on a screen">
            <a:extLst>
              <a:ext uri="{FF2B5EF4-FFF2-40B4-BE49-F238E27FC236}">
                <a16:creationId xmlns:a16="http://schemas.microsoft.com/office/drawing/2014/main" id="{F32C90F0-42A6-78E9-9708-3A63D602D5B2}"/>
              </a:ext>
            </a:extLst>
          </p:cNvPr>
          <p:cNvPicPr>
            <a:picLocks noChangeAspect="1"/>
          </p:cNvPicPr>
          <p:nvPr/>
        </p:nvPicPr>
        <p:blipFill rotWithShape="1">
          <a:blip r:embed="rId4"/>
          <a:srcRect t="11254" b="4476"/>
          <a:stretch/>
        </p:blipFill>
        <p:spPr>
          <a:xfrm>
            <a:off x="2162233" y="461563"/>
            <a:ext cx="7836749" cy="4408190"/>
          </a:xfrm>
          <a:prstGeom prst="rect">
            <a:avLst/>
          </a:prstGeom>
        </p:spPr>
      </p:pic>
      <p:pic>
        <p:nvPicPr>
          <p:cNvPr id="3" name="ElevenLabs_2023-10-17T09_52_34_Daniel_pre_s59_sb75_m1">
            <a:hlinkClick r:id="" action="ppaction://media"/>
            <a:extLst>
              <a:ext uri="{FF2B5EF4-FFF2-40B4-BE49-F238E27FC236}">
                <a16:creationId xmlns:a16="http://schemas.microsoft.com/office/drawing/2014/main" id="{2B338944-ED19-3D41-52CD-BE8826E3DC9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56988" y="554038"/>
            <a:ext cx="487362" cy="487362"/>
          </a:xfrm>
          <a:prstGeom prst="rect">
            <a:avLst/>
          </a:prstGeom>
        </p:spPr>
      </p:pic>
    </p:spTree>
    <p:extLst>
      <p:ext uri="{BB962C8B-B14F-4D97-AF65-F5344CB8AC3E}">
        <p14:creationId xmlns:p14="http://schemas.microsoft.com/office/powerpoint/2010/main" val="2198291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2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3"/>
                </p:tgtEl>
              </p:cMediaNode>
            </p:audio>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B3E90D7-828E-B4C1-1F66-14E691EFB9E3}"/>
              </a:ext>
            </a:extLst>
          </p:cNvPr>
          <p:cNvPicPr>
            <a:picLocks noChangeAspect="1"/>
          </p:cNvPicPr>
          <p:nvPr/>
        </p:nvPicPr>
        <p:blipFill>
          <a:blip r:embed="rId4"/>
          <a:stretch>
            <a:fillRect/>
          </a:stretch>
        </p:blipFill>
        <p:spPr>
          <a:xfrm>
            <a:off x="9726490" y="464026"/>
            <a:ext cx="2305050" cy="1981200"/>
          </a:xfrm>
          <a:prstGeom prst="rect">
            <a:avLst/>
          </a:prstGeom>
        </p:spPr>
      </p:pic>
      <p:sp>
        <p:nvSpPr>
          <p:cNvPr id="2" name="Title 1">
            <a:extLst>
              <a:ext uri="{FF2B5EF4-FFF2-40B4-BE49-F238E27FC236}">
                <a16:creationId xmlns:a16="http://schemas.microsoft.com/office/drawing/2014/main" id="{F34B4ED6-47E2-893D-FB00-FFC20771D643}"/>
              </a:ext>
            </a:extLst>
          </p:cNvPr>
          <p:cNvSpPr>
            <a:spLocks noGrp="1"/>
          </p:cNvSpPr>
          <p:nvPr>
            <p:ph type="title"/>
          </p:nvPr>
        </p:nvSpPr>
        <p:spPr/>
        <p:txBody>
          <a:bodyPr>
            <a:normAutofit/>
          </a:bodyPr>
          <a:lstStyle/>
          <a:p>
            <a:r>
              <a:rPr lang="en-US" sz="3600" b="1" dirty="0">
                <a:latin typeface="+mn-lt"/>
              </a:rPr>
              <a:t>Value-for-Money evaluation methods</a:t>
            </a:r>
          </a:p>
        </p:txBody>
      </p:sp>
      <p:sp>
        <p:nvSpPr>
          <p:cNvPr id="3" name="Content Placeholder 2">
            <a:extLst>
              <a:ext uri="{FF2B5EF4-FFF2-40B4-BE49-F238E27FC236}">
                <a16:creationId xmlns:a16="http://schemas.microsoft.com/office/drawing/2014/main" id="{51EC8C06-AEB4-908A-6455-EC39211B45B4}"/>
              </a:ext>
            </a:extLst>
          </p:cNvPr>
          <p:cNvSpPr>
            <a:spLocks noGrp="1"/>
          </p:cNvSpPr>
          <p:nvPr>
            <p:ph idx="1"/>
          </p:nvPr>
        </p:nvSpPr>
        <p:spPr/>
        <p:txBody>
          <a:bodyPr>
            <a:normAutofit/>
          </a:bodyPr>
          <a:lstStyle/>
          <a:p>
            <a:r>
              <a:rPr lang="en-US" sz="2400" b="0" i="0" dirty="0">
                <a:solidFill>
                  <a:srgbClr val="000000"/>
                </a:solidFill>
                <a:effectLst/>
                <a:latin typeface="Humanist777BT-LightB"/>
              </a:rPr>
              <a:t>Value-for-money evaluation methods compare benefits to the costs of interventions, including adverse and unintended aspects. </a:t>
            </a:r>
          </a:p>
          <a:p>
            <a:r>
              <a:rPr lang="en-US" sz="2400" b="0" i="0" dirty="0">
                <a:solidFill>
                  <a:srgbClr val="000000"/>
                </a:solidFill>
                <a:effectLst/>
                <a:latin typeface="Humanist777BT-LightB"/>
              </a:rPr>
              <a:t>Two widely-used methods; </a:t>
            </a:r>
            <a:r>
              <a:rPr lang="en-US" sz="2400" dirty="0">
                <a:solidFill>
                  <a:srgbClr val="000000"/>
                </a:solidFill>
                <a:latin typeface="Humanist777BT-LightB"/>
              </a:rPr>
              <a:t>both of which allow for comparison of two or more alternative options (interventions).</a:t>
            </a:r>
            <a:endParaRPr lang="en-US" sz="2400" b="0" i="0" dirty="0">
              <a:solidFill>
                <a:srgbClr val="000000"/>
              </a:solidFill>
              <a:effectLst/>
              <a:latin typeface="Humanist777BT-LightB"/>
            </a:endParaRPr>
          </a:p>
          <a:p>
            <a:pPr lvl="1"/>
            <a:r>
              <a:rPr lang="en-US" b="0" i="0" dirty="0">
                <a:solidFill>
                  <a:srgbClr val="000000"/>
                </a:solidFill>
                <a:effectLst/>
                <a:latin typeface="Humanist777BT-LightB"/>
              </a:rPr>
              <a:t>social cost-effectiveness analysis and </a:t>
            </a:r>
          </a:p>
          <a:p>
            <a:pPr lvl="1"/>
            <a:r>
              <a:rPr lang="en-US" b="0" i="0" dirty="0">
                <a:solidFill>
                  <a:srgbClr val="000000"/>
                </a:solidFill>
                <a:effectLst/>
                <a:latin typeface="Humanist777BT-LightB"/>
              </a:rPr>
              <a:t>social cost-benefit analysis </a:t>
            </a:r>
          </a:p>
          <a:p>
            <a:r>
              <a:rPr lang="en-US" sz="2400" b="0" i="0" dirty="0">
                <a:solidFill>
                  <a:srgbClr val="000000"/>
                </a:solidFill>
                <a:effectLst/>
                <a:latin typeface="Humanist777BT-LightB"/>
              </a:rPr>
              <a:t>The primary differences between these two types of evaluations are:</a:t>
            </a:r>
          </a:p>
          <a:p>
            <a:pPr lvl="1"/>
            <a:r>
              <a:rPr lang="en-US" b="0" i="0" dirty="0">
                <a:solidFill>
                  <a:srgbClr val="000000"/>
                </a:solidFill>
                <a:effectLst/>
                <a:latin typeface="Humanist777BT-LightB"/>
              </a:rPr>
              <a:t>social cost-effectiveness analysis compares the costs of alternative ways of producing the same or similar outputs.</a:t>
            </a:r>
          </a:p>
          <a:p>
            <a:pPr lvl="1"/>
            <a:r>
              <a:rPr lang="en-US" b="0" i="0" dirty="0">
                <a:solidFill>
                  <a:srgbClr val="000000"/>
                </a:solidFill>
                <a:effectLst/>
                <a:latin typeface="Humanist777BT-LightB"/>
              </a:rPr>
              <a:t>social cost-benefit analysis goes further to assess the impact of different interventions on social welfare with all relevant costs and benefits valued in monetary terms (where proportionate and possible).</a:t>
            </a:r>
          </a:p>
        </p:txBody>
      </p:sp>
      <p:pic>
        <p:nvPicPr>
          <p:cNvPr id="5" name="ElevenLabs_2023-10-17T09_53_23_Daniel_pre_s59_sb75_m1">
            <a:hlinkClick r:id="" action="ppaction://media"/>
            <a:extLst>
              <a:ext uri="{FF2B5EF4-FFF2-40B4-BE49-F238E27FC236}">
                <a16:creationId xmlns:a16="http://schemas.microsoft.com/office/drawing/2014/main" id="{872FD02A-F513-7C1F-8A98-F0E1F0176FE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15675" y="454025"/>
            <a:ext cx="487363" cy="487363"/>
          </a:xfrm>
          <a:prstGeom prst="rect">
            <a:avLst/>
          </a:prstGeom>
        </p:spPr>
      </p:pic>
    </p:spTree>
    <p:extLst>
      <p:ext uri="{BB962C8B-B14F-4D97-AF65-F5344CB8AC3E}">
        <p14:creationId xmlns:p14="http://schemas.microsoft.com/office/powerpoint/2010/main" val="3773420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06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4B4ED6-47E2-893D-FB00-FFC20771D643}"/>
              </a:ext>
            </a:extLst>
          </p:cNvPr>
          <p:cNvSpPr>
            <a:spLocks noGrp="1"/>
          </p:cNvSpPr>
          <p:nvPr>
            <p:ph type="title"/>
          </p:nvPr>
        </p:nvSpPr>
        <p:spPr/>
        <p:txBody>
          <a:bodyPr>
            <a:normAutofit/>
          </a:bodyPr>
          <a:lstStyle/>
          <a:p>
            <a:r>
              <a:rPr lang="en-US" sz="3600" b="1" dirty="0">
                <a:latin typeface="+mn-lt"/>
              </a:rPr>
              <a:t>Value-for-Money evaluation methods</a:t>
            </a:r>
          </a:p>
        </p:txBody>
      </p:sp>
      <p:graphicFrame>
        <p:nvGraphicFramePr>
          <p:cNvPr id="5" name="Content Placeholder 2">
            <a:extLst>
              <a:ext uri="{FF2B5EF4-FFF2-40B4-BE49-F238E27FC236}">
                <a16:creationId xmlns:a16="http://schemas.microsoft.com/office/drawing/2014/main" id="{215E8B68-3E0F-7588-6C76-20C998DDEA29}"/>
              </a:ext>
            </a:extLst>
          </p:cNvPr>
          <p:cNvGraphicFramePr>
            <a:graphicFrameLocks noGrp="1"/>
          </p:cNvGraphicFramePr>
          <p:nvPr>
            <p:ph idx="1"/>
            <p:extLst>
              <p:ext uri="{D42A27DB-BD31-4B8C-83A1-F6EECF244321}">
                <p14:modId xmlns:p14="http://schemas.microsoft.com/office/powerpoint/2010/main" val="3296356512"/>
              </p:ext>
            </p:extLst>
          </p:nvPr>
        </p:nvGraphicFramePr>
        <p:xfrm>
          <a:off x="838199" y="1055076"/>
          <a:ext cx="10918371" cy="512188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ElevenLabs_2023-10-17T09_53_58_Daniel_pre_s59_sb75_m1">
            <a:hlinkClick r:id="" action="ppaction://media"/>
            <a:extLst>
              <a:ext uri="{FF2B5EF4-FFF2-40B4-BE49-F238E27FC236}">
                <a16:creationId xmlns:a16="http://schemas.microsoft.com/office/drawing/2014/main" id="{C794B54C-9F69-5BA8-AB89-056499F85722}"/>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326813" y="563563"/>
            <a:ext cx="487362" cy="487362"/>
          </a:xfrm>
          <a:prstGeom prst="rect">
            <a:avLst/>
          </a:prstGeom>
        </p:spPr>
      </p:pic>
    </p:spTree>
    <p:extLst>
      <p:ext uri="{BB962C8B-B14F-4D97-AF65-F5344CB8AC3E}">
        <p14:creationId xmlns:p14="http://schemas.microsoft.com/office/powerpoint/2010/main" val="908220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91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247C5E-DAF6-C5E1-7207-DBC63EDF7566}"/>
              </a:ext>
            </a:extLst>
          </p:cNvPr>
          <p:cNvSpPr>
            <a:spLocks noGrp="1"/>
          </p:cNvSpPr>
          <p:nvPr>
            <p:ph type="title"/>
          </p:nvPr>
        </p:nvSpPr>
        <p:spPr>
          <a:xfrm>
            <a:off x="717620" y="152138"/>
            <a:ext cx="10515600" cy="874395"/>
          </a:xfrm>
        </p:spPr>
        <p:txBody>
          <a:bodyPr>
            <a:normAutofit/>
          </a:bodyPr>
          <a:lstStyle/>
          <a:p>
            <a:r>
              <a:rPr lang="en-US" sz="3600" b="1" dirty="0">
                <a:latin typeface="+mn-lt"/>
              </a:rPr>
              <a:t>Common value-for-money evaluation methods</a:t>
            </a:r>
          </a:p>
        </p:txBody>
      </p:sp>
      <p:graphicFrame>
        <p:nvGraphicFramePr>
          <p:cNvPr id="4" name="Table 4">
            <a:extLst>
              <a:ext uri="{FF2B5EF4-FFF2-40B4-BE49-F238E27FC236}">
                <a16:creationId xmlns:a16="http://schemas.microsoft.com/office/drawing/2014/main" id="{67F4C1F9-5ACE-ABC2-9FCE-7DB6E22EFD53}"/>
              </a:ext>
            </a:extLst>
          </p:cNvPr>
          <p:cNvGraphicFramePr>
            <a:graphicFrameLocks noGrp="1"/>
          </p:cNvGraphicFramePr>
          <p:nvPr>
            <p:ph idx="1"/>
            <p:extLst>
              <p:ext uri="{D42A27DB-BD31-4B8C-83A1-F6EECF244321}">
                <p14:modId xmlns:p14="http://schemas.microsoft.com/office/powerpoint/2010/main" val="3550538030"/>
              </p:ext>
            </p:extLst>
          </p:nvPr>
        </p:nvGraphicFramePr>
        <p:xfrm>
          <a:off x="798007" y="878812"/>
          <a:ext cx="10958565" cy="5100376"/>
        </p:xfrm>
        <a:graphic>
          <a:graphicData uri="http://schemas.openxmlformats.org/drawingml/2006/table">
            <a:tbl>
              <a:tblPr firstRow="1" bandRow="1">
                <a:tableStyleId>{5C22544A-7EE6-4342-B048-85BDC9FD1C3A}</a:tableStyleId>
              </a:tblPr>
              <a:tblGrid>
                <a:gridCol w="1472921">
                  <a:extLst>
                    <a:ext uri="{9D8B030D-6E8A-4147-A177-3AD203B41FA5}">
                      <a16:colId xmlns:a16="http://schemas.microsoft.com/office/drawing/2014/main" val="2757880531"/>
                    </a:ext>
                  </a:extLst>
                </a:gridCol>
                <a:gridCol w="4923692">
                  <a:extLst>
                    <a:ext uri="{9D8B030D-6E8A-4147-A177-3AD203B41FA5}">
                      <a16:colId xmlns:a16="http://schemas.microsoft.com/office/drawing/2014/main" val="2652527849"/>
                    </a:ext>
                  </a:extLst>
                </a:gridCol>
                <a:gridCol w="4561952">
                  <a:extLst>
                    <a:ext uri="{9D8B030D-6E8A-4147-A177-3AD203B41FA5}">
                      <a16:colId xmlns:a16="http://schemas.microsoft.com/office/drawing/2014/main" val="1787999129"/>
                    </a:ext>
                  </a:extLst>
                </a:gridCol>
              </a:tblGrid>
              <a:tr h="863656">
                <a:tc>
                  <a:txBody>
                    <a:bodyPr/>
                    <a:lstStyle/>
                    <a:p>
                      <a:r>
                        <a:rPr lang="en-US" sz="1900" b="0" i="0" dirty="0">
                          <a:solidFill>
                            <a:schemeClr val="bg1"/>
                          </a:solidFill>
                          <a:effectLst/>
                          <a:latin typeface="+mn-lt"/>
                        </a:rPr>
                        <a:t>Evaluation Method </a:t>
                      </a:r>
                      <a:endParaRPr lang="en-US" sz="1900" dirty="0">
                        <a:solidFill>
                          <a:schemeClr val="bg1"/>
                        </a:solidFill>
                        <a:effectLst/>
                        <a:latin typeface="+mn-lt"/>
                      </a:endParaRPr>
                    </a:p>
                  </a:txBody>
                  <a:tcPr anchor="ctr"/>
                </a:tc>
                <a:tc>
                  <a:txBody>
                    <a:bodyPr/>
                    <a:lstStyle/>
                    <a:p>
                      <a:r>
                        <a:rPr lang="en-US" sz="1900" b="0" i="0">
                          <a:solidFill>
                            <a:schemeClr val="bg1"/>
                          </a:solidFill>
                          <a:effectLst/>
                          <a:latin typeface="+mn-lt"/>
                        </a:rPr>
                        <a:t>Description </a:t>
                      </a:r>
                      <a:endParaRPr lang="en-US" sz="1900">
                        <a:solidFill>
                          <a:schemeClr val="bg1"/>
                        </a:solidFill>
                        <a:effectLst/>
                        <a:latin typeface="+mn-lt"/>
                      </a:endParaRPr>
                    </a:p>
                  </a:txBody>
                  <a:tcPr anchor="ctr"/>
                </a:tc>
                <a:tc>
                  <a:txBody>
                    <a:bodyPr/>
                    <a:lstStyle/>
                    <a:p>
                      <a:r>
                        <a:rPr lang="en-US" sz="1900" b="0" i="0" dirty="0">
                          <a:solidFill>
                            <a:schemeClr val="bg1"/>
                          </a:solidFill>
                          <a:effectLst/>
                          <a:latin typeface="+mn-lt"/>
                        </a:rPr>
                        <a:t>Pros and Cons</a:t>
                      </a:r>
                      <a:endParaRPr lang="en-US" sz="1900" dirty="0">
                        <a:solidFill>
                          <a:schemeClr val="bg1"/>
                        </a:solidFill>
                        <a:effectLst/>
                        <a:latin typeface="+mn-lt"/>
                      </a:endParaRPr>
                    </a:p>
                  </a:txBody>
                  <a:tcPr anchor="ctr"/>
                </a:tc>
                <a:extLst>
                  <a:ext uri="{0D108BD9-81ED-4DB2-BD59-A6C34878D82A}">
                    <a16:rowId xmlns:a16="http://schemas.microsoft.com/office/drawing/2014/main" val="3231791821"/>
                  </a:ext>
                </a:extLst>
              </a:tr>
              <a:tr h="1859447">
                <a:tc>
                  <a:txBody>
                    <a:bodyPr/>
                    <a:lstStyle/>
                    <a:p>
                      <a:r>
                        <a:rPr lang="en-US" sz="1900" b="0" i="0">
                          <a:solidFill>
                            <a:srgbClr val="000000"/>
                          </a:solidFill>
                          <a:effectLst/>
                          <a:latin typeface="Humanist777BT-LightB"/>
                        </a:rPr>
                        <a:t>Social cost effectiveness analysis</a:t>
                      </a:r>
                      <a:endParaRPr lang="en-US" sz="1900">
                        <a:effectLst/>
                      </a:endParaRPr>
                    </a:p>
                  </a:txBody>
                  <a:tcPr anchor="ctr"/>
                </a:tc>
                <a:tc>
                  <a:txBody>
                    <a:bodyPr/>
                    <a:lstStyle/>
                    <a:p>
                      <a:r>
                        <a:rPr lang="en-US" sz="1900" b="0" i="0" dirty="0">
                          <a:solidFill>
                            <a:srgbClr val="000000"/>
                          </a:solidFill>
                          <a:effectLst/>
                          <a:latin typeface="Humanist777BT-LightB"/>
                        </a:rPr>
                        <a:t>Supports the selection of intervention options that have the same measure of outcome by comparing their costs and effect sizes.</a:t>
                      </a:r>
                      <a:endParaRPr lang="en-US" sz="1900" dirty="0">
                        <a:effectLst/>
                      </a:endParaRPr>
                    </a:p>
                  </a:txBody>
                  <a:tcPr anchor="ctr"/>
                </a:tc>
                <a:tc>
                  <a:txBody>
                    <a:bodyPr/>
                    <a:lstStyle/>
                    <a:p>
                      <a:r>
                        <a:rPr lang="en-US" sz="1900" b="0" i="0" dirty="0">
                          <a:solidFill>
                            <a:srgbClr val="000000"/>
                          </a:solidFill>
                          <a:effectLst/>
                          <a:latin typeface="Humanist777BT-LightB"/>
                        </a:rPr>
                        <a:t>Enables comparison where benefits cannot be converted into monetary units or the cost to do so is prohibitive. Systematically provides comparability of options. </a:t>
                      </a:r>
                    </a:p>
                    <a:p>
                      <a:r>
                        <a:rPr lang="en-US" sz="1900" b="0" i="0" dirty="0">
                          <a:solidFill>
                            <a:srgbClr val="000000"/>
                          </a:solidFill>
                          <a:effectLst/>
                          <a:latin typeface="Humanist777BT-LightB"/>
                        </a:rPr>
                        <a:t>The lack of benefits in monetary metrics limits its value compared to cost-benefit analysis.</a:t>
                      </a:r>
                      <a:endParaRPr lang="en-US" sz="1900" dirty="0">
                        <a:effectLst/>
                      </a:endParaRPr>
                    </a:p>
                  </a:txBody>
                  <a:tcPr anchor="ctr"/>
                </a:tc>
                <a:extLst>
                  <a:ext uri="{0D108BD9-81ED-4DB2-BD59-A6C34878D82A}">
                    <a16:rowId xmlns:a16="http://schemas.microsoft.com/office/drawing/2014/main" val="3249827006"/>
                  </a:ext>
                </a:extLst>
              </a:tr>
              <a:tr h="1823273">
                <a:tc>
                  <a:txBody>
                    <a:bodyPr/>
                    <a:lstStyle/>
                    <a:p>
                      <a:r>
                        <a:rPr lang="en-US" sz="1900" b="0" i="0" dirty="0">
                          <a:solidFill>
                            <a:srgbClr val="000000"/>
                          </a:solidFill>
                          <a:effectLst/>
                          <a:latin typeface="Humanist777BT-LightB"/>
                        </a:rPr>
                        <a:t>Social cost benefit analysis</a:t>
                      </a:r>
                      <a:endParaRPr lang="en-US" sz="1900" dirty="0">
                        <a:effectLst/>
                      </a:endParaRPr>
                    </a:p>
                  </a:txBody>
                  <a:tcPr anchor="ctr"/>
                </a:tc>
                <a:tc>
                  <a:txBody>
                    <a:bodyPr/>
                    <a:lstStyle/>
                    <a:p>
                      <a:r>
                        <a:rPr lang="en-US" sz="1900" b="0" i="0" dirty="0">
                          <a:solidFill>
                            <a:srgbClr val="000000"/>
                          </a:solidFill>
                          <a:effectLst/>
                          <a:latin typeface="Humanist777BT-LightB"/>
                        </a:rPr>
                        <a:t>Quantifying and </a:t>
                      </a:r>
                      <a:r>
                        <a:rPr lang="en-US" sz="1900" b="0" i="0" dirty="0" err="1">
                          <a:solidFill>
                            <a:srgbClr val="000000"/>
                          </a:solidFill>
                          <a:effectLst/>
                          <a:latin typeface="Humanist777BT-LightB"/>
                        </a:rPr>
                        <a:t>monetising</a:t>
                      </a:r>
                      <a:r>
                        <a:rPr lang="en-US" sz="1900" b="0" i="0" dirty="0">
                          <a:solidFill>
                            <a:srgbClr val="000000"/>
                          </a:solidFill>
                          <a:effectLst/>
                          <a:latin typeface="Humanist777BT-LightB"/>
                        </a:rPr>
                        <a:t> both the costs and benefits of interventions enables comparison between them, even when they have different outcome measures. Can be used to forecast using predicted costs and benefits or used post-intervention in an evaluation using outcome data. </a:t>
                      </a:r>
                      <a:endParaRPr lang="en-US" sz="1900" dirty="0">
                        <a:effectLst/>
                      </a:endParaRPr>
                    </a:p>
                  </a:txBody>
                  <a:tcPr anchor="ctr"/>
                </a:tc>
                <a:tc>
                  <a:txBody>
                    <a:bodyPr/>
                    <a:lstStyle/>
                    <a:p>
                      <a:r>
                        <a:rPr lang="en-US" sz="1900" b="0" i="0" dirty="0">
                          <a:solidFill>
                            <a:srgbClr val="000000"/>
                          </a:solidFill>
                          <a:effectLst/>
                          <a:latin typeface="Humanist777BT-LightB"/>
                        </a:rPr>
                        <a:t>Can capture short- and long-term impacts systematically. Quality of results relies heavily on available data and ability to monetize the impacts.</a:t>
                      </a:r>
                      <a:endParaRPr lang="en-US" sz="1900" dirty="0">
                        <a:effectLst/>
                      </a:endParaRPr>
                    </a:p>
                  </a:txBody>
                  <a:tcPr anchor="ctr"/>
                </a:tc>
                <a:extLst>
                  <a:ext uri="{0D108BD9-81ED-4DB2-BD59-A6C34878D82A}">
                    <a16:rowId xmlns:a16="http://schemas.microsoft.com/office/drawing/2014/main" val="929988656"/>
                  </a:ext>
                </a:extLst>
              </a:tr>
            </a:tbl>
          </a:graphicData>
        </a:graphic>
      </p:graphicFrame>
      <p:pic>
        <p:nvPicPr>
          <p:cNvPr id="5" name="ElevenLabs_2023-10-17T09_59_50_Daniel_pre_s59_sb75_m1">
            <a:hlinkClick r:id="" action="ppaction://media"/>
            <a:extLst>
              <a:ext uri="{FF2B5EF4-FFF2-40B4-BE49-F238E27FC236}">
                <a16:creationId xmlns:a16="http://schemas.microsoft.com/office/drawing/2014/main" id="{9F3A0DF0-64F4-43E5-A652-8AA8A66137E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39500" y="560388"/>
            <a:ext cx="487363" cy="487362"/>
          </a:xfrm>
          <a:prstGeom prst="rect">
            <a:avLst/>
          </a:prstGeom>
        </p:spPr>
      </p:pic>
    </p:spTree>
    <p:extLst>
      <p:ext uri="{BB962C8B-B14F-4D97-AF65-F5344CB8AC3E}">
        <p14:creationId xmlns:p14="http://schemas.microsoft.com/office/powerpoint/2010/main" val="3867045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48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9280B-71AB-636D-5E8B-8B932D607B1C}"/>
              </a:ext>
            </a:extLst>
          </p:cNvPr>
          <p:cNvSpPr>
            <a:spLocks noGrp="1"/>
          </p:cNvSpPr>
          <p:nvPr>
            <p:ph type="title"/>
          </p:nvPr>
        </p:nvSpPr>
        <p:spPr>
          <a:xfrm>
            <a:off x="762000" y="4880980"/>
            <a:ext cx="10109199" cy="598032"/>
          </a:xfrm>
        </p:spPr>
        <p:txBody>
          <a:bodyPr vert="horz" lIns="91440" tIns="45720" rIns="91440" bIns="45720" rtlCol="0" anchor="ctr">
            <a:normAutofit/>
          </a:bodyPr>
          <a:lstStyle/>
          <a:p>
            <a:pPr algn="ctr"/>
            <a:r>
              <a:rPr lang="en-US" sz="3600" b="1" kern="1200" dirty="0">
                <a:solidFill>
                  <a:schemeClr val="tx1"/>
                </a:solidFill>
                <a:latin typeface="+mn-lt"/>
                <a:ea typeface="+mj-ea"/>
                <a:cs typeface="+mj-cs"/>
              </a:rPr>
              <a:t>Synthesis methods</a:t>
            </a:r>
          </a:p>
        </p:txBody>
      </p:sp>
      <p:sp>
        <p:nvSpPr>
          <p:cNvPr id="19" name="Rectangle 18">
            <a:extLst>
              <a:ext uri="{FF2B5EF4-FFF2-40B4-BE49-F238E27FC236}">
                <a16:creationId xmlns:a16="http://schemas.microsoft.com/office/drawing/2014/main" id="{5E395AE0-8789-FAD6-A987-32E65C1851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12192000" cy="4390253"/>
          </a:xfrm>
          <a:prstGeom prst="rect">
            <a:avLst/>
          </a:prstGeom>
          <a:solidFill>
            <a:schemeClr val="bg1">
              <a:lumMod val="9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7667AA61-5C27-F30F-D229-06CBE5709F3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5141" y="4811517"/>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D9B8D379-8889-6501-A078-A4433C2BE45B}"/>
              </a:ext>
            </a:extLst>
          </p:cNvPr>
          <p:cNvPicPr>
            <a:picLocks noChangeAspect="1"/>
          </p:cNvPicPr>
          <p:nvPr/>
        </p:nvPicPr>
        <p:blipFill>
          <a:blip r:embed="rId4"/>
          <a:stretch>
            <a:fillRect/>
          </a:stretch>
        </p:blipFill>
        <p:spPr>
          <a:xfrm>
            <a:off x="3032909" y="623972"/>
            <a:ext cx="6126182" cy="3976913"/>
          </a:xfrm>
          <a:prstGeom prst="rect">
            <a:avLst/>
          </a:prstGeom>
        </p:spPr>
      </p:pic>
      <p:pic>
        <p:nvPicPr>
          <p:cNvPr id="3" name="ElevenLabs_2023-10-17T10_00_38_Daniel_pre_s59_sb75_m1">
            <a:hlinkClick r:id="" action="ppaction://media"/>
            <a:extLst>
              <a:ext uri="{FF2B5EF4-FFF2-40B4-BE49-F238E27FC236}">
                <a16:creationId xmlns:a16="http://schemas.microsoft.com/office/drawing/2014/main" id="{84549026-6FDC-77BA-8CB9-2CB2E6DF10A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5413" y="450850"/>
            <a:ext cx="487362" cy="487363"/>
          </a:xfrm>
          <a:prstGeom prst="rect">
            <a:avLst/>
          </a:prstGeom>
        </p:spPr>
      </p:pic>
    </p:spTree>
    <p:extLst>
      <p:ext uri="{BB962C8B-B14F-4D97-AF65-F5344CB8AC3E}">
        <p14:creationId xmlns:p14="http://schemas.microsoft.com/office/powerpoint/2010/main" val="227018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87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3"/>
                </p:tgtEl>
              </p:cMediaNode>
            </p:audio>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DA6AD-6CCD-B5B3-059E-2217DFA5F31C}"/>
              </a:ext>
            </a:extLst>
          </p:cNvPr>
          <p:cNvSpPr>
            <a:spLocks noGrp="1"/>
          </p:cNvSpPr>
          <p:nvPr>
            <p:ph type="title"/>
          </p:nvPr>
        </p:nvSpPr>
        <p:spPr/>
        <p:txBody>
          <a:bodyPr/>
          <a:lstStyle/>
          <a:p>
            <a:r>
              <a:rPr lang="en-US" dirty="0">
                <a:latin typeface="+mn-lt"/>
              </a:rPr>
              <a:t> </a:t>
            </a:r>
            <a:r>
              <a:rPr lang="en-US" sz="3600" b="1" dirty="0">
                <a:latin typeface="+mn-lt"/>
              </a:rPr>
              <a:t>Synthesis methods</a:t>
            </a:r>
            <a:endParaRPr lang="en-US" b="1" dirty="0">
              <a:latin typeface="+mn-lt"/>
            </a:endParaRPr>
          </a:p>
        </p:txBody>
      </p:sp>
      <p:sp>
        <p:nvSpPr>
          <p:cNvPr id="3" name="Content Placeholder 2">
            <a:extLst>
              <a:ext uri="{FF2B5EF4-FFF2-40B4-BE49-F238E27FC236}">
                <a16:creationId xmlns:a16="http://schemas.microsoft.com/office/drawing/2014/main" id="{FA2F8EA3-AEC4-736B-A371-8BF576899B54}"/>
              </a:ext>
            </a:extLst>
          </p:cNvPr>
          <p:cNvSpPr>
            <a:spLocks noGrp="1"/>
          </p:cNvSpPr>
          <p:nvPr>
            <p:ph idx="1"/>
          </p:nvPr>
        </p:nvSpPr>
        <p:spPr/>
        <p:txBody>
          <a:bodyPr>
            <a:normAutofit/>
          </a:bodyPr>
          <a:lstStyle/>
          <a:p>
            <a:r>
              <a:rPr lang="en-US" sz="2800" b="0" i="0" dirty="0">
                <a:solidFill>
                  <a:srgbClr val="000000"/>
                </a:solidFill>
                <a:effectLst/>
                <a:latin typeface="Humanist777BT-LightB"/>
              </a:rPr>
              <a:t>Synthesis methods entail combining findings from a range of studies into a common understanding of the impact and/or delivery of a policy.</a:t>
            </a:r>
          </a:p>
          <a:p>
            <a:r>
              <a:rPr lang="en-US" sz="2800" b="0" i="0" dirty="0">
                <a:solidFill>
                  <a:srgbClr val="000000"/>
                </a:solidFill>
                <a:effectLst/>
                <a:latin typeface="Humanist777BT-LightB"/>
              </a:rPr>
              <a:t>Post-evaluation synthesis is used to bring together the outputs of the various methods used in the evaluation in a clear and systematic way to answer the original evaluation questions. </a:t>
            </a:r>
          </a:p>
          <a:p>
            <a:r>
              <a:rPr lang="en-US" sz="2800" b="0" i="0" dirty="0">
                <a:solidFill>
                  <a:srgbClr val="000000"/>
                </a:solidFill>
                <a:effectLst/>
                <a:latin typeface="Humanist777BT-LightB"/>
              </a:rPr>
              <a:t>The component methods can be quantitative or qualitative or mixed methods and focus on impact or process evaluation questions.</a:t>
            </a:r>
          </a:p>
          <a:p>
            <a:r>
              <a:rPr lang="en-US" sz="2800" b="0" i="0" dirty="0">
                <a:solidFill>
                  <a:srgbClr val="000000"/>
                </a:solidFill>
                <a:effectLst/>
                <a:latin typeface="Humanist777BT-LightB"/>
              </a:rPr>
              <a:t>Synthesis methods can also be used prior to initiating the development of an intervention to determine what is already known on a subject.</a:t>
            </a:r>
            <a:r>
              <a:rPr lang="en-US" dirty="0"/>
              <a:t> </a:t>
            </a:r>
          </a:p>
        </p:txBody>
      </p:sp>
      <p:pic>
        <p:nvPicPr>
          <p:cNvPr id="4" name="ElevenLabs_2023-10-17T10_01_24_Daniel_pre_s59_sb75_m1">
            <a:hlinkClick r:id="" action="ppaction://media"/>
            <a:extLst>
              <a:ext uri="{FF2B5EF4-FFF2-40B4-BE49-F238E27FC236}">
                <a16:creationId xmlns:a16="http://schemas.microsoft.com/office/drawing/2014/main" id="{65AA1FD6-5D2E-8068-9F75-265E9DE9176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99850" y="484188"/>
            <a:ext cx="487363" cy="487362"/>
          </a:xfrm>
          <a:prstGeom prst="rect">
            <a:avLst/>
          </a:prstGeom>
        </p:spPr>
      </p:pic>
    </p:spTree>
    <p:extLst>
      <p:ext uri="{BB962C8B-B14F-4D97-AF65-F5344CB8AC3E}">
        <p14:creationId xmlns:p14="http://schemas.microsoft.com/office/powerpoint/2010/main" val="2933800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76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02239D2-A05D-4A1C-9F06-FBA7FC730E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8A8C2EF-D12E-6BFD-1DD2-C070F7003658}"/>
              </a:ext>
            </a:extLst>
          </p:cNvPr>
          <p:cNvSpPr>
            <a:spLocks noGrp="1"/>
          </p:cNvSpPr>
          <p:nvPr>
            <p:ph type="title"/>
          </p:nvPr>
        </p:nvSpPr>
        <p:spPr>
          <a:xfrm>
            <a:off x="1601851" y="311944"/>
            <a:ext cx="8985250" cy="1118394"/>
          </a:xfrm>
        </p:spPr>
        <p:txBody>
          <a:bodyPr anchor="t">
            <a:normAutofit/>
          </a:bodyPr>
          <a:lstStyle/>
          <a:p>
            <a:r>
              <a:rPr lang="en-US" sz="3600" b="1" dirty="0">
                <a:latin typeface="+mn-lt"/>
              </a:rPr>
              <a:t>Synthesis methods</a:t>
            </a:r>
            <a:br>
              <a:rPr lang="en-US" sz="3600" b="1" dirty="0">
                <a:latin typeface="+mn-lt"/>
              </a:rPr>
            </a:br>
            <a:r>
              <a:rPr lang="en-US" sz="3600" b="1" dirty="0">
                <a:latin typeface="+mn-lt"/>
              </a:rPr>
              <a:t>Meta-evaluation and synthesis </a:t>
            </a:r>
          </a:p>
        </p:txBody>
      </p:sp>
      <p:pic>
        <p:nvPicPr>
          <p:cNvPr id="7" name="Graphic 6" descr="Research">
            <a:extLst>
              <a:ext uri="{FF2B5EF4-FFF2-40B4-BE49-F238E27FC236}">
                <a16:creationId xmlns:a16="http://schemas.microsoft.com/office/drawing/2014/main" id="{DA51051A-B632-0D33-CC58-863F38D8BE9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5000" y="454025"/>
            <a:ext cx="749300" cy="749300"/>
          </a:xfrm>
          <a:prstGeom prst="rect">
            <a:avLst/>
          </a:prstGeom>
        </p:spPr>
      </p:pic>
      <p:sp>
        <p:nvSpPr>
          <p:cNvPr id="3" name="Content Placeholder 2">
            <a:extLst>
              <a:ext uri="{FF2B5EF4-FFF2-40B4-BE49-F238E27FC236}">
                <a16:creationId xmlns:a16="http://schemas.microsoft.com/office/drawing/2014/main" id="{30017C17-E08A-7095-BC41-F2387A497470}"/>
              </a:ext>
            </a:extLst>
          </p:cNvPr>
          <p:cNvSpPr>
            <a:spLocks noGrp="1"/>
          </p:cNvSpPr>
          <p:nvPr>
            <p:ph idx="1"/>
          </p:nvPr>
        </p:nvSpPr>
        <p:spPr>
          <a:xfrm>
            <a:off x="635000" y="1430338"/>
            <a:ext cx="11141668" cy="5261863"/>
          </a:xfrm>
        </p:spPr>
        <p:txBody>
          <a:bodyPr>
            <a:noAutofit/>
          </a:bodyPr>
          <a:lstStyle/>
          <a:p>
            <a:r>
              <a:rPr lang="en-US" sz="2400" b="0" i="0" dirty="0">
                <a:effectLst/>
                <a:latin typeface="Humanist777BT-LightB"/>
              </a:rPr>
              <a:t>Meta-evaluation and synthesis are formal synthesis methods designed to bring together findings from a number of different studies on the same subject. </a:t>
            </a:r>
          </a:p>
          <a:p>
            <a:r>
              <a:rPr lang="en-US" sz="2400" b="0" i="0" dirty="0">
                <a:effectLst/>
                <a:latin typeface="Humanist777BT-LightB"/>
              </a:rPr>
              <a:t>Methods of synthesis and meta-analysis bring together existing evaluation evidence in a structured way to produce a coherent narrative. </a:t>
            </a:r>
          </a:p>
          <a:p>
            <a:r>
              <a:rPr lang="en-US" sz="2400" b="0" i="0" dirty="0">
                <a:effectLst/>
                <a:latin typeface="Humanist777BT-LightB"/>
              </a:rPr>
              <a:t>These "secondary research" procedures start with specific goals and inclusion/exclusion criteria. They then assess source study quality, extract essential findings, and analyze the data to produce an integrated account of the source literature using explicit processes and pre-defined criteria.</a:t>
            </a:r>
          </a:p>
          <a:p>
            <a:r>
              <a:rPr lang="en-US" sz="2400" b="0" i="0" dirty="0">
                <a:effectLst/>
                <a:latin typeface="Humanist777BT-LightB"/>
              </a:rPr>
              <a:t>The main limitation of evaluation synthesis is its reliance on a sufficient body of previously acquired data. </a:t>
            </a:r>
          </a:p>
          <a:p>
            <a:r>
              <a:rPr lang="en-US" sz="2400" b="0" i="0" dirty="0">
                <a:effectLst/>
                <a:latin typeface="Humanist777BT-LightB"/>
              </a:rPr>
              <a:t>The quality of the evidence synthesis depends on the quality of the original studies, and validity depends on which original studies are included. Hence, the importance of inclusion criteria and quality assessment in the process.</a:t>
            </a:r>
            <a:endParaRPr lang="en-US" sz="2400" dirty="0"/>
          </a:p>
        </p:txBody>
      </p:sp>
      <p:pic>
        <p:nvPicPr>
          <p:cNvPr id="4" name="ElevenLabs_2023-10-18T22_50_52_Daniel_pre_s71_sb75_m1">
            <a:hlinkClick r:id="" action="ppaction://media"/>
            <a:extLst>
              <a:ext uri="{FF2B5EF4-FFF2-40B4-BE49-F238E27FC236}">
                <a16:creationId xmlns:a16="http://schemas.microsoft.com/office/drawing/2014/main" id="{4C41601E-402D-8025-D737-0331DFDECA1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91900" y="439738"/>
            <a:ext cx="487363" cy="487362"/>
          </a:xfrm>
          <a:prstGeom prst="rect">
            <a:avLst/>
          </a:prstGeom>
        </p:spPr>
      </p:pic>
    </p:spTree>
    <p:extLst>
      <p:ext uri="{BB962C8B-B14F-4D97-AF65-F5344CB8AC3E}">
        <p14:creationId xmlns:p14="http://schemas.microsoft.com/office/powerpoint/2010/main" val="2964285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380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FC1B43-A578-8016-BF9A-D4855576F175}"/>
              </a:ext>
            </a:extLst>
          </p:cNvPr>
          <p:cNvSpPr>
            <a:spLocks noGrp="1"/>
          </p:cNvSpPr>
          <p:nvPr>
            <p:ph type="title"/>
          </p:nvPr>
        </p:nvSpPr>
        <p:spPr>
          <a:xfrm>
            <a:off x="185057" y="0"/>
            <a:ext cx="10515600" cy="874395"/>
          </a:xfrm>
        </p:spPr>
        <p:txBody>
          <a:bodyPr>
            <a:normAutofit/>
          </a:bodyPr>
          <a:lstStyle/>
          <a:p>
            <a:r>
              <a:rPr lang="en-US" sz="3600" b="1" dirty="0"/>
              <a:t>Evidence synthesis methods</a:t>
            </a:r>
          </a:p>
        </p:txBody>
      </p:sp>
      <p:pic>
        <p:nvPicPr>
          <p:cNvPr id="11" name="Content Placeholder 10">
            <a:extLst>
              <a:ext uri="{FF2B5EF4-FFF2-40B4-BE49-F238E27FC236}">
                <a16:creationId xmlns:a16="http://schemas.microsoft.com/office/drawing/2014/main" id="{3FB1710B-EA9A-A7D9-B975-F820184AE365}"/>
              </a:ext>
            </a:extLst>
          </p:cNvPr>
          <p:cNvPicPr>
            <a:picLocks noGrp="1" noChangeAspect="1"/>
          </p:cNvPicPr>
          <p:nvPr>
            <p:ph idx="1"/>
          </p:nvPr>
        </p:nvPicPr>
        <p:blipFill rotWithShape="1">
          <a:blip r:embed="rId4"/>
          <a:srcRect l="31909" t="28319" r="24269" b="20639"/>
          <a:stretch/>
        </p:blipFill>
        <p:spPr>
          <a:xfrm>
            <a:off x="2398954" y="602901"/>
            <a:ext cx="8532359" cy="5590167"/>
          </a:xfrm>
        </p:spPr>
      </p:pic>
      <p:pic>
        <p:nvPicPr>
          <p:cNvPr id="3" name="ElevenLabs_2023-10-18T22_51_50_Daniel_pre_s71_sb75_m1">
            <a:hlinkClick r:id="" action="ppaction://media"/>
            <a:extLst>
              <a:ext uri="{FF2B5EF4-FFF2-40B4-BE49-F238E27FC236}">
                <a16:creationId xmlns:a16="http://schemas.microsoft.com/office/drawing/2014/main" id="{8ED35B26-9A5E-ABB8-0357-AEC05AFAB8F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93475" y="538163"/>
            <a:ext cx="487363" cy="487362"/>
          </a:xfrm>
          <a:prstGeom prst="rect">
            <a:avLst/>
          </a:prstGeom>
        </p:spPr>
      </p:pic>
    </p:spTree>
    <p:extLst>
      <p:ext uri="{BB962C8B-B14F-4D97-AF65-F5344CB8AC3E}">
        <p14:creationId xmlns:p14="http://schemas.microsoft.com/office/powerpoint/2010/main" val="1184159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9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6B90A-48A0-0E5D-35BF-812A8F53BD2B}"/>
              </a:ext>
            </a:extLst>
          </p:cNvPr>
          <p:cNvSpPr>
            <a:spLocks noGrp="1"/>
          </p:cNvSpPr>
          <p:nvPr>
            <p:ph type="title"/>
          </p:nvPr>
        </p:nvSpPr>
        <p:spPr/>
        <p:txBody>
          <a:bodyPr>
            <a:noAutofit/>
          </a:bodyPr>
          <a:lstStyle/>
          <a:p>
            <a:r>
              <a:rPr lang="en-US" sz="3600" b="1" dirty="0">
                <a:latin typeface="+mn-lt"/>
              </a:rPr>
              <a:t>Rapid evidence assessment</a:t>
            </a:r>
          </a:p>
        </p:txBody>
      </p:sp>
      <p:graphicFrame>
        <p:nvGraphicFramePr>
          <p:cNvPr id="4" name="Table 4">
            <a:extLst>
              <a:ext uri="{FF2B5EF4-FFF2-40B4-BE49-F238E27FC236}">
                <a16:creationId xmlns:a16="http://schemas.microsoft.com/office/drawing/2014/main" id="{41BA1AF3-F79C-1E58-4056-3DDDEF0468E0}"/>
              </a:ext>
            </a:extLst>
          </p:cNvPr>
          <p:cNvGraphicFramePr>
            <a:graphicFrameLocks noGrp="1"/>
          </p:cNvGraphicFramePr>
          <p:nvPr>
            <p:ph idx="1"/>
            <p:extLst>
              <p:ext uri="{D42A27DB-BD31-4B8C-83A1-F6EECF244321}">
                <p14:modId xmlns:p14="http://schemas.microsoft.com/office/powerpoint/2010/main" val="2422114681"/>
              </p:ext>
            </p:extLst>
          </p:nvPr>
        </p:nvGraphicFramePr>
        <p:xfrm>
          <a:off x="795167" y="1371600"/>
          <a:ext cx="11132226" cy="4206240"/>
        </p:xfrm>
        <a:graphic>
          <a:graphicData uri="http://schemas.openxmlformats.org/drawingml/2006/table">
            <a:tbl>
              <a:tblPr firstRow="1" bandRow="1">
                <a:tableStyleId>{5C22544A-7EE6-4342-B048-85BDC9FD1C3A}</a:tableStyleId>
              </a:tblPr>
              <a:tblGrid>
                <a:gridCol w="5012780">
                  <a:extLst>
                    <a:ext uri="{9D8B030D-6E8A-4147-A177-3AD203B41FA5}">
                      <a16:colId xmlns:a16="http://schemas.microsoft.com/office/drawing/2014/main" val="3925867600"/>
                    </a:ext>
                  </a:extLst>
                </a:gridCol>
                <a:gridCol w="6119446">
                  <a:extLst>
                    <a:ext uri="{9D8B030D-6E8A-4147-A177-3AD203B41FA5}">
                      <a16:colId xmlns:a16="http://schemas.microsoft.com/office/drawing/2014/main" val="3813264746"/>
                    </a:ext>
                  </a:extLst>
                </a:gridCol>
              </a:tblGrid>
              <a:tr h="370840">
                <a:tc>
                  <a:txBody>
                    <a:bodyPr/>
                    <a:lstStyle/>
                    <a:p>
                      <a:r>
                        <a:rPr lang="en-US" sz="2400" dirty="0">
                          <a:latin typeface="+mn-lt"/>
                        </a:rPr>
                        <a:t>Description</a:t>
                      </a:r>
                    </a:p>
                  </a:txBody>
                  <a:tcPr/>
                </a:tc>
                <a:tc>
                  <a:txBody>
                    <a:bodyPr/>
                    <a:lstStyle/>
                    <a:p>
                      <a:r>
                        <a:rPr lang="en-US" sz="2400" dirty="0">
                          <a:latin typeface="+mn-lt"/>
                        </a:rPr>
                        <a:t> Pros and Cons</a:t>
                      </a:r>
                    </a:p>
                  </a:txBody>
                  <a:tcPr/>
                </a:tc>
                <a:extLst>
                  <a:ext uri="{0D108BD9-81ED-4DB2-BD59-A6C34878D82A}">
                    <a16:rowId xmlns:a16="http://schemas.microsoft.com/office/drawing/2014/main" val="2755080560"/>
                  </a:ext>
                </a:extLst>
              </a:tr>
              <a:tr h="370840">
                <a:tc>
                  <a:txBody>
                    <a:bodyPr/>
                    <a:lstStyle/>
                    <a:p>
                      <a:r>
                        <a:rPr lang="en-US" sz="2400" b="0" i="0" dirty="0">
                          <a:solidFill>
                            <a:srgbClr val="000000"/>
                          </a:solidFill>
                          <a:effectLst/>
                          <a:latin typeface="+mn-lt"/>
                        </a:rPr>
                        <a:t>Rapid Evidence Assessments are systematic but pragmatically relatively quick literature reviews. </a:t>
                      </a:r>
                    </a:p>
                    <a:p>
                      <a:endParaRPr lang="en-US" sz="2400" b="0" i="0" dirty="0">
                        <a:solidFill>
                          <a:srgbClr val="000000"/>
                        </a:solidFill>
                        <a:effectLst/>
                        <a:latin typeface="+mn-lt"/>
                      </a:endParaRPr>
                    </a:p>
                    <a:p>
                      <a:r>
                        <a:rPr lang="en-US" sz="2400" b="0" i="0" dirty="0">
                          <a:solidFill>
                            <a:srgbClr val="000000"/>
                          </a:solidFill>
                          <a:effectLst/>
                          <a:latin typeface="+mn-lt"/>
                        </a:rPr>
                        <a:t>They may use interviews with experts to facilitate targeted searches of the literature. The focus tends to be relatively narrow.</a:t>
                      </a:r>
                      <a:endParaRPr lang="en-US" sz="2400" dirty="0">
                        <a:effectLst/>
                        <a:latin typeface="+mn-lt"/>
                      </a:endParaRPr>
                    </a:p>
                  </a:txBody>
                  <a:tcPr anchor="ctr"/>
                </a:tc>
                <a:tc>
                  <a:txBody>
                    <a:bodyPr/>
                    <a:lstStyle/>
                    <a:p>
                      <a:r>
                        <a:rPr lang="en-US" sz="2400" b="0" i="0" dirty="0">
                          <a:solidFill>
                            <a:srgbClr val="000000"/>
                          </a:solidFill>
                          <a:effectLst/>
                          <a:latin typeface="+mn-lt"/>
                        </a:rPr>
                        <a:t>Useful for relatively quick scoping out of existing evidence but require a number of good quality studies to draw from.</a:t>
                      </a:r>
                    </a:p>
                    <a:p>
                      <a:endParaRPr lang="en-US" sz="2400" b="0" i="0" dirty="0">
                        <a:solidFill>
                          <a:srgbClr val="000000"/>
                        </a:solidFill>
                        <a:effectLst/>
                        <a:latin typeface="+mn-lt"/>
                      </a:endParaRPr>
                    </a:p>
                    <a:p>
                      <a:r>
                        <a:rPr lang="en-US" sz="2400" b="0" i="0" dirty="0">
                          <a:solidFill>
                            <a:srgbClr val="000000"/>
                          </a:solidFill>
                          <a:effectLst/>
                          <a:latin typeface="+mn-lt"/>
                        </a:rPr>
                        <a:t>They are less effective where research questions do not easily map on to the existing body of evidence. </a:t>
                      </a:r>
                    </a:p>
                    <a:p>
                      <a:endParaRPr lang="en-US" sz="2400" b="0" i="0" dirty="0">
                        <a:solidFill>
                          <a:srgbClr val="000000"/>
                        </a:solidFill>
                        <a:effectLst/>
                        <a:latin typeface="+mn-lt"/>
                      </a:endParaRPr>
                    </a:p>
                    <a:p>
                      <a:r>
                        <a:rPr lang="en-US" sz="2400" b="0" i="0" dirty="0">
                          <a:solidFill>
                            <a:srgbClr val="000000"/>
                          </a:solidFill>
                          <a:effectLst/>
                          <a:latin typeface="+mn-lt"/>
                        </a:rPr>
                        <a:t>Transparency is key. They are subject to greater bias than a systematic review.</a:t>
                      </a:r>
                      <a:endParaRPr lang="en-US" sz="2400" dirty="0">
                        <a:effectLst/>
                        <a:latin typeface="+mn-lt"/>
                      </a:endParaRPr>
                    </a:p>
                  </a:txBody>
                  <a:tcPr anchor="ctr"/>
                </a:tc>
                <a:extLst>
                  <a:ext uri="{0D108BD9-81ED-4DB2-BD59-A6C34878D82A}">
                    <a16:rowId xmlns:a16="http://schemas.microsoft.com/office/drawing/2014/main" val="2256294260"/>
                  </a:ext>
                </a:extLst>
              </a:tr>
            </a:tbl>
          </a:graphicData>
        </a:graphic>
      </p:graphicFrame>
      <p:pic>
        <p:nvPicPr>
          <p:cNvPr id="3" name="ElevenLabs_2023-10-18T22_53_47_Daniel_pre_s71_sb75_m1">
            <a:hlinkClick r:id="" action="ppaction://media"/>
            <a:extLst>
              <a:ext uri="{FF2B5EF4-FFF2-40B4-BE49-F238E27FC236}">
                <a16:creationId xmlns:a16="http://schemas.microsoft.com/office/drawing/2014/main" id="{4C456341-9479-9869-2A50-6B580EC2FE0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912475" y="679450"/>
            <a:ext cx="487363" cy="487363"/>
          </a:xfrm>
          <a:prstGeom prst="rect">
            <a:avLst/>
          </a:prstGeom>
        </p:spPr>
      </p:pic>
    </p:spTree>
    <p:extLst>
      <p:ext uri="{BB962C8B-B14F-4D97-AF65-F5344CB8AC3E}">
        <p14:creationId xmlns:p14="http://schemas.microsoft.com/office/powerpoint/2010/main" val="3785482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20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6B90A-48A0-0E5D-35BF-812A8F53BD2B}"/>
              </a:ext>
            </a:extLst>
          </p:cNvPr>
          <p:cNvSpPr>
            <a:spLocks noGrp="1"/>
          </p:cNvSpPr>
          <p:nvPr>
            <p:ph type="title"/>
          </p:nvPr>
        </p:nvSpPr>
        <p:spPr>
          <a:xfrm>
            <a:off x="466411" y="355076"/>
            <a:ext cx="10515600" cy="874395"/>
          </a:xfrm>
        </p:spPr>
        <p:txBody>
          <a:bodyPr>
            <a:normAutofit/>
          </a:bodyPr>
          <a:lstStyle/>
          <a:p>
            <a:r>
              <a:rPr lang="en-US" sz="3600" b="1" dirty="0">
                <a:latin typeface="+mn-lt"/>
              </a:rPr>
              <a:t>Systematic reviews</a:t>
            </a:r>
          </a:p>
        </p:txBody>
      </p:sp>
      <p:graphicFrame>
        <p:nvGraphicFramePr>
          <p:cNvPr id="4" name="Table 4">
            <a:extLst>
              <a:ext uri="{FF2B5EF4-FFF2-40B4-BE49-F238E27FC236}">
                <a16:creationId xmlns:a16="http://schemas.microsoft.com/office/drawing/2014/main" id="{41BA1AF3-F79C-1E58-4056-3DDDEF0468E0}"/>
              </a:ext>
            </a:extLst>
          </p:cNvPr>
          <p:cNvGraphicFramePr>
            <a:graphicFrameLocks noGrp="1"/>
          </p:cNvGraphicFramePr>
          <p:nvPr>
            <p:ph idx="1"/>
            <p:extLst>
              <p:ext uri="{D42A27DB-BD31-4B8C-83A1-F6EECF244321}">
                <p14:modId xmlns:p14="http://schemas.microsoft.com/office/powerpoint/2010/main" val="164858880"/>
              </p:ext>
            </p:extLst>
          </p:nvPr>
        </p:nvGraphicFramePr>
        <p:xfrm>
          <a:off x="572756" y="1371600"/>
          <a:ext cx="11033090" cy="4572000"/>
        </p:xfrm>
        <a:graphic>
          <a:graphicData uri="http://schemas.openxmlformats.org/drawingml/2006/table">
            <a:tbl>
              <a:tblPr firstRow="1" bandRow="1">
                <a:tableStyleId>{5C22544A-7EE6-4342-B048-85BDC9FD1C3A}</a:tableStyleId>
              </a:tblPr>
              <a:tblGrid>
                <a:gridCol w="5516545">
                  <a:extLst>
                    <a:ext uri="{9D8B030D-6E8A-4147-A177-3AD203B41FA5}">
                      <a16:colId xmlns:a16="http://schemas.microsoft.com/office/drawing/2014/main" val="3925867600"/>
                    </a:ext>
                  </a:extLst>
                </a:gridCol>
                <a:gridCol w="5516545">
                  <a:extLst>
                    <a:ext uri="{9D8B030D-6E8A-4147-A177-3AD203B41FA5}">
                      <a16:colId xmlns:a16="http://schemas.microsoft.com/office/drawing/2014/main" val="3813264746"/>
                    </a:ext>
                  </a:extLst>
                </a:gridCol>
              </a:tblGrid>
              <a:tr h="370840">
                <a:tc>
                  <a:txBody>
                    <a:bodyPr/>
                    <a:lstStyle/>
                    <a:p>
                      <a:r>
                        <a:rPr lang="en-US" sz="2400" dirty="0">
                          <a:latin typeface="+mn-lt"/>
                        </a:rPr>
                        <a:t>Description</a:t>
                      </a:r>
                    </a:p>
                  </a:txBody>
                  <a:tcPr/>
                </a:tc>
                <a:tc>
                  <a:txBody>
                    <a:bodyPr/>
                    <a:lstStyle/>
                    <a:p>
                      <a:r>
                        <a:rPr lang="en-US" sz="2400" dirty="0">
                          <a:latin typeface="+mn-lt"/>
                        </a:rPr>
                        <a:t> Pros and Cons</a:t>
                      </a:r>
                    </a:p>
                  </a:txBody>
                  <a:tcPr/>
                </a:tc>
                <a:extLst>
                  <a:ext uri="{0D108BD9-81ED-4DB2-BD59-A6C34878D82A}">
                    <a16:rowId xmlns:a16="http://schemas.microsoft.com/office/drawing/2014/main" val="2755080560"/>
                  </a:ext>
                </a:extLst>
              </a:tr>
              <a:tr h="370840">
                <a:tc>
                  <a:txBody>
                    <a:bodyPr/>
                    <a:lstStyle/>
                    <a:p>
                      <a:r>
                        <a:rPr lang="en-US" sz="2400" b="0" i="0" dirty="0">
                          <a:solidFill>
                            <a:srgbClr val="000000"/>
                          </a:solidFill>
                          <a:effectLst/>
                          <a:latin typeface="+mn-lt"/>
                        </a:rPr>
                        <a:t>A systematic method of identifying, assessing, extracting and integrating evidence from multiple studies. </a:t>
                      </a:r>
                    </a:p>
                    <a:p>
                      <a:endParaRPr lang="en-US" sz="2400" b="0" i="0" dirty="0">
                        <a:solidFill>
                          <a:srgbClr val="000000"/>
                        </a:solidFill>
                        <a:effectLst/>
                        <a:latin typeface="+mn-lt"/>
                      </a:endParaRPr>
                    </a:p>
                    <a:p>
                      <a:r>
                        <a:rPr lang="en-US" sz="2400" b="0" i="0" dirty="0">
                          <a:solidFill>
                            <a:srgbClr val="000000"/>
                          </a:solidFill>
                          <a:effectLst/>
                          <a:latin typeface="+mn-lt"/>
                        </a:rPr>
                        <a:t>The focus should provide a methodical approach to reviewing all data to answer a clearly defined research question. </a:t>
                      </a:r>
                    </a:p>
                    <a:p>
                      <a:endParaRPr lang="en-US" sz="2400" b="0" i="0" dirty="0">
                        <a:solidFill>
                          <a:srgbClr val="000000"/>
                        </a:solidFill>
                        <a:effectLst/>
                        <a:latin typeface="+mn-lt"/>
                      </a:endParaRPr>
                    </a:p>
                    <a:p>
                      <a:r>
                        <a:rPr lang="en-US" sz="2400" b="0" i="0" dirty="0">
                          <a:solidFill>
                            <a:srgbClr val="000000"/>
                          </a:solidFill>
                          <a:effectLst/>
                          <a:latin typeface="+mn-lt"/>
                        </a:rPr>
                        <a:t>The aim is to reduce bias and provide a comprehensive overview of studies through use of five key steps.</a:t>
                      </a:r>
                      <a:endParaRPr lang="en-US" sz="2400" dirty="0">
                        <a:effectLst/>
                        <a:latin typeface="+mn-lt"/>
                      </a:endParaRPr>
                    </a:p>
                  </a:txBody>
                  <a:tcPr anchor="ctr"/>
                </a:tc>
                <a:tc>
                  <a:txBody>
                    <a:bodyPr/>
                    <a:lstStyle/>
                    <a:p>
                      <a:r>
                        <a:rPr lang="en-US" sz="2400" b="0" i="0" dirty="0">
                          <a:solidFill>
                            <a:srgbClr val="000000"/>
                          </a:solidFill>
                          <a:effectLst/>
                          <a:latin typeface="+mn-lt"/>
                        </a:rPr>
                        <a:t>Provides a comprehensive assessment of available evidence. Has a rigorous approach to assessing and referencing studies. Can be resource-intensive and take a long time (six months plus). </a:t>
                      </a:r>
                    </a:p>
                    <a:p>
                      <a:endParaRPr lang="en-US" sz="2400" b="0" i="0" dirty="0">
                        <a:solidFill>
                          <a:srgbClr val="000000"/>
                        </a:solidFill>
                        <a:effectLst/>
                        <a:latin typeface="+mn-lt"/>
                      </a:endParaRPr>
                    </a:p>
                    <a:p>
                      <a:r>
                        <a:rPr lang="en-US" sz="2400" b="0" i="0" dirty="0">
                          <a:solidFill>
                            <a:srgbClr val="000000"/>
                          </a:solidFill>
                          <a:effectLst/>
                          <a:latin typeface="+mn-lt"/>
                        </a:rPr>
                        <a:t>They need a substantial body of evidence to review, so maybe less effective when used in fields with limited evidence.</a:t>
                      </a:r>
                      <a:endParaRPr lang="en-US" sz="2400" dirty="0">
                        <a:effectLst/>
                        <a:latin typeface="+mn-lt"/>
                      </a:endParaRPr>
                    </a:p>
                  </a:txBody>
                  <a:tcPr anchor="ctr"/>
                </a:tc>
                <a:extLst>
                  <a:ext uri="{0D108BD9-81ED-4DB2-BD59-A6C34878D82A}">
                    <a16:rowId xmlns:a16="http://schemas.microsoft.com/office/drawing/2014/main" val="2256294260"/>
                  </a:ext>
                </a:extLst>
              </a:tr>
            </a:tbl>
          </a:graphicData>
        </a:graphic>
      </p:graphicFrame>
      <p:pic>
        <p:nvPicPr>
          <p:cNvPr id="3" name="ElevenLabs_2023-10-18T22_56_33_Daniel_pre_s71_sb75_m1">
            <a:hlinkClick r:id="" action="ppaction://media"/>
            <a:extLst>
              <a:ext uri="{FF2B5EF4-FFF2-40B4-BE49-F238E27FC236}">
                <a16:creationId xmlns:a16="http://schemas.microsoft.com/office/drawing/2014/main" id="{F6B8BE48-EE20-1B77-CA2A-29DA96D83BB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064875" y="430213"/>
            <a:ext cx="487363" cy="487362"/>
          </a:xfrm>
          <a:prstGeom prst="rect">
            <a:avLst/>
          </a:prstGeom>
        </p:spPr>
      </p:pic>
    </p:spTree>
    <p:extLst>
      <p:ext uri="{BB962C8B-B14F-4D97-AF65-F5344CB8AC3E}">
        <p14:creationId xmlns:p14="http://schemas.microsoft.com/office/powerpoint/2010/main" val="3779243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76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309C2A-386C-B5DD-AFAD-5B11DF33540F}"/>
              </a:ext>
            </a:extLst>
          </p:cNvPr>
          <p:cNvSpPr>
            <a:spLocks noGrp="1"/>
          </p:cNvSpPr>
          <p:nvPr>
            <p:ph type="title"/>
          </p:nvPr>
        </p:nvSpPr>
        <p:spPr/>
        <p:txBody>
          <a:bodyPr>
            <a:normAutofit/>
          </a:bodyPr>
          <a:lstStyle/>
          <a:p>
            <a:r>
              <a:rPr lang="en-US" sz="3600" b="1" dirty="0">
                <a:latin typeface="+mn-lt"/>
              </a:rPr>
              <a:t>Selection of appropriate evaluation methods</a:t>
            </a:r>
          </a:p>
        </p:txBody>
      </p:sp>
      <p:sp>
        <p:nvSpPr>
          <p:cNvPr id="3" name="Content Placeholder 2">
            <a:extLst>
              <a:ext uri="{FF2B5EF4-FFF2-40B4-BE49-F238E27FC236}">
                <a16:creationId xmlns:a16="http://schemas.microsoft.com/office/drawing/2014/main" id="{9E22BFF8-1956-10C1-5823-8A1A8725686D}"/>
              </a:ext>
            </a:extLst>
          </p:cNvPr>
          <p:cNvSpPr>
            <a:spLocks noGrp="1"/>
          </p:cNvSpPr>
          <p:nvPr>
            <p:ph idx="1"/>
          </p:nvPr>
        </p:nvSpPr>
        <p:spPr/>
        <p:txBody>
          <a:bodyPr>
            <a:normAutofit lnSpcReduction="10000"/>
          </a:bodyPr>
          <a:lstStyle/>
          <a:p>
            <a:r>
              <a:rPr lang="en-US" sz="2800" b="0" i="0" dirty="0">
                <a:solidFill>
                  <a:srgbClr val="000000"/>
                </a:solidFill>
                <a:effectLst/>
                <a:latin typeface="Humanist777BT-LightB"/>
              </a:rPr>
              <a:t>The process of choosing and applying analytical techniques for assessment should be guided by the theory of change</a:t>
            </a:r>
            <a:r>
              <a:rPr lang="en-US" dirty="0">
                <a:solidFill>
                  <a:srgbClr val="000000"/>
                </a:solidFill>
                <a:latin typeface="Humanist777BT-LightB"/>
              </a:rPr>
              <a:t>.</a:t>
            </a:r>
          </a:p>
          <a:p>
            <a:r>
              <a:rPr lang="en-US" sz="2800" b="0" i="0" dirty="0">
                <a:solidFill>
                  <a:srgbClr val="000000"/>
                </a:solidFill>
                <a:effectLst/>
                <a:latin typeface="Humanist777BT-LightB"/>
              </a:rPr>
              <a:t>It is important to note that various stakeholders may have different needs and prioritize different outcomes. </a:t>
            </a:r>
          </a:p>
          <a:p>
            <a:r>
              <a:rPr lang="en-US" sz="2800" b="0" i="0" dirty="0">
                <a:solidFill>
                  <a:srgbClr val="000000"/>
                </a:solidFill>
                <a:effectLst/>
                <a:latin typeface="Humanist777BT-LightB"/>
              </a:rPr>
              <a:t>These outcomes should be reflected in the Theory of Change</a:t>
            </a:r>
          </a:p>
          <a:p>
            <a:r>
              <a:rPr lang="en-US" sz="2800" b="0" i="0" dirty="0">
                <a:solidFill>
                  <a:srgbClr val="000000"/>
                </a:solidFill>
                <a:effectLst/>
                <a:latin typeface="Humanist777BT-LightB"/>
              </a:rPr>
              <a:t> Stakeholders should be engaged in the selection of the evaluation methods in order to agree priorities, manage expectations and accept the implications.</a:t>
            </a:r>
          </a:p>
          <a:p>
            <a:r>
              <a:rPr lang="en-US" sz="2800" b="0" i="0" dirty="0">
                <a:solidFill>
                  <a:srgbClr val="000000"/>
                </a:solidFill>
                <a:effectLst/>
                <a:latin typeface="Humanist777BT-LightB"/>
              </a:rPr>
              <a:t>There should be alignment between the evaluation questions, the evaluation approach and the methods used. </a:t>
            </a:r>
            <a:br>
              <a:rPr lang="en-US" dirty="0"/>
            </a:br>
            <a:endParaRPr lang="en-US" dirty="0"/>
          </a:p>
        </p:txBody>
      </p:sp>
      <p:pic>
        <p:nvPicPr>
          <p:cNvPr id="4" name="4">
            <a:hlinkClick r:id="" action="ppaction://media"/>
            <a:extLst>
              <a:ext uri="{FF2B5EF4-FFF2-40B4-BE49-F238E27FC236}">
                <a16:creationId xmlns:a16="http://schemas.microsoft.com/office/drawing/2014/main" id="{7091AEC8-05A5-3099-0737-593B18EC125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15700" y="523875"/>
            <a:ext cx="487363" cy="487363"/>
          </a:xfrm>
          <a:prstGeom prst="rect">
            <a:avLst/>
          </a:prstGeom>
        </p:spPr>
      </p:pic>
    </p:spTree>
    <p:extLst>
      <p:ext uri="{BB962C8B-B14F-4D97-AF65-F5344CB8AC3E}">
        <p14:creationId xmlns:p14="http://schemas.microsoft.com/office/powerpoint/2010/main" val="3203406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91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6B90A-48A0-0E5D-35BF-812A8F53BD2B}"/>
              </a:ext>
            </a:extLst>
          </p:cNvPr>
          <p:cNvSpPr>
            <a:spLocks noGrp="1"/>
          </p:cNvSpPr>
          <p:nvPr>
            <p:ph type="title"/>
          </p:nvPr>
        </p:nvSpPr>
        <p:spPr/>
        <p:txBody>
          <a:bodyPr>
            <a:normAutofit/>
          </a:bodyPr>
          <a:lstStyle/>
          <a:p>
            <a:r>
              <a:rPr lang="en-US" sz="3600" b="1" dirty="0">
                <a:latin typeface="+mn-lt"/>
              </a:rPr>
              <a:t>Meta analysis</a:t>
            </a:r>
          </a:p>
        </p:txBody>
      </p:sp>
      <p:graphicFrame>
        <p:nvGraphicFramePr>
          <p:cNvPr id="4" name="Table 4">
            <a:extLst>
              <a:ext uri="{FF2B5EF4-FFF2-40B4-BE49-F238E27FC236}">
                <a16:creationId xmlns:a16="http://schemas.microsoft.com/office/drawing/2014/main" id="{41BA1AF3-F79C-1E58-4056-3DDDEF0468E0}"/>
              </a:ext>
            </a:extLst>
          </p:cNvPr>
          <p:cNvGraphicFramePr>
            <a:graphicFrameLocks noGrp="1"/>
          </p:cNvGraphicFramePr>
          <p:nvPr>
            <p:ph idx="1"/>
            <p:extLst>
              <p:ext uri="{D42A27DB-BD31-4B8C-83A1-F6EECF244321}">
                <p14:modId xmlns:p14="http://schemas.microsoft.com/office/powerpoint/2010/main" val="313777836"/>
              </p:ext>
            </p:extLst>
          </p:nvPr>
        </p:nvGraphicFramePr>
        <p:xfrm>
          <a:off x="795168" y="1371600"/>
          <a:ext cx="11092032" cy="4206240"/>
        </p:xfrm>
        <a:graphic>
          <a:graphicData uri="http://schemas.openxmlformats.org/drawingml/2006/table">
            <a:tbl>
              <a:tblPr firstRow="1" bandRow="1">
                <a:tableStyleId>{5C22544A-7EE6-4342-B048-85BDC9FD1C3A}</a:tableStyleId>
              </a:tblPr>
              <a:tblGrid>
                <a:gridCol w="5103214">
                  <a:extLst>
                    <a:ext uri="{9D8B030D-6E8A-4147-A177-3AD203B41FA5}">
                      <a16:colId xmlns:a16="http://schemas.microsoft.com/office/drawing/2014/main" val="3925867600"/>
                    </a:ext>
                  </a:extLst>
                </a:gridCol>
                <a:gridCol w="5988818">
                  <a:extLst>
                    <a:ext uri="{9D8B030D-6E8A-4147-A177-3AD203B41FA5}">
                      <a16:colId xmlns:a16="http://schemas.microsoft.com/office/drawing/2014/main" val="3813264746"/>
                    </a:ext>
                  </a:extLst>
                </a:gridCol>
              </a:tblGrid>
              <a:tr h="370840">
                <a:tc>
                  <a:txBody>
                    <a:bodyPr/>
                    <a:lstStyle/>
                    <a:p>
                      <a:r>
                        <a:rPr lang="en-US" sz="2400" dirty="0">
                          <a:latin typeface="+mn-lt"/>
                        </a:rPr>
                        <a:t>Description</a:t>
                      </a:r>
                    </a:p>
                  </a:txBody>
                  <a:tcPr/>
                </a:tc>
                <a:tc>
                  <a:txBody>
                    <a:bodyPr/>
                    <a:lstStyle/>
                    <a:p>
                      <a:r>
                        <a:rPr lang="en-US" sz="2400" dirty="0">
                          <a:latin typeface="+mn-lt"/>
                        </a:rPr>
                        <a:t> Pros and Cons</a:t>
                      </a:r>
                    </a:p>
                  </a:txBody>
                  <a:tcPr/>
                </a:tc>
                <a:extLst>
                  <a:ext uri="{0D108BD9-81ED-4DB2-BD59-A6C34878D82A}">
                    <a16:rowId xmlns:a16="http://schemas.microsoft.com/office/drawing/2014/main" val="2755080560"/>
                  </a:ext>
                </a:extLst>
              </a:tr>
              <a:tr h="370840">
                <a:tc>
                  <a:txBody>
                    <a:bodyPr/>
                    <a:lstStyle/>
                    <a:p>
                      <a:r>
                        <a:rPr lang="en-US" sz="2400" b="0" i="0" dirty="0">
                          <a:solidFill>
                            <a:srgbClr val="000000"/>
                          </a:solidFill>
                          <a:effectLst/>
                          <a:latin typeface="+mn-lt"/>
                        </a:rPr>
                        <a:t>Rapid Evidence Assessments are systematic but pragmatically relatively quick literature reviews. </a:t>
                      </a:r>
                    </a:p>
                    <a:p>
                      <a:endParaRPr lang="en-US" sz="2400" b="0" i="0" dirty="0">
                        <a:solidFill>
                          <a:srgbClr val="000000"/>
                        </a:solidFill>
                        <a:effectLst/>
                        <a:latin typeface="+mn-lt"/>
                      </a:endParaRPr>
                    </a:p>
                    <a:p>
                      <a:r>
                        <a:rPr lang="en-US" sz="2400" b="0" i="0" dirty="0">
                          <a:solidFill>
                            <a:srgbClr val="000000"/>
                          </a:solidFill>
                          <a:effectLst/>
                          <a:latin typeface="+mn-lt"/>
                        </a:rPr>
                        <a:t>They may use interviews with experts to facilitate targeted searches of the literature. </a:t>
                      </a:r>
                    </a:p>
                    <a:p>
                      <a:endParaRPr lang="en-US" sz="2400" b="0" i="0" dirty="0">
                        <a:solidFill>
                          <a:srgbClr val="000000"/>
                        </a:solidFill>
                        <a:effectLst/>
                        <a:latin typeface="+mn-lt"/>
                      </a:endParaRPr>
                    </a:p>
                    <a:p>
                      <a:r>
                        <a:rPr lang="en-US" sz="2400" b="0" i="0" dirty="0">
                          <a:solidFill>
                            <a:srgbClr val="000000"/>
                          </a:solidFill>
                          <a:effectLst/>
                          <a:latin typeface="+mn-lt"/>
                        </a:rPr>
                        <a:t>The focus tends to be relatively narrow.</a:t>
                      </a:r>
                      <a:endParaRPr lang="en-US" sz="2400" dirty="0">
                        <a:effectLst/>
                        <a:latin typeface="+mn-lt"/>
                      </a:endParaRPr>
                    </a:p>
                  </a:txBody>
                  <a:tcPr anchor="ctr"/>
                </a:tc>
                <a:tc>
                  <a:txBody>
                    <a:bodyPr/>
                    <a:lstStyle/>
                    <a:p>
                      <a:r>
                        <a:rPr lang="en-US" sz="2400" b="0" i="0" dirty="0">
                          <a:solidFill>
                            <a:srgbClr val="000000"/>
                          </a:solidFill>
                          <a:effectLst/>
                          <a:latin typeface="+mn-lt"/>
                        </a:rPr>
                        <a:t>Useful for relatively quick </a:t>
                      </a:r>
                    </a:p>
                    <a:p>
                      <a:r>
                        <a:rPr lang="en-US" sz="2400" b="0" i="0" dirty="0">
                          <a:solidFill>
                            <a:srgbClr val="000000"/>
                          </a:solidFill>
                          <a:effectLst/>
                          <a:latin typeface="+mn-lt"/>
                        </a:rPr>
                        <a:t> scoping out of existing evidence but require a number of good quality studies to draw from.</a:t>
                      </a:r>
                    </a:p>
                    <a:p>
                      <a:endParaRPr lang="en-US" sz="2400" b="0" i="0" dirty="0">
                        <a:solidFill>
                          <a:srgbClr val="000000"/>
                        </a:solidFill>
                        <a:effectLst/>
                        <a:latin typeface="+mn-lt"/>
                      </a:endParaRPr>
                    </a:p>
                    <a:p>
                      <a:r>
                        <a:rPr lang="en-US" sz="2400" b="0" i="0" dirty="0">
                          <a:solidFill>
                            <a:srgbClr val="000000"/>
                          </a:solidFill>
                          <a:effectLst/>
                          <a:latin typeface="+mn-lt"/>
                        </a:rPr>
                        <a:t>They are less effective where research questions do not easily map on to the existing body of evidence. </a:t>
                      </a:r>
                    </a:p>
                    <a:p>
                      <a:endParaRPr lang="en-US" sz="2400" b="0" i="0" dirty="0">
                        <a:solidFill>
                          <a:srgbClr val="000000"/>
                        </a:solidFill>
                        <a:effectLst/>
                        <a:latin typeface="+mn-lt"/>
                      </a:endParaRPr>
                    </a:p>
                    <a:p>
                      <a:r>
                        <a:rPr lang="en-US" sz="2400" b="0" i="0" dirty="0">
                          <a:solidFill>
                            <a:srgbClr val="000000"/>
                          </a:solidFill>
                          <a:effectLst/>
                          <a:latin typeface="+mn-lt"/>
                        </a:rPr>
                        <a:t>Transparency is key. They are subject to greater bias than a systematic review.</a:t>
                      </a:r>
                      <a:endParaRPr lang="en-US" sz="2400" dirty="0">
                        <a:effectLst/>
                        <a:latin typeface="+mn-lt"/>
                      </a:endParaRPr>
                    </a:p>
                  </a:txBody>
                  <a:tcPr anchor="ctr"/>
                </a:tc>
                <a:extLst>
                  <a:ext uri="{0D108BD9-81ED-4DB2-BD59-A6C34878D82A}">
                    <a16:rowId xmlns:a16="http://schemas.microsoft.com/office/drawing/2014/main" val="2256294260"/>
                  </a:ext>
                </a:extLst>
              </a:tr>
            </a:tbl>
          </a:graphicData>
        </a:graphic>
      </p:graphicFrame>
      <p:pic>
        <p:nvPicPr>
          <p:cNvPr id="3" name="ElevenLabs_2023-10-18T22_59_25_Daniel_pre_s50_sb75_m1">
            <a:hlinkClick r:id="" action="ppaction://media"/>
            <a:extLst>
              <a:ext uri="{FF2B5EF4-FFF2-40B4-BE49-F238E27FC236}">
                <a16:creationId xmlns:a16="http://schemas.microsoft.com/office/drawing/2014/main" id="{ACEC87A9-FC42-17FB-4D68-112B223633D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04588" y="473075"/>
            <a:ext cx="487362" cy="487363"/>
          </a:xfrm>
          <a:prstGeom prst="rect">
            <a:avLst/>
          </a:prstGeom>
        </p:spPr>
      </p:pic>
    </p:spTree>
    <p:extLst>
      <p:ext uri="{BB962C8B-B14F-4D97-AF65-F5344CB8AC3E}">
        <p14:creationId xmlns:p14="http://schemas.microsoft.com/office/powerpoint/2010/main" val="1954088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7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6B90A-48A0-0E5D-35BF-812A8F53BD2B}"/>
              </a:ext>
            </a:extLst>
          </p:cNvPr>
          <p:cNvSpPr>
            <a:spLocks noGrp="1"/>
          </p:cNvSpPr>
          <p:nvPr>
            <p:ph type="title"/>
          </p:nvPr>
        </p:nvSpPr>
        <p:spPr/>
        <p:txBody>
          <a:bodyPr>
            <a:normAutofit/>
          </a:bodyPr>
          <a:lstStyle/>
          <a:p>
            <a:r>
              <a:rPr lang="en-US" sz="3600" dirty="0">
                <a:latin typeface="+mn-lt"/>
              </a:rPr>
              <a:t>Meta ethnography</a:t>
            </a:r>
          </a:p>
        </p:txBody>
      </p:sp>
      <p:graphicFrame>
        <p:nvGraphicFramePr>
          <p:cNvPr id="4" name="Table 4">
            <a:extLst>
              <a:ext uri="{FF2B5EF4-FFF2-40B4-BE49-F238E27FC236}">
                <a16:creationId xmlns:a16="http://schemas.microsoft.com/office/drawing/2014/main" id="{41BA1AF3-F79C-1E58-4056-3DDDEF0468E0}"/>
              </a:ext>
            </a:extLst>
          </p:cNvPr>
          <p:cNvGraphicFramePr>
            <a:graphicFrameLocks noGrp="1"/>
          </p:cNvGraphicFramePr>
          <p:nvPr>
            <p:ph idx="1"/>
            <p:extLst>
              <p:ext uri="{D42A27DB-BD31-4B8C-83A1-F6EECF244321}">
                <p14:modId xmlns:p14="http://schemas.microsoft.com/office/powerpoint/2010/main" val="3046842277"/>
              </p:ext>
            </p:extLst>
          </p:nvPr>
        </p:nvGraphicFramePr>
        <p:xfrm>
          <a:off x="795168" y="1371600"/>
          <a:ext cx="10515600" cy="3840480"/>
        </p:xfrm>
        <a:graphic>
          <a:graphicData uri="http://schemas.openxmlformats.org/drawingml/2006/table">
            <a:tbl>
              <a:tblPr firstRow="1" bandRow="1">
                <a:tableStyleId>{5C22544A-7EE6-4342-B048-85BDC9FD1C3A}</a:tableStyleId>
              </a:tblPr>
              <a:tblGrid>
                <a:gridCol w="5257800">
                  <a:extLst>
                    <a:ext uri="{9D8B030D-6E8A-4147-A177-3AD203B41FA5}">
                      <a16:colId xmlns:a16="http://schemas.microsoft.com/office/drawing/2014/main" val="3925867600"/>
                    </a:ext>
                  </a:extLst>
                </a:gridCol>
                <a:gridCol w="5257800">
                  <a:extLst>
                    <a:ext uri="{9D8B030D-6E8A-4147-A177-3AD203B41FA5}">
                      <a16:colId xmlns:a16="http://schemas.microsoft.com/office/drawing/2014/main" val="3813264746"/>
                    </a:ext>
                  </a:extLst>
                </a:gridCol>
              </a:tblGrid>
              <a:tr h="370840">
                <a:tc>
                  <a:txBody>
                    <a:bodyPr/>
                    <a:lstStyle/>
                    <a:p>
                      <a:r>
                        <a:rPr lang="en-US" sz="2400" dirty="0">
                          <a:latin typeface="+mn-lt"/>
                        </a:rPr>
                        <a:t>Description</a:t>
                      </a:r>
                    </a:p>
                  </a:txBody>
                  <a:tcPr/>
                </a:tc>
                <a:tc>
                  <a:txBody>
                    <a:bodyPr/>
                    <a:lstStyle/>
                    <a:p>
                      <a:r>
                        <a:rPr lang="en-US" sz="2400" dirty="0">
                          <a:latin typeface="+mn-lt"/>
                        </a:rPr>
                        <a:t> Pros and Cons</a:t>
                      </a:r>
                    </a:p>
                  </a:txBody>
                  <a:tcPr/>
                </a:tc>
                <a:extLst>
                  <a:ext uri="{0D108BD9-81ED-4DB2-BD59-A6C34878D82A}">
                    <a16:rowId xmlns:a16="http://schemas.microsoft.com/office/drawing/2014/main" val="2755080560"/>
                  </a:ext>
                </a:extLst>
              </a:tr>
              <a:tr h="370840">
                <a:tc>
                  <a:txBody>
                    <a:bodyPr/>
                    <a:lstStyle/>
                    <a:p>
                      <a:r>
                        <a:rPr lang="en-US" sz="2400" b="0" i="0" dirty="0">
                          <a:solidFill>
                            <a:srgbClr val="000000"/>
                          </a:solidFill>
                          <a:effectLst/>
                          <a:latin typeface="+mn-lt"/>
                        </a:rPr>
                        <a:t>Meta-ethnography brings together multiple individual lived experiences.</a:t>
                      </a:r>
                    </a:p>
                    <a:p>
                      <a:endParaRPr lang="en-US" sz="2400" b="0" i="0" dirty="0">
                        <a:solidFill>
                          <a:srgbClr val="000000"/>
                        </a:solidFill>
                        <a:effectLst/>
                        <a:latin typeface="+mn-lt"/>
                      </a:endParaRPr>
                    </a:p>
                    <a:p>
                      <a:r>
                        <a:rPr lang="en-US" sz="2400" b="0" i="0" dirty="0">
                          <a:solidFill>
                            <a:srgbClr val="000000"/>
                          </a:solidFill>
                          <a:effectLst/>
                          <a:latin typeface="+mn-lt"/>
                        </a:rPr>
                        <a:t>Evaluators select, </a:t>
                      </a:r>
                      <a:r>
                        <a:rPr lang="en-US" sz="2400" b="0" i="0" dirty="0" err="1">
                          <a:solidFill>
                            <a:srgbClr val="000000"/>
                          </a:solidFill>
                          <a:effectLst/>
                          <a:latin typeface="+mn-lt"/>
                        </a:rPr>
                        <a:t>analyse</a:t>
                      </a:r>
                      <a:r>
                        <a:rPr lang="en-US" sz="2400" b="0" i="0" dirty="0">
                          <a:solidFill>
                            <a:srgbClr val="000000"/>
                          </a:solidFill>
                          <a:effectLst/>
                          <a:latin typeface="+mn-lt"/>
                        </a:rPr>
                        <a:t> and interpret narrative accounts within studies to identify new concepts and insights across studies.</a:t>
                      </a:r>
                      <a:endParaRPr lang="en-US" sz="2400" dirty="0">
                        <a:effectLst/>
                        <a:latin typeface="+mn-lt"/>
                      </a:endParaRPr>
                    </a:p>
                  </a:txBody>
                  <a:tcPr anchor="ctr"/>
                </a:tc>
                <a:tc>
                  <a:txBody>
                    <a:bodyPr/>
                    <a:lstStyle/>
                    <a:p>
                      <a:r>
                        <a:rPr lang="en-US" sz="2400" b="0" i="0" dirty="0">
                          <a:solidFill>
                            <a:srgbClr val="000000"/>
                          </a:solidFill>
                          <a:effectLst/>
                          <a:latin typeface="+mn-lt"/>
                        </a:rPr>
                        <a:t>Allow evaluators to either evolve overall concepts, explain conflicting differences in stories, or build a picture of the study subject from a number of different narrative accounts.</a:t>
                      </a:r>
                    </a:p>
                    <a:p>
                      <a:endParaRPr lang="en-US" sz="2400" b="0" i="0" dirty="0">
                        <a:solidFill>
                          <a:srgbClr val="000000"/>
                        </a:solidFill>
                        <a:effectLst/>
                        <a:latin typeface="+mn-lt"/>
                      </a:endParaRPr>
                    </a:p>
                    <a:p>
                      <a:r>
                        <a:rPr lang="en-US" sz="2400" b="0" i="0" dirty="0">
                          <a:solidFill>
                            <a:srgbClr val="000000"/>
                          </a:solidFill>
                          <a:effectLst/>
                          <a:latin typeface="+mn-lt"/>
                        </a:rPr>
                        <a:t>Quality depends on quality of original studies and validity depends on inclusion criteria.</a:t>
                      </a:r>
                      <a:endParaRPr lang="en-US" sz="2400" dirty="0">
                        <a:effectLst/>
                        <a:latin typeface="+mn-lt"/>
                      </a:endParaRPr>
                    </a:p>
                  </a:txBody>
                  <a:tcPr anchor="ctr"/>
                </a:tc>
                <a:extLst>
                  <a:ext uri="{0D108BD9-81ED-4DB2-BD59-A6C34878D82A}">
                    <a16:rowId xmlns:a16="http://schemas.microsoft.com/office/drawing/2014/main" val="2256294260"/>
                  </a:ext>
                </a:extLst>
              </a:tr>
            </a:tbl>
          </a:graphicData>
        </a:graphic>
      </p:graphicFrame>
      <p:pic>
        <p:nvPicPr>
          <p:cNvPr id="3" name="ElevenLabs_2023-10-18T23_01_14_Daniel_pre_s71_sb75_m1">
            <a:hlinkClick r:id="" action="ppaction://media"/>
            <a:extLst>
              <a:ext uri="{FF2B5EF4-FFF2-40B4-BE49-F238E27FC236}">
                <a16:creationId xmlns:a16="http://schemas.microsoft.com/office/drawing/2014/main" id="{2184EB15-DB48-A007-1BA5-F8E3E6DD0F4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53800" y="233045"/>
            <a:ext cx="487363" cy="487363"/>
          </a:xfrm>
          <a:prstGeom prst="rect">
            <a:avLst/>
          </a:prstGeom>
        </p:spPr>
      </p:pic>
    </p:spTree>
    <p:extLst>
      <p:ext uri="{BB962C8B-B14F-4D97-AF65-F5344CB8AC3E}">
        <p14:creationId xmlns:p14="http://schemas.microsoft.com/office/powerpoint/2010/main" val="122837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98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6B90A-48A0-0E5D-35BF-812A8F53BD2B}"/>
              </a:ext>
            </a:extLst>
          </p:cNvPr>
          <p:cNvSpPr>
            <a:spLocks noGrp="1"/>
          </p:cNvSpPr>
          <p:nvPr>
            <p:ph type="title"/>
          </p:nvPr>
        </p:nvSpPr>
        <p:spPr/>
        <p:txBody>
          <a:bodyPr>
            <a:normAutofit/>
          </a:bodyPr>
          <a:lstStyle/>
          <a:p>
            <a:r>
              <a:rPr lang="en-US" sz="4000" dirty="0">
                <a:latin typeface="+mn-lt"/>
              </a:rPr>
              <a:t>Realist synthesis</a:t>
            </a:r>
          </a:p>
        </p:txBody>
      </p:sp>
      <p:graphicFrame>
        <p:nvGraphicFramePr>
          <p:cNvPr id="4" name="Table 4">
            <a:extLst>
              <a:ext uri="{FF2B5EF4-FFF2-40B4-BE49-F238E27FC236}">
                <a16:creationId xmlns:a16="http://schemas.microsoft.com/office/drawing/2014/main" id="{41BA1AF3-F79C-1E58-4056-3DDDEF0468E0}"/>
              </a:ext>
            </a:extLst>
          </p:cNvPr>
          <p:cNvGraphicFramePr>
            <a:graphicFrameLocks noGrp="1"/>
          </p:cNvGraphicFramePr>
          <p:nvPr>
            <p:ph idx="1"/>
            <p:extLst>
              <p:ext uri="{D42A27DB-BD31-4B8C-83A1-F6EECF244321}">
                <p14:modId xmlns:p14="http://schemas.microsoft.com/office/powerpoint/2010/main" val="3672472331"/>
              </p:ext>
            </p:extLst>
          </p:nvPr>
        </p:nvGraphicFramePr>
        <p:xfrm>
          <a:off x="795168" y="1371600"/>
          <a:ext cx="10981500" cy="4572000"/>
        </p:xfrm>
        <a:graphic>
          <a:graphicData uri="http://schemas.openxmlformats.org/drawingml/2006/table">
            <a:tbl>
              <a:tblPr firstRow="1" bandRow="1">
                <a:tableStyleId>{5C22544A-7EE6-4342-B048-85BDC9FD1C3A}</a:tableStyleId>
              </a:tblPr>
              <a:tblGrid>
                <a:gridCol w="5490750">
                  <a:extLst>
                    <a:ext uri="{9D8B030D-6E8A-4147-A177-3AD203B41FA5}">
                      <a16:colId xmlns:a16="http://schemas.microsoft.com/office/drawing/2014/main" val="3925867600"/>
                    </a:ext>
                  </a:extLst>
                </a:gridCol>
                <a:gridCol w="5490750">
                  <a:extLst>
                    <a:ext uri="{9D8B030D-6E8A-4147-A177-3AD203B41FA5}">
                      <a16:colId xmlns:a16="http://schemas.microsoft.com/office/drawing/2014/main" val="3813264746"/>
                    </a:ext>
                  </a:extLst>
                </a:gridCol>
              </a:tblGrid>
              <a:tr h="370840">
                <a:tc>
                  <a:txBody>
                    <a:bodyPr/>
                    <a:lstStyle/>
                    <a:p>
                      <a:r>
                        <a:rPr lang="en-US" sz="2400" dirty="0">
                          <a:latin typeface="+mn-lt"/>
                        </a:rPr>
                        <a:t>Description</a:t>
                      </a:r>
                    </a:p>
                  </a:txBody>
                  <a:tcPr/>
                </a:tc>
                <a:tc>
                  <a:txBody>
                    <a:bodyPr/>
                    <a:lstStyle/>
                    <a:p>
                      <a:r>
                        <a:rPr lang="en-US" sz="2400" dirty="0">
                          <a:latin typeface="+mn-lt"/>
                        </a:rPr>
                        <a:t> Pros and Cons</a:t>
                      </a:r>
                    </a:p>
                  </a:txBody>
                  <a:tcPr/>
                </a:tc>
                <a:extLst>
                  <a:ext uri="{0D108BD9-81ED-4DB2-BD59-A6C34878D82A}">
                    <a16:rowId xmlns:a16="http://schemas.microsoft.com/office/drawing/2014/main" val="2755080560"/>
                  </a:ext>
                </a:extLst>
              </a:tr>
              <a:tr h="370840">
                <a:tc>
                  <a:txBody>
                    <a:bodyPr/>
                    <a:lstStyle/>
                    <a:p>
                      <a:r>
                        <a:rPr lang="en-US" sz="2400" b="0" i="0" dirty="0">
                          <a:solidFill>
                            <a:srgbClr val="000000"/>
                          </a:solidFill>
                          <a:effectLst/>
                          <a:latin typeface="Humanist777BT-LightB"/>
                        </a:rPr>
                        <a:t>This integrates Systematic Review methods with Realist Evaluation theory to explain outcomes from an intervention through literature review. </a:t>
                      </a:r>
                    </a:p>
                    <a:p>
                      <a:endParaRPr lang="en-US" sz="2400" b="0" i="0" dirty="0">
                        <a:solidFill>
                          <a:srgbClr val="000000"/>
                        </a:solidFill>
                        <a:effectLst/>
                        <a:latin typeface="Humanist777BT-LightB"/>
                      </a:endParaRPr>
                    </a:p>
                    <a:p>
                      <a:r>
                        <a:rPr lang="en-US" sz="2400" b="0" i="0" dirty="0">
                          <a:solidFill>
                            <a:srgbClr val="000000"/>
                          </a:solidFill>
                          <a:effectLst/>
                          <a:latin typeface="Humanist777BT-LightB"/>
                        </a:rPr>
                        <a:t>It is often used to assess complex policies based in complex environments as it is a structured method to understand the underlying Context Mechanism-Outcome relationships in an intervention.</a:t>
                      </a:r>
                      <a:endParaRPr lang="en-US" sz="2400" dirty="0">
                        <a:effectLst/>
                      </a:endParaRPr>
                    </a:p>
                  </a:txBody>
                  <a:tcPr anchor="ctr"/>
                </a:tc>
                <a:tc>
                  <a:txBody>
                    <a:bodyPr/>
                    <a:lstStyle/>
                    <a:p>
                      <a:r>
                        <a:rPr lang="en-US" sz="2400" b="0" i="0" dirty="0">
                          <a:solidFill>
                            <a:srgbClr val="000000"/>
                          </a:solidFill>
                          <a:effectLst/>
                          <a:latin typeface="Humanist777BT-LightB"/>
                        </a:rPr>
                        <a:t>Accounts for differences between study contexts and study designs.</a:t>
                      </a:r>
                    </a:p>
                    <a:p>
                      <a:endParaRPr lang="en-US" sz="2400" b="0" i="0" dirty="0">
                        <a:solidFill>
                          <a:srgbClr val="000000"/>
                        </a:solidFill>
                        <a:effectLst/>
                        <a:latin typeface="Humanist777BT-LightB"/>
                      </a:endParaRPr>
                    </a:p>
                    <a:p>
                      <a:r>
                        <a:rPr lang="en-US" sz="2400" b="0" i="0" dirty="0">
                          <a:solidFill>
                            <a:srgbClr val="000000"/>
                          </a:solidFill>
                          <a:effectLst/>
                          <a:latin typeface="Humanist777BT-LightB"/>
                        </a:rPr>
                        <a:t>The broad concepts to the method are specific to the intervention and context and therefore cannot easily be reproduced or standardized.</a:t>
                      </a:r>
                    </a:p>
                    <a:p>
                      <a:endParaRPr lang="en-US" sz="2400" b="0" i="0" dirty="0">
                        <a:solidFill>
                          <a:srgbClr val="000000"/>
                        </a:solidFill>
                        <a:effectLst/>
                        <a:latin typeface="Humanist777BT-LightB"/>
                      </a:endParaRPr>
                    </a:p>
                    <a:p>
                      <a:r>
                        <a:rPr lang="en-US" sz="2400" b="0" i="0" dirty="0">
                          <a:solidFill>
                            <a:srgbClr val="000000"/>
                          </a:solidFill>
                          <a:effectLst/>
                          <a:latin typeface="Humanist777BT-LightB"/>
                        </a:rPr>
                        <a:t>Requires researcher knowledge of the intervention context and understanding of implementation.</a:t>
                      </a:r>
                      <a:endParaRPr lang="en-US" sz="2400" dirty="0">
                        <a:effectLst/>
                      </a:endParaRPr>
                    </a:p>
                  </a:txBody>
                  <a:tcPr anchor="ctr"/>
                </a:tc>
                <a:extLst>
                  <a:ext uri="{0D108BD9-81ED-4DB2-BD59-A6C34878D82A}">
                    <a16:rowId xmlns:a16="http://schemas.microsoft.com/office/drawing/2014/main" val="2256294260"/>
                  </a:ext>
                </a:extLst>
              </a:tr>
            </a:tbl>
          </a:graphicData>
        </a:graphic>
      </p:graphicFrame>
      <p:pic>
        <p:nvPicPr>
          <p:cNvPr id="3" name="ElevenLabs_2023-10-18T23_03_06_Daniel_pre_s71_sb75_m1">
            <a:hlinkClick r:id="" action="ppaction://media"/>
            <a:extLst>
              <a:ext uri="{FF2B5EF4-FFF2-40B4-BE49-F238E27FC236}">
                <a16:creationId xmlns:a16="http://schemas.microsoft.com/office/drawing/2014/main" id="{E99E2F8A-0EA5-DF5D-356A-5EEEF435DA9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32987" y="121444"/>
            <a:ext cx="487362" cy="487362"/>
          </a:xfrm>
          <a:prstGeom prst="rect">
            <a:avLst/>
          </a:prstGeom>
        </p:spPr>
      </p:pic>
    </p:spTree>
    <p:extLst>
      <p:ext uri="{BB962C8B-B14F-4D97-AF65-F5344CB8AC3E}">
        <p14:creationId xmlns:p14="http://schemas.microsoft.com/office/powerpoint/2010/main" val="997708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64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1" name="Rectangle 10">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A50E3C3-702F-5498-25E0-02046A2D1B46}"/>
              </a:ext>
            </a:extLst>
          </p:cNvPr>
          <p:cNvSpPr>
            <a:spLocks noGrp="1"/>
          </p:cNvSpPr>
          <p:nvPr>
            <p:ph type="title"/>
          </p:nvPr>
        </p:nvSpPr>
        <p:spPr>
          <a:xfrm>
            <a:off x="761803" y="350196"/>
            <a:ext cx="4646904" cy="1624520"/>
          </a:xfrm>
        </p:spPr>
        <p:txBody>
          <a:bodyPr anchor="ctr">
            <a:normAutofit/>
          </a:bodyPr>
          <a:lstStyle/>
          <a:p>
            <a:r>
              <a:rPr lang="en-US" sz="4000" b="1" dirty="0"/>
              <a:t>References</a:t>
            </a:r>
          </a:p>
        </p:txBody>
      </p:sp>
      <p:sp>
        <p:nvSpPr>
          <p:cNvPr id="3" name="Content Placeholder 2">
            <a:extLst>
              <a:ext uri="{FF2B5EF4-FFF2-40B4-BE49-F238E27FC236}">
                <a16:creationId xmlns:a16="http://schemas.microsoft.com/office/drawing/2014/main" id="{68405D0F-0042-32F8-3BC5-3902CC1CF451}"/>
              </a:ext>
            </a:extLst>
          </p:cNvPr>
          <p:cNvSpPr>
            <a:spLocks noGrp="1"/>
          </p:cNvSpPr>
          <p:nvPr>
            <p:ph idx="1"/>
          </p:nvPr>
        </p:nvSpPr>
        <p:spPr>
          <a:xfrm>
            <a:off x="761802" y="2743200"/>
            <a:ext cx="4646905" cy="3613149"/>
          </a:xfrm>
        </p:spPr>
        <p:txBody>
          <a:bodyPr anchor="ctr">
            <a:normAutofit/>
          </a:bodyPr>
          <a:lstStyle/>
          <a:p>
            <a:pPr marL="0" indent="0">
              <a:buNone/>
            </a:pPr>
            <a:r>
              <a:rPr lang="en-US" sz="2000" dirty="0"/>
              <a:t>HMT Magenta Book: Prudential standards in the Financial Services Bill: Policy statement, 2020. . HM Treasury, United Kingdom.</a:t>
            </a:r>
          </a:p>
        </p:txBody>
      </p:sp>
      <p:pic>
        <p:nvPicPr>
          <p:cNvPr id="5" name="Picture 4" descr="Open book">
            <a:extLst>
              <a:ext uri="{FF2B5EF4-FFF2-40B4-BE49-F238E27FC236}">
                <a16:creationId xmlns:a16="http://schemas.microsoft.com/office/drawing/2014/main" id="{E66C053D-756B-6746-9966-097E1CF5C8AC}"/>
              </a:ext>
            </a:extLst>
          </p:cNvPr>
          <p:cNvPicPr>
            <a:picLocks noChangeAspect="1"/>
          </p:cNvPicPr>
          <p:nvPr/>
        </p:nvPicPr>
        <p:blipFill rotWithShape="1">
          <a:blip r:embed="rId4"/>
          <a:srcRect l="19647" r="20952" b="-2"/>
          <a:stretch/>
        </p:blipFill>
        <p:spPr>
          <a:xfrm>
            <a:off x="6096000" y="1"/>
            <a:ext cx="6102825" cy="6858000"/>
          </a:xfrm>
          <a:prstGeom prst="rect">
            <a:avLst/>
          </a:prstGeom>
        </p:spPr>
      </p:pic>
      <p:pic>
        <p:nvPicPr>
          <p:cNvPr id="4" name="ElevenLabs_2023-10-18T23_05_24_Daniel_pre_s71_sb75_m1">
            <a:hlinkClick r:id="" action="ppaction://media"/>
            <a:extLst>
              <a:ext uri="{FF2B5EF4-FFF2-40B4-BE49-F238E27FC236}">
                <a16:creationId xmlns:a16="http://schemas.microsoft.com/office/drawing/2014/main" id="{B5728C60-8BA3-704F-3C40-CF7F4BAEB23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45875" y="603250"/>
            <a:ext cx="487363" cy="487363"/>
          </a:xfrm>
          <a:prstGeom prst="rect">
            <a:avLst/>
          </a:prstGeom>
        </p:spPr>
      </p:pic>
    </p:spTree>
    <p:extLst>
      <p:ext uri="{BB962C8B-B14F-4D97-AF65-F5344CB8AC3E}">
        <p14:creationId xmlns:p14="http://schemas.microsoft.com/office/powerpoint/2010/main" val="2586068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7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erial view of a highway near the ocean">
            <a:extLst>
              <a:ext uri="{FF2B5EF4-FFF2-40B4-BE49-F238E27FC236}">
                <a16:creationId xmlns:a16="http://schemas.microsoft.com/office/drawing/2014/main" id="{09893D70-A1B7-0562-0329-7A6B855570CD}"/>
              </a:ext>
            </a:extLst>
          </p:cNvPr>
          <p:cNvPicPr>
            <a:picLocks noChangeAspect="1"/>
          </p:cNvPicPr>
          <p:nvPr/>
        </p:nvPicPr>
        <p:blipFill rotWithShape="1">
          <a:blip r:embed="rId4"/>
          <a:srcRect l="20215" r="13119"/>
          <a:stretch/>
        </p:blipFill>
        <p:spPr>
          <a:xfrm>
            <a:off x="20" y="10"/>
            <a:ext cx="6095980" cy="6857990"/>
          </a:xfrm>
          <a:prstGeom prst="rect">
            <a:avLst/>
          </a:prstGeom>
        </p:spPr>
      </p:pic>
      <p:grpSp>
        <p:nvGrpSpPr>
          <p:cNvPr id="9" name="Group 8">
            <a:extLst>
              <a:ext uri="{FF2B5EF4-FFF2-40B4-BE49-F238E27FC236}">
                <a16:creationId xmlns:a16="http://schemas.microsoft.com/office/drawing/2014/main" id="{5EFBDE31-BB3E-6CFC-23CD-B5976DA3843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3362" cy="6858000"/>
            <a:chOff x="12068638" y="0"/>
            <a:chExt cx="123362" cy="6858000"/>
          </a:xfrm>
        </p:grpSpPr>
        <p:sp>
          <p:nvSpPr>
            <p:cNvPr id="10" name="Rectangle 9">
              <a:extLst>
                <a:ext uri="{FF2B5EF4-FFF2-40B4-BE49-F238E27FC236}">
                  <a16:creationId xmlns:a16="http://schemas.microsoft.com/office/drawing/2014/main" id="{180A60EC-72BB-121F-556A-E2837FD99A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91A2FAE-D41C-FF5D-B0A0-7808248EDC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4139706"/>
              <a:ext cx="123362" cy="2718294"/>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ontent Placeholder 2">
            <a:extLst>
              <a:ext uri="{FF2B5EF4-FFF2-40B4-BE49-F238E27FC236}">
                <a16:creationId xmlns:a16="http://schemas.microsoft.com/office/drawing/2014/main" id="{2E10DA72-DEFE-D6DC-EEA2-266BF88F83EE}"/>
              </a:ext>
            </a:extLst>
          </p:cNvPr>
          <p:cNvSpPr>
            <a:spLocks noGrp="1"/>
          </p:cNvSpPr>
          <p:nvPr>
            <p:ph idx="1"/>
          </p:nvPr>
        </p:nvSpPr>
        <p:spPr>
          <a:xfrm>
            <a:off x="6823878" y="5466302"/>
            <a:ext cx="4491820" cy="515005"/>
          </a:xfrm>
        </p:spPr>
        <p:txBody>
          <a:bodyPr anchor="t">
            <a:normAutofit fontScale="85000" lnSpcReduction="20000"/>
          </a:bodyPr>
          <a:lstStyle/>
          <a:p>
            <a:pPr marL="0" indent="0">
              <a:buNone/>
            </a:pPr>
            <a:r>
              <a:rPr lang="en-US" sz="4400" dirty="0"/>
              <a:t>Thank you</a:t>
            </a:r>
          </a:p>
        </p:txBody>
      </p:sp>
      <p:pic>
        <p:nvPicPr>
          <p:cNvPr id="2" name="ElevenLabs_2023-10-18T23_03_43_Daniel_pre_s71_sb75_m1">
            <a:hlinkClick r:id="" action="ppaction://media"/>
            <a:extLst>
              <a:ext uri="{FF2B5EF4-FFF2-40B4-BE49-F238E27FC236}">
                <a16:creationId xmlns:a16="http://schemas.microsoft.com/office/drawing/2014/main" id="{8C26499C-727A-E52B-0D74-D64D7DFA732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76050" y="450850"/>
            <a:ext cx="487363" cy="487363"/>
          </a:xfrm>
          <a:prstGeom prst="rect">
            <a:avLst/>
          </a:prstGeom>
        </p:spPr>
      </p:pic>
    </p:spTree>
    <p:extLst>
      <p:ext uri="{BB962C8B-B14F-4D97-AF65-F5344CB8AC3E}">
        <p14:creationId xmlns:p14="http://schemas.microsoft.com/office/powerpoint/2010/main" val="2604398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8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309C2A-386C-B5DD-AFAD-5B11DF33540F}"/>
              </a:ext>
            </a:extLst>
          </p:cNvPr>
          <p:cNvSpPr>
            <a:spLocks noGrp="1"/>
          </p:cNvSpPr>
          <p:nvPr>
            <p:ph type="title"/>
          </p:nvPr>
        </p:nvSpPr>
        <p:spPr>
          <a:xfrm>
            <a:off x="741742" y="391887"/>
            <a:ext cx="10401879" cy="984738"/>
          </a:xfrm>
        </p:spPr>
        <p:txBody>
          <a:bodyPr anchor="t">
            <a:normAutofit/>
          </a:bodyPr>
          <a:lstStyle/>
          <a:p>
            <a:r>
              <a:rPr lang="en-US" sz="3600" b="1" dirty="0">
                <a:latin typeface="+mn-lt"/>
              </a:rPr>
              <a:t>Selection of appropriate evaluation methods</a:t>
            </a:r>
          </a:p>
        </p:txBody>
      </p:sp>
      <p:cxnSp>
        <p:nvCxnSpPr>
          <p:cNvPr id="19" name="Straight Connector 18">
            <a:extLst>
              <a:ext uri="{FF2B5EF4-FFF2-40B4-BE49-F238E27FC236}">
                <a16:creationId xmlns:a16="http://schemas.microsoft.com/office/drawing/2014/main" id="{FC23E3B9-5ABF-58B3-E2B0-E9A5DAA900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1462"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9E22BFF8-1956-10C1-5823-8A1A8725686D}"/>
              </a:ext>
            </a:extLst>
          </p:cNvPr>
          <p:cNvSpPr>
            <a:spLocks noGrp="1"/>
          </p:cNvSpPr>
          <p:nvPr>
            <p:ph idx="1"/>
          </p:nvPr>
        </p:nvSpPr>
        <p:spPr>
          <a:xfrm>
            <a:off x="741742" y="1245998"/>
            <a:ext cx="7157647" cy="4833253"/>
          </a:xfrm>
        </p:spPr>
        <p:txBody>
          <a:bodyPr>
            <a:normAutofit/>
          </a:bodyPr>
          <a:lstStyle/>
          <a:p>
            <a:r>
              <a:rPr lang="en-US" b="0" i="0" dirty="0">
                <a:effectLst/>
                <a:latin typeface="Humanist777BT-LightB"/>
              </a:rPr>
              <a:t>In practice, most evaluation designs involve mixed methods, </a:t>
            </a:r>
          </a:p>
          <a:p>
            <a:pPr lvl="1"/>
            <a:r>
              <a:rPr lang="en-US" sz="2800" b="0" i="0" dirty="0">
                <a:effectLst/>
                <a:latin typeface="Humanist777BT-LightB"/>
              </a:rPr>
              <a:t>qualitative methods</a:t>
            </a:r>
          </a:p>
          <a:p>
            <a:pPr lvl="1"/>
            <a:r>
              <a:rPr lang="en-US" sz="2800" b="0" i="0" dirty="0">
                <a:effectLst/>
                <a:latin typeface="Humanist777BT-LightB"/>
              </a:rPr>
              <a:t>quantitative methods</a:t>
            </a:r>
          </a:p>
          <a:p>
            <a:pPr marL="0" indent="0">
              <a:buNone/>
            </a:pPr>
            <a:r>
              <a:rPr lang="en-US" b="0" i="0" dirty="0">
                <a:effectLst/>
                <a:latin typeface="Humanist777BT-LightB"/>
              </a:rPr>
              <a:t>answer the impact, process and value-for-money questions.</a:t>
            </a:r>
          </a:p>
          <a:p>
            <a:r>
              <a:rPr lang="en-US" b="0" i="0" dirty="0">
                <a:effectLst/>
                <a:latin typeface="Humanist777BT-LightB"/>
              </a:rPr>
              <a:t>No individual method can provide answers to all evaluation questions. If time and resources are limited, questions and methods will have to be prioritized.</a:t>
            </a:r>
            <a:br>
              <a:rPr lang="en-US" sz="2000" dirty="0"/>
            </a:br>
            <a:endParaRPr lang="en-US" sz="2000" dirty="0"/>
          </a:p>
        </p:txBody>
      </p:sp>
      <p:pic>
        <p:nvPicPr>
          <p:cNvPr id="5" name="Picture 4">
            <a:extLst>
              <a:ext uri="{FF2B5EF4-FFF2-40B4-BE49-F238E27FC236}">
                <a16:creationId xmlns:a16="http://schemas.microsoft.com/office/drawing/2014/main" id="{21DC755B-16EF-6A51-AE80-E31AB15DBC22}"/>
              </a:ext>
            </a:extLst>
          </p:cNvPr>
          <p:cNvPicPr>
            <a:picLocks noChangeAspect="1"/>
          </p:cNvPicPr>
          <p:nvPr/>
        </p:nvPicPr>
        <p:blipFill>
          <a:blip r:embed="rId5"/>
          <a:stretch>
            <a:fillRect/>
          </a:stretch>
        </p:blipFill>
        <p:spPr>
          <a:xfrm>
            <a:off x="7899389" y="2059363"/>
            <a:ext cx="3889307" cy="3125588"/>
          </a:xfrm>
          <a:prstGeom prst="rect">
            <a:avLst/>
          </a:prstGeom>
        </p:spPr>
      </p:pic>
      <p:pic>
        <p:nvPicPr>
          <p:cNvPr id="4" name="5">
            <a:hlinkClick r:id="" action="ppaction://media"/>
            <a:extLst>
              <a:ext uri="{FF2B5EF4-FFF2-40B4-BE49-F238E27FC236}">
                <a16:creationId xmlns:a16="http://schemas.microsoft.com/office/drawing/2014/main" id="{FFC19B35-09E4-F9A0-C6BB-86288B907B4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26838" y="493713"/>
            <a:ext cx="487362" cy="487362"/>
          </a:xfrm>
          <a:prstGeom prst="rect">
            <a:avLst/>
          </a:prstGeom>
        </p:spPr>
      </p:pic>
    </p:spTree>
    <p:extLst>
      <p:ext uri="{BB962C8B-B14F-4D97-AF65-F5344CB8AC3E}">
        <p14:creationId xmlns:p14="http://schemas.microsoft.com/office/powerpoint/2010/main" val="1297695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581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CA81C-CB7D-E0BA-7AEE-1DBF96FA9488}"/>
              </a:ext>
            </a:extLst>
          </p:cNvPr>
          <p:cNvSpPr>
            <a:spLocks noGrp="1"/>
          </p:cNvSpPr>
          <p:nvPr>
            <p:ph type="title"/>
          </p:nvPr>
        </p:nvSpPr>
        <p:spPr>
          <a:xfrm>
            <a:off x="762000" y="851755"/>
            <a:ext cx="9058195" cy="1048901"/>
          </a:xfrm>
        </p:spPr>
        <p:txBody>
          <a:bodyPr anchor="t">
            <a:normAutofit/>
          </a:bodyPr>
          <a:lstStyle/>
          <a:p>
            <a:r>
              <a:rPr lang="en-US" sz="3600" b="1" dirty="0">
                <a:latin typeface="+mn-lt"/>
              </a:rPr>
              <a:t>Theory of change is a model</a:t>
            </a:r>
          </a:p>
        </p:txBody>
      </p:sp>
      <p:cxnSp>
        <p:nvCxnSpPr>
          <p:cNvPr id="14" name="Straight Connector 13">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514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B94584F8-6E8C-5093-91B7-1F4ADF281F05}"/>
              </a:ext>
            </a:extLst>
          </p:cNvPr>
          <p:cNvPicPr>
            <a:picLocks noChangeAspect="1"/>
          </p:cNvPicPr>
          <p:nvPr/>
        </p:nvPicPr>
        <p:blipFill>
          <a:blip r:embed="rId5"/>
          <a:stretch>
            <a:fillRect/>
          </a:stretch>
        </p:blipFill>
        <p:spPr>
          <a:xfrm>
            <a:off x="896456" y="1767857"/>
            <a:ext cx="5675165" cy="412868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Content Placeholder 2">
            <a:extLst>
              <a:ext uri="{FF2B5EF4-FFF2-40B4-BE49-F238E27FC236}">
                <a16:creationId xmlns:a16="http://schemas.microsoft.com/office/drawing/2014/main" id="{CD35EF74-3B4B-642F-C02D-A4DCB9A89835}"/>
              </a:ext>
            </a:extLst>
          </p:cNvPr>
          <p:cNvSpPr>
            <a:spLocks noGrp="1"/>
          </p:cNvSpPr>
          <p:nvPr>
            <p:ph idx="1"/>
          </p:nvPr>
        </p:nvSpPr>
        <p:spPr>
          <a:xfrm>
            <a:off x="6731918" y="1838848"/>
            <a:ext cx="4698082" cy="4303535"/>
          </a:xfrm>
        </p:spPr>
        <p:txBody>
          <a:bodyPr>
            <a:normAutofit/>
          </a:bodyPr>
          <a:lstStyle/>
          <a:p>
            <a:r>
              <a:rPr lang="en-US" dirty="0"/>
              <a:t>A theory of change is a model that describes how a project or program is expected to function. </a:t>
            </a:r>
          </a:p>
          <a:p>
            <a:r>
              <a:rPr lang="en-US" dirty="0"/>
              <a:t>In other words, it serves as a roadmap for where the project hopes to go.</a:t>
            </a:r>
          </a:p>
        </p:txBody>
      </p:sp>
      <p:pic>
        <p:nvPicPr>
          <p:cNvPr id="5" name="6">
            <a:hlinkClick r:id="" action="ppaction://media"/>
            <a:extLst>
              <a:ext uri="{FF2B5EF4-FFF2-40B4-BE49-F238E27FC236}">
                <a16:creationId xmlns:a16="http://schemas.microsoft.com/office/drawing/2014/main" id="{C7EA93E5-231F-BB9B-B9E0-18DB85FF2D0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15700" y="554038"/>
            <a:ext cx="487363" cy="487362"/>
          </a:xfrm>
          <a:prstGeom prst="rect">
            <a:avLst/>
          </a:prstGeom>
        </p:spPr>
      </p:pic>
    </p:spTree>
    <p:extLst>
      <p:ext uri="{BB962C8B-B14F-4D97-AF65-F5344CB8AC3E}">
        <p14:creationId xmlns:p14="http://schemas.microsoft.com/office/powerpoint/2010/main" val="2766479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56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EE4D75-B13B-3D19-3828-0D9DEF648E07}"/>
              </a:ext>
            </a:extLst>
          </p:cNvPr>
          <p:cNvSpPr>
            <a:spLocks noGrp="1"/>
          </p:cNvSpPr>
          <p:nvPr>
            <p:ph type="title"/>
          </p:nvPr>
        </p:nvSpPr>
        <p:spPr/>
        <p:txBody>
          <a:bodyPr>
            <a:normAutofit/>
          </a:bodyPr>
          <a:lstStyle/>
          <a:p>
            <a:r>
              <a:rPr lang="en-US" sz="3600" b="1" dirty="0">
                <a:latin typeface="+mn-lt"/>
              </a:rPr>
              <a:t>Selection of appropriate evaluation methods</a:t>
            </a:r>
            <a:endParaRPr lang="en-US" sz="3600" dirty="0"/>
          </a:p>
        </p:txBody>
      </p:sp>
      <p:sp>
        <p:nvSpPr>
          <p:cNvPr id="3" name="Content Placeholder 2">
            <a:extLst>
              <a:ext uri="{FF2B5EF4-FFF2-40B4-BE49-F238E27FC236}">
                <a16:creationId xmlns:a16="http://schemas.microsoft.com/office/drawing/2014/main" id="{8BE8BBAE-CDF3-352A-A059-54E4C865A810}"/>
              </a:ext>
            </a:extLst>
          </p:cNvPr>
          <p:cNvSpPr>
            <a:spLocks noGrp="1"/>
          </p:cNvSpPr>
          <p:nvPr>
            <p:ph idx="1"/>
          </p:nvPr>
        </p:nvSpPr>
        <p:spPr/>
        <p:txBody>
          <a:bodyPr>
            <a:normAutofit/>
          </a:bodyPr>
          <a:lstStyle/>
          <a:p>
            <a:r>
              <a:rPr lang="en-US" sz="2800" b="0" i="0" dirty="0">
                <a:solidFill>
                  <a:srgbClr val="000000"/>
                </a:solidFill>
                <a:effectLst/>
                <a:latin typeface="Humanist777BT-LightB"/>
              </a:rPr>
              <a:t>It is important to consider both the feasibility and appropriateness of a proposed method. </a:t>
            </a:r>
          </a:p>
          <a:p>
            <a:r>
              <a:rPr lang="en-US" sz="2800" b="0" i="0" dirty="0">
                <a:solidFill>
                  <a:srgbClr val="000000"/>
                </a:solidFill>
                <a:effectLst/>
                <a:latin typeface="Humanist777BT-LightB"/>
              </a:rPr>
              <a:t>The cost, timing, respondent burden, ethics, response rate, and the potential effect of the data collection should all be considered.</a:t>
            </a:r>
          </a:p>
          <a:p>
            <a:r>
              <a:rPr lang="en-US" sz="2800" b="0" i="0" dirty="0">
                <a:solidFill>
                  <a:srgbClr val="000000"/>
                </a:solidFill>
                <a:effectLst/>
                <a:latin typeface="Humanist777BT-LightB"/>
              </a:rPr>
              <a:t>The populations to be studied and the evaluation questions to be answered should be clear from the scoping stage. </a:t>
            </a:r>
          </a:p>
          <a:p>
            <a:pPr lvl="1"/>
            <a:r>
              <a:rPr lang="en-US" b="0" i="0" dirty="0">
                <a:solidFill>
                  <a:srgbClr val="000000"/>
                </a:solidFill>
                <a:effectLst/>
                <a:latin typeface="Humanist777BT-LightB"/>
              </a:rPr>
              <a:t>Clear definitions should be developed around the individuals/groups, places, and time periods associated with the evaluation questions to ensure the most appropriate methods are identified. </a:t>
            </a:r>
          </a:p>
          <a:p>
            <a:pPr lvl="1"/>
            <a:r>
              <a:rPr lang="en-US" b="0" i="0" dirty="0">
                <a:solidFill>
                  <a:srgbClr val="000000"/>
                </a:solidFill>
                <a:effectLst/>
                <a:latin typeface="Humanist777BT-LightB"/>
              </a:rPr>
              <a:t>Clear definitions can also help clarify the extent to which the findings can be generalized.</a:t>
            </a:r>
          </a:p>
        </p:txBody>
      </p:sp>
      <p:pic>
        <p:nvPicPr>
          <p:cNvPr id="4" name="7">
            <a:hlinkClick r:id="" action="ppaction://media"/>
            <a:extLst>
              <a:ext uri="{FF2B5EF4-FFF2-40B4-BE49-F238E27FC236}">
                <a16:creationId xmlns:a16="http://schemas.microsoft.com/office/drawing/2014/main" id="{1B6BC834-D030-66B8-3CC3-A09B149F3EE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95050" y="704850"/>
            <a:ext cx="487363" cy="487363"/>
          </a:xfrm>
          <a:prstGeom prst="rect">
            <a:avLst/>
          </a:prstGeom>
        </p:spPr>
      </p:pic>
    </p:spTree>
    <p:extLst>
      <p:ext uri="{BB962C8B-B14F-4D97-AF65-F5344CB8AC3E}">
        <p14:creationId xmlns:p14="http://schemas.microsoft.com/office/powerpoint/2010/main" val="2003312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88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EDDBB197-D710-4A4F-A9CA-FD2177498B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975D1CFA-2CDB-4B64-BD9F-85744E8DA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C6458D2-9B4D-69BA-6DB6-E25DCC568420}"/>
              </a:ext>
            </a:extLst>
          </p:cNvPr>
          <p:cNvSpPr>
            <a:spLocks noGrp="1"/>
          </p:cNvSpPr>
          <p:nvPr>
            <p:ph type="title"/>
          </p:nvPr>
        </p:nvSpPr>
        <p:spPr>
          <a:xfrm>
            <a:off x="804671" y="802955"/>
            <a:ext cx="7043091" cy="1454051"/>
          </a:xfrm>
        </p:spPr>
        <p:txBody>
          <a:bodyPr>
            <a:normAutofit fontScale="90000"/>
          </a:bodyPr>
          <a:lstStyle/>
          <a:p>
            <a:r>
              <a:rPr lang="en-US" sz="4000" b="1" dirty="0">
                <a:latin typeface="+mn-lt"/>
              </a:rPr>
              <a:t>Research methods used in both process and impact evaluations</a:t>
            </a:r>
            <a:br>
              <a:rPr lang="en-US" sz="2800" b="1" dirty="0">
                <a:solidFill>
                  <a:schemeClr val="tx2"/>
                </a:solidFill>
                <a:latin typeface="Humanist777BT-BoldCondensedB"/>
              </a:rPr>
            </a:br>
            <a:endParaRPr lang="en-US" sz="2800" dirty="0">
              <a:solidFill>
                <a:schemeClr val="tx2"/>
              </a:solidFill>
            </a:endParaRPr>
          </a:p>
        </p:txBody>
      </p:sp>
      <p:sp>
        <p:nvSpPr>
          <p:cNvPr id="3" name="Content Placeholder 2">
            <a:extLst>
              <a:ext uri="{FF2B5EF4-FFF2-40B4-BE49-F238E27FC236}">
                <a16:creationId xmlns:a16="http://schemas.microsoft.com/office/drawing/2014/main" id="{3029DF25-2B92-9672-8903-518262F9E2B0}"/>
              </a:ext>
            </a:extLst>
          </p:cNvPr>
          <p:cNvSpPr>
            <a:spLocks noGrp="1"/>
          </p:cNvSpPr>
          <p:nvPr>
            <p:ph idx="1"/>
          </p:nvPr>
        </p:nvSpPr>
        <p:spPr>
          <a:xfrm>
            <a:off x="804672" y="2100106"/>
            <a:ext cx="5135878" cy="3960866"/>
          </a:xfrm>
        </p:spPr>
        <p:txBody>
          <a:bodyPr anchor="ctr">
            <a:normAutofit/>
          </a:bodyPr>
          <a:lstStyle/>
          <a:p>
            <a:r>
              <a:rPr lang="en-US" sz="2400" b="0" i="0" dirty="0">
                <a:effectLst/>
                <a:latin typeface="Humanist777BT-LightB"/>
              </a:rPr>
              <a:t>The research methods summarized in this section are commonly used in process and impact evaluations (and are widely used in non-evaluative research). </a:t>
            </a:r>
          </a:p>
          <a:p>
            <a:r>
              <a:rPr lang="en-US" sz="2400" b="0" i="0" dirty="0">
                <a:effectLst/>
                <a:latin typeface="Humanist777BT-LightB"/>
              </a:rPr>
              <a:t>When used in impact evaluation, consistent data must also be collected for any control/comparison group.</a:t>
            </a:r>
          </a:p>
        </p:txBody>
      </p:sp>
      <p:grpSp>
        <p:nvGrpSpPr>
          <p:cNvPr id="42" name="Group 41">
            <a:extLst>
              <a:ext uri="{FF2B5EF4-FFF2-40B4-BE49-F238E27FC236}">
                <a16:creationId xmlns:a16="http://schemas.microsoft.com/office/drawing/2014/main" id="{25EE5136-01F1-466C-962D-BA9B4C6757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369897" y="0"/>
            <a:ext cx="5822103" cy="6685267"/>
            <a:chOff x="6357228" y="0"/>
            <a:chExt cx="5822103" cy="6685267"/>
          </a:xfrm>
        </p:grpSpPr>
        <p:sp>
          <p:nvSpPr>
            <p:cNvPr id="43" name="Freeform: Shape 42">
              <a:extLst>
                <a:ext uri="{FF2B5EF4-FFF2-40B4-BE49-F238E27FC236}">
                  <a16:creationId xmlns:a16="http://schemas.microsoft.com/office/drawing/2014/main" id="{E11D3AD4-AF9B-4EB5-8C7B-C45D173B4B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57228" y="0"/>
              <a:ext cx="5822102" cy="6685267"/>
            </a:xfrm>
            <a:custGeom>
              <a:avLst/>
              <a:gdLst>
                <a:gd name="connsiteX0" fmla="*/ 2605444 w 5822102"/>
                <a:gd name="connsiteY0" fmla="*/ 0 h 6685267"/>
                <a:gd name="connsiteX1" fmla="*/ 4757391 w 5822102"/>
                <a:gd name="connsiteY1" fmla="*/ 0 h 6685267"/>
                <a:gd name="connsiteX2" fmla="*/ 4913680 w 5822102"/>
                <a:gd name="connsiteY2" fmla="*/ 56274 h 6685267"/>
                <a:gd name="connsiteX3" fmla="*/ 5376238 w 5822102"/>
                <a:gd name="connsiteY3" fmla="*/ 282027 h 6685267"/>
                <a:gd name="connsiteX4" fmla="*/ 5658024 w 5822102"/>
                <a:gd name="connsiteY4" fmla="*/ 471014 h 6685267"/>
                <a:gd name="connsiteX5" fmla="*/ 5822102 w 5822102"/>
                <a:gd name="connsiteY5" fmla="*/ 609109 h 6685267"/>
                <a:gd name="connsiteX6" fmla="*/ 5822102 w 5822102"/>
                <a:gd name="connsiteY6" fmla="*/ 760697 h 6685267"/>
                <a:gd name="connsiteX7" fmla="*/ 5707785 w 5822102"/>
                <a:gd name="connsiteY7" fmla="*/ 666601 h 6685267"/>
                <a:gd name="connsiteX8" fmla="*/ 5577306 w 5822102"/>
                <a:gd name="connsiteY8" fmla="*/ 571666 h 6685267"/>
                <a:gd name="connsiteX9" fmla="*/ 5298630 w 5822102"/>
                <a:gd name="connsiteY9" fmla="*/ 407449 h 6685267"/>
                <a:gd name="connsiteX10" fmla="*/ 4690768 w 5822102"/>
                <a:gd name="connsiteY10" fmla="*/ 184979 h 6685267"/>
                <a:gd name="connsiteX11" fmla="*/ 4048577 w 5822102"/>
                <a:gd name="connsiteY11" fmla="*/ 99280 h 6685267"/>
                <a:gd name="connsiteX12" fmla="*/ 3405404 w 5822102"/>
                <a:gd name="connsiteY12" fmla="*/ 131937 h 6685267"/>
                <a:gd name="connsiteX13" fmla="*/ 3089702 w 5822102"/>
                <a:gd name="connsiteY13" fmla="*/ 190190 h 6685267"/>
                <a:gd name="connsiteX14" fmla="*/ 2780132 w 5822102"/>
                <a:gd name="connsiteY14" fmla="*/ 273457 h 6685267"/>
                <a:gd name="connsiteX15" fmla="*/ 2478040 w 5822102"/>
                <a:gd name="connsiteY15" fmla="*/ 379654 h 6685267"/>
                <a:gd name="connsiteX16" fmla="*/ 2184897 w 5822102"/>
                <a:gd name="connsiteY16" fmla="*/ 507972 h 6685267"/>
                <a:gd name="connsiteX17" fmla="*/ 1629141 w 5822102"/>
                <a:gd name="connsiteY17" fmla="*/ 823205 h 6685267"/>
                <a:gd name="connsiteX18" fmla="*/ 1497711 w 5822102"/>
                <a:gd name="connsiteY18" fmla="*/ 914000 h 6685267"/>
                <a:gd name="connsiteX19" fmla="*/ 1433099 w 5822102"/>
                <a:gd name="connsiteY19" fmla="*/ 960903 h 6685267"/>
                <a:gd name="connsiteX20" fmla="*/ 1369346 w 5822102"/>
                <a:gd name="connsiteY20" fmla="*/ 1008963 h 6685267"/>
                <a:gd name="connsiteX21" fmla="*/ 1123406 w 5822102"/>
                <a:gd name="connsiteY21" fmla="*/ 1212905 h 6685267"/>
                <a:gd name="connsiteX22" fmla="*/ 684367 w 5822102"/>
                <a:gd name="connsiteY22" fmla="*/ 1675564 h 6685267"/>
                <a:gd name="connsiteX23" fmla="*/ 497153 w 5822102"/>
                <a:gd name="connsiteY23" fmla="*/ 1933588 h 6685267"/>
                <a:gd name="connsiteX24" fmla="*/ 337770 w 5822102"/>
                <a:gd name="connsiteY24" fmla="*/ 2208983 h 6685267"/>
                <a:gd name="connsiteX25" fmla="*/ 302461 w 5822102"/>
                <a:gd name="connsiteY25" fmla="*/ 2280207 h 6685267"/>
                <a:gd name="connsiteX26" fmla="*/ 285296 w 5822102"/>
                <a:gd name="connsiteY26" fmla="*/ 2316107 h 6685267"/>
                <a:gd name="connsiteX27" fmla="*/ 268991 w 5822102"/>
                <a:gd name="connsiteY27" fmla="*/ 2352355 h 6685267"/>
                <a:gd name="connsiteX28" fmla="*/ 237849 w 5822102"/>
                <a:gd name="connsiteY28" fmla="*/ 2425432 h 6685267"/>
                <a:gd name="connsiteX29" fmla="*/ 208670 w 5822102"/>
                <a:gd name="connsiteY29" fmla="*/ 2499319 h 6685267"/>
                <a:gd name="connsiteX30" fmla="*/ 113775 w 5822102"/>
                <a:gd name="connsiteY30" fmla="*/ 2801929 h 6685267"/>
                <a:gd name="connsiteX31" fmla="*/ 36781 w 5822102"/>
                <a:gd name="connsiteY31" fmla="*/ 3428922 h 6685267"/>
                <a:gd name="connsiteX32" fmla="*/ 69148 w 5822102"/>
                <a:gd name="connsiteY32" fmla="*/ 3741955 h 6685267"/>
                <a:gd name="connsiteX33" fmla="*/ 167966 w 5822102"/>
                <a:gd name="connsiteY33" fmla="*/ 4041323 h 6685267"/>
                <a:gd name="connsiteX34" fmla="*/ 202049 w 5822102"/>
                <a:gd name="connsiteY34" fmla="*/ 4112894 h 6685267"/>
                <a:gd name="connsiteX35" fmla="*/ 239933 w 5822102"/>
                <a:gd name="connsiteY35" fmla="*/ 4182843 h 6685267"/>
                <a:gd name="connsiteX36" fmla="*/ 323916 w 5822102"/>
                <a:gd name="connsiteY36" fmla="*/ 4318456 h 6685267"/>
                <a:gd name="connsiteX37" fmla="*/ 416604 w 5822102"/>
                <a:gd name="connsiteY37" fmla="*/ 4449436 h 6685267"/>
                <a:gd name="connsiteX38" fmla="*/ 515911 w 5822102"/>
                <a:gd name="connsiteY38" fmla="*/ 4576711 h 6685267"/>
                <a:gd name="connsiteX39" fmla="*/ 722619 w 5822102"/>
                <a:gd name="connsiteY39" fmla="*/ 4828482 h 6685267"/>
                <a:gd name="connsiteX40" fmla="*/ 825972 w 5822102"/>
                <a:gd name="connsiteY40" fmla="*/ 4956104 h 6685267"/>
                <a:gd name="connsiteX41" fmla="*/ 926506 w 5822102"/>
                <a:gd name="connsiteY41" fmla="*/ 5085347 h 6685267"/>
                <a:gd name="connsiteX42" fmla="*/ 1027040 w 5822102"/>
                <a:gd name="connsiteY42" fmla="*/ 5210191 h 6685267"/>
                <a:gd name="connsiteX43" fmla="*/ 1132110 w 5822102"/>
                <a:gd name="connsiteY43" fmla="*/ 5330748 h 6685267"/>
                <a:gd name="connsiteX44" fmla="*/ 1354880 w 5822102"/>
                <a:gd name="connsiteY44" fmla="*/ 5558083 h 6685267"/>
                <a:gd name="connsiteX45" fmla="*/ 1855220 w 5822102"/>
                <a:gd name="connsiteY45" fmla="*/ 5937591 h 6685267"/>
                <a:gd name="connsiteX46" fmla="*/ 2131810 w 5822102"/>
                <a:gd name="connsiteY46" fmla="*/ 6080268 h 6685267"/>
                <a:gd name="connsiteX47" fmla="*/ 2423726 w 5822102"/>
                <a:gd name="connsiteY47" fmla="*/ 6188087 h 6685267"/>
                <a:gd name="connsiteX48" fmla="*/ 2727780 w 5822102"/>
                <a:gd name="connsiteY48" fmla="*/ 6262552 h 6685267"/>
                <a:gd name="connsiteX49" fmla="*/ 3041276 w 5822102"/>
                <a:gd name="connsiteY49" fmla="*/ 6304245 h 6685267"/>
                <a:gd name="connsiteX50" fmla="*/ 3360532 w 5822102"/>
                <a:gd name="connsiteY50" fmla="*/ 6317331 h 6685267"/>
                <a:gd name="connsiteX51" fmla="*/ 3439855 w 5822102"/>
                <a:gd name="connsiteY51" fmla="*/ 6316751 h 6685267"/>
                <a:gd name="connsiteX52" fmla="*/ 3478721 w 5822102"/>
                <a:gd name="connsiteY52" fmla="*/ 6315826 h 6685267"/>
                <a:gd name="connsiteX53" fmla="*/ 3517463 w 5822102"/>
                <a:gd name="connsiteY53" fmla="*/ 6313971 h 6685267"/>
                <a:gd name="connsiteX54" fmla="*/ 3671452 w 5822102"/>
                <a:gd name="connsiteY54" fmla="*/ 6301233 h 6685267"/>
                <a:gd name="connsiteX55" fmla="*/ 4265460 w 5822102"/>
                <a:gd name="connsiteY55" fmla="*/ 6149638 h 6685267"/>
                <a:gd name="connsiteX56" fmla="*/ 4546587 w 5822102"/>
                <a:gd name="connsiteY56" fmla="*/ 6018079 h 6685267"/>
                <a:gd name="connsiteX57" fmla="*/ 4818030 w 5822102"/>
                <a:gd name="connsiteY57" fmla="*/ 5858029 h 6685267"/>
                <a:gd name="connsiteX58" fmla="*/ 5081870 w 5822102"/>
                <a:gd name="connsiteY58" fmla="*/ 5676903 h 6685267"/>
                <a:gd name="connsiteX59" fmla="*/ 5212073 w 5822102"/>
                <a:gd name="connsiteY59" fmla="*/ 5581013 h 6685267"/>
                <a:gd name="connsiteX60" fmla="*/ 5343625 w 5822102"/>
                <a:gd name="connsiteY60" fmla="*/ 5481533 h 6685267"/>
                <a:gd name="connsiteX61" fmla="*/ 5610378 w 5822102"/>
                <a:gd name="connsiteY61" fmla="*/ 5284425 h 6685267"/>
                <a:gd name="connsiteX62" fmla="*/ 5822102 w 5822102"/>
                <a:gd name="connsiteY62" fmla="*/ 5126414 h 6685267"/>
                <a:gd name="connsiteX63" fmla="*/ 5822102 w 5822102"/>
                <a:gd name="connsiteY63" fmla="*/ 5556641 h 6685267"/>
                <a:gd name="connsiteX64" fmla="*/ 5576325 w 5822102"/>
                <a:gd name="connsiteY64" fmla="*/ 5749979 h 6685267"/>
                <a:gd name="connsiteX65" fmla="*/ 5447715 w 5822102"/>
                <a:gd name="connsiteY65" fmla="*/ 5852818 h 6685267"/>
                <a:gd name="connsiteX66" fmla="*/ 5315059 w 5822102"/>
                <a:gd name="connsiteY66" fmla="*/ 5956236 h 6685267"/>
                <a:gd name="connsiteX67" fmla="*/ 5038468 w 5822102"/>
                <a:gd name="connsiteY67" fmla="*/ 6155776 h 6685267"/>
                <a:gd name="connsiteX68" fmla="*/ 4741892 w 5822102"/>
                <a:gd name="connsiteY68" fmla="*/ 6338292 h 6685267"/>
                <a:gd name="connsiteX69" fmla="*/ 4420920 w 5822102"/>
                <a:gd name="connsiteY69" fmla="*/ 6492203 h 6685267"/>
                <a:gd name="connsiteX70" fmla="*/ 3717672 w 5822102"/>
                <a:gd name="connsiteY70" fmla="*/ 6670434 h 6685267"/>
                <a:gd name="connsiteX71" fmla="*/ 3535853 w 5822102"/>
                <a:gd name="connsiteY71" fmla="*/ 6683289 h 6685267"/>
                <a:gd name="connsiteX72" fmla="*/ 3490367 w 5822102"/>
                <a:gd name="connsiteY72" fmla="*/ 6684910 h 6685267"/>
                <a:gd name="connsiteX73" fmla="*/ 3445005 w 5822102"/>
                <a:gd name="connsiteY73" fmla="*/ 6685142 h 6685267"/>
                <a:gd name="connsiteX74" fmla="*/ 3355872 w 5822102"/>
                <a:gd name="connsiteY74" fmla="*/ 6684100 h 6685267"/>
                <a:gd name="connsiteX75" fmla="*/ 3179203 w 5822102"/>
                <a:gd name="connsiteY75" fmla="*/ 6677150 h 6685267"/>
                <a:gd name="connsiteX76" fmla="*/ 3002410 w 5822102"/>
                <a:gd name="connsiteY76" fmla="*/ 6661169 h 6685267"/>
                <a:gd name="connsiteX77" fmla="*/ 2650296 w 5822102"/>
                <a:gd name="connsiteY77" fmla="*/ 6604191 h 6685267"/>
                <a:gd name="connsiteX78" fmla="*/ 2306028 w 5822102"/>
                <a:gd name="connsiteY78" fmla="*/ 6505869 h 6685267"/>
                <a:gd name="connsiteX79" fmla="*/ 1978803 w 5822102"/>
                <a:gd name="connsiteY79" fmla="*/ 6363307 h 6685267"/>
                <a:gd name="connsiteX80" fmla="*/ 1678428 w 5822102"/>
                <a:gd name="connsiteY80" fmla="*/ 6177779 h 6685267"/>
                <a:gd name="connsiteX81" fmla="*/ 1175880 w 5822102"/>
                <a:gd name="connsiteY81" fmla="*/ 5710373 h 6685267"/>
                <a:gd name="connsiteX82" fmla="*/ 971502 w 5822102"/>
                <a:gd name="connsiteY82" fmla="*/ 5445399 h 6685267"/>
                <a:gd name="connsiteX83" fmla="*/ 790909 w 5822102"/>
                <a:gd name="connsiteY83" fmla="*/ 5169078 h 6685267"/>
                <a:gd name="connsiteX84" fmla="*/ 706680 w 5822102"/>
                <a:gd name="connsiteY84" fmla="*/ 5031959 h 6685267"/>
                <a:gd name="connsiteX85" fmla="*/ 619143 w 5822102"/>
                <a:gd name="connsiteY85" fmla="*/ 4897157 h 6685267"/>
                <a:gd name="connsiteX86" fmla="*/ 436465 w 5822102"/>
                <a:gd name="connsiteY86" fmla="*/ 4628710 h 6685267"/>
                <a:gd name="connsiteX87" fmla="*/ 347088 w 5822102"/>
                <a:gd name="connsiteY87" fmla="*/ 4492171 h 6685267"/>
                <a:gd name="connsiteX88" fmla="*/ 262001 w 5822102"/>
                <a:gd name="connsiteY88" fmla="*/ 4352619 h 6685267"/>
                <a:gd name="connsiteX89" fmla="*/ 118679 w 5822102"/>
                <a:gd name="connsiteY89" fmla="*/ 4059853 h 6685267"/>
                <a:gd name="connsiteX90" fmla="*/ 28322 w 5822102"/>
                <a:gd name="connsiteY90" fmla="*/ 3749136 h 6685267"/>
                <a:gd name="connsiteX91" fmla="*/ 0 w 5822102"/>
                <a:gd name="connsiteY91" fmla="*/ 3428922 h 6685267"/>
                <a:gd name="connsiteX92" fmla="*/ 253052 w 5822102"/>
                <a:gd name="connsiteY92" fmla="*/ 2174356 h 6685267"/>
                <a:gd name="connsiteX93" fmla="*/ 389141 w 5822102"/>
                <a:gd name="connsiteY93" fmla="*/ 1877652 h 6685267"/>
                <a:gd name="connsiteX94" fmla="*/ 552079 w 5822102"/>
                <a:gd name="connsiteY94" fmla="*/ 1591834 h 6685267"/>
                <a:gd name="connsiteX95" fmla="*/ 954950 w 5822102"/>
                <a:gd name="connsiteY95" fmla="*/ 1061773 h 6685267"/>
                <a:gd name="connsiteX96" fmla="*/ 1192922 w 5822102"/>
                <a:gd name="connsiteY96" fmla="*/ 822626 h 6685267"/>
                <a:gd name="connsiteX97" fmla="*/ 1255939 w 5822102"/>
                <a:gd name="connsiteY97" fmla="*/ 765880 h 6685267"/>
                <a:gd name="connsiteX98" fmla="*/ 1320183 w 5822102"/>
                <a:gd name="connsiteY98" fmla="*/ 710291 h 6685267"/>
                <a:gd name="connsiteX99" fmla="*/ 1452961 w 5822102"/>
                <a:gd name="connsiteY99" fmla="*/ 603514 h 6685267"/>
                <a:gd name="connsiteX100" fmla="*/ 2033360 w 5822102"/>
                <a:gd name="connsiteY100" fmla="*/ 235818 h 6685267"/>
                <a:gd name="connsiteX101" fmla="*/ 2512513 w 5822102"/>
                <a:gd name="connsiteY101" fmla="*/ 30012 h 6685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5822102" h="6685267">
                  <a:moveTo>
                    <a:pt x="2605444" y="0"/>
                  </a:moveTo>
                  <a:lnTo>
                    <a:pt x="4757391" y="0"/>
                  </a:lnTo>
                  <a:lnTo>
                    <a:pt x="4913680" y="56274"/>
                  </a:lnTo>
                  <a:cubicBezTo>
                    <a:pt x="5074659" y="119278"/>
                    <a:pt x="5229483" y="195083"/>
                    <a:pt x="5376238" y="282027"/>
                  </a:cubicBezTo>
                  <a:cubicBezTo>
                    <a:pt x="5474014" y="340105"/>
                    <a:pt x="5568080" y="403280"/>
                    <a:pt x="5658024" y="471014"/>
                  </a:cubicBezTo>
                  <a:lnTo>
                    <a:pt x="5822102" y="609109"/>
                  </a:lnTo>
                  <a:lnTo>
                    <a:pt x="5822102" y="760697"/>
                  </a:lnTo>
                  <a:lnTo>
                    <a:pt x="5707785" y="666601"/>
                  </a:lnTo>
                  <a:cubicBezTo>
                    <a:pt x="5665273" y="633682"/>
                    <a:pt x="5621749" y="602008"/>
                    <a:pt x="5577306" y="571666"/>
                  </a:cubicBezTo>
                  <a:cubicBezTo>
                    <a:pt x="5487929" y="511562"/>
                    <a:pt x="5395118" y="456089"/>
                    <a:pt x="5298630" y="407449"/>
                  </a:cubicBezTo>
                  <a:cubicBezTo>
                    <a:pt x="5106266" y="309010"/>
                    <a:pt x="4901153" y="235355"/>
                    <a:pt x="4690768" y="184979"/>
                  </a:cubicBezTo>
                  <a:cubicBezTo>
                    <a:pt x="4480382" y="134486"/>
                    <a:pt x="4264724" y="106807"/>
                    <a:pt x="4048577" y="99280"/>
                  </a:cubicBezTo>
                  <a:cubicBezTo>
                    <a:pt x="3832182" y="90709"/>
                    <a:pt x="3617997" y="102290"/>
                    <a:pt x="3405404" y="131937"/>
                  </a:cubicBezTo>
                  <a:cubicBezTo>
                    <a:pt x="3299353" y="147340"/>
                    <a:pt x="3193915" y="166449"/>
                    <a:pt x="3089702" y="190190"/>
                  </a:cubicBezTo>
                  <a:cubicBezTo>
                    <a:pt x="2985491" y="214278"/>
                    <a:pt x="2882137" y="241725"/>
                    <a:pt x="2780132" y="273457"/>
                  </a:cubicBezTo>
                  <a:cubicBezTo>
                    <a:pt x="2678126" y="305073"/>
                    <a:pt x="2577348" y="340510"/>
                    <a:pt x="2478040" y="379654"/>
                  </a:cubicBezTo>
                  <a:cubicBezTo>
                    <a:pt x="2378854" y="418914"/>
                    <a:pt x="2281017" y="461763"/>
                    <a:pt x="2184897" y="507972"/>
                  </a:cubicBezTo>
                  <a:cubicBezTo>
                    <a:pt x="1992657" y="600271"/>
                    <a:pt x="1806791" y="705542"/>
                    <a:pt x="1629141" y="823205"/>
                  </a:cubicBezTo>
                  <a:cubicBezTo>
                    <a:pt x="1584882" y="852736"/>
                    <a:pt x="1540745" y="882731"/>
                    <a:pt x="1497711" y="914000"/>
                  </a:cubicBezTo>
                  <a:cubicBezTo>
                    <a:pt x="1475888" y="929286"/>
                    <a:pt x="1454555" y="945153"/>
                    <a:pt x="1433099" y="960903"/>
                  </a:cubicBezTo>
                  <a:cubicBezTo>
                    <a:pt x="1411521" y="976537"/>
                    <a:pt x="1390311" y="992634"/>
                    <a:pt x="1369346" y="1008963"/>
                  </a:cubicBezTo>
                  <a:cubicBezTo>
                    <a:pt x="1285119" y="1074165"/>
                    <a:pt x="1202730" y="1141797"/>
                    <a:pt x="1123406" y="1212905"/>
                  </a:cubicBezTo>
                  <a:cubicBezTo>
                    <a:pt x="964391" y="1354656"/>
                    <a:pt x="816900" y="1509261"/>
                    <a:pt x="684367" y="1675564"/>
                  </a:cubicBezTo>
                  <a:cubicBezTo>
                    <a:pt x="618161" y="1758716"/>
                    <a:pt x="555512" y="1844763"/>
                    <a:pt x="497153" y="1933588"/>
                  </a:cubicBezTo>
                  <a:cubicBezTo>
                    <a:pt x="439775" y="2022877"/>
                    <a:pt x="385584" y="2114367"/>
                    <a:pt x="337770" y="2208983"/>
                  </a:cubicBezTo>
                  <a:cubicBezTo>
                    <a:pt x="325388" y="2232493"/>
                    <a:pt x="313862" y="2256349"/>
                    <a:pt x="302461" y="2280207"/>
                  </a:cubicBezTo>
                  <a:lnTo>
                    <a:pt x="285296" y="2316107"/>
                  </a:lnTo>
                  <a:lnTo>
                    <a:pt x="268991" y="2352355"/>
                  </a:lnTo>
                  <a:cubicBezTo>
                    <a:pt x="258324" y="2376560"/>
                    <a:pt x="247535" y="2400764"/>
                    <a:pt x="237849" y="2425432"/>
                  </a:cubicBezTo>
                  <a:cubicBezTo>
                    <a:pt x="228163" y="2450099"/>
                    <a:pt x="217498" y="2474419"/>
                    <a:pt x="208670" y="2499319"/>
                  </a:cubicBezTo>
                  <a:cubicBezTo>
                    <a:pt x="170909" y="2598219"/>
                    <a:pt x="138908" y="2699206"/>
                    <a:pt x="113775" y="2801929"/>
                  </a:cubicBezTo>
                  <a:cubicBezTo>
                    <a:pt x="62773" y="3006911"/>
                    <a:pt x="36659" y="3217917"/>
                    <a:pt x="36781" y="3428922"/>
                  </a:cubicBezTo>
                  <a:cubicBezTo>
                    <a:pt x="37394" y="3534078"/>
                    <a:pt x="47816" y="3639001"/>
                    <a:pt x="69148" y="3741955"/>
                  </a:cubicBezTo>
                  <a:cubicBezTo>
                    <a:pt x="91585" y="3844679"/>
                    <a:pt x="124074" y="3945202"/>
                    <a:pt x="167966" y="4041323"/>
                  </a:cubicBezTo>
                  <a:cubicBezTo>
                    <a:pt x="178387" y="4065528"/>
                    <a:pt x="190525" y="4089153"/>
                    <a:pt x="202049" y="4112894"/>
                  </a:cubicBezTo>
                  <a:cubicBezTo>
                    <a:pt x="214555" y="4136288"/>
                    <a:pt x="226447" y="4159912"/>
                    <a:pt x="239933" y="4182843"/>
                  </a:cubicBezTo>
                  <a:cubicBezTo>
                    <a:pt x="265680" y="4229167"/>
                    <a:pt x="294368" y="4274101"/>
                    <a:pt x="323916" y="4318456"/>
                  </a:cubicBezTo>
                  <a:cubicBezTo>
                    <a:pt x="353341" y="4362927"/>
                    <a:pt x="384849" y="4406240"/>
                    <a:pt x="416604" y="4449436"/>
                  </a:cubicBezTo>
                  <a:cubicBezTo>
                    <a:pt x="448847" y="4492286"/>
                    <a:pt x="482319" y="4534557"/>
                    <a:pt x="515911" y="4576711"/>
                  </a:cubicBezTo>
                  <a:cubicBezTo>
                    <a:pt x="583219" y="4661137"/>
                    <a:pt x="653594" y="4743825"/>
                    <a:pt x="722619" y="4828482"/>
                  </a:cubicBezTo>
                  <a:cubicBezTo>
                    <a:pt x="757315" y="4870637"/>
                    <a:pt x="791889" y="4913138"/>
                    <a:pt x="825972" y="4956104"/>
                  </a:cubicBezTo>
                  <a:cubicBezTo>
                    <a:pt x="859934" y="4998722"/>
                    <a:pt x="893649" y="5044004"/>
                    <a:pt x="926506" y="5085347"/>
                  </a:cubicBezTo>
                  <a:cubicBezTo>
                    <a:pt x="959119" y="5127734"/>
                    <a:pt x="993324" y="5168847"/>
                    <a:pt x="1027040" y="5210191"/>
                  </a:cubicBezTo>
                  <a:cubicBezTo>
                    <a:pt x="1061737" y="5250840"/>
                    <a:pt x="1096188" y="5291488"/>
                    <a:pt x="1132110" y="5330748"/>
                  </a:cubicBezTo>
                  <a:cubicBezTo>
                    <a:pt x="1203465" y="5409731"/>
                    <a:pt x="1277639" y="5485818"/>
                    <a:pt x="1354880" y="5558083"/>
                  </a:cubicBezTo>
                  <a:cubicBezTo>
                    <a:pt x="1509603" y="5702266"/>
                    <a:pt x="1676588" y="5830930"/>
                    <a:pt x="1855220" y="5937591"/>
                  </a:cubicBezTo>
                  <a:cubicBezTo>
                    <a:pt x="1944720" y="5990632"/>
                    <a:pt x="2036549" y="6039272"/>
                    <a:pt x="2131810" y="6080268"/>
                  </a:cubicBezTo>
                  <a:cubicBezTo>
                    <a:pt x="2226460" y="6122423"/>
                    <a:pt x="2324173" y="6157977"/>
                    <a:pt x="2423726" y="6188087"/>
                  </a:cubicBezTo>
                  <a:cubicBezTo>
                    <a:pt x="2523280" y="6218313"/>
                    <a:pt x="2624794" y="6242749"/>
                    <a:pt x="2727780" y="6262552"/>
                  </a:cubicBezTo>
                  <a:cubicBezTo>
                    <a:pt x="2830890" y="6282008"/>
                    <a:pt x="2935714" y="6295326"/>
                    <a:pt x="3041276" y="6304245"/>
                  </a:cubicBezTo>
                  <a:cubicBezTo>
                    <a:pt x="3146836" y="6313277"/>
                    <a:pt x="3253499" y="6317215"/>
                    <a:pt x="3360532" y="6317331"/>
                  </a:cubicBezTo>
                  <a:cubicBezTo>
                    <a:pt x="3387259" y="6317331"/>
                    <a:pt x="3414354" y="6317794"/>
                    <a:pt x="3439855" y="6316751"/>
                  </a:cubicBezTo>
                  <a:lnTo>
                    <a:pt x="3478721" y="6315826"/>
                  </a:lnTo>
                  <a:lnTo>
                    <a:pt x="3517463" y="6313971"/>
                  </a:lnTo>
                  <a:cubicBezTo>
                    <a:pt x="3569078" y="6311772"/>
                    <a:pt x="3620449" y="6306907"/>
                    <a:pt x="3671452" y="6301233"/>
                  </a:cubicBezTo>
                  <a:cubicBezTo>
                    <a:pt x="3875707" y="6277608"/>
                    <a:pt x="4074445" y="6225841"/>
                    <a:pt x="4265460" y="6149638"/>
                  </a:cubicBezTo>
                  <a:cubicBezTo>
                    <a:pt x="4361212" y="6111884"/>
                    <a:pt x="4454636" y="6067065"/>
                    <a:pt x="4546587" y="6018079"/>
                  </a:cubicBezTo>
                  <a:cubicBezTo>
                    <a:pt x="4638662" y="5969322"/>
                    <a:pt x="4729020" y="5915240"/>
                    <a:pt x="4818030" y="5858029"/>
                  </a:cubicBezTo>
                  <a:cubicBezTo>
                    <a:pt x="4907038" y="5800703"/>
                    <a:pt x="4994577" y="5739672"/>
                    <a:pt x="5081870" y="5676903"/>
                  </a:cubicBezTo>
                  <a:cubicBezTo>
                    <a:pt x="5125392" y="5645519"/>
                    <a:pt x="5168794" y="5613324"/>
                    <a:pt x="5212073" y="5581013"/>
                  </a:cubicBezTo>
                  <a:lnTo>
                    <a:pt x="5343625" y="5481533"/>
                  </a:lnTo>
                  <a:cubicBezTo>
                    <a:pt x="5432696" y="5414768"/>
                    <a:pt x="5521951" y="5349452"/>
                    <a:pt x="5610378" y="5284425"/>
                  </a:cubicBezTo>
                  <a:lnTo>
                    <a:pt x="5822102" y="5126414"/>
                  </a:lnTo>
                  <a:lnTo>
                    <a:pt x="5822102" y="5556641"/>
                  </a:lnTo>
                  <a:lnTo>
                    <a:pt x="5576325" y="5749979"/>
                  </a:lnTo>
                  <a:lnTo>
                    <a:pt x="5447715" y="5852818"/>
                  </a:lnTo>
                  <a:cubicBezTo>
                    <a:pt x="5403945" y="5887445"/>
                    <a:pt x="5359932" y="5922073"/>
                    <a:pt x="5315059" y="5956236"/>
                  </a:cubicBezTo>
                  <a:cubicBezTo>
                    <a:pt x="5225682" y="6024680"/>
                    <a:pt x="5133976" y="6091734"/>
                    <a:pt x="5038468" y="6155776"/>
                  </a:cubicBezTo>
                  <a:cubicBezTo>
                    <a:pt x="4943084" y="6219703"/>
                    <a:pt x="4845002" y="6281777"/>
                    <a:pt x="4741892" y="6338292"/>
                  </a:cubicBezTo>
                  <a:cubicBezTo>
                    <a:pt x="4638784" y="6394692"/>
                    <a:pt x="4532120" y="6447038"/>
                    <a:pt x="4420920" y="6492203"/>
                  </a:cubicBezTo>
                  <a:cubicBezTo>
                    <a:pt x="4199255" y="6583693"/>
                    <a:pt x="3959813" y="6644840"/>
                    <a:pt x="3717672" y="6670434"/>
                  </a:cubicBezTo>
                  <a:cubicBezTo>
                    <a:pt x="3657106" y="6676456"/>
                    <a:pt x="3596419" y="6681321"/>
                    <a:pt x="3535853" y="6683289"/>
                  </a:cubicBezTo>
                  <a:lnTo>
                    <a:pt x="3490367" y="6684910"/>
                  </a:lnTo>
                  <a:lnTo>
                    <a:pt x="3445005" y="6685142"/>
                  </a:lnTo>
                  <a:cubicBezTo>
                    <a:pt x="3414354" y="6685605"/>
                    <a:pt x="3385297" y="6684679"/>
                    <a:pt x="3355872" y="6684100"/>
                  </a:cubicBezTo>
                  <a:cubicBezTo>
                    <a:pt x="3297146" y="6683405"/>
                    <a:pt x="3238052" y="6680047"/>
                    <a:pt x="3179203" y="6677150"/>
                  </a:cubicBezTo>
                  <a:cubicBezTo>
                    <a:pt x="3120232" y="6672519"/>
                    <a:pt x="3061259" y="6668233"/>
                    <a:pt x="3002410" y="6661169"/>
                  </a:cubicBezTo>
                  <a:cubicBezTo>
                    <a:pt x="2884589" y="6647851"/>
                    <a:pt x="2766891" y="6629669"/>
                    <a:pt x="2650296" y="6604191"/>
                  </a:cubicBezTo>
                  <a:cubicBezTo>
                    <a:pt x="2533702" y="6578713"/>
                    <a:pt x="2418456" y="6545938"/>
                    <a:pt x="2306028" y="6505869"/>
                  </a:cubicBezTo>
                  <a:cubicBezTo>
                    <a:pt x="2193602" y="6465683"/>
                    <a:pt x="2084118" y="6417738"/>
                    <a:pt x="1978803" y="6363307"/>
                  </a:cubicBezTo>
                  <a:cubicBezTo>
                    <a:pt x="1873855" y="6308066"/>
                    <a:pt x="1773077" y="6246340"/>
                    <a:pt x="1678428" y="6177779"/>
                  </a:cubicBezTo>
                  <a:cubicBezTo>
                    <a:pt x="1488393" y="6041356"/>
                    <a:pt x="1321900" y="5881423"/>
                    <a:pt x="1175880" y="5710373"/>
                  </a:cubicBezTo>
                  <a:cubicBezTo>
                    <a:pt x="1103177" y="5624441"/>
                    <a:pt x="1035501" y="5535732"/>
                    <a:pt x="971502" y="5445399"/>
                  </a:cubicBezTo>
                  <a:cubicBezTo>
                    <a:pt x="907380" y="5355069"/>
                    <a:pt x="847550" y="5262768"/>
                    <a:pt x="790909" y="5169078"/>
                  </a:cubicBezTo>
                  <a:cubicBezTo>
                    <a:pt x="761974" y="5121712"/>
                    <a:pt x="735492" y="5077357"/>
                    <a:pt x="706680" y="5031959"/>
                  </a:cubicBezTo>
                  <a:cubicBezTo>
                    <a:pt x="678114" y="4986910"/>
                    <a:pt x="649058" y="4941860"/>
                    <a:pt x="619143" y="4897157"/>
                  </a:cubicBezTo>
                  <a:lnTo>
                    <a:pt x="436465" y="4628710"/>
                  </a:lnTo>
                  <a:cubicBezTo>
                    <a:pt x="406182" y="4583544"/>
                    <a:pt x="376267" y="4538147"/>
                    <a:pt x="347088" y="4492171"/>
                  </a:cubicBezTo>
                  <a:cubicBezTo>
                    <a:pt x="317908" y="4446194"/>
                    <a:pt x="288974" y="4400102"/>
                    <a:pt x="262001" y="4352619"/>
                  </a:cubicBezTo>
                  <a:cubicBezTo>
                    <a:pt x="207934" y="4258119"/>
                    <a:pt x="158280" y="4160840"/>
                    <a:pt x="118679" y="4059853"/>
                  </a:cubicBezTo>
                  <a:cubicBezTo>
                    <a:pt x="78343" y="3959214"/>
                    <a:pt x="48429" y="3854870"/>
                    <a:pt x="28322" y="3749136"/>
                  </a:cubicBezTo>
                  <a:cubicBezTo>
                    <a:pt x="9073" y="3643402"/>
                    <a:pt x="0" y="3536046"/>
                    <a:pt x="0" y="3428922"/>
                  </a:cubicBezTo>
                  <a:cubicBezTo>
                    <a:pt x="1594" y="3001816"/>
                    <a:pt x="89010" y="2575868"/>
                    <a:pt x="253052" y="2174356"/>
                  </a:cubicBezTo>
                  <a:cubicBezTo>
                    <a:pt x="294246" y="2074066"/>
                    <a:pt x="338873" y="1974700"/>
                    <a:pt x="389141" y="1877652"/>
                  </a:cubicBezTo>
                  <a:cubicBezTo>
                    <a:pt x="438672" y="1780256"/>
                    <a:pt x="493230" y="1684945"/>
                    <a:pt x="552079" y="1591834"/>
                  </a:cubicBezTo>
                  <a:cubicBezTo>
                    <a:pt x="669900" y="1405728"/>
                    <a:pt x="804394" y="1227729"/>
                    <a:pt x="954950" y="1061773"/>
                  </a:cubicBezTo>
                  <a:cubicBezTo>
                    <a:pt x="1030597" y="979085"/>
                    <a:pt x="1109552" y="898829"/>
                    <a:pt x="1192922" y="822626"/>
                  </a:cubicBezTo>
                  <a:cubicBezTo>
                    <a:pt x="1213642" y="803402"/>
                    <a:pt x="1234483" y="784409"/>
                    <a:pt x="1255939" y="765880"/>
                  </a:cubicBezTo>
                  <a:cubicBezTo>
                    <a:pt x="1277273" y="747234"/>
                    <a:pt x="1298237" y="728241"/>
                    <a:pt x="1320183" y="710291"/>
                  </a:cubicBezTo>
                  <a:cubicBezTo>
                    <a:pt x="1363585" y="673811"/>
                    <a:pt x="1408088" y="638489"/>
                    <a:pt x="1452961" y="603514"/>
                  </a:cubicBezTo>
                  <a:cubicBezTo>
                    <a:pt x="1633310" y="464543"/>
                    <a:pt x="1828125" y="341437"/>
                    <a:pt x="2033360" y="235818"/>
                  </a:cubicBezTo>
                  <a:cubicBezTo>
                    <a:pt x="2187242" y="156561"/>
                    <a:pt x="2347554" y="87597"/>
                    <a:pt x="2512513" y="3001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Shape 43">
              <a:extLst>
                <a:ext uri="{FF2B5EF4-FFF2-40B4-BE49-F238E27FC236}">
                  <a16:creationId xmlns:a16="http://schemas.microsoft.com/office/drawing/2014/main" id="{15102EBE-A80F-4CFF-B1DD-941EF9728B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04998" y="98659"/>
              <a:ext cx="5774333" cy="6315453"/>
            </a:xfrm>
            <a:custGeom>
              <a:avLst/>
              <a:gdLst>
                <a:gd name="connsiteX0" fmla="*/ 3707237 w 5774333"/>
                <a:gd name="connsiteY0" fmla="*/ 1489 h 6315453"/>
                <a:gd name="connsiteX1" fmla="*/ 4037665 w 5774333"/>
                <a:gd name="connsiteY1" fmla="*/ 6121 h 6315453"/>
                <a:gd name="connsiteX2" fmla="*/ 4692239 w 5774333"/>
                <a:gd name="connsiteY2" fmla="*/ 102128 h 6315453"/>
                <a:gd name="connsiteX3" fmla="*/ 5315059 w 5774333"/>
                <a:gd name="connsiteY3" fmla="*/ 324945 h 6315453"/>
                <a:gd name="connsiteX4" fmla="*/ 5738325 w 5774333"/>
                <a:gd name="connsiteY4" fmla="*/ 578286 h 6315453"/>
                <a:gd name="connsiteX5" fmla="*/ 5774333 w 5774333"/>
                <a:gd name="connsiteY5" fmla="*/ 606551 h 6315453"/>
                <a:gd name="connsiteX6" fmla="*/ 5774333 w 5774333"/>
                <a:gd name="connsiteY6" fmla="*/ 975490 h 6315453"/>
                <a:gd name="connsiteX7" fmla="*/ 5676001 w 5774333"/>
                <a:gd name="connsiteY7" fmla="*/ 889749 h 6315453"/>
                <a:gd name="connsiteX8" fmla="*/ 5177132 w 5774333"/>
                <a:gd name="connsiteY8" fmla="*/ 581926 h 6315453"/>
                <a:gd name="connsiteX9" fmla="*/ 4615735 w 5774333"/>
                <a:gd name="connsiteY9" fmla="*/ 388640 h 6315453"/>
                <a:gd name="connsiteX10" fmla="*/ 4020010 w 5774333"/>
                <a:gd name="connsiteY10" fmla="*/ 308500 h 6315453"/>
                <a:gd name="connsiteX11" fmla="*/ 3416315 w 5774333"/>
                <a:gd name="connsiteY11" fmla="*/ 328882 h 6315453"/>
                <a:gd name="connsiteX12" fmla="*/ 2823779 w 5774333"/>
                <a:gd name="connsiteY12" fmla="*/ 446545 h 6315453"/>
                <a:gd name="connsiteX13" fmla="*/ 2256987 w 5774333"/>
                <a:gd name="connsiteY13" fmla="*/ 651296 h 6315453"/>
                <a:gd name="connsiteX14" fmla="*/ 1244169 w 5774333"/>
                <a:gd name="connsiteY14" fmla="*/ 1280374 h 6315453"/>
                <a:gd name="connsiteX15" fmla="*/ 830141 w 5774333"/>
                <a:gd name="connsiteY15" fmla="*/ 1700184 h 6315453"/>
                <a:gd name="connsiteX16" fmla="*/ 502792 w 5774333"/>
                <a:gd name="connsiteY16" fmla="*/ 2182300 h 6315453"/>
                <a:gd name="connsiteX17" fmla="*/ 280637 w 5774333"/>
                <a:gd name="connsiteY17" fmla="*/ 2715256 h 6315453"/>
                <a:gd name="connsiteX18" fmla="*/ 199843 w 5774333"/>
                <a:gd name="connsiteY18" fmla="*/ 3283418 h 6315453"/>
                <a:gd name="connsiteX19" fmla="*/ 233926 w 5774333"/>
                <a:gd name="connsiteY19" fmla="*/ 3561593 h 6315453"/>
                <a:gd name="connsiteX20" fmla="*/ 334582 w 5774333"/>
                <a:gd name="connsiteY20" fmla="*/ 3821816 h 6315453"/>
                <a:gd name="connsiteX21" fmla="*/ 404834 w 5774333"/>
                <a:gd name="connsiteY21" fmla="*/ 3944343 h 6315453"/>
                <a:gd name="connsiteX22" fmla="*/ 485506 w 5774333"/>
                <a:gd name="connsiteY22" fmla="*/ 4062932 h 6315453"/>
                <a:gd name="connsiteX23" fmla="*/ 671861 w 5774333"/>
                <a:gd name="connsiteY23" fmla="*/ 4292120 h 6315453"/>
                <a:gd name="connsiteX24" fmla="*/ 873542 w 5774333"/>
                <a:gd name="connsiteY24" fmla="*/ 4523044 h 6315453"/>
                <a:gd name="connsiteX25" fmla="*/ 973831 w 5774333"/>
                <a:gd name="connsiteY25" fmla="*/ 4643601 h 6315453"/>
                <a:gd name="connsiteX26" fmla="*/ 1022014 w 5774333"/>
                <a:gd name="connsiteY26" fmla="*/ 4702780 h 6315453"/>
                <a:gd name="connsiteX27" fmla="*/ 1069215 w 5774333"/>
                <a:gd name="connsiteY27" fmla="*/ 4759411 h 6315453"/>
                <a:gd name="connsiteX28" fmla="*/ 1474784 w 5774333"/>
                <a:gd name="connsiteY28" fmla="*/ 5177948 h 6315453"/>
                <a:gd name="connsiteX29" fmla="*/ 1690442 w 5774333"/>
                <a:gd name="connsiteY29" fmla="*/ 5366255 h 6315453"/>
                <a:gd name="connsiteX30" fmla="*/ 1916276 w 5774333"/>
                <a:gd name="connsiteY30" fmla="*/ 5539852 h 6315453"/>
                <a:gd name="connsiteX31" fmla="*/ 2420784 w 5774333"/>
                <a:gd name="connsiteY31" fmla="*/ 5814437 h 6315453"/>
                <a:gd name="connsiteX32" fmla="*/ 2703015 w 5774333"/>
                <a:gd name="connsiteY32" fmla="*/ 5892029 h 6315453"/>
                <a:gd name="connsiteX33" fmla="*/ 2775350 w 5774333"/>
                <a:gd name="connsiteY33" fmla="*/ 5905695 h 6315453"/>
                <a:gd name="connsiteX34" fmla="*/ 2848299 w 5774333"/>
                <a:gd name="connsiteY34" fmla="*/ 5917161 h 6315453"/>
                <a:gd name="connsiteX35" fmla="*/ 2995544 w 5774333"/>
                <a:gd name="connsiteY35" fmla="*/ 5933605 h 6315453"/>
                <a:gd name="connsiteX36" fmla="*/ 3069596 w 5774333"/>
                <a:gd name="connsiteY36" fmla="*/ 5938933 h 6315453"/>
                <a:gd name="connsiteX37" fmla="*/ 3143894 w 5774333"/>
                <a:gd name="connsiteY37" fmla="*/ 5942639 h 6315453"/>
                <a:gd name="connsiteX38" fmla="*/ 3218436 w 5774333"/>
                <a:gd name="connsiteY38" fmla="*/ 5944260 h 6315453"/>
                <a:gd name="connsiteX39" fmla="*/ 3293101 w 5774333"/>
                <a:gd name="connsiteY39" fmla="*/ 5943913 h 6315453"/>
                <a:gd name="connsiteX40" fmla="*/ 3330494 w 5774333"/>
                <a:gd name="connsiteY40" fmla="*/ 5943565 h 6315453"/>
                <a:gd name="connsiteX41" fmla="*/ 3366540 w 5774333"/>
                <a:gd name="connsiteY41" fmla="*/ 5942059 h 6315453"/>
                <a:gd name="connsiteX42" fmla="*/ 3402462 w 5774333"/>
                <a:gd name="connsiteY42" fmla="*/ 5940323 h 6315453"/>
                <a:gd name="connsiteX43" fmla="*/ 3438262 w 5774333"/>
                <a:gd name="connsiteY43" fmla="*/ 5937543 h 6315453"/>
                <a:gd name="connsiteX44" fmla="*/ 3580236 w 5774333"/>
                <a:gd name="connsiteY44" fmla="*/ 5920982 h 6315453"/>
                <a:gd name="connsiteX45" fmla="*/ 4121034 w 5774333"/>
                <a:gd name="connsiteY45" fmla="*/ 5753290 h 6315453"/>
                <a:gd name="connsiteX46" fmla="*/ 4620639 w 5774333"/>
                <a:gd name="connsiteY46" fmla="*/ 5459364 h 6315453"/>
                <a:gd name="connsiteX47" fmla="*/ 4741771 w 5774333"/>
                <a:gd name="connsiteY47" fmla="*/ 5372971 h 6315453"/>
                <a:gd name="connsiteX48" fmla="*/ 4862901 w 5774333"/>
                <a:gd name="connsiteY48" fmla="*/ 5283682 h 6315453"/>
                <a:gd name="connsiteX49" fmla="*/ 5108229 w 5774333"/>
                <a:gd name="connsiteY49" fmla="*/ 5098386 h 6315453"/>
                <a:gd name="connsiteX50" fmla="*/ 5612493 w 5774333"/>
                <a:gd name="connsiteY50" fmla="*/ 4739724 h 6315453"/>
                <a:gd name="connsiteX51" fmla="*/ 5774333 w 5774333"/>
                <a:gd name="connsiteY51" fmla="*/ 4623488 h 6315453"/>
                <a:gd name="connsiteX52" fmla="*/ 5774333 w 5774333"/>
                <a:gd name="connsiteY52" fmla="*/ 5232926 h 6315453"/>
                <a:gd name="connsiteX53" fmla="*/ 5676492 w 5774333"/>
                <a:gd name="connsiteY53" fmla="*/ 5306859 h 6315453"/>
                <a:gd name="connsiteX54" fmla="*/ 5426260 w 5774333"/>
                <a:gd name="connsiteY54" fmla="*/ 5486233 h 6315453"/>
                <a:gd name="connsiteX55" fmla="*/ 5300225 w 5774333"/>
                <a:gd name="connsiteY55" fmla="*/ 5576217 h 6315453"/>
                <a:gd name="connsiteX56" fmla="*/ 5170757 w 5774333"/>
                <a:gd name="connsiteY56" fmla="*/ 5666780 h 6315453"/>
                <a:gd name="connsiteX57" fmla="*/ 5038100 w 5774333"/>
                <a:gd name="connsiteY57" fmla="*/ 5756185 h 6315453"/>
                <a:gd name="connsiteX58" fmla="*/ 4901276 w 5774333"/>
                <a:gd name="connsiteY58" fmla="*/ 5843043 h 6315453"/>
                <a:gd name="connsiteX59" fmla="*/ 4614019 w 5774333"/>
                <a:gd name="connsiteY59" fmla="*/ 6006103 h 6315453"/>
                <a:gd name="connsiteX60" fmla="*/ 4305061 w 5774333"/>
                <a:gd name="connsiteY60" fmla="*/ 6144726 h 6315453"/>
                <a:gd name="connsiteX61" fmla="*/ 3632710 w 5774333"/>
                <a:gd name="connsiteY61" fmla="*/ 6304196 h 6315453"/>
                <a:gd name="connsiteX62" fmla="*/ 3459594 w 5774333"/>
                <a:gd name="connsiteY62" fmla="*/ 6314504 h 6315453"/>
                <a:gd name="connsiteX63" fmla="*/ 3416315 w 5774333"/>
                <a:gd name="connsiteY63" fmla="*/ 6315429 h 6315453"/>
                <a:gd name="connsiteX64" fmla="*/ 3373159 w 5774333"/>
                <a:gd name="connsiteY64" fmla="*/ 6315198 h 6315453"/>
                <a:gd name="connsiteX65" fmla="*/ 3330127 w 5774333"/>
                <a:gd name="connsiteY65" fmla="*/ 6314735 h 6315453"/>
                <a:gd name="connsiteX66" fmla="*/ 3288320 w 5774333"/>
                <a:gd name="connsiteY66" fmla="*/ 6313230 h 6315453"/>
                <a:gd name="connsiteX67" fmla="*/ 2954350 w 5774333"/>
                <a:gd name="connsiteY67" fmla="*/ 6288098 h 6315453"/>
                <a:gd name="connsiteX68" fmla="*/ 2622466 w 5774333"/>
                <a:gd name="connsiteY68" fmla="*/ 6232742 h 6315453"/>
                <a:gd name="connsiteX69" fmla="*/ 2296466 w 5774333"/>
                <a:gd name="connsiteY69" fmla="*/ 6146001 h 6315453"/>
                <a:gd name="connsiteX70" fmla="*/ 1672419 w 5774333"/>
                <a:gd name="connsiteY70" fmla="*/ 5885197 h 6315453"/>
                <a:gd name="connsiteX71" fmla="*/ 1146578 w 5774333"/>
                <a:gd name="connsiteY71" fmla="*/ 5479168 h 6315453"/>
                <a:gd name="connsiteX72" fmla="*/ 933372 w 5774333"/>
                <a:gd name="connsiteY72" fmla="*/ 5234810 h 6315453"/>
                <a:gd name="connsiteX73" fmla="*/ 747140 w 5774333"/>
                <a:gd name="connsiteY73" fmla="*/ 4976091 h 6315453"/>
                <a:gd name="connsiteX74" fmla="*/ 703616 w 5774333"/>
                <a:gd name="connsiteY74" fmla="*/ 4910196 h 6315453"/>
                <a:gd name="connsiteX75" fmla="*/ 662053 w 5774333"/>
                <a:gd name="connsiteY75" fmla="*/ 4846269 h 6315453"/>
                <a:gd name="connsiteX76" fmla="*/ 580033 w 5774333"/>
                <a:gd name="connsiteY76" fmla="*/ 4722352 h 6315453"/>
                <a:gd name="connsiteX77" fmla="*/ 410105 w 5774333"/>
                <a:gd name="connsiteY77" fmla="*/ 4469193 h 6315453"/>
                <a:gd name="connsiteX78" fmla="*/ 244224 w 5774333"/>
                <a:gd name="connsiteY78" fmla="*/ 4201556 h 6315453"/>
                <a:gd name="connsiteX79" fmla="*/ 169437 w 5774333"/>
                <a:gd name="connsiteY79" fmla="*/ 4059690 h 6315453"/>
                <a:gd name="connsiteX80" fmla="*/ 105929 w 5774333"/>
                <a:gd name="connsiteY80" fmla="*/ 3911221 h 6315453"/>
                <a:gd name="connsiteX81" fmla="*/ 57256 w 5774333"/>
                <a:gd name="connsiteY81" fmla="*/ 3757195 h 6315453"/>
                <a:gd name="connsiteX82" fmla="*/ 39111 w 5774333"/>
                <a:gd name="connsiteY82" fmla="*/ 3678677 h 6315453"/>
                <a:gd name="connsiteX83" fmla="*/ 31142 w 5774333"/>
                <a:gd name="connsiteY83" fmla="*/ 3639300 h 6315453"/>
                <a:gd name="connsiteX84" fmla="*/ 24521 w 5774333"/>
                <a:gd name="connsiteY84" fmla="*/ 3599809 h 6315453"/>
                <a:gd name="connsiteX85" fmla="*/ 0 w 5774333"/>
                <a:gd name="connsiteY85" fmla="*/ 3283418 h 6315453"/>
                <a:gd name="connsiteX86" fmla="*/ 68045 w 5774333"/>
                <a:gd name="connsiteY86" fmla="*/ 2666963 h 6315453"/>
                <a:gd name="connsiteX87" fmla="*/ 272546 w 5774333"/>
                <a:gd name="connsiteY87" fmla="*/ 2076334 h 6315453"/>
                <a:gd name="connsiteX88" fmla="*/ 1039300 w 5774333"/>
                <a:gd name="connsiteY88" fmla="*/ 1073307 h 6315453"/>
                <a:gd name="connsiteX89" fmla="*/ 1547733 w 5774333"/>
                <a:gd name="connsiteY89" fmla="*/ 680365 h 6315453"/>
                <a:gd name="connsiteX90" fmla="*/ 2115995 w 5774333"/>
                <a:gd name="connsiteY90" fmla="*/ 368373 h 6315453"/>
                <a:gd name="connsiteX91" fmla="*/ 3377451 w 5774333"/>
                <a:gd name="connsiteY91" fmla="*/ 24304 h 6315453"/>
                <a:gd name="connsiteX92" fmla="*/ 3707237 w 5774333"/>
                <a:gd name="connsiteY92" fmla="*/ 1489 h 6315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774333" h="6315453">
                  <a:moveTo>
                    <a:pt x="3707237" y="1489"/>
                  </a:moveTo>
                  <a:cubicBezTo>
                    <a:pt x="3817502" y="-1522"/>
                    <a:pt x="3927875" y="41"/>
                    <a:pt x="4037665" y="6121"/>
                  </a:cubicBezTo>
                  <a:cubicBezTo>
                    <a:pt x="4257614" y="18745"/>
                    <a:pt x="4477439" y="49665"/>
                    <a:pt x="4692239" y="102128"/>
                  </a:cubicBezTo>
                  <a:cubicBezTo>
                    <a:pt x="4907039" y="154474"/>
                    <a:pt x="5116811" y="228592"/>
                    <a:pt x="5315059" y="324945"/>
                  </a:cubicBezTo>
                  <a:cubicBezTo>
                    <a:pt x="5463562" y="397211"/>
                    <a:pt x="5606133" y="481527"/>
                    <a:pt x="5738325" y="578286"/>
                  </a:cubicBezTo>
                  <a:lnTo>
                    <a:pt x="5774333" y="606551"/>
                  </a:lnTo>
                  <a:lnTo>
                    <a:pt x="5774333" y="975490"/>
                  </a:lnTo>
                  <a:lnTo>
                    <a:pt x="5676001" y="889749"/>
                  </a:lnTo>
                  <a:cubicBezTo>
                    <a:pt x="5522381" y="769886"/>
                    <a:pt x="5355519" y="665657"/>
                    <a:pt x="5177132" y="581926"/>
                  </a:cubicBezTo>
                  <a:cubicBezTo>
                    <a:pt x="4998867" y="497965"/>
                    <a:pt x="4810183" y="433574"/>
                    <a:pt x="4615735" y="388640"/>
                  </a:cubicBezTo>
                  <a:cubicBezTo>
                    <a:pt x="4421289" y="343591"/>
                    <a:pt x="4221446" y="317649"/>
                    <a:pt x="4020010" y="308500"/>
                  </a:cubicBezTo>
                  <a:cubicBezTo>
                    <a:pt x="3818207" y="298887"/>
                    <a:pt x="3616649" y="305257"/>
                    <a:pt x="3416315" y="328882"/>
                  </a:cubicBezTo>
                  <a:cubicBezTo>
                    <a:pt x="3216106" y="352623"/>
                    <a:pt x="3017736" y="392346"/>
                    <a:pt x="2823779" y="446545"/>
                  </a:cubicBezTo>
                  <a:cubicBezTo>
                    <a:pt x="2629699" y="500513"/>
                    <a:pt x="2440401" y="570345"/>
                    <a:pt x="2256987" y="651296"/>
                  </a:cubicBezTo>
                  <a:cubicBezTo>
                    <a:pt x="1889058" y="811461"/>
                    <a:pt x="1545527" y="1023856"/>
                    <a:pt x="1244169" y="1280374"/>
                  </a:cubicBezTo>
                  <a:cubicBezTo>
                    <a:pt x="1093982" y="1409039"/>
                    <a:pt x="954828" y="1549400"/>
                    <a:pt x="830141" y="1700184"/>
                  </a:cubicBezTo>
                  <a:cubicBezTo>
                    <a:pt x="705209" y="1850736"/>
                    <a:pt x="594989" y="2012176"/>
                    <a:pt x="502792" y="2182300"/>
                  </a:cubicBezTo>
                  <a:cubicBezTo>
                    <a:pt x="410595" y="2352308"/>
                    <a:pt x="333847" y="2530307"/>
                    <a:pt x="280637" y="2715256"/>
                  </a:cubicBezTo>
                  <a:cubicBezTo>
                    <a:pt x="227306" y="2899741"/>
                    <a:pt x="199719" y="3091521"/>
                    <a:pt x="199843" y="3283418"/>
                  </a:cubicBezTo>
                  <a:cubicBezTo>
                    <a:pt x="200946" y="3377687"/>
                    <a:pt x="210754" y="3471261"/>
                    <a:pt x="233926" y="3561593"/>
                  </a:cubicBezTo>
                  <a:cubicBezTo>
                    <a:pt x="256730" y="3652040"/>
                    <a:pt x="292162" y="3738550"/>
                    <a:pt x="334582" y="3821816"/>
                  </a:cubicBezTo>
                  <a:cubicBezTo>
                    <a:pt x="356038" y="3863392"/>
                    <a:pt x="379823" y="3904157"/>
                    <a:pt x="404834" y="3944343"/>
                  </a:cubicBezTo>
                  <a:cubicBezTo>
                    <a:pt x="430212" y="3984413"/>
                    <a:pt x="457308" y="4023905"/>
                    <a:pt x="485506" y="4062932"/>
                  </a:cubicBezTo>
                  <a:cubicBezTo>
                    <a:pt x="542639" y="4140757"/>
                    <a:pt x="606146" y="4216265"/>
                    <a:pt x="671861" y="4292120"/>
                  </a:cubicBezTo>
                  <a:cubicBezTo>
                    <a:pt x="737576" y="4368091"/>
                    <a:pt x="806234" y="4444062"/>
                    <a:pt x="873542" y="4523044"/>
                  </a:cubicBezTo>
                  <a:cubicBezTo>
                    <a:pt x="907258" y="4562419"/>
                    <a:pt x="940606" y="4602721"/>
                    <a:pt x="973831" y="4643601"/>
                  </a:cubicBezTo>
                  <a:lnTo>
                    <a:pt x="1022014" y="4702780"/>
                  </a:lnTo>
                  <a:cubicBezTo>
                    <a:pt x="1037829" y="4721658"/>
                    <a:pt x="1052910" y="4740998"/>
                    <a:pt x="1069215" y="4759411"/>
                  </a:cubicBezTo>
                  <a:cubicBezTo>
                    <a:pt x="1196477" y="4909269"/>
                    <a:pt x="1334527" y="5047199"/>
                    <a:pt x="1474784" y="5177948"/>
                  </a:cubicBezTo>
                  <a:cubicBezTo>
                    <a:pt x="1545281" y="5243033"/>
                    <a:pt x="1617003" y="5305917"/>
                    <a:pt x="1690442" y="5366255"/>
                  </a:cubicBezTo>
                  <a:cubicBezTo>
                    <a:pt x="1763881" y="5426591"/>
                    <a:pt x="1838668" y="5484959"/>
                    <a:pt x="1916276" y="5539852"/>
                  </a:cubicBezTo>
                  <a:cubicBezTo>
                    <a:pt x="2070877" y="5649872"/>
                    <a:pt x="2237617" y="5748194"/>
                    <a:pt x="2420784" y="5814437"/>
                  </a:cubicBezTo>
                  <a:cubicBezTo>
                    <a:pt x="2512124" y="5847559"/>
                    <a:pt x="2606773" y="5872921"/>
                    <a:pt x="2703015" y="5892029"/>
                  </a:cubicBezTo>
                  <a:cubicBezTo>
                    <a:pt x="2727168" y="5896546"/>
                    <a:pt x="2751075" y="5901758"/>
                    <a:pt x="2775350" y="5905695"/>
                  </a:cubicBezTo>
                  <a:lnTo>
                    <a:pt x="2848299" y="5917161"/>
                  </a:lnTo>
                  <a:cubicBezTo>
                    <a:pt x="2897218" y="5923298"/>
                    <a:pt x="2946136" y="5929784"/>
                    <a:pt x="2995544" y="5933605"/>
                  </a:cubicBezTo>
                  <a:cubicBezTo>
                    <a:pt x="3020188" y="5935806"/>
                    <a:pt x="3044831" y="5937891"/>
                    <a:pt x="3069596" y="5938933"/>
                  </a:cubicBezTo>
                  <a:cubicBezTo>
                    <a:pt x="3094362" y="5940090"/>
                    <a:pt x="3119005" y="5941943"/>
                    <a:pt x="3143894" y="5942639"/>
                  </a:cubicBezTo>
                  <a:lnTo>
                    <a:pt x="3218436" y="5944260"/>
                  </a:lnTo>
                  <a:cubicBezTo>
                    <a:pt x="3243201" y="5944838"/>
                    <a:pt x="3268212" y="5944029"/>
                    <a:pt x="3293101" y="5943913"/>
                  </a:cubicBezTo>
                  <a:lnTo>
                    <a:pt x="3330494" y="5943565"/>
                  </a:lnTo>
                  <a:cubicBezTo>
                    <a:pt x="3342632" y="5943218"/>
                    <a:pt x="3354524" y="5942523"/>
                    <a:pt x="3366540" y="5942059"/>
                  </a:cubicBezTo>
                  <a:cubicBezTo>
                    <a:pt x="3378554" y="5941480"/>
                    <a:pt x="3390570" y="5941134"/>
                    <a:pt x="3402462" y="5940323"/>
                  </a:cubicBezTo>
                  <a:lnTo>
                    <a:pt x="3438262" y="5937543"/>
                  </a:lnTo>
                  <a:cubicBezTo>
                    <a:pt x="3485954" y="5933953"/>
                    <a:pt x="3533279" y="5927931"/>
                    <a:pt x="3580236" y="5920982"/>
                  </a:cubicBezTo>
                  <a:cubicBezTo>
                    <a:pt x="3768185" y="5891567"/>
                    <a:pt x="3948901" y="5834010"/>
                    <a:pt x="4121034" y="5753290"/>
                  </a:cubicBezTo>
                  <a:cubicBezTo>
                    <a:pt x="4293782" y="5673497"/>
                    <a:pt x="4458191" y="5571353"/>
                    <a:pt x="4620639" y="5459364"/>
                  </a:cubicBezTo>
                  <a:cubicBezTo>
                    <a:pt x="4661221" y="5431455"/>
                    <a:pt x="4701557" y="5402271"/>
                    <a:pt x="4741771" y="5372971"/>
                  </a:cubicBezTo>
                  <a:cubicBezTo>
                    <a:pt x="4782230" y="5343672"/>
                    <a:pt x="4822566" y="5313908"/>
                    <a:pt x="4862901" y="5283682"/>
                  </a:cubicBezTo>
                  <a:lnTo>
                    <a:pt x="5108229" y="5098386"/>
                  </a:lnTo>
                  <a:cubicBezTo>
                    <a:pt x="5276563" y="4972270"/>
                    <a:pt x="5446489" y="4854838"/>
                    <a:pt x="5612493" y="4739724"/>
                  </a:cubicBezTo>
                  <a:lnTo>
                    <a:pt x="5774333" y="4623488"/>
                  </a:lnTo>
                  <a:lnTo>
                    <a:pt x="5774333" y="5232926"/>
                  </a:lnTo>
                  <a:lnTo>
                    <a:pt x="5676492" y="5306859"/>
                  </a:lnTo>
                  <a:cubicBezTo>
                    <a:pt x="5592693" y="5367905"/>
                    <a:pt x="5508955" y="5427286"/>
                    <a:pt x="5426260" y="5486233"/>
                  </a:cubicBezTo>
                  <a:lnTo>
                    <a:pt x="5300225" y="5576217"/>
                  </a:lnTo>
                  <a:cubicBezTo>
                    <a:pt x="5257559" y="5606443"/>
                    <a:pt x="5214525" y="5636901"/>
                    <a:pt x="5170757" y="5666780"/>
                  </a:cubicBezTo>
                  <a:cubicBezTo>
                    <a:pt x="5127110" y="5696775"/>
                    <a:pt x="5082973" y="5726654"/>
                    <a:pt x="5038100" y="5756185"/>
                  </a:cubicBezTo>
                  <a:cubicBezTo>
                    <a:pt x="4993106" y="5785486"/>
                    <a:pt x="4947743" y="5814553"/>
                    <a:pt x="4901276" y="5843043"/>
                  </a:cubicBezTo>
                  <a:cubicBezTo>
                    <a:pt x="4808835" y="5900136"/>
                    <a:pt x="4713449" y="5955494"/>
                    <a:pt x="4614019" y="6006103"/>
                  </a:cubicBezTo>
                  <a:cubicBezTo>
                    <a:pt x="4514711" y="6056943"/>
                    <a:pt x="4411971" y="6104192"/>
                    <a:pt x="4305061" y="6144726"/>
                  </a:cubicBezTo>
                  <a:cubicBezTo>
                    <a:pt x="4092223" y="6226952"/>
                    <a:pt x="3863569" y="6282424"/>
                    <a:pt x="3632710" y="6304196"/>
                  </a:cubicBezTo>
                  <a:cubicBezTo>
                    <a:pt x="3574964" y="6309408"/>
                    <a:pt x="3517218" y="6313345"/>
                    <a:pt x="3459594" y="6314504"/>
                  </a:cubicBezTo>
                  <a:lnTo>
                    <a:pt x="3416315" y="6315429"/>
                  </a:lnTo>
                  <a:cubicBezTo>
                    <a:pt x="3401971" y="6315546"/>
                    <a:pt x="3387505" y="6315198"/>
                    <a:pt x="3373159" y="6315198"/>
                  </a:cubicBezTo>
                  <a:lnTo>
                    <a:pt x="3330127" y="6314735"/>
                  </a:lnTo>
                  <a:lnTo>
                    <a:pt x="3288320" y="6313230"/>
                  </a:lnTo>
                  <a:cubicBezTo>
                    <a:pt x="3176996" y="6309870"/>
                    <a:pt x="3065428" y="6301533"/>
                    <a:pt x="2954350" y="6288098"/>
                  </a:cubicBezTo>
                  <a:cubicBezTo>
                    <a:pt x="2843150" y="6275360"/>
                    <a:pt x="2732194" y="6257061"/>
                    <a:pt x="2622466" y="6232742"/>
                  </a:cubicBezTo>
                  <a:cubicBezTo>
                    <a:pt x="2512859" y="6208190"/>
                    <a:pt x="2404110" y="6179122"/>
                    <a:pt x="2296466" y="6146001"/>
                  </a:cubicBezTo>
                  <a:cubicBezTo>
                    <a:pt x="2081544" y="6079179"/>
                    <a:pt x="1869073" y="5996027"/>
                    <a:pt x="1672419" y="5885197"/>
                  </a:cubicBezTo>
                  <a:cubicBezTo>
                    <a:pt x="1475643" y="5774599"/>
                    <a:pt x="1299954" y="5634353"/>
                    <a:pt x="1146578" y="5479168"/>
                  </a:cubicBezTo>
                  <a:cubicBezTo>
                    <a:pt x="1069461" y="5401692"/>
                    <a:pt x="999333" y="5319235"/>
                    <a:pt x="933372" y="5234810"/>
                  </a:cubicBezTo>
                  <a:cubicBezTo>
                    <a:pt x="867781" y="5150038"/>
                    <a:pt x="805375" y="5063991"/>
                    <a:pt x="747140" y="4976091"/>
                  </a:cubicBezTo>
                  <a:cubicBezTo>
                    <a:pt x="732182" y="4954319"/>
                    <a:pt x="718082" y="4932199"/>
                    <a:pt x="703616" y="4910196"/>
                  </a:cubicBezTo>
                  <a:lnTo>
                    <a:pt x="662053" y="4846269"/>
                  </a:lnTo>
                  <a:cubicBezTo>
                    <a:pt x="635449" y="4804925"/>
                    <a:pt x="607864" y="4763928"/>
                    <a:pt x="580033" y="4722352"/>
                  </a:cubicBezTo>
                  <a:lnTo>
                    <a:pt x="410105" y="4469193"/>
                  </a:lnTo>
                  <a:cubicBezTo>
                    <a:pt x="353095" y="4382915"/>
                    <a:pt x="296820" y="4294089"/>
                    <a:pt x="244224" y="4201556"/>
                  </a:cubicBezTo>
                  <a:cubicBezTo>
                    <a:pt x="217987" y="4155232"/>
                    <a:pt x="192609" y="4108098"/>
                    <a:pt x="169437" y="4059690"/>
                  </a:cubicBezTo>
                  <a:cubicBezTo>
                    <a:pt x="146388" y="4011165"/>
                    <a:pt x="124932" y="3961715"/>
                    <a:pt x="105929" y="3911221"/>
                  </a:cubicBezTo>
                  <a:cubicBezTo>
                    <a:pt x="87293" y="3860613"/>
                    <a:pt x="70742" y="3809309"/>
                    <a:pt x="57256" y="3757195"/>
                  </a:cubicBezTo>
                  <a:cubicBezTo>
                    <a:pt x="50881" y="3731138"/>
                    <a:pt x="44383" y="3704965"/>
                    <a:pt x="39111" y="3678677"/>
                  </a:cubicBezTo>
                  <a:lnTo>
                    <a:pt x="31142" y="3639300"/>
                  </a:lnTo>
                  <a:lnTo>
                    <a:pt x="24521" y="3599809"/>
                  </a:lnTo>
                  <a:cubicBezTo>
                    <a:pt x="7234" y="3494423"/>
                    <a:pt x="0" y="3388457"/>
                    <a:pt x="0" y="3283418"/>
                  </a:cubicBezTo>
                  <a:cubicBezTo>
                    <a:pt x="491" y="3076698"/>
                    <a:pt x="23418" y="2869978"/>
                    <a:pt x="68045" y="2666963"/>
                  </a:cubicBezTo>
                  <a:cubicBezTo>
                    <a:pt x="112550" y="2464064"/>
                    <a:pt x="180717" y="2265104"/>
                    <a:pt x="272546" y="2076334"/>
                  </a:cubicBezTo>
                  <a:cubicBezTo>
                    <a:pt x="457062" y="1698794"/>
                    <a:pt x="724457" y="1360978"/>
                    <a:pt x="1039300" y="1073307"/>
                  </a:cubicBezTo>
                  <a:cubicBezTo>
                    <a:pt x="1197090" y="929472"/>
                    <a:pt x="1367630" y="798259"/>
                    <a:pt x="1547733" y="680365"/>
                  </a:cubicBezTo>
                  <a:cubicBezTo>
                    <a:pt x="1728081" y="562587"/>
                    <a:pt x="1917870" y="457663"/>
                    <a:pt x="2115995" y="368373"/>
                  </a:cubicBezTo>
                  <a:cubicBezTo>
                    <a:pt x="2512737" y="191070"/>
                    <a:pt x="2939883" y="73870"/>
                    <a:pt x="3377451" y="24304"/>
                  </a:cubicBezTo>
                  <a:cubicBezTo>
                    <a:pt x="3486812" y="12086"/>
                    <a:pt x="3596971" y="4500"/>
                    <a:pt x="3707237" y="148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reeform: Shape 44">
              <a:extLst>
                <a:ext uri="{FF2B5EF4-FFF2-40B4-BE49-F238E27FC236}">
                  <a16:creationId xmlns:a16="http://schemas.microsoft.com/office/drawing/2014/main" id="{EC18CE1F-9DF1-47AF-9E66-6CE348AC23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10220" y="131729"/>
              <a:ext cx="5769111" cy="6229400"/>
            </a:xfrm>
            <a:custGeom>
              <a:avLst/>
              <a:gdLst>
                <a:gd name="connsiteX0" fmla="*/ 3882695 w 5769111"/>
                <a:gd name="connsiteY0" fmla="*/ 0 h 6229400"/>
                <a:gd name="connsiteX1" fmla="*/ 5691883 w 5769111"/>
                <a:gd name="connsiteY1" fmla="*/ 557381 h 6229400"/>
                <a:gd name="connsiteX2" fmla="*/ 5769111 w 5769111"/>
                <a:gd name="connsiteY2" fmla="*/ 620523 h 6229400"/>
                <a:gd name="connsiteX3" fmla="*/ 5769111 w 5769111"/>
                <a:gd name="connsiteY3" fmla="*/ 1464911 h 6229400"/>
                <a:gd name="connsiteX4" fmla="*/ 5660063 w 5769111"/>
                <a:gd name="connsiteY4" fmla="*/ 1328105 h 6229400"/>
                <a:gd name="connsiteX5" fmla="*/ 4910471 w 5769111"/>
                <a:gd name="connsiteY5" fmla="*/ 781599 h 6229400"/>
                <a:gd name="connsiteX6" fmla="*/ 3882695 w 5769111"/>
                <a:gd name="connsiteY6" fmla="*/ 579048 h 6229400"/>
                <a:gd name="connsiteX7" fmla="*/ 2683153 w 5769111"/>
                <a:gd name="connsiteY7" fmla="*/ 797003 h 6229400"/>
                <a:gd name="connsiteX8" fmla="*/ 1617493 w 5769111"/>
                <a:gd name="connsiteY8" fmla="*/ 1395738 h 6229400"/>
                <a:gd name="connsiteX9" fmla="*/ 880408 w 5769111"/>
                <a:gd name="connsiteY9" fmla="*/ 2259099 h 6229400"/>
                <a:gd name="connsiteX10" fmla="*/ 613135 w 5769111"/>
                <a:gd name="connsiteY10" fmla="*/ 3263863 h 6229400"/>
                <a:gd name="connsiteX11" fmla="*/ 1055484 w 5769111"/>
                <a:gd name="connsiteY11" fmla="*/ 4196825 h 6229400"/>
                <a:gd name="connsiteX12" fmla="*/ 1278376 w 5769111"/>
                <a:gd name="connsiteY12" fmla="*/ 4492950 h 6229400"/>
                <a:gd name="connsiteX13" fmla="*/ 3369851 w 5769111"/>
                <a:gd name="connsiteY13" fmla="*/ 5650468 h 6229400"/>
                <a:gd name="connsiteX14" fmla="*/ 4957551 w 5769111"/>
                <a:gd name="connsiteY14" fmla="*/ 4938355 h 6229400"/>
                <a:gd name="connsiteX15" fmla="*/ 5150773 w 5769111"/>
                <a:gd name="connsiteY15" fmla="*/ 4796950 h 6229400"/>
                <a:gd name="connsiteX16" fmla="*/ 5747247 w 5769111"/>
                <a:gd name="connsiteY16" fmla="*/ 4338176 h 6229400"/>
                <a:gd name="connsiteX17" fmla="*/ 5769111 w 5769111"/>
                <a:gd name="connsiteY17" fmla="*/ 4318497 h 6229400"/>
                <a:gd name="connsiteX18" fmla="*/ 5769111 w 5769111"/>
                <a:gd name="connsiteY18" fmla="*/ 5074612 h 6229400"/>
                <a:gd name="connsiteX19" fmla="*/ 5636252 w 5769111"/>
                <a:gd name="connsiteY19" fmla="*/ 5174208 h 6229400"/>
                <a:gd name="connsiteX20" fmla="*/ 5334922 w 5769111"/>
                <a:gd name="connsiteY20" fmla="*/ 5394528 h 6229400"/>
                <a:gd name="connsiteX21" fmla="*/ 3369727 w 5769111"/>
                <a:gd name="connsiteY21" fmla="*/ 6229400 h 6229400"/>
                <a:gd name="connsiteX22" fmla="*/ 771046 w 5769111"/>
                <a:gd name="connsiteY22" fmla="*/ 4817913 h 6229400"/>
                <a:gd name="connsiteX23" fmla="*/ 0 w 5769111"/>
                <a:gd name="connsiteY23" fmla="*/ 3263748 h 6229400"/>
                <a:gd name="connsiteX24" fmla="*/ 3882695 w 5769111"/>
                <a:gd name="connsiteY24" fmla="*/ 0 h 622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69111" h="6229400">
                  <a:moveTo>
                    <a:pt x="3882695" y="0"/>
                  </a:moveTo>
                  <a:cubicBezTo>
                    <a:pt x="4601253" y="0"/>
                    <a:pt x="5210727" y="205477"/>
                    <a:pt x="5691883" y="557381"/>
                  </a:cubicBezTo>
                  <a:lnTo>
                    <a:pt x="5769111" y="620523"/>
                  </a:lnTo>
                  <a:lnTo>
                    <a:pt x="5769111" y="1464911"/>
                  </a:lnTo>
                  <a:lnTo>
                    <a:pt x="5660063" y="1328105"/>
                  </a:lnTo>
                  <a:cubicBezTo>
                    <a:pt x="5449800" y="1091506"/>
                    <a:pt x="5197607" y="907600"/>
                    <a:pt x="4910471" y="781599"/>
                  </a:cubicBezTo>
                  <a:cubicBezTo>
                    <a:pt x="4604088" y="647260"/>
                    <a:pt x="4258349" y="579048"/>
                    <a:pt x="3882695" y="579048"/>
                  </a:cubicBezTo>
                  <a:cubicBezTo>
                    <a:pt x="3484238" y="579048"/>
                    <a:pt x="3080631" y="652240"/>
                    <a:pt x="2683153" y="797003"/>
                  </a:cubicBezTo>
                  <a:cubicBezTo>
                    <a:pt x="2296098" y="937595"/>
                    <a:pt x="1927678" y="1144662"/>
                    <a:pt x="1617493" y="1395738"/>
                  </a:cubicBezTo>
                  <a:cubicBezTo>
                    <a:pt x="1301915" y="1651098"/>
                    <a:pt x="1053890" y="1941665"/>
                    <a:pt x="880408" y="2259099"/>
                  </a:cubicBezTo>
                  <a:cubicBezTo>
                    <a:pt x="703125" y="2583597"/>
                    <a:pt x="613135" y="2921645"/>
                    <a:pt x="613135" y="3263863"/>
                  </a:cubicBezTo>
                  <a:cubicBezTo>
                    <a:pt x="613135" y="3608512"/>
                    <a:pt x="756702" y="3809789"/>
                    <a:pt x="1055484" y="4196825"/>
                  </a:cubicBezTo>
                  <a:cubicBezTo>
                    <a:pt x="1127574" y="4290167"/>
                    <a:pt x="1202116" y="4386753"/>
                    <a:pt x="1278376" y="4492950"/>
                  </a:cubicBezTo>
                  <a:cubicBezTo>
                    <a:pt x="1861105" y="5304313"/>
                    <a:pt x="2486623" y="5650468"/>
                    <a:pt x="3369851" y="5650468"/>
                  </a:cubicBezTo>
                  <a:cubicBezTo>
                    <a:pt x="3949515" y="5650468"/>
                    <a:pt x="4374822" y="5368471"/>
                    <a:pt x="4957551" y="4938355"/>
                  </a:cubicBezTo>
                  <a:cubicBezTo>
                    <a:pt x="5022653" y="4890293"/>
                    <a:pt x="5087755" y="4842811"/>
                    <a:pt x="5150773" y="4796950"/>
                  </a:cubicBezTo>
                  <a:cubicBezTo>
                    <a:pt x="5364254" y="4641404"/>
                    <a:pt x="5570313" y="4491241"/>
                    <a:pt x="5747247" y="4338176"/>
                  </a:cubicBezTo>
                  <a:lnTo>
                    <a:pt x="5769111" y="4318497"/>
                  </a:lnTo>
                  <a:lnTo>
                    <a:pt x="5769111" y="5074612"/>
                  </a:lnTo>
                  <a:lnTo>
                    <a:pt x="5636252" y="5174208"/>
                  </a:lnTo>
                  <a:cubicBezTo>
                    <a:pt x="5537051" y="5246835"/>
                    <a:pt x="5436100" y="5319845"/>
                    <a:pt x="5334922" y="5394528"/>
                  </a:cubicBezTo>
                  <a:cubicBezTo>
                    <a:pt x="4745327" y="5829741"/>
                    <a:pt x="4177309" y="6229400"/>
                    <a:pt x="3369727" y="6229400"/>
                  </a:cubicBezTo>
                  <a:cubicBezTo>
                    <a:pt x="2172147" y="6229400"/>
                    <a:pt x="1394603" y="5686137"/>
                    <a:pt x="771046" y="4817913"/>
                  </a:cubicBezTo>
                  <a:cubicBezTo>
                    <a:pt x="396864" y="4297000"/>
                    <a:pt x="0" y="3939728"/>
                    <a:pt x="0" y="3263748"/>
                  </a:cubicBezTo>
                  <a:cubicBezTo>
                    <a:pt x="0" y="1461170"/>
                    <a:pt x="1955141" y="0"/>
                    <a:pt x="38826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Shape 45">
              <a:extLst>
                <a:ext uri="{FF2B5EF4-FFF2-40B4-BE49-F238E27FC236}">
                  <a16:creationId xmlns:a16="http://schemas.microsoft.com/office/drawing/2014/main" id="{5BD26A8C-8D1D-41E6-A71E-FE9AC75F3F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10220" y="131729"/>
              <a:ext cx="5769111" cy="6229400"/>
            </a:xfrm>
            <a:custGeom>
              <a:avLst/>
              <a:gdLst>
                <a:gd name="connsiteX0" fmla="*/ 3882695 w 5769111"/>
                <a:gd name="connsiteY0" fmla="*/ 0 h 6229400"/>
                <a:gd name="connsiteX1" fmla="*/ 5691883 w 5769111"/>
                <a:gd name="connsiteY1" fmla="*/ 557381 h 6229400"/>
                <a:gd name="connsiteX2" fmla="*/ 5769111 w 5769111"/>
                <a:gd name="connsiteY2" fmla="*/ 620523 h 6229400"/>
                <a:gd name="connsiteX3" fmla="*/ 5769111 w 5769111"/>
                <a:gd name="connsiteY3" fmla="*/ 1675390 h 6229400"/>
                <a:gd name="connsiteX4" fmla="*/ 5711488 w 5769111"/>
                <a:gd name="connsiteY4" fmla="*/ 1585205 h 6229400"/>
                <a:gd name="connsiteX5" fmla="*/ 5566027 w 5769111"/>
                <a:gd name="connsiteY5" fmla="*/ 1402571 h 6229400"/>
                <a:gd name="connsiteX6" fmla="*/ 4858734 w 5769111"/>
                <a:gd name="connsiteY6" fmla="*/ 886639 h 6229400"/>
                <a:gd name="connsiteX7" fmla="*/ 3882695 w 5769111"/>
                <a:gd name="connsiteY7" fmla="*/ 694858 h 6229400"/>
                <a:gd name="connsiteX8" fmla="*/ 2727046 w 5769111"/>
                <a:gd name="connsiteY8" fmla="*/ 905053 h 6229400"/>
                <a:gd name="connsiteX9" fmla="*/ 1697186 w 5769111"/>
                <a:gd name="connsiteY9" fmla="*/ 1483638 h 6229400"/>
                <a:gd name="connsiteX10" fmla="*/ 989279 w 5769111"/>
                <a:gd name="connsiteY10" fmla="*/ 2312139 h 6229400"/>
                <a:gd name="connsiteX11" fmla="*/ 735615 w 5769111"/>
                <a:gd name="connsiteY11" fmla="*/ 3263863 h 6229400"/>
                <a:gd name="connsiteX12" fmla="*/ 1154424 w 5769111"/>
                <a:gd name="connsiteY12" fmla="*/ 4128614 h 6229400"/>
                <a:gd name="connsiteX13" fmla="*/ 1379768 w 5769111"/>
                <a:gd name="connsiteY13" fmla="*/ 4427981 h 6229400"/>
                <a:gd name="connsiteX14" fmla="*/ 2239456 w 5769111"/>
                <a:gd name="connsiteY14" fmla="*/ 5256947 h 6229400"/>
                <a:gd name="connsiteX15" fmla="*/ 3369727 w 5769111"/>
                <a:gd name="connsiteY15" fmla="*/ 5534658 h 6229400"/>
                <a:gd name="connsiteX16" fmla="*/ 4096760 w 5769111"/>
                <a:gd name="connsiteY16" fmla="*/ 5357817 h 6229400"/>
                <a:gd name="connsiteX17" fmla="*/ 4881905 w 5769111"/>
                <a:gd name="connsiteY17" fmla="*/ 4847212 h 6229400"/>
                <a:gd name="connsiteX18" fmla="*/ 5075739 w 5769111"/>
                <a:gd name="connsiteY18" fmla="*/ 4705346 h 6229400"/>
                <a:gd name="connsiteX19" fmla="*/ 5759930 w 5769111"/>
                <a:gd name="connsiteY19" fmla="*/ 4166809 h 6229400"/>
                <a:gd name="connsiteX20" fmla="*/ 5769111 w 5769111"/>
                <a:gd name="connsiteY20" fmla="*/ 4157764 h 6229400"/>
                <a:gd name="connsiteX21" fmla="*/ 5769111 w 5769111"/>
                <a:gd name="connsiteY21" fmla="*/ 5074612 h 6229400"/>
                <a:gd name="connsiteX22" fmla="*/ 5636252 w 5769111"/>
                <a:gd name="connsiteY22" fmla="*/ 5174208 h 6229400"/>
                <a:gd name="connsiteX23" fmla="*/ 5334922 w 5769111"/>
                <a:gd name="connsiteY23" fmla="*/ 5394528 h 6229400"/>
                <a:gd name="connsiteX24" fmla="*/ 3369727 w 5769111"/>
                <a:gd name="connsiteY24" fmla="*/ 6229400 h 6229400"/>
                <a:gd name="connsiteX25" fmla="*/ 771046 w 5769111"/>
                <a:gd name="connsiteY25" fmla="*/ 4817913 h 6229400"/>
                <a:gd name="connsiteX26" fmla="*/ 0 w 5769111"/>
                <a:gd name="connsiteY26" fmla="*/ 3263748 h 6229400"/>
                <a:gd name="connsiteX27" fmla="*/ 3882695 w 5769111"/>
                <a:gd name="connsiteY27" fmla="*/ 0 h 622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769111" h="6229400">
                  <a:moveTo>
                    <a:pt x="3882695" y="0"/>
                  </a:moveTo>
                  <a:cubicBezTo>
                    <a:pt x="4601253" y="0"/>
                    <a:pt x="5210727" y="205477"/>
                    <a:pt x="5691883" y="557381"/>
                  </a:cubicBezTo>
                  <a:lnTo>
                    <a:pt x="5769111" y="620523"/>
                  </a:lnTo>
                  <a:lnTo>
                    <a:pt x="5769111" y="1675390"/>
                  </a:lnTo>
                  <a:lnTo>
                    <a:pt x="5711488" y="1585205"/>
                  </a:lnTo>
                  <a:cubicBezTo>
                    <a:pt x="5665942" y="1521390"/>
                    <a:pt x="5617428" y="1460432"/>
                    <a:pt x="5566027" y="1402571"/>
                  </a:cubicBezTo>
                  <a:cubicBezTo>
                    <a:pt x="5367411" y="1179058"/>
                    <a:pt x="5129563" y="1005460"/>
                    <a:pt x="4858734" y="886639"/>
                  </a:cubicBezTo>
                  <a:cubicBezTo>
                    <a:pt x="4568779" y="759363"/>
                    <a:pt x="4240327" y="694858"/>
                    <a:pt x="3882695" y="694858"/>
                  </a:cubicBezTo>
                  <a:cubicBezTo>
                    <a:pt x="3504835" y="694858"/>
                    <a:pt x="3105151" y="767471"/>
                    <a:pt x="2727046" y="905053"/>
                  </a:cubicBezTo>
                  <a:cubicBezTo>
                    <a:pt x="2352985" y="1041013"/>
                    <a:pt x="1996826" y="1241132"/>
                    <a:pt x="1697186" y="1483638"/>
                  </a:cubicBezTo>
                  <a:cubicBezTo>
                    <a:pt x="1397913" y="1725796"/>
                    <a:pt x="1153199" y="2012308"/>
                    <a:pt x="989279" y="2312139"/>
                  </a:cubicBezTo>
                  <a:cubicBezTo>
                    <a:pt x="820946" y="2620077"/>
                    <a:pt x="735615" y="2940290"/>
                    <a:pt x="735615" y="3263863"/>
                  </a:cubicBezTo>
                  <a:cubicBezTo>
                    <a:pt x="735615" y="3573074"/>
                    <a:pt x="863980" y="3752464"/>
                    <a:pt x="1154424" y="4128614"/>
                  </a:cubicBezTo>
                  <a:cubicBezTo>
                    <a:pt x="1227127" y="4222767"/>
                    <a:pt x="1302282" y="4320162"/>
                    <a:pt x="1379768" y="4427981"/>
                  </a:cubicBezTo>
                  <a:cubicBezTo>
                    <a:pt x="1653784" y="4809458"/>
                    <a:pt x="1934912" y="5080685"/>
                    <a:pt x="2239456" y="5256947"/>
                  </a:cubicBezTo>
                  <a:cubicBezTo>
                    <a:pt x="2562268" y="5443863"/>
                    <a:pt x="2932037" y="5534658"/>
                    <a:pt x="3369727" y="5534658"/>
                  </a:cubicBezTo>
                  <a:cubicBezTo>
                    <a:pt x="3618120" y="5534658"/>
                    <a:pt x="3849103" y="5478491"/>
                    <a:pt x="4096760" y="5357817"/>
                  </a:cubicBezTo>
                  <a:cubicBezTo>
                    <a:pt x="4351037" y="5233901"/>
                    <a:pt x="4602740" y="5053238"/>
                    <a:pt x="4881905" y="4847212"/>
                  </a:cubicBezTo>
                  <a:cubicBezTo>
                    <a:pt x="4947375" y="4798920"/>
                    <a:pt x="5012599" y="4751322"/>
                    <a:pt x="5075739" y="4705346"/>
                  </a:cubicBezTo>
                  <a:cubicBezTo>
                    <a:pt x="5327320" y="4521990"/>
                    <a:pt x="5568418" y="4346256"/>
                    <a:pt x="5759930" y="4166809"/>
                  </a:cubicBezTo>
                  <a:lnTo>
                    <a:pt x="5769111" y="4157764"/>
                  </a:lnTo>
                  <a:lnTo>
                    <a:pt x="5769111" y="5074612"/>
                  </a:lnTo>
                  <a:lnTo>
                    <a:pt x="5636252" y="5174208"/>
                  </a:lnTo>
                  <a:cubicBezTo>
                    <a:pt x="5537051" y="5246835"/>
                    <a:pt x="5436100" y="5319845"/>
                    <a:pt x="5334922" y="5394528"/>
                  </a:cubicBezTo>
                  <a:cubicBezTo>
                    <a:pt x="4745327" y="5829741"/>
                    <a:pt x="4177309" y="6229400"/>
                    <a:pt x="3369727" y="6229400"/>
                  </a:cubicBezTo>
                  <a:cubicBezTo>
                    <a:pt x="2172147" y="6229400"/>
                    <a:pt x="1394603" y="5686137"/>
                    <a:pt x="771046" y="4817913"/>
                  </a:cubicBezTo>
                  <a:cubicBezTo>
                    <a:pt x="396864" y="4297000"/>
                    <a:pt x="0" y="3939728"/>
                    <a:pt x="0" y="3263748"/>
                  </a:cubicBezTo>
                  <a:cubicBezTo>
                    <a:pt x="0" y="1461170"/>
                    <a:pt x="1955141" y="0"/>
                    <a:pt x="38826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3">
            <a:extLst>
              <a:ext uri="{FF2B5EF4-FFF2-40B4-BE49-F238E27FC236}">
                <a16:creationId xmlns:a16="http://schemas.microsoft.com/office/drawing/2014/main" id="{BCC62966-1085-7646-4B45-A2A024E865B3}"/>
              </a:ext>
            </a:extLst>
          </p:cNvPr>
          <p:cNvPicPr>
            <a:picLocks noChangeAspect="1"/>
          </p:cNvPicPr>
          <p:nvPr/>
        </p:nvPicPr>
        <p:blipFill>
          <a:blip r:embed="rId4"/>
          <a:stretch>
            <a:fillRect/>
          </a:stretch>
        </p:blipFill>
        <p:spPr>
          <a:xfrm>
            <a:off x="8100821" y="2513903"/>
            <a:ext cx="3661831" cy="1850393"/>
          </a:xfrm>
          <a:prstGeom prst="rect">
            <a:avLst/>
          </a:prstGeom>
        </p:spPr>
      </p:pic>
      <p:pic>
        <p:nvPicPr>
          <p:cNvPr id="5" name="9">
            <a:hlinkClick r:id="" action="ppaction://media"/>
            <a:extLst>
              <a:ext uri="{FF2B5EF4-FFF2-40B4-BE49-F238E27FC236}">
                <a16:creationId xmlns:a16="http://schemas.microsoft.com/office/drawing/2014/main" id="{D3B69208-1EC6-CC79-D1B8-1C24B4ECD42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60955" y="172733"/>
            <a:ext cx="487363" cy="487363"/>
          </a:xfrm>
          <a:prstGeom prst="rect">
            <a:avLst/>
          </a:prstGeom>
        </p:spPr>
      </p:pic>
    </p:spTree>
    <p:extLst>
      <p:ext uri="{BB962C8B-B14F-4D97-AF65-F5344CB8AC3E}">
        <p14:creationId xmlns:p14="http://schemas.microsoft.com/office/powerpoint/2010/main" val="2050907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88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E99B8-4101-ABDC-307B-BF10A3FDF39B}"/>
              </a:ext>
            </a:extLst>
          </p:cNvPr>
          <p:cNvSpPr>
            <a:spLocks noGrp="1"/>
          </p:cNvSpPr>
          <p:nvPr>
            <p:ph type="title"/>
          </p:nvPr>
        </p:nvSpPr>
        <p:spPr>
          <a:xfrm>
            <a:off x="1467467" y="5034224"/>
            <a:ext cx="9404849" cy="896569"/>
          </a:xfrm>
        </p:spPr>
        <p:txBody>
          <a:bodyPr vert="horz" lIns="91440" tIns="45720" rIns="91440" bIns="45720" rtlCol="0" anchor="b">
            <a:normAutofit fontScale="90000"/>
          </a:bodyPr>
          <a:lstStyle/>
          <a:p>
            <a:pPr algn="ctr"/>
            <a:r>
              <a:rPr lang="en-US" sz="3600" b="1" kern="1200" dirty="0">
                <a:solidFill>
                  <a:schemeClr val="tx2"/>
                </a:solidFill>
                <a:latin typeface="+mn-lt"/>
                <a:ea typeface="+mj-ea"/>
                <a:cs typeface="+mj-cs"/>
              </a:rPr>
              <a:t>Research methods commonly used for evaluation</a:t>
            </a:r>
          </a:p>
        </p:txBody>
      </p:sp>
      <p:pic>
        <p:nvPicPr>
          <p:cNvPr id="4" name="Picture 3" descr="Graph on document with pen">
            <a:extLst>
              <a:ext uri="{FF2B5EF4-FFF2-40B4-BE49-F238E27FC236}">
                <a16:creationId xmlns:a16="http://schemas.microsoft.com/office/drawing/2014/main" id="{C574DA86-F4DA-A5CA-FBBA-94382DF79D93}"/>
              </a:ext>
            </a:extLst>
          </p:cNvPr>
          <p:cNvPicPr>
            <a:picLocks noChangeAspect="1"/>
          </p:cNvPicPr>
          <p:nvPr/>
        </p:nvPicPr>
        <p:blipFill rotWithShape="1">
          <a:blip r:embed="rId4"/>
          <a:srcRect t="1510" b="14220"/>
          <a:stretch/>
        </p:blipFill>
        <p:spPr>
          <a:xfrm>
            <a:off x="2162233" y="461563"/>
            <a:ext cx="7836749" cy="4408190"/>
          </a:xfrm>
          <a:prstGeom prst="rect">
            <a:avLst/>
          </a:prstGeom>
        </p:spPr>
      </p:pic>
      <p:pic>
        <p:nvPicPr>
          <p:cNvPr id="3" name="9a">
            <a:hlinkClick r:id="" action="ppaction://media"/>
            <a:extLst>
              <a:ext uri="{FF2B5EF4-FFF2-40B4-BE49-F238E27FC236}">
                <a16:creationId xmlns:a16="http://schemas.microsoft.com/office/drawing/2014/main" id="{E10AFF66-0CA0-347F-BA2B-2AE65713778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47463" y="593725"/>
            <a:ext cx="487362" cy="487363"/>
          </a:xfrm>
          <a:prstGeom prst="rect">
            <a:avLst/>
          </a:prstGeom>
        </p:spPr>
      </p:pic>
    </p:spTree>
    <p:extLst>
      <p:ext uri="{BB962C8B-B14F-4D97-AF65-F5344CB8AC3E}">
        <p14:creationId xmlns:p14="http://schemas.microsoft.com/office/powerpoint/2010/main" val="621177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95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3"/>
                </p:tgtEl>
              </p:cMediaNode>
            </p:audio>
          </p:childTnLst>
        </p:cTn>
      </p:par>
    </p:tnLst>
    <p:bldLst>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6833</TotalTime>
  <Words>3884</Words>
  <Application>Microsoft Office PowerPoint</Application>
  <PresentationFormat>Widescreen</PresentationFormat>
  <Paragraphs>295</Paragraphs>
  <Slides>44</Slides>
  <Notes>10</Notes>
  <HiddenSlides>0</HiddenSlides>
  <MMClips>42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44</vt:i4>
      </vt:variant>
    </vt:vector>
  </HeadingPairs>
  <TitlesOfParts>
    <vt:vector size="52" baseType="lpstr">
      <vt:lpstr>Arial</vt:lpstr>
      <vt:lpstr>Arial</vt:lpstr>
      <vt:lpstr>Calibri</vt:lpstr>
      <vt:lpstr>Calibri Light</vt:lpstr>
      <vt:lpstr>Google Sans</vt:lpstr>
      <vt:lpstr>Humanist777BT-BoldCondensedB</vt:lpstr>
      <vt:lpstr>Humanist777BT-LightB</vt:lpstr>
      <vt:lpstr>Office Theme</vt:lpstr>
      <vt:lpstr>Evaluation methods and data collection</vt:lpstr>
      <vt:lpstr>Learning outcomes</vt:lpstr>
      <vt:lpstr>Introduction </vt:lpstr>
      <vt:lpstr>Selection of appropriate evaluation methods</vt:lpstr>
      <vt:lpstr>Selection of appropriate evaluation methods</vt:lpstr>
      <vt:lpstr>Theory of change is a model</vt:lpstr>
      <vt:lpstr>Selection of appropriate evaluation methods</vt:lpstr>
      <vt:lpstr>Research methods used in both process and impact evaluations </vt:lpstr>
      <vt:lpstr>Research methods commonly used for evaluation</vt:lpstr>
      <vt:lpstr>Research methods commonly used for evaluation</vt:lpstr>
      <vt:lpstr>Research methods commonly used for evaluation 1. Interviews and focus groups </vt:lpstr>
      <vt:lpstr>Research methods commonly used for evaluation 2. Case studies </vt:lpstr>
      <vt:lpstr>Research methods commonly used for evaluation 3. Surveys</vt:lpstr>
      <vt:lpstr>Research methods commonly used for evaluation 4. Output or performance monitoring </vt:lpstr>
      <vt:lpstr>Research methods commonly used for evaluation 5.Observational studies (including ethnography) </vt:lpstr>
      <vt:lpstr>Theory-based impact evaluation methods</vt:lpstr>
      <vt:lpstr>Theory-based impact evaluation methods</vt:lpstr>
      <vt:lpstr>Theory-based impact evaluation methods</vt:lpstr>
      <vt:lpstr>Common theory-based impact evaluation methods</vt:lpstr>
      <vt:lpstr>Experimental and quasi-experimental impact evaluation methods</vt:lpstr>
      <vt:lpstr>Experimental and quasi-experimental impact evaluation methods</vt:lpstr>
      <vt:lpstr>Experimental and quasi-experimental impact evaluation methods</vt:lpstr>
      <vt:lpstr>What is the difference between experimental and quasi-experimental research?</vt:lpstr>
      <vt:lpstr>Randomised Controlled Trials (RCTs)</vt:lpstr>
      <vt:lpstr>Randomised Controlled Trials (RCTs)</vt:lpstr>
      <vt:lpstr>RCT</vt:lpstr>
      <vt:lpstr>Selection of a method </vt:lpstr>
      <vt:lpstr>Selection of a method </vt:lpstr>
      <vt:lpstr>Common experimental and quasi-experimental impact evaluation methods</vt:lpstr>
      <vt:lpstr>Value-for-Money evaluation methods</vt:lpstr>
      <vt:lpstr>Value-for-Money evaluation methods</vt:lpstr>
      <vt:lpstr>Value-for-Money evaluation methods</vt:lpstr>
      <vt:lpstr>Common value-for-money evaluation methods</vt:lpstr>
      <vt:lpstr>Synthesis methods</vt:lpstr>
      <vt:lpstr> Synthesis methods</vt:lpstr>
      <vt:lpstr>Synthesis methods Meta-evaluation and synthesis </vt:lpstr>
      <vt:lpstr>Evidence synthesis methods</vt:lpstr>
      <vt:lpstr>Rapid evidence assessment</vt:lpstr>
      <vt:lpstr>Systematic reviews</vt:lpstr>
      <vt:lpstr>Meta analysis</vt:lpstr>
      <vt:lpstr>Meta ethnography</vt:lpstr>
      <vt:lpstr>Realist synthesis</vt:lpstr>
      <vt:lpstr>References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presentation</dc:title>
  <dc:creator>Martin Jens Persson</dc:creator>
  <cp:lastModifiedBy>User</cp:lastModifiedBy>
  <cp:revision>49</cp:revision>
  <cp:lastPrinted>2023-10-14T00:03:00Z</cp:lastPrinted>
  <dcterms:created xsi:type="dcterms:W3CDTF">2022-12-12T07:56:35Z</dcterms:created>
  <dcterms:modified xsi:type="dcterms:W3CDTF">2023-10-20T22:16:34Z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9144ccec-98ca-4847-b090-103d5c6592f4_Enabled">
    <vt:lpwstr>true</vt:lpwstr>
  </property>
  <property fmtid="{D5CDD505-2E9C-101B-9397-08002B2CF9AE}" pid="3" name="MSIP_Label_9144ccec-98ca-4847-b090-103d5c6592f4_SetDate">
    <vt:lpwstr>2022-12-12T08:01:38Z</vt:lpwstr>
  </property>
  <property fmtid="{D5CDD505-2E9C-101B-9397-08002B2CF9AE}" pid="4" name="MSIP_Label_9144ccec-98ca-4847-b090-103d5c6592f4_Method">
    <vt:lpwstr>Standard</vt:lpwstr>
  </property>
  <property fmtid="{D5CDD505-2E9C-101B-9397-08002B2CF9AE}" pid="5" name="MSIP_Label_9144ccec-98ca-4847-b090-103d5c6592f4_Name">
    <vt:lpwstr>Information class 1</vt:lpwstr>
  </property>
  <property fmtid="{D5CDD505-2E9C-101B-9397-08002B2CF9AE}" pid="6" name="MSIP_Label_9144ccec-98ca-4847-b090-103d5c6592f4_SiteId">
    <vt:lpwstr>fb665cd7-b4b7-4578-8a42-29ff69176bdf</vt:lpwstr>
  </property>
  <property fmtid="{D5CDD505-2E9C-101B-9397-08002B2CF9AE}" pid="7" name="MSIP_Label_9144ccec-98ca-4847-b090-103d5c6592f4_ActionId">
    <vt:lpwstr>a68d1860-4a23-49fb-977d-35382d0eacfc</vt:lpwstr>
  </property>
  <property fmtid="{D5CDD505-2E9C-101B-9397-08002B2CF9AE}" pid="8" name="MSIP_Label_9144ccec-98ca-4847-b090-103d5c6592f4_ContentBits">
    <vt:lpwstr>0</vt:lpwstr>
  </property>
</Properties>
</file>