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2" r:id="rId4"/>
    <p:sldId id="261" r:id="rId5"/>
    <p:sldId id="263" r:id="rId6"/>
    <p:sldId id="264" r:id="rId7"/>
    <p:sldId id="265" r:id="rId8"/>
    <p:sldId id="267" r:id="rId9"/>
    <p:sldId id="275" r:id="rId10"/>
    <p:sldId id="270" r:id="rId11"/>
    <p:sldId id="269" r:id="rId12"/>
    <p:sldId id="259" r:id="rId13"/>
    <p:sldId id="260" r:id="rId14"/>
    <p:sldId id="274" r:id="rId15"/>
    <p:sldId id="810" r:id="rId16"/>
    <p:sldId id="278" r:id="rId17"/>
    <p:sldId id="279" r:id="rId18"/>
    <p:sldId id="276" r:id="rId19"/>
    <p:sldId id="811" r:id="rId20"/>
    <p:sldId id="273" r:id="rId21"/>
    <p:sldId id="809" r:id="rId22"/>
    <p:sldId id="272" r:id="rId23"/>
    <p:sldId id="814" r:id="rId24"/>
    <p:sldId id="813" r:id="rId25"/>
  </p:sldIdLst>
  <p:sldSz cx="12192000" cy="6858000"/>
  <p:notesSz cx="6858000" cy="91440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84"/>
    <p:restoredTop sz="96327"/>
  </p:normalViewPr>
  <p:slideViewPr>
    <p:cSldViewPr snapToGrid="0">
      <p:cViewPr varScale="1">
        <p:scale>
          <a:sx n="99" d="100"/>
          <a:sy n="99" d="100"/>
        </p:scale>
        <p:origin x="20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ACDFA-C21B-794D-815E-75397B7DDEAF}" type="datetimeFigureOut">
              <a:rPr lang="sv-SE" smtClean="0"/>
              <a:t>2023-11-08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795C0-2089-AD46-AC2E-B194620FA3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5244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3179D-E8E9-E3EA-35D5-600D208EC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B89B85-DB29-8CD7-3AAE-0C7D8A02AC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845764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307A5-4DC7-1BEC-3FDB-979134770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4E0F90-C813-648E-2596-CCCDB18344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869CE-9132-EE61-FA52-BA7AD4776A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11/8/23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063DB-CC34-9C76-201D-9521D56A9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370E2-DD8D-4EB9-D006-29F9ABCEB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382965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787589-EAF7-7FD7-F2EC-6EBA2A3283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F28D9D-9C67-F350-392F-B149C90943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DD0BF-8FCE-1370-F91F-8098E20D0D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11/8/23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33D41-00BB-F0AC-11EF-165F08B4A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4EC5C-F93C-2349-D975-91319D085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920510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4F669-B068-836D-61D4-2A4838C78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439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85C74-0254-0336-1B45-B061659A5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250598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B3096-5530-0861-0508-3A56D9D70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DF0C6-F634-D4EC-8A3D-15565EF7A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711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E2962-CBB6-A5E1-9616-80A815126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231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233BE-4880-12D2-FA56-FC85E6CFDF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61440"/>
            <a:ext cx="5181600" cy="481552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BBFA12-D6DF-9E5F-5131-F67A92960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61440"/>
            <a:ext cx="5181600" cy="481552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232968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7BA29-5628-36A3-2761-0E7FC6E08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3A6EB6-804D-D929-87AC-F81224EEE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7CE9EE-D558-A4DF-6E49-AF196192C3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2AEEF9-3009-ECFE-1246-06D673405B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1157B5-6FB0-0FE1-6228-F1997AF071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B02BFE-CF35-6592-404A-0E1600F125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11/8/23</a:t>
            </a:fld>
            <a:endParaRPr lang="en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A930C2-AFB0-D70C-A7DB-0AFAFEE48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B32882-E567-3516-777B-1FB7A5BDB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960400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88BB7-0C64-AC13-8355-4B321CB04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79993E-B2FE-38A6-9365-78334A1A51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11/8/23</a:t>
            </a:fld>
            <a:endParaRPr lang="en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6A1F94-D559-80C1-95D2-0856570B9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92DB70-1391-1732-2CC3-BB2DEEEA0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126475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18C9CB-B793-99AB-AA1C-F8D162975C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11/8/23</a:t>
            </a:fld>
            <a:endParaRPr lang="en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21F578-1D3F-1983-2D46-0CA027B99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846DD7-663E-8D55-AE79-CE7021794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01880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F0088-7BEE-114C-47D2-7C75E421D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1FE15-BED3-4A69-C520-7C4D8C5B0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1A165C-8EDB-CB77-96EC-BEE223002F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5828D-86AC-8E80-0618-7E5119BB7C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11/8/23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1FC49E-0B95-1ACB-11FE-932A3352D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459BAC-511D-50A7-5A19-87FF49189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4297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9537C-4A27-EA8C-7671-C1B8B3187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3BA6F3-D164-C635-D6FE-E6D0FBDCD9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DB5F6A-9E7A-4DBD-7561-3ABB1CDF4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81FD9-7B78-D626-212F-84DC21CE6E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11/8/23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AF957F-24B7-0B57-8FC3-B96A03172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34E2AA-53BF-1C4E-F268-4F6427E3B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254545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684F64-240D-C9B3-4318-EA03C8CB6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98B89-FF20-91B4-3503-8B6F258DF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3CAFB99-334F-065D-1C77-534D9178CA71}"/>
              </a:ext>
            </a:extLst>
          </p:cNvPr>
          <p:cNvGrpSpPr/>
          <p:nvPr userDrawn="1"/>
        </p:nvGrpSpPr>
        <p:grpSpPr>
          <a:xfrm>
            <a:off x="179523" y="6121210"/>
            <a:ext cx="6520219" cy="633095"/>
            <a:chOff x="519728" y="10058718"/>
            <a:chExt cx="6520219" cy="63309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7173820-6D4F-B0C4-A30B-F7D0678B2B6A}"/>
                </a:ext>
              </a:extLst>
            </p:cNvPr>
            <p:cNvPicPr/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28" y="10058718"/>
              <a:ext cx="2218055" cy="63309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D579E16-F6AE-08E5-6699-4737ED30B6B0}"/>
                </a:ext>
              </a:extLst>
            </p:cNvPr>
            <p:cNvSpPr txBox="1"/>
            <p:nvPr userDrawn="1"/>
          </p:nvSpPr>
          <p:spPr>
            <a:xfrm>
              <a:off x="2796720" y="10142137"/>
              <a:ext cx="42432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/>
                <a:t>Reference number: 618596-EPP-1-2020-1-SE-EPPKA2-CBHE-JP</a:t>
              </a:r>
              <a:br>
                <a:rPr lang="en-GB" sz="800"/>
              </a:br>
              <a:r>
                <a:rPr lang="en-GB" sz="800"/>
                <a:t>This publication [communication] reflects the views only of the authors, and the Commission cannot be held responsible for any use, which may be made of the information contained therein.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7B58126-C7BE-5D18-F25B-55D3658D4AE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058439" y="5504807"/>
            <a:ext cx="1074143" cy="130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94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oi.org/10.1177/0269215518800832" TargetMode="External"/><Relationship Id="rId4" Type="http://schemas.openxmlformats.org/officeDocument/2006/relationships/hyperlink" Target="https://doi.org/10.1177/154596831456715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doi.org/10.1177/154596831456715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oi.org/10.1177/0269215518800832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56/NEJMp1011024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26/science.282.5387.245" TargetMode="External"/><Relationship Id="rId2" Type="http://schemas.openxmlformats.org/officeDocument/2006/relationships/hyperlink" Target="https://www.accp.com/docs/products/ppc11/pharmacoeconomics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cbi.nlm.nih.gov/pmc/articles/PMC2690293/" TargetMode="External"/><Relationship Id="rId4" Type="http://schemas.openxmlformats.org/officeDocument/2006/relationships/hyperlink" Target="https://catalog.hathitrust.org/Record/000680689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93/jnci/92.3.195" TargetMode="External"/><Relationship Id="rId2" Type="http://schemas.openxmlformats.org/officeDocument/2006/relationships/hyperlink" Target="https://www.researchgate.net/publication/10884808_Outcomes_research_What_is_it_and_why_does_it_matte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3389/fpubh.2021.722927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F4CEB-918A-0472-B6E4-4689B9CD39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091" y="1122363"/>
            <a:ext cx="11459818" cy="2387600"/>
          </a:xfrm>
        </p:spPr>
        <p:txBody>
          <a:bodyPr>
            <a:normAutofit fontScale="90000"/>
          </a:bodyPr>
          <a:lstStyle/>
          <a:p>
            <a:r>
              <a:rPr lang="sv-SE" dirty="0"/>
              <a:t>The </a:t>
            </a:r>
            <a:r>
              <a:rPr lang="sv-SE" dirty="0" err="1"/>
              <a:t>role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outcomes</a:t>
            </a:r>
            <a:r>
              <a:rPr lang="sv-SE" dirty="0"/>
              <a:t> research in </a:t>
            </a:r>
            <a:r>
              <a:rPr lang="sv-SE" dirty="0" err="1"/>
              <a:t>NDDs</a:t>
            </a:r>
            <a:r>
              <a:rPr lang="sv-SE" dirty="0"/>
              <a:t>: An </a:t>
            </a:r>
            <a:r>
              <a:rPr lang="sv-SE" dirty="0" err="1"/>
              <a:t>overview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outcomes</a:t>
            </a:r>
            <a:r>
              <a:rPr lang="sv-SE" dirty="0"/>
              <a:t> research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1D21B8-B733-D6AC-A679-00D982C92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633095"/>
          </a:xfrm>
        </p:spPr>
        <p:txBody>
          <a:bodyPr>
            <a:normAutofit/>
          </a:bodyPr>
          <a:lstStyle/>
          <a:p>
            <a:r>
              <a:rPr lang="sv-SE"/>
              <a:t>Clinical </a:t>
            </a:r>
            <a:r>
              <a:rPr lang="sv-SE" err="1"/>
              <a:t>assessment</a:t>
            </a:r>
            <a:r>
              <a:rPr lang="sv-SE"/>
              <a:t> and </a:t>
            </a:r>
            <a:r>
              <a:rPr lang="sv-SE" err="1"/>
              <a:t>outcome</a:t>
            </a:r>
            <a:r>
              <a:rPr lang="sv-SE"/>
              <a:t> </a:t>
            </a:r>
            <a:r>
              <a:rPr lang="sv-SE" err="1"/>
              <a:t>measurement</a:t>
            </a:r>
            <a:endParaRPr lang="en-SE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ADD9B8F-30B1-E9B3-FE6D-B4C2CCF58456}"/>
              </a:ext>
            </a:extLst>
          </p:cNvPr>
          <p:cNvSpPr txBox="1">
            <a:spLocks/>
          </p:cNvSpPr>
          <p:nvPr/>
        </p:nvSpPr>
        <p:spPr>
          <a:xfrm>
            <a:off x="1696949" y="4327208"/>
            <a:ext cx="9144000" cy="6330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Peter Hagell</a:t>
            </a:r>
            <a:br>
              <a:rPr lang="en-GB"/>
            </a:br>
            <a:r>
              <a:rPr lang="en-GB"/>
              <a:t>Kristianstad university</a:t>
            </a:r>
          </a:p>
        </p:txBody>
      </p:sp>
    </p:spTree>
    <p:extLst>
      <p:ext uri="{BB962C8B-B14F-4D97-AF65-F5344CB8AC3E}">
        <p14:creationId xmlns:p14="http://schemas.microsoft.com/office/powerpoint/2010/main" val="1161591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654E7E-1ECF-3571-0AC2-90EFF1391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err="1"/>
              <a:t>Today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8838BB6-7823-5035-ECA1-B0DC664B8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58794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 err="1"/>
              <a:t>Largely</a:t>
            </a:r>
            <a:r>
              <a:rPr lang="sv-SE" dirty="0"/>
              <a:t> </a:t>
            </a:r>
            <a:r>
              <a:rPr lang="sv-SE" dirty="0" err="1"/>
              <a:t>integrated</a:t>
            </a:r>
            <a:r>
              <a:rPr lang="sv-SE" dirty="0"/>
              <a:t> in </a:t>
            </a:r>
            <a:r>
              <a:rPr lang="sv-SE" dirty="0" err="1"/>
              <a:t>clinical</a:t>
            </a:r>
            <a:r>
              <a:rPr lang="sv-SE" dirty="0"/>
              <a:t> </a:t>
            </a:r>
            <a:r>
              <a:rPr lang="sv-SE" dirty="0" err="1"/>
              <a:t>practice</a:t>
            </a:r>
            <a:r>
              <a:rPr lang="sv-SE" dirty="0"/>
              <a:t>, research and decision </a:t>
            </a:r>
            <a:r>
              <a:rPr lang="sv-SE" dirty="0" err="1"/>
              <a:t>making</a:t>
            </a:r>
            <a:r>
              <a:rPr lang="sv-SE" dirty="0"/>
              <a:t>, </a:t>
            </a:r>
            <a:r>
              <a:rPr lang="sv-SE" dirty="0" err="1"/>
              <a:t>e.g</a:t>
            </a:r>
            <a:r>
              <a:rPr lang="sv-SE" dirty="0"/>
              <a:t>.,</a:t>
            </a:r>
            <a:endParaRPr lang="sv-SE" sz="2400" dirty="0"/>
          </a:p>
          <a:p>
            <a:r>
              <a:rPr lang="sv-SE" sz="2400" dirty="0" err="1"/>
              <a:t>Quality</a:t>
            </a:r>
            <a:r>
              <a:rPr lang="sv-SE" sz="2400" dirty="0"/>
              <a:t> </a:t>
            </a:r>
            <a:r>
              <a:rPr lang="sv-SE" sz="2400" dirty="0" err="1"/>
              <a:t>assurance</a:t>
            </a:r>
            <a:r>
              <a:rPr lang="sv-SE" sz="2400" dirty="0"/>
              <a:t> </a:t>
            </a:r>
            <a:r>
              <a:rPr lang="sv-SE" sz="2400" dirty="0" err="1"/>
              <a:t>of</a:t>
            </a:r>
            <a:r>
              <a:rPr lang="sv-SE" sz="2400" dirty="0"/>
              <a:t> rating </a:t>
            </a:r>
            <a:r>
              <a:rPr lang="sv-SE" sz="2400" dirty="0" err="1"/>
              <a:t>scales</a:t>
            </a:r>
            <a:r>
              <a:rPr lang="sv-SE" sz="2400" dirty="0"/>
              <a:t> and </a:t>
            </a:r>
            <a:r>
              <a:rPr lang="sv-SE" sz="2400" dirty="0" err="1"/>
              <a:t>other</a:t>
            </a:r>
            <a:r>
              <a:rPr lang="sv-SE" sz="2400" dirty="0"/>
              <a:t> </a:t>
            </a:r>
            <a:r>
              <a:rPr lang="sv-SE" sz="2400" dirty="0" err="1"/>
              <a:t>similar</a:t>
            </a:r>
            <a:r>
              <a:rPr lang="sv-SE" sz="2400" dirty="0"/>
              <a:t> instruments </a:t>
            </a:r>
            <a:r>
              <a:rPr lang="sv-SE" sz="2400" dirty="0" err="1"/>
              <a:t>through</a:t>
            </a:r>
            <a:r>
              <a:rPr lang="sv-SE" sz="2400" dirty="0"/>
              <a:t> </a:t>
            </a:r>
            <a:r>
              <a:rPr lang="sv-SE" sz="2400" dirty="0" err="1"/>
              <a:t>psychometrics</a:t>
            </a:r>
            <a:endParaRPr lang="sv-SE" sz="2400" dirty="0"/>
          </a:p>
          <a:p>
            <a:r>
              <a:rPr lang="sv-SE" sz="2400" dirty="0"/>
              <a:t>Integration </a:t>
            </a:r>
            <a:r>
              <a:rPr lang="sv-SE" sz="2400" dirty="0" err="1"/>
              <a:t>of</a:t>
            </a:r>
            <a:r>
              <a:rPr lang="sv-SE" sz="2400" dirty="0"/>
              <a:t>, </a:t>
            </a:r>
            <a:r>
              <a:rPr lang="sv-SE" sz="2400" dirty="0" err="1"/>
              <a:t>e.g</a:t>
            </a:r>
            <a:r>
              <a:rPr lang="sv-SE" sz="2400" dirty="0"/>
              <a:t>., patient-</a:t>
            </a:r>
            <a:r>
              <a:rPr lang="sv-SE" sz="2400" dirty="0" err="1"/>
              <a:t>reported</a:t>
            </a:r>
            <a:r>
              <a:rPr lang="sv-SE" sz="2400" dirty="0"/>
              <a:t> </a:t>
            </a:r>
            <a:r>
              <a:rPr lang="sv-SE" sz="2400" dirty="0" err="1"/>
              <a:t>outcomes</a:t>
            </a:r>
            <a:r>
              <a:rPr lang="sv-SE" sz="2400" dirty="0"/>
              <a:t> and </a:t>
            </a:r>
            <a:r>
              <a:rPr lang="sv-SE" sz="2400" dirty="0" err="1"/>
              <a:t>health</a:t>
            </a:r>
            <a:r>
              <a:rPr lang="sv-SE" sz="2400" dirty="0"/>
              <a:t> </a:t>
            </a:r>
            <a:r>
              <a:rPr lang="sv-SE" sz="2400" dirty="0" err="1"/>
              <a:t>economics</a:t>
            </a:r>
            <a:r>
              <a:rPr lang="sv-SE" sz="2400" dirty="0"/>
              <a:t> in </a:t>
            </a:r>
            <a:r>
              <a:rPr lang="sv-SE" sz="2400" dirty="0" err="1"/>
              <a:t>clinical</a:t>
            </a:r>
            <a:r>
              <a:rPr lang="sv-SE" sz="2400" dirty="0"/>
              <a:t> studies, </a:t>
            </a:r>
            <a:r>
              <a:rPr lang="sv-SE" sz="2400" dirty="0" err="1"/>
              <a:t>audits</a:t>
            </a:r>
            <a:r>
              <a:rPr lang="sv-SE" sz="2400" dirty="0"/>
              <a:t> and </a:t>
            </a:r>
            <a:r>
              <a:rPr lang="sv-SE" sz="2400" dirty="0" err="1"/>
              <a:t>registries</a:t>
            </a:r>
            <a:endParaRPr lang="sv-SE" sz="2400" dirty="0"/>
          </a:p>
          <a:p>
            <a:endParaRPr lang="sv-SE" sz="2400" dirty="0"/>
          </a:p>
          <a:p>
            <a:endParaRPr lang="sv-SE" sz="2400" dirty="0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C4B45708-91D9-153D-22EF-D1FDF706E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8993" y="1303200"/>
            <a:ext cx="3795822" cy="38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00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4BF1E4-2E85-1184-646F-00CB65045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The </a:t>
            </a:r>
            <a:r>
              <a:rPr lang="sv-SE" err="1"/>
              <a:t>value</a:t>
            </a:r>
            <a:r>
              <a:rPr lang="sv-SE"/>
              <a:t> </a:t>
            </a:r>
            <a:r>
              <a:rPr lang="sv-SE" err="1"/>
              <a:t>of</a:t>
            </a:r>
            <a:r>
              <a:rPr lang="sv-SE"/>
              <a:t> </a:t>
            </a:r>
            <a:r>
              <a:rPr lang="sv-SE" err="1"/>
              <a:t>outcomes</a:t>
            </a:r>
            <a:r>
              <a:rPr lang="sv-SE"/>
              <a:t> research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FB3B075-26BD-4C33-ED06-ACB75EB12F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80778" y="1678103"/>
            <a:ext cx="3711222" cy="33567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err="1"/>
              <a:t>Outcomes</a:t>
            </a:r>
            <a:r>
              <a:rPr lang="sv-SE" sz="2000"/>
              <a:t> research </a:t>
            </a:r>
            <a:r>
              <a:rPr lang="sv-SE" sz="2000" err="1"/>
              <a:t>complements</a:t>
            </a:r>
            <a:r>
              <a:rPr lang="sv-SE" sz="2000"/>
              <a:t> </a:t>
            </a:r>
            <a:r>
              <a:rPr lang="sv-SE" sz="2000" err="1"/>
              <a:t>traditional</a:t>
            </a:r>
            <a:r>
              <a:rPr lang="sv-SE" sz="2000"/>
              <a:t> </a:t>
            </a:r>
            <a:r>
              <a:rPr lang="sv-SE" sz="2000" err="1"/>
              <a:t>clinical</a:t>
            </a:r>
            <a:r>
              <a:rPr lang="sv-SE" sz="2000"/>
              <a:t> </a:t>
            </a:r>
            <a:r>
              <a:rPr lang="sv-SE" sz="2000" err="1"/>
              <a:t>trials</a:t>
            </a:r>
            <a:r>
              <a:rPr lang="sv-SE" sz="2000"/>
              <a:t> by, </a:t>
            </a:r>
            <a:r>
              <a:rPr lang="sv-SE" sz="2000" err="1"/>
              <a:t>e.g</a:t>
            </a:r>
            <a:r>
              <a:rPr lang="sv-SE" sz="2000"/>
              <a:t>., </a:t>
            </a:r>
          </a:p>
          <a:p>
            <a:pPr marL="571500" indent="-571500">
              <a:buAutoNum type="romanLcParenBoth"/>
            </a:pPr>
            <a:r>
              <a:rPr lang="sv-SE" sz="2000" err="1"/>
              <a:t>provide</a:t>
            </a:r>
            <a:r>
              <a:rPr lang="sv-SE" sz="2000"/>
              <a:t> </a:t>
            </a:r>
            <a:r>
              <a:rPr lang="sv-SE" sz="2000" err="1"/>
              <a:t>better</a:t>
            </a:r>
            <a:r>
              <a:rPr lang="sv-SE" sz="2000"/>
              <a:t> information to </a:t>
            </a:r>
            <a:r>
              <a:rPr lang="sv-SE" sz="2000" err="1"/>
              <a:t>inform</a:t>
            </a:r>
            <a:r>
              <a:rPr lang="sv-SE" sz="2000"/>
              <a:t> patient </a:t>
            </a:r>
            <a:r>
              <a:rPr lang="sv-SE" sz="2000" err="1"/>
              <a:t>decisions</a:t>
            </a:r>
            <a:endParaRPr lang="sv-SE" sz="2000"/>
          </a:p>
          <a:p>
            <a:pPr marL="571500" indent="-571500">
              <a:buAutoNum type="romanLcParenBoth"/>
            </a:pPr>
            <a:r>
              <a:rPr lang="sv-SE" sz="2000"/>
              <a:t>guide </a:t>
            </a:r>
            <a:r>
              <a:rPr lang="sv-SE" sz="2000" err="1"/>
              <a:t>health</a:t>
            </a:r>
            <a:r>
              <a:rPr lang="sv-SE" sz="2000"/>
              <a:t> </a:t>
            </a:r>
            <a:r>
              <a:rPr lang="sv-SE" sz="2000" err="1"/>
              <a:t>providers</a:t>
            </a:r>
            <a:r>
              <a:rPr lang="sv-SE" sz="2000"/>
              <a:t> </a:t>
            </a:r>
          </a:p>
          <a:p>
            <a:pPr marL="571500" indent="-571500">
              <a:buAutoNum type="romanLcParenBoth"/>
            </a:pPr>
            <a:r>
              <a:rPr lang="sv-SE" sz="2000" err="1"/>
              <a:t>inform</a:t>
            </a:r>
            <a:r>
              <a:rPr lang="sv-SE" sz="2000"/>
              <a:t> </a:t>
            </a:r>
            <a:r>
              <a:rPr lang="sv-SE" sz="2000" err="1"/>
              <a:t>health</a:t>
            </a:r>
            <a:r>
              <a:rPr lang="sv-SE" sz="2000"/>
              <a:t> policy </a:t>
            </a:r>
            <a:r>
              <a:rPr lang="sv-SE" sz="2000" err="1"/>
              <a:t>decisions</a:t>
            </a:r>
            <a:endParaRPr lang="sv-SE" sz="200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AD931C4-5072-F1EC-B293-41325C049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54163"/>
            <a:ext cx="7594600" cy="449580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36261481-9FD6-02FC-545E-62EFAF21C31F}"/>
              </a:ext>
            </a:extLst>
          </p:cNvPr>
          <p:cNvSpPr txBox="1"/>
          <p:nvPr/>
        </p:nvSpPr>
        <p:spPr>
          <a:xfrm>
            <a:off x="826911" y="1234440"/>
            <a:ext cx="4041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err="1"/>
              <a:t>Suggested</a:t>
            </a:r>
            <a:r>
              <a:rPr lang="sv-SE"/>
              <a:t> </a:t>
            </a:r>
            <a:r>
              <a:rPr lang="sv-SE" err="1"/>
              <a:t>benefits</a:t>
            </a:r>
            <a:r>
              <a:rPr lang="sv-SE"/>
              <a:t> </a:t>
            </a:r>
            <a:r>
              <a:rPr lang="sv-SE" err="1"/>
              <a:t>of</a:t>
            </a:r>
            <a:r>
              <a:rPr lang="sv-SE"/>
              <a:t> </a:t>
            </a:r>
            <a:r>
              <a:rPr lang="sv-SE" err="1"/>
              <a:t>outcomes</a:t>
            </a:r>
            <a:r>
              <a:rPr lang="sv-SE"/>
              <a:t> research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454CDB64-FCFD-442D-21FD-814F5A393F00}"/>
              </a:ext>
            </a:extLst>
          </p:cNvPr>
          <p:cNvSpPr txBox="1"/>
          <p:nvPr/>
        </p:nvSpPr>
        <p:spPr>
          <a:xfrm>
            <a:off x="8581742" y="4179198"/>
            <a:ext cx="35092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 err="1"/>
              <a:t>Jefford</a:t>
            </a:r>
            <a:r>
              <a:rPr lang="sv-SE" sz="1100" dirty="0"/>
              <a:t> et al. </a:t>
            </a:r>
            <a:r>
              <a:rPr lang="sv-SE" sz="1100" i="1" dirty="0" err="1"/>
              <a:t>Internal</a:t>
            </a:r>
            <a:r>
              <a:rPr lang="sv-SE" sz="1100" i="1" dirty="0"/>
              <a:t> Medicine Journal </a:t>
            </a:r>
            <a:r>
              <a:rPr lang="sv-SE" sz="1100" dirty="0"/>
              <a:t>2003; 33: 110-118.</a:t>
            </a:r>
          </a:p>
        </p:txBody>
      </p:sp>
    </p:spTree>
    <p:extLst>
      <p:ext uri="{BB962C8B-B14F-4D97-AF65-F5344CB8AC3E}">
        <p14:creationId xmlns:p14="http://schemas.microsoft.com/office/powerpoint/2010/main" val="1583124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5DF3C5-6623-1DDC-9856-1311D8E25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err="1"/>
              <a:t>Perspectives</a:t>
            </a:r>
            <a:r>
              <a:rPr lang="sv-SE"/>
              <a:t> and </a:t>
            </a:r>
            <a:r>
              <a:rPr lang="sv-SE" err="1"/>
              <a:t>types</a:t>
            </a:r>
            <a:r>
              <a:rPr lang="sv-SE"/>
              <a:t> </a:t>
            </a:r>
            <a:r>
              <a:rPr lang="sv-SE" err="1"/>
              <a:t>of</a:t>
            </a:r>
            <a:r>
              <a:rPr lang="sv-SE"/>
              <a:t> </a:t>
            </a:r>
            <a:r>
              <a:rPr lang="sv-SE" err="1"/>
              <a:t>outcomes</a:t>
            </a:r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CBA29BD-F5C9-383B-549E-B47B0BC217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13237" y="1677352"/>
            <a:ext cx="5181600" cy="481552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sv-SE" sz="3200" err="1"/>
              <a:t>Perspectives</a:t>
            </a:r>
            <a:endParaRPr lang="sv-SE"/>
          </a:p>
          <a:p>
            <a:pPr>
              <a:lnSpc>
                <a:spcPct val="100000"/>
              </a:lnSpc>
            </a:pPr>
            <a:r>
              <a:rPr lang="sv-SE"/>
              <a:t>Patient, </a:t>
            </a:r>
            <a:r>
              <a:rPr lang="sv-SE" err="1"/>
              <a:t>family</a:t>
            </a:r>
            <a:r>
              <a:rPr lang="sv-SE"/>
              <a:t> </a:t>
            </a:r>
            <a:r>
              <a:rPr lang="sv-SE" err="1"/>
              <a:t>members</a:t>
            </a:r>
            <a:r>
              <a:rPr lang="sv-SE"/>
              <a:t>, </a:t>
            </a:r>
            <a:r>
              <a:rPr lang="sv-SE" err="1"/>
              <a:t>informal</a:t>
            </a:r>
            <a:r>
              <a:rPr lang="sv-SE"/>
              <a:t> </a:t>
            </a:r>
            <a:r>
              <a:rPr lang="sv-SE" err="1"/>
              <a:t>carers</a:t>
            </a:r>
            <a:endParaRPr lang="sv-SE"/>
          </a:p>
          <a:p>
            <a:pPr>
              <a:lnSpc>
                <a:spcPct val="100000"/>
              </a:lnSpc>
            </a:pPr>
            <a:r>
              <a:rPr lang="sv-SE"/>
              <a:t>Health </a:t>
            </a:r>
            <a:r>
              <a:rPr lang="sv-SE" err="1"/>
              <a:t>care</a:t>
            </a:r>
            <a:r>
              <a:rPr lang="sv-SE"/>
              <a:t> </a:t>
            </a:r>
            <a:r>
              <a:rPr lang="sv-SE" err="1"/>
              <a:t>providers</a:t>
            </a:r>
            <a:endParaRPr lang="sv-SE"/>
          </a:p>
          <a:p>
            <a:pPr lvl="1">
              <a:lnSpc>
                <a:spcPct val="100000"/>
              </a:lnSpc>
            </a:pPr>
            <a:r>
              <a:rPr lang="sv-SE"/>
              <a:t>Health </a:t>
            </a:r>
            <a:r>
              <a:rPr lang="sv-SE" err="1"/>
              <a:t>care</a:t>
            </a:r>
            <a:r>
              <a:rPr lang="sv-SE"/>
              <a:t> </a:t>
            </a:r>
            <a:r>
              <a:rPr lang="sv-SE" err="1"/>
              <a:t>professionals</a:t>
            </a:r>
            <a:endParaRPr lang="sv-SE"/>
          </a:p>
          <a:p>
            <a:pPr lvl="1">
              <a:lnSpc>
                <a:spcPct val="100000"/>
              </a:lnSpc>
            </a:pPr>
            <a:r>
              <a:rPr lang="sv-SE"/>
              <a:t>Hospitals, </a:t>
            </a:r>
            <a:r>
              <a:rPr lang="sv-SE" err="1"/>
              <a:t>clinics</a:t>
            </a:r>
            <a:endParaRPr lang="sv-SE"/>
          </a:p>
          <a:p>
            <a:pPr>
              <a:lnSpc>
                <a:spcPct val="100000"/>
              </a:lnSpc>
            </a:pPr>
            <a:r>
              <a:rPr lang="sv-SE" err="1"/>
              <a:t>Societal</a:t>
            </a:r>
            <a:r>
              <a:rPr lang="sv-SE"/>
              <a:t>, </a:t>
            </a:r>
            <a:r>
              <a:rPr lang="sv-SE" err="1"/>
              <a:t>payers</a:t>
            </a:r>
            <a:endParaRPr lang="sv-SE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2B14350C-25AC-66F6-CC5A-EAD82BA8E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75837" y="1786684"/>
            <a:ext cx="2075667" cy="5468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3200" err="1"/>
              <a:t>Outcomes</a:t>
            </a:r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9D7618A6-8632-1DBB-F4C7-EAC1249DC406}"/>
              </a:ext>
            </a:extLst>
          </p:cNvPr>
          <p:cNvSpPr txBox="1"/>
          <p:nvPr/>
        </p:nvSpPr>
        <p:spPr>
          <a:xfrm>
            <a:off x="7825856" y="2621527"/>
            <a:ext cx="285700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/>
              <a:t>Humanistic</a:t>
            </a:r>
          </a:p>
          <a:p>
            <a:endParaRPr lang="sv-SE" sz="2800"/>
          </a:p>
          <a:p>
            <a:r>
              <a:rPr lang="sv-SE" sz="2800"/>
              <a:t>Clinical </a:t>
            </a:r>
          </a:p>
          <a:p>
            <a:endParaRPr lang="sv-SE" sz="2800"/>
          </a:p>
          <a:p>
            <a:endParaRPr lang="sv-SE" sz="2800"/>
          </a:p>
          <a:p>
            <a:r>
              <a:rPr lang="sv-SE" sz="2800"/>
              <a:t>(Health) </a:t>
            </a:r>
            <a:r>
              <a:rPr lang="sv-SE" sz="2800" err="1"/>
              <a:t>Economic</a:t>
            </a:r>
            <a:endParaRPr lang="sv-SE" sz="2800"/>
          </a:p>
        </p:txBody>
      </p:sp>
      <p:cxnSp>
        <p:nvCxnSpPr>
          <p:cNvPr id="8" name="Rak pil 7">
            <a:extLst>
              <a:ext uri="{FF2B5EF4-FFF2-40B4-BE49-F238E27FC236}">
                <a16:creationId xmlns:a16="http://schemas.microsoft.com/office/drawing/2014/main" id="{9FFB9FFD-AAEC-D0F4-AA42-45179EEE1130}"/>
              </a:ext>
            </a:extLst>
          </p:cNvPr>
          <p:cNvCxnSpPr>
            <a:cxnSpLocks/>
          </p:cNvCxnSpPr>
          <p:nvPr/>
        </p:nvCxnSpPr>
        <p:spPr>
          <a:xfrm>
            <a:off x="6084358" y="2880745"/>
            <a:ext cx="1610140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pil 11">
            <a:extLst>
              <a:ext uri="{FF2B5EF4-FFF2-40B4-BE49-F238E27FC236}">
                <a16:creationId xmlns:a16="http://schemas.microsoft.com/office/drawing/2014/main" id="{6FEE39CF-A541-84DE-3B6B-A00277A2AA1B}"/>
              </a:ext>
            </a:extLst>
          </p:cNvPr>
          <p:cNvCxnSpPr>
            <a:cxnSpLocks/>
          </p:cNvCxnSpPr>
          <p:nvPr/>
        </p:nvCxnSpPr>
        <p:spPr>
          <a:xfrm>
            <a:off x="6082835" y="3731302"/>
            <a:ext cx="1610140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pil 12">
            <a:extLst>
              <a:ext uri="{FF2B5EF4-FFF2-40B4-BE49-F238E27FC236}">
                <a16:creationId xmlns:a16="http://schemas.microsoft.com/office/drawing/2014/main" id="{B62AF5CE-0EBC-7574-5336-6F41C062608D}"/>
              </a:ext>
            </a:extLst>
          </p:cNvPr>
          <p:cNvCxnSpPr>
            <a:cxnSpLocks/>
          </p:cNvCxnSpPr>
          <p:nvPr/>
        </p:nvCxnSpPr>
        <p:spPr>
          <a:xfrm>
            <a:off x="6082835" y="5020524"/>
            <a:ext cx="1610140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ruta 13">
            <a:extLst>
              <a:ext uri="{FF2B5EF4-FFF2-40B4-BE49-F238E27FC236}">
                <a16:creationId xmlns:a16="http://schemas.microsoft.com/office/drawing/2014/main" id="{E7A5BBEE-41D4-4BE7-B160-8AD7EAC36758}"/>
              </a:ext>
            </a:extLst>
          </p:cNvPr>
          <p:cNvSpPr txBox="1"/>
          <p:nvPr/>
        </p:nvSpPr>
        <p:spPr>
          <a:xfrm>
            <a:off x="2002221" y="5758517"/>
            <a:ext cx="1706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err="1"/>
              <a:t>Bungay</a:t>
            </a:r>
            <a:r>
              <a:rPr lang="sv-SE" sz="1200" dirty="0"/>
              <a:t> &amp; Sanchez 1996.</a:t>
            </a:r>
          </a:p>
        </p:txBody>
      </p:sp>
    </p:spTree>
    <p:extLst>
      <p:ext uri="{BB962C8B-B14F-4D97-AF65-F5344CB8AC3E}">
        <p14:creationId xmlns:p14="http://schemas.microsoft.com/office/powerpoint/2010/main" val="731921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ABD11F-5A15-9566-F640-30DDE5FCB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err="1"/>
              <a:t>Types</a:t>
            </a:r>
            <a:r>
              <a:rPr lang="sv-SE"/>
              <a:t> </a:t>
            </a:r>
            <a:r>
              <a:rPr lang="sv-SE" err="1"/>
              <a:t>of</a:t>
            </a:r>
            <a:r>
              <a:rPr lang="sv-SE"/>
              <a:t> </a:t>
            </a:r>
            <a:r>
              <a:rPr lang="sv-SE" err="1"/>
              <a:t>outcomes</a:t>
            </a:r>
            <a:r>
              <a:rPr lang="sv-SE"/>
              <a:t> in </a:t>
            </a:r>
            <a:r>
              <a:rPr lang="sv-SE" err="1"/>
              <a:t>outcomes</a:t>
            </a:r>
            <a:r>
              <a:rPr lang="sv-SE"/>
              <a:t> research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597931E-9624-DB4F-3B54-AEC053C3D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/>
              <a:t>Humanistic</a:t>
            </a:r>
          </a:p>
          <a:p>
            <a:pPr lvl="1"/>
            <a:r>
              <a:rPr lang="sv-SE"/>
              <a:t>Patient-</a:t>
            </a:r>
            <a:r>
              <a:rPr lang="sv-SE" err="1"/>
              <a:t>reported</a:t>
            </a:r>
            <a:r>
              <a:rPr lang="sv-SE"/>
              <a:t> </a:t>
            </a:r>
            <a:r>
              <a:rPr lang="sv-SE" err="1"/>
              <a:t>outcomes</a:t>
            </a:r>
            <a:r>
              <a:rPr lang="sv-SE"/>
              <a:t> (</a:t>
            </a:r>
            <a:r>
              <a:rPr lang="sv-SE" err="1"/>
              <a:t>health</a:t>
            </a:r>
            <a:r>
              <a:rPr lang="sv-SE"/>
              <a:t> status, symptoms, </a:t>
            </a:r>
            <a:r>
              <a:rPr lang="sv-SE" err="1"/>
              <a:t>well-being</a:t>
            </a:r>
            <a:r>
              <a:rPr lang="sv-SE"/>
              <a:t>, etc.)</a:t>
            </a:r>
          </a:p>
          <a:p>
            <a:pPr lvl="1"/>
            <a:r>
              <a:rPr lang="sv-SE" err="1"/>
              <a:t>Functional</a:t>
            </a:r>
            <a:r>
              <a:rPr lang="sv-SE"/>
              <a:t> status</a:t>
            </a:r>
          </a:p>
          <a:p>
            <a:pPr lvl="1"/>
            <a:r>
              <a:rPr lang="sv-SE" err="1"/>
              <a:t>Satisfaction</a:t>
            </a:r>
            <a:r>
              <a:rPr lang="sv-SE"/>
              <a:t> </a:t>
            </a:r>
            <a:r>
              <a:rPr lang="sv-SE" err="1"/>
              <a:t>with</a:t>
            </a:r>
            <a:r>
              <a:rPr lang="sv-SE"/>
              <a:t> and </a:t>
            </a:r>
            <a:r>
              <a:rPr lang="sv-SE" err="1"/>
              <a:t>quality</a:t>
            </a:r>
            <a:r>
              <a:rPr lang="sv-SE"/>
              <a:t> </a:t>
            </a:r>
            <a:r>
              <a:rPr lang="sv-SE" err="1"/>
              <a:t>of</a:t>
            </a:r>
            <a:r>
              <a:rPr lang="sv-SE"/>
              <a:t> </a:t>
            </a:r>
            <a:r>
              <a:rPr lang="sv-SE" err="1"/>
              <a:t>care</a:t>
            </a:r>
            <a:endParaRPr lang="sv-SE"/>
          </a:p>
          <a:p>
            <a:pPr lvl="1"/>
            <a:r>
              <a:rPr lang="sv-SE" err="1"/>
              <a:t>Preferences</a:t>
            </a:r>
            <a:endParaRPr lang="sv-SE"/>
          </a:p>
          <a:p>
            <a:r>
              <a:rPr lang="sv-SE"/>
              <a:t>Clinical</a:t>
            </a:r>
          </a:p>
          <a:p>
            <a:pPr lvl="1"/>
            <a:r>
              <a:rPr lang="sv-SE" err="1"/>
              <a:t>Effectiveness</a:t>
            </a:r>
            <a:endParaRPr lang="sv-SE"/>
          </a:p>
          <a:p>
            <a:pPr lvl="1"/>
            <a:r>
              <a:rPr lang="sv-SE"/>
              <a:t>Symptom/</a:t>
            </a:r>
            <a:r>
              <a:rPr lang="sv-SE" err="1"/>
              <a:t>disease</a:t>
            </a:r>
            <a:r>
              <a:rPr lang="sv-SE"/>
              <a:t> </a:t>
            </a:r>
            <a:r>
              <a:rPr lang="sv-SE" err="1"/>
              <a:t>severity</a:t>
            </a:r>
            <a:endParaRPr lang="sv-SE"/>
          </a:p>
          <a:p>
            <a:pPr lvl="1"/>
            <a:r>
              <a:rPr lang="sv-SE" err="1"/>
              <a:t>Biomarkers</a:t>
            </a:r>
            <a:endParaRPr lang="sv-SE"/>
          </a:p>
          <a:p>
            <a:pPr lvl="1"/>
            <a:r>
              <a:rPr lang="sv-SE" err="1"/>
              <a:t>Survival</a:t>
            </a:r>
            <a:endParaRPr lang="sv-SE"/>
          </a:p>
          <a:p>
            <a:r>
              <a:rPr lang="sv-SE"/>
              <a:t>(Health) </a:t>
            </a:r>
            <a:r>
              <a:rPr lang="sv-SE" err="1"/>
              <a:t>Economic</a:t>
            </a:r>
            <a:endParaRPr lang="sv-SE"/>
          </a:p>
          <a:p>
            <a:pPr lvl="1"/>
            <a:r>
              <a:rPr lang="sv-SE" err="1"/>
              <a:t>Costs</a:t>
            </a:r>
            <a:r>
              <a:rPr lang="sv-SE"/>
              <a:t> (</a:t>
            </a:r>
            <a:r>
              <a:rPr lang="sv-SE" err="1"/>
              <a:t>direct</a:t>
            </a:r>
            <a:r>
              <a:rPr lang="sv-SE"/>
              <a:t>, </a:t>
            </a:r>
            <a:r>
              <a:rPr lang="sv-SE" err="1"/>
              <a:t>indirect</a:t>
            </a:r>
            <a:r>
              <a:rPr lang="sv-SE"/>
              <a:t>, </a:t>
            </a:r>
            <a:r>
              <a:rPr lang="sv-SE" err="1"/>
              <a:t>intagible</a:t>
            </a:r>
            <a:r>
              <a:rPr lang="sv-SE"/>
              <a:t>)</a:t>
            </a:r>
          </a:p>
          <a:p>
            <a:pPr lvl="1"/>
            <a:r>
              <a:rPr lang="sv-SE" err="1"/>
              <a:t>Utilities</a:t>
            </a:r>
            <a:r>
              <a:rPr lang="sv-SE"/>
              <a:t> (</a:t>
            </a:r>
            <a:r>
              <a:rPr lang="sv-SE" err="1"/>
              <a:t>health</a:t>
            </a:r>
            <a:r>
              <a:rPr lang="sv-SE"/>
              <a:t> </a:t>
            </a:r>
            <a:r>
              <a:rPr lang="sv-SE" err="1"/>
              <a:t>value</a:t>
            </a:r>
            <a:r>
              <a:rPr lang="sv-SE"/>
              <a:t>; </a:t>
            </a:r>
            <a:r>
              <a:rPr lang="sv-SE" err="1"/>
              <a:t>typically</a:t>
            </a:r>
            <a:r>
              <a:rPr lang="sv-SE"/>
              <a:t> </a:t>
            </a:r>
            <a:r>
              <a:rPr lang="sv-SE" err="1"/>
              <a:t>based</a:t>
            </a:r>
            <a:r>
              <a:rPr lang="sv-SE"/>
              <a:t> on patient </a:t>
            </a:r>
            <a:r>
              <a:rPr lang="sv-SE" err="1"/>
              <a:t>report</a:t>
            </a:r>
            <a:r>
              <a:rPr lang="sv-SE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62044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256F28-E12B-3F4E-45EC-243515708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/>
              <a:t>Health </a:t>
            </a:r>
            <a:r>
              <a:rPr lang="sv-SE" err="1"/>
              <a:t>economic</a:t>
            </a:r>
            <a:r>
              <a:rPr lang="sv-SE"/>
              <a:t> </a:t>
            </a:r>
            <a:r>
              <a:rPr lang="sv-SE" err="1"/>
              <a:t>evaluations</a:t>
            </a:r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80190B3-3F31-C93E-72C9-3FD76B812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b="0" i="0" u="none" strike="noStrike" err="1">
                <a:solidFill>
                  <a:srgbClr val="040C28"/>
                </a:solidFill>
                <a:effectLst/>
                <a:latin typeface="Google Sans"/>
              </a:rPr>
              <a:t>Cost-effectiveness</a:t>
            </a:r>
            <a:r>
              <a:rPr lang="sv-SE" b="0" i="0" u="none" strike="noStrike">
                <a:solidFill>
                  <a:srgbClr val="040C28"/>
                </a:solidFill>
                <a:effectLst/>
                <a:latin typeface="Google Sans"/>
              </a:rPr>
              <a:t> </a:t>
            </a:r>
            <a:r>
              <a:rPr lang="sv-SE" b="0" i="0" u="none" strike="noStrike" err="1">
                <a:solidFill>
                  <a:srgbClr val="040C28"/>
                </a:solidFill>
                <a:effectLst/>
                <a:latin typeface="Google Sans"/>
              </a:rPr>
              <a:t>analysis</a:t>
            </a:r>
            <a:endParaRPr lang="sv-SE" b="0" i="0" u="none" strike="noStrike">
              <a:solidFill>
                <a:srgbClr val="040C28"/>
              </a:solidFill>
              <a:effectLst/>
              <a:latin typeface="Google Sans"/>
            </a:endParaRPr>
          </a:p>
          <a:p>
            <a:pPr lvl="1"/>
            <a:r>
              <a:rPr lang="sv-SE" sz="1800" err="1">
                <a:effectLst/>
                <a:latin typeface="HelveticaNeueLTStd"/>
              </a:rPr>
              <a:t>comparative</a:t>
            </a:r>
            <a:r>
              <a:rPr lang="sv-SE" sz="1800">
                <a:effectLst/>
                <a:latin typeface="HelveticaNeueLTStd"/>
              </a:rPr>
              <a:t> </a:t>
            </a:r>
            <a:r>
              <a:rPr lang="sv-SE" sz="1800" err="1">
                <a:effectLst/>
                <a:latin typeface="HelveticaNeueLTStd"/>
              </a:rPr>
              <a:t>economic</a:t>
            </a:r>
            <a:r>
              <a:rPr lang="sv-SE" sz="1800">
                <a:effectLst/>
                <a:latin typeface="HelveticaNeueLTStd"/>
              </a:rPr>
              <a:t> </a:t>
            </a:r>
            <a:r>
              <a:rPr lang="sv-SE" sz="1800" err="1">
                <a:effectLst/>
                <a:latin typeface="HelveticaNeueLTStd"/>
              </a:rPr>
              <a:t>analysis</a:t>
            </a:r>
            <a:r>
              <a:rPr lang="sv-SE" sz="1800">
                <a:effectLst/>
                <a:latin typeface="HelveticaNeueLTStd"/>
              </a:rPr>
              <a:t> </a:t>
            </a:r>
            <a:r>
              <a:rPr lang="sv-SE" sz="1800" err="1">
                <a:effectLst/>
                <a:latin typeface="HelveticaNeueLTStd"/>
              </a:rPr>
              <a:t>that</a:t>
            </a:r>
            <a:r>
              <a:rPr lang="sv-SE" sz="1800">
                <a:effectLst/>
                <a:latin typeface="HelveticaNeueLTStd"/>
              </a:rPr>
              <a:t> </a:t>
            </a:r>
            <a:r>
              <a:rPr lang="sv-SE" sz="1800" err="1">
                <a:effectLst/>
                <a:latin typeface="HelveticaNeueLTStd"/>
              </a:rPr>
              <a:t>evaluates</a:t>
            </a:r>
            <a:r>
              <a:rPr lang="sv-SE" sz="1800">
                <a:effectLst/>
                <a:latin typeface="HelveticaNeueLTStd"/>
              </a:rPr>
              <a:t> </a:t>
            </a:r>
            <a:r>
              <a:rPr lang="sv-SE" sz="1800" err="1">
                <a:effectLst/>
                <a:latin typeface="HelveticaNeueLTStd"/>
              </a:rPr>
              <a:t>two</a:t>
            </a:r>
            <a:r>
              <a:rPr lang="sv-SE" sz="1800">
                <a:effectLst/>
                <a:latin typeface="HelveticaNeueLTStd"/>
              </a:rPr>
              <a:t> or </a:t>
            </a:r>
            <a:r>
              <a:rPr lang="sv-SE" sz="1800" err="1">
                <a:effectLst/>
                <a:latin typeface="HelveticaNeueLTStd"/>
              </a:rPr>
              <a:t>more</a:t>
            </a:r>
            <a:r>
              <a:rPr lang="sv-SE" sz="1800">
                <a:effectLst/>
                <a:latin typeface="HelveticaNeueLTStd"/>
              </a:rPr>
              <a:t> alternatives in terms </a:t>
            </a:r>
            <a:r>
              <a:rPr lang="sv-SE" sz="1800" err="1">
                <a:effectLst/>
                <a:latin typeface="HelveticaNeueLTStd"/>
              </a:rPr>
              <a:t>of</a:t>
            </a:r>
            <a:r>
              <a:rPr lang="sv-SE" sz="1800">
                <a:effectLst/>
                <a:latin typeface="HelveticaNeueLTStd"/>
              </a:rPr>
              <a:t> </a:t>
            </a:r>
            <a:r>
              <a:rPr lang="sv-SE" sz="1800" err="1">
                <a:effectLst/>
                <a:latin typeface="HelveticaNeueLTStd"/>
              </a:rPr>
              <a:t>their</a:t>
            </a:r>
            <a:r>
              <a:rPr lang="sv-SE" sz="1800">
                <a:effectLst/>
                <a:latin typeface="HelveticaNeueLTStd"/>
              </a:rPr>
              <a:t> relative </a:t>
            </a:r>
            <a:r>
              <a:rPr lang="sv-SE" sz="1800" err="1">
                <a:effectLst/>
                <a:latin typeface="HelveticaNeueLTStd"/>
              </a:rPr>
              <a:t>costs</a:t>
            </a:r>
            <a:r>
              <a:rPr lang="sv-SE" sz="1800">
                <a:effectLst/>
                <a:latin typeface="HelveticaNeueLTStd"/>
              </a:rPr>
              <a:t> and </a:t>
            </a:r>
            <a:r>
              <a:rPr lang="sv-SE" sz="1800" err="1">
                <a:effectLst/>
                <a:latin typeface="HelveticaNeueLTStd"/>
              </a:rPr>
              <a:t>outcomes</a:t>
            </a:r>
            <a:r>
              <a:rPr lang="sv-SE" sz="1800">
                <a:effectLst/>
                <a:latin typeface="HelveticaNeueLTStd"/>
              </a:rPr>
              <a:t>, </a:t>
            </a:r>
            <a:r>
              <a:rPr lang="sv-SE" sz="1800" err="1">
                <a:effectLst/>
                <a:latin typeface="HelveticaNeueLTStd"/>
              </a:rPr>
              <a:t>where</a:t>
            </a:r>
            <a:r>
              <a:rPr lang="sv-SE" sz="1800">
                <a:effectLst/>
                <a:latin typeface="HelveticaNeueLTStd"/>
              </a:rPr>
              <a:t> the </a:t>
            </a:r>
            <a:r>
              <a:rPr lang="sv-SE" sz="1800" err="1">
                <a:effectLst/>
                <a:latin typeface="HelveticaNeueLTStd"/>
              </a:rPr>
              <a:t>outcomes</a:t>
            </a:r>
            <a:r>
              <a:rPr lang="sv-SE" sz="1800">
                <a:effectLst/>
                <a:latin typeface="HelveticaNeueLTStd"/>
              </a:rPr>
              <a:t> </a:t>
            </a:r>
            <a:r>
              <a:rPr lang="sv-SE" sz="1800" err="1">
                <a:effectLst/>
                <a:latin typeface="HelveticaNeueLTStd"/>
              </a:rPr>
              <a:t>are</a:t>
            </a:r>
            <a:r>
              <a:rPr lang="sv-SE" sz="1800">
                <a:effectLst/>
                <a:latin typeface="HelveticaNeueLTStd"/>
              </a:rPr>
              <a:t> </a:t>
            </a:r>
            <a:r>
              <a:rPr lang="sv-SE" sz="1800" err="1">
                <a:effectLst/>
                <a:latin typeface="HelveticaNeueLTStd"/>
              </a:rPr>
              <a:t>measured</a:t>
            </a:r>
            <a:r>
              <a:rPr lang="sv-SE" sz="1800">
                <a:effectLst/>
                <a:latin typeface="HelveticaNeueLTStd"/>
              </a:rPr>
              <a:t> in a </a:t>
            </a:r>
            <a:r>
              <a:rPr lang="sv-SE" sz="1800" err="1">
                <a:effectLst/>
                <a:latin typeface="HelveticaNeueLTStd"/>
              </a:rPr>
              <a:t>single</a:t>
            </a:r>
            <a:r>
              <a:rPr lang="sv-SE" sz="1800">
                <a:effectLst/>
                <a:latin typeface="HelveticaNeueLTStd"/>
              </a:rPr>
              <a:t> </a:t>
            </a:r>
            <a:r>
              <a:rPr lang="sv-SE" sz="1800" err="1">
                <a:effectLst/>
                <a:latin typeface="HelveticaNeueLTStd"/>
              </a:rPr>
              <a:t>natural</a:t>
            </a:r>
            <a:r>
              <a:rPr lang="sv-SE" sz="1800">
                <a:effectLst/>
                <a:latin typeface="HelveticaNeueLTStd"/>
              </a:rPr>
              <a:t> </a:t>
            </a:r>
            <a:r>
              <a:rPr lang="sv-SE" sz="1800" err="1">
                <a:effectLst/>
                <a:latin typeface="HelveticaNeueLTStd"/>
              </a:rPr>
              <a:t>unit</a:t>
            </a:r>
            <a:r>
              <a:rPr lang="sv-SE" sz="1800">
                <a:effectLst/>
                <a:latin typeface="HelveticaNeueLTStd"/>
              </a:rPr>
              <a:t> (</a:t>
            </a:r>
            <a:r>
              <a:rPr lang="sv-SE" sz="1800" err="1">
                <a:effectLst/>
                <a:latin typeface="HelveticaNeueLTStd"/>
              </a:rPr>
              <a:t>e.g</a:t>
            </a:r>
            <a:r>
              <a:rPr lang="sv-SE" sz="1800">
                <a:effectLst/>
                <a:latin typeface="HelveticaNeueLTStd"/>
              </a:rPr>
              <a:t>., </a:t>
            </a:r>
            <a:r>
              <a:rPr lang="sv-SE" sz="1800" err="1">
                <a:effectLst/>
                <a:latin typeface="HelveticaNeueLTStd"/>
              </a:rPr>
              <a:t>life-years</a:t>
            </a:r>
            <a:r>
              <a:rPr lang="sv-SE" sz="1800">
                <a:effectLst/>
                <a:latin typeface="HelveticaNeueLTStd"/>
              </a:rPr>
              <a:t> </a:t>
            </a:r>
            <a:r>
              <a:rPr lang="sv-SE" sz="1800" err="1">
                <a:effectLst/>
                <a:latin typeface="HelveticaNeueLTStd"/>
              </a:rPr>
              <a:t>gained</a:t>
            </a:r>
            <a:r>
              <a:rPr lang="sv-SE" sz="1800">
                <a:effectLst/>
                <a:latin typeface="HelveticaNeueLTStd"/>
              </a:rPr>
              <a:t>) </a:t>
            </a:r>
            <a:endParaRPr lang="sv-SE"/>
          </a:p>
          <a:p>
            <a:r>
              <a:rPr lang="sv-SE" err="1">
                <a:solidFill>
                  <a:srgbClr val="040C28"/>
                </a:solidFill>
                <a:latin typeface="Google Sans"/>
              </a:rPr>
              <a:t>C</a:t>
            </a:r>
            <a:r>
              <a:rPr lang="sv-SE" b="0" i="0" u="none" strike="noStrike" err="1">
                <a:solidFill>
                  <a:srgbClr val="040C28"/>
                </a:solidFill>
                <a:effectLst/>
                <a:latin typeface="Google Sans"/>
              </a:rPr>
              <a:t>ost-utility</a:t>
            </a:r>
            <a:r>
              <a:rPr lang="sv-SE" b="0" i="0" u="none" strike="noStrike">
                <a:solidFill>
                  <a:srgbClr val="040C28"/>
                </a:solidFill>
                <a:effectLst/>
                <a:latin typeface="Google Sans"/>
              </a:rPr>
              <a:t> </a:t>
            </a:r>
            <a:r>
              <a:rPr lang="sv-SE" b="0" i="0" u="none" strike="noStrike" err="1">
                <a:solidFill>
                  <a:srgbClr val="040C28"/>
                </a:solidFill>
                <a:effectLst/>
                <a:latin typeface="Google Sans"/>
              </a:rPr>
              <a:t>analysis</a:t>
            </a:r>
            <a:r>
              <a:rPr lang="sv-SE" b="0" i="0" u="none" strike="noStrike">
                <a:solidFill>
                  <a:srgbClr val="040C28"/>
                </a:solidFill>
                <a:effectLst/>
                <a:latin typeface="Google Sans"/>
              </a:rPr>
              <a:t> </a:t>
            </a:r>
          </a:p>
          <a:p>
            <a:pPr lvl="1"/>
            <a:r>
              <a:rPr lang="sv-SE" sz="1800">
                <a:effectLst/>
                <a:latin typeface="HelveticaNeueLTStd"/>
              </a:rPr>
              <a:t>a </a:t>
            </a:r>
            <a:r>
              <a:rPr lang="sv-SE" sz="1800" err="1">
                <a:effectLst/>
                <a:latin typeface="HelveticaNeueLTStd"/>
              </a:rPr>
              <a:t>specific</a:t>
            </a:r>
            <a:r>
              <a:rPr lang="sv-SE" sz="1800">
                <a:effectLst/>
                <a:latin typeface="HelveticaNeueLTStd"/>
              </a:rPr>
              <a:t> </a:t>
            </a:r>
            <a:r>
              <a:rPr lang="sv-SE" sz="1800" err="1">
                <a:effectLst/>
                <a:latin typeface="HelveticaNeueLTStd"/>
              </a:rPr>
              <a:t>type</a:t>
            </a:r>
            <a:r>
              <a:rPr lang="sv-SE" sz="1800">
                <a:effectLst/>
                <a:latin typeface="HelveticaNeueLTStd"/>
              </a:rPr>
              <a:t> </a:t>
            </a:r>
            <a:r>
              <a:rPr lang="sv-SE" sz="1800" err="1">
                <a:effectLst/>
                <a:latin typeface="HelveticaNeueLTStd"/>
              </a:rPr>
              <a:t>of</a:t>
            </a:r>
            <a:r>
              <a:rPr lang="sv-SE" sz="1800">
                <a:effectLst/>
                <a:latin typeface="HelveticaNeueLTStd"/>
              </a:rPr>
              <a:t> </a:t>
            </a:r>
            <a:r>
              <a:rPr lang="sv-SE" sz="1800" err="1">
                <a:effectLst/>
                <a:latin typeface="HelveticaNeueLTStd"/>
              </a:rPr>
              <a:t>cost-effectiveness</a:t>
            </a:r>
            <a:r>
              <a:rPr lang="sv-SE" sz="1800">
                <a:effectLst/>
                <a:latin typeface="HelveticaNeueLTStd"/>
              </a:rPr>
              <a:t> </a:t>
            </a:r>
            <a:r>
              <a:rPr lang="sv-SE" sz="1800" err="1">
                <a:effectLst/>
                <a:latin typeface="HelveticaNeueLTStd"/>
              </a:rPr>
              <a:t>analysis</a:t>
            </a:r>
            <a:r>
              <a:rPr lang="sv-SE" sz="1800">
                <a:effectLst/>
                <a:latin typeface="HelveticaNeueLTStd"/>
              </a:rPr>
              <a:t>; </a:t>
            </a:r>
            <a:r>
              <a:rPr lang="sv-SE" sz="1800" err="1">
                <a:effectLst/>
                <a:latin typeface="HelveticaNeueLTStd"/>
              </a:rPr>
              <a:t>comparative</a:t>
            </a:r>
            <a:r>
              <a:rPr lang="sv-SE" sz="1800">
                <a:effectLst/>
                <a:latin typeface="HelveticaNeueLTStd"/>
              </a:rPr>
              <a:t> </a:t>
            </a:r>
            <a:r>
              <a:rPr lang="sv-SE" sz="1800" err="1">
                <a:effectLst/>
                <a:latin typeface="HelveticaNeueLTStd"/>
              </a:rPr>
              <a:t>economic</a:t>
            </a:r>
            <a:r>
              <a:rPr lang="sv-SE" sz="1800">
                <a:effectLst/>
                <a:latin typeface="HelveticaNeueLTStd"/>
              </a:rPr>
              <a:t> </a:t>
            </a:r>
            <a:r>
              <a:rPr lang="sv-SE" sz="1800" err="1">
                <a:effectLst/>
                <a:latin typeface="HelveticaNeueLTStd"/>
              </a:rPr>
              <a:t>analysis</a:t>
            </a:r>
            <a:r>
              <a:rPr lang="sv-SE" sz="1800">
                <a:effectLst/>
                <a:latin typeface="HelveticaNeueLTStd"/>
              </a:rPr>
              <a:t> </a:t>
            </a:r>
            <a:r>
              <a:rPr lang="sv-SE" sz="1800" err="1">
                <a:effectLst/>
                <a:latin typeface="HelveticaNeueLTStd"/>
              </a:rPr>
              <a:t>that</a:t>
            </a:r>
            <a:r>
              <a:rPr lang="sv-SE" sz="1800">
                <a:effectLst/>
                <a:latin typeface="HelveticaNeueLTStd"/>
              </a:rPr>
              <a:t> </a:t>
            </a:r>
            <a:r>
              <a:rPr lang="sv-SE" sz="1800" err="1">
                <a:effectLst/>
                <a:latin typeface="HelveticaNeueLTStd"/>
              </a:rPr>
              <a:t>evaluates</a:t>
            </a:r>
            <a:r>
              <a:rPr lang="sv-SE" sz="1800">
                <a:effectLst/>
                <a:latin typeface="HelveticaNeueLTStd"/>
              </a:rPr>
              <a:t> </a:t>
            </a:r>
            <a:r>
              <a:rPr lang="sv-SE" sz="1800" err="1">
                <a:effectLst/>
                <a:latin typeface="HelveticaNeueLTStd"/>
              </a:rPr>
              <a:t>two</a:t>
            </a:r>
            <a:r>
              <a:rPr lang="sv-SE" sz="1800">
                <a:effectLst/>
                <a:latin typeface="HelveticaNeueLTStd"/>
              </a:rPr>
              <a:t> or </a:t>
            </a:r>
            <a:r>
              <a:rPr lang="sv-SE" sz="1800" err="1">
                <a:effectLst/>
                <a:latin typeface="HelveticaNeueLTStd"/>
              </a:rPr>
              <a:t>more</a:t>
            </a:r>
            <a:r>
              <a:rPr lang="sv-SE" sz="1800">
                <a:effectLst/>
                <a:latin typeface="HelveticaNeueLTStd"/>
              </a:rPr>
              <a:t> alternatives in terms </a:t>
            </a:r>
            <a:r>
              <a:rPr lang="sv-SE" sz="1800" err="1">
                <a:effectLst/>
                <a:latin typeface="HelveticaNeueLTStd"/>
              </a:rPr>
              <a:t>of</a:t>
            </a:r>
            <a:r>
              <a:rPr lang="sv-SE" sz="1800">
                <a:effectLst/>
                <a:latin typeface="HelveticaNeueLTStd"/>
              </a:rPr>
              <a:t> </a:t>
            </a:r>
            <a:r>
              <a:rPr lang="sv-SE" sz="1800" err="1">
                <a:effectLst/>
                <a:latin typeface="HelveticaNeueLTStd"/>
              </a:rPr>
              <a:t>their</a:t>
            </a:r>
            <a:r>
              <a:rPr lang="sv-SE" sz="1800">
                <a:effectLst/>
                <a:latin typeface="HelveticaNeueLTStd"/>
              </a:rPr>
              <a:t> relative </a:t>
            </a:r>
            <a:r>
              <a:rPr lang="sv-SE" sz="1800" err="1">
                <a:effectLst/>
                <a:latin typeface="HelveticaNeueLTStd"/>
              </a:rPr>
              <a:t>costs</a:t>
            </a:r>
            <a:r>
              <a:rPr lang="sv-SE" sz="1800">
                <a:effectLst/>
                <a:latin typeface="HelveticaNeueLTStd"/>
              </a:rPr>
              <a:t> and </a:t>
            </a:r>
            <a:r>
              <a:rPr lang="sv-SE" sz="1800" err="1">
                <a:effectLst/>
                <a:latin typeface="HelveticaNeueLTStd"/>
              </a:rPr>
              <a:t>outcomes</a:t>
            </a:r>
            <a:r>
              <a:rPr lang="sv-SE" sz="1800">
                <a:effectLst/>
                <a:latin typeface="HelveticaNeueLTStd"/>
              </a:rPr>
              <a:t>, </a:t>
            </a:r>
            <a:r>
              <a:rPr lang="sv-SE" sz="1800" err="1">
                <a:effectLst/>
                <a:latin typeface="HelveticaNeueLTStd"/>
              </a:rPr>
              <a:t>where</a:t>
            </a:r>
            <a:r>
              <a:rPr lang="sv-SE" sz="1800">
                <a:effectLst/>
                <a:latin typeface="HelveticaNeueLTStd"/>
              </a:rPr>
              <a:t> the </a:t>
            </a:r>
            <a:r>
              <a:rPr lang="sv-SE" sz="1800" err="1">
                <a:effectLst/>
                <a:latin typeface="HelveticaNeueLTStd"/>
              </a:rPr>
              <a:t>outcomes</a:t>
            </a:r>
            <a:r>
              <a:rPr lang="sv-SE" sz="1800">
                <a:effectLst/>
                <a:latin typeface="HelveticaNeueLTStd"/>
              </a:rPr>
              <a:t> </a:t>
            </a:r>
            <a:r>
              <a:rPr lang="sv-SE" sz="1800" err="1">
                <a:effectLst/>
                <a:latin typeface="HelveticaNeueLTStd"/>
              </a:rPr>
              <a:t>are</a:t>
            </a:r>
            <a:r>
              <a:rPr lang="sv-SE" sz="1800">
                <a:effectLst/>
                <a:latin typeface="HelveticaNeueLTStd"/>
              </a:rPr>
              <a:t> </a:t>
            </a:r>
            <a:r>
              <a:rPr lang="sv-SE" sz="1800" err="1">
                <a:effectLst/>
                <a:latin typeface="HelveticaNeueLTStd"/>
              </a:rPr>
              <a:t>expressed</a:t>
            </a:r>
            <a:r>
              <a:rPr lang="sv-SE" sz="1800">
                <a:effectLst/>
                <a:latin typeface="HelveticaNeueLTStd"/>
              </a:rPr>
              <a:t> by a </a:t>
            </a:r>
            <a:r>
              <a:rPr lang="sv-SE" sz="1800" err="1">
                <a:effectLst/>
                <a:latin typeface="HelveticaNeueLTStd"/>
              </a:rPr>
              <a:t>generic</a:t>
            </a:r>
            <a:r>
              <a:rPr lang="sv-SE" sz="1800">
                <a:effectLst/>
                <a:latin typeface="HelveticaNeueLTStd"/>
              </a:rPr>
              <a:t> </a:t>
            </a:r>
            <a:r>
              <a:rPr lang="sv-SE" sz="1800" err="1">
                <a:effectLst/>
                <a:latin typeface="HelveticaNeueLTStd"/>
              </a:rPr>
              <a:t>measure</a:t>
            </a:r>
            <a:r>
              <a:rPr lang="sv-SE" sz="1800">
                <a:effectLst/>
                <a:latin typeface="HelveticaNeueLTStd"/>
              </a:rPr>
              <a:t> </a:t>
            </a:r>
            <a:r>
              <a:rPr lang="sv-SE" sz="1800" err="1">
                <a:effectLst/>
                <a:latin typeface="HelveticaNeueLTStd"/>
              </a:rPr>
              <a:t>of</a:t>
            </a:r>
            <a:r>
              <a:rPr lang="sv-SE" sz="1800">
                <a:effectLst/>
                <a:latin typeface="HelveticaNeueLTStd"/>
              </a:rPr>
              <a:t> </a:t>
            </a:r>
            <a:r>
              <a:rPr lang="sv-SE" sz="1800" err="1">
                <a:effectLst/>
                <a:latin typeface="HelveticaNeueLTStd"/>
              </a:rPr>
              <a:t>health</a:t>
            </a:r>
            <a:r>
              <a:rPr lang="sv-SE" sz="1800">
                <a:effectLst/>
                <a:latin typeface="HelveticaNeueLTStd"/>
              </a:rPr>
              <a:t> status </a:t>
            </a:r>
            <a:r>
              <a:rPr lang="sv-SE" sz="1800" err="1">
                <a:effectLst/>
                <a:latin typeface="HelveticaNeueLTStd"/>
              </a:rPr>
              <a:t>that</a:t>
            </a:r>
            <a:r>
              <a:rPr lang="sv-SE" sz="1800">
                <a:effectLst/>
                <a:latin typeface="HelveticaNeueLTStd"/>
              </a:rPr>
              <a:t> </a:t>
            </a:r>
            <a:r>
              <a:rPr lang="sv-SE" sz="1800" err="1">
                <a:effectLst/>
                <a:latin typeface="HelveticaNeueLTStd"/>
              </a:rPr>
              <a:t>considers</a:t>
            </a:r>
            <a:r>
              <a:rPr lang="sv-SE" sz="1800">
                <a:effectLst/>
                <a:latin typeface="HelveticaNeueLTStd"/>
              </a:rPr>
              <a:t> </a:t>
            </a:r>
            <a:r>
              <a:rPr lang="sv-SE" sz="1800" err="1">
                <a:effectLst/>
                <a:latin typeface="HelveticaNeueLTStd"/>
              </a:rPr>
              <a:t>both</a:t>
            </a:r>
            <a:r>
              <a:rPr lang="sv-SE" sz="1800">
                <a:effectLst/>
                <a:latin typeface="HelveticaNeueLTStd"/>
              </a:rPr>
              <a:t> the </a:t>
            </a:r>
            <a:r>
              <a:rPr lang="sv-SE" sz="1800" err="1">
                <a:effectLst/>
                <a:latin typeface="HelveticaNeueLTStd"/>
              </a:rPr>
              <a:t>effect</a:t>
            </a:r>
            <a:r>
              <a:rPr lang="sv-SE" sz="1800">
                <a:effectLst/>
                <a:latin typeface="HelveticaNeueLTStd"/>
              </a:rPr>
              <a:t> on </a:t>
            </a:r>
            <a:r>
              <a:rPr lang="sv-SE" sz="1800" err="1">
                <a:effectLst/>
                <a:latin typeface="HelveticaNeueLTStd"/>
              </a:rPr>
              <a:t>mortality</a:t>
            </a:r>
            <a:r>
              <a:rPr lang="sv-SE" sz="1800">
                <a:effectLst/>
                <a:latin typeface="HelveticaNeueLTStd"/>
              </a:rPr>
              <a:t> and </a:t>
            </a:r>
            <a:r>
              <a:rPr lang="sv-SE" sz="1800" err="1">
                <a:effectLst/>
                <a:latin typeface="HelveticaNeueLTStd"/>
              </a:rPr>
              <a:t>morbidity</a:t>
            </a:r>
            <a:r>
              <a:rPr lang="sv-SE" sz="1800">
                <a:effectLst/>
                <a:latin typeface="HelveticaNeueLTStd"/>
              </a:rPr>
              <a:t> (</a:t>
            </a:r>
            <a:r>
              <a:rPr lang="sv-SE" sz="1800" err="1">
                <a:effectLst/>
                <a:latin typeface="HelveticaNeueLTStd"/>
              </a:rPr>
              <a:t>e.g</a:t>
            </a:r>
            <a:r>
              <a:rPr lang="sv-SE" sz="1800">
                <a:effectLst/>
                <a:latin typeface="HelveticaNeueLTStd"/>
              </a:rPr>
              <a:t>., </a:t>
            </a:r>
            <a:r>
              <a:rPr lang="sv-SE" sz="1800" err="1">
                <a:effectLst/>
                <a:latin typeface="HelveticaNeueLTStd"/>
              </a:rPr>
              <a:t>quality-adjusted</a:t>
            </a:r>
            <a:r>
              <a:rPr lang="sv-SE" sz="1800">
                <a:effectLst/>
                <a:latin typeface="HelveticaNeueLTStd"/>
              </a:rPr>
              <a:t> </a:t>
            </a:r>
            <a:r>
              <a:rPr lang="sv-SE" sz="1800" err="1">
                <a:effectLst/>
                <a:latin typeface="HelveticaNeueLTStd"/>
              </a:rPr>
              <a:t>life-years</a:t>
            </a:r>
            <a:r>
              <a:rPr lang="sv-SE" sz="1800">
                <a:effectLst/>
                <a:latin typeface="HelveticaNeueLTStd"/>
              </a:rPr>
              <a:t> (</a:t>
            </a:r>
            <a:r>
              <a:rPr lang="sv-SE" sz="1800" err="1">
                <a:effectLst/>
                <a:latin typeface="HelveticaNeueLTStd"/>
              </a:rPr>
              <a:t>QALYs</a:t>
            </a:r>
            <a:r>
              <a:rPr lang="sv-SE" sz="1800">
                <a:effectLst/>
                <a:latin typeface="HelveticaNeueLTStd"/>
              </a:rPr>
              <a:t>) and </a:t>
            </a:r>
            <a:r>
              <a:rPr lang="sv-SE" sz="1800" err="1">
                <a:effectLst/>
                <a:latin typeface="HelveticaNeueLTStd"/>
              </a:rPr>
              <a:t>disability-adjusted</a:t>
            </a:r>
            <a:r>
              <a:rPr lang="sv-SE" sz="1800">
                <a:effectLst/>
                <a:latin typeface="HelveticaNeueLTStd"/>
              </a:rPr>
              <a:t> </a:t>
            </a:r>
            <a:r>
              <a:rPr lang="sv-SE" sz="1800" err="1">
                <a:effectLst/>
                <a:latin typeface="HelveticaNeueLTStd"/>
              </a:rPr>
              <a:t>life-years</a:t>
            </a:r>
            <a:r>
              <a:rPr lang="sv-SE" sz="1800">
                <a:effectLst/>
                <a:latin typeface="HelveticaNeueLTStd"/>
              </a:rPr>
              <a:t> (</a:t>
            </a:r>
            <a:r>
              <a:rPr lang="sv-SE" sz="1800" err="1">
                <a:effectLst/>
                <a:latin typeface="HelveticaNeueLTStd"/>
              </a:rPr>
              <a:t>DALYs</a:t>
            </a:r>
            <a:r>
              <a:rPr lang="sv-SE" sz="1800">
                <a:effectLst/>
                <a:latin typeface="HelveticaNeueLTStd"/>
              </a:rPr>
              <a:t>)) </a:t>
            </a:r>
            <a:endParaRPr lang="sv-SE" b="0" i="0" u="none" strike="noStrike">
              <a:solidFill>
                <a:srgbClr val="040C28"/>
              </a:solidFill>
              <a:effectLst/>
              <a:latin typeface="Google Sans"/>
            </a:endParaRPr>
          </a:p>
          <a:p>
            <a:r>
              <a:rPr lang="sv-SE" b="0" i="0" u="none" strike="noStrike" err="1">
                <a:solidFill>
                  <a:srgbClr val="040C28"/>
                </a:solidFill>
                <a:effectLst/>
                <a:latin typeface="Google Sans"/>
              </a:rPr>
              <a:t>Cost</a:t>
            </a:r>
            <a:r>
              <a:rPr lang="sv-SE" b="0" i="0" u="none" strike="noStrike">
                <a:solidFill>
                  <a:srgbClr val="040C28"/>
                </a:solidFill>
                <a:effectLst/>
                <a:latin typeface="Google Sans"/>
              </a:rPr>
              <a:t>-benefit </a:t>
            </a:r>
            <a:r>
              <a:rPr lang="sv-SE" b="0" i="0" u="none" strike="noStrike" err="1">
                <a:solidFill>
                  <a:srgbClr val="040C28"/>
                </a:solidFill>
                <a:effectLst/>
                <a:latin typeface="Google Sans"/>
              </a:rPr>
              <a:t>analysis</a:t>
            </a:r>
            <a:endParaRPr lang="sv-SE" b="0" i="0" u="none" strike="noStrike">
              <a:solidFill>
                <a:srgbClr val="040C28"/>
              </a:solidFill>
              <a:effectLst/>
              <a:latin typeface="Google Sans"/>
            </a:endParaRPr>
          </a:p>
          <a:p>
            <a:pPr lvl="1"/>
            <a:r>
              <a:rPr lang="sv-SE" sz="1800" err="1">
                <a:effectLst/>
                <a:latin typeface="HelveticaNeueLTStd"/>
              </a:rPr>
              <a:t>comparative</a:t>
            </a:r>
            <a:r>
              <a:rPr lang="sv-SE" sz="1800">
                <a:effectLst/>
                <a:latin typeface="HelveticaNeueLTStd"/>
              </a:rPr>
              <a:t> </a:t>
            </a:r>
            <a:r>
              <a:rPr lang="sv-SE" sz="1800" err="1">
                <a:effectLst/>
                <a:latin typeface="HelveticaNeueLTStd"/>
              </a:rPr>
              <a:t>economic</a:t>
            </a:r>
            <a:r>
              <a:rPr lang="sv-SE" sz="1800">
                <a:effectLst/>
                <a:latin typeface="HelveticaNeueLTStd"/>
              </a:rPr>
              <a:t> </a:t>
            </a:r>
            <a:r>
              <a:rPr lang="sv-SE" sz="1800" err="1">
                <a:effectLst/>
                <a:latin typeface="HelveticaNeueLTStd"/>
              </a:rPr>
              <a:t>analysis</a:t>
            </a:r>
            <a:r>
              <a:rPr lang="sv-SE" sz="1800">
                <a:effectLst/>
                <a:latin typeface="HelveticaNeueLTStd"/>
              </a:rPr>
              <a:t> </a:t>
            </a:r>
            <a:r>
              <a:rPr lang="sv-SE" sz="1800" err="1">
                <a:effectLst/>
                <a:latin typeface="HelveticaNeueLTStd"/>
              </a:rPr>
              <a:t>that</a:t>
            </a:r>
            <a:r>
              <a:rPr lang="sv-SE" sz="1800">
                <a:effectLst/>
                <a:latin typeface="HelveticaNeueLTStd"/>
              </a:rPr>
              <a:t> </a:t>
            </a:r>
            <a:r>
              <a:rPr lang="sv-SE" sz="1800" err="1">
                <a:effectLst/>
                <a:latin typeface="HelveticaNeueLTStd"/>
              </a:rPr>
              <a:t>evaluates</a:t>
            </a:r>
            <a:r>
              <a:rPr lang="sv-SE" sz="1800">
                <a:effectLst/>
                <a:latin typeface="HelveticaNeueLTStd"/>
              </a:rPr>
              <a:t> </a:t>
            </a:r>
            <a:r>
              <a:rPr lang="sv-SE" sz="1800" err="1">
                <a:effectLst/>
                <a:latin typeface="HelveticaNeueLTStd"/>
              </a:rPr>
              <a:t>two</a:t>
            </a:r>
            <a:r>
              <a:rPr lang="sv-SE" sz="1800">
                <a:effectLst/>
                <a:latin typeface="HelveticaNeueLTStd"/>
              </a:rPr>
              <a:t> or </a:t>
            </a:r>
            <a:r>
              <a:rPr lang="sv-SE" sz="1800" err="1">
                <a:effectLst/>
                <a:latin typeface="HelveticaNeueLTStd"/>
              </a:rPr>
              <a:t>more</a:t>
            </a:r>
            <a:r>
              <a:rPr lang="sv-SE" sz="1800">
                <a:effectLst/>
                <a:latin typeface="HelveticaNeueLTStd"/>
              </a:rPr>
              <a:t> alternatives in terms </a:t>
            </a:r>
            <a:r>
              <a:rPr lang="sv-SE" sz="1800" err="1">
                <a:effectLst/>
                <a:latin typeface="HelveticaNeueLTStd"/>
              </a:rPr>
              <a:t>of</a:t>
            </a:r>
            <a:r>
              <a:rPr lang="sv-SE" sz="1800">
                <a:effectLst/>
                <a:latin typeface="HelveticaNeueLTStd"/>
              </a:rPr>
              <a:t> </a:t>
            </a:r>
            <a:r>
              <a:rPr lang="sv-SE" sz="1800" err="1">
                <a:effectLst/>
                <a:latin typeface="HelveticaNeueLTStd"/>
              </a:rPr>
              <a:t>their</a:t>
            </a:r>
            <a:r>
              <a:rPr lang="sv-SE" sz="1800">
                <a:effectLst/>
                <a:latin typeface="HelveticaNeueLTStd"/>
              </a:rPr>
              <a:t> relative </a:t>
            </a:r>
            <a:r>
              <a:rPr lang="sv-SE" sz="1800" err="1">
                <a:effectLst/>
                <a:latin typeface="HelveticaNeueLTStd"/>
              </a:rPr>
              <a:t>costs</a:t>
            </a:r>
            <a:r>
              <a:rPr lang="sv-SE" sz="1800">
                <a:effectLst/>
                <a:latin typeface="HelveticaNeueLTStd"/>
              </a:rPr>
              <a:t> and </a:t>
            </a:r>
            <a:r>
              <a:rPr lang="sv-SE" sz="1800" err="1">
                <a:effectLst/>
                <a:latin typeface="HelveticaNeueLTStd"/>
              </a:rPr>
              <a:t>outcomes</a:t>
            </a:r>
            <a:r>
              <a:rPr lang="sv-SE" sz="1800">
                <a:effectLst/>
                <a:latin typeface="HelveticaNeueLTStd"/>
              </a:rPr>
              <a:t>, </a:t>
            </a:r>
            <a:r>
              <a:rPr lang="sv-SE" sz="1800" err="1">
                <a:effectLst/>
                <a:latin typeface="HelveticaNeueLTStd"/>
              </a:rPr>
              <a:t>where</a:t>
            </a:r>
            <a:r>
              <a:rPr lang="sv-SE" sz="1800">
                <a:effectLst/>
                <a:latin typeface="HelveticaNeueLTStd"/>
              </a:rPr>
              <a:t> </a:t>
            </a:r>
            <a:r>
              <a:rPr lang="sv-SE" sz="1800" err="1">
                <a:effectLst/>
                <a:latin typeface="HelveticaNeueLTStd"/>
              </a:rPr>
              <a:t>both</a:t>
            </a:r>
            <a:r>
              <a:rPr lang="sv-SE" sz="1800">
                <a:effectLst/>
                <a:latin typeface="HelveticaNeueLTStd"/>
              </a:rPr>
              <a:t> the </a:t>
            </a:r>
            <a:r>
              <a:rPr lang="sv-SE" sz="1800" err="1">
                <a:effectLst/>
                <a:latin typeface="HelveticaNeueLTStd"/>
              </a:rPr>
              <a:t>costs</a:t>
            </a:r>
            <a:r>
              <a:rPr lang="sv-SE" sz="1800">
                <a:effectLst/>
                <a:latin typeface="HelveticaNeueLTStd"/>
              </a:rPr>
              <a:t> and </a:t>
            </a:r>
            <a:r>
              <a:rPr lang="sv-SE" sz="1800" err="1">
                <a:effectLst/>
                <a:latin typeface="HelveticaNeueLTStd"/>
              </a:rPr>
              <a:t>outcomes</a:t>
            </a:r>
            <a:r>
              <a:rPr lang="sv-SE" sz="1800">
                <a:effectLst/>
                <a:latin typeface="HelveticaNeueLTStd"/>
              </a:rPr>
              <a:t> </a:t>
            </a:r>
            <a:r>
              <a:rPr lang="sv-SE" sz="1800" err="1">
                <a:effectLst/>
                <a:latin typeface="HelveticaNeueLTStd"/>
              </a:rPr>
              <a:t>are</a:t>
            </a:r>
            <a:r>
              <a:rPr lang="sv-SE" sz="1800">
                <a:effectLst/>
                <a:latin typeface="HelveticaNeueLTStd"/>
              </a:rPr>
              <a:t> </a:t>
            </a:r>
            <a:r>
              <a:rPr lang="sv-SE" sz="1800" err="1">
                <a:effectLst/>
                <a:latin typeface="HelveticaNeueLTStd"/>
              </a:rPr>
              <a:t>expressed</a:t>
            </a:r>
            <a:r>
              <a:rPr lang="sv-SE" sz="1800">
                <a:effectLst/>
                <a:latin typeface="HelveticaNeueLTStd"/>
              </a:rPr>
              <a:t> in </a:t>
            </a:r>
            <a:r>
              <a:rPr lang="sv-SE" sz="1800" err="1">
                <a:effectLst/>
                <a:latin typeface="HelveticaNeueLTStd"/>
              </a:rPr>
              <a:t>monetary</a:t>
            </a:r>
            <a:r>
              <a:rPr lang="sv-SE" sz="1800">
                <a:effectLst/>
                <a:latin typeface="HelveticaNeueLTStd"/>
              </a:rPr>
              <a:t> terms. In </a:t>
            </a:r>
            <a:r>
              <a:rPr lang="sv-SE" sz="1800" err="1">
                <a:effectLst/>
                <a:latin typeface="HelveticaNeueLTStd"/>
              </a:rPr>
              <a:t>principle</a:t>
            </a:r>
            <a:r>
              <a:rPr lang="sv-SE" sz="1800">
                <a:effectLst/>
                <a:latin typeface="HelveticaNeueLTStd"/>
              </a:rPr>
              <a:t>, it </a:t>
            </a:r>
            <a:r>
              <a:rPr lang="sv-SE" sz="1800" err="1">
                <a:effectLst/>
                <a:latin typeface="HelveticaNeueLTStd"/>
              </a:rPr>
              <a:t>should</a:t>
            </a:r>
            <a:r>
              <a:rPr lang="sv-SE" sz="1800">
                <a:effectLst/>
                <a:latin typeface="HelveticaNeueLTStd"/>
              </a:rPr>
              <a:t> </a:t>
            </a:r>
            <a:r>
              <a:rPr lang="sv-SE" sz="1800" err="1">
                <a:effectLst/>
                <a:latin typeface="HelveticaNeueLTStd"/>
              </a:rPr>
              <a:t>value</a:t>
            </a:r>
            <a:r>
              <a:rPr lang="sv-SE" sz="1800">
                <a:effectLst/>
                <a:latin typeface="HelveticaNeueLTStd"/>
              </a:rPr>
              <a:t> the interventions relevant </a:t>
            </a:r>
            <a:r>
              <a:rPr lang="sv-SE" sz="1800" err="1">
                <a:effectLst/>
                <a:latin typeface="HelveticaNeueLTStd"/>
              </a:rPr>
              <a:t>costs</a:t>
            </a:r>
            <a:r>
              <a:rPr lang="sv-SE" sz="1800">
                <a:effectLst/>
                <a:latin typeface="HelveticaNeueLTStd"/>
              </a:rPr>
              <a:t> and </a:t>
            </a:r>
            <a:r>
              <a:rPr lang="sv-SE" sz="1800" err="1">
                <a:effectLst/>
                <a:latin typeface="HelveticaNeueLTStd"/>
              </a:rPr>
              <a:t>outcomes</a:t>
            </a:r>
            <a:r>
              <a:rPr lang="sv-SE" sz="1800">
                <a:effectLst/>
                <a:latin typeface="HelveticaNeueLTStd"/>
              </a:rPr>
              <a:t> </a:t>
            </a:r>
            <a:r>
              <a:rPr lang="sv-SE" sz="1800" err="1">
                <a:effectLst/>
                <a:latin typeface="HelveticaNeueLTStd"/>
              </a:rPr>
              <a:t>based</a:t>
            </a:r>
            <a:r>
              <a:rPr lang="sv-SE" sz="1800">
                <a:effectLst/>
                <a:latin typeface="HelveticaNeueLTStd"/>
              </a:rPr>
              <a:t> on the </a:t>
            </a:r>
            <a:r>
              <a:rPr lang="sv-SE" sz="1800" err="1">
                <a:effectLst/>
                <a:latin typeface="HelveticaNeueLTStd"/>
              </a:rPr>
              <a:t>preferences</a:t>
            </a:r>
            <a:r>
              <a:rPr lang="sv-SE" sz="1800">
                <a:effectLst/>
                <a:latin typeface="HelveticaNeueLTStd"/>
              </a:rPr>
              <a:t> </a:t>
            </a:r>
            <a:r>
              <a:rPr lang="sv-SE" sz="1800" err="1">
                <a:effectLst/>
                <a:latin typeface="HelveticaNeueLTStd"/>
              </a:rPr>
              <a:t>of</a:t>
            </a:r>
            <a:r>
              <a:rPr lang="sv-SE" sz="1800">
                <a:effectLst/>
                <a:latin typeface="HelveticaNeueLTStd"/>
              </a:rPr>
              <a:t> </a:t>
            </a:r>
            <a:r>
              <a:rPr lang="sv-SE" sz="1800" err="1">
                <a:effectLst/>
                <a:latin typeface="HelveticaNeueLTStd"/>
              </a:rPr>
              <a:t>those</a:t>
            </a:r>
            <a:r>
              <a:rPr lang="sv-SE" sz="1800">
                <a:effectLst/>
                <a:latin typeface="HelveticaNeueLTStd"/>
              </a:rPr>
              <a:t> </a:t>
            </a:r>
            <a:r>
              <a:rPr lang="sv-SE" sz="1800" err="1">
                <a:effectLst/>
                <a:latin typeface="HelveticaNeueLTStd"/>
              </a:rPr>
              <a:t>affected</a:t>
            </a:r>
            <a:r>
              <a:rPr lang="sv-SE" sz="1800">
                <a:effectLst/>
                <a:latin typeface="HelveticaNeueLTStd"/>
              </a:rPr>
              <a:t> (i.e., the </a:t>
            </a:r>
            <a:r>
              <a:rPr lang="sv-SE" sz="1800" err="1">
                <a:effectLst/>
                <a:latin typeface="HelveticaNeueLTStd"/>
              </a:rPr>
              <a:t>individuals</a:t>
            </a:r>
            <a:r>
              <a:rPr lang="sv-SE" sz="1800">
                <a:effectLst/>
                <a:latin typeface="HelveticaNeueLTStd"/>
              </a:rPr>
              <a:t>’ </a:t>
            </a:r>
            <a:r>
              <a:rPr lang="sv-SE" sz="1800" err="1">
                <a:effectLst/>
                <a:latin typeface="HelveticaNeueLTStd"/>
              </a:rPr>
              <a:t>willingness</a:t>
            </a:r>
            <a:r>
              <a:rPr lang="sv-SE" sz="1800">
                <a:effectLst/>
                <a:latin typeface="HelveticaNeueLTStd"/>
              </a:rPr>
              <a:t> to </a:t>
            </a:r>
            <a:r>
              <a:rPr lang="sv-SE" sz="1800" err="1">
                <a:effectLst/>
                <a:latin typeface="HelveticaNeueLTStd"/>
              </a:rPr>
              <a:t>pay</a:t>
            </a:r>
            <a:r>
              <a:rPr lang="sv-SE" sz="1800">
                <a:effectLst/>
                <a:latin typeface="HelveticaNeueLTStd"/>
              </a:rPr>
              <a:t>) </a:t>
            </a:r>
            <a:endParaRPr lang="sv-SE"/>
          </a:p>
          <a:p>
            <a:r>
              <a:rPr lang="sv-SE" b="0" i="0" u="none" strike="noStrike" err="1">
                <a:solidFill>
                  <a:srgbClr val="040C28"/>
                </a:solidFill>
                <a:effectLst/>
                <a:latin typeface="Google Sans"/>
              </a:rPr>
              <a:t>Cost-minimization</a:t>
            </a:r>
            <a:r>
              <a:rPr lang="sv-SE" b="0" i="0" u="none" strike="noStrike">
                <a:solidFill>
                  <a:srgbClr val="040C28"/>
                </a:solidFill>
                <a:effectLst/>
                <a:latin typeface="Google Sans"/>
              </a:rPr>
              <a:t> </a:t>
            </a:r>
            <a:r>
              <a:rPr lang="sv-SE" b="0" i="0" u="none" strike="noStrike" err="1">
                <a:solidFill>
                  <a:srgbClr val="040C28"/>
                </a:solidFill>
                <a:effectLst/>
                <a:latin typeface="Google Sans"/>
              </a:rPr>
              <a:t>analysis</a:t>
            </a:r>
            <a:endParaRPr lang="sv-SE" b="0" i="0" u="none" strike="noStrike">
              <a:solidFill>
                <a:srgbClr val="040C28"/>
              </a:solidFill>
              <a:effectLst/>
              <a:latin typeface="Google Sans"/>
            </a:endParaRPr>
          </a:p>
          <a:p>
            <a:pPr lvl="1"/>
            <a:r>
              <a:rPr lang="sv-SE" sz="1800" err="1">
                <a:latin typeface="HelveticaNeueLTStd"/>
              </a:rPr>
              <a:t>comparative</a:t>
            </a:r>
            <a:r>
              <a:rPr lang="sv-SE" sz="1800">
                <a:latin typeface="HelveticaNeueLTStd"/>
              </a:rPr>
              <a:t> </a:t>
            </a:r>
            <a:r>
              <a:rPr lang="sv-SE" sz="1800" err="1">
                <a:latin typeface="HelveticaNeueLTStd"/>
              </a:rPr>
              <a:t>economic</a:t>
            </a:r>
            <a:r>
              <a:rPr lang="sv-SE" sz="1800">
                <a:latin typeface="HelveticaNeueLTStd"/>
              </a:rPr>
              <a:t> </a:t>
            </a:r>
            <a:r>
              <a:rPr lang="sv-SE" sz="1800" err="1">
                <a:latin typeface="HelveticaNeueLTStd"/>
              </a:rPr>
              <a:t>analysis</a:t>
            </a:r>
            <a:r>
              <a:rPr lang="sv-SE" sz="1800">
                <a:latin typeface="HelveticaNeueLTStd"/>
              </a:rPr>
              <a:t> </a:t>
            </a:r>
            <a:r>
              <a:rPr lang="sv-SE" sz="1800" err="1">
                <a:latin typeface="HelveticaNeueLTStd"/>
              </a:rPr>
              <a:t>that</a:t>
            </a:r>
            <a:r>
              <a:rPr lang="sv-SE" sz="1800">
                <a:latin typeface="HelveticaNeueLTStd"/>
              </a:rPr>
              <a:t> </a:t>
            </a:r>
            <a:r>
              <a:rPr lang="sv-SE" sz="1800" err="1">
                <a:latin typeface="HelveticaNeueLTStd"/>
              </a:rPr>
              <a:t>compares</a:t>
            </a:r>
            <a:r>
              <a:rPr lang="sv-SE" sz="1800">
                <a:latin typeface="HelveticaNeueLTStd"/>
              </a:rPr>
              <a:t> the </a:t>
            </a:r>
            <a:r>
              <a:rPr lang="sv-SE" sz="1800" err="1">
                <a:latin typeface="HelveticaNeueLTStd"/>
              </a:rPr>
              <a:t>costs</a:t>
            </a:r>
            <a:r>
              <a:rPr lang="sv-SE" sz="1800">
                <a:latin typeface="HelveticaNeueLTStd"/>
              </a:rPr>
              <a:t> </a:t>
            </a:r>
            <a:r>
              <a:rPr lang="sv-SE" sz="1800" err="1">
                <a:latin typeface="HelveticaNeueLTStd"/>
              </a:rPr>
              <a:t>of</a:t>
            </a:r>
            <a:r>
              <a:rPr lang="sv-SE" sz="1800">
                <a:latin typeface="HelveticaNeueLTStd"/>
              </a:rPr>
              <a:t> </a:t>
            </a:r>
            <a:r>
              <a:rPr lang="sv-SE" sz="1800" err="1">
                <a:latin typeface="HelveticaNeueLTStd"/>
              </a:rPr>
              <a:t>two</a:t>
            </a:r>
            <a:r>
              <a:rPr lang="sv-SE" sz="1800">
                <a:latin typeface="HelveticaNeueLTStd"/>
              </a:rPr>
              <a:t> or </a:t>
            </a:r>
            <a:r>
              <a:rPr lang="sv-SE" sz="1800" err="1">
                <a:latin typeface="HelveticaNeueLTStd"/>
              </a:rPr>
              <a:t>more</a:t>
            </a:r>
            <a:r>
              <a:rPr lang="sv-SE" sz="1800">
                <a:latin typeface="HelveticaNeueLTStd"/>
              </a:rPr>
              <a:t> alternatives </a:t>
            </a:r>
            <a:r>
              <a:rPr lang="sv-SE" sz="1800" err="1">
                <a:latin typeface="HelveticaNeueLTStd"/>
              </a:rPr>
              <a:t>that</a:t>
            </a:r>
            <a:r>
              <a:rPr lang="sv-SE" sz="1800">
                <a:latin typeface="HelveticaNeueLTStd"/>
              </a:rPr>
              <a:t> </a:t>
            </a:r>
            <a:r>
              <a:rPr lang="sv-SE" sz="1800" err="1">
                <a:latin typeface="HelveticaNeueLTStd"/>
              </a:rPr>
              <a:t>are</a:t>
            </a:r>
            <a:r>
              <a:rPr lang="sv-SE" sz="1800">
                <a:latin typeface="HelveticaNeueLTStd"/>
              </a:rPr>
              <a:t> </a:t>
            </a:r>
            <a:r>
              <a:rPr lang="sv-SE" sz="1800" err="1">
                <a:latin typeface="HelveticaNeueLTStd"/>
              </a:rPr>
              <a:t>assumed</a:t>
            </a:r>
            <a:r>
              <a:rPr lang="sv-SE" sz="1800">
                <a:latin typeface="HelveticaNeueLTStd"/>
              </a:rPr>
              <a:t> to </a:t>
            </a:r>
            <a:r>
              <a:rPr lang="sv-SE" sz="1800" err="1">
                <a:latin typeface="HelveticaNeueLTStd"/>
              </a:rPr>
              <a:t>have</a:t>
            </a:r>
            <a:r>
              <a:rPr lang="sv-SE" sz="1800">
                <a:latin typeface="HelveticaNeueLTStd"/>
              </a:rPr>
              <a:t> </a:t>
            </a:r>
            <a:r>
              <a:rPr lang="sv-SE" sz="1800" err="1">
                <a:latin typeface="HelveticaNeueLTStd"/>
              </a:rPr>
              <a:t>equivalent</a:t>
            </a:r>
            <a:r>
              <a:rPr lang="sv-SE" sz="1800">
                <a:latin typeface="HelveticaNeueLTStd"/>
              </a:rPr>
              <a:t> </a:t>
            </a:r>
            <a:r>
              <a:rPr lang="sv-SE" sz="1800" err="1">
                <a:latin typeface="HelveticaNeueLTStd"/>
              </a:rPr>
              <a:t>health</a:t>
            </a:r>
            <a:r>
              <a:rPr lang="sv-SE" sz="1800">
                <a:latin typeface="HelveticaNeueLTStd"/>
              </a:rPr>
              <a:t> </a:t>
            </a:r>
            <a:r>
              <a:rPr lang="sv-SE" sz="1800" err="1">
                <a:latin typeface="HelveticaNeueLTStd"/>
              </a:rPr>
              <a:t>effects</a:t>
            </a:r>
            <a:r>
              <a:rPr lang="sv-SE" sz="1800">
                <a:latin typeface="HelveticaNeueLTStd"/>
              </a:rPr>
              <a:t> </a:t>
            </a:r>
            <a:endParaRPr lang="sv-SE" b="0" i="0" u="none" strike="noStrike">
              <a:solidFill>
                <a:srgbClr val="040C28"/>
              </a:solidFill>
              <a:effectLst/>
              <a:latin typeface="Google Sans"/>
            </a:endParaRPr>
          </a:p>
          <a:p>
            <a:r>
              <a:rPr lang="sv-SE" err="1">
                <a:solidFill>
                  <a:srgbClr val="040C28"/>
                </a:solidFill>
                <a:latin typeface="Google Sans"/>
              </a:rPr>
              <a:t>Cost</a:t>
            </a:r>
            <a:r>
              <a:rPr lang="sv-SE">
                <a:solidFill>
                  <a:srgbClr val="040C28"/>
                </a:solidFill>
                <a:latin typeface="Google Sans"/>
              </a:rPr>
              <a:t> </a:t>
            </a:r>
            <a:r>
              <a:rPr lang="sv-SE" err="1">
                <a:solidFill>
                  <a:srgbClr val="040C28"/>
                </a:solidFill>
                <a:latin typeface="Google Sans"/>
              </a:rPr>
              <a:t>of</a:t>
            </a:r>
            <a:r>
              <a:rPr lang="sv-SE">
                <a:solidFill>
                  <a:srgbClr val="040C28"/>
                </a:solidFill>
                <a:latin typeface="Google Sans"/>
              </a:rPr>
              <a:t> </a:t>
            </a:r>
            <a:r>
              <a:rPr lang="sv-SE" err="1">
                <a:solidFill>
                  <a:srgbClr val="040C28"/>
                </a:solidFill>
                <a:latin typeface="Google Sans"/>
              </a:rPr>
              <a:t>illness</a:t>
            </a:r>
            <a:endParaRPr lang="sv-SE" b="0" i="0" u="none" strike="noStrike">
              <a:solidFill>
                <a:srgbClr val="040C28"/>
              </a:solidFill>
              <a:effectLst/>
              <a:latin typeface="Google Sans"/>
            </a:endParaRPr>
          </a:p>
          <a:p>
            <a:pPr lvl="1"/>
            <a:r>
              <a:rPr lang="sv-SE" sz="1800" err="1">
                <a:latin typeface="HelveticaNeueLTStd"/>
              </a:rPr>
              <a:t>descriptive</a:t>
            </a:r>
            <a:r>
              <a:rPr lang="sv-SE" sz="1800">
                <a:latin typeface="HelveticaNeueLTStd"/>
              </a:rPr>
              <a:t> </a:t>
            </a:r>
            <a:r>
              <a:rPr lang="sv-SE" sz="1800" err="1">
                <a:latin typeface="HelveticaNeueLTStd"/>
              </a:rPr>
              <a:t>analysis</a:t>
            </a:r>
            <a:r>
              <a:rPr lang="sv-SE" sz="1800">
                <a:latin typeface="HelveticaNeueLTStd"/>
              </a:rPr>
              <a:t> </a:t>
            </a:r>
            <a:r>
              <a:rPr lang="sv-SE" sz="1800" err="1">
                <a:latin typeface="HelveticaNeueLTStd"/>
              </a:rPr>
              <a:t>that</a:t>
            </a:r>
            <a:r>
              <a:rPr lang="sv-SE" sz="1800">
                <a:latin typeface="HelveticaNeueLTStd"/>
              </a:rPr>
              <a:t> </a:t>
            </a:r>
            <a:r>
              <a:rPr lang="sv-SE" sz="1800" err="1">
                <a:latin typeface="HelveticaNeueLTStd"/>
              </a:rPr>
              <a:t>identifies</a:t>
            </a:r>
            <a:r>
              <a:rPr lang="sv-SE" sz="1800">
                <a:latin typeface="HelveticaNeueLTStd"/>
              </a:rPr>
              <a:t> </a:t>
            </a:r>
            <a:r>
              <a:rPr lang="sv-SE" sz="1800" err="1">
                <a:latin typeface="HelveticaNeueLTStd"/>
              </a:rPr>
              <a:t>direct</a:t>
            </a:r>
            <a:r>
              <a:rPr lang="sv-SE" sz="1800">
                <a:latin typeface="HelveticaNeueLTStd"/>
              </a:rPr>
              <a:t>, </a:t>
            </a:r>
            <a:r>
              <a:rPr lang="sv-SE" sz="1800" err="1">
                <a:latin typeface="HelveticaNeueLTStd"/>
              </a:rPr>
              <a:t>indirect</a:t>
            </a:r>
            <a:r>
              <a:rPr lang="sv-SE" sz="1800">
                <a:latin typeface="HelveticaNeueLTStd"/>
              </a:rPr>
              <a:t> and/or </a:t>
            </a:r>
            <a:r>
              <a:rPr lang="sv-SE" sz="1800" err="1">
                <a:latin typeface="HelveticaNeueLTStd"/>
              </a:rPr>
              <a:t>intangible</a:t>
            </a:r>
            <a:r>
              <a:rPr lang="sv-SE" sz="1800">
                <a:latin typeface="HelveticaNeueLTStd"/>
              </a:rPr>
              <a:t> </a:t>
            </a:r>
            <a:r>
              <a:rPr lang="sv-SE" sz="1800" err="1">
                <a:latin typeface="HelveticaNeueLTStd"/>
              </a:rPr>
              <a:t>costs</a:t>
            </a:r>
            <a:r>
              <a:rPr lang="sv-SE" sz="1800">
                <a:latin typeface="HelveticaNeueLTStd"/>
              </a:rPr>
              <a:t> </a:t>
            </a:r>
            <a:r>
              <a:rPr lang="sv-SE" sz="1800" err="1">
                <a:latin typeface="HelveticaNeueLTStd"/>
              </a:rPr>
              <a:t>associated</a:t>
            </a:r>
            <a:r>
              <a:rPr lang="sv-SE" sz="1800">
                <a:latin typeface="HelveticaNeueLTStd"/>
              </a:rPr>
              <a:t> </a:t>
            </a:r>
            <a:r>
              <a:rPr lang="sv-SE" sz="1800" err="1">
                <a:latin typeface="HelveticaNeueLTStd"/>
              </a:rPr>
              <a:t>with</a:t>
            </a:r>
            <a:r>
              <a:rPr lang="sv-SE" sz="1800">
                <a:latin typeface="HelveticaNeueLTStd"/>
              </a:rPr>
              <a:t> a </a:t>
            </a:r>
            <a:r>
              <a:rPr lang="sv-SE" sz="1800" err="1">
                <a:latin typeface="HelveticaNeueLTStd"/>
              </a:rPr>
              <a:t>particular</a:t>
            </a:r>
            <a:r>
              <a:rPr lang="sv-SE" sz="1800">
                <a:latin typeface="HelveticaNeueLTStd"/>
              </a:rPr>
              <a:t> </a:t>
            </a:r>
            <a:r>
              <a:rPr lang="sv-SE" sz="1800" err="1">
                <a:latin typeface="HelveticaNeueLTStd"/>
              </a:rPr>
              <a:t>condition</a:t>
            </a:r>
            <a:r>
              <a:rPr lang="sv-SE" sz="1800">
                <a:latin typeface="HelveticaNeueLTStd"/>
              </a:rPr>
              <a:t> in a </a:t>
            </a:r>
            <a:r>
              <a:rPr lang="sv-SE" sz="1800" err="1">
                <a:latin typeface="HelveticaNeueLTStd"/>
              </a:rPr>
              <a:t>specific</a:t>
            </a:r>
            <a:r>
              <a:rPr lang="sv-SE" sz="1800">
                <a:latin typeface="HelveticaNeueLTStd"/>
              </a:rPr>
              <a:t> </a:t>
            </a:r>
            <a:r>
              <a:rPr lang="sv-SE" sz="1800" err="1">
                <a:latin typeface="HelveticaNeueLTStd"/>
              </a:rPr>
              <a:t>health</a:t>
            </a:r>
            <a:r>
              <a:rPr lang="sv-SE" sz="1800">
                <a:latin typeface="HelveticaNeueLTStd"/>
              </a:rPr>
              <a:t> system</a:t>
            </a:r>
            <a:endParaRPr lang="sv-SE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08C6BA7E-9403-F34C-CA3B-D6128F65C3AF}"/>
              </a:ext>
            </a:extLst>
          </p:cNvPr>
          <p:cNvSpPr txBox="1"/>
          <p:nvPr/>
        </p:nvSpPr>
        <p:spPr>
          <a:xfrm>
            <a:off x="838200" y="5915353"/>
            <a:ext cx="26949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Turner et al. </a:t>
            </a:r>
            <a:r>
              <a:rPr lang="en-U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Frontiers in Public Health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2021</a:t>
            </a:r>
            <a:r>
              <a:rPr lang="sv-SE" sz="1100" dirty="0">
                <a:effectLst/>
              </a:rPr>
              <a:t> 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1919087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36973B-7388-C065-1F88-D317A8C0D4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736" y="437322"/>
            <a:ext cx="10041923" cy="1716174"/>
          </a:xfrm>
        </p:spPr>
        <p:txBody>
          <a:bodyPr>
            <a:normAutofit/>
          </a:bodyPr>
          <a:lstStyle/>
          <a:p>
            <a:r>
              <a:rPr lang="sv-SE" sz="4800" dirty="0" err="1"/>
              <a:t>Example</a:t>
            </a:r>
            <a:r>
              <a:rPr lang="sv-SE" sz="4800" dirty="0"/>
              <a:t> RCT </a:t>
            </a:r>
            <a:r>
              <a:rPr lang="sv-SE" sz="4800" dirty="0" err="1"/>
              <a:t>with</a:t>
            </a:r>
            <a:r>
              <a:rPr lang="sv-SE" sz="4800" dirty="0"/>
              <a:t> </a:t>
            </a:r>
            <a:r>
              <a:rPr lang="sv-SE" sz="4800" dirty="0" err="1"/>
              <a:t>planned</a:t>
            </a:r>
            <a:r>
              <a:rPr lang="sv-SE" sz="4800" dirty="0"/>
              <a:t> </a:t>
            </a:r>
            <a:r>
              <a:rPr lang="sv-SE" sz="4800" dirty="0" err="1"/>
              <a:t>subsequent</a:t>
            </a:r>
            <a:r>
              <a:rPr lang="sv-SE" sz="4800" dirty="0"/>
              <a:t> </a:t>
            </a:r>
            <a:r>
              <a:rPr lang="sv-SE" sz="4800" dirty="0" err="1"/>
              <a:t>health</a:t>
            </a:r>
            <a:r>
              <a:rPr lang="sv-SE" sz="4800" dirty="0"/>
              <a:t> </a:t>
            </a:r>
            <a:r>
              <a:rPr lang="sv-SE" sz="4800" dirty="0" err="1"/>
              <a:t>economic</a:t>
            </a:r>
            <a:r>
              <a:rPr lang="sv-SE" sz="4800" dirty="0"/>
              <a:t> </a:t>
            </a:r>
            <a:r>
              <a:rPr lang="sv-SE" sz="4800" dirty="0" err="1"/>
              <a:t>evaluation</a:t>
            </a:r>
            <a:endParaRPr lang="sv-SE" sz="4800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0ADC054-50D5-8623-4D66-ED9BE7E8E2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3817" y="2245571"/>
            <a:ext cx="9144000" cy="566308"/>
          </a:xfrm>
        </p:spPr>
        <p:txBody>
          <a:bodyPr/>
          <a:lstStyle/>
          <a:p>
            <a:r>
              <a:rPr lang="sv-SE" err="1"/>
              <a:t>Balance</a:t>
            </a:r>
            <a:r>
              <a:rPr lang="sv-SE"/>
              <a:t> </a:t>
            </a:r>
            <a:r>
              <a:rPr lang="sv-SE" err="1"/>
              <a:t>training</a:t>
            </a:r>
            <a:r>
              <a:rPr lang="sv-SE"/>
              <a:t> in persons </a:t>
            </a:r>
            <a:r>
              <a:rPr lang="sv-SE" err="1"/>
              <a:t>with</a:t>
            </a:r>
            <a:r>
              <a:rPr lang="sv-SE"/>
              <a:t> </a:t>
            </a:r>
            <a:r>
              <a:rPr lang="sv-SE" err="1"/>
              <a:t>Parkinson’s</a:t>
            </a:r>
            <a:r>
              <a:rPr lang="sv-SE"/>
              <a:t> </a:t>
            </a:r>
            <a:r>
              <a:rPr lang="sv-SE" err="1"/>
              <a:t>disease</a:t>
            </a:r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E06FBC2-E4E9-E9BE-9302-7E558CC11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814" y="3084853"/>
            <a:ext cx="3886200" cy="185961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EED67844-B0F3-4F27-B492-721916413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620" y="3084853"/>
            <a:ext cx="5097230" cy="185961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5A59016D-F129-47C4-3F41-60A05108B766}"/>
              </a:ext>
            </a:extLst>
          </p:cNvPr>
          <p:cNvSpPr txBox="1"/>
          <p:nvPr/>
        </p:nvSpPr>
        <p:spPr>
          <a:xfrm>
            <a:off x="2922343" y="4944472"/>
            <a:ext cx="20617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>
                <a:hlinkClick r:id="rId4"/>
              </a:rPr>
              <a:t>https://doi.org/10.1177/1545968314567150</a:t>
            </a:r>
            <a:r>
              <a:rPr lang="sv-SE" sz="800"/>
              <a:t> 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07E58F4F-D337-1190-3564-DCC989D051FD}"/>
              </a:ext>
            </a:extLst>
          </p:cNvPr>
          <p:cNvSpPr txBox="1"/>
          <p:nvPr/>
        </p:nvSpPr>
        <p:spPr>
          <a:xfrm>
            <a:off x="8019573" y="4944472"/>
            <a:ext cx="20617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>
                <a:hlinkClick r:id="rId5"/>
              </a:rPr>
              <a:t>https://doi.org/10.1177/0269215518800832</a:t>
            </a:r>
            <a:r>
              <a:rPr lang="sv-SE" sz="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2515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2FCF02-4C9C-915C-6E95-063838ADA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4348"/>
            <a:ext cx="3447091" cy="12576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F23594E5-035C-9D80-7423-E295FC4A517D}"/>
              </a:ext>
            </a:extLst>
          </p:cNvPr>
          <p:cNvSpPr txBox="1"/>
          <p:nvPr/>
        </p:nvSpPr>
        <p:spPr>
          <a:xfrm>
            <a:off x="830402" y="1826704"/>
            <a:ext cx="4893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100 persons </a:t>
            </a:r>
            <a:r>
              <a:rPr lang="sv-SE" sz="1600" dirty="0" err="1"/>
              <a:t>with</a:t>
            </a:r>
            <a:r>
              <a:rPr lang="sv-SE" sz="1600" dirty="0"/>
              <a:t> PD </a:t>
            </a:r>
            <a:r>
              <a:rPr lang="sv-SE" sz="1600" dirty="0" err="1"/>
              <a:t>randomized</a:t>
            </a:r>
            <a:r>
              <a:rPr lang="sv-SE" sz="1600" dirty="0"/>
              <a:t> </a:t>
            </a:r>
            <a:r>
              <a:rPr lang="sv-SE" sz="1600" dirty="0" err="1"/>
              <a:t>either</a:t>
            </a:r>
            <a:r>
              <a:rPr lang="sv-SE" sz="1600" dirty="0"/>
              <a:t> to the 10-week </a:t>
            </a:r>
            <a:r>
              <a:rPr lang="sv-SE" sz="1600" dirty="0" err="1"/>
              <a:t>HiBalance</a:t>
            </a:r>
            <a:r>
              <a:rPr lang="sv-SE" sz="1600" dirty="0"/>
              <a:t> program (n=51) or to the </a:t>
            </a:r>
            <a:r>
              <a:rPr lang="sv-SE" sz="1600" dirty="0" err="1"/>
              <a:t>control</a:t>
            </a:r>
            <a:r>
              <a:rPr lang="sv-SE" sz="1600" dirty="0"/>
              <a:t> </a:t>
            </a:r>
            <a:r>
              <a:rPr lang="sv-SE" sz="1600" dirty="0" err="1"/>
              <a:t>group</a:t>
            </a:r>
            <a:r>
              <a:rPr lang="sv-SE" sz="1600" dirty="0"/>
              <a:t> (n=49)</a:t>
            </a:r>
          </a:p>
          <a:p>
            <a:endParaRPr lang="sv-SE" sz="1600" dirty="0"/>
          </a:p>
          <a:p>
            <a:r>
              <a:rPr lang="sv-SE" sz="1600" dirty="0" err="1"/>
              <a:t>HiBalance</a:t>
            </a:r>
            <a:r>
              <a:rPr lang="sv-SE" sz="1600" dirty="0"/>
              <a:t>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4-7 </a:t>
            </a:r>
            <a:r>
              <a:rPr lang="sv-SE" sz="1600" dirty="0" err="1"/>
              <a:t>participants</a:t>
            </a:r>
            <a:r>
              <a:rPr lang="sv-SE" sz="1600" dirty="0"/>
              <a:t>/</a:t>
            </a:r>
            <a:r>
              <a:rPr lang="sv-SE" sz="1600" dirty="0" err="1"/>
              <a:t>group</a:t>
            </a:r>
            <a:r>
              <a:rPr lang="sv-SE" sz="1600" dirty="0"/>
              <a:t>, 3 </a:t>
            </a:r>
            <a:r>
              <a:rPr lang="sv-SE" sz="1600" dirty="0" err="1"/>
              <a:t>times</a:t>
            </a:r>
            <a:r>
              <a:rPr lang="sv-SE" sz="1600" dirty="0"/>
              <a:t>/</a:t>
            </a:r>
            <a:r>
              <a:rPr lang="sv-SE" sz="1600" dirty="0" err="1"/>
              <a:t>week</a:t>
            </a:r>
            <a:r>
              <a:rPr lang="sv-SE" sz="1600" dirty="0"/>
              <a:t>, 60 min/session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Sessions led by 2 </a:t>
            </a:r>
            <a:r>
              <a:rPr lang="sv-SE" sz="1600" dirty="0" err="1"/>
              <a:t>physiotherapists</a:t>
            </a:r>
            <a:r>
              <a:rPr lang="sv-SE" sz="1600" dirty="0"/>
              <a:t> (n=10) </a:t>
            </a:r>
            <a:r>
              <a:rPr lang="sv-SE" sz="1600" dirty="0" err="1"/>
              <a:t>educated</a:t>
            </a:r>
            <a:r>
              <a:rPr lang="sv-SE" sz="1600" dirty="0"/>
              <a:t> in the intervention (8 h)</a:t>
            </a:r>
          </a:p>
          <a:p>
            <a:endParaRPr lang="sv-SE" sz="1600" dirty="0"/>
          </a:p>
          <a:p>
            <a:r>
              <a:rPr lang="sv-SE" sz="1600" dirty="0" err="1"/>
              <a:t>Primary</a:t>
            </a:r>
            <a:r>
              <a:rPr lang="sv-SE" sz="1600" dirty="0"/>
              <a:t> </a:t>
            </a:r>
            <a:r>
              <a:rPr lang="sv-SE" sz="1600" dirty="0" err="1"/>
              <a:t>outcomes</a:t>
            </a:r>
            <a:r>
              <a:rPr lang="sv-SE" sz="1600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/>
              <a:t>Balance</a:t>
            </a:r>
            <a:r>
              <a:rPr lang="sv-SE" sz="1600" dirty="0"/>
              <a:t> </a:t>
            </a:r>
            <a:r>
              <a:rPr lang="sv-SE" sz="1600" dirty="0" err="1"/>
              <a:t>performance</a:t>
            </a:r>
            <a:r>
              <a:rPr lang="sv-SE" sz="1600" dirty="0"/>
              <a:t> (Mini </a:t>
            </a:r>
            <a:r>
              <a:rPr lang="sv-SE" sz="1600" dirty="0" err="1"/>
              <a:t>Balance</a:t>
            </a:r>
            <a:r>
              <a:rPr lang="sv-SE" sz="1600" dirty="0"/>
              <a:t> </a:t>
            </a:r>
            <a:r>
              <a:rPr lang="sv-SE" sz="1600" dirty="0" err="1"/>
              <a:t>Evaluation</a:t>
            </a:r>
            <a:r>
              <a:rPr lang="sv-SE" sz="1600" dirty="0"/>
              <a:t> Systems Test, Mini-</a:t>
            </a:r>
            <a:r>
              <a:rPr lang="sv-SE" sz="1600" dirty="0" err="1"/>
              <a:t>BESTest</a:t>
            </a:r>
            <a:r>
              <a:rPr lang="sv-SE" sz="1600" dirty="0"/>
              <a:t>; Clinical </a:t>
            </a:r>
            <a:r>
              <a:rPr lang="sv-SE" sz="1600" dirty="0" err="1"/>
              <a:t>assessment</a:t>
            </a:r>
            <a:r>
              <a:rPr lang="sv-SE" sz="1600" dirty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/>
              <a:t>Gait</a:t>
            </a:r>
            <a:r>
              <a:rPr lang="sv-SE" sz="1600" dirty="0"/>
              <a:t> </a:t>
            </a:r>
            <a:r>
              <a:rPr lang="sv-SE" sz="1600" dirty="0" err="1"/>
              <a:t>velocity</a:t>
            </a:r>
            <a:r>
              <a:rPr lang="sv-SE" sz="1600" dirty="0"/>
              <a:t> (</a:t>
            </a:r>
            <a:r>
              <a:rPr lang="sv-SE" sz="1600" dirty="0" err="1"/>
              <a:t>during</a:t>
            </a:r>
            <a:r>
              <a:rPr lang="sv-SE" sz="1600" dirty="0"/>
              <a:t> normal and dual-task </a:t>
            </a:r>
            <a:r>
              <a:rPr lang="sv-SE" sz="1600" dirty="0" err="1"/>
              <a:t>gait</a:t>
            </a:r>
            <a:r>
              <a:rPr lang="sv-SE" sz="1600" dirty="0"/>
              <a:t>; Clinical test)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/>
              <a:t>Concerns</a:t>
            </a:r>
            <a:r>
              <a:rPr lang="sv-SE" sz="1600" dirty="0"/>
              <a:t> </a:t>
            </a:r>
            <a:r>
              <a:rPr lang="sv-SE" sz="1600" dirty="0" err="1"/>
              <a:t>about</a:t>
            </a:r>
            <a:r>
              <a:rPr lang="sv-SE" sz="1600" dirty="0"/>
              <a:t> </a:t>
            </a:r>
            <a:r>
              <a:rPr lang="sv-SE" sz="1600" dirty="0" err="1"/>
              <a:t>falling</a:t>
            </a:r>
            <a:r>
              <a:rPr lang="sv-SE" sz="1600" dirty="0"/>
              <a:t> (Falls </a:t>
            </a:r>
            <a:r>
              <a:rPr lang="sv-SE" sz="1600" dirty="0" err="1"/>
              <a:t>Efficacy</a:t>
            </a:r>
            <a:r>
              <a:rPr lang="sv-SE" sz="1600" dirty="0"/>
              <a:t> </a:t>
            </a:r>
            <a:r>
              <a:rPr lang="sv-SE" sz="1600" dirty="0" err="1"/>
              <a:t>Scale</a:t>
            </a:r>
            <a:r>
              <a:rPr lang="sv-SE" sz="1600" dirty="0"/>
              <a:t> – International, FES-I; Patient-</a:t>
            </a:r>
            <a:r>
              <a:rPr lang="sv-SE" sz="1600" dirty="0" err="1"/>
              <a:t>reported</a:t>
            </a:r>
            <a:r>
              <a:rPr lang="sv-SE" sz="1600" dirty="0"/>
              <a:t>)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75B9DD4-9261-7DEE-1840-39B834D73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000" y="1684800"/>
            <a:ext cx="6260039" cy="3638596"/>
          </a:xfrm>
          <a:prstGeom prst="rect">
            <a:avLst/>
          </a:prstGeom>
        </p:spPr>
      </p:pic>
      <p:sp>
        <p:nvSpPr>
          <p:cNvPr id="6" name="Ellips 5">
            <a:extLst>
              <a:ext uri="{FF2B5EF4-FFF2-40B4-BE49-F238E27FC236}">
                <a16:creationId xmlns:a16="http://schemas.microsoft.com/office/drawing/2014/main" id="{D9377B1D-A297-4396-88FA-94064F9FE89D}"/>
              </a:ext>
            </a:extLst>
          </p:cNvPr>
          <p:cNvSpPr/>
          <p:nvPr/>
        </p:nvSpPr>
        <p:spPr>
          <a:xfrm>
            <a:off x="11353800" y="2584800"/>
            <a:ext cx="411000" cy="1728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C9AF819F-3C84-D39A-0A4A-00A02E44C813}"/>
              </a:ext>
            </a:extLst>
          </p:cNvPr>
          <p:cNvSpPr/>
          <p:nvPr/>
        </p:nvSpPr>
        <p:spPr>
          <a:xfrm>
            <a:off x="11353800" y="2847267"/>
            <a:ext cx="411000" cy="1728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E829CC2F-C9CC-31A4-980C-27521BED79D5}"/>
              </a:ext>
            </a:extLst>
          </p:cNvPr>
          <p:cNvSpPr/>
          <p:nvPr/>
        </p:nvSpPr>
        <p:spPr>
          <a:xfrm>
            <a:off x="11353800" y="3633130"/>
            <a:ext cx="411000" cy="1728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BC4C3D92-8F98-1360-434D-B81A32386D7E}"/>
              </a:ext>
            </a:extLst>
          </p:cNvPr>
          <p:cNvSpPr/>
          <p:nvPr/>
        </p:nvSpPr>
        <p:spPr>
          <a:xfrm>
            <a:off x="11355468" y="4688998"/>
            <a:ext cx="411000" cy="1728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01ACD2BE-F270-4041-D81B-E6FB484D5C76}"/>
              </a:ext>
            </a:extLst>
          </p:cNvPr>
          <p:cNvSpPr txBox="1"/>
          <p:nvPr/>
        </p:nvSpPr>
        <p:spPr>
          <a:xfrm>
            <a:off x="11750610" y="253949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/>
              <a:t>✅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B5116C5A-BB43-5ADB-F5F3-A8F89878575C}"/>
              </a:ext>
            </a:extLst>
          </p:cNvPr>
          <p:cNvSpPr txBox="1"/>
          <p:nvPr/>
        </p:nvSpPr>
        <p:spPr>
          <a:xfrm>
            <a:off x="11764435" y="280291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/>
              <a:t>✅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92FE61B7-E6F8-8FE5-6CD2-10AE7DF4724D}"/>
              </a:ext>
            </a:extLst>
          </p:cNvPr>
          <p:cNvSpPr txBox="1"/>
          <p:nvPr/>
        </p:nvSpPr>
        <p:spPr>
          <a:xfrm>
            <a:off x="1530853" y="1461948"/>
            <a:ext cx="20617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>
                <a:hlinkClick r:id="rId4"/>
              </a:rPr>
              <a:t>https://doi.org/10.1177/1545968314567150</a:t>
            </a:r>
            <a:r>
              <a:rPr lang="sv-SE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361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F23594E5-035C-9D80-7423-E295FC4A517D}"/>
              </a:ext>
            </a:extLst>
          </p:cNvPr>
          <p:cNvSpPr txBox="1"/>
          <p:nvPr/>
        </p:nvSpPr>
        <p:spPr>
          <a:xfrm>
            <a:off x="987140" y="2128749"/>
            <a:ext cx="432646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err="1"/>
              <a:t>Cost-effectiveness</a:t>
            </a:r>
            <a:r>
              <a:rPr lang="sv-SE" sz="1600"/>
              <a:t> </a:t>
            </a:r>
            <a:r>
              <a:rPr lang="sv-SE" sz="1600" err="1"/>
              <a:t>measures</a:t>
            </a:r>
            <a:r>
              <a:rPr lang="sv-SE" sz="1600"/>
              <a:t> </a:t>
            </a:r>
            <a:r>
              <a:rPr lang="sv-SE" sz="1600" err="1"/>
              <a:t>were</a:t>
            </a:r>
            <a:r>
              <a:rPr lang="sv-SE" sz="1600"/>
              <a:t> the Mini-</a:t>
            </a:r>
            <a:r>
              <a:rPr lang="sv-SE" sz="1600" err="1"/>
              <a:t>BESTest</a:t>
            </a:r>
            <a:r>
              <a:rPr lang="sv-SE" sz="1600"/>
              <a:t> (</a:t>
            </a:r>
            <a:r>
              <a:rPr lang="sv-SE" sz="1600" err="1"/>
              <a:t>range</a:t>
            </a:r>
            <a:r>
              <a:rPr lang="sv-SE" sz="1600"/>
              <a:t>, 0-28) and </a:t>
            </a:r>
            <a:r>
              <a:rPr lang="sv-SE" sz="1600" err="1"/>
              <a:t>gait</a:t>
            </a:r>
            <a:r>
              <a:rPr lang="sv-SE" sz="1600"/>
              <a:t> </a:t>
            </a:r>
            <a:r>
              <a:rPr lang="sv-SE" sz="1600" err="1"/>
              <a:t>velocity</a:t>
            </a:r>
            <a:r>
              <a:rPr lang="sv-SE" sz="1600"/>
              <a:t> (cm/s)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err="1"/>
              <a:t>Cost-utility</a:t>
            </a:r>
            <a:r>
              <a:rPr lang="sv-SE" sz="1600"/>
              <a:t> </a:t>
            </a:r>
            <a:r>
              <a:rPr lang="sv-SE" sz="1600" err="1"/>
              <a:t>was</a:t>
            </a:r>
            <a:r>
              <a:rPr lang="sv-SE" sz="1600"/>
              <a:t> </a:t>
            </a:r>
            <a:r>
              <a:rPr lang="sv-SE" sz="1600" err="1"/>
              <a:t>evaluated</a:t>
            </a:r>
            <a:r>
              <a:rPr lang="sv-SE" sz="1600"/>
              <a:t> </a:t>
            </a:r>
            <a:r>
              <a:rPr lang="sv-SE" sz="1600" err="1"/>
              <a:t>using</a:t>
            </a:r>
            <a:r>
              <a:rPr lang="sv-SE" sz="1600"/>
              <a:t> </a:t>
            </a:r>
            <a:r>
              <a:rPr lang="sv-SE" sz="1600" err="1"/>
              <a:t>quality-adjusted</a:t>
            </a:r>
            <a:r>
              <a:rPr lang="sv-SE" sz="1600"/>
              <a:t> </a:t>
            </a:r>
            <a:r>
              <a:rPr lang="sv-SE" sz="1600" err="1"/>
              <a:t>life</a:t>
            </a:r>
            <a:r>
              <a:rPr lang="sv-SE" sz="1600"/>
              <a:t> </a:t>
            </a:r>
            <a:r>
              <a:rPr lang="sv-SE" sz="1600" err="1"/>
              <a:t>years</a:t>
            </a:r>
            <a:r>
              <a:rPr lang="sv-SE" sz="1600"/>
              <a:t> (</a:t>
            </a:r>
            <a:r>
              <a:rPr lang="sv-SE" sz="1600" err="1"/>
              <a:t>QALYs</a:t>
            </a:r>
            <a:r>
              <a:rPr lang="sv-SE" sz="1600"/>
              <a:t>) </a:t>
            </a:r>
            <a:r>
              <a:rPr lang="sv-SE" sz="1600" err="1"/>
              <a:t>based</a:t>
            </a:r>
            <a:r>
              <a:rPr lang="sv-SE" sz="1600"/>
              <a:t> on the SF-6D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600"/>
              <a:t>Health </a:t>
            </a:r>
            <a:r>
              <a:rPr lang="sv-SE" sz="1600" err="1"/>
              <a:t>utility</a:t>
            </a:r>
            <a:r>
              <a:rPr lang="sv-SE" sz="1600"/>
              <a:t> 0-1; 1 = </a:t>
            </a:r>
            <a:r>
              <a:rPr lang="sv-SE" sz="1600" err="1"/>
              <a:t>perfect</a:t>
            </a:r>
            <a:r>
              <a:rPr lang="sv-SE" sz="1600"/>
              <a:t> </a:t>
            </a:r>
            <a:r>
              <a:rPr lang="sv-SE" sz="1600" err="1"/>
              <a:t>health</a:t>
            </a:r>
            <a:endParaRPr lang="sv-SE" sz="16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600"/>
              <a:t>1 </a:t>
            </a:r>
            <a:r>
              <a:rPr lang="sv-SE" sz="1600" err="1"/>
              <a:t>year</a:t>
            </a:r>
            <a:r>
              <a:rPr lang="sv-SE" sz="1600"/>
              <a:t> </a:t>
            </a:r>
            <a:r>
              <a:rPr lang="sv-SE" sz="1600" err="1"/>
              <a:t>with</a:t>
            </a:r>
            <a:r>
              <a:rPr lang="sv-SE" sz="1600"/>
              <a:t> </a:t>
            </a:r>
            <a:r>
              <a:rPr lang="sv-SE" sz="1600" err="1"/>
              <a:t>health</a:t>
            </a:r>
            <a:r>
              <a:rPr lang="sv-SE" sz="1600"/>
              <a:t> </a:t>
            </a:r>
            <a:r>
              <a:rPr lang="sv-SE" sz="1600" err="1"/>
              <a:t>utility</a:t>
            </a:r>
            <a:r>
              <a:rPr lang="sv-SE" sz="1600"/>
              <a:t> 1 = 1 QALY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600"/>
              <a:t>1 </a:t>
            </a:r>
            <a:r>
              <a:rPr lang="sv-SE" sz="1600" err="1"/>
              <a:t>year</a:t>
            </a:r>
            <a:r>
              <a:rPr lang="sv-SE" sz="1600"/>
              <a:t> </a:t>
            </a:r>
            <a:r>
              <a:rPr lang="sv-SE" sz="1600" err="1"/>
              <a:t>with</a:t>
            </a:r>
            <a:r>
              <a:rPr lang="sv-SE" sz="1600"/>
              <a:t> </a:t>
            </a:r>
            <a:r>
              <a:rPr lang="sv-SE" sz="1600" err="1"/>
              <a:t>health</a:t>
            </a:r>
            <a:r>
              <a:rPr lang="sv-SE" sz="1600"/>
              <a:t> </a:t>
            </a:r>
            <a:r>
              <a:rPr lang="sv-SE" sz="1600" err="1"/>
              <a:t>utility</a:t>
            </a:r>
            <a:r>
              <a:rPr lang="sv-SE" sz="1600"/>
              <a:t> 0.5 = 0.5 QALY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600"/>
              <a:t>3 </a:t>
            </a:r>
            <a:r>
              <a:rPr lang="sv-SE" sz="1600" err="1"/>
              <a:t>years</a:t>
            </a:r>
            <a:r>
              <a:rPr lang="sv-SE" sz="1600"/>
              <a:t> </a:t>
            </a:r>
            <a:r>
              <a:rPr lang="sv-SE" sz="1600" err="1"/>
              <a:t>with</a:t>
            </a:r>
            <a:r>
              <a:rPr lang="sv-SE" sz="1600"/>
              <a:t> </a:t>
            </a:r>
            <a:r>
              <a:rPr lang="sv-SE" sz="1600" err="1"/>
              <a:t>health</a:t>
            </a:r>
            <a:r>
              <a:rPr lang="sv-SE" sz="1600"/>
              <a:t> </a:t>
            </a:r>
            <a:r>
              <a:rPr lang="sv-SE" sz="1600" err="1"/>
              <a:t>utility</a:t>
            </a:r>
            <a:r>
              <a:rPr lang="sv-SE" sz="1600"/>
              <a:t> 0.33 = 1 QALY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err="1"/>
              <a:t>Incremental</a:t>
            </a:r>
            <a:r>
              <a:rPr lang="sv-SE" sz="1600"/>
              <a:t> </a:t>
            </a:r>
            <a:r>
              <a:rPr lang="sv-SE" sz="1600" err="1"/>
              <a:t>Cost-Effectiveness</a:t>
            </a:r>
            <a:r>
              <a:rPr lang="sv-SE" sz="1600"/>
              <a:t> </a:t>
            </a:r>
            <a:r>
              <a:rPr lang="sv-SE" sz="1600" err="1"/>
              <a:t>Ratios</a:t>
            </a:r>
            <a:r>
              <a:rPr lang="sv-SE" sz="1600"/>
              <a:t> (ICER)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600"/>
              <a:t>ICER = (</a:t>
            </a:r>
            <a:r>
              <a:rPr lang="sv-SE" sz="1600" err="1"/>
              <a:t>cost</a:t>
            </a:r>
            <a:r>
              <a:rPr lang="sv-SE" sz="1600" baseline="-25000" err="1"/>
              <a:t>intervention</a:t>
            </a:r>
            <a:r>
              <a:rPr lang="sv-SE" sz="1600"/>
              <a:t> – </a:t>
            </a:r>
            <a:r>
              <a:rPr lang="sv-SE" sz="1600" err="1"/>
              <a:t>cost</a:t>
            </a:r>
            <a:r>
              <a:rPr lang="sv-SE" sz="1600" baseline="-25000" err="1"/>
              <a:t>control</a:t>
            </a:r>
            <a:r>
              <a:rPr lang="sv-SE" sz="1600"/>
              <a:t>) / (</a:t>
            </a:r>
            <a:r>
              <a:rPr lang="sv-SE" sz="1600" err="1"/>
              <a:t>effect</a:t>
            </a:r>
            <a:r>
              <a:rPr lang="sv-SE" sz="1600" baseline="-25000" err="1"/>
              <a:t>intervention</a:t>
            </a:r>
            <a:r>
              <a:rPr lang="sv-SE" sz="1600"/>
              <a:t> – </a:t>
            </a:r>
            <a:r>
              <a:rPr lang="sv-SE" sz="1600" err="1"/>
              <a:t>effect</a:t>
            </a:r>
            <a:r>
              <a:rPr lang="sv-SE" sz="1600" baseline="-25000" err="1"/>
              <a:t>control</a:t>
            </a:r>
            <a:r>
              <a:rPr lang="sv-SE" sz="160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/>
              <a:t>Relative to a </a:t>
            </a:r>
            <a:r>
              <a:rPr lang="sv-SE" sz="1600" err="1"/>
              <a:t>suggested</a:t>
            </a:r>
            <a:r>
              <a:rPr lang="sv-SE" sz="1600"/>
              <a:t> </a:t>
            </a:r>
            <a:r>
              <a:rPr lang="sv-SE" sz="1600" err="1"/>
              <a:t>European</a:t>
            </a:r>
            <a:r>
              <a:rPr lang="sv-SE" sz="1600"/>
              <a:t> </a:t>
            </a:r>
            <a:r>
              <a:rPr lang="sv-SE" sz="1600" err="1"/>
              <a:t>willingness</a:t>
            </a:r>
            <a:r>
              <a:rPr lang="sv-SE" sz="1600"/>
              <a:t>-to-</a:t>
            </a:r>
            <a:r>
              <a:rPr lang="sv-SE" sz="1600" err="1"/>
              <a:t>pay</a:t>
            </a:r>
            <a:r>
              <a:rPr lang="sv-SE" sz="1600"/>
              <a:t> </a:t>
            </a:r>
            <a:r>
              <a:rPr lang="sv-SE" sz="1600" err="1"/>
              <a:t>threshold</a:t>
            </a:r>
            <a:r>
              <a:rPr lang="sv-SE" sz="1600"/>
              <a:t> </a:t>
            </a:r>
            <a:r>
              <a:rPr lang="sv-SE" sz="1600" err="1"/>
              <a:t>of</a:t>
            </a:r>
            <a:r>
              <a:rPr lang="sv-SE" sz="1600"/>
              <a:t> SEK 500,000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97D87150-7BCF-2BFD-49DB-D96EA9D9A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140" y="17755"/>
            <a:ext cx="3886200" cy="185961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52FD9C4B-3D68-33FB-9686-BF5CFB420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3305" y="322402"/>
            <a:ext cx="4615292" cy="102956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8D27EAC9-942F-9D15-2508-EBB6FC1980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3305" y="1390182"/>
            <a:ext cx="4615292" cy="381878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E9E54628-80F2-5A53-3733-968EFCD8D2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3305" y="5247179"/>
            <a:ext cx="4615292" cy="108340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9" name="textruta 18">
            <a:extLst>
              <a:ext uri="{FF2B5EF4-FFF2-40B4-BE49-F238E27FC236}">
                <a16:creationId xmlns:a16="http://schemas.microsoft.com/office/drawing/2014/main" id="{6FCB5825-4B4B-FAD4-7D72-5140D6311CF4}"/>
              </a:ext>
            </a:extLst>
          </p:cNvPr>
          <p:cNvSpPr txBox="1"/>
          <p:nvPr/>
        </p:nvSpPr>
        <p:spPr>
          <a:xfrm>
            <a:off x="9091921" y="2155888"/>
            <a:ext cx="3032114" cy="175432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The intervention </a:t>
            </a:r>
            <a:r>
              <a:rPr lang="sv-SE" err="1"/>
              <a:t>added</a:t>
            </a:r>
            <a:r>
              <a:rPr lang="sv-SE"/>
              <a:t> an </a:t>
            </a:r>
            <a:r>
              <a:rPr lang="sv-SE" err="1"/>
              <a:t>average</a:t>
            </a:r>
            <a:r>
              <a:rPr lang="sv-SE"/>
              <a:t> </a:t>
            </a:r>
            <a:r>
              <a:rPr lang="sv-SE" err="1"/>
              <a:t>additional</a:t>
            </a:r>
            <a:r>
              <a:rPr lang="sv-SE"/>
              <a:t> 15 </a:t>
            </a:r>
            <a:r>
              <a:rPr lang="sv-SE" err="1"/>
              <a:t>days</a:t>
            </a:r>
            <a:r>
              <a:rPr lang="sv-SE"/>
              <a:t> </a:t>
            </a:r>
            <a:r>
              <a:rPr lang="sv-SE" err="1"/>
              <a:t>of</a:t>
            </a:r>
            <a:r>
              <a:rPr lang="sv-SE"/>
              <a:t> </a:t>
            </a:r>
            <a:r>
              <a:rPr lang="sv-SE" err="1"/>
              <a:t>perfect</a:t>
            </a:r>
            <a:r>
              <a:rPr lang="sv-SE"/>
              <a:t> </a:t>
            </a:r>
            <a:r>
              <a:rPr lang="sv-SE" err="1"/>
              <a:t>health</a:t>
            </a:r>
            <a:endParaRPr lang="sv-S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err="1"/>
              <a:t>Cost</a:t>
            </a:r>
            <a:r>
              <a:rPr lang="sv-SE"/>
              <a:t> per QALY: SEK 314,558 (€31,712)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ICER &lt;SEK 500,000</a:t>
            </a:r>
          </a:p>
        </p:txBody>
      </p:sp>
      <p:cxnSp>
        <p:nvCxnSpPr>
          <p:cNvPr id="18" name="Rak pil 17">
            <a:extLst>
              <a:ext uri="{FF2B5EF4-FFF2-40B4-BE49-F238E27FC236}">
                <a16:creationId xmlns:a16="http://schemas.microsoft.com/office/drawing/2014/main" id="{79FF628D-FCE6-6CFD-32E6-AE1053DED6AA}"/>
              </a:ext>
            </a:extLst>
          </p:cNvPr>
          <p:cNvCxnSpPr>
            <a:cxnSpLocks/>
          </p:cNvCxnSpPr>
          <p:nvPr/>
        </p:nvCxnSpPr>
        <p:spPr>
          <a:xfrm>
            <a:off x="9270771" y="3764921"/>
            <a:ext cx="694267" cy="17491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pil 22">
            <a:extLst>
              <a:ext uri="{FF2B5EF4-FFF2-40B4-BE49-F238E27FC236}">
                <a16:creationId xmlns:a16="http://schemas.microsoft.com/office/drawing/2014/main" id="{25A396CD-5502-E1D8-083C-D5D92F4A1325}"/>
              </a:ext>
            </a:extLst>
          </p:cNvPr>
          <p:cNvCxnSpPr>
            <a:cxnSpLocks/>
          </p:cNvCxnSpPr>
          <p:nvPr/>
        </p:nvCxnSpPr>
        <p:spPr>
          <a:xfrm>
            <a:off x="9270771" y="3235440"/>
            <a:ext cx="923345" cy="26189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pil 25">
            <a:extLst>
              <a:ext uri="{FF2B5EF4-FFF2-40B4-BE49-F238E27FC236}">
                <a16:creationId xmlns:a16="http://schemas.microsoft.com/office/drawing/2014/main" id="{ADF90B9E-081C-B596-6DDF-F2B06F3C86BA}"/>
              </a:ext>
            </a:extLst>
          </p:cNvPr>
          <p:cNvCxnSpPr>
            <a:cxnSpLocks/>
          </p:cNvCxnSpPr>
          <p:nvPr/>
        </p:nvCxnSpPr>
        <p:spPr>
          <a:xfrm flipH="1">
            <a:off x="7777406" y="2384854"/>
            <a:ext cx="1408699" cy="34642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ruta 35">
            <a:extLst>
              <a:ext uri="{FF2B5EF4-FFF2-40B4-BE49-F238E27FC236}">
                <a16:creationId xmlns:a16="http://schemas.microsoft.com/office/drawing/2014/main" id="{F7F66BF7-95F5-7B12-CC97-0C269BE7B4D2}"/>
              </a:ext>
            </a:extLst>
          </p:cNvPr>
          <p:cNvSpPr txBox="1"/>
          <p:nvPr/>
        </p:nvSpPr>
        <p:spPr>
          <a:xfrm>
            <a:off x="1899348" y="1866532"/>
            <a:ext cx="20617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>
                <a:hlinkClick r:id="rId6"/>
              </a:rPr>
              <a:t>https://doi.org/10.1177/0269215518800832</a:t>
            </a:r>
            <a:r>
              <a:rPr lang="sv-SE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167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384AE9-4869-9ED0-ED03-4F1A4E870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err="1"/>
              <a:t>Outcomes</a:t>
            </a:r>
            <a:r>
              <a:rPr lang="sv-SE"/>
              <a:t> research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7053ED4-137C-242A-5B5D-799F6C8F6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8788200" cy="4805363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sv-SE" b="0" i="0" u="none" strike="noStrike" err="1">
                <a:effectLst/>
                <a:latin typeface="Open Sans" panose="020B0606030504020204" pitchFamily="34" charset="0"/>
              </a:rPr>
              <a:t>Purpose</a:t>
            </a:r>
            <a:endParaRPr lang="sv-SE" b="0" i="0" u="none" strike="noStrike">
              <a:effectLst/>
              <a:latin typeface="Open Sans" panose="020B0606030504020204" pitchFamily="34" charset="0"/>
            </a:endParaRPr>
          </a:p>
          <a:p>
            <a:pPr>
              <a:lnSpc>
                <a:spcPct val="120000"/>
              </a:lnSpc>
            </a:pPr>
            <a:r>
              <a:rPr lang="sv-SE" b="0" i="0" u="none" strike="noStrike">
                <a:effectLst/>
                <a:latin typeface="Open Sans" panose="020B0606030504020204" pitchFamily="34" charset="0"/>
              </a:rPr>
              <a:t>Assist patients, </a:t>
            </a:r>
            <a:r>
              <a:rPr lang="sv-SE" b="0" i="0" u="none" strike="noStrike" err="1">
                <a:effectLst/>
                <a:latin typeface="Open Sans" panose="020B0606030504020204" pitchFamily="34" charset="0"/>
              </a:rPr>
              <a:t>clinicians</a:t>
            </a:r>
            <a:r>
              <a:rPr lang="sv-SE" b="0" i="0" u="none" strike="noStrike">
                <a:effectLst/>
                <a:latin typeface="Open Sans" panose="020B0606030504020204" pitchFamily="34" charset="0"/>
              </a:rPr>
              <a:t>, </a:t>
            </a:r>
            <a:r>
              <a:rPr lang="sv-SE" b="0" i="0" u="none" strike="noStrike" err="1">
                <a:effectLst/>
                <a:latin typeface="Open Sans" panose="020B0606030504020204" pitchFamily="34" charset="0"/>
              </a:rPr>
              <a:t>purchasers</a:t>
            </a:r>
            <a:r>
              <a:rPr lang="sv-SE" b="0" i="0" u="none" strike="noStrike">
                <a:effectLst/>
                <a:latin typeface="Open Sans" panose="020B0606030504020204" pitchFamily="34" charset="0"/>
              </a:rPr>
              <a:t> and policy </a:t>
            </a:r>
            <a:r>
              <a:rPr lang="sv-SE" b="0" i="0" u="none" strike="noStrike" err="1">
                <a:effectLst/>
                <a:latin typeface="Open Sans" panose="020B0606030504020204" pitchFamily="34" charset="0"/>
              </a:rPr>
              <a:t>makers</a:t>
            </a:r>
            <a:r>
              <a:rPr lang="sv-SE" b="0" i="0" u="none" strike="noStrike">
                <a:effectLst/>
                <a:latin typeface="Open Sans" panose="020B0606030504020204" pitchFamily="34" charset="0"/>
              </a:rPr>
              <a:t> in </a:t>
            </a:r>
            <a:r>
              <a:rPr lang="sv-SE" b="0" i="0" u="none" strike="noStrike" err="1">
                <a:effectLst/>
                <a:latin typeface="Open Sans" panose="020B0606030504020204" pitchFamily="34" charset="0"/>
              </a:rPr>
              <a:t>making</a:t>
            </a:r>
            <a:r>
              <a:rPr lang="sv-SE" b="0" i="0" u="none" strike="noStrike">
                <a:effectLst/>
                <a:latin typeface="Open Sans" panose="020B0606030504020204" pitchFamily="34" charset="0"/>
              </a:rPr>
              <a:t> </a:t>
            </a:r>
            <a:r>
              <a:rPr lang="sv-SE" b="0" i="0" u="none" strike="noStrike" err="1">
                <a:effectLst/>
                <a:latin typeface="Open Sans" panose="020B0606030504020204" pitchFamily="34" charset="0"/>
              </a:rPr>
              <a:t>informed</a:t>
            </a:r>
            <a:r>
              <a:rPr lang="sv-SE" b="0" i="0" u="none" strike="noStrike">
                <a:effectLst/>
                <a:latin typeface="Open Sans" panose="020B0606030504020204" pitchFamily="34" charset="0"/>
              </a:rPr>
              <a:t> </a:t>
            </a:r>
            <a:r>
              <a:rPr lang="sv-SE" err="1">
                <a:latin typeface="Open Sans" panose="020B0606030504020204" pitchFamily="34" charset="0"/>
              </a:rPr>
              <a:t>health</a:t>
            </a:r>
            <a:r>
              <a:rPr lang="sv-SE">
                <a:latin typeface="Open Sans" panose="020B0606030504020204" pitchFamily="34" charset="0"/>
              </a:rPr>
              <a:t> </a:t>
            </a:r>
            <a:r>
              <a:rPr lang="sv-SE" err="1">
                <a:latin typeface="Open Sans" panose="020B0606030504020204" pitchFamily="34" charset="0"/>
              </a:rPr>
              <a:t>decisions</a:t>
            </a:r>
            <a:r>
              <a:rPr lang="sv-SE">
                <a:latin typeface="Open Sans" panose="020B0606030504020204" pitchFamily="34" charset="0"/>
              </a:rPr>
              <a:t> by </a:t>
            </a:r>
            <a:r>
              <a:rPr lang="sv-SE" err="1">
                <a:latin typeface="Open Sans" panose="020B0606030504020204" pitchFamily="34" charset="0"/>
              </a:rPr>
              <a:t>advancing</a:t>
            </a:r>
            <a:r>
              <a:rPr lang="sv-SE">
                <a:latin typeface="Open Sans" panose="020B0606030504020204" pitchFamily="34" charset="0"/>
              </a:rPr>
              <a:t> </a:t>
            </a:r>
            <a:r>
              <a:rPr lang="sv-SE" err="1">
                <a:latin typeface="Open Sans" panose="020B0606030504020204" pitchFamily="34" charset="0"/>
              </a:rPr>
              <a:t>quality</a:t>
            </a:r>
            <a:r>
              <a:rPr lang="sv-SE">
                <a:latin typeface="Open Sans" panose="020B0606030504020204" pitchFamily="34" charset="0"/>
              </a:rPr>
              <a:t> and </a:t>
            </a:r>
            <a:r>
              <a:rPr lang="sv-SE" err="1">
                <a:latin typeface="Open Sans" panose="020B0606030504020204" pitchFamily="34" charset="0"/>
              </a:rPr>
              <a:t>relevance</a:t>
            </a:r>
            <a:r>
              <a:rPr lang="sv-SE">
                <a:latin typeface="Open Sans" panose="020B0606030504020204" pitchFamily="34" charset="0"/>
              </a:rPr>
              <a:t> </a:t>
            </a:r>
            <a:r>
              <a:rPr lang="sv-SE" err="1">
                <a:latin typeface="Open Sans" panose="020B0606030504020204" pitchFamily="34" charset="0"/>
              </a:rPr>
              <a:t>of</a:t>
            </a:r>
            <a:r>
              <a:rPr lang="sv-SE">
                <a:latin typeface="Open Sans" panose="020B0606030504020204" pitchFamily="34" charset="0"/>
              </a:rPr>
              <a:t> </a:t>
            </a:r>
            <a:r>
              <a:rPr lang="sv-SE" err="1">
                <a:latin typeface="Open Sans" panose="020B0606030504020204" pitchFamily="34" charset="0"/>
              </a:rPr>
              <a:t>evidence</a:t>
            </a:r>
            <a:r>
              <a:rPr lang="sv-SE">
                <a:latin typeface="Open Sans" panose="020B0606030504020204" pitchFamily="34" charset="0"/>
              </a:rPr>
              <a:t> (PCORI)</a:t>
            </a:r>
          </a:p>
          <a:p>
            <a:pPr>
              <a:lnSpc>
                <a:spcPct val="120000"/>
              </a:lnSpc>
            </a:pPr>
            <a:r>
              <a:rPr lang="sv-SE" err="1">
                <a:latin typeface="Open Sans" panose="020B0606030504020204" pitchFamily="34" charset="0"/>
              </a:rPr>
              <a:t>Provide</a:t>
            </a:r>
            <a:r>
              <a:rPr lang="sv-SE">
                <a:latin typeface="Open Sans" panose="020B0606030504020204" pitchFamily="34" charset="0"/>
              </a:rPr>
              <a:t> </a:t>
            </a:r>
            <a:r>
              <a:rPr lang="sv-SE" err="1">
                <a:latin typeface="Open Sans" panose="020B0606030504020204" pitchFamily="34" charset="0"/>
              </a:rPr>
              <a:t>evidence</a:t>
            </a:r>
            <a:r>
              <a:rPr lang="sv-SE">
                <a:latin typeface="Open Sans" panose="020B0606030504020204" pitchFamily="34" charset="0"/>
              </a:rPr>
              <a:t> </a:t>
            </a:r>
            <a:r>
              <a:rPr lang="sv-SE" err="1">
                <a:latin typeface="Open Sans" panose="020B0606030504020204" pitchFamily="34" charset="0"/>
              </a:rPr>
              <a:t>about</a:t>
            </a:r>
            <a:r>
              <a:rPr lang="sv-SE">
                <a:latin typeface="Open Sans" panose="020B0606030504020204" pitchFamily="34" charset="0"/>
              </a:rPr>
              <a:t> </a:t>
            </a:r>
            <a:r>
              <a:rPr lang="sv-SE" err="1">
                <a:latin typeface="Open Sans" panose="020B0606030504020204" pitchFamily="34" charset="0"/>
              </a:rPr>
              <a:t>benefits</a:t>
            </a:r>
            <a:r>
              <a:rPr lang="sv-SE">
                <a:latin typeface="Open Sans" panose="020B0606030504020204" pitchFamily="34" charset="0"/>
              </a:rPr>
              <a:t>, risks, and </a:t>
            </a:r>
            <a:r>
              <a:rPr lang="sv-SE" err="1">
                <a:latin typeface="Open Sans" panose="020B0606030504020204" pitchFamily="34" charset="0"/>
              </a:rPr>
              <a:t>results</a:t>
            </a:r>
            <a:r>
              <a:rPr lang="sv-SE">
                <a:latin typeface="Open Sans" panose="020B0606030504020204" pitchFamily="34" charset="0"/>
              </a:rPr>
              <a:t> </a:t>
            </a:r>
            <a:r>
              <a:rPr lang="sv-SE" err="1">
                <a:latin typeface="Open Sans" panose="020B0606030504020204" pitchFamily="34" charset="0"/>
              </a:rPr>
              <a:t>of</a:t>
            </a:r>
            <a:r>
              <a:rPr lang="sv-SE">
                <a:latin typeface="Open Sans" panose="020B0606030504020204" pitchFamily="34" charset="0"/>
              </a:rPr>
              <a:t> </a:t>
            </a:r>
            <a:r>
              <a:rPr lang="sv-SE" err="1">
                <a:latin typeface="Open Sans" panose="020B0606030504020204" pitchFamily="34" charset="0"/>
              </a:rPr>
              <a:t>therapies</a:t>
            </a:r>
            <a:r>
              <a:rPr lang="sv-SE">
                <a:latin typeface="Open Sans" panose="020B0606030504020204" pitchFamily="34" charset="0"/>
              </a:rPr>
              <a:t> and interventions so </a:t>
            </a:r>
            <a:r>
              <a:rPr lang="sv-SE" err="1">
                <a:latin typeface="Open Sans" panose="020B0606030504020204" pitchFamily="34" charset="0"/>
              </a:rPr>
              <a:t>clinicians</a:t>
            </a:r>
            <a:r>
              <a:rPr lang="sv-SE">
                <a:latin typeface="Open Sans" panose="020B0606030504020204" pitchFamily="34" charset="0"/>
              </a:rPr>
              <a:t> and patients </a:t>
            </a:r>
            <a:r>
              <a:rPr lang="sv-SE" err="1">
                <a:latin typeface="Open Sans" panose="020B0606030504020204" pitchFamily="34" charset="0"/>
              </a:rPr>
              <a:t>can</a:t>
            </a:r>
            <a:r>
              <a:rPr lang="sv-SE">
                <a:latin typeface="Open Sans" panose="020B0606030504020204" pitchFamily="34" charset="0"/>
              </a:rPr>
              <a:t> make </a:t>
            </a:r>
            <a:r>
              <a:rPr lang="sv-SE" err="1">
                <a:latin typeface="Open Sans" panose="020B0606030504020204" pitchFamily="34" charset="0"/>
              </a:rPr>
              <a:t>more</a:t>
            </a:r>
            <a:r>
              <a:rPr lang="sv-SE">
                <a:latin typeface="Open Sans" panose="020B0606030504020204" pitchFamily="34" charset="0"/>
              </a:rPr>
              <a:t> </a:t>
            </a:r>
            <a:r>
              <a:rPr lang="sv-SE" err="1">
                <a:latin typeface="Open Sans" panose="020B0606030504020204" pitchFamily="34" charset="0"/>
              </a:rPr>
              <a:t>informed</a:t>
            </a:r>
            <a:r>
              <a:rPr lang="sv-SE">
                <a:latin typeface="Open Sans" panose="020B0606030504020204" pitchFamily="34" charset="0"/>
              </a:rPr>
              <a:t> </a:t>
            </a:r>
            <a:r>
              <a:rPr lang="sv-SE" err="1">
                <a:latin typeface="Open Sans" panose="020B0606030504020204" pitchFamily="34" charset="0"/>
              </a:rPr>
              <a:t>decisions</a:t>
            </a:r>
            <a:r>
              <a:rPr lang="sv-SE">
                <a:latin typeface="Open Sans" panose="020B0606030504020204" pitchFamily="34" charset="0"/>
              </a:rPr>
              <a:t> (AHRQ) 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sv-SE">
                <a:latin typeface="Open Sans" panose="020B0606030504020204" pitchFamily="34" charset="0"/>
              </a:rPr>
              <a:t>Process</a:t>
            </a:r>
          </a:p>
          <a:p>
            <a:pPr>
              <a:lnSpc>
                <a:spcPct val="120000"/>
              </a:lnSpc>
            </a:pPr>
            <a:r>
              <a:rPr lang="sv-SE" err="1">
                <a:latin typeface="Open Sans" panose="020B0606030504020204" pitchFamily="34" charset="0"/>
              </a:rPr>
              <a:t>Identifying</a:t>
            </a:r>
            <a:r>
              <a:rPr lang="sv-SE">
                <a:latin typeface="Open Sans" panose="020B0606030504020204" pitchFamily="34" charset="0"/>
              </a:rPr>
              <a:t>, </a:t>
            </a:r>
            <a:r>
              <a:rPr lang="sv-SE" err="1">
                <a:latin typeface="Open Sans" panose="020B0606030504020204" pitchFamily="34" charset="0"/>
              </a:rPr>
              <a:t>measuring</a:t>
            </a:r>
            <a:r>
              <a:rPr lang="sv-SE">
                <a:latin typeface="Open Sans" panose="020B0606030504020204" pitchFamily="34" charset="0"/>
              </a:rPr>
              <a:t> and </a:t>
            </a:r>
            <a:r>
              <a:rPr lang="sv-SE" err="1">
                <a:latin typeface="Open Sans" panose="020B0606030504020204" pitchFamily="34" charset="0"/>
              </a:rPr>
              <a:t>evaluating</a:t>
            </a:r>
            <a:r>
              <a:rPr lang="sv-SE">
                <a:latin typeface="Open Sans" panose="020B0606030504020204" pitchFamily="34" charset="0"/>
              </a:rPr>
              <a:t> </a:t>
            </a:r>
            <a:r>
              <a:rPr lang="sv-SE" err="1">
                <a:latin typeface="Open Sans" panose="020B0606030504020204" pitchFamily="34" charset="0"/>
              </a:rPr>
              <a:t>effects</a:t>
            </a:r>
            <a:r>
              <a:rPr lang="sv-SE">
                <a:latin typeface="Open Sans" panose="020B0606030504020204" pitchFamily="34" charset="0"/>
              </a:rPr>
              <a:t> </a:t>
            </a:r>
            <a:r>
              <a:rPr lang="sv-SE" err="1">
                <a:latin typeface="Open Sans" panose="020B0606030504020204" pitchFamily="34" charset="0"/>
              </a:rPr>
              <a:t>of</a:t>
            </a:r>
            <a:r>
              <a:rPr lang="sv-SE">
                <a:latin typeface="Open Sans" panose="020B0606030504020204" pitchFamily="34" charset="0"/>
              </a:rPr>
              <a:t> </a:t>
            </a:r>
            <a:r>
              <a:rPr lang="sv-SE" err="1">
                <a:latin typeface="Open Sans" panose="020B0606030504020204" pitchFamily="34" charset="0"/>
              </a:rPr>
              <a:t>care</a:t>
            </a:r>
            <a:endParaRPr lang="sv-SE">
              <a:latin typeface="Open Sans" panose="020B0606030504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sv-SE" err="1">
                <a:latin typeface="Open Sans" panose="020B0606030504020204" pitchFamily="34" charset="0"/>
              </a:rPr>
              <a:t>Results</a:t>
            </a:r>
            <a:endParaRPr lang="sv-SE">
              <a:latin typeface="Open Sans" panose="020B0606030504020204" pitchFamily="34" charset="0"/>
            </a:endParaRPr>
          </a:p>
          <a:p>
            <a:pPr>
              <a:lnSpc>
                <a:spcPct val="120000"/>
              </a:lnSpc>
            </a:pPr>
            <a:r>
              <a:rPr lang="sv-SE" err="1">
                <a:latin typeface="Open Sans" panose="020B0606030504020204" pitchFamily="34" charset="0"/>
              </a:rPr>
              <a:t>Can</a:t>
            </a:r>
            <a:r>
              <a:rPr lang="sv-SE">
                <a:latin typeface="Open Sans" panose="020B0606030504020204" pitchFamily="34" charset="0"/>
              </a:rPr>
              <a:t> guide </a:t>
            </a:r>
            <a:r>
              <a:rPr lang="sv-SE" err="1">
                <a:latin typeface="Open Sans" panose="020B0606030504020204" pitchFamily="34" charset="0"/>
              </a:rPr>
              <a:t>health</a:t>
            </a:r>
            <a:r>
              <a:rPr lang="sv-SE">
                <a:latin typeface="Open Sans" panose="020B0606030504020204" pitchFamily="34" charset="0"/>
              </a:rPr>
              <a:t> </a:t>
            </a:r>
            <a:r>
              <a:rPr lang="sv-SE" err="1">
                <a:latin typeface="Open Sans" panose="020B0606030504020204" pitchFamily="34" charset="0"/>
              </a:rPr>
              <a:t>care</a:t>
            </a:r>
            <a:r>
              <a:rPr lang="sv-SE">
                <a:latin typeface="Open Sans" panose="020B0606030504020204" pitchFamily="34" charset="0"/>
              </a:rPr>
              <a:t> decision </a:t>
            </a:r>
            <a:r>
              <a:rPr lang="sv-SE" err="1">
                <a:latin typeface="Open Sans" panose="020B0606030504020204" pitchFamily="34" charset="0"/>
              </a:rPr>
              <a:t>makers</a:t>
            </a:r>
            <a:r>
              <a:rPr lang="sv-SE">
                <a:latin typeface="Open Sans" panose="020B0606030504020204" pitchFamily="34" charset="0"/>
              </a:rPr>
              <a:t>* in </a:t>
            </a:r>
            <a:r>
              <a:rPr lang="sv-SE" err="1">
                <a:latin typeface="Open Sans" panose="020B0606030504020204" pitchFamily="34" charset="0"/>
              </a:rPr>
              <a:t>selecting</a:t>
            </a:r>
            <a:r>
              <a:rPr lang="sv-SE">
                <a:latin typeface="Open Sans" panose="020B0606030504020204" pitchFamily="34" charset="0"/>
              </a:rPr>
              <a:t> the </a:t>
            </a:r>
            <a:r>
              <a:rPr lang="sv-SE" err="1">
                <a:latin typeface="Open Sans" panose="020B0606030504020204" pitchFamily="34" charset="0"/>
              </a:rPr>
              <a:t>most</a:t>
            </a:r>
            <a:r>
              <a:rPr lang="sv-SE">
                <a:latin typeface="Open Sans" panose="020B0606030504020204" pitchFamily="34" charset="0"/>
              </a:rPr>
              <a:t> </a:t>
            </a:r>
            <a:r>
              <a:rPr lang="sv-SE" err="1">
                <a:latin typeface="Open Sans" panose="020B0606030504020204" pitchFamily="34" charset="0"/>
              </a:rPr>
              <a:t>effective</a:t>
            </a:r>
            <a:r>
              <a:rPr lang="sv-SE">
                <a:latin typeface="Open Sans" panose="020B0606030504020204" pitchFamily="34" charset="0"/>
              </a:rPr>
              <a:t> </a:t>
            </a:r>
            <a:r>
              <a:rPr lang="sv-SE" err="1">
                <a:latin typeface="Open Sans" panose="020B0606030504020204" pitchFamily="34" charset="0"/>
              </a:rPr>
              <a:t>treatment</a:t>
            </a:r>
            <a:r>
              <a:rPr lang="sv-SE">
                <a:latin typeface="Open Sans" panose="020B0606030504020204" pitchFamily="34" charset="0"/>
              </a:rPr>
              <a:t> and/or </a:t>
            </a:r>
            <a:r>
              <a:rPr lang="sv-SE" err="1">
                <a:latin typeface="Open Sans" panose="020B0606030504020204" pitchFamily="34" charset="0"/>
              </a:rPr>
              <a:t>procedural</a:t>
            </a:r>
            <a:r>
              <a:rPr lang="sv-SE">
                <a:latin typeface="Open Sans" panose="020B0606030504020204" pitchFamily="34" charset="0"/>
              </a:rPr>
              <a:t> </a:t>
            </a:r>
            <a:r>
              <a:rPr lang="sv-SE" err="1">
                <a:latin typeface="Open Sans" panose="020B0606030504020204" pitchFamily="34" charset="0"/>
              </a:rPr>
              <a:t>strategy</a:t>
            </a:r>
            <a:r>
              <a:rPr lang="sv-SE">
                <a:latin typeface="Open Sans" panose="020B0606030504020204" pitchFamily="34" charset="0"/>
              </a:rPr>
              <a:t> or to </a:t>
            </a:r>
            <a:r>
              <a:rPr lang="sv-SE" err="1">
                <a:latin typeface="Open Sans" panose="020B0606030504020204" pitchFamily="34" charset="0"/>
              </a:rPr>
              <a:t>improve</a:t>
            </a:r>
            <a:r>
              <a:rPr lang="sv-SE">
                <a:latin typeface="Open Sans" panose="020B0606030504020204" pitchFamily="34" charset="0"/>
              </a:rPr>
              <a:t> </a:t>
            </a:r>
            <a:r>
              <a:rPr lang="sv-SE" err="1">
                <a:latin typeface="Open Sans" panose="020B0606030504020204" pitchFamily="34" charset="0"/>
              </a:rPr>
              <a:t>upon</a:t>
            </a:r>
            <a:r>
              <a:rPr lang="sv-SE">
                <a:latin typeface="Open Sans" panose="020B0606030504020204" pitchFamily="34" charset="0"/>
              </a:rPr>
              <a:t> </a:t>
            </a:r>
            <a:r>
              <a:rPr lang="sv-SE" err="1">
                <a:latin typeface="Open Sans" panose="020B0606030504020204" pitchFamily="34" charset="0"/>
              </a:rPr>
              <a:t>current</a:t>
            </a:r>
            <a:r>
              <a:rPr lang="sv-SE">
                <a:latin typeface="Open Sans" panose="020B0606030504020204" pitchFamily="34" charset="0"/>
              </a:rPr>
              <a:t> </a:t>
            </a:r>
            <a:r>
              <a:rPr lang="sv-SE" err="1">
                <a:latin typeface="Open Sans" panose="020B0606030504020204" pitchFamily="34" charset="0"/>
              </a:rPr>
              <a:t>treatments</a:t>
            </a:r>
            <a:r>
              <a:rPr lang="sv-SE">
                <a:latin typeface="Open Sans" panose="020B0606030504020204" pitchFamily="34" charset="0"/>
              </a:rPr>
              <a:t> and </a:t>
            </a:r>
            <a:r>
              <a:rPr lang="sv-SE" err="1">
                <a:latin typeface="Open Sans" panose="020B0606030504020204" pitchFamily="34" charset="0"/>
              </a:rPr>
              <a:t>medical</a:t>
            </a:r>
            <a:r>
              <a:rPr lang="sv-SE">
                <a:latin typeface="Open Sans" panose="020B0606030504020204" pitchFamily="34" charset="0"/>
              </a:rPr>
              <a:t> interventions</a:t>
            </a:r>
          </a:p>
          <a:p>
            <a:pPr lvl="1">
              <a:lnSpc>
                <a:spcPct val="120000"/>
              </a:lnSpc>
            </a:pPr>
            <a:r>
              <a:rPr lang="sv-SE" b="0" i="0" u="none" strike="noStrike">
                <a:effectLst/>
                <a:latin typeface="Open Sans" panose="020B0606030504020204" pitchFamily="34" charset="0"/>
              </a:rPr>
              <a:t>* </a:t>
            </a:r>
            <a:r>
              <a:rPr lang="sv-SE" b="0" i="0" u="none" strike="noStrike" err="1">
                <a:effectLst/>
                <a:latin typeface="Open Sans" panose="020B0606030504020204" pitchFamily="34" charset="0"/>
              </a:rPr>
              <a:t>including</a:t>
            </a:r>
            <a:r>
              <a:rPr lang="sv-SE" b="0" i="0" u="none" strike="noStrike">
                <a:effectLst/>
                <a:latin typeface="Open Sans" panose="020B0606030504020204" pitchFamily="34" charset="0"/>
              </a:rPr>
              <a:t>, </a:t>
            </a:r>
            <a:r>
              <a:rPr lang="sv-SE" b="0" i="0" u="none" strike="noStrike" err="1">
                <a:effectLst/>
                <a:latin typeface="Open Sans" panose="020B0606030504020204" pitchFamily="34" charset="0"/>
              </a:rPr>
              <a:t>e.g</a:t>
            </a:r>
            <a:r>
              <a:rPr lang="sv-SE" b="0" i="0" u="none" strike="noStrike">
                <a:effectLst/>
                <a:latin typeface="Open Sans" panose="020B0606030504020204" pitchFamily="34" charset="0"/>
              </a:rPr>
              <a:t>., patients, </a:t>
            </a:r>
            <a:r>
              <a:rPr lang="sv-SE" b="0" i="0" u="none" strike="noStrike" err="1">
                <a:effectLst/>
                <a:latin typeface="Open Sans" panose="020B0606030504020204" pitchFamily="34" charset="0"/>
              </a:rPr>
              <a:t>health</a:t>
            </a:r>
            <a:r>
              <a:rPr lang="sv-SE" b="0" i="0" u="none" strike="noStrike">
                <a:effectLst/>
                <a:latin typeface="Open Sans" panose="020B0606030504020204" pitchFamily="34" charset="0"/>
              </a:rPr>
              <a:t> </a:t>
            </a:r>
            <a:r>
              <a:rPr lang="sv-SE" b="0" i="0" u="none" strike="noStrike" err="1">
                <a:effectLst/>
                <a:latin typeface="Open Sans" panose="020B0606030504020204" pitchFamily="34" charset="0"/>
              </a:rPr>
              <a:t>care</a:t>
            </a:r>
            <a:r>
              <a:rPr lang="sv-SE" b="0" i="0" u="none" strike="noStrike">
                <a:effectLst/>
                <a:latin typeface="Open Sans" panose="020B0606030504020204" pitchFamily="34" charset="0"/>
              </a:rPr>
              <a:t> </a:t>
            </a:r>
            <a:r>
              <a:rPr lang="sv-SE" b="0" i="0" u="none" strike="noStrike" err="1">
                <a:effectLst/>
                <a:latin typeface="Open Sans" panose="020B0606030504020204" pitchFamily="34" charset="0"/>
              </a:rPr>
              <a:t>professionals</a:t>
            </a:r>
            <a:r>
              <a:rPr lang="sv-SE" b="0" i="0" u="none" strike="noStrike">
                <a:effectLst/>
                <a:latin typeface="Open Sans" panose="020B0606030504020204" pitchFamily="34" charset="0"/>
              </a:rPr>
              <a:t>, </a:t>
            </a:r>
            <a:r>
              <a:rPr lang="sv-SE" b="0" i="0" u="none" strike="noStrike" err="1">
                <a:effectLst/>
                <a:latin typeface="Open Sans" panose="020B0606030504020204" pitchFamily="34" charset="0"/>
              </a:rPr>
              <a:t>payers</a:t>
            </a:r>
            <a:r>
              <a:rPr lang="sv-SE" b="0" i="0" u="none" strike="noStrike">
                <a:effectLst/>
                <a:latin typeface="Open Sans" panose="020B0606030504020204" pitchFamily="34" charset="0"/>
              </a:rPr>
              <a:t>, </a:t>
            </a:r>
            <a:r>
              <a:rPr lang="sv-SE" b="0" i="0" u="none" strike="noStrike" err="1">
                <a:effectLst/>
                <a:latin typeface="Open Sans" panose="020B0606030504020204" pitchFamily="34" charset="0"/>
              </a:rPr>
              <a:t>health</a:t>
            </a:r>
            <a:r>
              <a:rPr lang="sv-SE" b="0" i="0" u="none" strike="noStrike">
                <a:effectLst/>
                <a:latin typeface="Open Sans" panose="020B0606030504020204" pitchFamily="34" charset="0"/>
              </a:rPr>
              <a:t> </a:t>
            </a:r>
            <a:r>
              <a:rPr lang="sv-SE" b="0" i="0" u="none" strike="noStrike" err="1">
                <a:effectLst/>
                <a:latin typeface="Open Sans" panose="020B0606030504020204" pitchFamily="34" charset="0"/>
              </a:rPr>
              <a:t>care</a:t>
            </a:r>
            <a:r>
              <a:rPr lang="sv-SE" b="0" i="0" u="none" strike="noStrike">
                <a:effectLst/>
                <a:latin typeface="Open Sans" panose="020B0606030504020204" pitchFamily="34" charset="0"/>
              </a:rPr>
              <a:t> </a:t>
            </a:r>
            <a:r>
              <a:rPr lang="sv-SE" b="0" i="0" u="none" strike="noStrike" err="1">
                <a:effectLst/>
                <a:latin typeface="Open Sans" panose="020B0606030504020204" pitchFamily="34" charset="0"/>
              </a:rPr>
              <a:t>authorities</a:t>
            </a:r>
            <a:endParaRPr lang="sv-SE">
              <a:latin typeface="Open Sans" panose="020B0606030504020204" pitchFamily="34" charset="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E547650-71E9-C693-2355-47B10AB11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600" y="2589758"/>
            <a:ext cx="2603525" cy="50738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2BEEE794-9264-4555-6367-4ED0A3AEB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5200" y="1523781"/>
            <a:ext cx="2575550" cy="78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428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66A691B-2156-6376-E68B-631CF56C9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407284"/>
            <a:ext cx="5181600" cy="481552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sv-SE" sz="2400" b="0" i="1" u="none" strike="noStrike" dirty="0">
                <a:solidFill>
                  <a:srgbClr val="013260"/>
                </a:solidFill>
                <a:effectLst/>
                <a:latin typeface="Ubuntu" panose="020F0502020204030204" pitchFamily="34" charset="0"/>
              </a:rPr>
              <a:t>“</a:t>
            </a:r>
            <a:r>
              <a:rPr lang="sv-SE" sz="2400" b="0" i="1" u="none" strike="noStrike" dirty="0" err="1">
                <a:solidFill>
                  <a:srgbClr val="013260"/>
                </a:solidFill>
                <a:effectLst/>
                <a:latin typeface="Ubuntu" panose="020F0502020204030204" pitchFamily="34" charset="0"/>
              </a:rPr>
              <a:t>Value</a:t>
            </a:r>
            <a:r>
              <a:rPr lang="sv-SE" sz="2400" b="0" i="1" u="none" strike="noStrike" dirty="0">
                <a:solidFill>
                  <a:srgbClr val="013260"/>
                </a:solidFill>
                <a:effectLst/>
                <a:latin typeface="Ubuntu" panose="020F0502020204030204" pitchFamily="34" charset="0"/>
              </a:rPr>
              <a:t> </a:t>
            </a:r>
            <a:r>
              <a:rPr lang="sv-SE" sz="2400" b="0" i="1" u="none" strike="noStrike" dirty="0" err="1">
                <a:solidFill>
                  <a:srgbClr val="013260"/>
                </a:solidFill>
                <a:effectLst/>
                <a:latin typeface="Ubuntu" panose="020F0502020204030204" pitchFamily="34" charset="0"/>
              </a:rPr>
              <a:t>should</a:t>
            </a:r>
            <a:r>
              <a:rPr lang="sv-SE" sz="2400" b="0" i="1" u="none" strike="noStrike" dirty="0">
                <a:solidFill>
                  <a:srgbClr val="013260"/>
                </a:solidFill>
                <a:effectLst/>
                <a:latin typeface="Ubuntu" panose="020F0502020204030204" pitchFamily="34" charset="0"/>
              </a:rPr>
              <a:t> </a:t>
            </a:r>
            <a:r>
              <a:rPr lang="sv-SE" sz="2400" b="0" i="1" u="none" strike="noStrike" dirty="0" err="1">
                <a:solidFill>
                  <a:srgbClr val="013260"/>
                </a:solidFill>
                <a:effectLst/>
                <a:latin typeface="Ubuntu" panose="020F0502020204030204" pitchFamily="34" charset="0"/>
              </a:rPr>
              <a:t>always</a:t>
            </a:r>
            <a:r>
              <a:rPr lang="sv-SE" sz="2400" b="0" i="1" u="none" strike="noStrike" dirty="0">
                <a:solidFill>
                  <a:srgbClr val="013260"/>
                </a:solidFill>
                <a:effectLst/>
                <a:latin typeface="Ubuntu" panose="020F0502020204030204" pitchFamily="34" charset="0"/>
              </a:rPr>
              <a:t> be </a:t>
            </a:r>
            <a:r>
              <a:rPr lang="sv-SE" sz="2400" b="0" i="1" u="none" strike="noStrike" dirty="0" err="1">
                <a:solidFill>
                  <a:srgbClr val="013260"/>
                </a:solidFill>
                <a:effectLst/>
                <a:latin typeface="Ubuntu" panose="020F0502020204030204" pitchFamily="34" charset="0"/>
              </a:rPr>
              <a:t>defined</a:t>
            </a:r>
            <a:r>
              <a:rPr lang="sv-SE" sz="2400" b="0" i="1" u="none" strike="noStrike" dirty="0">
                <a:solidFill>
                  <a:srgbClr val="013260"/>
                </a:solidFill>
                <a:effectLst/>
                <a:latin typeface="Ubuntu" panose="020F0502020204030204" pitchFamily="34" charset="0"/>
              </a:rPr>
              <a:t> </a:t>
            </a:r>
            <a:r>
              <a:rPr lang="sv-SE" sz="2400" b="0" i="1" u="none" strike="noStrike" dirty="0" err="1">
                <a:solidFill>
                  <a:srgbClr val="013260"/>
                </a:solidFill>
                <a:effectLst/>
                <a:latin typeface="Ubuntu" panose="020F0502020204030204" pitchFamily="34" charset="0"/>
              </a:rPr>
              <a:t>around</a:t>
            </a:r>
            <a:r>
              <a:rPr lang="sv-SE" sz="2400" b="0" i="1" u="none" strike="noStrike" dirty="0">
                <a:solidFill>
                  <a:srgbClr val="013260"/>
                </a:solidFill>
                <a:effectLst/>
                <a:latin typeface="Ubuntu" panose="020F0502020204030204" pitchFamily="34" charset="0"/>
              </a:rPr>
              <a:t> the </a:t>
            </a:r>
            <a:r>
              <a:rPr lang="sv-SE" sz="2400" b="0" i="1" u="none" strike="noStrike" dirty="0" err="1">
                <a:solidFill>
                  <a:srgbClr val="013260"/>
                </a:solidFill>
                <a:effectLst/>
                <a:latin typeface="Ubuntu" panose="020F0502020204030204" pitchFamily="34" charset="0"/>
              </a:rPr>
              <a:t>customer</a:t>
            </a:r>
            <a:r>
              <a:rPr lang="sv-SE" sz="2400" b="0" i="1" u="none" strike="noStrike" dirty="0">
                <a:solidFill>
                  <a:srgbClr val="013260"/>
                </a:solidFill>
                <a:effectLst/>
                <a:latin typeface="Ubuntu" panose="020F0502020204030204" pitchFamily="34" charset="0"/>
              </a:rPr>
              <a:t>, and in a </a:t>
            </a:r>
            <a:r>
              <a:rPr lang="sv-SE" sz="2400" b="0" i="1" u="none" strike="noStrike" dirty="0" err="1">
                <a:solidFill>
                  <a:srgbClr val="013260"/>
                </a:solidFill>
                <a:effectLst/>
                <a:latin typeface="Ubuntu" panose="020F0502020204030204" pitchFamily="34" charset="0"/>
              </a:rPr>
              <a:t>well-functioning</a:t>
            </a:r>
            <a:r>
              <a:rPr lang="sv-SE" sz="2400" b="0" i="1" u="none" strike="noStrike" dirty="0">
                <a:solidFill>
                  <a:srgbClr val="013260"/>
                </a:solidFill>
                <a:effectLst/>
                <a:latin typeface="Ubuntu" panose="020F0502020204030204" pitchFamily="34" charset="0"/>
              </a:rPr>
              <a:t> </a:t>
            </a:r>
            <a:r>
              <a:rPr lang="sv-SE" sz="2400" b="0" i="1" u="none" strike="noStrike" dirty="0" err="1">
                <a:solidFill>
                  <a:srgbClr val="013260"/>
                </a:solidFill>
                <a:effectLst/>
                <a:latin typeface="Ubuntu" panose="020F0502020204030204" pitchFamily="34" charset="0"/>
              </a:rPr>
              <a:t>health</a:t>
            </a:r>
            <a:r>
              <a:rPr lang="sv-SE" sz="2400" b="0" i="1" u="none" strike="noStrike" dirty="0">
                <a:solidFill>
                  <a:srgbClr val="013260"/>
                </a:solidFill>
                <a:effectLst/>
                <a:latin typeface="Ubuntu" panose="020F0502020204030204" pitchFamily="34" charset="0"/>
              </a:rPr>
              <a:t> </a:t>
            </a:r>
            <a:r>
              <a:rPr lang="sv-SE" sz="2400" b="0" i="1" u="none" strike="noStrike" dirty="0" err="1">
                <a:solidFill>
                  <a:srgbClr val="013260"/>
                </a:solidFill>
                <a:effectLst/>
                <a:latin typeface="Ubuntu" panose="020F0502020204030204" pitchFamily="34" charset="0"/>
              </a:rPr>
              <a:t>care</a:t>
            </a:r>
            <a:r>
              <a:rPr lang="sv-SE" sz="2400" b="0" i="1" u="none" strike="noStrike" dirty="0">
                <a:solidFill>
                  <a:srgbClr val="013260"/>
                </a:solidFill>
                <a:effectLst/>
                <a:latin typeface="Ubuntu" panose="020F0502020204030204" pitchFamily="34" charset="0"/>
              </a:rPr>
              <a:t> system, the </a:t>
            </a:r>
            <a:r>
              <a:rPr lang="sv-SE" sz="2400" b="0" i="1" u="none" strike="noStrike" dirty="0" err="1">
                <a:solidFill>
                  <a:srgbClr val="013260"/>
                </a:solidFill>
                <a:effectLst/>
                <a:latin typeface="Ubuntu" panose="020F0502020204030204" pitchFamily="34" charset="0"/>
              </a:rPr>
              <a:t>creation</a:t>
            </a:r>
            <a:r>
              <a:rPr lang="sv-SE" sz="2400" b="0" i="1" u="none" strike="noStrike" dirty="0">
                <a:solidFill>
                  <a:srgbClr val="013260"/>
                </a:solidFill>
                <a:effectLst/>
                <a:latin typeface="Ubuntu" panose="020F0502020204030204" pitchFamily="34" charset="0"/>
              </a:rPr>
              <a:t> </a:t>
            </a:r>
            <a:r>
              <a:rPr lang="sv-SE" sz="2400" b="0" i="1" u="none" strike="noStrike" dirty="0" err="1">
                <a:solidFill>
                  <a:srgbClr val="013260"/>
                </a:solidFill>
                <a:effectLst/>
                <a:latin typeface="Ubuntu" panose="020F0502020204030204" pitchFamily="34" charset="0"/>
              </a:rPr>
              <a:t>of</a:t>
            </a:r>
            <a:r>
              <a:rPr lang="sv-SE" sz="2400" b="0" i="1" u="none" strike="noStrike" dirty="0">
                <a:solidFill>
                  <a:srgbClr val="013260"/>
                </a:solidFill>
                <a:effectLst/>
                <a:latin typeface="Ubuntu" panose="020F0502020204030204" pitchFamily="34" charset="0"/>
              </a:rPr>
              <a:t> </a:t>
            </a:r>
            <a:r>
              <a:rPr lang="sv-SE" sz="2400" b="0" i="1" u="none" strike="noStrike" dirty="0" err="1">
                <a:solidFill>
                  <a:srgbClr val="013260"/>
                </a:solidFill>
                <a:effectLst/>
                <a:latin typeface="Ubuntu" panose="020F0502020204030204" pitchFamily="34" charset="0"/>
              </a:rPr>
              <a:t>value</a:t>
            </a:r>
            <a:r>
              <a:rPr lang="sv-SE" sz="2400" b="0" i="1" u="none" strike="noStrike" dirty="0">
                <a:solidFill>
                  <a:srgbClr val="013260"/>
                </a:solidFill>
                <a:effectLst/>
                <a:latin typeface="Ubuntu" panose="020F0502020204030204" pitchFamily="34" charset="0"/>
              </a:rPr>
              <a:t> for patients </a:t>
            </a:r>
            <a:r>
              <a:rPr lang="sv-SE" sz="2400" b="0" i="1" u="none" strike="noStrike" dirty="0" err="1">
                <a:solidFill>
                  <a:srgbClr val="013260"/>
                </a:solidFill>
                <a:effectLst/>
                <a:latin typeface="Ubuntu" panose="020F0502020204030204" pitchFamily="34" charset="0"/>
              </a:rPr>
              <a:t>should</a:t>
            </a:r>
            <a:r>
              <a:rPr lang="sv-SE" sz="2400" b="0" i="1" u="none" strike="noStrike" dirty="0">
                <a:solidFill>
                  <a:srgbClr val="013260"/>
                </a:solidFill>
                <a:effectLst/>
                <a:latin typeface="Ubuntu" panose="020F0502020204030204" pitchFamily="34" charset="0"/>
              </a:rPr>
              <a:t> </a:t>
            </a:r>
            <a:r>
              <a:rPr lang="sv-SE" sz="2400" b="0" i="1" u="none" strike="noStrike" dirty="0" err="1">
                <a:solidFill>
                  <a:srgbClr val="013260"/>
                </a:solidFill>
                <a:effectLst/>
                <a:latin typeface="Ubuntu" panose="020F0502020204030204" pitchFamily="34" charset="0"/>
              </a:rPr>
              <a:t>determine</a:t>
            </a:r>
            <a:r>
              <a:rPr lang="sv-SE" sz="2400" b="0" i="1" u="none" strike="noStrike" dirty="0">
                <a:solidFill>
                  <a:srgbClr val="013260"/>
                </a:solidFill>
                <a:effectLst/>
                <a:latin typeface="Ubuntu" panose="020F0502020204030204" pitchFamily="34" charset="0"/>
              </a:rPr>
              <a:t> the </a:t>
            </a:r>
            <a:r>
              <a:rPr lang="sv-SE" sz="2400" b="0" i="1" u="none" strike="noStrike" dirty="0" err="1">
                <a:solidFill>
                  <a:srgbClr val="013260"/>
                </a:solidFill>
                <a:effectLst/>
                <a:latin typeface="Ubuntu" panose="020F0502020204030204" pitchFamily="34" charset="0"/>
              </a:rPr>
              <a:t>rewards</a:t>
            </a:r>
            <a:r>
              <a:rPr lang="sv-SE" sz="2400" b="0" i="1" u="none" strike="noStrike" dirty="0">
                <a:solidFill>
                  <a:srgbClr val="013260"/>
                </a:solidFill>
                <a:effectLst/>
                <a:latin typeface="Ubuntu" panose="020F0502020204030204" pitchFamily="34" charset="0"/>
              </a:rPr>
              <a:t> for all </a:t>
            </a:r>
            <a:r>
              <a:rPr lang="sv-SE" sz="2400" b="0" i="1" u="none" strike="noStrike" dirty="0" err="1">
                <a:solidFill>
                  <a:srgbClr val="013260"/>
                </a:solidFill>
                <a:effectLst/>
                <a:latin typeface="Ubuntu" panose="020F0502020204030204" pitchFamily="34" charset="0"/>
              </a:rPr>
              <a:t>other</a:t>
            </a:r>
            <a:r>
              <a:rPr lang="sv-SE" sz="2400" b="0" i="1" u="none" strike="noStrike" dirty="0">
                <a:solidFill>
                  <a:srgbClr val="013260"/>
                </a:solidFill>
                <a:effectLst/>
                <a:latin typeface="Ubuntu" panose="020F0502020204030204" pitchFamily="34" charset="0"/>
              </a:rPr>
              <a:t> </a:t>
            </a:r>
            <a:r>
              <a:rPr lang="sv-SE" sz="2400" b="0" i="1" u="none" strike="noStrike" dirty="0" err="1">
                <a:solidFill>
                  <a:srgbClr val="013260"/>
                </a:solidFill>
                <a:effectLst/>
                <a:latin typeface="Ubuntu" panose="020F0502020204030204" pitchFamily="34" charset="0"/>
              </a:rPr>
              <a:t>actors</a:t>
            </a:r>
            <a:r>
              <a:rPr lang="sv-SE" sz="2400" b="0" i="1" u="none" strike="noStrike" dirty="0">
                <a:solidFill>
                  <a:srgbClr val="013260"/>
                </a:solidFill>
                <a:effectLst/>
                <a:latin typeface="Ubuntu" panose="020F0502020204030204" pitchFamily="34" charset="0"/>
              </a:rPr>
              <a:t> in the system. </a:t>
            </a:r>
            <a:r>
              <a:rPr lang="sv-SE" sz="2400" b="0" i="1" u="none" strike="noStrike" dirty="0" err="1">
                <a:solidFill>
                  <a:srgbClr val="013260"/>
                </a:solidFill>
                <a:effectLst/>
                <a:latin typeface="Ubuntu" panose="020F0502020204030204" pitchFamily="34" charset="0"/>
              </a:rPr>
              <a:t>Since</a:t>
            </a:r>
            <a:r>
              <a:rPr lang="sv-SE" sz="2400" b="0" i="1" u="none" strike="noStrike" dirty="0">
                <a:solidFill>
                  <a:srgbClr val="013260"/>
                </a:solidFill>
                <a:effectLst/>
                <a:latin typeface="Ubuntu" panose="020F0502020204030204" pitchFamily="34" charset="0"/>
              </a:rPr>
              <a:t> </a:t>
            </a:r>
            <a:r>
              <a:rPr lang="sv-SE" sz="2400" b="0" i="1" u="none" strike="noStrike" dirty="0" err="1">
                <a:solidFill>
                  <a:srgbClr val="013260"/>
                </a:solidFill>
                <a:effectLst/>
                <a:latin typeface="Ubuntu" panose="020F0502020204030204" pitchFamily="34" charset="0"/>
              </a:rPr>
              <a:t>value</a:t>
            </a:r>
            <a:r>
              <a:rPr lang="sv-SE" sz="2400" b="0" i="1" u="none" strike="noStrike" dirty="0">
                <a:solidFill>
                  <a:srgbClr val="013260"/>
                </a:solidFill>
                <a:effectLst/>
                <a:latin typeface="Ubuntu" panose="020F0502020204030204" pitchFamily="34" charset="0"/>
              </a:rPr>
              <a:t> </a:t>
            </a:r>
            <a:r>
              <a:rPr lang="sv-SE" sz="2400" b="0" i="1" u="none" strike="noStrike" dirty="0" err="1">
                <a:solidFill>
                  <a:srgbClr val="013260"/>
                </a:solidFill>
                <a:effectLst/>
                <a:latin typeface="Ubuntu" panose="020F0502020204030204" pitchFamily="34" charset="0"/>
              </a:rPr>
              <a:t>depends</a:t>
            </a:r>
            <a:r>
              <a:rPr lang="sv-SE" sz="2400" b="0" i="1" u="none" strike="noStrike" dirty="0">
                <a:solidFill>
                  <a:srgbClr val="013260"/>
                </a:solidFill>
                <a:effectLst/>
                <a:latin typeface="Ubuntu" panose="020F0502020204030204" pitchFamily="34" charset="0"/>
              </a:rPr>
              <a:t> on </a:t>
            </a:r>
            <a:r>
              <a:rPr lang="sv-SE" sz="2400" b="0" i="1" u="none" strike="noStrike" dirty="0" err="1">
                <a:solidFill>
                  <a:srgbClr val="013260"/>
                </a:solidFill>
                <a:effectLst/>
                <a:latin typeface="Ubuntu" panose="020F0502020204030204" pitchFamily="34" charset="0"/>
              </a:rPr>
              <a:t>results</a:t>
            </a:r>
            <a:r>
              <a:rPr lang="sv-SE" sz="2400" b="0" i="1" u="none" strike="noStrike" dirty="0">
                <a:solidFill>
                  <a:srgbClr val="013260"/>
                </a:solidFill>
                <a:effectLst/>
                <a:latin typeface="Ubuntu" panose="020F0502020204030204" pitchFamily="34" charset="0"/>
              </a:rPr>
              <a:t>, not inputs, </a:t>
            </a:r>
            <a:r>
              <a:rPr lang="sv-SE" sz="2400" b="0" i="1" u="none" strike="noStrike" dirty="0" err="1">
                <a:solidFill>
                  <a:srgbClr val="013260"/>
                </a:solidFill>
                <a:effectLst/>
                <a:latin typeface="Ubuntu" panose="020F0502020204030204" pitchFamily="34" charset="0"/>
              </a:rPr>
              <a:t>value</a:t>
            </a:r>
            <a:r>
              <a:rPr lang="sv-SE" sz="2400" b="0" i="1" u="none" strike="noStrike" dirty="0">
                <a:solidFill>
                  <a:srgbClr val="013260"/>
                </a:solidFill>
                <a:effectLst/>
                <a:latin typeface="Ubuntu" panose="020F0502020204030204" pitchFamily="34" charset="0"/>
              </a:rPr>
              <a:t> in </a:t>
            </a:r>
            <a:r>
              <a:rPr lang="sv-SE" sz="2400" b="0" i="1" u="none" strike="noStrike" dirty="0" err="1">
                <a:solidFill>
                  <a:srgbClr val="013260"/>
                </a:solidFill>
                <a:effectLst/>
                <a:latin typeface="Ubuntu" panose="020F0502020204030204" pitchFamily="34" charset="0"/>
              </a:rPr>
              <a:t>health</a:t>
            </a:r>
            <a:r>
              <a:rPr lang="sv-SE" sz="2400" b="0" i="1" u="none" strike="noStrike" dirty="0">
                <a:solidFill>
                  <a:srgbClr val="013260"/>
                </a:solidFill>
                <a:effectLst/>
                <a:latin typeface="Ubuntu" panose="020F0502020204030204" pitchFamily="34" charset="0"/>
              </a:rPr>
              <a:t> </a:t>
            </a:r>
            <a:r>
              <a:rPr lang="sv-SE" sz="2400" b="0" i="1" u="none" strike="noStrike" dirty="0" err="1">
                <a:solidFill>
                  <a:srgbClr val="013260"/>
                </a:solidFill>
                <a:effectLst/>
                <a:latin typeface="Ubuntu" panose="020F0502020204030204" pitchFamily="34" charset="0"/>
              </a:rPr>
              <a:t>care</a:t>
            </a:r>
            <a:r>
              <a:rPr lang="sv-SE" sz="2400" b="0" i="1" u="none" strike="noStrike" dirty="0">
                <a:solidFill>
                  <a:srgbClr val="013260"/>
                </a:solidFill>
                <a:effectLst/>
                <a:latin typeface="Ubuntu" panose="020F0502020204030204" pitchFamily="34" charset="0"/>
              </a:rPr>
              <a:t> is </a:t>
            </a:r>
            <a:r>
              <a:rPr lang="sv-SE" sz="2400" b="0" i="1" u="none" strike="noStrike" dirty="0" err="1">
                <a:solidFill>
                  <a:srgbClr val="013260"/>
                </a:solidFill>
                <a:effectLst/>
                <a:latin typeface="Ubuntu" panose="020F0502020204030204" pitchFamily="34" charset="0"/>
              </a:rPr>
              <a:t>measured</a:t>
            </a:r>
            <a:r>
              <a:rPr lang="sv-SE" sz="2400" b="0" i="1" u="none" strike="noStrike" dirty="0">
                <a:solidFill>
                  <a:srgbClr val="013260"/>
                </a:solidFill>
                <a:effectLst/>
                <a:latin typeface="Ubuntu" panose="020F0502020204030204" pitchFamily="34" charset="0"/>
              </a:rPr>
              <a:t> by the </a:t>
            </a:r>
            <a:r>
              <a:rPr lang="sv-SE" sz="2400" b="0" i="1" u="none" strike="noStrike" dirty="0" err="1">
                <a:solidFill>
                  <a:srgbClr val="013260"/>
                </a:solidFill>
                <a:effectLst/>
                <a:latin typeface="Ubuntu" panose="020F0502020204030204" pitchFamily="34" charset="0"/>
              </a:rPr>
              <a:t>outcomes</a:t>
            </a:r>
            <a:r>
              <a:rPr lang="sv-SE" sz="2400" b="0" i="1" u="none" strike="noStrike" dirty="0">
                <a:solidFill>
                  <a:srgbClr val="013260"/>
                </a:solidFill>
                <a:effectLst/>
                <a:latin typeface="Ubuntu" panose="020F0502020204030204" pitchFamily="34" charset="0"/>
              </a:rPr>
              <a:t> </a:t>
            </a:r>
            <a:r>
              <a:rPr lang="sv-SE" sz="2400" b="0" i="1" u="none" strike="noStrike" dirty="0" err="1">
                <a:solidFill>
                  <a:srgbClr val="013260"/>
                </a:solidFill>
                <a:effectLst/>
                <a:latin typeface="Ubuntu" panose="020F0502020204030204" pitchFamily="34" charset="0"/>
              </a:rPr>
              <a:t>achieved</a:t>
            </a:r>
            <a:r>
              <a:rPr lang="sv-SE" sz="2400" b="0" i="1" u="none" strike="noStrike" dirty="0">
                <a:solidFill>
                  <a:srgbClr val="013260"/>
                </a:solidFill>
                <a:effectLst/>
                <a:latin typeface="Ubuntu" panose="020F0502020204030204" pitchFamily="34" charset="0"/>
              </a:rPr>
              <a:t>, not the </a:t>
            </a:r>
            <a:r>
              <a:rPr lang="sv-SE" sz="2400" b="0" i="1" u="none" strike="noStrike" dirty="0" err="1">
                <a:solidFill>
                  <a:srgbClr val="013260"/>
                </a:solidFill>
                <a:effectLst/>
                <a:latin typeface="Ubuntu" panose="020F0502020204030204" pitchFamily="34" charset="0"/>
              </a:rPr>
              <a:t>volume</a:t>
            </a:r>
            <a:r>
              <a:rPr lang="sv-SE" sz="2400" b="0" i="1" u="none" strike="noStrike" dirty="0">
                <a:solidFill>
                  <a:srgbClr val="013260"/>
                </a:solidFill>
                <a:effectLst/>
                <a:latin typeface="Ubuntu" panose="020F0502020204030204" pitchFamily="34" charset="0"/>
              </a:rPr>
              <a:t> </a:t>
            </a:r>
            <a:r>
              <a:rPr lang="sv-SE" sz="2400" b="0" i="1" u="none" strike="noStrike" dirty="0" err="1">
                <a:solidFill>
                  <a:srgbClr val="013260"/>
                </a:solidFill>
                <a:effectLst/>
                <a:latin typeface="Ubuntu" panose="020F0502020204030204" pitchFamily="34" charset="0"/>
              </a:rPr>
              <a:t>of</a:t>
            </a:r>
            <a:r>
              <a:rPr lang="sv-SE" sz="2400" b="0" i="1" u="none" strike="noStrike" dirty="0">
                <a:solidFill>
                  <a:srgbClr val="013260"/>
                </a:solidFill>
                <a:effectLst/>
                <a:latin typeface="Ubuntu" panose="020F0502020204030204" pitchFamily="34" charset="0"/>
              </a:rPr>
              <a:t> services </a:t>
            </a:r>
            <a:r>
              <a:rPr lang="sv-SE" sz="2400" b="0" i="1" u="none" strike="noStrike" dirty="0" err="1">
                <a:solidFill>
                  <a:srgbClr val="013260"/>
                </a:solidFill>
                <a:effectLst/>
                <a:latin typeface="Ubuntu" panose="020F0502020204030204" pitchFamily="34" charset="0"/>
              </a:rPr>
              <a:t>delivered</a:t>
            </a:r>
            <a:r>
              <a:rPr lang="sv-SE" sz="2400" b="0" i="1" u="none" strike="noStrike" dirty="0">
                <a:solidFill>
                  <a:srgbClr val="013260"/>
                </a:solidFill>
                <a:effectLst/>
                <a:latin typeface="Ubuntu" panose="020F0502020204030204" pitchFamily="34" charset="0"/>
              </a:rPr>
              <a:t>, and </a:t>
            </a:r>
            <a:r>
              <a:rPr lang="sv-SE" sz="2400" b="0" i="1" u="none" strike="noStrike" dirty="0" err="1">
                <a:solidFill>
                  <a:srgbClr val="013260"/>
                </a:solidFill>
                <a:effectLst/>
                <a:latin typeface="Ubuntu" panose="020F0502020204030204" pitchFamily="34" charset="0"/>
              </a:rPr>
              <a:t>shifting</a:t>
            </a:r>
            <a:r>
              <a:rPr lang="sv-SE" sz="2400" b="0" i="1" u="none" strike="noStrike" dirty="0">
                <a:solidFill>
                  <a:srgbClr val="013260"/>
                </a:solidFill>
                <a:effectLst/>
                <a:latin typeface="Ubuntu" panose="020F0502020204030204" pitchFamily="34" charset="0"/>
              </a:rPr>
              <a:t> focus from </a:t>
            </a:r>
            <a:r>
              <a:rPr lang="sv-SE" sz="2400" b="0" i="1" u="none" strike="noStrike" dirty="0" err="1">
                <a:solidFill>
                  <a:srgbClr val="013260"/>
                </a:solidFill>
                <a:effectLst/>
                <a:latin typeface="Ubuntu" panose="020F0502020204030204" pitchFamily="34" charset="0"/>
              </a:rPr>
              <a:t>volume</a:t>
            </a:r>
            <a:r>
              <a:rPr lang="sv-SE" sz="2400" b="0" i="1" u="none" strike="noStrike" dirty="0">
                <a:solidFill>
                  <a:srgbClr val="013260"/>
                </a:solidFill>
                <a:effectLst/>
                <a:latin typeface="Ubuntu" panose="020F0502020204030204" pitchFamily="34" charset="0"/>
              </a:rPr>
              <a:t> to </a:t>
            </a:r>
            <a:r>
              <a:rPr lang="sv-SE" sz="2400" b="0" i="1" u="none" strike="noStrike" dirty="0" err="1">
                <a:solidFill>
                  <a:srgbClr val="013260"/>
                </a:solidFill>
                <a:effectLst/>
                <a:latin typeface="Ubuntu" panose="020F0502020204030204" pitchFamily="34" charset="0"/>
              </a:rPr>
              <a:t>value</a:t>
            </a:r>
            <a:r>
              <a:rPr lang="sv-SE" sz="2400" b="0" i="1" u="none" strike="noStrike" dirty="0">
                <a:solidFill>
                  <a:srgbClr val="013260"/>
                </a:solidFill>
                <a:effectLst/>
                <a:latin typeface="Ubuntu" panose="020F0502020204030204" pitchFamily="34" charset="0"/>
              </a:rPr>
              <a:t> is a central </a:t>
            </a:r>
            <a:r>
              <a:rPr lang="sv-SE" sz="2400" b="0" i="1" u="none" strike="noStrike" dirty="0" err="1">
                <a:solidFill>
                  <a:srgbClr val="013260"/>
                </a:solidFill>
                <a:effectLst/>
                <a:latin typeface="Ubuntu" panose="020F0502020204030204" pitchFamily="34" charset="0"/>
              </a:rPr>
              <a:t>challenge</a:t>
            </a:r>
            <a:r>
              <a:rPr lang="sv-SE" sz="2400" b="0" i="1" u="none" strike="noStrike" dirty="0">
                <a:solidFill>
                  <a:srgbClr val="013260"/>
                </a:solidFill>
                <a:effectLst/>
                <a:latin typeface="Ubuntu" panose="020F0502020204030204" pitchFamily="34" charset="0"/>
              </a:rPr>
              <a:t>”</a:t>
            </a:r>
            <a:endParaRPr lang="sv-SE" sz="240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5659465-9EAF-A95A-9B20-74CD80EAE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753" y="106594"/>
            <a:ext cx="4239913" cy="591034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7BC71A3F-E071-42DD-B9ED-4EC2956658C8}"/>
              </a:ext>
            </a:extLst>
          </p:cNvPr>
          <p:cNvSpPr txBox="1"/>
          <p:nvPr/>
        </p:nvSpPr>
        <p:spPr>
          <a:xfrm>
            <a:off x="2183978" y="5983490"/>
            <a:ext cx="21034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dirty="0">
                <a:hlinkClick r:id="rId3"/>
              </a:rPr>
              <a:t>https://doi.org/10.1056/NEJMp1011024</a:t>
            </a:r>
            <a:r>
              <a:rPr lang="sv-SE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4517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86437-F497-C477-5649-627CBB2C9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EAADD-A301-109F-8EFC-1CA571189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Exemplify</a:t>
            </a:r>
            <a:r>
              <a:rPr lang="sv-SE" dirty="0"/>
              <a:t> </a:t>
            </a:r>
            <a:r>
              <a:rPr lang="sv-SE" dirty="0" err="1"/>
              <a:t>various</a:t>
            </a:r>
            <a:r>
              <a:rPr lang="sv-SE" dirty="0"/>
              <a:t> </a:t>
            </a:r>
            <a:r>
              <a:rPr lang="sv-SE" dirty="0" err="1"/>
              <a:t>types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outcomes</a:t>
            </a:r>
            <a:r>
              <a:rPr lang="sv-SE" dirty="0"/>
              <a:t> research</a:t>
            </a:r>
            <a:endParaRPr lang="en-SE"/>
          </a:p>
          <a:p>
            <a:r>
              <a:rPr lang="sv-SE" dirty="0" err="1"/>
              <a:t>Discuss</a:t>
            </a:r>
            <a:r>
              <a:rPr lang="sv-SE" dirty="0"/>
              <a:t> the </a:t>
            </a:r>
            <a:r>
              <a:rPr lang="sv-SE" dirty="0" err="1"/>
              <a:t>role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outcomes</a:t>
            </a:r>
            <a:r>
              <a:rPr lang="sv-SE" dirty="0"/>
              <a:t> research in neurodegenerative disorders</a:t>
            </a:r>
            <a:endParaRPr lang="en-SE"/>
          </a:p>
          <a:p>
            <a:pPr marL="0" indent="0">
              <a:buNone/>
            </a:pP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095192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0ADA4C-92A0-C78F-860D-0C6800F96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Data </a:t>
            </a:r>
            <a:r>
              <a:rPr lang="sv-SE" err="1"/>
              <a:t>sources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64CEF5B-9BE4-3424-6BA7-A8C0DEC1C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2401"/>
            <a:ext cx="10515600" cy="3380400"/>
          </a:xfrm>
        </p:spPr>
        <p:txBody>
          <a:bodyPr>
            <a:normAutofit lnSpcReduction="10000"/>
          </a:bodyPr>
          <a:lstStyle/>
          <a:p>
            <a:r>
              <a:rPr lang="sv-SE" dirty="0"/>
              <a:t>Registers</a:t>
            </a:r>
          </a:p>
          <a:p>
            <a:r>
              <a:rPr lang="sv-SE" dirty="0"/>
              <a:t>Medical </a:t>
            </a:r>
            <a:r>
              <a:rPr lang="sv-SE" dirty="0" err="1"/>
              <a:t>records</a:t>
            </a:r>
            <a:endParaRPr lang="sv-SE" dirty="0"/>
          </a:p>
          <a:p>
            <a:r>
              <a:rPr lang="sv-SE" dirty="0" err="1"/>
              <a:t>Official</a:t>
            </a:r>
            <a:r>
              <a:rPr lang="sv-SE" dirty="0"/>
              <a:t> </a:t>
            </a:r>
            <a:r>
              <a:rPr lang="sv-SE" dirty="0" err="1"/>
              <a:t>statistics</a:t>
            </a:r>
            <a:endParaRPr lang="sv-SE" dirty="0"/>
          </a:p>
          <a:p>
            <a:r>
              <a:rPr lang="sv-SE" dirty="0"/>
              <a:t>Clinical </a:t>
            </a:r>
            <a:r>
              <a:rPr lang="sv-SE" dirty="0" err="1"/>
              <a:t>trials</a:t>
            </a:r>
            <a:endParaRPr lang="sv-SE" dirty="0"/>
          </a:p>
          <a:p>
            <a:r>
              <a:rPr lang="sv-SE" dirty="0" err="1"/>
              <a:t>Costs</a:t>
            </a:r>
            <a:endParaRPr lang="sv-SE" dirty="0"/>
          </a:p>
          <a:p>
            <a:r>
              <a:rPr lang="sv-SE" dirty="0"/>
              <a:t>Rating </a:t>
            </a:r>
            <a:r>
              <a:rPr lang="sv-SE" dirty="0" err="1"/>
              <a:t>scales</a:t>
            </a:r>
            <a:endParaRPr lang="sv-SE" dirty="0"/>
          </a:p>
          <a:p>
            <a:r>
              <a:rPr lang="sv-SE" dirty="0" err="1"/>
              <a:t>Questionnaires</a:t>
            </a:r>
            <a:endParaRPr lang="sv-SE" dirty="0"/>
          </a:p>
        </p:txBody>
      </p:sp>
      <p:sp>
        <p:nvSpPr>
          <p:cNvPr id="4" name="Höger klammerparentes 3">
            <a:extLst>
              <a:ext uri="{FF2B5EF4-FFF2-40B4-BE49-F238E27FC236}">
                <a16:creationId xmlns:a16="http://schemas.microsoft.com/office/drawing/2014/main" id="{C937AA83-7A96-900B-3949-B8DAEF48DC57}"/>
              </a:ext>
            </a:extLst>
          </p:cNvPr>
          <p:cNvSpPr/>
          <p:nvPr/>
        </p:nvSpPr>
        <p:spPr>
          <a:xfrm>
            <a:off x="3858001" y="4201257"/>
            <a:ext cx="158400" cy="87840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EE404BA-F136-9EEF-5BEA-05EB39773B00}"/>
              </a:ext>
            </a:extLst>
          </p:cNvPr>
          <p:cNvSpPr txBox="1"/>
          <p:nvPr/>
        </p:nvSpPr>
        <p:spPr>
          <a:xfrm>
            <a:off x="4154356" y="4224958"/>
            <a:ext cx="7227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err="1"/>
              <a:t>Quality</a:t>
            </a:r>
            <a:r>
              <a:rPr lang="sv-SE" sz="2400" dirty="0"/>
              <a:t> </a:t>
            </a:r>
            <a:r>
              <a:rPr lang="sv-SE" sz="2400" dirty="0" err="1"/>
              <a:t>assurance</a:t>
            </a:r>
            <a:r>
              <a:rPr lang="sv-SE" sz="2400" dirty="0"/>
              <a:t> </a:t>
            </a:r>
            <a:r>
              <a:rPr lang="sv-SE" sz="2400" dirty="0" err="1"/>
              <a:t>of</a:t>
            </a:r>
            <a:r>
              <a:rPr lang="sv-SE" sz="2400" dirty="0"/>
              <a:t> rating </a:t>
            </a:r>
            <a:r>
              <a:rPr lang="sv-SE" sz="2400" dirty="0" err="1"/>
              <a:t>scales</a:t>
            </a:r>
            <a:r>
              <a:rPr lang="sv-SE" sz="2400" dirty="0"/>
              <a:t> and </a:t>
            </a:r>
            <a:r>
              <a:rPr lang="sv-SE" sz="2400" dirty="0" err="1"/>
              <a:t>questionnaires</a:t>
            </a:r>
            <a:r>
              <a:rPr lang="sv-SE" sz="2400" dirty="0"/>
              <a:t> is a major </a:t>
            </a:r>
            <a:r>
              <a:rPr lang="sv-SE" sz="2400" dirty="0" err="1"/>
              <a:t>field</a:t>
            </a:r>
            <a:r>
              <a:rPr lang="sv-SE" sz="2400" dirty="0"/>
              <a:t> </a:t>
            </a:r>
            <a:r>
              <a:rPr lang="sv-SE" sz="2400" dirty="0" err="1"/>
              <a:t>of</a:t>
            </a:r>
            <a:r>
              <a:rPr lang="sv-SE" sz="2400" dirty="0"/>
              <a:t> </a:t>
            </a:r>
            <a:r>
              <a:rPr lang="sv-SE" sz="2400" dirty="0" err="1"/>
              <a:t>outcomes</a:t>
            </a:r>
            <a:r>
              <a:rPr lang="sv-SE" sz="2400" dirty="0"/>
              <a:t> research (</a:t>
            </a:r>
            <a:r>
              <a:rPr lang="sv-SE" sz="2400" dirty="0" err="1"/>
              <a:t>e.g</a:t>
            </a:r>
            <a:r>
              <a:rPr lang="sv-SE" sz="2400" dirty="0"/>
              <a:t>., </a:t>
            </a:r>
            <a:r>
              <a:rPr lang="sv-SE" sz="2400" dirty="0" err="1"/>
              <a:t>psychometrics</a:t>
            </a:r>
            <a:r>
              <a:rPr lang="sv-SE" sz="2400" dirty="0"/>
              <a:t>)</a:t>
            </a:r>
          </a:p>
        </p:txBody>
      </p:sp>
      <p:pic>
        <p:nvPicPr>
          <p:cNvPr id="9" name="Picture 3" descr="tick.jpg">
            <a:extLst>
              <a:ext uri="{FF2B5EF4-FFF2-40B4-BE49-F238E27FC236}">
                <a16:creationId xmlns:a16="http://schemas.microsoft.com/office/drawing/2014/main" id="{3789F46B-F53B-8C7F-40F6-44C8C4EA2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3039">
            <a:off x="5090831" y="1821698"/>
            <a:ext cx="2716800" cy="2109515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1238424C-48A3-DA1D-3B10-1B6862A76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3937" y="1780110"/>
            <a:ext cx="31623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097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097FCA-0A62-01DF-8B3A-56FCC7BE3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altLang="sv-SE" sz="4400" err="1"/>
              <a:t>Some</a:t>
            </a:r>
            <a:r>
              <a:rPr lang="sv-SE" altLang="sv-SE" sz="4400"/>
              <a:t> </a:t>
            </a:r>
            <a:r>
              <a:rPr lang="sv-SE" altLang="sv-SE" sz="4400" err="1"/>
              <a:t>challenges</a:t>
            </a:r>
            <a:r>
              <a:rPr lang="sv-SE" altLang="sv-SE" sz="4400"/>
              <a:t> </a:t>
            </a:r>
            <a:r>
              <a:rPr lang="sv-SE" altLang="sv-SE" sz="4400" err="1"/>
              <a:t>with</a:t>
            </a:r>
            <a:r>
              <a:rPr lang="sv-SE" altLang="sv-SE" sz="4400"/>
              <a:t> rating </a:t>
            </a:r>
            <a:r>
              <a:rPr lang="sv-SE" altLang="sv-SE" sz="4400" err="1"/>
              <a:t>scales</a:t>
            </a:r>
            <a:r>
              <a:rPr lang="sv-SE" altLang="sv-SE" sz="4400"/>
              <a:t> and </a:t>
            </a:r>
            <a:r>
              <a:rPr lang="sv-SE" altLang="sv-SE" sz="4400" err="1"/>
              <a:t>questionnaires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759D53E-BD05-F4FE-4E3A-C3B729377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9373"/>
            <a:ext cx="10515600" cy="437914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sv-SE" altLang="sv-SE" sz="2400" dirty="0"/>
              <a:t>Latent </a:t>
            </a:r>
            <a:r>
              <a:rPr lang="sv-SE" altLang="sv-SE" sz="2400" dirty="0" err="1"/>
              <a:t>variables</a:t>
            </a:r>
            <a:endParaRPr lang="sv-SE" altLang="sv-SE" sz="2400" dirty="0"/>
          </a:p>
          <a:p>
            <a:pPr eaLnBrk="1" hangingPunct="1"/>
            <a:endParaRPr lang="sv-SE" altLang="sv-SE" sz="2400" dirty="0"/>
          </a:p>
          <a:p>
            <a:pPr eaLnBrk="1" hangingPunct="1"/>
            <a:r>
              <a:rPr lang="sv-SE" altLang="sv-SE" sz="2400" dirty="0" err="1"/>
              <a:t>Converting</a:t>
            </a:r>
            <a:r>
              <a:rPr lang="sv-SE" altLang="sv-SE" sz="2400" dirty="0"/>
              <a:t> </a:t>
            </a:r>
            <a:r>
              <a:rPr lang="sv-SE" altLang="sv-SE" sz="2400" dirty="0" err="1"/>
              <a:t>qualitative</a:t>
            </a:r>
            <a:r>
              <a:rPr lang="sv-SE" altLang="sv-SE" sz="2400" dirty="0"/>
              <a:t> observations </a:t>
            </a:r>
            <a:r>
              <a:rPr lang="sv-SE" altLang="sv-SE" sz="2400" dirty="0" err="1"/>
              <a:t>into</a:t>
            </a:r>
            <a:r>
              <a:rPr lang="sv-SE" altLang="sv-SE" sz="2400" dirty="0"/>
              <a:t> </a:t>
            </a:r>
            <a:r>
              <a:rPr lang="sv-SE" altLang="sv-SE" sz="2400" dirty="0" err="1"/>
              <a:t>quantitative</a:t>
            </a:r>
            <a:r>
              <a:rPr lang="sv-SE" altLang="sv-SE" sz="2400" dirty="0"/>
              <a:t> </a:t>
            </a:r>
            <a:r>
              <a:rPr lang="sv-SE" altLang="sv-SE" sz="2400" dirty="0" err="1"/>
              <a:t>measures</a:t>
            </a:r>
            <a:endParaRPr lang="sv-SE" altLang="sv-SE" sz="2400" dirty="0"/>
          </a:p>
          <a:p>
            <a:pPr eaLnBrk="1" hangingPunct="1"/>
            <a:endParaRPr lang="sv-SE" altLang="sv-SE" sz="2400" dirty="0"/>
          </a:p>
          <a:p>
            <a:pPr eaLnBrk="1" hangingPunct="1">
              <a:lnSpc>
                <a:spcPct val="90000"/>
              </a:lnSpc>
            </a:pPr>
            <a:r>
              <a:rPr lang="sv-SE" altLang="sv-SE" sz="2400" dirty="0" err="1"/>
              <a:t>What</a:t>
            </a:r>
            <a:r>
              <a:rPr lang="sv-SE" altLang="sv-SE" sz="2400" dirty="0"/>
              <a:t> do scores </a:t>
            </a:r>
            <a:r>
              <a:rPr lang="sv-SE" altLang="sv-SE" sz="2400" dirty="0" err="1"/>
              <a:t>represent</a:t>
            </a:r>
            <a:r>
              <a:rPr lang="sv-SE" altLang="sv-SE" sz="2400" dirty="0"/>
              <a:t>?</a:t>
            </a:r>
          </a:p>
          <a:p>
            <a:pPr lvl="1" eaLnBrk="1" hangingPunct="1">
              <a:lnSpc>
                <a:spcPct val="90000"/>
              </a:lnSpc>
            </a:pPr>
            <a:r>
              <a:rPr lang="sv-SE" altLang="sv-SE" sz="2000" dirty="0" err="1"/>
              <a:t>Validity</a:t>
            </a:r>
            <a:endParaRPr lang="sv-SE" altLang="sv-SE" sz="2000" dirty="0"/>
          </a:p>
          <a:p>
            <a:pPr lvl="1" eaLnBrk="1" hangingPunct="1">
              <a:lnSpc>
                <a:spcPct val="90000"/>
              </a:lnSpc>
            </a:pPr>
            <a:r>
              <a:rPr lang="sv-SE" altLang="sv-SE" sz="2000" dirty="0"/>
              <a:t>The instrument </a:t>
            </a:r>
            <a:r>
              <a:rPr lang="sv-SE" altLang="sv-SE" sz="2000" dirty="0" err="1"/>
              <a:t>represents</a:t>
            </a:r>
            <a:r>
              <a:rPr lang="sv-SE" altLang="sv-SE" sz="2000" dirty="0"/>
              <a:t> the </a:t>
            </a:r>
            <a:r>
              <a:rPr lang="sv-SE" altLang="sv-SE" sz="2000" dirty="0" err="1"/>
              <a:t>intended</a:t>
            </a:r>
            <a:r>
              <a:rPr lang="sv-SE" altLang="sv-SE" sz="2000" dirty="0"/>
              <a:t> </a:t>
            </a:r>
            <a:r>
              <a:rPr lang="sv-SE" altLang="sv-SE" sz="2000" dirty="0" err="1"/>
              <a:t>variable</a:t>
            </a:r>
            <a:endParaRPr lang="sv-SE" altLang="sv-SE" sz="2000" dirty="0"/>
          </a:p>
          <a:p>
            <a:pPr lvl="1" eaLnBrk="1" hangingPunct="1">
              <a:lnSpc>
                <a:spcPct val="90000"/>
              </a:lnSpc>
            </a:pPr>
            <a:endParaRPr lang="sv-SE" altLang="sv-SE" sz="2000" dirty="0"/>
          </a:p>
          <a:p>
            <a:pPr eaLnBrk="1" hangingPunct="1">
              <a:lnSpc>
                <a:spcPct val="90000"/>
              </a:lnSpc>
            </a:pPr>
            <a:r>
              <a:rPr lang="sv-SE" altLang="sv-SE" sz="2400" dirty="0" err="1"/>
              <a:t>How</a:t>
            </a:r>
            <a:r>
              <a:rPr lang="sv-SE" altLang="sv-SE" sz="2400" dirty="0"/>
              <a:t> </a:t>
            </a:r>
            <a:r>
              <a:rPr lang="sv-SE" altLang="sv-SE" sz="2400" dirty="0" err="1"/>
              <a:t>confident</a:t>
            </a:r>
            <a:r>
              <a:rPr lang="sv-SE" altLang="sv-SE" sz="2400" dirty="0"/>
              <a:t> </a:t>
            </a:r>
            <a:r>
              <a:rPr lang="sv-SE" altLang="sv-SE" sz="2400" dirty="0" err="1"/>
              <a:t>can</a:t>
            </a:r>
            <a:r>
              <a:rPr lang="sv-SE" altLang="sv-SE" sz="2400" dirty="0"/>
              <a:t> </a:t>
            </a:r>
            <a:r>
              <a:rPr lang="sv-SE" altLang="sv-SE" sz="2400" dirty="0" err="1"/>
              <a:t>we</a:t>
            </a:r>
            <a:r>
              <a:rPr lang="sv-SE" altLang="sv-SE" sz="2400" dirty="0"/>
              <a:t> be </a:t>
            </a:r>
            <a:r>
              <a:rPr lang="sv-SE" altLang="sv-SE" sz="2400" dirty="0" err="1"/>
              <a:t>about</a:t>
            </a:r>
            <a:r>
              <a:rPr lang="sv-SE" altLang="sv-SE" sz="2400" dirty="0"/>
              <a:t> scores?</a:t>
            </a:r>
          </a:p>
          <a:p>
            <a:pPr lvl="1" eaLnBrk="1" hangingPunct="1">
              <a:lnSpc>
                <a:spcPct val="90000"/>
              </a:lnSpc>
            </a:pPr>
            <a:r>
              <a:rPr lang="sv-SE" altLang="sv-SE" sz="2000" dirty="0" err="1"/>
              <a:t>Reliability</a:t>
            </a:r>
            <a:endParaRPr lang="sv-SE" altLang="sv-SE" sz="2000" dirty="0"/>
          </a:p>
          <a:p>
            <a:pPr lvl="1" eaLnBrk="1" hangingPunct="1">
              <a:lnSpc>
                <a:spcPct val="90000"/>
              </a:lnSpc>
            </a:pPr>
            <a:r>
              <a:rPr lang="en-GB" sz="2000" dirty="0"/>
              <a:t>The extent to which scores are free from error</a:t>
            </a:r>
            <a:endParaRPr lang="sv-SE" sz="2000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8969F311-7406-080C-B04D-7F1FCB811AF1}"/>
              </a:ext>
            </a:extLst>
          </p:cNvPr>
          <p:cNvSpPr txBox="1"/>
          <p:nvPr/>
        </p:nvSpPr>
        <p:spPr>
          <a:xfrm rot="2855296">
            <a:off x="8603528" y="2161219"/>
            <a:ext cx="34640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400" err="1">
                <a:solidFill>
                  <a:srgbClr val="FF0000"/>
                </a:solidFill>
              </a:rPr>
              <a:t>Psychometrics</a:t>
            </a:r>
            <a:endParaRPr lang="sv-SE" sz="4400">
              <a:solidFill>
                <a:srgbClr val="FF0000"/>
              </a:solidFill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02629E0-5FCE-B23E-7426-CB3CF9BBB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0244" y="4898900"/>
            <a:ext cx="4283034" cy="986094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AC24B172-186C-CFB9-4190-AB57711FE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8761" y="3312508"/>
            <a:ext cx="3114251" cy="131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76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FE43EF-553D-C4E6-4B43-9C4F686DC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err="1"/>
              <a:t>Scientific</a:t>
            </a:r>
            <a:r>
              <a:rPr lang="sv-SE"/>
              <a:t> vs. </a:t>
            </a:r>
            <a:r>
              <a:rPr lang="sv-SE" err="1"/>
              <a:t>clinical</a:t>
            </a:r>
            <a:r>
              <a:rPr lang="sv-SE"/>
              <a:t> </a:t>
            </a:r>
            <a:r>
              <a:rPr lang="sv-SE" err="1"/>
              <a:t>use</a:t>
            </a:r>
            <a:r>
              <a:rPr lang="sv-SE"/>
              <a:t> </a:t>
            </a:r>
            <a:r>
              <a:rPr lang="sv-SE" err="1"/>
              <a:t>of</a:t>
            </a:r>
            <a:r>
              <a:rPr lang="sv-SE"/>
              <a:t> rating </a:t>
            </a:r>
            <a:r>
              <a:rPr lang="sv-SE" err="1"/>
              <a:t>scales</a:t>
            </a:r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818BAAC-384F-2C2A-9DE5-D2A9F77E4E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1480981"/>
            <a:ext cx="5181600" cy="4720696"/>
          </a:xfrm>
        </p:spPr>
        <p:txBody>
          <a:bodyPr/>
          <a:lstStyle/>
          <a:p>
            <a:pPr marL="0" indent="0">
              <a:buNone/>
            </a:pPr>
            <a:r>
              <a:rPr lang="sv-SE" dirty="0" err="1"/>
              <a:t>Scientific</a:t>
            </a:r>
            <a:r>
              <a:rPr lang="sv-SE" dirty="0"/>
              <a:t> </a:t>
            </a:r>
            <a:r>
              <a:rPr lang="sv-SE" dirty="0" err="1"/>
              <a:t>use</a:t>
            </a:r>
            <a:endParaRPr lang="sv-SE" dirty="0"/>
          </a:p>
          <a:p>
            <a:r>
              <a:rPr lang="sv-SE" dirty="0" err="1"/>
              <a:t>Standardize</a:t>
            </a:r>
            <a:r>
              <a:rPr lang="sv-SE" dirty="0"/>
              <a:t> </a:t>
            </a:r>
            <a:r>
              <a:rPr lang="sv-SE" dirty="0" err="1"/>
              <a:t>assessments</a:t>
            </a:r>
            <a:r>
              <a:rPr lang="sv-SE" dirty="0"/>
              <a:t> and </a:t>
            </a:r>
            <a:r>
              <a:rPr lang="sv-SE" dirty="0" err="1"/>
              <a:t>history</a:t>
            </a:r>
            <a:r>
              <a:rPr lang="sv-SE" dirty="0"/>
              <a:t> </a:t>
            </a:r>
            <a:r>
              <a:rPr lang="sv-SE" dirty="0" err="1"/>
              <a:t>taking</a:t>
            </a:r>
            <a:endParaRPr lang="sv-SE" dirty="0"/>
          </a:p>
          <a:p>
            <a:r>
              <a:rPr lang="sv-SE" dirty="0" err="1"/>
              <a:t>Represent</a:t>
            </a:r>
            <a:r>
              <a:rPr lang="sv-SE" dirty="0"/>
              <a:t> </a:t>
            </a:r>
            <a:r>
              <a:rPr lang="sv-SE" dirty="0" err="1"/>
              <a:t>variables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interest</a:t>
            </a:r>
            <a:endParaRPr lang="sv-SE" dirty="0"/>
          </a:p>
          <a:p>
            <a:r>
              <a:rPr lang="sv-SE" dirty="0" err="1"/>
              <a:t>Use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total scores</a:t>
            </a:r>
          </a:p>
          <a:p>
            <a:r>
              <a:rPr lang="sv-SE" dirty="0"/>
              <a:t>Clinical trial end-</a:t>
            </a:r>
            <a:r>
              <a:rPr lang="sv-SE" dirty="0" err="1"/>
              <a:t>points</a:t>
            </a:r>
            <a:r>
              <a:rPr lang="sv-SE" dirty="0"/>
              <a:t> </a:t>
            </a:r>
          </a:p>
          <a:p>
            <a:r>
              <a:rPr lang="sv-SE" dirty="0" err="1"/>
              <a:t>Inform</a:t>
            </a:r>
            <a:r>
              <a:rPr lang="sv-SE" dirty="0"/>
              <a:t> policy and </a:t>
            </a:r>
            <a:r>
              <a:rPr lang="sv-SE" dirty="0" err="1"/>
              <a:t>guidelines</a:t>
            </a:r>
            <a:endParaRPr lang="sv-SE" dirty="0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3EDDBD6E-B53C-9A99-4929-197D28EBF7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74028" y="1480981"/>
            <a:ext cx="5181600" cy="4720696"/>
          </a:xfrm>
        </p:spPr>
        <p:txBody>
          <a:bodyPr/>
          <a:lstStyle/>
          <a:p>
            <a:pPr marL="0" indent="0">
              <a:buNone/>
            </a:pPr>
            <a:r>
              <a:rPr lang="sv-SE"/>
              <a:t>Clinical </a:t>
            </a:r>
            <a:r>
              <a:rPr lang="sv-SE" err="1"/>
              <a:t>use</a:t>
            </a:r>
            <a:endParaRPr lang="sv-SE"/>
          </a:p>
          <a:p>
            <a:r>
              <a:rPr lang="sv-SE" err="1"/>
              <a:t>Standardize</a:t>
            </a:r>
            <a:r>
              <a:rPr lang="sv-SE"/>
              <a:t> </a:t>
            </a:r>
            <a:r>
              <a:rPr lang="sv-SE" err="1"/>
              <a:t>assessments</a:t>
            </a:r>
            <a:r>
              <a:rPr lang="sv-SE"/>
              <a:t> and </a:t>
            </a:r>
            <a:r>
              <a:rPr lang="sv-SE" err="1"/>
              <a:t>history</a:t>
            </a:r>
            <a:r>
              <a:rPr lang="sv-SE"/>
              <a:t> </a:t>
            </a:r>
            <a:r>
              <a:rPr lang="sv-SE" err="1"/>
              <a:t>taking</a:t>
            </a:r>
            <a:endParaRPr lang="sv-SE"/>
          </a:p>
          <a:p>
            <a:r>
              <a:rPr lang="sv-SE" err="1"/>
              <a:t>Use</a:t>
            </a:r>
            <a:r>
              <a:rPr lang="sv-SE"/>
              <a:t> </a:t>
            </a:r>
            <a:r>
              <a:rPr lang="sv-SE" err="1"/>
              <a:t>of</a:t>
            </a:r>
            <a:r>
              <a:rPr lang="sv-SE"/>
              <a:t> </a:t>
            </a:r>
            <a:r>
              <a:rPr lang="sv-SE" err="1"/>
              <a:t>individual</a:t>
            </a:r>
            <a:r>
              <a:rPr lang="sv-SE"/>
              <a:t> item </a:t>
            </a:r>
            <a:r>
              <a:rPr lang="sv-SE" err="1"/>
              <a:t>responses</a:t>
            </a:r>
            <a:endParaRPr lang="sv-SE"/>
          </a:p>
          <a:p>
            <a:r>
              <a:rPr lang="sv-SE" err="1"/>
              <a:t>Inform</a:t>
            </a:r>
            <a:r>
              <a:rPr lang="sv-SE"/>
              <a:t> </a:t>
            </a:r>
            <a:r>
              <a:rPr lang="sv-SE" err="1"/>
              <a:t>day</a:t>
            </a:r>
            <a:r>
              <a:rPr lang="sv-SE"/>
              <a:t>-to-</a:t>
            </a:r>
            <a:r>
              <a:rPr lang="sv-SE" err="1"/>
              <a:t>day</a:t>
            </a:r>
            <a:r>
              <a:rPr lang="sv-SE"/>
              <a:t> </a:t>
            </a:r>
            <a:r>
              <a:rPr lang="sv-SE" err="1"/>
              <a:t>practice</a:t>
            </a:r>
            <a:r>
              <a:rPr lang="sv-SE"/>
              <a:t> and </a:t>
            </a:r>
            <a:r>
              <a:rPr lang="sv-SE" err="1"/>
              <a:t>decisions</a:t>
            </a:r>
            <a:endParaRPr lang="sv-SE"/>
          </a:p>
          <a:p>
            <a:r>
              <a:rPr lang="sv-SE" err="1"/>
              <a:t>Aid</a:t>
            </a:r>
            <a:r>
              <a:rPr lang="sv-SE"/>
              <a:t> patient </a:t>
            </a:r>
            <a:r>
              <a:rPr lang="sv-SE" err="1"/>
              <a:t>communication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0416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D0C0EC-D234-48CC-7299-A37E9D582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References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EE3F0E-D052-84BC-18E0-64480D252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Bungay KM, Sanchez LA. Types of Economic and Humanistic Outcomes Assessments. In: Pharmacoeconomics and Outcomes: Applications for Patient Care (module 1). Kansas City: American College of Clinical Pharmacy, 1996.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https://www.accp.com/docs/products/ppc11/pharmacoeconomics.pdf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Clancy CM, Eisenberg JM. Outcomes research: Measuring the end results of health care.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Science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1998; 282(5387): 245–246. 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https://doi.org/10.1126/science.282.5387.245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Codman EA. The product of a hospital.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Surgery, Gynecology and Obstetrics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1914; 18: 491-496.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https://catalog.hathitrust.org/Record/000680689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Donabedian A. Evaluating the quality of medical care.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Milbank Memorial Fund Quarterly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1966: 44(3, Pt. 2): 166-203.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https://www.ncbi.nlm.nih.gov/pmc/articles/PMC2690293/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3484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D0C0EC-D234-48CC-7299-A37E9D582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References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EE3F0E-D052-84BC-18E0-64480D252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Jefford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Stockler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MR, Tattersall MHN. Outcomes research: what is it and why does it matter?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Internal Medicine Journal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2003; 33: 110-118.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https://www.researchgate.net/publication/10884808_Outcomes_research_What_is_it_and_why_does_it_matter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Lee SJ, Earle CC, Weeks JC. Outcomes research in oncology: history, conceptual framework, and trends in the literature.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the National Cancer Institute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2000; 92: 195-204.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https://doi.org/10.1093/jnci/92.3.195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Turner HC, Archer RA, Downey LE,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Isaranuwatchai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Chalkidou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K, Jit M,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Teerawattananon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Y. An introduction to the main types of economic evaluations used for informing priority setting and resource allocation in healthcare: Key features, uses, and limitations.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Frontiers in Public Health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2021; 9:722927. 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https://doi.org/10.3389/fpubh.2021.722927</a:t>
            </a:r>
            <a:r>
              <a:rPr lang="sv-SE" sz="1800" dirty="0">
                <a:effectLst/>
              </a:rPr>
              <a:t> </a:t>
            </a: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1512987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BFDEB3-5D86-B531-5BCE-5648E3E02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err="1"/>
              <a:t>What</a:t>
            </a:r>
            <a:r>
              <a:rPr lang="sv-SE"/>
              <a:t> is </a:t>
            </a:r>
            <a:r>
              <a:rPr lang="sv-SE" err="1"/>
              <a:t>outcomes</a:t>
            </a:r>
            <a:r>
              <a:rPr lang="sv-SE"/>
              <a:t> research?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6635567-A891-035B-0D81-746D560FF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  <a:p>
            <a:r>
              <a:rPr lang="sv-SE"/>
              <a:t>Research </a:t>
            </a:r>
            <a:r>
              <a:rPr lang="sv-SE" err="1"/>
              <a:t>that</a:t>
            </a:r>
            <a:r>
              <a:rPr lang="sv-SE"/>
              <a:t> </a:t>
            </a:r>
            <a:r>
              <a:rPr lang="sv-SE" err="1"/>
              <a:t>investigates</a:t>
            </a:r>
            <a:r>
              <a:rPr lang="sv-SE"/>
              <a:t> the </a:t>
            </a:r>
            <a:r>
              <a:rPr lang="sv-SE" err="1"/>
              <a:t>outcomes</a:t>
            </a:r>
            <a:r>
              <a:rPr lang="sv-SE"/>
              <a:t> (</a:t>
            </a:r>
            <a:r>
              <a:rPr lang="sv-SE" err="1"/>
              <a:t>results</a:t>
            </a:r>
            <a:r>
              <a:rPr lang="sv-SE"/>
              <a:t>) </a:t>
            </a:r>
            <a:r>
              <a:rPr lang="sv-SE" err="1"/>
              <a:t>of</a:t>
            </a:r>
            <a:r>
              <a:rPr lang="sv-SE"/>
              <a:t> </a:t>
            </a:r>
            <a:r>
              <a:rPr lang="sv-SE" err="1"/>
              <a:t>health</a:t>
            </a:r>
            <a:r>
              <a:rPr lang="sv-SE"/>
              <a:t> </a:t>
            </a:r>
            <a:r>
              <a:rPr lang="sv-SE" err="1"/>
              <a:t>care</a:t>
            </a:r>
            <a:r>
              <a:rPr lang="sv-SE"/>
              <a:t> </a:t>
            </a:r>
            <a:r>
              <a:rPr lang="sv-SE" err="1"/>
              <a:t>practices</a:t>
            </a:r>
            <a:r>
              <a:rPr lang="sv-SE"/>
              <a:t> and interventions</a:t>
            </a:r>
          </a:p>
          <a:p>
            <a:endParaRPr lang="sv-SE"/>
          </a:p>
          <a:p>
            <a:r>
              <a:rPr lang="sv-SE" err="1"/>
              <a:t>Intended</a:t>
            </a:r>
            <a:r>
              <a:rPr lang="sv-SE"/>
              <a:t> to </a:t>
            </a:r>
            <a:r>
              <a:rPr lang="sv-SE" err="1"/>
              <a:t>provide</a:t>
            </a:r>
            <a:r>
              <a:rPr lang="sv-SE"/>
              <a:t> </a:t>
            </a:r>
            <a:r>
              <a:rPr lang="sv-SE" err="1"/>
              <a:t>scientific</a:t>
            </a:r>
            <a:r>
              <a:rPr lang="sv-SE"/>
              <a:t> </a:t>
            </a:r>
            <a:r>
              <a:rPr lang="sv-SE" err="1"/>
              <a:t>evidence</a:t>
            </a:r>
            <a:r>
              <a:rPr lang="sv-SE"/>
              <a:t> </a:t>
            </a:r>
            <a:r>
              <a:rPr lang="sv-SE" err="1"/>
              <a:t>relating</a:t>
            </a:r>
            <a:r>
              <a:rPr lang="sv-SE"/>
              <a:t> to </a:t>
            </a:r>
            <a:r>
              <a:rPr lang="sv-SE" err="1"/>
              <a:t>decisions</a:t>
            </a:r>
            <a:r>
              <a:rPr lang="sv-SE"/>
              <a:t> </a:t>
            </a:r>
            <a:r>
              <a:rPr lang="sv-SE" err="1"/>
              <a:t>made</a:t>
            </a:r>
            <a:r>
              <a:rPr lang="sv-SE"/>
              <a:t> by all </a:t>
            </a:r>
            <a:r>
              <a:rPr lang="sv-SE" err="1"/>
              <a:t>who</a:t>
            </a:r>
            <a:r>
              <a:rPr lang="sv-SE"/>
              <a:t> </a:t>
            </a:r>
            <a:r>
              <a:rPr lang="sv-SE" err="1"/>
              <a:t>participate</a:t>
            </a:r>
            <a:r>
              <a:rPr lang="sv-SE"/>
              <a:t> in </a:t>
            </a:r>
            <a:r>
              <a:rPr lang="sv-SE" err="1"/>
              <a:t>health</a:t>
            </a:r>
            <a:r>
              <a:rPr lang="sv-SE"/>
              <a:t> </a:t>
            </a:r>
            <a:r>
              <a:rPr lang="sv-SE" err="1"/>
              <a:t>care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1384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BFDEB3-5D86-B531-5BCE-5648E3E02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8891"/>
            <a:ext cx="10515600" cy="742315"/>
          </a:xfrm>
        </p:spPr>
        <p:txBody>
          <a:bodyPr>
            <a:normAutofit fontScale="90000"/>
          </a:bodyPr>
          <a:lstStyle/>
          <a:p>
            <a:r>
              <a:rPr lang="sv-SE" err="1"/>
              <a:t>What</a:t>
            </a:r>
            <a:r>
              <a:rPr lang="sv-SE"/>
              <a:t> is </a:t>
            </a:r>
            <a:r>
              <a:rPr lang="sv-SE" err="1"/>
              <a:t>outcomes</a:t>
            </a:r>
            <a:r>
              <a:rPr lang="sv-SE"/>
              <a:t> research?</a:t>
            </a:r>
            <a:br>
              <a:rPr lang="sv-SE"/>
            </a:br>
            <a:r>
              <a:rPr lang="sv-SE" i="1" err="1"/>
              <a:t>Some</a:t>
            </a:r>
            <a:r>
              <a:rPr lang="sv-SE" i="1"/>
              <a:t> definitions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6635567-A891-035B-0D81-746D560FFCB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sv-SE" i="1"/>
          </a:p>
          <a:p>
            <a:endParaRPr lang="sv-SE" i="1"/>
          </a:p>
          <a:p>
            <a:endParaRPr lang="sv-SE" i="1"/>
          </a:p>
          <a:p>
            <a:endParaRPr lang="sv-SE" i="1"/>
          </a:p>
          <a:p>
            <a:endParaRPr lang="sv-SE" i="1"/>
          </a:p>
          <a:p>
            <a:r>
              <a:rPr lang="sv-SE" i="1"/>
              <a:t>the </a:t>
            </a:r>
            <a:r>
              <a:rPr lang="sv-SE" i="1" err="1"/>
              <a:t>study</a:t>
            </a:r>
            <a:r>
              <a:rPr lang="sv-SE" i="1"/>
              <a:t> </a:t>
            </a:r>
            <a:r>
              <a:rPr lang="sv-SE" i="1" err="1"/>
              <a:t>of</a:t>
            </a:r>
            <a:r>
              <a:rPr lang="sv-SE" i="1"/>
              <a:t> the end </a:t>
            </a:r>
            <a:r>
              <a:rPr lang="sv-SE" i="1" err="1"/>
              <a:t>results</a:t>
            </a:r>
            <a:r>
              <a:rPr lang="sv-SE" i="1"/>
              <a:t> </a:t>
            </a:r>
            <a:r>
              <a:rPr lang="sv-SE" i="1" err="1"/>
              <a:t>of</a:t>
            </a:r>
            <a:r>
              <a:rPr lang="sv-SE" i="1"/>
              <a:t> </a:t>
            </a:r>
            <a:r>
              <a:rPr lang="sv-SE" i="1" err="1"/>
              <a:t>health</a:t>
            </a:r>
            <a:r>
              <a:rPr lang="sv-SE" i="1"/>
              <a:t> services </a:t>
            </a:r>
            <a:r>
              <a:rPr lang="sv-SE" i="1" err="1"/>
              <a:t>that</a:t>
            </a:r>
            <a:r>
              <a:rPr lang="sv-SE" i="1"/>
              <a:t> </a:t>
            </a:r>
            <a:r>
              <a:rPr lang="sv-SE" i="1" err="1"/>
              <a:t>takes</a:t>
            </a:r>
            <a:r>
              <a:rPr lang="sv-SE" i="1"/>
              <a:t> patients' </a:t>
            </a:r>
            <a:r>
              <a:rPr lang="sv-SE" i="1" err="1"/>
              <a:t>experiences</a:t>
            </a:r>
            <a:r>
              <a:rPr lang="sv-SE" i="1"/>
              <a:t>, </a:t>
            </a:r>
            <a:r>
              <a:rPr lang="sv-SE" i="1" err="1"/>
              <a:t>preferences</a:t>
            </a:r>
            <a:r>
              <a:rPr lang="sv-SE" i="1"/>
              <a:t>, and </a:t>
            </a:r>
            <a:r>
              <a:rPr lang="sv-SE" i="1" err="1"/>
              <a:t>values</a:t>
            </a:r>
            <a:r>
              <a:rPr lang="sv-SE" i="1"/>
              <a:t> </a:t>
            </a:r>
            <a:r>
              <a:rPr lang="sv-SE" i="1" err="1"/>
              <a:t>into</a:t>
            </a:r>
            <a:r>
              <a:rPr lang="sv-SE" i="1"/>
              <a:t> </a:t>
            </a:r>
            <a:r>
              <a:rPr lang="sv-SE" i="1" err="1"/>
              <a:t>account</a:t>
            </a:r>
            <a:endParaRPr lang="sv-SE" i="1"/>
          </a:p>
          <a:p>
            <a:endParaRPr lang="sv-SE" i="1"/>
          </a:p>
          <a:p>
            <a:endParaRPr lang="sv-SE" i="1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3181F8F-4FC3-7097-BE1B-49F99E059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6817" y="1361440"/>
            <a:ext cx="5181600" cy="4815523"/>
          </a:xfrm>
        </p:spPr>
        <p:txBody>
          <a:bodyPr>
            <a:normAutofit lnSpcReduction="10000"/>
          </a:bodyPr>
          <a:lstStyle/>
          <a:p>
            <a:r>
              <a:rPr lang="sv-SE" i="1" err="1"/>
              <a:t>outcomes</a:t>
            </a:r>
            <a:r>
              <a:rPr lang="sv-SE" i="1"/>
              <a:t> research </a:t>
            </a:r>
            <a:r>
              <a:rPr lang="sv-SE" i="1" err="1"/>
              <a:t>seeks</a:t>
            </a:r>
            <a:r>
              <a:rPr lang="sv-SE" i="1"/>
              <a:t> to understand the end </a:t>
            </a:r>
            <a:r>
              <a:rPr lang="sv-SE" i="1" err="1"/>
              <a:t>results</a:t>
            </a:r>
            <a:r>
              <a:rPr lang="sv-SE" i="1"/>
              <a:t> </a:t>
            </a:r>
            <a:r>
              <a:rPr lang="sv-SE" i="1" err="1"/>
              <a:t>of</a:t>
            </a:r>
            <a:r>
              <a:rPr lang="sv-SE" i="1"/>
              <a:t> </a:t>
            </a:r>
            <a:r>
              <a:rPr lang="sv-SE" i="1" err="1"/>
              <a:t>particular</a:t>
            </a:r>
            <a:r>
              <a:rPr lang="sv-SE" i="1"/>
              <a:t> </a:t>
            </a:r>
            <a:r>
              <a:rPr lang="sv-SE" i="1" err="1"/>
              <a:t>health</a:t>
            </a:r>
            <a:r>
              <a:rPr lang="sv-SE" i="1"/>
              <a:t> </a:t>
            </a:r>
            <a:r>
              <a:rPr lang="sv-SE" i="1" err="1"/>
              <a:t>care</a:t>
            </a:r>
            <a:r>
              <a:rPr lang="sv-SE" i="1"/>
              <a:t> </a:t>
            </a:r>
            <a:r>
              <a:rPr lang="sv-SE" i="1" err="1"/>
              <a:t>practices</a:t>
            </a:r>
            <a:r>
              <a:rPr lang="sv-SE" i="1"/>
              <a:t> and interventions. End </a:t>
            </a:r>
            <a:r>
              <a:rPr lang="sv-SE" i="1" err="1"/>
              <a:t>results</a:t>
            </a:r>
            <a:r>
              <a:rPr lang="sv-SE" i="1"/>
              <a:t> </a:t>
            </a:r>
            <a:r>
              <a:rPr lang="sv-SE" i="1" err="1"/>
              <a:t>include</a:t>
            </a:r>
            <a:r>
              <a:rPr lang="sv-SE" i="1"/>
              <a:t> </a:t>
            </a:r>
            <a:r>
              <a:rPr lang="sv-SE" i="1" err="1"/>
              <a:t>effects</a:t>
            </a:r>
            <a:r>
              <a:rPr lang="sv-SE" i="1"/>
              <a:t> </a:t>
            </a:r>
            <a:r>
              <a:rPr lang="sv-SE" i="1" err="1"/>
              <a:t>that</a:t>
            </a:r>
            <a:r>
              <a:rPr lang="sv-SE" i="1"/>
              <a:t> </a:t>
            </a:r>
            <a:r>
              <a:rPr lang="sv-SE" i="1" err="1"/>
              <a:t>people</a:t>
            </a:r>
            <a:r>
              <a:rPr lang="sv-SE" i="1"/>
              <a:t> </a:t>
            </a:r>
            <a:r>
              <a:rPr lang="sv-SE" i="1" err="1"/>
              <a:t>experience</a:t>
            </a:r>
            <a:r>
              <a:rPr lang="sv-SE" i="1"/>
              <a:t> and </a:t>
            </a:r>
            <a:r>
              <a:rPr lang="sv-SE" i="1" err="1"/>
              <a:t>care</a:t>
            </a:r>
            <a:r>
              <a:rPr lang="sv-SE" i="1"/>
              <a:t> </a:t>
            </a:r>
            <a:r>
              <a:rPr lang="sv-SE" i="1" err="1"/>
              <a:t>about</a:t>
            </a:r>
            <a:r>
              <a:rPr lang="sv-SE" i="1"/>
              <a:t>, </a:t>
            </a:r>
            <a:r>
              <a:rPr lang="sv-SE" i="1" err="1"/>
              <a:t>such</a:t>
            </a:r>
            <a:r>
              <a:rPr lang="sv-SE" i="1"/>
              <a:t> as </a:t>
            </a:r>
            <a:r>
              <a:rPr lang="sv-SE" i="1" err="1"/>
              <a:t>change</a:t>
            </a:r>
            <a:r>
              <a:rPr lang="sv-SE" i="1"/>
              <a:t> in the </a:t>
            </a:r>
            <a:r>
              <a:rPr lang="sv-SE" i="1" err="1"/>
              <a:t>ability</a:t>
            </a:r>
            <a:r>
              <a:rPr lang="sv-SE" i="1"/>
              <a:t> to </a:t>
            </a:r>
            <a:r>
              <a:rPr lang="sv-SE" i="1" err="1"/>
              <a:t>function</a:t>
            </a:r>
            <a:r>
              <a:rPr lang="sv-SE" i="1"/>
              <a:t>. In </a:t>
            </a:r>
            <a:r>
              <a:rPr lang="sv-SE" i="1" err="1"/>
              <a:t>particular</a:t>
            </a:r>
            <a:r>
              <a:rPr lang="sv-SE" i="1"/>
              <a:t>, for </a:t>
            </a:r>
            <a:r>
              <a:rPr lang="sv-SE" i="1" err="1"/>
              <a:t>individuals</a:t>
            </a:r>
            <a:r>
              <a:rPr lang="sv-SE" i="1"/>
              <a:t> </a:t>
            </a:r>
            <a:r>
              <a:rPr lang="sv-SE" i="1" err="1"/>
              <a:t>with</a:t>
            </a:r>
            <a:r>
              <a:rPr lang="sv-SE" i="1"/>
              <a:t> </a:t>
            </a:r>
            <a:r>
              <a:rPr lang="sv-SE" i="1" err="1"/>
              <a:t>chronic</a:t>
            </a:r>
            <a:r>
              <a:rPr lang="sv-SE" i="1"/>
              <a:t> </a:t>
            </a:r>
            <a:r>
              <a:rPr lang="sv-SE" i="1" err="1"/>
              <a:t>conditions</a:t>
            </a:r>
            <a:r>
              <a:rPr lang="sv-SE" i="1"/>
              <a:t> – </a:t>
            </a:r>
            <a:r>
              <a:rPr lang="sv-SE" i="1" err="1"/>
              <a:t>where</a:t>
            </a:r>
            <a:r>
              <a:rPr lang="sv-SE" i="1"/>
              <a:t> </a:t>
            </a:r>
            <a:r>
              <a:rPr lang="sv-SE" i="1" err="1"/>
              <a:t>cure</a:t>
            </a:r>
            <a:r>
              <a:rPr lang="sv-SE" i="1"/>
              <a:t> is not </a:t>
            </a:r>
            <a:r>
              <a:rPr lang="sv-SE" i="1" err="1"/>
              <a:t>always</a:t>
            </a:r>
            <a:r>
              <a:rPr lang="sv-SE" i="1"/>
              <a:t> </a:t>
            </a:r>
            <a:r>
              <a:rPr lang="sv-SE" i="1" err="1"/>
              <a:t>possible</a:t>
            </a:r>
            <a:r>
              <a:rPr lang="sv-SE" i="1"/>
              <a:t> – end </a:t>
            </a:r>
            <a:r>
              <a:rPr lang="sv-SE" i="1" err="1"/>
              <a:t>results</a:t>
            </a:r>
            <a:r>
              <a:rPr lang="sv-SE" i="1"/>
              <a:t> </a:t>
            </a:r>
            <a:r>
              <a:rPr lang="sv-SE" i="1" err="1"/>
              <a:t>include</a:t>
            </a:r>
            <a:r>
              <a:rPr lang="sv-SE" i="1"/>
              <a:t> </a:t>
            </a:r>
            <a:r>
              <a:rPr lang="sv-SE" i="1" err="1"/>
              <a:t>quality</a:t>
            </a:r>
            <a:r>
              <a:rPr lang="sv-SE" i="1"/>
              <a:t> </a:t>
            </a:r>
            <a:r>
              <a:rPr lang="sv-SE" i="1" err="1"/>
              <a:t>of</a:t>
            </a:r>
            <a:r>
              <a:rPr lang="sv-SE" i="1"/>
              <a:t> </a:t>
            </a:r>
            <a:r>
              <a:rPr lang="sv-SE" i="1" err="1"/>
              <a:t>life</a:t>
            </a:r>
            <a:r>
              <a:rPr lang="sv-SE" i="1"/>
              <a:t> as </a:t>
            </a:r>
            <a:r>
              <a:rPr lang="sv-SE" i="1" err="1"/>
              <a:t>well</a:t>
            </a:r>
            <a:r>
              <a:rPr lang="sv-SE" i="1"/>
              <a:t> as </a:t>
            </a:r>
            <a:r>
              <a:rPr lang="sv-SE" i="1" err="1"/>
              <a:t>mortality</a:t>
            </a:r>
            <a:r>
              <a:rPr lang="sv-SE" i="1"/>
              <a:t> 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7A13F46-CCA0-AA8C-66E5-4681E9D6C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148" y="1759004"/>
            <a:ext cx="3634408" cy="1342561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29CBB1B1-2A4E-08B0-E501-979A4F547BC8}"/>
              </a:ext>
            </a:extLst>
          </p:cNvPr>
          <p:cNvSpPr txBox="1"/>
          <p:nvPr/>
        </p:nvSpPr>
        <p:spPr>
          <a:xfrm>
            <a:off x="7430528" y="6277431"/>
            <a:ext cx="35541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err="1"/>
              <a:t>Clancy</a:t>
            </a:r>
            <a:r>
              <a:rPr lang="sv-SE" sz="1100"/>
              <a:t> &amp; </a:t>
            </a:r>
            <a:r>
              <a:rPr lang="sv-SE" sz="1100" err="1"/>
              <a:t>Eisenberg</a:t>
            </a:r>
            <a:r>
              <a:rPr lang="sv-SE" sz="1100"/>
              <a:t>. </a:t>
            </a:r>
            <a:r>
              <a:rPr lang="sv-SE" sz="1100" i="1"/>
              <a:t>Science</a:t>
            </a:r>
            <a:r>
              <a:rPr lang="sv-SE" sz="1100"/>
              <a:t> 1998; 282(5387): 245-246.</a:t>
            </a:r>
          </a:p>
          <a:p>
            <a:r>
              <a:rPr lang="sv-SE" sz="1100" err="1"/>
              <a:t>Jefford</a:t>
            </a:r>
            <a:r>
              <a:rPr lang="sv-SE" sz="1100"/>
              <a:t> et al. </a:t>
            </a:r>
            <a:r>
              <a:rPr lang="sv-SE" sz="1100" i="1" err="1"/>
              <a:t>Internal</a:t>
            </a:r>
            <a:r>
              <a:rPr lang="sv-SE" sz="1100" i="1"/>
              <a:t> Medicine Journal </a:t>
            </a:r>
            <a:r>
              <a:rPr lang="sv-SE" sz="1100"/>
              <a:t>2003; 33: 110-118. 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8D57CBA-6E15-2D2D-C30B-B6596D006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474" y="468423"/>
            <a:ext cx="3809051" cy="74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569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2F8AB2-421D-8E79-9E45-4D643F791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err="1"/>
              <a:t>Outcome</a:t>
            </a:r>
            <a:r>
              <a:rPr lang="sv-SE"/>
              <a:t> </a:t>
            </a:r>
            <a:r>
              <a:rPr lang="sv-SE" err="1"/>
              <a:t>assessment</a:t>
            </a:r>
            <a:r>
              <a:rPr lang="sv-SE"/>
              <a:t> (</a:t>
            </a:r>
            <a:r>
              <a:rPr lang="sv-SE" err="1"/>
              <a:t>health</a:t>
            </a:r>
            <a:r>
              <a:rPr lang="sv-SE"/>
              <a:t> </a:t>
            </a:r>
            <a:r>
              <a:rPr lang="sv-SE" err="1"/>
              <a:t>care</a:t>
            </a:r>
            <a:r>
              <a:rPr lang="sv-SE"/>
              <a:t>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3109331-74D2-64A1-DC30-4ABF0F05F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9896"/>
            <a:ext cx="10515600" cy="4035287"/>
          </a:xfrm>
        </p:spPr>
        <p:txBody>
          <a:bodyPr/>
          <a:lstStyle/>
          <a:p>
            <a:pPr marL="0" indent="0">
              <a:buNone/>
            </a:pPr>
            <a:r>
              <a:rPr lang="sv-SE" sz="3200"/>
              <a:t>Medical </a:t>
            </a:r>
            <a:r>
              <a:rPr lang="sv-SE" sz="3200" err="1"/>
              <a:t>subject</a:t>
            </a:r>
            <a:r>
              <a:rPr lang="sv-SE" sz="3200"/>
              <a:t> </a:t>
            </a:r>
            <a:r>
              <a:rPr lang="sv-SE" sz="3200" err="1"/>
              <a:t>heading</a:t>
            </a:r>
            <a:r>
              <a:rPr lang="sv-SE" sz="3200"/>
              <a:t> (</a:t>
            </a:r>
            <a:r>
              <a:rPr lang="sv-SE" sz="3200" err="1"/>
              <a:t>MeSH</a:t>
            </a:r>
            <a:r>
              <a:rPr lang="sv-SE" sz="3200"/>
              <a:t>), The US National </a:t>
            </a:r>
            <a:r>
              <a:rPr lang="sv-SE" sz="3200" err="1"/>
              <a:t>Library</a:t>
            </a:r>
            <a:r>
              <a:rPr lang="sv-SE" sz="3200"/>
              <a:t> </a:t>
            </a:r>
            <a:r>
              <a:rPr lang="sv-SE" sz="3200" err="1"/>
              <a:t>of</a:t>
            </a:r>
            <a:r>
              <a:rPr lang="sv-SE" sz="3200"/>
              <a:t> Medicine</a:t>
            </a:r>
          </a:p>
          <a:p>
            <a:endParaRPr lang="sv-SE"/>
          </a:p>
          <a:p>
            <a:r>
              <a:rPr lang="sv-SE" i="1"/>
              <a:t>Research </a:t>
            </a:r>
            <a:r>
              <a:rPr lang="sv-SE" i="1" err="1"/>
              <a:t>aimed</a:t>
            </a:r>
            <a:r>
              <a:rPr lang="sv-SE" i="1"/>
              <a:t> at </a:t>
            </a:r>
            <a:r>
              <a:rPr lang="sv-SE" i="1" err="1"/>
              <a:t>assessing</a:t>
            </a:r>
            <a:r>
              <a:rPr lang="sv-SE" i="1"/>
              <a:t> the </a:t>
            </a:r>
            <a:r>
              <a:rPr lang="sv-SE" i="1" err="1"/>
              <a:t>quality</a:t>
            </a:r>
            <a:r>
              <a:rPr lang="sv-SE" i="1"/>
              <a:t> and </a:t>
            </a:r>
            <a:r>
              <a:rPr lang="sv-SE" i="1" err="1"/>
              <a:t>effectiveness</a:t>
            </a:r>
            <a:r>
              <a:rPr lang="sv-SE" i="1"/>
              <a:t> </a:t>
            </a:r>
            <a:r>
              <a:rPr lang="sv-SE" i="1" err="1"/>
              <a:t>of</a:t>
            </a:r>
            <a:r>
              <a:rPr lang="sv-SE" i="1"/>
              <a:t> </a:t>
            </a:r>
            <a:r>
              <a:rPr lang="sv-SE" i="1" err="1"/>
              <a:t>health</a:t>
            </a:r>
            <a:r>
              <a:rPr lang="sv-SE" i="1"/>
              <a:t> </a:t>
            </a:r>
            <a:r>
              <a:rPr lang="sv-SE" i="1" err="1"/>
              <a:t>care</a:t>
            </a:r>
            <a:r>
              <a:rPr lang="sv-SE" i="1"/>
              <a:t> as </a:t>
            </a:r>
            <a:r>
              <a:rPr lang="sv-SE" i="1" err="1"/>
              <a:t>measured</a:t>
            </a:r>
            <a:r>
              <a:rPr lang="sv-SE" i="1"/>
              <a:t> by the </a:t>
            </a:r>
            <a:r>
              <a:rPr lang="sv-SE" i="1" err="1"/>
              <a:t>attainment</a:t>
            </a:r>
            <a:r>
              <a:rPr lang="sv-SE" i="1"/>
              <a:t> </a:t>
            </a:r>
            <a:r>
              <a:rPr lang="sv-SE" i="1" err="1"/>
              <a:t>of</a:t>
            </a:r>
            <a:r>
              <a:rPr lang="sv-SE" i="1"/>
              <a:t> a </a:t>
            </a:r>
            <a:r>
              <a:rPr lang="sv-SE" i="1" err="1"/>
              <a:t>specified</a:t>
            </a:r>
            <a:r>
              <a:rPr lang="sv-SE" i="1"/>
              <a:t> end </a:t>
            </a:r>
            <a:r>
              <a:rPr lang="sv-SE" i="1" err="1"/>
              <a:t>result</a:t>
            </a:r>
            <a:r>
              <a:rPr lang="sv-SE" i="1"/>
              <a:t> or </a:t>
            </a:r>
            <a:r>
              <a:rPr lang="sv-SE" i="1" err="1"/>
              <a:t>outcome</a:t>
            </a:r>
            <a:r>
              <a:rPr lang="sv-SE" i="1"/>
              <a:t>. </a:t>
            </a:r>
            <a:r>
              <a:rPr lang="sv-SE" i="1" err="1"/>
              <a:t>Measures</a:t>
            </a:r>
            <a:r>
              <a:rPr lang="sv-SE" i="1"/>
              <a:t> </a:t>
            </a:r>
            <a:r>
              <a:rPr lang="sv-SE" i="1" err="1"/>
              <a:t>include</a:t>
            </a:r>
            <a:r>
              <a:rPr lang="sv-SE" i="1"/>
              <a:t> parameters </a:t>
            </a:r>
            <a:r>
              <a:rPr lang="sv-SE" i="1" err="1"/>
              <a:t>such</a:t>
            </a:r>
            <a:r>
              <a:rPr lang="sv-SE" i="1"/>
              <a:t> as </a:t>
            </a:r>
            <a:r>
              <a:rPr lang="sv-SE" i="1" err="1"/>
              <a:t>improved</a:t>
            </a:r>
            <a:r>
              <a:rPr lang="sv-SE" i="1"/>
              <a:t> </a:t>
            </a:r>
            <a:r>
              <a:rPr lang="sv-SE" i="1" err="1"/>
              <a:t>health</a:t>
            </a:r>
            <a:r>
              <a:rPr lang="sv-SE" i="1"/>
              <a:t>, </a:t>
            </a:r>
            <a:r>
              <a:rPr lang="sv-SE" i="1" err="1"/>
              <a:t>lowered</a:t>
            </a:r>
            <a:r>
              <a:rPr lang="sv-SE" i="1"/>
              <a:t> </a:t>
            </a:r>
            <a:r>
              <a:rPr lang="sv-SE" i="1" err="1"/>
              <a:t>morbidity</a:t>
            </a:r>
            <a:r>
              <a:rPr lang="sv-SE" i="1"/>
              <a:t> or </a:t>
            </a:r>
            <a:r>
              <a:rPr lang="sv-SE" i="1" err="1"/>
              <a:t>mortality</a:t>
            </a:r>
            <a:r>
              <a:rPr lang="sv-SE" i="1"/>
              <a:t>, and </a:t>
            </a:r>
            <a:r>
              <a:rPr lang="sv-SE" i="1" err="1"/>
              <a:t>improvement</a:t>
            </a:r>
            <a:r>
              <a:rPr lang="sv-SE" i="1"/>
              <a:t> </a:t>
            </a:r>
            <a:r>
              <a:rPr lang="sv-SE" i="1" err="1"/>
              <a:t>of</a:t>
            </a:r>
            <a:r>
              <a:rPr lang="sv-SE" i="1"/>
              <a:t> </a:t>
            </a:r>
            <a:r>
              <a:rPr lang="sv-SE" i="1" err="1"/>
              <a:t>abnormal</a:t>
            </a:r>
            <a:r>
              <a:rPr lang="sv-SE" i="1"/>
              <a:t> </a:t>
            </a:r>
            <a:r>
              <a:rPr lang="sv-SE" i="1" err="1"/>
              <a:t>states</a:t>
            </a:r>
            <a:r>
              <a:rPr lang="sv-SE" i="1"/>
              <a:t> 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4035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73ACB69-63EA-DE2A-EFA8-CAD9A88F55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44417"/>
            <a:ext cx="5181600" cy="36325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err="1"/>
              <a:t>Codman’s</a:t>
            </a:r>
            <a:r>
              <a:rPr lang="sv-SE" sz="2000"/>
              <a:t> 1914 paper is </a:t>
            </a:r>
            <a:r>
              <a:rPr lang="sv-SE" sz="2000" err="1"/>
              <a:t>sometimes</a:t>
            </a:r>
            <a:r>
              <a:rPr lang="sv-SE" sz="2000"/>
              <a:t> </a:t>
            </a:r>
            <a:r>
              <a:rPr lang="sv-SE" sz="2000" err="1"/>
              <a:t>referred</a:t>
            </a:r>
            <a:r>
              <a:rPr lang="sv-SE" sz="2000"/>
              <a:t> to as the </a:t>
            </a:r>
            <a:r>
              <a:rPr lang="sv-SE" sz="2000" err="1"/>
              <a:t>starting</a:t>
            </a:r>
            <a:r>
              <a:rPr lang="sv-SE" sz="2000"/>
              <a:t> </a:t>
            </a:r>
            <a:r>
              <a:rPr lang="sv-SE" sz="2000" err="1"/>
              <a:t>point</a:t>
            </a:r>
            <a:r>
              <a:rPr lang="sv-SE" sz="2000"/>
              <a:t> </a:t>
            </a:r>
            <a:r>
              <a:rPr lang="sv-SE" sz="2000" err="1"/>
              <a:t>of</a:t>
            </a:r>
            <a:r>
              <a:rPr lang="sv-SE" sz="2000"/>
              <a:t> </a:t>
            </a:r>
            <a:r>
              <a:rPr lang="sv-SE" sz="2000" err="1"/>
              <a:t>outcomes</a:t>
            </a:r>
            <a:r>
              <a:rPr lang="sv-SE" sz="2000"/>
              <a:t> research. </a:t>
            </a:r>
            <a:br>
              <a:rPr lang="sv-SE" sz="2000"/>
            </a:br>
            <a:r>
              <a:rPr lang="sv-SE" sz="2000" err="1"/>
              <a:t>He</a:t>
            </a:r>
            <a:r>
              <a:rPr lang="sv-SE" sz="2000"/>
              <a:t> </a:t>
            </a:r>
            <a:r>
              <a:rPr lang="sv-SE" sz="2000" err="1"/>
              <a:t>argued</a:t>
            </a:r>
            <a:r>
              <a:rPr lang="sv-SE" sz="2000"/>
              <a:t>, </a:t>
            </a:r>
            <a:r>
              <a:rPr lang="sv-SE" sz="2000" err="1"/>
              <a:t>e.g</a:t>
            </a:r>
            <a:r>
              <a:rPr lang="sv-SE" sz="2000"/>
              <a:t>., </a:t>
            </a:r>
            <a:r>
              <a:rPr lang="sv-SE" sz="2000" err="1"/>
              <a:t>that</a:t>
            </a:r>
            <a:r>
              <a:rPr lang="sv-SE" sz="2000"/>
              <a:t> hospitals</a:t>
            </a:r>
          </a:p>
          <a:p>
            <a:r>
              <a:rPr lang="sv-SE" sz="2000" err="1"/>
              <a:t>report</a:t>
            </a:r>
            <a:r>
              <a:rPr lang="sv-SE" sz="2000"/>
              <a:t> the </a:t>
            </a:r>
            <a:r>
              <a:rPr lang="sv-SE" sz="2000" err="1"/>
              <a:t>number</a:t>
            </a:r>
            <a:r>
              <a:rPr lang="sv-SE" sz="2000"/>
              <a:t> </a:t>
            </a:r>
            <a:r>
              <a:rPr lang="sv-SE" sz="2000" err="1"/>
              <a:t>of</a:t>
            </a:r>
            <a:r>
              <a:rPr lang="sv-SE" sz="2000"/>
              <a:t> patients </a:t>
            </a:r>
            <a:r>
              <a:rPr lang="sv-SE" sz="2000" err="1"/>
              <a:t>treated</a:t>
            </a:r>
            <a:r>
              <a:rPr lang="sv-SE" sz="2000"/>
              <a:t>, </a:t>
            </a:r>
            <a:r>
              <a:rPr lang="sv-SE" sz="2000" err="1"/>
              <a:t>but</a:t>
            </a:r>
            <a:r>
              <a:rPr lang="sv-SE" sz="2000"/>
              <a:t> not </a:t>
            </a:r>
            <a:r>
              <a:rPr lang="sv-SE" sz="2000" err="1"/>
              <a:t>whether</a:t>
            </a:r>
            <a:r>
              <a:rPr lang="sv-SE" sz="2000"/>
              <a:t> patients </a:t>
            </a:r>
            <a:r>
              <a:rPr lang="sv-SE" sz="2000" err="1"/>
              <a:t>appeared</a:t>
            </a:r>
            <a:r>
              <a:rPr lang="sv-SE" sz="2000"/>
              <a:t> to benefit from </a:t>
            </a:r>
            <a:r>
              <a:rPr lang="sv-SE" sz="2000" err="1"/>
              <a:t>treatment</a:t>
            </a:r>
            <a:endParaRPr lang="sv-SE" sz="2000"/>
          </a:p>
          <a:p>
            <a:r>
              <a:rPr lang="sv-SE" sz="2000" err="1"/>
              <a:t>should</a:t>
            </a:r>
            <a:r>
              <a:rPr lang="sv-SE" sz="2000"/>
              <a:t> </a:t>
            </a:r>
            <a:r>
              <a:rPr lang="sv-SE" sz="2000" err="1"/>
              <a:t>produce</a:t>
            </a:r>
            <a:r>
              <a:rPr lang="sv-SE" sz="2000"/>
              <a:t> a </a:t>
            </a:r>
            <a:r>
              <a:rPr lang="sv-SE" sz="2000" err="1"/>
              <a:t>report</a:t>
            </a:r>
            <a:r>
              <a:rPr lang="sv-SE" sz="2000"/>
              <a:t> </a:t>
            </a:r>
            <a:r>
              <a:rPr lang="sv-SE" sz="2000" err="1"/>
              <a:t>of</a:t>
            </a:r>
            <a:r>
              <a:rPr lang="sv-SE" sz="2000"/>
              <a:t> </a:t>
            </a:r>
            <a:r>
              <a:rPr lang="sv-SE" sz="2000" err="1"/>
              <a:t>their</a:t>
            </a:r>
            <a:r>
              <a:rPr lang="sv-SE" sz="2000"/>
              <a:t> </a:t>
            </a:r>
            <a:r>
              <a:rPr lang="sv-SE" sz="2000" err="1"/>
              <a:t>treatment</a:t>
            </a:r>
            <a:r>
              <a:rPr lang="sv-SE" sz="2000"/>
              <a:t> </a:t>
            </a:r>
            <a:r>
              <a:rPr lang="sv-SE" sz="2000" err="1"/>
              <a:t>results</a:t>
            </a:r>
            <a:r>
              <a:rPr lang="sv-SE" sz="2000"/>
              <a:t>, </a:t>
            </a:r>
            <a:r>
              <a:rPr lang="sv-SE" sz="2000" err="1"/>
              <a:t>standardized</a:t>
            </a:r>
            <a:r>
              <a:rPr lang="sv-SE" sz="2000"/>
              <a:t> to </a:t>
            </a:r>
            <a:r>
              <a:rPr lang="sv-SE" sz="2000" err="1"/>
              <a:t>allow</a:t>
            </a:r>
            <a:r>
              <a:rPr lang="sv-SE" sz="2000"/>
              <a:t> </a:t>
            </a:r>
            <a:r>
              <a:rPr lang="sv-SE" sz="2000" err="1"/>
              <a:t>comparison</a:t>
            </a:r>
            <a:r>
              <a:rPr lang="sv-SE" sz="2000"/>
              <a:t> </a:t>
            </a:r>
            <a:r>
              <a:rPr lang="sv-SE" sz="2000" err="1"/>
              <a:t>between</a:t>
            </a:r>
            <a:r>
              <a:rPr lang="sv-SE" sz="2000"/>
              <a:t> hospitals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504D3FA-7E59-B73C-AC2E-204EECBE10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44417"/>
            <a:ext cx="5181600" cy="36325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err="1"/>
              <a:t>Donabedian</a:t>
            </a:r>
            <a:r>
              <a:rPr lang="sv-SE" sz="2000"/>
              <a:t> (1966) </a:t>
            </a:r>
            <a:r>
              <a:rPr lang="sv-SE" sz="2000" err="1"/>
              <a:t>coined</a:t>
            </a:r>
            <a:r>
              <a:rPr lang="sv-SE" sz="2000"/>
              <a:t> the term ‘</a:t>
            </a:r>
            <a:r>
              <a:rPr lang="sv-SE" sz="2000" err="1"/>
              <a:t>outcome</a:t>
            </a:r>
            <a:r>
              <a:rPr lang="sv-SE" sz="2000"/>
              <a:t>’.</a:t>
            </a:r>
            <a:br>
              <a:rPr lang="sv-SE" sz="2000"/>
            </a:br>
            <a:r>
              <a:rPr lang="sv-SE" sz="2000" err="1"/>
              <a:t>He</a:t>
            </a:r>
            <a:r>
              <a:rPr lang="sv-SE" sz="2000"/>
              <a:t> </a:t>
            </a:r>
            <a:r>
              <a:rPr lang="sv-SE" sz="2000" err="1"/>
              <a:t>recognized</a:t>
            </a:r>
            <a:r>
              <a:rPr lang="sv-SE" sz="2000"/>
              <a:t> </a:t>
            </a:r>
            <a:r>
              <a:rPr lang="sv-SE" sz="2000" err="1"/>
              <a:t>that</a:t>
            </a:r>
            <a:r>
              <a:rPr lang="sv-SE" sz="2000"/>
              <a:t>, </a:t>
            </a:r>
          </a:p>
          <a:p>
            <a:r>
              <a:rPr lang="sv-SE" sz="2000" err="1"/>
              <a:t>while</a:t>
            </a:r>
            <a:r>
              <a:rPr lang="sv-SE" sz="2000"/>
              <a:t> </a:t>
            </a:r>
            <a:r>
              <a:rPr lang="sv-SE" sz="2000" err="1"/>
              <a:t>some</a:t>
            </a:r>
            <a:r>
              <a:rPr lang="sv-SE" sz="2000"/>
              <a:t> </a:t>
            </a:r>
            <a:r>
              <a:rPr lang="sv-SE" sz="2000" err="1"/>
              <a:t>outcomes</a:t>
            </a:r>
            <a:r>
              <a:rPr lang="sv-SE" sz="2000"/>
              <a:t> (</a:t>
            </a:r>
            <a:r>
              <a:rPr lang="sv-SE" sz="2000" err="1"/>
              <a:t>such</a:t>
            </a:r>
            <a:r>
              <a:rPr lang="sv-SE" sz="2000"/>
              <a:t> as </a:t>
            </a:r>
            <a:r>
              <a:rPr lang="sv-SE" sz="2000" err="1"/>
              <a:t>death</a:t>
            </a:r>
            <a:r>
              <a:rPr lang="sv-SE" sz="2000"/>
              <a:t>) </a:t>
            </a:r>
            <a:r>
              <a:rPr lang="sv-SE" sz="2000" err="1"/>
              <a:t>might</a:t>
            </a:r>
            <a:r>
              <a:rPr lang="sv-SE" sz="2000"/>
              <a:t> be </a:t>
            </a:r>
            <a:r>
              <a:rPr lang="sv-SE" sz="2000" err="1"/>
              <a:t>easily</a:t>
            </a:r>
            <a:r>
              <a:rPr lang="sv-SE" sz="2000"/>
              <a:t> </a:t>
            </a:r>
            <a:r>
              <a:rPr lang="sv-SE" sz="2000" err="1"/>
              <a:t>recognized</a:t>
            </a:r>
            <a:r>
              <a:rPr lang="sv-SE" sz="2000"/>
              <a:t> and </a:t>
            </a:r>
            <a:r>
              <a:rPr lang="sv-SE" sz="2000" err="1"/>
              <a:t>assessed</a:t>
            </a:r>
            <a:r>
              <a:rPr lang="sv-SE" sz="2000"/>
              <a:t>, </a:t>
            </a:r>
            <a:r>
              <a:rPr lang="sv-SE" sz="2000" err="1"/>
              <a:t>others</a:t>
            </a:r>
            <a:r>
              <a:rPr lang="sv-SE" sz="2000"/>
              <a:t> </a:t>
            </a:r>
            <a:r>
              <a:rPr lang="sv-SE" sz="2000" err="1"/>
              <a:t>might</a:t>
            </a:r>
            <a:r>
              <a:rPr lang="sv-SE" sz="2000"/>
              <a:t> be less </a:t>
            </a:r>
            <a:r>
              <a:rPr lang="sv-SE" sz="2000" err="1"/>
              <a:t>easily</a:t>
            </a:r>
            <a:r>
              <a:rPr lang="sv-SE" sz="2000"/>
              <a:t> </a:t>
            </a:r>
            <a:r>
              <a:rPr lang="sv-SE" sz="2000" err="1"/>
              <a:t>defined</a:t>
            </a:r>
            <a:r>
              <a:rPr lang="sv-SE" sz="2000"/>
              <a:t> and </a:t>
            </a:r>
            <a:r>
              <a:rPr lang="sv-SE" sz="2000" err="1"/>
              <a:t>assessed</a:t>
            </a:r>
            <a:r>
              <a:rPr lang="sv-SE" sz="2000"/>
              <a:t> (</a:t>
            </a:r>
            <a:r>
              <a:rPr lang="sv-SE" sz="2000" err="1"/>
              <a:t>e.g</a:t>
            </a:r>
            <a:r>
              <a:rPr lang="sv-SE" sz="2000"/>
              <a:t>., patient </a:t>
            </a:r>
            <a:r>
              <a:rPr lang="sv-SE" sz="2000" err="1"/>
              <a:t>satisfaction</a:t>
            </a:r>
            <a:r>
              <a:rPr lang="sv-SE" sz="2000"/>
              <a:t>, social restoration and </a:t>
            </a:r>
            <a:r>
              <a:rPr lang="sv-SE" sz="2000" err="1"/>
              <a:t>physical</a:t>
            </a:r>
            <a:r>
              <a:rPr lang="sv-SE" sz="2000"/>
              <a:t> </a:t>
            </a:r>
            <a:r>
              <a:rPr lang="sv-SE" sz="2000" err="1"/>
              <a:t>disability</a:t>
            </a:r>
            <a:r>
              <a:rPr lang="sv-SE" sz="2000"/>
              <a:t>) </a:t>
            </a:r>
          </a:p>
          <a:p>
            <a:r>
              <a:rPr lang="sv-SE" sz="2000"/>
              <a:t>‘</a:t>
            </a:r>
            <a:r>
              <a:rPr lang="sv-SE" sz="2000" err="1"/>
              <a:t>outcomes</a:t>
            </a:r>
            <a:r>
              <a:rPr lang="sv-SE" sz="2000"/>
              <a:t>, by and </a:t>
            </a:r>
            <a:r>
              <a:rPr lang="sv-SE" sz="2000" err="1"/>
              <a:t>large</a:t>
            </a:r>
            <a:r>
              <a:rPr lang="sv-SE" sz="2000"/>
              <a:t>, </a:t>
            </a:r>
            <a:r>
              <a:rPr lang="sv-SE" sz="2000" err="1"/>
              <a:t>remain</a:t>
            </a:r>
            <a:r>
              <a:rPr lang="sv-SE" sz="2000"/>
              <a:t> the ultimate </a:t>
            </a:r>
            <a:r>
              <a:rPr lang="sv-SE" sz="2000" err="1"/>
              <a:t>validators</a:t>
            </a:r>
            <a:r>
              <a:rPr lang="sv-SE" sz="2000"/>
              <a:t> </a:t>
            </a:r>
            <a:r>
              <a:rPr lang="sv-SE" sz="2000" err="1"/>
              <a:t>of</a:t>
            </a:r>
            <a:r>
              <a:rPr lang="sv-SE" sz="2000"/>
              <a:t> the </a:t>
            </a:r>
            <a:r>
              <a:rPr lang="sv-SE" sz="2000" err="1"/>
              <a:t>effectiveness</a:t>
            </a:r>
            <a:r>
              <a:rPr lang="sv-SE" sz="2000"/>
              <a:t> and </a:t>
            </a:r>
            <a:r>
              <a:rPr lang="sv-SE" sz="2000" err="1"/>
              <a:t>quality</a:t>
            </a:r>
            <a:r>
              <a:rPr lang="sv-SE" sz="2000"/>
              <a:t> </a:t>
            </a:r>
            <a:r>
              <a:rPr lang="sv-SE" sz="2000" err="1"/>
              <a:t>of</a:t>
            </a:r>
            <a:r>
              <a:rPr lang="sv-SE" sz="2000"/>
              <a:t> </a:t>
            </a:r>
            <a:r>
              <a:rPr lang="sv-SE" sz="2000" err="1"/>
              <a:t>medical</a:t>
            </a:r>
            <a:r>
              <a:rPr lang="sv-SE" sz="2000"/>
              <a:t> </a:t>
            </a:r>
            <a:r>
              <a:rPr lang="sv-SE" sz="2000" err="1"/>
              <a:t>care</a:t>
            </a:r>
            <a:r>
              <a:rPr lang="sv-SE" sz="2000"/>
              <a:t>’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70CDA25-2362-FC75-1507-78F3CDED1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4848877" cy="172356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85704EA3-5AD2-603F-A1D8-F12D25EA4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925" y="365125"/>
            <a:ext cx="4668055" cy="186338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38106A26-7DC5-11FB-ADA3-CCD6D64D1156}"/>
              </a:ext>
            </a:extLst>
          </p:cNvPr>
          <p:cNvSpPr txBox="1"/>
          <p:nvPr/>
        </p:nvSpPr>
        <p:spPr>
          <a:xfrm>
            <a:off x="6639339" y="5883965"/>
            <a:ext cx="43107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Codman. </a:t>
            </a:r>
            <a:r>
              <a:rPr lang="en-US" sz="11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Surg </a:t>
            </a:r>
            <a:r>
              <a:rPr lang="en-US" sz="1100" i="1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Gynecol</a:t>
            </a:r>
            <a:r>
              <a:rPr lang="en-US" sz="11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i="1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Obstet</a:t>
            </a: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1914; 18: 491-496.</a:t>
            </a:r>
          </a:p>
          <a:p>
            <a:r>
              <a:rPr lang="en-US" sz="1100">
                <a:latin typeface="Calibri" panose="020F0502020204030204" pitchFamily="34" charset="0"/>
                <a:cs typeface="Times New Roman" panose="02020603050405020304" pitchFamily="18" charset="0"/>
              </a:rPr>
              <a:t>Donabedian. </a:t>
            </a:r>
            <a:r>
              <a:rPr lang="en-US" sz="1100" i="1">
                <a:latin typeface="Calibri" panose="020F0502020204030204" pitchFamily="34" charset="0"/>
                <a:cs typeface="Times New Roman" panose="02020603050405020304" pitchFamily="18" charset="0"/>
              </a:rPr>
              <a:t>Milbank Memorial Fund Quarterly </a:t>
            </a:r>
            <a:r>
              <a:rPr lang="en-US" sz="1100">
                <a:latin typeface="Calibri" panose="020F0502020204030204" pitchFamily="34" charset="0"/>
                <a:cs typeface="Times New Roman" panose="02020603050405020304" pitchFamily="18" charset="0"/>
              </a:rPr>
              <a:t>1966: 44(3): 166-203.</a:t>
            </a:r>
            <a:endParaRPr lang="sv-SE" sz="11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529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9EEB5D-B5CD-9374-FB39-4EE863694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1970s-1980s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1A0DAA8-DB81-0881-B2CA-02657A1A1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err="1"/>
              <a:t>Considerable</a:t>
            </a:r>
            <a:r>
              <a:rPr lang="sv-SE"/>
              <a:t> variation in </a:t>
            </a:r>
            <a:r>
              <a:rPr lang="sv-SE" err="1"/>
              <a:t>resource</a:t>
            </a:r>
            <a:r>
              <a:rPr lang="sv-SE"/>
              <a:t> input, </a:t>
            </a:r>
            <a:r>
              <a:rPr lang="sv-SE" err="1"/>
              <a:t>use</a:t>
            </a:r>
            <a:r>
              <a:rPr lang="sv-SE"/>
              <a:t> and </a:t>
            </a:r>
            <a:r>
              <a:rPr lang="sv-SE" err="1"/>
              <a:t>expenditure</a:t>
            </a:r>
            <a:endParaRPr lang="sv-SE"/>
          </a:p>
          <a:p>
            <a:r>
              <a:rPr lang="sv-SE"/>
              <a:t>Lack </a:t>
            </a:r>
            <a:r>
              <a:rPr lang="sv-SE" err="1"/>
              <a:t>of</a:t>
            </a:r>
            <a:r>
              <a:rPr lang="sv-SE"/>
              <a:t> consensus </a:t>
            </a:r>
            <a:r>
              <a:rPr lang="sv-SE" err="1"/>
              <a:t>regarding</a:t>
            </a:r>
            <a:r>
              <a:rPr lang="sv-SE"/>
              <a:t> </a:t>
            </a:r>
            <a:r>
              <a:rPr lang="sv-SE" err="1"/>
              <a:t>effective</a:t>
            </a:r>
            <a:r>
              <a:rPr lang="sv-SE"/>
              <a:t> </a:t>
            </a:r>
            <a:r>
              <a:rPr lang="sv-SE" err="1"/>
              <a:t>medical</a:t>
            </a:r>
            <a:r>
              <a:rPr lang="sv-SE"/>
              <a:t> </a:t>
            </a:r>
            <a:r>
              <a:rPr lang="sv-SE" err="1"/>
              <a:t>procedures</a:t>
            </a:r>
            <a:r>
              <a:rPr lang="sv-SE"/>
              <a:t> and </a:t>
            </a:r>
            <a:r>
              <a:rPr lang="sv-SE" err="1"/>
              <a:t>techniques</a:t>
            </a:r>
            <a:r>
              <a:rPr lang="sv-SE"/>
              <a:t>, and no </a:t>
            </a:r>
            <a:r>
              <a:rPr lang="sv-SE" err="1"/>
              <a:t>clear</a:t>
            </a:r>
            <a:r>
              <a:rPr lang="sv-SE"/>
              <a:t> </a:t>
            </a:r>
            <a:r>
              <a:rPr lang="sv-SE" err="1"/>
              <a:t>link</a:t>
            </a:r>
            <a:r>
              <a:rPr lang="sv-SE"/>
              <a:t> </a:t>
            </a:r>
            <a:r>
              <a:rPr lang="sv-SE" err="1"/>
              <a:t>between</a:t>
            </a:r>
            <a:r>
              <a:rPr lang="sv-SE"/>
              <a:t> </a:t>
            </a:r>
            <a:r>
              <a:rPr lang="sv-SE" err="1"/>
              <a:t>procedures</a:t>
            </a:r>
            <a:r>
              <a:rPr lang="sv-SE"/>
              <a:t> and </a:t>
            </a:r>
            <a:r>
              <a:rPr lang="sv-SE" err="1"/>
              <a:t>favourable</a:t>
            </a:r>
            <a:r>
              <a:rPr lang="sv-SE"/>
              <a:t> </a:t>
            </a:r>
            <a:r>
              <a:rPr lang="sv-SE" err="1"/>
              <a:t>results</a:t>
            </a:r>
            <a:endParaRPr lang="sv-SE"/>
          </a:p>
          <a:p>
            <a:r>
              <a:rPr lang="sv-SE"/>
              <a:t>Variation in the </a:t>
            </a:r>
            <a:r>
              <a:rPr lang="sv-SE" err="1"/>
              <a:t>use</a:t>
            </a:r>
            <a:r>
              <a:rPr lang="sv-SE"/>
              <a:t> </a:t>
            </a:r>
            <a:r>
              <a:rPr lang="sv-SE" err="1"/>
              <a:t>of</a:t>
            </a:r>
            <a:r>
              <a:rPr lang="sv-SE"/>
              <a:t> hospital services </a:t>
            </a:r>
            <a:r>
              <a:rPr lang="sv-SE" err="1"/>
              <a:t>without</a:t>
            </a:r>
            <a:r>
              <a:rPr lang="sv-SE"/>
              <a:t> </a:t>
            </a:r>
            <a:r>
              <a:rPr lang="sv-SE" err="1"/>
              <a:t>compromised</a:t>
            </a:r>
            <a:r>
              <a:rPr lang="sv-SE"/>
              <a:t> </a:t>
            </a:r>
            <a:r>
              <a:rPr lang="sv-SE" err="1"/>
              <a:t>health</a:t>
            </a:r>
            <a:r>
              <a:rPr lang="sv-SE"/>
              <a:t> </a:t>
            </a:r>
            <a:r>
              <a:rPr lang="sv-SE" err="1"/>
              <a:t>outcomes</a:t>
            </a:r>
            <a:r>
              <a:rPr lang="sv-SE"/>
              <a:t> </a:t>
            </a:r>
            <a:r>
              <a:rPr lang="sv-SE">
                <a:sym typeface="Wingdings" pitchFamily="2" charset="2"/>
              </a:rPr>
              <a:t></a:t>
            </a:r>
            <a:r>
              <a:rPr lang="sv-SE"/>
              <a:t> </a:t>
            </a:r>
            <a:r>
              <a:rPr lang="sv-SE" err="1"/>
              <a:t>need</a:t>
            </a:r>
            <a:r>
              <a:rPr lang="sv-SE"/>
              <a:t> for research to </a:t>
            </a:r>
            <a:r>
              <a:rPr lang="sv-SE" err="1"/>
              <a:t>determine</a:t>
            </a:r>
            <a:r>
              <a:rPr lang="sv-SE"/>
              <a:t> the </a:t>
            </a:r>
            <a:r>
              <a:rPr lang="sv-SE" err="1"/>
              <a:t>causes</a:t>
            </a:r>
            <a:r>
              <a:rPr lang="sv-SE"/>
              <a:t> and </a:t>
            </a:r>
            <a:r>
              <a:rPr lang="sv-SE" err="1"/>
              <a:t>implications</a:t>
            </a:r>
            <a:r>
              <a:rPr lang="sv-SE"/>
              <a:t> </a:t>
            </a:r>
            <a:r>
              <a:rPr lang="sv-SE" err="1"/>
              <a:t>of</a:t>
            </a:r>
            <a:r>
              <a:rPr lang="sv-SE"/>
              <a:t> </a:t>
            </a:r>
            <a:r>
              <a:rPr lang="sv-SE" err="1"/>
              <a:t>differences</a:t>
            </a:r>
            <a:endParaRPr lang="sv-SE"/>
          </a:p>
          <a:p>
            <a:r>
              <a:rPr lang="sv-SE"/>
              <a:t>Studies </a:t>
            </a:r>
            <a:r>
              <a:rPr lang="sv-SE" err="1"/>
              <a:t>assessing</a:t>
            </a:r>
            <a:r>
              <a:rPr lang="sv-SE"/>
              <a:t> </a:t>
            </a:r>
            <a:r>
              <a:rPr lang="sv-SE" err="1"/>
              <a:t>preferences</a:t>
            </a:r>
            <a:r>
              <a:rPr lang="sv-SE"/>
              <a:t> for </a:t>
            </a:r>
            <a:r>
              <a:rPr lang="sv-SE" err="1"/>
              <a:t>treatment</a:t>
            </a:r>
            <a:r>
              <a:rPr lang="sv-SE"/>
              <a:t>, </a:t>
            </a:r>
            <a:r>
              <a:rPr lang="sv-SE" err="1"/>
              <a:t>including</a:t>
            </a:r>
            <a:r>
              <a:rPr lang="sv-SE"/>
              <a:t> the </a:t>
            </a:r>
            <a:r>
              <a:rPr lang="sv-SE" err="1"/>
              <a:t>trade</a:t>
            </a:r>
            <a:r>
              <a:rPr lang="sv-SE"/>
              <a:t> </a:t>
            </a:r>
            <a:r>
              <a:rPr lang="sv-SE" err="1"/>
              <a:t>between</a:t>
            </a:r>
            <a:r>
              <a:rPr lang="sv-SE"/>
              <a:t> </a:t>
            </a:r>
            <a:r>
              <a:rPr lang="sv-SE" err="1"/>
              <a:t>improved</a:t>
            </a:r>
            <a:r>
              <a:rPr lang="sv-SE"/>
              <a:t> </a:t>
            </a:r>
            <a:r>
              <a:rPr lang="sv-SE" err="1"/>
              <a:t>quality</a:t>
            </a:r>
            <a:r>
              <a:rPr lang="sv-SE"/>
              <a:t> and </a:t>
            </a:r>
            <a:r>
              <a:rPr lang="sv-SE" err="1"/>
              <a:t>quantity</a:t>
            </a:r>
            <a:r>
              <a:rPr lang="sv-SE"/>
              <a:t> </a:t>
            </a:r>
            <a:r>
              <a:rPr lang="sv-SE" err="1"/>
              <a:t>of</a:t>
            </a:r>
            <a:r>
              <a:rPr lang="sv-SE"/>
              <a:t> </a:t>
            </a:r>
            <a:r>
              <a:rPr lang="sv-SE" err="1"/>
              <a:t>life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0891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71BF2C54-7A68-7A4B-DF36-D918FD5C4240}"/>
              </a:ext>
            </a:extLst>
          </p:cNvPr>
          <p:cNvSpPr txBox="1"/>
          <p:nvPr/>
        </p:nvSpPr>
        <p:spPr>
          <a:xfrm>
            <a:off x="1657381" y="5054977"/>
            <a:ext cx="30027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 err="1"/>
              <a:t>Ellwood</a:t>
            </a:r>
            <a:r>
              <a:rPr lang="sv-SE" sz="1100" dirty="0"/>
              <a:t> PM. </a:t>
            </a:r>
            <a:r>
              <a:rPr lang="sv-SE" sz="1100" i="1" dirty="0"/>
              <a:t>N </a:t>
            </a:r>
            <a:r>
              <a:rPr lang="sv-SE" sz="1100" i="1" dirty="0" err="1"/>
              <a:t>Engl</a:t>
            </a:r>
            <a:r>
              <a:rPr lang="sv-SE" sz="1100" i="1" dirty="0"/>
              <a:t> J Med </a:t>
            </a:r>
            <a:r>
              <a:rPr lang="sv-SE" sz="1100" dirty="0"/>
              <a:t>1988; 318: 1549-1556.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1C62440-39B0-35C1-BE14-7C47BAFB3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357" y="1270536"/>
            <a:ext cx="3636432" cy="370431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192F92F2-5A81-2165-5F6A-B661C5808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329" y="1270536"/>
            <a:ext cx="5276045" cy="349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88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654E7E-1ECF-3571-0AC2-90EFF1391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err="1"/>
              <a:t>Today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8838BB6-7823-5035-ECA1-B0DC664B8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5257800" cy="4805363"/>
          </a:xfrm>
        </p:spPr>
        <p:txBody>
          <a:bodyPr>
            <a:normAutofit/>
          </a:bodyPr>
          <a:lstStyle/>
          <a:p>
            <a:r>
              <a:rPr lang="sv-SE" sz="2400"/>
              <a:t>A research </a:t>
            </a:r>
            <a:r>
              <a:rPr lang="sv-SE" sz="2400" err="1"/>
              <a:t>field</a:t>
            </a:r>
            <a:r>
              <a:rPr lang="sv-SE" sz="2400"/>
              <a:t> </a:t>
            </a:r>
            <a:r>
              <a:rPr lang="sv-SE" sz="2400" err="1"/>
              <a:t>of</a:t>
            </a:r>
            <a:r>
              <a:rPr lang="sv-SE" sz="2400"/>
              <a:t> </a:t>
            </a:r>
            <a:r>
              <a:rPr lang="sv-SE" sz="2400" err="1"/>
              <a:t>its</a:t>
            </a:r>
            <a:r>
              <a:rPr lang="sv-SE" sz="2400"/>
              <a:t> </a:t>
            </a:r>
            <a:r>
              <a:rPr lang="sv-SE" sz="2400" err="1"/>
              <a:t>own</a:t>
            </a:r>
            <a:endParaRPr lang="sv-SE" sz="2400"/>
          </a:p>
          <a:p>
            <a:r>
              <a:rPr lang="sv-SE" sz="2400" err="1"/>
              <a:t>Specialized</a:t>
            </a:r>
            <a:r>
              <a:rPr lang="sv-SE" sz="2400"/>
              <a:t> journals, </a:t>
            </a:r>
            <a:r>
              <a:rPr lang="sv-SE" sz="2400" err="1"/>
              <a:t>scientific</a:t>
            </a:r>
            <a:r>
              <a:rPr lang="sv-SE" sz="2400"/>
              <a:t> </a:t>
            </a:r>
            <a:r>
              <a:rPr lang="sv-SE" sz="2400" err="1"/>
              <a:t>societies</a:t>
            </a:r>
            <a:r>
              <a:rPr lang="sv-SE" sz="2400"/>
              <a:t>, </a:t>
            </a:r>
            <a:r>
              <a:rPr lang="sv-SE" sz="2400" err="1"/>
              <a:t>conferences</a:t>
            </a:r>
            <a:r>
              <a:rPr lang="sv-SE" sz="2400"/>
              <a:t>, etc.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1A67752-A8F1-DE4D-0BF2-2BB5F9A98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658" y="2975221"/>
            <a:ext cx="4007069" cy="2894374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A52C1C10-B310-C050-FD81-67F51D00D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305" y="270035"/>
            <a:ext cx="3706417" cy="1513803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DB923000-F2D3-F5A2-AEC9-0738A963DC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9449" y="1945728"/>
            <a:ext cx="3454534" cy="1094293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FE838A55-B9B9-A7EF-5AA1-5B136DF92E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1539" y="2003282"/>
            <a:ext cx="1218995" cy="1609287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D1E47C92-EBD0-C817-4803-89846A4464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1189" y="1967200"/>
            <a:ext cx="1218995" cy="1645369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B8379EEC-68D8-5CB7-0364-4AEC383430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2963" y="38158"/>
            <a:ext cx="1463949" cy="190757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497B0E17-938B-FD16-93F1-29152567A9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63642" y="3942164"/>
            <a:ext cx="1708395" cy="2263069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8CB89D96-EAC1-72E9-2D39-E0F8F4FB47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21113" y="3226975"/>
            <a:ext cx="1311620" cy="1882505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E4D617FF-C1B3-A939-2F30-740FF32D84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80953" y="3201911"/>
            <a:ext cx="1399909" cy="1907569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5DB54DC1-72DB-32BB-773D-C69162B7872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67502" y="4096107"/>
            <a:ext cx="14732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21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3314</TotalTime>
  <Words>1876</Words>
  <Application>Microsoft Macintosh PowerPoint</Application>
  <PresentationFormat>Bredbild</PresentationFormat>
  <Paragraphs>181</Paragraphs>
  <Slides>24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Google Sans</vt:lpstr>
      <vt:lpstr>HelveticaNeueLTStd</vt:lpstr>
      <vt:lpstr>Open Sans</vt:lpstr>
      <vt:lpstr>Ubuntu</vt:lpstr>
      <vt:lpstr>Office Theme</vt:lpstr>
      <vt:lpstr>The role of outcomes research in NDDs: An overview of outcomes research</vt:lpstr>
      <vt:lpstr>Learning Objectives</vt:lpstr>
      <vt:lpstr>What is outcomes research?</vt:lpstr>
      <vt:lpstr>What is outcomes research? Some definitions</vt:lpstr>
      <vt:lpstr>Outcome assessment (health care)</vt:lpstr>
      <vt:lpstr>PowerPoint-presentation</vt:lpstr>
      <vt:lpstr>1970s-1980s</vt:lpstr>
      <vt:lpstr>PowerPoint-presentation</vt:lpstr>
      <vt:lpstr>Today</vt:lpstr>
      <vt:lpstr>Today</vt:lpstr>
      <vt:lpstr>The value of outcomes research</vt:lpstr>
      <vt:lpstr>Perspectives and types of outcomes</vt:lpstr>
      <vt:lpstr>Types of outcomes in outcomes research</vt:lpstr>
      <vt:lpstr>Health economic evaluations</vt:lpstr>
      <vt:lpstr>Example RCT with planned subsequent health economic evaluation</vt:lpstr>
      <vt:lpstr>PowerPoint-presentation</vt:lpstr>
      <vt:lpstr>PowerPoint-presentation</vt:lpstr>
      <vt:lpstr>Outcomes research</vt:lpstr>
      <vt:lpstr>PowerPoint-presentation</vt:lpstr>
      <vt:lpstr>Data sources</vt:lpstr>
      <vt:lpstr>Some challenges with rating scales and questionnaires</vt:lpstr>
      <vt:lpstr>Scientific vs. clinical use of rating scales</vt:lpstr>
      <vt:lpstr>References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presentation</dc:title>
  <dc:creator>Martin Jens Persson</dc:creator>
  <cp:lastModifiedBy>Peter Hagell</cp:lastModifiedBy>
  <cp:revision>46</cp:revision>
  <dcterms:created xsi:type="dcterms:W3CDTF">2022-12-12T07:56:35Z</dcterms:created>
  <dcterms:modified xsi:type="dcterms:W3CDTF">2023-11-09T06:01:03Z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144ccec-98ca-4847-b090-103d5c6592f4_Enabled">
    <vt:lpwstr>true</vt:lpwstr>
  </property>
  <property fmtid="{D5CDD505-2E9C-101B-9397-08002B2CF9AE}" pid="3" name="MSIP_Label_9144ccec-98ca-4847-b090-103d5c6592f4_SetDate">
    <vt:lpwstr>2022-12-12T08:01:38Z</vt:lpwstr>
  </property>
  <property fmtid="{D5CDD505-2E9C-101B-9397-08002B2CF9AE}" pid="4" name="MSIP_Label_9144ccec-98ca-4847-b090-103d5c6592f4_Method">
    <vt:lpwstr>Standard</vt:lpwstr>
  </property>
  <property fmtid="{D5CDD505-2E9C-101B-9397-08002B2CF9AE}" pid="5" name="MSIP_Label_9144ccec-98ca-4847-b090-103d5c6592f4_Name">
    <vt:lpwstr>Information class 1</vt:lpwstr>
  </property>
  <property fmtid="{D5CDD505-2E9C-101B-9397-08002B2CF9AE}" pid="6" name="MSIP_Label_9144ccec-98ca-4847-b090-103d5c6592f4_SiteId">
    <vt:lpwstr>fb665cd7-b4b7-4578-8a42-29ff69176bdf</vt:lpwstr>
  </property>
  <property fmtid="{D5CDD505-2E9C-101B-9397-08002B2CF9AE}" pid="7" name="MSIP_Label_9144ccec-98ca-4847-b090-103d5c6592f4_ActionId">
    <vt:lpwstr>a68d1860-4a23-49fb-977d-35382d0eacfc</vt:lpwstr>
  </property>
  <property fmtid="{D5CDD505-2E9C-101B-9397-08002B2CF9AE}" pid="8" name="MSIP_Label_9144ccec-98ca-4847-b090-103d5c6592f4_ContentBits">
    <vt:lpwstr>0</vt:lpwstr>
  </property>
</Properties>
</file>