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4" r:id="rId2"/>
  </p:sldMasterIdLst>
  <p:notesMasterIdLst>
    <p:notesMasterId r:id="rId27"/>
  </p:notesMasterIdLst>
  <p:sldIdLst>
    <p:sldId id="256" r:id="rId3"/>
    <p:sldId id="270" r:id="rId4"/>
    <p:sldId id="272" r:id="rId5"/>
    <p:sldId id="273" r:id="rId6"/>
    <p:sldId id="277" r:id="rId7"/>
    <p:sldId id="294" r:id="rId8"/>
    <p:sldId id="278" r:id="rId9"/>
    <p:sldId id="281" r:id="rId10"/>
    <p:sldId id="283" r:id="rId11"/>
    <p:sldId id="284" r:id="rId12"/>
    <p:sldId id="282" r:id="rId13"/>
    <p:sldId id="279" r:id="rId14"/>
    <p:sldId id="267" r:id="rId15"/>
    <p:sldId id="286" r:id="rId16"/>
    <p:sldId id="266" r:id="rId17"/>
    <p:sldId id="290" r:id="rId18"/>
    <p:sldId id="291" r:id="rId19"/>
    <p:sldId id="289" r:id="rId20"/>
    <p:sldId id="293" r:id="rId21"/>
    <p:sldId id="292" r:id="rId22"/>
    <p:sldId id="287" r:id="rId23"/>
    <p:sldId id="288" r:id="rId24"/>
    <p:sldId id="264"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0" autoAdjust="0"/>
    <p:restoredTop sz="91586" autoAdjust="0"/>
  </p:normalViewPr>
  <p:slideViewPr>
    <p:cSldViewPr snapToGrid="0">
      <p:cViewPr varScale="1">
        <p:scale>
          <a:sx n="61" d="100"/>
          <a:sy n="61" d="100"/>
        </p:scale>
        <p:origin x="1004" y="5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E4C12-DAFC-4687-BF84-D3F88A5863CD}" type="datetimeFigureOut">
              <a:rPr lang="sl-SI" smtClean="0"/>
              <a:t>4. 11. 2023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0799A-8613-4AF7-9870-952912308E0B}" type="slidenum">
              <a:rPr lang="sl-SI" smtClean="0"/>
              <a:t>‹#›</a:t>
            </a:fld>
            <a:endParaRPr lang="sl-SI"/>
          </a:p>
        </p:txBody>
      </p:sp>
    </p:spTree>
    <p:extLst>
      <p:ext uri="{BB962C8B-B14F-4D97-AF65-F5344CB8AC3E}">
        <p14:creationId xmlns:p14="http://schemas.microsoft.com/office/powerpoint/2010/main" val="121005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thelancet.com/journals/laneur/article/PIIS1474-4422(11)70286-1/fulltext#bib49" TargetMode="External"/><Relationship Id="rId3" Type="http://schemas.openxmlformats.org/officeDocument/2006/relationships/hyperlink" Target="https://www.thelancet.com/journals/laneur/article/PIIS1474-4422(11)70286-1/fulltext" TargetMode="External"/><Relationship Id="rId7" Type="http://schemas.openxmlformats.org/officeDocument/2006/relationships/hyperlink" Target="https://www.thelancet.com/journals/laneur/article/PIIS1474-4422(11)70286-1/fulltext#bib67"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thelancet.com/journals/laneur/article/PIIS1474-4422(11)70286-1/fulltext#bib66" TargetMode="External"/><Relationship Id="rId5" Type="http://schemas.openxmlformats.org/officeDocument/2006/relationships/hyperlink" Target="https://www.thelancet.com/journals/laneur/article/PIIS1474-4422(11)70286-1/fulltext#bib53" TargetMode="External"/><Relationship Id="rId4" Type="http://schemas.openxmlformats.org/officeDocument/2006/relationships/hyperlink" Target="https://www.thelancet.com/journals/laneur/article/PIIS1474-4422(11)70286-1/fulltext#bib65" TargetMode="External"/><Relationship Id="rId9" Type="http://schemas.openxmlformats.org/officeDocument/2006/relationships/hyperlink" Target="https://www.thelancet.com/journals/laneur/article/PIIS1474-4422(11)70286-1/fulltext#bib5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iencedirect.com/science/article/pii/S1474442211702861?via%3Dihub#bib72"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sciencedirect.com/science/article/pii/S1474442211702861?via%3Dihub#bib74" TargetMode="External"/><Relationship Id="rId4" Type="http://schemas.openxmlformats.org/officeDocument/2006/relationships/hyperlink" Target="https://www.sciencedirect.com/science/article/pii/S1474442211702861?via%3Dihub#bib7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2</a:t>
            </a:fld>
            <a:endParaRPr lang="sl-SI"/>
          </a:p>
        </p:txBody>
      </p:sp>
    </p:spTree>
    <p:extLst>
      <p:ext uri="{BB962C8B-B14F-4D97-AF65-F5344CB8AC3E}">
        <p14:creationId xmlns:p14="http://schemas.microsoft.com/office/powerpoint/2010/main" val="2062941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Restrictive element 1‑silencing transcription factor in neurodegenerative disease. a | In the healthy aged</a:t>
            </a:r>
          </a:p>
          <a:p>
            <a:r>
              <a:rPr lang="en-GB" dirty="0">
                <a:effectLst/>
                <a:latin typeface="Helvetica" pitchFamily="2" charset="0"/>
              </a:rPr>
              <a:t>brain, stress increases WNT–</a:t>
            </a:r>
            <a:r>
              <a:rPr lang="el-GR" dirty="0">
                <a:effectLst/>
                <a:latin typeface="Times" pitchFamily="2" charset="0"/>
              </a:rPr>
              <a:t>β</a:t>
            </a:r>
            <a:r>
              <a:rPr lang="el-GR" dirty="0">
                <a:effectLst/>
                <a:latin typeface="Helvetica" pitchFamily="2" charset="0"/>
              </a:rPr>
              <a:t>‑</a:t>
            </a:r>
            <a:r>
              <a:rPr lang="en-GB" dirty="0">
                <a:effectLst/>
                <a:latin typeface="Helvetica" pitchFamily="2" charset="0"/>
              </a:rPr>
              <a:t>catenin signalling (specifically that mediated by WNT3A and WNT7A) in the hippocampus</a:t>
            </a:r>
          </a:p>
          <a:p>
            <a:r>
              <a:rPr lang="en-GB" dirty="0">
                <a:effectLst/>
                <a:latin typeface="Helvetica" pitchFamily="2" charset="0"/>
              </a:rPr>
              <a:t>and the frontal cortex. This promotes the nuclear translocation of restrictive element 1‑silencing transcription factor</a:t>
            </a:r>
          </a:p>
          <a:p>
            <a:r>
              <a:rPr lang="en-GB" dirty="0">
                <a:effectLst/>
                <a:latin typeface="Helvetica" pitchFamily="2" charset="0"/>
              </a:rPr>
              <a:t>(REST) and increased binding of REST to the restrictive element 1 (RE1) sites of REST target genes. This induction of REST</a:t>
            </a:r>
          </a:p>
          <a:p>
            <a:r>
              <a:rPr lang="en-GB" dirty="0">
                <a:effectLst/>
                <a:latin typeface="Helvetica" pitchFamily="2" charset="0"/>
              </a:rPr>
              <a:t>nuclear abundance promotes neuroprotection by repressing the transcription of genes that encode proteins involved in</a:t>
            </a:r>
          </a:p>
          <a:p>
            <a:r>
              <a:rPr lang="en-GB" dirty="0">
                <a:effectLst/>
                <a:latin typeface="Helvetica" pitchFamily="2" charset="0"/>
              </a:rPr>
              <a:t>neuronal death (such as BCL‑2‑binding component 3 (BBC3), BAX, death domain-associated protein 6 (DAXX), tumour</a:t>
            </a:r>
          </a:p>
          <a:p>
            <a:r>
              <a:rPr lang="en-GB" dirty="0">
                <a:effectLst/>
                <a:latin typeface="Helvetica" pitchFamily="2" charset="0"/>
              </a:rPr>
              <a:t>necrosis factor receptor type 1‑associated death domain protein (TRADD) and BCL‑2‑like protein 11 (BCL2L11)) and</a:t>
            </a:r>
          </a:p>
          <a:p>
            <a:r>
              <a:rPr lang="en-GB" dirty="0">
                <a:effectLst/>
                <a:latin typeface="Helvetica" pitchFamily="2" charset="0"/>
              </a:rPr>
              <a:t>genes that encode proteins involved in Alzheimer disease (AD) pathology (such as members of the </a:t>
            </a:r>
            <a:r>
              <a:rPr lang="el-GR" dirty="0">
                <a:effectLst/>
                <a:latin typeface="Times" pitchFamily="2" charset="0"/>
              </a:rPr>
              <a:t>γ</a:t>
            </a:r>
            <a:r>
              <a:rPr lang="el-GR" dirty="0">
                <a:effectLst/>
                <a:latin typeface="Helvetica" pitchFamily="2" charset="0"/>
              </a:rPr>
              <a:t>‑</a:t>
            </a:r>
            <a:r>
              <a:rPr lang="en-GB" dirty="0">
                <a:effectLst/>
                <a:latin typeface="Helvetica" pitchFamily="2" charset="0"/>
              </a:rPr>
              <a:t>secretase complex,</a:t>
            </a:r>
          </a:p>
          <a:p>
            <a:r>
              <a:rPr lang="en-GB" dirty="0">
                <a:effectLst/>
                <a:latin typeface="Helvetica" pitchFamily="2" charset="0"/>
              </a:rPr>
              <a:t>which is implicated in amyloid-</a:t>
            </a:r>
            <a:r>
              <a:rPr lang="el-GR" dirty="0">
                <a:effectLst/>
                <a:latin typeface="Times" pitchFamily="2" charset="0"/>
              </a:rPr>
              <a:t>β </a:t>
            </a:r>
            <a:r>
              <a:rPr lang="el-GR" dirty="0">
                <a:effectLst/>
                <a:latin typeface="Helvetica" pitchFamily="2" charset="0"/>
              </a:rPr>
              <a:t>(</a:t>
            </a:r>
            <a:r>
              <a:rPr lang="en-GB" dirty="0">
                <a:effectLst/>
                <a:latin typeface="Helvetica" pitchFamily="2" charset="0"/>
              </a:rPr>
              <a:t>A</a:t>
            </a:r>
            <a:r>
              <a:rPr lang="el-GR" dirty="0">
                <a:effectLst/>
                <a:latin typeface="Times" pitchFamily="2" charset="0"/>
              </a:rPr>
              <a:t>β</a:t>
            </a:r>
            <a:r>
              <a:rPr lang="el-GR" dirty="0">
                <a:effectLst/>
                <a:latin typeface="Helvetica" pitchFamily="2" charset="0"/>
              </a:rPr>
              <a:t>) </a:t>
            </a:r>
            <a:r>
              <a:rPr lang="en-GB" dirty="0">
                <a:effectLst/>
                <a:latin typeface="Helvetica" pitchFamily="2" charset="0"/>
              </a:rPr>
              <a:t>generation). In AD-affected brains, oxidative stress activates autophagy129. The</a:t>
            </a:r>
          </a:p>
          <a:p>
            <a:r>
              <a:rPr lang="en-GB" dirty="0">
                <a:effectLst/>
                <a:latin typeface="Helvetica" pitchFamily="2" charset="0"/>
              </a:rPr>
              <a:t>autophagosomes that are generated engulf REST, together with misfolded proteins such as A</a:t>
            </a:r>
            <a:r>
              <a:rPr lang="el-GR" dirty="0">
                <a:effectLst/>
                <a:latin typeface="Times" pitchFamily="2" charset="0"/>
              </a:rPr>
              <a:t>β </a:t>
            </a:r>
            <a:r>
              <a:rPr lang="en-GB" dirty="0">
                <a:effectLst/>
                <a:latin typeface="Helvetica" pitchFamily="2" charset="0"/>
              </a:rPr>
              <a:t>and tau, which reduces</a:t>
            </a:r>
          </a:p>
          <a:p>
            <a:r>
              <a:rPr lang="en-GB" dirty="0">
                <a:effectLst/>
                <a:latin typeface="Helvetica" pitchFamily="2" charset="0"/>
              </a:rPr>
              <a:t>REST abundance in the nucleus. The loss of REST in the nucleus causes an increase in expression of genes that are involved</a:t>
            </a:r>
          </a:p>
          <a:p>
            <a:r>
              <a:rPr lang="en-GB" dirty="0">
                <a:effectLst/>
                <a:latin typeface="Helvetica" pitchFamily="2" charset="0"/>
              </a:rPr>
              <a:t>in oxidative stress and neuronal death</a:t>
            </a:r>
          </a:p>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12</a:t>
            </a:fld>
            <a:endParaRPr lang="sl-SI"/>
          </a:p>
        </p:txBody>
      </p:sp>
    </p:spTree>
    <p:extLst>
      <p:ext uri="{BB962C8B-B14F-4D97-AF65-F5344CB8AC3E}">
        <p14:creationId xmlns:p14="http://schemas.microsoft.com/office/powerpoint/2010/main" val="284797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err="1">
                <a:solidFill>
                  <a:srgbClr val="222222"/>
                </a:solidFill>
                <a:effectLst/>
                <a:latin typeface="-apple-system"/>
              </a:rPr>
              <a:t>ysregulation</a:t>
            </a:r>
            <a:r>
              <a:rPr lang="en-GB" b="0" i="0" u="none" strike="noStrike" dirty="0">
                <a:solidFill>
                  <a:srgbClr val="222222"/>
                </a:solidFill>
                <a:effectLst/>
                <a:latin typeface="-apple-system"/>
              </a:rPr>
              <a:t> of histone-modifying enzymes and histone modifications in Alzheimer’s disease (AD). Histone acetylation such as H3K9ac and H3K27ac is globally increased due to the increase of CBP/p300 expression. In contrast, acetylation of H3K12 is reduced by the increased HDACs (e.g., HDAC2). In AD, HMTs responsible for H3K4me3 and H3K9me2 are overexpressed: SETD1A/1B and MLL3/4 for H3K4me3, GLP/G9a (EHMT1/2) for H3K9me2. These affect the levels of H3K4me3 and H3K9me2 on a global and gene-specific level, thereby altering gene expression. H2A ubiquitination (H2AK119ub by PRC1), H3 </a:t>
            </a:r>
            <a:r>
              <a:rPr lang="en-GB" b="0" i="0" u="none" strike="noStrike" dirty="0" err="1">
                <a:solidFill>
                  <a:srgbClr val="222222"/>
                </a:solidFill>
                <a:effectLst/>
                <a:latin typeface="-apple-system"/>
              </a:rPr>
              <a:t>lactylation</a:t>
            </a:r>
            <a:r>
              <a:rPr lang="en-GB" b="0" i="0" u="none" strike="noStrike" dirty="0">
                <a:solidFill>
                  <a:srgbClr val="222222"/>
                </a:solidFill>
                <a:effectLst/>
                <a:latin typeface="-apple-system"/>
              </a:rPr>
              <a:t> (H3K12la by p300), H2A.X phosphorylation (H2A.XS139p) are increased in AD. SIRT1 downregulation in AD leads to the elevated A</a:t>
            </a:r>
            <a:r>
              <a:rPr lang="el-GR" b="0" i="0" u="none" strike="noStrike" dirty="0">
                <a:solidFill>
                  <a:srgbClr val="222222"/>
                </a:solidFill>
                <a:effectLst/>
                <a:latin typeface="-apple-system"/>
              </a:rPr>
              <a:t>β </a:t>
            </a:r>
            <a:r>
              <a:rPr lang="en-GB" b="0" i="0" u="none" strike="noStrike" dirty="0">
                <a:solidFill>
                  <a:srgbClr val="222222"/>
                </a:solidFill>
                <a:effectLst/>
                <a:latin typeface="-apple-system"/>
              </a:rPr>
              <a:t>levels and their aggregation. HDAC6 increase in AD stimulates tau phosphorylation, thereby facilitating tau aggregation</a:t>
            </a:r>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13</a:t>
            </a:fld>
            <a:endParaRPr lang="sl-SI"/>
          </a:p>
        </p:txBody>
      </p:sp>
    </p:spTree>
    <p:extLst>
      <p:ext uri="{BB962C8B-B14F-4D97-AF65-F5344CB8AC3E}">
        <p14:creationId xmlns:p14="http://schemas.microsoft.com/office/powerpoint/2010/main" val="40518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22222"/>
                </a:solidFill>
                <a:effectLst/>
                <a:latin typeface="-apple-system"/>
              </a:rPr>
              <a:t>Dysregulation of histone-modifying enzymes and histone modifications in Parkinson’s disease (PD). Several neurotoxins induce H3 and H4 acetylation together with changing the expression of HATs and HDACs. For example, Paraquat and MPTP increase H3 and H4 acetylation. Dieldrin induces H3K14ac by increasing CBP expression. Rotenone reduces SirT1 expression levels, thereby increasing H3K9ac. Histone methylation is also dysregulated in PD. PD-related neurotoxin such as 6-OHDA reduces H3K4me3 and H3K27me3. Furthermore, H3K4me3 at the SNCA promoter is increased in PD patient</a:t>
            </a:r>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14</a:t>
            </a:fld>
            <a:endParaRPr lang="sl-SI"/>
          </a:p>
        </p:txBody>
      </p:sp>
    </p:spTree>
    <p:extLst>
      <p:ext uri="{BB962C8B-B14F-4D97-AF65-F5344CB8AC3E}">
        <p14:creationId xmlns:p14="http://schemas.microsoft.com/office/powerpoint/2010/main" val="465728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16</a:t>
            </a:fld>
            <a:endParaRPr lang="sl-SI"/>
          </a:p>
        </p:txBody>
      </p:sp>
    </p:spTree>
    <p:extLst>
      <p:ext uri="{BB962C8B-B14F-4D97-AF65-F5344CB8AC3E}">
        <p14:creationId xmlns:p14="http://schemas.microsoft.com/office/powerpoint/2010/main" val="2348054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E2E2E"/>
                </a:solidFill>
                <a:effectLst/>
                <a:latin typeface="ElsevierGulliver"/>
              </a:rPr>
              <a:t>Examples of ncRNAs involved in the physiology of the CNS and affecting processes ranging from neuronal development to maturation. ncRNAs can be involved in the maintenance of the stem cell status of neuronal stem cells and their differentiation into neuronal, astrocytic, or </a:t>
            </a:r>
            <a:r>
              <a:rPr lang="en-GB" b="0" i="0" u="none" strike="noStrike" dirty="0" err="1">
                <a:solidFill>
                  <a:srgbClr val="2E2E2E"/>
                </a:solidFill>
                <a:effectLst/>
                <a:latin typeface="ElsevierGulliver"/>
              </a:rPr>
              <a:t>oligodendroglial</a:t>
            </a:r>
            <a:r>
              <a:rPr lang="en-GB" b="0" i="0" u="none" strike="noStrike" dirty="0">
                <a:solidFill>
                  <a:srgbClr val="2E2E2E"/>
                </a:solidFill>
                <a:effectLst/>
                <a:latin typeface="ElsevierGulliver"/>
              </a:rPr>
              <a:t> precursors, and also in the maintenance, lineage specification, maturation, and differentiation of precursor cells into their respective cell types. Additionally, ncRNAs affect processes such as activation and proliferation of astrocytes, survival, maturation, and homoeostasis of neurons, and myelination of mature oligodendrocytes. At the level of the synapse, ncRNAs might regulate local translation, neurite outgrowth, synaptogenesis, neurotransmitter signalling, synaptic plasticity, and long-term potentiation. ncRNA=non-protein-coding RNA. lincRNA=long intergenic non-coding RNA. lncRNA=long non-coding RNA. snRNA=small nuclear RNA. </a:t>
            </a:r>
            <a:r>
              <a:rPr lang="en-GB" b="0" i="0" u="none" strike="noStrike" dirty="0" err="1">
                <a:solidFill>
                  <a:srgbClr val="2E2E2E"/>
                </a:solidFill>
                <a:effectLst/>
                <a:latin typeface="ElsevierGulliver"/>
              </a:rPr>
              <a:t>eRNA</a:t>
            </a:r>
            <a:r>
              <a:rPr lang="en-GB" b="0" i="0" u="none" strike="noStrike" dirty="0">
                <a:solidFill>
                  <a:srgbClr val="2E2E2E"/>
                </a:solidFill>
                <a:effectLst/>
                <a:latin typeface="ElsevierGulliver"/>
              </a:rPr>
              <a:t>=enhancer RNA. endo-siRNA=endogenous small interfering RNA. BC1=brain cytoplasmic RNA of 150 nucleotides. BC200=brain cytoplasmic RNA of 200 nucleotides.</a:t>
            </a:r>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17</a:t>
            </a:fld>
            <a:endParaRPr lang="sl-SI"/>
          </a:p>
        </p:txBody>
      </p:sp>
    </p:spTree>
    <p:extLst>
      <p:ext uri="{BB962C8B-B14F-4D97-AF65-F5344CB8AC3E}">
        <p14:creationId xmlns:p14="http://schemas.microsoft.com/office/powerpoint/2010/main" val="287655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of the paradigms of ncRNA regulation in the pathogenesis of Alzheimer's disease that involve microRNAs, natural antisense transcripts, and other ncRNAs are shown. More specifically, APP mRNA is regulated by miR-101,</a:t>
            </a:r>
            <a:r>
              <a:rPr lang="en-GB" u="none" strike="noStrike" baseline="30000" dirty="0">
                <a:solidFill>
                  <a:srgbClr val="00549E"/>
                </a:solidFill>
                <a:effectLst/>
                <a:hlinkClick r:id="rId3"/>
              </a:rPr>
              <a:t>63</a:t>
            </a:r>
            <a:r>
              <a:rPr lang="en-GB" baseline="30000" dirty="0">
                <a:effectLst/>
              </a:rPr>
              <a:t>, </a:t>
            </a:r>
            <a:r>
              <a:rPr lang="en-GB" dirty="0">
                <a:effectLst/>
              </a:rPr>
              <a:t> </a:t>
            </a:r>
            <a:r>
              <a:rPr lang="en-GB" u="none" strike="noStrike" baseline="30000" dirty="0">
                <a:solidFill>
                  <a:srgbClr val="00549E"/>
                </a:solidFill>
                <a:effectLst/>
                <a:hlinkClick r:id="rId3"/>
              </a:rPr>
              <a:t>64</a:t>
            </a:r>
            <a:r>
              <a:rPr lang="en-GB" dirty="0">
                <a:effectLst/>
              </a:rPr>
              <a:t>miR-106a, miR-520c,</a:t>
            </a:r>
            <a:r>
              <a:rPr lang="en-GB" u="none" strike="noStrike" baseline="30000" dirty="0">
                <a:solidFill>
                  <a:srgbClr val="00549E"/>
                </a:solidFill>
                <a:effectLst/>
                <a:hlinkClick r:id="rId4"/>
              </a:rPr>
              <a:t>65</a:t>
            </a:r>
            <a:r>
              <a:rPr lang="en-GB" dirty="0">
                <a:effectLst/>
              </a:rPr>
              <a:t> miR-124,</a:t>
            </a:r>
            <a:r>
              <a:rPr lang="en-GB" u="none" strike="noStrike" baseline="30000" dirty="0">
                <a:solidFill>
                  <a:srgbClr val="00549E"/>
                </a:solidFill>
                <a:effectLst/>
                <a:hlinkClick r:id="rId5"/>
              </a:rPr>
              <a:t>53</a:t>
            </a:r>
            <a:r>
              <a:rPr lang="en-GB" dirty="0">
                <a:effectLst/>
              </a:rPr>
              <a:t> and let-7,</a:t>
            </a:r>
            <a:r>
              <a:rPr lang="en-GB" u="none" strike="noStrike" baseline="30000" dirty="0">
                <a:solidFill>
                  <a:srgbClr val="00549E"/>
                </a:solidFill>
                <a:effectLst/>
                <a:hlinkClick r:id="rId6"/>
              </a:rPr>
              <a:t>66</a:t>
            </a:r>
            <a:r>
              <a:rPr lang="en-GB" dirty="0">
                <a:effectLst/>
              </a:rPr>
              <a:t> and BACE1 mRNA is regulated by miR-298, miR-328,</a:t>
            </a:r>
            <a:r>
              <a:rPr lang="en-GB" u="none" strike="noStrike" baseline="30000" dirty="0">
                <a:solidFill>
                  <a:srgbClr val="00549E"/>
                </a:solidFill>
                <a:effectLst/>
                <a:hlinkClick r:id="rId7"/>
              </a:rPr>
              <a:t>67</a:t>
            </a:r>
            <a:r>
              <a:rPr lang="en-GB" dirty="0">
                <a:effectLst/>
              </a:rPr>
              <a:t> miR-107,</a:t>
            </a:r>
            <a:r>
              <a:rPr lang="en-GB" u="none" strike="noStrike" baseline="30000" dirty="0">
                <a:solidFill>
                  <a:srgbClr val="00549E"/>
                </a:solidFill>
                <a:effectLst/>
                <a:hlinkClick r:id="rId8"/>
              </a:rPr>
              <a:t>49</a:t>
            </a:r>
            <a:r>
              <a:rPr lang="en-GB" dirty="0">
                <a:effectLst/>
              </a:rPr>
              <a:t> and miR-29a/b-1.</a:t>
            </a:r>
            <a:r>
              <a:rPr lang="en-GB" u="none" strike="noStrike" baseline="30000" dirty="0">
                <a:solidFill>
                  <a:srgbClr val="00549E"/>
                </a:solidFill>
                <a:effectLst/>
                <a:hlinkClick r:id="rId9"/>
              </a:rPr>
              <a:t>50</a:t>
            </a:r>
            <a:r>
              <a:rPr lang="en-GB" dirty="0">
                <a:effectLst/>
              </a:rPr>
              <a:t> BACE1-AS reacts to deposition of amyloid-</a:t>
            </a:r>
            <a:r>
              <a:rPr lang="el-GR" dirty="0">
                <a:effectLst/>
              </a:rPr>
              <a:t>β </a:t>
            </a:r>
            <a:r>
              <a:rPr lang="en-GB" dirty="0">
                <a:effectLst/>
              </a:rPr>
              <a:t>peptide and in turn binds to and stabilises BACE1 mRNA, resulting in increased BACE1 expression and APP processing. BC1 and BC200 reside in synapses, where they are involved in activity-dependent translational regulation. Finally, 17A, an antisense small ncRNA, affects the alternative splicing of the GABABR2 receptor, which leads to aberrant GABA</a:t>
            </a:r>
            <a:r>
              <a:rPr lang="en-GB" baseline="-25000" dirty="0">
                <a:effectLst/>
              </a:rPr>
              <a:t>B</a:t>
            </a:r>
            <a:r>
              <a:rPr lang="en-GB" dirty="0">
                <a:effectLst/>
              </a:rPr>
              <a:t> signalling and increased production of amyloid-</a:t>
            </a:r>
            <a:r>
              <a:rPr lang="el-GR" dirty="0">
                <a:effectLst/>
              </a:rPr>
              <a:t>β </a:t>
            </a:r>
            <a:r>
              <a:rPr lang="en-GB" dirty="0">
                <a:effectLst/>
              </a:rPr>
              <a:t>peptide. APP= amyloid precursor protein. ncRNA=non-protein-coding RNA. BC1=brain cytoplasmic RNA of 150 nucleotides. BC200=brain cytoplasmic RNA of 200 nucleotides. BACE1-AS=BACE1 antisense transcript. mRNA=messenger RNA.</a:t>
            </a:r>
          </a:p>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18</a:t>
            </a:fld>
            <a:endParaRPr lang="sl-SI"/>
          </a:p>
        </p:txBody>
      </p:sp>
    </p:spTree>
    <p:extLst>
      <p:ext uri="{BB962C8B-B14F-4D97-AF65-F5344CB8AC3E}">
        <p14:creationId xmlns:p14="http://schemas.microsoft.com/office/powerpoint/2010/main" val="85351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2E2E2E"/>
                </a:solidFill>
                <a:effectLst/>
                <a:latin typeface="ElsevierGulliver"/>
              </a:rPr>
              <a:t>AD risk factors and associated miRNAs</a:t>
            </a:r>
            <a:r>
              <a:rPr lang="en-GB" b="0" i="0" u="none" strike="noStrike" dirty="0">
                <a:solidFill>
                  <a:srgbClr val="2E2E2E"/>
                </a:solidFill>
                <a:effectLst/>
                <a:latin typeface="ElsevierGulliver"/>
              </a:rPr>
              <a:t>. Deregulation of miRNAs expression modulates the expression of certain key AD related genes and promote disease progression. Beside miRNAs also involved in several cellular process that are critical for AD.</a:t>
            </a:r>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19</a:t>
            </a:fld>
            <a:endParaRPr lang="sl-SI"/>
          </a:p>
        </p:txBody>
      </p:sp>
    </p:spTree>
    <p:extLst>
      <p:ext uri="{BB962C8B-B14F-4D97-AF65-F5344CB8AC3E}">
        <p14:creationId xmlns:p14="http://schemas.microsoft.com/office/powerpoint/2010/main" val="3290578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err="1">
                <a:solidFill>
                  <a:srgbClr val="2E2E2E"/>
                </a:solidFill>
                <a:effectLst/>
                <a:latin typeface="ElsevierGulliver"/>
              </a:rPr>
              <a:t>xamples</a:t>
            </a:r>
            <a:r>
              <a:rPr lang="en-GB" b="0" i="0" u="none" strike="noStrike" dirty="0">
                <a:solidFill>
                  <a:srgbClr val="2E2E2E"/>
                </a:solidFill>
                <a:effectLst/>
                <a:latin typeface="ElsevierGulliver"/>
              </a:rPr>
              <a:t> of ncRNAs possibly directly or indirectly involved in the dopaminergic phenotype of Parkinson's disease. The expression of </a:t>
            </a:r>
            <a:r>
              <a:rPr lang="el-GR" b="0" i="0" u="none" strike="noStrike" dirty="0">
                <a:solidFill>
                  <a:srgbClr val="2E2E2E"/>
                </a:solidFill>
                <a:effectLst/>
                <a:latin typeface="ElsevierGulliver"/>
              </a:rPr>
              <a:t>α-</a:t>
            </a:r>
            <a:r>
              <a:rPr lang="en-GB" b="0" i="0" u="none" strike="noStrike" dirty="0">
                <a:solidFill>
                  <a:srgbClr val="2E2E2E"/>
                </a:solidFill>
                <a:effectLst/>
                <a:latin typeface="ElsevierGulliver"/>
              </a:rPr>
              <a:t>synuclein is fine-tuned by specific microRNAs (</a:t>
            </a:r>
            <a:r>
              <a:rPr lang="en-GB" b="0" i="0" u="none" strike="noStrike" dirty="0" err="1">
                <a:solidFill>
                  <a:srgbClr val="2E2E2E"/>
                </a:solidFill>
                <a:effectLst/>
                <a:latin typeface="ElsevierGulliver"/>
              </a:rPr>
              <a:t>eg</a:t>
            </a:r>
            <a:r>
              <a:rPr lang="en-GB" b="0" i="0" u="none" strike="noStrike" dirty="0">
                <a:solidFill>
                  <a:srgbClr val="2E2E2E"/>
                </a:solidFill>
                <a:effectLst/>
                <a:latin typeface="ElsevierGulliver"/>
              </a:rPr>
              <a:t>, mir-7,</a:t>
            </a:r>
            <a:r>
              <a:rPr lang="en-GB" b="0" i="0" u="none" strike="noStrike" dirty="0">
                <a:solidFill>
                  <a:srgbClr val="0C7DBB"/>
                </a:solidFill>
                <a:effectLst/>
                <a:latin typeface="ElsevierGulliver"/>
                <a:hlinkClick r:id="rId3"/>
              </a:rPr>
              <a:t>72</a:t>
            </a:r>
            <a:r>
              <a:rPr lang="en-GB" b="0" i="0" u="none" strike="noStrike" dirty="0">
                <a:solidFill>
                  <a:srgbClr val="2E2E2E"/>
                </a:solidFill>
                <a:effectLst/>
                <a:latin typeface="ElsevierGulliver"/>
              </a:rPr>
              <a:t>, </a:t>
            </a:r>
            <a:r>
              <a:rPr lang="en-GB" b="0" i="0" u="none" strike="noStrike" dirty="0">
                <a:solidFill>
                  <a:srgbClr val="0C7DBB"/>
                </a:solidFill>
                <a:effectLst/>
                <a:latin typeface="ElsevierGulliver"/>
                <a:hlinkClick r:id="rId4"/>
              </a:rPr>
              <a:t>73</a:t>
            </a:r>
            <a:r>
              <a:rPr lang="en-GB" b="0" i="0" u="none" strike="noStrike" dirty="0">
                <a:solidFill>
                  <a:srgbClr val="2E2E2E"/>
                </a:solidFill>
                <a:effectLst/>
                <a:latin typeface="ElsevierGulliver"/>
              </a:rPr>
              <a:t> mir-433,</a:t>
            </a:r>
            <a:r>
              <a:rPr lang="en-GB" b="0" i="0" u="none" strike="noStrike" baseline="30000" dirty="0">
                <a:solidFill>
                  <a:srgbClr val="0C7DBB"/>
                </a:solidFill>
                <a:effectLst/>
                <a:latin typeface="ElsevierGulliver"/>
                <a:hlinkClick r:id="rId5"/>
              </a:rPr>
              <a:t>74</a:t>
            </a:r>
            <a:r>
              <a:rPr lang="en-GB" b="0" i="0" u="none" strike="noStrike" dirty="0">
                <a:solidFill>
                  <a:srgbClr val="2E2E2E"/>
                </a:solidFill>
                <a:effectLst/>
                <a:latin typeface="ElsevierGulliver"/>
              </a:rPr>
              <a:t> and mir-153</a:t>
            </a:r>
            <a:r>
              <a:rPr lang="en-GB" b="0" i="0" u="none" strike="noStrike" baseline="30000" dirty="0">
                <a:solidFill>
                  <a:srgbClr val="0C7DBB"/>
                </a:solidFill>
                <a:effectLst/>
                <a:latin typeface="ElsevierGulliver"/>
                <a:hlinkClick r:id="rId3"/>
              </a:rPr>
              <a:t>72</a:t>
            </a:r>
            <a:r>
              <a:rPr lang="en-GB" b="0" i="0" u="none" strike="noStrike" dirty="0">
                <a:solidFill>
                  <a:srgbClr val="2E2E2E"/>
                </a:solidFill>
                <a:effectLst/>
                <a:latin typeface="ElsevierGulliver"/>
              </a:rPr>
              <a:t>). Under pathogenic conditions </a:t>
            </a:r>
            <a:r>
              <a:rPr lang="en-GB" b="0" i="1" u="none" strike="noStrike" dirty="0">
                <a:solidFill>
                  <a:srgbClr val="2E2E2E"/>
                </a:solidFill>
                <a:effectLst/>
                <a:latin typeface="ElsevierGulliver"/>
              </a:rPr>
              <a:t>LRRK2</a:t>
            </a:r>
            <a:r>
              <a:rPr lang="en-GB" b="0" i="0" u="none" strike="noStrike" dirty="0">
                <a:solidFill>
                  <a:srgbClr val="2E2E2E"/>
                </a:solidFill>
                <a:effectLst/>
                <a:latin typeface="ElsevierGulliver"/>
              </a:rPr>
              <a:t> mediates a microRNA-dependent transcriptional regulation mechanism in dopaminergic neurons, whereas mir-133b is involved in a negative feedback loop that results in perturbed transcriptional control. Finally, PINK1-AS and PINK1 mRNA levels are co-regulated during mitochondrial biogenesis. ncRNAs=non-protein-coding RNAs. mRNA=messenger RNA.</a:t>
            </a:r>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20</a:t>
            </a:fld>
            <a:endParaRPr lang="sl-SI"/>
          </a:p>
        </p:txBody>
      </p:sp>
    </p:spTree>
    <p:extLst>
      <p:ext uri="{BB962C8B-B14F-4D97-AF65-F5344CB8AC3E}">
        <p14:creationId xmlns:p14="http://schemas.microsoft.com/office/powerpoint/2010/main" val="1334333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Times" pitchFamily="2" charset="0"/>
              </a:rPr>
              <a:t>The involvement of the mitochondrial epigenome in neurodegenerative diseases is one of the</a:t>
            </a:r>
          </a:p>
          <a:p>
            <a:r>
              <a:rPr lang="en-GB" dirty="0">
                <a:effectLst/>
                <a:latin typeface="Times" pitchFamily="2" charset="0"/>
              </a:rPr>
              <a:t>current hot topics in </a:t>
            </a:r>
            <a:r>
              <a:rPr lang="en-GB" dirty="0" err="1">
                <a:effectLst/>
                <a:latin typeface="Times" pitchFamily="2" charset="0"/>
              </a:rPr>
              <a:t>neuroepigenetic</a:t>
            </a:r>
            <a:r>
              <a:rPr lang="en-GB" dirty="0">
                <a:effectLst/>
                <a:latin typeface="Times" pitchFamily="2" charset="0"/>
              </a:rPr>
              <a:t> investigation</a:t>
            </a:r>
          </a:p>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21</a:t>
            </a:fld>
            <a:endParaRPr lang="sl-SI"/>
          </a:p>
        </p:txBody>
      </p:sp>
    </p:spTree>
    <p:extLst>
      <p:ext uri="{BB962C8B-B14F-4D97-AF65-F5344CB8AC3E}">
        <p14:creationId xmlns:p14="http://schemas.microsoft.com/office/powerpoint/2010/main" val="782755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24</a:t>
            </a:fld>
            <a:endParaRPr lang="sl-SI"/>
          </a:p>
        </p:txBody>
      </p:sp>
    </p:spTree>
    <p:extLst>
      <p:ext uri="{BB962C8B-B14F-4D97-AF65-F5344CB8AC3E}">
        <p14:creationId xmlns:p14="http://schemas.microsoft.com/office/powerpoint/2010/main" val="200816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3</a:t>
            </a:fld>
            <a:endParaRPr lang="sl-SI"/>
          </a:p>
        </p:txBody>
      </p:sp>
    </p:spTree>
    <p:extLst>
      <p:ext uri="{BB962C8B-B14F-4D97-AF65-F5344CB8AC3E}">
        <p14:creationId xmlns:p14="http://schemas.microsoft.com/office/powerpoint/2010/main" val="396041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Epigenome = chemical compounds that modify, or mark, the genome in a way that tells it what to do, where to do it, and when to do it</a:t>
            </a:r>
          </a:p>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5</a:t>
            </a:fld>
            <a:endParaRPr lang="sl-SI"/>
          </a:p>
        </p:txBody>
      </p:sp>
    </p:spTree>
    <p:extLst>
      <p:ext uri="{BB962C8B-B14F-4D97-AF65-F5344CB8AC3E}">
        <p14:creationId xmlns:p14="http://schemas.microsoft.com/office/powerpoint/2010/main" val="1717320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s depicted in the </a:t>
            </a:r>
            <a:r>
              <a:rPr lang="en-GB" sz="1800" dirty="0" err="1">
                <a:effectLst/>
                <a:latin typeface="ArialMT"/>
              </a:rPr>
              <a:t>center</a:t>
            </a:r>
            <a:r>
              <a:rPr lang="en-GB" sz="1800" dirty="0">
                <a:effectLst/>
                <a:latin typeface="ArialMT"/>
              </a:rPr>
              <a:t> of the illustration, epigenetics refers to the chemical modifications of DNA and histones, which influence chromatin structure, gene expression, and susceptibility to mutations. These molecular pathways, in turn, play important roles in development, cancer, metabolism, aging , neural function, and </a:t>
            </a:r>
            <a:r>
              <a:rPr lang="en-GB" sz="1800" dirty="0" err="1">
                <a:effectLst/>
                <a:latin typeface="ArialMT"/>
              </a:rPr>
              <a:t>behavior</a:t>
            </a:r>
            <a:r>
              <a:rPr lang="en-GB" sz="1800" dirty="0">
                <a:effectLst/>
                <a:latin typeface="ArialMT"/>
              </a:rPr>
              <a:t>, and in the immune system. ETC, electron transport chain; TCA, tricarboxylic acid.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6</a:t>
            </a:fld>
            <a:endParaRPr lang="sl-SI"/>
          </a:p>
        </p:txBody>
      </p:sp>
    </p:spTree>
    <p:extLst>
      <p:ext uri="{BB962C8B-B14F-4D97-AF65-F5344CB8AC3E}">
        <p14:creationId xmlns:p14="http://schemas.microsoft.com/office/powerpoint/2010/main" val="338498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7</a:t>
            </a:fld>
            <a:endParaRPr lang="sl-SI"/>
          </a:p>
        </p:txBody>
      </p:sp>
    </p:spTree>
    <p:extLst>
      <p:ext uri="{BB962C8B-B14F-4D97-AF65-F5344CB8AC3E}">
        <p14:creationId xmlns:p14="http://schemas.microsoft.com/office/powerpoint/2010/main" val="58626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8</a:t>
            </a:fld>
            <a:endParaRPr lang="sl-SI"/>
          </a:p>
        </p:txBody>
      </p:sp>
    </p:spTree>
    <p:extLst>
      <p:ext uri="{BB962C8B-B14F-4D97-AF65-F5344CB8AC3E}">
        <p14:creationId xmlns:p14="http://schemas.microsoft.com/office/powerpoint/2010/main" val="350181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In the brain, DNA methylation and </a:t>
            </a:r>
            <a:r>
              <a:rPr lang="en-GB" dirty="0" err="1">
                <a:effectLst/>
                <a:latin typeface="Helvetica" pitchFamily="2" charset="0"/>
              </a:rPr>
              <a:t>hydroxymethylation</a:t>
            </a:r>
            <a:r>
              <a:rPr lang="en-GB" dirty="0">
                <a:effectLst/>
                <a:latin typeface="Helvetica" pitchFamily="2" charset="0"/>
              </a:rPr>
              <a:t> denote gene activation or repression, and their effects extend over</a:t>
            </a:r>
          </a:p>
          <a:p>
            <a:r>
              <a:rPr lang="en-GB" dirty="0">
                <a:effectLst/>
                <a:latin typeface="Helvetica" pitchFamily="2" charset="0"/>
              </a:rPr>
              <a:t>long chromosomal domains, giving rise to ‘memorized’ states of gene expression99. DNA methyltransferases (DNMTs) —</a:t>
            </a:r>
          </a:p>
          <a:p>
            <a:r>
              <a:rPr lang="en-GB" dirty="0">
                <a:effectLst/>
                <a:latin typeface="Helvetica" pitchFamily="2" charset="0"/>
              </a:rPr>
              <a:t>including DNMT1, DNMT3A and DNMT3B — catalyse the transfer of methyl groups from S‑adenosyl-l-methionine (SAM)</a:t>
            </a:r>
          </a:p>
          <a:p>
            <a:r>
              <a:rPr lang="en-GB" dirty="0">
                <a:effectLst/>
                <a:latin typeface="Helvetica" pitchFamily="2" charset="0"/>
              </a:rPr>
              <a:t>to the 5‑position carbon in cytosines within DNA to generate 5‑methylcytosine (see the figure, part a). Although this</a:t>
            </a:r>
          </a:p>
          <a:p>
            <a:r>
              <a:rPr lang="en-GB" dirty="0">
                <a:effectLst/>
                <a:latin typeface="Helvetica" pitchFamily="2" charset="0"/>
              </a:rPr>
              <a:t>methyl group transfer was originally thought to be irreversible, recent evidence has revealed that DNA can rapidly and</a:t>
            </a:r>
          </a:p>
          <a:p>
            <a:r>
              <a:rPr lang="en-GB" dirty="0">
                <a:effectLst/>
                <a:latin typeface="Helvetica" pitchFamily="2" charset="0"/>
              </a:rPr>
              <a:t>reversibly undergo changes in methylation and can undergo demethylation12. A recently discovered family of dioxygenases</a:t>
            </a:r>
          </a:p>
          <a:p>
            <a:r>
              <a:rPr lang="en-GB" dirty="0">
                <a:effectLst/>
                <a:latin typeface="Helvetica" pitchFamily="2" charset="0"/>
              </a:rPr>
              <a:t>known as the ten-eleven translocation (TET) proteins (TET1, TET2 and TET3) can catalyse the conversion of</a:t>
            </a:r>
          </a:p>
          <a:p>
            <a:r>
              <a:rPr lang="en-GB" dirty="0">
                <a:effectLst/>
                <a:latin typeface="Helvetica" pitchFamily="2" charset="0"/>
              </a:rPr>
              <a:t>5‑methylcytosine to 5‑hydroxymethylcytosine16,100. The hydroxymethyl moiety is labile and can rapidly regenerate</a:t>
            </a:r>
          </a:p>
          <a:p>
            <a:r>
              <a:rPr lang="en-GB" dirty="0">
                <a:effectLst/>
                <a:latin typeface="Helvetica" pitchFamily="2" charset="0"/>
              </a:rPr>
              <a:t>unmethylated cytosines (indicated by the dashed arrow), which in turn activate genes.</a:t>
            </a:r>
          </a:p>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9</a:t>
            </a:fld>
            <a:endParaRPr lang="sl-SI"/>
          </a:p>
        </p:txBody>
      </p:sp>
    </p:spTree>
    <p:extLst>
      <p:ext uri="{BB962C8B-B14F-4D97-AF65-F5344CB8AC3E}">
        <p14:creationId xmlns:p14="http://schemas.microsoft.com/office/powerpoint/2010/main" val="322624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10</a:t>
            </a:fld>
            <a:endParaRPr lang="sl-SI"/>
          </a:p>
        </p:txBody>
      </p:sp>
    </p:spTree>
    <p:extLst>
      <p:ext uri="{BB962C8B-B14F-4D97-AF65-F5344CB8AC3E}">
        <p14:creationId xmlns:p14="http://schemas.microsoft.com/office/powerpoint/2010/main" val="193309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Changes in nucleosome organization carried out by chromatin </a:t>
            </a:r>
            <a:r>
              <a:rPr lang="en-GB" dirty="0" err="1">
                <a:effectLst/>
              </a:rPr>
              <a:t>remodelers</a:t>
            </a:r>
            <a:r>
              <a:rPr lang="en-GB" dirty="0">
                <a:effectLst/>
              </a:rPr>
              <a:t>. (A) Most chromatin </a:t>
            </a:r>
            <a:r>
              <a:rPr lang="en-GB" dirty="0" err="1">
                <a:effectLst/>
              </a:rPr>
              <a:t>remodelers</a:t>
            </a:r>
            <a:r>
              <a:rPr lang="en-GB" dirty="0">
                <a:effectLst/>
              </a:rPr>
              <a:t> can reposition or “slide” nucleosomes along DNA. Depending on the direction of sliding, this repositioning can bury or expose DNA binding sites. </a:t>
            </a:r>
            <a:r>
              <a:rPr lang="en-GB" dirty="0" err="1">
                <a:effectLst/>
              </a:rPr>
              <a:t>Remodelers</a:t>
            </a:r>
            <a:r>
              <a:rPr lang="en-GB" dirty="0">
                <a:effectLst/>
              </a:rPr>
              <a:t> like Chd1 and many ISWI-type </a:t>
            </a:r>
            <a:r>
              <a:rPr lang="en-GB" dirty="0" err="1">
                <a:effectLst/>
              </a:rPr>
              <a:t>remodelers</a:t>
            </a:r>
            <a:r>
              <a:rPr lang="en-GB" dirty="0">
                <a:effectLst/>
              </a:rPr>
              <a:t> are sensitive to DNA flanking the nucleosome and generate evenly spaced nucleosome arrays (top). In contrast, other </a:t>
            </a:r>
            <a:r>
              <a:rPr lang="en-GB" dirty="0" err="1">
                <a:effectLst/>
              </a:rPr>
              <a:t>remodelers</a:t>
            </a:r>
            <a:r>
              <a:rPr lang="en-GB" dirty="0">
                <a:effectLst/>
              </a:rPr>
              <a:t> such as SWI/SNF and RSC can shift nucleosomes into their </a:t>
            </a:r>
            <a:r>
              <a:rPr lang="en-GB" dirty="0" err="1">
                <a:effectLst/>
              </a:rPr>
              <a:t>neighbors</a:t>
            </a:r>
            <a:r>
              <a:rPr lang="en-GB" dirty="0">
                <a:effectLst/>
              </a:rPr>
              <a:t>, generating dimeric or </a:t>
            </a:r>
            <a:r>
              <a:rPr lang="en-GB" dirty="0" err="1">
                <a:effectLst/>
              </a:rPr>
              <a:t>altosome</a:t>
            </a:r>
            <a:r>
              <a:rPr lang="en-GB" dirty="0">
                <a:effectLst/>
              </a:rPr>
              <a:t> structures, which are believed to be intermediates for nucleosome disassembly (bottom). The </a:t>
            </a:r>
            <a:r>
              <a:rPr lang="en-GB" dirty="0" err="1">
                <a:effectLst/>
              </a:rPr>
              <a:t>altosome</a:t>
            </a:r>
            <a:r>
              <a:rPr lang="en-GB" dirty="0">
                <a:effectLst/>
              </a:rPr>
              <a:t> organization depicted here was adapted from a model of </a:t>
            </a:r>
            <a:r>
              <a:rPr lang="en-GB" dirty="0" err="1">
                <a:effectLst/>
              </a:rPr>
              <a:t>Ulyanova</a:t>
            </a:r>
            <a:r>
              <a:rPr lang="en-GB" dirty="0">
                <a:effectLst/>
              </a:rPr>
              <a:t> and Schnitzler. </a:t>
            </a:r>
            <a:r>
              <a:rPr lang="en-GB" u="sng" dirty="0">
                <a:solidFill>
                  <a:srgbClr val="1A0DAB"/>
                </a:solidFill>
                <a:effectLst/>
              </a:rPr>
              <a:t>(356)</a:t>
            </a:r>
            <a:r>
              <a:rPr lang="en-GB" dirty="0">
                <a:effectLst/>
              </a:rPr>
              <a:t> (B) Some </a:t>
            </a:r>
            <a:r>
              <a:rPr lang="en-GB" dirty="0" err="1">
                <a:effectLst/>
              </a:rPr>
              <a:t>remodelers</a:t>
            </a:r>
            <a:r>
              <a:rPr lang="en-GB" dirty="0">
                <a:effectLst/>
              </a:rPr>
              <a:t> specialize in histone variant exchange. Exchange of canonical and variant H2A/H2B dimers, highlighted here, is carried out by SWR1 and INO80.</a:t>
            </a:r>
          </a:p>
          <a:p>
            <a:br>
              <a:rPr lang="en-GB" dirty="0"/>
            </a:br>
            <a:endParaRPr lang="en-US" dirty="0"/>
          </a:p>
        </p:txBody>
      </p:sp>
      <p:sp>
        <p:nvSpPr>
          <p:cNvPr id="4" name="Slide Number Placeholder 3"/>
          <p:cNvSpPr>
            <a:spLocks noGrp="1"/>
          </p:cNvSpPr>
          <p:nvPr>
            <p:ph type="sldNum" sz="quarter" idx="5"/>
          </p:nvPr>
        </p:nvSpPr>
        <p:spPr/>
        <p:txBody>
          <a:bodyPr/>
          <a:lstStyle/>
          <a:p>
            <a:fld id="{C090799A-8613-4AF7-9870-952912308E0B}" type="slidenum">
              <a:rPr lang="sl-SI" smtClean="0"/>
              <a:t>11</a:t>
            </a:fld>
            <a:endParaRPr lang="sl-SI"/>
          </a:p>
        </p:txBody>
      </p:sp>
    </p:spTree>
    <p:extLst>
      <p:ext uri="{BB962C8B-B14F-4D97-AF65-F5344CB8AC3E}">
        <p14:creationId xmlns:p14="http://schemas.microsoft.com/office/powerpoint/2010/main" val="315147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83284890-85D2-4D7B-8EF5-15A9C1DB8F42}" type="datetimeFigureOut">
              <a:rPr lang="en-US" smtClean="0"/>
              <a:t>11/4/2023</a:t>
            </a:fld>
            <a:endParaRPr lang="en-US" dirty="0"/>
          </a:p>
        </p:txBody>
      </p:sp>
      <p:sp>
        <p:nvSpPr>
          <p:cNvPr id="5" name="Označba mesta noge 4"/>
          <p:cNvSpPr>
            <a:spLocks noGrp="1"/>
          </p:cNvSpPr>
          <p:nvPr>
            <p:ph type="ftr" sz="quarter" idx="11"/>
          </p:nvPr>
        </p:nvSpPr>
        <p:spPr/>
        <p:txBody>
          <a:bodyPr/>
          <a:lstStyle/>
          <a:p>
            <a:endParaRPr lang="en-US" dirty="0"/>
          </a:p>
        </p:txBody>
      </p:sp>
      <p:sp>
        <p:nvSpPr>
          <p:cNvPr id="6" name="Označba mesta številke diapozitiva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513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87157CC2-0FC8-4686-B024-99790E0F5162}" type="datetimeFigureOut">
              <a:rPr lang="en-US" smtClean="0"/>
              <a:t>11/4/2023</a:t>
            </a:fld>
            <a:endParaRPr lang="en-US" dirty="0"/>
          </a:p>
        </p:txBody>
      </p:sp>
      <p:sp>
        <p:nvSpPr>
          <p:cNvPr id="5" name="Označba mesta noge 4"/>
          <p:cNvSpPr>
            <a:spLocks noGrp="1"/>
          </p:cNvSpPr>
          <p:nvPr>
            <p:ph type="ftr" sz="quarter" idx="11"/>
          </p:nvPr>
        </p:nvSpPr>
        <p:spPr/>
        <p:txBody>
          <a:bodyPr/>
          <a:lstStyle/>
          <a:p>
            <a:endParaRPr lang="en-US" dirty="0"/>
          </a:p>
        </p:txBody>
      </p:sp>
      <p:sp>
        <p:nvSpPr>
          <p:cNvPr id="6" name="Označba mesta številke diapozitiva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689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F6764DA5-CD3D-4590-A511-FCD3BC7A793E}" type="datetimeFigureOut">
              <a:rPr lang="en-US" smtClean="0"/>
              <a:t>11/4/2023</a:t>
            </a:fld>
            <a:endParaRPr lang="en-US" dirty="0"/>
          </a:p>
        </p:txBody>
      </p:sp>
      <p:sp>
        <p:nvSpPr>
          <p:cNvPr id="5" name="Označba mesta noge 4"/>
          <p:cNvSpPr>
            <a:spLocks noGrp="1"/>
          </p:cNvSpPr>
          <p:nvPr>
            <p:ph type="ftr" sz="quarter" idx="11"/>
          </p:nvPr>
        </p:nvSpPr>
        <p:spPr/>
        <p:txBody>
          <a:bodyPr/>
          <a:lstStyle/>
          <a:p>
            <a:endParaRPr lang="en-US" dirty="0"/>
          </a:p>
        </p:txBody>
      </p:sp>
      <p:sp>
        <p:nvSpPr>
          <p:cNvPr id="6" name="Označba mesta številke diapozitiva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9326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79D-E8E9-E3EA-35D5-600D208EC1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75B89B85-DB29-8CD7-3AAE-0C7D8A02A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Tree>
    <p:extLst>
      <p:ext uri="{BB962C8B-B14F-4D97-AF65-F5344CB8AC3E}">
        <p14:creationId xmlns:p14="http://schemas.microsoft.com/office/powerpoint/2010/main" val="301542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669-B068-836D-61D4-2A4838C78116}"/>
              </a:ext>
            </a:extLst>
          </p:cNvPr>
          <p:cNvSpPr>
            <a:spLocks noGrp="1"/>
          </p:cNvSpPr>
          <p:nvPr>
            <p:ph type="title"/>
          </p:nvPr>
        </p:nvSpPr>
        <p:spPr>
          <a:xfrm>
            <a:off x="838200" y="365125"/>
            <a:ext cx="10515600" cy="87439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5F185C74-0254-0336-1B45-B061659A5D01}"/>
              </a:ext>
            </a:extLst>
          </p:cNvPr>
          <p:cNvSpPr>
            <a:spLocks noGrp="1"/>
          </p:cNvSpPr>
          <p:nvPr>
            <p:ph idx="1"/>
          </p:nvPr>
        </p:nvSpPr>
        <p:spPr>
          <a:xfrm>
            <a:off x="838200" y="1371600"/>
            <a:ext cx="10515600" cy="4805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584427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3096-5530-0861-0508-3A56D9D707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419DF0C6-F634-D4EC-8A3D-15565EF7A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70524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2962-CBB6-A5E1-9616-80A8151266CD}"/>
              </a:ext>
            </a:extLst>
          </p:cNvPr>
          <p:cNvSpPr>
            <a:spLocks noGrp="1"/>
          </p:cNvSpPr>
          <p:nvPr>
            <p:ph type="title"/>
          </p:nvPr>
        </p:nvSpPr>
        <p:spPr>
          <a:xfrm>
            <a:off x="838200" y="365125"/>
            <a:ext cx="10515600" cy="74231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BBA233BE-4880-12D2-FA56-FC85E6CFDFED}"/>
              </a:ext>
            </a:extLst>
          </p:cNvPr>
          <p:cNvSpPr>
            <a:spLocks noGrp="1"/>
          </p:cNvSpPr>
          <p:nvPr>
            <p:ph sz="half" idx="1"/>
          </p:nvPr>
        </p:nvSpPr>
        <p:spPr>
          <a:xfrm>
            <a:off x="838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81BBFA12-D6DF-9E5F-5131-F67A929604E3}"/>
              </a:ext>
            </a:extLst>
          </p:cNvPr>
          <p:cNvSpPr>
            <a:spLocks noGrp="1"/>
          </p:cNvSpPr>
          <p:nvPr>
            <p:ph sz="half" idx="2"/>
          </p:nvPr>
        </p:nvSpPr>
        <p:spPr>
          <a:xfrm>
            <a:off x="6172200" y="1361440"/>
            <a:ext cx="5181600" cy="481552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56378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BA29-5628-36A3-2761-0E7FC6E0810C}"/>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C3A6EB6-804D-D929-87AC-F81224EEE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7CE9EE-D558-A4DF-6E49-AF196192C3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A22AEEF9-3009-ECFE-1246-06D673405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1157B5-6FB0-0FE1-6228-F1997AF071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C7B02BFE-CF35-6592-404A-0E1600F125B6}"/>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8" name="Footer Placeholder 7">
            <a:extLst>
              <a:ext uri="{FF2B5EF4-FFF2-40B4-BE49-F238E27FC236}">
                <a16:creationId xmlns:a16="http://schemas.microsoft.com/office/drawing/2014/main" id="{D8A930C2-AFB0-D70C-A7DB-0AFAFEE480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9" name="Slide Number Placeholder 8">
            <a:extLst>
              <a:ext uri="{FF2B5EF4-FFF2-40B4-BE49-F238E27FC236}">
                <a16:creationId xmlns:a16="http://schemas.microsoft.com/office/drawing/2014/main" id="{4DB32882-E567-3516-777B-1FB7A5BDB735}"/>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577498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8BB7-0C64-AC13-8355-4B321CB049D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979993E-B2FE-38A6-9365-78334A1A51C3}"/>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4" name="Footer Placeholder 3">
            <a:extLst>
              <a:ext uri="{FF2B5EF4-FFF2-40B4-BE49-F238E27FC236}">
                <a16:creationId xmlns:a16="http://schemas.microsoft.com/office/drawing/2014/main" id="{586A1F94-D559-80C1-95D2-0856570B9393}"/>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5" name="Slide Number Placeholder 4">
            <a:extLst>
              <a:ext uri="{FF2B5EF4-FFF2-40B4-BE49-F238E27FC236}">
                <a16:creationId xmlns:a16="http://schemas.microsoft.com/office/drawing/2014/main" id="{0C92DB70-1391-1732-2CC3-BB2DEEEA0EB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99218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8C9CB-B793-99AB-AA1C-F8D162975C18}"/>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3" name="Footer Placeholder 2">
            <a:extLst>
              <a:ext uri="{FF2B5EF4-FFF2-40B4-BE49-F238E27FC236}">
                <a16:creationId xmlns:a16="http://schemas.microsoft.com/office/drawing/2014/main" id="{4F21F578-1D3F-1983-2D46-0CA027B99EF9}"/>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4" name="Slide Number Placeholder 3">
            <a:extLst>
              <a:ext uri="{FF2B5EF4-FFF2-40B4-BE49-F238E27FC236}">
                <a16:creationId xmlns:a16="http://schemas.microsoft.com/office/drawing/2014/main" id="{00846DD7-663E-8D55-AE79-CE7021794BF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09716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0088-7BEE-114C-47D2-7C75E421D6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E281FE15-BED3-4A69-C520-7C4D8C5B0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B31A165C-8EDB-CB77-96EC-BEE223002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5828D-86AC-8E80-0618-7E5119BB7C3B}"/>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6" name="Footer Placeholder 5">
            <a:extLst>
              <a:ext uri="{FF2B5EF4-FFF2-40B4-BE49-F238E27FC236}">
                <a16:creationId xmlns:a16="http://schemas.microsoft.com/office/drawing/2014/main" id="{F41FC49E-0B95-1ACB-11FE-932A3352D1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2A459BAC-511D-50A7-5A19-87FF49189BF6}"/>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98819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82F5661D-6934-4B32-B92C-470368BF1EC6}" type="datetimeFigureOut">
              <a:rPr lang="en-US" smtClean="0"/>
              <a:t>11/4/2023</a:t>
            </a:fld>
            <a:endParaRPr lang="en-US" dirty="0"/>
          </a:p>
        </p:txBody>
      </p:sp>
      <p:sp>
        <p:nvSpPr>
          <p:cNvPr id="5" name="Označba mesta noge 4"/>
          <p:cNvSpPr>
            <a:spLocks noGrp="1"/>
          </p:cNvSpPr>
          <p:nvPr>
            <p:ph type="ftr" sz="quarter" idx="11"/>
          </p:nvPr>
        </p:nvSpPr>
        <p:spPr/>
        <p:txBody>
          <a:bodyPr/>
          <a:lstStyle/>
          <a:p>
            <a:endParaRPr lang="en-US" dirty="0"/>
          </a:p>
        </p:txBody>
      </p:sp>
      <p:sp>
        <p:nvSpPr>
          <p:cNvPr id="6" name="Označba mesta številke diapozitiva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2547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C-4A27-EA8C-7671-C1B8B31875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CE3BA6F3-D164-C635-D6FE-E6D0FBDCD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5FDB5F6A-9E7A-4DBD-7561-3ABB1CDF4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081FD9-7B78-D626-212F-84DC21CE6E07}"/>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6" name="Footer Placeholder 5">
            <a:extLst>
              <a:ext uri="{FF2B5EF4-FFF2-40B4-BE49-F238E27FC236}">
                <a16:creationId xmlns:a16="http://schemas.microsoft.com/office/drawing/2014/main" id="{00AF957F-24B7-0B57-8FC3-B96A0317298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7034E2AA-53BF-1C4E-F268-4F6427E3BDDB}"/>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95093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07A5-4DC7-1BEC-3FDB-979134770DC9}"/>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8D4E0F90-C813-648E-2596-CCCDB18344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27869CE-9132-EE61-FA52-BA7AD4776A4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5" name="Footer Placeholder 4">
            <a:extLst>
              <a:ext uri="{FF2B5EF4-FFF2-40B4-BE49-F238E27FC236}">
                <a16:creationId xmlns:a16="http://schemas.microsoft.com/office/drawing/2014/main" id="{426063DB-CC34-9C76-201D-9521D56A93F8}"/>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408370E2-DD8D-4EB9-D006-29F9ABCEB149}"/>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944982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87589-EAF7-7FD7-F2EC-6EBA2A3283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98F28D9D-9C67-F350-392F-B149C90943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8D2DD0BF-8FCE-1370-F91F-8098E20D0D5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11/04/2023</a:t>
            </a:fld>
            <a:endParaRPr lang="en-SE"/>
          </a:p>
        </p:txBody>
      </p:sp>
      <p:sp>
        <p:nvSpPr>
          <p:cNvPr id="5" name="Footer Placeholder 4">
            <a:extLst>
              <a:ext uri="{FF2B5EF4-FFF2-40B4-BE49-F238E27FC236}">
                <a16:creationId xmlns:a16="http://schemas.microsoft.com/office/drawing/2014/main" id="{84033D41-00BB-F0AC-11EF-165F08B4ADBE}"/>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6344EC5C-F93C-2349-D975-91319D085E6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458761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970897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0565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7025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3441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1639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2944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379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C6F822A4-8DA6-4447-9B1F-C5DB58435268}" type="datetimeFigureOut">
              <a:rPr lang="en-US" smtClean="0"/>
              <a:t>11/4/2023</a:t>
            </a:fld>
            <a:endParaRPr lang="en-US" dirty="0"/>
          </a:p>
        </p:txBody>
      </p:sp>
      <p:sp>
        <p:nvSpPr>
          <p:cNvPr id="5" name="Označba mesta noge 4"/>
          <p:cNvSpPr>
            <a:spLocks noGrp="1"/>
          </p:cNvSpPr>
          <p:nvPr>
            <p:ph type="ftr" sz="quarter" idx="11"/>
          </p:nvPr>
        </p:nvSpPr>
        <p:spPr/>
        <p:txBody>
          <a:bodyPr/>
          <a:lstStyle/>
          <a:p>
            <a:endParaRPr lang="en-US" dirty="0"/>
          </a:p>
        </p:txBody>
      </p:sp>
      <p:sp>
        <p:nvSpPr>
          <p:cNvPr id="6" name="Označba mesta številke diapozitiva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7454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600" y="273600"/>
            <a:ext cx="10972320" cy="1145160"/>
          </a:xfrm>
          <a:prstGeom prst="rect">
            <a:avLst/>
          </a:prstGeom>
        </p:spPr>
        <p:txBody>
          <a:bodyPr wrap="none" lIns="0" tIns="0" rIns="0" bIns="0" anchor="ctr"/>
          <a:lstStyle/>
          <a:p>
            <a:endParaRPr/>
          </a:p>
        </p:txBody>
      </p:sp>
      <p:sp>
        <p:nvSpPr>
          <p:cNvPr id="76" name="PlaceHolder 2"/>
          <p:cNvSpPr>
            <a:spLocks noGrp="1"/>
          </p:cNvSpPr>
          <p:nvPr>
            <p:ph type="body"/>
          </p:nvPr>
        </p:nvSpPr>
        <p:spPr>
          <a:xfrm>
            <a:off x="609600" y="1604520"/>
            <a:ext cx="10728480" cy="3977280"/>
          </a:xfrm>
          <a:prstGeom prst="rect">
            <a:avLst/>
          </a:prstGeom>
        </p:spPr>
        <p:txBody>
          <a:bodyPr wrap="none" lIns="0" tIns="0" rIns="0" bIns="0"/>
          <a:lstStyle/>
          <a:p>
            <a:endParaRPr/>
          </a:p>
        </p:txBody>
      </p:sp>
    </p:spTree>
    <p:extLst>
      <p:ext uri="{BB962C8B-B14F-4D97-AF65-F5344CB8AC3E}">
        <p14:creationId xmlns:p14="http://schemas.microsoft.com/office/powerpoint/2010/main" val="236177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E548D31E-DCDA-41A7-9C67-C4B11B94D21D}" type="datetimeFigureOut">
              <a:rPr lang="en-US" smtClean="0"/>
              <a:t>11/4/2023</a:t>
            </a:fld>
            <a:endParaRPr lang="en-US" dirty="0"/>
          </a:p>
        </p:txBody>
      </p:sp>
      <p:sp>
        <p:nvSpPr>
          <p:cNvPr id="6" name="Označba mesta noge 5"/>
          <p:cNvSpPr>
            <a:spLocks noGrp="1"/>
          </p:cNvSpPr>
          <p:nvPr>
            <p:ph type="ftr" sz="quarter" idx="11"/>
          </p:nvPr>
        </p:nvSpPr>
        <p:spPr/>
        <p:txBody>
          <a:bodyPr/>
          <a:lstStyle/>
          <a:p>
            <a:endParaRPr lang="en-US" dirty="0"/>
          </a:p>
        </p:txBody>
      </p:sp>
      <p:sp>
        <p:nvSpPr>
          <p:cNvPr id="7" name="Označba mesta številke diapozitiva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154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B3762C0-B258-48F1-ADE6-176B4174CCDD}" type="datetimeFigureOut">
              <a:rPr lang="en-US" smtClean="0"/>
              <a:t>11/4/2023</a:t>
            </a:fld>
            <a:endParaRPr lang="en-US" dirty="0"/>
          </a:p>
        </p:txBody>
      </p:sp>
      <p:sp>
        <p:nvSpPr>
          <p:cNvPr id="8" name="Označba mesta noge 7"/>
          <p:cNvSpPr>
            <a:spLocks noGrp="1"/>
          </p:cNvSpPr>
          <p:nvPr>
            <p:ph type="ftr" sz="quarter" idx="11"/>
          </p:nvPr>
        </p:nvSpPr>
        <p:spPr/>
        <p:txBody>
          <a:bodyPr/>
          <a:lstStyle/>
          <a:p>
            <a:endParaRPr lang="en-US" dirty="0"/>
          </a:p>
        </p:txBody>
      </p:sp>
      <p:sp>
        <p:nvSpPr>
          <p:cNvPr id="9" name="Označba mesta številke diapozitiva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934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677919A6-33EB-49BD-A62F-1FA56B9F9712}" type="datetimeFigureOut">
              <a:rPr lang="en-US" smtClean="0"/>
              <a:t>11/4/2023</a:t>
            </a:fld>
            <a:endParaRPr lang="en-US" dirty="0"/>
          </a:p>
        </p:txBody>
      </p:sp>
      <p:sp>
        <p:nvSpPr>
          <p:cNvPr id="4" name="Označba mesta noge 3"/>
          <p:cNvSpPr>
            <a:spLocks noGrp="1"/>
          </p:cNvSpPr>
          <p:nvPr>
            <p:ph type="ftr" sz="quarter" idx="11"/>
          </p:nvPr>
        </p:nvSpPr>
        <p:spPr/>
        <p:txBody>
          <a:bodyPr/>
          <a:lstStyle/>
          <a:p>
            <a:endParaRPr lang="en-US" dirty="0"/>
          </a:p>
        </p:txBody>
      </p:sp>
      <p:sp>
        <p:nvSpPr>
          <p:cNvPr id="5" name="Označba mesta številke diapozitiva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555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CA4E7D1B-D673-4CF6-8672-009D42ABD2A0}" type="datetimeFigureOut">
              <a:rPr lang="en-US" smtClean="0"/>
              <a:t>11/4/2023</a:t>
            </a:fld>
            <a:endParaRPr lang="en-US" dirty="0"/>
          </a:p>
        </p:txBody>
      </p:sp>
      <p:sp>
        <p:nvSpPr>
          <p:cNvPr id="3" name="Označba mesta noge 2"/>
          <p:cNvSpPr>
            <a:spLocks noGrp="1"/>
          </p:cNvSpPr>
          <p:nvPr>
            <p:ph type="ftr" sz="quarter" idx="11"/>
          </p:nvPr>
        </p:nvSpPr>
        <p:spPr/>
        <p:txBody>
          <a:bodyPr/>
          <a:lstStyle/>
          <a:p>
            <a:endParaRPr lang="en-US" dirty="0"/>
          </a:p>
        </p:txBody>
      </p:sp>
      <p:sp>
        <p:nvSpPr>
          <p:cNvPr id="4" name="Označba mesta številke diapozitiva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228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DA16AA21-1863-4931-97CB-99D0A168701B}" type="datetimeFigureOut">
              <a:rPr lang="en-US" smtClean="0"/>
              <a:t>11/4/2023</a:t>
            </a:fld>
            <a:endParaRPr lang="en-US" dirty="0"/>
          </a:p>
        </p:txBody>
      </p:sp>
      <p:sp>
        <p:nvSpPr>
          <p:cNvPr id="6" name="Označba mesta noge 5"/>
          <p:cNvSpPr>
            <a:spLocks noGrp="1"/>
          </p:cNvSpPr>
          <p:nvPr>
            <p:ph type="ftr" sz="quarter" idx="11"/>
          </p:nvPr>
        </p:nvSpPr>
        <p:spPr/>
        <p:txBody>
          <a:bodyPr/>
          <a:lstStyle/>
          <a:p>
            <a:endParaRPr lang="en-US" dirty="0"/>
          </a:p>
        </p:txBody>
      </p:sp>
      <p:sp>
        <p:nvSpPr>
          <p:cNvPr id="7" name="Označba mesta številke diapozitiva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5138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3772C379-9A7C-4C87-A116-CBE9F58B04C5}" type="datetimeFigureOut">
              <a:rPr lang="en-US" smtClean="0"/>
              <a:t>11/4/2023</a:t>
            </a:fld>
            <a:endParaRPr lang="en-US" dirty="0"/>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4013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jp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11/4/2023</a:t>
            </a:fld>
            <a:endParaRPr lang="en-US" dirty="0"/>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452356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84F64-240D-C9B3-4318-EA03C8CB6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1998B89-FF20-91B4-3503-8B6F258DF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grpSp>
        <p:nvGrpSpPr>
          <p:cNvPr id="7" name="Group 6">
            <a:extLst>
              <a:ext uri="{FF2B5EF4-FFF2-40B4-BE49-F238E27FC236}">
                <a16:creationId xmlns:a16="http://schemas.microsoft.com/office/drawing/2014/main" id="{43CAFB99-334F-065D-1C77-534D9178CA71}"/>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37173820-6D4F-B0C4-A30B-F7D0678B2B6A}"/>
                </a:ext>
              </a:extLst>
            </p:cNvPr>
            <p:cNvPicPr/>
            <p:nvPr userDrawn="1"/>
          </p:nvPicPr>
          <p:blipFill>
            <a:blip r:embed="rId21">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1D579E16-F6AE-08E5-6699-4737ED30B6B0}"/>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87B58126-C7BE-5D18-F25B-55D3658D4AEE}"/>
              </a:ext>
            </a:extLst>
          </p:cNvPr>
          <p:cNvPicPr>
            <a:picLocks noChangeAspect="1"/>
          </p:cNvPicPr>
          <p:nvPr userDrawn="1"/>
        </p:nvPicPr>
        <p:blipFill>
          <a:blip r:embed="rId22"/>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172919962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courses.lumenlearning.com/austincc-biologymajors-os/chapter/chapter15-genes-and-protei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0dOFztY3VJY" TargetMode="External"/><Relationship Id="rId2" Type="http://schemas.openxmlformats.org/officeDocument/2006/relationships/hyperlink" Target="https://www.youtube.com/watch?v=_Zyb8bpGMR0" TargetMode="External"/><Relationship Id="rId1" Type="http://schemas.openxmlformats.org/officeDocument/2006/relationships/slideLayout" Target="../slideLayouts/slideLayout13.xml"/><Relationship Id="rId5" Type="http://schemas.openxmlformats.org/officeDocument/2006/relationships/hyperlink" Target="https://www.youtube.com/watch?v=XQ3P7Bq9ld0" TargetMode="External"/><Relationship Id="rId4" Type="http://schemas.openxmlformats.org/officeDocument/2006/relationships/hyperlink" Target="https://www.youtube.com/watch?v=ImcomFPgJO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mc/articles/PMC6380351/"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www.frontiersin.org/research-topics/24974/genetic-and-epigenetic-basis-of-neurodegenerative-diseases#articl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s://medicalxpress.com/news/2015-02-genetic-epigenetic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24598" y="1439847"/>
            <a:ext cx="9966960" cy="3035808"/>
          </a:xfrm>
        </p:spPr>
        <p:txBody>
          <a:bodyPr>
            <a:normAutofit fontScale="90000"/>
          </a:bodyPr>
          <a:lstStyle/>
          <a:p>
            <a:r>
              <a:rPr lang="sl-SI" dirty="0"/>
              <a:t>2. Aging</a:t>
            </a:r>
            <a:br>
              <a:rPr lang="sl-SI" dirty="0"/>
            </a:br>
            <a:r>
              <a:rPr lang="sl-SI" dirty="0"/>
              <a:t>	</a:t>
            </a:r>
            <a:r>
              <a:rPr lang="sl-SI" sz="4000" dirty="0"/>
              <a:t>2.2. Neurodegeneration and disease progression</a:t>
            </a:r>
            <a:br>
              <a:rPr lang="sl-SI" sz="4000" dirty="0"/>
            </a:br>
            <a:br>
              <a:rPr lang="sl-SI" sz="4000" dirty="0"/>
            </a:br>
            <a:r>
              <a:rPr lang="sl-SI" sz="4000" dirty="0"/>
              <a:t>2.2.b. </a:t>
            </a:r>
            <a:r>
              <a:rPr lang="sl-SI" sz="4000" dirty="0" err="1"/>
              <a:t>Risk</a:t>
            </a:r>
            <a:r>
              <a:rPr lang="sl-SI" sz="4000" dirty="0"/>
              <a:t> </a:t>
            </a:r>
            <a:r>
              <a:rPr lang="sl-SI" sz="4000" dirty="0" err="1"/>
              <a:t>factors</a:t>
            </a:r>
            <a:r>
              <a:rPr lang="sl-SI" sz="4000" dirty="0"/>
              <a:t> -</a:t>
            </a:r>
            <a:br>
              <a:rPr lang="sl-SI" sz="4000" dirty="0"/>
            </a:br>
            <a:r>
              <a:rPr lang="sl-SI" sz="4900" dirty="0" err="1">
                <a:solidFill>
                  <a:srgbClr val="00B0F0"/>
                </a:solidFill>
              </a:rPr>
              <a:t>Epigenetic</a:t>
            </a:r>
            <a:r>
              <a:rPr lang="sl-SI" sz="4900" dirty="0">
                <a:solidFill>
                  <a:srgbClr val="00B0F0"/>
                </a:solidFill>
              </a:rPr>
              <a:t> </a:t>
            </a:r>
            <a:r>
              <a:rPr lang="sl-SI" sz="4900" dirty="0" err="1">
                <a:solidFill>
                  <a:srgbClr val="00B0F0"/>
                </a:solidFill>
              </a:rPr>
              <a:t>changes</a:t>
            </a:r>
            <a:r>
              <a:rPr lang="sl-SI" sz="4900" dirty="0">
                <a:solidFill>
                  <a:srgbClr val="00B0F0"/>
                </a:solidFill>
              </a:rPr>
              <a:t> in </a:t>
            </a:r>
            <a:r>
              <a:rPr lang="sl-SI" sz="4900" dirty="0" err="1">
                <a:solidFill>
                  <a:srgbClr val="00B0F0"/>
                </a:solidFill>
              </a:rPr>
              <a:t>neurodegeneration</a:t>
            </a:r>
            <a:endParaRPr lang="sl-SI" sz="4900" dirty="0">
              <a:solidFill>
                <a:srgbClr val="00B0F0"/>
              </a:solidFill>
            </a:endParaRPr>
          </a:p>
        </p:txBody>
      </p:sp>
      <p:sp>
        <p:nvSpPr>
          <p:cNvPr id="3" name="Podnaslov 2"/>
          <p:cNvSpPr>
            <a:spLocks noGrp="1"/>
          </p:cNvSpPr>
          <p:nvPr>
            <p:ph type="subTitle" idx="1"/>
          </p:nvPr>
        </p:nvSpPr>
        <p:spPr>
          <a:xfrm>
            <a:off x="1051560" y="5365330"/>
            <a:ext cx="7891272" cy="1069848"/>
          </a:xfrm>
        </p:spPr>
        <p:txBody>
          <a:bodyPr/>
          <a:lstStyle/>
          <a:p>
            <a:r>
              <a:rPr lang="sl-SI" dirty="0"/>
              <a:t>Gorazd Drevenšek</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4221" y="63837"/>
            <a:ext cx="2377779" cy="2893914"/>
          </a:xfrm>
          <a:prstGeom prst="rect">
            <a:avLst/>
          </a:prstGeom>
        </p:spPr>
      </p:pic>
    </p:spTree>
    <p:extLst>
      <p:ext uri="{BB962C8B-B14F-4D97-AF65-F5344CB8AC3E}">
        <p14:creationId xmlns:p14="http://schemas.microsoft.com/office/powerpoint/2010/main" val="354433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CC296B1-7880-ED68-008C-A7A2496D0218}"/>
              </a:ext>
            </a:extLst>
          </p:cNvPr>
          <p:cNvGrpSpPr/>
          <p:nvPr/>
        </p:nvGrpSpPr>
        <p:grpSpPr>
          <a:xfrm>
            <a:off x="281497" y="641270"/>
            <a:ext cx="11910503" cy="5533768"/>
            <a:chOff x="281497" y="653881"/>
            <a:chExt cx="11910503" cy="5533768"/>
          </a:xfrm>
        </p:grpSpPr>
        <p:sp>
          <p:nvSpPr>
            <p:cNvPr id="8" name="TextBox 7">
              <a:extLst>
                <a:ext uri="{FF2B5EF4-FFF2-40B4-BE49-F238E27FC236}">
                  <a16:creationId xmlns:a16="http://schemas.microsoft.com/office/drawing/2014/main" id="{DAEB9CB5-58E4-7DEB-48FF-80F1F2BCEC3E}"/>
                </a:ext>
              </a:extLst>
            </p:cNvPr>
            <p:cNvSpPr txBox="1"/>
            <p:nvPr/>
          </p:nvSpPr>
          <p:spPr>
            <a:xfrm>
              <a:off x="281497" y="653881"/>
              <a:ext cx="5577634" cy="3785652"/>
            </a:xfrm>
            <a:prstGeom prst="rect">
              <a:avLst/>
            </a:prstGeom>
            <a:noFill/>
          </p:spPr>
          <p:txBody>
            <a:bodyPr wrap="square">
              <a:spAutoFit/>
            </a:bodyPr>
            <a:lstStyle/>
            <a:p>
              <a:r>
                <a:rPr lang="en-GB" sz="2400" dirty="0">
                  <a:effectLst/>
                </a:rPr>
                <a:t>Epigenetic mechanisms:</a:t>
              </a:r>
            </a:p>
            <a:p>
              <a:endParaRPr lang="en-GB" b="1" dirty="0"/>
            </a:p>
            <a:p>
              <a:r>
                <a:rPr lang="en-GB" b="1" cap="all" dirty="0"/>
                <a:t>2. Post-translational histone modifications</a:t>
              </a:r>
            </a:p>
            <a:p>
              <a:pPr marL="800100" lvl="1" indent="-342900">
                <a:buFont typeface="+mj-lt"/>
                <a:buAutoNum type="alphaLcParenR"/>
              </a:pPr>
              <a:r>
                <a:rPr lang="en-GB" dirty="0"/>
                <a:t>acetylation </a:t>
              </a:r>
            </a:p>
            <a:p>
              <a:pPr marL="800100" lvl="1" indent="-342900">
                <a:buFont typeface="+mj-lt"/>
                <a:buAutoNum type="alphaLcParenR"/>
              </a:pPr>
              <a:r>
                <a:rPr lang="en-GB" dirty="0"/>
                <a:t>methylation</a:t>
              </a:r>
            </a:p>
            <a:p>
              <a:pPr marL="800100" lvl="1" indent="-342900">
                <a:buFont typeface="+mj-lt"/>
                <a:buAutoNum type="alphaLcParenR"/>
              </a:pPr>
              <a:r>
                <a:rPr lang="en-GB" dirty="0"/>
                <a:t>phosphorylation</a:t>
              </a:r>
            </a:p>
            <a:p>
              <a:pPr marL="800100" lvl="1" indent="-342900">
                <a:buFont typeface="+mj-lt"/>
                <a:buAutoNum type="alphaLcParenR"/>
              </a:pPr>
              <a:r>
                <a:rPr lang="en-GB" dirty="0"/>
                <a:t>ubiquitylation</a:t>
              </a:r>
            </a:p>
            <a:p>
              <a:pPr marL="800100" lvl="1" indent="-342900">
                <a:buFont typeface="+mj-lt"/>
                <a:buAutoNum type="alphaLcParenR"/>
              </a:pPr>
              <a:r>
                <a:rPr lang="en-GB" dirty="0" err="1"/>
                <a:t>sumoylation</a:t>
              </a:r>
              <a:endParaRPr lang="en-GB" dirty="0"/>
            </a:p>
            <a:p>
              <a:pPr marL="800100" lvl="1" indent="-342900">
                <a:buFont typeface="+mj-lt"/>
                <a:buAutoNum type="alphaLcParenR"/>
              </a:pPr>
              <a:r>
                <a:rPr lang="en-GB" dirty="0"/>
                <a:t>deamination </a:t>
              </a:r>
            </a:p>
            <a:p>
              <a:pPr marL="800100" lvl="1" indent="-342900">
                <a:buFont typeface="+mj-lt"/>
                <a:buAutoNum type="alphaLcParenR"/>
              </a:pPr>
              <a:r>
                <a:rPr lang="en-GB" dirty="0"/>
                <a:t>poly(ADP) ribosylation</a:t>
              </a:r>
            </a:p>
            <a:p>
              <a:pPr lvl="1"/>
              <a:endParaRPr lang="en-GB" b="1" dirty="0"/>
            </a:p>
            <a:p>
              <a:pPr lvl="5"/>
              <a:endParaRPr lang="en-GB" dirty="0">
                <a:effectLst/>
              </a:endParaRPr>
            </a:p>
            <a:p>
              <a:pPr marL="800100" lvl="1" indent="-342900">
                <a:buAutoNum type="alphaLcParenR"/>
              </a:pPr>
              <a:endParaRPr lang="en-GB" b="1" dirty="0">
                <a:effectLst/>
              </a:endParaRPr>
            </a:p>
          </p:txBody>
        </p:sp>
        <p:pic>
          <p:nvPicPr>
            <p:cNvPr id="15" name="Picture 14" descr="Timeline&#10;&#10;Description automatically generated">
              <a:extLst>
                <a:ext uri="{FF2B5EF4-FFF2-40B4-BE49-F238E27FC236}">
                  <a16:creationId xmlns:a16="http://schemas.microsoft.com/office/drawing/2014/main" id="{D9260438-3890-2E65-17EB-606BD158FC9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38670"/>
            <a:stretch/>
          </p:blipFill>
          <p:spPr>
            <a:xfrm>
              <a:off x="5450636" y="2662800"/>
              <a:ext cx="6741364" cy="2873343"/>
            </a:xfrm>
            <a:prstGeom prst="rect">
              <a:avLst/>
            </a:prstGeom>
          </p:spPr>
        </p:pic>
        <p:sp>
          <p:nvSpPr>
            <p:cNvPr id="17" name="TextBox 16">
              <a:extLst>
                <a:ext uri="{FF2B5EF4-FFF2-40B4-BE49-F238E27FC236}">
                  <a16:creationId xmlns:a16="http://schemas.microsoft.com/office/drawing/2014/main" id="{0192A4FD-C593-C319-1C28-16B418659F33}"/>
                </a:ext>
              </a:extLst>
            </p:cNvPr>
            <p:cNvSpPr txBox="1"/>
            <p:nvPr/>
          </p:nvSpPr>
          <p:spPr>
            <a:xfrm>
              <a:off x="5296907" y="5818317"/>
              <a:ext cx="6098582" cy="369332"/>
            </a:xfrm>
            <a:prstGeom prst="rect">
              <a:avLst/>
            </a:prstGeom>
            <a:noFill/>
          </p:spPr>
          <p:txBody>
            <a:bodyPr wrap="square">
              <a:spAutoFit/>
            </a:bodyPr>
            <a:lstStyle/>
            <a:p>
              <a:r>
                <a:rPr lang="en-GB" b="0" i="0" u="none" strike="noStrike" dirty="0">
                  <a:solidFill>
                    <a:srgbClr val="222222"/>
                  </a:solidFill>
                  <a:effectLst/>
                  <a:latin typeface="-apple-system"/>
                </a:rPr>
                <a:t>Hwang, JY., </a:t>
              </a:r>
              <a:r>
                <a:rPr lang="en-GB" b="0" i="0" u="none" strike="noStrike" dirty="0" err="1">
                  <a:solidFill>
                    <a:srgbClr val="222222"/>
                  </a:solidFill>
                  <a:effectLst/>
                  <a:latin typeface="-apple-system"/>
                </a:rPr>
                <a:t>Aromolaran</a:t>
              </a:r>
              <a:r>
                <a:rPr lang="en-GB" b="0" i="0" u="none" strike="noStrike" dirty="0">
                  <a:solidFill>
                    <a:srgbClr val="222222"/>
                  </a:solidFill>
                  <a:effectLst/>
                  <a:latin typeface="-apple-system"/>
                </a:rPr>
                <a:t>, K. &amp; </a:t>
              </a:r>
              <a:r>
                <a:rPr lang="en-GB" b="0" i="0" u="none" strike="noStrike" dirty="0" err="1">
                  <a:solidFill>
                    <a:srgbClr val="222222"/>
                  </a:solidFill>
                  <a:effectLst/>
                  <a:latin typeface="-apple-system"/>
                </a:rPr>
                <a:t>Zukin</a:t>
              </a:r>
              <a:r>
                <a:rPr lang="en-GB" b="0" i="0" u="none" strike="noStrike" dirty="0">
                  <a:solidFill>
                    <a:srgbClr val="222222"/>
                  </a:solidFill>
                  <a:effectLst/>
                  <a:latin typeface="-apple-system"/>
                </a:rPr>
                <a:t>, R. </a:t>
              </a:r>
              <a:r>
                <a:rPr lang="en-GB" b="0" i="1" u="none" strike="noStrike" dirty="0">
                  <a:solidFill>
                    <a:srgbClr val="222222"/>
                  </a:solidFill>
                  <a:effectLst/>
                  <a:latin typeface="-apple-system"/>
                </a:rPr>
                <a:t>Nat Rev </a:t>
              </a:r>
              <a:r>
                <a:rPr lang="en-GB" b="0" i="1" u="none" strike="noStrike" dirty="0" err="1">
                  <a:solidFill>
                    <a:srgbClr val="222222"/>
                  </a:solidFill>
                  <a:effectLst/>
                  <a:latin typeface="-apple-system"/>
                </a:rPr>
                <a:t>Neurosci</a:t>
              </a:r>
              <a:r>
                <a:rPr lang="en-GB" b="0" i="0" u="none" strike="noStrike" dirty="0">
                  <a:solidFill>
                    <a:srgbClr val="222222"/>
                  </a:solidFill>
                  <a:effectLst/>
                  <a:latin typeface="-apple-system"/>
                </a:rPr>
                <a:t> 2017</a:t>
              </a:r>
              <a:endParaRPr lang="en-US" dirty="0"/>
            </a:p>
          </p:txBody>
        </p:sp>
        <p:sp>
          <p:nvSpPr>
            <p:cNvPr id="20" name="TextBox 19">
              <a:extLst>
                <a:ext uri="{FF2B5EF4-FFF2-40B4-BE49-F238E27FC236}">
                  <a16:creationId xmlns:a16="http://schemas.microsoft.com/office/drawing/2014/main" id="{4E734018-2F04-94BE-25EC-9954579E4144}"/>
                </a:ext>
              </a:extLst>
            </p:cNvPr>
            <p:cNvSpPr txBox="1"/>
            <p:nvPr/>
          </p:nvSpPr>
          <p:spPr>
            <a:xfrm>
              <a:off x="5611506" y="2662801"/>
              <a:ext cx="1293521" cy="180000"/>
            </a:xfrm>
            <a:prstGeom prst="rect">
              <a:avLst/>
            </a:prstGeom>
            <a:noFill/>
            <a:ln w="12700">
              <a:solidFill>
                <a:srgbClr val="FF0000"/>
              </a:solidFill>
            </a:ln>
          </p:spPr>
          <p:txBody>
            <a:bodyPr wrap="square">
              <a:spAutoFit/>
            </a:bodyPr>
            <a:lstStyle/>
            <a:p>
              <a:endParaRPr lang="en-GB" b="1" i="1" dirty="0">
                <a:effectLst/>
              </a:endParaRPr>
            </a:p>
          </p:txBody>
        </p:sp>
        <p:sp>
          <p:nvSpPr>
            <p:cNvPr id="21" name="TextBox 20">
              <a:extLst>
                <a:ext uri="{FF2B5EF4-FFF2-40B4-BE49-F238E27FC236}">
                  <a16:creationId xmlns:a16="http://schemas.microsoft.com/office/drawing/2014/main" id="{FD86ED13-B987-C821-BBCA-3C7D0DE2F688}"/>
                </a:ext>
              </a:extLst>
            </p:cNvPr>
            <p:cNvSpPr txBox="1"/>
            <p:nvPr/>
          </p:nvSpPr>
          <p:spPr>
            <a:xfrm>
              <a:off x="10500938" y="3870763"/>
              <a:ext cx="727439" cy="180000"/>
            </a:xfrm>
            <a:prstGeom prst="rect">
              <a:avLst/>
            </a:prstGeom>
            <a:noFill/>
            <a:ln w="12700">
              <a:solidFill>
                <a:srgbClr val="FF0000"/>
              </a:solidFill>
            </a:ln>
          </p:spPr>
          <p:txBody>
            <a:bodyPr wrap="square">
              <a:spAutoFit/>
            </a:bodyPr>
            <a:lstStyle/>
            <a:p>
              <a:endParaRPr lang="en-GB" b="1" i="1" dirty="0">
                <a:effectLst/>
              </a:endParaRPr>
            </a:p>
          </p:txBody>
        </p:sp>
        <p:sp>
          <p:nvSpPr>
            <p:cNvPr id="22" name="TextBox 21">
              <a:extLst>
                <a:ext uri="{FF2B5EF4-FFF2-40B4-BE49-F238E27FC236}">
                  <a16:creationId xmlns:a16="http://schemas.microsoft.com/office/drawing/2014/main" id="{F0EA3D3B-C974-1E12-08B0-21BC0CDE56E7}"/>
                </a:ext>
              </a:extLst>
            </p:cNvPr>
            <p:cNvSpPr txBox="1"/>
            <p:nvPr/>
          </p:nvSpPr>
          <p:spPr>
            <a:xfrm>
              <a:off x="5595465" y="4795002"/>
              <a:ext cx="1900946" cy="180000"/>
            </a:xfrm>
            <a:prstGeom prst="rect">
              <a:avLst/>
            </a:prstGeom>
            <a:noFill/>
            <a:ln w="12700">
              <a:solidFill>
                <a:srgbClr val="FF0000"/>
              </a:solidFill>
            </a:ln>
          </p:spPr>
          <p:txBody>
            <a:bodyPr wrap="square">
              <a:spAutoFit/>
            </a:bodyPr>
            <a:lstStyle/>
            <a:p>
              <a:endParaRPr lang="en-GB" b="1" i="1" dirty="0">
                <a:effectLst/>
              </a:endParaRPr>
            </a:p>
          </p:txBody>
        </p:sp>
        <p:sp>
          <p:nvSpPr>
            <p:cNvPr id="23" name="TextBox 22">
              <a:extLst>
                <a:ext uri="{FF2B5EF4-FFF2-40B4-BE49-F238E27FC236}">
                  <a16:creationId xmlns:a16="http://schemas.microsoft.com/office/drawing/2014/main" id="{A7BE0E23-AD96-B8AF-E708-63CC66B492FF}"/>
                </a:ext>
              </a:extLst>
            </p:cNvPr>
            <p:cNvSpPr txBox="1"/>
            <p:nvPr/>
          </p:nvSpPr>
          <p:spPr>
            <a:xfrm>
              <a:off x="5611506" y="2981235"/>
              <a:ext cx="748091" cy="180000"/>
            </a:xfrm>
            <a:prstGeom prst="rect">
              <a:avLst/>
            </a:prstGeom>
            <a:noFill/>
            <a:ln w="12700">
              <a:solidFill>
                <a:srgbClr val="FF0000"/>
              </a:solidFill>
            </a:ln>
          </p:spPr>
          <p:txBody>
            <a:bodyPr wrap="square">
              <a:spAutoFit/>
            </a:bodyPr>
            <a:lstStyle/>
            <a:p>
              <a:endParaRPr lang="en-GB" b="1" i="1" dirty="0">
                <a:effectLst/>
              </a:endParaRPr>
            </a:p>
          </p:txBody>
        </p:sp>
        <p:sp>
          <p:nvSpPr>
            <p:cNvPr id="2" name="TextBox 1">
              <a:extLst>
                <a:ext uri="{FF2B5EF4-FFF2-40B4-BE49-F238E27FC236}">
                  <a16:creationId xmlns:a16="http://schemas.microsoft.com/office/drawing/2014/main" id="{77AFC132-00B5-1ABE-2632-4A8D5DF74982}"/>
                </a:ext>
              </a:extLst>
            </p:cNvPr>
            <p:cNvSpPr txBox="1"/>
            <p:nvPr/>
          </p:nvSpPr>
          <p:spPr>
            <a:xfrm>
              <a:off x="8773929" y="4795002"/>
              <a:ext cx="849673" cy="180000"/>
            </a:xfrm>
            <a:prstGeom prst="rect">
              <a:avLst/>
            </a:prstGeom>
            <a:noFill/>
            <a:ln w="12700">
              <a:solidFill>
                <a:srgbClr val="FF0000"/>
              </a:solidFill>
            </a:ln>
          </p:spPr>
          <p:txBody>
            <a:bodyPr wrap="square">
              <a:spAutoFit/>
            </a:bodyPr>
            <a:lstStyle/>
            <a:p>
              <a:endParaRPr lang="en-GB" b="1" i="1" dirty="0">
                <a:effectLst/>
              </a:endParaRPr>
            </a:p>
          </p:txBody>
        </p:sp>
      </p:grpSp>
      <p:pic>
        <p:nvPicPr>
          <p:cNvPr id="5" name="Picture 4" descr="Diagram&#10;&#10;Description automatically generated">
            <a:extLst>
              <a:ext uri="{FF2B5EF4-FFF2-40B4-BE49-F238E27FC236}">
                <a16:creationId xmlns:a16="http://schemas.microsoft.com/office/drawing/2014/main" id="{8CE7843A-759B-32C4-9043-99D522088C50}"/>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Lst>
          </a:blip>
          <a:srcRect l="29640" t="50000" r="45845"/>
          <a:stretch/>
        </p:blipFill>
        <p:spPr>
          <a:xfrm>
            <a:off x="8461808" y="566752"/>
            <a:ext cx="1532982" cy="2263438"/>
          </a:xfrm>
          <a:prstGeom prst="rect">
            <a:avLst/>
          </a:prstGeom>
        </p:spPr>
      </p:pic>
      <p:sp>
        <p:nvSpPr>
          <p:cNvPr id="11" name="TextBox 10">
            <a:extLst>
              <a:ext uri="{FF2B5EF4-FFF2-40B4-BE49-F238E27FC236}">
                <a16:creationId xmlns:a16="http://schemas.microsoft.com/office/drawing/2014/main" id="{45DD9AC1-C65A-DC5D-F438-AF3AF725DD01}"/>
              </a:ext>
            </a:extLst>
          </p:cNvPr>
          <p:cNvSpPr txBox="1"/>
          <p:nvPr/>
        </p:nvSpPr>
        <p:spPr>
          <a:xfrm flipV="1">
            <a:off x="8461808" y="1356909"/>
            <a:ext cx="1340664" cy="254452"/>
          </a:xfrm>
          <a:prstGeom prst="rect">
            <a:avLst/>
          </a:prstGeom>
          <a:noFill/>
          <a:ln w="15875">
            <a:solidFill>
              <a:srgbClr val="FF0000"/>
            </a:solidFill>
          </a:ln>
        </p:spPr>
        <p:txBody>
          <a:bodyPr wrap="square">
            <a:spAutoFit/>
          </a:bodyPr>
          <a:lstStyle/>
          <a:p>
            <a:endParaRPr lang="en-GB" b="1" i="1" dirty="0">
              <a:effectLst/>
            </a:endParaRPr>
          </a:p>
        </p:txBody>
      </p:sp>
      <p:sp>
        <p:nvSpPr>
          <p:cNvPr id="12" name="Arc 11">
            <a:extLst>
              <a:ext uri="{FF2B5EF4-FFF2-40B4-BE49-F238E27FC236}">
                <a16:creationId xmlns:a16="http://schemas.microsoft.com/office/drawing/2014/main" id="{44242936-DD41-2441-9F0D-26AFC3C97739}"/>
              </a:ext>
            </a:extLst>
          </p:cNvPr>
          <p:cNvSpPr/>
          <p:nvPr/>
        </p:nvSpPr>
        <p:spPr>
          <a:xfrm rot="5658290">
            <a:off x="7055193" y="1693761"/>
            <a:ext cx="2568046" cy="1911460"/>
          </a:xfrm>
          <a:prstGeom prst="arc">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C9BD9613-E83E-9D4E-23C8-890034397DA1}"/>
              </a:ext>
            </a:extLst>
          </p:cNvPr>
          <p:cNvSpPr txBox="1"/>
          <p:nvPr/>
        </p:nvSpPr>
        <p:spPr>
          <a:xfrm>
            <a:off x="444648" y="4046443"/>
            <a:ext cx="4806621" cy="1600438"/>
          </a:xfrm>
          <a:prstGeom prst="rect">
            <a:avLst/>
          </a:prstGeom>
          <a:noFill/>
        </p:spPr>
        <p:txBody>
          <a:bodyPr wrap="square">
            <a:spAutoFit/>
          </a:bodyPr>
          <a:lstStyle/>
          <a:p>
            <a:r>
              <a:rPr lang="en-GB" sz="1400" dirty="0"/>
              <a:t>S</a:t>
            </a:r>
            <a:r>
              <a:rPr lang="en-GB" sz="1400" dirty="0">
                <a:effectLst/>
              </a:rPr>
              <a:t>ite-specific post-translational modifications of core histone proteins act sequentially or </a:t>
            </a:r>
            <a:r>
              <a:rPr lang="en-GB" sz="1400" dirty="0" err="1">
                <a:effectLst/>
              </a:rPr>
              <a:t>combinatorially</a:t>
            </a:r>
            <a:r>
              <a:rPr lang="en-GB" sz="1400" dirty="0"/>
              <a:t> </a:t>
            </a:r>
            <a:r>
              <a:rPr lang="en-GB" sz="1400" dirty="0">
                <a:effectLst/>
              </a:rPr>
              <a:t>to create a </a:t>
            </a:r>
            <a:r>
              <a:rPr lang="en-GB" sz="1400" b="1" i="1" dirty="0">
                <a:effectLst/>
              </a:rPr>
              <a:t>‘histone code’ </a:t>
            </a:r>
            <a:r>
              <a:rPr lang="en-GB" sz="1400" dirty="0">
                <a:effectLst/>
              </a:rPr>
              <a:t>that is recognized by proteins known as ‘readers’</a:t>
            </a:r>
          </a:p>
          <a:p>
            <a:endParaRPr lang="en-GB" sz="1400" dirty="0">
              <a:effectLst/>
            </a:endParaRPr>
          </a:p>
          <a:p>
            <a:r>
              <a:rPr lang="en-GB" sz="1400" dirty="0">
                <a:effectLst/>
              </a:rPr>
              <a:t>Readers recognize </a:t>
            </a:r>
            <a:r>
              <a:rPr lang="en-GB" sz="1400" b="1" i="1" dirty="0">
                <a:effectLst/>
              </a:rPr>
              <a:t>epigenetic marks on core</a:t>
            </a:r>
          </a:p>
          <a:p>
            <a:r>
              <a:rPr lang="en-GB" sz="1400" b="1" i="1" dirty="0">
                <a:effectLst/>
              </a:rPr>
              <a:t>histones</a:t>
            </a:r>
            <a:r>
              <a:rPr lang="en-GB" sz="1400" dirty="0">
                <a:effectLst/>
              </a:rPr>
              <a:t> and are thereby recruited to the promoters of target genes</a:t>
            </a:r>
          </a:p>
        </p:txBody>
      </p:sp>
      <p:sp>
        <p:nvSpPr>
          <p:cNvPr id="16" name="Naslov 1">
            <a:extLst>
              <a:ext uri="{FF2B5EF4-FFF2-40B4-BE49-F238E27FC236}">
                <a16:creationId xmlns:a16="http://schemas.microsoft.com/office/drawing/2014/main" id="{87130165-F817-D35E-F89E-F3C2C61D94E5}"/>
              </a:ext>
            </a:extLst>
          </p:cNvPr>
          <p:cNvSpPr txBox="1">
            <a:spLocks/>
          </p:cNvSpPr>
          <p:nvPr/>
        </p:nvSpPr>
        <p:spPr>
          <a:xfrm>
            <a:off x="177196" y="-8690"/>
            <a:ext cx="11218291" cy="781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2296"/>
            <a:r>
              <a:rPr lang="en-US" sz="3200" dirty="0"/>
              <a:t>A brief overview of epigenetic mechanisms</a:t>
            </a:r>
            <a:endParaRPr lang="sl-SI" sz="3200" dirty="0"/>
          </a:p>
        </p:txBody>
      </p:sp>
    </p:spTree>
    <p:extLst>
      <p:ext uri="{BB962C8B-B14F-4D97-AF65-F5344CB8AC3E}">
        <p14:creationId xmlns:p14="http://schemas.microsoft.com/office/powerpoint/2010/main" val="310467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CC296B1-7880-ED68-008C-A7A2496D0218}"/>
              </a:ext>
            </a:extLst>
          </p:cNvPr>
          <p:cNvGrpSpPr/>
          <p:nvPr/>
        </p:nvGrpSpPr>
        <p:grpSpPr>
          <a:xfrm>
            <a:off x="255959" y="653881"/>
            <a:ext cx="10799273" cy="5476576"/>
            <a:chOff x="255959" y="653881"/>
            <a:chExt cx="10799273" cy="5476576"/>
          </a:xfrm>
        </p:grpSpPr>
        <p:sp>
          <p:nvSpPr>
            <p:cNvPr id="8" name="TextBox 7">
              <a:extLst>
                <a:ext uri="{FF2B5EF4-FFF2-40B4-BE49-F238E27FC236}">
                  <a16:creationId xmlns:a16="http://schemas.microsoft.com/office/drawing/2014/main" id="{DAEB9CB5-58E4-7DEB-48FF-80F1F2BCEC3E}"/>
                </a:ext>
              </a:extLst>
            </p:cNvPr>
            <p:cNvSpPr txBox="1"/>
            <p:nvPr/>
          </p:nvSpPr>
          <p:spPr>
            <a:xfrm>
              <a:off x="255959" y="653881"/>
              <a:ext cx="5194677" cy="2954655"/>
            </a:xfrm>
            <a:prstGeom prst="rect">
              <a:avLst/>
            </a:prstGeom>
            <a:noFill/>
          </p:spPr>
          <p:txBody>
            <a:bodyPr wrap="square">
              <a:spAutoFit/>
            </a:bodyPr>
            <a:lstStyle/>
            <a:p>
              <a:r>
                <a:rPr lang="en-GB" sz="2400" dirty="0">
                  <a:effectLst/>
                </a:rPr>
                <a:t>Epigenetic mechanisms:</a:t>
              </a:r>
            </a:p>
            <a:p>
              <a:pPr lvl="1"/>
              <a:endParaRPr lang="en-GB" dirty="0"/>
            </a:p>
            <a:p>
              <a:r>
                <a:rPr lang="en-GB" b="1" cap="all" dirty="0"/>
                <a:t>3. Histone variant exchange ➔ </a:t>
              </a:r>
              <a:r>
                <a:rPr lang="en-GB" b="1" dirty="0"/>
                <a:t>The replacement of one histone variant with another</a:t>
              </a:r>
            </a:p>
            <a:p>
              <a:endParaRPr lang="en-GB" b="1" cap="all" dirty="0"/>
            </a:p>
            <a:p>
              <a:pPr marL="800100" lvl="1" indent="-342900">
                <a:buFont typeface="+mj-lt"/>
                <a:buAutoNum type="alphaLcParenR"/>
              </a:pPr>
              <a:r>
                <a:rPr lang="en-GB" dirty="0"/>
                <a:t>microRNAs (miRNAs)</a:t>
              </a:r>
            </a:p>
            <a:p>
              <a:pPr marL="800100" lvl="1" indent="-342900">
                <a:buFont typeface="+mj-lt"/>
                <a:buAutoNum type="alphaLcParenR"/>
              </a:pPr>
              <a:r>
                <a:rPr lang="en-GB" dirty="0"/>
                <a:t>long non-coding RNAs (</a:t>
              </a:r>
              <a:r>
                <a:rPr lang="en-GB" dirty="0" err="1"/>
                <a:t>lncRNAs</a:t>
              </a:r>
              <a:r>
                <a:rPr lang="en-GB" dirty="0"/>
                <a:t>)</a:t>
              </a:r>
            </a:p>
            <a:p>
              <a:pPr lvl="1"/>
              <a:endParaRPr lang="en-GB" b="1" dirty="0"/>
            </a:p>
            <a:p>
              <a:pPr lvl="5"/>
              <a:endParaRPr lang="en-GB" dirty="0">
                <a:effectLst/>
              </a:endParaRPr>
            </a:p>
            <a:p>
              <a:pPr marL="800100" lvl="1" indent="-342900">
                <a:buAutoNum type="alphaLcParenR"/>
              </a:pPr>
              <a:endParaRPr lang="en-GB" b="1" dirty="0">
                <a:effectLst/>
              </a:endParaRPr>
            </a:p>
          </p:txBody>
        </p:sp>
        <p:sp>
          <p:nvSpPr>
            <p:cNvPr id="17" name="TextBox 16">
              <a:extLst>
                <a:ext uri="{FF2B5EF4-FFF2-40B4-BE49-F238E27FC236}">
                  <a16:creationId xmlns:a16="http://schemas.microsoft.com/office/drawing/2014/main" id="{0192A4FD-C593-C319-1C28-16B418659F33}"/>
                </a:ext>
              </a:extLst>
            </p:cNvPr>
            <p:cNvSpPr txBox="1"/>
            <p:nvPr/>
          </p:nvSpPr>
          <p:spPr>
            <a:xfrm>
              <a:off x="4956650" y="5761125"/>
              <a:ext cx="6098582" cy="369332"/>
            </a:xfrm>
            <a:prstGeom prst="rect">
              <a:avLst/>
            </a:prstGeom>
            <a:noFill/>
          </p:spPr>
          <p:txBody>
            <a:bodyPr wrap="square">
              <a:spAutoFit/>
            </a:bodyPr>
            <a:lstStyle/>
            <a:p>
              <a:r>
                <a:rPr lang="en-GB" b="0" i="0" u="none" strike="noStrike" dirty="0">
                  <a:solidFill>
                    <a:srgbClr val="222222"/>
                  </a:solidFill>
                  <a:effectLst/>
                  <a:latin typeface="-apple-system"/>
                </a:rPr>
                <a:t>Hwang, JY., </a:t>
              </a:r>
              <a:r>
                <a:rPr lang="en-GB" b="0" i="0" u="none" strike="noStrike" dirty="0" err="1">
                  <a:solidFill>
                    <a:srgbClr val="222222"/>
                  </a:solidFill>
                  <a:effectLst/>
                  <a:latin typeface="-apple-system"/>
                </a:rPr>
                <a:t>Aromolaran</a:t>
              </a:r>
              <a:r>
                <a:rPr lang="en-GB" b="0" i="0" u="none" strike="noStrike" dirty="0">
                  <a:solidFill>
                    <a:srgbClr val="222222"/>
                  </a:solidFill>
                  <a:effectLst/>
                  <a:latin typeface="-apple-system"/>
                </a:rPr>
                <a:t>, K. and </a:t>
              </a:r>
              <a:r>
                <a:rPr lang="en-GB" b="0" i="0" u="none" strike="noStrike" dirty="0" err="1">
                  <a:solidFill>
                    <a:srgbClr val="222222"/>
                  </a:solidFill>
                  <a:effectLst/>
                  <a:latin typeface="-apple-system"/>
                </a:rPr>
                <a:t>Zukin</a:t>
              </a:r>
              <a:r>
                <a:rPr lang="en-GB" b="0" i="0" u="none" strike="noStrike" dirty="0">
                  <a:solidFill>
                    <a:srgbClr val="222222"/>
                  </a:solidFill>
                  <a:effectLst/>
                  <a:latin typeface="-apple-system"/>
                </a:rPr>
                <a:t>, R. </a:t>
              </a:r>
              <a:r>
                <a:rPr lang="en-GB" b="0" i="1" u="none" strike="noStrike" dirty="0">
                  <a:solidFill>
                    <a:srgbClr val="222222"/>
                  </a:solidFill>
                  <a:effectLst/>
                  <a:latin typeface="-apple-system"/>
                </a:rPr>
                <a:t>Nat Rev </a:t>
              </a:r>
              <a:r>
                <a:rPr lang="en-GB" b="0" i="1" u="none" strike="noStrike" dirty="0" err="1">
                  <a:solidFill>
                    <a:srgbClr val="222222"/>
                  </a:solidFill>
                  <a:effectLst/>
                  <a:latin typeface="-apple-system"/>
                </a:rPr>
                <a:t>Neurosci</a:t>
              </a:r>
              <a:r>
                <a:rPr lang="en-GB" b="0" i="0" u="none" strike="noStrike" dirty="0">
                  <a:solidFill>
                    <a:srgbClr val="222222"/>
                  </a:solidFill>
                  <a:effectLst/>
                  <a:latin typeface="-apple-system"/>
                </a:rPr>
                <a:t> 2017</a:t>
              </a:r>
              <a:endParaRPr lang="en-US" dirty="0"/>
            </a:p>
          </p:txBody>
        </p:sp>
      </p:grpSp>
      <p:sp>
        <p:nvSpPr>
          <p:cNvPr id="3" name="TextBox 2">
            <a:extLst>
              <a:ext uri="{FF2B5EF4-FFF2-40B4-BE49-F238E27FC236}">
                <a16:creationId xmlns:a16="http://schemas.microsoft.com/office/drawing/2014/main" id="{20AEA2B6-76EE-8720-86BF-53F572AC12B4}"/>
              </a:ext>
            </a:extLst>
          </p:cNvPr>
          <p:cNvSpPr txBox="1"/>
          <p:nvPr/>
        </p:nvSpPr>
        <p:spPr>
          <a:xfrm>
            <a:off x="292194" y="3572734"/>
            <a:ext cx="5158442" cy="1323439"/>
          </a:xfrm>
          <a:prstGeom prst="rect">
            <a:avLst/>
          </a:prstGeom>
          <a:noFill/>
        </p:spPr>
        <p:txBody>
          <a:bodyPr wrap="square" rtlCol="0">
            <a:spAutoFit/>
          </a:bodyPr>
          <a:lstStyle/>
          <a:p>
            <a:r>
              <a:rPr lang="en-GB" sz="2000" dirty="0">
                <a:effectLst/>
              </a:rPr>
              <a:t>Histone variants undergo replication-independent expression, and they have pronounced effects on </a:t>
            </a:r>
            <a:r>
              <a:rPr lang="en-GB" sz="2000" b="1" dirty="0">
                <a:effectLst/>
              </a:rPr>
              <a:t>nucleosome stability </a:t>
            </a:r>
            <a:r>
              <a:rPr lang="en-GB" sz="2000" dirty="0">
                <a:effectLst/>
              </a:rPr>
              <a:t>and </a:t>
            </a:r>
            <a:r>
              <a:rPr lang="en-GB" sz="2000" b="1" dirty="0">
                <a:effectLst/>
              </a:rPr>
              <a:t>positioning</a:t>
            </a:r>
          </a:p>
        </p:txBody>
      </p:sp>
      <p:sp>
        <p:nvSpPr>
          <p:cNvPr id="7" name="TextBox 6">
            <a:extLst>
              <a:ext uri="{FF2B5EF4-FFF2-40B4-BE49-F238E27FC236}">
                <a16:creationId xmlns:a16="http://schemas.microsoft.com/office/drawing/2014/main" id="{4752399C-13AF-8DEA-90C4-A049A3D76FC6}"/>
              </a:ext>
            </a:extLst>
          </p:cNvPr>
          <p:cNvSpPr txBox="1"/>
          <p:nvPr/>
        </p:nvSpPr>
        <p:spPr>
          <a:xfrm>
            <a:off x="3354292" y="5302023"/>
            <a:ext cx="7313707" cy="369332"/>
          </a:xfrm>
          <a:prstGeom prst="rect">
            <a:avLst/>
          </a:prstGeom>
          <a:noFill/>
        </p:spPr>
        <p:txBody>
          <a:bodyPr wrap="square">
            <a:spAutoFit/>
          </a:bodyPr>
          <a:lstStyle/>
          <a:p>
            <a:pPr algn="l"/>
            <a:r>
              <a:rPr lang="en-GB" b="0" i="0" u="none" strike="noStrike" dirty="0">
                <a:solidFill>
                  <a:srgbClr val="000000"/>
                </a:solidFill>
                <a:effectLst/>
                <a:latin typeface="Roboto" panose="02000000000000000000" pitchFamily="2" charset="0"/>
              </a:rPr>
              <a:t>Gregory D. Bowman and Michael G. Poirier, </a:t>
            </a:r>
            <a:r>
              <a:rPr lang="en-GB" b="0" i="1" u="none" strike="noStrike" dirty="0">
                <a:solidFill>
                  <a:srgbClr val="000000"/>
                </a:solidFill>
                <a:effectLst/>
                <a:latin typeface="Roboto" panose="02000000000000000000" pitchFamily="2" charset="0"/>
              </a:rPr>
              <a:t>Chemical Reviews</a:t>
            </a:r>
            <a:r>
              <a:rPr lang="en-GB" b="0" i="0" u="none" strike="noStrike" dirty="0">
                <a:solidFill>
                  <a:srgbClr val="000000"/>
                </a:solidFill>
                <a:effectLst/>
                <a:latin typeface="Roboto" panose="02000000000000000000" pitchFamily="2" charset="0"/>
              </a:rPr>
              <a:t> </a:t>
            </a:r>
            <a:r>
              <a:rPr lang="en-GB" b="1" i="0" u="none" strike="noStrike" dirty="0">
                <a:solidFill>
                  <a:srgbClr val="000000"/>
                </a:solidFill>
                <a:effectLst/>
                <a:latin typeface="Roboto" panose="02000000000000000000" pitchFamily="2" charset="0"/>
              </a:rPr>
              <a:t>2015</a:t>
            </a:r>
            <a:r>
              <a:rPr lang="en-GB" b="0" i="0" u="none" strike="noStrike" dirty="0">
                <a:solidFill>
                  <a:srgbClr val="000000"/>
                </a:solidFill>
                <a:effectLst/>
                <a:latin typeface="Roboto" panose="02000000000000000000" pitchFamily="2" charset="0"/>
              </a:rPr>
              <a:t> </a:t>
            </a:r>
            <a:endParaRPr lang="en-US" dirty="0"/>
          </a:p>
        </p:txBody>
      </p:sp>
      <p:pic>
        <p:nvPicPr>
          <p:cNvPr id="11" name="Picture 10" descr="Diagram&#10;&#10;Description automatically generated">
            <a:extLst>
              <a:ext uri="{FF2B5EF4-FFF2-40B4-BE49-F238E27FC236}">
                <a16:creationId xmlns:a16="http://schemas.microsoft.com/office/drawing/2014/main" id="{AFE7C903-94E2-45A1-898F-F871C35DF1BA}"/>
              </a:ext>
            </a:extLst>
          </p:cNvPr>
          <p:cNvPicPr>
            <a:picLocks noChangeAspect="1"/>
          </p:cNvPicPr>
          <p:nvPr/>
        </p:nvPicPr>
        <p:blipFill>
          <a:blip r:embed="rId3"/>
          <a:stretch>
            <a:fillRect/>
          </a:stretch>
        </p:blipFill>
        <p:spPr>
          <a:xfrm>
            <a:off x="7651531" y="-8690"/>
            <a:ext cx="2346167" cy="5291910"/>
          </a:xfrm>
          <a:prstGeom prst="rect">
            <a:avLst/>
          </a:prstGeom>
        </p:spPr>
      </p:pic>
      <p:sp>
        <p:nvSpPr>
          <p:cNvPr id="13" name="Right Brace 12">
            <a:extLst>
              <a:ext uri="{FF2B5EF4-FFF2-40B4-BE49-F238E27FC236}">
                <a16:creationId xmlns:a16="http://schemas.microsoft.com/office/drawing/2014/main" id="{741AEA4C-5CE4-950E-9496-08E072013915}"/>
              </a:ext>
            </a:extLst>
          </p:cNvPr>
          <p:cNvSpPr/>
          <p:nvPr/>
        </p:nvSpPr>
        <p:spPr>
          <a:xfrm>
            <a:off x="4013200" y="2070099"/>
            <a:ext cx="330200" cy="786175"/>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6C92B32A-5DEB-466A-03C7-01AE6F651709}"/>
              </a:ext>
            </a:extLst>
          </p:cNvPr>
          <p:cNvSpPr txBox="1"/>
          <p:nvPr/>
        </p:nvSpPr>
        <p:spPr>
          <a:xfrm>
            <a:off x="4343400" y="2140020"/>
            <a:ext cx="927138" cy="646331"/>
          </a:xfrm>
          <a:prstGeom prst="rect">
            <a:avLst/>
          </a:prstGeom>
          <a:noFill/>
        </p:spPr>
        <p:txBody>
          <a:bodyPr wrap="square">
            <a:spAutoFit/>
          </a:bodyPr>
          <a:lstStyle/>
          <a:p>
            <a:r>
              <a:rPr lang="en-GB" dirty="0">
                <a:effectLst/>
              </a:rPr>
              <a:t>Histone variants </a:t>
            </a:r>
            <a:endParaRPr lang="en-US" dirty="0"/>
          </a:p>
        </p:txBody>
      </p:sp>
      <p:sp>
        <p:nvSpPr>
          <p:cNvPr id="25" name="Naslov 1">
            <a:extLst>
              <a:ext uri="{FF2B5EF4-FFF2-40B4-BE49-F238E27FC236}">
                <a16:creationId xmlns:a16="http://schemas.microsoft.com/office/drawing/2014/main" id="{62CF7FAF-7C5B-FF8A-CDE9-DD0A97E58056}"/>
              </a:ext>
            </a:extLst>
          </p:cNvPr>
          <p:cNvSpPr txBox="1">
            <a:spLocks/>
          </p:cNvSpPr>
          <p:nvPr/>
        </p:nvSpPr>
        <p:spPr>
          <a:xfrm>
            <a:off x="177196" y="-8690"/>
            <a:ext cx="11218291" cy="781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2296"/>
            <a:r>
              <a:rPr lang="en-US" sz="3200" dirty="0"/>
              <a:t>A brief overview of epigenetic mechanisms</a:t>
            </a:r>
            <a:endParaRPr lang="sl-SI" sz="3200" dirty="0"/>
          </a:p>
        </p:txBody>
      </p:sp>
    </p:spTree>
    <p:extLst>
      <p:ext uri="{BB962C8B-B14F-4D97-AF65-F5344CB8AC3E}">
        <p14:creationId xmlns:p14="http://schemas.microsoft.com/office/powerpoint/2010/main" val="97354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1E74-07D6-588A-627A-1D3680C56A12}"/>
              </a:ext>
            </a:extLst>
          </p:cNvPr>
          <p:cNvSpPr>
            <a:spLocks noGrp="1"/>
          </p:cNvSpPr>
          <p:nvPr>
            <p:ph type="title"/>
          </p:nvPr>
        </p:nvSpPr>
        <p:spPr>
          <a:xfrm>
            <a:off x="658585" y="227511"/>
            <a:ext cx="10515600" cy="874395"/>
          </a:xfrm>
        </p:spPr>
        <p:txBody>
          <a:bodyPr>
            <a:normAutofit/>
          </a:bodyPr>
          <a:lstStyle/>
          <a:p>
            <a:r>
              <a:rPr lang="en-US" dirty="0"/>
              <a:t>Epigenetics and Alzheimer’s disease (AD)</a:t>
            </a:r>
          </a:p>
        </p:txBody>
      </p:sp>
      <p:sp>
        <p:nvSpPr>
          <p:cNvPr id="5" name="TextBox 4">
            <a:extLst>
              <a:ext uri="{FF2B5EF4-FFF2-40B4-BE49-F238E27FC236}">
                <a16:creationId xmlns:a16="http://schemas.microsoft.com/office/drawing/2014/main" id="{EB625AAC-A82F-A83F-0A17-80946AB994D4}"/>
              </a:ext>
            </a:extLst>
          </p:cNvPr>
          <p:cNvSpPr txBox="1"/>
          <p:nvPr/>
        </p:nvSpPr>
        <p:spPr>
          <a:xfrm>
            <a:off x="658585" y="1232535"/>
            <a:ext cx="6098720" cy="400110"/>
          </a:xfrm>
          <a:prstGeom prst="rect">
            <a:avLst/>
          </a:prstGeom>
          <a:noFill/>
        </p:spPr>
        <p:txBody>
          <a:bodyPr wrap="square">
            <a:spAutoFit/>
          </a:bodyPr>
          <a:lstStyle/>
          <a:p>
            <a:r>
              <a:rPr lang="en-GB" sz="2000" u="sng" dirty="0">
                <a:effectLst/>
              </a:rPr>
              <a:t>DNA METHYLATION</a:t>
            </a:r>
          </a:p>
        </p:txBody>
      </p:sp>
      <p:sp>
        <p:nvSpPr>
          <p:cNvPr id="7" name="TextBox 6">
            <a:extLst>
              <a:ext uri="{FF2B5EF4-FFF2-40B4-BE49-F238E27FC236}">
                <a16:creationId xmlns:a16="http://schemas.microsoft.com/office/drawing/2014/main" id="{B5946486-D036-941F-56BC-F858790C5454}"/>
              </a:ext>
            </a:extLst>
          </p:cNvPr>
          <p:cNvSpPr txBox="1"/>
          <p:nvPr/>
        </p:nvSpPr>
        <p:spPr>
          <a:xfrm>
            <a:off x="658585" y="1948267"/>
            <a:ext cx="5187044" cy="923330"/>
          </a:xfrm>
          <a:prstGeom prst="rect">
            <a:avLst/>
          </a:prstGeom>
          <a:noFill/>
        </p:spPr>
        <p:txBody>
          <a:bodyPr wrap="square">
            <a:spAutoFit/>
          </a:bodyPr>
          <a:lstStyle/>
          <a:p>
            <a:r>
              <a:rPr lang="en-GB" dirty="0">
                <a:effectLst/>
              </a:rPr>
              <a:t>Early life environmental exposures, such as B-vitamin restriction or lead exposure ➔ methylation changes of genes required for A</a:t>
            </a:r>
            <a:r>
              <a:rPr lang="en-GB" dirty="0"/>
              <a:t>𝝱 </a:t>
            </a:r>
            <a:r>
              <a:rPr lang="en-GB" dirty="0">
                <a:effectLst/>
              </a:rPr>
              <a:t>peptide production </a:t>
            </a:r>
          </a:p>
        </p:txBody>
      </p:sp>
      <p:sp>
        <p:nvSpPr>
          <p:cNvPr id="9" name="TextBox 8">
            <a:extLst>
              <a:ext uri="{FF2B5EF4-FFF2-40B4-BE49-F238E27FC236}">
                <a16:creationId xmlns:a16="http://schemas.microsoft.com/office/drawing/2014/main" id="{730FA690-A597-D890-E678-4DF6B96CD64D}"/>
              </a:ext>
            </a:extLst>
          </p:cNvPr>
          <p:cNvSpPr txBox="1"/>
          <p:nvPr/>
        </p:nvSpPr>
        <p:spPr>
          <a:xfrm>
            <a:off x="841601" y="2817887"/>
            <a:ext cx="4821011" cy="369332"/>
          </a:xfrm>
          <a:prstGeom prst="rect">
            <a:avLst/>
          </a:prstGeom>
          <a:noFill/>
        </p:spPr>
        <p:txBody>
          <a:bodyPr wrap="square">
            <a:spAutoFit/>
          </a:bodyPr>
          <a:lstStyle/>
          <a:p>
            <a:r>
              <a:rPr lang="en-US" dirty="0"/>
              <a:t>(Fabio </a:t>
            </a:r>
            <a:r>
              <a:rPr lang="en-US" dirty="0" err="1"/>
              <a:t>Coppedè</a:t>
            </a:r>
            <a:r>
              <a:rPr lang="en-US" dirty="0"/>
              <a:t>, Translational Epigenetic, 2018)</a:t>
            </a:r>
          </a:p>
        </p:txBody>
      </p:sp>
      <p:sp>
        <p:nvSpPr>
          <p:cNvPr id="10" name="TextBox 9">
            <a:extLst>
              <a:ext uri="{FF2B5EF4-FFF2-40B4-BE49-F238E27FC236}">
                <a16:creationId xmlns:a16="http://schemas.microsoft.com/office/drawing/2014/main" id="{2D5E544B-083A-F3EE-0B1D-AF234D60513B}"/>
              </a:ext>
            </a:extLst>
          </p:cNvPr>
          <p:cNvSpPr txBox="1"/>
          <p:nvPr/>
        </p:nvSpPr>
        <p:spPr>
          <a:xfrm>
            <a:off x="6096000" y="4838849"/>
            <a:ext cx="6098582" cy="369332"/>
          </a:xfrm>
          <a:prstGeom prst="rect">
            <a:avLst/>
          </a:prstGeom>
          <a:noFill/>
        </p:spPr>
        <p:txBody>
          <a:bodyPr wrap="square">
            <a:spAutoFit/>
          </a:bodyPr>
          <a:lstStyle/>
          <a:p>
            <a:r>
              <a:rPr lang="en-GB" b="0" i="0" u="none" strike="noStrike" dirty="0">
                <a:solidFill>
                  <a:srgbClr val="222222"/>
                </a:solidFill>
                <a:effectLst/>
                <a:latin typeface="-apple-system"/>
              </a:rPr>
              <a:t>Hwang, JY., </a:t>
            </a:r>
            <a:r>
              <a:rPr lang="en-GB" b="0" i="0" u="none" strike="noStrike" dirty="0" err="1">
                <a:solidFill>
                  <a:srgbClr val="222222"/>
                </a:solidFill>
                <a:effectLst/>
                <a:latin typeface="-apple-system"/>
              </a:rPr>
              <a:t>Aromolaran</a:t>
            </a:r>
            <a:r>
              <a:rPr lang="en-GB" b="0" i="0" u="none" strike="noStrike" dirty="0">
                <a:solidFill>
                  <a:srgbClr val="222222"/>
                </a:solidFill>
                <a:effectLst/>
                <a:latin typeface="-apple-system"/>
              </a:rPr>
              <a:t>, K. &amp; </a:t>
            </a:r>
            <a:r>
              <a:rPr lang="en-GB" b="0" i="0" u="none" strike="noStrike" dirty="0" err="1">
                <a:solidFill>
                  <a:srgbClr val="222222"/>
                </a:solidFill>
                <a:effectLst/>
                <a:latin typeface="-apple-system"/>
              </a:rPr>
              <a:t>Zukin</a:t>
            </a:r>
            <a:r>
              <a:rPr lang="en-GB" b="0" i="0" u="none" strike="noStrike" dirty="0">
                <a:solidFill>
                  <a:srgbClr val="222222"/>
                </a:solidFill>
                <a:effectLst/>
                <a:latin typeface="-apple-system"/>
              </a:rPr>
              <a:t>, R. </a:t>
            </a:r>
            <a:r>
              <a:rPr lang="en-GB" b="0" i="1" u="none" strike="noStrike" dirty="0">
                <a:solidFill>
                  <a:srgbClr val="222222"/>
                </a:solidFill>
                <a:effectLst/>
                <a:latin typeface="-apple-system"/>
              </a:rPr>
              <a:t>Nat Rev </a:t>
            </a:r>
            <a:r>
              <a:rPr lang="en-GB" b="0" i="1" u="none" strike="noStrike" dirty="0" err="1">
                <a:solidFill>
                  <a:srgbClr val="222222"/>
                </a:solidFill>
                <a:effectLst/>
                <a:latin typeface="-apple-system"/>
              </a:rPr>
              <a:t>Neurosci</a:t>
            </a:r>
            <a:r>
              <a:rPr lang="en-GB" b="0" i="0" u="none" strike="noStrike" dirty="0">
                <a:solidFill>
                  <a:srgbClr val="222222"/>
                </a:solidFill>
                <a:effectLst/>
                <a:latin typeface="-apple-system"/>
              </a:rPr>
              <a:t> 2017</a:t>
            </a:r>
            <a:endParaRPr lang="en-US" dirty="0"/>
          </a:p>
        </p:txBody>
      </p:sp>
      <p:pic>
        <p:nvPicPr>
          <p:cNvPr id="12" name="Picture 11" descr="Diagram&#10;&#10;Description automatically generated">
            <a:extLst>
              <a:ext uri="{FF2B5EF4-FFF2-40B4-BE49-F238E27FC236}">
                <a16:creationId xmlns:a16="http://schemas.microsoft.com/office/drawing/2014/main" id="{F6520EC3-C0EB-0FE2-4ACD-E40FAFF7270C}"/>
              </a:ext>
            </a:extLst>
          </p:cNvPr>
          <p:cNvPicPr>
            <a:picLocks noChangeAspect="1"/>
          </p:cNvPicPr>
          <p:nvPr/>
        </p:nvPicPr>
        <p:blipFill>
          <a:blip r:embed="rId3"/>
          <a:stretch>
            <a:fillRect/>
          </a:stretch>
        </p:blipFill>
        <p:spPr>
          <a:xfrm>
            <a:off x="5753116" y="1204181"/>
            <a:ext cx="6438884" cy="3532393"/>
          </a:xfrm>
          <a:prstGeom prst="rect">
            <a:avLst/>
          </a:prstGeom>
        </p:spPr>
      </p:pic>
      <p:sp>
        <p:nvSpPr>
          <p:cNvPr id="13" name="TextBox 12">
            <a:extLst>
              <a:ext uri="{FF2B5EF4-FFF2-40B4-BE49-F238E27FC236}">
                <a16:creationId xmlns:a16="http://schemas.microsoft.com/office/drawing/2014/main" id="{747EED50-ECE6-57F0-B87B-68ACB54CD629}"/>
              </a:ext>
            </a:extLst>
          </p:cNvPr>
          <p:cNvSpPr txBox="1"/>
          <p:nvPr/>
        </p:nvSpPr>
        <p:spPr>
          <a:xfrm>
            <a:off x="643616" y="3467171"/>
            <a:ext cx="4907690" cy="646331"/>
          </a:xfrm>
          <a:prstGeom prst="rect">
            <a:avLst/>
          </a:prstGeom>
          <a:noFill/>
        </p:spPr>
        <p:txBody>
          <a:bodyPr wrap="none" rtlCol="0">
            <a:spAutoFit/>
          </a:bodyPr>
          <a:lstStyle/>
          <a:p>
            <a:r>
              <a:rPr lang="en-GB" u="sng" dirty="0">
                <a:effectLst/>
              </a:rPr>
              <a:t>Restrictive element 1‑silencing transcription factor</a:t>
            </a:r>
            <a:endParaRPr lang="en-GB" dirty="0">
              <a:effectLst/>
            </a:endParaRPr>
          </a:p>
          <a:p>
            <a:pPr marL="285750" indent="-285750">
              <a:buFont typeface="Arial" panose="020B0604020202020204" pitchFamily="34" charset="0"/>
              <a:buChar char="•"/>
            </a:pPr>
            <a:r>
              <a:rPr lang="en-GB" dirty="0"/>
              <a:t> neuroprotective</a:t>
            </a:r>
            <a:endParaRPr lang="en-US" u="sng" dirty="0"/>
          </a:p>
        </p:txBody>
      </p:sp>
      <p:sp>
        <p:nvSpPr>
          <p:cNvPr id="15" name="TextBox 14">
            <a:extLst>
              <a:ext uri="{FF2B5EF4-FFF2-40B4-BE49-F238E27FC236}">
                <a16:creationId xmlns:a16="http://schemas.microsoft.com/office/drawing/2014/main" id="{DD0BB2B3-BCBE-DC46-27CB-C725E0FC2CDB}"/>
              </a:ext>
            </a:extLst>
          </p:cNvPr>
          <p:cNvSpPr txBox="1"/>
          <p:nvPr/>
        </p:nvSpPr>
        <p:spPr>
          <a:xfrm>
            <a:off x="708930" y="4213655"/>
            <a:ext cx="5044186" cy="1021556"/>
          </a:xfrm>
          <a:prstGeom prst="roundRect">
            <a:avLst/>
          </a:prstGeom>
          <a:solidFill>
            <a:srgbClr val="FF0000">
              <a:alpha val="33000"/>
            </a:srgbClr>
          </a:solidFill>
          <a:effectLst>
            <a:softEdge rad="63500"/>
          </a:effectLst>
        </p:spPr>
        <p:txBody>
          <a:bodyPr wrap="square">
            <a:spAutoFit/>
          </a:bodyPr>
          <a:lstStyle/>
          <a:p>
            <a:r>
              <a:rPr lang="en-GB" dirty="0">
                <a:effectLst/>
                <a:latin typeface="Helvetica" pitchFamily="2" charset="0"/>
              </a:rPr>
              <a:t>In AD-affected brains, oxidative stress activates autophagy which than engulf REST, reducing it’s abundance in the nucleus</a:t>
            </a:r>
          </a:p>
        </p:txBody>
      </p:sp>
      <p:sp>
        <p:nvSpPr>
          <p:cNvPr id="17" name="TextBox 16">
            <a:extLst>
              <a:ext uri="{FF2B5EF4-FFF2-40B4-BE49-F238E27FC236}">
                <a16:creationId xmlns:a16="http://schemas.microsoft.com/office/drawing/2014/main" id="{6844BFF0-71D7-A595-BFB0-539AA1FCED35}"/>
              </a:ext>
            </a:extLst>
          </p:cNvPr>
          <p:cNvSpPr txBox="1"/>
          <p:nvPr/>
        </p:nvSpPr>
        <p:spPr>
          <a:xfrm>
            <a:off x="1294250" y="5578696"/>
            <a:ext cx="3898236" cy="369332"/>
          </a:xfrm>
          <a:prstGeom prst="rect">
            <a:avLst/>
          </a:prstGeom>
          <a:solidFill>
            <a:srgbClr val="FF0000"/>
          </a:solidFill>
          <a:effectLst>
            <a:softEdge rad="63500"/>
          </a:effectLst>
        </p:spPr>
        <p:txBody>
          <a:bodyPr wrap="square">
            <a:spAutoFit/>
          </a:bodyPr>
          <a:lstStyle>
            <a:defPPr>
              <a:defRPr lang="en-US"/>
            </a:defPPr>
            <a:lvl1pPr>
              <a:defRPr>
                <a:effectLst/>
                <a:latin typeface="Helvetica" pitchFamily="2" charset="0"/>
              </a:defRPr>
            </a:lvl1pPr>
          </a:lstStyle>
          <a:p>
            <a:r>
              <a:rPr lang="en-GB" dirty="0">
                <a:solidFill>
                  <a:schemeClr val="bg1"/>
                </a:solidFill>
              </a:rPr>
              <a:t>oxidative stress and neuronal death</a:t>
            </a:r>
          </a:p>
        </p:txBody>
      </p:sp>
      <p:cxnSp>
        <p:nvCxnSpPr>
          <p:cNvPr id="19" name="Straight Arrow Connector 18">
            <a:extLst>
              <a:ext uri="{FF2B5EF4-FFF2-40B4-BE49-F238E27FC236}">
                <a16:creationId xmlns:a16="http://schemas.microsoft.com/office/drawing/2014/main" id="{2DE09A70-A12F-61D1-AE96-CA82411E3D39}"/>
              </a:ext>
            </a:extLst>
          </p:cNvPr>
          <p:cNvCxnSpPr>
            <a:cxnSpLocks/>
            <a:stCxn id="15" idx="2"/>
            <a:endCxn id="17" idx="0"/>
          </p:cNvCxnSpPr>
          <p:nvPr/>
        </p:nvCxnSpPr>
        <p:spPr>
          <a:xfrm>
            <a:off x="3231023" y="5235211"/>
            <a:ext cx="12345" cy="343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81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69C372-2806-4F94-D4BD-7714D88B82AD}"/>
              </a:ext>
            </a:extLst>
          </p:cNvPr>
          <p:cNvSpPr txBox="1">
            <a:spLocks/>
          </p:cNvSpPr>
          <p:nvPr/>
        </p:nvSpPr>
        <p:spPr>
          <a:xfrm>
            <a:off x="658585" y="227511"/>
            <a:ext cx="10515600" cy="874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Epigenetics and Alzheimer’s disease (AD)</a:t>
            </a:r>
            <a:endParaRPr lang="en-US" dirty="0"/>
          </a:p>
        </p:txBody>
      </p:sp>
      <p:sp>
        <p:nvSpPr>
          <p:cNvPr id="10" name="TextBox 9">
            <a:extLst>
              <a:ext uri="{FF2B5EF4-FFF2-40B4-BE49-F238E27FC236}">
                <a16:creationId xmlns:a16="http://schemas.microsoft.com/office/drawing/2014/main" id="{7671F8CB-E1E7-87A7-E38C-8510E4197F0C}"/>
              </a:ext>
            </a:extLst>
          </p:cNvPr>
          <p:cNvSpPr txBox="1"/>
          <p:nvPr/>
        </p:nvSpPr>
        <p:spPr>
          <a:xfrm>
            <a:off x="370112" y="1101906"/>
            <a:ext cx="5725888" cy="707886"/>
          </a:xfrm>
          <a:prstGeom prst="rect">
            <a:avLst/>
          </a:prstGeom>
          <a:noFill/>
        </p:spPr>
        <p:txBody>
          <a:bodyPr wrap="square">
            <a:spAutoFit/>
          </a:bodyPr>
          <a:lstStyle>
            <a:defPPr>
              <a:defRPr lang="en-US"/>
            </a:defPPr>
            <a:lvl1pPr>
              <a:defRPr sz="2000" u="sng">
                <a:effectLst/>
              </a:defRPr>
            </a:lvl1pPr>
          </a:lstStyle>
          <a:p>
            <a:r>
              <a:rPr lang="en-GB" cap="all" dirty="0"/>
              <a:t>Dysregulation of histone-modifying enzymes </a:t>
            </a:r>
          </a:p>
          <a:p>
            <a:r>
              <a:rPr lang="en-GB" cap="all" dirty="0"/>
              <a:t>and histone modifications</a:t>
            </a:r>
            <a:endParaRPr lang="en-US" cap="all" dirty="0"/>
          </a:p>
        </p:txBody>
      </p:sp>
      <p:sp>
        <p:nvSpPr>
          <p:cNvPr id="12" name="TextBox 11">
            <a:extLst>
              <a:ext uri="{FF2B5EF4-FFF2-40B4-BE49-F238E27FC236}">
                <a16:creationId xmlns:a16="http://schemas.microsoft.com/office/drawing/2014/main" id="{60B103D4-43AE-C298-F8D9-296C8B575421}"/>
              </a:ext>
            </a:extLst>
          </p:cNvPr>
          <p:cNvSpPr txBox="1"/>
          <p:nvPr/>
        </p:nvSpPr>
        <p:spPr>
          <a:xfrm>
            <a:off x="5286375" y="5756094"/>
            <a:ext cx="6098720" cy="369332"/>
          </a:xfrm>
          <a:prstGeom prst="rect">
            <a:avLst/>
          </a:prstGeom>
          <a:noFill/>
        </p:spPr>
        <p:txBody>
          <a:bodyPr wrap="square">
            <a:spAutoFit/>
          </a:bodyPr>
          <a:lstStyle/>
          <a:p>
            <a:r>
              <a:rPr lang="en-GB" b="0" i="0" u="none" strike="noStrike" dirty="0">
                <a:solidFill>
                  <a:srgbClr val="222222"/>
                </a:solidFill>
                <a:effectLst/>
                <a:latin typeface="-apple-system"/>
              </a:rPr>
              <a:t>Park, J., Lee, K., Kim, K. </a:t>
            </a:r>
            <a:r>
              <a:rPr lang="en-GB" b="0" i="1" u="none" strike="noStrike" dirty="0">
                <a:solidFill>
                  <a:srgbClr val="222222"/>
                </a:solidFill>
                <a:effectLst/>
                <a:latin typeface="-apple-system"/>
              </a:rPr>
              <a:t>et al.</a:t>
            </a:r>
            <a:r>
              <a:rPr lang="en-GB" b="0" i="0" u="none" strike="noStrike" dirty="0">
                <a:solidFill>
                  <a:srgbClr val="222222"/>
                </a:solidFill>
                <a:effectLst/>
                <a:latin typeface="-apple-system"/>
              </a:rPr>
              <a:t> </a:t>
            </a:r>
            <a:r>
              <a:rPr lang="en-GB" b="0" i="1" u="none" strike="noStrike" dirty="0">
                <a:solidFill>
                  <a:srgbClr val="222222"/>
                </a:solidFill>
                <a:effectLst/>
                <a:latin typeface="-apple-system"/>
              </a:rPr>
              <a:t>Sig </a:t>
            </a:r>
            <a:r>
              <a:rPr lang="en-GB" b="0" i="1" u="none" strike="noStrike" dirty="0" err="1">
                <a:solidFill>
                  <a:srgbClr val="222222"/>
                </a:solidFill>
                <a:effectLst/>
                <a:latin typeface="-apple-system"/>
              </a:rPr>
              <a:t>Transduct</a:t>
            </a:r>
            <a:r>
              <a:rPr lang="en-GB" b="0" i="1" u="none" strike="noStrike" dirty="0">
                <a:solidFill>
                  <a:srgbClr val="222222"/>
                </a:solidFill>
                <a:effectLst/>
                <a:latin typeface="-apple-system"/>
              </a:rPr>
              <a:t> Target </a:t>
            </a:r>
            <a:r>
              <a:rPr lang="en-GB" b="0" i="1" u="none" strike="noStrike" dirty="0" err="1">
                <a:solidFill>
                  <a:srgbClr val="222222"/>
                </a:solidFill>
                <a:effectLst/>
                <a:latin typeface="-apple-system"/>
              </a:rPr>
              <a:t>Ther</a:t>
            </a:r>
            <a:r>
              <a:rPr lang="en-GB" b="0" i="0" u="none" strike="noStrike" dirty="0">
                <a:solidFill>
                  <a:srgbClr val="222222"/>
                </a:solidFill>
                <a:effectLst/>
                <a:latin typeface="-apple-system"/>
              </a:rPr>
              <a:t> 2022</a:t>
            </a:r>
            <a:endParaRPr lang="en-US" dirty="0"/>
          </a:p>
        </p:txBody>
      </p:sp>
      <p:pic>
        <p:nvPicPr>
          <p:cNvPr id="14" name="Picture 13" descr="A picture containing diagram&#10;&#10;Description automatically generated">
            <a:extLst>
              <a:ext uri="{FF2B5EF4-FFF2-40B4-BE49-F238E27FC236}">
                <a16:creationId xmlns:a16="http://schemas.microsoft.com/office/drawing/2014/main" id="{A1D59717-5BDC-58B1-93E4-9483028F3CE0}"/>
              </a:ext>
            </a:extLst>
          </p:cNvPr>
          <p:cNvPicPr>
            <a:picLocks noChangeAspect="1"/>
          </p:cNvPicPr>
          <p:nvPr/>
        </p:nvPicPr>
        <p:blipFill>
          <a:blip r:embed="rId3"/>
          <a:stretch>
            <a:fillRect/>
          </a:stretch>
        </p:blipFill>
        <p:spPr>
          <a:xfrm>
            <a:off x="4419600" y="1511806"/>
            <a:ext cx="7772400" cy="3198582"/>
          </a:xfrm>
          <a:prstGeom prst="rect">
            <a:avLst/>
          </a:prstGeom>
        </p:spPr>
      </p:pic>
      <p:sp>
        <p:nvSpPr>
          <p:cNvPr id="15" name="TextBox 14">
            <a:extLst>
              <a:ext uri="{FF2B5EF4-FFF2-40B4-BE49-F238E27FC236}">
                <a16:creationId xmlns:a16="http://schemas.microsoft.com/office/drawing/2014/main" id="{D6F1C0EE-FAFE-DC26-7BC4-CD551BB9F9E0}"/>
              </a:ext>
            </a:extLst>
          </p:cNvPr>
          <p:cNvSpPr txBox="1"/>
          <p:nvPr/>
        </p:nvSpPr>
        <p:spPr>
          <a:xfrm>
            <a:off x="370112" y="2084022"/>
            <a:ext cx="4245429" cy="1200329"/>
          </a:xfrm>
          <a:prstGeom prst="rect">
            <a:avLst/>
          </a:prstGeom>
          <a:noFill/>
        </p:spPr>
        <p:txBody>
          <a:bodyPr wrap="square" rtlCol="0">
            <a:spAutoFit/>
          </a:bodyPr>
          <a:lstStyle/>
          <a:p>
            <a:r>
              <a:rPr lang="en-GB" b="0" i="0" u="none" strike="noStrike" dirty="0">
                <a:solidFill>
                  <a:srgbClr val="222222"/>
                </a:solidFill>
                <a:effectLst/>
              </a:rPr>
              <a:t>Histone deacetylation by histone deacetylases (</a:t>
            </a:r>
            <a:r>
              <a:rPr lang="en-GB" b="1" i="0" u="none" strike="noStrike" dirty="0">
                <a:solidFill>
                  <a:srgbClr val="222222"/>
                </a:solidFill>
                <a:effectLst/>
              </a:rPr>
              <a:t>HDAC</a:t>
            </a:r>
            <a:r>
              <a:rPr lang="en-GB" b="0" i="0" u="none" strike="noStrike" dirty="0">
                <a:solidFill>
                  <a:srgbClr val="222222"/>
                </a:solidFill>
                <a:effectLst/>
              </a:rPr>
              <a:t>s) induces a closed chromatin structure ➔ transcriptional repression</a:t>
            </a:r>
            <a:endParaRPr lang="en-US" dirty="0"/>
          </a:p>
        </p:txBody>
      </p:sp>
      <p:sp>
        <p:nvSpPr>
          <p:cNvPr id="17" name="TextBox 16">
            <a:extLst>
              <a:ext uri="{FF2B5EF4-FFF2-40B4-BE49-F238E27FC236}">
                <a16:creationId xmlns:a16="http://schemas.microsoft.com/office/drawing/2014/main" id="{0D4BECFE-76F4-6CF5-4DBB-5DCF5B7159EA}"/>
              </a:ext>
            </a:extLst>
          </p:cNvPr>
          <p:cNvSpPr txBox="1"/>
          <p:nvPr/>
        </p:nvSpPr>
        <p:spPr>
          <a:xfrm>
            <a:off x="370109" y="5109763"/>
            <a:ext cx="5148945" cy="646331"/>
          </a:xfrm>
          <a:prstGeom prst="rect">
            <a:avLst/>
          </a:prstGeom>
          <a:noFill/>
          <a:ln>
            <a:solidFill>
              <a:srgbClr val="FF0000"/>
            </a:solidFill>
          </a:ln>
        </p:spPr>
        <p:txBody>
          <a:bodyPr wrap="square">
            <a:spAutoFit/>
          </a:bodyPr>
          <a:lstStyle>
            <a:defPPr>
              <a:defRPr lang="en-US"/>
            </a:defPPr>
            <a:lvl1pPr>
              <a:defRPr b="0" i="0" u="none" strike="noStrike">
                <a:solidFill>
                  <a:srgbClr val="222222"/>
                </a:solidFill>
                <a:effectLst/>
                <a:latin typeface="-apple-system"/>
              </a:defRPr>
            </a:lvl1pPr>
          </a:lstStyle>
          <a:p>
            <a:r>
              <a:rPr lang="en-GB" dirty="0"/>
              <a:t> </a:t>
            </a:r>
            <a:r>
              <a:rPr lang="en-GB" dirty="0" err="1"/>
              <a:t>Sirtuins</a:t>
            </a:r>
            <a:r>
              <a:rPr lang="en-GB" dirty="0"/>
              <a:t> (i.e. SIRT1) downregulation in AD leads to the elevated A</a:t>
            </a:r>
            <a:r>
              <a:rPr lang="el-GR" dirty="0"/>
              <a:t>β </a:t>
            </a:r>
            <a:r>
              <a:rPr lang="en-GB" dirty="0"/>
              <a:t>levels and their aggregation. </a:t>
            </a:r>
            <a:endParaRPr lang="en-US" dirty="0"/>
          </a:p>
        </p:txBody>
      </p:sp>
      <p:sp>
        <p:nvSpPr>
          <p:cNvPr id="19" name="TextBox 18">
            <a:extLst>
              <a:ext uri="{FF2B5EF4-FFF2-40B4-BE49-F238E27FC236}">
                <a16:creationId xmlns:a16="http://schemas.microsoft.com/office/drawing/2014/main" id="{A0E598FB-3BCE-BA4E-7ADE-1B3FBACEEADA}"/>
              </a:ext>
            </a:extLst>
          </p:cNvPr>
          <p:cNvSpPr txBox="1"/>
          <p:nvPr/>
        </p:nvSpPr>
        <p:spPr>
          <a:xfrm>
            <a:off x="370110" y="3909503"/>
            <a:ext cx="5148945" cy="646331"/>
          </a:xfrm>
          <a:prstGeom prst="rect">
            <a:avLst/>
          </a:prstGeom>
          <a:noFill/>
          <a:ln>
            <a:solidFill>
              <a:srgbClr val="FF0000"/>
            </a:solidFill>
          </a:ln>
        </p:spPr>
        <p:txBody>
          <a:bodyPr wrap="square">
            <a:spAutoFit/>
          </a:bodyPr>
          <a:lstStyle/>
          <a:p>
            <a:r>
              <a:rPr lang="en-GB" b="0" i="0" u="none" strike="noStrike" dirty="0">
                <a:solidFill>
                  <a:srgbClr val="222222"/>
                </a:solidFill>
                <a:effectLst/>
                <a:latin typeface="-apple-system"/>
              </a:rPr>
              <a:t>HDAC6 increase in AD stimulates tau phosphorylation, thereby facilitating tau aggregation</a:t>
            </a:r>
            <a:endParaRPr lang="en-US" dirty="0"/>
          </a:p>
        </p:txBody>
      </p:sp>
      <p:pic>
        <p:nvPicPr>
          <p:cNvPr id="25" name="Picture 24" descr="A picture containing diagram&#10;&#10;Description automatically generated">
            <a:extLst>
              <a:ext uri="{FF2B5EF4-FFF2-40B4-BE49-F238E27FC236}">
                <a16:creationId xmlns:a16="http://schemas.microsoft.com/office/drawing/2014/main" id="{1F8532E0-6B37-8CB5-FF77-9EAE2A0B6B33}"/>
              </a:ext>
            </a:extLst>
          </p:cNvPr>
          <p:cNvPicPr>
            <a:picLocks noChangeAspect="1"/>
          </p:cNvPicPr>
          <p:nvPr/>
        </p:nvPicPr>
        <p:blipFill rotWithShape="1">
          <a:blip r:embed="rId3"/>
          <a:srcRect l="24183" t="68375" r="66231" b="17861"/>
          <a:stretch/>
        </p:blipFill>
        <p:spPr>
          <a:xfrm>
            <a:off x="370110" y="3328075"/>
            <a:ext cx="959156" cy="566774"/>
          </a:xfrm>
          <a:prstGeom prst="rect">
            <a:avLst/>
          </a:prstGeom>
        </p:spPr>
      </p:pic>
      <p:pic>
        <p:nvPicPr>
          <p:cNvPr id="26" name="Picture 25" descr="A picture containing diagram&#10;&#10;Description automatically generated">
            <a:extLst>
              <a:ext uri="{FF2B5EF4-FFF2-40B4-BE49-F238E27FC236}">
                <a16:creationId xmlns:a16="http://schemas.microsoft.com/office/drawing/2014/main" id="{50176F4F-625C-2B0D-EF9E-C96F5AE1314B}"/>
              </a:ext>
            </a:extLst>
          </p:cNvPr>
          <p:cNvPicPr>
            <a:picLocks noChangeAspect="1"/>
          </p:cNvPicPr>
          <p:nvPr/>
        </p:nvPicPr>
        <p:blipFill rotWithShape="1">
          <a:blip r:embed="rId3"/>
          <a:srcRect l="24183" t="81710" r="66231" b="6743"/>
          <a:stretch/>
        </p:blipFill>
        <p:spPr>
          <a:xfrm>
            <a:off x="370110" y="4617967"/>
            <a:ext cx="959156" cy="475457"/>
          </a:xfrm>
          <a:prstGeom prst="rect">
            <a:avLst/>
          </a:prstGeom>
        </p:spPr>
      </p:pic>
    </p:spTree>
    <p:extLst>
      <p:ext uri="{BB962C8B-B14F-4D97-AF65-F5344CB8AC3E}">
        <p14:creationId xmlns:p14="http://schemas.microsoft.com/office/powerpoint/2010/main" val="2698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D7E2">
            <a:alpha val="81353"/>
          </a:srgb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C791D7-C7F2-53E7-D7A9-154A73A7E52B}"/>
              </a:ext>
            </a:extLst>
          </p:cNvPr>
          <p:cNvSpPr txBox="1">
            <a:spLocks/>
          </p:cNvSpPr>
          <p:nvPr/>
        </p:nvSpPr>
        <p:spPr>
          <a:xfrm>
            <a:off x="582385" y="0"/>
            <a:ext cx="10515600" cy="874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Epigenetics and Parkinson’s disease (PD)</a:t>
            </a:r>
          </a:p>
        </p:txBody>
      </p:sp>
      <p:pic>
        <p:nvPicPr>
          <p:cNvPr id="6" name="Picture 5" descr="Diagram&#10;&#10;Description automatically generated">
            <a:extLst>
              <a:ext uri="{FF2B5EF4-FFF2-40B4-BE49-F238E27FC236}">
                <a16:creationId xmlns:a16="http://schemas.microsoft.com/office/drawing/2014/main" id="{68538473-EEAD-D499-C0AC-5F18DFBA5033}"/>
              </a:ext>
            </a:extLst>
          </p:cNvPr>
          <p:cNvPicPr>
            <a:picLocks noChangeAspect="1"/>
          </p:cNvPicPr>
          <p:nvPr/>
        </p:nvPicPr>
        <p:blipFill>
          <a:blip r:embed="rId3"/>
          <a:stretch>
            <a:fillRect/>
          </a:stretch>
        </p:blipFill>
        <p:spPr>
          <a:xfrm>
            <a:off x="5914369" y="807178"/>
            <a:ext cx="5454752" cy="4766535"/>
          </a:xfrm>
          <a:prstGeom prst="rect">
            <a:avLst/>
          </a:prstGeom>
        </p:spPr>
      </p:pic>
      <p:sp>
        <p:nvSpPr>
          <p:cNvPr id="7" name="TextBox 6">
            <a:extLst>
              <a:ext uri="{FF2B5EF4-FFF2-40B4-BE49-F238E27FC236}">
                <a16:creationId xmlns:a16="http://schemas.microsoft.com/office/drawing/2014/main" id="{F91330BB-6E06-17A1-89D1-9BA8701115CA}"/>
              </a:ext>
            </a:extLst>
          </p:cNvPr>
          <p:cNvSpPr txBox="1"/>
          <p:nvPr/>
        </p:nvSpPr>
        <p:spPr>
          <a:xfrm>
            <a:off x="385433" y="3542388"/>
            <a:ext cx="5725888" cy="707886"/>
          </a:xfrm>
          <a:prstGeom prst="rect">
            <a:avLst/>
          </a:prstGeom>
          <a:noFill/>
        </p:spPr>
        <p:txBody>
          <a:bodyPr wrap="square">
            <a:spAutoFit/>
          </a:bodyPr>
          <a:lstStyle>
            <a:defPPr>
              <a:defRPr lang="en-US"/>
            </a:defPPr>
            <a:lvl1pPr>
              <a:defRPr sz="2000" u="sng">
                <a:effectLst/>
              </a:defRPr>
            </a:lvl1pPr>
          </a:lstStyle>
          <a:p>
            <a:r>
              <a:rPr lang="en-GB" cap="all" dirty="0"/>
              <a:t>Dysregulation of histone-modifying enzymes </a:t>
            </a:r>
          </a:p>
          <a:p>
            <a:r>
              <a:rPr lang="en-GB" cap="all" dirty="0"/>
              <a:t>and histone modifications</a:t>
            </a:r>
            <a:endParaRPr lang="en-US" cap="all" dirty="0"/>
          </a:p>
        </p:txBody>
      </p:sp>
      <p:sp>
        <p:nvSpPr>
          <p:cNvPr id="9" name="TextBox 8">
            <a:extLst>
              <a:ext uri="{FF2B5EF4-FFF2-40B4-BE49-F238E27FC236}">
                <a16:creationId xmlns:a16="http://schemas.microsoft.com/office/drawing/2014/main" id="{EC11CBEC-FADF-58A0-66FF-D4B1A24BAEEE}"/>
              </a:ext>
            </a:extLst>
          </p:cNvPr>
          <p:cNvSpPr txBox="1"/>
          <p:nvPr/>
        </p:nvSpPr>
        <p:spPr>
          <a:xfrm>
            <a:off x="470197" y="4677817"/>
            <a:ext cx="5725879" cy="1323439"/>
          </a:xfrm>
          <a:prstGeom prst="rect">
            <a:avLst/>
          </a:prstGeom>
          <a:noFill/>
        </p:spPr>
        <p:txBody>
          <a:bodyPr wrap="square">
            <a:spAutoFit/>
          </a:bodyPr>
          <a:lstStyle/>
          <a:p>
            <a:r>
              <a:rPr lang="en-GB" sz="2000" dirty="0">
                <a:effectLst/>
              </a:rPr>
              <a:t>𝜶-synuclein binds to histones and inhibits histone acetylation </a:t>
            </a:r>
            <a:r>
              <a:rPr lang="en-GB" sz="2000" dirty="0"/>
              <a:t>(</a:t>
            </a:r>
            <a:r>
              <a:rPr lang="en-GB" sz="2000" dirty="0" err="1">
                <a:effectLst/>
              </a:rPr>
              <a:t>Desplats</a:t>
            </a:r>
            <a:r>
              <a:rPr lang="en-GB" sz="2000" dirty="0">
                <a:effectLst/>
              </a:rPr>
              <a:t> P. </a:t>
            </a:r>
            <a:r>
              <a:rPr lang="en-GB" sz="2000" i="1" dirty="0">
                <a:effectLst/>
              </a:rPr>
              <a:t>J </a:t>
            </a:r>
            <a:r>
              <a:rPr lang="en-GB" sz="2000" i="1" dirty="0" err="1">
                <a:effectLst/>
              </a:rPr>
              <a:t>Biol</a:t>
            </a:r>
            <a:r>
              <a:rPr lang="en-GB" sz="2000" i="1" dirty="0">
                <a:effectLst/>
              </a:rPr>
              <a:t> Chem, </a:t>
            </a:r>
            <a:r>
              <a:rPr lang="en-GB" sz="2000" dirty="0">
                <a:effectLst/>
              </a:rPr>
              <a:t>2011)</a:t>
            </a:r>
          </a:p>
          <a:p>
            <a:endParaRPr lang="en-GB" sz="2000" dirty="0">
              <a:effectLst/>
            </a:endParaRPr>
          </a:p>
          <a:p>
            <a:endParaRPr lang="en-GB" sz="2000" dirty="0">
              <a:effectLst/>
            </a:endParaRPr>
          </a:p>
        </p:txBody>
      </p:sp>
      <p:sp>
        <p:nvSpPr>
          <p:cNvPr id="13" name="TextBox 12">
            <a:extLst>
              <a:ext uri="{FF2B5EF4-FFF2-40B4-BE49-F238E27FC236}">
                <a16:creationId xmlns:a16="http://schemas.microsoft.com/office/drawing/2014/main" id="{5A4A188F-D808-A0BA-1AB6-F0123D472FE6}"/>
              </a:ext>
            </a:extLst>
          </p:cNvPr>
          <p:cNvSpPr txBox="1"/>
          <p:nvPr/>
        </p:nvSpPr>
        <p:spPr>
          <a:xfrm>
            <a:off x="470197" y="979854"/>
            <a:ext cx="6094140" cy="400110"/>
          </a:xfrm>
          <a:prstGeom prst="rect">
            <a:avLst/>
          </a:prstGeom>
          <a:noFill/>
        </p:spPr>
        <p:txBody>
          <a:bodyPr wrap="square">
            <a:spAutoFit/>
          </a:bodyPr>
          <a:lstStyle>
            <a:defPPr>
              <a:defRPr lang="en-US"/>
            </a:defPPr>
            <a:lvl1pPr>
              <a:defRPr sz="2000" u="sng" cap="all">
                <a:effectLst/>
              </a:defRPr>
            </a:lvl1pPr>
          </a:lstStyle>
          <a:p>
            <a:r>
              <a:rPr lang="en-GB" dirty="0"/>
              <a:t>DNA METHYLATION IN PARKINSON’S DISEASE</a:t>
            </a:r>
          </a:p>
        </p:txBody>
      </p:sp>
      <p:sp>
        <p:nvSpPr>
          <p:cNvPr id="15" name="TextBox 14">
            <a:extLst>
              <a:ext uri="{FF2B5EF4-FFF2-40B4-BE49-F238E27FC236}">
                <a16:creationId xmlns:a16="http://schemas.microsoft.com/office/drawing/2014/main" id="{DB84A70F-CE1B-85B2-7F5C-2C9CE62395A1}"/>
              </a:ext>
            </a:extLst>
          </p:cNvPr>
          <p:cNvSpPr txBox="1"/>
          <p:nvPr/>
        </p:nvSpPr>
        <p:spPr>
          <a:xfrm>
            <a:off x="470197" y="1479579"/>
            <a:ext cx="5444172" cy="2246769"/>
          </a:xfrm>
          <a:prstGeom prst="rect">
            <a:avLst/>
          </a:prstGeom>
          <a:noFill/>
        </p:spPr>
        <p:txBody>
          <a:bodyPr wrap="square">
            <a:spAutoFit/>
          </a:bodyPr>
          <a:lstStyle/>
          <a:p>
            <a:pPr marL="285750" indent="-285750">
              <a:buFont typeface="Arial" panose="020B0604020202020204" pitchFamily="34" charset="0"/>
              <a:buChar char="•"/>
            </a:pPr>
            <a:r>
              <a:rPr lang="en-GB" sz="2000" dirty="0">
                <a:effectLst/>
              </a:rPr>
              <a:t>global DNA </a:t>
            </a:r>
            <a:r>
              <a:rPr lang="en-GB" sz="2000" b="1" dirty="0">
                <a:effectLst/>
              </a:rPr>
              <a:t>hypomethylation</a:t>
            </a:r>
            <a:r>
              <a:rPr lang="en-GB" sz="2000" dirty="0">
                <a:effectLst/>
              </a:rPr>
              <a:t> in PD and dementia with Lewy bodies</a:t>
            </a:r>
          </a:p>
          <a:p>
            <a:pPr marL="285750" indent="-285750">
              <a:buFont typeface="Arial" panose="020B0604020202020204" pitchFamily="34" charset="0"/>
              <a:buChar char="•"/>
            </a:pPr>
            <a:r>
              <a:rPr lang="en-GB" sz="2000" dirty="0">
                <a:effectLst/>
              </a:rPr>
              <a:t>decreased SNCA (disease-related gene</a:t>
            </a:r>
            <a:r>
              <a:rPr lang="en-GB" sz="2000" dirty="0"/>
              <a:t>) </a:t>
            </a:r>
            <a:r>
              <a:rPr lang="en-GB" sz="2000" dirty="0">
                <a:effectLst/>
              </a:rPr>
              <a:t>methylation levels increases production of the 𝜶 –synuclein</a:t>
            </a:r>
          </a:p>
          <a:p>
            <a:pPr marL="285750" indent="-285750">
              <a:buFont typeface="Arial" panose="020B0604020202020204" pitchFamily="34" charset="0"/>
              <a:buChar char="•"/>
            </a:pPr>
            <a:r>
              <a:rPr lang="en-GB" sz="2000" dirty="0"/>
              <a:t>number of other genes explored</a:t>
            </a:r>
            <a:endParaRPr lang="en-GB" sz="2000" dirty="0">
              <a:effectLst/>
            </a:endParaRPr>
          </a:p>
          <a:p>
            <a:pPr marL="285750" indent="-285750">
              <a:buFont typeface="Arial" panose="020B0604020202020204" pitchFamily="34" charset="0"/>
              <a:buChar char="•"/>
            </a:pPr>
            <a:endParaRPr lang="en-GB" sz="2000" dirty="0">
              <a:effectLst/>
            </a:endParaRPr>
          </a:p>
        </p:txBody>
      </p:sp>
    </p:spTree>
    <p:extLst>
      <p:ext uri="{BB962C8B-B14F-4D97-AF65-F5344CB8AC3E}">
        <p14:creationId xmlns:p14="http://schemas.microsoft.com/office/powerpoint/2010/main" val="206618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4395"/>
          </a:xfrm>
        </p:spPr>
        <p:txBody>
          <a:bodyPr>
            <a:normAutofit/>
          </a:bodyPr>
          <a:lstStyle/>
          <a:p>
            <a:r>
              <a:rPr lang="sl-SI"/>
              <a:t>Epigenetic triggers</a:t>
            </a:r>
            <a:endParaRPr lang="en-US" dirty="0"/>
          </a:p>
        </p:txBody>
      </p:sp>
      <p:sp>
        <p:nvSpPr>
          <p:cNvPr id="3" name="Content Placeholder 2"/>
          <p:cNvSpPr>
            <a:spLocks noGrp="1"/>
          </p:cNvSpPr>
          <p:nvPr>
            <p:ph idx="1"/>
          </p:nvPr>
        </p:nvSpPr>
        <p:spPr>
          <a:xfrm>
            <a:off x="838200" y="1371600"/>
            <a:ext cx="10515600" cy="4805363"/>
          </a:xfrm>
        </p:spPr>
        <p:txBody>
          <a:bodyPr>
            <a:normAutofit/>
          </a:bodyPr>
          <a:lstStyle/>
          <a:p>
            <a:r>
              <a:rPr lang="en-US" dirty="0"/>
              <a:t>Brain structures important for the development of </a:t>
            </a:r>
            <a:r>
              <a:rPr lang="en-US" dirty="0">
                <a:solidFill>
                  <a:srgbClr val="FF0000"/>
                </a:solidFill>
              </a:rPr>
              <a:t>addiction</a:t>
            </a:r>
            <a:r>
              <a:rPr lang="en-US" dirty="0"/>
              <a:t>, where epigenetics plays an important role:</a:t>
            </a:r>
            <a:endParaRPr lang="sl-SI" dirty="0"/>
          </a:p>
          <a:p>
            <a:r>
              <a:rPr lang="en-US" dirty="0"/>
              <a:t>Nucleus </a:t>
            </a:r>
            <a:r>
              <a:rPr lang="en-US" dirty="0" err="1"/>
              <a:t>accumbens</a:t>
            </a:r>
            <a:r>
              <a:rPr lang="en-US" dirty="0"/>
              <a:t> – Na</a:t>
            </a:r>
            <a:r>
              <a:rPr lang="sl-SI" dirty="0"/>
              <a:t>cc</a:t>
            </a:r>
          </a:p>
          <a:p>
            <a:r>
              <a:rPr lang="en-US" dirty="0"/>
              <a:t>Ventral tegmental area – VTA</a:t>
            </a:r>
            <a:endParaRPr lang="sl-SI" dirty="0"/>
          </a:p>
          <a:p>
            <a:r>
              <a:rPr lang="en-US" dirty="0"/>
              <a:t>Dorsal striatum </a:t>
            </a:r>
            <a:r>
              <a:rPr lang="sl-SI" dirty="0"/>
              <a:t>- </a:t>
            </a:r>
            <a:r>
              <a:rPr lang="en-US" dirty="0"/>
              <a:t>DS</a:t>
            </a:r>
          </a:p>
        </p:txBody>
      </p:sp>
      <p:pic>
        <p:nvPicPr>
          <p:cNvPr id="4" name="Slika 3">
            <a:extLst>
              <a:ext uri="{FF2B5EF4-FFF2-40B4-BE49-F238E27FC236}">
                <a16:creationId xmlns:a16="http://schemas.microsoft.com/office/drawing/2014/main" id="{11810924-A9BA-41FB-AD61-FED39420EB41}"/>
              </a:ext>
            </a:extLst>
          </p:cNvPr>
          <p:cNvPicPr>
            <a:picLocks noChangeAspect="1"/>
          </p:cNvPicPr>
          <p:nvPr/>
        </p:nvPicPr>
        <p:blipFill>
          <a:blip r:embed="rId2"/>
          <a:stretch>
            <a:fillRect/>
          </a:stretch>
        </p:blipFill>
        <p:spPr>
          <a:xfrm>
            <a:off x="7139479" y="2434294"/>
            <a:ext cx="4394289" cy="2547609"/>
          </a:xfrm>
          <a:prstGeom prst="rect">
            <a:avLst/>
          </a:prstGeom>
        </p:spPr>
      </p:pic>
    </p:spTree>
    <p:extLst>
      <p:ext uri="{BB962C8B-B14F-4D97-AF65-F5344CB8AC3E}">
        <p14:creationId xmlns:p14="http://schemas.microsoft.com/office/powerpoint/2010/main" val="27080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2CE6-FD84-9ABF-5254-57FCCEC816F7}"/>
              </a:ext>
            </a:extLst>
          </p:cNvPr>
          <p:cNvSpPr>
            <a:spLocks noGrp="1"/>
          </p:cNvSpPr>
          <p:nvPr>
            <p:ph type="title"/>
          </p:nvPr>
        </p:nvSpPr>
        <p:spPr>
          <a:xfrm>
            <a:off x="838200" y="365125"/>
            <a:ext cx="10811256" cy="874395"/>
          </a:xfrm>
        </p:spPr>
        <p:txBody>
          <a:bodyPr>
            <a:noAutofit/>
          </a:bodyPr>
          <a:lstStyle/>
          <a:p>
            <a:r>
              <a:rPr lang="sl-SI" sz="3600" b="1" dirty="0">
                <a:solidFill>
                  <a:srgbClr val="FF0000"/>
                </a:solidFill>
              </a:rPr>
              <a:t>Non-coding RNAs </a:t>
            </a:r>
            <a:r>
              <a:rPr lang="sl-SI" sz="3600" dirty="0"/>
              <a:t>(</a:t>
            </a:r>
            <a:r>
              <a:rPr lang="sl-SI" sz="3600" dirty="0">
                <a:solidFill>
                  <a:srgbClr val="00B0F0"/>
                </a:solidFill>
              </a:rPr>
              <a:t>ncRNAs</a:t>
            </a:r>
            <a:r>
              <a:rPr lang="sl-SI" sz="3600" dirty="0"/>
              <a:t>) and neurodegenerative diseases</a:t>
            </a:r>
            <a:endParaRPr lang="en-US" sz="3600" dirty="0"/>
          </a:p>
        </p:txBody>
      </p:sp>
      <p:sp>
        <p:nvSpPr>
          <p:cNvPr id="5" name="TextBox 4">
            <a:extLst>
              <a:ext uri="{FF2B5EF4-FFF2-40B4-BE49-F238E27FC236}">
                <a16:creationId xmlns:a16="http://schemas.microsoft.com/office/drawing/2014/main" id="{EE8585E7-CA34-7E28-26AB-0B153E70C24B}"/>
              </a:ext>
            </a:extLst>
          </p:cNvPr>
          <p:cNvSpPr txBox="1"/>
          <p:nvPr/>
        </p:nvSpPr>
        <p:spPr>
          <a:xfrm>
            <a:off x="838200" y="3941999"/>
            <a:ext cx="6097904" cy="1631216"/>
          </a:xfrm>
          <a:prstGeom prst="rect">
            <a:avLst/>
          </a:prstGeom>
          <a:noFill/>
        </p:spPr>
        <p:txBody>
          <a:bodyPr wrap="square">
            <a:spAutoFit/>
          </a:bodyPr>
          <a:lstStyle/>
          <a:p>
            <a:endParaRPr lang="en-GB" sz="2000" dirty="0">
              <a:effectLst/>
            </a:endParaRPr>
          </a:p>
          <a:p>
            <a:pPr marL="285750" indent="-285750">
              <a:buFont typeface="Arial" panose="020B0604020202020204" pitchFamily="34" charset="0"/>
              <a:buChar char="•"/>
            </a:pPr>
            <a:r>
              <a:rPr lang="en-GB" sz="2000" dirty="0">
                <a:effectLst/>
              </a:rPr>
              <a:t>largely investigated in both neuronal and peripheral tissues of patients suffering from neurodegenerative disorders, as well as in animal models of these conditions</a:t>
            </a:r>
            <a:r>
              <a:rPr lang="en-GB" sz="2000" baseline="30000" dirty="0">
                <a:effectLst/>
              </a:rPr>
              <a:t>3,4,5,6</a:t>
            </a:r>
          </a:p>
        </p:txBody>
      </p:sp>
      <p:sp>
        <p:nvSpPr>
          <p:cNvPr id="4" name="TextBox 3">
            <a:extLst>
              <a:ext uri="{FF2B5EF4-FFF2-40B4-BE49-F238E27FC236}">
                <a16:creationId xmlns:a16="http://schemas.microsoft.com/office/drawing/2014/main" id="{07279647-03C8-1424-79CA-DB3094555520}"/>
              </a:ext>
            </a:extLst>
          </p:cNvPr>
          <p:cNvSpPr txBox="1"/>
          <p:nvPr/>
        </p:nvSpPr>
        <p:spPr>
          <a:xfrm>
            <a:off x="838200" y="1467375"/>
            <a:ext cx="6097904" cy="2246769"/>
          </a:xfrm>
          <a:prstGeom prst="rect">
            <a:avLst/>
          </a:prstGeom>
          <a:noFill/>
        </p:spPr>
        <p:txBody>
          <a:bodyPr wrap="square">
            <a:spAutoFit/>
          </a:bodyPr>
          <a:lstStyle/>
          <a:p>
            <a:pPr marL="285750" indent="-285750">
              <a:buFont typeface="Arial" panose="020B0604020202020204" pitchFamily="34" charset="0"/>
              <a:buChar char="•"/>
            </a:pPr>
            <a:r>
              <a:rPr lang="en-GB" sz="2000" b="1" i="0" u="none" strike="noStrike" dirty="0">
                <a:solidFill>
                  <a:srgbClr val="7030A0"/>
                </a:solidFill>
                <a:effectLst/>
              </a:rPr>
              <a:t>miRNAs</a:t>
            </a:r>
            <a:r>
              <a:rPr lang="en-GB" sz="2000" b="0" i="0" u="none" strike="noStrike" dirty="0">
                <a:effectLst/>
              </a:rPr>
              <a:t> are a large family of conserved small non-coding RNA that play a central role in the </a:t>
            </a:r>
            <a:r>
              <a:rPr lang="en-GB" sz="2000" b="0" i="0" u="none" strike="noStrike" dirty="0">
                <a:solidFill>
                  <a:srgbClr val="FF0000"/>
                </a:solidFill>
                <a:effectLst/>
              </a:rPr>
              <a:t>post-transcriptional regulation </a:t>
            </a:r>
            <a:r>
              <a:rPr lang="en-GB" sz="2000" b="0" i="0" u="none" strike="noStrike" dirty="0">
                <a:effectLst/>
              </a:rPr>
              <a:t>of gene expression</a:t>
            </a:r>
            <a:r>
              <a:rPr lang="en-GB" sz="2000" b="0" i="0" u="none" strike="noStrike" baseline="30000" dirty="0">
                <a:effectLst/>
              </a:rPr>
              <a:t>1</a:t>
            </a:r>
          </a:p>
          <a:p>
            <a:pPr marL="285750" indent="-285750">
              <a:buFont typeface="Arial" panose="020B0604020202020204" pitchFamily="34" charset="0"/>
              <a:buChar char="•"/>
            </a:pPr>
            <a:endParaRPr lang="en-GB" sz="2000" b="0" i="0" u="none" strike="noStrike" dirty="0">
              <a:effectLst/>
            </a:endParaRPr>
          </a:p>
          <a:p>
            <a:pPr marL="742950" lvl="1" indent="-285750">
              <a:buFont typeface="Wingdings" pitchFamily="2" charset="2"/>
              <a:buChar char="Ø"/>
            </a:pPr>
            <a:r>
              <a:rPr lang="en-GB" sz="2000" b="0" i="0" u="none" strike="noStrike" dirty="0">
                <a:effectLst/>
              </a:rPr>
              <a:t>control about 50% of all protein-coding genes</a:t>
            </a:r>
          </a:p>
          <a:p>
            <a:pPr marL="742950" lvl="1" indent="-285750">
              <a:buFont typeface="Wingdings" pitchFamily="2" charset="2"/>
              <a:buChar char="Ø"/>
            </a:pPr>
            <a:r>
              <a:rPr lang="en-GB" sz="2000" b="0" i="0" u="none" strike="noStrike" dirty="0">
                <a:effectLst/>
              </a:rPr>
              <a:t> discovered in C</a:t>
            </a:r>
            <a:r>
              <a:rPr lang="en-GB" sz="2000" b="0" i="1" u="none" strike="noStrike" dirty="0">
                <a:effectLst/>
              </a:rPr>
              <a:t>aenorhabditis elegans</a:t>
            </a:r>
            <a:r>
              <a:rPr lang="en-GB" sz="2000" baseline="30000" dirty="0"/>
              <a:t>2 </a:t>
            </a:r>
            <a:r>
              <a:rPr lang="en-GB" sz="2000" dirty="0"/>
              <a:t>20 </a:t>
            </a:r>
            <a:r>
              <a:rPr lang="en-GB" sz="2000" dirty="0" err="1"/>
              <a:t>yrs</a:t>
            </a:r>
            <a:r>
              <a:rPr lang="en-GB" sz="2000" dirty="0"/>
              <a:t> ago</a:t>
            </a:r>
          </a:p>
          <a:p>
            <a:pPr marL="742950" lvl="1" indent="-285750">
              <a:buFont typeface="Wingdings" pitchFamily="2" charset="2"/>
              <a:buChar char="Ø"/>
            </a:pPr>
            <a:r>
              <a:rPr lang="en-GB" sz="2000" dirty="0"/>
              <a:t>most extensively studied class of ncRNAs today</a:t>
            </a:r>
            <a:endParaRPr lang="en-US" sz="2000" dirty="0"/>
          </a:p>
        </p:txBody>
      </p:sp>
      <p:sp>
        <p:nvSpPr>
          <p:cNvPr id="8" name="TextBox 7">
            <a:extLst>
              <a:ext uri="{FF2B5EF4-FFF2-40B4-BE49-F238E27FC236}">
                <a16:creationId xmlns:a16="http://schemas.microsoft.com/office/drawing/2014/main" id="{7399D111-0E6E-15D4-71FD-1FD1472491B7}"/>
              </a:ext>
            </a:extLst>
          </p:cNvPr>
          <p:cNvSpPr txBox="1"/>
          <p:nvPr/>
        </p:nvSpPr>
        <p:spPr>
          <a:xfrm>
            <a:off x="6736553" y="5197479"/>
            <a:ext cx="5123688" cy="1384995"/>
          </a:xfrm>
          <a:prstGeom prst="rect">
            <a:avLst/>
          </a:prstGeom>
          <a:noFill/>
        </p:spPr>
        <p:txBody>
          <a:bodyPr wrap="square">
            <a:spAutoFit/>
          </a:bodyPr>
          <a:lstStyle/>
          <a:p>
            <a:r>
              <a:rPr lang="en-GB" sz="1400" b="0" u="none" strike="noStrike" baseline="30000" dirty="0">
                <a:solidFill>
                  <a:srgbClr val="222222"/>
                </a:solidFill>
                <a:effectLst/>
              </a:rPr>
              <a:t>1</a:t>
            </a:r>
            <a:r>
              <a:rPr lang="en-GB" sz="1400" b="0" u="none" strike="noStrike" dirty="0">
                <a:solidFill>
                  <a:srgbClr val="222222"/>
                </a:solidFill>
                <a:effectLst/>
              </a:rPr>
              <a:t>Bartel D.</a:t>
            </a:r>
            <a:r>
              <a:rPr lang="en-GB" sz="1400" b="0" i="1" u="none" strike="noStrike" dirty="0">
                <a:solidFill>
                  <a:srgbClr val="222222"/>
                </a:solidFill>
                <a:effectLst/>
              </a:rPr>
              <a:t> Cell</a:t>
            </a:r>
            <a:r>
              <a:rPr lang="en-GB" sz="1400" b="0" i="0" u="none" strike="noStrike" dirty="0">
                <a:solidFill>
                  <a:srgbClr val="222222"/>
                </a:solidFill>
                <a:effectLst/>
              </a:rPr>
              <a:t> 2004</a:t>
            </a:r>
          </a:p>
          <a:p>
            <a:r>
              <a:rPr lang="en-US" sz="1400" baseline="30000" dirty="0"/>
              <a:t>2</a:t>
            </a:r>
            <a:r>
              <a:rPr lang="en-US" sz="1400" dirty="0"/>
              <a:t>Rosalind C.  Cell, 1993</a:t>
            </a:r>
          </a:p>
          <a:p>
            <a:r>
              <a:rPr lang="en-GB" sz="1400" b="0" i="0" u="none" strike="noStrike" baseline="30000" dirty="0">
                <a:solidFill>
                  <a:srgbClr val="222222"/>
                </a:solidFill>
                <a:effectLst/>
              </a:rPr>
              <a:t>3</a:t>
            </a:r>
            <a:r>
              <a:rPr lang="en-GB" sz="1400" b="0" i="0" u="none" strike="noStrike" dirty="0">
                <a:solidFill>
                  <a:srgbClr val="222222"/>
                </a:solidFill>
                <a:effectLst/>
              </a:rPr>
              <a:t>Evgenia S, The Lancet Neurology, 2012</a:t>
            </a:r>
          </a:p>
          <a:p>
            <a:r>
              <a:rPr lang="en-GB" sz="1400" b="0" i="0" u="none" strike="noStrike" baseline="30000" dirty="0">
                <a:solidFill>
                  <a:srgbClr val="222222"/>
                </a:solidFill>
                <a:effectLst/>
              </a:rPr>
              <a:t>4</a:t>
            </a:r>
            <a:r>
              <a:rPr lang="en-GB" sz="1400" b="0" i="0" u="none" strike="noStrike" dirty="0">
                <a:solidFill>
                  <a:srgbClr val="222222"/>
                </a:solidFill>
                <a:effectLst/>
              </a:rPr>
              <a:t>Moradifard, S. </a:t>
            </a:r>
            <a:r>
              <a:rPr lang="en-GB" sz="1400" b="0" i="1" u="none" strike="noStrike" dirty="0">
                <a:solidFill>
                  <a:srgbClr val="222222"/>
                </a:solidFill>
                <a:effectLst/>
              </a:rPr>
              <a:t>Sci Rep</a:t>
            </a:r>
            <a:r>
              <a:rPr lang="en-GB" sz="1400" b="0" i="0" u="none" strike="noStrike" dirty="0">
                <a:solidFill>
                  <a:srgbClr val="222222"/>
                </a:solidFill>
                <a:effectLst/>
              </a:rPr>
              <a:t> 2018</a:t>
            </a:r>
          </a:p>
          <a:p>
            <a:r>
              <a:rPr lang="en-GB" sz="1400" baseline="30000" dirty="0">
                <a:solidFill>
                  <a:srgbClr val="222222"/>
                </a:solidFill>
              </a:rPr>
              <a:t>5</a:t>
            </a:r>
            <a:r>
              <a:rPr lang="en-GB" sz="1400" dirty="0">
                <a:effectLst/>
              </a:rPr>
              <a:t>Fabio </a:t>
            </a:r>
            <a:r>
              <a:rPr lang="en-GB" sz="1400" dirty="0" err="1">
                <a:effectLst/>
              </a:rPr>
              <a:t>C,Epigenetics</a:t>
            </a:r>
            <a:r>
              <a:rPr lang="en-GB" sz="1400" dirty="0">
                <a:effectLst/>
              </a:rPr>
              <a:t> in Human Disease, 2018</a:t>
            </a:r>
          </a:p>
          <a:p>
            <a:r>
              <a:rPr lang="en-GB" sz="1400" baseline="30000" dirty="0">
                <a:solidFill>
                  <a:srgbClr val="222222"/>
                </a:solidFill>
              </a:rPr>
              <a:t>6</a:t>
            </a:r>
            <a:r>
              <a:rPr lang="en-GB" sz="1400" b="0" i="0" u="none" strike="noStrike" dirty="0">
                <a:solidFill>
                  <a:srgbClr val="222222"/>
                </a:solidFill>
                <a:effectLst/>
              </a:rPr>
              <a:t>Dobricic, V .</a:t>
            </a:r>
            <a:r>
              <a:rPr lang="en-GB" sz="1400" b="0" i="1" u="none" strike="noStrike" dirty="0" err="1">
                <a:solidFill>
                  <a:srgbClr val="222222"/>
                </a:solidFill>
                <a:effectLst/>
              </a:rPr>
              <a:t>Transl</a:t>
            </a:r>
            <a:r>
              <a:rPr lang="en-GB" sz="1400" b="0" i="1" u="none" strike="noStrike" dirty="0">
                <a:solidFill>
                  <a:srgbClr val="222222"/>
                </a:solidFill>
                <a:effectLst/>
              </a:rPr>
              <a:t> Psychiatry</a:t>
            </a:r>
            <a:r>
              <a:rPr lang="en-GB" sz="1400" b="0" i="0" u="none" strike="noStrike" dirty="0">
                <a:solidFill>
                  <a:srgbClr val="222222"/>
                </a:solidFill>
                <a:effectLst/>
              </a:rPr>
              <a:t> 2022</a:t>
            </a:r>
          </a:p>
        </p:txBody>
      </p:sp>
      <p:pic>
        <p:nvPicPr>
          <p:cNvPr id="16" name="Picture 15" descr="A picture containing text&#10;&#10;Description automatically generated">
            <a:extLst>
              <a:ext uri="{FF2B5EF4-FFF2-40B4-BE49-F238E27FC236}">
                <a16:creationId xmlns:a16="http://schemas.microsoft.com/office/drawing/2014/main" id="{2C58B657-2E29-D6D8-93DE-052E894BE0E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36104" y="1446752"/>
            <a:ext cx="5160039" cy="3543495"/>
          </a:xfrm>
          <a:prstGeom prst="rect">
            <a:avLst/>
          </a:prstGeom>
        </p:spPr>
      </p:pic>
    </p:spTree>
    <p:extLst>
      <p:ext uri="{BB962C8B-B14F-4D97-AF65-F5344CB8AC3E}">
        <p14:creationId xmlns:p14="http://schemas.microsoft.com/office/powerpoint/2010/main" val="2501186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2CE6-FD84-9ABF-5254-57FCCEC816F7}"/>
              </a:ext>
            </a:extLst>
          </p:cNvPr>
          <p:cNvSpPr>
            <a:spLocks noGrp="1"/>
          </p:cNvSpPr>
          <p:nvPr>
            <p:ph type="title"/>
          </p:nvPr>
        </p:nvSpPr>
        <p:spPr>
          <a:xfrm>
            <a:off x="820615" y="257967"/>
            <a:ext cx="10811256" cy="874395"/>
          </a:xfrm>
        </p:spPr>
        <p:txBody>
          <a:bodyPr>
            <a:noAutofit/>
          </a:bodyPr>
          <a:lstStyle/>
          <a:p>
            <a:r>
              <a:rPr lang="sl-SI" sz="3600" dirty="0"/>
              <a:t>Non-coding RNAs (ncRNAs) and neurodegenerative diseases</a:t>
            </a:r>
            <a:endParaRPr lang="en-US" sz="3600" dirty="0"/>
          </a:p>
        </p:txBody>
      </p:sp>
      <p:sp>
        <p:nvSpPr>
          <p:cNvPr id="8" name="TextBox 7">
            <a:extLst>
              <a:ext uri="{FF2B5EF4-FFF2-40B4-BE49-F238E27FC236}">
                <a16:creationId xmlns:a16="http://schemas.microsoft.com/office/drawing/2014/main" id="{7399D111-0E6E-15D4-71FD-1FD1472491B7}"/>
              </a:ext>
            </a:extLst>
          </p:cNvPr>
          <p:cNvSpPr txBox="1"/>
          <p:nvPr/>
        </p:nvSpPr>
        <p:spPr>
          <a:xfrm>
            <a:off x="6972124" y="5938918"/>
            <a:ext cx="3332461" cy="307777"/>
          </a:xfrm>
          <a:prstGeom prst="rect">
            <a:avLst/>
          </a:prstGeom>
          <a:noFill/>
        </p:spPr>
        <p:txBody>
          <a:bodyPr wrap="square">
            <a:spAutoFit/>
          </a:bodyPr>
          <a:lstStyle/>
          <a:p>
            <a:r>
              <a:rPr lang="en-GB" sz="1400" b="0" i="0" u="none" strike="noStrike" dirty="0">
                <a:solidFill>
                  <a:srgbClr val="222222"/>
                </a:solidFill>
                <a:effectLst/>
              </a:rPr>
              <a:t>Evgenia S, The Lancet Neurology, 2012</a:t>
            </a:r>
          </a:p>
        </p:txBody>
      </p:sp>
      <p:sp>
        <p:nvSpPr>
          <p:cNvPr id="4" name="TextBox 3">
            <a:extLst>
              <a:ext uri="{FF2B5EF4-FFF2-40B4-BE49-F238E27FC236}">
                <a16:creationId xmlns:a16="http://schemas.microsoft.com/office/drawing/2014/main" id="{B51DDF8D-DB7E-AAF8-63DC-41D3F828AFC5}"/>
              </a:ext>
            </a:extLst>
          </p:cNvPr>
          <p:cNvSpPr txBox="1"/>
          <p:nvPr/>
        </p:nvSpPr>
        <p:spPr>
          <a:xfrm>
            <a:off x="189995" y="1738316"/>
            <a:ext cx="1975136" cy="1938992"/>
          </a:xfrm>
          <a:prstGeom prst="rect">
            <a:avLst/>
          </a:prstGeom>
          <a:noFill/>
        </p:spPr>
        <p:txBody>
          <a:bodyPr wrap="square">
            <a:spAutoFit/>
          </a:bodyPr>
          <a:lstStyle/>
          <a:p>
            <a:r>
              <a:rPr lang="en-GB" sz="2400" b="1" i="0" u="none" strike="noStrike" dirty="0">
                <a:solidFill>
                  <a:srgbClr val="2E2E2E"/>
                </a:solidFill>
                <a:effectLst/>
              </a:rPr>
              <a:t>Physiological roles of regulatory ncRNAs in the CNS</a:t>
            </a:r>
            <a:endParaRPr lang="en-US" sz="2400" b="1" dirty="0"/>
          </a:p>
        </p:txBody>
      </p:sp>
      <p:pic>
        <p:nvPicPr>
          <p:cNvPr id="6" name="Picture 5" descr="Diagram&#10;&#10;Description automatically generated">
            <a:extLst>
              <a:ext uri="{FF2B5EF4-FFF2-40B4-BE49-F238E27FC236}">
                <a16:creationId xmlns:a16="http://schemas.microsoft.com/office/drawing/2014/main" id="{B549691A-F78F-945F-DA82-34C81E55FD7E}"/>
              </a:ext>
            </a:extLst>
          </p:cNvPr>
          <p:cNvPicPr>
            <a:picLocks noChangeAspect="1"/>
          </p:cNvPicPr>
          <p:nvPr/>
        </p:nvPicPr>
        <p:blipFill>
          <a:blip r:embed="rId3"/>
          <a:stretch>
            <a:fillRect/>
          </a:stretch>
        </p:blipFill>
        <p:spPr>
          <a:xfrm>
            <a:off x="2501057" y="628556"/>
            <a:ext cx="8132172" cy="5362911"/>
          </a:xfrm>
          <a:prstGeom prst="rect">
            <a:avLst/>
          </a:prstGeom>
        </p:spPr>
      </p:pic>
    </p:spTree>
    <p:extLst>
      <p:ext uri="{BB962C8B-B14F-4D97-AF65-F5344CB8AC3E}">
        <p14:creationId xmlns:p14="http://schemas.microsoft.com/office/powerpoint/2010/main" val="949438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2CE6-FD84-9ABF-5254-57FCCEC816F7}"/>
              </a:ext>
            </a:extLst>
          </p:cNvPr>
          <p:cNvSpPr>
            <a:spLocks noGrp="1"/>
          </p:cNvSpPr>
          <p:nvPr>
            <p:ph type="title"/>
          </p:nvPr>
        </p:nvSpPr>
        <p:spPr>
          <a:xfrm>
            <a:off x="556846" y="235704"/>
            <a:ext cx="10811256" cy="874395"/>
          </a:xfrm>
        </p:spPr>
        <p:txBody>
          <a:bodyPr>
            <a:noAutofit/>
          </a:bodyPr>
          <a:lstStyle/>
          <a:p>
            <a:r>
              <a:rPr lang="sl-SI" sz="3600" dirty="0"/>
              <a:t>Non-coding RNAs (ncRNAs) and neurodegenerative diseases</a:t>
            </a:r>
            <a:endParaRPr lang="en-US" sz="3600" dirty="0"/>
          </a:p>
        </p:txBody>
      </p:sp>
      <p:sp>
        <p:nvSpPr>
          <p:cNvPr id="8" name="TextBox 7">
            <a:extLst>
              <a:ext uri="{FF2B5EF4-FFF2-40B4-BE49-F238E27FC236}">
                <a16:creationId xmlns:a16="http://schemas.microsoft.com/office/drawing/2014/main" id="{7399D111-0E6E-15D4-71FD-1FD1472491B7}"/>
              </a:ext>
            </a:extLst>
          </p:cNvPr>
          <p:cNvSpPr txBox="1"/>
          <p:nvPr/>
        </p:nvSpPr>
        <p:spPr>
          <a:xfrm>
            <a:off x="7543038" y="5669318"/>
            <a:ext cx="3068545" cy="307777"/>
          </a:xfrm>
          <a:prstGeom prst="rect">
            <a:avLst/>
          </a:prstGeom>
          <a:noFill/>
        </p:spPr>
        <p:txBody>
          <a:bodyPr wrap="square">
            <a:spAutoFit/>
          </a:bodyPr>
          <a:lstStyle/>
          <a:p>
            <a:r>
              <a:rPr lang="en-GB" sz="1400" b="0" i="0" u="none" strike="noStrike" dirty="0">
                <a:solidFill>
                  <a:srgbClr val="222222"/>
                </a:solidFill>
                <a:effectLst/>
              </a:rPr>
              <a:t>Evgenia S, The Lancet Neurology, 2012</a:t>
            </a:r>
          </a:p>
        </p:txBody>
      </p:sp>
      <p:pic>
        <p:nvPicPr>
          <p:cNvPr id="21" name="Picture 20" descr="Diagram&#10;&#10;Description automatically generated">
            <a:extLst>
              <a:ext uri="{FF2B5EF4-FFF2-40B4-BE49-F238E27FC236}">
                <a16:creationId xmlns:a16="http://schemas.microsoft.com/office/drawing/2014/main" id="{2595AFF3-6F91-47A3-E5A8-82CDDC7CDE89}"/>
              </a:ext>
            </a:extLst>
          </p:cNvPr>
          <p:cNvPicPr>
            <a:picLocks noChangeAspect="1"/>
          </p:cNvPicPr>
          <p:nvPr/>
        </p:nvPicPr>
        <p:blipFill>
          <a:blip r:embed="rId3"/>
          <a:stretch>
            <a:fillRect/>
          </a:stretch>
        </p:blipFill>
        <p:spPr>
          <a:xfrm>
            <a:off x="4410991" y="637732"/>
            <a:ext cx="6861253" cy="5031586"/>
          </a:xfrm>
          <a:prstGeom prst="rect">
            <a:avLst/>
          </a:prstGeom>
        </p:spPr>
      </p:pic>
      <p:sp>
        <p:nvSpPr>
          <p:cNvPr id="22" name="TextBox 21">
            <a:extLst>
              <a:ext uri="{FF2B5EF4-FFF2-40B4-BE49-F238E27FC236}">
                <a16:creationId xmlns:a16="http://schemas.microsoft.com/office/drawing/2014/main" id="{AAED199E-C761-8F8F-834B-6B43CD894075}"/>
              </a:ext>
            </a:extLst>
          </p:cNvPr>
          <p:cNvSpPr txBox="1"/>
          <p:nvPr/>
        </p:nvSpPr>
        <p:spPr>
          <a:xfrm>
            <a:off x="556846" y="1482638"/>
            <a:ext cx="2992576" cy="830997"/>
          </a:xfrm>
          <a:prstGeom prst="rect">
            <a:avLst/>
          </a:prstGeom>
          <a:noFill/>
        </p:spPr>
        <p:txBody>
          <a:bodyPr wrap="square" rtlCol="0">
            <a:spAutoFit/>
          </a:bodyPr>
          <a:lstStyle/>
          <a:p>
            <a:r>
              <a:rPr lang="en-GB" sz="2400" b="1" i="0" u="none" strike="noStrike" dirty="0">
                <a:solidFill>
                  <a:srgbClr val="2E2E2E"/>
                </a:solidFill>
                <a:effectLst/>
              </a:rPr>
              <a:t>Regulatory ncRNAs in Alzheimer's disease</a:t>
            </a:r>
            <a:endParaRPr lang="en-US" sz="2400" b="1" dirty="0"/>
          </a:p>
        </p:txBody>
      </p:sp>
      <p:sp>
        <p:nvSpPr>
          <p:cNvPr id="23" name="TextBox 22">
            <a:extLst>
              <a:ext uri="{FF2B5EF4-FFF2-40B4-BE49-F238E27FC236}">
                <a16:creationId xmlns:a16="http://schemas.microsoft.com/office/drawing/2014/main" id="{0B8CD963-2854-D713-70BE-12700B895452}"/>
              </a:ext>
            </a:extLst>
          </p:cNvPr>
          <p:cNvSpPr txBox="1"/>
          <p:nvPr/>
        </p:nvSpPr>
        <p:spPr>
          <a:xfrm>
            <a:off x="65663" y="2478412"/>
            <a:ext cx="4249470"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a:t>m</a:t>
            </a:r>
            <a:r>
              <a:rPr lang="en-GB" sz="2000" dirty="0">
                <a:effectLst/>
              </a:rPr>
              <a:t>iRNAs were found</a:t>
            </a:r>
            <a:r>
              <a:rPr lang="en-GB" sz="2000" baseline="30000" dirty="0">
                <a:effectLst/>
              </a:rPr>
              <a:t>1,2</a:t>
            </a:r>
            <a:r>
              <a:rPr lang="en-GB" sz="2000" dirty="0">
                <a:effectLst/>
              </a:rPr>
              <a:t> to be dysregulated in AD targeting genes required for</a:t>
            </a:r>
          </a:p>
          <a:p>
            <a:pPr marL="742950" lvl="1" indent="-285750">
              <a:buFont typeface="Wingdings" pitchFamily="2" charset="2"/>
              <a:buChar char="Ø"/>
            </a:pPr>
            <a:r>
              <a:rPr lang="en-GB" sz="2000" dirty="0">
                <a:effectLst/>
              </a:rPr>
              <a:t>the production of the A</a:t>
            </a:r>
            <a:r>
              <a:rPr lang="en-GB" sz="2000" dirty="0"/>
              <a:t>𝝱</a:t>
            </a:r>
            <a:r>
              <a:rPr lang="en-GB" sz="2000" dirty="0">
                <a:effectLst/>
              </a:rPr>
              <a:t> peptide</a:t>
            </a:r>
          </a:p>
          <a:p>
            <a:pPr marL="742950" lvl="1" indent="-285750">
              <a:buFont typeface="Wingdings" pitchFamily="2" charset="2"/>
              <a:buChar char="Ø"/>
            </a:pPr>
            <a:r>
              <a:rPr lang="en-GB" sz="2000" dirty="0">
                <a:effectLst/>
              </a:rPr>
              <a:t>coding for protein </a:t>
            </a:r>
            <a:r>
              <a:rPr lang="en-GB" sz="2000" b="1" dirty="0">
                <a:effectLst/>
              </a:rPr>
              <a:t>tau</a:t>
            </a:r>
            <a:r>
              <a:rPr lang="en-GB" sz="2000" dirty="0">
                <a:effectLst/>
              </a:rPr>
              <a:t> involved in neurofibrillary tangle formation</a:t>
            </a:r>
          </a:p>
          <a:p>
            <a:endParaRPr lang="en-US" sz="2000" dirty="0"/>
          </a:p>
        </p:txBody>
      </p:sp>
      <p:sp>
        <p:nvSpPr>
          <p:cNvPr id="25" name="TextBox 24">
            <a:extLst>
              <a:ext uri="{FF2B5EF4-FFF2-40B4-BE49-F238E27FC236}">
                <a16:creationId xmlns:a16="http://schemas.microsoft.com/office/drawing/2014/main" id="{C8C12EB3-4C02-17EF-88DC-036437282745}"/>
              </a:ext>
            </a:extLst>
          </p:cNvPr>
          <p:cNvSpPr txBox="1"/>
          <p:nvPr/>
        </p:nvSpPr>
        <p:spPr>
          <a:xfrm>
            <a:off x="65663" y="5648740"/>
            <a:ext cx="6093068" cy="584775"/>
          </a:xfrm>
          <a:prstGeom prst="rect">
            <a:avLst/>
          </a:prstGeom>
          <a:noFill/>
        </p:spPr>
        <p:txBody>
          <a:bodyPr wrap="square">
            <a:spAutoFit/>
          </a:bodyPr>
          <a:lstStyle/>
          <a:p>
            <a:r>
              <a:rPr lang="en-GB" sz="1600" baseline="30000" dirty="0">
                <a:effectLst/>
                <a:latin typeface="Times" pitchFamily="2" charset="0"/>
              </a:rPr>
              <a:t>1</a:t>
            </a:r>
            <a:r>
              <a:rPr lang="en-GB" sz="1600" dirty="0">
                <a:effectLst/>
                <a:latin typeface="Times" pitchFamily="2" charset="0"/>
              </a:rPr>
              <a:t>Reddy PH, et al. </a:t>
            </a:r>
            <a:r>
              <a:rPr lang="en-GB" sz="1600" dirty="0" err="1">
                <a:effectLst/>
                <a:latin typeface="Times" pitchFamily="2" charset="0"/>
              </a:rPr>
              <a:t>Biochem</a:t>
            </a:r>
            <a:r>
              <a:rPr lang="en-GB" sz="1600" dirty="0">
                <a:effectLst/>
                <a:latin typeface="Times" pitchFamily="2" charset="0"/>
              </a:rPr>
              <a:t> </a:t>
            </a:r>
            <a:r>
              <a:rPr lang="en-GB" sz="1600" dirty="0" err="1">
                <a:effectLst/>
                <a:latin typeface="Times" pitchFamily="2" charset="0"/>
              </a:rPr>
              <a:t>Biophys</a:t>
            </a:r>
            <a:r>
              <a:rPr lang="en-GB" sz="1600" dirty="0">
                <a:effectLst/>
                <a:latin typeface="Times" pitchFamily="2" charset="0"/>
              </a:rPr>
              <a:t> Res </a:t>
            </a:r>
            <a:r>
              <a:rPr lang="en-GB" sz="1600" dirty="0" err="1">
                <a:effectLst/>
                <a:latin typeface="Times" pitchFamily="2" charset="0"/>
              </a:rPr>
              <a:t>Commun</a:t>
            </a:r>
            <a:r>
              <a:rPr lang="en-GB" sz="1600" dirty="0">
                <a:latin typeface="Times" pitchFamily="2" charset="0"/>
              </a:rPr>
              <a:t> </a:t>
            </a:r>
            <a:r>
              <a:rPr lang="en-GB" sz="1600" dirty="0">
                <a:effectLst/>
                <a:latin typeface="Times" pitchFamily="2" charset="0"/>
              </a:rPr>
              <a:t>2017 </a:t>
            </a:r>
          </a:p>
          <a:p>
            <a:r>
              <a:rPr lang="en-GB" sz="1600" baseline="30000" dirty="0">
                <a:effectLst/>
                <a:latin typeface="Times" pitchFamily="2" charset="0"/>
              </a:rPr>
              <a:t>2</a:t>
            </a:r>
            <a:r>
              <a:rPr lang="en-GB" sz="1600" dirty="0">
                <a:effectLst/>
                <a:latin typeface="Times" pitchFamily="2" charset="0"/>
              </a:rPr>
              <a:t>Basavaraju M, </a:t>
            </a:r>
            <a:r>
              <a:rPr lang="en-GB" sz="1600" dirty="0" err="1">
                <a:effectLst/>
                <a:latin typeface="Times" pitchFamily="2" charset="0"/>
              </a:rPr>
              <a:t>Biomol</a:t>
            </a:r>
            <a:r>
              <a:rPr lang="en-GB" sz="1600" dirty="0">
                <a:effectLst/>
                <a:latin typeface="Times" pitchFamily="2" charset="0"/>
              </a:rPr>
              <a:t> Concepts 2016</a:t>
            </a:r>
          </a:p>
        </p:txBody>
      </p:sp>
    </p:spTree>
    <p:extLst>
      <p:ext uri="{BB962C8B-B14F-4D97-AF65-F5344CB8AC3E}">
        <p14:creationId xmlns:p14="http://schemas.microsoft.com/office/powerpoint/2010/main" val="2282365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2CE6-FD84-9ABF-5254-57FCCEC816F7}"/>
              </a:ext>
            </a:extLst>
          </p:cNvPr>
          <p:cNvSpPr>
            <a:spLocks noGrp="1"/>
          </p:cNvSpPr>
          <p:nvPr>
            <p:ph type="title"/>
          </p:nvPr>
        </p:nvSpPr>
        <p:spPr>
          <a:xfrm>
            <a:off x="556846" y="235704"/>
            <a:ext cx="10811256" cy="874395"/>
          </a:xfrm>
        </p:spPr>
        <p:txBody>
          <a:bodyPr>
            <a:noAutofit/>
          </a:bodyPr>
          <a:lstStyle/>
          <a:p>
            <a:r>
              <a:rPr lang="sl-SI" sz="3600" dirty="0"/>
              <a:t>Non-coding RNAs (ncRNAs) and neurodegenerative diseases</a:t>
            </a:r>
            <a:endParaRPr lang="en-US" sz="3600" dirty="0"/>
          </a:p>
        </p:txBody>
      </p:sp>
      <p:sp>
        <p:nvSpPr>
          <p:cNvPr id="23" name="TextBox 22">
            <a:extLst>
              <a:ext uri="{FF2B5EF4-FFF2-40B4-BE49-F238E27FC236}">
                <a16:creationId xmlns:a16="http://schemas.microsoft.com/office/drawing/2014/main" id="{0B8CD963-2854-D713-70BE-12700B895452}"/>
              </a:ext>
            </a:extLst>
          </p:cNvPr>
          <p:cNvSpPr txBox="1"/>
          <p:nvPr/>
        </p:nvSpPr>
        <p:spPr>
          <a:xfrm>
            <a:off x="142660" y="1803362"/>
            <a:ext cx="5953340"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t>m</a:t>
            </a:r>
            <a:r>
              <a:rPr lang="en-GB" sz="2000" dirty="0">
                <a:effectLst/>
              </a:rPr>
              <a:t>iRNAs were found</a:t>
            </a:r>
            <a:r>
              <a:rPr lang="en-GB" sz="2000" baseline="30000" dirty="0">
                <a:effectLst/>
              </a:rPr>
              <a:t>1,2</a:t>
            </a:r>
            <a:r>
              <a:rPr lang="en-GB" sz="2000" dirty="0">
                <a:effectLst/>
              </a:rPr>
              <a:t> to be dysregulated in AD targeting genes required for</a:t>
            </a:r>
          </a:p>
          <a:p>
            <a:pPr marL="742950" lvl="1" indent="-285750">
              <a:buFont typeface="Wingdings" pitchFamily="2" charset="2"/>
              <a:buChar char="Ø"/>
            </a:pPr>
            <a:r>
              <a:rPr lang="en-GB" sz="2000" dirty="0">
                <a:effectLst/>
              </a:rPr>
              <a:t>the production of the A</a:t>
            </a:r>
            <a:r>
              <a:rPr lang="en-GB" sz="2000" dirty="0"/>
              <a:t>𝝱</a:t>
            </a:r>
            <a:r>
              <a:rPr lang="en-GB" sz="2000" dirty="0">
                <a:effectLst/>
              </a:rPr>
              <a:t> peptide</a:t>
            </a:r>
          </a:p>
          <a:p>
            <a:pPr marL="742950" lvl="1" indent="-285750">
              <a:buFont typeface="Wingdings" pitchFamily="2" charset="2"/>
              <a:buChar char="Ø"/>
            </a:pPr>
            <a:r>
              <a:rPr lang="en-GB" sz="2000" dirty="0">
                <a:effectLst/>
              </a:rPr>
              <a:t>coding for protein </a:t>
            </a:r>
            <a:r>
              <a:rPr lang="en-GB" sz="2000" b="1" dirty="0">
                <a:effectLst/>
              </a:rPr>
              <a:t>tau</a:t>
            </a:r>
            <a:r>
              <a:rPr lang="en-GB" sz="2000" dirty="0">
                <a:effectLst/>
              </a:rPr>
              <a:t> involved in neurofibrillary tangle formation</a:t>
            </a:r>
          </a:p>
          <a:p>
            <a:endParaRPr lang="en-US" sz="2000" dirty="0">
              <a:solidFill>
                <a:schemeClr val="bg1">
                  <a:lumMod val="75000"/>
                </a:schemeClr>
              </a:solidFill>
            </a:endParaRPr>
          </a:p>
        </p:txBody>
      </p:sp>
      <p:sp>
        <p:nvSpPr>
          <p:cNvPr id="25" name="TextBox 24">
            <a:extLst>
              <a:ext uri="{FF2B5EF4-FFF2-40B4-BE49-F238E27FC236}">
                <a16:creationId xmlns:a16="http://schemas.microsoft.com/office/drawing/2014/main" id="{C8C12EB3-4C02-17EF-88DC-036437282745}"/>
              </a:ext>
            </a:extLst>
          </p:cNvPr>
          <p:cNvSpPr txBox="1"/>
          <p:nvPr/>
        </p:nvSpPr>
        <p:spPr>
          <a:xfrm>
            <a:off x="65663" y="5648740"/>
            <a:ext cx="6093068" cy="584775"/>
          </a:xfrm>
          <a:prstGeom prst="rect">
            <a:avLst/>
          </a:prstGeom>
          <a:noFill/>
        </p:spPr>
        <p:txBody>
          <a:bodyPr wrap="square">
            <a:spAutoFit/>
          </a:bodyPr>
          <a:lstStyle/>
          <a:p>
            <a:r>
              <a:rPr lang="en-GB" sz="1600" baseline="30000" dirty="0">
                <a:effectLst/>
                <a:latin typeface="Times" pitchFamily="2" charset="0"/>
              </a:rPr>
              <a:t>1</a:t>
            </a:r>
            <a:r>
              <a:rPr lang="en-GB" sz="1600" dirty="0">
                <a:effectLst/>
                <a:latin typeface="Times" pitchFamily="2" charset="0"/>
              </a:rPr>
              <a:t>Reddy PH, et al. </a:t>
            </a:r>
            <a:r>
              <a:rPr lang="en-GB" sz="1600" dirty="0" err="1">
                <a:effectLst/>
                <a:latin typeface="Times" pitchFamily="2" charset="0"/>
              </a:rPr>
              <a:t>Biochem</a:t>
            </a:r>
            <a:r>
              <a:rPr lang="en-GB" sz="1600" dirty="0">
                <a:effectLst/>
                <a:latin typeface="Times" pitchFamily="2" charset="0"/>
              </a:rPr>
              <a:t> </a:t>
            </a:r>
            <a:r>
              <a:rPr lang="en-GB" sz="1600" dirty="0" err="1">
                <a:effectLst/>
                <a:latin typeface="Times" pitchFamily="2" charset="0"/>
              </a:rPr>
              <a:t>Biophys</a:t>
            </a:r>
            <a:r>
              <a:rPr lang="en-GB" sz="1600" dirty="0">
                <a:effectLst/>
                <a:latin typeface="Times" pitchFamily="2" charset="0"/>
              </a:rPr>
              <a:t> Res </a:t>
            </a:r>
            <a:r>
              <a:rPr lang="en-GB" sz="1600" dirty="0" err="1">
                <a:effectLst/>
                <a:latin typeface="Times" pitchFamily="2" charset="0"/>
              </a:rPr>
              <a:t>Commun</a:t>
            </a:r>
            <a:r>
              <a:rPr lang="en-GB" sz="1600" dirty="0">
                <a:latin typeface="Times" pitchFamily="2" charset="0"/>
              </a:rPr>
              <a:t> </a:t>
            </a:r>
            <a:r>
              <a:rPr lang="en-GB" sz="1600" dirty="0">
                <a:effectLst/>
                <a:latin typeface="Times" pitchFamily="2" charset="0"/>
              </a:rPr>
              <a:t>2017 </a:t>
            </a:r>
          </a:p>
          <a:p>
            <a:r>
              <a:rPr lang="en-GB" sz="1600" baseline="30000" dirty="0">
                <a:effectLst/>
                <a:latin typeface="Times" pitchFamily="2" charset="0"/>
              </a:rPr>
              <a:t>2</a:t>
            </a:r>
            <a:r>
              <a:rPr lang="en-GB" sz="1600" dirty="0">
                <a:effectLst/>
                <a:latin typeface="Times" pitchFamily="2" charset="0"/>
              </a:rPr>
              <a:t>Basavaraju M, </a:t>
            </a:r>
            <a:r>
              <a:rPr lang="en-GB" sz="1600" dirty="0" err="1">
                <a:effectLst/>
                <a:latin typeface="Times" pitchFamily="2" charset="0"/>
              </a:rPr>
              <a:t>Biomol</a:t>
            </a:r>
            <a:r>
              <a:rPr lang="en-GB" sz="1600" dirty="0">
                <a:effectLst/>
                <a:latin typeface="Times" pitchFamily="2" charset="0"/>
              </a:rPr>
              <a:t> Concepts 2016</a:t>
            </a:r>
          </a:p>
        </p:txBody>
      </p:sp>
      <p:sp>
        <p:nvSpPr>
          <p:cNvPr id="4" name="TextBox 3">
            <a:extLst>
              <a:ext uri="{FF2B5EF4-FFF2-40B4-BE49-F238E27FC236}">
                <a16:creationId xmlns:a16="http://schemas.microsoft.com/office/drawing/2014/main" id="{5F816826-E852-5502-4BD3-EBCC8BFC9F9F}"/>
              </a:ext>
            </a:extLst>
          </p:cNvPr>
          <p:cNvSpPr txBox="1"/>
          <p:nvPr/>
        </p:nvSpPr>
        <p:spPr>
          <a:xfrm>
            <a:off x="6384734" y="5458135"/>
            <a:ext cx="4567045" cy="830997"/>
          </a:xfrm>
          <a:prstGeom prst="rect">
            <a:avLst/>
          </a:prstGeom>
          <a:noFill/>
        </p:spPr>
        <p:txBody>
          <a:bodyPr wrap="square">
            <a:spAutoFit/>
          </a:bodyPr>
          <a:lstStyle/>
          <a:p>
            <a:pPr algn="ctr"/>
            <a:r>
              <a:rPr lang="en-US" sz="1600" dirty="0"/>
              <a:t>P. </a:t>
            </a:r>
            <a:r>
              <a:rPr lang="en-US" sz="1600" dirty="0" err="1"/>
              <a:t>Hemachandra</a:t>
            </a:r>
            <a:r>
              <a:rPr lang="en-US" sz="1600" dirty="0"/>
              <a:t> Reddy, Biochemical and Biophysical Research Communications, 2017</a:t>
            </a:r>
          </a:p>
          <a:p>
            <a:pPr algn="ctr"/>
            <a:endParaRPr lang="en-US" sz="1600" dirty="0"/>
          </a:p>
        </p:txBody>
      </p:sp>
      <p:sp>
        <p:nvSpPr>
          <p:cNvPr id="6" name="TextBox 5">
            <a:extLst>
              <a:ext uri="{FF2B5EF4-FFF2-40B4-BE49-F238E27FC236}">
                <a16:creationId xmlns:a16="http://schemas.microsoft.com/office/drawing/2014/main" id="{5CAA1BC7-DF7C-6F31-954B-BC3D5376A344}"/>
              </a:ext>
            </a:extLst>
          </p:cNvPr>
          <p:cNvSpPr txBox="1"/>
          <p:nvPr/>
        </p:nvSpPr>
        <p:spPr>
          <a:xfrm>
            <a:off x="144792" y="1174278"/>
            <a:ext cx="6093067" cy="523220"/>
          </a:xfrm>
          <a:prstGeom prst="rect">
            <a:avLst/>
          </a:prstGeom>
          <a:noFill/>
        </p:spPr>
        <p:txBody>
          <a:bodyPr wrap="square">
            <a:spAutoFit/>
          </a:bodyPr>
          <a:lstStyle/>
          <a:p>
            <a:r>
              <a:rPr lang="en-GB" sz="2800" b="1" i="0" u="none" strike="noStrike" dirty="0">
                <a:solidFill>
                  <a:srgbClr val="2E2E2E"/>
                </a:solidFill>
                <a:effectLst/>
              </a:rPr>
              <a:t>AD risk factors and associated miRNAs</a:t>
            </a:r>
            <a:endParaRPr lang="en-US" sz="2800" dirty="0"/>
          </a:p>
        </p:txBody>
      </p:sp>
      <p:pic>
        <p:nvPicPr>
          <p:cNvPr id="9" name="Picture 8" descr="Diagram&#10;&#10;Description automatically generated">
            <a:extLst>
              <a:ext uri="{FF2B5EF4-FFF2-40B4-BE49-F238E27FC236}">
                <a16:creationId xmlns:a16="http://schemas.microsoft.com/office/drawing/2014/main" id="{D44BB7B2-36AA-7C0D-21B5-0A6282CA5346}"/>
              </a:ext>
            </a:extLst>
          </p:cNvPr>
          <p:cNvPicPr>
            <a:picLocks noChangeAspect="1"/>
          </p:cNvPicPr>
          <p:nvPr/>
        </p:nvPicPr>
        <p:blipFill>
          <a:blip r:embed="rId3"/>
          <a:stretch>
            <a:fillRect/>
          </a:stretch>
        </p:blipFill>
        <p:spPr>
          <a:xfrm>
            <a:off x="6296769" y="771728"/>
            <a:ext cx="4979307" cy="4686407"/>
          </a:xfrm>
          <a:prstGeom prst="rect">
            <a:avLst/>
          </a:prstGeom>
        </p:spPr>
      </p:pic>
      <p:sp>
        <p:nvSpPr>
          <p:cNvPr id="10" name="TextBox 9">
            <a:extLst>
              <a:ext uri="{FF2B5EF4-FFF2-40B4-BE49-F238E27FC236}">
                <a16:creationId xmlns:a16="http://schemas.microsoft.com/office/drawing/2014/main" id="{E6B32FD6-DB42-A8AB-C8A5-AB606C3E2857}"/>
              </a:ext>
            </a:extLst>
          </p:cNvPr>
          <p:cNvSpPr txBox="1"/>
          <p:nvPr/>
        </p:nvSpPr>
        <p:spPr>
          <a:xfrm>
            <a:off x="217727" y="3640396"/>
            <a:ext cx="4519393" cy="646331"/>
          </a:xfrm>
          <a:prstGeom prst="rect">
            <a:avLst/>
          </a:prstGeom>
          <a:noFill/>
          <a:ln>
            <a:solidFill>
              <a:schemeClr val="tx1"/>
            </a:solidFill>
          </a:ln>
        </p:spPr>
        <p:txBody>
          <a:bodyPr wrap="square" rtlCol="0">
            <a:spAutoFit/>
          </a:bodyPr>
          <a:lstStyle/>
          <a:p>
            <a:r>
              <a:rPr lang="en-GB" b="0" i="0" u="none" strike="noStrike" dirty="0">
                <a:solidFill>
                  <a:srgbClr val="2E2E2E"/>
                </a:solidFill>
                <a:effectLst/>
                <a:latin typeface="ElsevierGulliver"/>
              </a:rPr>
              <a:t>AD can be prevented, delayed, or stopped via strategic alterations of </a:t>
            </a:r>
            <a:r>
              <a:rPr lang="en-GB" b="0" i="0" u="none" strike="noStrike" dirty="0">
                <a:solidFill>
                  <a:srgbClr val="FF0000"/>
                </a:solidFill>
                <a:effectLst/>
                <a:latin typeface="ElsevierGulliver"/>
              </a:rPr>
              <a:t>miRNA expression </a:t>
            </a:r>
          </a:p>
        </p:txBody>
      </p:sp>
      <p:sp>
        <p:nvSpPr>
          <p:cNvPr id="12" name="Rectangle 11">
            <a:extLst>
              <a:ext uri="{FF2B5EF4-FFF2-40B4-BE49-F238E27FC236}">
                <a16:creationId xmlns:a16="http://schemas.microsoft.com/office/drawing/2014/main" id="{62A98167-75FA-E9F5-51FD-C0B8DD99D3E4}"/>
              </a:ext>
            </a:extLst>
          </p:cNvPr>
          <p:cNvSpPr/>
          <p:nvPr/>
        </p:nvSpPr>
        <p:spPr>
          <a:xfrm>
            <a:off x="4778221" y="3435501"/>
            <a:ext cx="620529" cy="923330"/>
          </a:xfrm>
          <a:prstGeom prst="rect">
            <a:avLst/>
          </a:prstGeom>
          <a:noFill/>
        </p:spPr>
        <p:txBody>
          <a:bodyPr wrap="square" lIns="91440" tIns="45720" rIns="91440" bIns="45720">
            <a:spAutoFit/>
          </a:bodyPr>
          <a:lstStyle/>
          <a:p>
            <a:r>
              <a:rPr lang="en-US" sz="5400" dirty="0">
                <a:solidFill>
                  <a:srgbClr val="FF0000"/>
                </a:solidFill>
              </a:rPr>
              <a:t>?</a:t>
            </a:r>
          </a:p>
        </p:txBody>
      </p:sp>
      <p:sp>
        <p:nvSpPr>
          <p:cNvPr id="13" name="TextBox 12">
            <a:extLst>
              <a:ext uri="{FF2B5EF4-FFF2-40B4-BE49-F238E27FC236}">
                <a16:creationId xmlns:a16="http://schemas.microsoft.com/office/drawing/2014/main" id="{EFC4D874-29B0-900F-03A0-DF1BC7065FC2}"/>
              </a:ext>
            </a:extLst>
          </p:cNvPr>
          <p:cNvSpPr txBox="1"/>
          <p:nvPr/>
        </p:nvSpPr>
        <p:spPr>
          <a:xfrm>
            <a:off x="217727" y="4606212"/>
            <a:ext cx="4519393" cy="646331"/>
          </a:xfrm>
          <a:prstGeom prst="rect">
            <a:avLst/>
          </a:prstGeom>
          <a:noFill/>
          <a:ln>
            <a:solidFill>
              <a:schemeClr val="tx1"/>
            </a:solidFill>
          </a:ln>
        </p:spPr>
        <p:txBody>
          <a:bodyPr wrap="square" rtlCol="0">
            <a:spAutoFit/>
          </a:bodyPr>
          <a:lstStyle/>
          <a:p>
            <a:r>
              <a:rPr lang="en-GB" dirty="0">
                <a:solidFill>
                  <a:srgbClr val="2E2E2E"/>
                </a:solidFill>
                <a:latin typeface="ElsevierGulliver"/>
              </a:rPr>
              <a:t>Diagnostic tests detecting </a:t>
            </a:r>
            <a:r>
              <a:rPr lang="en-GB" b="0" i="0" u="none" strike="noStrike" dirty="0">
                <a:solidFill>
                  <a:srgbClr val="2E2E2E"/>
                </a:solidFill>
                <a:effectLst/>
                <a:latin typeface="ElsevierGulliver"/>
              </a:rPr>
              <a:t>miRNAs changes for  AD onset and progression</a:t>
            </a:r>
            <a:endParaRPr lang="en-US" dirty="0"/>
          </a:p>
        </p:txBody>
      </p:sp>
      <p:sp>
        <p:nvSpPr>
          <p:cNvPr id="14" name="Rectangle 13">
            <a:extLst>
              <a:ext uri="{FF2B5EF4-FFF2-40B4-BE49-F238E27FC236}">
                <a16:creationId xmlns:a16="http://schemas.microsoft.com/office/drawing/2014/main" id="{C1D6F444-D49A-F6D1-EFC5-90747A93787E}"/>
              </a:ext>
            </a:extLst>
          </p:cNvPr>
          <p:cNvSpPr/>
          <p:nvPr/>
        </p:nvSpPr>
        <p:spPr>
          <a:xfrm>
            <a:off x="4796030" y="4424037"/>
            <a:ext cx="620529" cy="923330"/>
          </a:xfrm>
          <a:prstGeom prst="rect">
            <a:avLst/>
          </a:prstGeom>
          <a:noFill/>
        </p:spPr>
        <p:txBody>
          <a:bodyPr wrap="square" lIns="91440" tIns="45720" rIns="91440" bIns="45720">
            <a:spAutoFit/>
          </a:bodyPr>
          <a:lstStyle/>
          <a:p>
            <a:r>
              <a:rPr lang="en-US" sz="5400" dirty="0">
                <a:solidFill>
                  <a:srgbClr val="FF0000"/>
                </a:solidFill>
              </a:rPr>
              <a:t>?</a:t>
            </a:r>
          </a:p>
        </p:txBody>
      </p:sp>
    </p:spTree>
    <p:extLst>
      <p:ext uri="{BB962C8B-B14F-4D97-AF65-F5344CB8AC3E}">
        <p14:creationId xmlns:p14="http://schemas.microsoft.com/office/powerpoint/2010/main" val="332570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1">
            <a:extLst>
              <a:ext uri="{FF2B5EF4-FFF2-40B4-BE49-F238E27FC236}">
                <a16:creationId xmlns:a16="http://schemas.microsoft.com/office/drawing/2014/main" id="{322A6579-C665-5669-1FE9-25EF9D853B28}"/>
              </a:ext>
            </a:extLst>
          </p:cNvPr>
          <p:cNvSpPr>
            <a:spLocks noGrp="1"/>
          </p:cNvSpPr>
          <p:nvPr>
            <p:ph type="title"/>
          </p:nvPr>
        </p:nvSpPr>
        <p:spPr/>
        <p:txBody>
          <a:bodyPr/>
          <a:lstStyle/>
          <a:p>
            <a:r>
              <a:rPr lang="sl-SI" dirty="0"/>
              <a:t>Aim </a:t>
            </a:r>
            <a:r>
              <a:rPr lang="sl-SI" dirty="0" err="1"/>
              <a:t>of</a:t>
            </a:r>
            <a:r>
              <a:rPr lang="sl-SI" dirty="0"/>
              <a:t> </a:t>
            </a:r>
            <a:r>
              <a:rPr lang="sl-SI" dirty="0" err="1"/>
              <a:t>the</a:t>
            </a:r>
            <a:r>
              <a:rPr lang="sl-SI" dirty="0"/>
              <a:t> </a:t>
            </a:r>
            <a:r>
              <a:rPr lang="sl-SI" dirty="0" err="1"/>
              <a:t>lecture</a:t>
            </a:r>
            <a:endParaRPr lang="sl-SI" dirty="0"/>
          </a:p>
        </p:txBody>
      </p:sp>
      <p:sp>
        <p:nvSpPr>
          <p:cNvPr id="9" name="Označba mesta vsebine 2">
            <a:extLst>
              <a:ext uri="{FF2B5EF4-FFF2-40B4-BE49-F238E27FC236}">
                <a16:creationId xmlns:a16="http://schemas.microsoft.com/office/drawing/2014/main" id="{AE50461C-94B6-AFBB-37F5-670106614D67}"/>
              </a:ext>
            </a:extLst>
          </p:cNvPr>
          <p:cNvSpPr>
            <a:spLocks noGrp="1"/>
          </p:cNvSpPr>
          <p:nvPr>
            <p:ph idx="1"/>
          </p:nvPr>
        </p:nvSpPr>
        <p:spPr/>
        <p:txBody>
          <a:bodyPr/>
          <a:lstStyle/>
          <a:p>
            <a:r>
              <a:rPr lang="sl-SI" dirty="0"/>
              <a:t>Understand the epigenetic role in neurobiology of NDD</a:t>
            </a:r>
          </a:p>
          <a:p>
            <a:r>
              <a:rPr lang="sl-SI" dirty="0" err="1"/>
              <a:t>The</a:t>
            </a:r>
            <a:r>
              <a:rPr lang="sl-SI" dirty="0"/>
              <a:t> </a:t>
            </a:r>
            <a:r>
              <a:rPr lang="sl-SI" dirty="0" err="1"/>
              <a:t>basics</a:t>
            </a:r>
            <a:r>
              <a:rPr lang="sl-SI" dirty="0"/>
              <a:t> </a:t>
            </a:r>
            <a:r>
              <a:rPr lang="sl-SI" dirty="0" err="1"/>
              <a:t>of</a:t>
            </a:r>
            <a:r>
              <a:rPr lang="sl-SI" dirty="0"/>
              <a:t> </a:t>
            </a:r>
            <a:r>
              <a:rPr lang="sl-SI" dirty="0" err="1"/>
              <a:t>epigenetics</a:t>
            </a:r>
            <a:endParaRPr lang="sl-SI" dirty="0"/>
          </a:p>
          <a:p>
            <a:r>
              <a:rPr lang="sl-SI" dirty="0"/>
              <a:t>The main epigenetic impact and degenerative changes </a:t>
            </a:r>
          </a:p>
          <a:p>
            <a:r>
              <a:rPr lang="sl-SI" dirty="0" err="1"/>
              <a:t>Changes</a:t>
            </a:r>
            <a:r>
              <a:rPr lang="sl-SI" dirty="0"/>
              <a:t> in </a:t>
            </a:r>
            <a:r>
              <a:rPr lang="sl-SI" dirty="0" err="1"/>
              <a:t>behavior</a:t>
            </a:r>
            <a:r>
              <a:rPr lang="sl-SI" dirty="0"/>
              <a:t> </a:t>
            </a:r>
            <a:r>
              <a:rPr lang="sl-SI" dirty="0" err="1"/>
              <a:t>during</a:t>
            </a:r>
            <a:r>
              <a:rPr lang="sl-SI" dirty="0"/>
              <a:t> NDD </a:t>
            </a:r>
            <a:r>
              <a:rPr lang="sl-SI" dirty="0" err="1"/>
              <a:t>development</a:t>
            </a:r>
            <a:r>
              <a:rPr lang="sl-SI" dirty="0"/>
              <a:t> </a:t>
            </a:r>
            <a:r>
              <a:rPr lang="sl-SI" dirty="0" err="1"/>
              <a:t>due</a:t>
            </a:r>
            <a:r>
              <a:rPr lang="sl-SI" dirty="0"/>
              <a:t> to </a:t>
            </a:r>
            <a:r>
              <a:rPr lang="sl-SI" dirty="0" err="1"/>
              <a:t>epigenetics</a:t>
            </a:r>
            <a:endParaRPr lang="sl-SI" dirty="0"/>
          </a:p>
          <a:p>
            <a:r>
              <a:rPr lang="sl-SI" dirty="0"/>
              <a:t>Students shall describe and integrate this knowledge into the course of NDD progress</a:t>
            </a:r>
          </a:p>
          <a:p>
            <a:endParaRPr lang="sl-SI" dirty="0"/>
          </a:p>
        </p:txBody>
      </p:sp>
    </p:spTree>
    <p:extLst>
      <p:ext uri="{BB962C8B-B14F-4D97-AF65-F5344CB8AC3E}">
        <p14:creationId xmlns:p14="http://schemas.microsoft.com/office/powerpoint/2010/main" val="39596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2CE6-FD84-9ABF-5254-57FCCEC816F7}"/>
              </a:ext>
            </a:extLst>
          </p:cNvPr>
          <p:cNvSpPr>
            <a:spLocks noGrp="1"/>
          </p:cNvSpPr>
          <p:nvPr>
            <p:ph type="title"/>
          </p:nvPr>
        </p:nvSpPr>
        <p:spPr>
          <a:xfrm>
            <a:off x="262759" y="15016"/>
            <a:ext cx="11474216" cy="874395"/>
          </a:xfrm>
        </p:spPr>
        <p:txBody>
          <a:bodyPr>
            <a:noAutofit/>
          </a:bodyPr>
          <a:lstStyle/>
          <a:p>
            <a:r>
              <a:rPr lang="sl-SI" sz="3600" dirty="0"/>
              <a:t>Non-coding RNAs (ncRNAs) and neurodegenerative diseases</a:t>
            </a:r>
            <a:endParaRPr lang="en-US" sz="3600" dirty="0"/>
          </a:p>
        </p:txBody>
      </p:sp>
      <p:sp>
        <p:nvSpPr>
          <p:cNvPr id="8" name="TextBox 7">
            <a:extLst>
              <a:ext uri="{FF2B5EF4-FFF2-40B4-BE49-F238E27FC236}">
                <a16:creationId xmlns:a16="http://schemas.microsoft.com/office/drawing/2014/main" id="{7399D111-0E6E-15D4-71FD-1FD1472491B7}"/>
              </a:ext>
            </a:extLst>
          </p:cNvPr>
          <p:cNvSpPr txBox="1"/>
          <p:nvPr/>
        </p:nvSpPr>
        <p:spPr>
          <a:xfrm>
            <a:off x="6972124" y="5938918"/>
            <a:ext cx="3332461" cy="307777"/>
          </a:xfrm>
          <a:prstGeom prst="rect">
            <a:avLst/>
          </a:prstGeom>
          <a:noFill/>
        </p:spPr>
        <p:txBody>
          <a:bodyPr wrap="square">
            <a:spAutoFit/>
          </a:bodyPr>
          <a:lstStyle/>
          <a:p>
            <a:r>
              <a:rPr lang="en-GB" sz="1400" b="0" i="0" u="none" strike="noStrike" dirty="0">
                <a:solidFill>
                  <a:srgbClr val="222222"/>
                </a:solidFill>
                <a:effectLst/>
              </a:rPr>
              <a:t>Evgenia S, The Lancet Neurology, 2012</a:t>
            </a:r>
          </a:p>
        </p:txBody>
      </p:sp>
      <p:sp>
        <p:nvSpPr>
          <p:cNvPr id="4" name="TextBox 3">
            <a:extLst>
              <a:ext uri="{FF2B5EF4-FFF2-40B4-BE49-F238E27FC236}">
                <a16:creationId xmlns:a16="http://schemas.microsoft.com/office/drawing/2014/main" id="{B51DDF8D-DB7E-AAF8-63DC-41D3F828AFC5}"/>
              </a:ext>
            </a:extLst>
          </p:cNvPr>
          <p:cNvSpPr txBox="1"/>
          <p:nvPr/>
        </p:nvSpPr>
        <p:spPr>
          <a:xfrm>
            <a:off x="2886910" y="667928"/>
            <a:ext cx="5510856" cy="461665"/>
          </a:xfrm>
          <a:prstGeom prst="rect">
            <a:avLst/>
          </a:prstGeom>
          <a:noFill/>
        </p:spPr>
        <p:txBody>
          <a:bodyPr wrap="square">
            <a:spAutoFit/>
          </a:bodyPr>
          <a:lstStyle/>
          <a:p>
            <a:r>
              <a:rPr lang="en-GB" sz="2400" b="1" i="0" u="none" strike="noStrike" dirty="0">
                <a:solidFill>
                  <a:srgbClr val="2E2E2E"/>
                </a:solidFill>
                <a:effectLst/>
              </a:rPr>
              <a:t>Regulatory ncRNAs in Parkinson's disease</a:t>
            </a:r>
            <a:endParaRPr lang="en-US" sz="2400" b="1" dirty="0"/>
          </a:p>
        </p:txBody>
      </p:sp>
      <p:pic>
        <p:nvPicPr>
          <p:cNvPr id="9" name="Picture 8" descr="Diagram&#10;&#10;Description automatically generated">
            <a:extLst>
              <a:ext uri="{FF2B5EF4-FFF2-40B4-BE49-F238E27FC236}">
                <a16:creationId xmlns:a16="http://schemas.microsoft.com/office/drawing/2014/main" id="{7866BB26-0D48-969D-A9E2-91D8D8C830BE}"/>
              </a:ext>
            </a:extLst>
          </p:cNvPr>
          <p:cNvPicPr>
            <a:picLocks noChangeAspect="1"/>
          </p:cNvPicPr>
          <p:nvPr/>
        </p:nvPicPr>
        <p:blipFill>
          <a:blip r:embed="rId3"/>
          <a:stretch>
            <a:fillRect/>
          </a:stretch>
        </p:blipFill>
        <p:spPr>
          <a:xfrm>
            <a:off x="168167" y="1338414"/>
            <a:ext cx="11902622" cy="4120138"/>
          </a:xfrm>
          <a:prstGeom prst="rect">
            <a:avLst/>
          </a:prstGeom>
        </p:spPr>
      </p:pic>
    </p:spTree>
    <p:extLst>
      <p:ext uri="{BB962C8B-B14F-4D97-AF65-F5344CB8AC3E}">
        <p14:creationId xmlns:p14="http://schemas.microsoft.com/office/powerpoint/2010/main" val="270858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721F-B993-81A4-D5FB-69D6C7C430ED}"/>
              </a:ext>
            </a:extLst>
          </p:cNvPr>
          <p:cNvSpPr>
            <a:spLocks noGrp="1"/>
          </p:cNvSpPr>
          <p:nvPr>
            <p:ph type="title"/>
          </p:nvPr>
        </p:nvSpPr>
        <p:spPr>
          <a:xfrm>
            <a:off x="357352" y="394512"/>
            <a:ext cx="10996447" cy="867785"/>
          </a:xfrm>
        </p:spPr>
        <p:txBody>
          <a:bodyPr>
            <a:noAutofit/>
          </a:bodyPr>
          <a:lstStyle/>
          <a:p>
            <a:r>
              <a:rPr lang="en-US" sz="3600" dirty="0"/>
              <a:t>MITOEPIGENETICS AND NEURODEGENERATIVE DISEASES</a:t>
            </a:r>
            <a:br>
              <a:rPr lang="en-US" sz="3600" dirty="0"/>
            </a:br>
            <a:endParaRPr lang="en-US" sz="3600" dirty="0"/>
          </a:p>
        </p:txBody>
      </p:sp>
      <p:sp>
        <p:nvSpPr>
          <p:cNvPr id="3" name="Content Placeholder 2">
            <a:extLst>
              <a:ext uri="{FF2B5EF4-FFF2-40B4-BE49-F238E27FC236}">
                <a16:creationId xmlns:a16="http://schemas.microsoft.com/office/drawing/2014/main" id="{4105E31F-AE81-E060-9259-2BD274D92E7C}"/>
              </a:ext>
            </a:extLst>
          </p:cNvPr>
          <p:cNvSpPr>
            <a:spLocks noGrp="1"/>
          </p:cNvSpPr>
          <p:nvPr>
            <p:ph idx="1"/>
          </p:nvPr>
        </p:nvSpPr>
        <p:spPr>
          <a:xfrm>
            <a:off x="609171" y="2180959"/>
            <a:ext cx="6526735" cy="1449591"/>
          </a:xfrm>
        </p:spPr>
        <p:txBody>
          <a:bodyPr>
            <a:noAutofit/>
          </a:bodyPr>
          <a:lstStyle/>
          <a:p>
            <a:r>
              <a:rPr lang="en-GB" sz="2400" dirty="0" err="1">
                <a:effectLst/>
              </a:rPr>
              <a:t>Mitoepigenetics</a:t>
            </a:r>
            <a:r>
              <a:rPr lang="en-GB" sz="2400" dirty="0">
                <a:effectLst/>
              </a:rPr>
              <a:t> may regulate mitochondrial DNA-encoded gene expression and contribute to mitochondrial dysfunction</a:t>
            </a:r>
            <a:r>
              <a:rPr lang="en-GB" sz="2400" baseline="30000" dirty="0">
                <a:effectLst/>
              </a:rPr>
              <a:t>3</a:t>
            </a:r>
          </a:p>
          <a:p>
            <a:r>
              <a:rPr lang="en-GB" sz="2400" dirty="0">
                <a:effectLst/>
              </a:rPr>
              <a:t>might occur in AD, PD, ALS, and other neurodegenerative conditions</a:t>
            </a:r>
          </a:p>
          <a:p>
            <a:endParaRPr lang="en-US" sz="2400" dirty="0"/>
          </a:p>
        </p:txBody>
      </p:sp>
      <p:sp>
        <p:nvSpPr>
          <p:cNvPr id="4" name="TextBox 3">
            <a:extLst>
              <a:ext uri="{FF2B5EF4-FFF2-40B4-BE49-F238E27FC236}">
                <a16:creationId xmlns:a16="http://schemas.microsoft.com/office/drawing/2014/main" id="{3D58D189-0BDC-1515-861D-2FC8EB268427}"/>
              </a:ext>
            </a:extLst>
          </p:cNvPr>
          <p:cNvSpPr txBox="1"/>
          <p:nvPr/>
        </p:nvSpPr>
        <p:spPr>
          <a:xfrm>
            <a:off x="627101" y="1111624"/>
            <a:ext cx="6024712" cy="830997"/>
          </a:xfrm>
          <a:prstGeom prst="rect">
            <a:avLst/>
          </a:prstGeom>
          <a:noFill/>
          <a:ln>
            <a:solidFill>
              <a:srgbClr val="FF0000"/>
            </a:solidFill>
          </a:ln>
        </p:spPr>
        <p:txBody>
          <a:bodyPr wrap="square" rtlCol="0">
            <a:spAutoFit/>
          </a:bodyPr>
          <a:lstStyle/>
          <a:p>
            <a:pPr marL="0" indent="0">
              <a:buNone/>
            </a:pPr>
            <a:r>
              <a:rPr lang="en-GB" sz="2400" b="1" dirty="0">
                <a:effectLst/>
              </a:rPr>
              <a:t>“</a:t>
            </a:r>
            <a:r>
              <a:rPr lang="en-GB" sz="2400" b="1" dirty="0" err="1">
                <a:effectLst/>
              </a:rPr>
              <a:t>mitoepigenetics</a:t>
            </a:r>
            <a:r>
              <a:rPr lang="en-GB" sz="2400" b="1" dirty="0">
                <a:effectLst/>
              </a:rPr>
              <a:t>” </a:t>
            </a:r>
            <a:r>
              <a:rPr lang="en-GB" sz="2400" dirty="0">
                <a:effectLst/>
              </a:rPr>
              <a:t>= epigenetic modifications of the mitochondrial DNA (</a:t>
            </a:r>
            <a:r>
              <a:rPr lang="en-GB" sz="2400" dirty="0" err="1">
                <a:effectLst/>
              </a:rPr>
              <a:t>mtDNA</a:t>
            </a:r>
            <a:r>
              <a:rPr lang="en-GB" sz="2400" dirty="0">
                <a:effectLst/>
              </a:rPr>
              <a:t>)</a:t>
            </a:r>
            <a:r>
              <a:rPr lang="en-GB" sz="2400" baseline="30000" dirty="0">
                <a:effectLst/>
              </a:rPr>
              <a:t>1,2</a:t>
            </a:r>
            <a:endParaRPr lang="en-GB" sz="2400" dirty="0">
              <a:effectLst/>
            </a:endParaRPr>
          </a:p>
        </p:txBody>
      </p:sp>
      <p:sp>
        <p:nvSpPr>
          <p:cNvPr id="6" name="TextBox 5">
            <a:extLst>
              <a:ext uri="{FF2B5EF4-FFF2-40B4-BE49-F238E27FC236}">
                <a16:creationId xmlns:a16="http://schemas.microsoft.com/office/drawing/2014/main" id="{3C236DFC-E1AE-B2EA-CCEC-B6334D1344E1}"/>
              </a:ext>
            </a:extLst>
          </p:cNvPr>
          <p:cNvSpPr txBox="1"/>
          <p:nvPr/>
        </p:nvSpPr>
        <p:spPr>
          <a:xfrm>
            <a:off x="210670" y="5143077"/>
            <a:ext cx="4988860" cy="923330"/>
          </a:xfrm>
          <a:prstGeom prst="rect">
            <a:avLst/>
          </a:prstGeom>
          <a:noFill/>
        </p:spPr>
        <p:txBody>
          <a:bodyPr wrap="square">
            <a:spAutoFit/>
          </a:bodyPr>
          <a:lstStyle/>
          <a:p>
            <a:r>
              <a:rPr lang="en-GB" baseline="30000" dirty="0">
                <a:effectLst/>
                <a:latin typeface="Times" pitchFamily="2" charset="0"/>
              </a:rPr>
              <a:t>1</a:t>
            </a:r>
            <a:r>
              <a:rPr lang="en-GB" dirty="0">
                <a:effectLst/>
                <a:latin typeface="Times" pitchFamily="2" charset="0"/>
              </a:rPr>
              <a:t>Blanch </a:t>
            </a:r>
            <a:r>
              <a:rPr lang="en-GB" dirty="0" err="1">
                <a:effectLst/>
                <a:latin typeface="Times" pitchFamily="2" charset="0"/>
              </a:rPr>
              <a:t>M,Am</a:t>
            </a:r>
            <a:r>
              <a:rPr lang="en-GB" dirty="0">
                <a:effectLst/>
                <a:latin typeface="Times" pitchFamily="2" charset="0"/>
              </a:rPr>
              <a:t> J </a:t>
            </a:r>
            <a:r>
              <a:rPr lang="en-GB" dirty="0" err="1">
                <a:effectLst/>
                <a:latin typeface="Times" pitchFamily="2" charset="0"/>
              </a:rPr>
              <a:t>Pathol</a:t>
            </a:r>
            <a:r>
              <a:rPr lang="en-GB" dirty="0">
                <a:effectLst/>
                <a:latin typeface="Times" pitchFamily="2" charset="0"/>
              </a:rPr>
              <a:t> 2016</a:t>
            </a:r>
          </a:p>
          <a:p>
            <a:r>
              <a:rPr lang="en-GB" baseline="30000" dirty="0">
                <a:effectLst/>
                <a:latin typeface="Times" pitchFamily="2" charset="0"/>
              </a:rPr>
              <a:t>2</a:t>
            </a:r>
            <a:r>
              <a:rPr lang="en-GB" dirty="0">
                <a:effectLst/>
                <a:latin typeface="Times" pitchFamily="2" charset="0"/>
              </a:rPr>
              <a:t>Stoccoro A, J </a:t>
            </a:r>
            <a:r>
              <a:rPr lang="en-GB" dirty="0" err="1">
                <a:effectLst/>
                <a:latin typeface="Times" pitchFamily="2" charset="0"/>
              </a:rPr>
              <a:t>Alzheimers</a:t>
            </a:r>
            <a:r>
              <a:rPr lang="en-GB" dirty="0">
                <a:effectLst/>
                <a:latin typeface="Times" pitchFamily="2" charset="0"/>
              </a:rPr>
              <a:t> Dis 2017</a:t>
            </a:r>
          </a:p>
          <a:p>
            <a:r>
              <a:rPr lang="en-GB" baseline="30000" dirty="0">
                <a:effectLst/>
                <a:latin typeface="Times" pitchFamily="2" charset="0"/>
              </a:rPr>
              <a:t>3 </a:t>
            </a:r>
            <a:r>
              <a:rPr lang="en-GB" dirty="0" err="1">
                <a:effectLst/>
                <a:latin typeface="Times" pitchFamily="2" charset="0"/>
              </a:rPr>
              <a:t>Ke</a:t>
            </a:r>
            <a:r>
              <a:rPr lang="en-GB" dirty="0">
                <a:effectLst/>
                <a:latin typeface="Times" pitchFamily="2" charset="0"/>
              </a:rPr>
              <a:t> Cao, Free Radical Biology and Medicine, 2021</a:t>
            </a:r>
          </a:p>
        </p:txBody>
      </p:sp>
      <p:pic>
        <p:nvPicPr>
          <p:cNvPr id="8" name="Picture 7" descr="Diagram&#10;&#10;Description automatically generated">
            <a:extLst>
              <a:ext uri="{FF2B5EF4-FFF2-40B4-BE49-F238E27FC236}">
                <a16:creationId xmlns:a16="http://schemas.microsoft.com/office/drawing/2014/main" id="{1F671BAD-D110-856C-A2B8-19FD420609C0}"/>
              </a:ext>
            </a:extLst>
          </p:cNvPr>
          <p:cNvPicPr>
            <a:picLocks noChangeAspect="1"/>
          </p:cNvPicPr>
          <p:nvPr/>
        </p:nvPicPr>
        <p:blipFill>
          <a:blip r:embed="rId3"/>
          <a:stretch>
            <a:fillRect/>
          </a:stretch>
        </p:blipFill>
        <p:spPr>
          <a:xfrm>
            <a:off x="7135906" y="1382936"/>
            <a:ext cx="5056094" cy="3669280"/>
          </a:xfrm>
          <a:prstGeom prst="rect">
            <a:avLst/>
          </a:prstGeom>
        </p:spPr>
      </p:pic>
      <p:sp>
        <p:nvSpPr>
          <p:cNvPr id="10" name="TextBox 9">
            <a:extLst>
              <a:ext uri="{FF2B5EF4-FFF2-40B4-BE49-F238E27FC236}">
                <a16:creationId xmlns:a16="http://schemas.microsoft.com/office/drawing/2014/main" id="{8AEEABD4-573A-342B-0CCF-1DEDB6FFAFC4}"/>
              </a:ext>
            </a:extLst>
          </p:cNvPr>
          <p:cNvSpPr txBox="1"/>
          <p:nvPr/>
        </p:nvSpPr>
        <p:spPr>
          <a:xfrm>
            <a:off x="2374909" y="4221219"/>
            <a:ext cx="6024712" cy="830997"/>
          </a:xfrm>
          <a:prstGeom prst="rect">
            <a:avLst/>
          </a:prstGeom>
          <a:noFill/>
          <a:ln>
            <a:solidFill>
              <a:schemeClr val="bg1">
                <a:lumMod val="65000"/>
              </a:schemeClr>
            </a:solidFill>
          </a:ln>
        </p:spPr>
        <p:txBody>
          <a:bodyPr wrap="square">
            <a:spAutoFit/>
          </a:bodyPr>
          <a:lstStyle/>
          <a:p>
            <a:r>
              <a:rPr lang="sl-SI" sz="2400" dirty="0" err="1">
                <a:effectLst/>
              </a:rPr>
              <a:t>Impact</a:t>
            </a:r>
            <a:r>
              <a:rPr lang="sl-SI" sz="2400" dirty="0">
                <a:effectLst/>
              </a:rPr>
              <a:t> </a:t>
            </a:r>
            <a:r>
              <a:rPr lang="en-GB" sz="2400" dirty="0">
                <a:effectLst/>
              </a:rPr>
              <a:t>of  </a:t>
            </a:r>
            <a:r>
              <a:rPr lang="en-GB" sz="2400" dirty="0" err="1">
                <a:effectLst/>
              </a:rPr>
              <a:t>mtDNA</a:t>
            </a:r>
            <a:r>
              <a:rPr lang="en-GB" sz="2400" dirty="0">
                <a:effectLst/>
              </a:rPr>
              <a:t> methylation in neurodegenerative diseases pathogenesis?</a:t>
            </a:r>
          </a:p>
        </p:txBody>
      </p:sp>
    </p:spTree>
    <p:extLst>
      <p:ext uri="{BB962C8B-B14F-4D97-AF65-F5344CB8AC3E}">
        <p14:creationId xmlns:p14="http://schemas.microsoft.com/office/powerpoint/2010/main" val="265077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2CE6-FD84-9ABF-5254-57FCCEC816F7}"/>
              </a:ext>
            </a:extLst>
          </p:cNvPr>
          <p:cNvSpPr>
            <a:spLocks noGrp="1"/>
          </p:cNvSpPr>
          <p:nvPr>
            <p:ph type="title"/>
          </p:nvPr>
        </p:nvSpPr>
        <p:spPr>
          <a:xfrm>
            <a:off x="470337" y="183228"/>
            <a:ext cx="10723179" cy="874395"/>
          </a:xfrm>
        </p:spPr>
        <p:txBody>
          <a:bodyPr>
            <a:normAutofit fontScale="90000"/>
          </a:bodyPr>
          <a:lstStyle/>
          <a:p>
            <a:r>
              <a:rPr lang="sl-SI" sz="4400" dirty="0" err="1"/>
              <a:t>Summary</a:t>
            </a:r>
            <a:r>
              <a:rPr lang="sl-SI" sz="4400" dirty="0"/>
              <a:t>: </a:t>
            </a:r>
            <a:r>
              <a:rPr lang="sl-SI" sz="3600" dirty="0"/>
              <a:t>Non-</a:t>
            </a:r>
            <a:r>
              <a:rPr lang="sl-SI" sz="3600" dirty="0" err="1"/>
              <a:t>coding</a:t>
            </a:r>
            <a:r>
              <a:rPr lang="sl-SI" sz="3600" dirty="0"/>
              <a:t> RNAs and neurodegenerative diseases</a:t>
            </a:r>
            <a:endParaRPr lang="en-US" sz="3600" dirty="0"/>
          </a:p>
        </p:txBody>
      </p:sp>
      <p:sp>
        <p:nvSpPr>
          <p:cNvPr id="5" name="TextBox 4">
            <a:extLst>
              <a:ext uri="{FF2B5EF4-FFF2-40B4-BE49-F238E27FC236}">
                <a16:creationId xmlns:a16="http://schemas.microsoft.com/office/drawing/2014/main" id="{EE8585E7-CA34-7E28-26AB-0B153E70C24B}"/>
              </a:ext>
            </a:extLst>
          </p:cNvPr>
          <p:cNvSpPr txBox="1"/>
          <p:nvPr/>
        </p:nvSpPr>
        <p:spPr>
          <a:xfrm>
            <a:off x="735328" y="1239520"/>
            <a:ext cx="10458187" cy="1200329"/>
          </a:xfrm>
          <a:prstGeom prst="rect">
            <a:avLst/>
          </a:prstGeom>
          <a:noFill/>
        </p:spPr>
        <p:txBody>
          <a:bodyPr wrap="square">
            <a:spAutoFit/>
          </a:bodyPr>
          <a:lstStyle/>
          <a:p>
            <a:endParaRPr lang="en-GB" sz="2400" dirty="0">
              <a:effectLst/>
            </a:endParaRPr>
          </a:p>
          <a:p>
            <a:r>
              <a:rPr lang="sl-SI" sz="2400" dirty="0" err="1">
                <a:effectLst/>
              </a:rPr>
              <a:t>ncRNAs</a:t>
            </a:r>
            <a:r>
              <a:rPr lang="en-GB" sz="2400" dirty="0">
                <a:effectLst/>
              </a:rPr>
              <a:t> investigated in both</a:t>
            </a:r>
            <a:r>
              <a:rPr lang="sl-SI" sz="2400" dirty="0">
                <a:effectLst/>
              </a:rPr>
              <a:t>,</a:t>
            </a:r>
            <a:r>
              <a:rPr lang="en-GB" sz="2400" dirty="0">
                <a:effectLst/>
              </a:rPr>
              <a:t> neuronal and peripheral tissues </a:t>
            </a:r>
            <a:r>
              <a:rPr lang="sl-SI" sz="2400" dirty="0">
                <a:effectLst/>
              </a:rPr>
              <a:t>in </a:t>
            </a:r>
            <a:r>
              <a:rPr lang="en-GB" sz="2400" dirty="0">
                <a:effectLst/>
              </a:rPr>
              <a:t>neurodegenerative disorders, as well as in animal models of these conditions</a:t>
            </a:r>
          </a:p>
        </p:txBody>
      </p:sp>
      <p:sp>
        <p:nvSpPr>
          <p:cNvPr id="7" name="TextBox 6">
            <a:extLst>
              <a:ext uri="{FF2B5EF4-FFF2-40B4-BE49-F238E27FC236}">
                <a16:creationId xmlns:a16="http://schemas.microsoft.com/office/drawing/2014/main" id="{1EB4D53A-54C9-CEE1-DE16-51276B4F5B05}"/>
              </a:ext>
            </a:extLst>
          </p:cNvPr>
          <p:cNvSpPr txBox="1"/>
          <p:nvPr/>
        </p:nvSpPr>
        <p:spPr>
          <a:xfrm>
            <a:off x="838200" y="2698099"/>
            <a:ext cx="7286297" cy="400110"/>
          </a:xfrm>
          <a:prstGeom prst="rect">
            <a:avLst/>
          </a:prstGeom>
          <a:noFill/>
        </p:spPr>
        <p:txBody>
          <a:bodyPr wrap="square">
            <a:spAutoFit/>
          </a:bodyPr>
          <a:lstStyle/>
          <a:p>
            <a:r>
              <a:rPr lang="en-GB" sz="2000" dirty="0">
                <a:effectLst/>
              </a:rPr>
              <a:t>MicroRNAs interfere with gene regulation and translation.</a:t>
            </a:r>
          </a:p>
        </p:txBody>
      </p:sp>
      <p:sp>
        <p:nvSpPr>
          <p:cNvPr id="9" name="TextBox 8">
            <a:extLst>
              <a:ext uri="{FF2B5EF4-FFF2-40B4-BE49-F238E27FC236}">
                <a16:creationId xmlns:a16="http://schemas.microsoft.com/office/drawing/2014/main" id="{28579E7A-80A7-8DAA-B44C-7697AF43E043}"/>
              </a:ext>
            </a:extLst>
          </p:cNvPr>
          <p:cNvSpPr txBox="1"/>
          <p:nvPr/>
        </p:nvSpPr>
        <p:spPr>
          <a:xfrm>
            <a:off x="838200" y="3449974"/>
            <a:ext cx="6097904" cy="646331"/>
          </a:xfrm>
          <a:prstGeom prst="rect">
            <a:avLst/>
          </a:prstGeom>
          <a:noFill/>
        </p:spPr>
        <p:txBody>
          <a:bodyPr wrap="square">
            <a:spAutoFit/>
          </a:bodyPr>
          <a:lstStyle/>
          <a:p>
            <a:r>
              <a:rPr lang="en-GB" dirty="0">
                <a:effectLst/>
              </a:rPr>
              <a:t>Differential expression of MicroRNAs modulate genes related to Alzheimer's disease.</a:t>
            </a:r>
          </a:p>
        </p:txBody>
      </p:sp>
      <p:sp>
        <p:nvSpPr>
          <p:cNvPr id="11" name="TextBox 10">
            <a:extLst>
              <a:ext uri="{FF2B5EF4-FFF2-40B4-BE49-F238E27FC236}">
                <a16:creationId xmlns:a16="http://schemas.microsoft.com/office/drawing/2014/main" id="{ADFB4A65-E961-5810-D057-4A510E8FBCFE}"/>
              </a:ext>
            </a:extLst>
          </p:cNvPr>
          <p:cNvSpPr txBox="1"/>
          <p:nvPr/>
        </p:nvSpPr>
        <p:spPr>
          <a:xfrm>
            <a:off x="838200" y="4156679"/>
            <a:ext cx="6097904" cy="646331"/>
          </a:xfrm>
          <a:prstGeom prst="rect">
            <a:avLst/>
          </a:prstGeom>
          <a:noFill/>
        </p:spPr>
        <p:txBody>
          <a:bodyPr wrap="square">
            <a:spAutoFit/>
          </a:bodyPr>
          <a:lstStyle/>
          <a:p>
            <a:r>
              <a:rPr lang="en-GB" dirty="0">
                <a:effectLst/>
              </a:rPr>
              <a:t>MicroRNAs affect the levels of amyloid beta, phosphorylated tau and synaptic damage.</a:t>
            </a:r>
          </a:p>
        </p:txBody>
      </p:sp>
      <p:sp>
        <p:nvSpPr>
          <p:cNvPr id="13" name="TextBox 12">
            <a:extLst>
              <a:ext uri="{FF2B5EF4-FFF2-40B4-BE49-F238E27FC236}">
                <a16:creationId xmlns:a16="http://schemas.microsoft.com/office/drawing/2014/main" id="{002E6DEF-315E-1359-5E5E-CC19DE5F9123}"/>
              </a:ext>
            </a:extLst>
          </p:cNvPr>
          <p:cNvSpPr txBox="1"/>
          <p:nvPr/>
        </p:nvSpPr>
        <p:spPr>
          <a:xfrm>
            <a:off x="838200" y="4927302"/>
            <a:ext cx="6097904" cy="646331"/>
          </a:xfrm>
          <a:prstGeom prst="rect">
            <a:avLst/>
          </a:prstGeom>
          <a:noFill/>
        </p:spPr>
        <p:txBody>
          <a:bodyPr wrap="square">
            <a:spAutoFit/>
          </a:bodyPr>
          <a:lstStyle/>
          <a:p>
            <a:r>
              <a:rPr lang="en-GB" dirty="0">
                <a:effectLst/>
              </a:rPr>
              <a:t>MicroRNAs affect aging, cellular senescence, inflammation and mitochondrial dysfunction in Alzheimer's disease.</a:t>
            </a:r>
          </a:p>
        </p:txBody>
      </p:sp>
      <p:sp>
        <p:nvSpPr>
          <p:cNvPr id="3" name="Pravokotnik 2">
            <a:extLst>
              <a:ext uri="{FF2B5EF4-FFF2-40B4-BE49-F238E27FC236}">
                <a16:creationId xmlns:a16="http://schemas.microsoft.com/office/drawing/2014/main" id="{B09909AA-9F84-453A-BB85-C41F18B86416}"/>
              </a:ext>
            </a:extLst>
          </p:cNvPr>
          <p:cNvSpPr/>
          <p:nvPr/>
        </p:nvSpPr>
        <p:spPr>
          <a:xfrm>
            <a:off x="7355898" y="3169729"/>
            <a:ext cx="4522135" cy="923330"/>
          </a:xfrm>
          <a:prstGeom prst="rect">
            <a:avLst/>
          </a:prstGeom>
        </p:spPr>
        <p:txBody>
          <a:bodyPr wrap="none">
            <a:spAutoFit/>
          </a:bodyPr>
          <a:lstStyle/>
          <a:p>
            <a:r>
              <a:rPr lang="sl-SI" dirty="0"/>
              <a:t>SLIKA:</a:t>
            </a:r>
          </a:p>
          <a:p>
            <a:endParaRPr lang="sl-SI" dirty="0"/>
          </a:p>
          <a:p>
            <a:r>
              <a:rPr lang="sl-SI" dirty="0"/>
              <a:t>https://www.nature.com/articles/nrn.2017.90</a:t>
            </a:r>
          </a:p>
        </p:txBody>
      </p:sp>
    </p:spTree>
    <p:extLst>
      <p:ext uri="{BB962C8B-B14F-4D97-AF65-F5344CB8AC3E}">
        <p14:creationId xmlns:p14="http://schemas.microsoft.com/office/powerpoint/2010/main" val="3553433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Movie</a:t>
            </a:r>
            <a:r>
              <a:rPr lang="sl-SI" dirty="0"/>
              <a:t> </a:t>
            </a:r>
            <a:r>
              <a:rPr lang="sl-SI" dirty="0" err="1"/>
              <a:t>materials</a:t>
            </a:r>
            <a:r>
              <a:rPr lang="sl-SI" dirty="0"/>
              <a:t>: Gene </a:t>
            </a:r>
            <a:r>
              <a:rPr lang="sl-SI" dirty="0" err="1"/>
              <a:t>transcription</a:t>
            </a:r>
            <a:endParaRPr lang="sl-SI" dirty="0"/>
          </a:p>
        </p:txBody>
      </p:sp>
      <p:sp>
        <p:nvSpPr>
          <p:cNvPr id="3" name="Označba mesta vsebine 2"/>
          <p:cNvSpPr>
            <a:spLocks noGrp="1"/>
          </p:cNvSpPr>
          <p:nvPr>
            <p:ph idx="1"/>
          </p:nvPr>
        </p:nvSpPr>
        <p:spPr/>
        <p:txBody>
          <a:bodyPr>
            <a:normAutofit fontScale="92500" lnSpcReduction="10000"/>
          </a:bodyPr>
          <a:lstStyle/>
          <a:p>
            <a:r>
              <a:rPr lang="sl-SI" dirty="0" err="1"/>
              <a:t>Transcription</a:t>
            </a:r>
            <a:r>
              <a:rPr lang="sl-SI" dirty="0"/>
              <a:t> </a:t>
            </a:r>
            <a:r>
              <a:rPr lang="sl-SI" dirty="0" err="1"/>
              <a:t>of</a:t>
            </a:r>
            <a:r>
              <a:rPr lang="sl-SI" dirty="0"/>
              <a:t> </a:t>
            </a:r>
            <a:r>
              <a:rPr lang="sl-SI" dirty="0" err="1"/>
              <a:t>the</a:t>
            </a:r>
            <a:r>
              <a:rPr lang="sl-SI" dirty="0"/>
              <a:t> gene: </a:t>
            </a:r>
            <a:r>
              <a:rPr lang="sl-SI" dirty="0">
                <a:hlinkClick r:id="rId2"/>
              </a:rPr>
              <a:t>https://www.youtube.com/watch?v=_Zyb8bpGMR0</a:t>
            </a:r>
            <a:endParaRPr lang="sl-SI" dirty="0"/>
          </a:p>
          <a:p>
            <a:endParaRPr lang="sl-SI" dirty="0"/>
          </a:p>
          <a:p>
            <a:r>
              <a:rPr lang="sl-SI" dirty="0" err="1"/>
              <a:t>Epigenetic</a:t>
            </a:r>
            <a:r>
              <a:rPr lang="sl-SI" dirty="0"/>
              <a:t> </a:t>
            </a:r>
            <a:r>
              <a:rPr lang="sl-SI" dirty="0" err="1"/>
              <a:t>changes</a:t>
            </a:r>
            <a:r>
              <a:rPr lang="sl-SI" dirty="0"/>
              <a:t> </a:t>
            </a:r>
            <a:r>
              <a:rPr lang="sl-SI" dirty="0" err="1"/>
              <a:t>for</a:t>
            </a:r>
            <a:r>
              <a:rPr lang="sl-SI" dirty="0"/>
              <a:t> gene </a:t>
            </a:r>
            <a:r>
              <a:rPr lang="sl-SI" dirty="0" err="1"/>
              <a:t>transcription</a:t>
            </a:r>
            <a:r>
              <a:rPr lang="sl-SI" dirty="0"/>
              <a:t> (39 min)</a:t>
            </a:r>
          </a:p>
          <a:p>
            <a:r>
              <a:rPr lang="sl-SI" dirty="0">
                <a:hlinkClick r:id="rId3"/>
              </a:rPr>
              <a:t>https://www.youtube.com/watch?v=0dOFztY3VJY</a:t>
            </a:r>
            <a:endParaRPr lang="sl-SI" dirty="0"/>
          </a:p>
          <a:p>
            <a:endParaRPr lang="sl-SI" dirty="0"/>
          </a:p>
          <a:p>
            <a:r>
              <a:rPr lang="sl-SI" dirty="0"/>
              <a:t>Histon </a:t>
            </a:r>
            <a:r>
              <a:rPr lang="sl-SI" dirty="0" err="1"/>
              <a:t>modifications</a:t>
            </a:r>
            <a:r>
              <a:rPr lang="sl-SI" dirty="0"/>
              <a:t> (13 min)</a:t>
            </a:r>
          </a:p>
          <a:p>
            <a:r>
              <a:rPr lang="sl-SI" dirty="0">
                <a:hlinkClick r:id="rId4"/>
              </a:rPr>
              <a:t>https://www.youtube.com/watch?v=ImcomFPgJO4</a:t>
            </a:r>
            <a:endParaRPr lang="sl-SI" dirty="0"/>
          </a:p>
          <a:p>
            <a:endParaRPr lang="sl-SI" dirty="0"/>
          </a:p>
          <a:p>
            <a:r>
              <a:rPr lang="sl-SI" dirty="0" err="1"/>
              <a:t>Histons</a:t>
            </a:r>
            <a:r>
              <a:rPr lang="sl-SI" dirty="0"/>
              <a:t> </a:t>
            </a:r>
            <a:r>
              <a:rPr lang="sl-SI" dirty="0" err="1"/>
              <a:t>posttranslation</a:t>
            </a:r>
            <a:r>
              <a:rPr lang="sl-SI" dirty="0"/>
              <a:t> </a:t>
            </a:r>
            <a:r>
              <a:rPr lang="sl-SI" dirty="0" err="1"/>
              <a:t>modification</a:t>
            </a:r>
            <a:r>
              <a:rPr lang="sl-SI" dirty="0"/>
              <a:t> (15 min) </a:t>
            </a:r>
          </a:p>
          <a:p>
            <a:r>
              <a:rPr lang="sl-SI" dirty="0">
                <a:hlinkClick r:id="rId5"/>
              </a:rPr>
              <a:t>https://www.youtube.com/watch?v=XQ3P7Bq9ld0</a:t>
            </a:r>
            <a:r>
              <a:rPr lang="sl-SI" dirty="0"/>
              <a:t> </a:t>
            </a:r>
          </a:p>
          <a:p>
            <a:endParaRPr lang="sl-SI" dirty="0"/>
          </a:p>
          <a:p>
            <a:endParaRPr lang="sl-SI" dirty="0"/>
          </a:p>
        </p:txBody>
      </p:sp>
    </p:spTree>
    <p:extLst>
      <p:ext uri="{BB962C8B-B14F-4D97-AF65-F5344CB8AC3E}">
        <p14:creationId xmlns:p14="http://schemas.microsoft.com/office/powerpoint/2010/main" val="173455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38D45D6E-044C-D80F-5B91-2D8027C5918B}"/>
              </a:ext>
            </a:extLst>
          </p:cNvPr>
          <p:cNvSpPr>
            <a:spLocks noGrp="1"/>
          </p:cNvSpPr>
          <p:nvPr>
            <p:ph type="title"/>
          </p:nvPr>
        </p:nvSpPr>
        <p:spPr>
          <a:xfrm>
            <a:off x="838200" y="365125"/>
            <a:ext cx="10515600" cy="1325563"/>
          </a:xfrm>
        </p:spPr>
        <p:txBody>
          <a:bodyPr/>
          <a:lstStyle/>
          <a:p>
            <a:r>
              <a:rPr lang="sl-SI" dirty="0"/>
              <a:t>Literature</a:t>
            </a:r>
          </a:p>
        </p:txBody>
      </p:sp>
      <p:sp>
        <p:nvSpPr>
          <p:cNvPr id="5" name="Označba mesta vsebine 2">
            <a:extLst>
              <a:ext uri="{FF2B5EF4-FFF2-40B4-BE49-F238E27FC236}">
                <a16:creationId xmlns:a16="http://schemas.microsoft.com/office/drawing/2014/main" id="{BCACA7AF-D6AF-B70A-2134-E956B31E7BD2}"/>
              </a:ext>
            </a:extLst>
          </p:cNvPr>
          <p:cNvSpPr>
            <a:spLocks noGrp="1"/>
          </p:cNvSpPr>
          <p:nvPr>
            <p:ph idx="1"/>
          </p:nvPr>
        </p:nvSpPr>
        <p:spPr>
          <a:xfrm>
            <a:off x="963706" y="1431178"/>
            <a:ext cx="10515600" cy="4351338"/>
          </a:xfrm>
        </p:spPr>
        <p:txBody>
          <a:bodyPr>
            <a:normAutofit fontScale="55000" lnSpcReduction="20000"/>
          </a:bodyPr>
          <a:lstStyle/>
          <a:p>
            <a:pPr marL="0" indent="0">
              <a:buNone/>
            </a:pPr>
            <a:r>
              <a:rPr lang="sl-SI" sz="3300" b="1" dirty="0"/>
              <a:t>Mandatory:</a:t>
            </a:r>
          </a:p>
          <a:p>
            <a:r>
              <a:rPr lang="en-US" dirty="0"/>
              <a:t>Park J, Lee K, Kim K, Yi SJ.</a:t>
            </a:r>
            <a:r>
              <a:rPr lang="sl-SI" dirty="0"/>
              <a:t> 2022. </a:t>
            </a:r>
            <a:r>
              <a:rPr lang="en-US" dirty="0"/>
              <a:t>The role of histone modifications: from neurodevelopment to </a:t>
            </a:r>
            <a:r>
              <a:rPr lang="en-US" dirty="0" err="1"/>
              <a:t>neurodiseases</a:t>
            </a:r>
            <a:r>
              <a:rPr lang="en-US" dirty="0"/>
              <a:t>.</a:t>
            </a:r>
            <a:r>
              <a:rPr lang="sl-SI" dirty="0"/>
              <a:t> </a:t>
            </a:r>
            <a:r>
              <a:rPr lang="en-US" dirty="0"/>
              <a:t>Signal </a:t>
            </a:r>
            <a:r>
              <a:rPr lang="en-US" dirty="0" err="1"/>
              <a:t>Transduct</a:t>
            </a:r>
            <a:r>
              <a:rPr lang="en-US" dirty="0"/>
              <a:t> Target </a:t>
            </a:r>
            <a:r>
              <a:rPr lang="en-US" dirty="0" err="1"/>
              <a:t>Ther</a:t>
            </a:r>
            <a:r>
              <a:rPr lang="en-US" dirty="0"/>
              <a:t>. 2022 Jul 6;7(1):217. </a:t>
            </a:r>
            <a:r>
              <a:rPr lang="en-US" dirty="0" err="1"/>
              <a:t>doi</a:t>
            </a:r>
            <a:r>
              <a:rPr lang="en-US" dirty="0"/>
              <a:t>: 10.1038/s41392-022-01078-9.</a:t>
            </a:r>
            <a:r>
              <a:rPr lang="sl-SI" dirty="0"/>
              <a:t> </a:t>
            </a:r>
          </a:p>
          <a:p>
            <a:r>
              <a:rPr lang="sl-SI" dirty="0"/>
              <a:t>Hwang JY, Aromolaran KA, Zukin RS. The emerging field of epigenetics in neurodegeneration and neuroprotection. Nat Rev Neurosci. 2017 May 18;18(6):347-361. doi: 10.1038/nrn.2017.46. Erratum in: Nat Rev Neurosci. 2018 Dec;19(12):771.</a:t>
            </a:r>
            <a:r>
              <a:rPr lang="sl-SI" dirty="0">
                <a:hlinkClick r:id="rId3"/>
              </a:rPr>
              <a:t> https://www.ncbi.nlm.nih.gov/pmc/articles/PMC6380351/</a:t>
            </a:r>
            <a:r>
              <a:rPr lang="sl-SI" dirty="0"/>
              <a:t> </a:t>
            </a:r>
          </a:p>
          <a:p>
            <a:pPr marL="0" indent="0">
              <a:buNone/>
            </a:pPr>
            <a:endParaRPr lang="sl-SI" sz="3300" dirty="0"/>
          </a:p>
          <a:p>
            <a:pPr marL="0" indent="0">
              <a:buNone/>
            </a:pPr>
            <a:r>
              <a:rPr lang="sl-SI" sz="3300" b="1" dirty="0"/>
              <a:t>Additional:</a:t>
            </a:r>
          </a:p>
          <a:p>
            <a:r>
              <a:rPr lang="en-US" dirty="0"/>
              <a:t>Genetic and Epigenetic Basis of Neurodegenerative Diseases</a:t>
            </a:r>
            <a:r>
              <a:rPr lang="sl-SI" dirty="0"/>
              <a:t>, 2022, Frontiers in Aging Neuroscience, Research topic: </a:t>
            </a:r>
            <a:r>
              <a:rPr lang="sl-SI" dirty="0">
                <a:hlinkClick r:id="rId4"/>
              </a:rPr>
              <a:t>https://www.frontiersin.org/research-topics/24974/genetic-and-epigenetic-basis-of-neurodegenerative-diseases#articles</a:t>
            </a:r>
            <a:r>
              <a:rPr lang="sl-SI" dirty="0"/>
              <a:t> </a:t>
            </a:r>
          </a:p>
          <a:p>
            <a:r>
              <a:rPr lang="sl-SI" dirty="0"/>
              <a:t>Fabio Coppedè, Chapter 10 - The Epigenetics of Alzheimer's and Other Neurodegenerative Disorders, In Translational Epigenetics, Epigenetics in Human Disease (Second Edition), 2018, https://doi.org/10.1016/B978-0-12-812215-0.00010-8.</a:t>
            </a:r>
          </a:p>
          <a:p>
            <a:r>
              <a:rPr lang="en-GB" dirty="0" err="1"/>
              <a:t>Felsenfeld</a:t>
            </a:r>
            <a:r>
              <a:rPr lang="en-GB" dirty="0"/>
              <a:t>, G. A brief history of epigenetics. Cold Spring </a:t>
            </a:r>
            <a:r>
              <a:rPr lang="en-GB" dirty="0" err="1"/>
              <a:t>Harbor</a:t>
            </a:r>
            <a:r>
              <a:rPr lang="en-GB" dirty="0"/>
              <a:t> </a:t>
            </a:r>
            <a:r>
              <a:rPr lang="en-GB" dirty="0" err="1"/>
              <a:t>Persp</a:t>
            </a:r>
            <a:r>
              <a:rPr lang="en-GB" dirty="0"/>
              <a:t>. </a:t>
            </a:r>
            <a:r>
              <a:rPr lang="en-GB" dirty="0" err="1"/>
              <a:t>Biol</a:t>
            </a:r>
            <a:r>
              <a:rPr lang="en-GB" dirty="0"/>
              <a:t>, 2014</a:t>
            </a:r>
            <a:endParaRPr lang="sl-SI" dirty="0"/>
          </a:p>
          <a:p>
            <a:pPr marL="0" indent="0">
              <a:buNone/>
            </a:pPr>
            <a:r>
              <a:rPr lang="sl-SI" sz="3300" b="1" dirty="0"/>
              <a:t>Advanced</a:t>
            </a:r>
          </a:p>
          <a:p>
            <a:r>
              <a:rPr lang="en-GB" dirty="0"/>
              <a:t>Blanch </a:t>
            </a:r>
            <a:r>
              <a:rPr lang="en-GB" dirty="0" err="1"/>
              <a:t>M,Am</a:t>
            </a:r>
            <a:r>
              <a:rPr lang="en-GB" dirty="0"/>
              <a:t> J </a:t>
            </a:r>
            <a:r>
              <a:rPr lang="en-GB" dirty="0" err="1"/>
              <a:t>Pathol</a:t>
            </a:r>
            <a:r>
              <a:rPr lang="en-GB" dirty="0"/>
              <a:t> 2016</a:t>
            </a:r>
          </a:p>
          <a:p>
            <a:r>
              <a:rPr lang="en-GB" dirty="0" err="1"/>
              <a:t>Stoccoro</a:t>
            </a:r>
            <a:r>
              <a:rPr lang="en-GB" dirty="0"/>
              <a:t> A, J </a:t>
            </a:r>
            <a:r>
              <a:rPr lang="en-GB" dirty="0" err="1"/>
              <a:t>Alzheimers</a:t>
            </a:r>
            <a:r>
              <a:rPr lang="en-GB" dirty="0"/>
              <a:t> Dis 2017</a:t>
            </a:r>
          </a:p>
          <a:p>
            <a:r>
              <a:rPr lang="en-GB" dirty="0" err="1"/>
              <a:t>Ke</a:t>
            </a:r>
            <a:r>
              <a:rPr lang="en-GB" dirty="0"/>
              <a:t> Cao, Free Radical Biology and Medicine, 2021</a:t>
            </a:r>
          </a:p>
          <a:p>
            <a:endParaRPr lang="sl-SI" dirty="0"/>
          </a:p>
        </p:txBody>
      </p:sp>
    </p:spTree>
    <p:extLst>
      <p:ext uri="{BB962C8B-B14F-4D97-AF65-F5344CB8AC3E}">
        <p14:creationId xmlns:p14="http://schemas.microsoft.com/office/powerpoint/2010/main" val="314589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DECB0509-6589-1BB9-4AEE-B862CAC932EB}"/>
              </a:ext>
            </a:extLst>
          </p:cNvPr>
          <p:cNvSpPr>
            <a:spLocks noGrp="1"/>
          </p:cNvSpPr>
          <p:nvPr>
            <p:ph type="title"/>
          </p:nvPr>
        </p:nvSpPr>
        <p:spPr>
          <a:xfrm>
            <a:off x="838200" y="365125"/>
            <a:ext cx="10515600" cy="1325563"/>
          </a:xfrm>
        </p:spPr>
        <p:txBody>
          <a:bodyPr/>
          <a:lstStyle/>
          <a:p>
            <a:r>
              <a:rPr lang="sl-SI" dirty="0" err="1"/>
              <a:t>Content</a:t>
            </a:r>
            <a:r>
              <a:rPr lang="sl-SI" dirty="0"/>
              <a:t> </a:t>
            </a:r>
            <a:r>
              <a:rPr lang="sl-SI" dirty="0" err="1"/>
              <a:t>of</a:t>
            </a:r>
            <a:r>
              <a:rPr lang="sl-SI" dirty="0"/>
              <a:t> </a:t>
            </a:r>
            <a:r>
              <a:rPr lang="sl-SI" dirty="0" err="1"/>
              <a:t>the</a:t>
            </a:r>
            <a:r>
              <a:rPr lang="sl-SI" dirty="0"/>
              <a:t> </a:t>
            </a:r>
            <a:r>
              <a:rPr lang="sl-SI" dirty="0" err="1"/>
              <a:t>lecture</a:t>
            </a:r>
            <a:endParaRPr lang="sl-SI" dirty="0"/>
          </a:p>
        </p:txBody>
      </p:sp>
      <p:sp>
        <p:nvSpPr>
          <p:cNvPr id="5" name="Označba mesta vsebine 2">
            <a:extLst>
              <a:ext uri="{FF2B5EF4-FFF2-40B4-BE49-F238E27FC236}">
                <a16:creationId xmlns:a16="http://schemas.microsoft.com/office/drawing/2014/main" id="{DDD0581F-09BC-1BD1-6A30-D6362BEDEFB6}"/>
              </a:ext>
            </a:extLst>
          </p:cNvPr>
          <p:cNvSpPr>
            <a:spLocks noGrp="1"/>
          </p:cNvSpPr>
          <p:nvPr>
            <p:ph idx="1"/>
          </p:nvPr>
        </p:nvSpPr>
        <p:spPr>
          <a:xfrm>
            <a:off x="838200" y="1690688"/>
            <a:ext cx="10515600" cy="4351338"/>
          </a:xfrm>
        </p:spPr>
        <p:txBody>
          <a:bodyPr>
            <a:normAutofit fontScale="92500" lnSpcReduction="20000"/>
          </a:bodyPr>
          <a:lstStyle/>
          <a:p>
            <a:pPr marL="596646" indent="-514350">
              <a:buFont typeface="+mj-lt"/>
              <a:buAutoNum type="arabicPeriod"/>
            </a:pPr>
            <a:r>
              <a:rPr lang="sl-SI" dirty="0"/>
              <a:t>Introduction: Epigenetics and Neurodegenerative Diseases</a:t>
            </a:r>
          </a:p>
          <a:p>
            <a:pPr marL="596646" indent="-514350">
              <a:buFont typeface="+mj-lt"/>
              <a:buAutoNum type="arabicPeriod"/>
            </a:pPr>
            <a:r>
              <a:rPr lang="sl-SI" dirty="0"/>
              <a:t>A brief overview of epigenetic mechanisms</a:t>
            </a:r>
          </a:p>
          <a:p>
            <a:pPr marL="198000" indent="0">
              <a:buNone/>
            </a:pPr>
            <a:r>
              <a:rPr lang="sl-SI" sz="2800" dirty="0"/>
              <a:t>2.1 DNA Methylation and Hydroxymethylation</a:t>
            </a:r>
          </a:p>
          <a:p>
            <a:pPr marL="198000" lvl="1" indent="0">
              <a:buNone/>
            </a:pPr>
            <a:r>
              <a:rPr lang="sl-SI" sz="2800" dirty="0"/>
              <a:t>2.2 Histone Tail Modifications</a:t>
            </a:r>
          </a:p>
          <a:p>
            <a:pPr marL="198000" lvl="1" indent="0">
              <a:buNone/>
            </a:pPr>
            <a:r>
              <a:rPr lang="sl-SI" sz="2800" dirty="0"/>
              <a:t>2.3 Mechanisms Mediated by Non-coding RNAs</a:t>
            </a:r>
          </a:p>
          <a:p>
            <a:pPr marL="596646" indent="-514350">
              <a:buFont typeface="+mj-lt"/>
              <a:buAutoNum type="arabicPeriod" startAt="3"/>
            </a:pPr>
            <a:r>
              <a:rPr lang="sl-SI" dirty="0"/>
              <a:t>How </a:t>
            </a:r>
            <a:r>
              <a:rPr lang="sl-SI" dirty="0" err="1"/>
              <a:t>brain</a:t>
            </a:r>
            <a:r>
              <a:rPr lang="sl-SI" dirty="0"/>
              <a:t> </a:t>
            </a:r>
            <a:r>
              <a:rPr lang="sl-SI" dirty="0" err="1"/>
              <a:t>functions</a:t>
            </a:r>
            <a:r>
              <a:rPr lang="sl-SI" dirty="0"/>
              <a:t> are </a:t>
            </a:r>
            <a:r>
              <a:rPr lang="sl-SI" dirty="0" err="1"/>
              <a:t>affected</a:t>
            </a:r>
            <a:r>
              <a:rPr lang="sl-SI" dirty="0"/>
              <a:t> </a:t>
            </a:r>
            <a:r>
              <a:rPr lang="sl-SI" dirty="0" err="1"/>
              <a:t>due</a:t>
            </a:r>
            <a:r>
              <a:rPr lang="sl-SI" dirty="0"/>
              <a:t> to </a:t>
            </a:r>
            <a:r>
              <a:rPr lang="sl-SI" dirty="0" err="1"/>
              <a:t>epigenetic</a:t>
            </a:r>
            <a:r>
              <a:rPr lang="sl-SI" dirty="0"/>
              <a:t> </a:t>
            </a:r>
            <a:r>
              <a:rPr lang="sl-SI" dirty="0" err="1"/>
              <a:t>changes</a:t>
            </a:r>
            <a:endParaRPr lang="sl-SI" dirty="0"/>
          </a:p>
          <a:p>
            <a:pPr marL="596646" indent="-514350">
              <a:buFont typeface="+mj-lt"/>
              <a:buAutoNum type="arabicPeriod" startAt="3"/>
            </a:pPr>
            <a:r>
              <a:rPr lang="sl-SI" dirty="0"/>
              <a:t>DNA Methylation and Histone Tail Modifications in Alzheimer’s Disease</a:t>
            </a:r>
          </a:p>
          <a:p>
            <a:pPr marL="596646" indent="-514350">
              <a:buFont typeface="+mj-lt"/>
              <a:buAutoNum type="arabicPeriod" startAt="3"/>
            </a:pPr>
            <a:r>
              <a:rPr lang="sl-SI" dirty="0"/>
              <a:t>DNA Methylation and Histone Tail Modifications in Parkinson’s Disease</a:t>
            </a:r>
          </a:p>
          <a:p>
            <a:pPr marL="596646" indent="-514350">
              <a:buFont typeface="+mj-lt"/>
              <a:buAutoNum type="arabicPeriod" startAt="3"/>
            </a:pPr>
            <a:r>
              <a:rPr lang="sl-SI" sz="2800" dirty="0"/>
              <a:t>Non-coding RNAs and neurodegenerative diseases</a:t>
            </a:r>
            <a:endParaRPr lang="sl-SI" dirty="0"/>
          </a:p>
          <a:p>
            <a:pPr marL="596646" indent="-514350">
              <a:buFont typeface="+mj-lt"/>
              <a:buAutoNum type="arabicPeriod" startAt="3"/>
            </a:pPr>
            <a:r>
              <a:rPr lang="sl-SI" dirty="0"/>
              <a:t>Behavioural changes of epigenetic origin in NDD, focused on the need for intervention</a:t>
            </a:r>
          </a:p>
          <a:p>
            <a:endParaRPr lang="sl-SI" dirty="0"/>
          </a:p>
        </p:txBody>
      </p:sp>
    </p:spTree>
    <p:extLst>
      <p:ext uri="{BB962C8B-B14F-4D97-AF65-F5344CB8AC3E}">
        <p14:creationId xmlns:p14="http://schemas.microsoft.com/office/powerpoint/2010/main" val="246773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1E7165D0-A355-B63D-FEFD-551C378070AE}"/>
              </a:ext>
            </a:extLst>
          </p:cNvPr>
          <p:cNvSpPr>
            <a:spLocks noGrp="1"/>
          </p:cNvSpPr>
          <p:nvPr>
            <p:ph type="title"/>
          </p:nvPr>
        </p:nvSpPr>
        <p:spPr>
          <a:xfrm>
            <a:off x="838200" y="365125"/>
            <a:ext cx="10515600" cy="1325563"/>
          </a:xfrm>
        </p:spPr>
        <p:txBody>
          <a:bodyPr/>
          <a:lstStyle/>
          <a:p>
            <a:r>
              <a:rPr lang="sl-SI" dirty="0" err="1"/>
              <a:t>Methods</a:t>
            </a:r>
            <a:r>
              <a:rPr lang="sl-SI" dirty="0"/>
              <a:t> </a:t>
            </a:r>
            <a:r>
              <a:rPr lang="sl-SI" dirty="0" err="1"/>
              <a:t>of</a:t>
            </a:r>
            <a:r>
              <a:rPr lang="sl-SI" dirty="0"/>
              <a:t> </a:t>
            </a:r>
            <a:r>
              <a:rPr lang="sl-SI" dirty="0" err="1"/>
              <a:t>learning</a:t>
            </a:r>
            <a:endParaRPr lang="sl-SI" dirty="0"/>
          </a:p>
        </p:txBody>
      </p:sp>
      <p:sp>
        <p:nvSpPr>
          <p:cNvPr id="5" name="Označba mesta vsebine 2">
            <a:extLst>
              <a:ext uri="{FF2B5EF4-FFF2-40B4-BE49-F238E27FC236}">
                <a16:creationId xmlns:a16="http://schemas.microsoft.com/office/drawing/2014/main" id="{34730A16-858C-1144-E17C-4C11E4CD1B0D}"/>
              </a:ext>
            </a:extLst>
          </p:cNvPr>
          <p:cNvSpPr>
            <a:spLocks noGrp="1"/>
          </p:cNvSpPr>
          <p:nvPr>
            <p:ph idx="1"/>
          </p:nvPr>
        </p:nvSpPr>
        <p:spPr>
          <a:xfrm>
            <a:off x="838200" y="1825625"/>
            <a:ext cx="10515600" cy="4351338"/>
          </a:xfrm>
        </p:spPr>
        <p:txBody>
          <a:bodyPr/>
          <a:lstStyle/>
          <a:p>
            <a:r>
              <a:rPr lang="sl-SI" dirty="0"/>
              <a:t>Ex-</a:t>
            </a:r>
            <a:r>
              <a:rPr lang="sl-SI" dirty="0" err="1"/>
              <a:t>catedra</a:t>
            </a:r>
            <a:r>
              <a:rPr lang="sl-SI" dirty="0"/>
              <a:t> </a:t>
            </a:r>
            <a:r>
              <a:rPr lang="sl-SI" dirty="0" err="1"/>
              <a:t>lecture</a:t>
            </a:r>
            <a:endParaRPr lang="sl-SI" dirty="0"/>
          </a:p>
          <a:p>
            <a:r>
              <a:rPr lang="sl-SI" dirty="0" err="1"/>
              <a:t>Group</a:t>
            </a:r>
            <a:r>
              <a:rPr lang="sl-SI" dirty="0"/>
              <a:t> seminar </a:t>
            </a:r>
            <a:r>
              <a:rPr lang="sl-SI" dirty="0" err="1"/>
              <a:t>work</a:t>
            </a:r>
            <a:r>
              <a:rPr lang="sl-SI" dirty="0"/>
              <a:t> – </a:t>
            </a:r>
            <a:r>
              <a:rPr lang="sl-SI" dirty="0" err="1"/>
              <a:t>examples</a:t>
            </a:r>
            <a:r>
              <a:rPr lang="sl-SI" dirty="0"/>
              <a:t> </a:t>
            </a:r>
            <a:r>
              <a:rPr lang="sl-SI" dirty="0" err="1"/>
              <a:t>and</a:t>
            </a:r>
            <a:r>
              <a:rPr lang="sl-SI" dirty="0"/>
              <a:t> </a:t>
            </a:r>
            <a:r>
              <a:rPr lang="sl-SI" dirty="0" err="1"/>
              <a:t>cases</a:t>
            </a:r>
            <a:endParaRPr lang="sl-SI" dirty="0"/>
          </a:p>
          <a:p>
            <a:r>
              <a:rPr lang="sl-SI" dirty="0" err="1"/>
              <a:t>Videolectures</a:t>
            </a:r>
            <a:r>
              <a:rPr lang="sl-SI" dirty="0"/>
              <a:t> (</a:t>
            </a:r>
            <a:r>
              <a:rPr lang="sl-SI" dirty="0" err="1"/>
              <a:t>individually</a:t>
            </a:r>
            <a:r>
              <a:rPr lang="sl-SI" dirty="0"/>
              <a:t>)</a:t>
            </a:r>
          </a:p>
          <a:p>
            <a:r>
              <a:rPr lang="sl-SI" dirty="0"/>
              <a:t>(Max. 1 </a:t>
            </a:r>
            <a:r>
              <a:rPr lang="sl-SI" dirty="0" err="1"/>
              <a:t>hour</a:t>
            </a:r>
            <a:r>
              <a:rPr lang="sl-SI" dirty="0"/>
              <a:t>!)</a:t>
            </a:r>
          </a:p>
        </p:txBody>
      </p:sp>
    </p:spTree>
    <p:extLst>
      <p:ext uri="{BB962C8B-B14F-4D97-AF65-F5344CB8AC3E}">
        <p14:creationId xmlns:p14="http://schemas.microsoft.com/office/powerpoint/2010/main" val="11504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5E79C162-AD0B-F899-B3F8-4433982AC729}"/>
              </a:ext>
            </a:extLst>
          </p:cNvPr>
          <p:cNvSpPr txBox="1">
            <a:spLocks/>
          </p:cNvSpPr>
          <p:nvPr/>
        </p:nvSpPr>
        <p:spPr>
          <a:xfrm>
            <a:off x="230822" y="-220718"/>
            <a:ext cx="112182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2296"/>
            <a:r>
              <a:rPr lang="sl-SI" sz="3600" dirty="0"/>
              <a:t>Introduction: Epigenetics and Neurodegenerative Diseases</a:t>
            </a:r>
          </a:p>
        </p:txBody>
      </p:sp>
      <p:sp>
        <p:nvSpPr>
          <p:cNvPr id="7" name="TextBox 6">
            <a:extLst>
              <a:ext uri="{FF2B5EF4-FFF2-40B4-BE49-F238E27FC236}">
                <a16:creationId xmlns:a16="http://schemas.microsoft.com/office/drawing/2014/main" id="{5CC052C6-781C-47AE-756B-24918491F533}"/>
              </a:ext>
            </a:extLst>
          </p:cNvPr>
          <p:cNvSpPr txBox="1"/>
          <p:nvPr/>
        </p:nvSpPr>
        <p:spPr>
          <a:xfrm>
            <a:off x="416002" y="2305615"/>
            <a:ext cx="6122247" cy="2246769"/>
          </a:xfrm>
          <a:prstGeom prst="rect">
            <a:avLst/>
          </a:prstGeom>
          <a:noFill/>
          <a:ln>
            <a:solidFill>
              <a:srgbClr val="FF0000"/>
            </a:solidFill>
          </a:ln>
        </p:spPr>
        <p:txBody>
          <a:bodyPr wrap="square">
            <a:spAutoFit/>
          </a:bodyPr>
          <a:lstStyle/>
          <a:p>
            <a:r>
              <a:rPr lang="en-GB" sz="2000" b="0" i="0" u="none" strike="noStrike" dirty="0">
                <a:solidFill>
                  <a:srgbClr val="2E2E2E"/>
                </a:solidFill>
                <a:effectLst/>
              </a:rPr>
              <a:t>“</a:t>
            </a:r>
            <a:r>
              <a:rPr lang="en-GB" sz="2000" b="1" i="0" u="none" strike="noStrike" dirty="0">
                <a:solidFill>
                  <a:srgbClr val="2E2E2E"/>
                </a:solidFill>
                <a:effectLst/>
              </a:rPr>
              <a:t>Epigenetics</a:t>
            </a:r>
            <a:r>
              <a:rPr lang="en-GB" sz="2000" b="0" i="0" u="none" strike="noStrike" dirty="0">
                <a:solidFill>
                  <a:srgbClr val="2E2E2E"/>
                </a:solidFill>
                <a:effectLst/>
              </a:rPr>
              <a:t>” = </a:t>
            </a:r>
            <a:r>
              <a:rPr lang="en-GB" sz="2000" b="0" i="0" u="none" strike="noStrike" dirty="0">
                <a:solidFill>
                  <a:srgbClr val="222222"/>
                </a:solidFill>
                <a:effectLst/>
              </a:rPr>
              <a:t>the study of changes in gene expression that are not attributed to alterations in the DNA sequence in response to intrinsic and extrinsic stimulations</a:t>
            </a:r>
          </a:p>
          <a:p>
            <a:endParaRPr lang="en-GB" sz="2000" dirty="0">
              <a:solidFill>
                <a:srgbClr val="2E2E2E"/>
              </a:solidFill>
            </a:endParaRPr>
          </a:p>
          <a:p>
            <a:pPr marL="742950" lvl="1" indent="-285750">
              <a:buFont typeface="Wingdings" pitchFamily="2" charset="2"/>
              <a:buChar char="Ø"/>
            </a:pPr>
            <a:r>
              <a:rPr lang="en-GB" sz="2000" b="0" i="0" u="none" strike="noStrike" dirty="0">
                <a:solidFill>
                  <a:srgbClr val="2E2E2E"/>
                </a:solidFill>
                <a:effectLst/>
              </a:rPr>
              <a:t> different biological traits that are responsible for regulation of gene expression</a:t>
            </a:r>
          </a:p>
        </p:txBody>
      </p:sp>
      <p:sp>
        <p:nvSpPr>
          <p:cNvPr id="10" name="TextBox 9">
            <a:extLst>
              <a:ext uri="{FF2B5EF4-FFF2-40B4-BE49-F238E27FC236}">
                <a16:creationId xmlns:a16="http://schemas.microsoft.com/office/drawing/2014/main" id="{CF015F99-9583-F701-22B9-06CCF77BF06B}"/>
              </a:ext>
            </a:extLst>
          </p:cNvPr>
          <p:cNvSpPr txBox="1"/>
          <p:nvPr/>
        </p:nvSpPr>
        <p:spPr>
          <a:xfrm>
            <a:off x="416002" y="1028741"/>
            <a:ext cx="6129416" cy="1200329"/>
          </a:xfrm>
          <a:prstGeom prst="rect">
            <a:avLst/>
          </a:prstGeom>
          <a:noFill/>
        </p:spPr>
        <p:txBody>
          <a:bodyPr wrap="square">
            <a:spAutoFit/>
          </a:bodyPr>
          <a:lstStyle/>
          <a:p>
            <a:r>
              <a:rPr lang="en-GB" b="0" i="1" u="sng" strike="noStrike" dirty="0">
                <a:solidFill>
                  <a:srgbClr val="222222"/>
                </a:solidFill>
                <a:effectLst/>
              </a:rPr>
              <a:t>The concept of epigenetics</a:t>
            </a:r>
            <a:r>
              <a:rPr lang="en-GB" b="0" i="0" u="sng" strike="noStrike" dirty="0">
                <a:solidFill>
                  <a:srgbClr val="222222"/>
                </a:solidFill>
                <a:effectLst/>
              </a:rPr>
              <a:t> </a:t>
            </a:r>
            <a:r>
              <a:rPr lang="en-GB" b="0" i="0" u="none" strike="noStrike" dirty="0">
                <a:solidFill>
                  <a:srgbClr val="222222"/>
                </a:solidFill>
                <a:effectLst/>
              </a:rPr>
              <a:t>was first introduced (Waddington, C. H.</a:t>
            </a:r>
            <a:r>
              <a:rPr lang="en-GB" dirty="0">
                <a:solidFill>
                  <a:srgbClr val="222222"/>
                </a:solidFill>
              </a:rPr>
              <a:t>, </a:t>
            </a:r>
            <a:r>
              <a:rPr lang="en-GB" b="1" i="0" u="none" strike="noStrike" dirty="0">
                <a:solidFill>
                  <a:srgbClr val="222222"/>
                </a:solidFill>
                <a:effectLst/>
              </a:rPr>
              <a:t>1939</a:t>
            </a:r>
            <a:r>
              <a:rPr lang="en-GB" b="0" i="0" u="none" strike="noStrike" dirty="0">
                <a:solidFill>
                  <a:srgbClr val="222222"/>
                </a:solidFill>
                <a:effectLst/>
              </a:rPr>
              <a:t>)</a:t>
            </a:r>
          </a:p>
          <a:p>
            <a:pPr marL="285750" indent="-285750">
              <a:buFont typeface="Wingdings" pitchFamily="2" charset="2"/>
              <a:buChar char="Ø"/>
            </a:pPr>
            <a:r>
              <a:rPr lang="en-GB" b="0" i="0" u="none" strike="noStrike" dirty="0">
                <a:solidFill>
                  <a:srgbClr val="222222"/>
                </a:solidFill>
                <a:effectLst/>
              </a:rPr>
              <a:t>to describe the molecular events that are involved in early embryonic development</a:t>
            </a:r>
            <a:endParaRPr lang="en-US" dirty="0"/>
          </a:p>
        </p:txBody>
      </p:sp>
      <p:sp>
        <p:nvSpPr>
          <p:cNvPr id="12" name="TextBox 11">
            <a:extLst>
              <a:ext uri="{FF2B5EF4-FFF2-40B4-BE49-F238E27FC236}">
                <a16:creationId xmlns:a16="http://schemas.microsoft.com/office/drawing/2014/main" id="{9C43C8C7-569E-1664-14AE-B882D42DA755}"/>
              </a:ext>
            </a:extLst>
          </p:cNvPr>
          <p:cNvSpPr txBox="1"/>
          <p:nvPr/>
        </p:nvSpPr>
        <p:spPr>
          <a:xfrm>
            <a:off x="6859283" y="6267806"/>
            <a:ext cx="4514180" cy="523220"/>
          </a:xfrm>
          <a:prstGeom prst="rect">
            <a:avLst/>
          </a:prstGeom>
          <a:noFill/>
        </p:spPr>
        <p:txBody>
          <a:bodyPr wrap="square">
            <a:spAutoFit/>
          </a:bodyPr>
          <a:lstStyle/>
          <a:p>
            <a:r>
              <a:rPr lang="en-GB" sz="1400" dirty="0">
                <a:solidFill>
                  <a:srgbClr val="222222"/>
                </a:solidFill>
                <a:latin typeface="-apple-system"/>
              </a:rPr>
              <a:t>(</a:t>
            </a:r>
            <a:r>
              <a:rPr lang="en-GB" sz="1400" b="0" i="0" u="none" strike="noStrike" dirty="0" err="1">
                <a:solidFill>
                  <a:srgbClr val="222222"/>
                </a:solidFill>
                <a:effectLst/>
                <a:latin typeface="-apple-system"/>
              </a:rPr>
              <a:t>Felsenfeld</a:t>
            </a:r>
            <a:r>
              <a:rPr lang="en-GB" sz="1400" b="0" i="0" u="none" strike="noStrike" dirty="0">
                <a:solidFill>
                  <a:srgbClr val="222222"/>
                </a:solidFill>
                <a:effectLst/>
                <a:latin typeface="-apple-system"/>
              </a:rPr>
              <a:t>, G. A brief history of epigenetics. </a:t>
            </a:r>
            <a:r>
              <a:rPr lang="en-GB" sz="1400" b="0" i="1" u="none" strike="noStrike" dirty="0">
                <a:solidFill>
                  <a:srgbClr val="222222"/>
                </a:solidFill>
                <a:effectLst/>
                <a:latin typeface="-apple-system"/>
              </a:rPr>
              <a:t>Cold Spring </a:t>
            </a:r>
            <a:r>
              <a:rPr lang="en-GB" sz="1400" b="0" i="1" u="none" strike="noStrike" dirty="0" err="1">
                <a:solidFill>
                  <a:srgbClr val="222222"/>
                </a:solidFill>
                <a:effectLst/>
                <a:latin typeface="-apple-system"/>
              </a:rPr>
              <a:t>Harbor</a:t>
            </a:r>
            <a:r>
              <a:rPr lang="en-GB" sz="1400" b="0" i="1" u="none" strike="noStrike" dirty="0">
                <a:solidFill>
                  <a:srgbClr val="222222"/>
                </a:solidFill>
                <a:effectLst/>
                <a:latin typeface="-apple-system"/>
              </a:rPr>
              <a:t> </a:t>
            </a:r>
            <a:r>
              <a:rPr lang="en-GB" sz="1400" b="0" i="1" u="none" strike="noStrike" dirty="0" err="1">
                <a:solidFill>
                  <a:srgbClr val="222222"/>
                </a:solidFill>
                <a:effectLst/>
                <a:latin typeface="-apple-system"/>
              </a:rPr>
              <a:t>Persp</a:t>
            </a:r>
            <a:r>
              <a:rPr lang="en-GB" sz="1400" b="0" i="1" u="none" strike="noStrike" dirty="0">
                <a:solidFill>
                  <a:srgbClr val="222222"/>
                </a:solidFill>
                <a:effectLst/>
                <a:latin typeface="-apple-system"/>
              </a:rPr>
              <a:t>. Biol.</a:t>
            </a:r>
            <a:r>
              <a:rPr lang="en-GB" sz="1400" b="0" i="0" u="none" strike="noStrike" dirty="0">
                <a:solidFill>
                  <a:srgbClr val="222222"/>
                </a:solidFill>
                <a:effectLst/>
                <a:latin typeface="-apple-system"/>
              </a:rPr>
              <a:t>2014)</a:t>
            </a:r>
            <a:endParaRPr lang="en-GB" sz="1400" b="0" i="0" u="none" strike="noStrike" dirty="0">
              <a:solidFill>
                <a:srgbClr val="2E2E2E"/>
              </a:solidFill>
              <a:effectLst/>
              <a:latin typeface="ElsevierGulliver"/>
            </a:endParaRPr>
          </a:p>
        </p:txBody>
      </p:sp>
      <p:pic>
        <p:nvPicPr>
          <p:cNvPr id="14" name="Picture 13" descr="A picture containing diagram&#10;&#10;Description automatically generated">
            <a:extLst>
              <a:ext uri="{FF2B5EF4-FFF2-40B4-BE49-F238E27FC236}">
                <a16:creationId xmlns:a16="http://schemas.microsoft.com/office/drawing/2014/main" id="{4148F933-DA3B-4B62-F1F0-B333765DC15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496" t="2033" r="13050" b="5942"/>
          <a:stretch/>
        </p:blipFill>
        <p:spPr>
          <a:xfrm>
            <a:off x="7709939" y="888274"/>
            <a:ext cx="2812869" cy="2540726"/>
          </a:xfrm>
          <a:prstGeom prst="rect">
            <a:avLst/>
          </a:prstGeom>
        </p:spPr>
      </p:pic>
      <p:pic>
        <p:nvPicPr>
          <p:cNvPr id="16" name="Picture 15" descr="Icon&#10;&#10;Description automatically generated">
            <a:extLst>
              <a:ext uri="{FF2B5EF4-FFF2-40B4-BE49-F238E27FC236}">
                <a16:creationId xmlns:a16="http://schemas.microsoft.com/office/drawing/2014/main" id="{355A8C6F-6358-7057-4778-D400E20DE900}"/>
              </a:ext>
            </a:extLst>
          </p:cNvPr>
          <p:cNvPicPr>
            <a:picLocks noChangeAspect="1"/>
          </p:cNvPicPr>
          <p:nvPr/>
        </p:nvPicPr>
        <p:blipFill>
          <a:blip r:embed="rId5"/>
          <a:stretch>
            <a:fillRect/>
          </a:stretch>
        </p:blipFill>
        <p:spPr>
          <a:xfrm>
            <a:off x="7471724" y="3702858"/>
            <a:ext cx="3289300" cy="2552700"/>
          </a:xfrm>
          <a:prstGeom prst="rect">
            <a:avLst/>
          </a:prstGeom>
        </p:spPr>
      </p:pic>
      <p:sp>
        <p:nvSpPr>
          <p:cNvPr id="18" name="TextBox 17">
            <a:extLst>
              <a:ext uri="{FF2B5EF4-FFF2-40B4-BE49-F238E27FC236}">
                <a16:creationId xmlns:a16="http://schemas.microsoft.com/office/drawing/2014/main" id="{69F7924A-51FE-4958-0EBC-AE6CC3EAE83C}"/>
              </a:ext>
            </a:extLst>
          </p:cNvPr>
          <p:cNvSpPr txBox="1"/>
          <p:nvPr/>
        </p:nvSpPr>
        <p:spPr>
          <a:xfrm>
            <a:off x="416002" y="5384077"/>
            <a:ext cx="6061823" cy="646331"/>
          </a:xfrm>
          <a:prstGeom prst="rect">
            <a:avLst/>
          </a:prstGeom>
          <a:noFill/>
        </p:spPr>
        <p:txBody>
          <a:bodyPr wrap="square">
            <a:spAutoFit/>
          </a:bodyPr>
          <a:lstStyle/>
          <a:p>
            <a:r>
              <a:rPr lang="en-GB" b="0" i="0" u="none" strike="noStrike" dirty="0">
                <a:solidFill>
                  <a:srgbClr val="0A0A0A"/>
                </a:solidFill>
                <a:effectLst/>
              </a:rPr>
              <a:t>The </a:t>
            </a:r>
            <a:r>
              <a:rPr lang="en-GB" b="1" i="0" u="none" strike="noStrike" dirty="0">
                <a:solidFill>
                  <a:srgbClr val="0A0A0A"/>
                </a:solidFill>
                <a:effectLst/>
              </a:rPr>
              <a:t>epigenome</a:t>
            </a:r>
            <a:r>
              <a:rPr lang="en-GB" b="0" i="0" u="none" strike="noStrike" dirty="0">
                <a:solidFill>
                  <a:srgbClr val="0A0A0A"/>
                </a:solidFill>
                <a:effectLst/>
              </a:rPr>
              <a:t> is the collection of all of the epigenetic marks on the DNA in a single cell</a:t>
            </a:r>
          </a:p>
        </p:txBody>
      </p:sp>
      <p:sp>
        <p:nvSpPr>
          <p:cNvPr id="20" name="TextBox 19">
            <a:extLst>
              <a:ext uri="{FF2B5EF4-FFF2-40B4-BE49-F238E27FC236}">
                <a16:creationId xmlns:a16="http://schemas.microsoft.com/office/drawing/2014/main" id="{963FCCB9-1D97-B833-B9B8-99299AED7F3D}"/>
              </a:ext>
            </a:extLst>
          </p:cNvPr>
          <p:cNvSpPr txBox="1"/>
          <p:nvPr/>
        </p:nvSpPr>
        <p:spPr>
          <a:xfrm>
            <a:off x="416002" y="4794542"/>
            <a:ext cx="6129416" cy="369332"/>
          </a:xfrm>
          <a:prstGeom prst="rect">
            <a:avLst/>
          </a:prstGeom>
          <a:noFill/>
          <a:ln>
            <a:solidFill>
              <a:srgbClr val="FF0000"/>
            </a:solidFill>
          </a:ln>
        </p:spPr>
        <p:txBody>
          <a:bodyPr wrap="square" rtlCol="0">
            <a:spAutoFit/>
          </a:bodyPr>
          <a:lstStyle/>
          <a:p>
            <a:r>
              <a:rPr lang="en-GB" b="1" dirty="0" err="1">
                <a:effectLst/>
              </a:rPr>
              <a:t>Neuroepigenetics</a:t>
            </a:r>
            <a:r>
              <a:rPr lang="en-GB" dirty="0">
                <a:effectLst/>
              </a:rPr>
              <a:t> = ‘</a:t>
            </a:r>
            <a:r>
              <a:rPr lang="en-GB" i="1" dirty="0">
                <a:effectLst/>
              </a:rPr>
              <a:t>epigenetics as it pertains to neurons</a:t>
            </a:r>
            <a:r>
              <a:rPr lang="en-GB" dirty="0">
                <a:effectLst/>
              </a:rPr>
              <a:t>’</a:t>
            </a:r>
            <a:endParaRPr lang="en-US" dirty="0"/>
          </a:p>
        </p:txBody>
      </p:sp>
    </p:spTree>
    <p:extLst>
      <p:ext uri="{BB962C8B-B14F-4D97-AF65-F5344CB8AC3E}">
        <p14:creationId xmlns:p14="http://schemas.microsoft.com/office/powerpoint/2010/main" val="83617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DF6B79C-BF1F-EAF8-06E0-384AD455C3BB}"/>
              </a:ext>
            </a:extLst>
          </p:cNvPr>
          <p:cNvPicPr>
            <a:picLocks noChangeAspect="1"/>
          </p:cNvPicPr>
          <p:nvPr/>
        </p:nvPicPr>
        <p:blipFill>
          <a:blip r:embed="rId3"/>
          <a:stretch>
            <a:fillRect/>
          </a:stretch>
        </p:blipFill>
        <p:spPr>
          <a:xfrm>
            <a:off x="3738425" y="662008"/>
            <a:ext cx="5745164" cy="5533984"/>
          </a:xfrm>
          <a:prstGeom prst="rect">
            <a:avLst/>
          </a:prstGeom>
        </p:spPr>
      </p:pic>
      <p:sp>
        <p:nvSpPr>
          <p:cNvPr id="2" name="Title 1">
            <a:extLst>
              <a:ext uri="{FF2B5EF4-FFF2-40B4-BE49-F238E27FC236}">
                <a16:creationId xmlns:a16="http://schemas.microsoft.com/office/drawing/2014/main" id="{B7FC4EC7-7EA9-693B-842A-168B7C342971}"/>
              </a:ext>
            </a:extLst>
          </p:cNvPr>
          <p:cNvSpPr>
            <a:spLocks noGrp="1"/>
          </p:cNvSpPr>
          <p:nvPr>
            <p:ph type="title"/>
          </p:nvPr>
        </p:nvSpPr>
        <p:spPr>
          <a:xfrm>
            <a:off x="324097" y="662008"/>
            <a:ext cx="11543806" cy="874395"/>
          </a:xfrm>
        </p:spPr>
        <p:txBody>
          <a:bodyPr>
            <a:noAutofit/>
          </a:bodyPr>
          <a:lstStyle/>
          <a:p>
            <a:r>
              <a:rPr lang="en-GB" sz="3600" b="1" dirty="0">
                <a:effectLst/>
              </a:rPr>
              <a:t>Introduction: </a:t>
            </a:r>
            <a:r>
              <a:rPr lang="en-GB" sz="3200" b="1" dirty="0">
                <a:effectLst/>
              </a:rPr>
              <a:t>Epigenetic pathways influence multiple physiologic and disease pathways </a:t>
            </a:r>
            <a:br>
              <a:rPr lang="en-GB" sz="6600" dirty="0">
                <a:effectLst/>
              </a:rPr>
            </a:br>
            <a:endParaRPr lang="en-US" sz="7200" dirty="0"/>
          </a:p>
        </p:txBody>
      </p:sp>
      <p:sp>
        <p:nvSpPr>
          <p:cNvPr id="7" name="TextBox 6">
            <a:extLst>
              <a:ext uri="{FF2B5EF4-FFF2-40B4-BE49-F238E27FC236}">
                <a16:creationId xmlns:a16="http://schemas.microsoft.com/office/drawing/2014/main" id="{F431F5BC-6FC1-DB5A-6CEC-288A3B2FA4B7}"/>
              </a:ext>
            </a:extLst>
          </p:cNvPr>
          <p:cNvSpPr txBox="1"/>
          <p:nvPr/>
        </p:nvSpPr>
        <p:spPr>
          <a:xfrm>
            <a:off x="6821623" y="6195992"/>
            <a:ext cx="3890158" cy="523220"/>
          </a:xfrm>
          <a:prstGeom prst="rect">
            <a:avLst/>
          </a:prstGeom>
          <a:noFill/>
        </p:spPr>
        <p:txBody>
          <a:bodyPr wrap="square">
            <a:spAutoFit/>
          </a:bodyPr>
          <a:lstStyle/>
          <a:p>
            <a:pPr algn="l"/>
            <a:r>
              <a:rPr lang="en-GB" sz="1400" b="0" i="0" u="none" strike="noStrike" dirty="0">
                <a:solidFill>
                  <a:srgbClr val="444444"/>
                </a:solidFill>
                <a:effectLst/>
                <a:latin typeface="Source Sans Pro" panose="020B0503030403020204" pitchFamily="34" charset="0"/>
              </a:rPr>
              <a:t>Hauser, Stephen L., et al. </a:t>
            </a:r>
            <a:r>
              <a:rPr lang="en-GB" sz="1400" b="0" i="1" u="none" strike="noStrike" dirty="0">
                <a:solidFill>
                  <a:srgbClr val="444444"/>
                </a:solidFill>
                <a:effectLst/>
                <a:latin typeface="Source Sans Pro" panose="020B0503030403020204" pitchFamily="34" charset="0"/>
              </a:rPr>
              <a:t>Harrison's Principles of Internal Medicine, 21e</a:t>
            </a:r>
            <a:r>
              <a:rPr lang="en-GB" sz="1400" b="0" i="0" u="none" strike="noStrike" dirty="0">
                <a:solidFill>
                  <a:srgbClr val="444444"/>
                </a:solidFill>
                <a:effectLst/>
                <a:latin typeface="Source Sans Pro" panose="020B0503030403020204" pitchFamily="34" charset="0"/>
              </a:rPr>
              <a:t>. 2022 McGraw Hill. </a:t>
            </a:r>
          </a:p>
        </p:txBody>
      </p:sp>
    </p:spTree>
    <p:extLst>
      <p:ext uri="{BB962C8B-B14F-4D97-AF65-F5344CB8AC3E}">
        <p14:creationId xmlns:p14="http://schemas.microsoft.com/office/powerpoint/2010/main" val="171147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CC296B1-7880-ED68-008C-A7A2496D0218}"/>
              </a:ext>
            </a:extLst>
          </p:cNvPr>
          <p:cNvGrpSpPr/>
          <p:nvPr/>
        </p:nvGrpSpPr>
        <p:grpSpPr>
          <a:xfrm>
            <a:off x="177198" y="-39058"/>
            <a:ext cx="12014802" cy="6897058"/>
            <a:chOff x="177198" y="-39058"/>
            <a:chExt cx="12014802" cy="6897058"/>
          </a:xfrm>
        </p:grpSpPr>
        <p:sp>
          <p:nvSpPr>
            <p:cNvPr id="6" name="Naslov 1">
              <a:extLst>
                <a:ext uri="{FF2B5EF4-FFF2-40B4-BE49-F238E27FC236}">
                  <a16:creationId xmlns:a16="http://schemas.microsoft.com/office/drawing/2014/main" id="{6B963493-0B4E-820C-DD95-AED807B4928F}"/>
                </a:ext>
              </a:extLst>
            </p:cNvPr>
            <p:cNvSpPr txBox="1">
              <a:spLocks/>
            </p:cNvSpPr>
            <p:nvPr/>
          </p:nvSpPr>
          <p:spPr>
            <a:xfrm>
              <a:off x="177198" y="-39058"/>
              <a:ext cx="11218291" cy="786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2296"/>
              <a:r>
                <a:rPr lang="sl-SI" sz="3200" dirty="0"/>
                <a:t>Introduction: Epigenetics and Neurodegenerative Diseases</a:t>
              </a:r>
            </a:p>
          </p:txBody>
        </p:sp>
        <p:sp>
          <p:nvSpPr>
            <p:cNvPr id="8" name="TextBox 7">
              <a:extLst>
                <a:ext uri="{FF2B5EF4-FFF2-40B4-BE49-F238E27FC236}">
                  <a16:creationId xmlns:a16="http://schemas.microsoft.com/office/drawing/2014/main" id="{DAEB9CB5-58E4-7DEB-48FF-80F1F2BCEC3E}"/>
                </a:ext>
              </a:extLst>
            </p:cNvPr>
            <p:cNvSpPr txBox="1"/>
            <p:nvPr/>
          </p:nvSpPr>
          <p:spPr>
            <a:xfrm>
              <a:off x="244105" y="874455"/>
              <a:ext cx="4418670" cy="2554545"/>
            </a:xfrm>
            <a:prstGeom prst="rect">
              <a:avLst/>
            </a:prstGeom>
            <a:noFill/>
          </p:spPr>
          <p:txBody>
            <a:bodyPr wrap="square">
              <a:spAutoFit/>
            </a:bodyPr>
            <a:lstStyle/>
            <a:p>
              <a:r>
                <a:rPr lang="en-GB" sz="2000" dirty="0">
                  <a:effectLst/>
                </a:rPr>
                <a:t>Epigenetic mechanisms are dynamically regulated in the adult central nervous system in response to experiential stimuli</a:t>
              </a:r>
              <a:r>
                <a:rPr lang="en-GB" sz="2000" baseline="30000" dirty="0">
                  <a:effectLst/>
                </a:rPr>
                <a:t>1,2,3</a:t>
              </a:r>
              <a:endParaRPr lang="en-GB" sz="2000" dirty="0"/>
            </a:p>
            <a:p>
              <a:pPr marL="742950" lvl="1" indent="-285750">
                <a:buFont typeface="Wingdings" pitchFamily="2" charset="2"/>
                <a:buChar char="Ø"/>
              </a:pPr>
              <a:r>
                <a:rPr lang="en-GB" sz="2000" dirty="0">
                  <a:effectLst/>
                </a:rPr>
                <a:t>mediators of </a:t>
              </a:r>
              <a:r>
                <a:rPr lang="en-GB" sz="2000" b="1" dirty="0">
                  <a:solidFill>
                    <a:srgbClr val="FF0000"/>
                  </a:solidFill>
                  <a:effectLst/>
                </a:rPr>
                <a:t>neuronal plasticity</a:t>
              </a:r>
            </a:p>
            <a:p>
              <a:pPr marL="742950" lvl="1" indent="-285750">
                <a:buFont typeface="Wingdings" pitchFamily="2" charset="2"/>
                <a:buChar char="Ø"/>
              </a:pPr>
              <a:r>
                <a:rPr lang="en-GB" sz="2000" dirty="0">
                  <a:effectLst/>
                </a:rPr>
                <a:t>formation, consolidation, and storage of </a:t>
              </a:r>
              <a:r>
                <a:rPr lang="en-GB" sz="2000" b="1" dirty="0">
                  <a:solidFill>
                    <a:srgbClr val="00B050"/>
                  </a:solidFill>
                  <a:effectLst/>
                </a:rPr>
                <a:t>memory</a:t>
              </a:r>
              <a:r>
                <a:rPr lang="en-GB" sz="2000" dirty="0">
                  <a:effectLst/>
                </a:rPr>
                <a:t>,</a:t>
              </a:r>
            </a:p>
            <a:p>
              <a:pPr marL="742950" lvl="1" indent="-285750">
                <a:buFont typeface="Wingdings" pitchFamily="2" charset="2"/>
                <a:buChar char="Ø"/>
              </a:pPr>
              <a:r>
                <a:rPr lang="en-GB" sz="2000" dirty="0">
                  <a:effectLst/>
                </a:rPr>
                <a:t>impact on </a:t>
              </a:r>
              <a:r>
                <a:rPr lang="en-GB" sz="2000" b="1" dirty="0">
                  <a:solidFill>
                    <a:srgbClr val="7030A0"/>
                  </a:solidFill>
                  <a:effectLst/>
                </a:rPr>
                <a:t>behaviour</a:t>
              </a:r>
            </a:p>
          </p:txBody>
        </p:sp>
        <p:sp>
          <p:nvSpPr>
            <p:cNvPr id="10" name="TextBox 9">
              <a:extLst>
                <a:ext uri="{FF2B5EF4-FFF2-40B4-BE49-F238E27FC236}">
                  <a16:creationId xmlns:a16="http://schemas.microsoft.com/office/drawing/2014/main" id="{6A92FE20-F2DC-F0C4-0237-FB3D7BE47669}"/>
                </a:ext>
              </a:extLst>
            </p:cNvPr>
            <p:cNvSpPr txBox="1"/>
            <p:nvPr/>
          </p:nvSpPr>
          <p:spPr>
            <a:xfrm>
              <a:off x="7122534" y="5903893"/>
              <a:ext cx="4272955" cy="954107"/>
            </a:xfrm>
            <a:prstGeom prst="rect">
              <a:avLst/>
            </a:prstGeom>
            <a:noFill/>
          </p:spPr>
          <p:txBody>
            <a:bodyPr wrap="square">
              <a:spAutoFit/>
            </a:bodyPr>
            <a:lstStyle/>
            <a:p>
              <a:r>
                <a:rPr lang="en-GB" sz="1400" baseline="30000" dirty="0">
                  <a:effectLst/>
                </a:rPr>
                <a:t>1</a:t>
              </a:r>
              <a:r>
                <a:rPr lang="en-GB" sz="1400" dirty="0">
                  <a:effectLst/>
                </a:rPr>
                <a:t>Guo JU, et al. Nat </a:t>
              </a:r>
              <a:r>
                <a:rPr lang="en-GB" sz="1400" dirty="0" err="1">
                  <a:effectLst/>
                </a:rPr>
                <a:t>Neurosci</a:t>
              </a:r>
              <a:r>
                <a:rPr lang="en-GB" sz="1400" dirty="0"/>
                <a:t>, 2011</a:t>
              </a:r>
              <a:endParaRPr lang="en-GB" sz="1400" dirty="0">
                <a:effectLst/>
              </a:endParaRPr>
            </a:p>
            <a:p>
              <a:r>
                <a:rPr lang="en-GB" sz="1400" baseline="30000" dirty="0">
                  <a:effectLst/>
                </a:rPr>
                <a:t>2</a:t>
              </a:r>
              <a:r>
                <a:rPr lang="en-GB" sz="1400" dirty="0">
                  <a:effectLst/>
                </a:rPr>
                <a:t>Lattal KW, Wood MA. Nat </a:t>
              </a:r>
              <a:r>
                <a:rPr lang="en-GB" sz="1400" dirty="0" err="1">
                  <a:effectLst/>
                </a:rPr>
                <a:t>Neurosci</a:t>
              </a:r>
              <a:r>
                <a:rPr lang="en-GB" sz="1400" dirty="0">
                  <a:effectLst/>
                </a:rPr>
                <a:t>, 2013</a:t>
              </a:r>
            </a:p>
            <a:p>
              <a:r>
                <a:rPr lang="en-GB" sz="1400" baseline="30000" dirty="0">
                  <a:effectLst/>
                </a:rPr>
                <a:t>3</a:t>
              </a:r>
              <a:r>
                <a:rPr lang="en-GB" sz="1400" dirty="0">
                  <a:effectLst/>
                </a:rPr>
                <a:t>Puckett RE, </a:t>
              </a:r>
              <a:r>
                <a:rPr lang="en-GB" sz="1400" dirty="0" err="1">
                  <a:effectLst/>
                </a:rPr>
                <a:t>Lubin</a:t>
              </a:r>
              <a:r>
                <a:rPr lang="en-GB" sz="1400" dirty="0">
                  <a:effectLst/>
                </a:rPr>
                <a:t> FD, Epigenomics, 2011</a:t>
              </a:r>
            </a:p>
            <a:p>
              <a:r>
                <a:rPr lang="en-GB" sz="1400" baseline="30000" dirty="0">
                  <a:effectLst/>
                </a:rPr>
                <a:t>4</a:t>
              </a:r>
              <a:r>
                <a:rPr lang="en-GB" sz="1400" dirty="0">
                  <a:effectLst/>
                </a:rPr>
                <a:t>Fabio </a:t>
              </a:r>
              <a:r>
                <a:rPr lang="en-GB" sz="1400" dirty="0" err="1">
                  <a:effectLst/>
                </a:rPr>
                <a:t>Coppedè,Epigenetics</a:t>
              </a:r>
              <a:r>
                <a:rPr lang="en-GB" sz="1400" dirty="0">
                  <a:effectLst/>
                </a:rPr>
                <a:t> in Human Disease, 2018</a:t>
              </a:r>
            </a:p>
          </p:txBody>
        </p:sp>
        <p:sp>
          <p:nvSpPr>
            <p:cNvPr id="12" name="TextBox 11">
              <a:extLst>
                <a:ext uri="{FF2B5EF4-FFF2-40B4-BE49-F238E27FC236}">
                  <a16:creationId xmlns:a16="http://schemas.microsoft.com/office/drawing/2014/main" id="{4E2AA7F6-D82F-F0F4-D77D-8714860689D5}"/>
                </a:ext>
              </a:extLst>
            </p:cNvPr>
            <p:cNvSpPr txBox="1"/>
            <p:nvPr/>
          </p:nvSpPr>
          <p:spPr>
            <a:xfrm>
              <a:off x="350041" y="3839789"/>
              <a:ext cx="4046710" cy="1569660"/>
            </a:xfrm>
            <a:prstGeom prst="rect">
              <a:avLst/>
            </a:prstGeom>
            <a:noFill/>
            <a:ln>
              <a:solidFill>
                <a:srgbClr val="FF0000"/>
              </a:solidFill>
            </a:ln>
          </p:spPr>
          <p:txBody>
            <a:bodyPr wrap="square">
              <a:spAutoFit/>
            </a:bodyPr>
            <a:lstStyle/>
            <a:p>
              <a:r>
                <a:rPr lang="en-GB" sz="2400" dirty="0"/>
                <a:t>E</a:t>
              </a:r>
              <a:r>
                <a:rPr lang="en-GB" sz="2400" dirty="0">
                  <a:effectLst/>
                </a:rPr>
                <a:t>pigenetic deregulation of gene expression could </a:t>
              </a:r>
              <a:r>
                <a:rPr lang="en-GB" sz="2400" b="1" i="1" dirty="0">
                  <a:effectLst/>
                </a:rPr>
                <a:t>contribute to </a:t>
              </a:r>
              <a:r>
                <a:rPr lang="en-GB" sz="2400" b="1" i="1" dirty="0">
                  <a:solidFill>
                    <a:srgbClr val="00B0F0"/>
                  </a:solidFill>
                  <a:effectLst/>
                </a:rPr>
                <a:t>cognitive decline </a:t>
              </a:r>
              <a:r>
                <a:rPr lang="en-GB" sz="2400" b="1" i="1" dirty="0">
                  <a:effectLst/>
                </a:rPr>
                <a:t>and neurodegeneration</a:t>
              </a:r>
              <a:r>
                <a:rPr lang="en-GB" sz="2400" baseline="30000" dirty="0">
                  <a:effectLst/>
                </a:rPr>
                <a:t>4</a:t>
              </a:r>
              <a:endParaRPr lang="en-GB" sz="2400" b="1" i="1" dirty="0">
                <a:effectLst/>
              </a:endParaRPr>
            </a:p>
          </p:txBody>
        </p:sp>
        <p:pic>
          <p:nvPicPr>
            <p:cNvPr id="15" name="Picture 14" descr="Timeline&#10;&#10;Description automatically generated">
              <a:extLst>
                <a:ext uri="{FF2B5EF4-FFF2-40B4-BE49-F238E27FC236}">
                  <a16:creationId xmlns:a16="http://schemas.microsoft.com/office/drawing/2014/main" id="{D9260438-3890-2E65-17EB-606BD158FC9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450636" y="653881"/>
              <a:ext cx="6741364" cy="4685036"/>
            </a:xfrm>
            <a:prstGeom prst="rect">
              <a:avLst/>
            </a:prstGeom>
          </p:spPr>
        </p:pic>
        <p:sp>
          <p:nvSpPr>
            <p:cNvPr id="17" name="TextBox 16">
              <a:extLst>
                <a:ext uri="{FF2B5EF4-FFF2-40B4-BE49-F238E27FC236}">
                  <a16:creationId xmlns:a16="http://schemas.microsoft.com/office/drawing/2014/main" id="{0192A4FD-C593-C319-1C28-16B418659F33}"/>
                </a:ext>
              </a:extLst>
            </p:cNvPr>
            <p:cNvSpPr txBox="1"/>
            <p:nvPr/>
          </p:nvSpPr>
          <p:spPr>
            <a:xfrm>
              <a:off x="5450636" y="5387326"/>
              <a:ext cx="6098582" cy="369332"/>
            </a:xfrm>
            <a:prstGeom prst="rect">
              <a:avLst/>
            </a:prstGeom>
            <a:noFill/>
          </p:spPr>
          <p:txBody>
            <a:bodyPr wrap="square">
              <a:spAutoFit/>
            </a:bodyPr>
            <a:lstStyle/>
            <a:p>
              <a:r>
                <a:rPr lang="en-GB" b="0" i="0" u="none" strike="noStrike" dirty="0">
                  <a:solidFill>
                    <a:srgbClr val="222222"/>
                  </a:solidFill>
                  <a:effectLst/>
                  <a:latin typeface="-apple-system"/>
                </a:rPr>
                <a:t>Hwang, JY., </a:t>
              </a:r>
              <a:r>
                <a:rPr lang="en-GB" b="0" i="0" u="none" strike="noStrike" dirty="0" err="1">
                  <a:solidFill>
                    <a:srgbClr val="222222"/>
                  </a:solidFill>
                  <a:effectLst/>
                  <a:latin typeface="-apple-system"/>
                </a:rPr>
                <a:t>Aromolaran</a:t>
              </a:r>
              <a:r>
                <a:rPr lang="en-GB" b="0" i="0" u="none" strike="noStrike" dirty="0">
                  <a:solidFill>
                    <a:srgbClr val="222222"/>
                  </a:solidFill>
                  <a:effectLst/>
                  <a:latin typeface="-apple-system"/>
                </a:rPr>
                <a:t>, K. &amp; </a:t>
              </a:r>
              <a:r>
                <a:rPr lang="en-GB" b="0" i="0" u="none" strike="noStrike" dirty="0" err="1">
                  <a:solidFill>
                    <a:srgbClr val="222222"/>
                  </a:solidFill>
                  <a:effectLst/>
                  <a:latin typeface="-apple-system"/>
                </a:rPr>
                <a:t>Zukin</a:t>
              </a:r>
              <a:r>
                <a:rPr lang="en-GB" b="0" i="0" u="none" strike="noStrike" dirty="0">
                  <a:solidFill>
                    <a:srgbClr val="222222"/>
                  </a:solidFill>
                  <a:effectLst/>
                  <a:latin typeface="-apple-system"/>
                </a:rPr>
                <a:t>, R. </a:t>
              </a:r>
              <a:r>
                <a:rPr lang="en-GB" b="0" i="1" u="none" strike="noStrike" dirty="0">
                  <a:solidFill>
                    <a:srgbClr val="222222"/>
                  </a:solidFill>
                  <a:effectLst/>
                  <a:latin typeface="-apple-system"/>
                </a:rPr>
                <a:t>Nat Rev </a:t>
              </a:r>
              <a:r>
                <a:rPr lang="en-GB" b="0" i="1" u="none" strike="noStrike" dirty="0" err="1">
                  <a:solidFill>
                    <a:srgbClr val="222222"/>
                  </a:solidFill>
                  <a:effectLst/>
                  <a:latin typeface="-apple-system"/>
                </a:rPr>
                <a:t>Neurosci</a:t>
              </a:r>
              <a:r>
                <a:rPr lang="en-GB" b="0" i="0" u="none" strike="noStrike" dirty="0">
                  <a:solidFill>
                    <a:srgbClr val="222222"/>
                  </a:solidFill>
                  <a:effectLst/>
                  <a:latin typeface="-apple-system"/>
                </a:rPr>
                <a:t> 2017</a:t>
              </a:r>
              <a:endParaRPr lang="en-US" dirty="0"/>
            </a:p>
          </p:txBody>
        </p:sp>
        <p:sp>
          <p:nvSpPr>
            <p:cNvPr id="18" name="TextBox 17">
              <a:extLst>
                <a:ext uri="{FF2B5EF4-FFF2-40B4-BE49-F238E27FC236}">
                  <a16:creationId xmlns:a16="http://schemas.microsoft.com/office/drawing/2014/main" id="{25C6023A-6E26-26F4-845E-D7AA323E2742}"/>
                </a:ext>
              </a:extLst>
            </p:cNvPr>
            <p:cNvSpPr txBox="1"/>
            <p:nvPr/>
          </p:nvSpPr>
          <p:spPr>
            <a:xfrm>
              <a:off x="6646739" y="1614401"/>
              <a:ext cx="731533" cy="216000"/>
            </a:xfrm>
            <a:prstGeom prst="rect">
              <a:avLst/>
            </a:prstGeom>
            <a:noFill/>
            <a:ln w="12700">
              <a:solidFill>
                <a:srgbClr val="FF0000"/>
              </a:solidFill>
            </a:ln>
          </p:spPr>
          <p:txBody>
            <a:bodyPr wrap="square">
              <a:spAutoFit/>
            </a:bodyPr>
            <a:lstStyle/>
            <a:p>
              <a:endParaRPr lang="en-GB" b="1" i="1" dirty="0">
                <a:effectLst/>
              </a:endParaRPr>
            </a:p>
          </p:txBody>
        </p:sp>
        <p:sp>
          <p:nvSpPr>
            <p:cNvPr id="19" name="TextBox 18">
              <a:extLst>
                <a:ext uri="{FF2B5EF4-FFF2-40B4-BE49-F238E27FC236}">
                  <a16:creationId xmlns:a16="http://schemas.microsoft.com/office/drawing/2014/main" id="{4251C401-1463-50C0-1C13-D7C132AFCFAA}"/>
                </a:ext>
              </a:extLst>
            </p:cNvPr>
            <p:cNvSpPr txBox="1"/>
            <p:nvPr/>
          </p:nvSpPr>
          <p:spPr>
            <a:xfrm>
              <a:off x="8510626" y="1614401"/>
              <a:ext cx="849673" cy="216000"/>
            </a:xfrm>
            <a:prstGeom prst="rect">
              <a:avLst/>
            </a:prstGeom>
            <a:noFill/>
            <a:ln w="12700">
              <a:solidFill>
                <a:srgbClr val="FF0000"/>
              </a:solidFill>
            </a:ln>
          </p:spPr>
          <p:txBody>
            <a:bodyPr wrap="square">
              <a:spAutoFit/>
            </a:bodyPr>
            <a:lstStyle/>
            <a:p>
              <a:endParaRPr lang="en-GB" b="1" i="1" dirty="0">
                <a:effectLst/>
              </a:endParaRPr>
            </a:p>
          </p:txBody>
        </p:sp>
        <p:sp>
          <p:nvSpPr>
            <p:cNvPr id="20" name="TextBox 19">
              <a:extLst>
                <a:ext uri="{FF2B5EF4-FFF2-40B4-BE49-F238E27FC236}">
                  <a16:creationId xmlns:a16="http://schemas.microsoft.com/office/drawing/2014/main" id="{4E734018-2F04-94BE-25EC-9954579E4144}"/>
                </a:ext>
              </a:extLst>
            </p:cNvPr>
            <p:cNvSpPr txBox="1"/>
            <p:nvPr/>
          </p:nvSpPr>
          <p:spPr>
            <a:xfrm>
              <a:off x="5611506" y="2465574"/>
              <a:ext cx="1293521" cy="180000"/>
            </a:xfrm>
            <a:prstGeom prst="rect">
              <a:avLst/>
            </a:prstGeom>
            <a:noFill/>
            <a:ln w="12700">
              <a:solidFill>
                <a:srgbClr val="FF0000"/>
              </a:solidFill>
            </a:ln>
          </p:spPr>
          <p:txBody>
            <a:bodyPr wrap="square">
              <a:spAutoFit/>
            </a:bodyPr>
            <a:lstStyle/>
            <a:p>
              <a:endParaRPr lang="en-GB" b="1" i="1" dirty="0">
                <a:effectLst/>
              </a:endParaRPr>
            </a:p>
          </p:txBody>
        </p:sp>
        <p:sp>
          <p:nvSpPr>
            <p:cNvPr id="21" name="TextBox 20">
              <a:extLst>
                <a:ext uri="{FF2B5EF4-FFF2-40B4-BE49-F238E27FC236}">
                  <a16:creationId xmlns:a16="http://schemas.microsoft.com/office/drawing/2014/main" id="{FD86ED13-B987-C821-BBCA-3C7D0DE2F688}"/>
                </a:ext>
              </a:extLst>
            </p:cNvPr>
            <p:cNvSpPr txBox="1"/>
            <p:nvPr/>
          </p:nvSpPr>
          <p:spPr>
            <a:xfrm>
              <a:off x="10500938" y="3673536"/>
              <a:ext cx="727439" cy="180000"/>
            </a:xfrm>
            <a:prstGeom prst="rect">
              <a:avLst/>
            </a:prstGeom>
            <a:noFill/>
            <a:ln w="12700">
              <a:solidFill>
                <a:srgbClr val="FF0000"/>
              </a:solidFill>
            </a:ln>
          </p:spPr>
          <p:txBody>
            <a:bodyPr wrap="square">
              <a:spAutoFit/>
            </a:bodyPr>
            <a:lstStyle/>
            <a:p>
              <a:endParaRPr lang="en-GB" b="1" i="1" dirty="0">
                <a:effectLst/>
              </a:endParaRPr>
            </a:p>
          </p:txBody>
        </p:sp>
        <p:sp>
          <p:nvSpPr>
            <p:cNvPr id="22" name="TextBox 21">
              <a:extLst>
                <a:ext uri="{FF2B5EF4-FFF2-40B4-BE49-F238E27FC236}">
                  <a16:creationId xmlns:a16="http://schemas.microsoft.com/office/drawing/2014/main" id="{F0EA3D3B-C974-1E12-08B0-21BC0CDE56E7}"/>
                </a:ext>
              </a:extLst>
            </p:cNvPr>
            <p:cNvSpPr txBox="1"/>
            <p:nvPr/>
          </p:nvSpPr>
          <p:spPr>
            <a:xfrm>
              <a:off x="5595465" y="4597775"/>
              <a:ext cx="1900946" cy="180000"/>
            </a:xfrm>
            <a:prstGeom prst="rect">
              <a:avLst/>
            </a:prstGeom>
            <a:noFill/>
            <a:ln w="12700">
              <a:solidFill>
                <a:srgbClr val="FF0000"/>
              </a:solidFill>
            </a:ln>
          </p:spPr>
          <p:txBody>
            <a:bodyPr wrap="square">
              <a:spAutoFit/>
            </a:bodyPr>
            <a:lstStyle/>
            <a:p>
              <a:endParaRPr lang="en-GB" b="1" i="1" dirty="0">
                <a:effectLst/>
              </a:endParaRPr>
            </a:p>
          </p:txBody>
        </p:sp>
        <p:sp>
          <p:nvSpPr>
            <p:cNvPr id="23" name="TextBox 22">
              <a:extLst>
                <a:ext uri="{FF2B5EF4-FFF2-40B4-BE49-F238E27FC236}">
                  <a16:creationId xmlns:a16="http://schemas.microsoft.com/office/drawing/2014/main" id="{A7BE0E23-AD96-B8AF-E708-63CC66B492FF}"/>
                </a:ext>
              </a:extLst>
            </p:cNvPr>
            <p:cNvSpPr txBox="1"/>
            <p:nvPr/>
          </p:nvSpPr>
          <p:spPr>
            <a:xfrm>
              <a:off x="5595465" y="2787428"/>
              <a:ext cx="748091" cy="180000"/>
            </a:xfrm>
            <a:prstGeom prst="rect">
              <a:avLst/>
            </a:prstGeom>
            <a:noFill/>
            <a:ln w="12700">
              <a:solidFill>
                <a:srgbClr val="FF0000"/>
              </a:solidFill>
            </a:ln>
          </p:spPr>
          <p:txBody>
            <a:bodyPr wrap="square">
              <a:spAutoFit/>
            </a:bodyPr>
            <a:lstStyle/>
            <a:p>
              <a:endParaRPr lang="en-GB" b="1" i="1" dirty="0">
                <a:effectLst/>
              </a:endParaRPr>
            </a:p>
          </p:txBody>
        </p:sp>
        <p:sp>
          <p:nvSpPr>
            <p:cNvPr id="25" name="TextBox 24">
              <a:extLst>
                <a:ext uri="{FF2B5EF4-FFF2-40B4-BE49-F238E27FC236}">
                  <a16:creationId xmlns:a16="http://schemas.microsoft.com/office/drawing/2014/main" id="{E37DEF71-74B3-7499-8789-3D7AC784477F}"/>
                </a:ext>
              </a:extLst>
            </p:cNvPr>
            <p:cNvSpPr txBox="1"/>
            <p:nvPr/>
          </p:nvSpPr>
          <p:spPr>
            <a:xfrm>
              <a:off x="5595465" y="715982"/>
              <a:ext cx="1148235" cy="180000"/>
            </a:xfrm>
            <a:prstGeom prst="rect">
              <a:avLst/>
            </a:prstGeom>
            <a:noFill/>
            <a:ln w="12700">
              <a:solidFill>
                <a:srgbClr val="FF0000"/>
              </a:solidFill>
            </a:ln>
          </p:spPr>
          <p:txBody>
            <a:bodyPr wrap="square">
              <a:spAutoFit/>
            </a:bodyPr>
            <a:lstStyle/>
            <a:p>
              <a:endParaRPr lang="en-GB" b="1" i="1" dirty="0">
                <a:effectLst/>
              </a:endParaRPr>
            </a:p>
          </p:txBody>
        </p:sp>
      </p:grpSp>
    </p:spTree>
    <p:extLst>
      <p:ext uri="{BB962C8B-B14F-4D97-AF65-F5344CB8AC3E}">
        <p14:creationId xmlns:p14="http://schemas.microsoft.com/office/powerpoint/2010/main" val="123017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a:extLst>
              <a:ext uri="{FF2B5EF4-FFF2-40B4-BE49-F238E27FC236}">
                <a16:creationId xmlns:a16="http://schemas.microsoft.com/office/drawing/2014/main" id="{6B963493-0B4E-820C-DD95-AED807B4928F}"/>
              </a:ext>
            </a:extLst>
          </p:cNvPr>
          <p:cNvSpPr txBox="1">
            <a:spLocks/>
          </p:cNvSpPr>
          <p:nvPr/>
        </p:nvSpPr>
        <p:spPr>
          <a:xfrm>
            <a:off x="177196" y="-8690"/>
            <a:ext cx="11218291" cy="781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2296"/>
            <a:r>
              <a:rPr lang="en-US" sz="3200" dirty="0"/>
              <a:t>A brief overview of epigenetic mechanisms</a:t>
            </a:r>
            <a:endParaRPr lang="sl-SI" sz="3200" dirty="0"/>
          </a:p>
        </p:txBody>
      </p:sp>
      <p:sp>
        <p:nvSpPr>
          <p:cNvPr id="8" name="TextBox 7">
            <a:extLst>
              <a:ext uri="{FF2B5EF4-FFF2-40B4-BE49-F238E27FC236}">
                <a16:creationId xmlns:a16="http://schemas.microsoft.com/office/drawing/2014/main" id="{DAEB9CB5-58E4-7DEB-48FF-80F1F2BCEC3E}"/>
              </a:ext>
            </a:extLst>
          </p:cNvPr>
          <p:cNvSpPr txBox="1"/>
          <p:nvPr/>
        </p:nvSpPr>
        <p:spPr>
          <a:xfrm>
            <a:off x="416838" y="1005768"/>
            <a:ext cx="4523024" cy="5509200"/>
          </a:xfrm>
          <a:prstGeom prst="rect">
            <a:avLst/>
          </a:prstGeom>
          <a:noFill/>
        </p:spPr>
        <p:txBody>
          <a:bodyPr wrap="square">
            <a:spAutoFit/>
          </a:bodyPr>
          <a:lstStyle/>
          <a:p>
            <a:r>
              <a:rPr lang="en-GB" sz="3600" dirty="0">
                <a:effectLst/>
              </a:rPr>
              <a:t>Epigenetic mechanisms:</a:t>
            </a:r>
          </a:p>
          <a:p>
            <a:endParaRPr lang="en-GB" sz="2800" b="1" dirty="0"/>
          </a:p>
          <a:p>
            <a:pPr marL="342900" indent="-342900">
              <a:buAutoNum type="arabicPeriod"/>
            </a:pPr>
            <a:r>
              <a:rPr lang="en-GB" sz="2800" b="1" dirty="0"/>
              <a:t>DNA MODIFICATIONS</a:t>
            </a:r>
          </a:p>
          <a:p>
            <a:pPr lvl="5"/>
            <a:endParaRPr lang="en-GB" sz="2800" b="0" i="0" u="none" strike="noStrike" dirty="0">
              <a:solidFill>
                <a:srgbClr val="222222"/>
              </a:solidFill>
              <a:effectLst/>
            </a:endParaRPr>
          </a:p>
          <a:p>
            <a:pPr marL="342900" indent="-342900">
              <a:buFont typeface="+mj-lt"/>
              <a:buAutoNum type="arabicPeriod"/>
            </a:pPr>
            <a:r>
              <a:rPr lang="en-GB" sz="2800" b="1" cap="all" dirty="0"/>
              <a:t>Post-translational histone modifications</a:t>
            </a:r>
          </a:p>
          <a:p>
            <a:pPr lvl="1"/>
            <a:endParaRPr lang="en-GB" sz="2800" dirty="0"/>
          </a:p>
          <a:p>
            <a:pPr marL="342900" indent="-342900">
              <a:buFont typeface="+mj-lt"/>
              <a:buAutoNum type="arabicPeriod"/>
            </a:pPr>
            <a:r>
              <a:rPr lang="en-GB" sz="2800" b="1" cap="all" dirty="0"/>
              <a:t>Histone variant exchange</a:t>
            </a:r>
          </a:p>
          <a:p>
            <a:pPr lvl="5"/>
            <a:endParaRPr lang="en-GB" sz="2800" dirty="0">
              <a:effectLst/>
            </a:endParaRPr>
          </a:p>
          <a:p>
            <a:pPr marL="800100" lvl="1" indent="-342900">
              <a:buAutoNum type="alphaLcParenR"/>
            </a:pPr>
            <a:endParaRPr lang="en-GB" sz="2800" b="1" dirty="0">
              <a:effectLst/>
            </a:endParaRPr>
          </a:p>
        </p:txBody>
      </p:sp>
      <p:sp>
        <p:nvSpPr>
          <p:cNvPr id="11" name="TextBox 10">
            <a:extLst>
              <a:ext uri="{FF2B5EF4-FFF2-40B4-BE49-F238E27FC236}">
                <a16:creationId xmlns:a16="http://schemas.microsoft.com/office/drawing/2014/main" id="{FEBFD1C6-E84C-41A9-39BA-DFD20344996A}"/>
              </a:ext>
            </a:extLst>
          </p:cNvPr>
          <p:cNvSpPr txBox="1"/>
          <p:nvPr/>
        </p:nvSpPr>
        <p:spPr>
          <a:xfrm>
            <a:off x="5839308" y="5324179"/>
            <a:ext cx="3925216" cy="369332"/>
          </a:xfrm>
          <a:prstGeom prst="rect">
            <a:avLst/>
          </a:prstGeom>
          <a:noFill/>
        </p:spPr>
        <p:txBody>
          <a:bodyPr wrap="square">
            <a:spAutoFit/>
          </a:bodyPr>
          <a:lstStyle/>
          <a:p>
            <a:r>
              <a:rPr lang="en-US" dirty="0"/>
              <a:t>Liu </a:t>
            </a:r>
            <a:r>
              <a:rPr lang="en-US" dirty="0" err="1"/>
              <a:t>Xiaolei</a:t>
            </a:r>
            <a:r>
              <a:rPr lang="en-US" dirty="0"/>
              <a:t>,</a:t>
            </a:r>
            <a:r>
              <a:rPr lang="sl-SI" dirty="0"/>
              <a:t> </a:t>
            </a:r>
            <a:r>
              <a:rPr lang="en-US" dirty="0"/>
              <a:t>Frontiers in Genetics, 2018   </a:t>
            </a:r>
          </a:p>
        </p:txBody>
      </p:sp>
      <p:grpSp>
        <p:nvGrpSpPr>
          <p:cNvPr id="16" name="Group 15">
            <a:extLst>
              <a:ext uri="{FF2B5EF4-FFF2-40B4-BE49-F238E27FC236}">
                <a16:creationId xmlns:a16="http://schemas.microsoft.com/office/drawing/2014/main" id="{0A132887-9738-B20F-813E-287522EBD8A4}"/>
              </a:ext>
            </a:extLst>
          </p:cNvPr>
          <p:cNvGrpSpPr/>
          <p:nvPr/>
        </p:nvGrpSpPr>
        <p:grpSpPr>
          <a:xfrm>
            <a:off x="4782206" y="636436"/>
            <a:ext cx="6455625" cy="4725697"/>
            <a:chOff x="5579491" y="684828"/>
            <a:chExt cx="5638800" cy="3937000"/>
          </a:xfrm>
        </p:grpSpPr>
        <p:pic>
          <p:nvPicPr>
            <p:cNvPr id="7" name="Picture 6" descr="Diagram&#10;&#10;Description automatically generated">
              <a:extLst>
                <a:ext uri="{FF2B5EF4-FFF2-40B4-BE49-F238E27FC236}">
                  <a16:creationId xmlns:a16="http://schemas.microsoft.com/office/drawing/2014/main" id="{B2923DA1-CBA4-2320-A219-F16D1452E26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5579491" y="684828"/>
              <a:ext cx="5638800" cy="3937000"/>
            </a:xfrm>
            <a:prstGeom prst="rect">
              <a:avLst/>
            </a:prstGeom>
          </p:spPr>
        </p:pic>
        <p:sp>
          <p:nvSpPr>
            <p:cNvPr id="13" name="TextBox 12">
              <a:extLst>
                <a:ext uri="{FF2B5EF4-FFF2-40B4-BE49-F238E27FC236}">
                  <a16:creationId xmlns:a16="http://schemas.microsoft.com/office/drawing/2014/main" id="{3BEEC02F-4EC1-7708-2A6F-DDF83CC3CC94}"/>
                </a:ext>
              </a:extLst>
            </p:cNvPr>
            <p:cNvSpPr txBox="1"/>
            <p:nvPr/>
          </p:nvSpPr>
          <p:spPr>
            <a:xfrm>
              <a:off x="8982120" y="3091719"/>
              <a:ext cx="949280" cy="197581"/>
            </a:xfrm>
            <a:prstGeom prst="rect">
              <a:avLst/>
            </a:prstGeom>
            <a:noFill/>
            <a:ln w="15875">
              <a:solidFill>
                <a:srgbClr val="FF0000"/>
              </a:solidFill>
            </a:ln>
          </p:spPr>
          <p:txBody>
            <a:bodyPr wrap="square">
              <a:spAutoFit/>
            </a:bodyPr>
            <a:lstStyle/>
            <a:p>
              <a:endParaRPr lang="en-GB" b="1" i="1" dirty="0">
                <a:effectLst/>
              </a:endParaRPr>
            </a:p>
          </p:txBody>
        </p:sp>
        <p:sp>
          <p:nvSpPr>
            <p:cNvPr id="21" name="TextBox 20">
              <a:extLst>
                <a:ext uri="{FF2B5EF4-FFF2-40B4-BE49-F238E27FC236}">
                  <a16:creationId xmlns:a16="http://schemas.microsoft.com/office/drawing/2014/main" id="{FD86ED13-B987-C821-BBCA-3C7D0DE2F688}"/>
                </a:ext>
              </a:extLst>
            </p:cNvPr>
            <p:cNvSpPr txBox="1"/>
            <p:nvPr/>
          </p:nvSpPr>
          <p:spPr>
            <a:xfrm>
              <a:off x="7225062" y="3346746"/>
              <a:ext cx="1187472" cy="178391"/>
            </a:xfrm>
            <a:prstGeom prst="rect">
              <a:avLst/>
            </a:prstGeom>
            <a:noFill/>
            <a:ln w="15875">
              <a:solidFill>
                <a:srgbClr val="FF0000"/>
              </a:solidFill>
            </a:ln>
          </p:spPr>
          <p:txBody>
            <a:bodyPr wrap="square">
              <a:spAutoFit/>
            </a:bodyPr>
            <a:lstStyle/>
            <a:p>
              <a:endParaRPr lang="en-GB" b="1" i="1" dirty="0">
                <a:effectLst/>
              </a:endParaRPr>
            </a:p>
          </p:txBody>
        </p:sp>
        <p:sp>
          <p:nvSpPr>
            <p:cNvPr id="14" name="TextBox 13">
              <a:extLst>
                <a:ext uri="{FF2B5EF4-FFF2-40B4-BE49-F238E27FC236}">
                  <a16:creationId xmlns:a16="http://schemas.microsoft.com/office/drawing/2014/main" id="{3C312CCE-16DA-822D-E8F1-EEA1100F59D1}"/>
                </a:ext>
              </a:extLst>
            </p:cNvPr>
            <p:cNvSpPr txBox="1"/>
            <p:nvPr/>
          </p:nvSpPr>
          <p:spPr>
            <a:xfrm>
              <a:off x="5774891" y="3891292"/>
              <a:ext cx="1112378" cy="178391"/>
            </a:xfrm>
            <a:prstGeom prst="rect">
              <a:avLst/>
            </a:prstGeom>
            <a:noFill/>
            <a:ln w="15875">
              <a:solidFill>
                <a:srgbClr val="FF0000"/>
              </a:solidFill>
            </a:ln>
          </p:spPr>
          <p:txBody>
            <a:bodyPr wrap="square">
              <a:spAutoFit/>
            </a:bodyPr>
            <a:lstStyle/>
            <a:p>
              <a:endParaRPr lang="en-GB" b="1" i="1" dirty="0">
                <a:effectLst/>
              </a:endParaRPr>
            </a:p>
          </p:txBody>
        </p:sp>
      </p:grpSp>
    </p:spTree>
    <p:extLst>
      <p:ext uri="{BB962C8B-B14F-4D97-AF65-F5344CB8AC3E}">
        <p14:creationId xmlns:p14="http://schemas.microsoft.com/office/powerpoint/2010/main" val="263572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AEB9CB5-58E4-7DEB-48FF-80F1F2BCEC3E}"/>
              </a:ext>
            </a:extLst>
          </p:cNvPr>
          <p:cNvSpPr txBox="1"/>
          <p:nvPr/>
        </p:nvSpPr>
        <p:spPr>
          <a:xfrm>
            <a:off x="281497" y="624215"/>
            <a:ext cx="5577634" cy="2400657"/>
          </a:xfrm>
          <a:prstGeom prst="rect">
            <a:avLst/>
          </a:prstGeom>
          <a:noFill/>
        </p:spPr>
        <p:txBody>
          <a:bodyPr wrap="square">
            <a:spAutoFit/>
          </a:bodyPr>
          <a:lstStyle/>
          <a:p>
            <a:r>
              <a:rPr lang="en-GB" sz="2400" dirty="0">
                <a:effectLst/>
              </a:rPr>
              <a:t>Epigenetic mechanisms:</a:t>
            </a:r>
          </a:p>
          <a:p>
            <a:endParaRPr lang="en-GB" b="1" dirty="0"/>
          </a:p>
          <a:p>
            <a:pPr marL="342900" indent="-342900">
              <a:buAutoNum type="arabicPeriod"/>
            </a:pPr>
            <a:r>
              <a:rPr lang="en-GB" b="1" dirty="0"/>
              <a:t>DNA MODIFICATIONS</a:t>
            </a:r>
          </a:p>
          <a:p>
            <a:pPr marL="800100" lvl="1" indent="-342900">
              <a:buAutoNum type="alphaLcParenR"/>
            </a:pPr>
            <a:r>
              <a:rPr lang="en-GB" dirty="0">
                <a:effectLst/>
              </a:rPr>
              <a:t>DNA methylation ➔ </a:t>
            </a:r>
            <a:r>
              <a:rPr lang="en-GB" b="0" i="0" u="none" strike="noStrike" dirty="0">
                <a:solidFill>
                  <a:srgbClr val="222222"/>
                </a:solidFill>
                <a:effectLst/>
              </a:rPr>
              <a:t>repressive modification</a:t>
            </a:r>
            <a:endParaRPr lang="en-GB" b="0" i="0" u="none" strike="noStrike" dirty="0">
              <a:solidFill>
                <a:srgbClr val="222222"/>
              </a:solidFill>
            </a:endParaRPr>
          </a:p>
          <a:p>
            <a:pPr marL="800100" lvl="1" indent="-342900">
              <a:buAutoNum type="alphaLcParenR"/>
            </a:pPr>
            <a:r>
              <a:rPr lang="en-GB" dirty="0"/>
              <a:t>DNA demethylation and </a:t>
            </a:r>
            <a:r>
              <a:rPr lang="en-GB" dirty="0" err="1">
                <a:effectLst/>
              </a:rPr>
              <a:t>hydroxymethylation</a:t>
            </a:r>
            <a:r>
              <a:rPr lang="en-GB" dirty="0">
                <a:effectLst/>
              </a:rPr>
              <a:t>  </a:t>
            </a:r>
          </a:p>
          <a:p>
            <a:pPr lvl="5"/>
            <a:r>
              <a:rPr lang="en-GB" dirty="0">
                <a:effectLst/>
              </a:rPr>
              <a:t>   ➔ </a:t>
            </a:r>
            <a:r>
              <a:rPr lang="en-GB" b="0" i="0" u="none" strike="noStrike" dirty="0">
                <a:solidFill>
                  <a:srgbClr val="222222"/>
                </a:solidFill>
                <a:effectLst/>
              </a:rPr>
              <a:t>gene activation</a:t>
            </a:r>
            <a:endParaRPr lang="en-GB" b="1" dirty="0"/>
          </a:p>
          <a:p>
            <a:pPr lvl="5"/>
            <a:endParaRPr lang="en-GB" dirty="0">
              <a:effectLst/>
            </a:endParaRPr>
          </a:p>
          <a:p>
            <a:pPr marL="800100" lvl="1" indent="-342900">
              <a:buAutoNum type="alphaLcParenR"/>
            </a:pPr>
            <a:endParaRPr lang="en-GB" b="1" dirty="0">
              <a:effectLst/>
            </a:endParaRPr>
          </a:p>
        </p:txBody>
      </p:sp>
      <p:sp>
        <p:nvSpPr>
          <p:cNvPr id="17" name="TextBox 16">
            <a:extLst>
              <a:ext uri="{FF2B5EF4-FFF2-40B4-BE49-F238E27FC236}">
                <a16:creationId xmlns:a16="http://schemas.microsoft.com/office/drawing/2014/main" id="{0192A4FD-C593-C319-1C28-16B418659F33}"/>
              </a:ext>
            </a:extLst>
          </p:cNvPr>
          <p:cNvSpPr txBox="1"/>
          <p:nvPr/>
        </p:nvSpPr>
        <p:spPr>
          <a:xfrm>
            <a:off x="5833593" y="5267313"/>
            <a:ext cx="6098582" cy="369332"/>
          </a:xfrm>
          <a:prstGeom prst="rect">
            <a:avLst/>
          </a:prstGeom>
          <a:noFill/>
        </p:spPr>
        <p:txBody>
          <a:bodyPr wrap="square">
            <a:spAutoFit/>
          </a:bodyPr>
          <a:lstStyle/>
          <a:p>
            <a:r>
              <a:rPr lang="en-GB" b="0" i="0" u="none" strike="noStrike" dirty="0">
                <a:solidFill>
                  <a:srgbClr val="222222"/>
                </a:solidFill>
                <a:effectLst/>
                <a:latin typeface="-apple-system"/>
              </a:rPr>
              <a:t>Hwang, JY., </a:t>
            </a:r>
            <a:r>
              <a:rPr lang="en-GB" b="0" i="0" u="none" strike="noStrike" dirty="0" err="1">
                <a:solidFill>
                  <a:srgbClr val="222222"/>
                </a:solidFill>
                <a:effectLst/>
                <a:latin typeface="-apple-system"/>
              </a:rPr>
              <a:t>Aromolaran</a:t>
            </a:r>
            <a:r>
              <a:rPr lang="en-GB" b="0" i="0" u="none" strike="noStrike" dirty="0">
                <a:solidFill>
                  <a:srgbClr val="222222"/>
                </a:solidFill>
                <a:effectLst/>
                <a:latin typeface="-apple-system"/>
              </a:rPr>
              <a:t>, K. &amp; </a:t>
            </a:r>
            <a:r>
              <a:rPr lang="en-GB" b="0" i="0" u="none" strike="noStrike" dirty="0" err="1">
                <a:solidFill>
                  <a:srgbClr val="222222"/>
                </a:solidFill>
                <a:effectLst/>
                <a:latin typeface="-apple-system"/>
              </a:rPr>
              <a:t>Zukin</a:t>
            </a:r>
            <a:r>
              <a:rPr lang="en-GB" b="0" i="0" u="none" strike="noStrike" dirty="0">
                <a:solidFill>
                  <a:srgbClr val="222222"/>
                </a:solidFill>
                <a:effectLst/>
                <a:latin typeface="-apple-system"/>
              </a:rPr>
              <a:t>, R. </a:t>
            </a:r>
            <a:r>
              <a:rPr lang="en-GB" b="0" i="1" u="none" strike="noStrike" dirty="0">
                <a:solidFill>
                  <a:srgbClr val="222222"/>
                </a:solidFill>
                <a:effectLst/>
                <a:latin typeface="-apple-system"/>
              </a:rPr>
              <a:t>Nat Rev </a:t>
            </a:r>
            <a:r>
              <a:rPr lang="en-GB" b="0" i="1" u="none" strike="noStrike" dirty="0" err="1">
                <a:solidFill>
                  <a:srgbClr val="222222"/>
                </a:solidFill>
                <a:effectLst/>
                <a:latin typeface="-apple-system"/>
              </a:rPr>
              <a:t>Neurosci</a:t>
            </a:r>
            <a:r>
              <a:rPr lang="en-GB" b="0" i="0" u="none" strike="noStrike" dirty="0">
                <a:solidFill>
                  <a:srgbClr val="222222"/>
                </a:solidFill>
                <a:effectLst/>
                <a:latin typeface="-apple-system"/>
              </a:rPr>
              <a:t> 2017</a:t>
            </a:r>
            <a:endParaRPr lang="en-US" dirty="0"/>
          </a:p>
        </p:txBody>
      </p:sp>
      <p:grpSp>
        <p:nvGrpSpPr>
          <p:cNvPr id="3" name="Group 2">
            <a:extLst>
              <a:ext uri="{FF2B5EF4-FFF2-40B4-BE49-F238E27FC236}">
                <a16:creationId xmlns:a16="http://schemas.microsoft.com/office/drawing/2014/main" id="{20BA2D65-5D7D-38B2-911A-193E63371860}"/>
              </a:ext>
            </a:extLst>
          </p:cNvPr>
          <p:cNvGrpSpPr/>
          <p:nvPr/>
        </p:nvGrpSpPr>
        <p:grpSpPr>
          <a:xfrm>
            <a:off x="5512202" y="3513064"/>
            <a:ext cx="6741364" cy="1754249"/>
            <a:chOff x="5450636" y="653881"/>
            <a:chExt cx="6741364" cy="1754249"/>
          </a:xfrm>
        </p:grpSpPr>
        <p:pic>
          <p:nvPicPr>
            <p:cNvPr id="15" name="Picture 14" descr="Timeline&#10;&#10;Description automatically generated">
              <a:extLst>
                <a:ext uri="{FF2B5EF4-FFF2-40B4-BE49-F238E27FC236}">
                  <a16:creationId xmlns:a16="http://schemas.microsoft.com/office/drawing/2014/main" id="{D9260438-3890-2E65-17EB-606BD158FC9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62556"/>
            <a:stretch/>
          </p:blipFill>
          <p:spPr>
            <a:xfrm>
              <a:off x="5450636" y="653881"/>
              <a:ext cx="6741364" cy="1754249"/>
            </a:xfrm>
            <a:prstGeom prst="rect">
              <a:avLst/>
            </a:prstGeom>
          </p:spPr>
        </p:pic>
        <p:sp>
          <p:nvSpPr>
            <p:cNvPr id="18" name="TextBox 17">
              <a:extLst>
                <a:ext uri="{FF2B5EF4-FFF2-40B4-BE49-F238E27FC236}">
                  <a16:creationId xmlns:a16="http://schemas.microsoft.com/office/drawing/2014/main" id="{25C6023A-6E26-26F4-845E-D7AA323E2742}"/>
                </a:ext>
              </a:extLst>
            </p:cNvPr>
            <p:cNvSpPr txBox="1"/>
            <p:nvPr/>
          </p:nvSpPr>
          <p:spPr>
            <a:xfrm>
              <a:off x="6646739" y="1614401"/>
              <a:ext cx="731533" cy="216000"/>
            </a:xfrm>
            <a:prstGeom prst="rect">
              <a:avLst/>
            </a:prstGeom>
            <a:noFill/>
            <a:ln w="12700">
              <a:solidFill>
                <a:srgbClr val="FF0000"/>
              </a:solidFill>
            </a:ln>
          </p:spPr>
          <p:txBody>
            <a:bodyPr wrap="square">
              <a:spAutoFit/>
            </a:bodyPr>
            <a:lstStyle/>
            <a:p>
              <a:endParaRPr lang="en-GB" b="1" i="1" dirty="0">
                <a:effectLst/>
              </a:endParaRPr>
            </a:p>
          </p:txBody>
        </p:sp>
        <p:sp>
          <p:nvSpPr>
            <p:cNvPr id="19" name="TextBox 18">
              <a:extLst>
                <a:ext uri="{FF2B5EF4-FFF2-40B4-BE49-F238E27FC236}">
                  <a16:creationId xmlns:a16="http://schemas.microsoft.com/office/drawing/2014/main" id="{4251C401-1463-50C0-1C13-D7C132AFCFAA}"/>
                </a:ext>
              </a:extLst>
            </p:cNvPr>
            <p:cNvSpPr txBox="1"/>
            <p:nvPr/>
          </p:nvSpPr>
          <p:spPr>
            <a:xfrm>
              <a:off x="8510626" y="1614401"/>
              <a:ext cx="849673" cy="216000"/>
            </a:xfrm>
            <a:prstGeom prst="rect">
              <a:avLst/>
            </a:prstGeom>
            <a:noFill/>
            <a:ln w="12700">
              <a:solidFill>
                <a:srgbClr val="FF0000"/>
              </a:solidFill>
            </a:ln>
          </p:spPr>
          <p:txBody>
            <a:bodyPr wrap="square">
              <a:spAutoFit/>
            </a:bodyPr>
            <a:lstStyle/>
            <a:p>
              <a:endParaRPr lang="en-GB" b="1" i="1" dirty="0">
                <a:effectLst/>
              </a:endParaRPr>
            </a:p>
          </p:txBody>
        </p:sp>
        <p:sp>
          <p:nvSpPr>
            <p:cNvPr id="4" name="TextBox 3">
              <a:extLst>
                <a:ext uri="{FF2B5EF4-FFF2-40B4-BE49-F238E27FC236}">
                  <a16:creationId xmlns:a16="http://schemas.microsoft.com/office/drawing/2014/main" id="{E4F3A7E7-004E-60B6-36D6-95DB38BE1A1D}"/>
                </a:ext>
              </a:extLst>
            </p:cNvPr>
            <p:cNvSpPr txBox="1"/>
            <p:nvPr/>
          </p:nvSpPr>
          <p:spPr>
            <a:xfrm>
              <a:off x="5595465" y="738379"/>
              <a:ext cx="1160935" cy="150593"/>
            </a:xfrm>
            <a:prstGeom prst="rect">
              <a:avLst/>
            </a:prstGeom>
            <a:noFill/>
            <a:ln w="12700">
              <a:solidFill>
                <a:srgbClr val="FF0000"/>
              </a:solidFill>
            </a:ln>
          </p:spPr>
          <p:txBody>
            <a:bodyPr wrap="square">
              <a:spAutoFit/>
            </a:bodyPr>
            <a:lstStyle/>
            <a:p>
              <a:endParaRPr lang="en-GB" b="1" i="1" dirty="0">
                <a:effectLst/>
              </a:endParaRPr>
            </a:p>
          </p:txBody>
        </p:sp>
      </p:grpSp>
      <p:grpSp>
        <p:nvGrpSpPr>
          <p:cNvPr id="5" name="Group 4">
            <a:extLst>
              <a:ext uri="{FF2B5EF4-FFF2-40B4-BE49-F238E27FC236}">
                <a16:creationId xmlns:a16="http://schemas.microsoft.com/office/drawing/2014/main" id="{B01683BC-8859-348D-430E-90E6D89A53C7}"/>
              </a:ext>
            </a:extLst>
          </p:cNvPr>
          <p:cNvGrpSpPr/>
          <p:nvPr/>
        </p:nvGrpSpPr>
        <p:grpSpPr>
          <a:xfrm>
            <a:off x="5657031" y="663283"/>
            <a:ext cx="2972682" cy="2189938"/>
            <a:chOff x="8582134" y="2653328"/>
            <a:chExt cx="2636157" cy="1968500"/>
          </a:xfrm>
        </p:grpSpPr>
        <p:pic>
          <p:nvPicPr>
            <p:cNvPr id="7" name="Picture 6" descr="Diagram&#10;&#10;Description automatically generated">
              <a:extLst>
                <a:ext uri="{FF2B5EF4-FFF2-40B4-BE49-F238E27FC236}">
                  <a16:creationId xmlns:a16="http://schemas.microsoft.com/office/drawing/2014/main" id="{E69DC462-310F-3A2A-1C22-8560F984647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Lst>
            </a:blip>
            <a:srcRect l="53250" t="50000"/>
            <a:stretch/>
          </p:blipFill>
          <p:spPr>
            <a:xfrm>
              <a:off x="8582134" y="2653328"/>
              <a:ext cx="2636157" cy="1968500"/>
            </a:xfrm>
            <a:prstGeom prst="rect">
              <a:avLst/>
            </a:prstGeom>
          </p:spPr>
        </p:pic>
        <p:sp>
          <p:nvSpPr>
            <p:cNvPr id="9" name="TextBox 8">
              <a:extLst>
                <a:ext uri="{FF2B5EF4-FFF2-40B4-BE49-F238E27FC236}">
                  <a16:creationId xmlns:a16="http://schemas.microsoft.com/office/drawing/2014/main" id="{98D9AAF9-15DF-E955-23F7-DBBA191E6D3B}"/>
                </a:ext>
              </a:extLst>
            </p:cNvPr>
            <p:cNvSpPr txBox="1"/>
            <p:nvPr/>
          </p:nvSpPr>
          <p:spPr>
            <a:xfrm>
              <a:off x="8982120" y="3091719"/>
              <a:ext cx="949280" cy="197581"/>
            </a:xfrm>
            <a:prstGeom prst="rect">
              <a:avLst/>
            </a:prstGeom>
            <a:noFill/>
            <a:ln w="15875">
              <a:solidFill>
                <a:srgbClr val="FF0000"/>
              </a:solidFill>
            </a:ln>
          </p:spPr>
          <p:txBody>
            <a:bodyPr wrap="square">
              <a:spAutoFit/>
            </a:bodyPr>
            <a:lstStyle/>
            <a:p>
              <a:endParaRPr lang="en-GB" b="1" i="1" dirty="0">
                <a:effectLst/>
              </a:endParaRPr>
            </a:p>
          </p:txBody>
        </p:sp>
      </p:grpSp>
      <p:sp>
        <p:nvSpPr>
          <p:cNvPr id="14" name="Arc 13">
            <a:extLst>
              <a:ext uri="{FF2B5EF4-FFF2-40B4-BE49-F238E27FC236}">
                <a16:creationId xmlns:a16="http://schemas.microsoft.com/office/drawing/2014/main" id="{E713480B-40D7-E1D9-AD3F-5C4A3C91DFF7}"/>
              </a:ext>
            </a:extLst>
          </p:cNvPr>
          <p:cNvSpPr/>
          <p:nvPr/>
        </p:nvSpPr>
        <p:spPr>
          <a:xfrm>
            <a:off x="5657032" y="1943100"/>
            <a:ext cx="3764834" cy="3324213"/>
          </a:xfrm>
          <a:prstGeom prst="arc">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973F814D-0343-80B5-40CA-33CE6FB9FED8}"/>
              </a:ext>
            </a:extLst>
          </p:cNvPr>
          <p:cNvSpPr txBox="1"/>
          <p:nvPr/>
        </p:nvSpPr>
        <p:spPr>
          <a:xfrm>
            <a:off x="345247" y="3429000"/>
            <a:ext cx="5230704" cy="1754326"/>
          </a:xfrm>
          <a:prstGeom prst="rect">
            <a:avLst/>
          </a:prstGeom>
          <a:noFill/>
        </p:spPr>
        <p:txBody>
          <a:bodyPr wrap="square">
            <a:spAutoFit/>
          </a:bodyPr>
          <a:lstStyle/>
          <a:p>
            <a:r>
              <a:rPr lang="en-GB" dirty="0">
                <a:effectLst/>
              </a:rPr>
              <a:t>DNA methylation thought to be irreversible, recent evidence has revealed that DNA can rapidly and</a:t>
            </a:r>
          </a:p>
          <a:p>
            <a:r>
              <a:rPr lang="en-GB" dirty="0">
                <a:effectLst/>
              </a:rPr>
              <a:t>reversibly undergo undergo </a:t>
            </a:r>
            <a:r>
              <a:rPr lang="en-GB" b="1" dirty="0">
                <a:effectLst/>
              </a:rPr>
              <a:t>demethylation</a:t>
            </a:r>
          </a:p>
          <a:p>
            <a:pPr marL="285750" indent="-285750">
              <a:buFont typeface="Wingdings" pitchFamily="2" charset="2"/>
              <a:buChar char="Ø"/>
            </a:pPr>
            <a:r>
              <a:rPr lang="en-GB" b="1" dirty="0"/>
              <a:t>	</a:t>
            </a:r>
            <a:r>
              <a:rPr lang="en-GB" dirty="0">
                <a:effectLst/>
              </a:rPr>
              <a:t>dioxygenases = ten-eleven translocation (TET) proteins</a:t>
            </a:r>
          </a:p>
          <a:p>
            <a:endParaRPr lang="en-GB" b="1" dirty="0">
              <a:effectLst/>
            </a:endParaRPr>
          </a:p>
        </p:txBody>
      </p:sp>
      <p:sp>
        <p:nvSpPr>
          <p:cNvPr id="26" name="Naslov 1">
            <a:extLst>
              <a:ext uri="{FF2B5EF4-FFF2-40B4-BE49-F238E27FC236}">
                <a16:creationId xmlns:a16="http://schemas.microsoft.com/office/drawing/2014/main" id="{094E196A-F037-312F-3E41-7CF1919F7C5B}"/>
              </a:ext>
            </a:extLst>
          </p:cNvPr>
          <p:cNvSpPr txBox="1">
            <a:spLocks/>
          </p:cNvSpPr>
          <p:nvPr/>
        </p:nvSpPr>
        <p:spPr>
          <a:xfrm>
            <a:off x="177196" y="-8690"/>
            <a:ext cx="11218291" cy="781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2296"/>
            <a:r>
              <a:rPr lang="en-US" sz="3200" dirty="0"/>
              <a:t>A brief overview of epigenetic mechanisms</a:t>
            </a:r>
            <a:endParaRPr lang="sl-SI" sz="3200" dirty="0"/>
          </a:p>
        </p:txBody>
      </p:sp>
    </p:spTree>
    <p:extLst>
      <p:ext uri="{BB962C8B-B14F-4D97-AF65-F5344CB8AC3E}">
        <p14:creationId xmlns:p14="http://schemas.microsoft.com/office/powerpoint/2010/main" val="178049567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4626</TotalTime>
  <Words>3256</Words>
  <Application>Microsoft Office PowerPoint</Application>
  <PresentationFormat>Širokozaslonsko</PresentationFormat>
  <Paragraphs>258</Paragraphs>
  <Slides>24</Slides>
  <Notes>19</Notes>
  <HiddenSlides>0</HiddenSlides>
  <MMClips>0</MMClips>
  <ScaleCrop>false</ScaleCrop>
  <HeadingPairs>
    <vt:vector size="6" baseType="variant">
      <vt:variant>
        <vt:lpstr>Uporabljene pisave</vt:lpstr>
      </vt:variant>
      <vt:variant>
        <vt:i4>11</vt:i4>
      </vt:variant>
      <vt:variant>
        <vt:lpstr>Tema</vt:lpstr>
      </vt:variant>
      <vt:variant>
        <vt:i4>2</vt:i4>
      </vt:variant>
      <vt:variant>
        <vt:lpstr>Naslovi diapozitivov</vt:lpstr>
      </vt:variant>
      <vt:variant>
        <vt:i4>24</vt:i4>
      </vt:variant>
    </vt:vector>
  </HeadingPairs>
  <TitlesOfParts>
    <vt:vector size="37" baseType="lpstr">
      <vt:lpstr>-apple-system</vt:lpstr>
      <vt:lpstr>Arial</vt:lpstr>
      <vt:lpstr>ArialMT</vt:lpstr>
      <vt:lpstr>Calibri</vt:lpstr>
      <vt:lpstr>Calibri Light</vt:lpstr>
      <vt:lpstr>ElsevierGulliver</vt:lpstr>
      <vt:lpstr>Helvetica</vt:lpstr>
      <vt:lpstr>Roboto</vt:lpstr>
      <vt:lpstr>Source Sans Pro</vt:lpstr>
      <vt:lpstr>Times</vt:lpstr>
      <vt:lpstr>Wingdings</vt:lpstr>
      <vt:lpstr>Officeova tema</vt:lpstr>
      <vt:lpstr>1_Office Theme</vt:lpstr>
      <vt:lpstr>2. Aging  2.2. Neurodegeneration and disease progression  2.2.b. Risk factors - Epigenetic changes in neurodegeneration</vt:lpstr>
      <vt:lpstr>Aim of the lecture</vt:lpstr>
      <vt:lpstr>Content of the lecture</vt:lpstr>
      <vt:lpstr>Methods of learning</vt:lpstr>
      <vt:lpstr>PowerPointova predstavitev</vt:lpstr>
      <vt:lpstr>Introduction: Epigenetic pathways influence multiple physiologic and disease pathways  </vt:lpstr>
      <vt:lpstr>PowerPointova predstavitev</vt:lpstr>
      <vt:lpstr>PowerPointova predstavitev</vt:lpstr>
      <vt:lpstr>PowerPointova predstavitev</vt:lpstr>
      <vt:lpstr>PowerPointova predstavitev</vt:lpstr>
      <vt:lpstr>PowerPointova predstavitev</vt:lpstr>
      <vt:lpstr>Epigenetics and Alzheimer’s disease (AD)</vt:lpstr>
      <vt:lpstr>PowerPointova predstavitev</vt:lpstr>
      <vt:lpstr>PowerPointova predstavitev</vt:lpstr>
      <vt:lpstr>Epigenetic triggers</vt:lpstr>
      <vt:lpstr>Non-coding RNAs (ncRNAs) and neurodegenerative diseases</vt:lpstr>
      <vt:lpstr>Non-coding RNAs (ncRNAs) and neurodegenerative diseases</vt:lpstr>
      <vt:lpstr>Non-coding RNAs (ncRNAs) and neurodegenerative diseases</vt:lpstr>
      <vt:lpstr>Non-coding RNAs (ncRNAs) and neurodegenerative diseases</vt:lpstr>
      <vt:lpstr>Non-coding RNAs (ncRNAs) and neurodegenerative diseases</vt:lpstr>
      <vt:lpstr>MITOEPIGENETICS AND NEURODEGENERATIVE DISEASES </vt:lpstr>
      <vt:lpstr>Summary: Non-coding RNAs and neurodegenerative diseases</vt:lpstr>
      <vt:lpstr>Movie materials: Gene transcription</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vs. neurodegeneration</dc:title>
  <dc:creator>Uporabnik</dc:creator>
  <cp:lastModifiedBy>Drevenšek, Gorazd</cp:lastModifiedBy>
  <cp:revision>35</cp:revision>
  <dcterms:created xsi:type="dcterms:W3CDTF">2022-08-30T11:40:25Z</dcterms:created>
  <dcterms:modified xsi:type="dcterms:W3CDTF">2023-11-04T08:16:59Z</dcterms:modified>
</cp:coreProperties>
</file>