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i21mhfx3asi2qJC2SX30cSelQo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0"/>
          <p:cNvSpPr/>
          <p:nvPr>
            <p:ph idx="2" type="pic"/>
          </p:nvPr>
        </p:nvSpPr>
        <p:spPr>
          <a:xfrm>
            <a:off x="5183188" y="987425"/>
            <a:ext cx="6172200" cy="4873625"/>
          </a:xfrm>
          <a:prstGeom prst="rect">
            <a:avLst/>
          </a:prstGeom>
          <a:noFill/>
          <a:ln>
            <a:noFill/>
          </a:ln>
        </p:spPr>
      </p:sp>
      <p:sp>
        <p:nvSpPr>
          <p:cNvPr id="64" name="Google Shape;64;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g"/><Relationship Id="rId4" Type="http://schemas.openxmlformats.org/officeDocument/2006/relationships/image" Target="../media/image6.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doi.org/10.3389/fncel.2015.00124" TargetMode="External"/><Relationship Id="rId4" Type="http://schemas.openxmlformats.org/officeDocument/2006/relationships/hyperlink" Target="https://doi.org/10.1016/S0929-6646(09)60402-2" TargetMode="External"/><Relationship Id="rId10" Type="http://schemas.openxmlformats.org/officeDocument/2006/relationships/image" Target="../media/image1.png"/><Relationship Id="rId9" Type="http://schemas.openxmlformats.org/officeDocument/2006/relationships/image" Target="../media/image6.png"/><Relationship Id="rId5" Type="http://schemas.openxmlformats.org/officeDocument/2006/relationships/hyperlink" Target="https://en.wikipedia.org/wiki/ISBN_(identifier)" TargetMode="External"/><Relationship Id="rId6" Type="http://schemas.openxmlformats.org/officeDocument/2006/relationships/hyperlink" Target="https://en.wikipedia.org/wiki/Special:BookSources/9781337098113" TargetMode="External"/><Relationship Id="rId7" Type="http://schemas.openxmlformats.org/officeDocument/2006/relationships/hyperlink" Target="https://en.wikipedia.org/wiki/OCLC_(identifier)" TargetMode="External"/><Relationship Id="rId8" Type="http://schemas.openxmlformats.org/officeDocument/2006/relationships/hyperlink" Target="https://www.worldcat.org/oclc/96003171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en.wikipedia.org/wiki/Epidemiology" TargetMode="External"/><Relationship Id="rId4" Type="http://schemas.openxmlformats.org/officeDocument/2006/relationships/hyperlink" Target="https://en.wikipedia.org/wiki/Risk" TargetMode="External"/><Relationship Id="rId5" Type="http://schemas.openxmlformats.org/officeDocument/2006/relationships/hyperlink" Target="https://en.wikipedia.org/wiki/Disease" TargetMode="External"/><Relationship Id="rId6" Type="http://schemas.openxmlformats.org/officeDocument/2006/relationships/hyperlink" Target="https://en.wikipedia.org/wiki/Infection" TargetMode="External"/><Relationship Id="rId7" Type="http://schemas.openxmlformats.org/officeDocument/2006/relationships/image" Target="../media/image6.png"/><Relationship Id="rId8"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www.frontiersin.org/articles/10.3389/fncel.2018.00488/full" TargetMode="External"/><Relationship Id="rId5" Type="http://schemas.openxmlformats.org/officeDocument/2006/relationships/image" Target="../media/image6.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hyperlink" Target="https://www.frontiersin.org/articles/10.3389/fcimb.2019.00138/full" TargetMode="External"/><Relationship Id="rId5" Type="http://schemas.openxmlformats.org/officeDocument/2006/relationships/image" Target="../media/image6.pn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48342" y="665163"/>
            <a:ext cx="9144000" cy="81840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4800"/>
              <a:buFont typeface="Calibri"/>
              <a:buNone/>
            </a:pPr>
            <a:r>
              <a:rPr b="1" lang="en-US" sz="4800">
                <a:solidFill>
                  <a:srgbClr val="FF0000"/>
                </a:solidFill>
              </a:rPr>
              <a:t>Risk Factors in NDD</a:t>
            </a:r>
            <a:endParaRPr/>
          </a:p>
        </p:txBody>
      </p:sp>
      <p:sp>
        <p:nvSpPr>
          <p:cNvPr id="85" name="Google Shape;85;p1"/>
          <p:cNvSpPr txBox="1"/>
          <p:nvPr>
            <p:ph idx="1" type="subTitle"/>
          </p:nvPr>
        </p:nvSpPr>
        <p:spPr>
          <a:xfrm>
            <a:off x="348342" y="3936351"/>
            <a:ext cx="9144000" cy="217869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Mrs. H.M.C.M.Herath</a:t>
            </a:r>
            <a:endParaRPr/>
          </a:p>
          <a:p>
            <a:pPr indent="0" lvl="0" marL="0" rtl="0" algn="ctr">
              <a:lnSpc>
                <a:spcPct val="90000"/>
              </a:lnSpc>
              <a:spcBef>
                <a:spcPts val="1000"/>
              </a:spcBef>
              <a:spcAft>
                <a:spcPts val="0"/>
              </a:spcAft>
              <a:buClr>
                <a:schemeClr val="dk1"/>
              </a:buClr>
              <a:buSzPts val="2400"/>
              <a:buNone/>
            </a:pPr>
            <a:r>
              <a:rPr lang="en-US"/>
              <a:t>Lecturer</a:t>
            </a:r>
            <a:endParaRPr/>
          </a:p>
          <a:p>
            <a:pPr indent="0" lvl="0" marL="0" rtl="0" algn="ctr">
              <a:lnSpc>
                <a:spcPct val="90000"/>
              </a:lnSpc>
              <a:spcBef>
                <a:spcPts val="1000"/>
              </a:spcBef>
              <a:spcAft>
                <a:spcPts val="0"/>
              </a:spcAft>
              <a:buClr>
                <a:schemeClr val="dk1"/>
              </a:buClr>
              <a:buSzPts val="2400"/>
              <a:buNone/>
            </a:pPr>
            <a:r>
              <a:rPr lang="en-US"/>
              <a:t>Faculty of Nursing </a:t>
            </a:r>
            <a:endParaRPr/>
          </a:p>
          <a:p>
            <a:pPr indent="0" lvl="0" marL="0" rtl="0" algn="ctr">
              <a:lnSpc>
                <a:spcPct val="90000"/>
              </a:lnSpc>
              <a:spcBef>
                <a:spcPts val="1000"/>
              </a:spcBef>
              <a:spcAft>
                <a:spcPts val="0"/>
              </a:spcAft>
              <a:buClr>
                <a:schemeClr val="dk1"/>
              </a:buClr>
              <a:buSzPts val="2400"/>
              <a:buNone/>
            </a:pPr>
            <a:r>
              <a:rPr lang="en-US"/>
              <a:t>University of Colombo</a:t>
            </a:r>
            <a:endParaRPr/>
          </a:p>
        </p:txBody>
      </p:sp>
      <p:pic>
        <p:nvPicPr>
          <p:cNvPr id="86" name="Google Shape;86;p1"/>
          <p:cNvPicPr preferRelativeResize="0"/>
          <p:nvPr/>
        </p:nvPicPr>
        <p:blipFill rotWithShape="1">
          <a:blip r:embed="rId3">
            <a:alphaModFix/>
          </a:blip>
          <a:srcRect b="0" l="0" r="0" t="0"/>
          <a:stretch/>
        </p:blipFill>
        <p:spPr>
          <a:xfrm>
            <a:off x="7618834" y="223934"/>
            <a:ext cx="4381500" cy="4533900"/>
          </a:xfrm>
          <a:prstGeom prst="ellipse">
            <a:avLst/>
          </a:prstGeom>
          <a:noFill/>
          <a:ln>
            <a:noFill/>
          </a:ln>
        </p:spPr>
      </p:pic>
      <p:pic>
        <p:nvPicPr>
          <p:cNvPr id="87" name="Google Shape;87;p1"/>
          <p:cNvPicPr preferRelativeResize="0"/>
          <p:nvPr/>
        </p:nvPicPr>
        <p:blipFill rotWithShape="1">
          <a:blip r:embed="rId4">
            <a:alphaModFix/>
          </a:blip>
          <a:srcRect b="0" l="0" r="0" t="0"/>
          <a:stretch/>
        </p:blipFill>
        <p:spPr>
          <a:xfrm>
            <a:off x="10755617" y="5651770"/>
            <a:ext cx="1244717" cy="1077641"/>
          </a:xfrm>
          <a:prstGeom prst="rect">
            <a:avLst/>
          </a:prstGeom>
          <a:noFill/>
          <a:ln>
            <a:noFill/>
          </a:ln>
        </p:spPr>
      </p:pic>
      <p:pic>
        <p:nvPicPr>
          <p:cNvPr id="88" name="Google Shape;88;p1"/>
          <p:cNvPicPr preferRelativeResize="0"/>
          <p:nvPr/>
        </p:nvPicPr>
        <p:blipFill rotWithShape="1">
          <a:blip r:embed="rId5">
            <a:alphaModFix/>
          </a:blip>
          <a:srcRect b="0" l="0" r="0" t="0"/>
          <a:stretch/>
        </p:blipFill>
        <p:spPr>
          <a:xfrm>
            <a:off x="87572" y="5938836"/>
            <a:ext cx="2238375" cy="790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ph type="title"/>
          </p:nvPr>
        </p:nvSpPr>
        <p:spPr>
          <a:xfrm>
            <a:off x="838200" y="365126"/>
            <a:ext cx="10515600" cy="55860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Environmental factors</a:t>
            </a:r>
            <a:endParaRPr/>
          </a:p>
        </p:txBody>
      </p:sp>
      <p:pic>
        <p:nvPicPr>
          <p:cNvPr id="160" name="Google Shape;160;p7"/>
          <p:cNvPicPr preferRelativeResize="0"/>
          <p:nvPr>
            <p:ph idx="1" type="body"/>
          </p:nvPr>
        </p:nvPicPr>
        <p:blipFill rotWithShape="1">
          <a:blip r:embed="rId3">
            <a:alphaModFix/>
          </a:blip>
          <a:srcRect b="0" l="0" r="0" t="0"/>
          <a:stretch/>
        </p:blipFill>
        <p:spPr>
          <a:xfrm>
            <a:off x="87572" y="104270"/>
            <a:ext cx="7100596" cy="5701003"/>
          </a:xfrm>
          <a:prstGeom prst="rect">
            <a:avLst/>
          </a:prstGeom>
          <a:noFill/>
          <a:ln>
            <a:noFill/>
          </a:ln>
        </p:spPr>
      </p:pic>
      <p:sp>
        <p:nvSpPr>
          <p:cNvPr id="161" name="Google Shape;161;p7"/>
          <p:cNvSpPr txBox="1"/>
          <p:nvPr/>
        </p:nvSpPr>
        <p:spPr>
          <a:xfrm>
            <a:off x="6729996" y="1626552"/>
            <a:ext cx="5374432" cy="37856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 Molecular mechanisms altered by environmental factors related to increased Parkinson’s disease risk. Exposure to environmental toxicants mainly pesticides, metals, and solvents may lead to the selective loss of dopaminergic neurons on the substantia nigra pars comp acta (SNpc) through the dysregulation/alteration of the molecular mechanisms implicated on PD development such as mitochondrial dysfunction, impairment of protein quality pathways, microglia activation and inflammation, which converge in the production of oxidative stress as the main factor in PD. </a:t>
            </a:r>
            <a:endParaRPr b="0" i="0" sz="2400" u="none" cap="none" strike="noStrike">
              <a:solidFill>
                <a:srgbClr val="000000"/>
              </a:solidFill>
              <a:latin typeface="Arial"/>
              <a:ea typeface="Arial"/>
              <a:cs typeface="Arial"/>
              <a:sym typeface="Arial"/>
            </a:endParaRPr>
          </a:p>
        </p:txBody>
      </p:sp>
      <p:pic>
        <p:nvPicPr>
          <p:cNvPr id="162" name="Google Shape;162;p7"/>
          <p:cNvPicPr preferRelativeResize="0"/>
          <p:nvPr/>
        </p:nvPicPr>
        <p:blipFill rotWithShape="1">
          <a:blip r:embed="rId4">
            <a:alphaModFix/>
          </a:blip>
          <a:srcRect b="0" l="0" r="0" t="0"/>
          <a:stretch/>
        </p:blipFill>
        <p:spPr>
          <a:xfrm>
            <a:off x="87572" y="5938836"/>
            <a:ext cx="2238375" cy="790575"/>
          </a:xfrm>
          <a:prstGeom prst="rect">
            <a:avLst/>
          </a:prstGeom>
          <a:noFill/>
          <a:ln>
            <a:noFill/>
          </a:ln>
        </p:spPr>
      </p:pic>
      <p:pic>
        <p:nvPicPr>
          <p:cNvPr id="163" name="Google Shape;163;p7"/>
          <p:cNvPicPr preferRelativeResize="0"/>
          <p:nvPr/>
        </p:nvPicPr>
        <p:blipFill rotWithShape="1">
          <a:blip r:embed="rId5">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ctd</a:t>
            </a:r>
            <a:endParaRPr/>
          </a:p>
        </p:txBody>
      </p:sp>
      <p:sp>
        <p:nvSpPr>
          <p:cNvPr id="169" name="Google Shape;16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Pollutants are involved in AD due to their ability to increase beta-amyloid (Aβ) peptide and the phosphorylation of Tau protein (P-Tau), causing senile/amyloid plaques and neurofibrillary tangles (NFTs) characteristic of AD</a:t>
            </a:r>
            <a:endParaRPr/>
          </a:p>
          <a:p>
            <a:pPr indent="-342900" lvl="0" marL="457200" rtl="0" algn="l">
              <a:lnSpc>
                <a:spcPct val="90000"/>
              </a:lnSpc>
              <a:spcBef>
                <a:spcPts val="1000"/>
              </a:spcBef>
              <a:spcAft>
                <a:spcPts val="0"/>
              </a:spcAft>
              <a:buClr>
                <a:schemeClr val="dk1"/>
              </a:buClr>
              <a:buSzPts val="1800"/>
              <a:buChar char="•"/>
            </a:pPr>
            <a:r>
              <a:rPr lang="en-US"/>
              <a:t> The Exposure to lead, manganese, solvents, and some pesticides has been related to hallmarks of PD such as mitochondrial dysfunction, alterations in metal homeostasis and aggregation of proteins such as α-synuclein (α-syn), which is a key constituent of Lewy bodies (LB), a crucial factor in PD pathogenesis.</a:t>
            </a:r>
            <a:endParaRPr/>
          </a:p>
        </p:txBody>
      </p:sp>
      <p:pic>
        <p:nvPicPr>
          <p:cNvPr id="170" name="Google Shape;170;p26"/>
          <p:cNvPicPr preferRelativeResize="0"/>
          <p:nvPr/>
        </p:nvPicPr>
        <p:blipFill rotWithShape="1">
          <a:blip r:embed="rId3">
            <a:alphaModFix/>
          </a:blip>
          <a:srcRect b="0" l="0" r="0" t="0"/>
          <a:stretch/>
        </p:blipFill>
        <p:spPr>
          <a:xfrm>
            <a:off x="87572" y="5938836"/>
            <a:ext cx="2238375" cy="790575"/>
          </a:xfrm>
          <a:prstGeom prst="rect">
            <a:avLst/>
          </a:prstGeom>
          <a:noFill/>
          <a:ln>
            <a:noFill/>
          </a:ln>
        </p:spPr>
      </p:pic>
      <p:pic>
        <p:nvPicPr>
          <p:cNvPr id="171" name="Google Shape;171;p26"/>
          <p:cNvPicPr preferRelativeResize="0"/>
          <p:nvPr/>
        </p:nvPicPr>
        <p:blipFill rotWithShape="1">
          <a:blip r:embed="rId4">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Ctd………..</a:t>
            </a:r>
            <a:endParaRPr/>
          </a:p>
        </p:txBody>
      </p:sp>
      <p:sp>
        <p:nvSpPr>
          <p:cNvPr id="177" name="Google Shape;177;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Common mechanisms of environmental pollutants to increase Aβ, P-Tau, α-syn and neuronal death have been reported, including the oxidative stress mainly involved in the increase of Aβ and α-syn, and the reduced activity/protein levels of Aβ degrading enzyme (IDE)s such as neprilysin or insulin IDE.</a:t>
            </a:r>
            <a:endParaRPr/>
          </a:p>
        </p:txBody>
      </p:sp>
      <p:pic>
        <p:nvPicPr>
          <p:cNvPr id="178" name="Google Shape;178;p27"/>
          <p:cNvPicPr preferRelativeResize="0"/>
          <p:nvPr/>
        </p:nvPicPr>
        <p:blipFill rotWithShape="1">
          <a:blip r:embed="rId3">
            <a:alphaModFix/>
          </a:blip>
          <a:srcRect b="0" l="0" r="0" t="0"/>
          <a:stretch/>
        </p:blipFill>
        <p:spPr>
          <a:xfrm>
            <a:off x="87572" y="5938836"/>
            <a:ext cx="2238375" cy="790575"/>
          </a:xfrm>
          <a:prstGeom prst="rect">
            <a:avLst/>
          </a:prstGeom>
          <a:noFill/>
          <a:ln>
            <a:noFill/>
          </a:ln>
        </p:spPr>
      </p:pic>
      <p:pic>
        <p:nvPicPr>
          <p:cNvPr id="179" name="Google Shape;179;p27"/>
          <p:cNvPicPr preferRelativeResize="0"/>
          <p:nvPr/>
        </p:nvPicPr>
        <p:blipFill rotWithShape="1">
          <a:blip r:embed="rId4">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r>
              <a:rPr b="1" lang="en-US"/>
              <a:t>The Microbiota, Lifestyle and Neuroprotection</a:t>
            </a:r>
            <a:br>
              <a:rPr b="1" lang="en-US"/>
            </a:br>
            <a:endParaRPr/>
          </a:p>
        </p:txBody>
      </p:sp>
      <p:sp>
        <p:nvSpPr>
          <p:cNvPr id="185" name="Google Shape;185;p28"/>
          <p:cNvSpPr txBox="1"/>
          <p:nvPr/>
        </p:nvSpPr>
        <p:spPr>
          <a:xfrm>
            <a:off x="794539" y="2014180"/>
            <a:ext cx="10680760" cy="46842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A microbiota and metabolic paradigm of neurodegenerative disease." id="186" name="Google Shape;186;p28"/>
          <p:cNvPicPr preferRelativeResize="0"/>
          <p:nvPr/>
        </p:nvPicPr>
        <p:blipFill rotWithShape="1">
          <a:blip r:embed="rId3">
            <a:alphaModFix/>
          </a:blip>
          <a:srcRect b="0" l="0" r="0" t="0"/>
          <a:stretch/>
        </p:blipFill>
        <p:spPr>
          <a:xfrm>
            <a:off x="1639463" y="1154434"/>
            <a:ext cx="8913073" cy="5017428"/>
          </a:xfrm>
          <a:prstGeom prst="rect">
            <a:avLst/>
          </a:prstGeom>
          <a:noFill/>
          <a:ln>
            <a:noFill/>
          </a:ln>
        </p:spPr>
      </p:pic>
      <p:pic>
        <p:nvPicPr>
          <p:cNvPr id="187" name="Google Shape;187;p28"/>
          <p:cNvPicPr preferRelativeResize="0"/>
          <p:nvPr/>
        </p:nvPicPr>
        <p:blipFill rotWithShape="1">
          <a:blip r:embed="rId4">
            <a:alphaModFix/>
          </a:blip>
          <a:srcRect b="0" l="0" r="0" t="0"/>
          <a:stretch/>
        </p:blipFill>
        <p:spPr>
          <a:xfrm>
            <a:off x="87572" y="5938836"/>
            <a:ext cx="2238375" cy="790575"/>
          </a:xfrm>
          <a:prstGeom prst="rect">
            <a:avLst/>
          </a:prstGeom>
          <a:noFill/>
          <a:ln>
            <a:noFill/>
          </a:ln>
        </p:spPr>
      </p:pic>
      <p:pic>
        <p:nvPicPr>
          <p:cNvPr id="188" name="Google Shape;188;p28"/>
          <p:cNvPicPr preferRelativeResize="0"/>
          <p:nvPr/>
        </p:nvPicPr>
        <p:blipFill rotWithShape="1">
          <a:blip r:embed="rId5">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Potentially risk factors for dementia</a:t>
            </a:r>
            <a:endParaRPr/>
          </a:p>
        </p:txBody>
      </p:sp>
      <p:sp>
        <p:nvSpPr>
          <p:cNvPr id="194" name="Google Shape;194;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Blood pressure</a:t>
            </a:r>
            <a:endParaRPr/>
          </a:p>
          <a:p>
            <a:pPr indent="-342900" lvl="0" marL="457200" rtl="0" algn="l">
              <a:lnSpc>
                <a:spcPct val="90000"/>
              </a:lnSpc>
              <a:spcBef>
                <a:spcPts val="1000"/>
              </a:spcBef>
              <a:spcAft>
                <a:spcPts val="0"/>
              </a:spcAft>
              <a:buClr>
                <a:schemeClr val="dk1"/>
              </a:buClr>
              <a:buSzPts val="1800"/>
              <a:buChar char="•"/>
            </a:pPr>
            <a:r>
              <a:rPr lang="en-US"/>
              <a:t> Diabetes mellitus</a:t>
            </a:r>
            <a:endParaRPr/>
          </a:p>
          <a:p>
            <a:pPr indent="-342900" lvl="0" marL="457200" rtl="0" algn="l">
              <a:lnSpc>
                <a:spcPct val="90000"/>
              </a:lnSpc>
              <a:spcBef>
                <a:spcPts val="1000"/>
              </a:spcBef>
              <a:spcAft>
                <a:spcPts val="0"/>
              </a:spcAft>
              <a:buClr>
                <a:schemeClr val="dk1"/>
              </a:buClr>
              <a:buSzPts val="1800"/>
              <a:buChar char="•"/>
            </a:pPr>
            <a:r>
              <a:rPr lang="en-US"/>
              <a:t> Stroke</a:t>
            </a:r>
            <a:endParaRPr/>
          </a:p>
          <a:p>
            <a:pPr indent="-342900" lvl="0" marL="457200" rtl="0" algn="l">
              <a:lnSpc>
                <a:spcPct val="90000"/>
              </a:lnSpc>
              <a:spcBef>
                <a:spcPts val="1000"/>
              </a:spcBef>
              <a:spcAft>
                <a:spcPts val="0"/>
              </a:spcAft>
              <a:buClr>
                <a:schemeClr val="dk1"/>
              </a:buClr>
              <a:buSzPts val="1800"/>
              <a:buChar char="•"/>
            </a:pPr>
            <a:r>
              <a:rPr lang="en-US"/>
              <a:t> Elevation of serum cholesterol</a:t>
            </a:r>
            <a:endParaRPr/>
          </a:p>
        </p:txBody>
      </p:sp>
      <p:pic>
        <p:nvPicPr>
          <p:cNvPr id="195" name="Google Shape;195;p29"/>
          <p:cNvPicPr preferRelativeResize="0"/>
          <p:nvPr/>
        </p:nvPicPr>
        <p:blipFill rotWithShape="1">
          <a:blip r:embed="rId3">
            <a:alphaModFix/>
          </a:blip>
          <a:srcRect b="0" l="0" r="0" t="0"/>
          <a:stretch/>
        </p:blipFill>
        <p:spPr>
          <a:xfrm>
            <a:off x="87572" y="5938836"/>
            <a:ext cx="2238375" cy="790575"/>
          </a:xfrm>
          <a:prstGeom prst="rect">
            <a:avLst/>
          </a:prstGeom>
          <a:noFill/>
          <a:ln>
            <a:noFill/>
          </a:ln>
        </p:spPr>
      </p:pic>
      <p:pic>
        <p:nvPicPr>
          <p:cNvPr id="196" name="Google Shape;196;p29"/>
          <p:cNvPicPr preferRelativeResize="0"/>
          <p:nvPr/>
        </p:nvPicPr>
        <p:blipFill rotWithShape="1">
          <a:blip r:embed="rId4">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Non Modifiable risk factors</a:t>
            </a:r>
            <a:endParaRPr/>
          </a:p>
        </p:txBody>
      </p:sp>
      <p:sp>
        <p:nvSpPr>
          <p:cNvPr id="202" name="Google Shape;202;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 Genetic factors</a:t>
            </a:r>
            <a:endParaRPr/>
          </a:p>
          <a:p>
            <a:pPr indent="-342900" lvl="0" marL="457200" rtl="0" algn="l">
              <a:lnSpc>
                <a:spcPct val="90000"/>
              </a:lnSpc>
              <a:spcBef>
                <a:spcPts val="1000"/>
              </a:spcBef>
              <a:spcAft>
                <a:spcPts val="0"/>
              </a:spcAft>
              <a:buClr>
                <a:schemeClr val="dk1"/>
              </a:buClr>
              <a:buSzPts val="1800"/>
              <a:buChar char="•"/>
            </a:pPr>
            <a:r>
              <a:rPr lang="en-US"/>
              <a:t> Age </a:t>
            </a:r>
            <a:endParaRPr/>
          </a:p>
          <a:p>
            <a:pPr indent="-342900" lvl="0" marL="457200" rtl="0" algn="l">
              <a:lnSpc>
                <a:spcPct val="90000"/>
              </a:lnSpc>
              <a:spcBef>
                <a:spcPts val="1000"/>
              </a:spcBef>
              <a:spcAft>
                <a:spcPts val="0"/>
              </a:spcAft>
              <a:buClr>
                <a:schemeClr val="dk1"/>
              </a:buClr>
              <a:buSzPts val="1800"/>
              <a:buChar char="•"/>
            </a:pPr>
            <a:r>
              <a:rPr lang="en-US"/>
              <a:t>Sex</a:t>
            </a:r>
            <a:endParaRPr/>
          </a:p>
          <a:p>
            <a:pPr indent="0" lvl="0" marL="114300" rtl="0" algn="l">
              <a:lnSpc>
                <a:spcPct val="90000"/>
              </a:lnSpc>
              <a:spcBef>
                <a:spcPts val="1000"/>
              </a:spcBef>
              <a:spcAft>
                <a:spcPts val="0"/>
              </a:spcAft>
              <a:buSzPts val="1800"/>
              <a:buNone/>
            </a:pPr>
            <a:r>
              <a:rPr i="1" lang="en-US"/>
              <a:t>(Patterson, et, al.,2007). </a:t>
            </a:r>
            <a:endParaRPr/>
          </a:p>
        </p:txBody>
      </p:sp>
      <p:pic>
        <p:nvPicPr>
          <p:cNvPr id="203" name="Google Shape;203;p30"/>
          <p:cNvPicPr preferRelativeResize="0"/>
          <p:nvPr/>
        </p:nvPicPr>
        <p:blipFill rotWithShape="1">
          <a:blip r:embed="rId3">
            <a:alphaModFix/>
          </a:blip>
          <a:srcRect b="0" l="0" r="0" t="0"/>
          <a:stretch/>
        </p:blipFill>
        <p:spPr>
          <a:xfrm>
            <a:off x="87572" y="5938836"/>
            <a:ext cx="2238375" cy="790575"/>
          </a:xfrm>
          <a:prstGeom prst="rect">
            <a:avLst/>
          </a:prstGeom>
          <a:noFill/>
          <a:ln>
            <a:noFill/>
          </a:ln>
        </p:spPr>
      </p:pic>
      <p:pic>
        <p:nvPicPr>
          <p:cNvPr id="204" name="Google Shape;204;p30"/>
          <p:cNvPicPr preferRelativeResize="0"/>
          <p:nvPr/>
        </p:nvPicPr>
        <p:blipFill rotWithShape="1">
          <a:blip r:embed="rId4">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Non-modifiable Risk factors</a:t>
            </a:r>
            <a:endParaRPr/>
          </a:p>
        </p:txBody>
      </p:sp>
      <p:sp>
        <p:nvSpPr>
          <p:cNvPr id="210" name="Google Shape;210;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 Aging</a:t>
            </a:r>
            <a:endParaRPr/>
          </a:p>
          <a:p>
            <a:pPr indent="0" lvl="0" marL="0" rtl="0" algn="l">
              <a:lnSpc>
                <a:spcPct val="90000"/>
              </a:lnSpc>
              <a:spcBef>
                <a:spcPts val="1000"/>
              </a:spcBef>
              <a:spcAft>
                <a:spcPts val="0"/>
              </a:spcAft>
              <a:buClr>
                <a:schemeClr val="dk1"/>
              </a:buClr>
              <a:buSzPts val="2800"/>
              <a:buNone/>
            </a:pPr>
            <a:r>
              <a:rPr lang="en-US"/>
              <a:t>Aging is the primary risk factor for most neurodegenerative diseases, including Alzheimer’s disease (AD) and Parkinson’s disease (PD). One in ten individuals aged ≥65 years has AD and its prevalence continues to increase with increasing age.</a:t>
            </a:r>
            <a:endParaRPr/>
          </a:p>
          <a:p>
            <a:pPr indent="-228600" lvl="0" marL="228600" rtl="0" algn="l">
              <a:lnSpc>
                <a:spcPct val="90000"/>
              </a:lnSpc>
              <a:spcBef>
                <a:spcPts val="1000"/>
              </a:spcBef>
              <a:spcAft>
                <a:spcPts val="0"/>
              </a:spcAft>
              <a:buClr>
                <a:schemeClr val="dk1"/>
              </a:buClr>
              <a:buSzPts val="2800"/>
              <a:buChar char="•"/>
            </a:pPr>
            <a:r>
              <a:rPr lang="en-US"/>
              <a:t>Sex -approximately two-thirds of Alzheimer’s patients are female.</a:t>
            </a:r>
            <a:endParaRPr/>
          </a:p>
          <a:p>
            <a:pPr indent="0" lvl="0" marL="0" rtl="0" algn="l">
              <a:lnSpc>
                <a:spcPct val="90000"/>
              </a:lnSpc>
              <a:spcBef>
                <a:spcPts val="1000"/>
              </a:spcBef>
              <a:spcAft>
                <a:spcPts val="0"/>
              </a:spcAft>
              <a:buClr>
                <a:schemeClr val="dk1"/>
              </a:buClr>
              <a:buSzPts val="2800"/>
              <a:buNone/>
            </a:pPr>
            <a:r>
              <a:rPr lang="en-US"/>
              <a:t>           Men are twice as likely to develop Parkinson’s disease and experience a faster rate of disease progression on average.</a:t>
            </a:r>
            <a:endParaRPr/>
          </a:p>
        </p:txBody>
      </p:sp>
      <p:pic>
        <p:nvPicPr>
          <p:cNvPr id="211" name="Google Shape;211;p8"/>
          <p:cNvPicPr preferRelativeResize="0"/>
          <p:nvPr/>
        </p:nvPicPr>
        <p:blipFill rotWithShape="1">
          <a:blip r:embed="rId3">
            <a:alphaModFix/>
          </a:blip>
          <a:srcRect b="0" l="0" r="0" t="0"/>
          <a:stretch/>
        </p:blipFill>
        <p:spPr>
          <a:xfrm>
            <a:off x="87572" y="5938836"/>
            <a:ext cx="2238375" cy="790575"/>
          </a:xfrm>
          <a:prstGeom prst="rect">
            <a:avLst/>
          </a:prstGeom>
          <a:noFill/>
          <a:ln>
            <a:noFill/>
          </a:ln>
        </p:spPr>
      </p:pic>
      <p:pic>
        <p:nvPicPr>
          <p:cNvPr id="212" name="Google Shape;212;p8"/>
          <p:cNvPicPr preferRelativeResize="0"/>
          <p:nvPr/>
        </p:nvPicPr>
        <p:blipFill rotWithShape="1">
          <a:blip r:embed="rId4">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Ctd</a:t>
            </a:r>
            <a:endParaRPr/>
          </a:p>
        </p:txBody>
      </p:sp>
      <p:sp>
        <p:nvSpPr>
          <p:cNvPr id="218" name="Google Shape;218;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 Genetic factors                   </a:t>
            </a:r>
            <a:endParaRPr/>
          </a:p>
          <a:p>
            <a:pPr indent="-342900" lvl="0" marL="457200" rtl="0" algn="l">
              <a:lnSpc>
                <a:spcPct val="90000"/>
              </a:lnSpc>
              <a:spcBef>
                <a:spcPts val="0"/>
              </a:spcBef>
              <a:spcAft>
                <a:spcPts val="0"/>
              </a:spcAft>
              <a:buSzPts val="1800"/>
              <a:buChar char="-"/>
            </a:pPr>
            <a:r>
              <a:rPr lang="en-US"/>
              <a:t>White/Black</a:t>
            </a:r>
            <a:endParaRPr/>
          </a:p>
          <a:p>
            <a:pPr indent="-342900" lvl="0" marL="457200" rtl="0" algn="l">
              <a:lnSpc>
                <a:spcPct val="90000"/>
              </a:lnSpc>
              <a:spcBef>
                <a:spcPts val="0"/>
              </a:spcBef>
              <a:spcAft>
                <a:spcPts val="0"/>
              </a:spcAft>
              <a:buSzPts val="1800"/>
              <a:buChar char="-"/>
            </a:pPr>
            <a:r>
              <a:rPr lang="en-US"/>
              <a:t>family history</a:t>
            </a:r>
            <a:endParaRPr/>
          </a:p>
        </p:txBody>
      </p:sp>
      <p:pic>
        <p:nvPicPr>
          <p:cNvPr id="219" name="Google Shape;219;p9"/>
          <p:cNvPicPr preferRelativeResize="0"/>
          <p:nvPr/>
        </p:nvPicPr>
        <p:blipFill rotWithShape="1">
          <a:blip r:embed="rId3">
            <a:alphaModFix/>
          </a:blip>
          <a:srcRect b="0" l="0" r="0" t="0"/>
          <a:stretch/>
        </p:blipFill>
        <p:spPr>
          <a:xfrm>
            <a:off x="87572" y="5938836"/>
            <a:ext cx="2238375" cy="790575"/>
          </a:xfrm>
          <a:prstGeom prst="rect">
            <a:avLst/>
          </a:prstGeom>
          <a:noFill/>
          <a:ln>
            <a:noFill/>
          </a:ln>
        </p:spPr>
      </p:pic>
      <p:pic>
        <p:nvPicPr>
          <p:cNvPr id="220" name="Google Shape;220;p9"/>
          <p:cNvPicPr preferRelativeResize="0"/>
          <p:nvPr/>
        </p:nvPicPr>
        <p:blipFill rotWithShape="1">
          <a:blip r:embed="rId4">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1"/>
          <p:cNvSpPr txBox="1"/>
          <p:nvPr>
            <p:ph type="title"/>
          </p:nvPr>
        </p:nvSpPr>
        <p:spPr>
          <a:xfrm>
            <a:off x="278363" y="12129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Ctd………</a:t>
            </a:r>
            <a:endParaRPr/>
          </a:p>
        </p:txBody>
      </p:sp>
      <p:pic>
        <p:nvPicPr>
          <p:cNvPr id="226" name="Google Shape;226;p31"/>
          <p:cNvPicPr preferRelativeResize="0"/>
          <p:nvPr/>
        </p:nvPicPr>
        <p:blipFill rotWithShape="1">
          <a:blip r:embed="rId3">
            <a:alphaModFix/>
          </a:blip>
          <a:srcRect b="0" l="0" r="0" t="0"/>
          <a:stretch/>
        </p:blipFill>
        <p:spPr>
          <a:xfrm>
            <a:off x="2989682" y="121298"/>
            <a:ext cx="6578081" cy="6578081"/>
          </a:xfrm>
          <a:prstGeom prst="rect">
            <a:avLst/>
          </a:prstGeom>
          <a:noFill/>
          <a:ln>
            <a:noFill/>
          </a:ln>
        </p:spPr>
      </p:pic>
      <p:pic>
        <p:nvPicPr>
          <p:cNvPr id="227" name="Google Shape;227;p31"/>
          <p:cNvPicPr preferRelativeResize="0"/>
          <p:nvPr/>
        </p:nvPicPr>
        <p:blipFill rotWithShape="1">
          <a:blip r:embed="rId4">
            <a:alphaModFix/>
          </a:blip>
          <a:srcRect b="0" l="0" r="0" t="0"/>
          <a:stretch/>
        </p:blipFill>
        <p:spPr>
          <a:xfrm>
            <a:off x="87572" y="5938836"/>
            <a:ext cx="2238375" cy="790575"/>
          </a:xfrm>
          <a:prstGeom prst="rect">
            <a:avLst/>
          </a:prstGeom>
          <a:noFill/>
          <a:ln>
            <a:noFill/>
          </a:ln>
        </p:spPr>
      </p:pic>
      <p:pic>
        <p:nvPicPr>
          <p:cNvPr id="228" name="Google Shape;228;p31"/>
          <p:cNvPicPr preferRelativeResize="0"/>
          <p:nvPr/>
        </p:nvPicPr>
        <p:blipFill rotWithShape="1">
          <a:blip r:embed="rId5">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2"/>
          <p:cNvSpPr txBox="1"/>
          <p:nvPr>
            <p:ph idx="1" type="body"/>
          </p:nvPr>
        </p:nvSpPr>
        <p:spPr>
          <a:xfrm>
            <a:off x="3498979" y="3628992"/>
            <a:ext cx="5624509" cy="1325563"/>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descr="Questions Clipart For Powerpoint | Free download on ClipArtMag" id="234" name="Google Shape;234;p32"/>
          <p:cNvPicPr preferRelativeResize="0"/>
          <p:nvPr/>
        </p:nvPicPr>
        <p:blipFill rotWithShape="1">
          <a:blip r:embed="rId3">
            <a:alphaModFix/>
          </a:blip>
          <a:srcRect b="0" l="0" r="0" t="0"/>
          <a:stretch/>
        </p:blipFill>
        <p:spPr>
          <a:xfrm>
            <a:off x="4030742" y="1988016"/>
            <a:ext cx="5029283" cy="3668159"/>
          </a:xfrm>
          <a:prstGeom prst="rect">
            <a:avLst/>
          </a:prstGeom>
          <a:noFill/>
          <a:ln>
            <a:noFill/>
          </a:ln>
        </p:spPr>
      </p:pic>
      <p:pic>
        <p:nvPicPr>
          <p:cNvPr id="235" name="Google Shape;235;p32"/>
          <p:cNvPicPr preferRelativeResize="0"/>
          <p:nvPr/>
        </p:nvPicPr>
        <p:blipFill rotWithShape="1">
          <a:blip r:embed="rId4">
            <a:alphaModFix/>
          </a:blip>
          <a:srcRect b="0" l="0" r="0" t="0"/>
          <a:stretch/>
        </p:blipFill>
        <p:spPr>
          <a:xfrm>
            <a:off x="87572" y="5938836"/>
            <a:ext cx="2238375" cy="790575"/>
          </a:xfrm>
          <a:prstGeom prst="rect">
            <a:avLst/>
          </a:prstGeom>
          <a:noFill/>
          <a:ln>
            <a:noFill/>
          </a:ln>
        </p:spPr>
      </p:pic>
      <p:pic>
        <p:nvPicPr>
          <p:cNvPr id="236" name="Google Shape;236;p32"/>
          <p:cNvPicPr preferRelativeResize="0"/>
          <p:nvPr/>
        </p:nvPicPr>
        <p:blipFill rotWithShape="1">
          <a:blip r:embed="rId5">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94" name="Google Shape;94;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 Time duration:1 hour</a:t>
            </a:r>
            <a:endParaRPr/>
          </a:p>
          <a:p>
            <a:pPr indent="-228600" lvl="0" marL="228600" rtl="0" algn="l">
              <a:lnSpc>
                <a:spcPct val="90000"/>
              </a:lnSpc>
              <a:spcBef>
                <a:spcPts val="1000"/>
              </a:spcBef>
              <a:spcAft>
                <a:spcPts val="0"/>
              </a:spcAft>
              <a:buClr>
                <a:schemeClr val="dk1"/>
              </a:buClr>
              <a:buSzPts val="2800"/>
              <a:buChar char="•"/>
            </a:pPr>
            <a:r>
              <a:rPr lang="en-US"/>
              <a:t> Method: Lecture and tutorial</a:t>
            </a:r>
            <a:endParaRPr/>
          </a:p>
          <a:p>
            <a:pPr indent="-228600" lvl="0" marL="228600" rtl="0" algn="l">
              <a:lnSpc>
                <a:spcPct val="90000"/>
              </a:lnSpc>
              <a:spcBef>
                <a:spcPts val="1000"/>
              </a:spcBef>
              <a:spcAft>
                <a:spcPts val="0"/>
              </a:spcAft>
              <a:buClr>
                <a:schemeClr val="dk1"/>
              </a:buClr>
              <a:buSzPts val="2800"/>
              <a:buChar char="•"/>
            </a:pPr>
            <a:r>
              <a:rPr lang="en-US"/>
              <a:t> Sources -open access articles</a:t>
            </a:r>
            <a:endParaRPr/>
          </a:p>
          <a:p>
            <a:pPr indent="0" lvl="0" marL="0" rtl="0" algn="l">
              <a:lnSpc>
                <a:spcPct val="90000"/>
              </a:lnSpc>
              <a:spcBef>
                <a:spcPts val="1000"/>
              </a:spcBef>
              <a:spcAft>
                <a:spcPts val="0"/>
              </a:spcAft>
              <a:buClr>
                <a:schemeClr val="dk1"/>
              </a:buClr>
              <a:buSzPts val="2800"/>
              <a:buNone/>
            </a:pPr>
            <a:r>
              <a:t/>
            </a:r>
            <a:endParaRPr/>
          </a:p>
        </p:txBody>
      </p:sp>
      <p:pic>
        <p:nvPicPr>
          <p:cNvPr id="95" name="Google Shape;95;p2"/>
          <p:cNvPicPr preferRelativeResize="0"/>
          <p:nvPr/>
        </p:nvPicPr>
        <p:blipFill rotWithShape="1">
          <a:blip r:embed="rId3">
            <a:alphaModFix/>
          </a:blip>
          <a:srcRect b="0" l="0" r="0" t="0"/>
          <a:stretch/>
        </p:blipFill>
        <p:spPr>
          <a:xfrm>
            <a:off x="87572" y="5938836"/>
            <a:ext cx="2238375" cy="790575"/>
          </a:xfrm>
          <a:prstGeom prst="rect">
            <a:avLst/>
          </a:prstGeom>
          <a:noFill/>
          <a:ln>
            <a:noFill/>
          </a:ln>
        </p:spPr>
      </p:pic>
      <p:pic>
        <p:nvPicPr>
          <p:cNvPr id="96" name="Google Shape;96;p2"/>
          <p:cNvPicPr preferRelativeResize="0"/>
          <p:nvPr/>
        </p:nvPicPr>
        <p:blipFill rotWithShape="1">
          <a:blip r:embed="rId4">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References</a:t>
            </a:r>
            <a:endParaRPr/>
          </a:p>
        </p:txBody>
      </p:sp>
      <p:sp>
        <p:nvSpPr>
          <p:cNvPr id="242" name="Google Shape;242;p10"/>
          <p:cNvSpPr txBox="1"/>
          <p:nvPr>
            <p:ph idx="1" type="body"/>
          </p:nvPr>
        </p:nvSpPr>
        <p:spPr>
          <a:xfrm>
            <a:off x="838200" y="158749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Chin-Chan, M., Navarro-Yepes, J., &amp; Quintanilla-Vega, B. (2015). Environmental pollutants as risk factors for neurodegenerative disorders: Alzheimer and Parkinson diseases. </a:t>
            </a:r>
            <a:r>
              <a:rPr i="1" lang="en-US"/>
              <a:t>Frontiers in Cellular Neuroscience</a:t>
            </a:r>
            <a:r>
              <a:rPr lang="en-US"/>
              <a:t>, </a:t>
            </a:r>
            <a:r>
              <a:rPr i="1" lang="en-US"/>
              <a:t>9</a:t>
            </a:r>
            <a:r>
              <a:rPr lang="en-US"/>
              <a:t>(APR). </a:t>
            </a:r>
            <a:r>
              <a:rPr lang="en-US" u="sng">
                <a:solidFill>
                  <a:schemeClr val="hlink"/>
                </a:solidFill>
                <a:hlinkClick r:id="rId3"/>
              </a:rPr>
              <a:t>https://doi.org/10.3389/fncel.2015.00124</a:t>
            </a:r>
            <a:endParaRPr/>
          </a:p>
          <a:p>
            <a:pPr indent="0" lvl="0" marL="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0"/>
              </a:spcBef>
              <a:spcAft>
                <a:spcPts val="0"/>
              </a:spcAft>
              <a:buSzPts val="2800"/>
              <a:buChar char="•"/>
            </a:pPr>
            <a:r>
              <a:rPr lang="en-US"/>
              <a:t> Chen, J. H., Lin, K. P., &amp; Chen, Y. C. (2009). Risk factors for dementia. </a:t>
            </a:r>
            <a:r>
              <a:rPr i="1" lang="en-US"/>
              <a:t>Journal of the Formosan Medical Association</a:t>
            </a:r>
            <a:r>
              <a:rPr lang="en-US"/>
              <a:t>, </a:t>
            </a:r>
            <a:r>
              <a:rPr i="1" lang="en-US"/>
              <a:t>108</a:t>
            </a:r>
            <a:r>
              <a:rPr lang="en-US"/>
              <a:t>(10), 754–764. </a:t>
            </a:r>
            <a:r>
              <a:rPr lang="en-US" u="sng">
                <a:solidFill>
                  <a:schemeClr val="hlink"/>
                </a:solidFill>
                <a:hlinkClick r:id="rId4"/>
              </a:rPr>
              <a:t>https://doi.org/10.1016/S0929-6646(09)60402-2</a:t>
            </a:r>
            <a:endParaRPr/>
          </a:p>
          <a:p>
            <a:pPr indent="-228600" lvl="0" marL="228600" rtl="0" algn="l">
              <a:lnSpc>
                <a:spcPct val="90000"/>
              </a:lnSpc>
              <a:spcBef>
                <a:spcPts val="0"/>
              </a:spcBef>
              <a:spcAft>
                <a:spcPts val="0"/>
              </a:spcAft>
              <a:buSzPts val="2800"/>
              <a:buChar char="•"/>
            </a:pPr>
            <a:r>
              <a:rPr lang="en-US"/>
              <a:t> Parritz, Robin Hornik (2017). </a:t>
            </a:r>
            <a:r>
              <a:rPr i="1" lang="en-US"/>
              <a:t>Disorders of childhood : development and psychopathology</a:t>
            </a:r>
            <a:r>
              <a:rPr lang="en-US"/>
              <a:t>. Troy, Michael F. (Michael Francis) (Third ed.). Boston, MA. </a:t>
            </a:r>
            <a:r>
              <a:rPr lang="en-US" u="sng">
                <a:solidFill>
                  <a:schemeClr val="hlink"/>
                </a:solidFill>
                <a:hlinkClick r:id="rId5"/>
              </a:rPr>
              <a:t>ISBN</a:t>
            </a:r>
            <a:r>
              <a:rPr lang="en-US"/>
              <a:t> </a:t>
            </a:r>
            <a:r>
              <a:rPr lang="en-US" u="sng">
                <a:solidFill>
                  <a:schemeClr val="hlink"/>
                </a:solidFill>
                <a:hlinkClick r:id="rId6"/>
              </a:rPr>
              <a:t>9781337098113</a:t>
            </a:r>
            <a:r>
              <a:rPr lang="en-US"/>
              <a:t>. </a:t>
            </a:r>
            <a:r>
              <a:rPr lang="en-US" u="sng">
                <a:solidFill>
                  <a:schemeClr val="hlink"/>
                </a:solidFill>
                <a:hlinkClick r:id="rId7"/>
              </a:rPr>
              <a:t>OCLC</a:t>
            </a:r>
            <a:r>
              <a:rPr lang="en-US"/>
              <a:t> </a:t>
            </a:r>
            <a:r>
              <a:rPr lang="en-US" u="sng">
                <a:solidFill>
                  <a:schemeClr val="hlink"/>
                </a:solidFill>
                <a:hlinkClick r:id="rId8"/>
              </a:rPr>
              <a:t>960031712</a:t>
            </a:r>
            <a:r>
              <a:rPr lang="en-US"/>
              <a:t>.</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243" name="Google Shape;243;p10"/>
          <p:cNvPicPr preferRelativeResize="0"/>
          <p:nvPr/>
        </p:nvPicPr>
        <p:blipFill rotWithShape="1">
          <a:blip r:embed="rId9">
            <a:alphaModFix/>
          </a:blip>
          <a:srcRect b="0" l="0" r="0" t="0"/>
          <a:stretch/>
        </p:blipFill>
        <p:spPr>
          <a:xfrm>
            <a:off x="87572" y="5938836"/>
            <a:ext cx="2238375" cy="790575"/>
          </a:xfrm>
          <a:prstGeom prst="rect">
            <a:avLst/>
          </a:prstGeom>
          <a:noFill/>
          <a:ln>
            <a:noFill/>
          </a:ln>
        </p:spPr>
      </p:pic>
      <p:pic>
        <p:nvPicPr>
          <p:cNvPr id="244" name="Google Shape;244;p10"/>
          <p:cNvPicPr preferRelativeResize="0"/>
          <p:nvPr/>
        </p:nvPicPr>
        <p:blipFill rotWithShape="1">
          <a:blip r:embed="rId10">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33"/>
          <p:cNvPicPr preferRelativeResize="0"/>
          <p:nvPr/>
        </p:nvPicPr>
        <p:blipFill rotWithShape="1">
          <a:blip r:embed="rId3">
            <a:alphaModFix/>
          </a:blip>
          <a:srcRect b="0" l="0" r="0" t="0"/>
          <a:stretch/>
        </p:blipFill>
        <p:spPr>
          <a:xfrm>
            <a:off x="2662335" y="1977117"/>
            <a:ext cx="7410450" cy="3705225"/>
          </a:xfrm>
          <a:prstGeom prst="ellipse">
            <a:avLst/>
          </a:prstGeom>
          <a:noFill/>
          <a:ln>
            <a:noFill/>
          </a:ln>
        </p:spPr>
      </p:pic>
      <p:pic>
        <p:nvPicPr>
          <p:cNvPr id="250" name="Google Shape;250;p33"/>
          <p:cNvPicPr preferRelativeResize="0"/>
          <p:nvPr/>
        </p:nvPicPr>
        <p:blipFill rotWithShape="1">
          <a:blip r:embed="rId4">
            <a:alphaModFix/>
          </a:blip>
          <a:srcRect b="0" l="0" r="0" t="0"/>
          <a:stretch/>
        </p:blipFill>
        <p:spPr>
          <a:xfrm>
            <a:off x="87572" y="5938836"/>
            <a:ext cx="2238375" cy="790575"/>
          </a:xfrm>
          <a:prstGeom prst="rect">
            <a:avLst/>
          </a:prstGeom>
          <a:noFill/>
          <a:ln>
            <a:noFill/>
          </a:ln>
        </p:spPr>
      </p:pic>
      <p:pic>
        <p:nvPicPr>
          <p:cNvPr id="251" name="Google Shape;251;p33"/>
          <p:cNvPicPr preferRelativeResize="0"/>
          <p:nvPr/>
        </p:nvPicPr>
        <p:blipFill rotWithShape="1">
          <a:blip r:embed="rId5">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Intended Learning Outcomes</a:t>
            </a:r>
            <a:endParaRPr/>
          </a:p>
        </p:txBody>
      </p:sp>
      <p:sp>
        <p:nvSpPr>
          <p:cNvPr id="102" name="Google Shape;102;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At the end of this lecture, students will be able to</a:t>
            </a:r>
            <a:endParaRPr/>
          </a:p>
          <a:p>
            <a:pPr indent="-228600" lvl="0" marL="228600" rtl="0" algn="l">
              <a:lnSpc>
                <a:spcPct val="90000"/>
              </a:lnSpc>
              <a:spcBef>
                <a:spcPts val="1000"/>
              </a:spcBef>
              <a:spcAft>
                <a:spcPts val="0"/>
              </a:spcAft>
              <a:buClr>
                <a:schemeClr val="dk1"/>
              </a:buClr>
              <a:buSzPts val="2800"/>
              <a:buChar char="•"/>
            </a:pPr>
            <a:r>
              <a:rPr lang="en-US"/>
              <a:t> Outline the risk factors in NDD</a:t>
            </a:r>
            <a:endParaRPr/>
          </a:p>
          <a:p>
            <a:pPr indent="-228600" lvl="0" marL="228600" rtl="0" algn="l">
              <a:lnSpc>
                <a:spcPct val="90000"/>
              </a:lnSpc>
              <a:spcBef>
                <a:spcPts val="1000"/>
              </a:spcBef>
              <a:spcAft>
                <a:spcPts val="0"/>
              </a:spcAft>
              <a:buClr>
                <a:schemeClr val="dk1"/>
              </a:buClr>
              <a:buSzPts val="2800"/>
              <a:buChar char="•"/>
            </a:pPr>
            <a:r>
              <a:rPr lang="en-US"/>
              <a:t> Describe the risk factors in NDD</a:t>
            </a:r>
            <a:endParaRPr/>
          </a:p>
        </p:txBody>
      </p:sp>
      <p:pic>
        <p:nvPicPr>
          <p:cNvPr id="103" name="Google Shape;103;p3"/>
          <p:cNvPicPr preferRelativeResize="0"/>
          <p:nvPr/>
        </p:nvPicPr>
        <p:blipFill rotWithShape="1">
          <a:blip r:embed="rId3">
            <a:alphaModFix/>
          </a:blip>
          <a:srcRect b="0" l="0" r="0" t="0"/>
          <a:stretch/>
        </p:blipFill>
        <p:spPr>
          <a:xfrm>
            <a:off x="87572" y="5938836"/>
            <a:ext cx="2238375" cy="790575"/>
          </a:xfrm>
          <a:prstGeom prst="rect">
            <a:avLst/>
          </a:prstGeom>
          <a:noFill/>
          <a:ln>
            <a:noFill/>
          </a:ln>
        </p:spPr>
      </p:pic>
      <p:pic>
        <p:nvPicPr>
          <p:cNvPr id="104" name="Google Shape;104;p3"/>
          <p:cNvPicPr preferRelativeResize="0"/>
          <p:nvPr/>
        </p:nvPicPr>
        <p:blipFill rotWithShape="1">
          <a:blip r:embed="rId4">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Introduction to the risk factors in NDD</a:t>
            </a:r>
            <a:endParaRPr/>
          </a:p>
        </p:txBody>
      </p:sp>
      <p:sp>
        <p:nvSpPr>
          <p:cNvPr id="110" name="Google Shape;110;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800"/>
              <a:buNone/>
            </a:pPr>
            <a:r>
              <a:rPr lang="en-US">
                <a:solidFill>
                  <a:schemeClr val="dk1"/>
                </a:solidFill>
              </a:rPr>
              <a:t>In </a:t>
            </a:r>
            <a:r>
              <a:rPr lang="en-US" u="sng">
                <a:solidFill>
                  <a:schemeClr val="dk1"/>
                </a:solidFill>
                <a:hlinkClick r:id="rId3">
                  <a:extLst>
                    <a:ext uri="{A12FA001-AC4F-418D-AE19-62706E023703}">
                      <ahyp:hlinkClr val="tx"/>
                    </a:ext>
                  </a:extLst>
                </a:hlinkClick>
              </a:rPr>
              <a:t>epidemiology</a:t>
            </a:r>
            <a:r>
              <a:rPr lang="en-US">
                <a:solidFill>
                  <a:schemeClr val="dk1"/>
                </a:solidFill>
              </a:rPr>
              <a:t>, a </a:t>
            </a:r>
            <a:r>
              <a:rPr b="1" lang="en-US">
                <a:solidFill>
                  <a:schemeClr val="dk1"/>
                </a:solidFill>
              </a:rPr>
              <a:t>risk factor</a:t>
            </a:r>
            <a:r>
              <a:rPr lang="en-US">
                <a:solidFill>
                  <a:schemeClr val="dk1"/>
                </a:solidFill>
              </a:rPr>
              <a:t> or </a:t>
            </a:r>
            <a:r>
              <a:rPr b="1" lang="en-US">
                <a:solidFill>
                  <a:schemeClr val="dk1"/>
                </a:solidFill>
              </a:rPr>
              <a:t>determinant</a:t>
            </a:r>
            <a:r>
              <a:rPr lang="en-US">
                <a:solidFill>
                  <a:schemeClr val="dk1"/>
                </a:solidFill>
              </a:rPr>
              <a:t> is a variable associated with an increased </a:t>
            </a:r>
            <a:r>
              <a:rPr lang="en-US" u="sng">
                <a:solidFill>
                  <a:schemeClr val="dk1"/>
                </a:solidFill>
                <a:hlinkClick r:id="rId4">
                  <a:extLst>
                    <a:ext uri="{A12FA001-AC4F-418D-AE19-62706E023703}">
                      <ahyp:hlinkClr val="tx"/>
                    </a:ext>
                  </a:extLst>
                </a:hlinkClick>
              </a:rPr>
              <a:t>risk</a:t>
            </a:r>
            <a:r>
              <a:rPr lang="en-US">
                <a:solidFill>
                  <a:schemeClr val="dk1"/>
                </a:solidFill>
              </a:rPr>
              <a:t> of </a:t>
            </a:r>
            <a:r>
              <a:rPr lang="en-US" u="sng">
                <a:solidFill>
                  <a:schemeClr val="dk1"/>
                </a:solidFill>
                <a:hlinkClick r:id="rId5">
                  <a:extLst>
                    <a:ext uri="{A12FA001-AC4F-418D-AE19-62706E023703}">
                      <ahyp:hlinkClr val="tx"/>
                    </a:ext>
                  </a:extLst>
                </a:hlinkClick>
              </a:rPr>
              <a:t>disease</a:t>
            </a:r>
            <a:r>
              <a:rPr lang="en-US">
                <a:solidFill>
                  <a:schemeClr val="dk1"/>
                </a:solidFill>
              </a:rPr>
              <a:t> or </a:t>
            </a:r>
            <a:r>
              <a:rPr lang="en-US" u="sng">
                <a:solidFill>
                  <a:schemeClr val="dk1"/>
                </a:solidFill>
                <a:hlinkClick r:id="rId6">
                  <a:extLst>
                    <a:ext uri="{A12FA001-AC4F-418D-AE19-62706E023703}">
                      <ahyp:hlinkClr val="tx"/>
                    </a:ext>
                  </a:extLst>
                </a:hlinkClick>
              </a:rPr>
              <a:t>infection</a:t>
            </a:r>
            <a:r>
              <a:rPr lang="en-US">
                <a:solidFill>
                  <a:schemeClr val="dk1"/>
                </a:solidFill>
              </a:rPr>
              <a:t>(</a:t>
            </a:r>
            <a:r>
              <a:rPr lang="en-US"/>
              <a:t>Parritz, &amp; Hornik., 2017).</a:t>
            </a:r>
            <a:endParaRPr>
              <a:solidFill>
                <a:schemeClr val="dk1"/>
              </a:solidFill>
            </a:endParaRPr>
          </a:p>
          <a:p>
            <a:pPr indent="0" lvl="0" marL="0" rtl="0" algn="l">
              <a:lnSpc>
                <a:spcPct val="90000"/>
              </a:lnSpc>
              <a:spcBef>
                <a:spcPts val="1000"/>
              </a:spcBef>
              <a:spcAft>
                <a:spcPts val="0"/>
              </a:spcAft>
              <a:buSzPts val="2800"/>
              <a:buNone/>
            </a:pPr>
            <a:r>
              <a:t/>
            </a:r>
            <a:endParaRPr>
              <a:solidFill>
                <a:schemeClr val="dk1"/>
              </a:solidFill>
            </a:endParaRPr>
          </a:p>
          <a:p>
            <a:pPr indent="0" lvl="0" marL="0" rtl="0" algn="l">
              <a:lnSpc>
                <a:spcPct val="90000"/>
              </a:lnSpc>
              <a:spcBef>
                <a:spcPts val="1000"/>
              </a:spcBef>
              <a:spcAft>
                <a:spcPts val="0"/>
              </a:spcAft>
              <a:buClr>
                <a:schemeClr val="dk1"/>
              </a:buClr>
              <a:buSzPts val="2800"/>
              <a:buNone/>
            </a:pPr>
            <a:r>
              <a:rPr lang="en-US"/>
              <a:t> In general, the elderly are most at risk. However, the causes of most neurodegenerative diseases remain unknown.</a:t>
            </a:r>
            <a:endParaRPr/>
          </a:p>
        </p:txBody>
      </p:sp>
      <p:pic>
        <p:nvPicPr>
          <p:cNvPr id="111" name="Google Shape;111;p4"/>
          <p:cNvPicPr preferRelativeResize="0"/>
          <p:nvPr/>
        </p:nvPicPr>
        <p:blipFill rotWithShape="1">
          <a:blip r:embed="rId7">
            <a:alphaModFix/>
          </a:blip>
          <a:srcRect b="0" l="0" r="0" t="0"/>
          <a:stretch/>
        </p:blipFill>
        <p:spPr>
          <a:xfrm>
            <a:off x="87572" y="5938836"/>
            <a:ext cx="2238375" cy="790575"/>
          </a:xfrm>
          <a:prstGeom prst="rect">
            <a:avLst/>
          </a:prstGeom>
          <a:noFill/>
          <a:ln>
            <a:noFill/>
          </a:ln>
        </p:spPr>
      </p:pic>
      <p:pic>
        <p:nvPicPr>
          <p:cNvPr id="112" name="Google Shape;112;p4"/>
          <p:cNvPicPr preferRelativeResize="0"/>
          <p:nvPr/>
        </p:nvPicPr>
        <p:blipFill rotWithShape="1">
          <a:blip r:embed="rId8">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838200" y="365126"/>
            <a:ext cx="10515600" cy="67990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r>
              <a:rPr lang="en-US"/>
              <a:t>Common neurodegenerative disorders</a:t>
            </a:r>
            <a:endParaRPr/>
          </a:p>
        </p:txBody>
      </p:sp>
      <p:pic>
        <p:nvPicPr>
          <p:cNvPr id="118" name="Google Shape;118;p23"/>
          <p:cNvPicPr preferRelativeResize="0"/>
          <p:nvPr/>
        </p:nvPicPr>
        <p:blipFill rotWithShape="1">
          <a:blip r:embed="rId3">
            <a:alphaModFix/>
          </a:blip>
          <a:srcRect b="0" l="0" r="0" t="0"/>
          <a:stretch/>
        </p:blipFill>
        <p:spPr>
          <a:xfrm>
            <a:off x="1695943" y="1045030"/>
            <a:ext cx="8157184" cy="5084645"/>
          </a:xfrm>
          <a:prstGeom prst="rect">
            <a:avLst/>
          </a:prstGeom>
          <a:noFill/>
          <a:ln>
            <a:noFill/>
          </a:ln>
        </p:spPr>
      </p:pic>
      <p:sp>
        <p:nvSpPr>
          <p:cNvPr id="119" name="Google Shape;119;p23"/>
          <p:cNvSpPr txBox="1"/>
          <p:nvPr/>
        </p:nvSpPr>
        <p:spPr>
          <a:xfrm>
            <a:off x="2861553" y="6243768"/>
            <a:ext cx="9649408"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Basic pathology of some forms of neurodegenerative disease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.Source: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https://www.frontiersin.org/articles/10.3389/fncel.2018.00488/full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20" name="Google Shape;120;p23"/>
          <p:cNvPicPr preferRelativeResize="0"/>
          <p:nvPr/>
        </p:nvPicPr>
        <p:blipFill rotWithShape="1">
          <a:blip r:embed="rId5">
            <a:alphaModFix/>
          </a:blip>
          <a:srcRect b="0" l="0" r="0" t="0"/>
          <a:stretch/>
        </p:blipFill>
        <p:spPr>
          <a:xfrm>
            <a:off x="87572" y="5938836"/>
            <a:ext cx="2238375" cy="790575"/>
          </a:xfrm>
          <a:prstGeom prst="rect">
            <a:avLst/>
          </a:prstGeom>
          <a:noFill/>
          <a:ln>
            <a:noFill/>
          </a:ln>
        </p:spPr>
      </p:pic>
      <p:pic>
        <p:nvPicPr>
          <p:cNvPr id="121" name="Google Shape;121;p23"/>
          <p:cNvPicPr preferRelativeResize="0"/>
          <p:nvPr/>
        </p:nvPicPr>
        <p:blipFill rotWithShape="1">
          <a:blip r:embed="rId6">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Risk Factors</a:t>
            </a:r>
            <a:endParaRPr/>
          </a:p>
        </p:txBody>
      </p:sp>
      <p:sp>
        <p:nvSpPr>
          <p:cNvPr id="127" name="Google Shape;12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 Modifiable risk factors</a:t>
            </a:r>
            <a:endParaRPr/>
          </a:p>
          <a:p>
            <a:pPr indent="-228600" lvl="0" marL="228600" rtl="0" algn="l">
              <a:lnSpc>
                <a:spcPct val="90000"/>
              </a:lnSpc>
              <a:spcBef>
                <a:spcPts val="1000"/>
              </a:spcBef>
              <a:spcAft>
                <a:spcPts val="0"/>
              </a:spcAft>
              <a:buClr>
                <a:schemeClr val="dk1"/>
              </a:buClr>
              <a:buSzPts val="2800"/>
              <a:buChar char="•"/>
            </a:pPr>
            <a:r>
              <a:rPr lang="en-US"/>
              <a:t> Non-Modifiable risk factors</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28" name="Google Shape;128;p5"/>
          <p:cNvPicPr preferRelativeResize="0"/>
          <p:nvPr/>
        </p:nvPicPr>
        <p:blipFill rotWithShape="1">
          <a:blip r:embed="rId3">
            <a:alphaModFix/>
          </a:blip>
          <a:srcRect b="0" l="0" r="0" t="0"/>
          <a:stretch/>
        </p:blipFill>
        <p:spPr>
          <a:xfrm>
            <a:off x="87572" y="5938836"/>
            <a:ext cx="2238375" cy="790575"/>
          </a:xfrm>
          <a:prstGeom prst="rect">
            <a:avLst/>
          </a:prstGeom>
          <a:noFill/>
          <a:ln>
            <a:noFill/>
          </a:ln>
        </p:spPr>
      </p:pic>
      <p:pic>
        <p:nvPicPr>
          <p:cNvPr id="129" name="Google Shape;129;p5"/>
          <p:cNvPicPr preferRelativeResize="0"/>
          <p:nvPr/>
        </p:nvPicPr>
        <p:blipFill rotWithShape="1">
          <a:blip r:embed="rId4">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Modifiable Risk factors</a:t>
            </a:r>
            <a:endParaRPr/>
          </a:p>
        </p:txBody>
      </p:sp>
      <p:sp>
        <p:nvSpPr>
          <p:cNvPr id="135" name="Google Shape;135;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 Environmental agents </a:t>
            </a:r>
            <a:endParaRPr/>
          </a:p>
          <a:p>
            <a:pPr indent="0" lvl="0" marL="0" rtl="0" algn="l">
              <a:lnSpc>
                <a:spcPct val="90000"/>
              </a:lnSpc>
              <a:spcBef>
                <a:spcPts val="0"/>
              </a:spcBef>
              <a:spcAft>
                <a:spcPts val="0"/>
              </a:spcAft>
              <a:buClr>
                <a:schemeClr val="dk1"/>
              </a:buClr>
              <a:buSzPts val="2800"/>
              <a:buNone/>
            </a:pPr>
            <a:r>
              <a:t/>
            </a:r>
            <a:endParaRPr/>
          </a:p>
          <a:p>
            <a:pPr indent="-342900" lvl="0" marL="457200" rtl="0" algn="l">
              <a:lnSpc>
                <a:spcPct val="90000"/>
              </a:lnSpc>
              <a:spcBef>
                <a:spcPts val="0"/>
              </a:spcBef>
              <a:spcAft>
                <a:spcPts val="0"/>
              </a:spcAft>
              <a:buSzPts val="1800"/>
              <a:buChar char="-"/>
            </a:pPr>
            <a:r>
              <a:rPr lang="en-US"/>
              <a:t>toxic metal – mercury, aluminum, cadmium, and arsenic</a:t>
            </a:r>
            <a:endParaRPr/>
          </a:p>
          <a:p>
            <a:pPr indent="-342900" lvl="0" marL="457200" rtl="0" algn="l">
              <a:lnSpc>
                <a:spcPct val="90000"/>
              </a:lnSpc>
              <a:spcBef>
                <a:spcPts val="600"/>
              </a:spcBef>
              <a:spcAft>
                <a:spcPts val="0"/>
              </a:spcAft>
              <a:buSzPts val="1800"/>
              <a:buChar char="-"/>
            </a:pPr>
            <a:r>
              <a:rPr lang="en-US"/>
              <a:t>insecticides/pesticides – organophosphate, carbamate</a:t>
            </a:r>
            <a:endParaRPr/>
          </a:p>
          <a:p>
            <a:pPr indent="-342900" lvl="0" marL="457200" rtl="0" algn="l">
              <a:lnSpc>
                <a:spcPct val="90000"/>
              </a:lnSpc>
              <a:spcBef>
                <a:spcPts val="600"/>
              </a:spcBef>
              <a:spcAft>
                <a:spcPts val="0"/>
              </a:spcAft>
              <a:buSzPts val="1800"/>
              <a:buChar char="-"/>
            </a:pPr>
            <a:r>
              <a:rPr lang="en-US"/>
              <a:t>industrial/commercial pollutants</a:t>
            </a:r>
            <a:endParaRPr/>
          </a:p>
          <a:p>
            <a:pPr indent="-342900" lvl="0" marL="457200" rtl="0" algn="l">
              <a:lnSpc>
                <a:spcPct val="90000"/>
              </a:lnSpc>
              <a:spcBef>
                <a:spcPts val="600"/>
              </a:spcBef>
              <a:spcAft>
                <a:spcPts val="0"/>
              </a:spcAft>
              <a:buSzPts val="1800"/>
              <a:buChar char="-"/>
            </a:pPr>
            <a:r>
              <a:rPr lang="en-US"/>
              <a:t> antimicrobials </a:t>
            </a:r>
            <a:endParaRPr/>
          </a:p>
          <a:p>
            <a:pPr indent="-342900" lvl="0" marL="457200" rtl="0" algn="l">
              <a:lnSpc>
                <a:spcPct val="90000"/>
              </a:lnSpc>
              <a:spcBef>
                <a:spcPts val="600"/>
              </a:spcBef>
              <a:spcAft>
                <a:spcPts val="0"/>
              </a:spcAft>
              <a:buSzPts val="1800"/>
              <a:buChar char="-"/>
            </a:pPr>
            <a:r>
              <a:rPr lang="en-US"/>
              <a:t>air pollutants</a:t>
            </a:r>
            <a:endParaRPr/>
          </a:p>
          <a:p>
            <a:pPr indent="-342900" lvl="0" marL="457200" rtl="0" algn="l">
              <a:lnSpc>
                <a:spcPct val="90000"/>
              </a:lnSpc>
              <a:spcBef>
                <a:spcPts val="600"/>
              </a:spcBef>
              <a:spcAft>
                <a:spcPts val="0"/>
              </a:spcAft>
              <a:buSzPts val="1800"/>
              <a:buChar char="-"/>
            </a:pPr>
            <a:r>
              <a:rPr lang="en-US"/>
              <a:t>Infection – virus, bacteria</a:t>
            </a:r>
            <a:endParaRPr/>
          </a:p>
          <a:p>
            <a:pPr indent="0" lvl="0" marL="0" rtl="0" algn="l">
              <a:lnSpc>
                <a:spcPct val="90000"/>
              </a:lnSpc>
              <a:spcBef>
                <a:spcPts val="1600"/>
              </a:spcBef>
              <a:spcAft>
                <a:spcPts val="0"/>
              </a:spcAft>
              <a:buClr>
                <a:schemeClr val="dk1"/>
              </a:buClr>
              <a:buSzPts val="2800"/>
              <a:buNone/>
            </a:pPr>
            <a:r>
              <a:t/>
            </a:r>
            <a:endParaRPr/>
          </a:p>
        </p:txBody>
      </p:sp>
      <p:pic>
        <p:nvPicPr>
          <p:cNvPr id="136" name="Google Shape;136;p6"/>
          <p:cNvPicPr preferRelativeResize="0"/>
          <p:nvPr/>
        </p:nvPicPr>
        <p:blipFill rotWithShape="1">
          <a:blip r:embed="rId3">
            <a:alphaModFix/>
          </a:blip>
          <a:srcRect b="0" l="0" r="0" t="0"/>
          <a:stretch/>
        </p:blipFill>
        <p:spPr>
          <a:xfrm>
            <a:off x="87572" y="5938836"/>
            <a:ext cx="2238375" cy="790575"/>
          </a:xfrm>
          <a:prstGeom prst="rect">
            <a:avLst/>
          </a:prstGeom>
          <a:noFill/>
          <a:ln>
            <a:noFill/>
          </a:ln>
        </p:spPr>
      </p:pic>
      <p:pic>
        <p:nvPicPr>
          <p:cNvPr id="137" name="Google Shape;137;p6"/>
          <p:cNvPicPr preferRelativeResize="0"/>
          <p:nvPr/>
        </p:nvPicPr>
        <p:blipFill rotWithShape="1">
          <a:blip r:embed="rId4">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Ctd………….</a:t>
            </a:r>
            <a:endParaRPr/>
          </a:p>
        </p:txBody>
      </p:sp>
      <p:sp>
        <p:nvSpPr>
          <p:cNvPr id="143" name="Google Shape;143;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1000"/>
              </a:spcBef>
              <a:spcAft>
                <a:spcPts val="0"/>
              </a:spcAft>
              <a:buSzPts val="2800"/>
              <a:buChar char="•"/>
            </a:pPr>
            <a:r>
              <a:rPr lang="en-US"/>
              <a:t>Lifestyle</a:t>
            </a:r>
            <a:endParaRPr/>
          </a:p>
          <a:p>
            <a:pPr indent="-342900" lvl="0" marL="457200" rtl="0" algn="l">
              <a:lnSpc>
                <a:spcPct val="90000"/>
              </a:lnSpc>
              <a:spcBef>
                <a:spcPts val="600"/>
              </a:spcBef>
              <a:spcAft>
                <a:spcPts val="0"/>
              </a:spcAft>
              <a:buSzPts val="1800"/>
              <a:buChar char="-"/>
            </a:pPr>
            <a:r>
              <a:rPr lang="en-US"/>
              <a:t>exercises</a:t>
            </a:r>
            <a:endParaRPr/>
          </a:p>
          <a:p>
            <a:pPr indent="-342900" lvl="0" marL="457200" rtl="0" algn="l">
              <a:lnSpc>
                <a:spcPct val="90000"/>
              </a:lnSpc>
              <a:spcBef>
                <a:spcPts val="600"/>
              </a:spcBef>
              <a:spcAft>
                <a:spcPts val="0"/>
              </a:spcAft>
              <a:buSzPts val="1800"/>
              <a:buChar char="-"/>
            </a:pPr>
            <a:r>
              <a:rPr lang="en-US"/>
              <a:t>Oxidative stress</a:t>
            </a:r>
            <a:endParaRPr/>
          </a:p>
          <a:p>
            <a:pPr indent="-342900" lvl="0" marL="457200" rtl="0" algn="l">
              <a:lnSpc>
                <a:spcPct val="90000"/>
              </a:lnSpc>
              <a:spcBef>
                <a:spcPts val="600"/>
              </a:spcBef>
              <a:spcAft>
                <a:spcPts val="0"/>
              </a:spcAft>
              <a:buSzPts val="1800"/>
              <a:buChar char="-"/>
            </a:pPr>
            <a:r>
              <a:rPr lang="en-US"/>
              <a:t> Smoking</a:t>
            </a:r>
            <a:endParaRPr/>
          </a:p>
          <a:p>
            <a:pPr indent="-342900" lvl="0" marL="457200" rtl="0" algn="l">
              <a:lnSpc>
                <a:spcPct val="90000"/>
              </a:lnSpc>
              <a:spcBef>
                <a:spcPts val="600"/>
              </a:spcBef>
              <a:spcAft>
                <a:spcPts val="0"/>
              </a:spcAft>
              <a:buSzPts val="1800"/>
              <a:buChar char="-"/>
            </a:pPr>
            <a:r>
              <a:rPr lang="en-US"/>
              <a:t> Drugs</a:t>
            </a:r>
            <a:endParaRPr/>
          </a:p>
          <a:p>
            <a:pPr indent="-342900" lvl="0" marL="457200" rtl="0" algn="l">
              <a:lnSpc>
                <a:spcPct val="90000"/>
              </a:lnSpc>
              <a:spcBef>
                <a:spcPts val="600"/>
              </a:spcBef>
              <a:spcAft>
                <a:spcPts val="0"/>
              </a:spcAft>
              <a:buSzPts val="1800"/>
              <a:buChar char="-"/>
            </a:pPr>
            <a:r>
              <a:rPr lang="en-US"/>
              <a:t> Obesity</a:t>
            </a:r>
            <a:endParaRPr/>
          </a:p>
          <a:p>
            <a:pPr indent="0" lvl="0" marL="114300" rtl="0" algn="l">
              <a:lnSpc>
                <a:spcPct val="90000"/>
              </a:lnSpc>
              <a:spcBef>
                <a:spcPts val="1600"/>
              </a:spcBef>
              <a:spcAft>
                <a:spcPts val="0"/>
              </a:spcAft>
              <a:buSzPts val="1800"/>
              <a:buNone/>
            </a:pPr>
            <a:r>
              <a:t/>
            </a:r>
            <a:endParaRPr/>
          </a:p>
        </p:txBody>
      </p:sp>
      <p:pic>
        <p:nvPicPr>
          <p:cNvPr id="144" name="Google Shape;144;p24"/>
          <p:cNvPicPr preferRelativeResize="0"/>
          <p:nvPr/>
        </p:nvPicPr>
        <p:blipFill rotWithShape="1">
          <a:blip r:embed="rId3">
            <a:alphaModFix/>
          </a:blip>
          <a:srcRect b="0" l="0" r="0" t="0"/>
          <a:stretch/>
        </p:blipFill>
        <p:spPr>
          <a:xfrm>
            <a:off x="87572" y="5938836"/>
            <a:ext cx="2238375" cy="790575"/>
          </a:xfrm>
          <a:prstGeom prst="rect">
            <a:avLst/>
          </a:prstGeom>
          <a:noFill/>
          <a:ln>
            <a:noFill/>
          </a:ln>
        </p:spPr>
      </p:pic>
      <p:pic>
        <p:nvPicPr>
          <p:cNvPr id="145" name="Google Shape;145;p24"/>
          <p:cNvPicPr preferRelativeResize="0"/>
          <p:nvPr/>
        </p:nvPicPr>
        <p:blipFill rotWithShape="1">
          <a:blip r:embed="rId4">
            <a:alphaModFix/>
          </a:blip>
          <a:srcRect b="0" l="0" r="0" t="0"/>
          <a:stretch/>
        </p:blipFill>
        <p:spPr>
          <a:xfrm>
            <a:off x="10755617" y="5651770"/>
            <a:ext cx="1244717" cy="10776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110413" y="0"/>
            <a:ext cx="3239277" cy="68103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r>
              <a:rPr lang="en-US"/>
              <a:t>Infection</a:t>
            </a:r>
            <a:endParaRPr/>
          </a:p>
        </p:txBody>
      </p:sp>
      <p:pic>
        <p:nvPicPr>
          <p:cNvPr id="151" name="Google Shape;151;p25"/>
          <p:cNvPicPr preferRelativeResize="0"/>
          <p:nvPr/>
        </p:nvPicPr>
        <p:blipFill rotWithShape="1">
          <a:blip r:embed="rId3">
            <a:alphaModFix/>
          </a:blip>
          <a:srcRect b="0" l="0" r="0" t="0"/>
          <a:stretch/>
        </p:blipFill>
        <p:spPr>
          <a:xfrm>
            <a:off x="1371600" y="550506"/>
            <a:ext cx="9638521" cy="5626457"/>
          </a:xfrm>
          <a:prstGeom prst="rect">
            <a:avLst/>
          </a:prstGeom>
          <a:noFill/>
          <a:ln>
            <a:noFill/>
          </a:ln>
        </p:spPr>
      </p:pic>
      <p:sp>
        <p:nvSpPr>
          <p:cNvPr id="152" name="Google Shape;152;p25"/>
          <p:cNvSpPr txBox="1"/>
          <p:nvPr/>
        </p:nvSpPr>
        <p:spPr>
          <a:xfrm>
            <a:off x="2393005" y="6176963"/>
            <a:ext cx="794035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Different bacterial species that have been implicated in neuroinflammation.Source: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https://www.frontiersin.org/articles/10.3389/fcimb.2019.00138/full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53" name="Google Shape;153;p25"/>
          <p:cNvPicPr preferRelativeResize="0"/>
          <p:nvPr/>
        </p:nvPicPr>
        <p:blipFill rotWithShape="1">
          <a:blip r:embed="rId5">
            <a:alphaModFix/>
          </a:blip>
          <a:srcRect b="0" l="0" r="0" t="0"/>
          <a:stretch/>
        </p:blipFill>
        <p:spPr>
          <a:xfrm>
            <a:off x="87572" y="5938836"/>
            <a:ext cx="2238375" cy="790575"/>
          </a:xfrm>
          <a:prstGeom prst="rect">
            <a:avLst/>
          </a:prstGeom>
          <a:noFill/>
          <a:ln>
            <a:noFill/>
          </a:ln>
        </p:spPr>
      </p:pic>
      <p:pic>
        <p:nvPicPr>
          <p:cNvPr id="154" name="Google Shape;154;p25"/>
          <p:cNvPicPr preferRelativeResize="0"/>
          <p:nvPr/>
        </p:nvPicPr>
        <p:blipFill rotWithShape="1">
          <a:blip r:embed="rId6">
            <a:alphaModFix/>
          </a:blip>
          <a:srcRect b="0" l="0" r="0" t="0"/>
          <a:stretch/>
        </p:blipFill>
        <p:spPr>
          <a:xfrm>
            <a:off x="10755617" y="5651770"/>
            <a:ext cx="1244717" cy="107764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2022-08-31T00:36:04Z</dcterms:created>
  <dc:creator>user</dc:creator>
</cp:coreProperties>
</file>