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76" r:id="rId6"/>
    <p:sldId id="277" r:id="rId7"/>
    <p:sldId id="279" r:id="rId8"/>
    <p:sldId id="280" r:id="rId9"/>
    <p:sldId id="281" r:id="rId10"/>
    <p:sldId id="261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52128-32DC-44B4-A300-D9DAEE2EEB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FF1188D1-1F22-46B3-AC77-76A0D2B96738}">
      <dgm:prSet phldrT="[Text]"/>
      <dgm:spPr/>
      <dgm:t>
        <a:bodyPr/>
        <a:lstStyle/>
        <a:p>
          <a:r>
            <a:rPr lang="et-EE" dirty="0" err="1"/>
            <a:t>Neurobiological</a:t>
          </a:r>
          <a:endParaRPr lang="et-EE" dirty="0"/>
        </a:p>
        <a:p>
          <a:r>
            <a:rPr lang="et-EE" dirty="0" err="1"/>
            <a:t>background</a:t>
          </a:r>
          <a:endParaRPr lang="et-EE" dirty="0"/>
        </a:p>
      </dgm:t>
    </dgm:pt>
    <dgm:pt modelId="{00A325A4-FF92-4020-B2FE-4E149D254D3B}" type="parTrans" cxnId="{9521C858-1884-48D7-A92B-BD7AF7CE6302}">
      <dgm:prSet/>
      <dgm:spPr/>
      <dgm:t>
        <a:bodyPr/>
        <a:lstStyle/>
        <a:p>
          <a:endParaRPr lang="et-EE"/>
        </a:p>
      </dgm:t>
    </dgm:pt>
    <dgm:pt modelId="{D16A1B00-7132-41D1-8185-AC2225D207F6}" type="sibTrans" cxnId="{9521C858-1884-48D7-A92B-BD7AF7CE6302}">
      <dgm:prSet/>
      <dgm:spPr/>
      <dgm:t>
        <a:bodyPr/>
        <a:lstStyle/>
        <a:p>
          <a:endParaRPr lang="et-EE"/>
        </a:p>
      </dgm:t>
    </dgm:pt>
    <dgm:pt modelId="{A8B71769-110E-45EA-A303-C63D1F6C5464}">
      <dgm:prSet phldrT="[Text]"/>
      <dgm:spPr/>
      <dgm:t>
        <a:bodyPr/>
        <a:lstStyle/>
        <a:p>
          <a:r>
            <a:rPr lang="et-EE" dirty="0"/>
            <a:t>Basic </a:t>
          </a:r>
          <a:r>
            <a:rPr lang="et-EE" dirty="0" err="1"/>
            <a:t>information</a:t>
          </a:r>
          <a:r>
            <a:rPr lang="et-EE" dirty="0"/>
            <a:t> </a:t>
          </a:r>
        </a:p>
      </dgm:t>
    </dgm:pt>
    <dgm:pt modelId="{DB57623C-80E8-4D05-A724-3BEC04D5491D}" type="parTrans" cxnId="{A44F606D-E17C-4264-B176-9EAC19CC0E2E}">
      <dgm:prSet/>
      <dgm:spPr/>
      <dgm:t>
        <a:bodyPr/>
        <a:lstStyle/>
        <a:p>
          <a:endParaRPr lang="et-EE"/>
        </a:p>
      </dgm:t>
    </dgm:pt>
    <dgm:pt modelId="{437A0A58-D3FE-4538-AAD3-069987E8469F}" type="sibTrans" cxnId="{A44F606D-E17C-4264-B176-9EAC19CC0E2E}">
      <dgm:prSet/>
      <dgm:spPr/>
      <dgm:t>
        <a:bodyPr/>
        <a:lstStyle/>
        <a:p>
          <a:endParaRPr lang="et-EE"/>
        </a:p>
      </dgm:t>
    </dgm:pt>
    <dgm:pt modelId="{324F628E-84D1-4A4E-86E3-AEE5C495F556}">
      <dgm:prSet phldrT="[Text]"/>
      <dgm:spPr/>
      <dgm:t>
        <a:bodyPr/>
        <a:lstStyle/>
        <a:p>
          <a:r>
            <a:rPr lang="et-EE" dirty="0" err="1"/>
            <a:t>Advanced</a:t>
          </a:r>
          <a:r>
            <a:rPr lang="et-EE" dirty="0"/>
            <a:t> </a:t>
          </a:r>
          <a:r>
            <a:rPr lang="et-EE" dirty="0" err="1"/>
            <a:t>information</a:t>
          </a:r>
          <a:endParaRPr lang="et-EE" dirty="0"/>
        </a:p>
      </dgm:t>
    </dgm:pt>
    <dgm:pt modelId="{AD814224-82EA-48F4-B8F4-1BF080BDA066}" type="parTrans" cxnId="{2E8932F5-7B7B-4205-A2AE-245F293B8044}">
      <dgm:prSet/>
      <dgm:spPr/>
      <dgm:t>
        <a:bodyPr/>
        <a:lstStyle/>
        <a:p>
          <a:endParaRPr lang="et-EE"/>
        </a:p>
      </dgm:t>
    </dgm:pt>
    <dgm:pt modelId="{7CF1BD69-C3DE-46FB-8433-0A993A2E4DEE}" type="sibTrans" cxnId="{2E8932F5-7B7B-4205-A2AE-245F293B8044}">
      <dgm:prSet/>
      <dgm:spPr/>
      <dgm:t>
        <a:bodyPr/>
        <a:lstStyle/>
        <a:p>
          <a:endParaRPr lang="et-EE"/>
        </a:p>
      </dgm:t>
    </dgm:pt>
    <dgm:pt modelId="{697650E0-6E1D-4C6A-B60F-E0460C6FC246}">
      <dgm:prSet phldrT="[Text]"/>
      <dgm:spPr/>
      <dgm:t>
        <a:bodyPr/>
        <a:lstStyle/>
        <a:p>
          <a:r>
            <a:rPr lang="et-EE" dirty="0"/>
            <a:t>Medical </a:t>
          </a:r>
          <a:r>
            <a:rPr lang="et-EE" dirty="0" err="1"/>
            <a:t>care</a:t>
          </a:r>
          <a:endParaRPr lang="et-EE" dirty="0"/>
        </a:p>
      </dgm:t>
    </dgm:pt>
    <dgm:pt modelId="{8D22A8F2-CDB7-4D59-A339-C0B1E72BAE20}" type="parTrans" cxnId="{D7B41005-8F02-40CD-98EB-15AC3CCFEC0B}">
      <dgm:prSet/>
      <dgm:spPr/>
      <dgm:t>
        <a:bodyPr/>
        <a:lstStyle/>
        <a:p>
          <a:endParaRPr lang="et-EE"/>
        </a:p>
      </dgm:t>
    </dgm:pt>
    <dgm:pt modelId="{AA7D5BB1-8681-4307-87DD-A7EDC3DECC74}" type="sibTrans" cxnId="{D7B41005-8F02-40CD-98EB-15AC3CCFEC0B}">
      <dgm:prSet/>
      <dgm:spPr/>
      <dgm:t>
        <a:bodyPr/>
        <a:lstStyle/>
        <a:p>
          <a:endParaRPr lang="et-EE"/>
        </a:p>
      </dgm:t>
    </dgm:pt>
    <dgm:pt modelId="{B105B00E-D0A2-4C39-8AD1-49202413584A}">
      <dgm:prSet phldrT="[Text]"/>
      <dgm:spPr/>
      <dgm:t>
        <a:bodyPr/>
        <a:lstStyle/>
        <a:p>
          <a:r>
            <a:rPr lang="et-EE" dirty="0" err="1"/>
            <a:t>Treatment</a:t>
          </a:r>
          <a:r>
            <a:rPr lang="et-EE" dirty="0"/>
            <a:t>: Basic, </a:t>
          </a:r>
          <a:r>
            <a:rPr lang="et-EE" dirty="0" err="1"/>
            <a:t>advanced</a:t>
          </a:r>
          <a:endParaRPr lang="et-EE" dirty="0"/>
        </a:p>
      </dgm:t>
    </dgm:pt>
    <dgm:pt modelId="{9102D903-FE19-4BCB-9523-CA6FA7CBDA2B}" type="parTrans" cxnId="{AE295212-3295-42A2-89D8-C9CBB53F822F}">
      <dgm:prSet/>
      <dgm:spPr/>
      <dgm:t>
        <a:bodyPr/>
        <a:lstStyle/>
        <a:p>
          <a:endParaRPr lang="et-EE"/>
        </a:p>
      </dgm:t>
    </dgm:pt>
    <dgm:pt modelId="{24DDAE5F-491D-409F-A0E7-332EB7542FD0}" type="sibTrans" cxnId="{AE295212-3295-42A2-89D8-C9CBB53F822F}">
      <dgm:prSet/>
      <dgm:spPr/>
      <dgm:t>
        <a:bodyPr/>
        <a:lstStyle/>
        <a:p>
          <a:endParaRPr lang="et-EE"/>
        </a:p>
      </dgm:t>
    </dgm:pt>
    <dgm:pt modelId="{28E19A39-215E-4F36-A5D3-C4589038CCAF}">
      <dgm:prSet phldrT="[Text]"/>
      <dgm:spPr/>
      <dgm:t>
        <a:bodyPr/>
        <a:lstStyle/>
        <a:p>
          <a:r>
            <a:rPr lang="et-EE" dirty="0" err="1"/>
            <a:t>Impact</a:t>
          </a:r>
          <a:r>
            <a:rPr lang="et-EE" dirty="0"/>
            <a:t> of </a:t>
          </a:r>
          <a:r>
            <a:rPr lang="et-EE" dirty="0" err="1"/>
            <a:t>the</a:t>
          </a:r>
          <a:r>
            <a:rPr lang="et-EE" dirty="0"/>
            <a:t> </a:t>
          </a:r>
          <a:r>
            <a:rPr lang="et-EE" dirty="0" err="1"/>
            <a:t>medication</a:t>
          </a:r>
          <a:endParaRPr lang="et-EE" dirty="0"/>
        </a:p>
      </dgm:t>
    </dgm:pt>
    <dgm:pt modelId="{B3B82076-01AB-4C2E-B944-AE3AA2DAF246}" type="parTrans" cxnId="{1B3771C7-181C-4C2B-8B91-7216DDC253B4}">
      <dgm:prSet/>
      <dgm:spPr/>
      <dgm:t>
        <a:bodyPr/>
        <a:lstStyle/>
        <a:p>
          <a:endParaRPr lang="et-EE"/>
        </a:p>
      </dgm:t>
    </dgm:pt>
    <dgm:pt modelId="{7556BB2C-700C-4E4C-B55C-B23E3BC488F4}" type="sibTrans" cxnId="{1B3771C7-181C-4C2B-8B91-7216DDC253B4}">
      <dgm:prSet/>
      <dgm:spPr/>
      <dgm:t>
        <a:bodyPr/>
        <a:lstStyle/>
        <a:p>
          <a:endParaRPr lang="et-EE"/>
        </a:p>
      </dgm:t>
    </dgm:pt>
    <dgm:pt modelId="{6B9E0A1B-C5D3-42C1-A3C5-39D204E4F9E4}" type="pres">
      <dgm:prSet presAssocID="{CC852128-32DC-44B4-A300-D9DAEE2EEB81}" presName="Name0" presStyleCnt="0">
        <dgm:presLayoutVars>
          <dgm:dir/>
          <dgm:animLvl val="lvl"/>
          <dgm:resizeHandles/>
        </dgm:presLayoutVars>
      </dgm:prSet>
      <dgm:spPr/>
    </dgm:pt>
    <dgm:pt modelId="{803C08E8-C943-431A-B034-E646C560E48E}" type="pres">
      <dgm:prSet presAssocID="{FF1188D1-1F22-46B3-AC77-76A0D2B96738}" presName="linNode" presStyleCnt="0"/>
      <dgm:spPr/>
    </dgm:pt>
    <dgm:pt modelId="{B5D97FEB-CA85-43B1-804A-C85C92122A13}" type="pres">
      <dgm:prSet presAssocID="{FF1188D1-1F22-46B3-AC77-76A0D2B96738}" presName="parentShp" presStyleLbl="node1" presStyleIdx="0" presStyleCnt="2">
        <dgm:presLayoutVars>
          <dgm:bulletEnabled val="1"/>
        </dgm:presLayoutVars>
      </dgm:prSet>
      <dgm:spPr/>
    </dgm:pt>
    <dgm:pt modelId="{47D1D2BB-5696-42BB-8DE5-7C8D449D9962}" type="pres">
      <dgm:prSet presAssocID="{FF1188D1-1F22-46B3-AC77-76A0D2B96738}" presName="childShp" presStyleLbl="bgAccFollowNode1" presStyleIdx="0" presStyleCnt="2">
        <dgm:presLayoutVars>
          <dgm:bulletEnabled val="1"/>
        </dgm:presLayoutVars>
      </dgm:prSet>
      <dgm:spPr/>
    </dgm:pt>
    <dgm:pt modelId="{42D9B58E-92A1-49C0-B92C-D552381A5AC5}" type="pres">
      <dgm:prSet presAssocID="{D16A1B00-7132-41D1-8185-AC2225D207F6}" presName="spacing" presStyleCnt="0"/>
      <dgm:spPr/>
    </dgm:pt>
    <dgm:pt modelId="{A0F0866A-D2F2-40F0-BD91-47A01D40E248}" type="pres">
      <dgm:prSet presAssocID="{697650E0-6E1D-4C6A-B60F-E0460C6FC246}" presName="linNode" presStyleCnt="0"/>
      <dgm:spPr/>
    </dgm:pt>
    <dgm:pt modelId="{6F8FF0A3-B35D-4845-9439-21133B701B71}" type="pres">
      <dgm:prSet presAssocID="{697650E0-6E1D-4C6A-B60F-E0460C6FC246}" presName="parentShp" presStyleLbl="node1" presStyleIdx="1" presStyleCnt="2" custLinFactNeighborX="-26977" custLinFactNeighborY="1708">
        <dgm:presLayoutVars>
          <dgm:bulletEnabled val="1"/>
        </dgm:presLayoutVars>
      </dgm:prSet>
      <dgm:spPr/>
    </dgm:pt>
    <dgm:pt modelId="{DEA2C823-1F1D-4027-85B6-D6E99C529578}" type="pres">
      <dgm:prSet presAssocID="{697650E0-6E1D-4C6A-B60F-E0460C6FC24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9EC1E01-25B3-434A-89B5-4A4DF11F6E77}" type="presOf" srcId="{B105B00E-D0A2-4C39-8AD1-49202413584A}" destId="{DEA2C823-1F1D-4027-85B6-D6E99C529578}" srcOrd="0" destOrd="0" presId="urn:microsoft.com/office/officeart/2005/8/layout/vList6"/>
    <dgm:cxn modelId="{D7B41005-8F02-40CD-98EB-15AC3CCFEC0B}" srcId="{CC852128-32DC-44B4-A300-D9DAEE2EEB81}" destId="{697650E0-6E1D-4C6A-B60F-E0460C6FC246}" srcOrd="1" destOrd="0" parTransId="{8D22A8F2-CDB7-4D59-A339-C0B1E72BAE20}" sibTransId="{AA7D5BB1-8681-4307-87DD-A7EDC3DECC74}"/>
    <dgm:cxn modelId="{AE295212-3295-42A2-89D8-C9CBB53F822F}" srcId="{697650E0-6E1D-4C6A-B60F-E0460C6FC246}" destId="{B105B00E-D0A2-4C39-8AD1-49202413584A}" srcOrd="0" destOrd="0" parTransId="{9102D903-FE19-4BCB-9523-CA6FA7CBDA2B}" sibTransId="{24DDAE5F-491D-409F-A0E7-332EB7542FD0}"/>
    <dgm:cxn modelId="{B6AD1F2E-9CB8-4BB9-B391-2ACA0B7B4162}" type="presOf" srcId="{28E19A39-215E-4F36-A5D3-C4589038CCAF}" destId="{DEA2C823-1F1D-4027-85B6-D6E99C529578}" srcOrd="0" destOrd="1" presId="urn:microsoft.com/office/officeart/2005/8/layout/vList6"/>
    <dgm:cxn modelId="{273DE64B-320E-4CED-A662-9D32883DCC59}" type="presOf" srcId="{CC852128-32DC-44B4-A300-D9DAEE2EEB81}" destId="{6B9E0A1B-C5D3-42C1-A3C5-39D204E4F9E4}" srcOrd="0" destOrd="0" presId="urn:microsoft.com/office/officeart/2005/8/layout/vList6"/>
    <dgm:cxn modelId="{A44F606D-E17C-4264-B176-9EAC19CC0E2E}" srcId="{FF1188D1-1F22-46B3-AC77-76A0D2B96738}" destId="{A8B71769-110E-45EA-A303-C63D1F6C5464}" srcOrd="0" destOrd="0" parTransId="{DB57623C-80E8-4D05-A724-3BEC04D5491D}" sibTransId="{437A0A58-D3FE-4538-AAD3-069987E8469F}"/>
    <dgm:cxn modelId="{A17DB574-B9C8-473A-BB68-D339BC8B0AF7}" type="presOf" srcId="{324F628E-84D1-4A4E-86E3-AEE5C495F556}" destId="{47D1D2BB-5696-42BB-8DE5-7C8D449D9962}" srcOrd="0" destOrd="1" presId="urn:microsoft.com/office/officeart/2005/8/layout/vList6"/>
    <dgm:cxn modelId="{54AE5976-DB18-40EE-904C-A94066A1FF25}" type="presOf" srcId="{697650E0-6E1D-4C6A-B60F-E0460C6FC246}" destId="{6F8FF0A3-B35D-4845-9439-21133B701B71}" srcOrd="0" destOrd="0" presId="urn:microsoft.com/office/officeart/2005/8/layout/vList6"/>
    <dgm:cxn modelId="{9521C858-1884-48D7-A92B-BD7AF7CE6302}" srcId="{CC852128-32DC-44B4-A300-D9DAEE2EEB81}" destId="{FF1188D1-1F22-46B3-AC77-76A0D2B96738}" srcOrd="0" destOrd="0" parTransId="{00A325A4-FF92-4020-B2FE-4E149D254D3B}" sibTransId="{D16A1B00-7132-41D1-8185-AC2225D207F6}"/>
    <dgm:cxn modelId="{9F1EB695-506F-4598-9703-D0186B715A74}" type="presOf" srcId="{A8B71769-110E-45EA-A303-C63D1F6C5464}" destId="{47D1D2BB-5696-42BB-8DE5-7C8D449D9962}" srcOrd="0" destOrd="0" presId="urn:microsoft.com/office/officeart/2005/8/layout/vList6"/>
    <dgm:cxn modelId="{1B3771C7-181C-4C2B-8B91-7216DDC253B4}" srcId="{697650E0-6E1D-4C6A-B60F-E0460C6FC246}" destId="{28E19A39-215E-4F36-A5D3-C4589038CCAF}" srcOrd="1" destOrd="0" parTransId="{B3B82076-01AB-4C2E-B944-AE3AA2DAF246}" sibTransId="{7556BB2C-700C-4E4C-B55C-B23E3BC488F4}"/>
    <dgm:cxn modelId="{8AAE78E6-63B2-4812-8794-FFEA2C134DE6}" type="presOf" srcId="{FF1188D1-1F22-46B3-AC77-76A0D2B96738}" destId="{B5D97FEB-CA85-43B1-804A-C85C92122A13}" srcOrd="0" destOrd="0" presId="urn:microsoft.com/office/officeart/2005/8/layout/vList6"/>
    <dgm:cxn modelId="{2E8932F5-7B7B-4205-A2AE-245F293B8044}" srcId="{FF1188D1-1F22-46B3-AC77-76A0D2B96738}" destId="{324F628E-84D1-4A4E-86E3-AEE5C495F556}" srcOrd="1" destOrd="0" parTransId="{AD814224-82EA-48F4-B8F4-1BF080BDA066}" sibTransId="{7CF1BD69-C3DE-46FB-8433-0A993A2E4DEE}"/>
    <dgm:cxn modelId="{6112F384-946E-42BB-90E6-1DF6F9A7C1A5}" type="presParOf" srcId="{6B9E0A1B-C5D3-42C1-A3C5-39D204E4F9E4}" destId="{803C08E8-C943-431A-B034-E646C560E48E}" srcOrd="0" destOrd="0" presId="urn:microsoft.com/office/officeart/2005/8/layout/vList6"/>
    <dgm:cxn modelId="{1CA045E0-284E-492B-A8C7-DB6E17A1B1A4}" type="presParOf" srcId="{803C08E8-C943-431A-B034-E646C560E48E}" destId="{B5D97FEB-CA85-43B1-804A-C85C92122A13}" srcOrd="0" destOrd="0" presId="urn:microsoft.com/office/officeart/2005/8/layout/vList6"/>
    <dgm:cxn modelId="{8E27C171-CA39-4A3F-801C-807E1C417658}" type="presParOf" srcId="{803C08E8-C943-431A-B034-E646C560E48E}" destId="{47D1D2BB-5696-42BB-8DE5-7C8D449D9962}" srcOrd="1" destOrd="0" presId="urn:microsoft.com/office/officeart/2005/8/layout/vList6"/>
    <dgm:cxn modelId="{020C559C-7E2A-4833-90A4-5E37809BD8B0}" type="presParOf" srcId="{6B9E0A1B-C5D3-42C1-A3C5-39D204E4F9E4}" destId="{42D9B58E-92A1-49C0-B92C-D552381A5AC5}" srcOrd="1" destOrd="0" presId="urn:microsoft.com/office/officeart/2005/8/layout/vList6"/>
    <dgm:cxn modelId="{B6E98201-DA48-4DB3-A464-7CD54668AC5D}" type="presParOf" srcId="{6B9E0A1B-C5D3-42C1-A3C5-39D204E4F9E4}" destId="{A0F0866A-D2F2-40F0-BD91-47A01D40E248}" srcOrd="2" destOrd="0" presId="urn:microsoft.com/office/officeart/2005/8/layout/vList6"/>
    <dgm:cxn modelId="{FA117FE4-3B61-4645-A610-958C84E04154}" type="presParOf" srcId="{A0F0866A-D2F2-40F0-BD91-47A01D40E248}" destId="{6F8FF0A3-B35D-4845-9439-21133B701B71}" srcOrd="0" destOrd="0" presId="urn:microsoft.com/office/officeart/2005/8/layout/vList6"/>
    <dgm:cxn modelId="{845CF6F1-0AA2-4AAC-BAF2-6A9C97ABB9A0}" type="presParOf" srcId="{A0F0866A-D2F2-40F0-BD91-47A01D40E248}" destId="{DEA2C823-1F1D-4027-85B6-D6E99C5295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1D2BB-5696-42BB-8DE5-7C8D449D9962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3200" kern="1200" dirty="0"/>
            <a:t>Basic </a:t>
          </a:r>
          <a:r>
            <a:rPr lang="et-EE" sz="3200" kern="1200" dirty="0" err="1"/>
            <a:t>information</a:t>
          </a:r>
          <a:r>
            <a:rPr lang="et-EE" sz="3200" kern="1200" dirty="0"/>
            <a:t>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3200" kern="1200" dirty="0" err="1"/>
            <a:t>Advanced</a:t>
          </a:r>
          <a:r>
            <a:rPr lang="et-EE" sz="3200" kern="1200" dirty="0"/>
            <a:t> </a:t>
          </a:r>
          <a:r>
            <a:rPr lang="et-EE" sz="3200" kern="1200" dirty="0" err="1"/>
            <a:t>information</a:t>
          </a:r>
          <a:endParaRPr lang="et-EE" sz="3200" kern="1200" dirty="0"/>
        </a:p>
      </dsp:txBody>
      <dsp:txXfrm>
        <a:off x="3251199" y="323122"/>
        <a:ext cx="3909417" cy="1934765"/>
      </dsp:txXfrm>
    </dsp:sp>
    <dsp:sp modelId="{B5D97FEB-CA85-43B1-804A-C85C92122A13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300" kern="1200" dirty="0" err="1"/>
            <a:t>Neurobiological</a:t>
          </a:r>
          <a:endParaRPr lang="et-EE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300" kern="1200" dirty="0" err="1"/>
            <a:t>background</a:t>
          </a:r>
          <a:endParaRPr lang="et-EE" sz="3300" kern="1200" dirty="0"/>
        </a:p>
      </dsp:txBody>
      <dsp:txXfrm>
        <a:off x="125930" y="126591"/>
        <a:ext cx="2999340" cy="2327827"/>
      </dsp:txXfrm>
    </dsp:sp>
    <dsp:sp modelId="{DEA2C823-1F1D-4027-85B6-D6E99C529578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3200" kern="1200" dirty="0" err="1"/>
            <a:t>Treatment</a:t>
          </a:r>
          <a:r>
            <a:rPr lang="et-EE" sz="3200" kern="1200" dirty="0"/>
            <a:t>: Basic, </a:t>
          </a:r>
          <a:r>
            <a:rPr lang="et-EE" sz="3200" kern="1200" dirty="0" err="1"/>
            <a:t>advanced</a:t>
          </a:r>
          <a:endParaRPr lang="et-EE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3200" kern="1200" dirty="0" err="1"/>
            <a:t>Impact</a:t>
          </a:r>
          <a:r>
            <a:rPr lang="et-EE" sz="3200" kern="1200" dirty="0"/>
            <a:t> of </a:t>
          </a:r>
          <a:r>
            <a:rPr lang="et-EE" sz="3200" kern="1200" dirty="0" err="1"/>
            <a:t>the</a:t>
          </a:r>
          <a:r>
            <a:rPr lang="et-EE" sz="3200" kern="1200" dirty="0"/>
            <a:t> </a:t>
          </a:r>
          <a:r>
            <a:rPr lang="et-EE" sz="3200" kern="1200" dirty="0" err="1"/>
            <a:t>medication</a:t>
          </a:r>
          <a:endParaRPr lang="et-EE" sz="3200" kern="1200" dirty="0"/>
        </a:p>
      </dsp:txBody>
      <dsp:txXfrm>
        <a:off x="3251199" y="3160778"/>
        <a:ext cx="3909417" cy="1934765"/>
      </dsp:txXfrm>
    </dsp:sp>
    <dsp:sp modelId="{6F8FF0A3-B35D-4845-9439-21133B701B71}">
      <dsp:nvSpPr>
        <dsp:cNvPr id="0" name=""/>
        <dsp:cNvSpPr/>
      </dsp:nvSpPr>
      <dsp:spPr>
        <a:xfrm>
          <a:off x="0" y="2838979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300" kern="1200" dirty="0"/>
            <a:t>Medical </a:t>
          </a:r>
          <a:r>
            <a:rPr lang="et-EE" sz="3300" kern="1200" dirty="0" err="1"/>
            <a:t>care</a:t>
          </a:r>
          <a:endParaRPr lang="et-EE" sz="3300" kern="1200" dirty="0"/>
        </a:p>
      </dsp:txBody>
      <dsp:txXfrm>
        <a:off x="125930" y="2964909"/>
        <a:ext cx="2999340" cy="232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7249-D42A-49D0-838F-CB7673A9F2A9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5864D-16A4-4DDC-BF27-57FD2C7C7E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959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Ageing</a:t>
            </a:r>
            <a:r>
              <a:rPr lang="et-EE" dirty="0"/>
              <a:t> – </a:t>
            </a:r>
            <a:r>
              <a:rPr lang="et-EE" dirty="0" err="1"/>
              <a:t>funamentalprocess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degneration</a:t>
            </a:r>
            <a:r>
              <a:rPr lang="et-EE" dirty="0"/>
              <a:t>, </a:t>
            </a:r>
            <a:r>
              <a:rPr lang="et-EE" dirty="0" err="1"/>
              <a:t>affects</a:t>
            </a:r>
            <a:r>
              <a:rPr lang="et-EE" dirty="0"/>
              <a:t> </a:t>
            </a:r>
            <a:r>
              <a:rPr lang="et-EE" dirty="0" err="1"/>
              <a:t>every</a:t>
            </a:r>
            <a:r>
              <a:rPr lang="et-EE" dirty="0"/>
              <a:t> organ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bodyand</a:t>
            </a:r>
            <a:r>
              <a:rPr lang="et-EE" dirty="0"/>
              <a:t> </a:t>
            </a:r>
            <a:r>
              <a:rPr lang="et-EE" dirty="0" err="1"/>
              <a:t>encoded</a:t>
            </a:r>
            <a:r>
              <a:rPr lang="et-EE" dirty="0"/>
              <a:t> </a:t>
            </a:r>
            <a:r>
              <a:rPr lang="et-EE" dirty="0" err="1"/>
              <a:t>someway</a:t>
            </a:r>
            <a:r>
              <a:rPr lang="et-EE" dirty="0"/>
              <a:t> </a:t>
            </a:r>
            <a:r>
              <a:rPr lang="et-EE" dirty="0" err="1"/>
              <a:t>blood-bbased</a:t>
            </a:r>
            <a:r>
              <a:rPr lang="et-EE" dirty="0"/>
              <a:t> </a:t>
            </a:r>
            <a:r>
              <a:rPr lang="et-EE" dirty="0" err="1"/>
              <a:t>signature</a:t>
            </a:r>
            <a:r>
              <a:rPr lang="et-EE" dirty="0"/>
              <a:t>. </a:t>
            </a:r>
            <a:r>
              <a:rPr lang="et-EE" dirty="0" err="1"/>
              <a:t>Aging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process</a:t>
            </a:r>
            <a:r>
              <a:rPr lang="et-EE" dirty="0"/>
              <a:t> of </a:t>
            </a:r>
            <a:r>
              <a:rPr lang="et-EE" dirty="0" err="1"/>
              <a:t>losing</a:t>
            </a:r>
            <a:r>
              <a:rPr lang="et-EE" dirty="0"/>
              <a:t> of proteiin </a:t>
            </a:r>
            <a:r>
              <a:rPr lang="et-EE" dirty="0" err="1"/>
              <a:t>homeostasis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lead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development</a:t>
            </a:r>
            <a:r>
              <a:rPr lang="et-EE" dirty="0"/>
              <a:t> of </a:t>
            </a:r>
            <a:r>
              <a:rPr lang="et-EE" dirty="0" err="1"/>
              <a:t>aggregates</a:t>
            </a:r>
            <a:r>
              <a:rPr lang="et-EE" dirty="0"/>
              <a:t> </a:t>
            </a:r>
            <a:r>
              <a:rPr lang="et-EE" dirty="0" err="1"/>
              <a:t>inclusion</a:t>
            </a:r>
            <a:r>
              <a:rPr lang="et-EE" dirty="0"/>
              <a:t> </a:t>
            </a:r>
            <a:r>
              <a:rPr lang="et-EE" dirty="0" err="1"/>
              <a:t>bodys</a:t>
            </a:r>
            <a:r>
              <a:rPr lang="et-E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EFE0A-2B6D-4624-997F-46728F80CFDD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68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Helicobacter</a:t>
            </a:r>
            <a:r>
              <a:rPr lang="et-EE" dirty="0"/>
              <a:t> </a:t>
            </a:r>
            <a:r>
              <a:rPr lang="et-EE" dirty="0" err="1"/>
              <a:t>pylori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Associated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dysbiosis</a:t>
            </a:r>
            <a:r>
              <a:rPr lang="et-EE" dirty="0"/>
              <a:t> of  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EFE0A-2B6D-4624-997F-46728F80CFDD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002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179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045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217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50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624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194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630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254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325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4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957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6B10-697C-42FE-8711-F0D5BEA39F63}" type="datetimeFigureOut">
              <a:rPr lang="et-EE" smtClean="0"/>
              <a:t>04.09.2022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00-C363-4516-BA9E-3235ECD2849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82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7C6-C0D2-C8FF-E421-4C31D6030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2181567"/>
            <a:ext cx="10553700" cy="1898650"/>
          </a:xfrm>
        </p:spPr>
        <p:txBody>
          <a:bodyPr>
            <a:normAutofit/>
          </a:bodyPr>
          <a:lstStyle/>
          <a:p>
            <a:br>
              <a:rPr lang="et-EE" sz="1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t-EE" sz="3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Neurodegeneration</a:t>
            </a:r>
            <a:r>
              <a:rPr lang="et-EE" sz="3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t-EE" sz="3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et-EE" sz="3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3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</a:t>
            </a:r>
            <a:r>
              <a:rPr lang="et-EE" sz="3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t-E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t-EE" sz="36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1E3E-BCE5-56A4-7A44-FC669E331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9150"/>
            <a:ext cx="9144000" cy="996950"/>
          </a:xfrm>
        </p:spPr>
        <p:txBody>
          <a:bodyPr>
            <a:normAutofit/>
          </a:bodyPr>
          <a:lstStyle/>
          <a:p>
            <a:r>
              <a:rPr lang="et-EE" sz="2800" dirty="0"/>
              <a:t>Pille Taba, Ülle </a:t>
            </a:r>
            <a:r>
              <a:rPr lang="et-EE" sz="2800" dirty="0" err="1"/>
              <a:t>Krikmann</a:t>
            </a:r>
            <a:endParaRPr lang="et-EE" sz="28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E4A019D-060F-F745-A094-743682136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98609"/>
            <a:ext cx="1297954" cy="15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3ABB-2E39-D741-33E3-2F208E0F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681037"/>
            <a:ext cx="9791700" cy="1009651"/>
          </a:xfrm>
        </p:spPr>
        <p:txBody>
          <a:bodyPr>
            <a:normAutofit/>
          </a:bodyPr>
          <a:lstStyle/>
          <a:p>
            <a:r>
              <a:rPr lang="et-EE" sz="3200" dirty="0" err="1">
                <a:solidFill>
                  <a:schemeClr val="accent5"/>
                </a:solidFill>
                <a:latin typeface="+mn-lt"/>
              </a:rPr>
              <a:t>Literature</a:t>
            </a:r>
            <a:endParaRPr lang="et-EE" sz="3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25638-E275-C773-4FC4-30DF6528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924049"/>
            <a:ext cx="9791700" cy="4252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Mandatory:</a:t>
            </a: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nl-NL" sz="2400" b="0" i="0" u="none" strike="noStrike" baseline="0" dirty="0"/>
              <a:t>Katsnelson</a:t>
            </a:r>
            <a:r>
              <a:rPr lang="et-EE" sz="2400" b="0" i="0" u="none" strike="noStrike" baseline="0" dirty="0"/>
              <a:t>  A</a:t>
            </a:r>
            <a:r>
              <a:rPr lang="nl-NL" sz="2400" b="0" i="0" u="none" strike="noStrike" baseline="0" dirty="0"/>
              <a:t>, De Strooper</a:t>
            </a:r>
            <a:r>
              <a:rPr lang="et-EE" sz="2400" b="0" i="0" u="none" strike="noStrike" baseline="0" dirty="0"/>
              <a:t> B</a:t>
            </a:r>
            <a:r>
              <a:rPr lang="nl-NL" sz="2400" b="0" i="0" u="none" strike="noStrike" baseline="0" dirty="0"/>
              <a:t>, Zoghbi</a:t>
            </a:r>
            <a:r>
              <a:rPr lang="et-EE" sz="2400" b="0" i="0" u="none" strike="noStrike" baseline="0" dirty="0"/>
              <a:t> </a:t>
            </a:r>
            <a:r>
              <a:rPr lang="nl-NL" sz="2400" b="0" i="0" u="none" strike="noStrike" baseline="0" dirty="0"/>
              <a:t>H. Y.</a:t>
            </a:r>
            <a:r>
              <a:rPr lang="et-EE" sz="2400" b="0" i="0" u="none" strike="noStrike" baseline="0" dirty="0"/>
              <a:t> </a:t>
            </a:r>
            <a:r>
              <a:rPr lang="en-US" sz="2400" b="0" i="0" u="none" strike="noStrike" baseline="0" dirty="0"/>
              <a:t>Neurodegeneration: From cellular concepts to clinical</a:t>
            </a:r>
          </a:p>
          <a:p>
            <a:pPr marL="0" indent="0" algn="l">
              <a:buNone/>
            </a:pPr>
            <a:r>
              <a:rPr lang="et-EE" sz="2400" b="0" i="0" u="none" strike="noStrike" baseline="0" dirty="0"/>
              <a:t>     </a:t>
            </a:r>
            <a:r>
              <a:rPr lang="fr-FR" sz="2400" b="0" i="0" u="none" strike="noStrike" baseline="0" dirty="0"/>
              <a:t>applications. </a:t>
            </a:r>
            <a:r>
              <a:rPr lang="fr-FR" sz="2400" b="0" i="0" u="none" strike="noStrike" baseline="0" dirty="0" err="1"/>
              <a:t>Sci</a:t>
            </a:r>
            <a:r>
              <a:rPr lang="fr-FR" sz="2400" b="0" i="0" u="none" strike="noStrike" baseline="0" dirty="0"/>
              <a:t>. </a:t>
            </a:r>
            <a:r>
              <a:rPr lang="fr-FR" sz="2400" b="0" i="0" u="none" strike="noStrike" baseline="0" dirty="0" err="1"/>
              <a:t>Transl</a:t>
            </a:r>
            <a:r>
              <a:rPr lang="fr-FR" sz="2400" b="0" i="0" u="none" strike="noStrike" baseline="0" dirty="0"/>
              <a:t>. Med. 8, 364ps18 (2016).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Optional:</a:t>
            </a: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a-DK" sz="2400" b="0" i="0" u="none" strike="noStrike" baseline="0" dirty="0"/>
              <a:t>Poewe, W. </a:t>
            </a:r>
            <a:r>
              <a:rPr lang="da-DK" sz="2400" b="0" i="1" u="none" strike="noStrike" baseline="0" dirty="0"/>
              <a:t>et al. </a:t>
            </a:r>
            <a:r>
              <a:rPr lang="da-DK" sz="2400" b="0" i="0" u="none" strike="noStrike" baseline="0" dirty="0"/>
              <a:t>Parkinson disease. </a:t>
            </a:r>
            <a:r>
              <a:rPr lang="da-DK" sz="2400" b="0" i="1" u="none" strike="noStrike" baseline="0" dirty="0"/>
              <a:t>Nat. Rev. Dis. Primers </a:t>
            </a:r>
            <a:r>
              <a:rPr lang="da-DK" sz="2400" b="1" i="0" u="none" strike="noStrike" baseline="0" dirty="0"/>
              <a:t>3</a:t>
            </a:r>
            <a:r>
              <a:rPr lang="da-DK" sz="2400" b="0" i="0" u="none" strike="noStrike" baseline="0" dirty="0"/>
              <a:t>,</a:t>
            </a:r>
            <a:r>
              <a:rPr lang="et-EE" sz="2400" b="0" i="0" u="none" strike="noStrike" baseline="0" dirty="0"/>
              <a:t>17013 (2017).</a:t>
            </a:r>
          </a:p>
          <a:p>
            <a:pPr algn="l"/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Rolandi E,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Frisoni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GB,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Cavedo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E.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Efficacy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lifestyle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interventions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on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neuroimaging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outcomes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elderly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Ageing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Res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Rev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. 2016 Jan;25:1-12.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: 10.1016/j.arr.2015.11.003. </a:t>
            </a:r>
            <a:r>
              <a:rPr lang="et-EE" sz="24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t-EE" sz="2400" b="0" i="0" dirty="0">
                <a:solidFill>
                  <a:srgbClr val="212121"/>
                </a:solidFill>
                <a:effectLst/>
                <a:latin typeface="BlinkMacSystemFont"/>
              </a:rPr>
              <a:t> 2015 Nov 14. PMID: 26589097</a:t>
            </a:r>
            <a:endParaRPr lang="et-E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2400" dirty="0" err="1">
                <a:cs typeface="Times New Roman" panose="02020603050405020304" pitchFamily="18" charset="0"/>
              </a:rPr>
              <a:t>Scheltens</a:t>
            </a:r>
            <a:r>
              <a:rPr lang="et-EE" sz="2400" dirty="0">
                <a:cs typeface="Times New Roman" panose="02020603050405020304" pitchFamily="18" charset="0"/>
              </a:rPr>
              <a:t> P, </a:t>
            </a:r>
            <a:r>
              <a:rPr lang="et-EE" sz="2400" dirty="0" err="1">
                <a:cs typeface="Times New Roman" panose="02020603050405020304" pitchFamily="18" charset="0"/>
              </a:rPr>
              <a:t>Blennow</a:t>
            </a:r>
            <a:r>
              <a:rPr lang="et-EE" sz="2400" dirty="0">
                <a:cs typeface="Times New Roman" panose="02020603050405020304" pitchFamily="18" charset="0"/>
              </a:rPr>
              <a:t> K, </a:t>
            </a:r>
            <a:r>
              <a:rPr lang="et-EE" sz="2400" dirty="0" err="1">
                <a:cs typeface="Times New Roman" panose="02020603050405020304" pitchFamily="18" charset="0"/>
              </a:rPr>
              <a:t>Breteler</a:t>
            </a:r>
            <a:r>
              <a:rPr lang="et-EE" sz="2400" dirty="0">
                <a:cs typeface="Times New Roman" panose="02020603050405020304" pitchFamily="18" charset="0"/>
              </a:rPr>
              <a:t> MBB, de </a:t>
            </a:r>
            <a:r>
              <a:rPr lang="et-EE" sz="2400" dirty="0" err="1">
                <a:cs typeface="Times New Roman" panose="02020603050405020304" pitchFamily="18" charset="0"/>
              </a:rPr>
              <a:t>Strooper</a:t>
            </a:r>
            <a:r>
              <a:rPr lang="et-EE" sz="2400" dirty="0">
                <a:cs typeface="Times New Roman" panose="02020603050405020304" pitchFamily="18" charset="0"/>
              </a:rPr>
              <a:t> B, </a:t>
            </a:r>
            <a:r>
              <a:rPr lang="et-EE" sz="2400" dirty="0" err="1">
                <a:cs typeface="Times New Roman" panose="02020603050405020304" pitchFamily="18" charset="0"/>
              </a:rPr>
              <a:t>Frisoni</a:t>
            </a:r>
            <a:r>
              <a:rPr lang="et-EE" sz="2400" dirty="0">
                <a:cs typeface="Times New Roman" panose="02020603050405020304" pitchFamily="18" charset="0"/>
              </a:rPr>
              <a:t> GF, </a:t>
            </a:r>
            <a:r>
              <a:rPr lang="et-EE" sz="2400" dirty="0" err="1">
                <a:cs typeface="Times New Roman" panose="02020603050405020304" pitchFamily="18" charset="0"/>
              </a:rPr>
              <a:t>Salloway</a:t>
            </a:r>
            <a:r>
              <a:rPr lang="et-EE" sz="2400" dirty="0">
                <a:cs typeface="Times New Roman" panose="02020603050405020304" pitchFamily="18" charset="0"/>
              </a:rPr>
              <a:t> S, Van der </a:t>
            </a:r>
            <a:r>
              <a:rPr lang="et-EE" sz="2400" dirty="0" err="1">
                <a:cs typeface="Times New Roman" panose="02020603050405020304" pitchFamily="18" charset="0"/>
              </a:rPr>
              <a:t>Flier</a:t>
            </a:r>
            <a:r>
              <a:rPr lang="et-EE" sz="2400" dirty="0">
                <a:cs typeface="Times New Roman" panose="02020603050405020304" pitchFamily="18" charset="0"/>
              </a:rPr>
              <a:t> WM. </a:t>
            </a:r>
            <a:r>
              <a:rPr lang="et-EE" sz="2400" dirty="0" err="1">
                <a:cs typeface="Times New Roman" panose="02020603050405020304" pitchFamily="18" charset="0"/>
              </a:rPr>
              <a:t>Alzheimer`s</a:t>
            </a:r>
            <a:r>
              <a:rPr lang="et-EE" sz="2400" dirty="0">
                <a:cs typeface="Times New Roman" panose="02020603050405020304" pitchFamily="18" charset="0"/>
              </a:rPr>
              <a:t> </a:t>
            </a:r>
            <a:r>
              <a:rPr lang="et-EE" sz="2400" dirty="0" err="1">
                <a:cs typeface="Times New Roman" panose="02020603050405020304" pitchFamily="18" charset="0"/>
              </a:rPr>
              <a:t>disease</a:t>
            </a:r>
            <a:r>
              <a:rPr lang="et-EE" sz="2400" dirty="0">
                <a:cs typeface="Times New Roman" panose="02020603050405020304" pitchFamily="18" charset="0"/>
              </a:rPr>
              <a:t>. </a:t>
            </a:r>
            <a:r>
              <a:rPr lang="et-EE" sz="2400" dirty="0" err="1">
                <a:cs typeface="Times New Roman" panose="02020603050405020304" pitchFamily="18" charset="0"/>
              </a:rPr>
              <a:t>Lancet</a:t>
            </a:r>
            <a:r>
              <a:rPr lang="et-EE" sz="2400" dirty="0">
                <a:cs typeface="Times New Roman" panose="02020603050405020304" pitchFamily="18" charset="0"/>
              </a:rPr>
              <a:t> 2016; 388: 505–17  http://dx.doi.org/10.1016/S0140-6736(15)01124-1</a:t>
            </a:r>
          </a:p>
          <a:p>
            <a:endParaRPr lang="et-EE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35005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52DE-42F1-6AFD-C757-E03C0E4E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681037"/>
            <a:ext cx="9486900" cy="1009651"/>
          </a:xfrm>
        </p:spPr>
        <p:txBody>
          <a:bodyPr>
            <a:normAutofit/>
          </a:bodyPr>
          <a:lstStyle/>
          <a:p>
            <a:r>
              <a:rPr lang="et-EE" sz="3200" i="0" u="none" strike="noStrike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et-EE" sz="3200" i="0" u="none" strike="noStrike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t-EE" sz="3200" i="0" u="none" strike="noStrike" dirty="0" err="1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t-EE" sz="3200" i="0" u="none" strike="noStrike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32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  <a:endParaRPr lang="et-EE" sz="32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E64ED-962B-DC2D-08A8-10EB5840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978025"/>
            <a:ext cx="9163050" cy="34512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By the end of this </a:t>
            </a:r>
            <a:r>
              <a:rPr lang="et-EE" sz="2400" i="0" u="none" strike="noStrike" dirty="0" err="1">
                <a:solidFill>
                  <a:srgbClr val="000000"/>
                </a:solidFill>
                <a:effectLst/>
              </a:rPr>
              <a:t>lecture</a:t>
            </a:r>
            <a:r>
              <a:rPr lang="et-EE" sz="24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t-EE" sz="2400" dirty="0">
                <a:solidFill>
                  <a:srgbClr val="000000"/>
                </a:solidFill>
              </a:rPr>
              <a:t>t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he student should be able to </a:t>
            </a:r>
            <a:r>
              <a:rPr lang="et-EE" sz="2400" i="0" u="none" strike="noStrike" dirty="0" err="1">
                <a:solidFill>
                  <a:srgbClr val="000000"/>
                </a:solidFill>
                <a:effectLst/>
              </a:rPr>
              <a:t>u</a:t>
            </a:r>
            <a:r>
              <a:rPr lang="et-EE" sz="2400" dirty="0" err="1"/>
              <a:t>nderstand</a:t>
            </a:r>
            <a:r>
              <a:rPr lang="et-EE" sz="2400" dirty="0"/>
              <a:t> and </a:t>
            </a:r>
            <a:r>
              <a:rPr lang="et-EE" sz="2400" dirty="0" err="1"/>
              <a:t>explain</a:t>
            </a:r>
            <a:r>
              <a:rPr lang="et-EE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/>
              <a:t>N</a:t>
            </a:r>
            <a:r>
              <a:rPr lang="en-US" sz="2400" dirty="0"/>
              <a:t>euro</a:t>
            </a:r>
            <a:r>
              <a:rPr lang="et-EE" sz="2400" dirty="0" err="1"/>
              <a:t>degeneration</a:t>
            </a:r>
            <a:r>
              <a:rPr lang="et-EE" sz="2400" dirty="0"/>
              <a:t> </a:t>
            </a:r>
            <a:r>
              <a:rPr lang="et-EE" sz="2400" dirty="0" err="1"/>
              <a:t>process</a:t>
            </a:r>
            <a:r>
              <a:rPr lang="en-US" sz="2400" dirty="0"/>
              <a:t> of the nervous system</a:t>
            </a:r>
            <a:r>
              <a:rPr lang="et-EE" sz="2400" dirty="0"/>
              <a:t>: </a:t>
            </a:r>
            <a:r>
              <a:rPr lang="et-EE" sz="2400" dirty="0" err="1"/>
              <a:t>structural</a:t>
            </a:r>
            <a:r>
              <a:rPr lang="et-EE" sz="2400" dirty="0"/>
              <a:t>, </a:t>
            </a:r>
            <a:r>
              <a:rPr lang="et-EE" sz="2400" dirty="0" err="1"/>
              <a:t>patophysiological</a:t>
            </a:r>
            <a:r>
              <a:rPr lang="et-EE" sz="2400" dirty="0"/>
              <a:t> </a:t>
            </a:r>
            <a:r>
              <a:rPr lang="et-EE" sz="2400" dirty="0" err="1"/>
              <a:t>changes</a:t>
            </a:r>
            <a:r>
              <a:rPr lang="et-EE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/>
              <a:t>Risk </a:t>
            </a:r>
            <a:r>
              <a:rPr lang="et-EE" sz="2400" dirty="0" err="1"/>
              <a:t>factors</a:t>
            </a:r>
            <a:r>
              <a:rPr lang="et-EE" sz="2400" dirty="0"/>
              <a:t> of </a:t>
            </a:r>
            <a:r>
              <a:rPr lang="et-EE" sz="2400" dirty="0" err="1"/>
              <a:t>neurodegeneration</a:t>
            </a:r>
            <a:r>
              <a:rPr lang="et-EE" sz="2400" dirty="0"/>
              <a:t>: </a:t>
            </a:r>
            <a:r>
              <a:rPr lang="et-EE" sz="2400" dirty="0" err="1"/>
              <a:t>general</a:t>
            </a:r>
            <a:r>
              <a:rPr lang="et-EE" sz="2400" dirty="0"/>
              <a:t> </a:t>
            </a:r>
            <a:r>
              <a:rPr lang="et-EE" sz="2400" dirty="0" err="1"/>
              <a:t>overview</a:t>
            </a:r>
            <a:endParaRPr lang="et-EE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60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00A8-C211-E49A-0193-B8195B9C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681037"/>
            <a:ext cx="9734550" cy="1009651"/>
          </a:xfrm>
        </p:spPr>
        <p:txBody>
          <a:bodyPr>
            <a:normAutofit/>
          </a:bodyPr>
          <a:lstStyle/>
          <a:p>
            <a:r>
              <a:rPr lang="et-EE" sz="3600" dirty="0" err="1">
                <a:solidFill>
                  <a:schemeClr val="accent5"/>
                </a:solidFill>
                <a:latin typeface="+mn-lt"/>
              </a:rPr>
              <a:t>Content</a:t>
            </a:r>
            <a:r>
              <a:rPr lang="et-EE" sz="3600" dirty="0">
                <a:solidFill>
                  <a:schemeClr val="accent5"/>
                </a:solidFill>
                <a:latin typeface="+mn-lt"/>
              </a:rPr>
              <a:t> of </a:t>
            </a:r>
            <a:r>
              <a:rPr lang="et-EE" sz="3600" dirty="0" err="1">
                <a:solidFill>
                  <a:schemeClr val="accent5"/>
                </a:solidFill>
                <a:latin typeface="+mn-lt"/>
              </a:rPr>
              <a:t>lecture</a:t>
            </a:r>
            <a:endParaRPr lang="et-EE" sz="36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E991B-F991-CC42-D4C2-EAB217FC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825625"/>
            <a:ext cx="9867900" cy="3851275"/>
          </a:xfrm>
        </p:spPr>
        <p:txBody>
          <a:bodyPr>
            <a:normAutofit/>
          </a:bodyPr>
          <a:lstStyle/>
          <a:p>
            <a:endParaRPr lang="et-EE" sz="2400" dirty="0"/>
          </a:p>
          <a:p>
            <a:r>
              <a:rPr lang="en-US" sz="2400" dirty="0"/>
              <a:t>Stages of preclinical progression of disorders</a:t>
            </a:r>
            <a:r>
              <a:rPr lang="et-EE" sz="2400" dirty="0"/>
              <a:t> and</a:t>
            </a:r>
            <a:r>
              <a:rPr lang="en-US" sz="2400" dirty="0"/>
              <a:t> start point disease</a:t>
            </a:r>
            <a:r>
              <a:rPr lang="et-EE" sz="2400" dirty="0"/>
              <a:t> – </a:t>
            </a:r>
            <a:r>
              <a:rPr lang="et-EE" sz="2400" dirty="0" err="1"/>
              <a:t>examples</a:t>
            </a:r>
            <a:r>
              <a:rPr lang="et-EE" sz="2400" dirty="0"/>
              <a:t> of </a:t>
            </a:r>
            <a:r>
              <a:rPr lang="et-EE" sz="2400" dirty="0" err="1"/>
              <a:t>Alzheimer`s</a:t>
            </a:r>
            <a:r>
              <a:rPr lang="et-EE" sz="2400" dirty="0"/>
              <a:t> and </a:t>
            </a:r>
            <a:r>
              <a:rPr lang="et-EE" sz="2400" dirty="0" err="1"/>
              <a:t>Parkinson`s</a:t>
            </a:r>
            <a:r>
              <a:rPr lang="et-EE" sz="2400" dirty="0"/>
              <a:t> </a:t>
            </a:r>
            <a:r>
              <a:rPr lang="et-EE" sz="2400" dirty="0" err="1"/>
              <a:t>disease</a:t>
            </a:r>
            <a:endParaRPr lang="et-EE" sz="2400" dirty="0"/>
          </a:p>
          <a:p>
            <a:pPr lvl="1"/>
            <a:r>
              <a:rPr lang="et-EE" sz="2000" dirty="0" err="1"/>
              <a:t>Pathophysiology</a:t>
            </a:r>
            <a:endParaRPr lang="et-EE" sz="2000" dirty="0"/>
          </a:p>
          <a:p>
            <a:pPr lvl="1"/>
            <a:r>
              <a:rPr lang="et-EE" sz="2000" dirty="0" err="1"/>
              <a:t>Structural</a:t>
            </a:r>
            <a:r>
              <a:rPr lang="et-EE" sz="2000" dirty="0"/>
              <a:t> </a:t>
            </a:r>
            <a:r>
              <a:rPr lang="et-EE" sz="2000" dirty="0" err="1"/>
              <a:t>changes</a:t>
            </a:r>
            <a:endParaRPr lang="et-EE" sz="2000" dirty="0"/>
          </a:p>
          <a:p>
            <a:pPr lvl="1"/>
            <a:r>
              <a:rPr lang="et-EE" sz="2000" dirty="0" err="1"/>
              <a:t>Studies</a:t>
            </a:r>
            <a:r>
              <a:rPr lang="et-EE" sz="2000" dirty="0"/>
              <a:t>, </a:t>
            </a:r>
            <a:r>
              <a:rPr lang="et-EE" sz="2000" dirty="0" err="1"/>
              <a:t>research</a:t>
            </a:r>
            <a:endParaRPr lang="et-EE" sz="2000" dirty="0"/>
          </a:p>
          <a:p>
            <a:pPr marL="457200" lvl="1" indent="0">
              <a:buNone/>
            </a:pPr>
            <a:r>
              <a:rPr lang="en-US" sz="2000" dirty="0"/>
              <a:t> </a:t>
            </a:r>
          </a:p>
          <a:p>
            <a:r>
              <a:rPr lang="en-US" sz="2400" dirty="0"/>
              <a:t>Risk factors of </a:t>
            </a:r>
            <a:r>
              <a:rPr lang="en-US" sz="2400" dirty="0" err="1"/>
              <a:t>neurodegen</a:t>
            </a:r>
            <a:r>
              <a:rPr lang="et-EE" sz="2400" dirty="0"/>
              <a:t>e</a:t>
            </a:r>
            <a:r>
              <a:rPr lang="en-US" sz="2400" dirty="0"/>
              <a:t>ration (epidemiology, genetics, epigenetic, environmental </a:t>
            </a:r>
            <a:r>
              <a:rPr lang="en-US" sz="2400" dirty="0" err="1"/>
              <a:t>etc</a:t>
            </a:r>
            <a:endParaRPr lang="en-US" sz="2400" dirty="0"/>
          </a:p>
          <a:p>
            <a:pPr marL="0" indent="0">
              <a:buNone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0890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3CDC-AEBD-2EF9-9116-AD2F53F7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1037"/>
            <a:ext cx="9677400" cy="1325563"/>
          </a:xfrm>
        </p:spPr>
        <p:txBody>
          <a:bodyPr>
            <a:normAutofit/>
          </a:bodyPr>
          <a:lstStyle/>
          <a:p>
            <a:r>
              <a:rPr lang="et-EE" sz="3200" dirty="0" err="1">
                <a:solidFill>
                  <a:schemeClr val="accent5"/>
                </a:solidFill>
                <a:latin typeface="+mn-lt"/>
              </a:rPr>
              <a:t>Methods</a:t>
            </a:r>
            <a:r>
              <a:rPr lang="et-EE" sz="3200" dirty="0">
                <a:solidFill>
                  <a:schemeClr val="accent5"/>
                </a:solidFill>
                <a:latin typeface="+mn-lt"/>
              </a:rPr>
              <a:t> of </a:t>
            </a:r>
            <a:r>
              <a:rPr lang="et-EE" sz="3200" dirty="0" err="1">
                <a:solidFill>
                  <a:schemeClr val="accent5"/>
                </a:solidFill>
                <a:latin typeface="+mn-lt"/>
              </a:rPr>
              <a:t>learning</a:t>
            </a:r>
            <a:endParaRPr lang="et-EE" sz="3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21918-3195-A0CB-358D-46F1810EF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006599"/>
            <a:ext cx="9677400" cy="3994151"/>
          </a:xfrm>
        </p:spPr>
        <p:txBody>
          <a:bodyPr/>
          <a:lstStyle/>
          <a:p>
            <a:r>
              <a:rPr lang="et-EE" dirty="0" err="1"/>
              <a:t>Lecture</a:t>
            </a:r>
            <a:r>
              <a:rPr lang="et-EE" dirty="0"/>
              <a:t> 1 </a:t>
            </a:r>
            <a:r>
              <a:rPr lang="et-EE" dirty="0" err="1"/>
              <a:t>hour</a:t>
            </a:r>
            <a:endParaRPr lang="et-EE" dirty="0"/>
          </a:p>
          <a:p>
            <a:r>
              <a:rPr lang="et-EE" dirty="0"/>
              <a:t>Seminar: </a:t>
            </a:r>
            <a:r>
              <a:rPr lang="et-EE" dirty="0" err="1"/>
              <a:t>questions</a:t>
            </a:r>
            <a:r>
              <a:rPr lang="et-EE" dirty="0"/>
              <a:t> and </a:t>
            </a:r>
            <a:r>
              <a:rPr lang="et-EE" dirty="0" err="1"/>
              <a:t>discussion</a:t>
            </a:r>
            <a:r>
              <a:rPr lang="et-EE" dirty="0"/>
              <a:t> 1 </a:t>
            </a:r>
            <a:r>
              <a:rPr lang="et-EE" dirty="0" err="1"/>
              <a:t>hour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2675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64D3C-7F36-1997-F0D8-71BAE8B2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51149"/>
            <a:ext cx="7924800" cy="3387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5FAE6-86CC-A831-AE04-335A91440DC0}"/>
              </a:ext>
            </a:extLst>
          </p:cNvPr>
          <p:cNvSpPr txBox="1"/>
          <p:nvPr/>
        </p:nvSpPr>
        <p:spPr>
          <a:xfrm>
            <a:off x="9023230" y="6090249"/>
            <a:ext cx="355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Katsenlos</a:t>
            </a:r>
            <a:r>
              <a:rPr lang="et-EE" dirty="0"/>
              <a:t>, A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B5AD8-3285-BE8A-D916-29403644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161" y="6615524"/>
            <a:ext cx="4204138" cy="115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821F65-01FF-9DA6-1F13-9CD7194DB5AE}"/>
              </a:ext>
            </a:extLst>
          </p:cNvPr>
          <p:cNvSpPr txBox="1"/>
          <p:nvPr/>
        </p:nvSpPr>
        <p:spPr>
          <a:xfrm>
            <a:off x="3053438" y="4307683"/>
            <a:ext cx="63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err="1"/>
              <a:t>Neurodegneration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process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drive</a:t>
            </a:r>
            <a:r>
              <a:rPr lang="et-EE" dirty="0"/>
              <a:t> as </a:t>
            </a:r>
            <a:r>
              <a:rPr lang="et-EE" dirty="0" err="1"/>
              <a:t>result</a:t>
            </a:r>
            <a:r>
              <a:rPr lang="et-EE" dirty="0"/>
              <a:t> of </a:t>
            </a:r>
            <a:r>
              <a:rPr lang="et-EE" dirty="0" err="1"/>
              <a:t>specific</a:t>
            </a:r>
            <a:r>
              <a:rPr lang="et-EE" dirty="0"/>
              <a:t> </a:t>
            </a:r>
            <a:r>
              <a:rPr lang="et-EE" dirty="0" err="1"/>
              <a:t>genetic</a:t>
            </a:r>
            <a:r>
              <a:rPr lang="et-EE" dirty="0"/>
              <a:t> </a:t>
            </a:r>
            <a:r>
              <a:rPr lang="et-EE" dirty="0" err="1"/>
              <a:t>factors</a:t>
            </a:r>
            <a:r>
              <a:rPr lang="et-EE" dirty="0"/>
              <a:t> 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aging</a:t>
            </a:r>
            <a:r>
              <a:rPr lang="et-EE" dirty="0"/>
              <a:t>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environment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55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E25D0-94C2-2B5B-986F-064DB487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41" y="0"/>
            <a:ext cx="7477414" cy="2995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19090-C2E9-DA4A-E4FA-C8F43C949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742" y="1209126"/>
            <a:ext cx="4571258" cy="564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84997-9237-84FA-F9FD-D5F90E03D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47" y="2995127"/>
            <a:ext cx="3390506" cy="36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1CFBB-51E7-E211-19DF-309408EF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29" y="-26437"/>
            <a:ext cx="7034611" cy="6514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CECCC-B37F-4042-A247-22E1A47714ED}"/>
              </a:ext>
            </a:extLst>
          </p:cNvPr>
          <p:cNvSpPr txBox="1"/>
          <p:nvPr/>
        </p:nvSpPr>
        <p:spPr>
          <a:xfrm>
            <a:off x="9797143" y="6487886"/>
            <a:ext cx="2394857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Elfil M,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E5011-70A4-0B52-A637-CA022F590110}"/>
              </a:ext>
            </a:extLst>
          </p:cNvPr>
          <p:cNvSpPr txBox="1"/>
          <p:nvPr/>
        </p:nvSpPr>
        <p:spPr>
          <a:xfrm>
            <a:off x="272955" y="6487886"/>
            <a:ext cx="950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Gut</a:t>
            </a:r>
            <a:r>
              <a:rPr lang="et-EE" dirty="0"/>
              <a:t> </a:t>
            </a:r>
            <a:r>
              <a:rPr lang="et-EE" dirty="0" err="1"/>
              <a:t>microbiota</a:t>
            </a:r>
            <a:r>
              <a:rPr lang="et-EE" dirty="0"/>
              <a:t> </a:t>
            </a:r>
            <a:r>
              <a:rPr lang="et-EE" dirty="0" err="1"/>
              <a:t>implicated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pathophysiology</a:t>
            </a:r>
            <a:r>
              <a:rPr lang="et-EE" dirty="0"/>
              <a:t> of PD </a:t>
            </a:r>
            <a:r>
              <a:rPr lang="et-EE" dirty="0" err="1"/>
              <a:t>via</a:t>
            </a:r>
            <a:r>
              <a:rPr lang="et-EE" dirty="0"/>
              <a:t> </a:t>
            </a:r>
            <a:r>
              <a:rPr lang="et-EE" dirty="0" err="1"/>
              <a:t>different</a:t>
            </a:r>
            <a:r>
              <a:rPr lang="et-EE" dirty="0"/>
              <a:t> </a:t>
            </a:r>
            <a:r>
              <a:rPr lang="et-EE" dirty="0" err="1"/>
              <a:t>direct</a:t>
            </a:r>
            <a:r>
              <a:rPr lang="et-EE" dirty="0"/>
              <a:t> and </a:t>
            </a:r>
            <a:r>
              <a:rPr lang="et-EE" dirty="0" err="1"/>
              <a:t>indirect</a:t>
            </a:r>
            <a:r>
              <a:rPr lang="et-EE" dirty="0"/>
              <a:t> </a:t>
            </a:r>
            <a:r>
              <a:rPr lang="et-EE" dirty="0" err="1"/>
              <a:t>mechanisms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2266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D83B4-E048-AA66-CB44-A66FD246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71" y="682171"/>
            <a:ext cx="10183974" cy="2210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A54A2-9E05-8E7C-2CB0-4A7C2612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5" y="3062514"/>
            <a:ext cx="10556649" cy="25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F28EF7-AC6F-460D-B813-DE5739467A94}"/>
              </a:ext>
            </a:extLst>
          </p:cNvPr>
          <p:cNvGraphicFramePr/>
          <p:nvPr/>
        </p:nvGraphicFramePr>
        <p:xfrm>
          <a:off x="77236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323DD8-11BE-D21A-1375-65969F9C597E}"/>
              </a:ext>
            </a:extLst>
          </p:cNvPr>
          <p:cNvSpPr txBox="1"/>
          <p:nvPr/>
        </p:nvSpPr>
        <p:spPr>
          <a:xfrm>
            <a:off x="9918441" y="612843"/>
            <a:ext cx="1884784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b="1" dirty="0" err="1"/>
              <a:t>Copying</a:t>
            </a:r>
            <a:r>
              <a:rPr lang="et-EE" b="1" dirty="0"/>
              <a:t> </a:t>
            </a:r>
            <a:r>
              <a:rPr lang="et-EE" b="1" dirty="0" err="1"/>
              <a:t>with</a:t>
            </a:r>
            <a:r>
              <a:rPr lang="et-EE" b="1" dirty="0"/>
              <a:t> </a:t>
            </a:r>
            <a:r>
              <a:rPr lang="et-EE" b="1" dirty="0" err="1"/>
              <a:t>diease</a:t>
            </a:r>
            <a:endParaRPr lang="et-EE" b="1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722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367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BlinkMacSystemFont</vt:lpstr>
      <vt:lpstr>Calibri</vt:lpstr>
      <vt:lpstr>Calibri Light</vt:lpstr>
      <vt:lpstr>Times New Roman</vt:lpstr>
      <vt:lpstr>Office'i kujundus</vt:lpstr>
      <vt:lpstr> Neurodegeneration and disease progression  </vt:lpstr>
      <vt:lpstr>Aims of the lecture</vt:lpstr>
      <vt:lpstr>Content of lecture</vt:lpstr>
      <vt:lpstr>Methods of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</vt:lpstr>
    </vt:vector>
  </TitlesOfParts>
  <Company>SA TÜ Kliinikum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system: Structure: neuroanatomy, blood supplay</dc:title>
  <dc:creator>Ülle Krikmann</dc:creator>
  <cp:lastModifiedBy>Ülle Krikmann</cp:lastModifiedBy>
  <cp:revision>15</cp:revision>
  <dcterms:created xsi:type="dcterms:W3CDTF">2022-09-02T15:16:27Z</dcterms:created>
  <dcterms:modified xsi:type="dcterms:W3CDTF">2022-09-04T07:40:33Z</dcterms:modified>
</cp:coreProperties>
</file>