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8"/>
  </p:notesMasterIdLst>
  <p:handoutMasterIdLst>
    <p:handoutMasterId r:id="rId19"/>
  </p:handoutMasterIdLst>
  <p:sldIdLst>
    <p:sldId id="257" r:id="rId5"/>
    <p:sldId id="270" r:id="rId6"/>
    <p:sldId id="269" r:id="rId7"/>
    <p:sldId id="258" r:id="rId8"/>
    <p:sldId id="259" r:id="rId9"/>
    <p:sldId id="260" r:id="rId10"/>
    <p:sldId id="261" r:id="rId11"/>
    <p:sldId id="262" r:id="rId12"/>
    <p:sldId id="263" r:id="rId13"/>
    <p:sldId id="264" r:id="rId14"/>
    <p:sldId id="267" r:id="rId15"/>
    <p:sldId id="265" r:id="rId16"/>
    <p:sldId id="268" r:id="rId1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407" autoAdjust="0"/>
  </p:normalViewPr>
  <p:slideViewPr>
    <p:cSldViewPr snapToGrid="0">
      <p:cViewPr varScale="1">
        <p:scale>
          <a:sx n="50" d="100"/>
          <a:sy n="50" d="100"/>
        </p:scale>
        <p:origin x="1168" y="40"/>
      </p:cViewPr>
      <p:guideLst/>
    </p:cSldViewPr>
  </p:slideViewPr>
  <p:notesTextViewPr>
    <p:cViewPr>
      <p:scale>
        <a:sx n="3" d="2"/>
        <a:sy n="3" d="2"/>
      </p:scale>
      <p:origin x="0" y="0"/>
    </p:cViewPr>
  </p:notesTextViewPr>
  <p:notesViewPr>
    <p:cSldViewPr snapToGrid="0" showGuides="1">
      <p:cViewPr varScale="1">
        <p:scale>
          <a:sx n="90" d="100"/>
          <a:sy n="90" d="100"/>
        </p:scale>
        <p:origin x="20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25860D-FEB2-4321-A366-26C2710F4548}" type="datetime1">
              <a:rPr lang="sl-SI" smtClean="0"/>
              <a:t>14. 02. 2023</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06BD15E-A83F-499B-AE2F-72149146BFF5}" type="slidenum">
              <a:rPr lang="sl-SI" smtClean="0"/>
              <a:t>‹#›</a:t>
            </a:fld>
            <a:endParaRPr lang="sl-SI"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2DA8C64-A964-4AA3-9FAD-F0DA91B82DEE}" type="datetime1">
              <a:rPr lang="sl-SI" noProof="0" smtClean="0"/>
              <a:t>14. 02. 2023</a:t>
            </a:fld>
            <a:endParaRPr lang="sl-SI" noProof="0"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za nogo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D6FFF6-EFF5-46FA-B62C-F141E1274D59}" type="slidenum">
              <a:rPr lang="sl-SI" noProof="0" smtClean="0"/>
              <a:t>‹#›</a:t>
            </a:fld>
            <a:endParaRPr lang="sl-SI" noProof="0"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endParaRPr lang="sl-SI" dirty="0"/>
          </a:p>
        </p:txBody>
      </p:sp>
      <p:sp>
        <p:nvSpPr>
          <p:cNvPr id="4" name="Označba mesta številke diapozitiva 3"/>
          <p:cNvSpPr>
            <a:spLocks noGrp="1"/>
          </p:cNvSpPr>
          <p:nvPr>
            <p:ph type="sldNum" sz="quarter" idx="10"/>
          </p:nvPr>
        </p:nvSpPr>
        <p:spPr/>
        <p:txBody>
          <a:bodyPr rtlCol="0"/>
          <a:lstStyle/>
          <a:p>
            <a:pPr rtl="0"/>
            <a:fld id="{4BD6FFF6-EFF5-46FA-B62C-F141E1274D59}" type="slidenum">
              <a:rPr lang="sl-SI" smtClean="0"/>
              <a:t>1</a:t>
            </a:fld>
            <a:endParaRPr lang="sl-SI" dirty="0"/>
          </a:p>
        </p:txBody>
      </p:sp>
    </p:spTree>
    <p:extLst>
      <p:ext uri="{BB962C8B-B14F-4D97-AF65-F5344CB8AC3E}">
        <p14:creationId xmlns:p14="http://schemas.microsoft.com/office/powerpoint/2010/main" val="400522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personality mean that older people are more emotionally unstable (column N – Neuroticism), are less inclined to socialize (column E – Extraversion), are less open to new experience (column O – Openness), less agreeable (column A – Agreeableness) and less conscientious (column C). Discuss with your students if they recognize such changes in their family members.</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11</a:t>
            </a:fld>
            <a:endParaRPr lang="sl-SI" noProof="0" dirty="0"/>
          </a:p>
        </p:txBody>
      </p:sp>
    </p:spTree>
    <p:extLst>
      <p:ext uri="{BB962C8B-B14F-4D97-AF65-F5344CB8AC3E}">
        <p14:creationId xmlns:p14="http://schemas.microsoft.com/office/powerpoint/2010/main" val="381499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all the points here to previous changes that were discussed. Again, try to present this as an interconnected system of changes, not separate parts. Illustrate where a change in one system brings about change in the behavior of a </a:t>
            </a:r>
            <a:r>
              <a:rPr lang="en-US"/>
              <a:t>person (i.e., </a:t>
            </a:r>
            <a:r>
              <a:rPr lang="en-US" dirty="0"/>
              <a:t>less openness to new experience results in the person seeking less and less novel stimuli, which can be seen as the person being averse to novelty and exploration, instead sticking to old routines, living to the outside view, possibly monotonous </a:t>
            </a:r>
            <a:r>
              <a:rPr lang="en-US"/>
              <a:t>lives).</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12</a:t>
            </a:fld>
            <a:endParaRPr lang="sl-SI" noProof="0" dirty="0"/>
          </a:p>
        </p:txBody>
      </p:sp>
    </p:spTree>
    <p:extLst>
      <p:ext uri="{BB962C8B-B14F-4D97-AF65-F5344CB8AC3E}">
        <p14:creationId xmlns:p14="http://schemas.microsoft.com/office/powerpoint/2010/main" val="353291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purpose of initial engagement of the students’ attentions. Get them to cooperate with you and start building the setting for a productive lecture. If no one offers an answer in and of themselves, then call out students at random. If comfortable, you can offer your own experience.</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3</a:t>
            </a:fld>
            <a:endParaRPr lang="sl-SI" noProof="0" dirty="0"/>
          </a:p>
        </p:txBody>
      </p:sp>
    </p:spTree>
    <p:extLst>
      <p:ext uri="{BB962C8B-B14F-4D97-AF65-F5344CB8AC3E}">
        <p14:creationId xmlns:p14="http://schemas.microsoft.com/office/powerpoint/2010/main" val="271817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dealing with psychology and behavior, it is important to understand modern psychological views on ageing. These are marked by a shift away from negativism towards ageing (everything is bad) and acknowledging the positive aspects. Explain, best through analogies and real-life stories, how the different events shown in bullet points above affect the lives of people experiencing them. Discuss various issues and benefits arising from ageing with students’ own experiences. This part is self-explanatory, and I believe everyone can find a personal story to relate to these events, by having seen their parents/grandparents experiencing this.</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4</a:t>
            </a:fld>
            <a:endParaRPr lang="sl-SI" noProof="0" dirty="0"/>
          </a:p>
        </p:txBody>
      </p:sp>
    </p:spTree>
    <p:extLst>
      <p:ext uri="{BB962C8B-B14F-4D97-AF65-F5344CB8AC3E}">
        <p14:creationId xmlns:p14="http://schemas.microsoft.com/office/powerpoint/2010/main" val="199512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example at each area of change. Physiological can be the slowing of reflexes, cognitive the reduction in fluid intelligence, affective the positivity bias, personality the shift to greater neuroticism and behavioral more careful and slow walking. These main areas of change represent the most important/largest parts of what makes us unique and different from one another. This means that ageing will inevitably affect all of our being and transform us into something different than we are now.</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5</a:t>
            </a:fld>
            <a:endParaRPr lang="sl-SI" noProof="0" dirty="0"/>
          </a:p>
        </p:txBody>
      </p:sp>
    </p:spTree>
    <p:extLst>
      <p:ext uri="{BB962C8B-B14F-4D97-AF65-F5344CB8AC3E}">
        <p14:creationId xmlns:p14="http://schemas.microsoft.com/office/powerpoint/2010/main" val="91101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have been explained in detail elsewhere and can serve as a refresher of knowledge. Discuss the figure in the center, what do the changes in these brain areas mean for the person? Have students try to explain the effects of changes in the (predominantly reduction of) gray matter in these areas with age, what that means for the day to day living of people and have them try to tie this knowledge with the examples know to them (such as their grandparents).</a:t>
            </a:r>
          </a:p>
          <a:p>
            <a:endParaRPr lang="en-US" dirty="0"/>
          </a:p>
          <a:p>
            <a:r>
              <a:rPr lang="en-US" dirty="0"/>
              <a:t>Address the concept of dedifferentiation of the brain with age, meaning that the functional segregation of brain areas starts to disintegrate in age; there are less and less distinct boundaries in various brain areas and activity patterns. If the students are more interested in this topic you can debate how Alzheimer's disease and normal aging differ here, with the AD producing similar, but much more pronounced effects with severely increased neuron and tissue volume loss.</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6</a:t>
            </a:fld>
            <a:endParaRPr lang="sl-SI" noProof="0" dirty="0"/>
          </a:p>
        </p:txBody>
      </p:sp>
    </p:spTree>
    <p:extLst>
      <p:ext uri="{BB962C8B-B14F-4D97-AF65-F5344CB8AC3E}">
        <p14:creationId xmlns:p14="http://schemas.microsoft.com/office/powerpoint/2010/main" val="392093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parallels with ADHD when discussing dopaminergic and adrenergic changes in brain signaling. Have the students produce some interventions to improve memory in the elderly using the knowledge of brain physiology and function.</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7</a:t>
            </a:fld>
            <a:endParaRPr lang="sl-SI" noProof="0" dirty="0"/>
          </a:p>
        </p:txBody>
      </p:sp>
    </p:spTree>
    <p:extLst>
      <p:ext uri="{BB962C8B-B14F-4D97-AF65-F5344CB8AC3E}">
        <p14:creationId xmlns:p14="http://schemas.microsoft.com/office/powerpoint/2010/main" val="412880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and explain what is cognition (cognitive is defined as; </a:t>
            </a:r>
            <a:r>
              <a:rPr lang="en-US" b="0" i="0" dirty="0">
                <a:solidFill>
                  <a:srgbClr val="212529"/>
                </a:solidFill>
                <a:effectLst/>
                <a:latin typeface="Open Sans" panose="020B0604020202020204" pitchFamily="34" charset="0"/>
              </a:rPr>
              <a:t>of, relating to, or being conscious intellectual activity </a:t>
            </a:r>
            <a:r>
              <a:rPr lang="en-US" b="0" i="0" dirty="0">
                <a:solidFill>
                  <a:srgbClr val="212529"/>
                </a:solidFill>
                <a:effectLst/>
                <a:latin typeface="Open Sans" panose="020B0606030504020204" pitchFamily="34" charset="0"/>
              </a:rPr>
              <a:t>(as thinking, reasoning, remembering, imagining, or learning words), with cognition defined as a cognitive mental process). Next explain the results of the meta-analysis of effects of ageing on cognition shown on the left. All of the tests whose results are depicted in that picture are easily available online, so if you have the time you can go through them with the students.</a:t>
            </a: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Also present the concepts of fluid and </a:t>
            </a:r>
            <a:r>
              <a:rPr lang="en-US" b="0" i="0" dirty="0" err="1">
                <a:solidFill>
                  <a:srgbClr val="212529"/>
                </a:solidFill>
                <a:effectLst/>
                <a:latin typeface="Open Sans" panose="020B0606030504020204" pitchFamily="34" charset="0"/>
              </a:rPr>
              <a:t>crystallised</a:t>
            </a:r>
            <a:r>
              <a:rPr lang="en-US" b="0" i="0" dirty="0">
                <a:solidFill>
                  <a:srgbClr val="212529"/>
                </a:solidFill>
                <a:effectLst/>
                <a:latin typeface="Open Sans" panose="020B0606030504020204" pitchFamily="34" charset="0"/>
              </a:rPr>
              <a:t> intelligence; fluid is the “natural talent” or the “processing speed” of the brain in certain tasks, while </a:t>
            </a:r>
            <a:r>
              <a:rPr lang="en-US" b="0" i="0" dirty="0" err="1">
                <a:solidFill>
                  <a:srgbClr val="212529"/>
                </a:solidFill>
                <a:effectLst/>
                <a:latin typeface="Open Sans" panose="020B0606030504020204" pitchFamily="34" charset="0"/>
              </a:rPr>
              <a:t>crystallised</a:t>
            </a:r>
            <a:r>
              <a:rPr lang="en-US" b="0" i="0" dirty="0">
                <a:solidFill>
                  <a:srgbClr val="212529"/>
                </a:solidFill>
                <a:effectLst/>
                <a:latin typeface="Open Sans" panose="020B0606030504020204" pitchFamily="34" charset="0"/>
              </a:rPr>
              <a:t> is better represented by the sum of knowledge and experience of one’s life (i.e. the vocabulary is a facet of </a:t>
            </a:r>
            <a:r>
              <a:rPr lang="en-US" b="0" i="0" dirty="0" err="1">
                <a:solidFill>
                  <a:srgbClr val="212529"/>
                </a:solidFill>
                <a:effectLst/>
                <a:latin typeface="Open Sans" panose="020B0606030504020204" pitchFamily="34" charset="0"/>
              </a:rPr>
              <a:t>crystallised</a:t>
            </a:r>
            <a:r>
              <a:rPr lang="en-US" b="0" i="0" dirty="0">
                <a:solidFill>
                  <a:srgbClr val="212529"/>
                </a:solidFill>
                <a:effectLst/>
                <a:latin typeface="Open Sans" panose="020B0606030504020204" pitchFamily="34" charset="0"/>
              </a:rPr>
              <a:t> intelligence). Ordinary IQ tests are a mix of both.</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8</a:t>
            </a:fld>
            <a:endParaRPr lang="sl-SI" noProof="0" dirty="0"/>
          </a:p>
        </p:txBody>
      </p:sp>
    </p:spTree>
    <p:extLst>
      <p:ext uri="{BB962C8B-B14F-4D97-AF65-F5344CB8AC3E}">
        <p14:creationId xmlns:p14="http://schemas.microsoft.com/office/powerpoint/2010/main" val="123705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summary of what was learned. Then touch upon issues with inhibition (impulsivity) and tie this to the changes in the brain discussed previously. Paint a picture for the students that these are not separate processes but a part of a bigger whole. Also address each of the bullets and explain them more in-depth;</a:t>
            </a:r>
          </a:p>
          <a:p>
            <a:pPr marL="171450" indent="-171450">
              <a:buFontTx/>
              <a:buChar char="-"/>
            </a:pPr>
            <a:r>
              <a:rPr lang="en-US" dirty="0"/>
              <a:t>Decline in the senses pertains to the worsening of vision, hearing, smell, balance etc. and the accommodations one must make to these changes. An interesting point is also the stimuli deprivation arising from this and the possible worsening of conditions like dementia that rely on high brain activation to not progress as rapidly.</a:t>
            </a:r>
          </a:p>
          <a:p>
            <a:pPr marL="171450" indent="-171450">
              <a:buFontTx/>
              <a:buChar char="-"/>
            </a:pPr>
            <a:r>
              <a:rPr lang="en-US" dirty="0"/>
              <a:t>Issues with mental flexibility pertains to the mix of a decrease in fluid and an increase of </a:t>
            </a:r>
            <a:r>
              <a:rPr lang="en-US" dirty="0" err="1"/>
              <a:t>crystallised</a:t>
            </a:r>
            <a:r>
              <a:rPr lang="en-US" dirty="0"/>
              <a:t> intelligence. Older people are less likely to see novel solutions/paths, approaches to a problem, while having a lot of life experience to draw upon when trying to solve it and also not much of a reason to seek new knowledge (I have learned what there was to learn in my field of expertise attitude for example).</a:t>
            </a:r>
          </a:p>
          <a:p>
            <a:pPr marL="171450" indent="-171450">
              <a:buFontTx/>
              <a:buChar char="-"/>
            </a:pPr>
            <a:r>
              <a:rPr lang="en-US" dirty="0"/>
              <a:t>Issues with contextualization pertain to the difficulty in seeing the big picture.</a:t>
            </a:r>
          </a:p>
          <a:p>
            <a:pPr marL="171450" indent="-171450">
              <a:buFontTx/>
              <a:buChar char="-"/>
            </a:pPr>
            <a:r>
              <a:rPr lang="en-US" dirty="0"/>
              <a:t>Passive environmental support pertains to the concept of manipulating the environment in such a way that it elicits better cognitive performance of the people within. This is easier to achieve with elders, due to some of the cognitive effects of ageing as well as emotion processing differences.</a:t>
            </a:r>
          </a:p>
          <a:p>
            <a:pPr marL="171450" indent="-171450">
              <a:buFontTx/>
              <a:buChar char="-"/>
            </a:pP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9</a:t>
            </a:fld>
            <a:endParaRPr lang="sl-SI" noProof="0" dirty="0"/>
          </a:p>
        </p:txBody>
      </p:sp>
    </p:spTree>
    <p:extLst>
      <p:ext uri="{BB962C8B-B14F-4D97-AF65-F5344CB8AC3E}">
        <p14:creationId xmlns:p14="http://schemas.microsoft.com/office/powerpoint/2010/main" val="348660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these changes mean for i.e. internet scammers and other everyday life situations. Discuss also what this means for government and public office holders. Discuss all the areas of life where the change in emotion processing can have an effect due to age.</a:t>
            </a:r>
            <a:endParaRPr lang="sl-SI" dirty="0"/>
          </a:p>
        </p:txBody>
      </p:sp>
      <p:sp>
        <p:nvSpPr>
          <p:cNvPr id="4" name="Slide Number Placeholder 3"/>
          <p:cNvSpPr>
            <a:spLocks noGrp="1"/>
          </p:cNvSpPr>
          <p:nvPr>
            <p:ph type="sldNum" sz="quarter" idx="5"/>
          </p:nvPr>
        </p:nvSpPr>
        <p:spPr/>
        <p:txBody>
          <a:bodyPr/>
          <a:lstStyle/>
          <a:p>
            <a:pPr rtl="0"/>
            <a:fld id="{4BD6FFF6-EFF5-46FA-B62C-F141E1274D59}" type="slidenum">
              <a:rPr lang="sl-SI" noProof="0" smtClean="0"/>
              <a:t>10</a:t>
            </a:fld>
            <a:endParaRPr lang="sl-SI" noProof="0" dirty="0"/>
          </a:p>
        </p:txBody>
      </p:sp>
    </p:spTree>
    <p:extLst>
      <p:ext uri="{BB962C8B-B14F-4D97-AF65-F5344CB8AC3E}">
        <p14:creationId xmlns:p14="http://schemas.microsoft.com/office/powerpoint/2010/main" val="143228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CCCF-C17A-4C24-8479-41DC967D2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FED1E68-8BC8-E09B-8935-73C733038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CF09BC1C-8421-E328-208B-DAE36ED29146}"/>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5" name="Footer Placeholder 4">
            <a:extLst>
              <a:ext uri="{FF2B5EF4-FFF2-40B4-BE49-F238E27FC236}">
                <a16:creationId xmlns:a16="http://schemas.microsoft.com/office/drawing/2014/main" id="{A1DCC320-E656-180F-924F-C96E98C9D9DA}"/>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6" name="Slide Number Placeholder 5">
            <a:extLst>
              <a:ext uri="{FF2B5EF4-FFF2-40B4-BE49-F238E27FC236}">
                <a16:creationId xmlns:a16="http://schemas.microsoft.com/office/drawing/2014/main" id="{A4905D60-AAD4-9283-C666-F0EE5D59948F}"/>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19358981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62C6-CBC0-A0B9-0920-39AB2EA0692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9345173-788A-CCC1-063F-DB58AC0C7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088480B-B00D-69A0-3225-2CFB1619654E}"/>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5" name="Footer Placeholder 4">
            <a:extLst>
              <a:ext uri="{FF2B5EF4-FFF2-40B4-BE49-F238E27FC236}">
                <a16:creationId xmlns:a16="http://schemas.microsoft.com/office/drawing/2014/main" id="{6134A2B9-781F-DD04-A157-0E69FB6438B6}"/>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6" name="Slide Number Placeholder 5">
            <a:extLst>
              <a:ext uri="{FF2B5EF4-FFF2-40B4-BE49-F238E27FC236}">
                <a16:creationId xmlns:a16="http://schemas.microsoft.com/office/drawing/2014/main" id="{11F090A1-ABA5-8C63-B296-0C8297BD8777}"/>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21265718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05113-B154-2935-0837-827A369A1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D54408C-E43C-324F-D484-876B4E97A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436910D-413C-A61E-0514-BBB08F211881}"/>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5" name="Footer Placeholder 4">
            <a:extLst>
              <a:ext uri="{FF2B5EF4-FFF2-40B4-BE49-F238E27FC236}">
                <a16:creationId xmlns:a16="http://schemas.microsoft.com/office/drawing/2014/main" id="{EBDBD4A0-49A5-A476-47AB-E8773585267A}"/>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6" name="Slide Number Placeholder 5">
            <a:extLst>
              <a:ext uri="{FF2B5EF4-FFF2-40B4-BE49-F238E27FC236}">
                <a16:creationId xmlns:a16="http://schemas.microsoft.com/office/drawing/2014/main" id="{20A25C2A-820D-A9F9-E24F-39DCDEA3DED4}"/>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3651606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AB91-B9FD-B7E9-C68D-CAF46515540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0CDAD61-0769-FFF7-707A-C2B0CF840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43C5DC1-9346-A3CC-7CAD-FB92693B37C8}"/>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5" name="Footer Placeholder 4">
            <a:extLst>
              <a:ext uri="{FF2B5EF4-FFF2-40B4-BE49-F238E27FC236}">
                <a16:creationId xmlns:a16="http://schemas.microsoft.com/office/drawing/2014/main" id="{EC765F92-8BED-B6EE-DB09-6737216B9BAE}"/>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6" name="Slide Number Placeholder 5">
            <a:extLst>
              <a:ext uri="{FF2B5EF4-FFF2-40B4-BE49-F238E27FC236}">
                <a16:creationId xmlns:a16="http://schemas.microsoft.com/office/drawing/2014/main" id="{0F7009DE-793C-3EC8-A3B0-BDA9517E28E2}"/>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23927256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2B84-5645-F9DC-4A02-A96ADB334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68280E6-0088-4440-AEA8-BD63BE465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900ED-EF10-1A25-8076-7C7E21CDDA88}"/>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5" name="Footer Placeholder 4">
            <a:extLst>
              <a:ext uri="{FF2B5EF4-FFF2-40B4-BE49-F238E27FC236}">
                <a16:creationId xmlns:a16="http://schemas.microsoft.com/office/drawing/2014/main" id="{71D303F8-E632-4A91-5194-E463631DE33F}"/>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6" name="Slide Number Placeholder 5">
            <a:extLst>
              <a:ext uri="{FF2B5EF4-FFF2-40B4-BE49-F238E27FC236}">
                <a16:creationId xmlns:a16="http://schemas.microsoft.com/office/drawing/2014/main" id="{83597C21-359B-2543-1442-D213CA8E64EE}"/>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18114742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3F8F-A202-02DD-BEC9-08AA5662A21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A426D82-FC6B-4A13-4D69-79EDC049AF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80C0C69-E3B4-A83D-2408-6F7D45D48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8C1D912-7EBE-38AA-CE68-96CACAE116C0}"/>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6" name="Footer Placeholder 5">
            <a:extLst>
              <a:ext uri="{FF2B5EF4-FFF2-40B4-BE49-F238E27FC236}">
                <a16:creationId xmlns:a16="http://schemas.microsoft.com/office/drawing/2014/main" id="{529EBC4F-249B-6474-CC66-C27633FBB056}"/>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7" name="Slide Number Placeholder 6">
            <a:extLst>
              <a:ext uri="{FF2B5EF4-FFF2-40B4-BE49-F238E27FC236}">
                <a16:creationId xmlns:a16="http://schemas.microsoft.com/office/drawing/2014/main" id="{EE58729D-5593-6241-8BAE-E19C7B50D7E2}"/>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22004653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9F00-944B-AA34-3A2E-1AC229504BBB}"/>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EE391B0-E4A5-25B5-2FE1-78FDFFE72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D4D19-153C-F582-ED96-843D584DF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726CD63-D7CB-6032-108F-86CCC4008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9740E-CC5C-C3BB-469F-12958A805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1A53F91-D93A-7FD2-AD14-A1BD961CDC57}"/>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8" name="Footer Placeholder 7">
            <a:extLst>
              <a:ext uri="{FF2B5EF4-FFF2-40B4-BE49-F238E27FC236}">
                <a16:creationId xmlns:a16="http://schemas.microsoft.com/office/drawing/2014/main" id="{1B3829E3-7350-5FA8-F051-EE69FB7B59C1}"/>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9" name="Slide Number Placeholder 8">
            <a:extLst>
              <a:ext uri="{FF2B5EF4-FFF2-40B4-BE49-F238E27FC236}">
                <a16:creationId xmlns:a16="http://schemas.microsoft.com/office/drawing/2014/main" id="{926A15C7-77DD-2B4B-C6B0-3CCEF4DD98E0}"/>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40246600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FA7-D165-5BFC-6D84-E3854863E4A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3668CF5A-23E3-14A8-D654-55AD29DA2C80}"/>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4" name="Footer Placeholder 3">
            <a:extLst>
              <a:ext uri="{FF2B5EF4-FFF2-40B4-BE49-F238E27FC236}">
                <a16:creationId xmlns:a16="http://schemas.microsoft.com/office/drawing/2014/main" id="{67A6ADEF-ECBE-FEBD-9715-60B5085F77EA}"/>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5" name="Slide Number Placeholder 4">
            <a:extLst>
              <a:ext uri="{FF2B5EF4-FFF2-40B4-BE49-F238E27FC236}">
                <a16:creationId xmlns:a16="http://schemas.microsoft.com/office/drawing/2014/main" id="{A7691837-80F2-4802-EC43-CFD93745DAAB}"/>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13507050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459D4-97E9-495A-B9BF-536E45B7D6E2}"/>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3" name="Footer Placeholder 2">
            <a:extLst>
              <a:ext uri="{FF2B5EF4-FFF2-40B4-BE49-F238E27FC236}">
                <a16:creationId xmlns:a16="http://schemas.microsoft.com/office/drawing/2014/main" id="{0DA256EF-B911-DAEE-2824-DD03EE09FEB2}"/>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4" name="Slide Number Placeholder 3">
            <a:extLst>
              <a:ext uri="{FF2B5EF4-FFF2-40B4-BE49-F238E27FC236}">
                <a16:creationId xmlns:a16="http://schemas.microsoft.com/office/drawing/2014/main" id="{30CDB93E-4009-C6ED-44CF-037956FBD5E9}"/>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1165177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0F23-DC29-80DE-FA1F-43AA16CA5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6913DEB-D59F-3771-7443-CC9F68763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6540129-31E0-52A9-595E-440D900A6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1059C-ECAD-0395-8A54-F6499AE3733B}"/>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6" name="Footer Placeholder 5">
            <a:extLst>
              <a:ext uri="{FF2B5EF4-FFF2-40B4-BE49-F238E27FC236}">
                <a16:creationId xmlns:a16="http://schemas.microsoft.com/office/drawing/2014/main" id="{7BF78000-88EB-1192-CCB0-F4954E8405D7}"/>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7" name="Slide Number Placeholder 6">
            <a:extLst>
              <a:ext uri="{FF2B5EF4-FFF2-40B4-BE49-F238E27FC236}">
                <a16:creationId xmlns:a16="http://schemas.microsoft.com/office/drawing/2014/main" id="{422D4031-12A1-7412-37AF-A545E95ADF63}"/>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24705970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AD2-7426-34CD-2D92-8C645162C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ACDB75A5-FC94-623F-C8B2-3CBB928D1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l-SI"/>
          </a:p>
        </p:txBody>
      </p:sp>
      <p:sp>
        <p:nvSpPr>
          <p:cNvPr id="4" name="Text Placeholder 3">
            <a:extLst>
              <a:ext uri="{FF2B5EF4-FFF2-40B4-BE49-F238E27FC236}">
                <a16:creationId xmlns:a16="http://schemas.microsoft.com/office/drawing/2014/main" id="{2CDE5BC2-8D61-9022-DC79-0CCC273AC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27258-2B21-D3A9-E0DE-4DDF598588AC}"/>
              </a:ext>
            </a:extLst>
          </p:cNvPr>
          <p:cNvSpPr>
            <a:spLocks noGrp="1"/>
          </p:cNvSpPr>
          <p:nvPr>
            <p:ph type="dt" sz="half" idx="10"/>
          </p:nvPr>
        </p:nvSpPr>
        <p:spPr>
          <a:xfrm>
            <a:off x="838200" y="6356350"/>
            <a:ext cx="2743200" cy="365125"/>
          </a:xfrm>
          <a:prstGeom prst="rect">
            <a:avLst/>
          </a:prstGeom>
        </p:spPr>
        <p:txBody>
          <a:bodyPr/>
          <a:lstStyle/>
          <a:p>
            <a:pPr rtl="0"/>
            <a:fld id="{F9FF3EF5-7445-43D7-B5A3-717239E70F6D}" type="datetime1">
              <a:rPr lang="sl-SI" noProof="0" smtClean="0"/>
              <a:t>14. 02. 2023</a:t>
            </a:fld>
            <a:endParaRPr lang="sl-SI" noProof="0" dirty="0"/>
          </a:p>
        </p:txBody>
      </p:sp>
      <p:sp>
        <p:nvSpPr>
          <p:cNvPr id="6" name="Footer Placeholder 5">
            <a:extLst>
              <a:ext uri="{FF2B5EF4-FFF2-40B4-BE49-F238E27FC236}">
                <a16:creationId xmlns:a16="http://schemas.microsoft.com/office/drawing/2014/main" id="{22005112-EF6C-2C8D-37E3-293AF068238A}"/>
              </a:ext>
            </a:extLst>
          </p:cNvPr>
          <p:cNvSpPr>
            <a:spLocks noGrp="1"/>
          </p:cNvSpPr>
          <p:nvPr>
            <p:ph type="ftr" sz="quarter" idx="11"/>
          </p:nvPr>
        </p:nvSpPr>
        <p:spPr>
          <a:xfrm>
            <a:off x="4038600" y="6356350"/>
            <a:ext cx="4114800" cy="365125"/>
          </a:xfrm>
          <a:prstGeom prst="rect">
            <a:avLst/>
          </a:prstGeom>
        </p:spPr>
        <p:txBody>
          <a:bodyPr/>
          <a:lstStyle/>
          <a:p>
            <a:pPr rtl="0"/>
            <a:r>
              <a:rPr lang="sl-SI" noProof="0"/>
              <a:t>Dodajte nogo</a:t>
            </a:r>
            <a:endParaRPr lang="sl-SI" noProof="0" dirty="0"/>
          </a:p>
        </p:txBody>
      </p:sp>
      <p:sp>
        <p:nvSpPr>
          <p:cNvPr id="7" name="Slide Number Placeholder 6">
            <a:extLst>
              <a:ext uri="{FF2B5EF4-FFF2-40B4-BE49-F238E27FC236}">
                <a16:creationId xmlns:a16="http://schemas.microsoft.com/office/drawing/2014/main" id="{E2A88AED-52E5-40D2-C00D-B6014C873E2F}"/>
              </a:ext>
            </a:extLst>
          </p:cNvPr>
          <p:cNvSpPr>
            <a:spLocks noGrp="1"/>
          </p:cNvSpPr>
          <p:nvPr>
            <p:ph type="sldNum" sz="quarter" idx="12"/>
          </p:nvPr>
        </p:nvSpPr>
        <p:spPr>
          <a:xfrm>
            <a:off x="8610600" y="6356350"/>
            <a:ext cx="2743200" cy="365125"/>
          </a:xfrm>
          <a:prstGeom prst="rect">
            <a:avLst/>
          </a:prstGeom>
        </p:spPr>
        <p:txBody>
          <a:bodyPr/>
          <a:lstStyle/>
          <a:p>
            <a:pPr rtl="0"/>
            <a:fld id="{401CF334-2D5C-4859-84A6-CA7E6E43FAEB}" type="slidenum">
              <a:rPr lang="sl-SI" noProof="0" smtClean="0"/>
              <a:pPr/>
              <a:t>‹#›</a:t>
            </a:fld>
            <a:endParaRPr lang="sl-SI" noProof="0" dirty="0"/>
          </a:p>
        </p:txBody>
      </p:sp>
    </p:spTree>
    <p:extLst>
      <p:ext uri="{BB962C8B-B14F-4D97-AF65-F5344CB8AC3E}">
        <p14:creationId xmlns:p14="http://schemas.microsoft.com/office/powerpoint/2010/main" val="18384018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994CC-577F-797A-80EC-0450056B1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4DAB8CA-5D43-CE1D-35B8-372059982019}"/>
              </a:ext>
            </a:extLst>
          </p:cNvPr>
          <p:cNvSpPr>
            <a:spLocks noGrp="1"/>
          </p:cNvSpPr>
          <p:nvPr>
            <p:ph type="body" idx="1"/>
          </p:nvPr>
        </p:nvSpPr>
        <p:spPr>
          <a:xfrm>
            <a:off x="838200" y="1825625"/>
            <a:ext cx="10515600" cy="36791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grpSp>
        <p:nvGrpSpPr>
          <p:cNvPr id="7" name="Group 6">
            <a:extLst>
              <a:ext uri="{FF2B5EF4-FFF2-40B4-BE49-F238E27FC236}">
                <a16:creationId xmlns:a16="http://schemas.microsoft.com/office/drawing/2014/main" id="{D0F45464-1EC6-A79E-9C12-F688A09B3198}"/>
              </a:ext>
            </a:extLst>
          </p:cNvPr>
          <p:cNvGrpSpPr/>
          <p:nvPr/>
        </p:nvGrpSpPr>
        <p:grpSpPr>
          <a:xfrm>
            <a:off x="230323" y="6107049"/>
            <a:ext cx="6520219" cy="633095"/>
            <a:chOff x="519728" y="10058718"/>
            <a:chExt cx="6520219" cy="633095"/>
          </a:xfrm>
        </p:grpSpPr>
        <p:pic>
          <p:nvPicPr>
            <p:cNvPr id="8" name="Picture 7">
              <a:extLst>
                <a:ext uri="{FF2B5EF4-FFF2-40B4-BE49-F238E27FC236}">
                  <a16:creationId xmlns:a16="http://schemas.microsoft.com/office/drawing/2014/main" id="{CBDB7A42-F594-1715-8E50-9AA269239F91}"/>
                </a:ext>
              </a:extLst>
            </p:cNvPr>
            <p:cNvPicPr/>
            <p:nvPr/>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A206166D-EFCB-A75D-56F0-EE860CFF0712}"/>
                </a:ext>
              </a:extLst>
            </p:cNvPr>
            <p:cNvSpPr txBox="1"/>
            <p:nvPr/>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045E4D34-6519-7ABD-C602-12A995772C37}"/>
              </a:ext>
            </a:extLst>
          </p:cNvPr>
          <p:cNvPicPr>
            <a:picLocks noChangeAspect="1"/>
          </p:cNvPicPr>
          <p:nvPr/>
        </p:nvPicPr>
        <p:blipFill>
          <a:blip r:embed="rId14"/>
          <a:stretch>
            <a:fillRect/>
          </a:stretch>
        </p:blipFill>
        <p:spPr>
          <a:xfrm>
            <a:off x="11071822" y="5431033"/>
            <a:ext cx="1074143" cy="1309111"/>
          </a:xfrm>
          <a:prstGeom prst="rect">
            <a:avLst/>
          </a:prstGeom>
        </p:spPr>
      </p:pic>
    </p:spTree>
    <p:extLst>
      <p:ext uri="{BB962C8B-B14F-4D97-AF65-F5344CB8AC3E}">
        <p14:creationId xmlns:p14="http://schemas.microsoft.com/office/powerpoint/2010/main" val="1057655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12" userDrawn="1">
          <p15:clr>
            <a:srgbClr val="F26B43"/>
          </p15:clr>
        </p15:guide>
        <p15:guide id="4" pos="1176" userDrawn="1">
          <p15:clr>
            <a:srgbClr val="F26B43"/>
          </p15:clr>
        </p15:guide>
        <p15:guide id="5" orient="horz" pos="3936" userDrawn="1">
          <p15:clr>
            <a:srgbClr val="F26B43"/>
          </p15:clr>
        </p15:guide>
        <p15:guide id="6" orient="horz" pos="888" userDrawn="1">
          <p15:clr>
            <a:srgbClr val="F26B43"/>
          </p15:clr>
        </p15:guide>
        <p15:guide id="7"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3389/FPSYG.2017.01877/BIBTEX" TargetMode="External"/><Relationship Id="rId3" Type="http://schemas.openxmlformats.org/officeDocument/2006/relationships/hyperlink" Target="https://doi.org/10.1146/ANNUREV-PSYCH-122414-033540" TargetMode="External"/><Relationship Id="rId7" Type="http://schemas.openxmlformats.org/officeDocument/2006/relationships/hyperlink" Target="https://doi.org/10.1016/B978-0-12-380882-0.00017-6" TargetMode="External"/><Relationship Id="rId2" Type="http://schemas.openxmlformats.org/officeDocument/2006/relationships/hyperlink" Target="https://www.racgp.org.au/getattachment/241138d1-7067-49e7-8844-916afdb5ba2c/attachment.aspx" TargetMode="External"/><Relationship Id="rId1" Type="http://schemas.openxmlformats.org/officeDocument/2006/relationships/slideLayout" Target="../slideLayouts/slideLayout2.xml"/><Relationship Id="rId6" Type="http://schemas.openxmlformats.org/officeDocument/2006/relationships/hyperlink" Target="https://doi.org/10.1002/per.2259" TargetMode="External"/><Relationship Id="rId5" Type="http://schemas.openxmlformats.org/officeDocument/2006/relationships/hyperlink" Target="https://doi.org/10.31887/DCNS.2001.3.3/DCPARK" TargetMode="External"/><Relationship Id="rId4" Type="http://schemas.openxmlformats.org/officeDocument/2006/relationships/hyperlink" Target="https://doi.org/10.1146/annurev-psych-01041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65960" y="2583304"/>
            <a:ext cx="9875520" cy="1472184"/>
          </a:xfrm>
        </p:spPr>
        <p:txBody>
          <a:bodyPr rtlCol="0">
            <a:normAutofit fontScale="90000"/>
          </a:bodyPr>
          <a:lstStyle/>
          <a:p>
            <a:pPr rtl="0"/>
            <a:r>
              <a:rPr lang="en-GB" dirty="0"/>
              <a:t>Psychological changes in normal ageing</a:t>
            </a:r>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Affective</a:t>
            </a:r>
            <a:endParaRPr lang="sl-SI" dirty="0"/>
          </a:p>
        </p:txBody>
      </p:sp>
      <p:sp>
        <p:nvSpPr>
          <p:cNvPr id="3" name="Označba mesta vsebine 2"/>
          <p:cNvSpPr>
            <a:spLocks noGrp="1"/>
          </p:cNvSpPr>
          <p:nvPr>
            <p:ph idx="1"/>
          </p:nvPr>
        </p:nvSpPr>
        <p:spPr/>
        <p:txBody>
          <a:bodyPr/>
          <a:lstStyle/>
          <a:p>
            <a:r>
              <a:rPr lang="sl-SI" dirty="0" err="1"/>
              <a:t>Positivity</a:t>
            </a:r>
            <a:r>
              <a:rPr lang="sl-SI" dirty="0"/>
              <a:t> </a:t>
            </a:r>
            <a:r>
              <a:rPr lang="sl-SI" dirty="0" err="1"/>
              <a:t>effect</a:t>
            </a:r>
            <a:endParaRPr lang="sl-SI" dirty="0"/>
          </a:p>
          <a:p>
            <a:r>
              <a:rPr lang="sl-SI" dirty="0" err="1"/>
              <a:t>Changes</a:t>
            </a:r>
            <a:r>
              <a:rPr lang="sl-SI" dirty="0"/>
              <a:t> in </a:t>
            </a:r>
            <a:r>
              <a:rPr lang="sl-SI" dirty="0" err="1"/>
              <a:t>the</a:t>
            </a:r>
            <a:r>
              <a:rPr lang="sl-SI" dirty="0"/>
              <a:t> </a:t>
            </a:r>
            <a:r>
              <a:rPr lang="sl-SI" dirty="0" err="1"/>
              <a:t>strategy</a:t>
            </a:r>
            <a:r>
              <a:rPr lang="sl-SI" dirty="0"/>
              <a:t> </a:t>
            </a:r>
            <a:r>
              <a:rPr lang="sl-SI" dirty="0" err="1"/>
              <a:t>for</a:t>
            </a:r>
            <a:r>
              <a:rPr lang="sl-SI" dirty="0"/>
              <a:t> </a:t>
            </a:r>
            <a:r>
              <a:rPr lang="sl-SI" dirty="0" err="1"/>
              <a:t>emotion</a:t>
            </a:r>
            <a:r>
              <a:rPr lang="sl-SI" dirty="0"/>
              <a:t> </a:t>
            </a:r>
            <a:r>
              <a:rPr lang="sl-SI" dirty="0" err="1"/>
              <a:t>regulation</a:t>
            </a:r>
            <a:r>
              <a:rPr lang="sl-SI" dirty="0"/>
              <a:t> (more </a:t>
            </a:r>
            <a:r>
              <a:rPr lang="sl-SI" dirty="0" err="1"/>
              <a:t>distraction</a:t>
            </a:r>
            <a:r>
              <a:rPr lang="sl-SI" dirty="0"/>
              <a:t>, </a:t>
            </a:r>
            <a:r>
              <a:rPr lang="sl-SI" dirty="0" err="1"/>
              <a:t>less</a:t>
            </a:r>
            <a:r>
              <a:rPr lang="sl-SI" dirty="0"/>
              <a:t> </a:t>
            </a:r>
            <a:r>
              <a:rPr lang="sl-SI" dirty="0" err="1"/>
              <a:t>reappraisal</a:t>
            </a:r>
            <a:r>
              <a:rPr lang="sl-SI" dirty="0"/>
              <a:t>)</a:t>
            </a:r>
          </a:p>
          <a:p>
            <a:r>
              <a:rPr lang="sl-SI" dirty="0" err="1"/>
              <a:t>Worse</a:t>
            </a:r>
            <a:r>
              <a:rPr lang="sl-SI" dirty="0"/>
              <a:t> </a:t>
            </a:r>
            <a:r>
              <a:rPr lang="sl-SI" dirty="0" err="1"/>
              <a:t>emotion</a:t>
            </a:r>
            <a:r>
              <a:rPr lang="sl-SI" dirty="0"/>
              <a:t> </a:t>
            </a:r>
            <a:r>
              <a:rPr lang="sl-SI" dirty="0" err="1"/>
              <a:t>recognition</a:t>
            </a:r>
            <a:endParaRPr lang="sl-SI" dirty="0"/>
          </a:p>
          <a:p>
            <a:r>
              <a:rPr lang="sl-SI" dirty="0" err="1"/>
              <a:t>Less</a:t>
            </a:r>
            <a:r>
              <a:rPr lang="sl-SI" dirty="0"/>
              <a:t> </a:t>
            </a:r>
            <a:r>
              <a:rPr lang="sl-SI" dirty="0" err="1"/>
              <a:t>searching</a:t>
            </a:r>
            <a:r>
              <a:rPr lang="sl-SI" dirty="0"/>
              <a:t> </a:t>
            </a:r>
            <a:r>
              <a:rPr lang="sl-SI" dirty="0" err="1"/>
              <a:t>when</a:t>
            </a:r>
            <a:r>
              <a:rPr lang="sl-SI" dirty="0"/>
              <a:t> </a:t>
            </a:r>
            <a:r>
              <a:rPr lang="sl-SI" dirty="0" err="1"/>
              <a:t>making</a:t>
            </a:r>
            <a:r>
              <a:rPr lang="sl-SI" dirty="0"/>
              <a:t> </a:t>
            </a:r>
            <a:r>
              <a:rPr lang="sl-SI" dirty="0" err="1"/>
              <a:t>decisions</a:t>
            </a:r>
            <a:r>
              <a:rPr lang="sl-SI" dirty="0"/>
              <a:t>, more </a:t>
            </a:r>
            <a:r>
              <a:rPr lang="sl-SI" dirty="0" err="1"/>
              <a:t>focused</a:t>
            </a:r>
            <a:r>
              <a:rPr lang="sl-SI" dirty="0"/>
              <a:t> on </a:t>
            </a:r>
            <a:r>
              <a:rPr lang="sl-SI" dirty="0" err="1"/>
              <a:t>positive</a:t>
            </a:r>
            <a:r>
              <a:rPr lang="sl-SI" dirty="0"/>
              <a:t> </a:t>
            </a:r>
            <a:r>
              <a:rPr lang="sl-SI" dirty="0" err="1"/>
              <a:t>outcomes</a:t>
            </a:r>
            <a:endParaRPr lang="sl-SI" dirty="0"/>
          </a:p>
          <a:p>
            <a:endParaRPr lang="sl-SI" dirty="0"/>
          </a:p>
        </p:txBody>
      </p:sp>
      <p:pic>
        <p:nvPicPr>
          <p:cNvPr id="4" name="Picture 2" descr="www.frontiersi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410" y="2643360"/>
            <a:ext cx="4841179" cy="27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Personality</a:t>
            </a:r>
            <a:endParaRPr lang="sl-SI" dirty="0"/>
          </a:p>
        </p:txBody>
      </p:sp>
      <p:sp>
        <p:nvSpPr>
          <p:cNvPr id="3" name="Označba mesta vsebine 2"/>
          <p:cNvSpPr>
            <a:spLocks noGrp="1"/>
          </p:cNvSpPr>
          <p:nvPr>
            <p:ph idx="1"/>
          </p:nvPr>
        </p:nvSpPr>
        <p:spPr/>
        <p:txBody>
          <a:bodyPr/>
          <a:lstStyle/>
          <a:p>
            <a:endParaRPr lang="sl-SI" dirty="0"/>
          </a:p>
        </p:txBody>
      </p:sp>
      <p:pic>
        <p:nvPicPr>
          <p:cNvPr id="4" name="Slika 3"/>
          <p:cNvPicPr>
            <a:picLocks noChangeAspect="1"/>
          </p:cNvPicPr>
          <p:nvPr/>
        </p:nvPicPr>
        <p:blipFill rotWithShape="1">
          <a:blip r:embed="rId3"/>
          <a:srcRect l="21711" t="53802" r="9430" b="16257"/>
          <a:stretch/>
        </p:blipFill>
        <p:spPr>
          <a:xfrm>
            <a:off x="2484521" y="2846805"/>
            <a:ext cx="7555832" cy="2053390"/>
          </a:xfrm>
          <a:prstGeom prst="rect">
            <a:avLst/>
          </a:prstGeom>
        </p:spPr>
      </p:pic>
    </p:spTree>
    <p:extLst>
      <p:ext uri="{BB962C8B-B14F-4D97-AF65-F5344CB8AC3E}">
        <p14:creationId xmlns:p14="http://schemas.microsoft.com/office/powerpoint/2010/main" val="25900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Behavioral</a:t>
            </a:r>
            <a:endParaRPr lang="sl-SI" dirty="0"/>
          </a:p>
        </p:txBody>
      </p:sp>
      <p:sp>
        <p:nvSpPr>
          <p:cNvPr id="3" name="Označba mesta vsebine 2"/>
          <p:cNvSpPr>
            <a:spLocks noGrp="1"/>
          </p:cNvSpPr>
          <p:nvPr>
            <p:ph idx="1"/>
          </p:nvPr>
        </p:nvSpPr>
        <p:spPr/>
        <p:txBody>
          <a:bodyPr/>
          <a:lstStyle/>
          <a:p>
            <a:r>
              <a:rPr lang="sl-SI" dirty="0" err="1"/>
              <a:t>Less</a:t>
            </a:r>
            <a:r>
              <a:rPr lang="sl-SI" dirty="0"/>
              <a:t> </a:t>
            </a:r>
            <a:r>
              <a:rPr lang="sl-SI" dirty="0" err="1"/>
              <a:t>novelty</a:t>
            </a:r>
            <a:r>
              <a:rPr lang="sl-SI" dirty="0"/>
              <a:t> </a:t>
            </a:r>
            <a:r>
              <a:rPr lang="sl-SI" dirty="0" err="1"/>
              <a:t>seeking</a:t>
            </a:r>
            <a:r>
              <a:rPr lang="sl-SI" dirty="0"/>
              <a:t> </a:t>
            </a:r>
            <a:r>
              <a:rPr lang="sl-SI" dirty="0" err="1"/>
              <a:t>and</a:t>
            </a:r>
            <a:r>
              <a:rPr lang="sl-SI" dirty="0"/>
              <a:t> </a:t>
            </a:r>
            <a:r>
              <a:rPr lang="sl-SI" dirty="0" err="1"/>
              <a:t>exploration</a:t>
            </a:r>
            <a:endParaRPr lang="sl-SI" dirty="0"/>
          </a:p>
          <a:p>
            <a:r>
              <a:rPr lang="sl-SI" dirty="0"/>
              <a:t>More </a:t>
            </a:r>
            <a:r>
              <a:rPr lang="sl-SI" dirty="0" err="1"/>
              <a:t>reliance</a:t>
            </a:r>
            <a:r>
              <a:rPr lang="sl-SI" dirty="0"/>
              <a:t> on </a:t>
            </a:r>
            <a:r>
              <a:rPr lang="sl-SI" dirty="0" err="1"/>
              <a:t>outside</a:t>
            </a:r>
            <a:r>
              <a:rPr lang="sl-SI" dirty="0"/>
              <a:t> </a:t>
            </a:r>
            <a:r>
              <a:rPr lang="sl-SI" dirty="0" err="1"/>
              <a:t>support</a:t>
            </a:r>
            <a:endParaRPr lang="sl-SI" dirty="0"/>
          </a:p>
          <a:p>
            <a:r>
              <a:rPr lang="sl-SI" dirty="0" err="1"/>
              <a:t>The</a:t>
            </a:r>
            <a:r>
              <a:rPr lang="sl-SI" dirty="0"/>
              <a:t> </a:t>
            </a:r>
            <a:r>
              <a:rPr lang="sl-SI" dirty="0" err="1"/>
              <a:t>neccessary</a:t>
            </a:r>
            <a:r>
              <a:rPr lang="sl-SI" dirty="0"/>
              <a:t> </a:t>
            </a:r>
            <a:r>
              <a:rPr lang="sl-SI" dirty="0" err="1"/>
              <a:t>need</a:t>
            </a:r>
            <a:r>
              <a:rPr lang="sl-SI" dirty="0"/>
              <a:t> to </a:t>
            </a:r>
            <a:r>
              <a:rPr lang="sl-SI" dirty="0" err="1"/>
              <a:t>change</a:t>
            </a:r>
            <a:r>
              <a:rPr lang="sl-SI" dirty="0"/>
              <a:t> </a:t>
            </a:r>
            <a:r>
              <a:rPr lang="sl-SI" dirty="0" err="1"/>
              <a:t>existing</a:t>
            </a:r>
            <a:r>
              <a:rPr lang="sl-SI" dirty="0"/>
              <a:t> </a:t>
            </a:r>
            <a:r>
              <a:rPr lang="sl-SI" dirty="0" err="1"/>
              <a:t>patterns</a:t>
            </a:r>
            <a:r>
              <a:rPr lang="sl-SI" dirty="0"/>
              <a:t> (like </a:t>
            </a:r>
            <a:r>
              <a:rPr lang="sl-SI" dirty="0" err="1"/>
              <a:t>going</a:t>
            </a:r>
            <a:r>
              <a:rPr lang="sl-SI" dirty="0"/>
              <a:t> to </a:t>
            </a:r>
            <a:r>
              <a:rPr lang="sl-SI" dirty="0" err="1"/>
              <a:t>work</a:t>
            </a:r>
            <a:r>
              <a:rPr lang="sl-SI" dirty="0"/>
              <a:t>)</a:t>
            </a:r>
          </a:p>
          <a:p>
            <a:r>
              <a:rPr lang="sl-SI" dirty="0" err="1"/>
              <a:t>Slower</a:t>
            </a:r>
            <a:r>
              <a:rPr lang="sl-SI" dirty="0"/>
              <a:t>, more </a:t>
            </a:r>
            <a:r>
              <a:rPr lang="sl-SI" dirty="0" err="1"/>
              <a:t>effortful</a:t>
            </a:r>
            <a:r>
              <a:rPr lang="sl-SI" dirty="0"/>
              <a:t> </a:t>
            </a:r>
            <a:r>
              <a:rPr lang="sl-SI" dirty="0" err="1"/>
              <a:t>execution</a:t>
            </a:r>
            <a:r>
              <a:rPr lang="sl-SI" dirty="0"/>
              <a:t> </a:t>
            </a:r>
            <a:r>
              <a:rPr lang="sl-SI" dirty="0" err="1"/>
              <a:t>of</a:t>
            </a:r>
            <a:r>
              <a:rPr lang="sl-SI" dirty="0"/>
              <a:t> </a:t>
            </a:r>
            <a:r>
              <a:rPr lang="sl-SI" dirty="0" err="1"/>
              <a:t>tasks</a:t>
            </a:r>
            <a:r>
              <a:rPr lang="sl-SI" dirty="0"/>
              <a:t> (</a:t>
            </a:r>
            <a:r>
              <a:rPr lang="sl-SI" dirty="0" err="1"/>
              <a:t>mostl</a:t>
            </a:r>
            <a:r>
              <a:rPr lang="sl-SI" dirty="0"/>
              <a:t> </a:t>
            </a:r>
            <a:r>
              <a:rPr lang="sl-SI" dirty="0" err="1"/>
              <a:t>due</a:t>
            </a:r>
            <a:r>
              <a:rPr lang="sl-SI" dirty="0"/>
              <a:t> to </a:t>
            </a:r>
            <a:r>
              <a:rPr lang="sl-SI" dirty="0" err="1"/>
              <a:t>physiological</a:t>
            </a:r>
            <a:r>
              <a:rPr lang="sl-SI" dirty="0"/>
              <a:t> </a:t>
            </a:r>
            <a:r>
              <a:rPr lang="sl-SI" dirty="0" err="1"/>
              <a:t>limitations</a:t>
            </a:r>
            <a:r>
              <a:rPr lang="sl-SI" dirty="0"/>
              <a:t>, </a:t>
            </a:r>
            <a:r>
              <a:rPr lang="sl-SI" dirty="0" err="1"/>
              <a:t>such</a:t>
            </a:r>
            <a:r>
              <a:rPr lang="sl-SI" dirty="0"/>
              <a:t> as </a:t>
            </a:r>
            <a:r>
              <a:rPr lang="sl-SI" dirty="0" err="1"/>
              <a:t>longer</a:t>
            </a:r>
            <a:r>
              <a:rPr lang="sl-SI" dirty="0"/>
              <a:t> </a:t>
            </a:r>
            <a:r>
              <a:rPr lang="sl-SI" dirty="0" err="1"/>
              <a:t>reaction</a:t>
            </a:r>
            <a:r>
              <a:rPr lang="sl-SI" dirty="0"/>
              <a:t> </a:t>
            </a:r>
            <a:r>
              <a:rPr lang="sl-SI" dirty="0" err="1"/>
              <a:t>times</a:t>
            </a:r>
            <a:r>
              <a:rPr lang="sl-SI" dirty="0"/>
              <a:t>)</a:t>
            </a:r>
          </a:p>
        </p:txBody>
      </p:sp>
    </p:spTree>
    <p:extLst>
      <p:ext uri="{BB962C8B-B14F-4D97-AF65-F5344CB8AC3E}">
        <p14:creationId xmlns:p14="http://schemas.microsoft.com/office/powerpoint/2010/main" val="423574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5FBB-AB48-FDF5-8BD7-65B2E13D01D3}"/>
              </a:ext>
            </a:extLst>
          </p:cNvPr>
          <p:cNvSpPr>
            <a:spLocks noGrp="1"/>
          </p:cNvSpPr>
          <p:nvPr>
            <p:ph type="title"/>
          </p:nvPr>
        </p:nvSpPr>
        <p:spPr/>
        <p:txBody>
          <a:bodyPr/>
          <a:lstStyle/>
          <a:p>
            <a:r>
              <a:rPr lang="en-US" dirty="0"/>
              <a:t>Sources and further reading</a:t>
            </a:r>
            <a:endParaRPr lang="sl-SI" dirty="0"/>
          </a:p>
        </p:txBody>
      </p:sp>
      <p:sp>
        <p:nvSpPr>
          <p:cNvPr id="3" name="Content Placeholder 2">
            <a:extLst>
              <a:ext uri="{FF2B5EF4-FFF2-40B4-BE49-F238E27FC236}">
                <a16:creationId xmlns:a16="http://schemas.microsoft.com/office/drawing/2014/main" id="{1C883F5A-04A8-3A17-9ED3-36F89BA989DF}"/>
              </a:ext>
            </a:extLst>
          </p:cNvPr>
          <p:cNvSpPr>
            <a:spLocks noGrp="1"/>
          </p:cNvSpPr>
          <p:nvPr>
            <p:ph idx="1"/>
          </p:nvPr>
        </p:nvSpPr>
        <p:spPr>
          <a:xfrm>
            <a:off x="838200" y="1825624"/>
            <a:ext cx="10515600" cy="4207427"/>
          </a:xfrm>
        </p:spPr>
        <p:txBody>
          <a:bodyPr>
            <a:normAutofit fontScale="47500" lnSpcReduction="20000"/>
          </a:bodyPr>
          <a:lstStyle/>
          <a:p>
            <a:pPr marL="82296" indent="0">
              <a:buNone/>
            </a:pPr>
            <a:r>
              <a:rPr lang="sl-SI" b="1" dirty="0" err="1"/>
              <a:t>Mandatory</a:t>
            </a:r>
            <a:endParaRPr lang="sl-SI" b="1" dirty="0"/>
          </a:p>
          <a:p>
            <a:r>
              <a:rPr lang="en-GB" dirty="0"/>
              <a:t>Anstey, K. J., &amp; Low, L.-F. (2004). Normal cognitive changes in ageing. </a:t>
            </a:r>
            <a:r>
              <a:rPr lang="en-GB" i="1" dirty="0"/>
              <a:t>Australian Family Physician</a:t>
            </a:r>
            <a:r>
              <a:rPr lang="en-GB" dirty="0"/>
              <a:t>, </a:t>
            </a:r>
            <a:r>
              <a:rPr lang="en-GB" i="1" dirty="0"/>
              <a:t>33</a:t>
            </a:r>
            <a:r>
              <a:rPr lang="en-GB" dirty="0"/>
              <a:t>(10).</a:t>
            </a:r>
            <a:r>
              <a:rPr lang="sl-SI" dirty="0"/>
              <a:t> </a:t>
            </a:r>
            <a:r>
              <a:rPr lang="sl-SI" dirty="0" err="1"/>
              <a:t>Available</a:t>
            </a:r>
            <a:r>
              <a:rPr lang="sl-SI" dirty="0"/>
              <a:t> </a:t>
            </a:r>
            <a:r>
              <a:rPr lang="sl-SI" dirty="0" err="1"/>
              <a:t>from</a:t>
            </a:r>
            <a:r>
              <a:rPr lang="sl-SI" dirty="0"/>
              <a:t>: </a:t>
            </a:r>
            <a:r>
              <a:rPr lang="sl-SI" dirty="0">
                <a:hlinkClick r:id="rId2"/>
              </a:rPr>
              <a:t>https://www.racgp.org.au/getattachment/241138d1-7067-49e7-8844-916afdb5ba2c/attachment.aspx</a:t>
            </a:r>
            <a:endParaRPr lang="sl-SI" dirty="0"/>
          </a:p>
          <a:p>
            <a:r>
              <a:rPr lang="en-GB" dirty="0"/>
              <a:t>Mather, M. (2016). The Affective Neuroscience of Aging. </a:t>
            </a:r>
            <a:r>
              <a:rPr lang="en-GB" i="1" dirty="0"/>
              <a:t>Annual Review of Psychology</a:t>
            </a:r>
            <a:r>
              <a:rPr lang="en-GB" dirty="0"/>
              <a:t>, </a:t>
            </a:r>
            <a:r>
              <a:rPr lang="en-GB" i="1" dirty="0"/>
              <a:t>67</a:t>
            </a:r>
            <a:r>
              <a:rPr lang="en-GB" dirty="0"/>
              <a:t>, 213. </a:t>
            </a:r>
            <a:r>
              <a:rPr lang="en-GB" dirty="0">
                <a:hlinkClick r:id="rId3"/>
              </a:rPr>
              <a:t>https://doi.org/10.1146/ANNUREV-PSYCH-122414-033540</a:t>
            </a:r>
            <a:endParaRPr lang="sl-SI" dirty="0"/>
          </a:p>
          <a:p>
            <a:r>
              <a:rPr lang="en-GB" dirty="0"/>
              <a:t>Costa, P. T., </a:t>
            </a:r>
            <a:r>
              <a:rPr lang="en-GB" dirty="0" err="1"/>
              <a:t>Mccrae</a:t>
            </a:r>
            <a:r>
              <a:rPr lang="en-GB" dirty="0"/>
              <a:t>, R. R., &amp; </a:t>
            </a:r>
            <a:r>
              <a:rPr lang="en-GB" dirty="0" err="1"/>
              <a:t>Ockenhoff</a:t>
            </a:r>
            <a:r>
              <a:rPr lang="en-GB" dirty="0"/>
              <a:t>, C. E. L. ¨. (2019). Personality Across the Life Span. </a:t>
            </a:r>
            <a:r>
              <a:rPr lang="en-GB" i="1" dirty="0" err="1"/>
              <a:t>Annu</a:t>
            </a:r>
            <a:r>
              <a:rPr lang="en-GB" i="1" dirty="0"/>
              <a:t>. Rev. </a:t>
            </a:r>
            <a:r>
              <a:rPr lang="en-GB" i="1" dirty="0" err="1"/>
              <a:t>Psychol</a:t>
            </a:r>
            <a:r>
              <a:rPr lang="en-GB" dirty="0"/>
              <a:t>, </a:t>
            </a:r>
            <a:r>
              <a:rPr lang="en-GB" i="1" dirty="0"/>
              <a:t>70</a:t>
            </a:r>
            <a:r>
              <a:rPr lang="en-GB" dirty="0"/>
              <a:t>, 423–448. </a:t>
            </a:r>
            <a:r>
              <a:rPr lang="en-GB" dirty="0">
                <a:hlinkClick r:id="rId4"/>
              </a:rPr>
              <a:t>https://doi.org/10.1146/annurev-psych-010418</a:t>
            </a:r>
            <a:endParaRPr lang="sl-SI" dirty="0"/>
          </a:p>
          <a:p>
            <a:pPr marL="82296" indent="0">
              <a:buNone/>
            </a:pPr>
            <a:r>
              <a:rPr lang="sl-SI" b="1" dirty="0" err="1"/>
              <a:t>Additional</a:t>
            </a:r>
            <a:endParaRPr lang="sl-SI" b="1" dirty="0"/>
          </a:p>
          <a:p>
            <a:r>
              <a:rPr lang="sl-SI" dirty="0"/>
              <a:t>Park, D. C., Polk, T. A., </a:t>
            </a:r>
            <a:r>
              <a:rPr lang="sl-SI" dirty="0" err="1"/>
              <a:t>Mikels</a:t>
            </a:r>
            <a:r>
              <a:rPr lang="sl-SI" dirty="0"/>
              <a:t>, J. A., Taylor, S. F., &amp; </a:t>
            </a:r>
            <a:r>
              <a:rPr lang="sl-SI" dirty="0" err="1"/>
              <a:t>Marshuetz</a:t>
            </a:r>
            <a:r>
              <a:rPr lang="sl-SI" dirty="0"/>
              <a:t>, C. (2022). </a:t>
            </a:r>
            <a:r>
              <a:rPr lang="sl-SI" dirty="0" err="1"/>
              <a:t>Cerebral</a:t>
            </a:r>
            <a:r>
              <a:rPr lang="sl-SI" dirty="0"/>
              <a:t> </a:t>
            </a:r>
            <a:r>
              <a:rPr lang="sl-SI" dirty="0" err="1"/>
              <a:t>aging</a:t>
            </a:r>
            <a:r>
              <a:rPr lang="sl-SI" dirty="0"/>
              <a:t>: </a:t>
            </a:r>
            <a:r>
              <a:rPr lang="sl-SI" dirty="0" err="1"/>
              <a:t>integration</a:t>
            </a:r>
            <a:r>
              <a:rPr lang="sl-SI" dirty="0"/>
              <a:t> </a:t>
            </a:r>
            <a:r>
              <a:rPr lang="sl-SI" dirty="0" err="1"/>
              <a:t>of</a:t>
            </a:r>
            <a:r>
              <a:rPr lang="sl-SI" dirty="0"/>
              <a:t> </a:t>
            </a:r>
            <a:r>
              <a:rPr lang="sl-SI" dirty="0" err="1"/>
              <a:t>brain</a:t>
            </a:r>
            <a:r>
              <a:rPr lang="sl-SI" dirty="0"/>
              <a:t> </a:t>
            </a:r>
            <a:r>
              <a:rPr lang="sl-SI" dirty="0" err="1"/>
              <a:t>and</a:t>
            </a:r>
            <a:r>
              <a:rPr lang="sl-SI" dirty="0"/>
              <a:t> </a:t>
            </a:r>
            <a:r>
              <a:rPr lang="sl-SI" dirty="0" err="1"/>
              <a:t>behavioral</a:t>
            </a:r>
            <a:r>
              <a:rPr lang="sl-SI" dirty="0"/>
              <a:t> </a:t>
            </a:r>
            <a:r>
              <a:rPr lang="sl-SI" dirty="0" err="1"/>
              <a:t>models</a:t>
            </a:r>
            <a:r>
              <a:rPr lang="sl-SI" dirty="0"/>
              <a:t> </a:t>
            </a:r>
            <a:r>
              <a:rPr lang="sl-SI" dirty="0" err="1"/>
              <a:t>of</a:t>
            </a:r>
            <a:r>
              <a:rPr lang="sl-SI" dirty="0"/>
              <a:t> </a:t>
            </a:r>
            <a:r>
              <a:rPr lang="sl-SI" dirty="0" err="1"/>
              <a:t>cognitive</a:t>
            </a:r>
            <a:r>
              <a:rPr lang="sl-SI" dirty="0"/>
              <a:t> </a:t>
            </a:r>
            <a:r>
              <a:rPr lang="sl-SI" dirty="0" err="1"/>
              <a:t>function</a:t>
            </a:r>
            <a:r>
              <a:rPr lang="sl-SI" dirty="0"/>
              <a:t>. </a:t>
            </a:r>
            <a:r>
              <a:rPr lang="sl-SI" i="1" dirty="0"/>
              <a:t>Https://Doi.Org/10.31887/DCNS.2001.3.3/Dcpark</a:t>
            </a:r>
            <a:r>
              <a:rPr lang="sl-SI" dirty="0"/>
              <a:t>, </a:t>
            </a:r>
            <a:r>
              <a:rPr lang="sl-SI" i="1" dirty="0"/>
              <a:t>3</a:t>
            </a:r>
            <a:r>
              <a:rPr lang="sl-SI" dirty="0"/>
              <a:t>(3), 151–165. </a:t>
            </a:r>
            <a:r>
              <a:rPr lang="sl-SI" dirty="0">
                <a:hlinkClick r:id="rId5"/>
              </a:rPr>
              <a:t>https://doi.org/10.31887/DCNS.2001.3.3/DCPARK</a:t>
            </a:r>
            <a:endParaRPr lang="sl-SI" dirty="0"/>
          </a:p>
          <a:p>
            <a:r>
              <a:rPr lang="sl-SI" dirty="0"/>
              <a:t>Graham, E. K., Weston, S. J., </a:t>
            </a:r>
            <a:r>
              <a:rPr lang="sl-SI" dirty="0" err="1"/>
              <a:t>Gerstorf</a:t>
            </a:r>
            <a:r>
              <a:rPr lang="sl-SI" dirty="0"/>
              <a:t>, D., </a:t>
            </a:r>
            <a:r>
              <a:rPr lang="sl-SI" dirty="0" err="1"/>
              <a:t>Yoneda</a:t>
            </a:r>
            <a:r>
              <a:rPr lang="sl-SI" dirty="0"/>
              <a:t>, T. B., </a:t>
            </a:r>
            <a:r>
              <a:rPr lang="sl-SI" dirty="0" err="1"/>
              <a:t>Booth</a:t>
            </a:r>
            <a:r>
              <a:rPr lang="sl-SI" dirty="0"/>
              <a:t>, T., </a:t>
            </a:r>
            <a:r>
              <a:rPr lang="sl-SI" dirty="0" err="1"/>
              <a:t>Beam</a:t>
            </a:r>
            <a:r>
              <a:rPr lang="sl-SI" dirty="0"/>
              <a:t>, C. R., </a:t>
            </a:r>
            <a:r>
              <a:rPr lang="sl-SI" dirty="0" err="1"/>
              <a:t>Petkus</a:t>
            </a:r>
            <a:r>
              <a:rPr lang="sl-SI" dirty="0"/>
              <a:t>, A. J., </a:t>
            </a:r>
            <a:r>
              <a:rPr lang="sl-SI" dirty="0" err="1"/>
              <a:t>Drewelies</a:t>
            </a:r>
            <a:r>
              <a:rPr lang="sl-SI" dirty="0"/>
              <a:t>, J., Hall, A. N., </a:t>
            </a:r>
            <a:r>
              <a:rPr lang="sl-SI" dirty="0" err="1"/>
              <a:t>Bastarache</a:t>
            </a:r>
            <a:r>
              <a:rPr lang="sl-SI" dirty="0"/>
              <a:t>, E. D., </a:t>
            </a:r>
            <a:r>
              <a:rPr lang="sl-SI" dirty="0" err="1"/>
              <a:t>Estabrook</a:t>
            </a:r>
            <a:r>
              <a:rPr lang="sl-SI" dirty="0"/>
              <a:t>, R., </a:t>
            </a:r>
            <a:r>
              <a:rPr lang="sl-SI" dirty="0" err="1"/>
              <a:t>Katz</a:t>
            </a:r>
            <a:r>
              <a:rPr lang="sl-SI" dirty="0"/>
              <a:t>, M. J., </a:t>
            </a:r>
            <a:r>
              <a:rPr lang="sl-SI" dirty="0" err="1"/>
              <a:t>Turiano</a:t>
            </a:r>
            <a:r>
              <a:rPr lang="sl-SI" dirty="0"/>
              <a:t>, N. A., </a:t>
            </a:r>
            <a:r>
              <a:rPr lang="sl-SI" dirty="0" err="1"/>
              <a:t>Lindenberger</a:t>
            </a:r>
            <a:r>
              <a:rPr lang="sl-SI" dirty="0"/>
              <a:t>, U., Smith, J., Wagner, G. G., </a:t>
            </a:r>
            <a:r>
              <a:rPr lang="sl-SI" dirty="0" err="1"/>
              <a:t>Piccinin</a:t>
            </a:r>
            <a:r>
              <a:rPr lang="sl-SI" dirty="0"/>
              <a:t>, A. M., Lipton, R. B., </a:t>
            </a:r>
            <a:r>
              <a:rPr lang="sl-SI" dirty="0" err="1"/>
              <a:t>Schaie</a:t>
            </a:r>
            <a:r>
              <a:rPr lang="sl-SI" dirty="0"/>
              <a:t>, K. W., … </a:t>
            </a:r>
            <a:r>
              <a:rPr lang="sl-SI" dirty="0" err="1"/>
              <a:t>Mroczek</a:t>
            </a:r>
            <a:r>
              <a:rPr lang="sl-SI" dirty="0"/>
              <a:t>, D. K. (2020). </a:t>
            </a:r>
            <a:r>
              <a:rPr lang="sl-SI" dirty="0" err="1"/>
              <a:t>Trajectories</a:t>
            </a:r>
            <a:r>
              <a:rPr lang="sl-SI" dirty="0"/>
              <a:t> </a:t>
            </a:r>
            <a:r>
              <a:rPr lang="sl-SI" dirty="0" err="1"/>
              <a:t>of</a:t>
            </a:r>
            <a:r>
              <a:rPr lang="sl-SI" dirty="0"/>
              <a:t> Big </a:t>
            </a:r>
            <a:r>
              <a:rPr lang="sl-SI" dirty="0" err="1"/>
              <a:t>Five</a:t>
            </a:r>
            <a:r>
              <a:rPr lang="sl-SI" dirty="0"/>
              <a:t> </a:t>
            </a:r>
            <a:r>
              <a:rPr lang="sl-SI" dirty="0" err="1"/>
              <a:t>Personality</a:t>
            </a:r>
            <a:r>
              <a:rPr lang="sl-SI" dirty="0"/>
              <a:t> </a:t>
            </a:r>
            <a:r>
              <a:rPr lang="sl-SI" dirty="0" err="1"/>
              <a:t>Traits</a:t>
            </a:r>
            <a:r>
              <a:rPr lang="sl-SI" dirty="0"/>
              <a:t>: A </a:t>
            </a:r>
            <a:r>
              <a:rPr lang="sl-SI" dirty="0" err="1"/>
              <a:t>Coordinated</a:t>
            </a:r>
            <a:r>
              <a:rPr lang="sl-SI" dirty="0"/>
              <a:t> </a:t>
            </a:r>
            <a:r>
              <a:rPr lang="sl-SI" dirty="0" err="1"/>
              <a:t>Analysis</a:t>
            </a:r>
            <a:r>
              <a:rPr lang="sl-SI" dirty="0"/>
              <a:t> </a:t>
            </a:r>
            <a:r>
              <a:rPr lang="sl-SI" dirty="0" err="1"/>
              <a:t>of</a:t>
            </a:r>
            <a:r>
              <a:rPr lang="sl-SI" dirty="0"/>
              <a:t> 16 </a:t>
            </a:r>
            <a:r>
              <a:rPr lang="sl-SI" dirty="0" err="1"/>
              <a:t>Longitudinal</a:t>
            </a:r>
            <a:r>
              <a:rPr lang="sl-SI" dirty="0"/>
              <a:t> </a:t>
            </a:r>
            <a:r>
              <a:rPr lang="sl-SI" dirty="0" err="1"/>
              <a:t>Samples</a:t>
            </a:r>
            <a:r>
              <a:rPr lang="sl-SI" dirty="0"/>
              <a:t>. </a:t>
            </a:r>
            <a:r>
              <a:rPr lang="sl-SI" i="1" dirty="0" err="1"/>
              <a:t>European</a:t>
            </a:r>
            <a:r>
              <a:rPr lang="sl-SI" i="1" dirty="0"/>
              <a:t> </a:t>
            </a:r>
            <a:r>
              <a:rPr lang="sl-SI" i="1" dirty="0" err="1"/>
              <a:t>Journal</a:t>
            </a:r>
            <a:r>
              <a:rPr lang="sl-SI" i="1" dirty="0"/>
              <a:t> </a:t>
            </a:r>
            <a:r>
              <a:rPr lang="sl-SI" i="1" dirty="0" err="1"/>
              <a:t>of</a:t>
            </a:r>
            <a:r>
              <a:rPr lang="sl-SI" i="1" dirty="0"/>
              <a:t> </a:t>
            </a:r>
            <a:r>
              <a:rPr lang="sl-SI" i="1" dirty="0" err="1"/>
              <a:t>Personality</a:t>
            </a:r>
            <a:r>
              <a:rPr lang="sl-SI" dirty="0"/>
              <a:t>, </a:t>
            </a:r>
            <a:r>
              <a:rPr lang="sl-SI" i="1" dirty="0"/>
              <a:t>10</a:t>
            </a:r>
            <a:r>
              <a:rPr lang="sl-SI" dirty="0"/>
              <a:t>, 301–321. </a:t>
            </a:r>
            <a:r>
              <a:rPr lang="sl-SI" dirty="0">
                <a:hlinkClick r:id="rId6"/>
              </a:rPr>
              <a:t>https://doi.org/10.1002/per.2259</a:t>
            </a:r>
            <a:endParaRPr lang="sl-SI" dirty="0"/>
          </a:p>
          <a:p>
            <a:pPr marL="82296" indent="0">
              <a:buNone/>
            </a:pPr>
            <a:r>
              <a:rPr lang="sl-SI" b="1" dirty="0" err="1"/>
              <a:t>Advanced</a:t>
            </a:r>
            <a:endParaRPr lang="sl-SI" b="1" dirty="0"/>
          </a:p>
          <a:p>
            <a:r>
              <a:rPr lang="en-GB" dirty="0"/>
              <a:t>Bowen, C. E., &amp; Staudinger, U. M. (2011). Aging in the Work Context. In </a:t>
            </a:r>
            <a:r>
              <a:rPr lang="en-GB" i="1" dirty="0"/>
              <a:t>Handbook of the Psychology of Aging</a:t>
            </a:r>
            <a:r>
              <a:rPr lang="en-GB" dirty="0"/>
              <a:t> (pp. 263–272). </a:t>
            </a:r>
            <a:r>
              <a:rPr lang="en-GB" dirty="0">
                <a:hlinkClick r:id="rId7"/>
              </a:rPr>
              <a:t>https://doi.org/10.1016/B978-0-12-380882-0.00017-6</a:t>
            </a:r>
            <a:endParaRPr lang="en-GB" dirty="0"/>
          </a:p>
          <a:p>
            <a:r>
              <a:rPr lang="en-GB" dirty="0" err="1"/>
              <a:t>Kappes</a:t>
            </a:r>
            <a:r>
              <a:rPr lang="en-GB" dirty="0"/>
              <a:t>, C., </a:t>
            </a:r>
            <a:r>
              <a:rPr lang="en-GB" dirty="0" err="1"/>
              <a:t>Streubel</a:t>
            </a:r>
            <a:r>
              <a:rPr lang="en-GB" dirty="0"/>
              <a:t>, B., </a:t>
            </a:r>
            <a:r>
              <a:rPr lang="en-GB" dirty="0" err="1"/>
              <a:t>Droste</a:t>
            </a:r>
            <a:r>
              <a:rPr lang="en-GB" dirty="0"/>
              <a:t>, K. L., &amp; </a:t>
            </a:r>
            <a:r>
              <a:rPr lang="en-GB" dirty="0" err="1"/>
              <a:t>Folta-Schoofs</a:t>
            </a:r>
            <a:r>
              <a:rPr lang="en-GB" dirty="0"/>
              <a:t>, K. (2017). Linking the positivity effect in attention with affective outcomes: Age group differences and the role of arousal. </a:t>
            </a:r>
            <a:r>
              <a:rPr lang="en-GB" i="1" dirty="0"/>
              <a:t>Frontiers in Psychology</a:t>
            </a:r>
            <a:r>
              <a:rPr lang="en-GB" dirty="0"/>
              <a:t>, </a:t>
            </a:r>
            <a:r>
              <a:rPr lang="en-GB" i="1" dirty="0"/>
              <a:t>8</a:t>
            </a:r>
            <a:r>
              <a:rPr lang="en-GB" dirty="0"/>
              <a:t>(OCT), 1877. </a:t>
            </a:r>
            <a:r>
              <a:rPr lang="en-GB" dirty="0">
                <a:hlinkClick r:id="rId8"/>
              </a:rPr>
              <a:t>https://doi.org/10.3389/FPSYG.2017.01877/BIBTEX</a:t>
            </a:r>
            <a:endParaRPr lang="sl-SI" dirty="0"/>
          </a:p>
        </p:txBody>
      </p:sp>
    </p:spTree>
    <p:extLst>
      <p:ext uri="{BB962C8B-B14F-4D97-AF65-F5344CB8AC3E}">
        <p14:creationId xmlns:p14="http://schemas.microsoft.com/office/powerpoint/2010/main" val="14698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A117-73B2-A74E-52F0-9808C8A7D356}"/>
              </a:ext>
            </a:extLst>
          </p:cNvPr>
          <p:cNvSpPr>
            <a:spLocks noGrp="1"/>
          </p:cNvSpPr>
          <p:nvPr>
            <p:ph type="title"/>
          </p:nvPr>
        </p:nvSpPr>
        <p:spPr/>
        <p:txBody>
          <a:bodyPr/>
          <a:lstStyle/>
          <a:p>
            <a:r>
              <a:rPr lang="en-US" dirty="0"/>
              <a:t>Lesson objectives</a:t>
            </a:r>
            <a:endParaRPr lang="sl-SI" dirty="0"/>
          </a:p>
        </p:txBody>
      </p:sp>
      <p:sp>
        <p:nvSpPr>
          <p:cNvPr id="3" name="Content Placeholder 2">
            <a:extLst>
              <a:ext uri="{FF2B5EF4-FFF2-40B4-BE49-F238E27FC236}">
                <a16:creationId xmlns:a16="http://schemas.microsoft.com/office/drawing/2014/main" id="{848161F4-BF35-F130-1869-82209A8DDF82}"/>
              </a:ext>
            </a:extLst>
          </p:cNvPr>
          <p:cNvSpPr>
            <a:spLocks noGrp="1"/>
          </p:cNvSpPr>
          <p:nvPr>
            <p:ph idx="1"/>
          </p:nvPr>
        </p:nvSpPr>
        <p:spPr/>
        <p:txBody>
          <a:bodyPr/>
          <a:lstStyle/>
          <a:p>
            <a:pPr marL="539496" indent="-457200"/>
            <a:r>
              <a:rPr lang="sl-SI" dirty="0"/>
              <a:t>At </a:t>
            </a:r>
            <a:r>
              <a:rPr lang="sl-SI" dirty="0" err="1"/>
              <a:t>the</a:t>
            </a:r>
            <a:r>
              <a:rPr lang="sl-SI" dirty="0"/>
              <a:t> </a:t>
            </a:r>
            <a:r>
              <a:rPr lang="sl-SI" dirty="0" err="1"/>
              <a:t>end</a:t>
            </a:r>
            <a:r>
              <a:rPr lang="sl-SI" dirty="0"/>
              <a:t> </a:t>
            </a:r>
            <a:r>
              <a:rPr lang="sl-SI" dirty="0" err="1"/>
              <a:t>of</a:t>
            </a:r>
            <a:r>
              <a:rPr lang="sl-SI" dirty="0"/>
              <a:t> </a:t>
            </a:r>
            <a:r>
              <a:rPr lang="sl-SI" dirty="0" err="1"/>
              <a:t>this</a:t>
            </a:r>
            <a:r>
              <a:rPr lang="sl-SI" dirty="0"/>
              <a:t> </a:t>
            </a:r>
            <a:r>
              <a:rPr lang="sl-SI" dirty="0" err="1"/>
              <a:t>lecture</a:t>
            </a:r>
            <a:r>
              <a:rPr lang="sl-SI" dirty="0"/>
              <a:t> </a:t>
            </a:r>
            <a:r>
              <a:rPr lang="sl-SI" dirty="0" err="1"/>
              <a:t>students</a:t>
            </a:r>
            <a:r>
              <a:rPr lang="sl-SI" dirty="0"/>
              <a:t> </a:t>
            </a:r>
            <a:r>
              <a:rPr lang="sl-SI" dirty="0" err="1"/>
              <a:t>should</a:t>
            </a:r>
            <a:r>
              <a:rPr lang="sl-SI" dirty="0"/>
              <a:t> be </a:t>
            </a:r>
            <a:r>
              <a:rPr lang="sl-SI" dirty="0" err="1"/>
              <a:t>able</a:t>
            </a:r>
            <a:r>
              <a:rPr lang="sl-SI" dirty="0"/>
              <a:t> to:</a:t>
            </a:r>
          </a:p>
          <a:p>
            <a:pPr lvl="1"/>
            <a:r>
              <a:rPr lang="sl-SI" dirty="0" err="1"/>
              <a:t>Understand</a:t>
            </a:r>
            <a:r>
              <a:rPr lang="sl-SI" dirty="0"/>
              <a:t> </a:t>
            </a:r>
            <a:r>
              <a:rPr lang="sl-SI" dirty="0" err="1"/>
              <a:t>the</a:t>
            </a:r>
            <a:r>
              <a:rPr lang="sl-SI" dirty="0"/>
              <a:t> modern </a:t>
            </a:r>
            <a:r>
              <a:rPr lang="sl-SI" dirty="0" err="1"/>
              <a:t>psychological</a:t>
            </a:r>
            <a:r>
              <a:rPr lang="sl-SI" dirty="0"/>
              <a:t> </a:t>
            </a:r>
            <a:r>
              <a:rPr lang="sl-SI" dirty="0" err="1"/>
              <a:t>view</a:t>
            </a:r>
            <a:r>
              <a:rPr lang="sl-SI" dirty="0"/>
              <a:t> on </a:t>
            </a:r>
            <a:r>
              <a:rPr lang="sl-SI" dirty="0" err="1"/>
              <a:t>ageing</a:t>
            </a:r>
            <a:endParaRPr lang="sl-SI" dirty="0"/>
          </a:p>
          <a:p>
            <a:pPr lvl="1"/>
            <a:r>
              <a:rPr lang="sl-SI" dirty="0" err="1"/>
              <a:t>Understand</a:t>
            </a:r>
            <a:r>
              <a:rPr lang="sl-SI" dirty="0"/>
              <a:t> </a:t>
            </a:r>
            <a:r>
              <a:rPr lang="sl-SI" dirty="0" err="1"/>
              <a:t>the</a:t>
            </a:r>
            <a:r>
              <a:rPr lang="sl-SI" dirty="0"/>
              <a:t> </a:t>
            </a:r>
            <a:r>
              <a:rPr lang="sl-SI" dirty="0" err="1"/>
              <a:t>main</a:t>
            </a:r>
            <a:r>
              <a:rPr lang="sl-SI" dirty="0"/>
              <a:t> </a:t>
            </a:r>
            <a:r>
              <a:rPr lang="sl-SI" dirty="0" err="1"/>
              <a:t>areas</a:t>
            </a:r>
            <a:r>
              <a:rPr lang="sl-SI" dirty="0"/>
              <a:t> </a:t>
            </a:r>
            <a:r>
              <a:rPr lang="sl-SI" dirty="0" err="1"/>
              <a:t>of</a:t>
            </a:r>
            <a:r>
              <a:rPr lang="sl-SI" dirty="0"/>
              <a:t> </a:t>
            </a:r>
            <a:r>
              <a:rPr lang="sl-SI" dirty="0" err="1"/>
              <a:t>change</a:t>
            </a:r>
            <a:r>
              <a:rPr lang="sl-SI" dirty="0"/>
              <a:t> in </a:t>
            </a:r>
            <a:r>
              <a:rPr lang="sl-SI" dirty="0" err="1"/>
              <a:t>psychology</a:t>
            </a:r>
            <a:r>
              <a:rPr lang="sl-SI" dirty="0"/>
              <a:t> </a:t>
            </a:r>
            <a:r>
              <a:rPr lang="sl-SI" dirty="0" err="1"/>
              <a:t>and</a:t>
            </a:r>
            <a:r>
              <a:rPr lang="sl-SI" dirty="0"/>
              <a:t> </a:t>
            </a:r>
            <a:r>
              <a:rPr lang="sl-SI" dirty="0" err="1"/>
              <a:t>behavior</a:t>
            </a:r>
            <a:r>
              <a:rPr lang="sl-SI" dirty="0"/>
              <a:t> in </a:t>
            </a:r>
            <a:r>
              <a:rPr lang="sl-SI" dirty="0" err="1"/>
              <a:t>ageing</a:t>
            </a:r>
            <a:endParaRPr lang="sl-SI" dirty="0"/>
          </a:p>
          <a:p>
            <a:pPr lvl="1"/>
            <a:r>
              <a:rPr lang="sl-SI" dirty="0" err="1"/>
              <a:t>Describe</a:t>
            </a:r>
            <a:r>
              <a:rPr lang="sl-SI" dirty="0"/>
              <a:t> </a:t>
            </a:r>
            <a:r>
              <a:rPr lang="sl-SI" dirty="0" err="1"/>
              <a:t>and</a:t>
            </a:r>
            <a:r>
              <a:rPr lang="sl-SI" dirty="0"/>
              <a:t> </a:t>
            </a:r>
            <a:r>
              <a:rPr lang="sl-SI" dirty="0" err="1"/>
              <a:t>integrate</a:t>
            </a:r>
            <a:r>
              <a:rPr lang="sl-SI" dirty="0"/>
              <a:t> </a:t>
            </a:r>
            <a:r>
              <a:rPr lang="sl-SI" dirty="0" err="1"/>
              <a:t>this</a:t>
            </a:r>
            <a:r>
              <a:rPr lang="sl-SI" dirty="0"/>
              <a:t> </a:t>
            </a:r>
            <a:r>
              <a:rPr lang="sl-SI" dirty="0" err="1"/>
              <a:t>knowledge</a:t>
            </a:r>
            <a:r>
              <a:rPr lang="sl-SI" dirty="0"/>
              <a:t> </a:t>
            </a:r>
            <a:r>
              <a:rPr lang="sl-SI" dirty="0" err="1"/>
              <a:t>into</a:t>
            </a:r>
            <a:r>
              <a:rPr lang="sl-SI" dirty="0"/>
              <a:t> a </a:t>
            </a:r>
            <a:r>
              <a:rPr lang="sl-SI" dirty="0" err="1"/>
              <a:t>whole</a:t>
            </a:r>
            <a:endParaRPr lang="sl-SI" dirty="0"/>
          </a:p>
        </p:txBody>
      </p:sp>
    </p:spTree>
    <p:extLst>
      <p:ext uri="{BB962C8B-B14F-4D97-AF65-F5344CB8AC3E}">
        <p14:creationId xmlns:p14="http://schemas.microsoft.com/office/powerpoint/2010/main" val="102076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F8189-5DCC-5CB3-D09D-F6DC7CF97178}"/>
              </a:ext>
            </a:extLst>
          </p:cNvPr>
          <p:cNvSpPr>
            <a:spLocks noGrp="1"/>
          </p:cNvSpPr>
          <p:nvPr>
            <p:ph type="title"/>
          </p:nvPr>
        </p:nvSpPr>
        <p:spPr/>
        <p:txBody>
          <a:bodyPr/>
          <a:lstStyle/>
          <a:p>
            <a:r>
              <a:rPr lang="en-US" dirty="0"/>
              <a:t>Ageing and you</a:t>
            </a:r>
            <a:endParaRPr lang="sl-SI" dirty="0"/>
          </a:p>
        </p:txBody>
      </p:sp>
      <p:sp>
        <p:nvSpPr>
          <p:cNvPr id="3" name="Content Placeholder 2">
            <a:extLst>
              <a:ext uri="{FF2B5EF4-FFF2-40B4-BE49-F238E27FC236}">
                <a16:creationId xmlns:a16="http://schemas.microsoft.com/office/drawing/2014/main" id="{2FC17D0D-AE4C-F75D-00A2-7D6E5216FD6C}"/>
              </a:ext>
            </a:extLst>
          </p:cNvPr>
          <p:cNvSpPr>
            <a:spLocks noGrp="1"/>
          </p:cNvSpPr>
          <p:nvPr>
            <p:ph idx="1"/>
          </p:nvPr>
        </p:nvSpPr>
        <p:spPr/>
        <p:txBody>
          <a:bodyPr/>
          <a:lstStyle/>
          <a:p>
            <a:r>
              <a:rPr lang="en-US" dirty="0"/>
              <a:t>How have you changed with age?</a:t>
            </a:r>
          </a:p>
          <a:p>
            <a:r>
              <a:rPr lang="en-US" dirty="0"/>
              <a:t>What are the 3 most pronounced changes you have noticed?</a:t>
            </a:r>
          </a:p>
          <a:p>
            <a:r>
              <a:rPr lang="en-US" dirty="0"/>
              <a:t>What are the changes you are most looking forward to as you age? What are those that you are most afraid of?</a:t>
            </a:r>
          </a:p>
          <a:p>
            <a:endParaRPr lang="en-US" dirty="0"/>
          </a:p>
          <a:p>
            <a:pPr marL="0" indent="0">
              <a:buNone/>
            </a:pPr>
            <a:endParaRPr lang="en-US" dirty="0"/>
          </a:p>
        </p:txBody>
      </p:sp>
    </p:spTree>
    <p:extLst>
      <p:ext uri="{BB962C8B-B14F-4D97-AF65-F5344CB8AC3E}">
        <p14:creationId xmlns:p14="http://schemas.microsoft.com/office/powerpoint/2010/main" val="61517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The basics</a:t>
            </a:r>
          </a:p>
        </p:txBody>
      </p:sp>
      <p:sp>
        <p:nvSpPr>
          <p:cNvPr id="3" name="Označba mesta vsebine 2"/>
          <p:cNvSpPr>
            <a:spLocks noGrp="1"/>
          </p:cNvSpPr>
          <p:nvPr>
            <p:ph idx="1"/>
          </p:nvPr>
        </p:nvSpPr>
        <p:spPr/>
        <p:txBody>
          <a:bodyPr>
            <a:normAutofit/>
          </a:bodyPr>
          <a:lstStyle/>
          <a:p>
            <a:r>
              <a:rPr lang="en-GB" dirty="0"/>
              <a:t>Ageing through the lens of psychology</a:t>
            </a:r>
          </a:p>
          <a:p>
            <a:pPr lvl="1"/>
            <a:r>
              <a:rPr lang="en-GB" dirty="0"/>
              <a:t>Modern psychology; ageing is not merely bad, but also has some advantages</a:t>
            </a:r>
          </a:p>
          <a:p>
            <a:pPr lvl="1"/>
            <a:r>
              <a:rPr lang="en-GB" dirty="0"/>
              <a:t>Widespread changes associated with significant changes in the lives of people</a:t>
            </a:r>
          </a:p>
          <a:p>
            <a:pPr lvl="2"/>
            <a:r>
              <a:rPr lang="en-GB" dirty="0"/>
              <a:t>The children leave the home</a:t>
            </a:r>
          </a:p>
          <a:p>
            <a:pPr lvl="2"/>
            <a:r>
              <a:rPr lang="en-GB" dirty="0"/>
              <a:t>Retirement</a:t>
            </a:r>
          </a:p>
          <a:p>
            <a:pPr lvl="2"/>
            <a:r>
              <a:rPr lang="en-GB" dirty="0"/>
              <a:t>Loss of friends, spouses etc.</a:t>
            </a:r>
          </a:p>
          <a:p>
            <a:pPr lvl="2"/>
            <a:r>
              <a:rPr lang="en-GB" dirty="0"/>
              <a:t>Living on a fixed income</a:t>
            </a:r>
          </a:p>
          <a:p>
            <a:pPr lvl="2"/>
            <a:r>
              <a:rPr lang="en-GB" dirty="0"/>
              <a:t>Issues with physiological decline</a:t>
            </a:r>
          </a:p>
        </p:txBody>
      </p:sp>
    </p:spTree>
    <p:extLst>
      <p:ext uri="{BB962C8B-B14F-4D97-AF65-F5344CB8AC3E}">
        <p14:creationId xmlns:p14="http://schemas.microsoft.com/office/powerpoint/2010/main" val="314160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The</a:t>
            </a:r>
            <a:r>
              <a:rPr lang="sl-SI" dirty="0"/>
              <a:t> </a:t>
            </a:r>
            <a:r>
              <a:rPr lang="sl-SI" dirty="0" err="1"/>
              <a:t>basics</a:t>
            </a:r>
            <a:r>
              <a:rPr lang="sl-SI" dirty="0"/>
              <a:t> – </a:t>
            </a:r>
            <a:r>
              <a:rPr lang="sl-SI" dirty="0" err="1"/>
              <a:t>the</a:t>
            </a:r>
            <a:r>
              <a:rPr lang="sl-SI" dirty="0"/>
              <a:t> </a:t>
            </a:r>
            <a:r>
              <a:rPr lang="sl-SI" dirty="0" err="1"/>
              <a:t>areas</a:t>
            </a:r>
            <a:r>
              <a:rPr lang="sl-SI" dirty="0"/>
              <a:t> </a:t>
            </a:r>
            <a:r>
              <a:rPr lang="sl-SI" dirty="0" err="1"/>
              <a:t>of</a:t>
            </a:r>
            <a:r>
              <a:rPr lang="sl-SI" dirty="0"/>
              <a:t> </a:t>
            </a:r>
            <a:r>
              <a:rPr lang="sl-SI" dirty="0" err="1"/>
              <a:t>change</a:t>
            </a:r>
            <a:endParaRPr lang="sl-SI" dirty="0"/>
          </a:p>
        </p:txBody>
      </p:sp>
      <p:sp>
        <p:nvSpPr>
          <p:cNvPr id="3" name="Označba mesta vsebine 2"/>
          <p:cNvSpPr>
            <a:spLocks noGrp="1"/>
          </p:cNvSpPr>
          <p:nvPr>
            <p:ph idx="1"/>
          </p:nvPr>
        </p:nvSpPr>
        <p:spPr/>
        <p:txBody>
          <a:bodyPr/>
          <a:lstStyle/>
          <a:p>
            <a:r>
              <a:rPr lang="sl-SI" dirty="0" err="1"/>
              <a:t>Physiological</a:t>
            </a:r>
            <a:endParaRPr lang="sl-SI" dirty="0"/>
          </a:p>
          <a:p>
            <a:r>
              <a:rPr lang="sl-SI" dirty="0" err="1"/>
              <a:t>Cognitive</a:t>
            </a:r>
            <a:endParaRPr lang="sl-SI" dirty="0"/>
          </a:p>
          <a:p>
            <a:r>
              <a:rPr lang="sl-SI" dirty="0" err="1"/>
              <a:t>Affective</a:t>
            </a:r>
            <a:endParaRPr lang="sl-SI" dirty="0"/>
          </a:p>
          <a:p>
            <a:r>
              <a:rPr lang="sl-SI" dirty="0" err="1"/>
              <a:t>Personality</a:t>
            </a:r>
            <a:endParaRPr lang="sl-SI" dirty="0"/>
          </a:p>
          <a:p>
            <a:r>
              <a:rPr lang="sl-SI" dirty="0" err="1"/>
              <a:t>Behavioral</a:t>
            </a:r>
            <a:endParaRPr lang="sl-SI" dirty="0"/>
          </a:p>
          <a:p>
            <a:endParaRPr lang="sl-SI" dirty="0"/>
          </a:p>
          <a:p>
            <a:endParaRPr lang="sl-SI" dirty="0"/>
          </a:p>
        </p:txBody>
      </p:sp>
    </p:spTree>
    <p:extLst>
      <p:ext uri="{BB962C8B-B14F-4D97-AF65-F5344CB8AC3E}">
        <p14:creationId xmlns:p14="http://schemas.microsoft.com/office/powerpoint/2010/main" val="11697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Physiological</a:t>
            </a:r>
            <a:endParaRPr lang="sl-SI" dirty="0"/>
          </a:p>
        </p:txBody>
      </p:sp>
      <p:sp>
        <p:nvSpPr>
          <p:cNvPr id="3" name="Označba mesta vsebine 2"/>
          <p:cNvSpPr>
            <a:spLocks noGrp="1"/>
          </p:cNvSpPr>
          <p:nvPr>
            <p:ph idx="1"/>
          </p:nvPr>
        </p:nvSpPr>
        <p:spPr>
          <a:xfrm>
            <a:off x="1914144" y="1412875"/>
            <a:ext cx="9997440" cy="4800600"/>
          </a:xfrm>
        </p:spPr>
        <p:txBody>
          <a:bodyPr>
            <a:normAutofit/>
          </a:bodyPr>
          <a:lstStyle/>
          <a:p>
            <a:r>
              <a:rPr lang="sl-SI" dirty="0" err="1"/>
              <a:t>Covered</a:t>
            </a:r>
            <a:r>
              <a:rPr lang="sl-SI" dirty="0"/>
              <a:t> in </a:t>
            </a:r>
            <a:r>
              <a:rPr lang="sl-SI" dirty="0" err="1"/>
              <a:t>detail</a:t>
            </a:r>
            <a:r>
              <a:rPr lang="sl-SI" dirty="0"/>
              <a:t> </a:t>
            </a:r>
            <a:r>
              <a:rPr lang="sl-SI" dirty="0" err="1"/>
              <a:t>elswhere</a:t>
            </a:r>
            <a:r>
              <a:rPr lang="sl-SI" dirty="0"/>
              <a:t>.</a:t>
            </a:r>
          </a:p>
          <a:p>
            <a:r>
              <a:rPr lang="sl-SI" dirty="0" err="1"/>
              <a:t>Here</a:t>
            </a:r>
            <a:r>
              <a:rPr lang="sl-SI" dirty="0"/>
              <a:t>, </a:t>
            </a:r>
            <a:r>
              <a:rPr lang="sl-SI" dirty="0" err="1"/>
              <a:t>we</a:t>
            </a:r>
            <a:r>
              <a:rPr lang="sl-SI" dirty="0"/>
              <a:t> </a:t>
            </a:r>
            <a:r>
              <a:rPr lang="sl-SI" dirty="0" err="1"/>
              <a:t>cover</a:t>
            </a:r>
            <a:r>
              <a:rPr lang="sl-SI" dirty="0"/>
              <a:t> </a:t>
            </a:r>
            <a:r>
              <a:rPr lang="sl-SI" dirty="0" err="1"/>
              <a:t>only</a:t>
            </a:r>
            <a:r>
              <a:rPr lang="sl-SI" dirty="0"/>
              <a:t> some </a:t>
            </a:r>
            <a:r>
              <a:rPr lang="sl-SI" dirty="0" err="1"/>
              <a:t>aspects</a:t>
            </a:r>
            <a:r>
              <a:rPr lang="sl-SI" dirty="0"/>
              <a:t> </a:t>
            </a:r>
            <a:r>
              <a:rPr lang="sl-SI" dirty="0" err="1"/>
              <a:t>important</a:t>
            </a:r>
            <a:r>
              <a:rPr lang="sl-SI" dirty="0"/>
              <a:t> </a:t>
            </a:r>
            <a:r>
              <a:rPr lang="sl-SI" dirty="0" err="1"/>
              <a:t>for</a:t>
            </a:r>
            <a:r>
              <a:rPr lang="sl-SI" dirty="0"/>
              <a:t> </a:t>
            </a:r>
            <a:r>
              <a:rPr lang="sl-SI" dirty="0" err="1"/>
              <a:t>understanding</a:t>
            </a:r>
            <a:r>
              <a:rPr lang="sl-SI" dirty="0"/>
              <a:t> </a:t>
            </a:r>
            <a:r>
              <a:rPr lang="sl-SI" dirty="0" err="1"/>
              <a:t>psychological</a:t>
            </a:r>
            <a:r>
              <a:rPr lang="sl-SI" dirty="0"/>
              <a:t> </a:t>
            </a:r>
            <a:r>
              <a:rPr lang="sl-SI" dirty="0" err="1"/>
              <a:t>and</a:t>
            </a:r>
            <a:r>
              <a:rPr lang="sl-SI" dirty="0"/>
              <a:t> </a:t>
            </a:r>
            <a:r>
              <a:rPr lang="sl-SI" dirty="0" err="1"/>
              <a:t>behavioural</a:t>
            </a:r>
            <a:r>
              <a:rPr lang="sl-SI" dirty="0"/>
              <a:t> </a:t>
            </a:r>
            <a:r>
              <a:rPr lang="sl-SI" dirty="0" err="1"/>
              <a:t>changes</a:t>
            </a:r>
            <a:endParaRPr lang="sl-SI" dirty="0"/>
          </a:p>
          <a:p>
            <a:endParaRPr lang="sl-SI" dirty="0"/>
          </a:p>
          <a:p>
            <a:endParaRPr lang="sl-SI" dirty="0"/>
          </a:p>
          <a:p>
            <a:endParaRPr lang="sl-SI" dirty="0"/>
          </a:p>
          <a:p>
            <a:endParaRPr lang="sl-SI" dirty="0"/>
          </a:p>
          <a:p>
            <a:endParaRPr lang="sl-SI" dirty="0"/>
          </a:p>
          <a:p>
            <a:r>
              <a:rPr lang="sl-SI" dirty="0" err="1"/>
              <a:t>Dedifferentiation</a:t>
            </a:r>
            <a:r>
              <a:rPr lang="sl-SI" dirty="0"/>
              <a:t> </a:t>
            </a:r>
            <a:r>
              <a:rPr lang="sl-SI" dirty="0" err="1"/>
              <a:t>of</a:t>
            </a:r>
            <a:r>
              <a:rPr lang="sl-SI" dirty="0"/>
              <a:t> </a:t>
            </a:r>
            <a:r>
              <a:rPr lang="sl-SI" dirty="0" err="1"/>
              <a:t>the</a:t>
            </a:r>
            <a:r>
              <a:rPr lang="sl-SI" dirty="0"/>
              <a:t> </a:t>
            </a:r>
            <a:r>
              <a:rPr lang="sl-SI" dirty="0" err="1"/>
              <a:t>brain</a:t>
            </a:r>
            <a:endParaRPr lang="sl-SI" dirty="0"/>
          </a:p>
        </p:txBody>
      </p:sp>
      <p:pic>
        <p:nvPicPr>
          <p:cNvPr id="1026" name="Picture 2" descr="An external file that holds a picture, illustration, etc.&#10;Object name is nihms934351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703" y="3109118"/>
            <a:ext cx="5991225" cy="1685926"/>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610978" y="4795044"/>
            <a:ext cx="5986378" cy="369332"/>
          </a:xfrm>
          <a:prstGeom prst="rect">
            <a:avLst/>
          </a:prstGeom>
          <a:noFill/>
        </p:spPr>
        <p:txBody>
          <a:bodyPr wrap="square" rtlCol="0">
            <a:spAutoFit/>
          </a:bodyPr>
          <a:lstStyle/>
          <a:p>
            <a:r>
              <a:rPr lang="sl-SI" dirty="0"/>
              <a:t>Most </a:t>
            </a:r>
            <a:r>
              <a:rPr lang="sl-SI" dirty="0" err="1"/>
              <a:t>pronounced</a:t>
            </a:r>
            <a:r>
              <a:rPr lang="sl-SI" dirty="0"/>
              <a:t> </a:t>
            </a:r>
            <a:r>
              <a:rPr lang="sl-SI" dirty="0" err="1"/>
              <a:t>brain</a:t>
            </a:r>
            <a:r>
              <a:rPr lang="sl-SI" dirty="0"/>
              <a:t> </a:t>
            </a:r>
            <a:r>
              <a:rPr lang="sl-SI" dirty="0" err="1"/>
              <a:t>areas</a:t>
            </a:r>
            <a:r>
              <a:rPr lang="sl-SI" dirty="0"/>
              <a:t> </a:t>
            </a:r>
            <a:r>
              <a:rPr lang="sl-SI" dirty="0" err="1"/>
              <a:t>of</a:t>
            </a:r>
            <a:r>
              <a:rPr lang="sl-SI" dirty="0"/>
              <a:t> </a:t>
            </a:r>
            <a:r>
              <a:rPr lang="sl-SI" dirty="0" err="1"/>
              <a:t>decline</a:t>
            </a:r>
            <a:r>
              <a:rPr lang="sl-SI" dirty="0"/>
              <a:t> in </a:t>
            </a:r>
            <a:r>
              <a:rPr lang="sl-SI" dirty="0" err="1"/>
              <a:t>ageing</a:t>
            </a:r>
            <a:endParaRPr lang="sl-SI" dirty="0"/>
          </a:p>
        </p:txBody>
      </p:sp>
    </p:spTree>
    <p:extLst>
      <p:ext uri="{BB962C8B-B14F-4D97-AF65-F5344CB8AC3E}">
        <p14:creationId xmlns:p14="http://schemas.microsoft.com/office/powerpoint/2010/main" val="34179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Physiological</a:t>
            </a:r>
            <a:endParaRPr lang="sl-SI" dirty="0"/>
          </a:p>
        </p:txBody>
      </p:sp>
      <p:sp>
        <p:nvSpPr>
          <p:cNvPr id="3" name="Označba mesta vsebine 2"/>
          <p:cNvSpPr>
            <a:spLocks noGrp="1"/>
          </p:cNvSpPr>
          <p:nvPr>
            <p:ph idx="1"/>
          </p:nvPr>
        </p:nvSpPr>
        <p:spPr/>
        <p:txBody>
          <a:bodyPr/>
          <a:lstStyle/>
          <a:p>
            <a:r>
              <a:rPr lang="sl-SI" dirty="0" err="1"/>
              <a:t>Dopaminergic</a:t>
            </a:r>
            <a:r>
              <a:rPr lang="sl-SI" dirty="0"/>
              <a:t> </a:t>
            </a:r>
            <a:r>
              <a:rPr lang="sl-SI" dirty="0" err="1"/>
              <a:t>and</a:t>
            </a:r>
            <a:r>
              <a:rPr lang="sl-SI" dirty="0"/>
              <a:t> </a:t>
            </a:r>
            <a:r>
              <a:rPr lang="sl-SI" dirty="0" err="1"/>
              <a:t>noradrenergic</a:t>
            </a:r>
            <a:r>
              <a:rPr lang="sl-SI" dirty="0"/>
              <a:t> </a:t>
            </a:r>
            <a:r>
              <a:rPr lang="sl-SI" dirty="0" err="1"/>
              <a:t>changes</a:t>
            </a:r>
            <a:r>
              <a:rPr lang="sl-SI" dirty="0"/>
              <a:t>;</a:t>
            </a:r>
          </a:p>
          <a:p>
            <a:pPr lvl="1"/>
            <a:r>
              <a:rPr lang="sl-SI" dirty="0"/>
              <a:t>Both </a:t>
            </a:r>
            <a:r>
              <a:rPr lang="sl-SI" dirty="0" err="1"/>
              <a:t>decline</a:t>
            </a:r>
            <a:r>
              <a:rPr lang="sl-SI" dirty="0"/>
              <a:t> – </a:t>
            </a:r>
            <a:r>
              <a:rPr lang="sl-SI" dirty="0" err="1"/>
              <a:t>implications</a:t>
            </a:r>
            <a:r>
              <a:rPr lang="sl-SI" dirty="0"/>
              <a:t> </a:t>
            </a:r>
            <a:r>
              <a:rPr lang="sl-SI" dirty="0" err="1"/>
              <a:t>for</a:t>
            </a:r>
            <a:r>
              <a:rPr lang="sl-SI" dirty="0"/>
              <a:t> </a:t>
            </a:r>
            <a:r>
              <a:rPr lang="sl-SI" dirty="0" err="1"/>
              <a:t>motivation</a:t>
            </a:r>
            <a:r>
              <a:rPr lang="sl-SI" dirty="0"/>
              <a:t>, </a:t>
            </a:r>
            <a:r>
              <a:rPr lang="sl-SI" dirty="0" err="1"/>
              <a:t>reward-seeking</a:t>
            </a:r>
            <a:r>
              <a:rPr lang="sl-SI" dirty="0"/>
              <a:t> </a:t>
            </a:r>
            <a:r>
              <a:rPr lang="sl-SI" dirty="0" err="1"/>
              <a:t>and</a:t>
            </a:r>
            <a:r>
              <a:rPr lang="sl-SI" dirty="0"/>
              <a:t> </a:t>
            </a:r>
            <a:r>
              <a:rPr lang="sl-SI" dirty="0" err="1"/>
              <a:t>alertness</a:t>
            </a:r>
            <a:endParaRPr lang="sl-SI" dirty="0"/>
          </a:p>
          <a:p>
            <a:r>
              <a:rPr lang="sl-SI" dirty="0" err="1"/>
              <a:t>Important</a:t>
            </a:r>
            <a:r>
              <a:rPr lang="sl-SI" dirty="0"/>
              <a:t>, </a:t>
            </a:r>
            <a:r>
              <a:rPr lang="sl-SI" dirty="0" err="1"/>
              <a:t>vmPFC</a:t>
            </a:r>
            <a:r>
              <a:rPr lang="sl-SI" dirty="0"/>
              <a:t> </a:t>
            </a:r>
            <a:r>
              <a:rPr lang="sl-SI" dirty="0" err="1"/>
              <a:t>and</a:t>
            </a:r>
            <a:r>
              <a:rPr lang="sl-SI" dirty="0"/>
              <a:t> </a:t>
            </a:r>
            <a:r>
              <a:rPr lang="sl-SI" dirty="0" err="1"/>
              <a:t>amygdala</a:t>
            </a:r>
            <a:r>
              <a:rPr lang="sl-SI" dirty="0"/>
              <a:t> </a:t>
            </a:r>
            <a:r>
              <a:rPr lang="sl-SI" dirty="0" err="1"/>
              <a:t>remain</a:t>
            </a:r>
            <a:r>
              <a:rPr lang="sl-SI" dirty="0"/>
              <a:t> </a:t>
            </a:r>
            <a:r>
              <a:rPr lang="sl-SI" dirty="0" err="1"/>
              <a:t>relatively</a:t>
            </a:r>
            <a:r>
              <a:rPr lang="sl-SI" dirty="0"/>
              <a:t> </a:t>
            </a:r>
            <a:r>
              <a:rPr lang="sl-SI" dirty="0" err="1"/>
              <a:t>intact</a:t>
            </a:r>
            <a:r>
              <a:rPr lang="sl-SI" dirty="0"/>
              <a:t> </a:t>
            </a:r>
            <a:r>
              <a:rPr lang="sl-SI" dirty="0">
                <a:sym typeface="Wingdings" panose="05000000000000000000" pitchFamily="2" charset="2"/>
              </a:rPr>
              <a:t> </a:t>
            </a:r>
            <a:r>
              <a:rPr lang="sl-SI" dirty="0" err="1">
                <a:sym typeface="Wingdings" panose="05000000000000000000" pitchFamily="2" charset="2"/>
              </a:rPr>
              <a:t>the</a:t>
            </a:r>
            <a:r>
              <a:rPr lang="sl-SI" dirty="0">
                <a:sym typeface="Wingdings" panose="05000000000000000000" pitchFamily="2" charset="2"/>
              </a:rPr>
              <a:t> </a:t>
            </a:r>
            <a:r>
              <a:rPr lang="sl-SI" dirty="0" err="1">
                <a:sym typeface="Wingdings" panose="05000000000000000000" pitchFamily="2" charset="2"/>
              </a:rPr>
              <a:t>effectivenes</a:t>
            </a:r>
            <a:r>
              <a:rPr lang="sl-SI" dirty="0">
                <a:sym typeface="Wingdings" panose="05000000000000000000" pitchFamily="2" charset="2"/>
              </a:rPr>
              <a:t> </a:t>
            </a:r>
            <a:r>
              <a:rPr lang="sl-SI" dirty="0" err="1">
                <a:sym typeface="Wingdings" panose="05000000000000000000" pitchFamily="2" charset="2"/>
              </a:rPr>
              <a:t>of</a:t>
            </a:r>
            <a:r>
              <a:rPr lang="sl-SI" dirty="0">
                <a:sym typeface="Wingdings" panose="05000000000000000000" pitchFamily="2" charset="2"/>
              </a:rPr>
              <a:t> </a:t>
            </a:r>
            <a:r>
              <a:rPr lang="sl-SI" dirty="0" err="1">
                <a:sym typeface="Wingdings" panose="05000000000000000000" pitchFamily="2" charset="2"/>
              </a:rPr>
              <a:t>emotional</a:t>
            </a:r>
            <a:r>
              <a:rPr lang="sl-SI" dirty="0">
                <a:sym typeface="Wingdings" panose="05000000000000000000" pitchFamily="2" charset="2"/>
              </a:rPr>
              <a:t> </a:t>
            </a:r>
            <a:r>
              <a:rPr lang="sl-SI" dirty="0" err="1">
                <a:sym typeface="Wingdings" panose="05000000000000000000" pitchFamily="2" charset="2"/>
              </a:rPr>
              <a:t>and</a:t>
            </a:r>
            <a:r>
              <a:rPr lang="sl-SI" dirty="0">
                <a:sym typeface="Wingdings" panose="05000000000000000000" pitchFamily="2" charset="2"/>
              </a:rPr>
              <a:t> </a:t>
            </a:r>
            <a:r>
              <a:rPr lang="sl-SI" dirty="0" err="1">
                <a:sym typeface="Wingdings" panose="05000000000000000000" pitchFamily="2" charset="2"/>
              </a:rPr>
              <a:t>self-related</a:t>
            </a:r>
            <a:r>
              <a:rPr lang="sl-SI" dirty="0">
                <a:sym typeface="Wingdings" panose="05000000000000000000" pitchFamily="2" charset="2"/>
              </a:rPr>
              <a:t> stimuli </a:t>
            </a:r>
            <a:r>
              <a:rPr lang="sl-SI" dirty="0" err="1">
                <a:sym typeface="Wingdings" panose="05000000000000000000" pitchFamily="2" charset="2"/>
              </a:rPr>
              <a:t>for</a:t>
            </a:r>
            <a:r>
              <a:rPr lang="sl-SI" dirty="0">
                <a:sym typeface="Wingdings" panose="05000000000000000000" pitchFamily="2" charset="2"/>
              </a:rPr>
              <a:t> </a:t>
            </a:r>
            <a:r>
              <a:rPr lang="sl-SI" dirty="0" err="1">
                <a:sym typeface="Wingdings" panose="05000000000000000000" pitchFamily="2" charset="2"/>
              </a:rPr>
              <a:t>the</a:t>
            </a:r>
            <a:r>
              <a:rPr lang="sl-SI" dirty="0">
                <a:sym typeface="Wingdings" panose="05000000000000000000" pitchFamily="2" charset="2"/>
              </a:rPr>
              <a:t> </a:t>
            </a:r>
            <a:r>
              <a:rPr lang="sl-SI" dirty="0" err="1">
                <a:sym typeface="Wingdings" panose="05000000000000000000" pitchFamily="2" charset="2"/>
              </a:rPr>
              <a:t>elderly</a:t>
            </a:r>
            <a:r>
              <a:rPr lang="sl-SI" dirty="0">
                <a:sym typeface="Wingdings" panose="05000000000000000000" pitchFamily="2" charset="2"/>
              </a:rPr>
              <a:t> to </a:t>
            </a:r>
            <a:r>
              <a:rPr lang="sl-SI" dirty="0" err="1">
                <a:sym typeface="Wingdings" panose="05000000000000000000" pitchFamily="2" charset="2"/>
              </a:rPr>
              <a:t>elicit</a:t>
            </a:r>
            <a:r>
              <a:rPr lang="sl-SI" dirty="0">
                <a:sym typeface="Wingdings" panose="05000000000000000000" pitchFamily="2" charset="2"/>
              </a:rPr>
              <a:t> </a:t>
            </a:r>
            <a:r>
              <a:rPr lang="sl-SI" dirty="0" err="1">
                <a:sym typeface="Wingdings" panose="05000000000000000000" pitchFamily="2" charset="2"/>
              </a:rPr>
              <a:t>better</a:t>
            </a:r>
            <a:r>
              <a:rPr lang="sl-SI" dirty="0">
                <a:sym typeface="Wingdings" panose="05000000000000000000" pitchFamily="2" charset="2"/>
              </a:rPr>
              <a:t> </a:t>
            </a:r>
            <a:r>
              <a:rPr lang="sl-SI" dirty="0" err="1">
                <a:sym typeface="Wingdings" panose="05000000000000000000" pitchFamily="2" charset="2"/>
              </a:rPr>
              <a:t>performance</a:t>
            </a:r>
            <a:r>
              <a:rPr lang="sl-SI" dirty="0">
                <a:sym typeface="Wingdings" panose="05000000000000000000" pitchFamily="2" charset="2"/>
              </a:rPr>
              <a:t> on </a:t>
            </a:r>
            <a:r>
              <a:rPr lang="sl-SI" dirty="0" err="1">
                <a:sym typeface="Wingdings" panose="05000000000000000000" pitchFamily="2" charset="2"/>
              </a:rPr>
              <a:t>various</a:t>
            </a:r>
            <a:r>
              <a:rPr lang="sl-SI" dirty="0">
                <a:sym typeface="Wingdings" panose="05000000000000000000" pitchFamily="2" charset="2"/>
              </a:rPr>
              <a:t> </a:t>
            </a:r>
            <a:r>
              <a:rPr lang="sl-SI" dirty="0" err="1">
                <a:sym typeface="Wingdings" panose="05000000000000000000" pitchFamily="2" charset="2"/>
              </a:rPr>
              <a:t>emotional</a:t>
            </a:r>
            <a:r>
              <a:rPr lang="sl-SI" dirty="0">
                <a:sym typeface="Wingdings" panose="05000000000000000000" pitchFamily="2" charset="2"/>
              </a:rPr>
              <a:t> </a:t>
            </a:r>
            <a:r>
              <a:rPr lang="sl-SI" dirty="0" err="1">
                <a:sym typeface="Wingdings" panose="05000000000000000000" pitchFamily="2" charset="2"/>
              </a:rPr>
              <a:t>and</a:t>
            </a:r>
            <a:r>
              <a:rPr lang="sl-SI" dirty="0">
                <a:sym typeface="Wingdings" panose="05000000000000000000" pitchFamily="2" charset="2"/>
              </a:rPr>
              <a:t> </a:t>
            </a:r>
            <a:r>
              <a:rPr lang="sl-SI" dirty="0" err="1">
                <a:sym typeface="Wingdings" panose="05000000000000000000" pitchFamily="2" charset="2"/>
              </a:rPr>
              <a:t>cognitive</a:t>
            </a:r>
            <a:r>
              <a:rPr lang="sl-SI" dirty="0">
                <a:sym typeface="Wingdings" panose="05000000000000000000" pitchFamily="2" charset="2"/>
              </a:rPr>
              <a:t> </a:t>
            </a:r>
            <a:r>
              <a:rPr lang="sl-SI" dirty="0" err="1">
                <a:sym typeface="Wingdings" panose="05000000000000000000" pitchFamily="2" charset="2"/>
              </a:rPr>
              <a:t>tasks</a:t>
            </a:r>
            <a:endParaRPr lang="sl-SI" dirty="0"/>
          </a:p>
        </p:txBody>
      </p:sp>
    </p:spTree>
    <p:extLst>
      <p:ext uri="{BB962C8B-B14F-4D97-AF65-F5344CB8AC3E}">
        <p14:creationId xmlns:p14="http://schemas.microsoft.com/office/powerpoint/2010/main" val="17194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Cognitive</a:t>
            </a:r>
            <a:endParaRPr lang="sl-SI" dirty="0"/>
          </a:p>
        </p:txBody>
      </p:sp>
      <p:pic>
        <p:nvPicPr>
          <p:cNvPr id="2050" name="Picture 2" descr="Figur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259" t="14721" r="7101" b="17304"/>
          <a:stretch/>
        </p:blipFill>
        <p:spPr bwMode="auto">
          <a:xfrm>
            <a:off x="1714119" y="1690688"/>
            <a:ext cx="5642601" cy="3922295"/>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rotWithShape="1">
          <a:blip r:embed="rId4"/>
          <a:srcRect l="20687" t="31930" r="44664" b="19649"/>
          <a:stretch/>
        </p:blipFill>
        <p:spPr>
          <a:xfrm>
            <a:off x="7628522" y="1931318"/>
            <a:ext cx="3801979" cy="3320716"/>
          </a:xfrm>
          <a:prstGeom prst="rect">
            <a:avLst/>
          </a:prstGeom>
        </p:spPr>
      </p:pic>
    </p:spTree>
    <p:extLst>
      <p:ext uri="{BB962C8B-B14F-4D97-AF65-F5344CB8AC3E}">
        <p14:creationId xmlns:p14="http://schemas.microsoft.com/office/powerpoint/2010/main" val="225535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Cognitive</a:t>
            </a:r>
            <a:endParaRPr lang="sl-SI" dirty="0"/>
          </a:p>
        </p:txBody>
      </p:sp>
      <p:sp>
        <p:nvSpPr>
          <p:cNvPr id="3" name="Označba mesta vsebine 2"/>
          <p:cNvSpPr>
            <a:spLocks noGrp="1"/>
          </p:cNvSpPr>
          <p:nvPr>
            <p:ph idx="1"/>
          </p:nvPr>
        </p:nvSpPr>
        <p:spPr/>
        <p:txBody>
          <a:bodyPr/>
          <a:lstStyle/>
          <a:p>
            <a:r>
              <a:rPr lang="sl-SI" dirty="0" err="1"/>
              <a:t>Decline</a:t>
            </a:r>
            <a:r>
              <a:rPr lang="sl-SI" dirty="0"/>
              <a:t> </a:t>
            </a:r>
            <a:r>
              <a:rPr lang="sl-SI" dirty="0" err="1"/>
              <a:t>of</a:t>
            </a:r>
            <a:r>
              <a:rPr lang="sl-SI" dirty="0"/>
              <a:t> </a:t>
            </a:r>
            <a:r>
              <a:rPr lang="sl-SI" dirty="0" err="1"/>
              <a:t>memory</a:t>
            </a:r>
            <a:endParaRPr lang="sl-SI" dirty="0"/>
          </a:p>
          <a:p>
            <a:r>
              <a:rPr lang="sl-SI" dirty="0" err="1"/>
              <a:t>Issues</a:t>
            </a:r>
            <a:r>
              <a:rPr lang="sl-SI" dirty="0"/>
              <a:t> </a:t>
            </a:r>
            <a:r>
              <a:rPr lang="sl-SI" dirty="0" err="1"/>
              <a:t>with</a:t>
            </a:r>
            <a:r>
              <a:rPr lang="sl-SI" dirty="0"/>
              <a:t> </a:t>
            </a:r>
            <a:r>
              <a:rPr lang="sl-SI" dirty="0" err="1"/>
              <a:t>inhibition</a:t>
            </a:r>
            <a:r>
              <a:rPr lang="sl-SI" dirty="0"/>
              <a:t> </a:t>
            </a:r>
            <a:r>
              <a:rPr lang="sl-SI" dirty="0" err="1"/>
              <a:t>of</a:t>
            </a:r>
            <a:r>
              <a:rPr lang="sl-SI" dirty="0"/>
              <a:t> </a:t>
            </a:r>
            <a:r>
              <a:rPr lang="sl-SI" dirty="0" err="1"/>
              <a:t>irrelevant</a:t>
            </a:r>
            <a:r>
              <a:rPr lang="sl-SI" dirty="0"/>
              <a:t> stimuli (</a:t>
            </a:r>
            <a:r>
              <a:rPr lang="sl-SI" dirty="0" err="1"/>
              <a:t>overload</a:t>
            </a:r>
            <a:r>
              <a:rPr lang="sl-SI" dirty="0"/>
              <a:t> </a:t>
            </a:r>
            <a:r>
              <a:rPr lang="sl-SI" dirty="0" err="1"/>
              <a:t>sensitivity</a:t>
            </a:r>
            <a:r>
              <a:rPr lang="sl-SI" dirty="0"/>
              <a:t>)</a:t>
            </a:r>
          </a:p>
          <a:p>
            <a:r>
              <a:rPr lang="sl-SI" dirty="0" err="1"/>
              <a:t>Decline</a:t>
            </a:r>
            <a:r>
              <a:rPr lang="sl-SI" dirty="0"/>
              <a:t> in </a:t>
            </a:r>
            <a:r>
              <a:rPr lang="sl-SI" dirty="0" err="1"/>
              <a:t>the</a:t>
            </a:r>
            <a:r>
              <a:rPr lang="sl-SI" dirty="0"/>
              <a:t> </a:t>
            </a:r>
            <a:r>
              <a:rPr lang="sl-SI" dirty="0" err="1"/>
              <a:t>senses</a:t>
            </a:r>
            <a:endParaRPr lang="sl-SI" dirty="0"/>
          </a:p>
          <a:p>
            <a:r>
              <a:rPr lang="sl-SI" dirty="0" err="1"/>
              <a:t>Issues</a:t>
            </a:r>
            <a:r>
              <a:rPr lang="sl-SI" dirty="0"/>
              <a:t> </a:t>
            </a:r>
            <a:r>
              <a:rPr lang="sl-SI" dirty="0" err="1"/>
              <a:t>with</a:t>
            </a:r>
            <a:r>
              <a:rPr lang="sl-SI" dirty="0"/>
              <a:t> </a:t>
            </a:r>
            <a:r>
              <a:rPr lang="sl-SI" dirty="0" err="1"/>
              <a:t>mental</a:t>
            </a:r>
            <a:r>
              <a:rPr lang="sl-SI" dirty="0"/>
              <a:t> </a:t>
            </a:r>
            <a:r>
              <a:rPr lang="sl-SI" dirty="0" err="1"/>
              <a:t>flexibility</a:t>
            </a:r>
            <a:endParaRPr lang="sl-SI" dirty="0"/>
          </a:p>
          <a:p>
            <a:r>
              <a:rPr lang="sl-SI" dirty="0" err="1"/>
              <a:t>Issues</a:t>
            </a:r>
            <a:r>
              <a:rPr lang="sl-SI" dirty="0"/>
              <a:t> </a:t>
            </a:r>
            <a:r>
              <a:rPr lang="sl-SI" dirty="0" err="1"/>
              <a:t>with</a:t>
            </a:r>
            <a:r>
              <a:rPr lang="sl-SI" dirty="0"/>
              <a:t> </a:t>
            </a:r>
            <a:r>
              <a:rPr lang="sl-SI" dirty="0" err="1"/>
              <a:t>contextualization</a:t>
            </a:r>
            <a:endParaRPr lang="sl-SI" dirty="0"/>
          </a:p>
          <a:p>
            <a:r>
              <a:rPr lang="sl-SI" dirty="0" err="1"/>
              <a:t>Less</a:t>
            </a:r>
            <a:r>
              <a:rPr lang="sl-SI" dirty="0"/>
              <a:t> </a:t>
            </a:r>
            <a:r>
              <a:rPr lang="sl-SI" dirty="0" err="1"/>
              <a:t>issues</a:t>
            </a:r>
            <a:r>
              <a:rPr lang="sl-SI" dirty="0"/>
              <a:t> </a:t>
            </a:r>
            <a:r>
              <a:rPr lang="sl-SI" dirty="0" err="1"/>
              <a:t>with</a:t>
            </a:r>
            <a:r>
              <a:rPr lang="sl-SI" dirty="0"/>
              <a:t> </a:t>
            </a:r>
            <a:r>
              <a:rPr lang="sl-SI" dirty="0" err="1"/>
              <a:t>passive</a:t>
            </a:r>
            <a:r>
              <a:rPr lang="sl-SI" dirty="0"/>
              <a:t> </a:t>
            </a:r>
            <a:r>
              <a:rPr lang="sl-SI" dirty="0" err="1"/>
              <a:t>env</a:t>
            </a:r>
            <a:r>
              <a:rPr lang="en-US" dirty="0" err="1"/>
              <a:t>i</a:t>
            </a:r>
            <a:r>
              <a:rPr lang="sl-SI" dirty="0" err="1"/>
              <a:t>ronmental</a:t>
            </a:r>
            <a:r>
              <a:rPr lang="sl-SI" dirty="0"/>
              <a:t> </a:t>
            </a:r>
            <a:r>
              <a:rPr lang="sl-SI" dirty="0" err="1"/>
              <a:t>support</a:t>
            </a:r>
            <a:endParaRPr lang="sl-SI" dirty="0"/>
          </a:p>
          <a:p>
            <a:endParaRPr lang="sl-SI" dirty="0"/>
          </a:p>
          <a:p>
            <a:endParaRPr lang="sl-SI" dirty="0"/>
          </a:p>
        </p:txBody>
      </p:sp>
    </p:spTree>
    <p:extLst>
      <p:ext uri="{BB962C8B-B14F-4D97-AF65-F5344CB8AC3E}">
        <p14:creationId xmlns:p14="http://schemas.microsoft.com/office/powerpoint/2010/main" val="42407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urocare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care_theme" id="{EB749B6F-19CB-4F91-9157-110C29641202}" vid="{09EF6AB2-7037-4E7F-9F1B-5B2E625B4B99}"/>
    </a:ext>
  </a:extLst>
</a:theme>
</file>

<file path=ppt/theme/theme2.xml><?xml version="1.0" encoding="utf-8"?>
<a:theme xmlns:a="http://schemas.openxmlformats.org/drawingml/2006/main" name="Officeova t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ED04C-AD43-4E06-AD63-36D8B5E83787}">
  <ds:schemaRefs>
    <ds:schemaRef ds:uri="http://schemas.microsoft.com/office/2006/metadata/properties"/>
    <ds:schemaRef ds:uri="http://schemas.microsoft.com/office/2006/documentManagement/types"/>
    <ds:schemaRef ds:uri="http://www.w3.org/XML/1998/namespace"/>
    <ds:schemaRef ds:uri="40262f94-9f35-4ac3-9a90-690165a166b7"/>
    <ds:schemaRef ds:uri="http://schemas.microsoft.com/office/infopath/2007/PartnerControls"/>
    <ds:schemaRef ds:uri="a4f35948-e619-41b3-aa29-22878b09cfd2"/>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EB5BEE-6806-4BF1-A9A7-4B4A72C0C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Neurocare_theme</Template>
  <TotalTime>448</TotalTime>
  <Words>1929</Words>
  <Application>Microsoft Office PowerPoint</Application>
  <PresentationFormat>Widescreen</PresentationFormat>
  <Paragraphs>98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Open Sans</vt:lpstr>
      <vt:lpstr>Neurocare_theme</vt:lpstr>
      <vt:lpstr>Psychological changes in normal ageing</vt:lpstr>
      <vt:lpstr>Lesson objectives</vt:lpstr>
      <vt:lpstr>Ageing and you</vt:lpstr>
      <vt:lpstr>The basics</vt:lpstr>
      <vt:lpstr>The basics – the areas of change</vt:lpstr>
      <vt:lpstr>Physiological</vt:lpstr>
      <vt:lpstr>Physiological</vt:lpstr>
      <vt:lpstr>Cognitive</vt:lpstr>
      <vt:lpstr>Cognitive</vt:lpstr>
      <vt:lpstr>Affective</vt:lpstr>
      <vt:lpstr>Personality</vt:lpstr>
      <vt:lpstr>Behavioral</vt:lpstr>
      <vt:lpstr>Sources and further reading</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and psychological changes in normal ageing</dc:title>
  <dc:creator>Jakob Sajovic</dc:creator>
  <cp:lastModifiedBy>Sajovic, Jakob</cp:lastModifiedBy>
  <cp:revision>19</cp:revision>
  <dcterms:created xsi:type="dcterms:W3CDTF">2022-08-29T09:50:01Z</dcterms:created>
  <dcterms:modified xsi:type="dcterms:W3CDTF">2023-02-14T11:01:16Z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