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H7inK877NAybC80fwzq+yvf+3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51dbbdd7bd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51dbbdd7bd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151dbbdd7bd_2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mc/articles/PMC1273316/pdf/westjmed00220-0011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techopen.com/chapters/6056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135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b="1"/>
              <a:t>Aging</a:t>
            </a:r>
            <a:br>
              <a:rPr lang="en-US" b="1"/>
            </a:br>
            <a:r>
              <a:rPr lang="en-US" b="1"/>
              <a:t>&amp; Neuro Degenerative diseases   </a:t>
            </a: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2476870"/>
            <a:ext cx="9144000" cy="2780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 </a:t>
            </a:r>
            <a:r>
              <a:rPr lang="en-US" b="1">
                <a:solidFill>
                  <a:srgbClr val="1E4E79"/>
                </a:solidFill>
              </a:rPr>
              <a:t>W.A.Rupa Menike</a:t>
            </a:r>
            <a:endParaRPr b="1">
              <a:solidFill>
                <a:srgbClr val="1E4E79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E79"/>
              </a:buClr>
              <a:buSzPts val="2400"/>
              <a:buNone/>
            </a:pPr>
            <a:r>
              <a:rPr lang="en-US" b="1">
                <a:solidFill>
                  <a:srgbClr val="1E4E79"/>
                </a:solidFill>
              </a:rPr>
              <a:t>Faculty of Nursing</a:t>
            </a:r>
            <a:endParaRPr/>
          </a:p>
        </p:txBody>
      </p:sp>
      <p:sp>
        <p:nvSpPr>
          <p:cNvPr id="90" name="Google Shape;9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1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685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FF0000"/>
                </a:solidFill>
              </a:rPr>
              <a:t>The content of the lecture in abstract </a:t>
            </a:r>
            <a:br>
              <a:rPr lang="en-US" sz="3600" b="1">
                <a:solidFill>
                  <a:srgbClr val="FF0000"/>
                </a:solidFill>
              </a:rPr>
            </a:br>
            <a:r>
              <a:rPr lang="en-US" sz="3600" b="1"/>
              <a:t>Comparison of Normal Aging &amp;Pathological Aging</a:t>
            </a:r>
            <a:endParaRPr/>
          </a:p>
        </p:txBody>
      </p:sp>
      <p:pic>
        <p:nvPicPr>
          <p:cNvPr id="154" name="Google Shape;154;p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112886" y="2487037"/>
            <a:ext cx="8355090" cy="3624158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10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Readings</a:t>
            </a:r>
            <a:br>
              <a:rPr lang="en-US"/>
            </a:br>
            <a:endParaRPr/>
          </a:p>
        </p:txBody>
      </p:sp>
      <p:sp>
        <p:nvSpPr>
          <p:cNvPr id="161" name="Google Shape;16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b="1"/>
              <a:t>Research studies</a:t>
            </a:r>
            <a:endParaRPr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 Boss, G R.,&amp;  Seegmiller, J., E (1981)Age-related physiological changes and their clinical significance West J Med 1981 Dec;135(6):434-40.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https://www.ncbi.nlm.nih.gov/pmc/articles/PMC1273316/pdf/westjmed00220-0011.pdf</a:t>
            </a:r>
            <a:endParaRPr/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Amarya, S. &amp; Sabharwal K.,S.,M. (2018)Ageing Process and Physiological Changes (2018) Published: July 4th, 2018 From the Edited Volume Gerontology Edited by Grazia D’Onofrio, Antonio Greco and Daniele Sancarlo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https://www.intechopen.com/chapters/60564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1526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Bourdenx, M., Koulakiotis, N. S., Sanoudou, D., Bezard, E., Dehay, B., and Tsarbopoulos, A. (2017). Protein aggregation and neurodegeneration in prototypical neurodegenerative diseases: examples of amyloidopathies, tauopathies and synucleinopathies. Prog. Neurobiol. 155, 171–193. doi: 10.1016/j.pneurobio.2015.07.003            Google Scholar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75B5"/>
              </a:buClr>
              <a:buSzPct val="100000"/>
              <a:buNone/>
            </a:pPr>
            <a:r>
              <a:rPr lang="en-US"/>
              <a:t> </a:t>
            </a:r>
            <a:endParaRPr/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13081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162" name="Google Shape;162;p10"/>
          <p:cNvSpPr txBox="1">
            <a:spLocks noGrp="1"/>
          </p:cNvSpPr>
          <p:nvPr>
            <p:ph type="sldNum" idx="12"/>
          </p:nvPr>
        </p:nvSpPr>
        <p:spPr>
          <a:xfrm>
            <a:off x="8610600" y="6310312"/>
            <a:ext cx="268179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11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/>
              <a:t> </a:t>
            </a:r>
            <a:r>
              <a:rPr lang="en-US" sz="4400" b="1">
                <a:solidFill>
                  <a:srgbClr val="FF0000"/>
                </a:solidFill>
              </a:rPr>
              <a:t>Aim of the lecture</a:t>
            </a:r>
            <a:br>
              <a:rPr lang="en-US" sz="4400" b="1"/>
            </a:br>
            <a:r>
              <a:rPr lang="en-US" sz="2000" b="1"/>
              <a:t>At the end of the lessons students will be able to</a:t>
            </a:r>
            <a:endParaRPr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914400" y="1536075"/>
            <a:ext cx="10439400" cy="46410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/>
              <a:t>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400" b="1"/>
          </a:p>
          <a:p>
            <a:pPr marL="228600" lvl="0" indent="-21145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600"/>
              <a:t>To describe aging  and aging process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600"/>
          </a:p>
          <a:p>
            <a:pPr marL="228600" lvl="0" indent="-211455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600"/>
              <a:t>To distinguish the effect of processes in normal aging and aging in neurodegenerative disorders </a:t>
            </a: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br>
              <a:rPr lang="en-US" sz="2000"/>
            </a:br>
            <a:endParaRPr sz="200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2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51dbbdd7bd_2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151dbbdd7bd_2_0"/>
          <p:cNvSpPr txBox="1">
            <a:spLocks noGrp="1"/>
          </p:cNvSpPr>
          <p:nvPr>
            <p:ph type="body" idx="1"/>
          </p:nvPr>
        </p:nvSpPr>
        <p:spPr>
          <a:xfrm>
            <a:off x="838200" y="14144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100" b="1"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2700" b="1">
                <a:latin typeface="Times New Roman"/>
                <a:ea typeface="Times New Roman"/>
                <a:cs typeface="Times New Roman"/>
                <a:sym typeface="Times New Roman"/>
              </a:rPr>
              <a:t>llocated time (hrs) -02hrs</a:t>
            </a:r>
            <a:endParaRPr sz="27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Teaching learning methods ,</a:t>
            </a:r>
            <a:endParaRPr sz="27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Lecture discussions </a:t>
            </a: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30%   </a:t>
            </a:r>
            <a:r>
              <a:rPr lang="en-US" sz="27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Small group Discussions </a:t>
            </a: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50%          </a:t>
            </a:r>
            <a:r>
              <a:rPr lang="en-US" sz="27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Role plays (20%)</a:t>
            </a:r>
            <a:endParaRPr sz="27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 of assessment</a:t>
            </a:r>
            <a:endParaRPr sz="26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MCQs and SEQs</a:t>
            </a:r>
            <a:endParaRPr sz="26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 b="1"/>
          </a:p>
        </p:txBody>
      </p:sp>
      <p:sp>
        <p:nvSpPr>
          <p:cNvPr id="105" name="Google Shape;105;g151dbbdd7bd_2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The content of the lecture in abstract</a:t>
            </a:r>
            <a:br>
              <a:rPr lang="en-US" b="1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sp>
        <p:nvSpPr>
          <p:cNvPr id="111" name="Google Shape;1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•"/>
            </a:pPr>
            <a:r>
              <a:rPr lang="en-US" b="1">
                <a:solidFill>
                  <a:srgbClr val="FF0000"/>
                </a:solidFill>
              </a:rPr>
              <a:t>Normal Aging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Aging associated factors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biological, physiological, environmental, psychological, behavioral, and social factors.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declines in function of the senses and activities of daily life and increased susceptibility to and frequency of disease, frailty, or disability.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The major risk factor for a number of chronic diseases in humans.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Aging is not a homogenous process. 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12" name="Google Shape;112;p3"/>
          <p:cNvSpPr txBox="1">
            <a:spLocks noGrp="1"/>
          </p:cNvSpPr>
          <p:nvPr>
            <p:ph type="sldNum" idx="12"/>
          </p:nvPr>
        </p:nvSpPr>
        <p:spPr>
          <a:xfrm>
            <a:off x="8610600" y="631031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4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124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The content of the lecture in abstract</a:t>
            </a:r>
            <a:br>
              <a:rPr lang="en-US" b="1" dirty="0"/>
            </a:br>
            <a:r>
              <a:rPr lang="en-US" b="1" dirty="0"/>
              <a:t>Discuss-C</a:t>
            </a:r>
            <a:r>
              <a:rPr lang="en-US" sz="4400" b="1" dirty="0"/>
              <a:t>hronological and Biological age</a:t>
            </a:r>
            <a:endParaRPr dirty="0"/>
          </a:p>
        </p:txBody>
      </p:sp>
      <p:sp>
        <p:nvSpPr>
          <p:cNvPr id="118" name="Google Shape;11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5</a:t>
            </a:fld>
            <a:endParaRPr sz="1600" b="1">
              <a:solidFill>
                <a:srgbClr val="FF0000"/>
              </a:solidFill>
            </a:endParaRPr>
          </a:p>
        </p:txBody>
      </p:sp>
      <p:pic>
        <p:nvPicPr>
          <p:cNvPr id="119" name="Google Shape;119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775890" y="2275395"/>
            <a:ext cx="5663675" cy="3895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>
            <a:spLocks noGrp="1"/>
          </p:cNvSpPr>
          <p:nvPr>
            <p:ph type="title"/>
          </p:nvPr>
        </p:nvSpPr>
        <p:spPr>
          <a:xfrm>
            <a:off x="838200" y="586496"/>
            <a:ext cx="10515600" cy="90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FF0000"/>
                </a:solidFill>
              </a:rPr>
              <a:t>The content of the lecture in abstract</a:t>
            </a:r>
            <a:b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200"/>
          </a:p>
        </p:txBody>
      </p:sp>
      <p:sp>
        <p:nvSpPr>
          <p:cNvPr id="125" name="Google Shape;125;p5"/>
          <p:cNvSpPr txBox="1">
            <a:spLocks noGrp="1"/>
          </p:cNvSpPr>
          <p:nvPr>
            <p:ph type="body" idx="1"/>
          </p:nvPr>
        </p:nvSpPr>
        <p:spPr>
          <a:xfrm>
            <a:off x="838200" y="1490877"/>
            <a:ext cx="10515600" cy="4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000" b="1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000" b="1" dirty="0"/>
              <a:t>			Normal aging process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Age-associated Physiologic Changes</a:t>
            </a:r>
            <a:endParaRPr sz="2000" b="1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>
                <a:latin typeface="Calibri"/>
                <a:ea typeface="Calibri"/>
                <a:cs typeface="Calibri"/>
                <a:sym typeface="Calibri"/>
              </a:rPr>
              <a:t>changes in Physiologic rhythms 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>
                <a:latin typeface="Calibri"/>
                <a:ea typeface="Calibri"/>
                <a:cs typeface="Calibri"/>
                <a:sym typeface="Calibri"/>
              </a:rPr>
              <a:t>Cardiac and pulmonary changes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Hormones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Loss of complexity</a:t>
            </a:r>
            <a:endParaRPr sz="2000" dirty="0"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</a:t>
            </a:r>
            <a:r>
              <a:rPr lang="en-US" sz="2000" b="1" dirty="0" err="1"/>
              <a:t>Musculo</a:t>
            </a:r>
            <a:r>
              <a:rPr lang="en-US" sz="2000" b="1" dirty="0"/>
              <a:t> skeletal changes </a:t>
            </a:r>
            <a:endParaRPr dirty="0"/>
          </a:p>
          <a:p>
            <a:pPr marL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Peripheral nervous system:</a:t>
            </a:r>
            <a:endParaRPr sz="2000" dirty="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Autonomic nervous system: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Hormones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b="1" dirty="0"/>
              <a:t>Changes in </a:t>
            </a:r>
            <a:r>
              <a:rPr lang="en-US" sz="2000" b="1" dirty="0" err="1"/>
              <a:t>Musculo</a:t>
            </a:r>
            <a:r>
              <a:rPr lang="en-US" sz="2000" b="1" dirty="0"/>
              <a:t> skeletal changes</a:t>
            </a:r>
            <a:endParaRPr dirty="0"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</p:txBody>
      </p:sp>
      <p:sp>
        <p:nvSpPr>
          <p:cNvPr id="126" name="Google Shape;1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1">
                <a:solidFill>
                  <a:srgbClr val="FF0000"/>
                </a:solidFill>
              </a:rPr>
              <a:t>6</a:t>
            </a:fld>
            <a:endParaRPr sz="18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400" b="1">
                <a:solidFill>
                  <a:srgbClr val="FF0000"/>
                </a:solidFill>
              </a:rPr>
              <a:t>The content of the lecture in abstract</a:t>
            </a:r>
            <a:endParaRPr/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1"/>
          </p:nvPr>
        </p:nvSpPr>
        <p:spPr>
          <a:xfrm>
            <a:off x="838200" y="1482436"/>
            <a:ext cx="10515600" cy="4694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228600" lvl="0" indent="-22863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500" b="1"/>
              <a:t>Behavioral &amp; Psychological changes in Aging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4500" b="1"/>
              <a:t>Discuss</a:t>
            </a:r>
            <a:r>
              <a:rPr lang="en-US" b="1"/>
              <a:t>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00040"/>
              </a:buClr>
              <a:buSzPct val="100000"/>
              <a:buNone/>
            </a:pPr>
            <a:r>
              <a:rPr lang="en-US" sz="2800" b="1">
                <a:solidFill>
                  <a:srgbClr val="800040"/>
                </a:solidFill>
                <a:latin typeface="Arial"/>
                <a:ea typeface="Arial"/>
                <a:cs typeface="Arial"/>
                <a:sym typeface="Arial"/>
              </a:rPr>
              <a:t>Change and Loss -</a:t>
            </a:r>
            <a:r>
              <a:rPr lang="en-US" sz="2800"/>
              <a:t>Aging is a process of adjusting to continual changes. The changes that many older adults experience can affect how they see their lives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 i="0" u="none" strike="noStrike" cap="none">
                <a:latin typeface="Arial"/>
                <a:ea typeface="Arial"/>
                <a:cs typeface="Arial"/>
                <a:sym typeface="Arial"/>
              </a:rPr>
              <a:t>Physical complaints, Loneliness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i="0" u="none" strike="noStrike" cap="none">
                <a:latin typeface="Arial"/>
                <a:ea typeface="Arial"/>
                <a:cs typeface="Arial"/>
                <a:sym typeface="Arial"/>
              </a:rPr>
              <a:t>Sense of helplessness,</a:t>
            </a:r>
            <a:r>
              <a:rPr lang="en-US" sz="2800">
                <a:latin typeface="Arial"/>
                <a:ea typeface="Arial"/>
                <a:cs typeface="Arial"/>
                <a:sym typeface="Arial"/>
              </a:rPr>
              <a:t>Grief, Depression and anxiety, Rage, Reminiscence, </a:t>
            </a:r>
            <a:r>
              <a:rPr lang="en-US" sz="2800" i="0" u="none" strike="noStrike" cap="none">
                <a:latin typeface="Arial"/>
                <a:ea typeface="Arial"/>
                <a:cs typeface="Arial"/>
                <a:sym typeface="Arial"/>
              </a:rPr>
              <a:t>Rigidity/stubbornness, Selective memory, Regression,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800" b="1">
              <a:solidFill>
                <a:srgbClr val="80004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40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rgbClr val="800040"/>
                </a:solidFill>
                <a:latin typeface="Arial"/>
                <a:ea typeface="Arial"/>
                <a:cs typeface="Arial"/>
                <a:sym typeface="Arial"/>
              </a:rPr>
              <a:t>Grief &amp; Grief Stages -    </a:t>
            </a:r>
            <a:r>
              <a:rPr lang="en-US" sz="1800">
                <a:latin typeface="Arial"/>
                <a:ea typeface="Arial"/>
                <a:cs typeface="Arial"/>
                <a:sym typeface="Arial"/>
              </a:rPr>
              <a:t>Acceptance,   Bargaining, Depression,   Anger,   Denial</a:t>
            </a:r>
            <a:br>
              <a:rPr lang="en-US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111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40"/>
              </a:buClr>
              <a:buSzPct val="100000"/>
              <a:buFont typeface="Arial"/>
              <a:buChar char="•"/>
            </a:pPr>
            <a:r>
              <a:rPr lang="en-US" sz="2800" b="1">
                <a:solidFill>
                  <a:srgbClr val="800040"/>
                </a:solidFill>
                <a:latin typeface="Arial"/>
                <a:ea typeface="Arial"/>
                <a:cs typeface="Arial"/>
                <a:sym typeface="Arial"/>
              </a:rPr>
              <a:t>Signs and Symptoms of Depression</a:t>
            </a:r>
            <a:r>
              <a:rPr lang="en-US" sz="2800" b="1">
                <a:solidFill>
                  <a:srgbClr val="A52A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lvl="0" indent="-7143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br>
              <a:rPr lang="en-US" sz="1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>
                <a:latin typeface="Arial"/>
                <a:ea typeface="Arial"/>
                <a:cs typeface="Arial"/>
                <a:sym typeface="Arial"/>
              </a:rPr>
              <a:t>Depressed mood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Feelings of worthlessness, hopelessness, helplessness, and/or inappropriate guilt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Changes in eating habits with significant weight loss or gain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Changes in sleeping habits (sleeping too little; disturbed sleep; or sleeping too much)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Decreased energy or increased fatigue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Inability to concentrate or make decisions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Memory loss, confusion, disorientation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Irritability, short-temper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Persistent sadness or anxiety</a:t>
            </a:r>
            <a:endParaRPr/>
          </a:p>
          <a:p>
            <a:pPr marL="0" lvl="0" indent="-9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Neglect of self care </a:t>
            </a:r>
            <a:endParaRPr/>
          </a:p>
          <a:p>
            <a:pPr marL="228600" lvl="0" indent="-11747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133" name="Google Shape;13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18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br>
              <a:rPr lang="en-US" sz="3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b="1">
                <a:solidFill>
                  <a:srgbClr val="FF0000"/>
                </a:solidFill>
              </a:rPr>
              <a:t>The content of the lecture in abstract</a:t>
            </a:r>
            <a:br>
              <a:rPr lang="en-US" b="1">
                <a:solidFill>
                  <a:srgbClr val="FF0000"/>
                </a:solidFill>
              </a:rPr>
            </a:br>
            <a:endParaRPr/>
          </a:p>
        </p:txBody>
      </p:sp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967666" y="1109710"/>
            <a:ext cx="10386134" cy="5067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>
                <a:latin typeface="Times New Roman"/>
                <a:ea typeface="Times New Roman"/>
                <a:cs typeface="Times New Roman"/>
                <a:sym typeface="Times New Roman"/>
              </a:rPr>
              <a:t>Aging In Neurodegenerative Disorders-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Brain aging</a:t>
            </a:r>
            <a:br>
              <a:rPr lang="en-US" sz="1400">
                <a:latin typeface="Calibri"/>
                <a:ea typeface="Calibri"/>
                <a:cs typeface="Calibri"/>
                <a:sym typeface="Calibri"/>
              </a:rPr>
            </a:br>
            <a:br>
              <a:rPr lang="en-US" sz="14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/>
              <a:t> </a:t>
            </a:r>
            <a:endParaRPr/>
          </a:p>
        </p:txBody>
      </p:sp>
      <p:pic>
        <p:nvPicPr>
          <p:cNvPr id="140" name="Google Shape;14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8778" y="2228296"/>
            <a:ext cx="10443538" cy="426457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68179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1">
                <a:solidFill>
                  <a:srgbClr val="FF0000"/>
                </a:solidFill>
              </a:rPr>
              <a:t>8</a:t>
            </a:fld>
            <a:endParaRPr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286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b="1">
                <a:solidFill>
                  <a:srgbClr val="FF0000"/>
                </a:solidFill>
              </a:rPr>
              <a:t>The content of the lecture in abstract</a:t>
            </a:r>
            <a:br>
              <a:rPr lang="en-US">
                <a:solidFill>
                  <a:srgbClr val="FF0000"/>
                </a:solidFill>
              </a:rPr>
            </a:br>
            <a:r>
              <a:rPr lang="en-US" b="1"/>
              <a:t>Neuro degeneration</a:t>
            </a:r>
            <a:endParaRPr/>
          </a:p>
        </p:txBody>
      </p:sp>
      <p:pic>
        <p:nvPicPr>
          <p:cNvPr id="147" name="Google Shape;147;p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577630"/>
            <a:ext cx="10321031" cy="457155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1">
                <a:solidFill>
                  <a:srgbClr val="FF0000"/>
                </a:solidFill>
              </a:rPr>
              <a:t>9</a:t>
            </a:fld>
            <a:endParaRPr sz="14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628</Words>
  <Application>Microsoft Office PowerPoint</Application>
  <PresentationFormat>Širokozaslonsko</PresentationFormat>
  <Paragraphs>88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Aging &amp; Neuro Degenerative diseases   </vt:lpstr>
      <vt:lpstr> Aim of the lecture At the end of the lessons students will be able to</vt:lpstr>
      <vt:lpstr>PowerPointova predstavitev</vt:lpstr>
      <vt:lpstr>The content of the lecture in abstract </vt:lpstr>
      <vt:lpstr> The content of the lecture in abstract Discuss-Chronological and Biological age</vt:lpstr>
      <vt:lpstr>The content of the lecture in abstract </vt:lpstr>
      <vt:lpstr>The content of the lecture in abstract</vt:lpstr>
      <vt:lpstr> The content of the lecture in abstract </vt:lpstr>
      <vt:lpstr>The content of the lecture in abstract Neuro degeneration</vt:lpstr>
      <vt:lpstr>The content of the lecture in abstract  Comparison of Normal Aging &amp;Pathological Aging</vt:lpstr>
      <vt:lpstr>Readings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&amp; Neuro Degenerative diseases   </dc:title>
  <dc:creator>Rupa Pathmini</dc:creator>
  <cp:lastModifiedBy>Drevenšek, Gorazd</cp:lastModifiedBy>
  <cp:revision>1</cp:revision>
  <dcterms:created xsi:type="dcterms:W3CDTF">2022-08-30T17:29:45Z</dcterms:created>
  <dcterms:modified xsi:type="dcterms:W3CDTF">2023-11-04T07:42:14Z</dcterms:modified>
</cp:coreProperties>
</file>