
<file path=[Content_Types].xml><?xml version="1.0" encoding="utf-8"?>
<Types xmlns="http://schemas.openxmlformats.org/package/2006/content-types">
  <Default Extension="jpeg" ContentType="image/jpeg"/>
  <Default Extension="jpg" ContentType="image/jpeg"/>
  <Default Extension="mpg" ContentType="video/mpeg"/>
  <Default Extension="png" ContentType="image/png"/>
  <Default Extension="ppm"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sldIdLst>
    <p:sldId id="257" r:id="rId2"/>
    <p:sldId id="259" r:id="rId3"/>
    <p:sldId id="261" r:id="rId4"/>
    <p:sldId id="265" r:id="rId5"/>
    <p:sldId id="268" r:id="rId6"/>
    <p:sldId id="351" r:id="rId7"/>
    <p:sldId id="269" r:id="rId8"/>
    <p:sldId id="342" r:id="rId9"/>
    <p:sldId id="549" r:id="rId10"/>
    <p:sldId id="272" r:id="rId11"/>
    <p:sldId id="349" r:id="rId12"/>
    <p:sldId id="350" r:id="rId13"/>
    <p:sldId id="301" r:id="rId14"/>
    <p:sldId id="346" r:id="rId15"/>
    <p:sldId id="290" r:id="rId16"/>
    <p:sldId id="273" r:id="rId17"/>
    <p:sldId id="343" r:id="rId18"/>
    <p:sldId id="352" r:id="rId19"/>
    <p:sldId id="537" r:id="rId20"/>
    <p:sldId id="271" r:id="rId21"/>
    <p:sldId id="347" r:id="rId22"/>
    <p:sldId id="345" r:id="rId23"/>
    <p:sldId id="348" r:id="rId24"/>
    <p:sldId id="344" r:id="rId25"/>
    <p:sldId id="354" r:id="rId26"/>
    <p:sldId id="546" r:id="rId27"/>
    <p:sldId id="547" r:id="rId28"/>
    <p:sldId id="266" r:id="rId29"/>
    <p:sldId id="538" r:id="rId30"/>
    <p:sldId id="539" r:id="rId31"/>
    <p:sldId id="267" r:id="rId32"/>
    <p:sldId id="542" r:id="rId33"/>
    <p:sldId id="544" r:id="rId34"/>
    <p:sldId id="545" r:id="rId35"/>
    <p:sldId id="550" r:id="rId36"/>
    <p:sldId id="551" r:id="rId37"/>
    <p:sldId id="53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A7D8"/>
    <a:srgbClr val="B46A6C"/>
    <a:srgbClr val="A7B9B8"/>
    <a:srgbClr val="C9C9C9"/>
    <a:srgbClr val="C2D8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036D6E-CAEC-BA5F-7D2C-4FD8D2F48B34}" v="1" dt="2024-07-24T10:24:54.6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5"/>
    <p:restoredTop sz="73973"/>
  </p:normalViewPr>
  <p:slideViewPr>
    <p:cSldViewPr snapToGrid="0">
      <p:cViewPr varScale="1">
        <p:scale>
          <a:sx n="88" d="100"/>
          <a:sy n="88" d="100"/>
        </p:scale>
        <p:origin x="209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razd.drevensek@gmail.com" userId="S::urn:spo:guest#gorazd.drevensek@gmail.com::" providerId="AD" clId="Web-{7F036D6E-CAEC-BA5F-7D2C-4FD8D2F48B34}"/>
    <pc:docChg chg="modSld">
      <pc:chgData name="gorazd.drevensek@gmail.com" userId="S::urn:spo:guest#gorazd.drevensek@gmail.com::" providerId="AD" clId="Web-{7F036D6E-CAEC-BA5F-7D2C-4FD8D2F48B34}" dt="2024-07-24T10:24:54.614" v="0" actId="14100"/>
      <pc:docMkLst>
        <pc:docMk/>
      </pc:docMkLst>
      <pc:sldChg chg="modSp">
        <pc:chgData name="gorazd.drevensek@gmail.com" userId="S::urn:spo:guest#gorazd.drevensek@gmail.com::" providerId="AD" clId="Web-{7F036D6E-CAEC-BA5F-7D2C-4FD8D2F48B34}" dt="2024-07-24T10:24:54.614" v="0" actId="14100"/>
        <pc:sldMkLst>
          <pc:docMk/>
          <pc:sldMk cId="2772112785" sldId="545"/>
        </pc:sldMkLst>
        <pc:spChg chg="mod">
          <ac:chgData name="gorazd.drevensek@gmail.com" userId="S::urn:spo:guest#gorazd.drevensek@gmail.com::" providerId="AD" clId="Web-{7F036D6E-CAEC-BA5F-7D2C-4FD8D2F48B34}" dt="2024-07-24T10:24:54.614" v="0" actId="14100"/>
          <ac:spMkLst>
            <pc:docMk/>
            <pc:sldMk cId="2772112785" sldId="545"/>
            <ac:spMk id="2" creationId="{759A3697-4D99-8901-A01A-632FF3E4159A}"/>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jpg"/><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jpg"/><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CA8CF9-260E-B04D-9C94-CE970FBA6430}" type="doc">
      <dgm:prSet loTypeId="urn:microsoft.com/office/officeart/2008/layout/BendingPictureBlocks" loCatId="hierarchy" qsTypeId="urn:microsoft.com/office/officeart/2005/8/quickstyle/3d1" qsCatId="3D" csTypeId="urn:microsoft.com/office/officeart/2005/8/colors/accent2_1" csCatId="accent2" phldr="1"/>
      <dgm:spPr/>
      <dgm:t>
        <a:bodyPr/>
        <a:lstStyle/>
        <a:p>
          <a:endParaRPr lang="en-GB"/>
        </a:p>
      </dgm:t>
    </dgm:pt>
    <dgm:pt modelId="{B6C84A92-A2BE-4D4D-AAC3-FFF1005C83DC}">
      <dgm:prSet phldrT="[Text]"/>
      <dgm:spPr>
        <a:gradFill rotWithShape="0">
          <a:gsLst>
            <a:gs pos="0">
              <a:schemeClr val="lt1">
                <a:hueOff val="0"/>
                <a:satOff val="0"/>
                <a:lumOff val="0"/>
                <a:satMod val="103000"/>
                <a:lumMod val="102000"/>
                <a:tint val="94000"/>
                <a:alpha val="11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gradFill>
        <a:ln>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dgm:spPr>
      <dgm:t>
        <a:bodyPr/>
        <a:lstStyle/>
        <a:p>
          <a:pPr>
            <a:buFont typeface="Arial" panose="020B0604020202020204" pitchFamily="34" charset="0"/>
            <a:buChar char="•"/>
          </a:pPr>
          <a:r>
            <a:rPr lang="en-US" b="1" dirty="0"/>
            <a:t>✓Counselling</a:t>
          </a:r>
          <a:endParaRPr lang="en-GB" b="1" dirty="0"/>
        </a:p>
      </dgm:t>
    </dgm:pt>
    <dgm:pt modelId="{E0C3ABC4-9B96-E542-B5AD-E39AE77E43AA}" type="parTrans" cxnId="{68C44E5B-4175-EB4C-9C7C-991202E02A0C}">
      <dgm:prSet/>
      <dgm:spPr/>
      <dgm:t>
        <a:bodyPr/>
        <a:lstStyle/>
        <a:p>
          <a:endParaRPr lang="en-GB"/>
        </a:p>
      </dgm:t>
    </dgm:pt>
    <dgm:pt modelId="{607E4025-3A83-7A4B-B14D-EFF70DF2D3CD}" type="sibTrans" cxnId="{68C44E5B-4175-EB4C-9C7C-991202E02A0C}">
      <dgm:prSet/>
      <dgm:spPr/>
      <dgm:t>
        <a:bodyPr/>
        <a:lstStyle/>
        <a:p>
          <a:endParaRPr lang="en-GB"/>
        </a:p>
      </dgm:t>
    </dgm:pt>
    <dgm:pt modelId="{D2BF5583-9F05-7144-9FA7-510D62A19B20}">
      <dgm:prSet phldrT="[Text]" custT="1"/>
      <dgm:spPr>
        <a:gradFill rotWithShape="0">
          <a:gsLst>
            <a:gs pos="0">
              <a:prstClr val="white">
                <a:hueOff val="0"/>
                <a:satOff val="0"/>
                <a:lumOff val="0"/>
                <a:satMod val="103000"/>
                <a:lumMod val="102000"/>
                <a:tint val="94000"/>
                <a:alpha val="17000"/>
              </a:prstClr>
            </a:gs>
            <a:gs pos="50000">
              <a:prstClr val="white">
                <a:hueOff val="0"/>
                <a:satOff val="0"/>
                <a:lumOff val="0"/>
                <a:alphaOff val="0"/>
                <a:satMod val="110000"/>
                <a:lumMod val="100000"/>
                <a:shade val="100000"/>
              </a:prstClr>
            </a:gs>
            <a:gs pos="100000">
              <a:prstClr val="white">
                <a:hueOff val="0"/>
                <a:satOff val="0"/>
                <a:lumOff val="0"/>
                <a:alphaOff val="0"/>
                <a:lumMod val="99000"/>
                <a:satMod val="120000"/>
                <a:shade val="78000"/>
              </a:prstClr>
            </a:gs>
          </a:gsLst>
          <a:lin ang="5400000" scaled="0"/>
        </a:gradFill>
        <a:ln>
          <a:gradFill>
            <a:gsLst>
              <a:gs pos="0">
                <a:srgbClr val="FF0000"/>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a:effectLst/>
        <a:scene3d>
          <a:camera prst="orthographicFront"/>
          <a:lightRig rig="flat" dir="t"/>
        </a:scene3d>
        <a:sp3d prstMaterial="plastic">
          <a:bevelT w="120900" h="88900"/>
          <a:bevelB w="88900" h="31750" prst="angle"/>
        </a:sp3d>
      </dgm:spPr>
      <dgm:t>
        <a:bodyPr spcFirstLastPara="0" vert="horz" wrap="square" lIns="57150" tIns="57150" rIns="57150" bIns="57150" numCol="1" spcCol="1270" anchor="ctr" anchorCtr="0"/>
        <a:lstStyle/>
        <a:p>
          <a:pPr marL="0" lvl="0" indent="0" algn="ctr" defTabSz="666750">
            <a:lnSpc>
              <a:spcPct val="90000"/>
            </a:lnSpc>
            <a:spcBef>
              <a:spcPct val="0"/>
            </a:spcBef>
            <a:spcAft>
              <a:spcPct val="35000"/>
            </a:spcAft>
            <a:buFont typeface="Arial" panose="020B0604020202020204" pitchFamily="34" charset="0"/>
            <a:buNone/>
          </a:pPr>
          <a:r>
            <a:rPr lang="en-US" sz="1500" b="1" kern="1200" dirty="0">
              <a:solidFill>
                <a:prstClr val="black">
                  <a:hueOff val="0"/>
                  <a:satOff val="0"/>
                  <a:lumOff val="0"/>
                  <a:alphaOff val="0"/>
                </a:prstClr>
              </a:solidFill>
              <a:latin typeface="Calibri" panose="020F0502020204030204"/>
              <a:ea typeface="+mn-ea"/>
              <a:cs typeface="+mn-cs"/>
            </a:rPr>
            <a:t>✓ Controlled medication</a:t>
          </a:r>
          <a:endParaRPr lang="en-GB" sz="1500" b="1" kern="1200" dirty="0">
            <a:solidFill>
              <a:prstClr val="black">
                <a:hueOff val="0"/>
                <a:satOff val="0"/>
                <a:lumOff val="0"/>
                <a:alphaOff val="0"/>
              </a:prstClr>
            </a:solidFill>
            <a:latin typeface="Calibri" panose="020F0502020204030204"/>
            <a:ea typeface="+mn-ea"/>
            <a:cs typeface="+mn-cs"/>
          </a:endParaRPr>
        </a:p>
      </dgm:t>
    </dgm:pt>
    <dgm:pt modelId="{DC1C6872-011D-9940-8489-64525872534F}" type="parTrans" cxnId="{6C9A5ACA-3B69-6E49-B1AA-8424BB8C19B7}">
      <dgm:prSet/>
      <dgm:spPr/>
      <dgm:t>
        <a:bodyPr/>
        <a:lstStyle/>
        <a:p>
          <a:endParaRPr lang="en-GB"/>
        </a:p>
      </dgm:t>
    </dgm:pt>
    <dgm:pt modelId="{C92B6ED1-4493-9042-953E-C7FB305A3A07}" type="sibTrans" cxnId="{6C9A5ACA-3B69-6E49-B1AA-8424BB8C19B7}">
      <dgm:prSet/>
      <dgm:spPr/>
      <dgm:t>
        <a:bodyPr/>
        <a:lstStyle/>
        <a:p>
          <a:endParaRPr lang="en-GB"/>
        </a:p>
      </dgm:t>
    </dgm:pt>
    <dgm:pt modelId="{61D4D707-8672-DF4B-BBF9-CB791293A0D0}">
      <dgm:prSet custT="1"/>
      <dgm:spPr>
        <a:gradFill rotWithShape="0">
          <a:gsLst>
            <a:gs pos="0">
              <a:prstClr val="white">
                <a:hueOff val="0"/>
                <a:satOff val="0"/>
                <a:lumOff val="0"/>
                <a:satMod val="103000"/>
                <a:lumMod val="102000"/>
                <a:tint val="94000"/>
                <a:alpha val="34000"/>
              </a:prstClr>
            </a:gs>
            <a:gs pos="50000">
              <a:prstClr val="white">
                <a:hueOff val="0"/>
                <a:satOff val="0"/>
                <a:lumOff val="0"/>
                <a:alphaOff val="0"/>
                <a:satMod val="110000"/>
                <a:lumMod val="100000"/>
                <a:shade val="100000"/>
              </a:prstClr>
            </a:gs>
            <a:gs pos="100000">
              <a:prstClr val="white">
                <a:hueOff val="0"/>
                <a:satOff val="0"/>
                <a:lumOff val="0"/>
                <a:alphaOff val="0"/>
                <a:lumMod val="99000"/>
                <a:satMod val="120000"/>
                <a:shade val="78000"/>
              </a:prstClr>
            </a:gs>
          </a:gsLst>
          <a:lin ang="5400000" scaled="0"/>
        </a:gradFill>
        <a:ln>
          <a:gradFill>
            <a:gsLst>
              <a:gs pos="0">
                <a:srgbClr val="FF0000"/>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a:effectLst/>
        <a:scene3d>
          <a:camera prst="orthographicFront"/>
          <a:lightRig rig="flat" dir="t"/>
        </a:scene3d>
        <a:sp3d prstMaterial="plastic">
          <a:bevelT w="120900" h="88900"/>
          <a:bevelB w="88900" h="31750" prst="angle"/>
        </a:sp3d>
      </dgm:spPr>
      <dgm:t>
        <a:bodyPr spcFirstLastPara="0" vert="horz" wrap="square" lIns="57150" tIns="57150" rIns="57150" bIns="57150" numCol="1" spcCol="1270" anchor="ctr" anchorCtr="0"/>
        <a:lstStyle/>
        <a:p>
          <a:pPr marL="0" lvl="0" indent="0" algn="ctr" defTabSz="666750">
            <a:lnSpc>
              <a:spcPct val="90000"/>
            </a:lnSpc>
            <a:spcBef>
              <a:spcPct val="0"/>
            </a:spcBef>
            <a:spcAft>
              <a:spcPct val="35000"/>
            </a:spcAft>
            <a:buFont typeface="Arial" panose="020B0604020202020204" pitchFamily="34" charset="0"/>
            <a:buNone/>
          </a:pPr>
          <a:r>
            <a:rPr lang="en-US" sz="1500" b="1" kern="1200" dirty="0">
              <a:solidFill>
                <a:prstClr val="black">
                  <a:hueOff val="0"/>
                  <a:satOff val="0"/>
                  <a:lumOff val="0"/>
                  <a:alphaOff val="0"/>
                </a:prstClr>
              </a:solidFill>
              <a:latin typeface="Calibri" panose="020F0502020204030204"/>
              <a:ea typeface="+mn-ea"/>
              <a:cs typeface="+mn-cs"/>
            </a:rPr>
            <a:t>✓ Control on diet</a:t>
          </a:r>
        </a:p>
      </dgm:t>
    </dgm:pt>
    <dgm:pt modelId="{3A562EC1-01F4-DE4E-8041-0871B8AD094C}" type="parTrans" cxnId="{A3529BA1-B0C6-A04F-90CF-026FEC48C1EC}">
      <dgm:prSet/>
      <dgm:spPr/>
      <dgm:t>
        <a:bodyPr/>
        <a:lstStyle/>
        <a:p>
          <a:endParaRPr lang="en-GB"/>
        </a:p>
      </dgm:t>
    </dgm:pt>
    <dgm:pt modelId="{4C44F9D4-0266-F34C-89B1-3DD6D821FD7A}" type="sibTrans" cxnId="{A3529BA1-B0C6-A04F-90CF-026FEC48C1EC}">
      <dgm:prSet/>
      <dgm:spPr/>
      <dgm:t>
        <a:bodyPr/>
        <a:lstStyle/>
        <a:p>
          <a:endParaRPr lang="en-GB"/>
        </a:p>
      </dgm:t>
    </dgm:pt>
    <dgm:pt modelId="{8CCAF478-AF06-A848-B76C-BEBFD7C9D58F}">
      <dgm:prSet custT="1"/>
      <dgm:spPr>
        <a:gradFill rotWithShape="0">
          <a:gsLst>
            <a:gs pos="0">
              <a:prstClr val="white">
                <a:hueOff val="0"/>
                <a:satOff val="0"/>
                <a:lumOff val="0"/>
                <a:satMod val="103000"/>
                <a:lumMod val="102000"/>
                <a:tint val="94000"/>
                <a:alpha val="22000"/>
              </a:prstClr>
            </a:gs>
            <a:gs pos="50000">
              <a:prstClr val="white">
                <a:hueOff val="0"/>
                <a:satOff val="0"/>
                <a:lumOff val="0"/>
                <a:alphaOff val="0"/>
                <a:satMod val="110000"/>
                <a:lumMod val="100000"/>
                <a:shade val="100000"/>
              </a:prstClr>
            </a:gs>
            <a:gs pos="100000">
              <a:prstClr val="white">
                <a:hueOff val="0"/>
                <a:satOff val="0"/>
                <a:lumOff val="0"/>
                <a:alphaOff val="0"/>
                <a:lumMod val="99000"/>
                <a:satMod val="120000"/>
                <a:shade val="78000"/>
              </a:prstClr>
            </a:gs>
          </a:gsLst>
          <a:lin ang="5400000" scaled="0"/>
        </a:gradFill>
        <a:ln>
          <a:gradFill>
            <a:gsLst>
              <a:gs pos="0">
                <a:srgbClr val="FF0000"/>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a:effectLst/>
        <a:scene3d>
          <a:camera prst="orthographicFront"/>
          <a:lightRig rig="flat" dir="t"/>
        </a:scene3d>
        <a:sp3d prstMaterial="plastic">
          <a:bevelT w="120900" h="88900"/>
          <a:bevelB w="88900" h="31750" prst="angle"/>
        </a:sp3d>
      </dgm:spPr>
      <dgm:t>
        <a:bodyPr spcFirstLastPara="0" vert="horz" wrap="square" lIns="57150" tIns="57150" rIns="57150" bIns="57150" numCol="1" spcCol="1270" anchor="ctr" anchorCtr="0"/>
        <a:lstStyle/>
        <a:p>
          <a:pPr marL="0" lvl="0" indent="0" algn="ctr" defTabSz="666750">
            <a:lnSpc>
              <a:spcPct val="90000"/>
            </a:lnSpc>
            <a:spcBef>
              <a:spcPct val="0"/>
            </a:spcBef>
            <a:spcAft>
              <a:spcPct val="35000"/>
            </a:spcAft>
            <a:buFont typeface="Arial" panose="020B0604020202020204" pitchFamily="34" charset="0"/>
            <a:buNone/>
          </a:pPr>
          <a:r>
            <a:rPr lang="en-US" sz="1500" b="1" kern="1200" dirty="0">
              <a:solidFill>
                <a:prstClr val="black">
                  <a:hueOff val="0"/>
                  <a:satOff val="0"/>
                  <a:lumOff val="0"/>
                  <a:alphaOff val="0"/>
                </a:prstClr>
              </a:solidFill>
              <a:latin typeface="Calibri" panose="020F0502020204030204"/>
              <a:ea typeface="+mn-ea"/>
              <a:cs typeface="+mn-cs"/>
            </a:rPr>
            <a:t>✓ Inclusive education</a:t>
          </a:r>
        </a:p>
      </dgm:t>
    </dgm:pt>
    <dgm:pt modelId="{B09F1129-1BBA-5346-8FA3-6ED364B0E8A8}" type="parTrans" cxnId="{2EC05A1E-3C72-1545-A7C4-1D147F1E8A33}">
      <dgm:prSet/>
      <dgm:spPr/>
      <dgm:t>
        <a:bodyPr/>
        <a:lstStyle/>
        <a:p>
          <a:endParaRPr lang="en-GB"/>
        </a:p>
      </dgm:t>
    </dgm:pt>
    <dgm:pt modelId="{7CF2A281-58EE-B74A-BFB2-8D4F324F58FA}" type="sibTrans" cxnId="{2EC05A1E-3C72-1545-A7C4-1D147F1E8A33}">
      <dgm:prSet/>
      <dgm:spPr/>
      <dgm:t>
        <a:bodyPr/>
        <a:lstStyle/>
        <a:p>
          <a:endParaRPr lang="en-GB"/>
        </a:p>
      </dgm:t>
    </dgm:pt>
    <dgm:pt modelId="{EB2F95AE-11F5-094F-BD49-A6F7B91EB993}">
      <dgm:prSet custT="1"/>
      <dgm:spPr>
        <a:gradFill rotWithShape="0">
          <a:gsLst>
            <a:gs pos="0">
              <a:prstClr val="white">
                <a:hueOff val="0"/>
                <a:satOff val="0"/>
                <a:lumOff val="0"/>
                <a:satMod val="103000"/>
                <a:lumMod val="102000"/>
                <a:tint val="94000"/>
                <a:alpha val="3000"/>
              </a:prstClr>
            </a:gs>
            <a:gs pos="50000">
              <a:prstClr val="white">
                <a:hueOff val="0"/>
                <a:satOff val="0"/>
                <a:lumOff val="0"/>
                <a:alphaOff val="0"/>
                <a:satMod val="110000"/>
                <a:lumMod val="100000"/>
                <a:shade val="100000"/>
              </a:prstClr>
            </a:gs>
            <a:gs pos="100000">
              <a:prstClr val="white">
                <a:hueOff val="0"/>
                <a:satOff val="0"/>
                <a:lumOff val="0"/>
                <a:alphaOff val="0"/>
                <a:lumMod val="99000"/>
                <a:satMod val="120000"/>
                <a:shade val="78000"/>
              </a:prstClr>
            </a:gs>
          </a:gsLst>
          <a:lin ang="5400000" scaled="0"/>
        </a:gradFill>
        <a:ln>
          <a:gradFill>
            <a:gsLst>
              <a:gs pos="0">
                <a:srgbClr val="FF0000"/>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a:effectLst/>
        <a:scene3d>
          <a:camera prst="orthographicFront"/>
          <a:lightRig rig="flat" dir="t"/>
        </a:scene3d>
        <a:sp3d prstMaterial="plastic">
          <a:bevelT w="120900" h="88900"/>
          <a:bevelB w="88900" h="31750" prst="angle"/>
        </a:sp3d>
      </dgm:spPr>
      <dgm:t>
        <a:bodyPr spcFirstLastPara="0" vert="horz" wrap="square" lIns="57150" tIns="57150" rIns="57150" bIns="57150" numCol="1" spcCol="1270" anchor="ctr" anchorCtr="0"/>
        <a:lstStyle/>
        <a:p>
          <a:pPr marL="0" lvl="0" indent="0" algn="ctr" defTabSz="666750">
            <a:lnSpc>
              <a:spcPct val="90000"/>
            </a:lnSpc>
            <a:spcBef>
              <a:spcPct val="0"/>
            </a:spcBef>
            <a:spcAft>
              <a:spcPct val="35000"/>
            </a:spcAft>
            <a:buFont typeface="Arial" panose="020B0604020202020204" pitchFamily="34" charset="0"/>
            <a:buNone/>
          </a:pPr>
          <a:r>
            <a:rPr lang="en-US" sz="1500" b="1" kern="1200" dirty="0">
              <a:solidFill>
                <a:prstClr val="black">
                  <a:hueOff val="0"/>
                  <a:satOff val="0"/>
                  <a:lumOff val="0"/>
                  <a:alphaOff val="0"/>
                </a:prstClr>
              </a:solidFill>
              <a:latin typeface="Calibri" panose="020F0502020204030204"/>
              <a:ea typeface="+mn-ea"/>
              <a:cs typeface="+mn-cs"/>
            </a:rPr>
            <a:t>✓ Dietary supplements </a:t>
          </a:r>
        </a:p>
      </dgm:t>
    </dgm:pt>
    <dgm:pt modelId="{7723B464-FD36-4745-9B8F-932E256FF160}" type="parTrans" cxnId="{EB87EFC5-B64C-5542-AA4A-80FC2C39E175}">
      <dgm:prSet/>
      <dgm:spPr/>
      <dgm:t>
        <a:bodyPr/>
        <a:lstStyle/>
        <a:p>
          <a:endParaRPr lang="en-GB"/>
        </a:p>
      </dgm:t>
    </dgm:pt>
    <dgm:pt modelId="{CAEA75C5-8A10-B349-835B-D1167053E5FE}" type="sibTrans" cxnId="{EB87EFC5-B64C-5542-AA4A-80FC2C39E175}">
      <dgm:prSet/>
      <dgm:spPr/>
      <dgm:t>
        <a:bodyPr/>
        <a:lstStyle/>
        <a:p>
          <a:endParaRPr lang="en-GB"/>
        </a:p>
      </dgm:t>
    </dgm:pt>
    <dgm:pt modelId="{EA0C8EA2-7602-6941-80F9-1FBC0743AAE8}">
      <dgm:prSet custT="1"/>
      <dgm:spPr>
        <a:gradFill rotWithShape="0">
          <a:gsLst>
            <a:gs pos="0">
              <a:prstClr val="white">
                <a:hueOff val="0"/>
                <a:satOff val="0"/>
                <a:lumOff val="0"/>
                <a:satMod val="103000"/>
                <a:lumMod val="102000"/>
                <a:tint val="94000"/>
                <a:alpha val="13000"/>
              </a:prstClr>
            </a:gs>
            <a:gs pos="50000">
              <a:prstClr val="white">
                <a:hueOff val="0"/>
                <a:satOff val="0"/>
                <a:lumOff val="0"/>
                <a:alphaOff val="0"/>
                <a:satMod val="110000"/>
                <a:lumMod val="100000"/>
                <a:shade val="100000"/>
              </a:prstClr>
            </a:gs>
            <a:gs pos="100000">
              <a:prstClr val="white">
                <a:hueOff val="0"/>
                <a:satOff val="0"/>
                <a:lumOff val="0"/>
                <a:alphaOff val="0"/>
                <a:lumMod val="99000"/>
                <a:satMod val="120000"/>
                <a:shade val="78000"/>
              </a:prstClr>
            </a:gs>
          </a:gsLst>
          <a:lin ang="5400000" scaled="0"/>
        </a:gradFill>
        <a:ln>
          <a:gradFill>
            <a:gsLst>
              <a:gs pos="0">
                <a:srgbClr val="FF0000"/>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a:effectLst/>
        <a:scene3d>
          <a:camera prst="orthographicFront"/>
          <a:lightRig rig="flat" dir="t"/>
        </a:scene3d>
        <a:sp3d prstMaterial="plastic">
          <a:bevelT w="120900" h="88900"/>
          <a:bevelB w="88900" h="31750" prst="angle"/>
        </a:sp3d>
      </dgm:spPr>
      <dgm:t>
        <a:bodyPr spcFirstLastPara="0" vert="horz" wrap="square" lIns="57150" tIns="57150" rIns="57150" bIns="57150" numCol="1" spcCol="1270" anchor="ctr" anchorCtr="0"/>
        <a:lstStyle/>
        <a:p>
          <a:pPr marL="0" lvl="0" indent="0" algn="ctr" defTabSz="666750">
            <a:lnSpc>
              <a:spcPct val="90000"/>
            </a:lnSpc>
            <a:spcBef>
              <a:spcPct val="0"/>
            </a:spcBef>
            <a:spcAft>
              <a:spcPct val="35000"/>
            </a:spcAft>
            <a:buFont typeface="Arial" panose="020B0604020202020204" pitchFamily="34" charset="0"/>
            <a:buNone/>
          </a:pPr>
          <a:r>
            <a:rPr lang="en-US" sz="1500" b="1" kern="1200" dirty="0">
              <a:solidFill>
                <a:prstClr val="black">
                  <a:hueOff val="0"/>
                  <a:satOff val="0"/>
                  <a:lumOff val="0"/>
                  <a:alphaOff val="0"/>
                </a:prstClr>
              </a:solidFill>
              <a:latin typeface="Calibri" panose="020F0502020204030204"/>
              <a:ea typeface="+mn-ea"/>
              <a:cs typeface="+mn-cs"/>
            </a:rPr>
            <a:t>✓ Vocational training</a:t>
          </a:r>
        </a:p>
      </dgm:t>
    </dgm:pt>
    <dgm:pt modelId="{498DE71E-32DB-594A-9E90-4D5892D4CC60}" type="parTrans" cxnId="{5D9C2485-4ADA-E34A-BEA4-0E6F869055FC}">
      <dgm:prSet/>
      <dgm:spPr/>
      <dgm:t>
        <a:bodyPr/>
        <a:lstStyle/>
        <a:p>
          <a:endParaRPr lang="en-GB"/>
        </a:p>
      </dgm:t>
    </dgm:pt>
    <dgm:pt modelId="{88DCA426-0154-4E4C-A690-016F35D20FB0}" type="sibTrans" cxnId="{5D9C2485-4ADA-E34A-BEA4-0E6F869055FC}">
      <dgm:prSet/>
      <dgm:spPr/>
      <dgm:t>
        <a:bodyPr/>
        <a:lstStyle/>
        <a:p>
          <a:endParaRPr lang="en-GB"/>
        </a:p>
      </dgm:t>
    </dgm:pt>
    <dgm:pt modelId="{647C2BED-129B-D946-95BA-C4D432321F2F}" type="pres">
      <dgm:prSet presAssocID="{11CA8CF9-260E-B04D-9C94-CE970FBA6430}" presName="Name0" presStyleCnt="0">
        <dgm:presLayoutVars>
          <dgm:dir/>
          <dgm:resizeHandles/>
        </dgm:presLayoutVars>
      </dgm:prSet>
      <dgm:spPr/>
    </dgm:pt>
    <dgm:pt modelId="{754BE019-284D-6E48-894A-D28048CDC875}" type="pres">
      <dgm:prSet presAssocID="{B6C84A92-A2BE-4D4D-AAC3-FFF1005C83DC}" presName="composite" presStyleCnt="0"/>
      <dgm:spPr/>
    </dgm:pt>
    <dgm:pt modelId="{0BF929A2-6960-6B4A-A3A3-123C9065705D}" type="pres">
      <dgm:prSet presAssocID="{B6C84A92-A2BE-4D4D-AAC3-FFF1005C83DC}" presName="rect1" presStyleLbl="bgImgPlace1" presStyleIdx="0" presStyleCnt="6" custLinFactNeighborX="1235" custLinFactNeighborY="5874"/>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pt>
    <dgm:pt modelId="{CB5F42C4-E6D1-E540-8D07-085020F7096F}" type="pres">
      <dgm:prSet presAssocID="{B6C84A92-A2BE-4D4D-AAC3-FFF1005C83DC}" presName="rect2" presStyleLbl="node1" presStyleIdx="0" presStyleCnt="6" custLinFactNeighborX="-2279">
        <dgm:presLayoutVars>
          <dgm:bulletEnabled val="1"/>
        </dgm:presLayoutVars>
      </dgm:prSet>
      <dgm:spPr/>
    </dgm:pt>
    <dgm:pt modelId="{628500B5-66B9-5B41-BABB-13C2F521D975}" type="pres">
      <dgm:prSet presAssocID="{607E4025-3A83-7A4B-B14D-EFF70DF2D3CD}" presName="sibTrans" presStyleCnt="0"/>
      <dgm:spPr/>
    </dgm:pt>
    <dgm:pt modelId="{1E1478D0-F0DE-444C-B78F-C18855E017DF}" type="pres">
      <dgm:prSet presAssocID="{D2BF5583-9F05-7144-9FA7-510D62A19B20}" presName="composite" presStyleCnt="0"/>
      <dgm:spPr/>
    </dgm:pt>
    <dgm:pt modelId="{FB1CA87D-9B9F-DC41-A779-ED09517B8FE5}" type="pres">
      <dgm:prSet presAssocID="{D2BF5583-9F05-7144-9FA7-510D62A19B20}" presName="rect1" presStyleLbl="bgImgPlace1" presStyleIdx="1" presStyleCnt="6" custScaleY="98479" custLinFactNeighborX="1652" custLinFactNeighborY="6892"/>
      <dgm:spPr>
        <a:blipFill dpi="0" rotWithShape="1">
          <a:blip xmlns:r="http://schemas.openxmlformats.org/officeDocument/2006/relationships" r:embed="rId2">
            <a:extLst>
              <a:ext uri="{28A0092B-C50C-407E-A947-70E740481C1C}">
                <a14:useLocalDpi xmlns:a14="http://schemas.microsoft.com/office/drawing/2010/main" val="0"/>
              </a:ext>
            </a:extLst>
          </a:blip>
          <a:srcRect/>
          <a:tile tx="0" ty="0" sx="45000" sy="40000" flip="none" algn="tl"/>
        </a:blipFill>
      </dgm:spPr>
    </dgm:pt>
    <dgm:pt modelId="{6BD9588D-6729-0B42-A4E8-D40158EE5D66}" type="pres">
      <dgm:prSet presAssocID="{D2BF5583-9F05-7144-9FA7-510D62A19B20}" presName="rect2" presStyleLbl="node1" presStyleIdx="1" presStyleCnt="6">
        <dgm:presLayoutVars>
          <dgm:bulletEnabled val="1"/>
        </dgm:presLayoutVars>
      </dgm:prSet>
      <dgm:spPr>
        <a:xfrm>
          <a:off x="3908491" y="1520308"/>
          <a:ext cx="1201342" cy="1201342"/>
        </a:xfrm>
        <a:prstGeom prst="rect">
          <a:avLst/>
        </a:prstGeom>
      </dgm:spPr>
    </dgm:pt>
    <dgm:pt modelId="{FE8534FC-87F1-374F-BEBC-99B9969163DD}" type="pres">
      <dgm:prSet presAssocID="{C92B6ED1-4493-9042-953E-C7FB305A3A07}" presName="sibTrans" presStyleCnt="0"/>
      <dgm:spPr/>
    </dgm:pt>
    <dgm:pt modelId="{46D35DA2-BE3A-E84C-95D2-7C9A56260B76}" type="pres">
      <dgm:prSet presAssocID="{61D4D707-8672-DF4B-BBF9-CB791293A0D0}" presName="composite" presStyleCnt="0"/>
      <dgm:spPr/>
    </dgm:pt>
    <dgm:pt modelId="{8E527DD9-B458-A244-90EC-E509C1D7C90D}" type="pres">
      <dgm:prSet presAssocID="{61D4D707-8672-DF4B-BBF9-CB791293A0D0}" presName="rect1" presStyleLbl="bgImgPlace1" presStyleIdx="2" presStyleCnt="6" custLinFactNeighborX="136" custLinFactNeighborY="4932"/>
      <dgm:spPr>
        <a:blipFill>
          <a:blip xmlns:r="http://schemas.openxmlformats.org/officeDocument/2006/relationships" r:embed="rId3">
            <a:extLst>
              <a:ext uri="{28A0092B-C50C-407E-A947-70E740481C1C}">
                <a14:useLocalDpi xmlns:a14="http://schemas.microsoft.com/office/drawing/2010/main" val="0"/>
              </a:ext>
            </a:extLst>
          </a:blip>
          <a:srcRect/>
          <a:stretch>
            <a:fillRect t="-6000" b="-6000"/>
          </a:stretch>
        </a:blipFill>
      </dgm:spPr>
    </dgm:pt>
    <dgm:pt modelId="{9E843CFE-EB5A-574D-BB09-4C9D0C7C3E3E}" type="pres">
      <dgm:prSet presAssocID="{61D4D707-8672-DF4B-BBF9-CB791293A0D0}" presName="rect2" presStyleLbl="node1" presStyleIdx="2" presStyleCnt="6">
        <dgm:presLayoutVars>
          <dgm:bulletEnabled val="1"/>
        </dgm:presLayoutVars>
      </dgm:prSet>
      <dgm:spPr>
        <a:xfrm>
          <a:off x="7340263" y="1520308"/>
          <a:ext cx="1201342" cy="1201342"/>
        </a:xfrm>
        <a:prstGeom prst="rect">
          <a:avLst/>
        </a:prstGeom>
      </dgm:spPr>
    </dgm:pt>
    <dgm:pt modelId="{6F505CCF-DC0C-4F40-9915-463FB68143B2}" type="pres">
      <dgm:prSet presAssocID="{4C44F9D4-0266-F34C-89B1-3DD6D821FD7A}" presName="sibTrans" presStyleCnt="0"/>
      <dgm:spPr/>
    </dgm:pt>
    <dgm:pt modelId="{5A604D01-BDA2-FE43-94B2-709CE71662ED}" type="pres">
      <dgm:prSet presAssocID="{8CCAF478-AF06-A848-B76C-BEBFD7C9D58F}" presName="composite" presStyleCnt="0"/>
      <dgm:spPr/>
    </dgm:pt>
    <dgm:pt modelId="{DE051E92-C37E-004F-9C34-CBE935B648E7}" type="pres">
      <dgm:prSet presAssocID="{8CCAF478-AF06-A848-B76C-BEBFD7C9D58F}" presName="rect1" presStyleLbl="bgImgPlace1" presStyleIdx="3" presStyleCnt="6" custLinFactNeighborX="741" custLinFactNeighborY="6461"/>
      <dgm:spPr>
        <a:blipFill dpi="0" rotWithShape="1">
          <a:blip xmlns:r="http://schemas.openxmlformats.org/officeDocument/2006/relationships" r:embed="rId4">
            <a:extLst>
              <a:ext uri="{28A0092B-C50C-407E-A947-70E740481C1C}">
                <a14:useLocalDpi xmlns:a14="http://schemas.microsoft.com/office/drawing/2010/main" val="0"/>
              </a:ext>
            </a:extLst>
          </a:blip>
          <a:srcRect/>
          <a:tile tx="0" ty="19050" sx="48000" sy="48000" flip="none" algn="tl"/>
        </a:blipFill>
      </dgm:spPr>
    </dgm:pt>
    <dgm:pt modelId="{DC8C8DE0-C22F-6344-B177-A6361A999B7B}" type="pres">
      <dgm:prSet presAssocID="{8CCAF478-AF06-A848-B76C-BEBFD7C9D58F}" presName="rect2" presStyleLbl="node1" presStyleIdx="3" presStyleCnt="6">
        <dgm:presLayoutVars>
          <dgm:bulletEnabled val="1"/>
        </dgm:presLayoutVars>
      </dgm:prSet>
      <dgm:spPr>
        <a:xfrm>
          <a:off x="476719" y="3841196"/>
          <a:ext cx="1201342" cy="1201342"/>
        </a:xfrm>
        <a:prstGeom prst="rect">
          <a:avLst/>
        </a:prstGeom>
      </dgm:spPr>
    </dgm:pt>
    <dgm:pt modelId="{71BBE3EA-A75A-5B40-AD31-FC5CE25BC5AC}" type="pres">
      <dgm:prSet presAssocID="{7CF2A281-58EE-B74A-BFB2-8D4F324F58FA}" presName="sibTrans" presStyleCnt="0"/>
      <dgm:spPr/>
    </dgm:pt>
    <dgm:pt modelId="{C296ADF7-CD23-8D40-8D87-0ECAB3826D8D}" type="pres">
      <dgm:prSet presAssocID="{EB2F95AE-11F5-094F-BD49-A6F7B91EB993}" presName="composite" presStyleCnt="0"/>
      <dgm:spPr/>
    </dgm:pt>
    <dgm:pt modelId="{E04D3E69-3B7C-F54E-A838-2096A4510524}" type="pres">
      <dgm:prSet presAssocID="{EB2F95AE-11F5-094F-BD49-A6F7B91EB993}" presName="rect1" presStyleLbl="bgImgPlace1" presStyleIdx="4" presStyleCnt="6" custLinFactNeighborX="3277" custLinFactNeighborY="2050"/>
      <dgm:spPr>
        <a:blipFill dpi="0" rotWithShape="1">
          <a:blip xmlns:r="http://schemas.openxmlformats.org/officeDocument/2006/relationships" r:embed="rId5">
            <a:extLst>
              <a:ext uri="{28A0092B-C50C-407E-A947-70E740481C1C}">
                <a14:useLocalDpi xmlns:a14="http://schemas.microsoft.com/office/drawing/2010/main" val="0"/>
              </a:ext>
            </a:extLst>
          </a:blip>
          <a:srcRect/>
          <a:tile tx="0" ty="0" sx="45000" sy="40000" flip="none" algn="tl"/>
        </a:blipFill>
      </dgm:spPr>
    </dgm:pt>
    <dgm:pt modelId="{97760C9D-EE69-4A44-AD69-4A26A22574BA}" type="pres">
      <dgm:prSet presAssocID="{EB2F95AE-11F5-094F-BD49-A6F7B91EB993}" presName="rect2" presStyleLbl="node1" presStyleIdx="4" presStyleCnt="6">
        <dgm:presLayoutVars>
          <dgm:bulletEnabled val="1"/>
        </dgm:presLayoutVars>
      </dgm:prSet>
      <dgm:spPr>
        <a:xfrm>
          <a:off x="3908491" y="3841196"/>
          <a:ext cx="1201342" cy="1201342"/>
        </a:xfrm>
        <a:prstGeom prst="rect">
          <a:avLst/>
        </a:prstGeom>
      </dgm:spPr>
    </dgm:pt>
    <dgm:pt modelId="{B3C5DA1E-AB42-1549-9EAE-90B3A0B7E1B3}" type="pres">
      <dgm:prSet presAssocID="{CAEA75C5-8A10-B349-835B-D1167053E5FE}" presName="sibTrans" presStyleCnt="0"/>
      <dgm:spPr/>
    </dgm:pt>
    <dgm:pt modelId="{54F99AC5-7AC4-6240-B6D5-D7740967FB80}" type="pres">
      <dgm:prSet presAssocID="{EA0C8EA2-7602-6941-80F9-1FBC0743AAE8}" presName="composite" presStyleCnt="0"/>
      <dgm:spPr/>
    </dgm:pt>
    <dgm:pt modelId="{CE132149-E609-B04E-830F-2D1CD145F065}" type="pres">
      <dgm:prSet presAssocID="{EA0C8EA2-7602-6941-80F9-1FBC0743AAE8}" presName="rect1" presStyleLbl="bgImgPlace1" presStyleIdx="5" presStyleCnt="6" custLinFactNeighborX="494" custLinFactNeighborY="5929"/>
      <dgm:spPr>
        <a:blipFill dpi="0" rotWithShape="1">
          <a:blip xmlns:r="http://schemas.openxmlformats.org/officeDocument/2006/relationships" r:embed="rId6">
            <a:extLst>
              <a:ext uri="{28A0092B-C50C-407E-A947-70E740481C1C}">
                <a14:useLocalDpi xmlns:a14="http://schemas.microsoft.com/office/drawing/2010/main" val="0"/>
              </a:ext>
            </a:extLst>
          </a:blip>
          <a:srcRect/>
          <a:tile tx="0" ty="12700" sx="47000" sy="44000" flip="none" algn="tl"/>
        </a:blipFill>
      </dgm:spPr>
    </dgm:pt>
    <dgm:pt modelId="{EE4FD9C0-524B-5144-A89B-07FCC00CB9BD}" type="pres">
      <dgm:prSet presAssocID="{EA0C8EA2-7602-6941-80F9-1FBC0743AAE8}" presName="rect2" presStyleLbl="node1" presStyleIdx="5" presStyleCnt="6">
        <dgm:presLayoutVars>
          <dgm:bulletEnabled val="1"/>
        </dgm:presLayoutVars>
      </dgm:prSet>
      <dgm:spPr>
        <a:xfrm>
          <a:off x="7340263" y="3841196"/>
          <a:ext cx="1201342" cy="1201342"/>
        </a:xfrm>
        <a:prstGeom prst="rect">
          <a:avLst/>
        </a:prstGeom>
      </dgm:spPr>
    </dgm:pt>
  </dgm:ptLst>
  <dgm:cxnLst>
    <dgm:cxn modelId="{F9323304-C1EE-F642-9EBF-3B343B3E2D8B}" type="presOf" srcId="{EA0C8EA2-7602-6941-80F9-1FBC0743AAE8}" destId="{EE4FD9C0-524B-5144-A89B-07FCC00CB9BD}" srcOrd="0" destOrd="0" presId="urn:microsoft.com/office/officeart/2008/layout/BendingPictureBlocks"/>
    <dgm:cxn modelId="{63954B09-BC71-2447-A163-8C71EF8823C9}" type="presOf" srcId="{8CCAF478-AF06-A848-B76C-BEBFD7C9D58F}" destId="{DC8C8DE0-C22F-6344-B177-A6361A999B7B}" srcOrd="0" destOrd="0" presId="urn:microsoft.com/office/officeart/2008/layout/BendingPictureBlocks"/>
    <dgm:cxn modelId="{2EC05A1E-3C72-1545-A7C4-1D147F1E8A33}" srcId="{11CA8CF9-260E-B04D-9C94-CE970FBA6430}" destId="{8CCAF478-AF06-A848-B76C-BEBFD7C9D58F}" srcOrd="3" destOrd="0" parTransId="{B09F1129-1BBA-5346-8FA3-6ED364B0E8A8}" sibTransId="{7CF2A281-58EE-B74A-BFB2-8D4F324F58FA}"/>
    <dgm:cxn modelId="{C9E2D124-EBC7-5740-95C3-F8CDF1E0E84B}" type="presOf" srcId="{D2BF5583-9F05-7144-9FA7-510D62A19B20}" destId="{6BD9588D-6729-0B42-A4E8-D40158EE5D66}" srcOrd="0" destOrd="0" presId="urn:microsoft.com/office/officeart/2008/layout/BendingPictureBlocks"/>
    <dgm:cxn modelId="{F37D962A-7B91-E046-AEC3-31DF25D59DB0}" type="presOf" srcId="{61D4D707-8672-DF4B-BBF9-CB791293A0D0}" destId="{9E843CFE-EB5A-574D-BB09-4C9D0C7C3E3E}" srcOrd="0" destOrd="0" presId="urn:microsoft.com/office/officeart/2008/layout/BendingPictureBlocks"/>
    <dgm:cxn modelId="{68C44E5B-4175-EB4C-9C7C-991202E02A0C}" srcId="{11CA8CF9-260E-B04D-9C94-CE970FBA6430}" destId="{B6C84A92-A2BE-4D4D-AAC3-FFF1005C83DC}" srcOrd="0" destOrd="0" parTransId="{E0C3ABC4-9B96-E542-B5AD-E39AE77E43AA}" sibTransId="{607E4025-3A83-7A4B-B14D-EFF70DF2D3CD}"/>
    <dgm:cxn modelId="{D74D1042-A8B7-5F4C-A645-2615D25A53A4}" type="presOf" srcId="{B6C84A92-A2BE-4D4D-AAC3-FFF1005C83DC}" destId="{CB5F42C4-E6D1-E540-8D07-085020F7096F}" srcOrd="0" destOrd="0" presId="urn:microsoft.com/office/officeart/2008/layout/BendingPictureBlocks"/>
    <dgm:cxn modelId="{5DEAAD64-C814-0643-8B1D-A1E0014ED989}" type="presOf" srcId="{11CA8CF9-260E-B04D-9C94-CE970FBA6430}" destId="{647C2BED-129B-D946-95BA-C4D432321F2F}" srcOrd="0" destOrd="0" presId="urn:microsoft.com/office/officeart/2008/layout/BendingPictureBlocks"/>
    <dgm:cxn modelId="{22BE1C54-0CDA-3347-8C3E-4DBB8D8BB6F2}" type="presOf" srcId="{EB2F95AE-11F5-094F-BD49-A6F7B91EB993}" destId="{97760C9D-EE69-4A44-AD69-4A26A22574BA}" srcOrd="0" destOrd="0" presId="urn:microsoft.com/office/officeart/2008/layout/BendingPictureBlocks"/>
    <dgm:cxn modelId="{5D9C2485-4ADA-E34A-BEA4-0E6F869055FC}" srcId="{11CA8CF9-260E-B04D-9C94-CE970FBA6430}" destId="{EA0C8EA2-7602-6941-80F9-1FBC0743AAE8}" srcOrd="5" destOrd="0" parTransId="{498DE71E-32DB-594A-9E90-4D5892D4CC60}" sibTransId="{88DCA426-0154-4E4C-A690-016F35D20FB0}"/>
    <dgm:cxn modelId="{A3529BA1-B0C6-A04F-90CF-026FEC48C1EC}" srcId="{11CA8CF9-260E-B04D-9C94-CE970FBA6430}" destId="{61D4D707-8672-DF4B-BBF9-CB791293A0D0}" srcOrd="2" destOrd="0" parTransId="{3A562EC1-01F4-DE4E-8041-0871B8AD094C}" sibTransId="{4C44F9D4-0266-F34C-89B1-3DD6D821FD7A}"/>
    <dgm:cxn modelId="{EB87EFC5-B64C-5542-AA4A-80FC2C39E175}" srcId="{11CA8CF9-260E-B04D-9C94-CE970FBA6430}" destId="{EB2F95AE-11F5-094F-BD49-A6F7B91EB993}" srcOrd="4" destOrd="0" parTransId="{7723B464-FD36-4745-9B8F-932E256FF160}" sibTransId="{CAEA75C5-8A10-B349-835B-D1167053E5FE}"/>
    <dgm:cxn modelId="{6C9A5ACA-3B69-6E49-B1AA-8424BB8C19B7}" srcId="{11CA8CF9-260E-B04D-9C94-CE970FBA6430}" destId="{D2BF5583-9F05-7144-9FA7-510D62A19B20}" srcOrd="1" destOrd="0" parTransId="{DC1C6872-011D-9940-8489-64525872534F}" sibTransId="{C92B6ED1-4493-9042-953E-C7FB305A3A07}"/>
    <dgm:cxn modelId="{6ACD5A09-DC5E-F346-A228-2C62E3443A23}" type="presParOf" srcId="{647C2BED-129B-D946-95BA-C4D432321F2F}" destId="{754BE019-284D-6E48-894A-D28048CDC875}" srcOrd="0" destOrd="0" presId="urn:microsoft.com/office/officeart/2008/layout/BendingPictureBlocks"/>
    <dgm:cxn modelId="{388085F9-8504-D941-94FB-F6782976E996}" type="presParOf" srcId="{754BE019-284D-6E48-894A-D28048CDC875}" destId="{0BF929A2-6960-6B4A-A3A3-123C9065705D}" srcOrd="0" destOrd="0" presId="urn:microsoft.com/office/officeart/2008/layout/BendingPictureBlocks"/>
    <dgm:cxn modelId="{88282D69-41D0-424A-B2FF-A8685E302C0C}" type="presParOf" srcId="{754BE019-284D-6E48-894A-D28048CDC875}" destId="{CB5F42C4-E6D1-E540-8D07-085020F7096F}" srcOrd="1" destOrd="0" presId="urn:microsoft.com/office/officeart/2008/layout/BendingPictureBlocks"/>
    <dgm:cxn modelId="{91AEB530-6698-CE46-8579-93D36C19A64E}" type="presParOf" srcId="{647C2BED-129B-D946-95BA-C4D432321F2F}" destId="{628500B5-66B9-5B41-BABB-13C2F521D975}" srcOrd="1" destOrd="0" presId="urn:microsoft.com/office/officeart/2008/layout/BendingPictureBlocks"/>
    <dgm:cxn modelId="{2B267ADB-E47E-B64D-ACB5-FCA24C69EE1A}" type="presParOf" srcId="{647C2BED-129B-D946-95BA-C4D432321F2F}" destId="{1E1478D0-F0DE-444C-B78F-C18855E017DF}" srcOrd="2" destOrd="0" presId="urn:microsoft.com/office/officeart/2008/layout/BendingPictureBlocks"/>
    <dgm:cxn modelId="{6A59EE85-314C-694E-A280-F08474781A63}" type="presParOf" srcId="{1E1478D0-F0DE-444C-B78F-C18855E017DF}" destId="{FB1CA87D-9B9F-DC41-A779-ED09517B8FE5}" srcOrd="0" destOrd="0" presId="urn:microsoft.com/office/officeart/2008/layout/BendingPictureBlocks"/>
    <dgm:cxn modelId="{C20B081A-BE60-4044-B3F0-D778B9A9C586}" type="presParOf" srcId="{1E1478D0-F0DE-444C-B78F-C18855E017DF}" destId="{6BD9588D-6729-0B42-A4E8-D40158EE5D66}" srcOrd="1" destOrd="0" presId="urn:microsoft.com/office/officeart/2008/layout/BendingPictureBlocks"/>
    <dgm:cxn modelId="{B2EE8BA6-5C98-C443-A73D-3E02E0D48BAF}" type="presParOf" srcId="{647C2BED-129B-D946-95BA-C4D432321F2F}" destId="{FE8534FC-87F1-374F-BEBC-99B9969163DD}" srcOrd="3" destOrd="0" presId="urn:microsoft.com/office/officeart/2008/layout/BendingPictureBlocks"/>
    <dgm:cxn modelId="{B39E3B97-7AC5-1042-AF9B-980D20B26278}" type="presParOf" srcId="{647C2BED-129B-D946-95BA-C4D432321F2F}" destId="{46D35DA2-BE3A-E84C-95D2-7C9A56260B76}" srcOrd="4" destOrd="0" presId="urn:microsoft.com/office/officeart/2008/layout/BendingPictureBlocks"/>
    <dgm:cxn modelId="{7117160A-D5E9-7D4F-B10D-4073DDB7B199}" type="presParOf" srcId="{46D35DA2-BE3A-E84C-95D2-7C9A56260B76}" destId="{8E527DD9-B458-A244-90EC-E509C1D7C90D}" srcOrd="0" destOrd="0" presId="urn:microsoft.com/office/officeart/2008/layout/BendingPictureBlocks"/>
    <dgm:cxn modelId="{145D8B79-F665-594E-9FA2-E7B7BDB06310}" type="presParOf" srcId="{46D35DA2-BE3A-E84C-95D2-7C9A56260B76}" destId="{9E843CFE-EB5A-574D-BB09-4C9D0C7C3E3E}" srcOrd="1" destOrd="0" presId="urn:microsoft.com/office/officeart/2008/layout/BendingPictureBlocks"/>
    <dgm:cxn modelId="{31A20095-22AC-024C-B477-2AFA4E5BC0AC}" type="presParOf" srcId="{647C2BED-129B-D946-95BA-C4D432321F2F}" destId="{6F505CCF-DC0C-4F40-9915-463FB68143B2}" srcOrd="5" destOrd="0" presId="urn:microsoft.com/office/officeart/2008/layout/BendingPictureBlocks"/>
    <dgm:cxn modelId="{C7AD0277-B995-F94C-9D36-BAE4A3C2A3B8}" type="presParOf" srcId="{647C2BED-129B-D946-95BA-C4D432321F2F}" destId="{5A604D01-BDA2-FE43-94B2-709CE71662ED}" srcOrd="6" destOrd="0" presId="urn:microsoft.com/office/officeart/2008/layout/BendingPictureBlocks"/>
    <dgm:cxn modelId="{882D1A38-C604-AA4B-9147-738D17D83FCB}" type="presParOf" srcId="{5A604D01-BDA2-FE43-94B2-709CE71662ED}" destId="{DE051E92-C37E-004F-9C34-CBE935B648E7}" srcOrd="0" destOrd="0" presId="urn:microsoft.com/office/officeart/2008/layout/BendingPictureBlocks"/>
    <dgm:cxn modelId="{DE534B0F-96DC-C741-A40C-DF9A5D25358B}" type="presParOf" srcId="{5A604D01-BDA2-FE43-94B2-709CE71662ED}" destId="{DC8C8DE0-C22F-6344-B177-A6361A999B7B}" srcOrd="1" destOrd="0" presId="urn:microsoft.com/office/officeart/2008/layout/BendingPictureBlocks"/>
    <dgm:cxn modelId="{D7406996-B9B0-D244-9C09-1927EDBA00A8}" type="presParOf" srcId="{647C2BED-129B-D946-95BA-C4D432321F2F}" destId="{71BBE3EA-A75A-5B40-AD31-FC5CE25BC5AC}" srcOrd="7" destOrd="0" presId="urn:microsoft.com/office/officeart/2008/layout/BendingPictureBlocks"/>
    <dgm:cxn modelId="{29B5FCD2-510C-6F47-B5C5-9B22D0755554}" type="presParOf" srcId="{647C2BED-129B-D946-95BA-C4D432321F2F}" destId="{C296ADF7-CD23-8D40-8D87-0ECAB3826D8D}" srcOrd="8" destOrd="0" presId="urn:microsoft.com/office/officeart/2008/layout/BendingPictureBlocks"/>
    <dgm:cxn modelId="{5EF698AD-6C9B-214C-9CF7-E86E7A0AF7D9}" type="presParOf" srcId="{C296ADF7-CD23-8D40-8D87-0ECAB3826D8D}" destId="{E04D3E69-3B7C-F54E-A838-2096A4510524}" srcOrd="0" destOrd="0" presId="urn:microsoft.com/office/officeart/2008/layout/BendingPictureBlocks"/>
    <dgm:cxn modelId="{E00498D5-E5A6-3648-9660-A5E55506FDDD}" type="presParOf" srcId="{C296ADF7-CD23-8D40-8D87-0ECAB3826D8D}" destId="{97760C9D-EE69-4A44-AD69-4A26A22574BA}" srcOrd="1" destOrd="0" presId="urn:microsoft.com/office/officeart/2008/layout/BendingPictureBlocks"/>
    <dgm:cxn modelId="{FEC4CED8-374A-0E44-9047-0E3A48153E70}" type="presParOf" srcId="{647C2BED-129B-D946-95BA-C4D432321F2F}" destId="{B3C5DA1E-AB42-1549-9EAE-90B3A0B7E1B3}" srcOrd="9" destOrd="0" presId="urn:microsoft.com/office/officeart/2008/layout/BendingPictureBlocks"/>
    <dgm:cxn modelId="{E6D799E5-D71F-D84C-B265-520A8AB31308}" type="presParOf" srcId="{647C2BED-129B-D946-95BA-C4D432321F2F}" destId="{54F99AC5-7AC4-6240-B6D5-D7740967FB80}" srcOrd="10" destOrd="0" presId="urn:microsoft.com/office/officeart/2008/layout/BendingPictureBlocks"/>
    <dgm:cxn modelId="{E7FC7AA5-AACD-064B-9935-B84E399A51FD}" type="presParOf" srcId="{54F99AC5-7AC4-6240-B6D5-D7740967FB80}" destId="{CE132149-E609-B04E-830F-2D1CD145F065}" srcOrd="0" destOrd="0" presId="urn:microsoft.com/office/officeart/2008/layout/BendingPictureBlocks"/>
    <dgm:cxn modelId="{BA99D07A-5D54-0C4A-9633-DC24DD7B141A}" type="presParOf" srcId="{54F99AC5-7AC4-6240-B6D5-D7740967FB80}" destId="{EE4FD9C0-524B-5144-A89B-07FCC00CB9BD}" srcOrd="1" destOrd="0" presId="urn:microsoft.com/office/officeart/2008/layout/Bending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929A2-6960-6B4A-A3A3-123C9065705D}">
      <dsp:nvSpPr>
        <dsp:cNvPr id="0" name=""/>
        <dsp:cNvSpPr/>
      </dsp:nvSpPr>
      <dsp:spPr>
        <a:xfrm>
          <a:off x="1329874" y="846077"/>
          <a:ext cx="2216645" cy="186435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CB5F42C4-E6D1-E540-8D07-085020F7096F}">
      <dsp:nvSpPr>
        <dsp:cNvPr id="0" name=""/>
        <dsp:cNvSpPr/>
      </dsp:nvSpPr>
      <dsp:spPr>
        <a:xfrm>
          <a:off x="449340" y="1520308"/>
          <a:ext cx="1201342" cy="1201342"/>
        </a:xfrm>
        <a:prstGeom prst="rect">
          <a:avLst/>
        </a:prstGeom>
        <a:gradFill rotWithShape="0">
          <a:gsLst>
            <a:gs pos="0">
              <a:schemeClr val="lt1">
                <a:hueOff val="0"/>
                <a:satOff val="0"/>
                <a:lumOff val="0"/>
                <a:satMod val="103000"/>
                <a:lumMod val="102000"/>
                <a:tint val="94000"/>
                <a:alpha val="11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US" sz="1500" b="1" kern="1200" dirty="0"/>
            <a:t>✓Counselling</a:t>
          </a:r>
          <a:endParaRPr lang="en-GB" sz="1500" b="1" kern="1200" dirty="0"/>
        </a:p>
      </dsp:txBody>
      <dsp:txXfrm>
        <a:off x="449340" y="1520308"/>
        <a:ext cx="1201342" cy="1201342"/>
      </dsp:txXfrm>
    </dsp:sp>
    <dsp:sp modelId="{FB1CA87D-9B9F-DC41-A779-ED09517B8FE5}">
      <dsp:nvSpPr>
        <dsp:cNvPr id="0" name=""/>
        <dsp:cNvSpPr/>
      </dsp:nvSpPr>
      <dsp:spPr>
        <a:xfrm>
          <a:off x="4770889" y="872146"/>
          <a:ext cx="2216645" cy="1835999"/>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tile tx="0" ty="0" sx="45000" sy="40000" flip="none" algn="tl"/>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6BD9588D-6729-0B42-A4E8-D40158EE5D66}">
      <dsp:nvSpPr>
        <dsp:cNvPr id="0" name=""/>
        <dsp:cNvSpPr/>
      </dsp:nvSpPr>
      <dsp:spPr>
        <a:xfrm>
          <a:off x="3908491" y="1513218"/>
          <a:ext cx="1201342" cy="1201342"/>
        </a:xfrm>
        <a:prstGeom prst="rect">
          <a:avLst/>
        </a:prstGeom>
        <a:gradFill rotWithShape="0">
          <a:gsLst>
            <a:gs pos="0">
              <a:prstClr val="white">
                <a:hueOff val="0"/>
                <a:satOff val="0"/>
                <a:lumOff val="0"/>
                <a:satMod val="103000"/>
                <a:lumMod val="102000"/>
                <a:tint val="94000"/>
                <a:alpha val="17000"/>
              </a:prstClr>
            </a:gs>
            <a:gs pos="50000">
              <a:prstClr val="white">
                <a:hueOff val="0"/>
                <a:satOff val="0"/>
                <a:lumOff val="0"/>
                <a:alphaOff val="0"/>
                <a:satMod val="110000"/>
                <a:lumMod val="100000"/>
                <a:shade val="100000"/>
              </a:prstClr>
            </a:gs>
            <a:gs pos="100000">
              <a:prstClr val="white">
                <a:hueOff val="0"/>
                <a:satOff val="0"/>
                <a:lumOff val="0"/>
                <a:alphaOff val="0"/>
                <a:lumMod val="99000"/>
                <a:satMod val="120000"/>
                <a:shade val="78000"/>
              </a:prstClr>
            </a:gs>
          </a:gsLst>
          <a:lin ang="5400000" scaled="0"/>
        </a:gradFill>
        <a:ln>
          <a:gradFill>
            <a:gsLst>
              <a:gs pos="0">
                <a:srgbClr val="FF0000"/>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US" sz="1500" b="1" kern="1200" dirty="0">
              <a:solidFill>
                <a:prstClr val="black">
                  <a:hueOff val="0"/>
                  <a:satOff val="0"/>
                  <a:lumOff val="0"/>
                  <a:alphaOff val="0"/>
                </a:prstClr>
              </a:solidFill>
              <a:latin typeface="Calibri" panose="020F0502020204030204"/>
              <a:ea typeface="+mn-ea"/>
              <a:cs typeface="+mn-cs"/>
            </a:rPr>
            <a:t>✓ Controlled medication</a:t>
          </a:r>
          <a:endParaRPr lang="en-GB" sz="1500" b="1" kern="1200" dirty="0">
            <a:solidFill>
              <a:prstClr val="black">
                <a:hueOff val="0"/>
                <a:satOff val="0"/>
                <a:lumOff val="0"/>
                <a:alphaOff val="0"/>
              </a:prstClr>
            </a:solidFill>
            <a:latin typeface="Calibri" panose="020F0502020204030204"/>
            <a:ea typeface="+mn-ea"/>
            <a:cs typeface="+mn-cs"/>
          </a:endParaRPr>
        </a:p>
      </dsp:txBody>
      <dsp:txXfrm>
        <a:off x="3908491" y="1513218"/>
        <a:ext cx="1201342" cy="1201342"/>
      </dsp:txXfrm>
    </dsp:sp>
    <dsp:sp modelId="{8E527DD9-B458-A244-90EC-E509C1D7C90D}">
      <dsp:nvSpPr>
        <dsp:cNvPr id="0" name=""/>
        <dsp:cNvSpPr/>
      </dsp:nvSpPr>
      <dsp:spPr>
        <a:xfrm>
          <a:off x="8169057" y="828515"/>
          <a:ext cx="2216645" cy="186435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6000" b="-6000"/>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9E843CFE-EB5A-574D-BB09-4C9D0C7C3E3E}">
      <dsp:nvSpPr>
        <dsp:cNvPr id="0" name=""/>
        <dsp:cNvSpPr/>
      </dsp:nvSpPr>
      <dsp:spPr>
        <a:xfrm>
          <a:off x="7340263" y="1520308"/>
          <a:ext cx="1201342" cy="1201342"/>
        </a:xfrm>
        <a:prstGeom prst="rect">
          <a:avLst/>
        </a:prstGeom>
        <a:gradFill rotWithShape="0">
          <a:gsLst>
            <a:gs pos="0">
              <a:prstClr val="white">
                <a:hueOff val="0"/>
                <a:satOff val="0"/>
                <a:lumOff val="0"/>
                <a:satMod val="103000"/>
                <a:lumMod val="102000"/>
                <a:tint val="94000"/>
                <a:alpha val="34000"/>
              </a:prstClr>
            </a:gs>
            <a:gs pos="50000">
              <a:prstClr val="white">
                <a:hueOff val="0"/>
                <a:satOff val="0"/>
                <a:lumOff val="0"/>
                <a:alphaOff val="0"/>
                <a:satMod val="110000"/>
                <a:lumMod val="100000"/>
                <a:shade val="100000"/>
              </a:prstClr>
            </a:gs>
            <a:gs pos="100000">
              <a:prstClr val="white">
                <a:hueOff val="0"/>
                <a:satOff val="0"/>
                <a:lumOff val="0"/>
                <a:alphaOff val="0"/>
                <a:lumMod val="99000"/>
                <a:satMod val="120000"/>
                <a:shade val="78000"/>
              </a:prstClr>
            </a:gs>
          </a:gsLst>
          <a:lin ang="5400000" scaled="0"/>
        </a:gradFill>
        <a:ln>
          <a:gradFill>
            <a:gsLst>
              <a:gs pos="0">
                <a:srgbClr val="FF0000"/>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US" sz="1500" b="1" kern="1200" dirty="0">
              <a:solidFill>
                <a:prstClr val="black">
                  <a:hueOff val="0"/>
                  <a:satOff val="0"/>
                  <a:lumOff val="0"/>
                  <a:alphaOff val="0"/>
                </a:prstClr>
              </a:solidFill>
              <a:latin typeface="Calibri" panose="020F0502020204030204"/>
              <a:ea typeface="+mn-ea"/>
              <a:cs typeface="+mn-cs"/>
            </a:rPr>
            <a:t>✓ Control on diet</a:t>
          </a:r>
        </a:p>
      </dsp:txBody>
      <dsp:txXfrm>
        <a:off x="7340263" y="1520308"/>
        <a:ext cx="1201342" cy="1201342"/>
      </dsp:txXfrm>
    </dsp:sp>
    <dsp:sp modelId="{DE051E92-C37E-004F-9C34-CBE935B648E7}">
      <dsp:nvSpPr>
        <dsp:cNvPr id="0" name=""/>
        <dsp:cNvSpPr/>
      </dsp:nvSpPr>
      <dsp:spPr>
        <a:xfrm>
          <a:off x="1318924" y="3177910"/>
          <a:ext cx="2216645" cy="1864356"/>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tile tx="0" ty="19050" sx="48000" sy="48000" flip="none" algn="tl"/>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DC8C8DE0-C22F-6344-B177-A6361A999B7B}">
      <dsp:nvSpPr>
        <dsp:cNvPr id="0" name=""/>
        <dsp:cNvSpPr/>
      </dsp:nvSpPr>
      <dsp:spPr>
        <a:xfrm>
          <a:off x="476719" y="3841196"/>
          <a:ext cx="1201342" cy="1201342"/>
        </a:xfrm>
        <a:prstGeom prst="rect">
          <a:avLst/>
        </a:prstGeom>
        <a:gradFill rotWithShape="0">
          <a:gsLst>
            <a:gs pos="0">
              <a:prstClr val="white">
                <a:hueOff val="0"/>
                <a:satOff val="0"/>
                <a:lumOff val="0"/>
                <a:satMod val="103000"/>
                <a:lumMod val="102000"/>
                <a:tint val="94000"/>
                <a:alpha val="22000"/>
              </a:prstClr>
            </a:gs>
            <a:gs pos="50000">
              <a:prstClr val="white">
                <a:hueOff val="0"/>
                <a:satOff val="0"/>
                <a:lumOff val="0"/>
                <a:alphaOff val="0"/>
                <a:satMod val="110000"/>
                <a:lumMod val="100000"/>
                <a:shade val="100000"/>
              </a:prstClr>
            </a:gs>
            <a:gs pos="100000">
              <a:prstClr val="white">
                <a:hueOff val="0"/>
                <a:satOff val="0"/>
                <a:lumOff val="0"/>
                <a:alphaOff val="0"/>
                <a:lumMod val="99000"/>
                <a:satMod val="120000"/>
                <a:shade val="78000"/>
              </a:prstClr>
            </a:gs>
          </a:gsLst>
          <a:lin ang="5400000" scaled="0"/>
        </a:gradFill>
        <a:ln>
          <a:gradFill>
            <a:gsLst>
              <a:gs pos="0">
                <a:srgbClr val="FF0000"/>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US" sz="1500" b="1" kern="1200" dirty="0">
              <a:solidFill>
                <a:prstClr val="black">
                  <a:hueOff val="0"/>
                  <a:satOff val="0"/>
                  <a:lumOff val="0"/>
                  <a:alphaOff val="0"/>
                </a:prstClr>
              </a:solidFill>
              <a:latin typeface="Calibri" panose="020F0502020204030204"/>
              <a:ea typeface="+mn-ea"/>
              <a:cs typeface="+mn-cs"/>
            </a:rPr>
            <a:t>✓ Inclusive education</a:t>
          </a:r>
        </a:p>
      </dsp:txBody>
      <dsp:txXfrm>
        <a:off x="476719" y="3841196"/>
        <a:ext cx="1201342" cy="1201342"/>
      </dsp:txXfrm>
    </dsp:sp>
    <dsp:sp modelId="{E04D3E69-3B7C-F54E-A838-2096A4510524}">
      <dsp:nvSpPr>
        <dsp:cNvPr id="0" name=""/>
        <dsp:cNvSpPr/>
      </dsp:nvSpPr>
      <dsp:spPr>
        <a:xfrm>
          <a:off x="4806910" y="3095673"/>
          <a:ext cx="2216645" cy="1864356"/>
        </a:xfrm>
        <a:prstGeom prst="rect">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tile tx="0" ty="0" sx="45000" sy="40000" flip="none" algn="tl"/>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97760C9D-EE69-4A44-AD69-4A26A22574BA}">
      <dsp:nvSpPr>
        <dsp:cNvPr id="0" name=""/>
        <dsp:cNvSpPr/>
      </dsp:nvSpPr>
      <dsp:spPr>
        <a:xfrm>
          <a:off x="3908491" y="3841196"/>
          <a:ext cx="1201342" cy="1201342"/>
        </a:xfrm>
        <a:prstGeom prst="rect">
          <a:avLst/>
        </a:prstGeom>
        <a:gradFill rotWithShape="0">
          <a:gsLst>
            <a:gs pos="0">
              <a:prstClr val="white">
                <a:hueOff val="0"/>
                <a:satOff val="0"/>
                <a:lumOff val="0"/>
                <a:satMod val="103000"/>
                <a:lumMod val="102000"/>
                <a:tint val="94000"/>
                <a:alpha val="3000"/>
              </a:prstClr>
            </a:gs>
            <a:gs pos="50000">
              <a:prstClr val="white">
                <a:hueOff val="0"/>
                <a:satOff val="0"/>
                <a:lumOff val="0"/>
                <a:alphaOff val="0"/>
                <a:satMod val="110000"/>
                <a:lumMod val="100000"/>
                <a:shade val="100000"/>
              </a:prstClr>
            </a:gs>
            <a:gs pos="100000">
              <a:prstClr val="white">
                <a:hueOff val="0"/>
                <a:satOff val="0"/>
                <a:lumOff val="0"/>
                <a:alphaOff val="0"/>
                <a:lumMod val="99000"/>
                <a:satMod val="120000"/>
                <a:shade val="78000"/>
              </a:prstClr>
            </a:gs>
          </a:gsLst>
          <a:lin ang="5400000" scaled="0"/>
        </a:gradFill>
        <a:ln>
          <a:gradFill>
            <a:gsLst>
              <a:gs pos="0">
                <a:srgbClr val="FF0000"/>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US" sz="1500" b="1" kern="1200" dirty="0">
              <a:solidFill>
                <a:prstClr val="black">
                  <a:hueOff val="0"/>
                  <a:satOff val="0"/>
                  <a:lumOff val="0"/>
                  <a:alphaOff val="0"/>
                </a:prstClr>
              </a:solidFill>
              <a:latin typeface="Calibri" panose="020F0502020204030204"/>
              <a:ea typeface="+mn-ea"/>
              <a:cs typeface="+mn-cs"/>
            </a:rPr>
            <a:t>✓ Dietary supplements </a:t>
          </a:r>
        </a:p>
      </dsp:txBody>
      <dsp:txXfrm>
        <a:off x="3908491" y="3841196"/>
        <a:ext cx="1201342" cy="1201342"/>
      </dsp:txXfrm>
    </dsp:sp>
    <dsp:sp modelId="{CE132149-E609-B04E-830F-2D1CD145F065}">
      <dsp:nvSpPr>
        <dsp:cNvPr id="0" name=""/>
        <dsp:cNvSpPr/>
      </dsp:nvSpPr>
      <dsp:spPr>
        <a:xfrm>
          <a:off x="8176992" y="3167992"/>
          <a:ext cx="2216645" cy="1864356"/>
        </a:xfrm>
        <a:prstGeom prst="rect">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tile tx="0" ty="12700" sx="47000" sy="44000" flip="none" algn="tl"/>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EE4FD9C0-524B-5144-A89B-07FCC00CB9BD}">
      <dsp:nvSpPr>
        <dsp:cNvPr id="0" name=""/>
        <dsp:cNvSpPr/>
      </dsp:nvSpPr>
      <dsp:spPr>
        <a:xfrm>
          <a:off x="7340263" y="3841196"/>
          <a:ext cx="1201342" cy="1201342"/>
        </a:xfrm>
        <a:prstGeom prst="rect">
          <a:avLst/>
        </a:prstGeom>
        <a:gradFill rotWithShape="0">
          <a:gsLst>
            <a:gs pos="0">
              <a:prstClr val="white">
                <a:hueOff val="0"/>
                <a:satOff val="0"/>
                <a:lumOff val="0"/>
                <a:satMod val="103000"/>
                <a:lumMod val="102000"/>
                <a:tint val="94000"/>
                <a:alpha val="13000"/>
              </a:prstClr>
            </a:gs>
            <a:gs pos="50000">
              <a:prstClr val="white">
                <a:hueOff val="0"/>
                <a:satOff val="0"/>
                <a:lumOff val="0"/>
                <a:alphaOff val="0"/>
                <a:satMod val="110000"/>
                <a:lumMod val="100000"/>
                <a:shade val="100000"/>
              </a:prstClr>
            </a:gs>
            <a:gs pos="100000">
              <a:prstClr val="white">
                <a:hueOff val="0"/>
                <a:satOff val="0"/>
                <a:lumOff val="0"/>
                <a:alphaOff val="0"/>
                <a:lumMod val="99000"/>
                <a:satMod val="120000"/>
                <a:shade val="78000"/>
              </a:prstClr>
            </a:gs>
          </a:gsLst>
          <a:lin ang="5400000" scaled="0"/>
        </a:gradFill>
        <a:ln>
          <a:gradFill>
            <a:gsLst>
              <a:gs pos="0">
                <a:srgbClr val="FF0000"/>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US" sz="1500" b="1" kern="1200" dirty="0">
              <a:solidFill>
                <a:prstClr val="black">
                  <a:hueOff val="0"/>
                  <a:satOff val="0"/>
                  <a:lumOff val="0"/>
                  <a:alphaOff val="0"/>
                </a:prstClr>
              </a:solidFill>
              <a:latin typeface="Calibri" panose="020F0502020204030204"/>
              <a:ea typeface="+mn-ea"/>
              <a:cs typeface="+mn-cs"/>
            </a:rPr>
            <a:t>✓ Vocational training</a:t>
          </a:r>
        </a:p>
      </dsp:txBody>
      <dsp:txXfrm>
        <a:off x="7340263" y="3841196"/>
        <a:ext cx="1201342" cy="1201342"/>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6030F0-21EF-2B4E-8369-18AB9BE6F212}" type="datetimeFigureOut">
              <a:rPr lang="en-US" smtClean="0"/>
              <a:t>7/24/2024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1FCF6F-0B68-F74C-A375-1599965A50E1}" type="slidenum">
              <a:rPr lang="en-US" smtClean="0"/>
              <a:t>‹#›</a:t>
            </a:fld>
            <a:endParaRPr lang="en-US"/>
          </a:p>
        </p:txBody>
      </p:sp>
    </p:spTree>
    <p:extLst>
      <p:ext uri="{BB962C8B-B14F-4D97-AF65-F5344CB8AC3E}">
        <p14:creationId xmlns:p14="http://schemas.microsoft.com/office/powerpoint/2010/main" val="2621724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ritannica.com/science/gerontology" TargetMode="External"/><Relationship Id="rId7" Type="http://schemas.openxmlformats.org/officeDocument/2006/relationships/hyperlink" Target="https://www.merriam-webster.com/dictionary/manifestations"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britannica.com/science/human-aging" TargetMode="External"/><Relationship Id="rId5" Type="http://schemas.openxmlformats.org/officeDocument/2006/relationships/hyperlink" Target="https://www.britannica.com/science/life-span" TargetMode="External"/><Relationship Id="rId4" Type="http://schemas.openxmlformats.org/officeDocument/2006/relationships/hyperlink" Target="https://www.britannica.com/science/lif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pnas.org/doi/10.1073/pnas.0402680101#fig1"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pnas.org/doi/10.1073/pnas.0402680101#fig3"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www.sciencedirect.com/science/article/pii/S2666756821003007#bib68" TargetMode="External"/><Relationship Id="rId13" Type="http://schemas.openxmlformats.org/officeDocument/2006/relationships/hyperlink" Target="https://www.sciencedirect.com/science/article/pii/S2666756821003007#bib72" TargetMode="External"/><Relationship Id="rId18" Type="http://schemas.openxmlformats.org/officeDocument/2006/relationships/hyperlink" Target="https://www.sciencedirect.com/science/article/pii/S2666756821003007#bib73" TargetMode="External"/><Relationship Id="rId3" Type="http://schemas.openxmlformats.org/officeDocument/2006/relationships/hyperlink" Target="https://www.sciencedirect.com/science/article/pii/S2666756821003007#bib66" TargetMode="External"/><Relationship Id="rId7" Type="http://schemas.openxmlformats.org/officeDocument/2006/relationships/hyperlink" Target="https://www.sciencedirect.com/topics/medicine-and-dentistry/oxidative-stress" TargetMode="External"/><Relationship Id="rId12" Type="http://schemas.openxmlformats.org/officeDocument/2006/relationships/hyperlink" Target="https://www.sciencedirect.com/science/article/pii/S2666756821003007#bib71" TargetMode="External"/><Relationship Id="rId17" Type="http://schemas.openxmlformats.org/officeDocument/2006/relationships/hyperlink" Target="https://www.sciencedirect.com/science/article/pii/S2666756821003007#bib39" TargetMode="External"/><Relationship Id="rId2" Type="http://schemas.openxmlformats.org/officeDocument/2006/relationships/slide" Target="../slides/slide24.xml"/><Relationship Id="rId16" Type="http://schemas.openxmlformats.org/officeDocument/2006/relationships/hyperlink" Target="https://www.sciencedirect.com/science/article/pii/S2666756821003007#bib40" TargetMode="External"/><Relationship Id="rId20" Type="http://schemas.openxmlformats.org/officeDocument/2006/relationships/hyperlink" Target="https://www.sciencedirect.com/topics/medicine-and-dentistry/cognitive-defect" TargetMode="External"/><Relationship Id="rId1" Type="http://schemas.openxmlformats.org/officeDocument/2006/relationships/notesMaster" Target="../notesMasters/notesMaster1.xml"/><Relationship Id="rId6" Type="http://schemas.openxmlformats.org/officeDocument/2006/relationships/hyperlink" Target="https://www.sciencedirect.com/topics/medicine-and-dentistry/chronic-inflammation" TargetMode="External"/><Relationship Id="rId11" Type="http://schemas.openxmlformats.org/officeDocument/2006/relationships/hyperlink" Target="https://www.sciencedirect.com/science/article/pii/S2666756821003007#bib70" TargetMode="External"/><Relationship Id="rId5" Type="http://schemas.openxmlformats.org/officeDocument/2006/relationships/hyperlink" Target="https://www.sciencedirect.com/science/article/pii/S2666756821003007#bib67" TargetMode="External"/><Relationship Id="rId15" Type="http://schemas.openxmlformats.org/officeDocument/2006/relationships/hyperlink" Target="https://www.sciencedirect.com/topics/medicine-and-dentistry/amyloid-beta" TargetMode="External"/><Relationship Id="rId10" Type="http://schemas.openxmlformats.org/officeDocument/2006/relationships/hyperlink" Target="https://www.sciencedirect.com/topics/medicine-and-dentistry/degenerative-disease" TargetMode="External"/><Relationship Id="rId19" Type="http://schemas.openxmlformats.org/officeDocument/2006/relationships/hyperlink" Target="https://www.sciencedirect.com/topics/medicine-and-dentistry/neuroinflammation" TargetMode="External"/><Relationship Id="rId4" Type="http://schemas.openxmlformats.org/officeDocument/2006/relationships/hyperlink" Target="https://www.sciencedirect.com/topics/medicine-and-dentistry/parkinsons-disease" TargetMode="External"/><Relationship Id="rId9" Type="http://schemas.openxmlformats.org/officeDocument/2006/relationships/hyperlink" Target="https://www.sciencedirect.com/science/article/pii/S2666756821003007#bib69" TargetMode="External"/><Relationship Id="rId14" Type="http://schemas.openxmlformats.org/officeDocument/2006/relationships/hyperlink" Target="https://www.sciencedirect.com/topics/medicine-and-dentistry/neurodegeneration"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pnas.org/doi/10.1073/pnas.1415122111#fig02"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ature.com/articles/s43587-022-00243-7#MOESM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jamanetwork.com/journals/jamanetworkopen/fullarticle/2752818#note-ZOI190503-1"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ciencedirect.com/science/article/pii/S0092867419311213#bib56" TargetMode="External"/><Relationship Id="rId7" Type="http://schemas.openxmlformats.org/officeDocument/2006/relationships/hyperlink" Target="https://www.sciencedirect.com/science/article/pii/S0092867419311213#tbl1"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sciencedirect.com/topics/biochemistry-genetics-and-molecular-biology/oncogene" TargetMode="External"/><Relationship Id="rId5" Type="http://schemas.openxmlformats.org/officeDocument/2006/relationships/hyperlink" Target="https://www.sciencedirect.com/topics/biochemistry-genetics-and-molecular-biology/physiological-process" TargetMode="External"/><Relationship Id="rId4" Type="http://schemas.openxmlformats.org/officeDocument/2006/relationships/hyperlink" Target="https://www.sciencedirect.com/topics/biochemistry-genetics-and-molecular-biology/telomere-shortening"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cbi.nlm.nih.gov/pmc/articles/PMC8985209/#R17"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effectLst/>
                <a:latin typeface="Georgia" panose="02040502050405020303" pitchFamily="18" charset="0"/>
                <a:hlinkClick r:id="rId3"/>
              </a:rPr>
              <a:t>Gerontology</a:t>
            </a:r>
            <a:r>
              <a:rPr lang="en-GB" b="0" i="0" u="none" strike="noStrike" dirty="0">
                <a:solidFill>
                  <a:srgbClr val="1A1A1A"/>
                </a:solidFill>
                <a:effectLst/>
                <a:latin typeface="Georgia" panose="02040502050405020303" pitchFamily="18" charset="0"/>
              </a:rPr>
              <a:t>, the study of the aging process, is devoted to the understanding and control of all factors contributing to the finitude of individual </a:t>
            </a:r>
            <a:r>
              <a:rPr lang="en-GB" b="0" i="0" dirty="0">
                <a:effectLst/>
                <a:latin typeface="Georgia" panose="02040502050405020303" pitchFamily="18" charset="0"/>
                <a:hlinkClick r:id="rId4"/>
              </a:rPr>
              <a:t>life</a:t>
            </a:r>
            <a:r>
              <a:rPr lang="en-GB" b="0" i="0" u="none" strike="noStrike" dirty="0">
                <a:solidFill>
                  <a:srgbClr val="1A1A1A"/>
                </a:solidFill>
                <a:effectLst/>
                <a:latin typeface="Georgia" panose="02040502050405020303" pitchFamily="18" charset="0"/>
              </a:rPr>
              <a:t>. </a:t>
            </a:r>
          </a:p>
          <a:p>
            <a:r>
              <a:rPr lang="en-GB" b="0" i="0" u="none" strike="noStrike" dirty="0">
                <a:solidFill>
                  <a:srgbClr val="1A1A1A"/>
                </a:solidFill>
                <a:effectLst/>
                <a:latin typeface="Georgia" panose="02040502050405020303" pitchFamily="18" charset="0"/>
              </a:rPr>
              <a:t>Gerontology, therefore, can be defined as the science of the finitude of life as expressed in the three aspects of </a:t>
            </a:r>
            <a:r>
              <a:rPr lang="en-GB" b="0" i="0" dirty="0">
                <a:effectLst/>
                <a:latin typeface="Georgia" panose="02040502050405020303" pitchFamily="18" charset="0"/>
                <a:hlinkClick r:id="rId5"/>
              </a:rPr>
              <a:t>longevity</a:t>
            </a:r>
            <a:r>
              <a:rPr lang="en-GB" b="0" i="0" u="none" strike="noStrike" dirty="0">
                <a:solidFill>
                  <a:srgbClr val="1A1A1A"/>
                </a:solidFill>
                <a:effectLst/>
                <a:latin typeface="Georgia" panose="02040502050405020303" pitchFamily="18" charset="0"/>
              </a:rPr>
              <a:t>, aging, and death, examined in both evolutionary and individual (ontogenetic) perspective. Longevity is the span of life of an organism. </a:t>
            </a:r>
            <a:r>
              <a:rPr lang="en-GB" b="0" i="0" dirty="0">
                <a:effectLst/>
                <a:latin typeface="Georgia" panose="02040502050405020303" pitchFamily="18" charset="0"/>
                <a:hlinkClick r:id="rId6"/>
              </a:rPr>
              <a:t>Aging</a:t>
            </a:r>
            <a:r>
              <a:rPr lang="en-GB" b="0" i="0" u="none" strike="noStrike" dirty="0">
                <a:solidFill>
                  <a:srgbClr val="1A1A1A"/>
                </a:solidFill>
                <a:effectLst/>
                <a:latin typeface="Georgia" panose="02040502050405020303" pitchFamily="18" charset="0"/>
              </a:rPr>
              <a:t> is the sequential or progressive change in an organism that leads to an increased risk of debility, disease, and death. Senescence consists of these </a:t>
            </a:r>
            <a:r>
              <a:rPr lang="en-GB" b="0" i="0" u="none" strike="noStrike" dirty="0">
                <a:effectLst/>
                <a:latin typeface="Georgia" panose="02040502050405020303" pitchFamily="18" charset="0"/>
                <a:hlinkClick r:id="rId7"/>
              </a:rPr>
              <a:t>manifestations</a:t>
            </a:r>
            <a:r>
              <a:rPr lang="en-GB" b="0" i="0" u="none" strike="noStrike" dirty="0">
                <a:solidFill>
                  <a:srgbClr val="1A1A1A"/>
                </a:solidFill>
                <a:effectLst/>
                <a:latin typeface="Georgia" panose="02040502050405020303" pitchFamily="18" charset="0"/>
              </a:rPr>
              <a:t> of the aging process.</a:t>
            </a:r>
            <a:endParaRPr lang="en-US" dirty="0"/>
          </a:p>
        </p:txBody>
      </p:sp>
      <p:sp>
        <p:nvSpPr>
          <p:cNvPr id="4" name="Slide Number Placeholder 3"/>
          <p:cNvSpPr>
            <a:spLocks noGrp="1"/>
          </p:cNvSpPr>
          <p:nvPr>
            <p:ph type="sldNum" sz="quarter" idx="5"/>
          </p:nvPr>
        </p:nvSpPr>
        <p:spPr/>
        <p:txBody>
          <a:bodyPr/>
          <a:lstStyle/>
          <a:p>
            <a:fld id="{FF1FCF6F-0B68-F74C-A375-1599965A50E1}" type="slidenum">
              <a:rPr lang="en-US" smtClean="0"/>
              <a:t>4</a:t>
            </a:fld>
            <a:endParaRPr lang="en-US"/>
          </a:p>
        </p:txBody>
      </p:sp>
    </p:spTree>
    <p:extLst>
      <p:ext uri="{BB962C8B-B14F-4D97-AF65-F5344CB8AC3E}">
        <p14:creationId xmlns:p14="http://schemas.microsoft.com/office/powerpoint/2010/main" val="1827174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D207E9B-029B-4E9E-AADE-5279C6DDF7EA}" type="slidenum">
              <a:rPr lang="en-US" altLang="sl-SI" sz="1200"/>
              <a:pPr eaLnBrk="1" hangingPunct="1"/>
              <a:t>13</a:t>
            </a:fld>
            <a:endParaRPr lang="en-US" altLang="sl-SI" sz="1200"/>
          </a:p>
        </p:txBody>
      </p:sp>
      <p:sp>
        <p:nvSpPr>
          <p:cNvPr id="88067" name="Rectangle 2"/>
          <p:cNvSpPr>
            <a:spLocks noGrp="1" noRot="1" noChangeAspect="1" noChangeArrowheads="1" noTextEdit="1"/>
          </p:cNvSpPr>
          <p:nvPr>
            <p:ph type="sldImg"/>
          </p:nvPr>
        </p:nvSpPr>
        <p:spPr>
          <a:xfrm>
            <a:off x="330200" y="696913"/>
            <a:ext cx="6197600" cy="3486150"/>
          </a:xfrm>
          <a:prstGeom prst="rect">
            <a:avLst/>
          </a:prstGeom>
          <a:ln/>
        </p:spPr>
      </p:sp>
      <p:sp>
        <p:nvSpPr>
          <p:cNvPr id="88068" name="Rectangle 3"/>
          <p:cNvSpPr>
            <a:spLocks noGrp="1" noChangeArrowheads="1"/>
          </p:cNvSpPr>
          <p:nvPr>
            <p:ph type="body" idx="1"/>
          </p:nvPr>
        </p:nvSpPr>
        <p:spPr>
          <a:noFill/>
        </p:spPr>
        <p:txBody>
          <a:bodyPr/>
          <a:lstStyle/>
          <a:p>
            <a:pPr eaLnBrk="1" hangingPunct="1"/>
            <a:r>
              <a:rPr lang="en-GB" sz="1200" b="0" i="0" u="none" strike="noStrike" dirty="0" err="1">
                <a:solidFill>
                  <a:srgbClr val="333333"/>
                </a:solidFill>
                <a:effectLst/>
                <a:latin typeface="Georgia" panose="02040502050405020303" pitchFamily="18" charset="0"/>
              </a:rPr>
              <a:t>Estrogen</a:t>
            </a:r>
            <a:r>
              <a:rPr lang="en-GB" sz="1200" b="0" i="0" u="none" strike="noStrike" dirty="0">
                <a:solidFill>
                  <a:srgbClr val="333333"/>
                </a:solidFill>
                <a:effectLst/>
                <a:latin typeface="Georgia" panose="02040502050405020303" pitchFamily="18" charset="0"/>
              </a:rPr>
              <a:t> and cognitive development. BS brainstem, CB cerebellum, CC corpus callosum, FC frontal cortex, HIPPO hippocampus, HYP hypothalamus, PIT pituitary, THAL thalamus</a:t>
            </a:r>
            <a:endParaRPr lang="it-IT" altLang="sl-SI" sz="1000" dirty="0">
              <a:solidFill>
                <a:srgbClr val="00575D"/>
              </a:solidFill>
              <a:latin typeface="Verdana" pitchFamily="34" charset="0"/>
            </a:endParaRPr>
          </a:p>
        </p:txBody>
      </p:sp>
    </p:spTree>
    <p:extLst>
      <p:ext uri="{BB962C8B-B14F-4D97-AF65-F5344CB8AC3E}">
        <p14:creationId xmlns:p14="http://schemas.microsoft.com/office/powerpoint/2010/main" val="255502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131413"/>
                </a:solidFill>
                <a:effectLst/>
                <a:latin typeface="Times" pitchFamily="2" charset="0"/>
              </a:rPr>
              <a:t>The model indicates that both life-span (aging) and life-course (experience) variables impact</a:t>
            </a:r>
          </a:p>
          <a:p>
            <a:r>
              <a:rPr lang="en-GB" dirty="0">
                <a:solidFill>
                  <a:srgbClr val="131413"/>
                </a:solidFill>
                <a:effectLst/>
                <a:latin typeface="Times" pitchFamily="2" charset="0"/>
              </a:rPr>
              <a:t> he structure and function of the brain and also directly affect the development of compensatory scaffolding</a:t>
            </a:r>
          </a:p>
          <a:p>
            <a:r>
              <a:rPr lang="en-GB" dirty="0">
                <a:solidFill>
                  <a:srgbClr val="131413"/>
                </a:solidFill>
                <a:effectLst/>
                <a:latin typeface="Times" pitchFamily="2" charset="0"/>
              </a:rPr>
              <a:t>Older</a:t>
            </a:r>
            <a:r>
              <a:rPr lang="en-GB" dirty="0">
                <a:solidFill>
                  <a:srgbClr val="131413"/>
                </a:solidFill>
                <a:latin typeface="Times" pitchFamily="2" charset="0"/>
              </a:rPr>
              <a:t> i</a:t>
            </a:r>
            <a:r>
              <a:rPr lang="en-GB" dirty="0">
                <a:solidFill>
                  <a:srgbClr val="131413"/>
                </a:solidFill>
                <a:effectLst/>
                <a:latin typeface="Times" pitchFamily="2" charset="0"/>
              </a:rPr>
              <a:t>ndividuals who maintain a youthful neurobiological status, through </a:t>
            </a:r>
            <a:r>
              <a:rPr lang="en-GB" dirty="0" err="1">
                <a:solidFill>
                  <a:srgbClr val="131413"/>
                </a:solidFill>
                <a:effectLst/>
                <a:latin typeface="Times" pitchFamily="2" charset="0"/>
              </a:rPr>
              <a:t>favorable</a:t>
            </a:r>
            <a:r>
              <a:rPr lang="en-GB" dirty="0">
                <a:solidFill>
                  <a:srgbClr val="131413"/>
                </a:solidFill>
                <a:effectLst/>
                <a:latin typeface="Times" pitchFamily="2" charset="0"/>
              </a:rPr>
              <a:t> genetics, environmental factors, lifelong pro-health </a:t>
            </a:r>
            <a:r>
              <a:rPr lang="en-GB" dirty="0" err="1">
                <a:solidFill>
                  <a:srgbClr val="131413"/>
                </a:solidFill>
                <a:effectLst/>
                <a:latin typeface="Times" pitchFamily="2" charset="0"/>
              </a:rPr>
              <a:t>behaviors</a:t>
            </a:r>
            <a:r>
              <a:rPr lang="en-GB" dirty="0">
                <a:solidFill>
                  <a:srgbClr val="131413"/>
                </a:solidFill>
                <a:effectLst/>
                <a:latin typeface="Times" pitchFamily="2" charset="0"/>
              </a:rPr>
              <a:t> and beneficial lifestyle activities will need less compensatory scaffolding and reorganization</a:t>
            </a:r>
          </a:p>
          <a:p>
            <a:endParaRPr lang="en-GB" dirty="0">
              <a:solidFill>
                <a:srgbClr val="131413"/>
              </a:solidFill>
              <a:effectLst/>
              <a:latin typeface="Times" pitchFamily="2" charset="0"/>
            </a:endParaRPr>
          </a:p>
          <a:p>
            <a:endParaRPr lang="en-US" dirty="0"/>
          </a:p>
        </p:txBody>
      </p:sp>
      <p:sp>
        <p:nvSpPr>
          <p:cNvPr id="4" name="Slide Number Placeholder 3"/>
          <p:cNvSpPr>
            <a:spLocks noGrp="1"/>
          </p:cNvSpPr>
          <p:nvPr>
            <p:ph type="sldNum" sz="quarter" idx="5"/>
          </p:nvPr>
        </p:nvSpPr>
        <p:spPr/>
        <p:txBody>
          <a:bodyPr/>
          <a:lstStyle/>
          <a:p>
            <a:fld id="{FF1FCF6F-0B68-F74C-A375-1599965A50E1}" type="slidenum">
              <a:rPr lang="en-US" smtClean="0"/>
              <a:t>14</a:t>
            </a:fld>
            <a:endParaRPr lang="en-US"/>
          </a:p>
        </p:txBody>
      </p:sp>
    </p:spTree>
    <p:extLst>
      <p:ext uri="{BB962C8B-B14F-4D97-AF65-F5344CB8AC3E}">
        <p14:creationId xmlns:p14="http://schemas.microsoft.com/office/powerpoint/2010/main" val="3132214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02250A9-4382-431E-B1DF-0871C108098C}" type="slidenum">
              <a:rPr lang="en-US" altLang="sl-SI" sz="1200"/>
              <a:pPr eaLnBrk="1" hangingPunct="1"/>
              <a:t>15</a:t>
            </a:fld>
            <a:endParaRPr lang="en-US" altLang="sl-SI" sz="1200"/>
          </a:p>
        </p:txBody>
      </p:sp>
      <p:sp>
        <p:nvSpPr>
          <p:cNvPr id="75779" name="Rectangle 2"/>
          <p:cNvSpPr>
            <a:spLocks noGrp="1" noRot="1" noChangeAspect="1" noChangeArrowheads="1" noTextEdit="1"/>
          </p:cNvSpPr>
          <p:nvPr>
            <p:ph type="sldImg"/>
          </p:nvPr>
        </p:nvSpPr>
        <p:spPr>
          <a:xfrm>
            <a:off x="330200" y="696913"/>
            <a:ext cx="6197600" cy="3486150"/>
          </a:xfrm>
          <a:prstGeom prst="rect">
            <a:avLst/>
          </a:prstGeom>
          <a:ln/>
        </p:spPr>
      </p:sp>
      <p:sp>
        <p:nvSpPr>
          <p:cNvPr id="75780" name="Rectangle 3"/>
          <p:cNvSpPr>
            <a:spLocks noGrp="1" noChangeArrowheads="1"/>
          </p:cNvSpPr>
          <p:nvPr>
            <p:ph type="body" idx="1"/>
          </p:nvPr>
        </p:nvSpPr>
        <p:spPr>
          <a:noFill/>
        </p:spPr>
        <p:txBody>
          <a:bodyPr/>
          <a:lstStyle/>
          <a:p>
            <a:pPr eaLnBrk="1" hangingPunct="1"/>
            <a:endParaRPr lang="it-IT" altLang="sl-SI">
              <a:solidFill>
                <a:srgbClr val="00575D"/>
              </a:solidFill>
              <a:latin typeface="Verdana" pitchFamily="34" charset="0"/>
            </a:endParaRPr>
          </a:p>
        </p:txBody>
      </p:sp>
    </p:spTree>
    <p:extLst>
      <p:ext uri="{BB962C8B-B14F-4D97-AF65-F5344CB8AC3E}">
        <p14:creationId xmlns:p14="http://schemas.microsoft.com/office/powerpoint/2010/main" val="254386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1FCF6F-0B68-F74C-A375-1599965A50E1}" type="slidenum">
              <a:rPr lang="en-US" smtClean="0"/>
              <a:t>16</a:t>
            </a:fld>
            <a:endParaRPr lang="en-US"/>
          </a:p>
        </p:txBody>
      </p:sp>
    </p:spTree>
    <p:extLst>
      <p:ext uri="{BB962C8B-B14F-4D97-AF65-F5344CB8AC3E}">
        <p14:creationId xmlns:p14="http://schemas.microsoft.com/office/powerpoint/2010/main" val="2011850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22222"/>
                </a:solidFill>
                <a:effectLst/>
                <a:latin typeface="Harding"/>
              </a:rPr>
              <a:t>Six pillars to describe key recommendations for individuals from the Global Council on Brain Health on modifiable lifestyle factors that can affect brain health as people age</a:t>
            </a:r>
            <a:endParaRPr lang="en-US" dirty="0"/>
          </a:p>
        </p:txBody>
      </p:sp>
      <p:sp>
        <p:nvSpPr>
          <p:cNvPr id="4" name="Slide Number Placeholder 3"/>
          <p:cNvSpPr>
            <a:spLocks noGrp="1"/>
          </p:cNvSpPr>
          <p:nvPr>
            <p:ph type="sldNum" sz="quarter" idx="5"/>
          </p:nvPr>
        </p:nvSpPr>
        <p:spPr/>
        <p:txBody>
          <a:bodyPr/>
          <a:lstStyle/>
          <a:p>
            <a:fld id="{FF1FCF6F-0B68-F74C-A375-1599965A50E1}" type="slidenum">
              <a:rPr lang="en-US" smtClean="0"/>
              <a:t>19</a:t>
            </a:fld>
            <a:endParaRPr lang="en-US"/>
          </a:p>
        </p:txBody>
      </p:sp>
    </p:spTree>
    <p:extLst>
      <p:ext uri="{BB962C8B-B14F-4D97-AF65-F5344CB8AC3E}">
        <p14:creationId xmlns:p14="http://schemas.microsoft.com/office/powerpoint/2010/main" val="2501757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62626"/>
                </a:solidFill>
                <a:effectLst/>
                <a:latin typeface="Open Sans" panose="020B0606030504020204" pitchFamily="34" charset="0"/>
              </a:rPr>
              <a:t>What we see is that the brain over period of time, form 5yrs of age to age of 20, still may be still maturing. The brain is continually sculpted by environment, by experience. </a:t>
            </a:r>
          </a:p>
          <a:p>
            <a:endParaRPr lang="en-GB" b="0" i="0" u="none" strike="noStrike" dirty="0">
              <a:solidFill>
                <a:srgbClr val="262626"/>
              </a:solidFill>
              <a:effectLst/>
              <a:latin typeface="Open Sans" panose="020B0606030504020204" pitchFamily="34" charset="0"/>
            </a:endParaRPr>
          </a:p>
          <a:p>
            <a:r>
              <a:rPr lang="en-GB" b="0" i="0" u="none" strike="noStrike" dirty="0">
                <a:solidFill>
                  <a:srgbClr val="262626"/>
                </a:solidFill>
                <a:effectLst/>
                <a:latin typeface="Open Sans" panose="020B0606030504020204" pitchFamily="34" charset="0"/>
              </a:rPr>
              <a:t>Within the frontal cortex, the precentral gyrus (Figs. </a:t>
            </a:r>
            <a:r>
              <a:rPr lang="en-GB" b="0" i="0" u="none" strike="noStrike" dirty="0">
                <a:solidFill>
                  <a:srgbClr val="570081"/>
                </a:solidFill>
                <a:effectLst/>
                <a:latin typeface="Open Sans" panose="020B0606030504020204" pitchFamily="34" charset="0"/>
                <a:hlinkClick r:id="rId3"/>
              </a:rPr>
              <a:t>1A</a:t>
            </a:r>
            <a:r>
              <a:rPr lang="en-GB" b="0" i="0" u="none" strike="noStrike" dirty="0">
                <a:solidFill>
                  <a:srgbClr val="262626"/>
                </a:solidFill>
                <a:effectLst/>
                <a:latin typeface="Open Sans" panose="020B0606030504020204" pitchFamily="34" charset="0"/>
              </a:rPr>
              <a:t> and </a:t>
            </a:r>
            <a:r>
              <a:rPr lang="en-GB" b="0" i="0" u="none" strike="noStrike" dirty="0">
                <a:solidFill>
                  <a:srgbClr val="570081"/>
                </a:solidFill>
                <a:effectLst/>
                <a:latin typeface="Open Sans" panose="020B0606030504020204" pitchFamily="34" charset="0"/>
                <a:hlinkClick r:id="rId4"/>
              </a:rPr>
              <a:t>3</a:t>
            </a:r>
            <a:r>
              <a:rPr lang="en-GB" b="0" i="0" u="none" strike="noStrike" dirty="0">
                <a:solidFill>
                  <a:srgbClr val="262626"/>
                </a:solidFill>
                <a:effectLst/>
                <a:latin typeface="Open Sans" panose="020B0606030504020204" pitchFamily="34" charset="0"/>
              </a:rPr>
              <a:t>) matures early. GM loss progresses linearly at an early age, whereas more rostral regions of the frontal lobe (along the superior and inferior frontal gyri; Figs. </a:t>
            </a:r>
            <a:r>
              <a:rPr lang="en-GB" b="0" i="0" u="none" strike="noStrike" dirty="0">
                <a:solidFill>
                  <a:srgbClr val="570081"/>
                </a:solidFill>
                <a:effectLst/>
                <a:latin typeface="Open Sans" panose="020B0606030504020204" pitchFamily="34" charset="0"/>
                <a:hlinkClick r:id="rId3"/>
              </a:rPr>
              <a:t>1</a:t>
            </a:r>
            <a:r>
              <a:rPr lang="en-GB" b="0" i="0" u="none" strike="noStrike" dirty="0">
                <a:solidFill>
                  <a:srgbClr val="262626"/>
                </a:solidFill>
                <a:effectLst/>
                <a:latin typeface="Open Sans" panose="020B0606030504020204" pitchFamily="34" charset="0"/>
              </a:rPr>
              <a:t> and </a:t>
            </a:r>
            <a:r>
              <a:rPr lang="en-GB" b="0" i="0" u="none" strike="noStrike" dirty="0">
                <a:solidFill>
                  <a:srgbClr val="570081"/>
                </a:solidFill>
                <a:effectLst/>
                <a:latin typeface="Open Sans" panose="020B0606030504020204" pitchFamily="34" charset="0"/>
                <a:hlinkClick r:id="rId4"/>
              </a:rPr>
              <a:t>3, B–G</a:t>
            </a:r>
            <a:r>
              <a:rPr lang="en-GB" b="0" i="0" u="none" strike="noStrike" dirty="0">
                <a:solidFill>
                  <a:srgbClr val="262626"/>
                </a:solidFill>
                <a:effectLst/>
                <a:latin typeface="Open Sans" panose="020B0606030504020204" pitchFamily="34" charset="0"/>
              </a:rPr>
              <a:t>) mature successively in an anterior progression, as also indicated by the progressively later peaks of nonlinear GM loss (</a:t>
            </a:r>
            <a:r>
              <a:rPr lang="en-GB" b="0" i="0" u="none" strike="noStrike" dirty="0">
                <a:solidFill>
                  <a:srgbClr val="570081"/>
                </a:solidFill>
                <a:effectLst/>
                <a:latin typeface="Open Sans" panose="020B0606030504020204" pitchFamily="34" charset="0"/>
                <a:hlinkClick r:id="rId3"/>
              </a:rPr>
              <a:t>Fig. 1 B–D</a:t>
            </a:r>
            <a:r>
              <a:rPr lang="en-GB" b="0" i="0" u="none" strike="noStrike" dirty="0">
                <a:solidFill>
                  <a:srgbClr val="262626"/>
                </a:solidFill>
                <a:effectLst/>
                <a:latin typeface="Open Sans" panose="020B0606030504020204" pitchFamily="34" charset="0"/>
              </a:rPr>
              <a:t>), with the prefrontal cortex maturing last (Figs. </a:t>
            </a:r>
            <a:r>
              <a:rPr lang="en-GB" b="0" i="0" u="none" strike="noStrike" dirty="0">
                <a:solidFill>
                  <a:srgbClr val="570081"/>
                </a:solidFill>
                <a:effectLst/>
                <a:latin typeface="Open Sans" panose="020B0606030504020204" pitchFamily="34" charset="0"/>
                <a:hlinkClick r:id="rId3"/>
              </a:rPr>
              <a:t>1, D and E</a:t>
            </a:r>
            <a:r>
              <a:rPr lang="en-GB" b="0" i="0" u="none" strike="noStrike" dirty="0">
                <a:solidFill>
                  <a:srgbClr val="262626"/>
                </a:solidFill>
                <a:effectLst/>
                <a:latin typeface="Open Sans" panose="020B0606030504020204" pitchFamily="34" charset="0"/>
              </a:rPr>
              <a:t>, and </a:t>
            </a:r>
            <a:r>
              <a:rPr lang="en-GB" b="0" i="0" u="none" strike="noStrike" dirty="0">
                <a:solidFill>
                  <a:srgbClr val="570081"/>
                </a:solidFill>
                <a:effectLst/>
                <a:latin typeface="Open Sans" panose="020B0606030504020204" pitchFamily="34" charset="0"/>
                <a:hlinkClick r:id="rId4"/>
              </a:rPr>
              <a:t>3</a:t>
            </a:r>
            <a:r>
              <a:rPr lang="en-GB" b="0" i="0" u="none" strike="noStrike" dirty="0">
                <a:solidFill>
                  <a:srgbClr val="262626"/>
                </a:solidFill>
                <a:effectLst/>
                <a:latin typeface="Open Sans" panose="020B0606030504020204" pitchFamily="34" charset="0"/>
              </a:rPr>
              <a:t>). In the parietal lobe, the GM loss begins in the postcentral gyrus (Figs. </a:t>
            </a:r>
            <a:r>
              <a:rPr lang="en-GB" b="0" i="0" u="none" strike="noStrike" dirty="0">
                <a:solidFill>
                  <a:srgbClr val="570081"/>
                </a:solidFill>
                <a:effectLst/>
                <a:latin typeface="Open Sans" panose="020B0606030504020204" pitchFamily="34" charset="0"/>
                <a:hlinkClick r:id="rId3"/>
              </a:rPr>
              <a:t>1H</a:t>
            </a:r>
            <a:r>
              <a:rPr lang="en-GB" b="0" i="0" u="none" strike="noStrike" dirty="0">
                <a:solidFill>
                  <a:srgbClr val="262626"/>
                </a:solidFill>
                <a:effectLst/>
                <a:latin typeface="Open Sans" panose="020B0606030504020204" pitchFamily="34" charset="0"/>
              </a:rPr>
              <a:t> and </a:t>
            </a:r>
            <a:r>
              <a:rPr lang="en-GB" b="0" i="0" u="none" strike="noStrike" dirty="0">
                <a:solidFill>
                  <a:srgbClr val="570081"/>
                </a:solidFill>
                <a:effectLst/>
                <a:latin typeface="Open Sans" panose="020B0606030504020204" pitchFamily="34" charset="0"/>
                <a:hlinkClick r:id="rId4"/>
              </a:rPr>
              <a:t>3</a:t>
            </a:r>
            <a:r>
              <a:rPr lang="en-GB" b="0" i="0" u="none" strike="noStrike" dirty="0">
                <a:solidFill>
                  <a:srgbClr val="262626"/>
                </a:solidFill>
                <a:effectLst/>
                <a:latin typeface="Open Sans" panose="020B0606030504020204" pitchFamily="34" charset="0"/>
              </a:rPr>
              <a:t>; with a nonlinear early peak), progressing laterally into the angular gyrus (area 40; Figs. </a:t>
            </a:r>
            <a:r>
              <a:rPr lang="en-GB" b="0" i="0" u="none" strike="noStrike" dirty="0">
                <a:solidFill>
                  <a:srgbClr val="570081"/>
                </a:solidFill>
                <a:effectLst/>
                <a:latin typeface="Open Sans" panose="020B0606030504020204" pitchFamily="34" charset="0"/>
                <a:hlinkClick r:id="rId3"/>
              </a:rPr>
              <a:t>1I</a:t>
            </a:r>
            <a:r>
              <a:rPr lang="en-GB" b="0" i="0" u="none" strike="noStrike" dirty="0">
                <a:solidFill>
                  <a:srgbClr val="262626"/>
                </a:solidFill>
                <a:effectLst/>
                <a:latin typeface="Open Sans" panose="020B0606030504020204" pitchFamily="34" charset="0"/>
              </a:rPr>
              <a:t> and </a:t>
            </a:r>
            <a:r>
              <a:rPr lang="en-GB" b="0" i="0" u="none" strike="noStrike" dirty="0">
                <a:solidFill>
                  <a:srgbClr val="570081"/>
                </a:solidFill>
                <a:effectLst/>
                <a:latin typeface="Open Sans" panose="020B0606030504020204" pitchFamily="34" charset="0"/>
                <a:hlinkClick r:id="rId4"/>
              </a:rPr>
              <a:t>3</a:t>
            </a:r>
            <a:r>
              <a:rPr lang="en-GB" b="0" i="0" u="none" strike="noStrike" dirty="0">
                <a:solidFill>
                  <a:srgbClr val="262626"/>
                </a:solidFill>
                <a:effectLst/>
                <a:latin typeface="Open Sans" panose="020B0606030504020204" pitchFamily="34" charset="0"/>
              </a:rPr>
              <a:t>), and supramarginal gyrus (area 39; Figs. </a:t>
            </a:r>
            <a:r>
              <a:rPr lang="en-GB" b="0" i="0" u="none" strike="noStrike" dirty="0">
                <a:solidFill>
                  <a:srgbClr val="570081"/>
                </a:solidFill>
                <a:effectLst/>
                <a:latin typeface="Open Sans" panose="020B0606030504020204" pitchFamily="34" charset="0"/>
                <a:hlinkClick r:id="rId3"/>
              </a:rPr>
              <a:t>1J</a:t>
            </a:r>
            <a:r>
              <a:rPr lang="en-GB" b="0" i="0" u="none" strike="noStrike" dirty="0">
                <a:solidFill>
                  <a:srgbClr val="262626"/>
                </a:solidFill>
                <a:effectLst/>
                <a:latin typeface="Open Sans" panose="020B0606030504020204" pitchFamily="34" charset="0"/>
              </a:rPr>
              <a:t> and </a:t>
            </a:r>
            <a:r>
              <a:rPr lang="en-GB" b="0" i="0" u="none" strike="noStrike" dirty="0">
                <a:solidFill>
                  <a:srgbClr val="570081"/>
                </a:solidFill>
                <a:effectLst/>
                <a:latin typeface="Open Sans" panose="020B0606030504020204" pitchFamily="34" charset="0"/>
                <a:hlinkClick r:id="rId4"/>
              </a:rPr>
              <a:t>3</a:t>
            </a:r>
            <a:r>
              <a:rPr lang="en-GB" b="0" i="0" u="none" strike="noStrike" dirty="0">
                <a:solidFill>
                  <a:srgbClr val="262626"/>
                </a:solidFill>
                <a:effectLst/>
                <a:latin typeface="Open Sans" panose="020B0606030504020204" pitchFamily="34" charset="0"/>
              </a:rPr>
              <a:t>). The frontal and occipital poles, similar to the pre- and postcentral gyri, mature early (Figs. </a:t>
            </a:r>
            <a:r>
              <a:rPr lang="en-GB" b="0" i="0" u="none" strike="noStrike" dirty="0">
                <a:solidFill>
                  <a:srgbClr val="570081"/>
                </a:solidFill>
                <a:effectLst/>
                <a:latin typeface="Open Sans" panose="020B0606030504020204" pitchFamily="34" charset="0"/>
                <a:hlinkClick r:id="rId3"/>
              </a:rPr>
              <a:t>1 G and K</a:t>
            </a:r>
            <a:r>
              <a:rPr lang="en-GB" b="0" i="0" u="none" strike="noStrike" dirty="0">
                <a:solidFill>
                  <a:srgbClr val="262626"/>
                </a:solidFill>
                <a:effectLst/>
                <a:latin typeface="Open Sans" panose="020B0606030504020204" pitchFamily="34" charset="0"/>
              </a:rPr>
              <a:t> and </a:t>
            </a:r>
            <a:r>
              <a:rPr lang="en-GB" b="0" i="0" u="none" strike="noStrike" dirty="0">
                <a:solidFill>
                  <a:srgbClr val="570081"/>
                </a:solidFill>
                <a:effectLst/>
                <a:latin typeface="Open Sans" panose="020B0606030504020204" pitchFamily="34" charset="0"/>
                <a:hlinkClick r:id="rId4"/>
              </a:rPr>
              <a:t>3</a:t>
            </a:r>
            <a:r>
              <a:rPr lang="en-GB" b="0" i="0" u="none" strike="noStrike" dirty="0">
                <a:solidFill>
                  <a:srgbClr val="262626"/>
                </a:solidFill>
                <a:effectLst/>
                <a:latin typeface="Open Sans" panose="020B0606030504020204" pitchFamily="34" charset="0"/>
              </a:rPr>
              <a:t>).</a:t>
            </a:r>
            <a:endParaRPr lang="en-US" dirty="0"/>
          </a:p>
        </p:txBody>
      </p:sp>
      <p:sp>
        <p:nvSpPr>
          <p:cNvPr id="4" name="Slide Number Placeholder 3"/>
          <p:cNvSpPr>
            <a:spLocks noGrp="1"/>
          </p:cNvSpPr>
          <p:nvPr>
            <p:ph type="sldNum" sz="quarter" idx="5"/>
          </p:nvPr>
        </p:nvSpPr>
        <p:spPr/>
        <p:txBody>
          <a:bodyPr/>
          <a:lstStyle/>
          <a:p>
            <a:fld id="{FF1FCF6F-0B68-F74C-A375-1599965A50E1}" type="slidenum">
              <a:rPr lang="en-US" smtClean="0"/>
              <a:t>20</a:t>
            </a:fld>
            <a:endParaRPr lang="en-US"/>
          </a:p>
        </p:txBody>
      </p:sp>
    </p:spTree>
    <p:extLst>
      <p:ext uri="{BB962C8B-B14F-4D97-AF65-F5344CB8AC3E}">
        <p14:creationId xmlns:p14="http://schemas.microsoft.com/office/powerpoint/2010/main" val="539088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131413"/>
                </a:solidFill>
                <a:effectLst/>
                <a:latin typeface="Times" pitchFamily="2" charset="0"/>
              </a:rPr>
              <a:t>The model indicates that both life-span (aging) and life-course (experience) variables impact</a:t>
            </a:r>
          </a:p>
          <a:p>
            <a:r>
              <a:rPr lang="en-GB" dirty="0">
                <a:solidFill>
                  <a:srgbClr val="131413"/>
                </a:solidFill>
                <a:effectLst/>
                <a:latin typeface="Times" pitchFamily="2" charset="0"/>
              </a:rPr>
              <a:t> he structure and function of the brain and also directly affect the development of compensatory scaffolding</a:t>
            </a:r>
          </a:p>
          <a:p>
            <a:r>
              <a:rPr lang="en-GB" dirty="0">
                <a:solidFill>
                  <a:srgbClr val="131413"/>
                </a:solidFill>
                <a:effectLst/>
                <a:latin typeface="Times" pitchFamily="2" charset="0"/>
              </a:rPr>
              <a:t>Older</a:t>
            </a:r>
            <a:r>
              <a:rPr lang="en-GB" dirty="0">
                <a:solidFill>
                  <a:srgbClr val="131413"/>
                </a:solidFill>
                <a:latin typeface="Times" pitchFamily="2" charset="0"/>
              </a:rPr>
              <a:t> i</a:t>
            </a:r>
            <a:r>
              <a:rPr lang="en-GB" dirty="0">
                <a:solidFill>
                  <a:srgbClr val="131413"/>
                </a:solidFill>
                <a:effectLst/>
                <a:latin typeface="Times" pitchFamily="2" charset="0"/>
              </a:rPr>
              <a:t>ndividuals who maintain a youthful neurobiological status, through </a:t>
            </a:r>
            <a:r>
              <a:rPr lang="en-GB" dirty="0" err="1">
                <a:solidFill>
                  <a:srgbClr val="131413"/>
                </a:solidFill>
                <a:effectLst/>
                <a:latin typeface="Times" pitchFamily="2" charset="0"/>
              </a:rPr>
              <a:t>favorable</a:t>
            </a:r>
            <a:r>
              <a:rPr lang="en-GB" dirty="0">
                <a:solidFill>
                  <a:srgbClr val="131413"/>
                </a:solidFill>
                <a:effectLst/>
                <a:latin typeface="Times" pitchFamily="2" charset="0"/>
              </a:rPr>
              <a:t> genetics, environmental factors, lifelong pro-health </a:t>
            </a:r>
            <a:r>
              <a:rPr lang="en-GB" dirty="0" err="1">
                <a:solidFill>
                  <a:srgbClr val="131413"/>
                </a:solidFill>
                <a:effectLst/>
                <a:latin typeface="Times" pitchFamily="2" charset="0"/>
              </a:rPr>
              <a:t>behaviors</a:t>
            </a:r>
            <a:r>
              <a:rPr lang="en-GB" dirty="0">
                <a:solidFill>
                  <a:srgbClr val="131413"/>
                </a:solidFill>
                <a:effectLst/>
                <a:latin typeface="Times" pitchFamily="2" charset="0"/>
              </a:rPr>
              <a:t> and beneficial lifestyle activities will need less compensatory scaffolding and reorganization</a:t>
            </a:r>
          </a:p>
          <a:p>
            <a:endParaRPr lang="en-GB" dirty="0">
              <a:solidFill>
                <a:srgbClr val="131413"/>
              </a:solidFill>
              <a:effectLst/>
              <a:latin typeface="Times" pitchFamily="2" charset="0"/>
            </a:endParaRPr>
          </a:p>
          <a:p>
            <a:endParaRPr lang="en-US" dirty="0"/>
          </a:p>
        </p:txBody>
      </p:sp>
      <p:sp>
        <p:nvSpPr>
          <p:cNvPr id="4" name="Slide Number Placeholder 3"/>
          <p:cNvSpPr>
            <a:spLocks noGrp="1"/>
          </p:cNvSpPr>
          <p:nvPr>
            <p:ph type="sldNum" sz="quarter" idx="5"/>
          </p:nvPr>
        </p:nvSpPr>
        <p:spPr/>
        <p:txBody>
          <a:bodyPr/>
          <a:lstStyle/>
          <a:p>
            <a:fld id="{FF1FCF6F-0B68-F74C-A375-1599965A50E1}" type="slidenum">
              <a:rPr lang="en-US" smtClean="0"/>
              <a:t>21</a:t>
            </a:fld>
            <a:endParaRPr lang="en-US"/>
          </a:p>
        </p:txBody>
      </p:sp>
    </p:spTree>
    <p:extLst>
      <p:ext uri="{BB962C8B-B14F-4D97-AF65-F5344CB8AC3E}">
        <p14:creationId xmlns:p14="http://schemas.microsoft.com/office/powerpoint/2010/main" val="3762107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22222"/>
                </a:solidFill>
                <a:effectLst/>
                <a:latin typeface="Harding"/>
              </a:rPr>
              <a:t>Nine hallmarks of ageing — genomic instability, telomere attrition, epigenetic alterations, mitochondrial dysfunction, deregulated nutrient sensing, loss of </a:t>
            </a:r>
            <a:r>
              <a:rPr lang="en-GB" b="0" i="0" u="none" strike="noStrike" dirty="0" err="1">
                <a:solidFill>
                  <a:srgbClr val="222222"/>
                </a:solidFill>
                <a:effectLst/>
                <a:latin typeface="Harding"/>
              </a:rPr>
              <a:t>proteostasis</a:t>
            </a:r>
            <a:r>
              <a:rPr lang="en-GB" b="0" i="0" u="none" strike="noStrike" dirty="0">
                <a:solidFill>
                  <a:srgbClr val="222222"/>
                </a:solidFill>
                <a:effectLst/>
                <a:latin typeface="Harding"/>
              </a:rPr>
              <a:t>, cellular senescence, stem cell exhaustion and altered intercellular communication — seen in the main neurodegenerative diseases. AD, Alzheimer disease; ALS, amyotrophic lateral sclerosis; AT, ataxia telangiectasia; HD, Huntington disease; PD, Parkinson disease.</a:t>
            </a:r>
            <a:endParaRPr lang="en-US" dirty="0"/>
          </a:p>
        </p:txBody>
      </p:sp>
      <p:sp>
        <p:nvSpPr>
          <p:cNvPr id="4" name="Slide Number Placeholder 3"/>
          <p:cNvSpPr>
            <a:spLocks noGrp="1"/>
          </p:cNvSpPr>
          <p:nvPr>
            <p:ph type="sldNum" sz="quarter" idx="5"/>
          </p:nvPr>
        </p:nvSpPr>
        <p:spPr/>
        <p:txBody>
          <a:bodyPr/>
          <a:lstStyle/>
          <a:p>
            <a:fld id="{FF1FCF6F-0B68-F74C-A375-1599965A50E1}" type="slidenum">
              <a:rPr lang="en-US" smtClean="0"/>
              <a:t>22</a:t>
            </a:fld>
            <a:endParaRPr lang="en-US"/>
          </a:p>
        </p:txBody>
      </p:sp>
    </p:spTree>
    <p:extLst>
      <p:ext uri="{BB962C8B-B14F-4D97-AF65-F5344CB8AC3E}">
        <p14:creationId xmlns:p14="http://schemas.microsoft.com/office/powerpoint/2010/main" val="2480387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dirty="0">
                <a:solidFill>
                  <a:srgbClr val="2E2E2E"/>
                </a:solidFill>
                <a:effectLst/>
                <a:latin typeface="ElsevierGulliver"/>
              </a:rPr>
              <a:t>he brain ageing process leads to progressive impairment in memory, orientation, attention, and cognition.</a:t>
            </a:r>
            <a:r>
              <a:rPr lang="en-GB" b="0" i="0" u="none" strike="noStrike" baseline="30000" dirty="0">
                <a:solidFill>
                  <a:srgbClr val="0C7DBB"/>
                </a:solidFill>
                <a:effectLst/>
                <a:latin typeface="ElsevierGulliver"/>
                <a:hlinkClick r:id="rId3"/>
              </a:rPr>
              <a:t>66</a:t>
            </a:r>
            <a:r>
              <a:rPr lang="en-GB" b="0" i="0" u="none" strike="noStrike" dirty="0">
                <a:solidFill>
                  <a:srgbClr val="2E2E2E"/>
                </a:solidFill>
                <a:effectLst/>
                <a:latin typeface="ElsevierGulliver"/>
              </a:rPr>
              <a:t> In addition, ageing is a major risk factor for the onset of many neurodegenerative disorders, including Alzheimer's disease and </a:t>
            </a:r>
            <a:r>
              <a:rPr lang="en-GB" b="0" i="0" u="sng" strike="noStrike" dirty="0">
                <a:solidFill>
                  <a:srgbClr val="2E2E2E"/>
                </a:solidFill>
                <a:effectLst/>
                <a:latin typeface="ElsevierGulliver"/>
                <a:hlinkClick r:id="rId4" tooltip="Learn more about Parkinson's disease from ScienceDirect's AI-generated Topic Pages"/>
              </a:rPr>
              <a:t>Parkinson's disease</a:t>
            </a:r>
            <a:r>
              <a:rPr lang="en-GB" b="0" i="0" u="none" strike="noStrike" dirty="0">
                <a:solidFill>
                  <a:srgbClr val="2E2E2E"/>
                </a:solidFill>
                <a:effectLst/>
                <a:latin typeface="ElsevierGulliver"/>
              </a:rPr>
              <a:t>.</a:t>
            </a:r>
            <a:r>
              <a:rPr lang="en-GB" b="0" i="0" u="none" strike="noStrike" baseline="30000" dirty="0">
                <a:solidFill>
                  <a:srgbClr val="0C7DBB"/>
                </a:solidFill>
                <a:effectLst/>
                <a:latin typeface="ElsevierGulliver"/>
                <a:hlinkClick r:id="rId5"/>
              </a:rPr>
              <a:t>67</a:t>
            </a:r>
            <a:endParaRPr lang="en-GB" b="0" i="0" u="none" strike="noStrike" dirty="0">
              <a:solidFill>
                <a:srgbClr val="2E2E2E"/>
              </a:solidFill>
              <a:effectLst/>
              <a:latin typeface="ElsevierGulliver"/>
            </a:endParaRPr>
          </a:p>
          <a:p>
            <a:pPr algn="l"/>
            <a:r>
              <a:rPr lang="en-GB" b="0" i="0" u="none" strike="noStrike" dirty="0">
                <a:solidFill>
                  <a:srgbClr val="2E2E2E"/>
                </a:solidFill>
                <a:effectLst/>
                <a:latin typeface="ElsevierGulliver"/>
              </a:rPr>
              <a:t>Age-associated cognitive decline has been associated with multiple molecular processes, such as </a:t>
            </a:r>
            <a:r>
              <a:rPr lang="en-GB" b="0" i="0" u="sng" strike="noStrike" dirty="0">
                <a:solidFill>
                  <a:srgbClr val="2E2E2E"/>
                </a:solidFill>
                <a:effectLst/>
                <a:latin typeface="ElsevierGulliver"/>
                <a:hlinkClick r:id="rId6" tooltip="Learn more about chronic inflammation from ScienceDirect's AI-generated Topic Pages"/>
              </a:rPr>
              <a:t>chronic inflammation</a:t>
            </a:r>
            <a:r>
              <a:rPr lang="en-GB" b="0" i="0" u="none" strike="noStrike" dirty="0">
                <a:solidFill>
                  <a:srgbClr val="2E2E2E"/>
                </a:solidFill>
                <a:effectLst/>
                <a:latin typeface="ElsevierGulliver"/>
              </a:rPr>
              <a:t>, altered autophagy, </a:t>
            </a:r>
            <a:r>
              <a:rPr lang="en-GB" b="0" i="0" u="sng" strike="noStrike" dirty="0">
                <a:solidFill>
                  <a:srgbClr val="2E2E2E"/>
                </a:solidFill>
                <a:effectLst/>
                <a:latin typeface="ElsevierGulliver"/>
                <a:hlinkClick r:id="rId7" tooltip="Learn more about oxidative stress from ScienceDirect's AI-generated Topic Pages"/>
              </a:rPr>
              <a:t>oxidative stress</a:t>
            </a:r>
            <a:r>
              <a:rPr lang="en-GB" b="0" i="0" u="none" strike="noStrike" dirty="0">
                <a:solidFill>
                  <a:srgbClr val="2E2E2E"/>
                </a:solidFill>
                <a:effectLst/>
                <a:latin typeface="ElsevierGulliver"/>
              </a:rPr>
              <a:t> damage, and mitochondrial dysfunction.</a:t>
            </a:r>
            <a:r>
              <a:rPr lang="en-GB" b="0" i="0" u="none" strike="noStrike" dirty="0">
                <a:solidFill>
                  <a:srgbClr val="0C7DBB"/>
                </a:solidFill>
                <a:effectLst/>
                <a:latin typeface="ElsevierGulliver"/>
                <a:hlinkClick r:id="rId8"/>
              </a:rPr>
              <a:t>68</a:t>
            </a:r>
            <a:r>
              <a:rPr lang="en-GB" b="0" i="0" u="none" strike="noStrike" dirty="0">
                <a:solidFill>
                  <a:srgbClr val="2E2E2E"/>
                </a:solidFill>
                <a:effectLst/>
                <a:latin typeface="ElsevierGulliver"/>
              </a:rPr>
              <a:t>, </a:t>
            </a:r>
            <a:r>
              <a:rPr lang="en-GB" b="0" i="0" u="none" strike="noStrike" dirty="0">
                <a:solidFill>
                  <a:srgbClr val="0C7DBB"/>
                </a:solidFill>
                <a:effectLst/>
                <a:latin typeface="ElsevierGulliver"/>
                <a:hlinkClick r:id="rId9"/>
              </a:rPr>
              <a:t>69</a:t>
            </a:r>
            <a:r>
              <a:rPr lang="en-GB" b="0" i="0" u="none" strike="noStrike" dirty="0">
                <a:solidFill>
                  <a:srgbClr val="2E2E2E"/>
                </a:solidFill>
                <a:effectLst/>
                <a:latin typeface="ElsevierGulliver"/>
              </a:rPr>
              <a:t> Data have shown that various parts of the brain in patients with </a:t>
            </a:r>
            <a:r>
              <a:rPr lang="en-GB" b="0" i="0" u="sng" strike="noStrike" dirty="0">
                <a:solidFill>
                  <a:srgbClr val="2E2E2E"/>
                </a:solidFill>
                <a:effectLst/>
                <a:latin typeface="ElsevierGulliver"/>
                <a:hlinkClick r:id="rId10" tooltip="Learn more about neurodegenerative diseases from ScienceDirect's AI-generated Topic Pages"/>
              </a:rPr>
              <a:t>neurodegenerative diseases</a:t>
            </a:r>
            <a:r>
              <a:rPr lang="en-GB" b="0" i="0" u="none" strike="noStrike" dirty="0">
                <a:solidFill>
                  <a:srgbClr val="2E2E2E"/>
                </a:solidFill>
                <a:effectLst/>
                <a:latin typeface="ElsevierGulliver"/>
              </a:rPr>
              <a:t> are characterised by increased expression of senescence markers.</a:t>
            </a:r>
            <a:r>
              <a:rPr lang="en-GB" b="0" i="0" u="none" strike="noStrike" baseline="30000" dirty="0">
                <a:solidFill>
                  <a:srgbClr val="0C7DBB"/>
                </a:solidFill>
                <a:effectLst/>
                <a:latin typeface="ElsevierGulliver"/>
                <a:hlinkClick r:id="rId11"/>
              </a:rPr>
              <a:t>70</a:t>
            </a:r>
            <a:r>
              <a:rPr lang="en-GB" b="0" i="0" u="none" strike="noStrike" dirty="0">
                <a:solidFill>
                  <a:srgbClr val="2E2E2E"/>
                </a:solidFill>
                <a:effectLst/>
                <a:latin typeface="ElsevierGulliver"/>
              </a:rPr>
              <a:t>Clearance of senescent cells has been shown to enhance brain function in healthy aged mice</a:t>
            </a:r>
            <a:r>
              <a:rPr lang="en-GB" b="0" i="0" u="none" strike="noStrike" baseline="30000" dirty="0">
                <a:solidFill>
                  <a:srgbClr val="0C7DBB"/>
                </a:solidFill>
                <a:effectLst/>
                <a:latin typeface="ElsevierGulliver"/>
                <a:hlinkClick r:id="rId12"/>
              </a:rPr>
              <a:t>71</a:t>
            </a:r>
            <a:r>
              <a:rPr lang="en-GB" b="0" i="0" u="none" strike="noStrike" dirty="0">
                <a:solidFill>
                  <a:srgbClr val="2E2E2E"/>
                </a:solidFill>
                <a:effectLst/>
                <a:latin typeface="ElsevierGulliver"/>
              </a:rPr>
              <a:t> and in various murine models of neurodegenerative diseases, such as Parkinson's disease,</a:t>
            </a:r>
            <a:r>
              <a:rPr lang="en-GB" b="0" i="0" u="none" strike="noStrike" baseline="30000" dirty="0">
                <a:solidFill>
                  <a:srgbClr val="0C7DBB"/>
                </a:solidFill>
                <a:effectLst/>
                <a:latin typeface="ElsevierGulliver"/>
                <a:hlinkClick r:id="rId13"/>
              </a:rPr>
              <a:t>72</a:t>
            </a:r>
            <a:r>
              <a:rPr lang="en-GB" b="0" i="0" u="none" strike="noStrike" dirty="0">
                <a:solidFill>
                  <a:srgbClr val="2E2E2E"/>
                </a:solidFill>
                <a:effectLst/>
                <a:latin typeface="ElsevierGulliver"/>
              </a:rPr>
              <a:t> </a:t>
            </a:r>
            <a:r>
              <a:rPr lang="en-GB" b="0" i="0" u="sng" strike="noStrike" dirty="0">
                <a:solidFill>
                  <a:srgbClr val="2E2E2E"/>
                </a:solidFill>
                <a:effectLst/>
                <a:latin typeface="ElsevierGulliver"/>
                <a:hlinkClick r:id="rId14" tooltip="Learn more about neurodegeneration from ScienceDirect's AI-generated Topic Pages"/>
              </a:rPr>
              <a:t>neurodegeneration</a:t>
            </a:r>
            <a:r>
              <a:rPr lang="en-GB" b="0" i="0" u="none" strike="noStrike" dirty="0">
                <a:solidFill>
                  <a:srgbClr val="2E2E2E"/>
                </a:solidFill>
                <a:effectLst/>
                <a:latin typeface="ElsevierGulliver"/>
              </a:rPr>
              <a:t> related to </a:t>
            </a:r>
            <a:r>
              <a:rPr lang="en-GB" b="0" i="0" u="sng" strike="noStrike" dirty="0">
                <a:solidFill>
                  <a:srgbClr val="2E2E2E"/>
                </a:solidFill>
                <a:effectLst/>
                <a:latin typeface="ElsevierGulliver"/>
                <a:hlinkClick r:id="rId15" tooltip="Learn more about amyloid β from ScienceDirect's AI-generated Topic Pages"/>
              </a:rPr>
              <a:t>amyloid </a:t>
            </a:r>
            <a:r>
              <a:rPr lang="el-GR" b="0" i="0" u="sng" strike="noStrike" dirty="0">
                <a:solidFill>
                  <a:srgbClr val="2E2E2E"/>
                </a:solidFill>
                <a:effectLst/>
                <a:latin typeface="ElsevierGulliver"/>
                <a:hlinkClick r:id="rId15" tooltip="Learn more about amyloid β from ScienceDirect's AI-generated Topic Pages"/>
              </a:rPr>
              <a:t>β</a:t>
            </a:r>
            <a:r>
              <a:rPr lang="el-GR" b="0" i="0" u="none" strike="noStrike" dirty="0">
                <a:solidFill>
                  <a:srgbClr val="2E2E2E"/>
                </a:solidFill>
                <a:effectLst/>
                <a:latin typeface="ElsevierGulliver"/>
              </a:rPr>
              <a:t>,</a:t>
            </a:r>
            <a:r>
              <a:rPr lang="el-GR" b="0" i="0" u="none" strike="noStrike" baseline="30000" dirty="0">
                <a:solidFill>
                  <a:srgbClr val="0C7DBB"/>
                </a:solidFill>
                <a:effectLst/>
                <a:latin typeface="ElsevierGulliver"/>
                <a:hlinkClick r:id="rId16"/>
              </a:rPr>
              <a:t>40</a:t>
            </a:r>
            <a:r>
              <a:rPr lang="el-GR" b="0" i="0" u="none" strike="noStrike" dirty="0">
                <a:solidFill>
                  <a:srgbClr val="2E2E2E"/>
                </a:solidFill>
                <a:effectLst/>
                <a:latin typeface="ElsevierGulliver"/>
              </a:rPr>
              <a:t> </a:t>
            </a:r>
            <a:r>
              <a:rPr lang="en-GB" b="0" i="0" u="none" strike="noStrike" dirty="0">
                <a:solidFill>
                  <a:srgbClr val="2E2E2E"/>
                </a:solidFill>
                <a:effectLst/>
                <a:latin typeface="ElsevierGulliver"/>
              </a:rPr>
              <a:t>tau-dependent neurodegenerative iseases,</a:t>
            </a:r>
            <a:r>
              <a:rPr lang="en-GB" b="0" i="0" u="none" strike="noStrike" baseline="30000" dirty="0">
                <a:solidFill>
                  <a:srgbClr val="0C7DBB"/>
                </a:solidFill>
                <a:effectLst/>
                <a:latin typeface="ElsevierGulliver"/>
                <a:hlinkClick r:id="rId17"/>
              </a:rPr>
              <a:t>39</a:t>
            </a:r>
            <a:r>
              <a:rPr lang="en-GB" b="0" i="0" u="none" strike="noStrike" dirty="0">
                <a:solidFill>
                  <a:srgbClr val="2E2E2E"/>
                </a:solidFill>
                <a:effectLst/>
                <a:latin typeface="ElsevierGulliver"/>
              </a:rPr>
              <a:t> and neuropsychiatric disorders.</a:t>
            </a:r>
            <a:r>
              <a:rPr lang="en-GB" b="0" i="0" u="none" strike="noStrike" baseline="30000" dirty="0">
                <a:solidFill>
                  <a:srgbClr val="0C7DBB"/>
                </a:solidFill>
                <a:effectLst/>
                <a:latin typeface="ElsevierGulliver"/>
                <a:hlinkClick r:id="rId18"/>
              </a:rPr>
              <a:t>73</a:t>
            </a:r>
            <a:r>
              <a:rPr lang="en-GB" b="0" i="0" u="none" strike="noStrike" dirty="0">
                <a:solidFill>
                  <a:srgbClr val="2E2E2E"/>
                </a:solidFill>
                <a:effectLst/>
                <a:latin typeface="ElsevierGulliver"/>
              </a:rPr>
              <a:t> In most of these studies, ABT263 (50 mg/kg) or the </a:t>
            </a:r>
            <a:r>
              <a:rPr lang="en-GB" b="0" i="0" u="none" strike="noStrike" dirty="0" err="1">
                <a:solidFill>
                  <a:srgbClr val="2E2E2E"/>
                </a:solidFill>
                <a:effectLst/>
                <a:latin typeface="ElsevierGulliver"/>
              </a:rPr>
              <a:t>dasatinib</a:t>
            </a:r>
            <a:r>
              <a:rPr lang="en-GB" b="0" i="0" u="none" strike="noStrike" dirty="0">
                <a:solidFill>
                  <a:srgbClr val="2E2E2E"/>
                </a:solidFill>
                <a:effectLst/>
                <a:latin typeface="ElsevierGulliver"/>
              </a:rPr>
              <a:t> (5–12 mg/kg) and quercetin (50 mg/kg) cocktail were used as the </a:t>
            </a:r>
            <a:r>
              <a:rPr lang="en-GB" b="0" i="0" u="none" strike="noStrike" dirty="0" err="1">
                <a:solidFill>
                  <a:srgbClr val="2E2E2E"/>
                </a:solidFill>
                <a:effectLst/>
                <a:latin typeface="ElsevierGulliver"/>
              </a:rPr>
              <a:t>senotherapeutic</a:t>
            </a:r>
            <a:r>
              <a:rPr lang="en-GB" b="0" i="0" u="none" strike="noStrike" dirty="0">
                <a:solidFill>
                  <a:srgbClr val="2E2E2E"/>
                </a:solidFill>
                <a:effectLst/>
                <a:latin typeface="ElsevierGulliver"/>
              </a:rPr>
              <a:t>, with different cycles of treatment and washout over a period of 11 weeks to 6 months. </a:t>
            </a:r>
            <a:r>
              <a:rPr lang="en-GB" b="0" i="0" u="none" strike="noStrike" dirty="0" err="1">
                <a:solidFill>
                  <a:srgbClr val="2E2E2E"/>
                </a:solidFill>
                <a:effectLst/>
                <a:latin typeface="ElsevierGulliver"/>
              </a:rPr>
              <a:t>Senotherapy</a:t>
            </a:r>
            <a:r>
              <a:rPr lang="en-GB" b="0" i="0" u="none" strike="noStrike" dirty="0">
                <a:solidFill>
                  <a:srgbClr val="2E2E2E"/>
                </a:solidFill>
                <a:effectLst/>
                <a:latin typeface="ElsevierGulliver"/>
              </a:rPr>
              <a:t> has been shown to ameliorate phenotypes in all of these mouse models, attenuating tau phosphorylation and aggregation,</a:t>
            </a:r>
            <a:r>
              <a:rPr lang="en-GB" b="0" i="0" u="none" strike="noStrike" baseline="30000" dirty="0">
                <a:solidFill>
                  <a:srgbClr val="0C7DBB"/>
                </a:solidFill>
                <a:effectLst/>
                <a:latin typeface="ElsevierGulliver"/>
                <a:hlinkClick r:id="rId17"/>
              </a:rPr>
              <a:t>39</a:t>
            </a:r>
            <a:r>
              <a:rPr lang="en-GB" b="0" i="0" u="none" strike="noStrike" dirty="0">
                <a:solidFill>
                  <a:srgbClr val="2E2E2E"/>
                </a:solidFill>
                <a:effectLst/>
                <a:latin typeface="ElsevierGulliver"/>
              </a:rPr>
              <a:t> reducing </a:t>
            </a:r>
            <a:r>
              <a:rPr lang="en-GB" b="0" i="0" u="sng" strike="noStrike" dirty="0">
                <a:solidFill>
                  <a:srgbClr val="2E2E2E"/>
                </a:solidFill>
                <a:effectLst/>
                <a:latin typeface="ElsevierGulliver"/>
                <a:hlinkClick r:id="rId19" tooltip="Learn more about neuroinflammation from ScienceDirect's AI-generated Topic Pages"/>
              </a:rPr>
              <a:t>neuroinflammation</a:t>
            </a:r>
            <a:r>
              <a:rPr lang="en-GB" b="0" i="0" u="none" strike="noStrike" dirty="0">
                <a:solidFill>
                  <a:srgbClr val="2E2E2E"/>
                </a:solidFill>
                <a:effectLst/>
                <a:latin typeface="ElsevierGulliver"/>
              </a:rPr>
              <a:t> and amyloid </a:t>
            </a:r>
            <a:r>
              <a:rPr lang="el-GR" b="0" i="0" u="none" strike="noStrike" dirty="0">
                <a:solidFill>
                  <a:srgbClr val="2E2E2E"/>
                </a:solidFill>
                <a:effectLst/>
                <a:latin typeface="ElsevierGulliver"/>
              </a:rPr>
              <a:t>β </a:t>
            </a:r>
            <a:r>
              <a:rPr lang="en-GB" b="0" i="0" u="none" strike="noStrike" dirty="0">
                <a:solidFill>
                  <a:srgbClr val="2E2E2E"/>
                </a:solidFill>
                <a:effectLst/>
                <a:latin typeface="ElsevierGulliver"/>
              </a:rPr>
              <a:t>plague load, and improving </a:t>
            </a:r>
            <a:r>
              <a:rPr lang="en-GB" b="0" i="0" u="sng" strike="noStrike" dirty="0">
                <a:solidFill>
                  <a:srgbClr val="2E2E2E"/>
                </a:solidFill>
                <a:effectLst/>
                <a:latin typeface="ElsevierGulliver"/>
                <a:hlinkClick r:id="rId20" tooltip="Learn more about cognitive deficits from ScienceDirect's AI-generated Topic Pages"/>
              </a:rPr>
              <a:t>cognitive deficits</a:t>
            </a:r>
            <a:r>
              <a:rPr lang="en-GB" b="0" i="0" u="none" strike="noStrike" dirty="0">
                <a:solidFill>
                  <a:srgbClr val="2E2E2E"/>
                </a:solidFill>
                <a:effectLst/>
                <a:latin typeface="ElsevierGulliver"/>
              </a:rPr>
              <a:t>.</a:t>
            </a:r>
            <a:r>
              <a:rPr lang="en-GB" b="0" i="0" u="none" strike="noStrike" baseline="30000" dirty="0">
                <a:solidFill>
                  <a:srgbClr val="0C7DBB"/>
                </a:solidFill>
                <a:effectLst/>
                <a:latin typeface="ElsevierGulliver"/>
                <a:hlinkClick r:id="rId16"/>
              </a:rPr>
              <a:t>40</a:t>
            </a:r>
            <a:r>
              <a:rPr lang="en-GB" b="0" i="0" u="none" strike="noStrike" dirty="0">
                <a:solidFill>
                  <a:srgbClr val="2E2E2E"/>
                </a:solidFill>
                <a:effectLst/>
                <a:latin typeface="ElsevierGulliver"/>
              </a:rPr>
              <a:t> Collectively, these findings show that senescence has a key role in brain ageing and in related diseases in mice, and that </a:t>
            </a:r>
            <a:r>
              <a:rPr lang="en-GB" b="0" i="0" u="none" strike="noStrike" dirty="0" err="1">
                <a:solidFill>
                  <a:srgbClr val="2E2E2E"/>
                </a:solidFill>
                <a:effectLst/>
                <a:latin typeface="ElsevierGulliver"/>
              </a:rPr>
              <a:t>senolytics</a:t>
            </a:r>
            <a:r>
              <a:rPr lang="en-GB" b="0" i="0" u="none" strike="noStrike" dirty="0">
                <a:solidFill>
                  <a:srgbClr val="2E2E2E"/>
                </a:solidFill>
                <a:effectLst/>
                <a:latin typeface="ElsevierGulliver"/>
              </a:rPr>
              <a:t> can improve brain performance.</a:t>
            </a:r>
          </a:p>
          <a:p>
            <a:r>
              <a:rPr lang="en-GB" b="0" i="0" u="none" strike="noStrike" dirty="0">
                <a:solidFill>
                  <a:srgbClr val="222222"/>
                </a:solidFill>
                <a:effectLst/>
                <a:latin typeface="Harding"/>
              </a:rPr>
              <a:t>Ageing is the main risk factor for most neurodegenerative diseases, including Alzheimer disease (AD) and Parkinson disease (PD)</a:t>
            </a:r>
            <a:endParaRPr lang="en-US" dirty="0"/>
          </a:p>
        </p:txBody>
      </p:sp>
      <p:sp>
        <p:nvSpPr>
          <p:cNvPr id="4" name="Slide Number Placeholder 3"/>
          <p:cNvSpPr>
            <a:spLocks noGrp="1"/>
          </p:cNvSpPr>
          <p:nvPr>
            <p:ph type="sldNum" sz="quarter" idx="5"/>
          </p:nvPr>
        </p:nvSpPr>
        <p:spPr/>
        <p:txBody>
          <a:bodyPr/>
          <a:lstStyle/>
          <a:p>
            <a:fld id="{FF1FCF6F-0B68-F74C-A375-1599965A50E1}" type="slidenum">
              <a:rPr lang="en-US" smtClean="0"/>
              <a:t>24</a:t>
            </a:fld>
            <a:endParaRPr lang="en-US"/>
          </a:p>
        </p:txBody>
      </p:sp>
    </p:spTree>
    <p:extLst>
      <p:ext uri="{BB962C8B-B14F-4D97-AF65-F5344CB8AC3E}">
        <p14:creationId xmlns:p14="http://schemas.microsoft.com/office/powerpoint/2010/main" val="3430982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Helvetica Neue" panose="02000503000000020004" pitchFamily="2" charset="0"/>
              </a:rPr>
              <a:t>young adults on the left part of the slide have very tightly connected networks that are dense and highly compartmentalized these are different parts of the brain that come into play for specific things like this is the network for using your hand this is the visual network and these are all different parts of the brains that communicate with each other when you’re looking at things and you can see that these networks sort of break down quite a bit should get older and it turns out that the breakdown of these networks or the lack of segregation of the networks does affect memory function</a:t>
            </a:r>
          </a:p>
          <a:p>
            <a:endParaRPr lang="en-GB" b="0" i="1" u="none" strike="noStrike" dirty="0">
              <a:solidFill>
                <a:srgbClr val="666666"/>
              </a:solidFill>
              <a:effectLst/>
              <a:latin typeface="Montserrat" pitchFamily="2" charset="77"/>
            </a:endParaRPr>
          </a:p>
          <a:p>
            <a:endParaRPr lang="en-GB" b="0" i="1" u="none" strike="noStrike" dirty="0">
              <a:solidFill>
                <a:srgbClr val="666666"/>
              </a:solidFill>
              <a:effectLst/>
              <a:latin typeface="Montserrat" pitchFamily="2" charset="77"/>
            </a:endParaRPr>
          </a:p>
          <a:p>
            <a:r>
              <a:rPr lang="en-GB" b="0" i="1" u="none" strike="noStrike" dirty="0">
                <a:solidFill>
                  <a:srgbClr val="666666"/>
                </a:solidFill>
                <a:effectLst/>
                <a:latin typeface="Montserrat" pitchFamily="2" charset="77"/>
              </a:rPr>
              <a:t>Sensory-motor and association systems exhibit distinct patterns of age-associated differences in segregation. Locally weighted scatterplot smoothing (LOESS) graphs depict (A) the linear association between decreasing sensory-motor system segregation and increasing age and (B) the quadratic association between decreasing association system segregation and increasing age. Decreases in association system segregation exhibit an inflection point reflecting accelerated reductions starting at an approximate age of 50 y (red dotted line). (C) Spring-embedded layouts of the 10 systems (4% edge density) of the four cohorts’ mean correlation matrices (</a:t>
            </a:r>
            <a:r>
              <a:rPr lang="en-GB" b="0" i="1" u="sng" dirty="0">
                <a:solidFill>
                  <a:srgbClr val="570081"/>
                </a:solidFill>
                <a:effectLst/>
                <a:latin typeface="Montserrat" pitchFamily="2" charset="77"/>
                <a:hlinkClick r:id="rId3"/>
              </a:rPr>
              <a:t>Fig. 2B</a:t>
            </a:r>
            <a:r>
              <a:rPr lang="en-GB" b="0" i="1" u="none" strike="noStrike" dirty="0">
                <a:solidFill>
                  <a:srgbClr val="666666"/>
                </a:solidFill>
                <a:effectLst/>
                <a:latin typeface="Montserrat" pitchFamily="2" charset="77"/>
              </a:rPr>
              <a:t>). Sensory-motor systems exhibit progressive age-accompanied reductions in both within-system correlations and segregation with other systems (e.g., the visual system, highlighted by the arrows). Association systems exhibit prominent and sudden decreases in segregation with other systems starting in middle-late adulthood [e.g., the frontal–parietal control (in yellow) and cingulo-opercular control systems (in purple) exhibit less within-system connectivity and greater between-system connectivity in middle late and older adult cohorts, highlighted by the circle].</a:t>
            </a:r>
            <a:endParaRPr lang="en-US" dirty="0"/>
          </a:p>
        </p:txBody>
      </p:sp>
      <p:sp>
        <p:nvSpPr>
          <p:cNvPr id="4" name="Slide Number Placeholder 3"/>
          <p:cNvSpPr>
            <a:spLocks noGrp="1"/>
          </p:cNvSpPr>
          <p:nvPr>
            <p:ph type="sldNum" sz="quarter" idx="5"/>
          </p:nvPr>
        </p:nvSpPr>
        <p:spPr/>
        <p:txBody>
          <a:bodyPr/>
          <a:lstStyle/>
          <a:p>
            <a:fld id="{FF1FCF6F-0B68-F74C-A375-1599965A50E1}" type="slidenum">
              <a:rPr lang="en-US" smtClean="0"/>
              <a:t>25</a:t>
            </a:fld>
            <a:endParaRPr lang="en-US"/>
          </a:p>
        </p:txBody>
      </p:sp>
    </p:spTree>
    <p:extLst>
      <p:ext uri="{BB962C8B-B14F-4D97-AF65-F5344CB8AC3E}">
        <p14:creationId xmlns:p14="http://schemas.microsoft.com/office/powerpoint/2010/main" val="101169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Helvetica" pitchFamily="2" charset="0"/>
              </a:rPr>
              <a:t>The dramatic increase in the population of older people is one of the</a:t>
            </a:r>
          </a:p>
          <a:p>
            <a:r>
              <a:rPr lang="en-GB" dirty="0">
                <a:effectLst/>
                <a:latin typeface="Helvetica" pitchFamily="2" charset="0"/>
              </a:rPr>
              <a:t>most significant changes in human history. In the past few years, the</a:t>
            </a:r>
          </a:p>
          <a:p>
            <a:r>
              <a:rPr lang="en-GB" dirty="0">
                <a:effectLst/>
                <a:latin typeface="Helvetica" pitchFamily="2" charset="0"/>
              </a:rPr>
              <a:t>number of people over the age of 65 exceeded that of children under</a:t>
            </a:r>
          </a:p>
          <a:p>
            <a:r>
              <a:rPr lang="en-GB" dirty="0">
                <a:effectLst/>
                <a:latin typeface="Helvetica" pitchFamily="2" charset="0"/>
              </a:rPr>
              <a:t>the age of 5 for the first time, and by 2050, older people will likely</a:t>
            </a:r>
          </a:p>
          <a:p>
            <a:r>
              <a:rPr lang="en-GB" dirty="0">
                <a:effectLst/>
                <a:latin typeface="Helvetica" pitchFamily="2" charset="0"/>
              </a:rPr>
              <a:t>outnumber children under the age of 14</a:t>
            </a:r>
          </a:p>
          <a:p>
            <a:endParaRPr lang="en-US" dirty="0"/>
          </a:p>
        </p:txBody>
      </p:sp>
      <p:sp>
        <p:nvSpPr>
          <p:cNvPr id="4" name="Slide Number Placeholder 3"/>
          <p:cNvSpPr>
            <a:spLocks noGrp="1"/>
          </p:cNvSpPr>
          <p:nvPr>
            <p:ph type="sldNum" sz="quarter" idx="5"/>
          </p:nvPr>
        </p:nvSpPr>
        <p:spPr/>
        <p:txBody>
          <a:bodyPr/>
          <a:lstStyle/>
          <a:p>
            <a:fld id="{FF1FCF6F-0B68-F74C-A375-1599965A50E1}" type="slidenum">
              <a:rPr lang="en-US" smtClean="0"/>
              <a:t>5</a:t>
            </a:fld>
            <a:endParaRPr lang="en-US"/>
          </a:p>
        </p:txBody>
      </p:sp>
    </p:spTree>
    <p:extLst>
      <p:ext uri="{BB962C8B-B14F-4D97-AF65-F5344CB8AC3E}">
        <p14:creationId xmlns:p14="http://schemas.microsoft.com/office/powerpoint/2010/main" val="1226608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u="none" strike="noStrike" dirty="0">
                <a:solidFill>
                  <a:srgbClr val="222222"/>
                </a:solidFill>
                <a:effectLst/>
                <a:latin typeface="Harding"/>
              </a:rPr>
              <a:t>Presented are results for physical mobility decrease over life time, as described by global longitudinal phenotypic score. The researchers looked at gait speed, time to walk 400 m and so called </a:t>
            </a:r>
            <a:r>
              <a:rPr lang="en-GB" b="0" i="0" u="none" strike="noStrike" dirty="0">
                <a:solidFill>
                  <a:srgbClr val="222222"/>
                </a:solidFill>
                <a:effectLst/>
                <a:latin typeface="Harding"/>
              </a:rPr>
              <a:t>Health, Aging and Body Composition short physical performance battery. </a:t>
            </a:r>
            <a:endParaRPr lang="en-GB" b="1" i="0" u="none" strike="noStrike" dirty="0">
              <a:solidFill>
                <a:srgbClr val="222222"/>
              </a:solidFill>
              <a:effectLst/>
              <a:latin typeface="Harding"/>
            </a:endParaRPr>
          </a:p>
          <a:p>
            <a:pPr algn="l"/>
            <a:endParaRPr lang="en-GB" b="1" i="0" u="none" strike="noStrike" dirty="0">
              <a:solidFill>
                <a:srgbClr val="222222"/>
              </a:solidFill>
              <a:effectLst/>
              <a:latin typeface="Harding"/>
            </a:endParaRPr>
          </a:p>
          <a:p>
            <a:pPr algn="l"/>
            <a:r>
              <a:rPr lang="en-GB" b="1" i="0" u="none" strike="noStrike" dirty="0">
                <a:solidFill>
                  <a:srgbClr val="222222"/>
                </a:solidFill>
                <a:effectLst/>
                <a:latin typeface="Harding"/>
              </a:rPr>
              <a:t>Relationship between global longitudinal phenotypic score and change in physical functions for three mobility tests.</a:t>
            </a:r>
          </a:p>
          <a:p>
            <a:pPr algn="l"/>
            <a:r>
              <a:rPr lang="en-GB" b="0" i="0" u="none" strike="noStrike" dirty="0">
                <a:solidFill>
                  <a:srgbClr val="222222"/>
                </a:solidFill>
                <a:effectLst/>
                <a:latin typeface="Harding"/>
              </a:rPr>
              <a:t>Higher global longitudinal phenotypic scores indicate accelerated phenotypic aging trajectories. Higher annual decrease in gait speed (</a:t>
            </a:r>
            <a:r>
              <a:rPr lang="en-GB" b="1" i="0" u="none" strike="noStrike" dirty="0">
                <a:solidFill>
                  <a:srgbClr val="222222"/>
                </a:solidFill>
                <a:effectLst/>
                <a:latin typeface="Harding"/>
              </a:rPr>
              <a:t>a</a:t>
            </a:r>
            <a:r>
              <a:rPr lang="en-GB" b="0" i="0" u="none" strike="noStrike" dirty="0">
                <a:solidFill>
                  <a:srgbClr val="222222"/>
                </a:solidFill>
                <a:effectLst/>
                <a:latin typeface="Harding"/>
              </a:rPr>
              <a:t>) and HABC SPPB scores (</a:t>
            </a:r>
            <a:r>
              <a:rPr lang="en-GB" b="1" i="0" u="none" strike="noStrike" dirty="0">
                <a:solidFill>
                  <a:srgbClr val="222222"/>
                </a:solidFill>
                <a:effectLst/>
                <a:latin typeface="Harding"/>
              </a:rPr>
              <a:t>c</a:t>
            </a:r>
            <a:r>
              <a:rPr lang="en-GB" b="0" i="0" u="none" strike="noStrike" dirty="0">
                <a:solidFill>
                  <a:srgbClr val="222222"/>
                </a:solidFill>
                <a:effectLst/>
                <a:latin typeface="Harding"/>
              </a:rPr>
              <a:t>), along with higher annual increase in the time to walk 400 m (</a:t>
            </a:r>
            <a:r>
              <a:rPr lang="en-GB" b="1" i="0" u="none" strike="noStrike" dirty="0">
                <a:solidFill>
                  <a:srgbClr val="222222"/>
                </a:solidFill>
                <a:effectLst/>
                <a:latin typeface="Harding"/>
              </a:rPr>
              <a:t>b</a:t>
            </a:r>
            <a:r>
              <a:rPr lang="en-GB" b="0" i="0" u="none" strike="noStrike" dirty="0">
                <a:solidFill>
                  <a:srgbClr val="222222"/>
                </a:solidFill>
                <a:effectLst/>
                <a:latin typeface="Harding"/>
              </a:rPr>
              <a:t>), indicate faster decline of physical function. Two-sided tests were used, and the displayed </a:t>
            </a:r>
            <a:r>
              <a:rPr lang="en-GB" b="0" i="1" u="none" strike="noStrike" dirty="0">
                <a:solidFill>
                  <a:srgbClr val="222222"/>
                </a:solidFill>
                <a:effectLst/>
                <a:latin typeface="Harding"/>
              </a:rPr>
              <a:t>P</a:t>
            </a:r>
            <a:r>
              <a:rPr lang="en-GB" b="0" i="0" u="none" strike="noStrike" dirty="0">
                <a:solidFill>
                  <a:srgbClr val="222222"/>
                </a:solidFill>
                <a:effectLst/>
                <a:latin typeface="Harding"/>
              </a:rPr>
              <a:t> values were not adjusted for multiple comparisons. Participants with at least two visits, </a:t>
            </a:r>
            <a:r>
              <a:rPr lang="en-GB" b="0" i="1" u="none" strike="noStrike" dirty="0">
                <a:solidFill>
                  <a:srgbClr val="222222"/>
                </a:solidFill>
                <a:effectLst/>
                <a:latin typeface="Harding"/>
              </a:rPr>
              <a:t>n</a:t>
            </a:r>
            <a:r>
              <a:rPr lang="en-GB" b="0" i="0" u="none" strike="noStrike" dirty="0">
                <a:solidFill>
                  <a:srgbClr val="222222"/>
                </a:solidFill>
                <a:effectLst/>
                <a:latin typeface="Harding"/>
              </a:rPr>
              <a:t> = 951; usual gait speed, </a:t>
            </a:r>
            <a:r>
              <a:rPr lang="en-GB" b="0" i="1" u="none" strike="noStrike" dirty="0">
                <a:solidFill>
                  <a:srgbClr val="222222"/>
                </a:solidFill>
                <a:effectLst/>
                <a:latin typeface="Harding"/>
              </a:rPr>
              <a:t>n</a:t>
            </a:r>
            <a:r>
              <a:rPr lang="en-GB" b="0" i="0" u="none" strike="noStrike" dirty="0">
                <a:solidFill>
                  <a:srgbClr val="222222"/>
                </a:solidFill>
                <a:effectLst/>
                <a:latin typeface="Harding"/>
              </a:rPr>
              <a:t> = 904; time to finish 400-m walk, </a:t>
            </a:r>
            <a:r>
              <a:rPr lang="en-GB" b="0" i="1" u="none" strike="noStrike" dirty="0">
                <a:solidFill>
                  <a:srgbClr val="222222"/>
                </a:solidFill>
                <a:effectLst/>
                <a:latin typeface="Harding"/>
              </a:rPr>
              <a:t>n</a:t>
            </a:r>
            <a:r>
              <a:rPr lang="en-GB" b="0" i="0" u="none" strike="noStrike" dirty="0">
                <a:solidFill>
                  <a:srgbClr val="222222"/>
                </a:solidFill>
                <a:effectLst/>
                <a:latin typeface="Harding"/>
              </a:rPr>
              <a:t> = 950 (HABC SPPB); also see Supplementary Table </a:t>
            </a:r>
            <a:r>
              <a:rPr lang="en-GB" b="0" i="0" u="sng" dirty="0">
                <a:solidFill>
                  <a:srgbClr val="006699"/>
                </a:solidFill>
                <a:effectLst/>
                <a:latin typeface="Harding"/>
                <a:hlinkClick r:id="rId3"/>
              </a:rPr>
              <a:t>1b</a:t>
            </a:r>
            <a:r>
              <a:rPr lang="en-GB" b="0" i="0" u="none" strike="noStrike" dirty="0">
                <a:solidFill>
                  <a:srgbClr val="222222"/>
                </a:solidFill>
                <a:effectLst/>
                <a:latin typeface="Harding"/>
              </a:rPr>
              <a:t> for more details.</a:t>
            </a:r>
            <a:endParaRPr lang="en-GB" b="1" i="0" u="none" strike="noStrike" dirty="0">
              <a:solidFill>
                <a:srgbClr val="222222"/>
              </a:solidFill>
              <a:effectLst/>
              <a:latin typeface="Harding"/>
            </a:endParaRPr>
          </a:p>
          <a:p>
            <a:endParaRPr lang="en-US" dirty="0"/>
          </a:p>
        </p:txBody>
      </p:sp>
      <p:sp>
        <p:nvSpPr>
          <p:cNvPr id="4" name="Slide Number Placeholder 3"/>
          <p:cNvSpPr>
            <a:spLocks noGrp="1"/>
          </p:cNvSpPr>
          <p:nvPr>
            <p:ph type="sldNum" sz="quarter" idx="5"/>
          </p:nvPr>
        </p:nvSpPr>
        <p:spPr/>
        <p:txBody>
          <a:bodyPr/>
          <a:lstStyle/>
          <a:p>
            <a:fld id="{FF1FCF6F-0B68-F74C-A375-1599965A50E1}" type="slidenum">
              <a:rPr lang="en-US" smtClean="0"/>
              <a:t>26</a:t>
            </a:fld>
            <a:endParaRPr lang="en-US"/>
          </a:p>
        </p:txBody>
      </p:sp>
    </p:spTree>
    <p:extLst>
      <p:ext uri="{BB962C8B-B14F-4D97-AF65-F5344CB8AC3E}">
        <p14:creationId xmlns:p14="http://schemas.microsoft.com/office/powerpoint/2010/main" val="1772213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333333"/>
                </a:solidFill>
                <a:effectLst/>
                <a:latin typeface="Guardian TextSans Web"/>
              </a:rPr>
              <a:t>A-C, The mean pace of aging at age 45 years (years of physiological change per chronological year) (A), mean facial age at age 45 years (</a:t>
            </a:r>
            <a:r>
              <a:rPr lang="en-GB" b="0" i="1" u="none" strike="noStrike" dirty="0">
                <a:solidFill>
                  <a:srgbClr val="333333"/>
                </a:solidFill>
                <a:effectLst/>
                <a:latin typeface="Guardian TextSans Web"/>
              </a:rPr>
              <a:t>z</a:t>
            </a:r>
            <a:r>
              <a:rPr lang="en-GB" b="0" i="0" u="none" strike="noStrike" dirty="0">
                <a:solidFill>
                  <a:srgbClr val="333333"/>
                </a:solidFill>
                <a:effectLst/>
                <a:latin typeface="Guardian TextSans Web"/>
              </a:rPr>
              <a:t> score; mean = 0, SD = 1) (B), and mean brain health at age 3 years (</a:t>
            </a:r>
            <a:r>
              <a:rPr lang="en-GB" b="0" i="1" u="none" strike="noStrike" dirty="0">
                <a:solidFill>
                  <a:srgbClr val="333333"/>
                </a:solidFill>
                <a:effectLst/>
                <a:latin typeface="Guardian TextSans Web"/>
              </a:rPr>
              <a:t>z</a:t>
            </a:r>
            <a:r>
              <a:rPr lang="en-GB" b="0" i="0" u="none" strike="noStrike" dirty="0">
                <a:solidFill>
                  <a:srgbClr val="333333"/>
                </a:solidFill>
                <a:effectLst/>
                <a:latin typeface="Guardian TextSans Web"/>
              </a:rPr>
              <a:t> score; mean = 0, SD = 1) (C) by gait speed quintiles at age 45 years are shown. Generalized additive models are shown in </a:t>
            </a:r>
            <a:r>
              <a:rPr lang="en-GB" b="0" i="0" u="none" strike="noStrike" dirty="0" err="1">
                <a:solidFill>
                  <a:srgbClr val="333333"/>
                </a:solidFill>
                <a:effectLst/>
                <a:latin typeface="Guardian TextSans Web"/>
              </a:rPr>
              <a:t>eFigure</a:t>
            </a:r>
            <a:r>
              <a:rPr lang="en-GB" b="0" i="0" u="none" strike="noStrike" dirty="0">
                <a:solidFill>
                  <a:srgbClr val="333333"/>
                </a:solidFill>
                <a:effectLst/>
                <a:latin typeface="Guardian TextSans Web"/>
              </a:rPr>
              <a:t> 2 in the </a:t>
            </a:r>
            <a:r>
              <a:rPr lang="en-GB" b="0" i="0" u="sng" dirty="0">
                <a:solidFill>
                  <a:srgbClr val="000000"/>
                </a:solidFill>
                <a:effectLst/>
                <a:latin typeface="Guardian TextSans Web"/>
                <a:hlinkClick r:id="rId3"/>
              </a:rPr>
              <a:t>Supplement</a:t>
            </a:r>
            <a:r>
              <a:rPr lang="en-GB" b="0" i="0" u="none" strike="noStrike" dirty="0">
                <a:solidFill>
                  <a:srgbClr val="333333"/>
                </a:solidFill>
                <a:effectLst/>
                <a:latin typeface="Guardian TextSans Web"/>
              </a:rPr>
              <a:t>. D, </a:t>
            </a:r>
          </a:p>
          <a:p>
            <a:endParaRPr lang="en-GB" b="0" i="0" u="none" strike="noStrike" dirty="0">
              <a:solidFill>
                <a:srgbClr val="333333"/>
              </a:solidFill>
              <a:effectLst/>
              <a:latin typeface="Guardian TextSans Web"/>
            </a:endParaRPr>
          </a:p>
          <a:p>
            <a:r>
              <a:rPr lang="en-GB" b="0" i="0" u="none" strike="noStrike" dirty="0">
                <a:solidFill>
                  <a:srgbClr val="262626"/>
                </a:solidFill>
                <a:effectLst/>
                <a:latin typeface="Open Sans" panose="020B0606030504020204" pitchFamily="34" charset="0"/>
              </a:rPr>
              <a:t>Gait speed (how fast you walk) is not only an indicator of your physical well-being but also an index of the health of your brain. These findings are based on the Dunedin Study, which has followed a birth cohort of 1,000 children born in the early 1970s to age 45 years.  The findings, which appear on October 11 in JAMA Network Open, reveal that midlife adults with slower gait speed showed evidence of accelerated biological aging and greater declines in their cognitive functioning from childhood to midlife. A most remarkable finding was that we could predict how fast they walked at midlife by a childhood assessment of their </a:t>
            </a:r>
            <a:endParaRPr lang="en-US" dirty="0"/>
          </a:p>
        </p:txBody>
      </p:sp>
      <p:sp>
        <p:nvSpPr>
          <p:cNvPr id="4" name="Slide Number Placeholder 3"/>
          <p:cNvSpPr>
            <a:spLocks noGrp="1"/>
          </p:cNvSpPr>
          <p:nvPr>
            <p:ph type="sldNum" sz="quarter" idx="5"/>
          </p:nvPr>
        </p:nvSpPr>
        <p:spPr/>
        <p:txBody>
          <a:bodyPr/>
          <a:lstStyle/>
          <a:p>
            <a:fld id="{FF1FCF6F-0B68-F74C-A375-1599965A50E1}" type="slidenum">
              <a:rPr lang="en-US" smtClean="0"/>
              <a:t>27</a:t>
            </a:fld>
            <a:endParaRPr lang="en-US"/>
          </a:p>
        </p:txBody>
      </p:sp>
    </p:spTree>
    <p:extLst>
      <p:ext uri="{BB962C8B-B14F-4D97-AF65-F5344CB8AC3E}">
        <p14:creationId xmlns:p14="http://schemas.microsoft.com/office/powerpoint/2010/main" val="669829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1FCF6F-0B68-F74C-A375-1599965A50E1}" type="slidenum">
              <a:rPr lang="en-US" smtClean="0"/>
              <a:t>29</a:t>
            </a:fld>
            <a:endParaRPr lang="en-US"/>
          </a:p>
        </p:txBody>
      </p:sp>
    </p:spTree>
    <p:extLst>
      <p:ext uri="{BB962C8B-B14F-4D97-AF65-F5344CB8AC3E}">
        <p14:creationId xmlns:p14="http://schemas.microsoft.com/office/powerpoint/2010/main" val="1172355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GB" sz="1800" dirty="0">
                <a:effectLst/>
                <a:latin typeface="AppleSystemUIFont"/>
                <a:ea typeface="Times New Roman" panose="02020603050405020304" pitchFamily="18" charset="0"/>
                <a:cs typeface="AppleSystemUIFont"/>
              </a:rPr>
              <a:t>The authors has been looking at how the brain changes over time and also how the changes in the brain affected changes in </a:t>
            </a:r>
            <a:r>
              <a:rPr lang="en-GB" sz="1800" dirty="0" err="1">
                <a:effectLst/>
                <a:latin typeface="AppleSystemUIFont"/>
                <a:ea typeface="Times New Roman" panose="02020603050405020304" pitchFamily="18" charset="0"/>
                <a:cs typeface="AppleSystemUIFont"/>
              </a:rPr>
              <a:t>behavior</a:t>
            </a:r>
            <a:r>
              <a:rPr lang="en-GB" sz="1800" dirty="0">
                <a:effectLst/>
                <a:latin typeface="AppleSystemUIFont"/>
                <a:ea typeface="Times New Roman" panose="02020603050405020304" pitchFamily="18" charset="0"/>
                <a:cs typeface="AppleSystemUIFont"/>
              </a:rPr>
              <a:t> in order to figure out what brain patterns are important for understanding who is </a:t>
            </a:r>
            <a:r>
              <a:rPr lang="en-GB" sz="1800" dirty="0" err="1">
                <a:effectLst/>
                <a:latin typeface="AppleSystemUIFont"/>
                <a:ea typeface="Times New Roman" panose="02020603050405020304" pitchFamily="18" charset="0"/>
                <a:cs typeface="AppleSystemUIFont"/>
              </a:rPr>
              <a:t>gonna</a:t>
            </a:r>
            <a:r>
              <a:rPr lang="en-GB" sz="1800" dirty="0">
                <a:effectLst/>
                <a:latin typeface="AppleSystemUIFont"/>
                <a:ea typeface="Times New Roman" panose="02020603050405020304" pitchFamily="18" charset="0"/>
                <a:cs typeface="AppleSystemUIFont"/>
              </a:rPr>
              <a:t> age well and who was not in terms of their cognitive function.</a:t>
            </a:r>
            <a:endParaRPr lang="en-GB" sz="1800" dirty="0">
              <a:effectLst/>
              <a:latin typeface="Calibri" panose="020F0502020204030204" pitchFamily="34" charset="0"/>
              <a:ea typeface="Times New Roman" panose="02020603050405020304" pitchFamily="18" charset="0"/>
              <a:cs typeface="Cordia New" panose="020B0304020202020204" pitchFamily="34" charset="-34"/>
            </a:endParaRPr>
          </a:p>
          <a:p>
            <a:pPr fontAlgn="t"/>
            <a:r>
              <a:rPr lang="en-GB" sz="1800" dirty="0">
                <a:effectLst/>
                <a:latin typeface="AppleSystemUIFont"/>
                <a:ea typeface="Times New Roman" panose="02020603050405020304" pitchFamily="18" charset="0"/>
                <a:cs typeface="AppleSystemUIFont"/>
              </a:rPr>
              <a:t> </a:t>
            </a:r>
            <a:endParaRPr lang="en-GB" sz="1800" dirty="0">
              <a:effectLst/>
              <a:latin typeface="Calibri" panose="020F0502020204030204" pitchFamily="34" charset="0"/>
              <a:ea typeface="Times New Roman" panose="02020603050405020304" pitchFamily="18" charset="0"/>
              <a:cs typeface="Cordia New" panose="020B0304020202020204" pitchFamily="34" charset="-34"/>
            </a:endParaRPr>
          </a:p>
          <a:p>
            <a:pPr fontAlgn="t"/>
            <a:r>
              <a:rPr lang="en-GB" sz="1800" dirty="0">
                <a:effectLst/>
                <a:latin typeface="AppleSystemUIFont"/>
                <a:ea typeface="Times New Roman" panose="02020603050405020304" pitchFamily="18" charset="0"/>
                <a:cs typeface="AppleSystemUIFont"/>
              </a:rPr>
              <a:t>this what these each of these lines represents an individual participant. If the line is red and it goes down it means that person showed a lot of decline from year 1 to year 4. </a:t>
            </a:r>
            <a:r>
              <a:rPr lang="en-GB" sz="1800" dirty="0" err="1">
                <a:effectLst/>
                <a:latin typeface="AppleSystemUIFont"/>
                <a:ea typeface="Times New Roman" panose="02020603050405020304" pitchFamily="18" charset="0"/>
                <a:cs typeface="AppleSystemUIFont"/>
              </a:rPr>
              <a:t>Thw</a:t>
            </a:r>
            <a:r>
              <a:rPr lang="en-GB" sz="1800" dirty="0">
                <a:effectLst/>
                <a:latin typeface="AppleSystemUIFont"/>
                <a:ea typeface="Times New Roman" panose="02020603050405020304" pitchFamily="18" charset="0"/>
                <a:cs typeface="AppleSystemUIFont"/>
              </a:rPr>
              <a:t> the green lines mean the persons measured brain </a:t>
            </a:r>
            <a:r>
              <a:rPr lang="en-GB" sz="1800" dirty="0" err="1">
                <a:effectLst/>
                <a:latin typeface="AppleSystemUIFont"/>
                <a:ea typeface="Times New Roman" panose="02020603050405020304" pitchFamily="18" charset="0"/>
                <a:cs typeface="AppleSystemUIFont"/>
              </a:rPr>
              <a:t>congnitive</a:t>
            </a:r>
            <a:r>
              <a:rPr lang="en-GB" sz="1800" dirty="0">
                <a:effectLst/>
                <a:latin typeface="AppleSystemUIFont"/>
                <a:ea typeface="Times New Roman" panose="02020603050405020304" pitchFamily="18" charset="0"/>
                <a:cs typeface="AppleSystemUIFont"/>
              </a:rPr>
              <a:t> performances - speed of processing this is episodic memory, went up. And the yellow showed a little bit of change but not much in either direction. </a:t>
            </a:r>
            <a:endParaRPr lang="en-GB" sz="1800" dirty="0">
              <a:effectLst/>
              <a:latin typeface="Calibri" panose="020F0502020204030204" pitchFamily="34" charset="0"/>
              <a:ea typeface="Times New Roman" panose="02020603050405020304" pitchFamily="18" charset="0"/>
              <a:cs typeface="Cordia New" panose="020B0304020202020204" pitchFamily="34" charset="-34"/>
            </a:endParaRPr>
          </a:p>
          <a:p>
            <a:pPr fontAlgn="t"/>
            <a:r>
              <a:rPr lang="en-GB" sz="1800" dirty="0">
                <a:effectLst/>
                <a:latin typeface="AppleSystemUIFont"/>
                <a:ea typeface="Times New Roman" panose="02020603050405020304" pitchFamily="18" charset="0"/>
                <a:cs typeface="AppleSystemUIFont"/>
              </a:rPr>
              <a:t> </a:t>
            </a:r>
            <a:endParaRPr lang="en-GB" sz="1800" dirty="0">
              <a:effectLst/>
              <a:latin typeface="Calibri" panose="020F0502020204030204" pitchFamily="34" charset="0"/>
              <a:ea typeface="Times New Roman" panose="02020603050405020304" pitchFamily="18" charset="0"/>
              <a:cs typeface="Cordia New" panose="020B0304020202020204" pitchFamily="34" charset="-34"/>
            </a:endParaRPr>
          </a:p>
          <a:p>
            <a:pPr fontAlgn="t"/>
            <a:r>
              <a:rPr lang="en-GB" sz="1800" dirty="0">
                <a:effectLst/>
                <a:latin typeface="AppleSystemUIFont"/>
                <a:ea typeface="Times New Roman" panose="02020603050405020304" pitchFamily="18" charset="0"/>
                <a:cs typeface="AppleSystemUIFont"/>
              </a:rPr>
              <a:t>There is a general picture that the old decline a lot with speed of processing you can see they’ve declined significantly, </a:t>
            </a:r>
            <a:r>
              <a:rPr lang="en-GB" sz="1800" dirty="0" err="1">
                <a:effectLst/>
                <a:latin typeface="AppleSystemUIFont"/>
                <a:ea typeface="Times New Roman" panose="02020603050405020304" pitchFamily="18" charset="0"/>
                <a:cs typeface="AppleSystemUIFont"/>
              </a:rPr>
              <a:t>especillay</a:t>
            </a:r>
            <a:r>
              <a:rPr lang="en-GB" sz="1800" dirty="0">
                <a:effectLst/>
                <a:latin typeface="AppleSystemUIFont"/>
                <a:ea typeface="Times New Roman" panose="02020603050405020304" pitchFamily="18" charset="0"/>
                <a:cs typeface="AppleSystemUIFont"/>
              </a:rPr>
              <a:t> 70 to 90 year olds and they really show a big drop. from 70 to 90 and the overall pictures for both measures are measures of decline. </a:t>
            </a:r>
            <a:endParaRPr lang="en-GB" sz="1800" dirty="0">
              <a:effectLst/>
              <a:latin typeface="Calibri" panose="020F0502020204030204" pitchFamily="34" charset="0"/>
              <a:ea typeface="Times New Roman" panose="02020603050405020304" pitchFamily="18" charset="0"/>
              <a:cs typeface="Cordia New" panose="020B0304020202020204" pitchFamily="34" charset="-34"/>
            </a:endParaRPr>
          </a:p>
          <a:p>
            <a:endParaRPr lang="en-US" dirty="0"/>
          </a:p>
        </p:txBody>
      </p:sp>
      <p:sp>
        <p:nvSpPr>
          <p:cNvPr id="4" name="Slide Number Placeholder 3"/>
          <p:cNvSpPr>
            <a:spLocks noGrp="1"/>
          </p:cNvSpPr>
          <p:nvPr>
            <p:ph type="sldNum" sz="quarter" idx="5"/>
          </p:nvPr>
        </p:nvSpPr>
        <p:spPr/>
        <p:txBody>
          <a:bodyPr/>
          <a:lstStyle/>
          <a:p>
            <a:fld id="{FF1FCF6F-0B68-F74C-A375-1599965A50E1}" type="slidenum">
              <a:rPr lang="en-US" smtClean="0"/>
              <a:t>30</a:t>
            </a:fld>
            <a:endParaRPr lang="en-US"/>
          </a:p>
        </p:txBody>
      </p:sp>
    </p:spTree>
    <p:extLst>
      <p:ext uri="{BB962C8B-B14F-4D97-AF65-F5344CB8AC3E}">
        <p14:creationId xmlns:p14="http://schemas.microsoft.com/office/powerpoint/2010/main" val="1465219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1FCF6F-0B68-F74C-A375-1599965A50E1}" type="slidenum">
              <a:rPr lang="en-US" smtClean="0"/>
              <a:t>31</a:t>
            </a:fld>
            <a:endParaRPr lang="en-US"/>
          </a:p>
        </p:txBody>
      </p:sp>
    </p:spTree>
    <p:extLst>
      <p:ext uri="{BB962C8B-B14F-4D97-AF65-F5344CB8AC3E}">
        <p14:creationId xmlns:p14="http://schemas.microsoft.com/office/powerpoint/2010/main" val="2932136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E2E2E"/>
                </a:solidFill>
                <a:effectLst/>
                <a:latin typeface="NexusSerif"/>
              </a:rPr>
              <a:t>Fig. 1. </a:t>
            </a:r>
            <a:r>
              <a:rPr lang="en-GB" b="1" i="0" u="none" strike="noStrike" dirty="0">
                <a:solidFill>
                  <a:srgbClr val="2E2E2E"/>
                </a:solidFill>
                <a:effectLst/>
                <a:latin typeface="NexusSerif"/>
              </a:rPr>
              <a:t>Schematic diagram depicting changes in brain senescence.</a:t>
            </a:r>
            <a:r>
              <a:rPr lang="en-GB" b="0" i="0" u="none" strike="noStrike" dirty="0">
                <a:solidFill>
                  <a:srgbClr val="2E2E2E"/>
                </a:solidFill>
                <a:effectLst/>
                <a:latin typeface="NexusSerif"/>
              </a:rPr>
              <a:t> Few representative neurological diseases of the young, adult and the aged humans are listed along with changes seen under the categories: (</a:t>
            </a:r>
            <a:r>
              <a:rPr lang="en-GB" b="0" i="0" u="none" strike="noStrike" dirty="0" err="1">
                <a:solidFill>
                  <a:srgbClr val="2E2E2E"/>
                </a:solidFill>
                <a:effectLst/>
                <a:latin typeface="NexusSerif"/>
              </a:rPr>
              <a:t>i</a:t>
            </a:r>
            <a:r>
              <a:rPr lang="en-GB" b="0" i="0" u="none" strike="noStrike" dirty="0">
                <a:solidFill>
                  <a:srgbClr val="2E2E2E"/>
                </a:solidFill>
                <a:effectLst/>
                <a:latin typeface="NexusSerif"/>
              </a:rPr>
              <a:t>) tissue level damages, (ii) in behaviours, (iii) molecular level deviations and (iv) cellular level alterations. The most consistent neurological diseases of the aged are stroke, Alzheimer’s disease and Parkinson’s disease, and in the young are certain childhood neuro-disabilities, ASD and ADHD. ROS – reactive oxygen species; RNS - reactive nitrogen species; NSC – neural stem cells; BBB – blood brain barrier; ASD – autism spectrum disorders; ADHD – attention deficit hyperactivity disorders. *As suggested by Centre for Disease Control and Prevention and World Federation of Neurology.</a:t>
            </a:r>
            <a:endParaRPr lang="en-US" dirty="0"/>
          </a:p>
        </p:txBody>
      </p:sp>
      <p:sp>
        <p:nvSpPr>
          <p:cNvPr id="4" name="Slide Number Placeholder 3"/>
          <p:cNvSpPr>
            <a:spLocks noGrp="1"/>
          </p:cNvSpPr>
          <p:nvPr>
            <p:ph type="sldNum" sz="quarter" idx="5"/>
          </p:nvPr>
        </p:nvSpPr>
        <p:spPr/>
        <p:txBody>
          <a:bodyPr/>
          <a:lstStyle/>
          <a:p>
            <a:fld id="{FF1FCF6F-0B68-F74C-A375-1599965A50E1}" type="slidenum">
              <a:rPr lang="en-US" smtClean="0"/>
              <a:t>32</a:t>
            </a:fld>
            <a:endParaRPr lang="en-US"/>
          </a:p>
        </p:txBody>
      </p:sp>
    </p:spTree>
    <p:extLst>
      <p:ext uri="{BB962C8B-B14F-4D97-AF65-F5344CB8AC3E}">
        <p14:creationId xmlns:p14="http://schemas.microsoft.com/office/powerpoint/2010/main" val="1425129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1FCF6F-0B68-F74C-A375-1599965A50E1}" type="slidenum">
              <a:rPr lang="en-US" smtClean="0"/>
              <a:t>33</a:t>
            </a:fld>
            <a:endParaRPr lang="en-US"/>
          </a:p>
        </p:txBody>
      </p:sp>
    </p:spTree>
    <p:extLst>
      <p:ext uri="{BB962C8B-B14F-4D97-AF65-F5344CB8AC3E}">
        <p14:creationId xmlns:p14="http://schemas.microsoft.com/office/powerpoint/2010/main" val="11811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1FCF6F-0B68-F74C-A375-1599965A50E1}" type="slidenum">
              <a:rPr lang="en-US" smtClean="0"/>
              <a:t>34</a:t>
            </a:fld>
            <a:endParaRPr lang="en-US"/>
          </a:p>
        </p:txBody>
      </p:sp>
    </p:spTree>
    <p:extLst>
      <p:ext uri="{BB962C8B-B14F-4D97-AF65-F5344CB8AC3E}">
        <p14:creationId xmlns:p14="http://schemas.microsoft.com/office/powerpoint/2010/main" val="13890355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Helvetica" pitchFamily="2" charset="0"/>
              </a:rPr>
              <a:t>Effectively caring for the geriatric population requires</a:t>
            </a:r>
          </a:p>
          <a:p>
            <a:r>
              <a:rPr lang="en-GB" dirty="0">
                <a:effectLst/>
                <a:latin typeface="Helvetica" pitchFamily="2" charset="0"/>
              </a:rPr>
              <a:t>consideration of several key principles</a:t>
            </a:r>
          </a:p>
          <a:p>
            <a:endParaRPr lang="en-GB" dirty="0">
              <a:effectLst/>
              <a:latin typeface="Helvetica" pitchFamily="2" charset="0"/>
            </a:endParaRPr>
          </a:p>
          <a:p>
            <a:r>
              <a:rPr lang="en-GB" dirty="0">
                <a:effectLst/>
                <a:latin typeface="Helvetica" pitchFamily="2" charset="0"/>
              </a:rPr>
              <a:t>Another way to summarize key concepts is using the “5M’s of</a:t>
            </a:r>
          </a:p>
          <a:p>
            <a:r>
              <a:rPr lang="en-GB" dirty="0">
                <a:effectLst/>
                <a:latin typeface="Helvetica" pitchFamily="2" charset="0"/>
              </a:rPr>
              <a:t>geriatrics” (mentation, medication, mobility, </a:t>
            </a:r>
            <a:r>
              <a:rPr lang="en-GB" dirty="0" err="1">
                <a:effectLst/>
                <a:latin typeface="Helvetica" pitchFamily="2" charset="0"/>
              </a:rPr>
              <a:t>multicomplexity</a:t>
            </a:r>
            <a:r>
              <a:rPr lang="en-GB" dirty="0">
                <a:effectLst/>
                <a:latin typeface="Helvetica" pitchFamily="2" charset="0"/>
              </a:rPr>
              <a:t>, and</a:t>
            </a:r>
          </a:p>
          <a:p>
            <a:r>
              <a:rPr lang="en-GB" dirty="0">
                <a:effectLst/>
                <a:latin typeface="Helvetica" pitchFamily="2" charset="0"/>
              </a:rPr>
              <a:t>matters most) </a:t>
            </a:r>
            <a:r>
              <a:rPr lang="en-GB" dirty="0">
                <a:solidFill>
                  <a:srgbClr val="1362AE"/>
                </a:solidFill>
                <a:effectLst/>
                <a:latin typeface="Helvetica" pitchFamily="2" charset="0"/>
              </a:rPr>
              <a:t>(</a:t>
            </a:r>
            <a:r>
              <a:rPr lang="en-GB" dirty="0">
                <a:solidFill>
                  <a:srgbClr val="0000EF"/>
                </a:solidFill>
                <a:effectLst/>
                <a:latin typeface="Helvetica" pitchFamily="2" charset="0"/>
              </a:rPr>
              <a:t>Fig. 477-4</a:t>
            </a:r>
            <a:r>
              <a:rPr lang="en-GB" dirty="0">
                <a:solidFill>
                  <a:srgbClr val="1362AE"/>
                </a:solidFill>
                <a:effectLst/>
                <a:latin typeface="Helvetica" pitchFamily="2" charset="0"/>
              </a:rPr>
              <a:t>)</a:t>
            </a:r>
            <a:r>
              <a:rPr lang="en-GB" dirty="0">
                <a:effectLst/>
                <a:latin typeface="Helvetica" pitchFamily="2" charset="0"/>
              </a:rPr>
              <a:t>. This framework organizes care of older</a:t>
            </a:r>
          </a:p>
          <a:p>
            <a:r>
              <a:rPr lang="en-GB" dirty="0">
                <a:effectLst/>
                <a:latin typeface="Helvetica" pitchFamily="2" charset="0"/>
              </a:rPr>
              <a:t>adults in a person-</a:t>
            </a:r>
            <a:r>
              <a:rPr lang="en-GB" dirty="0" err="1">
                <a:effectLst/>
                <a:latin typeface="Helvetica" pitchFamily="2" charset="0"/>
              </a:rPr>
              <a:t>centered</a:t>
            </a:r>
            <a:r>
              <a:rPr lang="en-GB" dirty="0">
                <a:effectLst/>
                <a:latin typeface="Helvetica" pitchFamily="2" charset="0"/>
              </a:rPr>
              <a:t> manner instead of disease-driven</a:t>
            </a:r>
          </a:p>
          <a:p>
            <a:r>
              <a:rPr lang="en-GB" dirty="0">
                <a:effectLst/>
                <a:latin typeface="Helvetica" pitchFamily="2" charset="0"/>
              </a:rPr>
              <a:t>paradigm. The intention of the 5M’s is to optimize utilization of</a:t>
            </a:r>
          </a:p>
          <a:p>
            <a:r>
              <a:rPr lang="en-GB" dirty="0">
                <a:effectLst/>
                <a:latin typeface="Helvetica" pitchFamily="2" charset="0"/>
              </a:rPr>
              <a:t>existing resources during hospitalization of older adults, as well as to</a:t>
            </a:r>
          </a:p>
          <a:p>
            <a:r>
              <a:rPr lang="en-GB" dirty="0">
                <a:effectLst/>
                <a:latin typeface="Helvetica" pitchFamily="2" charset="0"/>
              </a:rPr>
              <a:t>focus on key geriatric issues in all settings of care. At the core of the</a:t>
            </a:r>
          </a:p>
          <a:p>
            <a:r>
              <a:rPr lang="en-GB" dirty="0">
                <a:effectLst/>
                <a:latin typeface="Helvetica" pitchFamily="2" charset="0"/>
              </a:rPr>
              <a:t>5M’s is what matters most to the patient when considering</a:t>
            </a:r>
          </a:p>
          <a:p>
            <a:r>
              <a:rPr lang="en-GB" dirty="0">
                <a:effectLst/>
                <a:latin typeface="Helvetica" pitchFamily="2" charset="0"/>
              </a:rPr>
              <a:t>diagnostic tests and therapeutic interventions and planning for future</a:t>
            </a:r>
          </a:p>
          <a:p>
            <a:r>
              <a:rPr lang="en-GB" dirty="0">
                <a:effectLst/>
                <a:latin typeface="Helvetica" pitchFamily="2" charset="0"/>
              </a:rPr>
              <a:t>care. Mobility is critical to individual function, quality of life, and fall</a:t>
            </a:r>
          </a:p>
          <a:p>
            <a:r>
              <a:rPr lang="en-GB" dirty="0">
                <a:effectLst/>
                <a:latin typeface="Helvetica" pitchFamily="2" charset="0"/>
              </a:rPr>
              <a:t>risk, and ranges from the ability to move around the community to</a:t>
            </a:r>
          </a:p>
          <a:p>
            <a:r>
              <a:rPr lang="en-GB" dirty="0">
                <a:effectLst/>
                <a:latin typeface="Helvetica" pitchFamily="2" charset="0"/>
              </a:rPr>
              <a:t>walking and transferring from a chair. Because mild cognitive</a:t>
            </a:r>
          </a:p>
          <a:p>
            <a:r>
              <a:rPr lang="en-GB" dirty="0">
                <a:effectLst/>
                <a:latin typeface="Helvetica" pitchFamily="2" charset="0"/>
              </a:rPr>
              <a:t>impairment, dementia, delirium, and depression are all common in</a:t>
            </a:r>
          </a:p>
          <a:p>
            <a:r>
              <a:rPr lang="en-GB" dirty="0">
                <a:effectLst/>
                <a:latin typeface="Helvetica" pitchFamily="2" charset="0"/>
              </a:rPr>
              <a:t>older adults, mentation is a core area for geriatric assessment.</a:t>
            </a:r>
          </a:p>
          <a:p>
            <a:r>
              <a:rPr lang="en-GB" dirty="0">
                <a:effectLst/>
                <a:latin typeface="Helvetica" pitchFamily="2" charset="0"/>
              </a:rPr>
              <a:t>Polypharmacy and prescription of potentially inappropriate and</a:t>
            </a:r>
          </a:p>
          <a:p>
            <a:r>
              <a:rPr lang="en-GB" dirty="0">
                <a:effectLst/>
                <a:latin typeface="Helvetica" pitchFamily="2" charset="0"/>
              </a:rPr>
              <a:t>harmful medications remain common; thus, careful medication</a:t>
            </a:r>
          </a:p>
          <a:p>
            <a:r>
              <a:rPr lang="en-GB" dirty="0">
                <a:effectLst/>
                <a:latin typeface="Helvetica" pitchFamily="2" charset="0"/>
              </a:rPr>
              <a:t>reconciliation and consideration of deprescribing are core aspects of</a:t>
            </a:r>
          </a:p>
          <a:p>
            <a:r>
              <a:rPr lang="en-GB" dirty="0">
                <a:effectLst/>
                <a:latin typeface="Helvetica" pitchFamily="2" charset="0"/>
              </a:rPr>
              <a:t>care for all older adults. Many older adults have complex clinical</a:t>
            </a:r>
          </a:p>
          <a:p>
            <a:r>
              <a:rPr lang="en-GB" dirty="0">
                <a:effectLst/>
                <a:latin typeface="Helvetica" pitchFamily="2" charset="0"/>
              </a:rPr>
              <a:t>issues in more than one of the four M’s just discussed, thus focusing</a:t>
            </a:r>
          </a:p>
          <a:p>
            <a:r>
              <a:rPr lang="en-GB" dirty="0">
                <a:effectLst/>
                <a:latin typeface="Helvetica" pitchFamily="2" charset="0"/>
              </a:rPr>
              <a:t>attention on multiples comorbidities and </a:t>
            </a:r>
            <a:r>
              <a:rPr lang="en-GB" dirty="0" err="1">
                <a:effectLst/>
                <a:latin typeface="Helvetica" pitchFamily="2" charset="0"/>
              </a:rPr>
              <a:t>multicomplexity</a:t>
            </a:r>
            <a:r>
              <a:rPr lang="en-GB" dirty="0">
                <a:effectLst/>
                <a:latin typeface="Helvetica" pitchFamily="2" charset="0"/>
              </a:rPr>
              <a:t>.</a:t>
            </a:r>
          </a:p>
          <a:p>
            <a:endParaRPr lang="en-GB" dirty="0">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FF1FCF6F-0B68-F74C-A375-1599965A50E1}" type="slidenum">
              <a:rPr lang="en-US" smtClean="0"/>
              <a:t>35</a:t>
            </a:fld>
            <a:endParaRPr lang="en-US"/>
          </a:p>
        </p:txBody>
      </p:sp>
    </p:spTree>
    <p:extLst>
      <p:ext uri="{BB962C8B-B14F-4D97-AF65-F5344CB8AC3E}">
        <p14:creationId xmlns:p14="http://schemas.microsoft.com/office/powerpoint/2010/main" val="2066562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Helvetica" pitchFamily="2" charset="0"/>
              </a:rPr>
              <a:t>Effectively caring for the geriatric population requires</a:t>
            </a:r>
          </a:p>
          <a:p>
            <a:r>
              <a:rPr lang="en-GB" dirty="0">
                <a:effectLst/>
                <a:latin typeface="Helvetica" pitchFamily="2" charset="0"/>
              </a:rPr>
              <a:t>consideration of several key principles:</a:t>
            </a:r>
          </a:p>
          <a:p>
            <a:r>
              <a:rPr lang="en-GB" dirty="0">
                <a:effectLst/>
                <a:latin typeface="Helvetica" pitchFamily="2" charset="0"/>
              </a:rPr>
              <a:t>Effectively caring for the geriatric population requires</a:t>
            </a:r>
          </a:p>
          <a:p>
            <a:r>
              <a:rPr lang="en-GB" dirty="0">
                <a:effectLst/>
                <a:latin typeface="Helvetica" pitchFamily="2" charset="0"/>
              </a:rPr>
              <a:t>consideration of several key principles</a:t>
            </a:r>
          </a:p>
          <a:p>
            <a:endParaRPr lang="en-GB" dirty="0">
              <a:effectLst/>
              <a:latin typeface="Helvetica" pitchFamily="2" charset="0"/>
            </a:endParaRPr>
          </a:p>
          <a:p>
            <a:r>
              <a:rPr lang="en-GB" dirty="0">
                <a:effectLst/>
                <a:latin typeface="Helvetica" pitchFamily="2" charset="0"/>
              </a:rPr>
              <a:t>Another way to summarize key concepts is using the “5M’s of</a:t>
            </a:r>
          </a:p>
          <a:p>
            <a:r>
              <a:rPr lang="en-GB" dirty="0">
                <a:effectLst/>
                <a:latin typeface="Helvetica" pitchFamily="2" charset="0"/>
              </a:rPr>
              <a:t>geriatrics” (mentation, medication, mobility, </a:t>
            </a:r>
            <a:r>
              <a:rPr lang="en-GB" dirty="0" err="1">
                <a:effectLst/>
                <a:latin typeface="Helvetica" pitchFamily="2" charset="0"/>
              </a:rPr>
              <a:t>multicomplexity</a:t>
            </a:r>
            <a:r>
              <a:rPr lang="en-GB" dirty="0">
                <a:effectLst/>
                <a:latin typeface="Helvetica" pitchFamily="2" charset="0"/>
              </a:rPr>
              <a:t>, and</a:t>
            </a:r>
          </a:p>
          <a:p>
            <a:r>
              <a:rPr lang="en-GB" dirty="0">
                <a:effectLst/>
                <a:latin typeface="Helvetica" pitchFamily="2" charset="0"/>
              </a:rPr>
              <a:t>matters most) </a:t>
            </a:r>
            <a:r>
              <a:rPr lang="en-GB" dirty="0">
                <a:solidFill>
                  <a:srgbClr val="1362AE"/>
                </a:solidFill>
                <a:effectLst/>
                <a:latin typeface="Helvetica" pitchFamily="2" charset="0"/>
              </a:rPr>
              <a:t>(</a:t>
            </a:r>
            <a:r>
              <a:rPr lang="en-GB" dirty="0">
                <a:solidFill>
                  <a:srgbClr val="0000EF"/>
                </a:solidFill>
                <a:effectLst/>
                <a:latin typeface="Helvetica" pitchFamily="2" charset="0"/>
              </a:rPr>
              <a:t>Fig. 477-4</a:t>
            </a:r>
            <a:r>
              <a:rPr lang="en-GB" dirty="0">
                <a:solidFill>
                  <a:srgbClr val="1362AE"/>
                </a:solidFill>
                <a:effectLst/>
                <a:latin typeface="Helvetica" pitchFamily="2" charset="0"/>
              </a:rPr>
              <a:t>)</a:t>
            </a:r>
            <a:r>
              <a:rPr lang="en-GB" dirty="0">
                <a:effectLst/>
                <a:latin typeface="Helvetica" pitchFamily="2" charset="0"/>
              </a:rPr>
              <a:t>. This framework organizes care of older</a:t>
            </a:r>
          </a:p>
          <a:p>
            <a:r>
              <a:rPr lang="en-GB" dirty="0">
                <a:effectLst/>
                <a:latin typeface="Helvetica" pitchFamily="2" charset="0"/>
              </a:rPr>
              <a:t>adults in a person-</a:t>
            </a:r>
            <a:r>
              <a:rPr lang="en-GB" dirty="0" err="1">
                <a:effectLst/>
                <a:latin typeface="Helvetica" pitchFamily="2" charset="0"/>
              </a:rPr>
              <a:t>centered</a:t>
            </a:r>
            <a:r>
              <a:rPr lang="en-GB" dirty="0">
                <a:effectLst/>
                <a:latin typeface="Helvetica" pitchFamily="2" charset="0"/>
              </a:rPr>
              <a:t> manner instead of disease-driven</a:t>
            </a:r>
          </a:p>
          <a:p>
            <a:r>
              <a:rPr lang="en-GB" dirty="0">
                <a:effectLst/>
                <a:latin typeface="Helvetica" pitchFamily="2" charset="0"/>
              </a:rPr>
              <a:t>paradigm. The intention of the 5M’s is to optimize utilization of</a:t>
            </a:r>
          </a:p>
          <a:p>
            <a:r>
              <a:rPr lang="en-GB" dirty="0">
                <a:effectLst/>
                <a:latin typeface="Helvetica" pitchFamily="2" charset="0"/>
              </a:rPr>
              <a:t>existing resources during hospitalization of older adults, as well as to</a:t>
            </a:r>
          </a:p>
          <a:p>
            <a:r>
              <a:rPr lang="en-GB" dirty="0">
                <a:effectLst/>
                <a:latin typeface="Helvetica" pitchFamily="2" charset="0"/>
              </a:rPr>
              <a:t>focus on key geriatric issues in all settings of care. At the core of the</a:t>
            </a:r>
          </a:p>
          <a:p>
            <a:r>
              <a:rPr lang="en-GB" dirty="0">
                <a:effectLst/>
                <a:latin typeface="Helvetica" pitchFamily="2" charset="0"/>
              </a:rPr>
              <a:t>5M’s is what matters most to the patient when considering</a:t>
            </a:r>
          </a:p>
          <a:p>
            <a:r>
              <a:rPr lang="en-GB" dirty="0">
                <a:effectLst/>
                <a:latin typeface="Helvetica" pitchFamily="2" charset="0"/>
              </a:rPr>
              <a:t>diagnostic tests and therapeutic interventions and planning for future</a:t>
            </a:r>
          </a:p>
          <a:p>
            <a:r>
              <a:rPr lang="en-GB" dirty="0">
                <a:effectLst/>
                <a:latin typeface="Helvetica" pitchFamily="2" charset="0"/>
              </a:rPr>
              <a:t>care. Mobility is critical to individual function, quality of life, and fall</a:t>
            </a:r>
          </a:p>
          <a:p>
            <a:r>
              <a:rPr lang="en-GB" dirty="0">
                <a:effectLst/>
                <a:latin typeface="Helvetica" pitchFamily="2" charset="0"/>
              </a:rPr>
              <a:t>risk, and ranges from the ability to move around the community to</a:t>
            </a:r>
          </a:p>
          <a:p>
            <a:r>
              <a:rPr lang="en-GB" dirty="0">
                <a:effectLst/>
                <a:latin typeface="Helvetica" pitchFamily="2" charset="0"/>
              </a:rPr>
              <a:t>walking and transferring from a chair. Because mild cognitive</a:t>
            </a:r>
          </a:p>
          <a:p>
            <a:r>
              <a:rPr lang="en-GB" dirty="0">
                <a:effectLst/>
                <a:latin typeface="Helvetica" pitchFamily="2" charset="0"/>
              </a:rPr>
              <a:t>impairment, dementia, delirium, and depression are all common in</a:t>
            </a:r>
          </a:p>
          <a:p>
            <a:r>
              <a:rPr lang="en-GB" dirty="0">
                <a:effectLst/>
                <a:latin typeface="Helvetica" pitchFamily="2" charset="0"/>
              </a:rPr>
              <a:t>older adults, mentation is a core area for geriatric assessment.</a:t>
            </a:r>
          </a:p>
          <a:p>
            <a:r>
              <a:rPr lang="en-GB" dirty="0">
                <a:effectLst/>
                <a:latin typeface="Helvetica" pitchFamily="2" charset="0"/>
              </a:rPr>
              <a:t>Polypharmacy and prescription of potentially inappropriate and</a:t>
            </a:r>
          </a:p>
          <a:p>
            <a:r>
              <a:rPr lang="en-GB" dirty="0">
                <a:effectLst/>
                <a:latin typeface="Helvetica" pitchFamily="2" charset="0"/>
              </a:rPr>
              <a:t>harmful medications remain common; thus, careful medication</a:t>
            </a:r>
          </a:p>
          <a:p>
            <a:r>
              <a:rPr lang="en-GB" dirty="0">
                <a:effectLst/>
                <a:latin typeface="Helvetica" pitchFamily="2" charset="0"/>
              </a:rPr>
              <a:t>reconciliation and consideration of deprescribing are core aspects of</a:t>
            </a:r>
          </a:p>
          <a:p>
            <a:r>
              <a:rPr lang="en-GB" dirty="0">
                <a:effectLst/>
                <a:latin typeface="Helvetica" pitchFamily="2" charset="0"/>
              </a:rPr>
              <a:t>care for all older adults. Many older adults have complex clinical</a:t>
            </a:r>
          </a:p>
          <a:p>
            <a:r>
              <a:rPr lang="en-GB" dirty="0">
                <a:effectLst/>
                <a:latin typeface="Helvetica" pitchFamily="2" charset="0"/>
              </a:rPr>
              <a:t>issues in more than one of the four M’s just discussed, thus focusing</a:t>
            </a:r>
          </a:p>
          <a:p>
            <a:r>
              <a:rPr lang="en-GB" dirty="0">
                <a:effectLst/>
                <a:latin typeface="Helvetica" pitchFamily="2" charset="0"/>
              </a:rPr>
              <a:t>attention on multiples comorbidities and </a:t>
            </a:r>
            <a:r>
              <a:rPr lang="en-GB" dirty="0" err="1">
                <a:effectLst/>
                <a:latin typeface="Helvetica" pitchFamily="2" charset="0"/>
              </a:rPr>
              <a:t>multicomplexity</a:t>
            </a:r>
            <a:r>
              <a:rPr lang="en-GB" dirty="0">
                <a:effectLst/>
                <a:latin typeface="Helvetica" pitchFamily="2" charset="0"/>
              </a:rPr>
              <a:t>.</a:t>
            </a:r>
          </a:p>
          <a:p>
            <a:endParaRPr lang="en-GB" dirty="0">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FF1FCF6F-0B68-F74C-A375-1599965A50E1}" type="slidenum">
              <a:rPr lang="en-US" smtClean="0"/>
              <a:t>36</a:t>
            </a:fld>
            <a:endParaRPr lang="en-US"/>
          </a:p>
        </p:txBody>
      </p:sp>
    </p:spTree>
    <p:extLst>
      <p:ext uri="{BB962C8B-B14F-4D97-AF65-F5344CB8AC3E}">
        <p14:creationId xmlns:p14="http://schemas.microsoft.com/office/powerpoint/2010/main" val="2388025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Helvetica" pitchFamily="2" charset="0"/>
              </a:rPr>
              <a:t>The dramatic increase in the population of older people is one of the</a:t>
            </a:r>
          </a:p>
          <a:p>
            <a:r>
              <a:rPr lang="en-GB" dirty="0">
                <a:effectLst/>
                <a:latin typeface="Helvetica" pitchFamily="2" charset="0"/>
              </a:rPr>
              <a:t>most significant changes in human history. In the past few years, the</a:t>
            </a:r>
          </a:p>
          <a:p>
            <a:r>
              <a:rPr lang="en-GB" dirty="0">
                <a:effectLst/>
                <a:latin typeface="Helvetica" pitchFamily="2" charset="0"/>
              </a:rPr>
              <a:t>number of people over the age of 65 exceeded that of children under</a:t>
            </a:r>
          </a:p>
          <a:p>
            <a:r>
              <a:rPr lang="en-GB" dirty="0">
                <a:effectLst/>
                <a:latin typeface="Helvetica" pitchFamily="2" charset="0"/>
              </a:rPr>
              <a:t>the age of 5 for the first time, and by 2050, older people will likely</a:t>
            </a:r>
          </a:p>
          <a:p>
            <a:r>
              <a:rPr lang="en-GB" dirty="0">
                <a:effectLst/>
                <a:latin typeface="Helvetica" pitchFamily="2" charset="0"/>
              </a:rPr>
              <a:t>outnumber children under the age of 14</a:t>
            </a:r>
          </a:p>
          <a:p>
            <a:endParaRPr lang="en-US" dirty="0"/>
          </a:p>
        </p:txBody>
      </p:sp>
      <p:sp>
        <p:nvSpPr>
          <p:cNvPr id="4" name="Slide Number Placeholder 3"/>
          <p:cNvSpPr>
            <a:spLocks noGrp="1"/>
          </p:cNvSpPr>
          <p:nvPr>
            <p:ph type="sldNum" sz="quarter" idx="5"/>
          </p:nvPr>
        </p:nvSpPr>
        <p:spPr/>
        <p:txBody>
          <a:bodyPr/>
          <a:lstStyle/>
          <a:p>
            <a:fld id="{FF1FCF6F-0B68-F74C-A375-1599965A50E1}" type="slidenum">
              <a:rPr lang="en-US" smtClean="0"/>
              <a:t>6</a:t>
            </a:fld>
            <a:endParaRPr lang="en-US"/>
          </a:p>
        </p:txBody>
      </p:sp>
    </p:spTree>
    <p:extLst>
      <p:ext uri="{BB962C8B-B14F-4D97-AF65-F5344CB8AC3E}">
        <p14:creationId xmlns:p14="http://schemas.microsoft.com/office/powerpoint/2010/main" val="5271431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1FCF6F-0B68-F74C-A375-1599965A50E1}" type="slidenum">
              <a:rPr lang="en-US" smtClean="0"/>
              <a:t>37</a:t>
            </a:fld>
            <a:endParaRPr lang="en-US"/>
          </a:p>
        </p:txBody>
      </p:sp>
    </p:spTree>
    <p:extLst>
      <p:ext uri="{BB962C8B-B14F-4D97-AF65-F5344CB8AC3E}">
        <p14:creationId xmlns:p14="http://schemas.microsoft.com/office/powerpoint/2010/main" val="3474387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Helvetica" pitchFamily="2" charset="0"/>
              </a:rPr>
              <a:t>Aging is usually defined as a progressive process associated with</a:t>
            </a:r>
          </a:p>
          <a:p>
            <a:r>
              <a:rPr lang="en-GB" dirty="0">
                <a:effectLst/>
                <a:latin typeface="Helvetica" pitchFamily="2" charset="0"/>
              </a:rPr>
              <a:t>deterioration in structure and function, leading to increased</a:t>
            </a:r>
          </a:p>
          <a:p>
            <a:r>
              <a:rPr lang="en-GB" dirty="0">
                <a:effectLst/>
                <a:latin typeface="Helvetica" pitchFamily="2" charset="0"/>
              </a:rPr>
              <a:t>susceptibility to disease and mortality, and is often associated with</a:t>
            </a:r>
          </a:p>
          <a:p>
            <a:r>
              <a:rPr lang="en-GB" dirty="0">
                <a:effectLst/>
                <a:latin typeface="Helvetica" pitchFamily="2" charset="0"/>
              </a:rPr>
              <a:t>impaired reproductive capacity. There are statistical, biological, and</a:t>
            </a:r>
          </a:p>
          <a:p>
            <a:r>
              <a:rPr lang="en-GB" dirty="0">
                <a:effectLst/>
                <a:latin typeface="Helvetica" pitchFamily="2" charset="0"/>
              </a:rPr>
              <a:t>phenotypic components to aging. From the statistical perspective,</a:t>
            </a:r>
          </a:p>
          <a:p>
            <a:r>
              <a:rPr lang="en-GB" dirty="0">
                <a:effectLst/>
                <a:latin typeface="Helvetica" pitchFamily="2" charset="0"/>
              </a:rPr>
              <a:t>aging in humans is associated with an exponential risk of mortality</a:t>
            </a:r>
          </a:p>
          <a:p>
            <a:r>
              <a:rPr lang="en-GB" dirty="0">
                <a:effectLst/>
                <a:latin typeface="Helvetica" pitchFamily="2" charset="0"/>
              </a:rPr>
              <a:t>with time (</a:t>
            </a:r>
            <a:r>
              <a:rPr lang="en-GB" dirty="0" err="1">
                <a:effectLst/>
                <a:latin typeface="Helvetica" pitchFamily="2" charset="0"/>
              </a:rPr>
              <a:t>Gompertz</a:t>
            </a:r>
            <a:r>
              <a:rPr lang="en-GB" dirty="0">
                <a:effectLst/>
                <a:latin typeface="Helvetica" pitchFamily="2" charset="0"/>
              </a:rPr>
              <a:t> law of mortality). The biological mechanisms of</a:t>
            </a:r>
          </a:p>
          <a:p>
            <a:r>
              <a:rPr lang="en-GB" dirty="0">
                <a:effectLst/>
                <a:latin typeface="Helvetica" pitchFamily="2" charset="0"/>
              </a:rPr>
              <a:t>aging are encompassed by the “hallmarks of aging,” which describe</a:t>
            </a:r>
          </a:p>
          <a:p>
            <a:r>
              <a:rPr lang="en-GB" dirty="0">
                <a:effectLst/>
                <a:latin typeface="Helvetica" pitchFamily="2" charset="0"/>
              </a:rPr>
              <a:t>the key cellular mechanisms underpinning aging. The phenotypic</a:t>
            </a:r>
          </a:p>
          <a:p>
            <a:r>
              <a:rPr lang="en-GB" dirty="0">
                <a:effectLst/>
                <a:latin typeface="Helvetica" pitchFamily="2" charset="0"/>
              </a:rPr>
              <a:t>components of aging include chronic diseases and age-related</a:t>
            </a:r>
          </a:p>
          <a:p>
            <a:r>
              <a:rPr lang="en-GB" dirty="0">
                <a:effectLst/>
                <a:latin typeface="Helvetica" pitchFamily="2" charset="0"/>
              </a:rPr>
              <a:t>syndromes that are often the target of medical interventions</a:t>
            </a:r>
          </a:p>
        </p:txBody>
      </p:sp>
      <p:sp>
        <p:nvSpPr>
          <p:cNvPr id="4" name="Slide Number Placeholder 3"/>
          <p:cNvSpPr>
            <a:spLocks noGrp="1"/>
          </p:cNvSpPr>
          <p:nvPr>
            <p:ph type="sldNum" sz="quarter" idx="5"/>
          </p:nvPr>
        </p:nvSpPr>
        <p:spPr/>
        <p:txBody>
          <a:bodyPr/>
          <a:lstStyle/>
          <a:p>
            <a:fld id="{FF1FCF6F-0B68-F74C-A375-1599965A50E1}" type="slidenum">
              <a:rPr lang="en-US" smtClean="0"/>
              <a:t>7</a:t>
            </a:fld>
            <a:endParaRPr lang="en-US"/>
          </a:p>
        </p:txBody>
      </p:sp>
    </p:spTree>
    <p:extLst>
      <p:ext uri="{BB962C8B-B14F-4D97-AF65-F5344CB8AC3E}">
        <p14:creationId xmlns:p14="http://schemas.microsoft.com/office/powerpoint/2010/main" val="4165918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0" i="0" u="none" strike="noStrike" dirty="0">
              <a:solidFill>
                <a:srgbClr val="2E2E2E"/>
              </a:solidFill>
              <a:effectLst/>
              <a:latin typeface="ElsevierGulliver"/>
            </a:endParaRPr>
          </a:p>
          <a:p>
            <a:pPr algn="l"/>
            <a:r>
              <a:rPr lang="en-GB" b="0" i="0" u="none" strike="noStrike" dirty="0">
                <a:solidFill>
                  <a:srgbClr val="2E2E2E"/>
                </a:solidFill>
                <a:effectLst/>
                <a:latin typeface="ElsevierGulliver"/>
              </a:rPr>
              <a:t>Formally described in 1961 by Hayflick and colleagues, cellular senescence, derived from the </a:t>
            </a:r>
            <a:r>
              <a:rPr lang="en-GB" b="0" i="0" u="none" strike="noStrike" dirty="0" err="1">
                <a:solidFill>
                  <a:srgbClr val="2E2E2E"/>
                </a:solidFill>
                <a:effectLst/>
                <a:latin typeface="ElsevierGulliver"/>
              </a:rPr>
              <a:t>latin</a:t>
            </a:r>
            <a:r>
              <a:rPr lang="en-GB" b="0" i="0" u="none" strike="noStrike" dirty="0">
                <a:solidFill>
                  <a:srgbClr val="2E2E2E"/>
                </a:solidFill>
                <a:effectLst/>
                <a:latin typeface="ElsevierGulliver"/>
              </a:rPr>
              <a:t> word </a:t>
            </a:r>
            <a:r>
              <a:rPr lang="en-GB" b="0" i="1" u="none" strike="noStrike" dirty="0">
                <a:solidFill>
                  <a:srgbClr val="2E2E2E"/>
                </a:solidFill>
                <a:effectLst/>
                <a:latin typeface="ElsevierGulliver"/>
              </a:rPr>
              <a:t>senex</a:t>
            </a:r>
            <a:r>
              <a:rPr lang="en-GB" b="0" i="0" u="none" strike="noStrike" dirty="0">
                <a:solidFill>
                  <a:srgbClr val="2E2E2E"/>
                </a:solidFill>
                <a:effectLst/>
                <a:latin typeface="ElsevierGulliver"/>
              </a:rPr>
              <a:t> meaning “old” (</a:t>
            </a:r>
            <a:r>
              <a:rPr lang="en-GB" b="0" i="0" u="none" strike="noStrike" dirty="0">
                <a:solidFill>
                  <a:srgbClr val="0C7DBB"/>
                </a:solidFill>
                <a:effectLst/>
                <a:latin typeface="ElsevierGulliver"/>
                <a:hlinkClick r:id="rId3"/>
              </a:rPr>
              <a:t>Hayflick and Moorhead, 1961</a:t>
            </a:r>
            <a:r>
              <a:rPr lang="en-GB" b="0" i="0" u="none" strike="noStrike" dirty="0">
                <a:solidFill>
                  <a:srgbClr val="2E2E2E"/>
                </a:solidFill>
                <a:effectLst/>
                <a:latin typeface="ElsevierGulliver"/>
              </a:rPr>
              <a:t>), was originally observed in normal diploid cells that ceased to proliferate after a finite number of divisions (Hayflick limit), later attributed to </a:t>
            </a:r>
            <a:r>
              <a:rPr lang="en-GB" b="0" i="0" u="sng" strike="noStrike" dirty="0">
                <a:solidFill>
                  <a:srgbClr val="2E2E2E"/>
                </a:solidFill>
                <a:effectLst/>
                <a:latin typeface="ElsevierGulliver"/>
                <a:hlinkClick r:id="rId4" tooltip="Learn more about telomere shortening from ScienceDirect's AI-generated Topic Pages"/>
              </a:rPr>
              <a:t>telomere shortening</a:t>
            </a:r>
            <a:endParaRPr lang="en-GB" b="0" i="0" u="sng" strike="noStrike" dirty="0">
              <a:solidFill>
                <a:srgbClr val="2E2E2E"/>
              </a:solidFill>
              <a:effectLst/>
              <a:latin typeface="ElsevierGulliv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2E2E2E"/>
                </a:solidFill>
                <a:effectLst/>
                <a:latin typeface="ElsevierGulliver"/>
              </a:rPr>
              <a:t>Cellular senescence is a cell state triggered by stressful insults and certain </a:t>
            </a:r>
            <a:r>
              <a:rPr lang="en-GB" b="0" i="0" u="sng" dirty="0">
                <a:solidFill>
                  <a:srgbClr val="2E2E2E"/>
                </a:solidFill>
                <a:effectLst/>
                <a:latin typeface="ElsevierGulliver"/>
                <a:hlinkClick r:id="rId5" tooltip="Learn more about physiological processes from ScienceDirect's AI-generated Topic Pages"/>
              </a:rPr>
              <a:t>physiological processes</a:t>
            </a:r>
            <a:r>
              <a:rPr lang="en-GB" b="0" i="0" u="none" strike="noStrike" dirty="0">
                <a:solidFill>
                  <a:srgbClr val="2E2E2E"/>
                </a:solidFill>
                <a:effectLst/>
                <a:latin typeface="ElsevierGulliver"/>
              </a:rPr>
              <a:t>, characterized by a prolonged and generally irreversible cell-cycle arrest with secretory features, macromolecular damage, and altered metabolism</a:t>
            </a:r>
            <a:endParaRPr lang="en-US" dirty="0"/>
          </a:p>
          <a:p>
            <a:pPr algn="l"/>
            <a:endParaRPr lang="en-GB" b="0" i="0" u="none" strike="noStrike" dirty="0">
              <a:solidFill>
                <a:srgbClr val="2E2E2E"/>
              </a:solidFill>
              <a:effectLst/>
              <a:latin typeface="ElsevierGulliver"/>
            </a:endParaRPr>
          </a:p>
          <a:p>
            <a:pPr algn="l"/>
            <a:endParaRPr lang="en-GB" b="0" i="0" u="none" strike="noStrike" dirty="0">
              <a:solidFill>
                <a:srgbClr val="2E2E2E"/>
              </a:solidFill>
              <a:effectLst/>
              <a:latin typeface="ElsevierGulliver"/>
            </a:endParaRPr>
          </a:p>
          <a:p>
            <a:pPr algn="l"/>
            <a:r>
              <a:rPr lang="en-GB" b="0" i="0" u="none" strike="noStrike" dirty="0">
                <a:solidFill>
                  <a:srgbClr val="2E2E2E"/>
                </a:solidFill>
                <a:effectLst/>
                <a:latin typeface="ElsevierGulliver"/>
              </a:rPr>
              <a:t>Figure 1. The Hallmarks of the Senescence Phenotype</a:t>
            </a:r>
          </a:p>
          <a:p>
            <a:pPr algn="l"/>
            <a:r>
              <a:rPr lang="en-GB" b="0" i="0" u="none" strike="noStrike" dirty="0">
                <a:solidFill>
                  <a:srgbClr val="2E2E2E"/>
                </a:solidFill>
                <a:effectLst/>
                <a:latin typeface="ElsevierGulliver"/>
              </a:rPr>
              <a:t>Senescent cells exhibit the following four interdependent hallmarks: (1) cell-cycle withdrawal, (2) macromolecular damage, (3) secretory phenotype (SASP), and (4) deregulated metabolism (see also text).</a:t>
            </a:r>
          </a:p>
          <a:p>
            <a:pPr algn="l"/>
            <a:r>
              <a:rPr lang="en-GB" b="0" i="0" u="none" strike="noStrike" dirty="0">
                <a:solidFill>
                  <a:srgbClr val="2E2E2E"/>
                </a:solidFill>
                <a:effectLst/>
                <a:latin typeface="ElsevierGulliver"/>
              </a:rPr>
              <a:t>Cellular senescence has since been identified as a response to numerous stressors, including exposure to genotoxic agents, nutrient deprivation, hypoxia, mitochondrial dysfunction, and </a:t>
            </a:r>
            <a:r>
              <a:rPr lang="en-GB" b="0" i="0" u="sng" strike="noStrike" dirty="0">
                <a:solidFill>
                  <a:srgbClr val="2E2E2E"/>
                </a:solidFill>
                <a:effectLst/>
                <a:latin typeface="ElsevierGulliver"/>
                <a:hlinkClick r:id="rId6" tooltip="Learn more about oncogene from ScienceDirect's AI-generated Topic Pages"/>
              </a:rPr>
              <a:t>oncogene</a:t>
            </a:r>
            <a:r>
              <a:rPr lang="en-GB" b="0" i="0" u="none" strike="noStrike" dirty="0">
                <a:solidFill>
                  <a:srgbClr val="2E2E2E"/>
                </a:solidFill>
                <a:effectLst/>
                <a:latin typeface="ElsevierGulliver"/>
              </a:rPr>
              <a:t> activation (</a:t>
            </a:r>
            <a:r>
              <a:rPr lang="en-GB" b="0" i="0" u="none" strike="noStrike" dirty="0">
                <a:solidFill>
                  <a:srgbClr val="0C7DBB"/>
                </a:solidFill>
                <a:effectLst/>
                <a:latin typeface="ElsevierGulliver"/>
                <a:hlinkClick r:id="rId7"/>
              </a:rPr>
              <a:t>Table 1</a:t>
            </a:r>
            <a:r>
              <a:rPr lang="en-GB" b="0" i="0" u="none" strike="noStrike" dirty="0">
                <a:solidFill>
                  <a:srgbClr val="2E2E2E"/>
                </a:solidFill>
                <a:effectLst/>
                <a:latin typeface="ElsevierGulliver"/>
              </a:rPr>
              <a:t>). </a:t>
            </a:r>
          </a:p>
          <a:p>
            <a:endParaRPr lang="en-US" dirty="0"/>
          </a:p>
        </p:txBody>
      </p:sp>
      <p:sp>
        <p:nvSpPr>
          <p:cNvPr id="4" name="Slide Number Placeholder 3"/>
          <p:cNvSpPr>
            <a:spLocks noGrp="1"/>
          </p:cNvSpPr>
          <p:nvPr>
            <p:ph type="sldNum" sz="quarter" idx="5"/>
          </p:nvPr>
        </p:nvSpPr>
        <p:spPr/>
        <p:txBody>
          <a:bodyPr/>
          <a:lstStyle/>
          <a:p>
            <a:fld id="{FF1FCF6F-0B68-F74C-A375-1599965A50E1}" type="slidenum">
              <a:rPr lang="en-US" smtClean="0"/>
              <a:t>8</a:t>
            </a:fld>
            <a:endParaRPr lang="en-US"/>
          </a:p>
        </p:txBody>
      </p:sp>
    </p:spTree>
    <p:extLst>
      <p:ext uri="{BB962C8B-B14F-4D97-AF65-F5344CB8AC3E}">
        <p14:creationId xmlns:p14="http://schemas.microsoft.com/office/powerpoint/2010/main" val="3197154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82828"/>
                </a:solidFill>
                <a:effectLst/>
                <a:latin typeface="MuseoSans"/>
              </a:rPr>
              <a:t>Schematic representation of the cellular senescence process and its impact on tissues.</a:t>
            </a:r>
            <a:endParaRPr lang="en-US" dirty="0"/>
          </a:p>
        </p:txBody>
      </p:sp>
      <p:sp>
        <p:nvSpPr>
          <p:cNvPr id="4" name="Slide Number Placeholder 3"/>
          <p:cNvSpPr>
            <a:spLocks noGrp="1"/>
          </p:cNvSpPr>
          <p:nvPr>
            <p:ph type="sldNum" sz="quarter" idx="5"/>
          </p:nvPr>
        </p:nvSpPr>
        <p:spPr/>
        <p:txBody>
          <a:bodyPr/>
          <a:lstStyle/>
          <a:p>
            <a:fld id="{FF1FCF6F-0B68-F74C-A375-1599965A50E1}" type="slidenum">
              <a:rPr lang="en-US" smtClean="0"/>
              <a:t>9</a:t>
            </a:fld>
            <a:endParaRPr lang="en-US"/>
          </a:p>
        </p:txBody>
      </p:sp>
    </p:spTree>
    <p:extLst>
      <p:ext uri="{BB962C8B-B14F-4D97-AF65-F5344CB8AC3E}">
        <p14:creationId xmlns:p14="http://schemas.microsoft.com/office/powerpoint/2010/main" val="1506716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1FCF6F-0B68-F74C-A375-1599965A50E1}" type="slidenum">
              <a:rPr lang="en-US" smtClean="0"/>
              <a:t>10</a:t>
            </a:fld>
            <a:endParaRPr lang="en-US"/>
          </a:p>
        </p:txBody>
      </p:sp>
    </p:spTree>
    <p:extLst>
      <p:ext uri="{BB962C8B-B14F-4D97-AF65-F5344CB8AC3E}">
        <p14:creationId xmlns:p14="http://schemas.microsoft.com/office/powerpoint/2010/main" val="2418968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sl-SI" dirty="0"/>
              <a:t>The</a:t>
            </a:r>
            <a:r>
              <a:rPr lang="sl-SI" b="1" dirty="0"/>
              <a:t> wear-and-tear theory </a:t>
            </a:r>
            <a:r>
              <a:rPr lang="sl-SI" dirty="0"/>
              <a:t>states that, like everything else in the world, the human body wears out. Inherent in this theory is the idea that the more you abuse your body, the faster it will wear out. </a:t>
            </a:r>
          </a:p>
          <a:p>
            <a:pPr>
              <a:lnSpc>
                <a:spcPct val="90000"/>
              </a:lnSpc>
            </a:pPr>
            <a:endParaRPr lang="sl-SI" dirty="0"/>
          </a:p>
          <a:p>
            <a:pPr>
              <a:lnSpc>
                <a:spcPct val="90000"/>
              </a:lnSpc>
            </a:pPr>
            <a:r>
              <a:rPr lang="sl-SI" dirty="0"/>
              <a:t>The</a:t>
            </a:r>
            <a:r>
              <a:rPr lang="sl-SI" b="1" i="1" dirty="0"/>
              <a:t> </a:t>
            </a:r>
            <a:r>
              <a:rPr lang="sl-SI" b="1" dirty="0"/>
              <a:t>cellular theory </a:t>
            </a:r>
            <a:r>
              <a:rPr lang="sl-SI" dirty="0"/>
              <a:t>states that at birth we have only a certain number of usable cells, which are genetically programmed to reproduce a limited number of times. Once cells reach the end of their reproductive cycle, they die, and the organs they make up begin to deteriorate. The rate of deterioration varies from person to person, and its impact depends on the system involved.</a:t>
            </a:r>
          </a:p>
          <a:p>
            <a:pPr>
              <a:lnSpc>
                <a:spcPct val="90000"/>
              </a:lnSpc>
            </a:pPr>
            <a:endParaRPr lang="sl-SI" dirty="0"/>
          </a:p>
          <a:p>
            <a:pPr>
              <a:lnSpc>
                <a:spcPct val="90000"/>
              </a:lnSpc>
            </a:pPr>
            <a:r>
              <a:rPr lang="sl-SI" dirty="0"/>
              <a:t>The</a:t>
            </a:r>
            <a:r>
              <a:rPr lang="sl-SI" b="1" i="1" dirty="0"/>
              <a:t> </a:t>
            </a:r>
            <a:r>
              <a:rPr lang="sl-SI" b="1" dirty="0"/>
              <a:t>autoimmune theory </a:t>
            </a:r>
            <a:r>
              <a:rPr lang="sl-SI" dirty="0"/>
              <a:t>attributes aging to the decline of the body’s immunological system. Studies indicate that as we age, our immune systems become less effective in fighting disease. Eventually, bodies that are subjected to too much stress, lack of sleep, and so on, show signs of disease and infirmity, especially if these factors are coupled with poor nutrition.</a:t>
            </a:r>
          </a:p>
          <a:p>
            <a:pPr>
              <a:lnSpc>
                <a:spcPct val="90000"/>
              </a:lnSpc>
            </a:pPr>
            <a:endParaRPr lang="sl-SI" dirty="0"/>
          </a:p>
          <a:p>
            <a:pPr>
              <a:lnSpc>
                <a:spcPct val="90000"/>
              </a:lnSpc>
            </a:pPr>
            <a:r>
              <a:rPr lang="sl-SI" dirty="0"/>
              <a:t>The</a:t>
            </a:r>
            <a:r>
              <a:rPr lang="sl-SI" b="1" i="1" dirty="0"/>
              <a:t> </a:t>
            </a:r>
            <a:r>
              <a:rPr lang="sl-SI" b="1" dirty="0"/>
              <a:t>genetic mutation theory</a:t>
            </a:r>
            <a:r>
              <a:rPr lang="sl-SI" dirty="0"/>
              <a:t> proposes that the number of cells exhibiting unusual or different characteristics in creases with age. Proponents of this theory believe that aging is related to the amount of mutational damage within the genes. The more mutation, the greater the chance that cells will not function properly, which leads to eventual dysfunction of body organs and systems.</a:t>
            </a:r>
          </a:p>
          <a:p>
            <a:pPr>
              <a:lnSpc>
                <a:spcPct val="90000"/>
              </a:lnSpc>
            </a:pPr>
            <a:endParaRPr lang="sl-SI" dirty="0"/>
          </a:p>
          <a:p>
            <a:pPr>
              <a:lnSpc>
                <a:spcPct val="90000"/>
              </a:lnSpc>
            </a:pPr>
            <a:endParaRPr lang="sl-SI" dirty="0"/>
          </a:p>
          <a:p>
            <a:pPr>
              <a:lnSpc>
                <a:spcPct val="90000"/>
              </a:lnSpc>
            </a:pPr>
            <a:endParaRPr lang="sl-SI" dirty="0"/>
          </a:p>
          <a:p>
            <a:pPr>
              <a:lnSpc>
                <a:spcPct val="90000"/>
              </a:lnSpc>
            </a:pPr>
            <a:endParaRPr lang="sl-SI" dirty="0"/>
          </a:p>
          <a:p>
            <a:endParaRPr lang="en-US" dirty="0"/>
          </a:p>
        </p:txBody>
      </p:sp>
      <p:sp>
        <p:nvSpPr>
          <p:cNvPr id="4" name="Slide Number Placeholder 3"/>
          <p:cNvSpPr>
            <a:spLocks noGrp="1"/>
          </p:cNvSpPr>
          <p:nvPr>
            <p:ph type="sldNum" sz="quarter" idx="5"/>
          </p:nvPr>
        </p:nvSpPr>
        <p:spPr/>
        <p:txBody>
          <a:bodyPr/>
          <a:lstStyle/>
          <a:p>
            <a:fld id="{FF1FCF6F-0B68-F74C-A375-1599965A50E1}" type="slidenum">
              <a:rPr lang="en-US" smtClean="0"/>
              <a:t>11</a:t>
            </a:fld>
            <a:endParaRPr lang="en-US"/>
          </a:p>
        </p:txBody>
      </p:sp>
    </p:spTree>
    <p:extLst>
      <p:ext uri="{BB962C8B-B14F-4D97-AF65-F5344CB8AC3E}">
        <p14:creationId xmlns:p14="http://schemas.microsoft.com/office/powerpoint/2010/main" val="1737685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u="none" strike="noStrike" dirty="0">
                <a:solidFill>
                  <a:srgbClr val="333333"/>
                </a:solidFill>
                <a:effectLst/>
                <a:latin typeface="Cambria" panose="02040503050406030204" pitchFamily="18" charset="0"/>
              </a:rPr>
              <a:t>a</a:t>
            </a:r>
            <a:r>
              <a:rPr lang="en-GB" b="0" i="0" u="none" strike="noStrike" dirty="0">
                <a:solidFill>
                  <a:srgbClr val="333333"/>
                </a:solidFill>
                <a:effectLst/>
                <a:latin typeface="Cambria" panose="02040503050406030204" pitchFamily="18" charset="0"/>
              </a:rPr>
              <a:t>, Genomic DNA damage (DD) triggers a transient DNA damage response (DDR) that may not be sufficient for senescence establishment. Alternatively, an irreparable, therefore persistent, DNA damage at telomeres causes a protracted DDR and cellular senescence that are associated with SASP-mediated inflammation and consequent fibrosis. These events in a stem-cell context impair stem-cell properties and alter differentiation. Overall this contributes to organismal ageing</a:t>
            </a:r>
            <a:r>
              <a:rPr lang="en-GB" b="0" i="0" u="sng" strike="noStrike" baseline="30000" dirty="0">
                <a:solidFill>
                  <a:srgbClr val="4C2C92"/>
                </a:solidFill>
                <a:effectLst/>
                <a:latin typeface="Cambria" panose="02040503050406030204" pitchFamily="18" charset="0"/>
                <a:hlinkClick r:id="rId3"/>
              </a:rPr>
              <a:t>17</a:t>
            </a:r>
            <a:r>
              <a:rPr lang="en-GB" b="0" i="0" u="none" strike="noStrike" dirty="0">
                <a:solidFill>
                  <a:srgbClr val="333333"/>
                </a:solidFill>
                <a:effectLst/>
                <a:latin typeface="Cambria" panose="02040503050406030204" pitchFamily="18" charset="0"/>
              </a:rPr>
              <a:t>. </a:t>
            </a:r>
            <a:r>
              <a:rPr lang="en-GB" b="1" i="0" u="none" strike="noStrike" dirty="0">
                <a:solidFill>
                  <a:srgbClr val="333333"/>
                </a:solidFill>
                <a:effectLst/>
                <a:latin typeface="Cambria" panose="02040503050406030204" pitchFamily="18" charset="0"/>
              </a:rPr>
              <a:t>b</a:t>
            </a:r>
            <a:r>
              <a:rPr lang="en-GB" b="0" i="0" u="none" strike="noStrike" dirty="0">
                <a:solidFill>
                  <a:srgbClr val="333333"/>
                </a:solidFill>
                <a:effectLst/>
                <a:latin typeface="Cambria" panose="02040503050406030204" pitchFamily="18" charset="0"/>
              </a:rPr>
              <a:t>, In proliferating tissues, telomeres are shortened with cell cycle divisions and, when critically short, they trigger a DDR. In non-proliferating, post-mitotic tissues, telomere dysfunction can be driven by irreparable DNA damage within telomeres. In both cases, the persistent DDR activation sustains a senescent phenotype that is characterized by arrested proliferation and SASP activation.</a:t>
            </a:r>
            <a:endParaRPr lang="en-US" dirty="0"/>
          </a:p>
        </p:txBody>
      </p:sp>
      <p:sp>
        <p:nvSpPr>
          <p:cNvPr id="4" name="Slide Number Placeholder 3"/>
          <p:cNvSpPr>
            <a:spLocks noGrp="1"/>
          </p:cNvSpPr>
          <p:nvPr>
            <p:ph type="sldNum" sz="quarter" idx="5"/>
          </p:nvPr>
        </p:nvSpPr>
        <p:spPr/>
        <p:txBody>
          <a:bodyPr/>
          <a:lstStyle/>
          <a:p>
            <a:fld id="{FF1FCF6F-0B68-F74C-A375-1599965A50E1}" type="slidenum">
              <a:rPr lang="en-US" smtClean="0"/>
              <a:t>12</a:t>
            </a:fld>
            <a:endParaRPr lang="en-US"/>
          </a:p>
        </p:txBody>
      </p:sp>
    </p:spTree>
    <p:extLst>
      <p:ext uri="{BB962C8B-B14F-4D97-AF65-F5344CB8AC3E}">
        <p14:creationId xmlns:p14="http://schemas.microsoft.com/office/powerpoint/2010/main" val="3947788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3179D-E8E9-E3EA-35D5-600D208EC1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75B89B85-DB29-8CD7-3AAE-0C7D8A02AC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Tree>
    <p:extLst>
      <p:ext uri="{BB962C8B-B14F-4D97-AF65-F5344CB8AC3E}">
        <p14:creationId xmlns:p14="http://schemas.microsoft.com/office/powerpoint/2010/main" val="1639350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07A5-4DC7-1BEC-3FDB-979134770DC9}"/>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8D4E0F90-C813-648E-2596-CCCDB183444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927869CE-9132-EE61-FA52-BA7AD4776A4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07/24/2024</a:t>
            </a:fld>
            <a:endParaRPr lang="en-SE"/>
          </a:p>
        </p:txBody>
      </p:sp>
      <p:sp>
        <p:nvSpPr>
          <p:cNvPr id="5" name="Footer Placeholder 4">
            <a:extLst>
              <a:ext uri="{FF2B5EF4-FFF2-40B4-BE49-F238E27FC236}">
                <a16:creationId xmlns:a16="http://schemas.microsoft.com/office/drawing/2014/main" id="{426063DB-CC34-9C76-201D-9521D56A93F8}"/>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408370E2-DD8D-4EB9-D006-29F9ABCEB149}"/>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1999952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787589-EAF7-7FD7-F2EC-6EBA2A3283E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98F28D9D-9C67-F350-392F-B149C90943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8D2DD0BF-8FCE-1370-F91F-8098E20D0D5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07/24/2024</a:t>
            </a:fld>
            <a:endParaRPr lang="en-SE"/>
          </a:p>
        </p:txBody>
      </p:sp>
      <p:sp>
        <p:nvSpPr>
          <p:cNvPr id="5" name="Footer Placeholder 4">
            <a:extLst>
              <a:ext uri="{FF2B5EF4-FFF2-40B4-BE49-F238E27FC236}">
                <a16:creationId xmlns:a16="http://schemas.microsoft.com/office/drawing/2014/main" id="{84033D41-00BB-F0AC-11EF-165F08B4ADBE}"/>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6344EC5C-F93C-2349-D975-91319D085E6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847716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989743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8535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9591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303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480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43373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6412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600" y="273600"/>
            <a:ext cx="10972320" cy="1145160"/>
          </a:xfrm>
          <a:prstGeom prst="rect">
            <a:avLst/>
          </a:prstGeom>
        </p:spPr>
        <p:txBody>
          <a:bodyPr wrap="none" lIns="0" tIns="0" rIns="0" bIns="0" anchor="ctr"/>
          <a:lstStyle/>
          <a:p>
            <a:endParaRPr/>
          </a:p>
        </p:txBody>
      </p:sp>
      <p:sp>
        <p:nvSpPr>
          <p:cNvPr id="76" name="PlaceHolder 2"/>
          <p:cNvSpPr>
            <a:spLocks noGrp="1"/>
          </p:cNvSpPr>
          <p:nvPr>
            <p:ph type="body"/>
          </p:nvPr>
        </p:nvSpPr>
        <p:spPr>
          <a:xfrm>
            <a:off x="609600" y="1604520"/>
            <a:ext cx="10728480" cy="3977280"/>
          </a:xfrm>
          <a:prstGeom prst="rect">
            <a:avLst/>
          </a:prstGeom>
        </p:spPr>
        <p:txBody>
          <a:bodyPr wrap="none" lIns="0" tIns="0" rIns="0" bIns="0"/>
          <a:lstStyle/>
          <a:p>
            <a:endParaRPr/>
          </a:p>
        </p:txBody>
      </p:sp>
    </p:spTree>
    <p:extLst>
      <p:ext uri="{BB962C8B-B14F-4D97-AF65-F5344CB8AC3E}">
        <p14:creationId xmlns:p14="http://schemas.microsoft.com/office/powerpoint/2010/main" val="446047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4F669-B068-836D-61D4-2A4838C78116}"/>
              </a:ext>
            </a:extLst>
          </p:cNvPr>
          <p:cNvSpPr>
            <a:spLocks noGrp="1"/>
          </p:cNvSpPr>
          <p:nvPr>
            <p:ph type="title"/>
          </p:nvPr>
        </p:nvSpPr>
        <p:spPr>
          <a:xfrm>
            <a:off x="838200" y="365125"/>
            <a:ext cx="10515600" cy="87439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5F185C74-0254-0336-1B45-B061659A5D01}"/>
              </a:ext>
            </a:extLst>
          </p:cNvPr>
          <p:cNvSpPr>
            <a:spLocks noGrp="1"/>
          </p:cNvSpPr>
          <p:nvPr>
            <p:ph idx="1"/>
          </p:nvPr>
        </p:nvSpPr>
        <p:spPr>
          <a:xfrm>
            <a:off x="838200" y="1371600"/>
            <a:ext cx="10515600" cy="48053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Tree>
    <p:extLst>
      <p:ext uri="{BB962C8B-B14F-4D97-AF65-F5344CB8AC3E}">
        <p14:creationId xmlns:p14="http://schemas.microsoft.com/office/powerpoint/2010/main" val="1424360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3096-5530-0861-0508-3A56D9D7071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419DF0C6-F634-D4EC-8A3D-15565EF7AC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376401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2962-CBB6-A5E1-9616-80A8151266CD}"/>
              </a:ext>
            </a:extLst>
          </p:cNvPr>
          <p:cNvSpPr>
            <a:spLocks noGrp="1"/>
          </p:cNvSpPr>
          <p:nvPr>
            <p:ph type="title"/>
          </p:nvPr>
        </p:nvSpPr>
        <p:spPr>
          <a:xfrm>
            <a:off x="838200" y="365125"/>
            <a:ext cx="10515600" cy="74231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BBA233BE-4880-12D2-FA56-FC85E6CFDFED}"/>
              </a:ext>
            </a:extLst>
          </p:cNvPr>
          <p:cNvSpPr>
            <a:spLocks noGrp="1"/>
          </p:cNvSpPr>
          <p:nvPr>
            <p:ph sz="half" idx="1"/>
          </p:nvPr>
        </p:nvSpPr>
        <p:spPr>
          <a:xfrm>
            <a:off x="838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
        <p:nvSpPr>
          <p:cNvPr id="4" name="Content Placeholder 3">
            <a:extLst>
              <a:ext uri="{FF2B5EF4-FFF2-40B4-BE49-F238E27FC236}">
                <a16:creationId xmlns:a16="http://schemas.microsoft.com/office/drawing/2014/main" id="{81BBFA12-D6DF-9E5F-5131-F67A929604E3}"/>
              </a:ext>
            </a:extLst>
          </p:cNvPr>
          <p:cNvSpPr>
            <a:spLocks noGrp="1"/>
          </p:cNvSpPr>
          <p:nvPr>
            <p:ph sz="half" idx="2"/>
          </p:nvPr>
        </p:nvSpPr>
        <p:spPr>
          <a:xfrm>
            <a:off x="6172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1431450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7BA29-5628-36A3-2761-0E7FC6E0810C}"/>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C3A6EB6-804D-D929-87AC-F81224EEE2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7CE9EE-D558-A4DF-6E49-AF196192C3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A22AEEF9-3009-ECFE-1246-06D673405B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21157B5-6FB0-0FE1-6228-F1997AF071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C7B02BFE-CF35-6592-404A-0E1600F125B6}"/>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07/24/2024</a:t>
            </a:fld>
            <a:endParaRPr lang="en-SE"/>
          </a:p>
        </p:txBody>
      </p:sp>
      <p:sp>
        <p:nvSpPr>
          <p:cNvPr id="8" name="Footer Placeholder 7">
            <a:extLst>
              <a:ext uri="{FF2B5EF4-FFF2-40B4-BE49-F238E27FC236}">
                <a16:creationId xmlns:a16="http://schemas.microsoft.com/office/drawing/2014/main" id="{D8A930C2-AFB0-D70C-A7DB-0AFAFEE480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9" name="Slide Number Placeholder 8">
            <a:extLst>
              <a:ext uri="{FF2B5EF4-FFF2-40B4-BE49-F238E27FC236}">
                <a16:creationId xmlns:a16="http://schemas.microsoft.com/office/drawing/2014/main" id="{4DB32882-E567-3516-777B-1FB7A5BDB735}"/>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913479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8BB7-0C64-AC13-8355-4B321CB049D3}"/>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7979993E-B2FE-38A6-9365-78334A1A51C3}"/>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07/24/2024</a:t>
            </a:fld>
            <a:endParaRPr lang="en-SE"/>
          </a:p>
        </p:txBody>
      </p:sp>
      <p:sp>
        <p:nvSpPr>
          <p:cNvPr id="4" name="Footer Placeholder 3">
            <a:extLst>
              <a:ext uri="{FF2B5EF4-FFF2-40B4-BE49-F238E27FC236}">
                <a16:creationId xmlns:a16="http://schemas.microsoft.com/office/drawing/2014/main" id="{586A1F94-D559-80C1-95D2-0856570B9393}"/>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5" name="Slide Number Placeholder 4">
            <a:extLst>
              <a:ext uri="{FF2B5EF4-FFF2-40B4-BE49-F238E27FC236}">
                <a16:creationId xmlns:a16="http://schemas.microsoft.com/office/drawing/2014/main" id="{0C92DB70-1391-1732-2CC3-BB2DEEEA0EB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596708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8C9CB-B793-99AB-AA1C-F8D162975C18}"/>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07/24/2024</a:t>
            </a:fld>
            <a:endParaRPr lang="en-SE"/>
          </a:p>
        </p:txBody>
      </p:sp>
      <p:sp>
        <p:nvSpPr>
          <p:cNvPr id="3" name="Footer Placeholder 2">
            <a:extLst>
              <a:ext uri="{FF2B5EF4-FFF2-40B4-BE49-F238E27FC236}">
                <a16:creationId xmlns:a16="http://schemas.microsoft.com/office/drawing/2014/main" id="{4F21F578-1D3F-1983-2D46-0CA027B99EF9}"/>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4" name="Slide Number Placeholder 3">
            <a:extLst>
              <a:ext uri="{FF2B5EF4-FFF2-40B4-BE49-F238E27FC236}">
                <a16:creationId xmlns:a16="http://schemas.microsoft.com/office/drawing/2014/main" id="{00846DD7-663E-8D55-AE79-CE7021794BF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726036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0088-7BEE-114C-47D2-7C75E421D6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E281FE15-BED3-4A69-C520-7C4D8C5B00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B31A165C-8EDB-CB77-96EC-BEE223002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D5828D-86AC-8E80-0618-7E5119BB7C3B}"/>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07/24/2024</a:t>
            </a:fld>
            <a:endParaRPr lang="en-SE"/>
          </a:p>
        </p:txBody>
      </p:sp>
      <p:sp>
        <p:nvSpPr>
          <p:cNvPr id="6" name="Footer Placeholder 5">
            <a:extLst>
              <a:ext uri="{FF2B5EF4-FFF2-40B4-BE49-F238E27FC236}">
                <a16:creationId xmlns:a16="http://schemas.microsoft.com/office/drawing/2014/main" id="{F41FC49E-0B95-1ACB-11FE-932A3352D1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2A459BAC-511D-50A7-5A19-87FF49189BF6}"/>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681341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537C-4A27-EA8C-7671-C1B8B31875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CE3BA6F3-D164-C635-D6FE-E6D0FBDCD9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5FDB5F6A-9E7A-4DBD-7561-3ABB1CDF4A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5081FD9-7B78-D626-212F-84DC21CE6E07}"/>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07/24/2024</a:t>
            </a:fld>
            <a:endParaRPr lang="en-SE"/>
          </a:p>
        </p:txBody>
      </p:sp>
      <p:sp>
        <p:nvSpPr>
          <p:cNvPr id="6" name="Footer Placeholder 5">
            <a:extLst>
              <a:ext uri="{FF2B5EF4-FFF2-40B4-BE49-F238E27FC236}">
                <a16:creationId xmlns:a16="http://schemas.microsoft.com/office/drawing/2014/main" id="{00AF957F-24B7-0B57-8FC3-B96A0317298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7034E2AA-53BF-1C4E-F268-4F6427E3BDDB}"/>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530119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84F64-240D-C9B3-4318-EA03C8CB63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1998B89-FF20-91B4-3503-8B6F258DF7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grpSp>
        <p:nvGrpSpPr>
          <p:cNvPr id="7" name="Group 6">
            <a:extLst>
              <a:ext uri="{FF2B5EF4-FFF2-40B4-BE49-F238E27FC236}">
                <a16:creationId xmlns:a16="http://schemas.microsoft.com/office/drawing/2014/main" id="{43CAFB99-334F-065D-1C77-534D9178CA71}"/>
              </a:ext>
            </a:extLst>
          </p:cNvPr>
          <p:cNvGrpSpPr/>
          <p:nvPr userDrawn="1"/>
        </p:nvGrpSpPr>
        <p:grpSpPr>
          <a:xfrm>
            <a:off x="179523" y="6121210"/>
            <a:ext cx="6520219" cy="633095"/>
            <a:chOff x="519728" y="10058718"/>
            <a:chExt cx="6520219" cy="633095"/>
          </a:xfrm>
        </p:grpSpPr>
        <p:pic>
          <p:nvPicPr>
            <p:cNvPr id="8" name="Picture 7">
              <a:extLst>
                <a:ext uri="{FF2B5EF4-FFF2-40B4-BE49-F238E27FC236}">
                  <a16:creationId xmlns:a16="http://schemas.microsoft.com/office/drawing/2014/main" id="{37173820-6D4F-B0C4-A30B-F7D0678B2B6A}"/>
                </a:ext>
              </a:extLst>
            </p:cNvPr>
            <p:cNvPicPr/>
            <p:nvPr userDrawn="1"/>
          </p:nvPicPr>
          <p:blipFill>
            <a:blip r:embed="rId21">
              <a:extLst>
                <a:ext uri="{28A0092B-C50C-407E-A947-70E740481C1C}">
                  <a14:useLocalDpi xmlns:a14="http://schemas.microsoft.com/office/drawing/2010/main" val="0"/>
                </a:ext>
              </a:extLst>
            </a:blip>
            <a:stretch>
              <a:fillRect/>
            </a:stretch>
          </p:blipFill>
          <p:spPr>
            <a:xfrm>
              <a:off x="519728" y="10058718"/>
              <a:ext cx="2218055" cy="633095"/>
            </a:xfrm>
            <a:prstGeom prst="rect">
              <a:avLst/>
            </a:prstGeom>
          </p:spPr>
        </p:pic>
        <p:sp>
          <p:nvSpPr>
            <p:cNvPr id="9" name="TextBox 8">
              <a:extLst>
                <a:ext uri="{FF2B5EF4-FFF2-40B4-BE49-F238E27FC236}">
                  <a16:creationId xmlns:a16="http://schemas.microsoft.com/office/drawing/2014/main" id="{1D579E16-F6AE-08E5-6699-4737ED30B6B0}"/>
                </a:ext>
              </a:extLst>
            </p:cNvPr>
            <p:cNvSpPr txBox="1"/>
            <p:nvPr userDrawn="1"/>
          </p:nvSpPr>
          <p:spPr>
            <a:xfrm>
              <a:off x="2796720" y="10142137"/>
              <a:ext cx="4243227" cy="461665"/>
            </a:xfrm>
            <a:prstGeom prst="rect">
              <a:avLst/>
            </a:prstGeom>
            <a:noFill/>
          </p:spPr>
          <p:txBody>
            <a:bodyPr wrap="square" rtlCol="0">
              <a:spAutoFit/>
            </a:bodyPr>
            <a:lstStyle/>
            <a:p>
              <a:r>
                <a:rPr lang="en-GB" sz="800" dirty="0"/>
                <a:t>Reference number: 618596-EPP-1-2020-1-SE-EPPKA2-CBHE-JP</a:t>
              </a:r>
              <a:br>
                <a:rPr lang="en-GB" sz="800" dirty="0"/>
              </a:br>
              <a:r>
                <a:rPr lang="en-GB" sz="800" dirty="0"/>
                <a:t>This publication [communication] reflects the views only of the authors, and the Commission cannot be held responsible for any use, which may be made of the information contained therein.</a:t>
              </a:r>
            </a:p>
          </p:txBody>
        </p:sp>
      </p:grpSp>
      <p:pic>
        <p:nvPicPr>
          <p:cNvPr id="10" name="Picture 9">
            <a:extLst>
              <a:ext uri="{FF2B5EF4-FFF2-40B4-BE49-F238E27FC236}">
                <a16:creationId xmlns:a16="http://schemas.microsoft.com/office/drawing/2014/main" id="{87B58126-C7BE-5D18-F25B-55D3658D4AEE}"/>
              </a:ext>
            </a:extLst>
          </p:cNvPr>
          <p:cNvPicPr>
            <a:picLocks noChangeAspect="1"/>
          </p:cNvPicPr>
          <p:nvPr userDrawn="1"/>
        </p:nvPicPr>
        <p:blipFill>
          <a:blip r:embed="rId22"/>
          <a:stretch>
            <a:fillRect/>
          </a:stretch>
        </p:blipFill>
        <p:spPr>
          <a:xfrm>
            <a:off x="11058439" y="5504807"/>
            <a:ext cx="1074143" cy="1309111"/>
          </a:xfrm>
          <a:prstGeom prst="rect">
            <a:avLst/>
          </a:prstGeom>
        </p:spPr>
      </p:pic>
    </p:spTree>
    <p:extLst>
      <p:ext uri="{BB962C8B-B14F-4D97-AF65-F5344CB8AC3E}">
        <p14:creationId xmlns:p14="http://schemas.microsoft.com/office/powerpoint/2010/main" val="1251477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fr.depositphotos.com/vector-images/conclusion.html" TargetMode="External"/><Relationship Id="rId5" Type="http://schemas.openxmlformats.org/officeDocument/2006/relationships/image" Target="../media/image18.png"/><Relationship Id="rId4" Type="http://schemas.openxmlformats.org/officeDocument/2006/relationships/hyperlink" Target="https://www.canstockphoto.com/illustration/pessimistic.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media" Target="../media/media2.mpg"/><Relationship Id="rId7" Type="http://schemas.openxmlformats.org/officeDocument/2006/relationships/image" Target="../media/image21.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notesSlide" Target="../notesSlides/notesSlide15.xml"/><Relationship Id="rId5" Type="http://schemas.openxmlformats.org/officeDocument/2006/relationships/slideLayout" Target="../slideLayouts/slideLayout2.xml"/><Relationship Id="rId10" Type="http://schemas.openxmlformats.org/officeDocument/2006/relationships/image" Target="../media/image23.png"/><Relationship Id="rId4" Type="http://schemas.openxmlformats.org/officeDocument/2006/relationships/video" Target="../media/media2.mpg"/><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pm"/><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g"/><Relationship Id="rId7" Type="http://schemas.microsoft.com/office/2007/relationships/hdphoto" Target="../media/hdphoto9.wd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7.jpg"/><Relationship Id="rId5" Type="http://schemas.openxmlformats.org/officeDocument/2006/relationships/image" Target="../media/image33.jpg"/><Relationship Id="rId10" Type="http://schemas.microsoft.com/office/2007/relationships/hdphoto" Target="../media/hdphoto10.wdp"/><Relationship Id="rId4" Type="http://schemas.openxmlformats.org/officeDocument/2006/relationships/image" Target="../media/image32.jpg"/><Relationship Id="rId9" Type="http://schemas.openxmlformats.org/officeDocument/2006/relationships/image" Target="../media/image36.png"/></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8.png"/><Relationship Id="rId7" Type="http://schemas.openxmlformats.org/officeDocument/2006/relationships/diagramQuickStyle" Target="../diagrams/quickStyle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9.png"/><Relationship Id="rId9" Type="http://schemas.microsoft.com/office/2007/relationships/diagramDrawing" Target="../diagrams/drawing1.xml"/></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39.png"/><Relationship Id="rId4" Type="http://schemas.openxmlformats.org/officeDocument/2006/relationships/image" Target="../media/image47.jpg"/><Relationship Id="rId9"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doi.org/10.1186/s12993-021-00179-9"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thegreenstudy.com/2019/01/13/aging-gracelessl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5" Type="http://schemas.microsoft.com/office/2007/relationships/hdphoto" Target="../media/hdphoto2.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4CEB-918A-0472-B6E4-4689B9CD397B}"/>
              </a:ext>
            </a:extLst>
          </p:cNvPr>
          <p:cNvSpPr>
            <a:spLocks noGrp="1"/>
          </p:cNvSpPr>
          <p:nvPr>
            <p:ph type="ctrTitle"/>
          </p:nvPr>
        </p:nvSpPr>
        <p:spPr>
          <a:xfrm>
            <a:off x="1524000" y="1041400"/>
            <a:ext cx="9144000" cy="2387600"/>
          </a:xfrm>
        </p:spPr>
        <p:txBody>
          <a:bodyPr>
            <a:noAutofit/>
          </a:bodyPr>
          <a:lstStyle/>
          <a:p>
            <a:r>
              <a:rPr lang="en-GB" sz="4800" b="1" dirty="0"/>
              <a:t>Aging</a:t>
            </a:r>
            <a:r>
              <a:rPr lang="en-GB" sz="4800" dirty="0"/>
              <a:t>: Normal aging and pathophysiological, behavioural and psychological changes </a:t>
            </a:r>
            <a:endParaRPr lang="en-SE" sz="4800" dirty="0"/>
          </a:p>
        </p:txBody>
      </p:sp>
      <p:sp>
        <p:nvSpPr>
          <p:cNvPr id="3" name="Subtitle 2">
            <a:extLst>
              <a:ext uri="{FF2B5EF4-FFF2-40B4-BE49-F238E27FC236}">
                <a16:creationId xmlns:a16="http://schemas.microsoft.com/office/drawing/2014/main" id="{D41D21B8-B733-D6AC-A679-00D982C92189}"/>
              </a:ext>
            </a:extLst>
          </p:cNvPr>
          <p:cNvSpPr>
            <a:spLocks noGrp="1"/>
          </p:cNvSpPr>
          <p:nvPr>
            <p:ph type="subTitle" idx="1"/>
          </p:nvPr>
        </p:nvSpPr>
        <p:spPr>
          <a:xfrm>
            <a:off x="1524000" y="3689124"/>
            <a:ext cx="9144000" cy="403905"/>
          </a:xfrm>
        </p:spPr>
        <p:txBody>
          <a:bodyPr>
            <a:normAutofit lnSpcReduction="10000"/>
          </a:bodyPr>
          <a:lstStyle/>
          <a:p>
            <a:r>
              <a:rPr lang="sl-SI" dirty="0"/>
              <a:t>GP1 - </a:t>
            </a:r>
            <a:r>
              <a:rPr lang="en-GB" dirty="0"/>
              <a:t>Neurology and medical care of neurodegenerative disorders</a:t>
            </a:r>
            <a:endParaRPr lang="en-SE" dirty="0"/>
          </a:p>
        </p:txBody>
      </p:sp>
      <p:sp>
        <p:nvSpPr>
          <p:cNvPr id="4" name="Subtitle 2">
            <a:extLst>
              <a:ext uri="{FF2B5EF4-FFF2-40B4-BE49-F238E27FC236}">
                <a16:creationId xmlns:a16="http://schemas.microsoft.com/office/drawing/2014/main" id="{F4C2EDEC-9B78-E1CC-DE31-2530A6CB3748}"/>
              </a:ext>
            </a:extLst>
          </p:cNvPr>
          <p:cNvSpPr txBox="1">
            <a:spLocks/>
          </p:cNvSpPr>
          <p:nvPr/>
        </p:nvSpPr>
        <p:spPr>
          <a:xfrm>
            <a:off x="1696949" y="4327208"/>
            <a:ext cx="9144000" cy="1364932"/>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Gorazd</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Drevenšek</a:t>
            </a:r>
            <a:b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University of Ljubljana</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1700" b="0" i="0" u="none" strike="noStrike" kern="1200" cap="none" spc="0" normalizeH="0" baseline="0" noProof="0" dirty="0" err="1">
                <a:ln>
                  <a:noFill/>
                </a:ln>
                <a:solidFill>
                  <a:prstClr val="black"/>
                </a:solidFill>
                <a:effectLst/>
                <a:uLnTx/>
                <a:uFillTx/>
                <a:latin typeface="Calibri" panose="020F0502020204030204"/>
                <a:ea typeface="+mn-ea"/>
                <a:cs typeface="+mn-cs"/>
              </a:rPr>
              <a:t>and</a:t>
            </a:r>
            <a:endParaRPr kumimoji="0" lang="sl-SI"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1900" b="0" i="0" u="none" strike="noStrike" kern="1200" cap="none" spc="0" normalizeH="0" baseline="0" noProof="0" dirty="0" err="1">
                <a:ln>
                  <a:noFill/>
                </a:ln>
                <a:solidFill>
                  <a:prstClr val="black"/>
                </a:solidFill>
                <a:effectLst/>
                <a:uLnTx/>
                <a:uFillTx/>
                <a:latin typeface="Calibri" panose="020F0502020204030204"/>
                <a:ea typeface="+mn-ea"/>
                <a:cs typeface="+mn-cs"/>
              </a:rPr>
              <a:t>Manuel</a:t>
            </a:r>
            <a:r>
              <a:rPr kumimoji="0" lang="sl-SI" sz="1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900" b="0" i="0" u="none" strike="noStrike" kern="1200" cap="none" spc="0" normalizeH="0" baseline="0" noProof="0" dirty="0" err="1">
                <a:ln>
                  <a:noFill/>
                </a:ln>
                <a:solidFill>
                  <a:prstClr val="black"/>
                </a:solidFill>
                <a:effectLst/>
                <a:uLnTx/>
                <a:uFillTx/>
                <a:latin typeface="Calibri" panose="020F0502020204030204"/>
                <a:ea typeface="+mn-ea"/>
                <a:cs typeface="+mn-cs"/>
              </a:rPr>
              <a:t>Ramanović</a:t>
            </a:r>
            <a:endParaRPr kumimoji="0" lang="en-GB"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591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C567A-8C13-F128-3C25-1AE990C2EB5E}"/>
              </a:ext>
            </a:extLst>
          </p:cNvPr>
          <p:cNvSpPr>
            <a:spLocks noGrp="1"/>
          </p:cNvSpPr>
          <p:nvPr>
            <p:ph type="title"/>
          </p:nvPr>
        </p:nvSpPr>
        <p:spPr>
          <a:xfrm>
            <a:off x="685800" y="20320"/>
            <a:ext cx="10515600" cy="874395"/>
          </a:xfrm>
        </p:spPr>
        <p:txBody>
          <a:bodyPr/>
          <a:lstStyle/>
          <a:p>
            <a:r>
              <a:rPr lang="en-US" dirty="0"/>
              <a:t>Theories of aging</a:t>
            </a:r>
          </a:p>
        </p:txBody>
      </p:sp>
      <p:sp>
        <p:nvSpPr>
          <p:cNvPr id="5" name="TextBox 4">
            <a:extLst>
              <a:ext uri="{FF2B5EF4-FFF2-40B4-BE49-F238E27FC236}">
                <a16:creationId xmlns:a16="http://schemas.microsoft.com/office/drawing/2014/main" id="{999748A8-1C2A-E00E-39DF-C59A0BE514E6}"/>
              </a:ext>
            </a:extLst>
          </p:cNvPr>
          <p:cNvSpPr txBox="1"/>
          <p:nvPr/>
        </p:nvSpPr>
        <p:spPr>
          <a:xfrm>
            <a:off x="563880" y="894715"/>
            <a:ext cx="8183880" cy="5201424"/>
          </a:xfrm>
          <a:prstGeom prst="rect">
            <a:avLst/>
          </a:prstGeom>
          <a:noFill/>
        </p:spPr>
        <p:txBody>
          <a:bodyPr wrap="square">
            <a:spAutoFit/>
          </a:bodyPr>
          <a:lstStyle/>
          <a:p>
            <a:pPr marL="342900" lvl="0" indent="-342900" fontAlgn="t">
              <a:buFont typeface="Arial" panose="020B0604020202020204" pitchFamily="34" charset="0"/>
              <a:buChar char="•"/>
              <a:tabLst>
                <a:tab pos="457200" algn="l"/>
              </a:tabLst>
            </a:pPr>
            <a:r>
              <a:rPr lang="en-US" sz="2800" b="1" spc="15" dirty="0">
                <a:solidFill>
                  <a:srgbClr val="363635"/>
                </a:solidFill>
                <a:effectLst/>
                <a:ea typeface="Times New Roman" panose="02020603050405020304" pitchFamily="18" charset="0"/>
                <a:cs typeface="Times New Roman" panose="02020603050405020304" pitchFamily="18" charset="0"/>
              </a:rPr>
              <a:t>Kirkwood</a:t>
            </a:r>
            <a:r>
              <a:rPr lang="en-US" sz="2800" spc="15" dirty="0">
                <a:solidFill>
                  <a:srgbClr val="363635"/>
                </a:solidFill>
                <a:effectLst/>
                <a:ea typeface="Times New Roman" panose="02020603050405020304" pitchFamily="18" charset="0"/>
                <a:cs typeface="Times New Roman" panose="02020603050405020304" pitchFamily="18" charset="0"/>
              </a:rPr>
              <a:t> </a:t>
            </a:r>
            <a:r>
              <a:rPr lang="en-US" sz="2800" spc="15" dirty="0">
                <a:solidFill>
                  <a:srgbClr val="363635"/>
                </a:solidFill>
                <a:ea typeface="Times New Roman" panose="02020603050405020304" pitchFamily="18" charset="0"/>
                <a:cs typeface="Times New Roman" panose="02020603050405020304" pitchFamily="18" charset="0"/>
              </a:rPr>
              <a:t>(</a:t>
            </a:r>
            <a:r>
              <a:rPr lang="en-GB" sz="2800" b="0" i="0" u="none" strike="noStrike" dirty="0">
                <a:solidFill>
                  <a:srgbClr val="212121"/>
                </a:solidFill>
                <a:effectLst/>
              </a:rPr>
              <a:t>Evolution of ageing. Nature. </a:t>
            </a:r>
            <a:r>
              <a:rPr lang="en-GB" sz="2800" b="1" i="0" u="none" strike="noStrike" dirty="0">
                <a:solidFill>
                  <a:srgbClr val="212121"/>
                </a:solidFill>
                <a:effectLst/>
              </a:rPr>
              <a:t>1977</a:t>
            </a:r>
            <a:r>
              <a:rPr lang="en-GB" sz="2800" b="0" i="0" u="none" strike="noStrike" dirty="0">
                <a:solidFill>
                  <a:srgbClr val="212121"/>
                </a:solidFill>
                <a:effectLst/>
              </a:rPr>
              <a:t>)</a:t>
            </a:r>
          </a:p>
          <a:p>
            <a:pPr marL="800100" lvl="1" indent="-342900" fontAlgn="t">
              <a:buFont typeface="Arial" panose="020B0604020202020204" pitchFamily="34" charset="0"/>
              <a:buChar char="•"/>
              <a:tabLst>
                <a:tab pos="457200" algn="l"/>
              </a:tabLst>
            </a:pPr>
            <a:r>
              <a:rPr lang="en-GB" sz="2200" dirty="0">
                <a:solidFill>
                  <a:srgbClr val="212121"/>
                </a:solidFill>
                <a:ea typeface="Times New Roman" panose="02020603050405020304" pitchFamily="18" charset="0"/>
                <a:cs typeface="Times New Roman" panose="02020603050405020304" pitchFamily="18" charset="0"/>
              </a:rPr>
              <a:t>“mortality may be due to an energy-saving strategy of reduced error regulation in somatic cells” </a:t>
            </a:r>
            <a:endParaRPr lang="en-GB" sz="2200" dirty="0">
              <a:effectLst/>
              <a:ea typeface="Times New Roman" panose="02020603050405020304" pitchFamily="18" charset="0"/>
              <a:cs typeface="Times New Roman" panose="02020603050405020304" pitchFamily="18" charset="0"/>
            </a:endParaRPr>
          </a:p>
          <a:p>
            <a:pPr marL="342900" lvl="0" indent="-342900" fontAlgn="t">
              <a:buFont typeface="Arial" panose="020B0604020202020204" pitchFamily="34" charset="0"/>
              <a:buChar char="•"/>
              <a:tabLst>
                <a:tab pos="457200" algn="l"/>
              </a:tabLst>
            </a:pPr>
            <a:r>
              <a:rPr lang="en-US" sz="2800" b="1" spc="15" dirty="0">
                <a:solidFill>
                  <a:srgbClr val="363635"/>
                </a:solidFill>
                <a:effectLst/>
                <a:ea typeface="Times New Roman" panose="02020603050405020304" pitchFamily="18" charset="0"/>
                <a:cs typeface="Times New Roman" panose="02020603050405020304" pitchFamily="18" charset="0"/>
              </a:rPr>
              <a:t>Harman</a:t>
            </a:r>
            <a:r>
              <a:rPr lang="en-US" sz="2800" spc="15" dirty="0">
                <a:solidFill>
                  <a:srgbClr val="363635"/>
                </a:solidFill>
                <a:effectLst/>
                <a:ea typeface="Times New Roman" panose="02020603050405020304" pitchFamily="18" charset="0"/>
                <a:cs typeface="Times New Roman" panose="02020603050405020304" pitchFamily="18" charset="0"/>
              </a:rPr>
              <a:t> (</a:t>
            </a:r>
            <a:r>
              <a:rPr lang="en-GB" sz="2800" b="0" i="0" u="none" strike="noStrike" dirty="0">
                <a:solidFill>
                  <a:srgbClr val="212121"/>
                </a:solidFill>
                <a:effectLst/>
              </a:rPr>
              <a:t>J </a:t>
            </a:r>
            <a:r>
              <a:rPr lang="en-GB" sz="2800" b="0" i="0" u="none" strike="noStrike" dirty="0" err="1">
                <a:solidFill>
                  <a:srgbClr val="212121"/>
                </a:solidFill>
                <a:effectLst/>
              </a:rPr>
              <a:t>Gerontol</a:t>
            </a:r>
            <a:r>
              <a:rPr lang="en-GB" sz="2800" b="0" i="0" u="none" strike="noStrike" dirty="0">
                <a:solidFill>
                  <a:srgbClr val="212121"/>
                </a:solidFill>
                <a:effectLst/>
              </a:rPr>
              <a:t>. </a:t>
            </a:r>
            <a:r>
              <a:rPr lang="en-GB" sz="2800" b="1" i="0" u="none" strike="noStrike" dirty="0">
                <a:solidFill>
                  <a:srgbClr val="212121"/>
                </a:solidFill>
                <a:effectLst/>
              </a:rPr>
              <a:t>1956</a:t>
            </a:r>
            <a:r>
              <a:rPr lang="en-GB" sz="2800" b="0" i="0" u="none" strike="noStrike" dirty="0">
                <a:solidFill>
                  <a:srgbClr val="212121"/>
                </a:solidFill>
                <a:effectLst/>
              </a:rPr>
              <a:t>) </a:t>
            </a:r>
          </a:p>
          <a:p>
            <a:pPr marL="800100" lvl="1" indent="-342900" fontAlgn="t">
              <a:buFont typeface="Arial" panose="020B0604020202020204" pitchFamily="34" charset="0"/>
              <a:buChar char="•"/>
              <a:tabLst>
                <a:tab pos="457200" algn="l"/>
              </a:tabLst>
            </a:pPr>
            <a:r>
              <a:rPr lang="en-GB" sz="2200" dirty="0">
                <a:effectLst/>
                <a:ea typeface="Times New Roman" panose="02020603050405020304" pitchFamily="18" charset="0"/>
                <a:cs typeface="Times New Roman" panose="02020603050405020304" pitchFamily="18" charset="0"/>
              </a:rPr>
              <a:t>theory based on free radical and radiation chemistry</a:t>
            </a:r>
            <a:endParaRPr lang="en-GB" sz="3200" dirty="0">
              <a:effectLst/>
              <a:ea typeface="Times New Roman" panose="02020603050405020304" pitchFamily="18" charset="0"/>
              <a:cs typeface="Times New Roman" panose="02020603050405020304" pitchFamily="18" charset="0"/>
            </a:endParaRPr>
          </a:p>
          <a:p>
            <a:pPr marL="342900" lvl="0" indent="-342900" fontAlgn="t">
              <a:buFont typeface="Arial" panose="020B0604020202020204" pitchFamily="34" charset="0"/>
              <a:buChar char="•"/>
              <a:tabLst>
                <a:tab pos="457200" algn="l"/>
              </a:tabLst>
            </a:pPr>
            <a:r>
              <a:rPr lang="en-US" sz="2800" b="1" dirty="0" err="1">
                <a:solidFill>
                  <a:srgbClr val="212121"/>
                </a:solidFill>
              </a:rPr>
              <a:t>Garaschuck</a:t>
            </a:r>
            <a:r>
              <a:rPr lang="en-US" sz="2800" spc="15" dirty="0">
                <a:solidFill>
                  <a:srgbClr val="363635"/>
                </a:solidFill>
                <a:effectLst/>
                <a:ea typeface="Times New Roman" panose="02020603050405020304" pitchFamily="18" charset="0"/>
                <a:cs typeface="Times New Roman" panose="02020603050405020304" pitchFamily="18" charset="0"/>
              </a:rPr>
              <a:t> et al, </a:t>
            </a:r>
            <a:r>
              <a:rPr lang="en-US" sz="2800" b="1" dirty="0">
                <a:solidFill>
                  <a:srgbClr val="212121"/>
                </a:solidFill>
              </a:rPr>
              <a:t>2018</a:t>
            </a:r>
            <a:r>
              <a:rPr lang="en-US" sz="2800" spc="15" dirty="0">
                <a:solidFill>
                  <a:srgbClr val="363635"/>
                </a:solidFill>
                <a:effectLst/>
                <a:ea typeface="Times New Roman" panose="02020603050405020304" pitchFamily="18" charset="0"/>
                <a:cs typeface="Times New Roman" panose="02020603050405020304" pitchFamily="18" charset="0"/>
              </a:rPr>
              <a:t> – </a:t>
            </a:r>
            <a:r>
              <a:rPr lang="en-US" sz="2400" dirty="0"/>
              <a:t>age related declines </a:t>
            </a:r>
            <a:endParaRPr lang="en-GB" sz="2400" dirty="0"/>
          </a:p>
          <a:p>
            <a:pPr marL="742950" lvl="1" indent="-285750" fontAlgn="t">
              <a:buFont typeface="Arial" panose="020B0604020202020204" pitchFamily="34" charset="0"/>
              <a:buChar char="•"/>
              <a:tabLst>
                <a:tab pos="914400" algn="l"/>
              </a:tabLst>
            </a:pPr>
            <a:r>
              <a:rPr lang="en-US" sz="2200" spc="15" dirty="0">
                <a:solidFill>
                  <a:srgbClr val="363635"/>
                </a:solidFill>
                <a:effectLst/>
                <a:ea typeface="Times New Roman" panose="02020603050405020304" pitchFamily="18" charset="0"/>
                <a:cs typeface="Times New Roman" panose="02020603050405020304" pitchFamily="18" charset="0"/>
              </a:rPr>
              <a:t>Shift in the dynamic equilibrium between the benefits of reactive oxygen (ROS), nitrogen (RNS), and carbonyl (RCS) species RONCS</a:t>
            </a:r>
            <a:endParaRPr lang="en-GB" sz="2200" dirty="0">
              <a:effectLst/>
              <a:ea typeface="Times New Roman" panose="02020603050405020304" pitchFamily="18" charset="0"/>
              <a:cs typeface="Times New Roman" panose="02020603050405020304" pitchFamily="18" charset="0"/>
            </a:endParaRPr>
          </a:p>
          <a:p>
            <a:pPr marL="342900" lvl="0" indent="-342900" fontAlgn="t">
              <a:buFont typeface="Arial" panose="020B0604020202020204" pitchFamily="34" charset="0"/>
              <a:buChar char="•"/>
              <a:tabLst>
                <a:tab pos="457200" algn="l"/>
              </a:tabLst>
            </a:pPr>
            <a:r>
              <a:rPr lang="en-GB" sz="2800" b="1" dirty="0">
                <a:solidFill>
                  <a:srgbClr val="212121"/>
                </a:solidFill>
              </a:rPr>
              <a:t>Park &amp; Bischof</a:t>
            </a:r>
            <a:r>
              <a:rPr lang="en-GB" sz="2800" spc="15" dirty="0">
                <a:solidFill>
                  <a:srgbClr val="363635"/>
                </a:solidFill>
                <a:effectLst/>
                <a:ea typeface="Times New Roman" panose="02020603050405020304" pitchFamily="18" charset="0"/>
                <a:cs typeface="Times New Roman" panose="02020603050405020304" pitchFamily="18" charset="0"/>
              </a:rPr>
              <a:t>, </a:t>
            </a:r>
            <a:r>
              <a:rPr lang="en-GB" sz="2800" b="1" dirty="0">
                <a:solidFill>
                  <a:srgbClr val="212121"/>
                </a:solidFill>
              </a:rPr>
              <a:t>2009 </a:t>
            </a:r>
            <a:r>
              <a:rPr lang="en-GB" sz="2800" spc="15" dirty="0">
                <a:solidFill>
                  <a:srgbClr val="363635"/>
                </a:solidFill>
                <a:effectLst/>
                <a:ea typeface="Times New Roman" panose="02020603050405020304" pitchFamily="18" charset="0"/>
                <a:cs typeface="Times New Roman" panose="02020603050405020304" pitchFamily="18" charset="0"/>
              </a:rPr>
              <a:t>- Scaffolding theory</a:t>
            </a:r>
          </a:p>
          <a:p>
            <a:pPr marL="800100" lvl="1" indent="-342900" fontAlgn="t">
              <a:buFont typeface="Arial" panose="020B0604020202020204" pitchFamily="34" charset="0"/>
              <a:buChar char="•"/>
              <a:tabLst>
                <a:tab pos="457200" algn="l"/>
              </a:tabLst>
            </a:pPr>
            <a:r>
              <a:rPr lang="en-GB" sz="2200" b="0" i="0" u="none" strike="noStrike" dirty="0">
                <a:solidFill>
                  <a:srgbClr val="333333"/>
                </a:solidFill>
                <a:effectLst/>
              </a:rPr>
              <a:t>“aging brain can actively change for any number of reasons” - new experiences, </a:t>
            </a:r>
            <a:r>
              <a:rPr lang="en-GB" sz="2200" b="0" i="0" u="none" strike="noStrike" dirty="0" err="1">
                <a:solidFill>
                  <a:srgbClr val="333333"/>
                </a:solidFill>
                <a:effectLst/>
              </a:rPr>
              <a:t>behaviors</a:t>
            </a:r>
            <a:r>
              <a:rPr lang="en-GB" sz="2200" b="0" i="0" u="none" strike="noStrike" dirty="0">
                <a:solidFill>
                  <a:srgbClr val="333333"/>
                </a:solidFill>
                <a:effectLst/>
              </a:rPr>
              <a:t>, environments, thoughts, and emotions</a:t>
            </a:r>
          </a:p>
          <a:p>
            <a:pPr marL="800100" lvl="1" indent="-342900" fontAlgn="t">
              <a:buFont typeface="Arial" panose="020B0604020202020204" pitchFamily="34" charset="0"/>
              <a:buChar char="•"/>
              <a:tabLst>
                <a:tab pos="457200" algn="l"/>
              </a:tabLst>
            </a:pPr>
            <a:r>
              <a:rPr lang="en-GB" sz="2200" b="1" i="1" u="none" strike="noStrike" dirty="0">
                <a:solidFill>
                  <a:srgbClr val="333333"/>
                </a:solidFill>
                <a:effectLst/>
              </a:rPr>
              <a:t>brain remains pliable, even into adulthood</a:t>
            </a:r>
            <a:r>
              <a:rPr lang="en-GB" sz="2000" b="0" i="0" u="none" strike="noStrike" dirty="0">
                <a:solidFill>
                  <a:srgbClr val="333333"/>
                </a:solidFill>
                <a:effectLst/>
              </a:rPr>
              <a:t>.</a:t>
            </a:r>
            <a:endParaRPr lang="en-GB" sz="2000" dirty="0">
              <a:effectLst/>
              <a:ea typeface="Times New Roman" panose="02020603050405020304" pitchFamily="18" charset="0"/>
              <a:cs typeface="Times New Roman" panose="02020603050405020304" pitchFamily="18" charset="0"/>
            </a:endParaRPr>
          </a:p>
        </p:txBody>
      </p:sp>
      <p:pic>
        <p:nvPicPr>
          <p:cNvPr id="7" name="Picture 6" descr="Diagram&#10;&#10;Description automatically generated">
            <a:extLst>
              <a:ext uri="{FF2B5EF4-FFF2-40B4-BE49-F238E27FC236}">
                <a16:creationId xmlns:a16="http://schemas.microsoft.com/office/drawing/2014/main" id="{DC3D16A6-DF26-1EF9-EE71-EA7B8632CE20}"/>
              </a:ext>
            </a:extLst>
          </p:cNvPr>
          <p:cNvPicPr>
            <a:picLocks noChangeAspect="1"/>
          </p:cNvPicPr>
          <p:nvPr/>
        </p:nvPicPr>
        <p:blipFill rotWithShape="1">
          <a:blip r:embed="rId3"/>
          <a:srcRect l="4116" t="2406" r="5199" b="3904"/>
          <a:stretch/>
        </p:blipFill>
        <p:spPr>
          <a:xfrm>
            <a:off x="9547013" y="1496653"/>
            <a:ext cx="2644987" cy="4043293"/>
          </a:xfrm>
          <a:prstGeom prst="rect">
            <a:avLst/>
          </a:prstGeom>
        </p:spPr>
      </p:pic>
    </p:spTree>
    <p:extLst>
      <p:ext uri="{BB962C8B-B14F-4D97-AF65-F5344CB8AC3E}">
        <p14:creationId xmlns:p14="http://schemas.microsoft.com/office/powerpoint/2010/main" val="2228611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Shape 2">
            <a:extLst>
              <a:ext uri="{FF2B5EF4-FFF2-40B4-BE49-F238E27FC236}">
                <a16:creationId xmlns:a16="http://schemas.microsoft.com/office/drawing/2014/main" id="{38F6E6FC-E620-C728-DA31-625B84A6AC7D}"/>
              </a:ext>
            </a:extLst>
          </p:cNvPr>
          <p:cNvSpPr txBox="1"/>
          <p:nvPr/>
        </p:nvSpPr>
        <p:spPr>
          <a:xfrm>
            <a:off x="606822" y="966000"/>
            <a:ext cx="4785967" cy="3863328"/>
          </a:xfrm>
          <a:prstGeom prst="rect">
            <a:avLst/>
          </a:prstGeom>
        </p:spPr>
        <p:txBody>
          <a:bodyPr/>
          <a:lstStyle/>
          <a:p>
            <a:pPr>
              <a:lnSpc>
                <a:spcPct val="100000"/>
              </a:lnSpc>
              <a:buFont typeface="Arial"/>
              <a:buChar char="•"/>
            </a:pPr>
            <a:r>
              <a:rPr lang="sl-SI" sz="3200" dirty="0">
                <a:solidFill>
                  <a:srgbClr val="000000"/>
                </a:solidFill>
                <a:ea typeface="Geneva"/>
              </a:rPr>
              <a:t>Biological theories </a:t>
            </a:r>
            <a:endParaRPr dirty="0"/>
          </a:p>
          <a:p>
            <a:pPr lvl="1">
              <a:lnSpc>
                <a:spcPct val="100000"/>
              </a:lnSpc>
              <a:buSzPct val="75000"/>
              <a:buFont typeface="Wingdings" charset="2"/>
              <a:buChar char=""/>
            </a:pPr>
            <a:r>
              <a:rPr lang="sl-SI" sz="3200" dirty="0">
                <a:solidFill>
                  <a:srgbClr val="000000"/>
                </a:solidFill>
                <a:ea typeface="Geneva"/>
              </a:rPr>
              <a:t> </a:t>
            </a:r>
            <a:r>
              <a:rPr lang="en-US" sz="3200" dirty="0">
                <a:solidFill>
                  <a:srgbClr val="000000"/>
                </a:solidFill>
                <a:ea typeface="Geneva"/>
              </a:rPr>
              <a:t>“</a:t>
            </a:r>
            <a:r>
              <a:rPr lang="en-US" sz="3200" dirty="0">
                <a:solidFill>
                  <a:srgbClr val="C00000"/>
                </a:solidFill>
                <a:ea typeface="Geneva"/>
              </a:rPr>
              <a:t>Wear-and-tear</a:t>
            </a:r>
            <a:r>
              <a:rPr lang="en-US" sz="3200" dirty="0">
                <a:solidFill>
                  <a:srgbClr val="000000"/>
                </a:solidFill>
                <a:ea typeface="Geneva"/>
              </a:rPr>
              <a:t>”</a:t>
            </a:r>
            <a:endParaRPr dirty="0"/>
          </a:p>
          <a:p>
            <a:pPr lvl="1">
              <a:buSzPct val="75000"/>
              <a:buFont typeface="Wingdings" charset="2"/>
              <a:buChar char=""/>
            </a:pPr>
            <a:r>
              <a:rPr lang="sl-SI" sz="3200" dirty="0">
                <a:solidFill>
                  <a:srgbClr val="000000"/>
                </a:solidFill>
                <a:ea typeface="Geneva"/>
              </a:rPr>
              <a:t> </a:t>
            </a:r>
            <a:r>
              <a:rPr lang="en-US" sz="3200" dirty="0">
                <a:solidFill>
                  <a:srgbClr val="000000"/>
                </a:solidFill>
                <a:ea typeface="Geneva"/>
              </a:rPr>
              <a:t>Cellular</a:t>
            </a:r>
            <a:endParaRPr dirty="0"/>
          </a:p>
          <a:p>
            <a:pPr lvl="1">
              <a:lnSpc>
                <a:spcPct val="100000"/>
              </a:lnSpc>
              <a:buSzPct val="75000"/>
              <a:buFont typeface="Wingdings" charset="2"/>
              <a:buChar char=""/>
            </a:pPr>
            <a:r>
              <a:rPr lang="sl-SI" sz="3200" dirty="0">
                <a:solidFill>
                  <a:srgbClr val="000000"/>
                </a:solidFill>
                <a:ea typeface="Geneva"/>
              </a:rPr>
              <a:t> Autoimmune</a:t>
            </a:r>
            <a:endParaRPr sz="3200" dirty="0">
              <a:solidFill>
                <a:srgbClr val="000000"/>
              </a:solidFill>
              <a:ea typeface="Geneva"/>
            </a:endParaRPr>
          </a:p>
          <a:p>
            <a:pPr lvl="1">
              <a:lnSpc>
                <a:spcPct val="100000"/>
              </a:lnSpc>
              <a:buSzPct val="75000"/>
              <a:buFont typeface="Wingdings" charset="2"/>
              <a:buChar char=""/>
            </a:pPr>
            <a:r>
              <a:rPr lang="sl-SI" sz="3200" dirty="0">
                <a:solidFill>
                  <a:srgbClr val="000000"/>
                </a:solidFill>
                <a:ea typeface="Geneva"/>
              </a:rPr>
              <a:t>Genetic mutation</a:t>
            </a:r>
            <a:endParaRPr dirty="0"/>
          </a:p>
          <a:p>
            <a:endParaRPr dirty="0"/>
          </a:p>
          <a:p>
            <a:pPr>
              <a:lnSpc>
                <a:spcPct val="100000"/>
              </a:lnSpc>
              <a:buFont typeface="Arial"/>
              <a:buChar char="•"/>
            </a:pPr>
            <a:r>
              <a:rPr lang="en-US" sz="3200" dirty="0">
                <a:solidFill>
                  <a:srgbClr val="7030A0"/>
                </a:solidFill>
                <a:ea typeface="Geneva"/>
              </a:rPr>
              <a:t>Psychosocial </a:t>
            </a:r>
            <a:r>
              <a:rPr lang="en-US" sz="3200" dirty="0">
                <a:ea typeface="Geneva"/>
              </a:rPr>
              <a:t>theories </a:t>
            </a:r>
            <a:endParaRPr lang="sl-SI" sz="3200" dirty="0">
              <a:ea typeface="Geneva"/>
            </a:endParaRPr>
          </a:p>
          <a:p>
            <a:pPr>
              <a:lnSpc>
                <a:spcPct val="100000"/>
              </a:lnSpc>
              <a:buFont typeface="Arial"/>
              <a:buChar char="•"/>
            </a:pPr>
            <a:endParaRPr lang="sl-SI" sz="3200" dirty="0">
              <a:solidFill>
                <a:srgbClr val="000000"/>
              </a:solidFill>
            </a:endParaRPr>
          </a:p>
          <a:p>
            <a:pPr>
              <a:lnSpc>
                <a:spcPct val="100000"/>
              </a:lnSpc>
              <a:buFont typeface="Arial"/>
              <a:buChar char="•"/>
            </a:pPr>
            <a:r>
              <a:rPr lang="sl-SI" sz="3200" dirty="0">
                <a:solidFill>
                  <a:srgbClr val="0070C0"/>
                </a:solidFill>
              </a:rPr>
              <a:t>Biopsychosocial </a:t>
            </a:r>
            <a:r>
              <a:rPr lang="sl-SI" sz="3200" dirty="0">
                <a:solidFill>
                  <a:srgbClr val="000000"/>
                </a:solidFill>
              </a:rPr>
              <a:t>theories</a:t>
            </a:r>
            <a:endParaRPr dirty="0"/>
          </a:p>
        </p:txBody>
      </p:sp>
      <p:sp>
        <p:nvSpPr>
          <p:cNvPr id="4" name="TextShape 2">
            <a:extLst>
              <a:ext uri="{FF2B5EF4-FFF2-40B4-BE49-F238E27FC236}">
                <a16:creationId xmlns:a16="http://schemas.microsoft.com/office/drawing/2014/main" id="{9DCF08F2-9088-648D-3ECA-06FAFC46EA97}"/>
              </a:ext>
            </a:extLst>
          </p:cNvPr>
          <p:cNvSpPr txBox="1"/>
          <p:nvPr/>
        </p:nvSpPr>
        <p:spPr>
          <a:xfrm>
            <a:off x="6461368" y="2373184"/>
            <a:ext cx="4568200" cy="4464496"/>
          </a:xfrm>
          <a:prstGeom prst="rect">
            <a:avLst/>
          </a:prstGeom>
        </p:spPr>
        <p:txBody>
          <a:bodyPr/>
          <a:lstStyle/>
          <a:p>
            <a:pPr>
              <a:lnSpc>
                <a:spcPct val="80000"/>
              </a:lnSpc>
            </a:pPr>
            <a:r>
              <a:rPr lang="sl-SI" sz="2400" dirty="0"/>
              <a:t>Typical changes:</a:t>
            </a:r>
          </a:p>
          <a:p>
            <a:pPr>
              <a:lnSpc>
                <a:spcPct val="80000"/>
              </a:lnSpc>
              <a:buFont typeface="Arial"/>
              <a:buChar char="•"/>
            </a:pPr>
            <a:endParaRPr dirty="0"/>
          </a:p>
          <a:p>
            <a:pPr marL="742950" lvl="1" indent="-285750">
              <a:lnSpc>
                <a:spcPct val="80000"/>
              </a:lnSpc>
              <a:buSzPct val="75000"/>
              <a:buFont typeface="Arial" panose="020B0604020202020204" pitchFamily="34" charset="0"/>
              <a:buChar char="•"/>
            </a:pPr>
            <a:r>
              <a:rPr lang="sl-SI" sz="2400" dirty="0"/>
              <a:t>Skind and hair</a:t>
            </a:r>
            <a:endParaRPr sz="2400" dirty="0"/>
          </a:p>
          <a:p>
            <a:pPr marL="742950" lvl="1" indent="-285750">
              <a:lnSpc>
                <a:spcPct val="80000"/>
              </a:lnSpc>
              <a:buSzPct val="75000"/>
              <a:buFont typeface="Arial" panose="020B0604020202020204" pitchFamily="34" charset="0"/>
              <a:buChar char="•"/>
            </a:pPr>
            <a:r>
              <a:rPr lang="sl-SI" sz="2400" dirty="0"/>
              <a:t>Bones and joints</a:t>
            </a:r>
            <a:endParaRPr sz="2400" dirty="0"/>
          </a:p>
          <a:p>
            <a:pPr marL="742950" lvl="1" indent="-285750">
              <a:lnSpc>
                <a:spcPct val="80000"/>
              </a:lnSpc>
              <a:buSzPct val="75000"/>
              <a:buFont typeface="Arial" panose="020B0604020202020204" pitchFamily="34" charset="0"/>
              <a:buChar char="•"/>
            </a:pPr>
            <a:r>
              <a:rPr lang="sl-SI" sz="2400" dirty="0"/>
              <a:t>Uro-genital tract</a:t>
            </a:r>
            <a:endParaRPr sz="2400" dirty="0"/>
          </a:p>
          <a:p>
            <a:pPr marL="742950" lvl="1" indent="-285750">
              <a:lnSpc>
                <a:spcPct val="80000"/>
              </a:lnSpc>
              <a:buSzPct val="75000"/>
              <a:buFont typeface="Arial" panose="020B0604020202020204" pitchFamily="34" charset="0"/>
              <a:buChar char="•"/>
            </a:pPr>
            <a:r>
              <a:rPr lang="sl-SI" sz="2400" dirty="0"/>
              <a:t>Heart and lungs</a:t>
            </a:r>
            <a:endParaRPr sz="2400" dirty="0"/>
          </a:p>
          <a:p>
            <a:pPr marL="742950" lvl="1" indent="-285750">
              <a:lnSpc>
                <a:spcPct val="80000"/>
              </a:lnSpc>
              <a:buSzPct val="75000"/>
              <a:buFont typeface="Arial" panose="020B0604020202020204" pitchFamily="34" charset="0"/>
              <a:buChar char="•"/>
            </a:pPr>
            <a:r>
              <a:rPr lang="sl-SI" sz="2400" dirty="0"/>
              <a:t>Vision</a:t>
            </a:r>
            <a:endParaRPr sz="2400" dirty="0"/>
          </a:p>
          <a:p>
            <a:pPr marL="742950" lvl="1" indent="-285750">
              <a:buSzPct val="75000"/>
              <a:buFont typeface="Arial" panose="020B0604020202020204" pitchFamily="34" charset="0"/>
              <a:buChar char="•"/>
            </a:pPr>
            <a:r>
              <a:rPr lang="sl-SI" sz="2400" dirty="0"/>
              <a:t>Glaucoma</a:t>
            </a:r>
            <a:endParaRPr sz="2400" dirty="0"/>
          </a:p>
          <a:p>
            <a:pPr marL="742950" lvl="1" indent="-285750">
              <a:buSzPct val="75000"/>
              <a:buFont typeface="Arial" panose="020B0604020202020204" pitchFamily="34" charset="0"/>
              <a:buChar char="•"/>
            </a:pPr>
            <a:r>
              <a:rPr lang="sl-SI" sz="2400" dirty="0"/>
              <a:t>Macular degeneration</a:t>
            </a:r>
            <a:endParaRPr sz="2400" dirty="0"/>
          </a:p>
          <a:p>
            <a:pPr marL="742950" lvl="1" indent="-285750">
              <a:lnSpc>
                <a:spcPct val="80000"/>
              </a:lnSpc>
              <a:buSzPct val="75000"/>
              <a:buFont typeface="Arial" panose="020B0604020202020204" pitchFamily="34" charset="0"/>
              <a:buChar char="•"/>
            </a:pPr>
            <a:r>
              <a:rPr lang="sl-SI" sz="2400" dirty="0"/>
              <a:t>Hearing</a:t>
            </a:r>
            <a:endParaRPr sz="2400" dirty="0"/>
          </a:p>
          <a:p>
            <a:pPr marL="742950" lvl="1" indent="-285750">
              <a:lnSpc>
                <a:spcPct val="80000"/>
              </a:lnSpc>
              <a:buSzPct val="75000"/>
              <a:buFont typeface="Arial" panose="020B0604020202020204" pitchFamily="34" charset="0"/>
              <a:buChar char="•"/>
            </a:pPr>
            <a:r>
              <a:rPr lang="sl-SI" sz="2400" dirty="0"/>
              <a:t>Sexual characteristics</a:t>
            </a:r>
            <a:endParaRPr sz="2400" dirty="0"/>
          </a:p>
          <a:p>
            <a:pPr marL="742950" lvl="1" indent="-285750">
              <a:lnSpc>
                <a:spcPct val="80000"/>
              </a:lnSpc>
              <a:buSzPct val="75000"/>
              <a:buFont typeface="Arial" panose="020B0604020202020204" pitchFamily="34" charset="0"/>
              <a:buChar char="•"/>
            </a:pPr>
            <a:r>
              <a:rPr lang="en-US" sz="2400" dirty="0"/>
              <a:t>Physical ability/performance</a:t>
            </a:r>
            <a:endParaRPr dirty="0"/>
          </a:p>
        </p:txBody>
      </p:sp>
      <p:pic>
        <p:nvPicPr>
          <p:cNvPr id="5" name="Slika 1">
            <a:extLst>
              <a:ext uri="{FF2B5EF4-FFF2-40B4-BE49-F238E27FC236}">
                <a16:creationId xmlns:a16="http://schemas.microsoft.com/office/drawing/2014/main" id="{1B50E52E-6E8A-DE8A-55C5-6AC8DD7C98FA}"/>
              </a:ext>
            </a:extLst>
          </p:cNvPr>
          <p:cNvPicPr>
            <a:picLocks noChangeAspect="1"/>
          </p:cNvPicPr>
          <p:nvPr/>
        </p:nvPicPr>
        <p:blipFill>
          <a:blip r:embed="rId3"/>
          <a:stretch>
            <a:fillRect/>
          </a:stretch>
        </p:blipFill>
        <p:spPr>
          <a:xfrm>
            <a:off x="6841133" y="-12526"/>
            <a:ext cx="3808671" cy="2132856"/>
          </a:xfrm>
          <a:prstGeom prst="rect">
            <a:avLst/>
          </a:prstGeom>
        </p:spPr>
      </p:pic>
      <p:sp>
        <p:nvSpPr>
          <p:cNvPr id="6" name="Title 1">
            <a:extLst>
              <a:ext uri="{FF2B5EF4-FFF2-40B4-BE49-F238E27FC236}">
                <a16:creationId xmlns:a16="http://schemas.microsoft.com/office/drawing/2014/main" id="{B83DD433-3662-164F-3FEC-85F9C74AE0B5}"/>
              </a:ext>
            </a:extLst>
          </p:cNvPr>
          <p:cNvSpPr txBox="1">
            <a:spLocks/>
          </p:cNvSpPr>
          <p:nvPr/>
        </p:nvSpPr>
        <p:spPr>
          <a:xfrm>
            <a:off x="685800" y="20320"/>
            <a:ext cx="10515600" cy="8743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Theories of aging</a:t>
            </a:r>
            <a:endParaRPr lang="en-US" dirty="0"/>
          </a:p>
        </p:txBody>
      </p:sp>
    </p:spTree>
    <p:extLst>
      <p:ext uri="{BB962C8B-B14F-4D97-AF65-F5344CB8AC3E}">
        <p14:creationId xmlns:p14="http://schemas.microsoft.com/office/powerpoint/2010/main" val="937927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AEA6D7-736A-26D6-7557-934633A6DA19}"/>
              </a:ext>
            </a:extLst>
          </p:cNvPr>
          <p:cNvSpPr txBox="1"/>
          <p:nvPr/>
        </p:nvSpPr>
        <p:spPr>
          <a:xfrm>
            <a:off x="228600" y="165854"/>
            <a:ext cx="6096000" cy="707886"/>
          </a:xfrm>
          <a:prstGeom prst="rect">
            <a:avLst/>
          </a:prstGeom>
          <a:noFill/>
        </p:spPr>
        <p:txBody>
          <a:bodyPr wrap="square">
            <a:spAutoFit/>
          </a:bodyPr>
          <a:lstStyle/>
          <a:p>
            <a:r>
              <a:rPr lang="en-US" sz="4000" dirty="0">
                <a:latin typeface="+mj-lt"/>
              </a:rPr>
              <a:t>Telomeric Theory </a:t>
            </a:r>
          </a:p>
        </p:txBody>
      </p:sp>
      <p:sp>
        <p:nvSpPr>
          <p:cNvPr id="5" name="TextBox 4">
            <a:extLst>
              <a:ext uri="{FF2B5EF4-FFF2-40B4-BE49-F238E27FC236}">
                <a16:creationId xmlns:a16="http://schemas.microsoft.com/office/drawing/2014/main" id="{01933D32-AB15-8D3D-1885-BB6AC7164125}"/>
              </a:ext>
            </a:extLst>
          </p:cNvPr>
          <p:cNvSpPr txBox="1"/>
          <p:nvPr/>
        </p:nvSpPr>
        <p:spPr>
          <a:xfrm>
            <a:off x="4445000" y="285411"/>
            <a:ext cx="4800600" cy="1815882"/>
          </a:xfrm>
          <a:prstGeom prst="rect">
            <a:avLst/>
          </a:prstGeom>
          <a:noFill/>
        </p:spPr>
        <p:txBody>
          <a:bodyPr wrap="square">
            <a:spAutoFit/>
          </a:bodyPr>
          <a:lstStyle/>
          <a:p>
            <a:r>
              <a:rPr lang="en-US" altLang="en-US" sz="2400" dirty="0"/>
              <a:t>Telomeres are specialized DNA sequences at the end of chromosomes</a:t>
            </a:r>
          </a:p>
          <a:p>
            <a:pPr marL="800100" lvl="1" indent="-342900">
              <a:buFont typeface="Arial" panose="020B0604020202020204" pitchFamily="34" charset="0"/>
              <a:buChar char="•"/>
            </a:pPr>
            <a:r>
              <a:rPr lang="en-US" altLang="en-US" sz="2000" dirty="0"/>
              <a:t>shorten with each cell division</a:t>
            </a:r>
          </a:p>
          <a:p>
            <a:pPr marL="800100" lvl="1" indent="-342900">
              <a:buFont typeface="Arial" panose="020B0604020202020204" pitchFamily="34" charset="0"/>
              <a:buChar char="•"/>
            </a:pPr>
            <a:r>
              <a:rPr lang="en-US" altLang="en-US" sz="2000" dirty="0"/>
              <a:t>when too short ➔ senescence </a:t>
            </a:r>
          </a:p>
        </p:txBody>
      </p:sp>
      <p:sp>
        <p:nvSpPr>
          <p:cNvPr id="6" name="TextBox 5">
            <a:extLst>
              <a:ext uri="{FF2B5EF4-FFF2-40B4-BE49-F238E27FC236}">
                <a16:creationId xmlns:a16="http://schemas.microsoft.com/office/drawing/2014/main" id="{68BFE03A-B30F-3EBA-29BA-AB639329F09F}"/>
              </a:ext>
            </a:extLst>
          </p:cNvPr>
          <p:cNvSpPr txBox="1"/>
          <p:nvPr/>
        </p:nvSpPr>
        <p:spPr>
          <a:xfrm>
            <a:off x="228600" y="5884092"/>
            <a:ext cx="9817880" cy="584775"/>
          </a:xfrm>
          <a:prstGeom prst="rect">
            <a:avLst/>
          </a:prstGeom>
          <a:noFill/>
        </p:spPr>
        <p:txBody>
          <a:bodyPr wrap="none" rtlCol="0">
            <a:spAutoFit/>
          </a:bodyPr>
          <a:lstStyle/>
          <a:p>
            <a:pPr algn="l"/>
            <a:r>
              <a:rPr lang="en-GB" sz="1600" b="0" i="0" u="none" strike="noStrike" dirty="0" err="1">
                <a:solidFill>
                  <a:srgbClr val="222222"/>
                </a:solidFill>
                <a:effectLst/>
                <a:latin typeface="-apple-system"/>
              </a:rPr>
              <a:t>Rossiello</a:t>
            </a:r>
            <a:r>
              <a:rPr lang="en-GB" sz="1600" b="0" i="0" u="none" strike="noStrike" dirty="0">
                <a:solidFill>
                  <a:srgbClr val="222222"/>
                </a:solidFill>
                <a:effectLst/>
                <a:latin typeface="-apple-system"/>
              </a:rPr>
              <a:t>, F., </a:t>
            </a:r>
            <a:r>
              <a:rPr lang="en-GB" sz="1600" b="0" i="0" u="none" strike="noStrike" dirty="0" err="1">
                <a:solidFill>
                  <a:srgbClr val="222222"/>
                </a:solidFill>
                <a:effectLst/>
                <a:latin typeface="-apple-system"/>
              </a:rPr>
              <a:t>Jurk</a:t>
            </a:r>
            <a:r>
              <a:rPr lang="en-GB" sz="1600" b="0" i="0" u="none" strike="noStrike" dirty="0">
                <a:solidFill>
                  <a:srgbClr val="222222"/>
                </a:solidFill>
                <a:effectLst/>
                <a:latin typeface="-apple-system"/>
              </a:rPr>
              <a:t>, D., </a:t>
            </a:r>
            <a:r>
              <a:rPr lang="en-GB" sz="1600" b="0" i="0" u="none" strike="noStrike" dirty="0" err="1">
                <a:solidFill>
                  <a:srgbClr val="222222"/>
                </a:solidFill>
                <a:effectLst/>
                <a:latin typeface="-apple-system"/>
              </a:rPr>
              <a:t>Passos</a:t>
            </a:r>
            <a:r>
              <a:rPr lang="en-GB" sz="1600" b="0" i="0" u="none" strike="noStrike" dirty="0">
                <a:solidFill>
                  <a:srgbClr val="222222"/>
                </a:solidFill>
                <a:effectLst/>
                <a:latin typeface="-apple-system"/>
              </a:rPr>
              <a:t>, J.F. </a:t>
            </a:r>
            <a:r>
              <a:rPr lang="en-GB" sz="1600" b="0" i="1" u="none" strike="noStrike" dirty="0">
                <a:solidFill>
                  <a:srgbClr val="222222"/>
                </a:solidFill>
                <a:effectLst/>
                <a:latin typeface="-apple-system"/>
              </a:rPr>
              <a:t>et al.</a:t>
            </a:r>
            <a:r>
              <a:rPr lang="en-GB" sz="1600" b="0" i="0" u="none" strike="noStrike" dirty="0">
                <a:solidFill>
                  <a:srgbClr val="222222"/>
                </a:solidFill>
                <a:effectLst/>
                <a:latin typeface="-apple-system"/>
              </a:rPr>
              <a:t> Telomere dysfunction in ageing and age-related diseases. </a:t>
            </a:r>
            <a:r>
              <a:rPr lang="en-GB" sz="1600" b="0" i="1" u="none" strike="noStrike" dirty="0">
                <a:solidFill>
                  <a:srgbClr val="222222"/>
                </a:solidFill>
                <a:effectLst/>
                <a:latin typeface="-apple-system"/>
              </a:rPr>
              <a:t>Nat Cell Biol</a:t>
            </a:r>
            <a:r>
              <a:rPr lang="en-GB" sz="1600" b="1" dirty="0">
                <a:solidFill>
                  <a:srgbClr val="222222"/>
                </a:solidFill>
                <a:latin typeface="-apple-system"/>
              </a:rPr>
              <a:t>. </a:t>
            </a:r>
            <a:r>
              <a:rPr lang="en-GB" sz="1600" b="0" i="0" u="none" strike="noStrike" dirty="0">
                <a:solidFill>
                  <a:srgbClr val="222222"/>
                </a:solidFill>
                <a:effectLst/>
                <a:latin typeface="-apple-system"/>
              </a:rPr>
              <a:t>2022</a:t>
            </a:r>
          </a:p>
          <a:p>
            <a:endParaRPr lang="en-US" sz="1600" dirty="0"/>
          </a:p>
        </p:txBody>
      </p:sp>
      <p:pic>
        <p:nvPicPr>
          <p:cNvPr id="8" name="Picture 7" descr="Diagram&#10;&#10;Description automatically generated">
            <a:extLst>
              <a:ext uri="{FF2B5EF4-FFF2-40B4-BE49-F238E27FC236}">
                <a16:creationId xmlns:a16="http://schemas.microsoft.com/office/drawing/2014/main" id="{6534B2DB-DFC7-F179-43A4-5737D2F7E1E1}"/>
              </a:ext>
            </a:extLst>
          </p:cNvPr>
          <p:cNvPicPr>
            <a:picLocks noChangeAspect="1"/>
          </p:cNvPicPr>
          <p:nvPr/>
        </p:nvPicPr>
        <p:blipFill>
          <a:blip r:embed="rId3">
            <a:extLst>
              <a:ext uri="{BEBA8EAE-BF5A-486C-A8C5-ECC9F3942E4B}">
                <a14:imgProps xmlns:a14="http://schemas.microsoft.com/office/drawing/2010/main">
                  <a14:imgLayer r:embed="rId4">
                    <a14:imgEffect>
                      <a14:saturation sat="110000"/>
                    </a14:imgEffect>
                    <a14:imgEffect>
                      <a14:brightnessContrast contrast="3000"/>
                    </a14:imgEffect>
                  </a14:imgLayer>
                </a14:imgProps>
              </a:ext>
            </a:extLst>
          </a:blip>
          <a:stretch>
            <a:fillRect/>
          </a:stretch>
        </p:blipFill>
        <p:spPr>
          <a:xfrm>
            <a:off x="1583682" y="2386704"/>
            <a:ext cx="9024635" cy="3504365"/>
          </a:xfrm>
          <a:prstGeom prst="rect">
            <a:avLst/>
          </a:prstGeom>
        </p:spPr>
      </p:pic>
      <p:pic>
        <p:nvPicPr>
          <p:cNvPr id="15" name="Picture 14" descr="Shape, arrow&#10;&#10;Description automatically generated">
            <a:extLst>
              <a:ext uri="{FF2B5EF4-FFF2-40B4-BE49-F238E27FC236}">
                <a16:creationId xmlns:a16="http://schemas.microsoft.com/office/drawing/2014/main" id="{FFCC8922-CAA5-766C-82FA-FC5877A5A1E6}"/>
              </a:ext>
            </a:extLst>
          </p:cNvPr>
          <p:cNvPicPr>
            <a:picLocks noChangeAspect="1"/>
          </p:cNvPicPr>
          <p:nvPr/>
        </p:nvPicPr>
        <p:blipFill>
          <a:blip r:embed="rId5"/>
          <a:stretch>
            <a:fillRect/>
          </a:stretch>
        </p:blipFill>
        <p:spPr>
          <a:xfrm>
            <a:off x="9731321" y="77219"/>
            <a:ext cx="2567359" cy="207442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933669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descr="Narrow horizontal"/>
          <p:cNvSpPr>
            <a:spLocks noGrp="1" noChangeArrowheads="1"/>
          </p:cNvSpPr>
          <p:nvPr>
            <p:ph type="title"/>
          </p:nvPr>
        </p:nvSpPr>
        <p:spPr>
          <a:xfrm>
            <a:off x="1981200" y="188640"/>
            <a:ext cx="8229240" cy="419096"/>
          </a:xfrm>
        </p:spPr>
        <p:txBody>
          <a:bodyPr/>
          <a:lstStyle/>
          <a:p>
            <a:pPr eaLnBrk="1" hangingPunct="1"/>
            <a:r>
              <a:rPr lang="en-US" altLang="sl-SI" sz="2800" dirty="0">
                <a:solidFill>
                  <a:schemeClr val="bg1"/>
                </a:solidFill>
              </a:rPr>
              <a:t>Endo</a:t>
            </a:r>
            <a:r>
              <a:rPr lang="sl-SI" altLang="sl-SI" sz="2800" dirty="0">
                <a:solidFill>
                  <a:schemeClr val="bg1"/>
                </a:solidFill>
              </a:rPr>
              <a:t>krina teorija</a:t>
            </a:r>
            <a:endParaRPr lang="en-US" altLang="sl-SI" sz="2800" dirty="0">
              <a:solidFill>
                <a:schemeClr val="bg1"/>
              </a:solidFill>
            </a:endParaRPr>
          </a:p>
        </p:txBody>
      </p:sp>
      <p:sp>
        <p:nvSpPr>
          <p:cNvPr id="25603" name="Rectangle 3"/>
          <p:cNvSpPr>
            <a:spLocks noGrp="1" noChangeArrowheads="1"/>
          </p:cNvSpPr>
          <p:nvPr>
            <p:ph type="body" idx="4294967295"/>
          </p:nvPr>
        </p:nvSpPr>
        <p:spPr>
          <a:xfrm>
            <a:off x="119595" y="796759"/>
            <a:ext cx="4918071" cy="4984123"/>
          </a:xfrm>
          <a:prstGeom prst="rect">
            <a:avLst/>
          </a:prstGeom>
          <a:solidFill>
            <a:srgbClr val="FFFFD9"/>
          </a:solidFill>
        </p:spPr>
        <p:txBody>
          <a:bodyPr>
            <a:normAutofit lnSpcReduction="10000"/>
          </a:bodyPr>
          <a:lstStyle/>
          <a:p>
            <a:pPr lvl="1" eaLnBrk="1" hangingPunct="1">
              <a:lnSpc>
                <a:spcPct val="90000"/>
              </a:lnSpc>
            </a:pPr>
            <a:endParaRPr lang="sl-SI" altLang="sl-SI" dirty="0"/>
          </a:p>
          <a:p>
            <a:pPr lvl="1"/>
            <a:r>
              <a:rPr lang="en-US" altLang="sl-SI" dirty="0">
                <a:solidFill>
                  <a:srgbClr val="00B050"/>
                </a:solidFill>
              </a:rPr>
              <a:t>Biological clock </a:t>
            </a:r>
            <a:r>
              <a:rPr lang="en-US" altLang="sl-SI" dirty="0"/>
              <a:t>for monitoring the aging rate </a:t>
            </a:r>
          </a:p>
          <a:p>
            <a:pPr lvl="2">
              <a:buFont typeface="Wingdings" pitchFamily="2" charset="2"/>
              <a:buChar char="Ø"/>
            </a:pPr>
            <a:r>
              <a:rPr lang="en-US" altLang="sl-SI" dirty="0"/>
              <a:t>through hormones (melatonin, orexin, etc.) </a:t>
            </a:r>
            <a:endParaRPr lang="sl-SI" altLang="sl-SI" dirty="0"/>
          </a:p>
          <a:p>
            <a:pPr lvl="2">
              <a:buFont typeface="Wingdings" pitchFamily="2" charset="2"/>
              <a:buChar char="Ø"/>
            </a:pPr>
            <a:endParaRPr lang="sl-SI" altLang="sl-SI" dirty="0"/>
          </a:p>
          <a:p>
            <a:pPr lvl="1" eaLnBrk="1" hangingPunct="1">
              <a:lnSpc>
                <a:spcPct val="90000"/>
              </a:lnSpc>
            </a:pPr>
            <a:r>
              <a:rPr lang="en-US" altLang="sl-SI" dirty="0"/>
              <a:t>Hormones affect </a:t>
            </a:r>
            <a:r>
              <a:rPr lang="en-US" altLang="sl-SI" b="1" i="1" dirty="0"/>
              <a:t>growth</a:t>
            </a:r>
            <a:r>
              <a:rPr lang="en-US" altLang="sl-SI" dirty="0"/>
              <a:t>, </a:t>
            </a:r>
            <a:r>
              <a:rPr lang="en-US" altLang="sl-SI" b="1" i="1" dirty="0"/>
              <a:t>metabolism</a:t>
            </a:r>
            <a:r>
              <a:rPr lang="en-US" altLang="sl-SI" dirty="0"/>
              <a:t>, </a:t>
            </a:r>
            <a:r>
              <a:rPr lang="en-US" altLang="sl-SI" b="1" i="1" dirty="0"/>
              <a:t>temperature</a:t>
            </a:r>
            <a:r>
              <a:rPr lang="en-US" altLang="sl-SI" dirty="0"/>
              <a:t>, </a:t>
            </a:r>
            <a:r>
              <a:rPr lang="en-US" altLang="sl-SI" b="1" i="1" dirty="0"/>
              <a:t>inflammation</a:t>
            </a:r>
            <a:r>
              <a:rPr lang="en-US" altLang="sl-SI" dirty="0"/>
              <a:t> and </a:t>
            </a:r>
            <a:r>
              <a:rPr lang="en-US" altLang="sl-SI" b="1" i="1" dirty="0"/>
              <a:t>stress</a:t>
            </a:r>
          </a:p>
          <a:p>
            <a:pPr lvl="1" eaLnBrk="1" hangingPunct="1">
              <a:lnSpc>
                <a:spcPct val="90000"/>
              </a:lnSpc>
            </a:pPr>
            <a:r>
              <a:rPr lang="sl-SI" altLang="sl-SI" dirty="0"/>
              <a:t>Example – menopause:</a:t>
            </a:r>
            <a:endParaRPr lang="en-US" altLang="sl-SI" dirty="0"/>
          </a:p>
          <a:p>
            <a:pPr lvl="2">
              <a:buFont typeface="Wingdings" pitchFamily="2" charset="2"/>
              <a:buChar char="Ø"/>
            </a:pPr>
            <a:r>
              <a:rPr lang="en-US" altLang="sl-SI" sz="2400" dirty="0"/>
              <a:t>Decreased estrogen and progesterone levels</a:t>
            </a:r>
          </a:p>
          <a:p>
            <a:pPr lvl="2">
              <a:buFont typeface="Wingdings" pitchFamily="2" charset="2"/>
              <a:buChar char="Ø"/>
            </a:pPr>
            <a:r>
              <a:rPr lang="en-US" altLang="sl-SI" sz="2400" dirty="0"/>
              <a:t>hot flushes, changes in mood, sweating, and decline in libido , sleeplessness</a:t>
            </a:r>
            <a:endParaRPr lang="en-US" altLang="sl-SI" dirty="0"/>
          </a:p>
        </p:txBody>
      </p:sp>
      <p:pic>
        <p:nvPicPr>
          <p:cNvPr id="2" name="Slika 1"/>
          <p:cNvPicPr>
            <a:picLocks noChangeAspect="1"/>
          </p:cNvPicPr>
          <p:nvPr/>
        </p:nvPicPr>
        <p:blipFill>
          <a:blip r:embed="rId3"/>
          <a:stretch>
            <a:fillRect/>
          </a:stretch>
        </p:blipFill>
        <p:spPr>
          <a:xfrm>
            <a:off x="6095820" y="607736"/>
            <a:ext cx="5031292" cy="4984123"/>
          </a:xfrm>
          <a:prstGeom prst="rect">
            <a:avLst/>
          </a:prstGeom>
        </p:spPr>
      </p:pic>
      <p:sp>
        <p:nvSpPr>
          <p:cNvPr id="3" name="TextBox 2">
            <a:extLst>
              <a:ext uri="{FF2B5EF4-FFF2-40B4-BE49-F238E27FC236}">
                <a16:creationId xmlns:a16="http://schemas.microsoft.com/office/drawing/2014/main" id="{066F792E-6D6A-9C6F-3791-E1CD1540DDB8}"/>
              </a:ext>
            </a:extLst>
          </p:cNvPr>
          <p:cNvSpPr txBox="1"/>
          <p:nvPr/>
        </p:nvSpPr>
        <p:spPr>
          <a:xfrm>
            <a:off x="237067" y="88873"/>
            <a:ext cx="6096000" cy="707886"/>
          </a:xfrm>
          <a:prstGeom prst="rect">
            <a:avLst/>
          </a:prstGeom>
          <a:noFill/>
        </p:spPr>
        <p:txBody>
          <a:bodyPr wrap="square">
            <a:spAutoFit/>
          </a:bodyPr>
          <a:lstStyle/>
          <a:p>
            <a:r>
              <a:rPr lang="en-US" sz="4000" dirty="0">
                <a:latin typeface="+mj-lt"/>
              </a:rPr>
              <a:t>Endocrine Theory </a:t>
            </a:r>
          </a:p>
        </p:txBody>
      </p:sp>
      <p:sp>
        <p:nvSpPr>
          <p:cNvPr id="5" name="TextBox 4">
            <a:extLst>
              <a:ext uri="{FF2B5EF4-FFF2-40B4-BE49-F238E27FC236}">
                <a16:creationId xmlns:a16="http://schemas.microsoft.com/office/drawing/2014/main" id="{C4BA5224-0C64-36BD-63D4-81D2424E79B6}"/>
              </a:ext>
            </a:extLst>
          </p:cNvPr>
          <p:cNvSpPr txBox="1"/>
          <p:nvPr/>
        </p:nvSpPr>
        <p:spPr>
          <a:xfrm>
            <a:off x="7087514" y="5521840"/>
            <a:ext cx="3655087" cy="369332"/>
          </a:xfrm>
          <a:prstGeom prst="rect">
            <a:avLst/>
          </a:prstGeom>
          <a:noFill/>
        </p:spPr>
        <p:txBody>
          <a:bodyPr wrap="square">
            <a:spAutoFit/>
          </a:bodyPr>
          <a:lstStyle/>
          <a:p>
            <a:r>
              <a:rPr lang="en-GB" b="0" i="0" u="none" strike="noStrike" dirty="0" err="1">
                <a:solidFill>
                  <a:srgbClr val="333333"/>
                </a:solidFill>
                <a:effectLst/>
                <a:latin typeface="-apple-system"/>
              </a:rPr>
              <a:t>Sulekha</a:t>
            </a:r>
            <a:r>
              <a:rPr lang="en-GB" b="0" i="0" u="none" strike="noStrike" dirty="0">
                <a:solidFill>
                  <a:srgbClr val="333333"/>
                </a:solidFill>
                <a:effectLst/>
                <a:latin typeface="-apple-system"/>
              </a:rPr>
              <a:t>, S.M.P. </a:t>
            </a:r>
            <a:r>
              <a:rPr lang="en-GB" b="0" i="1" u="none" strike="noStrike" dirty="0" err="1">
                <a:solidFill>
                  <a:srgbClr val="333333"/>
                </a:solidFill>
                <a:effectLst/>
                <a:latin typeface="-apple-system"/>
              </a:rPr>
              <a:t>Curr</a:t>
            </a:r>
            <a:r>
              <a:rPr lang="en-GB" b="0" i="1" u="none" strike="noStrike" dirty="0">
                <a:solidFill>
                  <a:srgbClr val="333333"/>
                </a:solidFill>
                <a:effectLst/>
                <a:latin typeface="-apple-system"/>
              </a:rPr>
              <a:t> </a:t>
            </a:r>
            <a:r>
              <a:rPr lang="en-GB" b="0" i="1" u="none" strike="noStrike" dirty="0" err="1">
                <a:solidFill>
                  <a:srgbClr val="333333"/>
                </a:solidFill>
                <a:effectLst/>
                <a:latin typeface="-apple-system"/>
              </a:rPr>
              <a:t>Pharmacol</a:t>
            </a:r>
            <a:r>
              <a:rPr lang="en-GB" b="0" i="1" u="none" strike="noStrike" dirty="0">
                <a:solidFill>
                  <a:srgbClr val="333333"/>
                </a:solidFill>
                <a:effectLst/>
                <a:latin typeface="-apple-system"/>
              </a:rPr>
              <a:t> </a:t>
            </a:r>
            <a:r>
              <a:rPr lang="en-GB" b="0" i="0" u="none" strike="noStrike" dirty="0">
                <a:solidFill>
                  <a:srgbClr val="333333"/>
                </a:solidFill>
                <a:effectLst/>
                <a:latin typeface="-apple-system"/>
              </a:rPr>
              <a:t>2022.</a:t>
            </a:r>
            <a:endParaRPr lang="en-US" dirty="0"/>
          </a:p>
        </p:txBody>
      </p:sp>
      <p:sp>
        <p:nvSpPr>
          <p:cNvPr id="9" name="TextBox 8">
            <a:extLst>
              <a:ext uri="{FF2B5EF4-FFF2-40B4-BE49-F238E27FC236}">
                <a16:creationId xmlns:a16="http://schemas.microsoft.com/office/drawing/2014/main" id="{D9E23A0A-A755-FB23-0476-146955C00F23}"/>
              </a:ext>
            </a:extLst>
          </p:cNvPr>
          <p:cNvSpPr txBox="1"/>
          <p:nvPr/>
        </p:nvSpPr>
        <p:spPr>
          <a:xfrm>
            <a:off x="748039" y="5521840"/>
            <a:ext cx="6098344" cy="369332"/>
          </a:xfrm>
          <a:prstGeom prst="rect">
            <a:avLst/>
          </a:prstGeom>
          <a:noFill/>
        </p:spPr>
        <p:txBody>
          <a:bodyPr wrap="square">
            <a:spAutoFit/>
          </a:bodyPr>
          <a:lstStyle/>
          <a:p>
            <a:r>
              <a:rPr lang="en-US" dirty="0"/>
              <a:t>Somayeh Sahabi, Acta </a:t>
            </a:r>
            <a:r>
              <a:rPr lang="en-US" dirty="0" err="1"/>
              <a:t>Histochemica</a:t>
            </a:r>
            <a:r>
              <a:rPr lang="en-US" dirty="0"/>
              <a:t>, 2022</a:t>
            </a:r>
          </a:p>
        </p:txBody>
      </p:sp>
      <p:sp>
        <p:nvSpPr>
          <p:cNvPr id="11" name="TextBox 10">
            <a:extLst>
              <a:ext uri="{FF2B5EF4-FFF2-40B4-BE49-F238E27FC236}">
                <a16:creationId xmlns:a16="http://schemas.microsoft.com/office/drawing/2014/main" id="{CF69AB83-D521-A40C-FF74-798EAEF1C9D1}"/>
              </a:ext>
            </a:extLst>
          </p:cNvPr>
          <p:cNvSpPr txBox="1"/>
          <p:nvPr/>
        </p:nvSpPr>
        <p:spPr>
          <a:xfrm>
            <a:off x="594768" y="2310563"/>
            <a:ext cx="5467822" cy="369332"/>
          </a:xfrm>
          <a:prstGeom prst="rect">
            <a:avLst/>
          </a:prstGeom>
          <a:noFill/>
        </p:spPr>
        <p:txBody>
          <a:bodyPr wrap="square">
            <a:spAutoFit/>
          </a:bodyPr>
          <a:lstStyle/>
          <a:p>
            <a:r>
              <a:rPr lang="en-GB" b="0" i="0" u="none" strike="noStrike" dirty="0">
                <a:solidFill>
                  <a:srgbClr val="212121"/>
                </a:solidFill>
                <a:effectLst/>
                <a:latin typeface="BlinkMacSystemFont"/>
              </a:rPr>
              <a:t>Horstman AM, et al. J </a:t>
            </a:r>
            <a:r>
              <a:rPr lang="en-GB" b="0" i="0" u="none" strike="noStrike" dirty="0" err="1">
                <a:solidFill>
                  <a:srgbClr val="212121"/>
                </a:solidFill>
                <a:effectLst/>
                <a:latin typeface="BlinkMacSystemFont"/>
              </a:rPr>
              <a:t>Gerontol</a:t>
            </a:r>
            <a:r>
              <a:rPr lang="en-GB" b="0" i="0" u="none" strike="noStrike" dirty="0">
                <a:solidFill>
                  <a:srgbClr val="212121"/>
                </a:solidFill>
                <a:effectLst/>
                <a:latin typeface="BlinkMacSystemFont"/>
              </a:rPr>
              <a:t> A </a:t>
            </a:r>
            <a:r>
              <a:rPr lang="en-GB" b="0" i="0" u="none" strike="noStrike" dirty="0" err="1">
                <a:solidFill>
                  <a:srgbClr val="212121"/>
                </a:solidFill>
                <a:effectLst/>
                <a:latin typeface="BlinkMacSystemFont"/>
              </a:rPr>
              <a:t>Biol</a:t>
            </a:r>
            <a:r>
              <a:rPr lang="en-GB" b="0" i="0" u="none" strike="noStrike" dirty="0">
                <a:solidFill>
                  <a:srgbClr val="212121"/>
                </a:solidFill>
                <a:effectLst/>
                <a:latin typeface="BlinkMacSystemFont"/>
              </a:rPr>
              <a:t> Sci Med Sci. 2012</a:t>
            </a:r>
            <a:endParaRPr lang="en-US" dirty="0"/>
          </a:p>
        </p:txBody>
      </p:sp>
    </p:spTree>
    <p:extLst>
      <p:ext uri="{BB962C8B-B14F-4D97-AF65-F5344CB8AC3E}">
        <p14:creationId xmlns:p14="http://schemas.microsoft.com/office/powerpoint/2010/main" val="2820061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DB1FE-26BC-4A76-E712-ADB9975ECA52}"/>
              </a:ext>
            </a:extLst>
          </p:cNvPr>
          <p:cNvSpPr>
            <a:spLocks noGrp="1"/>
          </p:cNvSpPr>
          <p:nvPr>
            <p:ph type="title"/>
          </p:nvPr>
        </p:nvSpPr>
        <p:spPr>
          <a:xfrm>
            <a:off x="275881" y="195567"/>
            <a:ext cx="10515600" cy="874395"/>
          </a:xfrm>
        </p:spPr>
        <p:txBody>
          <a:bodyPr>
            <a:noAutofit/>
          </a:bodyPr>
          <a:lstStyle/>
          <a:p>
            <a:r>
              <a:rPr lang="en-US" sz="3600" dirty="0"/>
              <a:t>Scaffolding </a:t>
            </a:r>
            <a:br>
              <a:rPr lang="en-US" sz="3600" dirty="0"/>
            </a:br>
            <a:r>
              <a:rPr lang="en-US" sz="3600" dirty="0"/>
              <a:t>theory</a:t>
            </a:r>
          </a:p>
        </p:txBody>
      </p:sp>
      <p:sp>
        <p:nvSpPr>
          <p:cNvPr id="10" name="TextBox 9">
            <a:extLst>
              <a:ext uri="{FF2B5EF4-FFF2-40B4-BE49-F238E27FC236}">
                <a16:creationId xmlns:a16="http://schemas.microsoft.com/office/drawing/2014/main" id="{F59F55B9-28ED-46D2-1D25-975F44E288B9}"/>
              </a:ext>
            </a:extLst>
          </p:cNvPr>
          <p:cNvSpPr txBox="1"/>
          <p:nvPr/>
        </p:nvSpPr>
        <p:spPr>
          <a:xfrm>
            <a:off x="275881" y="1547548"/>
            <a:ext cx="3884639" cy="1323439"/>
          </a:xfrm>
          <a:prstGeom prst="rect">
            <a:avLst/>
          </a:prstGeom>
          <a:noFill/>
        </p:spPr>
        <p:txBody>
          <a:bodyPr wrap="square">
            <a:spAutoFit/>
          </a:bodyPr>
          <a:lstStyle/>
          <a:p>
            <a:r>
              <a:rPr lang="en-GB" sz="2000" i="1" dirty="0">
                <a:solidFill>
                  <a:srgbClr val="131413"/>
                </a:solidFill>
              </a:rPr>
              <a:t>C</a:t>
            </a:r>
            <a:r>
              <a:rPr lang="en-GB" sz="2000" i="1" dirty="0">
                <a:solidFill>
                  <a:srgbClr val="131413"/>
                </a:solidFill>
                <a:effectLst/>
              </a:rPr>
              <a:t>ompensatory and supportive neural mechanisms enable maintenance of cognitive function with age</a:t>
            </a:r>
          </a:p>
        </p:txBody>
      </p:sp>
      <p:grpSp>
        <p:nvGrpSpPr>
          <p:cNvPr id="16" name="Group 15">
            <a:extLst>
              <a:ext uri="{FF2B5EF4-FFF2-40B4-BE49-F238E27FC236}">
                <a16:creationId xmlns:a16="http://schemas.microsoft.com/office/drawing/2014/main" id="{F54D9AF8-1191-1D2D-7186-2C3F22228313}"/>
              </a:ext>
            </a:extLst>
          </p:cNvPr>
          <p:cNvGrpSpPr/>
          <p:nvPr/>
        </p:nvGrpSpPr>
        <p:grpSpPr>
          <a:xfrm>
            <a:off x="4980433" y="195567"/>
            <a:ext cx="7211567" cy="5350841"/>
            <a:chOff x="4980433" y="195567"/>
            <a:chExt cx="7211567" cy="5350841"/>
          </a:xfrm>
        </p:grpSpPr>
        <p:pic>
          <p:nvPicPr>
            <p:cNvPr id="7" name="Picture 6" descr="Diagram&#10;&#10;Description automatically generated">
              <a:extLst>
                <a:ext uri="{FF2B5EF4-FFF2-40B4-BE49-F238E27FC236}">
                  <a16:creationId xmlns:a16="http://schemas.microsoft.com/office/drawing/2014/main" id="{81B7D549-FC77-7C89-050D-9DE3EFF6F03C}"/>
                </a:ext>
              </a:extLst>
            </p:cNvPr>
            <p:cNvPicPr>
              <a:picLocks noChangeAspect="1"/>
            </p:cNvPicPr>
            <p:nvPr/>
          </p:nvPicPr>
          <p:blipFill>
            <a:blip r:embed="rId3"/>
            <a:stretch>
              <a:fillRect/>
            </a:stretch>
          </p:blipFill>
          <p:spPr>
            <a:xfrm>
              <a:off x="4980433" y="195567"/>
              <a:ext cx="7211567" cy="5350841"/>
            </a:xfrm>
            <a:prstGeom prst="rect">
              <a:avLst/>
            </a:prstGeom>
          </p:spPr>
        </p:pic>
        <p:sp>
          <p:nvSpPr>
            <p:cNvPr id="15" name="TextBox 14">
              <a:extLst>
                <a:ext uri="{FF2B5EF4-FFF2-40B4-BE49-F238E27FC236}">
                  <a16:creationId xmlns:a16="http://schemas.microsoft.com/office/drawing/2014/main" id="{C6FF7138-3B92-7C29-53F9-282B8A19419D}"/>
                </a:ext>
              </a:extLst>
            </p:cNvPr>
            <p:cNvSpPr txBox="1"/>
            <p:nvPr/>
          </p:nvSpPr>
          <p:spPr>
            <a:xfrm>
              <a:off x="8305800" y="5177076"/>
              <a:ext cx="3886200" cy="369332"/>
            </a:xfrm>
            <a:prstGeom prst="rect">
              <a:avLst/>
            </a:prstGeom>
            <a:noFill/>
          </p:spPr>
          <p:txBody>
            <a:bodyPr wrap="square">
              <a:spAutoFit/>
            </a:bodyPr>
            <a:lstStyle/>
            <a:p>
              <a:r>
                <a:rPr lang="en-GB" sz="1800" b="1" dirty="0">
                  <a:solidFill>
                    <a:srgbClr val="212121"/>
                  </a:solidFill>
                </a:rPr>
                <a:t>Park &amp; Bischof</a:t>
              </a:r>
              <a:r>
                <a:rPr lang="en-GB" sz="1800" spc="15" dirty="0">
                  <a:solidFill>
                    <a:srgbClr val="363635"/>
                  </a:solidFill>
                  <a:effectLst/>
                  <a:ea typeface="Times New Roman" panose="02020603050405020304" pitchFamily="18" charset="0"/>
                  <a:cs typeface="Times New Roman" panose="02020603050405020304" pitchFamily="18" charset="0"/>
                </a:rPr>
                <a:t>, </a:t>
              </a:r>
              <a:r>
                <a:rPr lang="en-GB" sz="1800" b="1" dirty="0">
                  <a:solidFill>
                    <a:srgbClr val="212121"/>
                  </a:solidFill>
                </a:rPr>
                <a:t>2014 </a:t>
              </a:r>
              <a:endParaRPr lang="en-US" dirty="0"/>
            </a:p>
          </p:txBody>
        </p:sp>
      </p:grpSp>
    </p:spTree>
    <p:extLst>
      <p:ext uri="{BB962C8B-B14F-4D97-AF65-F5344CB8AC3E}">
        <p14:creationId xmlns:p14="http://schemas.microsoft.com/office/powerpoint/2010/main" val="1547580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descr="Narrow horizontal"/>
          <p:cNvSpPr>
            <a:spLocks noGrp="1" noChangeArrowheads="1"/>
          </p:cNvSpPr>
          <p:nvPr>
            <p:ph type="title"/>
          </p:nvPr>
        </p:nvSpPr>
        <p:spPr>
          <a:xfrm>
            <a:off x="622254" y="435610"/>
            <a:ext cx="10899185" cy="212849"/>
          </a:xfrm>
        </p:spPr>
        <p:txBody>
          <a:bodyPr>
            <a:noAutofit/>
          </a:bodyPr>
          <a:lstStyle/>
          <a:p>
            <a:r>
              <a:rPr lang="sl-SI" altLang="sl-SI" sz="4000" dirty="0"/>
              <a:t>Is longevity determined by genetics?</a:t>
            </a:r>
            <a:endParaRPr lang="en-US" altLang="sl-SI" sz="4000" dirty="0"/>
          </a:p>
        </p:txBody>
      </p:sp>
      <p:sp>
        <p:nvSpPr>
          <p:cNvPr id="13315" name="Rectangle 6"/>
          <p:cNvSpPr>
            <a:spLocks noGrp="1" noChangeArrowheads="1"/>
          </p:cNvSpPr>
          <p:nvPr>
            <p:ph type="body" idx="4294967295"/>
          </p:nvPr>
        </p:nvSpPr>
        <p:spPr>
          <a:xfrm>
            <a:off x="1739320" y="1089412"/>
            <a:ext cx="7272808" cy="3429000"/>
          </a:xfrm>
          <a:prstGeom prst="rect">
            <a:avLst/>
          </a:prstGeom>
          <a:solidFill>
            <a:srgbClr val="DCE1F8"/>
          </a:solidFill>
        </p:spPr>
        <p:txBody>
          <a:bodyPr>
            <a:normAutofit fontScale="77500" lnSpcReduction="20000"/>
          </a:bodyPr>
          <a:lstStyle/>
          <a:p>
            <a:pPr algn="just">
              <a:buNone/>
            </a:pPr>
            <a:r>
              <a:rPr lang="en-US" altLang="sl-SI" sz="3200" i="1" dirty="0">
                <a:solidFill>
                  <a:srgbClr val="00575D"/>
                </a:solidFill>
                <a:latin typeface="Verdana" pitchFamily="34" charset="0"/>
              </a:rPr>
              <a:t>“The link between genes and lifespan is unquestioned. </a:t>
            </a:r>
          </a:p>
          <a:p>
            <a:pPr algn="just">
              <a:buNone/>
            </a:pPr>
            <a:r>
              <a:rPr lang="en-US" altLang="sl-SI" sz="3200" i="1" dirty="0">
                <a:solidFill>
                  <a:srgbClr val="00575D"/>
                </a:solidFill>
                <a:latin typeface="Verdana" pitchFamily="34" charset="0"/>
              </a:rPr>
              <a:t>The simple observation that some species live longer than others -- humans longer than dogs, tortoises longer than mice -- is one convincing piece of evidence.”</a:t>
            </a:r>
          </a:p>
          <a:p>
            <a:pPr algn="just">
              <a:buNone/>
            </a:pPr>
            <a:endParaRPr lang="sl-SI" altLang="sl-SI" sz="3200" dirty="0">
              <a:solidFill>
                <a:srgbClr val="00575D"/>
              </a:solidFill>
              <a:latin typeface="Verdana" pitchFamily="34" charset="0"/>
            </a:endParaRPr>
          </a:p>
          <a:p>
            <a:pPr algn="just" eaLnBrk="1" hangingPunct="1">
              <a:buFontTx/>
              <a:buNone/>
            </a:pPr>
            <a:r>
              <a:rPr lang="sl-SI" altLang="sl-SI" sz="3200" dirty="0">
                <a:solidFill>
                  <a:srgbClr val="00575D"/>
                </a:solidFill>
                <a:latin typeface="Verdana" pitchFamily="34" charset="0"/>
              </a:rPr>
              <a:t>Diseases among elephants(?)</a:t>
            </a:r>
          </a:p>
          <a:p>
            <a:pPr algn="just" eaLnBrk="1" hangingPunct="1">
              <a:buFontTx/>
              <a:buNone/>
            </a:pPr>
            <a:r>
              <a:rPr lang="sl-SI" altLang="sl-SI" sz="3200" dirty="0">
                <a:solidFill>
                  <a:srgbClr val="FF0000"/>
                </a:solidFill>
                <a:latin typeface="Verdana" pitchFamily="34" charset="0"/>
              </a:rPr>
              <a:t>Is that really true?</a:t>
            </a:r>
            <a:endParaRPr lang="en-US" altLang="sl-SI" sz="3200" dirty="0">
              <a:solidFill>
                <a:srgbClr val="FF0000"/>
              </a:solidFill>
              <a:latin typeface="Verdana" pitchFamily="34" charset="0"/>
            </a:endParaRPr>
          </a:p>
        </p:txBody>
      </p:sp>
      <p:sp>
        <p:nvSpPr>
          <p:cNvPr id="13316" name="Text Box 7"/>
          <p:cNvSpPr txBox="1">
            <a:spLocks noChangeArrowheads="1"/>
          </p:cNvSpPr>
          <p:nvPr/>
        </p:nvSpPr>
        <p:spPr bwMode="auto">
          <a:xfrm>
            <a:off x="2270125" y="60610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it-IT" altLang="sl-SI"/>
          </a:p>
        </p:txBody>
      </p:sp>
      <p:sp>
        <p:nvSpPr>
          <p:cNvPr id="2" name="Rectangle 1"/>
          <p:cNvSpPr/>
          <p:nvPr/>
        </p:nvSpPr>
        <p:spPr>
          <a:xfrm>
            <a:off x="7677639" y="4154592"/>
            <a:ext cx="5778693" cy="369332"/>
          </a:xfrm>
          <a:prstGeom prst="rect">
            <a:avLst/>
          </a:prstGeom>
        </p:spPr>
        <p:txBody>
          <a:bodyPr wrap="square">
            <a:spAutoFit/>
          </a:bodyPr>
          <a:lstStyle/>
          <a:p>
            <a:r>
              <a:rPr lang="sl-SI" i="1" dirty="0"/>
              <a:t>Suncus etruscus</a:t>
            </a:r>
            <a:endParaRPr lang="sl-SI" dirty="0"/>
          </a:p>
        </p:txBody>
      </p:sp>
      <p:sp>
        <p:nvSpPr>
          <p:cNvPr id="6" name="Rectangle 5"/>
          <p:cNvSpPr/>
          <p:nvPr/>
        </p:nvSpPr>
        <p:spPr>
          <a:xfrm>
            <a:off x="1581004" y="4356765"/>
            <a:ext cx="6070382" cy="1754326"/>
          </a:xfrm>
          <a:prstGeom prst="rect">
            <a:avLst/>
          </a:prstGeom>
        </p:spPr>
        <p:txBody>
          <a:bodyPr wrap="square">
            <a:spAutoFit/>
          </a:bodyPr>
          <a:lstStyle/>
          <a:p>
            <a:r>
              <a:rPr lang="sl-SI" dirty="0"/>
              <a:t>Weight: 1,8 g </a:t>
            </a:r>
            <a:r>
              <a:rPr lang="sl-SI" dirty="0">
                <a:sym typeface="Wingdings" panose="05000000000000000000" pitchFamily="2" charset="2"/>
              </a:rPr>
              <a:t> 1500 bits/min (25/s)  heart 1,2% weight;</a:t>
            </a:r>
            <a:endParaRPr lang="sl-SI" dirty="0"/>
          </a:p>
          <a:p>
            <a:r>
              <a:rPr lang="sl-SI" dirty="0"/>
              <a:t>Consumes up to 2x body weight daily;</a:t>
            </a:r>
          </a:p>
          <a:p>
            <a:r>
              <a:rPr lang="sl-SI" dirty="0"/>
              <a:t>When in hibernation, decreases body T by 12°C; during waking-up period up to 3500/min (58/s). Life age duration up to 2 years</a:t>
            </a:r>
          </a:p>
          <a:p>
            <a:endParaRPr lang="sl-SI" dirty="0"/>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7639" y="4587091"/>
            <a:ext cx="16573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46F3FDA8-30FC-87E4-4677-966D48CFAA52}"/>
              </a:ext>
            </a:extLst>
          </p:cNvPr>
          <p:cNvSpPr txBox="1"/>
          <p:nvPr/>
        </p:nvSpPr>
        <p:spPr>
          <a:xfrm>
            <a:off x="1777854" y="2832606"/>
            <a:ext cx="7762386" cy="369332"/>
          </a:xfrm>
          <a:prstGeom prst="rect">
            <a:avLst/>
          </a:prstGeom>
          <a:noFill/>
        </p:spPr>
        <p:txBody>
          <a:bodyPr wrap="square">
            <a:spAutoFit/>
          </a:bodyPr>
          <a:lstStyle/>
          <a:p>
            <a:r>
              <a:rPr lang="en-US" altLang="en-US" dirty="0">
                <a:solidFill>
                  <a:srgbClr val="00575D"/>
                </a:solidFill>
                <a:latin typeface="Verdana" panose="020B0604030504040204" pitchFamily="34" charset="0"/>
              </a:rPr>
              <a:t>The National Institute on Aging - https://</a:t>
            </a:r>
            <a:r>
              <a:rPr lang="en-US" altLang="en-US" dirty="0" err="1">
                <a:solidFill>
                  <a:srgbClr val="00575D"/>
                </a:solidFill>
                <a:latin typeface="Verdana" panose="020B0604030504040204" pitchFamily="34" charset="0"/>
              </a:rPr>
              <a:t>www.nia.nih.gov</a:t>
            </a:r>
            <a:r>
              <a:rPr lang="en-US" altLang="en-US" dirty="0">
                <a:solidFill>
                  <a:srgbClr val="00575D"/>
                </a:solidFill>
                <a:latin typeface="Verdana" panose="020B0604030504040204" pitchFamily="34" charset="0"/>
              </a:rPr>
              <a:t>/</a:t>
            </a:r>
          </a:p>
        </p:txBody>
      </p:sp>
      <p:sp>
        <p:nvSpPr>
          <p:cNvPr id="7" name="TextBox 6">
            <a:extLst>
              <a:ext uri="{FF2B5EF4-FFF2-40B4-BE49-F238E27FC236}">
                <a16:creationId xmlns:a16="http://schemas.microsoft.com/office/drawing/2014/main" id="{0D52D900-A542-6589-8498-273F327CCDF4}"/>
              </a:ext>
            </a:extLst>
          </p:cNvPr>
          <p:cNvSpPr txBox="1"/>
          <p:nvPr/>
        </p:nvSpPr>
        <p:spPr>
          <a:xfrm>
            <a:off x="1581004" y="5768588"/>
            <a:ext cx="6728460" cy="369332"/>
          </a:xfrm>
          <a:prstGeom prst="rect">
            <a:avLst/>
          </a:prstGeom>
          <a:noFill/>
        </p:spPr>
        <p:txBody>
          <a:bodyPr wrap="square">
            <a:spAutoFit/>
          </a:bodyPr>
          <a:lstStyle/>
          <a:p>
            <a:r>
              <a:rPr lang="en-US" i="1" dirty="0" err="1"/>
              <a:t>Siming</a:t>
            </a:r>
            <a:r>
              <a:rPr lang="en-US" i="1" dirty="0"/>
              <a:t> Ma, Seminars in Cell &amp; Developmental Biology, 2017</a:t>
            </a:r>
          </a:p>
        </p:txBody>
      </p:sp>
    </p:spTree>
    <p:extLst>
      <p:ext uri="{BB962C8B-B14F-4D97-AF65-F5344CB8AC3E}">
        <p14:creationId xmlns:p14="http://schemas.microsoft.com/office/powerpoint/2010/main" val="3048818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7DFB1-C28A-A09A-2566-0480991C8F3F}"/>
              </a:ext>
            </a:extLst>
          </p:cNvPr>
          <p:cNvSpPr>
            <a:spLocks noGrp="1"/>
          </p:cNvSpPr>
          <p:nvPr>
            <p:ph type="title"/>
          </p:nvPr>
        </p:nvSpPr>
        <p:spPr>
          <a:xfrm>
            <a:off x="617938" y="251374"/>
            <a:ext cx="10515600" cy="874395"/>
          </a:xfrm>
        </p:spPr>
        <p:txBody>
          <a:bodyPr>
            <a:noAutofit/>
          </a:bodyPr>
          <a:lstStyle/>
          <a:p>
            <a:r>
              <a:rPr lang="en-US" dirty="0"/>
              <a:t>Theories of aging - </a:t>
            </a:r>
            <a:r>
              <a:rPr lang="en-GB" b="0" i="0" u="none" strike="noStrike" dirty="0">
                <a:solidFill>
                  <a:srgbClr val="333333"/>
                </a:solidFill>
                <a:effectLst/>
              </a:rPr>
              <a:t>pessimistic view of gerontologists</a:t>
            </a:r>
            <a:endParaRPr lang="en-US" dirty="0"/>
          </a:p>
        </p:txBody>
      </p:sp>
      <p:sp>
        <p:nvSpPr>
          <p:cNvPr id="5" name="TextBox 4">
            <a:extLst>
              <a:ext uri="{FF2B5EF4-FFF2-40B4-BE49-F238E27FC236}">
                <a16:creationId xmlns:a16="http://schemas.microsoft.com/office/drawing/2014/main" id="{E34CD697-2E3F-6F93-58CC-AD87DCE3D94A}"/>
              </a:ext>
            </a:extLst>
          </p:cNvPr>
          <p:cNvSpPr txBox="1"/>
          <p:nvPr/>
        </p:nvSpPr>
        <p:spPr>
          <a:xfrm>
            <a:off x="617938" y="1424602"/>
            <a:ext cx="8158038" cy="3170099"/>
          </a:xfrm>
          <a:prstGeom prst="rect">
            <a:avLst/>
          </a:prstGeom>
          <a:noFill/>
        </p:spPr>
        <p:txBody>
          <a:bodyPr wrap="square">
            <a:spAutoFit/>
          </a:bodyPr>
          <a:lstStyle/>
          <a:p>
            <a:r>
              <a:rPr lang="en-GB" sz="2000" dirty="0">
                <a:solidFill>
                  <a:srgbClr val="333333"/>
                </a:solidFill>
                <a:latin typeface="Open Sans" panose="020B0606030504020204" pitchFamily="34" charset="0"/>
              </a:rPr>
              <a:t>G</a:t>
            </a:r>
            <a:r>
              <a:rPr lang="en-GB" sz="2000" b="0" i="0" u="none" strike="noStrike" dirty="0">
                <a:solidFill>
                  <a:srgbClr val="333333"/>
                </a:solidFill>
                <a:effectLst/>
                <a:latin typeface="Open Sans" panose="020B0606030504020204" pitchFamily="34" charset="0"/>
              </a:rPr>
              <a:t>erontologists have become resigned to the hopelessness of reaching a </a:t>
            </a:r>
            <a:r>
              <a:rPr lang="en-GB" sz="2000" b="1" i="1" u="none" strike="noStrike" dirty="0">
                <a:solidFill>
                  <a:srgbClr val="333333"/>
                </a:solidFill>
                <a:effectLst/>
                <a:latin typeface="Open Sans" panose="020B0606030504020204" pitchFamily="34" charset="0"/>
              </a:rPr>
              <a:t>consensus regarding unified </a:t>
            </a:r>
            <a:r>
              <a:rPr lang="en-GB" sz="2000" b="0" i="0" u="none" strike="noStrike" dirty="0">
                <a:solidFill>
                  <a:srgbClr val="333333"/>
                </a:solidFill>
                <a:effectLst/>
                <a:latin typeface="Open Sans" panose="020B0606030504020204" pitchFamily="34" charset="0"/>
              </a:rPr>
              <a:t>theory of aging which can encompass its evolutionary, biological, and sociological aspects</a:t>
            </a:r>
          </a:p>
          <a:p>
            <a:endParaRPr lang="en-GB" sz="2000" b="0" i="0" u="none" strike="noStrike" dirty="0">
              <a:solidFill>
                <a:srgbClr val="333333"/>
              </a:solidFill>
              <a:effectLst/>
              <a:latin typeface="Open Sans" panose="020B0606030504020204" pitchFamily="34" charset="0"/>
            </a:endParaRPr>
          </a:p>
          <a:p>
            <a:pPr marL="285750" indent="-285750">
              <a:buFont typeface="Arial" panose="020B0604020202020204" pitchFamily="34" charset="0"/>
              <a:buChar char="•"/>
            </a:pPr>
            <a:r>
              <a:rPr lang="en-GB" sz="2000" b="0" i="0" u="none" strike="noStrike" dirty="0">
                <a:solidFill>
                  <a:srgbClr val="333333"/>
                </a:solidFill>
                <a:effectLst/>
                <a:latin typeface="Open Sans" panose="020B0606030504020204" pitchFamily="34" charset="0"/>
              </a:rPr>
              <a:t>the large body of descriptive data in gerontology underlines the </a:t>
            </a:r>
            <a:r>
              <a:rPr lang="en-GB" sz="2000" b="1" i="1" u="none" strike="noStrike" dirty="0">
                <a:solidFill>
                  <a:srgbClr val="333333"/>
                </a:solidFill>
                <a:effectLst/>
                <a:latin typeface="Open Sans" panose="020B0606030504020204" pitchFamily="34" charset="0"/>
              </a:rPr>
              <a:t>multifaceted, diverse and complex nature of aging</a:t>
            </a:r>
          </a:p>
          <a:p>
            <a:pPr marL="285750" indent="-285750">
              <a:buFont typeface="Arial" panose="020B0604020202020204" pitchFamily="34" charset="0"/>
              <a:buChar char="•"/>
            </a:pPr>
            <a:endParaRPr lang="en-GB" sz="2000" b="1" i="1" dirty="0">
              <a:solidFill>
                <a:srgbClr val="333333"/>
              </a:solidFill>
              <a:latin typeface="Open Sans" panose="020B0606030504020204" pitchFamily="34" charset="0"/>
            </a:endParaRPr>
          </a:p>
          <a:p>
            <a:pPr marL="285750" indent="-285750">
              <a:buFont typeface="Arial" panose="020B0604020202020204" pitchFamily="34" charset="0"/>
              <a:buChar char="•"/>
            </a:pPr>
            <a:r>
              <a:rPr lang="en-GB" sz="2000" b="0" i="0" u="none" strike="noStrike" dirty="0">
                <a:solidFill>
                  <a:srgbClr val="333333"/>
                </a:solidFill>
                <a:effectLst/>
                <a:latin typeface="Open Sans" panose="020B0606030504020204" pitchFamily="34" charset="0"/>
              </a:rPr>
              <a:t>phenotype and the rate of progression of aging are highly variable </a:t>
            </a:r>
          </a:p>
          <a:p>
            <a:endParaRPr lang="en-GB" sz="2000" dirty="0">
              <a:solidFill>
                <a:srgbClr val="333333"/>
              </a:solidFill>
              <a:latin typeface="Open Sans" panose="020B0606030504020204" pitchFamily="34" charset="0"/>
            </a:endParaRPr>
          </a:p>
        </p:txBody>
      </p:sp>
      <p:pic>
        <p:nvPicPr>
          <p:cNvPr id="11" name="Picture 10" descr="A picture containing indoor, orange&#10;&#10;Description automatically generated">
            <a:extLst>
              <a:ext uri="{FF2B5EF4-FFF2-40B4-BE49-F238E27FC236}">
                <a16:creationId xmlns:a16="http://schemas.microsoft.com/office/drawing/2014/main" id="{5BE57B20-1123-7D6B-4A45-534ED5C69F7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1408" t="11154" r="14320"/>
          <a:stretch/>
        </p:blipFill>
        <p:spPr>
          <a:xfrm>
            <a:off x="8775976" y="826936"/>
            <a:ext cx="3230494" cy="2793526"/>
          </a:xfrm>
          <a:prstGeom prst="rect">
            <a:avLst/>
          </a:prstGeom>
        </p:spPr>
      </p:pic>
      <p:sp>
        <p:nvSpPr>
          <p:cNvPr id="19" name="TextBox 18">
            <a:extLst>
              <a:ext uri="{FF2B5EF4-FFF2-40B4-BE49-F238E27FC236}">
                <a16:creationId xmlns:a16="http://schemas.microsoft.com/office/drawing/2014/main" id="{98DFD323-22AC-AB26-D1BE-F723D034ED6A}"/>
              </a:ext>
            </a:extLst>
          </p:cNvPr>
          <p:cNvSpPr txBox="1"/>
          <p:nvPr/>
        </p:nvSpPr>
        <p:spPr>
          <a:xfrm>
            <a:off x="309398" y="4935736"/>
            <a:ext cx="8466578" cy="919401"/>
          </a:xfrm>
          <a:prstGeom prst="roundRect">
            <a:avLst/>
          </a:prstGeom>
          <a:solidFill>
            <a:srgbClr val="FF0000">
              <a:alpha val="78256"/>
            </a:srgbClr>
          </a:solidFill>
          <a:effectLst>
            <a:softEdge rad="63500"/>
          </a:effectLst>
        </p:spPr>
        <p:txBody>
          <a:bodyPr wrap="square">
            <a:spAutoFit/>
          </a:bodyPr>
          <a:lstStyle/>
          <a:p>
            <a:r>
              <a:rPr lang="en-GB" sz="2400" dirty="0">
                <a:solidFill>
                  <a:schemeClr val="bg1"/>
                </a:solidFill>
                <a:latin typeface="Open Sans" panose="020B0606030504020204" pitchFamily="34" charset="0"/>
              </a:rPr>
              <a:t>A</a:t>
            </a:r>
            <a:r>
              <a:rPr lang="en-GB" sz="2400" b="0" i="0" u="none" strike="noStrike" dirty="0">
                <a:solidFill>
                  <a:schemeClr val="bg1"/>
                </a:solidFill>
                <a:effectLst/>
                <a:latin typeface="Open Sans" panose="020B0606030504020204" pitchFamily="34" charset="0"/>
              </a:rPr>
              <a:t>ging has no universal cause, phenotype, and consequence, except death</a:t>
            </a:r>
            <a:endParaRPr lang="en-US" sz="2400" dirty="0">
              <a:solidFill>
                <a:schemeClr val="bg1"/>
              </a:solidFill>
            </a:endParaRPr>
          </a:p>
        </p:txBody>
      </p:sp>
      <p:pic>
        <p:nvPicPr>
          <p:cNvPr id="21" name="Picture 20" descr="A picture containing shape&#10;&#10;Description automatically generated">
            <a:extLst>
              <a:ext uri="{FF2B5EF4-FFF2-40B4-BE49-F238E27FC236}">
                <a16:creationId xmlns:a16="http://schemas.microsoft.com/office/drawing/2014/main" id="{F6381419-FA8F-B432-D4CC-240097A0EF91}"/>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3200" t="15304" r="14829" b="19607"/>
          <a:stretch/>
        </p:blipFill>
        <p:spPr>
          <a:xfrm>
            <a:off x="8775976" y="4379522"/>
            <a:ext cx="2179891" cy="1651542"/>
          </a:xfrm>
          <a:prstGeom prst="rect">
            <a:avLst/>
          </a:prstGeom>
          <a:ln>
            <a:noFill/>
          </a:ln>
          <a:effectLst>
            <a:softEdge rad="112500"/>
          </a:effectLst>
        </p:spPr>
      </p:pic>
    </p:spTree>
    <p:extLst>
      <p:ext uri="{BB962C8B-B14F-4D97-AF65-F5344CB8AC3E}">
        <p14:creationId xmlns:p14="http://schemas.microsoft.com/office/powerpoint/2010/main" val="339554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B74AD-5636-77C2-A9DD-3788A873A4D7}"/>
              </a:ext>
            </a:extLst>
          </p:cNvPr>
          <p:cNvSpPr>
            <a:spLocks noGrp="1"/>
          </p:cNvSpPr>
          <p:nvPr>
            <p:ph type="title"/>
          </p:nvPr>
        </p:nvSpPr>
        <p:spPr/>
        <p:txBody>
          <a:bodyPr/>
          <a:lstStyle/>
          <a:p>
            <a:r>
              <a:rPr lang="en-US" dirty="0"/>
              <a:t>Normal vs. Healthy Aging</a:t>
            </a:r>
          </a:p>
        </p:txBody>
      </p:sp>
      <p:sp>
        <p:nvSpPr>
          <p:cNvPr id="6" name="Rectangle 3">
            <a:extLst>
              <a:ext uri="{FF2B5EF4-FFF2-40B4-BE49-F238E27FC236}">
                <a16:creationId xmlns:a16="http://schemas.microsoft.com/office/drawing/2014/main" id="{3FB832EC-EAE0-94F8-5596-4AA2A6AB5A80}"/>
              </a:ext>
            </a:extLst>
          </p:cNvPr>
          <p:cNvSpPr txBox="1">
            <a:spLocks noChangeArrowheads="1"/>
          </p:cNvSpPr>
          <p:nvPr/>
        </p:nvSpPr>
        <p:spPr>
          <a:xfrm>
            <a:off x="1981200" y="1767840"/>
            <a:ext cx="3810000" cy="4114800"/>
          </a:xfrm>
          <a:prstGeom prst="rect">
            <a:avLst/>
          </a:prstGeom>
          <a:solidFill>
            <a:srgbClr val="DCE1F8"/>
          </a:solidFill>
          <a:ln>
            <a:solidFill>
              <a:schemeClr val="tx1"/>
            </a:solidFill>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r>
              <a:rPr lang="en-US" altLang="en-US" b="1" dirty="0"/>
              <a:t>Normal Aging</a:t>
            </a:r>
          </a:p>
          <a:p>
            <a:r>
              <a:rPr lang="en-US" altLang="en-US" dirty="0"/>
              <a:t>Diseases &amp; impairments of elderly</a:t>
            </a:r>
          </a:p>
          <a:p>
            <a:r>
              <a:rPr lang="en-US" altLang="en-US" dirty="0"/>
              <a:t>People age differently</a:t>
            </a:r>
          </a:p>
          <a:p>
            <a:r>
              <a:rPr lang="en-US" altLang="en-US" dirty="0"/>
              <a:t>Diabetes may be a common disease of adulthood, but is not experienced by all aging adults.</a:t>
            </a:r>
          </a:p>
        </p:txBody>
      </p:sp>
      <p:sp>
        <p:nvSpPr>
          <p:cNvPr id="7" name="Rectangle 6">
            <a:extLst>
              <a:ext uri="{FF2B5EF4-FFF2-40B4-BE49-F238E27FC236}">
                <a16:creationId xmlns:a16="http://schemas.microsoft.com/office/drawing/2014/main" id="{60928BB4-1A62-829E-C893-2AAA068F8E4F}"/>
              </a:ext>
            </a:extLst>
          </p:cNvPr>
          <p:cNvSpPr txBox="1">
            <a:spLocks noChangeArrowheads="1"/>
          </p:cNvSpPr>
          <p:nvPr/>
        </p:nvSpPr>
        <p:spPr>
          <a:xfrm>
            <a:off x="6400800" y="1767840"/>
            <a:ext cx="3810000" cy="4114800"/>
          </a:xfrm>
          <a:prstGeom prst="rect">
            <a:avLst/>
          </a:prstGeom>
          <a:solidFill>
            <a:srgbClr val="DCE1F8"/>
          </a:solidFill>
          <a:ln>
            <a:solidFill>
              <a:schemeClr val="tx1"/>
            </a:solidFill>
            <a:miter lim="800000"/>
            <a:headEnd/>
            <a:tailEnd/>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r>
              <a:rPr lang="en-US" altLang="en-US" b="1" dirty="0"/>
              <a:t>Healthy Aging</a:t>
            </a:r>
          </a:p>
          <a:p>
            <a:r>
              <a:rPr lang="en-US" altLang="en-US" dirty="0"/>
              <a:t>Minimize and preserve function</a:t>
            </a:r>
          </a:p>
          <a:p>
            <a:r>
              <a:rPr lang="en-US" altLang="en-US" dirty="0"/>
              <a:t>Influenced by lifestyle choices</a:t>
            </a:r>
          </a:p>
          <a:p>
            <a:r>
              <a:rPr lang="en-US" altLang="en-US" dirty="0"/>
              <a:t>One may have a healthy life until senescence makes life impossible.</a:t>
            </a:r>
          </a:p>
        </p:txBody>
      </p:sp>
    </p:spTree>
    <p:extLst>
      <p:ext uri="{BB962C8B-B14F-4D97-AF65-F5344CB8AC3E}">
        <p14:creationId xmlns:p14="http://schemas.microsoft.com/office/powerpoint/2010/main" val="2750596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alpha val="69267"/>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316E6-BD3F-B5AE-1347-D6ECDEAE003B}"/>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dirty="0"/>
              <a:t>What is ”Healthy” aging?</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Scan of a human brain in a neurology clinic">
            <a:extLst>
              <a:ext uri="{FF2B5EF4-FFF2-40B4-BE49-F238E27FC236}">
                <a16:creationId xmlns:a16="http://schemas.microsoft.com/office/drawing/2014/main" id="{744783EF-D32A-66B2-8998-2166542D93FE}"/>
              </a:ext>
            </a:extLst>
          </p:cNvPr>
          <p:cNvPicPr>
            <a:picLocks noChangeAspect="1"/>
          </p:cNvPicPr>
          <p:nvPr/>
        </p:nvPicPr>
        <p:blipFill rotWithShape="1">
          <a:blip r:embed="rId2"/>
          <a:srcRect l="23135"/>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060049371"/>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6AE458-B695-8CB3-AF71-08FC4DB6856C}"/>
              </a:ext>
            </a:extLst>
          </p:cNvPr>
          <p:cNvSpPr txBox="1"/>
          <p:nvPr/>
        </p:nvSpPr>
        <p:spPr>
          <a:xfrm>
            <a:off x="2879250" y="5581816"/>
            <a:ext cx="8021988" cy="646331"/>
          </a:xfrm>
          <a:prstGeom prst="rect">
            <a:avLst/>
          </a:prstGeom>
          <a:noFill/>
        </p:spPr>
        <p:txBody>
          <a:bodyPr wrap="square">
            <a:spAutoFit/>
          </a:bodyPr>
          <a:lstStyle/>
          <a:p>
            <a:pPr algn="l"/>
            <a:r>
              <a:rPr lang="en-GB" b="0" i="0" u="none" strike="noStrike" dirty="0">
                <a:solidFill>
                  <a:srgbClr val="222222"/>
                </a:solidFill>
                <a:effectLst/>
                <a:latin typeface="-apple-system"/>
              </a:rPr>
              <a:t>Lock, S.L. The benefits of brain health to our economies. </a:t>
            </a:r>
            <a:r>
              <a:rPr lang="en-GB" b="0" i="1" u="none" strike="noStrike" dirty="0">
                <a:solidFill>
                  <a:srgbClr val="222222"/>
                </a:solidFill>
                <a:effectLst/>
                <a:latin typeface="-apple-system"/>
              </a:rPr>
              <a:t>Nat Aging</a:t>
            </a:r>
            <a:r>
              <a:rPr lang="en-GB" dirty="0">
                <a:solidFill>
                  <a:srgbClr val="222222"/>
                </a:solidFill>
                <a:latin typeface="-apple-system"/>
              </a:rPr>
              <a:t>, </a:t>
            </a:r>
            <a:r>
              <a:rPr lang="en-GB" b="0" i="0" u="none" strike="noStrike" dirty="0">
                <a:solidFill>
                  <a:srgbClr val="222222"/>
                </a:solidFill>
                <a:effectLst/>
                <a:latin typeface="-apple-system"/>
              </a:rPr>
              <a:t>2023. https://</a:t>
            </a:r>
            <a:r>
              <a:rPr lang="en-GB" b="0" i="0" u="none" strike="noStrike" dirty="0" err="1">
                <a:solidFill>
                  <a:srgbClr val="222222"/>
                </a:solidFill>
                <a:effectLst/>
                <a:latin typeface="-apple-system"/>
              </a:rPr>
              <a:t>doi.org</a:t>
            </a:r>
            <a:r>
              <a:rPr lang="en-GB" b="0" i="0" u="none" strike="noStrike" dirty="0">
                <a:solidFill>
                  <a:srgbClr val="222222"/>
                </a:solidFill>
                <a:effectLst/>
                <a:latin typeface="-apple-system"/>
              </a:rPr>
              <a:t>/10.1038/s43587-022-00302-z</a:t>
            </a:r>
            <a:endParaRPr lang="en-US" dirty="0"/>
          </a:p>
        </p:txBody>
      </p:sp>
      <p:pic>
        <p:nvPicPr>
          <p:cNvPr id="7" name="Picture 6" descr="Diagram&#10;&#10;Description automatically generated">
            <a:extLst>
              <a:ext uri="{FF2B5EF4-FFF2-40B4-BE49-F238E27FC236}">
                <a16:creationId xmlns:a16="http://schemas.microsoft.com/office/drawing/2014/main" id="{DDEB4E86-125D-9748-4769-94DCB137BA5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895244" y="966981"/>
            <a:ext cx="9531921" cy="4614835"/>
          </a:xfrm>
          <a:prstGeom prst="rect">
            <a:avLst/>
          </a:prstGeom>
        </p:spPr>
      </p:pic>
      <p:sp>
        <p:nvSpPr>
          <p:cNvPr id="9" name="TextBox 8">
            <a:extLst>
              <a:ext uri="{FF2B5EF4-FFF2-40B4-BE49-F238E27FC236}">
                <a16:creationId xmlns:a16="http://schemas.microsoft.com/office/drawing/2014/main" id="{CC2EAC0E-A365-F0BC-066F-3C4B30F2CCE5}"/>
              </a:ext>
            </a:extLst>
          </p:cNvPr>
          <p:cNvSpPr txBox="1"/>
          <p:nvPr/>
        </p:nvSpPr>
        <p:spPr>
          <a:xfrm>
            <a:off x="566531" y="130546"/>
            <a:ext cx="6094674" cy="584775"/>
          </a:xfrm>
          <a:prstGeom prst="rect">
            <a:avLst/>
          </a:prstGeom>
          <a:noFill/>
        </p:spPr>
        <p:txBody>
          <a:bodyPr wrap="square">
            <a:spAutoFit/>
          </a:bodyPr>
          <a:lstStyle/>
          <a:p>
            <a:r>
              <a:rPr lang="en-US" sz="3200" dirty="0"/>
              <a:t>“Healthy” aging</a:t>
            </a:r>
          </a:p>
        </p:txBody>
      </p:sp>
    </p:spTree>
    <p:extLst>
      <p:ext uri="{BB962C8B-B14F-4D97-AF65-F5344CB8AC3E}">
        <p14:creationId xmlns:p14="http://schemas.microsoft.com/office/powerpoint/2010/main" val="2911129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SE"/>
              <a:t>Learning Objectives</a:t>
            </a:r>
            <a:endParaRPr lang="sl-SI" dirty="0"/>
          </a:p>
        </p:txBody>
      </p:sp>
      <p:sp>
        <p:nvSpPr>
          <p:cNvPr id="3" name="Označba mesta vsebine 2"/>
          <p:cNvSpPr>
            <a:spLocks noGrp="1"/>
          </p:cNvSpPr>
          <p:nvPr>
            <p:ph idx="1"/>
          </p:nvPr>
        </p:nvSpPr>
        <p:spPr>
          <a:xfrm>
            <a:off x="838200" y="1670538"/>
            <a:ext cx="10515600" cy="3516923"/>
          </a:xfrm>
        </p:spPr>
        <p:txBody>
          <a:bodyPr>
            <a:normAutofit/>
          </a:bodyPr>
          <a:lstStyle/>
          <a:p>
            <a:endParaRPr lang="sl-SI" dirty="0"/>
          </a:p>
          <a:p>
            <a:r>
              <a:rPr lang="sl-SI" dirty="0"/>
              <a:t>To learn the processes of normal aging</a:t>
            </a:r>
          </a:p>
          <a:p>
            <a:r>
              <a:rPr lang="sl-SI" dirty="0"/>
              <a:t>To learn aging-related pathophysiological, behavioral and pshychological changes</a:t>
            </a:r>
          </a:p>
          <a:p>
            <a:r>
              <a:rPr lang="sl-SI" dirty="0"/>
              <a:t>To understand the processes of normal aging in comparison to processes in neurodegeneration</a:t>
            </a:r>
          </a:p>
        </p:txBody>
      </p:sp>
    </p:spTree>
    <p:extLst>
      <p:ext uri="{BB962C8B-B14F-4D97-AF65-F5344CB8AC3E}">
        <p14:creationId xmlns:p14="http://schemas.microsoft.com/office/powerpoint/2010/main" val="3628321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9C9C9"/>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6461E0-4E6A-D150-E493-40BDB5F8749D}"/>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8000" contrast="-47000"/>
                    </a14:imgEffect>
                  </a14:imgLayer>
                </a14:imgProps>
              </a:ext>
            </a:extLst>
          </a:blip>
          <a:srcRect t="988"/>
          <a:stretch/>
        </p:blipFill>
        <p:spPr>
          <a:xfrm>
            <a:off x="3744627" y="710270"/>
            <a:ext cx="5162306" cy="3501533"/>
          </a:xfrm>
          <a:prstGeom prst="rect">
            <a:avLst/>
          </a:prstGeom>
          <a:effectLst>
            <a:softEdge rad="38100"/>
          </a:effectLst>
        </p:spPr>
      </p:pic>
      <p:sp>
        <p:nvSpPr>
          <p:cNvPr id="2" name="Title 1">
            <a:extLst>
              <a:ext uri="{FF2B5EF4-FFF2-40B4-BE49-F238E27FC236}">
                <a16:creationId xmlns:a16="http://schemas.microsoft.com/office/drawing/2014/main" id="{BC24CBB5-0502-F5E1-44B3-B3B92E9AB95B}"/>
              </a:ext>
            </a:extLst>
          </p:cNvPr>
          <p:cNvSpPr>
            <a:spLocks noGrp="1"/>
          </p:cNvSpPr>
          <p:nvPr>
            <p:ph type="title"/>
          </p:nvPr>
        </p:nvSpPr>
        <p:spPr>
          <a:xfrm>
            <a:off x="304080" y="0"/>
            <a:ext cx="11583838" cy="874395"/>
          </a:xfrm>
        </p:spPr>
        <p:txBody>
          <a:bodyPr>
            <a:normAutofit fontScale="90000"/>
          </a:bodyPr>
          <a:lstStyle/>
          <a:p>
            <a:r>
              <a:rPr lang="en-US" dirty="0"/>
              <a:t>The brain is the only organ that never stops developing</a:t>
            </a:r>
          </a:p>
        </p:txBody>
      </p:sp>
      <p:pic>
        <p:nvPicPr>
          <p:cNvPr id="8" name="02680movie1.mpg">
            <a:hlinkClick r:id="" action="ppaction://media"/>
            <a:extLst>
              <a:ext uri="{FF2B5EF4-FFF2-40B4-BE49-F238E27FC236}">
                <a16:creationId xmlns:a16="http://schemas.microsoft.com/office/drawing/2014/main" id="{69A68C55-199A-E054-1A19-26357C4D381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9"/>
          <a:stretch>
            <a:fillRect/>
          </a:stretch>
        </p:blipFill>
        <p:spPr>
          <a:xfrm>
            <a:off x="3384087" y="3904570"/>
            <a:ext cx="2951053" cy="2101170"/>
          </a:xfrm>
        </p:spPr>
      </p:pic>
      <p:pic>
        <p:nvPicPr>
          <p:cNvPr id="9" name="02680movie2.mpg">
            <a:hlinkClick r:id="" action="ppaction://media"/>
            <a:extLst>
              <a:ext uri="{FF2B5EF4-FFF2-40B4-BE49-F238E27FC236}">
                <a16:creationId xmlns:a16="http://schemas.microsoft.com/office/drawing/2014/main" id="{0FDC163F-6EB4-D5A5-B394-45535676A79B}"/>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6528422" y="4203551"/>
            <a:ext cx="2771353" cy="1802189"/>
          </a:xfrm>
          <a:prstGeom prst="rect">
            <a:avLst/>
          </a:prstGeom>
        </p:spPr>
      </p:pic>
      <p:sp>
        <p:nvSpPr>
          <p:cNvPr id="10" name="TextBox 9">
            <a:extLst>
              <a:ext uri="{FF2B5EF4-FFF2-40B4-BE49-F238E27FC236}">
                <a16:creationId xmlns:a16="http://schemas.microsoft.com/office/drawing/2014/main" id="{032C0128-032B-D10D-69F1-8D72A81E19F5}"/>
              </a:ext>
            </a:extLst>
          </p:cNvPr>
          <p:cNvSpPr txBox="1"/>
          <p:nvPr/>
        </p:nvSpPr>
        <p:spPr>
          <a:xfrm>
            <a:off x="5125353" y="5544075"/>
            <a:ext cx="1106395" cy="461665"/>
          </a:xfrm>
          <a:prstGeom prst="rect">
            <a:avLst/>
          </a:prstGeom>
          <a:noFill/>
          <a:ln>
            <a:noFill/>
          </a:ln>
        </p:spPr>
        <p:txBody>
          <a:bodyPr wrap="square" rtlCol="0">
            <a:spAutoFit/>
          </a:bodyPr>
          <a:lstStyle/>
          <a:p>
            <a:r>
              <a:rPr lang="en-US" sz="1200" dirty="0">
                <a:solidFill>
                  <a:schemeClr val="bg1"/>
                </a:solidFill>
              </a:rPr>
              <a:t>Gray Matter Amount</a:t>
            </a:r>
          </a:p>
        </p:txBody>
      </p:sp>
      <p:sp>
        <p:nvSpPr>
          <p:cNvPr id="15" name="TextBox 14">
            <a:extLst>
              <a:ext uri="{FF2B5EF4-FFF2-40B4-BE49-F238E27FC236}">
                <a16:creationId xmlns:a16="http://schemas.microsoft.com/office/drawing/2014/main" id="{719E5A70-5D05-239F-3645-2EA50AEC3EC5}"/>
              </a:ext>
            </a:extLst>
          </p:cNvPr>
          <p:cNvSpPr txBox="1"/>
          <p:nvPr/>
        </p:nvSpPr>
        <p:spPr>
          <a:xfrm>
            <a:off x="9512061" y="6334780"/>
            <a:ext cx="2771353" cy="523220"/>
          </a:xfrm>
          <a:prstGeom prst="rect">
            <a:avLst/>
          </a:prstGeom>
          <a:noFill/>
        </p:spPr>
        <p:txBody>
          <a:bodyPr wrap="square">
            <a:spAutoFit/>
          </a:bodyPr>
          <a:lstStyle/>
          <a:p>
            <a:r>
              <a:rPr lang="en-GB" sz="1400" b="0" i="0" u="none" strike="noStrike" dirty="0">
                <a:solidFill>
                  <a:srgbClr val="262626"/>
                </a:solidFill>
                <a:effectLst/>
                <a:latin typeface="Open Sans" panose="020B0606030504020204" pitchFamily="34" charset="0"/>
              </a:rPr>
              <a:t>https://</a:t>
            </a:r>
            <a:r>
              <a:rPr lang="en-GB" sz="1400" b="0" i="0" u="none" strike="noStrike" dirty="0" err="1">
                <a:solidFill>
                  <a:srgbClr val="262626"/>
                </a:solidFill>
                <a:effectLst/>
                <a:latin typeface="Open Sans" panose="020B0606030504020204" pitchFamily="34" charset="0"/>
              </a:rPr>
              <a:t>www.pnas.org</a:t>
            </a:r>
            <a:r>
              <a:rPr lang="en-GB" sz="1400" b="0" i="0" u="none" strike="noStrike" dirty="0">
                <a:solidFill>
                  <a:srgbClr val="262626"/>
                </a:solidFill>
                <a:effectLst/>
                <a:latin typeface="Open Sans" panose="020B0606030504020204" pitchFamily="34" charset="0"/>
              </a:rPr>
              <a:t>/</a:t>
            </a:r>
            <a:r>
              <a:rPr lang="en-GB" sz="1400" b="0" i="0" u="none" strike="noStrike" dirty="0" err="1">
                <a:solidFill>
                  <a:srgbClr val="262626"/>
                </a:solidFill>
                <a:effectLst/>
                <a:latin typeface="Open Sans" panose="020B0606030504020204" pitchFamily="34" charset="0"/>
              </a:rPr>
              <a:t>doi</a:t>
            </a:r>
            <a:r>
              <a:rPr lang="en-GB" sz="1400" b="0" i="0" u="none" strike="noStrike" dirty="0">
                <a:solidFill>
                  <a:srgbClr val="262626"/>
                </a:solidFill>
                <a:effectLst/>
                <a:latin typeface="Open Sans" panose="020B0606030504020204" pitchFamily="34" charset="0"/>
              </a:rPr>
              <a:t>/10.1073/pnas.0402680101</a:t>
            </a:r>
            <a:endParaRPr lang="en-US" sz="1400" dirty="0"/>
          </a:p>
        </p:txBody>
      </p:sp>
      <p:sp>
        <p:nvSpPr>
          <p:cNvPr id="16" name="TextBox 15">
            <a:extLst>
              <a:ext uri="{FF2B5EF4-FFF2-40B4-BE49-F238E27FC236}">
                <a16:creationId xmlns:a16="http://schemas.microsoft.com/office/drawing/2014/main" id="{063B4E00-1867-629C-070A-C6A2F8E15064}"/>
              </a:ext>
            </a:extLst>
          </p:cNvPr>
          <p:cNvSpPr txBox="1"/>
          <p:nvPr/>
        </p:nvSpPr>
        <p:spPr>
          <a:xfrm>
            <a:off x="8076406" y="5544074"/>
            <a:ext cx="1106395" cy="461665"/>
          </a:xfrm>
          <a:prstGeom prst="rect">
            <a:avLst/>
          </a:prstGeom>
          <a:noFill/>
          <a:ln>
            <a:noFill/>
          </a:ln>
        </p:spPr>
        <p:txBody>
          <a:bodyPr wrap="square" rtlCol="0">
            <a:spAutoFit/>
          </a:bodyPr>
          <a:lstStyle/>
          <a:p>
            <a:r>
              <a:rPr lang="en-US" sz="1200" dirty="0">
                <a:solidFill>
                  <a:schemeClr val="bg1"/>
                </a:solidFill>
              </a:rPr>
              <a:t>Gray Matter Amount</a:t>
            </a:r>
          </a:p>
        </p:txBody>
      </p:sp>
    </p:spTree>
    <p:extLst>
      <p:ext uri="{BB962C8B-B14F-4D97-AF65-F5344CB8AC3E}">
        <p14:creationId xmlns:p14="http://schemas.microsoft.com/office/powerpoint/2010/main" val="367238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64" fill="hold"/>
                                        <p:tgtEl>
                                          <p:spTgt spid="8"/>
                                        </p:tgtEl>
                                      </p:cBhvr>
                                    </p:cmd>
                                  </p:childTnLst>
                                </p:cTn>
                              </p:par>
                              <p:par>
                                <p:cTn id="7" presetID="1" presetClass="mediacall" presetSubtype="0" fill="hold" nodeType="withEffect">
                                  <p:stCondLst>
                                    <p:cond delay="0"/>
                                  </p:stCondLst>
                                  <p:childTnLst>
                                    <p:cmd type="call" cmd="playFrom(0.0)">
                                      <p:cBhvr>
                                        <p:cTn id="8" dur="65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8"/>
                </p:tgtEl>
              </p:cMediaNode>
            </p:vide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video>
              <p:cMediaNode vol="80000">
                <p:cTn id="15" repeatCount="indefinite" fill="hold" display="0">
                  <p:stCondLst>
                    <p:cond delay="indefinite"/>
                  </p:stCondLst>
                </p:cTn>
                <p:tgtEl>
                  <p:spTgt spid="9"/>
                </p:tgtEl>
              </p:cMediaNode>
            </p:vide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DB1FE-26BC-4A76-E712-ADB9975ECA52}"/>
              </a:ext>
            </a:extLst>
          </p:cNvPr>
          <p:cNvSpPr>
            <a:spLocks noGrp="1"/>
          </p:cNvSpPr>
          <p:nvPr>
            <p:ph type="title"/>
          </p:nvPr>
        </p:nvSpPr>
        <p:spPr>
          <a:xfrm>
            <a:off x="275881" y="195567"/>
            <a:ext cx="10515600" cy="874395"/>
          </a:xfrm>
        </p:spPr>
        <p:txBody>
          <a:bodyPr>
            <a:normAutofit fontScale="90000"/>
          </a:bodyPr>
          <a:lstStyle/>
          <a:p>
            <a:r>
              <a:rPr lang="en-US" sz="3600" dirty="0"/>
              <a:t>Scaffolding </a:t>
            </a:r>
            <a:br>
              <a:rPr lang="en-US" sz="3600" dirty="0"/>
            </a:br>
            <a:r>
              <a:rPr lang="en-US" sz="3600" dirty="0"/>
              <a:t>theory</a:t>
            </a:r>
          </a:p>
        </p:txBody>
      </p:sp>
      <p:sp>
        <p:nvSpPr>
          <p:cNvPr id="10" name="TextBox 9">
            <a:extLst>
              <a:ext uri="{FF2B5EF4-FFF2-40B4-BE49-F238E27FC236}">
                <a16:creationId xmlns:a16="http://schemas.microsoft.com/office/drawing/2014/main" id="{F59F55B9-28ED-46D2-1D25-975F44E288B9}"/>
              </a:ext>
            </a:extLst>
          </p:cNvPr>
          <p:cNvSpPr txBox="1"/>
          <p:nvPr/>
        </p:nvSpPr>
        <p:spPr>
          <a:xfrm>
            <a:off x="275881" y="1547548"/>
            <a:ext cx="3884639" cy="1323439"/>
          </a:xfrm>
          <a:prstGeom prst="rect">
            <a:avLst/>
          </a:prstGeom>
          <a:noFill/>
        </p:spPr>
        <p:txBody>
          <a:bodyPr wrap="square">
            <a:spAutoFit/>
          </a:bodyPr>
          <a:lstStyle/>
          <a:p>
            <a:r>
              <a:rPr lang="en-GB" sz="2000" i="1" dirty="0">
                <a:solidFill>
                  <a:srgbClr val="131413"/>
                </a:solidFill>
              </a:rPr>
              <a:t>C</a:t>
            </a:r>
            <a:r>
              <a:rPr lang="en-GB" sz="2000" i="1" dirty="0">
                <a:solidFill>
                  <a:srgbClr val="131413"/>
                </a:solidFill>
                <a:effectLst/>
              </a:rPr>
              <a:t>ompensatory and supportive neural mechanisms enable maintenance of cognitive function with age</a:t>
            </a:r>
          </a:p>
        </p:txBody>
      </p:sp>
      <p:grpSp>
        <p:nvGrpSpPr>
          <p:cNvPr id="16" name="Group 15">
            <a:extLst>
              <a:ext uri="{FF2B5EF4-FFF2-40B4-BE49-F238E27FC236}">
                <a16:creationId xmlns:a16="http://schemas.microsoft.com/office/drawing/2014/main" id="{F54D9AF8-1191-1D2D-7186-2C3F22228313}"/>
              </a:ext>
            </a:extLst>
          </p:cNvPr>
          <p:cNvGrpSpPr/>
          <p:nvPr/>
        </p:nvGrpSpPr>
        <p:grpSpPr>
          <a:xfrm>
            <a:off x="4980433" y="195567"/>
            <a:ext cx="7211567" cy="5350841"/>
            <a:chOff x="4980433" y="195567"/>
            <a:chExt cx="7211567" cy="5350841"/>
          </a:xfrm>
        </p:grpSpPr>
        <p:pic>
          <p:nvPicPr>
            <p:cNvPr id="7" name="Picture 6" descr="Diagram&#10;&#10;Description automatically generated">
              <a:extLst>
                <a:ext uri="{FF2B5EF4-FFF2-40B4-BE49-F238E27FC236}">
                  <a16:creationId xmlns:a16="http://schemas.microsoft.com/office/drawing/2014/main" id="{81B7D549-FC77-7C89-050D-9DE3EFF6F03C}"/>
                </a:ext>
              </a:extLst>
            </p:cNvPr>
            <p:cNvPicPr>
              <a:picLocks noChangeAspect="1"/>
            </p:cNvPicPr>
            <p:nvPr/>
          </p:nvPicPr>
          <p:blipFill>
            <a:blip r:embed="rId3"/>
            <a:stretch>
              <a:fillRect/>
            </a:stretch>
          </p:blipFill>
          <p:spPr>
            <a:xfrm>
              <a:off x="4980433" y="195567"/>
              <a:ext cx="7211567" cy="5350841"/>
            </a:xfrm>
            <a:prstGeom prst="rect">
              <a:avLst/>
            </a:prstGeom>
          </p:spPr>
        </p:pic>
        <p:sp>
          <p:nvSpPr>
            <p:cNvPr id="15" name="TextBox 14">
              <a:extLst>
                <a:ext uri="{FF2B5EF4-FFF2-40B4-BE49-F238E27FC236}">
                  <a16:creationId xmlns:a16="http://schemas.microsoft.com/office/drawing/2014/main" id="{C6FF7138-3B92-7C29-53F9-282B8A19419D}"/>
                </a:ext>
              </a:extLst>
            </p:cNvPr>
            <p:cNvSpPr txBox="1"/>
            <p:nvPr/>
          </p:nvSpPr>
          <p:spPr>
            <a:xfrm>
              <a:off x="8305800" y="5177076"/>
              <a:ext cx="3886200" cy="369332"/>
            </a:xfrm>
            <a:prstGeom prst="rect">
              <a:avLst/>
            </a:prstGeom>
            <a:noFill/>
          </p:spPr>
          <p:txBody>
            <a:bodyPr wrap="square">
              <a:spAutoFit/>
            </a:bodyPr>
            <a:lstStyle/>
            <a:p>
              <a:r>
                <a:rPr lang="en-GB" sz="1800" b="1" dirty="0">
                  <a:solidFill>
                    <a:srgbClr val="212121"/>
                  </a:solidFill>
                </a:rPr>
                <a:t>Park &amp; Bischof</a:t>
              </a:r>
              <a:r>
                <a:rPr lang="en-GB" sz="1800" spc="15" dirty="0">
                  <a:solidFill>
                    <a:srgbClr val="363635"/>
                  </a:solidFill>
                  <a:effectLst/>
                  <a:ea typeface="Times New Roman" panose="02020603050405020304" pitchFamily="18" charset="0"/>
                  <a:cs typeface="Times New Roman" panose="02020603050405020304" pitchFamily="18" charset="0"/>
                </a:rPr>
                <a:t>, </a:t>
              </a:r>
              <a:r>
                <a:rPr lang="en-GB" sz="1800" b="1" dirty="0">
                  <a:solidFill>
                    <a:srgbClr val="212121"/>
                  </a:solidFill>
                </a:rPr>
                <a:t>2014 </a:t>
              </a:r>
              <a:endParaRPr lang="en-US" dirty="0"/>
            </a:p>
          </p:txBody>
        </p:sp>
      </p:grpSp>
    </p:spTree>
    <p:extLst>
      <p:ext uri="{BB962C8B-B14F-4D97-AF65-F5344CB8AC3E}">
        <p14:creationId xmlns:p14="http://schemas.microsoft.com/office/powerpoint/2010/main" val="3847511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4D7D5-4810-CC3B-057C-15AE75A01D73}"/>
              </a:ext>
            </a:extLst>
          </p:cNvPr>
          <p:cNvSpPr>
            <a:spLocks noGrp="1"/>
          </p:cNvSpPr>
          <p:nvPr>
            <p:ph type="title"/>
          </p:nvPr>
        </p:nvSpPr>
        <p:spPr>
          <a:xfrm>
            <a:off x="688483" y="218340"/>
            <a:ext cx="10515600" cy="874395"/>
          </a:xfrm>
        </p:spPr>
        <p:txBody>
          <a:bodyPr>
            <a:normAutofit fontScale="90000"/>
          </a:bodyPr>
          <a:lstStyle/>
          <a:p>
            <a:r>
              <a:rPr lang="en-US" dirty="0"/>
              <a:t>Aging as a risk factor for neurodegenerative disease</a:t>
            </a:r>
          </a:p>
        </p:txBody>
      </p:sp>
      <p:sp>
        <p:nvSpPr>
          <p:cNvPr id="5" name="TextBox 4">
            <a:extLst>
              <a:ext uri="{FF2B5EF4-FFF2-40B4-BE49-F238E27FC236}">
                <a16:creationId xmlns:a16="http://schemas.microsoft.com/office/drawing/2014/main" id="{D4C875CD-06DA-91FC-4D0D-5E2F9E30333F}"/>
              </a:ext>
            </a:extLst>
          </p:cNvPr>
          <p:cNvSpPr txBox="1"/>
          <p:nvPr/>
        </p:nvSpPr>
        <p:spPr>
          <a:xfrm>
            <a:off x="5900563" y="6537331"/>
            <a:ext cx="5303520" cy="369332"/>
          </a:xfrm>
          <a:prstGeom prst="rect">
            <a:avLst/>
          </a:prstGeom>
          <a:noFill/>
        </p:spPr>
        <p:txBody>
          <a:bodyPr wrap="square">
            <a:spAutoFit/>
          </a:bodyPr>
          <a:lstStyle/>
          <a:p>
            <a:pPr algn="l"/>
            <a:r>
              <a:rPr lang="en-GB" b="0" i="0" u="none" strike="noStrike" dirty="0">
                <a:solidFill>
                  <a:srgbClr val="222222"/>
                </a:solidFill>
                <a:effectLst/>
                <a:latin typeface="-apple-system"/>
              </a:rPr>
              <a:t>Hou, Y., Dan, X., </a:t>
            </a:r>
            <a:r>
              <a:rPr lang="en-GB" b="0" i="0" u="none" strike="noStrike" dirty="0" err="1">
                <a:solidFill>
                  <a:srgbClr val="222222"/>
                </a:solidFill>
                <a:effectLst/>
                <a:latin typeface="-apple-system"/>
              </a:rPr>
              <a:t>Babbar</a:t>
            </a:r>
            <a:r>
              <a:rPr lang="en-GB" b="0" i="0" u="none" strike="noStrike" dirty="0">
                <a:solidFill>
                  <a:srgbClr val="222222"/>
                </a:solidFill>
                <a:effectLst/>
                <a:latin typeface="-apple-system"/>
              </a:rPr>
              <a:t>, M. </a:t>
            </a:r>
            <a:r>
              <a:rPr lang="en-GB" b="0" i="1" u="none" strike="noStrike" dirty="0">
                <a:solidFill>
                  <a:srgbClr val="222222"/>
                </a:solidFill>
                <a:effectLst/>
                <a:latin typeface="-apple-system"/>
              </a:rPr>
              <a:t>et al</a:t>
            </a:r>
            <a:r>
              <a:rPr lang="en-GB" b="0" i="0" u="none" strike="noStrike" dirty="0">
                <a:solidFill>
                  <a:srgbClr val="222222"/>
                </a:solidFill>
                <a:effectLst/>
                <a:latin typeface="-apple-system"/>
              </a:rPr>
              <a:t>. </a:t>
            </a:r>
            <a:r>
              <a:rPr lang="en-GB" b="0" i="1" u="none" strike="noStrike" dirty="0">
                <a:solidFill>
                  <a:srgbClr val="222222"/>
                </a:solidFill>
                <a:effectLst/>
                <a:latin typeface="-apple-system"/>
              </a:rPr>
              <a:t>Nat Rev </a:t>
            </a:r>
            <a:r>
              <a:rPr lang="en-GB" b="0" i="1" u="none" strike="noStrike" dirty="0" err="1">
                <a:solidFill>
                  <a:srgbClr val="222222"/>
                </a:solidFill>
                <a:effectLst/>
                <a:latin typeface="-apple-system"/>
              </a:rPr>
              <a:t>Neurol</a:t>
            </a:r>
            <a:r>
              <a:rPr lang="en-GB" b="0" i="0" u="none" strike="noStrike" dirty="0">
                <a:solidFill>
                  <a:srgbClr val="222222"/>
                </a:solidFill>
                <a:effectLst/>
                <a:latin typeface="-apple-system"/>
              </a:rPr>
              <a:t> </a:t>
            </a:r>
            <a:r>
              <a:rPr lang="en-GB" b="1" dirty="0">
                <a:solidFill>
                  <a:srgbClr val="222222"/>
                </a:solidFill>
                <a:latin typeface="-apple-system"/>
              </a:rPr>
              <a:t>, </a:t>
            </a:r>
            <a:r>
              <a:rPr lang="en-GB" b="0" i="0" u="none" strike="noStrike" dirty="0">
                <a:solidFill>
                  <a:srgbClr val="222222"/>
                </a:solidFill>
                <a:effectLst/>
                <a:latin typeface="-apple-system"/>
              </a:rPr>
              <a:t>2019</a:t>
            </a:r>
            <a:endParaRPr lang="en-US" dirty="0"/>
          </a:p>
        </p:txBody>
      </p:sp>
      <p:pic>
        <p:nvPicPr>
          <p:cNvPr id="7" name="Picture 6" descr="Diagram&#10;&#10;Description automatically generated">
            <a:extLst>
              <a:ext uri="{FF2B5EF4-FFF2-40B4-BE49-F238E27FC236}">
                <a16:creationId xmlns:a16="http://schemas.microsoft.com/office/drawing/2014/main" id="{9F5D7CDD-9D5D-789F-7B72-59FF6F72BB5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4592607" y="655537"/>
            <a:ext cx="6273513" cy="5521426"/>
          </a:xfrm>
          <a:prstGeom prst="rect">
            <a:avLst/>
          </a:prstGeom>
        </p:spPr>
      </p:pic>
      <p:sp>
        <p:nvSpPr>
          <p:cNvPr id="9" name="TextBox 8">
            <a:extLst>
              <a:ext uri="{FF2B5EF4-FFF2-40B4-BE49-F238E27FC236}">
                <a16:creationId xmlns:a16="http://schemas.microsoft.com/office/drawing/2014/main" id="{F003ECB0-27B5-8E7D-8276-B6625E813163}"/>
              </a:ext>
            </a:extLst>
          </p:cNvPr>
          <p:cNvSpPr txBox="1"/>
          <p:nvPr/>
        </p:nvSpPr>
        <p:spPr>
          <a:xfrm>
            <a:off x="228600" y="1636612"/>
            <a:ext cx="4026044" cy="1200329"/>
          </a:xfrm>
          <a:prstGeom prst="rect">
            <a:avLst/>
          </a:prstGeom>
          <a:noFill/>
        </p:spPr>
        <p:txBody>
          <a:bodyPr wrap="square">
            <a:spAutoFit/>
          </a:bodyPr>
          <a:lstStyle/>
          <a:p>
            <a:r>
              <a:rPr lang="en-GB" sz="2400" b="1" dirty="0" err="1">
                <a:effectLst/>
              </a:rPr>
              <a:t>Geroscience</a:t>
            </a:r>
            <a:r>
              <a:rPr lang="en-GB" sz="2400" dirty="0">
                <a:effectLst/>
              </a:rPr>
              <a:t> ➔ the study of the relationship between aging biology and disease</a:t>
            </a:r>
          </a:p>
        </p:txBody>
      </p:sp>
    </p:spTree>
    <p:extLst>
      <p:ext uri="{BB962C8B-B14F-4D97-AF65-F5344CB8AC3E}">
        <p14:creationId xmlns:p14="http://schemas.microsoft.com/office/powerpoint/2010/main" val="1575475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25DF7-354A-E708-9460-A086CCC6BDDB}"/>
              </a:ext>
            </a:extLst>
          </p:cNvPr>
          <p:cNvSpPr>
            <a:spLocks noGrp="1"/>
          </p:cNvSpPr>
          <p:nvPr>
            <p:ph type="title"/>
          </p:nvPr>
        </p:nvSpPr>
        <p:spPr>
          <a:xfrm>
            <a:off x="396240" y="329565"/>
            <a:ext cx="11658600" cy="874395"/>
          </a:xfrm>
        </p:spPr>
        <p:txBody>
          <a:bodyPr>
            <a:normAutofit fontScale="90000"/>
          </a:bodyPr>
          <a:lstStyle/>
          <a:p>
            <a:r>
              <a:rPr lang="en-US" dirty="0"/>
              <a:t>Changes in the brain that occur with age</a:t>
            </a:r>
            <a:br>
              <a:rPr lang="en-US" dirty="0"/>
            </a:br>
            <a:endParaRPr lang="en-US" dirty="0"/>
          </a:p>
        </p:txBody>
      </p:sp>
      <p:pic>
        <p:nvPicPr>
          <p:cNvPr id="5" name="Content Placeholder 4" descr="Diagram&#10;&#10;Description automatically generated">
            <a:extLst>
              <a:ext uri="{FF2B5EF4-FFF2-40B4-BE49-F238E27FC236}">
                <a16:creationId xmlns:a16="http://schemas.microsoft.com/office/drawing/2014/main" id="{16CE252C-73B6-1E03-5835-CAA545900E5A}"/>
              </a:ext>
            </a:extLst>
          </p:cNvPr>
          <p:cNvPicPr>
            <a:picLocks noGrp="1" noChangeAspect="1"/>
          </p:cNvPicPr>
          <p:nvPr>
            <p:ph idx="1"/>
          </p:nvPr>
        </p:nvPicPr>
        <p:blipFill>
          <a:blip r:embed="rId2"/>
          <a:stretch>
            <a:fillRect/>
          </a:stretch>
        </p:blipFill>
        <p:spPr>
          <a:xfrm>
            <a:off x="3827719" y="766762"/>
            <a:ext cx="4356161" cy="5379113"/>
          </a:xfrm>
        </p:spPr>
      </p:pic>
      <p:sp>
        <p:nvSpPr>
          <p:cNvPr id="7" name="TextBox 6">
            <a:extLst>
              <a:ext uri="{FF2B5EF4-FFF2-40B4-BE49-F238E27FC236}">
                <a16:creationId xmlns:a16="http://schemas.microsoft.com/office/drawing/2014/main" id="{B6D8F695-F8F8-2023-B049-AA5B9B8B27C3}"/>
              </a:ext>
            </a:extLst>
          </p:cNvPr>
          <p:cNvSpPr txBox="1"/>
          <p:nvPr/>
        </p:nvSpPr>
        <p:spPr>
          <a:xfrm>
            <a:off x="6195060" y="5710821"/>
            <a:ext cx="2308860" cy="369332"/>
          </a:xfrm>
          <a:prstGeom prst="rect">
            <a:avLst/>
          </a:prstGeom>
          <a:noFill/>
        </p:spPr>
        <p:txBody>
          <a:bodyPr wrap="square">
            <a:spAutoFit/>
          </a:bodyPr>
          <a:lstStyle/>
          <a:p>
            <a:r>
              <a:rPr lang="en-GB" sz="1800" b="1" dirty="0">
                <a:solidFill>
                  <a:srgbClr val="212121"/>
                </a:solidFill>
              </a:rPr>
              <a:t>Park &amp; Bischof</a:t>
            </a:r>
            <a:r>
              <a:rPr lang="en-GB" sz="1800" spc="15" dirty="0">
                <a:solidFill>
                  <a:srgbClr val="363635"/>
                </a:solidFill>
                <a:effectLst/>
                <a:ea typeface="Times New Roman" panose="02020603050405020304" pitchFamily="18" charset="0"/>
                <a:cs typeface="Times New Roman" panose="02020603050405020304" pitchFamily="18" charset="0"/>
              </a:rPr>
              <a:t>, </a:t>
            </a:r>
            <a:r>
              <a:rPr lang="en-GB" sz="1800" b="1" dirty="0">
                <a:solidFill>
                  <a:srgbClr val="212121"/>
                </a:solidFill>
              </a:rPr>
              <a:t>2014 </a:t>
            </a:r>
            <a:endParaRPr lang="en-US" dirty="0"/>
          </a:p>
        </p:txBody>
      </p:sp>
    </p:spTree>
    <p:extLst>
      <p:ext uri="{BB962C8B-B14F-4D97-AF65-F5344CB8AC3E}">
        <p14:creationId xmlns:p14="http://schemas.microsoft.com/office/powerpoint/2010/main" val="3111636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05F2-808F-3798-526D-8F7DCCA5B80B}"/>
              </a:ext>
            </a:extLst>
          </p:cNvPr>
          <p:cNvSpPr>
            <a:spLocks noGrp="1"/>
          </p:cNvSpPr>
          <p:nvPr>
            <p:ph type="title"/>
          </p:nvPr>
        </p:nvSpPr>
        <p:spPr>
          <a:xfrm>
            <a:off x="350520" y="208189"/>
            <a:ext cx="11353800" cy="874395"/>
          </a:xfrm>
        </p:spPr>
        <p:txBody>
          <a:bodyPr>
            <a:noAutofit/>
          </a:bodyPr>
          <a:lstStyle/>
          <a:p>
            <a:r>
              <a:rPr lang="en-US" sz="3600" dirty="0"/>
              <a:t>Cellular senescence in brain aging and neurodegenerative diseases</a:t>
            </a:r>
          </a:p>
        </p:txBody>
      </p:sp>
      <p:sp>
        <p:nvSpPr>
          <p:cNvPr id="5" name="TextBox 4">
            <a:extLst>
              <a:ext uri="{FF2B5EF4-FFF2-40B4-BE49-F238E27FC236}">
                <a16:creationId xmlns:a16="http://schemas.microsoft.com/office/drawing/2014/main" id="{F986EFC0-BB23-07F7-F22C-1A51873682BC}"/>
              </a:ext>
            </a:extLst>
          </p:cNvPr>
          <p:cNvSpPr txBox="1"/>
          <p:nvPr/>
        </p:nvSpPr>
        <p:spPr>
          <a:xfrm>
            <a:off x="11704320" y="6096000"/>
            <a:ext cx="184731" cy="369332"/>
          </a:xfrm>
          <a:prstGeom prst="rect">
            <a:avLst/>
          </a:prstGeom>
          <a:noFill/>
        </p:spPr>
        <p:txBody>
          <a:bodyPr wrap="none" rtlCol="0">
            <a:spAutoFit/>
          </a:bodyPr>
          <a:lstStyle/>
          <a:p>
            <a:endParaRPr lang="en-US"/>
          </a:p>
        </p:txBody>
      </p:sp>
      <p:grpSp>
        <p:nvGrpSpPr>
          <p:cNvPr id="10" name="Group 9">
            <a:extLst>
              <a:ext uri="{FF2B5EF4-FFF2-40B4-BE49-F238E27FC236}">
                <a16:creationId xmlns:a16="http://schemas.microsoft.com/office/drawing/2014/main" id="{13689528-CD64-0B68-44B5-40C5D0DD2286}"/>
              </a:ext>
            </a:extLst>
          </p:cNvPr>
          <p:cNvGrpSpPr/>
          <p:nvPr/>
        </p:nvGrpSpPr>
        <p:grpSpPr>
          <a:xfrm>
            <a:off x="5351091" y="773412"/>
            <a:ext cx="6688509" cy="5631760"/>
            <a:chOff x="5015811" y="773412"/>
            <a:chExt cx="6688509" cy="5631760"/>
          </a:xfrm>
        </p:grpSpPr>
        <p:sp>
          <p:nvSpPr>
            <p:cNvPr id="6" name="TextBox 5">
              <a:extLst>
                <a:ext uri="{FF2B5EF4-FFF2-40B4-BE49-F238E27FC236}">
                  <a16:creationId xmlns:a16="http://schemas.microsoft.com/office/drawing/2014/main" id="{A661570B-41B7-6268-D67C-8C4D6A344F63}"/>
                </a:ext>
              </a:extLst>
            </p:cNvPr>
            <p:cNvSpPr txBox="1"/>
            <p:nvPr/>
          </p:nvSpPr>
          <p:spPr>
            <a:xfrm>
              <a:off x="7390660" y="5758841"/>
              <a:ext cx="2805640" cy="646331"/>
            </a:xfrm>
            <a:prstGeom prst="rect">
              <a:avLst/>
            </a:prstGeom>
            <a:noFill/>
          </p:spPr>
          <p:txBody>
            <a:bodyPr wrap="none" rtlCol="0">
              <a:spAutoFit/>
            </a:bodyPr>
            <a:lstStyle/>
            <a:p>
              <a:r>
                <a:rPr lang="en-US" sz="1800" b="1" dirty="0">
                  <a:solidFill>
                    <a:srgbClr val="222222"/>
                  </a:solidFill>
                </a:rPr>
                <a:t>Baker DJ, J Clin Invest, 2018</a:t>
              </a:r>
            </a:p>
            <a:p>
              <a:endParaRPr lang="en-US" dirty="0"/>
            </a:p>
          </p:txBody>
        </p:sp>
        <p:pic>
          <p:nvPicPr>
            <p:cNvPr id="9" name="Picture 8" descr="Diagram&#10;&#10;Description automatically generated">
              <a:extLst>
                <a:ext uri="{FF2B5EF4-FFF2-40B4-BE49-F238E27FC236}">
                  <a16:creationId xmlns:a16="http://schemas.microsoft.com/office/drawing/2014/main" id="{6DB595E0-A520-5B44-F1F7-60BD87D31F1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6201" r="5368"/>
            <a:stretch/>
          </p:blipFill>
          <p:spPr>
            <a:xfrm>
              <a:off x="5015811" y="773412"/>
              <a:ext cx="6688509" cy="4758587"/>
            </a:xfrm>
            <a:prstGeom prst="rect">
              <a:avLst/>
            </a:prstGeom>
            <a:effectLst>
              <a:softEdge rad="25400"/>
            </a:effectLst>
          </p:spPr>
        </p:pic>
      </p:grpSp>
      <p:sp>
        <p:nvSpPr>
          <p:cNvPr id="14" name="TextBox 13">
            <a:extLst>
              <a:ext uri="{FF2B5EF4-FFF2-40B4-BE49-F238E27FC236}">
                <a16:creationId xmlns:a16="http://schemas.microsoft.com/office/drawing/2014/main" id="{212C44DE-4F7A-4DEF-5074-82446CCFE4DB}"/>
              </a:ext>
            </a:extLst>
          </p:cNvPr>
          <p:cNvSpPr txBox="1"/>
          <p:nvPr/>
        </p:nvSpPr>
        <p:spPr>
          <a:xfrm>
            <a:off x="435925" y="4400279"/>
            <a:ext cx="4602481" cy="408623"/>
          </a:xfrm>
          <a:prstGeom prst="roundRect">
            <a:avLst/>
          </a:prstGeom>
          <a:gradFill flip="none" rotWithShape="1">
            <a:gsLst>
              <a:gs pos="0">
                <a:srgbClr val="C00000">
                  <a:tint val="66000"/>
                  <a:satMod val="160000"/>
                </a:srgbClr>
              </a:gs>
              <a:gs pos="95000">
                <a:srgbClr val="C00000"/>
              </a:gs>
              <a:gs pos="100000">
                <a:srgbClr val="C00000">
                  <a:tint val="23500"/>
                  <a:satMod val="160000"/>
                </a:srgbClr>
              </a:gs>
            </a:gsLst>
            <a:path path="circle">
              <a:fillToRect l="50000" t="50000" r="50000" b="50000"/>
            </a:path>
            <a:tileRect/>
          </a:gradFill>
          <a:effectLst>
            <a:softEdge rad="25400"/>
          </a:effectLst>
        </p:spPr>
        <p:txBody>
          <a:bodyPr wrap="square">
            <a:spAutoFit/>
          </a:bodyPr>
          <a:lstStyle>
            <a:defPPr>
              <a:defRPr lang="en-US"/>
            </a:defPPr>
            <a:lvl1pPr>
              <a:defRPr b="1">
                <a:solidFill>
                  <a:srgbClr val="222222"/>
                </a:solidFill>
              </a:defRPr>
            </a:lvl1pPr>
            <a:lvl2pPr lvl="1">
              <a:defRPr sz="1600"/>
            </a:lvl2pPr>
          </a:lstStyle>
          <a:p>
            <a:pPr algn="ctr"/>
            <a:r>
              <a:rPr lang="en-GB" dirty="0"/>
              <a:t>Inflammatory stress activation</a:t>
            </a:r>
            <a:endParaRPr lang="en-US" b="0" dirty="0"/>
          </a:p>
        </p:txBody>
      </p:sp>
      <p:sp>
        <p:nvSpPr>
          <p:cNvPr id="16" name="TextBox 15">
            <a:extLst>
              <a:ext uri="{FF2B5EF4-FFF2-40B4-BE49-F238E27FC236}">
                <a16:creationId xmlns:a16="http://schemas.microsoft.com/office/drawing/2014/main" id="{FD112DB1-4E41-4739-BF29-94095B748AA3}"/>
              </a:ext>
            </a:extLst>
          </p:cNvPr>
          <p:cNvSpPr txBox="1"/>
          <p:nvPr/>
        </p:nvSpPr>
        <p:spPr>
          <a:xfrm>
            <a:off x="809306" y="5596163"/>
            <a:ext cx="3992880" cy="369332"/>
          </a:xfrm>
          <a:prstGeom prst="rect">
            <a:avLst/>
          </a:prstGeom>
          <a:noFill/>
        </p:spPr>
        <p:txBody>
          <a:bodyPr wrap="square">
            <a:spAutoFit/>
          </a:bodyPr>
          <a:lstStyle/>
          <a:p>
            <a:r>
              <a:rPr lang="en-GB" b="0" i="0" u="none" strike="noStrike" dirty="0" err="1">
                <a:solidFill>
                  <a:srgbClr val="222222"/>
                </a:solidFill>
                <a:effectLst/>
                <a:latin typeface="-apple-system"/>
              </a:rPr>
              <a:t>Saez-Atienzar</a:t>
            </a:r>
            <a:r>
              <a:rPr lang="en-GB" dirty="0">
                <a:solidFill>
                  <a:srgbClr val="222222"/>
                </a:solidFill>
                <a:latin typeface="-apple-system"/>
              </a:rPr>
              <a:t>.</a:t>
            </a:r>
            <a:r>
              <a:rPr lang="en-GB" b="0" i="0" u="none" strike="noStrike" dirty="0">
                <a:solidFill>
                  <a:srgbClr val="222222"/>
                </a:solidFill>
                <a:effectLst/>
                <a:latin typeface="-apple-system"/>
              </a:rPr>
              <a:t> </a:t>
            </a:r>
            <a:r>
              <a:rPr lang="en-GB" b="0" i="1" u="none" strike="noStrike" dirty="0">
                <a:solidFill>
                  <a:srgbClr val="222222"/>
                </a:solidFill>
                <a:effectLst/>
                <a:latin typeface="-apple-system"/>
              </a:rPr>
              <a:t>Nat Rev </a:t>
            </a:r>
            <a:r>
              <a:rPr lang="en-GB" b="0" i="1" u="none" strike="noStrike" dirty="0" err="1">
                <a:solidFill>
                  <a:srgbClr val="222222"/>
                </a:solidFill>
                <a:effectLst/>
                <a:latin typeface="-apple-system"/>
              </a:rPr>
              <a:t>Neurosci</a:t>
            </a:r>
            <a:r>
              <a:rPr lang="en-GB" dirty="0">
                <a:solidFill>
                  <a:srgbClr val="222222"/>
                </a:solidFill>
                <a:latin typeface="-apple-system"/>
              </a:rPr>
              <a:t>. </a:t>
            </a:r>
            <a:r>
              <a:rPr lang="en-GB" b="0" i="0" u="none" strike="noStrike" dirty="0">
                <a:solidFill>
                  <a:srgbClr val="222222"/>
                </a:solidFill>
                <a:effectLst/>
                <a:latin typeface="-apple-system"/>
              </a:rPr>
              <a:t>2020</a:t>
            </a:r>
            <a:endParaRPr lang="en-US" dirty="0"/>
          </a:p>
        </p:txBody>
      </p:sp>
      <p:sp>
        <p:nvSpPr>
          <p:cNvPr id="19" name="TextBox 18">
            <a:extLst>
              <a:ext uri="{FF2B5EF4-FFF2-40B4-BE49-F238E27FC236}">
                <a16:creationId xmlns:a16="http://schemas.microsoft.com/office/drawing/2014/main" id="{98C4239E-2D81-5C4F-C1A0-28AC3505FE5D}"/>
              </a:ext>
            </a:extLst>
          </p:cNvPr>
          <p:cNvSpPr txBox="1"/>
          <p:nvPr/>
        </p:nvSpPr>
        <p:spPr>
          <a:xfrm>
            <a:off x="450506" y="1385088"/>
            <a:ext cx="4602480" cy="715089"/>
          </a:xfrm>
          <a:prstGeom prst="roundRect">
            <a:avLst/>
          </a:prstGeom>
          <a:solidFill>
            <a:srgbClr val="FFC000"/>
          </a:solidFill>
          <a:effectLst>
            <a:softEdge rad="25400"/>
          </a:effectLst>
        </p:spPr>
        <p:txBody>
          <a:bodyPr wrap="square">
            <a:spAutoFit/>
          </a:bodyPr>
          <a:lstStyle/>
          <a:p>
            <a:r>
              <a:rPr lang="en-GB" b="1" dirty="0">
                <a:solidFill>
                  <a:srgbClr val="222222"/>
                </a:solidFill>
              </a:rPr>
              <a:t>Cell d</a:t>
            </a:r>
            <a:r>
              <a:rPr lang="en-GB" b="1" i="0" u="none" strike="noStrike" dirty="0">
                <a:solidFill>
                  <a:srgbClr val="222222"/>
                </a:solidFill>
                <a:effectLst/>
              </a:rPr>
              <a:t>amage accumulation throughout an individual’s life:</a:t>
            </a:r>
          </a:p>
        </p:txBody>
      </p:sp>
      <p:sp>
        <p:nvSpPr>
          <p:cNvPr id="21" name="TextBox 20">
            <a:extLst>
              <a:ext uri="{FF2B5EF4-FFF2-40B4-BE49-F238E27FC236}">
                <a16:creationId xmlns:a16="http://schemas.microsoft.com/office/drawing/2014/main" id="{B0B79BA6-B301-527E-FAFD-2E62340960CF}"/>
              </a:ext>
            </a:extLst>
          </p:cNvPr>
          <p:cNvSpPr txBox="1"/>
          <p:nvPr/>
        </p:nvSpPr>
        <p:spPr>
          <a:xfrm>
            <a:off x="450506" y="2100177"/>
            <a:ext cx="4602480" cy="1191816"/>
          </a:xfrm>
          <a:prstGeom prst="round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a:effectLst>
            <a:softEdge rad="25400"/>
          </a:effectLst>
        </p:spPr>
        <p:txBody>
          <a:bodyPr wrap="square">
            <a:spAutoFit/>
          </a:bodyPr>
          <a:lstStyle>
            <a:defPPr>
              <a:defRPr lang="en-US"/>
            </a:defPPr>
            <a:lvl1pPr>
              <a:defRPr b="1">
                <a:solidFill>
                  <a:srgbClr val="222222"/>
                </a:solidFill>
              </a:defRPr>
            </a:lvl1pPr>
          </a:lstStyle>
          <a:p>
            <a:pPr marL="742950" lvl="1" indent="-285750">
              <a:buFont typeface="Wingdings" pitchFamily="2" charset="2"/>
              <a:buChar char="Ø"/>
            </a:pPr>
            <a:r>
              <a:rPr lang="en-GB" sz="1600" dirty="0"/>
              <a:t>DNA and oxidative damage</a:t>
            </a:r>
          </a:p>
          <a:p>
            <a:pPr marL="742950" lvl="1" indent="-285750">
              <a:buFont typeface="Wingdings" pitchFamily="2" charset="2"/>
              <a:buChar char="Ø"/>
            </a:pPr>
            <a:r>
              <a:rPr lang="en-GB" sz="1600" dirty="0"/>
              <a:t>telomere shortening</a:t>
            </a:r>
          </a:p>
          <a:p>
            <a:pPr marL="742950" lvl="1" indent="-285750">
              <a:buFont typeface="Wingdings" pitchFamily="2" charset="2"/>
              <a:buChar char="Ø"/>
            </a:pPr>
            <a:r>
              <a:rPr lang="en-GB" sz="1600" dirty="0"/>
              <a:t>impairment  of repair mechanisms</a:t>
            </a:r>
          </a:p>
          <a:p>
            <a:pPr marL="742950" lvl="1" indent="-285750">
              <a:buFont typeface="Wingdings" pitchFamily="2" charset="2"/>
              <a:buChar char="Ø"/>
            </a:pPr>
            <a:r>
              <a:rPr lang="en-GB" sz="1600" dirty="0"/>
              <a:t>immune system function</a:t>
            </a:r>
          </a:p>
        </p:txBody>
      </p:sp>
      <p:sp>
        <p:nvSpPr>
          <p:cNvPr id="22" name="Down Arrow 21">
            <a:extLst>
              <a:ext uri="{FF2B5EF4-FFF2-40B4-BE49-F238E27FC236}">
                <a16:creationId xmlns:a16="http://schemas.microsoft.com/office/drawing/2014/main" id="{A00EF684-F827-9F71-A8A1-52D6E2A8F6DA}"/>
              </a:ext>
            </a:extLst>
          </p:cNvPr>
          <p:cNvSpPr/>
          <p:nvPr/>
        </p:nvSpPr>
        <p:spPr>
          <a:xfrm>
            <a:off x="2683166" y="3314743"/>
            <a:ext cx="108000" cy="25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94882A1-529F-F986-68CA-40E4A062F7F2}"/>
              </a:ext>
            </a:extLst>
          </p:cNvPr>
          <p:cNvSpPr txBox="1"/>
          <p:nvPr/>
        </p:nvSpPr>
        <p:spPr>
          <a:xfrm>
            <a:off x="454481" y="3569450"/>
            <a:ext cx="4565371" cy="408623"/>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effectLst>
            <a:softEdge rad="25400"/>
          </a:effectLst>
        </p:spPr>
        <p:txBody>
          <a:bodyPr wrap="square">
            <a:spAutoFit/>
          </a:bodyPr>
          <a:lstStyle>
            <a:defPPr>
              <a:defRPr lang="en-US"/>
            </a:defPPr>
            <a:lvl1pPr>
              <a:defRPr b="1">
                <a:solidFill>
                  <a:srgbClr val="222222"/>
                </a:solidFill>
              </a:defRPr>
            </a:lvl1pPr>
            <a:lvl2pPr lvl="1">
              <a:defRPr sz="1600"/>
            </a:lvl2pPr>
          </a:lstStyle>
          <a:p>
            <a:pPr algn="ctr"/>
            <a:r>
              <a:rPr lang="en-GB" dirty="0"/>
              <a:t>Accumulation of senescent </a:t>
            </a:r>
            <a:r>
              <a:rPr lang="en-GB" b="0" dirty="0"/>
              <a:t>cells over time</a:t>
            </a:r>
          </a:p>
        </p:txBody>
      </p:sp>
      <p:sp>
        <p:nvSpPr>
          <p:cNvPr id="27" name="Down Arrow 26">
            <a:extLst>
              <a:ext uri="{FF2B5EF4-FFF2-40B4-BE49-F238E27FC236}">
                <a16:creationId xmlns:a16="http://schemas.microsoft.com/office/drawing/2014/main" id="{C218C451-58E9-6A2D-D4F7-DBA14CE40B29}"/>
              </a:ext>
            </a:extLst>
          </p:cNvPr>
          <p:cNvSpPr/>
          <p:nvPr/>
        </p:nvSpPr>
        <p:spPr>
          <a:xfrm>
            <a:off x="2697746" y="4118622"/>
            <a:ext cx="108000" cy="25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3D68398-6019-1F05-1DE8-F075E0F661F9}"/>
              </a:ext>
            </a:extLst>
          </p:cNvPr>
          <p:cNvSpPr txBox="1"/>
          <p:nvPr/>
        </p:nvSpPr>
        <p:spPr>
          <a:xfrm>
            <a:off x="435924" y="5142817"/>
            <a:ext cx="4602481" cy="408623"/>
          </a:xfrm>
          <a:prstGeom prst="roundRect">
            <a:avLst/>
          </a:prstGeom>
          <a:solidFill>
            <a:srgbClr val="C00000"/>
          </a:solidFill>
          <a:effectLst>
            <a:softEdge rad="38100"/>
          </a:effectLst>
        </p:spPr>
        <p:txBody>
          <a:bodyPr wrap="square">
            <a:spAutoFit/>
          </a:bodyPr>
          <a:lstStyle>
            <a:defPPr>
              <a:defRPr lang="en-US"/>
            </a:defPPr>
            <a:lvl1pPr>
              <a:defRPr b="1">
                <a:solidFill>
                  <a:srgbClr val="222222"/>
                </a:solidFill>
              </a:defRPr>
            </a:lvl1pPr>
            <a:lvl2pPr lvl="1">
              <a:defRPr sz="1600"/>
            </a:lvl2pPr>
          </a:lstStyle>
          <a:p>
            <a:pPr algn="ctr"/>
            <a:r>
              <a:rPr lang="en-GB" dirty="0">
                <a:solidFill>
                  <a:schemeClr val="bg1"/>
                </a:solidFill>
              </a:rPr>
              <a:t>NEURODEGENERATIVE DISEASE </a:t>
            </a:r>
            <a:endParaRPr lang="en-US" b="0" dirty="0">
              <a:solidFill>
                <a:schemeClr val="bg1"/>
              </a:solidFill>
            </a:endParaRPr>
          </a:p>
        </p:txBody>
      </p:sp>
      <p:sp>
        <p:nvSpPr>
          <p:cNvPr id="29" name="Down Arrow 28">
            <a:extLst>
              <a:ext uri="{FF2B5EF4-FFF2-40B4-BE49-F238E27FC236}">
                <a16:creationId xmlns:a16="http://schemas.microsoft.com/office/drawing/2014/main" id="{C11EFD60-DE0D-13F1-9431-13EDE3D8DC34}"/>
              </a:ext>
            </a:extLst>
          </p:cNvPr>
          <p:cNvSpPr/>
          <p:nvPr/>
        </p:nvSpPr>
        <p:spPr>
          <a:xfrm>
            <a:off x="2683166" y="4864869"/>
            <a:ext cx="108000" cy="25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5285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scatter chart&#10;&#10;Description automatically generated">
            <a:extLst>
              <a:ext uri="{FF2B5EF4-FFF2-40B4-BE49-F238E27FC236}">
                <a16:creationId xmlns:a16="http://schemas.microsoft.com/office/drawing/2014/main" id="{8B3D8636-8059-59EE-3F9D-348465ED1411}"/>
              </a:ext>
            </a:extLst>
          </p:cNvPr>
          <p:cNvPicPr>
            <a:picLocks noGrp="1" noChangeAspect="1"/>
          </p:cNvPicPr>
          <p:nvPr>
            <p:ph idx="1"/>
          </p:nvPr>
        </p:nvPicPr>
        <p:blipFill>
          <a:blip r:embed="rId3"/>
          <a:stretch>
            <a:fillRect/>
          </a:stretch>
        </p:blipFill>
        <p:spPr>
          <a:xfrm>
            <a:off x="1273175" y="646331"/>
            <a:ext cx="9645650" cy="5466915"/>
          </a:xfrm>
        </p:spPr>
      </p:pic>
      <p:sp>
        <p:nvSpPr>
          <p:cNvPr id="8" name="TextBox 7">
            <a:extLst>
              <a:ext uri="{FF2B5EF4-FFF2-40B4-BE49-F238E27FC236}">
                <a16:creationId xmlns:a16="http://schemas.microsoft.com/office/drawing/2014/main" id="{B5E30D79-3147-8B96-3767-A9BC0052F68C}"/>
              </a:ext>
            </a:extLst>
          </p:cNvPr>
          <p:cNvSpPr txBox="1"/>
          <p:nvPr/>
        </p:nvSpPr>
        <p:spPr>
          <a:xfrm>
            <a:off x="381000" y="0"/>
            <a:ext cx="5139292" cy="646331"/>
          </a:xfrm>
          <a:prstGeom prst="rect">
            <a:avLst/>
          </a:prstGeom>
          <a:noFill/>
        </p:spPr>
        <p:txBody>
          <a:bodyPr wrap="none" rtlCol="0">
            <a:spAutoFit/>
          </a:bodyPr>
          <a:lstStyle/>
          <a:p>
            <a:r>
              <a:rPr lang="en-US" sz="3600" dirty="0">
                <a:latin typeface="+mj-lt"/>
              </a:rPr>
              <a:t>Brain networking over age </a:t>
            </a:r>
          </a:p>
        </p:txBody>
      </p:sp>
      <p:sp>
        <p:nvSpPr>
          <p:cNvPr id="10" name="TextBox 9">
            <a:extLst>
              <a:ext uri="{FF2B5EF4-FFF2-40B4-BE49-F238E27FC236}">
                <a16:creationId xmlns:a16="http://schemas.microsoft.com/office/drawing/2014/main" id="{4C0D0F74-4E85-4822-BF0C-D97B0E14CD81}"/>
              </a:ext>
            </a:extLst>
          </p:cNvPr>
          <p:cNvSpPr txBox="1"/>
          <p:nvPr/>
        </p:nvSpPr>
        <p:spPr>
          <a:xfrm>
            <a:off x="7703185" y="6113246"/>
            <a:ext cx="3215640" cy="369332"/>
          </a:xfrm>
          <a:prstGeom prst="rect">
            <a:avLst/>
          </a:prstGeom>
          <a:noFill/>
        </p:spPr>
        <p:txBody>
          <a:bodyPr wrap="square">
            <a:spAutoFit/>
          </a:bodyPr>
          <a:lstStyle/>
          <a:p>
            <a:r>
              <a:rPr lang="en-US" dirty="0"/>
              <a:t>Micaela Y. Chan, PNAS, 2014</a:t>
            </a:r>
          </a:p>
        </p:txBody>
      </p:sp>
    </p:spTree>
    <p:extLst>
      <p:ext uri="{BB962C8B-B14F-4D97-AF65-F5344CB8AC3E}">
        <p14:creationId xmlns:p14="http://schemas.microsoft.com/office/powerpoint/2010/main" val="649650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1F411-8BB2-C478-213E-41909387F49C}"/>
              </a:ext>
            </a:extLst>
          </p:cNvPr>
          <p:cNvSpPr>
            <a:spLocks noGrp="1"/>
          </p:cNvSpPr>
          <p:nvPr>
            <p:ph type="title"/>
          </p:nvPr>
        </p:nvSpPr>
        <p:spPr>
          <a:xfrm>
            <a:off x="522854" y="423095"/>
            <a:ext cx="11499813" cy="461326"/>
          </a:xfrm>
        </p:spPr>
        <p:txBody>
          <a:bodyPr>
            <a:noAutofit/>
          </a:bodyPr>
          <a:lstStyle/>
          <a:p>
            <a:r>
              <a:rPr lang="en-US" sz="3600" dirty="0"/>
              <a:t>Age-related change in physical functions – mobility tests</a:t>
            </a:r>
            <a:br>
              <a:rPr lang="en-US" sz="3600" dirty="0"/>
            </a:br>
            <a:endParaRPr lang="en-US" sz="3600" dirty="0"/>
          </a:p>
        </p:txBody>
      </p:sp>
      <p:pic>
        <p:nvPicPr>
          <p:cNvPr id="7" name="Content Placeholder 6" descr="Chart, scatter chart&#10;&#10;Description automatically generated">
            <a:extLst>
              <a:ext uri="{FF2B5EF4-FFF2-40B4-BE49-F238E27FC236}">
                <a16:creationId xmlns:a16="http://schemas.microsoft.com/office/drawing/2014/main" id="{7A45C2D5-F9CF-DDF7-9ED1-D5A80D607B0D}"/>
              </a:ext>
            </a:extLst>
          </p:cNvPr>
          <p:cNvPicPr>
            <a:picLocks noGrp="1" noChangeAspect="1"/>
          </p:cNvPicPr>
          <p:nvPr>
            <p:ph idx="1"/>
          </p:nvPr>
        </p:nvPicPr>
        <p:blipFill>
          <a:blip r:embed="rId3"/>
          <a:stretch>
            <a:fillRect/>
          </a:stretch>
        </p:blipFill>
        <p:spPr>
          <a:xfrm>
            <a:off x="522854" y="1987313"/>
            <a:ext cx="11146291" cy="3016487"/>
          </a:xfrm>
        </p:spPr>
      </p:pic>
      <p:sp>
        <p:nvSpPr>
          <p:cNvPr id="5" name="TextBox 4">
            <a:extLst>
              <a:ext uri="{FF2B5EF4-FFF2-40B4-BE49-F238E27FC236}">
                <a16:creationId xmlns:a16="http://schemas.microsoft.com/office/drawing/2014/main" id="{06D0D090-1406-88E4-AF20-1294D7C214F0}"/>
              </a:ext>
            </a:extLst>
          </p:cNvPr>
          <p:cNvSpPr txBox="1"/>
          <p:nvPr/>
        </p:nvSpPr>
        <p:spPr>
          <a:xfrm>
            <a:off x="643466" y="5699443"/>
            <a:ext cx="11277600" cy="369332"/>
          </a:xfrm>
          <a:prstGeom prst="rect">
            <a:avLst/>
          </a:prstGeom>
          <a:noFill/>
        </p:spPr>
        <p:txBody>
          <a:bodyPr wrap="square">
            <a:spAutoFit/>
          </a:bodyPr>
          <a:lstStyle/>
          <a:p>
            <a:r>
              <a:rPr lang="en-GB" b="0" i="0" u="none" strike="noStrike" dirty="0" err="1">
                <a:solidFill>
                  <a:srgbClr val="222222"/>
                </a:solidFill>
                <a:effectLst/>
                <a:latin typeface="-apple-system"/>
              </a:rPr>
              <a:t>Kuo</a:t>
            </a:r>
            <a:r>
              <a:rPr lang="en-GB" b="0" i="0" u="none" strike="noStrike" dirty="0">
                <a:solidFill>
                  <a:srgbClr val="222222"/>
                </a:solidFill>
                <a:effectLst/>
                <a:latin typeface="-apple-system"/>
              </a:rPr>
              <a:t>, PL. </a:t>
            </a:r>
            <a:r>
              <a:rPr lang="en-GB" b="0" i="1" u="none" strike="noStrike" dirty="0">
                <a:solidFill>
                  <a:srgbClr val="222222"/>
                </a:solidFill>
                <a:effectLst/>
                <a:latin typeface="-apple-system"/>
              </a:rPr>
              <a:t>et al.</a:t>
            </a:r>
            <a:r>
              <a:rPr lang="en-GB" b="0" i="0" u="none" strike="noStrike" dirty="0">
                <a:solidFill>
                  <a:srgbClr val="222222"/>
                </a:solidFill>
                <a:effectLst/>
                <a:latin typeface="-apple-system"/>
              </a:rPr>
              <a:t> Longitudinal phenotypic aging metrics in the Baltimore Longitudinal Study of Aging. </a:t>
            </a:r>
            <a:r>
              <a:rPr lang="en-GB" b="0" i="1" u="none" strike="noStrike" dirty="0">
                <a:solidFill>
                  <a:srgbClr val="222222"/>
                </a:solidFill>
                <a:effectLst/>
                <a:latin typeface="-apple-system"/>
              </a:rPr>
              <a:t>Nat Aging,</a:t>
            </a:r>
            <a:r>
              <a:rPr lang="en-GB" b="0" i="0" u="none" strike="noStrike" dirty="0">
                <a:solidFill>
                  <a:srgbClr val="222222"/>
                </a:solidFill>
                <a:effectLst/>
                <a:latin typeface="-apple-system"/>
              </a:rPr>
              <a:t> 2022</a:t>
            </a:r>
            <a:endParaRPr lang="en-US" dirty="0"/>
          </a:p>
        </p:txBody>
      </p:sp>
    </p:spTree>
    <p:extLst>
      <p:ext uri="{BB962C8B-B14F-4D97-AF65-F5344CB8AC3E}">
        <p14:creationId xmlns:p14="http://schemas.microsoft.com/office/powerpoint/2010/main" val="3695188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E2144-A245-A01A-5D84-19A3E0896510}"/>
              </a:ext>
            </a:extLst>
          </p:cNvPr>
          <p:cNvSpPr>
            <a:spLocks noGrp="1"/>
          </p:cNvSpPr>
          <p:nvPr>
            <p:ph type="title"/>
          </p:nvPr>
        </p:nvSpPr>
        <p:spPr>
          <a:xfrm>
            <a:off x="423333" y="1114"/>
            <a:ext cx="11557000" cy="874395"/>
          </a:xfrm>
        </p:spPr>
        <p:txBody>
          <a:bodyPr>
            <a:noAutofit/>
          </a:bodyPr>
          <a:lstStyle/>
          <a:p>
            <a:r>
              <a:rPr lang="en-US" sz="2800" dirty="0"/>
              <a:t>Association of Neurocognitive and Physical Function With Gait Speed in Midlife</a:t>
            </a:r>
          </a:p>
        </p:txBody>
      </p:sp>
      <p:pic>
        <p:nvPicPr>
          <p:cNvPr id="7" name="Content Placeholder 6" descr="Chart, line chart&#10;&#10;Description automatically generated">
            <a:extLst>
              <a:ext uri="{FF2B5EF4-FFF2-40B4-BE49-F238E27FC236}">
                <a16:creationId xmlns:a16="http://schemas.microsoft.com/office/drawing/2014/main" id="{7F2DDE73-C66A-BE76-951F-6B9DCF5D2E7C}"/>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6096000" y="1034047"/>
            <a:ext cx="4874683" cy="4789906"/>
          </a:xfrm>
        </p:spPr>
      </p:pic>
      <p:sp>
        <p:nvSpPr>
          <p:cNvPr id="5" name="TextBox 4">
            <a:extLst>
              <a:ext uri="{FF2B5EF4-FFF2-40B4-BE49-F238E27FC236}">
                <a16:creationId xmlns:a16="http://schemas.microsoft.com/office/drawing/2014/main" id="{250C3B34-1AB5-01B0-C90B-761C4D2E567A}"/>
              </a:ext>
            </a:extLst>
          </p:cNvPr>
          <p:cNvSpPr txBox="1"/>
          <p:nvPr/>
        </p:nvSpPr>
        <p:spPr>
          <a:xfrm>
            <a:off x="838200" y="5838409"/>
            <a:ext cx="10727266" cy="338554"/>
          </a:xfrm>
          <a:prstGeom prst="rect">
            <a:avLst/>
          </a:prstGeom>
          <a:noFill/>
        </p:spPr>
        <p:txBody>
          <a:bodyPr wrap="square">
            <a:spAutoFit/>
          </a:bodyPr>
          <a:lstStyle/>
          <a:p>
            <a:r>
              <a:rPr lang="en-GB" sz="1600" b="0" i="0" u="none" strike="noStrike" dirty="0">
                <a:solidFill>
                  <a:srgbClr val="333333"/>
                </a:solidFill>
                <a:effectLst/>
                <a:latin typeface="Guardian TextSans Web"/>
              </a:rPr>
              <a:t>Rasmussen, et al. Association of Neurocognitive and Physical Function With Gait Speed in Midlife. </a:t>
            </a:r>
            <a:r>
              <a:rPr lang="en-GB" sz="1600" b="0" i="1" u="none" strike="noStrike" dirty="0">
                <a:solidFill>
                  <a:srgbClr val="333333"/>
                </a:solidFill>
                <a:effectLst/>
                <a:latin typeface="Guardian TextSans Web"/>
              </a:rPr>
              <a:t>JAMA </a:t>
            </a:r>
            <a:r>
              <a:rPr lang="en-GB" sz="1600" b="0" i="1" u="none" strike="noStrike" dirty="0" err="1">
                <a:solidFill>
                  <a:srgbClr val="333333"/>
                </a:solidFill>
                <a:effectLst/>
                <a:latin typeface="Guardian TextSans Web"/>
              </a:rPr>
              <a:t>Netw</a:t>
            </a:r>
            <a:r>
              <a:rPr lang="en-GB" sz="1600" b="0" i="1" u="none" strike="noStrike" dirty="0">
                <a:solidFill>
                  <a:srgbClr val="333333"/>
                </a:solidFill>
                <a:effectLst/>
                <a:latin typeface="Guardian TextSans Web"/>
              </a:rPr>
              <a:t> Open.</a:t>
            </a:r>
            <a:r>
              <a:rPr lang="en-GB" sz="1600" b="0" i="0" u="none" strike="noStrike" dirty="0">
                <a:solidFill>
                  <a:srgbClr val="333333"/>
                </a:solidFill>
                <a:effectLst/>
                <a:latin typeface="Guardian TextSans Web"/>
              </a:rPr>
              <a:t> 2019</a:t>
            </a:r>
            <a:endParaRPr lang="en-US" sz="1600" dirty="0"/>
          </a:p>
        </p:txBody>
      </p:sp>
      <p:sp>
        <p:nvSpPr>
          <p:cNvPr id="9" name="TextBox 8">
            <a:extLst>
              <a:ext uri="{FF2B5EF4-FFF2-40B4-BE49-F238E27FC236}">
                <a16:creationId xmlns:a16="http://schemas.microsoft.com/office/drawing/2014/main" id="{A8DB8586-7C03-F50A-DF09-EEC5BCA99EEB}"/>
              </a:ext>
            </a:extLst>
          </p:cNvPr>
          <p:cNvSpPr txBox="1"/>
          <p:nvPr/>
        </p:nvSpPr>
        <p:spPr>
          <a:xfrm>
            <a:off x="143934" y="1297817"/>
            <a:ext cx="5562600" cy="3139321"/>
          </a:xfrm>
          <a:prstGeom prst="rect">
            <a:avLst/>
          </a:prstGeom>
          <a:noFill/>
        </p:spPr>
        <p:txBody>
          <a:bodyPr wrap="square">
            <a:spAutoFit/>
          </a:bodyPr>
          <a:lstStyle/>
          <a:p>
            <a:r>
              <a:rPr lang="en-GB" b="0" i="0" u="none" strike="noStrike" dirty="0">
                <a:solidFill>
                  <a:srgbClr val="262626"/>
                </a:solidFill>
                <a:effectLst/>
                <a:latin typeface="Open Sans" panose="020B0606030504020204" pitchFamily="34" charset="0"/>
              </a:rPr>
              <a:t>The </a:t>
            </a:r>
            <a:r>
              <a:rPr lang="en-GB" b="1" i="1" u="none" strike="noStrike" dirty="0">
                <a:solidFill>
                  <a:srgbClr val="262626"/>
                </a:solidFill>
                <a:effectLst/>
                <a:latin typeface="Open Sans" panose="020B0606030504020204" pitchFamily="34" charset="0"/>
              </a:rPr>
              <a:t>slow gait </a:t>
            </a:r>
            <a:r>
              <a:rPr lang="en-GB" b="0" i="0" u="none" strike="noStrike" dirty="0">
                <a:solidFill>
                  <a:srgbClr val="262626"/>
                </a:solidFill>
                <a:effectLst/>
                <a:latin typeface="Open Sans" panose="020B0606030504020204" pitchFamily="34" charset="0"/>
              </a:rPr>
              <a:t>of a 45-yr</a:t>
            </a:r>
            <a:r>
              <a:rPr lang="en-GB" dirty="0">
                <a:solidFill>
                  <a:srgbClr val="262626"/>
                </a:solidFill>
                <a:latin typeface="Open Sans" panose="020B0606030504020204" pitchFamily="34" charset="0"/>
              </a:rPr>
              <a:t>-</a:t>
            </a:r>
            <a:r>
              <a:rPr lang="en-GB" b="0" i="0" u="none" strike="noStrike" dirty="0">
                <a:solidFill>
                  <a:srgbClr val="262626"/>
                </a:solidFill>
                <a:effectLst/>
                <a:latin typeface="Open Sans" panose="020B0606030504020204" pitchFamily="34" charset="0"/>
              </a:rPr>
              <a:t>old could be a </a:t>
            </a:r>
            <a:r>
              <a:rPr lang="en-GB" b="0" i="1" u="none" strike="noStrike" dirty="0">
                <a:solidFill>
                  <a:srgbClr val="262626"/>
                </a:solidFill>
                <a:effectLst/>
                <a:latin typeface="Open Sans" panose="020B0606030504020204" pitchFamily="34" charset="0"/>
              </a:rPr>
              <a:t>sing of accelerated aging  </a:t>
            </a:r>
          </a:p>
          <a:p>
            <a:endParaRPr lang="en-GB" b="0" i="1" u="none" strike="noStrike" dirty="0">
              <a:solidFill>
                <a:srgbClr val="262626"/>
              </a:solidFill>
              <a:effectLst/>
              <a:latin typeface="Open Sans" panose="020B0606030504020204" pitchFamily="34" charset="0"/>
            </a:endParaRPr>
          </a:p>
          <a:p>
            <a:pPr marL="742950" lvl="1" indent="-285750">
              <a:buFont typeface="Arial" panose="020B0604020202020204" pitchFamily="34" charset="0"/>
              <a:buChar char="•"/>
            </a:pPr>
            <a:r>
              <a:rPr lang="en-GB" b="0" i="0" u="none" strike="noStrike" dirty="0">
                <a:solidFill>
                  <a:srgbClr val="262626"/>
                </a:solidFill>
                <a:effectLst/>
                <a:latin typeface="Open Sans" panose="020B0606030504020204" pitchFamily="34" charset="0"/>
              </a:rPr>
              <a:t>Gait speed - not only an indicator of physical well-being but also an </a:t>
            </a:r>
            <a:r>
              <a:rPr lang="en-GB" b="1" i="1" u="none" strike="noStrike" dirty="0">
                <a:solidFill>
                  <a:srgbClr val="262626"/>
                </a:solidFill>
                <a:effectLst/>
                <a:latin typeface="Open Sans" panose="020B0606030504020204" pitchFamily="34" charset="0"/>
              </a:rPr>
              <a:t>index of the brain health</a:t>
            </a:r>
          </a:p>
          <a:p>
            <a:pPr marL="742950" lvl="1" indent="-285750">
              <a:buFont typeface="Arial" panose="020B0604020202020204" pitchFamily="34" charset="0"/>
              <a:buChar char="•"/>
            </a:pPr>
            <a:endParaRPr lang="en-GB" b="1" i="1" u="none" strike="noStrike" dirty="0">
              <a:solidFill>
                <a:srgbClr val="262626"/>
              </a:solidFill>
              <a:effectLst/>
              <a:latin typeface="Open Sans" panose="020B0606030504020204" pitchFamily="34" charset="0"/>
            </a:endParaRPr>
          </a:p>
          <a:p>
            <a:pPr marL="742950" lvl="1" indent="-285750">
              <a:buFont typeface="Arial" panose="020B0604020202020204" pitchFamily="34" charset="0"/>
              <a:buChar char="•"/>
            </a:pPr>
            <a:r>
              <a:rPr lang="en-GB" b="1" i="1" u="none" strike="noStrike" dirty="0">
                <a:solidFill>
                  <a:srgbClr val="262626"/>
                </a:solidFill>
                <a:effectLst/>
                <a:latin typeface="Open Sans" panose="020B0606030504020204" pitchFamily="34" charset="0"/>
              </a:rPr>
              <a:t>slower gait speed </a:t>
            </a:r>
            <a:r>
              <a:rPr lang="en-GB" b="0" i="0" u="none" strike="noStrike" dirty="0">
                <a:solidFill>
                  <a:srgbClr val="262626"/>
                </a:solidFill>
                <a:effectLst/>
                <a:latin typeface="Open Sans" panose="020B0606030504020204" pitchFamily="34" charset="0"/>
              </a:rPr>
              <a:t>showed evidence of accelerated biological aging and greater declines in cognitive functioning from childhood to midlife</a:t>
            </a:r>
            <a:endParaRPr lang="en-US" b="1" i="1" dirty="0"/>
          </a:p>
        </p:txBody>
      </p:sp>
    </p:spTree>
    <p:extLst>
      <p:ext uri="{BB962C8B-B14F-4D97-AF65-F5344CB8AC3E}">
        <p14:creationId xmlns:p14="http://schemas.microsoft.com/office/powerpoint/2010/main" val="782035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8F5F6-3D9E-A57C-E860-0ECED41A0A40}"/>
              </a:ext>
            </a:extLst>
          </p:cNvPr>
          <p:cNvSpPr>
            <a:spLocks noGrp="1"/>
          </p:cNvSpPr>
          <p:nvPr>
            <p:ph type="title"/>
          </p:nvPr>
        </p:nvSpPr>
        <p:spPr>
          <a:xfrm>
            <a:off x="1811867" y="665385"/>
            <a:ext cx="10285686" cy="574135"/>
          </a:xfrm>
        </p:spPr>
        <p:txBody>
          <a:bodyPr>
            <a:normAutofit fontScale="90000"/>
          </a:bodyPr>
          <a:lstStyle/>
          <a:p>
            <a:r>
              <a:rPr lang="en-US" sz="3600" dirty="0"/>
              <a:t>What cognitive processes change with age</a:t>
            </a:r>
          </a:p>
        </p:txBody>
      </p:sp>
      <p:graphicFrame>
        <p:nvGraphicFramePr>
          <p:cNvPr id="7" name="Content Placeholder 6">
            <a:extLst>
              <a:ext uri="{FF2B5EF4-FFF2-40B4-BE49-F238E27FC236}">
                <a16:creationId xmlns:a16="http://schemas.microsoft.com/office/drawing/2014/main" id="{4C0C2B33-CB55-5F46-C624-EAC8B4243D43}"/>
              </a:ext>
            </a:extLst>
          </p:cNvPr>
          <p:cNvGraphicFramePr>
            <a:graphicFrameLocks noGrp="1"/>
          </p:cNvGraphicFramePr>
          <p:nvPr>
            <p:ph idx="1"/>
            <p:extLst>
              <p:ext uri="{D42A27DB-BD31-4B8C-83A1-F6EECF244321}">
                <p14:modId xmlns:p14="http://schemas.microsoft.com/office/powerpoint/2010/main" val="2752741422"/>
              </p:ext>
            </p:extLst>
          </p:nvPr>
        </p:nvGraphicFramePr>
        <p:xfrm>
          <a:off x="970090" y="1239520"/>
          <a:ext cx="10055772" cy="4922615"/>
        </p:xfrm>
        <a:graphic>
          <a:graphicData uri="http://schemas.openxmlformats.org/drawingml/2006/table">
            <a:tbl>
              <a:tblPr firstRow="1" firstCol="1" bandRow="1">
                <a:tableStyleId>{793D81CF-94F2-401A-BA57-92F5A7B2D0C5}</a:tableStyleId>
              </a:tblPr>
              <a:tblGrid>
                <a:gridCol w="2513943">
                  <a:extLst>
                    <a:ext uri="{9D8B030D-6E8A-4147-A177-3AD203B41FA5}">
                      <a16:colId xmlns:a16="http://schemas.microsoft.com/office/drawing/2014/main" val="3388036866"/>
                    </a:ext>
                  </a:extLst>
                </a:gridCol>
                <a:gridCol w="2513943">
                  <a:extLst>
                    <a:ext uri="{9D8B030D-6E8A-4147-A177-3AD203B41FA5}">
                      <a16:colId xmlns:a16="http://schemas.microsoft.com/office/drawing/2014/main" val="2964040313"/>
                    </a:ext>
                  </a:extLst>
                </a:gridCol>
                <a:gridCol w="2513943">
                  <a:extLst>
                    <a:ext uri="{9D8B030D-6E8A-4147-A177-3AD203B41FA5}">
                      <a16:colId xmlns:a16="http://schemas.microsoft.com/office/drawing/2014/main" val="1023919661"/>
                    </a:ext>
                  </a:extLst>
                </a:gridCol>
                <a:gridCol w="2513943">
                  <a:extLst>
                    <a:ext uri="{9D8B030D-6E8A-4147-A177-3AD203B41FA5}">
                      <a16:colId xmlns:a16="http://schemas.microsoft.com/office/drawing/2014/main" val="659617049"/>
                    </a:ext>
                  </a:extLst>
                </a:gridCol>
              </a:tblGrid>
              <a:tr h="410218">
                <a:tc>
                  <a:txBody>
                    <a:bodyPr/>
                    <a:lstStyle/>
                    <a:p>
                      <a:r>
                        <a:rPr lang="en-GB" sz="2000" dirty="0">
                          <a:effectLst/>
                        </a:rPr>
                        <a:t>Type of Memory</a:t>
                      </a:r>
                      <a:endParaRPr lang="en-GB" sz="2000" dirty="0">
                        <a:effectLst/>
                        <a:latin typeface="Calibri" panose="020F0502020204030204" pitchFamily="34" charset="0"/>
                        <a:ea typeface="Times New Roman" panose="02020603050405020304" pitchFamily="18" charset="0"/>
                        <a:cs typeface="Cordia New" panose="020B0304020202020204" pitchFamily="34" charset="-34"/>
                      </a:endParaRPr>
                    </a:p>
                  </a:txBody>
                  <a:tcPr marL="68580" marR="68580" marT="0" marB="0" anchor="ctr"/>
                </a:tc>
                <a:tc>
                  <a:txBody>
                    <a:bodyPr/>
                    <a:lstStyle/>
                    <a:p>
                      <a:r>
                        <a:rPr lang="en-GB" sz="2000" dirty="0">
                          <a:effectLst/>
                        </a:rPr>
                        <a:t>Description</a:t>
                      </a:r>
                      <a:endParaRPr lang="en-GB" sz="2000" dirty="0">
                        <a:effectLst/>
                        <a:latin typeface="Calibri" panose="020F0502020204030204" pitchFamily="34" charset="0"/>
                        <a:ea typeface="Times New Roman" panose="02020603050405020304" pitchFamily="18" charset="0"/>
                        <a:cs typeface="Cordia New" panose="020B0304020202020204" pitchFamily="34" charset="-34"/>
                      </a:endParaRPr>
                    </a:p>
                  </a:txBody>
                  <a:tcPr marL="68580" marR="68580" marT="0" marB="0" anchor="ctr"/>
                </a:tc>
                <a:tc>
                  <a:txBody>
                    <a:bodyPr/>
                    <a:lstStyle/>
                    <a:p>
                      <a:pPr algn="ctr"/>
                      <a:r>
                        <a:rPr lang="en-GB" sz="2000" b="1" dirty="0">
                          <a:effectLst/>
                        </a:rPr>
                        <a:t>Effect on Age</a:t>
                      </a:r>
                      <a:endParaRPr lang="en-GB" sz="2000" b="1" dirty="0">
                        <a:effectLst/>
                        <a:latin typeface="Calibri" panose="020F0502020204030204" pitchFamily="34" charset="0"/>
                        <a:ea typeface="Times New Roman" panose="02020603050405020304" pitchFamily="18" charset="0"/>
                        <a:cs typeface="Cordia New" panose="020B0304020202020204" pitchFamily="34" charset="-34"/>
                      </a:endParaRPr>
                    </a:p>
                  </a:txBody>
                  <a:tcPr marL="68580" marR="68580" marT="0" marB="0" anchor="ctr"/>
                </a:tc>
                <a:tc>
                  <a:txBody>
                    <a:bodyPr/>
                    <a:lstStyle/>
                    <a:p>
                      <a:r>
                        <a:rPr lang="en-GB" sz="2000" dirty="0">
                          <a:effectLst/>
                        </a:rPr>
                        <a:t>Study</a:t>
                      </a:r>
                      <a:endParaRPr lang="en-GB" sz="2000" dirty="0">
                        <a:effectLst/>
                        <a:latin typeface="Calibri" panose="020F0502020204030204" pitchFamily="34" charset="0"/>
                        <a:ea typeface="Times New Roman" panose="02020603050405020304" pitchFamily="18" charset="0"/>
                        <a:cs typeface="Cordia New" panose="020B0304020202020204" pitchFamily="34" charset="-34"/>
                      </a:endParaRPr>
                    </a:p>
                  </a:txBody>
                  <a:tcPr marL="68580" marR="68580" marT="0" marB="0" anchor="ctr"/>
                </a:tc>
                <a:extLst>
                  <a:ext uri="{0D108BD9-81ED-4DB2-BD59-A6C34878D82A}">
                    <a16:rowId xmlns:a16="http://schemas.microsoft.com/office/drawing/2014/main" val="1746846147"/>
                  </a:ext>
                </a:extLst>
              </a:tr>
              <a:tr h="820436">
                <a:tc>
                  <a:txBody>
                    <a:bodyPr/>
                    <a:lstStyle/>
                    <a:p>
                      <a:r>
                        <a:rPr lang="en-GB" sz="2400" dirty="0">
                          <a:effectLst/>
                        </a:rPr>
                        <a:t>Episodic recall</a:t>
                      </a:r>
                      <a:endParaRPr lang="en-GB" sz="2400" dirty="0">
                        <a:effectLst/>
                        <a:latin typeface="Calibri" panose="020F0502020204030204" pitchFamily="34" charset="0"/>
                        <a:ea typeface="Times New Roman" panose="02020603050405020304" pitchFamily="18" charset="0"/>
                        <a:cs typeface="Cordia New" panose="020B0304020202020204" pitchFamily="34" charset="-34"/>
                      </a:endParaRPr>
                    </a:p>
                  </a:txBody>
                  <a:tcPr marL="68580" marR="68580" marT="0" marB="0" anchor="ctr"/>
                </a:tc>
                <a:tc>
                  <a:txBody>
                    <a:bodyPr/>
                    <a:lstStyle/>
                    <a:p>
                      <a:r>
                        <a:rPr lang="en-GB" sz="2000" dirty="0">
                          <a:effectLst/>
                        </a:rPr>
                        <a:t>Accurate memory for past items &amp; events</a:t>
                      </a:r>
                      <a:endParaRPr lang="en-GB" sz="2000" dirty="0">
                        <a:effectLst/>
                        <a:latin typeface="Calibri" panose="020F0502020204030204" pitchFamily="34" charset="0"/>
                        <a:ea typeface="Times New Roman" panose="02020603050405020304" pitchFamily="18" charset="0"/>
                        <a:cs typeface="Cordia New" panose="020B0304020202020204" pitchFamily="34" charset="-34"/>
                      </a:endParaRPr>
                    </a:p>
                  </a:txBody>
                  <a:tcPr marL="68580" marR="68580" marT="0" marB="0" anchor="ctr"/>
                </a:tc>
                <a:tc>
                  <a:txBody>
                    <a:bodyPr/>
                    <a:lstStyle/>
                    <a:p>
                      <a:pPr algn="ctr"/>
                      <a:r>
                        <a:rPr lang="en-GB" sz="2000" b="1" dirty="0">
                          <a:effectLst/>
                        </a:rPr>
                        <a:t>Decline</a:t>
                      </a:r>
                      <a:endParaRPr lang="en-GB" sz="2000" b="1" dirty="0">
                        <a:effectLst/>
                        <a:latin typeface="Calibri" panose="020F0502020204030204" pitchFamily="34" charset="0"/>
                        <a:ea typeface="Times New Roman" panose="02020603050405020304" pitchFamily="18" charset="0"/>
                        <a:cs typeface="Cordia New" panose="020B0304020202020204" pitchFamily="34" charset="-34"/>
                      </a:endParaRPr>
                    </a:p>
                  </a:txBody>
                  <a:tcPr marL="68580" marR="68580" marT="0" marB="0" anchor="ctr"/>
                </a:tc>
                <a:tc>
                  <a:txBody>
                    <a:bodyPr/>
                    <a:lstStyle/>
                    <a:p>
                      <a:r>
                        <a:rPr lang="en-GB" sz="2000" dirty="0">
                          <a:effectLst/>
                        </a:rPr>
                        <a:t>Park et al, 1983 to present</a:t>
                      </a:r>
                      <a:endParaRPr lang="en-GB" sz="2000" dirty="0">
                        <a:effectLst/>
                        <a:latin typeface="Calibri" panose="020F0502020204030204" pitchFamily="34" charset="0"/>
                        <a:ea typeface="Times New Roman" panose="02020603050405020304" pitchFamily="18" charset="0"/>
                        <a:cs typeface="Cordia New" panose="020B0304020202020204" pitchFamily="34" charset="-34"/>
                      </a:endParaRPr>
                    </a:p>
                  </a:txBody>
                  <a:tcPr marL="68580" marR="68580" marT="0" marB="0" anchor="ctr"/>
                </a:tc>
                <a:extLst>
                  <a:ext uri="{0D108BD9-81ED-4DB2-BD59-A6C34878D82A}">
                    <a16:rowId xmlns:a16="http://schemas.microsoft.com/office/drawing/2014/main" val="2347030226"/>
                  </a:ext>
                </a:extLst>
              </a:tr>
              <a:tr h="820436">
                <a:tc>
                  <a:txBody>
                    <a:bodyPr/>
                    <a:lstStyle/>
                    <a:p>
                      <a:r>
                        <a:rPr lang="en-GB" sz="2400" dirty="0">
                          <a:effectLst/>
                        </a:rPr>
                        <a:t>Working memory</a:t>
                      </a:r>
                      <a:endParaRPr lang="en-GB" sz="2400" dirty="0">
                        <a:effectLst/>
                        <a:latin typeface="Calibri" panose="020F0502020204030204" pitchFamily="34" charset="0"/>
                        <a:ea typeface="Times New Roman" panose="02020603050405020304" pitchFamily="18" charset="0"/>
                        <a:cs typeface="Cordia New" panose="020B0304020202020204" pitchFamily="34" charset="-34"/>
                      </a:endParaRPr>
                    </a:p>
                  </a:txBody>
                  <a:tcPr marL="68580" marR="68580" marT="0" marB="0" anchor="ctr"/>
                </a:tc>
                <a:tc>
                  <a:txBody>
                    <a:bodyPr/>
                    <a:lstStyle/>
                    <a:p>
                      <a:r>
                        <a:rPr lang="en-GB" sz="2000" dirty="0">
                          <a:effectLst/>
                        </a:rPr>
                        <a:t>Online processing resource</a:t>
                      </a:r>
                      <a:endParaRPr lang="en-GB" sz="2000" dirty="0">
                        <a:effectLst/>
                        <a:latin typeface="Calibri" panose="020F0502020204030204" pitchFamily="34" charset="0"/>
                        <a:ea typeface="Times New Roman" panose="02020603050405020304" pitchFamily="18" charset="0"/>
                        <a:cs typeface="Cordia New" panose="020B0304020202020204" pitchFamily="34" charset="-34"/>
                      </a:endParaRPr>
                    </a:p>
                  </a:txBody>
                  <a:tcPr marL="68580" marR="68580" marT="0" marB="0" anchor="ctr"/>
                </a:tc>
                <a:tc>
                  <a:txBody>
                    <a:bodyPr/>
                    <a:lstStyle/>
                    <a:p>
                      <a:pPr algn="ctr"/>
                      <a:r>
                        <a:rPr lang="en-GB" sz="2000" b="1">
                          <a:effectLst/>
                        </a:rPr>
                        <a:t>Decline</a:t>
                      </a:r>
                      <a:endParaRPr lang="en-GB" sz="2000" b="1">
                        <a:effectLst/>
                        <a:latin typeface="Calibri" panose="020F0502020204030204" pitchFamily="34" charset="0"/>
                        <a:ea typeface="Times New Roman" panose="02020603050405020304" pitchFamily="18" charset="0"/>
                        <a:cs typeface="Cordia New" panose="020B0304020202020204" pitchFamily="34" charset="-34"/>
                      </a:endParaRPr>
                    </a:p>
                  </a:txBody>
                  <a:tcPr marL="68580" marR="68580" marT="0" marB="0" anchor="ctr"/>
                </a:tc>
                <a:tc>
                  <a:txBody>
                    <a:bodyPr/>
                    <a:lstStyle/>
                    <a:p>
                      <a:r>
                        <a:rPr lang="en-GB" sz="2000">
                          <a:effectLst/>
                        </a:rPr>
                        <a:t>Park et al 1996, 2002</a:t>
                      </a:r>
                      <a:endParaRPr lang="en-GB" sz="2000">
                        <a:effectLst/>
                        <a:latin typeface="Calibri" panose="020F0502020204030204" pitchFamily="34" charset="0"/>
                        <a:ea typeface="Times New Roman" panose="02020603050405020304" pitchFamily="18" charset="0"/>
                        <a:cs typeface="Cordia New" panose="020B0304020202020204" pitchFamily="34" charset="-34"/>
                      </a:endParaRPr>
                    </a:p>
                  </a:txBody>
                  <a:tcPr marL="68580" marR="68580" marT="0" marB="0" anchor="ctr"/>
                </a:tc>
                <a:extLst>
                  <a:ext uri="{0D108BD9-81ED-4DB2-BD59-A6C34878D82A}">
                    <a16:rowId xmlns:a16="http://schemas.microsoft.com/office/drawing/2014/main" val="3888336096"/>
                  </a:ext>
                </a:extLst>
              </a:tr>
              <a:tr h="820436">
                <a:tc>
                  <a:txBody>
                    <a:bodyPr/>
                    <a:lstStyle/>
                    <a:p>
                      <a:r>
                        <a:rPr lang="en-GB" sz="2400">
                          <a:effectLst/>
                        </a:rPr>
                        <a:t>Resistance to Distraction</a:t>
                      </a:r>
                      <a:endParaRPr lang="en-GB" sz="2400">
                        <a:effectLst/>
                        <a:latin typeface="Calibri" panose="020F0502020204030204" pitchFamily="34" charset="0"/>
                        <a:ea typeface="Times New Roman" panose="02020603050405020304" pitchFamily="18" charset="0"/>
                        <a:cs typeface="Cordia New" panose="020B0304020202020204" pitchFamily="34" charset="-34"/>
                      </a:endParaRPr>
                    </a:p>
                  </a:txBody>
                  <a:tcPr marL="68580" marR="68580" marT="0" marB="0" anchor="ctr"/>
                </a:tc>
                <a:tc>
                  <a:txBody>
                    <a:bodyPr/>
                    <a:lstStyle/>
                    <a:p>
                      <a:r>
                        <a:rPr lang="en-GB" sz="2000" dirty="0">
                          <a:effectLst/>
                        </a:rPr>
                        <a:t>Controlling &amp; shifting attention</a:t>
                      </a:r>
                      <a:endParaRPr lang="en-GB" sz="2000" dirty="0">
                        <a:effectLst/>
                        <a:latin typeface="Calibri" panose="020F0502020204030204" pitchFamily="34" charset="0"/>
                        <a:ea typeface="Times New Roman" panose="02020603050405020304" pitchFamily="18" charset="0"/>
                        <a:cs typeface="Cordia New" panose="020B0304020202020204" pitchFamily="34" charset="-34"/>
                      </a:endParaRPr>
                    </a:p>
                  </a:txBody>
                  <a:tcPr marL="68580" marR="68580" marT="0" marB="0" anchor="ctr"/>
                </a:tc>
                <a:tc>
                  <a:txBody>
                    <a:bodyPr/>
                    <a:lstStyle/>
                    <a:p>
                      <a:pPr algn="ctr"/>
                      <a:r>
                        <a:rPr lang="en-GB" sz="2000" b="1" dirty="0">
                          <a:effectLst/>
                        </a:rPr>
                        <a:t>Decline</a:t>
                      </a:r>
                      <a:endParaRPr lang="en-GB" sz="2000" b="1" dirty="0">
                        <a:effectLst/>
                        <a:latin typeface="Calibri" panose="020F0502020204030204" pitchFamily="34" charset="0"/>
                        <a:ea typeface="Times New Roman" panose="02020603050405020304" pitchFamily="18" charset="0"/>
                        <a:cs typeface="Cordia New" panose="020B0304020202020204" pitchFamily="34" charset="-34"/>
                      </a:endParaRPr>
                    </a:p>
                  </a:txBody>
                  <a:tcPr marL="68580" marR="68580" marT="0" marB="0" anchor="ctr"/>
                </a:tc>
                <a:tc>
                  <a:txBody>
                    <a:bodyPr/>
                    <a:lstStyle/>
                    <a:p>
                      <a:r>
                        <a:rPr lang="en-GB" sz="2000">
                          <a:effectLst/>
                        </a:rPr>
                        <a:t>Park et al 19</a:t>
                      </a:r>
                      <a:r>
                        <a:rPr lang="sl-SI" sz="2000">
                          <a:effectLst/>
                        </a:rPr>
                        <a:t>89</a:t>
                      </a:r>
                      <a:endParaRPr lang="en-GB" sz="2000">
                        <a:effectLst/>
                        <a:latin typeface="Calibri" panose="020F0502020204030204" pitchFamily="34" charset="0"/>
                        <a:ea typeface="Times New Roman" panose="02020603050405020304" pitchFamily="18" charset="0"/>
                        <a:cs typeface="Cordia New" panose="020B0304020202020204" pitchFamily="34" charset="-34"/>
                      </a:endParaRPr>
                    </a:p>
                  </a:txBody>
                  <a:tcPr marL="68580" marR="68580" marT="0" marB="0" anchor="ctr"/>
                </a:tc>
                <a:extLst>
                  <a:ext uri="{0D108BD9-81ED-4DB2-BD59-A6C34878D82A}">
                    <a16:rowId xmlns:a16="http://schemas.microsoft.com/office/drawing/2014/main" val="712824220"/>
                  </a:ext>
                </a:extLst>
              </a:tr>
              <a:tr h="820436">
                <a:tc>
                  <a:txBody>
                    <a:bodyPr/>
                    <a:lstStyle/>
                    <a:p>
                      <a:r>
                        <a:rPr lang="en-GB" sz="2400">
                          <a:effectLst/>
                        </a:rPr>
                        <a:t>Speed of processing</a:t>
                      </a:r>
                      <a:endParaRPr lang="en-GB" sz="2400">
                        <a:effectLst/>
                        <a:latin typeface="Calibri" panose="020F0502020204030204" pitchFamily="34" charset="0"/>
                        <a:ea typeface="Times New Roman" panose="02020603050405020304" pitchFamily="18" charset="0"/>
                        <a:cs typeface="Cordia New" panose="020B0304020202020204" pitchFamily="34" charset="-34"/>
                      </a:endParaRPr>
                    </a:p>
                  </a:txBody>
                  <a:tcPr marL="68580" marR="68580" marT="0" marB="0" anchor="ctr"/>
                </a:tc>
                <a:tc>
                  <a:txBody>
                    <a:bodyPr/>
                    <a:lstStyle/>
                    <a:p>
                      <a:r>
                        <a:rPr lang="en-GB" sz="2000" dirty="0">
                          <a:effectLst/>
                        </a:rPr>
                        <a:t>Rate at which info is processed</a:t>
                      </a:r>
                      <a:endParaRPr lang="en-GB" sz="2000" dirty="0">
                        <a:effectLst/>
                        <a:latin typeface="Calibri" panose="020F0502020204030204" pitchFamily="34" charset="0"/>
                        <a:ea typeface="Times New Roman" panose="02020603050405020304" pitchFamily="18" charset="0"/>
                        <a:cs typeface="Cordia New" panose="020B0304020202020204" pitchFamily="34" charset="-34"/>
                      </a:endParaRPr>
                    </a:p>
                  </a:txBody>
                  <a:tcPr marL="68580" marR="68580" marT="0" marB="0" anchor="ctr"/>
                </a:tc>
                <a:tc>
                  <a:txBody>
                    <a:bodyPr/>
                    <a:lstStyle/>
                    <a:p>
                      <a:pPr algn="ctr"/>
                      <a:r>
                        <a:rPr lang="sl-SI" sz="2000" b="1" dirty="0">
                          <a:effectLst/>
                        </a:rPr>
                        <a:t>Decline</a:t>
                      </a:r>
                      <a:endParaRPr lang="en-GB" sz="2000" b="1" dirty="0">
                        <a:effectLst/>
                        <a:latin typeface="Calibri" panose="020F0502020204030204" pitchFamily="34" charset="0"/>
                        <a:ea typeface="Times New Roman" panose="02020603050405020304" pitchFamily="18" charset="0"/>
                        <a:cs typeface="Cordia New" panose="020B0304020202020204" pitchFamily="34" charset="-34"/>
                      </a:endParaRPr>
                    </a:p>
                  </a:txBody>
                  <a:tcPr marL="68580" marR="68580" marT="0" marB="0" anchor="ctr"/>
                </a:tc>
                <a:tc>
                  <a:txBody>
                    <a:bodyPr/>
                    <a:lstStyle/>
                    <a:p>
                      <a:r>
                        <a:rPr lang="en-GB" sz="2000">
                          <a:effectLst/>
                        </a:rPr>
                        <a:t>Earles et al 1997</a:t>
                      </a:r>
                      <a:endParaRPr lang="en-GB" sz="2000">
                        <a:effectLst/>
                        <a:latin typeface="Calibri" panose="020F0502020204030204" pitchFamily="34" charset="0"/>
                        <a:ea typeface="Times New Roman" panose="02020603050405020304" pitchFamily="18" charset="0"/>
                        <a:cs typeface="Cordia New" panose="020B0304020202020204" pitchFamily="34" charset="-34"/>
                      </a:endParaRPr>
                    </a:p>
                  </a:txBody>
                  <a:tcPr marL="68580" marR="68580" marT="0" marB="0" anchor="ctr"/>
                </a:tc>
                <a:extLst>
                  <a:ext uri="{0D108BD9-81ED-4DB2-BD59-A6C34878D82A}">
                    <a16:rowId xmlns:a16="http://schemas.microsoft.com/office/drawing/2014/main" val="2248998397"/>
                  </a:ext>
                </a:extLst>
              </a:tr>
              <a:tr h="1230653">
                <a:tc>
                  <a:txBody>
                    <a:bodyPr/>
                    <a:lstStyle/>
                    <a:p>
                      <a:r>
                        <a:rPr lang="en-GB" sz="2400" dirty="0">
                          <a:effectLst/>
                        </a:rPr>
                        <a:t>Abstract Reasoning</a:t>
                      </a:r>
                      <a:endParaRPr lang="en-GB" sz="2400" dirty="0">
                        <a:effectLst/>
                        <a:latin typeface="Calibri" panose="020F0502020204030204" pitchFamily="34" charset="0"/>
                        <a:ea typeface="Times New Roman" panose="02020603050405020304" pitchFamily="18" charset="0"/>
                        <a:cs typeface="Cordia New" panose="020B0304020202020204" pitchFamily="34" charset="-34"/>
                      </a:endParaRPr>
                    </a:p>
                  </a:txBody>
                  <a:tcPr marL="68580" marR="68580" marT="0" marB="0" anchor="ctr"/>
                </a:tc>
                <a:tc>
                  <a:txBody>
                    <a:bodyPr/>
                    <a:lstStyle/>
                    <a:p>
                      <a:r>
                        <a:rPr lang="en-GB" sz="2000" dirty="0">
                          <a:effectLst/>
                        </a:rPr>
                        <a:t>Integrating multiple dimensions to solve a problem</a:t>
                      </a:r>
                      <a:endParaRPr lang="en-GB" sz="2000" dirty="0">
                        <a:effectLst/>
                        <a:latin typeface="Calibri" panose="020F0502020204030204" pitchFamily="34" charset="0"/>
                        <a:ea typeface="Times New Roman" panose="02020603050405020304" pitchFamily="18" charset="0"/>
                        <a:cs typeface="Cordia New" panose="020B0304020202020204" pitchFamily="34" charset="-34"/>
                      </a:endParaRPr>
                    </a:p>
                  </a:txBody>
                  <a:tcPr marL="68580" marR="68580" marT="0" marB="0" anchor="ctr"/>
                </a:tc>
                <a:tc>
                  <a:txBody>
                    <a:bodyPr/>
                    <a:lstStyle/>
                    <a:p>
                      <a:pPr algn="ctr"/>
                      <a:r>
                        <a:rPr lang="sl-SI" sz="2000" b="1" dirty="0">
                          <a:effectLst/>
                        </a:rPr>
                        <a:t>Decline</a:t>
                      </a:r>
                      <a:endParaRPr lang="en-GB" sz="2000" b="1" dirty="0">
                        <a:effectLst/>
                        <a:latin typeface="Calibri" panose="020F0502020204030204" pitchFamily="34" charset="0"/>
                        <a:ea typeface="Times New Roman" panose="02020603050405020304" pitchFamily="18" charset="0"/>
                        <a:cs typeface="Cordia New" panose="020B0304020202020204" pitchFamily="34" charset="-34"/>
                      </a:endParaRPr>
                    </a:p>
                  </a:txBody>
                  <a:tcPr marL="68580" marR="68580" marT="0" marB="0" anchor="ctr"/>
                </a:tc>
                <a:tc>
                  <a:txBody>
                    <a:bodyPr/>
                    <a:lstStyle/>
                    <a:p>
                      <a:r>
                        <a:rPr lang="en-GB" sz="2000" dirty="0">
                          <a:effectLst/>
                        </a:rPr>
                        <a:t>Park et al </a:t>
                      </a:r>
                      <a:r>
                        <a:rPr lang="sl-SI" sz="2000" dirty="0">
                          <a:effectLst/>
                        </a:rPr>
                        <a:t>2002 </a:t>
                      </a:r>
                      <a:r>
                        <a:rPr lang="en-GB" sz="2000" dirty="0">
                          <a:effectLst/>
                        </a:rPr>
                        <a:t>,200</a:t>
                      </a:r>
                      <a:r>
                        <a:rPr lang="sl-SI" sz="2000" dirty="0">
                          <a:effectLst/>
                        </a:rPr>
                        <a:t>5</a:t>
                      </a:r>
                      <a:endParaRPr lang="en-GB" sz="2000" dirty="0">
                        <a:effectLst/>
                        <a:latin typeface="Calibri" panose="020F0502020204030204" pitchFamily="34" charset="0"/>
                        <a:ea typeface="Times New Roman" panose="02020603050405020304" pitchFamily="18" charset="0"/>
                        <a:cs typeface="Cordia New" panose="020B0304020202020204" pitchFamily="34" charset="-34"/>
                      </a:endParaRPr>
                    </a:p>
                  </a:txBody>
                  <a:tcPr marL="68580" marR="68580" marT="0" marB="0" anchor="ctr"/>
                </a:tc>
                <a:extLst>
                  <a:ext uri="{0D108BD9-81ED-4DB2-BD59-A6C34878D82A}">
                    <a16:rowId xmlns:a16="http://schemas.microsoft.com/office/drawing/2014/main" val="319419016"/>
                  </a:ext>
                </a:extLst>
              </a:tr>
            </a:tbl>
          </a:graphicData>
        </a:graphic>
      </p:graphicFrame>
      <p:sp>
        <p:nvSpPr>
          <p:cNvPr id="9" name="TextBox 8">
            <a:extLst>
              <a:ext uri="{FF2B5EF4-FFF2-40B4-BE49-F238E27FC236}">
                <a16:creationId xmlns:a16="http://schemas.microsoft.com/office/drawing/2014/main" id="{DBA30F5F-640D-A84E-2937-9410AA24295A}"/>
              </a:ext>
            </a:extLst>
          </p:cNvPr>
          <p:cNvSpPr txBox="1"/>
          <p:nvPr/>
        </p:nvSpPr>
        <p:spPr>
          <a:xfrm>
            <a:off x="335280" y="19649"/>
            <a:ext cx="11521440" cy="646331"/>
          </a:xfrm>
          <a:prstGeom prst="rect">
            <a:avLst/>
          </a:prstGeom>
          <a:noFill/>
        </p:spPr>
        <p:txBody>
          <a:bodyPr wrap="square">
            <a:spAutoFit/>
          </a:bodyPr>
          <a:lstStyle/>
          <a:p>
            <a:r>
              <a:rPr lang="en-US" sz="3600" dirty="0">
                <a:latin typeface="+mj-lt"/>
              </a:rPr>
              <a:t>Behavioral and psychological changes in aging</a:t>
            </a:r>
          </a:p>
        </p:txBody>
      </p:sp>
    </p:spTree>
    <p:extLst>
      <p:ext uri="{BB962C8B-B14F-4D97-AF65-F5344CB8AC3E}">
        <p14:creationId xmlns:p14="http://schemas.microsoft.com/office/powerpoint/2010/main" val="3838643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885E6-16E3-6AA0-667D-3CB7FAE55337}"/>
              </a:ext>
            </a:extLst>
          </p:cNvPr>
          <p:cNvSpPr>
            <a:spLocks noGrp="1"/>
          </p:cNvSpPr>
          <p:nvPr>
            <p:ph type="title"/>
          </p:nvPr>
        </p:nvSpPr>
        <p:spPr/>
        <p:txBody>
          <a:bodyPr>
            <a:normAutofit/>
          </a:bodyPr>
          <a:lstStyle/>
          <a:p>
            <a:r>
              <a:rPr lang="en-US" dirty="0"/>
              <a:t>The Dallas Lifespan Brain study</a:t>
            </a:r>
          </a:p>
        </p:txBody>
      </p:sp>
      <p:sp>
        <p:nvSpPr>
          <p:cNvPr id="3" name="Content Placeholder 2">
            <a:extLst>
              <a:ext uri="{FF2B5EF4-FFF2-40B4-BE49-F238E27FC236}">
                <a16:creationId xmlns:a16="http://schemas.microsoft.com/office/drawing/2014/main" id="{E49B13A6-895F-E921-EFE0-ECB3DF593255}"/>
              </a:ext>
            </a:extLst>
          </p:cNvPr>
          <p:cNvSpPr>
            <a:spLocks noGrp="1"/>
          </p:cNvSpPr>
          <p:nvPr>
            <p:ph idx="1"/>
          </p:nvPr>
        </p:nvSpPr>
        <p:spPr>
          <a:xfrm>
            <a:off x="878958" y="1239520"/>
            <a:ext cx="10515600" cy="4805363"/>
          </a:xfrm>
        </p:spPr>
        <p:txBody>
          <a:bodyPr>
            <a:normAutofit fontScale="92500"/>
          </a:bodyPr>
          <a:lstStyle/>
          <a:p>
            <a:pPr>
              <a:lnSpc>
                <a:spcPct val="150000"/>
              </a:lnSpc>
            </a:pPr>
            <a:r>
              <a:rPr lang="en-US" dirty="0"/>
              <a:t>Longitudinal study across the adult lifespan (Age 20-89).</a:t>
            </a:r>
          </a:p>
          <a:p>
            <a:pPr>
              <a:lnSpc>
                <a:spcPct val="150000"/>
              </a:lnSpc>
            </a:pPr>
            <a:r>
              <a:rPr lang="en-US" dirty="0"/>
              <a:t>Participants were tested every three to four years over the study period</a:t>
            </a:r>
          </a:p>
          <a:p>
            <a:pPr>
              <a:lnSpc>
                <a:spcPct val="150000"/>
              </a:lnSpc>
            </a:pPr>
            <a:r>
              <a:rPr lang="en-US" dirty="0"/>
              <a:t>About 500 subjects from 2008-2012</a:t>
            </a:r>
          </a:p>
          <a:p>
            <a:pPr lvl="1">
              <a:lnSpc>
                <a:spcPct val="150000"/>
              </a:lnSpc>
            </a:pPr>
            <a:r>
              <a:rPr lang="en-US" dirty="0"/>
              <a:t>Detail measures of cognition and psychosocial functioning</a:t>
            </a:r>
          </a:p>
          <a:p>
            <a:pPr lvl="1">
              <a:lnSpc>
                <a:spcPct val="150000"/>
              </a:lnSpc>
            </a:pPr>
            <a:r>
              <a:rPr lang="en-US" dirty="0"/>
              <a:t>Measures of brain structure</a:t>
            </a:r>
          </a:p>
          <a:p>
            <a:pPr lvl="1">
              <a:lnSpc>
                <a:spcPct val="150000"/>
              </a:lnSpc>
            </a:pPr>
            <a:r>
              <a:rPr lang="en-US" dirty="0"/>
              <a:t>Measures of brain activity on four cognitive tasks</a:t>
            </a:r>
          </a:p>
          <a:p>
            <a:pPr lvl="1">
              <a:lnSpc>
                <a:spcPct val="150000"/>
              </a:lnSpc>
            </a:pPr>
            <a:r>
              <a:rPr lang="en-US" dirty="0"/>
              <a:t>Amyloid imaging (about 70%)</a:t>
            </a:r>
          </a:p>
          <a:p>
            <a:endParaRPr lang="en-US" dirty="0"/>
          </a:p>
          <a:p>
            <a:pPr lvl="1"/>
            <a:endParaRPr lang="en-US" dirty="0"/>
          </a:p>
        </p:txBody>
      </p:sp>
    </p:spTree>
    <p:extLst>
      <p:ext uri="{BB962C8B-B14F-4D97-AF65-F5344CB8AC3E}">
        <p14:creationId xmlns:p14="http://schemas.microsoft.com/office/powerpoint/2010/main" val="1865308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3400" y="174625"/>
            <a:ext cx="10515600" cy="874395"/>
          </a:xfrm>
        </p:spPr>
        <p:txBody>
          <a:bodyPr vert="horz" lIns="91440" tIns="45720" rIns="91440" bIns="45720" rtlCol="0" anchor="ctr">
            <a:normAutofit/>
          </a:bodyPr>
          <a:lstStyle/>
          <a:p>
            <a:r>
              <a:rPr lang="sl-SI" sz="4000" cap="all" dirty="0"/>
              <a:t>Content of the lecture</a:t>
            </a:r>
          </a:p>
        </p:txBody>
      </p:sp>
      <p:sp>
        <p:nvSpPr>
          <p:cNvPr id="3" name="Označba mesta vsebine 2"/>
          <p:cNvSpPr>
            <a:spLocks noGrp="1"/>
          </p:cNvSpPr>
          <p:nvPr>
            <p:ph idx="1"/>
          </p:nvPr>
        </p:nvSpPr>
        <p:spPr>
          <a:xfrm>
            <a:off x="670560" y="1163320"/>
            <a:ext cx="10515600" cy="4805363"/>
          </a:xfrm>
        </p:spPr>
        <p:txBody>
          <a:bodyPr>
            <a:normAutofit fontScale="70000" lnSpcReduction="20000"/>
          </a:bodyPr>
          <a:lstStyle/>
          <a:p>
            <a:pPr>
              <a:lnSpc>
                <a:spcPct val="100000"/>
              </a:lnSpc>
            </a:pPr>
            <a:r>
              <a:rPr lang="en-US" sz="3200" dirty="0"/>
              <a:t>Introduction</a:t>
            </a:r>
            <a:endParaRPr lang="en-US" dirty="0"/>
          </a:p>
          <a:p>
            <a:pPr lvl="1"/>
            <a:r>
              <a:rPr lang="en-US" sz="2600" dirty="0"/>
              <a:t>What is aging?</a:t>
            </a:r>
          </a:p>
          <a:p>
            <a:pPr lvl="1"/>
            <a:r>
              <a:rPr lang="en-US" sz="2600" dirty="0"/>
              <a:t>Cellular senescence</a:t>
            </a:r>
          </a:p>
          <a:p>
            <a:r>
              <a:rPr lang="en-US" sz="3200" dirty="0"/>
              <a:t>Theories of aging</a:t>
            </a:r>
          </a:p>
          <a:p>
            <a:r>
              <a:rPr lang="en-US" sz="3200" dirty="0"/>
              <a:t>Normal vs. healthy aging</a:t>
            </a:r>
          </a:p>
          <a:p>
            <a:r>
              <a:rPr lang="en-US" sz="3200" dirty="0"/>
              <a:t>Pathophysiological aging changes</a:t>
            </a:r>
          </a:p>
          <a:p>
            <a:r>
              <a:rPr lang="en-US" sz="3200" dirty="0"/>
              <a:t>Behavioral and psychological changes in aging</a:t>
            </a:r>
          </a:p>
          <a:p>
            <a:pPr lvl="1"/>
            <a:r>
              <a:rPr lang="en-US" sz="2600" dirty="0"/>
              <a:t>What cognitive processes change with age</a:t>
            </a:r>
          </a:p>
          <a:p>
            <a:pPr lvl="1"/>
            <a:r>
              <a:rPr lang="en-US" sz="2600" dirty="0"/>
              <a:t>What cognitive processes do not change with age</a:t>
            </a:r>
          </a:p>
          <a:p>
            <a:r>
              <a:rPr lang="en-US" sz="3200" dirty="0"/>
              <a:t>Age-related change in physical functions</a:t>
            </a:r>
            <a:endParaRPr lang="en-US" sz="3000" dirty="0"/>
          </a:p>
          <a:p>
            <a:r>
              <a:rPr lang="en-US" sz="3200" dirty="0"/>
              <a:t>Aging as a risk factor for neurodegenerative disease</a:t>
            </a:r>
          </a:p>
          <a:p>
            <a:pPr lvl="1"/>
            <a:r>
              <a:rPr lang="en-US" sz="2600" dirty="0"/>
              <a:t>What cognitive processes change with age</a:t>
            </a:r>
          </a:p>
          <a:p>
            <a:pPr lvl="1"/>
            <a:r>
              <a:rPr lang="en-US" sz="2600" dirty="0"/>
              <a:t>What cognitive processes do not change with age</a:t>
            </a:r>
          </a:p>
          <a:p>
            <a:r>
              <a:rPr lang="en-US" sz="3100" dirty="0"/>
              <a:t>Preventive and interventional measures for healthy aging</a:t>
            </a:r>
          </a:p>
          <a:p>
            <a:r>
              <a:rPr lang="en-US" sz="3200" dirty="0"/>
              <a:t>Effectively caring for the geriatric population - key principles</a:t>
            </a:r>
            <a:endParaRPr lang="en-US" sz="3000" dirty="0"/>
          </a:p>
          <a:p>
            <a:endParaRPr lang="en-US" cap="all" dirty="0"/>
          </a:p>
          <a:p>
            <a:pPr lvl="1"/>
            <a:endParaRPr lang="en-US" dirty="0"/>
          </a:p>
        </p:txBody>
      </p:sp>
    </p:spTree>
    <p:extLst>
      <p:ext uri="{BB962C8B-B14F-4D97-AF65-F5344CB8AC3E}">
        <p14:creationId xmlns:p14="http://schemas.microsoft.com/office/powerpoint/2010/main" val="3746517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calendar&#10;&#10;Description automatically generated">
            <a:extLst>
              <a:ext uri="{FF2B5EF4-FFF2-40B4-BE49-F238E27FC236}">
                <a16:creationId xmlns:a16="http://schemas.microsoft.com/office/drawing/2014/main" id="{D73B1AF0-C863-156F-15C5-F0A3EE40FC45}"/>
              </a:ext>
            </a:extLst>
          </p:cNvPr>
          <p:cNvPicPr>
            <a:picLocks noGrp="1" noChangeAspect="1"/>
          </p:cNvPicPr>
          <p:nvPr>
            <p:ph idx="1"/>
          </p:nvPr>
        </p:nvPicPr>
        <p:blipFill>
          <a:blip r:embed="rId3"/>
          <a:stretch>
            <a:fillRect/>
          </a:stretch>
        </p:blipFill>
        <p:spPr>
          <a:xfrm>
            <a:off x="5122390" y="887738"/>
            <a:ext cx="5852575" cy="4902393"/>
          </a:xfrm>
        </p:spPr>
      </p:pic>
      <p:sp>
        <p:nvSpPr>
          <p:cNvPr id="2" name="Title 1">
            <a:extLst>
              <a:ext uri="{FF2B5EF4-FFF2-40B4-BE49-F238E27FC236}">
                <a16:creationId xmlns:a16="http://schemas.microsoft.com/office/drawing/2014/main" id="{B5C9ECA0-9FAC-AF7A-9EE3-5A411C95BD32}"/>
              </a:ext>
            </a:extLst>
          </p:cNvPr>
          <p:cNvSpPr>
            <a:spLocks noGrp="1"/>
          </p:cNvSpPr>
          <p:nvPr>
            <p:ph type="title"/>
          </p:nvPr>
        </p:nvSpPr>
        <p:spPr>
          <a:xfrm>
            <a:off x="689343" y="289675"/>
            <a:ext cx="10515600" cy="874395"/>
          </a:xfrm>
        </p:spPr>
        <p:txBody>
          <a:bodyPr>
            <a:normAutofit fontScale="90000"/>
          </a:bodyPr>
          <a:lstStyle/>
          <a:p>
            <a:r>
              <a:rPr lang="en-US" dirty="0"/>
              <a:t>Cognitive decline over years</a:t>
            </a:r>
            <a:br>
              <a:rPr lang="en-US" dirty="0"/>
            </a:br>
            <a:r>
              <a:rPr lang="en-US" b="1" i="1" dirty="0"/>
              <a:t>When does it start?</a:t>
            </a:r>
          </a:p>
        </p:txBody>
      </p:sp>
      <p:sp>
        <p:nvSpPr>
          <p:cNvPr id="7" name="TextBox 6">
            <a:extLst>
              <a:ext uri="{FF2B5EF4-FFF2-40B4-BE49-F238E27FC236}">
                <a16:creationId xmlns:a16="http://schemas.microsoft.com/office/drawing/2014/main" id="{B8108617-37C5-D8E9-A96A-AE9150C10001}"/>
              </a:ext>
            </a:extLst>
          </p:cNvPr>
          <p:cNvSpPr txBox="1"/>
          <p:nvPr/>
        </p:nvSpPr>
        <p:spPr>
          <a:xfrm>
            <a:off x="7171660" y="5880196"/>
            <a:ext cx="3397102" cy="365972"/>
          </a:xfrm>
          <a:prstGeom prst="rect">
            <a:avLst/>
          </a:prstGeom>
          <a:noFill/>
        </p:spPr>
        <p:txBody>
          <a:bodyPr wrap="square">
            <a:spAutoFit/>
          </a:bodyPr>
          <a:lstStyle/>
          <a:p>
            <a:r>
              <a:rPr lang="en-GB" dirty="0">
                <a:effectLst/>
                <a:latin typeface="Times" pitchFamily="2" charset="0"/>
              </a:rPr>
              <a:t>Xi Chen, et al. </a:t>
            </a:r>
            <a:r>
              <a:rPr lang="en-GB" i="1" dirty="0" err="1">
                <a:effectLst/>
                <a:latin typeface="Times" pitchFamily="2" charset="0"/>
              </a:rPr>
              <a:t>NeuroImage</a:t>
            </a:r>
            <a:r>
              <a:rPr lang="en-GB" dirty="0">
                <a:effectLst/>
                <a:latin typeface="Times" pitchFamily="2" charset="0"/>
              </a:rPr>
              <a:t>, 2022 </a:t>
            </a:r>
          </a:p>
        </p:txBody>
      </p:sp>
      <p:sp>
        <p:nvSpPr>
          <p:cNvPr id="11" name="TextBox 10">
            <a:extLst>
              <a:ext uri="{FF2B5EF4-FFF2-40B4-BE49-F238E27FC236}">
                <a16:creationId xmlns:a16="http://schemas.microsoft.com/office/drawing/2014/main" id="{86CFEB75-B9D1-85DA-577B-4399967B50BD}"/>
              </a:ext>
            </a:extLst>
          </p:cNvPr>
          <p:cNvSpPr txBox="1"/>
          <p:nvPr/>
        </p:nvSpPr>
        <p:spPr>
          <a:xfrm>
            <a:off x="689343" y="1718900"/>
            <a:ext cx="3383124" cy="954107"/>
          </a:xfrm>
          <a:prstGeom prst="rect">
            <a:avLst/>
          </a:prstGeom>
          <a:noFill/>
        </p:spPr>
        <p:txBody>
          <a:bodyPr wrap="square">
            <a:spAutoFit/>
          </a:bodyPr>
          <a:lstStyle/>
          <a:p>
            <a:r>
              <a:rPr lang="en-US" sz="2800" b="1" i="1" dirty="0"/>
              <a:t>Dramatically decline: </a:t>
            </a:r>
          </a:p>
          <a:p>
            <a:r>
              <a:rPr lang="en-US" sz="2800" b="1" i="1" dirty="0"/>
              <a:t>70 -90 years of age</a:t>
            </a:r>
            <a:endParaRPr lang="en-US" sz="2800" dirty="0"/>
          </a:p>
        </p:txBody>
      </p:sp>
    </p:spTree>
    <p:extLst>
      <p:ext uri="{BB962C8B-B14F-4D97-AF65-F5344CB8AC3E}">
        <p14:creationId xmlns:p14="http://schemas.microsoft.com/office/powerpoint/2010/main" val="724862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C0F17884-86AF-81DD-1D89-2360AA45E12A}"/>
              </a:ext>
            </a:extLst>
          </p:cNvPr>
          <p:cNvGraphicFramePr>
            <a:graphicFrameLocks noGrp="1"/>
          </p:cNvGraphicFramePr>
          <p:nvPr>
            <p:ph idx="1"/>
            <p:extLst>
              <p:ext uri="{D42A27DB-BD31-4B8C-83A1-F6EECF244321}">
                <p14:modId xmlns:p14="http://schemas.microsoft.com/office/powerpoint/2010/main" val="2058339797"/>
              </p:ext>
            </p:extLst>
          </p:nvPr>
        </p:nvGraphicFramePr>
        <p:xfrm>
          <a:off x="1227666" y="1186378"/>
          <a:ext cx="9629988" cy="4966469"/>
        </p:xfrm>
        <a:graphic>
          <a:graphicData uri="http://schemas.openxmlformats.org/drawingml/2006/table">
            <a:tbl>
              <a:tblPr firstRow="1" firstCol="1" bandRow="1">
                <a:tableStyleId>{793D81CF-94F2-401A-BA57-92F5A7B2D0C5}</a:tableStyleId>
              </a:tblPr>
              <a:tblGrid>
                <a:gridCol w="2407497">
                  <a:extLst>
                    <a:ext uri="{9D8B030D-6E8A-4147-A177-3AD203B41FA5}">
                      <a16:colId xmlns:a16="http://schemas.microsoft.com/office/drawing/2014/main" val="2435127818"/>
                    </a:ext>
                  </a:extLst>
                </a:gridCol>
                <a:gridCol w="2407497">
                  <a:extLst>
                    <a:ext uri="{9D8B030D-6E8A-4147-A177-3AD203B41FA5}">
                      <a16:colId xmlns:a16="http://schemas.microsoft.com/office/drawing/2014/main" val="468658890"/>
                    </a:ext>
                  </a:extLst>
                </a:gridCol>
                <a:gridCol w="2407497">
                  <a:extLst>
                    <a:ext uri="{9D8B030D-6E8A-4147-A177-3AD203B41FA5}">
                      <a16:colId xmlns:a16="http://schemas.microsoft.com/office/drawing/2014/main" val="987661508"/>
                    </a:ext>
                  </a:extLst>
                </a:gridCol>
                <a:gridCol w="2407497">
                  <a:extLst>
                    <a:ext uri="{9D8B030D-6E8A-4147-A177-3AD203B41FA5}">
                      <a16:colId xmlns:a16="http://schemas.microsoft.com/office/drawing/2014/main" val="3388690987"/>
                    </a:ext>
                  </a:extLst>
                </a:gridCol>
              </a:tblGrid>
              <a:tr h="411870">
                <a:tc>
                  <a:txBody>
                    <a:bodyPr/>
                    <a:lstStyle/>
                    <a:p>
                      <a:r>
                        <a:rPr lang="en-GB" sz="2000" dirty="0">
                          <a:effectLst/>
                        </a:rPr>
                        <a:t>Type of Memory</a:t>
                      </a:r>
                      <a:endParaRPr lang="en-GB" sz="2000" dirty="0">
                        <a:effectLst/>
                        <a:latin typeface="Helvetica" pitchFamily="2" charset="0"/>
                        <a:ea typeface="+mn-ea"/>
                        <a:cs typeface="Times New Roman" panose="02020603050405020304" pitchFamily="18" charset="0"/>
                      </a:endParaRPr>
                    </a:p>
                  </a:txBody>
                  <a:tcPr marL="68580" marR="68580" marT="0" marB="0"/>
                </a:tc>
                <a:tc>
                  <a:txBody>
                    <a:bodyPr/>
                    <a:lstStyle/>
                    <a:p>
                      <a:r>
                        <a:rPr lang="en-GB" sz="2000" dirty="0">
                          <a:effectLst/>
                        </a:rPr>
                        <a:t>Description</a:t>
                      </a:r>
                      <a:endParaRPr lang="en-GB" sz="2000" dirty="0">
                        <a:effectLst/>
                        <a:latin typeface="Helvetica" pitchFamily="2" charset="0"/>
                        <a:ea typeface="+mn-ea"/>
                        <a:cs typeface="Times New Roman" panose="02020603050405020304" pitchFamily="18" charset="0"/>
                      </a:endParaRPr>
                    </a:p>
                  </a:txBody>
                  <a:tcPr marL="68580" marR="68580" marT="0" marB="0"/>
                </a:tc>
                <a:tc>
                  <a:txBody>
                    <a:bodyPr/>
                    <a:lstStyle/>
                    <a:p>
                      <a:pPr algn="ctr"/>
                      <a:r>
                        <a:rPr lang="en-GB" sz="2000" b="1" dirty="0">
                          <a:effectLst/>
                        </a:rPr>
                        <a:t>Effect on Age</a:t>
                      </a:r>
                      <a:endParaRPr lang="en-GB" sz="2000" b="1" dirty="0">
                        <a:effectLst/>
                        <a:latin typeface="Helvetica" pitchFamily="2" charset="0"/>
                        <a:ea typeface="+mn-ea"/>
                        <a:cs typeface="Times New Roman" panose="02020603050405020304" pitchFamily="18" charset="0"/>
                      </a:endParaRPr>
                    </a:p>
                  </a:txBody>
                  <a:tcPr marL="68580" marR="68580" marT="0" marB="0"/>
                </a:tc>
                <a:tc>
                  <a:txBody>
                    <a:bodyPr/>
                    <a:lstStyle/>
                    <a:p>
                      <a:r>
                        <a:rPr lang="en-GB" sz="2000" dirty="0">
                          <a:effectLst/>
                        </a:rPr>
                        <a:t>Study</a:t>
                      </a:r>
                      <a:endParaRPr lang="en-GB" sz="2000" dirty="0">
                        <a:effectLst/>
                        <a:latin typeface="Helvetica" pitchFamily="2"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448933657"/>
                  </a:ext>
                </a:extLst>
              </a:tr>
              <a:tr h="534128">
                <a:tc>
                  <a:txBody>
                    <a:bodyPr/>
                    <a:lstStyle/>
                    <a:p>
                      <a:r>
                        <a:rPr lang="en-GB" sz="1800" dirty="0">
                          <a:effectLst/>
                        </a:rPr>
                        <a:t>Episodic recognition</a:t>
                      </a:r>
                      <a:endParaRPr lang="en-GB" sz="1800" dirty="0">
                        <a:effectLst/>
                        <a:latin typeface="Helvetica" pitchFamily="2" charset="0"/>
                        <a:ea typeface="+mn-ea"/>
                        <a:cs typeface="Times New Roman" panose="02020603050405020304" pitchFamily="18" charset="0"/>
                      </a:endParaRPr>
                    </a:p>
                  </a:txBody>
                  <a:tcPr marL="68580" marR="68580" marT="0" marB="0" anchor="ctr"/>
                </a:tc>
                <a:tc>
                  <a:txBody>
                    <a:bodyPr/>
                    <a:lstStyle/>
                    <a:p>
                      <a:r>
                        <a:rPr lang="en-GB" sz="1600" dirty="0">
                          <a:effectLst/>
                        </a:rPr>
                        <a:t>Recognizing a past event or item</a:t>
                      </a:r>
                      <a:endParaRPr lang="en-GB" sz="1600" dirty="0">
                        <a:effectLst/>
                        <a:latin typeface="Helvetica" pitchFamily="2" charset="0"/>
                        <a:ea typeface="+mn-ea"/>
                        <a:cs typeface="Times New Roman" panose="02020603050405020304" pitchFamily="18" charset="0"/>
                      </a:endParaRPr>
                    </a:p>
                  </a:txBody>
                  <a:tcPr marL="68580" marR="68580" marT="0" marB="0" anchor="ctr"/>
                </a:tc>
                <a:tc>
                  <a:txBody>
                    <a:bodyPr/>
                    <a:lstStyle/>
                    <a:p>
                      <a:pPr algn="ctr"/>
                      <a:r>
                        <a:rPr lang="en-GB" sz="1600" b="1" dirty="0">
                          <a:effectLst/>
                        </a:rPr>
                        <a:t>Varies</a:t>
                      </a:r>
                      <a:endParaRPr lang="en-GB" sz="1600" b="1" dirty="0">
                        <a:effectLst/>
                        <a:latin typeface="Helvetica" pitchFamily="2" charset="0"/>
                        <a:ea typeface="+mn-ea"/>
                        <a:cs typeface="Times New Roman" panose="02020603050405020304" pitchFamily="18" charset="0"/>
                      </a:endParaRPr>
                    </a:p>
                  </a:txBody>
                  <a:tcPr marL="68580" marR="68580" marT="0" marB="0" anchor="ctr"/>
                </a:tc>
                <a:tc>
                  <a:txBody>
                    <a:bodyPr/>
                    <a:lstStyle/>
                    <a:p>
                      <a:r>
                        <a:rPr lang="en-GB" sz="1600" dirty="0">
                          <a:effectLst/>
                        </a:rPr>
                        <a:t>Many studies from 1982, 1983,to present </a:t>
                      </a:r>
                      <a:endParaRPr lang="en-GB" sz="1600" dirty="0">
                        <a:effectLst/>
                        <a:latin typeface="Helvetica" pitchFamily="2"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2364568094"/>
                  </a:ext>
                </a:extLst>
              </a:tr>
              <a:tr h="801191">
                <a:tc>
                  <a:txBody>
                    <a:bodyPr/>
                    <a:lstStyle/>
                    <a:p>
                      <a:r>
                        <a:rPr lang="en-GB" sz="1800">
                          <a:effectLst/>
                        </a:rPr>
                        <a:t>Prospective memory</a:t>
                      </a:r>
                      <a:endParaRPr lang="en-GB" sz="1800">
                        <a:effectLst/>
                        <a:latin typeface="Helvetica" pitchFamily="2" charset="0"/>
                        <a:ea typeface="+mn-ea"/>
                        <a:cs typeface="Times New Roman" panose="02020603050405020304" pitchFamily="18" charset="0"/>
                      </a:endParaRPr>
                    </a:p>
                  </a:txBody>
                  <a:tcPr marL="68580" marR="68580" marT="0" marB="0" anchor="ctr"/>
                </a:tc>
                <a:tc>
                  <a:txBody>
                    <a:bodyPr/>
                    <a:lstStyle/>
                    <a:p>
                      <a:r>
                        <a:rPr lang="en-GB" sz="1600" dirty="0">
                          <a:effectLst/>
                        </a:rPr>
                        <a:t>Remembering to perform a future task or keep an appointment</a:t>
                      </a:r>
                      <a:endParaRPr lang="en-GB" sz="1600" dirty="0">
                        <a:effectLst/>
                        <a:latin typeface="Helvetica" pitchFamily="2" charset="0"/>
                        <a:ea typeface="+mn-ea"/>
                        <a:cs typeface="Times New Roman" panose="02020603050405020304" pitchFamily="18" charset="0"/>
                      </a:endParaRPr>
                    </a:p>
                  </a:txBody>
                  <a:tcPr marL="68580" marR="68580" marT="0" marB="0" anchor="ctr"/>
                </a:tc>
                <a:tc>
                  <a:txBody>
                    <a:bodyPr/>
                    <a:lstStyle/>
                    <a:p>
                      <a:pPr algn="ctr"/>
                      <a:r>
                        <a:rPr lang="en-GB" sz="1600" b="1" dirty="0">
                          <a:effectLst/>
                        </a:rPr>
                        <a:t>Some decline</a:t>
                      </a:r>
                      <a:endParaRPr lang="en-GB" sz="1600" b="1" dirty="0">
                        <a:effectLst/>
                        <a:latin typeface="Helvetica" pitchFamily="2" charset="0"/>
                        <a:ea typeface="+mn-ea"/>
                        <a:cs typeface="Times New Roman" panose="02020603050405020304" pitchFamily="18" charset="0"/>
                      </a:endParaRPr>
                    </a:p>
                  </a:txBody>
                  <a:tcPr marL="68580" marR="68580" marT="0" marB="0" anchor="ctr"/>
                </a:tc>
                <a:tc>
                  <a:txBody>
                    <a:bodyPr/>
                    <a:lstStyle/>
                    <a:p>
                      <a:r>
                        <a:rPr lang="en-GB" sz="1600" dirty="0">
                          <a:effectLst/>
                        </a:rPr>
                        <a:t>Park et al 1997</a:t>
                      </a:r>
                      <a:r>
                        <a:rPr lang="sl-SI" sz="1600" dirty="0">
                          <a:effectLst/>
                        </a:rPr>
                        <a:t>, </a:t>
                      </a:r>
                      <a:r>
                        <a:rPr lang="en-GB" sz="1600" dirty="0">
                          <a:effectLst/>
                        </a:rPr>
                        <a:t>Kidder et al 1997</a:t>
                      </a:r>
                      <a:endParaRPr lang="en-GB" sz="1600" dirty="0">
                        <a:effectLst/>
                        <a:latin typeface="Helvetica" pitchFamily="2"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3928215646"/>
                  </a:ext>
                </a:extLst>
              </a:tr>
              <a:tr h="1068256">
                <a:tc>
                  <a:txBody>
                    <a:bodyPr/>
                    <a:lstStyle/>
                    <a:p>
                      <a:r>
                        <a:rPr lang="en-GB" sz="1800">
                          <a:effectLst/>
                        </a:rPr>
                        <a:t>Context Memory for spatial and color features (binding)</a:t>
                      </a:r>
                      <a:endParaRPr lang="en-GB" sz="1800">
                        <a:effectLst/>
                        <a:latin typeface="Helvetica" pitchFamily="2" charset="0"/>
                        <a:ea typeface="+mn-ea"/>
                        <a:cs typeface="Times New Roman" panose="02020603050405020304" pitchFamily="18" charset="0"/>
                      </a:endParaRPr>
                    </a:p>
                  </a:txBody>
                  <a:tcPr marL="68580" marR="68580" marT="0" marB="0" anchor="ctr"/>
                </a:tc>
                <a:tc>
                  <a:txBody>
                    <a:bodyPr/>
                    <a:lstStyle/>
                    <a:p>
                      <a:r>
                        <a:rPr lang="en-GB" sz="1600">
                          <a:effectLst/>
                        </a:rPr>
                        <a:t>Remembering the features or context of items (location, color, modality, frequency of occurrence)</a:t>
                      </a:r>
                      <a:endParaRPr lang="en-GB" sz="1600">
                        <a:effectLst/>
                        <a:latin typeface="Helvetica" pitchFamily="2" charset="0"/>
                        <a:ea typeface="+mn-ea"/>
                        <a:cs typeface="Times New Roman" panose="02020603050405020304" pitchFamily="18" charset="0"/>
                      </a:endParaRPr>
                    </a:p>
                  </a:txBody>
                  <a:tcPr marL="68580" marR="68580" marT="0" marB="0" anchor="ctr"/>
                </a:tc>
                <a:tc>
                  <a:txBody>
                    <a:bodyPr/>
                    <a:lstStyle/>
                    <a:p>
                      <a:pPr algn="ctr"/>
                      <a:r>
                        <a:rPr lang="en-GB" sz="1600" b="1" dirty="0">
                          <a:effectLst/>
                        </a:rPr>
                        <a:t>Decline but typically less than four items</a:t>
                      </a:r>
                      <a:endParaRPr lang="en-GB" sz="1600" b="1" dirty="0">
                        <a:effectLst/>
                        <a:latin typeface="Helvetica" pitchFamily="2" charset="0"/>
                        <a:ea typeface="+mn-ea"/>
                        <a:cs typeface="Times New Roman" panose="02020603050405020304" pitchFamily="18" charset="0"/>
                      </a:endParaRPr>
                    </a:p>
                  </a:txBody>
                  <a:tcPr marL="68580" marR="68580" marT="0" marB="0" anchor="ctr"/>
                </a:tc>
                <a:tc>
                  <a:txBody>
                    <a:bodyPr/>
                    <a:lstStyle/>
                    <a:p>
                      <a:r>
                        <a:rPr lang="en-GB" sz="1600" dirty="0">
                          <a:effectLst/>
                        </a:rPr>
                        <a:t>Park et al 1980, 1982, 1983 to 2004</a:t>
                      </a:r>
                      <a:endParaRPr lang="en-GB" sz="1600" dirty="0">
                        <a:effectLst/>
                        <a:latin typeface="Helvetica" pitchFamily="2"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2006446615"/>
                  </a:ext>
                </a:extLst>
              </a:tr>
              <a:tr h="534128">
                <a:tc>
                  <a:txBody>
                    <a:bodyPr/>
                    <a:lstStyle/>
                    <a:p>
                      <a:r>
                        <a:rPr lang="en-GB" sz="1800">
                          <a:effectLst/>
                        </a:rPr>
                        <a:t>Implicit memory</a:t>
                      </a:r>
                      <a:endParaRPr lang="en-GB" sz="1800">
                        <a:effectLst/>
                        <a:latin typeface="Helvetica" pitchFamily="2" charset="0"/>
                        <a:ea typeface="+mn-ea"/>
                        <a:cs typeface="Times New Roman" panose="02020603050405020304" pitchFamily="18" charset="0"/>
                      </a:endParaRPr>
                    </a:p>
                  </a:txBody>
                  <a:tcPr marL="68580" marR="68580" marT="0" marB="0" anchor="ctr"/>
                </a:tc>
                <a:tc>
                  <a:txBody>
                    <a:bodyPr/>
                    <a:lstStyle/>
                    <a:p>
                      <a:r>
                        <a:rPr lang="en-GB" sz="1600">
                          <a:effectLst/>
                        </a:rPr>
                        <a:t>Recollection without awareness</a:t>
                      </a:r>
                      <a:endParaRPr lang="en-GB" sz="1600">
                        <a:effectLst/>
                        <a:latin typeface="Helvetica" pitchFamily="2" charset="0"/>
                        <a:ea typeface="+mn-ea"/>
                        <a:cs typeface="Times New Roman" panose="02020603050405020304" pitchFamily="18" charset="0"/>
                      </a:endParaRPr>
                    </a:p>
                  </a:txBody>
                  <a:tcPr marL="68580" marR="68580" marT="0" marB="0" anchor="ctr"/>
                </a:tc>
                <a:tc>
                  <a:txBody>
                    <a:bodyPr/>
                    <a:lstStyle/>
                    <a:p>
                      <a:pPr algn="ctr"/>
                      <a:r>
                        <a:rPr lang="en-GB" sz="1600" b="1" dirty="0">
                          <a:effectLst/>
                        </a:rPr>
                        <a:t>Little Decline</a:t>
                      </a:r>
                      <a:endParaRPr lang="en-GB" sz="1600" b="1" dirty="0">
                        <a:effectLst/>
                        <a:latin typeface="Helvetica" pitchFamily="2" charset="0"/>
                        <a:ea typeface="+mn-ea"/>
                        <a:cs typeface="Times New Roman" panose="02020603050405020304" pitchFamily="18" charset="0"/>
                      </a:endParaRPr>
                    </a:p>
                  </a:txBody>
                  <a:tcPr marL="68580" marR="68580" marT="0" marB="0" anchor="ctr"/>
                </a:tc>
                <a:tc>
                  <a:txBody>
                    <a:bodyPr/>
                    <a:lstStyle/>
                    <a:p>
                      <a:r>
                        <a:rPr lang="en-GB" sz="1600">
                          <a:effectLst/>
                        </a:rPr>
                        <a:t>Park &amp; Shaw, 1992</a:t>
                      </a:r>
                      <a:endParaRPr lang="en-GB" sz="1600">
                        <a:effectLst/>
                        <a:latin typeface="Helvetica" pitchFamily="2"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3890265275"/>
                  </a:ext>
                </a:extLst>
              </a:tr>
              <a:tr h="534128">
                <a:tc>
                  <a:txBody>
                    <a:bodyPr/>
                    <a:lstStyle/>
                    <a:p>
                      <a:r>
                        <a:rPr lang="en-GB" sz="1800">
                          <a:effectLst/>
                        </a:rPr>
                        <a:t>Verbal vs. Pictorial memory</a:t>
                      </a:r>
                      <a:endParaRPr lang="en-GB" sz="1800">
                        <a:effectLst/>
                        <a:latin typeface="Helvetica" pitchFamily="2" charset="0"/>
                        <a:ea typeface="+mn-ea"/>
                        <a:cs typeface="Times New Roman" panose="02020603050405020304" pitchFamily="18" charset="0"/>
                      </a:endParaRPr>
                    </a:p>
                  </a:txBody>
                  <a:tcPr marL="68580" marR="68580" marT="0" marB="0" anchor="ctr"/>
                </a:tc>
                <a:tc>
                  <a:txBody>
                    <a:bodyPr/>
                    <a:lstStyle/>
                    <a:p>
                      <a:r>
                        <a:rPr lang="en-GB" sz="1600">
                          <a:effectLst/>
                        </a:rPr>
                        <a:t>Ease of recall and recognition</a:t>
                      </a:r>
                      <a:endParaRPr lang="en-GB" sz="1600">
                        <a:effectLst/>
                        <a:latin typeface="Helvetica" pitchFamily="2" charset="0"/>
                        <a:ea typeface="+mn-ea"/>
                        <a:cs typeface="Times New Roman" panose="02020603050405020304" pitchFamily="18" charset="0"/>
                      </a:endParaRPr>
                    </a:p>
                  </a:txBody>
                  <a:tcPr marL="68580" marR="68580" marT="0" marB="0" anchor="ctr"/>
                </a:tc>
                <a:tc>
                  <a:txBody>
                    <a:bodyPr/>
                    <a:lstStyle/>
                    <a:p>
                      <a:pPr algn="ctr"/>
                      <a:r>
                        <a:rPr lang="sl-SI" sz="1600" b="1" dirty="0">
                          <a:effectLst/>
                        </a:rPr>
                        <a:t>Varies</a:t>
                      </a:r>
                      <a:endParaRPr lang="en-GB" sz="1600" b="1" dirty="0">
                        <a:effectLst/>
                        <a:latin typeface="Helvetica" pitchFamily="2" charset="0"/>
                        <a:ea typeface="+mn-ea"/>
                        <a:cs typeface="Times New Roman" panose="02020603050405020304" pitchFamily="18" charset="0"/>
                      </a:endParaRPr>
                    </a:p>
                  </a:txBody>
                  <a:tcPr marL="68580" marR="68580" marT="0" marB="0" anchor="ctr"/>
                </a:tc>
                <a:tc>
                  <a:txBody>
                    <a:bodyPr/>
                    <a:lstStyle/>
                    <a:p>
                      <a:r>
                        <a:rPr lang="en-GB" sz="1600" dirty="0">
                          <a:effectLst/>
                        </a:rPr>
                        <a:t>Park et al 1985</a:t>
                      </a:r>
                      <a:endParaRPr lang="en-GB" sz="1600" dirty="0">
                        <a:effectLst/>
                        <a:latin typeface="Helvetica" pitchFamily="2"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2132573245"/>
                  </a:ext>
                </a:extLst>
              </a:tr>
              <a:tr h="534128">
                <a:tc>
                  <a:txBody>
                    <a:bodyPr/>
                    <a:lstStyle/>
                    <a:p>
                      <a:r>
                        <a:rPr lang="en-GB" sz="1800">
                          <a:effectLst/>
                        </a:rPr>
                        <a:t>Semantic Memory</a:t>
                      </a:r>
                      <a:endParaRPr lang="en-GB" sz="1800">
                        <a:effectLst/>
                        <a:latin typeface="Helvetica" pitchFamily="2" charset="0"/>
                        <a:ea typeface="+mn-ea"/>
                        <a:cs typeface="Times New Roman" panose="02020603050405020304" pitchFamily="18" charset="0"/>
                      </a:endParaRPr>
                    </a:p>
                  </a:txBody>
                  <a:tcPr marL="68580" marR="68580" marT="0" marB="0" anchor="ctr"/>
                </a:tc>
                <a:tc>
                  <a:txBody>
                    <a:bodyPr/>
                    <a:lstStyle/>
                    <a:p>
                      <a:r>
                        <a:rPr lang="en-GB" sz="1600">
                          <a:effectLst/>
                        </a:rPr>
                        <a:t>World knowledge/vocabulary</a:t>
                      </a:r>
                      <a:endParaRPr lang="en-GB" sz="1600">
                        <a:effectLst/>
                        <a:latin typeface="Helvetica" pitchFamily="2" charset="0"/>
                        <a:ea typeface="+mn-ea"/>
                        <a:cs typeface="Times New Roman" panose="02020603050405020304" pitchFamily="18" charset="0"/>
                      </a:endParaRPr>
                    </a:p>
                  </a:txBody>
                  <a:tcPr marL="68580" marR="68580" marT="0" marB="0" anchor="ctr"/>
                </a:tc>
                <a:tc>
                  <a:txBody>
                    <a:bodyPr/>
                    <a:lstStyle/>
                    <a:p>
                      <a:pPr algn="ctr"/>
                      <a:r>
                        <a:rPr lang="en-GB" sz="1600" b="1" dirty="0">
                          <a:effectLst/>
                        </a:rPr>
                        <a:t>Increases</a:t>
                      </a:r>
                      <a:endParaRPr lang="en-GB" sz="1600" b="1" dirty="0">
                        <a:effectLst/>
                        <a:latin typeface="Helvetica" pitchFamily="2" charset="0"/>
                        <a:ea typeface="+mn-ea"/>
                        <a:cs typeface="Times New Roman" panose="02020603050405020304" pitchFamily="18" charset="0"/>
                      </a:endParaRPr>
                    </a:p>
                  </a:txBody>
                  <a:tcPr marL="68580" marR="68580" marT="0" marB="0" anchor="ctr"/>
                </a:tc>
                <a:tc>
                  <a:txBody>
                    <a:bodyPr/>
                    <a:lstStyle/>
                    <a:p>
                      <a:r>
                        <a:rPr lang="en-GB" sz="1600" dirty="0">
                          <a:effectLst/>
                        </a:rPr>
                        <a:t>Park et al 2002</a:t>
                      </a:r>
                      <a:r>
                        <a:rPr lang="sl-SI" sz="1600" dirty="0">
                          <a:effectLst/>
                        </a:rPr>
                        <a:t>, </a:t>
                      </a:r>
                      <a:r>
                        <a:rPr lang="en-GB" sz="1600" dirty="0">
                          <a:effectLst/>
                        </a:rPr>
                        <a:t>Hedden et al 2005</a:t>
                      </a:r>
                      <a:endParaRPr lang="en-GB" sz="1600" dirty="0">
                        <a:effectLst/>
                        <a:latin typeface="Helvetica" pitchFamily="2"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2616033345"/>
                  </a:ext>
                </a:extLst>
              </a:tr>
              <a:tr h="534128">
                <a:tc>
                  <a:txBody>
                    <a:bodyPr/>
                    <a:lstStyle/>
                    <a:p>
                      <a:r>
                        <a:rPr lang="en-GB" sz="1800" dirty="0">
                          <a:effectLst/>
                        </a:rPr>
                        <a:t>Automatic Processes</a:t>
                      </a:r>
                      <a:endParaRPr lang="en-GB" sz="1800" dirty="0">
                        <a:effectLst/>
                        <a:latin typeface="Helvetica" pitchFamily="2" charset="0"/>
                        <a:ea typeface="+mn-ea"/>
                        <a:cs typeface="Times New Roman" panose="02020603050405020304" pitchFamily="18" charset="0"/>
                      </a:endParaRPr>
                    </a:p>
                  </a:txBody>
                  <a:tcPr marL="68580" marR="68580" marT="0" marB="0" anchor="ctr"/>
                </a:tc>
                <a:tc>
                  <a:txBody>
                    <a:bodyPr/>
                    <a:lstStyle/>
                    <a:p>
                      <a:r>
                        <a:rPr lang="en-GB" sz="1600">
                          <a:effectLst/>
                        </a:rPr>
                        <a:t>Cognitive function without awareness</a:t>
                      </a:r>
                      <a:endParaRPr lang="en-GB" sz="1600">
                        <a:effectLst/>
                        <a:latin typeface="Helvetica" pitchFamily="2" charset="0"/>
                        <a:ea typeface="+mn-ea"/>
                        <a:cs typeface="Times New Roman" panose="02020603050405020304" pitchFamily="18" charset="0"/>
                      </a:endParaRPr>
                    </a:p>
                  </a:txBody>
                  <a:tcPr marL="68580" marR="68580" marT="0" marB="0" anchor="ctr"/>
                </a:tc>
                <a:tc>
                  <a:txBody>
                    <a:bodyPr/>
                    <a:lstStyle/>
                    <a:p>
                      <a:pPr algn="ctr"/>
                      <a:r>
                        <a:rPr lang="en-GB" sz="1600" b="1" dirty="0">
                          <a:effectLst/>
                        </a:rPr>
                        <a:t>Increases</a:t>
                      </a:r>
                      <a:endParaRPr lang="en-GB" sz="1600" b="1" dirty="0">
                        <a:effectLst/>
                        <a:latin typeface="Helvetica" pitchFamily="2" charset="0"/>
                        <a:ea typeface="+mn-ea"/>
                        <a:cs typeface="Times New Roman" panose="02020603050405020304" pitchFamily="18" charset="0"/>
                      </a:endParaRPr>
                    </a:p>
                  </a:txBody>
                  <a:tcPr marL="68580" marR="68580" marT="0" marB="0" anchor="ctr"/>
                </a:tc>
                <a:tc>
                  <a:txBody>
                    <a:bodyPr/>
                    <a:lstStyle/>
                    <a:p>
                      <a:r>
                        <a:rPr lang="en-GB" sz="1600" dirty="0">
                          <a:effectLst/>
                        </a:rPr>
                        <a:t>Chasteen et al 2001</a:t>
                      </a:r>
                      <a:r>
                        <a:rPr lang="sl-SI" sz="1600" dirty="0">
                          <a:effectLst/>
                        </a:rPr>
                        <a:t>, </a:t>
                      </a:r>
                      <a:r>
                        <a:rPr lang="en-GB" sz="1600" dirty="0">
                          <a:effectLst/>
                        </a:rPr>
                        <a:t>Park et al 1984</a:t>
                      </a:r>
                      <a:endParaRPr lang="en-GB" sz="1600" dirty="0">
                        <a:effectLst/>
                        <a:latin typeface="Helvetica" pitchFamily="2"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3784955561"/>
                  </a:ext>
                </a:extLst>
              </a:tr>
            </a:tbl>
          </a:graphicData>
        </a:graphic>
      </p:graphicFrame>
      <p:sp>
        <p:nvSpPr>
          <p:cNvPr id="15" name="Title 1">
            <a:extLst>
              <a:ext uri="{FF2B5EF4-FFF2-40B4-BE49-F238E27FC236}">
                <a16:creationId xmlns:a16="http://schemas.microsoft.com/office/drawing/2014/main" id="{8CBCA07F-A561-AFD4-8E72-5B3B3BCC775D}"/>
              </a:ext>
            </a:extLst>
          </p:cNvPr>
          <p:cNvSpPr txBox="1">
            <a:spLocks/>
          </p:cNvSpPr>
          <p:nvPr/>
        </p:nvSpPr>
        <p:spPr>
          <a:xfrm>
            <a:off x="1227666" y="472314"/>
            <a:ext cx="10515600" cy="8743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What cognitive processes </a:t>
            </a:r>
            <a:r>
              <a:rPr lang="en-US" sz="3600" b="1" dirty="0"/>
              <a:t>do not decline </a:t>
            </a:r>
            <a:r>
              <a:rPr lang="en-US" sz="3600" dirty="0"/>
              <a:t>with age</a:t>
            </a:r>
          </a:p>
        </p:txBody>
      </p:sp>
      <p:sp>
        <p:nvSpPr>
          <p:cNvPr id="16" name="TextBox 15">
            <a:extLst>
              <a:ext uri="{FF2B5EF4-FFF2-40B4-BE49-F238E27FC236}">
                <a16:creationId xmlns:a16="http://schemas.microsoft.com/office/drawing/2014/main" id="{141AC615-80D5-42C8-22CB-534F52BE5D28}"/>
              </a:ext>
            </a:extLst>
          </p:cNvPr>
          <p:cNvSpPr txBox="1"/>
          <p:nvPr/>
        </p:nvSpPr>
        <p:spPr>
          <a:xfrm>
            <a:off x="335280" y="11182"/>
            <a:ext cx="11521440" cy="707886"/>
          </a:xfrm>
          <a:prstGeom prst="rect">
            <a:avLst/>
          </a:prstGeom>
          <a:noFill/>
        </p:spPr>
        <p:txBody>
          <a:bodyPr wrap="square">
            <a:spAutoFit/>
          </a:bodyPr>
          <a:lstStyle>
            <a:defPPr>
              <a:defRPr lang="en-US"/>
            </a:defPPr>
            <a:lvl1pPr>
              <a:defRPr sz="3600">
                <a:latin typeface="+mj-lt"/>
              </a:defRPr>
            </a:lvl1pPr>
          </a:lstStyle>
          <a:p>
            <a:r>
              <a:rPr lang="en-US" dirty="0"/>
              <a:t>Behavioral and psychological changes in aging</a:t>
            </a:r>
          </a:p>
        </p:txBody>
      </p:sp>
    </p:spTree>
    <p:extLst>
      <p:ext uri="{BB962C8B-B14F-4D97-AF65-F5344CB8AC3E}">
        <p14:creationId xmlns:p14="http://schemas.microsoft.com/office/powerpoint/2010/main" val="2894082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65000"/>
            <a:alpha val="91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3BE2CF-E070-0A20-80CE-4D02EC546B7B}"/>
              </a:ext>
            </a:extLst>
          </p:cNvPr>
          <p:cNvGrpSpPr/>
          <p:nvPr/>
        </p:nvGrpSpPr>
        <p:grpSpPr>
          <a:xfrm>
            <a:off x="641381" y="2018215"/>
            <a:ext cx="11261999" cy="3993422"/>
            <a:chOff x="1738323" y="2906304"/>
            <a:chExt cx="8774225" cy="3414464"/>
          </a:xfrm>
        </p:grpSpPr>
        <p:sp>
          <p:nvSpPr>
            <p:cNvPr id="17" name="Freeform 16">
              <a:extLst>
                <a:ext uri="{FF2B5EF4-FFF2-40B4-BE49-F238E27FC236}">
                  <a16:creationId xmlns:a16="http://schemas.microsoft.com/office/drawing/2014/main" id="{351FD7F4-B0E5-6C4B-8548-95C72A9769AD}"/>
                </a:ext>
              </a:extLst>
            </p:cNvPr>
            <p:cNvSpPr/>
            <p:nvPr/>
          </p:nvSpPr>
          <p:spPr>
            <a:xfrm>
              <a:off x="6337184" y="4542916"/>
              <a:ext cx="4175364" cy="1777852"/>
            </a:xfrm>
            <a:custGeom>
              <a:avLst/>
              <a:gdLst>
                <a:gd name="connsiteX0" fmla="*/ 0 w 4078341"/>
                <a:gd name="connsiteY0" fmla="*/ 0 h 1274481"/>
                <a:gd name="connsiteX1" fmla="*/ 4078341 w 4078341"/>
                <a:gd name="connsiteY1" fmla="*/ 0 h 1274481"/>
                <a:gd name="connsiteX2" fmla="*/ 4078341 w 4078341"/>
                <a:gd name="connsiteY2" fmla="*/ 1274481 h 1274481"/>
                <a:gd name="connsiteX3" fmla="*/ 0 w 4078341"/>
                <a:gd name="connsiteY3" fmla="*/ 1274481 h 1274481"/>
                <a:gd name="connsiteX4" fmla="*/ 0 w 4078341"/>
                <a:gd name="connsiteY4" fmla="*/ 0 h 127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341" h="1274481">
                  <a:moveTo>
                    <a:pt x="0" y="0"/>
                  </a:moveTo>
                  <a:lnTo>
                    <a:pt x="4078341" y="0"/>
                  </a:lnTo>
                  <a:lnTo>
                    <a:pt x="4078341" y="1274481"/>
                  </a:lnTo>
                  <a:lnTo>
                    <a:pt x="0" y="1274481"/>
                  </a:lnTo>
                  <a:lnTo>
                    <a:pt x="0" y="0"/>
                  </a:lnTo>
                  <a:close/>
                </a:path>
              </a:pathLst>
            </a:custGeom>
            <a:solidFill>
              <a:schemeClr val="lt1">
                <a:hueOff val="0"/>
                <a:satOff val="0"/>
                <a:lumOff val="0"/>
                <a:alpha val="10000"/>
              </a:schemeClr>
            </a:solidFill>
            <a:ln>
              <a:solidFill>
                <a:schemeClr val="accent1">
                  <a:hueOff val="0"/>
                  <a:satOff val="0"/>
                  <a:lumOff val="0"/>
                  <a:alpha val="70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63249" tIns="38100" rIns="38100" bIns="38100" numCol="1" spcCol="1270" anchor="t" anchorCtr="0">
              <a:noAutofit/>
            </a:bodyPr>
            <a:lstStyle/>
            <a:p>
              <a:pPr defTabSz="1066800">
                <a:lnSpc>
                  <a:spcPct val="90000"/>
                </a:lnSpc>
                <a:spcBef>
                  <a:spcPct val="0"/>
                </a:spcBef>
                <a:spcAft>
                  <a:spcPct val="35000"/>
                </a:spcAft>
              </a:pPr>
              <a:r>
                <a:rPr lang="en-GB" sz="2400" u="sng" dirty="0"/>
                <a:t>Behavioural deviations</a:t>
              </a:r>
            </a:p>
            <a:p>
              <a:pPr marL="114300" lvl="1" indent="-114300" defTabSz="622300">
                <a:lnSpc>
                  <a:spcPct val="90000"/>
                </a:lnSpc>
                <a:spcBef>
                  <a:spcPct val="0"/>
                </a:spcBef>
                <a:spcAft>
                  <a:spcPct val="15000"/>
                </a:spcAft>
                <a:buChar char="•"/>
              </a:pPr>
              <a:r>
                <a:rPr lang="en-GB" sz="2000" dirty="0"/>
                <a:t>Loss of motor coordination, falls</a:t>
              </a:r>
            </a:p>
            <a:p>
              <a:pPr marL="114300" lvl="1" indent="-114300" defTabSz="622300">
                <a:lnSpc>
                  <a:spcPct val="90000"/>
                </a:lnSpc>
                <a:spcBef>
                  <a:spcPct val="0"/>
                </a:spcBef>
                <a:spcAft>
                  <a:spcPct val="15000"/>
                </a:spcAft>
                <a:buChar char="•"/>
              </a:pPr>
              <a:r>
                <a:rPr lang="en-GB" sz="2000" dirty="0"/>
                <a:t>Hearing and vision loss</a:t>
              </a:r>
            </a:p>
            <a:p>
              <a:pPr marL="114300" lvl="1" indent="-114300" defTabSz="622300">
                <a:lnSpc>
                  <a:spcPct val="90000"/>
                </a:lnSpc>
                <a:spcBef>
                  <a:spcPct val="0"/>
                </a:spcBef>
                <a:spcAft>
                  <a:spcPct val="15000"/>
                </a:spcAft>
                <a:buChar char="•"/>
              </a:pPr>
              <a:r>
                <a:rPr lang="en-GB" sz="2000" dirty="0"/>
                <a:t>Hypogeusia, Anorexia, malnutrition</a:t>
              </a:r>
            </a:p>
            <a:p>
              <a:pPr marL="114300" lvl="1" indent="-114300" defTabSz="622300">
                <a:lnSpc>
                  <a:spcPct val="90000"/>
                </a:lnSpc>
                <a:spcBef>
                  <a:spcPct val="0"/>
                </a:spcBef>
                <a:spcAft>
                  <a:spcPct val="15000"/>
                </a:spcAft>
                <a:buChar char="•"/>
              </a:pPr>
              <a:r>
                <a:rPr lang="en-GB" sz="2000" dirty="0"/>
                <a:t>Aphasia, Anosmia</a:t>
              </a:r>
            </a:p>
            <a:p>
              <a:pPr marL="114300" lvl="1" indent="-114300" defTabSz="622300">
                <a:lnSpc>
                  <a:spcPct val="90000"/>
                </a:lnSpc>
                <a:spcBef>
                  <a:spcPct val="0"/>
                </a:spcBef>
                <a:spcAft>
                  <a:spcPct val="15000"/>
                </a:spcAft>
                <a:buChar char="•"/>
              </a:pPr>
              <a:r>
                <a:rPr lang="en-GB" sz="2000" dirty="0"/>
                <a:t>Cognitive deficits</a:t>
              </a:r>
            </a:p>
            <a:p>
              <a:pPr marL="57150" lvl="1" indent="-57150" algn="l" defTabSz="355600">
                <a:lnSpc>
                  <a:spcPct val="90000"/>
                </a:lnSpc>
                <a:spcBef>
                  <a:spcPct val="0"/>
                </a:spcBef>
                <a:spcAft>
                  <a:spcPct val="15000"/>
                </a:spcAft>
                <a:buChar char="•"/>
              </a:pPr>
              <a:endParaRPr lang="en-GB" sz="800" kern="1200" dirty="0"/>
            </a:p>
          </p:txBody>
        </p:sp>
        <p:sp>
          <p:nvSpPr>
            <p:cNvPr id="4" name="Freeform 3">
              <a:extLst>
                <a:ext uri="{FF2B5EF4-FFF2-40B4-BE49-F238E27FC236}">
                  <a16:creationId xmlns:a16="http://schemas.microsoft.com/office/drawing/2014/main" id="{2B37CC25-0694-13CB-A846-37072D672BA7}"/>
                </a:ext>
              </a:extLst>
            </p:cNvPr>
            <p:cNvSpPr/>
            <p:nvPr/>
          </p:nvSpPr>
          <p:spPr>
            <a:xfrm>
              <a:off x="6311857" y="2906304"/>
              <a:ext cx="4200691" cy="1532104"/>
            </a:xfrm>
            <a:custGeom>
              <a:avLst/>
              <a:gdLst>
                <a:gd name="connsiteX0" fmla="*/ 0 w 4200691"/>
                <a:gd name="connsiteY0" fmla="*/ 0 h 1312716"/>
                <a:gd name="connsiteX1" fmla="*/ 4200691 w 4200691"/>
                <a:gd name="connsiteY1" fmla="*/ 0 h 1312716"/>
                <a:gd name="connsiteX2" fmla="*/ 4200691 w 4200691"/>
                <a:gd name="connsiteY2" fmla="*/ 1312716 h 1312716"/>
                <a:gd name="connsiteX3" fmla="*/ 0 w 4200691"/>
                <a:gd name="connsiteY3" fmla="*/ 1312716 h 1312716"/>
                <a:gd name="connsiteX4" fmla="*/ 0 w 4200691"/>
                <a:gd name="connsiteY4" fmla="*/ 0 h 1312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0691" h="1312716">
                  <a:moveTo>
                    <a:pt x="0" y="0"/>
                  </a:moveTo>
                  <a:lnTo>
                    <a:pt x="4200691" y="0"/>
                  </a:lnTo>
                  <a:lnTo>
                    <a:pt x="4200691" y="1312716"/>
                  </a:lnTo>
                  <a:lnTo>
                    <a:pt x="0" y="1312716"/>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89146" tIns="91440" rIns="91440" bIns="91440" numCol="1" spcCol="1270" anchor="t" anchorCtr="0">
              <a:noAutofit/>
            </a:bodyPr>
            <a:lstStyle/>
            <a:p>
              <a:pPr marL="0" lvl="0" indent="0" algn="l" defTabSz="1066800">
                <a:lnSpc>
                  <a:spcPct val="90000"/>
                </a:lnSpc>
                <a:spcBef>
                  <a:spcPct val="0"/>
                </a:spcBef>
                <a:spcAft>
                  <a:spcPct val="35000"/>
                </a:spcAft>
                <a:buNone/>
              </a:pPr>
              <a:r>
                <a:rPr lang="en-GB" sz="2400" u="sng" kern="1200" dirty="0"/>
                <a:t>Cellular level</a:t>
              </a:r>
            </a:p>
            <a:p>
              <a:pPr marL="285750" lvl="1" indent="-285750" algn="l" defTabSz="1600200">
                <a:lnSpc>
                  <a:spcPct val="90000"/>
                </a:lnSpc>
                <a:spcBef>
                  <a:spcPct val="0"/>
                </a:spcBef>
                <a:spcAft>
                  <a:spcPct val="15000"/>
                </a:spcAft>
                <a:buChar char="•"/>
              </a:pPr>
              <a:r>
                <a:rPr lang="en-GB" sz="2000" kern="1200" dirty="0"/>
                <a:t>Dysregulated apoptosis</a:t>
              </a:r>
            </a:p>
            <a:p>
              <a:pPr marL="285750" lvl="1" indent="-285750" algn="l" defTabSz="1600200">
                <a:lnSpc>
                  <a:spcPct val="90000"/>
                </a:lnSpc>
                <a:spcBef>
                  <a:spcPct val="0"/>
                </a:spcBef>
                <a:spcAft>
                  <a:spcPct val="15000"/>
                </a:spcAft>
                <a:buChar char="•"/>
              </a:pPr>
              <a:r>
                <a:rPr lang="en-GB" sz="2000" kern="1200" dirty="0"/>
                <a:t>Endothelial dysfunction</a:t>
              </a:r>
            </a:p>
            <a:p>
              <a:pPr marL="285750" lvl="1" indent="-285750" algn="l" defTabSz="1600200">
                <a:lnSpc>
                  <a:spcPct val="90000"/>
                </a:lnSpc>
                <a:spcBef>
                  <a:spcPct val="0"/>
                </a:spcBef>
                <a:spcAft>
                  <a:spcPct val="15000"/>
                </a:spcAft>
                <a:buChar char="•"/>
              </a:pPr>
              <a:r>
                <a:rPr lang="en-GB" sz="2000" kern="1200" dirty="0"/>
                <a:t>Synaptic degeneration</a:t>
              </a:r>
            </a:p>
            <a:p>
              <a:pPr marL="285750" lvl="1" indent="-285750" algn="l" defTabSz="1600200">
                <a:lnSpc>
                  <a:spcPct val="90000"/>
                </a:lnSpc>
                <a:spcBef>
                  <a:spcPct val="0"/>
                </a:spcBef>
                <a:spcAft>
                  <a:spcPct val="15000"/>
                </a:spcAft>
                <a:buChar char="•"/>
              </a:pPr>
              <a:r>
                <a:rPr lang="en-GB" sz="2000" kern="1200" dirty="0"/>
                <a:t>Neuroinflammation</a:t>
              </a:r>
            </a:p>
          </p:txBody>
        </p:sp>
        <p:sp>
          <p:nvSpPr>
            <p:cNvPr id="5" name="Rectangle 4">
              <a:extLst>
                <a:ext uri="{FF2B5EF4-FFF2-40B4-BE49-F238E27FC236}">
                  <a16:creationId xmlns:a16="http://schemas.microsoft.com/office/drawing/2014/main" id="{2F5AEA8F-6D1C-EF8B-ADE2-4C69023CC45A}"/>
                </a:ext>
              </a:extLst>
            </p:cNvPr>
            <p:cNvSpPr/>
            <p:nvPr/>
          </p:nvSpPr>
          <p:spPr>
            <a:xfrm>
              <a:off x="6204417" y="3064149"/>
              <a:ext cx="759856" cy="851281"/>
            </a:xfrm>
            <a:prstGeom prst="rect">
              <a:avLst/>
            </a:prstGeom>
            <a:blipFill>
              <a:blip r:embed="rId3"/>
              <a:stretch>
                <a:fillRect/>
              </a:stretch>
            </a:blipFill>
          </p:spPr>
          <p:style>
            <a:lnRef idx="1">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4" name="Freeform 13">
              <a:extLst>
                <a:ext uri="{FF2B5EF4-FFF2-40B4-BE49-F238E27FC236}">
                  <a16:creationId xmlns:a16="http://schemas.microsoft.com/office/drawing/2014/main" id="{D44B9622-B310-BAA5-8469-1FEBFD2F6894}"/>
                </a:ext>
              </a:extLst>
            </p:cNvPr>
            <p:cNvSpPr/>
            <p:nvPr/>
          </p:nvSpPr>
          <p:spPr>
            <a:xfrm>
              <a:off x="1912346" y="4542916"/>
              <a:ext cx="4200691" cy="1574475"/>
            </a:xfrm>
            <a:custGeom>
              <a:avLst/>
              <a:gdLst>
                <a:gd name="connsiteX0" fmla="*/ 0 w 4200691"/>
                <a:gd name="connsiteY0" fmla="*/ 0 h 1312716"/>
                <a:gd name="connsiteX1" fmla="*/ 4200691 w 4200691"/>
                <a:gd name="connsiteY1" fmla="*/ 0 h 1312716"/>
                <a:gd name="connsiteX2" fmla="*/ 4200691 w 4200691"/>
                <a:gd name="connsiteY2" fmla="*/ 1312716 h 1312716"/>
                <a:gd name="connsiteX3" fmla="*/ 0 w 4200691"/>
                <a:gd name="connsiteY3" fmla="*/ 1312716 h 1312716"/>
                <a:gd name="connsiteX4" fmla="*/ 0 w 4200691"/>
                <a:gd name="connsiteY4" fmla="*/ 0 h 1312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0691" h="1312716">
                  <a:moveTo>
                    <a:pt x="0" y="0"/>
                  </a:moveTo>
                  <a:lnTo>
                    <a:pt x="4200691" y="0"/>
                  </a:lnTo>
                  <a:lnTo>
                    <a:pt x="4200691" y="1312716"/>
                  </a:lnTo>
                  <a:lnTo>
                    <a:pt x="0" y="1312716"/>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89146" tIns="91440" rIns="91440" bIns="91440" numCol="1" spcCol="1270" anchor="t" anchorCtr="0">
              <a:noAutofit/>
            </a:bodyPr>
            <a:lstStyle/>
            <a:p>
              <a:pPr marL="0" lvl="0" indent="0" algn="l" defTabSz="1066800">
                <a:lnSpc>
                  <a:spcPct val="90000"/>
                </a:lnSpc>
                <a:spcBef>
                  <a:spcPct val="0"/>
                </a:spcBef>
                <a:spcAft>
                  <a:spcPct val="35000"/>
                </a:spcAft>
                <a:buNone/>
              </a:pPr>
              <a:r>
                <a:rPr lang="en-GB" sz="2400" u="sng" kern="1200" dirty="0"/>
                <a:t>Tissue level</a:t>
              </a:r>
            </a:p>
            <a:p>
              <a:pPr marL="114300" lvl="1" indent="-114300" algn="l" defTabSz="622300">
                <a:lnSpc>
                  <a:spcPct val="90000"/>
                </a:lnSpc>
                <a:spcBef>
                  <a:spcPct val="0"/>
                </a:spcBef>
                <a:spcAft>
                  <a:spcPct val="15000"/>
                </a:spcAft>
                <a:buChar char="•"/>
              </a:pPr>
              <a:r>
                <a:rPr lang="en-GB" sz="2000" kern="1200" dirty="0"/>
                <a:t>White and </a:t>
              </a:r>
              <a:r>
                <a:rPr lang="en-GB" sz="2000" kern="1200" dirty="0" err="1"/>
                <a:t>gray</a:t>
              </a:r>
              <a:r>
                <a:rPr lang="en-GB" sz="2000" kern="1200" dirty="0"/>
                <a:t> matter damage</a:t>
              </a:r>
            </a:p>
            <a:p>
              <a:pPr marL="114300" lvl="1" indent="-114300" algn="l" defTabSz="622300">
                <a:lnSpc>
                  <a:spcPct val="90000"/>
                </a:lnSpc>
                <a:spcBef>
                  <a:spcPct val="0"/>
                </a:spcBef>
                <a:spcAft>
                  <a:spcPct val="15000"/>
                </a:spcAft>
                <a:buChar char="•"/>
              </a:pPr>
              <a:r>
                <a:rPr lang="en-GB" sz="2000" kern="1200" dirty="0"/>
                <a:t>Vascular damage</a:t>
              </a:r>
            </a:p>
            <a:p>
              <a:pPr marL="114300" lvl="1" indent="-114300" algn="l" defTabSz="622300">
                <a:lnSpc>
                  <a:spcPct val="90000"/>
                </a:lnSpc>
                <a:spcBef>
                  <a:spcPct val="0"/>
                </a:spcBef>
                <a:spcAft>
                  <a:spcPct val="15000"/>
                </a:spcAft>
                <a:buChar char="•"/>
              </a:pPr>
              <a:r>
                <a:rPr lang="en-GB" sz="2000" kern="1200" dirty="0"/>
                <a:t>Breach in BBB</a:t>
              </a:r>
            </a:p>
            <a:p>
              <a:pPr marL="114300" lvl="1" indent="-114300" algn="l" defTabSz="622300">
                <a:lnSpc>
                  <a:spcPct val="90000"/>
                </a:lnSpc>
                <a:spcBef>
                  <a:spcPct val="0"/>
                </a:spcBef>
                <a:spcAft>
                  <a:spcPct val="15000"/>
                </a:spcAft>
                <a:buChar char="•"/>
              </a:pPr>
              <a:r>
                <a:rPr lang="en-GB" sz="2000" kern="1200" dirty="0"/>
                <a:t>Brain atrophy</a:t>
              </a:r>
            </a:p>
          </p:txBody>
        </p:sp>
        <p:sp>
          <p:nvSpPr>
            <p:cNvPr id="16" name="Rectangle 15">
              <a:extLst>
                <a:ext uri="{FF2B5EF4-FFF2-40B4-BE49-F238E27FC236}">
                  <a16:creationId xmlns:a16="http://schemas.microsoft.com/office/drawing/2014/main" id="{F2606377-9D4C-5635-DA37-491EABE2130F}"/>
                </a:ext>
              </a:extLst>
            </p:cNvPr>
            <p:cNvSpPr/>
            <p:nvPr/>
          </p:nvSpPr>
          <p:spPr>
            <a:xfrm>
              <a:off x="1738323" y="4636940"/>
              <a:ext cx="759857" cy="851281"/>
            </a:xfrm>
            <a:prstGeom prst="rect">
              <a:avLst/>
            </a:prstGeom>
            <a:blipFill>
              <a:blip r:embed="rId4"/>
              <a:stretch>
                <a:fillRect/>
              </a:stretch>
            </a:blipFill>
          </p:spPr>
          <p:style>
            <a:lnRef idx="1">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9" name="Rectangle 18">
              <a:extLst>
                <a:ext uri="{FF2B5EF4-FFF2-40B4-BE49-F238E27FC236}">
                  <a16:creationId xmlns:a16="http://schemas.microsoft.com/office/drawing/2014/main" id="{0A21280B-B669-6B3B-A38B-16708AC5F9FE}"/>
                </a:ext>
              </a:extLst>
            </p:cNvPr>
            <p:cNvSpPr/>
            <p:nvPr/>
          </p:nvSpPr>
          <p:spPr>
            <a:xfrm>
              <a:off x="6264276" y="4658819"/>
              <a:ext cx="711902" cy="829402"/>
            </a:xfrm>
            <a:prstGeom prst="rect">
              <a:avLst/>
            </a:prstGeom>
            <a:blipFill>
              <a:blip r:embed="rId5"/>
              <a:stretch>
                <a:fillRect/>
              </a:stretch>
            </a:blipFill>
          </p:spPr>
          <p:style>
            <a:lnRef idx="1">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20" name="Group 19">
            <a:extLst>
              <a:ext uri="{FF2B5EF4-FFF2-40B4-BE49-F238E27FC236}">
                <a16:creationId xmlns:a16="http://schemas.microsoft.com/office/drawing/2014/main" id="{F0DB8F3D-893A-6A99-476A-4455FFCAACDC}"/>
              </a:ext>
            </a:extLst>
          </p:cNvPr>
          <p:cNvGrpSpPr/>
          <p:nvPr/>
        </p:nvGrpSpPr>
        <p:grpSpPr>
          <a:xfrm>
            <a:off x="2831799" y="383038"/>
            <a:ext cx="6279546" cy="1791888"/>
            <a:chOff x="927600" y="2693692"/>
            <a:chExt cx="9381545" cy="2095011"/>
          </a:xfrm>
        </p:grpSpPr>
        <p:sp>
          <p:nvSpPr>
            <p:cNvPr id="21" name="Freeform 20">
              <a:extLst>
                <a:ext uri="{FF2B5EF4-FFF2-40B4-BE49-F238E27FC236}">
                  <a16:creationId xmlns:a16="http://schemas.microsoft.com/office/drawing/2014/main" id="{A4F34C0E-47E0-D7C5-0D9D-FE98870DA841}"/>
                </a:ext>
              </a:extLst>
            </p:cNvPr>
            <p:cNvSpPr/>
            <p:nvPr/>
          </p:nvSpPr>
          <p:spPr>
            <a:xfrm>
              <a:off x="1621132" y="2693692"/>
              <a:ext cx="2396693" cy="2095011"/>
            </a:xfrm>
            <a:custGeom>
              <a:avLst/>
              <a:gdLst>
                <a:gd name="connsiteX0" fmla="*/ 0 w 2396693"/>
                <a:gd name="connsiteY0" fmla="*/ 314252 h 2095011"/>
                <a:gd name="connsiteX1" fmla="*/ 1349188 w 2396693"/>
                <a:gd name="connsiteY1" fmla="*/ 314252 h 2095011"/>
                <a:gd name="connsiteX2" fmla="*/ 1349188 w 2396693"/>
                <a:gd name="connsiteY2" fmla="*/ 0 h 2095011"/>
                <a:gd name="connsiteX3" fmla="*/ 2396693 w 2396693"/>
                <a:gd name="connsiteY3" fmla="*/ 1047506 h 2095011"/>
                <a:gd name="connsiteX4" fmla="*/ 1349188 w 2396693"/>
                <a:gd name="connsiteY4" fmla="*/ 2095011 h 2095011"/>
                <a:gd name="connsiteX5" fmla="*/ 1349188 w 2396693"/>
                <a:gd name="connsiteY5" fmla="*/ 1780759 h 2095011"/>
                <a:gd name="connsiteX6" fmla="*/ 0 w 2396693"/>
                <a:gd name="connsiteY6" fmla="*/ 1780759 h 2095011"/>
                <a:gd name="connsiteX7" fmla="*/ 0 w 2396693"/>
                <a:gd name="connsiteY7" fmla="*/ 314252 h 209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6693" h="2095011">
                  <a:moveTo>
                    <a:pt x="0" y="314252"/>
                  </a:moveTo>
                  <a:lnTo>
                    <a:pt x="1349188" y="314252"/>
                  </a:lnTo>
                  <a:lnTo>
                    <a:pt x="1349188" y="0"/>
                  </a:lnTo>
                  <a:lnTo>
                    <a:pt x="2396693" y="1047506"/>
                  </a:lnTo>
                  <a:lnTo>
                    <a:pt x="1349188" y="2095011"/>
                  </a:lnTo>
                  <a:lnTo>
                    <a:pt x="1349188" y="1780759"/>
                  </a:lnTo>
                  <a:lnTo>
                    <a:pt x="0" y="1780759"/>
                  </a:lnTo>
                  <a:lnTo>
                    <a:pt x="0" y="314252"/>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67753" tIns="331397" rIns="663423" bIns="331397" numCol="1" spcCol="1270" anchor="ctr" anchorCtr="0">
              <a:noAutofit/>
            </a:bodyPr>
            <a:lstStyle/>
            <a:p>
              <a:pPr marL="228600" lvl="1" indent="-228600" algn="l" defTabSz="1200150">
                <a:lnSpc>
                  <a:spcPct val="90000"/>
                </a:lnSpc>
                <a:spcBef>
                  <a:spcPct val="0"/>
                </a:spcBef>
                <a:spcAft>
                  <a:spcPct val="15000"/>
                </a:spcAft>
                <a:buChar char="•"/>
              </a:pPr>
              <a:endParaRPr lang="en-GB" sz="2700" kern="1200" dirty="0"/>
            </a:p>
            <a:p>
              <a:pPr marL="228600" lvl="1" indent="-228600" algn="l" defTabSz="1200150">
                <a:lnSpc>
                  <a:spcPct val="90000"/>
                </a:lnSpc>
                <a:spcBef>
                  <a:spcPct val="0"/>
                </a:spcBef>
                <a:spcAft>
                  <a:spcPct val="15000"/>
                </a:spcAft>
                <a:buChar char="•"/>
              </a:pPr>
              <a:endParaRPr lang="en-GB" sz="2700" kern="1200" dirty="0"/>
            </a:p>
          </p:txBody>
        </p:sp>
        <p:sp>
          <p:nvSpPr>
            <p:cNvPr id="22" name="Rounded Rectangle 21">
              <a:extLst>
                <a:ext uri="{FF2B5EF4-FFF2-40B4-BE49-F238E27FC236}">
                  <a16:creationId xmlns:a16="http://schemas.microsoft.com/office/drawing/2014/main" id="{7312ACB2-417E-690F-3A7A-91B3EA75C881}"/>
                </a:ext>
              </a:extLst>
            </p:cNvPr>
            <p:cNvSpPr/>
            <p:nvPr/>
          </p:nvSpPr>
          <p:spPr>
            <a:xfrm>
              <a:off x="927600" y="3215499"/>
              <a:ext cx="1485043" cy="1175842"/>
            </a:xfrm>
            <a:prstGeom prst="roundRect">
              <a:avLst/>
            </a:prstGeom>
            <a:blipFill rotWithShape="0">
              <a:blip r:embed="rId6">
                <a:extLst>
                  <a:ext uri="{BEBA8EAE-BF5A-486C-A8C5-ECC9F3942E4B}">
                    <a14:imgProps xmlns:a14="http://schemas.microsoft.com/office/drawing/2010/main">
                      <a14:imgLayer r:embed="rId7">
                        <a14:imgEffect>
                          <a14:sharpenSoften amount="50000"/>
                        </a14:imgEffect>
                        <a14:imgEffect>
                          <a14:brightnessContrast bright="-5000" contrast="-1000"/>
                        </a14:imgEffect>
                      </a14:imgLayer>
                    </a14:imgProps>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4523" tIns="183963" rIns="184523" bIns="183963" numCol="1" spcCol="1270" anchor="ctr" anchorCtr="0">
              <a:noAutofit/>
            </a:bodyPr>
            <a:lstStyle/>
            <a:p>
              <a:pPr marL="0" lvl="0" indent="0" algn="ctr" defTabSz="1333500">
                <a:lnSpc>
                  <a:spcPct val="90000"/>
                </a:lnSpc>
                <a:spcBef>
                  <a:spcPct val="0"/>
                </a:spcBef>
                <a:spcAft>
                  <a:spcPct val="35000"/>
                </a:spcAft>
                <a:buNone/>
              </a:pPr>
              <a:endParaRPr lang="en-GB" sz="3000" kern="1200" dirty="0"/>
            </a:p>
          </p:txBody>
        </p:sp>
        <p:sp>
          <p:nvSpPr>
            <p:cNvPr id="23" name="Freeform 22">
              <a:extLst>
                <a:ext uri="{FF2B5EF4-FFF2-40B4-BE49-F238E27FC236}">
                  <a16:creationId xmlns:a16="http://schemas.microsoft.com/office/drawing/2014/main" id="{F6BE485A-5C2E-23C6-6381-F134AA8D1592}"/>
                </a:ext>
              </a:extLst>
            </p:cNvPr>
            <p:cNvSpPr/>
            <p:nvPr/>
          </p:nvSpPr>
          <p:spPr>
            <a:xfrm>
              <a:off x="4766792" y="2693692"/>
              <a:ext cx="2396693" cy="2095011"/>
            </a:xfrm>
            <a:custGeom>
              <a:avLst/>
              <a:gdLst>
                <a:gd name="connsiteX0" fmla="*/ 0 w 2396693"/>
                <a:gd name="connsiteY0" fmla="*/ 314252 h 2095011"/>
                <a:gd name="connsiteX1" fmla="*/ 1349188 w 2396693"/>
                <a:gd name="connsiteY1" fmla="*/ 314252 h 2095011"/>
                <a:gd name="connsiteX2" fmla="*/ 1349188 w 2396693"/>
                <a:gd name="connsiteY2" fmla="*/ 0 h 2095011"/>
                <a:gd name="connsiteX3" fmla="*/ 2396693 w 2396693"/>
                <a:gd name="connsiteY3" fmla="*/ 1047506 h 2095011"/>
                <a:gd name="connsiteX4" fmla="*/ 1349188 w 2396693"/>
                <a:gd name="connsiteY4" fmla="*/ 2095011 h 2095011"/>
                <a:gd name="connsiteX5" fmla="*/ 1349188 w 2396693"/>
                <a:gd name="connsiteY5" fmla="*/ 1780759 h 2095011"/>
                <a:gd name="connsiteX6" fmla="*/ 0 w 2396693"/>
                <a:gd name="connsiteY6" fmla="*/ 1780759 h 2095011"/>
                <a:gd name="connsiteX7" fmla="*/ 0 w 2396693"/>
                <a:gd name="connsiteY7" fmla="*/ 314252 h 209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6693" h="2095011">
                  <a:moveTo>
                    <a:pt x="0" y="314252"/>
                  </a:moveTo>
                  <a:lnTo>
                    <a:pt x="1349188" y="314252"/>
                  </a:lnTo>
                  <a:lnTo>
                    <a:pt x="1349188" y="0"/>
                  </a:lnTo>
                  <a:lnTo>
                    <a:pt x="2396693" y="1047506"/>
                  </a:lnTo>
                  <a:lnTo>
                    <a:pt x="1349188" y="2095011"/>
                  </a:lnTo>
                  <a:lnTo>
                    <a:pt x="1349188" y="1780759"/>
                  </a:lnTo>
                  <a:lnTo>
                    <a:pt x="0" y="1780759"/>
                  </a:lnTo>
                  <a:lnTo>
                    <a:pt x="0" y="314252"/>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67753" tIns="331397" rIns="663423" bIns="331397" numCol="1" spcCol="1270" anchor="ctr" anchorCtr="0">
              <a:noAutofit/>
            </a:bodyPr>
            <a:lstStyle/>
            <a:p>
              <a:pPr marL="228600" lvl="1" indent="-228600" algn="l" defTabSz="1200150">
                <a:lnSpc>
                  <a:spcPct val="90000"/>
                </a:lnSpc>
                <a:spcBef>
                  <a:spcPct val="0"/>
                </a:spcBef>
                <a:spcAft>
                  <a:spcPct val="15000"/>
                </a:spcAft>
                <a:buChar char="•"/>
              </a:pPr>
              <a:endParaRPr lang="en-GB" sz="2700" kern="1200" dirty="0"/>
            </a:p>
            <a:p>
              <a:pPr marL="228600" lvl="1" indent="-228600" algn="l" defTabSz="1200150">
                <a:lnSpc>
                  <a:spcPct val="90000"/>
                </a:lnSpc>
                <a:spcBef>
                  <a:spcPct val="0"/>
                </a:spcBef>
                <a:spcAft>
                  <a:spcPct val="15000"/>
                </a:spcAft>
                <a:buChar char="•"/>
              </a:pPr>
              <a:endParaRPr lang="en-GB" sz="2700" kern="1200" dirty="0"/>
            </a:p>
          </p:txBody>
        </p:sp>
        <p:sp>
          <p:nvSpPr>
            <p:cNvPr id="24" name="Rounded Rectangle 23">
              <a:extLst>
                <a:ext uri="{FF2B5EF4-FFF2-40B4-BE49-F238E27FC236}">
                  <a16:creationId xmlns:a16="http://schemas.microsoft.com/office/drawing/2014/main" id="{DD9F6834-A605-CCDC-F15C-C06893A17DD1}"/>
                </a:ext>
              </a:extLst>
            </p:cNvPr>
            <p:cNvSpPr/>
            <p:nvPr/>
          </p:nvSpPr>
          <p:spPr>
            <a:xfrm>
              <a:off x="4017824" y="3142025"/>
              <a:ext cx="1507394" cy="1225215"/>
            </a:xfrm>
            <a:prstGeom prst="roundRect">
              <a:avLst/>
            </a:prstGeom>
            <a:blipFill rotWithShape="0">
              <a:blip r:embed="rId8"/>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3274" tIns="193274" rIns="193274" bIns="193274" numCol="1" spcCol="1270" anchor="ctr" anchorCtr="0">
              <a:noAutofit/>
            </a:bodyPr>
            <a:lstStyle/>
            <a:p>
              <a:pPr marL="0" lvl="0" indent="0" algn="ctr" defTabSz="1244600">
                <a:lnSpc>
                  <a:spcPct val="90000"/>
                </a:lnSpc>
                <a:spcBef>
                  <a:spcPct val="0"/>
                </a:spcBef>
                <a:spcAft>
                  <a:spcPct val="35000"/>
                </a:spcAft>
                <a:buNone/>
              </a:pPr>
              <a:endParaRPr lang="en-GB" sz="2800" kern="1200" dirty="0"/>
            </a:p>
          </p:txBody>
        </p:sp>
        <p:sp>
          <p:nvSpPr>
            <p:cNvPr id="25" name="Freeform 24">
              <a:extLst>
                <a:ext uri="{FF2B5EF4-FFF2-40B4-BE49-F238E27FC236}">
                  <a16:creationId xmlns:a16="http://schemas.microsoft.com/office/drawing/2014/main" id="{664A7FA6-EA82-C3B5-AD71-5BE7CD89FC38}"/>
                </a:ext>
              </a:extLst>
            </p:cNvPr>
            <p:cNvSpPr/>
            <p:nvPr/>
          </p:nvSpPr>
          <p:spPr>
            <a:xfrm>
              <a:off x="7912452" y="2693692"/>
              <a:ext cx="2396693" cy="2095011"/>
            </a:xfrm>
            <a:custGeom>
              <a:avLst/>
              <a:gdLst>
                <a:gd name="connsiteX0" fmla="*/ 0 w 2396693"/>
                <a:gd name="connsiteY0" fmla="*/ 314252 h 2095011"/>
                <a:gd name="connsiteX1" fmla="*/ 1349188 w 2396693"/>
                <a:gd name="connsiteY1" fmla="*/ 314252 h 2095011"/>
                <a:gd name="connsiteX2" fmla="*/ 1349188 w 2396693"/>
                <a:gd name="connsiteY2" fmla="*/ 0 h 2095011"/>
                <a:gd name="connsiteX3" fmla="*/ 2396693 w 2396693"/>
                <a:gd name="connsiteY3" fmla="*/ 1047506 h 2095011"/>
                <a:gd name="connsiteX4" fmla="*/ 1349188 w 2396693"/>
                <a:gd name="connsiteY4" fmla="*/ 2095011 h 2095011"/>
                <a:gd name="connsiteX5" fmla="*/ 1349188 w 2396693"/>
                <a:gd name="connsiteY5" fmla="*/ 1780759 h 2095011"/>
                <a:gd name="connsiteX6" fmla="*/ 0 w 2396693"/>
                <a:gd name="connsiteY6" fmla="*/ 1780759 h 2095011"/>
                <a:gd name="connsiteX7" fmla="*/ 0 w 2396693"/>
                <a:gd name="connsiteY7" fmla="*/ 314252 h 209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6693" h="2095011">
                  <a:moveTo>
                    <a:pt x="0" y="314252"/>
                  </a:moveTo>
                  <a:lnTo>
                    <a:pt x="1349188" y="314252"/>
                  </a:lnTo>
                  <a:lnTo>
                    <a:pt x="1349188" y="0"/>
                  </a:lnTo>
                  <a:lnTo>
                    <a:pt x="2396693" y="1047506"/>
                  </a:lnTo>
                  <a:lnTo>
                    <a:pt x="1349188" y="2095011"/>
                  </a:lnTo>
                  <a:lnTo>
                    <a:pt x="1349188" y="1780759"/>
                  </a:lnTo>
                  <a:lnTo>
                    <a:pt x="0" y="1780759"/>
                  </a:lnTo>
                  <a:lnTo>
                    <a:pt x="0" y="314252"/>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67753" tIns="331397" rIns="663423" bIns="331397" numCol="1" spcCol="1270" anchor="ctr" anchorCtr="0">
              <a:noAutofit/>
            </a:bodyPr>
            <a:lstStyle/>
            <a:p>
              <a:pPr marL="228600" lvl="1" indent="-228600" algn="l" defTabSz="1200150">
                <a:lnSpc>
                  <a:spcPct val="90000"/>
                </a:lnSpc>
                <a:spcBef>
                  <a:spcPct val="0"/>
                </a:spcBef>
                <a:spcAft>
                  <a:spcPct val="15000"/>
                </a:spcAft>
                <a:buChar char="•"/>
              </a:pPr>
              <a:endParaRPr lang="en-GB" sz="2700" kern="1200"/>
            </a:p>
            <a:p>
              <a:pPr marL="228600" lvl="1" indent="-228600" algn="l" defTabSz="1200150">
                <a:lnSpc>
                  <a:spcPct val="90000"/>
                </a:lnSpc>
                <a:spcBef>
                  <a:spcPct val="0"/>
                </a:spcBef>
                <a:spcAft>
                  <a:spcPct val="15000"/>
                </a:spcAft>
                <a:buChar char="•"/>
              </a:pPr>
              <a:endParaRPr lang="en-GB" sz="2700" kern="1200" dirty="0"/>
            </a:p>
          </p:txBody>
        </p:sp>
        <p:sp>
          <p:nvSpPr>
            <p:cNvPr id="26" name="Freeform 25">
              <a:extLst>
                <a:ext uri="{FF2B5EF4-FFF2-40B4-BE49-F238E27FC236}">
                  <a16:creationId xmlns:a16="http://schemas.microsoft.com/office/drawing/2014/main" id="{38EB547A-A03A-12F3-305F-D9F132A7052F}"/>
                </a:ext>
              </a:extLst>
            </p:cNvPr>
            <p:cNvSpPr/>
            <p:nvPr/>
          </p:nvSpPr>
          <p:spPr>
            <a:xfrm>
              <a:off x="7163485" y="3142025"/>
              <a:ext cx="1348139" cy="1198346"/>
            </a:xfrm>
            <a:custGeom>
              <a:avLst/>
              <a:gdLst>
                <a:gd name="connsiteX0" fmla="*/ 0 w 1198346"/>
                <a:gd name="connsiteY0" fmla="*/ 599173 h 1198346"/>
                <a:gd name="connsiteX1" fmla="*/ 599173 w 1198346"/>
                <a:gd name="connsiteY1" fmla="*/ 0 h 1198346"/>
                <a:gd name="connsiteX2" fmla="*/ 1198346 w 1198346"/>
                <a:gd name="connsiteY2" fmla="*/ 599173 h 1198346"/>
                <a:gd name="connsiteX3" fmla="*/ 599173 w 1198346"/>
                <a:gd name="connsiteY3" fmla="*/ 1198346 h 1198346"/>
                <a:gd name="connsiteX4" fmla="*/ 0 w 1198346"/>
                <a:gd name="connsiteY4" fmla="*/ 599173 h 1198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346" h="1198346">
                  <a:moveTo>
                    <a:pt x="0" y="599173"/>
                  </a:moveTo>
                  <a:cubicBezTo>
                    <a:pt x="0" y="268259"/>
                    <a:pt x="268259" y="0"/>
                    <a:pt x="599173" y="0"/>
                  </a:cubicBezTo>
                  <a:cubicBezTo>
                    <a:pt x="930087" y="0"/>
                    <a:pt x="1198346" y="268259"/>
                    <a:pt x="1198346" y="599173"/>
                  </a:cubicBezTo>
                  <a:cubicBezTo>
                    <a:pt x="1198346" y="930087"/>
                    <a:pt x="930087" y="1198346"/>
                    <a:pt x="599173" y="1198346"/>
                  </a:cubicBezTo>
                  <a:cubicBezTo>
                    <a:pt x="268259" y="1198346"/>
                    <a:pt x="0" y="930087"/>
                    <a:pt x="0" y="599173"/>
                  </a:cubicBezTo>
                  <a:close/>
                </a:path>
              </a:pathLst>
            </a:custGeom>
            <a:blipFill rotWithShape="0">
              <a:blip r:embed="rId9">
                <a:extLst>
                  <a:ext uri="{BEBA8EAE-BF5A-486C-A8C5-ECC9F3942E4B}">
                    <a14:imgProps xmlns:a14="http://schemas.microsoft.com/office/drawing/2010/main">
                      <a14:imgLayer r:embed="rId10">
                        <a14:imgEffect>
                          <a14:brightnessContrast contrast="5000"/>
                        </a14:imgEffect>
                      </a14:imgLayer>
                    </a14:imgProps>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3274" tIns="193274" rIns="193274" bIns="193274" numCol="1" spcCol="1270" anchor="ctr" anchorCtr="0">
              <a:noAutofit/>
            </a:bodyPr>
            <a:lstStyle/>
            <a:p>
              <a:pPr marL="0" lvl="0" indent="0" algn="ctr" defTabSz="1244600">
                <a:lnSpc>
                  <a:spcPct val="90000"/>
                </a:lnSpc>
                <a:spcBef>
                  <a:spcPct val="0"/>
                </a:spcBef>
                <a:spcAft>
                  <a:spcPct val="35000"/>
                </a:spcAft>
                <a:buNone/>
              </a:pPr>
              <a:endParaRPr lang="en-GB" sz="2800" kern="1200" dirty="0"/>
            </a:p>
          </p:txBody>
        </p:sp>
      </p:grpSp>
      <p:sp>
        <p:nvSpPr>
          <p:cNvPr id="2" name="Title 1">
            <a:extLst>
              <a:ext uri="{FF2B5EF4-FFF2-40B4-BE49-F238E27FC236}">
                <a16:creationId xmlns:a16="http://schemas.microsoft.com/office/drawing/2014/main" id="{8D183D99-F493-09DD-A67B-89CD82631D5F}"/>
              </a:ext>
            </a:extLst>
          </p:cNvPr>
          <p:cNvSpPr>
            <a:spLocks noGrp="1"/>
          </p:cNvSpPr>
          <p:nvPr>
            <p:ph type="title"/>
          </p:nvPr>
        </p:nvSpPr>
        <p:spPr>
          <a:xfrm>
            <a:off x="103612" y="7952"/>
            <a:ext cx="10989326" cy="643500"/>
          </a:xfrm>
          <a:prstGeom prst="roundRect">
            <a:avLst/>
          </a:prstGeom>
          <a:solidFill>
            <a:schemeClr val="bg1">
              <a:lumMod val="50000"/>
            </a:schemeClr>
          </a:solidFill>
          <a:effectLst>
            <a:softEdge rad="228981"/>
          </a:effectLst>
        </p:spPr>
        <p:txBody>
          <a:bodyPr>
            <a:normAutofit fontScale="90000"/>
          </a:bodyPr>
          <a:lstStyle/>
          <a:p>
            <a:r>
              <a:rPr lang="en-US" sz="3600" dirty="0"/>
              <a:t>Summary of main changes in brain senescence</a:t>
            </a:r>
          </a:p>
        </p:txBody>
      </p:sp>
      <p:sp>
        <p:nvSpPr>
          <p:cNvPr id="6" name="TextBox 5">
            <a:extLst>
              <a:ext uri="{FF2B5EF4-FFF2-40B4-BE49-F238E27FC236}">
                <a16:creationId xmlns:a16="http://schemas.microsoft.com/office/drawing/2014/main" id="{77263CD9-5529-C0A6-B2D8-F4908138901B}"/>
              </a:ext>
            </a:extLst>
          </p:cNvPr>
          <p:cNvSpPr txBox="1"/>
          <p:nvPr/>
        </p:nvSpPr>
        <p:spPr>
          <a:xfrm>
            <a:off x="7129751" y="6474962"/>
            <a:ext cx="3963187" cy="307777"/>
          </a:xfrm>
          <a:prstGeom prst="rect">
            <a:avLst/>
          </a:prstGeom>
          <a:noFill/>
        </p:spPr>
        <p:txBody>
          <a:bodyPr wrap="square" rtlCol="0">
            <a:spAutoFit/>
          </a:bodyPr>
          <a:lstStyle/>
          <a:p>
            <a:pPr algn="r"/>
            <a:r>
              <a:rPr lang="en-US" sz="1400" dirty="0"/>
              <a:t>TR. </a:t>
            </a:r>
            <a:r>
              <a:rPr lang="en-US" sz="1400" dirty="0" err="1"/>
              <a:t>Raju,Journal</a:t>
            </a:r>
            <a:r>
              <a:rPr lang="en-US" sz="1400" dirty="0"/>
              <a:t> of Chemical Neuroanatomy, 2019.</a:t>
            </a:r>
          </a:p>
        </p:txBody>
      </p:sp>
      <p:sp>
        <p:nvSpPr>
          <p:cNvPr id="27" name="Freeform 26">
            <a:extLst>
              <a:ext uri="{FF2B5EF4-FFF2-40B4-BE49-F238E27FC236}">
                <a16:creationId xmlns:a16="http://schemas.microsoft.com/office/drawing/2014/main" id="{023F89FF-91D6-9352-8F20-CA1C7DB247B6}"/>
              </a:ext>
            </a:extLst>
          </p:cNvPr>
          <p:cNvSpPr/>
          <p:nvPr/>
        </p:nvSpPr>
        <p:spPr>
          <a:xfrm>
            <a:off x="864745" y="2017441"/>
            <a:ext cx="5391722" cy="1791888"/>
          </a:xfrm>
          <a:custGeom>
            <a:avLst/>
            <a:gdLst>
              <a:gd name="connsiteX0" fmla="*/ 0 w 4200691"/>
              <a:gd name="connsiteY0" fmla="*/ 0 h 1312716"/>
              <a:gd name="connsiteX1" fmla="*/ 4200691 w 4200691"/>
              <a:gd name="connsiteY1" fmla="*/ 0 h 1312716"/>
              <a:gd name="connsiteX2" fmla="*/ 4200691 w 4200691"/>
              <a:gd name="connsiteY2" fmla="*/ 1312716 h 1312716"/>
              <a:gd name="connsiteX3" fmla="*/ 0 w 4200691"/>
              <a:gd name="connsiteY3" fmla="*/ 1312716 h 1312716"/>
              <a:gd name="connsiteX4" fmla="*/ 0 w 4200691"/>
              <a:gd name="connsiteY4" fmla="*/ 0 h 1312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0691" h="1312716">
                <a:moveTo>
                  <a:pt x="0" y="0"/>
                </a:moveTo>
                <a:lnTo>
                  <a:pt x="4200691" y="0"/>
                </a:lnTo>
                <a:lnTo>
                  <a:pt x="4200691" y="1312716"/>
                </a:lnTo>
                <a:lnTo>
                  <a:pt x="0" y="1312716"/>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89146" tIns="91440" rIns="91440" bIns="91440" numCol="1" spcCol="1270" anchor="t" anchorCtr="0">
            <a:noAutofit/>
          </a:bodyPr>
          <a:lstStyle/>
          <a:p>
            <a:pPr marL="0" lvl="0" indent="0" algn="l" defTabSz="1066800">
              <a:lnSpc>
                <a:spcPct val="90000"/>
              </a:lnSpc>
              <a:spcBef>
                <a:spcPct val="0"/>
              </a:spcBef>
              <a:spcAft>
                <a:spcPct val="35000"/>
              </a:spcAft>
              <a:buNone/>
            </a:pPr>
            <a:r>
              <a:rPr lang="en-GB" sz="2400" u="sng" kern="1200" dirty="0"/>
              <a:t>Molecular level</a:t>
            </a:r>
          </a:p>
          <a:p>
            <a:pPr marL="114300" lvl="1" indent="-114300" algn="l" defTabSz="622300">
              <a:lnSpc>
                <a:spcPct val="90000"/>
              </a:lnSpc>
              <a:spcBef>
                <a:spcPct val="0"/>
              </a:spcBef>
              <a:spcAft>
                <a:spcPct val="15000"/>
              </a:spcAft>
              <a:buChar char="•"/>
            </a:pPr>
            <a:r>
              <a:rPr lang="en-GB" sz="2000" kern="1200" dirty="0"/>
              <a:t>Denatured protein accumulation</a:t>
            </a:r>
          </a:p>
          <a:p>
            <a:pPr marL="114300" lvl="1" indent="-114300" algn="l" defTabSz="622300">
              <a:lnSpc>
                <a:spcPct val="90000"/>
              </a:lnSpc>
              <a:spcBef>
                <a:spcPct val="0"/>
              </a:spcBef>
              <a:spcAft>
                <a:spcPct val="15000"/>
              </a:spcAft>
              <a:buChar char="•"/>
            </a:pPr>
            <a:r>
              <a:rPr lang="en-GB" sz="2000" kern="1200" dirty="0"/>
              <a:t>DNA mutation</a:t>
            </a:r>
          </a:p>
          <a:p>
            <a:pPr marL="114300" lvl="1" indent="-114300" algn="l" defTabSz="622300">
              <a:lnSpc>
                <a:spcPct val="90000"/>
              </a:lnSpc>
              <a:spcBef>
                <a:spcPct val="0"/>
              </a:spcBef>
              <a:spcAft>
                <a:spcPct val="15000"/>
              </a:spcAft>
              <a:buChar char="•"/>
            </a:pPr>
            <a:r>
              <a:rPr lang="en-GB" sz="2000" kern="1200" dirty="0"/>
              <a:t>ROS overproduction</a:t>
            </a:r>
          </a:p>
          <a:p>
            <a:pPr marL="114300" lvl="1" indent="-114300" algn="l" defTabSz="622300">
              <a:lnSpc>
                <a:spcPct val="90000"/>
              </a:lnSpc>
              <a:spcBef>
                <a:spcPct val="0"/>
              </a:spcBef>
              <a:spcAft>
                <a:spcPct val="15000"/>
              </a:spcAft>
              <a:buChar char="•"/>
            </a:pPr>
            <a:r>
              <a:rPr lang="en-GB" sz="2000" kern="1200" dirty="0"/>
              <a:t>Epigenetic changes, Telomere attrition</a:t>
            </a:r>
          </a:p>
        </p:txBody>
      </p:sp>
      <p:sp>
        <p:nvSpPr>
          <p:cNvPr id="29" name="Rectangle 28">
            <a:extLst>
              <a:ext uri="{FF2B5EF4-FFF2-40B4-BE49-F238E27FC236}">
                <a16:creationId xmlns:a16="http://schemas.microsoft.com/office/drawing/2014/main" id="{B38ED507-4C5B-5F76-1218-F888335B82EF}"/>
              </a:ext>
            </a:extLst>
          </p:cNvPr>
          <p:cNvSpPr/>
          <p:nvPr/>
        </p:nvSpPr>
        <p:spPr>
          <a:xfrm>
            <a:off x="641381" y="2149146"/>
            <a:ext cx="913749" cy="995625"/>
          </a:xfrm>
          <a:prstGeom prst="rect">
            <a:avLst/>
          </a:prstGeom>
          <a:blipFill>
            <a:blip r:embed="rId11"/>
            <a:stretch>
              <a:fillRect/>
            </a:stretch>
          </a:blipFill>
        </p:spPr>
        <p:style>
          <a:lnRef idx="1">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3590972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text&#10;&#10;Description automatically generated">
            <a:extLst>
              <a:ext uri="{FF2B5EF4-FFF2-40B4-BE49-F238E27FC236}">
                <a16:creationId xmlns:a16="http://schemas.microsoft.com/office/drawing/2014/main" id="{13BA063A-49C1-6093-5025-7A10455A6EC7}"/>
              </a:ext>
            </a:extLst>
          </p:cNvPr>
          <p:cNvPicPr>
            <a:picLocks noChangeAspect="1"/>
          </p:cNvPicPr>
          <p:nvPr/>
        </p:nvPicPr>
        <p:blipFill>
          <a:blip r:embed="rId3"/>
          <a:stretch>
            <a:fillRect/>
          </a:stretch>
        </p:blipFill>
        <p:spPr>
          <a:xfrm>
            <a:off x="5426981" y="590051"/>
            <a:ext cx="1338037" cy="1292292"/>
          </a:xfrm>
          <a:prstGeom prst="rect">
            <a:avLst/>
          </a:prstGeom>
        </p:spPr>
      </p:pic>
      <p:sp>
        <p:nvSpPr>
          <p:cNvPr id="2" name="Title 1">
            <a:extLst>
              <a:ext uri="{FF2B5EF4-FFF2-40B4-BE49-F238E27FC236}">
                <a16:creationId xmlns:a16="http://schemas.microsoft.com/office/drawing/2014/main" id="{759A3697-4D99-8901-A01A-632FF3E4159A}"/>
              </a:ext>
            </a:extLst>
          </p:cNvPr>
          <p:cNvSpPr>
            <a:spLocks noGrp="1"/>
          </p:cNvSpPr>
          <p:nvPr>
            <p:ph type="title"/>
          </p:nvPr>
        </p:nvSpPr>
        <p:spPr>
          <a:xfrm>
            <a:off x="223158" y="152854"/>
            <a:ext cx="7516585" cy="874395"/>
          </a:xfrm>
        </p:spPr>
        <p:txBody>
          <a:bodyPr>
            <a:noAutofit/>
          </a:bodyPr>
          <a:lstStyle/>
          <a:p>
            <a:r>
              <a:rPr lang="en-US" sz="3600" dirty="0"/>
              <a:t>Preventive and interventional measures </a:t>
            </a:r>
            <a:br>
              <a:rPr lang="en-US" sz="3600" dirty="0"/>
            </a:br>
            <a:r>
              <a:rPr lang="en-US" sz="3600" dirty="0"/>
              <a:t>for healthy aging</a:t>
            </a:r>
          </a:p>
        </p:txBody>
      </p:sp>
      <p:pic>
        <p:nvPicPr>
          <p:cNvPr id="5" name="Picture 4">
            <a:extLst>
              <a:ext uri="{FF2B5EF4-FFF2-40B4-BE49-F238E27FC236}">
                <a16:creationId xmlns:a16="http://schemas.microsoft.com/office/drawing/2014/main" id="{7A340418-A6A7-9CE0-F058-DDBD5EF2EE9B}"/>
              </a:ext>
            </a:extLst>
          </p:cNvPr>
          <p:cNvPicPr>
            <a:picLocks noChangeAspect="1"/>
          </p:cNvPicPr>
          <p:nvPr/>
        </p:nvPicPr>
        <p:blipFill>
          <a:blip r:embed="rId4"/>
          <a:stretch>
            <a:fillRect/>
          </a:stretch>
        </p:blipFill>
        <p:spPr>
          <a:xfrm>
            <a:off x="10676467" y="1"/>
            <a:ext cx="1515533" cy="1724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10" name="Diagram 9">
            <a:extLst>
              <a:ext uri="{FF2B5EF4-FFF2-40B4-BE49-F238E27FC236}">
                <a16:creationId xmlns:a16="http://schemas.microsoft.com/office/drawing/2014/main" id="{B3293E29-762B-DDE9-5874-AB81BE6B5FDA}"/>
              </a:ext>
            </a:extLst>
          </p:cNvPr>
          <p:cNvGraphicFramePr/>
          <p:nvPr>
            <p:extLst>
              <p:ext uri="{D42A27DB-BD31-4B8C-83A1-F6EECF244321}">
                <p14:modId xmlns:p14="http://schemas.microsoft.com/office/powerpoint/2010/main" val="651837505"/>
              </p:ext>
            </p:extLst>
          </p:nvPr>
        </p:nvGraphicFramePr>
        <p:xfrm>
          <a:off x="490310" y="1102188"/>
          <a:ext cx="10859407" cy="57791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8" name="TextBox 27">
            <a:extLst>
              <a:ext uri="{FF2B5EF4-FFF2-40B4-BE49-F238E27FC236}">
                <a16:creationId xmlns:a16="http://schemas.microsoft.com/office/drawing/2014/main" id="{0E7177E6-D551-5374-912C-A2B6EFE3D1F5}"/>
              </a:ext>
            </a:extLst>
          </p:cNvPr>
          <p:cNvSpPr txBox="1"/>
          <p:nvPr/>
        </p:nvSpPr>
        <p:spPr>
          <a:xfrm>
            <a:off x="6765018" y="6306421"/>
            <a:ext cx="4330700" cy="261610"/>
          </a:xfrm>
          <a:prstGeom prst="rect">
            <a:avLst/>
          </a:prstGeom>
          <a:noFill/>
        </p:spPr>
        <p:txBody>
          <a:bodyPr wrap="square">
            <a:spAutoFit/>
          </a:bodyPr>
          <a:lstStyle/>
          <a:p>
            <a:r>
              <a:rPr lang="en-GB" sz="1100" b="0" i="0" u="none" strike="noStrike" dirty="0">
                <a:solidFill>
                  <a:srgbClr val="222222"/>
                </a:solidFill>
                <a:effectLst/>
                <a:latin typeface="-apple-system"/>
              </a:rPr>
              <a:t>Lock, S.L. </a:t>
            </a:r>
            <a:r>
              <a:rPr lang="en-GB" sz="1100" b="0" i="1" u="none" strike="noStrike" dirty="0">
                <a:solidFill>
                  <a:srgbClr val="222222"/>
                </a:solidFill>
                <a:effectLst/>
                <a:latin typeface="-apple-system"/>
              </a:rPr>
              <a:t>Nat Aging</a:t>
            </a:r>
            <a:r>
              <a:rPr lang="en-GB" sz="1100" dirty="0">
                <a:solidFill>
                  <a:srgbClr val="222222"/>
                </a:solidFill>
                <a:latin typeface="-apple-system"/>
              </a:rPr>
              <a:t>, </a:t>
            </a:r>
            <a:r>
              <a:rPr lang="en-GB" sz="1100" b="0" i="0" u="none" strike="noStrike" dirty="0">
                <a:solidFill>
                  <a:srgbClr val="222222"/>
                </a:solidFill>
                <a:effectLst/>
                <a:latin typeface="-apple-system"/>
              </a:rPr>
              <a:t>2023</a:t>
            </a:r>
            <a:endParaRPr lang="en-US" sz="1100" dirty="0"/>
          </a:p>
        </p:txBody>
      </p:sp>
      <p:sp>
        <p:nvSpPr>
          <p:cNvPr id="29" name="TextBox 28">
            <a:extLst>
              <a:ext uri="{FF2B5EF4-FFF2-40B4-BE49-F238E27FC236}">
                <a16:creationId xmlns:a16="http://schemas.microsoft.com/office/drawing/2014/main" id="{554BC985-8698-B5C8-E111-843F509E9AAB}"/>
              </a:ext>
            </a:extLst>
          </p:cNvPr>
          <p:cNvSpPr txBox="1"/>
          <p:nvPr/>
        </p:nvSpPr>
        <p:spPr>
          <a:xfrm>
            <a:off x="6765018" y="6512165"/>
            <a:ext cx="5426982" cy="261610"/>
          </a:xfrm>
          <a:prstGeom prst="rect">
            <a:avLst/>
          </a:prstGeom>
          <a:noFill/>
        </p:spPr>
        <p:txBody>
          <a:bodyPr wrap="square">
            <a:spAutoFit/>
          </a:bodyPr>
          <a:lstStyle>
            <a:defPPr>
              <a:defRPr lang="en-US"/>
            </a:defPPr>
            <a:lvl1pPr>
              <a:defRPr sz="1100" b="0" i="0" u="none" strike="noStrike">
                <a:solidFill>
                  <a:srgbClr val="222222"/>
                </a:solidFill>
                <a:effectLst/>
                <a:latin typeface="-apple-system"/>
              </a:defRPr>
            </a:lvl1pPr>
          </a:lstStyle>
          <a:p>
            <a:r>
              <a:rPr lang="en-US" dirty="0"/>
              <a:t>TR. Raju, KP</a:t>
            </a:r>
            <a:r>
              <a:rPr lang="en-US"/>
              <a:t>. Journal </a:t>
            </a:r>
            <a:r>
              <a:rPr lang="en-US" dirty="0"/>
              <a:t>of Chemical Neuroanatomy</a:t>
            </a:r>
            <a:r>
              <a:rPr lang="en-US"/>
              <a:t>, 2019</a:t>
            </a:r>
            <a:endParaRPr lang="en-US" dirty="0"/>
          </a:p>
        </p:txBody>
      </p:sp>
    </p:spTree>
    <p:extLst>
      <p:ext uri="{BB962C8B-B14F-4D97-AF65-F5344CB8AC3E}">
        <p14:creationId xmlns:p14="http://schemas.microsoft.com/office/powerpoint/2010/main" val="2596119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A3697-4D99-8901-A01A-632FF3E4159A}"/>
              </a:ext>
            </a:extLst>
          </p:cNvPr>
          <p:cNvSpPr>
            <a:spLocks noGrp="1"/>
          </p:cNvSpPr>
          <p:nvPr>
            <p:ph type="title"/>
          </p:nvPr>
        </p:nvSpPr>
        <p:spPr>
          <a:xfrm>
            <a:off x="223158" y="152854"/>
            <a:ext cx="11176906" cy="874395"/>
          </a:xfrm>
        </p:spPr>
        <p:txBody>
          <a:bodyPr>
            <a:noAutofit/>
          </a:bodyPr>
          <a:lstStyle/>
          <a:p>
            <a:r>
              <a:rPr lang="en-US" sz="3600" dirty="0"/>
              <a:t>Preventive and interventional measures </a:t>
            </a:r>
            <a:br>
              <a:rPr lang="en-US" sz="3600" dirty="0"/>
            </a:br>
            <a:r>
              <a:rPr lang="en-US" sz="3600" dirty="0"/>
              <a:t>for healthy aging</a:t>
            </a:r>
          </a:p>
        </p:txBody>
      </p:sp>
      <p:grpSp>
        <p:nvGrpSpPr>
          <p:cNvPr id="24" name="Group 23">
            <a:extLst>
              <a:ext uri="{FF2B5EF4-FFF2-40B4-BE49-F238E27FC236}">
                <a16:creationId xmlns:a16="http://schemas.microsoft.com/office/drawing/2014/main" id="{4AEC177B-E55D-52D5-91A5-8A23C7995D17}"/>
              </a:ext>
            </a:extLst>
          </p:cNvPr>
          <p:cNvGrpSpPr/>
          <p:nvPr/>
        </p:nvGrpSpPr>
        <p:grpSpPr>
          <a:xfrm>
            <a:off x="793487" y="1928220"/>
            <a:ext cx="9962279" cy="4180361"/>
            <a:chOff x="776553" y="1826620"/>
            <a:chExt cx="9962279" cy="4180361"/>
          </a:xfrm>
        </p:grpSpPr>
        <p:sp>
          <p:nvSpPr>
            <p:cNvPr id="25" name="Rectangle 24">
              <a:extLst>
                <a:ext uri="{FF2B5EF4-FFF2-40B4-BE49-F238E27FC236}">
                  <a16:creationId xmlns:a16="http://schemas.microsoft.com/office/drawing/2014/main" id="{C123C7AD-AFEF-486E-0743-741FBEFB6B9B}"/>
                </a:ext>
              </a:extLst>
            </p:cNvPr>
            <p:cNvSpPr/>
            <p:nvPr/>
          </p:nvSpPr>
          <p:spPr>
            <a:xfrm>
              <a:off x="1718627" y="1826620"/>
              <a:ext cx="2151982" cy="1927176"/>
            </a:xfrm>
            <a:prstGeom prst="rect">
              <a:avLst/>
            </a:prstGeom>
            <a:blipFill>
              <a:blip r:embed="rId3">
                <a:extLst>
                  <a:ext uri="{28A0092B-C50C-407E-A947-70E740481C1C}">
                    <a14:useLocalDpi xmlns:a14="http://schemas.microsoft.com/office/drawing/2010/main" val="0"/>
                  </a:ext>
                </a:extLst>
              </a:blip>
              <a:srcRect/>
              <a:stretch>
                <a:fillRect l="-12000" r="-12000" b="-7286"/>
              </a:stretch>
            </a:blipFill>
            <a:scene3d>
              <a:camera prst="orthographicFront"/>
              <a:lightRig rig="flat" dir="t"/>
            </a:scene3d>
            <a:sp3d z="-190500" prstMaterial="plastic">
              <a:bevelT w="88900" h="88900"/>
              <a:bevelB w="88900" h="31750" prst="angle"/>
            </a:sp3d>
          </p:spPr>
          <p:style>
            <a:lnRef idx="0">
              <a:schemeClr val="accent2">
                <a:shade val="80000"/>
                <a:hueOff val="0"/>
                <a:satOff val="0"/>
                <a:lumOff val="0"/>
                <a:alphaOff val="0"/>
              </a:schemeClr>
            </a:lnRef>
            <a:fillRef idx="3">
              <a:scrgbClr r="0" g="0" b="0"/>
            </a:fillRef>
            <a:effectRef idx="2">
              <a:schemeClr val="accent2">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7" name="Freeform 26">
              <a:extLst>
                <a:ext uri="{FF2B5EF4-FFF2-40B4-BE49-F238E27FC236}">
                  <a16:creationId xmlns:a16="http://schemas.microsoft.com/office/drawing/2014/main" id="{C3A9C4AD-6D3A-0757-0121-96FB3F97CC0A}"/>
                </a:ext>
              </a:extLst>
            </p:cNvPr>
            <p:cNvSpPr/>
            <p:nvPr/>
          </p:nvSpPr>
          <p:spPr>
            <a:xfrm>
              <a:off x="776553" y="2587499"/>
              <a:ext cx="1370176" cy="1166297"/>
            </a:xfrm>
            <a:custGeom>
              <a:avLst/>
              <a:gdLst>
                <a:gd name="connsiteX0" fmla="*/ 0 w 1166297"/>
                <a:gd name="connsiteY0" fmla="*/ 0 h 1166297"/>
                <a:gd name="connsiteX1" fmla="*/ 1166297 w 1166297"/>
                <a:gd name="connsiteY1" fmla="*/ 0 h 1166297"/>
                <a:gd name="connsiteX2" fmla="*/ 1166297 w 1166297"/>
                <a:gd name="connsiteY2" fmla="*/ 1166297 h 1166297"/>
                <a:gd name="connsiteX3" fmla="*/ 0 w 1166297"/>
                <a:gd name="connsiteY3" fmla="*/ 1166297 h 1166297"/>
                <a:gd name="connsiteX4" fmla="*/ 0 w 1166297"/>
                <a:gd name="connsiteY4" fmla="*/ 0 h 1166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297" h="1166297">
                  <a:moveTo>
                    <a:pt x="0" y="0"/>
                  </a:moveTo>
                  <a:lnTo>
                    <a:pt x="1166297" y="0"/>
                  </a:lnTo>
                  <a:lnTo>
                    <a:pt x="1166297" y="1166297"/>
                  </a:lnTo>
                  <a:lnTo>
                    <a:pt x="0" y="1166297"/>
                  </a:lnTo>
                  <a:lnTo>
                    <a:pt x="0" y="0"/>
                  </a:lnTo>
                  <a:close/>
                </a:path>
              </a:pathLst>
            </a:custGeom>
            <a:gradFill rotWithShape="0">
              <a:gsLst>
                <a:gs pos="0">
                  <a:prstClr val="white">
                    <a:hueOff val="0"/>
                    <a:satOff val="0"/>
                    <a:lumOff val="0"/>
                    <a:satMod val="103000"/>
                    <a:lumMod val="102000"/>
                    <a:tint val="94000"/>
                    <a:alpha val="0"/>
                  </a:prstClr>
                </a:gs>
                <a:gs pos="50000">
                  <a:prstClr val="white">
                    <a:hueOff val="0"/>
                    <a:satOff val="0"/>
                    <a:lumOff val="0"/>
                    <a:alphaOff val="0"/>
                    <a:satMod val="110000"/>
                    <a:lumMod val="100000"/>
                    <a:shade val="100000"/>
                  </a:prstClr>
                </a:gs>
                <a:gs pos="100000">
                  <a:prstClr val="white">
                    <a:hueOff val="0"/>
                    <a:satOff val="0"/>
                    <a:lumOff val="0"/>
                    <a:alphaOff val="0"/>
                    <a:lumMod val="99000"/>
                    <a:satMod val="120000"/>
                    <a:shade val="78000"/>
                  </a:prstClr>
                </a:gs>
              </a:gsLst>
              <a:lin ang="5400000" scaled="0"/>
            </a:gradFill>
            <a:ln>
              <a:gradFill>
                <a:gsLst>
                  <a:gs pos="0">
                    <a:srgbClr val="FF0000"/>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a:effectLst/>
            <a:scene3d>
              <a:camera prst="orthographicFront"/>
              <a:lightRig rig="flat" dir="t"/>
            </a:scene3d>
            <a:sp3d prstMaterial="plastic">
              <a:bevelT w="120900" h="88900"/>
              <a:bevelB w="88900" h="31750" prst="angle"/>
            </a:sp3d>
          </p:spPr>
          <p:style>
            <a:lnRef idx="0">
              <a:scrgbClr r="0" g="0" b="0"/>
            </a:lnRef>
            <a:fillRef idx="3">
              <a:scrgbClr r="0" g="0" b="0"/>
            </a:fillRef>
            <a:effectRef idx="2">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US" sz="2000" b="1" dirty="0"/>
                <a:t>✓</a:t>
              </a:r>
              <a:r>
                <a:rPr lang="en-US" sz="2000" b="1" kern="1200" dirty="0">
                  <a:solidFill>
                    <a:prstClr val="black">
                      <a:hueOff val="0"/>
                      <a:satOff val="0"/>
                      <a:lumOff val="0"/>
                      <a:alphaOff val="0"/>
                    </a:prstClr>
                  </a:solidFill>
                  <a:latin typeface="Calibri" panose="020F0502020204030204"/>
                  <a:ea typeface="+mn-ea"/>
                  <a:cs typeface="+mn-cs"/>
                </a:rPr>
                <a:t>Stay active:</a:t>
              </a:r>
              <a:endParaRPr lang="en-GB" sz="2000" b="1" kern="1200" dirty="0">
                <a:solidFill>
                  <a:prstClr val="black">
                    <a:hueOff val="0"/>
                    <a:satOff val="0"/>
                    <a:lumOff val="0"/>
                    <a:alphaOff val="0"/>
                  </a:prstClr>
                </a:solidFill>
                <a:latin typeface="Calibri" panose="020F0502020204030204"/>
                <a:ea typeface="+mn-ea"/>
                <a:cs typeface="+mn-cs"/>
              </a:endParaRPr>
            </a:p>
            <a:p>
              <a:pPr marL="0" lvl="0" indent="0" algn="l" defTabSz="889000">
                <a:lnSpc>
                  <a:spcPct val="90000"/>
                </a:lnSpc>
                <a:spcBef>
                  <a:spcPct val="0"/>
                </a:spcBef>
                <a:spcAft>
                  <a:spcPct val="35000"/>
                </a:spcAft>
                <a:buFont typeface="Arial" panose="020B0604020202020204" pitchFamily="34" charset="0"/>
                <a:buNone/>
              </a:pPr>
              <a:r>
                <a:rPr lang="en-US" sz="1600" b="1" kern="1200" dirty="0">
                  <a:solidFill>
                    <a:prstClr val="black">
                      <a:hueOff val="0"/>
                      <a:satOff val="0"/>
                      <a:lumOff val="0"/>
                      <a:alphaOff val="0"/>
                    </a:prstClr>
                  </a:solidFill>
                  <a:latin typeface="Calibri" panose="020F0502020204030204"/>
                  <a:ea typeface="+mn-ea"/>
                  <a:cs typeface="+mn-cs"/>
                </a:rPr>
                <a:t>Physically &amp; mentally</a:t>
              </a:r>
            </a:p>
          </p:txBody>
        </p:sp>
        <p:sp>
          <p:nvSpPr>
            <p:cNvPr id="28" name="Rectangle 27">
              <a:extLst>
                <a:ext uri="{FF2B5EF4-FFF2-40B4-BE49-F238E27FC236}">
                  <a16:creationId xmlns:a16="http://schemas.microsoft.com/office/drawing/2014/main" id="{6CED6ABB-0C47-8031-F3DD-971CD737F61B}"/>
                </a:ext>
              </a:extLst>
            </p:cNvPr>
            <p:cNvSpPr/>
            <p:nvPr/>
          </p:nvSpPr>
          <p:spPr>
            <a:xfrm>
              <a:off x="5113783" y="1826620"/>
              <a:ext cx="2151982" cy="1809970"/>
            </a:xfrm>
            <a:prstGeom prst="rect">
              <a:avLst/>
            </a:prstGeom>
            <a:blipFill dpi="0" rotWithShape="1">
              <a:blip r:embed="rId4">
                <a:extLst>
                  <a:ext uri="{28A0092B-C50C-407E-A947-70E740481C1C}">
                    <a14:useLocalDpi xmlns:a14="http://schemas.microsoft.com/office/drawing/2010/main" val="0"/>
                  </a:ext>
                </a:extLst>
              </a:blip>
              <a:srcRect/>
              <a:tile tx="-400050" ty="-412750" sx="46000" sy="40000" flip="none" algn="tl"/>
            </a:blipFill>
            <a:scene3d>
              <a:camera prst="orthographicFront"/>
              <a:lightRig rig="flat" dir="t"/>
            </a:scene3d>
            <a:sp3d z="-190500" prstMaterial="plastic">
              <a:bevelT w="88900" h="88900"/>
              <a:bevelB w="88900" h="31750" prst="angle"/>
            </a:sp3d>
          </p:spPr>
          <p:style>
            <a:lnRef idx="0">
              <a:schemeClr val="accent2">
                <a:shade val="80000"/>
                <a:hueOff val="0"/>
                <a:satOff val="0"/>
                <a:lumOff val="0"/>
                <a:alphaOff val="0"/>
              </a:schemeClr>
            </a:lnRef>
            <a:fillRef idx="3">
              <a:scrgbClr r="0" g="0" b="0"/>
            </a:fillRef>
            <a:effectRef idx="2">
              <a:schemeClr val="accent2">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9" name="Freeform 28">
              <a:extLst>
                <a:ext uri="{FF2B5EF4-FFF2-40B4-BE49-F238E27FC236}">
                  <a16:creationId xmlns:a16="http://schemas.microsoft.com/office/drawing/2014/main" id="{C134DFC7-18CB-D89C-A36A-43797A12BA8B}"/>
                </a:ext>
              </a:extLst>
            </p:cNvPr>
            <p:cNvSpPr/>
            <p:nvPr/>
          </p:nvSpPr>
          <p:spPr>
            <a:xfrm>
              <a:off x="4099376" y="2778195"/>
              <a:ext cx="1591732" cy="858395"/>
            </a:xfrm>
            <a:custGeom>
              <a:avLst/>
              <a:gdLst>
                <a:gd name="connsiteX0" fmla="*/ 0 w 1166297"/>
                <a:gd name="connsiteY0" fmla="*/ 0 h 1166297"/>
                <a:gd name="connsiteX1" fmla="*/ 1166297 w 1166297"/>
                <a:gd name="connsiteY1" fmla="*/ 0 h 1166297"/>
                <a:gd name="connsiteX2" fmla="*/ 1166297 w 1166297"/>
                <a:gd name="connsiteY2" fmla="*/ 1166297 h 1166297"/>
                <a:gd name="connsiteX3" fmla="*/ 0 w 1166297"/>
                <a:gd name="connsiteY3" fmla="*/ 1166297 h 1166297"/>
                <a:gd name="connsiteX4" fmla="*/ 0 w 1166297"/>
                <a:gd name="connsiteY4" fmla="*/ 0 h 1166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297" h="1166297">
                  <a:moveTo>
                    <a:pt x="0" y="0"/>
                  </a:moveTo>
                  <a:lnTo>
                    <a:pt x="1166297" y="0"/>
                  </a:lnTo>
                  <a:lnTo>
                    <a:pt x="1166297" y="1166297"/>
                  </a:lnTo>
                  <a:lnTo>
                    <a:pt x="0" y="1166297"/>
                  </a:lnTo>
                  <a:lnTo>
                    <a:pt x="0" y="0"/>
                  </a:lnTo>
                  <a:close/>
                </a:path>
              </a:pathLst>
            </a:custGeom>
            <a:gradFill rotWithShape="0">
              <a:gsLst>
                <a:gs pos="0">
                  <a:prstClr val="white">
                    <a:hueOff val="0"/>
                    <a:satOff val="0"/>
                    <a:lumOff val="0"/>
                    <a:satMod val="103000"/>
                    <a:lumMod val="102000"/>
                    <a:tint val="94000"/>
                    <a:alpha val="0"/>
                  </a:prstClr>
                </a:gs>
                <a:gs pos="50000">
                  <a:prstClr val="white">
                    <a:hueOff val="0"/>
                    <a:satOff val="0"/>
                    <a:lumOff val="0"/>
                    <a:alphaOff val="0"/>
                    <a:satMod val="110000"/>
                    <a:lumMod val="100000"/>
                    <a:shade val="100000"/>
                  </a:prstClr>
                </a:gs>
                <a:gs pos="100000">
                  <a:prstClr val="white">
                    <a:hueOff val="0"/>
                    <a:satOff val="0"/>
                    <a:lumOff val="0"/>
                    <a:alphaOff val="0"/>
                    <a:lumMod val="99000"/>
                    <a:satMod val="120000"/>
                    <a:shade val="78000"/>
                  </a:prstClr>
                </a:gs>
              </a:gsLst>
              <a:lin ang="5400000" scaled="0"/>
            </a:gradFill>
            <a:ln>
              <a:gradFill>
                <a:gsLst>
                  <a:gs pos="0">
                    <a:srgbClr val="FF0000"/>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a:effectLst/>
            <a:scene3d>
              <a:camera prst="orthographicFront"/>
              <a:lightRig rig="flat" dir="t"/>
            </a:scene3d>
            <a:sp3d prstMaterial="plastic">
              <a:bevelT w="120900" h="88900"/>
              <a:bevelB w="88900" h="31750" prst="angle"/>
            </a:sp3d>
          </p:spPr>
          <p:style>
            <a:lnRef idx="0">
              <a:scrgbClr r="0" g="0" b="0"/>
            </a:lnRef>
            <a:fillRef idx="3">
              <a:scrgbClr r="0" g="0" b="0"/>
            </a:fillRef>
            <a:effectRef idx="2">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US" sz="1400" b="1" dirty="0"/>
                <a:t>✓</a:t>
              </a:r>
              <a:r>
                <a:rPr lang="en-GB" sz="2000" dirty="0"/>
                <a:t> </a:t>
              </a:r>
              <a:r>
                <a:rPr lang="en-US" sz="2000" b="1" kern="1200" dirty="0">
                  <a:solidFill>
                    <a:prstClr val="black">
                      <a:hueOff val="0"/>
                      <a:satOff val="0"/>
                      <a:lumOff val="0"/>
                      <a:alphaOff val="0"/>
                    </a:prstClr>
                  </a:solidFill>
                  <a:latin typeface="Calibri" panose="020F0502020204030204"/>
                  <a:ea typeface="+mn-ea"/>
                  <a:cs typeface="+mn-cs"/>
                </a:rPr>
                <a:t>Medication</a:t>
              </a:r>
            </a:p>
          </p:txBody>
        </p:sp>
        <p:sp>
          <p:nvSpPr>
            <p:cNvPr id="30" name="Rectangle 29">
              <a:extLst>
                <a:ext uri="{FF2B5EF4-FFF2-40B4-BE49-F238E27FC236}">
                  <a16:creationId xmlns:a16="http://schemas.microsoft.com/office/drawing/2014/main" id="{3F6D09C9-A9FB-2CEF-8432-C45EB498D353}"/>
                </a:ext>
              </a:extLst>
            </p:cNvPr>
            <p:cNvSpPr/>
            <p:nvPr/>
          </p:nvSpPr>
          <p:spPr>
            <a:xfrm>
              <a:off x="8567346" y="1877394"/>
              <a:ext cx="2148135" cy="1880586"/>
            </a:xfrm>
            <a:prstGeom prst="rect">
              <a:avLst/>
            </a:prstGeom>
            <a:blipFill>
              <a:blip r:embed="rId5">
                <a:extLst>
                  <a:ext uri="{28A0092B-C50C-407E-A947-70E740481C1C}">
                    <a14:useLocalDpi xmlns:a14="http://schemas.microsoft.com/office/drawing/2010/main" val="0"/>
                  </a:ext>
                </a:extLst>
              </a:blip>
              <a:srcRect/>
              <a:stretch>
                <a:fillRect l="-11000" r="-11000" b="-10333"/>
              </a:stretch>
            </a:blipFill>
            <a:scene3d>
              <a:camera prst="orthographicFront"/>
              <a:lightRig rig="flat" dir="t"/>
            </a:scene3d>
            <a:sp3d z="-190500" prstMaterial="plastic">
              <a:bevelT w="88900" h="88900"/>
              <a:bevelB w="88900" h="31750" prst="angle"/>
            </a:sp3d>
          </p:spPr>
          <p:style>
            <a:lnRef idx="0">
              <a:schemeClr val="accent2">
                <a:shade val="80000"/>
                <a:hueOff val="0"/>
                <a:satOff val="0"/>
                <a:lumOff val="0"/>
                <a:alphaOff val="0"/>
              </a:schemeClr>
            </a:lnRef>
            <a:fillRef idx="3">
              <a:scrgbClr r="0" g="0" b="0"/>
            </a:fillRef>
            <a:effectRef idx="2">
              <a:schemeClr val="accent2">
                <a:tint val="4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31" name="Freeform 30">
              <a:extLst>
                <a:ext uri="{FF2B5EF4-FFF2-40B4-BE49-F238E27FC236}">
                  <a16:creationId xmlns:a16="http://schemas.microsoft.com/office/drawing/2014/main" id="{C0C2ED1E-9248-978D-995C-5D441D3E3E31}"/>
                </a:ext>
              </a:extLst>
            </p:cNvPr>
            <p:cNvSpPr/>
            <p:nvPr/>
          </p:nvSpPr>
          <p:spPr>
            <a:xfrm>
              <a:off x="7628467" y="2587499"/>
              <a:ext cx="1181586" cy="1166297"/>
            </a:xfrm>
            <a:custGeom>
              <a:avLst/>
              <a:gdLst>
                <a:gd name="connsiteX0" fmla="*/ 0 w 1166297"/>
                <a:gd name="connsiteY0" fmla="*/ 0 h 1166297"/>
                <a:gd name="connsiteX1" fmla="*/ 1166297 w 1166297"/>
                <a:gd name="connsiteY1" fmla="*/ 0 h 1166297"/>
                <a:gd name="connsiteX2" fmla="*/ 1166297 w 1166297"/>
                <a:gd name="connsiteY2" fmla="*/ 1166297 h 1166297"/>
                <a:gd name="connsiteX3" fmla="*/ 0 w 1166297"/>
                <a:gd name="connsiteY3" fmla="*/ 1166297 h 1166297"/>
                <a:gd name="connsiteX4" fmla="*/ 0 w 1166297"/>
                <a:gd name="connsiteY4" fmla="*/ 0 h 1166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297" h="1166297">
                  <a:moveTo>
                    <a:pt x="0" y="0"/>
                  </a:moveTo>
                  <a:lnTo>
                    <a:pt x="1166297" y="0"/>
                  </a:lnTo>
                  <a:lnTo>
                    <a:pt x="1166297" y="1166297"/>
                  </a:lnTo>
                  <a:lnTo>
                    <a:pt x="0" y="1166297"/>
                  </a:lnTo>
                  <a:lnTo>
                    <a:pt x="0" y="0"/>
                  </a:lnTo>
                  <a:close/>
                </a:path>
              </a:pathLst>
            </a:custGeom>
            <a:gradFill rotWithShape="0">
              <a:gsLst>
                <a:gs pos="0">
                  <a:prstClr val="white">
                    <a:hueOff val="0"/>
                    <a:satOff val="0"/>
                    <a:lumOff val="0"/>
                    <a:satMod val="103000"/>
                    <a:lumMod val="102000"/>
                    <a:tint val="94000"/>
                    <a:alpha val="25695"/>
                  </a:prstClr>
                </a:gs>
                <a:gs pos="50000">
                  <a:prstClr val="white">
                    <a:hueOff val="0"/>
                    <a:satOff val="0"/>
                    <a:lumOff val="0"/>
                    <a:alphaOff val="0"/>
                    <a:satMod val="110000"/>
                    <a:lumMod val="100000"/>
                    <a:shade val="100000"/>
                  </a:prstClr>
                </a:gs>
                <a:gs pos="100000">
                  <a:prstClr val="white">
                    <a:hueOff val="0"/>
                    <a:satOff val="0"/>
                    <a:lumOff val="0"/>
                    <a:alphaOff val="0"/>
                    <a:lumMod val="99000"/>
                    <a:satMod val="120000"/>
                    <a:shade val="78000"/>
                  </a:prstClr>
                </a:gs>
              </a:gsLst>
              <a:lin ang="5400000" scaled="0"/>
            </a:gradFill>
            <a:ln>
              <a:gradFill>
                <a:gsLst>
                  <a:gs pos="0">
                    <a:srgbClr val="FF0000"/>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a:effectLst/>
            <a:scene3d>
              <a:camera prst="orthographicFront"/>
              <a:lightRig rig="flat" dir="t"/>
            </a:scene3d>
            <a:sp3d prstMaterial="plastic">
              <a:bevelT w="120900" h="88900"/>
              <a:bevelB w="88900" h="31750" prst="angle"/>
            </a:sp3d>
          </p:spPr>
          <p:style>
            <a:lnRef idx="0">
              <a:scrgbClr r="0" g="0" b="0"/>
            </a:lnRef>
            <a:fillRef idx="3">
              <a:scrgbClr r="0" g="0" b="0"/>
            </a:fillRef>
            <a:effectRef idx="2">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US" sz="2000" b="1" dirty="0"/>
                <a:t>✓</a:t>
              </a:r>
              <a:r>
                <a:rPr lang="en-US" sz="2000" b="1" kern="1200" dirty="0">
                  <a:solidFill>
                    <a:prstClr val="black">
                      <a:hueOff val="0"/>
                      <a:satOff val="0"/>
                      <a:lumOff val="0"/>
                      <a:alphaOff val="0"/>
                    </a:prstClr>
                  </a:solidFill>
                  <a:latin typeface="Calibri" panose="020F0502020204030204"/>
                  <a:ea typeface="+mn-ea"/>
                  <a:cs typeface="+mn-cs"/>
                </a:rPr>
                <a:t>Healthy diet</a:t>
              </a:r>
            </a:p>
          </p:txBody>
        </p:sp>
        <p:sp>
          <p:nvSpPr>
            <p:cNvPr id="32" name="Rectangle 31">
              <a:extLst>
                <a:ext uri="{FF2B5EF4-FFF2-40B4-BE49-F238E27FC236}">
                  <a16:creationId xmlns:a16="http://schemas.microsoft.com/office/drawing/2014/main" id="{C3247F64-1B53-8EA4-29A9-F2AEFB39EBFE}"/>
                </a:ext>
              </a:extLst>
            </p:cNvPr>
            <p:cNvSpPr/>
            <p:nvPr/>
          </p:nvSpPr>
          <p:spPr>
            <a:xfrm>
              <a:off x="1640716" y="4079805"/>
              <a:ext cx="2151982" cy="1809970"/>
            </a:xfrm>
            <a:prstGeom prst="rect">
              <a:avLst/>
            </a:prstGeom>
            <a:blipFill dpi="0" rotWithShape="1">
              <a:blip r:embed="rId6">
                <a:extLst>
                  <a:ext uri="{28A0092B-C50C-407E-A947-70E740481C1C}">
                    <a14:useLocalDpi xmlns:a14="http://schemas.microsoft.com/office/drawing/2010/main" val="0"/>
                  </a:ext>
                </a:extLst>
              </a:blip>
              <a:srcRect/>
              <a:tile tx="0" ty="0" sx="45000" sy="40000" flip="none" algn="tl"/>
            </a:blipFill>
            <a:scene3d>
              <a:camera prst="orthographicFront"/>
              <a:lightRig rig="flat" dir="t"/>
            </a:scene3d>
            <a:sp3d z="-190500" prstMaterial="plastic">
              <a:bevelT w="88900" h="88900"/>
              <a:bevelB w="88900" h="31750" prst="angle"/>
            </a:sp3d>
          </p:spPr>
          <p:style>
            <a:lnRef idx="0">
              <a:schemeClr val="accent2">
                <a:shade val="80000"/>
                <a:hueOff val="0"/>
                <a:satOff val="0"/>
                <a:lumOff val="0"/>
                <a:alphaOff val="0"/>
              </a:schemeClr>
            </a:lnRef>
            <a:fillRef idx="3">
              <a:scrgbClr r="0" g="0" b="0"/>
            </a:fillRef>
            <a:effectRef idx="2">
              <a:schemeClr val="accent2">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33" name="Freeform 32">
              <a:extLst>
                <a:ext uri="{FF2B5EF4-FFF2-40B4-BE49-F238E27FC236}">
                  <a16:creationId xmlns:a16="http://schemas.microsoft.com/office/drawing/2014/main" id="{A75B0F9F-AFB0-26E5-3F96-CE9335AC430F}"/>
                </a:ext>
              </a:extLst>
            </p:cNvPr>
            <p:cNvSpPr/>
            <p:nvPr/>
          </p:nvSpPr>
          <p:spPr>
            <a:xfrm>
              <a:off x="836151" y="4755168"/>
              <a:ext cx="1166297" cy="1166297"/>
            </a:xfrm>
            <a:custGeom>
              <a:avLst/>
              <a:gdLst>
                <a:gd name="connsiteX0" fmla="*/ 0 w 1166297"/>
                <a:gd name="connsiteY0" fmla="*/ 0 h 1166297"/>
                <a:gd name="connsiteX1" fmla="*/ 1166297 w 1166297"/>
                <a:gd name="connsiteY1" fmla="*/ 0 h 1166297"/>
                <a:gd name="connsiteX2" fmla="*/ 1166297 w 1166297"/>
                <a:gd name="connsiteY2" fmla="*/ 1166297 h 1166297"/>
                <a:gd name="connsiteX3" fmla="*/ 0 w 1166297"/>
                <a:gd name="connsiteY3" fmla="*/ 1166297 h 1166297"/>
                <a:gd name="connsiteX4" fmla="*/ 0 w 1166297"/>
                <a:gd name="connsiteY4" fmla="*/ 0 h 1166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297" h="1166297">
                  <a:moveTo>
                    <a:pt x="0" y="0"/>
                  </a:moveTo>
                  <a:lnTo>
                    <a:pt x="1166297" y="0"/>
                  </a:lnTo>
                  <a:lnTo>
                    <a:pt x="1166297" y="1166297"/>
                  </a:lnTo>
                  <a:lnTo>
                    <a:pt x="0" y="1166297"/>
                  </a:lnTo>
                  <a:lnTo>
                    <a:pt x="0" y="0"/>
                  </a:lnTo>
                  <a:close/>
                </a:path>
              </a:pathLst>
            </a:custGeom>
            <a:gradFill rotWithShape="0">
              <a:gsLst>
                <a:gs pos="0">
                  <a:prstClr val="white">
                    <a:hueOff val="0"/>
                    <a:satOff val="0"/>
                    <a:lumOff val="0"/>
                    <a:satMod val="103000"/>
                    <a:lumMod val="102000"/>
                    <a:tint val="94000"/>
                    <a:alpha val="0"/>
                  </a:prstClr>
                </a:gs>
                <a:gs pos="50000">
                  <a:prstClr val="white">
                    <a:hueOff val="0"/>
                    <a:satOff val="0"/>
                    <a:lumOff val="0"/>
                    <a:alphaOff val="0"/>
                    <a:satMod val="110000"/>
                    <a:lumMod val="100000"/>
                    <a:shade val="100000"/>
                  </a:prstClr>
                </a:gs>
                <a:gs pos="100000">
                  <a:prstClr val="white">
                    <a:hueOff val="0"/>
                    <a:satOff val="0"/>
                    <a:lumOff val="0"/>
                    <a:alphaOff val="0"/>
                    <a:lumMod val="99000"/>
                    <a:satMod val="120000"/>
                    <a:shade val="78000"/>
                  </a:prstClr>
                </a:gs>
              </a:gsLst>
              <a:lin ang="5400000" scaled="0"/>
            </a:gradFill>
            <a:ln>
              <a:gradFill>
                <a:gsLst>
                  <a:gs pos="0">
                    <a:srgbClr val="FF0000"/>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a:effectLst/>
            <a:scene3d>
              <a:camera prst="orthographicFront"/>
              <a:lightRig rig="flat" dir="t"/>
            </a:scene3d>
            <a:sp3d prstMaterial="plastic">
              <a:bevelT w="120900" h="88900"/>
              <a:bevelB w="88900" h="31750" prst="angle"/>
            </a:sp3d>
          </p:spPr>
          <p:style>
            <a:lnRef idx="0">
              <a:scrgbClr r="0" g="0" b="0"/>
            </a:lnRef>
            <a:fillRef idx="3">
              <a:scrgbClr r="0" g="0" b="0"/>
            </a:fillRef>
            <a:effectRef idx="2">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US" sz="2000" b="1" dirty="0"/>
                <a:t>✓</a:t>
              </a:r>
              <a:r>
                <a:rPr lang="en-US" sz="2000" b="1" kern="1200" dirty="0">
                  <a:solidFill>
                    <a:prstClr val="black">
                      <a:hueOff val="0"/>
                      <a:satOff val="0"/>
                      <a:lumOff val="0"/>
                      <a:alphaOff val="0"/>
                    </a:prstClr>
                  </a:solidFill>
                  <a:latin typeface="Calibri" panose="020F0502020204030204"/>
                  <a:ea typeface="+mn-ea"/>
                  <a:cs typeface="+mn-cs"/>
                </a:rPr>
                <a:t>No tobacco</a:t>
              </a:r>
            </a:p>
          </p:txBody>
        </p:sp>
        <p:sp>
          <p:nvSpPr>
            <p:cNvPr id="34" name="Rectangle 33">
              <a:extLst>
                <a:ext uri="{FF2B5EF4-FFF2-40B4-BE49-F238E27FC236}">
                  <a16:creationId xmlns:a16="http://schemas.microsoft.com/office/drawing/2014/main" id="{9B9B250E-13BB-5935-3652-3686B78ED7E6}"/>
                </a:ext>
              </a:extLst>
            </p:cNvPr>
            <p:cNvSpPr/>
            <p:nvPr/>
          </p:nvSpPr>
          <p:spPr>
            <a:xfrm>
              <a:off x="4972378" y="4079805"/>
              <a:ext cx="2151982" cy="1809970"/>
            </a:xfrm>
            <a:prstGeom prst="rect">
              <a:avLst/>
            </a:prstGeom>
            <a:blipFill>
              <a:blip r:embed="rId7">
                <a:extLst>
                  <a:ext uri="{28A0092B-C50C-407E-A947-70E740481C1C}">
                    <a14:useLocalDpi xmlns:a14="http://schemas.microsoft.com/office/drawing/2010/main" val="0"/>
                  </a:ext>
                </a:extLst>
              </a:blip>
              <a:srcRect/>
              <a:stretch>
                <a:fillRect t="-2000" b="-2000"/>
              </a:stretch>
            </a:blipFill>
            <a:scene3d>
              <a:camera prst="orthographicFront"/>
              <a:lightRig rig="flat" dir="t"/>
            </a:scene3d>
            <a:sp3d z="-190500" prstMaterial="plastic">
              <a:bevelT w="88900" h="88900"/>
              <a:bevelB w="88900" h="31750" prst="angle"/>
            </a:sp3d>
          </p:spPr>
          <p:style>
            <a:lnRef idx="0">
              <a:schemeClr val="accent2">
                <a:shade val="80000"/>
                <a:hueOff val="0"/>
                <a:satOff val="0"/>
                <a:lumOff val="0"/>
                <a:alphaOff val="0"/>
              </a:schemeClr>
            </a:lnRef>
            <a:fillRef idx="3">
              <a:scrgbClr r="0" g="0" b="0"/>
            </a:fillRef>
            <a:effectRef idx="2">
              <a:schemeClr val="accent2">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35" name="Freeform 34">
              <a:extLst>
                <a:ext uri="{FF2B5EF4-FFF2-40B4-BE49-F238E27FC236}">
                  <a16:creationId xmlns:a16="http://schemas.microsoft.com/office/drawing/2014/main" id="{9FC02552-FF28-D43E-E7F7-A47E845DBBFA}"/>
                </a:ext>
              </a:extLst>
            </p:cNvPr>
            <p:cNvSpPr/>
            <p:nvPr/>
          </p:nvSpPr>
          <p:spPr>
            <a:xfrm>
              <a:off x="4099376" y="4772101"/>
              <a:ext cx="1166297" cy="1166297"/>
            </a:xfrm>
            <a:custGeom>
              <a:avLst/>
              <a:gdLst>
                <a:gd name="connsiteX0" fmla="*/ 0 w 1166297"/>
                <a:gd name="connsiteY0" fmla="*/ 0 h 1166297"/>
                <a:gd name="connsiteX1" fmla="*/ 1166297 w 1166297"/>
                <a:gd name="connsiteY1" fmla="*/ 0 h 1166297"/>
                <a:gd name="connsiteX2" fmla="*/ 1166297 w 1166297"/>
                <a:gd name="connsiteY2" fmla="*/ 1166297 h 1166297"/>
                <a:gd name="connsiteX3" fmla="*/ 0 w 1166297"/>
                <a:gd name="connsiteY3" fmla="*/ 1166297 h 1166297"/>
                <a:gd name="connsiteX4" fmla="*/ 0 w 1166297"/>
                <a:gd name="connsiteY4" fmla="*/ 0 h 1166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297" h="1166297">
                  <a:moveTo>
                    <a:pt x="0" y="0"/>
                  </a:moveTo>
                  <a:lnTo>
                    <a:pt x="1166297" y="0"/>
                  </a:lnTo>
                  <a:lnTo>
                    <a:pt x="1166297" y="1166297"/>
                  </a:lnTo>
                  <a:lnTo>
                    <a:pt x="0" y="1166297"/>
                  </a:lnTo>
                  <a:lnTo>
                    <a:pt x="0" y="0"/>
                  </a:lnTo>
                  <a:close/>
                </a:path>
              </a:pathLst>
            </a:custGeom>
            <a:gradFill rotWithShape="0">
              <a:gsLst>
                <a:gs pos="0">
                  <a:prstClr val="white">
                    <a:hueOff val="0"/>
                    <a:satOff val="0"/>
                    <a:lumOff val="0"/>
                    <a:satMod val="103000"/>
                    <a:lumMod val="102000"/>
                    <a:tint val="94000"/>
                    <a:alpha val="99000"/>
                  </a:prstClr>
                </a:gs>
                <a:gs pos="50000">
                  <a:prstClr val="white">
                    <a:hueOff val="0"/>
                    <a:satOff val="0"/>
                    <a:lumOff val="0"/>
                    <a:alphaOff val="0"/>
                    <a:satMod val="110000"/>
                    <a:lumMod val="100000"/>
                    <a:shade val="100000"/>
                  </a:prstClr>
                </a:gs>
                <a:gs pos="100000">
                  <a:prstClr val="white">
                    <a:hueOff val="0"/>
                    <a:satOff val="0"/>
                    <a:lumOff val="0"/>
                    <a:alphaOff val="0"/>
                    <a:lumMod val="99000"/>
                    <a:satMod val="120000"/>
                    <a:shade val="78000"/>
                  </a:prstClr>
                </a:gs>
              </a:gsLst>
              <a:lin ang="5400000" scaled="0"/>
            </a:gradFill>
            <a:ln>
              <a:gradFill>
                <a:gsLst>
                  <a:gs pos="0">
                    <a:srgbClr val="FF0000"/>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a:effectLst/>
            <a:scene3d>
              <a:camera prst="orthographicFront"/>
              <a:lightRig rig="flat" dir="t"/>
            </a:scene3d>
            <a:sp3d prstMaterial="plastic">
              <a:bevelT w="120900" h="88900"/>
              <a:bevelB w="88900" h="31750" prst="angle"/>
            </a:sp3d>
          </p:spPr>
          <p:style>
            <a:lnRef idx="0">
              <a:scrgbClr r="0" g="0" b="0"/>
            </a:lnRef>
            <a:fillRef idx="3">
              <a:scrgbClr r="0" g="0" b="0"/>
            </a:fillRef>
            <a:effectRef idx="2">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US" sz="2000" b="1" dirty="0"/>
                <a:t>✓</a:t>
              </a:r>
              <a:r>
                <a:rPr lang="en-US" sz="2000" b="1" kern="1200" dirty="0">
                  <a:solidFill>
                    <a:prstClr val="black">
                      <a:hueOff val="0"/>
                      <a:satOff val="0"/>
                      <a:lumOff val="0"/>
                      <a:alphaOff val="0"/>
                    </a:prstClr>
                  </a:solidFill>
                  <a:latin typeface="Calibri" panose="020F0502020204030204"/>
                  <a:ea typeface="+mn-ea"/>
                  <a:cs typeface="+mn-cs"/>
                </a:rPr>
                <a:t>Avoid injury</a:t>
              </a:r>
            </a:p>
          </p:txBody>
        </p:sp>
        <p:sp>
          <p:nvSpPr>
            <p:cNvPr id="36" name="Rectangle 35">
              <a:extLst>
                <a:ext uri="{FF2B5EF4-FFF2-40B4-BE49-F238E27FC236}">
                  <a16:creationId xmlns:a16="http://schemas.microsoft.com/office/drawing/2014/main" id="{8512BA40-86FE-5353-9D41-20E0DEA17902}"/>
                </a:ext>
              </a:extLst>
            </p:cNvPr>
            <p:cNvSpPr/>
            <p:nvPr/>
          </p:nvSpPr>
          <p:spPr>
            <a:xfrm>
              <a:off x="8586850" y="4079805"/>
              <a:ext cx="2151982" cy="1809970"/>
            </a:xfrm>
            <a:prstGeom prst="rect">
              <a:avLst/>
            </a:prstGeom>
            <a:blipFill>
              <a:blip r:embed="rId8">
                <a:extLst>
                  <a:ext uri="{28A0092B-C50C-407E-A947-70E740481C1C}">
                    <a14:useLocalDpi xmlns:a14="http://schemas.microsoft.com/office/drawing/2010/main" val="0"/>
                  </a:ext>
                </a:extLst>
              </a:blip>
              <a:srcRect/>
              <a:stretch>
                <a:fillRect t="-48000" b="-48000"/>
              </a:stretch>
            </a:blipFill>
            <a:scene3d>
              <a:camera prst="orthographicFront"/>
              <a:lightRig rig="flat" dir="t"/>
            </a:scene3d>
            <a:sp3d z="-190500" prstMaterial="plastic">
              <a:bevelT w="88900" h="88900"/>
              <a:bevelB w="88900" h="31750" prst="angle"/>
            </a:sp3d>
          </p:spPr>
          <p:style>
            <a:lnRef idx="0">
              <a:schemeClr val="accent2">
                <a:shade val="80000"/>
                <a:hueOff val="0"/>
                <a:satOff val="0"/>
                <a:lumOff val="0"/>
                <a:alphaOff val="0"/>
              </a:schemeClr>
            </a:lnRef>
            <a:fillRef idx="3">
              <a:scrgbClr r="0" g="0" b="0"/>
            </a:fillRef>
            <a:effectRef idx="2">
              <a:schemeClr val="accent2">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37" name="Freeform 36">
              <a:extLst>
                <a:ext uri="{FF2B5EF4-FFF2-40B4-BE49-F238E27FC236}">
                  <a16:creationId xmlns:a16="http://schemas.microsoft.com/office/drawing/2014/main" id="{4DBA8904-587C-9337-8A05-687FF4F4CB44}"/>
                </a:ext>
              </a:extLst>
            </p:cNvPr>
            <p:cNvSpPr/>
            <p:nvPr/>
          </p:nvSpPr>
          <p:spPr>
            <a:xfrm>
              <a:off x="7194805" y="4318000"/>
              <a:ext cx="1462490" cy="1688981"/>
            </a:xfrm>
            <a:custGeom>
              <a:avLst/>
              <a:gdLst>
                <a:gd name="connsiteX0" fmla="*/ 0 w 1731916"/>
                <a:gd name="connsiteY0" fmla="*/ 0 h 1166297"/>
                <a:gd name="connsiteX1" fmla="*/ 1731916 w 1731916"/>
                <a:gd name="connsiteY1" fmla="*/ 0 h 1166297"/>
                <a:gd name="connsiteX2" fmla="*/ 1731916 w 1731916"/>
                <a:gd name="connsiteY2" fmla="*/ 1166297 h 1166297"/>
                <a:gd name="connsiteX3" fmla="*/ 0 w 1731916"/>
                <a:gd name="connsiteY3" fmla="*/ 1166297 h 1166297"/>
                <a:gd name="connsiteX4" fmla="*/ 0 w 1731916"/>
                <a:gd name="connsiteY4" fmla="*/ 0 h 1166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916" h="1166297">
                  <a:moveTo>
                    <a:pt x="0" y="0"/>
                  </a:moveTo>
                  <a:lnTo>
                    <a:pt x="1731916" y="0"/>
                  </a:lnTo>
                  <a:lnTo>
                    <a:pt x="1731916" y="1166297"/>
                  </a:lnTo>
                  <a:lnTo>
                    <a:pt x="0" y="1166297"/>
                  </a:lnTo>
                  <a:lnTo>
                    <a:pt x="0" y="0"/>
                  </a:lnTo>
                  <a:close/>
                </a:path>
              </a:pathLst>
            </a:custGeom>
            <a:gradFill rotWithShape="0">
              <a:gsLst>
                <a:gs pos="0">
                  <a:prstClr val="white">
                    <a:hueOff val="0"/>
                    <a:satOff val="0"/>
                    <a:lumOff val="0"/>
                    <a:satMod val="103000"/>
                    <a:lumMod val="102000"/>
                    <a:tint val="94000"/>
                  </a:prstClr>
                </a:gs>
                <a:gs pos="50000">
                  <a:prstClr val="white">
                    <a:hueOff val="0"/>
                    <a:satOff val="0"/>
                    <a:lumOff val="0"/>
                    <a:alphaOff val="0"/>
                    <a:satMod val="110000"/>
                    <a:lumMod val="100000"/>
                    <a:shade val="100000"/>
                  </a:prstClr>
                </a:gs>
                <a:gs pos="100000">
                  <a:prstClr val="white">
                    <a:hueOff val="0"/>
                    <a:satOff val="0"/>
                    <a:lumOff val="0"/>
                    <a:alphaOff val="0"/>
                    <a:lumMod val="99000"/>
                    <a:satMod val="120000"/>
                    <a:shade val="78000"/>
                  </a:prstClr>
                </a:gs>
              </a:gsLst>
              <a:lin ang="5400000" scaled="0"/>
            </a:gradFill>
            <a:ln>
              <a:gradFill>
                <a:gsLst>
                  <a:gs pos="0">
                    <a:srgbClr val="FF0000"/>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a:effectLst>
              <a:softEdge rad="0"/>
            </a:effectLst>
            <a:scene3d>
              <a:camera prst="orthographicFront"/>
              <a:lightRig rig="flat" dir="t"/>
            </a:scene3d>
            <a:sp3d prstMaterial="plastic">
              <a:bevelT w="120900" h="88900"/>
              <a:bevelB w="88900" h="31750" prst="angle"/>
            </a:sp3d>
          </p:spPr>
          <p:style>
            <a:lnRef idx="0">
              <a:scrgbClr r="0" g="0" b="0"/>
            </a:lnRef>
            <a:fillRef idx="3">
              <a:scrgbClr r="0" g="0" b="0"/>
            </a:fillRef>
            <a:effectRef idx="2">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marL="0" lvl="0" indent="0" algn="l" defTabSz="889000">
                <a:lnSpc>
                  <a:spcPts val="1500"/>
                </a:lnSpc>
                <a:spcBef>
                  <a:spcPct val="0"/>
                </a:spcBef>
                <a:spcAft>
                  <a:spcPct val="35000"/>
                </a:spcAft>
                <a:buFont typeface="Arial" panose="020B0604020202020204" pitchFamily="34" charset="0"/>
                <a:buNone/>
              </a:pPr>
              <a:r>
                <a:rPr lang="en-US" sz="2000" b="1" kern="1000" dirty="0">
                  <a:solidFill>
                    <a:prstClr val="black">
                      <a:hueOff val="0"/>
                      <a:satOff val="0"/>
                      <a:lumOff val="0"/>
                      <a:alphaOff val="0"/>
                    </a:prstClr>
                  </a:solidFill>
                  <a:latin typeface="Calibri" panose="020F0502020204030204"/>
                  <a:ea typeface="+mn-ea"/>
                  <a:cs typeface="+mn-cs"/>
                </a:rPr>
                <a:t>Control:</a:t>
              </a:r>
            </a:p>
            <a:p>
              <a:pPr defTabSz="889000">
                <a:lnSpc>
                  <a:spcPts val="1500"/>
                </a:lnSpc>
                <a:spcBef>
                  <a:spcPct val="0"/>
                </a:spcBef>
                <a:spcAft>
                  <a:spcPct val="35000"/>
                </a:spcAft>
              </a:pPr>
              <a:r>
                <a:rPr lang="en-US" sz="1400" b="1" dirty="0"/>
                <a:t>✓</a:t>
              </a:r>
              <a:r>
                <a:rPr lang="en-US" sz="1400" b="1" kern="1000" dirty="0">
                  <a:solidFill>
                    <a:prstClr val="black">
                      <a:hueOff val="0"/>
                      <a:satOff val="0"/>
                      <a:lumOff val="0"/>
                      <a:alphaOff val="0"/>
                    </a:prstClr>
                  </a:solidFill>
                  <a:latin typeface="Calibri" panose="020F0502020204030204"/>
                  <a:ea typeface="+mn-ea"/>
                  <a:cs typeface="+mn-cs"/>
                </a:rPr>
                <a:t>Sugar level, BP</a:t>
              </a:r>
            </a:p>
            <a:p>
              <a:pPr defTabSz="889000">
                <a:lnSpc>
                  <a:spcPts val="1500"/>
                </a:lnSpc>
                <a:spcBef>
                  <a:spcPct val="0"/>
                </a:spcBef>
                <a:spcAft>
                  <a:spcPct val="35000"/>
                </a:spcAft>
              </a:pPr>
              <a:r>
                <a:rPr lang="en-US" sz="1400" b="1" dirty="0"/>
                <a:t>✓</a:t>
              </a:r>
              <a:r>
                <a:rPr lang="en-US" sz="1400" b="1" kern="1000" dirty="0">
                  <a:solidFill>
                    <a:prstClr val="black">
                      <a:hueOff val="0"/>
                      <a:satOff val="0"/>
                      <a:lumOff val="0"/>
                      <a:alphaOff val="0"/>
                    </a:prstClr>
                  </a:solidFill>
                  <a:latin typeface="Calibri" panose="020F0502020204030204"/>
                  <a:ea typeface="+mn-ea"/>
                  <a:cs typeface="+mn-cs"/>
                </a:rPr>
                <a:t>cholesterol</a:t>
              </a:r>
            </a:p>
            <a:p>
              <a:pPr defTabSz="889000">
                <a:lnSpc>
                  <a:spcPts val="1500"/>
                </a:lnSpc>
                <a:spcBef>
                  <a:spcPct val="0"/>
                </a:spcBef>
                <a:spcAft>
                  <a:spcPct val="35000"/>
                </a:spcAft>
              </a:pPr>
              <a:r>
                <a:rPr lang="en-US" sz="1400" b="1" dirty="0"/>
                <a:t>✓</a:t>
              </a:r>
              <a:r>
                <a:rPr lang="en-US" sz="1400" b="1" kern="1000" dirty="0">
                  <a:solidFill>
                    <a:prstClr val="black">
                      <a:hueOff val="0"/>
                      <a:satOff val="0"/>
                      <a:lumOff val="0"/>
                      <a:alphaOff val="0"/>
                    </a:prstClr>
                  </a:solidFill>
                  <a:latin typeface="Calibri" panose="020F0502020204030204"/>
                  <a:ea typeface="+mn-ea"/>
                  <a:cs typeface="+mn-cs"/>
                </a:rPr>
                <a:t>stress</a:t>
              </a:r>
            </a:p>
            <a:p>
              <a:pPr defTabSz="889000">
                <a:lnSpc>
                  <a:spcPts val="1500"/>
                </a:lnSpc>
                <a:spcBef>
                  <a:spcPct val="0"/>
                </a:spcBef>
                <a:spcAft>
                  <a:spcPct val="35000"/>
                </a:spcAft>
              </a:pPr>
              <a:r>
                <a:rPr lang="en-US" sz="1400" b="1" dirty="0"/>
                <a:t>✓</a:t>
              </a:r>
              <a:r>
                <a:rPr lang="en-US" sz="1400" b="1" kern="1000" dirty="0">
                  <a:solidFill>
                    <a:prstClr val="black">
                      <a:hueOff val="0"/>
                      <a:satOff val="0"/>
                      <a:lumOff val="0"/>
                      <a:alphaOff val="0"/>
                    </a:prstClr>
                  </a:solidFill>
                  <a:latin typeface="Calibri" panose="020F0502020204030204"/>
                  <a:ea typeface="+mn-ea"/>
                  <a:cs typeface="+mn-cs"/>
                </a:rPr>
                <a:t>depression</a:t>
              </a:r>
            </a:p>
            <a:p>
              <a:pPr defTabSz="889000">
                <a:lnSpc>
                  <a:spcPts val="1500"/>
                </a:lnSpc>
                <a:spcBef>
                  <a:spcPct val="0"/>
                </a:spcBef>
                <a:spcAft>
                  <a:spcPct val="35000"/>
                </a:spcAft>
              </a:pPr>
              <a:r>
                <a:rPr lang="en-US" sz="1400" b="1" dirty="0"/>
                <a:t>✓</a:t>
              </a:r>
              <a:r>
                <a:rPr lang="en-US" sz="1400" b="1" kern="1000" dirty="0">
                  <a:solidFill>
                    <a:prstClr val="black">
                      <a:hueOff val="0"/>
                      <a:satOff val="0"/>
                      <a:lumOff val="0"/>
                      <a:alphaOff val="0"/>
                    </a:prstClr>
                  </a:solidFill>
                  <a:latin typeface="Calibri" panose="020F0502020204030204"/>
                  <a:ea typeface="+mn-ea"/>
                  <a:cs typeface="+mn-cs"/>
                </a:rPr>
                <a:t>anxiety</a:t>
              </a:r>
            </a:p>
          </p:txBody>
        </p:sp>
      </p:grpSp>
      <p:pic>
        <p:nvPicPr>
          <p:cNvPr id="6" name="Picture 5" descr="A picture containing text, fruit&#10;&#10;Description automatically generated">
            <a:extLst>
              <a:ext uri="{FF2B5EF4-FFF2-40B4-BE49-F238E27FC236}">
                <a16:creationId xmlns:a16="http://schemas.microsoft.com/office/drawing/2014/main" id="{135E0FD0-7101-5421-8644-B02C6E62C4C4}"/>
              </a:ext>
            </a:extLst>
          </p:cNvPr>
          <p:cNvPicPr>
            <a:picLocks noChangeAspect="1"/>
          </p:cNvPicPr>
          <p:nvPr/>
        </p:nvPicPr>
        <p:blipFill>
          <a:blip r:embed="rId9"/>
          <a:stretch>
            <a:fillRect/>
          </a:stretch>
        </p:blipFill>
        <p:spPr>
          <a:xfrm>
            <a:off x="5540865" y="527169"/>
            <a:ext cx="1386568" cy="1317731"/>
          </a:xfrm>
          <a:prstGeom prst="rect">
            <a:avLst/>
          </a:prstGeom>
        </p:spPr>
      </p:pic>
      <p:pic>
        <p:nvPicPr>
          <p:cNvPr id="5" name="Picture 4">
            <a:extLst>
              <a:ext uri="{FF2B5EF4-FFF2-40B4-BE49-F238E27FC236}">
                <a16:creationId xmlns:a16="http://schemas.microsoft.com/office/drawing/2014/main" id="{7A340418-A6A7-9CE0-F058-DDBD5EF2EE9B}"/>
              </a:ext>
            </a:extLst>
          </p:cNvPr>
          <p:cNvPicPr>
            <a:picLocks noChangeAspect="1"/>
          </p:cNvPicPr>
          <p:nvPr/>
        </p:nvPicPr>
        <p:blipFill>
          <a:blip r:embed="rId10"/>
          <a:stretch>
            <a:fillRect/>
          </a:stretch>
        </p:blipFill>
        <p:spPr>
          <a:xfrm>
            <a:off x="3247313" y="1896530"/>
            <a:ext cx="640230" cy="7286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8" name="TextBox 37">
            <a:extLst>
              <a:ext uri="{FF2B5EF4-FFF2-40B4-BE49-F238E27FC236}">
                <a16:creationId xmlns:a16="http://schemas.microsoft.com/office/drawing/2014/main" id="{C0A4DF6D-5B2A-5ADA-5BAB-65BD7C163DBB}"/>
              </a:ext>
            </a:extLst>
          </p:cNvPr>
          <p:cNvSpPr txBox="1"/>
          <p:nvPr/>
        </p:nvSpPr>
        <p:spPr>
          <a:xfrm>
            <a:off x="6765018" y="6306421"/>
            <a:ext cx="4330700" cy="261610"/>
          </a:xfrm>
          <a:prstGeom prst="rect">
            <a:avLst/>
          </a:prstGeom>
          <a:noFill/>
        </p:spPr>
        <p:txBody>
          <a:bodyPr wrap="square">
            <a:spAutoFit/>
          </a:bodyPr>
          <a:lstStyle/>
          <a:p>
            <a:r>
              <a:rPr lang="en-GB" sz="1100" b="0" i="0" u="none" strike="noStrike" dirty="0">
                <a:solidFill>
                  <a:srgbClr val="222222"/>
                </a:solidFill>
                <a:effectLst/>
                <a:latin typeface="-apple-system"/>
              </a:rPr>
              <a:t>Lock, S.L. </a:t>
            </a:r>
            <a:r>
              <a:rPr lang="en-GB" sz="1100" b="0" i="1" u="none" strike="noStrike" dirty="0">
                <a:solidFill>
                  <a:srgbClr val="222222"/>
                </a:solidFill>
                <a:effectLst/>
                <a:latin typeface="-apple-system"/>
              </a:rPr>
              <a:t>Nat Aging</a:t>
            </a:r>
            <a:r>
              <a:rPr lang="en-GB" sz="1100" dirty="0">
                <a:solidFill>
                  <a:srgbClr val="222222"/>
                </a:solidFill>
                <a:latin typeface="-apple-system"/>
              </a:rPr>
              <a:t>, </a:t>
            </a:r>
            <a:r>
              <a:rPr lang="en-GB" sz="1100" b="0" i="0" u="none" strike="noStrike" dirty="0">
                <a:solidFill>
                  <a:srgbClr val="222222"/>
                </a:solidFill>
                <a:effectLst/>
                <a:latin typeface="-apple-system"/>
              </a:rPr>
              <a:t>2023</a:t>
            </a:r>
            <a:endParaRPr lang="en-US" sz="1100" dirty="0"/>
          </a:p>
        </p:txBody>
      </p:sp>
      <p:sp>
        <p:nvSpPr>
          <p:cNvPr id="39" name="TextBox 38">
            <a:extLst>
              <a:ext uri="{FF2B5EF4-FFF2-40B4-BE49-F238E27FC236}">
                <a16:creationId xmlns:a16="http://schemas.microsoft.com/office/drawing/2014/main" id="{87301C80-43F8-EF8D-EA56-6779AE46D6D6}"/>
              </a:ext>
            </a:extLst>
          </p:cNvPr>
          <p:cNvSpPr txBox="1"/>
          <p:nvPr/>
        </p:nvSpPr>
        <p:spPr>
          <a:xfrm>
            <a:off x="6765018" y="6512165"/>
            <a:ext cx="5426982" cy="261610"/>
          </a:xfrm>
          <a:prstGeom prst="rect">
            <a:avLst/>
          </a:prstGeom>
          <a:noFill/>
        </p:spPr>
        <p:txBody>
          <a:bodyPr wrap="square">
            <a:spAutoFit/>
          </a:bodyPr>
          <a:lstStyle>
            <a:defPPr>
              <a:defRPr lang="en-US"/>
            </a:defPPr>
            <a:lvl1pPr>
              <a:defRPr sz="1100" b="0" i="0" u="none" strike="noStrike">
                <a:solidFill>
                  <a:srgbClr val="222222"/>
                </a:solidFill>
                <a:effectLst/>
                <a:latin typeface="-apple-system"/>
              </a:defRPr>
            </a:lvl1pPr>
          </a:lstStyle>
          <a:p>
            <a:r>
              <a:rPr lang="en-US" dirty="0"/>
              <a:t>TR. Raju, KP</a:t>
            </a:r>
            <a:r>
              <a:rPr lang="en-US"/>
              <a:t>. Journal </a:t>
            </a:r>
            <a:r>
              <a:rPr lang="en-US" dirty="0"/>
              <a:t>of Chemical Neuroanatomy</a:t>
            </a:r>
            <a:r>
              <a:rPr lang="en-US"/>
              <a:t>, 2019</a:t>
            </a:r>
            <a:endParaRPr lang="en-US" dirty="0"/>
          </a:p>
        </p:txBody>
      </p:sp>
    </p:spTree>
    <p:extLst>
      <p:ext uri="{BB962C8B-B14F-4D97-AF65-F5344CB8AC3E}">
        <p14:creationId xmlns:p14="http://schemas.microsoft.com/office/powerpoint/2010/main" val="2772112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080A8-D76F-F5A3-BEBB-D3D2DCB2D8AB}"/>
              </a:ext>
            </a:extLst>
          </p:cNvPr>
          <p:cNvSpPr>
            <a:spLocks noGrp="1"/>
          </p:cNvSpPr>
          <p:nvPr>
            <p:ph type="title"/>
          </p:nvPr>
        </p:nvSpPr>
        <p:spPr>
          <a:xfrm>
            <a:off x="333935" y="144803"/>
            <a:ext cx="10515600" cy="874395"/>
          </a:xfrm>
        </p:spPr>
        <p:txBody>
          <a:bodyPr>
            <a:normAutofit fontScale="90000"/>
          </a:bodyPr>
          <a:lstStyle/>
          <a:p>
            <a:r>
              <a:rPr lang="en-US" sz="3600" dirty="0"/>
              <a:t>Effectively caring for the geriatric population - key principles</a:t>
            </a:r>
          </a:p>
        </p:txBody>
      </p:sp>
      <p:sp>
        <p:nvSpPr>
          <p:cNvPr id="3" name="Content Placeholder 2">
            <a:extLst>
              <a:ext uri="{FF2B5EF4-FFF2-40B4-BE49-F238E27FC236}">
                <a16:creationId xmlns:a16="http://schemas.microsoft.com/office/drawing/2014/main" id="{3B01A961-2752-357F-8421-A9A714CBF072}"/>
              </a:ext>
            </a:extLst>
          </p:cNvPr>
          <p:cNvSpPr>
            <a:spLocks noGrp="1"/>
          </p:cNvSpPr>
          <p:nvPr>
            <p:ph idx="1"/>
          </p:nvPr>
        </p:nvSpPr>
        <p:spPr>
          <a:xfrm>
            <a:off x="219206" y="1223682"/>
            <a:ext cx="6355977" cy="4805363"/>
          </a:xfrm>
        </p:spPr>
        <p:txBody>
          <a:bodyPr>
            <a:normAutofit fontScale="92500" lnSpcReduction="20000"/>
          </a:bodyPr>
          <a:lstStyle/>
          <a:p>
            <a:pPr marL="514350" indent="-514350">
              <a:buFont typeface="+mj-lt"/>
              <a:buAutoNum type="arabicPeriod"/>
            </a:pPr>
            <a:r>
              <a:rPr lang="en-GB" dirty="0">
                <a:effectLst/>
              </a:rPr>
              <a:t>Aging is </a:t>
            </a:r>
            <a:r>
              <a:rPr lang="en-GB" b="1" dirty="0">
                <a:effectLst/>
              </a:rPr>
              <a:t>not a disease</a:t>
            </a:r>
          </a:p>
          <a:p>
            <a:pPr lvl="1">
              <a:buFont typeface="Wingdings" pitchFamily="2" charset="2"/>
              <a:buChar char="Ø"/>
            </a:pPr>
            <a:r>
              <a:rPr lang="en-GB" dirty="0">
                <a:effectLst/>
              </a:rPr>
              <a:t>Have in mind that normal aging do increase susceptibility to many diseases (</a:t>
            </a:r>
            <a:r>
              <a:rPr lang="en-GB" b="1" i="1" dirty="0" err="1">
                <a:effectLst/>
              </a:rPr>
              <a:t>homeostenosis</a:t>
            </a:r>
            <a:r>
              <a:rPr lang="en-GB" dirty="0">
                <a:effectLst/>
              </a:rPr>
              <a:t>)</a:t>
            </a:r>
          </a:p>
          <a:p>
            <a:pPr marL="514350" indent="-514350">
              <a:buFont typeface="+mj-lt"/>
              <a:buAutoNum type="arabicPeriod"/>
            </a:pPr>
            <a:r>
              <a:rPr lang="en-GB" dirty="0">
                <a:effectLst/>
              </a:rPr>
              <a:t>Medical conditions are commonly multiple (“</a:t>
            </a:r>
            <a:r>
              <a:rPr lang="en-GB" b="1" i="1" dirty="0">
                <a:effectLst/>
              </a:rPr>
              <a:t>multimorbidity”</a:t>
            </a:r>
            <a:r>
              <a:rPr lang="en-GB" dirty="0">
                <a:effectLst/>
              </a:rPr>
              <a:t>)</a:t>
            </a:r>
          </a:p>
          <a:p>
            <a:pPr marL="514350" indent="-514350">
              <a:buFont typeface="+mj-lt"/>
              <a:buAutoNum type="arabicPeriod"/>
            </a:pPr>
            <a:r>
              <a:rPr lang="en-GB" dirty="0">
                <a:effectLst/>
              </a:rPr>
              <a:t>Many potentially reversible and treatable conditions are </a:t>
            </a:r>
            <a:r>
              <a:rPr lang="en-GB" i="1" dirty="0">
                <a:effectLst/>
              </a:rPr>
              <a:t>underdiagnosed and </a:t>
            </a:r>
            <a:r>
              <a:rPr lang="en-GB" i="1" dirty="0" err="1">
                <a:effectLst/>
              </a:rPr>
              <a:t>underevaluated</a:t>
            </a:r>
            <a:endParaRPr lang="en-GB" i="1" dirty="0">
              <a:effectLst/>
            </a:endParaRPr>
          </a:p>
          <a:p>
            <a:pPr marL="514350" indent="-514350">
              <a:buFont typeface="+mj-lt"/>
              <a:buAutoNum type="arabicPeriod"/>
            </a:pPr>
            <a:r>
              <a:rPr lang="en-GB" b="1" dirty="0"/>
              <a:t>C</a:t>
            </a:r>
            <a:r>
              <a:rPr lang="en-GB" b="1" dirty="0">
                <a:effectLst/>
              </a:rPr>
              <a:t>ognitive</a:t>
            </a:r>
            <a:r>
              <a:rPr lang="en-GB" dirty="0">
                <a:effectLst/>
              </a:rPr>
              <a:t> and </a:t>
            </a:r>
            <a:r>
              <a:rPr lang="en-GB" b="1" dirty="0">
                <a:effectLst/>
              </a:rPr>
              <a:t>affective disorders are common </a:t>
            </a:r>
          </a:p>
          <a:p>
            <a:pPr lvl="1">
              <a:buFont typeface="Wingdings" pitchFamily="2" charset="2"/>
              <a:buChar char="Ø"/>
            </a:pPr>
            <a:r>
              <a:rPr lang="en-GB" dirty="0">
                <a:effectLst/>
              </a:rPr>
              <a:t>(e.g., mild cognitive impairment, dementia, depression, anxiety) </a:t>
            </a:r>
          </a:p>
          <a:p>
            <a:pPr marL="514350" indent="-514350">
              <a:buFont typeface="+mj-lt"/>
              <a:buAutoNum type="arabicPeriod"/>
            </a:pPr>
            <a:r>
              <a:rPr lang="en-GB" dirty="0">
                <a:effectLst/>
              </a:rPr>
              <a:t>Iatrogenic illnesses are common</a:t>
            </a:r>
          </a:p>
          <a:p>
            <a:pPr lvl="1">
              <a:buFont typeface="Wingdings" pitchFamily="2" charset="2"/>
              <a:buChar char="Ø"/>
            </a:pPr>
            <a:r>
              <a:rPr lang="en-GB" i="1" dirty="0"/>
              <a:t>a</a:t>
            </a:r>
            <a:r>
              <a:rPr lang="en-GB" i="1" dirty="0">
                <a:effectLst/>
              </a:rPr>
              <a:t>dverse drug reactions</a:t>
            </a:r>
            <a:r>
              <a:rPr lang="en-GB" dirty="0">
                <a:effectLst/>
              </a:rPr>
              <a:t> and </a:t>
            </a:r>
            <a:r>
              <a:rPr lang="en-GB" i="1" dirty="0">
                <a:effectLst/>
              </a:rPr>
              <a:t>immobility</a:t>
            </a:r>
            <a:endParaRPr lang="en-US" i="1" dirty="0"/>
          </a:p>
        </p:txBody>
      </p:sp>
      <p:pic>
        <p:nvPicPr>
          <p:cNvPr id="5" name="Picture 4">
            <a:extLst>
              <a:ext uri="{FF2B5EF4-FFF2-40B4-BE49-F238E27FC236}">
                <a16:creationId xmlns:a16="http://schemas.microsoft.com/office/drawing/2014/main" id="{CE370772-43FD-97FB-2B29-9B1779F4A2E7}"/>
              </a:ext>
            </a:extLst>
          </p:cNvPr>
          <p:cNvPicPr>
            <a:picLocks noChangeAspect="1"/>
          </p:cNvPicPr>
          <p:nvPr/>
        </p:nvPicPr>
        <p:blipFill>
          <a:blip r:embed="rId3"/>
          <a:stretch>
            <a:fillRect/>
          </a:stretch>
        </p:blipFill>
        <p:spPr>
          <a:xfrm>
            <a:off x="6800753" y="1118234"/>
            <a:ext cx="5130800" cy="3797300"/>
          </a:xfrm>
          <a:prstGeom prst="rect">
            <a:avLst/>
          </a:prstGeom>
        </p:spPr>
      </p:pic>
      <p:sp>
        <p:nvSpPr>
          <p:cNvPr id="7" name="TextBox 6">
            <a:extLst>
              <a:ext uri="{FF2B5EF4-FFF2-40B4-BE49-F238E27FC236}">
                <a16:creationId xmlns:a16="http://schemas.microsoft.com/office/drawing/2014/main" id="{D13A8202-6F87-4CCA-AB51-DBC8B9489676}"/>
              </a:ext>
            </a:extLst>
          </p:cNvPr>
          <p:cNvSpPr txBox="1"/>
          <p:nvPr/>
        </p:nvSpPr>
        <p:spPr>
          <a:xfrm>
            <a:off x="7900182" y="4826713"/>
            <a:ext cx="2706858" cy="369332"/>
          </a:xfrm>
          <a:prstGeom prst="rect">
            <a:avLst/>
          </a:prstGeom>
          <a:noFill/>
        </p:spPr>
        <p:txBody>
          <a:bodyPr wrap="square">
            <a:spAutoFit/>
          </a:bodyPr>
          <a:lstStyle/>
          <a:p>
            <a:pPr algn="ctr"/>
            <a:r>
              <a:rPr lang="en-GB" b="1" dirty="0">
                <a:effectLst/>
                <a:latin typeface="Helvetica" pitchFamily="2" charset="0"/>
              </a:rPr>
              <a:t>5M’s of geriatrics</a:t>
            </a:r>
            <a:endParaRPr lang="en-US" b="1" dirty="0"/>
          </a:p>
        </p:txBody>
      </p:sp>
      <p:sp>
        <p:nvSpPr>
          <p:cNvPr id="8" name="TextBox 7">
            <a:extLst>
              <a:ext uri="{FF2B5EF4-FFF2-40B4-BE49-F238E27FC236}">
                <a16:creationId xmlns:a16="http://schemas.microsoft.com/office/drawing/2014/main" id="{299984BB-A0BC-1389-FACA-1E06E512FAE5}"/>
              </a:ext>
            </a:extLst>
          </p:cNvPr>
          <p:cNvSpPr txBox="1"/>
          <p:nvPr/>
        </p:nvSpPr>
        <p:spPr>
          <a:xfrm>
            <a:off x="7124898" y="5113605"/>
            <a:ext cx="5067102" cy="584775"/>
          </a:xfrm>
          <a:prstGeom prst="rect">
            <a:avLst/>
          </a:prstGeom>
          <a:noFill/>
        </p:spPr>
        <p:txBody>
          <a:bodyPr wrap="square">
            <a:spAutoFit/>
          </a:bodyPr>
          <a:lstStyle/>
          <a:p>
            <a:r>
              <a:rPr lang="en-GB" sz="1600" b="0" i="0" u="none" strike="noStrike" dirty="0">
                <a:solidFill>
                  <a:srgbClr val="444444"/>
                </a:solidFill>
                <a:effectLst/>
                <a:latin typeface="Source Sans Pro" panose="020B0503030403020204" pitchFamily="34" charset="0"/>
              </a:rPr>
              <a:t>Joseph </a:t>
            </a:r>
            <a:r>
              <a:rPr lang="en-GB" sz="1600" b="0" i="0" u="none" strike="noStrike" dirty="0" err="1">
                <a:solidFill>
                  <a:srgbClr val="444444"/>
                </a:solidFill>
                <a:effectLst/>
                <a:latin typeface="Source Sans Pro" panose="020B0503030403020204" pitchFamily="34" charset="0"/>
              </a:rPr>
              <a:t>Loscalzo</a:t>
            </a:r>
            <a:r>
              <a:rPr lang="en-GB" sz="1600" b="0" i="0" u="none" strike="noStrike" dirty="0">
                <a:solidFill>
                  <a:srgbClr val="444444"/>
                </a:solidFill>
                <a:effectLst/>
                <a:latin typeface="Source Sans Pro" panose="020B0503030403020204" pitchFamily="34" charset="0"/>
              </a:rPr>
              <a:t>, et al. </a:t>
            </a:r>
            <a:r>
              <a:rPr lang="en-GB" sz="1600" b="0" i="1" u="none" strike="noStrike" dirty="0">
                <a:solidFill>
                  <a:srgbClr val="444444"/>
                </a:solidFill>
                <a:effectLst/>
                <a:latin typeface="Source Sans Pro" panose="020B0503030403020204" pitchFamily="34" charset="0"/>
              </a:rPr>
              <a:t>Harrison's Principles of Internal Medicine, 21e</a:t>
            </a:r>
            <a:r>
              <a:rPr lang="en-GB" sz="1600" b="0" i="0" u="none" strike="noStrike" dirty="0">
                <a:solidFill>
                  <a:srgbClr val="444444"/>
                </a:solidFill>
                <a:effectLst/>
                <a:latin typeface="Source Sans Pro" panose="020B0503030403020204" pitchFamily="34" charset="0"/>
              </a:rPr>
              <a:t> . McGraw Hill, 2022</a:t>
            </a:r>
            <a:endParaRPr lang="en-US" sz="1600" dirty="0"/>
          </a:p>
        </p:txBody>
      </p:sp>
    </p:spTree>
    <p:extLst>
      <p:ext uri="{BB962C8B-B14F-4D97-AF65-F5344CB8AC3E}">
        <p14:creationId xmlns:p14="http://schemas.microsoft.com/office/powerpoint/2010/main" val="2207491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080A8-D76F-F5A3-BEBB-D3D2DCB2D8AB}"/>
              </a:ext>
            </a:extLst>
          </p:cNvPr>
          <p:cNvSpPr>
            <a:spLocks noGrp="1"/>
          </p:cNvSpPr>
          <p:nvPr>
            <p:ph type="title"/>
          </p:nvPr>
        </p:nvSpPr>
        <p:spPr>
          <a:xfrm>
            <a:off x="838200" y="243839"/>
            <a:ext cx="10515600" cy="874395"/>
          </a:xfrm>
        </p:spPr>
        <p:txBody>
          <a:bodyPr>
            <a:normAutofit fontScale="90000"/>
          </a:bodyPr>
          <a:lstStyle/>
          <a:p>
            <a:r>
              <a:rPr lang="en-US" sz="3600" dirty="0"/>
              <a:t>Effectively caring for the geriatric population - key principles</a:t>
            </a:r>
          </a:p>
        </p:txBody>
      </p:sp>
      <p:sp>
        <p:nvSpPr>
          <p:cNvPr id="3" name="Content Placeholder 2">
            <a:extLst>
              <a:ext uri="{FF2B5EF4-FFF2-40B4-BE49-F238E27FC236}">
                <a16:creationId xmlns:a16="http://schemas.microsoft.com/office/drawing/2014/main" id="{3B01A961-2752-357F-8421-A9A714CBF072}"/>
              </a:ext>
            </a:extLst>
          </p:cNvPr>
          <p:cNvSpPr>
            <a:spLocks noGrp="1"/>
          </p:cNvSpPr>
          <p:nvPr>
            <p:ph idx="1"/>
          </p:nvPr>
        </p:nvSpPr>
        <p:spPr>
          <a:xfrm>
            <a:off x="519627" y="1223682"/>
            <a:ext cx="5731412" cy="4805363"/>
          </a:xfrm>
        </p:spPr>
        <p:txBody>
          <a:bodyPr vert="horz" lIns="91440" tIns="45720" rIns="91440" bIns="45720" rtlCol="0">
            <a:normAutofit fontScale="85000" lnSpcReduction="20000"/>
          </a:bodyPr>
          <a:lstStyle/>
          <a:p>
            <a:pPr marL="514350" indent="-514350">
              <a:buFont typeface="+mj-lt"/>
              <a:buAutoNum type="arabicPeriod" startAt="6"/>
            </a:pPr>
            <a:r>
              <a:rPr lang="en-GB" b="1" dirty="0"/>
              <a:t>Functional ability </a:t>
            </a:r>
            <a:r>
              <a:rPr lang="en-GB" dirty="0"/>
              <a:t>and</a:t>
            </a:r>
            <a:r>
              <a:rPr lang="en-GB" b="1" dirty="0"/>
              <a:t> quality of life</a:t>
            </a:r>
            <a:r>
              <a:rPr lang="en-GB" dirty="0"/>
              <a:t>, as opposed to cure, are key goals of care.</a:t>
            </a:r>
          </a:p>
          <a:p>
            <a:pPr marL="514350" indent="-514350">
              <a:buFont typeface="+mj-lt"/>
              <a:buAutoNum type="arabicPeriod" startAt="6"/>
            </a:pPr>
            <a:r>
              <a:rPr lang="en-GB" i="1" dirty="0"/>
              <a:t>Social history</a:t>
            </a:r>
            <a:r>
              <a:rPr lang="en-GB" dirty="0"/>
              <a:t>, </a:t>
            </a:r>
            <a:r>
              <a:rPr lang="en-GB" i="1" dirty="0"/>
              <a:t>social support</a:t>
            </a:r>
            <a:r>
              <a:rPr lang="en-GB" dirty="0"/>
              <a:t>, and </a:t>
            </a:r>
            <a:r>
              <a:rPr lang="en-GB" i="1" dirty="0"/>
              <a:t>patient preferences</a:t>
            </a:r>
            <a:r>
              <a:rPr lang="en-GB" dirty="0"/>
              <a:t> are critical to treat older people in a safe and </a:t>
            </a:r>
            <a:r>
              <a:rPr lang="en-GB" b="1" i="1" dirty="0"/>
              <a:t>person-</a:t>
            </a:r>
            <a:r>
              <a:rPr lang="en-GB" b="1" i="1" dirty="0" err="1"/>
              <a:t>centered</a:t>
            </a:r>
            <a:r>
              <a:rPr lang="en-GB" b="1" i="1" dirty="0"/>
              <a:t> manner</a:t>
            </a:r>
            <a:r>
              <a:rPr lang="en-GB" dirty="0"/>
              <a:t>.</a:t>
            </a:r>
          </a:p>
          <a:p>
            <a:pPr marL="514350" indent="-514350">
              <a:buFont typeface="+mj-lt"/>
              <a:buAutoNum type="arabicPeriod" startAt="6"/>
            </a:pPr>
            <a:r>
              <a:rPr lang="en-GB" dirty="0"/>
              <a:t>Effective geriatric care requires </a:t>
            </a:r>
            <a:r>
              <a:rPr lang="en-GB" b="1" i="1" dirty="0"/>
              <a:t>interprofessional collaboration</a:t>
            </a:r>
            <a:endParaRPr lang="en-GB" dirty="0"/>
          </a:p>
          <a:p>
            <a:pPr marL="514350" indent="-514350">
              <a:buFont typeface="+mj-lt"/>
              <a:buAutoNum type="arabicPeriod" startAt="6"/>
            </a:pPr>
            <a:r>
              <a:rPr lang="en-GB" dirty="0"/>
              <a:t>Geriatric care is provided largely outside the hospital (e.g., at home, in skilled nursing and assisted living settings), and attention to </a:t>
            </a:r>
            <a:r>
              <a:rPr lang="en-GB" b="1" i="1" dirty="0"/>
              <a:t>care transitions between settings </a:t>
            </a:r>
            <a:r>
              <a:rPr lang="en-GB" dirty="0"/>
              <a:t>is essential for effective care.</a:t>
            </a:r>
          </a:p>
          <a:p>
            <a:pPr marL="514350" indent="-514350">
              <a:buFont typeface="+mj-lt"/>
              <a:buAutoNum type="arabicPeriod" startAt="6"/>
            </a:pPr>
            <a:r>
              <a:rPr lang="en-GB" i="1" dirty="0"/>
              <a:t>Ethical issues</a:t>
            </a:r>
            <a:r>
              <a:rPr lang="en-GB" dirty="0"/>
              <a:t>, </a:t>
            </a:r>
            <a:r>
              <a:rPr lang="en-GB" i="1" dirty="0"/>
              <a:t>palliative care</a:t>
            </a:r>
            <a:r>
              <a:rPr lang="en-GB" dirty="0"/>
              <a:t>, and </a:t>
            </a:r>
            <a:r>
              <a:rPr lang="en-GB" i="1" dirty="0"/>
              <a:t>end-of-life care</a:t>
            </a:r>
            <a:r>
              <a:rPr lang="en-GB" dirty="0"/>
              <a:t> are critical aspects</a:t>
            </a:r>
          </a:p>
        </p:txBody>
      </p:sp>
      <p:pic>
        <p:nvPicPr>
          <p:cNvPr id="4" name="Picture 3">
            <a:extLst>
              <a:ext uri="{FF2B5EF4-FFF2-40B4-BE49-F238E27FC236}">
                <a16:creationId xmlns:a16="http://schemas.microsoft.com/office/drawing/2014/main" id="{850225EC-9A19-43AF-B495-4B635EE8368D}"/>
              </a:ext>
            </a:extLst>
          </p:cNvPr>
          <p:cNvPicPr>
            <a:picLocks noChangeAspect="1"/>
          </p:cNvPicPr>
          <p:nvPr/>
        </p:nvPicPr>
        <p:blipFill>
          <a:blip r:embed="rId3"/>
          <a:stretch>
            <a:fillRect/>
          </a:stretch>
        </p:blipFill>
        <p:spPr>
          <a:xfrm>
            <a:off x="6800753" y="1118234"/>
            <a:ext cx="5130800" cy="3797300"/>
          </a:xfrm>
          <a:prstGeom prst="rect">
            <a:avLst/>
          </a:prstGeom>
        </p:spPr>
      </p:pic>
      <p:sp>
        <p:nvSpPr>
          <p:cNvPr id="5" name="TextBox 4">
            <a:extLst>
              <a:ext uri="{FF2B5EF4-FFF2-40B4-BE49-F238E27FC236}">
                <a16:creationId xmlns:a16="http://schemas.microsoft.com/office/drawing/2014/main" id="{0CABBC5D-8FF2-A38C-25A1-3B518F533317}"/>
              </a:ext>
            </a:extLst>
          </p:cNvPr>
          <p:cNvSpPr txBox="1"/>
          <p:nvPr/>
        </p:nvSpPr>
        <p:spPr>
          <a:xfrm>
            <a:off x="7900182" y="4826713"/>
            <a:ext cx="2706858" cy="369332"/>
          </a:xfrm>
          <a:prstGeom prst="rect">
            <a:avLst/>
          </a:prstGeom>
          <a:noFill/>
        </p:spPr>
        <p:txBody>
          <a:bodyPr wrap="square">
            <a:spAutoFit/>
          </a:bodyPr>
          <a:lstStyle/>
          <a:p>
            <a:pPr algn="ctr"/>
            <a:r>
              <a:rPr lang="en-GB" b="1" dirty="0">
                <a:effectLst/>
                <a:latin typeface="Helvetica" pitchFamily="2" charset="0"/>
              </a:rPr>
              <a:t>5M’s of geriatrics</a:t>
            </a:r>
            <a:endParaRPr lang="en-US" b="1" dirty="0"/>
          </a:p>
        </p:txBody>
      </p:sp>
      <p:sp>
        <p:nvSpPr>
          <p:cNvPr id="6" name="TextBox 5">
            <a:extLst>
              <a:ext uri="{FF2B5EF4-FFF2-40B4-BE49-F238E27FC236}">
                <a16:creationId xmlns:a16="http://schemas.microsoft.com/office/drawing/2014/main" id="{6E136927-CA5E-3F84-2F3F-B719DF0BCDFC}"/>
              </a:ext>
            </a:extLst>
          </p:cNvPr>
          <p:cNvSpPr txBox="1"/>
          <p:nvPr/>
        </p:nvSpPr>
        <p:spPr>
          <a:xfrm>
            <a:off x="7124898" y="5113605"/>
            <a:ext cx="5067102" cy="584775"/>
          </a:xfrm>
          <a:prstGeom prst="rect">
            <a:avLst/>
          </a:prstGeom>
          <a:noFill/>
        </p:spPr>
        <p:txBody>
          <a:bodyPr wrap="square">
            <a:spAutoFit/>
          </a:bodyPr>
          <a:lstStyle/>
          <a:p>
            <a:r>
              <a:rPr lang="en-GB" sz="1600" b="0" i="0" u="none" strike="noStrike" dirty="0">
                <a:solidFill>
                  <a:srgbClr val="444444"/>
                </a:solidFill>
                <a:effectLst/>
                <a:latin typeface="Source Sans Pro" panose="020B0503030403020204" pitchFamily="34" charset="0"/>
              </a:rPr>
              <a:t>Joseph </a:t>
            </a:r>
            <a:r>
              <a:rPr lang="en-GB" sz="1600" b="0" i="0" u="none" strike="noStrike" dirty="0" err="1">
                <a:solidFill>
                  <a:srgbClr val="444444"/>
                </a:solidFill>
                <a:effectLst/>
                <a:latin typeface="Source Sans Pro" panose="020B0503030403020204" pitchFamily="34" charset="0"/>
              </a:rPr>
              <a:t>Loscalzo</a:t>
            </a:r>
            <a:r>
              <a:rPr lang="en-GB" sz="1600" b="0" i="0" u="none" strike="noStrike" dirty="0">
                <a:solidFill>
                  <a:srgbClr val="444444"/>
                </a:solidFill>
                <a:effectLst/>
                <a:latin typeface="Source Sans Pro" panose="020B0503030403020204" pitchFamily="34" charset="0"/>
              </a:rPr>
              <a:t>, et al. </a:t>
            </a:r>
            <a:r>
              <a:rPr lang="en-GB" sz="1600" b="0" i="1" u="none" strike="noStrike" dirty="0">
                <a:solidFill>
                  <a:srgbClr val="444444"/>
                </a:solidFill>
                <a:effectLst/>
                <a:latin typeface="Source Sans Pro" panose="020B0503030403020204" pitchFamily="34" charset="0"/>
              </a:rPr>
              <a:t>Harrison's Principles of Internal Medicine, 21e</a:t>
            </a:r>
            <a:r>
              <a:rPr lang="en-GB" sz="1600" b="0" i="0" u="none" strike="noStrike" dirty="0">
                <a:solidFill>
                  <a:srgbClr val="444444"/>
                </a:solidFill>
                <a:effectLst/>
                <a:latin typeface="Source Sans Pro" panose="020B0503030403020204" pitchFamily="34" charset="0"/>
              </a:rPr>
              <a:t> . McGraw Hill, 2022</a:t>
            </a:r>
            <a:endParaRPr lang="en-US" sz="1600" dirty="0"/>
          </a:p>
        </p:txBody>
      </p:sp>
    </p:spTree>
    <p:extLst>
      <p:ext uri="{BB962C8B-B14F-4D97-AF65-F5344CB8AC3E}">
        <p14:creationId xmlns:p14="http://schemas.microsoft.com/office/powerpoint/2010/main" val="3278573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197877"/>
            <a:ext cx="10515600" cy="874395"/>
          </a:xfrm>
        </p:spPr>
        <p:txBody>
          <a:bodyPr/>
          <a:lstStyle/>
          <a:p>
            <a:r>
              <a:rPr lang="sl-SI" dirty="0"/>
              <a:t>Literature</a:t>
            </a:r>
          </a:p>
        </p:txBody>
      </p:sp>
      <p:sp>
        <p:nvSpPr>
          <p:cNvPr id="3" name="Označba mesta vsebine 2"/>
          <p:cNvSpPr>
            <a:spLocks noGrp="1"/>
          </p:cNvSpPr>
          <p:nvPr>
            <p:ph idx="1"/>
          </p:nvPr>
        </p:nvSpPr>
        <p:spPr>
          <a:xfrm>
            <a:off x="838201" y="1072272"/>
            <a:ext cx="10515599" cy="4976836"/>
          </a:xfrm>
        </p:spPr>
        <p:txBody>
          <a:bodyPr wrap="square">
            <a:normAutofit fontScale="25000" lnSpcReduction="20000"/>
          </a:bodyPr>
          <a:lstStyle/>
          <a:p>
            <a:pPr marL="0" indent="0">
              <a:lnSpc>
                <a:spcPct val="160000"/>
              </a:lnSpc>
              <a:buNone/>
            </a:pPr>
            <a:r>
              <a:rPr lang="sl-SI" sz="6400" b="1" dirty="0"/>
              <a:t>Mandatory:</a:t>
            </a:r>
          </a:p>
          <a:p>
            <a:pPr>
              <a:lnSpc>
                <a:spcPts val="1000"/>
              </a:lnSpc>
            </a:pPr>
            <a:r>
              <a:rPr lang="sl-SI" sz="4800" dirty="0"/>
              <a:t>Hou, Y., Dan, X., Babbar, M. et al. Ageing as a risk factor for neurodegenerative disease.Nat Rev Neurol 15, 565–581 (2019). https://doi.org/10.1038/s41582-019-0244-7</a:t>
            </a:r>
          </a:p>
          <a:p>
            <a:pPr>
              <a:lnSpc>
                <a:spcPts val="1000"/>
              </a:lnSpc>
            </a:pPr>
            <a:r>
              <a:rPr lang="sl-SI" sz="4800" dirty="0"/>
              <a:t>Zia, A., Pourbagher-Shahri, A.M., Farkhondeh, T. et al. Molecular and cellular pathways contributing to brain aging. Behav Brain Funct 17, 6 (2021). </a:t>
            </a:r>
            <a:r>
              <a:rPr lang="sl-SI" sz="4800" dirty="0">
                <a:hlinkClick r:id="rId3"/>
              </a:rPr>
              <a:t>https://doi.org/10.1186/s12993-021-00179-9</a:t>
            </a:r>
            <a:endParaRPr lang="sl-SI" sz="4800" dirty="0"/>
          </a:p>
          <a:p>
            <a:pPr>
              <a:lnSpc>
                <a:spcPts val="1000"/>
              </a:lnSpc>
            </a:pPr>
            <a:r>
              <a:rPr lang="sl-SI" sz="4800" dirty="0"/>
              <a:t>Guarente, Leonard P. , Simic, Petra and Rogers, Kara. "aging". Encyclopedia Britannica, 15 Dec. 2022, https://www.britannica.com/science/aging-life-process.</a:t>
            </a:r>
          </a:p>
          <a:p>
            <a:pPr marL="0" indent="0">
              <a:lnSpc>
                <a:spcPct val="160000"/>
              </a:lnSpc>
              <a:buNone/>
            </a:pPr>
            <a:r>
              <a:rPr lang="sl-SI" sz="6400" b="1" dirty="0"/>
              <a:t>Additional:</a:t>
            </a:r>
          </a:p>
          <a:p>
            <a:pPr>
              <a:lnSpc>
                <a:spcPts val="1000"/>
              </a:lnSpc>
            </a:pPr>
            <a:r>
              <a:rPr lang="en-GB" sz="4800" dirty="0"/>
              <a:t>Joseph </a:t>
            </a:r>
            <a:r>
              <a:rPr lang="en-GB" sz="4800" dirty="0" err="1"/>
              <a:t>Loscalzo</a:t>
            </a:r>
            <a:r>
              <a:rPr lang="en-GB" sz="4800" dirty="0"/>
              <a:t>, et al. Harrison's Principles of Internal Medicine, 21e . McGraw Hill, 2022</a:t>
            </a:r>
            <a:endParaRPr lang="en-US" sz="4800" dirty="0"/>
          </a:p>
          <a:p>
            <a:pPr>
              <a:lnSpc>
                <a:spcPts val="1000"/>
              </a:lnSpc>
            </a:pPr>
            <a:r>
              <a:rPr lang="en-US" sz="4800" dirty="0"/>
              <a:t>Lock, S.L. The benefits of brain health to our economies. Nat Aging, 2023. https://</a:t>
            </a:r>
            <a:r>
              <a:rPr lang="en-US" sz="4800" dirty="0" err="1"/>
              <a:t>doi.org</a:t>
            </a:r>
            <a:r>
              <a:rPr lang="en-US" sz="4800" dirty="0"/>
              <a:t>/10.1038/s43587-022-00302-z</a:t>
            </a:r>
          </a:p>
          <a:p>
            <a:pPr>
              <a:lnSpc>
                <a:spcPts val="1000"/>
              </a:lnSpc>
            </a:pPr>
            <a:r>
              <a:rPr lang="en-US" sz="4800" dirty="0"/>
              <a:t>TR. Raju, KP. </a:t>
            </a:r>
            <a:r>
              <a:rPr lang="en-US" sz="4800" dirty="0" err="1"/>
              <a:t>Mohanakumar</a:t>
            </a:r>
            <a:r>
              <a:rPr lang="en-US" sz="4800" dirty="0"/>
              <a:t>, Neural functions of the aging brain: Daily living, developmental and geriatric disabilities, Journal of Chemical Neuroanatomy, 2019, https://</a:t>
            </a:r>
            <a:r>
              <a:rPr lang="en-US" sz="4800" dirty="0" err="1"/>
              <a:t>doi.org</a:t>
            </a:r>
            <a:r>
              <a:rPr lang="en-US" sz="4800" dirty="0"/>
              <a:t>/10.1016/j.jchemneu.2018.12.004.</a:t>
            </a:r>
            <a:endParaRPr lang="sl-SI" sz="4800" dirty="0"/>
          </a:p>
          <a:p>
            <a:pPr>
              <a:lnSpc>
                <a:spcPts val="1000"/>
              </a:lnSpc>
            </a:pPr>
            <a:r>
              <a:rPr lang="sl-SI" sz="4800" dirty="0"/>
              <a:t>Cox, S.R., Harris, M.A., Ritchie, S.J. et al. Three major dimensions of human brain cortical ageing in relation to cognitive decline across the eighth decade of life. Mol Psychiatry. 2021. https://doi.org/10.1038/s41380-020-00975-1</a:t>
            </a:r>
          </a:p>
          <a:p>
            <a:pPr marL="0" indent="0">
              <a:lnSpc>
                <a:spcPct val="160000"/>
              </a:lnSpc>
              <a:buNone/>
            </a:pPr>
            <a:r>
              <a:rPr lang="sl-SI" sz="6200" b="1" dirty="0"/>
              <a:t>Advanced:</a:t>
            </a:r>
          </a:p>
          <a:p>
            <a:pPr>
              <a:lnSpc>
                <a:spcPts val="1000"/>
              </a:lnSpc>
            </a:pPr>
            <a:r>
              <a:rPr lang="en-GB" sz="4800" dirty="0" err="1"/>
              <a:t>Kuo</a:t>
            </a:r>
            <a:r>
              <a:rPr lang="en-GB" sz="4800" dirty="0"/>
              <a:t>, PL., </a:t>
            </a:r>
            <a:r>
              <a:rPr lang="en-GB" sz="4800" dirty="0" err="1"/>
              <a:t>Schrack</a:t>
            </a:r>
            <a:r>
              <a:rPr lang="en-GB" sz="4800" dirty="0"/>
              <a:t>, J.A., Levine, M.E. et al. Longitudinal phenotypic aging metrics in the Baltimore Longitudinal Study of Aging. Nat Aging. 2022. https://</a:t>
            </a:r>
            <a:r>
              <a:rPr lang="en-GB" sz="4800" dirty="0" err="1"/>
              <a:t>doi.org</a:t>
            </a:r>
            <a:r>
              <a:rPr lang="en-GB" sz="4800" dirty="0"/>
              <a:t>/10.1038/s43587-022-00243-7</a:t>
            </a:r>
          </a:p>
          <a:p>
            <a:pPr>
              <a:lnSpc>
                <a:spcPts val="1000"/>
              </a:lnSpc>
            </a:pPr>
            <a:r>
              <a:rPr lang="en-GB" sz="4800" dirty="0"/>
              <a:t>Chen X, Rundle MM, Kennedy KM, Moore W, Park DC. Functional activation features of memory in successful agers across the adult lifespan. Neuroimage. 2022. </a:t>
            </a:r>
            <a:r>
              <a:rPr lang="en-GB" sz="4800" dirty="0" err="1"/>
              <a:t>doi</a:t>
            </a:r>
            <a:r>
              <a:rPr lang="en-GB" sz="4800" dirty="0"/>
              <a:t>: 10.1016/j.neuroimage.2022.119276.</a:t>
            </a:r>
          </a:p>
          <a:p>
            <a:pPr>
              <a:lnSpc>
                <a:spcPts val="1000"/>
              </a:lnSpc>
            </a:pPr>
            <a:r>
              <a:rPr lang="en-US" sz="4800" dirty="0"/>
              <a:t>Rasmussen LJH, Caspi A, Ambler A, et al. Association of Neurocognitive and Physical Function With Gait Speed in Midlife. JAMA </a:t>
            </a:r>
            <a:r>
              <a:rPr lang="en-US" sz="4800" dirty="0" err="1"/>
              <a:t>Netw</a:t>
            </a:r>
            <a:r>
              <a:rPr lang="en-US" sz="4800" dirty="0"/>
              <a:t> Open. 2019. doi:10.1001/jamanetworkopen.2019.13123</a:t>
            </a:r>
          </a:p>
        </p:txBody>
      </p:sp>
    </p:spTree>
    <p:extLst>
      <p:ext uri="{BB962C8B-B14F-4D97-AF65-F5344CB8AC3E}">
        <p14:creationId xmlns:p14="http://schemas.microsoft.com/office/powerpoint/2010/main" val="3803658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descr="Two people walking with a dog&#10;&#10;Description automatically generated with low confidence">
            <a:extLst>
              <a:ext uri="{FF2B5EF4-FFF2-40B4-BE49-F238E27FC236}">
                <a16:creationId xmlns:a16="http://schemas.microsoft.com/office/drawing/2014/main" id="{FF78E686-41F2-2F53-1035-294D4200195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6673" t="18417" r="8121" b="16663"/>
          <a:stretch/>
        </p:blipFill>
        <p:spPr>
          <a:xfrm>
            <a:off x="8073085" y="101726"/>
            <a:ext cx="4095370" cy="2302374"/>
          </a:xfrm>
          <a:prstGeom prst="rect">
            <a:avLst/>
          </a:prstGeom>
          <a:effectLst>
            <a:softEdge rad="76200"/>
          </a:effectLst>
        </p:spPr>
      </p:pic>
      <p:sp>
        <p:nvSpPr>
          <p:cNvPr id="20" name="TextBox 19">
            <a:extLst>
              <a:ext uri="{FF2B5EF4-FFF2-40B4-BE49-F238E27FC236}">
                <a16:creationId xmlns:a16="http://schemas.microsoft.com/office/drawing/2014/main" id="{FD3CC876-4CDE-6108-62C2-46E60E651EA2}"/>
              </a:ext>
            </a:extLst>
          </p:cNvPr>
          <p:cNvSpPr txBox="1"/>
          <p:nvPr/>
        </p:nvSpPr>
        <p:spPr>
          <a:xfrm>
            <a:off x="301916" y="5737213"/>
            <a:ext cx="8475518" cy="307777"/>
          </a:xfrm>
          <a:prstGeom prst="rect">
            <a:avLst/>
          </a:prstGeom>
          <a:noFill/>
          <a:effectLst>
            <a:softEdge rad="63500"/>
          </a:effectLst>
        </p:spPr>
        <p:txBody>
          <a:bodyPr wrap="square">
            <a:spAutoFit/>
          </a:bodyPr>
          <a:lstStyle/>
          <a:p>
            <a:r>
              <a:rPr lang="en-GB" sz="1400" b="0" i="0" u="none" strike="noStrike" dirty="0" err="1">
                <a:solidFill>
                  <a:srgbClr val="1A1A1A"/>
                </a:solidFill>
                <a:effectLst/>
                <a:latin typeface="Georgia" panose="02040502050405020303" pitchFamily="18" charset="0"/>
              </a:rPr>
              <a:t>Guarente</a:t>
            </a:r>
            <a:r>
              <a:rPr lang="en-GB" sz="1400" b="0" i="0" u="none" strike="noStrike" dirty="0">
                <a:solidFill>
                  <a:srgbClr val="1A1A1A"/>
                </a:solidFill>
                <a:effectLst/>
                <a:latin typeface="Georgia" panose="02040502050405020303" pitchFamily="18" charset="0"/>
              </a:rPr>
              <a:t>, Leonard P. , </a:t>
            </a:r>
            <a:r>
              <a:rPr lang="en-GB" sz="1400" b="0" i="0" u="none" strike="noStrike" dirty="0" err="1">
                <a:solidFill>
                  <a:srgbClr val="1A1A1A"/>
                </a:solidFill>
                <a:effectLst/>
                <a:latin typeface="Georgia" panose="02040502050405020303" pitchFamily="18" charset="0"/>
              </a:rPr>
              <a:t>Simic</a:t>
            </a:r>
            <a:r>
              <a:rPr lang="en-GB" sz="1400" b="0" i="0" u="none" strike="noStrike" dirty="0">
                <a:solidFill>
                  <a:srgbClr val="1A1A1A"/>
                </a:solidFill>
                <a:effectLst/>
                <a:latin typeface="Georgia" panose="02040502050405020303" pitchFamily="18" charset="0"/>
              </a:rPr>
              <a:t>, Petra and Rogers, Kara. "aging". </a:t>
            </a:r>
            <a:r>
              <a:rPr lang="en-GB" sz="1400" b="0" i="1" u="none" strike="noStrike" dirty="0" err="1">
                <a:solidFill>
                  <a:srgbClr val="1A1A1A"/>
                </a:solidFill>
                <a:effectLst/>
                <a:latin typeface="Georgia" panose="02040502050405020303" pitchFamily="18" charset="0"/>
              </a:rPr>
              <a:t>Encyclopedia</a:t>
            </a:r>
            <a:r>
              <a:rPr lang="en-GB" sz="1400" b="0" i="1" u="none" strike="noStrike" dirty="0">
                <a:solidFill>
                  <a:srgbClr val="1A1A1A"/>
                </a:solidFill>
                <a:effectLst/>
                <a:latin typeface="Georgia" panose="02040502050405020303" pitchFamily="18" charset="0"/>
              </a:rPr>
              <a:t> Britannica</a:t>
            </a:r>
            <a:r>
              <a:rPr lang="en-GB" sz="1400" dirty="0">
                <a:solidFill>
                  <a:srgbClr val="1A1A1A"/>
                </a:solidFill>
                <a:latin typeface="Georgia" panose="02040502050405020303" pitchFamily="18" charset="0"/>
              </a:rPr>
              <a:t>, </a:t>
            </a:r>
            <a:r>
              <a:rPr lang="en-GB" sz="1400" b="0" i="0" u="none" strike="noStrike" dirty="0">
                <a:solidFill>
                  <a:srgbClr val="1A1A1A"/>
                </a:solidFill>
                <a:effectLst/>
                <a:latin typeface="Georgia" panose="02040502050405020303" pitchFamily="18" charset="0"/>
              </a:rPr>
              <a:t>2022</a:t>
            </a:r>
            <a:endParaRPr lang="en-US" sz="1400" dirty="0"/>
          </a:p>
        </p:txBody>
      </p:sp>
      <p:sp>
        <p:nvSpPr>
          <p:cNvPr id="32" name="TextBox 31">
            <a:extLst>
              <a:ext uri="{FF2B5EF4-FFF2-40B4-BE49-F238E27FC236}">
                <a16:creationId xmlns:a16="http://schemas.microsoft.com/office/drawing/2014/main" id="{1642B60E-E50F-EE67-9B69-EE669C7F29C7}"/>
              </a:ext>
            </a:extLst>
          </p:cNvPr>
          <p:cNvSpPr txBox="1"/>
          <p:nvPr/>
        </p:nvSpPr>
        <p:spPr>
          <a:xfrm>
            <a:off x="301916" y="4726522"/>
            <a:ext cx="8761611" cy="1015663"/>
          </a:xfrm>
          <a:prstGeom prst="rect">
            <a:avLst/>
          </a:prstGeom>
          <a:noFill/>
        </p:spPr>
        <p:txBody>
          <a:bodyPr wrap="square">
            <a:spAutoFit/>
          </a:bodyPr>
          <a:lstStyle/>
          <a:p>
            <a:r>
              <a:rPr lang="en-GB" sz="2000" dirty="0">
                <a:solidFill>
                  <a:srgbClr val="333333"/>
                </a:solidFill>
                <a:latin typeface="Georgia" panose="02040502050405020303" pitchFamily="18" charset="0"/>
              </a:rPr>
              <a:t>Aging happens at molecular, cellular, and histological levels in different organs, particularly at the central nervous system (CNS) and particularly the brain </a:t>
            </a:r>
            <a:r>
              <a:rPr lang="en-GB" dirty="0">
                <a:solidFill>
                  <a:srgbClr val="333333"/>
                </a:solidFill>
                <a:latin typeface="Georgia" panose="02040502050405020303" pitchFamily="18" charset="0"/>
              </a:rPr>
              <a:t>(</a:t>
            </a:r>
            <a:r>
              <a:rPr lang="en-GB" b="0" i="0" u="none" strike="noStrike" dirty="0">
                <a:solidFill>
                  <a:srgbClr val="333333"/>
                </a:solidFill>
                <a:effectLst/>
                <a:latin typeface="-apple-system"/>
              </a:rPr>
              <a:t>Zia, A, </a:t>
            </a:r>
            <a:r>
              <a:rPr lang="en-GB" b="0" u="none" strike="noStrike" dirty="0">
                <a:solidFill>
                  <a:srgbClr val="333333"/>
                </a:solidFill>
                <a:effectLst/>
                <a:latin typeface="-apple-system"/>
              </a:rPr>
              <a:t>et al.</a:t>
            </a:r>
            <a:r>
              <a:rPr lang="en-GB" b="0" i="0" u="none" strike="noStrike" dirty="0">
                <a:solidFill>
                  <a:srgbClr val="333333"/>
                </a:solidFill>
                <a:effectLst/>
                <a:latin typeface="-apple-system"/>
              </a:rPr>
              <a:t> </a:t>
            </a:r>
            <a:r>
              <a:rPr lang="en-GB" b="0" i="1" u="none" strike="noStrike" dirty="0" err="1">
                <a:solidFill>
                  <a:srgbClr val="333333"/>
                </a:solidFill>
                <a:effectLst/>
                <a:latin typeface="-apple-system"/>
              </a:rPr>
              <a:t>Behav</a:t>
            </a:r>
            <a:r>
              <a:rPr lang="en-GB" b="0" i="1" u="none" strike="noStrike" dirty="0">
                <a:solidFill>
                  <a:srgbClr val="333333"/>
                </a:solidFill>
                <a:effectLst/>
                <a:latin typeface="-apple-system"/>
              </a:rPr>
              <a:t> Brain </a:t>
            </a:r>
            <a:r>
              <a:rPr lang="en-GB" b="0" i="1" u="none" strike="noStrike" dirty="0" err="1">
                <a:solidFill>
                  <a:srgbClr val="333333"/>
                </a:solidFill>
                <a:effectLst/>
                <a:latin typeface="-apple-system"/>
              </a:rPr>
              <a:t>Funct</a:t>
            </a:r>
            <a:r>
              <a:rPr lang="en-GB" b="0" i="0" u="none" strike="noStrike" dirty="0">
                <a:solidFill>
                  <a:srgbClr val="333333"/>
                </a:solidFill>
                <a:effectLst/>
                <a:latin typeface="-apple-system"/>
              </a:rPr>
              <a:t> </a:t>
            </a:r>
            <a:r>
              <a:rPr lang="en-GB" b="1" dirty="0">
                <a:solidFill>
                  <a:srgbClr val="333333"/>
                </a:solidFill>
                <a:latin typeface="-apple-system"/>
              </a:rPr>
              <a:t>, </a:t>
            </a:r>
            <a:r>
              <a:rPr lang="en-GB" b="0" i="0" u="none" strike="noStrike" dirty="0">
                <a:solidFill>
                  <a:srgbClr val="333333"/>
                </a:solidFill>
                <a:effectLst/>
                <a:latin typeface="-apple-system"/>
              </a:rPr>
              <a:t>2021)</a:t>
            </a:r>
            <a:endParaRPr lang="en-US" dirty="0"/>
          </a:p>
        </p:txBody>
      </p:sp>
      <p:sp>
        <p:nvSpPr>
          <p:cNvPr id="40" name="Title 1">
            <a:extLst>
              <a:ext uri="{FF2B5EF4-FFF2-40B4-BE49-F238E27FC236}">
                <a16:creationId xmlns:a16="http://schemas.microsoft.com/office/drawing/2014/main" id="{B19D337B-523E-1ACF-BE18-4DA803A45196}"/>
              </a:ext>
            </a:extLst>
          </p:cNvPr>
          <p:cNvSpPr txBox="1">
            <a:spLocks/>
          </p:cNvSpPr>
          <p:nvPr/>
        </p:nvSpPr>
        <p:spPr>
          <a:xfrm>
            <a:off x="301916" y="78545"/>
            <a:ext cx="10173010" cy="757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What is aging?</a:t>
            </a:r>
          </a:p>
        </p:txBody>
      </p:sp>
      <p:grpSp>
        <p:nvGrpSpPr>
          <p:cNvPr id="33" name="Group 32">
            <a:extLst>
              <a:ext uri="{FF2B5EF4-FFF2-40B4-BE49-F238E27FC236}">
                <a16:creationId xmlns:a16="http://schemas.microsoft.com/office/drawing/2014/main" id="{99097CD2-5F5C-84C9-5F3D-2525D21F324D}"/>
              </a:ext>
            </a:extLst>
          </p:cNvPr>
          <p:cNvGrpSpPr/>
          <p:nvPr/>
        </p:nvGrpSpPr>
        <p:grpSpPr>
          <a:xfrm>
            <a:off x="327998" y="1400548"/>
            <a:ext cx="7721544" cy="2469202"/>
            <a:chOff x="327998" y="1400548"/>
            <a:chExt cx="7721544" cy="2469202"/>
          </a:xfrm>
        </p:grpSpPr>
        <p:sp>
          <p:nvSpPr>
            <p:cNvPr id="34" name="Rounded Rectangle 33">
              <a:extLst>
                <a:ext uri="{FF2B5EF4-FFF2-40B4-BE49-F238E27FC236}">
                  <a16:creationId xmlns:a16="http://schemas.microsoft.com/office/drawing/2014/main" id="{66A76069-6DA1-CEB2-D035-155551067A28}"/>
                </a:ext>
              </a:extLst>
            </p:cNvPr>
            <p:cNvSpPr/>
            <p:nvPr/>
          </p:nvSpPr>
          <p:spPr>
            <a:xfrm>
              <a:off x="327998" y="1400548"/>
              <a:ext cx="3334258" cy="2117253"/>
            </a:xfrm>
            <a:prstGeom prst="roundRect">
              <a:avLst>
                <a:gd name="adj" fmla="val 10000"/>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35" name="Freeform 34">
              <a:extLst>
                <a:ext uri="{FF2B5EF4-FFF2-40B4-BE49-F238E27FC236}">
                  <a16:creationId xmlns:a16="http://schemas.microsoft.com/office/drawing/2014/main" id="{CBD04585-9D2B-8835-DD74-FF967DBAFD2D}"/>
                </a:ext>
              </a:extLst>
            </p:cNvPr>
            <p:cNvSpPr/>
            <p:nvPr/>
          </p:nvSpPr>
          <p:spPr>
            <a:xfrm>
              <a:off x="698471" y="1675545"/>
              <a:ext cx="3454316" cy="2194205"/>
            </a:xfrm>
            <a:custGeom>
              <a:avLst/>
              <a:gdLst>
                <a:gd name="connsiteX0" fmla="*/ 0 w 3334258"/>
                <a:gd name="connsiteY0" fmla="*/ 211725 h 2117253"/>
                <a:gd name="connsiteX1" fmla="*/ 211725 w 3334258"/>
                <a:gd name="connsiteY1" fmla="*/ 0 h 2117253"/>
                <a:gd name="connsiteX2" fmla="*/ 3122533 w 3334258"/>
                <a:gd name="connsiteY2" fmla="*/ 0 h 2117253"/>
                <a:gd name="connsiteX3" fmla="*/ 3334258 w 3334258"/>
                <a:gd name="connsiteY3" fmla="*/ 211725 h 2117253"/>
                <a:gd name="connsiteX4" fmla="*/ 3334258 w 3334258"/>
                <a:gd name="connsiteY4" fmla="*/ 1905528 h 2117253"/>
                <a:gd name="connsiteX5" fmla="*/ 3122533 w 3334258"/>
                <a:gd name="connsiteY5" fmla="*/ 2117253 h 2117253"/>
                <a:gd name="connsiteX6" fmla="*/ 211725 w 3334258"/>
                <a:gd name="connsiteY6" fmla="*/ 2117253 h 2117253"/>
                <a:gd name="connsiteX7" fmla="*/ 0 w 3334258"/>
                <a:gd name="connsiteY7" fmla="*/ 1905528 h 2117253"/>
                <a:gd name="connsiteX8" fmla="*/ 0 w 3334258"/>
                <a:gd name="connsiteY8" fmla="*/ 211725 h 211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4258" h="2117253">
                  <a:moveTo>
                    <a:pt x="0" y="211725"/>
                  </a:moveTo>
                  <a:cubicBezTo>
                    <a:pt x="0" y="94793"/>
                    <a:pt x="94793" y="0"/>
                    <a:pt x="211725" y="0"/>
                  </a:cubicBezTo>
                  <a:lnTo>
                    <a:pt x="3122533" y="0"/>
                  </a:lnTo>
                  <a:cubicBezTo>
                    <a:pt x="3239465" y="0"/>
                    <a:pt x="3334258" y="94793"/>
                    <a:pt x="3334258" y="211725"/>
                  </a:cubicBezTo>
                  <a:lnTo>
                    <a:pt x="3334258" y="1905528"/>
                  </a:lnTo>
                  <a:cubicBezTo>
                    <a:pt x="3334258" y="2022460"/>
                    <a:pt x="3239465" y="2117253"/>
                    <a:pt x="3122533" y="2117253"/>
                  </a:cubicBezTo>
                  <a:lnTo>
                    <a:pt x="211725" y="2117253"/>
                  </a:lnTo>
                  <a:cubicBezTo>
                    <a:pt x="94793" y="2117253"/>
                    <a:pt x="0" y="2022460"/>
                    <a:pt x="0" y="1905528"/>
                  </a:cubicBezTo>
                  <a:lnTo>
                    <a:pt x="0" y="211725"/>
                  </a:lnTo>
                  <a:close/>
                </a:path>
              </a:pathLst>
            </a:cu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45832" tIns="145832" rIns="145832" bIns="145832" numCol="1" spcCol="1270" anchor="ctr" anchorCtr="0">
              <a:noAutofit/>
            </a:bodyPr>
            <a:lstStyle/>
            <a:p>
              <a:pPr marL="0" lvl="0" indent="0" algn="ctr" defTabSz="977900">
                <a:lnSpc>
                  <a:spcPct val="90000"/>
                </a:lnSpc>
                <a:spcBef>
                  <a:spcPct val="0"/>
                </a:spcBef>
                <a:spcAft>
                  <a:spcPct val="35000"/>
                </a:spcAft>
                <a:buNone/>
              </a:pPr>
              <a:r>
                <a:rPr lang="en-GB" sz="2200" kern="1200" dirty="0"/>
                <a:t>Aging is a complex and multifactorial phenomenon characterized by a </a:t>
              </a:r>
              <a:r>
                <a:rPr lang="en-GB" sz="2200" b="1" i="1" kern="1200" dirty="0"/>
                <a:t>gradual decrement in physiological actions and </a:t>
              </a:r>
              <a:r>
                <a:rPr lang="en-GB" sz="2200" b="1" i="1" kern="1200" dirty="0" err="1"/>
                <a:t>behavioral</a:t>
              </a:r>
              <a:r>
                <a:rPr lang="en-GB" sz="2200" b="1" i="1" kern="1200" dirty="0"/>
                <a:t> capacity</a:t>
              </a:r>
              <a:endParaRPr lang="en-US" sz="2200" b="1" i="1" kern="1200" dirty="0"/>
            </a:p>
          </p:txBody>
        </p:sp>
        <p:sp>
          <p:nvSpPr>
            <p:cNvPr id="36" name="Rounded Rectangle 35">
              <a:extLst>
                <a:ext uri="{FF2B5EF4-FFF2-40B4-BE49-F238E27FC236}">
                  <a16:creationId xmlns:a16="http://schemas.microsoft.com/office/drawing/2014/main" id="{E96924FC-D531-BABB-78FC-4B120EFDB7B3}"/>
                </a:ext>
              </a:extLst>
            </p:cNvPr>
            <p:cNvSpPr/>
            <p:nvPr/>
          </p:nvSpPr>
          <p:spPr>
            <a:xfrm>
              <a:off x="4403203" y="1400548"/>
              <a:ext cx="3334258" cy="2117253"/>
            </a:xfrm>
            <a:prstGeom prst="roundRect">
              <a:avLst>
                <a:gd name="adj" fmla="val 10000"/>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37" name="Freeform 36">
              <a:extLst>
                <a:ext uri="{FF2B5EF4-FFF2-40B4-BE49-F238E27FC236}">
                  <a16:creationId xmlns:a16="http://schemas.microsoft.com/office/drawing/2014/main" id="{62B5E1A0-4DB2-6A61-979D-9688BD815C4A}"/>
                </a:ext>
              </a:extLst>
            </p:cNvPr>
            <p:cNvSpPr/>
            <p:nvPr/>
          </p:nvSpPr>
          <p:spPr>
            <a:xfrm>
              <a:off x="4773676" y="1675545"/>
              <a:ext cx="3275866" cy="2194205"/>
            </a:xfrm>
            <a:custGeom>
              <a:avLst/>
              <a:gdLst>
                <a:gd name="connsiteX0" fmla="*/ 0 w 3334258"/>
                <a:gd name="connsiteY0" fmla="*/ 211725 h 2117253"/>
                <a:gd name="connsiteX1" fmla="*/ 211725 w 3334258"/>
                <a:gd name="connsiteY1" fmla="*/ 0 h 2117253"/>
                <a:gd name="connsiteX2" fmla="*/ 3122533 w 3334258"/>
                <a:gd name="connsiteY2" fmla="*/ 0 h 2117253"/>
                <a:gd name="connsiteX3" fmla="*/ 3334258 w 3334258"/>
                <a:gd name="connsiteY3" fmla="*/ 211725 h 2117253"/>
                <a:gd name="connsiteX4" fmla="*/ 3334258 w 3334258"/>
                <a:gd name="connsiteY4" fmla="*/ 1905528 h 2117253"/>
                <a:gd name="connsiteX5" fmla="*/ 3122533 w 3334258"/>
                <a:gd name="connsiteY5" fmla="*/ 2117253 h 2117253"/>
                <a:gd name="connsiteX6" fmla="*/ 211725 w 3334258"/>
                <a:gd name="connsiteY6" fmla="*/ 2117253 h 2117253"/>
                <a:gd name="connsiteX7" fmla="*/ 0 w 3334258"/>
                <a:gd name="connsiteY7" fmla="*/ 1905528 h 2117253"/>
                <a:gd name="connsiteX8" fmla="*/ 0 w 3334258"/>
                <a:gd name="connsiteY8" fmla="*/ 211725 h 211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4258" h="2117253">
                  <a:moveTo>
                    <a:pt x="0" y="211725"/>
                  </a:moveTo>
                  <a:cubicBezTo>
                    <a:pt x="0" y="94793"/>
                    <a:pt x="94793" y="0"/>
                    <a:pt x="211725" y="0"/>
                  </a:cubicBezTo>
                  <a:lnTo>
                    <a:pt x="3122533" y="0"/>
                  </a:lnTo>
                  <a:cubicBezTo>
                    <a:pt x="3239465" y="0"/>
                    <a:pt x="3334258" y="94793"/>
                    <a:pt x="3334258" y="211725"/>
                  </a:cubicBezTo>
                  <a:lnTo>
                    <a:pt x="3334258" y="1905528"/>
                  </a:lnTo>
                  <a:cubicBezTo>
                    <a:pt x="3334258" y="2022460"/>
                    <a:pt x="3239465" y="2117253"/>
                    <a:pt x="3122533" y="2117253"/>
                  </a:cubicBezTo>
                  <a:lnTo>
                    <a:pt x="211725" y="2117253"/>
                  </a:lnTo>
                  <a:cubicBezTo>
                    <a:pt x="94793" y="2117253"/>
                    <a:pt x="0" y="2022460"/>
                    <a:pt x="0" y="1905528"/>
                  </a:cubicBezTo>
                  <a:lnTo>
                    <a:pt x="0" y="211725"/>
                  </a:lnTo>
                  <a:close/>
                </a:path>
              </a:pathLst>
            </a:cu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45832" tIns="145832" rIns="145832" bIns="145832" numCol="1" spcCol="1270" anchor="ctr" anchorCtr="0">
              <a:noAutofit/>
            </a:bodyPr>
            <a:lstStyle/>
            <a:p>
              <a:pPr marL="0" lvl="0" indent="0" algn="ctr" defTabSz="977900">
                <a:lnSpc>
                  <a:spcPct val="90000"/>
                </a:lnSpc>
                <a:spcBef>
                  <a:spcPct val="0"/>
                </a:spcBef>
                <a:spcAft>
                  <a:spcPct val="35000"/>
                </a:spcAft>
                <a:buNone/>
              </a:pPr>
              <a:r>
                <a:rPr lang="en-GB" sz="2200" kern="1200" dirty="0"/>
                <a:t>Progressive physiological changes in an organism that lead to</a:t>
              </a:r>
              <a:r>
                <a:rPr lang="en-GB" sz="2200" kern="1200" dirty="0">
                  <a:solidFill>
                    <a:schemeClr val="accent2"/>
                  </a:solidFill>
                </a:rPr>
                <a:t> </a:t>
              </a:r>
              <a:r>
                <a:rPr lang="en-GB" sz="2200" b="1" i="1" kern="1200" dirty="0">
                  <a:solidFill>
                    <a:schemeClr val="accent2"/>
                  </a:solidFill>
                </a:rPr>
                <a:t>senescence</a:t>
              </a:r>
              <a:r>
                <a:rPr lang="en-GB" sz="2200" kern="1200" dirty="0"/>
                <a:t>, or a decline of biological functions and of the organism’s ability to adapt to metabolic stress</a:t>
              </a:r>
              <a:endParaRPr lang="en-US" sz="2200" kern="1200" dirty="0"/>
            </a:p>
          </p:txBody>
        </p:sp>
      </p:grpSp>
      <p:sp>
        <p:nvSpPr>
          <p:cNvPr id="41" name="Arc 40">
            <a:extLst>
              <a:ext uri="{FF2B5EF4-FFF2-40B4-BE49-F238E27FC236}">
                <a16:creationId xmlns:a16="http://schemas.microsoft.com/office/drawing/2014/main" id="{DE2D3F4A-29B7-8F9B-2625-27031D7FC2A7}"/>
              </a:ext>
            </a:extLst>
          </p:cNvPr>
          <p:cNvSpPr/>
          <p:nvPr/>
        </p:nvSpPr>
        <p:spPr>
          <a:xfrm>
            <a:off x="5037826" y="2457457"/>
            <a:ext cx="5437100" cy="1174492"/>
          </a:xfrm>
          <a:prstGeom prst="arc">
            <a:avLst/>
          </a:prstGeom>
          <a:ln w="28575">
            <a:tailEnd type="triangle"/>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43" name="TextBox 42">
            <a:extLst>
              <a:ext uri="{FF2B5EF4-FFF2-40B4-BE49-F238E27FC236}">
                <a16:creationId xmlns:a16="http://schemas.microsoft.com/office/drawing/2014/main" id="{12386EE5-E82F-4460-61E7-20739868B08A}"/>
              </a:ext>
            </a:extLst>
          </p:cNvPr>
          <p:cNvSpPr txBox="1"/>
          <p:nvPr/>
        </p:nvSpPr>
        <p:spPr>
          <a:xfrm>
            <a:off x="8670431" y="3085141"/>
            <a:ext cx="3423900" cy="1200329"/>
          </a:xfrm>
          <a:prstGeom prst="rect">
            <a:avLst/>
          </a:prstGeom>
          <a:noFill/>
          <a:ln>
            <a:solidFill>
              <a:schemeClr val="accent2"/>
            </a:solidFill>
          </a:ln>
        </p:spPr>
        <p:txBody>
          <a:bodyPr wrap="square">
            <a:spAutoFit/>
          </a:bodyPr>
          <a:lstStyle/>
          <a:p>
            <a:pPr algn="ctr"/>
            <a:r>
              <a:rPr lang="en-US" altLang="en-US" dirty="0"/>
              <a:t>The process by which a cell looses its </a:t>
            </a:r>
            <a:r>
              <a:rPr lang="en-US" altLang="en-US" i="1" dirty="0"/>
              <a:t>ability to divide, grow, </a:t>
            </a:r>
            <a:r>
              <a:rPr lang="en-US" altLang="en-US" dirty="0"/>
              <a:t>and</a:t>
            </a:r>
            <a:r>
              <a:rPr lang="en-US" altLang="en-US" i="1" dirty="0"/>
              <a:t> function</a:t>
            </a:r>
            <a:r>
              <a:rPr lang="en-US" altLang="en-US" dirty="0"/>
              <a:t>. This loss of function ultimately ends in death</a:t>
            </a:r>
            <a:endParaRPr lang="en-US" dirty="0"/>
          </a:p>
        </p:txBody>
      </p:sp>
      <p:sp>
        <p:nvSpPr>
          <p:cNvPr id="46" name="Title 45">
            <a:extLst>
              <a:ext uri="{FF2B5EF4-FFF2-40B4-BE49-F238E27FC236}">
                <a16:creationId xmlns:a16="http://schemas.microsoft.com/office/drawing/2014/main" id="{7DB34F31-A4F4-0284-ED63-52ADBD6DEFE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12223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8" accel="5000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0-#ppt_w/2"/>
                                          </p:val>
                                        </p:tav>
                                        <p:tav tm="100000">
                                          <p:val>
                                            <p:strVal val="#ppt_x"/>
                                          </p:val>
                                        </p:tav>
                                      </p:tavLst>
                                    </p:anim>
                                    <p:anim calcmode="lin" valueType="num">
                                      <p:cBhvr additive="base">
                                        <p:cTn id="12"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541F9-9526-6925-6233-8C14AD1D3106}"/>
              </a:ext>
            </a:extLst>
          </p:cNvPr>
          <p:cNvSpPr>
            <a:spLocks noGrp="1"/>
          </p:cNvSpPr>
          <p:nvPr>
            <p:ph type="title"/>
          </p:nvPr>
        </p:nvSpPr>
        <p:spPr/>
        <p:txBody>
          <a:bodyPr>
            <a:noAutofit/>
          </a:bodyPr>
          <a:lstStyle/>
          <a:p>
            <a:r>
              <a:rPr lang="en-GB" sz="3600" dirty="0">
                <a:effectLst/>
                <a:latin typeface="Helvetica" pitchFamily="2" charset="0"/>
              </a:rPr>
              <a:t>The people over the age of 65 years now exceed children under the age of 5 years</a:t>
            </a:r>
            <a:br>
              <a:rPr lang="en-GB" sz="3600" dirty="0">
                <a:effectLst/>
                <a:latin typeface="Helvetica" pitchFamily="2" charset="0"/>
              </a:rPr>
            </a:br>
            <a:endParaRPr lang="en-US" sz="3600" dirty="0"/>
          </a:p>
        </p:txBody>
      </p:sp>
      <p:pic>
        <p:nvPicPr>
          <p:cNvPr id="5" name="Content Placeholder 4" descr="Chart, line chart&#10;&#10;Description automatically generated">
            <a:extLst>
              <a:ext uri="{FF2B5EF4-FFF2-40B4-BE49-F238E27FC236}">
                <a16:creationId xmlns:a16="http://schemas.microsoft.com/office/drawing/2014/main" id="{0DC1A72A-6CC0-E63D-9752-A50E34483A1D}"/>
              </a:ext>
            </a:extLst>
          </p:cNvPr>
          <p:cNvPicPr>
            <a:picLocks noGrp="1" noChangeAspect="1"/>
          </p:cNvPicPr>
          <p:nvPr>
            <p:ph idx="1"/>
          </p:nvPr>
        </p:nvPicPr>
        <p:blipFill>
          <a:blip r:embed="rId3"/>
          <a:stretch>
            <a:fillRect/>
          </a:stretch>
        </p:blipFill>
        <p:spPr>
          <a:xfrm>
            <a:off x="5174903" y="1307123"/>
            <a:ext cx="6827763" cy="4805363"/>
          </a:xfrm>
        </p:spPr>
      </p:pic>
      <p:sp>
        <p:nvSpPr>
          <p:cNvPr id="7" name="TextBox 6">
            <a:extLst>
              <a:ext uri="{FF2B5EF4-FFF2-40B4-BE49-F238E27FC236}">
                <a16:creationId xmlns:a16="http://schemas.microsoft.com/office/drawing/2014/main" id="{7E336E70-3713-E388-512F-A031B990DFC1}"/>
              </a:ext>
            </a:extLst>
          </p:cNvPr>
          <p:cNvSpPr txBox="1"/>
          <p:nvPr/>
        </p:nvSpPr>
        <p:spPr>
          <a:xfrm>
            <a:off x="230514" y="1598808"/>
            <a:ext cx="3682781" cy="1631216"/>
          </a:xfrm>
          <a:prstGeom prst="rect">
            <a:avLst/>
          </a:prstGeom>
          <a:noFill/>
        </p:spPr>
        <p:txBody>
          <a:bodyPr wrap="square">
            <a:spAutoFit/>
          </a:bodyPr>
          <a:lstStyle/>
          <a:p>
            <a:r>
              <a:rPr lang="en-GB" sz="2000" dirty="0">
                <a:effectLst/>
                <a:latin typeface="Helvetica" pitchFamily="2" charset="0"/>
              </a:rPr>
              <a:t>The dramatic </a:t>
            </a:r>
            <a:r>
              <a:rPr lang="en-GB" sz="2000" b="1" dirty="0">
                <a:effectLst/>
                <a:latin typeface="Helvetica" pitchFamily="2" charset="0"/>
              </a:rPr>
              <a:t>increase in the population of older people </a:t>
            </a:r>
            <a:r>
              <a:rPr lang="en-GB" sz="2000" dirty="0">
                <a:effectLst/>
                <a:latin typeface="Helvetica" pitchFamily="2" charset="0"/>
              </a:rPr>
              <a:t>is one of the most significant changes in human history</a:t>
            </a:r>
          </a:p>
          <a:p>
            <a:pPr marL="285750" indent="-285750">
              <a:buFont typeface="Arial" panose="020B0604020202020204" pitchFamily="34" charset="0"/>
              <a:buChar char="•"/>
            </a:pPr>
            <a:endParaRPr lang="en-GB" sz="2000" dirty="0">
              <a:effectLst/>
              <a:latin typeface="Helvetica" pitchFamily="2" charset="0"/>
            </a:endParaRPr>
          </a:p>
        </p:txBody>
      </p:sp>
      <p:sp>
        <p:nvSpPr>
          <p:cNvPr id="11" name="TextBox 10">
            <a:extLst>
              <a:ext uri="{FF2B5EF4-FFF2-40B4-BE49-F238E27FC236}">
                <a16:creationId xmlns:a16="http://schemas.microsoft.com/office/drawing/2014/main" id="{13A5A40C-6622-6057-2CD8-651746A1736F}"/>
              </a:ext>
            </a:extLst>
          </p:cNvPr>
          <p:cNvSpPr txBox="1"/>
          <p:nvPr/>
        </p:nvSpPr>
        <p:spPr>
          <a:xfrm>
            <a:off x="7785058" y="1076291"/>
            <a:ext cx="1690018" cy="461665"/>
          </a:xfrm>
          <a:prstGeom prst="rect">
            <a:avLst/>
          </a:prstGeom>
          <a:noFill/>
        </p:spPr>
        <p:txBody>
          <a:bodyPr wrap="square">
            <a:spAutoFit/>
          </a:bodyPr>
          <a:lstStyle/>
          <a:p>
            <a:r>
              <a:rPr lang="en-GB" sz="2400" dirty="0">
                <a:effectLst/>
                <a:latin typeface="Helvetica" pitchFamily="2" charset="0"/>
              </a:rPr>
              <a:t>Globally</a:t>
            </a:r>
          </a:p>
        </p:txBody>
      </p:sp>
      <p:sp>
        <p:nvSpPr>
          <p:cNvPr id="13" name="TextBox 12">
            <a:extLst>
              <a:ext uri="{FF2B5EF4-FFF2-40B4-BE49-F238E27FC236}">
                <a16:creationId xmlns:a16="http://schemas.microsoft.com/office/drawing/2014/main" id="{D5E3F622-49EA-089A-807C-3F31BFE788E9}"/>
              </a:ext>
            </a:extLst>
          </p:cNvPr>
          <p:cNvSpPr txBox="1"/>
          <p:nvPr/>
        </p:nvSpPr>
        <p:spPr>
          <a:xfrm>
            <a:off x="149083" y="2887312"/>
            <a:ext cx="5067102" cy="584775"/>
          </a:xfrm>
          <a:prstGeom prst="rect">
            <a:avLst/>
          </a:prstGeom>
          <a:noFill/>
        </p:spPr>
        <p:txBody>
          <a:bodyPr wrap="square">
            <a:spAutoFit/>
          </a:bodyPr>
          <a:lstStyle/>
          <a:p>
            <a:r>
              <a:rPr lang="en-GB" sz="1600" b="0" i="0" u="none" strike="noStrike" dirty="0">
                <a:solidFill>
                  <a:srgbClr val="444444"/>
                </a:solidFill>
                <a:effectLst/>
                <a:latin typeface="Source Sans Pro" panose="020B0503030403020204" pitchFamily="34" charset="0"/>
              </a:rPr>
              <a:t>Joseph </a:t>
            </a:r>
            <a:r>
              <a:rPr lang="en-GB" sz="1600" b="0" i="0" u="none" strike="noStrike" dirty="0" err="1">
                <a:solidFill>
                  <a:srgbClr val="444444"/>
                </a:solidFill>
                <a:effectLst/>
                <a:latin typeface="Source Sans Pro" panose="020B0503030403020204" pitchFamily="34" charset="0"/>
              </a:rPr>
              <a:t>Loscalzo</a:t>
            </a:r>
            <a:r>
              <a:rPr lang="en-GB" sz="1600" b="0" i="0" u="none" strike="noStrike" dirty="0">
                <a:solidFill>
                  <a:srgbClr val="444444"/>
                </a:solidFill>
                <a:effectLst/>
                <a:latin typeface="Source Sans Pro" panose="020B0503030403020204" pitchFamily="34" charset="0"/>
              </a:rPr>
              <a:t>, et al. </a:t>
            </a:r>
            <a:r>
              <a:rPr lang="en-GB" sz="1600" b="0" i="1" u="none" strike="noStrike" dirty="0">
                <a:solidFill>
                  <a:srgbClr val="444444"/>
                </a:solidFill>
                <a:effectLst/>
                <a:latin typeface="Source Sans Pro" panose="020B0503030403020204" pitchFamily="34" charset="0"/>
              </a:rPr>
              <a:t>Harrison's Principles of Internal Medicine, 21e</a:t>
            </a:r>
            <a:r>
              <a:rPr lang="en-GB" sz="1600" b="0" i="0" u="none" strike="noStrike" dirty="0">
                <a:solidFill>
                  <a:srgbClr val="444444"/>
                </a:solidFill>
                <a:effectLst/>
                <a:latin typeface="Source Sans Pro" panose="020B0503030403020204" pitchFamily="34" charset="0"/>
              </a:rPr>
              <a:t> . McGraw Hill, 2022</a:t>
            </a:r>
            <a:endParaRPr lang="en-US" sz="1600" dirty="0"/>
          </a:p>
        </p:txBody>
      </p:sp>
      <p:pic>
        <p:nvPicPr>
          <p:cNvPr id="19" name="Picture 18" descr="Chart, line chart&#10;&#10;Description automatically generated">
            <a:extLst>
              <a:ext uri="{FF2B5EF4-FFF2-40B4-BE49-F238E27FC236}">
                <a16:creationId xmlns:a16="http://schemas.microsoft.com/office/drawing/2014/main" id="{1284BF05-6AC8-B190-CC1F-F07B7CE1F1FC}"/>
              </a:ext>
            </a:extLst>
          </p:cNvPr>
          <p:cNvPicPr>
            <a:picLocks noChangeAspect="1"/>
          </p:cNvPicPr>
          <p:nvPr/>
        </p:nvPicPr>
        <p:blipFill>
          <a:blip r:embed="rId4"/>
          <a:stretch>
            <a:fillRect/>
          </a:stretch>
        </p:blipFill>
        <p:spPr>
          <a:xfrm>
            <a:off x="5257467" y="906573"/>
            <a:ext cx="6745199" cy="5690039"/>
          </a:xfrm>
          <a:prstGeom prst="rect">
            <a:avLst/>
          </a:prstGeom>
        </p:spPr>
      </p:pic>
    </p:spTree>
    <p:extLst>
      <p:ext uri="{BB962C8B-B14F-4D97-AF65-F5344CB8AC3E}">
        <p14:creationId xmlns:p14="http://schemas.microsoft.com/office/powerpoint/2010/main" val="162636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12A227CE-927D-539B-DE63-7D63D3E191F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4207538" y="1184664"/>
            <a:ext cx="6832995" cy="4891311"/>
          </a:xfrm>
          <a:prstGeom prst="rect">
            <a:avLst/>
          </a:prstGeom>
        </p:spPr>
      </p:pic>
      <p:sp>
        <p:nvSpPr>
          <p:cNvPr id="2" name="Title 1">
            <a:extLst>
              <a:ext uri="{FF2B5EF4-FFF2-40B4-BE49-F238E27FC236}">
                <a16:creationId xmlns:a16="http://schemas.microsoft.com/office/drawing/2014/main" id="{4CD541F9-9526-6925-6233-8C14AD1D3106}"/>
              </a:ext>
            </a:extLst>
          </p:cNvPr>
          <p:cNvSpPr>
            <a:spLocks noGrp="1"/>
          </p:cNvSpPr>
          <p:nvPr>
            <p:ph type="title"/>
          </p:nvPr>
        </p:nvSpPr>
        <p:spPr>
          <a:xfrm>
            <a:off x="230514" y="639094"/>
            <a:ext cx="11859491" cy="874395"/>
          </a:xfrm>
        </p:spPr>
        <p:txBody>
          <a:bodyPr>
            <a:noAutofit/>
          </a:bodyPr>
          <a:lstStyle/>
          <a:p>
            <a:r>
              <a:rPr lang="en-GB" sz="3600" dirty="0">
                <a:effectLst/>
                <a:latin typeface="Helvetica" pitchFamily="2" charset="0"/>
              </a:rPr>
              <a:t>The people over the age of 65 years now exceed children under the age of 5 years</a:t>
            </a:r>
            <a:br>
              <a:rPr lang="en-GB" sz="3600" dirty="0">
                <a:effectLst/>
                <a:latin typeface="Helvetica" pitchFamily="2" charset="0"/>
              </a:rPr>
            </a:br>
            <a:endParaRPr lang="en-US" sz="3600" dirty="0"/>
          </a:p>
        </p:txBody>
      </p:sp>
      <p:sp>
        <p:nvSpPr>
          <p:cNvPr id="7" name="TextBox 6">
            <a:extLst>
              <a:ext uri="{FF2B5EF4-FFF2-40B4-BE49-F238E27FC236}">
                <a16:creationId xmlns:a16="http://schemas.microsoft.com/office/drawing/2014/main" id="{7E336E70-3713-E388-512F-A031B990DFC1}"/>
              </a:ext>
            </a:extLst>
          </p:cNvPr>
          <p:cNvSpPr txBox="1"/>
          <p:nvPr/>
        </p:nvSpPr>
        <p:spPr>
          <a:xfrm>
            <a:off x="230514" y="1598808"/>
            <a:ext cx="3682781" cy="1631216"/>
          </a:xfrm>
          <a:prstGeom prst="rect">
            <a:avLst/>
          </a:prstGeom>
          <a:noFill/>
        </p:spPr>
        <p:txBody>
          <a:bodyPr wrap="square">
            <a:spAutoFit/>
          </a:bodyPr>
          <a:lstStyle/>
          <a:p>
            <a:r>
              <a:rPr lang="en-GB" sz="2000" dirty="0">
                <a:effectLst/>
                <a:latin typeface="Helvetica" pitchFamily="2" charset="0"/>
              </a:rPr>
              <a:t>The dramatic </a:t>
            </a:r>
            <a:r>
              <a:rPr lang="en-GB" sz="2000" b="1" dirty="0">
                <a:effectLst/>
                <a:latin typeface="Helvetica" pitchFamily="2" charset="0"/>
              </a:rPr>
              <a:t>increase in the population of older people </a:t>
            </a:r>
            <a:r>
              <a:rPr lang="en-GB" sz="2000" dirty="0">
                <a:effectLst/>
                <a:latin typeface="Helvetica" pitchFamily="2" charset="0"/>
              </a:rPr>
              <a:t>is one of the most significant changes in human history</a:t>
            </a:r>
          </a:p>
          <a:p>
            <a:pPr marL="285750" indent="-285750">
              <a:buFont typeface="Arial" panose="020B0604020202020204" pitchFamily="34" charset="0"/>
              <a:buChar char="•"/>
            </a:pPr>
            <a:endParaRPr lang="en-GB" sz="2000" dirty="0">
              <a:effectLst/>
              <a:latin typeface="Helvetica" pitchFamily="2" charset="0"/>
            </a:endParaRPr>
          </a:p>
        </p:txBody>
      </p:sp>
    </p:spTree>
    <p:extLst>
      <p:ext uri="{BB962C8B-B14F-4D97-AF65-F5344CB8AC3E}">
        <p14:creationId xmlns:p14="http://schemas.microsoft.com/office/powerpoint/2010/main" val="2014500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CCAE1E5-EE3C-7DA7-3B84-88535AD14F48}"/>
              </a:ext>
            </a:extLst>
          </p:cNvPr>
          <p:cNvSpPr txBox="1">
            <a:spLocks/>
          </p:cNvSpPr>
          <p:nvPr/>
        </p:nvSpPr>
        <p:spPr>
          <a:xfrm>
            <a:off x="301916" y="78545"/>
            <a:ext cx="10173010" cy="757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What is aging?</a:t>
            </a:r>
          </a:p>
        </p:txBody>
      </p:sp>
      <p:sp>
        <p:nvSpPr>
          <p:cNvPr id="11" name="TextBox 10">
            <a:extLst>
              <a:ext uri="{FF2B5EF4-FFF2-40B4-BE49-F238E27FC236}">
                <a16:creationId xmlns:a16="http://schemas.microsoft.com/office/drawing/2014/main" id="{52802A74-315A-845E-6D0F-054B9EF181BD}"/>
              </a:ext>
            </a:extLst>
          </p:cNvPr>
          <p:cNvSpPr txBox="1"/>
          <p:nvPr/>
        </p:nvSpPr>
        <p:spPr>
          <a:xfrm>
            <a:off x="301916" y="835855"/>
            <a:ext cx="11890084" cy="1631216"/>
          </a:xfrm>
          <a:prstGeom prst="rect">
            <a:avLst/>
          </a:prstGeom>
          <a:noFill/>
        </p:spPr>
        <p:txBody>
          <a:bodyPr wrap="square" rtlCol="0">
            <a:spAutoFit/>
          </a:bodyPr>
          <a:lstStyle/>
          <a:p>
            <a:r>
              <a:rPr lang="en-GB" sz="2000" b="1" dirty="0">
                <a:effectLst/>
                <a:latin typeface="Helvetica" pitchFamily="2" charset="0"/>
              </a:rPr>
              <a:t>Definitions of aging</a:t>
            </a:r>
            <a:r>
              <a:rPr lang="en-GB" sz="2000" dirty="0">
                <a:effectLst/>
                <a:latin typeface="Helvetica" pitchFamily="2" charset="0"/>
              </a:rPr>
              <a:t> include </a:t>
            </a:r>
          </a:p>
          <a:p>
            <a:r>
              <a:rPr lang="en-GB" sz="2000" dirty="0">
                <a:effectLst/>
                <a:latin typeface="Helvetica" pitchFamily="2" charset="0"/>
              </a:rPr>
              <a:t>(A) a </a:t>
            </a:r>
            <a:r>
              <a:rPr lang="en-GB" sz="2000" b="1" i="1" dirty="0">
                <a:effectLst/>
                <a:latin typeface="Helvetica" pitchFamily="2" charset="0"/>
              </a:rPr>
              <a:t>biological component </a:t>
            </a:r>
            <a:r>
              <a:rPr lang="en-GB" sz="2000" dirty="0">
                <a:effectLst/>
                <a:latin typeface="Helvetica" pitchFamily="2" charset="0"/>
              </a:rPr>
              <a:t>➔ nine hallmarks of aging</a:t>
            </a:r>
          </a:p>
          <a:p>
            <a:r>
              <a:rPr lang="en-GB" sz="2000" dirty="0">
                <a:effectLst/>
                <a:latin typeface="Helvetica" pitchFamily="2" charset="0"/>
              </a:rPr>
              <a:t>(B) a </a:t>
            </a:r>
            <a:r>
              <a:rPr lang="en-GB" sz="2000" b="1" i="1" dirty="0">
                <a:latin typeface="Helvetica" pitchFamily="2" charset="0"/>
              </a:rPr>
              <a:t>phenotypic component</a:t>
            </a:r>
            <a:r>
              <a:rPr lang="en-GB" sz="2000" dirty="0">
                <a:effectLst/>
                <a:latin typeface="Helvetica" pitchFamily="2" charset="0"/>
              </a:rPr>
              <a:t> ➔ chronic non-communicable diseases, and </a:t>
            </a:r>
          </a:p>
          <a:p>
            <a:r>
              <a:rPr lang="en-GB" sz="2000" dirty="0">
                <a:effectLst/>
                <a:latin typeface="Helvetica" pitchFamily="2" charset="0"/>
              </a:rPr>
              <a:t>(C) a </a:t>
            </a:r>
            <a:r>
              <a:rPr lang="en-GB" sz="2000" b="1" i="1" dirty="0">
                <a:latin typeface="Helvetica" pitchFamily="2" charset="0"/>
              </a:rPr>
              <a:t>statistical component </a:t>
            </a:r>
            <a:r>
              <a:rPr lang="en-GB" sz="2000" dirty="0">
                <a:effectLst/>
                <a:latin typeface="Helvetica" pitchFamily="2" charset="0"/>
              </a:rPr>
              <a:t>➔ exponential increase in the risk of mortality (</a:t>
            </a:r>
            <a:r>
              <a:rPr lang="en-GB" sz="2000" dirty="0" err="1">
                <a:effectLst/>
                <a:latin typeface="Helvetica" pitchFamily="2" charset="0"/>
              </a:rPr>
              <a:t>Gompertz</a:t>
            </a:r>
            <a:r>
              <a:rPr lang="en-GB" sz="2000" dirty="0">
                <a:effectLst/>
                <a:latin typeface="Helvetica" pitchFamily="2" charset="0"/>
              </a:rPr>
              <a:t> law of mortality)</a:t>
            </a:r>
          </a:p>
          <a:p>
            <a:endParaRPr lang="en-GB" sz="2000" dirty="0">
              <a:effectLst/>
              <a:latin typeface="Helvetica" pitchFamily="2" charset="0"/>
            </a:endParaRPr>
          </a:p>
        </p:txBody>
      </p:sp>
      <p:sp>
        <p:nvSpPr>
          <p:cNvPr id="12" name="TextBox 11">
            <a:extLst>
              <a:ext uri="{FF2B5EF4-FFF2-40B4-BE49-F238E27FC236}">
                <a16:creationId xmlns:a16="http://schemas.microsoft.com/office/drawing/2014/main" id="{929F34EE-1DBD-B74F-AB2B-369A795C643D}"/>
              </a:ext>
            </a:extLst>
          </p:cNvPr>
          <p:cNvSpPr txBox="1"/>
          <p:nvPr/>
        </p:nvSpPr>
        <p:spPr>
          <a:xfrm>
            <a:off x="1297298" y="5652318"/>
            <a:ext cx="9074369" cy="307777"/>
          </a:xfrm>
          <a:prstGeom prst="rect">
            <a:avLst/>
          </a:prstGeom>
          <a:noFill/>
        </p:spPr>
        <p:txBody>
          <a:bodyPr wrap="square">
            <a:spAutoFit/>
          </a:bodyPr>
          <a:lstStyle/>
          <a:p>
            <a:pPr algn="r"/>
            <a:r>
              <a:rPr lang="en-GB" sz="1400" b="0" i="0" u="none" strike="noStrike" dirty="0">
                <a:solidFill>
                  <a:srgbClr val="444444"/>
                </a:solidFill>
                <a:effectLst/>
                <a:latin typeface="Source Sans Pro" panose="020B0503030403020204" pitchFamily="34" charset="0"/>
              </a:rPr>
              <a:t>Joseph </a:t>
            </a:r>
            <a:r>
              <a:rPr lang="en-GB" sz="1400" b="0" i="0" u="none" strike="noStrike" dirty="0" err="1">
                <a:solidFill>
                  <a:srgbClr val="444444"/>
                </a:solidFill>
                <a:effectLst/>
                <a:latin typeface="Source Sans Pro" panose="020B0503030403020204" pitchFamily="34" charset="0"/>
              </a:rPr>
              <a:t>Loscalzo</a:t>
            </a:r>
            <a:r>
              <a:rPr lang="en-GB" sz="1400" b="0" i="0" u="none" strike="noStrike" dirty="0">
                <a:solidFill>
                  <a:srgbClr val="444444"/>
                </a:solidFill>
                <a:effectLst/>
                <a:latin typeface="Source Sans Pro" panose="020B0503030403020204" pitchFamily="34" charset="0"/>
              </a:rPr>
              <a:t>, et al. </a:t>
            </a:r>
            <a:r>
              <a:rPr lang="en-GB" sz="1400" b="0" i="1" u="none" strike="noStrike" dirty="0">
                <a:solidFill>
                  <a:srgbClr val="444444"/>
                </a:solidFill>
                <a:effectLst/>
                <a:latin typeface="Source Sans Pro" panose="020B0503030403020204" pitchFamily="34" charset="0"/>
              </a:rPr>
              <a:t>Harrison's Principles of Internal Medicine, 21e</a:t>
            </a:r>
            <a:r>
              <a:rPr lang="en-GB" sz="1400" b="0" i="0" u="none" strike="noStrike" dirty="0">
                <a:solidFill>
                  <a:srgbClr val="444444"/>
                </a:solidFill>
                <a:effectLst/>
                <a:latin typeface="Source Sans Pro" panose="020B0503030403020204" pitchFamily="34" charset="0"/>
              </a:rPr>
              <a:t> . McGraw Hill, 2022,</a:t>
            </a:r>
            <a:endParaRPr lang="en-US" sz="1400" dirty="0"/>
          </a:p>
        </p:txBody>
      </p:sp>
      <p:pic>
        <p:nvPicPr>
          <p:cNvPr id="17" name="New picture">
            <a:extLst>
              <a:ext uri="{FF2B5EF4-FFF2-40B4-BE49-F238E27FC236}">
                <a16:creationId xmlns:a16="http://schemas.microsoft.com/office/drawing/2014/main" id="{BBBB8565-D580-B584-EC55-27C3229CB3D4}"/>
              </a:ext>
            </a:extLst>
          </p:cNvPr>
          <p:cNvPicPr>
            <a:picLocks noChangeAspect="1" noChangeArrowheads="1"/>
          </p:cNvPicPr>
          <p:nvPr>
            <p:custDataLst>
              <p:tags r:id="rId1"/>
            </p:custDataLst>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b="10436"/>
          <a:stretch/>
        </p:blipFill>
        <p:spPr bwMode="auto">
          <a:xfrm>
            <a:off x="971649" y="2177161"/>
            <a:ext cx="10416018" cy="347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2385723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C4224-50F4-36E7-B1EC-56737E2A1B70}"/>
              </a:ext>
            </a:extLst>
          </p:cNvPr>
          <p:cNvSpPr>
            <a:spLocks noGrp="1"/>
          </p:cNvSpPr>
          <p:nvPr>
            <p:ph type="title"/>
          </p:nvPr>
        </p:nvSpPr>
        <p:spPr>
          <a:xfrm>
            <a:off x="500380" y="154723"/>
            <a:ext cx="10515600" cy="874395"/>
          </a:xfrm>
        </p:spPr>
        <p:txBody>
          <a:bodyPr/>
          <a:lstStyle/>
          <a:p>
            <a:r>
              <a:rPr lang="en-US" dirty="0"/>
              <a:t>Cellular senescence</a:t>
            </a:r>
          </a:p>
        </p:txBody>
      </p:sp>
      <p:sp>
        <p:nvSpPr>
          <p:cNvPr id="5" name="TextBox 4">
            <a:extLst>
              <a:ext uri="{FF2B5EF4-FFF2-40B4-BE49-F238E27FC236}">
                <a16:creationId xmlns:a16="http://schemas.microsoft.com/office/drawing/2014/main" id="{123057E1-A2FE-D1A7-11D4-11467100D227}"/>
              </a:ext>
            </a:extLst>
          </p:cNvPr>
          <p:cNvSpPr txBox="1"/>
          <p:nvPr/>
        </p:nvSpPr>
        <p:spPr>
          <a:xfrm>
            <a:off x="5257800" y="6507480"/>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7E45064B-FB43-B91A-C800-12DAE05D949A}"/>
              </a:ext>
            </a:extLst>
          </p:cNvPr>
          <p:cNvSpPr txBox="1"/>
          <p:nvPr/>
        </p:nvSpPr>
        <p:spPr>
          <a:xfrm>
            <a:off x="2209800" y="6370320"/>
            <a:ext cx="184731" cy="369332"/>
          </a:xfrm>
          <a:prstGeom prst="rect">
            <a:avLst/>
          </a:prstGeom>
          <a:noFill/>
        </p:spPr>
        <p:txBody>
          <a:bodyPr wrap="none" rtlCol="0">
            <a:spAutoFit/>
          </a:bodyPr>
          <a:lstStyle/>
          <a:p>
            <a:endParaRPr lang="en-US" dirty="0"/>
          </a:p>
        </p:txBody>
      </p:sp>
      <p:sp>
        <p:nvSpPr>
          <p:cNvPr id="12" name="TextBox 11">
            <a:extLst>
              <a:ext uri="{FF2B5EF4-FFF2-40B4-BE49-F238E27FC236}">
                <a16:creationId xmlns:a16="http://schemas.microsoft.com/office/drawing/2014/main" id="{82E20EA7-CFCC-E48B-37A2-B82CF088C40D}"/>
              </a:ext>
            </a:extLst>
          </p:cNvPr>
          <p:cNvSpPr txBox="1"/>
          <p:nvPr/>
        </p:nvSpPr>
        <p:spPr>
          <a:xfrm>
            <a:off x="401003" y="1688009"/>
            <a:ext cx="6409690" cy="1200329"/>
          </a:xfrm>
          <a:prstGeom prst="rect">
            <a:avLst/>
          </a:prstGeom>
          <a:noFill/>
        </p:spPr>
        <p:txBody>
          <a:bodyPr wrap="square">
            <a:spAutoFit/>
          </a:bodyPr>
          <a:lstStyle/>
          <a:p>
            <a:r>
              <a:rPr lang="en-GB" sz="2400" b="0" i="0" u="none" strike="noStrike" dirty="0">
                <a:solidFill>
                  <a:srgbClr val="2E2E2E"/>
                </a:solidFill>
                <a:effectLst/>
                <a:latin typeface="ElsevierGulliver"/>
              </a:rPr>
              <a:t>Formally described in 1961 (</a:t>
            </a:r>
            <a:r>
              <a:rPr lang="en-GB" sz="2400" b="0" i="1" u="none" strike="noStrike" dirty="0">
                <a:solidFill>
                  <a:srgbClr val="2E2E2E"/>
                </a:solidFill>
                <a:effectLst/>
                <a:latin typeface="ElsevierGulliver"/>
              </a:rPr>
              <a:t>Hayflick and Moorhead, 1961</a:t>
            </a:r>
            <a:r>
              <a:rPr lang="en-GB" sz="2400" b="0" i="0" u="none" strike="noStrike" dirty="0">
                <a:solidFill>
                  <a:srgbClr val="2E2E2E"/>
                </a:solidFill>
                <a:effectLst/>
                <a:latin typeface="ElsevierGulliver"/>
              </a:rPr>
              <a:t>)</a:t>
            </a:r>
          </a:p>
          <a:p>
            <a:pPr marL="742950" lvl="1" indent="-285750">
              <a:buFont typeface="Arial" panose="020B0604020202020204" pitchFamily="34" charset="0"/>
              <a:buChar char="•"/>
            </a:pPr>
            <a:r>
              <a:rPr lang="en-GB" sz="2400" b="0" i="1" u="none" strike="noStrike" dirty="0">
                <a:solidFill>
                  <a:srgbClr val="2E2E2E"/>
                </a:solidFill>
                <a:effectLst/>
                <a:latin typeface="ElsevierGulliver"/>
              </a:rPr>
              <a:t>senex </a:t>
            </a:r>
            <a:r>
              <a:rPr lang="en-GB" sz="2400" b="0" i="0" u="none" strike="noStrike" dirty="0">
                <a:solidFill>
                  <a:srgbClr val="2E2E2E"/>
                </a:solidFill>
                <a:effectLst/>
                <a:latin typeface="ElsevierGulliver"/>
              </a:rPr>
              <a:t>➔  “old” (Latin) </a:t>
            </a:r>
          </a:p>
        </p:txBody>
      </p:sp>
      <p:sp>
        <p:nvSpPr>
          <p:cNvPr id="14" name="TextBox 13">
            <a:extLst>
              <a:ext uri="{FF2B5EF4-FFF2-40B4-BE49-F238E27FC236}">
                <a16:creationId xmlns:a16="http://schemas.microsoft.com/office/drawing/2014/main" id="{5F8E08A8-282E-29DA-AB96-A07D78CAE3E1}"/>
              </a:ext>
            </a:extLst>
          </p:cNvPr>
          <p:cNvSpPr txBox="1"/>
          <p:nvPr/>
        </p:nvSpPr>
        <p:spPr>
          <a:xfrm>
            <a:off x="6934200" y="459343"/>
            <a:ext cx="4504690" cy="369332"/>
          </a:xfrm>
          <a:prstGeom prst="rect">
            <a:avLst/>
          </a:prstGeom>
          <a:noFill/>
        </p:spPr>
        <p:txBody>
          <a:bodyPr wrap="square">
            <a:spAutoFit/>
          </a:bodyPr>
          <a:lstStyle/>
          <a:p>
            <a:pPr algn="ctr"/>
            <a:r>
              <a:rPr lang="en-GB" b="1" i="0" u="none" strike="noStrike" dirty="0">
                <a:solidFill>
                  <a:srgbClr val="2E2E2E"/>
                </a:solidFill>
                <a:effectLst/>
                <a:latin typeface="ElsevierGulliver"/>
              </a:rPr>
              <a:t>The Hallmarks of the Senescence Phenotype</a:t>
            </a:r>
            <a:endParaRPr lang="en-US" b="1" dirty="0"/>
          </a:p>
        </p:txBody>
      </p:sp>
      <p:sp>
        <p:nvSpPr>
          <p:cNvPr id="16" name="TextBox 15">
            <a:extLst>
              <a:ext uri="{FF2B5EF4-FFF2-40B4-BE49-F238E27FC236}">
                <a16:creationId xmlns:a16="http://schemas.microsoft.com/office/drawing/2014/main" id="{B878D7D8-A73A-FE4F-1754-BB114769D5ED}"/>
              </a:ext>
            </a:extLst>
          </p:cNvPr>
          <p:cNvSpPr txBox="1"/>
          <p:nvPr/>
        </p:nvSpPr>
        <p:spPr>
          <a:xfrm>
            <a:off x="6096000" y="5284084"/>
            <a:ext cx="6409690" cy="338554"/>
          </a:xfrm>
          <a:prstGeom prst="rect">
            <a:avLst/>
          </a:prstGeom>
          <a:noFill/>
        </p:spPr>
        <p:txBody>
          <a:bodyPr wrap="square">
            <a:spAutoFit/>
          </a:bodyPr>
          <a:lstStyle/>
          <a:p>
            <a:r>
              <a:rPr lang="en-US" sz="1600" dirty="0"/>
              <a:t>Vassilis G, et al. Cellular Senescence: Defining a Path Forward, Cell, 2019</a:t>
            </a:r>
          </a:p>
        </p:txBody>
      </p:sp>
      <p:sp>
        <p:nvSpPr>
          <p:cNvPr id="21" name="TextBox 20">
            <a:extLst>
              <a:ext uri="{FF2B5EF4-FFF2-40B4-BE49-F238E27FC236}">
                <a16:creationId xmlns:a16="http://schemas.microsoft.com/office/drawing/2014/main" id="{EA589A8B-2654-5EE5-CADB-CB2C78DDCD43}"/>
              </a:ext>
            </a:extLst>
          </p:cNvPr>
          <p:cNvSpPr txBox="1"/>
          <p:nvPr/>
        </p:nvSpPr>
        <p:spPr>
          <a:xfrm>
            <a:off x="431165" y="2861667"/>
            <a:ext cx="6256020" cy="2308324"/>
          </a:xfrm>
          <a:prstGeom prst="rect">
            <a:avLst/>
          </a:prstGeom>
          <a:noFill/>
        </p:spPr>
        <p:txBody>
          <a:bodyPr wrap="square">
            <a:spAutoFit/>
          </a:bodyPr>
          <a:lstStyle>
            <a:defPPr>
              <a:defRPr lang="en-US"/>
            </a:defPPr>
            <a:lvl1pPr>
              <a:defRPr sz="2400" b="0" i="0" u="none" strike="noStrike">
                <a:solidFill>
                  <a:srgbClr val="2E2E2E"/>
                </a:solidFill>
                <a:effectLst/>
                <a:latin typeface="ElsevierGulliver"/>
              </a:defRPr>
            </a:lvl1pPr>
          </a:lstStyle>
          <a:p>
            <a:r>
              <a:rPr lang="en-GB" dirty="0"/>
              <a:t>Response to numerous stressors</a:t>
            </a:r>
          </a:p>
          <a:p>
            <a:pPr marL="800100" lvl="1" indent="-342900">
              <a:buFont typeface="Arial" panose="020B0604020202020204" pitchFamily="34" charset="0"/>
              <a:buChar char="•"/>
            </a:pPr>
            <a:r>
              <a:rPr lang="en-GB" sz="2400" dirty="0"/>
              <a:t>genotoxic agents</a:t>
            </a:r>
          </a:p>
          <a:p>
            <a:pPr marL="800100" lvl="1" indent="-342900">
              <a:buFont typeface="Arial" panose="020B0604020202020204" pitchFamily="34" charset="0"/>
              <a:buChar char="•"/>
            </a:pPr>
            <a:r>
              <a:rPr lang="en-GB" sz="2400" dirty="0"/>
              <a:t>nutrient deprivation</a:t>
            </a:r>
          </a:p>
          <a:p>
            <a:pPr marL="800100" lvl="1" indent="-342900">
              <a:buFont typeface="Arial" panose="020B0604020202020204" pitchFamily="34" charset="0"/>
              <a:buChar char="•"/>
            </a:pPr>
            <a:r>
              <a:rPr lang="en-GB" sz="2400" dirty="0"/>
              <a:t>hypoxia</a:t>
            </a:r>
          </a:p>
          <a:p>
            <a:pPr marL="800100" lvl="1" indent="-342900">
              <a:buFont typeface="Arial" panose="020B0604020202020204" pitchFamily="34" charset="0"/>
              <a:buChar char="•"/>
            </a:pPr>
            <a:r>
              <a:rPr lang="en-GB" sz="2400" dirty="0"/>
              <a:t>mitochondrial dysfunction</a:t>
            </a:r>
          </a:p>
          <a:p>
            <a:pPr marL="800100" lvl="1" indent="-342900">
              <a:buFont typeface="Arial" panose="020B0604020202020204" pitchFamily="34" charset="0"/>
              <a:buChar char="•"/>
            </a:pPr>
            <a:r>
              <a:rPr lang="en-US" sz="2400" dirty="0"/>
              <a:t>oncogene activation </a:t>
            </a:r>
          </a:p>
        </p:txBody>
      </p:sp>
      <p:sp>
        <p:nvSpPr>
          <p:cNvPr id="27" name="TextBox 26">
            <a:extLst>
              <a:ext uri="{FF2B5EF4-FFF2-40B4-BE49-F238E27FC236}">
                <a16:creationId xmlns:a16="http://schemas.microsoft.com/office/drawing/2014/main" id="{9F3BE72B-0CD2-4D35-0B9A-08387BE1FBA6}"/>
              </a:ext>
            </a:extLst>
          </p:cNvPr>
          <p:cNvSpPr txBox="1"/>
          <p:nvPr/>
        </p:nvSpPr>
        <p:spPr>
          <a:xfrm>
            <a:off x="-409575" y="829627"/>
            <a:ext cx="9710420" cy="702766"/>
          </a:xfrm>
          <a:prstGeom prst="cloud">
            <a:avLst/>
          </a:prstGeom>
          <a:solidFill>
            <a:srgbClr val="A7B9B8"/>
          </a:solidFill>
          <a:effectLst>
            <a:softEdge rad="152400"/>
          </a:effectLst>
        </p:spPr>
        <p:txBody>
          <a:bodyPr wrap="square">
            <a:spAutoFit/>
          </a:bodyPr>
          <a:lstStyle/>
          <a:p>
            <a:r>
              <a:rPr lang="en-GB" sz="2400" b="1" dirty="0">
                <a:solidFill>
                  <a:srgbClr val="2E2E2E"/>
                </a:solidFill>
              </a:rPr>
              <a:t>S</a:t>
            </a:r>
            <a:r>
              <a:rPr lang="en-GB" sz="2400" b="1" i="0" u="none" strike="noStrike" dirty="0">
                <a:solidFill>
                  <a:srgbClr val="2E2E2E"/>
                </a:solidFill>
                <a:effectLst/>
              </a:rPr>
              <a:t>tate of growth arrest observed in aging cells</a:t>
            </a:r>
            <a:endParaRPr lang="en-US" sz="2400" b="1" dirty="0"/>
          </a:p>
        </p:txBody>
      </p:sp>
      <p:pic>
        <p:nvPicPr>
          <p:cNvPr id="8" name="Picture 7" descr="Diagram&#10;&#10;Description automatically generated">
            <a:extLst>
              <a:ext uri="{FF2B5EF4-FFF2-40B4-BE49-F238E27FC236}">
                <a16:creationId xmlns:a16="http://schemas.microsoft.com/office/drawing/2014/main" id="{45CB4B5A-FF6C-A134-885D-AED177AEE015}"/>
              </a:ext>
            </a:extLst>
          </p:cNvPr>
          <p:cNvPicPr>
            <a:picLocks noChangeAspect="1"/>
          </p:cNvPicPr>
          <p:nvPr/>
        </p:nvPicPr>
        <p:blipFill>
          <a:blip r:embed="rId3"/>
          <a:stretch>
            <a:fillRect/>
          </a:stretch>
        </p:blipFill>
        <p:spPr>
          <a:xfrm>
            <a:off x="6934200" y="828675"/>
            <a:ext cx="4504690" cy="4504690"/>
          </a:xfrm>
          <a:prstGeom prst="rect">
            <a:avLst/>
          </a:prstGeom>
        </p:spPr>
      </p:pic>
    </p:spTree>
    <p:extLst>
      <p:ext uri="{BB962C8B-B14F-4D97-AF65-F5344CB8AC3E}">
        <p14:creationId xmlns:p14="http://schemas.microsoft.com/office/powerpoint/2010/main" val="4173343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a:stretch>
            <a:fillRect/>
          </a:stretch>
        </p:blipFill>
        <p:spPr>
          <a:xfrm>
            <a:off x="3322092" y="829627"/>
            <a:ext cx="5547816" cy="5006566"/>
          </a:xfrm>
          <a:prstGeom prst="rect">
            <a:avLst/>
          </a:prstGeom>
        </p:spPr>
      </p:pic>
      <p:sp>
        <p:nvSpPr>
          <p:cNvPr id="2" name="Title 1">
            <a:extLst>
              <a:ext uri="{FF2B5EF4-FFF2-40B4-BE49-F238E27FC236}">
                <a16:creationId xmlns:a16="http://schemas.microsoft.com/office/drawing/2014/main" id="{A55A9A5A-9F51-32A3-9E07-E3D2C0E65C04}"/>
              </a:ext>
            </a:extLst>
          </p:cNvPr>
          <p:cNvSpPr>
            <a:spLocks noGrp="1"/>
          </p:cNvSpPr>
          <p:nvPr>
            <p:ph type="title"/>
          </p:nvPr>
        </p:nvSpPr>
        <p:spPr>
          <a:xfrm>
            <a:off x="500380" y="154723"/>
            <a:ext cx="10515600" cy="874395"/>
          </a:xfrm>
        </p:spPr>
        <p:txBody>
          <a:bodyPr/>
          <a:lstStyle/>
          <a:p>
            <a:r>
              <a:rPr lang="en-US" dirty="0"/>
              <a:t>Cellular senescence</a:t>
            </a:r>
          </a:p>
        </p:txBody>
      </p:sp>
      <p:sp>
        <p:nvSpPr>
          <p:cNvPr id="3" name="TextBox 2">
            <a:extLst>
              <a:ext uri="{FF2B5EF4-FFF2-40B4-BE49-F238E27FC236}">
                <a16:creationId xmlns:a16="http://schemas.microsoft.com/office/drawing/2014/main" id="{7ACB07B8-4524-8C79-B6D2-5CCCA2491E98}"/>
              </a:ext>
            </a:extLst>
          </p:cNvPr>
          <p:cNvSpPr txBox="1"/>
          <p:nvPr/>
        </p:nvSpPr>
        <p:spPr>
          <a:xfrm>
            <a:off x="-409575" y="829627"/>
            <a:ext cx="9710420" cy="702766"/>
          </a:xfrm>
          <a:prstGeom prst="cloud">
            <a:avLst/>
          </a:prstGeom>
          <a:solidFill>
            <a:srgbClr val="A7B9B8"/>
          </a:solidFill>
          <a:effectLst>
            <a:softEdge rad="152400"/>
          </a:effectLst>
        </p:spPr>
        <p:txBody>
          <a:bodyPr wrap="square">
            <a:spAutoFit/>
          </a:bodyPr>
          <a:lstStyle/>
          <a:p>
            <a:r>
              <a:rPr lang="en-GB" sz="2400" b="1" dirty="0">
                <a:solidFill>
                  <a:srgbClr val="2E2E2E"/>
                </a:solidFill>
              </a:rPr>
              <a:t>S</a:t>
            </a:r>
            <a:r>
              <a:rPr lang="en-GB" sz="2400" b="1" i="0" u="none" strike="noStrike" dirty="0">
                <a:solidFill>
                  <a:srgbClr val="2E2E2E"/>
                </a:solidFill>
                <a:effectLst/>
              </a:rPr>
              <a:t>tate of growth arrest observed in aging cells</a:t>
            </a:r>
            <a:endParaRPr lang="en-US" sz="2400" b="1" dirty="0"/>
          </a:p>
        </p:txBody>
      </p:sp>
      <p:sp>
        <p:nvSpPr>
          <p:cNvPr id="6" name="TextBox 5">
            <a:extLst>
              <a:ext uri="{FF2B5EF4-FFF2-40B4-BE49-F238E27FC236}">
                <a16:creationId xmlns:a16="http://schemas.microsoft.com/office/drawing/2014/main" id="{22F3E0DA-47D8-575C-3A84-DBD1E99C1364}"/>
              </a:ext>
            </a:extLst>
          </p:cNvPr>
          <p:cNvSpPr txBox="1"/>
          <p:nvPr/>
        </p:nvSpPr>
        <p:spPr>
          <a:xfrm>
            <a:off x="5933661" y="5725067"/>
            <a:ext cx="6303432" cy="369332"/>
          </a:xfrm>
          <a:prstGeom prst="rect">
            <a:avLst/>
          </a:prstGeom>
          <a:noFill/>
        </p:spPr>
        <p:txBody>
          <a:bodyPr wrap="square">
            <a:spAutoFit/>
          </a:bodyPr>
          <a:lstStyle/>
          <a:p>
            <a:r>
              <a:rPr lang="en-US" dirty="0"/>
              <a:t>Rojas-Vázquez </a:t>
            </a:r>
            <a:r>
              <a:rPr lang="en-US" dirty="0" err="1"/>
              <a:t>Sara,Frontiers</a:t>
            </a:r>
            <a:r>
              <a:rPr lang="en-US" dirty="0"/>
              <a:t> in Neuroscience, 2021 </a:t>
            </a:r>
          </a:p>
        </p:txBody>
      </p:sp>
    </p:spTree>
    <p:extLst>
      <p:ext uri="{BB962C8B-B14F-4D97-AF65-F5344CB8AC3E}">
        <p14:creationId xmlns:p14="http://schemas.microsoft.com/office/powerpoint/2010/main" val="11424284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8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7017</TotalTime>
  <Words>5803</Words>
  <Application>Microsoft Office PowerPoint</Application>
  <PresentationFormat>Widescreen</PresentationFormat>
  <Paragraphs>482</Paragraphs>
  <Slides>37</Slides>
  <Notes>30</Notes>
  <HiddenSlides>0</HiddenSlides>
  <MMClips>2</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1_Office Theme</vt:lpstr>
      <vt:lpstr>Aging: Normal aging and pathophysiological, behavioural and psychological changes </vt:lpstr>
      <vt:lpstr>Learning Objectives</vt:lpstr>
      <vt:lpstr>Content of the lecture</vt:lpstr>
      <vt:lpstr>PowerPoint Presentation</vt:lpstr>
      <vt:lpstr>The people over the age of 65 years now exceed children under the age of 5 years </vt:lpstr>
      <vt:lpstr>The people over the age of 65 years now exceed children under the age of 5 years </vt:lpstr>
      <vt:lpstr>PowerPoint Presentation</vt:lpstr>
      <vt:lpstr>Cellular senescence</vt:lpstr>
      <vt:lpstr>Cellular senescence</vt:lpstr>
      <vt:lpstr>Theories of aging</vt:lpstr>
      <vt:lpstr>PowerPoint Presentation</vt:lpstr>
      <vt:lpstr>PowerPoint Presentation</vt:lpstr>
      <vt:lpstr>Endokrina teorija</vt:lpstr>
      <vt:lpstr>Scaffolding  theory</vt:lpstr>
      <vt:lpstr>Is longevity determined by genetics?</vt:lpstr>
      <vt:lpstr>Theories of aging - pessimistic view of gerontologists</vt:lpstr>
      <vt:lpstr>Normal vs. Healthy Aging</vt:lpstr>
      <vt:lpstr>What is ”Healthy” aging?</vt:lpstr>
      <vt:lpstr>PowerPoint Presentation</vt:lpstr>
      <vt:lpstr>The brain is the only organ that never stops developing</vt:lpstr>
      <vt:lpstr>Scaffolding  theory</vt:lpstr>
      <vt:lpstr>Aging as a risk factor for neurodegenerative disease</vt:lpstr>
      <vt:lpstr>Changes in the brain that occur with age </vt:lpstr>
      <vt:lpstr>Cellular senescence in brain aging and neurodegenerative diseases</vt:lpstr>
      <vt:lpstr>PowerPoint Presentation</vt:lpstr>
      <vt:lpstr>Age-related change in physical functions – mobility tests </vt:lpstr>
      <vt:lpstr>Association of Neurocognitive and Physical Function With Gait Speed in Midlife</vt:lpstr>
      <vt:lpstr>What cognitive processes change with age</vt:lpstr>
      <vt:lpstr>The Dallas Lifespan Brain study</vt:lpstr>
      <vt:lpstr>Cognitive decline over years When does it start?</vt:lpstr>
      <vt:lpstr>PowerPoint Presentation</vt:lpstr>
      <vt:lpstr>Summary of main changes in brain senescence</vt:lpstr>
      <vt:lpstr>Preventive and interventional measures  for healthy aging</vt:lpstr>
      <vt:lpstr>Preventive and interventional measures  for healthy aging</vt:lpstr>
      <vt:lpstr>Effectively caring for the geriatric population - key principles</vt:lpstr>
      <vt:lpstr>Effectively caring for the geriatric population - key principles</vt:lpstr>
      <vt:lpstr>Literature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Aging: Normal aging and pathophysiological, behavioural and psychological changes </dc:title>
  <dc:creator>Ramanović, Manuel</dc:creator>
  <cp:lastModifiedBy>Ramanović, Manuel</cp:lastModifiedBy>
  <cp:revision>20</cp:revision>
  <dcterms:created xsi:type="dcterms:W3CDTF">2023-01-31T19:38:23Z</dcterms:created>
  <dcterms:modified xsi:type="dcterms:W3CDTF">2024-07-24T10:24:55Z</dcterms:modified>
</cp:coreProperties>
</file>