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6" r:id="rId2"/>
    <p:sldId id="329" r:id="rId3"/>
    <p:sldId id="268" r:id="rId4"/>
    <p:sldId id="259" r:id="rId5"/>
    <p:sldId id="304" r:id="rId6"/>
    <p:sldId id="305" r:id="rId7"/>
    <p:sldId id="261" r:id="rId8"/>
    <p:sldId id="263" r:id="rId9"/>
    <p:sldId id="299" r:id="rId10"/>
    <p:sldId id="265" r:id="rId11"/>
    <p:sldId id="266" r:id="rId12"/>
    <p:sldId id="269" r:id="rId13"/>
    <p:sldId id="270" r:id="rId14"/>
    <p:sldId id="297" r:id="rId15"/>
    <p:sldId id="271" r:id="rId16"/>
    <p:sldId id="272" r:id="rId17"/>
    <p:sldId id="273" r:id="rId18"/>
    <p:sldId id="309" r:id="rId19"/>
    <p:sldId id="274" r:id="rId20"/>
    <p:sldId id="275" r:id="rId21"/>
    <p:sldId id="306" r:id="rId22"/>
    <p:sldId id="276" r:id="rId23"/>
    <p:sldId id="307" r:id="rId24"/>
    <p:sldId id="277" r:id="rId25"/>
    <p:sldId id="279" r:id="rId26"/>
    <p:sldId id="308" r:id="rId27"/>
    <p:sldId id="310" r:id="rId28"/>
    <p:sldId id="280" r:id="rId29"/>
    <p:sldId id="281" r:id="rId30"/>
    <p:sldId id="311" r:id="rId31"/>
    <p:sldId id="312" r:id="rId32"/>
    <p:sldId id="284" r:id="rId33"/>
    <p:sldId id="313" r:id="rId34"/>
    <p:sldId id="314" r:id="rId35"/>
    <p:sldId id="285" r:id="rId36"/>
    <p:sldId id="315" r:id="rId37"/>
    <p:sldId id="316" r:id="rId38"/>
    <p:sldId id="286" r:id="rId39"/>
    <p:sldId id="317" r:id="rId40"/>
    <p:sldId id="287" r:id="rId41"/>
    <p:sldId id="288" r:id="rId42"/>
    <p:sldId id="319" r:id="rId43"/>
    <p:sldId id="318" r:id="rId44"/>
    <p:sldId id="300" r:id="rId45"/>
    <p:sldId id="289" r:id="rId46"/>
    <p:sldId id="320" r:id="rId47"/>
    <p:sldId id="290" r:id="rId48"/>
    <p:sldId id="321" r:id="rId49"/>
    <p:sldId id="291" r:id="rId50"/>
    <p:sldId id="292" r:id="rId51"/>
    <p:sldId id="322" r:id="rId52"/>
    <p:sldId id="294" r:id="rId53"/>
    <p:sldId id="324" r:id="rId54"/>
    <p:sldId id="295" r:id="rId55"/>
    <p:sldId id="325" r:id="rId56"/>
    <p:sldId id="296" r:id="rId57"/>
    <p:sldId id="301" r:id="rId58"/>
    <p:sldId id="302" r:id="rId59"/>
    <p:sldId id="326" r:id="rId60"/>
    <p:sldId id="328" r:id="rId61"/>
    <p:sldId id="327" r:id="rId62"/>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autoAdjust="0"/>
    <p:restoredTop sz="91583" autoAdjust="0"/>
  </p:normalViewPr>
  <p:slideViewPr>
    <p:cSldViewPr snapToGrid="0">
      <p:cViewPr varScale="1">
        <p:scale>
          <a:sx n="78" d="100"/>
          <a:sy n="78" d="100"/>
        </p:scale>
        <p:origin x="92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76.svg"/></Relationships>
</file>

<file path=ppt/diagrams/_rels/data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69.png"/><Relationship Id="rId6" Type="http://schemas.openxmlformats.org/officeDocument/2006/relationships/image" Target="../media/image80.svg"/><Relationship Id="rId5" Type="http://schemas.openxmlformats.org/officeDocument/2006/relationships/image" Target="../media/image65.png"/><Relationship Id="rId4" Type="http://schemas.openxmlformats.org/officeDocument/2006/relationships/image" Target="../media/image79.svg"/></Relationships>
</file>

<file path=ppt/diagrams/_rels/data13.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diagrams/_rels/data1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ata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41.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ata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49.svg"/></Relationships>
</file>

<file path=ppt/diagrams/_rels/data9.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6" Type="http://schemas.openxmlformats.org/officeDocument/2006/relationships/image" Target="../media/image72.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76.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69.png"/><Relationship Id="rId6" Type="http://schemas.openxmlformats.org/officeDocument/2006/relationships/image" Target="../media/image80.svg"/><Relationship Id="rId5" Type="http://schemas.openxmlformats.org/officeDocument/2006/relationships/image" Target="../media/image65.png"/><Relationship Id="rId4" Type="http://schemas.openxmlformats.org/officeDocument/2006/relationships/image" Target="../media/image79.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svg"/><Relationship Id="rId1" Type="http://schemas.openxmlformats.org/officeDocument/2006/relationships/image" Target="../media/image81.png"/><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4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49.svg"/></Relationships>
</file>

<file path=ppt/diagrams/_rels/drawing9.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6" Type="http://schemas.openxmlformats.org/officeDocument/2006/relationships/image" Target="../media/image72.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ACDC7A-4CAB-4E94-A523-8B2517578BD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2BC1C1E-AD65-459F-90AE-F8BE8E878CC0}">
      <dgm:prSet custT="1"/>
      <dgm:spPr/>
      <dgm:t>
        <a:bodyPr/>
        <a:lstStyle/>
        <a:p>
          <a:pPr>
            <a:lnSpc>
              <a:spcPct val="100000"/>
            </a:lnSpc>
          </a:pPr>
          <a:r>
            <a:rPr lang="en-US" sz="2800" b="1" i="0" dirty="0"/>
            <a:t>1. EFFECTIVENESS - </a:t>
          </a:r>
          <a:r>
            <a:rPr lang="en-US" sz="2800" i="0" dirty="0"/>
            <a:t>The degree to which a development action has met its goals, taking into account how important each goal was.</a:t>
          </a:r>
          <a:endParaRPr lang="en-US" sz="2800" dirty="0"/>
        </a:p>
      </dgm:t>
    </dgm:pt>
    <dgm:pt modelId="{3FF2E64C-6906-4582-AE13-CD3E9605E85F}" type="parTrans" cxnId="{7684177C-899A-42DE-A065-CFBDEE683443}">
      <dgm:prSet/>
      <dgm:spPr/>
      <dgm:t>
        <a:bodyPr/>
        <a:lstStyle/>
        <a:p>
          <a:endParaRPr lang="en-US" sz="2800"/>
        </a:p>
      </dgm:t>
    </dgm:pt>
    <dgm:pt modelId="{ACFA19F4-3FC1-45F8-90A6-DB4C955E7E95}" type="sibTrans" cxnId="{7684177C-899A-42DE-A065-CFBDEE683443}">
      <dgm:prSet/>
      <dgm:spPr/>
      <dgm:t>
        <a:bodyPr/>
        <a:lstStyle/>
        <a:p>
          <a:endParaRPr lang="en-US" sz="2800"/>
        </a:p>
      </dgm:t>
    </dgm:pt>
    <dgm:pt modelId="{52571EBF-6027-401E-BBC6-AE0EA9DEC0F0}">
      <dgm:prSet custT="1"/>
      <dgm:spPr/>
      <dgm:t>
        <a:bodyPr/>
        <a:lstStyle/>
        <a:p>
          <a:pPr>
            <a:lnSpc>
              <a:spcPct val="100000"/>
            </a:lnSpc>
          </a:pPr>
          <a:r>
            <a:rPr lang="en-US" sz="2800" b="1" i="0" dirty="0"/>
            <a:t>2. IMPACT - </a:t>
          </a:r>
          <a:r>
            <a:rPr lang="en-US" sz="2800" b="0" i="0" dirty="0"/>
            <a:t>The totality of the effects of a development intervention, positive and negative, intended and unintended</a:t>
          </a:r>
          <a:endParaRPr lang="en-US" sz="2800" dirty="0"/>
        </a:p>
      </dgm:t>
    </dgm:pt>
    <dgm:pt modelId="{E2FCC2F1-512C-4325-95E9-C4EEC6811446}" type="parTrans" cxnId="{F7B9189C-A726-4FC9-9E73-61CFEE922A07}">
      <dgm:prSet/>
      <dgm:spPr/>
      <dgm:t>
        <a:bodyPr/>
        <a:lstStyle/>
        <a:p>
          <a:endParaRPr lang="en-US" sz="2800"/>
        </a:p>
      </dgm:t>
    </dgm:pt>
    <dgm:pt modelId="{1FBA94C7-D90A-4A3C-82EF-C7AE490211A4}" type="sibTrans" cxnId="{F7B9189C-A726-4FC9-9E73-61CFEE922A07}">
      <dgm:prSet/>
      <dgm:spPr/>
      <dgm:t>
        <a:bodyPr/>
        <a:lstStyle/>
        <a:p>
          <a:endParaRPr lang="en-US" sz="2800"/>
        </a:p>
      </dgm:t>
    </dgm:pt>
    <dgm:pt modelId="{1C70DFF9-6575-422D-9569-6C09D83F1006}">
      <dgm:prSet custT="1"/>
      <dgm:spPr/>
      <dgm:t>
        <a:bodyPr/>
        <a:lstStyle/>
        <a:p>
          <a:pPr>
            <a:lnSpc>
              <a:spcPct val="100000"/>
            </a:lnSpc>
          </a:pPr>
          <a:r>
            <a:rPr lang="en-US" sz="2800" b="1" i="0" dirty="0"/>
            <a:t>3.RELEVANCE</a:t>
          </a:r>
          <a:r>
            <a:rPr lang="en-US" sz="2800" b="1" dirty="0"/>
            <a:t> - </a:t>
          </a:r>
          <a:r>
            <a:rPr lang="en-US" sz="2800" b="0" i="0" dirty="0"/>
            <a:t>The extent to which a development intervention conforms to the needs and priorities of target groups and the policies of recipient countries and donors.</a:t>
          </a:r>
          <a:r>
            <a:rPr lang="en-US" sz="2800" dirty="0"/>
            <a:t> </a:t>
          </a:r>
          <a:br>
            <a:rPr lang="en-US" sz="2800" dirty="0"/>
          </a:br>
          <a:endParaRPr lang="en-US" sz="2800" dirty="0"/>
        </a:p>
      </dgm:t>
    </dgm:pt>
    <dgm:pt modelId="{BCCEDD3C-C685-459D-984A-D9EADDA5CB92}" type="parTrans" cxnId="{2A688F87-3F55-4530-B658-63DF6A60B142}">
      <dgm:prSet/>
      <dgm:spPr/>
      <dgm:t>
        <a:bodyPr/>
        <a:lstStyle/>
        <a:p>
          <a:endParaRPr lang="en-US" sz="2800"/>
        </a:p>
      </dgm:t>
    </dgm:pt>
    <dgm:pt modelId="{B39DF476-6D18-40F3-A63B-9C7DA9BADB13}" type="sibTrans" cxnId="{2A688F87-3F55-4530-B658-63DF6A60B142}">
      <dgm:prSet/>
      <dgm:spPr/>
      <dgm:t>
        <a:bodyPr/>
        <a:lstStyle/>
        <a:p>
          <a:endParaRPr lang="en-US" sz="2800"/>
        </a:p>
      </dgm:t>
    </dgm:pt>
    <dgm:pt modelId="{AE12CB08-9A41-44E6-9AC6-0FB9C861EB12}" type="pres">
      <dgm:prSet presAssocID="{6CACDC7A-4CAB-4E94-A523-8B2517578BD0}" presName="root" presStyleCnt="0">
        <dgm:presLayoutVars>
          <dgm:dir/>
          <dgm:resizeHandles val="exact"/>
        </dgm:presLayoutVars>
      </dgm:prSet>
      <dgm:spPr/>
    </dgm:pt>
    <dgm:pt modelId="{5018D789-039C-475F-9BC3-655106F594C0}" type="pres">
      <dgm:prSet presAssocID="{C2BC1C1E-AD65-459F-90AE-F8BE8E878CC0}" presName="compNode" presStyleCnt="0"/>
      <dgm:spPr/>
    </dgm:pt>
    <dgm:pt modelId="{EB267252-F63D-4665-86E6-0EFB5A5067FD}" type="pres">
      <dgm:prSet presAssocID="{C2BC1C1E-AD65-459F-90AE-F8BE8E878CC0}" presName="bgRect" presStyleLbl="bgShp" presStyleIdx="0" presStyleCnt="3"/>
      <dgm:spPr/>
    </dgm:pt>
    <dgm:pt modelId="{F8A9AF43-7700-410F-BC80-79811579B32C}" type="pres">
      <dgm:prSet presAssocID="{C2BC1C1E-AD65-459F-90AE-F8BE8E878CC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B310A35B-CA73-4462-A588-B1268D146E75}" type="pres">
      <dgm:prSet presAssocID="{C2BC1C1E-AD65-459F-90AE-F8BE8E878CC0}" presName="spaceRect" presStyleCnt="0"/>
      <dgm:spPr/>
    </dgm:pt>
    <dgm:pt modelId="{7E2A7A78-181E-42DD-AC56-7A77F1E04997}" type="pres">
      <dgm:prSet presAssocID="{C2BC1C1E-AD65-459F-90AE-F8BE8E878CC0}" presName="parTx" presStyleLbl="revTx" presStyleIdx="0" presStyleCnt="3">
        <dgm:presLayoutVars>
          <dgm:chMax val="0"/>
          <dgm:chPref val="0"/>
        </dgm:presLayoutVars>
      </dgm:prSet>
      <dgm:spPr/>
    </dgm:pt>
    <dgm:pt modelId="{8303A52B-C1AB-41AB-8631-12D998DABD22}" type="pres">
      <dgm:prSet presAssocID="{ACFA19F4-3FC1-45F8-90A6-DB4C955E7E95}" presName="sibTrans" presStyleCnt="0"/>
      <dgm:spPr/>
    </dgm:pt>
    <dgm:pt modelId="{BAE963C6-A8C8-4581-AB72-89CE62BFCCB8}" type="pres">
      <dgm:prSet presAssocID="{52571EBF-6027-401E-BBC6-AE0EA9DEC0F0}" presName="compNode" presStyleCnt="0"/>
      <dgm:spPr/>
    </dgm:pt>
    <dgm:pt modelId="{F6853185-0A97-4C36-84B6-EC098ABDDBE2}" type="pres">
      <dgm:prSet presAssocID="{52571EBF-6027-401E-BBC6-AE0EA9DEC0F0}" presName="bgRect" presStyleLbl="bgShp" presStyleIdx="1" presStyleCnt="3"/>
      <dgm:spPr/>
    </dgm:pt>
    <dgm:pt modelId="{22F78020-E758-4624-8C31-E6ABAD3E020D}" type="pres">
      <dgm:prSet presAssocID="{52571EBF-6027-401E-BBC6-AE0EA9DEC0F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eed Bump"/>
        </a:ext>
      </dgm:extLst>
    </dgm:pt>
    <dgm:pt modelId="{622B7788-898B-4726-B0E5-5A42F4DC262B}" type="pres">
      <dgm:prSet presAssocID="{52571EBF-6027-401E-BBC6-AE0EA9DEC0F0}" presName="spaceRect" presStyleCnt="0"/>
      <dgm:spPr/>
    </dgm:pt>
    <dgm:pt modelId="{77684EB6-0AB1-4A3F-813C-DEA527850ECF}" type="pres">
      <dgm:prSet presAssocID="{52571EBF-6027-401E-BBC6-AE0EA9DEC0F0}" presName="parTx" presStyleLbl="revTx" presStyleIdx="1" presStyleCnt="3">
        <dgm:presLayoutVars>
          <dgm:chMax val="0"/>
          <dgm:chPref val="0"/>
        </dgm:presLayoutVars>
      </dgm:prSet>
      <dgm:spPr/>
    </dgm:pt>
    <dgm:pt modelId="{F61F2F26-7DEC-4E53-A076-E3028160AA92}" type="pres">
      <dgm:prSet presAssocID="{1FBA94C7-D90A-4A3C-82EF-C7AE490211A4}" presName="sibTrans" presStyleCnt="0"/>
      <dgm:spPr/>
    </dgm:pt>
    <dgm:pt modelId="{CBDADD2C-639D-46D4-A322-333FFD529215}" type="pres">
      <dgm:prSet presAssocID="{1C70DFF9-6575-422D-9569-6C09D83F1006}" presName="compNode" presStyleCnt="0"/>
      <dgm:spPr/>
    </dgm:pt>
    <dgm:pt modelId="{029D973A-0BE0-4641-8980-F539A1C9AA28}" type="pres">
      <dgm:prSet presAssocID="{1C70DFF9-6575-422D-9569-6C09D83F1006}" presName="bgRect" presStyleLbl="bgShp" presStyleIdx="2" presStyleCnt="3" custLinFactNeighborY="7037"/>
      <dgm:spPr/>
    </dgm:pt>
    <dgm:pt modelId="{DE23D5D7-C865-4CF0-9343-539B9E94930C}" type="pres">
      <dgm:prSet presAssocID="{1C70DFF9-6575-422D-9569-6C09D83F100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6DDCF164-7515-4F44-AD05-0BCD7A3B60D0}" type="pres">
      <dgm:prSet presAssocID="{1C70DFF9-6575-422D-9569-6C09D83F1006}" presName="spaceRect" presStyleCnt="0"/>
      <dgm:spPr/>
    </dgm:pt>
    <dgm:pt modelId="{51124B04-60F7-4D0C-8737-636372D30FA9}" type="pres">
      <dgm:prSet presAssocID="{1C70DFF9-6575-422D-9569-6C09D83F1006}" presName="parTx" presStyleLbl="revTx" presStyleIdx="2" presStyleCnt="3" custLinFactNeighborY="4649">
        <dgm:presLayoutVars>
          <dgm:chMax val="0"/>
          <dgm:chPref val="0"/>
        </dgm:presLayoutVars>
      </dgm:prSet>
      <dgm:spPr/>
    </dgm:pt>
  </dgm:ptLst>
  <dgm:cxnLst>
    <dgm:cxn modelId="{7EFFDD16-A36B-48F2-BE6F-2BFC8B752611}" type="presOf" srcId="{52571EBF-6027-401E-BBC6-AE0EA9DEC0F0}" destId="{77684EB6-0AB1-4A3F-813C-DEA527850ECF}" srcOrd="0" destOrd="0" presId="urn:microsoft.com/office/officeart/2018/2/layout/IconVerticalSolidList"/>
    <dgm:cxn modelId="{3071641E-E1BD-4CCD-A55C-564F472350DE}" type="presOf" srcId="{6CACDC7A-4CAB-4E94-A523-8B2517578BD0}" destId="{AE12CB08-9A41-44E6-9AC6-0FB9C861EB12}" srcOrd="0" destOrd="0" presId="urn:microsoft.com/office/officeart/2018/2/layout/IconVerticalSolidList"/>
    <dgm:cxn modelId="{7684177C-899A-42DE-A065-CFBDEE683443}" srcId="{6CACDC7A-4CAB-4E94-A523-8B2517578BD0}" destId="{C2BC1C1E-AD65-459F-90AE-F8BE8E878CC0}" srcOrd="0" destOrd="0" parTransId="{3FF2E64C-6906-4582-AE13-CD3E9605E85F}" sibTransId="{ACFA19F4-3FC1-45F8-90A6-DB4C955E7E95}"/>
    <dgm:cxn modelId="{2A688F87-3F55-4530-B658-63DF6A60B142}" srcId="{6CACDC7A-4CAB-4E94-A523-8B2517578BD0}" destId="{1C70DFF9-6575-422D-9569-6C09D83F1006}" srcOrd="2" destOrd="0" parTransId="{BCCEDD3C-C685-459D-984A-D9EADDA5CB92}" sibTransId="{B39DF476-6D18-40F3-A63B-9C7DA9BADB13}"/>
    <dgm:cxn modelId="{F7B9189C-A726-4FC9-9E73-61CFEE922A07}" srcId="{6CACDC7A-4CAB-4E94-A523-8B2517578BD0}" destId="{52571EBF-6027-401E-BBC6-AE0EA9DEC0F0}" srcOrd="1" destOrd="0" parTransId="{E2FCC2F1-512C-4325-95E9-C4EEC6811446}" sibTransId="{1FBA94C7-D90A-4A3C-82EF-C7AE490211A4}"/>
    <dgm:cxn modelId="{C9CFE3B2-78A9-403A-BDEE-021D737D00F9}" type="presOf" srcId="{C2BC1C1E-AD65-459F-90AE-F8BE8E878CC0}" destId="{7E2A7A78-181E-42DD-AC56-7A77F1E04997}" srcOrd="0" destOrd="0" presId="urn:microsoft.com/office/officeart/2018/2/layout/IconVerticalSolidList"/>
    <dgm:cxn modelId="{172B40F8-E155-461D-9912-E1C5FCFFF243}" type="presOf" srcId="{1C70DFF9-6575-422D-9569-6C09D83F1006}" destId="{51124B04-60F7-4D0C-8737-636372D30FA9}" srcOrd="0" destOrd="0" presId="urn:microsoft.com/office/officeart/2018/2/layout/IconVerticalSolidList"/>
    <dgm:cxn modelId="{28D36FF2-4FF2-4492-9E67-6F226E6FFB0B}" type="presParOf" srcId="{AE12CB08-9A41-44E6-9AC6-0FB9C861EB12}" destId="{5018D789-039C-475F-9BC3-655106F594C0}" srcOrd="0" destOrd="0" presId="urn:microsoft.com/office/officeart/2018/2/layout/IconVerticalSolidList"/>
    <dgm:cxn modelId="{4F4D4C79-DCAE-48FE-9207-23237B504DDD}" type="presParOf" srcId="{5018D789-039C-475F-9BC3-655106F594C0}" destId="{EB267252-F63D-4665-86E6-0EFB5A5067FD}" srcOrd="0" destOrd="0" presId="urn:microsoft.com/office/officeart/2018/2/layout/IconVerticalSolidList"/>
    <dgm:cxn modelId="{903B5D4B-BD74-486D-86F8-B080BCC13B68}" type="presParOf" srcId="{5018D789-039C-475F-9BC3-655106F594C0}" destId="{F8A9AF43-7700-410F-BC80-79811579B32C}" srcOrd="1" destOrd="0" presId="urn:microsoft.com/office/officeart/2018/2/layout/IconVerticalSolidList"/>
    <dgm:cxn modelId="{788E9225-8110-481E-AE10-0E7FADA8C526}" type="presParOf" srcId="{5018D789-039C-475F-9BC3-655106F594C0}" destId="{B310A35B-CA73-4462-A588-B1268D146E75}" srcOrd="2" destOrd="0" presId="urn:microsoft.com/office/officeart/2018/2/layout/IconVerticalSolidList"/>
    <dgm:cxn modelId="{D12BDE55-CCC9-44D6-A8E3-BCA19EAA91D9}" type="presParOf" srcId="{5018D789-039C-475F-9BC3-655106F594C0}" destId="{7E2A7A78-181E-42DD-AC56-7A77F1E04997}" srcOrd="3" destOrd="0" presId="urn:microsoft.com/office/officeart/2018/2/layout/IconVerticalSolidList"/>
    <dgm:cxn modelId="{AFD2E77E-B10C-44F1-A45A-6E7BFD456DCC}" type="presParOf" srcId="{AE12CB08-9A41-44E6-9AC6-0FB9C861EB12}" destId="{8303A52B-C1AB-41AB-8631-12D998DABD22}" srcOrd="1" destOrd="0" presId="urn:microsoft.com/office/officeart/2018/2/layout/IconVerticalSolidList"/>
    <dgm:cxn modelId="{2096C549-43CB-4ADB-B813-EE70CD5F9BFC}" type="presParOf" srcId="{AE12CB08-9A41-44E6-9AC6-0FB9C861EB12}" destId="{BAE963C6-A8C8-4581-AB72-89CE62BFCCB8}" srcOrd="2" destOrd="0" presId="urn:microsoft.com/office/officeart/2018/2/layout/IconVerticalSolidList"/>
    <dgm:cxn modelId="{1400C778-F9B7-459E-B9A5-4C1883119A29}" type="presParOf" srcId="{BAE963C6-A8C8-4581-AB72-89CE62BFCCB8}" destId="{F6853185-0A97-4C36-84B6-EC098ABDDBE2}" srcOrd="0" destOrd="0" presId="urn:microsoft.com/office/officeart/2018/2/layout/IconVerticalSolidList"/>
    <dgm:cxn modelId="{C54D6064-C6A0-4AF4-81F0-C59C7C76332F}" type="presParOf" srcId="{BAE963C6-A8C8-4581-AB72-89CE62BFCCB8}" destId="{22F78020-E758-4624-8C31-E6ABAD3E020D}" srcOrd="1" destOrd="0" presId="urn:microsoft.com/office/officeart/2018/2/layout/IconVerticalSolidList"/>
    <dgm:cxn modelId="{9192B0E1-ACEE-4242-96E6-36B5D5082F99}" type="presParOf" srcId="{BAE963C6-A8C8-4581-AB72-89CE62BFCCB8}" destId="{622B7788-898B-4726-B0E5-5A42F4DC262B}" srcOrd="2" destOrd="0" presId="urn:microsoft.com/office/officeart/2018/2/layout/IconVerticalSolidList"/>
    <dgm:cxn modelId="{F87492F9-96C6-440F-A0B4-7E1C548395E1}" type="presParOf" srcId="{BAE963C6-A8C8-4581-AB72-89CE62BFCCB8}" destId="{77684EB6-0AB1-4A3F-813C-DEA527850ECF}" srcOrd="3" destOrd="0" presId="urn:microsoft.com/office/officeart/2018/2/layout/IconVerticalSolidList"/>
    <dgm:cxn modelId="{23EDAC3A-3262-43AD-A2E8-C05786548746}" type="presParOf" srcId="{AE12CB08-9A41-44E6-9AC6-0FB9C861EB12}" destId="{F61F2F26-7DEC-4E53-A076-E3028160AA92}" srcOrd="3" destOrd="0" presId="urn:microsoft.com/office/officeart/2018/2/layout/IconVerticalSolidList"/>
    <dgm:cxn modelId="{E6CE5F54-73DE-43E3-B1FE-216F66D99CB6}" type="presParOf" srcId="{AE12CB08-9A41-44E6-9AC6-0FB9C861EB12}" destId="{CBDADD2C-639D-46D4-A322-333FFD529215}" srcOrd="4" destOrd="0" presId="urn:microsoft.com/office/officeart/2018/2/layout/IconVerticalSolidList"/>
    <dgm:cxn modelId="{38304E83-56F3-4368-B565-F0ED6EF43C99}" type="presParOf" srcId="{CBDADD2C-639D-46D4-A322-333FFD529215}" destId="{029D973A-0BE0-4641-8980-F539A1C9AA28}" srcOrd="0" destOrd="0" presId="urn:microsoft.com/office/officeart/2018/2/layout/IconVerticalSolidList"/>
    <dgm:cxn modelId="{0646C14C-DC30-4DFA-B643-A2274E910AA1}" type="presParOf" srcId="{CBDADD2C-639D-46D4-A322-333FFD529215}" destId="{DE23D5D7-C865-4CF0-9343-539B9E94930C}" srcOrd="1" destOrd="0" presId="urn:microsoft.com/office/officeart/2018/2/layout/IconVerticalSolidList"/>
    <dgm:cxn modelId="{F07D15FD-1CE5-4B9D-950D-811F91ED15DA}" type="presParOf" srcId="{CBDADD2C-639D-46D4-A322-333FFD529215}" destId="{6DDCF164-7515-4F44-AD05-0BCD7A3B60D0}" srcOrd="2" destOrd="0" presId="urn:microsoft.com/office/officeart/2018/2/layout/IconVerticalSolidList"/>
    <dgm:cxn modelId="{6A930E16-B6A7-42A6-A1B8-08DBFC6728E2}" type="presParOf" srcId="{CBDADD2C-639D-46D4-A322-333FFD529215}" destId="{51124B04-60F7-4D0C-8737-636372D30FA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227AF1F-8BD1-4C23-ADA5-FA0983C5B15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5CB8F28-4F88-48D1-B937-2CB9A2C8AA02}">
      <dgm:prSet custT="1"/>
      <dgm:spPr/>
      <dgm:t>
        <a:bodyPr/>
        <a:lstStyle/>
        <a:p>
          <a:r>
            <a:rPr lang="en-US" sz="2800" b="0" i="0" baseline="0" dirty="0"/>
            <a:t>Are relevant host-country institutions characterized by good governance, including effective management and organization? </a:t>
          </a:r>
          <a:endParaRPr lang="en-US" sz="2800" dirty="0"/>
        </a:p>
      </dgm:t>
    </dgm:pt>
    <dgm:pt modelId="{34786EC3-371D-4370-9F73-28242314A25E}" type="parTrans" cxnId="{FF665885-03BC-4379-83AC-4791BE3726E1}">
      <dgm:prSet/>
      <dgm:spPr/>
      <dgm:t>
        <a:bodyPr/>
        <a:lstStyle/>
        <a:p>
          <a:endParaRPr lang="en-US" sz="2800"/>
        </a:p>
      </dgm:t>
    </dgm:pt>
    <dgm:pt modelId="{BCDF17E1-B7EB-4407-85C2-41F7E0E47DEC}" type="sibTrans" cxnId="{FF665885-03BC-4379-83AC-4791BE3726E1}">
      <dgm:prSet/>
      <dgm:spPr/>
      <dgm:t>
        <a:bodyPr/>
        <a:lstStyle/>
        <a:p>
          <a:endParaRPr lang="en-US" sz="2800"/>
        </a:p>
      </dgm:t>
    </dgm:pt>
    <dgm:pt modelId="{776709C0-ED92-4477-A02E-BF3F5BA0DA9A}">
      <dgm:prSet custT="1"/>
      <dgm:spPr/>
      <dgm:t>
        <a:bodyPr/>
        <a:lstStyle/>
        <a:p>
          <a:r>
            <a:rPr lang="en-US" sz="2800" b="0" i="0" baseline="0" dirty="0"/>
            <a:t>Is the technology utilized in the intervention appropriate to the economic, educational, and cultural conditions in the partner country?</a:t>
          </a:r>
          <a:endParaRPr lang="en-US" sz="2800" dirty="0"/>
        </a:p>
      </dgm:t>
    </dgm:pt>
    <dgm:pt modelId="{A0D4F2A7-8FEB-4A20-B043-A50C5038FF52}" type="parTrans" cxnId="{823D0270-1C0C-47D0-A2D4-718E0669D73F}">
      <dgm:prSet/>
      <dgm:spPr/>
      <dgm:t>
        <a:bodyPr/>
        <a:lstStyle/>
        <a:p>
          <a:endParaRPr lang="en-US" sz="2800"/>
        </a:p>
      </dgm:t>
    </dgm:pt>
    <dgm:pt modelId="{DE1DF2C5-8A15-462B-AE82-C207A14CF967}" type="sibTrans" cxnId="{823D0270-1C0C-47D0-A2D4-718E0669D73F}">
      <dgm:prSet/>
      <dgm:spPr/>
      <dgm:t>
        <a:bodyPr/>
        <a:lstStyle/>
        <a:p>
          <a:endParaRPr lang="en-US" sz="2800"/>
        </a:p>
      </dgm:t>
    </dgm:pt>
    <dgm:pt modelId="{718D8DB8-CC5B-471B-8B56-428E2C0FC934}">
      <dgm:prSet custT="1"/>
      <dgm:spPr/>
      <dgm:t>
        <a:bodyPr/>
        <a:lstStyle/>
        <a:p>
          <a:r>
            <a:rPr lang="en-US" sz="2800" b="0" i="0" dirty="0"/>
            <a:t>Do partners have the financial capacity to maintain the benefits from the intervention when donor support has been withdrawn?</a:t>
          </a:r>
          <a:endParaRPr lang="en-US" sz="2800" dirty="0"/>
        </a:p>
      </dgm:t>
    </dgm:pt>
    <dgm:pt modelId="{4EB09480-E834-47BB-9915-D34B6B1A29CF}" type="parTrans" cxnId="{FEA56288-4DB4-464D-A35F-FED82C93F529}">
      <dgm:prSet/>
      <dgm:spPr/>
      <dgm:t>
        <a:bodyPr/>
        <a:lstStyle/>
        <a:p>
          <a:endParaRPr lang="en-US" sz="2800"/>
        </a:p>
      </dgm:t>
    </dgm:pt>
    <dgm:pt modelId="{6C8B8D28-DB22-49DC-BB02-893F7E454561}" type="sibTrans" cxnId="{FEA56288-4DB4-464D-A35F-FED82C93F529}">
      <dgm:prSet/>
      <dgm:spPr/>
      <dgm:t>
        <a:bodyPr/>
        <a:lstStyle/>
        <a:p>
          <a:endParaRPr lang="en-US" sz="2800"/>
        </a:p>
      </dgm:t>
    </dgm:pt>
    <dgm:pt modelId="{F1339CD4-A46F-49E1-8A99-1BB7417DA965}">
      <dgm:prSet custT="1"/>
      <dgm:spPr/>
      <dgm:t>
        <a:bodyPr/>
        <a:lstStyle/>
        <a:p>
          <a:r>
            <a:rPr lang="en-US" sz="2800" b="0" i="0" dirty="0"/>
            <a:t>Is the intervention compatible with a sustainable use of natural resources? Or is it harmful to the natural environment?</a:t>
          </a:r>
          <a:r>
            <a:rPr lang="en-US" sz="2800" dirty="0"/>
            <a:t> </a:t>
          </a:r>
          <a:br>
            <a:rPr lang="en-US" sz="2800" dirty="0"/>
          </a:br>
          <a:endParaRPr lang="en-US" sz="2800" dirty="0"/>
        </a:p>
      </dgm:t>
    </dgm:pt>
    <dgm:pt modelId="{F522D110-CC1E-451A-8B68-FFD10D34AD15}" type="parTrans" cxnId="{61C22BFA-9985-40D3-A27C-0B16262F55E2}">
      <dgm:prSet/>
      <dgm:spPr/>
      <dgm:t>
        <a:bodyPr/>
        <a:lstStyle/>
        <a:p>
          <a:endParaRPr lang="en-US" sz="2800"/>
        </a:p>
      </dgm:t>
    </dgm:pt>
    <dgm:pt modelId="{9D451F5D-D33B-423F-A2A8-73779F1B0C27}" type="sibTrans" cxnId="{61C22BFA-9985-40D3-A27C-0B16262F55E2}">
      <dgm:prSet/>
      <dgm:spPr/>
      <dgm:t>
        <a:bodyPr/>
        <a:lstStyle/>
        <a:p>
          <a:endParaRPr lang="en-US" sz="2800"/>
        </a:p>
      </dgm:t>
    </dgm:pt>
    <dgm:pt modelId="{CD23959E-8908-41EB-A124-74A1E3690AB8}" type="pres">
      <dgm:prSet presAssocID="{0227AF1F-8BD1-4C23-ADA5-FA0983C5B153}" presName="vert0" presStyleCnt="0">
        <dgm:presLayoutVars>
          <dgm:dir/>
          <dgm:animOne val="branch"/>
          <dgm:animLvl val="lvl"/>
        </dgm:presLayoutVars>
      </dgm:prSet>
      <dgm:spPr/>
    </dgm:pt>
    <dgm:pt modelId="{B0911350-D0AE-4FD0-970E-DA15A26955BD}" type="pres">
      <dgm:prSet presAssocID="{65CB8F28-4F88-48D1-B937-2CB9A2C8AA02}" presName="thickLine" presStyleLbl="alignNode1" presStyleIdx="0" presStyleCnt="4"/>
      <dgm:spPr/>
    </dgm:pt>
    <dgm:pt modelId="{F1ABBB08-6D48-4003-9817-5F8AD3FAF6C2}" type="pres">
      <dgm:prSet presAssocID="{65CB8F28-4F88-48D1-B937-2CB9A2C8AA02}" presName="horz1" presStyleCnt="0"/>
      <dgm:spPr/>
    </dgm:pt>
    <dgm:pt modelId="{3D7527A4-EA71-4B76-BBE5-B1BD94C79AD9}" type="pres">
      <dgm:prSet presAssocID="{65CB8F28-4F88-48D1-B937-2CB9A2C8AA02}" presName="tx1" presStyleLbl="revTx" presStyleIdx="0" presStyleCnt="4"/>
      <dgm:spPr/>
    </dgm:pt>
    <dgm:pt modelId="{4C57336B-8A86-46FA-8C9E-FB5438FDF61A}" type="pres">
      <dgm:prSet presAssocID="{65CB8F28-4F88-48D1-B937-2CB9A2C8AA02}" presName="vert1" presStyleCnt="0"/>
      <dgm:spPr/>
    </dgm:pt>
    <dgm:pt modelId="{3B2FD759-9F40-4030-96E9-1BB681C6BBF6}" type="pres">
      <dgm:prSet presAssocID="{776709C0-ED92-4477-A02E-BF3F5BA0DA9A}" presName="thickLine" presStyleLbl="alignNode1" presStyleIdx="1" presStyleCnt="4"/>
      <dgm:spPr/>
    </dgm:pt>
    <dgm:pt modelId="{439B3236-48A3-44DC-B25E-373732204E78}" type="pres">
      <dgm:prSet presAssocID="{776709C0-ED92-4477-A02E-BF3F5BA0DA9A}" presName="horz1" presStyleCnt="0"/>
      <dgm:spPr/>
    </dgm:pt>
    <dgm:pt modelId="{F141327D-8F71-4A48-A9E7-F2CF67C782BC}" type="pres">
      <dgm:prSet presAssocID="{776709C0-ED92-4477-A02E-BF3F5BA0DA9A}" presName="tx1" presStyleLbl="revTx" presStyleIdx="1" presStyleCnt="4"/>
      <dgm:spPr/>
    </dgm:pt>
    <dgm:pt modelId="{5819DBEF-EFF4-4431-9512-7DFB0C9427EA}" type="pres">
      <dgm:prSet presAssocID="{776709C0-ED92-4477-A02E-BF3F5BA0DA9A}" presName="vert1" presStyleCnt="0"/>
      <dgm:spPr/>
    </dgm:pt>
    <dgm:pt modelId="{10885B7C-6091-4161-BF78-D9484ED85652}" type="pres">
      <dgm:prSet presAssocID="{718D8DB8-CC5B-471B-8B56-428E2C0FC934}" presName="thickLine" presStyleLbl="alignNode1" presStyleIdx="2" presStyleCnt="4"/>
      <dgm:spPr/>
    </dgm:pt>
    <dgm:pt modelId="{BB0A5B3D-756A-4A1E-882A-5170F4FF21C0}" type="pres">
      <dgm:prSet presAssocID="{718D8DB8-CC5B-471B-8B56-428E2C0FC934}" presName="horz1" presStyleCnt="0"/>
      <dgm:spPr/>
    </dgm:pt>
    <dgm:pt modelId="{FC570690-B79E-4EF6-85C0-09EF71A47000}" type="pres">
      <dgm:prSet presAssocID="{718D8DB8-CC5B-471B-8B56-428E2C0FC934}" presName="tx1" presStyleLbl="revTx" presStyleIdx="2" presStyleCnt="4"/>
      <dgm:spPr/>
    </dgm:pt>
    <dgm:pt modelId="{22248090-5757-4543-9B6A-4E650E72F3B9}" type="pres">
      <dgm:prSet presAssocID="{718D8DB8-CC5B-471B-8B56-428E2C0FC934}" presName="vert1" presStyleCnt="0"/>
      <dgm:spPr/>
    </dgm:pt>
    <dgm:pt modelId="{60C3A34E-EBDB-45C3-9B34-EC459939DEEB}" type="pres">
      <dgm:prSet presAssocID="{F1339CD4-A46F-49E1-8A99-1BB7417DA965}" presName="thickLine" presStyleLbl="alignNode1" presStyleIdx="3" presStyleCnt="4"/>
      <dgm:spPr/>
    </dgm:pt>
    <dgm:pt modelId="{19E44DA4-FEFD-415B-BA7E-7ACFF5BEC1CB}" type="pres">
      <dgm:prSet presAssocID="{F1339CD4-A46F-49E1-8A99-1BB7417DA965}" presName="horz1" presStyleCnt="0"/>
      <dgm:spPr/>
    </dgm:pt>
    <dgm:pt modelId="{BAE9A91E-5D7C-44AE-A6D9-0BD902A967BF}" type="pres">
      <dgm:prSet presAssocID="{F1339CD4-A46F-49E1-8A99-1BB7417DA965}" presName="tx1" presStyleLbl="revTx" presStyleIdx="3" presStyleCnt="4"/>
      <dgm:spPr/>
    </dgm:pt>
    <dgm:pt modelId="{41E03A9D-4385-4FEF-BB4B-4EAA78790C0C}" type="pres">
      <dgm:prSet presAssocID="{F1339CD4-A46F-49E1-8A99-1BB7417DA965}" presName="vert1" presStyleCnt="0"/>
      <dgm:spPr/>
    </dgm:pt>
  </dgm:ptLst>
  <dgm:cxnLst>
    <dgm:cxn modelId="{31689E31-08AA-479B-B766-D2D22C8EE72E}" type="presOf" srcId="{718D8DB8-CC5B-471B-8B56-428E2C0FC934}" destId="{FC570690-B79E-4EF6-85C0-09EF71A47000}" srcOrd="0" destOrd="0" presId="urn:microsoft.com/office/officeart/2008/layout/LinedList"/>
    <dgm:cxn modelId="{B8F87140-5C80-47C4-ABBA-4654F2E37DF6}" type="presOf" srcId="{F1339CD4-A46F-49E1-8A99-1BB7417DA965}" destId="{BAE9A91E-5D7C-44AE-A6D9-0BD902A967BF}" srcOrd="0" destOrd="0" presId="urn:microsoft.com/office/officeart/2008/layout/LinedList"/>
    <dgm:cxn modelId="{BC887C6D-1302-4BE5-85EB-474BD4BEA6ED}" type="presOf" srcId="{776709C0-ED92-4477-A02E-BF3F5BA0DA9A}" destId="{F141327D-8F71-4A48-A9E7-F2CF67C782BC}" srcOrd="0" destOrd="0" presId="urn:microsoft.com/office/officeart/2008/layout/LinedList"/>
    <dgm:cxn modelId="{823D0270-1C0C-47D0-A2D4-718E0669D73F}" srcId="{0227AF1F-8BD1-4C23-ADA5-FA0983C5B153}" destId="{776709C0-ED92-4477-A02E-BF3F5BA0DA9A}" srcOrd="1" destOrd="0" parTransId="{A0D4F2A7-8FEB-4A20-B043-A50C5038FF52}" sibTransId="{DE1DF2C5-8A15-462B-AE82-C207A14CF967}"/>
    <dgm:cxn modelId="{FF665885-03BC-4379-83AC-4791BE3726E1}" srcId="{0227AF1F-8BD1-4C23-ADA5-FA0983C5B153}" destId="{65CB8F28-4F88-48D1-B937-2CB9A2C8AA02}" srcOrd="0" destOrd="0" parTransId="{34786EC3-371D-4370-9F73-28242314A25E}" sibTransId="{BCDF17E1-B7EB-4407-85C2-41F7E0E47DEC}"/>
    <dgm:cxn modelId="{FEA56288-4DB4-464D-A35F-FED82C93F529}" srcId="{0227AF1F-8BD1-4C23-ADA5-FA0983C5B153}" destId="{718D8DB8-CC5B-471B-8B56-428E2C0FC934}" srcOrd="2" destOrd="0" parTransId="{4EB09480-E834-47BB-9915-D34B6B1A29CF}" sibTransId="{6C8B8D28-DB22-49DC-BB02-893F7E454561}"/>
    <dgm:cxn modelId="{D4D13D8F-6EB3-4E60-A5DC-FCAC66052822}" type="presOf" srcId="{65CB8F28-4F88-48D1-B937-2CB9A2C8AA02}" destId="{3D7527A4-EA71-4B76-BBE5-B1BD94C79AD9}" srcOrd="0" destOrd="0" presId="urn:microsoft.com/office/officeart/2008/layout/LinedList"/>
    <dgm:cxn modelId="{4A2276F8-1746-4D19-AA2E-8D99A084B9F5}" type="presOf" srcId="{0227AF1F-8BD1-4C23-ADA5-FA0983C5B153}" destId="{CD23959E-8908-41EB-A124-74A1E3690AB8}" srcOrd="0" destOrd="0" presId="urn:microsoft.com/office/officeart/2008/layout/LinedList"/>
    <dgm:cxn modelId="{61C22BFA-9985-40D3-A27C-0B16262F55E2}" srcId="{0227AF1F-8BD1-4C23-ADA5-FA0983C5B153}" destId="{F1339CD4-A46F-49E1-8A99-1BB7417DA965}" srcOrd="3" destOrd="0" parTransId="{F522D110-CC1E-451A-8B68-FFD10D34AD15}" sibTransId="{9D451F5D-D33B-423F-A2A8-73779F1B0C27}"/>
    <dgm:cxn modelId="{EFD1BBF0-287E-40A7-832C-BCA8118DD04E}" type="presParOf" srcId="{CD23959E-8908-41EB-A124-74A1E3690AB8}" destId="{B0911350-D0AE-4FD0-970E-DA15A26955BD}" srcOrd="0" destOrd="0" presId="urn:microsoft.com/office/officeart/2008/layout/LinedList"/>
    <dgm:cxn modelId="{92777F01-C4A0-4723-94CA-78C0CE425CF7}" type="presParOf" srcId="{CD23959E-8908-41EB-A124-74A1E3690AB8}" destId="{F1ABBB08-6D48-4003-9817-5F8AD3FAF6C2}" srcOrd="1" destOrd="0" presId="urn:microsoft.com/office/officeart/2008/layout/LinedList"/>
    <dgm:cxn modelId="{230BDBEE-C323-4891-A57E-8716A57907C9}" type="presParOf" srcId="{F1ABBB08-6D48-4003-9817-5F8AD3FAF6C2}" destId="{3D7527A4-EA71-4B76-BBE5-B1BD94C79AD9}" srcOrd="0" destOrd="0" presId="urn:microsoft.com/office/officeart/2008/layout/LinedList"/>
    <dgm:cxn modelId="{DE236C2E-4AD1-4C28-BC4C-4D04CEBC29BB}" type="presParOf" srcId="{F1ABBB08-6D48-4003-9817-5F8AD3FAF6C2}" destId="{4C57336B-8A86-46FA-8C9E-FB5438FDF61A}" srcOrd="1" destOrd="0" presId="urn:microsoft.com/office/officeart/2008/layout/LinedList"/>
    <dgm:cxn modelId="{D1D558E4-5E25-42DA-B717-4A827C45B132}" type="presParOf" srcId="{CD23959E-8908-41EB-A124-74A1E3690AB8}" destId="{3B2FD759-9F40-4030-96E9-1BB681C6BBF6}" srcOrd="2" destOrd="0" presId="urn:microsoft.com/office/officeart/2008/layout/LinedList"/>
    <dgm:cxn modelId="{63C4EB32-BFBB-4B17-B651-870B561F8251}" type="presParOf" srcId="{CD23959E-8908-41EB-A124-74A1E3690AB8}" destId="{439B3236-48A3-44DC-B25E-373732204E78}" srcOrd="3" destOrd="0" presId="urn:microsoft.com/office/officeart/2008/layout/LinedList"/>
    <dgm:cxn modelId="{17A879C5-B2A6-423C-88CA-ADB46913CA40}" type="presParOf" srcId="{439B3236-48A3-44DC-B25E-373732204E78}" destId="{F141327D-8F71-4A48-A9E7-F2CF67C782BC}" srcOrd="0" destOrd="0" presId="urn:microsoft.com/office/officeart/2008/layout/LinedList"/>
    <dgm:cxn modelId="{1C1A1BED-A1CB-4124-8583-F4FB15464A14}" type="presParOf" srcId="{439B3236-48A3-44DC-B25E-373732204E78}" destId="{5819DBEF-EFF4-4431-9512-7DFB0C9427EA}" srcOrd="1" destOrd="0" presId="urn:microsoft.com/office/officeart/2008/layout/LinedList"/>
    <dgm:cxn modelId="{731D9CCC-3412-4453-8932-7C88B771A664}" type="presParOf" srcId="{CD23959E-8908-41EB-A124-74A1E3690AB8}" destId="{10885B7C-6091-4161-BF78-D9484ED85652}" srcOrd="4" destOrd="0" presId="urn:microsoft.com/office/officeart/2008/layout/LinedList"/>
    <dgm:cxn modelId="{FE16265E-5376-4C72-A263-9A308A31B798}" type="presParOf" srcId="{CD23959E-8908-41EB-A124-74A1E3690AB8}" destId="{BB0A5B3D-756A-4A1E-882A-5170F4FF21C0}" srcOrd="5" destOrd="0" presId="urn:microsoft.com/office/officeart/2008/layout/LinedList"/>
    <dgm:cxn modelId="{2C95B83E-ECF6-4C26-B6A3-00254A6E16AE}" type="presParOf" srcId="{BB0A5B3D-756A-4A1E-882A-5170F4FF21C0}" destId="{FC570690-B79E-4EF6-85C0-09EF71A47000}" srcOrd="0" destOrd="0" presId="urn:microsoft.com/office/officeart/2008/layout/LinedList"/>
    <dgm:cxn modelId="{884D41CF-6575-4A9E-9B69-07C40C4D296A}" type="presParOf" srcId="{BB0A5B3D-756A-4A1E-882A-5170F4FF21C0}" destId="{22248090-5757-4543-9B6A-4E650E72F3B9}" srcOrd="1" destOrd="0" presId="urn:microsoft.com/office/officeart/2008/layout/LinedList"/>
    <dgm:cxn modelId="{92BEB065-3C80-428E-B40C-60B2152C7CA9}" type="presParOf" srcId="{CD23959E-8908-41EB-A124-74A1E3690AB8}" destId="{60C3A34E-EBDB-45C3-9B34-EC459939DEEB}" srcOrd="6" destOrd="0" presId="urn:microsoft.com/office/officeart/2008/layout/LinedList"/>
    <dgm:cxn modelId="{958D7014-0531-4845-9996-11D2D4E50493}" type="presParOf" srcId="{CD23959E-8908-41EB-A124-74A1E3690AB8}" destId="{19E44DA4-FEFD-415B-BA7E-7ACFF5BEC1CB}" srcOrd="7" destOrd="0" presId="urn:microsoft.com/office/officeart/2008/layout/LinedList"/>
    <dgm:cxn modelId="{222A10FB-6E0A-4FE0-B9FF-B4F57C1C878C}" type="presParOf" srcId="{19E44DA4-FEFD-415B-BA7E-7ACFF5BEC1CB}" destId="{BAE9A91E-5D7C-44AE-A6D9-0BD902A967BF}" srcOrd="0" destOrd="0" presId="urn:microsoft.com/office/officeart/2008/layout/LinedList"/>
    <dgm:cxn modelId="{A3CCC387-8AC1-4972-B9E0-E50AC8BADD6E}" type="presParOf" srcId="{19E44DA4-FEFD-415B-BA7E-7ACFF5BEC1CB}" destId="{41E03A9D-4385-4FEF-BB4B-4EAA78790C0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6F44884-CA86-442B-90EB-94E6DE44EA4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EED995E-3241-4FAB-BF81-E62D9AD703BF}">
      <dgm:prSet/>
      <dgm:spPr/>
      <dgm:t>
        <a:bodyPr/>
        <a:lstStyle/>
        <a:p>
          <a:pPr>
            <a:lnSpc>
              <a:spcPct val="100000"/>
            </a:lnSpc>
          </a:pPr>
          <a:r>
            <a:rPr lang="en-US" b="0" i="0" dirty="0"/>
            <a:t>Efficiency is the ratio of the value of the results of an intervention to the value of the resources used to produce them. An intervention is technically efficient when its productive capacity is fully utilized.</a:t>
          </a:r>
        </a:p>
      </dgm:t>
    </dgm:pt>
    <dgm:pt modelId="{6CD6C3BE-6D8D-4A0C-A0A4-DA286E922CA5}" type="parTrans" cxnId="{B9B80ABA-7412-49CB-87B8-0480A6429E99}">
      <dgm:prSet/>
      <dgm:spPr/>
      <dgm:t>
        <a:bodyPr/>
        <a:lstStyle/>
        <a:p>
          <a:endParaRPr lang="en-US"/>
        </a:p>
      </dgm:t>
    </dgm:pt>
    <dgm:pt modelId="{1D9D96AC-772E-40DE-88A0-BF26C82EF1DA}" type="sibTrans" cxnId="{B9B80ABA-7412-49CB-87B8-0480A6429E99}">
      <dgm:prSet/>
      <dgm:spPr/>
      <dgm:t>
        <a:bodyPr/>
        <a:lstStyle/>
        <a:p>
          <a:endParaRPr lang="en-US"/>
        </a:p>
      </dgm:t>
    </dgm:pt>
    <dgm:pt modelId="{E2F20BDA-98D9-495D-B18D-1191D005FCE0}">
      <dgm:prSet/>
      <dgm:spPr/>
      <dgm:t>
        <a:bodyPr/>
        <a:lstStyle/>
        <a:p>
          <a:pPr>
            <a:lnSpc>
              <a:spcPct val="100000"/>
            </a:lnSpc>
          </a:pPr>
          <a:r>
            <a:rPr lang="en-US" b="0" i="0" dirty="0"/>
            <a:t>An intervention is optimally efficient if its value is greater than the value of any alternative use of these resources. </a:t>
          </a:r>
          <a:endParaRPr lang="en-US" dirty="0"/>
        </a:p>
      </dgm:t>
    </dgm:pt>
    <dgm:pt modelId="{1E49378C-9ECF-409C-9A68-26895DF04370}" type="parTrans" cxnId="{073B1072-908D-44A0-B378-C335EE1F11AE}">
      <dgm:prSet/>
      <dgm:spPr/>
      <dgm:t>
        <a:bodyPr/>
        <a:lstStyle/>
        <a:p>
          <a:endParaRPr lang="en-US"/>
        </a:p>
      </dgm:t>
    </dgm:pt>
    <dgm:pt modelId="{5B0983C4-A93D-4033-9E64-4A20326863DE}" type="sibTrans" cxnId="{073B1072-908D-44A0-B378-C335EE1F11AE}">
      <dgm:prSet/>
      <dgm:spPr/>
      <dgm:t>
        <a:bodyPr/>
        <a:lstStyle/>
        <a:p>
          <a:endParaRPr lang="en-US"/>
        </a:p>
      </dgm:t>
    </dgm:pt>
    <dgm:pt modelId="{6B907AB0-9206-4EF6-8613-1F78D1962231}">
      <dgm:prSet custT="1"/>
      <dgm:spPr/>
      <dgm:t>
        <a:bodyPr/>
        <a:lstStyle/>
        <a:p>
          <a:pPr>
            <a:lnSpc>
              <a:spcPct val="100000"/>
            </a:lnSpc>
          </a:pPr>
          <a:r>
            <a:rPr lang="en-US" sz="2000" b="1" i="1" dirty="0"/>
            <a:t>If the same resources could have produced better results in some other way, or if the same results could have been produced with fewer resources, it is less than fully efficient</a:t>
          </a:r>
          <a:r>
            <a:rPr lang="en-US" sz="2000" b="1" i="0" dirty="0"/>
            <a:t>.</a:t>
          </a:r>
          <a:endParaRPr lang="en-US" sz="2000" b="1" dirty="0"/>
        </a:p>
      </dgm:t>
    </dgm:pt>
    <dgm:pt modelId="{F7C2487F-98E6-4534-8A97-F32FBEE418C4}" type="parTrans" cxnId="{43659F1E-FD4B-4441-8AE6-3D0DE581EDF4}">
      <dgm:prSet/>
      <dgm:spPr/>
      <dgm:t>
        <a:bodyPr/>
        <a:lstStyle/>
        <a:p>
          <a:endParaRPr lang="en-US"/>
        </a:p>
      </dgm:t>
    </dgm:pt>
    <dgm:pt modelId="{037F5779-A8C1-4C14-8AE7-809780F65B36}" type="sibTrans" cxnId="{43659F1E-FD4B-4441-8AE6-3D0DE581EDF4}">
      <dgm:prSet/>
      <dgm:spPr/>
      <dgm:t>
        <a:bodyPr/>
        <a:lstStyle/>
        <a:p>
          <a:endParaRPr lang="en-US"/>
        </a:p>
      </dgm:t>
    </dgm:pt>
    <dgm:pt modelId="{9886272E-7389-4CA9-98B9-3FF4E5002E37}">
      <dgm:prSet/>
      <dgm:spPr/>
      <dgm:t>
        <a:bodyPr/>
        <a:lstStyle/>
        <a:p>
          <a:pPr>
            <a:lnSpc>
              <a:spcPct val="100000"/>
            </a:lnSpc>
          </a:pPr>
          <a:r>
            <a:rPr lang="en-US" b="0" i="0" dirty="0"/>
            <a:t>Economists distinguish between different types of efficiency. </a:t>
          </a:r>
          <a:endParaRPr lang="en-US" dirty="0"/>
        </a:p>
      </dgm:t>
    </dgm:pt>
    <dgm:pt modelId="{07175282-33ED-430E-A72E-13BF365742BE}" type="parTrans" cxnId="{B8B2823A-3CB2-4C88-A6FD-55C7AF7A7939}">
      <dgm:prSet/>
      <dgm:spPr/>
      <dgm:t>
        <a:bodyPr/>
        <a:lstStyle/>
        <a:p>
          <a:endParaRPr lang="en-US"/>
        </a:p>
      </dgm:t>
    </dgm:pt>
    <dgm:pt modelId="{5B78DD66-BDCE-4057-9E23-995444F0F687}" type="sibTrans" cxnId="{B8B2823A-3CB2-4C88-A6FD-55C7AF7A7939}">
      <dgm:prSet/>
      <dgm:spPr/>
      <dgm:t>
        <a:bodyPr/>
        <a:lstStyle/>
        <a:p>
          <a:endParaRPr lang="en-US"/>
        </a:p>
      </dgm:t>
    </dgm:pt>
    <dgm:pt modelId="{510C4F3C-DDC2-4CD4-9289-86ADE8A47D80}">
      <dgm:prSet custT="1"/>
      <dgm:spPr/>
      <dgm:t>
        <a:bodyPr/>
        <a:lstStyle/>
        <a:p>
          <a:pPr>
            <a:lnSpc>
              <a:spcPct val="100000"/>
            </a:lnSpc>
            <a:buFont typeface="Arial" panose="020B0604020202020204" pitchFamily="34" charset="0"/>
            <a:buNone/>
          </a:pPr>
          <a:r>
            <a:rPr lang="en-US" sz="2000" b="1" i="1" dirty="0"/>
            <a:t>Technical efficiency - simplest, efficiency </a:t>
          </a:r>
        </a:p>
      </dgm:t>
    </dgm:pt>
    <dgm:pt modelId="{16567B16-6898-4908-8316-F265F6B5F072}" type="parTrans" cxnId="{145A2470-7B21-4BBE-A2D9-597E4B3030EA}">
      <dgm:prSet/>
      <dgm:spPr/>
      <dgm:t>
        <a:bodyPr/>
        <a:lstStyle/>
        <a:p>
          <a:endParaRPr lang="en-US"/>
        </a:p>
      </dgm:t>
    </dgm:pt>
    <dgm:pt modelId="{FB9CA6D7-61F3-4A56-B6E0-988DFBB2D296}" type="sibTrans" cxnId="{145A2470-7B21-4BBE-A2D9-597E4B3030EA}">
      <dgm:prSet/>
      <dgm:spPr/>
      <dgm:t>
        <a:bodyPr/>
        <a:lstStyle/>
        <a:p>
          <a:endParaRPr lang="en-US"/>
        </a:p>
      </dgm:t>
    </dgm:pt>
    <dgm:pt modelId="{31BF3DCB-CE03-4FD4-8961-756809ADD5F9}">
      <dgm:prSet custT="1"/>
      <dgm:spPr/>
      <dgm:t>
        <a:bodyPr/>
        <a:lstStyle/>
        <a:p>
          <a:pPr>
            <a:lnSpc>
              <a:spcPct val="100000"/>
            </a:lnSpc>
            <a:buFont typeface="Arial" panose="020B0604020202020204" pitchFamily="34" charset="0"/>
            <a:buNone/>
          </a:pPr>
          <a:r>
            <a:rPr lang="en-US" sz="2000" b="1" i="1" dirty="0"/>
            <a:t>Allocative efficiency- more complex concept of efficiency</a:t>
          </a:r>
          <a:br>
            <a:rPr lang="en-US" sz="1700" i="1" dirty="0"/>
          </a:br>
          <a:endParaRPr lang="en-US" sz="1700" i="1" dirty="0"/>
        </a:p>
      </dgm:t>
    </dgm:pt>
    <dgm:pt modelId="{403E53C7-EE8A-4CCC-8DBA-0ABAC9601C66}" type="parTrans" cxnId="{B1B63B1C-2BBE-4EE4-99F1-6CE6E5BBA003}">
      <dgm:prSet/>
      <dgm:spPr/>
      <dgm:t>
        <a:bodyPr/>
        <a:lstStyle/>
        <a:p>
          <a:endParaRPr lang="en-US"/>
        </a:p>
      </dgm:t>
    </dgm:pt>
    <dgm:pt modelId="{9EC693F5-BDD0-4CDF-9EBB-9CE6F69CB98C}" type="sibTrans" cxnId="{B1B63B1C-2BBE-4EE4-99F1-6CE6E5BBA003}">
      <dgm:prSet/>
      <dgm:spPr/>
      <dgm:t>
        <a:bodyPr/>
        <a:lstStyle/>
        <a:p>
          <a:endParaRPr lang="en-US"/>
        </a:p>
      </dgm:t>
    </dgm:pt>
    <dgm:pt modelId="{7C3716D4-E274-4048-A2A2-4FEBE9B58FCD}" type="pres">
      <dgm:prSet presAssocID="{06F44884-CA86-442B-90EB-94E6DE44EA45}" presName="root" presStyleCnt="0">
        <dgm:presLayoutVars>
          <dgm:dir/>
          <dgm:resizeHandles val="exact"/>
        </dgm:presLayoutVars>
      </dgm:prSet>
      <dgm:spPr/>
    </dgm:pt>
    <dgm:pt modelId="{2E049223-2C22-4F27-9F8A-F6597A57B2D5}" type="pres">
      <dgm:prSet presAssocID="{6EED995E-3241-4FAB-BF81-E62D9AD703BF}" presName="compNode" presStyleCnt="0"/>
      <dgm:spPr/>
    </dgm:pt>
    <dgm:pt modelId="{653AD60D-9144-4951-80AD-E76985F3E1FF}" type="pres">
      <dgm:prSet presAssocID="{6EED995E-3241-4FAB-BF81-E62D9AD703BF}" presName="bgRect" presStyleLbl="bgShp" presStyleIdx="0" presStyleCnt="3" custLinFactNeighborX="-93" custLinFactNeighborY="-1454"/>
      <dgm:spPr/>
    </dgm:pt>
    <dgm:pt modelId="{737873CC-DF92-4DED-8B39-F615FFD8CBBC}" type="pres">
      <dgm:prSet presAssocID="{6EED995E-3241-4FAB-BF81-E62D9AD703B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iness Growth"/>
        </a:ext>
      </dgm:extLst>
    </dgm:pt>
    <dgm:pt modelId="{B01363A0-AF4A-47B8-88BD-3D787FC30096}" type="pres">
      <dgm:prSet presAssocID="{6EED995E-3241-4FAB-BF81-E62D9AD703BF}" presName="spaceRect" presStyleCnt="0"/>
      <dgm:spPr/>
    </dgm:pt>
    <dgm:pt modelId="{B0BC3988-9C0F-47EC-B164-1290F51C5AD2}" type="pres">
      <dgm:prSet presAssocID="{6EED995E-3241-4FAB-BF81-E62D9AD703BF}" presName="parTx" presStyleLbl="revTx" presStyleIdx="0" presStyleCnt="5" custLinFactNeighborX="-1751" custLinFactNeighborY="-2180">
        <dgm:presLayoutVars>
          <dgm:chMax val="0"/>
          <dgm:chPref val="0"/>
        </dgm:presLayoutVars>
      </dgm:prSet>
      <dgm:spPr/>
    </dgm:pt>
    <dgm:pt modelId="{9F54A4EF-DAF3-4C3F-B51D-65818BF808E2}" type="pres">
      <dgm:prSet presAssocID="{1D9D96AC-772E-40DE-88A0-BF26C82EF1DA}" presName="sibTrans" presStyleCnt="0"/>
      <dgm:spPr/>
    </dgm:pt>
    <dgm:pt modelId="{3D7F3B9E-7AC9-405A-BC8E-A96D4491C642}" type="pres">
      <dgm:prSet presAssocID="{E2F20BDA-98D9-495D-B18D-1191D005FCE0}" presName="compNode" presStyleCnt="0"/>
      <dgm:spPr/>
    </dgm:pt>
    <dgm:pt modelId="{2359779D-8D12-493B-87CA-D4B8F747F0C9}" type="pres">
      <dgm:prSet presAssocID="{E2F20BDA-98D9-495D-B18D-1191D005FCE0}" presName="bgRect" presStyleLbl="bgShp" presStyleIdx="1" presStyleCnt="3" custLinFactNeighborX="-251" custLinFactNeighborY="-4356"/>
      <dgm:spPr/>
    </dgm:pt>
    <dgm:pt modelId="{FB1EC0EA-95C7-4A41-AA0B-A38A76DF8263}" type="pres">
      <dgm:prSet presAssocID="{E2F20BDA-98D9-495D-B18D-1191D005FCE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 Bulb and Gear"/>
        </a:ext>
      </dgm:extLst>
    </dgm:pt>
    <dgm:pt modelId="{CFFEDF02-4446-416D-95BA-BA756355F485}" type="pres">
      <dgm:prSet presAssocID="{E2F20BDA-98D9-495D-B18D-1191D005FCE0}" presName="spaceRect" presStyleCnt="0"/>
      <dgm:spPr/>
    </dgm:pt>
    <dgm:pt modelId="{0A093E55-C8CD-45BF-9A06-F2C6FF603D2D}" type="pres">
      <dgm:prSet presAssocID="{E2F20BDA-98D9-495D-B18D-1191D005FCE0}" presName="parTx" presStyleLbl="revTx" presStyleIdx="1" presStyleCnt="5" custLinFactNeighborX="-2693">
        <dgm:presLayoutVars>
          <dgm:chMax val="0"/>
          <dgm:chPref val="0"/>
        </dgm:presLayoutVars>
      </dgm:prSet>
      <dgm:spPr/>
    </dgm:pt>
    <dgm:pt modelId="{40D8D94F-7D4C-4615-B402-1F667CFB1CA8}" type="pres">
      <dgm:prSet presAssocID="{E2F20BDA-98D9-495D-B18D-1191D005FCE0}" presName="desTx" presStyleLbl="revTx" presStyleIdx="2" presStyleCnt="5" custScaleX="107876">
        <dgm:presLayoutVars/>
      </dgm:prSet>
      <dgm:spPr/>
    </dgm:pt>
    <dgm:pt modelId="{E96EE04B-08B3-4A7B-862A-E9C7DA8FA54E}" type="pres">
      <dgm:prSet presAssocID="{5B0983C4-A93D-4033-9E64-4A20326863DE}" presName="sibTrans" presStyleCnt="0"/>
      <dgm:spPr/>
    </dgm:pt>
    <dgm:pt modelId="{8F134F3A-FBCC-4E8F-B3BA-58672FD238CA}" type="pres">
      <dgm:prSet presAssocID="{9886272E-7389-4CA9-98B9-3FF4E5002E37}" presName="compNode" presStyleCnt="0"/>
      <dgm:spPr/>
    </dgm:pt>
    <dgm:pt modelId="{3F7E1775-038C-4E30-8434-455EA1BC995B}" type="pres">
      <dgm:prSet presAssocID="{9886272E-7389-4CA9-98B9-3FF4E5002E37}" presName="bgRect" presStyleLbl="bgShp" presStyleIdx="2" presStyleCnt="3" custLinFactNeighborX="47" custLinFactNeighborY="2171"/>
      <dgm:spPr/>
    </dgm:pt>
    <dgm:pt modelId="{23249B97-0BFC-4A7F-8630-22C25409D392}" type="pres">
      <dgm:prSet presAssocID="{9886272E-7389-4CA9-98B9-3FF4E5002E3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atistics"/>
        </a:ext>
      </dgm:extLst>
    </dgm:pt>
    <dgm:pt modelId="{18074A61-658C-4D93-B561-15C979F59B80}" type="pres">
      <dgm:prSet presAssocID="{9886272E-7389-4CA9-98B9-3FF4E5002E37}" presName="spaceRect" presStyleCnt="0"/>
      <dgm:spPr/>
    </dgm:pt>
    <dgm:pt modelId="{0A2D0B7D-96DF-4CD9-8C6E-075F2B1F7704}" type="pres">
      <dgm:prSet presAssocID="{9886272E-7389-4CA9-98B9-3FF4E5002E37}" presName="parTx" presStyleLbl="revTx" presStyleIdx="3" presStyleCnt="5">
        <dgm:presLayoutVars>
          <dgm:chMax val="0"/>
          <dgm:chPref val="0"/>
        </dgm:presLayoutVars>
      </dgm:prSet>
      <dgm:spPr/>
    </dgm:pt>
    <dgm:pt modelId="{BC60F51D-5B30-4000-B76E-8D6E34193F09}" type="pres">
      <dgm:prSet presAssocID="{9886272E-7389-4CA9-98B9-3FF4E5002E37}" presName="desTx" presStyleLbl="revTx" presStyleIdx="4" presStyleCnt="5">
        <dgm:presLayoutVars/>
      </dgm:prSet>
      <dgm:spPr/>
    </dgm:pt>
  </dgm:ptLst>
  <dgm:cxnLst>
    <dgm:cxn modelId="{2DBDDE03-5F27-456E-84C9-259C4DECC93F}" type="presOf" srcId="{510C4F3C-DDC2-4CD4-9289-86ADE8A47D80}" destId="{BC60F51D-5B30-4000-B76E-8D6E34193F09}" srcOrd="0" destOrd="0" presId="urn:microsoft.com/office/officeart/2018/2/layout/IconVerticalSolidList"/>
    <dgm:cxn modelId="{B1B63B1C-2BBE-4EE4-99F1-6CE6E5BBA003}" srcId="{9886272E-7389-4CA9-98B9-3FF4E5002E37}" destId="{31BF3DCB-CE03-4FD4-8961-756809ADD5F9}" srcOrd="1" destOrd="0" parTransId="{403E53C7-EE8A-4CCC-8DBA-0ABAC9601C66}" sibTransId="{9EC693F5-BDD0-4CDF-9EBB-9CE6F69CB98C}"/>
    <dgm:cxn modelId="{43659F1E-FD4B-4441-8AE6-3D0DE581EDF4}" srcId="{E2F20BDA-98D9-495D-B18D-1191D005FCE0}" destId="{6B907AB0-9206-4EF6-8613-1F78D1962231}" srcOrd="0" destOrd="0" parTransId="{F7C2487F-98E6-4534-8A97-F32FBEE418C4}" sibTransId="{037F5779-A8C1-4C14-8AE7-809780F65B36}"/>
    <dgm:cxn modelId="{B8B2823A-3CB2-4C88-A6FD-55C7AF7A7939}" srcId="{06F44884-CA86-442B-90EB-94E6DE44EA45}" destId="{9886272E-7389-4CA9-98B9-3FF4E5002E37}" srcOrd="2" destOrd="0" parTransId="{07175282-33ED-430E-A72E-13BF365742BE}" sibTransId="{5B78DD66-BDCE-4057-9E23-995444F0F687}"/>
    <dgm:cxn modelId="{2ABD023B-94FC-4B86-AEC8-4874A9DFCB0A}" type="presOf" srcId="{31BF3DCB-CE03-4FD4-8961-756809ADD5F9}" destId="{BC60F51D-5B30-4000-B76E-8D6E34193F09}" srcOrd="0" destOrd="1" presId="urn:microsoft.com/office/officeart/2018/2/layout/IconVerticalSolidList"/>
    <dgm:cxn modelId="{145A2470-7B21-4BBE-A2D9-597E4B3030EA}" srcId="{9886272E-7389-4CA9-98B9-3FF4E5002E37}" destId="{510C4F3C-DDC2-4CD4-9289-86ADE8A47D80}" srcOrd="0" destOrd="0" parTransId="{16567B16-6898-4908-8316-F265F6B5F072}" sibTransId="{FB9CA6D7-61F3-4A56-B6E0-988DFBB2D296}"/>
    <dgm:cxn modelId="{073B1072-908D-44A0-B378-C335EE1F11AE}" srcId="{06F44884-CA86-442B-90EB-94E6DE44EA45}" destId="{E2F20BDA-98D9-495D-B18D-1191D005FCE0}" srcOrd="1" destOrd="0" parTransId="{1E49378C-9ECF-409C-9A68-26895DF04370}" sibTransId="{5B0983C4-A93D-4033-9E64-4A20326863DE}"/>
    <dgm:cxn modelId="{8F4CCF84-1228-46DE-8C52-80720803E6EB}" type="presOf" srcId="{9886272E-7389-4CA9-98B9-3FF4E5002E37}" destId="{0A2D0B7D-96DF-4CD9-8C6E-075F2B1F7704}" srcOrd="0" destOrd="0" presId="urn:microsoft.com/office/officeart/2018/2/layout/IconVerticalSolidList"/>
    <dgm:cxn modelId="{B9B80ABA-7412-49CB-87B8-0480A6429E99}" srcId="{06F44884-CA86-442B-90EB-94E6DE44EA45}" destId="{6EED995E-3241-4FAB-BF81-E62D9AD703BF}" srcOrd="0" destOrd="0" parTransId="{6CD6C3BE-6D8D-4A0C-A0A4-DA286E922CA5}" sibTransId="{1D9D96AC-772E-40DE-88A0-BF26C82EF1DA}"/>
    <dgm:cxn modelId="{3DF197C8-5DC2-499B-884D-A6BEC975671E}" type="presOf" srcId="{6EED995E-3241-4FAB-BF81-E62D9AD703BF}" destId="{B0BC3988-9C0F-47EC-B164-1290F51C5AD2}" srcOrd="0" destOrd="0" presId="urn:microsoft.com/office/officeart/2018/2/layout/IconVerticalSolidList"/>
    <dgm:cxn modelId="{D0B4F0CE-1ADD-43CF-8616-2955DBDF8D5F}" type="presOf" srcId="{E2F20BDA-98D9-495D-B18D-1191D005FCE0}" destId="{0A093E55-C8CD-45BF-9A06-F2C6FF603D2D}" srcOrd="0" destOrd="0" presId="urn:microsoft.com/office/officeart/2018/2/layout/IconVerticalSolidList"/>
    <dgm:cxn modelId="{095139DE-3D1A-4204-BF04-A632C353EC4E}" type="presOf" srcId="{06F44884-CA86-442B-90EB-94E6DE44EA45}" destId="{7C3716D4-E274-4048-A2A2-4FEBE9B58FCD}" srcOrd="0" destOrd="0" presId="urn:microsoft.com/office/officeart/2018/2/layout/IconVerticalSolidList"/>
    <dgm:cxn modelId="{BA9ABAF2-0403-4ED0-A91B-9CE4C6F18194}" type="presOf" srcId="{6B907AB0-9206-4EF6-8613-1F78D1962231}" destId="{40D8D94F-7D4C-4615-B402-1F667CFB1CA8}" srcOrd="0" destOrd="0" presId="urn:microsoft.com/office/officeart/2018/2/layout/IconVerticalSolidList"/>
    <dgm:cxn modelId="{0FEA7758-5007-475F-8CA2-C998D69C144A}" type="presParOf" srcId="{7C3716D4-E274-4048-A2A2-4FEBE9B58FCD}" destId="{2E049223-2C22-4F27-9F8A-F6597A57B2D5}" srcOrd="0" destOrd="0" presId="urn:microsoft.com/office/officeart/2018/2/layout/IconVerticalSolidList"/>
    <dgm:cxn modelId="{2058177D-C5E2-4ECF-A26D-0DA1547755BC}" type="presParOf" srcId="{2E049223-2C22-4F27-9F8A-F6597A57B2D5}" destId="{653AD60D-9144-4951-80AD-E76985F3E1FF}" srcOrd="0" destOrd="0" presId="urn:microsoft.com/office/officeart/2018/2/layout/IconVerticalSolidList"/>
    <dgm:cxn modelId="{FD7129AF-16EB-48B3-9348-E3F857CD4831}" type="presParOf" srcId="{2E049223-2C22-4F27-9F8A-F6597A57B2D5}" destId="{737873CC-DF92-4DED-8B39-F615FFD8CBBC}" srcOrd="1" destOrd="0" presId="urn:microsoft.com/office/officeart/2018/2/layout/IconVerticalSolidList"/>
    <dgm:cxn modelId="{A5F0060D-CFD7-4E94-93D7-CDFD6BDFB944}" type="presParOf" srcId="{2E049223-2C22-4F27-9F8A-F6597A57B2D5}" destId="{B01363A0-AF4A-47B8-88BD-3D787FC30096}" srcOrd="2" destOrd="0" presId="urn:microsoft.com/office/officeart/2018/2/layout/IconVerticalSolidList"/>
    <dgm:cxn modelId="{5B5E568C-8FB0-4C27-9E52-38ABAD2918E2}" type="presParOf" srcId="{2E049223-2C22-4F27-9F8A-F6597A57B2D5}" destId="{B0BC3988-9C0F-47EC-B164-1290F51C5AD2}" srcOrd="3" destOrd="0" presId="urn:microsoft.com/office/officeart/2018/2/layout/IconVerticalSolidList"/>
    <dgm:cxn modelId="{045A8213-B7D4-4C5D-BB8E-293F23F19FC9}" type="presParOf" srcId="{7C3716D4-E274-4048-A2A2-4FEBE9B58FCD}" destId="{9F54A4EF-DAF3-4C3F-B51D-65818BF808E2}" srcOrd="1" destOrd="0" presId="urn:microsoft.com/office/officeart/2018/2/layout/IconVerticalSolidList"/>
    <dgm:cxn modelId="{2A6CD2C5-69E1-46E8-A2D0-7528E52C4C31}" type="presParOf" srcId="{7C3716D4-E274-4048-A2A2-4FEBE9B58FCD}" destId="{3D7F3B9E-7AC9-405A-BC8E-A96D4491C642}" srcOrd="2" destOrd="0" presId="urn:microsoft.com/office/officeart/2018/2/layout/IconVerticalSolidList"/>
    <dgm:cxn modelId="{42F3E2AB-F5CD-46CE-94AB-F487FE6A380B}" type="presParOf" srcId="{3D7F3B9E-7AC9-405A-BC8E-A96D4491C642}" destId="{2359779D-8D12-493B-87CA-D4B8F747F0C9}" srcOrd="0" destOrd="0" presId="urn:microsoft.com/office/officeart/2018/2/layout/IconVerticalSolidList"/>
    <dgm:cxn modelId="{7264D96D-47D5-4960-BF69-569C3F9CEA27}" type="presParOf" srcId="{3D7F3B9E-7AC9-405A-BC8E-A96D4491C642}" destId="{FB1EC0EA-95C7-4A41-AA0B-A38A76DF8263}" srcOrd="1" destOrd="0" presId="urn:microsoft.com/office/officeart/2018/2/layout/IconVerticalSolidList"/>
    <dgm:cxn modelId="{8ED18702-0EC7-4D53-99A9-58238679E4D7}" type="presParOf" srcId="{3D7F3B9E-7AC9-405A-BC8E-A96D4491C642}" destId="{CFFEDF02-4446-416D-95BA-BA756355F485}" srcOrd="2" destOrd="0" presId="urn:microsoft.com/office/officeart/2018/2/layout/IconVerticalSolidList"/>
    <dgm:cxn modelId="{C2C3F90B-8482-4883-B58F-86CF78092494}" type="presParOf" srcId="{3D7F3B9E-7AC9-405A-BC8E-A96D4491C642}" destId="{0A093E55-C8CD-45BF-9A06-F2C6FF603D2D}" srcOrd="3" destOrd="0" presId="urn:microsoft.com/office/officeart/2018/2/layout/IconVerticalSolidList"/>
    <dgm:cxn modelId="{FBB39B59-9CA8-43FF-8719-EE83D93C60CE}" type="presParOf" srcId="{3D7F3B9E-7AC9-405A-BC8E-A96D4491C642}" destId="{40D8D94F-7D4C-4615-B402-1F667CFB1CA8}" srcOrd="4" destOrd="0" presId="urn:microsoft.com/office/officeart/2018/2/layout/IconVerticalSolidList"/>
    <dgm:cxn modelId="{23F8C40D-DE9E-46FE-9E72-42416CF0117A}" type="presParOf" srcId="{7C3716D4-E274-4048-A2A2-4FEBE9B58FCD}" destId="{E96EE04B-08B3-4A7B-862A-E9C7DA8FA54E}" srcOrd="3" destOrd="0" presId="urn:microsoft.com/office/officeart/2018/2/layout/IconVerticalSolidList"/>
    <dgm:cxn modelId="{5DCE3BC7-5818-44AD-9061-729139EA1324}" type="presParOf" srcId="{7C3716D4-E274-4048-A2A2-4FEBE9B58FCD}" destId="{8F134F3A-FBCC-4E8F-B3BA-58672FD238CA}" srcOrd="4" destOrd="0" presId="urn:microsoft.com/office/officeart/2018/2/layout/IconVerticalSolidList"/>
    <dgm:cxn modelId="{D5A8D6E8-5882-4191-B5EF-165247DFE46F}" type="presParOf" srcId="{8F134F3A-FBCC-4E8F-B3BA-58672FD238CA}" destId="{3F7E1775-038C-4E30-8434-455EA1BC995B}" srcOrd="0" destOrd="0" presId="urn:microsoft.com/office/officeart/2018/2/layout/IconVerticalSolidList"/>
    <dgm:cxn modelId="{2A6FDD55-F7C6-414A-86F4-4AF8B0988C43}" type="presParOf" srcId="{8F134F3A-FBCC-4E8F-B3BA-58672FD238CA}" destId="{23249B97-0BFC-4A7F-8630-22C25409D392}" srcOrd="1" destOrd="0" presId="urn:microsoft.com/office/officeart/2018/2/layout/IconVerticalSolidList"/>
    <dgm:cxn modelId="{5B3B5548-0BA9-4B06-9B7A-ED548A3378E2}" type="presParOf" srcId="{8F134F3A-FBCC-4E8F-B3BA-58672FD238CA}" destId="{18074A61-658C-4D93-B561-15C979F59B80}" srcOrd="2" destOrd="0" presId="urn:microsoft.com/office/officeart/2018/2/layout/IconVerticalSolidList"/>
    <dgm:cxn modelId="{B212B19E-A33F-4CDF-B685-47852F4E2FB0}" type="presParOf" srcId="{8F134F3A-FBCC-4E8F-B3BA-58672FD238CA}" destId="{0A2D0B7D-96DF-4CD9-8C6E-075F2B1F7704}" srcOrd="3" destOrd="0" presId="urn:microsoft.com/office/officeart/2018/2/layout/IconVerticalSolidList"/>
    <dgm:cxn modelId="{BEED58AE-DE7E-4FF4-B49E-54979C5493AF}" type="presParOf" srcId="{8F134F3A-FBCC-4E8F-B3BA-58672FD238CA}" destId="{BC60F51D-5B30-4000-B76E-8D6E34193F09}"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987E6E2-A61C-41EB-8726-06DCB49D3B7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8CF2CB3-6F47-4900-AB49-C96E6586129B}">
      <dgm:prSet/>
      <dgm:spPr/>
      <dgm:t>
        <a:bodyPr/>
        <a:lstStyle/>
        <a:p>
          <a:r>
            <a:rPr lang="en-US" b="0" i="0" dirty="0"/>
            <a:t>Assessments of efficiency are known as </a:t>
          </a:r>
          <a:r>
            <a:rPr lang="en-US" b="0" i="1" dirty="0"/>
            <a:t>economic evaluations</a:t>
          </a:r>
          <a:r>
            <a:rPr lang="en-US" b="0" i="0" dirty="0"/>
            <a:t>. By a standard definition, an economic evaluation is a comparative analysis of alternative courses of action in terms of both their costs and their consequences. </a:t>
          </a:r>
          <a:endParaRPr lang="en-US" dirty="0"/>
        </a:p>
      </dgm:t>
    </dgm:pt>
    <dgm:pt modelId="{E185002B-608B-4A37-955F-4ADA32D70353}" type="parTrans" cxnId="{6622D916-9A8F-4EEC-89C0-EC2F68E4BE04}">
      <dgm:prSet/>
      <dgm:spPr/>
      <dgm:t>
        <a:bodyPr/>
        <a:lstStyle/>
        <a:p>
          <a:endParaRPr lang="en-US"/>
        </a:p>
      </dgm:t>
    </dgm:pt>
    <dgm:pt modelId="{1CC03D2C-4FF4-4CBA-88A2-A51A228745FC}" type="sibTrans" cxnId="{6622D916-9A8F-4EEC-89C0-EC2F68E4BE04}">
      <dgm:prSet/>
      <dgm:spPr/>
      <dgm:t>
        <a:bodyPr/>
        <a:lstStyle/>
        <a:p>
          <a:endParaRPr lang="en-US"/>
        </a:p>
      </dgm:t>
    </dgm:pt>
    <dgm:pt modelId="{23922BD9-E396-4748-8E52-B3B6A1B61A78}">
      <dgm:prSet/>
      <dgm:spPr/>
      <dgm:t>
        <a:bodyPr/>
        <a:lstStyle/>
        <a:p>
          <a:r>
            <a:rPr lang="en-US" b="0" i="0" dirty="0"/>
            <a:t>The object of comparison is usually another intervention, but it can also be a constructed model of best practice or standard of performance. </a:t>
          </a:r>
          <a:endParaRPr lang="en-US" dirty="0"/>
        </a:p>
      </dgm:t>
    </dgm:pt>
    <dgm:pt modelId="{C5B6DCDC-852F-4DC7-A217-20464A12A7F9}" type="parTrans" cxnId="{BAB783F9-17FA-4561-894C-376808826A90}">
      <dgm:prSet/>
      <dgm:spPr/>
      <dgm:t>
        <a:bodyPr/>
        <a:lstStyle/>
        <a:p>
          <a:endParaRPr lang="en-US"/>
        </a:p>
      </dgm:t>
    </dgm:pt>
    <dgm:pt modelId="{F54913F5-A243-45C3-BB77-E172DE2F67C8}" type="sibTrans" cxnId="{BAB783F9-17FA-4561-894C-376808826A90}">
      <dgm:prSet/>
      <dgm:spPr/>
      <dgm:t>
        <a:bodyPr/>
        <a:lstStyle/>
        <a:p>
          <a:endParaRPr lang="en-US"/>
        </a:p>
      </dgm:t>
    </dgm:pt>
    <dgm:pt modelId="{B1E3A447-FA70-4346-9C2C-AD31A52BA809}">
      <dgm:prSet/>
      <dgm:spPr/>
      <dgm:t>
        <a:bodyPr/>
        <a:lstStyle/>
        <a:p>
          <a:r>
            <a:rPr lang="en-US" b="0" i="0" dirty="0"/>
            <a:t>Among the full economic evaluations, the following are the most important: cost-effectiveness analysis (CEA), cost-utility analysis (CUA) and cost-benefit analysis (CBA). </a:t>
          </a:r>
          <a:endParaRPr lang="en-US" dirty="0"/>
        </a:p>
      </dgm:t>
    </dgm:pt>
    <dgm:pt modelId="{A138040E-8E7A-4423-902A-54E34C5E9F5E}" type="parTrans" cxnId="{11DDBDFF-D638-46A7-8395-D4B5B39F76BD}">
      <dgm:prSet/>
      <dgm:spPr/>
      <dgm:t>
        <a:bodyPr/>
        <a:lstStyle/>
        <a:p>
          <a:endParaRPr lang="en-US"/>
        </a:p>
      </dgm:t>
    </dgm:pt>
    <dgm:pt modelId="{9B493DA2-5FA3-439D-B193-68CA1E74C5BA}" type="sibTrans" cxnId="{11DDBDFF-D638-46A7-8395-D4B5B39F76BD}">
      <dgm:prSet/>
      <dgm:spPr/>
      <dgm:t>
        <a:bodyPr/>
        <a:lstStyle/>
        <a:p>
          <a:endParaRPr lang="en-US"/>
        </a:p>
      </dgm:t>
    </dgm:pt>
    <dgm:pt modelId="{148884C0-A735-4005-8445-221F743C4C24}" type="pres">
      <dgm:prSet presAssocID="{1987E6E2-A61C-41EB-8726-06DCB49D3B7D}" presName="root" presStyleCnt="0">
        <dgm:presLayoutVars>
          <dgm:dir/>
          <dgm:resizeHandles val="exact"/>
        </dgm:presLayoutVars>
      </dgm:prSet>
      <dgm:spPr/>
    </dgm:pt>
    <dgm:pt modelId="{DB2D909D-A919-401A-9599-0CC2CFAB1EDE}" type="pres">
      <dgm:prSet presAssocID="{38CF2CB3-6F47-4900-AB49-C96E6586129B}" presName="compNode" presStyleCnt="0"/>
      <dgm:spPr/>
    </dgm:pt>
    <dgm:pt modelId="{D5268DD7-1D93-47A1-B18C-7B62A2EC2686}" type="pres">
      <dgm:prSet presAssocID="{38CF2CB3-6F47-4900-AB49-C96E6586129B}" presName="bgRect" presStyleLbl="bgShp" presStyleIdx="0" presStyleCnt="3"/>
      <dgm:spPr/>
    </dgm:pt>
    <dgm:pt modelId="{17294077-796B-43E0-9CDE-95A567055816}" type="pres">
      <dgm:prSet presAssocID="{38CF2CB3-6F47-4900-AB49-C96E6586129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682013BA-B56A-4315-B7F4-B96C55F3C89C}" type="pres">
      <dgm:prSet presAssocID="{38CF2CB3-6F47-4900-AB49-C96E6586129B}" presName="spaceRect" presStyleCnt="0"/>
      <dgm:spPr/>
    </dgm:pt>
    <dgm:pt modelId="{D1995D3E-28BF-434A-87CD-8F02475CAAE4}" type="pres">
      <dgm:prSet presAssocID="{38CF2CB3-6F47-4900-AB49-C96E6586129B}" presName="parTx" presStyleLbl="revTx" presStyleIdx="0" presStyleCnt="3">
        <dgm:presLayoutVars>
          <dgm:chMax val="0"/>
          <dgm:chPref val="0"/>
        </dgm:presLayoutVars>
      </dgm:prSet>
      <dgm:spPr/>
    </dgm:pt>
    <dgm:pt modelId="{43BF349B-B159-4CA6-81CA-0DCE67AA236C}" type="pres">
      <dgm:prSet presAssocID="{1CC03D2C-4FF4-4CBA-88A2-A51A228745FC}" presName="sibTrans" presStyleCnt="0"/>
      <dgm:spPr/>
    </dgm:pt>
    <dgm:pt modelId="{75A0FAFC-135C-4AC2-9C98-1A7183A22E43}" type="pres">
      <dgm:prSet presAssocID="{23922BD9-E396-4748-8E52-B3B6A1B61A78}" presName="compNode" presStyleCnt="0"/>
      <dgm:spPr/>
    </dgm:pt>
    <dgm:pt modelId="{2B77FBC4-81F7-46EF-B22C-E0A796154ADC}" type="pres">
      <dgm:prSet presAssocID="{23922BD9-E396-4748-8E52-B3B6A1B61A78}" presName="bgRect" presStyleLbl="bgShp" presStyleIdx="1" presStyleCnt="3"/>
      <dgm:spPr/>
    </dgm:pt>
    <dgm:pt modelId="{CD341827-0062-4A9D-BAEF-5D1C461BDA4A}" type="pres">
      <dgm:prSet presAssocID="{23922BD9-E396-4748-8E52-B3B6A1B61A7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0CE3B89C-94D7-478E-A7A3-754BB6799AB5}" type="pres">
      <dgm:prSet presAssocID="{23922BD9-E396-4748-8E52-B3B6A1B61A78}" presName="spaceRect" presStyleCnt="0"/>
      <dgm:spPr/>
    </dgm:pt>
    <dgm:pt modelId="{F132207F-CD54-4D97-9FCA-899C01F09818}" type="pres">
      <dgm:prSet presAssocID="{23922BD9-E396-4748-8E52-B3B6A1B61A78}" presName="parTx" presStyleLbl="revTx" presStyleIdx="1" presStyleCnt="3">
        <dgm:presLayoutVars>
          <dgm:chMax val="0"/>
          <dgm:chPref val="0"/>
        </dgm:presLayoutVars>
      </dgm:prSet>
      <dgm:spPr/>
    </dgm:pt>
    <dgm:pt modelId="{E23A5B9E-AC32-400E-8778-C1E6ABAE3135}" type="pres">
      <dgm:prSet presAssocID="{F54913F5-A243-45C3-BB77-E172DE2F67C8}" presName="sibTrans" presStyleCnt="0"/>
      <dgm:spPr/>
    </dgm:pt>
    <dgm:pt modelId="{C4796521-7D3D-49A0-8F88-D88B66182DCC}" type="pres">
      <dgm:prSet presAssocID="{B1E3A447-FA70-4346-9C2C-AD31A52BA809}" presName="compNode" presStyleCnt="0"/>
      <dgm:spPr/>
    </dgm:pt>
    <dgm:pt modelId="{29153CAA-33DE-4C3B-AA59-A77E0AD12C56}" type="pres">
      <dgm:prSet presAssocID="{B1E3A447-FA70-4346-9C2C-AD31A52BA809}" presName="bgRect" presStyleLbl="bgShp" presStyleIdx="2" presStyleCnt="3"/>
      <dgm:spPr/>
    </dgm:pt>
    <dgm:pt modelId="{D3D11D50-ECE3-46B7-A4B2-0A378B420265}" type="pres">
      <dgm:prSet presAssocID="{B1E3A447-FA70-4346-9C2C-AD31A52BA80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700E46BE-3D77-49C3-9169-0A549168783D}" type="pres">
      <dgm:prSet presAssocID="{B1E3A447-FA70-4346-9C2C-AD31A52BA809}" presName="spaceRect" presStyleCnt="0"/>
      <dgm:spPr/>
    </dgm:pt>
    <dgm:pt modelId="{C98A9AC7-8EC9-4886-A5E6-0034B56FE835}" type="pres">
      <dgm:prSet presAssocID="{B1E3A447-FA70-4346-9C2C-AD31A52BA809}" presName="parTx" presStyleLbl="revTx" presStyleIdx="2" presStyleCnt="3">
        <dgm:presLayoutVars>
          <dgm:chMax val="0"/>
          <dgm:chPref val="0"/>
        </dgm:presLayoutVars>
      </dgm:prSet>
      <dgm:spPr/>
    </dgm:pt>
  </dgm:ptLst>
  <dgm:cxnLst>
    <dgm:cxn modelId="{0A4B7D03-86E6-447E-832F-0BC9AFF2F171}" type="presOf" srcId="{23922BD9-E396-4748-8E52-B3B6A1B61A78}" destId="{F132207F-CD54-4D97-9FCA-899C01F09818}" srcOrd="0" destOrd="0" presId="urn:microsoft.com/office/officeart/2018/2/layout/IconVerticalSolidList"/>
    <dgm:cxn modelId="{6622D916-9A8F-4EEC-89C0-EC2F68E4BE04}" srcId="{1987E6E2-A61C-41EB-8726-06DCB49D3B7D}" destId="{38CF2CB3-6F47-4900-AB49-C96E6586129B}" srcOrd="0" destOrd="0" parTransId="{E185002B-608B-4A37-955F-4ADA32D70353}" sibTransId="{1CC03D2C-4FF4-4CBA-88A2-A51A228745FC}"/>
    <dgm:cxn modelId="{FFE6801C-4CD1-4EBB-BBBD-8194087753C8}" type="presOf" srcId="{B1E3A447-FA70-4346-9C2C-AD31A52BA809}" destId="{C98A9AC7-8EC9-4886-A5E6-0034B56FE835}" srcOrd="0" destOrd="0" presId="urn:microsoft.com/office/officeart/2018/2/layout/IconVerticalSolidList"/>
    <dgm:cxn modelId="{1F628228-C010-4917-8F30-3B4167F49773}" type="presOf" srcId="{1987E6E2-A61C-41EB-8726-06DCB49D3B7D}" destId="{148884C0-A735-4005-8445-221F743C4C24}" srcOrd="0" destOrd="0" presId="urn:microsoft.com/office/officeart/2018/2/layout/IconVerticalSolidList"/>
    <dgm:cxn modelId="{8DEAC592-142F-44BC-9C32-0934C636A54C}" type="presOf" srcId="{38CF2CB3-6F47-4900-AB49-C96E6586129B}" destId="{D1995D3E-28BF-434A-87CD-8F02475CAAE4}" srcOrd="0" destOrd="0" presId="urn:microsoft.com/office/officeart/2018/2/layout/IconVerticalSolidList"/>
    <dgm:cxn modelId="{BAB783F9-17FA-4561-894C-376808826A90}" srcId="{1987E6E2-A61C-41EB-8726-06DCB49D3B7D}" destId="{23922BD9-E396-4748-8E52-B3B6A1B61A78}" srcOrd="1" destOrd="0" parTransId="{C5B6DCDC-852F-4DC7-A217-20464A12A7F9}" sibTransId="{F54913F5-A243-45C3-BB77-E172DE2F67C8}"/>
    <dgm:cxn modelId="{11DDBDFF-D638-46A7-8395-D4B5B39F76BD}" srcId="{1987E6E2-A61C-41EB-8726-06DCB49D3B7D}" destId="{B1E3A447-FA70-4346-9C2C-AD31A52BA809}" srcOrd="2" destOrd="0" parTransId="{A138040E-8E7A-4423-902A-54E34C5E9F5E}" sibTransId="{9B493DA2-5FA3-439D-B193-68CA1E74C5BA}"/>
    <dgm:cxn modelId="{FB14D3DD-5B14-4925-8501-19839A08D76D}" type="presParOf" srcId="{148884C0-A735-4005-8445-221F743C4C24}" destId="{DB2D909D-A919-401A-9599-0CC2CFAB1EDE}" srcOrd="0" destOrd="0" presId="urn:microsoft.com/office/officeart/2018/2/layout/IconVerticalSolidList"/>
    <dgm:cxn modelId="{C1399151-056B-4F76-A895-71751663F03E}" type="presParOf" srcId="{DB2D909D-A919-401A-9599-0CC2CFAB1EDE}" destId="{D5268DD7-1D93-47A1-B18C-7B62A2EC2686}" srcOrd="0" destOrd="0" presId="urn:microsoft.com/office/officeart/2018/2/layout/IconVerticalSolidList"/>
    <dgm:cxn modelId="{B83ABC06-34EE-4970-8333-DD615D1C4D3A}" type="presParOf" srcId="{DB2D909D-A919-401A-9599-0CC2CFAB1EDE}" destId="{17294077-796B-43E0-9CDE-95A567055816}" srcOrd="1" destOrd="0" presId="urn:microsoft.com/office/officeart/2018/2/layout/IconVerticalSolidList"/>
    <dgm:cxn modelId="{E2FE68BB-01AB-4A75-8775-2B1DD42E0D11}" type="presParOf" srcId="{DB2D909D-A919-401A-9599-0CC2CFAB1EDE}" destId="{682013BA-B56A-4315-B7F4-B96C55F3C89C}" srcOrd="2" destOrd="0" presId="urn:microsoft.com/office/officeart/2018/2/layout/IconVerticalSolidList"/>
    <dgm:cxn modelId="{FB0AFF2B-0EE4-415E-AC21-EF6FC28F27BE}" type="presParOf" srcId="{DB2D909D-A919-401A-9599-0CC2CFAB1EDE}" destId="{D1995D3E-28BF-434A-87CD-8F02475CAAE4}" srcOrd="3" destOrd="0" presId="urn:microsoft.com/office/officeart/2018/2/layout/IconVerticalSolidList"/>
    <dgm:cxn modelId="{5BE7EE20-5F7B-43AF-ADCE-79D46BC1796A}" type="presParOf" srcId="{148884C0-A735-4005-8445-221F743C4C24}" destId="{43BF349B-B159-4CA6-81CA-0DCE67AA236C}" srcOrd="1" destOrd="0" presId="urn:microsoft.com/office/officeart/2018/2/layout/IconVerticalSolidList"/>
    <dgm:cxn modelId="{CA7923C2-98A0-49E8-8F94-5644EF116597}" type="presParOf" srcId="{148884C0-A735-4005-8445-221F743C4C24}" destId="{75A0FAFC-135C-4AC2-9C98-1A7183A22E43}" srcOrd="2" destOrd="0" presId="urn:microsoft.com/office/officeart/2018/2/layout/IconVerticalSolidList"/>
    <dgm:cxn modelId="{27D689D7-CD72-4412-A243-8E27A117D797}" type="presParOf" srcId="{75A0FAFC-135C-4AC2-9C98-1A7183A22E43}" destId="{2B77FBC4-81F7-46EF-B22C-E0A796154ADC}" srcOrd="0" destOrd="0" presId="urn:microsoft.com/office/officeart/2018/2/layout/IconVerticalSolidList"/>
    <dgm:cxn modelId="{D15529B0-2A21-4151-B302-C96029895EB8}" type="presParOf" srcId="{75A0FAFC-135C-4AC2-9C98-1A7183A22E43}" destId="{CD341827-0062-4A9D-BAEF-5D1C461BDA4A}" srcOrd="1" destOrd="0" presId="urn:microsoft.com/office/officeart/2018/2/layout/IconVerticalSolidList"/>
    <dgm:cxn modelId="{30A3ABCA-F5F5-40FF-BE5F-D7FA83754659}" type="presParOf" srcId="{75A0FAFC-135C-4AC2-9C98-1A7183A22E43}" destId="{0CE3B89C-94D7-478E-A7A3-754BB6799AB5}" srcOrd="2" destOrd="0" presId="urn:microsoft.com/office/officeart/2018/2/layout/IconVerticalSolidList"/>
    <dgm:cxn modelId="{CF1CD2C5-78F4-432C-954E-754E5532C00F}" type="presParOf" srcId="{75A0FAFC-135C-4AC2-9C98-1A7183A22E43}" destId="{F132207F-CD54-4D97-9FCA-899C01F09818}" srcOrd="3" destOrd="0" presId="urn:microsoft.com/office/officeart/2018/2/layout/IconVerticalSolidList"/>
    <dgm:cxn modelId="{AF0891A3-1C3D-4C85-8CD7-A40EB3EEE080}" type="presParOf" srcId="{148884C0-A735-4005-8445-221F743C4C24}" destId="{E23A5B9E-AC32-400E-8778-C1E6ABAE3135}" srcOrd="3" destOrd="0" presId="urn:microsoft.com/office/officeart/2018/2/layout/IconVerticalSolidList"/>
    <dgm:cxn modelId="{23490B37-3E6D-40D2-B082-D8BFE4F23CF7}" type="presParOf" srcId="{148884C0-A735-4005-8445-221F743C4C24}" destId="{C4796521-7D3D-49A0-8F88-D88B66182DCC}" srcOrd="4" destOrd="0" presId="urn:microsoft.com/office/officeart/2018/2/layout/IconVerticalSolidList"/>
    <dgm:cxn modelId="{EC4AD477-6918-47D9-A196-568AE4FFD13B}" type="presParOf" srcId="{C4796521-7D3D-49A0-8F88-D88B66182DCC}" destId="{29153CAA-33DE-4C3B-AA59-A77E0AD12C56}" srcOrd="0" destOrd="0" presId="urn:microsoft.com/office/officeart/2018/2/layout/IconVerticalSolidList"/>
    <dgm:cxn modelId="{51BCB14A-6380-4A16-9264-0BB385607974}" type="presParOf" srcId="{C4796521-7D3D-49A0-8F88-D88B66182DCC}" destId="{D3D11D50-ECE3-46B7-A4B2-0A378B420265}" srcOrd="1" destOrd="0" presId="urn:microsoft.com/office/officeart/2018/2/layout/IconVerticalSolidList"/>
    <dgm:cxn modelId="{1E1D413F-6226-4EAF-B64C-1F9F81E3B6CE}" type="presParOf" srcId="{C4796521-7D3D-49A0-8F88-D88B66182DCC}" destId="{700E46BE-3D77-49C3-9169-0A549168783D}" srcOrd="2" destOrd="0" presId="urn:microsoft.com/office/officeart/2018/2/layout/IconVerticalSolidList"/>
    <dgm:cxn modelId="{F7C52FE8-1757-4F8A-AA09-18B1661A815F}" type="presParOf" srcId="{C4796521-7D3D-49A0-8F88-D88B66182DCC}" destId="{C98A9AC7-8EC9-4886-A5E6-0034B56FE83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8005D86-F980-41F5-BFDC-2543F3A00BD7}"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502FCBAB-CF3D-441B-A0E7-CB7435972FA0}">
      <dgm:prSet custT="1"/>
      <dgm:spPr/>
      <dgm:t>
        <a:bodyPr/>
        <a:lstStyle/>
        <a:p>
          <a:r>
            <a:rPr lang="en-US" sz="2000" dirty="0"/>
            <a:t>Healthy, attractive ecosystems and human life have costs and rewards. After the CBA, non-monetary costs and benefits are sometimes considered separately. </a:t>
          </a:r>
        </a:p>
      </dgm:t>
    </dgm:pt>
    <dgm:pt modelId="{0A356073-3369-4FCC-8CA7-97594E9D63C3}" type="parTrans" cxnId="{34534720-1C50-4EF4-B60A-64A77DB8422E}">
      <dgm:prSet/>
      <dgm:spPr/>
      <dgm:t>
        <a:bodyPr/>
        <a:lstStyle/>
        <a:p>
          <a:endParaRPr lang="en-US" sz="2000"/>
        </a:p>
      </dgm:t>
    </dgm:pt>
    <dgm:pt modelId="{3A01B137-80A9-4BE2-AEA6-6ECF85491045}" type="sibTrans" cxnId="{34534720-1C50-4EF4-B60A-64A77DB8422E}">
      <dgm:prSet/>
      <dgm:spPr/>
      <dgm:t>
        <a:bodyPr/>
        <a:lstStyle/>
        <a:p>
          <a:endParaRPr lang="en-US" sz="2000"/>
        </a:p>
      </dgm:t>
    </dgm:pt>
    <dgm:pt modelId="{864D993D-5DE0-4C48-AFEC-30CA93583586}">
      <dgm:prSet custT="1"/>
      <dgm:spPr/>
      <dgm:t>
        <a:bodyPr/>
        <a:lstStyle/>
        <a:p>
          <a:r>
            <a:rPr lang="en-US" sz="2000"/>
            <a:t>The final analysis compares costs and benefits. Otherwise, the intervention is not worthwhile until benefits exceed costs.</a:t>
          </a:r>
        </a:p>
      </dgm:t>
    </dgm:pt>
    <dgm:pt modelId="{AD4E6DF4-02A7-4708-A388-FE21F79DA5C0}" type="parTrans" cxnId="{6EF0145C-2A8F-401E-B3F3-0B420230C447}">
      <dgm:prSet/>
      <dgm:spPr/>
      <dgm:t>
        <a:bodyPr/>
        <a:lstStyle/>
        <a:p>
          <a:endParaRPr lang="en-US" sz="2000"/>
        </a:p>
      </dgm:t>
    </dgm:pt>
    <dgm:pt modelId="{F6C4C42C-C76D-4C4F-BBC6-699F7C53F03E}" type="sibTrans" cxnId="{6EF0145C-2A8F-401E-B3F3-0B420230C447}">
      <dgm:prSet/>
      <dgm:spPr/>
      <dgm:t>
        <a:bodyPr/>
        <a:lstStyle/>
        <a:p>
          <a:endParaRPr lang="en-US" sz="2000"/>
        </a:p>
      </dgm:t>
    </dgm:pt>
    <dgm:pt modelId="{00A3B3EF-40E8-4E6B-AEAD-4EE3A25954EE}">
      <dgm:prSet custT="1"/>
      <dgm:spPr/>
      <dgm:t>
        <a:bodyPr/>
        <a:lstStyle/>
        <a:p>
          <a:r>
            <a:rPr lang="en-US" sz="2000"/>
            <a:t>CBA evaluates programmes, policies, and actions. Helping limited assets be used economically is the goal. Methodically comparing pros and cons is one of its features.</a:t>
          </a:r>
        </a:p>
      </dgm:t>
    </dgm:pt>
    <dgm:pt modelId="{4DB4FD10-9A80-47F9-8948-FB3942ED1ED2}" type="parTrans" cxnId="{6FD48A82-81AE-433B-90B5-9654BD28CE06}">
      <dgm:prSet/>
      <dgm:spPr/>
      <dgm:t>
        <a:bodyPr/>
        <a:lstStyle/>
        <a:p>
          <a:endParaRPr lang="en-US" sz="2000"/>
        </a:p>
      </dgm:t>
    </dgm:pt>
    <dgm:pt modelId="{B3141C40-23FB-48CB-ACCE-989DC00568EA}" type="sibTrans" cxnId="{6FD48A82-81AE-433B-90B5-9654BD28CE06}">
      <dgm:prSet/>
      <dgm:spPr/>
      <dgm:t>
        <a:bodyPr/>
        <a:lstStyle/>
        <a:p>
          <a:endParaRPr lang="en-US" sz="2000"/>
        </a:p>
      </dgm:t>
    </dgm:pt>
    <dgm:pt modelId="{377C3643-1863-4E94-9F19-0DF72F4AA95C}">
      <dgm:prSet custT="1"/>
      <dgm:spPr/>
      <dgm:t>
        <a:bodyPr/>
        <a:lstStyle/>
        <a:p>
          <a:r>
            <a:rPr lang="en-US" sz="2000"/>
            <a:t>Distributive effects analysis is another drawback. CBA deems an intervention socially useful and economically worthwhile if it increases society's total happiness as measured by the market or a surrogate like consumers' "willingness to pay." </a:t>
          </a:r>
        </a:p>
      </dgm:t>
    </dgm:pt>
    <dgm:pt modelId="{35F16FE7-2885-4364-8062-6EDA6732AC9D}" type="parTrans" cxnId="{5C7E955A-CEB5-4292-BFEB-6615F9250711}">
      <dgm:prSet/>
      <dgm:spPr/>
      <dgm:t>
        <a:bodyPr/>
        <a:lstStyle/>
        <a:p>
          <a:endParaRPr lang="en-US" sz="2000"/>
        </a:p>
      </dgm:t>
    </dgm:pt>
    <dgm:pt modelId="{6371B88A-952C-4D32-8CCC-6AEEE7555D5A}" type="sibTrans" cxnId="{5C7E955A-CEB5-4292-BFEB-6615F9250711}">
      <dgm:prSet/>
      <dgm:spPr/>
      <dgm:t>
        <a:bodyPr/>
        <a:lstStyle/>
        <a:p>
          <a:endParaRPr lang="en-US" sz="2000"/>
        </a:p>
      </dgm:t>
    </dgm:pt>
    <dgm:pt modelId="{87BF1D68-16EE-470F-89DB-B893FDED98BD}">
      <dgm:prSet custT="1"/>
      <dgm:spPr/>
      <dgm:t>
        <a:bodyPr/>
        <a:lstStyle/>
        <a:p>
          <a:r>
            <a:rPr lang="en-US" sz="2000"/>
            <a:t>Calling this a CBA limitation may be misleading. The CBA prioritizes economic efficiency over equity and justice. </a:t>
          </a:r>
        </a:p>
      </dgm:t>
    </dgm:pt>
    <dgm:pt modelId="{766260DD-CA50-4D6B-91EA-C6354BF16871}" type="parTrans" cxnId="{6F8FA2CE-CC2F-43E7-836B-0C89E78A3370}">
      <dgm:prSet/>
      <dgm:spPr/>
      <dgm:t>
        <a:bodyPr/>
        <a:lstStyle/>
        <a:p>
          <a:endParaRPr lang="en-US" sz="2000"/>
        </a:p>
      </dgm:t>
    </dgm:pt>
    <dgm:pt modelId="{F3CCB3C5-F62A-48B4-B661-5AD80C77C14B}" type="sibTrans" cxnId="{6F8FA2CE-CC2F-43E7-836B-0C89E78A3370}">
      <dgm:prSet/>
      <dgm:spPr/>
      <dgm:t>
        <a:bodyPr/>
        <a:lstStyle/>
        <a:p>
          <a:endParaRPr lang="en-US" sz="2000"/>
        </a:p>
      </dgm:t>
    </dgm:pt>
    <dgm:pt modelId="{AB0AB3BE-612B-4A64-B1E1-E07287B467AA}" type="pres">
      <dgm:prSet presAssocID="{38005D86-F980-41F5-BFDC-2543F3A00BD7}" presName="root" presStyleCnt="0">
        <dgm:presLayoutVars>
          <dgm:dir/>
          <dgm:resizeHandles val="exact"/>
        </dgm:presLayoutVars>
      </dgm:prSet>
      <dgm:spPr/>
    </dgm:pt>
    <dgm:pt modelId="{684E8FB8-1FB2-492F-8DD8-66163E9B4C39}" type="pres">
      <dgm:prSet presAssocID="{502FCBAB-CF3D-441B-A0E7-CB7435972FA0}" presName="compNode" presStyleCnt="0"/>
      <dgm:spPr/>
    </dgm:pt>
    <dgm:pt modelId="{B5F21133-C045-4FE0-A610-4BB153ADFE70}" type="pres">
      <dgm:prSet presAssocID="{502FCBAB-CF3D-441B-A0E7-CB7435972FA0}" presName="bgRect" presStyleLbl="bgShp" presStyleIdx="0" presStyleCnt="5"/>
      <dgm:spPr/>
    </dgm:pt>
    <dgm:pt modelId="{71010DFC-BCEF-4499-9B59-3C7935237B38}" type="pres">
      <dgm:prSet presAssocID="{502FCBAB-CF3D-441B-A0E7-CB7435972FA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BCF98BDB-316F-4571-ADDD-3D7ED88FA526}" type="pres">
      <dgm:prSet presAssocID="{502FCBAB-CF3D-441B-A0E7-CB7435972FA0}" presName="spaceRect" presStyleCnt="0"/>
      <dgm:spPr/>
    </dgm:pt>
    <dgm:pt modelId="{8BCE0A0E-3A97-47E1-851C-3C6E432E2BC7}" type="pres">
      <dgm:prSet presAssocID="{502FCBAB-CF3D-441B-A0E7-CB7435972FA0}" presName="parTx" presStyleLbl="revTx" presStyleIdx="0" presStyleCnt="5">
        <dgm:presLayoutVars>
          <dgm:chMax val="0"/>
          <dgm:chPref val="0"/>
        </dgm:presLayoutVars>
      </dgm:prSet>
      <dgm:spPr/>
    </dgm:pt>
    <dgm:pt modelId="{184A9229-BF69-49F2-B6FF-206189A3A786}" type="pres">
      <dgm:prSet presAssocID="{3A01B137-80A9-4BE2-AEA6-6ECF85491045}" presName="sibTrans" presStyleCnt="0"/>
      <dgm:spPr/>
    </dgm:pt>
    <dgm:pt modelId="{2A1874EE-901E-4864-94E7-345313040286}" type="pres">
      <dgm:prSet presAssocID="{864D993D-5DE0-4C48-AFEC-30CA93583586}" presName="compNode" presStyleCnt="0"/>
      <dgm:spPr/>
    </dgm:pt>
    <dgm:pt modelId="{F190CAF0-5D4E-42DB-8B1F-63BABAF0A044}" type="pres">
      <dgm:prSet presAssocID="{864D993D-5DE0-4C48-AFEC-30CA93583586}" presName="bgRect" presStyleLbl="bgShp" presStyleIdx="1" presStyleCnt="5"/>
      <dgm:spPr/>
    </dgm:pt>
    <dgm:pt modelId="{FC385317-93E3-4EE0-B917-20F471D702CF}" type="pres">
      <dgm:prSet presAssocID="{864D993D-5DE0-4C48-AFEC-30CA9358358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uro"/>
        </a:ext>
      </dgm:extLst>
    </dgm:pt>
    <dgm:pt modelId="{D3D9B1E3-AC5D-4F47-8894-7A2722F6DACE}" type="pres">
      <dgm:prSet presAssocID="{864D993D-5DE0-4C48-AFEC-30CA93583586}" presName="spaceRect" presStyleCnt="0"/>
      <dgm:spPr/>
    </dgm:pt>
    <dgm:pt modelId="{1205CE5E-F8AA-4EEF-B206-7EB238D5D872}" type="pres">
      <dgm:prSet presAssocID="{864D993D-5DE0-4C48-AFEC-30CA93583586}" presName="parTx" presStyleLbl="revTx" presStyleIdx="1" presStyleCnt="5">
        <dgm:presLayoutVars>
          <dgm:chMax val="0"/>
          <dgm:chPref val="0"/>
        </dgm:presLayoutVars>
      </dgm:prSet>
      <dgm:spPr/>
    </dgm:pt>
    <dgm:pt modelId="{4CBFE931-A033-4AA1-B461-4944321DFD93}" type="pres">
      <dgm:prSet presAssocID="{F6C4C42C-C76D-4C4F-BBC6-699F7C53F03E}" presName="sibTrans" presStyleCnt="0"/>
      <dgm:spPr/>
    </dgm:pt>
    <dgm:pt modelId="{D01A84D1-3E21-4147-B2CD-4FEBE3D0F91C}" type="pres">
      <dgm:prSet presAssocID="{00A3B3EF-40E8-4E6B-AEAD-4EE3A25954EE}" presName="compNode" presStyleCnt="0"/>
      <dgm:spPr/>
    </dgm:pt>
    <dgm:pt modelId="{EE7D2F75-7AC2-4081-94B3-332A9E4F589A}" type="pres">
      <dgm:prSet presAssocID="{00A3B3EF-40E8-4E6B-AEAD-4EE3A25954EE}" presName="bgRect" presStyleLbl="bgShp" presStyleIdx="2" presStyleCnt="5"/>
      <dgm:spPr/>
    </dgm:pt>
    <dgm:pt modelId="{F95CB4BB-5769-4CE6-B013-53D421177B10}" type="pres">
      <dgm:prSet presAssocID="{00A3B3EF-40E8-4E6B-AEAD-4EE3A25954E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E7BD2C57-FCD1-417E-B150-87A217397222}" type="pres">
      <dgm:prSet presAssocID="{00A3B3EF-40E8-4E6B-AEAD-4EE3A25954EE}" presName="spaceRect" presStyleCnt="0"/>
      <dgm:spPr/>
    </dgm:pt>
    <dgm:pt modelId="{BBC55BCE-4286-4CF0-947E-EAA44DFEEBB3}" type="pres">
      <dgm:prSet presAssocID="{00A3B3EF-40E8-4E6B-AEAD-4EE3A25954EE}" presName="parTx" presStyleLbl="revTx" presStyleIdx="2" presStyleCnt="5">
        <dgm:presLayoutVars>
          <dgm:chMax val="0"/>
          <dgm:chPref val="0"/>
        </dgm:presLayoutVars>
      </dgm:prSet>
      <dgm:spPr/>
    </dgm:pt>
    <dgm:pt modelId="{ED380352-00A9-4E38-ABB6-4D4E58EA741E}" type="pres">
      <dgm:prSet presAssocID="{B3141C40-23FB-48CB-ACCE-989DC00568EA}" presName="sibTrans" presStyleCnt="0"/>
      <dgm:spPr/>
    </dgm:pt>
    <dgm:pt modelId="{3ED90D5F-B605-4B1C-A3E9-C24E54C8A951}" type="pres">
      <dgm:prSet presAssocID="{377C3643-1863-4E94-9F19-0DF72F4AA95C}" presName="compNode" presStyleCnt="0"/>
      <dgm:spPr/>
    </dgm:pt>
    <dgm:pt modelId="{7D1A1194-6AC1-4FD0-BA8E-24D25B06012B}" type="pres">
      <dgm:prSet presAssocID="{377C3643-1863-4E94-9F19-0DF72F4AA95C}" presName="bgRect" presStyleLbl="bgShp" presStyleIdx="3" presStyleCnt="5"/>
      <dgm:spPr/>
    </dgm:pt>
    <dgm:pt modelId="{62ADFE1E-49E7-44BA-8989-8F8AE20ECC74}" type="pres">
      <dgm:prSet presAssocID="{377C3643-1863-4E94-9F19-0DF72F4AA95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FA098460-6979-48AB-BAB8-839F8CFC72D0}" type="pres">
      <dgm:prSet presAssocID="{377C3643-1863-4E94-9F19-0DF72F4AA95C}" presName="spaceRect" presStyleCnt="0"/>
      <dgm:spPr/>
    </dgm:pt>
    <dgm:pt modelId="{F9000C94-B4B5-4E7C-A12C-84A7A5EF9175}" type="pres">
      <dgm:prSet presAssocID="{377C3643-1863-4E94-9F19-0DF72F4AA95C}" presName="parTx" presStyleLbl="revTx" presStyleIdx="3" presStyleCnt="5">
        <dgm:presLayoutVars>
          <dgm:chMax val="0"/>
          <dgm:chPref val="0"/>
        </dgm:presLayoutVars>
      </dgm:prSet>
      <dgm:spPr/>
    </dgm:pt>
    <dgm:pt modelId="{6242F432-0795-4EF3-9B56-E4F2E5CEF395}" type="pres">
      <dgm:prSet presAssocID="{6371B88A-952C-4D32-8CCC-6AEEE7555D5A}" presName="sibTrans" presStyleCnt="0"/>
      <dgm:spPr/>
    </dgm:pt>
    <dgm:pt modelId="{388E8DFA-2043-479D-A9E7-C497B0138ED8}" type="pres">
      <dgm:prSet presAssocID="{87BF1D68-16EE-470F-89DB-B893FDED98BD}" presName="compNode" presStyleCnt="0"/>
      <dgm:spPr/>
    </dgm:pt>
    <dgm:pt modelId="{029A52FC-1F15-4512-9035-037A5BB51CD6}" type="pres">
      <dgm:prSet presAssocID="{87BF1D68-16EE-470F-89DB-B893FDED98BD}" presName="bgRect" presStyleLbl="bgShp" presStyleIdx="4" presStyleCnt="5"/>
      <dgm:spPr/>
    </dgm:pt>
    <dgm:pt modelId="{2710140F-93D7-4C7A-B91F-9CCCC51A3CC3}" type="pres">
      <dgm:prSet presAssocID="{87BF1D68-16EE-470F-89DB-B893FDED98B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ales of Justice"/>
        </a:ext>
      </dgm:extLst>
    </dgm:pt>
    <dgm:pt modelId="{976E9AA3-F681-49F3-BE26-4C2129C6E96C}" type="pres">
      <dgm:prSet presAssocID="{87BF1D68-16EE-470F-89DB-B893FDED98BD}" presName="spaceRect" presStyleCnt="0"/>
      <dgm:spPr/>
    </dgm:pt>
    <dgm:pt modelId="{A2FC1B4C-366E-4A05-B69A-B6645F7A7C38}" type="pres">
      <dgm:prSet presAssocID="{87BF1D68-16EE-470F-89DB-B893FDED98BD}" presName="parTx" presStyleLbl="revTx" presStyleIdx="4" presStyleCnt="5">
        <dgm:presLayoutVars>
          <dgm:chMax val="0"/>
          <dgm:chPref val="0"/>
        </dgm:presLayoutVars>
      </dgm:prSet>
      <dgm:spPr/>
    </dgm:pt>
  </dgm:ptLst>
  <dgm:cxnLst>
    <dgm:cxn modelId="{34534720-1C50-4EF4-B60A-64A77DB8422E}" srcId="{38005D86-F980-41F5-BFDC-2543F3A00BD7}" destId="{502FCBAB-CF3D-441B-A0E7-CB7435972FA0}" srcOrd="0" destOrd="0" parTransId="{0A356073-3369-4FCC-8CA7-97594E9D63C3}" sibTransId="{3A01B137-80A9-4BE2-AEA6-6ECF85491045}"/>
    <dgm:cxn modelId="{15632B2C-69FE-4BB5-A673-D3D7851B172B}" type="presOf" srcId="{00A3B3EF-40E8-4E6B-AEAD-4EE3A25954EE}" destId="{BBC55BCE-4286-4CF0-947E-EAA44DFEEBB3}" srcOrd="0" destOrd="0" presId="urn:microsoft.com/office/officeart/2018/2/layout/IconVerticalSolidList"/>
    <dgm:cxn modelId="{6EF0145C-2A8F-401E-B3F3-0B420230C447}" srcId="{38005D86-F980-41F5-BFDC-2543F3A00BD7}" destId="{864D993D-5DE0-4C48-AFEC-30CA93583586}" srcOrd="1" destOrd="0" parTransId="{AD4E6DF4-02A7-4708-A388-FE21F79DA5C0}" sibTransId="{F6C4C42C-C76D-4C4F-BBC6-699F7C53F03E}"/>
    <dgm:cxn modelId="{1EC77B4F-4204-49D4-87F4-B35AD0A49D72}" type="presOf" srcId="{502FCBAB-CF3D-441B-A0E7-CB7435972FA0}" destId="{8BCE0A0E-3A97-47E1-851C-3C6E432E2BC7}" srcOrd="0" destOrd="0" presId="urn:microsoft.com/office/officeart/2018/2/layout/IconVerticalSolidList"/>
    <dgm:cxn modelId="{5C7E955A-CEB5-4292-BFEB-6615F9250711}" srcId="{38005D86-F980-41F5-BFDC-2543F3A00BD7}" destId="{377C3643-1863-4E94-9F19-0DF72F4AA95C}" srcOrd="3" destOrd="0" parTransId="{35F16FE7-2885-4364-8062-6EDA6732AC9D}" sibTransId="{6371B88A-952C-4D32-8CCC-6AEEE7555D5A}"/>
    <dgm:cxn modelId="{6FD48A82-81AE-433B-90B5-9654BD28CE06}" srcId="{38005D86-F980-41F5-BFDC-2543F3A00BD7}" destId="{00A3B3EF-40E8-4E6B-AEAD-4EE3A25954EE}" srcOrd="2" destOrd="0" parTransId="{4DB4FD10-9A80-47F9-8948-FB3942ED1ED2}" sibTransId="{B3141C40-23FB-48CB-ACCE-989DC00568EA}"/>
    <dgm:cxn modelId="{B4AA57A2-7FBD-4CD2-960A-04DDDBC58F0B}" type="presOf" srcId="{38005D86-F980-41F5-BFDC-2543F3A00BD7}" destId="{AB0AB3BE-612B-4A64-B1E1-E07287B467AA}" srcOrd="0" destOrd="0" presId="urn:microsoft.com/office/officeart/2018/2/layout/IconVerticalSolidList"/>
    <dgm:cxn modelId="{F55534BE-2426-4C29-8F88-9B458617B2B1}" type="presOf" srcId="{87BF1D68-16EE-470F-89DB-B893FDED98BD}" destId="{A2FC1B4C-366E-4A05-B69A-B6645F7A7C38}" srcOrd="0" destOrd="0" presId="urn:microsoft.com/office/officeart/2018/2/layout/IconVerticalSolidList"/>
    <dgm:cxn modelId="{316325C3-F578-4E9A-A356-642326FD7517}" type="presOf" srcId="{377C3643-1863-4E94-9F19-0DF72F4AA95C}" destId="{F9000C94-B4B5-4E7C-A12C-84A7A5EF9175}" srcOrd="0" destOrd="0" presId="urn:microsoft.com/office/officeart/2018/2/layout/IconVerticalSolidList"/>
    <dgm:cxn modelId="{6F8FA2CE-CC2F-43E7-836B-0C89E78A3370}" srcId="{38005D86-F980-41F5-BFDC-2543F3A00BD7}" destId="{87BF1D68-16EE-470F-89DB-B893FDED98BD}" srcOrd="4" destOrd="0" parTransId="{766260DD-CA50-4D6B-91EA-C6354BF16871}" sibTransId="{F3CCB3C5-F62A-48B4-B661-5AD80C77C14B}"/>
    <dgm:cxn modelId="{D92E2CE3-2439-43AC-9EBD-FADC08367723}" type="presOf" srcId="{864D993D-5DE0-4C48-AFEC-30CA93583586}" destId="{1205CE5E-F8AA-4EEF-B206-7EB238D5D872}" srcOrd="0" destOrd="0" presId="urn:microsoft.com/office/officeart/2018/2/layout/IconVerticalSolidList"/>
    <dgm:cxn modelId="{6DDA6A58-3C8E-4C94-A248-2AB3CC3DD2A0}" type="presParOf" srcId="{AB0AB3BE-612B-4A64-B1E1-E07287B467AA}" destId="{684E8FB8-1FB2-492F-8DD8-66163E9B4C39}" srcOrd="0" destOrd="0" presId="urn:microsoft.com/office/officeart/2018/2/layout/IconVerticalSolidList"/>
    <dgm:cxn modelId="{95494BB3-F4D1-4370-8E85-4933D91E35B4}" type="presParOf" srcId="{684E8FB8-1FB2-492F-8DD8-66163E9B4C39}" destId="{B5F21133-C045-4FE0-A610-4BB153ADFE70}" srcOrd="0" destOrd="0" presId="urn:microsoft.com/office/officeart/2018/2/layout/IconVerticalSolidList"/>
    <dgm:cxn modelId="{A18A7FAA-179B-4D2D-9C43-4EEEF3117161}" type="presParOf" srcId="{684E8FB8-1FB2-492F-8DD8-66163E9B4C39}" destId="{71010DFC-BCEF-4499-9B59-3C7935237B38}" srcOrd="1" destOrd="0" presId="urn:microsoft.com/office/officeart/2018/2/layout/IconVerticalSolidList"/>
    <dgm:cxn modelId="{1D6B88BB-BB85-43D5-93E4-FA781493C997}" type="presParOf" srcId="{684E8FB8-1FB2-492F-8DD8-66163E9B4C39}" destId="{BCF98BDB-316F-4571-ADDD-3D7ED88FA526}" srcOrd="2" destOrd="0" presId="urn:microsoft.com/office/officeart/2018/2/layout/IconVerticalSolidList"/>
    <dgm:cxn modelId="{41E277A2-0B0D-473E-A102-7F3C9115E7E7}" type="presParOf" srcId="{684E8FB8-1FB2-492F-8DD8-66163E9B4C39}" destId="{8BCE0A0E-3A97-47E1-851C-3C6E432E2BC7}" srcOrd="3" destOrd="0" presId="urn:microsoft.com/office/officeart/2018/2/layout/IconVerticalSolidList"/>
    <dgm:cxn modelId="{DD641282-2F70-4815-8374-398A8DAF3A34}" type="presParOf" srcId="{AB0AB3BE-612B-4A64-B1E1-E07287B467AA}" destId="{184A9229-BF69-49F2-B6FF-206189A3A786}" srcOrd="1" destOrd="0" presId="urn:microsoft.com/office/officeart/2018/2/layout/IconVerticalSolidList"/>
    <dgm:cxn modelId="{5E03F47F-924E-47F4-BE32-6B45478C2589}" type="presParOf" srcId="{AB0AB3BE-612B-4A64-B1E1-E07287B467AA}" destId="{2A1874EE-901E-4864-94E7-345313040286}" srcOrd="2" destOrd="0" presId="urn:microsoft.com/office/officeart/2018/2/layout/IconVerticalSolidList"/>
    <dgm:cxn modelId="{CAF7FA9C-AC9C-429B-904E-9CE7BBF380E3}" type="presParOf" srcId="{2A1874EE-901E-4864-94E7-345313040286}" destId="{F190CAF0-5D4E-42DB-8B1F-63BABAF0A044}" srcOrd="0" destOrd="0" presId="urn:microsoft.com/office/officeart/2018/2/layout/IconVerticalSolidList"/>
    <dgm:cxn modelId="{0010F91E-874E-456C-9F48-62FA1FA4D34E}" type="presParOf" srcId="{2A1874EE-901E-4864-94E7-345313040286}" destId="{FC385317-93E3-4EE0-B917-20F471D702CF}" srcOrd="1" destOrd="0" presId="urn:microsoft.com/office/officeart/2018/2/layout/IconVerticalSolidList"/>
    <dgm:cxn modelId="{445EFC0B-C534-4C6D-9AEC-0C26B0EE4077}" type="presParOf" srcId="{2A1874EE-901E-4864-94E7-345313040286}" destId="{D3D9B1E3-AC5D-4F47-8894-7A2722F6DACE}" srcOrd="2" destOrd="0" presId="urn:microsoft.com/office/officeart/2018/2/layout/IconVerticalSolidList"/>
    <dgm:cxn modelId="{36864B3A-2FAC-4917-847C-D7C9E155349E}" type="presParOf" srcId="{2A1874EE-901E-4864-94E7-345313040286}" destId="{1205CE5E-F8AA-4EEF-B206-7EB238D5D872}" srcOrd="3" destOrd="0" presId="urn:microsoft.com/office/officeart/2018/2/layout/IconVerticalSolidList"/>
    <dgm:cxn modelId="{B2E5A35E-1F20-4A65-8D4D-7642C2699A20}" type="presParOf" srcId="{AB0AB3BE-612B-4A64-B1E1-E07287B467AA}" destId="{4CBFE931-A033-4AA1-B461-4944321DFD93}" srcOrd="3" destOrd="0" presId="urn:microsoft.com/office/officeart/2018/2/layout/IconVerticalSolidList"/>
    <dgm:cxn modelId="{946D59BE-1734-4DC6-85E7-2D73F25529D0}" type="presParOf" srcId="{AB0AB3BE-612B-4A64-B1E1-E07287B467AA}" destId="{D01A84D1-3E21-4147-B2CD-4FEBE3D0F91C}" srcOrd="4" destOrd="0" presId="urn:microsoft.com/office/officeart/2018/2/layout/IconVerticalSolidList"/>
    <dgm:cxn modelId="{114243B2-80A6-411B-A403-F66FF82E019D}" type="presParOf" srcId="{D01A84D1-3E21-4147-B2CD-4FEBE3D0F91C}" destId="{EE7D2F75-7AC2-4081-94B3-332A9E4F589A}" srcOrd="0" destOrd="0" presId="urn:microsoft.com/office/officeart/2018/2/layout/IconVerticalSolidList"/>
    <dgm:cxn modelId="{B0C29F72-ECF2-44CF-8543-D1F1F6052379}" type="presParOf" srcId="{D01A84D1-3E21-4147-B2CD-4FEBE3D0F91C}" destId="{F95CB4BB-5769-4CE6-B013-53D421177B10}" srcOrd="1" destOrd="0" presId="urn:microsoft.com/office/officeart/2018/2/layout/IconVerticalSolidList"/>
    <dgm:cxn modelId="{F3C36873-3064-405A-8F20-C87E7D028F75}" type="presParOf" srcId="{D01A84D1-3E21-4147-B2CD-4FEBE3D0F91C}" destId="{E7BD2C57-FCD1-417E-B150-87A217397222}" srcOrd="2" destOrd="0" presId="urn:microsoft.com/office/officeart/2018/2/layout/IconVerticalSolidList"/>
    <dgm:cxn modelId="{BBE7D4FD-5C46-4B7B-B51D-7BE63D59D002}" type="presParOf" srcId="{D01A84D1-3E21-4147-B2CD-4FEBE3D0F91C}" destId="{BBC55BCE-4286-4CF0-947E-EAA44DFEEBB3}" srcOrd="3" destOrd="0" presId="urn:microsoft.com/office/officeart/2018/2/layout/IconVerticalSolidList"/>
    <dgm:cxn modelId="{5CC90AAD-44DE-48CF-BD26-D2C08F1B7E16}" type="presParOf" srcId="{AB0AB3BE-612B-4A64-B1E1-E07287B467AA}" destId="{ED380352-00A9-4E38-ABB6-4D4E58EA741E}" srcOrd="5" destOrd="0" presId="urn:microsoft.com/office/officeart/2018/2/layout/IconVerticalSolidList"/>
    <dgm:cxn modelId="{E1A29FAD-F34B-4C98-A2F5-3912B2B83AA5}" type="presParOf" srcId="{AB0AB3BE-612B-4A64-B1E1-E07287B467AA}" destId="{3ED90D5F-B605-4B1C-A3E9-C24E54C8A951}" srcOrd="6" destOrd="0" presId="urn:microsoft.com/office/officeart/2018/2/layout/IconVerticalSolidList"/>
    <dgm:cxn modelId="{3C182CFC-D83F-4BEB-80D8-6DF335D204EB}" type="presParOf" srcId="{3ED90D5F-B605-4B1C-A3E9-C24E54C8A951}" destId="{7D1A1194-6AC1-4FD0-BA8E-24D25B06012B}" srcOrd="0" destOrd="0" presId="urn:microsoft.com/office/officeart/2018/2/layout/IconVerticalSolidList"/>
    <dgm:cxn modelId="{277F1C16-F047-42EA-9C13-C1A070E3DC1A}" type="presParOf" srcId="{3ED90D5F-B605-4B1C-A3E9-C24E54C8A951}" destId="{62ADFE1E-49E7-44BA-8989-8F8AE20ECC74}" srcOrd="1" destOrd="0" presId="urn:microsoft.com/office/officeart/2018/2/layout/IconVerticalSolidList"/>
    <dgm:cxn modelId="{876330D1-2DBB-48EB-860C-99B5C39BFF85}" type="presParOf" srcId="{3ED90D5F-B605-4B1C-A3E9-C24E54C8A951}" destId="{FA098460-6979-48AB-BAB8-839F8CFC72D0}" srcOrd="2" destOrd="0" presId="urn:microsoft.com/office/officeart/2018/2/layout/IconVerticalSolidList"/>
    <dgm:cxn modelId="{68E667AE-A837-44DB-BD42-F49A2F944F4F}" type="presParOf" srcId="{3ED90D5F-B605-4B1C-A3E9-C24E54C8A951}" destId="{F9000C94-B4B5-4E7C-A12C-84A7A5EF9175}" srcOrd="3" destOrd="0" presId="urn:microsoft.com/office/officeart/2018/2/layout/IconVerticalSolidList"/>
    <dgm:cxn modelId="{7126994D-2552-45A4-BDE8-377563777850}" type="presParOf" srcId="{AB0AB3BE-612B-4A64-B1E1-E07287B467AA}" destId="{6242F432-0795-4EF3-9B56-E4F2E5CEF395}" srcOrd="7" destOrd="0" presId="urn:microsoft.com/office/officeart/2018/2/layout/IconVerticalSolidList"/>
    <dgm:cxn modelId="{4F4FD815-8081-45B1-9659-A16C6A1D2CEC}" type="presParOf" srcId="{AB0AB3BE-612B-4A64-B1E1-E07287B467AA}" destId="{388E8DFA-2043-479D-A9E7-C497B0138ED8}" srcOrd="8" destOrd="0" presId="urn:microsoft.com/office/officeart/2018/2/layout/IconVerticalSolidList"/>
    <dgm:cxn modelId="{3CB5C934-9269-4A74-9A1F-9B8B406F25AD}" type="presParOf" srcId="{388E8DFA-2043-479D-A9E7-C497B0138ED8}" destId="{029A52FC-1F15-4512-9035-037A5BB51CD6}" srcOrd="0" destOrd="0" presId="urn:microsoft.com/office/officeart/2018/2/layout/IconVerticalSolidList"/>
    <dgm:cxn modelId="{473F024F-29EB-4A3A-B565-83FE0714D443}" type="presParOf" srcId="{388E8DFA-2043-479D-A9E7-C497B0138ED8}" destId="{2710140F-93D7-4C7A-B91F-9CCCC51A3CC3}" srcOrd="1" destOrd="0" presId="urn:microsoft.com/office/officeart/2018/2/layout/IconVerticalSolidList"/>
    <dgm:cxn modelId="{29B5A1A8-94A2-4417-9E90-B5FE69737995}" type="presParOf" srcId="{388E8DFA-2043-479D-A9E7-C497B0138ED8}" destId="{976E9AA3-F681-49F3-BE26-4C2129C6E96C}" srcOrd="2" destOrd="0" presId="urn:microsoft.com/office/officeart/2018/2/layout/IconVerticalSolidList"/>
    <dgm:cxn modelId="{C32F1C5E-2F17-4EF9-8132-791A506EF5E5}" type="presParOf" srcId="{388E8DFA-2043-479D-A9E7-C497B0138ED8}" destId="{A2FC1B4C-366E-4A05-B69A-B6645F7A7C3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13131EF-9346-44B9-B1B0-F106A95D0548}" type="doc">
      <dgm:prSet loTypeId="urn:microsoft.com/office/officeart/2018/2/layout/IconCircle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7EBCBE4-F453-459C-BA77-B713318C1B58}">
      <dgm:prSet custT="1"/>
      <dgm:spPr/>
      <dgm:t>
        <a:bodyPr/>
        <a:lstStyle/>
        <a:p>
          <a:r>
            <a:rPr lang="en-US" sz="2400" b="0" dirty="0"/>
            <a:t>Has the evaluated intervention been managed with reasonable regard for efficiency?</a:t>
          </a:r>
        </a:p>
      </dgm:t>
    </dgm:pt>
    <dgm:pt modelId="{EB6F5ACE-56C0-4740-BC56-8534FAC89738}" type="parTrans" cxnId="{901BD97E-03B7-4449-83DC-0A11F5F2BDD8}">
      <dgm:prSet/>
      <dgm:spPr/>
      <dgm:t>
        <a:bodyPr/>
        <a:lstStyle/>
        <a:p>
          <a:endParaRPr lang="en-US" sz="4000" b="0"/>
        </a:p>
      </dgm:t>
    </dgm:pt>
    <dgm:pt modelId="{8A66FA34-3BA1-4068-B749-BDF33197C0C9}" type="sibTrans" cxnId="{901BD97E-03B7-4449-83DC-0A11F5F2BDD8}">
      <dgm:prSet/>
      <dgm:spPr/>
      <dgm:t>
        <a:bodyPr/>
        <a:lstStyle/>
        <a:p>
          <a:endParaRPr lang="en-US" sz="2400" b="0"/>
        </a:p>
      </dgm:t>
    </dgm:pt>
    <dgm:pt modelId="{98191E0D-E6E0-411F-A7E2-C49BBBBB2E1D}">
      <dgm:prSet custT="1"/>
      <dgm:spPr/>
      <dgm:t>
        <a:bodyPr/>
        <a:lstStyle/>
        <a:p>
          <a:r>
            <a:rPr lang="en-US" sz="2400" b="0" dirty="0"/>
            <a:t>What measures have been taken during planning and implementation to ensure that resources are efficiently used?</a:t>
          </a:r>
        </a:p>
      </dgm:t>
    </dgm:pt>
    <dgm:pt modelId="{F0A355E5-A3E7-44CB-A357-6ED7DC51C0B0}" type="parTrans" cxnId="{C8F4CC11-3E86-4503-8A51-79CE6C2155F2}">
      <dgm:prSet/>
      <dgm:spPr/>
      <dgm:t>
        <a:bodyPr/>
        <a:lstStyle/>
        <a:p>
          <a:endParaRPr lang="en-US" sz="4000" b="0"/>
        </a:p>
      </dgm:t>
    </dgm:pt>
    <dgm:pt modelId="{98B30D49-6C40-45B0-80A3-5402E1A8EF8C}" type="sibTrans" cxnId="{C8F4CC11-3E86-4503-8A51-79CE6C2155F2}">
      <dgm:prSet/>
      <dgm:spPr/>
      <dgm:t>
        <a:bodyPr/>
        <a:lstStyle/>
        <a:p>
          <a:endParaRPr lang="en-US" sz="2400" b="0"/>
        </a:p>
      </dgm:t>
    </dgm:pt>
    <dgm:pt modelId="{17D6E2A1-086C-4F1C-A933-337A55B0E996}">
      <dgm:prSet custT="1"/>
      <dgm:spPr/>
      <dgm:t>
        <a:bodyPr/>
        <a:lstStyle/>
        <a:p>
          <a:r>
            <a:rPr lang="en-US" sz="2400" b="0" dirty="0"/>
            <a:t>Could the intervention have been implemented with fewer resources without reducing the quality and quantity of the results?</a:t>
          </a:r>
        </a:p>
      </dgm:t>
    </dgm:pt>
    <dgm:pt modelId="{78C2A9AE-8062-447B-8947-584724A34CAE}" type="parTrans" cxnId="{5E26237A-8C83-4B1C-A975-F9E7B4CE59F1}">
      <dgm:prSet/>
      <dgm:spPr/>
      <dgm:t>
        <a:bodyPr/>
        <a:lstStyle/>
        <a:p>
          <a:endParaRPr lang="en-US" sz="4000" b="0"/>
        </a:p>
      </dgm:t>
    </dgm:pt>
    <dgm:pt modelId="{CF1C4784-3A00-4353-8DCF-CCDFB7B322B6}" type="sibTrans" cxnId="{5E26237A-8C83-4B1C-A975-F9E7B4CE59F1}">
      <dgm:prSet/>
      <dgm:spPr/>
      <dgm:t>
        <a:bodyPr/>
        <a:lstStyle/>
        <a:p>
          <a:endParaRPr lang="en-US" sz="2400" b="0"/>
        </a:p>
      </dgm:t>
    </dgm:pt>
    <dgm:pt modelId="{F440A25D-6CB7-43AB-AC07-354954B7E6D8}">
      <dgm:prSet custT="1"/>
      <dgm:spPr/>
      <dgm:t>
        <a:bodyPr/>
        <a:lstStyle/>
        <a:p>
          <a:r>
            <a:rPr lang="en-US" sz="2400" b="0" dirty="0"/>
            <a:t>Could more of the same result have been produced with the same resources?</a:t>
          </a:r>
        </a:p>
      </dgm:t>
    </dgm:pt>
    <dgm:pt modelId="{A3360278-0DEC-46AE-8CA4-BFE108D6D068}" type="parTrans" cxnId="{2DC13C81-BD75-4D9A-A67D-5DCCFB3FEB8E}">
      <dgm:prSet/>
      <dgm:spPr/>
      <dgm:t>
        <a:bodyPr/>
        <a:lstStyle/>
        <a:p>
          <a:endParaRPr lang="en-US" sz="4000" b="0"/>
        </a:p>
      </dgm:t>
    </dgm:pt>
    <dgm:pt modelId="{186DBFF5-C1BF-4C9E-8059-4EB0B5F3EE65}" type="sibTrans" cxnId="{2DC13C81-BD75-4D9A-A67D-5DCCFB3FEB8E}">
      <dgm:prSet/>
      <dgm:spPr/>
      <dgm:t>
        <a:bodyPr/>
        <a:lstStyle/>
        <a:p>
          <a:endParaRPr lang="en-US" sz="2400" b="0"/>
        </a:p>
      </dgm:t>
    </dgm:pt>
    <dgm:pt modelId="{40BE5DD9-7A08-44F2-A99E-A49349A9C6BC}" type="pres">
      <dgm:prSet presAssocID="{713131EF-9346-44B9-B1B0-F106A95D0548}" presName="root" presStyleCnt="0">
        <dgm:presLayoutVars>
          <dgm:dir/>
          <dgm:resizeHandles val="exact"/>
        </dgm:presLayoutVars>
      </dgm:prSet>
      <dgm:spPr/>
    </dgm:pt>
    <dgm:pt modelId="{D4FBDD08-1E60-4EA4-8BAC-14A3D88034B6}" type="pres">
      <dgm:prSet presAssocID="{713131EF-9346-44B9-B1B0-F106A95D0548}" presName="container" presStyleCnt="0">
        <dgm:presLayoutVars>
          <dgm:dir/>
          <dgm:resizeHandles val="exact"/>
        </dgm:presLayoutVars>
      </dgm:prSet>
      <dgm:spPr/>
    </dgm:pt>
    <dgm:pt modelId="{98180220-ACD8-4DE9-AEEC-44BA60633658}" type="pres">
      <dgm:prSet presAssocID="{67EBCBE4-F453-459C-BA77-B713318C1B58}" presName="compNode" presStyleCnt="0"/>
      <dgm:spPr/>
    </dgm:pt>
    <dgm:pt modelId="{3D4D13F4-41A0-4EAE-9E2F-0CFF2632611F}" type="pres">
      <dgm:prSet presAssocID="{67EBCBE4-F453-459C-BA77-B713318C1B58}" presName="iconBgRect" presStyleLbl="bgShp" presStyleIdx="0" presStyleCnt="4"/>
      <dgm:spPr/>
    </dgm:pt>
    <dgm:pt modelId="{7EBC324C-A80A-4F98-BE83-1FA9DF87AD63}" type="pres">
      <dgm:prSet presAssocID="{67EBCBE4-F453-459C-BA77-B713318C1B5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DFE9F2A6-0CDD-4075-80F5-1C800C205DA3}" type="pres">
      <dgm:prSet presAssocID="{67EBCBE4-F453-459C-BA77-B713318C1B58}" presName="spaceRect" presStyleCnt="0"/>
      <dgm:spPr/>
    </dgm:pt>
    <dgm:pt modelId="{FC4E67A2-6D0B-45A4-8E7A-F1D32B17CE7B}" type="pres">
      <dgm:prSet presAssocID="{67EBCBE4-F453-459C-BA77-B713318C1B58}" presName="textRect" presStyleLbl="revTx" presStyleIdx="0" presStyleCnt="4">
        <dgm:presLayoutVars>
          <dgm:chMax val="1"/>
          <dgm:chPref val="1"/>
        </dgm:presLayoutVars>
      </dgm:prSet>
      <dgm:spPr/>
    </dgm:pt>
    <dgm:pt modelId="{611025BC-DFF2-4A7D-96B9-91DCFA48CDC4}" type="pres">
      <dgm:prSet presAssocID="{8A66FA34-3BA1-4068-B749-BDF33197C0C9}" presName="sibTrans" presStyleLbl="sibTrans2D1" presStyleIdx="0" presStyleCnt="0"/>
      <dgm:spPr/>
    </dgm:pt>
    <dgm:pt modelId="{531CE1CD-1820-4573-A6AA-A9B91DBA4BFA}" type="pres">
      <dgm:prSet presAssocID="{98191E0D-E6E0-411F-A7E2-C49BBBBB2E1D}" presName="compNode" presStyleCnt="0"/>
      <dgm:spPr/>
    </dgm:pt>
    <dgm:pt modelId="{2BB8FCF6-0D65-4F12-89DE-30E4CB2028A6}" type="pres">
      <dgm:prSet presAssocID="{98191E0D-E6E0-411F-A7E2-C49BBBBB2E1D}" presName="iconBgRect" presStyleLbl="bgShp" presStyleIdx="1" presStyleCnt="4"/>
      <dgm:spPr/>
    </dgm:pt>
    <dgm:pt modelId="{B87C4A2F-E08C-450B-9E42-0E2E8D2E14E9}" type="pres">
      <dgm:prSet presAssocID="{98191E0D-E6E0-411F-A7E2-C49BBBBB2E1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DAC36FBF-F691-43EA-93FB-8625A775CD9F}" type="pres">
      <dgm:prSet presAssocID="{98191E0D-E6E0-411F-A7E2-C49BBBBB2E1D}" presName="spaceRect" presStyleCnt="0"/>
      <dgm:spPr/>
    </dgm:pt>
    <dgm:pt modelId="{28994419-D9CF-43CF-B50E-6469CE821A4C}" type="pres">
      <dgm:prSet presAssocID="{98191E0D-E6E0-411F-A7E2-C49BBBBB2E1D}" presName="textRect" presStyleLbl="revTx" presStyleIdx="1" presStyleCnt="4">
        <dgm:presLayoutVars>
          <dgm:chMax val="1"/>
          <dgm:chPref val="1"/>
        </dgm:presLayoutVars>
      </dgm:prSet>
      <dgm:spPr/>
    </dgm:pt>
    <dgm:pt modelId="{C55175CB-FD5E-4A58-9FD1-37AA4008F9EB}" type="pres">
      <dgm:prSet presAssocID="{98B30D49-6C40-45B0-80A3-5402E1A8EF8C}" presName="sibTrans" presStyleLbl="sibTrans2D1" presStyleIdx="0" presStyleCnt="0"/>
      <dgm:spPr/>
    </dgm:pt>
    <dgm:pt modelId="{72612CED-714D-4E70-825E-7D089BD40D03}" type="pres">
      <dgm:prSet presAssocID="{17D6E2A1-086C-4F1C-A933-337A55B0E996}" presName="compNode" presStyleCnt="0"/>
      <dgm:spPr/>
    </dgm:pt>
    <dgm:pt modelId="{17D9283F-2790-4DDB-9600-B023D6606D90}" type="pres">
      <dgm:prSet presAssocID="{17D6E2A1-086C-4F1C-A933-337A55B0E996}" presName="iconBgRect" presStyleLbl="bgShp" presStyleIdx="2" presStyleCnt="4"/>
      <dgm:spPr/>
    </dgm:pt>
    <dgm:pt modelId="{03F59ABA-048B-4440-A71C-FF87B64F4859}" type="pres">
      <dgm:prSet presAssocID="{17D6E2A1-086C-4F1C-A933-337A55B0E99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79ED884F-8803-473B-91A9-FB7B2FC1604E}" type="pres">
      <dgm:prSet presAssocID="{17D6E2A1-086C-4F1C-A933-337A55B0E996}" presName="spaceRect" presStyleCnt="0"/>
      <dgm:spPr/>
    </dgm:pt>
    <dgm:pt modelId="{AA1C6E4F-8E65-40C8-AABA-E91A9BF40604}" type="pres">
      <dgm:prSet presAssocID="{17D6E2A1-086C-4F1C-A933-337A55B0E996}" presName="textRect" presStyleLbl="revTx" presStyleIdx="2" presStyleCnt="4">
        <dgm:presLayoutVars>
          <dgm:chMax val="1"/>
          <dgm:chPref val="1"/>
        </dgm:presLayoutVars>
      </dgm:prSet>
      <dgm:spPr/>
    </dgm:pt>
    <dgm:pt modelId="{A5FDFF78-57B1-430B-826D-8D87FD7AC885}" type="pres">
      <dgm:prSet presAssocID="{CF1C4784-3A00-4353-8DCF-CCDFB7B322B6}" presName="sibTrans" presStyleLbl="sibTrans2D1" presStyleIdx="0" presStyleCnt="0"/>
      <dgm:spPr/>
    </dgm:pt>
    <dgm:pt modelId="{6B4951E0-03C1-403A-A49D-7840BAF82753}" type="pres">
      <dgm:prSet presAssocID="{F440A25D-6CB7-43AB-AC07-354954B7E6D8}" presName="compNode" presStyleCnt="0"/>
      <dgm:spPr/>
    </dgm:pt>
    <dgm:pt modelId="{7E638C4C-A6D8-4453-B796-B078BD172F2D}" type="pres">
      <dgm:prSet presAssocID="{F440A25D-6CB7-43AB-AC07-354954B7E6D8}" presName="iconBgRect" presStyleLbl="bgShp" presStyleIdx="3" presStyleCnt="4"/>
      <dgm:spPr/>
    </dgm:pt>
    <dgm:pt modelId="{45500094-91B6-4A0E-863A-958EDBB4096C}" type="pres">
      <dgm:prSet presAssocID="{F440A25D-6CB7-43AB-AC07-354954B7E6D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ctory"/>
        </a:ext>
      </dgm:extLst>
    </dgm:pt>
    <dgm:pt modelId="{7194996D-0E0F-4D5A-B368-F081FC1D28B1}" type="pres">
      <dgm:prSet presAssocID="{F440A25D-6CB7-43AB-AC07-354954B7E6D8}" presName="spaceRect" presStyleCnt="0"/>
      <dgm:spPr/>
    </dgm:pt>
    <dgm:pt modelId="{1ED61CA7-1943-4681-93A8-219D9193C2FD}" type="pres">
      <dgm:prSet presAssocID="{F440A25D-6CB7-43AB-AC07-354954B7E6D8}" presName="textRect" presStyleLbl="revTx" presStyleIdx="3" presStyleCnt="4">
        <dgm:presLayoutVars>
          <dgm:chMax val="1"/>
          <dgm:chPref val="1"/>
        </dgm:presLayoutVars>
      </dgm:prSet>
      <dgm:spPr/>
    </dgm:pt>
  </dgm:ptLst>
  <dgm:cxnLst>
    <dgm:cxn modelId="{9D74620C-0763-4189-8BB1-4E6BB8117DD1}" type="presOf" srcId="{98191E0D-E6E0-411F-A7E2-C49BBBBB2E1D}" destId="{28994419-D9CF-43CF-B50E-6469CE821A4C}" srcOrd="0" destOrd="0" presId="urn:microsoft.com/office/officeart/2018/2/layout/IconCircleList"/>
    <dgm:cxn modelId="{A9686311-2829-4FA2-A719-4C55AE285B2F}" type="presOf" srcId="{17D6E2A1-086C-4F1C-A933-337A55B0E996}" destId="{AA1C6E4F-8E65-40C8-AABA-E91A9BF40604}" srcOrd="0" destOrd="0" presId="urn:microsoft.com/office/officeart/2018/2/layout/IconCircleList"/>
    <dgm:cxn modelId="{C8F4CC11-3E86-4503-8A51-79CE6C2155F2}" srcId="{713131EF-9346-44B9-B1B0-F106A95D0548}" destId="{98191E0D-E6E0-411F-A7E2-C49BBBBB2E1D}" srcOrd="1" destOrd="0" parTransId="{F0A355E5-A3E7-44CB-A357-6ED7DC51C0B0}" sibTransId="{98B30D49-6C40-45B0-80A3-5402E1A8EF8C}"/>
    <dgm:cxn modelId="{42175A14-79F1-4A8F-BC1C-5D0EBD97F141}" type="presOf" srcId="{F440A25D-6CB7-43AB-AC07-354954B7E6D8}" destId="{1ED61CA7-1943-4681-93A8-219D9193C2FD}" srcOrd="0" destOrd="0" presId="urn:microsoft.com/office/officeart/2018/2/layout/IconCircleList"/>
    <dgm:cxn modelId="{F77F3E55-7F43-48C5-98C8-61D6D1BFDA4C}" type="presOf" srcId="{CF1C4784-3A00-4353-8DCF-CCDFB7B322B6}" destId="{A5FDFF78-57B1-430B-826D-8D87FD7AC885}" srcOrd="0" destOrd="0" presId="urn:microsoft.com/office/officeart/2018/2/layout/IconCircleList"/>
    <dgm:cxn modelId="{5E26237A-8C83-4B1C-A975-F9E7B4CE59F1}" srcId="{713131EF-9346-44B9-B1B0-F106A95D0548}" destId="{17D6E2A1-086C-4F1C-A933-337A55B0E996}" srcOrd="2" destOrd="0" parTransId="{78C2A9AE-8062-447B-8947-584724A34CAE}" sibTransId="{CF1C4784-3A00-4353-8DCF-CCDFB7B322B6}"/>
    <dgm:cxn modelId="{B4A03E7C-003E-4021-A930-705F5693B2CC}" type="presOf" srcId="{8A66FA34-3BA1-4068-B749-BDF33197C0C9}" destId="{611025BC-DFF2-4A7D-96B9-91DCFA48CDC4}" srcOrd="0" destOrd="0" presId="urn:microsoft.com/office/officeart/2018/2/layout/IconCircleList"/>
    <dgm:cxn modelId="{901BD97E-03B7-4449-83DC-0A11F5F2BDD8}" srcId="{713131EF-9346-44B9-B1B0-F106A95D0548}" destId="{67EBCBE4-F453-459C-BA77-B713318C1B58}" srcOrd="0" destOrd="0" parTransId="{EB6F5ACE-56C0-4740-BC56-8534FAC89738}" sibTransId="{8A66FA34-3BA1-4068-B749-BDF33197C0C9}"/>
    <dgm:cxn modelId="{2DC13C81-BD75-4D9A-A67D-5DCCFB3FEB8E}" srcId="{713131EF-9346-44B9-B1B0-F106A95D0548}" destId="{F440A25D-6CB7-43AB-AC07-354954B7E6D8}" srcOrd="3" destOrd="0" parTransId="{A3360278-0DEC-46AE-8CA4-BFE108D6D068}" sibTransId="{186DBFF5-C1BF-4C9E-8059-4EB0B5F3EE65}"/>
    <dgm:cxn modelId="{C6A76288-2FE6-4204-91DD-1599DFF03F3F}" type="presOf" srcId="{713131EF-9346-44B9-B1B0-F106A95D0548}" destId="{40BE5DD9-7A08-44F2-A99E-A49349A9C6BC}" srcOrd="0" destOrd="0" presId="urn:microsoft.com/office/officeart/2018/2/layout/IconCircleList"/>
    <dgm:cxn modelId="{1E3364AF-9F6C-4D49-9F13-7C1F6C93AD9E}" type="presOf" srcId="{67EBCBE4-F453-459C-BA77-B713318C1B58}" destId="{FC4E67A2-6D0B-45A4-8E7A-F1D32B17CE7B}" srcOrd="0" destOrd="0" presId="urn:microsoft.com/office/officeart/2018/2/layout/IconCircleList"/>
    <dgm:cxn modelId="{9C21D7C3-8E6E-4B94-A0D5-914317FF9723}" type="presOf" srcId="{98B30D49-6C40-45B0-80A3-5402E1A8EF8C}" destId="{C55175CB-FD5E-4A58-9FD1-37AA4008F9EB}" srcOrd="0" destOrd="0" presId="urn:microsoft.com/office/officeart/2018/2/layout/IconCircleList"/>
    <dgm:cxn modelId="{84AC6055-ED6A-4393-9764-38004322C3B5}" type="presParOf" srcId="{40BE5DD9-7A08-44F2-A99E-A49349A9C6BC}" destId="{D4FBDD08-1E60-4EA4-8BAC-14A3D88034B6}" srcOrd="0" destOrd="0" presId="urn:microsoft.com/office/officeart/2018/2/layout/IconCircleList"/>
    <dgm:cxn modelId="{5E216F2A-6FEA-4CD1-AD83-6FBA9DB9EBE5}" type="presParOf" srcId="{D4FBDD08-1E60-4EA4-8BAC-14A3D88034B6}" destId="{98180220-ACD8-4DE9-AEEC-44BA60633658}" srcOrd="0" destOrd="0" presId="urn:microsoft.com/office/officeart/2018/2/layout/IconCircleList"/>
    <dgm:cxn modelId="{2543F3D3-7DE7-4DDF-8782-A6BCFF10479E}" type="presParOf" srcId="{98180220-ACD8-4DE9-AEEC-44BA60633658}" destId="{3D4D13F4-41A0-4EAE-9E2F-0CFF2632611F}" srcOrd="0" destOrd="0" presId="urn:microsoft.com/office/officeart/2018/2/layout/IconCircleList"/>
    <dgm:cxn modelId="{8C20B027-06EC-45CB-A70D-028606FD8AC8}" type="presParOf" srcId="{98180220-ACD8-4DE9-AEEC-44BA60633658}" destId="{7EBC324C-A80A-4F98-BE83-1FA9DF87AD63}" srcOrd="1" destOrd="0" presId="urn:microsoft.com/office/officeart/2018/2/layout/IconCircleList"/>
    <dgm:cxn modelId="{6CE17B64-52B4-43F3-A1CB-25ACE22D582C}" type="presParOf" srcId="{98180220-ACD8-4DE9-AEEC-44BA60633658}" destId="{DFE9F2A6-0CDD-4075-80F5-1C800C205DA3}" srcOrd="2" destOrd="0" presId="urn:microsoft.com/office/officeart/2018/2/layout/IconCircleList"/>
    <dgm:cxn modelId="{B6F6A4CF-C0C2-4064-B621-0B9BFA7A8C06}" type="presParOf" srcId="{98180220-ACD8-4DE9-AEEC-44BA60633658}" destId="{FC4E67A2-6D0B-45A4-8E7A-F1D32B17CE7B}" srcOrd="3" destOrd="0" presId="urn:microsoft.com/office/officeart/2018/2/layout/IconCircleList"/>
    <dgm:cxn modelId="{FE4DA3A7-3E0F-4805-B4B2-5E5CD04B0CCD}" type="presParOf" srcId="{D4FBDD08-1E60-4EA4-8BAC-14A3D88034B6}" destId="{611025BC-DFF2-4A7D-96B9-91DCFA48CDC4}" srcOrd="1" destOrd="0" presId="urn:microsoft.com/office/officeart/2018/2/layout/IconCircleList"/>
    <dgm:cxn modelId="{FF69E765-D73C-4ADA-B53B-9B5C55F903A0}" type="presParOf" srcId="{D4FBDD08-1E60-4EA4-8BAC-14A3D88034B6}" destId="{531CE1CD-1820-4573-A6AA-A9B91DBA4BFA}" srcOrd="2" destOrd="0" presId="urn:microsoft.com/office/officeart/2018/2/layout/IconCircleList"/>
    <dgm:cxn modelId="{E3C00F29-86BE-4395-9071-6A0F87773926}" type="presParOf" srcId="{531CE1CD-1820-4573-A6AA-A9B91DBA4BFA}" destId="{2BB8FCF6-0D65-4F12-89DE-30E4CB2028A6}" srcOrd="0" destOrd="0" presId="urn:microsoft.com/office/officeart/2018/2/layout/IconCircleList"/>
    <dgm:cxn modelId="{291AA3E9-39C7-4725-B473-229D79D55D58}" type="presParOf" srcId="{531CE1CD-1820-4573-A6AA-A9B91DBA4BFA}" destId="{B87C4A2F-E08C-450B-9E42-0E2E8D2E14E9}" srcOrd="1" destOrd="0" presId="urn:microsoft.com/office/officeart/2018/2/layout/IconCircleList"/>
    <dgm:cxn modelId="{51BDB563-9261-40EA-89CE-BC3C2B05471F}" type="presParOf" srcId="{531CE1CD-1820-4573-A6AA-A9B91DBA4BFA}" destId="{DAC36FBF-F691-43EA-93FB-8625A775CD9F}" srcOrd="2" destOrd="0" presId="urn:microsoft.com/office/officeart/2018/2/layout/IconCircleList"/>
    <dgm:cxn modelId="{BD3CD8EC-6E09-4193-AB55-7CD85C122721}" type="presParOf" srcId="{531CE1CD-1820-4573-A6AA-A9B91DBA4BFA}" destId="{28994419-D9CF-43CF-B50E-6469CE821A4C}" srcOrd="3" destOrd="0" presId="urn:microsoft.com/office/officeart/2018/2/layout/IconCircleList"/>
    <dgm:cxn modelId="{3F91CD69-5C9B-4996-A16E-0D818E36D137}" type="presParOf" srcId="{D4FBDD08-1E60-4EA4-8BAC-14A3D88034B6}" destId="{C55175CB-FD5E-4A58-9FD1-37AA4008F9EB}" srcOrd="3" destOrd="0" presId="urn:microsoft.com/office/officeart/2018/2/layout/IconCircleList"/>
    <dgm:cxn modelId="{270445B0-B1DF-4D02-A838-EF24CA3353CE}" type="presParOf" srcId="{D4FBDD08-1E60-4EA4-8BAC-14A3D88034B6}" destId="{72612CED-714D-4E70-825E-7D089BD40D03}" srcOrd="4" destOrd="0" presId="urn:microsoft.com/office/officeart/2018/2/layout/IconCircleList"/>
    <dgm:cxn modelId="{C9A8EEB8-6FE8-4EA7-87D5-F1BB970F39D6}" type="presParOf" srcId="{72612CED-714D-4E70-825E-7D089BD40D03}" destId="{17D9283F-2790-4DDB-9600-B023D6606D90}" srcOrd="0" destOrd="0" presId="urn:microsoft.com/office/officeart/2018/2/layout/IconCircleList"/>
    <dgm:cxn modelId="{C92F9426-A00F-428C-8B37-A38FFEF2EA53}" type="presParOf" srcId="{72612CED-714D-4E70-825E-7D089BD40D03}" destId="{03F59ABA-048B-4440-A71C-FF87B64F4859}" srcOrd="1" destOrd="0" presId="urn:microsoft.com/office/officeart/2018/2/layout/IconCircleList"/>
    <dgm:cxn modelId="{A73C64E2-48E2-44B8-A596-0DFB576E32C5}" type="presParOf" srcId="{72612CED-714D-4E70-825E-7D089BD40D03}" destId="{79ED884F-8803-473B-91A9-FB7B2FC1604E}" srcOrd="2" destOrd="0" presId="urn:microsoft.com/office/officeart/2018/2/layout/IconCircleList"/>
    <dgm:cxn modelId="{1B13E045-6BE0-470C-97AC-159FF7B0DE05}" type="presParOf" srcId="{72612CED-714D-4E70-825E-7D089BD40D03}" destId="{AA1C6E4F-8E65-40C8-AABA-E91A9BF40604}" srcOrd="3" destOrd="0" presId="urn:microsoft.com/office/officeart/2018/2/layout/IconCircleList"/>
    <dgm:cxn modelId="{FEA14694-14D9-4FAF-96A0-5182AAD8B579}" type="presParOf" srcId="{D4FBDD08-1E60-4EA4-8BAC-14A3D88034B6}" destId="{A5FDFF78-57B1-430B-826D-8D87FD7AC885}" srcOrd="5" destOrd="0" presId="urn:microsoft.com/office/officeart/2018/2/layout/IconCircleList"/>
    <dgm:cxn modelId="{019F2FD8-D2CF-4A0F-9963-4DBC3E894EBA}" type="presParOf" srcId="{D4FBDD08-1E60-4EA4-8BAC-14A3D88034B6}" destId="{6B4951E0-03C1-403A-A49D-7840BAF82753}" srcOrd="6" destOrd="0" presId="urn:microsoft.com/office/officeart/2018/2/layout/IconCircleList"/>
    <dgm:cxn modelId="{C9621BF2-C9AF-45BC-99B2-14F12337ACB3}" type="presParOf" srcId="{6B4951E0-03C1-403A-A49D-7840BAF82753}" destId="{7E638C4C-A6D8-4453-B796-B078BD172F2D}" srcOrd="0" destOrd="0" presId="urn:microsoft.com/office/officeart/2018/2/layout/IconCircleList"/>
    <dgm:cxn modelId="{8F9F70A7-A2B5-4050-8175-9A24DB24104F}" type="presParOf" srcId="{6B4951E0-03C1-403A-A49D-7840BAF82753}" destId="{45500094-91B6-4A0E-863A-958EDBB4096C}" srcOrd="1" destOrd="0" presId="urn:microsoft.com/office/officeart/2018/2/layout/IconCircleList"/>
    <dgm:cxn modelId="{B39DFC55-9BA3-4931-AD02-563858E44160}" type="presParOf" srcId="{6B4951E0-03C1-403A-A49D-7840BAF82753}" destId="{7194996D-0E0F-4D5A-B368-F081FC1D28B1}" srcOrd="2" destOrd="0" presId="urn:microsoft.com/office/officeart/2018/2/layout/IconCircleList"/>
    <dgm:cxn modelId="{55A79354-34BE-47BB-98BB-A5A668980815}" type="presParOf" srcId="{6B4951E0-03C1-403A-A49D-7840BAF82753}" destId="{1ED61CA7-1943-4681-93A8-219D9193C2F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C6CCAA4-9AE3-4B79-992A-C8F860F986B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C67DA4D4-0363-43C3-B3F4-D6CCC8B9B3B6}">
      <dgm:prSet custT="1"/>
      <dgm:spPr/>
      <dgm:t>
        <a:bodyPr/>
        <a:lstStyle/>
        <a:p>
          <a:pPr>
            <a:lnSpc>
              <a:spcPct val="100000"/>
            </a:lnSpc>
          </a:pPr>
          <a:r>
            <a:rPr lang="en-US" sz="2400" dirty="0"/>
            <a:t>Could an altogether different type of intervention have solved the same development problem but at a lower cost?</a:t>
          </a:r>
        </a:p>
      </dgm:t>
    </dgm:pt>
    <dgm:pt modelId="{381BAD6E-28FC-44F9-8B58-8226C2A97F99}" type="parTrans" cxnId="{FC4A06CD-8B20-4CBB-B5B4-76E07A7E8354}">
      <dgm:prSet/>
      <dgm:spPr/>
      <dgm:t>
        <a:bodyPr/>
        <a:lstStyle/>
        <a:p>
          <a:endParaRPr lang="en-US" sz="3200"/>
        </a:p>
      </dgm:t>
    </dgm:pt>
    <dgm:pt modelId="{849014B3-9AE3-4218-AA19-F9D2FAB88C5B}" type="sibTrans" cxnId="{FC4A06CD-8B20-4CBB-B5B4-76E07A7E8354}">
      <dgm:prSet/>
      <dgm:spPr/>
      <dgm:t>
        <a:bodyPr/>
        <a:lstStyle/>
        <a:p>
          <a:pPr>
            <a:lnSpc>
              <a:spcPct val="100000"/>
            </a:lnSpc>
          </a:pPr>
          <a:endParaRPr lang="en-US" sz="3200"/>
        </a:p>
      </dgm:t>
    </dgm:pt>
    <dgm:pt modelId="{A0B23AFE-0D3C-4389-826C-6484AB3AAEF8}">
      <dgm:prSet custT="1"/>
      <dgm:spPr/>
      <dgm:t>
        <a:bodyPr/>
        <a:lstStyle/>
        <a:p>
          <a:pPr>
            <a:lnSpc>
              <a:spcPct val="100000"/>
            </a:lnSpc>
          </a:pPr>
          <a:r>
            <a:rPr lang="en-US" sz="2400" dirty="0"/>
            <a:t>Was the intervention economically worthwhile, given possible alternative uses of the available resources? Should the resources allocated to the intervention have been used for another, more worthwhile, purpose?</a:t>
          </a:r>
        </a:p>
      </dgm:t>
    </dgm:pt>
    <dgm:pt modelId="{5C34E026-B26E-4028-90B9-444B7E04C5B4}" type="parTrans" cxnId="{3074C0EE-2EB9-4A63-A9ED-617A76CA911E}">
      <dgm:prSet/>
      <dgm:spPr/>
      <dgm:t>
        <a:bodyPr/>
        <a:lstStyle/>
        <a:p>
          <a:endParaRPr lang="en-US" sz="3200"/>
        </a:p>
      </dgm:t>
    </dgm:pt>
    <dgm:pt modelId="{039CE07A-A7F2-414C-9DD5-20AC9CEEA845}" type="sibTrans" cxnId="{3074C0EE-2EB9-4A63-A9ED-617A76CA911E}">
      <dgm:prSet/>
      <dgm:spPr/>
      <dgm:t>
        <a:bodyPr/>
        <a:lstStyle/>
        <a:p>
          <a:endParaRPr lang="en-US" sz="3200"/>
        </a:p>
      </dgm:t>
    </dgm:pt>
    <dgm:pt modelId="{C39AC280-23D6-44BA-82B6-D46A9A32E711}" type="pres">
      <dgm:prSet presAssocID="{3C6CCAA4-9AE3-4B79-992A-C8F860F986BF}" presName="root" presStyleCnt="0">
        <dgm:presLayoutVars>
          <dgm:dir/>
          <dgm:resizeHandles val="exact"/>
        </dgm:presLayoutVars>
      </dgm:prSet>
      <dgm:spPr/>
    </dgm:pt>
    <dgm:pt modelId="{B8588987-49D2-4528-9F6A-4F7452F64482}" type="pres">
      <dgm:prSet presAssocID="{3C6CCAA4-9AE3-4B79-992A-C8F860F986BF}" presName="container" presStyleCnt="0">
        <dgm:presLayoutVars>
          <dgm:dir/>
          <dgm:resizeHandles val="exact"/>
        </dgm:presLayoutVars>
      </dgm:prSet>
      <dgm:spPr/>
    </dgm:pt>
    <dgm:pt modelId="{B9CEF455-170B-49A2-BD20-6AEBE843BAEA}" type="pres">
      <dgm:prSet presAssocID="{C67DA4D4-0363-43C3-B3F4-D6CCC8B9B3B6}" presName="compNode" presStyleCnt="0"/>
      <dgm:spPr/>
    </dgm:pt>
    <dgm:pt modelId="{E16CBD0C-D1B0-4A96-928B-3EF465AD125C}" type="pres">
      <dgm:prSet presAssocID="{C67DA4D4-0363-43C3-B3F4-D6CCC8B9B3B6}" presName="iconBgRect" presStyleLbl="bgShp" presStyleIdx="0" presStyleCnt="2"/>
      <dgm:spPr/>
    </dgm:pt>
    <dgm:pt modelId="{A652205F-729E-472E-9A78-40ED1A6933C8}" type="pres">
      <dgm:prSet presAssocID="{C67DA4D4-0363-43C3-B3F4-D6CCC8B9B3B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iness Growth"/>
        </a:ext>
      </dgm:extLst>
    </dgm:pt>
    <dgm:pt modelId="{7DDE6344-5066-4836-B003-98B91E2ADB52}" type="pres">
      <dgm:prSet presAssocID="{C67DA4D4-0363-43C3-B3F4-D6CCC8B9B3B6}" presName="spaceRect" presStyleCnt="0"/>
      <dgm:spPr/>
    </dgm:pt>
    <dgm:pt modelId="{339152AB-CF72-4363-B428-89254EA82EC1}" type="pres">
      <dgm:prSet presAssocID="{C67DA4D4-0363-43C3-B3F4-D6CCC8B9B3B6}" presName="textRect" presStyleLbl="revTx" presStyleIdx="0" presStyleCnt="2">
        <dgm:presLayoutVars>
          <dgm:chMax val="1"/>
          <dgm:chPref val="1"/>
        </dgm:presLayoutVars>
      </dgm:prSet>
      <dgm:spPr/>
    </dgm:pt>
    <dgm:pt modelId="{F2D92C83-3373-41B6-8B4B-70C44EEB2318}" type="pres">
      <dgm:prSet presAssocID="{849014B3-9AE3-4218-AA19-F9D2FAB88C5B}" presName="sibTrans" presStyleLbl="sibTrans2D1" presStyleIdx="0" presStyleCnt="0"/>
      <dgm:spPr/>
    </dgm:pt>
    <dgm:pt modelId="{71266DF7-C0B5-489D-9D8A-1B69AB0743E6}" type="pres">
      <dgm:prSet presAssocID="{A0B23AFE-0D3C-4389-826C-6484AB3AAEF8}" presName="compNode" presStyleCnt="0"/>
      <dgm:spPr/>
    </dgm:pt>
    <dgm:pt modelId="{0B98179C-0C6C-417D-A7B8-FB34D39BECCB}" type="pres">
      <dgm:prSet presAssocID="{A0B23AFE-0D3C-4389-826C-6484AB3AAEF8}" presName="iconBgRect" presStyleLbl="bgShp" presStyleIdx="1" presStyleCnt="2"/>
      <dgm:spPr/>
    </dgm:pt>
    <dgm:pt modelId="{A1965899-27C9-4E3D-9E50-6DEB48FCAE50}" type="pres">
      <dgm:prSet presAssocID="{A0B23AFE-0D3C-4389-826C-6484AB3AAEF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
        </a:ext>
      </dgm:extLst>
    </dgm:pt>
    <dgm:pt modelId="{19499488-AB57-4EE6-BD3B-EA4129C30447}" type="pres">
      <dgm:prSet presAssocID="{A0B23AFE-0D3C-4389-826C-6484AB3AAEF8}" presName="spaceRect" presStyleCnt="0"/>
      <dgm:spPr/>
    </dgm:pt>
    <dgm:pt modelId="{A4FB929F-8142-4E3C-AD9D-3D509C1560AA}" type="pres">
      <dgm:prSet presAssocID="{A0B23AFE-0D3C-4389-826C-6484AB3AAEF8}" presName="textRect" presStyleLbl="revTx" presStyleIdx="1" presStyleCnt="2">
        <dgm:presLayoutVars>
          <dgm:chMax val="1"/>
          <dgm:chPref val="1"/>
        </dgm:presLayoutVars>
      </dgm:prSet>
      <dgm:spPr/>
    </dgm:pt>
  </dgm:ptLst>
  <dgm:cxnLst>
    <dgm:cxn modelId="{7D21B608-B089-40EC-962B-516C85B5DCC5}" type="presOf" srcId="{A0B23AFE-0D3C-4389-826C-6484AB3AAEF8}" destId="{A4FB929F-8142-4E3C-AD9D-3D509C1560AA}" srcOrd="0" destOrd="0" presId="urn:microsoft.com/office/officeart/2018/2/layout/IconCircleList"/>
    <dgm:cxn modelId="{8E1ED345-990D-4C0A-AA69-D0462CFA3E21}" type="presOf" srcId="{3C6CCAA4-9AE3-4B79-992A-C8F860F986BF}" destId="{C39AC280-23D6-44BA-82B6-D46A9A32E711}" srcOrd="0" destOrd="0" presId="urn:microsoft.com/office/officeart/2018/2/layout/IconCircleList"/>
    <dgm:cxn modelId="{CB3CE24B-5E53-4C43-8A8B-98609A1546BF}" type="presOf" srcId="{849014B3-9AE3-4218-AA19-F9D2FAB88C5B}" destId="{F2D92C83-3373-41B6-8B4B-70C44EEB2318}" srcOrd="0" destOrd="0" presId="urn:microsoft.com/office/officeart/2018/2/layout/IconCircleList"/>
    <dgm:cxn modelId="{FC4A06CD-8B20-4CBB-B5B4-76E07A7E8354}" srcId="{3C6CCAA4-9AE3-4B79-992A-C8F860F986BF}" destId="{C67DA4D4-0363-43C3-B3F4-D6CCC8B9B3B6}" srcOrd="0" destOrd="0" parTransId="{381BAD6E-28FC-44F9-8B58-8226C2A97F99}" sibTransId="{849014B3-9AE3-4218-AA19-F9D2FAB88C5B}"/>
    <dgm:cxn modelId="{0A3EB9D8-1697-4F8F-8B30-77C39EDD48B3}" type="presOf" srcId="{C67DA4D4-0363-43C3-B3F4-D6CCC8B9B3B6}" destId="{339152AB-CF72-4363-B428-89254EA82EC1}" srcOrd="0" destOrd="0" presId="urn:microsoft.com/office/officeart/2018/2/layout/IconCircleList"/>
    <dgm:cxn modelId="{3074C0EE-2EB9-4A63-A9ED-617A76CA911E}" srcId="{3C6CCAA4-9AE3-4B79-992A-C8F860F986BF}" destId="{A0B23AFE-0D3C-4389-826C-6484AB3AAEF8}" srcOrd="1" destOrd="0" parTransId="{5C34E026-B26E-4028-90B9-444B7E04C5B4}" sibTransId="{039CE07A-A7F2-414C-9DD5-20AC9CEEA845}"/>
    <dgm:cxn modelId="{41F109BF-F7E1-4E5E-8343-1D6AE25BE38A}" type="presParOf" srcId="{C39AC280-23D6-44BA-82B6-D46A9A32E711}" destId="{B8588987-49D2-4528-9F6A-4F7452F64482}" srcOrd="0" destOrd="0" presId="urn:microsoft.com/office/officeart/2018/2/layout/IconCircleList"/>
    <dgm:cxn modelId="{01F71CA3-023D-48E6-A67C-A13C4F555B5A}" type="presParOf" srcId="{B8588987-49D2-4528-9F6A-4F7452F64482}" destId="{B9CEF455-170B-49A2-BD20-6AEBE843BAEA}" srcOrd="0" destOrd="0" presId="urn:microsoft.com/office/officeart/2018/2/layout/IconCircleList"/>
    <dgm:cxn modelId="{A3AA5032-02F1-44EC-B81C-A7EBC5A62F79}" type="presParOf" srcId="{B9CEF455-170B-49A2-BD20-6AEBE843BAEA}" destId="{E16CBD0C-D1B0-4A96-928B-3EF465AD125C}" srcOrd="0" destOrd="0" presId="urn:microsoft.com/office/officeart/2018/2/layout/IconCircleList"/>
    <dgm:cxn modelId="{DF8D36F7-9BDB-48ED-BB31-5D6930F7BEB2}" type="presParOf" srcId="{B9CEF455-170B-49A2-BD20-6AEBE843BAEA}" destId="{A652205F-729E-472E-9A78-40ED1A6933C8}" srcOrd="1" destOrd="0" presId="urn:microsoft.com/office/officeart/2018/2/layout/IconCircleList"/>
    <dgm:cxn modelId="{0C142AF2-5586-46CD-BC62-0D3812BE4DF6}" type="presParOf" srcId="{B9CEF455-170B-49A2-BD20-6AEBE843BAEA}" destId="{7DDE6344-5066-4836-B003-98B91E2ADB52}" srcOrd="2" destOrd="0" presId="urn:microsoft.com/office/officeart/2018/2/layout/IconCircleList"/>
    <dgm:cxn modelId="{B687535C-288A-43D2-8729-EE32EC5F712B}" type="presParOf" srcId="{B9CEF455-170B-49A2-BD20-6AEBE843BAEA}" destId="{339152AB-CF72-4363-B428-89254EA82EC1}" srcOrd="3" destOrd="0" presId="urn:microsoft.com/office/officeart/2018/2/layout/IconCircleList"/>
    <dgm:cxn modelId="{D23C82AE-5C31-4968-8E83-F09C4D6174D2}" type="presParOf" srcId="{B8588987-49D2-4528-9F6A-4F7452F64482}" destId="{F2D92C83-3373-41B6-8B4B-70C44EEB2318}" srcOrd="1" destOrd="0" presId="urn:microsoft.com/office/officeart/2018/2/layout/IconCircleList"/>
    <dgm:cxn modelId="{E5904A3F-39EB-4BA2-9A27-D7D9E76EB692}" type="presParOf" srcId="{B8588987-49D2-4528-9F6A-4F7452F64482}" destId="{71266DF7-C0B5-489D-9D8A-1B69AB0743E6}" srcOrd="2" destOrd="0" presId="urn:microsoft.com/office/officeart/2018/2/layout/IconCircleList"/>
    <dgm:cxn modelId="{41397AE6-E3EF-404A-9A22-C2EAF840CDB3}" type="presParOf" srcId="{71266DF7-C0B5-489D-9D8A-1B69AB0743E6}" destId="{0B98179C-0C6C-417D-A7B8-FB34D39BECCB}" srcOrd="0" destOrd="0" presId="urn:microsoft.com/office/officeart/2018/2/layout/IconCircleList"/>
    <dgm:cxn modelId="{518AE86D-1E07-465E-891E-901F0EDEEC5F}" type="presParOf" srcId="{71266DF7-C0B5-489D-9D8A-1B69AB0743E6}" destId="{A1965899-27C9-4E3D-9E50-6DEB48FCAE50}" srcOrd="1" destOrd="0" presId="urn:microsoft.com/office/officeart/2018/2/layout/IconCircleList"/>
    <dgm:cxn modelId="{26CE313B-22C6-4757-AF3A-D17C1C4DA5AF}" type="presParOf" srcId="{71266DF7-C0B5-489D-9D8A-1B69AB0743E6}" destId="{19499488-AB57-4EE6-BD3B-EA4129C30447}" srcOrd="2" destOrd="0" presId="urn:microsoft.com/office/officeart/2018/2/layout/IconCircleList"/>
    <dgm:cxn modelId="{ED07CF45-AD6A-4156-A1E2-E1B050B9ABB0}" type="presParOf" srcId="{71266DF7-C0B5-489D-9D8A-1B69AB0743E6}" destId="{A4FB929F-8142-4E3C-AD9D-3D509C1560AA}"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64E096-B834-4734-9CCA-8DE006539CC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1640EED-49FB-4B87-BFB4-C894D974526A}">
      <dgm:prSet/>
      <dgm:spPr/>
      <dgm:t>
        <a:bodyPr/>
        <a:lstStyle/>
        <a:p>
          <a:pPr>
            <a:lnSpc>
              <a:spcPct val="100000"/>
            </a:lnSpc>
          </a:pPr>
          <a:r>
            <a:rPr lang="en-US" b="1" i="0" dirty="0"/>
            <a:t>4. SUSTAINABILITY</a:t>
          </a:r>
          <a:endParaRPr lang="en-US" dirty="0"/>
        </a:p>
      </dgm:t>
    </dgm:pt>
    <dgm:pt modelId="{9EE9316C-1846-4BE4-8808-7E1E580D98A7}" type="parTrans" cxnId="{BACDADC5-41A4-4BCF-8848-579E45472C33}">
      <dgm:prSet/>
      <dgm:spPr/>
      <dgm:t>
        <a:bodyPr/>
        <a:lstStyle/>
        <a:p>
          <a:endParaRPr lang="en-US"/>
        </a:p>
      </dgm:t>
    </dgm:pt>
    <dgm:pt modelId="{C245DE05-B70A-44DD-A359-598C147C33B8}" type="sibTrans" cxnId="{BACDADC5-41A4-4BCF-8848-579E45472C33}">
      <dgm:prSet/>
      <dgm:spPr/>
      <dgm:t>
        <a:bodyPr/>
        <a:lstStyle/>
        <a:p>
          <a:endParaRPr lang="en-US"/>
        </a:p>
      </dgm:t>
    </dgm:pt>
    <dgm:pt modelId="{32C0DAD8-C11F-41F8-9CBE-1EFF0E9A935E}">
      <dgm:prSet custT="1"/>
      <dgm:spPr/>
      <dgm:t>
        <a:bodyPr/>
        <a:lstStyle/>
        <a:p>
          <a:pPr>
            <a:lnSpc>
              <a:spcPct val="100000"/>
            </a:lnSpc>
          </a:pPr>
          <a:r>
            <a:rPr lang="en-US" sz="2500" b="0" i="0" dirty="0"/>
            <a:t>The continuity or durability of development benefits following the cessation of development assistance.</a:t>
          </a:r>
          <a:endParaRPr lang="en-US" sz="2400" dirty="0"/>
        </a:p>
      </dgm:t>
    </dgm:pt>
    <dgm:pt modelId="{C3C0199F-3E59-4C34-8C36-CD1DEF1162CA}" type="parTrans" cxnId="{B9293B27-92E8-433C-9927-7B8383F80967}">
      <dgm:prSet/>
      <dgm:spPr/>
      <dgm:t>
        <a:bodyPr/>
        <a:lstStyle/>
        <a:p>
          <a:endParaRPr lang="en-US"/>
        </a:p>
      </dgm:t>
    </dgm:pt>
    <dgm:pt modelId="{C7D1F4AF-672C-4333-A82E-C3AA62C742C6}" type="sibTrans" cxnId="{B9293B27-92E8-433C-9927-7B8383F80967}">
      <dgm:prSet/>
      <dgm:spPr/>
      <dgm:t>
        <a:bodyPr/>
        <a:lstStyle/>
        <a:p>
          <a:endParaRPr lang="en-US"/>
        </a:p>
      </dgm:t>
    </dgm:pt>
    <dgm:pt modelId="{86D4719B-F2FB-4A59-A1A1-FD78539B9F12}">
      <dgm:prSet/>
      <dgm:spPr/>
      <dgm:t>
        <a:bodyPr/>
        <a:lstStyle/>
        <a:p>
          <a:pPr>
            <a:lnSpc>
              <a:spcPct val="100000"/>
            </a:lnSpc>
          </a:pPr>
          <a:r>
            <a:rPr lang="en-US" b="1" i="0" dirty="0"/>
            <a:t>5. EFFICIENCY</a:t>
          </a:r>
          <a:endParaRPr lang="en-US" dirty="0"/>
        </a:p>
      </dgm:t>
    </dgm:pt>
    <dgm:pt modelId="{B9F25681-CF75-4CDA-806B-A44740D3FB98}" type="parTrans" cxnId="{B4B06963-743F-4140-9C78-368A37224879}">
      <dgm:prSet/>
      <dgm:spPr/>
      <dgm:t>
        <a:bodyPr/>
        <a:lstStyle/>
        <a:p>
          <a:endParaRPr lang="en-US"/>
        </a:p>
      </dgm:t>
    </dgm:pt>
    <dgm:pt modelId="{8C5702BC-15A1-4AFA-AD12-83083EB81716}" type="sibTrans" cxnId="{B4B06963-743F-4140-9C78-368A37224879}">
      <dgm:prSet/>
      <dgm:spPr/>
      <dgm:t>
        <a:bodyPr/>
        <a:lstStyle/>
        <a:p>
          <a:endParaRPr lang="en-US"/>
        </a:p>
      </dgm:t>
    </dgm:pt>
    <dgm:pt modelId="{652687AB-4845-448F-9819-D24B3547D3D1}">
      <dgm:prSet custT="1"/>
      <dgm:spPr/>
      <dgm:t>
        <a:bodyPr/>
        <a:lstStyle/>
        <a:p>
          <a:pPr>
            <a:lnSpc>
              <a:spcPct val="100000"/>
            </a:lnSpc>
          </a:pPr>
          <a:r>
            <a:rPr lang="en-US" sz="2400" b="0" i="0" dirty="0"/>
            <a:t>Considering alternatives, the extent to which the costs of a development intervention can be justified by its results. </a:t>
          </a:r>
          <a:br>
            <a:rPr lang="en-US" sz="2400" dirty="0"/>
          </a:br>
          <a:endParaRPr lang="en-US" sz="2400" dirty="0"/>
        </a:p>
      </dgm:t>
    </dgm:pt>
    <dgm:pt modelId="{F6A5C471-AB6D-40E4-A690-7C279AA503F6}" type="parTrans" cxnId="{C2417BE7-EEAC-4E07-BAD4-2C826252B71C}">
      <dgm:prSet/>
      <dgm:spPr/>
      <dgm:t>
        <a:bodyPr/>
        <a:lstStyle/>
        <a:p>
          <a:endParaRPr lang="en-US"/>
        </a:p>
      </dgm:t>
    </dgm:pt>
    <dgm:pt modelId="{9F1E7B5F-AAA9-4E36-A550-85D326546972}" type="sibTrans" cxnId="{C2417BE7-EEAC-4E07-BAD4-2C826252B71C}">
      <dgm:prSet/>
      <dgm:spPr/>
      <dgm:t>
        <a:bodyPr/>
        <a:lstStyle/>
        <a:p>
          <a:endParaRPr lang="en-US"/>
        </a:p>
      </dgm:t>
    </dgm:pt>
    <dgm:pt modelId="{5F58E12B-BC08-4DAA-8FB5-853D854A7915}" type="pres">
      <dgm:prSet presAssocID="{D664E096-B834-4734-9CCA-8DE006539CC4}" presName="root" presStyleCnt="0">
        <dgm:presLayoutVars>
          <dgm:dir/>
          <dgm:resizeHandles val="exact"/>
        </dgm:presLayoutVars>
      </dgm:prSet>
      <dgm:spPr/>
    </dgm:pt>
    <dgm:pt modelId="{B18B0670-FBBB-4467-A2DD-6A96FDF5F9CD}" type="pres">
      <dgm:prSet presAssocID="{41640EED-49FB-4B87-BFB4-C894D974526A}" presName="compNode" presStyleCnt="0"/>
      <dgm:spPr/>
    </dgm:pt>
    <dgm:pt modelId="{40F66F12-2AB3-4604-8B3D-7D518E40B02B}" type="pres">
      <dgm:prSet presAssocID="{41640EED-49FB-4B87-BFB4-C894D974526A}" presName="bgRect" presStyleLbl="bgShp" presStyleIdx="0" presStyleCnt="2"/>
      <dgm:spPr/>
    </dgm:pt>
    <dgm:pt modelId="{FF1630E7-69DA-46FC-B959-FFBF9595621F}" type="pres">
      <dgm:prSet presAssocID="{41640EED-49FB-4B87-BFB4-C894D974526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eaf"/>
        </a:ext>
      </dgm:extLst>
    </dgm:pt>
    <dgm:pt modelId="{256D83D2-2D6A-4CD4-BF5A-D62FDEBF41DB}" type="pres">
      <dgm:prSet presAssocID="{41640EED-49FB-4B87-BFB4-C894D974526A}" presName="spaceRect" presStyleCnt="0"/>
      <dgm:spPr/>
    </dgm:pt>
    <dgm:pt modelId="{FA886B35-4FEC-410C-8584-2E76C2DA3F9A}" type="pres">
      <dgm:prSet presAssocID="{41640EED-49FB-4B87-BFB4-C894D974526A}" presName="parTx" presStyleLbl="revTx" presStyleIdx="0" presStyleCnt="4" custLinFactNeighborX="-9242" custLinFactNeighborY="-8998">
        <dgm:presLayoutVars>
          <dgm:chMax val="0"/>
          <dgm:chPref val="0"/>
        </dgm:presLayoutVars>
      </dgm:prSet>
      <dgm:spPr/>
    </dgm:pt>
    <dgm:pt modelId="{D1B2AAAB-E818-4F38-A6D7-B8E8443FCCDE}" type="pres">
      <dgm:prSet presAssocID="{41640EED-49FB-4B87-BFB4-C894D974526A}" presName="desTx" presStyleLbl="revTx" presStyleIdx="1" presStyleCnt="4" custScaleX="149514" custLinFactNeighborX="-34510" custLinFactNeighborY="2068">
        <dgm:presLayoutVars/>
      </dgm:prSet>
      <dgm:spPr/>
    </dgm:pt>
    <dgm:pt modelId="{DC5F9324-7FB8-4908-9B22-1680490F30C9}" type="pres">
      <dgm:prSet presAssocID="{C245DE05-B70A-44DD-A359-598C147C33B8}" presName="sibTrans" presStyleCnt="0"/>
      <dgm:spPr/>
    </dgm:pt>
    <dgm:pt modelId="{66C75684-D1CE-49D9-8F2C-513EBF9C459B}" type="pres">
      <dgm:prSet presAssocID="{86D4719B-F2FB-4A59-A1A1-FD78539B9F12}" presName="compNode" presStyleCnt="0"/>
      <dgm:spPr/>
    </dgm:pt>
    <dgm:pt modelId="{6155773F-E8D9-4DA8-85A3-11CEC3924467}" type="pres">
      <dgm:prSet presAssocID="{86D4719B-F2FB-4A59-A1A1-FD78539B9F12}" presName="bgRect" presStyleLbl="bgShp" presStyleIdx="1" presStyleCnt="2"/>
      <dgm:spPr/>
    </dgm:pt>
    <dgm:pt modelId="{4C8CE02C-4DAB-4B05-AF52-E80914A75201}" type="pres">
      <dgm:prSet presAssocID="{86D4719B-F2FB-4A59-A1A1-FD78539B9F1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B9BE2110-98C4-4109-AD1D-B66D38E05533}" type="pres">
      <dgm:prSet presAssocID="{86D4719B-F2FB-4A59-A1A1-FD78539B9F12}" presName="spaceRect" presStyleCnt="0"/>
      <dgm:spPr/>
    </dgm:pt>
    <dgm:pt modelId="{8ADCA624-961B-4938-83E7-9955AE4F4133}" type="pres">
      <dgm:prSet presAssocID="{86D4719B-F2FB-4A59-A1A1-FD78539B9F12}" presName="parTx" presStyleLbl="revTx" presStyleIdx="2" presStyleCnt="4" custScaleX="83362" custLinFactNeighborX="-19587" custLinFactNeighborY="6921">
        <dgm:presLayoutVars>
          <dgm:chMax val="0"/>
          <dgm:chPref val="0"/>
        </dgm:presLayoutVars>
      </dgm:prSet>
      <dgm:spPr/>
    </dgm:pt>
    <dgm:pt modelId="{B94A4920-A77A-412F-97C9-F08C0B1B1635}" type="pres">
      <dgm:prSet presAssocID="{86D4719B-F2FB-4A59-A1A1-FD78539B9F12}" presName="desTx" presStyleLbl="revTx" presStyleIdx="3" presStyleCnt="4" custScaleX="137070" custLinFactNeighborX="-14227" custLinFactNeighborY="5537">
        <dgm:presLayoutVars/>
      </dgm:prSet>
      <dgm:spPr/>
    </dgm:pt>
  </dgm:ptLst>
  <dgm:cxnLst>
    <dgm:cxn modelId="{C2719A16-F318-4226-A82A-3931DA193FE7}" type="presOf" srcId="{86D4719B-F2FB-4A59-A1A1-FD78539B9F12}" destId="{8ADCA624-961B-4938-83E7-9955AE4F4133}" srcOrd="0" destOrd="0" presId="urn:microsoft.com/office/officeart/2018/2/layout/IconVerticalSolidList"/>
    <dgm:cxn modelId="{B9293B27-92E8-433C-9927-7B8383F80967}" srcId="{41640EED-49FB-4B87-BFB4-C894D974526A}" destId="{32C0DAD8-C11F-41F8-9CBE-1EFF0E9A935E}" srcOrd="0" destOrd="0" parTransId="{C3C0199F-3E59-4C34-8C36-CD1DEF1162CA}" sibTransId="{C7D1F4AF-672C-4333-A82E-C3AA62C742C6}"/>
    <dgm:cxn modelId="{B4B06963-743F-4140-9C78-368A37224879}" srcId="{D664E096-B834-4734-9CCA-8DE006539CC4}" destId="{86D4719B-F2FB-4A59-A1A1-FD78539B9F12}" srcOrd="1" destOrd="0" parTransId="{B9F25681-CF75-4CDA-806B-A44740D3FB98}" sibTransId="{8C5702BC-15A1-4AFA-AD12-83083EB81716}"/>
    <dgm:cxn modelId="{EBA0CF53-C42B-4161-A9C9-E477ECCCF3AA}" type="presOf" srcId="{32C0DAD8-C11F-41F8-9CBE-1EFF0E9A935E}" destId="{D1B2AAAB-E818-4F38-A6D7-B8E8443FCCDE}" srcOrd="0" destOrd="0" presId="urn:microsoft.com/office/officeart/2018/2/layout/IconVerticalSolidList"/>
    <dgm:cxn modelId="{0A52637B-6827-4E34-9C26-0A34D2564FD7}" type="presOf" srcId="{D664E096-B834-4734-9CCA-8DE006539CC4}" destId="{5F58E12B-BC08-4DAA-8FB5-853D854A7915}" srcOrd="0" destOrd="0" presId="urn:microsoft.com/office/officeart/2018/2/layout/IconVerticalSolidList"/>
    <dgm:cxn modelId="{5A50D081-7939-43EF-A338-ABA37B3EE9C5}" type="presOf" srcId="{41640EED-49FB-4B87-BFB4-C894D974526A}" destId="{FA886B35-4FEC-410C-8584-2E76C2DA3F9A}" srcOrd="0" destOrd="0" presId="urn:microsoft.com/office/officeart/2018/2/layout/IconVerticalSolidList"/>
    <dgm:cxn modelId="{A3C232A5-F87C-4FDB-B436-BD3204A71946}" type="presOf" srcId="{652687AB-4845-448F-9819-D24B3547D3D1}" destId="{B94A4920-A77A-412F-97C9-F08C0B1B1635}" srcOrd="0" destOrd="0" presId="urn:microsoft.com/office/officeart/2018/2/layout/IconVerticalSolidList"/>
    <dgm:cxn modelId="{BACDADC5-41A4-4BCF-8848-579E45472C33}" srcId="{D664E096-B834-4734-9CCA-8DE006539CC4}" destId="{41640EED-49FB-4B87-BFB4-C894D974526A}" srcOrd="0" destOrd="0" parTransId="{9EE9316C-1846-4BE4-8808-7E1E580D98A7}" sibTransId="{C245DE05-B70A-44DD-A359-598C147C33B8}"/>
    <dgm:cxn modelId="{C2417BE7-EEAC-4E07-BAD4-2C826252B71C}" srcId="{86D4719B-F2FB-4A59-A1A1-FD78539B9F12}" destId="{652687AB-4845-448F-9819-D24B3547D3D1}" srcOrd="0" destOrd="0" parTransId="{F6A5C471-AB6D-40E4-A690-7C279AA503F6}" sibTransId="{9F1E7B5F-AAA9-4E36-A550-85D326546972}"/>
    <dgm:cxn modelId="{CE92A34A-A127-4542-9934-E91AC98D94C0}" type="presParOf" srcId="{5F58E12B-BC08-4DAA-8FB5-853D854A7915}" destId="{B18B0670-FBBB-4467-A2DD-6A96FDF5F9CD}" srcOrd="0" destOrd="0" presId="urn:microsoft.com/office/officeart/2018/2/layout/IconVerticalSolidList"/>
    <dgm:cxn modelId="{F4D1758A-7207-48BF-84D7-168F8562DA8B}" type="presParOf" srcId="{B18B0670-FBBB-4467-A2DD-6A96FDF5F9CD}" destId="{40F66F12-2AB3-4604-8B3D-7D518E40B02B}" srcOrd="0" destOrd="0" presId="urn:microsoft.com/office/officeart/2018/2/layout/IconVerticalSolidList"/>
    <dgm:cxn modelId="{01E56407-3D6C-40C4-BB52-0D4BD521C501}" type="presParOf" srcId="{B18B0670-FBBB-4467-A2DD-6A96FDF5F9CD}" destId="{FF1630E7-69DA-46FC-B959-FFBF9595621F}" srcOrd="1" destOrd="0" presId="urn:microsoft.com/office/officeart/2018/2/layout/IconVerticalSolidList"/>
    <dgm:cxn modelId="{3B764737-A191-4AC3-BEF9-65B8972C525A}" type="presParOf" srcId="{B18B0670-FBBB-4467-A2DD-6A96FDF5F9CD}" destId="{256D83D2-2D6A-4CD4-BF5A-D62FDEBF41DB}" srcOrd="2" destOrd="0" presId="urn:microsoft.com/office/officeart/2018/2/layout/IconVerticalSolidList"/>
    <dgm:cxn modelId="{3E082182-2AFC-45F9-8FB8-7593E3530892}" type="presParOf" srcId="{B18B0670-FBBB-4467-A2DD-6A96FDF5F9CD}" destId="{FA886B35-4FEC-410C-8584-2E76C2DA3F9A}" srcOrd="3" destOrd="0" presId="urn:microsoft.com/office/officeart/2018/2/layout/IconVerticalSolidList"/>
    <dgm:cxn modelId="{D003F298-3CF9-4DBF-9CAC-78A256133F43}" type="presParOf" srcId="{B18B0670-FBBB-4467-A2DD-6A96FDF5F9CD}" destId="{D1B2AAAB-E818-4F38-A6D7-B8E8443FCCDE}" srcOrd="4" destOrd="0" presId="urn:microsoft.com/office/officeart/2018/2/layout/IconVerticalSolidList"/>
    <dgm:cxn modelId="{1B9A2D27-797C-415B-8802-BA7B0D275B5E}" type="presParOf" srcId="{5F58E12B-BC08-4DAA-8FB5-853D854A7915}" destId="{DC5F9324-7FB8-4908-9B22-1680490F30C9}" srcOrd="1" destOrd="0" presId="urn:microsoft.com/office/officeart/2018/2/layout/IconVerticalSolidList"/>
    <dgm:cxn modelId="{05165C85-5433-4A05-B3DA-1A73B861FEB0}" type="presParOf" srcId="{5F58E12B-BC08-4DAA-8FB5-853D854A7915}" destId="{66C75684-D1CE-49D9-8F2C-513EBF9C459B}" srcOrd="2" destOrd="0" presId="urn:microsoft.com/office/officeart/2018/2/layout/IconVerticalSolidList"/>
    <dgm:cxn modelId="{3C0EA4EE-367D-4B12-A41C-BA9893CC052D}" type="presParOf" srcId="{66C75684-D1CE-49D9-8F2C-513EBF9C459B}" destId="{6155773F-E8D9-4DA8-85A3-11CEC3924467}" srcOrd="0" destOrd="0" presId="urn:microsoft.com/office/officeart/2018/2/layout/IconVerticalSolidList"/>
    <dgm:cxn modelId="{F02A182C-3206-4F8B-83BD-C3860D9E1DE5}" type="presParOf" srcId="{66C75684-D1CE-49D9-8F2C-513EBF9C459B}" destId="{4C8CE02C-4DAB-4B05-AF52-E80914A75201}" srcOrd="1" destOrd="0" presId="urn:microsoft.com/office/officeart/2018/2/layout/IconVerticalSolidList"/>
    <dgm:cxn modelId="{41D96456-9A04-40B2-B499-99856E3D164B}" type="presParOf" srcId="{66C75684-D1CE-49D9-8F2C-513EBF9C459B}" destId="{B9BE2110-98C4-4109-AD1D-B66D38E05533}" srcOrd="2" destOrd="0" presId="urn:microsoft.com/office/officeart/2018/2/layout/IconVerticalSolidList"/>
    <dgm:cxn modelId="{F4F41C61-ED81-4E59-B4F7-9440290A766E}" type="presParOf" srcId="{66C75684-D1CE-49D9-8F2C-513EBF9C459B}" destId="{8ADCA624-961B-4938-83E7-9955AE4F4133}" srcOrd="3" destOrd="0" presId="urn:microsoft.com/office/officeart/2018/2/layout/IconVerticalSolidList"/>
    <dgm:cxn modelId="{56AAA105-CA0C-4D21-BCC6-F5DB138550D2}" type="presParOf" srcId="{66C75684-D1CE-49D9-8F2C-513EBF9C459B}" destId="{B94A4920-A77A-412F-97C9-F08C0B1B1635}"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6FCD05-54A9-4119-98C5-2A7AC7AC24A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5874A9C1-1E2C-44BC-B11E-CEE8CA5F0817}">
      <dgm:prSet custT="1"/>
      <dgm:spPr/>
      <dgm:t>
        <a:bodyPr/>
        <a:lstStyle/>
        <a:p>
          <a:r>
            <a:rPr lang="en-US" sz="2800" dirty="0"/>
            <a:t>Effectiveness refers to the extent to which an evaluated intervention has achieved its objectives.</a:t>
          </a:r>
        </a:p>
      </dgm:t>
    </dgm:pt>
    <dgm:pt modelId="{AE654360-10CC-47F9-ABE7-B7110380C86C}" type="parTrans" cxnId="{4EE3E78C-E4C3-43BB-9043-3762CAC94C99}">
      <dgm:prSet/>
      <dgm:spPr/>
      <dgm:t>
        <a:bodyPr/>
        <a:lstStyle/>
        <a:p>
          <a:endParaRPr lang="en-US" sz="1600"/>
        </a:p>
      </dgm:t>
    </dgm:pt>
    <dgm:pt modelId="{20E521EE-948E-4856-8F7B-8C888921DEC1}" type="sibTrans" cxnId="{4EE3E78C-E4C3-43BB-9043-3762CAC94C99}">
      <dgm:prSet/>
      <dgm:spPr/>
      <dgm:t>
        <a:bodyPr/>
        <a:lstStyle/>
        <a:p>
          <a:endParaRPr lang="en-US" sz="1600"/>
        </a:p>
      </dgm:t>
    </dgm:pt>
    <dgm:pt modelId="{B3504C36-9195-41D8-959F-EBC3CD3A20E9}">
      <dgm:prSet custT="1"/>
      <dgm:spPr/>
      <dgm:t>
        <a:bodyPr/>
        <a:lstStyle/>
        <a:p>
          <a:r>
            <a:rPr lang="en-US" sz="2800" dirty="0"/>
            <a:t>Efficiency, by contrast, refers to the extent to which the costs of an intervention can be justified by its results. </a:t>
          </a:r>
        </a:p>
      </dgm:t>
    </dgm:pt>
    <dgm:pt modelId="{90044D29-EA94-4F59-9DFF-064676C32653}" type="parTrans" cxnId="{3764874C-7BB1-4817-B2D4-2E2B902DBD6C}">
      <dgm:prSet/>
      <dgm:spPr/>
      <dgm:t>
        <a:bodyPr/>
        <a:lstStyle/>
        <a:p>
          <a:endParaRPr lang="en-US" sz="1600"/>
        </a:p>
      </dgm:t>
    </dgm:pt>
    <dgm:pt modelId="{D5547CF5-63F2-4627-873F-F56993A05FC9}" type="sibTrans" cxnId="{3764874C-7BB1-4817-B2D4-2E2B902DBD6C}">
      <dgm:prSet/>
      <dgm:spPr/>
      <dgm:t>
        <a:bodyPr/>
        <a:lstStyle/>
        <a:p>
          <a:endParaRPr lang="en-US" sz="1600"/>
        </a:p>
      </dgm:t>
    </dgm:pt>
    <dgm:pt modelId="{D8097AB2-83AF-4674-9FC4-84196F7A5DE9}" type="pres">
      <dgm:prSet presAssocID="{316FCD05-54A9-4119-98C5-2A7AC7AC24AF}" presName="linearFlow" presStyleCnt="0">
        <dgm:presLayoutVars>
          <dgm:dir/>
          <dgm:resizeHandles val="exact"/>
        </dgm:presLayoutVars>
      </dgm:prSet>
      <dgm:spPr/>
    </dgm:pt>
    <dgm:pt modelId="{11424D9A-48AC-4D68-9CB3-56FF6C73F345}" type="pres">
      <dgm:prSet presAssocID="{5874A9C1-1E2C-44BC-B11E-CEE8CA5F0817}" presName="composite" presStyleCnt="0"/>
      <dgm:spPr/>
    </dgm:pt>
    <dgm:pt modelId="{0F06BEAB-7264-4132-A24B-5B0B9DEE8608}" type="pres">
      <dgm:prSet presAssocID="{5874A9C1-1E2C-44BC-B11E-CEE8CA5F0817}" presName="imgShp" presStyleLbl="fgImgPlace1" presStyleIdx="0" presStyleCnt="2" custScaleX="52288" custScaleY="7171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plash1 with solid fill"/>
        </a:ext>
      </dgm:extLst>
    </dgm:pt>
    <dgm:pt modelId="{42760A2A-5242-4848-9D2C-A23630C5E869}" type="pres">
      <dgm:prSet presAssocID="{5874A9C1-1E2C-44BC-B11E-CEE8CA5F0817}" presName="txShp" presStyleLbl="node1" presStyleIdx="0" presStyleCnt="2" custLinFactNeighborX="3269" custLinFactNeighborY="-1610">
        <dgm:presLayoutVars>
          <dgm:bulletEnabled val="1"/>
        </dgm:presLayoutVars>
      </dgm:prSet>
      <dgm:spPr/>
    </dgm:pt>
    <dgm:pt modelId="{FFCF6120-C082-41F2-AA3C-2DDE81E0406F}" type="pres">
      <dgm:prSet presAssocID="{20E521EE-948E-4856-8F7B-8C888921DEC1}" presName="spacing" presStyleCnt="0"/>
      <dgm:spPr/>
    </dgm:pt>
    <dgm:pt modelId="{11117F1C-AD49-4783-A417-7A41792DA21A}" type="pres">
      <dgm:prSet presAssocID="{B3504C36-9195-41D8-959F-EBC3CD3A20E9}" presName="composite" presStyleCnt="0"/>
      <dgm:spPr/>
    </dgm:pt>
    <dgm:pt modelId="{A4C308BA-466C-4390-8DA2-7ACED6C8CDA9}" type="pres">
      <dgm:prSet presAssocID="{B3504C36-9195-41D8-959F-EBC3CD3A20E9}" presName="imgShp"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nger Symbol with solid fill"/>
        </a:ext>
      </dgm:extLst>
    </dgm:pt>
    <dgm:pt modelId="{CFB12B34-0110-48B1-9BF7-1727FB34C2BD}" type="pres">
      <dgm:prSet presAssocID="{B3504C36-9195-41D8-959F-EBC3CD3A20E9}" presName="txShp" presStyleLbl="node1" presStyleIdx="1" presStyleCnt="2">
        <dgm:presLayoutVars>
          <dgm:bulletEnabled val="1"/>
        </dgm:presLayoutVars>
      </dgm:prSet>
      <dgm:spPr/>
    </dgm:pt>
  </dgm:ptLst>
  <dgm:cxnLst>
    <dgm:cxn modelId="{3764874C-7BB1-4817-B2D4-2E2B902DBD6C}" srcId="{316FCD05-54A9-4119-98C5-2A7AC7AC24AF}" destId="{B3504C36-9195-41D8-959F-EBC3CD3A20E9}" srcOrd="1" destOrd="0" parTransId="{90044D29-EA94-4F59-9DFF-064676C32653}" sibTransId="{D5547CF5-63F2-4627-873F-F56993A05FC9}"/>
    <dgm:cxn modelId="{C206ED81-5F17-4378-9464-82577D46AFF9}" type="presOf" srcId="{316FCD05-54A9-4119-98C5-2A7AC7AC24AF}" destId="{D8097AB2-83AF-4674-9FC4-84196F7A5DE9}" srcOrd="0" destOrd="0" presId="urn:microsoft.com/office/officeart/2005/8/layout/vList3"/>
    <dgm:cxn modelId="{4EE3E78C-E4C3-43BB-9043-3762CAC94C99}" srcId="{316FCD05-54A9-4119-98C5-2A7AC7AC24AF}" destId="{5874A9C1-1E2C-44BC-B11E-CEE8CA5F0817}" srcOrd="0" destOrd="0" parTransId="{AE654360-10CC-47F9-ABE7-B7110380C86C}" sibTransId="{20E521EE-948E-4856-8F7B-8C888921DEC1}"/>
    <dgm:cxn modelId="{AB035DA2-5C9A-477C-A53B-91CBA903DDE8}" type="presOf" srcId="{B3504C36-9195-41D8-959F-EBC3CD3A20E9}" destId="{CFB12B34-0110-48B1-9BF7-1727FB34C2BD}" srcOrd="0" destOrd="0" presId="urn:microsoft.com/office/officeart/2005/8/layout/vList3"/>
    <dgm:cxn modelId="{6EEBFAAC-F480-4ED7-B3B5-197B151B8DAB}" type="presOf" srcId="{5874A9C1-1E2C-44BC-B11E-CEE8CA5F0817}" destId="{42760A2A-5242-4848-9D2C-A23630C5E869}" srcOrd="0" destOrd="0" presId="urn:microsoft.com/office/officeart/2005/8/layout/vList3"/>
    <dgm:cxn modelId="{E52B4F4F-9716-468C-A0AE-2A6329B418F0}" type="presParOf" srcId="{D8097AB2-83AF-4674-9FC4-84196F7A5DE9}" destId="{11424D9A-48AC-4D68-9CB3-56FF6C73F345}" srcOrd="0" destOrd="0" presId="urn:microsoft.com/office/officeart/2005/8/layout/vList3"/>
    <dgm:cxn modelId="{DAE0F802-B868-47DD-B2CE-2301DD2CD39F}" type="presParOf" srcId="{11424D9A-48AC-4D68-9CB3-56FF6C73F345}" destId="{0F06BEAB-7264-4132-A24B-5B0B9DEE8608}" srcOrd="0" destOrd="0" presId="urn:microsoft.com/office/officeart/2005/8/layout/vList3"/>
    <dgm:cxn modelId="{CCB8FC31-7AC4-4EB2-8E4D-24039D248C8F}" type="presParOf" srcId="{11424D9A-48AC-4D68-9CB3-56FF6C73F345}" destId="{42760A2A-5242-4848-9D2C-A23630C5E869}" srcOrd="1" destOrd="0" presId="urn:microsoft.com/office/officeart/2005/8/layout/vList3"/>
    <dgm:cxn modelId="{8FE2C099-DF64-4DF7-A5F8-CC3E177A4B00}" type="presParOf" srcId="{D8097AB2-83AF-4674-9FC4-84196F7A5DE9}" destId="{FFCF6120-C082-41F2-AA3C-2DDE81E0406F}" srcOrd="1" destOrd="0" presId="urn:microsoft.com/office/officeart/2005/8/layout/vList3"/>
    <dgm:cxn modelId="{CDEEFCFD-DC91-462D-A6BE-0955D2C8CCD4}" type="presParOf" srcId="{D8097AB2-83AF-4674-9FC4-84196F7A5DE9}" destId="{11117F1C-AD49-4783-A417-7A41792DA21A}" srcOrd="2" destOrd="0" presId="urn:microsoft.com/office/officeart/2005/8/layout/vList3"/>
    <dgm:cxn modelId="{7686F16D-3341-4629-AF26-0AC34A7B0DBF}" type="presParOf" srcId="{11117F1C-AD49-4783-A417-7A41792DA21A}" destId="{A4C308BA-466C-4390-8DA2-7ACED6C8CDA9}" srcOrd="0" destOrd="0" presId="urn:microsoft.com/office/officeart/2005/8/layout/vList3"/>
    <dgm:cxn modelId="{AC1F0674-6DFB-4D5F-BF8D-E2CB59DE98C0}" type="presParOf" srcId="{11117F1C-AD49-4783-A417-7A41792DA21A}" destId="{CFB12B34-0110-48B1-9BF7-1727FB34C2BD}" srcOrd="1" destOrd="0" presId="urn:microsoft.com/office/officeart/2005/8/layout/vList3"/>
  </dgm:cxnLst>
  <dgm:bg>
    <a:solidFill>
      <a:schemeClr val="tx2">
        <a:lumMod val="50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8A0491-91C2-439E-BAAD-37D74C922D87}"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n-US"/>
        </a:p>
      </dgm:t>
    </dgm:pt>
    <dgm:pt modelId="{261857F1-DF12-4A10-A077-42BCF46D1FB1}">
      <dgm:prSet/>
      <dgm:spPr/>
      <dgm:t>
        <a:bodyPr/>
        <a:lstStyle/>
        <a:p>
          <a:pPr>
            <a:defRPr b="1"/>
          </a:pPr>
          <a:r>
            <a:rPr lang="en-US" dirty="0"/>
            <a:t>It is important to distinguish between </a:t>
          </a:r>
          <a:r>
            <a:rPr lang="en-US" b="1" dirty="0"/>
            <a:t>evaluation criteria </a:t>
          </a:r>
          <a:r>
            <a:rPr lang="en-US" dirty="0"/>
            <a:t>and the </a:t>
          </a:r>
          <a:r>
            <a:rPr lang="en-US" b="1" dirty="0"/>
            <a:t>performance standards </a:t>
          </a:r>
          <a:r>
            <a:rPr lang="en-US" dirty="0"/>
            <a:t>that relate to those criteria. </a:t>
          </a:r>
        </a:p>
      </dgm:t>
    </dgm:pt>
    <dgm:pt modelId="{AB20B522-5075-4555-8973-BEA9A2C69D83}" type="parTrans" cxnId="{4D35A7FB-41F3-4BFB-ABDD-B3F3E7D4E083}">
      <dgm:prSet/>
      <dgm:spPr/>
      <dgm:t>
        <a:bodyPr/>
        <a:lstStyle/>
        <a:p>
          <a:endParaRPr lang="en-US" sz="3200"/>
        </a:p>
      </dgm:t>
    </dgm:pt>
    <dgm:pt modelId="{9F64A4F3-BFBD-438E-B58E-46076E9D54AA}" type="sibTrans" cxnId="{4D35A7FB-41F3-4BFB-ABDD-B3F3E7D4E083}">
      <dgm:prSet/>
      <dgm:spPr/>
      <dgm:t>
        <a:bodyPr/>
        <a:lstStyle/>
        <a:p>
          <a:endParaRPr lang="en-US"/>
        </a:p>
      </dgm:t>
    </dgm:pt>
    <dgm:pt modelId="{E990952E-1ED1-4119-A68C-6F9B15016810}">
      <dgm:prSet/>
      <dgm:spPr/>
      <dgm:t>
        <a:bodyPr/>
        <a:lstStyle/>
        <a:p>
          <a:r>
            <a:rPr lang="en-US" dirty="0"/>
            <a:t>Standards of performance - values on those variables that reflect acceptable levels of achievement</a:t>
          </a:r>
        </a:p>
      </dgm:t>
    </dgm:pt>
    <dgm:pt modelId="{DEFCDF03-4214-46AC-A6A1-2925D57D9309}" type="parTrans" cxnId="{9E4CC456-6F3C-4E5B-BD4C-B86D398F7280}">
      <dgm:prSet/>
      <dgm:spPr/>
      <dgm:t>
        <a:bodyPr/>
        <a:lstStyle/>
        <a:p>
          <a:endParaRPr lang="en-US" sz="3200"/>
        </a:p>
      </dgm:t>
    </dgm:pt>
    <dgm:pt modelId="{00FB3A41-FCC7-4A72-94B2-875A5FDC10C6}" type="sibTrans" cxnId="{9E4CC456-6F3C-4E5B-BD4C-B86D398F7280}">
      <dgm:prSet/>
      <dgm:spPr/>
      <dgm:t>
        <a:bodyPr/>
        <a:lstStyle/>
        <a:p>
          <a:endParaRPr lang="en-US"/>
        </a:p>
      </dgm:t>
    </dgm:pt>
    <dgm:pt modelId="{5CB0DFCE-AC95-4A8A-878B-76040222EFA4}">
      <dgm:prSet/>
      <dgm:spPr/>
      <dgm:t>
        <a:bodyPr/>
        <a:lstStyle/>
        <a:p>
          <a:r>
            <a:rPr lang="en-US" dirty="0"/>
            <a:t>Evaluation criteria - variables in terms of which performance is measured or judged. </a:t>
          </a:r>
        </a:p>
      </dgm:t>
    </dgm:pt>
    <dgm:pt modelId="{34B4A2D3-B656-4602-A839-56742FFCA60E}" type="parTrans" cxnId="{FAD5F723-E575-477B-86E9-79006070081A}">
      <dgm:prSet/>
      <dgm:spPr/>
      <dgm:t>
        <a:bodyPr/>
        <a:lstStyle/>
        <a:p>
          <a:endParaRPr lang="en-US" sz="3200"/>
        </a:p>
      </dgm:t>
    </dgm:pt>
    <dgm:pt modelId="{58F2DC5D-4199-4187-A1AE-889F19E23B28}" type="sibTrans" cxnId="{FAD5F723-E575-477B-86E9-79006070081A}">
      <dgm:prSet/>
      <dgm:spPr/>
      <dgm:t>
        <a:bodyPr/>
        <a:lstStyle/>
        <a:p>
          <a:endParaRPr lang="en-US"/>
        </a:p>
      </dgm:t>
    </dgm:pt>
    <dgm:pt modelId="{BCAABA22-93E6-43C3-A306-D401168C23EB}">
      <dgm:prSet/>
      <dgm:spPr/>
      <dgm:t>
        <a:bodyPr/>
        <a:lstStyle/>
        <a:p>
          <a:pPr>
            <a:defRPr b="1"/>
          </a:pPr>
          <a:r>
            <a:rPr lang="en-US" dirty="0"/>
            <a:t>Example:</a:t>
          </a:r>
          <a:r>
            <a:rPr lang="si-LK" dirty="0"/>
            <a:t> </a:t>
          </a:r>
          <a:r>
            <a:rPr lang="en-US" dirty="0"/>
            <a:t>If we are dealing with a road construction intervention and effectiveness is the criterion of evaluation. </a:t>
          </a:r>
        </a:p>
      </dgm:t>
    </dgm:pt>
    <dgm:pt modelId="{00F6BB67-E65F-4C96-B5A1-EF4FA83AB329}" type="parTrans" cxnId="{CE53FA8B-873E-4E36-A737-6CCA97883CC0}">
      <dgm:prSet/>
      <dgm:spPr/>
      <dgm:t>
        <a:bodyPr/>
        <a:lstStyle/>
        <a:p>
          <a:endParaRPr lang="en-US" sz="3200"/>
        </a:p>
      </dgm:t>
    </dgm:pt>
    <dgm:pt modelId="{2E5EC4A9-DA50-4A26-BBF3-0E5F539FCB6C}" type="sibTrans" cxnId="{CE53FA8B-873E-4E36-A737-6CCA97883CC0}">
      <dgm:prSet/>
      <dgm:spPr/>
      <dgm:t>
        <a:bodyPr/>
        <a:lstStyle/>
        <a:p>
          <a:endParaRPr lang="en-US"/>
        </a:p>
      </dgm:t>
    </dgm:pt>
    <dgm:pt modelId="{DCDDA63A-743E-47F7-8893-70351F5B80BF}">
      <dgm:prSet/>
      <dgm:spPr/>
      <dgm:t>
        <a:bodyPr/>
        <a:lstStyle/>
        <a:p>
          <a:r>
            <a:rPr lang="en-US" dirty="0"/>
            <a:t>The completion of one kilometer of asphalt road every three months, for instance, could serve as a performance criteria</a:t>
          </a:r>
        </a:p>
      </dgm:t>
    </dgm:pt>
    <dgm:pt modelId="{D64BABA2-1132-4DFD-A8E6-59360F50EBD9}" type="parTrans" cxnId="{6B853458-D9D7-42D3-8C65-72B80A37C2EB}">
      <dgm:prSet/>
      <dgm:spPr/>
      <dgm:t>
        <a:bodyPr/>
        <a:lstStyle/>
        <a:p>
          <a:endParaRPr lang="en-US" sz="3200"/>
        </a:p>
      </dgm:t>
    </dgm:pt>
    <dgm:pt modelId="{65B7DE31-14AE-492A-9B9C-BBB8D1DBA045}" type="sibTrans" cxnId="{6B853458-D9D7-42D3-8C65-72B80A37C2EB}">
      <dgm:prSet/>
      <dgm:spPr/>
      <dgm:t>
        <a:bodyPr/>
        <a:lstStyle/>
        <a:p>
          <a:endParaRPr lang="en-US"/>
        </a:p>
      </dgm:t>
    </dgm:pt>
    <dgm:pt modelId="{FFA2BDF8-CAC9-420C-ADB7-F8905154B6C4}" type="pres">
      <dgm:prSet presAssocID="{278A0491-91C2-439E-BAAD-37D74C922D87}" presName="linear" presStyleCnt="0">
        <dgm:presLayoutVars>
          <dgm:animLvl val="lvl"/>
          <dgm:resizeHandles val="exact"/>
        </dgm:presLayoutVars>
      </dgm:prSet>
      <dgm:spPr/>
    </dgm:pt>
    <dgm:pt modelId="{63CEC58E-7946-4D34-9076-02B6055BD8F0}" type="pres">
      <dgm:prSet presAssocID="{261857F1-DF12-4A10-A077-42BCF46D1FB1}" presName="parentText" presStyleLbl="node1" presStyleIdx="0" presStyleCnt="2">
        <dgm:presLayoutVars>
          <dgm:chMax val="0"/>
          <dgm:bulletEnabled val="1"/>
        </dgm:presLayoutVars>
      </dgm:prSet>
      <dgm:spPr/>
    </dgm:pt>
    <dgm:pt modelId="{654C44DE-1E0D-48B9-B2F2-509E6D119847}" type="pres">
      <dgm:prSet presAssocID="{261857F1-DF12-4A10-A077-42BCF46D1FB1}" presName="childText" presStyleLbl="revTx" presStyleIdx="0" presStyleCnt="2">
        <dgm:presLayoutVars>
          <dgm:bulletEnabled val="1"/>
        </dgm:presLayoutVars>
      </dgm:prSet>
      <dgm:spPr/>
    </dgm:pt>
    <dgm:pt modelId="{8244FEF8-A702-4510-B836-CE09E9F9AFB0}" type="pres">
      <dgm:prSet presAssocID="{BCAABA22-93E6-43C3-A306-D401168C23EB}" presName="parentText" presStyleLbl="node1" presStyleIdx="1" presStyleCnt="2">
        <dgm:presLayoutVars>
          <dgm:chMax val="0"/>
          <dgm:bulletEnabled val="1"/>
        </dgm:presLayoutVars>
      </dgm:prSet>
      <dgm:spPr/>
    </dgm:pt>
    <dgm:pt modelId="{602C11A6-ABFB-4964-8CEA-4CE80FABAEFC}" type="pres">
      <dgm:prSet presAssocID="{BCAABA22-93E6-43C3-A306-D401168C23EB}" presName="childText" presStyleLbl="revTx" presStyleIdx="1" presStyleCnt="2">
        <dgm:presLayoutVars>
          <dgm:bulletEnabled val="1"/>
        </dgm:presLayoutVars>
      </dgm:prSet>
      <dgm:spPr/>
    </dgm:pt>
  </dgm:ptLst>
  <dgm:cxnLst>
    <dgm:cxn modelId="{FAD5F723-E575-477B-86E9-79006070081A}" srcId="{261857F1-DF12-4A10-A077-42BCF46D1FB1}" destId="{5CB0DFCE-AC95-4A8A-878B-76040222EFA4}" srcOrd="1" destOrd="0" parTransId="{34B4A2D3-B656-4602-A839-56742FFCA60E}" sibTransId="{58F2DC5D-4199-4187-A1AE-889F19E23B28}"/>
    <dgm:cxn modelId="{B57D753D-6388-4DF1-875C-6DA48E06C054}" type="presOf" srcId="{BCAABA22-93E6-43C3-A306-D401168C23EB}" destId="{8244FEF8-A702-4510-B836-CE09E9F9AFB0}" srcOrd="0" destOrd="0" presId="urn:microsoft.com/office/officeart/2005/8/layout/vList2"/>
    <dgm:cxn modelId="{37F5626E-619C-4982-8F5B-C3595FA6D34E}" type="presOf" srcId="{5CB0DFCE-AC95-4A8A-878B-76040222EFA4}" destId="{654C44DE-1E0D-48B9-B2F2-509E6D119847}" srcOrd="0" destOrd="1" presId="urn:microsoft.com/office/officeart/2005/8/layout/vList2"/>
    <dgm:cxn modelId="{9E4CC456-6F3C-4E5B-BD4C-B86D398F7280}" srcId="{261857F1-DF12-4A10-A077-42BCF46D1FB1}" destId="{E990952E-1ED1-4119-A68C-6F9B15016810}" srcOrd="0" destOrd="0" parTransId="{DEFCDF03-4214-46AC-A6A1-2925D57D9309}" sibTransId="{00FB3A41-FCC7-4A72-94B2-875A5FDC10C6}"/>
    <dgm:cxn modelId="{6B853458-D9D7-42D3-8C65-72B80A37C2EB}" srcId="{BCAABA22-93E6-43C3-A306-D401168C23EB}" destId="{DCDDA63A-743E-47F7-8893-70351F5B80BF}" srcOrd="0" destOrd="0" parTransId="{D64BABA2-1132-4DFD-A8E6-59360F50EBD9}" sibTransId="{65B7DE31-14AE-492A-9B9C-BBB8D1DBA045}"/>
    <dgm:cxn modelId="{CE53FA8B-873E-4E36-A737-6CCA97883CC0}" srcId="{278A0491-91C2-439E-BAAD-37D74C922D87}" destId="{BCAABA22-93E6-43C3-A306-D401168C23EB}" srcOrd="1" destOrd="0" parTransId="{00F6BB67-E65F-4C96-B5A1-EF4FA83AB329}" sibTransId="{2E5EC4A9-DA50-4A26-BBF3-0E5F539FCB6C}"/>
    <dgm:cxn modelId="{D7D460A2-11BF-4FF1-BF00-8121F5298A66}" type="presOf" srcId="{E990952E-1ED1-4119-A68C-6F9B15016810}" destId="{654C44DE-1E0D-48B9-B2F2-509E6D119847}" srcOrd="0" destOrd="0" presId="urn:microsoft.com/office/officeart/2005/8/layout/vList2"/>
    <dgm:cxn modelId="{E7A128C8-0CF5-4575-9332-6D01A09D4B2E}" type="presOf" srcId="{261857F1-DF12-4A10-A077-42BCF46D1FB1}" destId="{63CEC58E-7946-4D34-9076-02B6055BD8F0}" srcOrd="0" destOrd="0" presId="urn:microsoft.com/office/officeart/2005/8/layout/vList2"/>
    <dgm:cxn modelId="{941422CF-16A2-4C3C-9F74-B6CF18F4E673}" type="presOf" srcId="{278A0491-91C2-439E-BAAD-37D74C922D87}" destId="{FFA2BDF8-CAC9-420C-ADB7-F8905154B6C4}" srcOrd="0" destOrd="0" presId="urn:microsoft.com/office/officeart/2005/8/layout/vList2"/>
    <dgm:cxn modelId="{F27CBADD-9A0E-4E5B-BF0D-189EC69F9F1C}" type="presOf" srcId="{DCDDA63A-743E-47F7-8893-70351F5B80BF}" destId="{602C11A6-ABFB-4964-8CEA-4CE80FABAEFC}" srcOrd="0" destOrd="0" presId="urn:microsoft.com/office/officeart/2005/8/layout/vList2"/>
    <dgm:cxn modelId="{4D35A7FB-41F3-4BFB-ABDD-B3F3E7D4E083}" srcId="{278A0491-91C2-439E-BAAD-37D74C922D87}" destId="{261857F1-DF12-4A10-A077-42BCF46D1FB1}" srcOrd="0" destOrd="0" parTransId="{AB20B522-5075-4555-8973-BEA9A2C69D83}" sibTransId="{9F64A4F3-BFBD-438E-B58E-46076E9D54AA}"/>
    <dgm:cxn modelId="{49105254-1934-4A16-8BFA-CEACB6D75B24}" type="presParOf" srcId="{FFA2BDF8-CAC9-420C-ADB7-F8905154B6C4}" destId="{63CEC58E-7946-4D34-9076-02B6055BD8F0}" srcOrd="0" destOrd="0" presId="urn:microsoft.com/office/officeart/2005/8/layout/vList2"/>
    <dgm:cxn modelId="{8456FF74-686F-490E-B59E-0AA1118AD7CC}" type="presParOf" srcId="{FFA2BDF8-CAC9-420C-ADB7-F8905154B6C4}" destId="{654C44DE-1E0D-48B9-B2F2-509E6D119847}" srcOrd="1" destOrd="0" presId="urn:microsoft.com/office/officeart/2005/8/layout/vList2"/>
    <dgm:cxn modelId="{DF8438BF-F497-4BC2-B8B0-2FB6D4556BD3}" type="presParOf" srcId="{FFA2BDF8-CAC9-420C-ADB7-F8905154B6C4}" destId="{8244FEF8-A702-4510-B836-CE09E9F9AFB0}" srcOrd="2" destOrd="0" presId="urn:microsoft.com/office/officeart/2005/8/layout/vList2"/>
    <dgm:cxn modelId="{9396ACA5-3161-4DFB-90C5-0BE0DDFDF883}" type="presParOf" srcId="{FFA2BDF8-CAC9-420C-ADB7-F8905154B6C4}" destId="{602C11A6-ABFB-4964-8CEA-4CE80FABAEFC}" srcOrd="3"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BE2825-92A6-458D-A9A9-B7903A3034E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3A84DFF-47BB-4758-931E-70265038DC52}">
      <dgm:prSet custT="1"/>
      <dgm:spPr/>
      <dgm:t>
        <a:bodyPr/>
        <a:lstStyle/>
        <a:p>
          <a:pPr>
            <a:lnSpc>
              <a:spcPct val="100000"/>
            </a:lnSpc>
          </a:pPr>
          <a:r>
            <a:rPr lang="en-US" sz="2400" b="0" i="0" dirty="0"/>
            <a:t>Evaluations should be assessed positively and negatively.</a:t>
          </a:r>
          <a:endParaRPr lang="en-US" sz="2400" dirty="0"/>
        </a:p>
      </dgm:t>
    </dgm:pt>
    <dgm:pt modelId="{5FA5E4D0-39EF-4C18-979D-E4FB9D8360C0}" type="parTrans" cxnId="{80EDD2B4-283E-4476-92F8-ED9503FFBDD2}">
      <dgm:prSet/>
      <dgm:spPr/>
      <dgm:t>
        <a:bodyPr/>
        <a:lstStyle/>
        <a:p>
          <a:endParaRPr lang="en-US" sz="2400"/>
        </a:p>
      </dgm:t>
    </dgm:pt>
    <dgm:pt modelId="{45A8B936-D51E-4206-9231-EB94094A77A1}" type="sibTrans" cxnId="{80EDD2B4-283E-4476-92F8-ED9503FFBDD2}">
      <dgm:prSet/>
      <dgm:spPr/>
      <dgm:t>
        <a:bodyPr/>
        <a:lstStyle/>
        <a:p>
          <a:endParaRPr lang="en-US" sz="2400"/>
        </a:p>
      </dgm:t>
    </dgm:pt>
    <dgm:pt modelId="{476C91C8-78F8-4C7F-9688-3FE8104DAE19}">
      <dgm:prSet custT="1"/>
      <dgm:spPr/>
      <dgm:t>
        <a:bodyPr/>
        <a:lstStyle/>
        <a:p>
          <a:pPr>
            <a:lnSpc>
              <a:spcPct val="100000"/>
            </a:lnSpc>
          </a:pPr>
          <a:r>
            <a:rPr lang="en-US" sz="2400" b="0" i="0" dirty="0"/>
            <a:t>Development intervention planners sometimes overlook or minimize negative impacts. </a:t>
          </a:r>
          <a:endParaRPr lang="en-US" sz="2400" dirty="0"/>
        </a:p>
      </dgm:t>
    </dgm:pt>
    <dgm:pt modelId="{BF7844D0-8D07-484D-B744-4D4F1CDABCC4}" type="parTrans" cxnId="{21CFE9D8-3818-461E-93A0-78FECED1C4D2}">
      <dgm:prSet/>
      <dgm:spPr/>
      <dgm:t>
        <a:bodyPr/>
        <a:lstStyle/>
        <a:p>
          <a:endParaRPr lang="en-US" sz="2400"/>
        </a:p>
      </dgm:t>
    </dgm:pt>
    <dgm:pt modelId="{6DA0C31C-AA17-4F52-ADE0-ABF4C97637C6}" type="sibTrans" cxnId="{21CFE9D8-3818-461E-93A0-78FECED1C4D2}">
      <dgm:prSet/>
      <dgm:spPr/>
      <dgm:t>
        <a:bodyPr/>
        <a:lstStyle/>
        <a:p>
          <a:endParaRPr lang="en-US" sz="2400"/>
        </a:p>
      </dgm:t>
    </dgm:pt>
    <dgm:pt modelId="{032C949D-C017-42DF-BB42-5533CC3C99FA}">
      <dgm:prSet custT="1"/>
      <dgm:spPr/>
      <dgm:t>
        <a:bodyPr/>
        <a:lstStyle/>
        <a:p>
          <a:pPr>
            <a:lnSpc>
              <a:spcPct val="100000"/>
            </a:lnSpc>
          </a:pPr>
          <a:r>
            <a:rPr lang="en-US" sz="2400" b="0" i="0" dirty="0"/>
            <a:t>Ignorance, poor planning, and wishful thinking generate unexpected negative results. </a:t>
          </a:r>
          <a:endParaRPr lang="en-US" sz="2400" dirty="0"/>
        </a:p>
      </dgm:t>
    </dgm:pt>
    <dgm:pt modelId="{666D9169-DC36-4BAF-B266-8949C9E38DAA}" type="parTrans" cxnId="{E826BBE8-B07B-470A-97B6-0226665678D6}">
      <dgm:prSet/>
      <dgm:spPr/>
      <dgm:t>
        <a:bodyPr/>
        <a:lstStyle/>
        <a:p>
          <a:endParaRPr lang="en-US" sz="2400"/>
        </a:p>
      </dgm:t>
    </dgm:pt>
    <dgm:pt modelId="{202C99CE-A336-4E99-B4EB-DB7A88FCC622}" type="sibTrans" cxnId="{E826BBE8-B07B-470A-97B6-0226665678D6}">
      <dgm:prSet/>
      <dgm:spPr/>
      <dgm:t>
        <a:bodyPr/>
        <a:lstStyle/>
        <a:p>
          <a:endParaRPr lang="en-US" sz="2400"/>
        </a:p>
      </dgm:t>
    </dgm:pt>
    <dgm:pt modelId="{C67F4EA4-BDF9-45D4-9809-1A9407A6F8F2}">
      <dgm:prSet custT="1"/>
      <dgm:spPr/>
      <dgm:t>
        <a:bodyPr/>
        <a:lstStyle/>
        <a:p>
          <a:pPr>
            <a:lnSpc>
              <a:spcPct val="100000"/>
            </a:lnSpc>
          </a:pPr>
          <a:r>
            <a:rPr lang="en-US" sz="2400" b="0" i="0" dirty="0"/>
            <a:t>Development initiatives are usually heavily consulted with stakeholders and outside experts, yet things may not go as anticipated. </a:t>
          </a:r>
          <a:endParaRPr lang="en-US" sz="2400" dirty="0"/>
        </a:p>
      </dgm:t>
    </dgm:pt>
    <dgm:pt modelId="{D77F666B-EAAE-4BD6-96C9-24011DFF6919}" type="parTrans" cxnId="{D6A9C628-C951-42AC-ACBF-0E1DC3188CDF}">
      <dgm:prSet/>
      <dgm:spPr/>
      <dgm:t>
        <a:bodyPr/>
        <a:lstStyle/>
        <a:p>
          <a:endParaRPr lang="en-US" sz="2400"/>
        </a:p>
      </dgm:t>
    </dgm:pt>
    <dgm:pt modelId="{0BE5AD09-A386-4261-8818-6EF90F6DD2AC}" type="sibTrans" cxnId="{D6A9C628-C951-42AC-ACBF-0E1DC3188CDF}">
      <dgm:prSet/>
      <dgm:spPr/>
      <dgm:t>
        <a:bodyPr/>
        <a:lstStyle/>
        <a:p>
          <a:endParaRPr lang="en-US" sz="2400"/>
        </a:p>
      </dgm:t>
    </dgm:pt>
    <dgm:pt modelId="{D9C1C22E-172E-4BA6-9505-C45925B3A246}">
      <dgm:prSet custT="1"/>
      <dgm:spPr/>
      <dgm:t>
        <a:bodyPr/>
        <a:lstStyle/>
        <a:p>
          <a:pPr>
            <a:lnSpc>
              <a:spcPct val="100000"/>
            </a:lnSpc>
          </a:pPr>
          <a:r>
            <a:rPr lang="en-US" sz="2400" b="0" i="0" dirty="0"/>
            <a:t>Sometimes the effects are the opposite of what was planned. Unintended outcomes and their sources are one of evaluation's key jobs.</a:t>
          </a:r>
          <a:endParaRPr lang="en-US" sz="2400" dirty="0"/>
        </a:p>
      </dgm:t>
    </dgm:pt>
    <dgm:pt modelId="{1A28764C-9CA5-477C-A145-E2C6AE89E4DD}" type="parTrans" cxnId="{7526ED71-73F1-4B4A-858D-63CCC3E4B16D}">
      <dgm:prSet/>
      <dgm:spPr/>
      <dgm:t>
        <a:bodyPr/>
        <a:lstStyle/>
        <a:p>
          <a:endParaRPr lang="en-US" sz="2400"/>
        </a:p>
      </dgm:t>
    </dgm:pt>
    <dgm:pt modelId="{6EF92C7F-B153-4949-B4D3-3AC49FACA0A0}" type="sibTrans" cxnId="{7526ED71-73F1-4B4A-858D-63CCC3E4B16D}">
      <dgm:prSet/>
      <dgm:spPr/>
      <dgm:t>
        <a:bodyPr/>
        <a:lstStyle/>
        <a:p>
          <a:endParaRPr lang="en-US" sz="2400"/>
        </a:p>
      </dgm:t>
    </dgm:pt>
    <dgm:pt modelId="{FDA70339-0168-470F-B13C-EF297367F130}" type="pres">
      <dgm:prSet presAssocID="{31BE2825-92A6-458D-A9A9-B7903A3034EC}" presName="root" presStyleCnt="0">
        <dgm:presLayoutVars>
          <dgm:dir/>
          <dgm:resizeHandles val="exact"/>
        </dgm:presLayoutVars>
      </dgm:prSet>
      <dgm:spPr/>
    </dgm:pt>
    <dgm:pt modelId="{7EB29F7A-BAAA-4AEA-8102-8C8702024473}" type="pres">
      <dgm:prSet presAssocID="{03A84DFF-47BB-4758-931E-70265038DC52}" presName="compNode" presStyleCnt="0"/>
      <dgm:spPr/>
    </dgm:pt>
    <dgm:pt modelId="{1894DD49-A29C-4395-AFDA-D39FCC7A214B}" type="pres">
      <dgm:prSet presAssocID="{03A84DFF-47BB-4758-931E-70265038DC52}" presName="bgRect" presStyleLbl="bgShp" presStyleIdx="0" presStyleCnt="5"/>
      <dgm:spPr/>
    </dgm:pt>
    <dgm:pt modelId="{DCEE30F5-2940-4FAC-85CE-16874361302F}" type="pres">
      <dgm:prSet presAssocID="{03A84DFF-47BB-4758-931E-70265038DC5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D06E6AD4-04FA-4331-8E5E-E60BF6878504}" type="pres">
      <dgm:prSet presAssocID="{03A84DFF-47BB-4758-931E-70265038DC52}" presName="spaceRect" presStyleCnt="0"/>
      <dgm:spPr/>
    </dgm:pt>
    <dgm:pt modelId="{CB5923A6-A7FF-45B2-A5F9-A51834241773}" type="pres">
      <dgm:prSet presAssocID="{03A84DFF-47BB-4758-931E-70265038DC52}" presName="parTx" presStyleLbl="revTx" presStyleIdx="0" presStyleCnt="5" custLinFactNeighborY="-763">
        <dgm:presLayoutVars>
          <dgm:chMax val="0"/>
          <dgm:chPref val="0"/>
        </dgm:presLayoutVars>
      </dgm:prSet>
      <dgm:spPr/>
    </dgm:pt>
    <dgm:pt modelId="{1B1513ED-C426-4030-A44E-EEF2BBBC2126}" type="pres">
      <dgm:prSet presAssocID="{45A8B936-D51E-4206-9231-EB94094A77A1}" presName="sibTrans" presStyleCnt="0"/>
      <dgm:spPr/>
    </dgm:pt>
    <dgm:pt modelId="{A1050654-5261-4E82-950C-7770893E0628}" type="pres">
      <dgm:prSet presAssocID="{476C91C8-78F8-4C7F-9688-3FE8104DAE19}" presName="compNode" presStyleCnt="0"/>
      <dgm:spPr/>
    </dgm:pt>
    <dgm:pt modelId="{D2F3083D-5363-44E8-A493-C278502214B2}" type="pres">
      <dgm:prSet presAssocID="{476C91C8-78F8-4C7F-9688-3FE8104DAE19}" presName="bgRect" presStyleLbl="bgShp" presStyleIdx="1" presStyleCnt="5"/>
      <dgm:spPr/>
    </dgm:pt>
    <dgm:pt modelId="{34A32192-F9E1-4CA9-B985-8D8B9AA97A86}" type="pres">
      <dgm:prSet presAssocID="{476C91C8-78F8-4C7F-9688-3FE8104DAE1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orkflow"/>
        </a:ext>
      </dgm:extLst>
    </dgm:pt>
    <dgm:pt modelId="{AE3943B8-9AF6-46B5-9296-B661328A3475}" type="pres">
      <dgm:prSet presAssocID="{476C91C8-78F8-4C7F-9688-3FE8104DAE19}" presName="spaceRect" presStyleCnt="0"/>
      <dgm:spPr/>
    </dgm:pt>
    <dgm:pt modelId="{8D56CBF9-B1C6-4660-B80E-8E3DCE7E55DD}" type="pres">
      <dgm:prSet presAssocID="{476C91C8-78F8-4C7F-9688-3FE8104DAE19}" presName="parTx" presStyleLbl="revTx" presStyleIdx="1" presStyleCnt="5" custLinFactNeighborY="-763">
        <dgm:presLayoutVars>
          <dgm:chMax val="0"/>
          <dgm:chPref val="0"/>
        </dgm:presLayoutVars>
      </dgm:prSet>
      <dgm:spPr/>
    </dgm:pt>
    <dgm:pt modelId="{D1AAE6A5-869B-4117-A5C8-D1C83E5F870C}" type="pres">
      <dgm:prSet presAssocID="{6DA0C31C-AA17-4F52-ADE0-ABF4C97637C6}" presName="sibTrans" presStyleCnt="0"/>
      <dgm:spPr/>
    </dgm:pt>
    <dgm:pt modelId="{9B313C43-557D-434D-8C40-92D61CF393FF}" type="pres">
      <dgm:prSet presAssocID="{032C949D-C017-42DF-BB42-5533CC3C99FA}" presName="compNode" presStyleCnt="0"/>
      <dgm:spPr/>
    </dgm:pt>
    <dgm:pt modelId="{E7046D37-8D8C-4EA9-8915-4558D1A3F331}" type="pres">
      <dgm:prSet presAssocID="{032C949D-C017-42DF-BB42-5533CC3C99FA}" presName="bgRect" presStyleLbl="bgShp" presStyleIdx="2" presStyleCnt="5"/>
      <dgm:spPr/>
    </dgm:pt>
    <dgm:pt modelId="{78F83ADD-033B-4F6C-856F-194C2981E9DC}" type="pres">
      <dgm:prSet presAssocID="{032C949D-C017-42DF-BB42-5533CC3C99F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Irritant"/>
        </a:ext>
      </dgm:extLst>
    </dgm:pt>
    <dgm:pt modelId="{E1D6C31C-2E3D-4AA4-8E6B-CDE9335625F0}" type="pres">
      <dgm:prSet presAssocID="{032C949D-C017-42DF-BB42-5533CC3C99FA}" presName="spaceRect" presStyleCnt="0"/>
      <dgm:spPr/>
    </dgm:pt>
    <dgm:pt modelId="{436792BF-30BB-44C9-A288-A1FE84971DA0}" type="pres">
      <dgm:prSet presAssocID="{032C949D-C017-42DF-BB42-5533CC3C99FA}" presName="parTx" presStyleLbl="revTx" presStyleIdx="2" presStyleCnt="5" custLinFactNeighborY="-763">
        <dgm:presLayoutVars>
          <dgm:chMax val="0"/>
          <dgm:chPref val="0"/>
        </dgm:presLayoutVars>
      </dgm:prSet>
      <dgm:spPr/>
    </dgm:pt>
    <dgm:pt modelId="{F5F0F4F8-B71B-4F0E-86E4-8B5738A5468A}" type="pres">
      <dgm:prSet presAssocID="{202C99CE-A336-4E99-B4EB-DB7A88FCC622}" presName="sibTrans" presStyleCnt="0"/>
      <dgm:spPr/>
    </dgm:pt>
    <dgm:pt modelId="{6E18D4E6-9C38-4CBC-A5A1-77C6617FE9AA}" type="pres">
      <dgm:prSet presAssocID="{C67F4EA4-BDF9-45D4-9809-1A9407A6F8F2}" presName="compNode" presStyleCnt="0"/>
      <dgm:spPr/>
    </dgm:pt>
    <dgm:pt modelId="{58E06839-5FF1-428F-A915-01C7C1B53C57}" type="pres">
      <dgm:prSet presAssocID="{C67F4EA4-BDF9-45D4-9809-1A9407A6F8F2}" presName="bgRect" presStyleLbl="bgShp" presStyleIdx="3" presStyleCnt="5" custLinFactNeighborY="-835"/>
      <dgm:spPr/>
    </dgm:pt>
    <dgm:pt modelId="{952BCD06-4DD6-48B7-A0DF-6A76CC338140}" type="pres">
      <dgm:prSet presAssocID="{C67F4EA4-BDF9-45D4-9809-1A9407A6F8F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F48DDC07-D2D8-426C-9901-2EC1120BFC49}" type="pres">
      <dgm:prSet presAssocID="{C67F4EA4-BDF9-45D4-9809-1A9407A6F8F2}" presName="spaceRect" presStyleCnt="0"/>
      <dgm:spPr/>
    </dgm:pt>
    <dgm:pt modelId="{D9937AAF-6BC0-4311-AD6F-ED5A4207711E}" type="pres">
      <dgm:prSet presAssocID="{C67F4EA4-BDF9-45D4-9809-1A9407A6F8F2}" presName="parTx" presStyleLbl="revTx" presStyleIdx="3" presStyleCnt="5">
        <dgm:presLayoutVars>
          <dgm:chMax val="0"/>
          <dgm:chPref val="0"/>
        </dgm:presLayoutVars>
      </dgm:prSet>
      <dgm:spPr/>
    </dgm:pt>
    <dgm:pt modelId="{35981D9F-8E05-4DFF-8DBF-5A040984474C}" type="pres">
      <dgm:prSet presAssocID="{0BE5AD09-A386-4261-8818-6EF90F6DD2AC}" presName="sibTrans" presStyleCnt="0"/>
      <dgm:spPr/>
    </dgm:pt>
    <dgm:pt modelId="{E38C2CB7-EF1E-4ADD-B652-D77E4BBCB48B}" type="pres">
      <dgm:prSet presAssocID="{D9C1C22E-172E-4BA6-9505-C45925B3A246}" presName="compNode" presStyleCnt="0"/>
      <dgm:spPr/>
    </dgm:pt>
    <dgm:pt modelId="{A9440ED2-212F-465F-A74D-74324581A0F5}" type="pres">
      <dgm:prSet presAssocID="{D9C1C22E-172E-4BA6-9505-C45925B3A246}" presName="bgRect" presStyleLbl="bgShp" presStyleIdx="4" presStyleCnt="5"/>
      <dgm:spPr/>
    </dgm:pt>
    <dgm:pt modelId="{D9CC4FB2-FA9A-4164-B0E3-D217AFAD51F8}" type="pres">
      <dgm:prSet presAssocID="{D9C1C22E-172E-4BA6-9505-C45925B3A24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Questions"/>
        </a:ext>
      </dgm:extLst>
    </dgm:pt>
    <dgm:pt modelId="{6D2A58E8-6B5C-42D9-B49A-F93E6B4589AC}" type="pres">
      <dgm:prSet presAssocID="{D9C1C22E-172E-4BA6-9505-C45925B3A246}" presName="spaceRect" presStyleCnt="0"/>
      <dgm:spPr/>
    </dgm:pt>
    <dgm:pt modelId="{D4F0C95F-3104-4F8A-B126-98DEB033780D}" type="pres">
      <dgm:prSet presAssocID="{D9C1C22E-172E-4BA6-9505-C45925B3A246}" presName="parTx" presStyleLbl="revTx" presStyleIdx="4" presStyleCnt="5">
        <dgm:presLayoutVars>
          <dgm:chMax val="0"/>
          <dgm:chPref val="0"/>
        </dgm:presLayoutVars>
      </dgm:prSet>
      <dgm:spPr/>
    </dgm:pt>
  </dgm:ptLst>
  <dgm:cxnLst>
    <dgm:cxn modelId="{D6A9C628-C951-42AC-ACBF-0E1DC3188CDF}" srcId="{31BE2825-92A6-458D-A9A9-B7903A3034EC}" destId="{C67F4EA4-BDF9-45D4-9809-1A9407A6F8F2}" srcOrd="3" destOrd="0" parTransId="{D77F666B-EAAE-4BD6-96C9-24011DFF6919}" sibTransId="{0BE5AD09-A386-4261-8818-6EF90F6DD2AC}"/>
    <dgm:cxn modelId="{7A55255C-AF0D-4D7C-88F0-2A03836A1A93}" type="presOf" srcId="{D9C1C22E-172E-4BA6-9505-C45925B3A246}" destId="{D4F0C95F-3104-4F8A-B126-98DEB033780D}" srcOrd="0" destOrd="0" presId="urn:microsoft.com/office/officeart/2018/2/layout/IconVerticalSolidList"/>
    <dgm:cxn modelId="{7526ED71-73F1-4B4A-858D-63CCC3E4B16D}" srcId="{31BE2825-92A6-458D-A9A9-B7903A3034EC}" destId="{D9C1C22E-172E-4BA6-9505-C45925B3A246}" srcOrd="4" destOrd="0" parTransId="{1A28764C-9CA5-477C-A145-E2C6AE89E4DD}" sibTransId="{6EF92C7F-B153-4949-B4D3-3AC49FACA0A0}"/>
    <dgm:cxn modelId="{3CC30853-C902-4F14-8076-35920B202BBA}" type="presOf" srcId="{03A84DFF-47BB-4758-931E-70265038DC52}" destId="{CB5923A6-A7FF-45B2-A5F9-A51834241773}" srcOrd="0" destOrd="0" presId="urn:microsoft.com/office/officeart/2018/2/layout/IconVerticalSolidList"/>
    <dgm:cxn modelId="{62588890-99A5-43DF-A0F1-DF0E2EF7762B}" type="presOf" srcId="{31BE2825-92A6-458D-A9A9-B7903A3034EC}" destId="{FDA70339-0168-470F-B13C-EF297367F130}" srcOrd="0" destOrd="0" presId="urn:microsoft.com/office/officeart/2018/2/layout/IconVerticalSolidList"/>
    <dgm:cxn modelId="{ABAE4EA6-0ABB-4AB9-963D-A4BD4211AF32}" type="presOf" srcId="{032C949D-C017-42DF-BB42-5533CC3C99FA}" destId="{436792BF-30BB-44C9-A288-A1FE84971DA0}" srcOrd="0" destOrd="0" presId="urn:microsoft.com/office/officeart/2018/2/layout/IconVerticalSolidList"/>
    <dgm:cxn modelId="{D636F3AE-DD04-414F-BEC2-B87233823744}" type="presOf" srcId="{476C91C8-78F8-4C7F-9688-3FE8104DAE19}" destId="{8D56CBF9-B1C6-4660-B80E-8E3DCE7E55DD}" srcOrd="0" destOrd="0" presId="urn:microsoft.com/office/officeart/2018/2/layout/IconVerticalSolidList"/>
    <dgm:cxn modelId="{80EDD2B4-283E-4476-92F8-ED9503FFBDD2}" srcId="{31BE2825-92A6-458D-A9A9-B7903A3034EC}" destId="{03A84DFF-47BB-4758-931E-70265038DC52}" srcOrd="0" destOrd="0" parTransId="{5FA5E4D0-39EF-4C18-979D-E4FB9D8360C0}" sibTransId="{45A8B936-D51E-4206-9231-EB94094A77A1}"/>
    <dgm:cxn modelId="{21CFE9D8-3818-461E-93A0-78FECED1C4D2}" srcId="{31BE2825-92A6-458D-A9A9-B7903A3034EC}" destId="{476C91C8-78F8-4C7F-9688-3FE8104DAE19}" srcOrd="1" destOrd="0" parTransId="{BF7844D0-8D07-484D-B744-4D4F1CDABCC4}" sibTransId="{6DA0C31C-AA17-4F52-ADE0-ABF4C97637C6}"/>
    <dgm:cxn modelId="{E826BBE8-B07B-470A-97B6-0226665678D6}" srcId="{31BE2825-92A6-458D-A9A9-B7903A3034EC}" destId="{032C949D-C017-42DF-BB42-5533CC3C99FA}" srcOrd="2" destOrd="0" parTransId="{666D9169-DC36-4BAF-B266-8949C9E38DAA}" sibTransId="{202C99CE-A336-4E99-B4EB-DB7A88FCC622}"/>
    <dgm:cxn modelId="{E3F067EC-7735-4A7A-B138-337D3798EFFC}" type="presOf" srcId="{C67F4EA4-BDF9-45D4-9809-1A9407A6F8F2}" destId="{D9937AAF-6BC0-4311-AD6F-ED5A4207711E}" srcOrd="0" destOrd="0" presId="urn:microsoft.com/office/officeart/2018/2/layout/IconVerticalSolidList"/>
    <dgm:cxn modelId="{4D5F3ACD-A1A4-40BF-B70C-4ACFA65840BE}" type="presParOf" srcId="{FDA70339-0168-470F-B13C-EF297367F130}" destId="{7EB29F7A-BAAA-4AEA-8102-8C8702024473}" srcOrd="0" destOrd="0" presId="urn:microsoft.com/office/officeart/2018/2/layout/IconVerticalSolidList"/>
    <dgm:cxn modelId="{7B695E47-09ED-4E84-83A9-8A34493DB8CD}" type="presParOf" srcId="{7EB29F7A-BAAA-4AEA-8102-8C8702024473}" destId="{1894DD49-A29C-4395-AFDA-D39FCC7A214B}" srcOrd="0" destOrd="0" presId="urn:microsoft.com/office/officeart/2018/2/layout/IconVerticalSolidList"/>
    <dgm:cxn modelId="{4A3984E5-91A7-4727-9617-3A6FCC32223B}" type="presParOf" srcId="{7EB29F7A-BAAA-4AEA-8102-8C8702024473}" destId="{DCEE30F5-2940-4FAC-85CE-16874361302F}" srcOrd="1" destOrd="0" presId="urn:microsoft.com/office/officeart/2018/2/layout/IconVerticalSolidList"/>
    <dgm:cxn modelId="{87901667-4EB3-4EF2-86FD-8535B78CC17D}" type="presParOf" srcId="{7EB29F7A-BAAA-4AEA-8102-8C8702024473}" destId="{D06E6AD4-04FA-4331-8E5E-E60BF6878504}" srcOrd="2" destOrd="0" presId="urn:microsoft.com/office/officeart/2018/2/layout/IconVerticalSolidList"/>
    <dgm:cxn modelId="{40680110-69BF-4BA8-B863-CF01AF8F4D3D}" type="presParOf" srcId="{7EB29F7A-BAAA-4AEA-8102-8C8702024473}" destId="{CB5923A6-A7FF-45B2-A5F9-A51834241773}" srcOrd="3" destOrd="0" presId="urn:microsoft.com/office/officeart/2018/2/layout/IconVerticalSolidList"/>
    <dgm:cxn modelId="{B7B5F477-5E1D-4157-A7B1-3C53C082892A}" type="presParOf" srcId="{FDA70339-0168-470F-B13C-EF297367F130}" destId="{1B1513ED-C426-4030-A44E-EEF2BBBC2126}" srcOrd="1" destOrd="0" presId="urn:microsoft.com/office/officeart/2018/2/layout/IconVerticalSolidList"/>
    <dgm:cxn modelId="{AB5F5F65-B5E6-438C-995B-F629543D4D31}" type="presParOf" srcId="{FDA70339-0168-470F-B13C-EF297367F130}" destId="{A1050654-5261-4E82-950C-7770893E0628}" srcOrd="2" destOrd="0" presId="urn:microsoft.com/office/officeart/2018/2/layout/IconVerticalSolidList"/>
    <dgm:cxn modelId="{4FCD07C2-D1E8-4251-9905-D04AA2DBBE72}" type="presParOf" srcId="{A1050654-5261-4E82-950C-7770893E0628}" destId="{D2F3083D-5363-44E8-A493-C278502214B2}" srcOrd="0" destOrd="0" presId="urn:microsoft.com/office/officeart/2018/2/layout/IconVerticalSolidList"/>
    <dgm:cxn modelId="{B7CDC41A-FB08-423A-92C7-D93FD4D80BB7}" type="presParOf" srcId="{A1050654-5261-4E82-950C-7770893E0628}" destId="{34A32192-F9E1-4CA9-B985-8D8B9AA97A86}" srcOrd="1" destOrd="0" presId="urn:microsoft.com/office/officeart/2018/2/layout/IconVerticalSolidList"/>
    <dgm:cxn modelId="{0D104B13-A7BC-4748-907D-70CE8F80C24B}" type="presParOf" srcId="{A1050654-5261-4E82-950C-7770893E0628}" destId="{AE3943B8-9AF6-46B5-9296-B661328A3475}" srcOrd="2" destOrd="0" presId="urn:microsoft.com/office/officeart/2018/2/layout/IconVerticalSolidList"/>
    <dgm:cxn modelId="{65B3D365-E803-4B7A-99EC-9BAD26989F92}" type="presParOf" srcId="{A1050654-5261-4E82-950C-7770893E0628}" destId="{8D56CBF9-B1C6-4660-B80E-8E3DCE7E55DD}" srcOrd="3" destOrd="0" presId="urn:microsoft.com/office/officeart/2018/2/layout/IconVerticalSolidList"/>
    <dgm:cxn modelId="{9A824AE9-FC8D-42D4-8F1D-36D4E8BDDFA5}" type="presParOf" srcId="{FDA70339-0168-470F-B13C-EF297367F130}" destId="{D1AAE6A5-869B-4117-A5C8-D1C83E5F870C}" srcOrd="3" destOrd="0" presId="urn:microsoft.com/office/officeart/2018/2/layout/IconVerticalSolidList"/>
    <dgm:cxn modelId="{C9AA280D-7E0C-460B-8444-01B6559A7790}" type="presParOf" srcId="{FDA70339-0168-470F-B13C-EF297367F130}" destId="{9B313C43-557D-434D-8C40-92D61CF393FF}" srcOrd="4" destOrd="0" presId="urn:microsoft.com/office/officeart/2018/2/layout/IconVerticalSolidList"/>
    <dgm:cxn modelId="{836FE6B7-B458-4B29-8B71-186F010BA6F4}" type="presParOf" srcId="{9B313C43-557D-434D-8C40-92D61CF393FF}" destId="{E7046D37-8D8C-4EA9-8915-4558D1A3F331}" srcOrd="0" destOrd="0" presId="urn:microsoft.com/office/officeart/2018/2/layout/IconVerticalSolidList"/>
    <dgm:cxn modelId="{E92AEDEF-D2EF-4A6E-987D-CE9DA8EA906C}" type="presParOf" srcId="{9B313C43-557D-434D-8C40-92D61CF393FF}" destId="{78F83ADD-033B-4F6C-856F-194C2981E9DC}" srcOrd="1" destOrd="0" presId="urn:microsoft.com/office/officeart/2018/2/layout/IconVerticalSolidList"/>
    <dgm:cxn modelId="{29287C38-9F68-4D4C-AA5F-EF4B91FEA83D}" type="presParOf" srcId="{9B313C43-557D-434D-8C40-92D61CF393FF}" destId="{E1D6C31C-2E3D-4AA4-8E6B-CDE9335625F0}" srcOrd="2" destOrd="0" presId="urn:microsoft.com/office/officeart/2018/2/layout/IconVerticalSolidList"/>
    <dgm:cxn modelId="{C42F90EB-8A57-46E6-8D1D-30A08E282A9F}" type="presParOf" srcId="{9B313C43-557D-434D-8C40-92D61CF393FF}" destId="{436792BF-30BB-44C9-A288-A1FE84971DA0}" srcOrd="3" destOrd="0" presId="urn:microsoft.com/office/officeart/2018/2/layout/IconVerticalSolidList"/>
    <dgm:cxn modelId="{19D35289-7403-4EF8-B4A3-0B57795B579E}" type="presParOf" srcId="{FDA70339-0168-470F-B13C-EF297367F130}" destId="{F5F0F4F8-B71B-4F0E-86E4-8B5738A5468A}" srcOrd="5" destOrd="0" presId="urn:microsoft.com/office/officeart/2018/2/layout/IconVerticalSolidList"/>
    <dgm:cxn modelId="{E41B8B00-9159-412D-ADE7-7DF1A03DDF50}" type="presParOf" srcId="{FDA70339-0168-470F-B13C-EF297367F130}" destId="{6E18D4E6-9C38-4CBC-A5A1-77C6617FE9AA}" srcOrd="6" destOrd="0" presId="urn:microsoft.com/office/officeart/2018/2/layout/IconVerticalSolidList"/>
    <dgm:cxn modelId="{9A52C321-3D15-4205-AA23-7F63306EE5B3}" type="presParOf" srcId="{6E18D4E6-9C38-4CBC-A5A1-77C6617FE9AA}" destId="{58E06839-5FF1-428F-A915-01C7C1B53C57}" srcOrd="0" destOrd="0" presId="urn:microsoft.com/office/officeart/2018/2/layout/IconVerticalSolidList"/>
    <dgm:cxn modelId="{C1D1DF6E-6ECC-419E-8DE2-AD9F2C924AE2}" type="presParOf" srcId="{6E18D4E6-9C38-4CBC-A5A1-77C6617FE9AA}" destId="{952BCD06-4DD6-48B7-A0DF-6A76CC338140}" srcOrd="1" destOrd="0" presId="urn:microsoft.com/office/officeart/2018/2/layout/IconVerticalSolidList"/>
    <dgm:cxn modelId="{4B39661D-DD6A-4129-A6AE-9233CACE1EA6}" type="presParOf" srcId="{6E18D4E6-9C38-4CBC-A5A1-77C6617FE9AA}" destId="{F48DDC07-D2D8-426C-9901-2EC1120BFC49}" srcOrd="2" destOrd="0" presId="urn:microsoft.com/office/officeart/2018/2/layout/IconVerticalSolidList"/>
    <dgm:cxn modelId="{24B24074-D845-45A2-8CA4-06696E85A446}" type="presParOf" srcId="{6E18D4E6-9C38-4CBC-A5A1-77C6617FE9AA}" destId="{D9937AAF-6BC0-4311-AD6F-ED5A4207711E}" srcOrd="3" destOrd="0" presId="urn:microsoft.com/office/officeart/2018/2/layout/IconVerticalSolidList"/>
    <dgm:cxn modelId="{CFA3B7EF-9018-41E0-ADB0-9252B40C03EA}" type="presParOf" srcId="{FDA70339-0168-470F-B13C-EF297367F130}" destId="{35981D9F-8E05-4DFF-8DBF-5A040984474C}" srcOrd="7" destOrd="0" presId="urn:microsoft.com/office/officeart/2018/2/layout/IconVerticalSolidList"/>
    <dgm:cxn modelId="{5F6D33E9-1888-4B4C-827F-10FD2CD4739B}" type="presParOf" srcId="{FDA70339-0168-470F-B13C-EF297367F130}" destId="{E38C2CB7-EF1E-4ADD-B652-D77E4BBCB48B}" srcOrd="8" destOrd="0" presId="urn:microsoft.com/office/officeart/2018/2/layout/IconVerticalSolidList"/>
    <dgm:cxn modelId="{BB198ED1-19E6-4665-9D06-AEB2AD636104}" type="presParOf" srcId="{E38C2CB7-EF1E-4ADD-B652-D77E4BBCB48B}" destId="{A9440ED2-212F-465F-A74D-74324581A0F5}" srcOrd="0" destOrd="0" presId="urn:microsoft.com/office/officeart/2018/2/layout/IconVerticalSolidList"/>
    <dgm:cxn modelId="{6F082D01-CBF1-4C7D-959A-F4D809708B91}" type="presParOf" srcId="{E38C2CB7-EF1E-4ADD-B652-D77E4BBCB48B}" destId="{D9CC4FB2-FA9A-4164-B0E3-D217AFAD51F8}" srcOrd="1" destOrd="0" presId="urn:microsoft.com/office/officeart/2018/2/layout/IconVerticalSolidList"/>
    <dgm:cxn modelId="{6625B782-8E2C-476E-B65F-5A5870DDE7A4}" type="presParOf" srcId="{E38C2CB7-EF1E-4ADD-B652-D77E4BBCB48B}" destId="{6D2A58E8-6B5C-42D9-B49A-F93E6B4589AC}" srcOrd="2" destOrd="0" presId="urn:microsoft.com/office/officeart/2018/2/layout/IconVerticalSolidList"/>
    <dgm:cxn modelId="{FC0C51E6-3268-4745-BF74-27D73FE69825}" type="presParOf" srcId="{E38C2CB7-EF1E-4ADD-B652-D77E4BBCB48B}" destId="{D4F0C95F-3104-4F8A-B126-98DEB033780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FD1FA3-40B0-408C-98A3-F2E0D6C0362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C6D5A88-F3BC-4DD2-B96C-D2C1098CCA87}">
      <dgm:prSet custT="1"/>
      <dgm:spPr/>
      <dgm:t>
        <a:bodyPr/>
        <a:lstStyle/>
        <a:p>
          <a:pPr>
            <a:lnSpc>
              <a:spcPct val="100000"/>
            </a:lnSpc>
          </a:pPr>
          <a:r>
            <a:rPr lang="en-US" sz="2800" b="0" i="0" dirty="0"/>
            <a:t>When studying impact we face the same technical problems of measuring change and inferring causality as in studies of effectiveness.</a:t>
          </a:r>
          <a:endParaRPr lang="en-US" sz="2800" dirty="0"/>
        </a:p>
      </dgm:t>
    </dgm:pt>
    <dgm:pt modelId="{7AAB65B3-B8CA-44F4-BBB5-A9C4267A7440}" type="parTrans" cxnId="{2493AB6D-DFD4-4B7C-AEE9-96391D1C4C8E}">
      <dgm:prSet/>
      <dgm:spPr/>
      <dgm:t>
        <a:bodyPr/>
        <a:lstStyle/>
        <a:p>
          <a:endParaRPr lang="en-US" sz="2800"/>
        </a:p>
      </dgm:t>
    </dgm:pt>
    <dgm:pt modelId="{FD336F84-7AFC-4511-98FD-9D3F98BE0985}" type="sibTrans" cxnId="{2493AB6D-DFD4-4B7C-AEE9-96391D1C4C8E}">
      <dgm:prSet/>
      <dgm:spPr/>
      <dgm:t>
        <a:bodyPr/>
        <a:lstStyle/>
        <a:p>
          <a:endParaRPr lang="en-US" sz="2800"/>
        </a:p>
      </dgm:t>
    </dgm:pt>
    <dgm:pt modelId="{72BF5E6A-7278-4259-A671-C09A895DE5E0}">
      <dgm:prSet custT="1"/>
      <dgm:spPr/>
      <dgm:t>
        <a:bodyPr/>
        <a:lstStyle/>
        <a:p>
          <a:pPr>
            <a:lnSpc>
              <a:spcPct val="100000"/>
            </a:lnSpc>
          </a:pPr>
          <a:r>
            <a:rPr lang="en-US" sz="2800" b="0" i="0" dirty="0"/>
            <a:t>However, the first of the two tasks, of measuring change, can be rather more difficult in impact studies than in assessments of effectiveness. </a:t>
          </a:r>
          <a:endParaRPr lang="en-US" sz="2800" dirty="0"/>
        </a:p>
      </dgm:t>
    </dgm:pt>
    <dgm:pt modelId="{3497A059-BE0F-4C3F-B01F-0B7398D02208}" type="parTrans" cxnId="{34C5DB40-9BA4-431D-AC88-3F6375BA802F}">
      <dgm:prSet/>
      <dgm:spPr/>
      <dgm:t>
        <a:bodyPr/>
        <a:lstStyle/>
        <a:p>
          <a:endParaRPr lang="en-US" sz="2800"/>
        </a:p>
      </dgm:t>
    </dgm:pt>
    <dgm:pt modelId="{48F75F85-3723-4BA0-AF1A-BD4AE1167D52}" type="sibTrans" cxnId="{34C5DB40-9BA4-431D-AC88-3F6375BA802F}">
      <dgm:prSet/>
      <dgm:spPr/>
      <dgm:t>
        <a:bodyPr/>
        <a:lstStyle/>
        <a:p>
          <a:endParaRPr lang="en-US" sz="2800"/>
        </a:p>
      </dgm:t>
    </dgm:pt>
    <dgm:pt modelId="{5F3FB0DC-8A96-49A9-BD3E-97D8B93C2F40}">
      <dgm:prSet custT="1"/>
      <dgm:spPr/>
      <dgm:t>
        <a:bodyPr/>
        <a:lstStyle/>
        <a:p>
          <a:pPr>
            <a:lnSpc>
              <a:spcPct val="100000"/>
            </a:lnSpc>
          </a:pPr>
          <a:r>
            <a:rPr lang="en-US" sz="2800" b="0" i="0" dirty="0"/>
            <a:t>change cannot be measured without a baseline describing the situation before the intervention.</a:t>
          </a:r>
          <a:br>
            <a:rPr lang="en-US" sz="2800" dirty="0"/>
          </a:br>
          <a:endParaRPr lang="en-US" sz="2800" dirty="0"/>
        </a:p>
      </dgm:t>
    </dgm:pt>
    <dgm:pt modelId="{4D595D7C-D596-4763-B0EB-1F37F43C0CEE}" type="parTrans" cxnId="{EE7957BB-DFF7-40E3-9B70-34EF23E59EB8}">
      <dgm:prSet/>
      <dgm:spPr/>
      <dgm:t>
        <a:bodyPr/>
        <a:lstStyle/>
        <a:p>
          <a:endParaRPr lang="en-US" sz="2800"/>
        </a:p>
      </dgm:t>
    </dgm:pt>
    <dgm:pt modelId="{760DD864-482C-4A86-8B82-7C87A6B371CF}" type="sibTrans" cxnId="{EE7957BB-DFF7-40E3-9B70-34EF23E59EB8}">
      <dgm:prSet/>
      <dgm:spPr/>
      <dgm:t>
        <a:bodyPr/>
        <a:lstStyle/>
        <a:p>
          <a:endParaRPr lang="en-US" sz="2800"/>
        </a:p>
      </dgm:t>
    </dgm:pt>
    <dgm:pt modelId="{5F66CFFE-000A-40D9-9821-076C46640A36}" type="pres">
      <dgm:prSet presAssocID="{55FD1FA3-40B0-408C-98A3-F2E0D6C0362A}" presName="root" presStyleCnt="0">
        <dgm:presLayoutVars>
          <dgm:dir/>
          <dgm:resizeHandles val="exact"/>
        </dgm:presLayoutVars>
      </dgm:prSet>
      <dgm:spPr/>
    </dgm:pt>
    <dgm:pt modelId="{016CE6D9-ED9E-451C-9D87-7515B3BA54C7}" type="pres">
      <dgm:prSet presAssocID="{2C6D5A88-F3BC-4DD2-B96C-D2C1098CCA87}" presName="compNode" presStyleCnt="0"/>
      <dgm:spPr/>
    </dgm:pt>
    <dgm:pt modelId="{CBA49A8F-E5FB-4B9C-92A2-99C5E816A2C7}" type="pres">
      <dgm:prSet presAssocID="{2C6D5A88-F3BC-4DD2-B96C-D2C1098CCA87}" presName="bgRect" presStyleLbl="bgShp" presStyleIdx="0" presStyleCnt="3"/>
      <dgm:spPr/>
    </dgm:pt>
    <dgm:pt modelId="{CA4F201F-6B8C-4EF4-B719-4FA5316B98E8}" type="pres">
      <dgm:prSet presAssocID="{2C6D5A88-F3BC-4DD2-B96C-D2C1098CCA8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atistics"/>
        </a:ext>
      </dgm:extLst>
    </dgm:pt>
    <dgm:pt modelId="{AC1A62B0-4193-4C34-9D85-90E817E8623C}" type="pres">
      <dgm:prSet presAssocID="{2C6D5A88-F3BC-4DD2-B96C-D2C1098CCA87}" presName="spaceRect" presStyleCnt="0"/>
      <dgm:spPr/>
    </dgm:pt>
    <dgm:pt modelId="{0D494279-7025-4756-B1B4-03C6B7D022EC}" type="pres">
      <dgm:prSet presAssocID="{2C6D5A88-F3BC-4DD2-B96C-D2C1098CCA87}" presName="parTx" presStyleLbl="revTx" presStyleIdx="0" presStyleCnt="3">
        <dgm:presLayoutVars>
          <dgm:chMax val="0"/>
          <dgm:chPref val="0"/>
        </dgm:presLayoutVars>
      </dgm:prSet>
      <dgm:spPr/>
    </dgm:pt>
    <dgm:pt modelId="{9EBA7E0E-A81E-46D4-9B0B-8FB8A886D522}" type="pres">
      <dgm:prSet presAssocID="{FD336F84-7AFC-4511-98FD-9D3F98BE0985}" presName="sibTrans" presStyleCnt="0"/>
      <dgm:spPr/>
    </dgm:pt>
    <dgm:pt modelId="{6D5F6F7F-503D-442A-B660-B67A2F52A954}" type="pres">
      <dgm:prSet presAssocID="{72BF5E6A-7278-4259-A671-C09A895DE5E0}" presName="compNode" presStyleCnt="0"/>
      <dgm:spPr/>
    </dgm:pt>
    <dgm:pt modelId="{0071765C-6A4A-4D64-9E12-2220B371771A}" type="pres">
      <dgm:prSet presAssocID="{72BF5E6A-7278-4259-A671-C09A895DE5E0}" presName="bgRect" presStyleLbl="bgShp" presStyleIdx="1" presStyleCnt="3"/>
      <dgm:spPr/>
    </dgm:pt>
    <dgm:pt modelId="{937E5EFD-0649-40FE-94F2-A36189570A03}" type="pres">
      <dgm:prSet presAssocID="{72BF5E6A-7278-4259-A671-C09A895DE5E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iness Growth"/>
        </a:ext>
      </dgm:extLst>
    </dgm:pt>
    <dgm:pt modelId="{37A82AB9-0766-4EF7-8B05-3A624400380D}" type="pres">
      <dgm:prSet presAssocID="{72BF5E6A-7278-4259-A671-C09A895DE5E0}" presName="spaceRect" presStyleCnt="0"/>
      <dgm:spPr/>
    </dgm:pt>
    <dgm:pt modelId="{A60A4A90-9991-4683-A28C-5589AE8A5E39}" type="pres">
      <dgm:prSet presAssocID="{72BF5E6A-7278-4259-A671-C09A895DE5E0}" presName="parTx" presStyleLbl="revTx" presStyleIdx="1" presStyleCnt="3">
        <dgm:presLayoutVars>
          <dgm:chMax val="0"/>
          <dgm:chPref val="0"/>
        </dgm:presLayoutVars>
      </dgm:prSet>
      <dgm:spPr/>
    </dgm:pt>
    <dgm:pt modelId="{1FC869C8-22C0-4C57-B7A1-1053FD9FA5B5}" type="pres">
      <dgm:prSet presAssocID="{48F75F85-3723-4BA0-AF1A-BD4AE1167D52}" presName="sibTrans" presStyleCnt="0"/>
      <dgm:spPr/>
    </dgm:pt>
    <dgm:pt modelId="{B8A08334-2FF7-4C68-9017-BD5E53BAE109}" type="pres">
      <dgm:prSet presAssocID="{5F3FB0DC-8A96-49A9-BD3E-97D8B93C2F40}" presName="compNode" presStyleCnt="0"/>
      <dgm:spPr/>
    </dgm:pt>
    <dgm:pt modelId="{8C979907-2699-4FE5-8219-8600AC48EEE3}" type="pres">
      <dgm:prSet presAssocID="{5F3FB0DC-8A96-49A9-BD3E-97D8B93C2F40}" presName="bgRect" presStyleLbl="bgShp" presStyleIdx="2" presStyleCnt="3"/>
      <dgm:spPr/>
    </dgm:pt>
    <dgm:pt modelId="{FFA73D81-831C-4682-ABC9-BA1D69D0B37B}" type="pres">
      <dgm:prSet presAssocID="{5F3FB0DC-8A96-49A9-BD3E-97D8B93C2F4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E7C6B1A4-A107-49DB-B9F3-D982AFB152BD}" type="pres">
      <dgm:prSet presAssocID="{5F3FB0DC-8A96-49A9-BD3E-97D8B93C2F40}" presName="spaceRect" presStyleCnt="0"/>
      <dgm:spPr/>
    </dgm:pt>
    <dgm:pt modelId="{EBED5741-5E52-4F67-9D4F-0E62B70B10D5}" type="pres">
      <dgm:prSet presAssocID="{5F3FB0DC-8A96-49A9-BD3E-97D8B93C2F40}" presName="parTx" presStyleLbl="revTx" presStyleIdx="2" presStyleCnt="3">
        <dgm:presLayoutVars>
          <dgm:chMax val="0"/>
          <dgm:chPref val="0"/>
        </dgm:presLayoutVars>
      </dgm:prSet>
      <dgm:spPr/>
    </dgm:pt>
  </dgm:ptLst>
  <dgm:cxnLst>
    <dgm:cxn modelId="{55779C00-478E-403D-A539-42675117D3EA}" type="presOf" srcId="{55FD1FA3-40B0-408C-98A3-F2E0D6C0362A}" destId="{5F66CFFE-000A-40D9-9821-076C46640A36}" srcOrd="0" destOrd="0" presId="urn:microsoft.com/office/officeart/2018/2/layout/IconVerticalSolidList"/>
    <dgm:cxn modelId="{242B7806-A212-427D-B3A6-5531FACDD747}" type="presOf" srcId="{5F3FB0DC-8A96-49A9-BD3E-97D8B93C2F40}" destId="{EBED5741-5E52-4F67-9D4F-0E62B70B10D5}" srcOrd="0" destOrd="0" presId="urn:microsoft.com/office/officeart/2018/2/layout/IconVerticalSolidList"/>
    <dgm:cxn modelId="{AD69DC23-F0A1-4DB1-A6B9-F190A0091465}" type="presOf" srcId="{72BF5E6A-7278-4259-A671-C09A895DE5E0}" destId="{A60A4A90-9991-4683-A28C-5589AE8A5E39}" srcOrd="0" destOrd="0" presId="urn:microsoft.com/office/officeart/2018/2/layout/IconVerticalSolidList"/>
    <dgm:cxn modelId="{34C5DB40-9BA4-431D-AC88-3F6375BA802F}" srcId="{55FD1FA3-40B0-408C-98A3-F2E0D6C0362A}" destId="{72BF5E6A-7278-4259-A671-C09A895DE5E0}" srcOrd="1" destOrd="0" parTransId="{3497A059-BE0F-4C3F-B01F-0B7398D02208}" sibTransId="{48F75F85-3723-4BA0-AF1A-BD4AE1167D52}"/>
    <dgm:cxn modelId="{2493AB6D-DFD4-4B7C-AEE9-96391D1C4C8E}" srcId="{55FD1FA3-40B0-408C-98A3-F2E0D6C0362A}" destId="{2C6D5A88-F3BC-4DD2-B96C-D2C1098CCA87}" srcOrd="0" destOrd="0" parTransId="{7AAB65B3-B8CA-44F4-BBB5-A9C4267A7440}" sibTransId="{FD336F84-7AFC-4511-98FD-9D3F98BE0985}"/>
    <dgm:cxn modelId="{426F3E95-8B26-42A6-A5EA-73E1A0A62E4E}" type="presOf" srcId="{2C6D5A88-F3BC-4DD2-B96C-D2C1098CCA87}" destId="{0D494279-7025-4756-B1B4-03C6B7D022EC}" srcOrd="0" destOrd="0" presId="urn:microsoft.com/office/officeart/2018/2/layout/IconVerticalSolidList"/>
    <dgm:cxn modelId="{EE7957BB-DFF7-40E3-9B70-34EF23E59EB8}" srcId="{55FD1FA3-40B0-408C-98A3-F2E0D6C0362A}" destId="{5F3FB0DC-8A96-49A9-BD3E-97D8B93C2F40}" srcOrd="2" destOrd="0" parTransId="{4D595D7C-D596-4763-B0EB-1F37F43C0CEE}" sibTransId="{760DD864-482C-4A86-8B82-7C87A6B371CF}"/>
    <dgm:cxn modelId="{63801ED3-A3B0-49CD-9822-4935AC23A9A8}" type="presParOf" srcId="{5F66CFFE-000A-40D9-9821-076C46640A36}" destId="{016CE6D9-ED9E-451C-9D87-7515B3BA54C7}" srcOrd="0" destOrd="0" presId="urn:microsoft.com/office/officeart/2018/2/layout/IconVerticalSolidList"/>
    <dgm:cxn modelId="{3A1D6B5A-7D9F-4564-9891-BD013ADDE719}" type="presParOf" srcId="{016CE6D9-ED9E-451C-9D87-7515B3BA54C7}" destId="{CBA49A8F-E5FB-4B9C-92A2-99C5E816A2C7}" srcOrd="0" destOrd="0" presId="urn:microsoft.com/office/officeart/2018/2/layout/IconVerticalSolidList"/>
    <dgm:cxn modelId="{C140C505-AB63-4F69-9E1A-F66E23653543}" type="presParOf" srcId="{016CE6D9-ED9E-451C-9D87-7515B3BA54C7}" destId="{CA4F201F-6B8C-4EF4-B719-4FA5316B98E8}" srcOrd="1" destOrd="0" presId="urn:microsoft.com/office/officeart/2018/2/layout/IconVerticalSolidList"/>
    <dgm:cxn modelId="{F7616989-2FE3-4665-899A-68DADC1F01DC}" type="presParOf" srcId="{016CE6D9-ED9E-451C-9D87-7515B3BA54C7}" destId="{AC1A62B0-4193-4C34-9D85-90E817E8623C}" srcOrd="2" destOrd="0" presId="urn:microsoft.com/office/officeart/2018/2/layout/IconVerticalSolidList"/>
    <dgm:cxn modelId="{E69D58D3-E2E2-4BA2-A09C-7E0AE9756586}" type="presParOf" srcId="{016CE6D9-ED9E-451C-9D87-7515B3BA54C7}" destId="{0D494279-7025-4756-B1B4-03C6B7D022EC}" srcOrd="3" destOrd="0" presId="urn:microsoft.com/office/officeart/2018/2/layout/IconVerticalSolidList"/>
    <dgm:cxn modelId="{3B0A9B7C-29C0-4892-B4DA-88BD7BD36D31}" type="presParOf" srcId="{5F66CFFE-000A-40D9-9821-076C46640A36}" destId="{9EBA7E0E-A81E-46D4-9B0B-8FB8A886D522}" srcOrd="1" destOrd="0" presId="urn:microsoft.com/office/officeart/2018/2/layout/IconVerticalSolidList"/>
    <dgm:cxn modelId="{3207CB59-B832-4117-B9B1-FFA6E5EEC202}" type="presParOf" srcId="{5F66CFFE-000A-40D9-9821-076C46640A36}" destId="{6D5F6F7F-503D-442A-B660-B67A2F52A954}" srcOrd="2" destOrd="0" presId="urn:microsoft.com/office/officeart/2018/2/layout/IconVerticalSolidList"/>
    <dgm:cxn modelId="{0B498CAD-EA3B-463E-B1F2-A1FCB5A42515}" type="presParOf" srcId="{6D5F6F7F-503D-442A-B660-B67A2F52A954}" destId="{0071765C-6A4A-4D64-9E12-2220B371771A}" srcOrd="0" destOrd="0" presId="urn:microsoft.com/office/officeart/2018/2/layout/IconVerticalSolidList"/>
    <dgm:cxn modelId="{DBBB3482-CE8A-4899-98F9-24E5CFE29FB6}" type="presParOf" srcId="{6D5F6F7F-503D-442A-B660-B67A2F52A954}" destId="{937E5EFD-0649-40FE-94F2-A36189570A03}" srcOrd="1" destOrd="0" presId="urn:microsoft.com/office/officeart/2018/2/layout/IconVerticalSolidList"/>
    <dgm:cxn modelId="{50F50449-8ADF-4740-AA99-12F3A7B833F9}" type="presParOf" srcId="{6D5F6F7F-503D-442A-B660-B67A2F52A954}" destId="{37A82AB9-0766-4EF7-8B05-3A624400380D}" srcOrd="2" destOrd="0" presId="urn:microsoft.com/office/officeart/2018/2/layout/IconVerticalSolidList"/>
    <dgm:cxn modelId="{CE14F036-5C2E-4FCC-B92F-C09F16BAD2E3}" type="presParOf" srcId="{6D5F6F7F-503D-442A-B660-B67A2F52A954}" destId="{A60A4A90-9991-4683-A28C-5589AE8A5E39}" srcOrd="3" destOrd="0" presId="urn:microsoft.com/office/officeart/2018/2/layout/IconVerticalSolidList"/>
    <dgm:cxn modelId="{CD37224F-E3F8-4D5E-A16A-C8E75D86E4BB}" type="presParOf" srcId="{5F66CFFE-000A-40D9-9821-076C46640A36}" destId="{1FC869C8-22C0-4C57-B7A1-1053FD9FA5B5}" srcOrd="3" destOrd="0" presId="urn:microsoft.com/office/officeart/2018/2/layout/IconVerticalSolidList"/>
    <dgm:cxn modelId="{83A833D6-42CB-4D68-826B-E56AFEC67283}" type="presParOf" srcId="{5F66CFFE-000A-40D9-9821-076C46640A36}" destId="{B8A08334-2FF7-4C68-9017-BD5E53BAE109}" srcOrd="4" destOrd="0" presId="urn:microsoft.com/office/officeart/2018/2/layout/IconVerticalSolidList"/>
    <dgm:cxn modelId="{20A41EC3-347C-4C7B-A835-954DBC17E34F}" type="presParOf" srcId="{B8A08334-2FF7-4C68-9017-BD5E53BAE109}" destId="{8C979907-2699-4FE5-8219-8600AC48EEE3}" srcOrd="0" destOrd="0" presId="urn:microsoft.com/office/officeart/2018/2/layout/IconVerticalSolidList"/>
    <dgm:cxn modelId="{F57F6698-16EC-4071-A58E-6903681DA8D3}" type="presParOf" srcId="{B8A08334-2FF7-4C68-9017-BD5E53BAE109}" destId="{FFA73D81-831C-4682-ABC9-BA1D69D0B37B}" srcOrd="1" destOrd="0" presId="urn:microsoft.com/office/officeart/2018/2/layout/IconVerticalSolidList"/>
    <dgm:cxn modelId="{AA3A69C9-DA4E-44BC-A017-15010318C355}" type="presParOf" srcId="{B8A08334-2FF7-4C68-9017-BD5E53BAE109}" destId="{E7C6B1A4-A107-49DB-B9F3-D982AFB152BD}" srcOrd="2" destOrd="0" presId="urn:microsoft.com/office/officeart/2018/2/layout/IconVerticalSolidList"/>
    <dgm:cxn modelId="{AAD38900-61D5-47F6-8D5F-B5F8EC8A2440}" type="presParOf" srcId="{B8A08334-2FF7-4C68-9017-BD5E53BAE109}" destId="{EBED5741-5E52-4F67-9D4F-0E62B70B10D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860585-E53F-472A-A6D7-46383B39BE9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492B670-D03F-4DE7-BE6D-8F79DC6BC8DC}">
      <dgm:prSet/>
      <dgm:spPr/>
      <dgm:t>
        <a:bodyPr/>
        <a:lstStyle/>
        <a:p>
          <a:r>
            <a:rPr lang="en-US" b="0" i="0" dirty="0"/>
            <a:t>An intervention is irrelevant if it does not directly or indirectly address major development requirements. </a:t>
          </a:r>
          <a:endParaRPr lang="en-US" dirty="0"/>
        </a:p>
      </dgm:t>
    </dgm:pt>
    <dgm:pt modelId="{421FE4CD-B1C4-4AAE-88B9-0BAA74299B3B}" type="parTrans" cxnId="{F57DA3EE-9991-465E-818C-56E5CB0CB832}">
      <dgm:prSet/>
      <dgm:spPr/>
      <dgm:t>
        <a:bodyPr/>
        <a:lstStyle/>
        <a:p>
          <a:endParaRPr lang="en-US"/>
        </a:p>
      </dgm:t>
    </dgm:pt>
    <dgm:pt modelId="{81DD4B0A-23EA-45B3-AA61-68D511288238}" type="sibTrans" cxnId="{F57DA3EE-9991-465E-818C-56E5CB0CB832}">
      <dgm:prSet/>
      <dgm:spPr/>
      <dgm:t>
        <a:bodyPr/>
        <a:lstStyle/>
        <a:p>
          <a:endParaRPr lang="en-US"/>
        </a:p>
      </dgm:t>
    </dgm:pt>
    <dgm:pt modelId="{5BAF0F5A-540E-434D-B715-06DC068E3119}">
      <dgm:prSet/>
      <dgm:spPr/>
      <dgm:t>
        <a:bodyPr/>
        <a:lstStyle/>
        <a:p>
          <a:r>
            <a:rPr lang="en-US" b="1" i="1" dirty="0"/>
            <a:t>Although it serves critical needs, this is not enough. </a:t>
          </a:r>
          <a:endParaRPr lang="en-US" dirty="0"/>
        </a:p>
      </dgm:t>
    </dgm:pt>
    <dgm:pt modelId="{F603BF89-D48C-4CC2-B58C-21CC91402EA6}" type="parTrans" cxnId="{BB72A54F-EF9B-4F86-9F16-34CF30002421}">
      <dgm:prSet/>
      <dgm:spPr/>
      <dgm:t>
        <a:bodyPr/>
        <a:lstStyle/>
        <a:p>
          <a:endParaRPr lang="en-US"/>
        </a:p>
      </dgm:t>
    </dgm:pt>
    <dgm:pt modelId="{E004B866-1730-4B8C-90C3-C62A7A3CE0E1}" type="sibTrans" cxnId="{BB72A54F-EF9B-4F86-9F16-34CF30002421}">
      <dgm:prSet/>
      <dgm:spPr/>
      <dgm:t>
        <a:bodyPr/>
        <a:lstStyle/>
        <a:p>
          <a:endParaRPr lang="en-US"/>
        </a:p>
      </dgm:t>
    </dgm:pt>
    <dgm:pt modelId="{237CB5EB-84B7-4C71-A341-BA03EA450214}">
      <dgm:prSet custT="1"/>
      <dgm:spPr/>
      <dgm:t>
        <a:bodyPr/>
        <a:lstStyle/>
        <a:p>
          <a:r>
            <a:rPr lang="en-US" sz="2800" b="0" i="0" dirty="0"/>
            <a:t>Development interventions should align with successful policies and priorities of target groups and others to be meaningful. </a:t>
          </a:r>
          <a:endParaRPr lang="en-US" sz="2800" dirty="0"/>
        </a:p>
      </dgm:t>
    </dgm:pt>
    <dgm:pt modelId="{46AD0B33-2450-4041-9206-B637F9E141C8}" type="parTrans" cxnId="{5AC64745-3D12-4E76-BB98-EEF6B6755948}">
      <dgm:prSet/>
      <dgm:spPr/>
      <dgm:t>
        <a:bodyPr/>
        <a:lstStyle/>
        <a:p>
          <a:endParaRPr lang="en-US"/>
        </a:p>
      </dgm:t>
    </dgm:pt>
    <dgm:pt modelId="{162592D1-AF3B-486B-8790-92BA1147A221}" type="sibTrans" cxnId="{5AC64745-3D12-4E76-BB98-EEF6B6755948}">
      <dgm:prSet/>
      <dgm:spPr/>
      <dgm:t>
        <a:bodyPr/>
        <a:lstStyle/>
        <a:p>
          <a:endParaRPr lang="en-US"/>
        </a:p>
      </dgm:t>
    </dgm:pt>
    <dgm:pt modelId="{65E14EE5-E388-4BEA-A919-3631C3C726D2}">
      <dgm:prSet custT="1"/>
      <dgm:spPr/>
      <dgm:t>
        <a:bodyPr/>
        <a:lstStyle/>
        <a:p>
          <a:r>
            <a:rPr lang="en-US" sz="2800" b="0" i="0" dirty="0"/>
            <a:t>It should also be technically appropriate—an effective, affordable, and side-effect-free remedy. </a:t>
          </a:r>
          <a:endParaRPr lang="en-US" sz="2800" dirty="0"/>
        </a:p>
      </dgm:t>
    </dgm:pt>
    <dgm:pt modelId="{D512BA63-981B-4EC5-834A-F38E1536551B}" type="parTrans" cxnId="{0A4EFA8F-E5FC-402D-BE6B-6646CAFCD87B}">
      <dgm:prSet/>
      <dgm:spPr/>
      <dgm:t>
        <a:bodyPr/>
        <a:lstStyle/>
        <a:p>
          <a:endParaRPr lang="en-US"/>
        </a:p>
      </dgm:t>
    </dgm:pt>
    <dgm:pt modelId="{BF7AE100-5940-4024-8471-D117A9217362}" type="sibTrans" cxnId="{0A4EFA8F-E5FC-402D-BE6B-6646CAFCD87B}">
      <dgm:prSet/>
      <dgm:spPr/>
      <dgm:t>
        <a:bodyPr/>
        <a:lstStyle/>
        <a:p>
          <a:endParaRPr lang="en-US"/>
        </a:p>
      </dgm:t>
    </dgm:pt>
    <dgm:pt modelId="{CD63ABF6-DE13-4263-B846-AC3C71085DDE}">
      <dgm:prSet custT="1"/>
      <dgm:spPr/>
      <dgm:t>
        <a:bodyPr/>
        <a:lstStyle/>
        <a:p>
          <a:r>
            <a:rPr lang="en-US" sz="2800" b="0" i="0" dirty="0"/>
            <a:t>The definition implies this. If the intervention doesn't match stakeholder priorities or is technically deficient, it won't fulfil its goals and won't solve the development problem.</a:t>
          </a:r>
          <a:endParaRPr lang="en-US" sz="2800" dirty="0"/>
        </a:p>
      </dgm:t>
    </dgm:pt>
    <dgm:pt modelId="{7D34FE31-10B7-470D-97AC-6523A295CB58}" type="parTrans" cxnId="{0A65BFE6-1206-45EE-960B-F1AA88E30A63}">
      <dgm:prSet/>
      <dgm:spPr/>
      <dgm:t>
        <a:bodyPr/>
        <a:lstStyle/>
        <a:p>
          <a:endParaRPr lang="en-US"/>
        </a:p>
      </dgm:t>
    </dgm:pt>
    <dgm:pt modelId="{4F279DCE-E19F-4673-812F-9A451DE388ED}" type="sibTrans" cxnId="{0A65BFE6-1206-45EE-960B-F1AA88E30A63}">
      <dgm:prSet/>
      <dgm:spPr/>
      <dgm:t>
        <a:bodyPr/>
        <a:lstStyle/>
        <a:p>
          <a:endParaRPr lang="en-US"/>
        </a:p>
      </dgm:t>
    </dgm:pt>
    <dgm:pt modelId="{04494D01-DF43-42DD-92B5-52D5DB2A6BE8}" type="pres">
      <dgm:prSet presAssocID="{E7860585-E53F-472A-A6D7-46383B39BE91}" presName="linear" presStyleCnt="0">
        <dgm:presLayoutVars>
          <dgm:animLvl val="lvl"/>
          <dgm:resizeHandles val="exact"/>
        </dgm:presLayoutVars>
      </dgm:prSet>
      <dgm:spPr/>
    </dgm:pt>
    <dgm:pt modelId="{DCDE956F-0FA8-43A8-AED2-7FDBA13738A5}" type="pres">
      <dgm:prSet presAssocID="{8492B670-D03F-4DE7-BE6D-8F79DC6BC8DC}" presName="parentText" presStyleLbl="node1" presStyleIdx="0" presStyleCnt="2">
        <dgm:presLayoutVars>
          <dgm:chMax val="0"/>
          <dgm:bulletEnabled val="1"/>
        </dgm:presLayoutVars>
      </dgm:prSet>
      <dgm:spPr/>
    </dgm:pt>
    <dgm:pt modelId="{499E3141-B820-4F83-9149-03AA85B57AAA}" type="pres">
      <dgm:prSet presAssocID="{81DD4B0A-23EA-45B3-AA61-68D511288238}" presName="spacer" presStyleCnt="0"/>
      <dgm:spPr/>
    </dgm:pt>
    <dgm:pt modelId="{D4EF9783-2F96-40C6-8EAE-B89632EC504E}" type="pres">
      <dgm:prSet presAssocID="{5BAF0F5A-540E-434D-B715-06DC068E3119}" presName="parentText" presStyleLbl="node1" presStyleIdx="1" presStyleCnt="2">
        <dgm:presLayoutVars>
          <dgm:chMax val="0"/>
          <dgm:bulletEnabled val="1"/>
        </dgm:presLayoutVars>
      </dgm:prSet>
      <dgm:spPr/>
    </dgm:pt>
    <dgm:pt modelId="{E30D033D-E8BD-4739-A403-DC425058E6B5}" type="pres">
      <dgm:prSet presAssocID="{5BAF0F5A-540E-434D-B715-06DC068E3119}" presName="childText" presStyleLbl="revTx" presStyleIdx="0" presStyleCnt="1" custScaleX="97930" custScaleY="101429">
        <dgm:presLayoutVars>
          <dgm:bulletEnabled val="1"/>
        </dgm:presLayoutVars>
      </dgm:prSet>
      <dgm:spPr/>
    </dgm:pt>
  </dgm:ptLst>
  <dgm:cxnLst>
    <dgm:cxn modelId="{F4E0D523-02E2-4894-9D93-A092C11795F3}" type="presOf" srcId="{CD63ABF6-DE13-4263-B846-AC3C71085DDE}" destId="{E30D033D-E8BD-4739-A403-DC425058E6B5}" srcOrd="0" destOrd="2" presId="urn:microsoft.com/office/officeart/2005/8/layout/vList2"/>
    <dgm:cxn modelId="{5AC64745-3D12-4E76-BB98-EEF6B6755948}" srcId="{5BAF0F5A-540E-434D-B715-06DC068E3119}" destId="{237CB5EB-84B7-4C71-A341-BA03EA450214}" srcOrd="0" destOrd="0" parTransId="{46AD0B33-2450-4041-9206-B637F9E141C8}" sibTransId="{162592D1-AF3B-486B-8790-92BA1147A221}"/>
    <dgm:cxn modelId="{80995C68-2988-422E-B8B9-BC0EAB14C020}" type="presOf" srcId="{8492B670-D03F-4DE7-BE6D-8F79DC6BC8DC}" destId="{DCDE956F-0FA8-43A8-AED2-7FDBA13738A5}" srcOrd="0" destOrd="0" presId="urn:microsoft.com/office/officeart/2005/8/layout/vList2"/>
    <dgm:cxn modelId="{F7D5B84D-C861-48F2-8085-EFEFAD053824}" type="presOf" srcId="{5BAF0F5A-540E-434D-B715-06DC068E3119}" destId="{D4EF9783-2F96-40C6-8EAE-B89632EC504E}" srcOrd="0" destOrd="0" presId="urn:microsoft.com/office/officeart/2005/8/layout/vList2"/>
    <dgm:cxn modelId="{0E69DC6D-D873-4EF6-A09A-647A9CD76004}" type="presOf" srcId="{E7860585-E53F-472A-A6D7-46383B39BE91}" destId="{04494D01-DF43-42DD-92B5-52D5DB2A6BE8}" srcOrd="0" destOrd="0" presId="urn:microsoft.com/office/officeart/2005/8/layout/vList2"/>
    <dgm:cxn modelId="{BB72A54F-EF9B-4F86-9F16-34CF30002421}" srcId="{E7860585-E53F-472A-A6D7-46383B39BE91}" destId="{5BAF0F5A-540E-434D-B715-06DC068E3119}" srcOrd="1" destOrd="0" parTransId="{F603BF89-D48C-4CC2-B58C-21CC91402EA6}" sibTransId="{E004B866-1730-4B8C-90C3-C62A7A3CE0E1}"/>
    <dgm:cxn modelId="{0A4EFA8F-E5FC-402D-BE6B-6646CAFCD87B}" srcId="{5BAF0F5A-540E-434D-B715-06DC068E3119}" destId="{65E14EE5-E388-4BEA-A919-3631C3C726D2}" srcOrd="1" destOrd="0" parTransId="{D512BA63-981B-4EC5-834A-F38E1536551B}" sibTransId="{BF7AE100-5940-4024-8471-D117A9217362}"/>
    <dgm:cxn modelId="{793E39AF-1672-4CE1-AA05-8C361F23295A}" type="presOf" srcId="{237CB5EB-84B7-4C71-A341-BA03EA450214}" destId="{E30D033D-E8BD-4739-A403-DC425058E6B5}" srcOrd="0" destOrd="0" presId="urn:microsoft.com/office/officeart/2005/8/layout/vList2"/>
    <dgm:cxn modelId="{0A65BFE6-1206-45EE-960B-F1AA88E30A63}" srcId="{5BAF0F5A-540E-434D-B715-06DC068E3119}" destId="{CD63ABF6-DE13-4263-B846-AC3C71085DDE}" srcOrd="2" destOrd="0" parTransId="{7D34FE31-10B7-470D-97AC-6523A295CB58}" sibTransId="{4F279DCE-E19F-4673-812F-9A451DE388ED}"/>
    <dgm:cxn modelId="{F57DA3EE-9991-465E-818C-56E5CB0CB832}" srcId="{E7860585-E53F-472A-A6D7-46383B39BE91}" destId="{8492B670-D03F-4DE7-BE6D-8F79DC6BC8DC}" srcOrd="0" destOrd="0" parTransId="{421FE4CD-B1C4-4AAE-88B9-0BAA74299B3B}" sibTransId="{81DD4B0A-23EA-45B3-AA61-68D511288238}"/>
    <dgm:cxn modelId="{75BA55FE-988D-4013-8E33-607CA0AE458F}" type="presOf" srcId="{65E14EE5-E388-4BEA-A919-3631C3C726D2}" destId="{E30D033D-E8BD-4739-A403-DC425058E6B5}" srcOrd="0" destOrd="1" presId="urn:microsoft.com/office/officeart/2005/8/layout/vList2"/>
    <dgm:cxn modelId="{1BB5C915-8818-412C-97A1-B5CEBBCEE3D3}" type="presParOf" srcId="{04494D01-DF43-42DD-92B5-52D5DB2A6BE8}" destId="{DCDE956F-0FA8-43A8-AED2-7FDBA13738A5}" srcOrd="0" destOrd="0" presId="urn:microsoft.com/office/officeart/2005/8/layout/vList2"/>
    <dgm:cxn modelId="{F11EA01F-A9B2-4C33-A5CD-8AD326434D1F}" type="presParOf" srcId="{04494D01-DF43-42DD-92B5-52D5DB2A6BE8}" destId="{499E3141-B820-4F83-9149-03AA85B57AAA}" srcOrd="1" destOrd="0" presId="urn:microsoft.com/office/officeart/2005/8/layout/vList2"/>
    <dgm:cxn modelId="{007247CC-875A-4841-B40C-DB3A5E2A128B}" type="presParOf" srcId="{04494D01-DF43-42DD-92B5-52D5DB2A6BE8}" destId="{D4EF9783-2F96-40C6-8EAE-B89632EC504E}" srcOrd="2" destOrd="0" presId="urn:microsoft.com/office/officeart/2005/8/layout/vList2"/>
    <dgm:cxn modelId="{A6982604-8492-45EC-97E7-FE92B580E4D6}" type="presParOf" srcId="{04494D01-DF43-42DD-92B5-52D5DB2A6BE8}" destId="{E30D033D-E8BD-4739-A403-DC425058E6B5}"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E8E83E5-FF8D-45C6-B8BC-F616BA2FAD5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AC23869-4AA0-4AAB-BCC7-703E420A7FCC}">
      <dgm:prSet custT="1"/>
      <dgm:spPr/>
      <dgm:t>
        <a:bodyPr/>
        <a:lstStyle/>
        <a:p>
          <a:r>
            <a:rPr lang="en-US" sz="2800" b="0" i="0" dirty="0"/>
            <a:t>Is the intervention consistent with the livelihood strategies and living conditions of its target group? How urgent is it from the point of view of the target group?</a:t>
          </a:r>
          <a:endParaRPr lang="en-US" sz="2800" dirty="0"/>
        </a:p>
      </dgm:t>
    </dgm:pt>
    <dgm:pt modelId="{EF4A855C-3A76-436A-910C-B880CDA9DE8E}" type="parTrans" cxnId="{A42C6463-6F46-41B2-84B3-3F1CEFA47861}">
      <dgm:prSet/>
      <dgm:spPr/>
      <dgm:t>
        <a:bodyPr/>
        <a:lstStyle/>
        <a:p>
          <a:endParaRPr lang="en-US" sz="2000"/>
        </a:p>
      </dgm:t>
    </dgm:pt>
    <dgm:pt modelId="{72C35213-28ED-4C70-BF9D-4184FC507F15}" type="sibTrans" cxnId="{A42C6463-6F46-41B2-84B3-3F1CEFA47861}">
      <dgm:prSet/>
      <dgm:spPr/>
      <dgm:t>
        <a:bodyPr/>
        <a:lstStyle/>
        <a:p>
          <a:endParaRPr lang="en-US" sz="2000"/>
        </a:p>
      </dgm:t>
    </dgm:pt>
    <dgm:pt modelId="{4E9989B9-0413-4508-B873-9A7BB003A291}">
      <dgm:prSet custT="1"/>
      <dgm:spPr/>
      <dgm:t>
        <a:bodyPr/>
        <a:lstStyle/>
        <a:p>
          <a:r>
            <a:rPr lang="en-US" sz="2800" b="0" i="0" dirty="0"/>
            <a:t>Is the intervention consistent with national and regional development policies and administrative systems of the partner country? Is it consistent with partner country ownership policy?</a:t>
          </a:r>
          <a:endParaRPr lang="en-US" sz="2800" dirty="0"/>
        </a:p>
      </dgm:t>
    </dgm:pt>
    <dgm:pt modelId="{A0A11425-63EB-489F-96AF-ACA68BA32FC4}" type="parTrans" cxnId="{12537AA9-1C4D-4223-9FED-CE1D56A55DF4}">
      <dgm:prSet/>
      <dgm:spPr/>
      <dgm:t>
        <a:bodyPr/>
        <a:lstStyle/>
        <a:p>
          <a:endParaRPr lang="en-US" sz="2000"/>
        </a:p>
      </dgm:t>
    </dgm:pt>
    <dgm:pt modelId="{A12D80C0-3C3B-4E7C-B160-D29FB1E735AD}" type="sibTrans" cxnId="{12537AA9-1C4D-4223-9FED-CE1D56A55DF4}">
      <dgm:prSet/>
      <dgm:spPr/>
      <dgm:t>
        <a:bodyPr/>
        <a:lstStyle/>
        <a:p>
          <a:endParaRPr lang="en-US" sz="2000"/>
        </a:p>
      </dgm:t>
    </dgm:pt>
    <dgm:pt modelId="{777CDC5D-698F-4B4A-8596-9FC189AC978A}">
      <dgm:prSet custT="1"/>
      <dgm:spPr/>
      <dgm:t>
        <a:bodyPr/>
        <a:lstStyle/>
        <a:p>
          <a:r>
            <a:rPr lang="en-US" sz="2800" b="0" i="0" dirty="0"/>
            <a:t>Is the intervention a technically adequate solution to the development problem at hand? Does it eliminate the main causes of the problem?</a:t>
          </a:r>
          <a:endParaRPr lang="en-US" sz="2800" dirty="0"/>
        </a:p>
      </dgm:t>
    </dgm:pt>
    <dgm:pt modelId="{DBF0F0B9-540D-494F-8E2A-E93E911AF8D0}" type="parTrans" cxnId="{C1029FDE-4A6D-4E56-8A72-64A80C102220}">
      <dgm:prSet/>
      <dgm:spPr/>
      <dgm:t>
        <a:bodyPr/>
        <a:lstStyle/>
        <a:p>
          <a:endParaRPr lang="en-US" sz="2000"/>
        </a:p>
      </dgm:t>
    </dgm:pt>
    <dgm:pt modelId="{CDF90DAC-D822-446C-8129-4B9AD9B2CC68}" type="sibTrans" cxnId="{C1029FDE-4A6D-4E56-8A72-64A80C102220}">
      <dgm:prSet/>
      <dgm:spPr/>
      <dgm:t>
        <a:bodyPr/>
        <a:lstStyle/>
        <a:p>
          <a:endParaRPr lang="en-US" sz="2000"/>
        </a:p>
      </dgm:t>
    </dgm:pt>
    <dgm:pt modelId="{DB43E183-317F-459B-8A1F-5302C4091586}">
      <dgm:prSet custT="1"/>
      <dgm:spPr/>
      <dgm:t>
        <a:bodyPr/>
        <a:lstStyle/>
        <a:p>
          <a:r>
            <a:rPr lang="en-US" sz="2800" b="0" i="0" dirty="0"/>
            <a:t>Do proposed innovations have a potential for replication?</a:t>
          </a:r>
          <a:r>
            <a:rPr lang="en-US" sz="2800" dirty="0"/>
            <a:t> </a:t>
          </a:r>
          <a:br>
            <a:rPr lang="en-US" sz="2800" dirty="0"/>
          </a:br>
          <a:endParaRPr lang="en-US" sz="2800" dirty="0"/>
        </a:p>
      </dgm:t>
    </dgm:pt>
    <dgm:pt modelId="{3AD3D7E9-7DB5-45A9-ABED-E33FF439E5C1}" type="parTrans" cxnId="{90891CE4-258B-4B2C-A383-3F3AC60EA23F}">
      <dgm:prSet/>
      <dgm:spPr/>
      <dgm:t>
        <a:bodyPr/>
        <a:lstStyle/>
        <a:p>
          <a:endParaRPr lang="en-US" sz="2000"/>
        </a:p>
      </dgm:t>
    </dgm:pt>
    <dgm:pt modelId="{8887C521-C0E4-4BEF-A8EE-873EEB13A462}" type="sibTrans" cxnId="{90891CE4-258B-4B2C-A383-3F3AC60EA23F}">
      <dgm:prSet/>
      <dgm:spPr/>
      <dgm:t>
        <a:bodyPr/>
        <a:lstStyle/>
        <a:p>
          <a:endParaRPr lang="en-US" sz="2000"/>
        </a:p>
      </dgm:t>
    </dgm:pt>
    <dgm:pt modelId="{A993EE9F-EB78-4E6C-8764-4E6E7C49FAFE}" type="pres">
      <dgm:prSet presAssocID="{DE8E83E5-FF8D-45C6-B8BC-F616BA2FAD57}" presName="vert0" presStyleCnt="0">
        <dgm:presLayoutVars>
          <dgm:dir/>
          <dgm:animOne val="branch"/>
          <dgm:animLvl val="lvl"/>
        </dgm:presLayoutVars>
      </dgm:prSet>
      <dgm:spPr/>
    </dgm:pt>
    <dgm:pt modelId="{7FC7BAD9-6AB4-4B22-A9F1-640B06945FDF}" type="pres">
      <dgm:prSet presAssocID="{3AC23869-4AA0-4AAB-BCC7-703E420A7FCC}" presName="thickLine" presStyleLbl="alignNode1" presStyleIdx="0" presStyleCnt="4"/>
      <dgm:spPr/>
    </dgm:pt>
    <dgm:pt modelId="{ACFABC90-0151-4E9B-AA5A-4CFE4BCAC61B}" type="pres">
      <dgm:prSet presAssocID="{3AC23869-4AA0-4AAB-BCC7-703E420A7FCC}" presName="horz1" presStyleCnt="0"/>
      <dgm:spPr/>
    </dgm:pt>
    <dgm:pt modelId="{30435FF0-9C20-4FFD-BFEE-E9E850FBDAB7}" type="pres">
      <dgm:prSet presAssocID="{3AC23869-4AA0-4AAB-BCC7-703E420A7FCC}" presName="tx1" presStyleLbl="revTx" presStyleIdx="0" presStyleCnt="4"/>
      <dgm:spPr/>
    </dgm:pt>
    <dgm:pt modelId="{599735C9-2231-4E28-8A16-9D259246E739}" type="pres">
      <dgm:prSet presAssocID="{3AC23869-4AA0-4AAB-BCC7-703E420A7FCC}" presName="vert1" presStyleCnt="0"/>
      <dgm:spPr/>
    </dgm:pt>
    <dgm:pt modelId="{75451E35-9D09-42D5-980E-482663B6F7C8}" type="pres">
      <dgm:prSet presAssocID="{4E9989B9-0413-4508-B873-9A7BB003A291}" presName="thickLine" presStyleLbl="alignNode1" presStyleIdx="1" presStyleCnt="4"/>
      <dgm:spPr/>
    </dgm:pt>
    <dgm:pt modelId="{8405B318-D84E-4D5B-BE60-DE563D563F07}" type="pres">
      <dgm:prSet presAssocID="{4E9989B9-0413-4508-B873-9A7BB003A291}" presName="horz1" presStyleCnt="0"/>
      <dgm:spPr/>
    </dgm:pt>
    <dgm:pt modelId="{6D55511A-1852-434E-A579-E45DFC6C262E}" type="pres">
      <dgm:prSet presAssocID="{4E9989B9-0413-4508-B873-9A7BB003A291}" presName="tx1" presStyleLbl="revTx" presStyleIdx="1" presStyleCnt="4"/>
      <dgm:spPr/>
    </dgm:pt>
    <dgm:pt modelId="{117BD495-99E3-44A0-B667-8765E3D75C5B}" type="pres">
      <dgm:prSet presAssocID="{4E9989B9-0413-4508-B873-9A7BB003A291}" presName="vert1" presStyleCnt="0"/>
      <dgm:spPr/>
    </dgm:pt>
    <dgm:pt modelId="{389DBD1B-325D-4A5B-9106-0A894C2D99AB}" type="pres">
      <dgm:prSet presAssocID="{777CDC5D-698F-4B4A-8596-9FC189AC978A}" presName="thickLine" presStyleLbl="alignNode1" presStyleIdx="2" presStyleCnt="4"/>
      <dgm:spPr/>
    </dgm:pt>
    <dgm:pt modelId="{08730D00-EFA8-4723-B982-D6F46E774C2D}" type="pres">
      <dgm:prSet presAssocID="{777CDC5D-698F-4B4A-8596-9FC189AC978A}" presName="horz1" presStyleCnt="0"/>
      <dgm:spPr/>
    </dgm:pt>
    <dgm:pt modelId="{AC1F3031-A353-450F-AD1E-069B24B38367}" type="pres">
      <dgm:prSet presAssocID="{777CDC5D-698F-4B4A-8596-9FC189AC978A}" presName="tx1" presStyleLbl="revTx" presStyleIdx="2" presStyleCnt="4"/>
      <dgm:spPr/>
    </dgm:pt>
    <dgm:pt modelId="{DA91D287-6415-439A-92D4-D6BCB4F23A7F}" type="pres">
      <dgm:prSet presAssocID="{777CDC5D-698F-4B4A-8596-9FC189AC978A}" presName="vert1" presStyleCnt="0"/>
      <dgm:spPr/>
    </dgm:pt>
    <dgm:pt modelId="{3F244581-2835-46C1-8873-6B85FA6E0686}" type="pres">
      <dgm:prSet presAssocID="{DB43E183-317F-459B-8A1F-5302C4091586}" presName="thickLine" presStyleLbl="alignNode1" presStyleIdx="3" presStyleCnt="4"/>
      <dgm:spPr/>
    </dgm:pt>
    <dgm:pt modelId="{7457A06A-22FD-4ABE-89ED-4B3ECA636215}" type="pres">
      <dgm:prSet presAssocID="{DB43E183-317F-459B-8A1F-5302C4091586}" presName="horz1" presStyleCnt="0"/>
      <dgm:spPr/>
    </dgm:pt>
    <dgm:pt modelId="{257839DD-E473-411B-8987-55E92BD4AA98}" type="pres">
      <dgm:prSet presAssocID="{DB43E183-317F-459B-8A1F-5302C4091586}" presName="tx1" presStyleLbl="revTx" presStyleIdx="3" presStyleCnt="4"/>
      <dgm:spPr/>
    </dgm:pt>
    <dgm:pt modelId="{3B4F553B-299D-4BFB-A331-7162B1F58368}" type="pres">
      <dgm:prSet presAssocID="{DB43E183-317F-459B-8A1F-5302C4091586}" presName="vert1" presStyleCnt="0"/>
      <dgm:spPr/>
    </dgm:pt>
  </dgm:ptLst>
  <dgm:cxnLst>
    <dgm:cxn modelId="{79D0511D-256C-431A-B2C8-C8D60BD68E03}" type="presOf" srcId="{DE8E83E5-FF8D-45C6-B8BC-F616BA2FAD57}" destId="{A993EE9F-EB78-4E6C-8764-4E6E7C49FAFE}" srcOrd="0" destOrd="0" presId="urn:microsoft.com/office/officeart/2008/layout/LinedList"/>
    <dgm:cxn modelId="{AFAC451E-3F9E-43FF-A4A3-34E0DFD1E09A}" type="presOf" srcId="{DB43E183-317F-459B-8A1F-5302C4091586}" destId="{257839DD-E473-411B-8987-55E92BD4AA98}" srcOrd="0" destOrd="0" presId="urn:microsoft.com/office/officeart/2008/layout/LinedList"/>
    <dgm:cxn modelId="{043F2E38-948A-4D46-B479-F24A3512A309}" type="presOf" srcId="{3AC23869-4AA0-4AAB-BCC7-703E420A7FCC}" destId="{30435FF0-9C20-4FFD-BFEE-E9E850FBDAB7}" srcOrd="0" destOrd="0" presId="urn:microsoft.com/office/officeart/2008/layout/LinedList"/>
    <dgm:cxn modelId="{E00CA341-FD93-4B7B-B419-A7C6916BF8FB}" type="presOf" srcId="{4E9989B9-0413-4508-B873-9A7BB003A291}" destId="{6D55511A-1852-434E-A579-E45DFC6C262E}" srcOrd="0" destOrd="0" presId="urn:microsoft.com/office/officeart/2008/layout/LinedList"/>
    <dgm:cxn modelId="{A42C6463-6F46-41B2-84B3-3F1CEFA47861}" srcId="{DE8E83E5-FF8D-45C6-B8BC-F616BA2FAD57}" destId="{3AC23869-4AA0-4AAB-BCC7-703E420A7FCC}" srcOrd="0" destOrd="0" parTransId="{EF4A855C-3A76-436A-910C-B880CDA9DE8E}" sibTransId="{72C35213-28ED-4C70-BF9D-4184FC507F15}"/>
    <dgm:cxn modelId="{43850274-D670-49D2-B2E9-3B1B81F87F8A}" type="presOf" srcId="{777CDC5D-698F-4B4A-8596-9FC189AC978A}" destId="{AC1F3031-A353-450F-AD1E-069B24B38367}" srcOrd="0" destOrd="0" presId="urn:microsoft.com/office/officeart/2008/layout/LinedList"/>
    <dgm:cxn modelId="{12537AA9-1C4D-4223-9FED-CE1D56A55DF4}" srcId="{DE8E83E5-FF8D-45C6-B8BC-F616BA2FAD57}" destId="{4E9989B9-0413-4508-B873-9A7BB003A291}" srcOrd="1" destOrd="0" parTransId="{A0A11425-63EB-489F-96AF-ACA68BA32FC4}" sibTransId="{A12D80C0-3C3B-4E7C-B160-D29FB1E735AD}"/>
    <dgm:cxn modelId="{C1029FDE-4A6D-4E56-8A72-64A80C102220}" srcId="{DE8E83E5-FF8D-45C6-B8BC-F616BA2FAD57}" destId="{777CDC5D-698F-4B4A-8596-9FC189AC978A}" srcOrd="2" destOrd="0" parTransId="{DBF0F0B9-540D-494F-8E2A-E93E911AF8D0}" sibTransId="{CDF90DAC-D822-446C-8129-4B9AD9B2CC68}"/>
    <dgm:cxn modelId="{90891CE4-258B-4B2C-A383-3F3AC60EA23F}" srcId="{DE8E83E5-FF8D-45C6-B8BC-F616BA2FAD57}" destId="{DB43E183-317F-459B-8A1F-5302C4091586}" srcOrd="3" destOrd="0" parTransId="{3AD3D7E9-7DB5-45A9-ABED-E33FF439E5C1}" sibTransId="{8887C521-C0E4-4BEF-A8EE-873EEB13A462}"/>
    <dgm:cxn modelId="{3B0AF5F8-C8B3-4551-AF88-B81A76E16C57}" type="presParOf" srcId="{A993EE9F-EB78-4E6C-8764-4E6E7C49FAFE}" destId="{7FC7BAD9-6AB4-4B22-A9F1-640B06945FDF}" srcOrd="0" destOrd="0" presId="urn:microsoft.com/office/officeart/2008/layout/LinedList"/>
    <dgm:cxn modelId="{C3692472-FE24-4E8C-94B7-DDDDE50A8798}" type="presParOf" srcId="{A993EE9F-EB78-4E6C-8764-4E6E7C49FAFE}" destId="{ACFABC90-0151-4E9B-AA5A-4CFE4BCAC61B}" srcOrd="1" destOrd="0" presId="urn:microsoft.com/office/officeart/2008/layout/LinedList"/>
    <dgm:cxn modelId="{7D731385-D021-497D-AFA6-4998BAC9278C}" type="presParOf" srcId="{ACFABC90-0151-4E9B-AA5A-4CFE4BCAC61B}" destId="{30435FF0-9C20-4FFD-BFEE-E9E850FBDAB7}" srcOrd="0" destOrd="0" presId="urn:microsoft.com/office/officeart/2008/layout/LinedList"/>
    <dgm:cxn modelId="{D9662F98-96AB-4FC9-BC43-BAAA0AF65077}" type="presParOf" srcId="{ACFABC90-0151-4E9B-AA5A-4CFE4BCAC61B}" destId="{599735C9-2231-4E28-8A16-9D259246E739}" srcOrd="1" destOrd="0" presId="urn:microsoft.com/office/officeart/2008/layout/LinedList"/>
    <dgm:cxn modelId="{13AB369A-9E32-4B56-A303-2675FEF4F3F8}" type="presParOf" srcId="{A993EE9F-EB78-4E6C-8764-4E6E7C49FAFE}" destId="{75451E35-9D09-42D5-980E-482663B6F7C8}" srcOrd="2" destOrd="0" presId="urn:microsoft.com/office/officeart/2008/layout/LinedList"/>
    <dgm:cxn modelId="{2D1ACABB-B690-4BD5-8257-8D9F691D0761}" type="presParOf" srcId="{A993EE9F-EB78-4E6C-8764-4E6E7C49FAFE}" destId="{8405B318-D84E-4D5B-BE60-DE563D563F07}" srcOrd="3" destOrd="0" presId="urn:microsoft.com/office/officeart/2008/layout/LinedList"/>
    <dgm:cxn modelId="{7F2A8897-6D24-4F8A-BF47-3AA2862E0892}" type="presParOf" srcId="{8405B318-D84E-4D5B-BE60-DE563D563F07}" destId="{6D55511A-1852-434E-A579-E45DFC6C262E}" srcOrd="0" destOrd="0" presId="urn:microsoft.com/office/officeart/2008/layout/LinedList"/>
    <dgm:cxn modelId="{6797529B-0982-4781-AED4-A5E818109AF2}" type="presParOf" srcId="{8405B318-D84E-4D5B-BE60-DE563D563F07}" destId="{117BD495-99E3-44A0-B667-8765E3D75C5B}" srcOrd="1" destOrd="0" presId="urn:microsoft.com/office/officeart/2008/layout/LinedList"/>
    <dgm:cxn modelId="{4D7C8822-A421-4DEC-97E6-367AFBA6FC78}" type="presParOf" srcId="{A993EE9F-EB78-4E6C-8764-4E6E7C49FAFE}" destId="{389DBD1B-325D-4A5B-9106-0A894C2D99AB}" srcOrd="4" destOrd="0" presId="urn:microsoft.com/office/officeart/2008/layout/LinedList"/>
    <dgm:cxn modelId="{1677C4C2-32B2-4377-BD43-D299A46E0AB7}" type="presParOf" srcId="{A993EE9F-EB78-4E6C-8764-4E6E7C49FAFE}" destId="{08730D00-EFA8-4723-B982-D6F46E774C2D}" srcOrd="5" destOrd="0" presId="urn:microsoft.com/office/officeart/2008/layout/LinedList"/>
    <dgm:cxn modelId="{4776507B-CCFA-41D6-A75A-02B4D79D6105}" type="presParOf" srcId="{08730D00-EFA8-4723-B982-D6F46E774C2D}" destId="{AC1F3031-A353-450F-AD1E-069B24B38367}" srcOrd="0" destOrd="0" presId="urn:microsoft.com/office/officeart/2008/layout/LinedList"/>
    <dgm:cxn modelId="{7E1F0B60-927F-4B73-ACCB-68F461314870}" type="presParOf" srcId="{08730D00-EFA8-4723-B982-D6F46E774C2D}" destId="{DA91D287-6415-439A-92D4-D6BCB4F23A7F}" srcOrd="1" destOrd="0" presId="urn:microsoft.com/office/officeart/2008/layout/LinedList"/>
    <dgm:cxn modelId="{03825AEB-FA6D-4F99-B699-3A2AEA28D106}" type="presParOf" srcId="{A993EE9F-EB78-4E6C-8764-4E6E7C49FAFE}" destId="{3F244581-2835-46C1-8873-6B85FA6E0686}" srcOrd="6" destOrd="0" presId="urn:microsoft.com/office/officeart/2008/layout/LinedList"/>
    <dgm:cxn modelId="{3D83B5EB-13FE-4CF8-A9E6-9D03764AADCE}" type="presParOf" srcId="{A993EE9F-EB78-4E6C-8764-4E6E7C49FAFE}" destId="{7457A06A-22FD-4ABE-89ED-4B3ECA636215}" srcOrd="7" destOrd="0" presId="urn:microsoft.com/office/officeart/2008/layout/LinedList"/>
    <dgm:cxn modelId="{F358868C-8793-4855-8940-4809E37AE2AA}" type="presParOf" srcId="{7457A06A-22FD-4ABE-89ED-4B3ECA636215}" destId="{257839DD-E473-411B-8987-55E92BD4AA98}" srcOrd="0" destOrd="0" presId="urn:microsoft.com/office/officeart/2008/layout/LinedList"/>
    <dgm:cxn modelId="{2FCEEC0F-F112-4FF9-9081-D7D4FFE526F2}" type="presParOf" srcId="{7457A06A-22FD-4ABE-89ED-4B3ECA636215}" destId="{3B4F553B-299D-4BFB-A331-7162B1F58368}"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E1986A4-3B4D-4AFF-B4F2-DE29DB10E3A7}"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741EAE2-2506-4D0C-8686-D1B1CD630D6D}">
      <dgm:prSet custT="1"/>
      <dgm:spPr/>
      <dgm:t>
        <a:bodyPr/>
        <a:lstStyle/>
        <a:p>
          <a:pPr>
            <a:lnSpc>
              <a:spcPct val="100000"/>
            </a:lnSpc>
          </a:pPr>
          <a:r>
            <a:rPr lang="en-US" sz="2400" b="1" i="0" dirty="0"/>
            <a:t>Partner country priorities</a:t>
          </a:r>
          <a:endParaRPr lang="en-US" sz="2400" dirty="0"/>
        </a:p>
      </dgm:t>
    </dgm:pt>
    <dgm:pt modelId="{4BDD4FEC-7376-4E98-986A-3FADA907FBEF}" type="parTrans" cxnId="{888DE2FE-759C-41FB-BAD8-2EA77EB5B37E}">
      <dgm:prSet/>
      <dgm:spPr/>
      <dgm:t>
        <a:bodyPr/>
        <a:lstStyle/>
        <a:p>
          <a:endParaRPr lang="en-US" sz="4000"/>
        </a:p>
      </dgm:t>
    </dgm:pt>
    <dgm:pt modelId="{F2D2960E-F62C-4B4D-8899-ADF4F71496EB}" type="sibTrans" cxnId="{888DE2FE-759C-41FB-BAD8-2EA77EB5B37E}">
      <dgm:prSet/>
      <dgm:spPr/>
      <dgm:t>
        <a:bodyPr/>
        <a:lstStyle/>
        <a:p>
          <a:pPr>
            <a:lnSpc>
              <a:spcPct val="100000"/>
            </a:lnSpc>
          </a:pPr>
          <a:endParaRPr lang="en-US" sz="2400"/>
        </a:p>
      </dgm:t>
    </dgm:pt>
    <dgm:pt modelId="{4D88D334-EB68-48FD-813B-111C22FBB45E}">
      <dgm:prSet custT="1"/>
      <dgm:spPr/>
      <dgm:t>
        <a:bodyPr/>
        <a:lstStyle/>
        <a:p>
          <a:pPr>
            <a:lnSpc>
              <a:spcPct val="100000"/>
            </a:lnSpc>
          </a:pPr>
          <a:r>
            <a:rPr lang="en-US" sz="2400" b="1" i="0" dirty="0"/>
            <a:t>Partner country ownership and participation</a:t>
          </a:r>
          <a:endParaRPr lang="en-US" sz="2400" dirty="0"/>
        </a:p>
      </dgm:t>
    </dgm:pt>
    <dgm:pt modelId="{7813C2A9-7FAA-4B68-B633-FE0085841904}" type="parTrans" cxnId="{31F7D1F0-0631-4E0E-B958-E6EDCB55BD03}">
      <dgm:prSet/>
      <dgm:spPr/>
      <dgm:t>
        <a:bodyPr/>
        <a:lstStyle/>
        <a:p>
          <a:endParaRPr lang="en-US" sz="4000"/>
        </a:p>
      </dgm:t>
    </dgm:pt>
    <dgm:pt modelId="{C85EEDE3-CCDF-4269-9F47-7A35A9BD6043}" type="sibTrans" cxnId="{31F7D1F0-0631-4E0E-B958-E6EDCB55BD03}">
      <dgm:prSet/>
      <dgm:spPr/>
      <dgm:t>
        <a:bodyPr/>
        <a:lstStyle/>
        <a:p>
          <a:pPr>
            <a:lnSpc>
              <a:spcPct val="100000"/>
            </a:lnSpc>
          </a:pPr>
          <a:endParaRPr lang="en-US" sz="2400"/>
        </a:p>
      </dgm:t>
    </dgm:pt>
    <dgm:pt modelId="{C0125891-2195-4565-A7CC-E62B31469D42}">
      <dgm:prSet custT="1"/>
      <dgm:spPr/>
      <dgm:t>
        <a:bodyPr/>
        <a:lstStyle/>
        <a:p>
          <a:pPr>
            <a:lnSpc>
              <a:spcPct val="100000"/>
            </a:lnSpc>
          </a:pPr>
          <a:r>
            <a:rPr lang="en-US" sz="2400" b="1" i="0"/>
            <a:t>Institutional and cultural factors</a:t>
          </a:r>
          <a:endParaRPr lang="en-US" sz="2400"/>
        </a:p>
      </dgm:t>
    </dgm:pt>
    <dgm:pt modelId="{31E09730-717B-40E0-BB29-B71675A7295D}" type="parTrans" cxnId="{B3E5C248-8290-47B9-AFA3-F9C590AFE7E6}">
      <dgm:prSet/>
      <dgm:spPr/>
      <dgm:t>
        <a:bodyPr/>
        <a:lstStyle/>
        <a:p>
          <a:endParaRPr lang="en-US" sz="4000"/>
        </a:p>
      </dgm:t>
    </dgm:pt>
    <dgm:pt modelId="{AF080FA1-062F-4A8C-A250-DF6B26532468}" type="sibTrans" cxnId="{B3E5C248-8290-47B9-AFA3-F9C590AFE7E6}">
      <dgm:prSet/>
      <dgm:spPr/>
      <dgm:t>
        <a:bodyPr/>
        <a:lstStyle/>
        <a:p>
          <a:pPr>
            <a:lnSpc>
              <a:spcPct val="100000"/>
            </a:lnSpc>
          </a:pPr>
          <a:endParaRPr lang="en-US" sz="2400"/>
        </a:p>
      </dgm:t>
    </dgm:pt>
    <dgm:pt modelId="{0D150B05-BC1F-4493-A9B8-82D084CA69C0}">
      <dgm:prSet custT="1"/>
      <dgm:spPr/>
      <dgm:t>
        <a:bodyPr/>
        <a:lstStyle/>
        <a:p>
          <a:pPr>
            <a:lnSpc>
              <a:spcPct val="100000"/>
            </a:lnSpc>
          </a:pPr>
          <a:r>
            <a:rPr lang="en-US" sz="2400" b="1" i="0"/>
            <a:t>Technological factors</a:t>
          </a:r>
          <a:endParaRPr lang="en-US" sz="2400"/>
        </a:p>
      </dgm:t>
    </dgm:pt>
    <dgm:pt modelId="{C82E50C6-7719-4E0F-9E9B-151401E46B0E}" type="parTrans" cxnId="{3D351E80-8355-4842-8BB4-C24F509BD891}">
      <dgm:prSet/>
      <dgm:spPr/>
      <dgm:t>
        <a:bodyPr/>
        <a:lstStyle/>
        <a:p>
          <a:endParaRPr lang="en-US" sz="4000"/>
        </a:p>
      </dgm:t>
    </dgm:pt>
    <dgm:pt modelId="{8A8909AE-EFA4-4F2B-9954-2899047CD0BB}" type="sibTrans" cxnId="{3D351E80-8355-4842-8BB4-C24F509BD891}">
      <dgm:prSet/>
      <dgm:spPr/>
      <dgm:t>
        <a:bodyPr/>
        <a:lstStyle/>
        <a:p>
          <a:pPr>
            <a:lnSpc>
              <a:spcPct val="100000"/>
            </a:lnSpc>
          </a:pPr>
          <a:endParaRPr lang="en-US" sz="2400"/>
        </a:p>
      </dgm:t>
    </dgm:pt>
    <dgm:pt modelId="{3920F771-4BDE-4A1F-94A7-0935AA80936C}">
      <dgm:prSet custT="1"/>
      <dgm:spPr/>
      <dgm:t>
        <a:bodyPr/>
        <a:lstStyle/>
        <a:p>
          <a:pPr>
            <a:lnSpc>
              <a:spcPct val="100000"/>
            </a:lnSpc>
          </a:pPr>
          <a:r>
            <a:rPr lang="en-US" sz="2400" b="1" i="0"/>
            <a:t>Exit strategy</a:t>
          </a:r>
          <a:endParaRPr lang="en-US" sz="2400"/>
        </a:p>
      </dgm:t>
    </dgm:pt>
    <dgm:pt modelId="{7E306AB6-5EB0-40AD-9A94-A88DB7FD0DC3}" type="parTrans" cxnId="{396A8D99-FBFC-4C08-ACD4-9EAFA2898119}">
      <dgm:prSet/>
      <dgm:spPr/>
      <dgm:t>
        <a:bodyPr/>
        <a:lstStyle/>
        <a:p>
          <a:endParaRPr lang="en-US" sz="4000"/>
        </a:p>
      </dgm:t>
    </dgm:pt>
    <dgm:pt modelId="{9C573968-47BA-4C93-BBDE-88E543BC99EA}" type="sibTrans" cxnId="{396A8D99-FBFC-4C08-ACD4-9EAFA2898119}">
      <dgm:prSet/>
      <dgm:spPr/>
      <dgm:t>
        <a:bodyPr/>
        <a:lstStyle/>
        <a:p>
          <a:pPr>
            <a:lnSpc>
              <a:spcPct val="100000"/>
            </a:lnSpc>
          </a:pPr>
          <a:endParaRPr lang="en-US" sz="2400"/>
        </a:p>
      </dgm:t>
    </dgm:pt>
    <dgm:pt modelId="{493F7D46-BABB-4382-9E63-42F510E0692F}">
      <dgm:prSet custT="1"/>
      <dgm:spPr/>
      <dgm:t>
        <a:bodyPr/>
        <a:lstStyle/>
        <a:p>
          <a:pPr>
            <a:lnSpc>
              <a:spcPct val="100000"/>
            </a:lnSpc>
          </a:pPr>
          <a:r>
            <a:rPr lang="en-US" sz="2400" b="1" i="0"/>
            <a:t>Environmental factors</a:t>
          </a:r>
          <a:endParaRPr lang="en-US" sz="2400"/>
        </a:p>
      </dgm:t>
    </dgm:pt>
    <dgm:pt modelId="{CD20A357-461B-4FFD-832E-6F9AB59013CB}" type="parTrans" cxnId="{E67FD8D3-BB73-4B20-BFB4-9A92676FA22A}">
      <dgm:prSet/>
      <dgm:spPr/>
      <dgm:t>
        <a:bodyPr/>
        <a:lstStyle/>
        <a:p>
          <a:endParaRPr lang="en-US" sz="4000"/>
        </a:p>
      </dgm:t>
    </dgm:pt>
    <dgm:pt modelId="{744BA1D4-5D6A-4EBD-A786-02ABF58ABB4F}" type="sibTrans" cxnId="{E67FD8D3-BB73-4B20-BFB4-9A92676FA22A}">
      <dgm:prSet/>
      <dgm:spPr/>
      <dgm:t>
        <a:bodyPr/>
        <a:lstStyle/>
        <a:p>
          <a:pPr>
            <a:lnSpc>
              <a:spcPct val="100000"/>
            </a:lnSpc>
          </a:pPr>
          <a:endParaRPr lang="en-US" sz="2400"/>
        </a:p>
      </dgm:t>
    </dgm:pt>
    <dgm:pt modelId="{F3CC5F2C-EC0B-4804-83FB-82D0879D2EA8}">
      <dgm:prSet custT="1"/>
      <dgm:spPr/>
      <dgm:t>
        <a:bodyPr/>
        <a:lstStyle/>
        <a:p>
          <a:pPr>
            <a:lnSpc>
              <a:spcPct val="100000"/>
            </a:lnSpc>
          </a:pPr>
          <a:r>
            <a:rPr lang="en-US" sz="2400" b="1" i="0"/>
            <a:t>Financial factors</a:t>
          </a:r>
          <a:endParaRPr lang="en-US" sz="2400"/>
        </a:p>
      </dgm:t>
    </dgm:pt>
    <dgm:pt modelId="{401AE694-A17B-4135-80B4-D99A60E0701B}" type="parTrans" cxnId="{E598D9C8-81E0-4C22-BC4F-8C3F7D4A4257}">
      <dgm:prSet/>
      <dgm:spPr/>
      <dgm:t>
        <a:bodyPr/>
        <a:lstStyle/>
        <a:p>
          <a:endParaRPr lang="en-US" sz="4000"/>
        </a:p>
      </dgm:t>
    </dgm:pt>
    <dgm:pt modelId="{89B92660-ADFF-4676-8858-193337C6451B}" type="sibTrans" cxnId="{E598D9C8-81E0-4C22-BC4F-8C3F7D4A4257}">
      <dgm:prSet/>
      <dgm:spPr/>
      <dgm:t>
        <a:bodyPr/>
        <a:lstStyle/>
        <a:p>
          <a:pPr>
            <a:lnSpc>
              <a:spcPct val="100000"/>
            </a:lnSpc>
          </a:pPr>
          <a:endParaRPr lang="en-US" sz="2400"/>
        </a:p>
      </dgm:t>
    </dgm:pt>
    <dgm:pt modelId="{1945E5F9-A691-4A36-888A-7E008B6C57DA}">
      <dgm:prSet custT="1"/>
      <dgm:spPr/>
      <dgm:t>
        <a:bodyPr/>
        <a:lstStyle/>
        <a:p>
          <a:pPr>
            <a:lnSpc>
              <a:spcPct val="100000"/>
            </a:lnSpc>
          </a:pPr>
          <a:r>
            <a:rPr lang="en-US" sz="2400" b="1" i="0"/>
            <a:t>Management and organisation</a:t>
          </a:r>
          <a:endParaRPr lang="en-US" sz="2400"/>
        </a:p>
      </dgm:t>
    </dgm:pt>
    <dgm:pt modelId="{0EF1AC1C-6636-4614-86D4-6969EB698309}" type="parTrans" cxnId="{9CE71F5B-54D8-4B0D-B295-065D52090C78}">
      <dgm:prSet/>
      <dgm:spPr/>
      <dgm:t>
        <a:bodyPr/>
        <a:lstStyle/>
        <a:p>
          <a:endParaRPr lang="en-US" sz="4000"/>
        </a:p>
      </dgm:t>
    </dgm:pt>
    <dgm:pt modelId="{C127FD12-80AE-4475-ABD1-789D44725A82}" type="sibTrans" cxnId="{9CE71F5B-54D8-4B0D-B295-065D52090C78}">
      <dgm:prSet/>
      <dgm:spPr/>
      <dgm:t>
        <a:bodyPr/>
        <a:lstStyle/>
        <a:p>
          <a:endParaRPr lang="en-US" sz="2400"/>
        </a:p>
      </dgm:t>
    </dgm:pt>
    <dgm:pt modelId="{9A7EE470-FE0C-4806-96EC-604A1C9C9135}" type="pres">
      <dgm:prSet presAssocID="{4E1986A4-3B4D-4AFF-B4F2-DE29DB10E3A7}" presName="root" presStyleCnt="0">
        <dgm:presLayoutVars>
          <dgm:dir/>
          <dgm:resizeHandles val="exact"/>
        </dgm:presLayoutVars>
      </dgm:prSet>
      <dgm:spPr/>
    </dgm:pt>
    <dgm:pt modelId="{B0B628FC-9EFC-48CB-9BD7-097A6531E870}" type="pres">
      <dgm:prSet presAssocID="{4E1986A4-3B4D-4AFF-B4F2-DE29DB10E3A7}" presName="container" presStyleCnt="0">
        <dgm:presLayoutVars>
          <dgm:dir/>
          <dgm:resizeHandles val="exact"/>
        </dgm:presLayoutVars>
      </dgm:prSet>
      <dgm:spPr/>
    </dgm:pt>
    <dgm:pt modelId="{640905E3-31FA-4EE8-ACE8-71FF4427C609}" type="pres">
      <dgm:prSet presAssocID="{7741EAE2-2506-4D0C-8686-D1B1CD630D6D}" presName="compNode" presStyleCnt="0"/>
      <dgm:spPr/>
    </dgm:pt>
    <dgm:pt modelId="{67D9371A-75F1-4582-AA90-FCBAA5972FCD}" type="pres">
      <dgm:prSet presAssocID="{7741EAE2-2506-4D0C-8686-D1B1CD630D6D}" presName="iconBgRect" presStyleLbl="bgShp" presStyleIdx="0" presStyleCnt="8"/>
      <dgm:spPr/>
    </dgm:pt>
    <dgm:pt modelId="{64290434-EDB6-42F5-BA78-8B18C87A805D}" type="pres">
      <dgm:prSet presAssocID="{7741EAE2-2506-4D0C-8686-D1B1CD630D6D}"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C743D1A2-4880-405E-B3CF-A131B2038AF4}" type="pres">
      <dgm:prSet presAssocID="{7741EAE2-2506-4D0C-8686-D1B1CD630D6D}" presName="spaceRect" presStyleCnt="0"/>
      <dgm:spPr/>
    </dgm:pt>
    <dgm:pt modelId="{7E3A1296-88ED-4224-B087-32B5CEA4DCFF}" type="pres">
      <dgm:prSet presAssocID="{7741EAE2-2506-4D0C-8686-D1B1CD630D6D}" presName="textRect" presStyleLbl="revTx" presStyleIdx="0" presStyleCnt="8">
        <dgm:presLayoutVars>
          <dgm:chMax val="1"/>
          <dgm:chPref val="1"/>
        </dgm:presLayoutVars>
      </dgm:prSet>
      <dgm:spPr/>
    </dgm:pt>
    <dgm:pt modelId="{83F46FD5-363F-4475-8176-DD9DCA461244}" type="pres">
      <dgm:prSet presAssocID="{F2D2960E-F62C-4B4D-8899-ADF4F71496EB}" presName="sibTrans" presStyleLbl="sibTrans2D1" presStyleIdx="0" presStyleCnt="0"/>
      <dgm:spPr/>
    </dgm:pt>
    <dgm:pt modelId="{CB30121F-12FC-4232-9B7E-85249C3BBECE}" type="pres">
      <dgm:prSet presAssocID="{4D88D334-EB68-48FD-813B-111C22FBB45E}" presName="compNode" presStyleCnt="0"/>
      <dgm:spPr/>
    </dgm:pt>
    <dgm:pt modelId="{99B33808-EB48-4B5C-B977-01A9920E7EF6}" type="pres">
      <dgm:prSet presAssocID="{4D88D334-EB68-48FD-813B-111C22FBB45E}" presName="iconBgRect" presStyleLbl="bgShp" presStyleIdx="1" presStyleCnt="8"/>
      <dgm:spPr/>
    </dgm:pt>
    <dgm:pt modelId="{23C0EA5E-ED5E-4F3D-B355-BD31CAF0EC67}" type="pres">
      <dgm:prSet presAssocID="{4D88D334-EB68-48FD-813B-111C22FBB45E}"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BE51B544-07B0-4475-9C65-17EC0685C41B}" type="pres">
      <dgm:prSet presAssocID="{4D88D334-EB68-48FD-813B-111C22FBB45E}" presName="spaceRect" presStyleCnt="0"/>
      <dgm:spPr/>
    </dgm:pt>
    <dgm:pt modelId="{1A05CB0A-14C0-4840-B219-A41CBE0CCDFD}" type="pres">
      <dgm:prSet presAssocID="{4D88D334-EB68-48FD-813B-111C22FBB45E}" presName="textRect" presStyleLbl="revTx" presStyleIdx="1" presStyleCnt="8">
        <dgm:presLayoutVars>
          <dgm:chMax val="1"/>
          <dgm:chPref val="1"/>
        </dgm:presLayoutVars>
      </dgm:prSet>
      <dgm:spPr/>
    </dgm:pt>
    <dgm:pt modelId="{0A8D79CA-7972-427F-BBDA-CFA892D41498}" type="pres">
      <dgm:prSet presAssocID="{C85EEDE3-CCDF-4269-9F47-7A35A9BD6043}" presName="sibTrans" presStyleLbl="sibTrans2D1" presStyleIdx="0" presStyleCnt="0"/>
      <dgm:spPr/>
    </dgm:pt>
    <dgm:pt modelId="{389F7609-8ABD-4F32-ABD5-4D6B3D80BC47}" type="pres">
      <dgm:prSet presAssocID="{C0125891-2195-4565-A7CC-E62B31469D42}" presName="compNode" presStyleCnt="0"/>
      <dgm:spPr/>
    </dgm:pt>
    <dgm:pt modelId="{6293BAF5-FA2C-472A-89AF-4E5A34602732}" type="pres">
      <dgm:prSet presAssocID="{C0125891-2195-4565-A7CC-E62B31469D42}" presName="iconBgRect" presStyleLbl="bgShp" presStyleIdx="2" presStyleCnt="8"/>
      <dgm:spPr/>
    </dgm:pt>
    <dgm:pt modelId="{5669476A-4D14-4026-944A-8D8E7F65D8E8}" type="pres">
      <dgm:prSet presAssocID="{C0125891-2195-4565-A7CC-E62B31469D42}"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39CE494E-101A-4B68-8C60-33C3B4A14DEB}" type="pres">
      <dgm:prSet presAssocID="{C0125891-2195-4565-A7CC-E62B31469D42}" presName="spaceRect" presStyleCnt="0"/>
      <dgm:spPr/>
    </dgm:pt>
    <dgm:pt modelId="{9DDD59EE-8AA1-45FC-93CF-06BF47433714}" type="pres">
      <dgm:prSet presAssocID="{C0125891-2195-4565-A7CC-E62B31469D42}" presName="textRect" presStyleLbl="revTx" presStyleIdx="2" presStyleCnt="8">
        <dgm:presLayoutVars>
          <dgm:chMax val="1"/>
          <dgm:chPref val="1"/>
        </dgm:presLayoutVars>
      </dgm:prSet>
      <dgm:spPr/>
    </dgm:pt>
    <dgm:pt modelId="{B9985A13-08CB-44C6-95F3-040B224BFC85}" type="pres">
      <dgm:prSet presAssocID="{AF080FA1-062F-4A8C-A250-DF6B26532468}" presName="sibTrans" presStyleLbl="sibTrans2D1" presStyleIdx="0" presStyleCnt="0"/>
      <dgm:spPr/>
    </dgm:pt>
    <dgm:pt modelId="{3A649B0F-BBF6-418E-9628-B39D8DD4EF52}" type="pres">
      <dgm:prSet presAssocID="{0D150B05-BC1F-4493-A9B8-82D084CA69C0}" presName="compNode" presStyleCnt="0"/>
      <dgm:spPr/>
    </dgm:pt>
    <dgm:pt modelId="{48B4B82A-5D6A-44CF-8407-7D8D4FF8049E}" type="pres">
      <dgm:prSet presAssocID="{0D150B05-BC1F-4493-A9B8-82D084CA69C0}" presName="iconBgRect" presStyleLbl="bgShp" presStyleIdx="3" presStyleCnt="8"/>
      <dgm:spPr/>
    </dgm:pt>
    <dgm:pt modelId="{989F237C-36C5-4FBC-BD69-A0F43C07A5EB}" type="pres">
      <dgm:prSet presAssocID="{0D150B05-BC1F-4493-A9B8-82D084CA69C0}"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mputer"/>
        </a:ext>
      </dgm:extLst>
    </dgm:pt>
    <dgm:pt modelId="{E3E2591C-09BC-48D9-A6E4-25F2138C1C33}" type="pres">
      <dgm:prSet presAssocID="{0D150B05-BC1F-4493-A9B8-82D084CA69C0}" presName="spaceRect" presStyleCnt="0"/>
      <dgm:spPr/>
    </dgm:pt>
    <dgm:pt modelId="{B4281E54-2D5C-49AA-918D-EE25509D94EA}" type="pres">
      <dgm:prSet presAssocID="{0D150B05-BC1F-4493-A9B8-82D084CA69C0}" presName="textRect" presStyleLbl="revTx" presStyleIdx="3" presStyleCnt="8">
        <dgm:presLayoutVars>
          <dgm:chMax val="1"/>
          <dgm:chPref val="1"/>
        </dgm:presLayoutVars>
      </dgm:prSet>
      <dgm:spPr/>
    </dgm:pt>
    <dgm:pt modelId="{07D24C2B-D49C-4759-A55F-02F1D8C842E5}" type="pres">
      <dgm:prSet presAssocID="{8A8909AE-EFA4-4F2B-9954-2899047CD0BB}" presName="sibTrans" presStyleLbl="sibTrans2D1" presStyleIdx="0" presStyleCnt="0"/>
      <dgm:spPr/>
    </dgm:pt>
    <dgm:pt modelId="{E51ACC06-AB36-4DD4-B13C-6974DDE1EDE2}" type="pres">
      <dgm:prSet presAssocID="{3920F771-4BDE-4A1F-94A7-0935AA80936C}" presName="compNode" presStyleCnt="0"/>
      <dgm:spPr/>
    </dgm:pt>
    <dgm:pt modelId="{A04D45E9-D437-498B-BF13-9564B7765145}" type="pres">
      <dgm:prSet presAssocID="{3920F771-4BDE-4A1F-94A7-0935AA80936C}" presName="iconBgRect" presStyleLbl="bgShp" presStyleIdx="4" presStyleCnt="8"/>
      <dgm:spPr/>
    </dgm:pt>
    <dgm:pt modelId="{862E5918-006B-47C1-8495-B0E9B0615942}" type="pres">
      <dgm:prSet presAssocID="{3920F771-4BDE-4A1F-94A7-0935AA80936C}"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D4B32EBA-F7B2-4F48-861A-9FF167C738B1}" type="pres">
      <dgm:prSet presAssocID="{3920F771-4BDE-4A1F-94A7-0935AA80936C}" presName="spaceRect" presStyleCnt="0"/>
      <dgm:spPr/>
    </dgm:pt>
    <dgm:pt modelId="{76CE5A1E-FDA9-49A8-8008-36F7EEF1A17F}" type="pres">
      <dgm:prSet presAssocID="{3920F771-4BDE-4A1F-94A7-0935AA80936C}" presName="textRect" presStyleLbl="revTx" presStyleIdx="4" presStyleCnt="8">
        <dgm:presLayoutVars>
          <dgm:chMax val="1"/>
          <dgm:chPref val="1"/>
        </dgm:presLayoutVars>
      </dgm:prSet>
      <dgm:spPr/>
    </dgm:pt>
    <dgm:pt modelId="{667EFFB9-E2A5-4F14-9A54-BF7945D3AEBB}" type="pres">
      <dgm:prSet presAssocID="{9C573968-47BA-4C93-BBDE-88E543BC99EA}" presName="sibTrans" presStyleLbl="sibTrans2D1" presStyleIdx="0" presStyleCnt="0"/>
      <dgm:spPr/>
    </dgm:pt>
    <dgm:pt modelId="{6963CECB-879B-4418-A80C-F112C58BE81D}" type="pres">
      <dgm:prSet presAssocID="{493F7D46-BABB-4382-9E63-42F510E0692F}" presName="compNode" presStyleCnt="0"/>
      <dgm:spPr/>
    </dgm:pt>
    <dgm:pt modelId="{501E27E6-493B-4254-AB05-7B31F072CC46}" type="pres">
      <dgm:prSet presAssocID="{493F7D46-BABB-4382-9E63-42F510E0692F}" presName="iconBgRect" presStyleLbl="bgShp" presStyleIdx="5" presStyleCnt="8"/>
      <dgm:spPr/>
    </dgm:pt>
    <dgm:pt modelId="{68B1BA4D-5C23-4DEB-B6A0-3091E7E0E306}" type="pres">
      <dgm:prSet presAssocID="{493F7D46-BABB-4382-9E63-42F510E0692F}"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eciduous tree"/>
        </a:ext>
      </dgm:extLst>
    </dgm:pt>
    <dgm:pt modelId="{650BC610-FBBD-4751-9582-8232BC55B030}" type="pres">
      <dgm:prSet presAssocID="{493F7D46-BABB-4382-9E63-42F510E0692F}" presName="spaceRect" presStyleCnt="0"/>
      <dgm:spPr/>
    </dgm:pt>
    <dgm:pt modelId="{6BC834C9-0C7F-4C8D-BA8C-948B15D9B502}" type="pres">
      <dgm:prSet presAssocID="{493F7D46-BABB-4382-9E63-42F510E0692F}" presName="textRect" presStyleLbl="revTx" presStyleIdx="5" presStyleCnt="8">
        <dgm:presLayoutVars>
          <dgm:chMax val="1"/>
          <dgm:chPref val="1"/>
        </dgm:presLayoutVars>
      </dgm:prSet>
      <dgm:spPr/>
    </dgm:pt>
    <dgm:pt modelId="{7F3B449D-F13A-4F50-9F4A-F7C3FB376BCE}" type="pres">
      <dgm:prSet presAssocID="{744BA1D4-5D6A-4EBD-A786-02ABF58ABB4F}" presName="sibTrans" presStyleLbl="sibTrans2D1" presStyleIdx="0" presStyleCnt="0"/>
      <dgm:spPr/>
    </dgm:pt>
    <dgm:pt modelId="{47ED87ED-D9ED-4E5F-96FD-96A502E3D02D}" type="pres">
      <dgm:prSet presAssocID="{F3CC5F2C-EC0B-4804-83FB-82D0879D2EA8}" presName="compNode" presStyleCnt="0"/>
      <dgm:spPr/>
    </dgm:pt>
    <dgm:pt modelId="{8754C35E-BA79-4D11-BB78-0D27E690B973}" type="pres">
      <dgm:prSet presAssocID="{F3CC5F2C-EC0B-4804-83FB-82D0879D2EA8}" presName="iconBgRect" presStyleLbl="bgShp" presStyleIdx="6" presStyleCnt="8"/>
      <dgm:spPr/>
    </dgm:pt>
    <dgm:pt modelId="{4A74FBDB-C7EC-4D17-AF05-15A7D3B45BD1}" type="pres">
      <dgm:prSet presAssocID="{F3CC5F2C-EC0B-4804-83FB-82D0879D2EA8}"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oney"/>
        </a:ext>
      </dgm:extLst>
    </dgm:pt>
    <dgm:pt modelId="{1BD41F68-2650-405E-A5CE-497BB0A4F9D7}" type="pres">
      <dgm:prSet presAssocID="{F3CC5F2C-EC0B-4804-83FB-82D0879D2EA8}" presName="spaceRect" presStyleCnt="0"/>
      <dgm:spPr/>
    </dgm:pt>
    <dgm:pt modelId="{61C766B5-4B9D-4599-81C1-BE57FCC47101}" type="pres">
      <dgm:prSet presAssocID="{F3CC5F2C-EC0B-4804-83FB-82D0879D2EA8}" presName="textRect" presStyleLbl="revTx" presStyleIdx="6" presStyleCnt="8">
        <dgm:presLayoutVars>
          <dgm:chMax val="1"/>
          <dgm:chPref val="1"/>
        </dgm:presLayoutVars>
      </dgm:prSet>
      <dgm:spPr/>
    </dgm:pt>
    <dgm:pt modelId="{16A562FC-1E91-4974-A1C0-366262EF036C}" type="pres">
      <dgm:prSet presAssocID="{89B92660-ADFF-4676-8858-193337C6451B}" presName="sibTrans" presStyleLbl="sibTrans2D1" presStyleIdx="0" presStyleCnt="0"/>
      <dgm:spPr/>
    </dgm:pt>
    <dgm:pt modelId="{20327BE6-5084-48BE-BD3D-04BCC30011DF}" type="pres">
      <dgm:prSet presAssocID="{1945E5F9-A691-4A36-888A-7E008B6C57DA}" presName="compNode" presStyleCnt="0"/>
      <dgm:spPr/>
    </dgm:pt>
    <dgm:pt modelId="{50A210FA-EB17-4A6C-9AD0-6CA1EA780D8C}" type="pres">
      <dgm:prSet presAssocID="{1945E5F9-A691-4A36-888A-7E008B6C57DA}" presName="iconBgRect" presStyleLbl="bgShp" presStyleIdx="7" presStyleCnt="8"/>
      <dgm:spPr/>
    </dgm:pt>
    <dgm:pt modelId="{98EF3E45-D031-43E7-9BB0-87541865FEEE}" type="pres">
      <dgm:prSet presAssocID="{1945E5F9-A691-4A36-888A-7E008B6C57DA}"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Hierarchy"/>
        </a:ext>
      </dgm:extLst>
    </dgm:pt>
    <dgm:pt modelId="{5D26FD68-6537-4E10-AD98-D285C7426518}" type="pres">
      <dgm:prSet presAssocID="{1945E5F9-A691-4A36-888A-7E008B6C57DA}" presName="spaceRect" presStyleCnt="0"/>
      <dgm:spPr/>
    </dgm:pt>
    <dgm:pt modelId="{AF589CA6-7AC6-42C7-8628-686084587FC8}" type="pres">
      <dgm:prSet presAssocID="{1945E5F9-A691-4A36-888A-7E008B6C57DA}" presName="textRect" presStyleLbl="revTx" presStyleIdx="7" presStyleCnt="8">
        <dgm:presLayoutVars>
          <dgm:chMax val="1"/>
          <dgm:chPref val="1"/>
        </dgm:presLayoutVars>
      </dgm:prSet>
      <dgm:spPr/>
    </dgm:pt>
  </dgm:ptLst>
  <dgm:cxnLst>
    <dgm:cxn modelId="{4C831107-6C01-457F-ACD8-9F838CBD6007}" type="presOf" srcId="{8A8909AE-EFA4-4F2B-9954-2899047CD0BB}" destId="{07D24C2B-D49C-4759-A55F-02F1D8C842E5}" srcOrd="0" destOrd="0" presId="urn:microsoft.com/office/officeart/2018/2/layout/IconCircleList"/>
    <dgm:cxn modelId="{63DC9A0A-CAF8-4ED7-8072-4D98557D8A19}" type="presOf" srcId="{493F7D46-BABB-4382-9E63-42F510E0692F}" destId="{6BC834C9-0C7F-4C8D-BA8C-948B15D9B502}" srcOrd="0" destOrd="0" presId="urn:microsoft.com/office/officeart/2018/2/layout/IconCircleList"/>
    <dgm:cxn modelId="{7202A22B-445E-44E2-89AB-2ABA20A2A8FE}" type="presOf" srcId="{3920F771-4BDE-4A1F-94A7-0935AA80936C}" destId="{76CE5A1E-FDA9-49A8-8008-36F7EEF1A17F}" srcOrd="0" destOrd="0" presId="urn:microsoft.com/office/officeart/2018/2/layout/IconCircleList"/>
    <dgm:cxn modelId="{F9FAB531-DA93-4134-BC90-C8D230A5BBB9}" type="presOf" srcId="{C0125891-2195-4565-A7CC-E62B31469D42}" destId="{9DDD59EE-8AA1-45FC-93CF-06BF47433714}" srcOrd="0" destOrd="0" presId="urn:microsoft.com/office/officeart/2018/2/layout/IconCircleList"/>
    <dgm:cxn modelId="{9CE71F5B-54D8-4B0D-B295-065D52090C78}" srcId="{4E1986A4-3B4D-4AFF-B4F2-DE29DB10E3A7}" destId="{1945E5F9-A691-4A36-888A-7E008B6C57DA}" srcOrd="7" destOrd="0" parTransId="{0EF1AC1C-6636-4614-86D4-6969EB698309}" sibTransId="{C127FD12-80AE-4475-ABD1-789D44725A82}"/>
    <dgm:cxn modelId="{85FC455E-74D5-4767-B362-EBFC77FC0956}" type="presOf" srcId="{C85EEDE3-CCDF-4269-9F47-7A35A9BD6043}" destId="{0A8D79CA-7972-427F-BBDA-CFA892D41498}" srcOrd="0" destOrd="0" presId="urn:microsoft.com/office/officeart/2018/2/layout/IconCircleList"/>
    <dgm:cxn modelId="{243FE964-309F-451A-8F2B-6E55D97A7659}" type="presOf" srcId="{4D88D334-EB68-48FD-813B-111C22FBB45E}" destId="{1A05CB0A-14C0-4840-B219-A41CBE0CCDFD}" srcOrd="0" destOrd="0" presId="urn:microsoft.com/office/officeart/2018/2/layout/IconCircleList"/>
    <dgm:cxn modelId="{78572A66-2442-42C6-8B7A-6B3659489422}" type="presOf" srcId="{F3CC5F2C-EC0B-4804-83FB-82D0879D2EA8}" destId="{61C766B5-4B9D-4599-81C1-BE57FCC47101}" srcOrd="0" destOrd="0" presId="urn:microsoft.com/office/officeart/2018/2/layout/IconCircleList"/>
    <dgm:cxn modelId="{B3E5C248-8290-47B9-AFA3-F9C590AFE7E6}" srcId="{4E1986A4-3B4D-4AFF-B4F2-DE29DB10E3A7}" destId="{C0125891-2195-4565-A7CC-E62B31469D42}" srcOrd="2" destOrd="0" parTransId="{31E09730-717B-40E0-BB29-B71675A7295D}" sibTransId="{AF080FA1-062F-4A8C-A250-DF6B26532468}"/>
    <dgm:cxn modelId="{48919F6C-88AC-4596-A9BE-ADDCF1F72663}" type="presOf" srcId="{7741EAE2-2506-4D0C-8686-D1B1CD630D6D}" destId="{7E3A1296-88ED-4224-B087-32B5CEA4DCFF}" srcOrd="0" destOrd="0" presId="urn:microsoft.com/office/officeart/2018/2/layout/IconCircleList"/>
    <dgm:cxn modelId="{D1C0C459-32D7-4789-930A-012B5C958F70}" type="presOf" srcId="{4E1986A4-3B4D-4AFF-B4F2-DE29DB10E3A7}" destId="{9A7EE470-FE0C-4806-96EC-604A1C9C9135}" srcOrd="0" destOrd="0" presId="urn:microsoft.com/office/officeart/2018/2/layout/IconCircleList"/>
    <dgm:cxn modelId="{3D351E80-8355-4842-8BB4-C24F509BD891}" srcId="{4E1986A4-3B4D-4AFF-B4F2-DE29DB10E3A7}" destId="{0D150B05-BC1F-4493-A9B8-82D084CA69C0}" srcOrd="3" destOrd="0" parTransId="{C82E50C6-7719-4E0F-9E9B-151401E46B0E}" sibTransId="{8A8909AE-EFA4-4F2B-9954-2899047CD0BB}"/>
    <dgm:cxn modelId="{81876284-470D-4698-AB68-FA5ADAF12317}" type="presOf" srcId="{89B92660-ADFF-4676-8858-193337C6451B}" destId="{16A562FC-1E91-4974-A1C0-366262EF036C}" srcOrd="0" destOrd="0" presId="urn:microsoft.com/office/officeart/2018/2/layout/IconCircleList"/>
    <dgm:cxn modelId="{396A8D99-FBFC-4C08-ACD4-9EAFA2898119}" srcId="{4E1986A4-3B4D-4AFF-B4F2-DE29DB10E3A7}" destId="{3920F771-4BDE-4A1F-94A7-0935AA80936C}" srcOrd="4" destOrd="0" parTransId="{7E306AB6-5EB0-40AD-9A94-A88DB7FD0DC3}" sibTransId="{9C573968-47BA-4C93-BBDE-88E543BC99EA}"/>
    <dgm:cxn modelId="{7AB701B5-3FD3-4BB1-A425-5BDE2B8A3641}" type="presOf" srcId="{0D150B05-BC1F-4493-A9B8-82D084CA69C0}" destId="{B4281E54-2D5C-49AA-918D-EE25509D94EA}" srcOrd="0" destOrd="0" presId="urn:microsoft.com/office/officeart/2018/2/layout/IconCircleList"/>
    <dgm:cxn modelId="{E598D9C8-81E0-4C22-BC4F-8C3F7D4A4257}" srcId="{4E1986A4-3B4D-4AFF-B4F2-DE29DB10E3A7}" destId="{F3CC5F2C-EC0B-4804-83FB-82D0879D2EA8}" srcOrd="6" destOrd="0" parTransId="{401AE694-A17B-4135-80B4-D99A60E0701B}" sibTransId="{89B92660-ADFF-4676-8858-193337C6451B}"/>
    <dgm:cxn modelId="{E67FD8D3-BB73-4B20-BFB4-9A92676FA22A}" srcId="{4E1986A4-3B4D-4AFF-B4F2-DE29DB10E3A7}" destId="{493F7D46-BABB-4382-9E63-42F510E0692F}" srcOrd="5" destOrd="0" parTransId="{CD20A357-461B-4FFD-832E-6F9AB59013CB}" sibTransId="{744BA1D4-5D6A-4EBD-A786-02ABF58ABB4F}"/>
    <dgm:cxn modelId="{D9B0ADDD-797F-4639-84B7-2C4154D78C34}" type="presOf" srcId="{9C573968-47BA-4C93-BBDE-88E543BC99EA}" destId="{667EFFB9-E2A5-4F14-9A54-BF7945D3AEBB}" srcOrd="0" destOrd="0" presId="urn:microsoft.com/office/officeart/2018/2/layout/IconCircleList"/>
    <dgm:cxn modelId="{601CAFE8-4537-4531-9169-F35400FEE503}" type="presOf" srcId="{1945E5F9-A691-4A36-888A-7E008B6C57DA}" destId="{AF589CA6-7AC6-42C7-8628-686084587FC8}" srcOrd="0" destOrd="0" presId="urn:microsoft.com/office/officeart/2018/2/layout/IconCircleList"/>
    <dgm:cxn modelId="{31F7D1F0-0631-4E0E-B958-E6EDCB55BD03}" srcId="{4E1986A4-3B4D-4AFF-B4F2-DE29DB10E3A7}" destId="{4D88D334-EB68-48FD-813B-111C22FBB45E}" srcOrd="1" destOrd="0" parTransId="{7813C2A9-7FAA-4B68-B633-FE0085841904}" sibTransId="{C85EEDE3-CCDF-4269-9F47-7A35A9BD6043}"/>
    <dgm:cxn modelId="{895BB8F6-539F-40C3-984A-A19AF86DCDD4}" type="presOf" srcId="{F2D2960E-F62C-4B4D-8899-ADF4F71496EB}" destId="{83F46FD5-363F-4475-8176-DD9DCA461244}" srcOrd="0" destOrd="0" presId="urn:microsoft.com/office/officeart/2018/2/layout/IconCircleList"/>
    <dgm:cxn modelId="{E0E4D1F9-8210-4BCE-AFDE-CEBCC0276990}" type="presOf" srcId="{744BA1D4-5D6A-4EBD-A786-02ABF58ABB4F}" destId="{7F3B449D-F13A-4F50-9F4A-F7C3FB376BCE}" srcOrd="0" destOrd="0" presId="urn:microsoft.com/office/officeart/2018/2/layout/IconCircleList"/>
    <dgm:cxn modelId="{FA736FFE-78B5-41C0-82BF-F87D5880BEC7}" type="presOf" srcId="{AF080FA1-062F-4A8C-A250-DF6B26532468}" destId="{B9985A13-08CB-44C6-95F3-040B224BFC85}" srcOrd="0" destOrd="0" presId="urn:microsoft.com/office/officeart/2018/2/layout/IconCircleList"/>
    <dgm:cxn modelId="{888DE2FE-759C-41FB-BAD8-2EA77EB5B37E}" srcId="{4E1986A4-3B4D-4AFF-B4F2-DE29DB10E3A7}" destId="{7741EAE2-2506-4D0C-8686-D1B1CD630D6D}" srcOrd="0" destOrd="0" parTransId="{4BDD4FEC-7376-4E98-986A-3FADA907FBEF}" sibTransId="{F2D2960E-F62C-4B4D-8899-ADF4F71496EB}"/>
    <dgm:cxn modelId="{2C1BF473-B40C-4A71-AED1-1D22BB956808}" type="presParOf" srcId="{9A7EE470-FE0C-4806-96EC-604A1C9C9135}" destId="{B0B628FC-9EFC-48CB-9BD7-097A6531E870}" srcOrd="0" destOrd="0" presId="urn:microsoft.com/office/officeart/2018/2/layout/IconCircleList"/>
    <dgm:cxn modelId="{C958C636-E30F-4639-A47A-AEF91466EBE2}" type="presParOf" srcId="{B0B628FC-9EFC-48CB-9BD7-097A6531E870}" destId="{640905E3-31FA-4EE8-ACE8-71FF4427C609}" srcOrd="0" destOrd="0" presId="urn:microsoft.com/office/officeart/2018/2/layout/IconCircleList"/>
    <dgm:cxn modelId="{5E41FB54-11E8-428C-8966-23B0FB59C2D5}" type="presParOf" srcId="{640905E3-31FA-4EE8-ACE8-71FF4427C609}" destId="{67D9371A-75F1-4582-AA90-FCBAA5972FCD}" srcOrd="0" destOrd="0" presId="urn:microsoft.com/office/officeart/2018/2/layout/IconCircleList"/>
    <dgm:cxn modelId="{8A543714-6FA4-4B2B-9D86-217355F1637C}" type="presParOf" srcId="{640905E3-31FA-4EE8-ACE8-71FF4427C609}" destId="{64290434-EDB6-42F5-BA78-8B18C87A805D}" srcOrd="1" destOrd="0" presId="urn:microsoft.com/office/officeart/2018/2/layout/IconCircleList"/>
    <dgm:cxn modelId="{381B26D9-2DF5-4BA7-ADDD-12D4FBFFF545}" type="presParOf" srcId="{640905E3-31FA-4EE8-ACE8-71FF4427C609}" destId="{C743D1A2-4880-405E-B3CF-A131B2038AF4}" srcOrd="2" destOrd="0" presId="urn:microsoft.com/office/officeart/2018/2/layout/IconCircleList"/>
    <dgm:cxn modelId="{F3008C1A-2AF5-4442-88DC-D0E0EA12D764}" type="presParOf" srcId="{640905E3-31FA-4EE8-ACE8-71FF4427C609}" destId="{7E3A1296-88ED-4224-B087-32B5CEA4DCFF}" srcOrd="3" destOrd="0" presId="urn:microsoft.com/office/officeart/2018/2/layout/IconCircleList"/>
    <dgm:cxn modelId="{5D8FB0BB-07B0-413D-B1EF-461BE99781EA}" type="presParOf" srcId="{B0B628FC-9EFC-48CB-9BD7-097A6531E870}" destId="{83F46FD5-363F-4475-8176-DD9DCA461244}" srcOrd="1" destOrd="0" presId="urn:microsoft.com/office/officeart/2018/2/layout/IconCircleList"/>
    <dgm:cxn modelId="{47CBAE98-BF3C-4269-992F-B0E595F6F427}" type="presParOf" srcId="{B0B628FC-9EFC-48CB-9BD7-097A6531E870}" destId="{CB30121F-12FC-4232-9B7E-85249C3BBECE}" srcOrd="2" destOrd="0" presId="urn:microsoft.com/office/officeart/2018/2/layout/IconCircleList"/>
    <dgm:cxn modelId="{FC340C17-69C1-4992-BD0E-B7D8CB325DDD}" type="presParOf" srcId="{CB30121F-12FC-4232-9B7E-85249C3BBECE}" destId="{99B33808-EB48-4B5C-B977-01A9920E7EF6}" srcOrd="0" destOrd="0" presId="urn:microsoft.com/office/officeart/2018/2/layout/IconCircleList"/>
    <dgm:cxn modelId="{5F08FF4A-9E01-4010-8866-9EFD521AA9B2}" type="presParOf" srcId="{CB30121F-12FC-4232-9B7E-85249C3BBECE}" destId="{23C0EA5E-ED5E-4F3D-B355-BD31CAF0EC67}" srcOrd="1" destOrd="0" presId="urn:microsoft.com/office/officeart/2018/2/layout/IconCircleList"/>
    <dgm:cxn modelId="{1081B591-E6ED-4AB1-89FA-1A9D7F370FD9}" type="presParOf" srcId="{CB30121F-12FC-4232-9B7E-85249C3BBECE}" destId="{BE51B544-07B0-4475-9C65-17EC0685C41B}" srcOrd="2" destOrd="0" presId="urn:microsoft.com/office/officeart/2018/2/layout/IconCircleList"/>
    <dgm:cxn modelId="{5BAEA735-1545-45DE-B4B6-4B95C1FB4629}" type="presParOf" srcId="{CB30121F-12FC-4232-9B7E-85249C3BBECE}" destId="{1A05CB0A-14C0-4840-B219-A41CBE0CCDFD}" srcOrd="3" destOrd="0" presId="urn:microsoft.com/office/officeart/2018/2/layout/IconCircleList"/>
    <dgm:cxn modelId="{53D69871-9DEA-4F33-9349-B1FCD6A508AE}" type="presParOf" srcId="{B0B628FC-9EFC-48CB-9BD7-097A6531E870}" destId="{0A8D79CA-7972-427F-BBDA-CFA892D41498}" srcOrd="3" destOrd="0" presId="urn:microsoft.com/office/officeart/2018/2/layout/IconCircleList"/>
    <dgm:cxn modelId="{E5948A97-3453-40F8-BA23-8642F9541D0E}" type="presParOf" srcId="{B0B628FC-9EFC-48CB-9BD7-097A6531E870}" destId="{389F7609-8ABD-4F32-ABD5-4D6B3D80BC47}" srcOrd="4" destOrd="0" presId="urn:microsoft.com/office/officeart/2018/2/layout/IconCircleList"/>
    <dgm:cxn modelId="{441C2BE1-3A88-428E-90E1-146348DA852B}" type="presParOf" srcId="{389F7609-8ABD-4F32-ABD5-4D6B3D80BC47}" destId="{6293BAF5-FA2C-472A-89AF-4E5A34602732}" srcOrd="0" destOrd="0" presId="urn:microsoft.com/office/officeart/2018/2/layout/IconCircleList"/>
    <dgm:cxn modelId="{1DA9586F-829E-4F53-8D1E-36826916809B}" type="presParOf" srcId="{389F7609-8ABD-4F32-ABD5-4D6B3D80BC47}" destId="{5669476A-4D14-4026-944A-8D8E7F65D8E8}" srcOrd="1" destOrd="0" presId="urn:microsoft.com/office/officeart/2018/2/layout/IconCircleList"/>
    <dgm:cxn modelId="{4535B320-716F-48B8-B293-56101E94142F}" type="presParOf" srcId="{389F7609-8ABD-4F32-ABD5-4D6B3D80BC47}" destId="{39CE494E-101A-4B68-8C60-33C3B4A14DEB}" srcOrd="2" destOrd="0" presId="urn:microsoft.com/office/officeart/2018/2/layout/IconCircleList"/>
    <dgm:cxn modelId="{F0712FE1-8ABB-4050-989F-21F268C7E34A}" type="presParOf" srcId="{389F7609-8ABD-4F32-ABD5-4D6B3D80BC47}" destId="{9DDD59EE-8AA1-45FC-93CF-06BF47433714}" srcOrd="3" destOrd="0" presId="urn:microsoft.com/office/officeart/2018/2/layout/IconCircleList"/>
    <dgm:cxn modelId="{1BCE3D77-BE6E-46C7-911B-EA0885673EA8}" type="presParOf" srcId="{B0B628FC-9EFC-48CB-9BD7-097A6531E870}" destId="{B9985A13-08CB-44C6-95F3-040B224BFC85}" srcOrd="5" destOrd="0" presId="urn:microsoft.com/office/officeart/2018/2/layout/IconCircleList"/>
    <dgm:cxn modelId="{7F54ED36-7AA4-4307-A3A7-E8FD524A29B2}" type="presParOf" srcId="{B0B628FC-9EFC-48CB-9BD7-097A6531E870}" destId="{3A649B0F-BBF6-418E-9628-B39D8DD4EF52}" srcOrd="6" destOrd="0" presId="urn:microsoft.com/office/officeart/2018/2/layout/IconCircleList"/>
    <dgm:cxn modelId="{CD1DDEA3-005D-4FB6-950D-9BC3C2597C58}" type="presParOf" srcId="{3A649B0F-BBF6-418E-9628-B39D8DD4EF52}" destId="{48B4B82A-5D6A-44CF-8407-7D8D4FF8049E}" srcOrd="0" destOrd="0" presId="urn:microsoft.com/office/officeart/2018/2/layout/IconCircleList"/>
    <dgm:cxn modelId="{C9551DBF-77FB-411F-94E7-F56BE9DDC510}" type="presParOf" srcId="{3A649B0F-BBF6-418E-9628-B39D8DD4EF52}" destId="{989F237C-36C5-4FBC-BD69-A0F43C07A5EB}" srcOrd="1" destOrd="0" presId="urn:microsoft.com/office/officeart/2018/2/layout/IconCircleList"/>
    <dgm:cxn modelId="{F4716B4D-F982-4C28-B8ED-B8315D9AFA37}" type="presParOf" srcId="{3A649B0F-BBF6-418E-9628-B39D8DD4EF52}" destId="{E3E2591C-09BC-48D9-A6E4-25F2138C1C33}" srcOrd="2" destOrd="0" presId="urn:microsoft.com/office/officeart/2018/2/layout/IconCircleList"/>
    <dgm:cxn modelId="{2023578F-C13B-4E1E-817C-A774E1A49B2D}" type="presParOf" srcId="{3A649B0F-BBF6-418E-9628-B39D8DD4EF52}" destId="{B4281E54-2D5C-49AA-918D-EE25509D94EA}" srcOrd="3" destOrd="0" presId="urn:microsoft.com/office/officeart/2018/2/layout/IconCircleList"/>
    <dgm:cxn modelId="{E0D102F3-61E8-4F32-AF52-3C313C316D73}" type="presParOf" srcId="{B0B628FC-9EFC-48CB-9BD7-097A6531E870}" destId="{07D24C2B-D49C-4759-A55F-02F1D8C842E5}" srcOrd="7" destOrd="0" presId="urn:microsoft.com/office/officeart/2018/2/layout/IconCircleList"/>
    <dgm:cxn modelId="{89D136E5-C1F4-4F4F-978B-997844EE84AB}" type="presParOf" srcId="{B0B628FC-9EFC-48CB-9BD7-097A6531E870}" destId="{E51ACC06-AB36-4DD4-B13C-6974DDE1EDE2}" srcOrd="8" destOrd="0" presId="urn:microsoft.com/office/officeart/2018/2/layout/IconCircleList"/>
    <dgm:cxn modelId="{91DDD7CC-5A66-47C7-808C-C47DB9D44C1F}" type="presParOf" srcId="{E51ACC06-AB36-4DD4-B13C-6974DDE1EDE2}" destId="{A04D45E9-D437-498B-BF13-9564B7765145}" srcOrd="0" destOrd="0" presId="urn:microsoft.com/office/officeart/2018/2/layout/IconCircleList"/>
    <dgm:cxn modelId="{0D924493-6930-42F3-8827-B221B3428A47}" type="presParOf" srcId="{E51ACC06-AB36-4DD4-B13C-6974DDE1EDE2}" destId="{862E5918-006B-47C1-8495-B0E9B0615942}" srcOrd="1" destOrd="0" presId="urn:microsoft.com/office/officeart/2018/2/layout/IconCircleList"/>
    <dgm:cxn modelId="{5D633522-89B9-40BD-A39D-DA84D8F7E31B}" type="presParOf" srcId="{E51ACC06-AB36-4DD4-B13C-6974DDE1EDE2}" destId="{D4B32EBA-F7B2-4F48-861A-9FF167C738B1}" srcOrd="2" destOrd="0" presId="urn:microsoft.com/office/officeart/2018/2/layout/IconCircleList"/>
    <dgm:cxn modelId="{A0E91BB1-888D-4E4C-AE05-7DA5539BEF06}" type="presParOf" srcId="{E51ACC06-AB36-4DD4-B13C-6974DDE1EDE2}" destId="{76CE5A1E-FDA9-49A8-8008-36F7EEF1A17F}" srcOrd="3" destOrd="0" presId="urn:microsoft.com/office/officeart/2018/2/layout/IconCircleList"/>
    <dgm:cxn modelId="{8BB40EF5-A728-48AB-A1B8-BB083A1CFDCF}" type="presParOf" srcId="{B0B628FC-9EFC-48CB-9BD7-097A6531E870}" destId="{667EFFB9-E2A5-4F14-9A54-BF7945D3AEBB}" srcOrd="9" destOrd="0" presId="urn:microsoft.com/office/officeart/2018/2/layout/IconCircleList"/>
    <dgm:cxn modelId="{25F5747C-0E6A-4460-AB0F-9309F23B1569}" type="presParOf" srcId="{B0B628FC-9EFC-48CB-9BD7-097A6531E870}" destId="{6963CECB-879B-4418-A80C-F112C58BE81D}" srcOrd="10" destOrd="0" presId="urn:microsoft.com/office/officeart/2018/2/layout/IconCircleList"/>
    <dgm:cxn modelId="{819C1AC2-8AF5-4220-A121-67821D42DAFF}" type="presParOf" srcId="{6963CECB-879B-4418-A80C-F112C58BE81D}" destId="{501E27E6-493B-4254-AB05-7B31F072CC46}" srcOrd="0" destOrd="0" presId="urn:microsoft.com/office/officeart/2018/2/layout/IconCircleList"/>
    <dgm:cxn modelId="{718F1A81-5AB3-4B9A-9481-ABC090E5556A}" type="presParOf" srcId="{6963CECB-879B-4418-A80C-F112C58BE81D}" destId="{68B1BA4D-5C23-4DEB-B6A0-3091E7E0E306}" srcOrd="1" destOrd="0" presId="urn:microsoft.com/office/officeart/2018/2/layout/IconCircleList"/>
    <dgm:cxn modelId="{D5E8C41A-4EF8-429C-8A12-F3E53683E2ED}" type="presParOf" srcId="{6963CECB-879B-4418-A80C-F112C58BE81D}" destId="{650BC610-FBBD-4751-9582-8232BC55B030}" srcOrd="2" destOrd="0" presId="urn:microsoft.com/office/officeart/2018/2/layout/IconCircleList"/>
    <dgm:cxn modelId="{0B4D324B-03C3-46BB-A58B-F13672978ABE}" type="presParOf" srcId="{6963CECB-879B-4418-A80C-F112C58BE81D}" destId="{6BC834C9-0C7F-4C8D-BA8C-948B15D9B502}" srcOrd="3" destOrd="0" presId="urn:microsoft.com/office/officeart/2018/2/layout/IconCircleList"/>
    <dgm:cxn modelId="{283362BD-2E3B-4C2B-A0B7-B2294BE3E362}" type="presParOf" srcId="{B0B628FC-9EFC-48CB-9BD7-097A6531E870}" destId="{7F3B449D-F13A-4F50-9F4A-F7C3FB376BCE}" srcOrd="11" destOrd="0" presId="urn:microsoft.com/office/officeart/2018/2/layout/IconCircleList"/>
    <dgm:cxn modelId="{86CBE88A-B3D8-40E4-A987-D6E6B5FE777E}" type="presParOf" srcId="{B0B628FC-9EFC-48CB-9BD7-097A6531E870}" destId="{47ED87ED-D9ED-4E5F-96FD-96A502E3D02D}" srcOrd="12" destOrd="0" presId="urn:microsoft.com/office/officeart/2018/2/layout/IconCircleList"/>
    <dgm:cxn modelId="{0E1E1715-DDA3-456A-A918-33363A031A65}" type="presParOf" srcId="{47ED87ED-D9ED-4E5F-96FD-96A502E3D02D}" destId="{8754C35E-BA79-4D11-BB78-0D27E690B973}" srcOrd="0" destOrd="0" presId="urn:microsoft.com/office/officeart/2018/2/layout/IconCircleList"/>
    <dgm:cxn modelId="{6C9E2285-D1EF-4B26-A7BF-679AA4AF332E}" type="presParOf" srcId="{47ED87ED-D9ED-4E5F-96FD-96A502E3D02D}" destId="{4A74FBDB-C7EC-4D17-AF05-15A7D3B45BD1}" srcOrd="1" destOrd="0" presId="urn:microsoft.com/office/officeart/2018/2/layout/IconCircleList"/>
    <dgm:cxn modelId="{284DB9DB-F8EE-4998-9F11-7E10963ADE84}" type="presParOf" srcId="{47ED87ED-D9ED-4E5F-96FD-96A502E3D02D}" destId="{1BD41F68-2650-405E-A5CE-497BB0A4F9D7}" srcOrd="2" destOrd="0" presId="urn:microsoft.com/office/officeart/2018/2/layout/IconCircleList"/>
    <dgm:cxn modelId="{983BAC3C-1981-44B9-B7A7-3B3E3D5A9EE1}" type="presParOf" srcId="{47ED87ED-D9ED-4E5F-96FD-96A502E3D02D}" destId="{61C766B5-4B9D-4599-81C1-BE57FCC47101}" srcOrd="3" destOrd="0" presId="urn:microsoft.com/office/officeart/2018/2/layout/IconCircleList"/>
    <dgm:cxn modelId="{BDAF5AF3-E64C-4DA8-B26F-961496FB0C3E}" type="presParOf" srcId="{B0B628FC-9EFC-48CB-9BD7-097A6531E870}" destId="{16A562FC-1E91-4974-A1C0-366262EF036C}" srcOrd="13" destOrd="0" presId="urn:microsoft.com/office/officeart/2018/2/layout/IconCircleList"/>
    <dgm:cxn modelId="{59C5544C-4CA6-4882-94D0-CF851DFB0651}" type="presParOf" srcId="{B0B628FC-9EFC-48CB-9BD7-097A6531E870}" destId="{20327BE6-5084-48BE-BD3D-04BCC30011DF}" srcOrd="14" destOrd="0" presId="urn:microsoft.com/office/officeart/2018/2/layout/IconCircleList"/>
    <dgm:cxn modelId="{DD93F5A7-4C14-45C6-B15F-C9A545153425}" type="presParOf" srcId="{20327BE6-5084-48BE-BD3D-04BCC30011DF}" destId="{50A210FA-EB17-4A6C-9AD0-6CA1EA780D8C}" srcOrd="0" destOrd="0" presId="urn:microsoft.com/office/officeart/2018/2/layout/IconCircleList"/>
    <dgm:cxn modelId="{BDF2DB38-5255-4D36-BC1F-7FF0B0D1073B}" type="presParOf" srcId="{20327BE6-5084-48BE-BD3D-04BCC30011DF}" destId="{98EF3E45-D031-43E7-9BB0-87541865FEEE}" srcOrd="1" destOrd="0" presId="urn:microsoft.com/office/officeart/2018/2/layout/IconCircleList"/>
    <dgm:cxn modelId="{27EE64A8-C061-406C-A7A1-6D0227FA3446}" type="presParOf" srcId="{20327BE6-5084-48BE-BD3D-04BCC30011DF}" destId="{5D26FD68-6537-4E10-AD98-D285C7426518}" srcOrd="2" destOrd="0" presId="urn:microsoft.com/office/officeart/2018/2/layout/IconCircleList"/>
    <dgm:cxn modelId="{EE2037EE-59E8-4C3F-968E-C1AF508A2BA8}" type="presParOf" srcId="{20327BE6-5084-48BE-BD3D-04BCC30011DF}" destId="{AF589CA6-7AC6-42C7-8628-686084587FC8}"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67252-F63D-4665-86E6-0EFB5A5067FD}">
      <dsp:nvSpPr>
        <dsp:cNvPr id="0" name=""/>
        <dsp:cNvSpPr/>
      </dsp:nvSpPr>
      <dsp:spPr>
        <a:xfrm>
          <a:off x="0" y="4364"/>
          <a:ext cx="11221279" cy="14951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A9AF43-7700-410F-BC80-79811579B32C}">
      <dsp:nvSpPr>
        <dsp:cNvPr id="0" name=""/>
        <dsp:cNvSpPr/>
      </dsp:nvSpPr>
      <dsp:spPr>
        <a:xfrm>
          <a:off x="452289" y="340778"/>
          <a:ext cx="823148" cy="8223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2A7A78-181E-42DD-AC56-7A77F1E04997}">
      <dsp:nvSpPr>
        <dsp:cNvPr id="0" name=""/>
        <dsp:cNvSpPr/>
      </dsp:nvSpPr>
      <dsp:spPr>
        <a:xfrm>
          <a:off x="1727727" y="4364"/>
          <a:ext cx="9402792" cy="149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394" tIns="158394" rIns="158394" bIns="158394" numCol="1" spcCol="1270" anchor="ctr" anchorCtr="0">
          <a:noAutofit/>
        </a:bodyPr>
        <a:lstStyle/>
        <a:p>
          <a:pPr marL="0" lvl="0" indent="0" algn="l" defTabSz="1244600">
            <a:lnSpc>
              <a:spcPct val="100000"/>
            </a:lnSpc>
            <a:spcBef>
              <a:spcPct val="0"/>
            </a:spcBef>
            <a:spcAft>
              <a:spcPct val="35000"/>
            </a:spcAft>
            <a:buNone/>
          </a:pPr>
          <a:r>
            <a:rPr lang="en-US" sz="2800" b="1" i="0" kern="1200" dirty="0"/>
            <a:t>1. EFFECTIVENESS - </a:t>
          </a:r>
          <a:r>
            <a:rPr lang="en-US" sz="2800" i="0" kern="1200" dirty="0"/>
            <a:t>The degree to which a development action has met its goals, taking into account how important each goal was.</a:t>
          </a:r>
          <a:endParaRPr lang="en-US" sz="2800" kern="1200" dirty="0"/>
        </a:p>
      </dsp:txBody>
      <dsp:txXfrm>
        <a:off x="1727727" y="4364"/>
        <a:ext cx="9402792" cy="1496633"/>
      </dsp:txXfrm>
    </dsp:sp>
    <dsp:sp modelId="{F6853185-0A97-4C36-84B6-EC098ABDDBE2}">
      <dsp:nvSpPr>
        <dsp:cNvPr id="0" name=""/>
        <dsp:cNvSpPr/>
      </dsp:nvSpPr>
      <dsp:spPr>
        <a:xfrm>
          <a:off x="0" y="1853146"/>
          <a:ext cx="11221279" cy="14951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F78020-E758-4624-8C31-E6ABAD3E020D}">
      <dsp:nvSpPr>
        <dsp:cNvPr id="0" name=""/>
        <dsp:cNvSpPr/>
      </dsp:nvSpPr>
      <dsp:spPr>
        <a:xfrm>
          <a:off x="452289" y="2189560"/>
          <a:ext cx="823148" cy="8223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684EB6-0AB1-4A3F-813C-DEA527850ECF}">
      <dsp:nvSpPr>
        <dsp:cNvPr id="0" name=""/>
        <dsp:cNvSpPr/>
      </dsp:nvSpPr>
      <dsp:spPr>
        <a:xfrm>
          <a:off x="1727727" y="1853146"/>
          <a:ext cx="9402792" cy="149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394" tIns="158394" rIns="158394" bIns="158394" numCol="1" spcCol="1270" anchor="ctr" anchorCtr="0">
          <a:noAutofit/>
        </a:bodyPr>
        <a:lstStyle/>
        <a:p>
          <a:pPr marL="0" lvl="0" indent="0" algn="l" defTabSz="1244600">
            <a:lnSpc>
              <a:spcPct val="100000"/>
            </a:lnSpc>
            <a:spcBef>
              <a:spcPct val="0"/>
            </a:spcBef>
            <a:spcAft>
              <a:spcPct val="35000"/>
            </a:spcAft>
            <a:buNone/>
          </a:pPr>
          <a:r>
            <a:rPr lang="en-US" sz="2800" b="1" i="0" kern="1200" dirty="0"/>
            <a:t>2. IMPACT - </a:t>
          </a:r>
          <a:r>
            <a:rPr lang="en-US" sz="2800" b="0" i="0" kern="1200" dirty="0"/>
            <a:t>The totality of the effects of a development intervention, positive and negative, intended and unintended</a:t>
          </a:r>
          <a:endParaRPr lang="en-US" sz="2800" kern="1200" dirty="0"/>
        </a:p>
      </dsp:txBody>
      <dsp:txXfrm>
        <a:off x="1727727" y="1853146"/>
        <a:ext cx="9402792" cy="1496633"/>
      </dsp:txXfrm>
    </dsp:sp>
    <dsp:sp modelId="{029D973A-0BE0-4641-8980-F539A1C9AA28}">
      <dsp:nvSpPr>
        <dsp:cNvPr id="0" name=""/>
        <dsp:cNvSpPr/>
      </dsp:nvSpPr>
      <dsp:spPr>
        <a:xfrm>
          <a:off x="0" y="3707755"/>
          <a:ext cx="11221279" cy="149517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23D5D7-C865-4CF0-9343-539B9E94930C}">
      <dsp:nvSpPr>
        <dsp:cNvPr id="0" name=""/>
        <dsp:cNvSpPr/>
      </dsp:nvSpPr>
      <dsp:spPr>
        <a:xfrm>
          <a:off x="452289" y="4038342"/>
          <a:ext cx="823148" cy="8223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124B04-60F7-4D0C-8737-636372D30FA9}">
      <dsp:nvSpPr>
        <dsp:cNvPr id="0" name=""/>
        <dsp:cNvSpPr/>
      </dsp:nvSpPr>
      <dsp:spPr>
        <a:xfrm>
          <a:off x="1727727" y="3706293"/>
          <a:ext cx="9402792" cy="149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394" tIns="158394" rIns="158394" bIns="158394" numCol="1" spcCol="1270" anchor="ctr" anchorCtr="0">
          <a:noAutofit/>
        </a:bodyPr>
        <a:lstStyle/>
        <a:p>
          <a:pPr marL="0" lvl="0" indent="0" algn="l" defTabSz="1244600">
            <a:lnSpc>
              <a:spcPct val="100000"/>
            </a:lnSpc>
            <a:spcBef>
              <a:spcPct val="0"/>
            </a:spcBef>
            <a:spcAft>
              <a:spcPct val="35000"/>
            </a:spcAft>
            <a:buNone/>
          </a:pPr>
          <a:r>
            <a:rPr lang="en-US" sz="2800" b="1" i="0" kern="1200" dirty="0"/>
            <a:t>3.RELEVANCE</a:t>
          </a:r>
          <a:r>
            <a:rPr lang="en-US" sz="2800" b="1" kern="1200" dirty="0"/>
            <a:t> - </a:t>
          </a:r>
          <a:r>
            <a:rPr lang="en-US" sz="2800" b="0" i="0" kern="1200" dirty="0"/>
            <a:t>The extent to which a development intervention conforms to the needs and priorities of target groups and the policies of recipient countries and donors.</a:t>
          </a:r>
          <a:r>
            <a:rPr lang="en-US" sz="2800" kern="1200" dirty="0"/>
            <a:t> </a:t>
          </a:r>
          <a:br>
            <a:rPr lang="en-US" sz="2800" kern="1200" dirty="0"/>
          </a:br>
          <a:endParaRPr lang="en-US" sz="2800" kern="1200" dirty="0"/>
        </a:p>
      </dsp:txBody>
      <dsp:txXfrm>
        <a:off x="1727727" y="3706293"/>
        <a:ext cx="9402792" cy="14966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11350-D0AE-4FD0-970E-DA15A26955BD}">
      <dsp:nvSpPr>
        <dsp:cNvPr id="0" name=""/>
        <dsp:cNvSpPr/>
      </dsp:nvSpPr>
      <dsp:spPr>
        <a:xfrm>
          <a:off x="0" y="0"/>
          <a:ext cx="108230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7527A4-EA71-4B76-BBE5-B1BD94C79AD9}">
      <dsp:nvSpPr>
        <dsp:cNvPr id="0" name=""/>
        <dsp:cNvSpPr/>
      </dsp:nvSpPr>
      <dsp:spPr>
        <a:xfrm>
          <a:off x="0" y="0"/>
          <a:ext cx="10823089" cy="1172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baseline="0" dirty="0"/>
            <a:t>Are relevant host-country institutions characterized by good governance, including effective management and organization? </a:t>
          </a:r>
          <a:endParaRPr lang="en-US" sz="2800" kern="1200" dirty="0"/>
        </a:p>
      </dsp:txBody>
      <dsp:txXfrm>
        <a:off x="0" y="0"/>
        <a:ext cx="10823089" cy="1172842"/>
      </dsp:txXfrm>
    </dsp:sp>
    <dsp:sp modelId="{3B2FD759-9F40-4030-96E9-1BB681C6BBF6}">
      <dsp:nvSpPr>
        <dsp:cNvPr id="0" name=""/>
        <dsp:cNvSpPr/>
      </dsp:nvSpPr>
      <dsp:spPr>
        <a:xfrm>
          <a:off x="0" y="1172842"/>
          <a:ext cx="108230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41327D-8F71-4A48-A9E7-F2CF67C782BC}">
      <dsp:nvSpPr>
        <dsp:cNvPr id="0" name=""/>
        <dsp:cNvSpPr/>
      </dsp:nvSpPr>
      <dsp:spPr>
        <a:xfrm>
          <a:off x="0" y="1172842"/>
          <a:ext cx="10823089" cy="1172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baseline="0" dirty="0"/>
            <a:t>Is the technology utilized in the intervention appropriate to the economic, educational, and cultural conditions in the partner country?</a:t>
          </a:r>
          <a:endParaRPr lang="en-US" sz="2800" kern="1200" dirty="0"/>
        </a:p>
      </dsp:txBody>
      <dsp:txXfrm>
        <a:off x="0" y="1172842"/>
        <a:ext cx="10823089" cy="1172842"/>
      </dsp:txXfrm>
    </dsp:sp>
    <dsp:sp modelId="{10885B7C-6091-4161-BF78-D9484ED85652}">
      <dsp:nvSpPr>
        <dsp:cNvPr id="0" name=""/>
        <dsp:cNvSpPr/>
      </dsp:nvSpPr>
      <dsp:spPr>
        <a:xfrm>
          <a:off x="0" y="2345685"/>
          <a:ext cx="108230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570690-B79E-4EF6-85C0-09EF71A47000}">
      <dsp:nvSpPr>
        <dsp:cNvPr id="0" name=""/>
        <dsp:cNvSpPr/>
      </dsp:nvSpPr>
      <dsp:spPr>
        <a:xfrm>
          <a:off x="0" y="2345684"/>
          <a:ext cx="10823089" cy="1172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Do partners have the financial capacity to maintain the benefits from the intervention when donor support has been withdrawn?</a:t>
          </a:r>
          <a:endParaRPr lang="en-US" sz="2800" kern="1200" dirty="0"/>
        </a:p>
      </dsp:txBody>
      <dsp:txXfrm>
        <a:off x="0" y="2345684"/>
        <a:ext cx="10823089" cy="1172842"/>
      </dsp:txXfrm>
    </dsp:sp>
    <dsp:sp modelId="{60C3A34E-EBDB-45C3-9B34-EC459939DEEB}">
      <dsp:nvSpPr>
        <dsp:cNvPr id="0" name=""/>
        <dsp:cNvSpPr/>
      </dsp:nvSpPr>
      <dsp:spPr>
        <a:xfrm>
          <a:off x="0" y="3518527"/>
          <a:ext cx="108230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E9A91E-5D7C-44AE-A6D9-0BD902A967BF}">
      <dsp:nvSpPr>
        <dsp:cNvPr id="0" name=""/>
        <dsp:cNvSpPr/>
      </dsp:nvSpPr>
      <dsp:spPr>
        <a:xfrm>
          <a:off x="0" y="3518527"/>
          <a:ext cx="10823089" cy="1172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Is the intervention compatible with a sustainable use of natural resources? Or is it harmful to the natural environment?</a:t>
          </a:r>
          <a:r>
            <a:rPr lang="en-US" sz="2800" kern="1200" dirty="0"/>
            <a:t> </a:t>
          </a:r>
          <a:br>
            <a:rPr lang="en-US" sz="2800" kern="1200" dirty="0"/>
          </a:br>
          <a:endParaRPr lang="en-US" sz="2800" kern="1200" dirty="0"/>
        </a:p>
      </dsp:txBody>
      <dsp:txXfrm>
        <a:off x="0" y="3518527"/>
        <a:ext cx="10823089" cy="11728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AD60D-9144-4951-80AD-E76985F3E1FF}">
      <dsp:nvSpPr>
        <dsp:cNvPr id="0" name=""/>
        <dsp:cNvSpPr/>
      </dsp:nvSpPr>
      <dsp:spPr>
        <a:xfrm>
          <a:off x="-89369" y="0"/>
          <a:ext cx="11528610" cy="1483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7873CC-DF92-4DED-8B39-F615FFD8CBBC}">
      <dsp:nvSpPr>
        <dsp:cNvPr id="0" name=""/>
        <dsp:cNvSpPr/>
      </dsp:nvSpPr>
      <dsp:spPr>
        <a:xfrm>
          <a:off x="359390" y="342044"/>
          <a:ext cx="815926" cy="8159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BC3988-9C0F-47EC-B164-1290F51C5AD2}">
      <dsp:nvSpPr>
        <dsp:cNvPr id="0" name=""/>
        <dsp:cNvSpPr/>
      </dsp:nvSpPr>
      <dsp:spPr>
        <a:xfrm>
          <a:off x="1452271" y="0"/>
          <a:ext cx="9811812" cy="1483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004" tIns="157004" rIns="157004" bIns="157004" numCol="1" spcCol="1270" anchor="ctr" anchorCtr="0">
          <a:noAutofit/>
        </a:bodyPr>
        <a:lstStyle/>
        <a:p>
          <a:pPr marL="0" lvl="0" indent="0" algn="l" defTabSz="1066800">
            <a:lnSpc>
              <a:spcPct val="100000"/>
            </a:lnSpc>
            <a:spcBef>
              <a:spcPct val="0"/>
            </a:spcBef>
            <a:spcAft>
              <a:spcPct val="35000"/>
            </a:spcAft>
            <a:buNone/>
          </a:pPr>
          <a:r>
            <a:rPr lang="en-US" sz="2400" b="0" i="0" kern="1200" dirty="0"/>
            <a:t>Efficiency is the ratio of the value of the results of an intervention to the value of the resources used to produce them. An intervention is technically efficient when its productive capacity is fully utilized.</a:t>
          </a:r>
        </a:p>
      </dsp:txBody>
      <dsp:txXfrm>
        <a:off x="1452271" y="0"/>
        <a:ext cx="9811812" cy="1483503"/>
      </dsp:txXfrm>
    </dsp:sp>
    <dsp:sp modelId="{2359779D-8D12-493B-87CA-D4B8F747F0C9}">
      <dsp:nvSpPr>
        <dsp:cNvPr id="0" name=""/>
        <dsp:cNvSpPr/>
      </dsp:nvSpPr>
      <dsp:spPr>
        <a:xfrm>
          <a:off x="-89369" y="1798014"/>
          <a:ext cx="11528610" cy="1483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1EC0EA-95C7-4A41-AA0B-A38A76DF8263}">
      <dsp:nvSpPr>
        <dsp:cNvPr id="0" name=""/>
        <dsp:cNvSpPr/>
      </dsp:nvSpPr>
      <dsp:spPr>
        <a:xfrm>
          <a:off x="359390" y="2196424"/>
          <a:ext cx="815926" cy="8159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093E55-C8CD-45BF-9A06-F2C6FF603D2D}">
      <dsp:nvSpPr>
        <dsp:cNvPr id="0" name=""/>
        <dsp:cNvSpPr/>
      </dsp:nvSpPr>
      <dsp:spPr>
        <a:xfrm>
          <a:off x="1484367" y="1862635"/>
          <a:ext cx="5187874" cy="1483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004" tIns="157004" rIns="157004" bIns="157004" numCol="1" spcCol="1270" anchor="ctr" anchorCtr="0">
          <a:noAutofit/>
        </a:bodyPr>
        <a:lstStyle/>
        <a:p>
          <a:pPr marL="0" lvl="0" indent="0" algn="l" defTabSz="1066800">
            <a:lnSpc>
              <a:spcPct val="100000"/>
            </a:lnSpc>
            <a:spcBef>
              <a:spcPct val="0"/>
            </a:spcBef>
            <a:spcAft>
              <a:spcPct val="35000"/>
            </a:spcAft>
            <a:buNone/>
          </a:pPr>
          <a:r>
            <a:rPr lang="en-US" sz="2400" b="0" i="0" kern="1200" dirty="0"/>
            <a:t>An intervention is optimally efficient if its value is greater than the value of any alternative use of these resources. </a:t>
          </a:r>
          <a:endParaRPr lang="en-US" sz="2400" kern="1200" dirty="0"/>
        </a:p>
      </dsp:txBody>
      <dsp:txXfrm>
        <a:off x="1484367" y="1862635"/>
        <a:ext cx="5187874" cy="1483503"/>
      </dsp:txXfrm>
    </dsp:sp>
    <dsp:sp modelId="{40D8D94F-7D4C-4615-B402-1F667CFB1CA8}">
      <dsp:nvSpPr>
        <dsp:cNvPr id="0" name=""/>
        <dsp:cNvSpPr/>
      </dsp:nvSpPr>
      <dsp:spPr>
        <a:xfrm>
          <a:off x="6629860" y="1862635"/>
          <a:ext cx="4988118" cy="1483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004" tIns="157004" rIns="157004" bIns="157004" numCol="1" spcCol="1270" anchor="ctr" anchorCtr="0">
          <a:noAutofit/>
        </a:bodyPr>
        <a:lstStyle/>
        <a:p>
          <a:pPr marL="0" lvl="0" indent="0" algn="l" defTabSz="889000">
            <a:lnSpc>
              <a:spcPct val="100000"/>
            </a:lnSpc>
            <a:spcBef>
              <a:spcPct val="0"/>
            </a:spcBef>
            <a:spcAft>
              <a:spcPct val="35000"/>
            </a:spcAft>
            <a:buNone/>
          </a:pPr>
          <a:r>
            <a:rPr lang="en-US" sz="2000" b="1" i="1" kern="1200" dirty="0"/>
            <a:t>If the same resources could have produced better results in some other way, or if the same results could have been produced with fewer resources, it is less than fully efficient</a:t>
          </a:r>
          <a:r>
            <a:rPr lang="en-US" sz="2000" b="1" i="0" kern="1200" dirty="0"/>
            <a:t>.</a:t>
          </a:r>
          <a:endParaRPr lang="en-US" sz="2000" b="1" kern="1200" dirty="0"/>
        </a:p>
      </dsp:txBody>
      <dsp:txXfrm>
        <a:off x="6629860" y="1862635"/>
        <a:ext cx="4988118" cy="1483503"/>
      </dsp:txXfrm>
    </dsp:sp>
    <dsp:sp modelId="{3F7E1775-038C-4E30-8434-455EA1BC995B}">
      <dsp:nvSpPr>
        <dsp:cNvPr id="0" name=""/>
        <dsp:cNvSpPr/>
      </dsp:nvSpPr>
      <dsp:spPr>
        <a:xfrm>
          <a:off x="-83951" y="3725271"/>
          <a:ext cx="11528610" cy="14835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49B97-0BFC-4A7F-8630-22C25409D392}">
      <dsp:nvSpPr>
        <dsp:cNvPr id="0" name=""/>
        <dsp:cNvSpPr/>
      </dsp:nvSpPr>
      <dsp:spPr>
        <a:xfrm>
          <a:off x="359390" y="4050803"/>
          <a:ext cx="815926" cy="8159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2D0B7D-96DF-4CD9-8C6E-075F2B1F7704}">
      <dsp:nvSpPr>
        <dsp:cNvPr id="0" name=""/>
        <dsp:cNvSpPr/>
      </dsp:nvSpPr>
      <dsp:spPr>
        <a:xfrm>
          <a:off x="1624076" y="3717015"/>
          <a:ext cx="5187874" cy="1483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004" tIns="157004" rIns="157004" bIns="157004" numCol="1" spcCol="1270" anchor="ctr" anchorCtr="0">
          <a:noAutofit/>
        </a:bodyPr>
        <a:lstStyle/>
        <a:p>
          <a:pPr marL="0" lvl="0" indent="0" algn="l" defTabSz="1066800">
            <a:lnSpc>
              <a:spcPct val="100000"/>
            </a:lnSpc>
            <a:spcBef>
              <a:spcPct val="0"/>
            </a:spcBef>
            <a:spcAft>
              <a:spcPct val="35000"/>
            </a:spcAft>
            <a:buNone/>
          </a:pPr>
          <a:r>
            <a:rPr lang="en-US" sz="2400" b="0" i="0" kern="1200" dirty="0"/>
            <a:t>Economists distinguish between different types of efficiency. </a:t>
          </a:r>
          <a:endParaRPr lang="en-US" sz="2400" kern="1200" dirty="0"/>
        </a:p>
      </dsp:txBody>
      <dsp:txXfrm>
        <a:off x="1624076" y="3717015"/>
        <a:ext cx="5187874" cy="1483503"/>
      </dsp:txXfrm>
    </dsp:sp>
    <dsp:sp modelId="{BC60F51D-5B30-4000-B76E-8D6E34193F09}">
      <dsp:nvSpPr>
        <dsp:cNvPr id="0" name=""/>
        <dsp:cNvSpPr/>
      </dsp:nvSpPr>
      <dsp:spPr>
        <a:xfrm>
          <a:off x="6811951" y="3717015"/>
          <a:ext cx="4623937" cy="1483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004" tIns="157004" rIns="157004" bIns="157004" numCol="1" spcCol="1270" anchor="ctr" anchorCtr="0">
          <a:noAutofit/>
        </a:bodyPr>
        <a:lstStyle/>
        <a:p>
          <a:pPr marL="0" lvl="0" indent="0" algn="l" defTabSz="889000">
            <a:lnSpc>
              <a:spcPct val="100000"/>
            </a:lnSpc>
            <a:spcBef>
              <a:spcPct val="0"/>
            </a:spcBef>
            <a:spcAft>
              <a:spcPct val="35000"/>
            </a:spcAft>
            <a:buFont typeface="Arial" panose="020B0604020202020204" pitchFamily="34" charset="0"/>
            <a:buNone/>
          </a:pPr>
          <a:r>
            <a:rPr lang="en-US" sz="2000" b="1" i="1" kern="1200" dirty="0"/>
            <a:t>Technical efficiency - simplest, efficiency </a:t>
          </a:r>
        </a:p>
        <a:p>
          <a:pPr marL="0" lvl="0" indent="0" algn="l" defTabSz="889000">
            <a:lnSpc>
              <a:spcPct val="100000"/>
            </a:lnSpc>
            <a:spcBef>
              <a:spcPct val="0"/>
            </a:spcBef>
            <a:spcAft>
              <a:spcPct val="35000"/>
            </a:spcAft>
            <a:buFont typeface="Arial" panose="020B0604020202020204" pitchFamily="34" charset="0"/>
            <a:buNone/>
          </a:pPr>
          <a:r>
            <a:rPr lang="en-US" sz="2000" b="1" i="1" kern="1200" dirty="0"/>
            <a:t>Allocative efficiency- more complex concept of efficiency</a:t>
          </a:r>
          <a:br>
            <a:rPr lang="en-US" sz="1700" i="1" kern="1200" dirty="0"/>
          </a:br>
          <a:endParaRPr lang="en-US" sz="1700" i="1" kern="1200" dirty="0"/>
        </a:p>
      </dsp:txBody>
      <dsp:txXfrm>
        <a:off x="6811951" y="3717015"/>
        <a:ext cx="4623937" cy="14835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68DD7-1D93-47A1-B18C-7B62A2EC2686}">
      <dsp:nvSpPr>
        <dsp:cNvPr id="0" name=""/>
        <dsp:cNvSpPr/>
      </dsp:nvSpPr>
      <dsp:spPr>
        <a:xfrm>
          <a:off x="0" y="649"/>
          <a:ext cx="11029006" cy="151971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294077-796B-43E0-9CDE-95A567055816}">
      <dsp:nvSpPr>
        <dsp:cNvPr id="0" name=""/>
        <dsp:cNvSpPr/>
      </dsp:nvSpPr>
      <dsp:spPr>
        <a:xfrm>
          <a:off x="459712" y="342584"/>
          <a:ext cx="835841" cy="8358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995D3E-28BF-434A-87CD-8F02475CAAE4}">
      <dsp:nvSpPr>
        <dsp:cNvPr id="0" name=""/>
        <dsp:cNvSpPr/>
      </dsp:nvSpPr>
      <dsp:spPr>
        <a:xfrm>
          <a:off x="1755267" y="649"/>
          <a:ext cx="9273738" cy="151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36" tIns="160836" rIns="160836" bIns="160836" numCol="1" spcCol="1270" anchor="ctr" anchorCtr="0">
          <a:noAutofit/>
        </a:bodyPr>
        <a:lstStyle/>
        <a:p>
          <a:pPr marL="0" lvl="0" indent="0" algn="l" defTabSz="977900">
            <a:lnSpc>
              <a:spcPct val="90000"/>
            </a:lnSpc>
            <a:spcBef>
              <a:spcPct val="0"/>
            </a:spcBef>
            <a:spcAft>
              <a:spcPct val="35000"/>
            </a:spcAft>
            <a:buNone/>
          </a:pPr>
          <a:r>
            <a:rPr lang="en-US" sz="2200" b="0" i="0" kern="1200" dirty="0"/>
            <a:t>Assessments of efficiency are known as </a:t>
          </a:r>
          <a:r>
            <a:rPr lang="en-US" sz="2200" b="0" i="1" kern="1200" dirty="0"/>
            <a:t>economic evaluations</a:t>
          </a:r>
          <a:r>
            <a:rPr lang="en-US" sz="2200" b="0" i="0" kern="1200" dirty="0"/>
            <a:t>. By a standard definition, an economic evaluation is a comparative analysis of alternative courses of action in terms of both their costs and their consequences. </a:t>
          </a:r>
          <a:endParaRPr lang="en-US" sz="2200" kern="1200" dirty="0"/>
        </a:p>
      </dsp:txBody>
      <dsp:txXfrm>
        <a:off x="1755267" y="649"/>
        <a:ext cx="9273738" cy="1519712"/>
      </dsp:txXfrm>
    </dsp:sp>
    <dsp:sp modelId="{2B77FBC4-81F7-46EF-B22C-E0A796154ADC}">
      <dsp:nvSpPr>
        <dsp:cNvPr id="0" name=""/>
        <dsp:cNvSpPr/>
      </dsp:nvSpPr>
      <dsp:spPr>
        <a:xfrm>
          <a:off x="0" y="1900289"/>
          <a:ext cx="11029006" cy="151971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341827-0062-4A9D-BAEF-5D1C461BDA4A}">
      <dsp:nvSpPr>
        <dsp:cNvPr id="0" name=""/>
        <dsp:cNvSpPr/>
      </dsp:nvSpPr>
      <dsp:spPr>
        <a:xfrm>
          <a:off x="459712" y="2242224"/>
          <a:ext cx="835841" cy="8358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32207F-CD54-4D97-9FCA-899C01F09818}">
      <dsp:nvSpPr>
        <dsp:cNvPr id="0" name=""/>
        <dsp:cNvSpPr/>
      </dsp:nvSpPr>
      <dsp:spPr>
        <a:xfrm>
          <a:off x="1755267" y="1900289"/>
          <a:ext cx="9273738" cy="151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36" tIns="160836" rIns="160836" bIns="160836" numCol="1" spcCol="1270" anchor="ctr" anchorCtr="0">
          <a:noAutofit/>
        </a:bodyPr>
        <a:lstStyle/>
        <a:p>
          <a:pPr marL="0" lvl="0" indent="0" algn="l" defTabSz="977900">
            <a:lnSpc>
              <a:spcPct val="90000"/>
            </a:lnSpc>
            <a:spcBef>
              <a:spcPct val="0"/>
            </a:spcBef>
            <a:spcAft>
              <a:spcPct val="35000"/>
            </a:spcAft>
            <a:buNone/>
          </a:pPr>
          <a:r>
            <a:rPr lang="en-US" sz="2200" b="0" i="0" kern="1200" dirty="0"/>
            <a:t>The object of comparison is usually another intervention, but it can also be a constructed model of best practice or standard of performance. </a:t>
          </a:r>
          <a:endParaRPr lang="en-US" sz="2200" kern="1200" dirty="0"/>
        </a:p>
      </dsp:txBody>
      <dsp:txXfrm>
        <a:off x="1755267" y="1900289"/>
        <a:ext cx="9273738" cy="1519712"/>
      </dsp:txXfrm>
    </dsp:sp>
    <dsp:sp modelId="{29153CAA-33DE-4C3B-AA59-A77E0AD12C56}">
      <dsp:nvSpPr>
        <dsp:cNvPr id="0" name=""/>
        <dsp:cNvSpPr/>
      </dsp:nvSpPr>
      <dsp:spPr>
        <a:xfrm>
          <a:off x="0" y="3799929"/>
          <a:ext cx="11029006" cy="151971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D11D50-ECE3-46B7-A4B2-0A378B420265}">
      <dsp:nvSpPr>
        <dsp:cNvPr id="0" name=""/>
        <dsp:cNvSpPr/>
      </dsp:nvSpPr>
      <dsp:spPr>
        <a:xfrm>
          <a:off x="459712" y="4141864"/>
          <a:ext cx="835841" cy="8358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8A9AC7-8EC9-4886-A5E6-0034B56FE835}">
      <dsp:nvSpPr>
        <dsp:cNvPr id="0" name=""/>
        <dsp:cNvSpPr/>
      </dsp:nvSpPr>
      <dsp:spPr>
        <a:xfrm>
          <a:off x="1755267" y="3799929"/>
          <a:ext cx="9273738" cy="151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836" tIns="160836" rIns="160836" bIns="160836" numCol="1" spcCol="1270" anchor="ctr" anchorCtr="0">
          <a:noAutofit/>
        </a:bodyPr>
        <a:lstStyle/>
        <a:p>
          <a:pPr marL="0" lvl="0" indent="0" algn="l" defTabSz="977900">
            <a:lnSpc>
              <a:spcPct val="90000"/>
            </a:lnSpc>
            <a:spcBef>
              <a:spcPct val="0"/>
            </a:spcBef>
            <a:spcAft>
              <a:spcPct val="35000"/>
            </a:spcAft>
            <a:buNone/>
          </a:pPr>
          <a:r>
            <a:rPr lang="en-US" sz="2200" b="0" i="0" kern="1200" dirty="0"/>
            <a:t>Among the full economic evaluations, the following are the most important: cost-effectiveness analysis (CEA), cost-utility analysis (CUA) and cost-benefit analysis (CBA). </a:t>
          </a:r>
          <a:endParaRPr lang="en-US" sz="2200" kern="1200" dirty="0"/>
        </a:p>
      </dsp:txBody>
      <dsp:txXfrm>
        <a:off x="1755267" y="3799929"/>
        <a:ext cx="9273738" cy="151971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21133-C045-4FE0-A610-4BB153ADFE70}">
      <dsp:nvSpPr>
        <dsp:cNvPr id="0" name=""/>
        <dsp:cNvSpPr/>
      </dsp:nvSpPr>
      <dsp:spPr>
        <a:xfrm>
          <a:off x="0" y="7184"/>
          <a:ext cx="11639773" cy="8141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010DFC-BCEF-4499-9B59-3C7935237B38}">
      <dsp:nvSpPr>
        <dsp:cNvPr id="0" name=""/>
        <dsp:cNvSpPr/>
      </dsp:nvSpPr>
      <dsp:spPr>
        <a:xfrm>
          <a:off x="246290" y="190376"/>
          <a:ext cx="448238" cy="447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CE0A0E-3A97-47E1-851C-3C6E432E2BC7}">
      <dsp:nvSpPr>
        <dsp:cNvPr id="0" name=""/>
        <dsp:cNvSpPr/>
      </dsp:nvSpPr>
      <dsp:spPr>
        <a:xfrm>
          <a:off x="940819" y="7184"/>
          <a:ext cx="10628434" cy="94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31" tIns="99631" rIns="99631" bIns="99631" numCol="1" spcCol="1270" anchor="ctr" anchorCtr="0">
          <a:noAutofit/>
        </a:bodyPr>
        <a:lstStyle/>
        <a:p>
          <a:pPr marL="0" lvl="0" indent="0" algn="l" defTabSz="889000">
            <a:lnSpc>
              <a:spcPct val="90000"/>
            </a:lnSpc>
            <a:spcBef>
              <a:spcPct val="0"/>
            </a:spcBef>
            <a:spcAft>
              <a:spcPct val="35000"/>
            </a:spcAft>
            <a:buNone/>
          </a:pPr>
          <a:r>
            <a:rPr lang="en-US" sz="2000" kern="1200" dirty="0"/>
            <a:t>Healthy, attractive ecosystems and human life have costs and rewards. After the CBA, non-monetary costs and benefits are sometimes considered separately. </a:t>
          </a:r>
        </a:p>
      </dsp:txBody>
      <dsp:txXfrm>
        <a:off x="940819" y="7184"/>
        <a:ext cx="10628434" cy="941399"/>
      </dsp:txXfrm>
    </dsp:sp>
    <dsp:sp modelId="{F190CAF0-5D4E-42DB-8B1F-63BABAF0A044}">
      <dsp:nvSpPr>
        <dsp:cNvPr id="0" name=""/>
        <dsp:cNvSpPr/>
      </dsp:nvSpPr>
      <dsp:spPr>
        <a:xfrm>
          <a:off x="0" y="1183934"/>
          <a:ext cx="11639773" cy="8141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385317-93E3-4EE0-B917-20F471D702CF}">
      <dsp:nvSpPr>
        <dsp:cNvPr id="0" name=""/>
        <dsp:cNvSpPr/>
      </dsp:nvSpPr>
      <dsp:spPr>
        <a:xfrm>
          <a:off x="246290" y="1367125"/>
          <a:ext cx="448238" cy="447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05CE5E-F8AA-4EEF-B206-7EB238D5D872}">
      <dsp:nvSpPr>
        <dsp:cNvPr id="0" name=""/>
        <dsp:cNvSpPr/>
      </dsp:nvSpPr>
      <dsp:spPr>
        <a:xfrm>
          <a:off x="940819" y="1183934"/>
          <a:ext cx="10628434" cy="94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31" tIns="99631" rIns="99631" bIns="99631" numCol="1" spcCol="1270" anchor="ctr" anchorCtr="0">
          <a:noAutofit/>
        </a:bodyPr>
        <a:lstStyle/>
        <a:p>
          <a:pPr marL="0" lvl="0" indent="0" algn="l" defTabSz="889000">
            <a:lnSpc>
              <a:spcPct val="90000"/>
            </a:lnSpc>
            <a:spcBef>
              <a:spcPct val="0"/>
            </a:spcBef>
            <a:spcAft>
              <a:spcPct val="35000"/>
            </a:spcAft>
            <a:buNone/>
          </a:pPr>
          <a:r>
            <a:rPr lang="en-US" sz="2000" kern="1200"/>
            <a:t>The final analysis compares costs and benefits. Otherwise, the intervention is not worthwhile until benefits exceed costs.</a:t>
          </a:r>
        </a:p>
      </dsp:txBody>
      <dsp:txXfrm>
        <a:off x="940819" y="1183934"/>
        <a:ext cx="10628434" cy="941399"/>
      </dsp:txXfrm>
    </dsp:sp>
    <dsp:sp modelId="{EE7D2F75-7AC2-4081-94B3-332A9E4F589A}">
      <dsp:nvSpPr>
        <dsp:cNvPr id="0" name=""/>
        <dsp:cNvSpPr/>
      </dsp:nvSpPr>
      <dsp:spPr>
        <a:xfrm>
          <a:off x="0" y="2360684"/>
          <a:ext cx="11639773" cy="8141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5CB4BB-5769-4CE6-B013-53D421177B10}">
      <dsp:nvSpPr>
        <dsp:cNvPr id="0" name=""/>
        <dsp:cNvSpPr/>
      </dsp:nvSpPr>
      <dsp:spPr>
        <a:xfrm>
          <a:off x="246290" y="2543875"/>
          <a:ext cx="448238" cy="447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C55BCE-4286-4CF0-947E-EAA44DFEEBB3}">
      <dsp:nvSpPr>
        <dsp:cNvPr id="0" name=""/>
        <dsp:cNvSpPr/>
      </dsp:nvSpPr>
      <dsp:spPr>
        <a:xfrm>
          <a:off x="940819" y="2360684"/>
          <a:ext cx="10628434" cy="94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31" tIns="99631" rIns="99631" bIns="99631" numCol="1" spcCol="1270" anchor="ctr" anchorCtr="0">
          <a:noAutofit/>
        </a:bodyPr>
        <a:lstStyle/>
        <a:p>
          <a:pPr marL="0" lvl="0" indent="0" algn="l" defTabSz="889000">
            <a:lnSpc>
              <a:spcPct val="90000"/>
            </a:lnSpc>
            <a:spcBef>
              <a:spcPct val="0"/>
            </a:spcBef>
            <a:spcAft>
              <a:spcPct val="35000"/>
            </a:spcAft>
            <a:buNone/>
          </a:pPr>
          <a:r>
            <a:rPr lang="en-US" sz="2000" kern="1200"/>
            <a:t>CBA evaluates programmes, policies, and actions. Helping limited assets be used economically is the goal. Methodically comparing pros and cons is one of its features.</a:t>
          </a:r>
        </a:p>
      </dsp:txBody>
      <dsp:txXfrm>
        <a:off x="940819" y="2360684"/>
        <a:ext cx="10628434" cy="941399"/>
      </dsp:txXfrm>
    </dsp:sp>
    <dsp:sp modelId="{7D1A1194-6AC1-4FD0-BA8E-24D25B06012B}">
      <dsp:nvSpPr>
        <dsp:cNvPr id="0" name=""/>
        <dsp:cNvSpPr/>
      </dsp:nvSpPr>
      <dsp:spPr>
        <a:xfrm>
          <a:off x="0" y="3537433"/>
          <a:ext cx="11639773" cy="8141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ADFE1E-49E7-44BA-8989-8F8AE20ECC74}">
      <dsp:nvSpPr>
        <dsp:cNvPr id="0" name=""/>
        <dsp:cNvSpPr/>
      </dsp:nvSpPr>
      <dsp:spPr>
        <a:xfrm>
          <a:off x="246290" y="3720625"/>
          <a:ext cx="448238" cy="4478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000C94-B4B5-4E7C-A12C-84A7A5EF9175}">
      <dsp:nvSpPr>
        <dsp:cNvPr id="0" name=""/>
        <dsp:cNvSpPr/>
      </dsp:nvSpPr>
      <dsp:spPr>
        <a:xfrm>
          <a:off x="940819" y="3537433"/>
          <a:ext cx="10628434" cy="94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31" tIns="99631" rIns="99631" bIns="99631" numCol="1" spcCol="1270" anchor="ctr" anchorCtr="0">
          <a:noAutofit/>
        </a:bodyPr>
        <a:lstStyle/>
        <a:p>
          <a:pPr marL="0" lvl="0" indent="0" algn="l" defTabSz="889000">
            <a:lnSpc>
              <a:spcPct val="90000"/>
            </a:lnSpc>
            <a:spcBef>
              <a:spcPct val="0"/>
            </a:spcBef>
            <a:spcAft>
              <a:spcPct val="35000"/>
            </a:spcAft>
            <a:buNone/>
          </a:pPr>
          <a:r>
            <a:rPr lang="en-US" sz="2000" kern="1200"/>
            <a:t>Distributive effects analysis is another drawback. CBA deems an intervention socially useful and economically worthwhile if it increases society's total happiness as measured by the market or a surrogate like consumers' "willingness to pay." </a:t>
          </a:r>
        </a:p>
      </dsp:txBody>
      <dsp:txXfrm>
        <a:off x="940819" y="3537433"/>
        <a:ext cx="10628434" cy="941399"/>
      </dsp:txXfrm>
    </dsp:sp>
    <dsp:sp modelId="{029A52FC-1F15-4512-9035-037A5BB51CD6}">
      <dsp:nvSpPr>
        <dsp:cNvPr id="0" name=""/>
        <dsp:cNvSpPr/>
      </dsp:nvSpPr>
      <dsp:spPr>
        <a:xfrm>
          <a:off x="0" y="4714183"/>
          <a:ext cx="11639773" cy="8141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10140F-93D7-4C7A-B91F-9CCCC51A3CC3}">
      <dsp:nvSpPr>
        <dsp:cNvPr id="0" name=""/>
        <dsp:cNvSpPr/>
      </dsp:nvSpPr>
      <dsp:spPr>
        <a:xfrm>
          <a:off x="246290" y="4897374"/>
          <a:ext cx="448238" cy="4478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FC1B4C-366E-4A05-B69A-B6645F7A7C38}">
      <dsp:nvSpPr>
        <dsp:cNvPr id="0" name=""/>
        <dsp:cNvSpPr/>
      </dsp:nvSpPr>
      <dsp:spPr>
        <a:xfrm>
          <a:off x="940819" y="4714183"/>
          <a:ext cx="10628434" cy="94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31" tIns="99631" rIns="99631" bIns="99631" numCol="1" spcCol="1270" anchor="ctr" anchorCtr="0">
          <a:noAutofit/>
        </a:bodyPr>
        <a:lstStyle/>
        <a:p>
          <a:pPr marL="0" lvl="0" indent="0" algn="l" defTabSz="889000">
            <a:lnSpc>
              <a:spcPct val="90000"/>
            </a:lnSpc>
            <a:spcBef>
              <a:spcPct val="0"/>
            </a:spcBef>
            <a:spcAft>
              <a:spcPct val="35000"/>
            </a:spcAft>
            <a:buNone/>
          </a:pPr>
          <a:r>
            <a:rPr lang="en-US" sz="2000" kern="1200"/>
            <a:t>Calling this a CBA limitation may be misleading. The CBA prioritizes economic efficiency over equity and justice. </a:t>
          </a:r>
        </a:p>
      </dsp:txBody>
      <dsp:txXfrm>
        <a:off x="940819" y="4714183"/>
        <a:ext cx="10628434" cy="9413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D13F4-41A0-4EAE-9E2F-0CFF2632611F}">
      <dsp:nvSpPr>
        <dsp:cNvPr id="0" name=""/>
        <dsp:cNvSpPr/>
      </dsp:nvSpPr>
      <dsp:spPr>
        <a:xfrm>
          <a:off x="39720" y="491251"/>
          <a:ext cx="1482023" cy="148202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BC324C-A80A-4F98-BE83-1FA9DF87AD63}">
      <dsp:nvSpPr>
        <dsp:cNvPr id="0" name=""/>
        <dsp:cNvSpPr/>
      </dsp:nvSpPr>
      <dsp:spPr>
        <a:xfrm>
          <a:off x="350945" y="802476"/>
          <a:ext cx="859573" cy="8595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4E67A2-6D0B-45A4-8E7A-F1D32B17CE7B}">
      <dsp:nvSpPr>
        <dsp:cNvPr id="0" name=""/>
        <dsp:cNvSpPr/>
      </dsp:nvSpPr>
      <dsp:spPr>
        <a:xfrm>
          <a:off x="1839320" y="491251"/>
          <a:ext cx="3493341" cy="148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kern="1200" dirty="0"/>
            <a:t>Has the evaluated intervention been managed with reasonable regard for efficiency?</a:t>
          </a:r>
        </a:p>
      </dsp:txBody>
      <dsp:txXfrm>
        <a:off x="1839320" y="491251"/>
        <a:ext cx="3493341" cy="1482023"/>
      </dsp:txXfrm>
    </dsp:sp>
    <dsp:sp modelId="{2BB8FCF6-0D65-4F12-89DE-30E4CB2028A6}">
      <dsp:nvSpPr>
        <dsp:cNvPr id="0" name=""/>
        <dsp:cNvSpPr/>
      </dsp:nvSpPr>
      <dsp:spPr>
        <a:xfrm>
          <a:off x="5941351" y="491251"/>
          <a:ext cx="1482023" cy="148202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7C4A2F-E08C-450B-9E42-0E2E8D2E14E9}">
      <dsp:nvSpPr>
        <dsp:cNvPr id="0" name=""/>
        <dsp:cNvSpPr/>
      </dsp:nvSpPr>
      <dsp:spPr>
        <a:xfrm>
          <a:off x="6252576" y="802476"/>
          <a:ext cx="859573" cy="8595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994419-D9CF-43CF-B50E-6469CE821A4C}">
      <dsp:nvSpPr>
        <dsp:cNvPr id="0" name=""/>
        <dsp:cNvSpPr/>
      </dsp:nvSpPr>
      <dsp:spPr>
        <a:xfrm>
          <a:off x="7740951" y="491251"/>
          <a:ext cx="3493341" cy="148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kern="1200" dirty="0"/>
            <a:t>What measures have been taken during planning and implementation to ensure that resources are efficiently used?</a:t>
          </a:r>
        </a:p>
      </dsp:txBody>
      <dsp:txXfrm>
        <a:off x="7740951" y="491251"/>
        <a:ext cx="3493341" cy="1482023"/>
      </dsp:txXfrm>
    </dsp:sp>
    <dsp:sp modelId="{17D9283F-2790-4DDB-9600-B023D6606D90}">
      <dsp:nvSpPr>
        <dsp:cNvPr id="0" name=""/>
        <dsp:cNvSpPr/>
      </dsp:nvSpPr>
      <dsp:spPr>
        <a:xfrm>
          <a:off x="39720" y="2781604"/>
          <a:ext cx="1482023" cy="148202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F59ABA-048B-4440-A71C-FF87B64F4859}">
      <dsp:nvSpPr>
        <dsp:cNvPr id="0" name=""/>
        <dsp:cNvSpPr/>
      </dsp:nvSpPr>
      <dsp:spPr>
        <a:xfrm>
          <a:off x="350945" y="3092829"/>
          <a:ext cx="859573" cy="8595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1C6E4F-8E65-40C8-AABA-E91A9BF40604}">
      <dsp:nvSpPr>
        <dsp:cNvPr id="0" name=""/>
        <dsp:cNvSpPr/>
      </dsp:nvSpPr>
      <dsp:spPr>
        <a:xfrm>
          <a:off x="1839320" y="2781604"/>
          <a:ext cx="3493341" cy="148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kern="1200" dirty="0"/>
            <a:t>Could the intervention have been implemented with fewer resources without reducing the quality and quantity of the results?</a:t>
          </a:r>
        </a:p>
      </dsp:txBody>
      <dsp:txXfrm>
        <a:off x="1839320" y="2781604"/>
        <a:ext cx="3493341" cy="1482023"/>
      </dsp:txXfrm>
    </dsp:sp>
    <dsp:sp modelId="{7E638C4C-A6D8-4453-B796-B078BD172F2D}">
      <dsp:nvSpPr>
        <dsp:cNvPr id="0" name=""/>
        <dsp:cNvSpPr/>
      </dsp:nvSpPr>
      <dsp:spPr>
        <a:xfrm>
          <a:off x="5941351" y="2781604"/>
          <a:ext cx="1482023" cy="148202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500094-91B6-4A0E-863A-958EDBB4096C}">
      <dsp:nvSpPr>
        <dsp:cNvPr id="0" name=""/>
        <dsp:cNvSpPr/>
      </dsp:nvSpPr>
      <dsp:spPr>
        <a:xfrm>
          <a:off x="6252576" y="3092829"/>
          <a:ext cx="859573" cy="8595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D61CA7-1943-4681-93A8-219D9193C2FD}">
      <dsp:nvSpPr>
        <dsp:cNvPr id="0" name=""/>
        <dsp:cNvSpPr/>
      </dsp:nvSpPr>
      <dsp:spPr>
        <a:xfrm>
          <a:off x="7740951" y="2781604"/>
          <a:ext cx="3493341" cy="1482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kern="1200" dirty="0"/>
            <a:t>Could more of the same result have been produced with the same resources?</a:t>
          </a:r>
        </a:p>
      </dsp:txBody>
      <dsp:txXfrm>
        <a:off x="7740951" y="2781604"/>
        <a:ext cx="3493341" cy="14820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CBD0C-D1B0-4A96-928B-3EF465AD125C}">
      <dsp:nvSpPr>
        <dsp:cNvPr id="0" name=""/>
        <dsp:cNvSpPr/>
      </dsp:nvSpPr>
      <dsp:spPr>
        <a:xfrm>
          <a:off x="212335" y="1734724"/>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52205F-729E-472E-9A78-40ED1A6933C8}">
      <dsp:nvSpPr>
        <dsp:cNvPr id="0" name=""/>
        <dsp:cNvSpPr/>
      </dsp:nvSpPr>
      <dsp:spPr>
        <a:xfrm>
          <a:off x="492877" y="2015266"/>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9152AB-CF72-4363-B428-89254EA82EC1}">
      <dsp:nvSpPr>
        <dsp:cNvPr id="0" name=""/>
        <dsp:cNvSpPr/>
      </dsp:nvSpPr>
      <dsp:spPr>
        <a:xfrm>
          <a:off x="1834517" y="1734724"/>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Could an altogether different type of intervention have solved the same development problem but at a lower cost?</a:t>
          </a:r>
        </a:p>
      </dsp:txBody>
      <dsp:txXfrm>
        <a:off x="1834517" y="1734724"/>
        <a:ext cx="3148942" cy="1335915"/>
      </dsp:txXfrm>
    </dsp:sp>
    <dsp:sp modelId="{0B98179C-0C6C-417D-A7B8-FB34D39BECCB}">
      <dsp:nvSpPr>
        <dsp:cNvPr id="0" name=""/>
        <dsp:cNvSpPr/>
      </dsp:nvSpPr>
      <dsp:spPr>
        <a:xfrm>
          <a:off x="5532139" y="1734724"/>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965899-27C9-4E3D-9E50-6DEB48FCAE50}">
      <dsp:nvSpPr>
        <dsp:cNvPr id="0" name=""/>
        <dsp:cNvSpPr/>
      </dsp:nvSpPr>
      <dsp:spPr>
        <a:xfrm>
          <a:off x="5812681" y="2015266"/>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FB929F-8142-4E3C-AD9D-3D509C1560AA}">
      <dsp:nvSpPr>
        <dsp:cNvPr id="0" name=""/>
        <dsp:cNvSpPr/>
      </dsp:nvSpPr>
      <dsp:spPr>
        <a:xfrm>
          <a:off x="7154322" y="1734724"/>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Was the intervention economically worthwhile, given possible alternative uses of the available resources? Should the resources allocated to the intervention have been used for another, more worthwhile, purpose?</a:t>
          </a:r>
        </a:p>
      </dsp:txBody>
      <dsp:txXfrm>
        <a:off x="7154322" y="1734724"/>
        <a:ext cx="3148942" cy="1335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66F12-2AB3-4604-8B3D-7D518E40B02B}">
      <dsp:nvSpPr>
        <dsp:cNvPr id="0" name=""/>
        <dsp:cNvSpPr/>
      </dsp:nvSpPr>
      <dsp:spPr>
        <a:xfrm>
          <a:off x="-533350" y="777118"/>
          <a:ext cx="10840278" cy="14175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1630E7-69DA-46FC-B959-FFBF9595621F}">
      <dsp:nvSpPr>
        <dsp:cNvPr id="0" name=""/>
        <dsp:cNvSpPr/>
      </dsp:nvSpPr>
      <dsp:spPr>
        <a:xfrm>
          <a:off x="-104526" y="1096078"/>
          <a:ext cx="779679" cy="7796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886B35-4FEC-410C-8584-2E76C2DA3F9A}">
      <dsp:nvSpPr>
        <dsp:cNvPr id="0" name=""/>
        <dsp:cNvSpPr/>
      </dsp:nvSpPr>
      <dsp:spPr>
        <a:xfrm>
          <a:off x="653140" y="649562"/>
          <a:ext cx="4878125" cy="1417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29" tIns="150029" rIns="150029" bIns="150029" numCol="1" spcCol="1270" anchor="ctr" anchorCtr="0">
          <a:noAutofit/>
        </a:bodyPr>
        <a:lstStyle/>
        <a:p>
          <a:pPr marL="0" lvl="0" indent="0" algn="l" defTabSz="1111250">
            <a:lnSpc>
              <a:spcPct val="100000"/>
            </a:lnSpc>
            <a:spcBef>
              <a:spcPct val="0"/>
            </a:spcBef>
            <a:spcAft>
              <a:spcPct val="35000"/>
            </a:spcAft>
            <a:buNone/>
          </a:pPr>
          <a:r>
            <a:rPr lang="en-US" sz="2500" b="1" i="0" kern="1200" dirty="0"/>
            <a:t>4. SUSTAINABILITY</a:t>
          </a:r>
          <a:endParaRPr lang="en-US" sz="2500" kern="1200" dirty="0"/>
        </a:p>
      </dsp:txBody>
      <dsp:txXfrm>
        <a:off x="653140" y="649562"/>
        <a:ext cx="4878125" cy="1417599"/>
      </dsp:txXfrm>
    </dsp:sp>
    <dsp:sp modelId="{D1B2AAAB-E818-4F38-A6D7-B8E8443FCCDE}">
      <dsp:nvSpPr>
        <dsp:cNvPr id="0" name=""/>
        <dsp:cNvSpPr/>
      </dsp:nvSpPr>
      <dsp:spPr>
        <a:xfrm>
          <a:off x="3420806" y="806434"/>
          <a:ext cx="6461430" cy="1417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29" tIns="150029" rIns="150029" bIns="150029" numCol="1" spcCol="1270" anchor="ctr" anchorCtr="0">
          <a:noAutofit/>
        </a:bodyPr>
        <a:lstStyle/>
        <a:p>
          <a:pPr marL="0" lvl="0" indent="0" algn="l" defTabSz="1111250">
            <a:lnSpc>
              <a:spcPct val="100000"/>
            </a:lnSpc>
            <a:spcBef>
              <a:spcPct val="0"/>
            </a:spcBef>
            <a:spcAft>
              <a:spcPct val="35000"/>
            </a:spcAft>
            <a:buNone/>
          </a:pPr>
          <a:r>
            <a:rPr lang="en-US" sz="2500" b="0" i="0" kern="1200" dirty="0"/>
            <a:t>The continuity or durability of development benefits following the cessation of development assistance.</a:t>
          </a:r>
          <a:endParaRPr lang="en-US" sz="2400" kern="1200" dirty="0"/>
        </a:p>
      </dsp:txBody>
      <dsp:txXfrm>
        <a:off x="3420806" y="806434"/>
        <a:ext cx="6461430" cy="1417599"/>
      </dsp:txXfrm>
    </dsp:sp>
    <dsp:sp modelId="{6155773F-E8D9-4DA8-85A3-11CEC3924467}">
      <dsp:nvSpPr>
        <dsp:cNvPr id="0" name=""/>
        <dsp:cNvSpPr/>
      </dsp:nvSpPr>
      <dsp:spPr>
        <a:xfrm>
          <a:off x="-533350" y="2549117"/>
          <a:ext cx="10840278" cy="14175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8CE02C-4DAB-4B05-AF52-E80914A75201}">
      <dsp:nvSpPr>
        <dsp:cNvPr id="0" name=""/>
        <dsp:cNvSpPr/>
      </dsp:nvSpPr>
      <dsp:spPr>
        <a:xfrm>
          <a:off x="-104526" y="2868077"/>
          <a:ext cx="779679" cy="7796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DCA624-961B-4938-83E7-9955AE4F4133}">
      <dsp:nvSpPr>
        <dsp:cNvPr id="0" name=""/>
        <dsp:cNvSpPr/>
      </dsp:nvSpPr>
      <dsp:spPr>
        <a:xfrm>
          <a:off x="645763" y="2647230"/>
          <a:ext cx="3389917" cy="1417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29" tIns="150029" rIns="150029" bIns="150029" numCol="1" spcCol="1270" anchor="ctr" anchorCtr="0">
          <a:noAutofit/>
        </a:bodyPr>
        <a:lstStyle/>
        <a:p>
          <a:pPr marL="0" lvl="0" indent="0" algn="l" defTabSz="1111250">
            <a:lnSpc>
              <a:spcPct val="100000"/>
            </a:lnSpc>
            <a:spcBef>
              <a:spcPct val="0"/>
            </a:spcBef>
            <a:spcAft>
              <a:spcPct val="35000"/>
            </a:spcAft>
            <a:buNone/>
          </a:pPr>
          <a:r>
            <a:rPr lang="en-US" sz="2500" b="1" i="0" kern="1200" dirty="0"/>
            <a:t>5. EFFICIENCY</a:t>
          </a:r>
          <a:endParaRPr lang="en-US" sz="2500" kern="1200" dirty="0"/>
        </a:p>
      </dsp:txBody>
      <dsp:txXfrm>
        <a:off x="645763" y="2647230"/>
        <a:ext cx="3389917" cy="1417599"/>
      </dsp:txXfrm>
    </dsp:sp>
    <dsp:sp modelId="{B94A4920-A77A-412F-97C9-F08C0B1B1635}">
      <dsp:nvSpPr>
        <dsp:cNvPr id="0" name=""/>
        <dsp:cNvSpPr/>
      </dsp:nvSpPr>
      <dsp:spPr>
        <a:xfrm>
          <a:off x="3754629" y="2627610"/>
          <a:ext cx="5923648" cy="1417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29" tIns="150029" rIns="150029" bIns="150029" numCol="1" spcCol="1270" anchor="ctr" anchorCtr="0">
          <a:noAutofit/>
        </a:bodyPr>
        <a:lstStyle/>
        <a:p>
          <a:pPr marL="0" lvl="0" indent="0" algn="l" defTabSz="1066800">
            <a:lnSpc>
              <a:spcPct val="100000"/>
            </a:lnSpc>
            <a:spcBef>
              <a:spcPct val="0"/>
            </a:spcBef>
            <a:spcAft>
              <a:spcPct val="35000"/>
            </a:spcAft>
            <a:buNone/>
          </a:pPr>
          <a:r>
            <a:rPr lang="en-US" sz="2400" b="0" i="0" kern="1200" dirty="0"/>
            <a:t>Considering alternatives, the extent to which the costs of a development intervention can be justified by its results. </a:t>
          </a:r>
          <a:br>
            <a:rPr lang="en-US" sz="2400" kern="1200" dirty="0"/>
          </a:br>
          <a:endParaRPr lang="en-US" sz="2400" kern="1200" dirty="0"/>
        </a:p>
      </dsp:txBody>
      <dsp:txXfrm>
        <a:off x="3754629" y="2627610"/>
        <a:ext cx="5923648" cy="14175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60A2A-5242-4848-9D2C-A23630C5E869}">
      <dsp:nvSpPr>
        <dsp:cNvPr id="0" name=""/>
        <dsp:cNvSpPr/>
      </dsp:nvSpPr>
      <dsp:spPr>
        <a:xfrm rot="10800000">
          <a:off x="2275967" y="0"/>
          <a:ext cx="6992874" cy="21879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4822"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Effectiveness refers to the extent to which an evaluated intervention has achieved its objectives.</a:t>
          </a:r>
        </a:p>
      </dsp:txBody>
      <dsp:txXfrm rot="10800000">
        <a:off x="2822953" y="0"/>
        <a:ext cx="6445888" cy="2187943"/>
      </dsp:txXfrm>
    </dsp:sp>
    <dsp:sp modelId="{0F06BEAB-7264-4132-A24B-5B0B9DEE8608}">
      <dsp:nvSpPr>
        <dsp:cNvPr id="0" name=""/>
        <dsp:cNvSpPr/>
      </dsp:nvSpPr>
      <dsp:spPr>
        <a:xfrm>
          <a:off x="1475355" y="311931"/>
          <a:ext cx="1144031" cy="156903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B12B34-0110-48B1-9BF7-1727FB34C2BD}">
      <dsp:nvSpPr>
        <dsp:cNvPr id="0" name=""/>
        <dsp:cNvSpPr/>
      </dsp:nvSpPr>
      <dsp:spPr>
        <a:xfrm rot="10800000">
          <a:off x="2308348" y="2843540"/>
          <a:ext cx="6992874" cy="21879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4822"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Efficiency, by contrast, refers to the extent to which the costs of an intervention can be justified by its results. </a:t>
          </a:r>
        </a:p>
      </dsp:txBody>
      <dsp:txXfrm rot="10800000">
        <a:off x="2855334" y="2843540"/>
        <a:ext cx="6445888" cy="2187943"/>
      </dsp:txXfrm>
    </dsp:sp>
    <dsp:sp modelId="{A4C308BA-466C-4390-8DA2-7ACED6C8CDA9}">
      <dsp:nvSpPr>
        <dsp:cNvPr id="0" name=""/>
        <dsp:cNvSpPr/>
      </dsp:nvSpPr>
      <dsp:spPr>
        <a:xfrm>
          <a:off x="1214377" y="2843540"/>
          <a:ext cx="2187943" cy="218794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EC58E-7946-4D34-9076-02B6055BD8F0}">
      <dsp:nvSpPr>
        <dsp:cNvPr id="0" name=""/>
        <dsp:cNvSpPr/>
      </dsp:nvSpPr>
      <dsp:spPr>
        <a:xfrm>
          <a:off x="0" y="127985"/>
          <a:ext cx="11175124" cy="123317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defRPr b="1"/>
          </a:pPr>
          <a:r>
            <a:rPr lang="en-US" sz="3100" kern="1200" dirty="0"/>
            <a:t>It is important to distinguish between </a:t>
          </a:r>
          <a:r>
            <a:rPr lang="en-US" sz="3100" b="1" kern="1200" dirty="0"/>
            <a:t>evaluation criteria </a:t>
          </a:r>
          <a:r>
            <a:rPr lang="en-US" sz="3100" kern="1200" dirty="0"/>
            <a:t>and the </a:t>
          </a:r>
          <a:r>
            <a:rPr lang="en-US" sz="3100" b="1" kern="1200" dirty="0"/>
            <a:t>performance standards </a:t>
          </a:r>
          <a:r>
            <a:rPr lang="en-US" sz="3100" kern="1200" dirty="0"/>
            <a:t>that relate to those criteria. </a:t>
          </a:r>
        </a:p>
      </dsp:txBody>
      <dsp:txXfrm>
        <a:off x="60199" y="188184"/>
        <a:ext cx="11054726" cy="1112781"/>
      </dsp:txXfrm>
    </dsp:sp>
    <dsp:sp modelId="{654C44DE-1E0D-48B9-B2F2-509E6D119847}">
      <dsp:nvSpPr>
        <dsp:cNvPr id="0" name=""/>
        <dsp:cNvSpPr/>
      </dsp:nvSpPr>
      <dsp:spPr>
        <a:xfrm>
          <a:off x="0" y="1361165"/>
          <a:ext cx="11175124" cy="1187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81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Standards of performance - values on those variables that reflect acceptable levels of achievement</a:t>
          </a:r>
        </a:p>
        <a:p>
          <a:pPr marL="228600" lvl="1" indent="-228600" algn="l" defTabSz="1066800">
            <a:lnSpc>
              <a:spcPct val="90000"/>
            </a:lnSpc>
            <a:spcBef>
              <a:spcPct val="0"/>
            </a:spcBef>
            <a:spcAft>
              <a:spcPct val="20000"/>
            </a:spcAft>
            <a:buChar char="•"/>
          </a:pPr>
          <a:r>
            <a:rPr lang="en-US" sz="2400" kern="1200" dirty="0"/>
            <a:t>Evaluation criteria - variables in terms of which performance is measured or judged. </a:t>
          </a:r>
        </a:p>
      </dsp:txBody>
      <dsp:txXfrm>
        <a:off x="0" y="1361165"/>
        <a:ext cx="11175124" cy="1187145"/>
      </dsp:txXfrm>
    </dsp:sp>
    <dsp:sp modelId="{8244FEF8-A702-4510-B836-CE09E9F9AFB0}">
      <dsp:nvSpPr>
        <dsp:cNvPr id="0" name=""/>
        <dsp:cNvSpPr/>
      </dsp:nvSpPr>
      <dsp:spPr>
        <a:xfrm>
          <a:off x="0" y="2548310"/>
          <a:ext cx="11175124" cy="123317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defRPr b="1"/>
          </a:pPr>
          <a:r>
            <a:rPr lang="en-US" sz="3100" kern="1200" dirty="0"/>
            <a:t>Example:</a:t>
          </a:r>
          <a:r>
            <a:rPr lang="si-LK" sz="3100" kern="1200" dirty="0"/>
            <a:t> </a:t>
          </a:r>
          <a:r>
            <a:rPr lang="en-US" sz="3100" kern="1200" dirty="0"/>
            <a:t>If we are dealing with a road construction intervention and effectiveness is the criterion of evaluation. </a:t>
          </a:r>
        </a:p>
      </dsp:txBody>
      <dsp:txXfrm>
        <a:off x="60199" y="2608509"/>
        <a:ext cx="11054726" cy="1112781"/>
      </dsp:txXfrm>
    </dsp:sp>
    <dsp:sp modelId="{602C11A6-ABFB-4964-8CEA-4CE80FABAEFC}">
      <dsp:nvSpPr>
        <dsp:cNvPr id="0" name=""/>
        <dsp:cNvSpPr/>
      </dsp:nvSpPr>
      <dsp:spPr>
        <a:xfrm>
          <a:off x="0" y="3781490"/>
          <a:ext cx="11175124" cy="75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481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The completion of one kilometer of asphalt road every three months, for instance, could serve as a performance criteria</a:t>
          </a:r>
        </a:p>
      </dsp:txBody>
      <dsp:txXfrm>
        <a:off x="0" y="3781490"/>
        <a:ext cx="11175124" cy="7539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4DD49-A29C-4395-AFDA-D39FCC7A214B}">
      <dsp:nvSpPr>
        <dsp:cNvPr id="0" name=""/>
        <dsp:cNvSpPr/>
      </dsp:nvSpPr>
      <dsp:spPr>
        <a:xfrm>
          <a:off x="0" y="6635"/>
          <a:ext cx="11386458" cy="7949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EE30F5-2940-4FAC-85CE-16874361302F}">
      <dsp:nvSpPr>
        <dsp:cNvPr id="0" name=""/>
        <dsp:cNvSpPr/>
      </dsp:nvSpPr>
      <dsp:spPr>
        <a:xfrm>
          <a:off x="240462" y="185491"/>
          <a:ext cx="437631" cy="4372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5923A6-A7FF-45B2-A5F9-A51834241773}">
      <dsp:nvSpPr>
        <dsp:cNvPr id="0" name=""/>
        <dsp:cNvSpPr/>
      </dsp:nvSpPr>
      <dsp:spPr>
        <a:xfrm>
          <a:off x="918555" y="1"/>
          <a:ext cx="10426405" cy="86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016" tIns="92016" rIns="92016" bIns="92016" numCol="1" spcCol="1270" anchor="ctr" anchorCtr="0">
          <a:noAutofit/>
        </a:bodyPr>
        <a:lstStyle/>
        <a:p>
          <a:pPr marL="0" lvl="0" indent="0" algn="l" defTabSz="1066800">
            <a:lnSpc>
              <a:spcPct val="100000"/>
            </a:lnSpc>
            <a:spcBef>
              <a:spcPct val="0"/>
            </a:spcBef>
            <a:spcAft>
              <a:spcPct val="35000"/>
            </a:spcAft>
            <a:buNone/>
          </a:pPr>
          <a:r>
            <a:rPr lang="en-US" sz="2400" b="0" i="0" kern="1200" dirty="0"/>
            <a:t>Evaluations should be assessed positively and negatively.</a:t>
          </a:r>
          <a:endParaRPr lang="en-US" sz="2400" kern="1200" dirty="0"/>
        </a:p>
      </dsp:txBody>
      <dsp:txXfrm>
        <a:off x="918555" y="1"/>
        <a:ext cx="10426405" cy="869439"/>
      </dsp:txXfrm>
    </dsp:sp>
    <dsp:sp modelId="{D2F3083D-5363-44E8-A493-C278502214B2}">
      <dsp:nvSpPr>
        <dsp:cNvPr id="0" name=""/>
        <dsp:cNvSpPr/>
      </dsp:nvSpPr>
      <dsp:spPr>
        <a:xfrm>
          <a:off x="0" y="1093434"/>
          <a:ext cx="11386458" cy="7949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A32192-F9E1-4CA9-B985-8D8B9AA97A86}">
      <dsp:nvSpPr>
        <dsp:cNvPr id="0" name=""/>
        <dsp:cNvSpPr/>
      </dsp:nvSpPr>
      <dsp:spPr>
        <a:xfrm>
          <a:off x="240462" y="1272290"/>
          <a:ext cx="437631" cy="4372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56CBF9-B1C6-4660-B80E-8E3DCE7E55DD}">
      <dsp:nvSpPr>
        <dsp:cNvPr id="0" name=""/>
        <dsp:cNvSpPr/>
      </dsp:nvSpPr>
      <dsp:spPr>
        <a:xfrm>
          <a:off x="918555" y="1086800"/>
          <a:ext cx="10426405" cy="86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016" tIns="92016" rIns="92016" bIns="92016" numCol="1" spcCol="1270" anchor="ctr" anchorCtr="0">
          <a:noAutofit/>
        </a:bodyPr>
        <a:lstStyle/>
        <a:p>
          <a:pPr marL="0" lvl="0" indent="0" algn="l" defTabSz="1066800">
            <a:lnSpc>
              <a:spcPct val="100000"/>
            </a:lnSpc>
            <a:spcBef>
              <a:spcPct val="0"/>
            </a:spcBef>
            <a:spcAft>
              <a:spcPct val="35000"/>
            </a:spcAft>
            <a:buNone/>
          </a:pPr>
          <a:r>
            <a:rPr lang="en-US" sz="2400" b="0" i="0" kern="1200" dirty="0"/>
            <a:t>Development intervention planners sometimes overlook or minimize negative impacts. </a:t>
          </a:r>
          <a:endParaRPr lang="en-US" sz="2400" kern="1200" dirty="0"/>
        </a:p>
      </dsp:txBody>
      <dsp:txXfrm>
        <a:off x="918555" y="1086800"/>
        <a:ext cx="10426405" cy="869439"/>
      </dsp:txXfrm>
    </dsp:sp>
    <dsp:sp modelId="{E7046D37-8D8C-4EA9-8915-4558D1A3F331}">
      <dsp:nvSpPr>
        <dsp:cNvPr id="0" name=""/>
        <dsp:cNvSpPr/>
      </dsp:nvSpPr>
      <dsp:spPr>
        <a:xfrm>
          <a:off x="0" y="2180233"/>
          <a:ext cx="11386458" cy="7949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F83ADD-033B-4F6C-856F-194C2981E9DC}">
      <dsp:nvSpPr>
        <dsp:cNvPr id="0" name=""/>
        <dsp:cNvSpPr/>
      </dsp:nvSpPr>
      <dsp:spPr>
        <a:xfrm>
          <a:off x="240462" y="2359089"/>
          <a:ext cx="437631" cy="4372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792BF-30BB-44C9-A288-A1FE84971DA0}">
      <dsp:nvSpPr>
        <dsp:cNvPr id="0" name=""/>
        <dsp:cNvSpPr/>
      </dsp:nvSpPr>
      <dsp:spPr>
        <a:xfrm>
          <a:off x="918555" y="2173599"/>
          <a:ext cx="10426405" cy="86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016" tIns="92016" rIns="92016" bIns="92016" numCol="1" spcCol="1270" anchor="ctr" anchorCtr="0">
          <a:noAutofit/>
        </a:bodyPr>
        <a:lstStyle/>
        <a:p>
          <a:pPr marL="0" lvl="0" indent="0" algn="l" defTabSz="1066800">
            <a:lnSpc>
              <a:spcPct val="100000"/>
            </a:lnSpc>
            <a:spcBef>
              <a:spcPct val="0"/>
            </a:spcBef>
            <a:spcAft>
              <a:spcPct val="35000"/>
            </a:spcAft>
            <a:buNone/>
          </a:pPr>
          <a:r>
            <a:rPr lang="en-US" sz="2400" b="0" i="0" kern="1200" dirty="0"/>
            <a:t>Ignorance, poor planning, and wishful thinking generate unexpected negative results. </a:t>
          </a:r>
          <a:endParaRPr lang="en-US" sz="2400" kern="1200" dirty="0"/>
        </a:p>
      </dsp:txBody>
      <dsp:txXfrm>
        <a:off x="918555" y="2173599"/>
        <a:ext cx="10426405" cy="869439"/>
      </dsp:txXfrm>
    </dsp:sp>
    <dsp:sp modelId="{58E06839-5FF1-428F-A915-01C7C1B53C57}">
      <dsp:nvSpPr>
        <dsp:cNvPr id="0" name=""/>
        <dsp:cNvSpPr/>
      </dsp:nvSpPr>
      <dsp:spPr>
        <a:xfrm>
          <a:off x="0" y="3260394"/>
          <a:ext cx="11386458" cy="7949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2BCD06-4DD6-48B7-A0DF-6A76CC338140}">
      <dsp:nvSpPr>
        <dsp:cNvPr id="0" name=""/>
        <dsp:cNvSpPr/>
      </dsp:nvSpPr>
      <dsp:spPr>
        <a:xfrm>
          <a:off x="240462" y="3445888"/>
          <a:ext cx="437631" cy="4372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937AAF-6BC0-4311-AD6F-ED5A4207711E}">
      <dsp:nvSpPr>
        <dsp:cNvPr id="0" name=""/>
        <dsp:cNvSpPr/>
      </dsp:nvSpPr>
      <dsp:spPr>
        <a:xfrm>
          <a:off x="918555" y="3267032"/>
          <a:ext cx="10426405" cy="86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016" tIns="92016" rIns="92016" bIns="92016" numCol="1" spcCol="1270" anchor="ctr" anchorCtr="0">
          <a:noAutofit/>
        </a:bodyPr>
        <a:lstStyle/>
        <a:p>
          <a:pPr marL="0" lvl="0" indent="0" algn="l" defTabSz="1066800">
            <a:lnSpc>
              <a:spcPct val="100000"/>
            </a:lnSpc>
            <a:spcBef>
              <a:spcPct val="0"/>
            </a:spcBef>
            <a:spcAft>
              <a:spcPct val="35000"/>
            </a:spcAft>
            <a:buNone/>
          </a:pPr>
          <a:r>
            <a:rPr lang="en-US" sz="2400" b="0" i="0" kern="1200" dirty="0"/>
            <a:t>Development initiatives are usually heavily consulted with stakeholders and outside experts, yet things may not go as anticipated. </a:t>
          </a:r>
          <a:endParaRPr lang="en-US" sz="2400" kern="1200" dirty="0"/>
        </a:p>
      </dsp:txBody>
      <dsp:txXfrm>
        <a:off x="918555" y="3267032"/>
        <a:ext cx="10426405" cy="869439"/>
      </dsp:txXfrm>
    </dsp:sp>
    <dsp:sp modelId="{A9440ED2-212F-465F-A74D-74324581A0F5}">
      <dsp:nvSpPr>
        <dsp:cNvPr id="0" name=""/>
        <dsp:cNvSpPr/>
      </dsp:nvSpPr>
      <dsp:spPr>
        <a:xfrm>
          <a:off x="0" y="4353831"/>
          <a:ext cx="11386458" cy="7949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CC4FB2-FA9A-4164-B0E3-D217AFAD51F8}">
      <dsp:nvSpPr>
        <dsp:cNvPr id="0" name=""/>
        <dsp:cNvSpPr/>
      </dsp:nvSpPr>
      <dsp:spPr>
        <a:xfrm>
          <a:off x="240462" y="4532687"/>
          <a:ext cx="437631" cy="43720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F0C95F-3104-4F8A-B126-98DEB033780D}">
      <dsp:nvSpPr>
        <dsp:cNvPr id="0" name=""/>
        <dsp:cNvSpPr/>
      </dsp:nvSpPr>
      <dsp:spPr>
        <a:xfrm>
          <a:off x="918555" y="4353831"/>
          <a:ext cx="10426405" cy="86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016" tIns="92016" rIns="92016" bIns="92016" numCol="1" spcCol="1270" anchor="ctr" anchorCtr="0">
          <a:noAutofit/>
        </a:bodyPr>
        <a:lstStyle/>
        <a:p>
          <a:pPr marL="0" lvl="0" indent="0" algn="l" defTabSz="1066800">
            <a:lnSpc>
              <a:spcPct val="100000"/>
            </a:lnSpc>
            <a:spcBef>
              <a:spcPct val="0"/>
            </a:spcBef>
            <a:spcAft>
              <a:spcPct val="35000"/>
            </a:spcAft>
            <a:buNone/>
          </a:pPr>
          <a:r>
            <a:rPr lang="en-US" sz="2400" b="0" i="0" kern="1200" dirty="0"/>
            <a:t>Sometimes the effects are the opposite of what was planned. Unintended outcomes and their sources are one of evaluation's key jobs.</a:t>
          </a:r>
          <a:endParaRPr lang="en-US" sz="2400" kern="1200" dirty="0"/>
        </a:p>
      </dsp:txBody>
      <dsp:txXfrm>
        <a:off x="918555" y="4353831"/>
        <a:ext cx="10426405" cy="8694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49A8F-E5FB-4B9C-92A2-99C5E816A2C7}">
      <dsp:nvSpPr>
        <dsp:cNvPr id="0" name=""/>
        <dsp:cNvSpPr/>
      </dsp:nvSpPr>
      <dsp:spPr>
        <a:xfrm>
          <a:off x="0" y="2492"/>
          <a:ext cx="10515600" cy="13971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4F201F-6B8C-4EF4-B719-4FA5316B98E8}">
      <dsp:nvSpPr>
        <dsp:cNvPr id="0" name=""/>
        <dsp:cNvSpPr/>
      </dsp:nvSpPr>
      <dsp:spPr>
        <a:xfrm>
          <a:off x="422643" y="316855"/>
          <a:ext cx="769194" cy="7684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494279-7025-4756-B1B4-03C6B7D022EC}">
      <dsp:nvSpPr>
        <dsp:cNvPr id="0" name=""/>
        <dsp:cNvSpPr/>
      </dsp:nvSpPr>
      <dsp:spPr>
        <a:xfrm>
          <a:off x="1614481" y="2492"/>
          <a:ext cx="8751886" cy="1398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12" tIns="148012" rIns="148012" bIns="148012" numCol="1" spcCol="1270" anchor="ctr" anchorCtr="0">
          <a:noAutofit/>
        </a:bodyPr>
        <a:lstStyle/>
        <a:p>
          <a:pPr marL="0" lvl="0" indent="0" algn="l" defTabSz="1244600">
            <a:lnSpc>
              <a:spcPct val="100000"/>
            </a:lnSpc>
            <a:spcBef>
              <a:spcPct val="0"/>
            </a:spcBef>
            <a:spcAft>
              <a:spcPct val="35000"/>
            </a:spcAft>
            <a:buNone/>
          </a:pPr>
          <a:r>
            <a:rPr lang="en-US" sz="2800" b="0" i="0" kern="1200" dirty="0"/>
            <a:t>When studying impact we face the same technical problems of measuring change and inferring causality as in studies of effectiveness.</a:t>
          </a:r>
          <a:endParaRPr lang="en-US" sz="2800" kern="1200" dirty="0"/>
        </a:p>
      </dsp:txBody>
      <dsp:txXfrm>
        <a:off x="1614481" y="2492"/>
        <a:ext cx="8751886" cy="1398535"/>
      </dsp:txXfrm>
    </dsp:sp>
    <dsp:sp modelId="{0071765C-6A4A-4D64-9E12-2220B371771A}">
      <dsp:nvSpPr>
        <dsp:cNvPr id="0" name=""/>
        <dsp:cNvSpPr/>
      </dsp:nvSpPr>
      <dsp:spPr>
        <a:xfrm>
          <a:off x="0" y="1703413"/>
          <a:ext cx="10515600" cy="13971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7E5EFD-0649-40FE-94F2-A36189570A03}">
      <dsp:nvSpPr>
        <dsp:cNvPr id="0" name=""/>
        <dsp:cNvSpPr/>
      </dsp:nvSpPr>
      <dsp:spPr>
        <a:xfrm>
          <a:off x="422643" y="2017777"/>
          <a:ext cx="769194" cy="7684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A4A90-9991-4683-A28C-5589AE8A5E39}">
      <dsp:nvSpPr>
        <dsp:cNvPr id="0" name=""/>
        <dsp:cNvSpPr/>
      </dsp:nvSpPr>
      <dsp:spPr>
        <a:xfrm>
          <a:off x="1614481" y="1703413"/>
          <a:ext cx="8751886" cy="1398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12" tIns="148012" rIns="148012" bIns="148012" numCol="1" spcCol="1270" anchor="ctr" anchorCtr="0">
          <a:noAutofit/>
        </a:bodyPr>
        <a:lstStyle/>
        <a:p>
          <a:pPr marL="0" lvl="0" indent="0" algn="l" defTabSz="1244600">
            <a:lnSpc>
              <a:spcPct val="100000"/>
            </a:lnSpc>
            <a:spcBef>
              <a:spcPct val="0"/>
            </a:spcBef>
            <a:spcAft>
              <a:spcPct val="35000"/>
            </a:spcAft>
            <a:buNone/>
          </a:pPr>
          <a:r>
            <a:rPr lang="en-US" sz="2800" b="0" i="0" kern="1200" dirty="0"/>
            <a:t>However, the first of the two tasks, of measuring change, can be rather more difficult in impact studies than in assessments of effectiveness. </a:t>
          </a:r>
          <a:endParaRPr lang="en-US" sz="2800" kern="1200" dirty="0"/>
        </a:p>
      </dsp:txBody>
      <dsp:txXfrm>
        <a:off x="1614481" y="1703413"/>
        <a:ext cx="8751886" cy="1398535"/>
      </dsp:txXfrm>
    </dsp:sp>
    <dsp:sp modelId="{8C979907-2699-4FE5-8219-8600AC48EEE3}">
      <dsp:nvSpPr>
        <dsp:cNvPr id="0" name=""/>
        <dsp:cNvSpPr/>
      </dsp:nvSpPr>
      <dsp:spPr>
        <a:xfrm>
          <a:off x="0" y="3404335"/>
          <a:ext cx="10515600" cy="13971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A73D81-831C-4682-ABC9-BA1D69D0B37B}">
      <dsp:nvSpPr>
        <dsp:cNvPr id="0" name=""/>
        <dsp:cNvSpPr/>
      </dsp:nvSpPr>
      <dsp:spPr>
        <a:xfrm>
          <a:off x="422643" y="3718698"/>
          <a:ext cx="769194" cy="7684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ED5741-5E52-4F67-9D4F-0E62B70B10D5}">
      <dsp:nvSpPr>
        <dsp:cNvPr id="0" name=""/>
        <dsp:cNvSpPr/>
      </dsp:nvSpPr>
      <dsp:spPr>
        <a:xfrm>
          <a:off x="1614481" y="3404335"/>
          <a:ext cx="8751886" cy="1398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12" tIns="148012" rIns="148012" bIns="148012" numCol="1" spcCol="1270" anchor="ctr" anchorCtr="0">
          <a:noAutofit/>
        </a:bodyPr>
        <a:lstStyle/>
        <a:p>
          <a:pPr marL="0" lvl="0" indent="0" algn="l" defTabSz="1244600">
            <a:lnSpc>
              <a:spcPct val="100000"/>
            </a:lnSpc>
            <a:spcBef>
              <a:spcPct val="0"/>
            </a:spcBef>
            <a:spcAft>
              <a:spcPct val="35000"/>
            </a:spcAft>
            <a:buNone/>
          </a:pPr>
          <a:r>
            <a:rPr lang="en-US" sz="2800" b="0" i="0" kern="1200" dirty="0"/>
            <a:t>change cannot be measured without a baseline describing the situation before the intervention.</a:t>
          </a:r>
          <a:br>
            <a:rPr lang="en-US" sz="2800" kern="1200" dirty="0"/>
          </a:br>
          <a:endParaRPr lang="en-US" sz="2800" kern="1200" dirty="0"/>
        </a:p>
      </dsp:txBody>
      <dsp:txXfrm>
        <a:off x="1614481" y="3404335"/>
        <a:ext cx="8751886" cy="13985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E956F-0FA8-43A8-AED2-7FDBA13738A5}">
      <dsp:nvSpPr>
        <dsp:cNvPr id="0" name=""/>
        <dsp:cNvSpPr/>
      </dsp:nvSpPr>
      <dsp:spPr>
        <a:xfrm>
          <a:off x="0" y="34351"/>
          <a:ext cx="10907486" cy="1074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i="0" kern="1200" dirty="0"/>
            <a:t>An intervention is irrelevant if it does not directly or indirectly address major development requirements. </a:t>
          </a:r>
          <a:endParaRPr lang="en-US" sz="2700" kern="1200" dirty="0"/>
        </a:p>
      </dsp:txBody>
      <dsp:txXfrm>
        <a:off x="52431" y="86782"/>
        <a:ext cx="10802624" cy="969198"/>
      </dsp:txXfrm>
    </dsp:sp>
    <dsp:sp modelId="{D4EF9783-2F96-40C6-8EAE-B89632EC504E}">
      <dsp:nvSpPr>
        <dsp:cNvPr id="0" name=""/>
        <dsp:cNvSpPr/>
      </dsp:nvSpPr>
      <dsp:spPr>
        <a:xfrm>
          <a:off x="0" y="1186171"/>
          <a:ext cx="10907486" cy="1074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i="1" kern="1200" dirty="0"/>
            <a:t>Although it serves critical needs, this is not enough. </a:t>
          </a:r>
          <a:endParaRPr lang="en-US" sz="2700" kern="1200" dirty="0"/>
        </a:p>
      </dsp:txBody>
      <dsp:txXfrm>
        <a:off x="52431" y="1238602"/>
        <a:ext cx="10802624" cy="969198"/>
      </dsp:txXfrm>
    </dsp:sp>
    <dsp:sp modelId="{E30D033D-E8BD-4739-A403-DC425058E6B5}">
      <dsp:nvSpPr>
        <dsp:cNvPr id="0" name=""/>
        <dsp:cNvSpPr/>
      </dsp:nvSpPr>
      <dsp:spPr>
        <a:xfrm>
          <a:off x="112892" y="2260231"/>
          <a:ext cx="10681701" cy="3061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313"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0" i="0" kern="1200" dirty="0"/>
            <a:t>Development interventions should align with successful policies and priorities of target groups and others to be meaningful. </a:t>
          </a:r>
          <a:endParaRPr lang="en-US" sz="2800" kern="1200" dirty="0"/>
        </a:p>
        <a:p>
          <a:pPr marL="285750" lvl="1" indent="-285750" algn="l" defTabSz="1244600">
            <a:lnSpc>
              <a:spcPct val="90000"/>
            </a:lnSpc>
            <a:spcBef>
              <a:spcPct val="0"/>
            </a:spcBef>
            <a:spcAft>
              <a:spcPct val="20000"/>
            </a:spcAft>
            <a:buChar char="•"/>
          </a:pPr>
          <a:r>
            <a:rPr lang="en-US" sz="2800" b="0" i="0" kern="1200" dirty="0"/>
            <a:t>It should also be technically appropriate—an effective, affordable, and side-effect-free remedy. </a:t>
          </a:r>
          <a:endParaRPr lang="en-US" sz="2800" kern="1200" dirty="0"/>
        </a:p>
        <a:p>
          <a:pPr marL="285750" lvl="1" indent="-285750" algn="l" defTabSz="1244600">
            <a:lnSpc>
              <a:spcPct val="90000"/>
            </a:lnSpc>
            <a:spcBef>
              <a:spcPct val="0"/>
            </a:spcBef>
            <a:spcAft>
              <a:spcPct val="20000"/>
            </a:spcAft>
            <a:buChar char="•"/>
          </a:pPr>
          <a:r>
            <a:rPr lang="en-US" sz="2800" b="0" i="0" kern="1200" dirty="0"/>
            <a:t>The definition implies this. If the intervention doesn't match stakeholder priorities or is technically deficient, it won't fulfil its goals and won't solve the development problem.</a:t>
          </a:r>
          <a:endParaRPr lang="en-US" sz="2800" kern="1200" dirty="0"/>
        </a:p>
      </dsp:txBody>
      <dsp:txXfrm>
        <a:off x="112892" y="2260231"/>
        <a:ext cx="10681701" cy="30611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7BAD9-6AB4-4B22-A9F1-640B06945FDF}">
      <dsp:nvSpPr>
        <dsp:cNvPr id="0" name=""/>
        <dsp:cNvSpPr/>
      </dsp:nvSpPr>
      <dsp:spPr>
        <a:xfrm>
          <a:off x="0" y="0"/>
          <a:ext cx="109292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435FF0-9C20-4FFD-BFEE-E9E850FBDAB7}">
      <dsp:nvSpPr>
        <dsp:cNvPr id="0" name=""/>
        <dsp:cNvSpPr/>
      </dsp:nvSpPr>
      <dsp:spPr>
        <a:xfrm>
          <a:off x="0" y="0"/>
          <a:ext cx="10929257" cy="1296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Is the intervention consistent with the livelihood strategies and living conditions of its target group? How urgent is it from the point of view of the target group?</a:t>
          </a:r>
          <a:endParaRPr lang="en-US" sz="2800" kern="1200" dirty="0"/>
        </a:p>
      </dsp:txBody>
      <dsp:txXfrm>
        <a:off x="0" y="0"/>
        <a:ext cx="10929257" cy="1296591"/>
      </dsp:txXfrm>
    </dsp:sp>
    <dsp:sp modelId="{75451E35-9D09-42D5-980E-482663B6F7C8}">
      <dsp:nvSpPr>
        <dsp:cNvPr id="0" name=""/>
        <dsp:cNvSpPr/>
      </dsp:nvSpPr>
      <dsp:spPr>
        <a:xfrm>
          <a:off x="0" y="1296590"/>
          <a:ext cx="109292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55511A-1852-434E-A579-E45DFC6C262E}">
      <dsp:nvSpPr>
        <dsp:cNvPr id="0" name=""/>
        <dsp:cNvSpPr/>
      </dsp:nvSpPr>
      <dsp:spPr>
        <a:xfrm>
          <a:off x="0" y="1296591"/>
          <a:ext cx="10929257" cy="1296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Is the intervention consistent with national and regional development policies and administrative systems of the partner country? Is it consistent with partner country ownership policy?</a:t>
          </a:r>
          <a:endParaRPr lang="en-US" sz="2800" kern="1200" dirty="0"/>
        </a:p>
      </dsp:txBody>
      <dsp:txXfrm>
        <a:off x="0" y="1296591"/>
        <a:ext cx="10929257" cy="1296591"/>
      </dsp:txXfrm>
    </dsp:sp>
    <dsp:sp modelId="{389DBD1B-325D-4A5B-9106-0A894C2D99AB}">
      <dsp:nvSpPr>
        <dsp:cNvPr id="0" name=""/>
        <dsp:cNvSpPr/>
      </dsp:nvSpPr>
      <dsp:spPr>
        <a:xfrm>
          <a:off x="0" y="2593181"/>
          <a:ext cx="109292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F3031-A353-450F-AD1E-069B24B38367}">
      <dsp:nvSpPr>
        <dsp:cNvPr id="0" name=""/>
        <dsp:cNvSpPr/>
      </dsp:nvSpPr>
      <dsp:spPr>
        <a:xfrm>
          <a:off x="0" y="2593182"/>
          <a:ext cx="10929257" cy="1296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Is the intervention a technically adequate solution to the development problem at hand? Does it eliminate the main causes of the problem?</a:t>
          </a:r>
          <a:endParaRPr lang="en-US" sz="2800" kern="1200" dirty="0"/>
        </a:p>
      </dsp:txBody>
      <dsp:txXfrm>
        <a:off x="0" y="2593182"/>
        <a:ext cx="10929257" cy="1296591"/>
      </dsp:txXfrm>
    </dsp:sp>
    <dsp:sp modelId="{3F244581-2835-46C1-8873-6B85FA6E0686}">
      <dsp:nvSpPr>
        <dsp:cNvPr id="0" name=""/>
        <dsp:cNvSpPr/>
      </dsp:nvSpPr>
      <dsp:spPr>
        <a:xfrm>
          <a:off x="0" y="3889773"/>
          <a:ext cx="109292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7839DD-E473-411B-8987-55E92BD4AA98}">
      <dsp:nvSpPr>
        <dsp:cNvPr id="0" name=""/>
        <dsp:cNvSpPr/>
      </dsp:nvSpPr>
      <dsp:spPr>
        <a:xfrm>
          <a:off x="0" y="3889773"/>
          <a:ext cx="10929257" cy="1296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0" kern="1200" dirty="0"/>
            <a:t>Do proposed innovations have a potential for replication?</a:t>
          </a:r>
          <a:r>
            <a:rPr lang="en-US" sz="2800" kern="1200" dirty="0"/>
            <a:t> </a:t>
          </a:r>
          <a:br>
            <a:rPr lang="en-US" sz="2800" kern="1200" dirty="0"/>
          </a:br>
          <a:endParaRPr lang="en-US" sz="2800" kern="1200" dirty="0"/>
        </a:p>
      </dsp:txBody>
      <dsp:txXfrm>
        <a:off x="0" y="3889773"/>
        <a:ext cx="10929257" cy="12965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9371A-75F1-4582-AA90-FCBAA5972FCD}">
      <dsp:nvSpPr>
        <dsp:cNvPr id="0" name=""/>
        <dsp:cNvSpPr/>
      </dsp:nvSpPr>
      <dsp:spPr>
        <a:xfrm>
          <a:off x="347735" y="365259"/>
          <a:ext cx="928371" cy="92837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290434-EDB6-42F5-BA78-8B18C87A805D}">
      <dsp:nvSpPr>
        <dsp:cNvPr id="0" name=""/>
        <dsp:cNvSpPr/>
      </dsp:nvSpPr>
      <dsp:spPr>
        <a:xfrm>
          <a:off x="542693" y="560217"/>
          <a:ext cx="538455" cy="5384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3A1296-88ED-4224-B087-32B5CEA4DCFF}">
      <dsp:nvSpPr>
        <dsp:cNvPr id="0" name=""/>
        <dsp:cNvSpPr/>
      </dsp:nvSpPr>
      <dsp:spPr>
        <a:xfrm>
          <a:off x="1475043" y="365259"/>
          <a:ext cx="2188304" cy="92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i="0" kern="1200" dirty="0"/>
            <a:t>Partner country priorities</a:t>
          </a:r>
          <a:endParaRPr lang="en-US" sz="2400" kern="1200" dirty="0"/>
        </a:p>
      </dsp:txBody>
      <dsp:txXfrm>
        <a:off x="1475043" y="365259"/>
        <a:ext cx="2188304" cy="928371"/>
      </dsp:txXfrm>
    </dsp:sp>
    <dsp:sp modelId="{99B33808-EB48-4B5C-B977-01A9920E7EF6}">
      <dsp:nvSpPr>
        <dsp:cNvPr id="0" name=""/>
        <dsp:cNvSpPr/>
      </dsp:nvSpPr>
      <dsp:spPr>
        <a:xfrm>
          <a:off x="4044643" y="365259"/>
          <a:ext cx="928371" cy="92837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C0EA5E-ED5E-4F3D-B355-BD31CAF0EC67}">
      <dsp:nvSpPr>
        <dsp:cNvPr id="0" name=""/>
        <dsp:cNvSpPr/>
      </dsp:nvSpPr>
      <dsp:spPr>
        <a:xfrm>
          <a:off x="4239601" y="560217"/>
          <a:ext cx="538455" cy="5384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05CB0A-14C0-4840-B219-A41CBE0CCDFD}">
      <dsp:nvSpPr>
        <dsp:cNvPr id="0" name=""/>
        <dsp:cNvSpPr/>
      </dsp:nvSpPr>
      <dsp:spPr>
        <a:xfrm>
          <a:off x="5171951" y="365259"/>
          <a:ext cx="2188304" cy="92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i="0" kern="1200" dirty="0"/>
            <a:t>Partner country ownership and participation</a:t>
          </a:r>
          <a:endParaRPr lang="en-US" sz="2400" kern="1200" dirty="0"/>
        </a:p>
      </dsp:txBody>
      <dsp:txXfrm>
        <a:off x="5171951" y="365259"/>
        <a:ext cx="2188304" cy="928371"/>
      </dsp:txXfrm>
    </dsp:sp>
    <dsp:sp modelId="{6293BAF5-FA2C-472A-89AF-4E5A34602732}">
      <dsp:nvSpPr>
        <dsp:cNvPr id="0" name=""/>
        <dsp:cNvSpPr/>
      </dsp:nvSpPr>
      <dsp:spPr>
        <a:xfrm>
          <a:off x="7741551" y="365259"/>
          <a:ext cx="928371" cy="92837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69476A-4D14-4026-944A-8D8E7F65D8E8}">
      <dsp:nvSpPr>
        <dsp:cNvPr id="0" name=""/>
        <dsp:cNvSpPr/>
      </dsp:nvSpPr>
      <dsp:spPr>
        <a:xfrm>
          <a:off x="7936509" y="560217"/>
          <a:ext cx="538455" cy="5384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DD59EE-8AA1-45FC-93CF-06BF47433714}">
      <dsp:nvSpPr>
        <dsp:cNvPr id="0" name=""/>
        <dsp:cNvSpPr/>
      </dsp:nvSpPr>
      <dsp:spPr>
        <a:xfrm>
          <a:off x="8868859" y="365259"/>
          <a:ext cx="2188304" cy="92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i="0" kern="1200"/>
            <a:t>Institutional and cultural factors</a:t>
          </a:r>
          <a:endParaRPr lang="en-US" sz="2400" kern="1200"/>
        </a:p>
      </dsp:txBody>
      <dsp:txXfrm>
        <a:off x="8868859" y="365259"/>
        <a:ext cx="2188304" cy="928371"/>
      </dsp:txXfrm>
    </dsp:sp>
    <dsp:sp modelId="{48B4B82A-5D6A-44CF-8407-7D8D4FF8049E}">
      <dsp:nvSpPr>
        <dsp:cNvPr id="0" name=""/>
        <dsp:cNvSpPr/>
      </dsp:nvSpPr>
      <dsp:spPr>
        <a:xfrm>
          <a:off x="347735" y="2199173"/>
          <a:ext cx="928371" cy="92837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9F237C-36C5-4FBC-BD69-A0F43C07A5EB}">
      <dsp:nvSpPr>
        <dsp:cNvPr id="0" name=""/>
        <dsp:cNvSpPr/>
      </dsp:nvSpPr>
      <dsp:spPr>
        <a:xfrm>
          <a:off x="542693" y="2394131"/>
          <a:ext cx="538455" cy="5384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281E54-2D5C-49AA-918D-EE25509D94EA}">
      <dsp:nvSpPr>
        <dsp:cNvPr id="0" name=""/>
        <dsp:cNvSpPr/>
      </dsp:nvSpPr>
      <dsp:spPr>
        <a:xfrm>
          <a:off x="1475043" y="2199173"/>
          <a:ext cx="2188304" cy="92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i="0" kern="1200"/>
            <a:t>Technological factors</a:t>
          </a:r>
          <a:endParaRPr lang="en-US" sz="2400" kern="1200"/>
        </a:p>
      </dsp:txBody>
      <dsp:txXfrm>
        <a:off x="1475043" y="2199173"/>
        <a:ext cx="2188304" cy="928371"/>
      </dsp:txXfrm>
    </dsp:sp>
    <dsp:sp modelId="{A04D45E9-D437-498B-BF13-9564B7765145}">
      <dsp:nvSpPr>
        <dsp:cNvPr id="0" name=""/>
        <dsp:cNvSpPr/>
      </dsp:nvSpPr>
      <dsp:spPr>
        <a:xfrm>
          <a:off x="4044643" y="2199173"/>
          <a:ext cx="928371" cy="928371"/>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2E5918-006B-47C1-8495-B0E9B0615942}">
      <dsp:nvSpPr>
        <dsp:cNvPr id="0" name=""/>
        <dsp:cNvSpPr/>
      </dsp:nvSpPr>
      <dsp:spPr>
        <a:xfrm>
          <a:off x="4239601" y="2394131"/>
          <a:ext cx="538455" cy="53845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CE5A1E-FDA9-49A8-8008-36F7EEF1A17F}">
      <dsp:nvSpPr>
        <dsp:cNvPr id="0" name=""/>
        <dsp:cNvSpPr/>
      </dsp:nvSpPr>
      <dsp:spPr>
        <a:xfrm>
          <a:off x="5171951" y="2199173"/>
          <a:ext cx="2188304" cy="92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i="0" kern="1200"/>
            <a:t>Exit strategy</a:t>
          </a:r>
          <a:endParaRPr lang="en-US" sz="2400" kern="1200"/>
        </a:p>
      </dsp:txBody>
      <dsp:txXfrm>
        <a:off x="5171951" y="2199173"/>
        <a:ext cx="2188304" cy="928371"/>
      </dsp:txXfrm>
    </dsp:sp>
    <dsp:sp modelId="{501E27E6-493B-4254-AB05-7B31F072CC46}">
      <dsp:nvSpPr>
        <dsp:cNvPr id="0" name=""/>
        <dsp:cNvSpPr/>
      </dsp:nvSpPr>
      <dsp:spPr>
        <a:xfrm>
          <a:off x="7741551" y="2199173"/>
          <a:ext cx="928371" cy="92837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B1BA4D-5C23-4DEB-B6A0-3091E7E0E306}">
      <dsp:nvSpPr>
        <dsp:cNvPr id="0" name=""/>
        <dsp:cNvSpPr/>
      </dsp:nvSpPr>
      <dsp:spPr>
        <a:xfrm>
          <a:off x="7936509" y="2394131"/>
          <a:ext cx="538455" cy="53845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C834C9-0C7F-4C8D-BA8C-948B15D9B502}">
      <dsp:nvSpPr>
        <dsp:cNvPr id="0" name=""/>
        <dsp:cNvSpPr/>
      </dsp:nvSpPr>
      <dsp:spPr>
        <a:xfrm>
          <a:off x="8868859" y="2199173"/>
          <a:ext cx="2188304" cy="92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i="0" kern="1200"/>
            <a:t>Environmental factors</a:t>
          </a:r>
          <a:endParaRPr lang="en-US" sz="2400" kern="1200"/>
        </a:p>
      </dsp:txBody>
      <dsp:txXfrm>
        <a:off x="8868859" y="2199173"/>
        <a:ext cx="2188304" cy="928371"/>
      </dsp:txXfrm>
    </dsp:sp>
    <dsp:sp modelId="{8754C35E-BA79-4D11-BB78-0D27E690B973}">
      <dsp:nvSpPr>
        <dsp:cNvPr id="0" name=""/>
        <dsp:cNvSpPr/>
      </dsp:nvSpPr>
      <dsp:spPr>
        <a:xfrm>
          <a:off x="347735" y="4033086"/>
          <a:ext cx="928371" cy="92837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74FBDB-C7EC-4D17-AF05-15A7D3B45BD1}">
      <dsp:nvSpPr>
        <dsp:cNvPr id="0" name=""/>
        <dsp:cNvSpPr/>
      </dsp:nvSpPr>
      <dsp:spPr>
        <a:xfrm>
          <a:off x="542693" y="4228044"/>
          <a:ext cx="538455" cy="53845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C766B5-4B9D-4599-81C1-BE57FCC47101}">
      <dsp:nvSpPr>
        <dsp:cNvPr id="0" name=""/>
        <dsp:cNvSpPr/>
      </dsp:nvSpPr>
      <dsp:spPr>
        <a:xfrm>
          <a:off x="1475043" y="4033086"/>
          <a:ext cx="2188304" cy="92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i="0" kern="1200"/>
            <a:t>Financial factors</a:t>
          </a:r>
          <a:endParaRPr lang="en-US" sz="2400" kern="1200"/>
        </a:p>
      </dsp:txBody>
      <dsp:txXfrm>
        <a:off x="1475043" y="4033086"/>
        <a:ext cx="2188304" cy="928371"/>
      </dsp:txXfrm>
    </dsp:sp>
    <dsp:sp modelId="{50A210FA-EB17-4A6C-9AD0-6CA1EA780D8C}">
      <dsp:nvSpPr>
        <dsp:cNvPr id="0" name=""/>
        <dsp:cNvSpPr/>
      </dsp:nvSpPr>
      <dsp:spPr>
        <a:xfrm>
          <a:off x="4044643" y="4033086"/>
          <a:ext cx="928371" cy="92837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EF3E45-D031-43E7-9BB0-87541865FEEE}">
      <dsp:nvSpPr>
        <dsp:cNvPr id="0" name=""/>
        <dsp:cNvSpPr/>
      </dsp:nvSpPr>
      <dsp:spPr>
        <a:xfrm>
          <a:off x="4239601" y="4228044"/>
          <a:ext cx="538455" cy="53845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589CA6-7AC6-42C7-8628-686084587FC8}">
      <dsp:nvSpPr>
        <dsp:cNvPr id="0" name=""/>
        <dsp:cNvSpPr/>
      </dsp:nvSpPr>
      <dsp:spPr>
        <a:xfrm>
          <a:off x="5171951" y="4033086"/>
          <a:ext cx="2188304" cy="92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i="0" kern="1200"/>
            <a:t>Management and organisation</a:t>
          </a:r>
          <a:endParaRPr lang="en-US" sz="2400" kern="1200"/>
        </a:p>
      </dsp:txBody>
      <dsp:txXfrm>
        <a:off x="5171951" y="4033086"/>
        <a:ext cx="2188304" cy="9283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85440-3DE1-2A43-BAA3-C3040A71C3E0}" type="datetimeFigureOut">
              <a:rPr lang="en-SE" smtClean="0"/>
              <a:t>10/21/2023</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DE409-7905-BB45-9BDA-495B68ED6375}" type="slidenum">
              <a:rPr lang="en-SE" smtClean="0"/>
              <a:t>‹#›</a:t>
            </a:fld>
            <a:endParaRPr lang="en-SE"/>
          </a:p>
        </p:txBody>
      </p:sp>
    </p:spTree>
    <p:extLst>
      <p:ext uri="{BB962C8B-B14F-4D97-AF65-F5344CB8AC3E}">
        <p14:creationId xmlns:p14="http://schemas.microsoft.com/office/powerpoint/2010/main" val="3941300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1</a:t>
            </a:fld>
            <a:endParaRPr lang="en-SE"/>
          </a:p>
        </p:txBody>
      </p:sp>
    </p:spTree>
    <p:extLst>
      <p:ext uri="{BB962C8B-B14F-4D97-AF65-F5344CB8AC3E}">
        <p14:creationId xmlns:p14="http://schemas.microsoft.com/office/powerpoint/2010/main" val="2404940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0231E"/>
                </a:solidFill>
                <a:effectLst/>
                <a:latin typeface="BaskervilleMT"/>
              </a:rPr>
              <a:t>Regardless of how performance standards are defined, however, it is essential that they reflect the goals, commitments and formal obligations of those involved in the evaluated activity and that they are not regarded as arbitrary impositions. </a:t>
            </a:r>
          </a:p>
          <a:p>
            <a:r>
              <a:rPr lang="en-US" sz="1200" b="0" i="0" dirty="0">
                <a:solidFill>
                  <a:srgbClr val="20231E"/>
                </a:solidFill>
                <a:effectLst/>
                <a:latin typeface="BaskervilleMT"/>
              </a:rPr>
              <a:t>Standards of performance that evaluators or other outsiders define according to their own predilections, insiders may regard as unfair or irrelevant. </a:t>
            </a:r>
          </a:p>
          <a:p>
            <a:r>
              <a:rPr lang="en-US" sz="1200" b="0" i="0" dirty="0">
                <a:solidFill>
                  <a:srgbClr val="20231E"/>
                </a:solidFill>
                <a:effectLst/>
                <a:latin typeface="BaskervilleMT"/>
              </a:rPr>
              <a:t>The issue of fairness is particularly important when the evaluation serves a purpose of accountability, but it can also be a concern in evaluations that are intended for learning.</a:t>
            </a:r>
            <a:r>
              <a:rPr lang="en-US" dirty="0"/>
              <a:t> </a:t>
            </a:r>
          </a:p>
        </p:txBody>
      </p:sp>
      <p:sp>
        <p:nvSpPr>
          <p:cNvPr id="4" name="Slide Number Placeholder 3"/>
          <p:cNvSpPr>
            <a:spLocks noGrp="1"/>
          </p:cNvSpPr>
          <p:nvPr>
            <p:ph type="sldNum" sz="quarter" idx="5"/>
          </p:nvPr>
        </p:nvSpPr>
        <p:spPr/>
        <p:txBody>
          <a:bodyPr/>
          <a:lstStyle/>
          <a:p>
            <a:fld id="{5F8DE409-7905-BB45-9BDA-495B68ED6375}" type="slidenum">
              <a:rPr lang="en-SE" smtClean="0"/>
              <a:t>17</a:t>
            </a:fld>
            <a:endParaRPr lang="en-SE"/>
          </a:p>
        </p:txBody>
      </p:sp>
    </p:spTree>
    <p:extLst>
      <p:ext uri="{BB962C8B-B14F-4D97-AF65-F5344CB8AC3E}">
        <p14:creationId xmlns:p14="http://schemas.microsoft.com/office/powerpoint/2010/main" val="4239059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Effectiveness can be  measured at the level of outputs as well as at the levels of outcome and impact. In the first case we are concerned with the achievement of targets for the production of goods and services, in the second with the achievement of the further effects that we intend to bring about through these goods and services.</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19</a:t>
            </a:fld>
            <a:endParaRPr lang="en-SE"/>
          </a:p>
        </p:txBody>
      </p:sp>
    </p:spTree>
    <p:extLst>
      <p:ext uri="{BB962C8B-B14F-4D97-AF65-F5344CB8AC3E}">
        <p14:creationId xmlns:p14="http://schemas.microsoft.com/office/powerpoint/2010/main" val="2371560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0231E"/>
                </a:solidFill>
                <a:effectLst/>
              </a:rPr>
              <a:t>At the output level, the job can be regarded as completed when we have measured the extent to which the goods and services produced by the intervention match pre-defined targets for quantity and quality.</a:t>
            </a:r>
          </a:p>
          <a:p>
            <a:r>
              <a:rPr lang="en-US" sz="1200" b="0" i="0" dirty="0">
                <a:solidFill>
                  <a:srgbClr val="20231E"/>
                </a:solidFill>
                <a:effectLst/>
              </a:rPr>
              <a:t>Assessing the quality of outputs can be difficult, especially where clear quality standards are lacking. In most cases, however, there are solutions to such problems.</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20</a:t>
            </a:fld>
            <a:endParaRPr lang="en-SE"/>
          </a:p>
        </p:txBody>
      </p:sp>
    </p:spTree>
    <p:extLst>
      <p:ext uri="{BB962C8B-B14F-4D97-AF65-F5344CB8AC3E}">
        <p14:creationId xmlns:p14="http://schemas.microsoft.com/office/powerpoint/2010/main" val="4012366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20231E"/>
                </a:solidFill>
                <a:effectLst/>
                <a:uLnTx/>
                <a:uFillTx/>
                <a:latin typeface="BaskervilleMT"/>
                <a:ea typeface="+mn-ea"/>
                <a:cs typeface="+mn-cs"/>
              </a:rPr>
              <a:t>At the outcome level an assessment of effectiveness is made in two steps. </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20231E"/>
                </a:solidFill>
                <a:effectLst/>
                <a:uLnTx/>
                <a:uFillTx/>
                <a:latin typeface="BaskervilleMT"/>
                <a:ea typeface="+mn-ea"/>
                <a:cs typeface="+mn-cs"/>
              </a:rPr>
              <a:t>First, the </a:t>
            </a:r>
            <a:r>
              <a:rPr kumimoji="0" lang="en-US" sz="3200" b="1" i="1" u="none" strike="noStrike" kern="1200" cap="none" spc="0" normalizeH="0" baseline="0" noProof="0" dirty="0">
                <a:ln>
                  <a:noFill/>
                </a:ln>
                <a:solidFill>
                  <a:srgbClr val="20231E"/>
                </a:solidFill>
                <a:effectLst/>
                <a:uLnTx/>
                <a:uFillTx/>
                <a:latin typeface="BaskervilleMT-Italic"/>
                <a:ea typeface="+mn-ea"/>
                <a:cs typeface="+mn-cs"/>
              </a:rPr>
              <a:t>achievement of objectives </a:t>
            </a:r>
            <a:r>
              <a:rPr kumimoji="0" lang="en-US" sz="3200" b="1" i="0" u="none" strike="noStrike" kern="1200" cap="none" spc="0" normalizeH="0" baseline="0" noProof="0" dirty="0">
                <a:ln>
                  <a:noFill/>
                </a:ln>
                <a:solidFill>
                  <a:srgbClr val="20231E"/>
                </a:solidFill>
                <a:effectLst/>
                <a:uLnTx/>
                <a:uFillTx/>
                <a:latin typeface="BaskervilleMT"/>
                <a:ea typeface="+mn-ea"/>
                <a:cs typeface="+mn-cs"/>
              </a:rPr>
              <a:t>is measured. How have the conditions of the target group changed since the intervention was launched and how do identified changes compare with intended changes? </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20231E"/>
                </a:solidFill>
                <a:effectLst/>
                <a:uLnTx/>
                <a:uFillTx/>
                <a:latin typeface="BaskervilleMT"/>
                <a:ea typeface="+mn-ea"/>
                <a:cs typeface="+mn-cs"/>
              </a:rPr>
              <a:t>Second, the issue of </a:t>
            </a:r>
            <a:r>
              <a:rPr kumimoji="0" lang="en-US" sz="3200" b="1" i="1" u="none" strike="noStrike" kern="1200" cap="none" spc="0" normalizeH="0" baseline="0" noProof="0" dirty="0">
                <a:ln>
                  <a:noFill/>
                </a:ln>
                <a:solidFill>
                  <a:srgbClr val="20231E"/>
                </a:solidFill>
                <a:effectLst/>
                <a:uLnTx/>
                <a:uFillTx/>
                <a:latin typeface="BaskervilleMT-Italic"/>
                <a:ea typeface="+mn-ea"/>
                <a:cs typeface="+mn-cs"/>
              </a:rPr>
              <a:t>causal attribution </a:t>
            </a:r>
            <a:r>
              <a:rPr kumimoji="0" lang="en-US" sz="3200" b="1" i="0" u="none" strike="noStrike" kern="1200" cap="none" spc="0" normalizeH="0" baseline="0" noProof="0" dirty="0">
                <a:ln>
                  <a:noFill/>
                </a:ln>
                <a:solidFill>
                  <a:srgbClr val="20231E"/>
                </a:solidFill>
                <a:effectLst/>
                <a:uLnTx/>
                <a:uFillTx/>
                <a:latin typeface="BaskervilleMT"/>
                <a:ea typeface="+mn-ea"/>
                <a:cs typeface="+mn-cs"/>
              </a:rPr>
              <a:t>is addressed. To what extent have the identified changes been caused by the intervention rather than by factors outside the intervention?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20231E"/>
                </a:solidFill>
                <a:effectLst/>
                <a:uLnTx/>
                <a:uFillTx/>
                <a:latin typeface="BaskervilleMT"/>
                <a:ea typeface="+mn-ea"/>
                <a:cs typeface="+mn-cs"/>
              </a:rPr>
              <a:t>Both these steps are important. </a:t>
            </a:r>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21</a:t>
            </a:fld>
            <a:endParaRPr lang="en-SE"/>
          </a:p>
        </p:txBody>
      </p:sp>
    </p:spTree>
    <p:extLst>
      <p:ext uri="{BB962C8B-B14F-4D97-AF65-F5344CB8AC3E}">
        <p14:creationId xmlns:p14="http://schemas.microsoft.com/office/powerpoint/2010/main" val="1544061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31E"/>
                </a:solidFill>
                <a:effectLst/>
                <a:uLnTx/>
                <a:uFillTx/>
                <a:latin typeface="BaskervilleMT"/>
                <a:ea typeface="+mn-ea"/>
                <a:cs typeface="+mn-cs"/>
              </a:rPr>
              <a:t>Measuring goal achievement is, in principle, a fairly uncomplicated affair. In practice, however, it may be difficult or even impossible. The reason for this is that one or several of the following types of information may be missing: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31E"/>
                </a:solidFill>
                <a:effectLst/>
                <a:uLnTx/>
                <a:uFillTx/>
                <a:latin typeface="BaskervilleMT"/>
                <a:ea typeface="+mn-ea"/>
                <a:cs typeface="+mn-cs"/>
              </a:rPr>
              <a:t>Baseline information about the situation before the intervention (see Box 9),</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31E"/>
                </a:solidFill>
                <a:effectLst/>
                <a:uLnTx/>
                <a:uFillTx/>
                <a:latin typeface="BaskervilleMT"/>
                <a:ea typeface="+mn-ea"/>
                <a:cs typeface="+mn-cs"/>
              </a:rPr>
              <a:t>Records of the changes that have occurred relative to the baseline during the implementation of the intervention and later,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31E"/>
                </a:solidFill>
                <a:effectLst/>
                <a:uLnTx/>
                <a:uFillTx/>
                <a:latin typeface="BaskervilleMT"/>
                <a:ea typeface="+mn-ea"/>
                <a:cs typeface="+mn-cs"/>
              </a:rPr>
              <a:t>An empirically verifiable description of the state of affairs that the intervention was intended to bring about.</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22</a:t>
            </a:fld>
            <a:endParaRPr lang="en-SE"/>
          </a:p>
        </p:txBody>
      </p:sp>
    </p:spTree>
    <p:extLst>
      <p:ext uri="{BB962C8B-B14F-4D97-AF65-F5344CB8AC3E}">
        <p14:creationId xmlns:p14="http://schemas.microsoft.com/office/powerpoint/2010/main" val="1971985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The assessment of effectiveness has only limited value. </a:t>
            </a:r>
          </a:p>
          <a:p>
            <a:pPr marL="171450" indent="-171450">
              <a:buFont typeface="Arial" panose="020B0604020202020204" pitchFamily="34" charset="0"/>
              <a:buChar char="•"/>
            </a:pPr>
            <a:r>
              <a:rPr lang="en-US" b="1" dirty="0"/>
              <a:t>What we can learn from it is whether the evaluated intervention has achieved its goals and objectives, nothing else.</a:t>
            </a:r>
          </a:p>
          <a:p>
            <a:pPr marL="171450" indent="-171450">
              <a:buFont typeface="Arial" panose="020B0604020202020204" pitchFamily="34" charset="0"/>
              <a:buChar char="•"/>
            </a:pPr>
            <a:r>
              <a:rPr lang="en-US" b="1" dirty="0"/>
              <a:t>does not address the relevance and usefulness of the results or unexpected impacts.</a:t>
            </a:r>
            <a:br>
              <a:rPr lang="en-US" b="1" dirty="0"/>
            </a:br>
            <a:endParaRPr lang="en-US" b="1" dirty="0"/>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25</a:t>
            </a:fld>
            <a:endParaRPr lang="en-SE"/>
          </a:p>
        </p:txBody>
      </p:sp>
    </p:spTree>
    <p:extLst>
      <p:ext uri="{BB962C8B-B14F-4D97-AF65-F5344CB8AC3E}">
        <p14:creationId xmlns:p14="http://schemas.microsoft.com/office/powerpoint/2010/main" val="1643336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impact has several meanings. </a:t>
            </a:r>
          </a:p>
        </p:txBody>
      </p:sp>
      <p:sp>
        <p:nvSpPr>
          <p:cNvPr id="4" name="Slide Number Placeholder 3"/>
          <p:cNvSpPr>
            <a:spLocks noGrp="1"/>
          </p:cNvSpPr>
          <p:nvPr>
            <p:ph type="sldNum" sz="quarter" idx="5"/>
          </p:nvPr>
        </p:nvSpPr>
        <p:spPr/>
        <p:txBody>
          <a:bodyPr/>
          <a:lstStyle/>
          <a:p>
            <a:fld id="{5F8DE409-7905-BB45-9BDA-495B68ED6375}" type="slidenum">
              <a:rPr lang="en-SE" smtClean="0"/>
              <a:t>28</a:t>
            </a:fld>
            <a:endParaRPr lang="en-SE"/>
          </a:p>
        </p:txBody>
      </p:sp>
    </p:spTree>
    <p:extLst>
      <p:ext uri="{BB962C8B-B14F-4D97-AF65-F5344CB8AC3E}">
        <p14:creationId xmlns:p14="http://schemas.microsoft.com/office/powerpoint/2010/main" val="3886743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sz="1400" b="1" dirty="0" err="1"/>
              <a:t>e.g</a:t>
            </a:r>
            <a:r>
              <a:rPr lang="en-US" sz="1400" b="1" dirty="0"/>
              <a:t>: If the intervention aims to promote entrepreneurship among small farmers, a baseline study will assess the current state of rural entrepreneurship. </a:t>
            </a:r>
          </a:p>
          <a:p>
            <a:pPr marL="457200" lvl="1" indent="0">
              <a:buNone/>
            </a:pPr>
            <a:r>
              <a:rPr lang="en-US" sz="1400" b="1" dirty="0"/>
              <a:t>To achieve the subsidiary goal of encouraging female entrepreneurs, baseline data should be broken down by gender.</a:t>
            </a:r>
          </a:p>
          <a:p>
            <a:pPr marL="457200" lvl="1" indent="0">
              <a:buNone/>
            </a:pPr>
            <a:r>
              <a:rPr lang="en-US" sz="1400" b="1" dirty="0"/>
              <a:t>If the project may impact the physical environment, the baseline will include benchmarks for monitoring and evaluating environmental impacts.</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34</a:t>
            </a:fld>
            <a:endParaRPr lang="en-SE"/>
          </a:p>
        </p:txBody>
      </p:sp>
    </p:spTree>
    <p:extLst>
      <p:ext uri="{BB962C8B-B14F-4D97-AF65-F5344CB8AC3E}">
        <p14:creationId xmlns:p14="http://schemas.microsoft.com/office/powerpoint/2010/main" val="1941510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Counterfactuals are hypothetical patterns against which we compare real changes.</a:t>
            </a:r>
          </a:p>
        </p:txBody>
      </p:sp>
      <p:sp>
        <p:nvSpPr>
          <p:cNvPr id="4" name="Slide Number Placeholder 3"/>
          <p:cNvSpPr>
            <a:spLocks noGrp="1"/>
          </p:cNvSpPr>
          <p:nvPr>
            <p:ph type="sldNum" sz="quarter" idx="5"/>
          </p:nvPr>
        </p:nvSpPr>
        <p:spPr/>
        <p:txBody>
          <a:bodyPr/>
          <a:lstStyle/>
          <a:p>
            <a:fld id="{5F8DE409-7905-BB45-9BDA-495B68ED6375}" type="slidenum">
              <a:rPr lang="en-SE" smtClean="0"/>
              <a:t>35</a:t>
            </a:fld>
            <a:endParaRPr lang="en-SE"/>
          </a:p>
        </p:txBody>
      </p:sp>
    </p:spTree>
    <p:extLst>
      <p:ext uri="{BB962C8B-B14F-4D97-AF65-F5344CB8AC3E}">
        <p14:creationId xmlns:p14="http://schemas.microsoft.com/office/powerpoint/2010/main" val="2669018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36</a:t>
            </a:fld>
            <a:endParaRPr lang="en-SE"/>
          </a:p>
        </p:txBody>
      </p:sp>
    </p:spTree>
    <p:extLst>
      <p:ext uri="{BB962C8B-B14F-4D97-AF65-F5344CB8AC3E}">
        <p14:creationId xmlns:p14="http://schemas.microsoft.com/office/powerpoint/2010/main" val="3647615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 of these criteria can be used to any development intervention and indicates something important that must be examined before declaring an intervention a success.</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7</a:t>
            </a:fld>
            <a:endParaRPr lang="en-SE"/>
          </a:p>
        </p:txBody>
      </p:sp>
    </p:spTree>
    <p:extLst>
      <p:ext uri="{BB962C8B-B14F-4D97-AF65-F5344CB8AC3E}">
        <p14:creationId xmlns:p14="http://schemas.microsoft.com/office/powerpoint/2010/main" val="3001352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37</a:t>
            </a:fld>
            <a:endParaRPr lang="en-SE"/>
          </a:p>
        </p:txBody>
      </p:sp>
    </p:spTree>
    <p:extLst>
      <p:ext uri="{BB962C8B-B14F-4D97-AF65-F5344CB8AC3E}">
        <p14:creationId xmlns:p14="http://schemas.microsoft.com/office/powerpoint/2010/main" val="3933357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A62845"/>
                </a:solidFill>
                <a:effectLst/>
                <a:uLnTx/>
                <a:uFillTx/>
                <a:latin typeface="Calibri" panose="020F0502020204030204"/>
                <a:ea typeface="+mn-ea"/>
                <a:cs typeface="+mn-cs"/>
              </a:rPr>
              <a:t>TARGETING ERRORS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Type I and II errors are the main categories.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The first type is coverage: Have all subgroups of the targeted category received benefits from the intervention, or has a coverage bias omitted women, children, the old, and the disabled?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The second type involves benefit leakage to non-targeted groups. Thus, the question is whether outsiders have taken target group benefits. A problem of overinclusion?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A62845"/>
                </a:solidFill>
                <a:effectLst/>
                <a:uLnTx/>
                <a:uFillTx/>
                <a:latin typeface="Calibri" panose="020F0502020204030204"/>
                <a:ea typeface="+mn-ea"/>
                <a:cs typeface="+mn-cs"/>
              </a:rPr>
              <a:t>SUBSTITUTION AND DISPLACEMENT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In both circumstances, a target group benefits at the expense of another equally worthy group or category. Subsidized workers replace unsubsidized workers who would have been employed. Displacement would occur if </a:t>
            </a:r>
            <a:r>
              <a:rPr kumimoji="0" lang="en-US" sz="2000" b="0" i="0" u="none" strike="noStrike" kern="1200" cap="none" spc="0" normalizeH="0" baseline="0" noProof="0" dirty="0" err="1">
                <a:ln>
                  <a:noFill/>
                </a:ln>
                <a:solidFill>
                  <a:srgbClr val="20231E"/>
                </a:solidFill>
                <a:effectLst/>
                <a:uLnTx/>
                <a:uFillTx/>
                <a:latin typeface="Calibri" panose="020F0502020204030204"/>
                <a:ea typeface="+mn-ea"/>
                <a:cs typeface="+mn-cs"/>
              </a:rPr>
              <a:t>subsidizedn</a:t>
            </a: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 jobs in one firm reduced workers in other firms.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A62845"/>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A62845"/>
                </a:solidFill>
                <a:effectLst/>
                <a:uLnTx/>
                <a:uFillTx/>
                <a:latin typeface="Calibri" panose="020F0502020204030204"/>
                <a:ea typeface="+mn-ea"/>
                <a:cs typeface="+mn-cs"/>
              </a:rPr>
              <a:t>RECOIL EFFECTS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These are unforeseen consequences of an intervention on its implementers and managers. Development assistance strengthens poor countries and their </a:t>
            </a:r>
            <a:r>
              <a:rPr kumimoji="0" lang="en-US" sz="2000" b="0" i="0" u="none" strike="noStrike" kern="1200" cap="none" spc="0" normalizeH="0" baseline="0" noProof="0" dirty="0" err="1">
                <a:ln>
                  <a:noFill/>
                </a:ln>
                <a:solidFill>
                  <a:srgbClr val="20231E"/>
                </a:solidFill>
                <a:effectLst/>
                <a:uLnTx/>
                <a:uFillTx/>
                <a:latin typeface="Calibri" panose="020F0502020204030204"/>
                <a:ea typeface="+mn-ea"/>
                <a:cs typeface="+mn-cs"/>
              </a:rPr>
              <a:t>organisations</a:t>
            </a: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 to handle serious development issues with their own resources. In many cases, recipient country </a:t>
            </a:r>
            <a:r>
              <a:rPr kumimoji="0" lang="en-US" sz="2000" b="0" i="0" u="none" strike="noStrike" kern="1200" cap="none" spc="0" normalizeH="0" baseline="0" noProof="0" dirty="0" err="1">
                <a:ln>
                  <a:noFill/>
                </a:ln>
                <a:solidFill>
                  <a:srgbClr val="20231E"/>
                </a:solidFill>
                <a:effectLst/>
                <a:uLnTx/>
                <a:uFillTx/>
                <a:latin typeface="Calibri" panose="020F0502020204030204"/>
                <a:ea typeface="+mn-ea"/>
                <a:cs typeface="+mn-cs"/>
              </a:rPr>
              <a:t>organisations</a:t>
            </a: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 </a:t>
            </a:r>
            <a:b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38</a:t>
            </a:fld>
            <a:endParaRPr lang="en-SE"/>
          </a:p>
        </p:txBody>
      </p:sp>
    </p:spTree>
    <p:extLst>
      <p:ext uri="{BB962C8B-B14F-4D97-AF65-F5344CB8AC3E}">
        <p14:creationId xmlns:p14="http://schemas.microsoft.com/office/powerpoint/2010/main" val="1473390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A62845"/>
                </a:solidFill>
                <a:effectLst/>
                <a:uLnTx/>
                <a:uFillTx/>
                <a:latin typeface="Calibri" panose="020F0502020204030204"/>
                <a:ea typeface="+mn-ea"/>
                <a:cs typeface="+mn-cs"/>
              </a:rPr>
              <a:t>TARGETING ERRORS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Type I and II errors are the main categories.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The first type is coverage: Have all subgroups of the targeted category received benefits from the intervention, or has a coverage bias omitted women, children, the old, and the disabled?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The second type involves benefit leakage to non-targeted groups. Thus, the question is whether outsiders have taken target group benefits. A problem of overinclusion?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A62845"/>
                </a:solidFill>
                <a:effectLst/>
                <a:uLnTx/>
                <a:uFillTx/>
                <a:latin typeface="Calibri" panose="020F0502020204030204"/>
                <a:ea typeface="+mn-ea"/>
                <a:cs typeface="+mn-cs"/>
              </a:rPr>
              <a:t>SUBSTITUTION AND DISPLACEMENT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In both circumstances, a target group benefits at the expense of another equally worthy group or category. Subsidized workers replace unsubsidized workers who would have been employed. Displacement would occur if </a:t>
            </a:r>
            <a:r>
              <a:rPr kumimoji="0" lang="en-US" sz="2000" b="0" i="0" u="none" strike="noStrike" kern="1200" cap="none" spc="0" normalizeH="0" baseline="0" noProof="0" dirty="0" err="1">
                <a:ln>
                  <a:noFill/>
                </a:ln>
                <a:solidFill>
                  <a:srgbClr val="20231E"/>
                </a:solidFill>
                <a:effectLst/>
                <a:uLnTx/>
                <a:uFillTx/>
                <a:latin typeface="Calibri" panose="020F0502020204030204"/>
                <a:ea typeface="+mn-ea"/>
                <a:cs typeface="+mn-cs"/>
              </a:rPr>
              <a:t>subsidizedn</a:t>
            </a: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 jobs in one firm reduced workers in other firms.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A62845"/>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A62845"/>
                </a:solidFill>
                <a:effectLst/>
                <a:uLnTx/>
                <a:uFillTx/>
                <a:latin typeface="Calibri" panose="020F0502020204030204"/>
                <a:ea typeface="+mn-ea"/>
                <a:cs typeface="+mn-cs"/>
              </a:rPr>
              <a:t>RECOIL EFFECTS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These are unforeseen consequences of an intervention on its implementers and managers. Development assistance strengthens poor countries and their </a:t>
            </a:r>
            <a:r>
              <a:rPr kumimoji="0" lang="en-US" sz="2000" b="0" i="0" u="none" strike="noStrike" kern="1200" cap="none" spc="0" normalizeH="0" baseline="0" noProof="0" dirty="0" err="1">
                <a:ln>
                  <a:noFill/>
                </a:ln>
                <a:solidFill>
                  <a:srgbClr val="20231E"/>
                </a:solidFill>
                <a:effectLst/>
                <a:uLnTx/>
                <a:uFillTx/>
                <a:latin typeface="Calibri" panose="020F0502020204030204"/>
                <a:ea typeface="+mn-ea"/>
                <a:cs typeface="+mn-cs"/>
              </a:rPr>
              <a:t>organisations</a:t>
            </a: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 to handle serious development issues with their own resources. In many cases, recipient country </a:t>
            </a:r>
            <a:r>
              <a:rPr kumimoji="0" lang="en-US" sz="2000" b="0" i="0" u="none" strike="noStrike" kern="1200" cap="none" spc="0" normalizeH="0" baseline="0" noProof="0" dirty="0" err="1">
                <a:ln>
                  <a:noFill/>
                </a:ln>
                <a:solidFill>
                  <a:srgbClr val="20231E"/>
                </a:solidFill>
                <a:effectLst/>
                <a:uLnTx/>
                <a:uFillTx/>
                <a:latin typeface="Calibri" panose="020F0502020204030204"/>
                <a:ea typeface="+mn-ea"/>
                <a:cs typeface="+mn-cs"/>
              </a:rPr>
              <a:t>organisations</a:t>
            </a:r>
            <a:r>
              <a:rPr kumimoji="0" lang="en-US" sz="2000" b="0" i="0" u="none" strike="noStrike" kern="1200" cap="none" spc="0" normalizeH="0" baseline="0" noProof="0" dirty="0">
                <a:ln>
                  <a:noFill/>
                </a:ln>
                <a:solidFill>
                  <a:srgbClr val="20231E"/>
                </a:solidFill>
                <a:effectLst/>
                <a:uLnTx/>
                <a:uFillTx/>
                <a:latin typeface="Calibri" panose="020F0502020204030204"/>
                <a:ea typeface="+mn-ea"/>
                <a:cs typeface="+mn-cs"/>
              </a:rPr>
              <a:t> </a:t>
            </a:r>
            <a:b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39</a:t>
            </a:fld>
            <a:endParaRPr lang="en-SE"/>
          </a:p>
        </p:txBody>
      </p:sp>
    </p:spTree>
    <p:extLst>
      <p:ext uri="{BB962C8B-B14F-4D97-AF65-F5344CB8AC3E}">
        <p14:creationId xmlns:p14="http://schemas.microsoft.com/office/powerpoint/2010/main" val="25592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FUNGIBILITY</a:t>
            </a:r>
          </a:p>
          <a:p>
            <a:r>
              <a:rPr lang="en-US" dirty="0"/>
              <a:t>The receiver can transfer limited finances to other activities, some of which might conflict with the donor's objective, by sponsoring an activity. While the donor concentrates on support activities, help may enable unwanted actions. Despite its importance, fungibility cannot usually be addressed in one development intervention evaluation. Compare donor contributions to the partner country's budget and public spending to evaluate fungibility. Only when donor and receiver priorities differ does fungibility occur..</a:t>
            </a:r>
          </a:p>
          <a:p>
            <a:endParaRPr lang="en-US" dirty="0"/>
          </a:p>
          <a:p>
            <a:r>
              <a:rPr lang="en-US" sz="2600" b="1" i="0" dirty="0">
                <a:effectLst/>
              </a:rPr>
              <a:t>PERVERSE EFFECTS</a:t>
            </a:r>
          </a:p>
          <a:p>
            <a:pPr lvl="1"/>
            <a:r>
              <a:rPr lang="en-US" sz="2600" b="0" i="0" dirty="0">
                <a:effectLst/>
              </a:rPr>
              <a:t>Substitution and displacement, fungibility, as well as some of the recoil effects of aid programmes can all be described as perverse effects. </a:t>
            </a:r>
          </a:p>
          <a:p>
            <a:pPr lvl="1"/>
            <a:r>
              <a:rPr lang="en-US" sz="2600" b="0" i="0" dirty="0">
                <a:effectLst/>
              </a:rPr>
              <a:t>Effects referred to by this term are directly opposed to the objectives and goals that the intervention was intended to achieve. </a:t>
            </a:r>
          </a:p>
          <a:p>
            <a:pPr lvl="1"/>
            <a:r>
              <a:rPr lang="en-US" sz="2600" b="0" i="0" dirty="0">
                <a:effectLst/>
              </a:rPr>
              <a:t>Donor support that is meant to strengthen the ability of people to deal with their own problems but results in increased dependency on aid is a prime example from development cooperation.</a:t>
            </a:r>
            <a:r>
              <a:rPr lang="en-US" sz="2600" dirty="0"/>
              <a:t> </a:t>
            </a:r>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40</a:t>
            </a:fld>
            <a:endParaRPr lang="en-SE"/>
          </a:p>
        </p:txBody>
      </p:sp>
    </p:spTree>
    <p:extLst>
      <p:ext uri="{BB962C8B-B14F-4D97-AF65-F5344CB8AC3E}">
        <p14:creationId xmlns:p14="http://schemas.microsoft.com/office/powerpoint/2010/main" val="2751494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44</a:t>
            </a:fld>
            <a:endParaRPr lang="en-SE"/>
          </a:p>
        </p:txBody>
      </p:sp>
    </p:spTree>
    <p:extLst>
      <p:ext uri="{BB962C8B-B14F-4D97-AF65-F5344CB8AC3E}">
        <p14:creationId xmlns:p14="http://schemas.microsoft.com/office/powerpoint/2010/main" val="3340299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31E"/>
                </a:solidFill>
                <a:effectLst/>
                <a:uLnTx/>
                <a:uFillTx/>
                <a:latin typeface="Calibri" panose="020F0502020204030204"/>
                <a:ea typeface="+mn-ea"/>
                <a:cs typeface="+mn-cs"/>
              </a:rPr>
              <a:t>An intervention is irrelevant if it does not directly or indirectly address major development requirements.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0" normalizeH="0" baseline="0" noProof="0" dirty="0">
                <a:ln>
                  <a:noFill/>
                </a:ln>
                <a:solidFill>
                  <a:srgbClr val="20231E"/>
                </a:solidFill>
                <a:effectLst/>
                <a:uLnTx/>
                <a:uFillTx/>
                <a:latin typeface="Calibri" panose="020F0502020204030204"/>
                <a:ea typeface="+mn-ea"/>
                <a:cs typeface="+mn-cs"/>
              </a:rPr>
              <a:t>Although it serves critical needs, this is not enough.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31E"/>
                </a:solidFill>
                <a:effectLst/>
                <a:uLnTx/>
                <a:uFillTx/>
                <a:latin typeface="Calibri" panose="020F0502020204030204"/>
                <a:ea typeface="+mn-ea"/>
                <a:cs typeface="+mn-cs"/>
              </a:rPr>
              <a:t>Development interventions should align with successful policies and priorities of target groups and others to be meaningful.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31E"/>
                </a:solidFill>
                <a:effectLst/>
                <a:uLnTx/>
                <a:uFillTx/>
                <a:latin typeface="Calibri" panose="020F0502020204030204"/>
                <a:ea typeface="+mn-ea"/>
                <a:cs typeface="+mn-cs"/>
              </a:rPr>
              <a:t>It should also be technically appropriate—an effective, affordable, and side-effect-free remedy.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231E"/>
                </a:solidFill>
                <a:effectLst/>
                <a:uLnTx/>
                <a:uFillTx/>
                <a:latin typeface="Calibri" panose="020F0502020204030204"/>
                <a:ea typeface="+mn-ea"/>
                <a:cs typeface="+mn-cs"/>
              </a:rPr>
              <a:t>The definition implies this. If the intervention doesn't match stakeholder priorities or is technically deficient, it won't fulfil its goals and won't solve the development problem.</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45</a:t>
            </a:fld>
            <a:endParaRPr lang="en-SE"/>
          </a:p>
        </p:txBody>
      </p:sp>
    </p:spTree>
    <p:extLst>
      <p:ext uri="{BB962C8B-B14F-4D97-AF65-F5344CB8AC3E}">
        <p14:creationId xmlns:p14="http://schemas.microsoft.com/office/powerpoint/2010/main" val="1379733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46</a:t>
            </a:fld>
            <a:endParaRPr lang="en-SE"/>
          </a:p>
        </p:txBody>
      </p:sp>
    </p:spTree>
    <p:extLst>
      <p:ext uri="{BB962C8B-B14F-4D97-AF65-F5344CB8AC3E}">
        <p14:creationId xmlns:p14="http://schemas.microsoft.com/office/powerpoint/2010/main" val="2332020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dirty="0">
                <a:solidFill>
                  <a:srgbClr val="20231E"/>
                </a:solidFill>
                <a:effectLst/>
                <a:latin typeface="BaskervilleMT"/>
              </a:rPr>
              <a:t>When we assess the relevance of an innovation, one of the key questions is whether it has a potential for replication.</a:t>
            </a:r>
          </a:p>
          <a:p>
            <a:pPr marL="171450" indent="-171450">
              <a:buFont typeface="Arial" panose="020B0604020202020204" pitchFamily="34" charset="0"/>
              <a:buChar char="•"/>
            </a:pPr>
            <a:r>
              <a:rPr lang="en-US" sz="1200" b="1" i="0" dirty="0">
                <a:solidFill>
                  <a:srgbClr val="20231E"/>
                </a:solidFill>
                <a:effectLst/>
                <a:latin typeface="BaskervilleMT"/>
              </a:rPr>
              <a:t>Relevance is an important issue throughout the intervention cycle. At the stage of planning and preparation, the responsible </a:t>
            </a:r>
            <a:r>
              <a:rPr lang="en-US" sz="1200" b="1" i="0" dirty="0" err="1">
                <a:solidFill>
                  <a:srgbClr val="20231E"/>
                </a:solidFill>
                <a:effectLst/>
                <a:latin typeface="BaskervilleMT"/>
              </a:rPr>
              <a:t>organisations</a:t>
            </a:r>
            <a:r>
              <a:rPr lang="en-US" sz="1200" b="1" i="0" dirty="0">
                <a:solidFill>
                  <a:srgbClr val="20231E"/>
                </a:solidFill>
                <a:effectLst/>
                <a:latin typeface="BaskervilleMT"/>
              </a:rPr>
              <a:t> make a first assessment of the relevance of the objectives of the intervention, and they also try to make sure that the intervention strategy is sound. Later, interim or ex-post evaluations should revisit this analysis. The initial assessment may have been incorrect all along, or the situation may have changed in such a way that it has to be revised.</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47</a:t>
            </a:fld>
            <a:endParaRPr lang="en-SE"/>
          </a:p>
        </p:txBody>
      </p:sp>
    </p:spTree>
    <p:extLst>
      <p:ext uri="{BB962C8B-B14F-4D97-AF65-F5344CB8AC3E}">
        <p14:creationId xmlns:p14="http://schemas.microsoft.com/office/powerpoint/2010/main" val="4124001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effectLst/>
                <a:latin typeface="BaskervilleMT"/>
              </a:rPr>
              <a:t>The sustainability requirement applies to development cooperation intervention results, not interventions themselves. Sometimes sustainability means that an organization or facility built with external help will remain in use, but other times it is more like temporary scaffolding needed only during construction.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i="0" dirty="0">
              <a:effectLst/>
              <a:latin typeface="BaskervilleM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dirty="0">
                <a:effectLst/>
                <a:latin typeface="BaskervilleMT"/>
              </a:rPr>
              <a:t>Sustainability analyses in evaluations are forward-looking during implementation or after the intervention. The fundamental question such analyses ask is not whether intervention gains have been sustained. This question is rarely answered in advance. The concern is whether the intervention can be continued and whether its favorable effects will remain.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i="0" dirty="0">
              <a:effectLst/>
              <a:latin typeface="BaskervilleMT"/>
            </a:endParaRP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49</a:t>
            </a:fld>
            <a:endParaRPr lang="en-SE"/>
          </a:p>
        </p:txBody>
      </p:sp>
    </p:spTree>
    <p:extLst>
      <p:ext uri="{BB962C8B-B14F-4D97-AF65-F5344CB8AC3E}">
        <p14:creationId xmlns:p14="http://schemas.microsoft.com/office/powerpoint/2010/main" val="4099388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dirty="0">
                <a:solidFill>
                  <a:srgbClr val="A62845"/>
                </a:solidFill>
                <a:effectLst/>
                <a:latin typeface="NewsGothic-Bold"/>
              </a:rPr>
              <a:t>PARTNER COUNTRY PRIORITIES</a:t>
            </a:r>
          </a:p>
          <a:p>
            <a:pPr marL="0" indent="0">
              <a:buNone/>
            </a:pPr>
            <a:r>
              <a:rPr lang="en-US" sz="1200" b="0" i="0" dirty="0">
                <a:solidFill>
                  <a:srgbClr val="20231E"/>
                </a:solidFill>
                <a:effectLst/>
                <a:latin typeface="NewsGothic"/>
              </a:rPr>
              <a:t>Development interventions always operate in the policy environment of partner countries. The priorities of partner organizations are critical to the sustainability of their results. Interventions stand a much better chance of being sustained if they reflect partner country priorities than if donors drive them.</a:t>
            </a:r>
          </a:p>
          <a:p>
            <a:pPr marL="0" indent="0">
              <a:buNone/>
            </a:pPr>
            <a:endParaRPr lang="en-US" sz="1200" b="0" i="0" dirty="0">
              <a:solidFill>
                <a:srgbClr val="20231E"/>
              </a:solidFill>
              <a:effectLst/>
              <a:latin typeface="NewsGothic"/>
            </a:endParaRPr>
          </a:p>
          <a:p>
            <a:pPr marL="0" indent="0">
              <a:buNone/>
            </a:pPr>
            <a:r>
              <a:rPr lang="en-US" sz="1200" b="1" i="0" dirty="0">
                <a:solidFill>
                  <a:srgbClr val="A62845"/>
                </a:solidFill>
                <a:effectLst/>
                <a:latin typeface="NewsGothic-Bold"/>
              </a:rPr>
              <a:t>PARTNER COUNTRY OWNERSHIP AND PARTICIPATION</a:t>
            </a:r>
          </a:p>
          <a:p>
            <a:pPr marL="0" indent="0">
              <a:buNone/>
            </a:pPr>
            <a:r>
              <a:rPr lang="en-US" sz="1200" b="0" i="0" dirty="0">
                <a:solidFill>
                  <a:srgbClr val="20231E"/>
                </a:solidFill>
                <a:effectLst/>
                <a:latin typeface="NewsGothic"/>
              </a:rPr>
              <a:t>Without partner country ownership development interventions can usually not be sustained. The active participation of partner country stakeholders in the planning, implementation and follow-up of development activities helps stimulate local ownership.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A61440"/>
              </a:solidFill>
              <a:effectLst/>
              <a:uLnTx/>
              <a:uFillTx/>
              <a:latin typeface="NewsGothic-Bold"/>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A61440"/>
                </a:solidFill>
                <a:effectLst/>
                <a:uLnTx/>
                <a:uFillTx/>
                <a:latin typeface="NewsGothic-Bold"/>
                <a:ea typeface="+mn-ea"/>
                <a:cs typeface="+mn-cs"/>
              </a:rPr>
              <a:t>INSTITUTIONAL </a:t>
            </a:r>
            <a:r>
              <a:rPr kumimoji="0" lang="en-US" sz="1200" b="1" i="0" u="none" strike="noStrike" kern="1200" cap="none" spc="0" normalizeH="0" baseline="0" noProof="0" dirty="0">
                <a:ln>
                  <a:noFill/>
                </a:ln>
                <a:solidFill>
                  <a:srgbClr val="A62845"/>
                </a:solidFill>
                <a:effectLst/>
                <a:uLnTx/>
                <a:uFillTx/>
                <a:latin typeface="NewsGothic-Bold"/>
                <a:ea typeface="+mn-ea"/>
                <a:cs typeface="+mn-cs"/>
              </a:rPr>
              <a:t>AND </a:t>
            </a:r>
            <a:r>
              <a:rPr kumimoji="0" lang="en-US" sz="1200" b="1" i="0" u="none" strike="noStrike" kern="1200" cap="none" spc="0" normalizeH="0" baseline="0" noProof="0" dirty="0">
                <a:ln>
                  <a:noFill/>
                </a:ln>
                <a:solidFill>
                  <a:srgbClr val="A61440"/>
                </a:solidFill>
                <a:effectLst/>
                <a:uLnTx/>
                <a:uFillTx/>
                <a:latin typeface="NewsGothic-Bold"/>
                <a:ea typeface="+mn-ea"/>
                <a:cs typeface="+mn-cs"/>
              </a:rPr>
              <a:t>CULTURAL FACTORS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31E"/>
                </a:solidFill>
                <a:effectLst/>
                <a:uLnTx/>
                <a:uFillTx/>
                <a:latin typeface="NewsGothic"/>
                <a:ea typeface="+mn-ea"/>
                <a:cs typeface="+mn-cs"/>
              </a:rPr>
              <a:t>Interventions should be well integrated in the local institutional and cultural context. Interventions that are out of tune with local norms and sensibilities, or lack institutional support, are unlikely to be sustained.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20231E"/>
              </a:solidFill>
              <a:effectLst/>
              <a:uLnTx/>
              <a:uFillTx/>
              <a:latin typeface="NewsGothic"/>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A62845"/>
              </a:solidFill>
              <a:effectLst/>
              <a:uLnTx/>
              <a:uFillTx/>
              <a:latin typeface="NewsGothic-Bold"/>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A62845"/>
                </a:solidFill>
                <a:effectLst/>
                <a:uLnTx/>
                <a:uFillTx/>
                <a:latin typeface="NewsGothic-Bold"/>
                <a:ea typeface="+mn-ea"/>
                <a:cs typeface="+mn-cs"/>
              </a:rPr>
              <a:t>TECHNOLOGICAL FACTORS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0231E"/>
                </a:solidFill>
                <a:effectLst/>
                <a:uLnTx/>
                <a:uFillTx/>
                <a:latin typeface="NewsGothic"/>
                <a:ea typeface="+mn-ea"/>
                <a:cs typeface="+mn-cs"/>
              </a:rPr>
              <a:t>The technology </a:t>
            </a:r>
            <a:r>
              <a:rPr kumimoji="0" lang="en-US" sz="1200" b="0" i="0" u="none" strike="noStrike" kern="1200" cap="none" spc="0" normalizeH="0" baseline="0" noProof="0" dirty="0" err="1">
                <a:ln>
                  <a:noFill/>
                </a:ln>
                <a:solidFill>
                  <a:srgbClr val="20231E"/>
                </a:solidFill>
                <a:effectLst/>
                <a:uLnTx/>
                <a:uFillTx/>
                <a:latin typeface="NewsGothic"/>
                <a:ea typeface="+mn-ea"/>
                <a:cs typeface="+mn-cs"/>
              </a:rPr>
              <a:t>utilised</a:t>
            </a:r>
            <a:r>
              <a:rPr kumimoji="0" lang="en-US" sz="1200" b="0" i="0" u="none" strike="noStrike" kern="1200" cap="none" spc="0" normalizeH="0" baseline="0" noProof="0" dirty="0">
                <a:ln>
                  <a:noFill/>
                </a:ln>
                <a:solidFill>
                  <a:srgbClr val="20231E"/>
                </a:solidFill>
                <a:effectLst/>
                <a:uLnTx/>
                <a:uFillTx/>
                <a:latin typeface="NewsGothic"/>
                <a:ea typeface="+mn-ea"/>
                <a:cs typeface="+mn-cs"/>
              </a:rPr>
              <a:t> in the intervention should be appropriate to the economic, educational and cultural conditions of the host country. If the level of technology is too advanced and spare parts scarce or too expensive, continued maintenance is unlikely</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sz="1100" b="1" i="0" dirty="0">
              <a:solidFill>
                <a:srgbClr val="A62845"/>
              </a:solidFill>
              <a:effectLst/>
              <a:latin typeface="NewsGothic-Bold"/>
            </a:endParaRPr>
          </a:p>
          <a:p>
            <a:r>
              <a:rPr lang="en-US" sz="1100" b="1" i="0" dirty="0">
                <a:solidFill>
                  <a:srgbClr val="A62845"/>
                </a:solidFill>
                <a:effectLst/>
                <a:latin typeface="NewsGothic-Bold"/>
              </a:rPr>
              <a:t>EXIT STRATEGY</a:t>
            </a:r>
          </a:p>
          <a:p>
            <a:r>
              <a:rPr lang="en-US" sz="1100" b="0" i="0" dirty="0">
                <a:solidFill>
                  <a:srgbClr val="20231E"/>
                </a:solidFill>
                <a:effectLst/>
                <a:latin typeface="NewsGothic"/>
              </a:rPr>
              <a:t>The chances that the benefits from an intervention will be sustained are also likely to increase if there are time limits and well defined exit points. An exit strategy, including a plan for sustainability, should be part of every development intervention from the very beginning.</a:t>
            </a:r>
          </a:p>
          <a:p>
            <a:r>
              <a:rPr lang="en-US" sz="1100" b="0" i="0" dirty="0">
                <a:solidFill>
                  <a:srgbClr val="20231E"/>
                </a:solidFill>
                <a:effectLst/>
                <a:latin typeface="BaskervilleMT"/>
              </a:rPr>
              <a:t>The above list of factors is not necessarily exhaustive. Neither is it a catalogue, which must be included in all evaluations initiated by </a:t>
            </a:r>
            <a:r>
              <a:rPr lang="en-US" sz="1100" b="0" i="0" dirty="0" err="1">
                <a:solidFill>
                  <a:srgbClr val="20231E"/>
                </a:solidFill>
                <a:effectLst/>
                <a:latin typeface="BaskervilleMT"/>
              </a:rPr>
              <a:t>Sida</a:t>
            </a:r>
            <a:r>
              <a:rPr lang="en-US" sz="1100" b="0" i="0" dirty="0">
                <a:solidFill>
                  <a:srgbClr val="20231E"/>
                </a:solidFill>
                <a:effectLst/>
                <a:latin typeface="BaskervilleMT"/>
              </a:rPr>
              <a:t>. The analysis of sustainability must always be adapted to the circumstances of each evaluation.</a:t>
            </a:r>
          </a:p>
          <a:p>
            <a:endParaRPr lang="en-US" sz="1100" b="0" i="0" dirty="0">
              <a:solidFill>
                <a:srgbClr val="20231E"/>
              </a:solidFill>
              <a:effectLst/>
              <a:latin typeface="BaskervilleMT"/>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A62845"/>
                </a:solidFill>
                <a:effectLst/>
                <a:uLnTx/>
                <a:uFillTx/>
                <a:latin typeface="NewsGothic-Bold"/>
                <a:ea typeface="+mn-ea"/>
                <a:cs typeface="+mn-cs"/>
              </a:rPr>
              <a:t>ENVIRONMENTAL FACTORS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0231E"/>
                </a:solidFill>
                <a:effectLst/>
                <a:uLnTx/>
                <a:uFillTx/>
                <a:latin typeface="NewsGothic"/>
                <a:ea typeface="+mn-ea"/>
                <a:cs typeface="+mn-cs"/>
              </a:rPr>
              <a:t>In developing countries the natural environment is often under pressure from population growth and poor management of natural resources. Environmental degradation may force partner </a:t>
            </a:r>
            <a:r>
              <a:rPr kumimoji="0" lang="en-US" sz="1600" b="0" i="0" u="none" strike="noStrike" kern="1200" cap="none" spc="0" normalizeH="0" baseline="0" noProof="0" dirty="0" err="1">
                <a:ln>
                  <a:noFill/>
                </a:ln>
                <a:solidFill>
                  <a:srgbClr val="20231E"/>
                </a:solidFill>
                <a:effectLst/>
                <a:uLnTx/>
                <a:uFillTx/>
                <a:latin typeface="NewsGothic"/>
                <a:ea typeface="+mn-ea"/>
                <a:cs typeface="+mn-cs"/>
              </a:rPr>
              <a:t>organisations</a:t>
            </a:r>
            <a:r>
              <a:rPr kumimoji="0" lang="en-US" sz="1600" b="0" i="0" u="none" strike="noStrike" kern="1200" cap="none" spc="0" normalizeH="0" baseline="0" noProof="0" dirty="0">
                <a:ln>
                  <a:noFill/>
                </a:ln>
                <a:solidFill>
                  <a:srgbClr val="20231E"/>
                </a:solidFill>
                <a:effectLst/>
                <a:uLnTx/>
                <a:uFillTx/>
                <a:latin typeface="NewsGothic"/>
                <a:ea typeface="+mn-ea"/>
                <a:cs typeface="+mn-cs"/>
              </a:rPr>
              <a:t> to discontinue otherwise positive intervention results.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A62845"/>
              </a:solidFill>
              <a:effectLst/>
              <a:uLnTx/>
              <a:uFillTx/>
              <a:latin typeface="NewsGothic-Bold"/>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A62845"/>
                </a:solidFill>
                <a:effectLst/>
                <a:uLnTx/>
                <a:uFillTx/>
                <a:latin typeface="NewsGothic-Bold"/>
                <a:ea typeface="+mn-ea"/>
                <a:cs typeface="+mn-cs"/>
              </a:rPr>
              <a:t>FINANCIAL FACTORS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0231E"/>
                </a:solidFill>
                <a:effectLst/>
                <a:uLnTx/>
                <a:uFillTx/>
                <a:latin typeface="NewsGothic"/>
                <a:ea typeface="+mn-ea"/>
                <a:cs typeface="+mn-cs"/>
              </a:rPr>
              <a:t>In many interventions, sustainability depends on partners’ financial capacity to maintain results. Government revenue, user fees and other income generating activities may secure such funding, and hence contribute to sustainability.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0231E"/>
              </a:solidFill>
              <a:effectLst/>
              <a:uLnTx/>
              <a:uFillTx/>
              <a:latin typeface="NewsGothic"/>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A62845"/>
                </a:solidFill>
                <a:effectLst/>
                <a:uLnTx/>
                <a:uFillTx/>
                <a:latin typeface="NewsGothic-Bold"/>
                <a:ea typeface="+mn-ea"/>
                <a:cs typeface="+mn-cs"/>
              </a:rPr>
              <a:t>MANAGEMENT AND ORGANISATION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0231E"/>
                </a:solidFill>
                <a:effectLst/>
                <a:uLnTx/>
                <a:uFillTx/>
                <a:latin typeface="NewsGothic"/>
                <a:ea typeface="+mn-ea"/>
                <a:cs typeface="+mn-cs"/>
              </a:rPr>
              <a:t>The governance of recipient country institutions is a key determinant of sustainability. Weak, ineffective, or “unsound” management and </a:t>
            </a:r>
            <a:r>
              <a:rPr kumimoji="0" lang="en-US" sz="1600" b="0" i="0" u="none" strike="noStrike" kern="1200" cap="none" spc="0" normalizeH="0" baseline="0" noProof="0" dirty="0" err="1">
                <a:ln>
                  <a:noFill/>
                </a:ln>
                <a:solidFill>
                  <a:srgbClr val="20231E"/>
                </a:solidFill>
                <a:effectLst/>
                <a:uLnTx/>
                <a:uFillTx/>
                <a:latin typeface="NewsGothic"/>
                <a:ea typeface="+mn-ea"/>
                <a:cs typeface="+mn-cs"/>
              </a:rPr>
              <a:t>organisation</a:t>
            </a:r>
            <a:r>
              <a:rPr kumimoji="0" lang="en-US" sz="1600" b="0" i="0" u="none" strike="noStrike" kern="1200" cap="none" spc="0" normalizeH="0" baseline="0" noProof="0" dirty="0">
                <a:ln>
                  <a:noFill/>
                </a:ln>
                <a:solidFill>
                  <a:srgbClr val="20231E"/>
                </a:solidFill>
                <a:effectLst/>
                <a:uLnTx/>
                <a:uFillTx/>
                <a:latin typeface="NewsGothic"/>
                <a:ea typeface="+mn-ea"/>
                <a:cs typeface="+mn-cs"/>
              </a:rPr>
              <a:t> may significantly reduce the likelihood that results will be sustainable. In many cases, a working system of accountability to citizens is likely to increase the chances that benefits will be sustained.</a:t>
            </a:r>
          </a:p>
          <a:p>
            <a:endParaRPr lang="en-US" sz="1100" b="0" i="0" dirty="0">
              <a:solidFill>
                <a:srgbClr val="20231E"/>
              </a:solidFill>
              <a:effectLst/>
              <a:latin typeface="BaskervilleMT"/>
            </a:endParaRPr>
          </a:p>
          <a:p>
            <a:endParaRPr lang="en-US" sz="1100" b="0" i="0" dirty="0">
              <a:solidFill>
                <a:srgbClr val="20231E"/>
              </a:solidFill>
              <a:effectLst/>
              <a:latin typeface="BaskervilleMT"/>
            </a:endParaRPr>
          </a:p>
          <a:p>
            <a:pPr marL="0" indent="0">
              <a:buNone/>
            </a:pPr>
            <a:endParaRPr lang="en-US" sz="1200" b="0" i="0" dirty="0">
              <a:solidFill>
                <a:srgbClr val="20231E"/>
              </a:solidFill>
              <a:effectLst/>
              <a:latin typeface="NewsGothic"/>
            </a:endParaRP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50</a:t>
            </a:fld>
            <a:endParaRPr lang="en-SE"/>
          </a:p>
        </p:txBody>
      </p:sp>
    </p:spTree>
    <p:extLst>
      <p:ext uri="{BB962C8B-B14F-4D97-AF65-F5344CB8AC3E}">
        <p14:creationId xmlns:p14="http://schemas.microsoft.com/office/powerpoint/2010/main" val="1206900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how the five criteria complement each other, it is necessary to clarify the distinction between effectiveness and efficiency. </a:t>
            </a:r>
          </a:p>
          <a:p>
            <a:endParaRPr lang="en-US" dirty="0"/>
          </a:p>
          <a:p>
            <a:r>
              <a:rPr lang="en-US" dirty="0"/>
              <a:t>What we should remember is that these two are fundamentally different. To understand how the five criteria complement each other, the contrast between effectiveness and efficiency must be clarified. What we should remember is that these two are fundamentally different. The amount to which an examined intervention met its aims is referred to as its effectiveness. In contrast, efficiency refers to the amount to which an intervention's expenses can be justified by its outcomes. Without a prior assessment of impacts, an analysis of efficiency makes little sense. </a:t>
            </a:r>
            <a:br>
              <a:rPr lang="en-US" dirty="0"/>
            </a:br>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8</a:t>
            </a:fld>
            <a:endParaRPr lang="en-SE"/>
          </a:p>
        </p:txBody>
      </p:sp>
    </p:spTree>
    <p:extLst>
      <p:ext uri="{BB962C8B-B14F-4D97-AF65-F5344CB8AC3E}">
        <p14:creationId xmlns:p14="http://schemas.microsoft.com/office/powerpoint/2010/main" val="2601190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1" dirty="0">
                <a:solidFill>
                  <a:srgbClr val="20231E"/>
                </a:solidFill>
                <a:effectLst/>
              </a:rPr>
              <a:t>Technical efficiency</a:t>
            </a:r>
            <a:endParaRPr lang="en-US" sz="1400" b="1" i="0" dirty="0">
              <a:solidFill>
                <a:srgbClr val="20231E"/>
              </a:solidFill>
              <a:effectLst/>
            </a:endParaRPr>
          </a:p>
          <a:p>
            <a:r>
              <a:rPr lang="en-US" sz="1200" b="1" i="0" dirty="0">
                <a:solidFill>
                  <a:srgbClr val="20231E"/>
                </a:solidFill>
                <a:effectLst/>
              </a:rPr>
              <a:t>When we say that an intervention is technically efficient we mean that it produces as much as possible of a specified result, given the available resources. Alternatively, an intervention is technically efficient when it produces a planned result </a:t>
            </a:r>
            <a:r>
              <a:rPr lang="en-US" sz="1400" b="1" i="0" dirty="0">
                <a:solidFill>
                  <a:srgbClr val="20231E"/>
                </a:solidFill>
                <a:effectLst/>
              </a:rPr>
              <a:t>with a minimum of resources. In either case, technical efficiency is a matter of avoiding waste and reducing the cost</a:t>
            </a:r>
          </a:p>
          <a:p>
            <a:endParaRPr lang="en-US" sz="1400" b="1" i="0" dirty="0">
              <a:solidFill>
                <a:srgbClr val="20231E"/>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20231E"/>
                </a:solidFill>
                <a:effectLst/>
                <a:latin typeface="BaskervilleMT"/>
              </a:rPr>
              <a:t>Allocative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20231E"/>
                </a:solidFill>
                <a:effectLst/>
                <a:latin typeface="BaskervilleMT"/>
              </a:rPr>
              <a:t>A more complex concept of efficiency is that of </a:t>
            </a:r>
            <a:r>
              <a:rPr lang="en-US" sz="1400" b="0" i="1" dirty="0">
                <a:solidFill>
                  <a:srgbClr val="20231E"/>
                </a:solidFill>
                <a:effectLst/>
                <a:latin typeface="BaskervilleMT-Italic"/>
              </a:rPr>
              <a:t>allocative efficiency</a:t>
            </a:r>
            <a:r>
              <a:rPr lang="en-US" sz="1400" b="0" i="0" dirty="0">
                <a:solidFill>
                  <a:srgbClr val="20231E"/>
                </a:solidFill>
                <a:effectLst/>
                <a:latin typeface="BaskervilleMT"/>
              </a:rPr>
              <a:t>. To be efficient in this sense an intervention must first of all be technically efficient. But this is not enough. Optimal allocative efficiency is not achieved unless the intervention produces the highest possible level of utility or value to society.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dirty="0">
              <a:solidFill>
                <a:srgbClr val="20231E"/>
              </a:solidFill>
              <a:effectLst/>
              <a:latin typeface="Baskerville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20231E"/>
                </a:solidFill>
                <a:effectLst/>
                <a:latin typeface="BaskervilleMT"/>
              </a:rPr>
              <a:t>If an alternative use of the same resources would have produced a higher level of aggregate value or utility, the intervention is not optimally efficient from an allocative point of view, although it may well be highly efficient in the technical sense.</a:t>
            </a:r>
          </a:p>
          <a:p>
            <a:endParaRPr lang="en-US" b="1" dirty="0"/>
          </a:p>
        </p:txBody>
      </p:sp>
      <p:sp>
        <p:nvSpPr>
          <p:cNvPr id="4" name="Slide Number Placeholder 3"/>
          <p:cNvSpPr>
            <a:spLocks noGrp="1"/>
          </p:cNvSpPr>
          <p:nvPr>
            <p:ph type="sldNum" sz="quarter" idx="5"/>
          </p:nvPr>
        </p:nvSpPr>
        <p:spPr/>
        <p:txBody>
          <a:bodyPr/>
          <a:lstStyle/>
          <a:p>
            <a:fld id="{5F8DE409-7905-BB45-9BDA-495B68ED6375}" type="slidenum">
              <a:rPr lang="en-SE" smtClean="0"/>
              <a:t>54</a:t>
            </a:fld>
            <a:endParaRPr lang="en-SE"/>
          </a:p>
        </p:txBody>
      </p:sp>
    </p:spTree>
    <p:extLst>
      <p:ext uri="{BB962C8B-B14F-4D97-AF65-F5344CB8AC3E}">
        <p14:creationId xmlns:p14="http://schemas.microsoft.com/office/powerpoint/2010/main" val="3855996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Healthy, attractive ecosystems and human life have costs and rewards. After the CBA, non-monetary costs and benefits are sometimes considered separately. The final analysis compares costs and benefits. Otherwise, the intervention is not worthwhile until benefits exceed costs.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CBA evaluates programmes, policies, and actions. Helping limited assets be used economically is the goal. Methodically comparing pros and cons is one of its features. Supporters and opponents agree CBA has limitations. One is that it benefits present generations over future ones. Environmental sustainability and intergenerational equity can be overlooked when long-term benefits and costs are underestimated. No such concerns exist with 30–40-year analyses.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Distributive effects analysis is another drawback. CBA deems an intervention socially useful and economically worthwhile if it increases society's total happiness as measured by the market or a surrogate like consumers' "willingness to pay." Adding prices and perks may obscure losers and winners. CBA typically raises distribution concerns. Distributive effects are not essential to efficiency studies.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Calling this a CBA limitation may be misleading. The CBA </a:t>
            </a:r>
            <a:r>
              <a:rPr lang="en-US" b="1" dirty="0" err="1"/>
              <a:t>prioritises</a:t>
            </a:r>
            <a:r>
              <a:rPr lang="en-US" b="1" dirty="0"/>
              <a:t> economic efficiency over equity and justice. </a:t>
            </a:r>
          </a:p>
        </p:txBody>
      </p:sp>
      <p:sp>
        <p:nvSpPr>
          <p:cNvPr id="4" name="Slide Number Placeholder 3"/>
          <p:cNvSpPr>
            <a:spLocks noGrp="1"/>
          </p:cNvSpPr>
          <p:nvPr>
            <p:ph type="sldNum" sz="quarter" idx="5"/>
          </p:nvPr>
        </p:nvSpPr>
        <p:spPr/>
        <p:txBody>
          <a:bodyPr/>
          <a:lstStyle/>
          <a:p>
            <a:fld id="{5F8DE409-7905-BB45-9BDA-495B68ED6375}" type="slidenum">
              <a:rPr lang="en-SE" smtClean="0"/>
              <a:t>57</a:t>
            </a:fld>
            <a:endParaRPr lang="en-SE"/>
          </a:p>
        </p:txBody>
      </p:sp>
    </p:spTree>
    <p:extLst>
      <p:ext uri="{BB962C8B-B14F-4D97-AF65-F5344CB8AC3E}">
        <p14:creationId xmlns:p14="http://schemas.microsoft.com/office/powerpoint/2010/main" val="97568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The other factors, influence, relevance, and sustainability, add to the effectiveness criterion. Like the last two, they are used to assess results independently of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p>
          <a:p>
            <a:r>
              <a:rPr lang="en-US" b="1" dirty="0"/>
              <a:t>Even though the five criteria tend to overlap in some places, that shouldn’t be confused. For example, when we look at the effects of something in a study of impact, we may find some of the same effects we may have already seen in an assessment of effectiveness.</a:t>
            </a:r>
          </a:p>
          <a:p>
            <a:endParaRPr lang="en-US" b="1" dirty="0"/>
          </a:p>
          <a:p>
            <a:r>
              <a:rPr lang="en-US" b="1" dirty="0"/>
              <a:t>In the same way, a study of relevance and a study of effectiveness may have some overlaps.</a:t>
            </a:r>
          </a:p>
          <a:p>
            <a:r>
              <a:rPr lang="en-US" b="1" dirty="0"/>
              <a:t>But this isn't a problem unless we think that the five criteria are all about different sets of facts, which isn't the case. Each criterion is a way to look at an intervention, and nothing else.</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9</a:t>
            </a:fld>
            <a:endParaRPr lang="en-SE"/>
          </a:p>
        </p:txBody>
      </p:sp>
    </p:spTree>
    <p:extLst>
      <p:ext uri="{BB962C8B-B14F-4D97-AF65-F5344CB8AC3E}">
        <p14:creationId xmlns:p14="http://schemas.microsoft.com/office/powerpoint/2010/main" val="3942809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term relevance can refer both to the scientific usefulness of a research project and to the relevance of such a project from a general development perspective.</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11</a:t>
            </a:fld>
            <a:endParaRPr lang="en-SE"/>
          </a:p>
        </p:txBody>
      </p:sp>
    </p:spTree>
    <p:extLst>
      <p:ext uri="{BB962C8B-B14F-4D97-AF65-F5344CB8AC3E}">
        <p14:creationId xmlns:p14="http://schemas.microsoft.com/office/powerpoint/2010/main" val="14205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a:solidFill>
                  <a:srgbClr val="A62845"/>
                </a:solidFill>
                <a:effectLst/>
                <a:latin typeface="NewsGothic-Bold"/>
              </a:rPr>
              <a:t>APPROPRIATENESS - </a:t>
            </a:r>
            <a:r>
              <a:rPr lang="en-US" sz="1200" b="0" i="0" dirty="0">
                <a:solidFill>
                  <a:srgbClr val="20231E"/>
                </a:solidFill>
                <a:effectLst/>
                <a:latin typeface="NewsGothic"/>
              </a:rPr>
              <a:t>The extent to which humanitarian inputs and activities are tailored to local needs, and the requirements of ownership, accountability, and cost-effectiveness. How well did the humanitarian activities respond to the changing demands of the situation?</a:t>
            </a:r>
          </a:p>
          <a:p>
            <a:r>
              <a:rPr lang="en-US" sz="1200" b="1" i="0" dirty="0">
                <a:solidFill>
                  <a:srgbClr val="A62845"/>
                </a:solidFill>
                <a:effectLst/>
                <a:latin typeface="NewsGothic-Bold"/>
              </a:rPr>
              <a:t>COVERAGE- </a:t>
            </a:r>
            <a:r>
              <a:rPr lang="en-US" sz="1200" b="0" i="0" dirty="0">
                <a:solidFill>
                  <a:srgbClr val="20231E"/>
                </a:solidFill>
                <a:effectLst/>
                <a:latin typeface="NewsGothic"/>
              </a:rPr>
              <a:t>The extent to which the entire group in need had access to benefits and were given necessary support. Key questions: Did the benefits reach the target group as intended, or did too large a portion of the benefits leak to outsiders? Were benefits distributed fairly between gender and age groups and across social and cultural barriers?</a:t>
            </a:r>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13</a:t>
            </a:fld>
            <a:endParaRPr lang="en-SE"/>
          </a:p>
        </p:txBody>
      </p:sp>
    </p:spTree>
    <p:extLst>
      <p:ext uri="{BB962C8B-B14F-4D97-AF65-F5344CB8AC3E}">
        <p14:creationId xmlns:p14="http://schemas.microsoft.com/office/powerpoint/2010/main" val="1323104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CONNECTEDNESS - The extent to which short-term emergency activities take into account longer-term needs and the interconnectedness of humanitarian problems. Examples of problems to be dealt with are environmental effects of refugee camps, damage of roads through food transports, damage to local institutions as a result of international NGOs taking over central government functions and recruiting skilled staff from local government institutions.</a:t>
            </a:r>
          </a:p>
          <a:p>
            <a:r>
              <a:rPr lang="en-US" dirty="0"/>
              <a:t>COHERENCE - Consistency between development, security, trade, military and humanitarian policies, and the extent to which human rights were taken into account. Important questions: Were policies mutually consistent? Did all actors pull in the same direction? Were human rights consistently respected?</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14</a:t>
            </a:fld>
            <a:endParaRPr lang="en-SE"/>
          </a:p>
        </p:txBody>
      </p:sp>
    </p:spTree>
    <p:extLst>
      <p:ext uri="{BB962C8B-B14F-4D97-AF65-F5344CB8AC3E}">
        <p14:creationId xmlns:p14="http://schemas.microsoft.com/office/powerpoint/2010/main" val="1793385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0231E"/>
                </a:solidFill>
                <a:effectLst/>
                <a:latin typeface="BaskervilleMT"/>
              </a:rPr>
              <a:t>it is useful to make a distinction between evaluation criteria and standards of performance related to those criteria. While evaluation criteria are variables in terms of which performance is measured or assessed, standards of performance are values on those variables representing acceptable levels of achievement</a:t>
            </a:r>
            <a:r>
              <a:rPr lang="en-US" dirty="0"/>
              <a:t> </a:t>
            </a:r>
          </a:p>
          <a:p>
            <a:r>
              <a:rPr lang="en-US" sz="1200" b="0" i="0" dirty="0">
                <a:solidFill>
                  <a:srgbClr val="20231E"/>
                </a:solidFill>
                <a:effectLst/>
                <a:latin typeface="BaskervilleMT"/>
              </a:rPr>
              <a:t>For example, if we are dealing with a road construction intervention and effectiveness is the criterion of evaluation, one </a:t>
            </a:r>
            <a:r>
              <a:rPr lang="en-US" sz="1200" b="0" i="0" dirty="0" err="1">
                <a:solidFill>
                  <a:srgbClr val="20231E"/>
                </a:solidFill>
                <a:effectLst/>
                <a:latin typeface="BaskervilleMT"/>
              </a:rPr>
              <a:t>kilometre</a:t>
            </a:r>
            <a:r>
              <a:rPr lang="en-US" sz="1200" b="0" i="0" dirty="0">
                <a:solidFill>
                  <a:srgbClr val="20231E"/>
                </a:solidFill>
                <a:effectLst/>
                <a:latin typeface="BaskervilleMT"/>
              </a:rPr>
              <a:t> of asphalt road completed every three months could be a standard of performance</a:t>
            </a:r>
            <a:r>
              <a:rPr lang="en-US" dirty="0"/>
              <a:t> </a:t>
            </a:r>
          </a:p>
        </p:txBody>
      </p:sp>
      <p:sp>
        <p:nvSpPr>
          <p:cNvPr id="4" name="Slide Number Placeholder 3"/>
          <p:cNvSpPr>
            <a:spLocks noGrp="1"/>
          </p:cNvSpPr>
          <p:nvPr>
            <p:ph type="sldNum" sz="quarter" idx="5"/>
          </p:nvPr>
        </p:nvSpPr>
        <p:spPr/>
        <p:txBody>
          <a:bodyPr/>
          <a:lstStyle/>
          <a:p>
            <a:fld id="{5F8DE409-7905-BB45-9BDA-495B68ED6375}" type="slidenum">
              <a:rPr lang="en-SE" smtClean="0"/>
              <a:t>15</a:t>
            </a:fld>
            <a:endParaRPr lang="en-SE"/>
          </a:p>
        </p:txBody>
      </p:sp>
    </p:spTree>
    <p:extLst>
      <p:ext uri="{BB962C8B-B14F-4D97-AF65-F5344CB8AC3E}">
        <p14:creationId xmlns:p14="http://schemas.microsoft.com/office/powerpoint/2010/main" val="2489620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In some cases, standards of performance must be defined during the evaluation process itself, rather than during planning. Furthermore, even if the standards of performance are well defined in </a:t>
            </a:r>
            <a:br>
              <a:rPr lang="en-US" b="1" dirty="0"/>
            </a:br>
            <a:r>
              <a:rPr lang="en-US" b="1" dirty="0"/>
              <a:t>advance the evaluators may have to decide whether they are reasonable or not, given the problem addressed by the intervention and the amount of resources invested.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When looking at the facts of the case, the evaluators may come to the conclusion that the performance standards were too ambitious or not ambitious enough.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They might even propose an alternative set of standards. Other complications regarding standards of performance are due to the fact that the goals and objectives of development interventions may be vague, incomplete or both. </a:t>
            </a:r>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F8DE409-7905-BB45-9BDA-495B68ED6375}" type="slidenum">
              <a:rPr lang="en-SE" smtClean="0"/>
              <a:t>16</a:t>
            </a:fld>
            <a:endParaRPr lang="en-SE"/>
          </a:p>
        </p:txBody>
      </p:sp>
    </p:spTree>
    <p:extLst>
      <p:ext uri="{BB962C8B-B14F-4D97-AF65-F5344CB8AC3E}">
        <p14:creationId xmlns:p14="http://schemas.microsoft.com/office/powerpoint/2010/main" val="1861819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184576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38296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2051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2505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471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23296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6040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412647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7018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2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10/21/2023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5454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47609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diagramData" Target="../diagrams/data4.xml"/><Relationship Id="rId11" Type="http://schemas.openxmlformats.org/officeDocument/2006/relationships/image" Target="../media/image3.png"/><Relationship Id="rId5" Type="http://schemas.openxmlformats.org/officeDocument/2006/relationships/image" Target="../media/image24.jpeg"/><Relationship Id="rId10" Type="http://schemas.microsoft.com/office/2007/relationships/diagramDrawing" Target="../diagrams/drawing4.xml"/><Relationship Id="rId4" Type="http://schemas.openxmlformats.org/officeDocument/2006/relationships/notesSlide" Target="../notesSlides/notesSlide8.xml"/><Relationship Id="rId9" Type="http://schemas.openxmlformats.org/officeDocument/2006/relationships/diagramColors" Target="../diagrams/colors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3.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3.pn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3.png"/><Relationship Id="rId5" Type="http://schemas.openxmlformats.org/officeDocument/2006/relationships/image" Target="../media/image34.sv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3.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3.png"/><Relationship Id="rId5" Type="http://schemas.openxmlformats.org/officeDocument/2006/relationships/image" Target="../media/image51.jpeg"/><Relationship Id="rId4"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3.pn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3.png"/><Relationship Id="rId5" Type="http://schemas.openxmlformats.org/officeDocument/2006/relationships/image" Target="../media/image53.png"/><Relationship Id="rId4" Type="http://schemas.openxmlformats.org/officeDocument/2006/relationships/notesSlide" Target="../notesSlides/notesSlide24.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notesSlide" Target="../notesSlides/notesSlide25.xml"/><Relationship Id="rId9" Type="http://schemas.microsoft.com/office/2007/relationships/diagramDrawing" Target="../diagrams/drawing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png"/><Relationship Id="rId4" Type="http://schemas.openxmlformats.org/officeDocument/2006/relationships/notesSlide" Target="../notesSlides/notesSlide27.xml"/><Relationship Id="rId9" Type="http://schemas.microsoft.com/office/2007/relationships/diagramDrawing" Target="../diagrams/drawing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3.png"/><Relationship Id="rId5" Type="http://schemas.openxmlformats.org/officeDocument/2006/relationships/image" Target="../media/image55.sv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3.png"/><Relationship Id="rId5" Type="http://schemas.openxmlformats.org/officeDocument/2006/relationships/image" Target="../media/image56.png"/><Relationship Id="rId4"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7.sv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3.png"/><Relationship Id="rId4" Type="http://schemas.openxmlformats.org/officeDocument/2006/relationships/notesSlide" Target="../notesSlides/notesSlide29.xml"/><Relationship Id="rId9" Type="http://schemas.microsoft.com/office/2007/relationships/diagramDrawing" Target="../diagrams/drawing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3.png"/><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Layout" Target="../slideLayouts/slideLayout2.xml"/><Relationship Id="rId7" Type="http://schemas.openxmlformats.org/officeDocument/2006/relationships/diagramColors" Target="../diagrams/colors10.xml"/><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3.png"/><Relationship Id="rId5" Type="http://schemas.openxmlformats.org/officeDocument/2006/relationships/image" Target="../media/image55.sv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3.png"/><Relationship Id="rId4" Type="http://schemas.openxmlformats.org/officeDocument/2006/relationships/notesSlide" Target="../notesSlides/notesSlide30.xml"/><Relationship Id="rId9" Type="http://schemas.microsoft.com/office/2007/relationships/diagramDrawing" Target="../diagrams/drawing1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p3"/><Relationship Id="rId1" Type="http://schemas.microsoft.com/office/2007/relationships/media" Target="../media/media53.mp3"/><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2.xml"/><Relationship Id="rId7" Type="http://schemas.openxmlformats.org/officeDocument/2006/relationships/diagramColors" Target="../diagrams/colors12.xml"/><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xml"/><Relationship Id="rId7" Type="http://schemas.openxmlformats.org/officeDocument/2006/relationships/diagramQuickStyle" Target="../diagrams/quickStyle13.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3.png"/><Relationship Id="rId4" Type="http://schemas.openxmlformats.org/officeDocument/2006/relationships/notesSlide" Target="../notesSlides/notesSlide31.xml"/><Relationship Id="rId9" Type="http://schemas.microsoft.com/office/2007/relationships/diagramDrawing" Target="../diagrams/drawing13.xml"/></Relationships>
</file>

<file path=ppt/slides/_rels/slide5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slideLayout" Target="../slideLayouts/slideLayout2.xml"/><Relationship Id="rId7" Type="http://schemas.openxmlformats.org/officeDocument/2006/relationships/diagramColors" Target="../diagrams/colors14.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slideLayout" Target="../slideLayouts/slideLayout2.xml"/><Relationship Id="rId7" Type="http://schemas.openxmlformats.org/officeDocument/2006/relationships/diagramColors" Target="../diagrams/colors15.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a:xfrm>
            <a:off x="1524000" y="1122363"/>
            <a:ext cx="9144000" cy="1376997"/>
          </a:xfrm>
        </p:spPr>
        <p:txBody>
          <a:bodyPr>
            <a:normAutofit/>
          </a:bodyPr>
          <a:lstStyle/>
          <a:p>
            <a:r>
              <a:rPr lang="en-US" b="1" dirty="0">
                <a:effectLst/>
                <a:latin typeface="+mn-lt"/>
                <a:ea typeface="Times New Roman" panose="02020603050405020304" pitchFamily="18" charset="0"/>
              </a:rPr>
              <a:t>Evaluation Standards</a:t>
            </a:r>
            <a:endParaRPr lang="en-SE" b="1" dirty="0">
              <a:latin typeface="+mn-lt"/>
            </a:endParaRPr>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98645" y="3342640"/>
            <a:ext cx="9144000" cy="2113280"/>
          </a:xfrm>
        </p:spPr>
        <p:txBody>
          <a:bodyPr>
            <a:normAutofit fontScale="25000" lnSpcReduction="20000"/>
          </a:bodyPr>
          <a:lstStyle/>
          <a:p>
            <a:pPr>
              <a:lnSpc>
                <a:spcPct val="120000"/>
              </a:lnSpc>
            </a:pPr>
            <a:r>
              <a:rPr lang="en-SE" sz="9600" b="1" dirty="0"/>
              <a:t>Dr HMP Herath</a:t>
            </a:r>
          </a:p>
          <a:p>
            <a:pPr>
              <a:lnSpc>
                <a:spcPct val="120000"/>
              </a:lnSpc>
            </a:pPr>
            <a:r>
              <a:rPr lang="en-SE" sz="9600" b="1" dirty="0"/>
              <a:t>Senior lecturer</a:t>
            </a:r>
            <a:br>
              <a:rPr lang="en-SE" sz="9600" b="1" dirty="0"/>
            </a:br>
            <a:r>
              <a:rPr lang="en-SE" sz="9600" b="1" dirty="0"/>
              <a:t>Ph.D. (USJ), RN(SLNC), B.Sc. (Nursing) Hons(UPSL), CTHE (KDU) </a:t>
            </a:r>
            <a:br>
              <a:rPr lang="en-SE" sz="9600" b="1" dirty="0"/>
            </a:br>
            <a:r>
              <a:rPr lang="en-SE" sz="9600" b="1" dirty="0"/>
              <a:t>Department of Nursing &amp; Midwifery</a:t>
            </a:r>
            <a:br>
              <a:rPr lang="en-SE" sz="9600" b="1" dirty="0"/>
            </a:br>
            <a:r>
              <a:rPr lang="en-SE" sz="9600" b="1" dirty="0"/>
              <a:t>FAHS, KDU</a:t>
            </a:r>
          </a:p>
          <a:p>
            <a:endParaRPr lang="en-SE"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96949" y="4327208"/>
            <a:ext cx="9144000" cy="6330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pic>
        <p:nvPicPr>
          <p:cNvPr id="4" name="ElevenLabs_2023-10-15T01_35_53_Daniel_pre_s100_sb100_m1">
            <a:hlinkClick r:id="" action="ppaction://media"/>
            <a:extLst>
              <a:ext uri="{FF2B5EF4-FFF2-40B4-BE49-F238E27FC236}">
                <a16:creationId xmlns:a16="http://schemas.microsoft.com/office/drawing/2014/main" id="{512E63EE-4DBE-053A-28A7-04B9E35286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9050" y="465138"/>
            <a:ext cx="487363" cy="487362"/>
          </a:xfrm>
          <a:prstGeom prst="rect">
            <a:avLst/>
          </a:prstGeom>
        </p:spPr>
      </p:pic>
    </p:spTree>
    <p:extLst>
      <p:ext uri="{BB962C8B-B14F-4D97-AF65-F5344CB8AC3E}">
        <p14:creationId xmlns:p14="http://schemas.microsoft.com/office/powerpoint/2010/main" val="116159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1D444C9-9FA6-485E-8F7A-5B65A28FC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9B420DA-CA05-C61C-845C-F4C26A336D2F}"/>
              </a:ext>
            </a:extLst>
          </p:cNvPr>
          <p:cNvSpPr>
            <a:spLocks noGrp="1"/>
          </p:cNvSpPr>
          <p:nvPr>
            <p:ph type="title"/>
          </p:nvPr>
        </p:nvSpPr>
        <p:spPr>
          <a:xfrm>
            <a:off x="793159" y="1377146"/>
            <a:ext cx="4076460" cy="3626217"/>
          </a:xfrm>
        </p:spPr>
        <p:txBody>
          <a:bodyPr vert="horz" lIns="91440" tIns="45720" rIns="91440" bIns="45720" rtlCol="0" anchor="b">
            <a:normAutofit/>
          </a:bodyPr>
          <a:lstStyle/>
          <a:p>
            <a:pPr algn="r"/>
            <a:r>
              <a:rPr lang="en-US" sz="8000" dirty="0">
                <a:solidFill>
                  <a:srgbClr val="FFFFFF"/>
                </a:solidFill>
              </a:rPr>
              <a:t>Further criteria</a:t>
            </a:r>
          </a:p>
        </p:txBody>
      </p:sp>
      <p:pic>
        <p:nvPicPr>
          <p:cNvPr id="4" name="Picture 3" descr="Pen placed on top of a signature line">
            <a:extLst>
              <a:ext uri="{FF2B5EF4-FFF2-40B4-BE49-F238E27FC236}">
                <a16:creationId xmlns:a16="http://schemas.microsoft.com/office/drawing/2014/main" id="{77791493-2DE8-5D8E-8C94-E85860DA3FD6}"/>
              </a:ext>
            </a:extLst>
          </p:cNvPr>
          <p:cNvPicPr>
            <a:picLocks noChangeAspect="1"/>
          </p:cNvPicPr>
          <p:nvPr/>
        </p:nvPicPr>
        <p:blipFill rotWithShape="1">
          <a:blip r:embed="rId4">
            <a:duotone>
              <a:schemeClr val="accent2">
                <a:shade val="45000"/>
                <a:satMod val="135000"/>
              </a:schemeClr>
              <a:prstClr val="white"/>
            </a:duotone>
            <a:alphaModFix amt="51000"/>
          </a:blip>
          <a:srcRect l="30561" r="3886" b="-1"/>
          <a:stretch/>
        </p:blipFill>
        <p:spPr>
          <a:xfrm>
            <a:off x="5457027" y="10"/>
            <a:ext cx="6734973" cy="6857990"/>
          </a:xfrm>
          <a:prstGeom prst="rect">
            <a:avLst/>
          </a:prstGeom>
        </p:spPr>
      </p:pic>
      <p:grpSp>
        <p:nvGrpSpPr>
          <p:cNvPr id="48" name="Group 47">
            <a:extLst>
              <a:ext uri="{FF2B5EF4-FFF2-40B4-BE49-F238E27FC236}">
                <a16:creationId xmlns:a16="http://schemas.microsoft.com/office/drawing/2014/main" id="{F542BB3E-999E-485A-8D89-20CA76FCB9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57736" y="815001"/>
            <a:ext cx="449918" cy="320434"/>
            <a:chOff x="10957736" y="815001"/>
            <a:chExt cx="449918" cy="320434"/>
          </a:xfrm>
          <a:solidFill>
            <a:srgbClr val="FFFFFF"/>
          </a:solidFill>
        </p:grpSpPr>
        <p:sp>
          <p:nvSpPr>
            <p:cNvPr id="49"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6" y="815001"/>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50"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6" y="104429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grpSp>
      <p:cxnSp>
        <p:nvCxnSpPr>
          <p:cNvPr id="52" name="Straight Connector 5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5" name="ElevenLabs_2023-10-15T21_59_35_Daniel_pre_s66_sb6_m1">
            <a:hlinkClick r:id="" action="ppaction://media"/>
            <a:extLst>
              <a:ext uri="{FF2B5EF4-FFF2-40B4-BE49-F238E27FC236}">
                <a16:creationId xmlns:a16="http://schemas.microsoft.com/office/drawing/2014/main" id="{208F9C83-C6F8-A368-B126-EA1CD02375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2538" y="628650"/>
            <a:ext cx="487362" cy="487363"/>
          </a:xfrm>
          <a:prstGeom prst="rect">
            <a:avLst/>
          </a:prstGeom>
        </p:spPr>
      </p:pic>
    </p:spTree>
    <p:extLst>
      <p:ext uri="{BB962C8B-B14F-4D97-AF65-F5344CB8AC3E}">
        <p14:creationId xmlns:p14="http://schemas.microsoft.com/office/powerpoint/2010/main" val="212722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3400-F734-FDE5-90E3-952CAE855C5E}"/>
              </a:ext>
            </a:extLst>
          </p:cNvPr>
          <p:cNvSpPr>
            <a:spLocks noGrp="1"/>
          </p:cNvSpPr>
          <p:nvPr>
            <p:ph type="title"/>
          </p:nvPr>
        </p:nvSpPr>
        <p:spPr>
          <a:xfrm>
            <a:off x="5370786" y="818060"/>
            <a:ext cx="5444382" cy="743316"/>
          </a:xfrm>
        </p:spPr>
        <p:txBody>
          <a:bodyPr anchor="t">
            <a:normAutofit/>
          </a:bodyPr>
          <a:lstStyle/>
          <a:p>
            <a:r>
              <a:rPr lang="en-US" sz="3600" b="1" dirty="0">
                <a:latin typeface="+mn-lt"/>
              </a:rPr>
              <a:t>Further criteria</a:t>
            </a:r>
          </a:p>
        </p:txBody>
      </p:sp>
      <p:pic>
        <p:nvPicPr>
          <p:cNvPr id="24" name="Picture 23" descr="3D spheres connected with a red line">
            <a:extLst>
              <a:ext uri="{FF2B5EF4-FFF2-40B4-BE49-F238E27FC236}">
                <a16:creationId xmlns:a16="http://schemas.microsoft.com/office/drawing/2014/main" id="{40B9258E-7064-C78C-F773-E4523B036EEC}"/>
              </a:ext>
            </a:extLst>
          </p:cNvPr>
          <p:cNvPicPr>
            <a:picLocks noChangeAspect="1"/>
          </p:cNvPicPr>
          <p:nvPr/>
        </p:nvPicPr>
        <p:blipFill rotWithShape="1">
          <a:blip r:embed="rId5"/>
          <a:srcRect l="24776" r="18890"/>
          <a:stretch/>
        </p:blipFill>
        <p:spPr>
          <a:xfrm>
            <a:off x="-1" y="10"/>
            <a:ext cx="5151179" cy="6857990"/>
          </a:xfrm>
          <a:prstGeom prst="rect">
            <a:avLst/>
          </a:prstGeom>
        </p:spPr>
      </p:pic>
      <p:cxnSp>
        <p:nvCxnSpPr>
          <p:cNvPr id="28" name="Straight Connector 2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58E16EF-3AE1-8897-FA2A-36BB351D46CB}"/>
              </a:ext>
            </a:extLst>
          </p:cNvPr>
          <p:cNvSpPr>
            <a:spLocks noGrp="1"/>
          </p:cNvSpPr>
          <p:nvPr>
            <p:ph idx="1"/>
          </p:nvPr>
        </p:nvSpPr>
        <p:spPr>
          <a:xfrm>
            <a:off x="5370786" y="1502980"/>
            <a:ext cx="6211614" cy="4639404"/>
          </a:xfrm>
        </p:spPr>
        <p:txBody>
          <a:bodyPr>
            <a:normAutofit/>
          </a:bodyPr>
          <a:lstStyle/>
          <a:p>
            <a:r>
              <a:rPr lang="en-US" b="0" i="0" dirty="0">
                <a:effectLst/>
              </a:rPr>
              <a:t>In many evaluations procedural values and principles are used as evaluation criteria. </a:t>
            </a:r>
          </a:p>
          <a:p>
            <a:r>
              <a:rPr lang="en-US" b="0" i="0" dirty="0">
                <a:effectLst/>
              </a:rPr>
              <a:t>Participation, partnership, human rights, gender equality, and environmental sustainability, are prominent examples. </a:t>
            </a:r>
          </a:p>
          <a:p>
            <a:r>
              <a:rPr lang="en-US" b="0" i="0" dirty="0">
                <a:effectLst/>
              </a:rPr>
              <a:t>They are all values and principles governing the design and implementation of interventions. </a:t>
            </a:r>
            <a:br>
              <a:rPr lang="en-US" sz="2000" dirty="0"/>
            </a:br>
            <a:endParaRPr lang="en-US" sz="2000" dirty="0"/>
          </a:p>
        </p:txBody>
      </p:sp>
      <p:pic>
        <p:nvPicPr>
          <p:cNvPr id="4" name="ElevenLabs_2023-10-15T22_01_53_Daniel_pre_s62_sb6_m1">
            <a:hlinkClick r:id="" action="ppaction://media"/>
            <a:extLst>
              <a:ext uri="{FF2B5EF4-FFF2-40B4-BE49-F238E27FC236}">
                <a16:creationId xmlns:a16="http://schemas.microsoft.com/office/drawing/2014/main" id="{C33D72FB-6ABE-C970-718A-61B9EACEA4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208603"/>
            <a:ext cx="487363" cy="487363"/>
          </a:xfrm>
          <a:prstGeom prst="rect">
            <a:avLst/>
          </a:prstGeom>
        </p:spPr>
      </p:pic>
    </p:spTree>
    <p:extLst>
      <p:ext uri="{BB962C8B-B14F-4D97-AF65-F5344CB8AC3E}">
        <p14:creationId xmlns:p14="http://schemas.microsoft.com/office/powerpoint/2010/main" val="422676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366D-7759-157E-3E42-3767C43E3CCD}"/>
              </a:ext>
            </a:extLst>
          </p:cNvPr>
          <p:cNvSpPr>
            <a:spLocks noGrp="1"/>
          </p:cNvSpPr>
          <p:nvPr>
            <p:ph type="title"/>
          </p:nvPr>
        </p:nvSpPr>
        <p:spPr>
          <a:xfrm>
            <a:off x="5868557" y="1138036"/>
            <a:ext cx="5444382" cy="1402470"/>
          </a:xfrm>
        </p:spPr>
        <p:txBody>
          <a:bodyPr anchor="t">
            <a:normAutofit/>
          </a:bodyPr>
          <a:lstStyle/>
          <a:p>
            <a:r>
              <a:rPr lang="en-US" sz="3600" b="1" dirty="0">
                <a:latin typeface="+mn-lt"/>
              </a:rPr>
              <a:t>Criteria for evaluation of humanitarian assistance</a:t>
            </a:r>
          </a:p>
        </p:txBody>
      </p:sp>
      <p:pic>
        <p:nvPicPr>
          <p:cNvPr id="5" name="Picture 4" descr="White bulbs with a yellow one standing out">
            <a:extLst>
              <a:ext uri="{FF2B5EF4-FFF2-40B4-BE49-F238E27FC236}">
                <a16:creationId xmlns:a16="http://schemas.microsoft.com/office/drawing/2014/main" id="{A314C4AC-F46A-25CC-CCD3-ECF6E490F0AC}"/>
              </a:ext>
            </a:extLst>
          </p:cNvPr>
          <p:cNvPicPr>
            <a:picLocks noChangeAspect="1"/>
          </p:cNvPicPr>
          <p:nvPr/>
        </p:nvPicPr>
        <p:blipFill rotWithShape="1">
          <a:blip r:embed="rId4"/>
          <a:srcRect l="36310" r="13552" b="-1"/>
          <a:stretch/>
        </p:blipFill>
        <p:spPr>
          <a:xfrm>
            <a:off x="-1" y="10"/>
            <a:ext cx="5151179" cy="6857990"/>
          </a:xfrm>
          <a:prstGeom prst="rect">
            <a:avLst/>
          </a:prstGeom>
        </p:spPr>
      </p:pic>
      <p:cxnSp>
        <p:nvCxnSpPr>
          <p:cNvPr id="14" name="Straight Connector 1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F728A6D-C028-842D-05D8-868E22BEBCB6}"/>
              </a:ext>
            </a:extLst>
          </p:cNvPr>
          <p:cNvSpPr>
            <a:spLocks noGrp="1"/>
          </p:cNvSpPr>
          <p:nvPr>
            <p:ph idx="1"/>
          </p:nvPr>
        </p:nvSpPr>
        <p:spPr>
          <a:xfrm>
            <a:off x="5868557" y="2551176"/>
            <a:ext cx="5444382" cy="3591207"/>
          </a:xfrm>
        </p:spPr>
        <p:txBody>
          <a:bodyPr>
            <a:normAutofit/>
          </a:bodyPr>
          <a:lstStyle/>
          <a:p>
            <a:r>
              <a:rPr lang="en-US" dirty="0"/>
              <a:t>A</a:t>
            </a:r>
            <a:r>
              <a:rPr lang="en-US" b="0" i="0" dirty="0">
                <a:effectLst/>
              </a:rPr>
              <a:t>ppropriateness</a:t>
            </a:r>
            <a:endParaRPr lang="en-US" dirty="0"/>
          </a:p>
          <a:p>
            <a:r>
              <a:rPr lang="en-US" b="0" i="0" dirty="0">
                <a:effectLst/>
              </a:rPr>
              <a:t>Coverage</a:t>
            </a:r>
          </a:p>
          <a:p>
            <a:r>
              <a:rPr lang="en-US" b="0" i="0" dirty="0">
                <a:effectLst/>
              </a:rPr>
              <a:t>Connectedness</a:t>
            </a:r>
          </a:p>
          <a:p>
            <a:r>
              <a:rPr lang="en-US" dirty="0"/>
              <a:t>C</a:t>
            </a:r>
            <a:r>
              <a:rPr lang="en-US" b="0" i="0" dirty="0">
                <a:effectLst/>
              </a:rPr>
              <a:t>oherence</a:t>
            </a:r>
            <a:endParaRPr lang="en-US" dirty="0"/>
          </a:p>
        </p:txBody>
      </p:sp>
      <p:pic>
        <p:nvPicPr>
          <p:cNvPr id="8" name="ElevenLabs_2023-10-15T22_04_16_Daniel_pre_s62_sb6_m1">
            <a:hlinkClick r:id="" action="ppaction://media"/>
            <a:extLst>
              <a:ext uri="{FF2B5EF4-FFF2-40B4-BE49-F238E27FC236}">
                <a16:creationId xmlns:a16="http://schemas.microsoft.com/office/drawing/2014/main" id="{1CDBBCA0-C5CF-D7B5-654C-23A6952B1C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9879" y="259992"/>
            <a:ext cx="487363" cy="487362"/>
          </a:xfrm>
          <a:prstGeom prst="rect">
            <a:avLst/>
          </a:prstGeom>
        </p:spPr>
      </p:pic>
    </p:spTree>
    <p:extLst>
      <p:ext uri="{BB962C8B-B14F-4D97-AF65-F5344CB8AC3E}">
        <p14:creationId xmlns:p14="http://schemas.microsoft.com/office/powerpoint/2010/main" val="359673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C68F-986B-8476-CB0D-66A2195C62F7}"/>
              </a:ext>
            </a:extLst>
          </p:cNvPr>
          <p:cNvSpPr>
            <a:spLocks noGrp="1"/>
          </p:cNvSpPr>
          <p:nvPr>
            <p:ph type="title"/>
          </p:nvPr>
        </p:nvSpPr>
        <p:spPr/>
        <p:txBody>
          <a:bodyPr>
            <a:normAutofit fontScale="90000"/>
          </a:bodyPr>
          <a:lstStyle/>
          <a:p>
            <a:r>
              <a:rPr lang="en-US" b="1" dirty="0">
                <a:latin typeface="+mn-lt"/>
              </a:rPr>
              <a:t>Criteria for evaluation of humanitarian assistance</a:t>
            </a:r>
          </a:p>
        </p:txBody>
      </p:sp>
      <p:sp>
        <p:nvSpPr>
          <p:cNvPr id="3" name="Content Placeholder 2">
            <a:extLst>
              <a:ext uri="{FF2B5EF4-FFF2-40B4-BE49-F238E27FC236}">
                <a16:creationId xmlns:a16="http://schemas.microsoft.com/office/drawing/2014/main" id="{823008F3-B721-52CA-4022-A648092AEB31}"/>
              </a:ext>
            </a:extLst>
          </p:cNvPr>
          <p:cNvSpPr>
            <a:spLocks noGrp="1"/>
          </p:cNvSpPr>
          <p:nvPr>
            <p:ph idx="1"/>
          </p:nvPr>
        </p:nvSpPr>
        <p:spPr/>
        <p:txBody>
          <a:bodyPr>
            <a:noAutofit/>
          </a:bodyPr>
          <a:lstStyle/>
          <a:p>
            <a:r>
              <a:rPr lang="en-US" b="1" i="0" dirty="0">
                <a:solidFill>
                  <a:srgbClr val="A62845"/>
                </a:solidFill>
                <a:effectLst/>
                <a:latin typeface="NewsGothic-Bold"/>
              </a:rPr>
              <a:t>APPROPRIATENESS - </a:t>
            </a:r>
            <a:r>
              <a:rPr lang="en-US" b="0" i="0" dirty="0">
                <a:solidFill>
                  <a:srgbClr val="20231E"/>
                </a:solidFill>
                <a:effectLst/>
                <a:latin typeface="NewsGothic"/>
              </a:rPr>
              <a:t>The extent of humanitarian inputs and activities are tailored to local needs.</a:t>
            </a:r>
            <a:endParaRPr lang="en-US" dirty="0">
              <a:solidFill>
                <a:srgbClr val="20231E"/>
              </a:solidFill>
              <a:latin typeface="NewsGothic"/>
            </a:endParaRPr>
          </a:p>
          <a:p>
            <a:pPr lvl="1"/>
            <a:r>
              <a:rPr lang="en-US" b="0" i="0" dirty="0">
                <a:solidFill>
                  <a:srgbClr val="20231E"/>
                </a:solidFill>
                <a:effectLst/>
                <a:latin typeface="NewsGothic"/>
              </a:rPr>
              <a:t>The requirements of ownership</a:t>
            </a:r>
            <a:endParaRPr lang="en-US" dirty="0">
              <a:solidFill>
                <a:srgbClr val="20231E"/>
              </a:solidFill>
              <a:latin typeface="NewsGothic"/>
            </a:endParaRPr>
          </a:p>
          <a:p>
            <a:pPr lvl="1"/>
            <a:r>
              <a:rPr lang="en-US" b="0" i="0" dirty="0">
                <a:solidFill>
                  <a:srgbClr val="20231E"/>
                </a:solidFill>
                <a:effectLst/>
                <a:latin typeface="NewsGothic"/>
              </a:rPr>
              <a:t>Accountability</a:t>
            </a:r>
          </a:p>
          <a:p>
            <a:pPr lvl="1"/>
            <a:r>
              <a:rPr lang="en-US" b="0" i="0" dirty="0">
                <a:solidFill>
                  <a:srgbClr val="20231E"/>
                </a:solidFill>
                <a:effectLst/>
                <a:latin typeface="NewsGothic"/>
              </a:rPr>
              <a:t>cost-effectiveness</a:t>
            </a:r>
          </a:p>
          <a:p>
            <a:pPr lvl="1"/>
            <a:r>
              <a:rPr lang="en-US" b="0" i="0" dirty="0">
                <a:solidFill>
                  <a:srgbClr val="20231E"/>
                </a:solidFill>
                <a:effectLst/>
                <a:latin typeface="NewsGothic"/>
              </a:rPr>
              <a:t>How do activities respond to the changing demands of the situation?</a:t>
            </a:r>
          </a:p>
          <a:p>
            <a:r>
              <a:rPr lang="en-US" b="1" i="0" dirty="0">
                <a:solidFill>
                  <a:srgbClr val="A62845"/>
                </a:solidFill>
                <a:effectLst/>
                <a:latin typeface="NewsGothic-Bold"/>
              </a:rPr>
              <a:t>COVERAGE - </a:t>
            </a:r>
            <a:r>
              <a:rPr lang="en-US" sz="2400" b="0" i="0" dirty="0">
                <a:solidFill>
                  <a:srgbClr val="20231E"/>
                </a:solidFill>
                <a:effectLst/>
                <a:latin typeface="NewsGothic"/>
              </a:rPr>
              <a:t>The extent to which the entire group in need had access to benefits and was given the necessary support. </a:t>
            </a:r>
          </a:p>
          <a:p>
            <a:pPr lvl="1"/>
            <a:r>
              <a:rPr lang="en-US" dirty="0">
                <a:solidFill>
                  <a:srgbClr val="20231E"/>
                </a:solidFill>
                <a:latin typeface="NewsGothic"/>
              </a:rPr>
              <a:t>Did </a:t>
            </a:r>
            <a:r>
              <a:rPr lang="en-US" b="0" i="0" dirty="0">
                <a:solidFill>
                  <a:srgbClr val="20231E"/>
                </a:solidFill>
                <a:effectLst/>
                <a:latin typeface="NewsGothic"/>
              </a:rPr>
              <a:t>the advantages reach the target population or did too much seep out? </a:t>
            </a:r>
          </a:p>
          <a:p>
            <a:pPr lvl="1"/>
            <a:r>
              <a:rPr lang="en-US" b="0" i="0" dirty="0">
                <a:solidFill>
                  <a:srgbClr val="20231E"/>
                </a:solidFill>
                <a:effectLst/>
                <a:latin typeface="NewsGothic"/>
              </a:rPr>
              <a:t>Were advantages evenly spread across gender, age, and cultural lines?</a:t>
            </a:r>
          </a:p>
        </p:txBody>
      </p:sp>
      <p:pic>
        <p:nvPicPr>
          <p:cNvPr id="4" name="ElevenLabs_2023-10-15T22_05_39_Daniel_pre_s62_sb6_m1">
            <a:hlinkClick r:id="" action="ppaction://media"/>
            <a:extLst>
              <a:ext uri="{FF2B5EF4-FFF2-40B4-BE49-F238E27FC236}">
                <a16:creationId xmlns:a16="http://schemas.microsoft.com/office/drawing/2014/main" id="{E61AC119-F863-D04A-2B18-1F52CD6360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71100" y="360363"/>
            <a:ext cx="487363" cy="487362"/>
          </a:xfrm>
          <a:prstGeom prst="rect">
            <a:avLst/>
          </a:prstGeom>
        </p:spPr>
      </p:pic>
    </p:spTree>
    <p:extLst>
      <p:ext uri="{BB962C8B-B14F-4D97-AF65-F5344CB8AC3E}">
        <p14:creationId xmlns:p14="http://schemas.microsoft.com/office/powerpoint/2010/main" val="50360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C68F-986B-8476-CB0D-66A2195C62F7}"/>
              </a:ext>
            </a:extLst>
          </p:cNvPr>
          <p:cNvSpPr>
            <a:spLocks noGrp="1"/>
          </p:cNvSpPr>
          <p:nvPr>
            <p:ph type="title"/>
          </p:nvPr>
        </p:nvSpPr>
        <p:spPr>
          <a:xfrm>
            <a:off x="449317" y="343404"/>
            <a:ext cx="10515600" cy="874395"/>
          </a:xfrm>
        </p:spPr>
        <p:txBody>
          <a:bodyPr>
            <a:noAutofit/>
          </a:bodyPr>
          <a:lstStyle/>
          <a:p>
            <a:r>
              <a:rPr lang="en-US" sz="3600" b="1" dirty="0">
                <a:latin typeface="+mn-lt"/>
              </a:rPr>
              <a:t>Criteria for evaluation of humanitarian assistance </a:t>
            </a:r>
          </a:p>
        </p:txBody>
      </p:sp>
      <p:sp>
        <p:nvSpPr>
          <p:cNvPr id="3" name="Content Placeholder 2">
            <a:extLst>
              <a:ext uri="{FF2B5EF4-FFF2-40B4-BE49-F238E27FC236}">
                <a16:creationId xmlns:a16="http://schemas.microsoft.com/office/drawing/2014/main" id="{823008F3-B721-52CA-4022-A648092AEB31}"/>
              </a:ext>
            </a:extLst>
          </p:cNvPr>
          <p:cNvSpPr>
            <a:spLocks noGrp="1"/>
          </p:cNvSpPr>
          <p:nvPr>
            <p:ph idx="1"/>
          </p:nvPr>
        </p:nvSpPr>
        <p:spPr>
          <a:xfrm>
            <a:off x="294290" y="1239520"/>
            <a:ext cx="11592910" cy="5508121"/>
          </a:xfrm>
        </p:spPr>
        <p:txBody>
          <a:bodyPr>
            <a:normAutofit fontScale="92500" lnSpcReduction="10000"/>
          </a:bodyPr>
          <a:lstStyle/>
          <a:p>
            <a:r>
              <a:rPr lang="en-US" sz="3000" b="1" i="0" dirty="0">
                <a:solidFill>
                  <a:srgbClr val="A62845"/>
                </a:solidFill>
                <a:effectLst/>
                <a:latin typeface="NewsGothic-Bold"/>
              </a:rPr>
              <a:t>CONNECTEDNESS - </a:t>
            </a:r>
            <a:r>
              <a:rPr lang="en-US" sz="3000" b="0" i="0" dirty="0">
                <a:solidFill>
                  <a:srgbClr val="20231E"/>
                </a:solidFill>
                <a:effectLst/>
                <a:latin typeface="NewsGothic"/>
              </a:rPr>
              <a:t>The extent to which short-term emergency activities take into account longer-term needs and the interconnectedness of humanitarian problems. </a:t>
            </a:r>
          </a:p>
          <a:p>
            <a:pPr lvl="1"/>
            <a:r>
              <a:rPr lang="en-US" sz="2600" b="0" i="0" dirty="0">
                <a:solidFill>
                  <a:srgbClr val="20231E"/>
                </a:solidFill>
                <a:effectLst/>
                <a:latin typeface="NewsGothic"/>
              </a:rPr>
              <a:t>Examples of problems to be dealt with are the environmental effects of refugee camps</a:t>
            </a:r>
            <a:endParaRPr lang="en-US" sz="2600" dirty="0">
              <a:solidFill>
                <a:srgbClr val="20231E"/>
              </a:solidFill>
              <a:latin typeface="NewsGothic"/>
            </a:endParaRPr>
          </a:p>
          <a:p>
            <a:pPr lvl="1"/>
            <a:r>
              <a:rPr lang="en-US" sz="2600" b="0" i="0" dirty="0">
                <a:solidFill>
                  <a:srgbClr val="20231E"/>
                </a:solidFill>
                <a:effectLst/>
                <a:latin typeface="NewsGothic"/>
              </a:rPr>
              <a:t>Damage of roads through food transports</a:t>
            </a:r>
            <a:endParaRPr lang="en-US" sz="2600" dirty="0">
              <a:solidFill>
                <a:srgbClr val="20231E"/>
              </a:solidFill>
              <a:latin typeface="NewsGothic"/>
            </a:endParaRPr>
          </a:p>
          <a:p>
            <a:pPr lvl="1"/>
            <a:r>
              <a:rPr lang="en-US" sz="2600" b="0" i="0" dirty="0">
                <a:solidFill>
                  <a:srgbClr val="20231E"/>
                </a:solidFill>
                <a:effectLst/>
                <a:latin typeface="NewsGothic"/>
              </a:rPr>
              <a:t>Damage to local institutions as a result of international NGOs taking over central government functions </a:t>
            </a:r>
          </a:p>
          <a:p>
            <a:pPr lvl="1"/>
            <a:endParaRPr lang="en-US" sz="2600" b="0" i="0" dirty="0">
              <a:solidFill>
                <a:srgbClr val="20231E"/>
              </a:solidFill>
              <a:effectLst/>
              <a:latin typeface="NewsGothic"/>
            </a:endParaRPr>
          </a:p>
          <a:p>
            <a:r>
              <a:rPr lang="en-US" sz="3000" b="1" i="0" dirty="0">
                <a:solidFill>
                  <a:srgbClr val="A62845"/>
                </a:solidFill>
                <a:effectLst/>
                <a:latin typeface="NewsGothic-Bold"/>
              </a:rPr>
              <a:t>COHERENCE - </a:t>
            </a:r>
            <a:r>
              <a:rPr lang="en-US" sz="3000" b="0" i="0" dirty="0">
                <a:solidFill>
                  <a:srgbClr val="20231E"/>
                </a:solidFill>
                <a:effectLst/>
                <a:latin typeface="NewsGothic"/>
              </a:rPr>
              <a:t>Consistency between development, security, trade, military and humanitarian policies, and the extent to which human rights were taken into account. </a:t>
            </a:r>
          </a:p>
          <a:p>
            <a:pPr lvl="1"/>
            <a:r>
              <a:rPr lang="en-US" sz="2600" b="0" i="0" dirty="0">
                <a:solidFill>
                  <a:srgbClr val="20231E"/>
                </a:solidFill>
                <a:effectLst/>
                <a:latin typeface="NewsGothic"/>
              </a:rPr>
              <a:t>Were policies mutually consistent? </a:t>
            </a:r>
          </a:p>
          <a:p>
            <a:pPr lvl="1"/>
            <a:r>
              <a:rPr lang="en-US" sz="2600" b="0" i="0" dirty="0">
                <a:solidFill>
                  <a:srgbClr val="20231E"/>
                </a:solidFill>
                <a:effectLst/>
                <a:latin typeface="NewsGothic"/>
              </a:rPr>
              <a:t>Did all actors pull in the same direction? </a:t>
            </a:r>
          </a:p>
          <a:p>
            <a:pPr lvl="1"/>
            <a:r>
              <a:rPr lang="en-US" sz="2600" b="0" i="0" dirty="0">
                <a:solidFill>
                  <a:srgbClr val="20231E"/>
                </a:solidFill>
                <a:effectLst/>
                <a:latin typeface="NewsGothic"/>
              </a:rPr>
              <a:t>Were human rights consistently respected?</a:t>
            </a:r>
            <a:br>
              <a:rPr lang="en-US" sz="2000" dirty="0"/>
            </a:br>
            <a:endParaRPr lang="en-US" sz="2000" dirty="0"/>
          </a:p>
        </p:txBody>
      </p:sp>
      <p:pic>
        <p:nvPicPr>
          <p:cNvPr id="4" name="ElevenLabs_2023-10-15T22_07_06_Daniel_pre_s62_sb6_m1">
            <a:hlinkClick r:id="" action="ppaction://media"/>
            <a:extLst>
              <a:ext uri="{FF2B5EF4-FFF2-40B4-BE49-F238E27FC236}">
                <a16:creationId xmlns:a16="http://schemas.microsoft.com/office/drawing/2014/main" id="{BFC3D501-2E4D-EF23-9753-950019DA36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77525" y="381000"/>
            <a:ext cx="487363" cy="487363"/>
          </a:xfrm>
          <a:prstGeom prst="rect">
            <a:avLst/>
          </a:prstGeom>
        </p:spPr>
      </p:pic>
    </p:spTree>
    <p:extLst>
      <p:ext uri="{BB962C8B-B14F-4D97-AF65-F5344CB8AC3E}">
        <p14:creationId xmlns:p14="http://schemas.microsoft.com/office/powerpoint/2010/main" val="2505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9E7BC2-8DB5-4C27-354F-553D289396B3}"/>
              </a:ext>
            </a:extLst>
          </p:cNvPr>
          <p:cNvPicPr>
            <a:picLocks noChangeAspect="1"/>
          </p:cNvPicPr>
          <p:nvPr/>
        </p:nvPicPr>
        <p:blipFill rotWithShape="1">
          <a:blip r:embed="rId5">
            <a:duotone>
              <a:prstClr val="black"/>
              <a:schemeClr val="tx2">
                <a:tint val="45000"/>
                <a:satMod val="400000"/>
              </a:schemeClr>
            </a:duotone>
            <a:alphaModFix amt="25000"/>
          </a:blip>
          <a:srcRect t="8472" b="14736"/>
          <a:stretch/>
        </p:blipFill>
        <p:spPr>
          <a:xfrm>
            <a:off x="20" y="10"/>
            <a:ext cx="12191980" cy="6857990"/>
          </a:xfrm>
          <a:prstGeom prst="rect">
            <a:avLst/>
          </a:prstGeom>
        </p:spPr>
      </p:pic>
      <p:sp>
        <p:nvSpPr>
          <p:cNvPr id="2" name="Title 1">
            <a:extLst>
              <a:ext uri="{FF2B5EF4-FFF2-40B4-BE49-F238E27FC236}">
                <a16:creationId xmlns:a16="http://schemas.microsoft.com/office/drawing/2014/main" id="{C1FD315D-D3EA-2577-CA5D-86552CD5EB7D}"/>
              </a:ext>
            </a:extLst>
          </p:cNvPr>
          <p:cNvSpPr>
            <a:spLocks noGrp="1"/>
          </p:cNvSpPr>
          <p:nvPr>
            <p:ph type="title"/>
          </p:nvPr>
        </p:nvSpPr>
        <p:spPr>
          <a:xfrm>
            <a:off x="838200" y="365125"/>
            <a:ext cx="10515600" cy="1325563"/>
          </a:xfrm>
        </p:spPr>
        <p:txBody>
          <a:bodyPr>
            <a:normAutofit/>
          </a:bodyPr>
          <a:lstStyle/>
          <a:p>
            <a:r>
              <a:rPr lang="en-US" sz="3600" b="1" dirty="0">
                <a:latin typeface="+mn-lt"/>
              </a:rPr>
              <a:t>Standards of performance</a:t>
            </a:r>
          </a:p>
        </p:txBody>
      </p:sp>
      <p:graphicFrame>
        <p:nvGraphicFramePr>
          <p:cNvPr id="11" name="Content Placeholder 2">
            <a:extLst>
              <a:ext uri="{FF2B5EF4-FFF2-40B4-BE49-F238E27FC236}">
                <a16:creationId xmlns:a16="http://schemas.microsoft.com/office/drawing/2014/main" id="{CCD4736C-5BA3-E46B-0F60-537C578EC9EF}"/>
              </a:ext>
            </a:extLst>
          </p:cNvPr>
          <p:cNvGraphicFramePr>
            <a:graphicFrameLocks noGrp="1"/>
          </p:cNvGraphicFramePr>
          <p:nvPr>
            <p:ph idx="1"/>
            <p:extLst>
              <p:ext uri="{D42A27DB-BD31-4B8C-83A1-F6EECF244321}">
                <p14:modId xmlns:p14="http://schemas.microsoft.com/office/powerpoint/2010/main" val="3748450130"/>
              </p:ext>
            </p:extLst>
          </p:nvPr>
        </p:nvGraphicFramePr>
        <p:xfrm>
          <a:off x="606973" y="1334814"/>
          <a:ext cx="11175124" cy="466347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ElevenLabs_2023-10-15T22_09_50_Daniel_pre_s62_sb6_m1">
            <a:hlinkClick r:id="" action="ppaction://media"/>
            <a:extLst>
              <a:ext uri="{FF2B5EF4-FFF2-40B4-BE49-F238E27FC236}">
                <a16:creationId xmlns:a16="http://schemas.microsoft.com/office/drawing/2014/main" id="{35288DB5-FC50-D587-2A72-97128C700A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99125" y="372351"/>
            <a:ext cx="487363" cy="487362"/>
          </a:xfrm>
          <a:prstGeom prst="rect">
            <a:avLst/>
          </a:prstGeom>
        </p:spPr>
      </p:pic>
    </p:spTree>
    <p:extLst>
      <p:ext uri="{BB962C8B-B14F-4D97-AF65-F5344CB8AC3E}">
        <p14:creationId xmlns:p14="http://schemas.microsoft.com/office/powerpoint/2010/main" val="3263441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3997E7-B764-80DE-84C4-FB6ECBF00B7B}"/>
              </a:ext>
            </a:extLst>
          </p:cNvPr>
          <p:cNvPicPr>
            <a:picLocks noChangeAspect="1"/>
          </p:cNvPicPr>
          <p:nvPr/>
        </p:nvPicPr>
        <p:blipFill rotWithShape="1">
          <a:blip r:embed="rId5"/>
          <a:srcRect l="11701" r="8987"/>
          <a:stretch/>
        </p:blipFill>
        <p:spPr>
          <a:xfrm>
            <a:off x="-10510" y="107736"/>
            <a:ext cx="9365844" cy="6750264"/>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3C8E44-1FCA-5FDA-3270-2192F2A428B6}"/>
              </a:ext>
            </a:extLst>
          </p:cNvPr>
          <p:cNvSpPr>
            <a:spLocks noGrp="1"/>
          </p:cNvSpPr>
          <p:nvPr>
            <p:ph type="title"/>
          </p:nvPr>
        </p:nvSpPr>
        <p:spPr>
          <a:xfrm>
            <a:off x="1902372" y="365125"/>
            <a:ext cx="9451428" cy="1200916"/>
          </a:xfrm>
        </p:spPr>
        <p:txBody>
          <a:bodyPr>
            <a:normAutofit/>
          </a:bodyPr>
          <a:lstStyle/>
          <a:p>
            <a:r>
              <a:rPr lang="en-US" sz="4000" b="1" dirty="0">
                <a:latin typeface="+mn-lt"/>
              </a:rPr>
              <a:t>Possible issues of performance standards</a:t>
            </a:r>
          </a:p>
        </p:txBody>
      </p:sp>
      <p:sp>
        <p:nvSpPr>
          <p:cNvPr id="3" name="Content Placeholder 2">
            <a:extLst>
              <a:ext uri="{FF2B5EF4-FFF2-40B4-BE49-F238E27FC236}">
                <a16:creationId xmlns:a16="http://schemas.microsoft.com/office/drawing/2014/main" id="{FBE94CD5-5373-5291-B327-65B2F08903A3}"/>
              </a:ext>
            </a:extLst>
          </p:cNvPr>
          <p:cNvSpPr>
            <a:spLocks noGrp="1"/>
          </p:cNvSpPr>
          <p:nvPr>
            <p:ph idx="1"/>
          </p:nvPr>
        </p:nvSpPr>
        <p:spPr>
          <a:xfrm>
            <a:off x="7641022" y="1566041"/>
            <a:ext cx="4193626" cy="5158061"/>
          </a:xfrm>
        </p:spPr>
        <p:txBody>
          <a:bodyPr>
            <a:normAutofit/>
          </a:bodyPr>
          <a:lstStyle/>
          <a:p>
            <a:r>
              <a:rPr lang="en-US" dirty="0"/>
              <a:t>S</a:t>
            </a:r>
            <a:r>
              <a:rPr lang="en-US" b="0" i="0" dirty="0">
                <a:effectLst/>
              </a:rPr>
              <a:t>tandards too ambitious or not ambitious enough. </a:t>
            </a:r>
          </a:p>
          <a:p>
            <a:pPr marL="457200" lvl="1" indent="0">
              <a:buNone/>
            </a:pPr>
            <a:r>
              <a:rPr lang="en-US" dirty="0"/>
              <a:t>(Evaluators</a:t>
            </a:r>
            <a:r>
              <a:rPr lang="en-US" b="0" i="0" dirty="0">
                <a:effectLst/>
              </a:rPr>
              <a:t> might even propose an alternative set of standards)</a:t>
            </a:r>
          </a:p>
          <a:p>
            <a:pPr marL="457200" lvl="1" indent="0">
              <a:buNone/>
            </a:pPr>
            <a:endParaRPr lang="en-US" b="0" i="0" dirty="0">
              <a:effectLst/>
            </a:endParaRPr>
          </a:p>
          <a:p>
            <a:r>
              <a:rPr lang="en-US" b="0" i="0" dirty="0">
                <a:effectLst/>
              </a:rPr>
              <a:t>Goals and objectives of development interventions may be vague, incomplete or both. </a:t>
            </a:r>
            <a:endParaRPr lang="en-US" dirty="0"/>
          </a:p>
        </p:txBody>
      </p:sp>
      <p:pic>
        <p:nvPicPr>
          <p:cNvPr id="5" name="ElevenLabs_2023-10-15T22_09_50_Daniel_pre_s62_sb6_m1 (1)">
            <a:hlinkClick r:id="" action="ppaction://media"/>
            <a:extLst>
              <a:ext uri="{FF2B5EF4-FFF2-40B4-BE49-F238E27FC236}">
                <a16:creationId xmlns:a16="http://schemas.microsoft.com/office/drawing/2014/main" id="{C36E301D-FFC2-9478-AE58-07020768C6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7285" y="295659"/>
            <a:ext cx="487363" cy="487362"/>
          </a:xfrm>
          <a:prstGeom prst="rect">
            <a:avLst/>
          </a:prstGeom>
        </p:spPr>
      </p:pic>
    </p:spTree>
    <p:extLst>
      <p:ext uri="{BB962C8B-B14F-4D97-AF65-F5344CB8AC3E}">
        <p14:creationId xmlns:p14="http://schemas.microsoft.com/office/powerpoint/2010/main" val="187064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82FC353-23DD-7A93-D5F4-B492A13217DF}"/>
              </a:ext>
            </a:extLst>
          </p:cNvPr>
          <p:cNvSpPr>
            <a:spLocks noGrp="1"/>
          </p:cNvSpPr>
          <p:nvPr>
            <p:ph type="title"/>
          </p:nvPr>
        </p:nvSpPr>
        <p:spPr>
          <a:xfrm>
            <a:off x="876691" y="301843"/>
            <a:ext cx="10477109" cy="1003532"/>
          </a:xfrm>
        </p:spPr>
        <p:txBody>
          <a:bodyPr anchor="ctr">
            <a:normAutofit/>
          </a:bodyPr>
          <a:lstStyle/>
          <a:p>
            <a:r>
              <a:rPr lang="en-US" sz="3600" b="1" dirty="0">
                <a:solidFill>
                  <a:srgbClr val="FFFFFF"/>
                </a:solidFill>
                <a:latin typeface="+mn-lt"/>
              </a:rPr>
              <a:t>Possible issues of performance standards</a:t>
            </a:r>
          </a:p>
        </p:txBody>
      </p:sp>
      <p:sp>
        <p:nvSpPr>
          <p:cNvPr id="3" name="Content Placeholder 2">
            <a:extLst>
              <a:ext uri="{FF2B5EF4-FFF2-40B4-BE49-F238E27FC236}">
                <a16:creationId xmlns:a16="http://schemas.microsoft.com/office/drawing/2014/main" id="{632807C7-16D0-6FA0-0F5D-159F02D6698F}"/>
              </a:ext>
            </a:extLst>
          </p:cNvPr>
          <p:cNvSpPr>
            <a:spLocks noGrp="1"/>
          </p:cNvSpPr>
          <p:nvPr>
            <p:ph idx="1"/>
          </p:nvPr>
        </p:nvSpPr>
        <p:spPr>
          <a:xfrm>
            <a:off x="1097280" y="1821195"/>
            <a:ext cx="10607040" cy="4160505"/>
          </a:xfrm>
        </p:spPr>
        <p:txBody>
          <a:bodyPr>
            <a:normAutofit/>
          </a:bodyPr>
          <a:lstStyle/>
          <a:p>
            <a:r>
              <a:rPr lang="en-US" dirty="0"/>
              <a:t>However, performance criteria must reflect the goals, commitments, and formal obligations of individuals involved in the reviewed activity and not be arbitrary impositions. </a:t>
            </a:r>
          </a:p>
          <a:p>
            <a:r>
              <a:rPr lang="en-US" dirty="0"/>
              <a:t>Insiders may view performance standards set by evaluators or other outsiders as unfair or unimportant. </a:t>
            </a:r>
          </a:p>
          <a:p>
            <a:r>
              <a:rPr lang="en-US" dirty="0"/>
              <a:t>Fairness is vital in accountability evaluations but also in learning evaluations. </a:t>
            </a:r>
            <a:br>
              <a:rPr lang="en-US" dirty="0"/>
            </a:br>
            <a:endParaRPr lang="en-US" dirty="0"/>
          </a:p>
        </p:txBody>
      </p:sp>
      <p:pic>
        <p:nvPicPr>
          <p:cNvPr id="4" name="ElevenLabs_2023-10-15T22_12_50_Daniel_pre_s62_sb6_m1">
            <a:hlinkClick r:id="" action="ppaction://media"/>
            <a:extLst>
              <a:ext uri="{FF2B5EF4-FFF2-40B4-BE49-F238E27FC236}">
                <a16:creationId xmlns:a16="http://schemas.microsoft.com/office/drawing/2014/main" id="{3FD07471-4B9A-D47F-1329-8ED69A8A34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6958" y="388938"/>
            <a:ext cx="487362" cy="487362"/>
          </a:xfrm>
          <a:prstGeom prst="rect">
            <a:avLst/>
          </a:prstGeom>
        </p:spPr>
      </p:pic>
    </p:spTree>
    <p:extLst>
      <p:ext uri="{BB962C8B-B14F-4D97-AF65-F5344CB8AC3E}">
        <p14:creationId xmlns:p14="http://schemas.microsoft.com/office/powerpoint/2010/main" val="199118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White bulbs with a yellow one standing out">
            <a:extLst>
              <a:ext uri="{FF2B5EF4-FFF2-40B4-BE49-F238E27FC236}">
                <a16:creationId xmlns:a16="http://schemas.microsoft.com/office/drawing/2014/main" id="{910F5EB3-EEEF-1EEF-5DB2-AAEC7C89B4F3}"/>
              </a:ext>
            </a:extLst>
          </p:cNvPr>
          <p:cNvPicPr>
            <a:picLocks noChangeAspect="1"/>
          </p:cNvPicPr>
          <p:nvPr/>
        </p:nvPicPr>
        <p:blipFill rotWithShape="1">
          <a:blip r:embed="rId4"/>
          <a:srcRect b="15730"/>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D4C0F0-F78C-AEDE-D8A8-1E1BBBF0DF3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latin typeface="+mn-lt"/>
              </a:rPr>
              <a:t>Effectiveness</a:t>
            </a:r>
          </a:p>
        </p:txBody>
      </p:sp>
      <p:cxnSp>
        <p:nvCxnSpPr>
          <p:cNvPr id="23" name="Straight Connector 2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5" name="ElevenLabs_2023-10-15T22_14_08_Daniel_pre_s62_sb6_m1">
            <a:hlinkClick r:id="" action="ppaction://media"/>
            <a:extLst>
              <a:ext uri="{FF2B5EF4-FFF2-40B4-BE49-F238E27FC236}">
                <a16:creationId xmlns:a16="http://schemas.microsoft.com/office/drawing/2014/main" id="{1D4F5BD6-9298-4163-F64E-D1B3F972B8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88788" y="393700"/>
            <a:ext cx="487362" cy="487363"/>
          </a:xfrm>
          <a:prstGeom prst="rect">
            <a:avLst/>
          </a:prstGeom>
        </p:spPr>
      </p:pic>
    </p:spTree>
    <p:extLst>
      <p:ext uri="{BB962C8B-B14F-4D97-AF65-F5344CB8AC3E}">
        <p14:creationId xmlns:p14="http://schemas.microsoft.com/office/powerpoint/2010/main" val="320663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E01E6A-138F-4296-72E6-F1E7B8A101C2}"/>
              </a:ext>
            </a:extLst>
          </p:cNvPr>
          <p:cNvSpPr>
            <a:spLocks noGrp="1"/>
          </p:cNvSpPr>
          <p:nvPr>
            <p:ph type="title"/>
          </p:nvPr>
        </p:nvSpPr>
        <p:spPr>
          <a:xfrm>
            <a:off x="6237352" y="402772"/>
            <a:ext cx="4156512" cy="957942"/>
          </a:xfrm>
        </p:spPr>
        <p:txBody>
          <a:bodyPr anchor="ctr">
            <a:normAutofit fontScale="90000"/>
          </a:bodyPr>
          <a:lstStyle/>
          <a:p>
            <a:r>
              <a:rPr lang="en-US" b="1" dirty="0">
                <a:latin typeface="NewsGothic-Bold"/>
              </a:rPr>
              <a:t>Effectiveness</a:t>
            </a:r>
            <a:br>
              <a:rPr lang="en-US" sz="4000" b="1" dirty="0">
                <a:latin typeface="NewsGothic-Bold"/>
              </a:rPr>
            </a:br>
            <a:endParaRPr lang="en-US" sz="4000" dirty="0"/>
          </a:p>
        </p:txBody>
      </p:sp>
      <p:pic>
        <p:nvPicPr>
          <p:cNvPr id="5" name="Picture 4" descr="Checkmate in a chess game">
            <a:extLst>
              <a:ext uri="{FF2B5EF4-FFF2-40B4-BE49-F238E27FC236}">
                <a16:creationId xmlns:a16="http://schemas.microsoft.com/office/drawing/2014/main" id="{93EF2835-9D87-CC2A-E93B-4D80E4E3B082}"/>
              </a:ext>
            </a:extLst>
          </p:cNvPr>
          <p:cNvPicPr>
            <a:picLocks noChangeAspect="1"/>
          </p:cNvPicPr>
          <p:nvPr/>
        </p:nvPicPr>
        <p:blipFill rotWithShape="1">
          <a:blip r:embed="rId5"/>
          <a:srcRect l="15077" r="17591" b="1"/>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5AD27B9D-450A-6CF5-915E-E01397EA116B}"/>
              </a:ext>
            </a:extLst>
          </p:cNvPr>
          <p:cNvSpPr>
            <a:spLocks noGrp="1"/>
          </p:cNvSpPr>
          <p:nvPr>
            <p:ph idx="1"/>
          </p:nvPr>
        </p:nvSpPr>
        <p:spPr>
          <a:xfrm>
            <a:off x="6237352" y="881743"/>
            <a:ext cx="5628077" cy="5747657"/>
          </a:xfrm>
        </p:spPr>
        <p:txBody>
          <a:bodyPr anchor="ctr">
            <a:normAutofit/>
          </a:bodyPr>
          <a:lstStyle/>
          <a:p>
            <a:r>
              <a:rPr lang="en-US" b="1" dirty="0"/>
              <a:t>T</a:t>
            </a:r>
            <a:r>
              <a:rPr lang="en-US" b="0" i="0" dirty="0">
                <a:effectLst/>
              </a:rPr>
              <a:t>he term effectiveness refers to the extent to which the objectives of an intervention have been achieved as a result of the implementation of planned activities. </a:t>
            </a:r>
          </a:p>
          <a:p>
            <a:r>
              <a:rPr lang="en-US" b="0" i="0" dirty="0">
                <a:effectLst/>
              </a:rPr>
              <a:t>Effectiveness can be</a:t>
            </a:r>
            <a:r>
              <a:rPr lang="en-US" dirty="0"/>
              <a:t> </a:t>
            </a:r>
            <a:r>
              <a:rPr lang="en-US" b="0" i="0" dirty="0">
                <a:effectLst/>
              </a:rPr>
              <a:t>measured at the level of outputs/ at the levels of outcome and impact. </a:t>
            </a:r>
          </a:p>
          <a:p>
            <a:pPr lvl="1"/>
            <a:r>
              <a:rPr lang="en-US" sz="2800" b="0" i="0" dirty="0">
                <a:effectLst/>
              </a:rPr>
              <a:t>First, we are concerned about meeting production targets</a:t>
            </a:r>
          </a:p>
          <a:p>
            <a:pPr lvl="1"/>
            <a:r>
              <a:rPr lang="en-US" sz="2800" dirty="0"/>
              <a:t>S</a:t>
            </a:r>
            <a:r>
              <a:rPr lang="en-US" sz="2800" b="0" i="0" dirty="0">
                <a:effectLst/>
              </a:rPr>
              <a:t>econd involves achieving the desired consequences of these services and goods.</a:t>
            </a:r>
          </a:p>
        </p:txBody>
      </p:sp>
      <p:pic>
        <p:nvPicPr>
          <p:cNvPr id="4" name="ElevenLabs_2023-10-15T22_15_38_Daniel_pre_s62_sb6_m1">
            <a:hlinkClick r:id="" action="ppaction://media"/>
            <a:extLst>
              <a:ext uri="{FF2B5EF4-FFF2-40B4-BE49-F238E27FC236}">
                <a16:creationId xmlns:a16="http://schemas.microsoft.com/office/drawing/2014/main" id="{858C9734-B5DD-E52C-02E5-A3853BA2EB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1353" y="409462"/>
            <a:ext cx="487362" cy="487362"/>
          </a:xfrm>
          <a:prstGeom prst="rect">
            <a:avLst/>
          </a:prstGeom>
        </p:spPr>
      </p:pic>
    </p:spTree>
    <p:extLst>
      <p:ext uri="{BB962C8B-B14F-4D97-AF65-F5344CB8AC3E}">
        <p14:creationId xmlns:p14="http://schemas.microsoft.com/office/powerpoint/2010/main" val="275811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96C315-26AD-0C51-D411-22F13EF3E55E}"/>
              </a:ext>
            </a:extLst>
          </p:cNvPr>
          <p:cNvSpPr>
            <a:spLocks noGrp="1"/>
          </p:cNvSpPr>
          <p:nvPr>
            <p:ph type="title"/>
          </p:nvPr>
        </p:nvSpPr>
        <p:spPr>
          <a:xfrm>
            <a:off x="900727" y="445462"/>
            <a:ext cx="9688296" cy="665583"/>
          </a:xfrm>
        </p:spPr>
        <p:txBody>
          <a:bodyPr anchor="b">
            <a:normAutofit/>
          </a:bodyPr>
          <a:lstStyle/>
          <a:p>
            <a:r>
              <a:rPr lang="en-US" sz="4000" b="1" dirty="0">
                <a:latin typeface="+mn-lt"/>
              </a:rPr>
              <a:t>Learning Objectives</a:t>
            </a:r>
          </a:p>
        </p:txBody>
      </p:sp>
      <p:sp>
        <p:nvSpPr>
          <p:cNvPr id="3" name="Content Placeholder 2">
            <a:extLst>
              <a:ext uri="{FF2B5EF4-FFF2-40B4-BE49-F238E27FC236}">
                <a16:creationId xmlns:a16="http://schemas.microsoft.com/office/drawing/2014/main" id="{74489BDB-F69A-2EBF-8832-EDAFA41572EE}"/>
              </a:ext>
            </a:extLst>
          </p:cNvPr>
          <p:cNvSpPr>
            <a:spLocks noGrp="1"/>
          </p:cNvSpPr>
          <p:nvPr>
            <p:ph idx="1"/>
          </p:nvPr>
        </p:nvSpPr>
        <p:spPr>
          <a:xfrm>
            <a:off x="900727" y="1111046"/>
            <a:ext cx="10882778" cy="5148352"/>
          </a:xfrm>
        </p:spPr>
        <p:txBody>
          <a:bodyPr anchor="t">
            <a:normAutofit fontScale="92500"/>
          </a:bodyPr>
          <a:lstStyle/>
          <a:p>
            <a:pPr>
              <a:buFont typeface="+mj-lt"/>
              <a:buAutoNum type="arabicPeriod"/>
            </a:pPr>
            <a:r>
              <a:rPr lang="en-US" b="0" i="0" dirty="0">
                <a:effectLst/>
                <a:latin typeface="Söhne"/>
              </a:rPr>
              <a:t>Understand the importance of evaluation criteria in assessing the quality and value of development interventions.</a:t>
            </a:r>
          </a:p>
          <a:p>
            <a:pPr>
              <a:buFont typeface="+mj-lt"/>
              <a:buAutoNum type="arabicPeriod"/>
            </a:pPr>
            <a:r>
              <a:rPr lang="en-US" b="0" i="0" dirty="0">
                <a:effectLst/>
                <a:latin typeface="Söhne"/>
              </a:rPr>
              <a:t>Identify and describe the five basic standards for evaluating development interventions: effectiveness, impact, relevance, sustainability, and efficiency.</a:t>
            </a:r>
          </a:p>
          <a:p>
            <a:pPr>
              <a:buFont typeface="+mj-lt"/>
              <a:buAutoNum type="arabicPeriod"/>
            </a:pPr>
            <a:r>
              <a:rPr lang="en-US" b="0" i="0" dirty="0">
                <a:effectLst/>
                <a:latin typeface="Söhne"/>
              </a:rPr>
              <a:t>Explain the concept of effectiveness and its measurement at the levels of outputs, outcomes, and impact.</a:t>
            </a:r>
          </a:p>
          <a:p>
            <a:pPr>
              <a:buFont typeface="+mj-lt"/>
              <a:buAutoNum type="arabicPeriod"/>
            </a:pPr>
            <a:r>
              <a:rPr lang="en-US" b="0" i="0" dirty="0">
                <a:effectLst/>
                <a:latin typeface="Söhne"/>
              </a:rPr>
              <a:t>Analyze the criteria for evaluating humanitarian assistance, including appropriateness, coverage, connectedness, and coherence.</a:t>
            </a:r>
          </a:p>
          <a:p>
            <a:pPr>
              <a:buFont typeface="+mj-lt"/>
              <a:buAutoNum type="arabicPeriod"/>
            </a:pPr>
            <a:r>
              <a:rPr lang="en-US" b="0" i="0" dirty="0">
                <a:effectLst/>
                <a:latin typeface="Söhne"/>
              </a:rPr>
              <a:t>Understand the role of efficiency in evaluating development interventions and distinguish between technical efficiency and allocative efficiency.</a:t>
            </a:r>
          </a:p>
          <a:p>
            <a:pPr marL="228600" marR="0" lvl="0" indent="-228600" defTabSz="914400" rtl="0" eaLnBrk="1" fontAlgn="auto" latinLnBrk="0" hangingPunct="1">
              <a:spcBef>
                <a:spcPts val="1000"/>
              </a:spcBef>
              <a:spcAft>
                <a:spcPts val="0"/>
              </a:spcAft>
              <a:buClrTx/>
              <a:buSzTx/>
              <a:buFont typeface="+mj-lt"/>
              <a:buAutoNum type="arabicPeriod"/>
              <a:tabLst/>
              <a:defRPr/>
            </a:pPr>
            <a:r>
              <a:rPr kumimoji="0" lang="en-US" b="0" i="0" u="none" strike="noStrike" kern="1200" cap="none" spc="0" normalizeH="0" baseline="0" noProof="0" dirty="0">
                <a:ln>
                  <a:noFill/>
                </a:ln>
                <a:effectLst/>
                <a:uLnTx/>
                <a:uFillTx/>
                <a:latin typeface="Söhne"/>
                <a:ea typeface="+mn-ea"/>
                <a:cs typeface="+mn-cs"/>
              </a:rPr>
              <a:t>Recognize the importance of fairness and unbiasedness in evaluation and its relevance in accountability and learning evaluations.</a:t>
            </a:r>
            <a:endParaRPr lang="en-US" b="0" i="0" dirty="0">
              <a:effectLst/>
              <a:latin typeface="Söhne"/>
            </a:endParaRPr>
          </a:p>
          <a:p>
            <a:endParaRPr lang="en-US" sz="1400" dirty="0"/>
          </a:p>
        </p:txBody>
      </p:sp>
      <p:sp>
        <p:nvSpPr>
          <p:cNvPr id="23" name="Rectangle 2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levenLabs_2023-10-15T01_38_37_Daniel_pre_s100_sb100_m1">
            <a:hlinkClick r:id="" action="ppaction://media"/>
            <a:extLst>
              <a:ext uri="{FF2B5EF4-FFF2-40B4-BE49-F238E27FC236}">
                <a16:creationId xmlns:a16="http://schemas.microsoft.com/office/drawing/2014/main" id="{B440CE08-D3C5-925E-B2C7-A72230C0E9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9112" y="290891"/>
            <a:ext cx="487362" cy="487362"/>
          </a:xfrm>
          <a:prstGeom prst="rect">
            <a:avLst/>
          </a:prstGeom>
        </p:spPr>
      </p:pic>
    </p:spTree>
    <p:extLst>
      <p:ext uri="{BB962C8B-B14F-4D97-AF65-F5344CB8AC3E}">
        <p14:creationId xmlns:p14="http://schemas.microsoft.com/office/powerpoint/2010/main" val="35352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2610-7544-FAB5-592C-D7257356F9A2}"/>
              </a:ext>
            </a:extLst>
          </p:cNvPr>
          <p:cNvSpPr>
            <a:spLocks noGrp="1"/>
          </p:cNvSpPr>
          <p:nvPr>
            <p:ph type="title"/>
          </p:nvPr>
        </p:nvSpPr>
        <p:spPr>
          <a:xfrm>
            <a:off x="593664" y="131792"/>
            <a:ext cx="4597747" cy="902352"/>
          </a:xfrm>
        </p:spPr>
        <p:txBody>
          <a:bodyPr anchor="b">
            <a:normAutofit fontScale="90000"/>
          </a:bodyPr>
          <a:lstStyle/>
          <a:p>
            <a:r>
              <a:rPr lang="en-US" sz="4000" b="1" dirty="0">
                <a:latin typeface="+mn-lt"/>
              </a:rPr>
              <a:t>Assessing effectiveness </a:t>
            </a:r>
          </a:p>
        </p:txBody>
      </p:sp>
      <p:sp>
        <p:nvSpPr>
          <p:cNvPr id="3" name="Content Placeholder 2">
            <a:extLst>
              <a:ext uri="{FF2B5EF4-FFF2-40B4-BE49-F238E27FC236}">
                <a16:creationId xmlns:a16="http://schemas.microsoft.com/office/drawing/2014/main" id="{6F50C5E0-E024-9857-424F-67DEC5D4C9EB}"/>
              </a:ext>
            </a:extLst>
          </p:cNvPr>
          <p:cNvSpPr>
            <a:spLocks noGrp="1"/>
          </p:cNvSpPr>
          <p:nvPr>
            <p:ph idx="1"/>
          </p:nvPr>
        </p:nvSpPr>
        <p:spPr>
          <a:xfrm>
            <a:off x="789606" y="1322346"/>
            <a:ext cx="5600307" cy="5192486"/>
          </a:xfrm>
        </p:spPr>
        <p:txBody>
          <a:bodyPr anchor="t">
            <a:normAutofit lnSpcReduction="10000"/>
          </a:bodyPr>
          <a:lstStyle/>
          <a:p>
            <a:r>
              <a:rPr lang="en-US" b="0" i="0" dirty="0">
                <a:effectLst/>
              </a:rPr>
              <a:t>Most of the time, it's harder to measure success at the level of outcomes than at the level of outputs. </a:t>
            </a:r>
          </a:p>
          <a:p>
            <a:r>
              <a:rPr lang="en-US" dirty="0"/>
              <a:t>At the output level, the task is done when the intervention's products and services meet quantity and quality targets.</a:t>
            </a:r>
          </a:p>
          <a:p>
            <a:r>
              <a:rPr lang="en-US" dirty="0"/>
              <a:t>In the absence of quality standards, assessing output quality is challenging. However, most problems have solutions.</a:t>
            </a:r>
            <a:br>
              <a:rPr lang="en-US" sz="2000" dirty="0"/>
            </a:br>
            <a:endParaRPr lang="en-US" sz="2000" dirty="0"/>
          </a:p>
        </p:txBody>
      </p:sp>
      <p:pic>
        <p:nvPicPr>
          <p:cNvPr id="4" name="Picture 3">
            <a:extLst>
              <a:ext uri="{FF2B5EF4-FFF2-40B4-BE49-F238E27FC236}">
                <a16:creationId xmlns:a16="http://schemas.microsoft.com/office/drawing/2014/main" id="{07ACB223-0D96-3CCB-1167-F953D48BC48E}"/>
              </a:ext>
            </a:extLst>
          </p:cNvPr>
          <p:cNvPicPr>
            <a:picLocks noChangeAspect="1"/>
          </p:cNvPicPr>
          <p:nvPr/>
        </p:nvPicPr>
        <p:blipFill rotWithShape="1">
          <a:blip r:embed="rId5"/>
          <a:srcRect l="3902" r="2335"/>
          <a:stretch/>
        </p:blipFill>
        <p:spPr>
          <a:xfrm>
            <a:off x="6487887" y="1542767"/>
            <a:ext cx="5319062" cy="3772465"/>
          </a:xfrm>
          <a:prstGeom prst="rect">
            <a:avLst/>
          </a:prstGeom>
        </p:spPr>
      </p:pic>
      <p:grpSp>
        <p:nvGrpSpPr>
          <p:cNvPr id="19" name="Group 18">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0" name="Rectangle 19">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ElevenLabs_2023-10-15T22_17_11_Daniel_pre_s62_sb6_m1">
            <a:hlinkClick r:id="" action="ppaction://media"/>
            <a:extLst>
              <a:ext uri="{FF2B5EF4-FFF2-40B4-BE49-F238E27FC236}">
                <a16:creationId xmlns:a16="http://schemas.microsoft.com/office/drawing/2014/main" id="{8B613E58-A5B3-DB89-7DBB-13BAA05144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3750" y="493713"/>
            <a:ext cx="487363" cy="487362"/>
          </a:xfrm>
          <a:prstGeom prst="rect">
            <a:avLst/>
          </a:prstGeom>
        </p:spPr>
      </p:pic>
    </p:spTree>
    <p:extLst>
      <p:ext uri="{BB962C8B-B14F-4D97-AF65-F5344CB8AC3E}">
        <p14:creationId xmlns:p14="http://schemas.microsoft.com/office/powerpoint/2010/main" val="33763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2610-7544-FAB5-592C-D7257356F9A2}"/>
              </a:ext>
            </a:extLst>
          </p:cNvPr>
          <p:cNvSpPr>
            <a:spLocks noGrp="1"/>
          </p:cNvSpPr>
          <p:nvPr>
            <p:ph type="title"/>
          </p:nvPr>
        </p:nvSpPr>
        <p:spPr/>
        <p:txBody>
          <a:bodyPr>
            <a:normAutofit/>
          </a:bodyPr>
          <a:lstStyle/>
          <a:p>
            <a:r>
              <a:rPr lang="en-US" sz="3600" b="1" dirty="0">
                <a:latin typeface="+mn-lt"/>
              </a:rPr>
              <a:t>Assessing effectiveness </a:t>
            </a:r>
          </a:p>
        </p:txBody>
      </p:sp>
      <p:sp>
        <p:nvSpPr>
          <p:cNvPr id="3" name="Content Placeholder 2">
            <a:extLst>
              <a:ext uri="{FF2B5EF4-FFF2-40B4-BE49-F238E27FC236}">
                <a16:creationId xmlns:a16="http://schemas.microsoft.com/office/drawing/2014/main" id="{6F50C5E0-E024-9857-424F-67DEC5D4C9EB}"/>
              </a:ext>
            </a:extLst>
          </p:cNvPr>
          <p:cNvSpPr>
            <a:spLocks noGrp="1"/>
          </p:cNvSpPr>
          <p:nvPr>
            <p:ph idx="1"/>
          </p:nvPr>
        </p:nvSpPr>
        <p:spPr/>
        <p:txBody>
          <a:bodyPr>
            <a:normAutofit lnSpcReduction="10000"/>
          </a:bodyPr>
          <a:lstStyle/>
          <a:p>
            <a:r>
              <a:rPr lang="en-US" b="0" i="0" dirty="0">
                <a:solidFill>
                  <a:srgbClr val="20231E"/>
                </a:solidFill>
                <a:effectLst/>
              </a:rPr>
              <a:t>At the outcome level an assessment of effectiveness is made in two steps. </a:t>
            </a:r>
          </a:p>
          <a:p>
            <a:pPr lvl="1"/>
            <a:r>
              <a:rPr lang="en-US" sz="2800" b="0" i="1" dirty="0">
                <a:solidFill>
                  <a:srgbClr val="20231E"/>
                </a:solidFill>
                <a:effectLst/>
              </a:rPr>
              <a:t>First, the achievement of objectives is measured. </a:t>
            </a:r>
          </a:p>
          <a:p>
            <a:pPr lvl="1"/>
            <a:r>
              <a:rPr lang="en-US" sz="2800" b="0" i="1" dirty="0">
                <a:solidFill>
                  <a:srgbClr val="20231E"/>
                </a:solidFill>
                <a:effectLst/>
              </a:rPr>
              <a:t>Second, the issue of causal attribution is addressed. </a:t>
            </a:r>
          </a:p>
          <a:p>
            <a:r>
              <a:rPr lang="en-US" b="0" i="0" dirty="0">
                <a:solidFill>
                  <a:srgbClr val="20231E"/>
                </a:solidFill>
                <a:effectLst/>
              </a:rPr>
              <a:t>Both these steps are important. </a:t>
            </a:r>
          </a:p>
          <a:p>
            <a:r>
              <a:rPr lang="en-US" b="0" i="0" dirty="0">
                <a:solidFill>
                  <a:srgbClr val="20231E"/>
                </a:solidFill>
                <a:effectLst/>
              </a:rPr>
              <a:t>In most cases there are many factors at play in addition to the evaluated intervention. </a:t>
            </a:r>
          </a:p>
          <a:p>
            <a:r>
              <a:rPr lang="en-US" b="0" i="0" dirty="0">
                <a:solidFill>
                  <a:srgbClr val="20231E"/>
                </a:solidFill>
                <a:effectLst/>
              </a:rPr>
              <a:t>Therefore, it must be thoroughly considered and ruled out as much as possible that recorded changes would have occurred even without the intervention. </a:t>
            </a:r>
            <a:br>
              <a:rPr lang="en-US" dirty="0"/>
            </a:br>
            <a:endParaRPr lang="en-US" dirty="0"/>
          </a:p>
        </p:txBody>
      </p:sp>
      <p:pic>
        <p:nvPicPr>
          <p:cNvPr id="4" name="ElevenLabs_2023-10-15T22_34_54_Daniel_pre_s50_sb75_m1">
            <a:hlinkClick r:id="" action="ppaction://media"/>
            <a:extLst>
              <a:ext uri="{FF2B5EF4-FFF2-40B4-BE49-F238E27FC236}">
                <a16:creationId xmlns:a16="http://schemas.microsoft.com/office/drawing/2014/main" id="{936F662E-529E-FB06-40DD-5DF0973F48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8831" y="314960"/>
            <a:ext cx="487362" cy="487362"/>
          </a:xfrm>
          <a:prstGeom prst="rect">
            <a:avLst/>
          </a:prstGeom>
        </p:spPr>
      </p:pic>
    </p:spTree>
    <p:extLst>
      <p:ext uri="{BB962C8B-B14F-4D97-AF65-F5344CB8AC3E}">
        <p14:creationId xmlns:p14="http://schemas.microsoft.com/office/powerpoint/2010/main" val="10498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48A0113A-DD8A-2BDC-0691-237F392ADE8A}"/>
              </a:ext>
            </a:extLst>
          </p:cNvPr>
          <p:cNvSpPr>
            <a:spLocks noGrp="1"/>
          </p:cNvSpPr>
          <p:nvPr>
            <p:ph type="title"/>
          </p:nvPr>
        </p:nvSpPr>
        <p:spPr>
          <a:xfrm>
            <a:off x="408608" y="365125"/>
            <a:ext cx="5976257" cy="779463"/>
          </a:xfrm>
        </p:spPr>
        <p:txBody>
          <a:bodyPr>
            <a:normAutofit/>
          </a:bodyPr>
          <a:lstStyle/>
          <a:p>
            <a:r>
              <a:rPr lang="en-US" sz="3600" b="1" dirty="0">
                <a:latin typeface="+mn-lt"/>
              </a:rPr>
              <a:t>Assessing effectiveness </a:t>
            </a:r>
          </a:p>
        </p:txBody>
      </p:sp>
      <p:sp>
        <p:nvSpPr>
          <p:cNvPr id="3" name="Content Placeholder 2">
            <a:extLst>
              <a:ext uri="{FF2B5EF4-FFF2-40B4-BE49-F238E27FC236}">
                <a16:creationId xmlns:a16="http://schemas.microsoft.com/office/drawing/2014/main" id="{94649357-908E-C8A5-08C9-69243ECD5D38}"/>
              </a:ext>
            </a:extLst>
          </p:cNvPr>
          <p:cNvSpPr>
            <a:spLocks noGrp="1"/>
          </p:cNvSpPr>
          <p:nvPr>
            <p:ph idx="1"/>
          </p:nvPr>
        </p:nvSpPr>
        <p:spPr>
          <a:xfrm>
            <a:off x="408608" y="1262742"/>
            <a:ext cx="6108535" cy="5202835"/>
          </a:xfrm>
        </p:spPr>
        <p:txBody>
          <a:bodyPr>
            <a:normAutofit/>
          </a:bodyPr>
          <a:lstStyle/>
          <a:p>
            <a:r>
              <a:rPr lang="en-US" b="0" i="0" dirty="0">
                <a:effectLst/>
              </a:rPr>
              <a:t>Goal achievement may be tough to measure. Because one or more of the following categories of information may be missing:</a:t>
            </a:r>
          </a:p>
          <a:p>
            <a:pPr lvl="1"/>
            <a:r>
              <a:rPr lang="en-US" sz="2800" b="0" i="0" dirty="0">
                <a:effectLst/>
              </a:rPr>
              <a:t>Background information before the intervention</a:t>
            </a:r>
          </a:p>
          <a:p>
            <a:pPr lvl="1"/>
            <a:r>
              <a:rPr lang="en-US" sz="2800" b="0" i="0" dirty="0">
                <a:effectLst/>
              </a:rPr>
              <a:t>Records of changes compared to baseline during the intervention and afterward</a:t>
            </a:r>
          </a:p>
          <a:p>
            <a:pPr lvl="1"/>
            <a:r>
              <a:rPr lang="en-US" sz="2800" b="0" i="0" dirty="0">
                <a:effectLst/>
              </a:rPr>
              <a:t>An empirical description of the intervention's expected outcome.</a:t>
            </a:r>
          </a:p>
        </p:txBody>
      </p:sp>
      <p:pic>
        <p:nvPicPr>
          <p:cNvPr id="4" name="Picture 3">
            <a:extLst>
              <a:ext uri="{FF2B5EF4-FFF2-40B4-BE49-F238E27FC236}">
                <a16:creationId xmlns:a16="http://schemas.microsoft.com/office/drawing/2014/main" id="{686D0485-508C-BC41-A77B-1E074862927E}"/>
              </a:ext>
            </a:extLst>
          </p:cNvPr>
          <p:cNvPicPr>
            <a:picLocks noChangeAspect="1"/>
          </p:cNvPicPr>
          <p:nvPr/>
        </p:nvPicPr>
        <p:blipFill rotWithShape="1">
          <a:blip r:embed="rId5"/>
          <a:srcRect l="25961" r="3039"/>
          <a:stretch/>
        </p:blipFill>
        <p:spPr>
          <a:xfrm>
            <a:off x="6517143" y="862276"/>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ElevenLabs_2023-10-15T22_40_02_Daniel_pre_s89_sb31_m1">
            <a:hlinkClick r:id="" action="ppaction://media"/>
            <a:extLst>
              <a:ext uri="{FF2B5EF4-FFF2-40B4-BE49-F238E27FC236}">
                <a16:creationId xmlns:a16="http://schemas.microsoft.com/office/drawing/2014/main" id="{1B6A4ECC-6EA4-94A0-BD3A-E94A9D6069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6950" y="369888"/>
            <a:ext cx="487363" cy="487362"/>
          </a:xfrm>
          <a:prstGeom prst="rect">
            <a:avLst/>
          </a:prstGeom>
        </p:spPr>
      </p:pic>
    </p:spTree>
    <p:extLst>
      <p:ext uri="{BB962C8B-B14F-4D97-AF65-F5344CB8AC3E}">
        <p14:creationId xmlns:p14="http://schemas.microsoft.com/office/powerpoint/2010/main" val="326970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113A-DD8A-2BDC-0691-237F392ADE8A}"/>
              </a:ext>
            </a:extLst>
          </p:cNvPr>
          <p:cNvSpPr>
            <a:spLocks noGrp="1"/>
          </p:cNvSpPr>
          <p:nvPr>
            <p:ph type="title"/>
          </p:nvPr>
        </p:nvSpPr>
        <p:spPr>
          <a:xfrm>
            <a:off x="478971" y="243839"/>
            <a:ext cx="10515600" cy="874395"/>
          </a:xfrm>
        </p:spPr>
        <p:txBody>
          <a:bodyPr>
            <a:normAutofit/>
          </a:bodyPr>
          <a:lstStyle/>
          <a:p>
            <a:r>
              <a:rPr lang="en-US" sz="3600" b="1" dirty="0">
                <a:latin typeface="+mn-lt"/>
              </a:rPr>
              <a:t>Assessing effectiveness </a:t>
            </a:r>
          </a:p>
        </p:txBody>
      </p:sp>
      <p:sp>
        <p:nvSpPr>
          <p:cNvPr id="3" name="Content Placeholder 2">
            <a:extLst>
              <a:ext uri="{FF2B5EF4-FFF2-40B4-BE49-F238E27FC236}">
                <a16:creationId xmlns:a16="http://schemas.microsoft.com/office/drawing/2014/main" id="{94649357-908E-C8A5-08C9-69243ECD5D38}"/>
              </a:ext>
            </a:extLst>
          </p:cNvPr>
          <p:cNvSpPr>
            <a:spLocks noGrp="1"/>
          </p:cNvSpPr>
          <p:nvPr>
            <p:ph idx="1"/>
          </p:nvPr>
        </p:nvSpPr>
        <p:spPr>
          <a:xfrm>
            <a:off x="478971" y="1118234"/>
            <a:ext cx="10874829" cy="5058729"/>
          </a:xfrm>
        </p:spPr>
        <p:txBody>
          <a:bodyPr>
            <a:noAutofit/>
          </a:bodyPr>
          <a:lstStyle/>
          <a:p>
            <a:r>
              <a:rPr lang="en-US" sz="2400" b="0" i="0" dirty="0">
                <a:solidFill>
                  <a:srgbClr val="20231E"/>
                </a:solidFill>
                <a:effectLst/>
              </a:rPr>
              <a:t>Missing baseline data is a common issue. </a:t>
            </a:r>
          </a:p>
          <a:p>
            <a:pPr lvl="1"/>
            <a:r>
              <a:rPr lang="en-US" b="0" i="0" dirty="0">
                <a:solidFill>
                  <a:srgbClr val="20231E"/>
                </a:solidFill>
                <a:effectLst/>
              </a:rPr>
              <a:t>Written documentation and interviews with target groups and others can assist recreate a baseline. </a:t>
            </a:r>
          </a:p>
          <a:p>
            <a:pPr lvl="1"/>
            <a:r>
              <a:rPr lang="en-US" b="0" i="0" dirty="0">
                <a:solidFill>
                  <a:srgbClr val="20231E"/>
                </a:solidFill>
                <a:effectLst/>
              </a:rPr>
              <a:t>Due to human memory, a baseline reconstructed by memory recall is frequently less exact than a baseline assembled before the intervention.</a:t>
            </a:r>
          </a:p>
          <a:p>
            <a:r>
              <a:rPr lang="en-US" sz="2400" b="0" i="0" dirty="0">
                <a:solidFill>
                  <a:srgbClr val="20231E"/>
                </a:solidFill>
                <a:effectLst/>
              </a:rPr>
              <a:t>Vague descriptions of the intervention's intended outcome could cause issues. </a:t>
            </a:r>
          </a:p>
          <a:p>
            <a:pPr lvl="1"/>
            <a:r>
              <a:rPr lang="en-US" b="0" i="0" dirty="0">
                <a:solidFill>
                  <a:srgbClr val="20231E"/>
                </a:solidFill>
                <a:effectLst/>
              </a:rPr>
              <a:t>If goals and objectives are unclear, it may be hard to determine if and how documented changes indicate an achievement. </a:t>
            </a:r>
          </a:p>
          <a:p>
            <a:pPr lvl="1"/>
            <a:r>
              <a:rPr lang="en-US" b="0" i="0" dirty="0">
                <a:solidFill>
                  <a:srgbClr val="20231E"/>
                </a:solidFill>
                <a:effectLst/>
              </a:rPr>
              <a:t>Many initiatives use empirical indicators to specify aims and objectives, although indicators may pose questions. Indicators should never be assumed to be valid and meaningful.</a:t>
            </a:r>
          </a:p>
          <a:p>
            <a:r>
              <a:rPr lang="en-US" sz="2400" b="0" i="0" dirty="0">
                <a:solidFill>
                  <a:srgbClr val="20231E"/>
                </a:solidFill>
                <a:effectLst/>
              </a:rPr>
              <a:t>Objective formulations grow more imprecise as we progress up the hierarchy.</a:t>
            </a:r>
            <a:br>
              <a:rPr lang="en-US" sz="2400" dirty="0"/>
            </a:br>
            <a:endParaRPr lang="en-US" sz="2400" dirty="0"/>
          </a:p>
        </p:txBody>
      </p:sp>
      <p:pic>
        <p:nvPicPr>
          <p:cNvPr id="4" name="ElevenLabs_2023-10-15T22_42_20_Daniel_pre_s89_sb31_m1">
            <a:hlinkClick r:id="" action="ppaction://media"/>
            <a:extLst>
              <a:ext uri="{FF2B5EF4-FFF2-40B4-BE49-F238E27FC236}">
                <a16:creationId xmlns:a16="http://schemas.microsoft.com/office/drawing/2014/main" id="{BBDAED72-D63D-47EB-A4B6-AD9A3B867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12463" y="503238"/>
            <a:ext cx="487362" cy="487362"/>
          </a:xfrm>
          <a:prstGeom prst="rect">
            <a:avLst/>
          </a:prstGeom>
        </p:spPr>
      </p:pic>
    </p:spTree>
    <p:extLst>
      <p:ext uri="{BB962C8B-B14F-4D97-AF65-F5344CB8AC3E}">
        <p14:creationId xmlns:p14="http://schemas.microsoft.com/office/powerpoint/2010/main" val="299082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E730E-0D18-C7D2-631F-DCE65CE3FDF5}"/>
              </a:ext>
            </a:extLst>
          </p:cNvPr>
          <p:cNvSpPr>
            <a:spLocks noGrp="1"/>
          </p:cNvSpPr>
          <p:nvPr>
            <p:ph type="title"/>
          </p:nvPr>
        </p:nvSpPr>
        <p:spPr/>
        <p:txBody>
          <a:bodyPr>
            <a:normAutofit/>
          </a:bodyPr>
          <a:lstStyle/>
          <a:p>
            <a:r>
              <a:rPr lang="en-US" sz="3600" b="1" dirty="0">
                <a:latin typeface="+mn-lt"/>
              </a:rPr>
              <a:t>Assessing effectiveness </a:t>
            </a:r>
          </a:p>
        </p:txBody>
      </p:sp>
      <p:sp>
        <p:nvSpPr>
          <p:cNvPr id="3" name="Content Placeholder 2">
            <a:extLst>
              <a:ext uri="{FF2B5EF4-FFF2-40B4-BE49-F238E27FC236}">
                <a16:creationId xmlns:a16="http://schemas.microsoft.com/office/drawing/2014/main" id="{9A44029E-9ACB-AA31-18B8-5FB79F3C97C6}"/>
              </a:ext>
            </a:extLst>
          </p:cNvPr>
          <p:cNvSpPr>
            <a:spLocks noGrp="1"/>
          </p:cNvSpPr>
          <p:nvPr>
            <p:ph idx="1"/>
          </p:nvPr>
        </p:nvSpPr>
        <p:spPr/>
        <p:txBody>
          <a:bodyPr>
            <a:normAutofit/>
          </a:bodyPr>
          <a:lstStyle/>
          <a:p>
            <a:r>
              <a:rPr lang="en-US" b="0" i="0" dirty="0">
                <a:solidFill>
                  <a:srgbClr val="20231E"/>
                </a:solidFill>
                <a:effectLst/>
              </a:rPr>
              <a:t>Effectiveness is crucial for assessing development interventions.</a:t>
            </a:r>
          </a:p>
          <a:p>
            <a:r>
              <a:rPr lang="en-US" b="0" i="0" dirty="0">
                <a:solidFill>
                  <a:srgbClr val="20231E"/>
                </a:solidFill>
                <a:effectLst/>
              </a:rPr>
              <a:t> Principals, funders, and others want to know results were achieved as promised for accountability.</a:t>
            </a:r>
          </a:p>
          <a:p>
            <a:r>
              <a:rPr lang="en-US" b="0" i="0" dirty="0">
                <a:solidFill>
                  <a:srgbClr val="20231E"/>
                </a:solidFill>
                <a:effectLst/>
              </a:rPr>
              <a:t>Intervention managers who need the same information for management and learning are equally crucial. </a:t>
            </a:r>
          </a:p>
          <a:p>
            <a:r>
              <a:rPr lang="en-US" b="0" i="0" dirty="0">
                <a:solidFill>
                  <a:srgbClr val="20231E"/>
                </a:solidFill>
                <a:effectLst/>
              </a:rPr>
              <a:t>Setting demanding but achievable goals is a basic management skill. </a:t>
            </a:r>
          </a:p>
          <a:p>
            <a:r>
              <a:rPr lang="en-US" b="0" i="0" dirty="0">
                <a:solidFill>
                  <a:srgbClr val="20231E"/>
                </a:solidFill>
                <a:effectLst/>
              </a:rPr>
              <a:t>If our aims and objectives are never realized, something can be wrong</a:t>
            </a:r>
            <a:endParaRPr lang="en-US" dirty="0"/>
          </a:p>
        </p:txBody>
      </p:sp>
      <p:pic>
        <p:nvPicPr>
          <p:cNvPr id="4" name="ElevenLabs_2023-10-15T22_43_13_Daniel_pre_s89_sb31_m1">
            <a:hlinkClick r:id="" action="ppaction://media"/>
            <a:extLst>
              <a:ext uri="{FF2B5EF4-FFF2-40B4-BE49-F238E27FC236}">
                <a16:creationId xmlns:a16="http://schemas.microsoft.com/office/drawing/2014/main" id="{3EA00902-F00C-4965-12C3-07B34B7498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61775" y="317500"/>
            <a:ext cx="487363" cy="487363"/>
          </a:xfrm>
          <a:prstGeom prst="rect">
            <a:avLst/>
          </a:prstGeom>
        </p:spPr>
      </p:pic>
    </p:spTree>
    <p:extLst>
      <p:ext uri="{BB962C8B-B14F-4D97-AF65-F5344CB8AC3E}">
        <p14:creationId xmlns:p14="http://schemas.microsoft.com/office/powerpoint/2010/main" val="291303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97AF625-6191-C59A-4097-32FA6B1F70F4}"/>
              </a:ext>
            </a:extLst>
          </p:cNvPr>
          <p:cNvSpPr>
            <a:spLocks noGrp="1"/>
          </p:cNvSpPr>
          <p:nvPr>
            <p:ph type="title"/>
          </p:nvPr>
        </p:nvSpPr>
        <p:spPr>
          <a:xfrm>
            <a:off x="300299" y="173687"/>
            <a:ext cx="7032171" cy="1325563"/>
          </a:xfrm>
        </p:spPr>
        <p:txBody>
          <a:bodyPr>
            <a:normAutofit/>
          </a:bodyPr>
          <a:lstStyle/>
          <a:p>
            <a:r>
              <a:rPr lang="en-US" sz="3600" b="1" dirty="0">
                <a:latin typeface="+mn-lt"/>
              </a:rPr>
              <a:t>Shortcomings of effectiveness</a:t>
            </a:r>
          </a:p>
        </p:txBody>
      </p:sp>
      <p:sp>
        <p:nvSpPr>
          <p:cNvPr id="3" name="Content Placeholder 2">
            <a:extLst>
              <a:ext uri="{FF2B5EF4-FFF2-40B4-BE49-F238E27FC236}">
                <a16:creationId xmlns:a16="http://schemas.microsoft.com/office/drawing/2014/main" id="{86075CD8-27CA-2080-2839-69E651DA6416}"/>
              </a:ext>
            </a:extLst>
          </p:cNvPr>
          <p:cNvSpPr>
            <a:spLocks noGrp="1"/>
          </p:cNvSpPr>
          <p:nvPr>
            <p:ph idx="1"/>
          </p:nvPr>
        </p:nvSpPr>
        <p:spPr>
          <a:xfrm>
            <a:off x="402772" y="1499250"/>
            <a:ext cx="5828790" cy="4677713"/>
          </a:xfrm>
        </p:spPr>
        <p:txBody>
          <a:bodyPr>
            <a:normAutofit/>
          </a:bodyPr>
          <a:lstStyle/>
          <a:p>
            <a:r>
              <a:rPr lang="en-US" dirty="0"/>
              <a:t>The </a:t>
            </a:r>
            <a:r>
              <a:rPr lang="en-US" b="0" i="0" dirty="0">
                <a:effectLst/>
              </a:rPr>
              <a:t>assessment of effectiveness has only limited value. </a:t>
            </a:r>
          </a:p>
          <a:p>
            <a:r>
              <a:rPr lang="en-US" dirty="0"/>
              <a:t>Can know </a:t>
            </a:r>
            <a:r>
              <a:rPr lang="en-US" b="0" i="0" dirty="0">
                <a:effectLst/>
              </a:rPr>
              <a:t>whether the evaluated intervention has achieved its goals or not.</a:t>
            </a:r>
          </a:p>
          <a:p>
            <a:r>
              <a:rPr lang="en-US" b="0" i="0" dirty="0">
                <a:effectLst/>
              </a:rPr>
              <a:t> Does not address the relevance and usefulness of the results or unexpected impacts.</a:t>
            </a:r>
            <a:br>
              <a:rPr lang="en-US" dirty="0"/>
            </a:br>
            <a:endParaRPr lang="en-US" dirty="0"/>
          </a:p>
        </p:txBody>
      </p:sp>
      <p:pic>
        <p:nvPicPr>
          <p:cNvPr id="5" name="Picture 4">
            <a:extLst>
              <a:ext uri="{FF2B5EF4-FFF2-40B4-BE49-F238E27FC236}">
                <a16:creationId xmlns:a16="http://schemas.microsoft.com/office/drawing/2014/main" id="{1BEE050A-F79C-D678-DBBE-2B8C08117D15}"/>
              </a:ext>
            </a:extLst>
          </p:cNvPr>
          <p:cNvPicPr>
            <a:picLocks noChangeAspect="1"/>
          </p:cNvPicPr>
          <p:nvPr/>
        </p:nvPicPr>
        <p:blipFill rotWithShape="1">
          <a:blip r:embed="rId5"/>
          <a:srcRect r="33249"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ElevenLabs_2023-10-15T22_43_54_Daniel_pre_s89_sb31_m1">
            <a:hlinkClick r:id="" action="ppaction://media"/>
            <a:extLst>
              <a:ext uri="{FF2B5EF4-FFF2-40B4-BE49-F238E27FC236}">
                <a16:creationId xmlns:a16="http://schemas.microsoft.com/office/drawing/2014/main" id="{149AA32E-C118-CFE4-522C-AADD87ADED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7158" y="271151"/>
            <a:ext cx="487363" cy="487363"/>
          </a:xfrm>
          <a:prstGeom prst="rect">
            <a:avLst/>
          </a:prstGeom>
        </p:spPr>
      </p:pic>
    </p:spTree>
    <p:extLst>
      <p:ext uri="{BB962C8B-B14F-4D97-AF65-F5344CB8AC3E}">
        <p14:creationId xmlns:p14="http://schemas.microsoft.com/office/powerpoint/2010/main" val="381553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7AF625-6191-C59A-4097-32FA6B1F70F4}"/>
              </a:ext>
            </a:extLst>
          </p:cNvPr>
          <p:cNvSpPr>
            <a:spLocks noGrp="1"/>
          </p:cNvSpPr>
          <p:nvPr>
            <p:ph type="title"/>
          </p:nvPr>
        </p:nvSpPr>
        <p:spPr>
          <a:xfrm>
            <a:off x="217714" y="365126"/>
            <a:ext cx="7086599" cy="908504"/>
          </a:xfrm>
        </p:spPr>
        <p:txBody>
          <a:bodyPr>
            <a:normAutofit/>
          </a:bodyPr>
          <a:lstStyle/>
          <a:p>
            <a:r>
              <a:rPr lang="en-US" b="1" dirty="0"/>
              <a:t>Shortcomings of effectiveness</a:t>
            </a:r>
          </a:p>
        </p:txBody>
      </p:sp>
      <p:sp>
        <p:nvSpPr>
          <p:cNvPr id="3" name="Content Placeholder 2">
            <a:extLst>
              <a:ext uri="{FF2B5EF4-FFF2-40B4-BE49-F238E27FC236}">
                <a16:creationId xmlns:a16="http://schemas.microsoft.com/office/drawing/2014/main" id="{86075CD8-27CA-2080-2839-69E651DA6416}"/>
              </a:ext>
            </a:extLst>
          </p:cNvPr>
          <p:cNvSpPr>
            <a:spLocks noGrp="1"/>
          </p:cNvSpPr>
          <p:nvPr>
            <p:ph idx="1"/>
          </p:nvPr>
        </p:nvSpPr>
        <p:spPr>
          <a:xfrm>
            <a:off x="468086" y="1273630"/>
            <a:ext cx="6379028" cy="5219244"/>
          </a:xfrm>
        </p:spPr>
        <p:txBody>
          <a:bodyPr>
            <a:normAutofit/>
          </a:bodyPr>
          <a:lstStyle/>
          <a:p>
            <a:pPr marL="0" indent="0">
              <a:buNone/>
            </a:pPr>
            <a:r>
              <a:rPr lang="en-US" b="1" i="0" dirty="0">
                <a:effectLst/>
                <a:latin typeface="NewsGothic-Bold"/>
              </a:rPr>
              <a:t>Standard questions about effectiveness:</a:t>
            </a:r>
          </a:p>
          <a:p>
            <a:r>
              <a:rPr lang="en-US" b="0" i="0" dirty="0">
                <a:effectLst/>
                <a:latin typeface="ZapfDingbats"/>
              </a:rPr>
              <a:t>How well do changes in the target area match the expected results, purpose, and goal of the action that was evaluated?</a:t>
            </a:r>
          </a:p>
          <a:p>
            <a:r>
              <a:rPr lang="en-US" b="0" i="0" dirty="0">
                <a:effectLst/>
                <a:latin typeface="ZapfDingbats"/>
              </a:rPr>
              <a:t>How much of the recognized change is due to the intervention and how much is due to other things?</a:t>
            </a:r>
          </a:p>
          <a:p>
            <a:r>
              <a:rPr lang="en-US" b="0" i="0" dirty="0">
                <a:effectLst/>
                <a:latin typeface="ZapfDingbats"/>
              </a:rPr>
              <a:t>Why are goals met or not met?</a:t>
            </a:r>
          </a:p>
          <a:p>
            <a:r>
              <a:rPr lang="en-US" b="0" i="0" dirty="0">
                <a:effectLst/>
                <a:latin typeface="ZapfDingbats"/>
              </a:rPr>
              <a:t>How can the action be made more effective? </a:t>
            </a:r>
            <a:br>
              <a:rPr lang="en-US" sz="1900" dirty="0"/>
            </a:br>
            <a:endParaRPr lang="en-US" sz="1900" dirty="0"/>
          </a:p>
        </p:txBody>
      </p:sp>
      <p:pic>
        <p:nvPicPr>
          <p:cNvPr id="5" name="Picture 4" descr="Three arrows on bullseye">
            <a:extLst>
              <a:ext uri="{FF2B5EF4-FFF2-40B4-BE49-F238E27FC236}">
                <a16:creationId xmlns:a16="http://schemas.microsoft.com/office/drawing/2014/main" id="{E1396946-90BD-54FD-A87E-90102CC2CCD9}"/>
              </a:ext>
            </a:extLst>
          </p:cNvPr>
          <p:cNvPicPr>
            <a:picLocks noChangeAspect="1"/>
          </p:cNvPicPr>
          <p:nvPr/>
        </p:nvPicPr>
        <p:blipFill rotWithShape="1">
          <a:blip r:embed="rId4"/>
          <a:srcRect l="4834" r="38217"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ElevenLabs_2023-10-15T22_44_48_Daniel_pre_s89_sb31_m1">
            <a:hlinkClick r:id="" action="ppaction://media"/>
            <a:extLst>
              <a:ext uri="{FF2B5EF4-FFF2-40B4-BE49-F238E27FC236}">
                <a16:creationId xmlns:a16="http://schemas.microsoft.com/office/drawing/2014/main" id="{D3EE329C-E819-5A2C-0023-AFF8BE180A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50" y="-225425"/>
            <a:ext cx="487363" cy="487363"/>
          </a:xfrm>
          <a:prstGeom prst="rect">
            <a:avLst/>
          </a:prstGeom>
        </p:spPr>
      </p:pic>
    </p:spTree>
    <p:extLst>
      <p:ext uri="{BB962C8B-B14F-4D97-AF65-F5344CB8AC3E}">
        <p14:creationId xmlns:p14="http://schemas.microsoft.com/office/powerpoint/2010/main" val="353516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08750-6061-9575-D67B-8C09521F9E66}"/>
              </a:ext>
            </a:extLst>
          </p:cNvPr>
          <p:cNvSpPr>
            <a:spLocks noGrp="1"/>
          </p:cNvSpPr>
          <p:nvPr>
            <p:ph type="title"/>
          </p:nvPr>
        </p:nvSpPr>
        <p:spPr>
          <a:xfrm>
            <a:off x="1524000" y="4914855"/>
            <a:ext cx="9144000" cy="786703"/>
          </a:xfrm>
        </p:spPr>
        <p:txBody>
          <a:bodyPr vert="horz" lIns="91440" tIns="45720" rIns="91440" bIns="45720" rtlCol="0" anchor="b">
            <a:normAutofit fontScale="90000"/>
          </a:bodyPr>
          <a:lstStyle/>
          <a:p>
            <a:pPr algn="ctr"/>
            <a:r>
              <a:rPr lang="en-US" sz="5300" b="1" i="0" dirty="0">
                <a:effectLst/>
                <a:latin typeface="+mn-lt"/>
              </a:rPr>
              <a:t>Impact</a:t>
            </a:r>
            <a:endParaRPr lang="en-US" sz="2500" dirty="0"/>
          </a:p>
        </p:txBody>
      </p:sp>
      <p:pic>
        <p:nvPicPr>
          <p:cNvPr id="4" name="Picture 3" descr="Explosion of a cloud of powder of particles of colour white and a black background">
            <a:extLst>
              <a:ext uri="{FF2B5EF4-FFF2-40B4-BE49-F238E27FC236}">
                <a16:creationId xmlns:a16="http://schemas.microsoft.com/office/drawing/2014/main" id="{FA0E72D1-0B2B-300B-F0FC-F193D339AC71}"/>
              </a:ext>
            </a:extLst>
          </p:cNvPr>
          <p:cNvPicPr>
            <a:picLocks noChangeAspect="1"/>
          </p:cNvPicPr>
          <p:nvPr/>
        </p:nvPicPr>
        <p:blipFill rotWithShape="1">
          <a:blip r:embed="rId4"/>
          <a:srcRect t="49632"/>
          <a:stretch/>
        </p:blipFill>
        <p:spPr>
          <a:xfrm>
            <a:off x="20" y="10"/>
            <a:ext cx="12191980" cy="4605671"/>
          </a:xfrm>
          <a:prstGeom prst="rect">
            <a:avLst/>
          </a:prstGeom>
        </p:spPr>
      </p:pic>
      <p:grpSp>
        <p:nvGrpSpPr>
          <p:cNvPr id="17" name="Group 16">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8" name="Rectangle 17">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ElevenLabs_2023-10-15T22_45_54_Daniel_pre_s89_sb31_m1">
            <a:hlinkClick r:id="" action="ppaction://media"/>
            <a:extLst>
              <a:ext uri="{FF2B5EF4-FFF2-40B4-BE49-F238E27FC236}">
                <a16:creationId xmlns:a16="http://schemas.microsoft.com/office/drawing/2014/main" id="{D5567034-FA71-8A54-C8D3-156C75C1ED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6663" y="-200025"/>
            <a:ext cx="487362" cy="487363"/>
          </a:xfrm>
          <a:prstGeom prst="rect">
            <a:avLst/>
          </a:prstGeom>
        </p:spPr>
      </p:pic>
    </p:spTree>
    <p:extLst>
      <p:ext uri="{BB962C8B-B14F-4D97-AF65-F5344CB8AC3E}">
        <p14:creationId xmlns:p14="http://schemas.microsoft.com/office/powerpoint/2010/main" val="239427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EED1523-9F70-3787-F3A9-BC4DAD78CB19}"/>
              </a:ext>
            </a:extLst>
          </p:cNvPr>
          <p:cNvSpPr>
            <a:spLocks noGrp="1"/>
          </p:cNvSpPr>
          <p:nvPr>
            <p:ph type="title"/>
          </p:nvPr>
        </p:nvSpPr>
        <p:spPr>
          <a:xfrm>
            <a:off x="359229" y="330584"/>
            <a:ext cx="5387502" cy="1325563"/>
          </a:xfrm>
        </p:spPr>
        <p:txBody>
          <a:bodyPr>
            <a:normAutofit/>
          </a:bodyPr>
          <a:lstStyle/>
          <a:p>
            <a:r>
              <a:rPr lang="en-US" b="1" dirty="0">
                <a:latin typeface="NewsGothic-Bold"/>
              </a:rPr>
              <a:t>Impact</a:t>
            </a:r>
            <a:br>
              <a:rPr lang="en-US" b="1" dirty="0">
                <a:latin typeface="NewsGothic-Bold"/>
              </a:rPr>
            </a:br>
            <a:endParaRPr lang="en-US" dirty="0"/>
          </a:p>
        </p:txBody>
      </p:sp>
      <p:sp>
        <p:nvSpPr>
          <p:cNvPr id="3" name="Content Placeholder 2">
            <a:extLst>
              <a:ext uri="{FF2B5EF4-FFF2-40B4-BE49-F238E27FC236}">
                <a16:creationId xmlns:a16="http://schemas.microsoft.com/office/drawing/2014/main" id="{C2DB013D-94A7-8554-98DA-7E04949ED1E3}"/>
              </a:ext>
            </a:extLst>
          </p:cNvPr>
          <p:cNvSpPr>
            <a:spLocks noGrp="1"/>
          </p:cNvSpPr>
          <p:nvPr>
            <p:ph idx="1"/>
          </p:nvPr>
        </p:nvSpPr>
        <p:spPr>
          <a:xfrm>
            <a:off x="359229" y="1164770"/>
            <a:ext cx="6086042" cy="5562583"/>
          </a:xfrm>
        </p:spPr>
        <p:txBody>
          <a:bodyPr>
            <a:normAutofit lnSpcReduction="10000"/>
          </a:bodyPr>
          <a:lstStyle/>
          <a:p>
            <a:r>
              <a:rPr lang="en-US" sz="3000" b="0" i="0" dirty="0">
                <a:effectLst/>
              </a:rPr>
              <a:t>Impact has multiple meanings. It can relate to the </a:t>
            </a:r>
            <a:r>
              <a:rPr lang="en-US" sz="3000" dirty="0"/>
              <a:t>total effects of interventions or </a:t>
            </a:r>
            <a:r>
              <a:rPr lang="en-US" sz="3000" b="0" i="0" dirty="0">
                <a:effectLst/>
              </a:rPr>
              <a:t>to longer-term effects on societies, communities, or systems. </a:t>
            </a:r>
          </a:p>
          <a:p>
            <a:r>
              <a:rPr lang="en-US" sz="3000" b="0" i="0" dirty="0">
                <a:effectLst/>
              </a:rPr>
              <a:t>In log frame analysis, it is used with the word result to describe short- and medium-term effects on groups' or individuals' attitudes, abilities, knowledge, or behavior.</a:t>
            </a:r>
          </a:p>
          <a:p>
            <a:r>
              <a:rPr lang="en-US" sz="3000" b="0" i="0" dirty="0">
                <a:effectLst/>
              </a:rPr>
              <a:t> In other cases, the result refers to an intervention's total effects, like impact. </a:t>
            </a:r>
            <a:br>
              <a:rPr lang="en-US" sz="2400" dirty="0"/>
            </a:br>
            <a:endParaRPr lang="en-US" sz="2400" dirty="0"/>
          </a:p>
        </p:txBody>
      </p:sp>
      <p:pic>
        <p:nvPicPr>
          <p:cNvPr id="4" name="Picture 3">
            <a:extLst>
              <a:ext uri="{FF2B5EF4-FFF2-40B4-BE49-F238E27FC236}">
                <a16:creationId xmlns:a16="http://schemas.microsoft.com/office/drawing/2014/main" id="{DC70023E-CAD0-A73D-ADB9-BAAD54284B71}"/>
              </a:ext>
            </a:extLst>
          </p:cNvPr>
          <p:cNvPicPr>
            <a:picLocks noChangeAspect="1"/>
          </p:cNvPicPr>
          <p:nvPr/>
        </p:nvPicPr>
        <p:blipFill rotWithShape="1">
          <a:blip r:embed="rId5"/>
          <a:srcRect l="21434" r="22986" b="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1"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ElevenLabs_2023-10-15T22_46_35_Daniel_pre_s89_sb31_m1">
            <a:hlinkClick r:id="" action="ppaction://media"/>
            <a:extLst>
              <a:ext uri="{FF2B5EF4-FFF2-40B4-BE49-F238E27FC236}">
                <a16:creationId xmlns:a16="http://schemas.microsoft.com/office/drawing/2014/main" id="{3CB1F52F-926C-877E-F491-F5CC81862E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47350" y="184150"/>
            <a:ext cx="487363" cy="487363"/>
          </a:xfrm>
          <a:prstGeom prst="rect">
            <a:avLst/>
          </a:prstGeom>
        </p:spPr>
      </p:pic>
    </p:spTree>
    <p:extLst>
      <p:ext uri="{BB962C8B-B14F-4D97-AF65-F5344CB8AC3E}">
        <p14:creationId xmlns:p14="http://schemas.microsoft.com/office/powerpoint/2010/main" val="27711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BB1D-84D4-A3C2-8AD4-2E31F0622245}"/>
              </a:ext>
            </a:extLst>
          </p:cNvPr>
          <p:cNvSpPr>
            <a:spLocks noGrp="1"/>
          </p:cNvSpPr>
          <p:nvPr>
            <p:ph type="title"/>
          </p:nvPr>
        </p:nvSpPr>
        <p:spPr>
          <a:xfrm>
            <a:off x="390293" y="365124"/>
            <a:ext cx="10515600" cy="874395"/>
          </a:xfrm>
        </p:spPr>
        <p:txBody>
          <a:bodyPr>
            <a:normAutofit/>
          </a:bodyPr>
          <a:lstStyle/>
          <a:p>
            <a:r>
              <a:rPr lang="en-US" sz="3600" b="1" dirty="0">
                <a:latin typeface="+mn-lt"/>
              </a:rPr>
              <a:t>Impact use</a:t>
            </a:r>
          </a:p>
        </p:txBody>
      </p:sp>
      <p:sp>
        <p:nvSpPr>
          <p:cNvPr id="3" name="Content Placeholder 2">
            <a:extLst>
              <a:ext uri="{FF2B5EF4-FFF2-40B4-BE49-F238E27FC236}">
                <a16:creationId xmlns:a16="http://schemas.microsoft.com/office/drawing/2014/main" id="{944EF447-4723-95B7-F16F-4BCE09CC3B92}"/>
              </a:ext>
            </a:extLst>
          </p:cNvPr>
          <p:cNvSpPr>
            <a:spLocks noGrp="1"/>
          </p:cNvSpPr>
          <p:nvPr>
            <p:ph idx="1"/>
          </p:nvPr>
        </p:nvSpPr>
        <p:spPr>
          <a:xfrm>
            <a:off x="390293" y="1371600"/>
            <a:ext cx="11339591" cy="4805363"/>
          </a:xfrm>
        </p:spPr>
        <p:txBody>
          <a:bodyPr>
            <a:normAutofit/>
          </a:bodyPr>
          <a:lstStyle/>
          <a:p>
            <a:r>
              <a:rPr lang="en-US" sz="2800" b="0" i="0" dirty="0">
                <a:solidFill>
                  <a:srgbClr val="20231E"/>
                </a:solidFill>
                <a:effectLst/>
              </a:rPr>
              <a:t>When paired with the outcome, the impact refers to long-term effects. It also means a development intervention's full impact. It has expected and unforeseen, good and bad, short-term and long-term effects on people, organizations, society, and the environment.</a:t>
            </a:r>
          </a:p>
          <a:p>
            <a:r>
              <a:rPr lang="en-US" sz="2800" b="0" i="0" dirty="0">
                <a:solidFill>
                  <a:srgbClr val="20231E"/>
                </a:solidFill>
                <a:effectLst/>
              </a:rPr>
              <a:t>Effectiveness and broad impact studies overlap. It differs from such a study in two respects. First, impact studies solely analyze effects, while effectiveness assessments consider outputs and impacts. Second, effectiveness studies focus on planned short- or medium-term positive benefits, while impact studies evaluate all consequences, including unforeseen, long-term, and non-target group effects.</a:t>
            </a:r>
          </a:p>
        </p:txBody>
      </p:sp>
      <p:pic>
        <p:nvPicPr>
          <p:cNvPr id="4" name="ElevenLabs_2023-10-15T22_47_33_Daniel_pre_s89_sb31_m1">
            <a:hlinkClick r:id="" action="ppaction://media"/>
            <a:extLst>
              <a:ext uri="{FF2B5EF4-FFF2-40B4-BE49-F238E27FC236}">
                <a16:creationId xmlns:a16="http://schemas.microsoft.com/office/drawing/2014/main" id="{F028D493-616A-8E20-B699-BEDAC29B9B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314959"/>
            <a:ext cx="487362" cy="487363"/>
          </a:xfrm>
          <a:prstGeom prst="rect">
            <a:avLst/>
          </a:prstGeom>
        </p:spPr>
      </p:pic>
    </p:spTree>
    <p:extLst>
      <p:ext uri="{BB962C8B-B14F-4D97-AF65-F5344CB8AC3E}">
        <p14:creationId xmlns:p14="http://schemas.microsoft.com/office/powerpoint/2010/main" val="178823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FC7C-E809-85A5-D48B-F2BDC7D1AC14}"/>
              </a:ext>
            </a:extLst>
          </p:cNvPr>
          <p:cNvSpPr>
            <a:spLocks noGrp="1"/>
          </p:cNvSpPr>
          <p:nvPr>
            <p:ph type="title"/>
          </p:nvPr>
        </p:nvSpPr>
        <p:spPr>
          <a:xfrm>
            <a:off x="548049" y="329149"/>
            <a:ext cx="4732370" cy="1176618"/>
          </a:xfrm>
        </p:spPr>
        <p:txBody>
          <a:bodyPr anchor="b">
            <a:normAutofit/>
          </a:bodyPr>
          <a:lstStyle/>
          <a:p>
            <a:r>
              <a:rPr lang="en-US" sz="4000" b="1" dirty="0">
                <a:latin typeface="+mn-lt"/>
              </a:rPr>
              <a:t>What is Evaluation</a:t>
            </a:r>
            <a:r>
              <a:rPr lang="en-US" sz="4000" dirty="0">
                <a:latin typeface="+mn-lt"/>
              </a:rPr>
              <a:t>?</a:t>
            </a:r>
          </a:p>
        </p:txBody>
      </p:sp>
      <p:sp>
        <p:nvSpPr>
          <p:cNvPr id="3" name="Content Placeholder 2">
            <a:extLst>
              <a:ext uri="{FF2B5EF4-FFF2-40B4-BE49-F238E27FC236}">
                <a16:creationId xmlns:a16="http://schemas.microsoft.com/office/drawing/2014/main" id="{A3EEAB3C-5E19-71B1-620F-3CC57B64A8F8}"/>
              </a:ext>
            </a:extLst>
          </p:cNvPr>
          <p:cNvSpPr>
            <a:spLocks noGrp="1"/>
          </p:cNvSpPr>
          <p:nvPr>
            <p:ph idx="1"/>
          </p:nvPr>
        </p:nvSpPr>
        <p:spPr>
          <a:xfrm>
            <a:off x="451566" y="1904401"/>
            <a:ext cx="4899961" cy="3447832"/>
          </a:xfrm>
        </p:spPr>
        <p:txBody>
          <a:bodyPr anchor="t">
            <a:normAutofit/>
          </a:bodyPr>
          <a:lstStyle/>
          <a:p>
            <a:r>
              <a:rPr lang="en-US" sz="3000" b="0" dirty="0">
                <a:effectLst/>
              </a:rPr>
              <a:t>“An evaluation is a careful and systematic retrospective assessment of the design, implementation, and results of development activities.”</a:t>
            </a:r>
            <a:r>
              <a:rPr lang="en-US" sz="3000" dirty="0"/>
              <a:t> </a:t>
            </a:r>
            <a:br>
              <a:rPr lang="en-US" sz="2000" dirty="0"/>
            </a:br>
            <a:endParaRPr lang="en-US" sz="2000" dirty="0"/>
          </a:p>
        </p:txBody>
      </p:sp>
      <p:pic>
        <p:nvPicPr>
          <p:cNvPr id="6" name="Picture 5">
            <a:extLst>
              <a:ext uri="{FF2B5EF4-FFF2-40B4-BE49-F238E27FC236}">
                <a16:creationId xmlns:a16="http://schemas.microsoft.com/office/drawing/2014/main" id="{30758AEE-4734-72A9-D983-750B043A95E7}"/>
              </a:ext>
            </a:extLst>
          </p:cNvPr>
          <p:cNvPicPr>
            <a:picLocks noChangeAspect="1"/>
          </p:cNvPicPr>
          <p:nvPr/>
        </p:nvPicPr>
        <p:blipFill rotWithShape="1">
          <a:blip r:embed="rId4"/>
          <a:srcRect l="25512" t="9091" r="34840"/>
          <a:stretch/>
        </p:blipFill>
        <p:spPr>
          <a:xfrm>
            <a:off x="5866240" y="906549"/>
            <a:ext cx="5510778" cy="5054211"/>
          </a:xfrm>
          <a:prstGeom prst="rect">
            <a:avLst/>
          </a:prstGeom>
        </p:spPr>
      </p:pic>
      <p:grpSp>
        <p:nvGrpSpPr>
          <p:cNvPr id="28" name="Group 2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3" name="Rectangle 22">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ElevenLabs_2023-10-15T01_43_43_Daniel_pre_s52_sb55_m1">
            <a:hlinkClick r:id="" action="ppaction://media"/>
            <a:extLst>
              <a:ext uri="{FF2B5EF4-FFF2-40B4-BE49-F238E27FC236}">
                <a16:creationId xmlns:a16="http://schemas.microsoft.com/office/drawing/2014/main" id="{966EDFC8-4D48-E164-19A5-CE0204C3DD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7018" y="171189"/>
            <a:ext cx="487363" cy="487362"/>
          </a:xfrm>
          <a:prstGeom prst="rect">
            <a:avLst/>
          </a:prstGeom>
        </p:spPr>
      </p:pic>
    </p:spTree>
    <p:extLst>
      <p:ext uri="{BB962C8B-B14F-4D97-AF65-F5344CB8AC3E}">
        <p14:creationId xmlns:p14="http://schemas.microsoft.com/office/powerpoint/2010/main" val="244089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7F64A8-D625-4F61-A290-B499BB62A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AFBB1D-84D4-A3C2-8AD4-2E31F0622245}"/>
              </a:ext>
            </a:extLst>
          </p:cNvPr>
          <p:cNvSpPr>
            <a:spLocks noGrp="1"/>
          </p:cNvSpPr>
          <p:nvPr>
            <p:ph type="title"/>
          </p:nvPr>
        </p:nvSpPr>
        <p:spPr>
          <a:xfrm>
            <a:off x="2415963" y="539455"/>
            <a:ext cx="5801917" cy="1114387"/>
          </a:xfrm>
        </p:spPr>
        <p:txBody>
          <a:bodyPr anchor="b">
            <a:normAutofit/>
          </a:bodyPr>
          <a:lstStyle/>
          <a:p>
            <a:r>
              <a:rPr lang="en-US" sz="4000" b="1" dirty="0">
                <a:latin typeface="+mn-lt"/>
              </a:rPr>
              <a:t>Impact</a:t>
            </a:r>
          </a:p>
        </p:txBody>
      </p:sp>
      <p:pic>
        <p:nvPicPr>
          <p:cNvPr id="7" name="Graphic 6" descr="Checkmark">
            <a:extLst>
              <a:ext uri="{FF2B5EF4-FFF2-40B4-BE49-F238E27FC236}">
                <a16:creationId xmlns:a16="http://schemas.microsoft.com/office/drawing/2014/main" id="{85257F6C-D0D5-EF9A-8BC8-B107E72068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6948" y="2694018"/>
            <a:ext cx="1198532" cy="1198532"/>
          </a:xfrm>
          <a:prstGeom prst="rect">
            <a:avLst/>
          </a:prstGeom>
        </p:spPr>
      </p:pic>
      <p:sp>
        <p:nvSpPr>
          <p:cNvPr id="3" name="Content Placeholder 2">
            <a:extLst>
              <a:ext uri="{FF2B5EF4-FFF2-40B4-BE49-F238E27FC236}">
                <a16:creationId xmlns:a16="http://schemas.microsoft.com/office/drawing/2014/main" id="{944EF447-4723-95B7-F16F-4BCE09CC3B92}"/>
              </a:ext>
            </a:extLst>
          </p:cNvPr>
          <p:cNvSpPr>
            <a:spLocks noGrp="1"/>
          </p:cNvSpPr>
          <p:nvPr>
            <p:ph idx="1"/>
          </p:nvPr>
        </p:nvSpPr>
        <p:spPr>
          <a:xfrm>
            <a:off x="2187364" y="2470180"/>
            <a:ext cx="8524179" cy="3658910"/>
          </a:xfrm>
        </p:spPr>
        <p:txBody>
          <a:bodyPr>
            <a:normAutofit/>
          </a:bodyPr>
          <a:lstStyle/>
          <a:p>
            <a:r>
              <a:rPr lang="en-US" b="0" i="0" dirty="0">
                <a:effectLst/>
              </a:rPr>
              <a:t>Impact is not a criterion like effectiveness or efficiency. </a:t>
            </a:r>
          </a:p>
          <a:p>
            <a:r>
              <a:rPr lang="en-US" b="0" i="0" dirty="0">
                <a:effectLst/>
              </a:rPr>
              <a:t>Effectiveness and efficiency are normative criteria, but the impact criterion recommends considering all relevant repercussions of an action, positive and bad. </a:t>
            </a:r>
          </a:p>
          <a:p>
            <a:r>
              <a:rPr lang="en-US" b="0" i="0" dirty="0">
                <a:effectLst/>
              </a:rPr>
              <a:t>To identify positive and bad outcomes, we need normative criteria like improved well-being of primary stakeholders, poverty reduction utility, etc.</a:t>
            </a:r>
            <a:br>
              <a:rPr lang="en-US" dirty="0"/>
            </a:br>
            <a:endParaRPr lang="en-US" dirty="0"/>
          </a:p>
        </p:txBody>
      </p:sp>
      <p:pic>
        <p:nvPicPr>
          <p:cNvPr id="11" name="Graphic 8" descr="Checkmark">
            <a:extLst>
              <a:ext uri="{FF2B5EF4-FFF2-40B4-BE49-F238E27FC236}">
                <a16:creationId xmlns:a16="http://schemas.microsoft.com/office/drawing/2014/main" id="{DCD9B816-5F20-439D-A36A-9112849D67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41431" y="816337"/>
            <a:ext cx="5225327" cy="5225327"/>
          </a:xfrm>
          <a:prstGeom prst="rect">
            <a:avLst/>
          </a:prstGeom>
        </p:spPr>
      </p:pic>
      <p:pic>
        <p:nvPicPr>
          <p:cNvPr id="4" name="ElevenLabs_2023-10-15T22_48_22_Daniel_pre_s89_sb31_m1">
            <a:hlinkClick r:id="" action="ppaction://media"/>
            <a:extLst>
              <a:ext uri="{FF2B5EF4-FFF2-40B4-BE49-F238E27FC236}">
                <a16:creationId xmlns:a16="http://schemas.microsoft.com/office/drawing/2014/main" id="{616C9203-4326-5B18-3B88-21CE62864D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6812" y="328973"/>
            <a:ext cx="487362" cy="487363"/>
          </a:xfrm>
          <a:prstGeom prst="rect">
            <a:avLst/>
          </a:prstGeom>
        </p:spPr>
      </p:pic>
    </p:spTree>
    <p:extLst>
      <p:ext uri="{BB962C8B-B14F-4D97-AF65-F5344CB8AC3E}">
        <p14:creationId xmlns:p14="http://schemas.microsoft.com/office/powerpoint/2010/main" val="412268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A8A2E309-F2FA-96F0-EC43-AA6082FB3F90}"/>
              </a:ext>
            </a:extLst>
          </p:cNvPr>
          <p:cNvSpPr>
            <a:spLocks noGrp="1"/>
          </p:cNvSpPr>
          <p:nvPr>
            <p:ph type="title"/>
          </p:nvPr>
        </p:nvSpPr>
        <p:spPr>
          <a:xfrm>
            <a:off x="246672" y="404892"/>
            <a:ext cx="10515599" cy="1325563"/>
          </a:xfrm>
        </p:spPr>
        <p:txBody>
          <a:bodyPr>
            <a:normAutofit/>
          </a:bodyPr>
          <a:lstStyle/>
          <a:p>
            <a:r>
              <a:rPr lang="en-US" b="1" dirty="0">
                <a:latin typeface="NewsGothic-Bold"/>
              </a:rPr>
              <a:t>Types of impact</a:t>
            </a:r>
            <a:br>
              <a:rPr lang="en-US" b="1" dirty="0">
                <a:latin typeface="NewsGothic-Bold"/>
              </a:rPr>
            </a:br>
            <a:endParaRPr lang="en-US" dirty="0"/>
          </a:p>
        </p:txBody>
      </p:sp>
      <p:sp>
        <p:nvSpPr>
          <p:cNvPr id="3" name="Content Placeholder 2">
            <a:extLst>
              <a:ext uri="{FF2B5EF4-FFF2-40B4-BE49-F238E27FC236}">
                <a16:creationId xmlns:a16="http://schemas.microsoft.com/office/drawing/2014/main" id="{4F294EA8-ED93-7F72-453F-65F28751CD23}"/>
              </a:ext>
            </a:extLst>
          </p:cNvPr>
          <p:cNvSpPr>
            <a:spLocks noGrp="1"/>
          </p:cNvSpPr>
          <p:nvPr>
            <p:ph idx="1"/>
          </p:nvPr>
        </p:nvSpPr>
        <p:spPr>
          <a:xfrm>
            <a:off x="246672" y="1382486"/>
            <a:ext cx="6578671" cy="4794477"/>
          </a:xfrm>
        </p:spPr>
        <p:txBody>
          <a:bodyPr>
            <a:normAutofit/>
          </a:bodyPr>
          <a:lstStyle/>
          <a:p>
            <a:r>
              <a:rPr lang="en-US" b="0" i="0" dirty="0">
                <a:effectLst/>
              </a:rPr>
              <a:t>As shown below, a study of impact deals with four effect types. </a:t>
            </a:r>
          </a:p>
          <a:p>
            <a:r>
              <a:rPr lang="en-US" b="0" i="0" dirty="0">
                <a:effectLst/>
              </a:rPr>
              <a:t>On the left are the intervention's expected beneficial results and its anticipated negative impacts, which those responsible for it accept as affordable costs. </a:t>
            </a:r>
          </a:p>
          <a:p>
            <a:r>
              <a:rPr lang="en-US" b="0" i="0" dirty="0">
                <a:effectLst/>
              </a:rPr>
              <a:t>The right-hand column contains the unexpected effects, positive as well as negative.</a:t>
            </a:r>
            <a:endParaRPr lang="en-US" dirty="0"/>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4BC3A9-6B63-0D62-982C-5C6D9B170DE0}"/>
              </a:ext>
            </a:extLst>
          </p:cNvPr>
          <p:cNvPicPr>
            <a:picLocks noChangeAspect="1"/>
          </p:cNvPicPr>
          <p:nvPr/>
        </p:nvPicPr>
        <p:blipFill rotWithShape="1">
          <a:blip r:embed="rId4"/>
          <a:srcRect l="52321" t="11111" r="8928" b="20000"/>
          <a:stretch/>
        </p:blipFill>
        <p:spPr>
          <a:xfrm>
            <a:off x="7723730" y="1150306"/>
            <a:ext cx="4221597" cy="4221496"/>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pic>
        <p:nvPicPr>
          <p:cNvPr id="4" name="ElevenLabs_2023-10-15T22_49_03_Daniel_pre_s89_sb31_m1">
            <a:hlinkClick r:id="" action="ppaction://media"/>
            <a:extLst>
              <a:ext uri="{FF2B5EF4-FFF2-40B4-BE49-F238E27FC236}">
                <a16:creationId xmlns:a16="http://schemas.microsoft.com/office/drawing/2014/main" id="{F505BE8C-A80B-1FDE-87AC-B5C065792A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0750" y="144953"/>
            <a:ext cx="848553" cy="848551"/>
          </a:xfrm>
          <a:prstGeom prst="rect">
            <a:avLst/>
          </a:prstGeom>
        </p:spPr>
      </p:pic>
    </p:spTree>
    <p:extLst>
      <p:ext uri="{BB962C8B-B14F-4D97-AF65-F5344CB8AC3E}">
        <p14:creationId xmlns:p14="http://schemas.microsoft.com/office/powerpoint/2010/main" val="172582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0C58-22B1-B7DA-099C-E1F7C834E8F0}"/>
              </a:ext>
            </a:extLst>
          </p:cNvPr>
          <p:cNvSpPr>
            <a:spLocks noGrp="1"/>
          </p:cNvSpPr>
          <p:nvPr>
            <p:ph type="title"/>
          </p:nvPr>
        </p:nvSpPr>
        <p:spPr>
          <a:xfrm>
            <a:off x="402770" y="243838"/>
            <a:ext cx="11190515" cy="874395"/>
          </a:xfrm>
        </p:spPr>
        <p:txBody>
          <a:bodyPr>
            <a:normAutofit/>
          </a:bodyPr>
          <a:lstStyle/>
          <a:p>
            <a:r>
              <a:rPr lang="en-US" sz="3600" b="1" dirty="0">
                <a:latin typeface="+mn-lt"/>
              </a:rPr>
              <a:t>Responsibilities and unbiasedness in evaluation</a:t>
            </a:r>
          </a:p>
        </p:txBody>
      </p:sp>
      <p:graphicFrame>
        <p:nvGraphicFramePr>
          <p:cNvPr id="7" name="Content Placeholder 2">
            <a:extLst>
              <a:ext uri="{FF2B5EF4-FFF2-40B4-BE49-F238E27FC236}">
                <a16:creationId xmlns:a16="http://schemas.microsoft.com/office/drawing/2014/main" id="{4764AA38-86CC-5F77-6F5E-65DF8668D53A}"/>
              </a:ext>
            </a:extLst>
          </p:cNvPr>
          <p:cNvGraphicFramePr>
            <a:graphicFrameLocks noGrp="1"/>
          </p:cNvGraphicFramePr>
          <p:nvPr>
            <p:ph idx="1"/>
            <p:extLst>
              <p:ext uri="{D42A27DB-BD31-4B8C-83A1-F6EECF244321}">
                <p14:modId xmlns:p14="http://schemas.microsoft.com/office/powerpoint/2010/main" val="2250598818"/>
              </p:ext>
            </p:extLst>
          </p:nvPr>
        </p:nvGraphicFramePr>
        <p:xfrm>
          <a:off x="402771" y="947058"/>
          <a:ext cx="11386459" cy="52299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5T22_50_48_Daniel_pre_s89_sb31_m1">
            <a:hlinkClick r:id="" action="ppaction://media"/>
            <a:extLst>
              <a:ext uri="{FF2B5EF4-FFF2-40B4-BE49-F238E27FC236}">
                <a16:creationId xmlns:a16="http://schemas.microsoft.com/office/drawing/2014/main" id="{D3144935-9A15-C9CA-8421-B089BCDC8DF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2088" y="622300"/>
            <a:ext cx="487362" cy="487363"/>
          </a:xfrm>
          <a:prstGeom prst="rect">
            <a:avLst/>
          </a:prstGeom>
        </p:spPr>
      </p:pic>
    </p:spTree>
    <p:extLst>
      <p:ext uri="{BB962C8B-B14F-4D97-AF65-F5344CB8AC3E}">
        <p14:creationId xmlns:p14="http://schemas.microsoft.com/office/powerpoint/2010/main" val="56881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0C58-22B1-B7DA-099C-E1F7C834E8F0}"/>
              </a:ext>
            </a:extLst>
          </p:cNvPr>
          <p:cNvSpPr>
            <a:spLocks noGrp="1"/>
          </p:cNvSpPr>
          <p:nvPr>
            <p:ph type="title"/>
          </p:nvPr>
        </p:nvSpPr>
        <p:spPr/>
        <p:txBody>
          <a:bodyPr>
            <a:normAutofit fontScale="90000"/>
          </a:bodyPr>
          <a:lstStyle/>
          <a:p>
            <a:r>
              <a:rPr lang="en-US" b="1" dirty="0">
                <a:solidFill>
                  <a:srgbClr val="20231E"/>
                </a:solidFill>
                <a:latin typeface="NewsGothic-Bold"/>
              </a:rPr>
              <a:t>Measuring change and determining correlation</a:t>
            </a:r>
            <a:endParaRPr lang="en-US" dirty="0"/>
          </a:p>
        </p:txBody>
      </p:sp>
      <p:graphicFrame>
        <p:nvGraphicFramePr>
          <p:cNvPr id="5" name="Content Placeholder 2">
            <a:extLst>
              <a:ext uri="{FF2B5EF4-FFF2-40B4-BE49-F238E27FC236}">
                <a16:creationId xmlns:a16="http://schemas.microsoft.com/office/drawing/2014/main" id="{B916C204-6829-53A1-B835-EB3AE4190A39}"/>
              </a:ext>
            </a:extLst>
          </p:cNvPr>
          <p:cNvGraphicFramePr>
            <a:graphicFrameLocks noGrp="1"/>
          </p:cNvGraphicFramePr>
          <p:nvPr>
            <p:ph idx="1"/>
            <p:extLst>
              <p:ext uri="{D42A27DB-BD31-4B8C-83A1-F6EECF244321}">
                <p14:modId xmlns:p14="http://schemas.microsoft.com/office/powerpoint/2010/main" val="3581069323"/>
              </p:ext>
            </p:extLst>
          </p:nvPr>
        </p:nvGraphicFramePr>
        <p:xfrm>
          <a:off x="838200" y="1371600"/>
          <a:ext cx="10515600" cy="4805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5T22_52_16_Daniel_pre_s89_sb31_m1">
            <a:hlinkClick r:id="" action="ppaction://media"/>
            <a:extLst>
              <a:ext uri="{FF2B5EF4-FFF2-40B4-BE49-F238E27FC236}">
                <a16:creationId xmlns:a16="http://schemas.microsoft.com/office/drawing/2014/main" id="{9B024365-73E5-4A1C-89B7-396389AD7F2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991975" y="171450"/>
            <a:ext cx="487363" cy="487363"/>
          </a:xfrm>
          <a:prstGeom prst="rect">
            <a:avLst/>
          </a:prstGeom>
        </p:spPr>
      </p:pic>
    </p:spTree>
    <p:extLst>
      <p:ext uri="{BB962C8B-B14F-4D97-AF65-F5344CB8AC3E}">
        <p14:creationId xmlns:p14="http://schemas.microsoft.com/office/powerpoint/2010/main" val="20348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21E4436-C37F-7C63-761D-BD97A4D0E69A}"/>
              </a:ext>
            </a:extLst>
          </p:cNvPr>
          <p:cNvSpPr>
            <a:spLocks noGrp="1"/>
          </p:cNvSpPr>
          <p:nvPr>
            <p:ph type="title"/>
          </p:nvPr>
        </p:nvSpPr>
        <p:spPr>
          <a:xfrm>
            <a:off x="293914" y="340718"/>
            <a:ext cx="6819480" cy="829189"/>
          </a:xfrm>
        </p:spPr>
        <p:txBody>
          <a:bodyPr>
            <a:normAutofit/>
          </a:bodyPr>
          <a:lstStyle/>
          <a:p>
            <a:r>
              <a:rPr lang="en-US" sz="3600" b="1" dirty="0">
                <a:latin typeface="+mn-lt"/>
              </a:rPr>
              <a:t>What is a baseline study?</a:t>
            </a:r>
          </a:p>
        </p:txBody>
      </p:sp>
      <p:sp>
        <p:nvSpPr>
          <p:cNvPr id="3" name="Content Placeholder 2">
            <a:extLst>
              <a:ext uri="{FF2B5EF4-FFF2-40B4-BE49-F238E27FC236}">
                <a16:creationId xmlns:a16="http://schemas.microsoft.com/office/drawing/2014/main" id="{A84ED358-BB00-0A30-1D60-15764ACFEB29}"/>
              </a:ext>
            </a:extLst>
          </p:cNvPr>
          <p:cNvSpPr>
            <a:spLocks noGrp="1"/>
          </p:cNvSpPr>
          <p:nvPr>
            <p:ph idx="1"/>
          </p:nvPr>
        </p:nvSpPr>
        <p:spPr>
          <a:xfrm>
            <a:off x="343318" y="1284514"/>
            <a:ext cx="6082453" cy="5148943"/>
          </a:xfrm>
        </p:spPr>
        <p:txBody>
          <a:bodyPr>
            <a:normAutofit lnSpcReduction="10000"/>
          </a:bodyPr>
          <a:lstStyle/>
          <a:p>
            <a:r>
              <a:rPr lang="en-US" dirty="0"/>
              <a:t>A baseline study describes local conditions before a development intervention. </a:t>
            </a:r>
          </a:p>
          <a:p>
            <a:r>
              <a:rPr lang="en-US" dirty="0"/>
              <a:t>A baseline study establishes benchmarks for assessing change and progress. Assessments of effectiveness and impact are impossible without baseline information. </a:t>
            </a:r>
          </a:p>
          <a:p>
            <a:r>
              <a:rPr lang="en-US" dirty="0"/>
              <a:t>The scope and focus of a baseline study reflect the intervention's objective and the anticipated requirement for data for monitoring and assessment. </a:t>
            </a:r>
          </a:p>
        </p:txBody>
      </p:sp>
      <p:pic>
        <p:nvPicPr>
          <p:cNvPr id="4" name="Picture 3">
            <a:extLst>
              <a:ext uri="{FF2B5EF4-FFF2-40B4-BE49-F238E27FC236}">
                <a16:creationId xmlns:a16="http://schemas.microsoft.com/office/drawing/2014/main" id="{E2705A23-B98B-3265-F3E8-9063F0D38136}"/>
              </a:ext>
            </a:extLst>
          </p:cNvPr>
          <p:cNvPicPr>
            <a:picLocks noChangeAspect="1"/>
          </p:cNvPicPr>
          <p:nvPr/>
        </p:nvPicPr>
        <p:blipFill>
          <a:blip r:embed="rId5"/>
          <a:stretch>
            <a:fillRect/>
          </a:stretch>
        </p:blipFill>
        <p:spPr>
          <a:xfrm>
            <a:off x="7113394" y="1858917"/>
            <a:ext cx="4504865" cy="3006997"/>
          </a:xfrm>
          <a:prstGeom prst="rect">
            <a:avLst/>
          </a:prstGeom>
        </p:spPr>
      </p:pic>
      <p:pic>
        <p:nvPicPr>
          <p:cNvPr id="5" name="ElevenLabs_2023-10-15T22_53_57_Daniel_pre_s89_sb31_m1">
            <a:hlinkClick r:id="" action="ppaction://media"/>
            <a:extLst>
              <a:ext uri="{FF2B5EF4-FFF2-40B4-BE49-F238E27FC236}">
                <a16:creationId xmlns:a16="http://schemas.microsoft.com/office/drawing/2014/main" id="{AC20AC07-123A-880F-FB97-56BF5942D5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4577" y="-588186"/>
            <a:ext cx="487363" cy="487363"/>
          </a:xfrm>
          <a:prstGeom prst="rect">
            <a:avLst/>
          </a:prstGeom>
        </p:spPr>
      </p:pic>
    </p:spTree>
    <p:extLst>
      <p:ext uri="{BB962C8B-B14F-4D97-AF65-F5344CB8AC3E}">
        <p14:creationId xmlns:p14="http://schemas.microsoft.com/office/powerpoint/2010/main" val="325024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DA508-8301-6A11-96D4-C6A7B93FE614}"/>
              </a:ext>
            </a:extLst>
          </p:cNvPr>
          <p:cNvSpPr>
            <a:spLocks noGrp="1"/>
          </p:cNvSpPr>
          <p:nvPr>
            <p:ph type="title"/>
          </p:nvPr>
        </p:nvSpPr>
        <p:spPr/>
        <p:txBody>
          <a:bodyPr>
            <a:normAutofit/>
          </a:bodyPr>
          <a:lstStyle/>
          <a:p>
            <a:r>
              <a:rPr lang="en-US" sz="3600" b="1" dirty="0">
                <a:latin typeface="+mn-lt"/>
              </a:rPr>
              <a:t>Measuring change and determining correlation</a:t>
            </a:r>
          </a:p>
        </p:txBody>
      </p:sp>
      <p:sp>
        <p:nvSpPr>
          <p:cNvPr id="3" name="Content Placeholder 2">
            <a:extLst>
              <a:ext uri="{FF2B5EF4-FFF2-40B4-BE49-F238E27FC236}">
                <a16:creationId xmlns:a16="http://schemas.microsoft.com/office/drawing/2014/main" id="{A96DAC50-1B19-243B-85F8-43CEEB91A990}"/>
              </a:ext>
            </a:extLst>
          </p:cNvPr>
          <p:cNvSpPr>
            <a:spLocks noGrp="1"/>
          </p:cNvSpPr>
          <p:nvPr>
            <p:ph idx="1"/>
          </p:nvPr>
        </p:nvSpPr>
        <p:spPr/>
        <p:txBody>
          <a:bodyPr>
            <a:normAutofit fontScale="92500" lnSpcReduction="10000"/>
          </a:bodyPr>
          <a:lstStyle/>
          <a:p>
            <a:r>
              <a:rPr lang="en-US" sz="2800" b="0" i="0" dirty="0">
                <a:solidFill>
                  <a:srgbClr val="20231E"/>
                </a:solidFill>
                <a:effectLst/>
              </a:rPr>
              <a:t>baseline information collected before the intervention is likely to refer to those aspects of the situation that are expected to change as a result of the intervention, but it may not be relevant for measuring unplanned change. </a:t>
            </a:r>
          </a:p>
          <a:p>
            <a:r>
              <a:rPr lang="en-US" sz="2800" b="0" i="0" dirty="0">
                <a:solidFill>
                  <a:srgbClr val="20231E"/>
                </a:solidFill>
                <a:effectLst/>
              </a:rPr>
              <a:t>To assess unexpected change, we may need an baseline. However, establishing a baseline after the fact is often impossible.</a:t>
            </a:r>
          </a:p>
          <a:p>
            <a:r>
              <a:rPr lang="en-US" sz="2800" b="0" i="0" dirty="0">
                <a:solidFill>
                  <a:srgbClr val="20231E"/>
                </a:solidFill>
                <a:effectLst/>
              </a:rPr>
              <a:t>The second key goal is to determine, with as much certainty as feasible, whether the changes that have occurred since the intervention began were caused by the intervention or would have occurred anyhow. Impact is the difference between actual changes and those that would have occurred without the intervention.</a:t>
            </a:r>
          </a:p>
          <a:p>
            <a:r>
              <a:rPr lang="en-US" sz="2800" b="0" i="0" dirty="0">
                <a:solidFill>
                  <a:srgbClr val="20231E"/>
                </a:solidFill>
                <a:effectLst/>
              </a:rPr>
              <a:t>Counterfactuals are hypothetical patterns against which we compare real changes.</a:t>
            </a:r>
            <a:br>
              <a:rPr lang="en-US" dirty="0"/>
            </a:br>
            <a:r>
              <a:rPr lang="en-US" dirty="0"/>
              <a:t>  </a:t>
            </a:r>
          </a:p>
        </p:txBody>
      </p:sp>
      <p:pic>
        <p:nvPicPr>
          <p:cNvPr id="4" name="ElevenLabs_2023-10-15T22_55_33_Daniel_pre_s89_sb31_m1">
            <a:hlinkClick r:id="" action="ppaction://media"/>
            <a:extLst>
              <a:ext uri="{FF2B5EF4-FFF2-40B4-BE49-F238E27FC236}">
                <a16:creationId xmlns:a16="http://schemas.microsoft.com/office/drawing/2014/main" id="{2535D135-D97E-6836-506D-87CD50054D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26863" y="833438"/>
            <a:ext cx="487362" cy="487362"/>
          </a:xfrm>
          <a:prstGeom prst="rect">
            <a:avLst/>
          </a:prstGeom>
        </p:spPr>
      </p:pic>
    </p:spTree>
    <p:extLst>
      <p:ext uri="{BB962C8B-B14F-4D97-AF65-F5344CB8AC3E}">
        <p14:creationId xmlns:p14="http://schemas.microsoft.com/office/powerpoint/2010/main" val="4839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DA508-8301-6A11-96D4-C6A7B93FE614}"/>
              </a:ext>
            </a:extLst>
          </p:cNvPr>
          <p:cNvSpPr>
            <a:spLocks noGrp="1"/>
          </p:cNvSpPr>
          <p:nvPr>
            <p:ph type="title"/>
          </p:nvPr>
        </p:nvSpPr>
        <p:spPr/>
        <p:txBody>
          <a:bodyPr>
            <a:normAutofit/>
          </a:bodyPr>
          <a:lstStyle/>
          <a:p>
            <a:r>
              <a:rPr lang="en-US" sz="3600" b="1" dirty="0">
                <a:latin typeface="+mn-lt"/>
              </a:rPr>
              <a:t>Measuring change and determining correlation</a:t>
            </a:r>
          </a:p>
        </p:txBody>
      </p:sp>
      <p:sp>
        <p:nvSpPr>
          <p:cNvPr id="3" name="Content Placeholder 2">
            <a:extLst>
              <a:ext uri="{FF2B5EF4-FFF2-40B4-BE49-F238E27FC236}">
                <a16:creationId xmlns:a16="http://schemas.microsoft.com/office/drawing/2014/main" id="{A96DAC50-1B19-243B-85F8-43CEEB91A990}"/>
              </a:ext>
            </a:extLst>
          </p:cNvPr>
          <p:cNvSpPr>
            <a:spLocks noGrp="1"/>
          </p:cNvSpPr>
          <p:nvPr>
            <p:ph idx="1"/>
          </p:nvPr>
        </p:nvSpPr>
        <p:spPr/>
        <p:txBody>
          <a:bodyPr>
            <a:normAutofit/>
          </a:bodyPr>
          <a:lstStyle/>
          <a:p>
            <a:r>
              <a:rPr lang="en-US" sz="2800" b="0" i="0" dirty="0">
                <a:solidFill>
                  <a:srgbClr val="20231E"/>
                </a:solidFill>
                <a:effectLst/>
              </a:rPr>
              <a:t>It is occasionally possible to estimate how the target group would have behaved without the intervention using control groups. </a:t>
            </a:r>
          </a:p>
          <a:p>
            <a:r>
              <a:rPr lang="en-US" sz="2800" b="0" i="0" dirty="0">
                <a:solidFill>
                  <a:srgbClr val="20231E"/>
                </a:solidFill>
                <a:effectLst/>
              </a:rPr>
              <a:t>When the counterfactual cannot be estimated, like in development cooperation, impact statements are weaker. </a:t>
            </a:r>
          </a:p>
          <a:p>
            <a:r>
              <a:rPr lang="en-US" sz="2800" b="0" i="0" dirty="0">
                <a:solidFill>
                  <a:srgbClr val="20231E"/>
                </a:solidFill>
                <a:effectLst/>
              </a:rPr>
              <a:t>The intervention is generally blamed for the alterations if professional knowledge supports it and there is no other reason. This form of reasoning can be sufficient for evaluation; however it is usually less convincing than a control group explanation.</a:t>
            </a:r>
          </a:p>
          <a:p>
            <a:r>
              <a:rPr lang="en-US" sz="2800" b="0" i="0" dirty="0">
                <a:solidFill>
                  <a:srgbClr val="20231E"/>
                </a:solidFill>
                <a:effectLst/>
              </a:rPr>
              <a:t>A textbook on evaluative research methodologies should cover causal attribution in respect to diverse research designs</a:t>
            </a:r>
            <a:r>
              <a:rPr lang="en-US" sz="2800" b="0" i="0" dirty="0">
                <a:solidFill>
                  <a:srgbClr val="20231E"/>
                </a:solidFill>
                <a:effectLst/>
                <a:latin typeface="BaskervilleMT"/>
              </a:rPr>
              <a:t>.</a:t>
            </a:r>
            <a:endParaRPr lang="en-US" dirty="0"/>
          </a:p>
        </p:txBody>
      </p:sp>
      <p:pic>
        <p:nvPicPr>
          <p:cNvPr id="4" name="ElevenLabs_2023-10-15T22_56_29_Daniel_pre_s89_sb31_m1">
            <a:hlinkClick r:id="" action="ppaction://media"/>
            <a:extLst>
              <a:ext uri="{FF2B5EF4-FFF2-40B4-BE49-F238E27FC236}">
                <a16:creationId xmlns:a16="http://schemas.microsoft.com/office/drawing/2014/main" id="{729A827A-176C-D9DF-C04F-FEF31C760E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8113" y="542925"/>
            <a:ext cx="487362" cy="487363"/>
          </a:xfrm>
          <a:prstGeom prst="rect">
            <a:avLst/>
          </a:prstGeom>
        </p:spPr>
      </p:pic>
    </p:spTree>
    <p:extLst>
      <p:ext uri="{BB962C8B-B14F-4D97-AF65-F5344CB8AC3E}">
        <p14:creationId xmlns:p14="http://schemas.microsoft.com/office/powerpoint/2010/main" val="54181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740C1F-E332-3DA2-8D19-745D6EA91024}"/>
              </a:ext>
            </a:extLst>
          </p:cNvPr>
          <p:cNvSpPr>
            <a:spLocks noGrp="1"/>
          </p:cNvSpPr>
          <p:nvPr>
            <p:ph type="title"/>
          </p:nvPr>
        </p:nvSpPr>
        <p:spPr>
          <a:xfrm>
            <a:off x="411480" y="713232"/>
            <a:ext cx="5009606" cy="1362456"/>
          </a:xfrm>
        </p:spPr>
        <p:txBody>
          <a:bodyPr anchor="b">
            <a:normAutofit fontScale="90000"/>
          </a:bodyPr>
          <a:lstStyle/>
          <a:p>
            <a:r>
              <a:rPr lang="en-US" b="1" i="0" dirty="0">
                <a:effectLst/>
                <a:latin typeface="NewsGothic"/>
              </a:rPr>
              <a:t>Types of negative unintended effects</a:t>
            </a:r>
            <a:r>
              <a:rPr lang="en-US" b="1" dirty="0"/>
              <a:t> </a:t>
            </a:r>
            <a:br>
              <a:rPr lang="en-US" sz="2400" dirty="0"/>
            </a:br>
            <a:endParaRPr lang="en-US" sz="2400" dirty="0"/>
          </a:p>
        </p:txBody>
      </p:sp>
      <p:sp>
        <p:nvSpPr>
          <p:cNvPr id="49" name="Rectangle 48">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 name="Rectangle 50">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DF2BA3A-9E11-7C25-6E52-A61AD96EEC95}"/>
              </a:ext>
            </a:extLst>
          </p:cNvPr>
          <p:cNvSpPr>
            <a:spLocks noGrp="1"/>
          </p:cNvSpPr>
          <p:nvPr>
            <p:ph idx="1"/>
          </p:nvPr>
        </p:nvSpPr>
        <p:spPr>
          <a:xfrm>
            <a:off x="411479" y="2688336"/>
            <a:ext cx="5107578" cy="3584448"/>
          </a:xfrm>
        </p:spPr>
        <p:txBody>
          <a:bodyPr anchor="t">
            <a:normAutofit/>
          </a:bodyPr>
          <a:lstStyle/>
          <a:p>
            <a:pPr>
              <a:buFont typeface="Wingdings" panose="05000000000000000000" pitchFamily="2" charset="2"/>
              <a:buChar char="q"/>
            </a:pPr>
            <a:r>
              <a:rPr lang="en-US" i="0" dirty="0">
                <a:effectLst/>
              </a:rPr>
              <a:t>Targeting errors</a:t>
            </a:r>
          </a:p>
          <a:p>
            <a:pPr>
              <a:buFont typeface="Wingdings" panose="05000000000000000000" pitchFamily="2" charset="2"/>
              <a:buChar char="q"/>
            </a:pPr>
            <a:r>
              <a:rPr lang="en-US" i="0" dirty="0">
                <a:effectLst/>
              </a:rPr>
              <a:t>Substitution and displacement</a:t>
            </a:r>
          </a:p>
          <a:p>
            <a:pPr>
              <a:buFont typeface="Wingdings" panose="05000000000000000000" pitchFamily="2" charset="2"/>
              <a:buChar char="q"/>
            </a:pPr>
            <a:r>
              <a:rPr lang="en-US" i="0" dirty="0">
                <a:effectLst/>
              </a:rPr>
              <a:t>Recoil effects</a:t>
            </a:r>
          </a:p>
          <a:p>
            <a:pPr>
              <a:buFont typeface="Wingdings" panose="05000000000000000000" pitchFamily="2" charset="2"/>
              <a:buChar char="q"/>
            </a:pPr>
            <a:r>
              <a:rPr lang="en-US" i="0" dirty="0">
                <a:effectLst/>
              </a:rPr>
              <a:t>Fungibility</a:t>
            </a:r>
          </a:p>
          <a:p>
            <a:pPr>
              <a:buFont typeface="Wingdings" panose="05000000000000000000" pitchFamily="2" charset="2"/>
              <a:buChar char="q"/>
            </a:pPr>
            <a:r>
              <a:rPr lang="en-US" i="0" dirty="0">
                <a:effectLst/>
              </a:rPr>
              <a:t>Perverse effects</a:t>
            </a:r>
          </a:p>
          <a:p>
            <a:endParaRPr lang="en-US" sz="1800" b="1" i="0" dirty="0">
              <a:effectLst/>
            </a:endParaRPr>
          </a:p>
        </p:txBody>
      </p:sp>
      <p:pic>
        <p:nvPicPr>
          <p:cNvPr id="5" name="Picture 4" descr="3D rendering of a red sphere with a line of light going through the middle">
            <a:extLst>
              <a:ext uri="{FF2B5EF4-FFF2-40B4-BE49-F238E27FC236}">
                <a16:creationId xmlns:a16="http://schemas.microsoft.com/office/drawing/2014/main" id="{A7EAFE86-143D-14AF-67AB-6EB28AB27300}"/>
              </a:ext>
            </a:extLst>
          </p:cNvPr>
          <p:cNvPicPr>
            <a:picLocks noChangeAspect="1"/>
          </p:cNvPicPr>
          <p:nvPr/>
        </p:nvPicPr>
        <p:blipFill rotWithShape="1">
          <a:blip r:embed="rId5"/>
          <a:srcRect l="30534" r="2462"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4" name="ElevenLabs_2023-10-15T22_57_16_Daniel_pre_s89_sb31_m1">
            <a:hlinkClick r:id="" action="ppaction://media"/>
            <a:extLst>
              <a:ext uri="{FF2B5EF4-FFF2-40B4-BE49-F238E27FC236}">
                <a16:creationId xmlns:a16="http://schemas.microsoft.com/office/drawing/2014/main" id="{32E476E1-4F5E-954E-2946-F1F29085BD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4475" y="900113"/>
            <a:ext cx="487363" cy="487362"/>
          </a:xfrm>
          <a:prstGeom prst="rect">
            <a:avLst/>
          </a:prstGeom>
        </p:spPr>
      </p:pic>
    </p:spTree>
    <p:extLst>
      <p:ext uri="{BB962C8B-B14F-4D97-AF65-F5344CB8AC3E}">
        <p14:creationId xmlns:p14="http://schemas.microsoft.com/office/powerpoint/2010/main" val="11790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0C1F-E332-3DA2-8D19-745D6EA91024}"/>
              </a:ext>
            </a:extLst>
          </p:cNvPr>
          <p:cNvSpPr>
            <a:spLocks noGrp="1"/>
          </p:cNvSpPr>
          <p:nvPr>
            <p:ph type="title"/>
          </p:nvPr>
        </p:nvSpPr>
        <p:spPr>
          <a:xfrm>
            <a:off x="304801" y="212663"/>
            <a:ext cx="10243456" cy="1158937"/>
          </a:xfrm>
        </p:spPr>
        <p:txBody>
          <a:bodyPr anchor="b">
            <a:normAutofit/>
          </a:bodyPr>
          <a:lstStyle/>
          <a:p>
            <a:r>
              <a:rPr lang="en-US" sz="3600" b="1" i="0" dirty="0">
                <a:effectLst/>
                <a:latin typeface="+mn-lt"/>
              </a:rPr>
              <a:t>Types of negative unintended effects</a:t>
            </a:r>
            <a:r>
              <a:rPr lang="en-US" sz="3600" b="1" dirty="0">
                <a:latin typeface="+mn-lt"/>
              </a:rPr>
              <a:t> </a:t>
            </a:r>
            <a:br>
              <a:rPr lang="en-US" sz="3200" dirty="0">
                <a:latin typeface="+mn-lt"/>
              </a:rPr>
            </a:br>
            <a:endParaRPr lang="en-US" sz="3200" dirty="0">
              <a:latin typeface="+mn-lt"/>
            </a:endParaRPr>
          </a:p>
        </p:txBody>
      </p:sp>
      <p:sp>
        <p:nvSpPr>
          <p:cNvPr id="3" name="Content Placeholder 2">
            <a:extLst>
              <a:ext uri="{FF2B5EF4-FFF2-40B4-BE49-F238E27FC236}">
                <a16:creationId xmlns:a16="http://schemas.microsoft.com/office/drawing/2014/main" id="{FDF2BA3A-9E11-7C25-6E52-A61AD96EEC95}"/>
              </a:ext>
            </a:extLst>
          </p:cNvPr>
          <p:cNvSpPr>
            <a:spLocks noGrp="1"/>
          </p:cNvSpPr>
          <p:nvPr>
            <p:ph idx="1"/>
          </p:nvPr>
        </p:nvSpPr>
        <p:spPr>
          <a:xfrm>
            <a:off x="598713" y="1284513"/>
            <a:ext cx="10711543" cy="5225143"/>
          </a:xfrm>
        </p:spPr>
        <p:txBody>
          <a:bodyPr anchor="t">
            <a:normAutofit fontScale="92500" lnSpcReduction="10000"/>
          </a:bodyPr>
          <a:lstStyle/>
          <a:p>
            <a:r>
              <a:rPr lang="en-US" b="1" i="0" dirty="0">
                <a:effectLst/>
              </a:rPr>
              <a:t>TARGETING ERRORS- </a:t>
            </a:r>
            <a:r>
              <a:rPr lang="en-US" b="0" i="0" dirty="0">
                <a:effectLst/>
              </a:rPr>
              <a:t>Type I and II errors are the main categories. </a:t>
            </a:r>
          </a:p>
          <a:p>
            <a:pPr lvl="1"/>
            <a:r>
              <a:rPr lang="en-US" sz="2800" b="0" i="0" dirty="0">
                <a:effectLst/>
              </a:rPr>
              <a:t>The first type is coverage: Have all subgroups of the targeted category received benefits from the intervention, or has a coverage bias omitted women, children, the old, and the disabled? </a:t>
            </a:r>
          </a:p>
          <a:p>
            <a:pPr lvl="1"/>
            <a:r>
              <a:rPr lang="en-US" sz="2800" b="0" i="0" dirty="0">
                <a:effectLst/>
              </a:rPr>
              <a:t>The second type involves benefit leakage to non-targeted groups. Thus, the question is whether outsiders have taken target group benefits. A problem of overinclusion?</a:t>
            </a:r>
          </a:p>
          <a:p>
            <a:pPr marL="457200" lvl="1" indent="0">
              <a:buNone/>
            </a:pPr>
            <a:endParaRPr lang="en-US" sz="2800" b="0" i="0" dirty="0">
              <a:effectLst/>
            </a:endParaRPr>
          </a:p>
          <a:p>
            <a:r>
              <a:rPr lang="en-US" b="1" i="0" dirty="0">
                <a:effectLst/>
              </a:rPr>
              <a:t>SUBSTITUTION AND DISPLACEMENT - </a:t>
            </a:r>
            <a:r>
              <a:rPr lang="en-US" b="0" i="0" dirty="0">
                <a:effectLst/>
              </a:rPr>
              <a:t>In both circumstances, a target group benefits at the expense of another equally worthy group or category. Subsidized workers replace unsubsidized workers who would have been employed. Displacement would occur if subsidized jobs in one firm reduced workers in other firms.</a:t>
            </a:r>
            <a:br>
              <a:rPr lang="en-US" sz="1700" dirty="0"/>
            </a:br>
            <a:endParaRPr lang="en-US" sz="1700" dirty="0"/>
          </a:p>
        </p:txBody>
      </p:sp>
      <p:grpSp>
        <p:nvGrpSpPr>
          <p:cNvPr id="25" name="Group 24">
            <a:extLst>
              <a:ext uri="{FF2B5EF4-FFF2-40B4-BE49-F238E27FC236}">
                <a16:creationId xmlns:a16="http://schemas.microsoft.com/office/drawing/2014/main" id="{26D12BCC-61D9-328E-F085-BB357865E8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6" name="Rectangle 25">
              <a:extLst>
                <a:ext uri="{FF2B5EF4-FFF2-40B4-BE49-F238E27FC236}">
                  <a16:creationId xmlns:a16="http://schemas.microsoft.com/office/drawing/2014/main" id="{0CE600A4-5138-6E7C-0A6C-3653FBD817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4652843-24E8-329C-92EE-9B5CA2D4D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ElevenLabs_2023-10-15T22_58_09_Daniel_pre_s89_sb31_m1">
            <a:hlinkClick r:id="" action="ppaction://media"/>
            <a:extLst>
              <a:ext uri="{FF2B5EF4-FFF2-40B4-BE49-F238E27FC236}">
                <a16:creationId xmlns:a16="http://schemas.microsoft.com/office/drawing/2014/main" id="{37E8AC2B-6234-D49B-7EC8-074A3509D0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50" y="728663"/>
            <a:ext cx="487363" cy="487362"/>
          </a:xfrm>
          <a:prstGeom prst="rect">
            <a:avLst/>
          </a:prstGeom>
        </p:spPr>
      </p:pic>
    </p:spTree>
    <p:extLst>
      <p:ext uri="{BB962C8B-B14F-4D97-AF65-F5344CB8AC3E}">
        <p14:creationId xmlns:p14="http://schemas.microsoft.com/office/powerpoint/2010/main" val="285274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0C1F-E332-3DA2-8D19-745D6EA91024}"/>
              </a:ext>
            </a:extLst>
          </p:cNvPr>
          <p:cNvSpPr>
            <a:spLocks noGrp="1"/>
          </p:cNvSpPr>
          <p:nvPr>
            <p:ph type="title"/>
          </p:nvPr>
        </p:nvSpPr>
        <p:spPr>
          <a:xfrm>
            <a:off x="653143" y="228600"/>
            <a:ext cx="11070771" cy="1230086"/>
          </a:xfrm>
        </p:spPr>
        <p:txBody>
          <a:bodyPr anchor="b">
            <a:normAutofit/>
          </a:bodyPr>
          <a:lstStyle/>
          <a:p>
            <a:r>
              <a:rPr lang="en-US" sz="3600" b="1" i="0" dirty="0">
                <a:effectLst/>
                <a:latin typeface="+mn-lt"/>
              </a:rPr>
              <a:t>Types of negative unintended effects</a:t>
            </a:r>
            <a:r>
              <a:rPr lang="en-US" sz="3600" b="1" dirty="0">
                <a:latin typeface="+mn-lt"/>
              </a:rPr>
              <a:t> </a:t>
            </a:r>
            <a:br>
              <a:rPr lang="en-US" sz="3200" dirty="0"/>
            </a:br>
            <a:endParaRPr lang="en-US" sz="3200" dirty="0"/>
          </a:p>
        </p:txBody>
      </p:sp>
      <p:sp>
        <p:nvSpPr>
          <p:cNvPr id="3" name="Content Placeholder 2">
            <a:extLst>
              <a:ext uri="{FF2B5EF4-FFF2-40B4-BE49-F238E27FC236}">
                <a16:creationId xmlns:a16="http://schemas.microsoft.com/office/drawing/2014/main" id="{FDF2BA3A-9E11-7C25-6E52-A61AD96EEC95}"/>
              </a:ext>
            </a:extLst>
          </p:cNvPr>
          <p:cNvSpPr>
            <a:spLocks noGrp="1"/>
          </p:cNvSpPr>
          <p:nvPr>
            <p:ph idx="1"/>
          </p:nvPr>
        </p:nvSpPr>
        <p:spPr>
          <a:xfrm>
            <a:off x="751114" y="1186543"/>
            <a:ext cx="10787743" cy="4794765"/>
          </a:xfrm>
        </p:spPr>
        <p:txBody>
          <a:bodyPr anchor="t">
            <a:normAutofit/>
          </a:bodyPr>
          <a:lstStyle/>
          <a:p>
            <a:r>
              <a:rPr lang="en-US" b="1" i="0" dirty="0">
                <a:effectLst/>
              </a:rPr>
              <a:t>RECOIL EFFECTS </a:t>
            </a:r>
            <a:endParaRPr lang="en-US" b="1" dirty="0"/>
          </a:p>
          <a:p>
            <a:pPr lvl="1"/>
            <a:r>
              <a:rPr lang="en-US" sz="2800" b="0" i="0" dirty="0">
                <a:effectLst/>
              </a:rPr>
              <a:t>These are unforeseen consequences of an intervention on its implementers and managers. </a:t>
            </a:r>
          </a:p>
          <a:p>
            <a:pPr lvl="1"/>
            <a:r>
              <a:rPr lang="en-US" sz="2800" b="0" i="0" dirty="0">
                <a:effectLst/>
              </a:rPr>
              <a:t>Development assistance strengthens poor countries and their organizations to handle serious development issues with their own resources. </a:t>
            </a:r>
          </a:p>
          <a:p>
            <a:pPr lvl="1"/>
            <a:r>
              <a:rPr lang="en-US" sz="2800" b="0" i="0" dirty="0">
                <a:effectLst/>
              </a:rPr>
              <a:t>In many cases, recipient country organizations are overburdened by externally financed development interventions. </a:t>
            </a:r>
          </a:p>
          <a:p>
            <a:pPr lvl="1"/>
            <a:r>
              <a:rPr lang="en-US" sz="2800" b="0" i="0" dirty="0">
                <a:effectLst/>
              </a:rPr>
              <a:t>Evaluations can be used to assess the extent to which development initiatives produce such negative recoil effects.</a:t>
            </a:r>
            <a:br>
              <a:rPr lang="en-US" sz="1600" dirty="0"/>
            </a:br>
            <a:endParaRPr lang="en-US" sz="1600" dirty="0"/>
          </a:p>
        </p:txBody>
      </p:sp>
      <p:grpSp>
        <p:nvGrpSpPr>
          <p:cNvPr id="8" name="Group 7">
            <a:extLst>
              <a:ext uri="{FF2B5EF4-FFF2-40B4-BE49-F238E27FC236}">
                <a16:creationId xmlns:a16="http://schemas.microsoft.com/office/drawing/2014/main" id="{26D12BCC-61D9-328E-F085-BB357865E8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9" name="Rectangle 8">
              <a:extLst>
                <a:ext uri="{FF2B5EF4-FFF2-40B4-BE49-F238E27FC236}">
                  <a16:creationId xmlns:a16="http://schemas.microsoft.com/office/drawing/2014/main" id="{0CE600A4-5138-6E7C-0A6C-3653FBD817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652843-24E8-329C-92EE-9B5CA2D4D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ElevenLabs_2023-10-15T22_58_59_Daniel_pre_s89_sb31_m1">
            <a:hlinkClick r:id="" action="ppaction://media"/>
            <a:extLst>
              <a:ext uri="{FF2B5EF4-FFF2-40B4-BE49-F238E27FC236}">
                <a16:creationId xmlns:a16="http://schemas.microsoft.com/office/drawing/2014/main" id="{C260F739-B2BC-5020-8A67-7CB682D958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3538" y="714375"/>
            <a:ext cx="487362" cy="487363"/>
          </a:xfrm>
          <a:prstGeom prst="rect">
            <a:avLst/>
          </a:prstGeom>
        </p:spPr>
      </p:pic>
    </p:spTree>
    <p:extLst>
      <p:ext uri="{BB962C8B-B14F-4D97-AF65-F5344CB8AC3E}">
        <p14:creationId xmlns:p14="http://schemas.microsoft.com/office/powerpoint/2010/main" val="143566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EAE61-DCCB-F430-BA70-671A286BC5F4}"/>
              </a:ext>
            </a:extLst>
          </p:cNvPr>
          <p:cNvSpPr>
            <a:spLocks noGrp="1"/>
          </p:cNvSpPr>
          <p:nvPr>
            <p:ph type="title"/>
          </p:nvPr>
        </p:nvSpPr>
        <p:spPr>
          <a:xfrm>
            <a:off x="310571" y="376518"/>
            <a:ext cx="4401278" cy="1808985"/>
          </a:xfrm>
        </p:spPr>
        <p:txBody>
          <a:bodyPr anchor="b">
            <a:normAutofit/>
          </a:bodyPr>
          <a:lstStyle/>
          <a:p>
            <a:r>
              <a:rPr lang="en-US" sz="3600" b="1" dirty="0">
                <a:latin typeface="+mn-lt"/>
              </a:rPr>
              <a:t>Principal evaluation criteria</a:t>
            </a:r>
            <a:br>
              <a:rPr lang="en-US" sz="3200" dirty="0"/>
            </a:br>
            <a:endParaRPr lang="en-SE" sz="3200" dirty="0"/>
          </a:p>
        </p:txBody>
      </p:sp>
      <p:sp>
        <p:nvSpPr>
          <p:cNvPr id="3" name="Content Placeholder 2">
            <a:extLst>
              <a:ext uri="{FF2B5EF4-FFF2-40B4-BE49-F238E27FC236}">
                <a16:creationId xmlns:a16="http://schemas.microsoft.com/office/drawing/2014/main" id="{133C35A7-B00D-E298-A4D8-513E79F11F8D}"/>
              </a:ext>
            </a:extLst>
          </p:cNvPr>
          <p:cNvSpPr>
            <a:spLocks noGrp="1"/>
          </p:cNvSpPr>
          <p:nvPr>
            <p:ph idx="1"/>
          </p:nvPr>
        </p:nvSpPr>
        <p:spPr>
          <a:xfrm>
            <a:off x="442808" y="2180763"/>
            <a:ext cx="4059618" cy="3923908"/>
          </a:xfrm>
        </p:spPr>
        <p:txBody>
          <a:bodyPr anchor="t">
            <a:normAutofit/>
          </a:bodyPr>
          <a:lstStyle/>
          <a:p>
            <a:r>
              <a:rPr lang="en-US" dirty="0"/>
              <a:t>Every evaluation has one or more criteria that are used to judge, either explicitly or implicitly, how good or valuable the thing being evaluated is.</a:t>
            </a:r>
          </a:p>
        </p:txBody>
      </p:sp>
      <p:pic>
        <p:nvPicPr>
          <p:cNvPr id="4" name="Picture 3">
            <a:extLst>
              <a:ext uri="{FF2B5EF4-FFF2-40B4-BE49-F238E27FC236}">
                <a16:creationId xmlns:a16="http://schemas.microsoft.com/office/drawing/2014/main" id="{E366A1A7-4B03-20F5-BB0E-38F0A5FB774B}"/>
              </a:ext>
            </a:extLst>
          </p:cNvPr>
          <p:cNvPicPr>
            <a:picLocks noChangeAspect="1"/>
          </p:cNvPicPr>
          <p:nvPr/>
        </p:nvPicPr>
        <p:blipFill rotWithShape="1">
          <a:blip r:embed="rId4"/>
          <a:srcRect l="10698" r="17428" b="-1"/>
          <a:stretch/>
        </p:blipFill>
        <p:spPr>
          <a:xfrm>
            <a:off x="5407295" y="569300"/>
            <a:ext cx="6222628" cy="5043096"/>
          </a:xfrm>
          <a:prstGeom prst="rect">
            <a:avLst/>
          </a:prstGeom>
        </p:spPr>
      </p:pic>
      <p:grpSp>
        <p:nvGrpSpPr>
          <p:cNvPr id="9" name="Group 8">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0" name="Rectangle 9">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ElevenLabs_2023-10-15T15_09_05_Daniel_pre_s51_sb100_m1">
            <a:hlinkClick r:id="" action="ppaction://media"/>
            <a:extLst>
              <a:ext uri="{FF2B5EF4-FFF2-40B4-BE49-F238E27FC236}">
                <a16:creationId xmlns:a16="http://schemas.microsoft.com/office/drawing/2014/main" id="{4D1FD83F-1FAB-4FC8-1E5C-93CACB74A4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2850" y="649288"/>
            <a:ext cx="487363" cy="487362"/>
          </a:xfrm>
          <a:prstGeom prst="rect">
            <a:avLst/>
          </a:prstGeom>
        </p:spPr>
      </p:pic>
    </p:spTree>
    <p:extLst>
      <p:ext uri="{BB962C8B-B14F-4D97-AF65-F5344CB8AC3E}">
        <p14:creationId xmlns:p14="http://schemas.microsoft.com/office/powerpoint/2010/main" val="310789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58C4-6515-9DBB-C845-7C83222745A9}"/>
              </a:ext>
            </a:extLst>
          </p:cNvPr>
          <p:cNvSpPr>
            <a:spLocks noGrp="1"/>
          </p:cNvSpPr>
          <p:nvPr>
            <p:ph type="title"/>
          </p:nvPr>
        </p:nvSpPr>
        <p:spPr>
          <a:xfrm>
            <a:off x="359229" y="301099"/>
            <a:ext cx="10776857" cy="902353"/>
          </a:xfrm>
        </p:spPr>
        <p:txBody>
          <a:bodyPr anchor="b">
            <a:noAutofit/>
          </a:bodyPr>
          <a:lstStyle/>
          <a:p>
            <a:r>
              <a:rPr lang="en-US" sz="3600" b="1" dirty="0">
                <a:latin typeface="+mn-lt"/>
              </a:rPr>
              <a:t>Types of negative unintended effects </a:t>
            </a:r>
            <a:br>
              <a:rPr lang="en-US" sz="3200" dirty="0"/>
            </a:br>
            <a:endParaRPr lang="en-US" sz="3200" dirty="0"/>
          </a:p>
        </p:txBody>
      </p:sp>
      <p:sp>
        <p:nvSpPr>
          <p:cNvPr id="3" name="Content Placeholder 2">
            <a:extLst>
              <a:ext uri="{FF2B5EF4-FFF2-40B4-BE49-F238E27FC236}">
                <a16:creationId xmlns:a16="http://schemas.microsoft.com/office/drawing/2014/main" id="{14B3A281-D6C6-29FA-5573-D256F55C20DA}"/>
              </a:ext>
            </a:extLst>
          </p:cNvPr>
          <p:cNvSpPr>
            <a:spLocks noGrp="1"/>
          </p:cNvSpPr>
          <p:nvPr>
            <p:ph idx="1"/>
          </p:nvPr>
        </p:nvSpPr>
        <p:spPr>
          <a:xfrm>
            <a:off x="468086" y="1203452"/>
            <a:ext cx="11168743" cy="5034062"/>
          </a:xfrm>
        </p:spPr>
        <p:txBody>
          <a:bodyPr anchor="t">
            <a:noAutofit/>
          </a:bodyPr>
          <a:lstStyle/>
          <a:p>
            <a:r>
              <a:rPr lang="en-US" b="1" i="0" dirty="0">
                <a:effectLst/>
              </a:rPr>
              <a:t>FUNGIBILITY</a:t>
            </a:r>
          </a:p>
          <a:p>
            <a:pPr lvl="1"/>
            <a:r>
              <a:rPr lang="en-US" sz="2800" b="0" i="0" dirty="0">
                <a:effectLst/>
              </a:rPr>
              <a:t>The receiver can transfer limited finances to other activities, some of which might conflict with the donor's objective, by sponsoring an activity. While the donor concentrates on support activities, help may enable unwanted actions. </a:t>
            </a:r>
          </a:p>
          <a:p>
            <a:pPr marL="457200" lvl="1" indent="0">
              <a:buNone/>
            </a:pPr>
            <a:endParaRPr lang="en-US" sz="2800" b="0" i="0" dirty="0">
              <a:effectLst/>
            </a:endParaRPr>
          </a:p>
          <a:p>
            <a:r>
              <a:rPr lang="en-US" b="1" i="0" dirty="0">
                <a:effectLst/>
              </a:rPr>
              <a:t>PERVERSE EFFECTS</a:t>
            </a:r>
          </a:p>
          <a:p>
            <a:pPr lvl="1"/>
            <a:r>
              <a:rPr lang="en-US" sz="2800" b="0" i="0" dirty="0">
                <a:effectLst/>
              </a:rPr>
              <a:t>Substitution and displacement, fungibility, as well as some of the recoil effects of aid programmes can all be described as perverse effects. </a:t>
            </a:r>
          </a:p>
          <a:p>
            <a:pPr lvl="1"/>
            <a:r>
              <a:rPr lang="en-US" sz="2800" b="0" i="0" dirty="0">
                <a:effectLst/>
              </a:rPr>
              <a:t>Effects referred to by this term are directly opposed to the objectives and goals that the intervention was intended to achieve. </a:t>
            </a:r>
            <a:br>
              <a:rPr lang="en-US" sz="2600" dirty="0"/>
            </a:br>
            <a:endParaRPr lang="en-US" sz="2600" dirty="0"/>
          </a:p>
        </p:txBody>
      </p:sp>
      <p:grpSp>
        <p:nvGrpSpPr>
          <p:cNvPr id="8" name="Group 7">
            <a:extLst>
              <a:ext uri="{FF2B5EF4-FFF2-40B4-BE49-F238E27FC236}">
                <a16:creationId xmlns:a16="http://schemas.microsoft.com/office/drawing/2014/main" id="{26D12BCC-61D9-328E-F085-BB357865E8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9" name="Rectangle 8">
              <a:extLst>
                <a:ext uri="{FF2B5EF4-FFF2-40B4-BE49-F238E27FC236}">
                  <a16:creationId xmlns:a16="http://schemas.microsoft.com/office/drawing/2014/main" id="{0CE600A4-5138-6E7C-0A6C-3653FBD817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652843-24E8-329C-92EE-9B5CA2D4D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ElevenLabs_2023-10-15T22_59_49_Daniel_pre_s89_sb31_m1">
            <a:hlinkClick r:id="" action="ppaction://media"/>
            <a:extLst>
              <a:ext uri="{FF2B5EF4-FFF2-40B4-BE49-F238E27FC236}">
                <a16:creationId xmlns:a16="http://schemas.microsoft.com/office/drawing/2014/main" id="{4CA5C753-2B98-F764-EEE9-F354B2538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5100" y="754063"/>
            <a:ext cx="487363" cy="487362"/>
          </a:xfrm>
          <a:prstGeom prst="rect">
            <a:avLst/>
          </a:prstGeom>
        </p:spPr>
      </p:pic>
    </p:spTree>
    <p:extLst>
      <p:ext uri="{BB962C8B-B14F-4D97-AF65-F5344CB8AC3E}">
        <p14:creationId xmlns:p14="http://schemas.microsoft.com/office/powerpoint/2010/main" val="80326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5468F-75EB-1BE0-F91F-BFB04C0586DD}"/>
              </a:ext>
            </a:extLst>
          </p:cNvPr>
          <p:cNvSpPr>
            <a:spLocks noGrp="1"/>
          </p:cNvSpPr>
          <p:nvPr>
            <p:ph type="title"/>
          </p:nvPr>
        </p:nvSpPr>
        <p:spPr/>
        <p:txBody>
          <a:bodyPr>
            <a:normAutofit fontScale="90000"/>
          </a:bodyPr>
          <a:lstStyle/>
          <a:p>
            <a:r>
              <a:rPr lang="en-US" b="1" dirty="0">
                <a:solidFill>
                  <a:srgbClr val="20231E"/>
                </a:solidFill>
                <a:latin typeface="NewsGothic-Bold"/>
              </a:rPr>
              <a:t>Standard questions about impact:</a:t>
            </a:r>
            <a:br>
              <a:rPr lang="en-US" b="1" dirty="0">
                <a:solidFill>
                  <a:srgbClr val="20231E"/>
                </a:solidFill>
                <a:latin typeface="NewsGothic-Bold"/>
              </a:rPr>
            </a:br>
            <a:endParaRPr lang="en-US" dirty="0"/>
          </a:p>
        </p:txBody>
      </p:sp>
      <p:sp>
        <p:nvSpPr>
          <p:cNvPr id="3" name="Content Placeholder 2">
            <a:extLst>
              <a:ext uri="{FF2B5EF4-FFF2-40B4-BE49-F238E27FC236}">
                <a16:creationId xmlns:a16="http://schemas.microsoft.com/office/drawing/2014/main" id="{F60E35E9-6C9C-452B-79F0-8F67AA6F81D3}"/>
              </a:ext>
            </a:extLst>
          </p:cNvPr>
          <p:cNvSpPr>
            <a:spLocks noGrp="1"/>
          </p:cNvSpPr>
          <p:nvPr>
            <p:ph idx="1"/>
          </p:nvPr>
        </p:nvSpPr>
        <p:spPr>
          <a:xfrm>
            <a:off x="674914" y="1012372"/>
            <a:ext cx="10678886" cy="5164592"/>
          </a:xfrm>
        </p:spPr>
        <p:txBody>
          <a:bodyPr>
            <a:normAutofit fontScale="92500" lnSpcReduction="20000"/>
          </a:bodyPr>
          <a:lstStyle/>
          <a:p>
            <a:r>
              <a:rPr lang="en-US" sz="2800" b="0" i="0" dirty="0">
                <a:effectLst/>
              </a:rPr>
              <a:t>What are the good and negative effects of the intervention on people, institutions, and the environment? How has the intervention affected stakeholder well-being?</a:t>
            </a:r>
          </a:p>
          <a:p>
            <a:r>
              <a:rPr lang="en-US" sz="2800" b="0" i="0" dirty="0">
                <a:effectLst/>
              </a:rPr>
              <a:t>How do beneficiaries and stakeholders estimate the impact of the intervention on themselves?</a:t>
            </a:r>
          </a:p>
          <a:p>
            <a:r>
              <a:rPr lang="en-US" sz="2800" b="0" i="0" dirty="0">
                <a:effectLst/>
              </a:rPr>
              <a:t>What is the impact of the intervention on the managing organization(s) in the recipient country? How much does the intervention increase institutions capacity?</a:t>
            </a:r>
          </a:p>
          <a:p>
            <a:r>
              <a:rPr lang="en-US" sz="2800" b="0" i="0" dirty="0">
                <a:effectLst/>
              </a:rPr>
              <a:t>Can changes throughout the intervention or evaluation period be identified and measured?</a:t>
            </a:r>
          </a:p>
          <a:p>
            <a:r>
              <a:rPr lang="en-US" sz="2800" b="0" i="0" dirty="0">
                <a:effectLst/>
              </a:rPr>
              <a:t>How much of the identified changes can be attributable to the intervention? What would have happened without intervention? </a:t>
            </a:r>
          </a:p>
          <a:p>
            <a:r>
              <a:rPr lang="en-US" dirty="0"/>
              <a:t>h</a:t>
            </a:r>
            <a:r>
              <a:rPr lang="en-US" sz="2800" b="0" i="0" dirty="0">
                <a:effectLst/>
              </a:rPr>
              <a:t>ave alternative explanations for identified alterations been thoroughly investigated and rejected?</a:t>
            </a:r>
            <a:endParaRPr lang="en-US" dirty="0"/>
          </a:p>
        </p:txBody>
      </p:sp>
      <p:pic>
        <p:nvPicPr>
          <p:cNvPr id="4" name="ElevenLabs_2023-10-15T23_06_05_Daniel_pre_s50_sb75_m1">
            <a:hlinkClick r:id="" action="ppaction://media"/>
            <a:extLst>
              <a:ext uri="{FF2B5EF4-FFF2-40B4-BE49-F238E27FC236}">
                <a16:creationId xmlns:a16="http://schemas.microsoft.com/office/drawing/2014/main" id="{EC483037-23F4-C18B-1A27-8067C6A038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36363" y="534988"/>
            <a:ext cx="487362" cy="487362"/>
          </a:xfrm>
          <a:prstGeom prst="rect">
            <a:avLst/>
          </a:prstGeom>
        </p:spPr>
      </p:pic>
    </p:spTree>
    <p:extLst>
      <p:ext uri="{BB962C8B-B14F-4D97-AF65-F5344CB8AC3E}">
        <p14:creationId xmlns:p14="http://schemas.microsoft.com/office/powerpoint/2010/main" val="203847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DC890-117B-FE05-3EE5-AD907685F059}"/>
              </a:ext>
            </a:extLst>
          </p:cNvPr>
          <p:cNvSpPr>
            <a:spLocks noGrp="1"/>
          </p:cNvSpPr>
          <p:nvPr>
            <p:ph type="title"/>
          </p:nvPr>
        </p:nvSpPr>
        <p:spPr/>
        <p:txBody>
          <a:bodyPr>
            <a:normAutofit/>
          </a:bodyPr>
          <a:lstStyle/>
          <a:p>
            <a:r>
              <a:rPr lang="en-US" sz="3600" b="1" dirty="0">
                <a:latin typeface="+mn-lt"/>
              </a:rPr>
              <a:t>Summary</a:t>
            </a:r>
          </a:p>
        </p:txBody>
      </p:sp>
      <p:pic>
        <p:nvPicPr>
          <p:cNvPr id="4" name="Picture 3">
            <a:extLst>
              <a:ext uri="{FF2B5EF4-FFF2-40B4-BE49-F238E27FC236}">
                <a16:creationId xmlns:a16="http://schemas.microsoft.com/office/drawing/2014/main" id="{ED42518B-1F9F-8E1C-2FB6-15C5AD057C83}"/>
              </a:ext>
            </a:extLst>
          </p:cNvPr>
          <p:cNvPicPr>
            <a:picLocks noChangeAspect="1"/>
          </p:cNvPicPr>
          <p:nvPr/>
        </p:nvPicPr>
        <p:blipFill>
          <a:blip r:embed="rId2"/>
          <a:stretch>
            <a:fillRect/>
          </a:stretch>
        </p:blipFill>
        <p:spPr>
          <a:xfrm>
            <a:off x="1660072" y="1092653"/>
            <a:ext cx="9525000" cy="5543550"/>
          </a:xfrm>
          <a:prstGeom prst="rect">
            <a:avLst/>
          </a:prstGeom>
        </p:spPr>
      </p:pic>
    </p:spTree>
    <p:extLst>
      <p:ext uri="{BB962C8B-B14F-4D97-AF65-F5344CB8AC3E}">
        <p14:creationId xmlns:p14="http://schemas.microsoft.com/office/powerpoint/2010/main" val="4056690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B2C7-96FB-8A8C-98A8-E5FE2739CBCF}"/>
              </a:ext>
            </a:extLst>
          </p:cNvPr>
          <p:cNvSpPr>
            <a:spLocks noGrp="1"/>
          </p:cNvSpPr>
          <p:nvPr>
            <p:ph type="title"/>
          </p:nvPr>
        </p:nvSpPr>
        <p:spPr>
          <a:xfrm>
            <a:off x="1524000" y="4914855"/>
            <a:ext cx="9144000" cy="786703"/>
          </a:xfrm>
        </p:spPr>
        <p:txBody>
          <a:bodyPr vert="horz" lIns="91440" tIns="45720" rIns="91440" bIns="45720" rtlCol="0" anchor="b">
            <a:normAutofit/>
          </a:bodyPr>
          <a:lstStyle/>
          <a:p>
            <a:pPr algn="ctr"/>
            <a:r>
              <a:rPr lang="en-US" sz="3600" b="1" dirty="0">
                <a:latin typeface="+mn-lt"/>
              </a:rPr>
              <a:t>Relevance</a:t>
            </a:r>
          </a:p>
        </p:txBody>
      </p:sp>
      <p:pic>
        <p:nvPicPr>
          <p:cNvPr id="4" name="Picture 3" descr="Many question marks on black background">
            <a:extLst>
              <a:ext uri="{FF2B5EF4-FFF2-40B4-BE49-F238E27FC236}">
                <a16:creationId xmlns:a16="http://schemas.microsoft.com/office/drawing/2014/main" id="{86F92A29-CD97-1B71-8E0F-6D890FCB5CFA}"/>
              </a:ext>
            </a:extLst>
          </p:cNvPr>
          <p:cNvPicPr>
            <a:picLocks noChangeAspect="1"/>
          </p:cNvPicPr>
          <p:nvPr/>
        </p:nvPicPr>
        <p:blipFill rotWithShape="1">
          <a:blip r:embed="rId4"/>
          <a:srcRect t="26373" b="11698"/>
          <a:stretch/>
        </p:blipFill>
        <p:spPr>
          <a:xfrm>
            <a:off x="20" y="10"/>
            <a:ext cx="12191980" cy="4605671"/>
          </a:xfrm>
          <a:prstGeom prst="rect">
            <a:avLst/>
          </a:prstGeom>
        </p:spPr>
      </p:pic>
      <p:grpSp>
        <p:nvGrpSpPr>
          <p:cNvPr id="13" name="Group 12">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4" name="Rectangle 13">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ElevenLabs_2023-10-15T23_07_36_Daniel_pre_s50_sb75_m1">
            <a:hlinkClick r:id="" action="ppaction://media"/>
            <a:extLst>
              <a:ext uri="{FF2B5EF4-FFF2-40B4-BE49-F238E27FC236}">
                <a16:creationId xmlns:a16="http://schemas.microsoft.com/office/drawing/2014/main" id="{3162582F-DC06-7404-25D3-713691BCF5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09438" y="544513"/>
            <a:ext cx="487362" cy="487362"/>
          </a:xfrm>
          <a:prstGeom prst="rect">
            <a:avLst/>
          </a:prstGeom>
        </p:spPr>
      </p:pic>
    </p:spTree>
    <p:extLst>
      <p:ext uri="{BB962C8B-B14F-4D97-AF65-F5344CB8AC3E}">
        <p14:creationId xmlns:p14="http://schemas.microsoft.com/office/powerpoint/2010/main" val="240510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A108E-0CC8-988B-C97F-041312A53874}"/>
              </a:ext>
            </a:extLst>
          </p:cNvPr>
          <p:cNvSpPr>
            <a:spLocks noGrp="1"/>
          </p:cNvSpPr>
          <p:nvPr>
            <p:ph type="title"/>
          </p:nvPr>
        </p:nvSpPr>
        <p:spPr>
          <a:xfrm>
            <a:off x="977176" y="283198"/>
            <a:ext cx="4597747" cy="1154082"/>
          </a:xfrm>
        </p:spPr>
        <p:txBody>
          <a:bodyPr anchor="b">
            <a:normAutofit/>
          </a:bodyPr>
          <a:lstStyle/>
          <a:p>
            <a:r>
              <a:rPr lang="en-US" sz="3600" b="1" dirty="0">
                <a:latin typeface="NewsGothic-Bold"/>
              </a:rPr>
              <a:t>Relevance</a:t>
            </a:r>
            <a:br>
              <a:rPr lang="en-US" sz="3200" b="1" dirty="0">
                <a:latin typeface="NewsGothic-Bold"/>
              </a:rPr>
            </a:br>
            <a:endParaRPr lang="en-US" sz="3200" dirty="0"/>
          </a:p>
        </p:txBody>
      </p:sp>
      <p:sp>
        <p:nvSpPr>
          <p:cNvPr id="3" name="Content Placeholder 2">
            <a:extLst>
              <a:ext uri="{FF2B5EF4-FFF2-40B4-BE49-F238E27FC236}">
                <a16:creationId xmlns:a16="http://schemas.microsoft.com/office/drawing/2014/main" id="{7B6929FF-2294-BB0C-CF5C-B3BC94DB4AF0}"/>
              </a:ext>
            </a:extLst>
          </p:cNvPr>
          <p:cNvSpPr>
            <a:spLocks noGrp="1"/>
          </p:cNvSpPr>
          <p:nvPr>
            <p:ph idx="1"/>
          </p:nvPr>
        </p:nvSpPr>
        <p:spPr>
          <a:xfrm>
            <a:off x="876693" y="1132113"/>
            <a:ext cx="5840870" cy="5061857"/>
          </a:xfrm>
        </p:spPr>
        <p:txBody>
          <a:bodyPr anchor="t">
            <a:normAutofit/>
          </a:bodyPr>
          <a:lstStyle/>
          <a:p>
            <a:r>
              <a:rPr lang="en-US" sz="3000" dirty="0"/>
              <a:t>T</a:t>
            </a:r>
            <a:r>
              <a:rPr lang="en-US" sz="3000" b="0" i="0" dirty="0">
                <a:effectLst/>
              </a:rPr>
              <a:t>he value and usefulness of the evaluated intervention in the perspectives of key stake-</a:t>
            </a:r>
            <a:r>
              <a:rPr lang="en-US" sz="3000" dirty="0"/>
              <a:t> holders. </a:t>
            </a:r>
          </a:p>
          <a:p>
            <a:r>
              <a:rPr lang="en-US" sz="3000" dirty="0"/>
              <a:t>Development cooperation intervention is considered relevant if it matches the </a:t>
            </a:r>
            <a:r>
              <a:rPr lang="en-US" sz="3000" b="1" dirty="0"/>
              <a:t>needs and priorities of its target group, as well as the policies of partner country governments and donor organizations</a:t>
            </a:r>
            <a:r>
              <a:rPr lang="en-US" sz="3000" dirty="0"/>
              <a:t>.</a:t>
            </a:r>
          </a:p>
          <a:p>
            <a:pPr marL="0" indent="0">
              <a:buNone/>
            </a:pPr>
            <a:br>
              <a:rPr lang="en-US" sz="2000" dirty="0"/>
            </a:br>
            <a:endParaRPr lang="en-US" sz="2000" dirty="0"/>
          </a:p>
        </p:txBody>
      </p:sp>
      <p:pic>
        <p:nvPicPr>
          <p:cNvPr id="4" name="Picture 3">
            <a:extLst>
              <a:ext uri="{FF2B5EF4-FFF2-40B4-BE49-F238E27FC236}">
                <a16:creationId xmlns:a16="http://schemas.microsoft.com/office/drawing/2014/main" id="{3366B3AC-3229-DFA7-623A-A4B5032078D8}"/>
              </a:ext>
            </a:extLst>
          </p:cNvPr>
          <p:cNvPicPr>
            <a:picLocks noChangeAspect="1"/>
          </p:cNvPicPr>
          <p:nvPr/>
        </p:nvPicPr>
        <p:blipFill rotWithShape="1">
          <a:blip r:embed="rId5"/>
          <a:srcRect t="10000"/>
          <a:stretch/>
        </p:blipFill>
        <p:spPr>
          <a:xfrm>
            <a:off x="6893860" y="2265587"/>
            <a:ext cx="4738918" cy="2665641"/>
          </a:xfrm>
          <a:prstGeom prst="rect">
            <a:avLst/>
          </a:prstGeom>
        </p:spPr>
      </p:pic>
      <p:grpSp>
        <p:nvGrpSpPr>
          <p:cNvPr id="28" name="Group 27">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9" name="Rectangle 28">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ElevenLabs_2023-10-15T23_08_38_Daniel_pre_s42_sb90_m1">
            <a:hlinkClick r:id="" action="ppaction://media"/>
            <a:extLst>
              <a:ext uri="{FF2B5EF4-FFF2-40B4-BE49-F238E27FC236}">
                <a16:creationId xmlns:a16="http://schemas.microsoft.com/office/drawing/2014/main" id="{225BA3AA-412A-6FB9-5D98-46090034FD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3588" y="735013"/>
            <a:ext cx="487362" cy="487362"/>
          </a:xfrm>
          <a:prstGeom prst="rect">
            <a:avLst/>
          </a:prstGeom>
        </p:spPr>
      </p:pic>
    </p:spTree>
    <p:extLst>
      <p:ext uri="{BB962C8B-B14F-4D97-AF65-F5344CB8AC3E}">
        <p14:creationId xmlns:p14="http://schemas.microsoft.com/office/powerpoint/2010/main" val="302733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9C90-39FD-715D-C702-7A698C9F4A8B}"/>
              </a:ext>
            </a:extLst>
          </p:cNvPr>
          <p:cNvSpPr>
            <a:spLocks noGrp="1"/>
          </p:cNvSpPr>
          <p:nvPr>
            <p:ph type="title"/>
          </p:nvPr>
        </p:nvSpPr>
        <p:spPr/>
        <p:txBody>
          <a:bodyPr>
            <a:normAutofit fontScale="90000"/>
          </a:bodyPr>
          <a:lstStyle/>
          <a:p>
            <a:r>
              <a:rPr lang="en-US" sz="4000" b="1" dirty="0">
                <a:latin typeface="+mn-lt"/>
              </a:rPr>
              <a:t>Relevance</a:t>
            </a:r>
            <a:br>
              <a:rPr lang="en-US" dirty="0"/>
            </a:br>
            <a:endParaRPr lang="en-US" dirty="0"/>
          </a:p>
        </p:txBody>
      </p:sp>
      <p:graphicFrame>
        <p:nvGraphicFramePr>
          <p:cNvPr id="5" name="Content Placeholder 2">
            <a:extLst>
              <a:ext uri="{FF2B5EF4-FFF2-40B4-BE49-F238E27FC236}">
                <a16:creationId xmlns:a16="http://schemas.microsoft.com/office/drawing/2014/main" id="{325173B8-8690-9EF7-0357-32E98F410C95}"/>
              </a:ext>
            </a:extLst>
          </p:cNvPr>
          <p:cNvGraphicFramePr>
            <a:graphicFrameLocks noGrp="1"/>
          </p:cNvGraphicFramePr>
          <p:nvPr>
            <p:ph idx="1"/>
            <p:extLst>
              <p:ext uri="{D42A27DB-BD31-4B8C-83A1-F6EECF244321}">
                <p14:modId xmlns:p14="http://schemas.microsoft.com/office/powerpoint/2010/main" val="1711494867"/>
              </p:ext>
            </p:extLst>
          </p:nvPr>
        </p:nvGraphicFramePr>
        <p:xfrm>
          <a:off x="838200" y="859972"/>
          <a:ext cx="10907486" cy="53557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ElevenLabs_2023-10-15T23_11_25_Daniel_pre_s42_sb90_m1">
            <a:hlinkClick r:id="" action="ppaction://media"/>
            <a:extLst>
              <a:ext uri="{FF2B5EF4-FFF2-40B4-BE49-F238E27FC236}">
                <a16:creationId xmlns:a16="http://schemas.microsoft.com/office/drawing/2014/main" id="{C58EFCC3-49E5-4227-ACC8-13A3B40D825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55338" y="530225"/>
            <a:ext cx="487362" cy="487363"/>
          </a:xfrm>
          <a:prstGeom prst="rect">
            <a:avLst/>
          </a:prstGeom>
        </p:spPr>
      </p:pic>
    </p:spTree>
    <p:extLst>
      <p:ext uri="{BB962C8B-B14F-4D97-AF65-F5344CB8AC3E}">
        <p14:creationId xmlns:p14="http://schemas.microsoft.com/office/powerpoint/2010/main" val="143829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9C90-39FD-715D-C702-7A698C9F4A8B}"/>
              </a:ext>
            </a:extLst>
          </p:cNvPr>
          <p:cNvSpPr>
            <a:spLocks noGrp="1"/>
          </p:cNvSpPr>
          <p:nvPr>
            <p:ph type="title"/>
          </p:nvPr>
        </p:nvSpPr>
        <p:spPr/>
        <p:txBody>
          <a:bodyPr>
            <a:normAutofit fontScale="90000"/>
          </a:bodyPr>
          <a:lstStyle/>
          <a:p>
            <a:r>
              <a:rPr lang="en-US" sz="4000" b="1" dirty="0">
                <a:latin typeface="+mn-lt"/>
              </a:rPr>
              <a:t>Relevance</a:t>
            </a:r>
            <a:br>
              <a:rPr lang="en-US" dirty="0"/>
            </a:br>
            <a:endParaRPr lang="en-US" dirty="0"/>
          </a:p>
        </p:txBody>
      </p:sp>
      <p:sp>
        <p:nvSpPr>
          <p:cNvPr id="3" name="Content Placeholder 2">
            <a:extLst>
              <a:ext uri="{FF2B5EF4-FFF2-40B4-BE49-F238E27FC236}">
                <a16:creationId xmlns:a16="http://schemas.microsoft.com/office/drawing/2014/main" id="{75218DC5-8834-989C-796D-3E42F5FC0550}"/>
              </a:ext>
            </a:extLst>
          </p:cNvPr>
          <p:cNvSpPr>
            <a:spLocks noGrp="1"/>
          </p:cNvSpPr>
          <p:nvPr>
            <p:ph idx="1"/>
          </p:nvPr>
        </p:nvSpPr>
        <p:spPr/>
        <p:txBody>
          <a:bodyPr>
            <a:normAutofit/>
          </a:bodyPr>
          <a:lstStyle/>
          <a:p>
            <a:r>
              <a:rPr lang="en-US" sz="2800" b="0" i="0" dirty="0">
                <a:solidFill>
                  <a:srgbClr val="20231E"/>
                </a:solidFill>
                <a:effectLst/>
              </a:rPr>
              <a:t>We need to evaluate if the intervention matches end-users' livelihood patterns and social and political conditions and other key stakeholders. </a:t>
            </a:r>
          </a:p>
          <a:p>
            <a:r>
              <a:rPr lang="en-US" sz="2800" b="0" i="0" dirty="0">
                <a:solidFill>
                  <a:srgbClr val="20231E"/>
                </a:solidFill>
                <a:effectLst/>
              </a:rPr>
              <a:t>We must also ensure it matches government policies, administrative systems, and other development groups' operations.</a:t>
            </a:r>
          </a:p>
          <a:p>
            <a:r>
              <a:rPr lang="en-US" sz="2800" b="0" i="0" dirty="0">
                <a:solidFill>
                  <a:srgbClr val="20231E"/>
                </a:solidFill>
                <a:effectLst/>
              </a:rPr>
              <a:t>Important partner country ownership questions. </a:t>
            </a:r>
          </a:p>
          <a:p>
            <a:pPr lvl="1"/>
            <a:r>
              <a:rPr lang="en-US" b="0" i="0" dirty="0">
                <a:solidFill>
                  <a:srgbClr val="20231E"/>
                </a:solidFill>
                <a:effectLst/>
              </a:rPr>
              <a:t>The evaluated intervention: host country autonomy or donor choice adaptation? </a:t>
            </a:r>
          </a:p>
          <a:p>
            <a:pPr lvl="1"/>
            <a:r>
              <a:rPr lang="en-US" b="0" i="0" dirty="0">
                <a:solidFill>
                  <a:srgbClr val="20231E"/>
                </a:solidFill>
                <a:effectLst/>
              </a:rPr>
              <a:t>And how much do host country actors and donor agencies run it? </a:t>
            </a:r>
          </a:p>
          <a:p>
            <a:pPr lvl="1"/>
            <a:r>
              <a:rPr lang="en-US" b="0" i="0" dirty="0">
                <a:solidFill>
                  <a:srgbClr val="20231E"/>
                </a:solidFill>
                <a:effectLst/>
              </a:rPr>
              <a:t>Shared ownership with intended beneficiaries and citizens?</a:t>
            </a:r>
          </a:p>
          <a:p>
            <a:pPr lvl="1"/>
            <a:r>
              <a:rPr lang="en-US" b="0" i="0" dirty="0">
                <a:solidFill>
                  <a:srgbClr val="20231E"/>
                </a:solidFill>
                <a:effectLst/>
              </a:rPr>
              <a:t> Are there accountability and public participation mechanisms?</a:t>
            </a:r>
            <a:endParaRPr lang="en-US" dirty="0"/>
          </a:p>
        </p:txBody>
      </p:sp>
      <p:pic>
        <p:nvPicPr>
          <p:cNvPr id="4" name="ElevenLabs_2023-10-15T23_12_41_Daniel_pre_s42_sb90_m1">
            <a:hlinkClick r:id="" action="ppaction://media"/>
            <a:extLst>
              <a:ext uri="{FF2B5EF4-FFF2-40B4-BE49-F238E27FC236}">
                <a16:creationId xmlns:a16="http://schemas.microsoft.com/office/drawing/2014/main" id="{F508C5B3-48C8-F865-7F98-6D8DEACC14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8625" y="677863"/>
            <a:ext cx="487363" cy="487362"/>
          </a:xfrm>
          <a:prstGeom prst="rect">
            <a:avLst/>
          </a:prstGeom>
        </p:spPr>
      </p:pic>
    </p:spTree>
    <p:extLst>
      <p:ext uri="{BB962C8B-B14F-4D97-AF65-F5344CB8AC3E}">
        <p14:creationId xmlns:p14="http://schemas.microsoft.com/office/powerpoint/2010/main" val="338721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E2FF-F8FF-995F-454E-7BE0B8E65E0C}"/>
              </a:ext>
            </a:extLst>
          </p:cNvPr>
          <p:cNvSpPr>
            <a:spLocks noGrp="1"/>
          </p:cNvSpPr>
          <p:nvPr>
            <p:ph type="title"/>
          </p:nvPr>
        </p:nvSpPr>
        <p:spPr/>
        <p:txBody>
          <a:bodyPr>
            <a:normAutofit fontScale="90000"/>
          </a:bodyPr>
          <a:lstStyle/>
          <a:p>
            <a:r>
              <a:rPr lang="en-US" b="1" dirty="0">
                <a:solidFill>
                  <a:srgbClr val="20231E"/>
                </a:solidFill>
                <a:latin typeface="NewsGothic-Bold"/>
              </a:rPr>
              <a:t>Standard questions about relevance:</a:t>
            </a:r>
            <a:br>
              <a:rPr lang="en-US" b="1" dirty="0">
                <a:solidFill>
                  <a:srgbClr val="20231E"/>
                </a:solidFill>
                <a:latin typeface="NewsGothic-Bold"/>
              </a:rPr>
            </a:br>
            <a:endParaRPr lang="en-US" dirty="0"/>
          </a:p>
        </p:txBody>
      </p:sp>
      <p:graphicFrame>
        <p:nvGraphicFramePr>
          <p:cNvPr id="5" name="Content Placeholder 2">
            <a:extLst>
              <a:ext uri="{FF2B5EF4-FFF2-40B4-BE49-F238E27FC236}">
                <a16:creationId xmlns:a16="http://schemas.microsoft.com/office/drawing/2014/main" id="{E44286D7-444F-9E07-09F1-CA27708C4850}"/>
              </a:ext>
            </a:extLst>
          </p:cNvPr>
          <p:cNvGraphicFramePr>
            <a:graphicFrameLocks noGrp="1"/>
          </p:cNvGraphicFramePr>
          <p:nvPr>
            <p:ph idx="1"/>
            <p:extLst>
              <p:ext uri="{D42A27DB-BD31-4B8C-83A1-F6EECF244321}">
                <p14:modId xmlns:p14="http://schemas.microsoft.com/office/powerpoint/2010/main" val="570983123"/>
              </p:ext>
            </p:extLst>
          </p:nvPr>
        </p:nvGraphicFramePr>
        <p:xfrm>
          <a:off x="729343" y="990600"/>
          <a:ext cx="10929257" cy="51863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ElevenLabs_2023-10-15T23_14_53_Daniel_pre_s42_sb90_m1">
            <a:hlinkClick r:id="" action="ppaction://media"/>
            <a:extLst>
              <a:ext uri="{FF2B5EF4-FFF2-40B4-BE49-F238E27FC236}">
                <a16:creationId xmlns:a16="http://schemas.microsoft.com/office/drawing/2014/main" id="{940AE207-2528-2799-E381-74871CADFD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14919" y="371856"/>
            <a:ext cx="487362" cy="487363"/>
          </a:xfrm>
          <a:prstGeom prst="rect">
            <a:avLst/>
          </a:prstGeom>
        </p:spPr>
      </p:pic>
    </p:spTree>
    <p:extLst>
      <p:ext uri="{BB962C8B-B14F-4D97-AF65-F5344CB8AC3E}">
        <p14:creationId xmlns:p14="http://schemas.microsoft.com/office/powerpoint/2010/main" val="15846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C6F4E6-30A1-4F63-C8CC-028750B5A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6668" cy="4570886"/>
            <a:chOff x="0" y="0"/>
            <a:chExt cx="12196668" cy="4570886"/>
          </a:xfrm>
        </p:grpSpPr>
        <p:sp>
          <p:nvSpPr>
            <p:cNvPr id="10" name="Rectangle 9">
              <a:extLst>
                <a:ext uri="{FF2B5EF4-FFF2-40B4-BE49-F238E27FC236}">
                  <a16:creationId xmlns:a16="http://schemas.microsoft.com/office/drawing/2014/main" id="{49EA7CA8-3AE6-4F5F-9932-63303CF2D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12196668" cy="4570632"/>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E3E019-A259-1130-CC5C-3165020B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791"/>
              <a:ext cx="10565988" cy="4568095"/>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769F99-CCA6-5CDC-D1E1-C59A4762F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2192000" cy="4549891"/>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3E73D3-029B-3D4E-1956-8EE7068A6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10544" y="18215"/>
              <a:ext cx="8086124" cy="454988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a:extLst>
              <a:ext uri="{FF2B5EF4-FFF2-40B4-BE49-F238E27FC236}">
                <a16:creationId xmlns:a16="http://schemas.microsoft.com/office/drawing/2014/main" id="{E13620BA-5FE5-D067-C030-CA70BB95A72A}"/>
              </a:ext>
            </a:extLst>
          </p:cNvPr>
          <p:cNvSpPr>
            <a:spLocks noGrp="1"/>
          </p:cNvSpPr>
          <p:nvPr>
            <p:ph type="title"/>
          </p:nvPr>
        </p:nvSpPr>
        <p:spPr>
          <a:xfrm>
            <a:off x="1626012" y="2285316"/>
            <a:ext cx="8017652" cy="1539561"/>
          </a:xfrm>
        </p:spPr>
        <p:txBody>
          <a:bodyPr vert="horz" lIns="91440" tIns="45720" rIns="91440" bIns="45720" rtlCol="0" anchor="t">
            <a:normAutofit/>
          </a:bodyPr>
          <a:lstStyle/>
          <a:p>
            <a:pPr algn="ctr"/>
            <a:r>
              <a:rPr lang="en-US" sz="5400" b="1" kern="1200" dirty="0">
                <a:solidFill>
                  <a:srgbClr val="FFFFFF"/>
                </a:solidFill>
                <a:latin typeface="+mn-lt"/>
                <a:ea typeface="+mj-ea"/>
                <a:cs typeface="+mj-cs"/>
              </a:rPr>
              <a:t>Sustainability</a:t>
            </a:r>
            <a:endParaRPr lang="en-US" sz="5400" kern="1200" dirty="0">
              <a:solidFill>
                <a:srgbClr val="FFFFFF"/>
              </a:solidFill>
              <a:latin typeface="+mj-lt"/>
              <a:ea typeface="+mj-ea"/>
              <a:cs typeface="+mj-cs"/>
            </a:endParaRPr>
          </a:p>
        </p:txBody>
      </p:sp>
      <p:pic>
        <p:nvPicPr>
          <p:cNvPr id="6" name="Graphic 5" descr="Deciduous tree">
            <a:extLst>
              <a:ext uri="{FF2B5EF4-FFF2-40B4-BE49-F238E27FC236}">
                <a16:creationId xmlns:a16="http://schemas.microsoft.com/office/drawing/2014/main" id="{5104D233-4E1D-D95D-E11C-D649395374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5646" y="5061057"/>
            <a:ext cx="1199733" cy="1199733"/>
          </a:xfrm>
          <a:prstGeom prst="rect">
            <a:avLst/>
          </a:prstGeom>
        </p:spPr>
      </p:pic>
      <p:pic>
        <p:nvPicPr>
          <p:cNvPr id="3" name="ElevenLabs_2023-10-15T23_17_01_Daniel_pre_s42_sb90_m1">
            <a:hlinkClick r:id="" action="ppaction://media"/>
            <a:extLst>
              <a:ext uri="{FF2B5EF4-FFF2-40B4-BE49-F238E27FC236}">
                <a16:creationId xmlns:a16="http://schemas.microsoft.com/office/drawing/2014/main" id="{22BCC5CB-6BF8-6948-F127-E2D6AAE88E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1913" y="469900"/>
            <a:ext cx="487362" cy="487363"/>
          </a:xfrm>
          <a:prstGeom prst="rect">
            <a:avLst/>
          </a:prstGeom>
        </p:spPr>
      </p:pic>
    </p:spTree>
    <p:extLst>
      <p:ext uri="{BB962C8B-B14F-4D97-AF65-F5344CB8AC3E}">
        <p14:creationId xmlns:p14="http://schemas.microsoft.com/office/powerpoint/2010/main" val="238220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B03C3B2-FB95-456E-5838-7C0E105D4A22}"/>
              </a:ext>
            </a:extLst>
          </p:cNvPr>
          <p:cNvPicPr>
            <a:picLocks noChangeAspect="1"/>
          </p:cNvPicPr>
          <p:nvPr/>
        </p:nvPicPr>
        <p:blipFill rotWithShape="1">
          <a:blip r:embed="rId5"/>
          <a:srcRect l="40262" r="13589" b="1"/>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99450-35AB-819F-C193-9F99165C1F80}"/>
              </a:ext>
            </a:extLst>
          </p:cNvPr>
          <p:cNvSpPr>
            <a:spLocks noGrp="1"/>
          </p:cNvSpPr>
          <p:nvPr>
            <p:ph type="title"/>
          </p:nvPr>
        </p:nvSpPr>
        <p:spPr>
          <a:xfrm>
            <a:off x="5516602" y="68227"/>
            <a:ext cx="5464968" cy="1390458"/>
          </a:xfrm>
        </p:spPr>
        <p:txBody>
          <a:bodyPr>
            <a:normAutofit/>
          </a:bodyPr>
          <a:lstStyle/>
          <a:p>
            <a:r>
              <a:rPr lang="en-US" sz="4000" b="1" dirty="0">
                <a:latin typeface="NewsGothic-Bold"/>
              </a:rPr>
              <a:t>Sustainability</a:t>
            </a:r>
            <a:endParaRPr lang="en-US" sz="4000" dirty="0"/>
          </a:p>
        </p:txBody>
      </p:sp>
      <p:sp>
        <p:nvSpPr>
          <p:cNvPr id="3" name="Content Placeholder 2">
            <a:extLst>
              <a:ext uri="{FF2B5EF4-FFF2-40B4-BE49-F238E27FC236}">
                <a16:creationId xmlns:a16="http://schemas.microsoft.com/office/drawing/2014/main" id="{1A98F61A-9CAE-A46C-3835-6F2985589ACD}"/>
              </a:ext>
            </a:extLst>
          </p:cNvPr>
          <p:cNvSpPr>
            <a:spLocks noGrp="1"/>
          </p:cNvSpPr>
          <p:nvPr>
            <p:ph idx="1"/>
          </p:nvPr>
        </p:nvSpPr>
        <p:spPr>
          <a:xfrm>
            <a:off x="5627914" y="1458686"/>
            <a:ext cx="6313715" cy="4781392"/>
          </a:xfrm>
        </p:spPr>
        <p:txBody>
          <a:bodyPr anchor="ctr">
            <a:noAutofit/>
          </a:bodyPr>
          <a:lstStyle/>
          <a:p>
            <a:r>
              <a:rPr lang="en-US" b="0" i="0" dirty="0">
                <a:effectLst/>
              </a:rPr>
              <a:t>Sustainability is the possibility that an intervention's benefits will last after the withdrawal of donor support.</a:t>
            </a:r>
          </a:p>
          <a:p>
            <a:r>
              <a:rPr lang="en-US" b="0" i="0" dirty="0">
                <a:effectLst/>
              </a:rPr>
              <a:t>Sustainability is part of the impact criterion, but since it's a recurring topic of great relevance in development cooperation, we can treat it separately.</a:t>
            </a:r>
          </a:p>
          <a:p>
            <a:r>
              <a:rPr lang="en-US" b="0" i="0" dirty="0">
                <a:effectLst/>
              </a:rPr>
              <a:t>Sustainability must be specified for the intervention under review. varied interventions have varied time frames and development functions. </a:t>
            </a:r>
            <a:endParaRPr lang="en-US" dirty="0"/>
          </a:p>
        </p:txBody>
      </p:sp>
      <p:pic>
        <p:nvPicPr>
          <p:cNvPr id="4" name="ElevenLabs_2023-10-15T23_18_27_Daniel_pre_s42_sb90_m1">
            <a:hlinkClick r:id="" action="ppaction://media"/>
            <a:extLst>
              <a:ext uri="{FF2B5EF4-FFF2-40B4-BE49-F238E27FC236}">
                <a16:creationId xmlns:a16="http://schemas.microsoft.com/office/drawing/2014/main" id="{C652CD42-06F5-5454-C78D-82D23CFE4A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42763" y="738188"/>
            <a:ext cx="487362" cy="487362"/>
          </a:xfrm>
          <a:prstGeom prst="rect">
            <a:avLst/>
          </a:prstGeom>
        </p:spPr>
      </p:pic>
    </p:spTree>
    <p:extLst>
      <p:ext uri="{BB962C8B-B14F-4D97-AF65-F5344CB8AC3E}">
        <p14:creationId xmlns:p14="http://schemas.microsoft.com/office/powerpoint/2010/main" val="283252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EE12F3-53CA-F56E-0481-9B8D7C9337C4}"/>
              </a:ext>
            </a:extLst>
          </p:cNvPr>
          <p:cNvSpPr>
            <a:spLocks noGrp="1"/>
          </p:cNvSpPr>
          <p:nvPr>
            <p:ph type="title"/>
          </p:nvPr>
        </p:nvSpPr>
        <p:spPr>
          <a:xfrm>
            <a:off x="1136397" y="502020"/>
            <a:ext cx="5323715" cy="1642970"/>
          </a:xfrm>
        </p:spPr>
        <p:txBody>
          <a:bodyPr anchor="b">
            <a:normAutofit/>
          </a:bodyPr>
          <a:lstStyle/>
          <a:p>
            <a:r>
              <a:rPr lang="en-US" sz="3600" b="1" dirty="0">
                <a:latin typeface="+mn-lt"/>
              </a:rPr>
              <a:t>Evaluating development interventions:</a:t>
            </a:r>
            <a:br>
              <a:rPr lang="en-US" sz="3700" dirty="0"/>
            </a:br>
            <a:endParaRPr lang="en-US" sz="3700" dirty="0"/>
          </a:p>
        </p:txBody>
      </p:sp>
      <p:sp>
        <p:nvSpPr>
          <p:cNvPr id="3" name="Content Placeholder 2">
            <a:extLst>
              <a:ext uri="{FF2B5EF4-FFF2-40B4-BE49-F238E27FC236}">
                <a16:creationId xmlns:a16="http://schemas.microsoft.com/office/drawing/2014/main" id="{F1E611DF-D11C-4681-B5D9-90CD73A15BDD}"/>
              </a:ext>
            </a:extLst>
          </p:cNvPr>
          <p:cNvSpPr>
            <a:spLocks noGrp="1"/>
          </p:cNvSpPr>
          <p:nvPr>
            <p:ph idx="1"/>
          </p:nvPr>
        </p:nvSpPr>
        <p:spPr>
          <a:xfrm>
            <a:off x="1144923" y="1898374"/>
            <a:ext cx="5931044" cy="4042603"/>
          </a:xfrm>
        </p:spPr>
        <p:txBody>
          <a:bodyPr anchor="t">
            <a:normAutofit lnSpcReduction="10000"/>
          </a:bodyPr>
          <a:lstStyle/>
          <a:p>
            <a:pPr marL="0" indent="0">
              <a:buNone/>
            </a:pPr>
            <a:r>
              <a:rPr lang="en-US" dirty="0"/>
              <a:t>Here are the five metrics that are recommended as basic standards for assessing development interventions:</a:t>
            </a:r>
            <a:br>
              <a:rPr lang="en-US" dirty="0"/>
            </a:br>
            <a:endParaRPr lang="en-US" dirty="0"/>
          </a:p>
          <a:p>
            <a:r>
              <a:rPr lang="en-US" dirty="0"/>
              <a:t>Effectiveness</a:t>
            </a:r>
          </a:p>
          <a:p>
            <a:r>
              <a:rPr lang="en-US" dirty="0"/>
              <a:t>Impact</a:t>
            </a:r>
          </a:p>
          <a:p>
            <a:r>
              <a:rPr lang="en-US" dirty="0"/>
              <a:t>Relevance</a:t>
            </a:r>
          </a:p>
          <a:p>
            <a:r>
              <a:rPr lang="en-US" dirty="0"/>
              <a:t>Sustainability</a:t>
            </a:r>
          </a:p>
          <a:p>
            <a:r>
              <a:rPr lang="en-US" dirty="0"/>
              <a:t>Efficiency</a:t>
            </a:r>
          </a:p>
          <a:p>
            <a:endParaRPr lang="en-US" sz="2000" dirty="0"/>
          </a:p>
          <a:p>
            <a:endParaRPr lang="en-US" sz="2000" dirty="0"/>
          </a:p>
        </p:txBody>
      </p:sp>
      <p:sp>
        <p:nvSpPr>
          <p:cNvPr id="42" name="Rectangle 4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Bullseye">
            <a:extLst>
              <a:ext uri="{FF2B5EF4-FFF2-40B4-BE49-F238E27FC236}">
                <a16:creationId xmlns:a16="http://schemas.microsoft.com/office/drawing/2014/main" id="{3DAB3C80-6E1A-193B-4EB7-1176FEC325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5967" y="1359681"/>
            <a:ext cx="4170530" cy="4170530"/>
          </a:xfrm>
          <a:prstGeom prst="rect">
            <a:avLst/>
          </a:prstGeom>
        </p:spPr>
      </p:pic>
      <p:pic>
        <p:nvPicPr>
          <p:cNvPr id="5" name="ElevenLabs_2023-10-15T15_11_04_Daniel_pre_s31_sb100_m1 (2)">
            <a:hlinkClick r:id="" action="ppaction://media"/>
            <a:extLst>
              <a:ext uri="{FF2B5EF4-FFF2-40B4-BE49-F238E27FC236}">
                <a16:creationId xmlns:a16="http://schemas.microsoft.com/office/drawing/2014/main" id="{3DF64F52-AF58-8AB5-946F-0588727A2E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619125"/>
            <a:ext cx="487363" cy="487363"/>
          </a:xfrm>
          <a:prstGeom prst="rect">
            <a:avLst/>
          </a:prstGeom>
        </p:spPr>
      </p:pic>
    </p:spTree>
    <p:extLst>
      <p:ext uri="{BB962C8B-B14F-4D97-AF65-F5344CB8AC3E}">
        <p14:creationId xmlns:p14="http://schemas.microsoft.com/office/powerpoint/2010/main" val="387576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9C27BF-3AC1-4E6F-8810-05B8779DC523}"/>
              </a:ext>
            </a:extLst>
          </p:cNvPr>
          <p:cNvSpPr>
            <a:spLocks noGrp="1"/>
          </p:cNvSpPr>
          <p:nvPr>
            <p:ph type="title"/>
          </p:nvPr>
        </p:nvSpPr>
        <p:spPr>
          <a:xfrm>
            <a:off x="841248" y="334644"/>
            <a:ext cx="10509504" cy="1076914"/>
          </a:xfrm>
        </p:spPr>
        <p:txBody>
          <a:bodyPr anchor="ctr">
            <a:normAutofit fontScale="90000"/>
          </a:bodyPr>
          <a:lstStyle/>
          <a:p>
            <a:r>
              <a:rPr lang="en-US" sz="3600" b="1" dirty="0">
                <a:latin typeface="+mn-lt"/>
              </a:rPr>
              <a:t>What determines whether the examined intervention's results be sustained into the future?</a:t>
            </a:r>
            <a:br>
              <a:rPr lang="en-US" sz="2200" dirty="0">
                <a:latin typeface="BaskervilleMT"/>
              </a:rPr>
            </a:br>
            <a:endParaRPr lang="en-US" sz="2200" dirty="0"/>
          </a:p>
        </p:txBody>
      </p:sp>
      <p:sp>
        <p:nvSpPr>
          <p:cNvPr id="12" name="Rectangle 11">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E714C61D-8E4E-20FC-0066-45221A1DC6E6}"/>
              </a:ext>
            </a:extLst>
          </p:cNvPr>
          <p:cNvGraphicFramePr>
            <a:graphicFrameLocks noGrp="1"/>
          </p:cNvGraphicFramePr>
          <p:nvPr>
            <p:ph idx="1"/>
            <p:extLst>
              <p:ext uri="{D42A27DB-BD31-4B8C-83A1-F6EECF244321}">
                <p14:modId xmlns:p14="http://schemas.microsoft.com/office/powerpoint/2010/main" val="808812768"/>
              </p:ext>
            </p:extLst>
          </p:nvPr>
        </p:nvGraphicFramePr>
        <p:xfrm>
          <a:off x="428512" y="1512994"/>
          <a:ext cx="11404899" cy="53267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ElevenLabs_2023-10-15T23_20_05_Daniel_pre_s50_sb75_m1">
            <a:hlinkClick r:id="" action="ppaction://media"/>
            <a:extLst>
              <a:ext uri="{FF2B5EF4-FFF2-40B4-BE49-F238E27FC236}">
                <a16:creationId xmlns:a16="http://schemas.microsoft.com/office/drawing/2014/main" id="{0B19F6CE-A6C2-2BDF-ADC7-F7AECDBB53F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882438" y="738188"/>
            <a:ext cx="487362" cy="487362"/>
          </a:xfrm>
          <a:prstGeom prst="rect">
            <a:avLst/>
          </a:prstGeom>
        </p:spPr>
      </p:pic>
    </p:spTree>
    <p:extLst>
      <p:ext uri="{BB962C8B-B14F-4D97-AF65-F5344CB8AC3E}">
        <p14:creationId xmlns:p14="http://schemas.microsoft.com/office/powerpoint/2010/main" val="307227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E79BC-FF4E-7516-F73C-EB624A835A3F}"/>
              </a:ext>
            </a:extLst>
          </p:cNvPr>
          <p:cNvSpPr>
            <a:spLocks noGrp="1"/>
          </p:cNvSpPr>
          <p:nvPr>
            <p:ph type="title"/>
          </p:nvPr>
        </p:nvSpPr>
        <p:spPr>
          <a:xfrm>
            <a:off x="387275" y="180763"/>
            <a:ext cx="9143999" cy="1033621"/>
          </a:xfrm>
        </p:spPr>
        <p:txBody>
          <a:bodyPr anchor="b">
            <a:normAutofit/>
          </a:bodyPr>
          <a:lstStyle/>
          <a:p>
            <a:r>
              <a:rPr lang="en-US" sz="3600" b="1" dirty="0">
                <a:latin typeface="+mn-lt"/>
              </a:rPr>
              <a:t>Standard questions about sustainability:</a:t>
            </a:r>
          </a:p>
        </p:txBody>
      </p:sp>
      <p:sp>
        <p:nvSpPr>
          <p:cNvPr id="3" name="Content Placeholder 2">
            <a:extLst>
              <a:ext uri="{FF2B5EF4-FFF2-40B4-BE49-F238E27FC236}">
                <a16:creationId xmlns:a16="http://schemas.microsoft.com/office/drawing/2014/main" id="{3676036B-F102-9B6D-4086-B84325135492}"/>
              </a:ext>
            </a:extLst>
          </p:cNvPr>
          <p:cNvSpPr>
            <a:spLocks noGrp="1"/>
          </p:cNvSpPr>
          <p:nvPr>
            <p:ph idx="1"/>
          </p:nvPr>
        </p:nvSpPr>
        <p:spPr>
          <a:xfrm>
            <a:off x="591672" y="1484555"/>
            <a:ext cx="5671968" cy="4496753"/>
          </a:xfrm>
        </p:spPr>
        <p:txBody>
          <a:bodyPr anchor="t">
            <a:normAutofit lnSpcReduction="10000"/>
          </a:bodyPr>
          <a:lstStyle/>
          <a:p>
            <a:r>
              <a:rPr lang="en-US" b="0" i="0" dirty="0">
                <a:effectLst/>
              </a:rPr>
              <a:t>Is the intervention consistent with partners’ priorities and effective demand? Is it supported by local institutions and well integrated with local social and cultural conditions?</a:t>
            </a:r>
          </a:p>
          <a:p>
            <a:r>
              <a:rPr lang="en-US" b="0" i="0" dirty="0">
                <a:effectLst/>
              </a:rPr>
              <a:t>Are requirements of local ownership satisfied? Did partner country stakeholders participate in the planning and implementation of the intervention?</a:t>
            </a:r>
          </a:p>
          <a:p>
            <a:pPr marL="0" indent="0">
              <a:buNone/>
            </a:pPr>
            <a:br>
              <a:rPr lang="en-US" sz="2000" dirty="0"/>
            </a:br>
            <a:endParaRPr lang="en-US" sz="2000" dirty="0"/>
          </a:p>
        </p:txBody>
      </p:sp>
      <p:pic>
        <p:nvPicPr>
          <p:cNvPr id="5" name="Picture 4">
            <a:extLst>
              <a:ext uri="{FF2B5EF4-FFF2-40B4-BE49-F238E27FC236}">
                <a16:creationId xmlns:a16="http://schemas.microsoft.com/office/drawing/2014/main" id="{16FFCF01-FB20-2C6A-F8EA-12187161881D}"/>
              </a:ext>
            </a:extLst>
          </p:cNvPr>
          <p:cNvPicPr>
            <a:picLocks noChangeAspect="1"/>
          </p:cNvPicPr>
          <p:nvPr/>
        </p:nvPicPr>
        <p:blipFill>
          <a:blip r:embed="rId4"/>
          <a:stretch>
            <a:fillRect/>
          </a:stretch>
        </p:blipFill>
        <p:spPr>
          <a:xfrm>
            <a:off x="7295606" y="1307903"/>
            <a:ext cx="3899189" cy="2027578"/>
          </a:xfrm>
          <a:prstGeom prst="rect">
            <a:avLst/>
          </a:prstGeom>
        </p:spPr>
      </p:pic>
      <p:pic>
        <p:nvPicPr>
          <p:cNvPr id="4" name="Picture 3">
            <a:extLst>
              <a:ext uri="{FF2B5EF4-FFF2-40B4-BE49-F238E27FC236}">
                <a16:creationId xmlns:a16="http://schemas.microsoft.com/office/drawing/2014/main" id="{C7D72733-E0CB-AD6F-4428-EC2D5273D01E}"/>
              </a:ext>
            </a:extLst>
          </p:cNvPr>
          <p:cNvPicPr>
            <a:picLocks noChangeAspect="1"/>
          </p:cNvPicPr>
          <p:nvPr/>
        </p:nvPicPr>
        <p:blipFill>
          <a:blip r:embed="rId5"/>
          <a:stretch>
            <a:fillRect/>
          </a:stretch>
        </p:blipFill>
        <p:spPr>
          <a:xfrm>
            <a:off x="7295605" y="3522518"/>
            <a:ext cx="3899189" cy="2193293"/>
          </a:xfrm>
          <a:prstGeom prst="rect">
            <a:avLst/>
          </a:prstGeom>
        </p:spPr>
      </p:pic>
      <p:grpSp>
        <p:nvGrpSpPr>
          <p:cNvPr id="10" name="Group 9">
            <a:extLst>
              <a:ext uri="{FF2B5EF4-FFF2-40B4-BE49-F238E27FC236}">
                <a16:creationId xmlns:a16="http://schemas.microsoft.com/office/drawing/2014/main" id="{430A7723-91ED-264B-172A-DC8EB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1" name="Rectangle 10">
              <a:extLst>
                <a:ext uri="{FF2B5EF4-FFF2-40B4-BE49-F238E27FC236}">
                  <a16:creationId xmlns:a16="http://schemas.microsoft.com/office/drawing/2014/main" id="{FF1C10FB-A508-9184-DF05-6C4BFC650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6E929D-9D28-E44C-7D82-8A13EB5AE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ElevenLabs_2023-10-15T23_21_48_Daniel_pre_s42_sb90_m1">
            <a:hlinkClick r:id="" action="ppaction://media"/>
            <a:extLst>
              <a:ext uri="{FF2B5EF4-FFF2-40B4-BE49-F238E27FC236}">
                <a16:creationId xmlns:a16="http://schemas.microsoft.com/office/drawing/2014/main" id="{493E16D4-1583-282C-B75A-29AA53A9C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9350" y="519113"/>
            <a:ext cx="487363" cy="487362"/>
          </a:xfrm>
          <a:prstGeom prst="rect">
            <a:avLst/>
          </a:prstGeom>
        </p:spPr>
      </p:pic>
    </p:spTree>
    <p:extLst>
      <p:ext uri="{BB962C8B-B14F-4D97-AF65-F5344CB8AC3E}">
        <p14:creationId xmlns:p14="http://schemas.microsoft.com/office/powerpoint/2010/main" val="279928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95950-FE20-346D-DB3A-3EC69E6873A9}"/>
              </a:ext>
            </a:extLst>
          </p:cNvPr>
          <p:cNvSpPr>
            <a:spLocks noGrp="1"/>
          </p:cNvSpPr>
          <p:nvPr>
            <p:ph type="title"/>
          </p:nvPr>
        </p:nvSpPr>
        <p:spPr>
          <a:xfrm>
            <a:off x="623047" y="265916"/>
            <a:ext cx="10515600" cy="874395"/>
          </a:xfrm>
        </p:spPr>
        <p:txBody>
          <a:bodyPr>
            <a:normAutofit/>
          </a:bodyPr>
          <a:lstStyle/>
          <a:p>
            <a:r>
              <a:rPr lang="en-US" sz="3600" b="1" dirty="0">
                <a:latin typeface="+mn-lt"/>
              </a:rPr>
              <a:t>Standard questions about sustainability:</a:t>
            </a:r>
          </a:p>
        </p:txBody>
      </p:sp>
      <p:graphicFrame>
        <p:nvGraphicFramePr>
          <p:cNvPr id="5" name="Content Placeholder 2">
            <a:extLst>
              <a:ext uri="{FF2B5EF4-FFF2-40B4-BE49-F238E27FC236}">
                <a16:creationId xmlns:a16="http://schemas.microsoft.com/office/drawing/2014/main" id="{9F58198D-CE8D-2B0D-3F86-BA67F28663B8}"/>
              </a:ext>
            </a:extLst>
          </p:cNvPr>
          <p:cNvGraphicFramePr>
            <a:graphicFrameLocks noGrp="1"/>
          </p:cNvGraphicFramePr>
          <p:nvPr>
            <p:ph idx="1"/>
            <p:extLst>
              <p:ext uri="{D42A27DB-BD31-4B8C-83A1-F6EECF244321}">
                <p14:modId xmlns:p14="http://schemas.microsoft.com/office/powerpoint/2010/main" val="2742323361"/>
              </p:ext>
            </p:extLst>
          </p:nvPr>
        </p:nvGraphicFramePr>
        <p:xfrm>
          <a:off x="838199" y="1140311"/>
          <a:ext cx="10823089" cy="46913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5T23_23_09_Daniel_pre_s42_sb90_m1">
            <a:hlinkClick r:id="" action="ppaction://media"/>
            <a:extLst>
              <a:ext uri="{FF2B5EF4-FFF2-40B4-BE49-F238E27FC236}">
                <a16:creationId xmlns:a16="http://schemas.microsoft.com/office/drawing/2014/main" id="{B9744A1D-1EAB-7ECE-9D0E-D3594408F5F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60200" y="725488"/>
            <a:ext cx="487363" cy="487362"/>
          </a:xfrm>
          <a:prstGeom prst="rect">
            <a:avLst/>
          </a:prstGeom>
        </p:spPr>
      </p:pic>
    </p:spTree>
    <p:extLst>
      <p:ext uri="{BB962C8B-B14F-4D97-AF65-F5344CB8AC3E}">
        <p14:creationId xmlns:p14="http://schemas.microsoft.com/office/powerpoint/2010/main" val="121294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C6F4E6-30A1-4F63-C8CC-028750B5A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6668" cy="4570886"/>
            <a:chOff x="0" y="0"/>
            <a:chExt cx="12196668" cy="4570886"/>
          </a:xfrm>
        </p:grpSpPr>
        <p:sp>
          <p:nvSpPr>
            <p:cNvPr id="10" name="Rectangle 9">
              <a:extLst>
                <a:ext uri="{FF2B5EF4-FFF2-40B4-BE49-F238E27FC236}">
                  <a16:creationId xmlns:a16="http://schemas.microsoft.com/office/drawing/2014/main" id="{49EA7CA8-3AE6-4F5F-9932-63303CF2D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12196668" cy="4570632"/>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6E3E019-A259-1130-CC5C-3165020B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791"/>
              <a:ext cx="10565988" cy="4568095"/>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0769F99-CCA6-5CDC-D1E1-C59A4762F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2192000" cy="4549891"/>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13E73D3-029B-3D4E-1956-8EE7068A6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10544" y="18215"/>
              <a:ext cx="8086124" cy="454988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E13620BA-5FE5-D067-C030-CA70BB95A72A}"/>
              </a:ext>
            </a:extLst>
          </p:cNvPr>
          <p:cNvSpPr>
            <a:spLocks noGrp="1"/>
          </p:cNvSpPr>
          <p:nvPr>
            <p:ph type="title"/>
          </p:nvPr>
        </p:nvSpPr>
        <p:spPr>
          <a:xfrm>
            <a:off x="1126348" y="2275114"/>
            <a:ext cx="8017652" cy="1539561"/>
          </a:xfrm>
        </p:spPr>
        <p:txBody>
          <a:bodyPr vert="horz" lIns="91440" tIns="45720" rIns="91440" bIns="45720" rtlCol="0" anchor="t">
            <a:normAutofit fontScale="90000"/>
          </a:bodyPr>
          <a:lstStyle/>
          <a:p>
            <a:pPr algn="ctr"/>
            <a:r>
              <a:rPr lang="en-US" sz="5400" b="1" kern="1200" dirty="0">
                <a:solidFill>
                  <a:srgbClr val="FFFFFF"/>
                </a:solidFill>
                <a:latin typeface="+mn-lt"/>
                <a:ea typeface="+mj-ea"/>
                <a:cs typeface="+mj-cs"/>
              </a:rPr>
              <a:t>Efficiency</a:t>
            </a:r>
            <a:br>
              <a:rPr lang="en-US" sz="5400" kern="1200" dirty="0">
                <a:solidFill>
                  <a:srgbClr val="FFFFFF"/>
                </a:solidFill>
                <a:latin typeface="+mj-lt"/>
                <a:ea typeface="+mj-ea"/>
                <a:cs typeface="+mj-cs"/>
              </a:rPr>
            </a:br>
            <a:endParaRPr lang="en-US" sz="5400" kern="1200" dirty="0">
              <a:solidFill>
                <a:srgbClr val="FFFFFF"/>
              </a:solidFill>
              <a:latin typeface="+mj-lt"/>
              <a:ea typeface="+mj-ea"/>
              <a:cs typeface="+mj-cs"/>
            </a:endParaRPr>
          </a:p>
        </p:txBody>
      </p:sp>
      <p:pic>
        <p:nvPicPr>
          <p:cNvPr id="6" name="Graphic 5" descr="Deciduous tree">
            <a:extLst>
              <a:ext uri="{FF2B5EF4-FFF2-40B4-BE49-F238E27FC236}">
                <a16:creationId xmlns:a16="http://schemas.microsoft.com/office/drawing/2014/main" id="{5104D233-4E1D-D95D-E11C-D649395374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5646" y="5061057"/>
            <a:ext cx="1199733" cy="1199733"/>
          </a:xfrm>
          <a:prstGeom prst="rect">
            <a:avLst/>
          </a:prstGeom>
        </p:spPr>
      </p:pic>
      <p:pic>
        <p:nvPicPr>
          <p:cNvPr id="3" name="ElevenLabs_2023-10-15T23_23_41_Daniel_pre_s42_sb90_m1">
            <a:hlinkClick r:id="" action="ppaction://media"/>
            <a:extLst>
              <a:ext uri="{FF2B5EF4-FFF2-40B4-BE49-F238E27FC236}">
                <a16:creationId xmlns:a16="http://schemas.microsoft.com/office/drawing/2014/main" id="{1411E8C5-535B-BC7E-8E81-A2D67ECFFB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01450" y="641350"/>
            <a:ext cx="487363" cy="487363"/>
          </a:xfrm>
          <a:prstGeom prst="rect">
            <a:avLst/>
          </a:prstGeom>
        </p:spPr>
      </p:pic>
    </p:spTree>
    <p:extLst>
      <p:ext uri="{BB962C8B-B14F-4D97-AF65-F5344CB8AC3E}">
        <p14:creationId xmlns:p14="http://schemas.microsoft.com/office/powerpoint/2010/main" val="321405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AA8EA11-BBE2-4972-AD64-08670C34F2E2}"/>
              </a:ext>
            </a:extLst>
          </p:cNvPr>
          <p:cNvGraphicFramePr>
            <a:graphicFrameLocks noGrp="1"/>
          </p:cNvGraphicFramePr>
          <p:nvPr>
            <p:ph idx="1"/>
            <p:extLst>
              <p:ext uri="{D42A27DB-BD31-4B8C-83A1-F6EECF244321}">
                <p14:modId xmlns:p14="http://schemas.microsoft.com/office/powerpoint/2010/main" val="1406924635"/>
              </p:ext>
            </p:extLst>
          </p:nvPr>
        </p:nvGraphicFramePr>
        <p:xfrm>
          <a:off x="326316" y="791564"/>
          <a:ext cx="11528610" cy="52087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F660333D-507D-0837-2D06-D0B53033AACF}"/>
              </a:ext>
            </a:extLst>
          </p:cNvPr>
          <p:cNvSpPr>
            <a:spLocks noGrp="1"/>
          </p:cNvSpPr>
          <p:nvPr>
            <p:ph type="title"/>
          </p:nvPr>
        </p:nvSpPr>
        <p:spPr>
          <a:xfrm>
            <a:off x="337074" y="354367"/>
            <a:ext cx="10515600" cy="874395"/>
          </a:xfrm>
        </p:spPr>
        <p:txBody>
          <a:bodyPr>
            <a:normAutofit fontScale="90000"/>
          </a:bodyPr>
          <a:lstStyle/>
          <a:p>
            <a:r>
              <a:rPr lang="en-US" b="1" dirty="0">
                <a:solidFill>
                  <a:srgbClr val="20231E"/>
                </a:solidFill>
                <a:latin typeface="NewsGothic-Bold"/>
              </a:rPr>
              <a:t>Efficiency</a:t>
            </a:r>
            <a:br>
              <a:rPr lang="en-US" b="1" dirty="0">
                <a:solidFill>
                  <a:srgbClr val="20231E"/>
                </a:solidFill>
                <a:latin typeface="NewsGothic-Bold"/>
              </a:rPr>
            </a:br>
            <a:endParaRPr lang="en-US" dirty="0"/>
          </a:p>
        </p:txBody>
      </p:sp>
      <p:pic>
        <p:nvPicPr>
          <p:cNvPr id="3" name="ElevenLabs_2023-10-15T23_25_46_Daniel_pre_s42_sb90_m1">
            <a:hlinkClick r:id="" action="ppaction://media"/>
            <a:extLst>
              <a:ext uri="{FF2B5EF4-FFF2-40B4-BE49-F238E27FC236}">
                <a16:creationId xmlns:a16="http://schemas.microsoft.com/office/drawing/2014/main" id="{EA1D61CD-B5E7-4307-BD4A-1E414A07E31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833225" y="542925"/>
            <a:ext cx="487363" cy="487363"/>
          </a:xfrm>
          <a:prstGeom prst="rect">
            <a:avLst/>
          </a:prstGeom>
        </p:spPr>
      </p:pic>
    </p:spTree>
    <p:extLst>
      <p:ext uri="{BB962C8B-B14F-4D97-AF65-F5344CB8AC3E}">
        <p14:creationId xmlns:p14="http://schemas.microsoft.com/office/powerpoint/2010/main" val="378503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5AC5-5F49-B550-BE0A-D341CF3480A3}"/>
              </a:ext>
            </a:extLst>
          </p:cNvPr>
          <p:cNvSpPr>
            <a:spLocks noGrp="1"/>
          </p:cNvSpPr>
          <p:nvPr>
            <p:ph type="title"/>
          </p:nvPr>
        </p:nvSpPr>
        <p:spPr/>
        <p:txBody>
          <a:bodyPr>
            <a:normAutofit fontScale="90000"/>
          </a:bodyPr>
          <a:lstStyle/>
          <a:p>
            <a:r>
              <a:rPr lang="en-US" sz="4000" b="1" dirty="0">
                <a:latin typeface="+mn-lt"/>
              </a:rPr>
              <a:t>Technical efficiency vs. allocative efficiency</a:t>
            </a:r>
            <a:br>
              <a:rPr lang="en-US" dirty="0"/>
            </a:br>
            <a:endParaRPr lang="en-US" dirty="0"/>
          </a:p>
        </p:txBody>
      </p:sp>
      <p:graphicFrame>
        <p:nvGraphicFramePr>
          <p:cNvPr id="6" name="Table 6">
            <a:extLst>
              <a:ext uri="{FF2B5EF4-FFF2-40B4-BE49-F238E27FC236}">
                <a16:creationId xmlns:a16="http://schemas.microsoft.com/office/drawing/2014/main" id="{985CBE10-A5EA-CCE2-99EC-A755E563E462}"/>
              </a:ext>
            </a:extLst>
          </p:cNvPr>
          <p:cNvGraphicFramePr>
            <a:graphicFrameLocks noGrp="1"/>
          </p:cNvGraphicFramePr>
          <p:nvPr>
            <p:ph idx="1"/>
            <p:extLst>
              <p:ext uri="{D42A27DB-BD31-4B8C-83A1-F6EECF244321}">
                <p14:modId xmlns:p14="http://schemas.microsoft.com/office/powerpoint/2010/main" val="3004642965"/>
              </p:ext>
            </p:extLst>
          </p:nvPr>
        </p:nvGraphicFramePr>
        <p:xfrm>
          <a:off x="838200" y="802322"/>
          <a:ext cx="10833848" cy="5029200"/>
        </p:xfrm>
        <a:graphic>
          <a:graphicData uri="http://schemas.openxmlformats.org/drawingml/2006/table">
            <a:tbl>
              <a:tblPr firstRow="1" bandRow="1">
                <a:tableStyleId>{21E4AEA4-8DFA-4A89-87EB-49C32662AFE0}</a:tableStyleId>
              </a:tblPr>
              <a:tblGrid>
                <a:gridCol w="5416924">
                  <a:extLst>
                    <a:ext uri="{9D8B030D-6E8A-4147-A177-3AD203B41FA5}">
                      <a16:colId xmlns:a16="http://schemas.microsoft.com/office/drawing/2014/main" val="4222069086"/>
                    </a:ext>
                  </a:extLst>
                </a:gridCol>
                <a:gridCol w="5416924">
                  <a:extLst>
                    <a:ext uri="{9D8B030D-6E8A-4147-A177-3AD203B41FA5}">
                      <a16:colId xmlns:a16="http://schemas.microsoft.com/office/drawing/2014/main" val="3897729635"/>
                    </a:ext>
                  </a:extLst>
                </a:gridCol>
              </a:tblGrid>
              <a:tr h="370840">
                <a:tc>
                  <a:txBody>
                    <a:bodyPr/>
                    <a:lstStyle/>
                    <a:p>
                      <a:pPr marL="342900" indent="-342900">
                        <a:buFont typeface="Arial" panose="020B0604020202020204" pitchFamily="34" charset="0"/>
                        <a:buChar char="•"/>
                      </a:pPr>
                      <a:r>
                        <a:rPr lang="en-US" sz="2600" dirty="0"/>
                        <a:t>Technical efficiency </a:t>
                      </a:r>
                    </a:p>
                  </a:txBody>
                  <a:tcPr/>
                </a:tc>
                <a:tc>
                  <a:txBody>
                    <a:bodyPr/>
                    <a:lstStyle/>
                    <a:p>
                      <a:pPr marL="342900" indent="-342900">
                        <a:buFont typeface="Arial" panose="020B0604020202020204" pitchFamily="34" charset="0"/>
                        <a:buChar char="•"/>
                      </a:pPr>
                      <a:r>
                        <a:rPr lang="en-US" sz="2600" dirty="0"/>
                        <a:t>Allocative efficiency</a:t>
                      </a:r>
                    </a:p>
                  </a:txBody>
                  <a:tcPr/>
                </a:tc>
                <a:extLst>
                  <a:ext uri="{0D108BD9-81ED-4DB2-BD59-A6C34878D82A}">
                    <a16:rowId xmlns:a16="http://schemas.microsoft.com/office/drawing/2014/main" val="3721336976"/>
                  </a:ext>
                </a:extLst>
              </a:tr>
              <a:tr h="370840">
                <a:tc>
                  <a:txBody>
                    <a:bodyPr/>
                    <a:lstStyle/>
                    <a:p>
                      <a:pPr marL="342900" indent="-342900">
                        <a:buFont typeface="Arial" panose="020B0604020202020204" pitchFamily="34" charset="0"/>
                        <a:buChar char="•"/>
                      </a:pPr>
                      <a:r>
                        <a:rPr lang="en-US" sz="2600" dirty="0"/>
                        <a:t>Intervention is evaluated against other ways of achieving the same concrete objective, regardless of the value of that objective. </a:t>
                      </a: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00" dirty="0"/>
                        <a:t>In an assessment of allocative efficiency, by contrast, an intervention is evaluated against every alternative use of the same resources, at least in principle. </a:t>
                      </a:r>
                    </a:p>
                  </a:txBody>
                  <a:tcPr/>
                </a:tc>
                <a:extLst>
                  <a:ext uri="{0D108BD9-81ED-4DB2-BD59-A6C34878D82A}">
                    <a16:rowId xmlns:a16="http://schemas.microsoft.com/office/drawing/2014/main" val="1799590803"/>
                  </a:ext>
                </a:extLst>
              </a:tr>
              <a:tr h="451821">
                <a:tc>
                  <a:txBody>
                    <a:bodyPr/>
                    <a:lstStyle/>
                    <a:p>
                      <a:pPr marL="342900" indent="-342900">
                        <a:buFont typeface="Arial" panose="020B0604020202020204" pitchFamily="34" charset="0"/>
                        <a:buChar char="•"/>
                      </a:pPr>
                      <a:r>
                        <a:rPr lang="en-US" sz="2600" dirty="0"/>
                        <a:t>Assessment of technical efficiency focuses on the relation between inputs and outcomes (or outputs) and takes the objective as given</a:t>
                      </a: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00" dirty="0"/>
                        <a:t>An assessment of allocative efficiency raises the more far-reaching question of whether the intervention is economically worthwhile, given the alternatives foregone.</a:t>
                      </a:r>
                    </a:p>
                  </a:txBody>
                  <a:tcPr/>
                </a:tc>
                <a:extLst>
                  <a:ext uri="{0D108BD9-81ED-4DB2-BD59-A6C34878D82A}">
                    <a16:rowId xmlns:a16="http://schemas.microsoft.com/office/drawing/2014/main" val="2054648167"/>
                  </a:ext>
                </a:extLst>
              </a:tr>
            </a:tbl>
          </a:graphicData>
        </a:graphic>
      </p:graphicFrame>
      <p:pic>
        <p:nvPicPr>
          <p:cNvPr id="3" name="ElevenLabs_2023-10-16T00_55_18_Daniel_pre_s30_sb75_m1">
            <a:hlinkClick r:id="" action="ppaction://media"/>
            <a:extLst>
              <a:ext uri="{FF2B5EF4-FFF2-40B4-BE49-F238E27FC236}">
                <a16:creationId xmlns:a16="http://schemas.microsoft.com/office/drawing/2014/main" id="{DA4533B8-9C0C-982E-5871-522BA94F98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10988" y="420688"/>
            <a:ext cx="487362" cy="487362"/>
          </a:xfrm>
          <a:prstGeom prst="rect">
            <a:avLst/>
          </a:prstGeom>
        </p:spPr>
      </p:pic>
    </p:spTree>
    <p:extLst>
      <p:ext uri="{BB962C8B-B14F-4D97-AF65-F5344CB8AC3E}">
        <p14:creationId xmlns:p14="http://schemas.microsoft.com/office/powerpoint/2010/main" val="15474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A75AC5-5F49-B550-BE0A-D341CF3480A3}"/>
              </a:ext>
            </a:extLst>
          </p:cNvPr>
          <p:cNvSpPr>
            <a:spLocks noGrp="1"/>
          </p:cNvSpPr>
          <p:nvPr>
            <p:ph type="title"/>
          </p:nvPr>
        </p:nvSpPr>
        <p:spPr>
          <a:xfrm>
            <a:off x="838200" y="365125"/>
            <a:ext cx="10515600" cy="1325563"/>
          </a:xfrm>
        </p:spPr>
        <p:txBody>
          <a:bodyPr>
            <a:normAutofit/>
          </a:bodyPr>
          <a:lstStyle/>
          <a:p>
            <a:pPr algn="ctr"/>
            <a:r>
              <a:rPr lang="en-US" b="1" dirty="0">
                <a:latin typeface="+mn-lt"/>
              </a:rPr>
              <a:t>Economic evaluations</a:t>
            </a:r>
            <a:br>
              <a:rPr lang="en-US" dirty="0"/>
            </a:br>
            <a:endParaRPr lang="en-US" dirty="0"/>
          </a:p>
        </p:txBody>
      </p:sp>
      <p:graphicFrame>
        <p:nvGraphicFramePr>
          <p:cNvPr id="5" name="Content Placeholder 2">
            <a:extLst>
              <a:ext uri="{FF2B5EF4-FFF2-40B4-BE49-F238E27FC236}">
                <a16:creationId xmlns:a16="http://schemas.microsoft.com/office/drawing/2014/main" id="{78A1B85B-AA71-5280-02EE-61C3DD24B42F}"/>
              </a:ext>
            </a:extLst>
          </p:cNvPr>
          <p:cNvGraphicFramePr>
            <a:graphicFrameLocks noGrp="1"/>
          </p:cNvGraphicFramePr>
          <p:nvPr>
            <p:ph idx="1"/>
            <p:extLst>
              <p:ext uri="{D42A27DB-BD31-4B8C-83A1-F6EECF244321}">
                <p14:modId xmlns:p14="http://schemas.microsoft.com/office/powerpoint/2010/main" val="3234461901"/>
              </p:ext>
            </p:extLst>
          </p:nvPr>
        </p:nvGraphicFramePr>
        <p:xfrm>
          <a:off x="707587" y="1172584"/>
          <a:ext cx="11029006" cy="5320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6T00_57_13_Daniel_pre_s30_sb75_m1">
            <a:hlinkClick r:id="" action="ppaction://media"/>
            <a:extLst>
              <a:ext uri="{FF2B5EF4-FFF2-40B4-BE49-F238E27FC236}">
                <a16:creationId xmlns:a16="http://schemas.microsoft.com/office/drawing/2014/main" id="{E5E73974-E83B-BDF4-D1A5-6D7F5A59BD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822" y="281491"/>
            <a:ext cx="487363" cy="487363"/>
          </a:xfrm>
          <a:prstGeom prst="rect">
            <a:avLst/>
          </a:prstGeom>
        </p:spPr>
      </p:pic>
    </p:spTree>
    <p:extLst>
      <p:ext uri="{BB962C8B-B14F-4D97-AF65-F5344CB8AC3E}">
        <p14:creationId xmlns:p14="http://schemas.microsoft.com/office/powerpoint/2010/main" val="314303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D4D8E6-8DFF-6119-6EA9-C972F96479DB}"/>
              </a:ext>
            </a:extLst>
          </p:cNvPr>
          <p:cNvSpPr>
            <a:spLocks noGrp="1"/>
          </p:cNvSpPr>
          <p:nvPr>
            <p:ph type="title"/>
          </p:nvPr>
        </p:nvSpPr>
        <p:spPr>
          <a:xfrm>
            <a:off x="838200" y="191429"/>
            <a:ext cx="10515600" cy="594956"/>
          </a:xfrm>
        </p:spPr>
        <p:txBody>
          <a:bodyPr>
            <a:normAutofit fontScale="90000"/>
          </a:bodyPr>
          <a:lstStyle/>
          <a:p>
            <a:pPr algn="ctr"/>
            <a:r>
              <a:rPr lang="en-US" sz="5200" b="1" dirty="0">
                <a:latin typeface="+mn-lt"/>
              </a:rPr>
              <a:t>Economic evaluations</a:t>
            </a:r>
          </a:p>
        </p:txBody>
      </p:sp>
      <p:sp>
        <p:nvSpPr>
          <p:cNvPr id="5" name="TextBox 4">
            <a:extLst>
              <a:ext uri="{FF2B5EF4-FFF2-40B4-BE49-F238E27FC236}">
                <a16:creationId xmlns:a16="http://schemas.microsoft.com/office/drawing/2014/main" id="{A6409535-82C7-2800-5311-66A2046ABB97}"/>
              </a:ext>
            </a:extLst>
          </p:cNvPr>
          <p:cNvSpPr txBox="1"/>
          <p:nvPr/>
        </p:nvSpPr>
        <p:spPr>
          <a:xfrm>
            <a:off x="1549100" y="2126349"/>
            <a:ext cx="9488245" cy="1077218"/>
          </a:xfrm>
          <a:prstGeom prst="rect">
            <a:avLst/>
          </a:prstGeom>
          <a:noFill/>
        </p:spPr>
        <p:txBody>
          <a:bodyPr wrap="square">
            <a:spAutoFit/>
          </a:bodyPr>
          <a:lstStyle/>
          <a:p>
            <a:pPr>
              <a:spcAft>
                <a:spcPts val="600"/>
              </a:spcAft>
            </a:pPr>
            <a:br>
              <a:rPr lang="en-US" sz="3200" dirty="0"/>
            </a:br>
            <a:endParaRPr lang="en-US" sz="3200"/>
          </a:p>
        </p:txBody>
      </p:sp>
      <p:graphicFrame>
        <p:nvGraphicFramePr>
          <p:cNvPr id="7" name="Content Placeholder 2">
            <a:extLst>
              <a:ext uri="{FF2B5EF4-FFF2-40B4-BE49-F238E27FC236}">
                <a16:creationId xmlns:a16="http://schemas.microsoft.com/office/drawing/2014/main" id="{7BF4D862-6FF7-1FC6-DA56-A6406458CBC5}"/>
              </a:ext>
            </a:extLst>
          </p:cNvPr>
          <p:cNvGraphicFramePr>
            <a:graphicFrameLocks noGrp="1"/>
          </p:cNvGraphicFramePr>
          <p:nvPr>
            <p:ph idx="1"/>
            <p:extLst>
              <p:ext uri="{D42A27DB-BD31-4B8C-83A1-F6EECF244321}">
                <p14:modId xmlns:p14="http://schemas.microsoft.com/office/powerpoint/2010/main" val="996183205"/>
              </p:ext>
            </p:extLst>
          </p:nvPr>
        </p:nvGraphicFramePr>
        <p:xfrm>
          <a:off x="311972" y="710006"/>
          <a:ext cx="11639773" cy="56627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ElevenLabs_2023-10-16T00_58_42_Daniel_pre_s30_sb75_m1">
            <a:hlinkClick r:id="" action="ppaction://media"/>
            <a:extLst>
              <a:ext uri="{FF2B5EF4-FFF2-40B4-BE49-F238E27FC236}">
                <a16:creationId xmlns:a16="http://schemas.microsoft.com/office/drawing/2014/main" id="{5AAE68B8-2F02-B0AD-8AD4-41F7B4F6FC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55400" y="592138"/>
            <a:ext cx="487363" cy="487362"/>
          </a:xfrm>
          <a:prstGeom prst="rect">
            <a:avLst/>
          </a:prstGeom>
        </p:spPr>
      </p:pic>
    </p:spTree>
    <p:extLst>
      <p:ext uri="{BB962C8B-B14F-4D97-AF65-F5344CB8AC3E}">
        <p14:creationId xmlns:p14="http://schemas.microsoft.com/office/powerpoint/2010/main" val="163133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16B65F-7599-D021-ED1A-B113E95CBE60}"/>
              </a:ext>
            </a:extLst>
          </p:cNvPr>
          <p:cNvSpPr>
            <a:spLocks noGrp="1"/>
          </p:cNvSpPr>
          <p:nvPr>
            <p:ph type="title"/>
          </p:nvPr>
        </p:nvSpPr>
        <p:spPr>
          <a:xfrm>
            <a:off x="838200" y="556995"/>
            <a:ext cx="10515600" cy="1133693"/>
          </a:xfrm>
        </p:spPr>
        <p:txBody>
          <a:bodyPr>
            <a:normAutofit/>
          </a:bodyPr>
          <a:lstStyle/>
          <a:p>
            <a:r>
              <a:rPr lang="en-US" sz="3600" b="1" dirty="0">
                <a:latin typeface="+mn-lt"/>
              </a:rPr>
              <a:t>Standard questions about efficiency:</a:t>
            </a:r>
            <a:br>
              <a:rPr lang="en-US" sz="3600" dirty="0"/>
            </a:br>
            <a:endParaRPr lang="en-US" sz="3600" dirty="0"/>
          </a:p>
        </p:txBody>
      </p:sp>
      <p:graphicFrame>
        <p:nvGraphicFramePr>
          <p:cNvPr id="5" name="Content Placeholder 2">
            <a:extLst>
              <a:ext uri="{FF2B5EF4-FFF2-40B4-BE49-F238E27FC236}">
                <a16:creationId xmlns:a16="http://schemas.microsoft.com/office/drawing/2014/main" id="{9BABC499-7368-EFE1-BAA2-2E65259DCC04}"/>
              </a:ext>
            </a:extLst>
          </p:cNvPr>
          <p:cNvGraphicFramePr>
            <a:graphicFrameLocks noGrp="1"/>
          </p:cNvGraphicFramePr>
          <p:nvPr>
            <p:ph idx="1"/>
            <p:extLst>
              <p:ext uri="{D42A27DB-BD31-4B8C-83A1-F6EECF244321}">
                <p14:modId xmlns:p14="http://schemas.microsoft.com/office/powerpoint/2010/main" val="3515570825"/>
              </p:ext>
            </p:extLst>
          </p:nvPr>
        </p:nvGraphicFramePr>
        <p:xfrm>
          <a:off x="548640" y="1269403"/>
          <a:ext cx="11274014" cy="47548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6T01_00_02_Daniel_pre_s30_sb75_m1">
            <a:hlinkClick r:id="" action="ppaction://media"/>
            <a:extLst>
              <a:ext uri="{FF2B5EF4-FFF2-40B4-BE49-F238E27FC236}">
                <a16:creationId xmlns:a16="http://schemas.microsoft.com/office/drawing/2014/main" id="{94356483-080C-5942-EF14-23B7B17D42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47500" y="835025"/>
            <a:ext cx="487363" cy="487363"/>
          </a:xfrm>
          <a:prstGeom prst="rect">
            <a:avLst/>
          </a:prstGeom>
        </p:spPr>
      </p:pic>
    </p:spTree>
    <p:extLst>
      <p:ext uri="{BB962C8B-B14F-4D97-AF65-F5344CB8AC3E}">
        <p14:creationId xmlns:p14="http://schemas.microsoft.com/office/powerpoint/2010/main" val="263833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6B65F-7599-D021-ED1A-B113E95CBE60}"/>
              </a:ext>
            </a:extLst>
          </p:cNvPr>
          <p:cNvSpPr>
            <a:spLocks noGrp="1"/>
          </p:cNvSpPr>
          <p:nvPr>
            <p:ph type="title"/>
          </p:nvPr>
        </p:nvSpPr>
        <p:spPr/>
        <p:txBody>
          <a:bodyPr>
            <a:noAutofit/>
          </a:bodyPr>
          <a:lstStyle/>
          <a:p>
            <a:r>
              <a:rPr lang="en-US" sz="3600" b="1" dirty="0">
                <a:latin typeface="+mn-lt"/>
              </a:rPr>
              <a:t>Standard questions about efficiency:</a:t>
            </a:r>
            <a:br>
              <a:rPr lang="en-US" sz="3600" b="1" dirty="0">
                <a:latin typeface="+mn-lt"/>
              </a:rPr>
            </a:br>
            <a:endParaRPr lang="en-US" sz="3600" b="1" dirty="0">
              <a:latin typeface="+mn-lt"/>
            </a:endParaRPr>
          </a:p>
        </p:txBody>
      </p:sp>
      <p:graphicFrame>
        <p:nvGraphicFramePr>
          <p:cNvPr id="5" name="Content Placeholder 2">
            <a:extLst>
              <a:ext uri="{FF2B5EF4-FFF2-40B4-BE49-F238E27FC236}">
                <a16:creationId xmlns:a16="http://schemas.microsoft.com/office/drawing/2014/main" id="{F169011A-25AF-CB09-391E-1F2943F31025}"/>
              </a:ext>
            </a:extLst>
          </p:cNvPr>
          <p:cNvGraphicFramePr>
            <a:graphicFrameLocks noGrp="1"/>
          </p:cNvGraphicFramePr>
          <p:nvPr>
            <p:ph idx="1"/>
            <p:extLst>
              <p:ext uri="{D42A27DB-BD31-4B8C-83A1-F6EECF244321}">
                <p14:modId xmlns:p14="http://schemas.microsoft.com/office/powerpoint/2010/main" val="2860799974"/>
              </p:ext>
            </p:extLst>
          </p:nvPr>
        </p:nvGraphicFramePr>
        <p:xfrm>
          <a:off x="838200" y="1371600"/>
          <a:ext cx="10515600" cy="4805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ElevenLabs_2023-10-16T01_01_17_Daniel_pre_s30_sb75_m1">
            <a:hlinkClick r:id="" action="ppaction://media"/>
            <a:extLst>
              <a:ext uri="{FF2B5EF4-FFF2-40B4-BE49-F238E27FC236}">
                <a16:creationId xmlns:a16="http://schemas.microsoft.com/office/drawing/2014/main" id="{1A8BEC85-C879-33FE-9FA9-831D4296717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60138" y="1019175"/>
            <a:ext cx="487362" cy="487363"/>
          </a:xfrm>
          <a:prstGeom prst="rect">
            <a:avLst/>
          </a:prstGeom>
        </p:spPr>
      </p:pic>
    </p:spTree>
    <p:extLst>
      <p:ext uri="{BB962C8B-B14F-4D97-AF65-F5344CB8AC3E}">
        <p14:creationId xmlns:p14="http://schemas.microsoft.com/office/powerpoint/2010/main" val="23034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0AAC8-459D-147B-6399-2409FC6E2A10}"/>
              </a:ext>
            </a:extLst>
          </p:cNvPr>
          <p:cNvSpPr>
            <a:spLocks noGrp="1"/>
          </p:cNvSpPr>
          <p:nvPr>
            <p:ph type="title"/>
          </p:nvPr>
        </p:nvSpPr>
        <p:spPr>
          <a:xfrm>
            <a:off x="546651" y="365126"/>
            <a:ext cx="11022497" cy="767936"/>
          </a:xfrm>
        </p:spPr>
        <p:txBody>
          <a:bodyPr>
            <a:normAutofit/>
          </a:bodyPr>
          <a:lstStyle/>
          <a:p>
            <a:r>
              <a:rPr lang="en-US" sz="3600" b="1" dirty="0">
                <a:latin typeface="+mn-lt"/>
              </a:rPr>
              <a:t>Evaluating development interventions:</a:t>
            </a:r>
          </a:p>
        </p:txBody>
      </p:sp>
      <p:graphicFrame>
        <p:nvGraphicFramePr>
          <p:cNvPr id="13" name="Content Placeholder 2">
            <a:extLst>
              <a:ext uri="{FF2B5EF4-FFF2-40B4-BE49-F238E27FC236}">
                <a16:creationId xmlns:a16="http://schemas.microsoft.com/office/drawing/2014/main" id="{83677D01-3EF3-5656-61A2-F48D05488928}"/>
              </a:ext>
            </a:extLst>
          </p:cNvPr>
          <p:cNvGraphicFramePr>
            <a:graphicFrameLocks noGrp="1"/>
          </p:cNvGraphicFramePr>
          <p:nvPr>
            <p:ph idx="1"/>
            <p:extLst>
              <p:ext uri="{D42A27DB-BD31-4B8C-83A1-F6EECF244321}">
                <p14:modId xmlns:p14="http://schemas.microsoft.com/office/powerpoint/2010/main" val="2652721267"/>
              </p:ext>
            </p:extLst>
          </p:nvPr>
        </p:nvGraphicFramePr>
        <p:xfrm>
          <a:off x="546651" y="964096"/>
          <a:ext cx="11221279" cy="52029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ElevenLabs_2023-10-15T15_15_27_Daniel_pre_s31_sb100_m1">
            <a:hlinkClick r:id="" action="ppaction://media"/>
            <a:extLst>
              <a:ext uri="{FF2B5EF4-FFF2-40B4-BE49-F238E27FC236}">
                <a16:creationId xmlns:a16="http://schemas.microsoft.com/office/drawing/2014/main" id="{21F32DC2-A865-65C6-A196-C7F8E5FB4B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60200" y="409575"/>
            <a:ext cx="487363" cy="487363"/>
          </a:xfrm>
          <a:prstGeom prst="rect">
            <a:avLst/>
          </a:prstGeom>
        </p:spPr>
      </p:pic>
    </p:spTree>
    <p:extLst>
      <p:ext uri="{BB962C8B-B14F-4D97-AF65-F5344CB8AC3E}">
        <p14:creationId xmlns:p14="http://schemas.microsoft.com/office/powerpoint/2010/main" val="293873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E50557-7B3C-FB20-D2E2-96AA19D89DC9}"/>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5400" b="1" kern="1200" dirty="0">
                <a:solidFill>
                  <a:schemeClr val="tx1"/>
                </a:solidFill>
                <a:latin typeface="+mj-lt"/>
                <a:ea typeface="+mj-ea"/>
                <a:cs typeface="+mj-cs"/>
              </a:rPr>
              <a:t>Reference</a:t>
            </a:r>
          </a:p>
        </p:txBody>
      </p:sp>
      <p:sp>
        <p:nvSpPr>
          <p:cNvPr id="3" name="Content Placeholder 2">
            <a:extLst>
              <a:ext uri="{FF2B5EF4-FFF2-40B4-BE49-F238E27FC236}">
                <a16:creationId xmlns:a16="http://schemas.microsoft.com/office/drawing/2014/main" id="{26662186-28D9-632B-CA41-FDB7EA6666FD}"/>
              </a:ext>
            </a:extLst>
          </p:cNvPr>
          <p:cNvSpPr>
            <a:spLocks noGrp="1"/>
          </p:cNvSpPr>
          <p:nvPr>
            <p:ph idx="1"/>
          </p:nvPr>
        </p:nvSpPr>
        <p:spPr>
          <a:xfrm>
            <a:off x="1285241" y="4582814"/>
            <a:ext cx="8364786" cy="1312657"/>
          </a:xfrm>
        </p:spPr>
        <p:txBody>
          <a:bodyPr vert="horz" lIns="91440" tIns="45720" rIns="91440" bIns="45720" rtlCol="0" anchor="t">
            <a:normAutofit/>
          </a:bodyPr>
          <a:lstStyle/>
          <a:p>
            <a:pPr marL="0" indent="0">
              <a:buNone/>
            </a:pPr>
            <a:r>
              <a:rPr lang="en-US" sz="2400" kern="1200" dirty="0">
                <a:solidFill>
                  <a:schemeClr val="tx1"/>
                </a:solidFill>
                <a:latin typeface="+mn-lt"/>
                <a:ea typeface="+mn-ea"/>
                <a:cs typeface="+mn-cs"/>
              </a:rPr>
              <a:t>Looking Back, Moving Forward - </a:t>
            </a:r>
            <a:r>
              <a:rPr lang="en-US" sz="2400" kern="1200" dirty="0" err="1">
                <a:solidFill>
                  <a:schemeClr val="tx1"/>
                </a:solidFill>
                <a:latin typeface="+mn-lt"/>
                <a:ea typeface="+mn-ea"/>
                <a:cs typeface="+mn-cs"/>
              </a:rPr>
              <a:t>Sida</a:t>
            </a:r>
            <a:r>
              <a:rPr lang="en-US" sz="2400" kern="1200" dirty="0">
                <a:solidFill>
                  <a:schemeClr val="tx1"/>
                </a:solidFill>
                <a:latin typeface="+mn-lt"/>
                <a:ea typeface="+mn-ea"/>
                <a:cs typeface="+mn-cs"/>
              </a:rPr>
              <a:t> Evaluation Manual</a:t>
            </a:r>
          </a:p>
          <a:p>
            <a:pPr marL="0" indent="0">
              <a:buNone/>
            </a:pPr>
            <a:r>
              <a:rPr lang="en-US" sz="2400" i="1" kern="1200" dirty="0">
                <a:solidFill>
                  <a:schemeClr val="tx1"/>
                </a:solidFill>
                <a:latin typeface="+mn-lt"/>
                <a:ea typeface="+mn-ea"/>
                <a:cs typeface="+mn-cs"/>
              </a:rPr>
              <a:t>(</a:t>
            </a:r>
            <a:r>
              <a:rPr lang="en-US" sz="2400" i="1" kern="1200" dirty="0" err="1">
                <a:solidFill>
                  <a:schemeClr val="tx1"/>
                </a:solidFill>
                <a:latin typeface="+mn-lt"/>
                <a:ea typeface="+mn-ea"/>
                <a:cs typeface="+mn-cs"/>
              </a:rPr>
              <a:t>Molund</a:t>
            </a:r>
            <a:r>
              <a:rPr lang="en-US" sz="2400" i="1" kern="1200" dirty="0">
                <a:solidFill>
                  <a:schemeClr val="tx1"/>
                </a:solidFill>
                <a:latin typeface="+mn-lt"/>
                <a:ea typeface="+mn-ea"/>
                <a:cs typeface="+mn-cs"/>
              </a:rPr>
              <a:t>, S., </a:t>
            </a:r>
            <a:r>
              <a:rPr lang="en-US" sz="2400" i="1" kern="1200" dirty="0" err="1">
                <a:solidFill>
                  <a:schemeClr val="tx1"/>
                </a:solidFill>
                <a:latin typeface="+mn-lt"/>
                <a:ea typeface="+mn-ea"/>
                <a:cs typeface="+mn-cs"/>
              </a:rPr>
              <a:t>Schill</a:t>
            </a:r>
            <a:r>
              <a:rPr lang="en-US" sz="2400" i="1" kern="1200" dirty="0">
                <a:solidFill>
                  <a:schemeClr val="tx1"/>
                </a:solidFill>
                <a:latin typeface="+mn-lt"/>
                <a:ea typeface="+mn-ea"/>
                <a:cs typeface="+mn-cs"/>
              </a:rPr>
              <a:t>, G., 2004. Looking back, moving forward: </a:t>
            </a:r>
            <a:r>
              <a:rPr lang="en-US" sz="2400" i="1" kern="1200" dirty="0" err="1">
                <a:solidFill>
                  <a:schemeClr val="tx1"/>
                </a:solidFill>
                <a:latin typeface="+mn-lt"/>
                <a:ea typeface="+mn-ea"/>
                <a:cs typeface="+mn-cs"/>
              </a:rPr>
              <a:t>Sida</a:t>
            </a:r>
            <a:r>
              <a:rPr lang="en-US" sz="2400" i="1" kern="1200" dirty="0">
                <a:solidFill>
                  <a:schemeClr val="tx1"/>
                </a:solidFill>
                <a:latin typeface="+mn-lt"/>
                <a:ea typeface="+mn-ea"/>
                <a:cs typeface="+mn-cs"/>
              </a:rPr>
              <a:t> evaluation manual. </a:t>
            </a:r>
            <a:r>
              <a:rPr lang="en-US" sz="2400" i="1" kern="1200" dirty="0" err="1">
                <a:solidFill>
                  <a:schemeClr val="tx1"/>
                </a:solidFill>
                <a:latin typeface="+mn-lt"/>
                <a:ea typeface="+mn-ea"/>
                <a:cs typeface="+mn-cs"/>
              </a:rPr>
              <a:t>Sida</a:t>
            </a:r>
            <a:r>
              <a:rPr lang="en-US" sz="2400" i="1" kern="1200" dirty="0">
                <a:solidFill>
                  <a:schemeClr val="tx1"/>
                </a:solidFill>
                <a:latin typeface="+mn-lt"/>
                <a:ea typeface="+mn-ea"/>
                <a:cs typeface="+mn-cs"/>
              </a:rPr>
              <a:t>, Stockholm).</a:t>
            </a:r>
          </a:p>
          <a:p>
            <a:pPr marL="0" indent="0">
              <a:buNone/>
            </a:pP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3601807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F6C2-D73C-1CE1-914E-967FA52B6B04}"/>
              </a:ext>
            </a:extLst>
          </p:cNvPr>
          <p:cNvSpPr>
            <a:spLocks noGrp="1"/>
          </p:cNvSpPr>
          <p:nvPr>
            <p:ph type="title"/>
          </p:nvPr>
        </p:nvSpPr>
        <p:spPr>
          <a:xfrm>
            <a:off x="762001" y="5074024"/>
            <a:ext cx="10109199" cy="598032"/>
          </a:xfrm>
        </p:spPr>
        <p:txBody>
          <a:bodyPr vert="horz" lIns="91440" tIns="45720" rIns="91440" bIns="45720" rtlCol="0" anchor="ctr">
            <a:normAutofit fontScale="90000"/>
          </a:bodyPr>
          <a:lstStyle/>
          <a:p>
            <a:pPr algn="r"/>
            <a:r>
              <a:rPr lang="en-US" b="1" kern="1200" dirty="0">
                <a:solidFill>
                  <a:schemeClr val="tx1"/>
                </a:solidFill>
                <a:latin typeface="+mn-lt"/>
                <a:ea typeface="+mj-ea"/>
                <a:cs typeface="+mj-cs"/>
              </a:rPr>
              <a:t>Thank you</a:t>
            </a:r>
            <a:br>
              <a:rPr lang="en-US" sz="1700" kern="1200" dirty="0">
                <a:solidFill>
                  <a:schemeClr val="tx1"/>
                </a:solidFill>
                <a:latin typeface="+mj-lt"/>
                <a:ea typeface="+mj-ea"/>
                <a:cs typeface="+mj-cs"/>
              </a:rPr>
            </a:br>
            <a:endParaRPr lang="en-US" sz="1700" kern="1200" dirty="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5E395AE0-8789-FAD6-A987-32E65C185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439025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right modern kitchen">
            <a:extLst>
              <a:ext uri="{FF2B5EF4-FFF2-40B4-BE49-F238E27FC236}">
                <a16:creationId xmlns:a16="http://schemas.microsoft.com/office/drawing/2014/main" id="{CCB9E39F-E54E-F5F1-1E71-D298B6214660}"/>
              </a:ext>
            </a:extLst>
          </p:cNvPr>
          <p:cNvPicPr>
            <a:picLocks noChangeAspect="1"/>
          </p:cNvPicPr>
          <p:nvPr/>
        </p:nvPicPr>
        <p:blipFill rotWithShape="1">
          <a:blip r:embed="rId2"/>
          <a:srcRect t="28247" b="5986"/>
          <a:stretch/>
        </p:blipFill>
        <p:spPr>
          <a:xfrm>
            <a:off x="2245469" y="496960"/>
            <a:ext cx="7728003" cy="3392553"/>
          </a:xfrm>
          <a:prstGeom prst="rect">
            <a:avLst/>
          </a:prstGeom>
        </p:spPr>
      </p:pic>
      <p:cxnSp>
        <p:nvCxnSpPr>
          <p:cNvPr id="19" name="Straight Connector 18">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367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B5341-8D72-59FB-FA4A-C7E00EFD2D7B}"/>
              </a:ext>
            </a:extLst>
          </p:cNvPr>
          <p:cNvSpPr>
            <a:spLocks noGrp="1"/>
          </p:cNvSpPr>
          <p:nvPr>
            <p:ph type="title"/>
          </p:nvPr>
        </p:nvSpPr>
        <p:spPr/>
        <p:txBody>
          <a:bodyPr>
            <a:normAutofit/>
          </a:bodyPr>
          <a:lstStyle/>
          <a:p>
            <a:r>
              <a:rPr lang="en-US" sz="3600" b="1" dirty="0">
                <a:latin typeface="+mn-lt"/>
              </a:rPr>
              <a:t>Evaluating development interventions:</a:t>
            </a:r>
          </a:p>
        </p:txBody>
      </p:sp>
      <p:graphicFrame>
        <p:nvGraphicFramePr>
          <p:cNvPr id="5" name="Content Placeholder 2">
            <a:extLst>
              <a:ext uri="{FF2B5EF4-FFF2-40B4-BE49-F238E27FC236}">
                <a16:creationId xmlns:a16="http://schemas.microsoft.com/office/drawing/2014/main" id="{36D0CF37-A89A-35AE-648F-A04B7C114BDD}"/>
              </a:ext>
            </a:extLst>
          </p:cNvPr>
          <p:cNvGraphicFramePr>
            <a:graphicFrameLocks noGrp="1"/>
          </p:cNvGraphicFramePr>
          <p:nvPr>
            <p:ph idx="1"/>
            <p:extLst>
              <p:ext uri="{D42A27DB-BD31-4B8C-83A1-F6EECF244321}">
                <p14:modId xmlns:p14="http://schemas.microsoft.com/office/powerpoint/2010/main" val="776969791"/>
              </p:ext>
            </p:extLst>
          </p:nvPr>
        </p:nvGraphicFramePr>
        <p:xfrm>
          <a:off x="1510748" y="603417"/>
          <a:ext cx="10840278" cy="47438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ElevenLabs_2023-10-15T21_53_37_Daniel_pre_s31_sb100_m1">
            <a:hlinkClick r:id="" action="ppaction://media"/>
            <a:extLst>
              <a:ext uri="{FF2B5EF4-FFF2-40B4-BE49-F238E27FC236}">
                <a16:creationId xmlns:a16="http://schemas.microsoft.com/office/drawing/2014/main" id="{D2A8DDAB-D1FB-06B1-301B-03B6C6A0488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83938" y="500063"/>
            <a:ext cx="487362" cy="487362"/>
          </a:xfrm>
          <a:prstGeom prst="rect">
            <a:avLst/>
          </a:prstGeom>
        </p:spPr>
      </p:pic>
    </p:spTree>
    <p:extLst>
      <p:ext uri="{BB962C8B-B14F-4D97-AF65-F5344CB8AC3E}">
        <p14:creationId xmlns:p14="http://schemas.microsoft.com/office/powerpoint/2010/main" val="305688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97D35-1EF7-058E-E839-171F6A8EBF14}"/>
              </a:ext>
            </a:extLst>
          </p:cNvPr>
          <p:cNvSpPr>
            <a:spLocks noGrp="1"/>
          </p:cNvSpPr>
          <p:nvPr>
            <p:ph type="title"/>
          </p:nvPr>
        </p:nvSpPr>
        <p:spPr/>
        <p:txBody>
          <a:bodyPr>
            <a:normAutofit/>
          </a:bodyPr>
          <a:lstStyle/>
          <a:p>
            <a:r>
              <a:rPr lang="en-US" sz="3600" b="1" dirty="0">
                <a:latin typeface="+mn-lt"/>
              </a:rPr>
              <a:t>Effectiveness and Efficiency </a:t>
            </a:r>
          </a:p>
        </p:txBody>
      </p:sp>
      <p:graphicFrame>
        <p:nvGraphicFramePr>
          <p:cNvPr id="4" name="Content Placeholder 3">
            <a:extLst>
              <a:ext uri="{FF2B5EF4-FFF2-40B4-BE49-F238E27FC236}">
                <a16:creationId xmlns:a16="http://schemas.microsoft.com/office/drawing/2014/main" id="{9BE005D4-C5EF-64A9-DEF3-3903610BAC45}"/>
              </a:ext>
            </a:extLst>
          </p:cNvPr>
          <p:cNvGraphicFramePr>
            <a:graphicFrameLocks noGrp="1"/>
          </p:cNvGraphicFramePr>
          <p:nvPr>
            <p:ph idx="1"/>
            <p:extLst>
              <p:ext uri="{D42A27DB-BD31-4B8C-83A1-F6EECF244321}">
                <p14:modId xmlns:p14="http://schemas.microsoft.com/office/powerpoint/2010/main" val="807500923"/>
              </p:ext>
            </p:extLst>
          </p:nvPr>
        </p:nvGraphicFramePr>
        <p:xfrm>
          <a:off x="838200" y="1143000"/>
          <a:ext cx="10515600" cy="5033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ElevenLabs_2023-10-15T21_56_32_Daniel_pre_s31_sb100_m1">
            <a:hlinkClick r:id="" action="ppaction://media"/>
            <a:extLst>
              <a:ext uri="{FF2B5EF4-FFF2-40B4-BE49-F238E27FC236}">
                <a16:creationId xmlns:a16="http://schemas.microsoft.com/office/drawing/2014/main" id="{D36E53B8-AAFA-A2BF-DAA0-DC19FEECFF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25200" y="330200"/>
            <a:ext cx="487363" cy="487363"/>
          </a:xfrm>
          <a:prstGeom prst="rect">
            <a:avLst/>
          </a:prstGeom>
        </p:spPr>
      </p:pic>
    </p:spTree>
    <p:extLst>
      <p:ext uri="{BB962C8B-B14F-4D97-AF65-F5344CB8AC3E}">
        <p14:creationId xmlns:p14="http://schemas.microsoft.com/office/powerpoint/2010/main" val="414446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4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9F361-4273-49A5-6896-90DDDAC4E44E}"/>
              </a:ext>
            </a:extLst>
          </p:cNvPr>
          <p:cNvSpPr>
            <a:spLocks noGrp="1"/>
          </p:cNvSpPr>
          <p:nvPr>
            <p:ph type="title"/>
          </p:nvPr>
        </p:nvSpPr>
        <p:spPr>
          <a:xfrm>
            <a:off x="762000" y="346842"/>
            <a:ext cx="5910470" cy="1450427"/>
          </a:xfrm>
        </p:spPr>
        <p:txBody>
          <a:bodyPr anchor="t">
            <a:normAutofit/>
          </a:bodyPr>
          <a:lstStyle/>
          <a:p>
            <a:r>
              <a:rPr lang="en-US" sz="3600" b="1" dirty="0">
                <a:latin typeface="+mn-lt"/>
              </a:rPr>
              <a:t>Evaluating development interventions</a:t>
            </a:r>
          </a:p>
        </p:txBody>
      </p:sp>
      <p:cxnSp>
        <p:nvCxnSpPr>
          <p:cNvPr id="19" name="Straight Connector 1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F9903B-6AC5-633F-096D-A61456B2867C}"/>
              </a:ext>
            </a:extLst>
          </p:cNvPr>
          <p:cNvSpPr>
            <a:spLocks noGrp="1"/>
          </p:cNvSpPr>
          <p:nvPr>
            <p:ph idx="1"/>
          </p:nvPr>
        </p:nvSpPr>
        <p:spPr>
          <a:xfrm>
            <a:off x="762000" y="1574127"/>
            <a:ext cx="6883361" cy="4638099"/>
          </a:xfrm>
        </p:spPr>
        <p:txBody>
          <a:bodyPr>
            <a:normAutofit/>
          </a:bodyPr>
          <a:lstStyle/>
          <a:p>
            <a:r>
              <a:rPr lang="en-US" b="0" i="0" dirty="0">
                <a:effectLst/>
              </a:rPr>
              <a:t>When we focus on relevance, we assess the evaluated intervention in connection to larger contexts of needs, priorities, and policies, as well as the intervention's aims and methods for attaining them. </a:t>
            </a:r>
          </a:p>
          <a:p>
            <a:r>
              <a:rPr lang="en-US" b="0" i="0" dirty="0">
                <a:effectLst/>
              </a:rPr>
              <a:t>Finally, sustainability is a criterion for assessing the chance that the benefits created by an intervention will be maintained if external support is terminated.</a:t>
            </a:r>
            <a:br>
              <a:rPr lang="en-US" dirty="0"/>
            </a:br>
            <a:endParaRPr lang="en-US" dirty="0"/>
          </a:p>
        </p:txBody>
      </p:sp>
      <p:sp>
        <p:nvSpPr>
          <p:cNvPr id="21" name="Rectangle 20">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3B3EB56-0D93-924E-F221-4A2DF6B0C407}"/>
              </a:ext>
            </a:extLst>
          </p:cNvPr>
          <p:cNvPicPr>
            <a:picLocks noChangeAspect="1"/>
          </p:cNvPicPr>
          <p:nvPr/>
        </p:nvPicPr>
        <p:blipFill rotWithShape="1">
          <a:blip r:embed="rId5"/>
          <a:srcRect l="24888"/>
          <a:stretch/>
        </p:blipFill>
        <p:spPr>
          <a:xfrm>
            <a:off x="8024191" y="1128314"/>
            <a:ext cx="3452192" cy="4596057"/>
          </a:xfrm>
          <a:prstGeom prst="rect">
            <a:avLst/>
          </a:prstGeom>
        </p:spPr>
      </p:pic>
      <p:pic>
        <p:nvPicPr>
          <p:cNvPr id="5" name="ElevenLabs_2023-10-15T21_57_48_Daniel_pre_s31_sb100_m1">
            <a:hlinkClick r:id="" action="ppaction://media"/>
            <a:extLst>
              <a:ext uri="{FF2B5EF4-FFF2-40B4-BE49-F238E27FC236}">
                <a16:creationId xmlns:a16="http://schemas.microsoft.com/office/drawing/2014/main" id="{1CCD48C5-4FEB-8580-5D1B-4F2B00B52B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16140" y="103160"/>
            <a:ext cx="487363" cy="487363"/>
          </a:xfrm>
          <a:prstGeom prst="rect">
            <a:avLst/>
          </a:prstGeom>
        </p:spPr>
      </p:pic>
    </p:spTree>
    <p:extLst>
      <p:ext uri="{BB962C8B-B14F-4D97-AF65-F5344CB8AC3E}">
        <p14:creationId xmlns:p14="http://schemas.microsoft.com/office/powerpoint/2010/main" val="341453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13131</TotalTime>
  <Words>6736</Words>
  <Application>Microsoft Office PowerPoint</Application>
  <PresentationFormat>Widescreen</PresentationFormat>
  <Paragraphs>436</Paragraphs>
  <Slides>61</Slides>
  <Notes>31</Notes>
  <HiddenSlides>0</HiddenSlides>
  <MMClips>58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Arial</vt:lpstr>
      <vt:lpstr>BaskervilleMT</vt:lpstr>
      <vt:lpstr>BaskervilleMT-Italic</vt:lpstr>
      <vt:lpstr>Calibri</vt:lpstr>
      <vt:lpstr>Calibri Light</vt:lpstr>
      <vt:lpstr>NewsGothic</vt:lpstr>
      <vt:lpstr>NewsGothic-Bold</vt:lpstr>
      <vt:lpstr>Söhne</vt:lpstr>
      <vt:lpstr>Wingdings</vt:lpstr>
      <vt:lpstr>ZapfDingbats</vt:lpstr>
      <vt:lpstr>Office Theme</vt:lpstr>
      <vt:lpstr>Evaluation Standards</vt:lpstr>
      <vt:lpstr>Learning Objectives</vt:lpstr>
      <vt:lpstr>What is Evaluation?</vt:lpstr>
      <vt:lpstr>Principal evaluation criteria </vt:lpstr>
      <vt:lpstr>Evaluating development interventions: </vt:lpstr>
      <vt:lpstr>Evaluating development interventions:</vt:lpstr>
      <vt:lpstr>Evaluating development interventions:</vt:lpstr>
      <vt:lpstr>Effectiveness and Efficiency </vt:lpstr>
      <vt:lpstr>Evaluating development interventions</vt:lpstr>
      <vt:lpstr>Further criteria</vt:lpstr>
      <vt:lpstr>Further criteria</vt:lpstr>
      <vt:lpstr>Criteria for evaluation of humanitarian assistance</vt:lpstr>
      <vt:lpstr>Criteria for evaluation of humanitarian assistance</vt:lpstr>
      <vt:lpstr>Criteria for evaluation of humanitarian assistance </vt:lpstr>
      <vt:lpstr>Standards of performance</vt:lpstr>
      <vt:lpstr>Possible issues of performance standards</vt:lpstr>
      <vt:lpstr>Possible issues of performance standards</vt:lpstr>
      <vt:lpstr>Effectiveness</vt:lpstr>
      <vt:lpstr>Effectiveness </vt:lpstr>
      <vt:lpstr>Assessing effectiveness </vt:lpstr>
      <vt:lpstr>Assessing effectiveness </vt:lpstr>
      <vt:lpstr>Assessing effectiveness </vt:lpstr>
      <vt:lpstr>Assessing effectiveness </vt:lpstr>
      <vt:lpstr>Assessing effectiveness </vt:lpstr>
      <vt:lpstr>Shortcomings of effectiveness</vt:lpstr>
      <vt:lpstr>Shortcomings of effectiveness</vt:lpstr>
      <vt:lpstr>Impact</vt:lpstr>
      <vt:lpstr>Impact </vt:lpstr>
      <vt:lpstr>Impact use</vt:lpstr>
      <vt:lpstr>Impact</vt:lpstr>
      <vt:lpstr>Types of impact </vt:lpstr>
      <vt:lpstr>Responsibilities and unbiasedness in evaluation</vt:lpstr>
      <vt:lpstr>Measuring change and determining correlation</vt:lpstr>
      <vt:lpstr>What is a baseline study?</vt:lpstr>
      <vt:lpstr>Measuring change and determining correlation</vt:lpstr>
      <vt:lpstr>Measuring change and determining correlation</vt:lpstr>
      <vt:lpstr>Types of negative unintended effects  </vt:lpstr>
      <vt:lpstr>Types of negative unintended effects  </vt:lpstr>
      <vt:lpstr>Types of negative unintended effects  </vt:lpstr>
      <vt:lpstr>Types of negative unintended effects  </vt:lpstr>
      <vt:lpstr>Standard questions about impact: </vt:lpstr>
      <vt:lpstr>Summary</vt:lpstr>
      <vt:lpstr>Relevance</vt:lpstr>
      <vt:lpstr>Relevance </vt:lpstr>
      <vt:lpstr>Relevance </vt:lpstr>
      <vt:lpstr>Relevance </vt:lpstr>
      <vt:lpstr>Standard questions about relevance: </vt:lpstr>
      <vt:lpstr>Sustainability</vt:lpstr>
      <vt:lpstr>Sustainability</vt:lpstr>
      <vt:lpstr>What determines whether the examined intervention's results be sustained into the future? </vt:lpstr>
      <vt:lpstr>Standard questions about sustainability:</vt:lpstr>
      <vt:lpstr>Standard questions about sustainability:</vt:lpstr>
      <vt:lpstr>Efficiency </vt:lpstr>
      <vt:lpstr>Efficiency </vt:lpstr>
      <vt:lpstr>Technical efficiency vs. allocative efficiency </vt:lpstr>
      <vt:lpstr>Economic evaluations </vt:lpstr>
      <vt:lpstr>Economic evaluations</vt:lpstr>
      <vt:lpstr>Standard questions about efficiency: </vt:lpstr>
      <vt:lpstr>Standard questions about efficiency: </vt:lpstr>
      <vt:lpstr>Reference</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Martin Jens Persson</dc:creator>
  <cp:lastModifiedBy>User</cp:lastModifiedBy>
  <cp:revision>71</cp:revision>
  <cp:lastPrinted>2023-10-13T23:50:28Z</cp:lastPrinted>
  <dcterms:created xsi:type="dcterms:W3CDTF">2022-12-12T07:56:35Z</dcterms:created>
  <dcterms:modified xsi:type="dcterms:W3CDTF">2023-10-20T23:10:56Z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