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 id="2147483889" r:id="rId2"/>
  </p:sldMasterIdLst>
  <p:notesMasterIdLst>
    <p:notesMasterId r:id="rId23"/>
  </p:notesMasterIdLst>
  <p:sldIdLst>
    <p:sldId id="256" r:id="rId3"/>
    <p:sldId id="262" r:id="rId4"/>
    <p:sldId id="263" r:id="rId5"/>
    <p:sldId id="257" r:id="rId6"/>
    <p:sldId id="278" r:id="rId7"/>
    <p:sldId id="279" r:id="rId8"/>
    <p:sldId id="281" r:id="rId9"/>
    <p:sldId id="280" r:id="rId10"/>
    <p:sldId id="282" r:id="rId11"/>
    <p:sldId id="260" r:id="rId12"/>
    <p:sldId id="283" r:id="rId13"/>
    <p:sldId id="285" r:id="rId14"/>
    <p:sldId id="286" r:id="rId15"/>
    <p:sldId id="284" r:id="rId16"/>
    <p:sldId id="264" r:id="rId17"/>
    <p:sldId id="265" r:id="rId18"/>
    <p:sldId id="289" r:id="rId19"/>
    <p:sldId id="290" r:id="rId20"/>
    <p:sldId id="287"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56" autoAdjust="0"/>
    <p:restoredTop sz="82646"/>
  </p:normalViewPr>
  <p:slideViewPr>
    <p:cSldViewPr snapToGrid="0">
      <p:cViewPr varScale="1">
        <p:scale>
          <a:sx n="55" d="100"/>
          <a:sy n="55" d="100"/>
        </p:scale>
        <p:origin x="115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84E675-B523-714B-8A36-A9087070091E}" type="doc">
      <dgm:prSet loTypeId="urn:microsoft.com/office/officeart/2008/layout/HalfCircleOrganizationChart" loCatId="" qsTypeId="urn:microsoft.com/office/officeart/2005/8/quickstyle/simple1" qsCatId="simple" csTypeId="urn:microsoft.com/office/officeart/2005/8/colors/accent1_2" csCatId="accent1" phldr="1"/>
      <dgm:spPr/>
      <dgm:t>
        <a:bodyPr/>
        <a:lstStyle/>
        <a:p>
          <a:endParaRPr lang="en-GB"/>
        </a:p>
      </dgm:t>
    </dgm:pt>
    <dgm:pt modelId="{E4DD4FD9-2872-4846-8249-A5BBC7E0482B}">
      <dgm:prSet phldrT="[Text]"/>
      <dgm:spPr/>
      <dgm:t>
        <a:bodyPr/>
        <a:lstStyle/>
        <a:p>
          <a:r>
            <a:rPr lang="en-GB" b="1" dirty="0">
              <a:solidFill>
                <a:schemeClr val="tx1"/>
              </a:solidFill>
            </a:rPr>
            <a:t>BLOOD - BRAIN BARRIER</a:t>
          </a:r>
        </a:p>
      </dgm:t>
    </dgm:pt>
    <dgm:pt modelId="{CAF0562A-5115-5C4D-82F5-061873A2FB27}" type="parTrans" cxnId="{2D79087B-26E7-9345-896B-79CE5AFC5287}">
      <dgm:prSet/>
      <dgm:spPr/>
      <dgm:t>
        <a:bodyPr/>
        <a:lstStyle/>
        <a:p>
          <a:endParaRPr lang="en-GB"/>
        </a:p>
      </dgm:t>
    </dgm:pt>
    <dgm:pt modelId="{F005C7F1-AFE6-9C40-ABB6-C557B1A4DBB2}" type="sibTrans" cxnId="{2D79087B-26E7-9345-896B-79CE5AFC5287}">
      <dgm:prSet/>
      <dgm:spPr/>
      <dgm:t>
        <a:bodyPr/>
        <a:lstStyle/>
        <a:p>
          <a:endParaRPr lang="en-GB"/>
        </a:p>
      </dgm:t>
    </dgm:pt>
    <dgm:pt modelId="{A37A3720-1A2B-AF47-8A90-DC70E6AEF923}">
      <dgm:prSet phldrT="[Text]"/>
      <dgm:spPr/>
      <dgm:t>
        <a:bodyPr/>
        <a:lstStyle/>
        <a:p>
          <a:r>
            <a:rPr lang="en-GB" b="1" dirty="0"/>
            <a:t>blood – CSF barrier</a:t>
          </a:r>
        </a:p>
      </dgm:t>
    </dgm:pt>
    <dgm:pt modelId="{694CD22D-00B0-5941-A67D-230FAD2A3825}" type="parTrans" cxnId="{281AAEEC-D6A9-0640-97BF-67B1C277A628}">
      <dgm:prSet/>
      <dgm:spPr/>
      <dgm:t>
        <a:bodyPr/>
        <a:lstStyle/>
        <a:p>
          <a:endParaRPr lang="en-GB"/>
        </a:p>
      </dgm:t>
    </dgm:pt>
    <dgm:pt modelId="{18780A80-1215-AC44-A787-1D18E247C34B}" type="sibTrans" cxnId="{281AAEEC-D6A9-0640-97BF-67B1C277A628}">
      <dgm:prSet/>
      <dgm:spPr/>
      <dgm:t>
        <a:bodyPr/>
        <a:lstStyle/>
        <a:p>
          <a:endParaRPr lang="en-GB"/>
        </a:p>
      </dgm:t>
    </dgm:pt>
    <dgm:pt modelId="{28CB0285-EE9A-1D40-B739-F1094B3EEF95}">
      <dgm:prSet phldrT="[Text]"/>
      <dgm:spPr/>
      <dgm:t>
        <a:bodyPr/>
        <a:lstStyle/>
        <a:p>
          <a:r>
            <a:rPr lang="en-GB" b="1" dirty="0"/>
            <a:t>arachnoid barrier</a:t>
          </a:r>
        </a:p>
      </dgm:t>
    </dgm:pt>
    <dgm:pt modelId="{42DE987B-5B02-7A4F-BC3A-D1855C40FFFA}" type="parTrans" cxnId="{8A5E797B-CE3E-B04E-A67A-EF1C1C92162E}">
      <dgm:prSet/>
      <dgm:spPr/>
      <dgm:t>
        <a:bodyPr/>
        <a:lstStyle/>
        <a:p>
          <a:endParaRPr lang="en-GB"/>
        </a:p>
      </dgm:t>
    </dgm:pt>
    <dgm:pt modelId="{DA51818F-D382-224A-A465-5CDE1F262093}" type="sibTrans" cxnId="{8A5E797B-CE3E-B04E-A67A-EF1C1C92162E}">
      <dgm:prSet/>
      <dgm:spPr/>
      <dgm:t>
        <a:bodyPr/>
        <a:lstStyle/>
        <a:p>
          <a:endParaRPr lang="en-GB"/>
        </a:p>
      </dgm:t>
    </dgm:pt>
    <dgm:pt modelId="{F1311F96-1EC5-A044-8439-FB53F40D46B7}">
      <dgm:prSet/>
      <dgm:spPr/>
      <dgm:t>
        <a:bodyPr/>
        <a:lstStyle/>
        <a:p>
          <a:r>
            <a:rPr lang="en-GB" b="1" dirty="0"/>
            <a:t>vascular –endothelial  barrier</a:t>
          </a:r>
        </a:p>
      </dgm:t>
    </dgm:pt>
    <dgm:pt modelId="{4F95C434-4BA9-AB40-9190-B31C95927A36}" type="parTrans" cxnId="{FF8599CA-64F2-7349-B73F-E3B0DDE555AD}">
      <dgm:prSet/>
      <dgm:spPr/>
      <dgm:t>
        <a:bodyPr/>
        <a:lstStyle/>
        <a:p>
          <a:endParaRPr lang="en-GB"/>
        </a:p>
      </dgm:t>
    </dgm:pt>
    <dgm:pt modelId="{6E088CE5-EC38-3F43-818C-FD27F61AAC04}" type="sibTrans" cxnId="{FF8599CA-64F2-7349-B73F-E3B0DDE555AD}">
      <dgm:prSet/>
      <dgm:spPr/>
      <dgm:t>
        <a:bodyPr/>
        <a:lstStyle/>
        <a:p>
          <a:endParaRPr lang="en-GB"/>
        </a:p>
      </dgm:t>
    </dgm:pt>
    <dgm:pt modelId="{ED050333-0BFE-974C-8F83-DEB0959E9E7A}" type="pres">
      <dgm:prSet presAssocID="{0D84E675-B523-714B-8A36-A9087070091E}" presName="Name0" presStyleCnt="0">
        <dgm:presLayoutVars>
          <dgm:orgChart val="1"/>
          <dgm:chPref val="1"/>
          <dgm:dir/>
          <dgm:animOne val="branch"/>
          <dgm:animLvl val="lvl"/>
          <dgm:resizeHandles/>
        </dgm:presLayoutVars>
      </dgm:prSet>
      <dgm:spPr/>
    </dgm:pt>
    <dgm:pt modelId="{47E77EB3-8579-B645-88D4-6B424A49CBBE}" type="pres">
      <dgm:prSet presAssocID="{E4DD4FD9-2872-4846-8249-A5BBC7E0482B}" presName="hierRoot1" presStyleCnt="0">
        <dgm:presLayoutVars>
          <dgm:hierBranch val="init"/>
        </dgm:presLayoutVars>
      </dgm:prSet>
      <dgm:spPr/>
    </dgm:pt>
    <dgm:pt modelId="{DFBBD988-8236-4049-ADD9-753F24B0E10A}" type="pres">
      <dgm:prSet presAssocID="{E4DD4FD9-2872-4846-8249-A5BBC7E0482B}" presName="rootComposite1" presStyleCnt="0"/>
      <dgm:spPr/>
    </dgm:pt>
    <dgm:pt modelId="{C0475A9A-47BC-7D40-A0AF-F681CF8D060C}" type="pres">
      <dgm:prSet presAssocID="{E4DD4FD9-2872-4846-8249-A5BBC7E0482B}" presName="rootText1" presStyleLbl="alignAcc1" presStyleIdx="0" presStyleCnt="0">
        <dgm:presLayoutVars>
          <dgm:chPref val="3"/>
        </dgm:presLayoutVars>
      </dgm:prSet>
      <dgm:spPr/>
    </dgm:pt>
    <dgm:pt modelId="{71874109-9C24-A545-A717-B43588C7A73D}" type="pres">
      <dgm:prSet presAssocID="{E4DD4FD9-2872-4846-8249-A5BBC7E0482B}" presName="topArc1" presStyleLbl="parChTrans1D1" presStyleIdx="0" presStyleCnt="8"/>
      <dgm:spPr/>
    </dgm:pt>
    <dgm:pt modelId="{D04A9140-FA09-0341-8391-CCEBFC89A851}" type="pres">
      <dgm:prSet presAssocID="{E4DD4FD9-2872-4846-8249-A5BBC7E0482B}" presName="bottomArc1" presStyleLbl="parChTrans1D1" presStyleIdx="1" presStyleCnt="8"/>
      <dgm:spPr/>
    </dgm:pt>
    <dgm:pt modelId="{7C4C67D2-BCCE-7845-8D40-6C118E4AA518}" type="pres">
      <dgm:prSet presAssocID="{E4DD4FD9-2872-4846-8249-A5BBC7E0482B}" presName="topConnNode1" presStyleLbl="node1" presStyleIdx="0" presStyleCnt="0"/>
      <dgm:spPr/>
    </dgm:pt>
    <dgm:pt modelId="{6C3FCEFA-19D0-E04C-86AA-63166F36D4CE}" type="pres">
      <dgm:prSet presAssocID="{E4DD4FD9-2872-4846-8249-A5BBC7E0482B}" presName="hierChild2" presStyleCnt="0"/>
      <dgm:spPr/>
    </dgm:pt>
    <dgm:pt modelId="{999D48FB-CA1D-964B-A540-30D1DB4B6467}" type="pres">
      <dgm:prSet presAssocID="{694CD22D-00B0-5941-A67D-230FAD2A3825}" presName="Name28" presStyleLbl="parChTrans1D2" presStyleIdx="0" presStyleCnt="3"/>
      <dgm:spPr/>
    </dgm:pt>
    <dgm:pt modelId="{12A939D5-DF15-B246-ABCC-82976187C42B}" type="pres">
      <dgm:prSet presAssocID="{A37A3720-1A2B-AF47-8A90-DC70E6AEF923}" presName="hierRoot2" presStyleCnt="0">
        <dgm:presLayoutVars>
          <dgm:hierBranch val="init"/>
        </dgm:presLayoutVars>
      </dgm:prSet>
      <dgm:spPr/>
    </dgm:pt>
    <dgm:pt modelId="{EC473EA8-76AD-4D42-B798-34F10C812A9E}" type="pres">
      <dgm:prSet presAssocID="{A37A3720-1A2B-AF47-8A90-DC70E6AEF923}" presName="rootComposite2" presStyleCnt="0"/>
      <dgm:spPr/>
    </dgm:pt>
    <dgm:pt modelId="{9DF475C0-4AE2-1A48-AC7A-6D4C5AC059C0}" type="pres">
      <dgm:prSet presAssocID="{A37A3720-1A2B-AF47-8A90-DC70E6AEF923}" presName="rootText2" presStyleLbl="alignAcc1" presStyleIdx="0" presStyleCnt="0">
        <dgm:presLayoutVars>
          <dgm:chPref val="3"/>
        </dgm:presLayoutVars>
      </dgm:prSet>
      <dgm:spPr/>
    </dgm:pt>
    <dgm:pt modelId="{1BD13485-3A50-6645-B51C-1D85A085659A}" type="pres">
      <dgm:prSet presAssocID="{A37A3720-1A2B-AF47-8A90-DC70E6AEF923}" presName="topArc2" presStyleLbl="parChTrans1D1" presStyleIdx="2" presStyleCnt="8"/>
      <dgm:spPr/>
    </dgm:pt>
    <dgm:pt modelId="{F7026824-8C28-6E4C-B4D7-80564278C5D4}" type="pres">
      <dgm:prSet presAssocID="{A37A3720-1A2B-AF47-8A90-DC70E6AEF923}" presName="bottomArc2" presStyleLbl="parChTrans1D1" presStyleIdx="3" presStyleCnt="8"/>
      <dgm:spPr/>
    </dgm:pt>
    <dgm:pt modelId="{935C2404-DEB2-4341-81B3-2CD5D7EB11A7}" type="pres">
      <dgm:prSet presAssocID="{A37A3720-1A2B-AF47-8A90-DC70E6AEF923}" presName="topConnNode2" presStyleLbl="node2" presStyleIdx="0" presStyleCnt="0"/>
      <dgm:spPr/>
    </dgm:pt>
    <dgm:pt modelId="{33CFB4DE-6BAC-034A-8704-FD66216A827B}" type="pres">
      <dgm:prSet presAssocID="{A37A3720-1A2B-AF47-8A90-DC70E6AEF923}" presName="hierChild4" presStyleCnt="0"/>
      <dgm:spPr/>
    </dgm:pt>
    <dgm:pt modelId="{15D107C8-A0EC-8148-BFFB-F362EBAD12F2}" type="pres">
      <dgm:prSet presAssocID="{A37A3720-1A2B-AF47-8A90-DC70E6AEF923}" presName="hierChild5" presStyleCnt="0"/>
      <dgm:spPr/>
    </dgm:pt>
    <dgm:pt modelId="{E247AD4F-5F53-3442-9619-AC484242221B}" type="pres">
      <dgm:prSet presAssocID="{4F95C434-4BA9-AB40-9190-B31C95927A36}" presName="Name28" presStyleLbl="parChTrans1D2" presStyleIdx="1" presStyleCnt="3"/>
      <dgm:spPr/>
    </dgm:pt>
    <dgm:pt modelId="{99883602-286A-CD44-9E1E-2679D3EE79DF}" type="pres">
      <dgm:prSet presAssocID="{F1311F96-1EC5-A044-8439-FB53F40D46B7}" presName="hierRoot2" presStyleCnt="0">
        <dgm:presLayoutVars>
          <dgm:hierBranch val="init"/>
        </dgm:presLayoutVars>
      </dgm:prSet>
      <dgm:spPr/>
    </dgm:pt>
    <dgm:pt modelId="{A8E49742-D6D0-FB46-95C9-B07BD340400B}" type="pres">
      <dgm:prSet presAssocID="{F1311F96-1EC5-A044-8439-FB53F40D46B7}" presName="rootComposite2" presStyleCnt="0"/>
      <dgm:spPr/>
    </dgm:pt>
    <dgm:pt modelId="{2073CBA0-D97B-7745-B429-25FC8CF606E9}" type="pres">
      <dgm:prSet presAssocID="{F1311F96-1EC5-A044-8439-FB53F40D46B7}" presName="rootText2" presStyleLbl="alignAcc1" presStyleIdx="0" presStyleCnt="0">
        <dgm:presLayoutVars>
          <dgm:chPref val="3"/>
        </dgm:presLayoutVars>
      </dgm:prSet>
      <dgm:spPr/>
    </dgm:pt>
    <dgm:pt modelId="{901B83D6-E899-DE4C-A719-8E8BD7D0C27A}" type="pres">
      <dgm:prSet presAssocID="{F1311F96-1EC5-A044-8439-FB53F40D46B7}" presName="topArc2" presStyleLbl="parChTrans1D1" presStyleIdx="4" presStyleCnt="8"/>
      <dgm:spPr/>
    </dgm:pt>
    <dgm:pt modelId="{7F95BB6F-638A-1842-894A-8C261E3EBCE9}" type="pres">
      <dgm:prSet presAssocID="{F1311F96-1EC5-A044-8439-FB53F40D46B7}" presName="bottomArc2" presStyleLbl="parChTrans1D1" presStyleIdx="5" presStyleCnt="8"/>
      <dgm:spPr/>
    </dgm:pt>
    <dgm:pt modelId="{CBC34388-867D-3943-8A0F-A2E2BFE7D528}" type="pres">
      <dgm:prSet presAssocID="{F1311F96-1EC5-A044-8439-FB53F40D46B7}" presName="topConnNode2" presStyleLbl="node2" presStyleIdx="0" presStyleCnt="0"/>
      <dgm:spPr/>
    </dgm:pt>
    <dgm:pt modelId="{BB0F3216-DAFD-724A-AC29-DA86F04E2035}" type="pres">
      <dgm:prSet presAssocID="{F1311F96-1EC5-A044-8439-FB53F40D46B7}" presName="hierChild4" presStyleCnt="0"/>
      <dgm:spPr/>
    </dgm:pt>
    <dgm:pt modelId="{5A8E357F-18E7-9140-BB08-611DBED47F66}" type="pres">
      <dgm:prSet presAssocID="{F1311F96-1EC5-A044-8439-FB53F40D46B7}" presName="hierChild5" presStyleCnt="0"/>
      <dgm:spPr/>
    </dgm:pt>
    <dgm:pt modelId="{CEDE1604-DD86-8A42-985F-BCE3D378ABBB}" type="pres">
      <dgm:prSet presAssocID="{42DE987B-5B02-7A4F-BC3A-D1855C40FFFA}" presName="Name28" presStyleLbl="parChTrans1D2" presStyleIdx="2" presStyleCnt="3"/>
      <dgm:spPr/>
    </dgm:pt>
    <dgm:pt modelId="{8AF1D8F6-D29E-354F-A37C-6DEC0A0DEE18}" type="pres">
      <dgm:prSet presAssocID="{28CB0285-EE9A-1D40-B739-F1094B3EEF95}" presName="hierRoot2" presStyleCnt="0">
        <dgm:presLayoutVars>
          <dgm:hierBranch val="init"/>
        </dgm:presLayoutVars>
      </dgm:prSet>
      <dgm:spPr/>
    </dgm:pt>
    <dgm:pt modelId="{2AE1309E-8234-834C-BFED-B1296EC22102}" type="pres">
      <dgm:prSet presAssocID="{28CB0285-EE9A-1D40-B739-F1094B3EEF95}" presName="rootComposite2" presStyleCnt="0"/>
      <dgm:spPr/>
    </dgm:pt>
    <dgm:pt modelId="{B33C1B25-BBDC-8641-B1ED-4ADE311DDEB8}" type="pres">
      <dgm:prSet presAssocID="{28CB0285-EE9A-1D40-B739-F1094B3EEF95}" presName="rootText2" presStyleLbl="alignAcc1" presStyleIdx="0" presStyleCnt="0">
        <dgm:presLayoutVars>
          <dgm:chPref val="3"/>
        </dgm:presLayoutVars>
      </dgm:prSet>
      <dgm:spPr/>
    </dgm:pt>
    <dgm:pt modelId="{F045DB16-3206-7448-AD6E-A223960279B5}" type="pres">
      <dgm:prSet presAssocID="{28CB0285-EE9A-1D40-B739-F1094B3EEF95}" presName="topArc2" presStyleLbl="parChTrans1D1" presStyleIdx="6" presStyleCnt="8"/>
      <dgm:spPr/>
    </dgm:pt>
    <dgm:pt modelId="{E88EC84D-6FDC-784E-8E9E-00BD5861ABFF}" type="pres">
      <dgm:prSet presAssocID="{28CB0285-EE9A-1D40-B739-F1094B3EEF95}" presName="bottomArc2" presStyleLbl="parChTrans1D1" presStyleIdx="7" presStyleCnt="8"/>
      <dgm:spPr/>
    </dgm:pt>
    <dgm:pt modelId="{DB47778D-B777-7744-BFF3-195EB4409080}" type="pres">
      <dgm:prSet presAssocID="{28CB0285-EE9A-1D40-B739-F1094B3EEF95}" presName="topConnNode2" presStyleLbl="node2" presStyleIdx="0" presStyleCnt="0"/>
      <dgm:spPr/>
    </dgm:pt>
    <dgm:pt modelId="{6D89ACF6-8AF9-6B48-AF4F-340468C34126}" type="pres">
      <dgm:prSet presAssocID="{28CB0285-EE9A-1D40-B739-F1094B3EEF95}" presName="hierChild4" presStyleCnt="0"/>
      <dgm:spPr/>
    </dgm:pt>
    <dgm:pt modelId="{9463842B-2FF9-F244-A4E0-4BA5F2832FF5}" type="pres">
      <dgm:prSet presAssocID="{28CB0285-EE9A-1D40-B739-F1094B3EEF95}" presName="hierChild5" presStyleCnt="0"/>
      <dgm:spPr/>
    </dgm:pt>
    <dgm:pt modelId="{BFF7E99D-E366-7743-861E-48CF98BAB4DA}" type="pres">
      <dgm:prSet presAssocID="{E4DD4FD9-2872-4846-8249-A5BBC7E0482B}" presName="hierChild3" presStyleCnt="0"/>
      <dgm:spPr/>
    </dgm:pt>
  </dgm:ptLst>
  <dgm:cxnLst>
    <dgm:cxn modelId="{669BB80D-266D-1740-9D0E-EF7D91A6609A}" type="presOf" srcId="{E4DD4FD9-2872-4846-8249-A5BBC7E0482B}" destId="{7C4C67D2-BCCE-7845-8D40-6C118E4AA518}" srcOrd="1" destOrd="0" presId="urn:microsoft.com/office/officeart/2008/layout/HalfCircleOrganizationChart"/>
    <dgm:cxn modelId="{95D64F0F-6A1E-8D4D-A224-270ACD6B33FA}" type="presOf" srcId="{F1311F96-1EC5-A044-8439-FB53F40D46B7}" destId="{CBC34388-867D-3943-8A0F-A2E2BFE7D528}" srcOrd="1" destOrd="0" presId="urn:microsoft.com/office/officeart/2008/layout/HalfCircleOrganizationChart"/>
    <dgm:cxn modelId="{E1E9423D-E2B9-1940-9554-2BDBD459109D}" type="presOf" srcId="{A37A3720-1A2B-AF47-8A90-DC70E6AEF923}" destId="{9DF475C0-4AE2-1A48-AC7A-6D4C5AC059C0}" srcOrd="0" destOrd="0" presId="urn:microsoft.com/office/officeart/2008/layout/HalfCircleOrganizationChart"/>
    <dgm:cxn modelId="{B53D3D4A-FF7A-F74A-977D-CFD44144C27F}" type="presOf" srcId="{0D84E675-B523-714B-8A36-A9087070091E}" destId="{ED050333-0BFE-974C-8F83-DEB0959E9E7A}" srcOrd="0" destOrd="0" presId="urn:microsoft.com/office/officeart/2008/layout/HalfCircleOrganizationChart"/>
    <dgm:cxn modelId="{DEBC216E-53CB-1F42-99BC-694E590A2DE0}" type="presOf" srcId="{E4DD4FD9-2872-4846-8249-A5BBC7E0482B}" destId="{C0475A9A-47BC-7D40-A0AF-F681CF8D060C}" srcOrd="0" destOrd="0" presId="urn:microsoft.com/office/officeart/2008/layout/HalfCircleOrganizationChart"/>
    <dgm:cxn modelId="{BDC42E55-75C6-E84B-B5A2-368B1CE6178E}" type="presOf" srcId="{28CB0285-EE9A-1D40-B739-F1094B3EEF95}" destId="{B33C1B25-BBDC-8641-B1ED-4ADE311DDEB8}" srcOrd="0" destOrd="0" presId="urn:microsoft.com/office/officeart/2008/layout/HalfCircleOrganizationChart"/>
    <dgm:cxn modelId="{2D79087B-26E7-9345-896B-79CE5AFC5287}" srcId="{0D84E675-B523-714B-8A36-A9087070091E}" destId="{E4DD4FD9-2872-4846-8249-A5BBC7E0482B}" srcOrd="0" destOrd="0" parTransId="{CAF0562A-5115-5C4D-82F5-061873A2FB27}" sibTransId="{F005C7F1-AFE6-9C40-ABB6-C557B1A4DBB2}"/>
    <dgm:cxn modelId="{8A5E797B-CE3E-B04E-A67A-EF1C1C92162E}" srcId="{E4DD4FD9-2872-4846-8249-A5BBC7E0482B}" destId="{28CB0285-EE9A-1D40-B739-F1094B3EEF95}" srcOrd="2" destOrd="0" parTransId="{42DE987B-5B02-7A4F-BC3A-D1855C40FFFA}" sibTransId="{DA51818F-D382-224A-A465-5CDE1F262093}"/>
    <dgm:cxn modelId="{1B8FEA83-66D4-6B48-9C64-AC42EADA7FDD}" type="presOf" srcId="{4F95C434-4BA9-AB40-9190-B31C95927A36}" destId="{E247AD4F-5F53-3442-9619-AC484242221B}" srcOrd="0" destOrd="0" presId="urn:microsoft.com/office/officeart/2008/layout/HalfCircleOrganizationChart"/>
    <dgm:cxn modelId="{A94C01BF-8DDE-BC40-8560-22CE23C8EDA6}" type="presOf" srcId="{28CB0285-EE9A-1D40-B739-F1094B3EEF95}" destId="{DB47778D-B777-7744-BFF3-195EB4409080}" srcOrd="1" destOrd="0" presId="urn:microsoft.com/office/officeart/2008/layout/HalfCircleOrganizationChart"/>
    <dgm:cxn modelId="{5E467EC4-54C8-5844-AD0A-B1C7B609E90E}" type="presOf" srcId="{F1311F96-1EC5-A044-8439-FB53F40D46B7}" destId="{2073CBA0-D97B-7745-B429-25FC8CF606E9}" srcOrd="0" destOrd="0" presId="urn:microsoft.com/office/officeart/2008/layout/HalfCircleOrganizationChart"/>
    <dgm:cxn modelId="{FF8599CA-64F2-7349-B73F-E3B0DDE555AD}" srcId="{E4DD4FD9-2872-4846-8249-A5BBC7E0482B}" destId="{F1311F96-1EC5-A044-8439-FB53F40D46B7}" srcOrd="1" destOrd="0" parTransId="{4F95C434-4BA9-AB40-9190-B31C95927A36}" sibTransId="{6E088CE5-EC38-3F43-818C-FD27F61AAC04}"/>
    <dgm:cxn modelId="{6F1881D9-DA44-3047-A401-682B2E9CDF20}" type="presOf" srcId="{42DE987B-5B02-7A4F-BC3A-D1855C40FFFA}" destId="{CEDE1604-DD86-8A42-985F-BCE3D378ABBB}" srcOrd="0" destOrd="0" presId="urn:microsoft.com/office/officeart/2008/layout/HalfCircleOrganizationChart"/>
    <dgm:cxn modelId="{435E01E0-B5F0-564B-9443-E3EE481853CF}" type="presOf" srcId="{A37A3720-1A2B-AF47-8A90-DC70E6AEF923}" destId="{935C2404-DEB2-4341-81B3-2CD5D7EB11A7}" srcOrd="1" destOrd="0" presId="urn:microsoft.com/office/officeart/2008/layout/HalfCircleOrganizationChart"/>
    <dgm:cxn modelId="{281AAEEC-D6A9-0640-97BF-67B1C277A628}" srcId="{E4DD4FD9-2872-4846-8249-A5BBC7E0482B}" destId="{A37A3720-1A2B-AF47-8A90-DC70E6AEF923}" srcOrd="0" destOrd="0" parTransId="{694CD22D-00B0-5941-A67D-230FAD2A3825}" sibTransId="{18780A80-1215-AC44-A787-1D18E247C34B}"/>
    <dgm:cxn modelId="{678C6FFF-4675-DF40-A029-73524BEB61BB}" type="presOf" srcId="{694CD22D-00B0-5941-A67D-230FAD2A3825}" destId="{999D48FB-CA1D-964B-A540-30D1DB4B6467}" srcOrd="0" destOrd="0" presId="urn:microsoft.com/office/officeart/2008/layout/HalfCircleOrganizationChart"/>
    <dgm:cxn modelId="{57B24B1B-8FE4-844B-82A4-146F69336623}" type="presParOf" srcId="{ED050333-0BFE-974C-8F83-DEB0959E9E7A}" destId="{47E77EB3-8579-B645-88D4-6B424A49CBBE}" srcOrd="0" destOrd="0" presId="urn:microsoft.com/office/officeart/2008/layout/HalfCircleOrganizationChart"/>
    <dgm:cxn modelId="{394025FA-E4B5-8A41-89C4-0DFB1A5F2ED2}" type="presParOf" srcId="{47E77EB3-8579-B645-88D4-6B424A49CBBE}" destId="{DFBBD988-8236-4049-ADD9-753F24B0E10A}" srcOrd="0" destOrd="0" presId="urn:microsoft.com/office/officeart/2008/layout/HalfCircleOrganizationChart"/>
    <dgm:cxn modelId="{D1DF03F5-2C82-E54A-A057-9A6025E32905}" type="presParOf" srcId="{DFBBD988-8236-4049-ADD9-753F24B0E10A}" destId="{C0475A9A-47BC-7D40-A0AF-F681CF8D060C}" srcOrd="0" destOrd="0" presId="urn:microsoft.com/office/officeart/2008/layout/HalfCircleOrganizationChart"/>
    <dgm:cxn modelId="{51D562CF-5A5D-BC40-81E3-A958EC32180C}" type="presParOf" srcId="{DFBBD988-8236-4049-ADD9-753F24B0E10A}" destId="{71874109-9C24-A545-A717-B43588C7A73D}" srcOrd="1" destOrd="0" presId="urn:microsoft.com/office/officeart/2008/layout/HalfCircleOrganizationChart"/>
    <dgm:cxn modelId="{E1F9A4F4-5AD4-AE48-9007-3ECF5E4EB4EF}" type="presParOf" srcId="{DFBBD988-8236-4049-ADD9-753F24B0E10A}" destId="{D04A9140-FA09-0341-8391-CCEBFC89A851}" srcOrd="2" destOrd="0" presId="urn:microsoft.com/office/officeart/2008/layout/HalfCircleOrganizationChart"/>
    <dgm:cxn modelId="{9A3DAAC4-A1CA-4F4B-A560-4BFD98C52DFF}" type="presParOf" srcId="{DFBBD988-8236-4049-ADD9-753F24B0E10A}" destId="{7C4C67D2-BCCE-7845-8D40-6C118E4AA518}" srcOrd="3" destOrd="0" presId="urn:microsoft.com/office/officeart/2008/layout/HalfCircleOrganizationChart"/>
    <dgm:cxn modelId="{5D06EBBF-EDA4-8947-BD05-14E82C84DC2F}" type="presParOf" srcId="{47E77EB3-8579-B645-88D4-6B424A49CBBE}" destId="{6C3FCEFA-19D0-E04C-86AA-63166F36D4CE}" srcOrd="1" destOrd="0" presId="urn:microsoft.com/office/officeart/2008/layout/HalfCircleOrganizationChart"/>
    <dgm:cxn modelId="{E93E0D0E-1A86-FB4F-8102-3F0EDFA133AC}" type="presParOf" srcId="{6C3FCEFA-19D0-E04C-86AA-63166F36D4CE}" destId="{999D48FB-CA1D-964B-A540-30D1DB4B6467}" srcOrd="0" destOrd="0" presId="urn:microsoft.com/office/officeart/2008/layout/HalfCircleOrganizationChart"/>
    <dgm:cxn modelId="{C2A57167-9A59-2340-8C15-155F39D02490}" type="presParOf" srcId="{6C3FCEFA-19D0-E04C-86AA-63166F36D4CE}" destId="{12A939D5-DF15-B246-ABCC-82976187C42B}" srcOrd="1" destOrd="0" presId="urn:microsoft.com/office/officeart/2008/layout/HalfCircleOrganizationChart"/>
    <dgm:cxn modelId="{3BF139BE-F273-2346-B5E4-3F56B8AE5709}" type="presParOf" srcId="{12A939D5-DF15-B246-ABCC-82976187C42B}" destId="{EC473EA8-76AD-4D42-B798-34F10C812A9E}" srcOrd="0" destOrd="0" presId="urn:microsoft.com/office/officeart/2008/layout/HalfCircleOrganizationChart"/>
    <dgm:cxn modelId="{271F1572-4FC5-5740-8EB7-4089DB020E29}" type="presParOf" srcId="{EC473EA8-76AD-4D42-B798-34F10C812A9E}" destId="{9DF475C0-4AE2-1A48-AC7A-6D4C5AC059C0}" srcOrd="0" destOrd="0" presId="urn:microsoft.com/office/officeart/2008/layout/HalfCircleOrganizationChart"/>
    <dgm:cxn modelId="{53FCD5AC-3425-9E4F-947B-30B0F2525735}" type="presParOf" srcId="{EC473EA8-76AD-4D42-B798-34F10C812A9E}" destId="{1BD13485-3A50-6645-B51C-1D85A085659A}" srcOrd="1" destOrd="0" presId="urn:microsoft.com/office/officeart/2008/layout/HalfCircleOrganizationChart"/>
    <dgm:cxn modelId="{AFADA5E4-D493-9B4F-990B-D5891EDB8CED}" type="presParOf" srcId="{EC473EA8-76AD-4D42-B798-34F10C812A9E}" destId="{F7026824-8C28-6E4C-B4D7-80564278C5D4}" srcOrd="2" destOrd="0" presId="urn:microsoft.com/office/officeart/2008/layout/HalfCircleOrganizationChart"/>
    <dgm:cxn modelId="{BD21212D-38BB-884C-A4A6-58C135880C92}" type="presParOf" srcId="{EC473EA8-76AD-4D42-B798-34F10C812A9E}" destId="{935C2404-DEB2-4341-81B3-2CD5D7EB11A7}" srcOrd="3" destOrd="0" presId="urn:microsoft.com/office/officeart/2008/layout/HalfCircleOrganizationChart"/>
    <dgm:cxn modelId="{2B42C077-A00C-2E42-96A3-5C88842D4AEC}" type="presParOf" srcId="{12A939D5-DF15-B246-ABCC-82976187C42B}" destId="{33CFB4DE-6BAC-034A-8704-FD66216A827B}" srcOrd="1" destOrd="0" presId="urn:microsoft.com/office/officeart/2008/layout/HalfCircleOrganizationChart"/>
    <dgm:cxn modelId="{76E398C7-8AD5-E149-BC9C-AE85D922DEE6}" type="presParOf" srcId="{12A939D5-DF15-B246-ABCC-82976187C42B}" destId="{15D107C8-A0EC-8148-BFFB-F362EBAD12F2}" srcOrd="2" destOrd="0" presId="urn:microsoft.com/office/officeart/2008/layout/HalfCircleOrganizationChart"/>
    <dgm:cxn modelId="{BF9867B8-A50D-1945-BF1E-9A10811A0E4C}" type="presParOf" srcId="{6C3FCEFA-19D0-E04C-86AA-63166F36D4CE}" destId="{E247AD4F-5F53-3442-9619-AC484242221B}" srcOrd="2" destOrd="0" presId="urn:microsoft.com/office/officeart/2008/layout/HalfCircleOrganizationChart"/>
    <dgm:cxn modelId="{03C7C195-2EB6-814F-8347-9F54469B8268}" type="presParOf" srcId="{6C3FCEFA-19D0-E04C-86AA-63166F36D4CE}" destId="{99883602-286A-CD44-9E1E-2679D3EE79DF}" srcOrd="3" destOrd="0" presId="urn:microsoft.com/office/officeart/2008/layout/HalfCircleOrganizationChart"/>
    <dgm:cxn modelId="{3C080EDE-6D9E-1544-9E68-11CC38CF365A}" type="presParOf" srcId="{99883602-286A-CD44-9E1E-2679D3EE79DF}" destId="{A8E49742-D6D0-FB46-95C9-B07BD340400B}" srcOrd="0" destOrd="0" presId="urn:microsoft.com/office/officeart/2008/layout/HalfCircleOrganizationChart"/>
    <dgm:cxn modelId="{8558E985-0C00-464E-871C-63B840EDCE06}" type="presParOf" srcId="{A8E49742-D6D0-FB46-95C9-B07BD340400B}" destId="{2073CBA0-D97B-7745-B429-25FC8CF606E9}" srcOrd="0" destOrd="0" presId="urn:microsoft.com/office/officeart/2008/layout/HalfCircleOrganizationChart"/>
    <dgm:cxn modelId="{45C83F33-CF39-2C42-9ADD-43AD150CC1EF}" type="presParOf" srcId="{A8E49742-D6D0-FB46-95C9-B07BD340400B}" destId="{901B83D6-E899-DE4C-A719-8E8BD7D0C27A}" srcOrd="1" destOrd="0" presId="urn:microsoft.com/office/officeart/2008/layout/HalfCircleOrganizationChart"/>
    <dgm:cxn modelId="{8B9B1C46-8311-B747-B8C8-6F135D588D39}" type="presParOf" srcId="{A8E49742-D6D0-FB46-95C9-B07BD340400B}" destId="{7F95BB6F-638A-1842-894A-8C261E3EBCE9}" srcOrd="2" destOrd="0" presId="urn:microsoft.com/office/officeart/2008/layout/HalfCircleOrganizationChart"/>
    <dgm:cxn modelId="{D37476CB-726F-4D40-BBDE-F0EE850FA9E1}" type="presParOf" srcId="{A8E49742-D6D0-FB46-95C9-B07BD340400B}" destId="{CBC34388-867D-3943-8A0F-A2E2BFE7D528}" srcOrd="3" destOrd="0" presId="urn:microsoft.com/office/officeart/2008/layout/HalfCircleOrganizationChart"/>
    <dgm:cxn modelId="{1314CE00-287E-AF48-92E4-218BF3F856B4}" type="presParOf" srcId="{99883602-286A-CD44-9E1E-2679D3EE79DF}" destId="{BB0F3216-DAFD-724A-AC29-DA86F04E2035}" srcOrd="1" destOrd="0" presId="urn:microsoft.com/office/officeart/2008/layout/HalfCircleOrganizationChart"/>
    <dgm:cxn modelId="{C2522246-D264-564C-9644-0F1C32E57849}" type="presParOf" srcId="{99883602-286A-CD44-9E1E-2679D3EE79DF}" destId="{5A8E357F-18E7-9140-BB08-611DBED47F66}" srcOrd="2" destOrd="0" presId="urn:microsoft.com/office/officeart/2008/layout/HalfCircleOrganizationChart"/>
    <dgm:cxn modelId="{95FD045A-6D40-C443-A70E-0B6D94AF5996}" type="presParOf" srcId="{6C3FCEFA-19D0-E04C-86AA-63166F36D4CE}" destId="{CEDE1604-DD86-8A42-985F-BCE3D378ABBB}" srcOrd="4" destOrd="0" presId="urn:microsoft.com/office/officeart/2008/layout/HalfCircleOrganizationChart"/>
    <dgm:cxn modelId="{EC02C778-ED6F-7446-AF4B-5AB6972E64FC}" type="presParOf" srcId="{6C3FCEFA-19D0-E04C-86AA-63166F36D4CE}" destId="{8AF1D8F6-D29E-354F-A37C-6DEC0A0DEE18}" srcOrd="5" destOrd="0" presId="urn:microsoft.com/office/officeart/2008/layout/HalfCircleOrganizationChart"/>
    <dgm:cxn modelId="{F26D20D5-D724-4C40-B1C8-9E1A5F10F7E5}" type="presParOf" srcId="{8AF1D8F6-D29E-354F-A37C-6DEC0A0DEE18}" destId="{2AE1309E-8234-834C-BFED-B1296EC22102}" srcOrd="0" destOrd="0" presId="urn:microsoft.com/office/officeart/2008/layout/HalfCircleOrganizationChart"/>
    <dgm:cxn modelId="{60C733DA-FA43-6449-BED7-345C498FAF2A}" type="presParOf" srcId="{2AE1309E-8234-834C-BFED-B1296EC22102}" destId="{B33C1B25-BBDC-8641-B1ED-4ADE311DDEB8}" srcOrd="0" destOrd="0" presId="urn:microsoft.com/office/officeart/2008/layout/HalfCircleOrganizationChart"/>
    <dgm:cxn modelId="{71A4A412-428F-1A4A-8E24-0DD2A8FD99C6}" type="presParOf" srcId="{2AE1309E-8234-834C-BFED-B1296EC22102}" destId="{F045DB16-3206-7448-AD6E-A223960279B5}" srcOrd="1" destOrd="0" presId="urn:microsoft.com/office/officeart/2008/layout/HalfCircleOrganizationChart"/>
    <dgm:cxn modelId="{AF82A4E6-5A25-AF48-BCC1-4F06908EAF90}" type="presParOf" srcId="{2AE1309E-8234-834C-BFED-B1296EC22102}" destId="{E88EC84D-6FDC-784E-8E9E-00BD5861ABFF}" srcOrd="2" destOrd="0" presId="urn:microsoft.com/office/officeart/2008/layout/HalfCircleOrganizationChart"/>
    <dgm:cxn modelId="{4F7B9979-CDF9-8A40-8D2C-A669499ABCA8}" type="presParOf" srcId="{2AE1309E-8234-834C-BFED-B1296EC22102}" destId="{DB47778D-B777-7744-BFF3-195EB4409080}" srcOrd="3" destOrd="0" presId="urn:microsoft.com/office/officeart/2008/layout/HalfCircleOrganizationChart"/>
    <dgm:cxn modelId="{A0A6E40D-37EF-1040-BC5C-F5D2672B6C7E}" type="presParOf" srcId="{8AF1D8F6-D29E-354F-A37C-6DEC0A0DEE18}" destId="{6D89ACF6-8AF9-6B48-AF4F-340468C34126}" srcOrd="1" destOrd="0" presId="urn:microsoft.com/office/officeart/2008/layout/HalfCircleOrganizationChart"/>
    <dgm:cxn modelId="{8C8D43B4-F85F-254B-A914-09B0CD34D8C2}" type="presParOf" srcId="{8AF1D8F6-D29E-354F-A37C-6DEC0A0DEE18}" destId="{9463842B-2FF9-F244-A4E0-4BA5F2832FF5}" srcOrd="2" destOrd="0" presId="urn:microsoft.com/office/officeart/2008/layout/HalfCircleOrganizationChart"/>
    <dgm:cxn modelId="{0A0A3AC9-CE76-B242-A2CF-2EBEA0CDD96D}" type="presParOf" srcId="{47E77EB3-8579-B645-88D4-6B424A49CBBE}" destId="{BFF7E99D-E366-7743-861E-48CF98BAB4DA}" srcOrd="2" destOrd="0" presId="urn:microsoft.com/office/officeart/2008/layout/HalfCircleOrganizationChart"/>
  </dgm:cxnLst>
  <dgm:bg>
    <a:solidFill>
      <a:schemeClr val="accent5">
        <a:alpha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E1604-DD86-8A42-985F-BCE3D378ABBB}">
      <dsp:nvSpPr>
        <dsp:cNvPr id="0" name=""/>
        <dsp:cNvSpPr/>
      </dsp:nvSpPr>
      <dsp:spPr>
        <a:xfrm>
          <a:off x="2278251" y="1185231"/>
          <a:ext cx="1611879" cy="279747"/>
        </a:xfrm>
        <a:custGeom>
          <a:avLst/>
          <a:gdLst/>
          <a:ahLst/>
          <a:cxnLst/>
          <a:rect l="0" t="0" r="0" b="0"/>
          <a:pathLst>
            <a:path>
              <a:moveTo>
                <a:pt x="0" y="0"/>
              </a:moveTo>
              <a:lnTo>
                <a:pt x="0" y="139873"/>
              </a:lnTo>
              <a:lnTo>
                <a:pt x="1611879" y="139873"/>
              </a:lnTo>
              <a:lnTo>
                <a:pt x="1611879" y="2797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47AD4F-5F53-3442-9619-AC484242221B}">
      <dsp:nvSpPr>
        <dsp:cNvPr id="0" name=""/>
        <dsp:cNvSpPr/>
      </dsp:nvSpPr>
      <dsp:spPr>
        <a:xfrm>
          <a:off x="2232531" y="1185231"/>
          <a:ext cx="91440" cy="279747"/>
        </a:xfrm>
        <a:custGeom>
          <a:avLst/>
          <a:gdLst/>
          <a:ahLst/>
          <a:cxnLst/>
          <a:rect l="0" t="0" r="0" b="0"/>
          <a:pathLst>
            <a:path>
              <a:moveTo>
                <a:pt x="45720" y="0"/>
              </a:moveTo>
              <a:lnTo>
                <a:pt x="45720" y="2797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9D48FB-CA1D-964B-A540-30D1DB4B6467}">
      <dsp:nvSpPr>
        <dsp:cNvPr id="0" name=""/>
        <dsp:cNvSpPr/>
      </dsp:nvSpPr>
      <dsp:spPr>
        <a:xfrm>
          <a:off x="666371" y="1185231"/>
          <a:ext cx="1611879" cy="279747"/>
        </a:xfrm>
        <a:custGeom>
          <a:avLst/>
          <a:gdLst/>
          <a:ahLst/>
          <a:cxnLst/>
          <a:rect l="0" t="0" r="0" b="0"/>
          <a:pathLst>
            <a:path>
              <a:moveTo>
                <a:pt x="1611879" y="0"/>
              </a:moveTo>
              <a:lnTo>
                <a:pt x="1611879" y="139873"/>
              </a:lnTo>
              <a:lnTo>
                <a:pt x="0" y="139873"/>
              </a:lnTo>
              <a:lnTo>
                <a:pt x="0" y="2797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874109-9C24-A545-A717-B43588C7A73D}">
      <dsp:nvSpPr>
        <dsp:cNvPr id="0" name=""/>
        <dsp:cNvSpPr/>
      </dsp:nvSpPr>
      <dsp:spPr>
        <a:xfrm>
          <a:off x="1945218" y="519165"/>
          <a:ext cx="666065" cy="66606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4A9140-FA09-0341-8391-CCEBFC89A851}">
      <dsp:nvSpPr>
        <dsp:cNvPr id="0" name=""/>
        <dsp:cNvSpPr/>
      </dsp:nvSpPr>
      <dsp:spPr>
        <a:xfrm>
          <a:off x="1945218" y="519165"/>
          <a:ext cx="666065" cy="66606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475A9A-47BC-7D40-A0AF-F681CF8D060C}">
      <dsp:nvSpPr>
        <dsp:cNvPr id="0" name=""/>
        <dsp:cNvSpPr/>
      </dsp:nvSpPr>
      <dsp:spPr>
        <a:xfrm>
          <a:off x="1612185" y="639057"/>
          <a:ext cx="1332131" cy="4262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BLOOD - BRAIN BARRIER</a:t>
          </a:r>
        </a:p>
      </dsp:txBody>
      <dsp:txXfrm>
        <a:off x="1612185" y="639057"/>
        <a:ext cx="1332131" cy="426282"/>
      </dsp:txXfrm>
    </dsp:sp>
    <dsp:sp modelId="{1BD13485-3A50-6645-B51C-1D85A085659A}">
      <dsp:nvSpPr>
        <dsp:cNvPr id="0" name=""/>
        <dsp:cNvSpPr/>
      </dsp:nvSpPr>
      <dsp:spPr>
        <a:xfrm>
          <a:off x="333338" y="1464978"/>
          <a:ext cx="666065" cy="66606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026824-8C28-6E4C-B4D7-80564278C5D4}">
      <dsp:nvSpPr>
        <dsp:cNvPr id="0" name=""/>
        <dsp:cNvSpPr/>
      </dsp:nvSpPr>
      <dsp:spPr>
        <a:xfrm>
          <a:off x="333338" y="1464978"/>
          <a:ext cx="666065" cy="66606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F475C0-4AE2-1A48-AC7A-6D4C5AC059C0}">
      <dsp:nvSpPr>
        <dsp:cNvPr id="0" name=""/>
        <dsp:cNvSpPr/>
      </dsp:nvSpPr>
      <dsp:spPr>
        <a:xfrm>
          <a:off x="305" y="1584870"/>
          <a:ext cx="1332131" cy="4262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blood – CSF barrier</a:t>
          </a:r>
        </a:p>
      </dsp:txBody>
      <dsp:txXfrm>
        <a:off x="305" y="1584870"/>
        <a:ext cx="1332131" cy="426282"/>
      </dsp:txXfrm>
    </dsp:sp>
    <dsp:sp modelId="{901B83D6-E899-DE4C-A719-8E8BD7D0C27A}">
      <dsp:nvSpPr>
        <dsp:cNvPr id="0" name=""/>
        <dsp:cNvSpPr/>
      </dsp:nvSpPr>
      <dsp:spPr>
        <a:xfrm>
          <a:off x="1945218" y="1464978"/>
          <a:ext cx="666065" cy="66606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95BB6F-638A-1842-894A-8C261E3EBCE9}">
      <dsp:nvSpPr>
        <dsp:cNvPr id="0" name=""/>
        <dsp:cNvSpPr/>
      </dsp:nvSpPr>
      <dsp:spPr>
        <a:xfrm>
          <a:off x="1945218" y="1464978"/>
          <a:ext cx="666065" cy="66606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73CBA0-D97B-7745-B429-25FC8CF606E9}">
      <dsp:nvSpPr>
        <dsp:cNvPr id="0" name=""/>
        <dsp:cNvSpPr/>
      </dsp:nvSpPr>
      <dsp:spPr>
        <a:xfrm>
          <a:off x="1612185" y="1584870"/>
          <a:ext cx="1332131" cy="4262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vascular –endothelial  barrier</a:t>
          </a:r>
        </a:p>
      </dsp:txBody>
      <dsp:txXfrm>
        <a:off x="1612185" y="1584870"/>
        <a:ext cx="1332131" cy="426282"/>
      </dsp:txXfrm>
    </dsp:sp>
    <dsp:sp modelId="{F045DB16-3206-7448-AD6E-A223960279B5}">
      <dsp:nvSpPr>
        <dsp:cNvPr id="0" name=""/>
        <dsp:cNvSpPr/>
      </dsp:nvSpPr>
      <dsp:spPr>
        <a:xfrm>
          <a:off x="3557097" y="1464978"/>
          <a:ext cx="666065" cy="66606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8EC84D-6FDC-784E-8E9E-00BD5861ABFF}">
      <dsp:nvSpPr>
        <dsp:cNvPr id="0" name=""/>
        <dsp:cNvSpPr/>
      </dsp:nvSpPr>
      <dsp:spPr>
        <a:xfrm>
          <a:off x="3557097" y="1464978"/>
          <a:ext cx="666065" cy="66606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3C1B25-BBDC-8641-B1ED-4ADE311DDEB8}">
      <dsp:nvSpPr>
        <dsp:cNvPr id="0" name=""/>
        <dsp:cNvSpPr/>
      </dsp:nvSpPr>
      <dsp:spPr>
        <a:xfrm>
          <a:off x="3224064" y="1584870"/>
          <a:ext cx="1332131" cy="4262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arachnoid barrier</a:t>
          </a:r>
        </a:p>
      </dsp:txBody>
      <dsp:txXfrm>
        <a:off x="3224064" y="1584870"/>
        <a:ext cx="1332131" cy="426282"/>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7D2614-D205-471F-91C5-A5B2113E93E3}" type="datetimeFigureOut">
              <a:rPr lang="sl-SI" smtClean="0"/>
              <a:t>4. 11. 2023</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EAF2D7-9950-4F53-A376-ABAD15C52B31}" type="slidenum">
              <a:rPr lang="sl-SI" smtClean="0"/>
              <a:t>‹#›</a:t>
            </a:fld>
            <a:endParaRPr lang="sl-SI"/>
          </a:p>
        </p:txBody>
      </p:sp>
    </p:spTree>
    <p:extLst>
      <p:ext uri="{BB962C8B-B14F-4D97-AF65-F5344CB8AC3E}">
        <p14:creationId xmlns:p14="http://schemas.microsoft.com/office/powerpoint/2010/main" val="1277705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ciencedirect.com/topics/neuroscience/staining-techniqu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ciencedirect.com/science/article/pii/S0969996109002083?via%3Dihub#bib86"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ciencedirect.com/science/article/pii/S0969996109002083#bib19"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sciencedirect.com/science/article/pii/S0969996109002083#bib21" TargetMode="External"/><Relationship Id="rId4" Type="http://schemas.openxmlformats.org/officeDocument/2006/relationships/hyperlink" Target="https://www.sciencedirect.com/science/article/pii/S0969996109002083#bib2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b="0" i="0" u="none" strike="noStrike" dirty="0">
                <a:solidFill>
                  <a:srgbClr val="2E2E2E"/>
                </a:solidFill>
                <a:effectLst/>
                <a:latin typeface="ElsevierGulliver"/>
              </a:rPr>
              <a:t>O</a:t>
            </a:r>
            <a:r>
              <a:rPr lang="en-GB" b="0" i="0" u="none" strike="noStrike" dirty="0" err="1">
                <a:solidFill>
                  <a:srgbClr val="2E2E2E"/>
                </a:solidFill>
                <a:effectLst/>
                <a:latin typeface="ElsevierGulliver"/>
              </a:rPr>
              <a:t>verview</a:t>
            </a:r>
            <a:r>
              <a:rPr lang="en-GB" b="0" i="0" u="none" strike="noStrike" dirty="0">
                <a:solidFill>
                  <a:srgbClr val="2E2E2E"/>
                </a:solidFill>
                <a:effectLst/>
                <a:latin typeface="ElsevierGulliver"/>
              </a:rPr>
              <a:t> of the central nervous system (CNS) of a young rabbit injected with 0.5 ml of a 0.5% trypan blue solution into the lumbar ‘</a:t>
            </a:r>
            <a:r>
              <a:rPr lang="en-GB" b="0" i="0" u="none" strike="noStrike" dirty="0" err="1">
                <a:solidFill>
                  <a:srgbClr val="2E2E2E"/>
                </a:solidFill>
                <a:effectLst/>
                <a:latin typeface="ElsevierGulliver"/>
              </a:rPr>
              <a:t>cul</a:t>
            </a:r>
            <a:r>
              <a:rPr lang="en-GB" b="0" i="0" u="none" strike="noStrike" dirty="0">
                <a:solidFill>
                  <a:srgbClr val="2E2E2E"/>
                </a:solidFill>
                <a:effectLst/>
                <a:latin typeface="ElsevierGulliver"/>
              </a:rPr>
              <a:t>-de-</a:t>
            </a:r>
            <a:r>
              <a:rPr lang="en-GB" b="0" i="0" u="none" strike="noStrike" dirty="0" err="1">
                <a:solidFill>
                  <a:srgbClr val="2E2E2E"/>
                </a:solidFill>
                <a:effectLst/>
                <a:latin typeface="ElsevierGulliver"/>
              </a:rPr>
              <a:t>sac’.The</a:t>
            </a:r>
            <a:r>
              <a:rPr lang="en-GB" b="0" i="0" u="none" strike="noStrike" dirty="0">
                <a:solidFill>
                  <a:srgbClr val="2E2E2E"/>
                </a:solidFill>
                <a:effectLst/>
                <a:latin typeface="ElsevierGulliver"/>
              </a:rPr>
              <a:t> illustration clearly shows that the lack of trypan blue </a:t>
            </a:r>
            <a:r>
              <a:rPr lang="en-GB" b="0" i="0" u="sng" dirty="0">
                <a:solidFill>
                  <a:srgbClr val="2E2E2E"/>
                </a:solidFill>
                <a:effectLst/>
                <a:latin typeface="ElsevierGulliver"/>
                <a:hlinkClick r:id="rId3" tooltip="Learn more about staining from ScienceDirect's AI-generated Topic Pages"/>
              </a:rPr>
              <a:t>staining</a:t>
            </a:r>
            <a:r>
              <a:rPr lang="en-GB" b="0" i="0" u="none" strike="noStrike" dirty="0">
                <a:solidFill>
                  <a:srgbClr val="2E2E2E"/>
                </a:solidFill>
                <a:effectLst/>
                <a:latin typeface="ElsevierGulliver"/>
              </a:rPr>
              <a:t> of the CNS following systemic injections of the dye was not due to lack of dye affinity for the CNS, but instead to lack of dye penetration into the brain parenchyma from the blood and choroid plexus, and therefore to a permeability problem, that is, to the existence of a blood–brain and blood–cerebrospinal fluid (CSF) barrier.</a:t>
            </a:r>
            <a:endParaRPr lang="en-US" dirty="0"/>
          </a:p>
        </p:txBody>
      </p:sp>
      <p:sp>
        <p:nvSpPr>
          <p:cNvPr id="4" name="Slide Number Placeholder 3"/>
          <p:cNvSpPr>
            <a:spLocks noGrp="1"/>
          </p:cNvSpPr>
          <p:nvPr>
            <p:ph type="sldNum" sz="quarter" idx="5"/>
          </p:nvPr>
        </p:nvSpPr>
        <p:spPr/>
        <p:txBody>
          <a:bodyPr/>
          <a:lstStyle/>
          <a:p>
            <a:fld id="{6DEAF2D7-9950-4F53-A376-ABAD15C52B31}" type="slidenum">
              <a:rPr lang="sl-SI" smtClean="0"/>
              <a:t>4</a:t>
            </a:fld>
            <a:endParaRPr lang="sl-SI"/>
          </a:p>
        </p:txBody>
      </p:sp>
    </p:spTree>
    <p:extLst>
      <p:ext uri="{BB962C8B-B14F-4D97-AF65-F5344CB8AC3E}">
        <p14:creationId xmlns:p14="http://schemas.microsoft.com/office/powerpoint/2010/main" val="3417417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u="none" strike="noStrike" dirty="0">
                <a:solidFill>
                  <a:srgbClr val="333333"/>
                </a:solidFill>
                <a:effectLst/>
                <a:latin typeface="Georgia" panose="02040502050405020303" pitchFamily="18" charset="0"/>
              </a:rPr>
              <a:t>Neurovascular unit composition, function and alterations in aging and in AD. (A)</a:t>
            </a:r>
            <a:r>
              <a:rPr lang="en-GB" b="0" i="0" u="none" strike="noStrike" dirty="0">
                <a:solidFill>
                  <a:srgbClr val="333333"/>
                </a:solidFill>
                <a:effectLst/>
                <a:latin typeface="Georgia" panose="02040502050405020303" pitchFamily="18" charset="0"/>
              </a:rPr>
              <a:t> The BBB is formed by the tight junctions that connect the endothelial cells of the brain capillaries. These are surrounded by a basal lamina, pericytes and by astrocytes end-</a:t>
            </a:r>
            <a:r>
              <a:rPr lang="en-GB" b="0" i="0" u="none" strike="noStrike" dirty="0" err="1">
                <a:solidFill>
                  <a:srgbClr val="333333"/>
                </a:solidFill>
                <a:effectLst/>
                <a:latin typeface="Georgia" panose="02040502050405020303" pitchFamily="18" charset="0"/>
              </a:rPr>
              <a:t>feets</a:t>
            </a:r>
            <a:r>
              <a:rPr lang="en-GB" b="0" i="0" u="none" strike="noStrike" dirty="0">
                <a:solidFill>
                  <a:srgbClr val="333333"/>
                </a:solidFill>
                <a:effectLst/>
                <a:latin typeface="Georgia" panose="02040502050405020303" pitchFamily="18" charset="0"/>
              </a:rPr>
              <a:t>, and may as well interact directly or indirectly with neurons. </a:t>
            </a:r>
            <a:r>
              <a:rPr lang="en-GB" b="1" i="0" u="none" strike="noStrike" dirty="0">
                <a:solidFill>
                  <a:srgbClr val="333333"/>
                </a:solidFill>
                <a:effectLst/>
                <a:latin typeface="Georgia" panose="02040502050405020303" pitchFamily="18" charset="0"/>
              </a:rPr>
              <a:t>(B)</a:t>
            </a:r>
            <a:r>
              <a:rPr lang="en-GB" b="0" i="0" u="none" strike="noStrike" dirty="0">
                <a:solidFill>
                  <a:srgbClr val="333333"/>
                </a:solidFill>
                <a:effectLst/>
                <a:latin typeface="Georgia" panose="02040502050405020303" pitchFamily="18" charset="0"/>
              </a:rPr>
              <a:t> The endothelial cells of the BBB contain in the luminal and abluminal sides transporters and receptors. </a:t>
            </a:r>
            <a:r>
              <a:rPr lang="en-GB" b="1" i="0" u="none" strike="noStrike" dirty="0">
                <a:solidFill>
                  <a:srgbClr val="333333"/>
                </a:solidFill>
                <a:effectLst/>
                <a:latin typeface="Georgia" panose="02040502050405020303" pitchFamily="18" charset="0"/>
              </a:rPr>
              <a:t>(C)</a:t>
            </a:r>
            <a:r>
              <a:rPr lang="en-GB" b="0" i="0" u="none" strike="noStrike" dirty="0">
                <a:solidFill>
                  <a:srgbClr val="333333"/>
                </a:solidFill>
                <a:effectLst/>
                <a:latin typeface="Georgia" panose="02040502050405020303" pitchFamily="18" charset="0"/>
              </a:rPr>
              <a:t> Several alterations are observed at the endothelial cells of the BBB during aging and in AD.</a:t>
            </a:r>
            <a:endParaRPr lang="en-US" dirty="0"/>
          </a:p>
        </p:txBody>
      </p:sp>
      <p:sp>
        <p:nvSpPr>
          <p:cNvPr id="4" name="Slide Number Placeholder 3"/>
          <p:cNvSpPr>
            <a:spLocks noGrp="1"/>
          </p:cNvSpPr>
          <p:nvPr>
            <p:ph type="sldNum" sz="quarter" idx="5"/>
          </p:nvPr>
        </p:nvSpPr>
        <p:spPr/>
        <p:txBody>
          <a:bodyPr/>
          <a:lstStyle/>
          <a:p>
            <a:fld id="{6DEAF2D7-9950-4F53-A376-ABAD15C52B31}" type="slidenum">
              <a:rPr lang="sl-SI" smtClean="0"/>
              <a:t>18</a:t>
            </a:fld>
            <a:endParaRPr lang="sl-SI"/>
          </a:p>
        </p:txBody>
      </p:sp>
    </p:spTree>
    <p:extLst>
      <p:ext uri="{BB962C8B-B14F-4D97-AF65-F5344CB8AC3E}">
        <p14:creationId xmlns:p14="http://schemas.microsoft.com/office/powerpoint/2010/main" val="3332344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90799A-8613-4AF7-9870-952912308E0B}"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8169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2E2E2E"/>
                </a:solidFill>
                <a:effectLst/>
                <a:latin typeface="ElsevierGulliver"/>
              </a:rPr>
              <a:t>Barriers of the brain. There are three principal barrier sites between blood and brain. (a) The BBB proper, which is created at the level of the cerebral capillary endothelial cells by tight junction formation. It is by far the largest surface area for exchange and in the adult human is between 12 and 18 m</a:t>
            </a:r>
            <a:r>
              <a:rPr lang="en-GB" b="0" i="0" u="none" strike="noStrike" baseline="30000" dirty="0">
                <a:solidFill>
                  <a:srgbClr val="2E2E2E"/>
                </a:solidFill>
                <a:effectLst/>
                <a:latin typeface="ElsevierGulliver"/>
              </a:rPr>
              <a:t>2</a:t>
            </a:r>
            <a:r>
              <a:rPr lang="en-GB" b="0" i="0" u="none" strike="noStrike" dirty="0">
                <a:solidFill>
                  <a:srgbClr val="2E2E2E"/>
                </a:solidFill>
                <a:effectLst/>
                <a:latin typeface="ElsevierGulliver"/>
              </a:rPr>
              <a:t> in surface area. No brain cell is further than about 25 </a:t>
            </a:r>
            <a:r>
              <a:rPr lang="el-GR" b="0" i="0" u="none" strike="noStrike" dirty="0">
                <a:solidFill>
                  <a:srgbClr val="2E2E2E"/>
                </a:solidFill>
                <a:effectLst/>
                <a:latin typeface="ElsevierGulliver"/>
              </a:rPr>
              <a:t>μ</a:t>
            </a:r>
            <a:r>
              <a:rPr lang="en-GB" b="0" i="0" u="none" strike="noStrike" dirty="0">
                <a:solidFill>
                  <a:srgbClr val="2E2E2E"/>
                </a:solidFill>
                <a:effectLst/>
                <a:latin typeface="ElsevierGulliver"/>
              </a:rPr>
              <a:t>m from a capillary, so once the BBB is crossed, diffusion distances to neurons and glial cell bodies for solutes and drugs are short. Targeting a drug across the BBB is therefore the favoured route for global delivery of drugs to all brain cells. (b) The blood–CSF barrier (BCSFB) lies at the choroid plexuses in the lateral, third and fourth ventricles of the brain where tight junctions are formed between the epithelial cells at the CSF-facing surface (apical surface) of the epithelium. Some drugs and solutes enter the brain principally across the choroid plexuses into CSF, while others enter via both the BBB and BCSFB. (c) The arachnoid barrier. The brain is enveloped by the arachnoid membrane lying under the dura. The arachnoid is avascular but lies close to the superior sagittal sinus and is separated from it by the dura. The arachnoid is a multi-layered epithelium with tight junctions between cells of the inner layer that form an effective seal. Arachnoid villi project into the sagittal sinus through the dura and a significant amount of CSF drains into the sinus through these valve-like villi which only allow CSF movement out of the brain to blood. Transport across the arachnoid membrane is not an important route for the entry of solutes into brain (adapted from </a:t>
            </a:r>
            <a:r>
              <a:rPr lang="en-GB" b="0" i="0" u="none" strike="noStrike" dirty="0">
                <a:solidFill>
                  <a:srgbClr val="0C7DBB"/>
                </a:solidFill>
                <a:effectLst/>
                <a:latin typeface="ElsevierGulliver"/>
                <a:hlinkClick r:id="rId3"/>
              </a:rPr>
              <a:t>Kandel et al., 2000</a:t>
            </a:r>
            <a:r>
              <a:rPr lang="en-GB" b="0" i="0" u="none" strike="noStrike" dirty="0">
                <a:solidFill>
                  <a:srgbClr val="2E2E2E"/>
                </a:solidFill>
                <a:effectLst/>
                <a:latin typeface="ElsevierGulliver"/>
              </a:rPr>
              <a:t>, with permission).</a:t>
            </a:r>
            <a:endParaRPr lang="en-US" dirty="0"/>
          </a:p>
        </p:txBody>
      </p:sp>
      <p:sp>
        <p:nvSpPr>
          <p:cNvPr id="4" name="Slide Number Placeholder 3"/>
          <p:cNvSpPr>
            <a:spLocks noGrp="1"/>
          </p:cNvSpPr>
          <p:nvPr>
            <p:ph type="sldNum" sz="quarter" idx="5"/>
          </p:nvPr>
        </p:nvSpPr>
        <p:spPr/>
        <p:txBody>
          <a:bodyPr/>
          <a:lstStyle/>
          <a:p>
            <a:fld id="{6DEAF2D7-9950-4F53-A376-ABAD15C52B31}" type="slidenum">
              <a:rPr lang="sl-SI" smtClean="0"/>
              <a:t>5</a:t>
            </a:fld>
            <a:endParaRPr lang="sl-SI"/>
          </a:p>
        </p:txBody>
      </p:sp>
    </p:spTree>
    <p:extLst>
      <p:ext uri="{BB962C8B-B14F-4D97-AF65-F5344CB8AC3E}">
        <p14:creationId xmlns:p14="http://schemas.microsoft.com/office/powerpoint/2010/main" val="3986899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AF2D7-9950-4F53-A376-ABAD15C52B31}" type="slidenum">
              <a:rPr lang="sl-SI" smtClean="0"/>
              <a:t>8</a:t>
            </a:fld>
            <a:endParaRPr lang="sl-SI"/>
          </a:p>
        </p:txBody>
      </p:sp>
    </p:spTree>
    <p:extLst>
      <p:ext uri="{BB962C8B-B14F-4D97-AF65-F5344CB8AC3E}">
        <p14:creationId xmlns:p14="http://schemas.microsoft.com/office/powerpoint/2010/main" val="1954533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2E2E2E"/>
                </a:solidFill>
                <a:effectLst/>
                <a:latin typeface="ElsevierGulliver"/>
              </a:rPr>
              <a:t>Routes of transport across the BBB. (a) Solutes may passively diffuse through the cell membrane and cross the endothelium. A higher lipid solubility and several other </a:t>
            </a:r>
            <a:r>
              <a:rPr lang="en-GB" b="0" i="0" u="none" strike="noStrike" dirty="0" err="1">
                <a:solidFill>
                  <a:srgbClr val="2E2E2E"/>
                </a:solidFill>
                <a:effectLst/>
                <a:latin typeface="ElsevierGulliver"/>
              </a:rPr>
              <a:t>physico</a:t>
            </a:r>
            <a:r>
              <a:rPr lang="en-GB" b="0" i="0" u="none" strike="noStrike" dirty="0">
                <a:solidFill>
                  <a:srgbClr val="2E2E2E"/>
                </a:solidFill>
                <a:effectLst/>
                <a:latin typeface="ElsevierGulliver"/>
              </a:rPr>
              <a:t>-chemical factors favour this process (see text). (b) Active efflux carriers (ABC transporters) may intercept some of these passively penetrating solutes and pump them out of the endothelial cell either as they diffuse through the cell membrane or from the cytoplasm. </a:t>
            </a:r>
            <a:r>
              <a:rPr lang="en-GB" b="0" i="0" u="none" strike="noStrike" dirty="0" err="1">
                <a:solidFill>
                  <a:srgbClr val="2E2E2E"/>
                </a:solidFill>
                <a:effectLst/>
                <a:latin typeface="ElsevierGulliver"/>
              </a:rPr>
              <a:t>Pgp</a:t>
            </a:r>
            <a:r>
              <a:rPr lang="en-GB" b="0" i="0" u="none" strike="noStrike" dirty="0">
                <a:solidFill>
                  <a:srgbClr val="2E2E2E"/>
                </a:solidFill>
                <a:effectLst/>
                <a:latin typeface="ElsevierGulliver"/>
              </a:rPr>
              <a:t> and BCRP are strategically placed in the luminal membrane of the BBB endothelium. MRPs 1–5⁎ are inserted into either luminal or abluminal membranes; there appear to be some species differences in both the polarity and the isoforms of MRPs expressed at the BBB (</a:t>
            </a:r>
            <a:r>
              <a:rPr lang="en-GB" b="0" i="0" u="none" strike="noStrike" dirty="0">
                <a:solidFill>
                  <a:srgbClr val="0C7DBB"/>
                </a:solidFill>
                <a:effectLst/>
                <a:latin typeface="ElsevierGulliver"/>
                <a:hlinkClick r:id="rId3"/>
              </a:rPr>
              <a:t>Begley, 2004a</a:t>
            </a:r>
            <a:r>
              <a:rPr lang="en-GB" b="0" i="0" u="none" strike="noStrike" dirty="0">
                <a:solidFill>
                  <a:srgbClr val="2E2E2E"/>
                </a:solidFill>
                <a:effectLst/>
                <a:latin typeface="ElsevierGulliver"/>
              </a:rPr>
              <a:t>, </a:t>
            </a:r>
            <a:r>
              <a:rPr lang="en-GB" b="0" i="0" u="none" strike="noStrike" dirty="0">
                <a:solidFill>
                  <a:srgbClr val="0C7DBB"/>
                </a:solidFill>
                <a:effectLst/>
                <a:latin typeface="ElsevierGulliver"/>
                <a:hlinkClick r:id="rId4"/>
              </a:rPr>
              <a:t>Begley, 2004b</a:t>
            </a:r>
            <a:r>
              <a:rPr lang="en-GB" b="0" i="0" u="none" strike="noStrike" dirty="0">
                <a:solidFill>
                  <a:srgbClr val="2E2E2E"/>
                </a:solidFill>
                <a:effectLst/>
                <a:latin typeface="ElsevierGulliver"/>
              </a:rPr>
              <a:t>). (c) Carrier-mediated influx via solute carriers (SLCs) may be passive or primarily or secondarily active and can transport many essential polar molecules such as glucose, amino acids and nucleosides into the CNS. The solute carriers may be bi-directional, the direction of net transport being determined by the substrate concentration gradient (1), unidirectional either into or out of the cell (2/3), or involve an exchange of one substrate for another or be driven by an ion gradient (4). In this last case the direction of transport is also reversible depending on electrochemical gradients. (d) RMT requires receptor binding of ligand and can transport a variety of macromolecules such as peptides and proteins across the cerebral endothelium (transcytosis). AMT appears to be induced in a non-specific manner by positively charged macromolecules and can also transport across the endothelium. Both RMT and AMT appear to be vesicular-based systems which carry their macromolecule content across the endothelial cells. (e) Leukocytes cross the BBB either by a process of diapedesis through the endothelial cells (penetrating close to the tight junctional regions), or via modified tight junctions. The junction-associated molecules (JAMs) and the cell surface protein CD99 may interact with the leukocytes to initiate diapedesis. Tight junction modulation can result from signals from cells associated with the brain endothelium or be induced pharmacologically; molecular re-arrangement of the proteins of the tight junctions results in complete or partial opening of the paracellular aqueous diffusional pathway (modified from </a:t>
            </a:r>
            <a:r>
              <a:rPr lang="en-GB" b="0" i="0" u="none" strike="noStrike" dirty="0">
                <a:solidFill>
                  <a:srgbClr val="0C7DBB"/>
                </a:solidFill>
                <a:effectLst/>
                <a:latin typeface="ElsevierGulliver"/>
                <a:hlinkClick r:id="rId5"/>
              </a:rPr>
              <a:t>Begley, 2007</a:t>
            </a:r>
            <a:r>
              <a:rPr lang="en-GB" b="0" i="0" u="none" strike="noStrike" dirty="0">
                <a:solidFill>
                  <a:srgbClr val="2E2E2E"/>
                </a:solidFill>
                <a:effectLst/>
                <a:latin typeface="ElsevierGulliver"/>
              </a:rPr>
              <a:t>).</a:t>
            </a:r>
            <a:endParaRPr lang="en-US" dirty="0"/>
          </a:p>
        </p:txBody>
      </p:sp>
      <p:sp>
        <p:nvSpPr>
          <p:cNvPr id="4" name="Slide Number Placeholder 3"/>
          <p:cNvSpPr>
            <a:spLocks noGrp="1"/>
          </p:cNvSpPr>
          <p:nvPr>
            <p:ph type="sldNum" sz="quarter" idx="5"/>
          </p:nvPr>
        </p:nvSpPr>
        <p:spPr/>
        <p:txBody>
          <a:bodyPr/>
          <a:lstStyle/>
          <a:p>
            <a:fld id="{6DEAF2D7-9950-4F53-A376-ABAD15C52B31}" type="slidenum">
              <a:rPr lang="sl-SI" smtClean="0"/>
              <a:t>9</a:t>
            </a:fld>
            <a:endParaRPr lang="sl-SI"/>
          </a:p>
        </p:txBody>
      </p:sp>
    </p:spTree>
    <p:extLst>
      <p:ext uri="{BB962C8B-B14F-4D97-AF65-F5344CB8AC3E}">
        <p14:creationId xmlns:p14="http://schemas.microsoft.com/office/powerpoint/2010/main" val="329394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Arial" panose="020B0604020202020204" pitchFamily="34" charset="0"/>
              </a:rPr>
              <a:t>These are regions which need to respond to factors present in systemic circulation</a:t>
            </a:r>
          </a:p>
          <a:p>
            <a:endParaRPr lang="en-US" dirty="0"/>
          </a:p>
        </p:txBody>
      </p:sp>
      <p:sp>
        <p:nvSpPr>
          <p:cNvPr id="4" name="Slide Number Placeholder 3"/>
          <p:cNvSpPr>
            <a:spLocks noGrp="1"/>
          </p:cNvSpPr>
          <p:nvPr>
            <p:ph type="sldNum" sz="quarter" idx="5"/>
          </p:nvPr>
        </p:nvSpPr>
        <p:spPr/>
        <p:txBody>
          <a:bodyPr/>
          <a:lstStyle/>
          <a:p>
            <a:fld id="{6DEAF2D7-9950-4F53-A376-ABAD15C52B31}" type="slidenum">
              <a:rPr lang="sl-SI" smtClean="0"/>
              <a:t>10</a:t>
            </a:fld>
            <a:endParaRPr lang="sl-SI"/>
          </a:p>
        </p:txBody>
      </p:sp>
    </p:spTree>
    <p:extLst>
      <p:ext uri="{BB962C8B-B14F-4D97-AF65-F5344CB8AC3E}">
        <p14:creationId xmlns:p14="http://schemas.microsoft.com/office/powerpoint/2010/main" val="1166064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212121"/>
                </a:solidFill>
                <a:effectLst/>
                <a:latin typeface="BlinkMacSystemFont"/>
              </a:rPr>
              <a:t>he BBB is damaged in AD, particularly in individuals carrying apolipoprotein E4 (APOE4) gene, which is a major genetic risk factor for late-onset AD</a:t>
            </a:r>
            <a:endParaRPr lang="en-US" dirty="0"/>
          </a:p>
        </p:txBody>
      </p:sp>
      <p:sp>
        <p:nvSpPr>
          <p:cNvPr id="4" name="Slide Number Placeholder 3"/>
          <p:cNvSpPr>
            <a:spLocks noGrp="1"/>
          </p:cNvSpPr>
          <p:nvPr>
            <p:ph type="sldNum" sz="quarter" idx="5"/>
          </p:nvPr>
        </p:nvSpPr>
        <p:spPr/>
        <p:txBody>
          <a:bodyPr/>
          <a:lstStyle/>
          <a:p>
            <a:fld id="{6DEAF2D7-9950-4F53-A376-ABAD15C52B31}" type="slidenum">
              <a:rPr lang="sl-SI" smtClean="0"/>
              <a:t>11</a:t>
            </a:fld>
            <a:endParaRPr lang="sl-SI"/>
          </a:p>
        </p:txBody>
      </p:sp>
    </p:spTree>
    <p:extLst>
      <p:ext uri="{BB962C8B-B14F-4D97-AF65-F5344CB8AC3E}">
        <p14:creationId xmlns:p14="http://schemas.microsoft.com/office/powerpoint/2010/main" val="3188368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Helvetica" pitchFamily="2" charset="0"/>
              </a:rPr>
              <a:t>The blood brain barrier in Alzheimer’s disease shows alterations to normal conditions. Decreased expression of tight junction proteins and efflux transporters, as well as a loss of function, promote the passive diffusion of blood-borne molecules into brain triggering neurodegeneration and the accumulation of A</a:t>
            </a:r>
            <a:r>
              <a:rPr lang="el-GR" dirty="0">
                <a:effectLst/>
                <a:latin typeface="Helvetica" pitchFamily="2" charset="0"/>
              </a:rPr>
              <a:t>β. </a:t>
            </a:r>
            <a:r>
              <a:rPr lang="en-GB" dirty="0">
                <a:effectLst/>
                <a:latin typeface="Helvetica" pitchFamily="2" charset="0"/>
              </a:rPr>
              <a:t>The loss and degeneration of pericytes furthermore promotes brain extravasation of plasma substances through the upregulation of transcellular transport processes.</a:t>
            </a:r>
          </a:p>
        </p:txBody>
      </p:sp>
      <p:sp>
        <p:nvSpPr>
          <p:cNvPr id="4" name="Slide Number Placeholder 3"/>
          <p:cNvSpPr>
            <a:spLocks noGrp="1"/>
          </p:cNvSpPr>
          <p:nvPr>
            <p:ph type="sldNum" sz="quarter" idx="5"/>
          </p:nvPr>
        </p:nvSpPr>
        <p:spPr/>
        <p:txBody>
          <a:bodyPr/>
          <a:lstStyle/>
          <a:p>
            <a:fld id="{6DEAF2D7-9950-4F53-A376-ABAD15C52B31}" type="slidenum">
              <a:rPr lang="sl-SI" smtClean="0"/>
              <a:t>14</a:t>
            </a:fld>
            <a:endParaRPr lang="sl-SI"/>
          </a:p>
        </p:txBody>
      </p:sp>
    </p:spTree>
    <p:extLst>
      <p:ext uri="{BB962C8B-B14F-4D97-AF65-F5344CB8AC3E}">
        <p14:creationId xmlns:p14="http://schemas.microsoft.com/office/powerpoint/2010/main" val="3244144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cap="flat"/>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graphicFrame>
        <p:nvGraphicFramePr>
          <p:cNvPr id="476164" name="Group 4"/>
          <p:cNvGraphicFramePr>
            <a:graphicFrameLocks noGrp="1"/>
          </p:cNvGraphicFramePr>
          <p:nvPr/>
        </p:nvGraphicFramePr>
        <p:xfrm>
          <a:off x="1196975" y="8647589"/>
          <a:ext cx="5059363" cy="650426"/>
        </p:xfrm>
        <a:graphic>
          <a:graphicData uri="http://schemas.openxmlformats.org/drawingml/2006/table">
            <a:tbl>
              <a:tblPr/>
              <a:tblGrid>
                <a:gridCol w="752475">
                  <a:extLst>
                    <a:ext uri="{9D8B030D-6E8A-4147-A177-3AD203B41FA5}">
                      <a16:colId xmlns:a16="http://schemas.microsoft.com/office/drawing/2014/main" val="20000"/>
                    </a:ext>
                  </a:extLst>
                </a:gridCol>
                <a:gridCol w="1789113">
                  <a:extLst>
                    <a:ext uri="{9D8B030D-6E8A-4147-A177-3AD203B41FA5}">
                      <a16:colId xmlns:a16="http://schemas.microsoft.com/office/drawing/2014/main" val="20001"/>
                    </a:ext>
                  </a:extLst>
                </a:gridCol>
                <a:gridCol w="2517775">
                  <a:extLst>
                    <a:ext uri="{9D8B030D-6E8A-4147-A177-3AD203B41FA5}">
                      <a16:colId xmlns:a16="http://schemas.microsoft.com/office/drawing/2014/main" val="20002"/>
                    </a:ext>
                  </a:extLst>
                </a:gridCol>
              </a:tblGrid>
              <a:tr h="247904">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charset="0"/>
                          <a:ea typeface="ＭＳ Ｐゴシック" charset="0"/>
                          <a:cs typeface="Times New Roman" charset="0"/>
                        </a:rPr>
                        <a:t>Credits</a:t>
                      </a:r>
                      <a:endParaRPr kumimoji="0" lang="en-US" sz="2400" b="0" i="0" u="none" strike="noStrike" cap="none" normalizeH="0" baseline="0">
                        <a:ln>
                          <a:noFill/>
                        </a:ln>
                        <a:solidFill>
                          <a:schemeClr val="tx1"/>
                        </a:solidFill>
                        <a:effectLst/>
                        <a:latin typeface="Arial" charset="0"/>
                        <a:ea typeface="ＭＳ Ｐゴシック" charset="0"/>
                        <a:cs typeface="ＭＳ Ｐゴシック" charset="0"/>
                      </a:endParaRPr>
                    </a:p>
                  </a:txBody>
                  <a:tcPr marT="46482" marB="46482"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charset="0"/>
                          <a:ea typeface="ＭＳ Ｐゴシック" charset="0"/>
                          <a:cs typeface="Times New Roman" charset="0"/>
                        </a:rPr>
                        <a:t>ruler</a:t>
                      </a:r>
                      <a:endParaRPr kumimoji="0" lang="en-US" sz="2400" b="0" i="0" u="none" strike="noStrike" cap="none" normalizeH="0" baseline="0">
                        <a:ln>
                          <a:noFill/>
                        </a:ln>
                        <a:solidFill>
                          <a:schemeClr val="tx1"/>
                        </a:solidFill>
                        <a:effectLst/>
                        <a:latin typeface="Arial" charset="0"/>
                        <a:ea typeface="ＭＳ Ｐゴシック" charset="0"/>
                        <a:cs typeface="ＭＳ Ｐゴシック" charset="0"/>
                      </a:endParaRPr>
                    </a:p>
                  </a:txBody>
                  <a:tcPr marT="46482" marB="46482"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charset="0"/>
                          <a:ea typeface="ＭＳ Ｐゴシック" charset="0"/>
                          <a:cs typeface="Times New Roman" charset="0"/>
                        </a:rPr>
                        <a:t>©istockphoto.com/Christopher Hudson</a:t>
                      </a:r>
                      <a:endParaRPr kumimoji="0" lang="en-US" sz="2400" b="0" i="0" u="none" strike="noStrike" cap="none" normalizeH="0" baseline="0">
                        <a:ln>
                          <a:noFill/>
                        </a:ln>
                        <a:solidFill>
                          <a:schemeClr val="tx1"/>
                        </a:solidFill>
                        <a:effectLst/>
                        <a:latin typeface="Arial" charset="0"/>
                        <a:ea typeface="ＭＳ Ｐゴシック" charset="0"/>
                        <a:cs typeface="ＭＳ Ｐゴシック" charset="0"/>
                      </a:endParaRPr>
                    </a:p>
                  </a:txBody>
                  <a:tcPr marT="46482" marB="46482"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2844">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charset="0"/>
                          <a:ea typeface="ＭＳ Ｐゴシック" charset="0"/>
                          <a:cs typeface="Times New Roman" charset="0"/>
                        </a:rPr>
                        <a:t>woman observing &amp; taking notes</a:t>
                      </a:r>
                      <a:endParaRPr kumimoji="0" lang="en-US" sz="2400" b="0" i="0" u="none" strike="noStrike" cap="none" normalizeH="0" baseline="0">
                        <a:ln>
                          <a:noFill/>
                        </a:ln>
                        <a:solidFill>
                          <a:schemeClr val="tx1"/>
                        </a:solidFill>
                        <a:effectLst/>
                        <a:latin typeface="Arial" charset="0"/>
                        <a:ea typeface="ＭＳ Ｐゴシック" charset="0"/>
                        <a:cs typeface="ＭＳ Ｐゴシック" charset="0"/>
                      </a:endParaRPr>
                    </a:p>
                  </a:txBody>
                  <a:tcPr marT="46482" marB="46482"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charset="0"/>
                          <a:ea typeface="ＭＳ Ｐゴシック" charset="0"/>
                          <a:cs typeface="Times New Roman" charset="0"/>
                        </a:rPr>
                        <a:t>©istockphoto.com/Claudio Arnese</a:t>
                      </a:r>
                      <a:endParaRPr kumimoji="0" lang="en-US" sz="2400" b="0" i="0" u="none" strike="noStrike" cap="none" normalizeH="0" baseline="0">
                        <a:ln>
                          <a:noFill/>
                        </a:ln>
                        <a:solidFill>
                          <a:schemeClr val="tx1"/>
                        </a:solidFill>
                        <a:effectLst/>
                        <a:latin typeface="Arial" charset="0"/>
                        <a:ea typeface="ＭＳ Ｐゴシック" charset="0"/>
                        <a:cs typeface="ＭＳ Ｐゴシック" charset="0"/>
                      </a:endParaRPr>
                    </a:p>
                  </a:txBody>
                  <a:tcPr marT="46482" marB="46482"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21960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laceHolder 1"/>
          <p:cNvSpPr>
            <a:spLocks noGrp="1" noRot="1" noChangeAspect="1"/>
          </p:cNvSpPr>
          <p:nvPr>
            <p:ph type="sldImg"/>
          </p:nvPr>
        </p:nvSpPr>
        <p:spPr>
          <a:xfrm>
            <a:off x="823913" y="1006475"/>
            <a:ext cx="6124575" cy="3446463"/>
          </a:xfrm>
          <a:prstGeom prst="rect">
            <a:avLst/>
          </a:prstGeom>
        </p:spPr>
      </p:sp>
      <p:sp>
        <p:nvSpPr>
          <p:cNvPr id="49" name="PlaceHolder 2"/>
          <p:cNvSpPr>
            <a:spLocks noGrp="1"/>
          </p:cNvSpPr>
          <p:nvPr>
            <p:ph type="body"/>
          </p:nvPr>
        </p:nvSpPr>
        <p:spPr>
          <a:xfrm>
            <a:off x="1185120" y="4787640"/>
            <a:ext cx="5407560" cy="7650000"/>
          </a:xfrm>
          <a:prstGeom prst="rect">
            <a:avLst/>
          </a:prstGeom>
        </p:spPr>
        <p:txBody>
          <a:bodyPr lIns="0" tIns="0" rIns="0" bIns="0"/>
          <a:lstStyle/>
          <a:p>
            <a:r>
              <a:rPr lang="en-US" sz="2000" b="0" strike="noStrike" spc="-1" dirty="0">
                <a:latin typeface="Arial"/>
              </a:rPr>
              <a:t>Cerebrovascular damage progresses from loss of elasticity in the larger arteries to distal downstream damage to the microvasculature. Impaired cerebrovascular function leads to reduced efficiency in neural processing through damaged myelination and impaired neurovascular coupling mechanisms. Eventually, cerebrovascular dysfunction leads to ischemia, causing cellular impairment or cell death. Together, these effects manifest as reductions in cognitive function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5741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83272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45801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69330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3179D-E8E9-E3EA-35D5-600D208EC14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SE"/>
          </a:p>
        </p:txBody>
      </p:sp>
      <p:sp>
        <p:nvSpPr>
          <p:cNvPr id="3" name="Subtitle 2">
            <a:extLst>
              <a:ext uri="{FF2B5EF4-FFF2-40B4-BE49-F238E27FC236}">
                <a16:creationId xmlns:a16="http://schemas.microsoft.com/office/drawing/2014/main" id="{75B89B85-DB29-8CD7-3AAE-0C7D8A02AC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Tree>
    <p:extLst>
      <p:ext uri="{BB962C8B-B14F-4D97-AF65-F5344CB8AC3E}">
        <p14:creationId xmlns:p14="http://schemas.microsoft.com/office/powerpoint/2010/main" val="1610999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F669-B068-836D-61D4-2A4838C78116}"/>
              </a:ext>
            </a:extLst>
          </p:cNvPr>
          <p:cNvSpPr>
            <a:spLocks noGrp="1"/>
          </p:cNvSpPr>
          <p:nvPr>
            <p:ph type="title"/>
          </p:nvPr>
        </p:nvSpPr>
        <p:spPr>
          <a:xfrm>
            <a:off x="838200" y="365125"/>
            <a:ext cx="10515600" cy="874395"/>
          </a:xfrm>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5F185C74-0254-0336-1B45-B061659A5D01}"/>
              </a:ext>
            </a:extLst>
          </p:cNvPr>
          <p:cNvSpPr>
            <a:spLocks noGrp="1"/>
          </p:cNvSpPr>
          <p:nvPr>
            <p:ph idx="1"/>
          </p:nvPr>
        </p:nvSpPr>
        <p:spPr>
          <a:xfrm>
            <a:off x="838200" y="1371600"/>
            <a:ext cx="10515600" cy="48053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Tree>
    <p:extLst>
      <p:ext uri="{BB962C8B-B14F-4D97-AF65-F5344CB8AC3E}">
        <p14:creationId xmlns:p14="http://schemas.microsoft.com/office/powerpoint/2010/main" val="4125466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B3096-5530-0861-0508-3A56D9D7071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SE"/>
          </a:p>
        </p:txBody>
      </p:sp>
      <p:sp>
        <p:nvSpPr>
          <p:cNvPr id="3" name="Text Placeholder 2">
            <a:extLst>
              <a:ext uri="{FF2B5EF4-FFF2-40B4-BE49-F238E27FC236}">
                <a16:creationId xmlns:a16="http://schemas.microsoft.com/office/drawing/2014/main" id="{419DF0C6-F634-D4EC-8A3D-15565EF7AC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491971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E2962-CBB6-A5E1-9616-80A8151266CD}"/>
              </a:ext>
            </a:extLst>
          </p:cNvPr>
          <p:cNvSpPr>
            <a:spLocks noGrp="1"/>
          </p:cNvSpPr>
          <p:nvPr>
            <p:ph type="title"/>
          </p:nvPr>
        </p:nvSpPr>
        <p:spPr>
          <a:xfrm>
            <a:off x="838200" y="365125"/>
            <a:ext cx="10515600" cy="742315"/>
          </a:xfrm>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BBA233BE-4880-12D2-FA56-FC85E6CFDFED}"/>
              </a:ext>
            </a:extLst>
          </p:cNvPr>
          <p:cNvSpPr>
            <a:spLocks noGrp="1"/>
          </p:cNvSpPr>
          <p:nvPr>
            <p:ph sz="half" idx="1"/>
          </p:nvPr>
        </p:nvSpPr>
        <p:spPr>
          <a:xfrm>
            <a:off x="838200" y="1361440"/>
            <a:ext cx="5181600" cy="481552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Content Placeholder 3">
            <a:extLst>
              <a:ext uri="{FF2B5EF4-FFF2-40B4-BE49-F238E27FC236}">
                <a16:creationId xmlns:a16="http://schemas.microsoft.com/office/drawing/2014/main" id="{81BBFA12-D6DF-9E5F-5131-F67A929604E3}"/>
              </a:ext>
            </a:extLst>
          </p:cNvPr>
          <p:cNvSpPr>
            <a:spLocks noGrp="1"/>
          </p:cNvSpPr>
          <p:nvPr>
            <p:ph sz="half" idx="2"/>
          </p:nvPr>
        </p:nvSpPr>
        <p:spPr>
          <a:xfrm>
            <a:off x="6172200" y="1361440"/>
            <a:ext cx="5181600" cy="481552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1394199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BA29-5628-36A3-2761-0E7FC6E0810C}"/>
              </a:ext>
            </a:extLst>
          </p:cNvPr>
          <p:cNvSpPr>
            <a:spLocks noGrp="1"/>
          </p:cNvSpPr>
          <p:nvPr>
            <p:ph type="title"/>
          </p:nvPr>
        </p:nvSpPr>
        <p:spPr>
          <a:xfrm>
            <a:off x="839788" y="365125"/>
            <a:ext cx="10515600" cy="1325563"/>
          </a:xfrm>
        </p:spPr>
        <p:txBody>
          <a:bodyPr/>
          <a:lstStyle/>
          <a:p>
            <a:r>
              <a:rPr lang="en-GB"/>
              <a:t>Click to edit Master title style</a:t>
            </a:r>
            <a:endParaRPr lang="en-SE"/>
          </a:p>
        </p:txBody>
      </p:sp>
      <p:sp>
        <p:nvSpPr>
          <p:cNvPr id="3" name="Text Placeholder 2">
            <a:extLst>
              <a:ext uri="{FF2B5EF4-FFF2-40B4-BE49-F238E27FC236}">
                <a16:creationId xmlns:a16="http://schemas.microsoft.com/office/drawing/2014/main" id="{CC3A6EB6-804D-D929-87AC-F81224EEE2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D7CE9EE-D558-A4DF-6E49-AF196192C3D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Text Placeholder 4">
            <a:extLst>
              <a:ext uri="{FF2B5EF4-FFF2-40B4-BE49-F238E27FC236}">
                <a16:creationId xmlns:a16="http://schemas.microsoft.com/office/drawing/2014/main" id="{A22AEEF9-3009-ECFE-1246-06D673405B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21157B5-6FB0-0FE1-6228-F1997AF0711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7" name="Date Placeholder 6">
            <a:extLst>
              <a:ext uri="{FF2B5EF4-FFF2-40B4-BE49-F238E27FC236}">
                <a16:creationId xmlns:a16="http://schemas.microsoft.com/office/drawing/2014/main" id="{C7B02BFE-CF35-6592-404A-0E1600F125B6}"/>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11/04/2023</a:t>
            </a:fld>
            <a:endParaRPr lang="en-SE"/>
          </a:p>
        </p:txBody>
      </p:sp>
      <p:sp>
        <p:nvSpPr>
          <p:cNvPr id="8" name="Footer Placeholder 7">
            <a:extLst>
              <a:ext uri="{FF2B5EF4-FFF2-40B4-BE49-F238E27FC236}">
                <a16:creationId xmlns:a16="http://schemas.microsoft.com/office/drawing/2014/main" id="{D8A930C2-AFB0-D70C-A7DB-0AFAFEE480A6}"/>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9" name="Slide Number Placeholder 8">
            <a:extLst>
              <a:ext uri="{FF2B5EF4-FFF2-40B4-BE49-F238E27FC236}">
                <a16:creationId xmlns:a16="http://schemas.microsoft.com/office/drawing/2014/main" id="{4DB32882-E567-3516-777B-1FB7A5BDB735}"/>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2447632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88BB7-0C64-AC13-8355-4B321CB049D3}"/>
              </a:ext>
            </a:extLst>
          </p:cNvPr>
          <p:cNvSpPr>
            <a:spLocks noGrp="1"/>
          </p:cNvSpPr>
          <p:nvPr>
            <p:ph type="title"/>
          </p:nvPr>
        </p:nvSpPr>
        <p:spPr/>
        <p:txBody>
          <a:bodyPr/>
          <a:lstStyle/>
          <a:p>
            <a:r>
              <a:rPr lang="en-GB"/>
              <a:t>Click to edit Master title style</a:t>
            </a:r>
            <a:endParaRPr lang="en-SE"/>
          </a:p>
        </p:txBody>
      </p:sp>
      <p:sp>
        <p:nvSpPr>
          <p:cNvPr id="3" name="Date Placeholder 2">
            <a:extLst>
              <a:ext uri="{FF2B5EF4-FFF2-40B4-BE49-F238E27FC236}">
                <a16:creationId xmlns:a16="http://schemas.microsoft.com/office/drawing/2014/main" id="{7979993E-B2FE-38A6-9365-78334A1A51C3}"/>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11/04/2023</a:t>
            </a:fld>
            <a:endParaRPr lang="en-SE"/>
          </a:p>
        </p:txBody>
      </p:sp>
      <p:sp>
        <p:nvSpPr>
          <p:cNvPr id="4" name="Footer Placeholder 3">
            <a:extLst>
              <a:ext uri="{FF2B5EF4-FFF2-40B4-BE49-F238E27FC236}">
                <a16:creationId xmlns:a16="http://schemas.microsoft.com/office/drawing/2014/main" id="{586A1F94-D559-80C1-95D2-0856570B9393}"/>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5" name="Slide Number Placeholder 4">
            <a:extLst>
              <a:ext uri="{FF2B5EF4-FFF2-40B4-BE49-F238E27FC236}">
                <a16:creationId xmlns:a16="http://schemas.microsoft.com/office/drawing/2014/main" id="{0C92DB70-1391-1732-2CC3-BB2DEEEA0EB4}"/>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2238856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18C9CB-B793-99AB-AA1C-F8D162975C18}"/>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11/04/2023</a:t>
            </a:fld>
            <a:endParaRPr lang="en-SE"/>
          </a:p>
        </p:txBody>
      </p:sp>
      <p:sp>
        <p:nvSpPr>
          <p:cNvPr id="3" name="Footer Placeholder 2">
            <a:extLst>
              <a:ext uri="{FF2B5EF4-FFF2-40B4-BE49-F238E27FC236}">
                <a16:creationId xmlns:a16="http://schemas.microsoft.com/office/drawing/2014/main" id="{4F21F578-1D3F-1983-2D46-0CA027B99EF9}"/>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4" name="Slide Number Placeholder 3">
            <a:extLst>
              <a:ext uri="{FF2B5EF4-FFF2-40B4-BE49-F238E27FC236}">
                <a16:creationId xmlns:a16="http://schemas.microsoft.com/office/drawing/2014/main" id="{00846DD7-663E-8D55-AE79-CE7021794BF4}"/>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11311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41543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0088-7BEE-114C-47D2-7C75E421D6F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Content Placeholder 2">
            <a:extLst>
              <a:ext uri="{FF2B5EF4-FFF2-40B4-BE49-F238E27FC236}">
                <a16:creationId xmlns:a16="http://schemas.microsoft.com/office/drawing/2014/main" id="{E281FE15-BED3-4A69-C520-7C4D8C5B00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Text Placeholder 3">
            <a:extLst>
              <a:ext uri="{FF2B5EF4-FFF2-40B4-BE49-F238E27FC236}">
                <a16:creationId xmlns:a16="http://schemas.microsoft.com/office/drawing/2014/main" id="{B31A165C-8EDB-CB77-96EC-BEE223002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D5828D-86AC-8E80-0618-7E5119BB7C3B}"/>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11/04/2023</a:t>
            </a:fld>
            <a:endParaRPr lang="en-SE"/>
          </a:p>
        </p:txBody>
      </p:sp>
      <p:sp>
        <p:nvSpPr>
          <p:cNvPr id="6" name="Footer Placeholder 5">
            <a:extLst>
              <a:ext uri="{FF2B5EF4-FFF2-40B4-BE49-F238E27FC236}">
                <a16:creationId xmlns:a16="http://schemas.microsoft.com/office/drawing/2014/main" id="{F41FC49E-0B95-1ACB-11FE-932A3352D1A6}"/>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7" name="Slide Number Placeholder 6">
            <a:extLst>
              <a:ext uri="{FF2B5EF4-FFF2-40B4-BE49-F238E27FC236}">
                <a16:creationId xmlns:a16="http://schemas.microsoft.com/office/drawing/2014/main" id="{2A459BAC-511D-50A7-5A19-87FF49189BF6}"/>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3746073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537C-4A27-EA8C-7671-C1B8B31875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Picture Placeholder 2">
            <a:extLst>
              <a:ext uri="{FF2B5EF4-FFF2-40B4-BE49-F238E27FC236}">
                <a16:creationId xmlns:a16="http://schemas.microsoft.com/office/drawing/2014/main" id="{CE3BA6F3-D164-C635-D6FE-E6D0FBDCD9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5FDB5F6A-9E7A-4DBD-7561-3ABB1CDF4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081FD9-7B78-D626-212F-84DC21CE6E07}"/>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11/04/2023</a:t>
            </a:fld>
            <a:endParaRPr lang="en-SE"/>
          </a:p>
        </p:txBody>
      </p:sp>
      <p:sp>
        <p:nvSpPr>
          <p:cNvPr id="6" name="Footer Placeholder 5">
            <a:extLst>
              <a:ext uri="{FF2B5EF4-FFF2-40B4-BE49-F238E27FC236}">
                <a16:creationId xmlns:a16="http://schemas.microsoft.com/office/drawing/2014/main" id="{00AF957F-24B7-0B57-8FC3-B96A03172986}"/>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7" name="Slide Number Placeholder 6">
            <a:extLst>
              <a:ext uri="{FF2B5EF4-FFF2-40B4-BE49-F238E27FC236}">
                <a16:creationId xmlns:a16="http://schemas.microsoft.com/office/drawing/2014/main" id="{7034E2AA-53BF-1C4E-F268-4F6427E3BDDB}"/>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1697050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307A5-4DC7-1BEC-3FDB-979134770DC9}"/>
              </a:ext>
            </a:extLst>
          </p:cNvPr>
          <p:cNvSpPr>
            <a:spLocks noGrp="1"/>
          </p:cNvSpPr>
          <p:nvPr>
            <p:ph type="title"/>
          </p:nvPr>
        </p:nvSpPr>
        <p:spPr/>
        <p:txBody>
          <a:bodyPr/>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8D4E0F90-C813-648E-2596-CCCDB18344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927869CE-9132-EE61-FA52-BA7AD4776A40}"/>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11/04/2023</a:t>
            </a:fld>
            <a:endParaRPr lang="en-SE"/>
          </a:p>
        </p:txBody>
      </p:sp>
      <p:sp>
        <p:nvSpPr>
          <p:cNvPr id="5" name="Footer Placeholder 4">
            <a:extLst>
              <a:ext uri="{FF2B5EF4-FFF2-40B4-BE49-F238E27FC236}">
                <a16:creationId xmlns:a16="http://schemas.microsoft.com/office/drawing/2014/main" id="{426063DB-CC34-9C76-201D-9521D56A93F8}"/>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6" name="Slide Number Placeholder 5">
            <a:extLst>
              <a:ext uri="{FF2B5EF4-FFF2-40B4-BE49-F238E27FC236}">
                <a16:creationId xmlns:a16="http://schemas.microsoft.com/office/drawing/2014/main" id="{408370E2-DD8D-4EB9-D006-29F9ABCEB149}"/>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748519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787589-EAF7-7FD7-F2EC-6EBA2A3283E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98F28D9D-9C67-F350-392F-B149C909434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8D2DD0BF-8FCE-1370-F91F-8098E20D0D50}"/>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11/04/2023</a:t>
            </a:fld>
            <a:endParaRPr lang="en-SE"/>
          </a:p>
        </p:txBody>
      </p:sp>
      <p:sp>
        <p:nvSpPr>
          <p:cNvPr id="5" name="Footer Placeholder 4">
            <a:extLst>
              <a:ext uri="{FF2B5EF4-FFF2-40B4-BE49-F238E27FC236}">
                <a16:creationId xmlns:a16="http://schemas.microsoft.com/office/drawing/2014/main" id="{84033D41-00BB-F0AC-11EF-165F08B4ADBE}"/>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6" name="Slide Number Placeholder 5">
            <a:extLst>
              <a:ext uri="{FF2B5EF4-FFF2-40B4-BE49-F238E27FC236}">
                <a16:creationId xmlns:a16="http://schemas.microsoft.com/office/drawing/2014/main" id="{6344EC5C-F93C-2349-D975-91319D085E64}"/>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41007509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2159980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185026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9467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04791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94932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42651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l-SI"/>
              <a:t>Uredite slog naslova matrice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5586B75A-687E-405C-8A0B-8D00578BA2C3}" type="datetimeFigureOut">
              <a:rPr lang="en-US" smtClean="0"/>
              <a:pPr/>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629348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37024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600" y="273600"/>
            <a:ext cx="10972320" cy="1145160"/>
          </a:xfrm>
          <a:prstGeom prst="rect">
            <a:avLst/>
          </a:prstGeom>
        </p:spPr>
        <p:txBody>
          <a:bodyPr wrap="none" lIns="0" tIns="0" rIns="0" bIns="0" anchor="ctr"/>
          <a:lstStyle/>
          <a:p>
            <a:endParaRPr/>
          </a:p>
        </p:txBody>
      </p:sp>
      <p:sp>
        <p:nvSpPr>
          <p:cNvPr id="76" name="PlaceHolder 2"/>
          <p:cNvSpPr>
            <a:spLocks noGrp="1"/>
          </p:cNvSpPr>
          <p:nvPr>
            <p:ph type="body"/>
          </p:nvPr>
        </p:nvSpPr>
        <p:spPr>
          <a:xfrm>
            <a:off x="609600" y="1604520"/>
            <a:ext cx="10728480" cy="3977280"/>
          </a:xfrm>
          <a:prstGeom prst="rect">
            <a:avLst/>
          </a:prstGeom>
        </p:spPr>
        <p:txBody>
          <a:bodyPr wrap="none" lIns="0" tIns="0" rIns="0" bIns="0"/>
          <a:lstStyle/>
          <a:p>
            <a:endParaRPr/>
          </a:p>
        </p:txBody>
      </p:sp>
    </p:spTree>
    <p:extLst>
      <p:ext uri="{BB962C8B-B14F-4D97-AF65-F5344CB8AC3E}">
        <p14:creationId xmlns:p14="http://schemas.microsoft.com/office/powerpoint/2010/main" val="71558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05546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l-SI"/>
              <a:t>Uredite slog naslova matrice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74848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34829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11/4/2023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59737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l-SI"/>
              <a:t>Uredite slog naslova matrice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5586B75A-687E-405C-8A0B-8D00578BA2C3}" type="datetimeFigureOut">
              <a:rPr lang="en-US" smtClean="0"/>
              <a:pPr/>
              <a:t>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24253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l-SI"/>
              <a:t>Uredite slog naslova matrice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5586B75A-687E-405C-8A0B-8D00578BA2C3}" type="datetimeFigureOut">
              <a:rPr lang="en-US" smtClean="0"/>
              <a:pPr/>
              <a:t>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81661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1.jp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11/4/2023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143833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684F64-240D-C9B3-4318-EA03C8CB63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SE"/>
          </a:p>
        </p:txBody>
      </p:sp>
      <p:sp>
        <p:nvSpPr>
          <p:cNvPr id="3" name="Text Placeholder 2">
            <a:extLst>
              <a:ext uri="{FF2B5EF4-FFF2-40B4-BE49-F238E27FC236}">
                <a16:creationId xmlns:a16="http://schemas.microsoft.com/office/drawing/2014/main" id="{C1998B89-FF20-91B4-3503-8B6F258DF7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grpSp>
        <p:nvGrpSpPr>
          <p:cNvPr id="7" name="Group 6">
            <a:extLst>
              <a:ext uri="{FF2B5EF4-FFF2-40B4-BE49-F238E27FC236}">
                <a16:creationId xmlns:a16="http://schemas.microsoft.com/office/drawing/2014/main" id="{43CAFB99-334F-065D-1C77-534D9178CA71}"/>
              </a:ext>
            </a:extLst>
          </p:cNvPr>
          <p:cNvGrpSpPr/>
          <p:nvPr userDrawn="1"/>
        </p:nvGrpSpPr>
        <p:grpSpPr>
          <a:xfrm>
            <a:off x="179523" y="6121210"/>
            <a:ext cx="6520219" cy="633095"/>
            <a:chOff x="519728" y="10058718"/>
            <a:chExt cx="6520219" cy="633095"/>
          </a:xfrm>
        </p:grpSpPr>
        <p:pic>
          <p:nvPicPr>
            <p:cNvPr id="8" name="Picture 7">
              <a:extLst>
                <a:ext uri="{FF2B5EF4-FFF2-40B4-BE49-F238E27FC236}">
                  <a16:creationId xmlns:a16="http://schemas.microsoft.com/office/drawing/2014/main" id="{37173820-6D4F-B0C4-A30B-F7D0678B2B6A}"/>
                </a:ext>
              </a:extLst>
            </p:cNvPr>
            <p:cNvPicPr/>
            <p:nvPr userDrawn="1"/>
          </p:nvPicPr>
          <p:blipFill>
            <a:blip r:embed="rId21">
              <a:extLst>
                <a:ext uri="{28A0092B-C50C-407E-A947-70E740481C1C}">
                  <a14:useLocalDpi xmlns:a14="http://schemas.microsoft.com/office/drawing/2010/main" val="0"/>
                </a:ext>
              </a:extLst>
            </a:blip>
            <a:stretch>
              <a:fillRect/>
            </a:stretch>
          </p:blipFill>
          <p:spPr>
            <a:xfrm>
              <a:off x="519728" y="10058718"/>
              <a:ext cx="2218055" cy="633095"/>
            </a:xfrm>
            <a:prstGeom prst="rect">
              <a:avLst/>
            </a:prstGeom>
          </p:spPr>
        </p:pic>
        <p:sp>
          <p:nvSpPr>
            <p:cNvPr id="9" name="TextBox 8">
              <a:extLst>
                <a:ext uri="{FF2B5EF4-FFF2-40B4-BE49-F238E27FC236}">
                  <a16:creationId xmlns:a16="http://schemas.microsoft.com/office/drawing/2014/main" id="{1D579E16-F6AE-08E5-6699-4737ED30B6B0}"/>
                </a:ext>
              </a:extLst>
            </p:cNvPr>
            <p:cNvSpPr txBox="1"/>
            <p:nvPr userDrawn="1"/>
          </p:nvSpPr>
          <p:spPr>
            <a:xfrm>
              <a:off x="2796720" y="10142137"/>
              <a:ext cx="4243227" cy="461665"/>
            </a:xfrm>
            <a:prstGeom prst="rect">
              <a:avLst/>
            </a:prstGeom>
            <a:noFill/>
          </p:spPr>
          <p:txBody>
            <a:bodyPr wrap="square" rtlCol="0">
              <a:spAutoFit/>
            </a:bodyPr>
            <a:lstStyle/>
            <a:p>
              <a:r>
                <a:rPr lang="en-GB" sz="800" dirty="0"/>
                <a:t>Reference number: 618596-EPP-1-2020-1-SE-EPPKA2-CBHE-JP</a:t>
              </a:r>
              <a:br>
                <a:rPr lang="en-GB" sz="800" dirty="0"/>
              </a:br>
              <a:r>
                <a:rPr lang="en-GB" sz="800" dirty="0"/>
                <a:t>This publication [communication] reflects the views only of the authors, and the Commission cannot be held responsible for any use, which may be made of the information contained therein.</a:t>
              </a:r>
            </a:p>
          </p:txBody>
        </p:sp>
      </p:grpSp>
      <p:pic>
        <p:nvPicPr>
          <p:cNvPr id="10" name="Picture 9">
            <a:extLst>
              <a:ext uri="{FF2B5EF4-FFF2-40B4-BE49-F238E27FC236}">
                <a16:creationId xmlns:a16="http://schemas.microsoft.com/office/drawing/2014/main" id="{87B58126-C7BE-5D18-F25B-55D3658D4AEE}"/>
              </a:ext>
            </a:extLst>
          </p:cNvPr>
          <p:cNvPicPr>
            <a:picLocks noChangeAspect="1"/>
          </p:cNvPicPr>
          <p:nvPr userDrawn="1"/>
        </p:nvPicPr>
        <p:blipFill>
          <a:blip r:embed="rId22"/>
          <a:stretch>
            <a:fillRect/>
          </a:stretch>
        </p:blipFill>
        <p:spPr>
          <a:xfrm>
            <a:off x="11058439" y="5504807"/>
            <a:ext cx="1074143" cy="1309111"/>
          </a:xfrm>
          <a:prstGeom prst="rect">
            <a:avLst/>
          </a:prstGeom>
        </p:spPr>
      </p:pic>
    </p:spTree>
    <p:extLst>
      <p:ext uri="{BB962C8B-B14F-4D97-AF65-F5344CB8AC3E}">
        <p14:creationId xmlns:p14="http://schemas.microsoft.com/office/powerpoint/2010/main" val="1650192691"/>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 id="2147483907" r:id="rId18"/>
    <p:sldLayoutId id="2147483908"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016/j.nbd.2009.07.030"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en.wikipedia.org/wiki/Blood%E2%80%93brain_barrier" TargetMode="External"/><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hyperlink" Target="https://sitn.hms.harvard.edu/flash/2019/efficient-drug-delivery-platform-brain/"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en.wikipedia.org/wiki/Pathog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47380" y="1181476"/>
            <a:ext cx="9144000" cy="2420562"/>
          </a:xfrm>
        </p:spPr>
        <p:txBody>
          <a:bodyPr>
            <a:normAutofit fontScale="90000"/>
          </a:bodyPr>
          <a:lstStyle/>
          <a:p>
            <a:r>
              <a:rPr lang="sl-SI" dirty="0"/>
              <a:t>1. </a:t>
            </a:r>
            <a:r>
              <a:rPr lang="sl-SI" dirty="0" err="1"/>
              <a:t>Nervous</a:t>
            </a:r>
            <a:r>
              <a:rPr lang="sl-SI" dirty="0"/>
              <a:t> </a:t>
            </a:r>
            <a:r>
              <a:rPr lang="sl-SI" dirty="0" err="1"/>
              <a:t>system</a:t>
            </a:r>
            <a:r>
              <a:rPr lang="sl-SI" dirty="0"/>
              <a:t> </a:t>
            </a:r>
            <a:br>
              <a:rPr lang="sl-SI" dirty="0"/>
            </a:br>
            <a:r>
              <a:rPr lang="sl-SI" dirty="0"/>
              <a:t>	</a:t>
            </a:r>
            <a:r>
              <a:rPr lang="sl-SI" sz="4000" dirty="0"/>
              <a:t>1.4. </a:t>
            </a:r>
            <a:r>
              <a:rPr lang="sl-SI" sz="4000" dirty="0" err="1"/>
              <a:t>Blood</a:t>
            </a:r>
            <a:r>
              <a:rPr lang="sl-SI" sz="4000" dirty="0"/>
              <a:t> </a:t>
            </a:r>
            <a:r>
              <a:rPr lang="sl-SI" sz="4000" dirty="0" err="1"/>
              <a:t>supply</a:t>
            </a:r>
            <a:br>
              <a:rPr lang="sl-SI" sz="4000" dirty="0"/>
            </a:br>
            <a:br>
              <a:rPr lang="sl-SI" sz="4000" dirty="0"/>
            </a:br>
            <a:r>
              <a:rPr lang="sl-SI" sz="4000" dirty="0" err="1"/>
              <a:t>Brain</a:t>
            </a:r>
            <a:r>
              <a:rPr lang="sl-SI" sz="4000" dirty="0"/>
              <a:t> </a:t>
            </a:r>
            <a:r>
              <a:rPr lang="sl-SI" sz="4000" dirty="0" err="1"/>
              <a:t>Blood</a:t>
            </a:r>
            <a:r>
              <a:rPr lang="sl-SI" sz="4000" dirty="0"/>
              <a:t> Barier (BBB)</a:t>
            </a:r>
          </a:p>
        </p:txBody>
      </p:sp>
      <p:sp>
        <p:nvSpPr>
          <p:cNvPr id="3" name="Podnaslov 2"/>
          <p:cNvSpPr>
            <a:spLocks noGrp="1"/>
          </p:cNvSpPr>
          <p:nvPr>
            <p:ph type="subTitle" idx="1"/>
          </p:nvPr>
        </p:nvSpPr>
        <p:spPr>
          <a:xfrm>
            <a:off x="448235" y="4711722"/>
            <a:ext cx="9144000" cy="1655762"/>
          </a:xfrm>
        </p:spPr>
        <p:txBody>
          <a:bodyPr>
            <a:normAutofit lnSpcReduction="10000"/>
          </a:bodyPr>
          <a:lstStyle/>
          <a:p>
            <a:r>
              <a:rPr lang="sl-SI" dirty="0"/>
              <a:t>Gorazd Drevenšek</a:t>
            </a:r>
          </a:p>
          <a:p>
            <a:r>
              <a:rPr lang="sl-SI" dirty="0" err="1"/>
              <a:t>University</a:t>
            </a:r>
            <a:r>
              <a:rPr lang="sl-SI" dirty="0"/>
              <a:t> </a:t>
            </a:r>
            <a:r>
              <a:rPr lang="sl-SI" dirty="0" err="1"/>
              <a:t>of</a:t>
            </a:r>
            <a:r>
              <a:rPr lang="sl-SI" dirty="0"/>
              <a:t> Ljubljana</a:t>
            </a:r>
          </a:p>
          <a:p>
            <a:endParaRPr lang="sl-SI" dirty="0"/>
          </a:p>
          <a:p>
            <a:r>
              <a:rPr lang="sl-SI" sz="1800" dirty="0" err="1"/>
              <a:t>Manuel</a:t>
            </a:r>
            <a:r>
              <a:rPr lang="sl-SI" sz="1800" dirty="0"/>
              <a:t> </a:t>
            </a:r>
            <a:r>
              <a:rPr lang="sl-SI" sz="1800" dirty="0" err="1"/>
              <a:t>Ramanović</a:t>
            </a:r>
            <a:endParaRPr lang="sl-SI" sz="1800" dirty="0"/>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1380" y="737705"/>
            <a:ext cx="2900620" cy="3530246"/>
          </a:xfrm>
          <a:prstGeom prst="rect">
            <a:avLst/>
          </a:prstGeom>
        </p:spPr>
      </p:pic>
    </p:spTree>
    <p:extLst>
      <p:ext uri="{BB962C8B-B14F-4D97-AF65-F5344CB8AC3E}">
        <p14:creationId xmlns:p14="http://schemas.microsoft.com/office/powerpoint/2010/main" val="74276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60162" y="111759"/>
            <a:ext cx="10515600" cy="874395"/>
          </a:xfrm>
        </p:spPr>
        <p:txBody>
          <a:bodyPr>
            <a:normAutofit/>
          </a:bodyPr>
          <a:lstStyle/>
          <a:p>
            <a:r>
              <a:rPr lang="sl-SI" dirty="0"/>
              <a:t>Regions of brain not enclosed by BBB</a:t>
            </a:r>
          </a:p>
        </p:txBody>
      </p:sp>
      <p:pic>
        <p:nvPicPr>
          <p:cNvPr id="4" name="Slika 3"/>
          <p:cNvPicPr>
            <a:picLocks noChangeAspect="1"/>
          </p:cNvPicPr>
          <p:nvPr/>
        </p:nvPicPr>
        <p:blipFill>
          <a:blip r:embed="rId3"/>
          <a:stretch>
            <a:fillRect/>
          </a:stretch>
        </p:blipFill>
        <p:spPr>
          <a:xfrm>
            <a:off x="7788209" y="986154"/>
            <a:ext cx="4403791" cy="4098200"/>
          </a:xfrm>
          <a:prstGeom prst="rect">
            <a:avLst/>
          </a:prstGeom>
        </p:spPr>
      </p:pic>
      <p:pic>
        <p:nvPicPr>
          <p:cNvPr id="5" name="Slika 4"/>
          <p:cNvPicPr>
            <a:picLocks noChangeAspect="1"/>
          </p:cNvPicPr>
          <p:nvPr/>
        </p:nvPicPr>
        <p:blipFill>
          <a:blip r:embed="rId4"/>
          <a:stretch>
            <a:fillRect/>
          </a:stretch>
        </p:blipFill>
        <p:spPr>
          <a:xfrm>
            <a:off x="4403792" y="986154"/>
            <a:ext cx="3642997" cy="4688541"/>
          </a:xfrm>
          <a:prstGeom prst="rect">
            <a:avLst/>
          </a:prstGeom>
        </p:spPr>
      </p:pic>
      <p:sp>
        <p:nvSpPr>
          <p:cNvPr id="8" name="TextBox 7">
            <a:extLst>
              <a:ext uri="{FF2B5EF4-FFF2-40B4-BE49-F238E27FC236}">
                <a16:creationId xmlns:a16="http://schemas.microsoft.com/office/drawing/2014/main" id="{684AF31F-D1DD-02C8-7F30-DBEC99458587}"/>
              </a:ext>
            </a:extLst>
          </p:cNvPr>
          <p:cNvSpPr txBox="1"/>
          <p:nvPr/>
        </p:nvSpPr>
        <p:spPr>
          <a:xfrm>
            <a:off x="329381" y="1480982"/>
            <a:ext cx="4005192" cy="3108543"/>
          </a:xfrm>
          <a:prstGeom prst="rect">
            <a:avLst/>
          </a:prstGeom>
          <a:noFill/>
          <a:ln>
            <a:solidFill>
              <a:schemeClr val="tx1"/>
            </a:solidFill>
            <a:prstDash val="lgDash"/>
          </a:ln>
        </p:spPr>
        <p:txBody>
          <a:bodyPr wrap="square">
            <a:spAutoFit/>
          </a:bodyPr>
          <a:lstStyle/>
          <a:p>
            <a:r>
              <a:rPr lang="en-GB" sz="2800" dirty="0">
                <a:effectLst/>
              </a:rPr>
              <a:t>Circumventricular organs </a:t>
            </a:r>
          </a:p>
          <a:p>
            <a:pPr marL="457200" indent="-457200">
              <a:buFont typeface="Arial" panose="020B0604020202020204" pitchFamily="34" charset="0"/>
              <a:buChar char="•"/>
            </a:pPr>
            <a:r>
              <a:rPr lang="en-GB" sz="2800" dirty="0">
                <a:effectLst/>
              </a:rPr>
              <a:t>area postrema, </a:t>
            </a:r>
          </a:p>
          <a:p>
            <a:pPr marL="457200" indent="-457200">
              <a:buFont typeface="Arial" panose="020B0604020202020204" pitchFamily="34" charset="0"/>
              <a:buChar char="•"/>
            </a:pPr>
            <a:r>
              <a:rPr lang="en-GB" sz="2800" dirty="0">
                <a:effectLst/>
              </a:rPr>
              <a:t>median eminence, </a:t>
            </a:r>
          </a:p>
          <a:p>
            <a:pPr marL="457200" indent="-457200">
              <a:buFont typeface="Arial" panose="020B0604020202020204" pitchFamily="34" charset="0"/>
              <a:buChar char="•"/>
            </a:pPr>
            <a:r>
              <a:rPr lang="en-GB" sz="2800" dirty="0">
                <a:effectLst/>
              </a:rPr>
              <a:t>neurohypophysis, </a:t>
            </a:r>
          </a:p>
          <a:p>
            <a:pPr marL="457200" indent="-457200">
              <a:buFont typeface="Arial" panose="020B0604020202020204" pitchFamily="34" charset="0"/>
              <a:buChar char="•"/>
            </a:pPr>
            <a:r>
              <a:rPr lang="en-GB" sz="2800" dirty="0">
                <a:effectLst/>
              </a:rPr>
              <a:t>pineal gland, </a:t>
            </a:r>
          </a:p>
          <a:p>
            <a:pPr marL="457200" indent="-457200">
              <a:buFont typeface="Arial" panose="020B0604020202020204" pitchFamily="34" charset="0"/>
              <a:buChar char="•"/>
            </a:pPr>
            <a:r>
              <a:rPr lang="en-GB" sz="2800" dirty="0" err="1">
                <a:effectLst/>
              </a:rPr>
              <a:t>subfornical</a:t>
            </a:r>
            <a:r>
              <a:rPr lang="en-GB" sz="2800" dirty="0">
                <a:effectLst/>
              </a:rPr>
              <a:t> organ and </a:t>
            </a:r>
          </a:p>
          <a:p>
            <a:pPr marL="457200" indent="-457200">
              <a:buFont typeface="Arial" panose="020B0604020202020204" pitchFamily="34" charset="0"/>
              <a:buChar char="•"/>
            </a:pPr>
            <a:r>
              <a:rPr lang="en-GB" sz="2800" dirty="0">
                <a:effectLst/>
              </a:rPr>
              <a:t>lamina terminalis</a:t>
            </a:r>
          </a:p>
        </p:txBody>
      </p:sp>
    </p:spTree>
    <p:extLst>
      <p:ext uri="{BB962C8B-B14F-4D97-AF65-F5344CB8AC3E}">
        <p14:creationId xmlns:p14="http://schemas.microsoft.com/office/powerpoint/2010/main" val="2871992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8B236-5402-838A-0D0D-B960B4059034}"/>
              </a:ext>
            </a:extLst>
          </p:cNvPr>
          <p:cNvSpPr>
            <a:spLocks noGrp="1"/>
          </p:cNvSpPr>
          <p:nvPr>
            <p:ph type="title"/>
          </p:nvPr>
        </p:nvSpPr>
        <p:spPr>
          <a:xfrm>
            <a:off x="720969" y="86815"/>
            <a:ext cx="11353800" cy="874395"/>
          </a:xfrm>
        </p:spPr>
        <p:txBody>
          <a:bodyPr>
            <a:noAutofit/>
          </a:bodyPr>
          <a:lstStyle/>
          <a:p>
            <a:r>
              <a:rPr lang="en-US" sz="3200" dirty="0"/>
              <a:t>Blood–Brain Barrier Dysfunction in Neurodegenerative Diseases</a:t>
            </a:r>
          </a:p>
        </p:txBody>
      </p:sp>
      <p:sp>
        <p:nvSpPr>
          <p:cNvPr id="3" name="Content Placeholder 2">
            <a:extLst>
              <a:ext uri="{FF2B5EF4-FFF2-40B4-BE49-F238E27FC236}">
                <a16:creationId xmlns:a16="http://schemas.microsoft.com/office/drawing/2014/main" id="{5B91AEFB-279B-97C3-B62E-A020973BDCD3}"/>
              </a:ext>
            </a:extLst>
          </p:cNvPr>
          <p:cNvSpPr>
            <a:spLocks noGrp="1"/>
          </p:cNvSpPr>
          <p:nvPr>
            <p:ph idx="1"/>
          </p:nvPr>
        </p:nvSpPr>
        <p:spPr>
          <a:xfrm>
            <a:off x="531780" y="1607541"/>
            <a:ext cx="11353799" cy="4445441"/>
          </a:xfrm>
        </p:spPr>
        <p:txBody>
          <a:bodyPr/>
          <a:lstStyle/>
          <a:p>
            <a:r>
              <a:rPr lang="en-US" u="sng" dirty="0"/>
              <a:t>Accumulation of A</a:t>
            </a:r>
            <a:r>
              <a:rPr lang="el-GR" u="sng" dirty="0"/>
              <a:t>β </a:t>
            </a:r>
            <a:r>
              <a:rPr lang="en-US" u="sng" dirty="0"/>
              <a:t>and Phosphorylated Tau in Cerebrovasculature</a:t>
            </a:r>
            <a:r>
              <a:rPr lang="en-US" u="sng" baseline="30000" dirty="0"/>
              <a:t>1</a:t>
            </a:r>
          </a:p>
          <a:p>
            <a:pPr lvl="1"/>
            <a:r>
              <a:rPr lang="en-US" dirty="0">
                <a:solidFill>
                  <a:srgbClr val="FF0000"/>
                </a:solidFill>
              </a:rPr>
              <a:t>cerebral amyloid angiopathy </a:t>
            </a:r>
            <a:r>
              <a:rPr lang="en-US" dirty="0"/>
              <a:t>(</a:t>
            </a:r>
            <a:r>
              <a:rPr lang="en-US" dirty="0">
                <a:solidFill>
                  <a:srgbClr val="FF0000"/>
                </a:solidFill>
              </a:rPr>
              <a:t>CAA</a:t>
            </a:r>
            <a:r>
              <a:rPr lang="en-US" dirty="0"/>
              <a:t>) </a:t>
            </a:r>
          </a:p>
          <a:p>
            <a:pPr lvl="1"/>
            <a:r>
              <a:rPr lang="en-US" dirty="0"/>
              <a:t>Depositions of A</a:t>
            </a:r>
            <a:r>
              <a:rPr lang="el-GR" dirty="0"/>
              <a:t>β </a:t>
            </a:r>
            <a:r>
              <a:rPr lang="sr-Latn-RS" dirty="0"/>
              <a:t>➔ </a:t>
            </a:r>
            <a:r>
              <a:rPr lang="en-US" dirty="0"/>
              <a:t>thicken vessel walls, narrow the luminal space</a:t>
            </a:r>
            <a:r>
              <a:rPr lang="sr-Latn-RS" dirty="0"/>
              <a:t> ➔</a:t>
            </a:r>
            <a:r>
              <a:rPr lang="en-US" dirty="0"/>
              <a:t> </a:t>
            </a:r>
            <a:r>
              <a:rPr lang="en-US" dirty="0">
                <a:solidFill>
                  <a:srgbClr val="0070C0"/>
                </a:solidFill>
              </a:rPr>
              <a:t>microbleeds and hemorrhages</a:t>
            </a:r>
          </a:p>
          <a:p>
            <a:r>
              <a:rPr lang="en-US" u="sng" dirty="0"/>
              <a:t>Pericyte Dysfunction</a:t>
            </a:r>
            <a:r>
              <a:rPr lang="en-US" u="sng" baseline="30000" dirty="0"/>
              <a:t>1,2</a:t>
            </a:r>
          </a:p>
          <a:p>
            <a:pPr lvl="1"/>
            <a:r>
              <a:rPr lang="en-US" dirty="0"/>
              <a:t>numbers of capillary </a:t>
            </a:r>
            <a:r>
              <a:rPr lang="en-US" dirty="0">
                <a:solidFill>
                  <a:srgbClr val="0070C0"/>
                </a:solidFill>
              </a:rPr>
              <a:t>pericytes</a:t>
            </a:r>
            <a:r>
              <a:rPr lang="en-US" dirty="0"/>
              <a:t> in the white mass were </a:t>
            </a:r>
            <a:r>
              <a:rPr lang="en-US" dirty="0">
                <a:solidFill>
                  <a:srgbClr val="FF0000"/>
                </a:solidFill>
              </a:rPr>
              <a:t>reduced</a:t>
            </a:r>
            <a:r>
              <a:rPr lang="en-US" dirty="0"/>
              <a:t> across all common dementias impairing BBB function</a:t>
            </a:r>
          </a:p>
          <a:p>
            <a:pPr lvl="1"/>
            <a:r>
              <a:rPr lang="en-GB" b="0" i="0" u="none" strike="noStrike" dirty="0">
                <a:solidFill>
                  <a:srgbClr val="212121"/>
                </a:solidFill>
                <a:effectLst/>
                <a:latin typeface="BlinkMacSystemFont"/>
              </a:rPr>
              <a:t>BBB is damaged in AD, particularly in individuals carrying apolipoprotein E4 (</a:t>
            </a:r>
            <a:r>
              <a:rPr lang="en-GB" b="0" i="0" u="none" strike="noStrike" dirty="0">
                <a:solidFill>
                  <a:srgbClr val="FF0000"/>
                </a:solidFill>
                <a:effectLst/>
                <a:latin typeface="BlinkMacSystemFont"/>
              </a:rPr>
              <a:t>APOE4</a:t>
            </a:r>
            <a:r>
              <a:rPr lang="en-GB" b="0" i="0" u="none" strike="noStrike" dirty="0">
                <a:solidFill>
                  <a:srgbClr val="212121"/>
                </a:solidFill>
                <a:effectLst/>
                <a:latin typeface="BlinkMacSystemFont"/>
              </a:rPr>
              <a:t>)</a:t>
            </a:r>
            <a:endParaRPr lang="en-US" dirty="0"/>
          </a:p>
        </p:txBody>
      </p:sp>
      <p:sp>
        <p:nvSpPr>
          <p:cNvPr id="5" name="TextBox 4">
            <a:extLst>
              <a:ext uri="{FF2B5EF4-FFF2-40B4-BE49-F238E27FC236}">
                <a16:creationId xmlns:a16="http://schemas.microsoft.com/office/drawing/2014/main" id="{7BE80AAB-FB6C-EAD4-15CC-08A95DD3E825}"/>
              </a:ext>
            </a:extLst>
          </p:cNvPr>
          <p:cNvSpPr txBox="1"/>
          <p:nvPr/>
        </p:nvSpPr>
        <p:spPr>
          <a:xfrm>
            <a:off x="838200" y="1118234"/>
            <a:ext cx="4278549" cy="461665"/>
          </a:xfrm>
          <a:prstGeom prst="rect">
            <a:avLst/>
          </a:prstGeom>
          <a:noFill/>
        </p:spPr>
        <p:txBody>
          <a:bodyPr wrap="square">
            <a:spAutoFit/>
          </a:bodyPr>
          <a:lstStyle/>
          <a:p>
            <a:r>
              <a:rPr lang="en-US" sz="2400" b="1" cap="all" dirty="0"/>
              <a:t>Alzheimer’s Disease (AD)</a:t>
            </a:r>
          </a:p>
        </p:txBody>
      </p:sp>
      <p:sp>
        <p:nvSpPr>
          <p:cNvPr id="7" name="TextBox 6">
            <a:extLst>
              <a:ext uri="{FF2B5EF4-FFF2-40B4-BE49-F238E27FC236}">
                <a16:creationId xmlns:a16="http://schemas.microsoft.com/office/drawing/2014/main" id="{C9C36DF4-3E99-7142-DAD6-F9448684E675}"/>
              </a:ext>
            </a:extLst>
          </p:cNvPr>
          <p:cNvSpPr txBox="1"/>
          <p:nvPr/>
        </p:nvSpPr>
        <p:spPr>
          <a:xfrm>
            <a:off x="531780" y="5603098"/>
            <a:ext cx="5316166" cy="646331"/>
          </a:xfrm>
          <a:prstGeom prst="rect">
            <a:avLst/>
          </a:prstGeom>
          <a:noFill/>
        </p:spPr>
        <p:txBody>
          <a:bodyPr wrap="square">
            <a:spAutoFit/>
          </a:bodyPr>
          <a:lstStyle/>
          <a:p>
            <a:r>
              <a:rPr lang="en-US" baseline="30000" dirty="0"/>
              <a:t>2</a:t>
            </a:r>
            <a:r>
              <a:rPr lang="en-US" dirty="0"/>
              <a:t>Ding R,  Brain </a:t>
            </a:r>
            <a:r>
              <a:rPr lang="en-US" dirty="0" err="1"/>
              <a:t>Pathol</a:t>
            </a:r>
            <a:r>
              <a:rPr lang="en-US" dirty="0"/>
              <a:t>. 2020</a:t>
            </a:r>
          </a:p>
          <a:p>
            <a:r>
              <a:rPr lang="en-US" baseline="30000" dirty="0"/>
              <a:t>3</a:t>
            </a:r>
            <a:r>
              <a:rPr lang="en-US" dirty="0"/>
              <a:t>Halliday MR,.J </a:t>
            </a:r>
            <a:r>
              <a:rPr lang="en-US" dirty="0" err="1"/>
              <a:t>Cereb</a:t>
            </a:r>
            <a:r>
              <a:rPr lang="en-US" dirty="0"/>
              <a:t> Blood Flow </a:t>
            </a:r>
            <a:r>
              <a:rPr lang="en-US" dirty="0" err="1"/>
              <a:t>Metab</a:t>
            </a:r>
            <a:r>
              <a:rPr lang="en-US" dirty="0"/>
              <a:t>. 2016</a:t>
            </a:r>
          </a:p>
        </p:txBody>
      </p:sp>
      <p:sp>
        <p:nvSpPr>
          <p:cNvPr id="12" name="TextBox 11">
            <a:extLst>
              <a:ext uri="{FF2B5EF4-FFF2-40B4-BE49-F238E27FC236}">
                <a16:creationId xmlns:a16="http://schemas.microsoft.com/office/drawing/2014/main" id="{422FB776-9024-42C0-3182-567BA5A789E9}"/>
              </a:ext>
            </a:extLst>
          </p:cNvPr>
          <p:cNvSpPr txBox="1"/>
          <p:nvPr/>
        </p:nvSpPr>
        <p:spPr>
          <a:xfrm>
            <a:off x="415858" y="5233766"/>
            <a:ext cx="6099242" cy="369332"/>
          </a:xfrm>
          <a:prstGeom prst="rect">
            <a:avLst/>
          </a:prstGeom>
          <a:noFill/>
        </p:spPr>
        <p:txBody>
          <a:bodyPr wrap="square">
            <a:spAutoFit/>
          </a:bodyPr>
          <a:lstStyle/>
          <a:p>
            <a:r>
              <a:rPr lang="en-GB" b="0" i="0" u="none" strike="noStrike" dirty="0">
                <a:solidFill>
                  <a:srgbClr val="303030"/>
                </a:solidFill>
                <a:effectLst/>
              </a:rPr>
              <a:t> </a:t>
            </a:r>
            <a:r>
              <a:rPr lang="en-GB" b="0" i="0" u="none" strike="noStrike" baseline="30000" dirty="0">
                <a:solidFill>
                  <a:srgbClr val="303030"/>
                </a:solidFill>
                <a:effectLst/>
              </a:rPr>
              <a:t>1</a:t>
            </a:r>
            <a:r>
              <a:rPr lang="en-GB" b="0" i="0" u="none" strike="noStrike" dirty="0">
                <a:solidFill>
                  <a:srgbClr val="303030"/>
                </a:solidFill>
                <a:effectLst/>
              </a:rPr>
              <a:t>Freeze W.M., </a:t>
            </a:r>
            <a:r>
              <a:rPr lang="en-GB" b="0" i="1" u="none" strike="noStrike" dirty="0">
                <a:solidFill>
                  <a:srgbClr val="303030"/>
                </a:solidFill>
                <a:effectLst/>
              </a:rPr>
              <a:t>Stroke. </a:t>
            </a:r>
            <a:r>
              <a:rPr lang="en-GB" b="0" i="0" u="none" strike="noStrike" dirty="0">
                <a:solidFill>
                  <a:srgbClr val="303030"/>
                </a:solidFill>
                <a:effectLst/>
              </a:rPr>
              <a:t>2019</a:t>
            </a:r>
            <a:endParaRPr lang="en-US" dirty="0"/>
          </a:p>
        </p:txBody>
      </p:sp>
    </p:spTree>
    <p:extLst>
      <p:ext uri="{BB962C8B-B14F-4D97-AF65-F5344CB8AC3E}">
        <p14:creationId xmlns:p14="http://schemas.microsoft.com/office/powerpoint/2010/main" val="764919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705F84-1738-472B-9ACF-0E5AA8C5E553}"/>
              </a:ext>
            </a:extLst>
          </p:cNvPr>
          <p:cNvSpPr>
            <a:spLocks noGrp="1"/>
          </p:cNvSpPr>
          <p:nvPr>
            <p:ph type="title"/>
          </p:nvPr>
        </p:nvSpPr>
        <p:spPr>
          <a:xfrm>
            <a:off x="838200" y="243839"/>
            <a:ext cx="11353800" cy="874395"/>
          </a:xfrm>
        </p:spPr>
        <p:txBody>
          <a:bodyPr>
            <a:noAutofit/>
          </a:bodyPr>
          <a:lstStyle/>
          <a:p>
            <a:r>
              <a:rPr lang="en-US" sz="3200" dirty="0"/>
              <a:t>Blood–Brain Barrier Dysfunction in Neurodegenerative Diseases</a:t>
            </a:r>
          </a:p>
        </p:txBody>
      </p:sp>
      <p:sp>
        <p:nvSpPr>
          <p:cNvPr id="5" name="TextBox 4">
            <a:extLst>
              <a:ext uri="{FF2B5EF4-FFF2-40B4-BE49-F238E27FC236}">
                <a16:creationId xmlns:a16="http://schemas.microsoft.com/office/drawing/2014/main" id="{3B505802-69C0-326A-BB30-7A7A0422138F}"/>
              </a:ext>
            </a:extLst>
          </p:cNvPr>
          <p:cNvSpPr txBox="1"/>
          <p:nvPr/>
        </p:nvSpPr>
        <p:spPr>
          <a:xfrm>
            <a:off x="838200" y="1118234"/>
            <a:ext cx="4278549" cy="461665"/>
          </a:xfrm>
          <a:prstGeom prst="rect">
            <a:avLst/>
          </a:prstGeom>
          <a:noFill/>
        </p:spPr>
        <p:txBody>
          <a:bodyPr wrap="square">
            <a:spAutoFit/>
          </a:bodyPr>
          <a:lstStyle/>
          <a:p>
            <a:r>
              <a:rPr lang="en-US" sz="2400" b="1" cap="all" dirty="0"/>
              <a:t>Alzheimer’s Disease (AD)</a:t>
            </a:r>
          </a:p>
        </p:txBody>
      </p:sp>
      <p:sp>
        <p:nvSpPr>
          <p:cNvPr id="7" name="TextBox 6">
            <a:extLst>
              <a:ext uri="{FF2B5EF4-FFF2-40B4-BE49-F238E27FC236}">
                <a16:creationId xmlns:a16="http://schemas.microsoft.com/office/drawing/2014/main" id="{AD10A15C-5DFD-B00D-F83E-F7FF799A8706}"/>
              </a:ext>
            </a:extLst>
          </p:cNvPr>
          <p:cNvSpPr txBox="1"/>
          <p:nvPr/>
        </p:nvSpPr>
        <p:spPr>
          <a:xfrm>
            <a:off x="838200" y="1732299"/>
            <a:ext cx="10951723" cy="3576364"/>
          </a:xfrm>
          <a:prstGeom prst="rect">
            <a:avLst/>
          </a:prstGeom>
        </p:spPr>
        <p:txBody>
          <a:bodyPr wrap="square">
            <a:spAutoFit/>
          </a:bodyPr>
          <a:lstStyle/>
          <a:p>
            <a:pPr marL="228600" indent="-228600" defTabSz="914400">
              <a:lnSpc>
                <a:spcPct val="90000"/>
              </a:lnSpc>
              <a:spcBef>
                <a:spcPts val="1000"/>
              </a:spcBef>
              <a:spcAft>
                <a:spcPts val="1000"/>
              </a:spcAft>
              <a:buFont typeface="Arial" panose="020B0604020202020204" pitchFamily="34" charset="0"/>
              <a:buChar char="•"/>
            </a:pPr>
            <a:r>
              <a:rPr lang="en-GB" sz="2800" u="sng" dirty="0"/>
              <a:t>Endothelial Cell Dysfunction</a:t>
            </a:r>
            <a:r>
              <a:rPr lang="en-GB" sz="2800" u="sng" baseline="30000" dirty="0"/>
              <a:t>1,2</a:t>
            </a:r>
          </a:p>
          <a:p>
            <a:pPr marL="685800" lvl="1" indent="-228600" defTabSz="914400">
              <a:lnSpc>
                <a:spcPct val="90000"/>
              </a:lnSpc>
              <a:spcBef>
                <a:spcPts val="1000"/>
              </a:spcBef>
              <a:spcAft>
                <a:spcPts val="1000"/>
              </a:spcAft>
              <a:buFont typeface="Arial" panose="020B0604020202020204" pitchFamily="34" charset="0"/>
              <a:buChar char="•"/>
            </a:pPr>
            <a:r>
              <a:rPr lang="en-GB" sz="2800" dirty="0"/>
              <a:t>The activation of Matrix Metalloproteinase-9 (</a:t>
            </a:r>
            <a:r>
              <a:rPr lang="en-GB" sz="2800" dirty="0">
                <a:solidFill>
                  <a:srgbClr val="FF0000"/>
                </a:solidFill>
              </a:rPr>
              <a:t>MMP-9</a:t>
            </a:r>
            <a:r>
              <a:rPr lang="en-GB" sz="2800" dirty="0"/>
              <a:t>) leads to endothelial barrier dysfunction and neuroinflammation</a:t>
            </a:r>
          </a:p>
          <a:p>
            <a:pPr marL="685800" lvl="1" indent="-228600" defTabSz="914400">
              <a:lnSpc>
                <a:spcPct val="90000"/>
              </a:lnSpc>
              <a:spcBef>
                <a:spcPts val="1000"/>
              </a:spcBef>
              <a:spcAft>
                <a:spcPts val="1000"/>
              </a:spcAft>
              <a:buFont typeface="Arial" panose="020B0604020202020204" pitchFamily="34" charset="0"/>
              <a:buChar char="•"/>
            </a:pPr>
            <a:r>
              <a:rPr lang="en-GB" sz="2800" dirty="0">
                <a:solidFill>
                  <a:srgbClr val="FF0000"/>
                </a:solidFill>
              </a:rPr>
              <a:t>glucose transport </a:t>
            </a:r>
            <a:r>
              <a:rPr lang="en-GB" sz="2800" dirty="0"/>
              <a:t>is affected in AD</a:t>
            </a:r>
            <a:r>
              <a:rPr lang="en-GB" sz="2800" baseline="30000" dirty="0"/>
              <a:t>3</a:t>
            </a:r>
            <a:r>
              <a:rPr lang="en-GB" sz="2800" dirty="0"/>
              <a:t> leading to neurodegeneration and brain atrophy</a:t>
            </a:r>
          </a:p>
          <a:p>
            <a:pPr marL="685800" lvl="1" indent="-228600" defTabSz="914400">
              <a:lnSpc>
                <a:spcPct val="90000"/>
              </a:lnSpc>
              <a:spcBef>
                <a:spcPts val="1000"/>
              </a:spcBef>
              <a:spcAft>
                <a:spcPts val="1000"/>
              </a:spcAft>
              <a:buFont typeface="Arial" panose="020B0604020202020204" pitchFamily="34" charset="0"/>
              <a:buChar char="•"/>
            </a:pPr>
            <a:r>
              <a:rPr lang="en-GB" sz="2800" dirty="0">
                <a:solidFill>
                  <a:srgbClr val="FF0000"/>
                </a:solidFill>
              </a:rPr>
              <a:t>A</a:t>
            </a:r>
            <a:r>
              <a:rPr lang="el-GR" sz="2800" dirty="0">
                <a:solidFill>
                  <a:srgbClr val="FF0000"/>
                </a:solidFill>
              </a:rPr>
              <a:t>β </a:t>
            </a:r>
            <a:r>
              <a:rPr lang="en-GB" sz="2800" dirty="0">
                <a:solidFill>
                  <a:srgbClr val="FF0000"/>
                </a:solidFill>
              </a:rPr>
              <a:t>clearance </a:t>
            </a:r>
            <a:r>
              <a:rPr lang="en-GB" sz="2800" dirty="0"/>
              <a:t>from the brain, as well as, A</a:t>
            </a:r>
            <a:r>
              <a:rPr lang="el-GR" sz="2800" dirty="0"/>
              <a:t>β</a:t>
            </a:r>
            <a:r>
              <a:rPr lang="en-GB" sz="2800" dirty="0"/>
              <a:t> </a:t>
            </a:r>
            <a:r>
              <a:rPr lang="en-GB" sz="2800" dirty="0" err="1"/>
              <a:t>depositon</a:t>
            </a:r>
            <a:r>
              <a:rPr lang="en-GB" sz="2800" dirty="0"/>
              <a:t> (↑RAGE transported) are impaired and accelerates AD progression</a:t>
            </a:r>
          </a:p>
        </p:txBody>
      </p:sp>
      <p:sp>
        <p:nvSpPr>
          <p:cNvPr id="9" name="TextBox 8">
            <a:extLst>
              <a:ext uri="{FF2B5EF4-FFF2-40B4-BE49-F238E27FC236}">
                <a16:creationId xmlns:a16="http://schemas.microsoft.com/office/drawing/2014/main" id="{CB9EB496-5D68-58C2-EC32-B5057F91C5FC}"/>
              </a:ext>
            </a:extLst>
          </p:cNvPr>
          <p:cNvSpPr txBox="1"/>
          <p:nvPr/>
        </p:nvSpPr>
        <p:spPr>
          <a:xfrm>
            <a:off x="6854133" y="5711855"/>
            <a:ext cx="3989713" cy="923330"/>
          </a:xfrm>
          <a:prstGeom prst="rect">
            <a:avLst/>
          </a:prstGeom>
          <a:noFill/>
        </p:spPr>
        <p:txBody>
          <a:bodyPr wrap="square">
            <a:spAutoFit/>
          </a:bodyPr>
          <a:lstStyle/>
          <a:p>
            <a:r>
              <a:rPr lang="en-GB" b="0" i="0" u="none" strike="noStrike" baseline="30000" dirty="0">
                <a:solidFill>
                  <a:srgbClr val="303030"/>
                </a:solidFill>
                <a:effectLst/>
              </a:rPr>
              <a:t>1</a:t>
            </a:r>
            <a:r>
              <a:rPr lang="en-GB" b="0" i="0" u="none" strike="noStrike" dirty="0">
                <a:solidFill>
                  <a:srgbClr val="303030"/>
                </a:solidFill>
                <a:effectLst/>
              </a:rPr>
              <a:t>Weekman E.M. </a:t>
            </a:r>
            <a:r>
              <a:rPr lang="en-GB" b="0" i="1" u="none" strike="noStrike" dirty="0">
                <a:solidFill>
                  <a:srgbClr val="303030"/>
                </a:solidFill>
                <a:effectLst/>
              </a:rPr>
              <a:t>J. </a:t>
            </a:r>
            <a:r>
              <a:rPr lang="en-GB" b="0" i="1" u="none" strike="noStrike" dirty="0" err="1">
                <a:solidFill>
                  <a:srgbClr val="303030"/>
                </a:solidFill>
                <a:effectLst/>
              </a:rPr>
              <a:t>Alzheimers</a:t>
            </a:r>
            <a:r>
              <a:rPr lang="en-GB" b="0" i="1" u="none" strike="noStrike" dirty="0">
                <a:solidFill>
                  <a:srgbClr val="303030"/>
                </a:solidFill>
                <a:effectLst/>
              </a:rPr>
              <a:t> Dis.</a:t>
            </a:r>
            <a:r>
              <a:rPr lang="en-GB" b="0" u="none" strike="noStrike" dirty="0">
                <a:solidFill>
                  <a:srgbClr val="303030"/>
                </a:solidFill>
                <a:effectLst/>
              </a:rPr>
              <a:t>2016</a:t>
            </a:r>
          </a:p>
          <a:p>
            <a:r>
              <a:rPr lang="en-US" baseline="30000" dirty="0"/>
              <a:t>2</a:t>
            </a:r>
            <a:r>
              <a:rPr lang="en-US" dirty="0"/>
              <a:t>Brilha </a:t>
            </a:r>
            <a:r>
              <a:rPr lang="en-US" dirty="0" err="1"/>
              <a:t>S.</a:t>
            </a:r>
            <a:r>
              <a:rPr lang="en-US" i="1" dirty="0" err="1"/>
              <a:t>Sci</a:t>
            </a:r>
            <a:r>
              <a:rPr lang="en-US" i="1" dirty="0"/>
              <a:t>. Rep</a:t>
            </a:r>
            <a:r>
              <a:rPr lang="en-US" dirty="0"/>
              <a:t>. 2017</a:t>
            </a:r>
          </a:p>
          <a:p>
            <a:r>
              <a:rPr lang="en-US" baseline="30000" dirty="0"/>
              <a:t>3</a:t>
            </a:r>
            <a:r>
              <a:rPr lang="en-US" dirty="0"/>
              <a:t>Vogelsang P. </a:t>
            </a:r>
            <a:r>
              <a:rPr lang="en-US" i="1" dirty="0"/>
              <a:t>Brain Res</a:t>
            </a:r>
            <a:r>
              <a:rPr lang="en-US" dirty="0"/>
              <a:t>. 2018</a:t>
            </a:r>
          </a:p>
        </p:txBody>
      </p:sp>
    </p:spTree>
    <p:extLst>
      <p:ext uri="{BB962C8B-B14F-4D97-AF65-F5344CB8AC3E}">
        <p14:creationId xmlns:p14="http://schemas.microsoft.com/office/powerpoint/2010/main" val="2149412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705F84-1738-472B-9ACF-0E5AA8C5E553}"/>
              </a:ext>
            </a:extLst>
          </p:cNvPr>
          <p:cNvSpPr>
            <a:spLocks noGrp="1"/>
          </p:cNvSpPr>
          <p:nvPr>
            <p:ph type="title"/>
          </p:nvPr>
        </p:nvSpPr>
        <p:spPr>
          <a:xfrm>
            <a:off x="838200" y="243839"/>
            <a:ext cx="11353800" cy="874395"/>
          </a:xfrm>
        </p:spPr>
        <p:txBody>
          <a:bodyPr>
            <a:noAutofit/>
          </a:bodyPr>
          <a:lstStyle/>
          <a:p>
            <a:r>
              <a:rPr lang="en-US" sz="3200" dirty="0"/>
              <a:t>Blood–Brain Barrier Dysfunction in Neurodegenerative Diseases</a:t>
            </a:r>
          </a:p>
        </p:txBody>
      </p:sp>
      <p:sp>
        <p:nvSpPr>
          <p:cNvPr id="5" name="TextBox 4">
            <a:extLst>
              <a:ext uri="{FF2B5EF4-FFF2-40B4-BE49-F238E27FC236}">
                <a16:creationId xmlns:a16="http://schemas.microsoft.com/office/drawing/2014/main" id="{3B505802-69C0-326A-BB30-7A7A0422138F}"/>
              </a:ext>
            </a:extLst>
          </p:cNvPr>
          <p:cNvSpPr txBox="1"/>
          <p:nvPr/>
        </p:nvSpPr>
        <p:spPr>
          <a:xfrm>
            <a:off x="838200" y="1118234"/>
            <a:ext cx="4278549" cy="461665"/>
          </a:xfrm>
          <a:prstGeom prst="rect">
            <a:avLst/>
          </a:prstGeom>
          <a:noFill/>
        </p:spPr>
        <p:txBody>
          <a:bodyPr wrap="square">
            <a:spAutoFit/>
          </a:bodyPr>
          <a:lstStyle/>
          <a:p>
            <a:r>
              <a:rPr lang="en-US" sz="2400" b="1" cap="all" dirty="0"/>
              <a:t>Alzheimer’s Disease (AD)</a:t>
            </a:r>
          </a:p>
        </p:txBody>
      </p:sp>
      <p:sp>
        <p:nvSpPr>
          <p:cNvPr id="7" name="TextBox 6">
            <a:extLst>
              <a:ext uri="{FF2B5EF4-FFF2-40B4-BE49-F238E27FC236}">
                <a16:creationId xmlns:a16="http://schemas.microsoft.com/office/drawing/2014/main" id="{AD10A15C-5DFD-B00D-F83E-F7FF799A8706}"/>
              </a:ext>
            </a:extLst>
          </p:cNvPr>
          <p:cNvSpPr txBox="1"/>
          <p:nvPr/>
        </p:nvSpPr>
        <p:spPr>
          <a:xfrm>
            <a:off x="838200" y="1579899"/>
            <a:ext cx="10951723" cy="3576364"/>
          </a:xfrm>
          <a:prstGeom prst="rect">
            <a:avLst/>
          </a:prstGeom>
        </p:spPr>
        <p:txBody>
          <a:bodyPr wrap="square">
            <a:spAutoFit/>
          </a:bodyPr>
          <a:lstStyle/>
          <a:p>
            <a:pPr marL="228600" indent="-228600" defTabSz="914400">
              <a:lnSpc>
                <a:spcPct val="90000"/>
              </a:lnSpc>
              <a:spcBef>
                <a:spcPts val="1000"/>
              </a:spcBef>
              <a:spcAft>
                <a:spcPts val="1000"/>
              </a:spcAft>
              <a:buFont typeface="Arial" panose="020B0604020202020204" pitchFamily="34" charset="0"/>
              <a:buChar char="•"/>
            </a:pPr>
            <a:r>
              <a:rPr lang="en-GB" sz="2800" u="sng" dirty="0"/>
              <a:t>Astrocyte Dysfunction</a:t>
            </a:r>
            <a:endParaRPr lang="en-GB" sz="2800" u="sng" baseline="30000" dirty="0"/>
          </a:p>
          <a:p>
            <a:pPr marL="685800" lvl="1" indent="-228600" defTabSz="914400">
              <a:lnSpc>
                <a:spcPct val="90000"/>
              </a:lnSpc>
              <a:spcBef>
                <a:spcPts val="1000"/>
              </a:spcBef>
              <a:spcAft>
                <a:spcPts val="1000"/>
              </a:spcAft>
              <a:buFont typeface="Arial" panose="020B0604020202020204" pitchFamily="34" charset="0"/>
              <a:buChar char="•"/>
            </a:pPr>
            <a:r>
              <a:rPr lang="en-GB" sz="2800" dirty="0"/>
              <a:t>astrocytes are found to produce a detectable amount of A</a:t>
            </a:r>
            <a:r>
              <a:rPr lang="el-GR" sz="2800" dirty="0"/>
              <a:t>β</a:t>
            </a:r>
            <a:r>
              <a:rPr lang="sr-Latn-RS" sz="2800" baseline="30000" dirty="0"/>
              <a:t>1</a:t>
            </a:r>
            <a:r>
              <a:rPr lang="sr-Latn-RS" sz="2800" dirty="0"/>
              <a:t>, </a:t>
            </a:r>
            <a:r>
              <a:rPr lang="sr-Latn-RS" sz="2800" dirty="0" err="1">
                <a:solidFill>
                  <a:srgbClr val="FF0000"/>
                </a:solidFill>
              </a:rPr>
              <a:t>astrogliosis</a:t>
            </a:r>
            <a:r>
              <a:rPr lang="sr-Latn-RS" sz="2800" dirty="0"/>
              <a:t> is a </a:t>
            </a:r>
            <a:r>
              <a:rPr lang="sr-Latn-RS" sz="2800" dirty="0" err="1"/>
              <a:t>common</a:t>
            </a:r>
            <a:r>
              <a:rPr lang="sr-Latn-RS" sz="2800" dirty="0"/>
              <a:t> </a:t>
            </a:r>
            <a:r>
              <a:rPr lang="sr-Latn-RS" sz="2800" dirty="0" err="1"/>
              <a:t>feature</a:t>
            </a:r>
            <a:r>
              <a:rPr lang="sr-Latn-RS" sz="2800" dirty="0"/>
              <a:t> in </a:t>
            </a:r>
            <a:r>
              <a:rPr lang="sr-Latn-RS" sz="2800" dirty="0" err="1"/>
              <a:t>NDDs</a:t>
            </a:r>
            <a:endParaRPr lang="en-GB" sz="2800" baseline="30000" dirty="0"/>
          </a:p>
          <a:p>
            <a:pPr marL="685800" lvl="1" indent="-228600" defTabSz="914400">
              <a:lnSpc>
                <a:spcPct val="90000"/>
              </a:lnSpc>
              <a:spcBef>
                <a:spcPts val="1000"/>
              </a:spcBef>
              <a:spcAft>
                <a:spcPts val="1000"/>
              </a:spcAft>
              <a:buFont typeface="Arial" panose="020B0604020202020204" pitchFamily="34" charset="0"/>
              <a:buChar char="•"/>
            </a:pPr>
            <a:r>
              <a:rPr lang="en-GB" sz="2800" dirty="0"/>
              <a:t>Since astrocytes </a:t>
            </a:r>
            <a:r>
              <a:rPr lang="en-GB" sz="2800" dirty="0" err="1"/>
              <a:t>ensheath</a:t>
            </a:r>
            <a:r>
              <a:rPr lang="en-GB" sz="2800" dirty="0"/>
              <a:t> the vasculature structure, they may also contribute to the </a:t>
            </a:r>
            <a:r>
              <a:rPr lang="en-GB" sz="2800" dirty="0">
                <a:solidFill>
                  <a:srgbClr val="FF0000"/>
                </a:solidFill>
              </a:rPr>
              <a:t>CAA pathology </a:t>
            </a:r>
            <a:r>
              <a:rPr lang="en-GB" sz="2800" dirty="0"/>
              <a:t>and disrupt BBB integrity in AD</a:t>
            </a:r>
          </a:p>
          <a:p>
            <a:pPr marL="685800" lvl="1" indent="-228600" defTabSz="914400">
              <a:lnSpc>
                <a:spcPct val="90000"/>
              </a:lnSpc>
              <a:spcBef>
                <a:spcPts val="1000"/>
              </a:spcBef>
              <a:spcAft>
                <a:spcPts val="1000"/>
              </a:spcAft>
              <a:buFont typeface="Arial" panose="020B0604020202020204" pitchFamily="34" charset="0"/>
              <a:buChar char="•"/>
            </a:pPr>
            <a:r>
              <a:rPr lang="en-GB" sz="2800" dirty="0"/>
              <a:t>On the other side, </a:t>
            </a:r>
            <a:r>
              <a:rPr lang="en-GB" sz="2800" dirty="0">
                <a:solidFill>
                  <a:srgbClr val="FF0000"/>
                </a:solidFill>
              </a:rPr>
              <a:t>astrocyte degeneration </a:t>
            </a:r>
            <a:r>
              <a:rPr lang="en-GB" sz="2800" dirty="0"/>
              <a:t>is observed in the AD brain which may disrupt BBB integrity</a:t>
            </a:r>
            <a:r>
              <a:rPr lang="en-GB" sz="2800" baseline="30000" dirty="0"/>
              <a:t>2</a:t>
            </a:r>
          </a:p>
        </p:txBody>
      </p:sp>
      <p:sp>
        <p:nvSpPr>
          <p:cNvPr id="9" name="TextBox 8">
            <a:extLst>
              <a:ext uri="{FF2B5EF4-FFF2-40B4-BE49-F238E27FC236}">
                <a16:creationId xmlns:a16="http://schemas.microsoft.com/office/drawing/2014/main" id="{CB9EB496-5D68-58C2-EC32-B5057F91C5FC}"/>
              </a:ext>
            </a:extLst>
          </p:cNvPr>
          <p:cNvSpPr txBox="1"/>
          <p:nvPr/>
        </p:nvSpPr>
        <p:spPr>
          <a:xfrm>
            <a:off x="676072" y="5278101"/>
            <a:ext cx="6099242" cy="646331"/>
          </a:xfrm>
          <a:prstGeom prst="rect">
            <a:avLst/>
          </a:prstGeom>
          <a:noFill/>
        </p:spPr>
        <p:txBody>
          <a:bodyPr wrap="square">
            <a:spAutoFit/>
          </a:bodyPr>
          <a:lstStyle/>
          <a:p>
            <a:r>
              <a:rPr lang="en-GB" b="0" i="0" u="none" strike="noStrike" baseline="30000" dirty="0">
                <a:solidFill>
                  <a:srgbClr val="303030"/>
                </a:solidFill>
                <a:effectLst/>
              </a:rPr>
              <a:t>1</a:t>
            </a:r>
            <a:r>
              <a:rPr lang="en-GB" b="0" i="0" u="none" strike="noStrike" dirty="0">
                <a:solidFill>
                  <a:srgbClr val="303030"/>
                </a:solidFill>
                <a:effectLst/>
              </a:rPr>
              <a:t> </a:t>
            </a:r>
            <a:r>
              <a:rPr lang="en-GB" b="0" i="0" u="none" strike="noStrike" dirty="0" err="1">
                <a:solidFill>
                  <a:srgbClr val="303030"/>
                </a:solidFill>
                <a:effectLst/>
              </a:rPr>
              <a:t>Veeraraghavalu</a:t>
            </a:r>
            <a:r>
              <a:rPr lang="en-GB" b="0" i="0" u="none" strike="noStrike" dirty="0">
                <a:solidFill>
                  <a:srgbClr val="303030"/>
                </a:solidFill>
                <a:effectLst/>
              </a:rPr>
              <a:t> K.J. </a:t>
            </a:r>
            <a:r>
              <a:rPr lang="en-GB" b="0" i="0" u="none" strike="noStrike" dirty="0" err="1">
                <a:solidFill>
                  <a:srgbClr val="303030"/>
                </a:solidFill>
                <a:effectLst/>
              </a:rPr>
              <a:t>Neurosci</a:t>
            </a:r>
            <a:r>
              <a:rPr lang="en-GB" b="0" i="0" u="none" strike="noStrike" dirty="0">
                <a:solidFill>
                  <a:srgbClr val="303030"/>
                </a:solidFill>
                <a:effectLst/>
              </a:rPr>
              <a:t>. 2014</a:t>
            </a:r>
          </a:p>
          <a:p>
            <a:r>
              <a:rPr lang="en-GB" b="0" i="0" u="none" strike="noStrike" baseline="30000" dirty="0">
                <a:solidFill>
                  <a:srgbClr val="303030"/>
                </a:solidFill>
                <a:effectLst/>
                <a:latin typeface="Cambria" panose="02040503050406030204" pitchFamily="18" charset="0"/>
              </a:rPr>
              <a:t>2</a:t>
            </a:r>
            <a:r>
              <a:rPr lang="en-GB" b="0" i="0" u="none" strike="noStrike" dirty="0">
                <a:solidFill>
                  <a:srgbClr val="303030"/>
                </a:solidFill>
                <a:effectLst/>
                <a:latin typeface="Cambria" panose="02040503050406030204" pitchFamily="18" charset="0"/>
              </a:rPr>
              <a:t>Olabarria M. </a:t>
            </a:r>
            <a:r>
              <a:rPr lang="en-GB" b="0" i="1" u="none" strike="noStrike" dirty="0">
                <a:solidFill>
                  <a:srgbClr val="303030"/>
                </a:solidFill>
                <a:effectLst/>
                <a:latin typeface="Cambria" panose="02040503050406030204" pitchFamily="18" charset="0"/>
              </a:rPr>
              <a:t>Glia. </a:t>
            </a:r>
            <a:r>
              <a:rPr lang="en-GB" b="0" i="0" u="none" strike="noStrike" dirty="0">
                <a:solidFill>
                  <a:srgbClr val="303030"/>
                </a:solidFill>
                <a:effectLst/>
                <a:latin typeface="Cambria" panose="02040503050406030204" pitchFamily="18" charset="0"/>
              </a:rPr>
              <a:t>2010</a:t>
            </a:r>
            <a:endParaRPr lang="en-GB" b="0" i="0" u="none" strike="noStrike" dirty="0">
              <a:solidFill>
                <a:srgbClr val="303030"/>
              </a:solidFill>
              <a:effectLst/>
            </a:endParaRPr>
          </a:p>
        </p:txBody>
      </p:sp>
    </p:spTree>
    <p:extLst>
      <p:ext uri="{BB962C8B-B14F-4D97-AF65-F5344CB8AC3E}">
        <p14:creationId xmlns:p14="http://schemas.microsoft.com/office/powerpoint/2010/main" val="1325975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8B236-5402-838A-0D0D-B960B4059034}"/>
              </a:ext>
            </a:extLst>
          </p:cNvPr>
          <p:cNvSpPr>
            <a:spLocks noGrp="1"/>
          </p:cNvSpPr>
          <p:nvPr>
            <p:ph type="title"/>
          </p:nvPr>
        </p:nvSpPr>
        <p:spPr>
          <a:xfrm>
            <a:off x="838200" y="243839"/>
            <a:ext cx="11353800" cy="874395"/>
          </a:xfrm>
        </p:spPr>
        <p:txBody>
          <a:bodyPr>
            <a:noAutofit/>
          </a:bodyPr>
          <a:lstStyle/>
          <a:p>
            <a:r>
              <a:rPr lang="en-US" sz="3200" dirty="0"/>
              <a:t>Blood–Brain Barrier Dysfunction in Neurodegenerative Diseases</a:t>
            </a:r>
          </a:p>
        </p:txBody>
      </p:sp>
      <p:sp>
        <p:nvSpPr>
          <p:cNvPr id="5" name="TextBox 4">
            <a:extLst>
              <a:ext uri="{FF2B5EF4-FFF2-40B4-BE49-F238E27FC236}">
                <a16:creationId xmlns:a16="http://schemas.microsoft.com/office/drawing/2014/main" id="{7BE80AAB-FB6C-EAD4-15CC-08A95DD3E825}"/>
              </a:ext>
            </a:extLst>
          </p:cNvPr>
          <p:cNvSpPr txBox="1"/>
          <p:nvPr/>
        </p:nvSpPr>
        <p:spPr>
          <a:xfrm>
            <a:off x="838200" y="1118234"/>
            <a:ext cx="4278549" cy="461665"/>
          </a:xfrm>
          <a:prstGeom prst="rect">
            <a:avLst/>
          </a:prstGeom>
          <a:noFill/>
        </p:spPr>
        <p:txBody>
          <a:bodyPr wrap="square">
            <a:spAutoFit/>
          </a:bodyPr>
          <a:lstStyle/>
          <a:p>
            <a:r>
              <a:rPr lang="en-US" sz="2400" b="1" cap="all" dirty="0"/>
              <a:t>Alzheimer’s Disease (AD)</a:t>
            </a:r>
          </a:p>
        </p:txBody>
      </p:sp>
      <p:sp>
        <p:nvSpPr>
          <p:cNvPr id="10" name="TextBox 9">
            <a:extLst>
              <a:ext uri="{FF2B5EF4-FFF2-40B4-BE49-F238E27FC236}">
                <a16:creationId xmlns:a16="http://schemas.microsoft.com/office/drawing/2014/main" id="{7B58D56D-B540-82FE-8467-C0333F5CC38C}"/>
              </a:ext>
            </a:extLst>
          </p:cNvPr>
          <p:cNvSpPr txBox="1"/>
          <p:nvPr/>
        </p:nvSpPr>
        <p:spPr>
          <a:xfrm>
            <a:off x="5116749" y="5519841"/>
            <a:ext cx="6050603" cy="646331"/>
          </a:xfrm>
          <a:prstGeom prst="rect">
            <a:avLst/>
          </a:prstGeom>
          <a:noFill/>
        </p:spPr>
        <p:txBody>
          <a:bodyPr wrap="square">
            <a:spAutoFit/>
          </a:bodyPr>
          <a:lstStyle/>
          <a:p>
            <a:r>
              <a:rPr lang="en-US" dirty="0" err="1"/>
              <a:t>Storck</a:t>
            </a:r>
            <a:r>
              <a:rPr lang="en-US" dirty="0"/>
              <a:t>, Steffen E. and </a:t>
            </a:r>
            <a:r>
              <a:rPr lang="en-US" dirty="0" err="1"/>
              <a:t>Pietrzik</a:t>
            </a:r>
            <a:r>
              <a:rPr lang="en-US" dirty="0"/>
              <a:t>, Claus U.. "The Blood brain-barrier and its role in Alzheimer’s disease" </a:t>
            </a:r>
            <a:r>
              <a:rPr lang="en-US" dirty="0" err="1"/>
              <a:t>Neuroforum</a:t>
            </a:r>
            <a:r>
              <a:rPr lang="en-US" dirty="0"/>
              <a:t>, 2018</a:t>
            </a:r>
          </a:p>
        </p:txBody>
      </p:sp>
      <p:pic>
        <p:nvPicPr>
          <p:cNvPr id="12" name="Picture 11" descr="Timeline&#10;&#10;Description automatically generated">
            <a:extLst>
              <a:ext uri="{FF2B5EF4-FFF2-40B4-BE49-F238E27FC236}">
                <a16:creationId xmlns:a16="http://schemas.microsoft.com/office/drawing/2014/main" id="{3B28971A-FD83-ADA7-47DA-647E36E49A73}"/>
              </a:ext>
            </a:extLst>
          </p:cNvPr>
          <p:cNvPicPr>
            <a:picLocks noChangeAspect="1"/>
          </p:cNvPicPr>
          <p:nvPr/>
        </p:nvPicPr>
        <p:blipFill>
          <a:blip r:embed="rId3"/>
          <a:stretch>
            <a:fillRect/>
          </a:stretch>
        </p:blipFill>
        <p:spPr>
          <a:xfrm>
            <a:off x="386901" y="1559158"/>
            <a:ext cx="11060462" cy="4020901"/>
          </a:xfrm>
          <a:prstGeom prst="rect">
            <a:avLst/>
          </a:prstGeom>
        </p:spPr>
      </p:pic>
    </p:spTree>
    <p:extLst>
      <p:ext uri="{BB962C8B-B14F-4D97-AF65-F5344CB8AC3E}">
        <p14:creationId xmlns:p14="http://schemas.microsoft.com/office/powerpoint/2010/main" val="2634059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le:Brain Cancer Reg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738" y="1458408"/>
            <a:ext cx="5391312" cy="404348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medworldindia.com/images/braintum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020" y="1144396"/>
            <a:ext cx="5388980" cy="4357497"/>
          </a:xfrm>
          <a:prstGeom prst="rect">
            <a:avLst/>
          </a:prstGeom>
          <a:noFill/>
          <a:extLst>
            <a:ext uri="{909E8E84-426E-40DD-AFC4-6F175D3DCCD1}">
              <a14:hiddenFill xmlns:a14="http://schemas.microsoft.com/office/drawing/2010/main">
                <a:solidFill>
                  <a:srgbClr val="FFFFFF"/>
                </a:solidFill>
              </a14:hiddenFill>
            </a:ext>
          </a:extLst>
        </p:spPr>
      </p:pic>
      <p:sp>
        <p:nvSpPr>
          <p:cNvPr id="7" name="Naslov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dirty="0"/>
              <a:t>„Risk points“ for AD plaques (stroke related?)</a:t>
            </a:r>
          </a:p>
        </p:txBody>
      </p:sp>
    </p:spTree>
    <p:extLst>
      <p:ext uri="{BB962C8B-B14F-4D97-AF65-F5344CB8AC3E}">
        <p14:creationId xmlns:p14="http://schemas.microsoft.com/office/powerpoint/2010/main" val="20157244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a:xfrm>
            <a:off x="838200" y="138043"/>
            <a:ext cx="10515600" cy="874395"/>
          </a:xfrm>
        </p:spPr>
        <p:txBody>
          <a:bodyPr>
            <a:normAutofit fontScale="90000"/>
          </a:bodyPr>
          <a:lstStyle/>
          <a:p>
            <a:r>
              <a:rPr lang="sl-SI" dirty="0">
                <a:latin typeface="Arial" charset="0"/>
                <a:ea typeface="ＭＳ Ｐゴシック" charset="0"/>
                <a:cs typeface="ＭＳ Ｐゴシック" charset="0"/>
              </a:rPr>
              <a:t>Mini </a:t>
            </a:r>
            <a:r>
              <a:rPr lang="sl-SI" dirty="0" err="1">
                <a:latin typeface="Arial" charset="0"/>
                <a:ea typeface="ＭＳ Ｐゴシック" charset="0"/>
                <a:cs typeface="ＭＳ Ｐゴシック" charset="0"/>
              </a:rPr>
              <a:t>strokes</a:t>
            </a:r>
            <a:r>
              <a:rPr lang="sl-SI" dirty="0">
                <a:latin typeface="Arial" charset="0"/>
                <a:ea typeface="ＭＳ Ｐゴシック" charset="0"/>
                <a:cs typeface="ＭＳ Ｐゴシック" charset="0"/>
              </a:rPr>
              <a:t> as </a:t>
            </a:r>
            <a:r>
              <a:rPr lang="sl-SI" dirty="0" err="1">
                <a:latin typeface="Arial" charset="0"/>
                <a:ea typeface="ＭＳ Ｐゴシック" charset="0"/>
                <a:cs typeface="ＭＳ Ｐゴシック" charset="0"/>
              </a:rPr>
              <a:t>potential</a:t>
            </a:r>
            <a:r>
              <a:rPr lang="sl-SI" dirty="0">
                <a:latin typeface="Arial" charset="0"/>
                <a:ea typeface="ＭＳ Ｐゴシック" charset="0"/>
                <a:cs typeface="ＭＳ Ｐゴシック" charset="0"/>
              </a:rPr>
              <a:t> </a:t>
            </a:r>
            <a:r>
              <a:rPr lang="sl-SI" dirty="0" err="1">
                <a:latin typeface="Arial" charset="0"/>
                <a:ea typeface="ＭＳ Ｐゴシック" charset="0"/>
                <a:cs typeface="ＭＳ Ｐゴシック" charset="0"/>
              </a:rPr>
              <a:t>initiation</a:t>
            </a:r>
            <a:r>
              <a:rPr lang="sl-SI" dirty="0">
                <a:latin typeface="Arial" charset="0"/>
                <a:ea typeface="ＭＳ Ｐゴシック" charset="0"/>
                <a:cs typeface="ＭＳ Ｐゴシック" charset="0"/>
              </a:rPr>
              <a:t> </a:t>
            </a:r>
            <a:r>
              <a:rPr lang="sl-SI" dirty="0" err="1">
                <a:latin typeface="Arial" charset="0"/>
                <a:ea typeface="ＭＳ Ｐゴシック" charset="0"/>
                <a:cs typeface="ＭＳ Ｐゴシック" charset="0"/>
              </a:rPr>
              <a:t>of</a:t>
            </a:r>
            <a:r>
              <a:rPr lang="sl-SI" dirty="0">
                <a:latin typeface="Arial" charset="0"/>
                <a:ea typeface="ＭＳ Ｐゴシック" charset="0"/>
                <a:cs typeface="ＭＳ Ｐゴシック" charset="0"/>
              </a:rPr>
              <a:t> </a:t>
            </a:r>
            <a:r>
              <a:rPr lang="sl-SI" dirty="0" err="1">
                <a:latin typeface="Arial" charset="0"/>
                <a:ea typeface="ＭＳ Ｐゴシック" charset="0"/>
                <a:cs typeface="ＭＳ Ｐゴシック" charset="0"/>
              </a:rPr>
              <a:t>plaques</a:t>
            </a:r>
            <a:endParaRPr lang="en-US" dirty="0">
              <a:latin typeface="Arial" charset="0"/>
              <a:ea typeface="ＭＳ Ｐゴシック" charset="0"/>
              <a:cs typeface="ＭＳ Ｐゴシック" charset="0"/>
            </a:endParaRPr>
          </a:p>
        </p:txBody>
      </p:sp>
      <p:sp>
        <p:nvSpPr>
          <p:cNvPr id="3" name="Content Placeholder 2">
            <a:extLst>
              <a:ext uri="{FF2B5EF4-FFF2-40B4-BE49-F238E27FC236}">
                <a16:creationId xmlns:a16="http://schemas.microsoft.com/office/drawing/2014/main" id="{D28C21CB-AA02-2689-456F-71990C0D2530}"/>
              </a:ext>
            </a:extLst>
          </p:cNvPr>
          <p:cNvSpPr>
            <a:spLocks noGrp="1"/>
          </p:cNvSpPr>
          <p:nvPr>
            <p:ph idx="1"/>
          </p:nvPr>
        </p:nvSpPr>
        <p:spPr/>
        <p:txBody>
          <a:bodyPr/>
          <a:lstStyle/>
          <a:p>
            <a:endParaRPr lang="en-US"/>
          </a:p>
        </p:txBody>
      </p:sp>
      <p:pic>
        <p:nvPicPr>
          <p:cNvPr id="9" name="Picture 2" descr="https://s.graphiq.com/sites/default/files/4553/media/images/Stroke_39869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20783"/>
            <a:ext cx="8369031" cy="5356180"/>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p:cNvPicPr>
            <a:picLocks noChangeAspect="1"/>
          </p:cNvPicPr>
          <p:nvPr/>
        </p:nvPicPr>
        <p:blipFill>
          <a:blip r:embed="rId4"/>
          <a:stretch>
            <a:fillRect/>
          </a:stretch>
        </p:blipFill>
        <p:spPr>
          <a:xfrm>
            <a:off x="7549487" y="1202748"/>
            <a:ext cx="3546981" cy="5356180"/>
          </a:xfrm>
          <a:prstGeom prst="rect">
            <a:avLst/>
          </a:prstGeom>
        </p:spPr>
      </p:pic>
    </p:spTree>
    <p:extLst>
      <p:ext uri="{BB962C8B-B14F-4D97-AF65-F5344CB8AC3E}">
        <p14:creationId xmlns:p14="http://schemas.microsoft.com/office/powerpoint/2010/main" val="354551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Main graphic"/>
          <p:cNvPicPr/>
          <p:nvPr/>
        </p:nvPicPr>
        <p:blipFill>
          <a:blip r:embed="rId3"/>
          <a:stretch/>
        </p:blipFill>
        <p:spPr>
          <a:xfrm>
            <a:off x="3539703" y="27151"/>
            <a:ext cx="8092853" cy="6112643"/>
          </a:xfrm>
          <a:prstGeom prst="rect">
            <a:avLst/>
          </a:prstGeom>
          <a:ln>
            <a:noFill/>
          </a:ln>
        </p:spPr>
      </p:pic>
      <p:sp>
        <p:nvSpPr>
          <p:cNvPr id="2" name="TextBox 1">
            <a:extLst>
              <a:ext uri="{FF2B5EF4-FFF2-40B4-BE49-F238E27FC236}">
                <a16:creationId xmlns:a16="http://schemas.microsoft.com/office/drawing/2014/main" id="{13B92ABB-7F2E-2417-59CD-496834ED5259}"/>
              </a:ext>
            </a:extLst>
          </p:cNvPr>
          <p:cNvSpPr txBox="1"/>
          <p:nvPr/>
        </p:nvSpPr>
        <p:spPr>
          <a:xfrm>
            <a:off x="151287" y="27151"/>
            <a:ext cx="3388417" cy="2246769"/>
          </a:xfrm>
          <a:prstGeom prst="rect">
            <a:avLst/>
          </a:prstGeom>
          <a:noFill/>
        </p:spPr>
        <p:txBody>
          <a:bodyPr wrap="square">
            <a:spAutoFit/>
          </a:bodyPr>
          <a:lstStyle/>
          <a:p>
            <a:r>
              <a:rPr lang="en-US" sz="2800" b="1" dirty="0">
                <a:latin typeface="+mj-lt"/>
              </a:rPr>
              <a:t>Age-related changes in cerebrovascular health and their effects on neural function and cognition</a:t>
            </a:r>
          </a:p>
        </p:txBody>
      </p:sp>
      <p:sp>
        <p:nvSpPr>
          <p:cNvPr id="3" name="TextBox 2">
            <a:extLst>
              <a:ext uri="{FF2B5EF4-FFF2-40B4-BE49-F238E27FC236}">
                <a16:creationId xmlns:a16="http://schemas.microsoft.com/office/drawing/2014/main" id="{B6475E19-68BA-1822-F006-3A8EF590FE3D}"/>
              </a:ext>
            </a:extLst>
          </p:cNvPr>
          <p:cNvSpPr txBox="1"/>
          <p:nvPr/>
        </p:nvSpPr>
        <p:spPr>
          <a:xfrm>
            <a:off x="6994956" y="6139794"/>
            <a:ext cx="3798277" cy="338554"/>
          </a:xfrm>
          <a:prstGeom prst="rect">
            <a:avLst/>
          </a:prstGeom>
          <a:noFill/>
        </p:spPr>
        <p:txBody>
          <a:bodyPr wrap="square">
            <a:spAutoFit/>
          </a:bodyPr>
          <a:lstStyle/>
          <a:p>
            <a:r>
              <a:rPr lang="en-GB" sz="1600" b="0" i="0" u="none" strike="noStrike" dirty="0">
                <a:solidFill>
                  <a:srgbClr val="1C1D1E"/>
                </a:solidFill>
                <a:effectLst/>
              </a:rPr>
              <a:t>Zimmerman</a:t>
            </a:r>
            <a:r>
              <a:rPr lang="en-GB" sz="1600" dirty="0">
                <a:solidFill>
                  <a:srgbClr val="1C1D1E"/>
                </a:solidFill>
              </a:rPr>
              <a:t> </a:t>
            </a:r>
            <a:r>
              <a:rPr lang="en-GB" sz="1600" b="0" i="0" u="none" strike="noStrike" dirty="0">
                <a:solidFill>
                  <a:srgbClr val="1C1D1E"/>
                </a:solidFill>
                <a:effectLst/>
              </a:rPr>
              <a:t>B, </a:t>
            </a:r>
            <a:r>
              <a:rPr lang="en-GB" sz="1600" b="0" i="1" u="none" strike="noStrike" dirty="0">
                <a:solidFill>
                  <a:srgbClr val="1C1D1E"/>
                </a:solidFill>
                <a:effectLst/>
              </a:rPr>
              <a:t>Psychophysiology</a:t>
            </a:r>
            <a:r>
              <a:rPr lang="en-GB" sz="1600" b="0" i="0" u="none" strike="noStrike" dirty="0">
                <a:solidFill>
                  <a:srgbClr val="1C1D1E"/>
                </a:solidFill>
                <a:effectLst/>
              </a:rPr>
              <a:t>.  2021</a:t>
            </a:r>
            <a:endParaRPr lang="en-US" sz="1600" dirty="0"/>
          </a:p>
        </p:txBody>
      </p:sp>
      <p:sp>
        <p:nvSpPr>
          <p:cNvPr id="4" name="TextBox 3">
            <a:extLst>
              <a:ext uri="{FF2B5EF4-FFF2-40B4-BE49-F238E27FC236}">
                <a16:creationId xmlns:a16="http://schemas.microsoft.com/office/drawing/2014/main" id="{C7C1B864-4F0F-7E5A-D0B8-2D81600C68EF}"/>
              </a:ext>
            </a:extLst>
          </p:cNvPr>
          <p:cNvSpPr txBox="1"/>
          <p:nvPr/>
        </p:nvSpPr>
        <p:spPr>
          <a:xfrm>
            <a:off x="330287" y="3429000"/>
            <a:ext cx="3030418" cy="1631216"/>
          </a:xfrm>
          <a:prstGeom prst="rect">
            <a:avLst/>
          </a:prstGeom>
          <a:noFill/>
        </p:spPr>
        <p:txBody>
          <a:bodyPr wrap="square" rtlCol="0">
            <a:spAutoFit/>
          </a:bodyPr>
          <a:lstStyle/>
          <a:p>
            <a:r>
              <a:rPr lang="en-US" sz="2000" dirty="0">
                <a:solidFill>
                  <a:srgbClr val="FF0000"/>
                </a:solidFill>
              </a:rPr>
              <a:t>A leaky blood-brain barrier </a:t>
            </a:r>
            <a:r>
              <a:rPr lang="en-US" sz="2000" dirty="0"/>
              <a:t>recognized as part of risk contributing toward neurodegeneration in older age</a:t>
            </a:r>
          </a:p>
        </p:txBody>
      </p:sp>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A9556-D1A9-54FB-8EA3-34660C7A4CD2}"/>
              </a:ext>
            </a:extLst>
          </p:cNvPr>
          <p:cNvSpPr>
            <a:spLocks noGrp="1"/>
          </p:cNvSpPr>
          <p:nvPr>
            <p:ph type="title"/>
          </p:nvPr>
        </p:nvSpPr>
        <p:spPr>
          <a:xfrm>
            <a:off x="127322" y="0"/>
            <a:ext cx="12064678" cy="682906"/>
          </a:xfrm>
        </p:spPr>
        <p:txBody>
          <a:bodyPr>
            <a:normAutofit/>
          </a:bodyPr>
          <a:lstStyle/>
          <a:p>
            <a:r>
              <a:rPr lang="en-US" sz="3600" dirty="0"/>
              <a:t>Summary: </a:t>
            </a:r>
            <a:r>
              <a:rPr lang="en-US" sz="2400" dirty="0"/>
              <a:t>neurovascular unit composition, function and alterations in aging and in AD</a:t>
            </a:r>
            <a:endParaRPr lang="en-US" sz="3600" dirty="0"/>
          </a:p>
        </p:txBody>
      </p:sp>
      <p:sp>
        <p:nvSpPr>
          <p:cNvPr id="5" name="TextBox 4">
            <a:extLst>
              <a:ext uri="{FF2B5EF4-FFF2-40B4-BE49-F238E27FC236}">
                <a16:creationId xmlns:a16="http://schemas.microsoft.com/office/drawing/2014/main" id="{9DD72097-5BE5-1F3A-0024-B8E3F4DDCA0D}"/>
              </a:ext>
            </a:extLst>
          </p:cNvPr>
          <p:cNvSpPr txBox="1"/>
          <p:nvPr/>
        </p:nvSpPr>
        <p:spPr>
          <a:xfrm>
            <a:off x="6566239" y="5519165"/>
            <a:ext cx="4523912" cy="369332"/>
          </a:xfrm>
          <a:prstGeom prst="rect">
            <a:avLst/>
          </a:prstGeom>
          <a:noFill/>
        </p:spPr>
        <p:txBody>
          <a:bodyPr wrap="square">
            <a:spAutoFit/>
          </a:bodyPr>
          <a:lstStyle/>
          <a:p>
            <a:r>
              <a:rPr lang="en-GB" b="0" i="0" u="none" strike="noStrike" dirty="0">
                <a:solidFill>
                  <a:srgbClr val="333333"/>
                </a:solidFill>
                <a:effectLst/>
                <a:latin typeface="-apple-system"/>
              </a:rPr>
              <a:t>Marques, </a:t>
            </a:r>
            <a:r>
              <a:rPr lang="en-GB" b="0" i="1" u="none" strike="noStrike" dirty="0">
                <a:solidFill>
                  <a:srgbClr val="333333"/>
                </a:solidFill>
                <a:effectLst/>
                <a:latin typeface="-apple-system"/>
              </a:rPr>
              <a:t>et al.</a:t>
            </a:r>
            <a:r>
              <a:rPr lang="en-GB" b="0" i="0" u="none" strike="noStrike" dirty="0">
                <a:solidFill>
                  <a:srgbClr val="333333"/>
                </a:solidFill>
                <a:effectLst/>
                <a:latin typeface="-apple-system"/>
              </a:rPr>
              <a:t> </a:t>
            </a:r>
            <a:r>
              <a:rPr lang="en-GB" b="0" i="1" u="none" strike="noStrike" dirty="0">
                <a:solidFill>
                  <a:srgbClr val="333333"/>
                </a:solidFill>
                <a:effectLst/>
                <a:latin typeface="-apple-system"/>
              </a:rPr>
              <a:t>Mol Neurodegeneration</a:t>
            </a:r>
            <a:r>
              <a:rPr lang="en-GB" b="0" i="0" u="none" strike="noStrike" dirty="0">
                <a:solidFill>
                  <a:srgbClr val="333333"/>
                </a:solidFill>
                <a:effectLst/>
                <a:latin typeface="-apple-system"/>
              </a:rPr>
              <a:t> 2013</a:t>
            </a:r>
            <a:endParaRPr lang="en-US" dirty="0"/>
          </a:p>
        </p:txBody>
      </p:sp>
      <p:pic>
        <p:nvPicPr>
          <p:cNvPr id="7" name="Picture 6" descr="Diagram&#10;&#10;Description automatically generated">
            <a:extLst>
              <a:ext uri="{FF2B5EF4-FFF2-40B4-BE49-F238E27FC236}">
                <a16:creationId xmlns:a16="http://schemas.microsoft.com/office/drawing/2014/main" id="{A3FA97A1-0308-5572-8060-1BA9B5C0522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172658" y="682906"/>
            <a:ext cx="11668243" cy="4836259"/>
          </a:xfrm>
          <a:prstGeom prst="rect">
            <a:avLst/>
          </a:prstGeom>
        </p:spPr>
      </p:pic>
    </p:spTree>
    <p:extLst>
      <p:ext uri="{BB962C8B-B14F-4D97-AF65-F5344CB8AC3E}">
        <p14:creationId xmlns:p14="http://schemas.microsoft.com/office/powerpoint/2010/main" val="2919936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FD58-A46C-F202-5B1C-A007A65A4248}"/>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EF01B600-FEC1-3129-3C85-D5B682754FD9}"/>
              </a:ext>
            </a:extLst>
          </p:cNvPr>
          <p:cNvSpPr>
            <a:spLocks noGrp="1"/>
          </p:cNvSpPr>
          <p:nvPr>
            <p:ph idx="1"/>
          </p:nvPr>
        </p:nvSpPr>
        <p:spPr>
          <a:xfrm>
            <a:off x="838200" y="1429966"/>
            <a:ext cx="10515600" cy="4805363"/>
          </a:xfrm>
        </p:spPr>
        <p:txBody>
          <a:bodyPr/>
          <a:lstStyle/>
          <a:p>
            <a:r>
              <a:rPr lang="en-US" dirty="0">
                <a:solidFill>
                  <a:srgbClr val="FF0000"/>
                </a:solidFill>
              </a:rPr>
              <a:t>BBB</a:t>
            </a:r>
            <a:r>
              <a:rPr lang="en-US" dirty="0"/>
              <a:t> is the</a:t>
            </a:r>
            <a:r>
              <a:rPr lang="sl-SI" dirty="0"/>
              <a:t> </a:t>
            </a:r>
            <a:r>
              <a:rPr lang="sl-SI" dirty="0" err="1">
                <a:solidFill>
                  <a:srgbClr val="FF0000"/>
                </a:solidFill>
              </a:rPr>
              <a:t>functional</a:t>
            </a:r>
            <a:r>
              <a:rPr lang="en-US" dirty="0">
                <a:solidFill>
                  <a:srgbClr val="FF0000"/>
                </a:solidFill>
              </a:rPr>
              <a:t> gatekeeper </a:t>
            </a:r>
            <a:r>
              <a:rPr lang="en-US" dirty="0"/>
              <a:t>for </a:t>
            </a:r>
            <a:r>
              <a:rPr lang="en-US" dirty="0">
                <a:solidFill>
                  <a:srgbClr val="00B0F0"/>
                </a:solidFill>
              </a:rPr>
              <a:t>brain homeostasis </a:t>
            </a:r>
            <a:r>
              <a:rPr lang="en-US" dirty="0"/>
              <a:t>and important for information processing, neuronal connectivity and synaptic functioning</a:t>
            </a:r>
          </a:p>
          <a:p>
            <a:r>
              <a:rPr lang="en-US" dirty="0"/>
              <a:t>many lines of evidence suggest that </a:t>
            </a:r>
            <a:r>
              <a:rPr lang="en-US" dirty="0">
                <a:solidFill>
                  <a:srgbClr val="FF0000"/>
                </a:solidFill>
              </a:rPr>
              <a:t>vascular impairment </a:t>
            </a:r>
            <a:r>
              <a:rPr lang="en-US" dirty="0"/>
              <a:t>precedes neurodegeneration</a:t>
            </a:r>
          </a:p>
          <a:p>
            <a:r>
              <a:rPr lang="en-US" dirty="0"/>
              <a:t>therapeutic strategies should target BBB breakdown in combination with other approaches in order to prevent, treat and reveres neurodegeneration in AD. </a:t>
            </a:r>
          </a:p>
        </p:txBody>
      </p:sp>
    </p:spTree>
    <p:extLst>
      <p:ext uri="{BB962C8B-B14F-4D97-AF65-F5344CB8AC3E}">
        <p14:creationId xmlns:p14="http://schemas.microsoft.com/office/powerpoint/2010/main" val="2747736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Aim </a:t>
            </a:r>
            <a:r>
              <a:rPr lang="sl-SI" dirty="0" err="1"/>
              <a:t>of</a:t>
            </a:r>
            <a:r>
              <a:rPr lang="sl-SI" dirty="0"/>
              <a:t> </a:t>
            </a:r>
            <a:r>
              <a:rPr lang="sl-SI" dirty="0" err="1"/>
              <a:t>the</a:t>
            </a:r>
            <a:r>
              <a:rPr lang="sl-SI" dirty="0"/>
              <a:t> </a:t>
            </a:r>
            <a:r>
              <a:rPr lang="sl-SI" dirty="0" err="1"/>
              <a:t>lecture</a:t>
            </a:r>
            <a:endParaRPr lang="sl-SI" dirty="0"/>
          </a:p>
        </p:txBody>
      </p:sp>
      <p:sp>
        <p:nvSpPr>
          <p:cNvPr id="3" name="Označba mesta vsebine 2"/>
          <p:cNvSpPr>
            <a:spLocks noGrp="1"/>
          </p:cNvSpPr>
          <p:nvPr>
            <p:ph idx="1"/>
          </p:nvPr>
        </p:nvSpPr>
        <p:spPr/>
        <p:txBody>
          <a:bodyPr>
            <a:normAutofit/>
          </a:bodyPr>
          <a:lstStyle/>
          <a:p>
            <a:endParaRPr lang="sl-SI" dirty="0"/>
          </a:p>
          <a:p>
            <a:r>
              <a:rPr lang="sl-SI" dirty="0"/>
              <a:t>understand the specifity of blood circulation in CNS</a:t>
            </a:r>
          </a:p>
          <a:p>
            <a:r>
              <a:rPr lang="sl-SI" dirty="0" err="1"/>
              <a:t>Special</a:t>
            </a:r>
            <a:r>
              <a:rPr lang="sl-SI" dirty="0"/>
              <a:t> </a:t>
            </a:r>
            <a:r>
              <a:rPr lang="sl-SI" dirty="0" err="1"/>
              <a:t>direct</a:t>
            </a:r>
            <a:r>
              <a:rPr lang="sl-SI" dirty="0"/>
              <a:t> </a:t>
            </a:r>
            <a:r>
              <a:rPr lang="sl-SI" dirty="0" err="1"/>
              <a:t>blood-communicating</a:t>
            </a:r>
            <a:r>
              <a:rPr lang="sl-SI" dirty="0"/>
              <a:t> </a:t>
            </a:r>
            <a:r>
              <a:rPr lang="sl-SI" dirty="0" err="1"/>
              <a:t>brain</a:t>
            </a:r>
            <a:r>
              <a:rPr lang="sl-SI" dirty="0"/>
              <a:t> </a:t>
            </a:r>
            <a:r>
              <a:rPr lang="sl-SI" dirty="0" err="1"/>
              <a:t>areas</a:t>
            </a:r>
            <a:endParaRPr lang="sl-SI" dirty="0"/>
          </a:p>
          <a:p>
            <a:r>
              <a:rPr lang="sl-SI" dirty="0" err="1"/>
              <a:t>The</a:t>
            </a:r>
            <a:r>
              <a:rPr lang="sl-SI" dirty="0"/>
              <a:t> </a:t>
            </a:r>
            <a:r>
              <a:rPr lang="sl-SI" dirty="0" err="1"/>
              <a:t>changes</a:t>
            </a:r>
            <a:r>
              <a:rPr lang="sl-SI" dirty="0"/>
              <a:t> </a:t>
            </a:r>
            <a:r>
              <a:rPr lang="sl-SI" dirty="0" err="1"/>
              <a:t>of</a:t>
            </a:r>
            <a:r>
              <a:rPr lang="sl-SI" dirty="0"/>
              <a:t> </a:t>
            </a:r>
            <a:r>
              <a:rPr lang="sl-SI" dirty="0" err="1"/>
              <a:t>circulation</a:t>
            </a:r>
            <a:r>
              <a:rPr lang="sl-SI" dirty="0"/>
              <a:t> </a:t>
            </a:r>
            <a:r>
              <a:rPr lang="sl-SI" dirty="0" err="1"/>
              <a:t>tissues</a:t>
            </a:r>
            <a:r>
              <a:rPr lang="sl-SI" dirty="0"/>
              <a:t> in NDD</a:t>
            </a:r>
          </a:p>
          <a:p>
            <a:r>
              <a:rPr lang="sl-SI" dirty="0" err="1"/>
              <a:t>The</a:t>
            </a:r>
            <a:r>
              <a:rPr lang="sl-SI" dirty="0"/>
              <a:t> role </a:t>
            </a:r>
            <a:r>
              <a:rPr lang="sl-SI" dirty="0" err="1"/>
              <a:t>of</a:t>
            </a:r>
            <a:r>
              <a:rPr lang="sl-SI" dirty="0"/>
              <a:t> </a:t>
            </a:r>
            <a:r>
              <a:rPr lang="sl-SI" dirty="0" err="1"/>
              <a:t>glia</a:t>
            </a:r>
            <a:r>
              <a:rPr lang="sl-SI" dirty="0"/>
              <a:t> </a:t>
            </a:r>
            <a:r>
              <a:rPr lang="sl-SI" dirty="0" err="1"/>
              <a:t>cells</a:t>
            </a:r>
            <a:r>
              <a:rPr lang="sl-SI" dirty="0"/>
              <a:t> in </a:t>
            </a:r>
            <a:r>
              <a:rPr lang="sl-SI" dirty="0" err="1"/>
              <a:t>comunication</a:t>
            </a:r>
            <a:r>
              <a:rPr lang="sl-SI" dirty="0"/>
              <a:t> </a:t>
            </a:r>
            <a:r>
              <a:rPr lang="sl-SI" dirty="0" err="1"/>
              <a:t>between</a:t>
            </a:r>
            <a:r>
              <a:rPr lang="sl-SI" dirty="0"/>
              <a:t> </a:t>
            </a:r>
            <a:r>
              <a:rPr lang="sl-SI" dirty="0" err="1"/>
              <a:t>blood</a:t>
            </a:r>
            <a:r>
              <a:rPr lang="sl-SI" dirty="0"/>
              <a:t> </a:t>
            </a:r>
            <a:r>
              <a:rPr lang="sl-SI" dirty="0" err="1"/>
              <a:t>circulation</a:t>
            </a:r>
            <a:r>
              <a:rPr lang="sl-SI" dirty="0"/>
              <a:t> </a:t>
            </a:r>
            <a:r>
              <a:rPr lang="sl-SI" dirty="0" err="1"/>
              <a:t>and</a:t>
            </a:r>
            <a:r>
              <a:rPr lang="sl-SI" dirty="0"/>
              <a:t> signal </a:t>
            </a:r>
            <a:r>
              <a:rPr lang="sl-SI" dirty="0" err="1"/>
              <a:t>transmission</a:t>
            </a:r>
            <a:r>
              <a:rPr lang="sl-SI" dirty="0"/>
              <a:t> </a:t>
            </a:r>
            <a:r>
              <a:rPr lang="sl-SI" dirty="0" err="1"/>
              <a:t>tissues</a:t>
            </a:r>
            <a:endParaRPr lang="sl-SI" dirty="0"/>
          </a:p>
          <a:p>
            <a:r>
              <a:rPr lang="sl-SI" dirty="0" err="1"/>
              <a:t>Microcirculation</a:t>
            </a:r>
            <a:r>
              <a:rPr lang="sl-SI" dirty="0"/>
              <a:t>, mini </a:t>
            </a:r>
            <a:r>
              <a:rPr lang="sl-SI" dirty="0" err="1"/>
              <a:t>strokes</a:t>
            </a:r>
            <a:r>
              <a:rPr lang="sl-SI" dirty="0"/>
              <a:t> </a:t>
            </a:r>
            <a:r>
              <a:rPr lang="sl-SI" dirty="0" err="1"/>
              <a:t>and</a:t>
            </a:r>
            <a:r>
              <a:rPr lang="sl-SI" dirty="0"/>
              <a:t> </a:t>
            </a:r>
            <a:r>
              <a:rPr lang="sl-SI" dirty="0" err="1"/>
              <a:t>lessions</a:t>
            </a:r>
            <a:r>
              <a:rPr lang="sl-SI" dirty="0"/>
              <a:t> as a centre </a:t>
            </a:r>
            <a:r>
              <a:rPr lang="sl-SI" dirty="0" err="1"/>
              <a:t>for</a:t>
            </a:r>
            <a:r>
              <a:rPr lang="sl-SI" dirty="0"/>
              <a:t> protein </a:t>
            </a:r>
            <a:r>
              <a:rPr lang="sl-SI" dirty="0" err="1"/>
              <a:t>deposition</a:t>
            </a:r>
            <a:r>
              <a:rPr lang="sl-SI" dirty="0"/>
              <a:t> </a:t>
            </a:r>
            <a:r>
              <a:rPr lang="sl-SI" dirty="0" err="1"/>
              <a:t>plaques</a:t>
            </a:r>
            <a:endParaRPr lang="sl-SI" dirty="0"/>
          </a:p>
          <a:p>
            <a:endParaRPr lang="sl-SI" dirty="0"/>
          </a:p>
        </p:txBody>
      </p:sp>
    </p:spTree>
    <p:extLst>
      <p:ext uri="{BB962C8B-B14F-4D97-AF65-F5344CB8AC3E}">
        <p14:creationId xmlns:p14="http://schemas.microsoft.com/office/powerpoint/2010/main" val="629026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id="{38D45D6E-044C-D80F-5B91-2D8027C5918B}"/>
              </a:ext>
            </a:extLst>
          </p:cNvPr>
          <p:cNvSpPr>
            <a:spLocks noGrp="1"/>
          </p:cNvSpPr>
          <p:nvPr>
            <p:ph type="title"/>
          </p:nvPr>
        </p:nvSpPr>
        <p:spPr>
          <a:xfrm>
            <a:off x="838200" y="365125"/>
            <a:ext cx="10515600" cy="1325563"/>
          </a:xfrm>
        </p:spPr>
        <p:txBody>
          <a:bodyPr/>
          <a:lstStyle/>
          <a:p>
            <a:r>
              <a:rPr lang="sl-SI" dirty="0"/>
              <a:t>Literature</a:t>
            </a:r>
          </a:p>
        </p:txBody>
      </p:sp>
      <p:sp>
        <p:nvSpPr>
          <p:cNvPr id="5" name="Označba mesta vsebine 2">
            <a:extLst>
              <a:ext uri="{FF2B5EF4-FFF2-40B4-BE49-F238E27FC236}">
                <a16:creationId xmlns:a16="http://schemas.microsoft.com/office/drawing/2014/main" id="{BCACA7AF-D6AF-B70A-2134-E956B31E7BD2}"/>
              </a:ext>
            </a:extLst>
          </p:cNvPr>
          <p:cNvSpPr>
            <a:spLocks noGrp="1"/>
          </p:cNvSpPr>
          <p:nvPr>
            <p:ph idx="1"/>
          </p:nvPr>
        </p:nvSpPr>
        <p:spPr>
          <a:xfrm>
            <a:off x="963706" y="1431178"/>
            <a:ext cx="10515600" cy="4351338"/>
          </a:xfrm>
        </p:spPr>
        <p:txBody>
          <a:bodyPr>
            <a:normAutofit fontScale="77500" lnSpcReduction="20000"/>
          </a:bodyPr>
          <a:lstStyle/>
          <a:p>
            <a:pPr marL="0" indent="0">
              <a:buNone/>
            </a:pPr>
            <a:r>
              <a:rPr lang="sl-SI" sz="3300" b="1" dirty="0"/>
              <a:t>Mandatory:</a:t>
            </a:r>
          </a:p>
          <a:p>
            <a:r>
              <a:rPr lang="sl-SI" dirty="0"/>
              <a:t>N. Joan Abbott, Adjanie A.K. Patabendige, Diana E.M. Dolman, Siti R. Yusof, David J. Begley, Structure and function of the blood–brain barrier, Neurobiology of Disease, Volume 37, Issue 1, 2010,Pages 13-25, </a:t>
            </a:r>
            <a:r>
              <a:rPr lang="sl-SI" dirty="0">
                <a:hlinkClick r:id="rId3"/>
              </a:rPr>
              <a:t>https://doi.org/10.1016/j.nbd.2009.07.030</a:t>
            </a:r>
            <a:r>
              <a:rPr lang="sl-SI" dirty="0"/>
              <a:t>.</a:t>
            </a:r>
          </a:p>
          <a:p>
            <a:r>
              <a:rPr lang="sl-SI" dirty="0"/>
              <a:t>Ballabh P, Braun A, Nedergaard M. The blood-brain barrier: an overview: structure, regulation, and clinical implications.Neurobiol Dis. 2004 Jun;16(1):1-13. Review.</a:t>
            </a:r>
          </a:p>
          <a:p>
            <a:pPr marL="0" indent="0">
              <a:buNone/>
            </a:pPr>
            <a:r>
              <a:rPr lang="sl-SI" sz="3300" b="1" dirty="0"/>
              <a:t>Additional:</a:t>
            </a:r>
          </a:p>
          <a:p>
            <a:r>
              <a:rPr lang="sl-SI" dirty="0"/>
              <a:t>Liebner, S., Dijkhuizen, R.M., Reiss, Y. et al. Functional morphology of the blood–brain barrier in health and disease. Acta Neuropathol 135, 311–336 (2018). https://doi.org/10.1007/s00401-018-1815-1</a:t>
            </a:r>
          </a:p>
          <a:p>
            <a:pPr marL="0" indent="0">
              <a:buNone/>
            </a:pPr>
            <a:r>
              <a:rPr lang="sl-SI" sz="3300" b="1" dirty="0"/>
              <a:t>Advanced</a:t>
            </a:r>
          </a:p>
          <a:p>
            <a:r>
              <a:rPr lang="sl-SI" dirty="0"/>
              <a:t>Kim KS. Microbial translocation of the blood-brain barrier.Int J Parasitol. 2006 May 1;36(5):607-14. Epub 2006 Mar 6. Review. </a:t>
            </a:r>
          </a:p>
          <a:p>
            <a:pPr marL="0" indent="0">
              <a:buNone/>
            </a:pPr>
            <a:endParaRPr lang="sl-SI" b="1" dirty="0"/>
          </a:p>
          <a:p>
            <a:endParaRPr lang="sl-SI" dirty="0"/>
          </a:p>
        </p:txBody>
      </p:sp>
    </p:spTree>
    <p:extLst>
      <p:ext uri="{BB962C8B-B14F-4D97-AF65-F5344CB8AC3E}">
        <p14:creationId xmlns:p14="http://schemas.microsoft.com/office/powerpoint/2010/main" val="3145892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Content</a:t>
            </a:r>
            <a:r>
              <a:rPr lang="sl-SI" dirty="0"/>
              <a:t> </a:t>
            </a:r>
            <a:r>
              <a:rPr lang="sl-SI" dirty="0" err="1"/>
              <a:t>of</a:t>
            </a:r>
            <a:r>
              <a:rPr lang="sl-SI" dirty="0"/>
              <a:t> </a:t>
            </a:r>
            <a:r>
              <a:rPr lang="sl-SI" dirty="0" err="1"/>
              <a:t>the</a:t>
            </a:r>
            <a:r>
              <a:rPr lang="sl-SI" dirty="0"/>
              <a:t> </a:t>
            </a:r>
            <a:r>
              <a:rPr lang="sl-SI" dirty="0" err="1"/>
              <a:t>lecture</a:t>
            </a:r>
            <a:endParaRPr lang="sl-SI" dirty="0"/>
          </a:p>
        </p:txBody>
      </p:sp>
      <p:sp>
        <p:nvSpPr>
          <p:cNvPr id="3" name="Označba mesta vsebine 2"/>
          <p:cNvSpPr>
            <a:spLocks noGrp="1"/>
          </p:cNvSpPr>
          <p:nvPr>
            <p:ph idx="1"/>
          </p:nvPr>
        </p:nvSpPr>
        <p:spPr/>
        <p:txBody>
          <a:bodyPr/>
          <a:lstStyle/>
          <a:p>
            <a:r>
              <a:rPr lang="sl-SI" dirty="0" err="1"/>
              <a:t>Description</a:t>
            </a:r>
            <a:r>
              <a:rPr lang="sl-SI" dirty="0"/>
              <a:t> </a:t>
            </a:r>
            <a:r>
              <a:rPr lang="sl-SI" dirty="0" err="1"/>
              <a:t>of</a:t>
            </a:r>
            <a:r>
              <a:rPr lang="sl-SI" dirty="0"/>
              <a:t> </a:t>
            </a:r>
            <a:r>
              <a:rPr lang="sl-SI" dirty="0" err="1"/>
              <a:t>the</a:t>
            </a:r>
            <a:r>
              <a:rPr lang="sl-SI" dirty="0"/>
              <a:t> </a:t>
            </a:r>
            <a:r>
              <a:rPr lang="sl-SI" dirty="0" err="1"/>
              <a:t>blood</a:t>
            </a:r>
            <a:r>
              <a:rPr lang="sl-SI" dirty="0"/>
              <a:t> </a:t>
            </a:r>
            <a:r>
              <a:rPr lang="sl-SI" dirty="0" err="1"/>
              <a:t>circulation</a:t>
            </a:r>
            <a:r>
              <a:rPr lang="sl-SI" dirty="0"/>
              <a:t> </a:t>
            </a:r>
            <a:r>
              <a:rPr lang="sl-SI" dirty="0" err="1"/>
              <a:t>of</a:t>
            </a:r>
            <a:r>
              <a:rPr lang="sl-SI" dirty="0"/>
              <a:t> CNS </a:t>
            </a:r>
            <a:r>
              <a:rPr lang="sl-SI" dirty="0" err="1"/>
              <a:t>tissues</a:t>
            </a:r>
            <a:r>
              <a:rPr lang="sl-SI" dirty="0"/>
              <a:t>, </a:t>
            </a:r>
            <a:r>
              <a:rPr lang="sl-SI" dirty="0" err="1"/>
              <a:t>anatomy</a:t>
            </a:r>
            <a:r>
              <a:rPr lang="sl-SI" dirty="0"/>
              <a:t> </a:t>
            </a:r>
            <a:r>
              <a:rPr lang="sl-SI" dirty="0" err="1"/>
              <a:t>and</a:t>
            </a:r>
            <a:r>
              <a:rPr lang="sl-SI" dirty="0"/>
              <a:t> </a:t>
            </a:r>
            <a:r>
              <a:rPr lang="sl-SI" dirty="0" err="1"/>
              <a:t>specificity</a:t>
            </a:r>
            <a:r>
              <a:rPr lang="sl-SI" dirty="0"/>
              <a:t>, </a:t>
            </a:r>
            <a:r>
              <a:rPr lang="sl-SI" dirty="0" err="1"/>
              <a:t>blood</a:t>
            </a:r>
            <a:r>
              <a:rPr lang="sl-SI" dirty="0"/>
              <a:t> </a:t>
            </a:r>
            <a:r>
              <a:rPr lang="sl-SI" dirty="0" err="1"/>
              <a:t>brain</a:t>
            </a:r>
            <a:r>
              <a:rPr lang="sl-SI" dirty="0"/>
              <a:t> </a:t>
            </a:r>
            <a:r>
              <a:rPr lang="sl-SI" dirty="0" err="1"/>
              <a:t>barrier</a:t>
            </a:r>
            <a:r>
              <a:rPr lang="sl-SI" dirty="0"/>
              <a:t> (BBB)</a:t>
            </a:r>
          </a:p>
          <a:p>
            <a:r>
              <a:rPr lang="sl-SI" dirty="0" err="1"/>
              <a:t>The</a:t>
            </a:r>
            <a:r>
              <a:rPr lang="sl-SI" dirty="0"/>
              <a:t> </a:t>
            </a:r>
            <a:r>
              <a:rPr lang="sl-SI" dirty="0" err="1"/>
              <a:t>difference</a:t>
            </a:r>
            <a:r>
              <a:rPr lang="sl-SI" dirty="0"/>
              <a:t> </a:t>
            </a:r>
            <a:r>
              <a:rPr lang="sl-SI" dirty="0" err="1"/>
              <a:t>between</a:t>
            </a:r>
            <a:r>
              <a:rPr lang="sl-SI" dirty="0"/>
              <a:t> </a:t>
            </a:r>
            <a:r>
              <a:rPr lang="sl-SI" dirty="0" err="1"/>
              <a:t>body</a:t>
            </a:r>
            <a:r>
              <a:rPr lang="sl-SI" dirty="0"/>
              <a:t> </a:t>
            </a:r>
            <a:r>
              <a:rPr lang="sl-SI" dirty="0" err="1"/>
              <a:t>and</a:t>
            </a:r>
            <a:r>
              <a:rPr lang="sl-SI" dirty="0"/>
              <a:t> CNS </a:t>
            </a:r>
            <a:r>
              <a:rPr lang="sl-SI" dirty="0" err="1"/>
              <a:t>circulation</a:t>
            </a:r>
            <a:endParaRPr lang="sl-SI" dirty="0"/>
          </a:p>
          <a:p>
            <a:r>
              <a:rPr lang="sl-SI" dirty="0" err="1"/>
              <a:t>Communication</a:t>
            </a:r>
            <a:r>
              <a:rPr lang="sl-SI" dirty="0"/>
              <a:t> </a:t>
            </a:r>
            <a:r>
              <a:rPr lang="sl-SI" dirty="0" err="1"/>
              <a:t>by</a:t>
            </a:r>
            <a:r>
              <a:rPr lang="sl-SI" dirty="0"/>
              <a:t> </a:t>
            </a:r>
            <a:r>
              <a:rPr lang="sl-SI" dirty="0" err="1"/>
              <a:t>metabolic</a:t>
            </a:r>
            <a:r>
              <a:rPr lang="sl-SI" dirty="0"/>
              <a:t> </a:t>
            </a:r>
            <a:r>
              <a:rPr lang="sl-SI" dirty="0" err="1"/>
              <a:t>particles</a:t>
            </a:r>
            <a:r>
              <a:rPr lang="sl-SI" dirty="0"/>
              <a:t>, </a:t>
            </a:r>
            <a:r>
              <a:rPr lang="sl-SI" dirty="0" err="1"/>
              <a:t>small</a:t>
            </a:r>
            <a:r>
              <a:rPr lang="sl-SI" dirty="0"/>
              <a:t> </a:t>
            </a:r>
            <a:r>
              <a:rPr lang="sl-SI" dirty="0" err="1"/>
              <a:t>microbial</a:t>
            </a:r>
            <a:r>
              <a:rPr lang="sl-SI" dirty="0"/>
              <a:t> RNA, </a:t>
            </a:r>
            <a:r>
              <a:rPr lang="sl-SI" dirty="0" err="1"/>
              <a:t>passing</a:t>
            </a:r>
            <a:r>
              <a:rPr lang="sl-SI" dirty="0"/>
              <a:t> BBB as </a:t>
            </a:r>
            <a:r>
              <a:rPr lang="sl-SI" dirty="0" err="1"/>
              <a:t>potential</a:t>
            </a:r>
            <a:r>
              <a:rPr lang="sl-SI" dirty="0"/>
              <a:t> </a:t>
            </a:r>
            <a:r>
              <a:rPr lang="sl-SI" dirty="0" err="1"/>
              <a:t>risk</a:t>
            </a:r>
            <a:r>
              <a:rPr lang="sl-SI" dirty="0"/>
              <a:t> </a:t>
            </a:r>
            <a:r>
              <a:rPr lang="sl-SI" dirty="0" err="1"/>
              <a:t>factor</a:t>
            </a:r>
            <a:r>
              <a:rPr lang="sl-SI" dirty="0"/>
              <a:t> </a:t>
            </a:r>
            <a:r>
              <a:rPr lang="sl-SI" dirty="0" err="1"/>
              <a:t>for</a:t>
            </a:r>
            <a:r>
              <a:rPr lang="sl-SI" dirty="0"/>
              <a:t> NDD</a:t>
            </a:r>
          </a:p>
          <a:p>
            <a:r>
              <a:rPr lang="sl-SI" dirty="0" err="1"/>
              <a:t>The</a:t>
            </a:r>
            <a:r>
              <a:rPr lang="sl-SI" dirty="0"/>
              <a:t> </a:t>
            </a:r>
            <a:r>
              <a:rPr lang="sl-SI" dirty="0" err="1"/>
              <a:t>glia</a:t>
            </a:r>
            <a:r>
              <a:rPr lang="sl-SI" dirty="0"/>
              <a:t> </a:t>
            </a:r>
            <a:r>
              <a:rPr lang="sl-SI" dirty="0" err="1"/>
              <a:t>cells</a:t>
            </a:r>
            <a:r>
              <a:rPr lang="sl-SI" dirty="0"/>
              <a:t> as </a:t>
            </a:r>
            <a:r>
              <a:rPr lang="sl-SI" dirty="0" err="1"/>
              <a:t>metabolic</a:t>
            </a:r>
            <a:r>
              <a:rPr lang="sl-SI" dirty="0"/>
              <a:t> </a:t>
            </a:r>
            <a:r>
              <a:rPr lang="sl-SI" dirty="0" err="1"/>
              <a:t>comunication</a:t>
            </a:r>
            <a:r>
              <a:rPr lang="sl-SI" dirty="0"/>
              <a:t> </a:t>
            </a:r>
            <a:r>
              <a:rPr lang="sl-SI" dirty="0" err="1"/>
              <a:t>between</a:t>
            </a:r>
            <a:r>
              <a:rPr lang="sl-SI" dirty="0"/>
              <a:t> </a:t>
            </a:r>
            <a:r>
              <a:rPr lang="sl-SI" dirty="0" err="1"/>
              <a:t>brain</a:t>
            </a:r>
            <a:r>
              <a:rPr lang="sl-SI" dirty="0"/>
              <a:t> </a:t>
            </a:r>
            <a:r>
              <a:rPr lang="sl-SI" dirty="0" err="1"/>
              <a:t>blood</a:t>
            </a:r>
            <a:r>
              <a:rPr lang="sl-SI" dirty="0"/>
              <a:t> </a:t>
            </a:r>
            <a:r>
              <a:rPr lang="sl-SI" dirty="0" err="1"/>
              <a:t>circulation</a:t>
            </a:r>
            <a:r>
              <a:rPr lang="sl-SI" dirty="0"/>
              <a:t> </a:t>
            </a:r>
            <a:r>
              <a:rPr lang="sl-SI" dirty="0" err="1"/>
              <a:t>and</a:t>
            </a:r>
            <a:r>
              <a:rPr lang="sl-SI" dirty="0"/>
              <a:t> </a:t>
            </a:r>
            <a:r>
              <a:rPr lang="sl-SI" dirty="0" err="1"/>
              <a:t>other</a:t>
            </a:r>
            <a:r>
              <a:rPr lang="sl-SI" dirty="0"/>
              <a:t> </a:t>
            </a:r>
            <a:r>
              <a:rPr lang="sl-SI" dirty="0" err="1"/>
              <a:t>brain</a:t>
            </a:r>
            <a:r>
              <a:rPr lang="sl-SI" dirty="0"/>
              <a:t> </a:t>
            </a:r>
            <a:r>
              <a:rPr lang="sl-SI" dirty="0" err="1"/>
              <a:t>tissues</a:t>
            </a:r>
            <a:endParaRPr lang="sl-SI" dirty="0"/>
          </a:p>
          <a:p>
            <a:r>
              <a:rPr lang="sl-SI" dirty="0" err="1"/>
              <a:t>Vascular</a:t>
            </a:r>
            <a:r>
              <a:rPr lang="sl-SI" dirty="0"/>
              <a:t> </a:t>
            </a:r>
            <a:r>
              <a:rPr lang="sl-SI" dirty="0" err="1"/>
              <a:t>dementia</a:t>
            </a:r>
            <a:r>
              <a:rPr lang="sl-SI" dirty="0"/>
              <a:t> </a:t>
            </a:r>
            <a:r>
              <a:rPr lang="sl-SI" dirty="0" err="1"/>
              <a:t>and</a:t>
            </a:r>
            <a:r>
              <a:rPr lang="sl-SI" dirty="0"/>
              <a:t> NDD</a:t>
            </a:r>
          </a:p>
          <a:p>
            <a:endParaRPr lang="sl-SI" dirty="0"/>
          </a:p>
        </p:txBody>
      </p:sp>
    </p:spTree>
    <p:extLst>
      <p:ext uri="{BB962C8B-B14F-4D97-AF65-F5344CB8AC3E}">
        <p14:creationId xmlns:p14="http://schemas.microsoft.com/office/powerpoint/2010/main" val="3510088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27023" y="215224"/>
            <a:ext cx="10515600" cy="874395"/>
          </a:xfrm>
        </p:spPr>
        <p:txBody>
          <a:bodyPr>
            <a:normAutofit fontScale="90000"/>
          </a:bodyPr>
          <a:lstStyle/>
          <a:p>
            <a:r>
              <a:rPr lang="sl-SI" dirty="0"/>
              <a:t>Blood – brain barrier – the discovery</a:t>
            </a:r>
            <a:br>
              <a:rPr lang="sl-SI" dirty="0"/>
            </a:br>
            <a:endParaRPr lang="sl-SI" dirty="0"/>
          </a:p>
        </p:txBody>
      </p:sp>
      <p:sp>
        <p:nvSpPr>
          <p:cNvPr id="10" name="TextBox 9">
            <a:extLst>
              <a:ext uri="{FF2B5EF4-FFF2-40B4-BE49-F238E27FC236}">
                <a16:creationId xmlns:a16="http://schemas.microsoft.com/office/drawing/2014/main" id="{72D32A59-CC6A-136A-6D86-450929A95887}"/>
              </a:ext>
            </a:extLst>
          </p:cNvPr>
          <p:cNvSpPr txBox="1"/>
          <p:nvPr/>
        </p:nvSpPr>
        <p:spPr>
          <a:xfrm>
            <a:off x="895035" y="1067794"/>
            <a:ext cx="5817433" cy="1323439"/>
          </a:xfrm>
          <a:prstGeom prst="rect">
            <a:avLst/>
          </a:prstGeom>
          <a:noFill/>
          <a:ln>
            <a:solidFill>
              <a:srgbClr val="FF0000"/>
            </a:solidFill>
          </a:ln>
        </p:spPr>
        <p:txBody>
          <a:bodyPr wrap="square">
            <a:spAutoFit/>
          </a:bodyPr>
          <a:lstStyle/>
          <a:p>
            <a:r>
              <a:rPr lang="nl-NL" sz="2000" b="1" dirty="0">
                <a:solidFill>
                  <a:srgbClr val="000000"/>
                </a:solidFill>
                <a:highlight>
                  <a:srgbClr val="FFFFFF"/>
                </a:highlight>
                <a:uFill>
                  <a:noFill/>
                </a:uFill>
                <a:hlinkClick r:id="rId3">
                  <a:extLst>
                    <a:ext uri="{A12FA001-AC4F-418D-AE19-62706E023703}">
                      <ahyp:hlinkClr xmlns:ahyp="http://schemas.microsoft.com/office/drawing/2018/hyperlinkcolor" val="tx"/>
                    </a:ext>
                  </a:extLst>
                </a:hlinkClick>
              </a:rPr>
              <a:t>Blood–brain barrier</a:t>
            </a:r>
            <a:r>
              <a:rPr lang="nl-NL" sz="2000" b="1" dirty="0">
                <a:solidFill>
                  <a:srgbClr val="000000"/>
                </a:solidFill>
                <a:highlight>
                  <a:srgbClr val="FFFFFF"/>
                </a:highlight>
              </a:rPr>
              <a:t> (BBB</a:t>
            </a:r>
            <a:r>
              <a:rPr lang="nl-NL" sz="2000" dirty="0">
                <a:solidFill>
                  <a:srgbClr val="000000"/>
                </a:solidFill>
                <a:highlight>
                  <a:srgbClr val="FFFFFF"/>
                </a:highlight>
              </a:rPr>
              <a:t>) = </a:t>
            </a:r>
            <a:r>
              <a:rPr lang="nl-NL" sz="2000" dirty="0" err="1">
                <a:solidFill>
                  <a:srgbClr val="000000"/>
                </a:solidFill>
                <a:highlight>
                  <a:srgbClr val="FFFFFF"/>
                </a:highlight>
              </a:rPr>
              <a:t>structural</a:t>
            </a:r>
            <a:r>
              <a:rPr lang="nl-NL" sz="2000" dirty="0">
                <a:solidFill>
                  <a:srgbClr val="000000"/>
                </a:solidFill>
                <a:highlight>
                  <a:srgbClr val="FFFFFF"/>
                </a:highlight>
              </a:rPr>
              <a:t> </a:t>
            </a:r>
            <a:r>
              <a:rPr lang="nl-NL" sz="2000" dirty="0" err="1">
                <a:solidFill>
                  <a:srgbClr val="000000"/>
                </a:solidFill>
                <a:highlight>
                  <a:srgbClr val="FFFFFF"/>
                </a:highlight>
              </a:rPr>
              <a:t>and</a:t>
            </a:r>
            <a:r>
              <a:rPr lang="nl-NL" sz="2000" dirty="0">
                <a:solidFill>
                  <a:srgbClr val="000000"/>
                </a:solidFill>
                <a:highlight>
                  <a:srgbClr val="FFFFFF"/>
                </a:highlight>
              </a:rPr>
              <a:t> </a:t>
            </a:r>
            <a:r>
              <a:rPr lang="nl-NL" sz="2000" dirty="0" err="1">
                <a:solidFill>
                  <a:srgbClr val="000000"/>
                </a:solidFill>
                <a:highlight>
                  <a:srgbClr val="FFFFFF"/>
                </a:highlight>
              </a:rPr>
              <a:t>functional</a:t>
            </a:r>
            <a:r>
              <a:rPr lang="nl-NL" sz="2000" dirty="0">
                <a:solidFill>
                  <a:srgbClr val="000000"/>
                </a:solidFill>
                <a:highlight>
                  <a:srgbClr val="FFFFFF"/>
                </a:highlight>
              </a:rPr>
              <a:t> </a:t>
            </a:r>
            <a:r>
              <a:rPr lang="nl-NL" sz="2000" dirty="0" err="1">
                <a:solidFill>
                  <a:srgbClr val="000000"/>
                </a:solidFill>
                <a:highlight>
                  <a:srgbClr val="FFFFFF"/>
                </a:highlight>
              </a:rPr>
              <a:t>barrier</a:t>
            </a:r>
            <a:r>
              <a:rPr lang="nl-NL" sz="2000" dirty="0">
                <a:solidFill>
                  <a:srgbClr val="000000"/>
                </a:solidFill>
                <a:highlight>
                  <a:srgbClr val="FFFFFF"/>
                </a:highlight>
              </a:rPr>
              <a:t> </a:t>
            </a:r>
            <a:r>
              <a:rPr lang="nl-NL" sz="2000" dirty="0" err="1">
                <a:solidFill>
                  <a:srgbClr val="000000"/>
                </a:solidFill>
                <a:highlight>
                  <a:srgbClr val="FFFFFF"/>
                </a:highlight>
              </a:rPr>
              <a:t>which</a:t>
            </a:r>
            <a:r>
              <a:rPr lang="nl-NL" sz="2000" dirty="0">
                <a:solidFill>
                  <a:srgbClr val="000000"/>
                </a:solidFill>
                <a:highlight>
                  <a:srgbClr val="FFFFFF"/>
                </a:highlight>
              </a:rPr>
              <a:t> </a:t>
            </a:r>
            <a:r>
              <a:rPr lang="nl-NL" sz="2000" dirty="0" err="1">
                <a:solidFill>
                  <a:srgbClr val="000000"/>
                </a:solidFill>
                <a:highlight>
                  <a:srgbClr val="FFFFFF"/>
                </a:highlight>
              </a:rPr>
              <a:t>impedes</a:t>
            </a:r>
            <a:r>
              <a:rPr lang="nl-NL" sz="2000" dirty="0">
                <a:solidFill>
                  <a:srgbClr val="000000"/>
                </a:solidFill>
                <a:highlight>
                  <a:srgbClr val="FFFFFF"/>
                </a:highlight>
              </a:rPr>
              <a:t> </a:t>
            </a:r>
            <a:r>
              <a:rPr lang="nl-NL" sz="2000" dirty="0" err="1">
                <a:solidFill>
                  <a:srgbClr val="000000"/>
                </a:solidFill>
                <a:highlight>
                  <a:srgbClr val="FFFFFF"/>
                </a:highlight>
              </a:rPr>
              <a:t>and</a:t>
            </a:r>
            <a:r>
              <a:rPr lang="nl-NL" sz="2000" dirty="0">
                <a:solidFill>
                  <a:srgbClr val="000000"/>
                </a:solidFill>
                <a:highlight>
                  <a:srgbClr val="FFFFFF"/>
                </a:highlight>
              </a:rPr>
              <a:t> </a:t>
            </a:r>
            <a:r>
              <a:rPr lang="nl-NL" sz="2000" dirty="0" err="1">
                <a:solidFill>
                  <a:srgbClr val="000000"/>
                </a:solidFill>
                <a:highlight>
                  <a:srgbClr val="FFFFFF"/>
                </a:highlight>
              </a:rPr>
              <a:t>regulates</a:t>
            </a:r>
            <a:r>
              <a:rPr lang="nl-NL" sz="2000" dirty="0">
                <a:solidFill>
                  <a:srgbClr val="000000"/>
                </a:solidFill>
                <a:highlight>
                  <a:srgbClr val="FFFFFF"/>
                </a:highlight>
              </a:rPr>
              <a:t> </a:t>
            </a:r>
            <a:r>
              <a:rPr lang="nl-NL" sz="2000" dirty="0" err="1">
                <a:solidFill>
                  <a:srgbClr val="000000"/>
                </a:solidFill>
                <a:highlight>
                  <a:srgbClr val="FFFFFF"/>
                </a:highlight>
              </a:rPr>
              <a:t>the</a:t>
            </a:r>
            <a:r>
              <a:rPr lang="nl-NL" sz="2000" dirty="0">
                <a:solidFill>
                  <a:srgbClr val="000000"/>
                </a:solidFill>
                <a:highlight>
                  <a:srgbClr val="FFFFFF"/>
                </a:highlight>
              </a:rPr>
              <a:t> influx of most </a:t>
            </a:r>
            <a:r>
              <a:rPr lang="nl-NL" sz="2000" dirty="0" err="1">
                <a:solidFill>
                  <a:srgbClr val="000000"/>
                </a:solidFill>
                <a:highlight>
                  <a:srgbClr val="FFFFFF"/>
                </a:highlight>
              </a:rPr>
              <a:t>compounds</a:t>
            </a:r>
            <a:r>
              <a:rPr lang="nl-NL" sz="2000" dirty="0">
                <a:solidFill>
                  <a:srgbClr val="000000"/>
                </a:solidFill>
                <a:highlight>
                  <a:srgbClr val="FFFFFF"/>
                </a:highlight>
              </a:rPr>
              <a:t> </a:t>
            </a:r>
            <a:r>
              <a:rPr lang="nl-NL" sz="2000" dirty="0" err="1">
                <a:solidFill>
                  <a:srgbClr val="000000"/>
                </a:solidFill>
                <a:highlight>
                  <a:srgbClr val="FFFFFF"/>
                </a:highlight>
              </a:rPr>
              <a:t>from</a:t>
            </a:r>
            <a:r>
              <a:rPr lang="nl-NL" sz="2000" dirty="0">
                <a:solidFill>
                  <a:srgbClr val="000000"/>
                </a:solidFill>
                <a:highlight>
                  <a:srgbClr val="FFFFFF"/>
                </a:highlight>
              </a:rPr>
              <a:t> </a:t>
            </a:r>
            <a:r>
              <a:rPr lang="nl-NL" sz="2000" dirty="0" err="1">
                <a:solidFill>
                  <a:srgbClr val="000000"/>
                </a:solidFill>
                <a:highlight>
                  <a:srgbClr val="FFFFFF"/>
                </a:highlight>
              </a:rPr>
              <a:t>blood</a:t>
            </a:r>
            <a:r>
              <a:rPr lang="nl-NL" sz="2000" dirty="0">
                <a:solidFill>
                  <a:srgbClr val="000000"/>
                </a:solidFill>
                <a:highlight>
                  <a:srgbClr val="FFFFFF"/>
                </a:highlight>
              </a:rPr>
              <a:t> </a:t>
            </a:r>
            <a:r>
              <a:rPr lang="nl-NL" sz="2000" dirty="0" err="1">
                <a:solidFill>
                  <a:srgbClr val="000000"/>
                </a:solidFill>
                <a:highlight>
                  <a:srgbClr val="FFFFFF"/>
                </a:highlight>
              </a:rPr>
              <a:t>to</a:t>
            </a:r>
            <a:r>
              <a:rPr lang="nl-NL" sz="2000" dirty="0">
                <a:solidFill>
                  <a:srgbClr val="000000"/>
                </a:solidFill>
                <a:highlight>
                  <a:srgbClr val="FFFFFF"/>
                </a:highlight>
              </a:rPr>
              <a:t> </a:t>
            </a:r>
            <a:r>
              <a:rPr lang="nl-NL" sz="2000" dirty="0" err="1">
                <a:solidFill>
                  <a:srgbClr val="000000"/>
                </a:solidFill>
                <a:highlight>
                  <a:srgbClr val="FFFFFF"/>
                </a:highlight>
              </a:rPr>
              <a:t>brain</a:t>
            </a:r>
            <a:r>
              <a:rPr lang="nl-NL" sz="2000" dirty="0">
                <a:solidFill>
                  <a:srgbClr val="000000"/>
                </a:solidFill>
                <a:highlight>
                  <a:srgbClr val="FFFFFF"/>
                </a:highlight>
              </a:rPr>
              <a:t> </a:t>
            </a:r>
            <a:r>
              <a:rPr lang="nl-NL" sz="2000" dirty="0" err="1">
                <a:solidFill>
                  <a:srgbClr val="000000"/>
                </a:solidFill>
                <a:highlight>
                  <a:srgbClr val="FFFFFF"/>
                </a:highlight>
              </a:rPr>
              <a:t>composed</a:t>
            </a:r>
            <a:r>
              <a:rPr lang="nl-NL" sz="2000" dirty="0">
                <a:solidFill>
                  <a:srgbClr val="000000"/>
                </a:solidFill>
                <a:highlight>
                  <a:srgbClr val="FFFFFF"/>
                </a:highlight>
              </a:rPr>
              <a:t> of </a:t>
            </a:r>
            <a:r>
              <a:rPr lang="nl-NL" sz="2000" b="1" dirty="0" err="1">
                <a:solidFill>
                  <a:srgbClr val="000000"/>
                </a:solidFill>
                <a:highlight>
                  <a:srgbClr val="FFFFFF"/>
                </a:highlight>
              </a:rPr>
              <a:t>astrocytes</a:t>
            </a:r>
            <a:r>
              <a:rPr lang="nl-NL" sz="2000" dirty="0">
                <a:solidFill>
                  <a:srgbClr val="000000"/>
                </a:solidFill>
                <a:highlight>
                  <a:srgbClr val="FFFFFF"/>
                </a:highlight>
              </a:rPr>
              <a:t> </a:t>
            </a:r>
            <a:r>
              <a:rPr lang="nl-NL" sz="2000" dirty="0" err="1">
                <a:solidFill>
                  <a:srgbClr val="000000"/>
                </a:solidFill>
                <a:highlight>
                  <a:srgbClr val="FFFFFF"/>
                </a:highlight>
              </a:rPr>
              <a:t>and</a:t>
            </a:r>
            <a:r>
              <a:rPr lang="nl-NL" sz="2000" dirty="0">
                <a:solidFill>
                  <a:srgbClr val="000000"/>
                </a:solidFill>
                <a:highlight>
                  <a:srgbClr val="FFFFFF"/>
                </a:highlight>
              </a:rPr>
              <a:t> </a:t>
            </a:r>
            <a:r>
              <a:rPr lang="nl-NL" sz="2000" b="1" dirty="0" err="1">
                <a:solidFill>
                  <a:srgbClr val="000000"/>
                </a:solidFill>
                <a:highlight>
                  <a:srgbClr val="FFFFFF"/>
                </a:highlight>
              </a:rPr>
              <a:t>endothelial</a:t>
            </a:r>
            <a:r>
              <a:rPr lang="nl-NL" sz="2000" dirty="0">
                <a:solidFill>
                  <a:srgbClr val="000000"/>
                </a:solidFill>
                <a:highlight>
                  <a:srgbClr val="FFFFFF"/>
                </a:highlight>
              </a:rPr>
              <a:t> </a:t>
            </a:r>
            <a:r>
              <a:rPr lang="nl-NL" sz="2000" dirty="0" err="1">
                <a:solidFill>
                  <a:srgbClr val="000000"/>
                </a:solidFill>
                <a:highlight>
                  <a:srgbClr val="FFFFFF"/>
                </a:highlight>
              </a:rPr>
              <a:t>cells</a:t>
            </a:r>
            <a:r>
              <a:rPr lang="nl-NL" sz="2000" dirty="0">
                <a:solidFill>
                  <a:srgbClr val="000000"/>
                </a:solidFill>
                <a:highlight>
                  <a:srgbClr val="FFFFFF"/>
                </a:highlight>
              </a:rPr>
              <a:t> </a:t>
            </a:r>
            <a:endParaRPr lang="en-US" sz="2000" dirty="0"/>
          </a:p>
        </p:txBody>
      </p:sp>
      <p:sp>
        <p:nvSpPr>
          <p:cNvPr id="12" name="TextBox 11">
            <a:extLst>
              <a:ext uri="{FF2B5EF4-FFF2-40B4-BE49-F238E27FC236}">
                <a16:creationId xmlns:a16="http://schemas.microsoft.com/office/drawing/2014/main" id="{EB3B6A91-0564-2B45-38CE-2E7B5C6417CF}"/>
              </a:ext>
            </a:extLst>
          </p:cNvPr>
          <p:cNvSpPr txBox="1"/>
          <p:nvPr/>
        </p:nvSpPr>
        <p:spPr>
          <a:xfrm>
            <a:off x="937132" y="2784055"/>
            <a:ext cx="5817433" cy="646331"/>
          </a:xfrm>
          <a:prstGeom prst="rect">
            <a:avLst/>
          </a:prstGeom>
          <a:noFill/>
        </p:spPr>
        <p:txBody>
          <a:bodyPr wrap="square">
            <a:spAutoFit/>
          </a:bodyPr>
          <a:lstStyle/>
          <a:p>
            <a:r>
              <a:rPr lang="en-GB" b="1" dirty="0">
                <a:effectLst/>
              </a:rPr>
              <a:t>1885</a:t>
            </a:r>
            <a:r>
              <a:rPr lang="en-GB" dirty="0">
                <a:effectLst/>
              </a:rPr>
              <a:t>: Paul Ehrlich: intravenous dyes in experimental organisms caused staining of all organs except the brain</a:t>
            </a:r>
          </a:p>
        </p:txBody>
      </p:sp>
      <p:pic>
        <p:nvPicPr>
          <p:cNvPr id="14" name="Picture 13" descr="A picture containing invertebrate, coelenterate, blue&#10;&#10;Description automatically generated">
            <a:extLst>
              <a:ext uri="{FF2B5EF4-FFF2-40B4-BE49-F238E27FC236}">
                <a16:creationId xmlns:a16="http://schemas.microsoft.com/office/drawing/2014/main" id="{3396EEBD-F96F-DC4A-08B5-0E064F7F0B9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139757" y="-27404"/>
            <a:ext cx="2205732" cy="1323439"/>
          </a:xfrm>
          <a:prstGeom prst="rect">
            <a:avLst/>
          </a:prstGeom>
          <a:effectLst>
            <a:softEdge rad="101600"/>
          </a:effectLst>
        </p:spPr>
      </p:pic>
      <p:sp>
        <p:nvSpPr>
          <p:cNvPr id="27" name="TextBox 26">
            <a:extLst>
              <a:ext uri="{FF2B5EF4-FFF2-40B4-BE49-F238E27FC236}">
                <a16:creationId xmlns:a16="http://schemas.microsoft.com/office/drawing/2014/main" id="{C2DA6B1D-598C-6AE1-ABDC-76E50D2C8488}"/>
              </a:ext>
            </a:extLst>
          </p:cNvPr>
          <p:cNvSpPr txBox="1"/>
          <p:nvPr/>
        </p:nvSpPr>
        <p:spPr>
          <a:xfrm>
            <a:off x="895035" y="5018715"/>
            <a:ext cx="6098582" cy="646331"/>
          </a:xfrm>
          <a:prstGeom prst="rect">
            <a:avLst/>
          </a:prstGeom>
          <a:noFill/>
        </p:spPr>
        <p:txBody>
          <a:bodyPr wrap="square">
            <a:spAutoFit/>
          </a:bodyPr>
          <a:lstStyle/>
          <a:p>
            <a:r>
              <a:rPr lang="en-GB" b="1" dirty="0">
                <a:effectLst/>
              </a:rPr>
              <a:t>1950s</a:t>
            </a:r>
            <a:r>
              <a:rPr lang="en-GB" dirty="0">
                <a:effectLst/>
              </a:rPr>
              <a:t>: Electron microscopy demonstrated that the outermost layers of endothelial cells in brain capillaries are fused together</a:t>
            </a:r>
          </a:p>
        </p:txBody>
      </p:sp>
      <p:grpSp>
        <p:nvGrpSpPr>
          <p:cNvPr id="29" name="Group 28">
            <a:extLst>
              <a:ext uri="{FF2B5EF4-FFF2-40B4-BE49-F238E27FC236}">
                <a16:creationId xmlns:a16="http://schemas.microsoft.com/office/drawing/2014/main" id="{E17E8DE7-F4F3-5869-541F-5FB01592A8D4}"/>
              </a:ext>
            </a:extLst>
          </p:cNvPr>
          <p:cNvGrpSpPr/>
          <p:nvPr/>
        </p:nvGrpSpPr>
        <p:grpSpPr>
          <a:xfrm>
            <a:off x="937132" y="1013279"/>
            <a:ext cx="11339858" cy="3761305"/>
            <a:chOff x="937132" y="1013279"/>
            <a:chExt cx="11339858" cy="3761305"/>
          </a:xfrm>
        </p:grpSpPr>
        <p:pic>
          <p:nvPicPr>
            <p:cNvPr id="19" name="Picture 18" descr="A picture containing text&#10;&#10;Description automatically generated">
              <a:extLst>
                <a:ext uri="{FF2B5EF4-FFF2-40B4-BE49-F238E27FC236}">
                  <a16:creationId xmlns:a16="http://schemas.microsoft.com/office/drawing/2014/main" id="{C2454DE3-C3DE-B2BC-ED32-8453C144B406}"/>
                </a:ext>
              </a:extLst>
            </p:cNvPr>
            <p:cNvPicPr>
              <a:picLocks noChangeAspect="1"/>
            </p:cNvPicPr>
            <p:nvPr/>
          </p:nvPicPr>
          <p:blipFill>
            <a:blip r:embed="rId6"/>
            <a:stretch>
              <a:fillRect/>
            </a:stretch>
          </p:blipFill>
          <p:spPr>
            <a:xfrm>
              <a:off x="7325554" y="1013279"/>
              <a:ext cx="2170629" cy="3541551"/>
            </a:xfrm>
            <a:prstGeom prst="rect">
              <a:avLst/>
            </a:prstGeom>
          </p:spPr>
        </p:pic>
        <p:sp>
          <p:nvSpPr>
            <p:cNvPr id="21" name="TextBox 20">
              <a:extLst>
                <a:ext uri="{FF2B5EF4-FFF2-40B4-BE49-F238E27FC236}">
                  <a16:creationId xmlns:a16="http://schemas.microsoft.com/office/drawing/2014/main" id="{ED76684D-9860-486B-6B1F-8617A26A2765}"/>
                </a:ext>
              </a:extLst>
            </p:cNvPr>
            <p:cNvSpPr txBox="1"/>
            <p:nvPr/>
          </p:nvSpPr>
          <p:spPr>
            <a:xfrm>
              <a:off x="9746892" y="3244334"/>
              <a:ext cx="2530098" cy="369332"/>
            </a:xfrm>
            <a:prstGeom prst="rect">
              <a:avLst/>
            </a:prstGeom>
            <a:noFill/>
          </p:spPr>
          <p:txBody>
            <a:bodyPr wrap="square">
              <a:spAutoFit/>
            </a:bodyPr>
            <a:lstStyle/>
            <a:p>
              <a:r>
                <a:rPr lang="en-GB" b="0" i="0" u="none" strike="noStrike" dirty="0">
                  <a:solidFill>
                    <a:srgbClr val="2E2E2E"/>
                  </a:solidFill>
                  <a:effectLst/>
                  <a:latin typeface="ElsevierGulliver"/>
                </a:rPr>
                <a:t> Edwin Ellen </a:t>
              </a:r>
              <a:r>
                <a:rPr lang="en-GB" b="0" i="0" u="none" strike="noStrike" dirty="0" err="1">
                  <a:solidFill>
                    <a:srgbClr val="2E2E2E"/>
                  </a:solidFill>
                  <a:effectLst/>
                  <a:latin typeface="ElsevierGulliver"/>
                </a:rPr>
                <a:t>Goldmann</a:t>
              </a:r>
              <a:endParaRPr lang="en-US" dirty="0"/>
            </a:p>
          </p:txBody>
        </p:sp>
        <p:pic>
          <p:nvPicPr>
            <p:cNvPr id="23" name="Picture 22" descr="A picture containing text, posing, vintage&#10;&#10;Description automatically generated">
              <a:extLst>
                <a:ext uri="{FF2B5EF4-FFF2-40B4-BE49-F238E27FC236}">
                  <a16:creationId xmlns:a16="http://schemas.microsoft.com/office/drawing/2014/main" id="{4162E480-2ED3-6551-7D42-00C9FD82EAE9}"/>
                </a:ext>
              </a:extLst>
            </p:cNvPr>
            <p:cNvPicPr>
              <a:picLocks noChangeAspect="1"/>
            </p:cNvPicPr>
            <p:nvPr/>
          </p:nvPicPr>
          <p:blipFill>
            <a:blip r:embed="rId7"/>
            <a:stretch>
              <a:fillRect/>
            </a:stretch>
          </p:blipFill>
          <p:spPr>
            <a:xfrm>
              <a:off x="9750813" y="1336122"/>
              <a:ext cx="1349627" cy="1983460"/>
            </a:xfrm>
            <a:prstGeom prst="rect">
              <a:avLst/>
            </a:prstGeom>
          </p:spPr>
        </p:pic>
        <p:sp>
          <p:nvSpPr>
            <p:cNvPr id="25" name="TextBox 24">
              <a:extLst>
                <a:ext uri="{FF2B5EF4-FFF2-40B4-BE49-F238E27FC236}">
                  <a16:creationId xmlns:a16="http://schemas.microsoft.com/office/drawing/2014/main" id="{560E8EEE-A06D-4C76-B01D-806C02034392}"/>
                </a:ext>
              </a:extLst>
            </p:cNvPr>
            <p:cNvSpPr txBox="1"/>
            <p:nvPr/>
          </p:nvSpPr>
          <p:spPr>
            <a:xfrm>
              <a:off x="937132" y="3851254"/>
              <a:ext cx="5562803" cy="923330"/>
            </a:xfrm>
            <a:prstGeom prst="rect">
              <a:avLst/>
            </a:prstGeom>
            <a:noFill/>
          </p:spPr>
          <p:txBody>
            <a:bodyPr wrap="square">
              <a:spAutoFit/>
            </a:bodyPr>
            <a:lstStyle/>
            <a:p>
              <a:r>
                <a:rPr lang="en-GB" b="1" dirty="0">
                  <a:effectLst/>
                </a:rPr>
                <a:t>1913</a:t>
              </a:r>
              <a:r>
                <a:rPr lang="en-GB" dirty="0">
                  <a:effectLst/>
                </a:rPr>
                <a:t>: Edwin </a:t>
              </a:r>
              <a:r>
                <a:rPr lang="en-GB" dirty="0" err="1">
                  <a:effectLst/>
                </a:rPr>
                <a:t>Goldmann</a:t>
              </a:r>
              <a:r>
                <a:rPr lang="en-GB" dirty="0">
                  <a:effectLst/>
                </a:rPr>
                <a:t>: cerebral capillaries provide anatomical basis for a physiological barrier between brain and the rest of the body</a:t>
              </a:r>
            </a:p>
          </p:txBody>
        </p:sp>
        <p:sp>
          <p:nvSpPr>
            <p:cNvPr id="28" name="Right Arrow 27">
              <a:extLst>
                <a:ext uri="{FF2B5EF4-FFF2-40B4-BE49-F238E27FC236}">
                  <a16:creationId xmlns:a16="http://schemas.microsoft.com/office/drawing/2014/main" id="{56CBB52A-5F8D-A5A2-5A98-0D77963228F3}"/>
                </a:ext>
              </a:extLst>
            </p:cNvPr>
            <p:cNvSpPr/>
            <p:nvPr/>
          </p:nvSpPr>
          <p:spPr>
            <a:xfrm rot="19551053">
              <a:off x="6465042" y="3853171"/>
              <a:ext cx="679471" cy="336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descr="https://www.brainfacts.org">
            <a:extLst>
              <a:ext uri="{FF2B5EF4-FFF2-40B4-BE49-F238E27FC236}">
                <a16:creationId xmlns:a16="http://schemas.microsoft.com/office/drawing/2014/main" id="{5186AA84-90CD-086F-47CD-8333C1E4475B}"/>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7281438" y="4664248"/>
            <a:ext cx="3730503" cy="2066406"/>
          </a:xfrm>
          <a:prstGeom prst="rect">
            <a:avLst/>
          </a:prstGeom>
        </p:spPr>
      </p:pic>
      <p:sp>
        <p:nvSpPr>
          <p:cNvPr id="17" name="TextBox 16">
            <a:extLst>
              <a:ext uri="{FF2B5EF4-FFF2-40B4-BE49-F238E27FC236}">
                <a16:creationId xmlns:a16="http://schemas.microsoft.com/office/drawing/2014/main" id="{5F722AEB-462B-CFB3-0903-36AF1626F6E4}"/>
              </a:ext>
            </a:extLst>
          </p:cNvPr>
          <p:cNvSpPr txBox="1"/>
          <p:nvPr/>
        </p:nvSpPr>
        <p:spPr>
          <a:xfrm>
            <a:off x="9496183" y="3846944"/>
            <a:ext cx="2205732" cy="523220"/>
          </a:xfrm>
          <a:prstGeom prst="rect">
            <a:avLst/>
          </a:prstGeom>
          <a:noFill/>
        </p:spPr>
        <p:txBody>
          <a:bodyPr wrap="square">
            <a:spAutoFit/>
          </a:bodyPr>
          <a:lstStyle/>
          <a:p>
            <a:r>
              <a:rPr lang="en-US" sz="1400" dirty="0"/>
              <a:t>Marina B, Trends in Neurosciences, 2014</a:t>
            </a:r>
          </a:p>
        </p:txBody>
      </p:sp>
    </p:spTree>
    <p:extLst>
      <p:ext uri="{BB962C8B-B14F-4D97-AF65-F5344CB8AC3E}">
        <p14:creationId xmlns:p14="http://schemas.microsoft.com/office/powerpoint/2010/main" val="1108013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50929" y="177943"/>
            <a:ext cx="10515600" cy="874395"/>
          </a:xfrm>
        </p:spPr>
        <p:txBody>
          <a:bodyPr>
            <a:normAutofit fontScale="90000"/>
          </a:bodyPr>
          <a:lstStyle/>
          <a:p>
            <a:r>
              <a:rPr lang="sl-SI" dirty="0"/>
              <a:t>Blood- brain barrier structure</a:t>
            </a:r>
            <a:br>
              <a:rPr lang="sl-SI" dirty="0"/>
            </a:br>
            <a:endParaRPr lang="sl-SI" dirty="0"/>
          </a:p>
        </p:txBody>
      </p:sp>
      <p:grpSp>
        <p:nvGrpSpPr>
          <p:cNvPr id="12" name="Group 11">
            <a:extLst>
              <a:ext uri="{FF2B5EF4-FFF2-40B4-BE49-F238E27FC236}">
                <a16:creationId xmlns:a16="http://schemas.microsoft.com/office/drawing/2014/main" id="{3F0D6136-DDF7-5593-2B6B-E95306F5FACA}"/>
              </a:ext>
            </a:extLst>
          </p:cNvPr>
          <p:cNvGrpSpPr/>
          <p:nvPr/>
        </p:nvGrpSpPr>
        <p:grpSpPr>
          <a:xfrm>
            <a:off x="1095214" y="822399"/>
            <a:ext cx="4556502" cy="2650210"/>
            <a:chOff x="650929" y="1425844"/>
            <a:chExt cx="4525505" cy="2417735"/>
          </a:xfrm>
        </p:grpSpPr>
        <p:graphicFrame>
          <p:nvGraphicFramePr>
            <p:cNvPr id="9" name="Diagram 8">
              <a:extLst>
                <a:ext uri="{FF2B5EF4-FFF2-40B4-BE49-F238E27FC236}">
                  <a16:creationId xmlns:a16="http://schemas.microsoft.com/office/drawing/2014/main" id="{E028B39F-3044-C235-99D3-0F16DB7A4EB0}"/>
                </a:ext>
              </a:extLst>
            </p:cNvPr>
            <p:cNvGraphicFramePr/>
            <p:nvPr>
              <p:extLst>
                <p:ext uri="{D42A27DB-BD31-4B8C-83A1-F6EECF244321}">
                  <p14:modId xmlns:p14="http://schemas.microsoft.com/office/powerpoint/2010/main" val="4089148098"/>
                </p:ext>
              </p:extLst>
            </p:nvPr>
          </p:nvGraphicFramePr>
          <p:xfrm>
            <a:off x="650929" y="1425844"/>
            <a:ext cx="4525505" cy="2417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C6F8B3EE-3A59-345C-A8AF-9BA96C435980}"/>
                </a:ext>
              </a:extLst>
            </p:cNvPr>
            <p:cNvSpPr txBox="1"/>
            <p:nvPr/>
          </p:nvSpPr>
          <p:spPr>
            <a:xfrm>
              <a:off x="1939760" y="2923737"/>
              <a:ext cx="300082" cy="369332"/>
            </a:xfrm>
            <a:prstGeom prst="rect">
              <a:avLst/>
            </a:prstGeom>
            <a:noFill/>
          </p:spPr>
          <p:txBody>
            <a:bodyPr wrap="none" rtlCol="0">
              <a:spAutoFit/>
            </a:bodyPr>
            <a:lstStyle/>
            <a:p>
              <a:r>
                <a:rPr lang="en-US" b="1" dirty="0"/>
                <a:t>+</a:t>
              </a:r>
            </a:p>
          </p:txBody>
        </p:sp>
        <p:sp>
          <p:nvSpPr>
            <p:cNvPr id="11" name="TextBox 10">
              <a:extLst>
                <a:ext uri="{FF2B5EF4-FFF2-40B4-BE49-F238E27FC236}">
                  <a16:creationId xmlns:a16="http://schemas.microsoft.com/office/drawing/2014/main" id="{32549754-A1FC-21DD-E3A3-F6219BE424B2}"/>
                </a:ext>
              </a:extLst>
            </p:cNvPr>
            <p:cNvSpPr txBox="1"/>
            <p:nvPr/>
          </p:nvSpPr>
          <p:spPr>
            <a:xfrm>
              <a:off x="3528672" y="2917909"/>
              <a:ext cx="300082" cy="369332"/>
            </a:xfrm>
            <a:prstGeom prst="rect">
              <a:avLst/>
            </a:prstGeom>
            <a:noFill/>
          </p:spPr>
          <p:txBody>
            <a:bodyPr wrap="none" rtlCol="0">
              <a:spAutoFit/>
            </a:bodyPr>
            <a:lstStyle/>
            <a:p>
              <a:r>
                <a:rPr lang="en-US" b="1" dirty="0"/>
                <a:t>+</a:t>
              </a:r>
            </a:p>
          </p:txBody>
        </p:sp>
      </p:grpSp>
      <p:pic>
        <p:nvPicPr>
          <p:cNvPr id="14" name="Picture 13" descr="Diagram&#10;&#10;Description automatically generated">
            <a:extLst>
              <a:ext uri="{FF2B5EF4-FFF2-40B4-BE49-F238E27FC236}">
                <a16:creationId xmlns:a16="http://schemas.microsoft.com/office/drawing/2014/main" id="{4CF91F23-5020-2266-5306-F24A336A8791}"/>
              </a:ext>
            </a:extLst>
          </p:cNvPr>
          <p:cNvPicPr>
            <a:picLocks noChangeAspect="1"/>
          </p:cNvPicPr>
          <p:nvPr/>
        </p:nvPicPr>
        <p:blipFill>
          <a:blip r:embed="rId8"/>
          <a:stretch>
            <a:fillRect/>
          </a:stretch>
        </p:blipFill>
        <p:spPr>
          <a:xfrm>
            <a:off x="7356352" y="168235"/>
            <a:ext cx="4556501" cy="5389083"/>
          </a:xfrm>
          <a:prstGeom prst="rect">
            <a:avLst/>
          </a:prstGeom>
        </p:spPr>
      </p:pic>
      <p:sp>
        <p:nvSpPr>
          <p:cNvPr id="16" name="TextBox 15">
            <a:extLst>
              <a:ext uri="{FF2B5EF4-FFF2-40B4-BE49-F238E27FC236}">
                <a16:creationId xmlns:a16="http://schemas.microsoft.com/office/drawing/2014/main" id="{0AA9718D-DEFD-DDF2-06EC-193769F81B52}"/>
              </a:ext>
            </a:extLst>
          </p:cNvPr>
          <p:cNvSpPr txBox="1"/>
          <p:nvPr/>
        </p:nvSpPr>
        <p:spPr>
          <a:xfrm>
            <a:off x="373342" y="3945307"/>
            <a:ext cx="2019531" cy="830997"/>
          </a:xfrm>
          <a:prstGeom prst="rect">
            <a:avLst/>
          </a:prstGeom>
          <a:noFill/>
        </p:spPr>
        <p:txBody>
          <a:bodyPr wrap="square">
            <a:spAutoFit/>
          </a:bodyPr>
          <a:lstStyle/>
          <a:p>
            <a:pPr algn="ctr"/>
            <a:r>
              <a:rPr lang="en-GB" sz="1600" dirty="0">
                <a:effectLst/>
              </a:rPr>
              <a:t>Epithelial cells of the choroid plexus, joined by tight junctions</a:t>
            </a:r>
          </a:p>
        </p:txBody>
      </p:sp>
      <p:cxnSp>
        <p:nvCxnSpPr>
          <p:cNvPr id="18" name="Straight Arrow Connector 17">
            <a:extLst>
              <a:ext uri="{FF2B5EF4-FFF2-40B4-BE49-F238E27FC236}">
                <a16:creationId xmlns:a16="http://schemas.microsoft.com/office/drawing/2014/main" id="{1658FB28-3092-8250-B7FF-9917EB3D18FC}"/>
              </a:ext>
            </a:extLst>
          </p:cNvPr>
          <p:cNvCxnSpPr>
            <a:cxnSpLocks/>
            <a:endCxn id="16" idx="0"/>
          </p:cNvCxnSpPr>
          <p:nvPr/>
        </p:nvCxnSpPr>
        <p:spPr>
          <a:xfrm flipH="1">
            <a:off x="1383108" y="2999910"/>
            <a:ext cx="361327" cy="945397"/>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59E4E96-1B05-8CB1-52A6-506C94080034}"/>
              </a:ext>
            </a:extLst>
          </p:cNvPr>
          <p:cNvSpPr txBox="1"/>
          <p:nvPr/>
        </p:nvSpPr>
        <p:spPr>
          <a:xfrm>
            <a:off x="2392873" y="3945307"/>
            <a:ext cx="2019531" cy="1077218"/>
          </a:xfrm>
          <a:prstGeom prst="rect">
            <a:avLst/>
          </a:prstGeom>
          <a:noFill/>
        </p:spPr>
        <p:txBody>
          <a:bodyPr wrap="square">
            <a:spAutoFit/>
          </a:bodyPr>
          <a:lstStyle/>
          <a:p>
            <a:pPr algn="ctr"/>
            <a:r>
              <a:rPr lang="en-GB" sz="1600" dirty="0"/>
              <a:t>Endothelial</a:t>
            </a:r>
          </a:p>
          <a:p>
            <a:pPr algn="ctr"/>
            <a:r>
              <a:rPr lang="en-GB" sz="1600" dirty="0"/>
              <a:t>cells of blood vessels, joined by tight junctions</a:t>
            </a:r>
          </a:p>
        </p:txBody>
      </p:sp>
      <p:cxnSp>
        <p:nvCxnSpPr>
          <p:cNvPr id="20" name="Straight Arrow Connector 19">
            <a:extLst>
              <a:ext uri="{FF2B5EF4-FFF2-40B4-BE49-F238E27FC236}">
                <a16:creationId xmlns:a16="http://schemas.microsoft.com/office/drawing/2014/main" id="{A743FC88-DDE0-141D-6B7A-CAFE2CE6C4EA}"/>
              </a:ext>
            </a:extLst>
          </p:cNvPr>
          <p:cNvCxnSpPr/>
          <p:nvPr/>
        </p:nvCxnSpPr>
        <p:spPr>
          <a:xfrm>
            <a:off x="3402639" y="2999910"/>
            <a:ext cx="0" cy="945397"/>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7522D78-7A29-4ACF-1749-BB5559908983}"/>
              </a:ext>
            </a:extLst>
          </p:cNvPr>
          <p:cNvSpPr txBox="1"/>
          <p:nvPr/>
        </p:nvSpPr>
        <p:spPr>
          <a:xfrm>
            <a:off x="4402072" y="3945307"/>
            <a:ext cx="2019531" cy="1077218"/>
          </a:xfrm>
          <a:prstGeom prst="rect">
            <a:avLst/>
          </a:prstGeom>
          <a:noFill/>
        </p:spPr>
        <p:txBody>
          <a:bodyPr wrap="square">
            <a:spAutoFit/>
          </a:bodyPr>
          <a:lstStyle/>
          <a:p>
            <a:pPr algn="ctr"/>
            <a:r>
              <a:rPr lang="en-GB" sz="1600" dirty="0"/>
              <a:t>O</a:t>
            </a:r>
            <a:r>
              <a:rPr lang="en-GB" sz="1600" dirty="0">
                <a:effectLst/>
              </a:rPr>
              <a:t>utermost layer of cells of the</a:t>
            </a:r>
          </a:p>
          <a:p>
            <a:pPr algn="ctr"/>
            <a:r>
              <a:rPr lang="en-GB" sz="1600" dirty="0">
                <a:effectLst/>
              </a:rPr>
              <a:t>arachnoid, joined by tight junctions</a:t>
            </a:r>
          </a:p>
        </p:txBody>
      </p:sp>
      <p:cxnSp>
        <p:nvCxnSpPr>
          <p:cNvPr id="23" name="Straight Arrow Connector 22">
            <a:extLst>
              <a:ext uri="{FF2B5EF4-FFF2-40B4-BE49-F238E27FC236}">
                <a16:creationId xmlns:a16="http://schemas.microsoft.com/office/drawing/2014/main" id="{60219E74-D1F9-2E9F-8F98-3B2209F0EA97}"/>
              </a:ext>
            </a:extLst>
          </p:cNvPr>
          <p:cNvCxnSpPr>
            <a:cxnSpLocks/>
            <a:endCxn id="22" idx="0"/>
          </p:cNvCxnSpPr>
          <p:nvPr/>
        </p:nvCxnSpPr>
        <p:spPr>
          <a:xfrm>
            <a:off x="5060842" y="2999910"/>
            <a:ext cx="350996" cy="945397"/>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721397C-88D7-B380-B220-E51D7236D788}"/>
              </a:ext>
            </a:extLst>
          </p:cNvPr>
          <p:cNvSpPr txBox="1"/>
          <p:nvPr/>
        </p:nvSpPr>
        <p:spPr>
          <a:xfrm>
            <a:off x="6096000" y="5634006"/>
            <a:ext cx="6099242" cy="461665"/>
          </a:xfrm>
          <a:prstGeom prst="rect">
            <a:avLst/>
          </a:prstGeom>
          <a:noFill/>
        </p:spPr>
        <p:txBody>
          <a:bodyPr wrap="square">
            <a:spAutoFit/>
          </a:bodyPr>
          <a:lstStyle/>
          <a:p>
            <a:pPr algn="ctr"/>
            <a:r>
              <a:rPr lang="en-GB" sz="2400" b="1" i="0" u="none" strike="noStrike" dirty="0">
                <a:solidFill>
                  <a:srgbClr val="2E2E2E"/>
                </a:solidFill>
                <a:effectLst/>
              </a:rPr>
              <a:t>Barriers of the brain</a:t>
            </a:r>
            <a:endParaRPr lang="en-US" sz="2400" b="1" dirty="0"/>
          </a:p>
        </p:txBody>
      </p:sp>
      <p:sp>
        <p:nvSpPr>
          <p:cNvPr id="28" name="TextBox 27">
            <a:extLst>
              <a:ext uri="{FF2B5EF4-FFF2-40B4-BE49-F238E27FC236}">
                <a16:creationId xmlns:a16="http://schemas.microsoft.com/office/drawing/2014/main" id="{3C174CC5-0828-2548-DFA8-7887ACD0482A}"/>
              </a:ext>
            </a:extLst>
          </p:cNvPr>
          <p:cNvSpPr txBox="1"/>
          <p:nvPr/>
        </p:nvSpPr>
        <p:spPr>
          <a:xfrm>
            <a:off x="650929" y="5234152"/>
            <a:ext cx="6099242" cy="646331"/>
          </a:xfrm>
          <a:prstGeom prst="rect">
            <a:avLst/>
          </a:prstGeom>
          <a:noFill/>
          <a:ln>
            <a:solidFill>
              <a:schemeClr val="tx1"/>
            </a:solidFill>
          </a:ln>
        </p:spPr>
        <p:txBody>
          <a:bodyPr wrap="square">
            <a:spAutoFit/>
          </a:bodyPr>
          <a:lstStyle/>
          <a:p>
            <a:pPr marL="0" lvl="0" indent="0" algn="l" rtl="0">
              <a:spcBef>
                <a:spcPts val="360"/>
              </a:spcBef>
              <a:spcAft>
                <a:spcPts val="0"/>
              </a:spcAft>
              <a:buNone/>
            </a:pPr>
            <a:r>
              <a:rPr lang="nl-NL" sz="1800" dirty="0">
                <a:highlight>
                  <a:schemeClr val="lt1"/>
                </a:highlight>
              </a:rPr>
              <a:t>The </a:t>
            </a:r>
            <a:r>
              <a:rPr lang="nl-NL" sz="1800" dirty="0" err="1">
                <a:highlight>
                  <a:schemeClr val="lt1"/>
                </a:highlight>
              </a:rPr>
              <a:t>blood-brain</a:t>
            </a:r>
            <a:r>
              <a:rPr lang="nl-NL" sz="1800" dirty="0">
                <a:highlight>
                  <a:schemeClr val="lt1"/>
                </a:highlight>
              </a:rPr>
              <a:t> </a:t>
            </a:r>
            <a:r>
              <a:rPr lang="nl-NL" sz="1800" dirty="0" err="1">
                <a:highlight>
                  <a:schemeClr val="lt1"/>
                </a:highlight>
              </a:rPr>
              <a:t>barrier</a:t>
            </a:r>
            <a:r>
              <a:rPr lang="nl-NL" sz="1800" dirty="0">
                <a:highlight>
                  <a:schemeClr val="lt1"/>
                </a:highlight>
              </a:rPr>
              <a:t> acts </a:t>
            </a:r>
            <a:r>
              <a:rPr lang="nl-NL" sz="1800" dirty="0" err="1">
                <a:highlight>
                  <a:schemeClr val="lt1"/>
                </a:highlight>
              </a:rPr>
              <a:t>effectively</a:t>
            </a:r>
            <a:r>
              <a:rPr lang="nl-NL" sz="1800" dirty="0">
                <a:highlight>
                  <a:schemeClr val="lt1"/>
                </a:highlight>
              </a:rPr>
              <a:t> </a:t>
            </a:r>
            <a:r>
              <a:rPr lang="nl-NL" sz="1800" dirty="0" err="1">
                <a:highlight>
                  <a:schemeClr val="lt1"/>
                </a:highlight>
              </a:rPr>
              <a:t>to</a:t>
            </a:r>
            <a:r>
              <a:rPr lang="nl-NL" sz="1800" dirty="0">
                <a:highlight>
                  <a:schemeClr val="lt1"/>
                </a:highlight>
              </a:rPr>
              <a:t> </a:t>
            </a:r>
            <a:r>
              <a:rPr lang="nl-NL" sz="1800" b="1" dirty="0" err="1">
                <a:solidFill>
                  <a:srgbClr val="C50004"/>
                </a:solidFill>
                <a:highlight>
                  <a:schemeClr val="lt1"/>
                </a:highlight>
              </a:rPr>
              <a:t>protect</a:t>
            </a:r>
            <a:r>
              <a:rPr lang="nl-NL" sz="1800" b="1" dirty="0">
                <a:solidFill>
                  <a:srgbClr val="C50004"/>
                </a:solidFill>
                <a:highlight>
                  <a:schemeClr val="lt1"/>
                </a:highlight>
              </a:rPr>
              <a:t> </a:t>
            </a:r>
            <a:r>
              <a:rPr lang="nl-NL" sz="1800" b="1" dirty="0" err="1">
                <a:solidFill>
                  <a:srgbClr val="C50004"/>
                </a:solidFill>
                <a:highlight>
                  <a:schemeClr val="lt1"/>
                </a:highlight>
              </a:rPr>
              <a:t>the</a:t>
            </a:r>
            <a:r>
              <a:rPr lang="nl-NL" sz="1800" b="1" dirty="0">
                <a:solidFill>
                  <a:srgbClr val="C50004"/>
                </a:solidFill>
                <a:highlight>
                  <a:schemeClr val="lt1"/>
                </a:highlight>
              </a:rPr>
              <a:t> </a:t>
            </a:r>
            <a:r>
              <a:rPr lang="nl-NL" sz="1800" b="1" dirty="0" err="1">
                <a:solidFill>
                  <a:srgbClr val="C50004"/>
                </a:solidFill>
                <a:highlight>
                  <a:schemeClr val="lt1"/>
                </a:highlight>
              </a:rPr>
              <a:t>brain</a:t>
            </a:r>
            <a:r>
              <a:rPr lang="nl-NL" sz="1800" dirty="0">
                <a:highlight>
                  <a:schemeClr val="lt1"/>
                </a:highlight>
              </a:rPr>
              <a:t> </a:t>
            </a:r>
            <a:r>
              <a:rPr lang="nl-NL" sz="1800" dirty="0" err="1">
                <a:highlight>
                  <a:schemeClr val="lt1"/>
                </a:highlight>
              </a:rPr>
              <a:t>from</a:t>
            </a:r>
            <a:r>
              <a:rPr lang="nl-NL" sz="1800" dirty="0">
                <a:highlight>
                  <a:schemeClr val="lt1"/>
                </a:highlight>
              </a:rPr>
              <a:t> </a:t>
            </a:r>
            <a:r>
              <a:rPr lang="nl-NL" sz="1800" dirty="0" err="1">
                <a:highlight>
                  <a:schemeClr val="lt1"/>
                </a:highlight>
              </a:rPr>
              <a:t>circulating</a:t>
            </a:r>
            <a:r>
              <a:rPr lang="nl-NL" sz="1800" dirty="0">
                <a:highlight>
                  <a:schemeClr val="lt1"/>
                </a:highlight>
              </a:rPr>
              <a:t> </a:t>
            </a:r>
            <a:r>
              <a:rPr lang="nl-NL" sz="1800" dirty="0">
                <a:highlight>
                  <a:schemeClr val="lt1"/>
                </a:highlight>
                <a:uFill>
                  <a:noFill/>
                </a:uFill>
                <a:hlinkClick r:id="rId9"/>
              </a:rPr>
              <a:t>pathogen</a:t>
            </a:r>
            <a:r>
              <a:rPr lang="nl-NL" sz="1600" dirty="0">
                <a:highlight>
                  <a:schemeClr val="lt1"/>
                </a:highlight>
                <a:uFill>
                  <a:noFill/>
                </a:uFill>
                <a:hlinkClick r:id="rId9"/>
              </a:rPr>
              <a:t>s</a:t>
            </a:r>
            <a:r>
              <a:rPr lang="nl-NL" sz="1600" dirty="0">
                <a:highlight>
                  <a:schemeClr val="lt1"/>
                </a:highlight>
              </a:rPr>
              <a:t>.</a:t>
            </a:r>
            <a:endParaRPr lang="nl-NL" sz="1600" b="1" dirty="0">
              <a:solidFill>
                <a:srgbClr val="000000"/>
              </a:solidFill>
              <a:highlight>
                <a:srgbClr val="FFFFFF"/>
              </a:highlight>
            </a:endParaRPr>
          </a:p>
        </p:txBody>
      </p:sp>
    </p:spTree>
    <p:extLst>
      <p:ext uri="{BB962C8B-B14F-4D97-AF65-F5344CB8AC3E}">
        <p14:creationId xmlns:p14="http://schemas.microsoft.com/office/powerpoint/2010/main" val="249891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rotWithShape="1">
          <a:blip r:embed="rId2"/>
          <a:srcRect t="4684"/>
          <a:stretch/>
        </p:blipFill>
        <p:spPr>
          <a:xfrm>
            <a:off x="8067836" y="1629383"/>
            <a:ext cx="3929291" cy="2806430"/>
          </a:xfrm>
          <a:prstGeom prst="rect">
            <a:avLst/>
          </a:prstGeom>
        </p:spPr>
      </p:pic>
      <p:sp>
        <p:nvSpPr>
          <p:cNvPr id="7" name="Naslov 1">
            <a:extLst>
              <a:ext uri="{FF2B5EF4-FFF2-40B4-BE49-F238E27FC236}">
                <a16:creationId xmlns:a16="http://schemas.microsoft.com/office/drawing/2014/main" id="{3DCC8517-F184-63AD-198A-25037120E640}"/>
              </a:ext>
            </a:extLst>
          </p:cNvPr>
          <p:cNvSpPr txBox="1">
            <a:spLocks/>
          </p:cNvSpPr>
          <p:nvPr/>
        </p:nvSpPr>
        <p:spPr>
          <a:xfrm>
            <a:off x="650929" y="177943"/>
            <a:ext cx="10515600" cy="874395"/>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dirty="0"/>
              <a:t>Blood- brain barrier structure</a:t>
            </a:r>
            <a:br>
              <a:rPr lang="sl-SI" dirty="0"/>
            </a:br>
            <a:endParaRPr lang="sl-SI" dirty="0"/>
          </a:p>
        </p:txBody>
      </p:sp>
      <p:sp>
        <p:nvSpPr>
          <p:cNvPr id="11" name="TextBox 10">
            <a:extLst>
              <a:ext uri="{FF2B5EF4-FFF2-40B4-BE49-F238E27FC236}">
                <a16:creationId xmlns:a16="http://schemas.microsoft.com/office/drawing/2014/main" id="{9D8B382F-429E-BAED-5D4B-386E4A00C642}"/>
              </a:ext>
            </a:extLst>
          </p:cNvPr>
          <p:cNvSpPr txBox="1"/>
          <p:nvPr/>
        </p:nvSpPr>
        <p:spPr>
          <a:xfrm>
            <a:off x="1076109" y="5361850"/>
            <a:ext cx="6099242" cy="369332"/>
          </a:xfrm>
          <a:prstGeom prst="rect">
            <a:avLst/>
          </a:prstGeom>
          <a:noFill/>
        </p:spPr>
        <p:txBody>
          <a:bodyPr wrap="square">
            <a:spAutoFit/>
          </a:bodyPr>
          <a:lstStyle/>
          <a:p>
            <a:r>
              <a:rPr lang="en-US" dirty="0"/>
              <a:t>N. Joan Abbott, Neurobiology of Disease, 2010</a:t>
            </a:r>
          </a:p>
        </p:txBody>
      </p:sp>
      <p:pic>
        <p:nvPicPr>
          <p:cNvPr id="13" name="Picture 12" descr="Diagram&#10;&#10;Description automatically generated">
            <a:extLst>
              <a:ext uri="{FF2B5EF4-FFF2-40B4-BE49-F238E27FC236}">
                <a16:creationId xmlns:a16="http://schemas.microsoft.com/office/drawing/2014/main" id="{17300F8A-B743-4365-C01E-14CFF731DB7A}"/>
              </a:ext>
            </a:extLst>
          </p:cNvPr>
          <p:cNvPicPr>
            <a:picLocks noChangeAspect="1"/>
          </p:cNvPicPr>
          <p:nvPr/>
        </p:nvPicPr>
        <p:blipFill>
          <a:blip r:embed="rId3"/>
          <a:stretch>
            <a:fillRect/>
          </a:stretch>
        </p:blipFill>
        <p:spPr>
          <a:xfrm>
            <a:off x="237965" y="1126818"/>
            <a:ext cx="7772400" cy="3596301"/>
          </a:xfrm>
          <a:prstGeom prst="rect">
            <a:avLst/>
          </a:prstGeom>
        </p:spPr>
      </p:pic>
    </p:spTree>
    <p:extLst>
      <p:ext uri="{BB962C8B-B14F-4D97-AF65-F5344CB8AC3E}">
        <p14:creationId xmlns:p14="http://schemas.microsoft.com/office/powerpoint/2010/main" val="2254729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6746846" y="1006558"/>
            <a:ext cx="5445154" cy="4083866"/>
          </a:xfrm>
          <a:prstGeom prst="rect">
            <a:avLst/>
          </a:prstGeom>
        </p:spPr>
      </p:pic>
      <p:sp>
        <p:nvSpPr>
          <p:cNvPr id="7" name="Naslov 1">
            <a:extLst>
              <a:ext uri="{FF2B5EF4-FFF2-40B4-BE49-F238E27FC236}">
                <a16:creationId xmlns:a16="http://schemas.microsoft.com/office/drawing/2014/main" id="{3DCC8517-F184-63AD-198A-25037120E640}"/>
              </a:ext>
            </a:extLst>
          </p:cNvPr>
          <p:cNvSpPr txBox="1">
            <a:spLocks/>
          </p:cNvSpPr>
          <p:nvPr/>
        </p:nvSpPr>
        <p:spPr>
          <a:xfrm>
            <a:off x="339644" y="233140"/>
            <a:ext cx="10515600" cy="874395"/>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dirty="0"/>
              <a:t>Blood- brain barrier structure</a:t>
            </a:r>
            <a:br>
              <a:rPr lang="sl-SI" dirty="0"/>
            </a:br>
            <a:endParaRPr lang="sl-SI" dirty="0"/>
          </a:p>
        </p:txBody>
      </p:sp>
      <p:sp>
        <p:nvSpPr>
          <p:cNvPr id="3" name="TextBox 2">
            <a:extLst>
              <a:ext uri="{FF2B5EF4-FFF2-40B4-BE49-F238E27FC236}">
                <a16:creationId xmlns:a16="http://schemas.microsoft.com/office/drawing/2014/main" id="{EC2E07D7-ECBF-47E2-DF54-EA5F8805EEDC}"/>
              </a:ext>
            </a:extLst>
          </p:cNvPr>
          <p:cNvSpPr txBox="1"/>
          <p:nvPr/>
        </p:nvSpPr>
        <p:spPr>
          <a:xfrm>
            <a:off x="495285" y="1533926"/>
            <a:ext cx="6798763" cy="4317516"/>
          </a:xfrm>
          <a:prstGeom prst="rect">
            <a:avLst/>
          </a:prstGeom>
          <a:noFill/>
        </p:spPr>
        <p:txBody>
          <a:bodyPr wrap="square">
            <a:spAutoFit/>
          </a:bodyPr>
          <a:lstStyle/>
          <a:p>
            <a:r>
              <a:rPr lang="en-GB" sz="2800" dirty="0">
                <a:effectLst/>
              </a:rPr>
              <a:t>BMEC vs. normal endothelial cells</a:t>
            </a:r>
          </a:p>
          <a:p>
            <a:r>
              <a:rPr lang="en-GB" sz="2400" u="sng" dirty="0">
                <a:effectLst/>
              </a:rPr>
              <a:t>Structural differences</a:t>
            </a:r>
            <a:r>
              <a:rPr lang="en-GB" sz="2400" dirty="0">
                <a:effectLst/>
              </a:rPr>
              <a:t>:</a:t>
            </a:r>
          </a:p>
          <a:p>
            <a:pPr marL="800100" lvl="1" indent="-342900">
              <a:buFont typeface="Arial" panose="020B0604020202020204" pitchFamily="34" charset="0"/>
              <a:buChar char="•"/>
            </a:pPr>
            <a:r>
              <a:rPr lang="en-GB" sz="2400" dirty="0">
                <a:effectLst/>
              </a:rPr>
              <a:t>Absence of fenestrations</a:t>
            </a:r>
          </a:p>
          <a:p>
            <a:pPr marL="800100" lvl="1" indent="-342900">
              <a:buFont typeface="Arial" panose="020B0604020202020204" pitchFamily="34" charset="0"/>
              <a:buChar char="•"/>
            </a:pPr>
            <a:r>
              <a:rPr lang="en-GB" sz="2400" dirty="0">
                <a:effectLst/>
              </a:rPr>
              <a:t>More extensive tight junctions </a:t>
            </a:r>
          </a:p>
          <a:p>
            <a:r>
              <a:rPr lang="en-GB" sz="2400" u="sng" dirty="0">
                <a:effectLst/>
              </a:rPr>
              <a:t>Functional differences</a:t>
            </a:r>
            <a:r>
              <a:rPr lang="en-GB" sz="2400" dirty="0">
                <a:effectLst/>
              </a:rPr>
              <a:t>:</a:t>
            </a:r>
          </a:p>
          <a:p>
            <a:pPr marL="800100" lvl="1" indent="-342900">
              <a:buFont typeface="Arial" panose="020B0604020202020204" pitchFamily="34" charset="0"/>
              <a:buChar char="•"/>
            </a:pPr>
            <a:r>
              <a:rPr lang="en-GB" sz="2400" dirty="0"/>
              <a:t>I</a:t>
            </a:r>
            <a:r>
              <a:rPr lang="en-GB" sz="2400" dirty="0">
                <a:effectLst/>
              </a:rPr>
              <a:t>mpermeable to most substances</a:t>
            </a:r>
          </a:p>
          <a:p>
            <a:pPr marL="800100" lvl="1" indent="-342900">
              <a:buFont typeface="Arial" panose="020B0604020202020204" pitchFamily="34" charset="0"/>
              <a:buChar char="•"/>
            </a:pPr>
            <a:r>
              <a:rPr lang="en-GB" sz="2400" dirty="0">
                <a:effectLst/>
              </a:rPr>
              <a:t>Sparse pinocytic vesicular transport</a:t>
            </a:r>
          </a:p>
          <a:p>
            <a:pPr marL="800100" lvl="1" indent="-342900">
              <a:buFont typeface="Arial" panose="020B0604020202020204" pitchFamily="34" charset="0"/>
              <a:buChar char="•"/>
            </a:pPr>
            <a:r>
              <a:rPr lang="en-GB" sz="2400" dirty="0">
                <a:effectLst/>
              </a:rPr>
              <a:t>Increased expression of transport and carrier proteins</a:t>
            </a:r>
          </a:p>
          <a:p>
            <a:pPr marL="800100" lvl="1" indent="-342900">
              <a:buFont typeface="Arial" panose="020B0604020202020204" pitchFamily="34" charset="0"/>
              <a:buChar char="•"/>
            </a:pPr>
            <a:r>
              <a:rPr lang="en-GB" sz="2400" dirty="0">
                <a:effectLst/>
              </a:rPr>
              <a:t>No gap junctions, only tight junctions</a:t>
            </a:r>
          </a:p>
          <a:p>
            <a:pPr marL="800100" lvl="1" indent="-342900">
              <a:buFont typeface="Arial" panose="020B0604020202020204" pitchFamily="34" charset="0"/>
              <a:buChar char="•"/>
            </a:pPr>
            <a:r>
              <a:rPr lang="en-GB" sz="2400" dirty="0">
                <a:effectLst/>
              </a:rPr>
              <a:t>Limited paracellular and transcellular transport</a:t>
            </a:r>
          </a:p>
        </p:txBody>
      </p:sp>
      <p:sp>
        <p:nvSpPr>
          <p:cNvPr id="6" name="TextBox 5">
            <a:extLst>
              <a:ext uri="{FF2B5EF4-FFF2-40B4-BE49-F238E27FC236}">
                <a16:creationId xmlns:a16="http://schemas.microsoft.com/office/drawing/2014/main" id="{DE42BA8F-7DC9-61D1-C5AF-51FBFFBE288F}"/>
              </a:ext>
            </a:extLst>
          </p:cNvPr>
          <p:cNvSpPr txBox="1"/>
          <p:nvPr/>
        </p:nvSpPr>
        <p:spPr>
          <a:xfrm>
            <a:off x="339644" y="815705"/>
            <a:ext cx="6954404" cy="523220"/>
          </a:xfrm>
          <a:prstGeom prst="rect">
            <a:avLst/>
          </a:prstGeom>
          <a:noFill/>
        </p:spPr>
        <p:txBody>
          <a:bodyPr wrap="none" rtlCol="0">
            <a:spAutoFit/>
          </a:bodyPr>
          <a:lstStyle/>
          <a:p>
            <a:r>
              <a:rPr lang="sl-SI" sz="2800" b="1" dirty="0"/>
              <a:t>Brain microvascular endothelial cells (BMECs)</a:t>
            </a:r>
            <a:endParaRPr lang="en-US" sz="2800" b="1" dirty="0"/>
          </a:p>
        </p:txBody>
      </p:sp>
      <p:sp>
        <p:nvSpPr>
          <p:cNvPr id="8" name="TextBox 7">
            <a:extLst>
              <a:ext uri="{FF2B5EF4-FFF2-40B4-BE49-F238E27FC236}">
                <a16:creationId xmlns:a16="http://schemas.microsoft.com/office/drawing/2014/main" id="{A738D7AB-AAA1-F863-7243-015B72752522}"/>
              </a:ext>
            </a:extLst>
          </p:cNvPr>
          <p:cNvSpPr txBox="1"/>
          <p:nvPr/>
        </p:nvSpPr>
        <p:spPr>
          <a:xfrm>
            <a:off x="6419802" y="5995420"/>
            <a:ext cx="6099242" cy="369332"/>
          </a:xfrm>
          <a:prstGeom prst="rect">
            <a:avLst/>
          </a:prstGeom>
          <a:noFill/>
        </p:spPr>
        <p:txBody>
          <a:bodyPr wrap="square">
            <a:spAutoFit/>
          </a:bodyPr>
          <a:lstStyle/>
          <a:p>
            <a:r>
              <a:rPr lang="en-US" dirty="0"/>
              <a:t>N. Joan Abbott, Neurobiology of Disease, 2010</a:t>
            </a:r>
          </a:p>
        </p:txBody>
      </p:sp>
    </p:spTree>
    <p:extLst>
      <p:ext uri="{BB962C8B-B14F-4D97-AF65-F5344CB8AC3E}">
        <p14:creationId xmlns:p14="http://schemas.microsoft.com/office/powerpoint/2010/main" val="1382516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31C67-3462-B2D8-C447-D5853180D9A4}"/>
              </a:ext>
            </a:extLst>
          </p:cNvPr>
          <p:cNvSpPr>
            <a:spLocks noGrp="1"/>
          </p:cNvSpPr>
          <p:nvPr>
            <p:ph type="title"/>
          </p:nvPr>
        </p:nvSpPr>
        <p:spPr/>
        <p:txBody>
          <a:bodyPr/>
          <a:lstStyle/>
          <a:p>
            <a:r>
              <a:rPr lang="en-US" dirty="0"/>
              <a:t>Purpose and function of BBB</a:t>
            </a:r>
          </a:p>
        </p:txBody>
      </p:sp>
      <p:sp>
        <p:nvSpPr>
          <p:cNvPr id="3" name="Content Placeholder 2">
            <a:extLst>
              <a:ext uri="{FF2B5EF4-FFF2-40B4-BE49-F238E27FC236}">
                <a16:creationId xmlns:a16="http://schemas.microsoft.com/office/drawing/2014/main" id="{7D6BE53C-67B7-78B1-7263-873B802F3759}"/>
              </a:ext>
            </a:extLst>
          </p:cNvPr>
          <p:cNvSpPr>
            <a:spLocks noGrp="1"/>
          </p:cNvSpPr>
          <p:nvPr>
            <p:ph idx="1"/>
          </p:nvPr>
        </p:nvSpPr>
        <p:spPr>
          <a:xfrm>
            <a:off x="838200" y="2052637"/>
            <a:ext cx="10515600" cy="4805363"/>
          </a:xfrm>
        </p:spPr>
        <p:txBody>
          <a:bodyPr>
            <a:normAutofit/>
          </a:bodyPr>
          <a:lstStyle/>
          <a:p>
            <a:r>
              <a:rPr lang="en-GB" sz="3200" b="0" i="0" u="none" strike="noStrike" dirty="0">
                <a:solidFill>
                  <a:srgbClr val="333333"/>
                </a:solidFill>
                <a:effectLst/>
                <a:latin typeface="Georgia" panose="02040502050405020303" pitchFamily="18" charset="0"/>
              </a:rPr>
              <a:t>Establishing and maintaining the microenvironment of the central nervous system </a:t>
            </a:r>
            <a:endParaRPr lang="en-GB" sz="3200" dirty="0">
              <a:effectLst/>
              <a:latin typeface="Times" pitchFamily="2" charset="0"/>
            </a:endParaRPr>
          </a:p>
          <a:p>
            <a:pPr lvl="1"/>
            <a:r>
              <a:rPr lang="en-GB" sz="2800" dirty="0">
                <a:effectLst/>
                <a:latin typeface="Times" pitchFamily="2" charset="0"/>
              </a:rPr>
              <a:t>maintaining a constant environment within and around the brain so that normal function continues and foreign or harmful substances are kept out</a:t>
            </a:r>
          </a:p>
          <a:p>
            <a:pPr lvl="1"/>
            <a:r>
              <a:rPr lang="en-GB" sz="2800" dirty="0">
                <a:effectLst/>
                <a:latin typeface="Times" pitchFamily="2" charset="0"/>
              </a:rPr>
              <a:t>control of the milieu around the axons and synapses that form</a:t>
            </a:r>
          </a:p>
          <a:p>
            <a:endParaRPr lang="en-US" sz="3200" dirty="0"/>
          </a:p>
        </p:txBody>
      </p:sp>
      <p:sp>
        <p:nvSpPr>
          <p:cNvPr id="7" name="TextBox 6">
            <a:extLst>
              <a:ext uri="{FF2B5EF4-FFF2-40B4-BE49-F238E27FC236}">
                <a16:creationId xmlns:a16="http://schemas.microsoft.com/office/drawing/2014/main" id="{3905C1B7-DF05-ED37-2012-82E93DAFAED4}"/>
              </a:ext>
            </a:extLst>
          </p:cNvPr>
          <p:cNvSpPr txBox="1"/>
          <p:nvPr/>
        </p:nvSpPr>
        <p:spPr>
          <a:xfrm>
            <a:off x="795809" y="1461412"/>
            <a:ext cx="8965865" cy="510778"/>
          </a:xfrm>
          <a:prstGeom prst="roundRect">
            <a:avLst/>
          </a:prstGeom>
          <a:solidFill>
            <a:schemeClr val="accent1"/>
          </a:solidFill>
          <a:effectLst>
            <a:softEdge rad="38100"/>
          </a:effectLst>
        </p:spPr>
        <p:txBody>
          <a:bodyPr wrap="square">
            <a:spAutoFit/>
          </a:bodyPr>
          <a:lstStyle/>
          <a:p>
            <a:r>
              <a:rPr lang="en-GB" sz="2400" b="1" dirty="0">
                <a:solidFill>
                  <a:schemeClr val="bg1"/>
                </a:solidFill>
              </a:rPr>
              <a:t>ENABLE FUNCTIONAL AND STRUCTURAL</a:t>
            </a:r>
            <a:r>
              <a:rPr lang="en-GB" sz="2400" b="1" dirty="0">
                <a:solidFill>
                  <a:schemeClr val="bg1"/>
                </a:solidFill>
                <a:effectLst/>
              </a:rPr>
              <a:t> </a:t>
            </a:r>
            <a:r>
              <a:rPr lang="en-GB" sz="2400" b="1" cap="all" dirty="0">
                <a:solidFill>
                  <a:schemeClr val="bg1"/>
                </a:solidFill>
                <a:effectLst/>
              </a:rPr>
              <a:t>of the central nervous</a:t>
            </a:r>
            <a:endParaRPr lang="en-US" sz="2400" b="1" cap="all" dirty="0">
              <a:solidFill>
                <a:schemeClr val="bg1"/>
              </a:solidFill>
            </a:endParaRPr>
          </a:p>
        </p:txBody>
      </p:sp>
      <p:sp>
        <p:nvSpPr>
          <p:cNvPr id="9" name="TextBox 8">
            <a:extLst>
              <a:ext uri="{FF2B5EF4-FFF2-40B4-BE49-F238E27FC236}">
                <a16:creationId xmlns:a16="http://schemas.microsoft.com/office/drawing/2014/main" id="{ADBEC6E8-6C82-75C2-8EFF-7910745E0E4E}"/>
              </a:ext>
            </a:extLst>
          </p:cNvPr>
          <p:cNvSpPr txBox="1"/>
          <p:nvPr/>
        </p:nvSpPr>
        <p:spPr>
          <a:xfrm>
            <a:off x="7128989" y="6223644"/>
            <a:ext cx="3395694" cy="369332"/>
          </a:xfrm>
          <a:prstGeom prst="rect">
            <a:avLst/>
          </a:prstGeom>
          <a:noFill/>
        </p:spPr>
        <p:txBody>
          <a:bodyPr wrap="square">
            <a:spAutoFit/>
          </a:bodyPr>
          <a:lstStyle/>
          <a:p>
            <a:r>
              <a:rPr lang="en-GB" b="0" i="0" u="none" strike="noStrike" dirty="0" err="1">
                <a:solidFill>
                  <a:srgbClr val="333333"/>
                </a:solidFill>
                <a:effectLst/>
                <a:latin typeface="-apple-system"/>
              </a:rPr>
              <a:t>Liebner</a:t>
            </a:r>
            <a:r>
              <a:rPr lang="en-GB" b="0" i="0" u="none" strike="noStrike" dirty="0">
                <a:solidFill>
                  <a:srgbClr val="333333"/>
                </a:solidFill>
                <a:effectLst/>
                <a:latin typeface="-apple-system"/>
              </a:rPr>
              <a:t>, S. </a:t>
            </a:r>
            <a:r>
              <a:rPr lang="en-GB" b="0" i="1" u="none" strike="noStrike" dirty="0">
                <a:solidFill>
                  <a:srgbClr val="333333"/>
                </a:solidFill>
                <a:effectLst/>
                <a:latin typeface="-apple-system"/>
              </a:rPr>
              <a:t>Acta </a:t>
            </a:r>
            <a:r>
              <a:rPr lang="en-GB" b="0" i="1" u="none" strike="noStrike" dirty="0" err="1">
                <a:solidFill>
                  <a:srgbClr val="333333"/>
                </a:solidFill>
                <a:effectLst/>
                <a:latin typeface="-apple-system"/>
              </a:rPr>
              <a:t>Neuropathol</a:t>
            </a:r>
            <a:r>
              <a:rPr lang="en-GB" b="0" i="0" u="none" strike="noStrike" dirty="0">
                <a:solidFill>
                  <a:srgbClr val="333333"/>
                </a:solidFill>
                <a:effectLst/>
                <a:latin typeface="-apple-system"/>
              </a:rPr>
              <a:t> 2018</a:t>
            </a:r>
            <a:endParaRPr lang="en-US" dirty="0"/>
          </a:p>
        </p:txBody>
      </p:sp>
    </p:spTree>
    <p:extLst>
      <p:ext uri="{BB962C8B-B14F-4D97-AF65-F5344CB8AC3E}">
        <p14:creationId xmlns:p14="http://schemas.microsoft.com/office/powerpoint/2010/main" val="1463055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A61F5-4563-2715-76CD-426E6AD65515}"/>
              </a:ext>
            </a:extLst>
          </p:cNvPr>
          <p:cNvSpPr>
            <a:spLocks noGrp="1"/>
          </p:cNvSpPr>
          <p:nvPr>
            <p:ph type="title"/>
          </p:nvPr>
        </p:nvSpPr>
        <p:spPr>
          <a:xfrm>
            <a:off x="447473" y="168748"/>
            <a:ext cx="10515600" cy="874395"/>
          </a:xfrm>
        </p:spPr>
        <p:txBody>
          <a:bodyPr>
            <a:normAutofit/>
          </a:bodyPr>
          <a:lstStyle/>
          <a:p>
            <a:r>
              <a:rPr lang="en-US" dirty="0"/>
              <a:t>Normal transport across the BBB</a:t>
            </a:r>
          </a:p>
        </p:txBody>
      </p:sp>
      <p:sp>
        <p:nvSpPr>
          <p:cNvPr id="3" name="Content Placeholder 2">
            <a:extLst>
              <a:ext uri="{FF2B5EF4-FFF2-40B4-BE49-F238E27FC236}">
                <a16:creationId xmlns:a16="http://schemas.microsoft.com/office/drawing/2014/main" id="{A5D146EF-6918-5FEA-1553-AE517AA7C44A}"/>
              </a:ext>
            </a:extLst>
          </p:cNvPr>
          <p:cNvSpPr>
            <a:spLocks noGrp="1"/>
          </p:cNvSpPr>
          <p:nvPr>
            <p:ph idx="1"/>
          </p:nvPr>
        </p:nvSpPr>
        <p:spPr>
          <a:xfrm>
            <a:off x="447473" y="1582488"/>
            <a:ext cx="4429327" cy="2057400"/>
          </a:xfrm>
        </p:spPr>
        <p:txBody>
          <a:bodyPr wrap="square">
            <a:noAutofit/>
          </a:bodyPr>
          <a:lstStyle/>
          <a:p>
            <a:pPr marL="514350" indent="-514350">
              <a:buFont typeface="+mj-lt"/>
              <a:buAutoNum type="arabicPeriod"/>
            </a:pPr>
            <a:r>
              <a:rPr lang="en-US" dirty="0"/>
              <a:t>Passive diffusion</a:t>
            </a:r>
          </a:p>
          <a:p>
            <a:pPr marL="514350" indent="-514350">
              <a:buFont typeface="+mj-lt"/>
              <a:buAutoNum type="arabicPeriod"/>
            </a:pPr>
            <a:r>
              <a:rPr lang="en-US" dirty="0"/>
              <a:t>Facilitated transport by carrier systems - </a:t>
            </a:r>
            <a:r>
              <a:rPr lang="en-GB" b="0" i="0" u="none" strike="noStrike" dirty="0">
                <a:solidFill>
                  <a:srgbClr val="2E2E2E"/>
                </a:solidFill>
                <a:effectLst/>
                <a:latin typeface="ElsevierGulliver"/>
              </a:rPr>
              <a:t>ABC transporters</a:t>
            </a:r>
            <a:endParaRPr lang="en-US" dirty="0"/>
          </a:p>
          <a:p>
            <a:pPr marL="514350" indent="-514350">
              <a:buFont typeface="+mj-lt"/>
              <a:buAutoNum type="arabicPeriod"/>
            </a:pPr>
            <a:r>
              <a:rPr lang="en-US" dirty="0"/>
              <a:t>Receptor mediated endocytosis</a:t>
            </a:r>
          </a:p>
          <a:p>
            <a:pPr marL="514350" indent="-514350">
              <a:buFont typeface="+mj-lt"/>
              <a:buAutoNum type="arabicPeriod"/>
            </a:pPr>
            <a:r>
              <a:rPr lang="en-US" dirty="0"/>
              <a:t>Paracellular transfer more common than transcellular transfer</a:t>
            </a:r>
          </a:p>
        </p:txBody>
      </p:sp>
      <p:sp>
        <p:nvSpPr>
          <p:cNvPr id="7" name="TextBox 6">
            <a:extLst>
              <a:ext uri="{FF2B5EF4-FFF2-40B4-BE49-F238E27FC236}">
                <a16:creationId xmlns:a16="http://schemas.microsoft.com/office/drawing/2014/main" id="{832B4DCE-5393-4FA3-72F1-2645BD1A18EF}"/>
              </a:ext>
            </a:extLst>
          </p:cNvPr>
          <p:cNvSpPr txBox="1"/>
          <p:nvPr/>
        </p:nvSpPr>
        <p:spPr>
          <a:xfrm>
            <a:off x="5442626" y="5750652"/>
            <a:ext cx="6099242" cy="523220"/>
          </a:xfrm>
          <a:prstGeom prst="rect">
            <a:avLst/>
          </a:prstGeom>
          <a:noFill/>
        </p:spPr>
        <p:txBody>
          <a:bodyPr wrap="square">
            <a:spAutoFit/>
          </a:bodyPr>
          <a:lstStyle/>
          <a:p>
            <a:r>
              <a:rPr lang="en-US" sz="1400" dirty="0"/>
              <a:t>Abbott et al, 2010</a:t>
            </a:r>
          </a:p>
          <a:p>
            <a:r>
              <a:rPr lang="en-US" sz="1400" dirty="0"/>
              <a:t>(https://</a:t>
            </a:r>
            <a:r>
              <a:rPr lang="en-US" sz="1400" dirty="0" err="1"/>
              <a:t>www.sciencedirect.com</a:t>
            </a:r>
            <a:r>
              <a:rPr lang="en-US" sz="1400" dirty="0"/>
              <a:t>/science/article/</a:t>
            </a:r>
            <a:r>
              <a:rPr lang="en-US" sz="1400" dirty="0" err="1"/>
              <a:t>pii</a:t>
            </a:r>
            <a:r>
              <a:rPr lang="en-US" sz="1400" dirty="0"/>
              <a:t>/S0969996109002083)</a:t>
            </a:r>
          </a:p>
        </p:txBody>
      </p:sp>
      <p:pic>
        <p:nvPicPr>
          <p:cNvPr id="9" name="Picture 8" descr="Timeline&#10;&#10;Description automatically generated">
            <a:extLst>
              <a:ext uri="{FF2B5EF4-FFF2-40B4-BE49-F238E27FC236}">
                <a16:creationId xmlns:a16="http://schemas.microsoft.com/office/drawing/2014/main" id="{D651C2A9-449F-40F8-A40F-DF1127CE7AD0}"/>
              </a:ext>
            </a:extLst>
          </p:cNvPr>
          <p:cNvPicPr>
            <a:picLocks noChangeAspect="1"/>
          </p:cNvPicPr>
          <p:nvPr/>
        </p:nvPicPr>
        <p:blipFill>
          <a:blip r:embed="rId3"/>
          <a:stretch>
            <a:fillRect/>
          </a:stretch>
        </p:blipFill>
        <p:spPr>
          <a:xfrm>
            <a:off x="4867073" y="927679"/>
            <a:ext cx="7324927" cy="4618678"/>
          </a:xfrm>
          <a:prstGeom prst="rect">
            <a:avLst/>
          </a:prstGeom>
        </p:spPr>
      </p:pic>
    </p:spTree>
    <p:extLst>
      <p:ext uri="{BB962C8B-B14F-4D97-AF65-F5344CB8AC3E}">
        <p14:creationId xmlns:p14="http://schemas.microsoft.com/office/powerpoint/2010/main" val="3673604024"/>
      </p:ext>
    </p:extLst>
  </p:cSld>
  <p:clrMapOvr>
    <a:masterClrMapping/>
  </p:clrMapOvr>
</p:sld>
</file>

<file path=ppt/theme/theme1.xml><?xml version="1.0" encoding="utf-8"?>
<a:theme xmlns:a="http://schemas.openxmlformats.org/drawingml/2006/main" name="Office Theme">
  <a:themeElements>
    <a:clrScheme name="Officeova t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ova 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ova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3976</TotalTime>
  <Words>2364</Words>
  <Application>Microsoft Office PowerPoint</Application>
  <PresentationFormat>Širokozaslonsko</PresentationFormat>
  <Paragraphs>147</Paragraphs>
  <Slides>20</Slides>
  <Notes>11</Notes>
  <HiddenSlides>0</HiddenSlides>
  <MMClips>0</MMClips>
  <ScaleCrop>false</ScaleCrop>
  <HeadingPairs>
    <vt:vector size="6" baseType="variant">
      <vt:variant>
        <vt:lpstr>Uporabljene pisave</vt:lpstr>
      </vt:variant>
      <vt:variant>
        <vt:i4>12</vt:i4>
      </vt:variant>
      <vt:variant>
        <vt:lpstr>Tema</vt:lpstr>
      </vt:variant>
      <vt:variant>
        <vt:i4>2</vt:i4>
      </vt:variant>
      <vt:variant>
        <vt:lpstr>Naslovi diapozitivov</vt:lpstr>
      </vt:variant>
      <vt:variant>
        <vt:i4>20</vt:i4>
      </vt:variant>
    </vt:vector>
  </HeadingPairs>
  <TitlesOfParts>
    <vt:vector size="34" baseType="lpstr">
      <vt:lpstr>ＭＳ Ｐゴシック</vt:lpstr>
      <vt:lpstr>-apple-system</vt:lpstr>
      <vt:lpstr>Arial</vt:lpstr>
      <vt:lpstr>BlinkMacSystemFont</vt:lpstr>
      <vt:lpstr>Calibri</vt:lpstr>
      <vt:lpstr>Calibri Light</vt:lpstr>
      <vt:lpstr>Cambria</vt:lpstr>
      <vt:lpstr>ElsevierGulliver</vt:lpstr>
      <vt:lpstr>Georgia</vt:lpstr>
      <vt:lpstr>Helvetica</vt:lpstr>
      <vt:lpstr>Times</vt:lpstr>
      <vt:lpstr>Times New Roman</vt:lpstr>
      <vt:lpstr>Office Theme</vt:lpstr>
      <vt:lpstr>1_Office Theme</vt:lpstr>
      <vt:lpstr>1. Nervous system   1.4. Blood supply  Brain Blood Barier (BBB)</vt:lpstr>
      <vt:lpstr>Aim of the lecture</vt:lpstr>
      <vt:lpstr>Content of the lecture</vt:lpstr>
      <vt:lpstr>Blood – brain barrier – the discovery </vt:lpstr>
      <vt:lpstr>Blood- brain barrier structure </vt:lpstr>
      <vt:lpstr>PowerPointova predstavitev</vt:lpstr>
      <vt:lpstr>PowerPointova predstavitev</vt:lpstr>
      <vt:lpstr>Purpose and function of BBB</vt:lpstr>
      <vt:lpstr>Normal transport across the BBB</vt:lpstr>
      <vt:lpstr>Regions of brain not enclosed by BBB</vt:lpstr>
      <vt:lpstr>Blood–Brain Barrier Dysfunction in Neurodegenerative Diseases</vt:lpstr>
      <vt:lpstr>Blood–Brain Barrier Dysfunction in Neurodegenerative Diseases</vt:lpstr>
      <vt:lpstr>Blood–Brain Barrier Dysfunction in Neurodegenerative Diseases</vt:lpstr>
      <vt:lpstr>Blood–Brain Barrier Dysfunction in Neurodegenerative Diseases</vt:lpstr>
      <vt:lpstr>PowerPointova predstavitev</vt:lpstr>
      <vt:lpstr>Mini strokes as potential initiation of plaques</vt:lpstr>
      <vt:lpstr>PowerPointova predstavitev</vt:lpstr>
      <vt:lpstr>Summary: neurovascular unit composition, function and alterations in aging and in AD</vt:lpstr>
      <vt:lpstr>CONCLUSION</vt:lpstr>
      <vt:lpstr>Literature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Nervous system   1.2. Neurobiology, Physiology and metabolomics of CNS</dc:title>
  <dc:creator>Uporabnik</dc:creator>
  <cp:lastModifiedBy>Gorazd Drevenšek</cp:lastModifiedBy>
  <cp:revision>22</cp:revision>
  <dcterms:created xsi:type="dcterms:W3CDTF">2022-08-30T17:53:51Z</dcterms:created>
  <dcterms:modified xsi:type="dcterms:W3CDTF">2023-11-04T07:36:28Z</dcterms:modified>
</cp:coreProperties>
</file>