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4961" r:id="rId3"/>
    <p:sldId id="5115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02"/>
    <p:restoredTop sz="96197"/>
  </p:normalViewPr>
  <p:slideViewPr>
    <p:cSldViewPr snapToGrid="0">
      <p:cViewPr varScale="1">
        <p:scale>
          <a:sx n="86" d="100"/>
          <a:sy n="86" d="100"/>
        </p:scale>
        <p:origin x="8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2E8C3-C667-E04F-91A3-120A1DB452CB}" type="datetimeFigureOut">
              <a:rPr lang="en-SI" smtClean="0"/>
              <a:t>12/14/2024</a:t>
            </a:fld>
            <a:endParaRPr lang="en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0CD717-7DAE-AB46-AC25-E4309F85918B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65981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EC1B5-690B-0A40-BDF8-C7D65E7D33E9}" type="slidenum">
              <a:rPr lang="en-SI" smtClean="0"/>
              <a:t>4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148022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EC1B5-690B-0A40-BDF8-C7D65E7D33E9}" type="slidenum">
              <a:rPr lang="en-SI" smtClean="0"/>
              <a:t>10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3402302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EC1B5-690B-0A40-BDF8-C7D65E7D33E9}" type="slidenum">
              <a:rPr lang="en-SI" smtClean="0"/>
              <a:t>11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805867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9F5BA-C686-F747-A376-7C6AD5AD9D9A}" type="datetimeFigureOut">
              <a:rPr lang="en-SI" smtClean="0"/>
              <a:t>12/14/2024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B362-E5EE-0B43-B880-71914EAD42F7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84745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9F5BA-C686-F747-A376-7C6AD5AD9D9A}" type="datetimeFigureOut">
              <a:rPr lang="en-SI" smtClean="0"/>
              <a:t>12/14/2024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B362-E5EE-0B43-B880-71914EAD42F7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120726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9F5BA-C686-F747-A376-7C6AD5AD9D9A}" type="datetimeFigureOut">
              <a:rPr lang="en-SI" smtClean="0"/>
              <a:t>12/14/2024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B362-E5EE-0B43-B880-71914EAD42F7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79580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edit Master title style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3200" b="0" strike="noStrike" spc="-1">
                <a:latin typeface="Arial"/>
              </a:rPr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589151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35981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27503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80868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93261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48561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19762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9F5BA-C686-F747-A376-7C6AD5AD9D9A}" type="datetimeFigureOut">
              <a:rPr lang="en-SI" smtClean="0"/>
              <a:t>12/14/2024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B362-E5EE-0B43-B880-71914EAD42F7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146084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9F5BA-C686-F747-A376-7C6AD5AD9D9A}" type="datetimeFigureOut">
              <a:rPr lang="en-SI" smtClean="0"/>
              <a:t>12/14/2024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B362-E5EE-0B43-B880-71914EAD42F7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109619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9F5BA-C686-F747-A376-7C6AD5AD9D9A}" type="datetimeFigureOut">
              <a:rPr lang="en-SI" smtClean="0"/>
              <a:t>12/14/2024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B362-E5EE-0B43-B880-71914EAD42F7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421562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9F5BA-C686-F747-A376-7C6AD5AD9D9A}" type="datetimeFigureOut">
              <a:rPr lang="en-SI" smtClean="0"/>
              <a:t>12/14/2024</a:t>
            </a:fld>
            <a:endParaRPr lang="en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B362-E5EE-0B43-B880-71914EAD42F7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90356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9F5BA-C686-F747-A376-7C6AD5AD9D9A}" type="datetimeFigureOut">
              <a:rPr lang="en-SI" smtClean="0"/>
              <a:t>12/14/2024</a:t>
            </a:fld>
            <a:endParaRPr lang="en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B362-E5EE-0B43-B880-71914EAD42F7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636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9F5BA-C686-F747-A376-7C6AD5AD9D9A}" type="datetimeFigureOut">
              <a:rPr lang="en-SI" smtClean="0"/>
              <a:t>12/14/2024</a:t>
            </a:fld>
            <a:endParaRPr lang="en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B362-E5EE-0B43-B880-71914EAD42F7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02969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9F5BA-C686-F747-A376-7C6AD5AD9D9A}" type="datetimeFigureOut">
              <a:rPr lang="en-SI" smtClean="0"/>
              <a:t>12/14/2024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B362-E5EE-0B43-B880-71914EAD42F7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1611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9F5BA-C686-F747-A376-7C6AD5AD9D9A}" type="datetimeFigureOut">
              <a:rPr lang="en-SI" smtClean="0"/>
              <a:t>12/14/2024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B362-E5EE-0B43-B880-71914EAD42F7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35194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jp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9F5BA-C686-F747-A376-7C6AD5AD9D9A}" type="datetimeFigureOut">
              <a:rPr lang="en-SI" smtClean="0"/>
              <a:t>12/14/2024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FB362-E5EE-0B43-B880-71914EAD42F7}" type="slidenum">
              <a:rPr lang="en-SI" smtClean="0"/>
              <a:t>‹#›</a:t>
            </a:fld>
            <a:endParaRPr lang="en-SI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E1D70B3-02F0-8F31-D820-A0E6A21344A4}"/>
              </a:ext>
            </a:extLst>
          </p:cNvPr>
          <p:cNvGrpSpPr/>
          <p:nvPr/>
        </p:nvGrpSpPr>
        <p:grpSpPr>
          <a:xfrm>
            <a:off x="179523" y="6121210"/>
            <a:ext cx="6520219" cy="633095"/>
            <a:chOff x="519728" y="10058718"/>
            <a:chExt cx="6520219" cy="633095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58659CB-170E-598D-D8F7-587160668F88}"/>
                </a:ext>
              </a:extLst>
            </p:cNvPr>
            <p:cNvPicPr/>
            <p:nvPr userDrawn="1"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9728" y="10058718"/>
              <a:ext cx="2218055" cy="633095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6C24609-BF50-1F34-D366-2FBD024B2016}"/>
                </a:ext>
              </a:extLst>
            </p:cNvPr>
            <p:cNvSpPr txBox="1"/>
            <p:nvPr userDrawn="1"/>
          </p:nvSpPr>
          <p:spPr>
            <a:xfrm>
              <a:off x="2796720" y="10142137"/>
              <a:ext cx="42432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dirty="0"/>
                <a:t>Reference number: 618596-EPP-1-2020-1-SE-EPPKA2-CBHE-JP</a:t>
              </a:r>
              <a:br>
                <a:rPr lang="en-GB" sz="800" dirty="0"/>
              </a:br>
              <a:r>
                <a:rPr lang="en-GB" sz="800" dirty="0"/>
                <a:t>This publication [communication] reflects the views only of the authors, and the Commission cannot be held responsible for any use, which may be made of the information contained therein.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FDC89A0C-ED92-1BA7-2F02-CF892D603ED5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1058439" y="5504807"/>
            <a:ext cx="1074143" cy="130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76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afp.org/afp/2002/1101/p1705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F53AD-DE0D-154C-79D0-9069B1F29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45896"/>
            <a:ext cx="9144000" cy="238760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4.1. </a:t>
            </a:r>
            <a:r>
              <a:rPr lang="en-SI" dirty="0">
                <a:solidFill>
                  <a:srgbClr val="C00000"/>
                </a:solidFill>
              </a:rPr>
              <a:t>THE ART OF HISTORY TAKING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6EA6C-7118-2088-441B-B22CDEC09EF1}"/>
              </a:ext>
            </a:extLst>
          </p:cNvPr>
          <p:cNvGrpSpPr/>
          <p:nvPr/>
        </p:nvGrpSpPr>
        <p:grpSpPr>
          <a:xfrm>
            <a:off x="1442663" y="3972540"/>
            <a:ext cx="9306675" cy="2135504"/>
            <a:chOff x="1610475" y="3648076"/>
            <a:chExt cx="9306674" cy="2135504"/>
          </a:xfrm>
        </p:grpSpPr>
        <p:sp>
          <p:nvSpPr>
            <p:cNvPr id="7" name="Subtitle 2">
              <a:extLst>
                <a:ext uri="{FF2B5EF4-FFF2-40B4-BE49-F238E27FC236}">
                  <a16:creationId xmlns:a16="http://schemas.microsoft.com/office/drawing/2014/main" id="{5F6C378F-5CF8-9143-2502-AE06CA3D8284}"/>
                </a:ext>
              </a:extLst>
            </p:cNvPr>
            <p:cNvSpPr txBox="1">
              <a:spLocks/>
            </p:cNvSpPr>
            <p:nvPr/>
          </p:nvSpPr>
          <p:spPr>
            <a:xfrm>
              <a:off x="1610475" y="3648076"/>
              <a:ext cx="9144000" cy="63309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br>
                <a:rPr lang="en-SE" dirty="0"/>
              </a:br>
              <a:r>
                <a:rPr lang="sl-SI" dirty="0"/>
                <a:t>GP</a:t>
              </a:r>
              <a:r>
                <a:rPr lang="en-US" dirty="0"/>
                <a:t>2</a:t>
              </a:r>
              <a:r>
                <a:rPr lang="sl-SI" dirty="0"/>
                <a:t> - </a:t>
              </a:r>
              <a:r>
                <a:rPr lang="en-US" dirty="0"/>
                <a:t>Clinical assessment and outcome measurement</a:t>
              </a:r>
              <a:endParaRPr lang="en-SE" dirty="0"/>
            </a:p>
          </p:txBody>
        </p:sp>
        <p:sp>
          <p:nvSpPr>
            <p:cNvPr id="8" name="Subtitle 2">
              <a:extLst>
                <a:ext uri="{FF2B5EF4-FFF2-40B4-BE49-F238E27FC236}">
                  <a16:creationId xmlns:a16="http://schemas.microsoft.com/office/drawing/2014/main" id="{8A001E71-9483-B92A-0E2F-34AB4087663D}"/>
                </a:ext>
              </a:extLst>
            </p:cNvPr>
            <p:cNvSpPr txBox="1">
              <a:spLocks/>
            </p:cNvSpPr>
            <p:nvPr/>
          </p:nvSpPr>
          <p:spPr>
            <a:xfrm>
              <a:off x="1773149" y="4418648"/>
              <a:ext cx="9144000" cy="136493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GB" dirty="0" err="1">
                  <a:solidFill>
                    <a:prstClr val="black"/>
                  </a:solidFill>
                  <a:latin typeface="Calibri" panose="020F0502020204030204"/>
                </a:rPr>
                <a:t>Zvezdan</a:t>
              </a:r>
              <a:r>
                <a:rPr lang="en-GB" dirty="0">
                  <a:solidFill>
                    <a:prstClr val="black"/>
                  </a:solidFill>
                  <a:latin typeface="Calibri" panose="020F0502020204030204"/>
                </a:rPr>
                <a:t> </a:t>
              </a:r>
              <a:r>
                <a:rPr lang="en-GB" dirty="0" err="1">
                  <a:solidFill>
                    <a:prstClr val="black"/>
                  </a:solidFill>
                  <a:latin typeface="Calibri" panose="020F0502020204030204"/>
                </a:rPr>
                <a:t>Pirto</a:t>
              </a:r>
              <a:r>
                <a:rPr lang="sr-Latn-RS" dirty="0">
                  <a:solidFill>
                    <a:prstClr val="black"/>
                  </a:solidFill>
                  <a:latin typeface="Calibri" panose="020F0502020204030204"/>
                </a:rPr>
                <a:t>š</a:t>
              </a:r>
              <a:r>
                <a:rPr lang="en-GB" dirty="0" err="1">
                  <a:solidFill>
                    <a:prstClr val="black"/>
                  </a:solidFill>
                  <a:latin typeface="Calibri" panose="020F0502020204030204"/>
                </a:rPr>
                <a:t>ek</a:t>
              </a:r>
              <a:br>
                <a:rPr lang="en-GB" dirty="0">
                  <a:solidFill>
                    <a:prstClr val="black"/>
                  </a:solidFill>
                  <a:latin typeface="Calibri" panose="020F0502020204030204"/>
                </a:rPr>
              </a:br>
              <a:r>
                <a:rPr lang="en-GB" dirty="0">
                  <a:solidFill>
                    <a:prstClr val="black"/>
                  </a:solidFill>
                  <a:latin typeface="Calibri" panose="020F0502020204030204"/>
                </a:rPr>
                <a:t>University of Ljubljana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7722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986"/>
    </mc:Choice>
    <mc:Fallback xmlns="">
      <p:transition spd="slow" advTm="12986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7758E-E4C1-96B5-E237-AD31B9EF7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RELATIONAL STATUS/SEXUAL HISTORY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5338A-F7AB-A88B-5239-AF91A6BC8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straightforward, yet sensitive manner.</a:t>
            </a:r>
          </a:p>
          <a:p>
            <a:endParaRPr lang="en-GB" dirty="0"/>
          </a:p>
          <a:p>
            <a:r>
              <a:rPr lang="en-GB" dirty="0"/>
              <a:t>adapted from </a:t>
            </a:r>
            <a:r>
              <a:rPr lang="en-GB" dirty="0">
                <a:hlinkClick r:id="rId3"/>
              </a:rPr>
              <a:t>http://www.aafp.org/afp/2002/1101/p1705.html</a:t>
            </a:r>
            <a:endParaRPr lang="en-GB" dirty="0"/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19993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943"/>
    </mc:Choice>
    <mc:Fallback xmlns="">
      <p:transition spd="slow" advTm="122943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3B774-892D-FFC7-F88F-145CB6DE8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57" y="365125"/>
            <a:ext cx="11876314" cy="874395"/>
          </a:xfrm>
        </p:spPr>
        <p:txBody>
          <a:bodyPr>
            <a:normAutofit/>
          </a:bodyPr>
          <a:lstStyle/>
          <a:p>
            <a:pPr algn="ctr"/>
            <a:r>
              <a:rPr lang="en-GB" sz="3600" dirty="0">
                <a:solidFill>
                  <a:srgbClr val="C00000"/>
                </a:solidFill>
              </a:rPr>
              <a:t>HABITS – HEALTH PROMOTION AND DISEASE PREVENTION</a:t>
            </a:r>
            <a:endParaRPr lang="en-SI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0DE4B-F5F4-A084-5049-4121C215C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  <a:p>
            <a:pPr marL="0" indent="0">
              <a:buNone/>
            </a:pPr>
            <a:r>
              <a:rPr lang="en-GB" dirty="0"/>
              <a:t>What do you do to stay healthy and well? What </a:t>
            </a:r>
            <a:r>
              <a:rPr lang="en-GB" dirty="0" err="1"/>
              <a:t>behavioral</a:t>
            </a:r>
            <a:r>
              <a:rPr lang="en-GB" dirty="0"/>
              <a:t> risk factors do you have? </a:t>
            </a:r>
          </a:p>
          <a:p>
            <a:r>
              <a:rPr lang="en-GB" dirty="0"/>
              <a:t>Exercise </a:t>
            </a:r>
          </a:p>
          <a:p>
            <a:r>
              <a:rPr lang="en-GB" dirty="0"/>
              <a:t>Diet </a:t>
            </a:r>
          </a:p>
          <a:p>
            <a:r>
              <a:rPr lang="en-GB" dirty="0"/>
              <a:t>Sleep </a:t>
            </a:r>
          </a:p>
          <a:p>
            <a:r>
              <a:rPr lang="en-GB" dirty="0"/>
              <a:t>Tobacco </a:t>
            </a:r>
          </a:p>
          <a:p>
            <a:r>
              <a:rPr lang="en-GB" dirty="0"/>
              <a:t>Alcohol consumption </a:t>
            </a:r>
          </a:p>
          <a:p>
            <a:r>
              <a:rPr lang="en-GB" dirty="0"/>
              <a:t>Illicit Drugs 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98629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4231"/>
    </mc:Choice>
    <mc:Fallback xmlns="">
      <p:transition spd="slow" advTm="43423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0CF41-3474-1034-21FD-0D37D141C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SOCIO-CULTURAL HISTORY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C18E2-F85C-E24F-FD1F-C68325E6E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555" y="1321772"/>
            <a:ext cx="8902959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How would you self-identify in terms of your ethnicity/race/socio-cultural background? </a:t>
            </a:r>
          </a:p>
          <a:p>
            <a:r>
              <a:rPr lang="en-GB" dirty="0"/>
              <a:t>Birthplace/Country or State of Origin? </a:t>
            </a:r>
          </a:p>
          <a:p>
            <a:r>
              <a:rPr lang="en-GB" dirty="0"/>
              <a:t>Migration history? Any immigrant/refugee experiences? </a:t>
            </a:r>
          </a:p>
          <a:p>
            <a:r>
              <a:rPr lang="en-GB" dirty="0"/>
              <a:t>How was/is information about health, illness, and wellness communicated in your family and community? </a:t>
            </a:r>
          </a:p>
          <a:p>
            <a:r>
              <a:rPr lang="en-GB" dirty="0"/>
              <a:t>Health promotion/disease prevention/wellness </a:t>
            </a:r>
            <a:r>
              <a:rPr lang="en-GB" dirty="0" err="1"/>
              <a:t>behaviors</a:t>
            </a:r>
            <a:r>
              <a:rPr lang="en-GB" dirty="0"/>
              <a:t>? What were your health and illness seeking </a:t>
            </a:r>
            <a:r>
              <a:rPr lang="en-GB" dirty="0" err="1"/>
              <a:t>behaviors</a:t>
            </a:r>
            <a:r>
              <a:rPr lang="en-GB" dirty="0"/>
              <a:t>? </a:t>
            </a:r>
          </a:p>
          <a:p>
            <a:r>
              <a:rPr lang="en-GB" dirty="0"/>
              <a:t>Any use of alternative/complementary medicine or folk healers? 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525860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7785"/>
    </mc:Choice>
    <mc:Fallback xmlns="">
      <p:transition spd="slow" advTm="247785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B6AD8-EC93-048F-2F01-DB6E4F077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SPIRITUAL HISTORY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69590-C4BE-BEED-BA59-51693F9A6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845" y="1027906"/>
            <a:ext cx="10515600" cy="4351338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Faith and belief </a:t>
            </a:r>
          </a:p>
          <a:p>
            <a:r>
              <a:rPr lang="en-GB" dirty="0"/>
              <a:t>Importance and influence </a:t>
            </a:r>
          </a:p>
          <a:p>
            <a:r>
              <a:rPr lang="en-GB" dirty="0"/>
              <a:t>Member of group </a:t>
            </a:r>
          </a:p>
          <a:p>
            <a:r>
              <a:rPr lang="en-GB" dirty="0"/>
              <a:t>Wishes regarding palliative and end of life care/resuscitation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351454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8735"/>
    </mc:Choice>
    <mc:Fallback xmlns="">
      <p:transition spd="slow" advTm="198735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ECEA-9892-E2A9-3FDC-768DFE1EE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CLOSING THE INTERVIEW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293AE-BBCC-AD51-B220-0E6B47B76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225" y="1181813"/>
            <a:ext cx="10515600" cy="4351338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summarize key history and exam findings   </a:t>
            </a:r>
          </a:p>
          <a:p>
            <a:r>
              <a:rPr lang="en-GB" dirty="0"/>
              <a:t>provide an explanation of what you think is going on – working diagnosis, other possible diagnoses  </a:t>
            </a:r>
          </a:p>
          <a:p>
            <a:r>
              <a:rPr lang="en-GB" dirty="0"/>
              <a:t>provide specific next steps  </a:t>
            </a:r>
          </a:p>
          <a:p>
            <a:r>
              <a:rPr lang="en-GB" dirty="0"/>
              <a:t>ask patient/family if they have questions</a:t>
            </a:r>
          </a:p>
          <a:p>
            <a:r>
              <a:rPr lang="en-GB" dirty="0"/>
              <a:t>thank patient. </a:t>
            </a:r>
          </a:p>
        </p:txBody>
      </p:sp>
    </p:spTree>
    <p:extLst>
      <p:ext uri="{BB962C8B-B14F-4D97-AF65-F5344CB8AC3E}">
        <p14:creationId xmlns:p14="http://schemas.microsoft.com/office/powerpoint/2010/main" val="1395460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8345"/>
    </mc:Choice>
    <mc:Fallback xmlns="">
      <p:transition spd="slow" advTm="60834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86437-F497-C477-5649-627CBB2C9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E">
                <a:solidFill>
                  <a:srgbClr val="C00000"/>
                </a:solidFill>
              </a:rPr>
              <a:t>LEARNING OBJECTIVES</a:t>
            </a:r>
            <a:endParaRPr lang="en-SE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EAADD-A301-109F-8EFC-1CA571189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48975" cy="4351338"/>
          </a:xfrm>
        </p:spPr>
        <p:txBody>
          <a:bodyPr/>
          <a:lstStyle/>
          <a:p>
            <a:endParaRPr lang="sl-SI" dirty="0"/>
          </a:p>
          <a:p>
            <a:endParaRPr lang="sl-SI" dirty="0"/>
          </a:p>
          <a:p>
            <a:r>
              <a:rPr lang="en-SE"/>
              <a:t>Learning objective 1</a:t>
            </a:r>
            <a:r>
              <a:rPr lang="sl-SI" dirty="0"/>
              <a:t>: to understand clinical vaue of history taking</a:t>
            </a:r>
          </a:p>
          <a:p>
            <a:r>
              <a:rPr lang="en-SE"/>
              <a:t>Learning objective 2</a:t>
            </a:r>
            <a:r>
              <a:rPr lang="sl-SI" dirty="0"/>
              <a:t>: to know the broad spectrum if disease history</a:t>
            </a:r>
            <a:endParaRPr lang="en-SE" dirty="0"/>
          </a:p>
          <a:p>
            <a:r>
              <a:rPr lang="en-SE" dirty="0"/>
              <a:t>Learning </a:t>
            </a:r>
            <a:r>
              <a:rPr lang="en-SE"/>
              <a:t>objective 3</a:t>
            </a:r>
            <a:r>
              <a:rPr lang="sl-SI" dirty="0"/>
              <a:t>: to master the technique of history taking</a:t>
            </a:r>
            <a:endParaRPr lang="en-SE" dirty="0"/>
          </a:p>
          <a:p>
            <a:pPr marL="0" indent="0">
              <a:buNone/>
            </a:pPr>
            <a:endParaRPr lang="en-SE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4E5AFD-1453-732A-96F9-275A0CCF85EF}"/>
              </a:ext>
            </a:extLst>
          </p:cNvPr>
          <p:cNvSpPr txBox="1"/>
          <p:nvPr/>
        </p:nvSpPr>
        <p:spPr>
          <a:xfrm>
            <a:off x="7129463" y="59007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50344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571"/>
    </mc:Choice>
    <mc:Fallback xmlns="">
      <p:transition spd="slow" advTm="2757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6024C-2932-09E0-1EE6-EB7E5F467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SI" dirty="0">
                <a:solidFill>
                  <a:srgbClr val="C00000"/>
                </a:solidFill>
              </a:rPr>
              <a:t>STRUCTURE OF HISTORY TAKING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22D5F-4774-0EA1-18F7-390DD1BAF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GB" sz="2800" dirty="0"/>
              <a:t>Main complaint &amp;. history of the present illness</a:t>
            </a:r>
          </a:p>
          <a:p>
            <a:pPr lvl="1"/>
            <a:r>
              <a:rPr lang="en-GB" sz="2800" dirty="0"/>
              <a:t>The past medical history </a:t>
            </a:r>
          </a:p>
          <a:p>
            <a:pPr lvl="1"/>
            <a:r>
              <a:rPr lang="en-GB" sz="2800" dirty="0"/>
              <a:t>Medications and allergies</a:t>
            </a:r>
          </a:p>
          <a:p>
            <a:pPr lvl="1"/>
            <a:r>
              <a:rPr lang="en-GB" sz="2800" dirty="0"/>
              <a:t>Family history</a:t>
            </a:r>
          </a:p>
          <a:p>
            <a:pPr lvl="1"/>
            <a:r>
              <a:rPr lang="en-GB" sz="2800" dirty="0"/>
              <a:t>Social history</a:t>
            </a:r>
          </a:p>
          <a:p>
            <a:pPr lvl="1"/>
            <a:r>
              <a:rPr lang="en-GB" sz="2800" dirty="0"/>
              <a:t>Occupational history</a:t>
            </a:r>
          </a:p>
          <a:p>
            <a:pPr lvl="1"/>
            <a:r>
              <a:rPr lang="en-GB" sz="2800" dirty="0"/>
              <a:t>Relational status/sexual history</a:t>
            </a:r>
          </a:p>
          <a:p>
            <a:pPr lvl="1"/>
            <a:r>
              <a:rPr lang="en-GB" sz="2800" dirty="0"/>
              <a:t>Habits</a:t>
            </a:r>
          </a:p>
          <a:p>
            <a:pPr lvl="1"/>
            <a:r>
              <a:rPr lang="en-GB" sz="2800" dirty="0"/>
              <a:t>Socio-cultural history</a:t>
            </a:r>
          </a:p>
          <a:p>
            <a:pPr lvl="1"/>
            <a:r>
              <a:rPr lang="en-GB" sz="2800" dirty="0"/>
              <a:t>Spiritual history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54114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239"/>
    </mc:Choice>
    <mc:Fallback xmlns="">
      <p:transition spd="slow" advTm="6823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9FF02-0E42-AB16-6D2B-54269B038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07436" cy="874395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HISTORY: ELICIT IN THE PATIENT’S OWN WORDS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160E8-EF40-CDF4-708B-3B238A02A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Main complaint </a:t>
            </a:r>
          </a:p>
          <a:p>
            <a:r>
              <a:rPr lang="en-GB" dirty="0"/>
              <a:t>History of the Present Illness </a:t>
            </a:r>
          </a:p>
          <a:p>
            <a:pPr lvl="1"/>
            <a:r>
              <a:rPr lang="en-GB" dirty="0"/>
              <a:t>Characteristics </a:t>
            </a:r>
          </a:p>
          <a:p>
            <a:pPr lvl="1"/>
            <a:r>
              <a:rPr lang="en-GB" dirty="0"/>
              <a:t>Chronology </a:t>
            </a:r>
          </a:p>
          <a:p>
            <a:pPr lvl="1"/>
            <a:r>
              <a:rPr lang="en-GB" dirty="0"/>
              <a:t>Modifying Factors </a:t>
            </a:r>
          </a:p>
          <a:p>
            <a:pPr lvl="1"/>
            <a:r>
              <a:rPr lang="en-GB" dirty="0"/>
              <a:t>Associated Symptoms </a:t>
            </a:r>
          </a:p>
          <a:p>
            <a:pPr lvl="1"/>
            <a:r>
              <a:rPr lang="en-GB" dirty="0"/>
              <a:t>The Patient’s Perspective </a:t>
            </a:r>
          </a:p>
        </p:txBody>
      </p:sp>
    </p:spTree>
    <p:extLst>
      <p:ext uri="{BB962C8B-B14F-4D97-AF65-F5344CB8AC3E}">
        <p14:creationId xmlns:p14="http://schemas.microsoft.com/office/powerpoint/2010/main" val="2046711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3260"/>
    </mc:Choice>
    <mc:Fallback xmlns="">
      <p:transition spd="slow" advTm="37326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F1C3B-6F3E-FBF2-0975-94FF2F870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THE PAST MEDICAL HISTORY 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390F9-6099-B505-976E-78F727DE1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General Health </a:t>
            </a:r>
          </a:p>
          <a:p>
            <a:r>
              <a:rPr lang="en-GB" dirty="0"/>
              <a:t>Childhood illnesses </a:t>
            </a:r>
          </a:p>
          <a:p>
            <a:r>
              <a:rPr lang="en-GB" dirty="0"/>
              <a:t>Adult illnesses &amp; surgeries (hypertension, coronary artery disease, </a:t>
            </a:r>
            <a:r>
              <a:rPr lang="en-GB" dirty="0" err="1"/>
              <a:t>hyperlipidemia</a:t>
            </a:r>
            <a:r>
              <a:rPr lang="en-GB" dirty="0"/>
              <a:t>, diabetes, stroke, chronic lung disease, </a:t>
            </a:r>
            <a:r>
              <a:rPr lang="en-GB" dirty="0" err="1"/>
              <a:t>anemia</a:t>
            </a:r>
            <a:r>
              <a:rPr lang="en-GB" dirty="0"/>
              <a:t>, blood disorders, depression, present or past use of psychiatric services, immunizations, surgical procedures and dates) </a:t>
            </a:r>
          </a:p>
          <a:p>
            <a:r>
              <a:rPr lang="en-GB" dirty="0"/>
              <a:t>Hospitalizations (reason, outcome, dates) </a:t>
            </a:r>
          </a:p>
          <a:p>
            <a:r>
              <a:rPr lang="en-GB" dirty="0"/>
              <a:t>Ob-Gyn history 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40712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496"/>
    </mc:Choice>
    <mc:Fallback xmlns="">
      <p:transition spd="slow" advTm="136496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D4A8E-ED35-6BBA-3261-40C413F8B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MEDICATIONS AND ALLERGIES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D123F-E5BF-EBA1-8E2B-A0F0ED4749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all medications with dose, route, frequency, when last taken </a:t>
            </a:r>
          </a:p>
          <a:p>
            <a:r>
              <a:rPr lang="en-GB" dirty="0"/>
              <a:t>home remedies, borrowed medicines, over the counter drugs, herbal remedies, other complementary/alternative healing modalities </a:t>
            </a:r>
          </a:p>
          <a:p>
            <a:r>
              <a:rPr lang="en-GB" dirty="0"/>
              <a:t>birth control pills, vitamins </a:t>
            </a:r>
          </a:p>
          <a:p>
            <a:r>
              <a:rPr lang="en-GB" dirty="0"/>
              <a:t>allergies-ask </a:t>
            </a:r>
          </a:p>
          <a:p>
            <a:r>
              <a:rPr lang="en-GB" dirty="0"/>
              <a:t>reactions to contrast media</a:t>
            </a:r>
          </a:p>
          <a:p>
            <a:r>
              <a:rPr lang="en-GB" dirty="0"/>
              <a:t>intolerance (nausea, dyspepsia, etc) 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02969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3823"/>
    </mc:Choice>
    <mc:Fallback xmlns="">
      <p:transition spd="slow" advTm="143823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FBF25-15C8-27BB-A3BE-BF806FA74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FAMILY HISTORY (3 GENERATIONS</a:t>
            </a:r>
            <a:r>
              <a:rPr lang="en-GB" dirty="0"/>
              <a:t>)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BEBA9-8AEA-6181-6831-A726DAC14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7826"/>
            <a:ext cx="9214104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Parents, siblings, children, grandparents, spouse, partner(s) </a:t>
            </a:r>
          </a:p>
          <a:p>
            <a:pPr lvl="1"/>
            <a:r>
              <a:rPr lang="en-GB" dirty="0"/>
              <a:t>For living-age, health </a:t>
            </a:r>
          </a:p>
          <a:p>
            <a:pPr lvl="1"/>
            <a:r>
              <a:rPr lang="en-GB" dirty="0"/>
              <a:t>For deceased-age, cause </a:t>
            </a:r>
          </a:p>
          <a:p>
            <a:r>
              <a:rPr lang="en-GB" dirty="0"/>
              <a:t>Genetically significant diseases and chronic illnesses (family history of diabetes, cardiovascular disease, cancer, renal disease, neuromuscular disease, bleeding diathesis, psychiatric illness, substance abuse) and significant communicable diseases (TB,HIV, HEP) </a:t>
            </a:r>
          </a:p>
          <a:p>
            <a:r>
              <a:rPr lang="en-GB" dirty="0"/>
              <a:t>Include any appropriate psychosocial or risk factor information</a:t>
            </a:r>
          </a:p>
          <a:p>
            <a:r>
              <a:rPr lang="en-GB" dirty="0"/>
              <a:t>Primary decision-maker(s) in family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62949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0413"/>
    </mc:Choice>
    <mc:Fallback xmlns="">
      <p:transition spd="slow" advTm="220413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5655B-4C34-1979-2CAC-026A9C09D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SOCIAL HISTORY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950C2-2C5F-F051-B92B-8B6D0E2C2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where, with whom, and how a patient lives</a:t>
            </a:r>
          </a:p>
          <a:p>
            <a:r>
              <a:rPr lang="en-GB" dirty="0"/>
              <a:t>birthplace, significant travel or migration history, and current residence </a:t>
            </a:r>
          </a:p>
          <a:p>
            <a:r>
              <a:rPr lang="en-GB" dirty="0"/>
              <a:t>education, occupation, occupational exposures, environmental exposures (home, community), past, current, or future </a:t>
            </a:r>
          </a:p>
          <a:p>
            <a:r>
              <a:rPr lang="en-GB" dirty="0"/>
              <a:t>lifestyle-home situation, social supports, hobbies, pets</a:t>
            </a:r>
          </a:p>
          <a:p>
            <a:r>
              <a:rPr lang="en-GB" dirty="0"/>
              <a:t>socioeconomic issues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323689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8598"/>
    </mc:Choice>
    <mc:Fallback xmlns="">
      <p:transition spd="slow" advTm="468598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BDFF0-456D-5DA5-77AF-CC6F58DE6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OCCUPATIONAL HISTORY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0DCED-2CCF-8CDD-F24B-65B2C56DB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45" y="1395666"/>
            <a:ext cx="9333722" cy="4351338"/>
          </a:xfrm>
        </p:spPr>
        <p:txBody>
          <a:bodyPr/>
          <a:lstStyle/>
          <a:p>
            <a:r>
              <a:rPr lang="en-GB" dirty="0"/>
              <a:t>What type of work do you do? </a:t>
            </a:r>
          </a:p>
          <a:p>
            <a:r>
              <a:rPr lang="en-GB" dirty="0"/>
              <a:t>Do you think your health problems might be related to your work</a:t>
            </a:r>
          </a:p>
          <a:p>
            <a:r>
              <a:rPr lang="en-GB" dirty="0"/>
              <a:t>Are your symptoms different at work and at home? </a:t>
            </a:r>
          </a:p>
          <a:p>
            <a:r>
              <a:rPr lang="en-GB" dirty="0"/>
              <a:t>Are you currently exposed to chemicals, dusts, metals, radiation, noise or repetitive work? </a:t>
            </a:r>
          </a:p>
          <a:p>
            <a:r>
              <a:rPr lang="en-GB" dirty="0"/>
              <a:t>Have you been exposed to chemicals, dusts, metals, radiation, noise or repetitive work in the past? </a:t>
            </a:r>
          </a:p>
          <a:p>
            <a:r>
              <a:rPr lang="en-GB" dirty="0"/>
              <a:t>Are any of your co-workers experiencing similar symptoms?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8706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4340"/>
    </mc:Choice>
    <mc:Fallback xmlns="">
      <p:transition spd="slow" advTm="164340"/>
    </mc:Fallback>
  </mc:AlternateContent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.pptx" id="{3710302B-DCBE-4007-996A-54C4924806ED}" vid="{28A7334C-F240-4954-90A0-42970BA99E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84</TotalTime>
  <Words>661</Words>
  <Application>Microsoft Office PowerPoint</Application>
  <PresentationFormat>Widescreen</PresentationFormat>
  <Paragraphs>103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Arial</vt:lpstr>
      <vt:lpstr>Calibri</vt:lpstr>
      <vt:lpstr>Calibri Light</vt:lpstr>
      <vt:lpstr>Office 2013 - 2022 Theme</vt:lpstr>
      <vt:lpstr>4.1. THE ART OF HISTORY TAKING</vt:lpstr>
      <vt:lpstr>LEARNING OBJECTIVES</vt:lpstr>
      <vt:lpstr>STRUCTURE OF HISTORY TAKING</vt:lpstr>
      <vt:lpstr>HISTORY: ELICIT IN THE PATIENT’S OWN WORDS</vt:lpstr>
      <vt:lpstr>THE PAST MEDICAL HISTORY </vt:lpstr>
      <vt:lpstr>MEDICATIONS AND ALLERGIES</vt:lpstr>
      <vt:lpstr>FAMILY HISTORY (3 GENERATIONS)</vt:lpstr>
      <vt:lpstr>SOCIAL HISTORY</vt:lpstr>
      <vt:lpstr>OCCUPATIONAL HISTORY</vt:lpstr>
      <vt:lpstr>RELATIONAL STATUS/SEXUAL HISTORY</vt:lpstr>
      <vt:lpstr>HABITS – HEALTH PROMOTION AND DISEASE PREVENTION</vt:lpstr>
      <vt:lpstr>SOCIO-CULTURAL HISTORY</vt:lpstr>
      <vt:lpstr>SPIRITUAL HISTORY</vt:lpstr>
      <vt:lpstr>CLOSING THE INTERVIEW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ART OF HISTORY TAKING</dc:title>
  <dc:creator>Zvezdan Pirtošek</dc:creator>
  <cp:lastModifiedBy>MAKO MANUEL</cp:lastModifiedBy>
  <cp:revision>3</cp:revision>
  <dcterms:created xsi:type="dcterms:W3CDTF">2024-01-21T16:38:19Z</dcterms:created>
  <dcterms:modified xsi:type="dcterms:W3CDTF">2024-12-14T11:14:14Z</dcterms:modified>
</cp:coreProperties>
</file>