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2.xml" ContentType="application/vnd.openxmlformats-officedocument.presentationml.tags+xml"/>
  <Override PartName="/ppt/notesSlides/notesSlide20.xml" ContentType="application/vnd.openxmlformats-officedocument.presentationml.notesSlide+xml"/>
  <Override PartName="/ppt/tags/tag3.xml" ContentType="application/vnd.openxmlformats-officedocument.presentationml.tags+xml"/>
  <Override PartName="/ppt/notesSlides/notesSlide21.xml" ContentType="application/vnd.openxmlformats-officedocument.presentationml.notesSlide+xml"/>
  <Override PartName="/ppt/tags/tag4.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5.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27.xml" ContentType="application/vnd.openxmlformats-officedocument.presentationml.notesSlide+xml"/>
  <Override PartName="/ppt/tags/tag8.xml" ContentType="application/vnd.openxmlformats-officedocument.presentationml.tags+xml"/>
  <Override PartName="/ppt/notesSlides/notesSlide28.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29.xml" ContentType="application/vnd.openxmlformats-officedocument.presentationml.notesSlide+xml"/>
  <Override PartName="/ppt/tags/tag11.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12.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67"/>
  </p:notesMasterIdLst>
  <p:sldIdLst>
    <p:sldId id="257" r:id="rId2"/>
    <p:sldId id="259" r:id="rId3"/>
    <p:sldId id="261" r:id="rId4"/>
    <p:sldId id="258" r:id="rId5"/>
    <p:sldId id="531" r:id="rId6"/>
    <p:sldId id="260" r:id="rId7"/>
    <p:sldId id="521" r:id="rId8"/>
    <p:sldId id="522" r:id="rId9"/>
    <p:sldId id="530" r:id="rId10"/>
    <p:sldId id="532" r:id="rId11"/>
    <p:sldId id="537" r:id="rId12"/>
    <p:sldId id="538" r:id="rId13"/>
    <p:sldId id="539" r:id="rId14"/>
    <p:sldId id="540" r:id="rId15"/>
    <p:sldId id="519" r:id="rId16"/>
    <p:sldId id="267" r:id="rId17"/>
    <p:sldId id="256" r:id="rId18"/>
    <p:sldId id="268" r:id="rId19"/>
    <p:sldId id="269" r:id="rId20"/>
    <p:sldId id="523" r:id="rId21"/>
    <p:sldId id="272" r:id="rId22"/>
    <p:sldId id="273" r:id="rId23"/>
    <p:sldId id="271" r:id="rId24"/>
    <p:sldId id="270" r:id="rId25"/>
    <p:sldId id="274" r:id="rId26"/>
    <p:sldId id="465" r:id="rId27"/>
    <p:sldId id="379" r:id="rId28"/>
    <p:sldId id="467" r:id="rId29"/>
    <p:sldId id="468" r:id="rId30"/>
    <p:sldId id="469" r:id="rId31"/>
    <p:sldId id="470" r:id="rId32"/>
    <p:sldId id="471" r:id="rId33"/>
    <p:sldId id="392" r:id="rId34"/>
    <p:sldId id="472" r:id="rId35"/>
    <p:sldId id="395" r:id="rId36"/>
    <p:sldId id="397" r:id="rId37"/>
    <p:sldId id="500" r:id="rId38"/>
    <p:sldId id="501" r:id="rId39"/>
    <p:sldId id="503" r:id="rId40"/>
    <p:sldId id="504" r:id="rId41"/>
    <p:sldId id="505" r:id="rId42"/>
    <p:sldId id="502" r:id="rId43"/>
    <p:sldId id="506" r:id="rId44"/>
    <p:sldId id="507" r:id="rId45"/>
    <p:sldId id="508" r:id="rId46"/>
    <p:sldId id="509" r:id="rId47"/>
    <p:sldId id="510" r:id="rId48"/>
    <p:sldId id="525" r:id="rId49"/>
    <p:sldId id="511" r:id="rId50"/>
    <p:sldId id="512" r:id="rId51"/>
    <p:sldId id="516" r:id="rId52"/>
    <p:sldId id="513" r:id="rId53"/>
    <p:sldId id="514" r:id="rId54"/>
    <p:sldId id="515" r:id="rId55"/>
    <p:sldId id="518" r:id="rId56"/>
    <p:sldId id="499" r:id="rId57"/>
    <p:sldId id="526" r:id="rId58"/>
    <p:sldId id="262" r:id="rId59"/>
    <p:sldId id="527" r:id="rId60"/>
    <p:sldId id="528" r:id="rId61"/>
    <p:sldId id="265" r:id="rId62"/>
    <p:sldId id="529" r:id="rId63"/>
    <p:sldId id="533" r:id="rId64"/>
    <p:sldId id="534" r:id="rId65"/>
    <p:sldId id="536" r:id="rId6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55B1"/>
    <a:srgbClr val="C2D8BA"/>
    <a:srgbClr val="5C9AE4"/>
    <a:srgbClr val="AC94AB"/>
    <a:srgbClr val="84967B"/>
    <a:srgbClr val="DEDF59"/>
    <a:srgbClr val="FFFF6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053"/>
    <p:restoredTop sz="82585"/>
  </p:normalViewPr>
  <p:slideViewPr>
    <p:cSldViewPr snapToGrid="0">
      <p:cViewPr varScale="1">
        <p:scale>
          <a:sx n="84" d="100"/>
          <a:sy n="84" d="100"/>
        </p:scale>
        <p:origin x="156"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27005E-FB3B-CC4A-AF6F-87CB24458323}" type="datetimeFigureOut">
              <a:rPr lang="en-US" smtClean="0"/>
              <a:t>11/3/2023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2C6EA3-E1DE-7F4E-A75E-FB843D17C7F4}" type="slidenum">
              <a:rPr lang="en-US" smtClean="0"/>
              <a:t>‹#›</a:t>
            </a:fld>
            <a:endParaRPr lang="en-US"/>
          </a:p>
        </p:txBody>
      </p:sp>
    </p:spTree>
    <p:extLst>
      <p:ext uri="{BB962C8B-B14F-4D97-AF65-F5344CB8AC3E}">
        <p14:creationId xmlns:p14="http://schemas.microsoft.com/office/powerpoint/2010/main" val="37711761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thebrain.mcgill.ca/flash/d/d_07/d_07_p/d_07_p_tra/d_07_p_tra.html"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8" Type="http://schemas.openxmlformats.org/officeDocument/2006/relationships/hyperlink" Target="https://www.sciencedirect.com/topics/neuroscience/chemokine-receptor" TargetMode="External"/><Relationship Id="rId13" Type="http://schemas.openxmlformats.org/officeDocument/2006/relationships/hyperlink" Target="https://www.sciencedirect.com/topics/neuroscience/tumor-necrosis-factor-alpha" TargetMode="External"/><Relationship Id="rId3" Type="http://schemas.openxmlformats.org/officeDocument/2006/relationships/hyperlink" Target="https://www.sciencedirect.com/topics/neuroscience/microglia" TargetMode="External"/><Relationship Id="rId7" Type="http://schemas.openxmlformats.org/officeDocument/2006/relationships/hyperlink" Target="https://www.sciencedirect.com/topics/neuroscience/cx3cr1" TargetMode="External"/><Relationship Id="rId12" Type="http://schemas.openxmlformats.org/officeDocument/2006/relationships/hyperlink" Target="https://www.sciencedirect.com/topics/neuroscience/potassium-channel" TargetMode="External"/><Relationship Id="rId2" Type="http://schemas.openxmlformats.org/officeDocument/2006/relationships/slide" Target="../slides/slide17.xml"/><Relationship Id="rId16" Type="http://schemas.openxmlformats.org/officeDocument/2006/relationships/hyperlink" Target="https://www.sciencedirect.com/topics/neuroscience/tropomyosin" TargetMode="External"/><Relationship Id="rId1" Type="http://schemas.openxmlformats.org/officeDocument/2006/relationships/notesMaster" Target="../notesMasters/notesMaster1.xml"/><Relationship Id="rId6" Type="http://schemas.openxmlformats.org/officeDocument/2006/relationships/hyperlink" Target="https://www.sciencedirect.com/topics/neuroscience/cd200-receptor" TargetMode="External"/><Relationship Id="rId11" Type="http://schemas.openxmlformats.org/officeDocument/2006/relationships/hyperlink" Target="https://www.sciencedirect.com/topics/neuroscience/interleukin-34" TargetMode="External"/><Relationship Id="rId5" Type="http://schemas.openxmlformats.org/officeDocument/2006/relationships/hyperlink" Target="https://www.sciencedirect.com/topics/neuroscience/complement-receptor" TargetMode="External"/><Relationship Id="rId15" Type="http://schemas.openxmlformats.org/officeDocument/2006/relationships/hyperlink" Target="https://www.sciencedirect.com/topics/neuroscience/triggering-receptor-expressed-on-myeloid-cells-2" TargetMode="External"/><Relationship Id="rId10" Type="http://schemas.openxmlformats.org/officeDocument/2006/relationships/hyperlink" Target="https://www.sciencedirect.com/topics/neuroscience/interleukin-1beta" TargetMode="External"/><Relationship Id="rId4" Type="http://schemas.openxmlformats.org/officeDocument/2006/relationships/hyperlink" Target="https://www.sciencedirect.com/topics/neuroscience/brain-derived-neurotrophic-factor" TargetMode="External"/><Relationship Id="rId9" Type="http://schemas.openxmlformats.org/officeDocument/2006/relationships/hyperlink" Target="https://www.sciencedirect.com/topics/neuroscience/proteome" TargetMode="External"/><Relationship Id="rId14" Type="http://schemas.openxmlformats.org/officeDocument/2006/relationships/hyperlink" Target="https://www.sciencedirect.com/topics/neuroscience/tumor-necrosis-factor-receptor"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slide" Target="../slides/slide26.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slide" Target="../slides/slide28.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slide" Target="../slides/slide29.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21.xml.rels><?xml version="1.0" encoding="UTF-8" standalone="yes"?>
<Relationships xmlns="http://schemas.openxmlformats.org/package/2006/relationships"><Relationship Id="rId3" Type="http://schemas.openxmlformats.org/officeDocument/2006/relationships/slide" Target="../slides/slide30.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slide" Target="../slides/slide34.xml"/><Relationship Id="rId2" Type="http://schemas.openxmlformats.org/officeDocument/2006/relationships/notesMaster" Target="../notesMasters/notesMaster1.xml"/><Relationship Id="rId1" Type="http://schemas.openxmlformats.org/officeDocument/2006/relationships/tags" Target="../tags/tag5.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slide" Target="../slides/slide51.xml"/><Relationship Id="rId2" Type="http://schemas.openxmlformats.org/officeDocument/2006/relationships/notesMaster" Target="../notesMasters/notesMaster1.xml"/><Relationship Id="rId1" Type="http://schemas.openxmlformats.org/officeDocument/2006/relationships/tags" Target="../tags/tag12.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en.wikipedia.org/wiki/Alessandro_Volta" TargetMode="External"/><Relationship Id="rId3" Type="http://schemas.openxmlformats.org/officeDocument/2006/relationships/hyperlink" Target="http://en.wikipedia.org/wiki/Balloonist_theory" TargetMode="External"/><Relationship Id="rId7" Type="http://schemas.openxmlformats.org/officeDocument/2006/relationships/hyperlink" Target="http://en.wikipedia.org/wiki/Galvanism"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en.wikipedia.org/wiki/Nerve" TargetMode="External"/><Relationship Id="rId5" Type="http://schemas.openxmlformats.org/officeDocument/2006/relationships/hyperlink" Target="http://en.wikipedia.org/wiki/Muscle" TargetMode="External"/><Relationship Id="rId4" Type="http://schemas.openxmlformats.org/officeDocument/2006/relationships/hyperlink" Target="http://en.wikipedia.org/wiki/Bioelectricity" TargetMode="Externa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www.sciencedirect.com/topics/medicine-and-dentistry/diffuse-lewy-body-disease" TargetMode="External"/><Relationship Id="rId2" Type="http://schemas.openxmlformats.org/officeDocument/2006/relationships/slide" Target="../slides/slide64.xml"/><Relationship Id="rId1" Type="http://schemas.openxmlformats.org/officeDocument/2006/relationships/notesMaster" Target="../notesMasters/notesMaster1.xml"/><Relationship Id="rId4" Type="http://schemas.openxmlformats.org/officeDocument/2006/relationships/hyperlink" Target="https://www.sciencedirect.com/science/article/pii/S0969996120305003?via%3Dihub#bb0305"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dirty="0"/>
              <a:t>Short </a:t>
            </a:r>
            <a:r>
              <a:rPr lang="sl-SI" dirty="0" err="1"/>
              <a:t>introduction</a:t>
            </a:r>
            <a:r>
              <a:rPr lang="sl-SI" dirty="0"/>
              <a:t> </a:t>
            </a:r>
          </a:p>
        </p:txBody>
      </p:sp>
      <p:sp>
        <p:nvSpPr>
          <p:cNvPr id="4" name="Označba mesta številke diapozitiva 3"/>
          <p:cNvSpPr>
            <a:spLocks noGrp="1"/>
          </p:cNvSpPr>
          <p:nvPr>
            <p:ph type="sldNum" sz="quarter" idx="5"/>
          </p:nvPr>
        </p:nvSpPr>
        <p:spPr/>
        <p:txBody>
          <a:bodyPr/>
          <a:lstStyle/>
          <a:p>
            <a:fld id="{E7CDCA1C-FAA1-4658-B21D-5361100E6A84}" type="slidenum">
              <a:rPr lang="sl-SI" smtClean="0"/>
              <a:t>4</a:t>
            </a:fld>
            <a:endParaRPr lang="sl-SI"/>
          </a:p>
        </p:txBody>
      </p:sp>
    </p:spTree>
    <p:extLst>
      <p:ext uri="{BB962C8B-B14F-4D97-AF65-F5344CB8AC3E}">
        <p14:creationId xmlns:p14="http://schemas.microsoft.com/office/powerpoint/2010/main" val="27819659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u="none" strike="noStrike" dirty="0">
                <a:solidFill>
                  <a:srgbClr val="000000"/>
                </a:solidFill>
                <a:effectLst/>
                <a:latin typeface="Arial" panose="020B0604020202020204" pitchFamily="34" charset="0"/>
              </a:rPr>
              <a:t>All of our sensations, movements, thoughts, and emotions are the result of communication between neurons. </a:t>
            </a:r>
          </a:p>
          <a:p>
            <a:r>
              <a:rPr lang="en-GB" b="0" i="0" u="none" strike="noStrike" dirty="0">
                <a:solidFill>
                  <a:srgbClr val="000000"/>
                </a:solidFill>
                <a:effectLst/>
                <a:latin typeface="Arial" panose="020B0604020202020204" pitchFamily="34" charset="0"/>
              </a:rPr>
              <a:t>This communication is carried out by two complementary processes: </a:t>
            </a:r>
            <a:r>
              <a:rPr lang="en-GB" b="1" i="0" u="none" strike="noStrike" dirty="0">
                <a:solidFill>
                  <a:srgbClr val="000000"/>
                </a:solidFill>
                <a:effectLst/>
                <a:latin typeface="Arial" panose="020B0604020202020204" pitchFamily="34" charset="0"/>
              </a:rPr>
              <a:t>electrical conduction</a:t>
            </a:r>
            <a:r>
              <a:rPr lang="en-GB" b="0" i="0" u="none" strike="noStrike" dirty="0">
                <a:solidFill>
                  <a:srgbClr val="000000"/>
                </a:solidFill>
                <a:effectLst/>
                <a:latin typeface="Arial" panose="020B0604020202020204" pitchFamily="34" charset="0"/>
              </a:rPr>
              <a:t> and </a:t>
            </a:r>
            <a:r>
              <a:rPr lang="en-GB" b="1" i="0" u="none" strike="noStrike" dirty="0">
                <a:solidFill>
                  <a:srgbClr val="000000"/>
                </a:solidFill>
                <a:effectLst/>
                <a:latin typeface="Arial" panose="020B0604020202020204" pitchFamily="34" charset="0"/>
              </a:rPr>
              <a:t>chemical transmission.</a:t>
            </a:r>
          </a:p>
          <a:p>
            <a:endParaRPr lang="en-GB" b="1" i="0" u="none" strike="noStrike" dirty="0">
              <a:solidFill>
                <a:srgbClr val="000000"/>
              </a:solidFill>
              <a:effectLst/>
              <a:latin typeface="Arial" panose="020B0604020202020204" pitchFamily="34" charset="0"/>
            </a:endParaRPr>
          </a:p>
          <a:p>
            <a:r>
              <a:rPr lang="en-GB" dirty="0">
                <a:solidFill>
                  <a:srgbClr val="000000"/>
                </a:solidFill>
                <a:effectLst/>
                <a:latin typeface="Arial" panose="020B0604020202020204" pitchFamily="34" charset="0"/>
              </a:rPr>
              <a:t>Electrical conduction lets nerve impulses travel rapidly within a neuron.</a:t>
            </a:r>
          </a:p>
          <a:p>
            <a:r>
              <a:rPr lang="en-GB" dirty="0">
                <a:solidFill>
                  <a:srgbClr val="000000"/>
                </a:solidFill>
                <a:effectLst/>
                <a:latin typeface="Arial" panose="020B0604020202020204" pitchFamily="34" charset="0"/>
              </a:rPr>
              <a:t>It involves a brief electrical fluctuation that propagates down the neuron’s dendrites, then through its cell body and out to the tip of its axon.</a:t>
            </a:r>
          </a:p>
          <a:p>
            <a:r>
              <a:rPr lang="en-GB" dirty="0">
                <a:solidFill>
                  <a:srgbClr val="000000"/>
                </a:solidFill>
                <a:effectLst/>
                <a:latin typeface="Arial" panose="020B0604020202020204" pitchFamily="34" charset="0"/>
              </a:rPr>
              <a:t>Electrical conduction is what gives the nervous system the rapid-response capability that is lacking in the body’s other major means of communication, the hormonal system.</a:t>
            </a:r>
          </a:p>
          <a:p>
            <a:r>
              <a:rPr lang="en-GB" dirty="0">
                <a:solidFill>
                  <a:srgbClr val="000000"/>
                </a:solidFill>
                <a:effectLst/>
                <a:latin typeface="Arial" panose="020B0604020202020204" pitchFamily="34" charset="0"/>
              </a:rPr>
              <a:t>Chemical transmission takes place in the synapses between neurons, enabling nerve impulses to be transmitted from one neuron to the next. </a:t>
            </a:r>
          </a:p>
          <a:p>
            <a:r>
              <a:rPr lang="en-GB" dirty="0">
                <a:solidFill>
                  <a:srgbClr val="000000"/>
                </a:solidFill>
                <a:effectLst/>
                <a:latin typeface="Arial" panose="020B0604020202020204" pitchFamily="34" charset="0"/>
              </a:rPr>
              <a:t>This process is called “chemical transmission” because the diffusion of chemical molecules from one neuron to the next is what enables the electrical impulse to be reconstituted in that second neuron.</a:t>
            </a:r>
          </a:p>
          <a:p>
            <a:r>
              <a:rPr lang="en-GB" dirty="0">
                <a:solidFill>
                  <a:srgbClr val="000000"/>
                </a:solidFill>
                <a:effectLst/>
                <a:latin typeface="Arial" panose="020B0604020202020204" pitchFamily="34" charset="0"/>
              </a:rPr>
              <a:t>Chemical transmission gives the brain the flexibility that is required for </a:t>
            </a:r>
            <a:r>
              <a:rPr lang="en-GB" dirty="0">
                <a:solidFill>
                  <a:srgbClr val="FF9900"/>
                </a:solidFill>
                <a:effectLst/>
                <a:latin typeface="Arial" panose="020B0604020202020204" pitchFamily="34" charset="0"/>
                <a:hlinkClick r:id="rId3"/>
              </a:rPr>
              <a:t>learning</a:t>
            </a:r>
            <a:r>
              <a:rPr lang="en-GB" dirty="0">
                <a:solidFill>
                  <a:srgbClr val="000000"/>
                </a:solidFill>
                <a:effectLst/>
                <a:latin typeface="Arial" panose="020B0604020202020204" pitchFamily="34" charset="0"/>
              </a:rPr>
              <a:t>.</a:t>
            </a:r>
          </a:p>
          <a:p>
            <a:endParaRPr lang="en-US" dirty="0"/>
          </a:p>
          <a:p>
            <a:endParaRPr lang="en-US" dirty="0"/>
          </a:p>
        </p:txBody>
      </p:sp>
      <p:sp>
        <p:nvSpPr>
          <p:cNvPr id="4" name="Slide Number Placeholder 3"/>
          <p:cNvSpPr>
            <a:spLocks noGrp="1"/>
          </p:cNvSpPr>
          <p:nvPr>
            <p:ph type="sldNum" sz="quarter" idx="5"/>
          </p:nvPr>
        </p:nvSpPr>
        <p:spPr/>
        <p:txBody>
          <a:bodyPr/>
          <a:lstStyle/>
          <a:p>
            <a:fld id="{032C6EA3-E1DE-7F4E-A75E-FB843D17C7F4}" type="slidenum">
              <a:rPr lang="en-US" smtClean="0"/>
              <a:t>15</a:t>
            </a:fld>
            <a:endParaRPr lang="en-US"/>
          </a:p>
        </p:txBody>
      </p:sp>
    </p:spTree>
    <p:extLst>
      <p:ext uri="{BB962C8B-B14F-4D97-AF65-F5344CB8AC3E}">
        <p14:creationId xmlns:p14="http://schemas.microsoft.com/office/powerpoint/2010/main" val="13761188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effectLst/>
                <a:latin typeface="Helvetica" pitchFamily="2" charset="0"/>
              </a:rPr>
              <a:t>Although the neuron is the critical cell type </a:t>
            </a:r>
            <a:r>
              <a:rPr lang="en-GB" dirty="0" smtClean="0">
                <a:effectLst/>
                <a:latin typeface="Helvetica" pitchFamily="2" charset="0"/>
              </a:rPr>
              <a:t>for</a:t>
            </a:r>
            <a:r>
              <a:rPr lang="sl-SI" dirty="0" smtClean="0">
                <a:effectLst/>
                <a:latin typeface="Helvetica" pitchFamily="2" charset="0"/>
              </a:rPr>
              <a:t> </a:t>
            </a:r>
            <a:r>
              <a:rPr lang="en-GB" dirty="0" smtClean="0">
                <a:effectLst/>
                <a:latin typeface="Helvetica" pitchFamily="2" charset="0"/>
              </a:rPr>
              <a:t>communication </a:t>
            </a:r>
            <a:r>
              <a:rPr lang="en-GB" dirty="0">
                <a:effectLst/>
                <a:latin typeface="Helvetica" pitchFamily="2" charset="0"/>
              </a:rPr>
              <a:t>in neural networks, essential </a:t>
            </a:r>
            <a:r>
              <a:rPr lang="en-GB" dirty="0" smtClean="0">
                <a:effectLst/>
                <a:latin typeface="Helvetica" pitchFamily="2" charset="0"/>
              </a:rPr>
              <a:t>supporting</a:t>
            </a:r>
            <a:r>
              <a:rPr lang="sl-SI" dirty="0" smtClean="0">
                <a:effectLst/>
                <a:latin typeface="Helvetica" pitchFamily="2" charset="0"/>
              </a:rPr>
              <a:t> </a:t>
            </a:r>
            <a:r>
              <a:rPr lang="en-GB" dirty="0" smtClean="0">
                <a:effectLst/>
                <a:latin typeface="Helvetica" pitchFamily="2" charset="0"/>
              </a:rPr>
              <a:t>roles </a:t>
            </a:r>
            <a:r>
              <a:rPr lang="en-GB" dirty="0">
                <a:effectLst/>
                <a:latin typeface="Helvetica" pitchFamily="2" charset="0"/>
              </a:rPr>
              <a:t>are played by glial cells. The brain </a:t>
            </a:r>
            <a:r>
              <a:rPr lang="en-GB" dirty="0" smtClean="0">
                <a:effectLst/>
                <a:latin typeface="Helvetica" pitchFamily="2" charset="0"/>
              </a:rPr>
              <a:t>contains</a:t>
            </a:r>
            <a:r>
              <a:rPr lang="sl-SI" dirty="0" smtClean="0">
                <a:effectLst/>
                <a:latin typeface="Helvetica" pitchFamily="2" charset="0"/>
              </a:rPr>
              <a:t> </a:t>
            </a:r>
            <a:r>
              <a:rPr lang="en-GB" dirty="0" smtClean="0">
                <a:effectLst/>
                <a:latin typeface="Helvetica" pitchFamily="2" charset="0"/>
              </a:rPr>
              <a:t>three </a:t>
            </a:r>
            <a:r>
              <a:rPr lang="en-GB" dirty="0">
                <a:effectLst/>
                <a:latin typeface="Helvetica" pitchFamily="2" charset="0"/>
              </a:rPr>
              <a:t>major classes of glia: astrocytes, oligodendrocytes</a:t>
            </a:r>
            <a:r>
              <a:rPr lang="en-GB" dirty="0" smtClean="0">
                <a:effectLst/>
                <a:latin typeface="Helvetica" pitchFamily="2" charset="0"/>
              </a:rPr>
              <a:t>,</a:t>
            </a:r>
            <a:r>
              <a:rPr lang="sl-SI" dirty="0" smtClean="0">
                <a:effectLst/>
                <a:latin typeface="Helvetica" pitchFamily="2" charset="0"/>
              </a:rPr>
              <a:t> </a:t>
            </a:r>
            <a:r>
              <a:rPr lang="en-GB" dirty="0" smtClean="0">
                <a:effectLst/>
                <a:latin typeface="Helvetica" pitchFamily="2" charset="0"/>
              </a:rPr>
              <a:t>and </a:t>
            </a:r>
            <a:r>
              <a:rPr lang="en-GB" dirty="0">
                <a:effectLst/>
                <a:latin typeface="Helvetica" pitchFamily="2" charset="0"/>
              </a:rPr>
              <a:t>microglia. Astrocytes have the most diverse functions</a:t>
            </a:r>
            <a:r>
              <a:rPr lang="en-GB" dirty="0" smtClean="0">
                <a:effectLst/>
                <a:latin typeface="Helvetica" pitchFamily="2" charset="0"/>
              </a:rPr>
              <a:t>,</a:t>
            </a:r>
            <a:r>
              <a:rPr lang="sl-SI" dirty="0" smtClean="0">
                <a:effectLst/>
                <a:latin typeface="Helvetica" pitchFamily="2" charset="0"/>
              </a:rPr>
              <a:t> </a:t>
            </a:r>
            <a:r>
              <a:rPr lang="en-GB" dirty="0" smtClean="0">
                <a:effectLst/>
                <a:latin typeface="Helvetica" pitchFamily="2" charset="0"/>
              </a:rPr>
              <a:t>which </a:t>
            </a:r>
            <a:r>
              <a:rPr lang="en-GB" dirty="0">
                <a:effectLst/>
                <a:latin typeface="Helvetica" pitchFamily="2" charset="0"/>
              </a:rPr>
              <a:t>include maintenance of the </a:t>
            </a:r>
            <a:r>
              <a:rPr lang="en-GB" dirty="0" smtClean="0">
                <a:effectLst/>
                <a:latin typeface="Helvetica" pitchFamily="2" charset="0"/>
              </a:rPr>
              <a:t>extracellular</a:t>
            </a:r>
            <a:r>
              <a:rPr lang="sl-SI" dirty="0" smtClean="0">
                <a:effectLst/>
                <a:latin typeface="Helvetica" pitchFamily="2" charset="0"/>
              </a:rPr>
              <a:t> </a:t>
            </a:r>
            <a:r>
              <a:rPr lang="en-GB" dirty="0" smtClean="0">
                <a:effectLst/>
                <a:latin typeface="Helvetica" pitchFamily="2" charset="0"/>
              </a:rPr>
              <a:t>milieu </a:t>
            </a:r>
            <a:r>
              <a:rPr lang="en-GB" dirty="0">
                <a:effectLst/>
                <a:latin typeface="Helvetica" pitchFamily="2" charset="0"/>
              </a:rPr>
              <a:t>(the composition, including ion concentrations</a:t>
            </a:r>
            <a:r>
              <a:rPr lang="en-GB" dirty="0" smtClean="0">
                <a:effectLst/>
                <a:latin typeface="Helvetica" pitchFamily="2" charset="0"/>
              </a:rPr>
              <a:t>,</a:t>
            </a:r>
            <a:r>
              <a:rPr lang="sl-SI" dirty="0" smtClean="0">
                <a:effectLst/>
                <a:latin typeface="Helvetica" pitchFamily="2" charset="0"/>
              </a:rPr>
              <a:t> </a:t>
            </a:r>
            <a:r>
              <a:rPr lang="en-GB" dirty="0" smtClean="0">
                <a:effectLst/>
                <a:latin typeface="Helvetica" pitchFamily="2" charset="0"/>
              </a:rPr>
              <a:t>of </a:t>
            </a:r>
            <a:r>
              <a:rPr lang="en-GB" dirty="0">
                <a:effectLst/>
                <a:latin typeface="Helvetica" pitchFamily="2" charset="0"/>
              </a:rPr>
              <a:t>extracellular fluid in the brain) for </a:t>
            </a:r>
            <a:r>
              <a:rPr lang="en-GB" dirty="0" smtClean="0">
                <a:effectLst/>
                <a:latin typeface="Helvetica" pitchFamily="2" charset="0"/>
              </a:rPr>
              <a:t>healthy</a:t>
            </a:r>
            <a:r>
              <a:rPr lang="sl-SI" dirty="0" smtClean="0">
                <a:effectLst/>
                <a:latin typeface="Helvetica" pitchFamily="2" charset="0"/>
              </a:rPr>
              <a:t> </a:t>
            </a:r>
            <a:r>
              <a:rPr lang="en-GB" dirty="0" smtClean="0">
                <a:effectLst/>
                <a:latin typeface="Helvetica" pitchFamily="2" charset="0"/>
              </a:rPr>
              <a:t>neuronal </a:t>
            </a:r>
            <a:r>
              <a:rPr lang="en-GB" dirty="0">
                <a:effectLst/>
                <a:latin typeface="Helvetica" pitchFamily="2" charset="0"/>
              </a:rPr>
              <a:t>function, metabolism of certain neurotransmitters</a:t>
            </a:r>
            <a:r>
              <a:rPr lang="en-GB" dirty="0" smtClean="0">
                <a:effectLst/>
                <a:latin typeface="Helvetica" pitchFamily="2" charset="0"/>
              </a:rPr>
              <a:t>,</a:t>
            </a:r>
            <a:r>
              <a:rPr lang="sl-SI" dirty="0" smtClean="0">
                <a:effectLst/>
                <a:latin typeface="Helvetica" pitchFamily="2" charset="0"/>
              </a:rPr>
              <a:t> </a:t>
            </a:r>
            <a:r>
              <a:rPr lang="en-GB" dirty="0" smtClean="0">
                <a:effectLst/>
                <a:latin typeface="Helvetica" pitchFamily="2" charset="0"/>
              </a:rPr>
              <a:t>and </a:t>
            </a:r>
            <a:r>
              <a:rPr lang="en-GB" dirty="0">
                <a:effectLst/>
                <a:latin typeface="Helvetica" pitchFamily="2" charset="0"/>
              </a:rPr>
              <a:t>formation of the blood-brain barrier</a:t>
            </a:r>
            <a:r>
              <a:rPr lang="en-GB" dirty="0" smtClean="0">
                <a:effectLst/>
                <a:latin typeface="Helvetica" pitchFamily="2" charset="0"/>
              </a:rPr>
              <a:t>.</a:t>
            </a:r>
            <a:r>
              <a:rPr lang="sl-SI" dirty="0" smtClean="0">
                <a:effectLst/>
                <a:latin typeface="Helvetica" pitchFamily="2" charset="0"/>
              </a:rPr>
              <a:t> </a:t>
            </a:r>
            <a:r>
              <a:rPr lang="en-GB" dirty="0" smtClean="0">
                <a:effectLst/>
                <a:latin typeface="Helvetica" pitchFamily="2" charset="0"/>
              </a:rPr>
              <a:t>Astrocytes </a:t>
            </a:r>
            <a:r>
              <a:rPr lang="en-GB" dirty="0">
                <a:effectLst/>
                <a:latin typeface="Helvetica" pitchFamily="2" charset="0"/>
              </a:rPr>
              <a:t>also are critical in the CNS response </a:t>
            </a:r>
            <a:r>
              <a:rPr lang="en-GB" dirty="0" smtClean="0">
                <a:effectLst/>
                <a:latin typeface="Helvetica" pitchFamily="2" charset="0"/>
              </a:rPr>
              <a:t>to</a:t>
            </a:r>
            <a:r>
              <a:rPr lang="sl-SI" dirty="0" smtClean="0">
                <a:effectLst/>
                <a:latin typeface="Helvetica" pitchFamily="2" charset="0"/>
              </a:rPr>
              <a:t> </a:t>
            </a:r>
            <a:r>
              <a:rPr lang="en-GB" dirty="0" smtClean="0">
                <a:effectLst/>
                <a:latin typeface="Helvetica" pitchFamily="2" charset="0"/>
              </a:rPr>
              <a:t>injury</a:t>
            </a:r>
            <a:r>
              <a:rPr lang="en-GB" dirty="0">
                <a:effectLst/>
                <a:latin typeface="Helvetica" pitchFamily="2" charset="0"/>
              </a:rPr>
              <a:t>. Oligodendrocytes produce myelin sheaths </a:t>
            </a:r>
            <a:r>
              <a:rPr lang="en-GB" dirty="0" smtClean="0">
                <a:effectLst/>
                <a:latin typeface="Helvetica" pitchFamily="2" charset="0"/>
              </a:rPr>
              <a:t>that</a:t>
            </a:r>
            <a:r>
              <a:rPr lang="sl-SI" dirty="0" smtClean="0">
                <a:effectLst/>
                <a:latin typeface="Helvetica" pitchFamily="2" charset="0"/>
              </a:rPr>
              <a:t> </a:t>
            </a:r>
            <a:r>
              <a:rPr lang="en-GB" dirty="0" smtClean="0">
                <a:effectLst/>
                <a:latin typeface="Helvetica" pitchFamily="2" charset="0"/>
              </a:rPr>
              <a:t>encase </a:t>
            </a:r>
            <a:r>
              <a:rPr lang="en-GB" dirty="0">
                <a:effectLst/>
                <a:latin typeface="Helvetica" pitchFamily="2" charset="0"/>
              </a:rPr>
              <a:t>axons and facilitate the conduction of </a:t>
            </a:r>
            <a:r>
              <a:rPr lang="en-GB" dirty="0" smtClean="0">
                <a:effectLst/>
                <a:latin typeface="Helvetica" pitchFamily="2" charset="0"/>
              </a:rPr>
              <a:t>action</a:t>
            </a:r>
            <a:r>
              <a:rPr lang="sl-SI" dirty="0" smtClean="0">
                <a:effectLst/>
                <a:latin typeface="Helvetica" pitchFamily="2" charset="0"/>
              </a:rPr>
              <a:t> </a:t>
            </a:r>
            <a:r>
              <a:rPr lang="en-GB" dirty="0" smtClean="0">
                <a:effectLst/>
                <a:latin typeface="Helvetica" pitchFamily="2" charset="0"/>
              </a:rPr>
              <a:t>potentials</a:t>
            </a:r>
            <a:r>
              <a:rPr lang="en-GB" dirty="0">
                <a:effectLst/>
                <a:latin typeface="Helvetica" pitchFamily="2" charset="0"/>
              </a:rPr>
              <a:t>. Microglia, together with lymphocytes </a:t>
            </a:r>
            <a:r>
              <a:rPr lang="en-GB" dirty="0" smtClean="0">
                <a:effectLst/>
                <a:latin typeface="Helvetica" pitchFamily="2" charset="0"/>
              </a:rPr>
              <a:t>and</a:t>
            </a:r>
            <a:r>
              <a:rPr lang="sl-SI" dirty="0" smtClean="0">
                <a:effectLst/>
                <a:latin typeface="Helvetica" pitchFamily="2" charset="0"/>
              </a:rPr>
              <a:t> </a:t>
            </a:r>
            <a:r>
              <a:rPr lang="en-GB" dirty="0" smtClean="0">
                <a:effectLst/>
                <a:latin typeface="Helvetica" pitchFamily="2" charset="0"/>
              </a:rPr>
              <a:t>macrophages </a:t>
            </a:r>
            <a:r>
              <a:rPr lang="en-GB" dirty="0">
                <a:effectLst/>
                <a:latin typeface="Helvetica" pitchFamily="2" charset="0"/>
              </a:rPr>
              <a:t>that migrate to the CNS from </a:t>
            </a:r>
            <a:r>
              <a:rPr lang="en-GB" dirty="0" smtClean="0">
                <a:effectLst/>
                <a:latin typeface="Helvetica" pitchFamily="2" charset="0"/>
              </a:rPr>
              <a:t>the</a:t>
            </a:r>
            <a:r>
              <a:rPr lang="sl-SI" dirty="0" smtClean="0">
                <a:effectLst/>
                <a:latin typeface="Helvetica" pitchFamily="2" charset="0"/>
              </a:rPr>
              <a:t> </a:t>
            </a:r>
            <a:r>
              <a:rPr lang="en-GB" dirty="0" smtClean="0">
                <a:effectLst/>
                <a:latin typeface="Helvetica" pitchFamily="2" charset="0"/>
              </a:rPr>
              <a:t>periphery</a:t>
            </a:r>
            <a:r>
              <a:rPr lang="en-GB" dirty="0">
                <a:effectLst/>
                <a:latin typeface="Helvetica" pitchFamily="2" charset="0"/>
              </a:rPr>
              <a:t>, are the cellular components of the brain’s</a:t>
            </a:r>
          </a:p>
          <a:p>
            <a:r>
              <a:rPr lang="en-GB" dirty="0">
                <a:effectLst/>
                <a:latin typeface="Helvetica" pitchFamily="2" charset="0"/>
              </a:rPr>
              <a:t>immune system. All types of glia elaborate soluble factors</a:t>
            </a:r>
            <a:r>
              <a:rPr lang="en-GB" dirty="0" smtClean="0">
                <a:effectLst/>
                <a:latin typeface="Helvetica" pitchFamily="2" charset="0"/>
              </a:rPr>
              <a:t>,</a:t>
            </a:r>
            <a:r>
              <a:rPr lang="sl-SI" dirty="0" smtClean="0">
                <a:effectLst/>
                <a:latin typeface="Helvetica" pitchFamily="2" charset="0"/>
              </a:rPr>
              <a:t> </a:t>
            </a:r>
            <a:r>
              <a:rPr lang="en-GB" dirty="0" smtClean="0">
                <a:effectLst/>
                <a:latin typeface="Helvetica" pitchFamily="2" charset="0"/>
              </a:rPr>
              <a:t>including </a:t>
            </a:r>
            <a:r>
              <a:rPr lang="en-GB" dirty="0">
                <a:effectLst/>
                <a:latin typeface="Helvetica" pitchFamily="2" charset="0"/>
              </a:rPr>
              <a:t>neurotrophic factors and cytokines</a:t>
            </a:r>
            <a:r>
              <a:rPr lang="en-GB" dirty="0" smtClean="0">
                <a:effectLst/>
                <a:latin typeface="Helvetica" pitchFamily="2" charset="0"/>
              </a:rPr>
              <a:t>,</a:t>
            </a:r>
            <a:r>
              <a:rPr lang="sl-SI" dirty="0" smtClean="0">
                <a:effectLst/>
                <a:latin typeface="Helvetica" pitchFamily="2" charset="0"/>
              </a:rPr>
              <a:t> </a:t>
            </a:r>
            <a:r>
              <a:rPr lang="en-GB" dirty="0" smtClean="0">
                <a:effectLst/>
                <a:latin typeface="Helvetica" pitchFamily="2" charset="0"/>
              </a:rPr>
              <a:t>which </a:t>
            </a:r>
            <a:r>
              <a:rPr lang="en-GB" dirty="0">
                <a:effectLst/>
                <a:latin typeface="Helvetica" pitchFamily="2" charset="0"/>
              </a:rPr>
              <a:t>are involved in the maintenance of the nervous</a:t>
            </a:r>
          </a:p>
          <a:p>
            <a:r>
              <a:rPr lang="en-GB" dirty="0">
                <a:effectLst/>
                <a:latin typeface="Helvetica" pitchFamily="2" charset="0"/>
              </a:rPr>
              <a:t>system and in its adaptation to changes in the </a:t>
            </a:r>
            <a:r>
              <a:rPr lang="en-GB" dirty="0" smtClean="0">
                <a:effectLst/>
                <a:latin typeface="Helvetica" pitchFamily="2" charset="0"/>
              </a:rPr>
              <a:t>environment</a:t>
            </a:r>
            <a:r>
              <a:rPr lang="sl-SI" dirty="0" smtClean="0">
                <a:effectLst/>
                <a:latin typeface="Helvetica" pitchFamily="2" charset="0"/>
              </a:rPr>
              <a:t> </a:t>
            </a:r>
            <a:r>
              <a:rPr lang="en-GB" dirty="0" smtClean="0">
                <a:effectLst/>
                <a:latin typeface="Helvetica" pitchFamily="2" charset="0"/>
              </a:rPr>
              <a:t>(</a:t>
            </a:r>
            <a:r>
              <a:rPr lang="en-GB" dirty="0">
                <a:effectLst/>
                <a:latin typeface="Helvetica" pitchFamily="2" charset="0"/>
              </a:rPr>
              <a:t>Chapter 8). Indeed, astrocytes are important </a:t>
            </a:r>
            <a:r>
              <a:rPr lang="en-GB" dirty="0" smtClean="0">
                <a:effectLst/>
                <a:latin typeface="Helvetica" pitchFamily="2" charset="0"/>
              </a:rPr>
              <a:t>in</a:t>
            </a:r>
            <a:r>
              <a:rPr lang="sl-SI" dirty="0" smtClean="0">
                <a:effectLst/>
                <a:latin typeface="Helvetica" pitchFamily="2" charset="0"/>
              </a:rPr>
              <a:t> </a:t>
            </a:r>
            <a:r>
              <a:rPr lang="en-GB" dirty="0" smtClean="0">
                <a:effectLst/>
                <a:latin typeface="Helvetica" pitchFamily="2" charset="0"/>
              </a:rPr>
              <a:t>modulating </a:t>
            </a:r>
            <a:r>
              <a:rPr lang="en-GB" dirty="0">
                <a:effectLst/>
                <a:latin typeface="Helvetica" pitchFamily="2" charset="0"/>
              </a:rPr>
              <a:t>the process of synaptic transmission. Glia</a:t>
            </a:r>
          </a:p>
          <a:p>
            <a:r>
              <a:rPr lang="en-GB" dirty="0">
                <a:effectLst/>
                <a:latin typeface="Helvetica" pitchFamily="2" charset="0"/>
              </a:rPr>
              <a:t>also are key components in guiding the migration </a:t>
            </a:r>
            <a:r>
              <a:rPr lang="en-GB" dirty="0" smtClean="0">
                <a:effectLst/>
                <a:latin typeface="Helvetica" pitchFamily="2" charset="0"/>
              </a:rPr>
              <a:t>of</a:t>
            </a:r>
            <a:r>
              <a:rPr lang="sl-SI" dirty="0" smtClean="0">
                <a:effectLst/>
                <a:latin typeface="Helvetica" pitchFamily="2" charset="0"/>
              </a:rPr>
              <a:t> </a:t>
            </a:r>
            <a:r>
              <a:rPr lang="en-GB" dirty="0" smtClean="0">
                <a:effectLst/>
                <a:latin typeface="Helvetica" pitchFamily="2" charset="0"/>
              </a:rPr>
              <a:t>growing </a:t>
            </a:r>
            <a:r>
              <a:rPr lang="en-GB" dirty="0">
                <a:effectLst/>
                <a:latin typeface="Helvetica" pitchFamily="2" charset="0"/>
              </a:rPr>
              <a:t>neurons during development.</a:t>
            </a:r>
          </a:p>
          <a:p>
            <a:endParaRPr lang="en-US" dirty="0"/>
          </a:p>
        </p:txBody>
      </p:sp>
      <p:sp>
        <p:nvSpPr>
          <p:cNvPr id="4" name="Slide Number Placeholder 3"/>
          <p:cNvSpPr>
            <a:spLocks noGrp="1"/>
          </p:cNvSpPr>
          <p:nvPr>
            <p:ph type="sldNum" sz="quarter" idx="5"/>
          </p:nvPr>
        </p:nvSpPr>
        <p:spPr/>
        <p:txBody>
          <a:bodyPr/>
          <a:lstStyle/>
          <a:p>
            <a:fld id="{032C6EA3-E1DE-7F4E-A75E-FB843D17C7F4}" type="slidenum">
              <a:rPr lang="en-US" smtClean="0"/>
              <a:t>16</a:t>
            </a:fld>
            <a:endParaRPr lang="en-US"/>
          </a:p>
        </p:txBody>
      </p:sp>
    </p:spTree>
    <p:extLst>
      <p:ext uri="{BB962C8B-B14F-4D97-AF65-F5344CB8AC3E}">
        <p14:creationId xmlns:p14="http://schemas.microsoft.com/office/powerpoint/2010/main" val="13034763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PlaceHolder 1"/>
          <p:cNvSpPr>
            <a:spLocks noGrp="1" noRot="1" noChangeAspect="1"/>
          </p:cNvSpPr>
          <p:nvPr>
            <p:ph type="sldImg"/>
          </p:nvPr>
        </p:nvSpPr>
        <p:spPr>
          <a:xfrm>
            <a:off x="823913" y="1006475"/>
            <a:ext cx="6124575" cy="3446463"/>
          </a:xfrm>
          <a:prstGeom prst="rect">
            <a:avLst/>
          </a:prstGeom>
        </p:spPr>
      </p:sp>
      <p:sp>
        <p:nvSpPr>
          <p:cNvPr id="49" name="PlaceHolder 2"/>
          <p:cNvSpPr>
            <a:spLocks noGrp="1"/>
          </p:cNvSpPr>
          <p:nvPr>
            <p:ph type="body"/>
          </p:nvPr>
        </p:nvSpPr>
        <p:spPr>
          <a:xfrm>
            <a:off x="1185120" y="4787640"/>
            <a:ext cx="5407560" cy="5666760"/>
          </a:xfrm>
          <a:prstGeom prst="rect">
            <a:avLst/>
          </a:prstGeom>
        </p:spPr>
        <p:txBody>
          <a:bodyPr lIns="0" tIns="0" rIns="0" bIns="0"/>
          <a:lstStyle/>
          <a:p>
            <a:r>
              <a:rPr lang="en-US" sz="2000" b="0" strike="noStrike" spc="-1" dirty="0">
                <a:latin typeface="Arial"/>
              </a:rPr>
              <a:t>Functional </a:t>
            </a:r>
            <a:r>
              <a:rPr lang="en-US" sz="2000" b="0" strike="noStrike" spc="-1" dirty="0" err="1">
                <a:latin typeface="Arial"/>
              </a:rPr>
              <a:t>crosstalks</a:t>
            </a:r>
            <a:r>
              <a:rPr lang="en-US" sz="2000" b="0" strike="noStrike" spc="-1" dirty="0">
                <a:latin typeface="Arial"/>
              </a:rPr>
              <a:t> between microglia and neurons. Microglia are able to regulate several aspects of neuronal functions and neurons can control microglial activation. </a:t>
            </a:r>
          </a:p>
          <a:p>
            <a:endParaRPr lang="en-US" sz="2000" b="0" strike="noStrike" spc="-1" dirty="0">
              <a:latin typeface="Arial"/>
            </a:endParaRPr>
          </a:p>
          <a:p>
            <a:r>
              <a:rPr lang="en-GB" sz="3200" b="0" i="0" u="none" strike="noStrike" dirty="0">
                <a:solidFill>
                  <a:srgbClr val="2E2E2E"/>
                </a:solidFill>
                <a:effectLst/>
                <a:latin typeface="NexusSerif"/>
              </a:rPr>
              <a:t>Molecular pathways involved in microglia–neuron interactions. The schematic figure shows a simplified view of the main </a:t>
            </a:r>
            <a:r>
              <a:rPr lang="en-GB" sz="3200" b="0" i="0" u="none" strike="noStrike" dirty="0" err="1">
                <a:solidFill>
                  <a:srgbClr val="2E2E2E"/>
                </a:solidFill>
                <a:effectLst/>
                <a:latin typeface="NexusSerif"/>
              </a:rPr>
              <a:t>signaling</a:t>
            </a:r>
            <a:r>
              <a:rPr lang="en-GB" sz="3200" b="0" i="0" u="none" strike="noStrike" dirty="0">
                <a:solidFill>
                  <a:srgbClr val="2E2E2E"/>
                </a:solidFill>
                <a:effectLst/>
                <a:latin typeface="NexusSerif"/>
              </a:rPr>
              <a:t> pathways that are implicated in the bidirectional communication between </a:t>
            </a:r>
            <a:r>
              <a:rPr lang="en-GB" sz="3200" b="0" i="0" u="sng" strike="noStrike" dirty="0">
                <a:solidFill>
                  <a:srgbClr val="2E2E2E"/>
                </a:solidFill>
                <a:effectLst/>
                <a:latin typeface="NexusSerif"/>
                <a:hlinkClick r:id="rId3" tooltip="Learn more about microglia from ScienceDirect's AI-generated Topic Pages"/>
              </a:rPr>
              <a:t>microglia</a:t>
            </a:r>
            <a:r>
              <a:rPr lang="en-GB" sz="3200" b="0" i="0" u="none" strike="noStrike" dirty="0">
                <a:solidFill>
                  <a:srgbClr val="2E2E2E"/>
                </a:solidFill>
                <a:effectLst/>
                <a:latin typeface="NexusSerif"/>
              </a:rPr>
              <a:t> and neurons. The four main levels of interactions (Level of </a:t>
            </a:r>
            <a:r>
              <a:rPr lang="en-GB" sz="3200" b="0" i="0" u="none" strike="noStrike" dirty="0" err="1">
                <a:solidFill>
                  <a:srgbClr val="2E2E2E"/>
                </a:solidFill>
                <a:effectLst/>
                <a:latin typeface="NexusSerif"/>
              </a:rPr>
              <a:t>subcellullar</a:t>
            </a:r>
            <a:r>
              <a:rPr lang="en-GB" sz="3200" b="0" i="0" u="none" strike="noStrike" dirty="0">
                <a:solidFill>
                  <a:srgbClr val="2E2E2E"/>
                </a:solidFill>
                <a:effectLst/>
                <a:latin typeface="NexusSerif"/>
              </a:rPr>
              <a:t> domains, Cellular level, Network level and Multi-cellular interactions) follow a bottom-up approach. Please note, that the pathways depicted on the figure are restricted to those discussed in the review (please refer to details in the text). Abbreviations: </a:t>
            </a:r>
            <a:r>
              <a:rPr lang="en-GB" sz="3200" b="0" i="0" u="sng" strike="noStrike" dirty="0">
                <a:solidFill>
                  <a:srgbClr val="2E2E2E"/>
                </a:solidFill>
                <a:effectLst/>
                <a:latin typeface="NexusSerif"/>
                <a:hlinkClick r:id="rId4" tooltip="Learn more about BDNF from ScienceDirect's AI-generated Topic Pages"/>
              </a:rPr>
              <a:t>BDNF</a:t>
            </a:r>
            <a:r>
              <a:rPr lang="en-GB" sz="3200" b="0" i="0" u="none" strike="noStrike" dirty="0">
                <a:solidFill>
                  <a:srgbClr val="2E2E2E"/>
                </a:solidFill>
                <a:effectLst/>
                <a:latin typeface="NexusSerif"/>
              </a:rPr>
              <a:t> – brain-derived neurotrophic factor, C1q – complement component 1q, C1qR – C1q-receptor, C3R – </a:t>
            </a:r>
            <a:r>
              <a:rPr lang="en-GB" sz="3200" b="0" i="0" u="sng" strike="noStrike" dirty="0">
                <a:solidFill>
                  <a:srgbClr val="2E2E2E"/>
                </a:solidFill>
                <a:effectLst/>
                <a:latin typeface="NexusSerif"/>
                <a:hlinkClick r:id="rId5" tooltip="Learn more about complement receptor from ScienceDirect's AI-generated Topic Pages"/>
              </a:rPr>
              <a:t>complement receptor</a:t>
            </a:r>
            <a:r>
              <a:rPr lang="en-GB" sz="3200" b="0" i="0" u="none" strike="noStrike" dirty="0">
                <a:solidFill>
                  <a:srgbClr val="2E2E2E"/>
                </a:solidFill>
                <a:effectLst/>
                <a:latin typeface="NexusSerif"/>
              </a:rPr>
              <a:t> 3, CD200 – cluster of differentiation 200, CD200R – </a:t>
            </a:r>
            <a:r>
              <a:rPr lang="en-GB" sz="3200" b="0" i="0" u="sng" strike="noStrike" dirty="0">
                <a:solidFill>
                  <a:srgbClr val="2E2E2E"/>
                </a:solidFill>
                <a:effectLst/>
                <a:latin typeface="NexusSerif"/>
                <a:hlinkClick r:id="rId6" tooltip="Learn more about CD200 receptor from ScienceDirect's AI-generated Topic Pages"/>
              </a:rPr>
              <a:t>CD200 receptor</a:t>
            </a:r>
            <a:r>
              <a:rPr lang="en-GB" sz="3200" b="0" i="0" u="none" strike="noStrike" dirty="0">
                <a:solidFill>
                  <a:srgbClr val="2E2E2E"/>
                </a:solidFill>
                <a:effectLst/>
                <a:latin typeface="NexusSerif"/>
              </a:rPr>
              <a:t>, </a:t>
            </a:r>
            <a:r>
              <a:rPr lang="en-GB" sz="3200" b="0" i="0" u="sng" strike="noStrike" dirty="0">
                <a:solidFill>
                  <a:srgbClr val="2E2E2E"/>
                </a:solidFill>
                <a:effectLst/>
                <a:latin typeface="NexusSerif"/>
                <a:hlinkClick r:id="rId7" tooltip="Learn more about CX3CR1 from ScienceDirect's AI-generated Topic Pages"/>
              </a:rPr>
              <a:t>CX3CR1</a:t>
            </a:r>
            <a:r>
              <a:rPr lang="en-GB" sz="3200" b="0" i="0" u="none" strike="noStrike" dirty="0">
                <a:solidFill>
                  <a:srgbClr val="2E2E2E"/>
                </a:solidFill>
                <a:effectLst/>
                <a:latin typeface="NexusSerif"/>
              </a:rPr>
              <a:t> – C-X3-C-motif </a:t>
            </a:r>
            <a:r>
              <a:rPr lang="en-GB" sz="3200" b="0" i="0" u="sng" strike="noStrike" dirty="0">
                <a:solidFill>
                  <a:srgbClr val="2E2E2E"/>
                </a:solidFill>
                <a:effectLst/>
                <a:latin typeface="NexusSerif"/>
                <a:hlinkClick r:id="rId8" tooltip="Learn more about chemokine receptor from ScienceDirect's AI-generated Topic Pages"/>
              </a:rPr>
              <a:t>chemokine receptor</a:t>
            </a:r>
            <a:r>
              <a:rPr lang="en-GB" sz="3200" b="0" i="0" u="none" strike="noStrike" dirty="0">
                <a:solidFill>
                  <a:srgbClr val="2E2E2E"/>
                </a:solidFill>
                <a:effectLst/>
                <a:latin typeface="NexusSerif"/>
              </a:rPr>
              <a:t>, DAP12 – DNAX activating </a:t>
            </a:r>
            <a:r>
              <a:rPr lang="en-GB" sz="3200" b="0" i="0" u="sng" strike="noStrike" dirty="0">
                <a:solidFill>
                  <a:srgbClr val="2E2E2E"/>
                </a:solidFill>
                <a:effectLst/>
                <a:latin typeface="NexusSerif"/>
                <a:hlinkClick r:id="rId9" tooltip="Learn more about protein from ScienceDirect's AI-generated Topic Pages"/>
              </a:rPr>
              <a:t>protein</a:t>
            </a:r>
            <a:r>
              <a:rPr lang="en-GB" sz="3200" b="0" i="0" u="none" strike="noStrike" dirty="0">
                <a:solidFill>
                  <a:srgbClr val="2E2E2E"/>
                </a:solidFill>
                <a:effectLst/>
                <a:latin typeface="NexusSerif"/>
              </a:rPr>
              <a:t> of 12 </a:t>
            </a:r>
            <a:r>
              <a:rPr lang="en-GB" sz="3200" b="0" i="0" u="none" strike="noStrike" dirty="0" err="1">
                <a:solidFill>
                  <a:srgbClr val="2E2E2E"/>
                </a:solidFill>
                <a:effectLst/>
                <a:latin typeface="NexusSerif"/>
              </a:rPr>
              <a:t>kDa</a:t>
            </a:r>
            <a:r>
              <a:rPr lang="en-GB" sz="3200" b="0" i="0" u="none" strike="noStrike" dirty="0">
                <a:solidFill>
                  <a:srgbClr val="2E2E2E"/>
                </a:solidFill>
                <a:effectLst/>
                <a:latin typeface="NexusSerif"/>
              </a:rPr>
              <a:t>, IGF1 – insulin-like growth factor 1, IGF1R – IGF1 receptor, IL-1</a:t>
            </a:r>
            <a:r>
              <a:rPr lang="el-GR" sz="3200" b="0" i="0" u="none" strike="noStrike" dirty="0">
                <a:solidFill>
                  <a:srgbClr val="2E2E2E"/>
                </a:solidFill>
                <a:effectLst/>
                <a:latin typeface="NexusSerif"/>
              </a:rPr>
              <a:t>β – </a:t>
            </a:r>
            <a:r>
              <a:rPr lang="en-GB" sz="3200" b="0" i="0" u="sng" strike="noStrike" dirty="0">
                <a:solidFill>
                  <a:srgbClr val="2E2E2E"/>
                </a:solidFill>
                <a:effectLst/>
                <a:latin typeface="NexusSerif"/>
                <a:hlinkClick r:id="rId10" tooltip="Learn more about interleukin 1 beta from ScienceDirect's AI-generated Topic Pages"/>
              </a:rPr>
              <a:t>interleukin 1 beta</a:t>
            </a:r>
            <a:r>
              <a:rPr lang="en-GB" sz="3200" b="0" i="0" u="none" strike="noStrike" dirty="0">
                <a:solidFill>
                  <a:srgbClr val="2E2E2E"/>
                </a:solidFill>
                <a:effectLst/>
                <a:latin typeface="NexusSerif"/>
              </a:rPr>
              <a:t>, IL10 – interleukin-10, IL34 – </a:t>
            </a:r>
            <a:r>
              <a:rPr lang="en-GB" sz="3200" b="0" i="0" u="sng" strike="noStrike" dirty="0">
                <a:solidFill>
                  <a:srgbClr val="2E2E2E"/>
                </a:solidFill>
                <a:effectLst/>
                <a:latin typeface="NexusSerif"/>
                <a:hlinkClick r:id="rId11" tooltip="Learn more about interleukin 34 from ScienceDirect's AI-generated Topic Pages"/>
              </a:rPr>
              <a:t>interleukin 34</a:t>
            </a:r>
            <a:r>
              <a:rPr lang="en-GB" sz="3200" b="0" i="0" u="none" strike="noStrike" dirty="0">
                <a:solidFill>
                  <a:srgbClr val="2E2E2E"/>
                </a:solidFill>
                <a:effectLst/>
                <a:latin typeface="NexusSerif"/>
              </a:rPr>
              <a:t>, Kv7/M – M-type </a:t>
            </a:r>
            <a:r>
              <a:rPr lang="en-GB" sz="3200" b="0" i="0" u="sng" strike="noStrike" dirty="0">
                <a:solidFill>
                  <a:srgbClr val="2E2E2E"/>
                </a:solidFill>
                <a:effectLst/>
                <a:latin typeface="NexusSerif"/>
                <a:hlinkClick r:id="rId12" tooltip="Learn more about potassium channel from ScienceDirect's AI-generated Topic Pages"/>
              </a:rPr>
              <a:t>potassium channel</a:t>
            </a:r>
            <a:r>
              <a:rPr lang="en-GB" sz="3200" b="0" i="0" u="none" strike="noStrike" dirty="0">
                <a:solidFill>
                  <a:srgbClr val="2E2E2E"/>
                </a:solidFill>
                <a:effectLst/>
                <a:latin typeface="NexusSerif"/>
              </a:rPr>
              <a:t>, NMDAR – N-methyl-d-aspartate receptor, TNF</a:t>
            </a:r>
            <a:r>
              <a:rPr lang="el-GR" sz="3200" b="0" i="0" u="none" strike="noStrike" dirty="0">
                <a:solidFill>
                  <a:srgbClr val="2E2E2E"/>
                </a:solidFill>
                <a:effectLst/>
                <a:latin typeface="NexusSerif"/>
              </a:rPr>
              <a:t>α – </a:t>
            </a:r>
            <a:r>
              <a:rPr lang="en-GB" sz="3200" b="0" i="0" u="sng" dirty="0">
                <a:solidFill>
                  <a:srgbClr val="2E2E2E"/>
                </a:solidFill>
                <a:effectLst/>
                <a:latin typeface="NexusSerif"/>
                <a:hlinkClick r:id="rId13" tooltip="Learn more about tumor necrosis factor alpha from ScienceDirect's AI-generated Topic Pages"/>
              </a:rPr>
              <a:t>tumor necrosis factor alpha</a:t>
            </a:r>
            <a:r>
              <a:rPr lang="en-GB" sz="3200" b="0" i="0" u="none" strike="noStrike" dirty="0">
                <a:solidFill>
                  <a:srgbClr val="2E2E2E"/>
                </a:solidFill>
                <a:effectLst/>
                <a:latin typeface="NexusSerif"/>
              </a:rPr>
              <a:t>, TNFR – </a:t>
            </a:r>
            <a:r>
              <a:rPr lang="en-GB" sz="3200" b="0" i="0" u="sng" strike="noStrike" dirty="0">
                <a:solidFill>
                  <a:srgbClr val="2E2E2E"/>
                </a:solidFill>
                <a:effectLst/>
                <a:latin typeface="NexusSerif"/>
                <a:hlinkClick r:id="rId14" tooltip="Learn more about TNF receptor from ScienceDirect's AI-generated Topic Pages"/>
              </a:rPr>
              <a:t>TNF receptor</a:t>
            </a:r>
            <a:r>
              <a:rPr lang="en-GB" sz="3200" b="0" i="0" u="none" strike="noStrike" dirty="0">
                <a:solidFill>
                  <a:srgbClr val="2E2E2E"/>
                </a:solidFill>
                <a:effectLst/>
                <a:latin typeface="NexusSerif"/>
              </a:rPr>
              <a:t>, TREM2 – </a:t>
            </a:r>
            <a:r>
              <a:rPr lang="en-GB" sz="3200" b="0" i="0" u="sng" strike="noStrike" dirty="0">
                <a:solidFill>
                  <a:srgbClr val="2E2E2E"/>
                </a:solidFill>
                <a:effectLst/>
                <a:latin typeface="NexusSerif"/>
                <a:hlinkClick r:id="rId15" tooltip="Learn more about triggering receptor expressed on myeloid cells 2 from ScienceDirect's AI-generated Topic Pages"/>
              </a:rPr>
              <a:t>triggering receptor expressed on myeloid cells 2</a:t>
            </a:r>
            <a:r>
              <a:rPr lang="en-GB" sz="3200" b="0" i="0" u="none" strike="noStrike" dirty="0">
                <a:solidFill>
                  <a:srgbClr val="2E2E2E"/>
                </a:solidFill>
                <a:effectLst/>
                <a:latin typeface="NexusSerif"/>
              </a:rPr>
              <a:t>, </a:t>
            </a:r>
            <a:r>
              <a:rPr lang="en-GB" sz="3200" b="0" i="0" u="none" strike="noStrike" dirty="0" err="1">
                <a:solidFill>
                  <a:srgbClr val="2E2E2E"/>
                </a:solidFill>
                <a:effectLst/>
                <a:latin typeface="NexusSerif"/>
              </a:rPr>
              <a:t>TrkB</a:t>
            </a:r>
            <a:r>
              <a:rPr lang="en-GB" sz="3200" b="0" i="0" u="none" strike="noStrike" dirty="0">
                <a:solidFill>
                  <a:srgbClr val="2E2E2E"/>
                </a:solidFill>
                <a:effectLst/>
                <a:latin typeface="NexusSerif"/>
              </a:rPr>
              <a:t> – </a:t>
            </a:r>
            <a:r>
              <a:rPr lang="en-GB" sz="3200" b="0" i="0" u="sng" strike="noStrike" dirty="0">
                <a:solidFill>
                  <a:srgbClr val="2E2E2E"/>
                </a:solidFill>
                <a:effectLst/>
                <a:latin typeface="NexusSerif"/>
                <a:hlinkClick r:id="rId16" tooltip="Learn more about Tropomyosin from ScienceDirect's AI-generated Topic Pages"/>
              </a:rPr>
              <a:t>Tropomyosin</a:t>
            </a:r>
            <a:r>
              <a:rPr lang="en-GB" sz="3200" b="0" i="0" u="none" strike="noStrike" dirty="0">
                <a:solidFill>
                  <a:srgbClr val="2E2E2E"/>
                </a:solidFill>
                <a:effectLst/>
                <a:latin typeface="NexusSerif"/>
              </a:rPr>
              <a:t> receptor kinase B.</a:t>
            </a:r>
            <a:endParaRPr lang="en-US" sz="2000" b="0" strike="noStrike" spc="-1" dirty="0">
              <a:latin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latin typeface="Helvetica" pitchFamily="2" charset="0"/>
              </a:rPr>
              <a:t>Principal features of a typical vertebrate neuron. Dendrites, which are the primary sites of synaptic contact</a:t>
            </a:r>
            <a:r>
              <a:rPr lang="en-GB" dirty="0" smtClean="0">
                <a:effectLst/>
                <a:latin typeface="Helvetica" pitchFamily="2" charset="0"/>
              </a:rPr>
              <a:t>,</a:t>
            </a:r>
            <a:r>
              <a:rPr lang="sl-SI" dirty="0" smtClean="0">
                <a:effectLst/>
                <a:latin typeface="Helvetica" pitchFamily="2" charset="0"/>
              </a:rPr>
              <a:t> </a:t>
            </a:r>
            <a:r>
              <a:rPr lang="en-GB" dirty="0" smtClean="0">
                <a:effectLst/>
                <a:latin typeface="Helvetica" pitchFamily="2" charset="0"/>
              </a:rPr>
              <a:t>receive </a:t>
            </a:r>
            <a:r>
              <a:rPr lang="en-GB" dirty="0">
                <a:effectLst/>
                <a:latin typeface="Helvetica" pitchFamily="2" charset="0"/>
              </a:rPr>
              <a:t>most of the incoming synaptic communication. The cell body contains the nucleus and is the site </a:t>
            </a:r>
            <a:r>
              <a:rPr lang="en-GB" dirty="0" smtClean="0">
                <a:effectLst/>
                <a:latin typeface="Helvetica" pitchFamily="2" charset="0"/>
              </a:rPr>
              <a:t>of</a:t>
            </a:r>
            <a:r>
              <a:rPr lang="sl-SI" dirty="0" smtClean="0">
                <a:effectLst/>
                <a:latin typeface="Helvetica" pitchFamily="2" charset="0"/>
              </a:rPr>
              <a:t> </a:t>
            </a:r>
            <a:r>
              <a:rPr lang="en-GB" dirty="0" smtClean="0">
                <a:effectLst/>
                <a:latin typeface="Helvetica" pitchFamily="2" charset="0"/>
              </a:rPr>
              <a:t>gene </a:t>
            </a:r>
            <a:r>
              <a:rPr lang="en-GB" dirty="0">
                <a:effectLst/>
                <a:latin typeface="Helvetica" pitchFamily="2" charset="0"/>
              </a:rPr>
              <a:t>transcription. The axon transmits information and often has multiple branches, the terminals of which </a:t>
            </a:r>
            <a:r>
              <a:rPr lang="en-GB" dirty="0" smtClean="0">
                <a:effectLst/>
                <a:latin typeface="Helvetica" pitchFamily="2" charset="0"/>
              </a:rPr>
              <a:t>form</a:t>
            </a:r>
            <a:r>
              <a:rPr lang="sl-SI" dirty="0" smtClean="0">
                <a:effectLst/>
                <a:latin typeface="Helvetica" pitchFamily="2" charset="0"/>
              </a:rPr>
              <a:t> </a:t>
            </a:r>
            <a:r>
              <a:rPr lang="en-GB" dirty="0" smtClean="0">
                <a:effectLst/>
                <a:latin typeface="Helvetica" pitchFamily="2" charset="0"/>
              </a:rPr>
              <a:t>synapses </a:t>
            </a:r>
            <a:r>
              <a:rPr lang="en-GB" dirty="0">
                <a:effectLst/>
                <a:latin typeface="Helvetica" pitchFamily="2" charset="0"/>
              </a:rPr>
              <a:t>with the dendrites of other neurons.</a:t>
            </a:r>
          </a:p>
          <a:p>
            <a:endParaRPr lang="en-GB" dirty="0">
              <a:effectLst/>
              <a:latin typeface="Helvetica" pitchFamily="2" charset="0"/>
            </a:endParaRPr>
          </a:p>
          <a:p>
            <a:r>
              <a:rPr lang="en-GB" dirty="0">
                <a:effectLst/>
                <a:latin typeface="Helvetica" pitchFamily="2" charset="0"/>
              </a:rPr>
              <a:t>The nucleus (Nu) is the site of </a:t>
            </a:r>
            <a:r>
              <a:rPr lang="en-GB" dirty="0" smtClean="0">
                <a:effectLst/>
                <a:latin typeface="Helvetica" pitchFamily="2" charset="0"/>
              </a:rPr>
              <a:t>transcription</a:t>
            </a:r>
            <a:r>
              <a:rPr lang="sl-SI" dirty="0" smtClean="0">
                <a:effectLst/>
                <a:latin typeface="Helvetica" pitchFamily="2" charset="0"/>
              </a:rPr>
              <a:t> </a:t>
            </a:r>
            <a:r>
              <a:rPr lang="en-GB" dirty="0" smtClean="0">
                <a:effectLst/>
                <a:latin typeface="Helvetica" pitchFamily="2" charset="0"/>
              </a:rPr>
              <a:t>of </a:t>
            </a:r>
            <a:r>
              <a:rPr lang="en-GB" dirty="0">
                <a:effectLst/>
                <a:latin typeface="Helvetica" pitchFamily="2" charset="0"/>
              </a:rPr>
              <a:t>DNA to RNA. Proteins are synthesized in the endoplasmic reticulum (ER) and subsequently transported </a:t>
            </a:r>
            <a:r>
              <a:rPr lang="en-GB" dirty="0" smtClean="0">
                <a:effectLst/>
                <a:latin typeface="Helvetica" pitchFamily="2" charset="0"/>
              </a:rPr>
              <a:t>to</a:t>
            </a:r>
            <a:r>
              <a:rPr lang="sl-SI" dirty="0" smtClean="0">
                <a:effectLst/>
                <a:latin typeface="Helvetica" pitchFamily="2" charset="0"/>
              </a:rPr>
              <a:t> </a:t>
            </a:r>
            <a:r>
              <a:rPr lang="en-GB" dirty="0" smtClean="0">
                <a:effectLst/>
                <a:latin typeface="Helvetica" pitchFamily="2" charset="0"/>
              </a:rPr>
              <a:t>the </a:t>
            </a:r>
            <a:r>
              <a:rPr lang="en-GB" dirty="0">
                <a:effectLst/>
                <a:latin typeface="Helvetica" pitchFamily="2" charset="0"/>
              </a:rPr>
              <a:t>Golgi apparatus (G) where they undergo further modifications before they are transported to their final destination</a:t>
            </a:r>
            <a:r>
              <a:rPr lang="en-GB" dirty="0" smtClean="0">
                <a:effectLst/>
                <a:latin typeface="Helvetica" pitchFamily="2" charset="0"/>
              </a:rPr>
              <a:t>.</a:t>
            </a:r>
            <a:r>
              <a:rPr lang="sl-SI" dirty="0" smtClean="0">
                <a:effectLst/>
                <a:latin typeface="Helvetica" pitchFamily="2" charset="0"/>
              </a:rPr>
              <a:t> </a:t>
            </a:r>
            <a:r>
              <a:rPr lang="en-GB" dirty="0" smtClean="0">
                <a:effectLst/>
                <a:latin typeface="Helvetica" pitchFamily="2" charset="0"/>
              </a:rPr>
              <a:t>Also </a:t>
            </a:r>
            <a:r>
              <a:rPr lang="en-GB" dirty="0">
                <a:effectLst/>
                <a:latin typeface="Helvetica" pitchFamily="2" charset="0"/>
              </a:rPr>
              <a:t>shown are mitochondria (M), the energy storehouses for the cell, and the plasma membrane (PM</a:t>
            </a:r>
            <a:r>
              <a:rPr lang="en-GB" dirty="0" smtClean="0">
                <a:effectLst/>
                <a:latin typeface="Helvetica" pitchFamily="2" charset="0"/>
              </a:rPr>
              <a:t>).</a:t>
            </a:r>
            <a:r>
              <a:rPr lang="sl-SI" dirty="0" smtClean="0">
                <a:effectLst/>
                <a:latin typeface="Helvetica" pitchFamily="2" charset="0"/>
              </a:rPr>
              <a:t> </a:t>
            </a:r>
            <a:endParaRPr lang="en-GB" dirty="0">
              <a:effectLst/>
              <a:latin typeface="Helvetica" pitchFamily="2" charset="0"/>
            </a:endParaRPr>
          </a:p>
        </p:txBody>
      </p:sp>
      <p:sp>
        <p:nvSpPr>
          <p:cNvPr id="4" name="Slide Number Placeholder 3"/>
          <p:cNvSpPr>
            <a:spLocks noGrp="1"/>
          </p:cNvSpPr>
          <p:nvPr>
            <p:ph type="sldNum" sz="quarter" idx="5"/>
          </p:nvPr>
        </p:nvSpPr>
        <p:spPr/>
        <p:txBody>
          <a:bodyPr/>
          <a:lstStyle/>
          <a:p>
            <a:fld id="{032C6EA3-E1DE-7F4E-A75E-FB843D17C7F4}" type="slidenum">
              <a:rPr lang="en-US" smtClean="0"/>
              <a:t>18</a:t>
            </a:fld>
            <a:endParaRPr lang="en-US"/>
          </a:p>
        </p:txBody>
      </p:sp>
    </p:spTree>
    <p:extLst>
      <p:ext uri="{BB962C8B-B14F-4D97-AF65-F5344CB8AC3E}">
        <p14:creationId xmlns:p14="http://schemas.microsoft.com/office/powerpoint/2010/main" val="29064131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2C6EA3-E1DE-7F4E-A75E-FB843D17C7F4}" type="slidenum">
              <a:rPr lang="en-US" smtClean="0"/>
              <a:t>19</a:t>
            </a:fld>
            <a:endParaRPr lang="en-US"/>
          </a:p>
        </p:txBody>
      </p:sp>
    </p:spTree>
    <p:extLst>
      <p:ext uri="{BB962C8B-B14F-4D97-AF65-F5344CB8AC3E}">
        <p14:creationId xmlns:p14="http://schemas.microsoft.com/office/powerpoint/2010/main" val="38580784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2C6EA3-E1DE-7F4E-A75E-FB843D17C7F4}" type="slidenum">
              <a:rPr lang="en-US" smtClean="0"/>
              <a:t>24</a:t>
            </a:fld>
            <a:endParaRPr lang="en-US"/>
          </a:p>
        </p:txBody>
      </p:sp>
    </p:spTree>
    <p:extLst>
      <p:ext uri="{BB962C8B-B14F-4D97-AF65-F5344CB8AC3E}">
        <p14:creationId xmlns:p14="http://schemas.microsoft.com/office/powerpoint/2010/main" val="26838194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2C6EA3-E1DE-7F4E-A75E-FB843D17C7F4}" type="slidenum">
              <a:rPr lang="en-US" smtClean="0"/>
              <a:t>25</a:t>
            </a:fld>
            <a:endParaRPr lang="en-US"/>
          </a:p>
        </p:txBody>
      </p:sp>
    </p:spTree>
    <p:extLst>
      <p:ext uri="{BB962C8B-B14F-4D97-AF65-F5344CB8AC3E}">
        <p14:creationId xmlns:p14="http://schemas.microsoft.com/office/powerpoint/2010/main" val="29845596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custDataLst>
              <p:tags r:id="rId1"/>
            </p:custDataLst>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r>
              <a:rPr lang="en-US"/>
              <a:t>Psychopharmacology2e-Table-03-01-0.jpg</a:t>
            </a:r>
            <a:br>
              <a:rPr lang="en-US"/>
            </a:br>
            <a:endParaRPr lang="en-US"/>
          </a:p>
        </p:txBody>
      </p:sp>
      <p:sp>
        <p:nvSpPr>
          <p:cNvPr id="43012" name="Slide Number Placeholder 3"/>
          <p:cNvSpPr>
            <a:spLocks noGrp="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2400">
                <a:solidFill>
                  <a:schemeClr val="tx1"/>
                </a:solidFill>
                <a:latin typeface="Times New Roman" pitchFamily="18" charset="0"/>
                <a:ea typeface="Geneva" pitchFamily="121" charset="-128"/>
              </a:defRPr>
            </a:lvl1pPr>
            <a:lvl2pPr marL="742950" indent="-285750" eaLnBrk="0" hangingPunct="0">
              <a:defRPr sz="2400">
                <a:solidFill>
                  <a:schemeClr val="tx1"/>
                </a:solidFill>
                <a:latin typeface="Times New Roman" pitchFamily="18" charset="0"/>
                <a:ea typeface="Geneva" pitchFamily="121" charset="-128"/>
              </a:defRPr>
            </a:lvl2pPr>
            <a:lvl3pPr marL="1143000" indent="-228600" eaLnBrk="0" hangingPunct="0">
              <a:defRPr sz="2400">
                <a:solidFill>
                  <a:schemeClr val="tx1"/>
                </a:solidFill>
                <a:latin typeface="Times New Roman" pitchFamily="18" charset="0"/>
                <a:ea typeface="Geneva" pitchFamily="121" charset="-128"/>
              </a:defRPr>
            </a:lvl3pPr>
            <a:lvl4pPr marL="1600200" indent="-228600" eaLnBrk="0" hangingPunct="0">
              <a:defRPr sz="2400">
                <a:solidFill>
                  <a:schemeClr val="tx1"/>
                </a:solidFill>
                <a:latin typeface="Times New Roman" pitchFamily="18" charset="0"/>
                <a:ea typeface="Geneva" pitchFamily="121" charset="-128"/>
              </a:defRPr>
            </a:lvl4pPr>
            <a:lvl5pPr marL="2057400" indent="-228600" eaLnBrk="0" hangingPunct="0">
              <a:defRPr sz="2400">
                <a:solidFill>
                  <a:schemeClr val="tx1"/>
                </a:solidFill>
                <a:latin typeface="Times New Roman" pitchFamily="18" charset="0"/>
                <a:ea typeface="Geneva" pitchFamily="121" charset="-128"/>
              </a:defRPr>
            </a:lvl5pPr>
            <a:lvl6pPr marL="2514600" indent="-228600" eaLnBrk="0" fontAlgn="base" hangingPunct="0">
              <a:spcBef>
                <a:spcPct val="0"/>
              </a:spcBef>
              <a:spcAft>
                <a:spcPct val="0"/>
              </a:spcAft>
              <a:defRPr sz="2400">
                <a:solidFill>
                  <a:schemeClr val="tx1"/>
                </a:solidFill>
                <a:latin typeface="Times New Roman" pitchFamily="18" charset="0"/>
                <a:ea typeface="Geneva" pitchFamily="121" charset="-128"/>
              </a:defRPr>
            </a:lvl6pPr>
            <a:lvl7pPr marL="2971800" indent="-228600" eaLnBrk="0" fontAlgn="base" hangingPunct="0">
              <a:spcBef>
                <a:spcPct val="0"/>
              </a:spcBef>
              <a:spcAft>
                <a:spcPct val="0"/>
              </a:spcAft>
              <a:defRPr sz="2400">
                <a:solidFill>
                  <a:schemeClr val="tx1"/>
                </a:solidFill>
                <a:latin typeface="Times New Roman" pitchFamily="18" charset="0"/>
                <a:ea typeface="Geneva" pitchFamily="121" charset="-128"/>
              </a:defRPr>
            </a:lvl7pPr>
            <a:lvl8pPr marL="3429000" indent="-228600" eaLnBrk="0" fontAlgn="base" hangingPunct="0">
              <a:spcBef>
                <a:spcPct val="0"/>
              </a:spcBef>
              <a:spcAft>
                <a:spcPct val="0"/>
              </a:spcAft>
              <a:defRPr sz="2400">
                <a:solidFill>
                  <a:schemeClr val="tx1"/>
                </a:solidFill>
                <a:latin typeface="Times New Roman" pitchFamily="18" charset="0"/>
                <a:ea typeface="Geneva" pitchFamily="121" charset="-128"/>
              </a:defRPr>
            </a:lvl8pPr>
            <a:lvl9pPr marL="3886200" indent="-228600" eaLnBrk="0" fontAlgn="base" hangingPunct="0">
              <a:spcBef>
                <a:spcPct val="0"/>
              </a:spcBef>
              <a:spcAft>
                <a:spcPct val="0"/>
              </a:spcAft>
              <a:defRPr sz="2400">
                <a:solidFill>
                  <a:schemeClr val="tx1"/>
                </a:solidFill>
                <a:latin typeface="Times New Roman" pitchFamily="18" charset="0"/>
                <a:ea typeface="Geneva" pitchFamily="121" charset="-128"/>
              </a:defRPr>
            </a:lvl9pPr>
          </a:lstStyle>
          <a:p>
            <a:pPr eaLnBrk="1" hangingPunct="1">
              <a:defRPr/>
            </a:pPr>
            <a:fld id="{7A5134C9-FB79-4E7E-BEA4-12906F6860E0}" type="slidenum">
              <a:rPr lang="en-US" sz="1200" smtClean="0">
                <a:solidFill>
                  <a:srgbClr val="000000"/>
                </a:solidFill>
                <a:latin typeface="Arial" pitchFamily="34" charset="0"/>
              </a:rPr>
              <a:pPr eaLnBrk="1" hangingPunct="1">
                <a:defRPr/>
              </a:pPr>
              <a:t>26</a:t>
            </a:fld>
            <a:endParaRPr lang="en-US" sz="1200">
              <a:solidFill>
                <a:srgbClr val="000000"/>
              </a:solidFill>
              <a:latin typeface="Arial" pitchFamily="34" charset="0"/>
            </a:endParaRPr>
          </a:p>
        </p:txBody>
      </p:sp>
    </p:spTree>
    <p:extLst>
      <p:ext uri="{BB962C8B-B14F-4D97-AF65-F5344CB8AC3E}">
        <p14:creationId xmlns:p14="http://schemas.microsoft.com/office/powerpoint/2010/main" val="5487654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txBox="1">
            <a:spLocks noGrp="1" noChangeArrowheads="1"/>
          </p:cNvSpPr>
          <p:nvPr/>
        </p:nvSpPr>
        <p:spPr bwMode="auto">
          <a:xfrm>
            <a:off x="3884613" y="8829675"/>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lvl1pPr eaLnBrk="0" hangingPunct="0">
              <a:defRPr sz="2400">
                <a:solidFill>
                  <a:schemeClr val="tx1"/>
                </a:solidFill>
                <a:latin typeface="Times New Roman" pitchFamily="18" charset="0"/>
                <a:ea typeface="Geneva" pitchFamily="121" charset="-128"/>
              </a:defRPr>
            </a:lvl1pPr>
            <a:lvl2pPr marL="742950" indent="-285750" eaLnBrk="0" hangingPunct="0">
              <a:defRPr sz="2400">
                <a:solidFill>
                  <a:schemeClr val="tx1"/>
                </a:solidFill>
                <a:latin typeface="Times New Roman" pitchFamily="18" charset="0"/>
                <a:ea typeface="Geneva" pitchFamily="121" charset="-128"/>
              </a:defRPr>
            </a:lvl2pPr>
            <a:lvl3pPr marL="1143000" indent="-228600" eaLnBrk="0" hangingPunct="0">
              <a:defRPr sz="2400">
                <a:solidFill>
                  <a:schemeClr val="tx1"/>
                </a:solidFill>
                <a:latin typeface="Times New Roman" pitchFamily="18" charset="0"/>
                <a:ea typeface="Geneva" pitchFamily="121" charset="-128"/>
              </a:defRPr>
            </a:lvl3pPr>
            <a:lvl4pPr marL="1600200" indent="-228600" eaLnBrk="0" hangingPunct="0">
              <a:defRPr sz="2400">
                <a:solidFill>
                  <a:schemeClr val="tx1"/>
                </a:solidFill>
                <a:latin typeface="Times New Roman" pitchFamily="18" charset="0"/>
                <a:ea typeface="Geneva" pitchFamily="121" charset="-128"/>
              </a:defRPr>
            </a:lvl4pPr>
            <a:lvl5pPr marL="2057400" indent="-228600" eaLnBrk="0" hangingPunct="0">
              <a:defRPr sz="2400">
                <a:solidFill>
                  <a:schemeClr val="tx1"/>
                </a:solidFill>
                <a:latin typeface="Times New Roman" pitchFamily="18" charset="0"/>
                <a:ea typeface="Geneva" pitchFamily="121" charset="-128"/>
              </a:defRPr>
            </a:lvl5pPr>
            <a:lvl6pPr marL="2514600" indent="-228600" eaLnBrk="0" fontAlgn="base" hangingPunct="0">
              <a:spcBef>
                <a:spcPct val="0"/>
              </a:spcBef>
              <a:spcAft>
                <a:spcPct val="0"/>
              </a:spcAft>
              <a:defRPr sz="2400">
                <a:solidFill>
                  <a:schemeClr val="tx1"/>
                </a:solidFill>
                <a:latin typeface="Times New Roman" pitchFamily="18" charset="0"/>
                <a:ea typeface="Geneva" pitchFamily="121" charset="-128"/>
              </a:defRPr>
            </a:lvl6pPr>
            <a:lvl7pPr marL="2971800" indent="-228600" eaLnBrk="0" fontAlgn="base" hangingPunct="0">
              <a:spcBef>
                <a:spcPct val="0"/>
              </a:spcBef>
              <a:spcAft>
                <a:spcPct val="0"/>
              </a:spcAft>
              <a:defRPr sz="2400">
                <a:solidFill>
                  <a:schemeClr val="tx1"/>
                </a:solidFill>
                <a:latin typeface="Times New Roman" pitchFamily="18" charset="0"/>
                <a:ea typeface="Geneva" pitchFamily="121" charset="-128"/>
              </a:defRPr>
            </a:lvl7pPr>
            <a:lvl8pPr marL="3429000" indent="-228600" eaLnBrk="0" fontAlgn="base" hangingPunct="0">
              <a:spcBef>
                <a:spcPct val="0"/>
              </a:spcBef>
              <a:spcAft>
                <a:spcPct val="0"/>
              </a:spcAft>
              <a:defRPr sz="2400">
                <a:solidFill>
                  <a:schemeClr val="tx1"/>
                </a:solidFill>
                <a:latin typeface="Times New Roman" pitchFamily="18" charset="0"/>
                <a:ea typeface="Geneva" pitchFamily="121" charset="-128"/>
              </a:defRPr>
            </a:lvl8pPr>
            <a:lvl9pPr marL="3886200" indent="-228600" eaLnBrk="0" fontAlgn="base" hangingPunct="0">
              <a:spcBef>
                <a:spcPct val="0"/>
              </a:spcBef>
              <a:spcAft>
                <a:spcPct val="0"/>
              </a:spcAft>
              <a:defRPr sz="2400">
                <a:solidFill>
                  <a:schemeClr val="tx1"/>
                </a:solidFill>
                <a:latin typeface="Times New Roman" pitchFamily="18" charset="0"/>
                <a:ea typeface="Geneva" pitchFamily="121" charset="-128"/>
              </a:defRPr>
            </a:lvl9pPr>
          </a:lstStyle>
          <a:p>
            <a:pPr algn="r" eaLnBrk="1" hangingPunct="1">
              <a:defRPr/>
            </a:pPr>
            <a:fld id="{E6C5166F-46FF-469A-A3B7-5703ED37512D}" type="slidenum">
              <a:rPr lang="en-US" sz="1200" smtClean="0"/>
              <a:pPr algn="r" eaLnBrk="1" hangingPunct="1">
                <a:defRPr/>
              </a:pPr>
              <a:t>27</a:t>
            </a:fld>
            <a:endParaRPr lang="en-US" sz="1200"/>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p>
        </p:txBody>
      </p:sp>
    </p:spTree>
    <p:extLst>
      <p:ext uri="{BB962C8B-B14F-4D97-AF65-F5344CB8AC3E}">
        <p14:creationId xmlns:p14="http://schemas.microsoft.com/office/powerpoint/2010/main" val="39500619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custDataLst>
              <p:tags r:id="rId1"/>
            </p:custDataLst>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r>
              <a:rPr lang="en-US"/>
              <a:t>Psychopharmacology2e-Fig-03-04-0.jpg</a:t>
            </a:r>
            <a:br>
              <a:rPr lang="en-US"/>
            </a:br>
            <a:endParaRPr lang="en-US"/>
          </a:p>
        </p:txBody>
      </p:sp>
      <p:sp>
        <p:nvSpPr>
          <p:cNvPr id="45060" name="Slide Number Placeholder 3"/>
          <p:cNvSpPr>
            <a:spLocks noGrp="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2400">
                <a:solidFill>
                  <a:schemeClr val="tx1"/>
                </a:solidFill>
                <a:latin typeface="Times New Roman" pitchFamily="18" charset="0"/>
                <a:ea typeface="Geneva" pitchFamily="121" charset="-128"/>
              </a:defRPr>
            </a:lvl1pPr>
            <a:lvl2pPr marL="742950" indent="-285750" eaLnBrk="0" hangingPunct="0">
              <a:defRPr sz="2400">
                <a:solidFill>
                  <a:schemeClr val="tx1"/>
                </a:solidFill>
                <a:latin typeface="Times New Roman" pitchFamily="18" charset="0"/>
                <a:ea typeface="Geneva" pitchFamily="121" charset="-128"/>
              </a:defRPr>
            </a:lvl2pPr>
            <a:lvl3pPr marL="1143000" indent="-228600" eaLnBrk="0" hangingPunct="0">
              <a:defRPr sz="2400">
                <a:solidFill>
                  <a:schemeClr val="tx1"/>
                </a:solidFill>
                <a:latin typeface="Times New Roman" pitchFamily="18" charset="0"/>
                <a:ea typeface="Geneva" pitchFamily="121" charset="-128"/>
              </a:defRPr>
            </a:lvl3pPr>
            <a:lvl4pPr marL="1600200" indent="-228600" eaLnBrk="0" hangingPunct="0">
              <a:defRPr sz="2400">
                <a:solidFill>
                  <a:schemeClr val="tx1"/>
                </a:solidFill>
                <a:latin typeface="Times New Roman" pitchFamily="18" charset="0"/>
                <a:ea typeface="Geneva" pitchFamily="121" charset="-128"/>
              </a:defRPr>
            </a:lvl4pPr>
            <a:lvl5pPr marL="2057400" indent="-228600" eaLnBrk="0" hangingPunct="0">
              <a:defRPr sz="2400">
                <a:solidFill>
                  <a:schemeClr val="tx1"/>
                </a:solidFill>
                <a:latin typeface="Times New Roman" pitchFamily="18" charset="0"/>
                <a:ea typeface="Geneva" pitchFamily="121" charset="-128"/>
              </a:defRPr>
            </a:lvl5pPr>
            <a:lvl6pPr marL="2514600" indent="-228600" eaLnBrk="0" fontAlgn="base" hangingPunct="0">
              <a:spcBef>
                <a:spcPct val="0"/>
              </a:spcBef>
              <a:spcAft>
                <a:spcPct val="0"/>
              </a:spcAft>
              <a:defRPr sz="2400">
                <a:solidFill>
                  <a:schemeClr val="tx1"/>
                </a:solidFill>
                <a:latin typeface="Times New Roman" pitchFamily="18" charset="0"/>
                <a:ea typeface="Geneva" pitchFamily="121" charset="-128"/>
              </a:defRPr>
            </a:lvl6pPr>
            <a:lvl7pPr marL="2971800" indent="-228600" eaLnBrk="0" fontAlgn="base" hangingPunct="0">
              <a:spcBef>
                <a:spcPct val="0"/>
              </a:spcBef>
              <a:spcAft>
                <a:spcPct val="0"/>
              </a:spcAft>
              <a:defRPr sz="2400">
                <a:solidFill>
                  <a:schemeClr val="tx1"/>
                </a:solidFill>
                <a:latin typeface="Times New Roman" pitchFamily="18" charset="0"/>
                <a:ea typeface="Geneva" pitchFamily="121" charset="-128"/>
              </a:defRPr>
            </a:lvl7pPr>
            <a:lvl8pPr marL="3429000" indent="-228600" eaLnBrk="0" fontAlgn="base" hangingPunct="0">
              <a:spcBef>
                <a:spcPct val="0"/>
              </a:spcBef>
              <a:spcAft>
                <a:spcPct val="0"/>
              </a:spcAft>
              <a:defRPr sz="2400">
                <a:solidFill>
                  <a:schemeClr val="tx1"/>
                </a:solidFill>
                <a:latin typeface="Times New Roman" pitchFamily="18" charset="0"/>
                <a:ea typeface="Geneva" pitchFamily="121" charset="-128"/>
              </a:defRPr>
            </a:lvl8pPr>
            <a:lvl9pPr marL="3886200" indent="-228600" eaLnBrk="0" fontAlgn="base" hangingPunct="0">
              <a:spcBef>
                <a:spcPct val="0"/>
              </a:spcBef>
              <a:spcAft>
                <a:spcPct val="0"/>
              </a:spcAft>
              <a:defRPr sz="2400">
                <a:solidFill>
                  <a:schemeClr val="tx1"/>
                </a:solidFill>
                <a:latin typeface="Times New Roman" pitchFamily="18" charset="0"/>
                <a:ea typeface="Geneva" pitchFamily="121" charset="-128"/>
              </a:defRPr>
            </a:lvl9pPr>
          </a:lstStyle>
          <a:p>
            <a:pPr eaLnBrk="1" hangingPunct="1">
              <a:defRPr/>
            </a:pPr>
            <a:fld id="{C50A4399-B5AA-4FAB-913D-8208B620D36A}" type="slidenum">
              <a:rPr lang="en-US" sz="1200" smtClean="0">
                <a:solidFill>
                  <a:srgbClr val="000000"/>
                </a:solidFill>
                <a:latin typeface="Arial" pitchFamily="34" charset="0"/>
              </a:rPr>
              <a:pPr eaLnBrk="1" hangingPunct="1">
                <a:defRPr/>
              </a:pPr>
              <a:t>28</a:t>
            </a:fld>
            <a:endParaRPr lang="en-US" sz="1200">
              <a:solidFill>
                <a:srgbClr val="000000"/>
              </a:solidFill>
              <a:latin typeface="Arial" pitchFamily="34" charset="0"/>
            </a:endParaRPr>
          </a:p>
        </p:txBody>
      </p:sp>
    </p:spTree>
    <p:extLst>
      <p:ext uri="{BB962C8B-B14F-4D97-AF65-F5344CB8AC3E}">
        <p14:creationId xmlns:p14="http://schemas.microsoft.com/office/powerpoint/2010/main" val="12610892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en-US" b="0" i="0" dirty="0">
                <a:solidFill>
                  <a:srgbClr val="21242C"/>
                </a:solidFill>
                <a:effectLst/>
                <a:latin typeface="inherit"/>
              </a:rPr>
              <a:t>If you think about the roles of the three classes of neurons, you can make the generalization that all neurons have three basic functions. These are to:</a:t>
            </a:r>
            <a:br>
              <a:rPr lang="en-US" b="0" i="0" dirty="0">
                <a:solidFill>
                  <a:srgbClr val="21242C"/>
                </a:solidFill>
                <a:effectLst/>
                <a:latin typeface="inherit"/>
              </a:rPr>
            </a:br>
            <a:r>
              <a:rPr lang="en-US" b="0" i="0" dirty="0">
                <a:solidFill>
                  <a:srgbClr val="21242C"/>
                </a:solidFill>
                <a:effectLst/>
                <a:latin typeface="inherit"/>
              </a:rPr>
              <a:t>Receive signals (or information).</a:t>
            </a:r>
            <a:br>
              <a:rPr lang="en-US" b="0" i="0" dirty="0">
                <a:solidFill>
                  <a:srgbClr val="21242C"/>
                </a:solidFill>
                <a:effectLst/>
                <a:latin typeface="inherit"/>
              </a:rPr>
            </a:br>
            <a:r>
              <a:rPr lang="en-US" b="0" i="0" dirty="0">
                <a:solidFill>
                  <a:srgbClr val="21242C"/>
                </a:solidFill>
                <a:effectLst/>
                <a:latin typeface="inherit"/>
              </a:rPr>
              <a:t>Integrate incoming signals (to determine whether or not the information should be passed along).</a:t>
            </a:r>
            <a:br>
              <a:rPr lang="en-US" b="0" i="0" dirty="0">
                <a:solidFill>
                  <a:srgbClr val="21242C"/>
                </a:solidFill>
                <a:effectLst/>
                <a:latin typeface="inherit"/>
              </a:rPr>
            </a:br>
            <a:r>
              <a:rPr lang="en-US" b="0" i="0" dirty="0">
                <a:solidFill>
                  <a:srgbClr val="21242C"/>
                </a:solidFill>
                <a:effectLst/>
                <a:latin typeface="inherit"/>
              </a:rPr>
              <a:t>Communicate signals to target cells (other neurons or muscles or glands).</a:t>
            </a:r>
            <a:br>
              <a:rPr lang="en-US" b="0" i="0" dirty="0">
                <a:solidFill>
                  <a:srgbClr val="21242C"/>
                </a:solidFill>
                <a:effectLst/>
                <a:latin typeface="inherit"/>
              </a:rPr>
            </a:br>
            <a:r>
              <a:rPr lang="en-US" b="0" i="0" dirty="0">
                <a:solidFill>
                  <a:srgbClr val="21242C"/>
                </a:solidFill>
                <a:effectLst/>
                <a:latin typeface="inherit"/>
              </a:rPr>
              <a:t>These neuronal functions are reflected in the anatomy of the neuron.</a:t>
            </a:r>
            <a:br>
              <a:rPr lang="en-US" b="0" i="0" dirty="0">
                <a:solidFill>
                  <a:srgbClr val="21242C"/>
                </a:solidFill>
                <a:effectLst/>
                <a:latin typeface="inherit"/>
              </a:rPr>
            </a:br>
            <a:endParaRPr lang="sl-SI" dirty="0"/>
          </a:p>
        </p:txBody>
      </p:sp>
      <p:sp>
        <p:nvSpPr>
          <p:cNvPr id="4" name="Označba mesta številke diapozitiva 3"/>
          <p:cNvSpPr>
            <a:spLocks noGrp="1"/>
          </p:cNvSpPr>
          <p:nvPr>
            <p:ph type="sldNum" sz="quarter" idx="5"/>
          </p:nvPr>
        </p:nvSpPr>
        <p:spPr/>
        <p:txBody>
          <a:bodyPr/>
          <a:lstStyle/>
          <a:p>
            <a:fld id="{E7CDCA1C-FAA1-4658-B21D-5361100E6A84}" type="slidenum">
              <a:rPr lang="sl-SI" smtClean="0"/>
              <a:t>6</a:t>
            </a:fld>
            <a:endParaRPr lang="sl-SI"/>
          </a:p>
        </p:txBody>
      </p:sp>
    </p:spTree>
    <p:extLst>
      <p:ext uri="{BB962C8B-B14F-4D97-AF65-F5344CB8AC3E}">
        <p14:creationId xmlns:p14="http://schemas.microsoft.com/office/powerpoint/2010/main" val="24988016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custDataLst>
              <p:tags r:id="rId1"/>
            </p:custDataLst>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r>
              <a:rPr lang="en-US" dirty="0"/>
              <a:t>Psychopharmacology2e-Fig-03-05-0R.jpg</a:t>
            </a:r>
            <a:br>
              <a:rPr lang="en-US" dirty="0"/>
            </a:br>
            <a:endParaRPr lang="en-US" dirty="0"/>
          </a:p>
        </p:txBody>
      </p:sp>
      <p:sp>
        <p:nvSpPr>
          <p:cNvPr id="47108" name="Slide Number Placeholder 3"/>
          <p:cNvSpPr>
            <a:spLocks noGrp="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2400">
                <a:solidFill>
                  <a:schemeClr val="tx1"/>
                </a:solidFill>
                <a:latin typeface="Times New Roman" pitchFamily="18" charset="0"/>
                <a:ea typeface="Geneva" pitchFamily="121" charset="-128"/>
              </a:defRPr>
            </a:lvl1pPr>
            <a:lvl2pPr marL="742950" indent="-285750" eaLnBrk="0" hangingPunct="0">
              <a:defRPr sz="2400">
                <a:solidFill>
                  <a:schemeClr val="tx1"/>
                </a:solidFill>
                <a:latin typeface="Times New Roman" pitchFamily="18" charset="0"/>
                <a:ea typeface="Geneva" pitchFamily="121" charset="-128"/>
              </a:defRPr>
            </a:lvl2pPr>
            <a:lvl3pPr marL="1143000" indent="-228600" eaLnBrk="0" hangingPunct="0">
              <a:defRPr sz="2400">
                <a:solidFill>
                  <a:schemeClr val="tx1"/>
                </a:solidFill>
                <a:latin typeface="Times New Roman" pitchFamily="18" charset="0"/>
                <a:ea typeface="Geneva" pitchFamily="121" charset="-128"/>
              </a:defRPr>
            </a:lvl3pPr>
            <a:lvl4pPr marL="1600200" indent="-228600" eaLnBrk="0" hangingPunct="0">
              <a:defRPr sz="2400">
                <a:solidFill>
                  <a:schemeClr val="tx1"/>
                </a:solidFill>
                <a:latin typeface="Times New Roman" pitchFamily="18" charset="0"/>
                <a:ea typeface="Geneva" pitchFamily="121" charset="-128"/>
              </a:defRPr>
            </a:lvl4pPr>
            <a:lvl5pPr marL="2057400" indent="-228600" eaLnBrk="0" hangingPunct="0">
              <a:defRPr sz="2400">
                <a:solidFill>
                  <a:schemeClr val="tx1"/>
                </a:solidFill>
                <a:latin typeface="Times New Roman" pitchFamily="18" charset="0"/>
                <a:ea typeface="Geneva" pitchFamily="121" charset="-128"/>
              </a:defRPr>
            </a:lvl5pPr>
            <a:lvl6pPr marL="2514600" indent="-228600" eaLnBrk="0" fontAlgn="base" hangingPunct="0">
              <a:spcBef>
                <a:spcPct val="0"/>
              </a:spcBef>
              <a:spcAft>
                <a:spcPct val="0"/>
              </a:spcAft>
              <a:defRPr sz="2400">
                <a:solidFill>
                  <a:schemeClr val="tx1"/>
                </a:solidFill>
                <a:latin typeface="Times New Roman" pitchFamily="18" charset="0"/>
                <a:ea typeface="Geneva" pitchFamily="121" charset="-128"/>
              </a:defRPr>
            </a:lvl6pPr>
            <a:lvl7pPr marL="2971800" indent="-228600" eaLnBrk="0" fontAlgn="base" hangingPunct="0">
              <a:spcBef>
                <a:spcPct val="0"/>
              </a:spcBef>
              <a:spcAft>
                <a:spcPct val="0"/>
              </a:spcAft>
              <a:defRPr sz="2400">
                <a:solidFill>
                  <a:schemeClr val="tx1"/>
                </a:solidFill>
                <a:latin typeface="Times New Roman" pitchFamily="18" charset="0"/>
                <a:ea typeface="Geneva" pitchFamily="121" charset="-128"/>
              </a:defRPr>
            </a:lvl7pPr>
            <a:lvl8pPr marL="3429000" indent="-228600" eaLnBrk="0" fontAlgn="base" hangingPunct="0">
              <a:spcBef>
                <a:spcPct val="0"/>
              </a:spcBef>
              <a:spcAft>
                <a:spcPct val="0"/>
              </a:spcAft>
              <a:defRPr sz="2400">
                <a:solidFill>
                  <a:schemeClr val="tx1"/>
                </a:solidFill>
                <a:latin typeface="Times New Roman" pitchFamily="18" charset="0"/>
                <a:ea typeface="Geneva" pitchFamily="121" charset="-128"/>
              </a:defRPr>
            </a:lvl8pPr>
            <a:lvl9pPr marL="3886200" indent="-228600" eaLnBrk="0" fontAlgn="base" hangingPunct="0">
              <a:spcBef>
                <a:spcPct val="0"/>
              </a:spcBef>
              <a:spcAft>
                <a:spcPct val="0"/>
              </a:spcAft>
              <a:defRPr sz="2400">
                <a:solidFill>
                  <a:schemeClr val="tx1"/>
                </a:solidFill>
                <a:latin typeface="Times New Roman" pitchFamily="18" charset="0"/>
                <a:ea typeface="Geneva" pitchFamily="121" charset="-128"/>
              </a:defRPr>
            </a:lvl9pPr>
          </a:lstStyle>
          <a:p>
            <a:pPr eaLnBrk="1" hangingPunct="1">
              <a:defRPr/>
            </a:pPr>
            <a:fld id="{BEE96689-D8C5-4E46-A39B-49856B710B87}" type="slidenum">
              <a:rPr lang="en-US" sz="1200" smtClean="0">
                <a:solidFill>
                  <a:srgbClr val="000000"/>
                </a:solidFill>
                <a:latin typeface="Arial" pitchFamily="34" charset="0"/>
              </a:rPr>
              <a:pPr eaLnBrk="1" hangingPunct="1">
                <a:defRPr/>
              </a:pPr>
              <a:t>29</a:t>
            </a:fld>
            <a:endParaRPr lang="en-US" sz="1200">
              <a:solidFill>
                <a:srgbClr val="000000"/>
              </a:solidFill>
              <a:latin typeface="Arial" pitchFamily="34" charset="0"/>
            </a:endParaRPr>
          </a:p>
        </p:txBody>
      </p:sp>
    </p:spTree>
    <p:extLst>
      <p:ext uri="{BB962C8B-B14F-4D97-AF65-F5344CB8AC3E}">
        <p14:creationId xmlns:p14="http://schemas.microsoft.com/office/powerpoint/2010/main" val="31589616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custDataLst>
              <p:tags r:id="rId1"/>
            </p:custDataLst>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r>
              <a:rPr lang="en-US" dirty="0"/>
              <a:t>Psychopharmacology2e-Fig-03-06-0R.jpg</a:t>
            </a:r>
            <a:br>
              <a:rPr lang="en-US" dirty="0"/>
            </a:br>
            <a:r>
              <a:rPr lang="en-GB" dirty="0" smtClean="0">
                <a:effectLst/>
                <a:latin typeface="Helvetica" pitchFamily="2" charset="0"/>
              </a:rPr>
              <a:t>1</a:t>
            </a:r>
            <a:r>
              <a:rPr lang="en-GB" dirty="0">
                <a:effectLst/>
                <a:latin typeface="Helvetica" pitchFamily="2" charset="0"/>
              </a:rPr>
              <a:t>) docking of synaptic </a:t>
            </a:r>
            <a:r>
              <a:rPr lang="en-GB" dirty="0" smtClean="0">
                <a:effectLst/>
                <a:latin typeface="Helvetica" pitchFamily="2" charset="0"/>
              </a:rPr>
              <a:t>vesicles</a:t>
            </a:r>
            <a:r>
              <a:rPr lang="sl-SI" dirty="0" smtClean="0">
                <a:effectLst/>
                <a:latin typeface="Helvetica" pitchFamily="2" charset="0"/>
              </a:rPr>
              <a:t> </a:t>
            </a:r>
            <a:r>
              <a:rPr lang="en-GB" dirty="0" smtClean="0">
                <a:effectLst/>
                <a:latin typeface="Helvetica" pitchFamily="2" charset="0"/>
              </a:rPr>
              <a:t>at </a:t>
            </a:r>
            <a:r>
              <a:rPr lang="en-GB" dirty="0">
                <a:effectLst/>
                <a:latin typeface="Helvetica" pitchFamily="2" charset="0"/>
              </a:rPr>
              <a:t>the plasma membrane of the active zone; (2) priming, an ATP-dependent step that prepares each vesicle </a:t>
            </a:r>
            <a:r>
              <a:rPr lang="en-GB" dirty="0" smtClean="0">
                <a:effectLst/>
                <a:latin typeface="Helvetica" pitchFamily="2" charset="0"/>
              </a:rPr>
              <a:t>for</a:t>
            </a:r>
            <a:r>
              <a:rPr lang="sl-SI" dirty="0" smtClean="0">
                <a:effectLst/>
                <a:latin typeface="Helvetica" pitchFamily="2" charset="0"/>
              </a:rPr>
              <a:t> </a:t>
            </a:r>
            <a:r>
              <a:rPr lang="en-GB" dirty="0" smtClean="0">
                <a:effectLst/>
                <a:latin typeface="Helvetica" pitchFamily="2" charset="0"/>
              </a:rPr>
              <a:t>release</a:t>
            </a:r>
            <a:r>
              <a:rPr lang="en-GB" dirty="0">
                <a:effectLst/>
                <a:latin typeface="Helvetica" pitchFamily="2" charset="0"/>
              </a:rPr>
              <a:t>; (3) fusion/exocytosis, the release of neurotransmitter triggered by the influx of Ca2+ through </a:t>
            </a:r>
            <a:r>
              <a:rPr lang="en-GB" dirty="0" smtClean="0">
                <a:effectLst/>
                <a:latin typeface="Helvetica" pitchFamily="2" charset="0"/>
              </a:rPr>
              <a:t>voltage-gated</a:t>
            </a:r>
            <a:r>
              <a:rPr lang="sl-SI" dirty="0" smtClean="0">
                <a:effectLst/>
                <a:latin typeface="Helvetica" pitchFamily="2" charset="0"/>
              </a:rPr>
              <a:t> </a:t>
            </a:r>
            <a:r>
              <a:rPr lang="en-GB" dirty="0" smtClean="0">
                <a:effectLst/>
                <a:latin typeface="Helvetica" pitchFamily="2" charset="0"/>
              </a:rPr>
              <a:t>channels </a:t>
            </a:r>
            <a:r>
              <a:rPr lang="en-GB" dirty="0">
                <a:effectLst/>
                <a:latin typeface="Helvetica" pitchFamily="2" charset="0"/>
              </a:rPr>
              <a:t>in the plasma membrane; (4) endocytosis, retrieval of vesicle membrane facilitated by a protein </a:t>
            </a:r>
            <a:r>
              <a:rPr lang="en-GB" dirty="0" smtClean="0">
                <a:effectLst/>
                <a:latin typeface="Helvetica" pitchFamily="2" charset="0"/>
              </a:rPr>
              <a:t>coat</a:t>
            </a:r>
            <a:r>
              <a:rPr lang="sl-SI" dirty="0" smtClean="0">
                <a:effectLst/>
                <a:latin typeface="Helvetica" pitchFamily="2" charset="0"/>
              </a:rPr>
              <a:t> </a:t>
            </a:r>
            <a:r>
              <a:rPr lang="en-GB" dirty="0" smtClean="0">
                <a:effectLst/>
                <a:latin typeface="Helvetica" pitchFamily="2" charset="0"/>
              </a:rPr>
              <a:t>(</a:t>
            </a:r>
            <a:r>
              <a:rPr lang="en-GB" dirty="0">
                <a:effectLst/>
                <a:latin typeface="Helvetica" pitchFamily="2" charset="0"/>
              </a:rPr>
              <a:t>dashed line) that subsequently dissociates from each vesicle; and (5) recycling, whereby vesicles move through </a:t>
            </a:r>
            <a:r>
              <a:rPr lang="en-GB" dirty="0" smtClean="0">
                <a:effectLst/>
                <a:latin typeface="Helvetica" pitchFamily="2" charset="0"/>
              </a:rPr>
              <a:t>an</a:t>
            </a:r>
            <a:r>
              <a:rPr lang="sl-SI" dirty="0" smtClean="0">
                <a:effectLst/>
                <a:latin typeface="Helvetica" pitchFamily="2" charset="0"/>
              </a:rPr>
              <a:t> </a:t>
            </a:r>
            <a:r>
              <a:rPr lang="en-GB" dirty="0" smtClean="0">
                <a:effectLst/>
                <a:latin typeface="Helvetica" pitchFamily="2" charset="0"/>
              </a:rPr>
              <a:t>endosome </a:t>
            </a:r>
            <a:r>
              <a:rPr lang="en-GB" dirty="0">
                <a:effectLst/>
                <a:latin typeface="Helvetica" pitchFamily="2" charset="0"/>
              </a:rPr>
              <a:t>intermediate (not shown) or invaginations from the plasma membrane.</a:t>
            </a:r>
          </a:p>
          <a:p>
            <a:pPr>
              <a:defRPr/>
            </a:pPr>
            <a:endParaRPr lang="en-US" dirty="0"/>
          </a:p>
        </p:txBody>
      </p:sp>
      <p:sp>
        <p:nvSpPr>
          <p:cNvPr id="49156" name="Slide Number Placeholder 3"/>
          <p:cNvSpPr>
            <a:spLocks noGrp="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2400">
                <a:solidFill>
                  <a:schemeClr val="tx1"/>
                </a:solidFill>
                <a:latin typeface="Times New Roman" pitchFamily="18" charset="0"/>
                <a:ea typeface="Geneva" pitchFamily="121" charset="-128"/>
              </a:defRPr>
            </a:lvl1pPr>
            <a:lvl2pPr marL="742950" indent="-285750" eaLnBrk="0" hangingPunct="0">
              <a:defRPr sz="2400">
                <a:solidFill>
                  <a:schemeClr val="tx1"/>
                </a:solidFill>
                <a:latin typeface="Times New Roman" pitchFamily="18" charset="0"/>
                <a:ea typeface="Geneva" pitchFamily="121" charset="-128"/>
              </a:defRPr>
            </a:lvl2pPr>
            <a:lvl3pPr marL="1143000" indent="-228600" eaLnBrk="0" hangingPunct="0">
              <a:defRPr sz="2400">
                <a:solidFill>
                  <a:schemeClr val="tx1"/>
                </a:solidFill>
                <a:latin typeface="Times New Roman" pitchFamily="18" charset="0"/>
                <a:ea typeface="Geneva" pitchFamily="121" charset="-128"/>
              </a:defRPr>
            </a:lvl3pPr>
            <a:lvl4pPr marL="1600200" indent="-228600" eaLnBrk="0" hangingPunct="0">
              <a:defRPr sz="2400">
                <a:solidFill>
                  <a:schemeClr val="tx1"/>
                </a:solidFill>
                <a:latin typeface="Times New Roman" pitchFamily="18" charset="0"/>
                <a:ea typeface="Geneva" pitchFamily="121" charset="-128"/>
              </a:defRPr>
            </a:lvl4pPr>
            <a:lvl5pPr marL="2057400" indent="-228600" eaLnBrk="0" hangingPunct="0">
              <a:defRPr sz="2400">
                <a:solidFill>
                  <a:schemeClr val="tx1"/>
                </a:solidFill>
                <a:latin typeface="Times New Roman" pitchFamily="18" charset="0"/>
                <a:ea typeface="Geneva" pitchFamily="121" charset="-128"/>
              </a:defRPr>
            </a:lvl5pPr>
            <a:lvl6pPr marL="2514600" indent="-228600" eaLnBrk="0" fontAlgn="base" hangingPunct="0">
              <a:spcBef>
                <a:spcPct val="0"/>
              </a:spcBef>
              <a:spcAft>
                <a:spcPct val="0"/>
              </a:spcAft>
              <a:defRPr sz="2400">
                <a:solidFill>
                  <a:schemeClr val="tx1"/>
                </a:solidFill>
                <a:latin typeface="Times New Roman" pitchFamily="18" charset="0"/>
                <a:ea typeface="Geneva" pitchFamily="121" charset="-128"/>
              </a:defRPr>
            </a:lvl6pPr>
            <a:lvl7pPr marL="2971800" indent="-228600" eaLnBrk="0" fontAlgn="base" hangingPunct="0">
              <a:spcBef>
                <a:spcPct val="0"/>
              </a:spcBef>
              <a:spcAft>
                <a:spcPct val="0"/>
              </a:spcAft>
              <a:defRPr sz="2400">
                <a:solidFill>
                  <a:schemeClr val="tx1"/>
                </a:solidFill>
                <a:latin typeface="Times New Roman" pitchFamily="18" charset="0"/>
                <a:ea typeface="Geneva" pitchFamily="121" charset="-128"/>
              </a:defRPr>
            </a:lvl7pPr>
            <a:lvl8pPr marL="3429000" indent="-228600" eaLnBrk="0" fontAlgn="base" hangingPunct="0">
              <a:spcBef>
                <a:spcPct val="0"/>
              </a:spcBef>
              <a:spcAft>
                <a:spcPct val="0"/>
              </a:spcAft>
              <a:defRPr sz="2400">
                <a:solidFill>
                  <a:schemeClr val="tx1"/>
                </a:solidFill>
                <a:latin typeface="Times New Roman" pitchFamily="18" charset="0"/>
                <a:ea typeface="Geneva" pitchFamily="121" charset="-128"/>
              </a:defRPr>
            </a:lvl8pPr>
            <a:lvl9pPr marL="3886200" indent="-228600" eaLnBrk="0" fontAlgn="base" hangingPunct="0">
              <a:spcBef>
                <a:spcPct val="0"/>
              </a:spcBef>
              <a:spcAft>
                <a:spcPct val="0"/>
              </a:spcAft>
              <a:defRPr sz="2400">
                <a:solidFill>
                  <a:schemeClr val="tx1"/>
                </a:solidFill>
                <a:latin typeface="Times New Roman" pitchFamily="18" charset="0"/>
                <a:ea typeface="Geneva" pitchFamily="121" charset="-128"/>
              </a:defRPr>
            </a:lvl9pPr>
          </a:lstStyle>
          <a:p>
            <a:pPr eaLnBrk="1" hangingPunct="1">
              <a:defRPr/>
            </a:pPr>
            <a:fld id="{7F9E3C33-5B0A-4F54-9AE1-35199B82B7A9}" type="slidenum">
              <a:rPr lang="en-US" sz="1200" smtClean="0">
                <a:solidFill>
                  <a:srgbClr val="000000"/>
                </a:solidFill>
                <a:latin typeface="Arial" pitchFamily="34" charset="0"/>
              </a:rPr>
              <a:pPr eaLnBrk="1" hangingPunct="1">
                <a:defRPr/>
              </a:pPr>
              <a:t>30</a:t>
            </a:fld>
            <a:endParaRPr lang="en-US" sz="1200">
              <a:solidFill>
                <a:srgbClr val="000000"/>
              </a:solidFill>
              <a:latin typeface="Arial" pitchFamily="34" charset="0"/>
            </a:endParaRPr>
          </a:p>
        </p:txBody>
      </p:sp>
    </p:spTree>
    <p:extLst>
      <p:ext uri="{BB962C8B-B14F-4D97-AF65-F5344CB8AC3E}">
        <p14:creationId xmlns:p14="http://schemas.microsoft.com/office/powerpoint/2010/main" val="4003785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latin typeface="Helvetica" pitchFamily="2" charset="0"/>
              </a:rPr>
              <a:t>After exocytosis, neurotransmitter is inactivated, </a:t>
            </a:r>
            <a:r>
              <a:rPr lang="en-GB" dirty="0" smtClean="0">
                <a:effectLst/>
                <a:latin typeface="Helvetica" pitchFamily="2" charset="0"/>
              </a:rPr>
              <a:t>either</a:t>
            </a:r>
            <a:r>
              <a:rPr lang="sl-SI" dirty="0" smtClean="0">
                <a:effectLst/>
                <a:latin typeface="Helvetica" pitchFamily="2" charset="0"/>
              </a:rPr>
              <a:t> </a:t>
            </a:r>
            <a:r>
              <a:rPr lang="en-GB" dirty="0" smtClean="0">
                <a:effectLst/>
                <a:latin typeface="Helvetica" pitchFamily="2" charset="0"/>
              </a:rPr>
              <a:t>by </a:t>
            </a:r>
            <a:r>
              <a:rPr lang="en-GB" dirty="0">
                <a:effectLst/>
                <a:latin typeface="Helvetica" pitchFamily="2" charset="0"/>
              </a:rPr>
              <a:t>enzymatic degradation or by active transport out </a:t>
            </a:r>
            <a:r>
              <a:rPr lang="en-GB" dirty="0" smtClean="0">
                <a:effectLst/>
                <a:latin typeface="Helvetica" pitchFamily="2" charset="0"/>
              </a:rPr>
              <a:t>of</a:t>
            </a:r>
            <a:r>
              <a:rPr lang="sl-SI" dirty="0" smtClean="0">
                <a:effectLst/>
                <a:latin typeface="Helvetica" pitchFamily="2" charset="0"/>
              </a:rPr>
              <a:t> </a:t>
            </a:r>
            <a:r>
              <a:rPr lang="en-GB" dirty="0" smtClean="0">
                <a:effectLst/>
                <a:latin typeface="Helvetica" pitchFamily="2" charset="0"/>
              </a:rPr>
              <a:t>the </a:t>
            </a:r>
            <a:r>
              <a:rPr lang="en-GB" dirty="0">
                <a:effectLst/>
                <a:latin typeface="Helvetica" pitchFamily="2" charset="0"/>
              </a:rPr>
              <a:t>synaptic cleft. The latter process may include transport</a:t>
            </a:r>
          </a:p>
          <a:p>
            <a:r>
              <a:rPr lang="en-GB" dirty="0">
                <a:effectLst/>
                <a:latin typeface="Helvetica" pitchFamily="2" charset="0"/>
              </a:rPr>
              <a:t>across the plasma membrane of the </a:t>
            </a:r>
            <a:r>
              <a:rPr lang="en-GB" dirty="0" smtClean="0">
                <a:effectLst/>
                <a:latin typeface="Helvetica" pitchFamily="2" charset="0"/>
              </a:rPr>
              <a:t>presynaptic</a:t>
            </a:r>
            <a:r>
              <a:rPr lang="sl-SI" dirty="0" smtClean="0">
                <a:effectLst/>
                <a:latin typeface="Helvetica" pitchFamily="2" charset="0"/>
              </a:rPr>
              <a:t> </a:t>
            </a:r>
            <a:r>
              <a:rPr lang="en-GB" dirty="0" smtClean="0">
                <a:effectLst/>
                <a:latin typeface="Helvetica" pitchFamily="2" charset="0"/>
              </a:rPr>
              <a:t>terminal</a:t>
            </a:r>
            <a:r>
              <a:rPr lang="en-GB" dirty="0">
                <a:effectLst/>
                <a:latin typeface="Helvetica" pitchFamily="2" charset="0"/>
              </a:rPr>
              <a:t>, postsynaptic neurons, or </a:t>
            </a:r>
            <a:r>
              <a:rPr lang="en-GB" dirty="0" err="1">
                <a:effectLst/>
                <a:latin typeface="Helvetica" pitchFamily="2" charset="0"/>
              </a:rPr>
              <a:t>neighboring</a:t>
            </a:r>
            <a:r>
              <a:rPr lang="en-GB" dirty="0">
                <a:effectLst/>
                <a:latin typeface="Helvetica" pitchFamily="2" charset="0"/>
              </a:rPr>
              <a:t> </a:t>
            </a:r>
            <a:r>
              <a:rPr lang="en-GB" dirty="0" smtClean="0">
                <a:effectLst/>
                <a:latin typeface="Helvetica" pitchFamily="2" charset="0"/>
              </a:rPr>
              <a:t>glia. </a:t>
            </a:r>
            <a:r>
              <a:rPr lang="en-GB" dirty="0">
                <a:effectLst/>
                <a:latin typeface="Helvetica" pitchFamily="2" charset="0"/>
              </a:rPr>
              <a:t>Like vesicular transport, plasma </a:t>
            </a:r>
            <a:r>
              <a:rPr lang="en-GB" dirty="0" smtClean="0">
                <a:effectLst/>
                <a:latin typeface="Helvetica" pitchFamily="2" charset="0"/>
              </a:rPr>
              <a:t>membrane</a:t>
            </a:r>
            <a:r>
              <a:rPr lang="sl-SI" dirty="0" smtClean="0">
                <a:effectLst/>
                <a:latin typeface="Helvetica" pitchFamily="2" charset="0"/>
              </a:rPr>
              <a:t> </a:t>
            </a:r>
            <a:r>
              <a:rPr lang="en-GB" dirty="0" smtClean="0">
                <a:effectLst/>
                <a:latin typeface="Helvetica" pitchFamily="2" charset="0"/>
              </a:rPr>
              <a:t>transport </a:t>
            </a:r>
            <a:r>
              <a:rPr lang="en-GB" dirty="0">
                <a:effectLst/>
                <a:latin typeface="Helvetica" pitchFamily="2" charset="0"/>
              </a:rPr>
              <a:t>requires specific transport proteins</a:t>
            </a:r>
            <a:r>
              <a:rPr lang="en-GB" dirty="0" smtClean="0">
                <a:effectLst/>
                <a:latin typeface="Helvetica" pitchFamily="2" charset="0"/>
              </a:rPr>
              <a:t>.</a:t>
            </a:r>
            <a:r>
              <a:rPr lang="sl-SI" dirty="0" smtClean="0">
                <a:effectLst/>
                <a:latin typeface="Helvetica" pitchFamily="2" charset="0"/>
              </a:rPr>
              <a:t> </a:t>
            </a:r>
            <a:r>
              <a:rPr lang="en-GB" dirty="0" smtClean="0">
                <a:effectLst/>
                <a:latin typeface="Helvetica" pitchFamily="2" charset="0"/>
              </a:rPr>
              <a:t>However</a:t>
            </a:r>
            <a:r>
              <a:rPr lang="en-GB" dirty="0">
                <a:effectLst/>
                <a:latin typeface="Helvetica" pitchFamily="2" charset="0"/>
              </a:rPr>
              <a:t>, unlike vesicular transport, it depends </a:t>
            </a:r>
            <a:r>
              <a:rPr lang="en-GB" dirty="0" smtClean="0">
                <a:effectLst/>
                <a:latin typeface="Helvetica" pitchFamily="2" charset="0"/>
              </a:rPr>
              <a:t>on</a:t>
            </a:r>
            <a:r>
              <a:rPr lang="sl-SI" dirty="0" smtClean="0">
                <a:effectLst/>
                <a:latin typeface="Helvetica" pitchFamily="2" charset="0"/>
              </a:rPr>
              <a:t> </a:t>
            </a:r>
            <a:r>
              <a:rPr lang="en-GB" dirty="0" smtClean="0">
                <a:effectLst/>
                <a:latin typeface="Helvetica" pitchFamily="2" charset="0"/>
              </a:rPr>
              <a:t>energy </a:t>
            </a:r>
            <a:r>
              <a:rPr lang="en-GB" dirty="0">
                <a:effectLst/>
                <a:latin typeface="Helvetica" pitchFamily="2" charset="0"/>
              </a:rPr>
              <a:t>provided by the Na+ gradient across the </a:t>
            </a:r>
            <a:r>
              <a:rPr lang="en-GB" dirty="0" smtClean="0">
                <a:effectLst/>
                <a:latin typeface="Helvetica" pitchFamily="2" charset="0"/>
              </a:rPr>
              <a:t>plasma</a:t>
            </a:r>
            <a:r>
              <a:rPr lang="sl-SI" dirty="0" smtClean="0">
                <a:effectLst/>
                <a:latin typeface="Helvetica" pitchFamily="2" charset="0"/>
              </a:rPr>
              <a:t> </a:t>
            </a:r>
            <a:r>
              <a:rPr lang="en-GB" dirty="0" smtClean="0">
                <a:effectLst/>
                <a:latin typeface="Helvetica" pitchFamily="2" charset="0"/>
              </a:rPr>
              <a:t>membrane</a:t>
            </a:r>
            <a:r>
              <a:rPr lang="en-GB" dirty="0">
                <a:effectLst/>
                <a:latin typeface="Helvetica" pitchFamily="2" charset="0"/>
              </a:rPr>
              <a:t>. These transport activities have </a:t>
            </a:r>
            <a:r>
              <a:rPr lang="en-GB" dirty="0" smtClean="0">
                <a:effectLst/>
                <a:latin typeface="Helvetica" pitchFamily="2" charset="0"/>
              </a:rPr>
              <a:t>been</a:t>
            </a:r>
            <a:r>
              <a:rPr lang="sl-SI" dirty="0" smtClean="0">
                <a:effectLst/>
                <a:latin typeface="Helvetica" pitchFamily="2" charset="0"/>
              </a:rPr>
              <a:t> </a:t>
            </a:r>
            <a:r>
              <a:rPr lang="en-GB" dirty="0" smtClean="0">
                <a:effectLst/>
                <a:latin typeface="Helvetica" pitchFamily="2" charset="0"/>
              </a:rPr>
              <a:t>important </a:t>
            </a:r>
            <a:r>
              <a:rPr lang="en-GB" dirty="0">
                <a:effectLst/>
                <a:latin typeface="Helvetica" pitchFamily="2" charset="0"/>
              </a:rPr>
              <a:t>targets of therapeutic drugs since the </a:t>
            </a:r>
            <a:r>
              <a:rPr lang="en-GB" dirty="0" smtClean="0">
                <a:effectLst/>
                <a:latin typeface="Helvetica" pitchFamily="2" charset="0"/>
              </a:rPr>
              <a:t>early</a:t>
            </a:r>
            <a:r>
              <a:rPr lang="sl-SI" dirty="0" smtClean="0">
                <a:effectLst/>
                <a:latin typeface="Helvetica" pitchFamily="2" charset="0"/>
              </a:rPr>
              <a:t> </a:t>
            </a:r>
            <a:r>
              <a:rPr lang="en-GB" dirty="0" smtClean="0">
                <a:effectLst/>
                <a:latin typeface="Helvetica" pitchFamily="2" charset="0"/>
              </a:rPr>
              <a:t>1960s</a:t>
            </a:r>
            <a:r>
              <a:rPr lang="en-GB" dirty="0">
                <a:effectLst/>
                <a:latin typeface="Helvetica" pitchFamily="2" charset="0"/>
              </a:rPr>
              <a:t>, when it was discovered that cocaine and </a:t>
            </a:r>
            <a:r>
              <a:rPr lang="en-GB" dirty="0" smtClean="0">
                <a:effectLst/>
                <a:latin typeface="Helvetica" pitchFamily="2" charset="0"/>
              </a:rPr>
              <a:t>many</a:t>
            </a:r>
            <a:r>
              <a:rPr lang="sl-SI" dirty="0" smtClean="0">
                <a:effectLst/>
                <a:latin typeface="Helvetica" pitchFamily="2" charset="0"/>
              </a:rPr>
              <a:t> </a:t>
            </a:r>
            <a:r>
              <a:rPr lang="en-GB" dirty="0" smtClean="0">
                <a:effectLst/>
                <a:latin typeface="Helvetica" pitchFamily="2" charset="0"/>
              </a:rPr>
              <a:t>antidepressants </a:t>
            </a:r>
            <a:r>
              <a:rPr lang="en-GB" dirty="0">
                <a:effectLst/>
                <a:latin typeface="Helvetica" pitchFamily="2" charset="0"/>
              </a:rPr>
              <a:t>act initially by inhibiting the </a:t>
            </a:r>
            <a:r>
              <a:rPr lang="en-GB" dirty="0" smtClean="0">
                <a:effectLst/>
                <a:latin typeface="Helvetica" pitchFamily="2" charset="0"/>
              </a:rPr>
              <a:t>plasma</a:t>
            </a:r>
            <a:r>
              <a:rPr lang="sl-SI" dirty="0" smtClean="0">
                <a:effectLst/>
                <a:latin typeface="Helvetica" pitchFamily="2" charset="0"/>
              </a:rPr>
              <a:t> </a:t>
            </a:r>
            <a:r>
              <a:rPr lang="en-GB" dirty="0" smtClean="0">
                <a:effectLst/>
                <a:latin typeface="Helvetica" pitchFamily="2" charset="0"/>
              </a:rPr>
              <a:t>membrane </a:t>
            </a:r>
            <a:r>
              <a:rPr lang="en-GB" dirty="0">
                <a:effectLst/>
                <a:latin typeface="Helvetica" pitchFamily="2" charset="0"/>
              </a:rPr>
              <a:t>transport of monoamines such </a:t>
            </a:r>
            <a:r>
              <a:rPr lang="en-GB" dirty="0" smtClean="0">
                <a:effectLst/>
                <a:latin typeface="Helvetica" pitchFamily="2" charset="0"/>
              </a:rPr>
              <a:t>as</a:t>
            </a:r>
            <a:r>
              <a:rPr lang="sl-SI" dirty="0" smtClean="0">
                <a:effectLst/>
                <a:latin typeface="Helvetica" pitchFamily="2" charset="0"/>
              </a:rPr>
              <a:t> </a:t>
            </a:r>
            <a:r>
              <a:rPr lang="en-GB" dirty="0" smtClean="0">
                <a:effectLst/>
                <a:latin typeface="Helvetica" pitchFamily="2" charset="0"/>
              </a:rPr>
              <a:t>dopamine</a:t>
            </a:r>
            <a:r>
              <a:rPr lang="en-GB" dirty="0">
                <a:effectLst/>
                <a:latin typeface="Helvetica" pitchFamily="2" charset="0"/>
              </a:rPr>
              <a:t>, norepinephrine, or serotonin</a:t>
            </a:r>
          </a:p>
          <a:p>
            <a:endParaRPr lang="en-US" dirty="0"/>
          </a:p>
        </p:txBody>
      </p:sp>
      <p:sp>
        <p:nvSpPr>
          <p:cNvPr id="4" name="Slide Number Placeholder 3"/>
          <p:cNvSpPr>
            <a:spLocks noGrp="1"/>
          </p:cNvSpPr>
          <p:nvPr>
            <p:ph type="sldNum" sz="quarter" idx="5"/>
          </p:nvPr>
        </p:nvSpPr>
        <p:spPr/>
        <p:txBody>
          <a:bodyPr/>
          <a:lstStyle/>
          <a:p>
            <a:fld id="{032C6EA3-E1DE-7F4E-A75E-FB843D17C7F4}" type="slidenum">
              <a:rPr lang="en-US" smtClean="0"/>
              <a:t>32</a:t>
            </a:fld>
            <a:endParaRPr lang="en-US"/>
          </a:p>
        </p:txBody>
      </p:sp>
    </p:spTree>
    <p:extLst>
      <p:ext uri="{BB962C8B-B14F-4D97-AF65-F5344CB8AC3E}">
        <p14:creationId xmlns:p14="http://schemas.microsoft.com/office/powerpoint/2010/main" val="30289876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txBox="1">
            <a:spLocks noGrp="1" noChangeArrowheads="1"/>
          </p:cNvSpPr>
          <p:nvPr/>
        </p:nvSpPr>
        <p:spPr bwMode="auto">
          <a:xfrm>
            <a:off x="3884613" y="8829675"/>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lvl1pPr eaLnBrk="0" hangingPunct="0">
              <a:defRPr sz="2400">
                <a:solidFill>
                  <a:schemeClr val="tx1"/>
                </a:solidFill>
                <a:latin typeface="Times New Roman" pitchFamily="18" charset="0"/>
                <a:ea typeface="Geneva" pitchFamily="121" charset="-128"/>
              </a:defRPr>
            </a:lvl1pPr>
            <a:lvl2pPr marL="742950" indent="-285750" eaLnBrk="0" hangingPunct="0">
              <a:defRPr sz="2400">
                <a:solidFill>
                  <a:schemeClr val="tx1"/>
                </a:solidFill>
                <a:latin typeface="Times New Roman" pitchFamily="18" charset="0"/>
                <a:ea typeface="Geneva" pitchFamily="121" charset="-128"/>
              </a:defRPr>
            </a:lvl2pPr>
            <a:lvl3pPr marL="1143000" indent="-228600" eaLnBrk="0" hangingPunct="0">
              <a:defRPr sz="2400">
                <a:solidFill>
                  <a:schemeClr val="tx1"/>
                </a:solidFill>
                <a:latin typeface="Times New Roman" pitchFamily="18" charset="0"/>
                <a:ea typeface="Geneva" pitchFamily="121" charset="-128"/>
              </a:defRPr>
            </a:lvl3pPr>
            <a:lvl4pPr marL="1600200" indent="-228600" eaLnBrk="0" hangingPunct="0">
              <a:defRPr sz="2400">
                <a:solidFill>
                  <a:schemeClr val="tx1"/>
                </a:solidFill>
                <a:latin typeface="Times New Roman" pitchFamily="18" charset="0"/>
                <a:ea typeface="Geneva" pitchFamily="121" charset="-128"/>
              </a:defRPr>
            </a:lvl4pPr>
            <a:lvl5pPr marL="2057400" indent="-228600" eaLnBrk="0" hangingPunct="0">
              <a:defRPr sz="2400">
                <a:solidFill>
                  <a:schemeClr val="tx1"/>
                </a:solidFill>
                <a:latin typeface="Times New Roman" pitchFamily="18" charset="0"/>
                <a:ea typeface="Geneva" pitchFamily="121" charset="-128"/>
              </a:defRPr>
            </a:lvl5pPr>
            <a:lvl6pPr marL="2514600" indent="-228600" eaLnBrk="0" fontAlgn="base" hangingPunct="0">
              <a:spcBef>
                <a:spcPct val="0"/>
              </a:spcBef>
              <a:spcAft>
                <a:spcPct val="0"/>
              </a:spcAft>
              <a:defRPr sz="2400">
                <a:solidFill>
                  <a:schemeClr val="tx1"/>
                </a:solidFill>
                <a:latin typeface="Times New Roman" pitchFamily="18" charset="0"/>
                <a:ea typeface="Geneva" pitchFamily="121" charset="-128"/>
              </a:defRPr>
            </a:lvl6pPr>
            <a:lvl7pPr marL="2971800" indent="-228600" eaLnBrk="0" fontAlgn="base" hangingPunct="0">
              <a:spcBef>
                <a:spcPct val="0"/>
              </a:spcBef>
              <a:spcAft>
                <a:spcPct val="0"/>
              </a:spcAft>
              <a:defRPr sz="2400">
                <a:solidFill>
                  <a:schemeClr val="tx1"/>
                </a:solidFill>
                <a:latin typeface="Times New Roman" pitchFamily="18" charset="0"/>
                <a:ea typeface="Geneva" pitchFamily="121" charset="-128"/>
              </a:defRPr>
            </a:lvl7pPr>
            <a:lvl8pPr marL="3429000" indent="-228600" eaLnBrk="0" fontAlgn="base" hangingPunct="0">
              <a:spcBef>
                <a:spcPct val="0"/>
              </a:spcBef>
              <a:spcAft>
                <a:spcPct val="0"/>
              </a:spcAft>
              <a:defRPr sz="2400">
                <a:solidFill>
                  <a:schemeClr val="tx1"/>
                </a:solidFill>
                <a:latin typeface="Times New Roman" pitchFamily="18" charset="0"/>
                <a:ea typeface="Geneva" pitchFamily="121" charset="-128"/>
              </a:defRPr>
            </a:lvl8pPr>
            <a:lvl9pPr marL="3886200" indent="-228600" eaLnBrk="0" fontAlgn="base" hangingPunct="0">
              <a:spcBef>
                <a:spcPct val="0"/>
              </a:spcBef>
              <a:spcAft>
                <a:spcPct val="0"/>
              </a:spcAft>
              <a:defRPr sz="2400">
                <a:solidFill>
                  <a:schemeClr val="tx1"/>
                </a:solidFill>
                <a:latin typeface="Times New Roman" pitchFamily="18" charset="0"/>
                <a:ea typeface="Geneva" pitchFamily="121" charset="-128"/>
              </a:defRPr>
            </a:lvl9pPr>
          </a:lstStyle>
          <a:p>
            <a:pPr algn="r" eaLnBrk="1" hangingPunct="1">
              <a:defRPr/>
            </a:pPr>
            <a:fld id="{92FE8FD3-3513-4117-82A4-0D3A59038990}" type="slidenum">
              <a:rPr lang="en-US" sz="1200" smtClean="0"/>
              <a:pPr algn="r" eaLnBrk="1" hangingPunct="1">
                <a:defRPr/>
              </a:pPr>
              <a:t>33</a:t>
            </a:fld>
            <a:endParaRPr lang="en-US" sz="120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p>
        </p:txBody>
      </p:sp>
    </p:spTree>
    <p:extLst>
      <p:ext uri="{BB962C8B-B14F-4D97-AF65-F5344CB8AC3E}">
        <p14:creationId xmlns:p14="http://schemas.microsoft.com/office/powerpoint/2010/main" val="8773698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custDataLst>
              <p:tags r:id="rId1"/>
            </p:custDataLst>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r>
              <a:rPr lang="en-US"/>
              <a:t>Psychopharmacology2e-Fig-03-07-0.jpg</a:t>
            </a:r>
            <a:br>
              <a:rPr lang="en-US"/>
            </a:br>
            <a:endParaRPr lang="en-US"/>
          </a:p>
        </p:txBody>
      </p:sp>
      <p:sp>
        <p:nvSpPr>
          <p:cNvPr id="50180" name="Slide Number Placeholder 3"/>
          <p:cNvSpPr>
            <a:spLocks noGrp="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2400">
                <a:solidFill>
                  <a:schemeClr val="tx1"/>
                </a:solidFill>
                <a:latin typeface="Times New Roman" pitchFamily="18" charset="0"/>
                <a:ea typeface="Geneva" pitchFamily="121" charset="-128"/>
              </a:defRPr>
            </a:lvl1pPr>
            <a:lvl2pPr marL="742950" indent="-285750" eaLnBrk="0" hangingPunct="0">
              <a:defRPr sz="2400">
                <a:solidFill>
                  <a:schemeClr val="tx1"/>
                </a:solidFill>
                <a:latin typeface="Times New Roman" pitchFamily="18" charset="0"/>
                <a:ea typeface="Geneva" pitchFamily="121" charset="-128"/>
              </a:defRPr>
            </a:lvl2pPr>
            <a:lvl3pPr marL="1143000" indent="-228600" eaLnBrk="0" hangingPunct="0">
              <a:defRPr sz="2400">
                <a:solidFill>
                  <a:schemeClr val="tx1"/>
                </a:solidFill>
                <a:latin typeface="Times New Roman" pitchFamily="18" charset="0"/>
                <a:ea typeface="Geneva" pitchFamily="121" charset="-128"/>
              </a:defRPr>
            </a:lvl3pPr>
            <a:lvl4pPr marL="1600200" indent="-228600" eaLnBrk="0" hangingPunct="0">
              <a:defRPr sz="2400">
                <a:solidFill>
                  <a:schemeClr val="tx1"/>
                </a:solidFill>
                <a:latin typeface="Times New Roman" pitchFamily="18" charset="0"/>
                <a:ea typeface="Geneva" pitchFamily="121" charset="-128"/>
              </a:defRPr>
            </a:lvl4pPr>
            <a:lvl5pPr marL="2057400" indent="-228600" eaLnBrk="0" hangingPunct="0">
              <a:defRPr sz="2400">
                <a:solidFill>
                  <a:schemeClr val="tx1"/>
                </a:solidFill>
                <a:latin typeface="Times New Roman" pitchFamily="18" charset="0"/>
                <a:ea typeface="Geneva" pitchFamily="121" charset="-128"/>
              </a:defRPr>
            </a:lvl5pPr>
            <a:lvl6pPr marL="2514600" indent="-228600" eaLnBrk="0" fontAlgn="base" hangingPunct="0">
              <a:spcBef>
                <a:spcPct val="0"/>
              </a:spcBef>
              <a:spcAft>
                <a:spcPct val="0"/>
              </a:spcAft>
              <a:defRPr sz="2400">
                <a:solidFill>
                  <a:schemeClr val="tx1"/>
                </a:solidFill>
                <a:latin typeface="Times New Roman" pitchFamily="18" charset="0"/>
                <a:ea typeface="Geneva" pitchFamily="121" charset="-128"/>
              </a:defRPr>
            </a:lvl6pPr>
            <a:lvl7pPr marL="2971800" indent="-228600" eaLnBrk="0" fontAlgn="base" hangingPunct="0">
              <a:spcBef>
                <a:spcPct val="0"/>
              </a:spcBef>
              <a:spcAft>
                <a:spcPct val="0"/>
              </a:spcAft>
              <a:defRPr sz="2400">
                <a:solidFill>
                  <a:schemeClr val="tx1"/>
                </a:solidFill>
                <a:latin typeface="Times New Roman" pitchFamily="18" charset="0"/>
                <a:ea typeface="Geneva" pitchFamily="121" charset="-128"/>
              </a:defRPr>
            </a:lvl7pPr>
            <a:lvl8pPr marL="3429000" indent="-228600" eaLnBrk="0" fontAlgn="base" hangingPunct="0">
              <a:spcBef>
                <a:spcPct val="0"/>
              </a:spcBef>
              <a:spcAft>
                <a:spcPct val="0"/>
              </a:spcAft>
              <a:defRPr sz="2400">
                <a:solidFill>
                  <a:schemeClr val="tx1"/>
                </a:solidFill>
                <a:latin typeface="Times New Roman" pitchFamily="18" charset="0"/>
                <a:ea typeface="Geneva" pitchFamily="121" charset="-128"/>
              </a:defRPr>
            </a:lvl8pPr>
            <a:lvl9pPr marL="3886200" indent="-228600" eaLnBrk="0" fontAlgn="base" hangingPunct="0">
              <a:spcBef>
                <a:spcPct val="0"/>
              </a:spcBef>
              <a:spcAft>
                <a:spcPct val="0"/>
              </a:spcAft>
              <a:defRPr sz="2400">
                <a:solidFill>
                  <a:schemeClr val="tx1"/>
                </a:solidFill>
                <a:latin typeface="Times New Roman" pitchFamily="18" charset="0"/>
                <a:ea typeface="Geneva" pitchFamily="121" charset="-128"/>
              </a:defRPr>
            </a:lvl9pPr>
          </a:lstStyle>
          <a:p>
            <a:pPr eaLnBrk="1" hangingPunct="1">
              <a:defRPr/>
            </a:pPr>
            <a:fld id="{D4C5434C-D1AB-4F56-B28A-AD4ABF5C6E0B}" type="slidenum">
              <a:rPr lang="en-US" sz="1200" smtClean="0">
                <a:solidFill>
                  <a:srgbClr val="000000"/>
                </a:solidFill>
                <a:latin typeface="Arial" pitchFamily="34" charset="0"/>
              </a:rPr>
              <a:pPr eaLnBrk="1" hangingPunct="1">
                <a:defRPr/>
              </a:pPr>
              <a:t>34</a:t>
            </a:fld>
            <a:endParaRPr lang="en-US" sz="1200">
              <a:solidFill>
                <a:srgbClr val="000000"/>
              </a:solidFill>
              <a:latin typeface="Arial" pitchFamily="34" charset="0"/>
            </a:endParaRPr>
          </a:p>
        </p:txBody>
      </p:sp>
    </p:spTree>
    <p:extLst>
      <p:ext uri="{BB962C8B-B14F-4D97-AF65-F5344CB8AC3E}">
        <p14:creationId xmlns:p14="http://schemas.microsoft.com/office/powerpoint/2010/main" val="35843211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txBox="1">
            <a:spLocks noGrp="1" noChangeArrowheads="1"/>
          </p:cNvSpPr>
          <p:nvPr/>
        </p:nvSpPr>
        <p:spPr bwMode="auto">
          <a:xfrm>
            <a:off x="3884613" y="8829675"/>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lvl1pPr eaLnBrk="0" hangingPunct="0">
              <a:defRPr sz="2400">
                <a:solidFill>
                  <a:schemeClr val="tx1"/>
                </a:solidFill>
                <a:latin typeface="Times New Roman" pitchFamily="18" charset="0"/>
                <a:ea typeface="Geneva" pitchFamily="121" charset="-128"/>
              </a:defRPr>
            </a:lvl1pPr>
            <a:lvl2pPr marL="742950" indent="-285750" eaLnBrk="0" hangingPunct="0">
              <a:defRPr sz="2400">
                <a:solidFill>
                  <a:schemeClr val="tx1"/>
                </a:solidFill>
                <a:latin typeface="Times New Roman" pitchFamily="18" charset="0"/>
                <a:ea typeface="Geneva" pitchFamily="121" charset="-128"/>
              </a:defRPr>
            </a:lvl2pPr>
            <a:lvl3pPr marL="1143000" indent="-228600" eaLnBrk="0" hangingPunct="0">
              <a:defRPr sz="2400">
                <a:solidFill>
                  <a:schemeClr val="tx1"/>
                </a:solidFill>
                <a:latin typeface="Times New Roman" pitchFamily="18" charset="0"/>
                <a:ea typeface="Geneva" pitchFamily="121" charset="-128"/>
              </a:defRPr>
            </a:lvl3pPr>
            <a:lvl4pPr marL="1600200" indent="-228600" eaLnBrk="0" hangingPunct="0">
              <a:defRPr sz="2400">
                <a:solidFill>
                  <a:schemeClr val="tx1"/>
                </a:solidFill>
                <a:latin typeface="Times New Roman" pitchFamily="18" charset="0"/>
                <a:ea typeface="Geneva" pitchFamily="121" charset="-128"/>
              </a:defRPr>
            </a:lvl4pPr>
            <a:lvl5pPr marL="2057400" indent="-228600" eaLnBrk="0" hangingPunct="0">
              <a:defRPr sz="2400">
                <a:solidFill>
                  <a:schemeClr val="tx1"/>
                </a:solidFill>
                <a:latin typeface="Times New Roman" pitchFamily="18" charset="0"/>
                <a:ea typeface="Geneva" pitchFamily="121" charset="-128"/>
              </a:defRPr>
            </a:lvl5pPr>
            <a:lvl6pPr marL="2514600" indent="-228600" eaLnBrk="0" fontAlgn="base" hangingPunct="0">
              <a:spcBef>
                <a:spcPct val="0"/>
              </a:spcBef>
              <a:spcAft>
                <a:spcPct val="0"/>
              </a:spcAft>
              <a:defRPr sz="2400">
                <a:solidFill>
                  <a:schemeClr val="tx1"/>
                </a:solidFill>
                <a:latin typeface="Times New Roman" pitchFamily="18" charset="0"/>
                <a:ea typeface="Geneva" pitchFamily="121" charset="-128"/>
              </a:defRPr>
            </a:lvl6pPr>
            <a:lvl7pPr marL="2971800" indent="-228600" eaLnBrk="0" fontAlgn="base" hangingPunct="0">
              <a:spcBef>
                <a:spcPct val="0"/>
              </a:spcBef>
              <a:spcAft>
                <a:spcPct val="0"/>
              </a:spcAft>
              <a:defRPr sz="2400">
                <a:solidFill>
                  <a:schemeClr val="tx1"/>
                </a:solidFill>
                <a:latin typeface="Times New Roman" pitchFamily="18" charset="0"/>
                <a:ea typeface="Geneva" pitchFamily="121" charset="-128"/>
              </a:defRPr>
            </a:lvl7pPr>
            <a:lvl8pPr marL="3429000" indent="-228600" eaLnBrk="0" fontAlgn="base" hangingPunct="0">
              <a:spcBef>
                <a:spcPct val="0"/>
              </a:spcBef>
              <a:spcAft>
                <a:spcPct val="0"/>
              </a:spcAft>
              <a:defRPr sz="2400">
                <a:solidFill>
                  <a:schemeClr val="tx1"/>
                </a:solidFill>
                <a:latin typeface="Times New Roman" pitchFamily="18" charset="0"/>
                <a:ea typeface="Geneva" pitchFamily="121" charset="-128"/>
              </a:defRPr>
            </a:lvl8pPr>
            <a:lvl9pPr marL="3886200" indent="-228600" eaLnBrk="0" fontAlgn="base" hangingPunct="0">
              <a:spcBef>
                <a:spcPct val="0"/>
              </a:spcBef>
              <a:spcAft>
                <a:spcPct val="0"/>
              </a:spcAft>
              <a:defRPr sz="2400">
                <a:solidFill>
                  <a:schemeClr val="tx1"/>
                </a:solidFill>
                <a:latin typeface="Times New Roman" pitchFamily="18" charset="0"/>
                <a:ea typeface="Geneva" pitchFamily="121" charset="-128"/>
              </a:defRPr>
            </a:lvl9pPr>
          </a:lstStyle>
          <a:p>
            <a:pPr algn="r" eaLnBrk="1" hangingPunct="1">
              <a:defRPr/>
            </a:pPr>
            <a:fld id="{3EBA9467-6440-48A9-AF61-A05B55A790EE}" type="slidenum">
              <a:rPr lang="en-US" sz="1200" smtClean="0"/>
              <a:pPr algn="r" eaLnBrk="1" hangingPunct="1">
                <a:defRPr/>
              </a:pPr>
              <a:t>35</a:t>
            </a:fld>
            <a:endParaRPr lang="en-US" sz="1200"/>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dirty="0"/>
          </a:p>
        </p:txBody>
      </p:sp>
    </p:spTree>
    <p:extLst>
      <p:ext uri="{BB962C8B-B14F-4D97-AF65-F5344CB8AC3E}">
        <p14:creationId xmlns:p14="http://schemas.microsoft.com/office/powerpoint/2010/main" val="34131983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txBox="1">
            <a:spLocks noGrp="1" noChangeArrowheads="1"/>
          </p:cNvSpPr>
          <p:nvPr/>
        </p:nvSpPr>
        <p:spPr bwMode="auto">
          <a:xfrm>
            <a:off x="3884613" y="8829675"/>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lvl1pPr eaLnBrk="0" hangingPunct="0">
              <a:defRPr sz="2400">
                <a:solidFill>
                  <a:schemeClr val="tx1"/>
                </a:solidFill>
                <a:latin typeface="Times New Roman" pitchFamily="18" charset="0"/>
                <a:ea typeface="Geneva" pitchFamily="121" charset="-128"/>
              </a:defRPr>
            </a:lvl1pPr>
            <a:lvl2pPr marL="742950" indent="-285750" eaLnBrk="0" hangingPunct="0">
              <a:defRPr sz="2400">
                <a:solidFill>
                  <a:schemeClr val="tx1"/>
                </a:solidFill>
                <a:latin typeface="Times New Roman" pitchFamily="18" charset="0"/>
                <a:ea typeface="Geneva" pitchFamily="121" charset="-128"/>
              </a:defRPr>
            </a:lvl2pPr>
            <a:lvl3pPr marL="1143000" indent="-228600" eaLnBrk="0" hangingPunct="0">
              <a:defRPr sz="2400">
                <a:solidFill>
                  <a:schemeClr val="tx1"/>
                </a:solidFill>
                <a:latin typeface="Times New Roman" pitchFamily="18" charset="0"/>
                <a:ea typeface="Geneva" pitchFamily="121" charset="-128"/>
              </a:defRPr>
            </a:lvl3pPr>
            <a:lvl4pPr marL="1600200" indent="-228600" eaLnBrk="0" hangingPunct="0">
              <a:defRPr sz="2400">
                <a:solidFill>
                  <a:schemeClr val="tx1"/>
                </a:solidFill>
                <a:latin typeface="Times New Roman" pitchFamily="18" charset="0"/>
                <a:ea typeface="Geneva" pitchFamily="121" charset="-128"/>
              </a:defRPr>
            </a:lvl4pPr>
            <a:lvl5pPr marL="2057400" indent="-228600" eaLnBrk="0" hangingPunct="0">
              <a:defRPr sz="2400">
                <a:solidFill>
                  <a:schemeClr val="tx1"/>
                </a:solidFill>
                <a:latin typeface="Times New Roman" pitchFamily="18" charset="0"/>
                <a:ea typeface="Geneva" pitchFamily="121" charset="-128"/>
              </a:defRPr>
            </a:lvl5pPr>
            <a:lvl6pPr marL="2514600" indent="-228600" eaLnBrk="0" fontAlgn="base" hangingPunct="0">
              <a:spcBef>
                <a:spcPct val="0"/>
              </a:spcBef>
              <a:spcAft>
                <a:spcPct val="0"/>
              </a:spcAft>
              <a:defRPr sz="2400">
                <a:solidFill>
                  <a:schemeClr val="tx1"/>
                </a:solidFill>
                <a:latin typeface="Times New Roman" pitchFamily="18" charset="0"/>
                <a:ea typeface="Geneva" pitchFamily="121" charset="-128"/>
              </a:defRPr>
            </a:lvl6pPr>
            <a:lvl7pPr marL="2971800" indent="-228600" eaLnBrk="0" fontAlgn="base" hangingPunct="0">
              <a:spcBef>
                <a:spcPct val="0"/>
              </a:spcBef>
              <a:spcAft>
                <a:spcPct val="0"/>
              </a:spcAft>
              <a:defRPr sz="2400">
                <a:solidFill>
                  <a:schemeClr val="tx1"/>
                </a:solidFill>
                <a:latin typeface="Times New Roman" pitchFamily="18" charset="0"/>
                <a:ea typeface="Geneva" pitchFamily="121" charset="-128"/>
              </a:defRPr>
            </a:lvl7pPr>
            <a:lvl8pPr marL="3429000" indent="-228600" eaLnBrk="0" fontAlgn="base" hangingPunct="0">
              <a:spcBef>
                <a:spcPct val="0"/>
              </a:spcBef>
              <a:spcAft>
                <a:spcPct val="0"/>
              </a:spcAft>
              <a:defRPr sz="2400">
                <a:solidFill>
                  <a:schemeClr val="tx1"/>
                </a:solidFill>
                <a:latin typeface="Times New Roman" pitchFamily="18" charset="0"/>
                <a:ea typeface="Geneva" pitchFamily="121" charset="-128"/>
              </a:defRPr>
            </a:lvl8pPr>
            <a:lvl9pPr marL="3886200" indent="-228600" eaLnBrk="0" fontAlgn="base" hangingPunct="0">
              <a:spcBef>
                <a:spcPct val="0"/>
              </a:spcBef>
              <a:spcAft>
                <a:spcPct val="0"/>
              </a:spcAft>
              <a:defRPr sz="2400">
                <a:solidFill>
                  <a:schemeClr val="tx1"/>
                </a:solidFill>
                <a:latin typeface="Times New Roman" pitchFamily="18" charset="0"/>
                <a:ea typeface="Geneva" pitchFamily="121" charset="-128"/>
              </a:defRPr>
            </a:lvl9pPr>
          </a:lstStyle>
          <a:p>
            <a:pPr algn="r" eaLnBrk="1" hangingPunct="1">
              <a:defRPr/>
            </a:pPr>
            <a:fld id="{C6B0C584-55AB-478A-9D39-140B3D6AB206}" type="slidenum">
              <a:rPr lang="en-US" sz="1200" smtClean="0"/>
              <a:pPr algn="r" eaLnBrk="1" hangingPunct="1">
                <a:defRPr/>
              </a:pPr>
              <a:t>36</a:t>
            </a:fld>
            <a:endParaRPr lang="en-US" sz="1200"/>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p>
        </p:txBody>
      </p:sp>
    </p:spTree>
    <p:extLst>
      <p:ext uri="{BB962C8B-B14F-4D97-AF65-F5344CB8AC3E}">
        <p14:creationId xmlns:p14="http://schemas.microsoft.com/office/powerpoint/2010/main" val="16048736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t>General patterns of signal transduction in the brain. A. Neurotransmitter activation of a receptor that contains an ion channel. B. Neurotransmitter activation of a G protein–coupled receptor.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t>After it is activated, the G protein can directly regulate an ion channel (left), or trigger the regulation of second messenger–dependent protein kinases and protein phosphatases, which can in turn regulate other ion channels and many neuronal processes (right). C. Neurotrophic factor activation of a receptor that contains protein tyrosine kinase activity or that activates such a kinase indirectly. D. Steroid hormone activation of a cytoplasmic receptor. After the receptor is bound by hormone, it </a:t>
            </a:r>
            <a:r>
              <a:rPr lang="en-US" altLang="en-US" sz="1200" dirty="0" err="1"/>
              <a:t>translocates</a:t>
            </a:r>
            <a:r>
              <a:rPr lang="en-US" altLang="en-US" sz="1200" dirty="0"/>
              <a:t> to the nucleus and regulates gene expression.</a:t>
            </a:r>
            <a:endParaRPr lang="en-US" dirty="0"/>
          </a:p>
          <a:p>
            <a:endParaRPr lang="en-US" dirty="0"/>
          </a:p>
        </p:txBody>
      </p:sp>
      <p:sp>
        <p:nvSpPr>
          <p:cNvPr id="4" name="Slide Number Placeholder 3"/>
          <p:cNvSpPr>
            <a:spLocks noGrp="1"/>
          </p:cNvSpPr>
          <p:nvPr>
            <p:ph type="sldNum" sz="quarter" idx="5"/>
          </p:nvPr>
        </p:nvSpPr>
        <p:spPr/>
        <p:txBody>
          <a:bodyPr/>
          <a:lstStyle/>
          <a:p>
            <a:fld id="{032C6EA3-E1DE-7F4E-A75E-FB843D17C7F4}" type="slidenum">
              <a:rPr lang="en-US" smtClean="0"/>
              <a:t>38</a:t>
            </a:fld>
            <a:endParaRPr lang="en-US"/>
          </a:p>
        </p:txBody>
      </p:sp>
    </p:spTree>
    <p:extLst>
      <p:ext uri="{BB962C8B-B14F-4D97-AF65-F5344CB8AC3E}">
        <p14:creationId xmlns:p14="http://schemas.microsoft.com/office/powerpoint/2010/main" val="27159818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t>General patterns of signal transduction in the brain. A. Neurotransmitter activation of a receptor that contains an ion channel. B. Neurotransmitter activation of a G protein–coupled receptor.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t>After it is activated, the G protein can directly regulate an ion channel (left), or trigger the regulation of second messenger–dependent protein kinases and protein phosphatases, which can in turn regulate other ion channels and many neuronal processes (right). C. Neurotrophic factor activation of a receptor that contains protein tyrosine kinase activity or that activates such a kinase indirectly. D. Steroid hormone activation of a cytoplasmic receptor. After the receptor is bound by hormone, it </a:t>
            </a:r>
            <a:r>
              <a:rPr lang="en-US" altLang="en-US" sz="1200" dirty="0" err="1"/>
              <a:t>translocates</a:t>
            </a:r>
            <a:r>
              <a:rPr lang="en-US" altLang="en-US" sz="1200" dirty="0"/>
              <a:t> to the nucleus and regulates gene expression.</a:t>
            </a:r>
            <a:endParaRPr lang="en-US" dirty="0"/>
          </a:p>
          <a:p>
            <a:endParaRPr lang="en-US" dirty="0"/>
          </a:p>
        </p:txBody>
      </p:sp>
      <p:sp>
        <p:nvSpPr>
          <p:cNvPr id="4" name="Slide Number Placeholder 3"/>
          <p:cNvSpPr>
            <a:spLocks noGrp="1"/>
          </p:cNvSpPr>
          <p:nvPr>
            <p:ph type="sldNum" sz="quarter" idx="5"/>
          </p:nvPr>
        </p:nvSpPr>
        <p:spPr/>
        <p:txBody>
          <a:bodyPr/>
          <a:lstStyle/>
          <a:p>
            <a:fld id="{032C6EA3-E1DE-7F4E-A75E-FB843D17C7F4}" type="slidenum">
              <a:rPr lang="en-US" smtClean="0"/>
              <a:t>39</a:t>
            </a:fld>
            <a:endParaRPr lang="en-US"/>
          </a:p>
        </p:txBody>
      </p:sp>
    </p:spTree>
    <p:extLst>
      <p:ext uri="{BB962C8B-B14F-4D97-AF65-F5344CB8AC3E}">
        <p14:creationId xmlns:p14="http://schemas.microsoft.com/office/powerpoint/2010/main" val="34854536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latin typeface="Helvetica" pitchFamily="2" charset="0"/>
              </a:rPr>
              <a:t>G protein–coupled receptors, which </a:t>
            </a:r>
            <a:r>
              <a:rPr lang="en-GB" dirty="0" smtClean="0">
                <a:effectLst/>
                <a:latin typeface="Helvetica" pitchFamily="2" charset="0"/>
              </a:rPr>
              <a:t>mediate</a:t>
            </a:r>
            <a:r>
              <a:rPr lang="sl-SI" dirty="0" smtClean="0">
                <a:effectLst/>
                <a:latin typeface="Helvetica" pitchFamily="2" charset="0"/>
              </a:rPr>
              <a:t> </a:t>
            </a:r>
            <a:r>
              <a:rPr lang="en-GB" dirty="0" smtClean="0">
                <a:effectLst/>
                <a:latin typeface="Helvetica" pitchFamily="2" charset="0"/>
              </a:rPr>
              <a:t>slow </a:t>
            </a:r>
            <a:r>
              <a:rPr lang="en-GB" dirty="0">
                <a:effectLst/>
                <a:latin typeface="Helvetica" pitchFamily="2" charset="0"/>
              </a:rPr>
              <a:t>synaptic transmission, transduce neurotransmitter signals through a different mechanism. These proteins </a:t>
            </a:r>
            <a:r>
              <a:rPr lang="en-GB" dirty="0" smtClean="0">
                <a:effectLst/>
                <a:latin typeface="Helvetica" pitchFamily="2" charset="0"/>
              </a:rPr>
              <a:t>do</a:t>
            </a:r>
            <a:r>
              <a:rPr lang="sl-SI" dirty="0" smtClean="0">
                <a:effectLst/>
                <a:latin typeface="Helvetica" pitchFamily="2" charset="0"/>
              </a:rPr>
              <a:t> </a:t>
            </a:r>
            <a:r>
              <a:rPr lang="en-GB" dirty="0" smtClean="0">
                <a:effectLst/>
                <a:latin typeface="Helvetica" pitchFamily="2" charset="0"/>
              </a:rPr>
              <a:t>not </a:t>
            </a:r>
            <a:r>
              <a:rPr lang="en-GB" dirty="0">
                <a:effectLst/>
                <a:latin typeface="Helvetica" pitchFamily="2" charset="0"/>
              </a:rPr>
              <a:t>form gated pores in the membrane; rather, the binding of transmitter induces a conformational change </a:t>
            </a:r>
            <a:r>
              <a:rPr lang="en-GB" dirty="0" smtClean="0">
                <a:effectLst/>
                <a:latin typeface="Helvetica" pitchFamily="2" charset="0"/>
              </a:rPr>
              <a:t>that</a:t>
            </a:r>
            <a:r>
              <a:rPr lang="sl-SI" dirty="0" smtClean="0">
                <a:effectLst/>
                <a:latin typeface="Helvetica" pitchFamily="2" charset="0"/>
              </a:rPr>
              <a:t> </a:t>
            </a:r>
            <a:r>
              <a:rPr lang="en-GB" dirty="0" smtClean="0">
                <a:effectLst/>
                <a:latin typeface="Helvetica" pitchFamily="2" charset="0"/>
              </a:rPr>
              <a:t>allows </a:t>
            </a:r>
            <a:r>
              <a:rPr lang="en-GB" dirty="0">
                <a:effectLst/>
                <a:latin typeface="Helvetica" pitchFamily="2" charset="0"/>
              </a:rPr>
              <a:t>the receptor to activate a heterotrimeric G protein (Chapter 4). The activated G protein dissociates into a </a:t>
            </a:r>
            <a:r>
              <a:rPr lang="en-GB" dirty="0" smtClean="0">
                <a:effectLst/>
                <a:latin typeface="Helvetica" pitchFamily="2" charset="0"/>
              </a:rPr>
              <a:t>free</a:t>
            </a:r>
            <a:r>
              <a:rPr lang="sl-SI" dirty="0" smtClean="0">
                <a:effectLst/>
                <a:latin typeface="Helvetica" pitchFamily="2" charset="0"/>
              </a:rPr>
              <a:t> </a:t>
            </a:r>
            <a:r>
              <a:rPr lang="el-GR" dirty="0" smtClean="0">
                <a:effectLst/>
                <a:latin typeface="Helvetica" pitchFamily="2" charset="0"/>
              </a:rPr>
              <a:t>α </a:t>
            </a:r>
            <a:r>
              <a:rPr lang="en-GB" dirty="0">
                <a:effectLst/>
                <a:latin typeface="Helvetica" pitchFamily="2" charset="0"/>
              </a:rPr>
              <a:t>subunit bound to GTP and a free </a:t>
            </a:r>
            <a:r>
              <a:rPr lang="el-GR" dirty="0" err="1">
                <a:effectLst/>
                <a:latin typeface="Helvetica" pitchFamily="2" charset="0"/>
              </a:rPr>
              <a:t>βγ</a:t>
            </a:r>
            <a:r>
              <a:rPr lang="el-GR" dirty="0">
                <a:effectLst/>
                <a:latin typeface="Helvetica" pitchFamily="2" charset="0"/>
              </a:rPr>
              <a:t> </a:t>
            </a:r>
            <a:r>
              <a:rPr lang="en-GB" dirty="0">
                <a:effectLst/>
                <a:latin typeface="Helvetica" pitchFamily="2" charset="0"/>
              </a:rPr>
              <a:t>subunit dimer. Both can activate enzymes that synthesize second messengers</a:t>
            </a:r>
            <a:r>
              <a:rPr lang="en-GB" dirty="0" smtClean="0">
                <a:effectLst/>
                <a:latin typeface="Helvetica" pitchFamily="2" charset="0"/>
              </a:rPr>
              <a:t>;</a:t>
            </a:r>
            <a:r>
              <a:rPr lang="sl-SI" dirty="0" smtClean="0">
                <a:effectLst/>
                <a:latin typeface="Helvetica" pitchFamily="2" charset="0"/>
              </a:rPr>
              <a:t> </a:t>
            </a:r>
            <a:r>
              <a:rPr lang="en-GB" dirty="0" smtClean="0">
                <a:effectLst/>
                <a:latin typeface="Helvetica" pitchFamily="2" charset="0"/>
              </a:rPr>
              <a:t>in </a:t>
            </a:r>
            <a:r>
              <a:rPr lang="en-GB" dirty="0">
                <a:effectLst/>
                <a:latin typeface="Helvetica" pitchFamily="2" charset="0"/>
              </a:rPr>
              <a:t>addition, </a:t>
            </a:r>
            <a:r>
              <a:rPr lang="el-GR" dirty="0" err="1">
                <a:effectLst/>
                <a:latin typeface="Helvetica" pitchFamily="2" charset="0"/>
              </a:rPr>
              <a:t>βγ</a:t>
            </a:r>
            <a:r>
              <a:rPr lang="el-GR" dirty="0">
                <a:effectLst/>
                <a:latin typeface="Helvetica" pitchFamily="2" charset="0"/>
              </a:rPr>
              <a:t> </a:t>
            </a:r>
            <a:r>
              <a:rPr lang="en-GB" dirty="0">
                <a:effectLst/>
                <a:latin typeface="Helvetica" pitchFamily="2" charset="0"/>
              </a:rPr>
              <a:t>dimers directly regulate certain ion channels. Second messengers also regulate ion channels</a:t>
            </a:r>
            <a:r>
              <a:rPr lang="en-GB" dirty="0" smtClean="0">
                <a:effectLst/>
                <a:latin typeface="Helvetica" pitchFamily="2" charset="0"/>
              </a:rPr>
              <a:t>,</a:t>
            </a:r>
            <a:r>
              <a:rPr lang="sl-SI" dirty="0" smtClean="0">
                <a:effectLst/>
                <a:latin typeface="Helvetica" pitchFamily="2" charset="0"/>
              </a:rPr>
              <a:t> </a:t>
            </a:r>
            <a:r>
              <a:rPr lang="en-GB" dirty="0" smtClean="0">
                <a:effectLst/>
                <a:latin typeface="Helvetica" pitchFamily="2" charset="0"/>
              </a:rPr>
              <a:t>most </a:t>
            </a:r>
            <a:r>
              <a:rPr lang="en-GB" dirty="0">
                <a:effectLst/>
                <a:latin typeface="Helvetica" pitchFamily="2" charset="0"/>
              </a:rPr>
              <a:t>often by activating protein kinases, which subsequently phosphorylate such channels (P). 1 2 3, </a:t>
            </a:r>
            <a:r>
              <a:rPr lang="en-GB" dirty="0" smtClean="0">
                <a:effectLst/>
                <a:latin typeface="Helvetica" pitchFamily="2" charset="0"/>
              </a:rPr>
              <a:t>cytoplasmic</a:t>
            </a:r>
            <a:r>
              <a:rPr lang="sl-SI" dirty="0" smtClean="0">
                <a:effectLst/>
                <a:latin typeface="Helvetica" pitchFamily="2" charset="0"/>
              </a:rPr>
              <a:t> </a:t>
            </a:r>
            <a:r>
              <a:rPr lang="en-GB" dirty="0" smtClean="0">
                <a:effectLst/>
                <a:latin typeface="Helvetica" pitchFamily="2" charset="0"/>
              </a:rPr>
              <a:t>domains </a:t>
            </a:r>
            <a:r>
              <a:rPr lang="en-GB" dirty="0">
                <a:effectLst/>
                <a:latin typeface="Helvetica" pitchFamily="2" charset="0"/>
              </a:rPr>
              <a:t>of G protein–coupled receptor.</a:t>
            </a:r>
          </a:p>
          <a:p>
            <a:endParaRPr lang="en-US" dirty="0"/>
          </a:p>
        </p:txBody>
      </p:sp>
      <p:sp>
        <p:nvSpPr>
          <p:cNvPr id="4" name="Slide Number Placeholder 3"/>
          <p:cNvSpPr>
            <a:spLocks noGrp="1"/>
          </p:cNvSpPr>
          <p:nvPr>
            <p:ph type="sldNum" sz="quarter" idx="5"/>
          </p:nvPr>
        </p:nvSpPr>
        <p:spPr/>
        <p:txBody>
          <a:bodyPr/>
          <a:lstStyle/>
          <a:p>
            <a:fld id="{032C6EA3-E1DE-7F4E-A75E-FB843D17C7F4}" type="slidenum">
              <a:rPr lang="en-US" smtClean="0"/>
              <a:t>40</a:t>
            </a:fld>
            <a:endParaRPr lang="en-US"/>
          </a:p>
        </p:txBody>
      </p:sp>
    </p:spTree>
    <p:extLst>
      <p:ext uri="{BB962C8B-B14F-4D97-AF65-F5344CB8AC3E}">
        <p14:creationId xmlns:p14="http://schemas.microsoft.com/office/powerpoint/2010/main" val="36159473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5"/>
          </p:nvPr>
        </p:nvSpPr>
        <p:spPr/>
        <p:txBody>
          <a:bodyPr/>
          <a:lstStyle/>
          <a:p>
            <a:fld id="{E7CDCA1C-FAA1-4658-B21D-5361100E6A84}" type="slidenum">
              <a:rPr lang="sl-SI" smtClean="0"/>
              <a:t>7</a:t>
            </a:fld>
            <a:endParaRPr lang="sl-SI"/>
          </a:p>
        </p:txBody>
      </p:sp>
    </p:spTree>
    <p:extLst>
      <p:ext uri="{BB962C8B-B14F-4D97-AF65-F5344CB8AC3E}">
        <p14:creationId xmlns:p14="http://schemas.microsoft.com/office/powerpoint/2010/main" val="21376929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latin typeface="Helvetica" pitchFamily="2" charset="0"/>
              </a:rPr>
              <a:t>G protein–coupled receptors, which </a:t>
            </a:r>
            <a:r>
              <a:rPr lang="en-GB" dirty="0" smtClean="0">
                <a:effectLst/>
                <a:latin typeface="Helvetica" pitchFamily="2" charset="0"/>
              </a:rPr>
              <a:t>mediate</a:t>
            </a:r>
            <a:r>
              <a:rPr lang="sl-SI" dirty="0" smtClean="0">
                <a:effectLst/>
                <a:latin typeface="Helvetica" pitchFamily="2" charset="0"/>
              </a:rPr>
              <a:t> </a:t>
            </a:r>
            <a:r>
              <a:rPr lang="en-GB" dirty="0" smtClean="0">
                <a:effectLst/>
                <a:latin typeface="Helvetica" pitchFamily="2" charset="0"/>
              </a:rPr>
              <a:t>slow </a:t>
            </a:r>
            <a:r>
              <a:rPr lang="en-GB" dirty="0">
                <a:effectLst/>
                <a:latin typeface="Helvetica" pitchFamily="2" charset="0"/>
              </a:rPr>
              <a:t>synaptic transmission, transduce neurotransmitter signals through a different mechanism. These proteins </a:t>
            </a:r>
            <a:r>
              <a:rPr lang="en-GB" dirty="0" smtClean="0">
                <a:effectLst/>
                <a:latin typeface="Helvetica" pitchFamily="2" charset="0"/>
              </a:rPr>
              <a:t>do</a:t>
            </a:r>
            <a:r>
              <a:rPr lang="sl-SI" dirty="0" smtClean="0">
                <a:effectLst/>
                <a:latin typeface="Helvetica" pitchFamily="2" charset="0"/>
              </a:rPr>
              <a:t> </a:t>
            </a:r>
            <a:r>
              <a:rPr lang="en-GB" dirty="0" smtClean="0">
                <a:effectLst/>
                <a:latin typeface="Helvetica" pitchFamily="2" charset="0"/>
              </a:rPr>
              <a:t>not </a:t>
            </a:r>
            <a:r>
              <a:rPr lang="en-GB" dirty="0">
                <a:effectLst/>
                <a:latin typeface="Helvetica" pitchFamily="2" charset="0"/>
              </a:rPr>
              <a:t>form gated pores in the membrane; rather, the binding of transmitter induces a conformational change </a:t>
            </a:r>
            <a:r>
              <a:rPr lang="en-GB" dirty="0" smtClean="0">
                <a:effectLst/>
                <a:latin typeface="Helvetica" pitchFamily="2" charset="0"/>
              </a:rPr>
              <a:t>that</a:t>
            </a:r>
            <a:r>
              <a:rPr lang="sl-SI" dirty="0" smtClean="0">
                <a:effectLst/>
                <a:latin typeface="Helvetica" pitchFamily="2" charset="0"/>
              </a:rPr>
              <a:t> </a:t>
            </a:r>
            <a:r>
              <a:rPr lang="en-GB" dirty="0" smtClean="0">
                <a:effectLst/>
                <a:latin typeface="Helvetica" pitchFamily="2" charset="0"/>
              </a:rPr>
              <a:t>allows </a:t>
            </a:r>
            <a:r>
              <a:rPr lang="en-GB" dirty="0">
                <a:effectLst/>
                <a:latin typeface="Helvetica" pitchFamily="2" charset="0"/>
              </a:rPr>
              <a:t>the receptor to activate a heterotrimeric G protein (Chapter 4). The activated G protein dissociates into a </a:t>
            </a:r>
            <a:r>
              <a:rPr lang="en-GB" dirty="0" smtClean="0">
                <a:effectLst/>
                <a:latin typeface="Helvetica" pitchFamily="2" charset="0"/>
              </a:rPr>
              <a:t>free</a:t>
            </a:r>
            <a:r>
              <a:rPr lang="sl-SI" dirty="0" smtClean="0">
                <a:effectLst/>
                <a:latin typeface="Helvetica" pitchFamily="2" charset="0"/>
              </a:rPr>
              <a:t> </a:t>
            </a:r>
            <a:r>
              <a:rPr lang="el-GR" dirty="0" smtClean="0">
                <a:effectLst/>
                <a:latin typeface="Helvetica" pitchFamily="2" charset="0"/>
              </a:rPr>
              <a:t>α </a:t>
            </a:r>
            <a:r>
              <a:rPr lang="en-GB" dirty="0">
                <a:effectLst/>
                <a:latin typeface="Helvetica" pitchFamily="2" charset="0"/>
              </a:rPr>
              <a:t>subunit bound to GTP and a free </a:t>
            </a:r>
            <a:r>
              <a:rPr lang="el-GR" dirty="0" err="1">
                <a:effectLst/>
                <a:latin typeface="Helvetica" pitchFamily="2" charset="0"/>
              </a:rPr>
              <a:t>βγ</a:t>
            </a:r>
            <a:r>
              <a:rPr lang="el-GR" dirty="0">
                <a:effectLst/>
                <a:latin typeface="Helvetica" pitchFamily="2" charset="0"/>
              </a:rPr>
              <a:t> </a:t>
            </a:r>
            <a:r>
              <a:rPr lang="en-GB" dirty="0">
                <a:effectLst/>
                <a:latin typeface="Helvetica" pitchFamily="2" charset="0"/>
              </a:rPr>
              <a:t>subunit dimer. Both can activate enzymes that synthesize second messengers;</a:t>
            </a:r>
          </a:p>
          <a:p>
            <a:r>
              <a:rPr lang="en-GB" dirty="0">
                <a:effectLst/>
                <a:latin typeface="Helvetica" pitchFamily="2" charset="0"/>
              </a:rPr>
              <a:t>in addition, </a:t>
            </a:r>
            <a:r>
              <a:rPr lang="el-GR" dirty="0" err="1">
                <a:effectLst/>
                <a:latin typeface="Helvetica" pitchFamily="2" charset="0"/>
              </a:rPr>
              <a:t>βγ</a:t>
            </a:r>
            <a:r>
              <a:rPr lang="el-GR" dirty="0">
                <a:effectLst/>
                <a:latin typeface="Helvetica" pitchFamily="2" charset="0"/>
              </a:rPr>
              <a:t> </a:t>
            </a:r>
            <a:r>
              <a:rPr lang="en-GB" dirty="0">
                <a:effectLst/>
                <a:latin typeface="Helvetica" pitchFamily="2" charset="0"/>
              </a:rPr>
              <a:t>dimers directly regulate certain ion channels. Second messengers also regulate ion channels</a:t>
            </a:r>
            <a:r>
              <a:rPr lang="en-GB" dirty="0" smtClean="0">
                <a:effectLst/>
                <a:latin typeface="Helvetica" pitchFamily="2" charset="0"/>
              </a:rPr>
              <a:t>,</a:t>
            </a:r>
            <a:r>
              <a:rPr lang="sl-SI" dirty="0" smtClean="0">
                <a:effectLst/>
                <a:latin typeface="Helvetica" pitchFamily="2" charset="0"/>
              </a:rPr>
              <a:t> </a:t>
            </a:r>
            <a:r>
              <a:rPr lang="en-GB" dirty="0" smtClean="0">
                <a:effectLst/>
                <a:latin typeface="Helvetica" pitchFamily="2" charset="0"/>
              </a:rPr>
              <a:t>most </a:t>
            </a:r>
            <a:r>
              <a:rPr lang="en-GB" dirty="0">
                <a:effectLst/>
                <a:latin typeface="Helvetica" pitchFamily="2" charset="0"/>
              </a:rPr>
              <a:t>often by activating protein kinases, which subsequently phosphorylate such channels (P). 1 2 3, </a:t>
            </a:r>
            <a:r>
              <a:rPr lang="en-GB" dirty="0" smtClean="0">
                <a:effectLst/>
                <a:latin typeface="Helvetica" pitchFamily="2" charset="0"/>
              </a:rPr>
              <a:t>cytoplasmic</a:t>
            </a:r>
            <a:r>
              <a:rPr lang="sl-SI" dirty="0" smtClean="0">
                <a:effectLst/>
                <a:latin typeface="Helvetica" pitchFamily="2" charset="0"/>
              </a:rPr>
              <a:t> </a:t>
            </a:r>
            <a:r>
              <a:rPr lang="en-GB" dirty="0" smtClean="0">
                <a:effectLst/>
                <a:latin typeface="Helvetica" pitchFamily="2" charset="0"/>
              </a:rPr>
              <a:t>domains </a:t>
            </a:r>
            <a:r>
              <a:rPr lang="en-GB" dirty="0">
                <a:effectLst/>
                <a:latin typeface="Helvetica" pitchFamily="2" charset="0"/>
              </a:rPr>
              <a:t>of G protein–coupled receptor.</a:t>
            </a:r>
          </a:p>
          <a:p>
            <a:endParaRPr lang="en-US" dirty="0"/>
          </a:p>
        </p:txBody>
      </p:sp>
      <p:sp>
        <p:nvSpPr>
          <p:cNvPr id="4" name="Slide Number Placeholder 3"/>
          <p:cNvSpPr>
            <a:spLocks noGrp="1"/>
          </p:cNvSpPr>
          <p:nvPr>
            <p:ph type="sldNum" sz="quarter" idx="5"/>
          </p:nvPr>
        </p:nvSpPr>
        <p:spPr/>
        <p:txBody>
          <a:bodyPr/>
          <a:lstStyle/>
          <a:p>
            <a:fld id="{032C6EA3-E1DE-7F4E-A75E-FB843D17C7F4}" type="slidenum">
              <a:rPr lang="en-US" smtClean="0"/>
              <a:t>41</a:t>
            </a:fld>
            <a:endParaRPr lang="en-US"/>
          </a:p>
        </p:txBody>
      </p:sp>
    </p:spTree>
    <p:extLst>
      <p:ext uri="{BB962C8B-B14F-4D97-AF65-F5344CB8AC3E}">
        <p14:creationId xmlns:p14="http://schemas.microsoft.com/office/powerpoint/2010/main" val="7567477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2C6EA3-E1DE-7F4E-A75E-FB843D17C7F4}" type="slidenum">
              <a:rPr lang="en-US" smtClean="0"/>
              <a:t>43</a:t>
            </a:fld>
            <a:endParaRPr lang="en-US"/>
          </a:p>
        </p:txBody>
      </p:sp>
    </p:spTree>
    <p:extLst>
      <p:ext uri="{BB962C8B-B14F-4D97-AF65-F5344CB8AC3E}">
        <p14:creationId xmlns:p14="http://schemas.microsoft.com/office/powerpoint/2010/main" val="39339482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latin typeface="Helvetica" pitchFamily="2" charset="0"/>
              </a:rPr>
              <a:t>G protein function can be regulated by several </a:t>
            </a:r>
            <a:r>
              <a:rPr lang="en-GB" dirty="0" smtClean="0">
                <a:effectLst/>
                <a:latin typeface="Helvetica" pitchFamily="2" charset="0"/>
              </a:rPr>
              <a:t>modulatory</a:t>
            </a:r>
            <a:r>
              <a:rPr lang="sl-SI" dirty="0" smtClean="0">
                <a:effectLst/>
                <a:latin typeface="Helvetica" pitchFamily="2" charset="0"/>
              </a:rPr>
              <a:t> </a:t>
            </a:r>
            <a:r>
              <a:rPr lang="en-GB" dirty="0" smtClean="0">
                <a:effectLst/>
                <a:latin typeface="Helvetica" pitchFamily="2" charset="0"/>
              </a:rPr>
              <a:t>proteins</a:t>
            </a:r>
            <a:r>
              <a:rPr lang="en-GB" dirty="0">
                <a:effectLst/>
                <a:latin typeface="Helvetica" pitchFamily="2" charset="0"/>
              </a:rPr>
              <a:t>. A neurotransmitter receptor may </a:t>
            </a:r>
            <a:r>
              <a:rPr lang="en-GB" dirty="0" smtClean="0">
                <a:effectLst/>
                <a:latin typeface="Helvetica" pitchFamily="2" charset="0"/>
              </a:rPr>
              <a:t>be</a:t>
            </a:r>
            <a:r>
              <a:rPr lang="sl-SI" dirty="0" smtClean="0">
                <a:effectLst/>
                <a:latin typeface="Helvetica" pitchFamily="2" charset="0"/>
              </a:rPr>
              <a:t> </a:t>
            </a:r>
            <a:r>
              <a:rPr lang="en-GB" dirty="0" smtClean="0">
                <a:effectLst/>
                <a:latin typeface="Helvetica" pitchFamily="2" charset="0"/>
              </a:rPr>
              <a:t>seen </a:t>
            </a:r>
            <a:r>
              <a:rPr lang="en-GB" dirty="0">
                <a:effectLst/>
                <a:latin typeface="Helvetica" pitchFamily="2" charset="0"/>
              </a:rPr>
              <a:t>as one type of modulatory protein, specifically </a:t>
            </a:r>
            <a:r>
              <a:rPr lang="en-GB" dirty="0" smtClean="0">
                <a:effectLst/>
                <a:latin typeface="Helvetica" pitchFamily="2" charset="0"/>
              </a:rPr>
              <a:t>a</a:t>
            </a:r>
            <a:r>
              <a:rPr lang="sl-SI" dirty="0" smtClean="0">
                <a:effectLst/>
                <a:latin typeface="Helvetica" pitchFamily="2" charset="0"/>
              </a:rPr>
              <a:t> </a:t>
            </a:r>
            <a:r>
              <a:rPr lang="en-GB" dirty="0" smtClean="0">
                <a:effectLst/>
                <a:latin typeface="Helvetica" pitchFamily="2" charset="0"/>
              </a:rPr>
              <a:t>guanine </a:t>
            </a:r>
            <a:r>
              <a:rPr lang="en-GB" dirty="0">
                <a:effectLst/>
                <a:latin typeface="Helvetica" pitchFamily="2" charset="0"/>
              </a:rPr>
              <a:t>nucleotide exchange factor, because it </a:t>
            </a:r>
            <a:r>
              <a:rPr lang="en-GB" dirty="0" smtClean="0">
                <a:effectLst/>
                <a:latin typeface="Helvetica" pitchFamily="2" charset="0"/>
              </a:rPr>
              <a:t>triggers</a:t>
            </a:r>
            <a:r>
              <a:rPr lang="sl-SI" dirty="0" smtClean="0">
                <a:effectLst/>
                <a:latin typeface="Helvetica" pitchFamily="2" charset="0"/>
              </a:rPr>
              <a:t> </a:t>
            </a:r>
            <a:r>
              <a:rPr lang="en-GB" dirty="0" smtClean="0">
                <a:effectLst/>
                <a:latin typeface="Helvetica" pitchFamily="2" charset="0"/>
              </a:rPr>
              <a:t>the </a:t>
            </a:r>
            <a:r>
              <a:rPr lang="en-GB" dirty="0">
                <a:effectLst/>
                <a:latin typeface="Helvetica" pitchFamily="2" charset="0"/>
              </a:rPr>
              <a:t>release of GDP from the </a:t>
            </a:r>
            <a:r>
              <a:rPr lang="el-GR" dirty="0">
                <a:effectLst/>
                <a:latin typeface="Helvetica" pitchFamily="2" charset="0"/>
              </a:rPr>
              <a:t>α </a:t>
            </a:r>
            <a:r>
              <a:rPr lang="en-GB" dirty="0">
                <a:effectLst/>
                <a:latin typeface="Helvetica" pitchFamily="2" charset="0"/>
              </a:rPr>
              <a:t>subunit. Regulators </a:t>
            </a:r>
            <a:r>
              <a:rPr lang="en-GB" dirty="0" smtClean="0">
                <a:effectLst/>
                <a:latin typeface="Helvetica" pitchFamily="2" charset="0"/>
              </a:rPr>
              <a:t>of</a:t>
            </a:r>
            <a:r>
              <a:rPr lang="sl-SI" dirty="0" smtClean="0">
                <a:effectLst/>
                <a:latin typeface="Helvetica" pitchFamily="2" charset="0"/>
              </a:rPr>
              <a:t> </a:t>
            </a:r>
            <a:r>
              <a:rPr lang="en-GB" dirty="0" smtClean="0">
                <a:effectLst/>
                <a:latin typeface="Helvetica" pitchFamily="2" charset="0"/>
              </a:rPr>
              <a:t>G </a:t>
            </a:r>
            <a:r>
              <a:rPr lang="en-GB" dirty="0">
                <a:effectLst/>
                <a:latin typeface="Helvetica" pitchFamily="2" charset="0"/>
              </a:rPr>
              <a:t>protein </a:t>
            </a:r>
            <a:r>
              <a:rPr lang="en-GB" dirty="0" err="1">
                <a:effectLst/>
                <a:latin typeface="Helvetica" pitchFamily="2" charset="0"/>
              </a:rPr>
              <a:t>signaling</a:t>
            </a:r>
            <a:r>
              <a:rPr lang="en-GB" dirty="0">
                <a:effectLst/>
                <a:latin typeface="Helvetica" pitchFamily="2" charset="0"/>
              </a:rPr>
              <a:t> (RGS proteins) activate the </a:t>
            </a:r>
            <a:r>
              <a:rPr lang="en-GB" dirty="0" err="1" smtClean="0">
                <a:effectLst/>
                <a:latin typeface="Helvetica" pitchFamily="2" charset="0"/>
              </a:rPr>
              <a:t>GTPase</a:t>
            </a:r>
            <a:r>
              <a:rPr lang="sl-SI" dirty="0" smtClean="0">
                <a:effectLst/>
                <a:latin typeface="Helvetica" pitchFamily="2" charset="0"/>
              </a:rPr>
              <a:t> </a:t>
            </a:r>
            <a:r>
              <a:rPr lang="en-GB" dirty="0" smtClean="0">
                <a:effectLst/>
                <a:latin typeface="Helvetica" pitchFamily="2" charset="0"/>
              </a:rPr>
              <a:t>activity </a:t>
            </a:r>
            <a:r>
              <a:rPr lang="en-GB" dirty="0">
                <a:effectLst/>
                <a:latin typeface="Helvetica" pitchFamily="2" charset="0"/>
              </a:rPr>
              <a:t>intrinsic to the </a:t>
            </a:r>
            <a:r>
              <a:rPr lang="el-GR" dirty="0">
                <a:effectLst/>
                <a:latin typeface="Helvetica" pitchFamily="2" charset="0"/>
              </a:rPr>
              <a:t>α </a:t>
            </a:r>
            <a:r>
              <a:rPr lang="en-GB" dirty="0">
                <a:effectLst/>
                <a:latin typeface="Helvetica" pitchFamily="2" charset="0"/>
              </a:rPr>
              <a:t>subunits of G proteins; thus</a:t>
            </a:r>
            <a:r>
              <a:rPr lang="en-GB" dirty="0" smtClean="0">
                <a:effectLst/>
                <a:latin typeface="Helvetica" pitchFamily="2" charset="0"/>
              </a:rPr>
              <a:t>,</a:t>
            </a:r>
            <a:r>
              <a:rPr lang="sl-SI" dirty="0" smtClean="0">
                <a:effectLst/>
                <a:latin typeface="Helvetica" pitchFamily="2" charset="0"/>
              </a:rPr>
              <a:t> </a:t>
            </a:r>
            <a:r>
              <a:rPr lang="en-GB" dirty="0" smtClean="0">
                <a:effectLst/>
                <a:latin typeface="Helvetica" pitchFamily="2" charset="0"/>
              </a:rPr>
              <a:t>these </a:t>
            </a:r>
            <a:r>
              <a:rPr lang="en-GB" dirty="0">
                <a:effectLst/>
                <a:latin typeface="Helvetica" pitchFamily="2" charset="0"/>
              </a:rPr>
              <a:t>proteins inhibit G protein function by </a:t>
            </a:r>
            <a:r>
              <a:rPr lang="en-GB" dirty="0" smtClean="0">
                <a:effectLst/>
                <a:latin typeface="Helvetica" pitchFamily="2" charset="0"/>
              </a:rPr>
              <a:t>shortening</a:t>
            </a:r>
            <a:r>
              <a:rPr lang="sl-SI" dirty="0" smtClean="0">
                <a:effectLst/>
                <a:latin typeface="Helvetica" pitchFamily="2" charset="0"/>
              </a:rPr>
              <a:t> </a:t>
            </a:r>
            <a:r>
              <a:rPr lang="en-GB" dirty="0" smtClean="0">
                <a:effectLst/>
                <a:latin typeface="Helvetica" pitchFamily="2" charset="0"/>
              </a:rPr>
              <a:t>the </a:t>
            </a:r>
            <a:r>
              <a:rPr lang="en-GB" dirty="0">
                <a:effectLst/>
                <a:latin typeface="Helvetica" pitchFamily="2" charset="0"/>
              </a:rPr>
              <a:t>duration of the signals from both the </a:t>
            </a:r>
            <a:r>
              <a:rPr lang="en-GB" dirty="0" smtClean="0">
                <a:effectLst/>
                <a:latin typeface="Helvetica" pitchFamily="2" charset="0"/>
              </a:rPr>
              <a:t>activated</a:t>
            </a:r>
            <a:r>
              <a:rPr lang="sl-SI" dirty="0" smtClean="0">
                <a:effectLst/>
                <a:latin typeface="Helvetica" pitchFamily="2" charset="0"/>
              </a:rPr>
              <a:t> </a:t>
            </a:r>
            <a:r>
              <a:rPr lang="en-GB" dirty="0" smtClean="0">
                <a:effectLst/>
                <a:latin typeface="Helvetica" pitchFamily="2" charset="0"/>
              </a:rPr>
              <a:t>GTP-</a:t>
            </a:r>
            <a:r>
              <a:rPr lang="el-GR" dirty="0">
                <a:effectLst/>
                <a:latin typeface="Helvetica" pitchFamily="2" charset="0"/>
              </a:rPr>
              <a:t>α </a:t>
            </a:r>
            <a:r>
              <a:rPr lang="en-GB" dirty="0">
                <a:effectLst/>
                <a:latin typeface="Helvetica" pitchFamily="2" charset="0"/>
              </a:rPr>
              <a:t>subunit and the free </a:t>
            </a:r>
            <a:r>
              <a:rPr lang="el-GR" dirty="0" err="1">
                <a:effectLst/>
                <a:latin typeface="Helvetica" pitchFamily="2" charset="0"/>
              </a:rPr>
              <a:t>βγ</a:t>
            </a:r>
            <a:r>
              <a:rPr lang="el-GR" dirty="0">
                <a:effectLst/>
                <a:latin typeface="Helvetica" pitchFamily="2" charset="0"/>
              </a:rPr>
              <a:t> </a:t>
            </a:r>
            <a:r>
              <a:rPr lang="en-GB" dirty="0">
                <a:effectLst/>
                <a:latin typeface="Helvetica" pitchFamily="2" charset="0"/>
              </a:rPr>
              <a:t>subunits. All G </a:t>
            </a:r>
            <a:r>
              <a:rPr lang="en-GB" dirty="0" smtClean="0">
                <a:effectLst/>
                <a:latin typeface="Helvetica" pitchFamily="2" charset="0"/>
              </a:rPr>
              <a:t>protein</a:t>
            </a:r>
            <a:r>
              <a:rPr lang="sl-SI" dirty="0" smtClean="0">
                <a:effectLst/>
                <a:latin typeface="Helvetica" pitchFamily="2" charset="0"/>
              </a:rPr>
              <a:t> </a:t>
            </a:r>
            <a:r>
              <a:rPr lang="el-GR" dirty="0" smtClean="0">
                <a:effectLst/>
                <a:latin typeface="Helvetica" pitchFamily="2" charset="0"/>
              </a:rPr>
              <a:t>α </a:t>
            </a:r>
            <a:r>
              <a:rPr lang="en-GB" dirty="0">
                <a:effectLst/>
                <a:latin typeface="Helvetica" pitchFamily="2" charset="0"/>
              </a:rPr>
              <a:t>subunits, except for G</a:t>
            </a:r>
            <a:r>
              <a:rPr lang="el-GR" dirty="0">
                <a:effectLst/>
                <a:latin typeface="Helvetica" pitchFamily="2" charset="0"/>
              </a:rPr>
              <a:t>α</a:t>
            </a:r>
            <a:r>
              <a:rPr lang="en-GB" dirty="0">
                <a:effectLst/>
                <a:latin typeface="Helvetica" pitchFamily="2" charset="0"/>
              </a:rPr>
              <a:t>s, are known to be regulated </a:t>
            </a:r>
            <a:r>
              <a:rPr lang="en-GB" dirty="0" smtClean="0">
                <a:effectLst/>
                <a:latin typeface="Helvetica" pitchFamily="2" charset="0"/>
              </a:rPr>
              <a:t>in</a:t>
            </a:r>
            <a:r>
              <a:rPr lang="sl-SI" dirty="0" smtClean="0">
                <a:effectLst/>
                <a:latin typeface="Helvetica" pitchFamily="2" charset="0"/>
              </a:rPr>
              <a:t> </a:t>
            </a:r>
            <a:r>
              <a:rPr lang="en-GB" dirty="0" smtClean="0">
                <a:effectLst/>
                <a:latin typeface="Helvetica" pitchFamily="2" charset="0"/>
              </a:rPr>
              <a:t>this </a:t>
            </a:r>
            <a:r>
              <a:rPr lang="en-GB" dirty="0">
                <a:effectLst/>
                <a:latin typeface="Helvetica" pitchFamily="2" charset="0"/>
              </a:rPr>
              <a:t>manner. More than 20 subtypes of RGS proteins</a:t>
            </a:r>
            <a:r>
              <a:rPr lang="en-GB" dirty="0" smtClean="0">
                <a:effectLst/>
                <a:latin typeface="Helvetica" pitchFamily="2" charset="0"/>
              </a:rPr>
              <a:t>,</a:t>
            </a:r>
            <a:r>
              <a:rPr lang="sl-SI" dirty="0" smtClean="0">
                <a:effectLst/>
                <a:latin typeface="Helvetica" pitchFamily="2" charset="0"/>
              </a:rPr>
              <a:t> </a:t>
            </a:r>
            <a:r>
              <a:rPr lang="en-GB" dirty="0" smtClean="0">
                <a:effectLst/>
                <a:latin typeface="Helvetica" pitchFamily="2" charset="0"/>
              </a:rPr>
              <a:t>each </a:t>
            </a:r>
            <a:r>
              <a:rPr lang="en-GB" dirty="0">
                <a:effectLst/>
                <a:latin typeface="Helvetica" pitchFamily="2" charset="0"/>
              </a:rPr>
              <a:t>with a characteristic expression pattern in </a:t>
            </a:r>
            <a:r>
              <a:rPr lang="en-GB" dirty="0" smtClean="0">
                <a:effectLst/>
                <a:latin typeface="Helvetica" pitchFamily="2" charset="0"/>
              </a:rPr>
              <a:t>the</a:t>
            </a:r>
            <a:r>
              <a:rPr lang="sl-SI" dirty="0" smtClean="0">
                <a:effectLst/>
                <a:latin typeface="Helvetica" pitchFamily="2" charset="0"/>
              </a:rPr>
              <a:t> </a:t>
            </a:r>
            <a:r>
              <a:rPr lang="en-GB" dirty="0" smtClean="0">
                <a:effectLst/>
                <a:latin typeface="Helvetica" pitchFamily="2" charset="0"/>
              </a:rPr>
              <a:t>brain</a:t>
            </a:r>
            <a:r>
              <a:rPr lang="en-GB" dirty="0">
                <a:effectLst/>
                <a:latin typeface="Helvetica" pitchFamily="2" charset="0"/>
              </a:rPr>
              <a:t>, have been identified. </a:t>
            </a:r>
            <a:r>
              <a:rPr lang="en-GB" dirty="0" err="1">
                <a:effectLst/>
                <a:latin typeface="Helvetica" pitchFamily="2" charset="0"/>
              </a:rPr>
              <a:t>Phosducin</a:t>
            </a:r>
            <a:r>
              <a:rPr lang="en-GB" dirty="0">
                <a:effectLst/>
                <a:latin typeface="Helvetica" pitchFamily="2" charset="0"/>
              </a:rPr>
              <a:t> is another </a:t>
            </a:r>
            <a:r>
              <a:rPr lang="en-GB" dirty="0" smtClean="0">
                <a:effectLst/>
                <a:latin typeface="Helvetica" pitchFamily="2" charset="0"/>
              </a:rPr>
              <a:t>modulatory</a:t>
            </a:r>
            <a:r>
              <a:rPr lang="sl-SI" dirty="0" smtClean="0">
                <a:effectLst/>
                <a:latin typeface="Helvetica" pitchFamily="2" charset="0"/>
              </a:rPr>
              <a:t> </a:t>
            </a:r>
            <a:r>
              <a:rPr lang="en-GB" dirty="0" smtClean="0">
                <a:effectLst/>
                <a:latin typeface="Helvetica" pitchFamily="2" charset="0"/>
              </a:rPr>
              <a:t>protein </a:t>
            </a:r>
            <a:r>
              <a:rPr lang="en-GB" dirty="0">
                <a:effectLst/>
                <a:latin typeface="Helvetica" pitchFamily="2" charset="0"/>
              </a:rPr>
              <a:t>that binds to </a:t>
            </a:r>
            <a:r>
              <a:rPr lang="el-GR" dirty="0" err="1">
                <a:effectLst/>
                <a:latin typeface="Helvetica" pitchFamily="2" charset="0"/>
              </a:rPr>
              <a:t>βγ</a:t>
            </a:r>
            <a:r>
              <a:rPr lang="el-GR" dirty="0">
                <a:effectLst/>
                <a:latin typeface="Helvetica" pitchFamily="2" charset="0"/>
              </a:rPr>
              <a:t> </a:t>
            </a:r>
            <a:r>
              <a:rPr lang="en-GB" dirty="0">
                <a:effectLst/>
                <a:latin typeface="Helvetica" pitchFamily="2" charset="0"/>
              </a:rPr>
              <a:t>subunits and </a:t>
            </a:r>
            <a:r>
              <a:rPr lang="en-GB" dirty="0" smtClean="0">
                <a:effectLst/>
                <a:latin typeface="Helvetica" pitchFamily="2" charset="0"/>
              </a:rPr>
              <a:t>thereby</a:t>
            </a:r>
            <a:r>
              <a:rPr lang="sl-SI" dirty="0" smtClean="0">
                <a:effectLst/>
                <a:latin typeface="Helvetica" pitchFamily="2" charset="0"/>
              </a:rPr>
              <a:t> </a:t>
            </a:r>
            <a:r>
              <a:rPr lang="en-GB" dirty="0" smtClean="0">
                <a:effectLst/>
                <a:latin typeface="Helvetica" pitchFamily="2" charset="0"/>
              </a:rPr>
              <a:t>competes </a:t>
            </a:r>
            <a:r>
              <a:rPr lang="en-GB" dirty="0">
                <a:effectLst/>
                <a:latin typeface="Helvetica" pitchFamily="2" charset="0"/>
              </a:rPr>
              <a:t>with these subunits for binding to </a:t>
            </a:r>
            <a:r>
              <a:rPr lang="el-GR" dirty="0">
                <a:effectLst/>
                <a:latin typeface="Helvetica" pitchFamily="2" charset="0"/>
              </a:rPr>
              <a:t>α </a:t>
            </a:r>
            <a:r>
              <a:rPr lang="en-GB" dirty="0" smtClean="0">
                <a:effectLst/>
                <a:latin typeface="Helvetica" pitchFamily="2" charset="0"/>
              </a:rPr>
              <a:t>subunits</a:t>
            </a:r>
            <a:r>
              <a:rPr lang="sl-SI" dirty="0" smtClean="0">
                <a:effectLst/>
                <a:latin typeface="Helvetica" pitchFamily="2" charset="0"/>
              </a:rPr>
              <a:t> </a:t>
            </a:r>
            <a:r>
              <a:rPr lang="en-GB" dirty="0" smtClean="0">
                <a:effectLst/>
                <a:latin typeface="Helvetica" pitchFamily="2" charset="0"/>
              </a:rPr>
              <a:t>and </a:t>
            </a:r>
            <a:r>
              <a:rPr lang="en-GB" dirty="0">
                <a:effectLst/>
                <a:latin typeface="Helvetica" pitchFamily="2" charset="0"/>
              </a:rPr>
              <a:t>possibly to effector proteins.</a:t>
            </a:r>
          </a:p>
          <a:p>
            <a:endParaRPr lang="en-US" dirty="0"/>
          </a:p>
        </p:txBody>
      </p:sp>
      <p:sp>
        <p:nvSpPr>
          <p:cNvPr id="4" name="Slide Number Placeholder 3"/>
          <p:cNvSpPr>
            <a:spLocks noGrp="1"/>
          </p:cNvSpPr>
          <p:nvPr>
            <p:ph type="sldNum" sz="quarter" idx="5"/>
          </p:nvPr>
        </p:nvSpPr>
        <p:spPr/>
        <p:txBody>
          <a:bodyPr/>
          <a:lstStyle/>
          <a:p>
            <a:fld id="{032C6EA3-E1DE-7F4E-A75E-FB843D17C7F4}" type="slidenum">
              <a:rPr lang="en-US" smtClean="0"/>
              <a:t>44</a:t>
            </a:fld>
            <a:endParaRPr lang="en-US"/>
          </a:p>
        </p:txBody>
      </p:sp>
    </p:spTree>
    <p:extLst>
      <p:ext uri="{BB962C8B-B14F-4D97-AF65-F5344CB8AC3E}">
        <p14:creationId xmlns:p14="http://schemas.microsoft.com/office/powerpoint/2010/main" val="2525010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Calibri" panose="020F0502020204030204" pitchFamily="34" charset="0"/>
                <a:ea typeface="Calibri" panose="020F0502020204030204" pitchFamily="34" charset="0"/>
                <a:cs typeface="Times New Roman" panose="02020603050405020304" pitchFamily="18" charset="0"/>
              </a:rPr>
              <a:t>In the absence of agonist, the heterotrimeric G protein binds both the receptor and the GIRK channel, and the three proteins together form a macromolecular complex. The exchange of GTP for GDP at the G</a:t>
            </a:r>
            <a:r>
              <a:rPr lang="en-GB" sz="1800" dirty="0">
                <a:effectLst/>
                <a:latin typeface="Cambria Math" panose="02040503050406030204" pitchFamily="18" charset="0"/>
                <a:ea typeface="Calibri" panose="020F0502020204030204" pitchFamily="34" charset="0"/>
                <a:cs typeface="Times New Roman" panose="02020603050405020304" pitchFamily="18" charset="0"/>
              </a:rPr>
              <a:t>𝜶 </a:t>
            </a:r>
            <a:r>
              <a:rPr lang="en-GB" sz="1800" dirty="0">
                <a:effectLst/>
                <a:latin typeface="Calibri" panose="020F0502020204030204" pitchFamily="34" charset="0"/>
                <a:ea typeface="Calibri" panose="020F0502020204030204" pitchFamily="34" charset="0"/>
                <a:cs typeface="Times New Roman" panose="02020603050405020304" pitchFamily="18" charset="0"/>
              </a:rPr>
              <a:t>subunit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catalyzed</a:t>
            </a:r>
            <a:r>
              <a:rPr lang="en-GB" sz="1800" dirty="0">
                <a:effectLst/>
                <a:latin typeface="Calibri" panose="020F0502020204030204" pitchFamily="34" charset="0"/>
                <a:ea typeface="Calibri" panose="020F0502020204030204" pitchFamily="34" charset="0"/>
                <a:cs typeface="Times New Roman" panose="02020603050405020304" pitchFamily="18" charset="0"/>
              </a:rPr>
              <a:t> by the agonist bound receptor causes the G</a:t>
            </a:r>
            <a:r>
              <a:rPr lang="en-GB" sz="1800" dirty="0">
                <a:effectLst/>
                <a:latin typeface="Cambria Math" panose="02040503050406030204" pitchFamily="18" charset="0"/>
                <a:ea typeface="Calibri" panose="020F0502020204030204" pitchFamily="34" charset="0"/>
                <a:cs typeface="Times New Roman" panose="02020603050405020304" pitchFamily="18" charset="0"/>
              </a:rPr>
              <a:t>𝜶</a:t>
            </a:r>
            <a:r>
              <a:rPr lang="en-GB" sz="1800" dirty="0">
                <a:effectLst/>
                <a:latin typeface="Calibri" panose="020F0502020204030204" pitchFamily="34" charset="0"/>
                <a:ea typeface="Calibri" panose="020F0502020204030204" pitchFamily="34" charset="0"/>
                <a:cs typeface="Times New Roman" panose="02020603050405020304" pitchFamily="18" charset="0"/>
              </a:rPr>
              <a:t> subunit to dissociate from the receptor and also to release the G</a:t>
            </a:r>
            <a:r>
              <a:rPr lang="en-GB" sz="1800" dirty="0">
                <a:effectLst/>
                <a:latin typeface="Cambria Math" panose="02040503050406030204" pitchFamily="18" charset="0"/>
                <a:ea typeface="Calibri" panose="020F0502020204030204" pitchFamily="34" charset="0"/>
                <a:cs typeface="Times New Roman" panose="02020603050405020304" pitchFamily="18" charset="0"/>
              </a:rPr>
              <a:t>𝜷𝜸 </a:t>
            </a:r>
            <a:r>
              <a:rPr lang="en-GB" sz="1800" dirty="0">
                <a:effectLst/>
                <a:latin typeface="Calibri" panose="020F0502020204030204" pitchFamily="34" charset="0"/>
                <a:ea typeface="Calibri" panose="020F0502020204030204" pitchFamily="34" charset="0"/>
                <a:cs typeface="Times New Roman" panose="02020603050405020304" pitchFamily="18" charset="0"/>
              </a:rPr>
              <a:t>dimer. The free G</a:t>
            </a:r>
            <a:r>
              <a:rPr lang="en-GB" sz="1800" dirty="0">
                <a:effectLst/>
                <a:latin typeface="Cambria Math" panose="02040503050406030204" pitchFamily="18" charset="0"/>
                <a:ea typeface="Calibri" panose="020F0502020204030204" pitchFamily="34" charset="0"/>
                <a:cs typeface="Times New Roman" panose="02020603050405020304" pitchFamily="18" charset="0"/>
              </a:rPr>
              <a:t> 𝜷𝜸 </a:t>
            </a:r>
            <a:r>
              <a:rPr lang="en-GB" sz="1800" dirty="0">
                <a:effectLst/>
                <a:latin typeface="Calibri" panose="020F0502020204030204" pitchFamily="34" charset="0"/>
                <a:ea typeface="Calibri" panose="020F0502020204030204" pitchFamily="34" charset="0"/>
                <a:cs typeface="Times New Roman" panose="02020603050405020304" pitchFamily="18" charset="0"/>
              </a:rPr>
              <a:t>dimer activates GIRK. It is not clear whether G</a:t>
            </a:r>
            <a:r>
              <a:rPr lang="en-GB" sz="1800" dirty="0">
                <a:effectLst/>
                <a:latin typeface="Cambria Math" panose="02040503050406030204" pitchFamily="18" charset="0"/>
                <a:ea typeface="Calibri" panose="020F0502020204030204" pitchFamily="34" charset="0"/>
                <a:cs typeface="Times New Roman" panose="02020603050405020304" pitchFamily="18" charset="0"/>
              </a:rPr>
              <a:t>𝜶</a:t>
            </a:r>
            <a:r>
              <a:rPr lang="en-GB" sz="1800" dirty="0">
                <a:effectLst/>
                <a:latin typeface="Calibri" panose="020F0502020204030204" pitchFamily="34" charset="0"/>
                <a:ea typeface="Calibri" panose="020F0502020204030204" pitchFamily="34" charset="0"/>
                <a:cs typeface="Times New Roman" panose="02020603050405020304" pitchFamily="18" charset="0"/>
              </a:rPr>
              <a:t>-GTP also binds GIRK directly. RGS proteins stabilize the transition state conformation of the G</a:t>
            </a:r>
            <a:r>
              <a:rPr lang="en-GB" sz="1800" dirty="0">
                <a:effectLst/>
                <a:latin typeface="Cambria Math" panose="02040503050406030204" pitchFamily="18" charset="0"/>
                <a:ea typeface="Calibri" panose="020F0502020204030204" pitchFamily="34" charset="0"/>
                <a:cs typeface="Times New Roman" panose="02020603050405020304" pitchFamily="18" charset="0"/>
              </a:rPr>
              <a:t>𝜶</a:t>
            </a:r>
            <a:r>
              <a:rPr lang="en-GB" sz="1800" dirty="0">
                <a:effectLst/>
                <a:latin typeface="Calibri" panose="020F0502020204030204" pitchFamily="34" charset="0"/>
                <a:ea typeface="Calibri" panose="020F0502020204030204" pitchFamily="34" charset="0"/>
                <a:cs typeface="Times New Roman" panose="02020603050405020304" pitchFamily="18" charset="0"/>
              </a:rPr>
              <a:t> subunit and may also make contacts with both the receptor and the GIRK channel, thus keeping the complex intact. PDZ domain binding motifs on some GIRK channels may recruit PDZ domain- containing proteins to the complex. PIP2 and Na+ ions, while not structural components of the complex, are important GIRK channel modulators.</a:t>
            </a:r>
          </a:p>
          <a:p>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032C6EA3-E1DE-7F4E-A75E-FB843D17C7F4}" type="slidenum">
              <a:rPr lang="en-US" smtClean="0"/>
              <a:t>45</a:t>
            </a:fld>
            <a:endParaRPr lang="en-US"/>
          </a:p>
        </p:txBody>
      </p:sp>
    </p:spTree>
    <p:extLst>
      <p:ext uri="{BB962C8B-B14F-4D97-AF65-F5344CB8AC3E}">
        <p14:creationId xmlns:p14="http://schemas.microsoft.com/office/powerpoint/2010/main" val="27745762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solidFill>
                  <a:srgbClr val="FFFFFF"/>
                </a:solidFill>
                <a:effectLst/>
                <a:latin typeface="Times" pitchFamily="2" charset="0"/>
              </a:rPr>
              <a:t>Cell membrane receptors for </a:t>
            </a:r>
            <a:r>
              <a:rPr lang="en-GB" dirty="0" smtClean="0">
                <a:solidFill>
                  <a:srgbClr val="FFFFFF"/>
                </a:solidFill>
                <a:effectLst/>
                <a:latin typeface="Times" pitchFamily="2" charset="0"/>
              </a:rPr>
              <a:t>many</a:t>
            </a:r>
            <a:r>
              <a:rPr lang="sl-SI" dirty="0" smtClean="0">
                <a:solidFill>
                  <a:srgbClr val="FFFFFF"/>
                </a:solidFill>
                <a:effectLst/>
                <a:latin typeface="Times" pitchFamily="2" charset="0"/>
              </a:rPr>
              <a:t> </a:t>
            </a:r>
            <a:r>
              <a:rPr lang="en-GB" dirty="0" smtClean="0">
                <a:solidFill>
                  <a:srgbClr val="FFFFFF"/>
                </a:solidFill>
                <a:effectLst/>
                <a:latin typeface="Times" pitchFamily="2" charset="0"/>
              </a:rPr>
              <a:t>neurotransmitters </a:t>
            </a:r>
            <a:r>
              <a:rPr lang="en-GB" dirty="0">
                <a:solidFill>
                  <a:srgbClr val="FFFFFF"/>
                </a:solidFill>
                <a:effectLst/>
                <a:latin typeface="Times" pitchFamily="2" charset="0"/>
              </a:rPr>
              <a:t>and hormones are coupled to the activation </a:t>
            </a:r>
            <a:r>
              <a:rPr lang="en-GB" dirty="0" smtClean="0">
                <a:solidFill>
                  <a:srgbClr val="FFFFFF"/>
                </a:solidFill>
                <a:effectLst/>
                <a:latin typeface="Times" pitchFamily="2" charset="0"/>
              </a:rPr>
              <a:t>of</a:t>
            </a:r>
            <a:r>
              <a:rPr lang="sl-SI" dirty="0" smtClean="0">
                <a:solidFill>
                  <a:srgbClr val="FFFFFF"/>
                </a:solidFill>
                <a:effectLst/>
                <a:latin typeface="Times" pitchFamily="2" charset="0"/>
              </a:rPr>
              <a:t> </a:t>
            </a:r>
            <a:r>
              <a:rPr lang="en-GB" dirty="0" smtClean="0">
                <a:solidFill>
                  <a:srgbClr val="FFFFFF"/>
                </a:solidFill>
                <a:effectLst/>
                <a:latin typeface="Times" pitchFamily="2" charset="0"/>
              </a:rPr>
              <a:t>protein </a:t>
            </a:r>
            <a:r>
              <a:rPr lang="en-GB" dirty="0">
                <a:solidFill>
                  <a:srgbClr val="FFFFFF"/>
                </a:solidFill>
                <a:effectLst/>
                <a:latin typeface="Times" pitchFamily="2" charset="0"/>
              </a:rPr>
              <a:t>kinases, either directly by activating a protein kinase </a:t>
            </a:r>
            <a:r>
              <a:rPr lang="sl-SI" dirty="0" smtClean="0">
                <a:solidFill>
                  <a:srgbClr val="FFFFFF"/>
                </a:solidFill>
                <a:effectLst/>
                <a:latin typeface="Times" pitchFamily="2" charset="0"/>
              </a:rPr>
              <a:t>i</a:t>
            </a:r>
            <a:r>
              <a:rPr lang="en-GB" dirty="0" err="1" smtClean="0">
                <a:solidFill>
                  <a:srgbClr val="FFFFFF"/>
                </a:solidFill>
                <a:effectLst/>
                <a:latin typeface="Times" pitchFamily="2" charset="0"/>
              </a:rPr>
              <a:t>ntimately</a:t>
            </a:r>
            <a:r>
              <a:rPr lang="sl-SI" dirty="0" smtClean="0">
                <a:solidFill>
                  <a:srgbClr val="FFFFFF"/>
                </a:solidFill>
                <a:effectLst/>
                <a:latin typeface="Times" pitchFamily="2" charset="0"/>
              </a:rPr>
              <a:t> </a:t>
            </a:r>
            <a:r>
              <a:rPr lang="en-GB" dirty="0" smtClean="0">
                <a:solidFill>
                  <a:srgbClr val="FFFFFF"/>
                </a:solidFill>
                <a:effectLst/>
                <a:latin typeface="Times" pitchFamily="2" charset="0"/>
              </a:rPr>
              <a:t>associated </a:t>
            </a:r>
            <a:r>
              <a:rPr lang="en-GB" dirty="0">
                <a:solidFill>
                  <a:srgbClr val="FFFFFF"/>
                </a:solidFill>
                <a:effectLst/>
                <a:latin typeface="Times" pitchFamily="2" charset="0"/>
              </a:rPr>
              <a:t>with the receptor, or indirectly through </a:t>
            </a:r>
            <a:r>
              <a:rPr lang="en-GB" dirty="0" smtClean="0">
                <a:solidFill>
                  <a:srgbClr val="FFFFFF"/>
                </a:solidFill>
                <a:effectLst/>
                <a:latin typeface="Times" pitchFamily="2" charset="0"/>
              </a:rPr>
              <a:t>changes</a:t>
            </a:r>
            <a:r>
              <a:rPr lang="sl-SI" dirty="0" smtClean="0">
                <a:solidFill>
                  <a:srgbClr val="FFFFFF"/>
                </a:solidFill>
                <a:effectLst/>
                <a:latin typeface="Times" pitchFamily="2" charset="0"/>
              </a:rPr>
              <a:t> </a:t>
            </a:r>
            <a:r>
              <a:rPr lang="en-GB" dirty="0" smtClean="0">
                <a:solidFill>
                  <a:srgbClr val="FFFFFF"/>
                </a:solidFill>
                <a:effectLst/>
                <a:latin typeface="Times" pitchFamily="2" charset="0"/>
              </a:rPr>
              <a:t>in </a:t>
            </a:r>
            <a:r>
              <a:rPr lang="en-GB" dirty="0">
                <a:solidFill>
                  <a:srgbClr val="FFFFFF"/>
                </a:solidFill>
                <a:effectLst/>
                <a:latin typeface="Times" pitchFamily="2" charset="0"/>
              </a:rPr>
              <a:t>the intracellular levels of second messengers. Prominent </a:t>
            </a:r>
            <a:r>
              <a:rPr lang="en-GB" dirty="0" smtClean="0">
                <a:solidFill>
                  <a:srgbClr val="FFFFFF"/>
                </a:solidFill>
                <a:effectLst/>
                <a:latin typeface="Times" pitchFamily="2" charset="0"/>
              </a:rPr>
              <a:t>second</a:t>
            </a:r>
            <a:r>
              <a:rPr lang="sl-SI" dirty="0" smtClean="0">
                <a:solidFill>
                  <a:srgbClr val="FFFFFF"/>
                </a:solidFill>
                <a:effectLst/>
                <a:latin typeface="Times" pitchFamily="2" charset="0"/>
              </a:rPr>
              <a:t> </a:t>
            </a:r>
            <a:r>
              <a:rPr lang="en-GB" dirty="0" smtClean="0">
                <a:solidFill>
                  <a:srgbClr val="FFFFFF"/>
                </a:solidFill>
                <a:effectLst/>
                <a:latin typeface="Times" pitchFamily="2" charset="0"/>
              </a:rPr>
              <a:t>messengers </a:t>
            </a:r>
            <a:r>
              <a:rPr lang="en-GB" dirty="0">
                <a:solidFill>
                  <a:srgbClr val="FFFFFF"/>
                </a:solidFill>
                <a:effectLst/>
                <a:latin typeface="Times" pitchFamily="2" charset="0"/>
              </a:rPr>
              <a:t>involved in the regulation of protein kinases </a:t>
            </a:r>
            <a:r>
              <a:rPr lang="en-GB" dirty="0" smtClean="0">
                <a:solidFill>
                  <a:srgbClr val="FFFFFF"/>
                </a:solidFill>
                <a:effectLst/>
                <a:latin typeface="Times" pitchFamily="2" charset="0"/>
              </a:rPr>
              <a:t>include</a:t>
            </a:r>
            <a:r>
              <a:rPr lang="sl-SI" dirty="0" smtClean="0">
                <a:solidFill>
                  <a:srgbClr val="FFFFFF"/>
                </a:solidFill>
                <a:effectLst/>
                <a:latin typeface="Times" pitchFamily="2" charset="0"/>
              </a:rPr>
              <a:t> </a:t>
            </a:r>
            <a:r>
              <a:rPr lang="en-GB" dirty="0" err="1" smtClean="0">
                <a:solidFill>
                  <a:srgbClr val="FFFFFF"/>
                </a:solidFill>
                <a:effectLst/>
                <a:latin typeface="Times" pitchFamily="2" charset="0"/>
              </a:rPr>
              <a:t>cAMP</a:t>
            </a:r>
            <a:r>
              <a:rPr lang="en-GB" dirty="0">
                <a:solidFill>
                  <a:srgbClr val="FFFFFF"/>
                </a:solidFill>
                <a:effectLst/>
                <a:latin typeface="Times" pitchFamily="2" charset="0"/>
              </a:rPr>
              <a:t>, cGMP, Ca2, and 1,2-diacyiglycerol. The nerve impulse </a:t>
            </a:r>
            <a:r>
              <a:rPr lang="en-GB" dirty="0" smtClean="0">
                <a:solidFill>
                  <a:srgbClr val="FFFFFF"/>
                </a:solidFill>
                <a:effectLst/>
                <a:latin typeface="Times" pitchFamily="2" charset="0"/>
              </a:rPr>
              <a:t>is</a:t>
            </a:r>
            <a:r>
              <a:rPr lang="sl-SI" dirty="0" smtClean="0">
                <a:solidFill>
                  <a:srgbClr val="FFFFFF"/>
                </a:solidFill>
                <a:effectLst/>
                <a:latin typeface="Times" pitchFamily="2" charset="0"/>
              </a:rPr>
              <a:t> </a:t>
            </a:r>
            <a:r>
              <a:rPr lang="en-GB" dirty="0" smtClean="0">
                <a:solidFill>
                  <a:srgbClr val="FFFFFF"/>
                </a:solidFill>
                <a:effectLst/>
                <a:latin typeface="Times" pitchFamily="2" charset="0"/>
              </a:rPr>
              <a:t>coupled </a:t>
            </a:r>
            <a:r>
              <a:rPr lang="en-GB" dirty="0">
                <a:solidFill>
                  <a:srgbClr val="FFFFFF"/>
                </a:solidFill>
                <a:effectLst/>
                <a:latin typeface="Times" pitchFamily="2" charset="0"/>
              </a:rPr>
              <a:t>to the regulation of protein kinases by the second </a:t>
            </a:r>
            <a:r>
              <a:rPr lang="en-GB" dirty="0" smtClean="0">
                <a:solidFill>
                  <a:srgbClr val="FFFFFF"/>
                </a:solidFill>
                <a:effectLst/>
                <a:latin typeface="Times" pitchFamily="2" charset="0"/>
              </a:rPr>
              <a:t>messenger</a:t>
            </a:r>
            <a:r>
              <a:rPr lang="sl-SI" dirty="0" smtClean="0">
                <a:solidFill>
                  <a:srgbClr val="FFFFFF"/>
                </a:solidFill>
                <a:effectLst/>
                <a:latin typeface="Times" pitchFamily="2" charset="0"/>
              </a:rPr>
              <a:t> </a:t>
            </a:r>
            <a:r>
              <a:rPr lang="en-GB" dirty="0" smtClean="0">
                <a:solidFill>
                  <a:srgbClr val="FFFFFF"/>
                </a:solidFill>
                <a:effectLst/>
                <a:latin typeface="Times" pitchFamily="2" charset="0"/>
              </a:rPr>
              <a:t>Ca2</a:t>
            </a:r>
            <a:r>
              <a:rPr lang="en-GB" dirty="0">
                <a:solidFill>
                  <a:srgbClr val="FFFFFF"/>
                </a:solidFill>
                <a:effectLst/>
                <a:latin typeface="Times" pitchFamily="2" charset="0"/>
              </a:rPr>
              <a:t>, which enters the cells on activation of </a:t>
            </a:r>
            <a:r>
              <a:rPr lang="en-GB" dirty="0" smtClean="0">
                <a:solidFill>
                  <a:srgbClr val="FFFFFF"/>
                </a:solidFill>
                <a:effectLst/>
                <a:latin typeface="Times" pitchFamily="2" charset="0"/>
              </a:rPr>
              <a:t>voltage-sensitive</a:t>
            </a:r>
            <a:r>
              <a:rPr lang="sl-SI" dirty="0" smtClean="0">
                <a:solidFill>
                  <a:srgbClr val="FFFFFF"/>
                </a:solidFill>
                <a:effectLst/>
                <a:latin typeface="Times" pitchFamily="2" charset="0"/>
              </a:rPr>
              <a:t> </a:t>
            </a:r>
            <a:r>
              <a:rPr lang="en-GB" dirty="0" smtClean="0">
                <a:solidFill>
                  <a:srgbClr val="FFFFFF"/>
                </a:solidFill>
                <a:effectLst/>
                <a:latin typeface="Times" pitchFamily="2" charset="0"/>
              </a:rPr>
              <a:t>Ca2 </a:t>
            </a:r>
            <a:r>
              <a:rPr lang="en-GB" dirty="0">
                <a:solidFill>
                  <a:srgbClr val="FFFFFF"/>
                </a:solidFill>
                <a:effectLst/>
                <a:latin typeface="Times" pitchFamily="2" charset="0"/>
              </a:rPr>
              <a:t>channels. The activation of individual protein kinases </a:t>
            </a:r>
            <a:r>
              <a:rPr lang="en-GB" dirty="0" smtClean="0">
                <a:solidFill>
                  <a:srgbClr val="FFFFFF"/>
                </a:solidFill>
                <a:effectLst/>
                <a:latin typeface="Times" pitchFamily="2" charset="0"/>
              </a:rPr>
              <a:t>causes</a:t>
            </a:r>
            <a:r>
              <a:rPr lang="sl-SI" dirty="0" smtClean="0">
                <a:solidFill>
                  <a:srgbClr val="FFFFFF"/>
                </a:solidFill>
                <a:effectLst/>
                <a:latin typeface="Times" pitchFamily="2" charset="0"/>
              </a:rPr>
              <a:t> </a:t>
            </a:r>
            <a:r>
              <a:rPr lang="en-GB" dirty="0" smtClean="0">
                <a:solidFill>
                  <a:srgbClr val="FFFFFF"/>
                </a:solidFill>
                <a:effectLst/>
                <a:latin typeface="Times" pitchFamily="2" charset="0"/>
              </a:rPr>
              <a:t>the </a:t>
            </a:r>
            <a:r>
              <a:rPr lang="en-GB" dirty="0">
                <a:solidFill>
                  <a:srgbClr val="FFFFFF"/>
                </a:solidFill>
                <a:effectLst/>
                <a:latin typeface="Times" pitchFamily="2" charset="0"/>
              </a:rPr>
              <a:t>phosphorylation of specific substrate proteins (</a:t>
            </a:r>
            <a:r>
              <a:rPr lang="en-GB" dirty="0" smtClean="0">
                <a:solidFill>
                  <a:srgbClr val="FFFFFF"/>
                </a:solidFill>
                <a:effectLst/>
                <a:latin typeface="Times" pitchFamily="2" charset="0"/>
              </a:rPr>
              <a:t>phosphoproteins)</a:t>
            </a:r>
            <a:r>
              <a:rPr lang="sl-SI" dirty="0" smtClean="0">
                <a:solidFill>
                  <a:srgbClr val="FFFFFF"/>
                </a:solidFill>
                <a:effectLst/>
                <a:latin typeface="Times" pitchFamily="2" charset="0"/>
              </a:rPr>
              <a:t> </a:t>
            </a:r>
            <a:r>
              <a:rPr lang="en-GB" dirty="0" smtClean="0">
                <a:solidFill>
                  <a:srgbClr val="FFFFFF"/>
                </a:solidFill>
                <a:effectLst/>
                <a:latin typeface="Times" pitchFamily="2" charset="0"/>
              </a:rPr>
              <a:t>in </a:t>
            </a:r>
            <a:r>
              <a:rPr lang="en-GB" dirty="0">
                <a:solidFill>
                  <a:srgbClr val="FFFFFF"/>
                </a:solidFill>
                <a:effectLst/>
                <a:latin typeface="Times" pitchFamily="2" charset="0"/>
              </a:rPr>
              <a:t>target cells. In some cases these substrate proteins, or third messengers</a:t>
            </a:r>
            <a:r>
              <a:rPr lang="en-GB" dirty="0" smtClean="0">
                <a:solidFill>
                  <a:srgbClr val="FFFFFF"/>
                </a:solidFill>
                <a:effectLst/>
                <a:latin typeface="Times" pitchFamily="2" charset="0"/>
              </a:rPr>
              <a:t>,</a:t>
            </a:r>
            <a:r>
              <a:rPr lang="sl-SI" dirty="0" smtClean="0">
                <a:solidFill>
                  <a:srgbClr val="FFFFFF"/>
                </a:solidFill>
                <a:effectLst/>
                <a:latin typeface="Times" pitchFamily="2" charset="0"/>
              </a:rPr>
              <a:t> </a:t>
            </a:r>
            <a:r>
              <a:rPr lang="en-GB" dirty="0" smtClean="0">
                <a:solidFill>
                  <a:srgbClr val="FFFFFF"/>
                </a:solidFill>
                <a:effectLst/>
                <a:latin typeface="Times" pitchFamily="2" charset="0"/>
              </a:rPr>
              <a:t>appear </a:t>
            </a:r>
            <a:r>
              <a:rPr lang="en-GB" dirty="0">
                <a:solidFill>
                  <a:srgbClr val="FFFFFF"/>
                </a:solidFill>
                <a:effectLst/>
                <a:latin typeface="Times" pitchFamily="2" charset="0"/>
              </a:rPr>
              <a:t>to be the immediate effectors for the biological</a:t>
            </a:r>
          </a:p>
          <a:p>
            <a:r>
              <a:rPr lang="en-GB" dirty="0">
                <a:solidFill>
                  <a:srgbClr val="FFFFFF"/>
                </a:solidFill>
                <a:effectLst/>
                <a:latin typeface="Times" pitchFamily="2" charset="0"/>
              </a:rPr>
              <a:t>response, and in other cases they seem to produce the </a:t>
            </a:r>
            <a:r>
              <a:rPr lang="en-GB" dirty="0" smtClean="0">
                <a:solidFill>
                  <a:srgbClr val="FFFFFF"/>
                </a:solidFill>
                <a:effectLst/>
                <a:latin typeface="Times" pitchFamily="2" charset="0"/>
              </a:rPr>
              <a:t>biological</a:t>
            </a:r>
            <a:r>
              <a:rPr lang="sl-SI" dirty="0" smtClean="0">
                <a:solidFill>
                  <a:srgbClr val="FFFFFF"/>
                </a:solidFill>
                <a:effectLst/>
                <a:latin typeface="Times" pitchFamily="2" charset="0"/>
              </a:rPr>
              <a:t> </a:t>
            </a:r>
            <a:r>
              <a:rPr lang="en-GB" dirty="0" smtClean="0">
                <a:solidFill>
                  <a:srgbClr val="FFFFFF"/>
                </a:solidFill>
                <a:effectLst/>
                <a:latin typeface="Times" pitchFamily="2" charset="0"/>
              </a:rPr>
              <a:t>response </a:t>
            </a:r>
            <a:r>
              <a:rPr lang="en-GB" dirty="0">
                <a:solidFill>
                  <a:srgbClr val="FFFFFF"/>
                </a:solidFill>
                <a:effectLst/>
                <a:latin typeface="Times" pitchFamily="2" charset="0"/>
              </a:rPr>
              <a:t>indirectly, through additional intracellular messengers.</a:t>
            </a:r>
          </a:p>
          <a:p>
            <a:r>
              <a:rPr lang="en-GB" dirty="0">
                <a:solidFill>
                  <a:srgbClr val="FFFFFF"/>
                </a:solidFill>
                <a:effectLst/>
                <a:latin typeface="Times" pitchFamily="2" charset="0"/>
              </a:rPr>
              <a:t>Phosphoprotein phosphatases (protein phosphatases) are also </a:t>
            </a:r>
            <a:r>
              <a:rPr lang="en-GB" dirty="0" smtClean="0">
                <a:solidFill>
                  <a:srgbClr val="FFFFFF"/>
                </a:solidFill>
                <a:effectLst/>
                <a:latin typeface="Times" pitchFamily="2" charset="0"/>
              </a:rPr>
              <a:t>subject</a:t>
            </a:r>
            <a:r>
              <a:rPr lang="sl-SI" dirty="0" smtClean="0">
                <a:solidFill>
                  <a:srgbClr val="FFFFFF"/>
                </a:solidFill>
                <a:effectLst/>
                <a:latin typeface="Times" pitchFamily="2" charset="0"/>
              </a:rPr>
              <a:t> </a:t>
            </a:r>
            <a:r>
              <a:rPr lang="en-GB" dirty="0" smtClean="0">
                <a:solidFill>
                  <a:srgbClr val="FFFFFF"/>
                </a:solidFill>
                <a:effectLst/>
                <a:latin typeface="Times" pitchFamily="2" charset="0"/>
              </a:rPr>
              <a:t>to </a:t>
            </a:r>
            <a:r>
              <a:rPr lang="en-GB" dirty="0">
                <a:solidFill>
                  <a:srgbClr val="FFFFFF"/>
                </a:solidFill>
                <a:effectLst/>
                <a:latin typeface="Times" pitchFamily="2" charset="0"/>
              </a:rPr>
              <a:t>regulation by extracellular signals acting through </a:t>
            </a:r>
            <a:r>
              <a:rPr lang="en-GB" dirty="0" smtClean="0">
                <a:solidFill>
                  <a:srgbClr val="FFFFFF"/>
                </a:solidFill>
                <a:effectLst/>
                <a:latin typeface="Times" pitchFamily="2" charset="0"/>
              </a:rPr>
              <a:t>second</a:t>
            </a:r>
            <a:r>
              <a:rPr lang="sl-SI" dirty="0" smtClean="0">
                <a:solidFill>
                  <a:srgbClr val="FFFFFF"/>
                </a:solidFill>
                <a:effectLst/>
                <a:latin typeface="Times" pitchFamily="2" charset="0"/>
              </a:rPr>
              <a:t> </a:t>
            </a:r>
            <a:r>
              <a:rPr lang="en-GB" dirty="0" smtClean="0">
                <a:solidFill>
                  <a:srgbClr val="FFFFFF"/>
                </a:solidFill>
                <a:effectLst/>
                <a:latin typeface="Times" pitchFamily="2" charset="0"/>
              </a:rPr>
              <a:t>messengers</a:t>
            </a:r>
            <a:r>
              <a:rPr lang="en-GB" dirty="0">
                <a:solidFill>
                  <a:srgbClr val="FFFFFF"/>
                </a:solidFill>
                <a:effectLst/>
                <a:latin typeface="Times" pitchFamily="2" charset="0"/>
              </a:rPr>
              <a:t>. This regulation can occur by second messengers </a:t>
            </a:r>
            <a:r>
              <a:rPr lang="en-GB" dirty="0" smtClean="0">
                <a:solidFill>
                  <a:srgbClr val="FFFFFF"/>
                </a:solidFill>
                <a:effectLst/>
                <a:latin typeface="Times" pitchFamily="2" charset="0"/>
              </a:rPr>
              <a:t>acting</a:t>
            </a:r>
            <a:r>
              <a:rPr lang="sl-SI" dirty="0" smtClean="0">
                <a:solidFill>
                  <a:srgbClr val="FFFFFF"/>
                </a:solidFill>
                <a:effectLst/>
                <a:latin typeface="Times" pitchFamily="2" charset="0"/>
              </a:rPr>
              <a:t> </a:t>
            </a:r>
            <a:r>
              <a:rPr lang="en-GB" dirty="0" smtClean="0">
                <a:solidFill>
                  <a:srgbClr val="FFFFFF"/>
                </a:solidFill>
                <a:effectLst/>
                <a:latin typeface="Times" pitchFamily="2" charset="0"/>
              </a:rPr>
              <a:t>on </a:t>
            </a:r>
            <a:r>
              <a:rPr lang="en-GB" dirty="0">
                <a:solidFill>
                  <a:srgbClr val="FFFFFF"/>
                </a:solidFill>
                <a:effectLst/>
                <a:latin typeface="Times" pitchFamily="2" charset="0"/>
              </a:rPr>
              <a:t>the protein phosphatases (e.g., Ca2 on </a:t>
            </a:r>
            <a:r>
              <a:rPr lang="en-GB" dirty="0" smtClean="0">
                <a:solidFill>
                  <a:srgbClr val="FFFFFF"/>
                </a:solidFill>
                <a:effectLst/>
                <a:latin typeface="Times" pitchFamily="2" charset="0"/>
              </a:rPr>
              <a:t>Ca2/</a:t>
            </a:r>
            <a:r>
              <a:rPr lang="en-GB" dirty="0" err="1" smtClean="0">
                <a:solidFill>
                  <a:srgbClr val="FFFFFF"/>
                </a:solidFill>
                <a:effectLst/>
                <a:latin typeface="Times" pitchFamily="2" charset="0"/>
              </a:rPr>
              <a:t>CaM</a:t>
            </a:r>
            <a:r>
              <a:rPr lang="en-GB" dirty="0" smtClean="0">
                <a:solidFill>
                  <a:srgbClr val="FFFFFF"/>
                </a:solidFill>
                <a:effectLst/>
                <a:latin typeface="Times" pitchFamily="2" charset="0"/>
              </a:rPr>
              <a:t>-dependent</a:t>
            </a:r>
            <a:r>
              <a:rPr lang="sl-SI" dirty="0" smtClean="0">
                <a:solidFill>
                  <a:srgbClr val="FFFFFF"/>
                </a:solidFill>
                <a:effectLst/>
                <a:latin typeface="Times" pitchFamily="2" charset="0"/>
              </a:rPr>
              <a:t> </a:t>
            </a:r>
            <a:r>
              <a:rPr lang="en-GB" dirty="0" smtClean="0">
                <a:solidFill>
                  <a:srgbClr val="FFFFFF"/>
                </a:solidFill>
                <a:effectLst/>
                <a:latin typeface="Times" pitchFamily="2" charset="0"/>
              </a:rPr>
              <a:t>protein </a:t>
            </a:r>
            <a:r>
              <a:rPr lang="en-GB" dirty="0">
                <a:solidFill>
                  <a:srgbClr val="FFFFFF"/>
                </a:solidFill>
                <a:effectLst/>
                <a:latin typeface="Times" pitchFamily="2" charset="0"/>
              </a:rPr>
              <a:t>phosphatase-2B) or by the phosphorylation of specific protein</a:t>
            </a:r>
          </a:p>
          <a:p>
            <a:r>
              <a:rPr lang="en-GB" dirty="0">
                <a:solidFill>
                  <a:srgbClr val="FFFFFF"/>
                </a:solidFill>
                <a:effectLst/>
                <a:latin typeface="Times" pitchFamily="2" charset="0"/>
              </a:rPr>
              <a:t>phosphatase modulator proteins (see Figs. 10 and 11 and text</a:t>
            </a:r>
            <a:r>
              <a:rPr lang="en-GB" dirty="0" smtClean="0">
                <a:solidFill>
                  <a:srgbClr val="FFFFFF"/>
                </a:solidFill>
                <a:effectLst/>
                <a:latin typeface="Times" pitchFamily="2" charset="0"/>
              </a:rPr>
              <a:t>).</a:t>
            </a:r>
            <a:r>
              <a:rPr lang="sl-SI" dirty="0" smtClean="0">
                <a:solidFill>
                  <a:srgbClr val="FFFFFF"/>
                </a:solidFill>
                <a:effectLst/>
                <a:latin typeface="Times" pitchFamily="2" charset="0"/>
              </a:rPr>
              <a:t> </a:t>
            </a:r>
            <a:r>
              <a:rPr lang="en-GB" dirty="0" smtClean="0">
                <a:solidFill>
                  <a:srgbClr val="FFFFFF"/>
                </a:solidFill>
                <a:effectLst/>
                <a:latin typeface="Times" pitchFamily="2" charset="0"/>
              </a:rPr>
              <a:t>Many</a:t>
            </a:r>
            <a:r>
              <a:rPr lang="en-GB" dirty="0">
                <a:solidFill>
                  <a:srgbClr val="FFFFFF"/>
                </a:solidFill>
                <a:effectLst/>
                <a:latin typeface="Times" pitchFamily="2" charset="0"/>
              </a:rPr>
              <a:t>, if not all, membrane receptors and ion channels are </a:t>
            </a:r>
            <a:r>
              <a:rPr lang="en-GB" dirty="0" smtClean="0">
                <a:solidFill>
                  <a:srgbClr val="FFFFFF"/>
                </a:solidFill>
                <a:effectLst/>
                <a:latin typeface="Times" pitchFamily="2" charset="0"/>
              </a:rPr>
              <a:t>themselves</a:t>
            </a:r>
            <a:r>
              <a:rPr lang="sl-SI" dirty="0" smtClean="0">
                <a:solidFill>
                  <a:srgbClr val="FFFFFF"/>
                </a:solidFill>
                <a:effectLst/>
                <a:latin typeface="Times" pitchFamily="2" charset="0"/>
              </a:rPr>
              <a:t> </a:t>
            </a:r>
            <a:r>
              <a:rPr lang="en-GB" dirty="0" smtClean="0">
                <a:solidFill>
                  <a:srgbClr val="FFFFFF"/>
                </a:solidFill>
                <a:effectLst/>
                <a:latin typeface="Times" pitchFamily="2" charset="0"/>
              </a:rPr>
              <a:t>regulated </a:t>
            </a:r>
            <a:r>
              <a:rPr lang="en-GB" dirty="0">
                <a:solidFill>
                  <a:srgbClr val="FFFFFF"/>
                </a:solidFill>
                <a:effectLst/>
                <a:latin typeface="Times" pitchFamily="2" charset="0"/>
              </a:rPr>
              <a:t>by phosphorylation/</a:t>
            </a:r>
            <a:r>
              <a:rPr lang="en-GB" dirty="0" err="1">
                <a:solidFill>
                  <a:srgbClr val="FFFFFF"/>
                </a:solidFill>
                <a:effectLst/>
                <a:latin typeface="Times" pitchFamily="2" charset="0"/>
              </a:rPr>
              <a:t>dephosphory</a:t>
            </a:r>
            <a:r>
              <a:rPr lang="en-US" dirty="0" err="1"/>
              <a:t>lation</a:t>
            </a:r>
            <a:endParaRPr lang="en-US" dirty="0"/>
          </a:p>
        </p:txBody>
      </p:sp>
      <p:sp>
        <p:nvSpPr>
          <p:cNvPr id="4" name="Slide Number Placeholder 3"/>
          <p:cNvSpPr>
            <a:spLocks noGrp="1"/>
          </p:cNvSpPr>
          <p:nvPr>
            <p:ph type="sldNum" sz="quarter" idx="5"/>
          </p:nvPr>
        </p:nvSpPr>
        <p:spPr/>
        <p:txBody>
          <a:bodyPr/>
          <a:lstStyle/>
          <a:p>
            <a:fld id="{032C6EA3-E1DE-7F4E-A75E-FB843D17C7F4}" type="slidenum">
              <a:rPr lang="en-US" smtClean="0"/>
              <a:t>49</a:t>
            </a:fld>
            <a:endParaRPr lang="en-US"/>
          </a:p>
        </p:txBody>
      </p:sp>
    </p:spTree>
    <p:extLst>
      <p:ext uri="{BB962C8B-B14F-4D97-AF65-F5344CB8AC3E}">
        <p14:creationId xmlns:p14="http://schemas.microsoft.com/office/powerpoint/2010/main" val="24026447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latin typeface="Helvetica" pitchFamily="2" charset="0"/>
              </a:rPr>
              <a:t>Activation of protein kinases. A. The PKA holoenzyme, which is inactive, is a dimer composed of two </a:t>
            </a:r>
            <a:r>
              <a:rPr lang="en-GB" dirty="0" smtClean="0">
                <a:effectLst/>
                <a:latin typeface="Helvetica" pitchFamily="2" charset="0"/>
              </a:rPr>
              <a:t>regulatory</a:t>
            </a:r>
            <a:r>
              <a:rPr lang="sl-SI" dirty="0" smtClean="0">
                <a:effectLst/>
                <a:latin typeface="Helvetica" pitchFamily="2" charset="0"/>
              </a:rPr>
              <a:t> </a:t>
            </a:r>
            <a:r>
              <a:rPr lang="en-GB" dirty="0" smtClean="0">
                <a:effectLst/>
                <a:latin typeface="Helvetica" pitchFamily="2" charset="0"/>
              </a:rPr>
              <a:t>subunits </a:t>
            </a:r>
            <a:r>
              <a:rPr lang="en-GB" dirty="0">
                <a:effectLst/>
                <a:latin typeface="Helvetica" pitchFamily="2" charset="0"/>
              </a:rPr>
              <a:t>(R) joined by </a:t>
            </a:r>
            <a:r>
              <a:rPr lang="en-GB" dirty="0" err="1">
                <a:effectLst/>
                <a:latin typeface="Helvetica" pitchFamily="2" charset="0"/>
              </a:rPr>
              <a:t>disulfide</a:t>
            </a:r>
            <a:r>
              <a:rPr lang="en-GB" dirty="0">
                <a:effectLst/>
                <a:latin typeface="Helvetica" pitchFamily="2" charset="0"/>
              </a:rPr>
              <a:t> bonds, each of which is associated with a catalytic subunit (C). Two </a:t>
            </a:r>
            <a:r>
              <a:rPr lang="en-GB" dirty="0" smtClean="0">
                <a:effectLst/>
                <a:latin typeface="Helvetica" pitchFamily="2" charset="0"/>
              </a:rPr>
              <a:t>molecules</a:t>
            </a:r>
            <a:r>
              <a:rPr lang="sl-SI" dirty="0" smtClean="0">
                <a:effectLst/>
                <a:latin typeface="Helvetica" pitchFamily="2" charset="0"/>
              </a:rPr>
              <a:t> </a:t>
            </a:r>
            <a:r>
              <a:rPr lang="en-GB" dirty="0" smtClean="0">
                <a:effectLst/>
                <a:latin typeface="Helvetica" pitchFamily="2" charset="0"/>
              </a:rPr>
              <a:t>of </a:t>
            </a:r>
            <a:r>
              <a:rPr lang="en-GB" dirty="0">
                <a:effectLst/>
                <a:latin typeface="Helvetica" pitchFamily="2" charset="0"/>
              </a:rPr>
              <a:t>cAMP bind to each regulatory subunit, causing it to dissociate from the catalytic subunit, which in </a:t>
            </a:r>
            <a:r>
              <a:rPr lang="en-GB" dirty="0" smtClean="0">
                <a:effectLst/>
                <a:latin typeface="Helvetica" pitchFamily="2" charset="0"/>
              </a:rPr>
              <a:t>turn</a:t>
            </a:r>
            <a:r>
              <a:rPr lang="sl-SI" dirty="0" smtClean="0">
                <a:effectLst/>
                <a:latin typeface="Helvetica" pitchFamily="2" charset="0"/>
              </a:rPr>
              <a:t> </a:t>
            </a:r>
            <a:r>
              <a:rPr lang="en-GB" dirty="0" smtClean="0">
                <a:effectLst/>
                <a:latin typeface="Helvetica" pitchFamily="2" charset="0"/>
              </a:rPr>
              <a:t>becomes </a:t>
            </a:r>
            <a:r>
              <a:rPr lang="en-GB" dirty="0">
                <a:effectLst/>
                <a:latin typeface="Helvetica" pitchFamily="2" charset="0"/>
              </a:rPr>
              <a:t>active. B. PKG is activated in a similar manner, although its regulatory and catalytic domains exist </a:t>
            </a:r>
            <a:r>
              <a:rPr lang="en-GB" dirty="0" smtClean="0">
                <a:effectLst/>
                <a:latin typeface="Helvetica" pitchFamily="2" charset="0"/>
              </a:rPr>
              <a:t>within</a:t>
            </a:r>
            <a:r>
              <a:rPr lang="sl-SI" dirty="0" smtClean="0">
                <a:effectLst/>
                <a:latin typeface="Helvetica" pitchFamily="2" charset="0"/>
              </a:rPr>
              <a:t> </a:t>
            </a:r>
            <a:r>
              <a:rPr lang="en-GB" dirty="0" smtClean="0">
                <a:effectLst/>
                <a:latin typeface="Helvetica" pitchFamily="2" charset="0"/>
              </a:rPr>
              <a:t>a </a:t>
            </a:r>
            <a:r>
              <a:rPr lang="en-GB" dirty="0">
                <a:effectLst/>
                <a:latin typeface="Helvetica" pitchFamily="2" charset="0"/>
              </a:rPr>
              <a:t>single polypeptide chain. Regulatory subunits of PKA and regulatory domains of PKG may be </a:t>
            </a:r>
            <a:r>
              <a:rPr lang="en-GB" dirty="0" err="1" smtClean="0">
                <a:effectLst/>
                <a:latin typeface="Helvetica" pitchFamily="2" charset="0"/>
              </a:rPr>
              <a:t>autophosphorylated</a:t>
            </a:r>
            <a:r>
              <a:rPr lang="sl-SI" dirty="0" smtClean="0">
                <a:effectLst/>
                <a:latin typeface="Helvetica" pitchFamily="2" charset="0"/>
              </a:rPr>
              <a:t> </a:t>
            </a:r>
            <a:r>
              <a:rPr lang="en-GB" dirty="0" smtClean="0">
                <a:effectLst/>
                <a:latin typeface="Helvetica" pitchFamily="2" charset="0"/>
              </a:rPr>
              <a:t>in </a:t>
            </a:r>
            <a:r>
              <a:rPr lang="en-GB" dirty="0">
                <a:effectLst/>
                <a:latin typeface="Helvetica" pitchFamily="2" charset="0"/>
              </a:rPr>
              <a:t>response to activation by cAMP or cGMP, respectively; such autophosphorylation promotes further </a:t>
            </a:r>
            <a:r>
              <a:rPr lang="en-GB" dirty="0" smtClean="0">
                <a:effectLst/>
                <a:latin typeface="Helvetica" pitchFamily="2" charset="0"/>
              </a:rPr>
              <a:t>dissociation</a:t>
            </a:r>
            <a:r>
              <a:rPr lang="sl-SI" dirty="0" smtClean="0">
                <a:effectLst/>
                <a:latin typeface="Helvetica" pitchFamily="2" charset="0"/>
              </a:rPr>
              <a:t> </a:t>
            </a:r>
            <a:r>
              <a:rPr lang="en-GB" dirty="0" smtClean="0">
                <a:effectLst/>
                <a:latin typeface="Helvetica" pitchFamily="2" charset="0"/>
              </a:rPr>
              <a:t>and </a:t>
            </a:r>
            <a:r>
              <a:rPr lang="en-GB" dirty="0">
                <a:effectLst/>
                <a:latin typeface="Helvetica" pitchFamily="2" charset="0"/>
              </a:rPr>
              <a:t>activation of the enzymes. C. PKC is a single polypeptide chain that comprises several </a:t>
            </a:r>
            <a:r>
              <a:rPr lang="en-GB" dirty="0" smtClean="0">
                <a:effectLst/>
                <a:latin typeface="Helvetica" pitchFamily="2" charset="0"/>
              </a:rPr>
              <a:t>identifiable</a:t>
            </a:r>
            <a:r>
              <a:rPr lang="sl-SI" dirty="0" smtClean="0">
                <a:effectLst/>
                <a:latin typeface="Helvetica" pitchFamily="2" charset="0"/>
              </a:rPr>
              <a:t> </a:t>
            </a:r>
            <a:r>
              <a:rPr lang="en-GB" dirty="0" smtClean="0">
                <a:effectLst/>
                <a:latin typeface="Helvetica" pitchFamily="2" charset="0"/>
              </a:rPr>
              <a:t>domains</a:t>
            </a:r>
            <a:r>
              <a:rPr lang="en-GB" dirty="0">
                <a:effectLst/>
                <a:latin typeface="Helvetica" pitchFamily="2" charset="0"/>
              </a:rPr>
              <a:t>. C1 binds diacylglycerol (DAG) and phorbol esters, C2 binds Ca2+ and phosphatidylserine (PS), C3 </a:t>
            </a:r>
            <a:r>
              <a:rPr lang="en-GB" dirty="0" smtClean="0">
                <a:effectLst/>
                <a:latin typeface="Helvetica" pitchFamily="2" charset="0"/>
              </a:rPr>
              <a:t>binds</a:t>
            </a:r>
            <a:r>
              <a:rPr lang="sl-SI" dirty="0" smtClean="0">
                <a:effectLst/>
                <a:latin typeface="Helvetica" pitchFamily="2" charset="0"/>
              </a:rPr>
              <a:t> </a:t>
            </a:r>
            <a:r>
              <a:rPr lang="en-GB" dirty="0" smtClean="0">
                <a:effectLst/>
                <a:latin typeface="Helvetica" pitchFamily="2" charset="0"/>
              </a:rPr>
              <a:t>ATP</a:t>
            </a:r>
            <a:r>
              <a:rPr lang="en-GB" dirty="0">
                <a:effectLst/>
                <a:latin typeface="Helvetica" pitchFamily="2" charset="0"/>
              </a:rPr>
              <a:t>, and C4 contains the active, or catalytic, site. The </a:t>
            </a:r>
            <a:r>
              <a:rPr lang="en-GB" dirty="0" err="1">
                <a:effectLst/>
                <a:latin typeface="Helvetica" pitchFamily="2" charset="0"/>
              </a:rPr>
              <a:t>pseudosubstrate</a:t>
            </a:r>
            <a:r>
              <a:rPr lang="en-GB" dirty="0">
                <a:effectLst/>
                <a:latin typeface="Helvetica" pitchFamily="2" charset="0"/>
              </a:rPr>
              <a:t> site is functionally analogous to the </a:t>
            </a:r>
            <a:r>
              <a:rPr lang="en-GB" dirty="0" smtClean="0">
                <a:effectLst/>
                <a:latin typeface="Helvetica" pitchFamily="2" charset="0"/>
              </a:rPr>
              <a:t>regulatory</a:t>
            </a:r>
            <a:r>
              <a:rPr lang="sl-SI" dirty="0" smtClean="0">
                <a:effectLst/>
                <a:latin typeface="Helvetica" pitchFamily="2" charset="0"/>
              </a:rPr>
              <a:t> </a:t>
            </a:r>
            <a:r>
              <a:rPr lang="en-GB" dirty="0" smtClean="0">
                <a:effectLst/>
                <a:latin typeface="Helvetica" pitchFamily="2" charset="0"/>
              </a:rPr>
              <a:t>domain </a:t>
            </a:r>
            <a:r>
              <a:rPr lang="en-GB" dirty="0">
                <a:effectLst/>
                <a:latin typeface="Helvetica" pitchFamily="2" charset="0"/>
              </a:rPr>
              <a:t>of PKA and PKG in that it inhibits catalytic activity of the enzyme. In response to the binding of Ca2</a:t>
            </a:r>
            <a:r>
              <a:rPr lang="en-GB" dirty="0" smtClean="0">
                <a:effectLst/>
                <a:latin typeface="Helvetica" pitchFamily="2" charset="0"/>
              </a:rPr>
              <a:t>+,</a:t>
            </a:r>
            <a:r>
              <a:rPr lang="sl-SI" dirty="0" smtClean="0">
                <a:effectLst/>
                <a:latin typeface="Helvetica" pitchFamily="2" charset="0"/>
              </a:rPr>
              <a:t> </a:t>
            </a:r>
            <a:r>
              <a:rPr lang="en-GB" dirty="0" smtClean="0">
                <a:effectLst/>
                <a:latin typeface="Helvetica" pitchFamily="2" charset="0"/>
              </a:rPr>
              <a:t>PS</a:t>
            </a:r>
            <a:r>
              <a:rPr lang="en-GB" dirty="0">
                <a:effectLst/>
                <a:latin typeface="Helvetica" pitchFamily="2" charset="0"/>
              </a:rPr>
              <a:t>, and DAG, this inhibition is relieved, and PKC is activated</a:t>
            </a:r>
          </a:p>
          <a:p>
            <a:endParaRPr lang="en-US" dirty="0"/>
          </a:p>
        </p:txBody>
      </p:sp>
      <p:sp>
        <p:nvSpPr>
          <p:cNvPr id="4" name="Slide Number Placeholder 3"/>
          <p:cNvSpPr>
            <a:spLocks noGrp="1"/>
          </p:cNvSpPr>
          <p:nvPr>
            <p:ph type="sldNum" sz="quarter" idx="5"/>
          </p:nvPr>
        </p:nvSpPr>
        <p:spPr/>
        <p:txBody>
          <a:bodyPr/>
          <a:lstStyle/>
          <a:p>
            <a:fld id="{032C6EA3-E1DE-7F4E-A75E-FB843D17C7F4}" type="slidenum">
              <a:rPr lang="en-US" smtClean="0"/>
              <a:t>50</a:t>
            </a:fld>
            <a:endParaRPr lang="en-US"/>
          </a:p>
        </p:txBody>
      </p:sp>
    </p:spTree>
    <p:extLst>
      <p:ext uri="{BB962C8B-B14F-4D97-AF65-F5344CB8AC3E}">
        <p14:creationId xmlns:p14="http://schemas.microsoft.com/office/powerpoint/2010/main" val="15717119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custDataLst>
              <p:tags r:id="rId1"/>
            </p:custDataLst>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r>
              <a:rPr lang="en-US"/>
              <a:t>Psychopharmacology2e-Box-03-01-Fig-A-1R.jpg</a:t>
            </a:r>
            <a:br>
              <a:rPr lang="en-US"/>
            </a:br>
            <a:endParaRPr lang="en-US"/>
          </a:p>
        </p:txBody>
      </p:sp>
      <p:sp>
        <p:nvSpPr>
          <p:cNvPr id="60420" name="Slide Number Placeholder 3"/>
          <p:cNvSpPr>
            <a:spLocks noGrp="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2400">
                <a:solidFill>
                  <a:schemeClr val="tx1"/>
                </a:solidFill>
                <a:latin typeface="Times New Roman" pitchFamily="18" charset="0"/>
                <a:ea typeface="Geneva" pitchFamily="121" charset="-128"/>
              </a:defRPr>
            </a:lvl1pPr>
            <a:lvl2pPr marL="742950" indent="-285750" eaLnBrk="0" hangingPunct="0">
              <a:defRPr sz="2400">
                <a:solidFill>
                  <a:schemeClr val="tx1"/>
                </a:solidFill>
                <a:latin typeface="Times New Roman" pitchFamily="18" charset="0"/>
                <a:ea typeface="Geneva" pitchFamily="121" charset="-128"/>
              </a:defRPr>
            </a:lvl2pPr>
            <a:lvl3pPr marL="1143000" indent="-228600" eaLnBrk="0" hangingPunct="0">
              <a:defRPr sz="2400">
                <a:solidFill>
                  <a:schemeClr val="tx1"/>
                </a:solidFill>
                <a:latin typeface="Times New Roman" pitchFamily="18" charset="0"/>
                <a:ea typeface="Geneva" pitchFamily="121" charset="-128"/>
              </a:defRPr>
            </a:lvl3pPr>
            <a:lvl4pPr marL="1600200" indent="-228600" eaLnBrk="0" hangingPunct="0">
              <a:defRPr sz="2400">
                <a:solidFill>
                  <a:schemeClr val="tx1"/>
                </a:solidFill>
                <a:latin typeface="Times New Roman" pitchFamily="18" charset="0"/>
                <a:ea typeface="Geneva" pitchFamily="121" charset="-128"/>
              </a:defRPr>
            </a:lvl4pPr>
            <a:lvl5pPr marL="2057400" indent="-228600" eaLnBrk="0" hangingPunct="0">
              <a:defRPr sz="2400">
                <a:solidFill>
                  <a:schemeClr val="tx1"/>
                </a:solidFill>
                <a:latin typeface="Times New Roman" pitchFamily="18" charset="0"/>
                <a:ea typeface="Geneva" pitchFamily="121" charset="-128"/>
              </a:defRPr>
            </a:lvl5pPr>
            <a:lvl6pPr marL="2514600" indent="-228600" eaLnBrk="0" fontAlgn="base" hangingPunct="0">
              <a:spcBef>
                <a:spcPct val="0"/>
              </a:spcBef>
              <a:spcAft>
                <a:spcPct val="0"/>
              </a:spcAft>
              <a:defRPr sz="2400">
                <a:solidFill>
                  <a:schemeClr val="tx1"/>
                </a:solidFill>
                <a:latin typeface="Times New Roman" pitchFamily="18" charset="0"/>
                <a:ea typeface="Geneva" pitchFamily="121" charset="-128"/>
              </a:defRPr>
            </a:lvl6pPr>
            <a:lvl7pPr marL="2971800" indent="-228600" eaLnBrk="0" fontAlgn="base" hangingPunct="0">
              <a:spcBef>
                <a:spcPct val="0"/>
              </a:spcBef>
              <a:spcAft>
                <a:spcPct val="0"/>
              </a:spcAft>
              <a:defRPr sz="2400">
                <a:solidFill>
                  <a:schemeClr val="tx1"/>
                </a:solidFill>
                <a:latin typeface="Times New Roman" pitchFamily="18" charset="0"/>
                <a:ea typeface="Geneva" pitchFamily="121" charset="-128"/>
              </a:defRPr>
            </a:lvl7pPr>
            <a:lvl8pPr marL="3429000" indent="-228600" eaLnBrk="0" fontAlgn="base" hangingPunct="0">
              <a:spcBef>
                <a:spcPct val="0"/>
              </a:spcBef>
              <a:spcAft>
                <a:spcPct val="0"/>
              </a:spcAft>
              <a:defRPr sz="2400">
                <a:solidFill>
                  <a:schemeClr val="tx1"/>
                </a:solidFill>
                <a:latin typeface="Times New Roman" pitchFamily="18" charset="0"/>
                <a:ea typeface="Geneva" pitchFamily="121" charset="-128"/>
              </a:defRPr>
            </a:lvl8pPr>
            <a:lvl9pPr marL="3886200" indent="-228600" eaLnBrk="0" fontAlgn="base" hangingPunct="0">
              <a:spcBef>
                <a:spcPct val="0"/>
              </a:spcBef>
              <a:spcAft>
                <a:spcPct val="0"/>
              </a:spcAft>
              <a:defRPr sz="2400">
                <a:solidFill>
                  <a:schemeClr val="tx1"/>
                </a:solidFill>
                <a:latin typeface="Times New Roman" pitchFamily="18" charset="0"/>
                <a:ea typeface="Geneva" pitchFamily="121" charset="-128"/>
              </a:defRPr>
            </a:lvl9pPr>
          </a:lstStyle>
          <a:p>
            <a:pPr eaLnBrk="1" hangingPunct="1">
              <a:defRPr/>
            </a:pPr>
            <a:fld id="{1AD439FB-5EFC-4016-8D4B-816326043CF6}" type="slidenum">
              <a:rPr lang="en-US" sz="1200" smtClean="0">
                <a:solidFill>
                  <a:srgbClr val="000000"/>
                </a:solidFill>
                <a:latin typeface="Arial" pitchFamily="34" charset="0"/>
              </a:rPr>
              <a:pPr eaLnBrk="1" hangingPunct="1">
                <a:defRPr/>
              </a:pPr>
              <a:t>51</a:t>
            </a:fld>
            <a:endParaRPr lang="en-US" sz="1200">
              <a:solidFill>
                <a:srgbClr val="000000"/>
              </a:solidFill>
              <a:latin typeface="Arial" pitchFamily="34" charset="0"/>
            </a:endParaRPr>
          </a:p>
        </p:txBody>
      </p:sp>
    </p:spTree>
    <p:extLst>
      <p:ext uri="{BB962C8B-B14F-4D97-AF65-F5344CB8AC3E}">
        <p14:creationId xmlns:p14="http://schemas.microsoft.com/office/powerpoint/2010/main" val="15342521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latin typeface="Helvetica" pitchFamily="2" charset="0"/>
              </a:rPr>
              <a:t>Protein kinase inhibitors There has been </a:t>
            </a:r>
            <a:r>
              <a:rPr lang="en-GB" dirty="0" smtClean="0">
                <a:effectLst/>
                <a:latin typeface="Helvetica" pitchFamily="2" charset="0"/>
              </a:rPr>
              <a:t>intense</a:t>
            </a:r>
            <a:r>
              <a:rPr lang="sl-SI" dirty="0" smtClean="0">
                <a:effectLst/>
                <a:latin typeface="Helvetica" pitchFamily="2" charset="0"/>
              </a:rPr>
              <a:t> </a:t>
            </a:r>
            <a:r>
              <a:rPr lang="en-GB" dirty="0" smtClean="0">
                <a:effectLst/>
                <a:latin typeface="Helvetica" pitchFamily="2" charset="0"/>
              </a:rPr>
              <a:t>interest </a:t>
            </a:r>
            <a:r>
              <a:rPr lang="en-GB" dirty="0">
                <a:effectLst/>
                <a:latin typeface="Helvetica" pitchFamily="2" charset="0"/>
              </a:rPr>
              <a:t>in the development of protein </a:t>
            </a:r>
            <a:r>
              <a:rPr lang="en-GB" dirty="0" smtClean="0">
                <a:effectLst/>
                <a:latin typeface="Helvetica" pitchFamily="2" charset="0"/>
              </a:rPr>
              <a:t>kinase</a:t>
            </a:r>
            <a:r>
              <a:rPr lang="sl-SI" dirty="0" smtClean="0">
                <a:effectLst/>
                <a:latin typeface="Helvetica" pitchFamily="2" charset="0"/>
              </a:rPr>
              <a:t> </a:t>
            </a:r>
            <a:r>
              <a:rPr lang="en-GB" dirty="0" smtClean="0">
                <a:effectLst/>
                <a:latin typeface="Helvetica" pitchFamily="2" charset="0"/>
              </a:rPr>
              <a:t>inhibitors </a:t>
            </a:r>
            <a:r>
              <a:rPr lang="en-GB" dirty="0">
                <a:effectLst/>
                <a:latin typeface="Helvetica" pitchFamily="2" charset="0"/>
              </a:rPr>
              <a:t>for use as research tools and as </a:t>
            </a:r>
            <a:r>
              <a:rPr lang="en-GB" dirty="0" smtClean="0">
                <a:effectLst/>
                <a:latin typeface="Helvetica" pitchFamily="2" charset="0"/>
              </a:rPr>
              <a:t>potential</a:t>
            </a:r>
            <a:r>
              <a:rPr lang="sl-SI" dirty="0" smtClean="0">
                <a:effectLst/>
                <a:latin typeface="Helvetica" pitchFamily="2" charset="0"/>
              </a:rPr>
              <a:t> </a:t>
            </a:r>
            <a:r>
              <a:rPr lang="en-GB" dirty="0" smtClean="0">
                <a:effectLst/>
                <a:latin typeface="Helvetica" pitchFamily="2" charset="0"/>
              </a:rPr>
              <a:t>therapeutic </a:t>
            </a:r>
            <a:r>
              <a:rPr lang="en-GB" dirty="0">
                <a:effectLst/>
                <a:latin typeface="Helvetica" pitchFamily="2" charset="0"/>
              </a:rPr>
              <a:t>agents. The most specific of these are </a:t>
            </a:r>
            <a:r>
              <a:rPr lang="en-GB" dirty="0" smtClean="0">
                <a:effectLst/>
                <a:latin typeface="Helvetica" pitchFamily="2" charset="0"/>
              </a:rPr>
              <a:t>peptide</a:t>
            </a:r>
            <a:r>
              <a:rPr lang="sl-SI" dirty="0" smtClean="0">
                <a:effectLst/>
                <a:latin typeface="Helvetica" pitchFamily="2" charset="0"/>
              </a:rPr>
              <a:t> </a:t>
            </a:r>
            <a:r>
              <a:rPr lang="en-GB" dirty="0" smtClean="0">
                <a:effectLst/>
                <a:latin typeface="Helvetica" pitchFamily="2" charset="0"/>
              </a:rPr>
              <a:t>inhibitors</a:t>
            </a:r>
            <a:r>
              <a:rPr lang="en-GB" dirty="0">
                <a:effectLst/>
                <a:latin typeface="Helvetica" pitchFamily="2" charset="0"/>
              </a:rPr>
              <a:t>, which are directed at the active site of </a:t>
            </a:r>
            <a:r>
              <a:rPr lang="en-GB" dirty="0" smtClean="0">
                <a:effectLst/>
                <a:latin typeface="Helvetica" pitchFamily="2" charset="0"/>
              </a:rPr>
              <a:t>a</a:t>
            </a:r>
            <a:r>
              <a:rPr lang="sl-SI" dirty="0" smtClean="0">
                <a:effectLst/>
                <a:latin typeface="Helvetica" pitchFamily="2" charset="0"/>
              </a:rPr>
              <a:t> </a:t>
            </a:r>
            <a:r>
              <a:rPr lang="en-GB" dirty="0" smtClean="0">
                <a:effectLst/>
                <a:latin typeface="Helvetica" pitchFamily="2" charset="0"/>
              </a:rPr>
              <a:t>particular </a:t>
            </a:r>
            <a:r>
              <a:rPr lang="en-GB" dirty="0">
                <a:effectLst/>
                <a:latin typeface="Helvetica" pitchFamily="2" charset="0"/>
              </a:rPr>
              <a:t>enzyme. The prototype, a naturally </a:t>
            </a:r>
            <a:r>
              <a:rPr lang="en-GB" dirty="0" smtClean="0">
                <a:effectLst/>
                <a:latin typeface="Helvetica" pitchFamily="2" charset="0"/>
              </a:rPr>
              <a:t>occurring</a:t>
            </a:r>
            <a:r>
              <a:rPr lang="sl-SI" dirty="0" smtClean="0">
                <a:effectLst/>
                <a:latin typeface="Helvetica" pitchFamily="2" charset="0"/>
              </a:rPr>
              <a:t> </a:t>
            </a:r>
            <a:r>
              <a:rPr lang="en-GB" dirty="0" smtClean="0">
                <a:effectLst/>
                <a:latin typeface="Helvetica" pitchFamily="2" charset="0"/>
              </a:rPr>
              <a:t>17-kDa </a:t>
            </a:r>
            <a:r>
              <a:rPr lang="en-GB" dirty="0">
                <a:effectLst/>
                <a:latin typeface="Helvetica" pitchFamily="2" charset="0"/>
              </a:rPr>
              <a:t>protein known as protein kinase </a:t>
            </a:r>
            <a:r>
              <a:rPr lang="en-GB" dirty="0" smtClean="0">
                <a:effectLst/>
                <a:latin typeface="Helvetica" pitchFamily="2" charset="0"/>
              </a:rPr>
              <a:t>inhibitor</a:t>
            </a:r>
            <a:r>
              <a:rPr lang="sl-SI" dirty="0" smtClean="0">
                <a:effectLst/>
                <a:latin typeface="Helvetica" pitchFamily="2" charset="0"/>
              </a:rPr>
              <a:t> </a:t>
            </a:r>
            <a:r>
              <a:rPr lang="en-GB" dirty="0" smtClean="0">
                <a:effectLst/>
                <a:latin typeface="Helvetica" pitchFamily="2" charset="0"/>
              </a:rPr>
              <a:t>(</a:t>
            </a:r>
            <a:r>
              <a:rPr lang="en-GB" dirty="0">
                <a:effectLst/>
                <a:latin typeface="Helvetica" pitchFamily="2" charset="0"/>
              </a:rPr>
              <a:t>PKI), is a highly specific inhibitor of PKA that </a:t>
            </a:r>
            <a:r>
              <a:rPr lang="en-GB" dirty="0" smtClean="0">
                <a:effectLst/>
                <a:latin typeface="Helvetica" pitchFamily="2" charset="0"/>
              </a:rPr>
              <a:t>is</a:t>
            </a:r>
            <a:r>
              <a:rPr lang="sl-SI" dirty="0" smtClean="0">
                <a:effectLst/>
                <a:latin typeface="Helvetica" pitchFamily="2" charset="0"/>
              </a:rPr>
              <a:t> </a:t>
            </a:r>
            <a:r>
              <a:rPr lang="en-GB" dirty="0" smtClean="0">
                <a:effectLst/>
                <a:latin typeface="Helvetica" pitchFamily="2" charset="0"/>
              </a:rPr>
              <a:t>expressed </a:t>
            </a:r>
            <a:r>
              <a:rPr lang="en-GB" dirty="0">
                <a:effectLst/>
                <a:latin typeface="Helvetica" pitchFamily="2" charset="0"/>
              </a:rPr>
              <a:t>in many tissues. Small molecule </a:t>
            </a:r>
            <a:r>
              <a:rPr lang="en-GB" dirty="0" smtClean="0">
                <a:effectLst/>
                <a:latin typeface="Helvetica" pitchFamily="2" charset="0"/>
              </a:rPr>
              <a:t>protein</a:t>
            </a:r>
            <a:r>
              <a:rPr lang="sl-SI" dirty="0" smtClean="0">
                <a:effectLst/>
                <a:latin typeface="Helvetica" pitchFamily="2" charset="0"/>
              </a:rPr>
              <a:t> </a:t>
            </a:r>
            <a:r>
              <a:rPr lang="en-GB" dirty="0" smtClean="0">
                <a:effectLst/>
                <a:latin typeface="Helvetica" pitchFamily="2" charset="0"/>
              </a:rPr>
              <a:t>kinase </a:t>
            </a:r>
            <a:r>
              <a:rPr lang="en-GB" dirty="0">
                <a:effectLst/>
                <a:latin typeface="Helvetica" pitchFamily="2" charset="0"/>
              </a:rPr>
              <a:t>inhibitors have been explored in the </a:t>
            </a:r>
            <a:r>
              <a:rPr lang="en-GB" dirty="0" smtClean="0">
                <a:effectLst/>
                <a:latin typeface="Helvetica" pitchFamily="2" charset="0"/>
              </a:rPr>
              <a:t>treatment</a:t>
            </a:r>
            <a:r>
              <a:rPr lang="sl-SI" dirty="0" smtClean="0">
                <a:effectLst/>
                <a:latin typeface="Helvetica" pitchFamily="2" charset="0"/>
              </a:rPr>
              <a:t> </a:t>
            </a:r>
            <a:r>
              <a:rPr lang="en-GB" dirty="0" smtClean="0">
                <a:effectLst/>
                <a:latin typeface="Helvetica" pitchFamily="2" charset="0"/>
              </a:rPr>
              <a:t>of </a:t>
            </a:r>
            <a:r>
              <a:rPr lang="en-GB" dirty="0">
                <a:effectLst/>
                <a:latin typeface="Helvetica" pitchFamily="2" charset="0"/>
              </a:rPr>
              <a:t>numerous diseases. Their development is </a:t>
            </a:r>
            <a:r>
              <a:rPr lang="en-GB" dirty="0" smtClean="0">
                <a:effectLst/>
                <a:latin typeface="Helvetica" pitchFamily="2" charset="0"/>
              </a:rPr>
              <a:t>furthest</a:t>
            </a:r>
            <a:r>
              <a:rPr lang="sl-SI" dirty="0" smtClean="0">
                <a:effectLst/>
                <a:latin typeface="Helvetica" pitchFamily="2" charset="0"/>
              </a:rPr>
              <a:t> </a:t>
            </a:r>
            <a:r>
              <a:rPr lang="en-GB" dirty="0" smtClean="0">
                <a:effectLst/>
                <a:latin typeface="Helvetica" pitchFamily="2" charset="0"/>
              </a:rPr>
              <a:t>along </a:t>
            </a:r>
            <a:r>
              <a:rPr lang="en-GB" dirty="0">
                <a:effectLst/>
                <a:latin typeface="Helvetica" pitchFamily="2" charset="0"/>
              </a:rPr>
              <a:t>for several cancers, and remains more </a:t>
            </a:r>
            <a:r>
              <a:rPr lang="en-GB" dirty="0" smtClean="0">
                <a:effectLst/>
                <a:latin typeface="Helvetica" pitchFamily="2" charset="0"/>
              </a:rPr>
              <a:t>hypothetical</a:t>
            </a:r>
            <a:r>
              <a:rPr lang="sl-SI" dirty="0" smtClean="0">
                <a:effectLst/>
                <a:latin typeface="Helvetica" pitchFamily="2" charset="0"/>
              </a:rPr>
              <a:t> </a:t>
            </a:r>
            <a:r>
              <a:rPr lang="en-GB" dirty="0" smtClean="0">
                <a:effectLst/>
                <a:latin typeface="Helvetica" pitchFamily="2" charset="0"/>
              </a:rPr>
              <a:t>for </a:t>
            </a:r>
            <a:r>
              <a:rPr lang="en-GB" dirty="0">
                <a:effectLst/>
                <a:latin typeface="Helvetica" pitchFamily="2" charset="0"/>
              </a:rPr>
              <a:t>neurodegenerative disorders, such </a:t>
            </a:r>
            <a:r>
              <a:rPr lang="en-GB" dirty="0" smtClean="0">
                <a:effectLst/>
                <a:latin typeface="Helvetica" pitchFamily="2" charset="0"/>
              </a:rPr>
              <a:t>as</a:t>
            </a:r>
            <a:r>
              <a:rPr lang="sl-SI" dirty="0" smtClean="0">
                <a:effectLst/>
                <a:latin typeface="Helvetica" pitchFamily="2" charset="0"/>
              </a:rPr>
              <a:t> </a:t>
            </a:r>
            <a:r>
              <a:rPr lang="en-GB" dirty="0" smtClean="0">
                <a:effectLst/>
                <a:latin typeface="Helvetica" pitchFamily="2" charset="0"/>
              </a:rPr>
              <a:t>Alzheimer </a:t>
            </a:r>
            <a:r>
              <a:rPr lang="en-GB" dirty="0">
                <a:effectLst/>
                <a:latin typeface="Helvetica" pitchFamily="2" charset="0"/>
              </a:rPr>
              <a:t>disease (Chapter 17). Examples of </a:t>
            </a:r>
            <a:r>
              <a:rPr lang="en-GB" dirty="0" smtClean="0">
                <a:effectLst/>
                <a:latin typeface="Helvetica" pitchFamily="2" charset="0"/>
              </a:rPr>
              <a:t>protein</a:t>
            </a:r>
            <a:r>
              <a:rPr lang="sl-SI" dirty="0" smtClean="0">
                <a:effectLst/>
                <a:latin typeface="Helvetica" pitchFamily="2" charset="0"/>
              </a:rPr>
              <a:t> </a:t>
            </a:r>
            <a:r>
              <a:rPr lang="en-GB" dirty="0" smtClean="0">
                <a:effectLst/>
                <a:latin typeface="Helvetica" pitchFamily="2" charset="0"/>
              </a:rPr>
              <a:t>kinase </a:t>
            </a:r>
            <a:r>
              <a:rPr lang="en-GB" dirty="0">
                <a:effectLst/>
                <a:latin typeface="Helvetica" pitchFamily="2" charset="0"/>
              </a:rPr>
              <a:t>inhibitors used experimentally in </a:t>
            </a:r>
            <a:r>
              <a:rPr lang="en-GB" dirty="0" smtClean="0">
                <a:effectLst/>
                <a:latin typeface="Helvetica" pitchFamily="2" charset="0"/>
              </a:rPr>
              <a:t>neuroscience</a:t>
            </a:r>
            <a:r>
              <a:rPr lang="sl-SI" dirty="0" smtClean="0">
                <a:effectLst/>
                <a:latin typeface="Helvetica" pitchFamily="2" charset="0"/>
              </a:rPr>
              <a:t> </a:t>
            </a:r>
            <a:r>
              <a:rPr lang="en-GB" dirty="0" smtClean="0">
                <a:effectLst/>
                <a:latin typeface="Helvetica" pitchFamily="2" charset="0"/>
              </a:rPr>
              <a:t>research </a:t>
            </a:r>
            <a:r>
              <a:rPr lang="en-GB" dirty="0">
                <a:effectLst/>
                <a:latin typeface="Helvetica" pitchFamily="2" charset="0"/>
              </a:rPr>
              <a:t>are listed in </a:t>
            </a:r>
            <a:r>
              <a:rPr lang="en-GB" dirty="0">
                <a:solidFill>
                  <a:srgbClr val="FFFFFF"/>
                </a:solidFill>
                <a:effectLst/>
                <a:latin typeface="Helvetica" pitchFamily="2" charset="0"/>
              </a:rPr>
              <a:t>4–5</a:t>
            </a:r>
            <a:endParaRPr lang="en-GB" dirty="0">
              <a:effectLst/>
              <a:latin typeface="Helvetica" pitchFamily="2" charset="0"/>
            </a:endParaRPr>
          </a:p>
          <a:p>
            <a:endParaRPr lang="en-US" dirty="0"/>
          </a:p>
        </p:txBody>
      </p:sp>
      <p:sp>
        <p:nvSpPr>
          <p:cNvPr id="4" name="Slide Number Placeholder 3"/>
          <p:cNvSpPr>
            <a:spLocks noGrp="1"/>
          </p:cNvSpPr>
          <p:nvPr>
            <p:ph type="sldNum" sz="quarter" idx="5"/>
          </p:nvPr>
        </p:nvSpPr>
        <p:spPr/>
        <p:txBody>
          <a:bodyPr/>
          <a:lstStyle/>
          <a:p>
            <a:fld id="{032C6EA3-E1DE-7F4E-A75E-FB843D17C7F4}" type="slidenum">
              <a:rPr lang="en-US" smtClean="0"/>
              <a:t>53</a:t>
            </a:fld>
            <a:endParaRPr lang="en-US"/>
          </a:p>
        </p:txBody>
      </p:sp>
    </p:spTree>
    <p:extLst>
      <p:ext uri="{BB962C8B-B14F-4D97-AF65-F5344CB8AC3E}">
        <p14:creationId xmlns:p14="http://schemas.microsoft.com/office/powerpoint/2010/main" val="32516957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latin typeface="Helvetica" pitchFamily="2" charset="0"/>
              </a:rPr>
              <a:t>The brain contains </a:t>
            </a:r>
            <a:r>
              <a:rPr lang="en-GB" dirty="0" smtClean="0">
                <a:effectLst/>
                <a:latin typeface="Helvetica" pitchFamily="2" charset="0"/>
              </a:rPr>
              <a:t>four</a:t>
            </a:r>
            <a:r>
              <a:rPr lang="sl-SI" dirty="0" smtClean="0">
                <a:effectLst/>
                <a:latin typeface="Helvetica" pitchFamily="2" charset="0"/>
              </a:rPr>
              <a:t> </a:t>
            </a:r>
            <a:r>
              <a:rPr lang="en-GB" dirty="0" smtClean="0">
                <a:effectLst/>
                <a:latin typeface="Helvetica" pitchFamily="2" charset="0"/>
              </a:rPr>
              <a:t>major </a:t>
            </a:r>
            <a:r>
              <a:rPr lang="en-GB" dirty="0">
                <a:effectLst/>
                <a:latin typeface="Helvetica" pitchFamily="2" charset="0"/>
              </a:rPr>
              <a:t>types of protein phosphatases that undo </a:t>
            </a:r>
            <a:r>
              <a:rPr lang="en-GB" dirty="0" smtClean="0">
                <a:effectLst/>
                <a:latin typeface="Helvetica" pitchFamily="2" charset="0"/>
              </a:rPr>
              <a:t>the</a:t>
            </a:r>
            <a:r>
              <a:rPr lang="sl-SI" dirty="0" smtClean="0">
                <a:effectLst/>
                <a:latin typeface="Helvetica" pitchFamily="2" charset="0"/>
              </a:rPr>
              <a:t> </a:t>
            </a:r>
            <a:r>
              <a:rPr lang="en-GB" dirty="0" smtClean="0">
                <a:effectLst/>
                <a:latin typeface="Helvetica" pitchFamily="2" charset="0"/>
              </a:rPr>
              <a:t>actions </a:t>
            </a:r>
            <a:r>
              <a:rPr lang="en-GB" dirty="0">
                <a:effectLst/>
                <a:latin typeface="Helvetica" pitchFamily="2" charset="0"/>
              </a:rPr>
              <a:t>of the second messenger–dependent </a:t>
            </a:r>
            <a:r>
              <a:rPr lang="en-GB" dirty="0" smtClean="0">
                <a:effectLst/>
                <a:latin typeface="Helvetica" pitchFamily="2" charset="0"/>
              </a:rPr>
              <a:t>protein</a:t>
            </a:r>
            <a:r>
              <a:rPr lang="sl-SI" dirty="0" smtClean="0">
                <a:effectLst/>
                <a:latin typeface="Helvetica" pitchFamily="2" charset="0"/>
              </a:rPr>
              <a:t> </a:t>
            </a:r>
            <a:r>
              <a:rPr lang="en-GB" dirty="0" smtClean="0">
                <a:effectLst/>
                <a:latin typeface="Helvetica" pitchFamily="2" charset="0"/>
              </a:rPr>
              <a:t>kinases</a:t>
            </a:r>
            <a:r>
              <a:rPr lang="en-GB" dirty="0">
                <a:effectLst/>
                <a:latin typeface="Helvetica" pitchFamily="2" charset="0"/>
              </a:rPr>
              <a:t>. These protein phosphatases, termed </a:t>
            </a:r>
            <a:r>
              <a:rPr lang="en-GB" dirty="0" smtClean="0">
                <a:effectLst/>
                <a:latin typeface="Helvetica" pitchFamily="2" charset="0"/>
              </a:rPr>
              <a:t>protein</a:t>
            </a:r>
            <a:r>
              <a:rPr lang="sl-SI" dirty="0" smtClean="0">
                <a:effectLst/>
                <a:latin typeface="Helvetica" pitchFamily="2" charset="0"/>
              </a:rPr>
              <a:t> </a:t>
            </a:r>
            <a:r>
              <a:rPr lang="en-GB" dirty="0" smtClean="0">
                <a:effectLst/>
                <a:latin typeface="Helvetica" pitchFamily="2" charset="0"/>
              </a:rPr>
              <a:t>serine–threonine </a:t>
            </a:r>
            <a:r>
              <a:rPr lang="en-GB" dirty="0">
                <a:effectLst/>
                <a:latin typeface="Helvetica" pitchFamily="2" charset="0"/>
              </a:rPr>
              <a:t>phosphatases, differ in </a:t>
            </a:r>
            <a:r>
              <a:rPr lang="en-GB" dirty="0" smtClean="0">
                <a:effectLst/>
                <a:latin typeface="Helvetica" pitchFamily="2" charset="0"/>
              </a:rPr>
              <a:t>their</a:t>
            </a:r>
            <a:r>
              <a:rPr lang="sl-SI" dirty="0" smtClean="0">
                <a:effectLst/>
                <a:latin typeface="Helvetica" pitchFamily="2" charset="0"/>
              </a:rPr>
              <a:t> </a:t>
            </a:r>
            <a:r>
              <a:rPr lang="en-GB" dirty="0" smtClean="0">
                <a:effectLst/>
                <a:latin typeface="Helvetica" pitchFamily="2" charset="0"/>
              </a:rPr>
              <a:t>regional </a:t>
            </a:r>
            <a:r>
              <a:rPr lang="en-GB" dirty="0">
                <a:effectLst/>
                <a:latin typeface="Helvetica" pitchFamily="2" charset="0"/>
              </a:rPr>
              <a:t>distribution in the brain and in their </a:t>
            </a:r>
            <a:r>
              <a:rPr lang="en-GB" dirty="0" smtClean="0">
                <a:effectLst/>
                <a:latin typeface="Helvetica" pitchFamily="2" charset="0"/>
              </a:rPr>
              <a:t>regulatory</a:t>
            </a:r>
            <a:r>
              <a:rPr lang="sl-SI" dirty="0" smtClean="0">
                <a:effectLst/>
                <a:latin typeface="Helvetica" pitchFamily="2" charset="0"/>
              </a:rPr>
              <a:t> </a:t>
            </a:r>
            <a:r>
              <a:rPr lang="en-GB" dirty="0" smtClean="0">
                <a:effectLst/>
                <a:latin typeface="Helvetica" pitchFamily="2" charset="0"/>
              </a:rPr>
              <a:t>properties</a:t>
            </a:r>
            <a:r>
              <a:rPr lang="en-GB" dirty="0">
                <a:effectLst/>
                <a:latin typeface="Helvetica" pitchFamily="2" charset="0"/>
              </a:rPr>
              <a:t>. These enzymes, which are summarized</a:t>
            </a:r>
          </a:p>
          <a:p>
            <a:r>
              <a:rPr lang="en-GB" dirty="0" smtClean="0">
                <a:effectLst/>
                <a:latin typeface="Helvetica" pitchFamily="2" charset="0"/>
              </a:rPr>
              <a:t>in, </a:t>
            </a:r>
            <a:r>
              <a:rPr lang="en-GB" dirty="0">
                <a:effectLst/>
                <a:latin typeface="Helvetica" pitchFamily="2" charset="0"/>
              </a:rPr>
              <a:t>are termed protein phosphatases 1</a:t>
            </a:r>
            <a:r>
              <a:rPr lang="en-GB" dirty="0" smtClean="0">
                <a:effectLst/>
                <a:latin typeface="Helvetica" pitchFamily="2" charset="0"/>
              </a:rPr>
              <a:t>,</a:t>
            </a:r>
            <a:r>
              <a:rPr lang="sl-SI" dirty="0" smtClean="0">
                <a:effectLst/>
                <a:latin typeface="Helvetica" pitchFamily="2" charset="0"/>
              </a:rPr>
              <a:t> </a:t>
            </a:r>
            <a:r>
              <a:rPr lang="en-GB" dirty="0" smtClean="0">
                <a:effectLst/>
                <a:latin typeface="Helvetica" pitchFamily="2" charset="0"/>
              </a:rPr>
              <a:t>2A</a:t>
            </a:r>
            <a:r>
              <a:rPr lang="en-GB" dirty="0">
                <a:effectLst/>
                <a:latin typeface="Helvetica" pitchFamily="2" charset="0"/>
              </a:rPr>
              <a:t>, 2B, and 2C. This terminology is based on </a:t>
            </a:r>
            <a:r>
              <a:rPr lang="en-GB" dirty="0" smtClean="0">
                <a:effectLst/>
                <a:latin typeface="Helvetica" pitchFamily="2" charset="0"/>
              </a:rPr>
              <a:t>the</a:t>
            </a:r>
            <a:r>
              <a:rPr lang="sl-SI" dirty="0" smtClean="0">
                <a:effectLst/>
                <a:latin typeface="Helvetica" pitchFamily="2" charset="0"/>
              </a:rPr>
              <a:t> </a:t>
            </a:r>
            <a:r>
              <a:rPr lang="en-GB" dirty="0" smtClean="0">
                <a:effectLst/>
                <a:latin typeface="Helvetica" pitchFamily="2" charset="0"/>
              </a:rPr>
              <a:t>biochemical </a:t>
            </a:r>
            <a:r>
              <a:rPr lang="en-GB" dirty="0">
                <a:effectLst/>
                <a:latin typeface="Helvetica" pitchFamily="2" charset="0"/>
              </a:rPr>
              <a:t>properties of these enzymes as </a:t>
            </a:r>
            <a:r>
              <a:rPr lang="en-GB" dirty="0" smtClean="0">
                <a:effectLst/>
                <a:latin typeface="Helvetica" pitchFamily="2" charset="0"/>
              </a:rPr>
              <a:t>they</a:t>
            </a:r>
            <a:r>
              <a:rPr lang="sl-SI" dirty="0" smtClean="0">
                <a:effectLst/>
                <a:latin typeface="Helvetica" pitchFamily="2" charset="0"/>
              </a:rPr>
              <a:t> </a:t>
            </a:r>
            <a:r>
              <a:rPr lang="en-GB" dirty="0" smtClean="0">
                <a:effectLst/>
                <a:latin typeface="Helvetica" pitchFamily="2" charset="0"/>
              </a:rPr>
              <a:t>were </a:t>
            </a:r>
            <a:r>
              <a:rPr lang="en-GB" dirty="0">
                <a:effectLst/>
                <a:latin typeface="Helvetica" pitchFamily="2" charset="0"/>
              </a:rPr>
              <a:t>first identified.</a:t>
            </a:r>
          </a:p>
          <a:p>
            <a:r>
              <a:rPr lang="en-GB" dirty="0">
                <a:effectLst/>
                <a:latin typeface="Helvetica" pitchFamily="2" charset="0"/>
              </a:rPr>
              <a:t>Neurotransmitters can regulate protein phosphatases</a:t>
            </a:r>
            <a:r>
              <a:rPr lang="en-GB" dirty="0" smtClean="0">
                <a:effectLst/>
                <a:latin typeface="Helvetica" pitchFamily="2" charset="0"/>
              </a:rPr>
              <a:t>,</a:t>
            </a:r>
            <a:r>
              <a:rPr lang="sl-SI" dirty="0" smtClean="0">
                <a:effectLst/>
                <a:latin typeface="Helvetica" pitchFamily="2" charset="0"/>
              </a:rPr>
              <a:t> </a:t>
            </a:r>
            <a:r>
              <a:rPr lang="en-GB" dirty="0" smtClean="0">
                <a:effectLst/>
                <a:latin typeface="Helvetica" pitchFamily="2" charset="0"/>
              </a:rPr>
              <a:t>and </a:t>
            </a:r>
            <a:r>
              <a:rPr lang="en-GB" dirty="0">
                <a:effectLst/>
                <a:latin typeface="Helvetica" pitchFamily="2" charset="0"/>
              </a:rPr>
              <a:t>in turn influence protein phosphorylation</a:t>
            </a:r>
            <a:r>
              <a:rPr lang="en-GB" dirty="0" smtClean="0">
                <a:effectLst/>
                <a:latin typeface="Helvetica" pitchFamily="2" charset="0"/>
              </a:rPr>
              <a:t>,</a:t>
            </a:r>
            <a:r>
              <a:rPr lang="sl-SI" dirty="0" smtClean="0">
                <a:effectLst/>
                <a:latin typeface="Helvetica" pitchFamily="2" charset="0"/>
              </a:rPr>
              <a:t> </a:t>
            </a:r>
            <a:r>
              <a:rPr lang="en-GB" dirty="0" smtClean="0">
                <a:effectLst/>
                <a:latin typeface="Helvetica" pitchFamily="2" charset="0"/>
              </a:rPr>
              <a:t>by </a:t>
            </a:r>
            <a:r>
              <a:rPr lang="en-GB" dirty="0">
                <a:effectLst/>
                <a:latin typeface="Helvetica" pitchFamily="2" charset="0"/>
              </a:rPr>
              <a:t>means of two known mechanisms.</a:t>
            </a:r>
          </a:p>
          <a:p>
            <a:r>
              <a:rPr lang="en-GB" dirty="0">
                <a:effectLst/>
                <a:latin typeface="Helvetica" pitchFamily="2" charset="0"/>
              </a:rPr>
              <a:t>Phosphatase 2B, also referred to as calcineurin, is </a:t>
            </a:r>
            <a:r>
              <a:rPr lang="en-GB" dirty="0" smtClean="0">
                <a:effectLst/>
                <a:latin typeface="Helvetica" pitchFamily="2" charset="0"/>
              </a:rPr>
              <a:t>activated</a:t>
            </a:r>
            <a:r>
              <a:rPr lang="sl-SI" dirty="0" smtClean="0">
                <a:effectLst/>
                <a:latin typeface="Helvetica" pitchFamily="2" charset="0"/>
              </a:rPr>
              <a:t> </a:t>
            </a:r>
            <a:r>
              <a:rPr lang="en-GB" dirty="0" smtClean="0">
                <a:effectLst/>
                <a:latin typeface="Helvetica" pitchFamily="2" charset="0"/>
              </a:rPr>
              <a:t>directly </a:t>
            </a:r>
            <a:r>
              <a:rPr lang="en-GB" dirty="0">
                <a:effectLst/>
                <a:latin typeface="Helvetica" pitchFamily="2" charset="0"/>
              </a:rPr>
              <a:t>when it is bound to Ca2+/</a:t>
            </a:r>
            <a:r>
              <a:rPr lang="en-GB" dirty="0" err="1">
                <a:effectLst/>
                <a:latin typeface="Helvetica" pitchFamily="2" charset="0"/>
              </a:rPr>
              <a:t>calmodulin</a:t>
            </a:r>
            <a:r>
              <a:rPr lang="en-GB" dirty="0" smtClean="0">
                <a:effectLst/>
                <a:latin typeface="Helvetica" pitchFamily="2" charset="0"/>
              </a:rPr>
              <a:t>.</a:t>
            </a:r>
            <a:r>
              <a:rPr lang="sl-SI" dirty="0" smtClean="0">
                <a:effectLst/>
                <a:latin typeface="Helvetica" pitchFamily="2" charset="0"/>
              </a:rPr>
              <a:t> </a:t>
            </a:r>
            <a:r>
              <a:rPr lang="en-GB" dirty="0" smtClean="0">
                <a:effectLst/>
                <a:latin typeface="Helvetica" pitchFamily="2" charset="0"/>
              </a:rPr>
              <a:t>Thus</a:t>
            </a:r>
            <a:r>
              <a:rPr lang="en-GB" dirty="0">
                <a:effectLst/>
                <a:latin typeface="Helvetica" pitchFamily="2" charset="0"/>
              </a:rPr>
              <a:t>, neurotransmitters that alter cellular Ca2+ </a:t>
            </a:r>
            <a:r>
              <a:rPr lang="en-GB" dirty="0" smtClean="0">
                <a:effectLst/>
                <a:latin typeface="Helvetica" pitchFamily="2" charset="0"/>
              </a:rPr>
              <a:t>levels</a:t>
            </a:r>
            <a:r>
              <a:rPr lang="sl-SI" dirty="0" smtClean="0">
                <a:effectLst/>
                <a:latin typeface="Helvetica" pitchFamily="2" charset="0"/>
              </a:rPr>
              <a:t> </a:t>
            </a:r>
            <a:r>
              <a:rPr lang="en-GB" dirty="0" smtClean="0">
                <a:effectLst/>
                <a:latin typeface="Helvetica" pitchFamily="2" charset="0"/>
              </a:rPr>
              <a:t>can </a:t>
            </a:r>
            <a:r>
              <a:rPr lang="en-GB" dirty="0">
                <a:effectLst/>
                <a:latin typeface="Helvetica" pitchFamily="2" charset="0"/>
              </a:rPr>
              <a:t>influence the phosphorylation of cellular </a:t>
            </a:r>
            <a:r>
              <a:rPr lang="en-GB" dirty="0" smtClean="0">
                <a:effectLst/>
                <a:latin typeface="Helvetica" pitchFamily="2" charset="0"/>
              </a:rPr>
              <a:t>proteins</a:t>
            </a:r>
            <a:r>
              <a:rPr lang="sl-SI" dirty="0" smtClean="0">
                <a:effectLst/>
                <a:latin typeface="Helvetica" pitchFamily="2" charset="0"/>
              </a:rPr>
              <a:t> </a:t>
            </a:r>
            <a:r>
              <a:rPr lang="en-GB" dirty="0" smtClean="0">
                <a:effectLst/>
                <a:latin typeface="Helvetica" pitchFamily="2" charset="0"/>
              </a:rPr>
              <a:t>by </a:t>
            </a:r>
            <a:r>
              <a:rPr lang="en-GB" dirty="0">
                <a:effectLst/>
                <a:latin typeface="Helvetica" pitchFamily="2" charset="0"/>
              </a:rPr>
              <a:t>influencing calcineurin activity. </a:t>
            </a:r>
            <a:r>
              <a:rPr lang="en-GB" dirty="0" err="1" smtClean="0">
                <a:effectLst/>
                <a:latin typeface="Helvetica" pitchFamily="2" charset="0"/>
              </a:rPr>
              <a:t>Calcineurin</a:t>
            </a:r>
            <a:r>
              <a:rPr lang="sl-SI" dirty="0" smtClean="0">
                <a:effectLst/>
                <a:latin typeface="Helvetica" pitchFamily="2" charset="0"/>
              </a:rPr>
              <a:t> </a:t>
            </a:r>
            <a:r>
              <a:rPr lang="en-GB" dirty="0" smtClean="0">
                <a:effectLst/>
                <a:latin typeface="Helvetica" pitchFamily="2" charset="0"/>
              </a:rPr>
              <a:t>activity </a:t>
            </a:r>
            <a:r>
              <a:rPr lang="en-GB" dirty="0">
                <a:effectLst/>
                <a:latin typeface="Helvetica" pitchFamily="2" charset="0"/>
              </a:rPr>
              <a:t>is also regulated by immunophilins. </a:t>
            </a:r>
            <a:r>
              <a:rPr lang="en-GB" dirty="0" smtClean="0">
                <a:effectLst/>
                <a:latin typeface="Helvetica" pitchFamily="2" charset="0"/>
              </a:rPr>
              <a:t>This</a:t>
            </a:r>
            <a:r>
              <a:rPr lang="sl-SI" dirty="0" smtClean="0">
                <a:effectLst/>
                <a:latin typeface="Helvetica" pitchFamily="2" charset="0"/>
              </a:rPr>
              <a:t> </a:t>
            </a:r>
            <a:r>
              <a:rPr lang="en-GB" dirty="0" smtClean="0">
                <a:effectLst/>
                <a:latin typeface="Helvetica" pitchFamily="2" charset="0"/>
              </a:rPr>
              <a:t>class </a:t>
            </a:r>
            <a:r>
              <a:rPr lang="en-GB" dirty="0">
                <a:effectLst/>
                <a:latin typeface="Helvetica" pitchFamily="2" charset="0"/>
              </a:rPr>
              <a:t>of proteins, including cyclophilin and </a:t>
            </a:r>
            <a:r>
              <a:rPr lang="en-GB" dirty="0" smtClean="0">
                <a:effectLst/>
                <a:latin typeface="Helvetica" pitchFamily="2" charset="0"/>
              </a:rPr>
              <a:t>FKBP</a:t>
            </a:r>
            <a:r>
              <a:rPr lang="sl-SI" dirty="0" smtClean="0">
                <a:effectLst/>
                <a:latin typeface="Helvetica" pitchFamily="2" charset="0"/>
              </a:rPr>
              <a:t> </a:t>
            </a:r>
            <a:r>
              <a:rPr lang="en-GB" dirty="0" smtClean="0">
                <a:effectLst/>
                <a:latin typeface="Helvetica" pitchFamily="2" charset="0"/>
              </a:rPr>
              <a:t>(</a:t>
            </a:r>
            <a:r>
              <a:rPr lang="en-GB" dirty="0">
                <a:effectLst/>
                <a:latin typeface="Helvetica" pitchFamily="2" charset="0"/>
              </a:rPr>
              <a:t>FK506 binding protein), was originally </a:t>
            </a:r>
            <a:r>
              <a:rPr lang="en-GB" dirty="0" smtClean="0">
                <a:effectLst/>
                <a:latin typeface="Helvetica" pitchFamily="2" charset="0"/>
              </a:rPr>
              <a:t>discovered</a:t>
            </a:r>
            <a:r>
              <a:rPr lang="sl-SI" dirty="0" smtClean="0">
                <a:effectLst/>
                <a:latin typeface="Helvetica" pitchFamily="2" charset="0"/>
              </a:rPr>
              <a:t> </a:t>
            </a:r>
            <a:r>
              <a:rPr lang="en-GB" dirty="0" smtClean="0">
                <a:effectLst/>
                <a:latin typeface="Helvetica" pitchFamily="2" charset="0"/>
              </a:rPr>
              <a:t>in </a:t>
            </a:r>
            <a:r>
              <a:rPr lang="en-GB" dirty="0">
                <a:effectLst/>
                <a:latin typeface="Helvetica" pitchFamily="2" charset="0"/>
              </a:rPr>
              <a:t>lymphocytes and is the target of several </a:t>
            </a:r>
            <a:r>
              <a:rPr lang="en-GB" dirty="0" smtClean="0">
                <a:effectLst/>
                <a:latin typeface="Helvetica" pitchFamily="2" charset="0"/>
              </a:rPr>
              <a:t>important</a:t>
            </a:r>
            <a:r>
              <a:rPr lang="sl-SI" dirty="0" smtClean="0">
                <a:effectLst/>
                <a:latin typeface="Helvetica" pitchFamily="2" charset="0"/>
              </a:rPr>
              <a:t> </a:t>
            </a:r>
            <a:r>
              <a:rPr lang="en-GB" dirty="0" smtClean="0">
                <a:effectLst/>
                <a:latin typeface="Helvetica" pitchFamily="2" charset="0"/>
              </a:rPr>
              <a:t>immunosuppressive </a:t>
            </a:r>
            <a:r>
              <a:rPr lang="en-GB" dirty="0">
                <a:effectLst/>
                <a:latin typeface="Helvetica" pitchFamily="2" charset="0"/>
              </a:rPr>
              <a:t>agents, such as </a:t>
            </a:r>
            <a:r>
              <a:rPr lang="en-GB" dirty="0" err="1">
                <a:effectLst/>
                <a:latin typeface="Helvetica" pitchFamily="2" charset="0"/>
              </a:rPr>
              <a:t>cyclosporin</a:t>
            </a:r>
            <a:r>
              <a:rPr lang="en-GB" dirty="0">
                <a:effectLst/>
                <a:latin typeface="Helvetica" pitchFamily="2" charset="0"/>
              </a:rPr>
              <a:t> </a:t>
            </a:r>
            <a:r>
              <a:rPr lang="en-GB" dirty="0" smtClean="0">
                <a:effectLst/>
                <a:latin typeface="Helvetica" pitchFamily="2" charset="0"/>
              </a:rPr>
              <a:t>and</a:t>
            </a:r>
            <a:r>
              <a:rPr lang="sl-SI" dirty="0" smtClean="0">
                <a:effectLst/>
                <a:latin typeface="Helvetica" pitchFamily="2" charset="0"/>
              </a:rPr>
              <a:t> </a:t>
            </a:r>
            <a:r>
              <a:rPr lang="en-GB" dirty="0" smtClean="0">
                <a:effectLst/>
                <a:latin typeface="Helvetica" pitchFamily="2" charset="0"/>
              </a:rPr>
              <a:t>FK506</a:t>
            </a:r>
            <a:r>
              <a:rPr lang="en-GB" dirty="0">
                <a:effectLst/>
                <a:latin typeface="Helvetica" pitchFamily="2" charset="0"/>
              </a:rPr>
              <a:t>. Immunophilins are also expressed in </a:t>
            </a:r>
            <a:r>
              <a:rPr lang="en-GB" dirty="0" smtClean="0">
                <a:effectLst/>
                <a:latin typeface="Helvetica" pitchFamily="2" charset="0"/>
              </a:rPr>
              <a:t>the</a:t>
            </a:r>
            <a:r>
              <a:rPr lang="sl-SI" dirty="0" smtClean="0">
                <a:effectLst/>
                <a:latin typeface="Helvetica" pitchFamily="2" charset="0"/>
              </a:rPr>
              <a:t> </a:t>
            </a:r>
            <a:r>
              <a:rPr lang="en-GB" dirty="0" smtClean="0">
                <a:effectLst/>
                <a:latin typeface="Helvetica" pitchFamily="2" charset="0"/>
              </a:rPr>
              <a:t>brain</a:t>
            </a:r>
            <a:r>
              <a:rPr lang="en-GB" dirty="0">
                <a:effectLst/>
                <a:latin typeface="Helvetica" pitchFamily="2" charset="0"/>
              </a:rPr>
              <a:t>, although little is known about their </a:t>
            </a:r>
            <a:r>
              <a:rPr lang="en-GB" dirty="0" smtClean="0">
                <a:effectLst/>
                <a:latin typeface="Helvetica" pitchFamily="2" charset="0"/>
              </a:rPr>
              <a:t>physiologic</a:t>
            </a:r>
            <a:r>
              <a:rPr lang="sl-SI" dirty="0" smtClean="0">
                <a:effectLst/>
                <a:latin typeface="Helvetica" pitchFamily="2" charset="0"/>
              </a:rPr>
              <a:t> </a:t>
            </a:r>
            <a:r>
              <a:rPr lang="en-GB" dirty="0" smtClean="0">
                <a:effectLst/>
                <a:latin typeface="Helvetica" pitchFamily="2" charset="0"/>
              </a:rPr>
              <a:t>regulation </a:t>
            </a:r>
            <a:r>
              <a:rPr lang="en-GB" dirty="0">
                <a:effectLst/>
                <a:latin typeface="Helvetica" pitchFamily="2" charset="0"/>
              </a:rPr>
              <a:t>of neuronal function. However, when</a:t>
            </a:r>
          </a:p>
          <a:p>
            <a:r>
              <a:rPr lang="en-GB" dirty="0">
                <a:effectLst/>
                <a:latin typeface="Helvetica" pitchFamily="2" charset="0"/>
              </a:rPr>
              <a:t>they are bound to FK506 and related drugs, </a:t>
            </a:r>
            <a:r>
              <a:rPr lang="en-GB" dirty="0" smtClean="0">
                <a:effectLst/>
                <a:latin typeface="Helvetica" pitchFamily="2" charset="0"/>
              </a:rPr>
              <a:t>the</a:t>
            </a:r>
            <a:r>
              <a:rPr lang="sl-SI" dirty="0" smtClean="0">
                <a:effectLst/>
                <a:latin typeface="Helvetica" pitchFamily="2" charset="0"/>
              </a:rPr>
              <a:t> </a:t>
            </a:r>
            <a:r>
              <a:rPr lang="en-GB" dirty="0" err="1" smtClean="0">
                <a:effectLst/>
                <a:latin typeface="Helvetica" pitchFamily="2" charset="0"/>
              </a:rPr>
              <a:t>immunophilins</a:t>
            </a:r>
            <a:r>
              <a:rPr lang="en-GB" dirty="0" smtClean="0">
                <a:effectLst/>
                <a:latin typeface="Helvetica" pitchFamily="2" charset="0"/>
              </a:rPr>
              <a:t> </a:t>
            </a:r>
            <a:r>
              <a:rPr lang="en-GB" dirty="0">
                <a:effectLst/>
                <a:latin typeface="Helvetica" pitchFamily="2" charset="0"/>
              </a:rPr>
              <a:t>inhibit calcineurin activity</a:t>
            </a:r>
            <a:r>
              <a:rPr lang="en-GB" dirty="0" smtClean="0">
                <a:effectLst/>
                <a:latin typeface="Helvetica" pitchFamily="2" charset="0"/>
              </a:rPr>
              <a:t>.</a:t>
            </a:r>
            <a:r>
              <a:rPr lang="sl-SI" dirty="0" smtClean="0">
                <a:effectLst/>
                <a:latin typeface="Helvetica" pitchFamily="2" charset="0"/>
              </a:rPr>
              <a:t> </a:t>
            </a:r>
            <a:r>
              <a:rPr lang="en-GB" dirty="0" smtClean="0">
                <a:effectLst/>
                <a:latin typeface="Helvetica" pitchFamily="2" charset="0"/>
              </a:rPr>
              <a:t>The </a:t>
            </a:r>
            <a:r>
              <a:rPr lang="en-GB" dirty="0">
                <a:effectLst/>
                <a:latin typeface="Helvetica" pitchFamily="2" charset="0"/>
              </a:rPr>
              <a:t>other mechanism of protein </a:t>
            </a:r>
            <a:r>
              <a:rPr lang="en-GB" dirty="0" smtClean="0">
                <a:effectLst/>
                <a:latin typeface="Helvetica" pitchFamily="2" charset="0"/>
              </a:rPr>
              <a:t>phosphatase</a:t>
            </a:r>
            <a:r>
              <a:rPr lang="sl-SI" dirty="0" smtClean="0">
                <a:effectLst/>
                <a:latin typeface="Helvetica" pitchFamily="2" charset="0"/>
              </a:rPr>
              <a:t> </a:t>
            </a:r>
            <a:r>
              <a:rPr lang="en-GB" dirty="0" smtClean="0">
                <a:effectLst/>
                <a:latin typeface="Helvetica" pitchFamily="2" charset="0"/>
              </a:rPr>
              <a:t>regulation </a:t>
            </a:r>
            <a:r>
              <a:rPr lang="en-GB" dirty="0">
                <a:effectLst/>
                <a:latin typeface="Helvetica" pitchFamily="2" charset="0"/>
              </a:rPr>
              <a:t>is indirect and involves a class of </a:t>
            </a:r>
            <a:r>
              <a:rPr lang="en-GB" dirty="0" smtClean="0">
                <a:effectLst/>
                <a:latin typeface="Helvetica" pitchFamily="2" charset="0"/>
              </a:rPr>
              <a:t>proteins</a:t>
            </a:r>
            <a:r>
              <a:rPr lang="sl-SI" dirty="0" smtClean="0">
                <a:effectLst/>
                <a:latin typeface="Helvetica" pitchFamily="2" charset="0"/>
              </a:rPr>
              <a:t> </a:t>
            </a:r>
            <a:r>
              <a:rPr lang="en-GB" dirty="0" smtClean="0">
                <a:effectLst/>
                <a:latin typeface="Helvetica" pitchFamily="2" charset="0"/>
              </a:rPr>
              <a:t>referred </a:t>
            </a:r>
            <a:r>
              <a:rPr lang="en-GB" dirty="0">
                <a:effectLst/>
                <a:latin typeface="Helvetica" pitchFamily="2" charset="0"/>
              </a:rPr>
              <a:t>to as protein phosphatase inhibitors, </a:t>
            </a:r>
            <a:r>
              <a:rPr lang="en-GB" dirty="0" smtClean="0">
                <a:effectLst/>
                <a:latin typeface="Helvetica" pitchFamily="2" charset="0"/>
              </a:rPr>
              <a:t>examples</a:t>
            </a:r>
            <a:r>
              <a:rPr lang="sl-SI" dirty="0" smtClean="0">
                <a:effectLst/>
                <a:latin typeface="Helvetica" pitchFamily="2" charset="0"/>
              </a:rPr>
              <a:t> </a:t>
            </a:r>
            <a:r>
              <a:rPr lang="en-GB" dirty="0" smtClean="0">
                <a:effectLst/>
                <a:latin typeface="Helvetica" pitchFamily="2" charset="0"/>
              </a:rPr>
              <a:t>of </a:t>
            </a:r>
            <a:r>
              <a:rPr lang="en-GB" dirty="0">
                <a:effectLst/>
                <a:latin typeface="Helvetica" pitchFamily="2" charset="0"/>
              </a:rPr>
              <a:t>which are listed in . Among these, the </a:t>
            </a:r>
            <a:r>
              <a:rPr lang="en-GB" dirty="0" smtClean="0">
                <a:effectLst/>
                <a:latin typeface="Helvetica" pitchFamily="2" charset="0"/>
              </a:rPr>
              <a:t>best</a:t>
            </a:r>
            <a:r>
              <a:rPr lang="sl-SI" dirty="0" smtClean="0">
                <a:effectLst/>
                <a:latin typeface="Helvetica" pitchFamily="2" charset="0"/>
              </a:rPr>
              <a:t> </a:t>
            </a:r>
            <a:r>
              <a:rPr lang="en-GB" dirty="0" smtClean="0">
                <a:effectLst/>
                <a:latin typeface="Helvetica" pitchFamily="2" charset="0"/>
              </a:rPr>
              <a:t>known </a:t>
            </a:r>
            <a:r>
              <a:rPr lang="en-GB" dirty="0">
                <a:effectLst/>
                <a:latin typeface="Helvetica" pitchFamily="2" charset="0"/>
              </a:rPr>
              <a:t>are phosphatase inhibitors 1 and 2 and</a:t>
            </a:r>
          </a:p>
          <a:p>
            <a:r>
              <a:rPr lang="en-GB" dirty="0">
                <a:effectLst/>
                <a:latin typeface="Helvetica" pitchFamily="2" charset="0"/>
              </a:rPr>
              <a:t>dopamine- and cAMP-regulated phosphoprotein </a:t>
            </a:r>
            <a:r>
              <a:rPr lang="en-GB" dirty="0" smtClean="0">
                <a:effectLst/>
                <a:latin typeface="Helvetica" pitchFamily="2" charset="0"/>
              </a:rPr>
              <a:t>of</a:t>
            </a:r>
            <a:r>
              <a:rPr lang="sl-SI" dirty="0" smtClean="0">
                <a:effectLst/>
                <a:latin typeface="Helvetica" pitchFamily="2" charset="0"/>
              </a:rPr>
              <a:t> </a:t>
            </a:r>
            <a:r>
              <a:rPr lang="en-GB" dirty="0" smtClean="0">
                <a:effectLst/>
                <a:latin typeface="Helvetica" pitchFamily="2" charset="0"/>
              </a:rPr>
              <a:t>32 </a:t>
            </a:r>
            <a:r>
              <a:rPr lang="en-GB" dirty="0" err="1">
                <a:effectLst/>
                <a:latin typeface="Helvetica" pitchFamily="2" charset="0"/>
              </a:rPr>
              <a:t>kDa</a:t>
            </a:r>
            <a:r>
              <a:rPr lang="en-GB" dirty="0">
                <a:effectLst/>
                <a:latin typeface="Helvetica" pitchFamily="2" charset="0"/>
              </a:rPr>
              <a:t> (DARPP-32). DARPP-32 is especially </a:t>
            </a:r>
            <a:r>
              <a:rPr lang="en-GB" dirty="0" smtClean="0">
                <a:effectLst/>
                <a:latin typeface="Helvetica" pitchFamily="2" charset="0"/>
              </a:rPr>
              <a:t>concentrated</a:t>
            </a:r>
            <a:r>
              <a:rPr lang="sl-SI" dirty="0" smtClean="0">
                <a:effectLst/>
                <a:latin typeface="Helvetica" pitchFamily="2" charset="0"/>
              </a:rPr>
              <a:t> </a:t>
            </a:r>
            <a:r>
              <a:rPr lang="en-GB" dirty="0" smtClean="0">
                <a:effectLst/>
                <a:latin typeface="Helvetica" pitchFamily="2" charset="0"/>
              </a:rPr>
              <a:t>in </a:t>
            </a:r>
            <a:r>
              <a:rPr lang="en-GB" dirty="0">
                <a:effectLst/>
                <a:latin typeface="Helvetica" pitchFamily="2" charset="0"/>
              </a:rPr>
              <a:t>neurons of the striatum, which </a:t>
            </a:r>
            <a:r>
              <a:rPr lang="en-GB" dirty="0" smtClean="0">
                <a:effectLst/>
                <a:latin typeface="Helvetica" pitchFamily="2" charset="0"/>
              </a:rPr>
              <a:t>receive</a:t>
            </a:r>
            <a:r>
              <a:rPr lang="sl-SI" dirty="0" smtClean="0">
                <a:effectLst/>
                <a:latin typeface="Helvetica" pitchFamily="2" charset="0"/>
              </a:rPr>
              <a:t> </a:t>
            </a:r>
            <a:r>
              <a:rPr lang="en-GB" dirty="0" smtClean="0">
                <a:effectLst/>
                <a:latin typeface="Helvetica" pitchFamily="2" charset="0"/>
              </a:rPr>
              <a:t>dense </a:t>
            </a:r>
            <a:r>
              <a:rPr lang="en-GB" dirty="0">
                <a:effectLst/>
                <a:latin typeface="Helvetica" pitchFamily="2" charset="0"/>
              </a:rPr>
              <a:t>dopaminergic innervation. These proteins </a:t>
            </a:r>
            <a:r>
              <a:rPr lang="en-GB" dirty="0" smtClean="0">
                <a:effectLst/>
                <a:latin typeface="Helvetica" pitchFamily="2" charset="0"/>
              </a:rPr>
              <a:t>are</a:t>
            </a:r>
            <a:r>
              <a:rPr lang="sl-SI" dirty="0" smtClean="0">
                <a:effectLst/>
                <a:latin typeface="Helvetica" pitchFamily="2" charset="0"/>
              </a:rPr>
              <a:t> </a:t>
            </a:r>
            <a:r>
              <a:rPr lang="en-GB" dirty="0" smtClean="0">
                <a:effectLst/>
                <a:latin typeface="Helvetica" pitchFamily="2" charset="0"/>
              </a:rPr>
              <a:t>highly </a:t>
            </a:r>
            <a:r>
              <a:rPr lang="en-GB" dirty="0">
                <a:effectLst/>
                <a:latin typeface="Helvetica" pitchFamily="2" charset="0"/>
              </a:rPr>
              <a:t>potent inhibitors of protein phosphatase 1</a:t>
            </a:r>
            <a:r>
              <a:rPr lang="en-GB" dirty="0" smtClean="0">
                <a:effectLst/>
                <a:latin typeface="Helvetica" pitchFamily="2" charset="0"/>
              </a:rPr>
              <a:t>,</a:t>
            </a:r>
            <a:r>
              <a:rPr lang="sl-SI" dirty="0" smtClean="0">
                <a:effectLst/>
                <a:latin typeface="Helvetica" pitchFamily="2" charset="0"/>
              </a:rPr>
              <a:t> </a:t>
            </a:r>
            <a:r>
              <a:rPr lang="en-GB" dirty="0" smtClean="0">
                <a:effectLst/>
                <a:latin typeface="Helvetica" pitchFamily="2" charset="0"/>
              </a:rPr>
              <a:t>the </a:t>
            </a:r>
            <a:r>
              <a:rPr lang="en-GB" dirty="0">
                <a:effectLst/>
                <a:latin typeface="Helvetica" pitchFamily="2" charset="0"/>
              </a:rPr>
              <a:t>predominant protein serine–threonine </a:t>
            </a:r>
            <a:r>
              <a:rPr lang="en-GB" dirty="0" smtClean="0">
                <a:effectLst/>
                <a:latin typeface="Helvetica" pitchFamily="2" charset="0"/>
              </a:rPr>
              <a:t>phosphatase</a:t>
            </a:r>
            <a:r>
              <a:rPr lang="sl-SI" dirty="0" smtClean="0">
                <a:effectLst/>
                <a:latin typeface="Helvetica" pitchFamily="2" charset="0"/>
              </a:rPr>
              <a:t> </a:t>
            </a:r>
            <a:r>
              <a:rPr lang="en-GB" dirty="0" smtClean="0">
                <a:effectLst/>
                <a:latin typeface="Helvetica" pitchFamily="2" charset="0"/>
              </a:rPr>
              <a:t>in </a:t>
            </a:r>
            <a:r>
              <a:rPr lang="en-GB" dirty="0">
                <a:effectLst/>
                <a:latin typeface="Helvetica" pitchFamily="2" charset="0"/>
              </a:rPr>
              <a:t>mammalian cells. Phosphorylation </a:t>
            </a:r>
            <a:r>
              <a:rPr lang="en-GB" dirty="0" smtClean="0">
                <a:effectLst/>
                <a:latin typeface="Helvetica" pitchFamily="2" charset="0"/>
              </a:rPr>
              <a:t>of</a:t>
            </a:r>
            <a:r>
              <a:rPr lang="sl-SI" dirty="0" smtClean="0">
                <a:effectLst/>
                <a:latin typeface="Helvetica" pitchFamily="2" charset="0"/>
              </a:rPr>
              <a:t> </a:t>
            </a:r>
            <a:r>
              <a:rPr lang="en-GB" dirty="0" smtClean="0">
                <a:effectLst/>
                <a:latin typeface="Helvetica" pitchFamily="2" charset="0"/>
              </a:rPr>
              <a:t>most </a:t>
            </a:r>
            <a:r>
              <a:rPr lang="en-GB" dirty="0">
                <a:effectLst/>
                <a:latin typeface="Helvetica" pitchFamily="2" charset="0"/>
              </a:rPr>
              <a:t>of these inhibitor proteins by PKA or by </a:t>
            </a:r>
            <a:r>
              <a:rPr lang="en-GB" dirty="0" smtClean="0">
                <a:effectLst/>
                <a:latin typeface="Helvetica" pitchFamily="2" charset="0"/>
              </a:rPr>
              <a:t>other</a:t>
            </a:r>
            <a:r>
              <a:rPr lang="sl-SI" dirty="0" smtClean="0">
                <a:effectLst/>
                <a:latin typeface="Helvetica" pitchFamily="2" charset="0"/>
              </a:rPr>
              <a:t> </a:t>
            </a:r>
            <a:r>
              <a:rPr lang="en-GB" dirty="0" smtClean="0">
                <a:effectLst/>
                <a:latin typeface="Helvetica" pitchFamily="2" charset="0"/>
              </a:rPr>
              <a:t>protein </a:t>
            </a:r>
            <a:r>
              <a:rPr lang="en-GB" dirty="0">
                <a:effectLst/>
                <a:latin typeface="Helvetica" pitchFamily="2" charset="0"/>
              </a:rPr>
              <a:t>kinases greatly enhances their </a:t>
            </a:r>
            <a:r>
              <a:rPr lang="en-GB" dirty="0" smtClean="0">
                <a:effectLst/>
                <a:latin typeface="Helvetica" pitchFamily="2" charset="0"/>
              </a:rPr>
              <a:t>inhibitory</a:t>
            </a:r>
            <a:r>
              <a:rPr lang="sl-SI" dirty="0" smtClean="0">
                <a:effectLst/>
                <a:latin typeface="Helvetica" pitchFamily="2" charset="0"/>
              </a:rPr>
              <a:t> </a:t>
            </a:r>
            <a:r>
              <a:rPr lang="en-GB" dirty="0" smtClean="0">
                <a:effectLst/>
                <a:latin typeface="Helvetica" pitchFamily="2" charset="0"/>
              </a:rPr>
              <a:t>activity</a:t>
            </a:r>
            <a:r>
              <a:rPr lang="en-GB" dirty="0">
                <a:effectLst/>
                <a:latin typeface="Helvetica" pitchFamily="2" charset="0"/>
              </a:rPr>
              <a:t>. In neurons that contain these inhibitors</a:t>
            </a:r>
            <a:r>
              <a:rPr lang="en-GB" dirty="0" smtClean="0">
                <a:effectLst/>
                <a:latin typeface="Helvetica" pitchFamily="2" charset="0"/>
              </a:rPr>
              <a:t>,</a:t>
            </a:r>
            <a:r>
              <a:rPr lang="sl-SI" dirty="0" smtClean="0">
                <a:effectLst/>
                <a:latin typeface="Helvetica" pitchFamily="2" charset="0"/>
              </a:rPr>
              <a:t> </a:t>
            </a:r>
            <a:r>
              <a:rPr lang="en-GB" dirty="0" smtClean="0">
                <a:effectLst/>
                <a:latin typeface="Helvetica" pitchFamily="2" charset="0"/>
              </a:rPr>
              <a:t>neurotransmitters </a:t>
            </a:r>
            <a:r>
              <a:rPr lang="en-GB" dirty="0">
                <a:effectLst/>
                <a:latin typeface="Helvetica" pitchFamily="2" charset="0"/>
              </a:rPr>
              <a:t>that alter cellular cAMP levels </a:t>
            </a:r>
            <a:r>
              <a:rPr lang="en-GB" dirty="0" smtClean="0">
                <a:effectLst/>
                <a:latin typeface="Helvetica" pitchFamily="2" charset="0"/>
              </a:rPr>
              <a:t>can</a:t>
            </a:r>
            <a:r>
              <a:rPr lang="sl-SI" dirty="0" smtClean="0">
                <a:effectLst/>
                <a:latin typeface="Helvetica" pitchFamily="2" charset="0"/>
              </a:rPr>
              <a:t> </a:t>
            </a:r>
            <a:r>
              <a:rPr lang="en-GB" dirty="0" smtClean="0">
                <a:effectLst/>
                <a:latin typeface="Helvetica" pitchFamily="2" charset="0"/>
              </a:rPr>
              <a:t>influence </a:t>
            </a:r>
            <a:r>
              <a:rPr lang="en-GB" dirty="0">
                <a:effectLst/>
                <a:latin typeface="Helvetica" pitchFamily="2" charset="0"/>
              </a:rPr>
              <a:t>the phosphorylation of cellular proteins </a:t>
            </a:r>
            <a:r>
              <a:rPr lang="en-GB" dirty="0" smtClean="0">
                <a:effectLst/>
                <a:latin typeface="Helvetica" pitchFamily="2" charset="0"/>
              </a:rPr>
              <a:t>by</a:t>
            </a:r>
            <a:r>
              <a:rPr lang="sl-SI" dirty="0" smtClean="0">
                <a:effectLst/>
                <a:latin typeface="Helvetica" pitchFamily="2" charset="0"/>
              </a:rPr>
              <a:t> </a:t>
            </a:r>
            <a:r>
              <a:rPr lang="en-GB" dirty="0" smtClean="0">
                <a:effectLst/>
                <a:latin typeface="Helvetica" pitchFamily="2" charset="0"/>
              </a:rPr>
              <a:t>altering </a:t>
            </a:r>
            <a:r>
              <a:rPr lang="en-GB" dirty="0">
                <a:effectLst/>
                <a:latin typeface="Helvetica" pitchFamily="2" charset="0"/>
              </a:rPr>
              <a:t>protein phosphatase 1 activity as well as by</a:t>
            </a:r>
          </a:p>
          <a:p>
            <a:r>
              <a:rPr lang="en-GB" dirty="0">
                <a:effectLst/>
                <a:latin typeface="Helvetica" pitchFamily="2" charset="0"/>
              </a:rPr>
              <a:t>activating PKA. This process is illustrated in </a:t>
            </a:r>
            <a:r>
              <a:rPr lang="sl-SI" dirty="0" smtClean="0">
                <a:effectLst/>
                <a:latin typeface="Helvetica" pitchFamily="2" charset="0"/>
              </a:rPr>
              <a:t>s</a:t>
            </a:r>
            <a:r>
              <a:rPr lang="en-GB" dirty="0" err="1" smtClean="0">
                <a:effectLst/>
                <a:latin typeface="Helvetica" pitchFamily="2" charset="0"/>
              </a:rPr>
              <a:t>tudies</a:t>
            </a:r>
            <a:r>
              <a:rPr lang="en-GB" dirty="0" smtClean="0">
                <a:effectLst/>
                <a:latin typeface="Helvetica" pitchFamily="2" charset="0"/>
              </a:rPr>
              <a:t> </a:t>
            </a:r>
            <a:r>
              <a:rPr lang="en-GB" dirty="0">
                <a:effectLst/>
                <a:latin typeface="Helvetica" pitchFamily="2" charset="0"/>
              </a:rPr>
              <a:t>of the physiologic functions of </a:t>
            </a:r>
            <a:r>
              <a:rPr lang="en-GB" dirty="0" smtClean="0">
                <a:effectLst/>
                <a:latin typeface="Helvetica" pitchFamily="2" charset="0"/>
              </a:rPr>
              <a:t>phosphatases</a:t>
            </a:r>
            <a:r>
              <a:rPr lang="sl-SI" dirty="0" smtClean="0">
                <a:effectLst/>
                <a:latin typeface="Helvetica" pitchFamily="2" charset="0"/>
              </a:rPr>
              <a:t> </a:t>
            </a:r>
            <a:r>
              <a:rPr lang="en-GB" dirty="0" smtClean="0">
                <a:effectLst/>
                <a:latin typeface="Helvetica" pitchFamily="2" charset="0"/>
              </a:rPr>
              <a:t>have </a:t>
            </a:r>
            <a:r>
              <a:rPr lang="en-GB" dirty="0">
                <a:effectLst/>
                <a:latin typeface="Helvetica" pitchFamily="2" charset="0"/>
              </a:rPr>
              <a:t>been facilitated by the identification of </a:t>
            </a:r>
            <a:r>
              <a:rPr lang="en-GB" dirty="0" smtClean="0">
                <a:effectLst/>
                <a:latin typeface="Helvetica" pitchFamily="2" charset="0"/>
              </a:rPr>
              <a:t>natural</a:t>
            </a:r>
            <a:r>
              <a:rPr lang="sl-SI" dirty="0" smtClean="0">
                <a:effectLst/>
                <a:latin typeface="Helvetica" pitchFamily="2" charset="0"/>
              </a:rPr>
              <a:t> </a:t>
            </a:r>
            <a:r>
              <a:rPr lang="en-GB" dirty="0" smtClean="0">
                <a:effectLst/>
                <a:latin typeface="Helvetica" pitchFamily="2" charset="0"/>
              </a:rPr>
              <a:t>small </a:t>
            </a:r>
            <a:r>
              <a:rPr lang="en-GB" dirty="0">
                <a:effectLst/>
                <a:latin typeface="Helvetica" pitchFamily="2" charset="0"/>
              </a:rPr>
              <a:t>molecules that are relatively specific </a:t>
            </a:r>
            <a:r>
              <a:rPr lang="en-GB" dirty="0" smtClean="0">
                <a:effectLst/>
                <a:latin typeface="Helvetica" pitchFamily="2" charset="0"/>
              </a:rPr>
              <a:t>phosphatase</a:t>
            </a:r>
            <a:r>
              <a:rPr lang="sl-SI" dirty="0" smtClean="0">
                <a:effectLst/>
                <a:latin typeface="Helvetica" pitchFamily="2" charset="0"/>
              </a:rPr>
              <a:t> </a:t>
            </a:r>
            <a:r>
              <a:rPr lang="en-GB" dirty="0" smtClean="0">
                <a:effectLst/>
                <a:latin typeface="Helvetica" pitchFamily="2" charset="0"/>
              </a:rPr>
              <a:t>inhibitors</a:t>
            </a:r>
            <a:r>
              <a:rPr lang="en-GB" dirty="0">
                <a:effectLst/>
                <a:latin typeface="Helvetica" pitchFamily="2" charset="0"/>
              </a:rPr>
              <a:t>. Among these, the best known is </a:t>
            </a:r>
            <a:r>
              <a:rPr lang="en-GB" dirty="0" err="1" smtClean="0">
                <a:effectLst/>
                <a:latin typeface="Helvetica" pitchFamily="2" charset="0"/>
              </a:rPr>
              <a:t>okadaic</a:t>
            </a:r>
            <a:r>
              <a:rPr lang="sl-SI" dirty="0" smtClean="0">
                <a:effectLst/>
                <a:latin typeface="Helvetica" pitchFamily="2" charset="0"/>
              </a:rPr>
              <a:t> </a:t>
            </a:r>
            <a:r>
              <a:rPr lang="en-GB" dirty="0" smtClean="0">
                <a:effectLst/>
                <a:latin typeface="Helvetica" pitchFamily="2" charset="0"/>
              </a:rPr>
              <a:t>acid</a:t>
            </a:r>
            <a:r>
              <a:rPr lang="en-GB" dirty="0">
                <a:effectLst/>
                <a:latin typeface="Helvetica" pitchFamily="2" charset="0"/>
              </a:rPr>
              <a:t>, which inhibits protein phosphatases 1 and 2A.</a:t>
            </a:r>
          </a:p>
          <a:p>
            <a:r>
              <a:rPr lang="en-GB" dirty="0">
                <a:effectLst/>
                <a:latin typeface="Helvetica" pitchFamily="2" charset="0"/>
              </a:rPr>
              <a:t>The anchoring of protein phosphatases to </a:t>
            </a:r>
            <a:r>
              <a:rPr lang="en-GB" dirty="0" smtClean="0">
                <a:effectLst/>
                <a:latin typeface="Helvetica" pitchFamily="2" charset="0"/>
              </a:rPr>
              <a:t>specific</a:t>
            </a:r>
            <a:r>
              <a:rPr lang="sl-SI" dirty="0" smtClean="0">
                <a:effectLst/>
                <a:latin typeface="Helvetica" pitchFamily="2" charset="0"/>
              </a:rPr>
              <a:t> </a:t>
            </a:r>
            <a:r>
              <a:rPr lang="en-GB" dirty="0" smtClean="0">
                <a:effectLst/>
                <a:latin typeface="Helvetica" pitchFamily="2" charset="0"/>
              </a:rPr>
              <a:t>cellular </a:t>
            </a:r>
            <a:r>
              <a:rPr lang="en-GB" dirty="0">
                <a:effectLst/>
                <a:latin typeface="Helvetica" pitchFamily="2" charset="0"/>
              </a:rPr>
              <a:t>domains by a series of regulatory subunits</a:t>
            </a:r>
            <a:r>
              <a:rPr lang="en-GB" dirty="0" smtClean="0">
                <a:effectLst/>
                <a:latin typeface="Helvetica" pitchFamily="2" charset="0"/>
              </a:rPr>
              <a:t>,</a:t>
            </a:r>
            <a:r>
              <a:rPr lang="sl-SI" dirty="0" smtClean="0">
                <a:effectLst/>
                <a:latin typeface="Helvetica" pitchFamily="2" charset="0"/>
              </a:rPr>
              <a:t> </a:t>
            </a:r>
            <a:r>
              <a:rPr lang="en-GB" dirty="0" smtClean="0">
                <a:effectLst/>
                <a:latin typeface="Helvetica" pitchFamily="2" charset="0"/>
              </a:rPr>
              <a:t>which </a:t>
            </a:r>
            <a:r>
              <a:rPr lang="en-GB" dirty="0">
                <a:effectLst/>
                <a:latin typeface="Helvetica" pitchFamily="2" charset="0"/>
              </a:rPr>
              <a:t>can be tissue-specific, represents another </a:t>
            </a:r>
            <a:r>
              <a:rPr lang="en-GB" dirty="0" smtClean="0">
                <a:effectLst/>
                <a:latin typeface="Helvetica" pitchFamily="2" charset="0"/>
              </a:rPr>
              <a:t>level</a:t>
            </a:r>
            <a:r>
              <a:rPr lang="sl-SI" dirty="0" smtClean="0">
                <a:effectLst/>
                <a:latin typeface="Helvetica" pitchFamily="2" charset="0"/>
              </a:rPr>
              <a:t> </a:t>
            </a:r>
            <a:r>
              <a:rPr lang="en-GB" dirty="0" smtClean="0">
                <a:effectLst/>
                <a:latin typeface="Helvetica" pitchFamily="2" charset="0"/>
              </a:rPr>
              <a:t>of </a:t>
            </a:r>
            <a:r>
              <a:rPr lang="en-GB" dirty="0">
                <a:effectLst/>
                <a:latin typeface="Helvetica" pitchFamily="2" charset="0"/>
              </a:rPr>
              <a:t>regulation. For example, a recently described </a:t>
            </a:r>
            <a:r>
              <a:rPr lang="en-GB" dirty="0" smtClean="0">
                <a:effectLst/>
                <a:latin typeface="Helvetica" pitchFamily="2" charset="0"/>
              </a:rPr>
              <a:t>protein,</a:t>
            </a:r>
            <a:r>
              <a:rPr lang="sl-SI" dirty="0" smtClean="0">
                <a:effectLst/>
                <a:latin typeface="Helvetica" pitchFamily="2" charset="0"/>
              </a:rPr>
              <a:t> </a:t>
            </a:r>
            <a:r>
              <a:rPr lang="en-GB" dirty="0" smtClean="0">
                <a:effectLst/>
                <a:latin typeface="Helvetica" pitchFamily="2" charset="0"/>
              </a:rPr>
              <a:t>termed </a:t>
            </a:r>
            <a:r>
              <a:rPr lang="en-GB" dirty="0" err="1">
                <a:effectLst/>
                <a:latin typeface="Helvetica" pitchFamily="2" charset="0"/>
              </a:rPr>
              <a:t>spinophilin</a:t>
            </a:r>
            <a:r>
              <a:rPr lang="en-GB" dirty="0">
                <a:effectLst/>
                <a:latin typeface="Helvetica" pitchFamily="2" charset="0"/>
              </a:rPr>
              <a:t>, may function as a </a:t>
            </a:r>
            <a:r>
              <a:rPr lang="en-GB" dirty="0" smtClean="0">
                <a:effectLst/>
                <a:latin typeface="Helvetica" pitchFamily="2" charset="0"/>
              </a:rPr>
              <a:t>protein</a:t>
            </a:r>
            <a:r>
              <a:rPr lang="sl-SI" dirty="0" smtClean="0">
                <a:effectLst/>
                <a:latin typeface="Helvetica" pitchFamily="2" charset="0"/>
              </a:rPr>
              <a:t> </a:t>
            </a:r>
            <a:r>
              <a:rPr lang="en-GB" dirty="0" smtClean="0">
                <a:effectLst/>
                <a:latin typeface="Helvetica" pitchFamily="2" charset="0"/>
              </a:rPr>
              <a:t>phosphatase </a:t>
            </a:r>
            <a:r>
              <a:rPr lang="en-GB" dirty="0">
                <a:effectLst/>
                <a:latin typeface="Helvetica" pitchFamily="2" charset="0"/>
              </a:rPr>
              <a:t>1–anchoring protein that </a:t>
            </a:r>
            <a:r>
              <a:rPr lang="en-GB" dirty="0" smtClean="0">
                <a:effectLst/>
                <a:latin typeface="Helvetica" pitchFamily="2" charset="0"/>
              </a:rPr>
              <a:t>selectively</a:t>
            </a:r>
            <a:r>
              <a:rPr lang="sl-SI" dirty="0" smtClean="0">
                <a:effectLst/>
                <a:latin typeface="Helvetica" pitchFamily="2" charset="0"/>
              </a:rPr>
              <a:t> </a:t>
            </a:r>
            <a:r>
              <a:rPr lang="en-GB" dirty="0" smtClean="0">
                <a:effectLst/>
                <a:latin typeface="Helvetica" pitchFamily="2" charset="0"/>
              </a:rPr>
              <a:t>tethers </a:t>
            </a:r>
            <a:r>
              <a:rPr lang="en-GB" dirty="0">
                <a:effectLst/>
                <a:latin typeface="Helvetica" pitchFamily="2" charset="0"/>
              </a:rPr>
              <a:t>the enzyme to dendritic spines. In contrast, </a:t>
            </a:r>
            <a:r>
              <a:rPr lang="en-GB" dirty="0" smtClean="0">
                <a:effectLst/>
                <a:latin typeface="Helvetica" pitchFamily="2" charset="0"/>
              </a:rPr>
              <a:t>the</a:t>
            </a:r>
            <a:r>
              <a:rPr lang="sl-SI" dirty="0" smtClean="0">
                <a:effectLst/>
                <a:latin typeface="Helvetica" pitchFamily="2" charset="0"/>
              </a:rPr>
              <a:t> </a:t>
            </a:r>
            <a:r>
              <a:rPr lang="en-GB" dirty="0" smtClean="0">
                <a:effectLst/>
                <a:latin typeface="Helvetica" pitchFamily="2" charset="0"/>
              </a:rPr>
              <a:t>protein </a:t>
            </a:r>
            <a:r>
              <a:rPr lang="en-GB" dirty="0">
                <a:effectLst/>
                <a:latin typeface="Helvetica" pitchFamily="2" charset="0"/>
              </a:rPr>
              <a:t>phosphatase 1 nuclear targeting </a:t>
            </a:r>
            <a:r>
              <a:rPr lang="en-GB" dirty="0" smtClean="0">
                <a:effectLst/>
                <a:latin typeface="Helvetica" pitchFamily="2" charset="0"/>
              </a:rPr>
              <a:t>subunit</a:t>
            </a:r>
            <a:r>
              <a:rPr lang="sl-SI" dirty="0" smtClean="0">
                <a:effectLst/>
                <a:latin typeface="Helvetica" pitchFamily="2" charset="0"/>
              </a:rPr>
              <a:t> </a:t>
            </a:r>
            <a:r>
              <a:rPr lang="en-GB" dirty="0" smtClean="0">
                <a:effectLst/>
                <a:latin typeface="Helvetica" pitchFamily="2" charset="0"/>
              </a:rPr>
              <a:t>(</a:t>
            </a:r>
            <a:r>
              <a:rPr lang="en-GB" dirty="0">
                <a:effectLst/>
                <a:latin typeface="Helvetica" pitchFamily="2" charset="0"/>
              </a:rPr>
              <a:t>PNUTS) may target the same phosphatase to the </a:t>
            </a:r>
            <a:r>
              <a:rPr lang="en-GB" dirty="0" smtClean="0">
                <a:effectLst/>
                <a:latin typeface="Helvetica" pitchFamily="2" charset="0"/>
              </a:rPr>
              <a:t>cell</a:t>
            </a:r>
            <a:r>
              <a:rPr lang="sl-SI" dirty="0" smtClean="0">
                <a:effectLst/>
                <a:latin typeface="Helvetica" pitchFamily="2" charset="0"/>
              </a:rPr>
              <a:t> </a:t>
            </a:r>
            <a:r>
              <a:rPr lang="en-GB" dirty="0" smtClean="0">
                <a:effectLst/>
                <a:latin typeface="Helvetica" pitchFamily="2" charset="0"/>
              </a:rPr>
              <a:t>nucleus</a:t>
            </a:r>
            <a:r>
              <a:rPr lang="en-GB" dirty="0">
                <a:effectLst/>
                <a:latin typeface="Helvetica" pitchFamily="2" charset="0"/>
              </a:rPr>
              <a:t>.</a:t>
            </a:r>
          </a:p>
          <a:p>
            <a:endParaRPr lang="en-US" dirty="0"/>
          </a:p>
        </p:txBody>
      </p:sp>
      <p:sp>
        <p:nvSpPr>
          <p:cNvPr id="4" name="Slide Number Placeholder 3"/>
          <p:cNvSpPr>
            <a:spLocks noGrp="1"/>
          </p:cNvSpPr>
          <p:nvPr>
            <p:ph type="sldNum" sz="quarter" idx="5"/>
          </p:nvPr>
        </p:nvSpPr>
        <p:spPr/>
        <p:txBody>
          <a:bodyPr/>
          <a:lstStyle/>
          <a:p>
            <a:fld id="{032C6EA3-E1DE-7F4E-A75E-FB843D17C7F4}" type="slidenum">
              <a:rPr lang="en-US" smtClean="0"/>
              <a:t>54</a:t>
            </a:fld>
            <a:endParaRPr lang="en-US"/>
          </a:p>
        </p:txBody>
      </p:sp>
    </p:spTree>
    <p:extLst>
      <p:ext uri="{BB962C8B-B14F-4D97-AF65-F5344CB8AC3E}">
        <p14:creationId xmlns:p14="http://schemas.microsoft.com/office/powerpoint/2010/main" val="18918854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2C6EA3-E1DE-7F4E-A75E-FB843D17C7F4}" type="slidenum">
              <a:rPr lang="en-US" smtClean="0"/>
              <a:t>55</a:t>
            </a:fld>
            <a:endParaRPr lang="en-US"/>
          </a:p>
        </p:txBody>
      </p:sp>
    </p:spTree>
    <p:extLst>
      <p:ext uri="{BB962C8B-B14F-4D97-AF65-F5344CB8AC3E}">
        <p14:creationId xmlns:p14="http://schemas.microsoft.com/office/powerpoint/2010/main" val="5865752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u="none" strike="noStrike" dirty="0">
                <a:solidFill>
                  <a:srgbClr val="494848"/>
                </a:solidFill>
                <a:effectLst/>
                <a:latin typeface="Catamaran"/>
              </a:rPr>
              <a:t> Luigi Galvani (1737-1798), an Italian physician and physicist, began his researches into electrophysiology in the late 1770s. He noticed that the muscles of a frog twitched and contracted when two different metals, shaped into arcs, were placed on the frog's spinal cord and leg. He used similar arcs in his famous frog experiments of 1786 where he claimed that the contraction of the muscle was due to animal electricity. Later disproved, this idea stated that the electrical current was produced by living tissues in the body.</a:t>
            </a:r>
          </a:p>
          <a:p>
            <a:endParaRPr lang="sl-SI" dirty="0"/>
          </a:p>
          <a:p>
            <a:pPr eaLnBrk="1" hangingPunct="1">
              <a:spcBef>
                <a:spcPct val="0"/>
              </a:spcBef>
            </a:pPr>
            <a:r>
              <a:rPr lang="en-US" altLang="en-US" dirty="0"/>
              <a:t>In 1783, according to popular version of the story, Galvani dissected a frog at a table where he had been conducting experiments with static electricity. Galvani's assistant touched an exposed sciatic nerve of the frog with a metal scalpel, which had picked up a charge. At that moment, they saw sparks and the dead frog's leg kick as if in life. The observation made Galvani the first investigator to appreciate the relationship between electricity and animation — or life. This finding provided the basis for the current understanding that electrical energy (carried by ions), and not air or fluid as in earlier </a:t>
            </a:r>
            <a:r>
              <a:rPr lang="en-US" altLang="en-US" dirty="0">
                <a:hlinkClick r:id="rId3" tooltip="Balloonist theory"/>
              </a:rPr>
              <a:t>balloonist theories</a:t>
            </a:r>
            <a:r>
              <a:rPr lang="en-US" altLang="en-US" dirty="0"/>
              <a:t>, is the impetus behind muscle movement. He is poorly credited with the discovery of </a:t>
            </a:r>
            <a:r>
              <a:rPr lang="en-US" altLang="en-US" dirty="0">
                <a:hlinkClick r:id="rId4" tooltip="Bioelectricity"/>
              </a:rPr>
              <a:t>bioelectricity</a:t>
            </a:r>
            <a:r>
              <a:rPr lang="en-US" altLang="en-US" dirty="0"/>
              <a:t>.</a:t>
            </a:r>
          </a:p>
          <a:p>
            <a:pPr eaLnBrk="1" hangingPunct="1">
              <a:spcBef>
                <a:spcPct val="0"/>
              </a:spcBef>
            </a:pPr>
            <a:r>
              <a:rPr lang="en-US" altLang="en-US" dirty="0"/>
              <a:t>Galvani called the term </a:t>
            </a:r>
            <a:r>
              <a:rPr lang="en-US" altLang="en-US" i="1" dirty="0"/>
              <a:t>animal electricity</a:t>
            </a:r>
            <a:r>
              <a:rPr lang="en-US" altLang="en-US" dirty="0"/>
              <a:t> to describe whatever it was that activated the </a:t>
            </a:r>
            <a:r>
              <a:rPr lang="en-US" altLang="en-US" dirty="0">
                <a:hlinkClick r:id="rId5" tooltip="Muscle"/>
              </a:rPr>
              <a:t>muscles</a:t>
            </a:r>
            <a:r>
              <a:rPr lang="en-US" altLang="en-US" dirty="0"/>
              <a:t> of his specimens. Along with contemporaries, he regarded their activation as being generated by an electrical fluid that is carried to the muscles by the </a:t>
            </a:r>
            <a:r>
              <a:rPr lang="en-US" altLang="en-US" dirty="0">
                <a:hlinkClick r:id="rId6" tooltip="Nerve"/>
              </a:rPr>
              <a:t>nerves</a:t>
            </a:r>
            <a:r>
              <a:rPr lang="en-US" altLang="en-US" dirty="0"/>
              <a:t>. The phenomenon was dubbed "</a:t>
            </a:r>
            <a:r>
              <a:rPr lang="en-US" altLang="en-US" dirty="0">
                <a:hlinkClick r:id="rId7" tooltip="Galvanism"/>
              </a:rPr>
              <a:t>galvanism</a:t>
            </a:r>
            <a:r>
              <a:rPr lang="en-US" altLang="en-US" dirty="0"/>
              <a:t>", after Galvani, on the suggestion of his peer and sometime intellectual adversary </a:t>
            </a:r>
            <a:r>
              <a:rPr lang="en-US" altLang="en-US" dirty="0">
                <a:hlinkClick r:id="rId8" tooltip="Alessandro Volta"/>
              </a:rPr>
              <a:t>Alessandro Volta</a:t>
            </a:r>
            <a:r>
              <a:rPr lang="en-US" altLang="en-US" dirty="0"/>
              <a:t>.</a:t>
            </a:r>
          </a:p>
          <a:p>
            <a:endParaRPr lang="sl-SI" dirty="0"/>
          </a:p>
        </p:txBody>
      </p:sp>
      <p:sp>
        <p:nvSpPr>
          <p:cNvPr id="4" name="Označba mesta številke diapozitiva 3"/>
          <p:cNvSpPr>
            <a:spLocks noGrp="1"/>
          </p:cNvSpPr>
          <p:nvPr>
            <p:ph type="sldNum" sz="quarter" idx="5"/>
          </p:nvPr>
        </p:nvSpPr>
        <p:spPr/>
        <p:txBody>
          <a:bodyPr/>
          <a:lstStyle/>
          <a:p>
            <a:fld id="{E7CDCA1C-FAA1-4658-B21D-5361100E6A84}" type="slidenum">
              <a:rPr lang="sl-SI" smtClean="0"/>
              <a:t>8</a:t>
            </a:fld>
            <a:endParaRPr lang="sl-SI"/>
          </a:p>
        </p:txBody>
      </p:sp>
    </p:spTree>
    <p:extLst>
      <p:ext uri="{BB962C8B-B14F-4D97-AF65-F5344CB8AC3E}">
        <p14:creationId xmlns:p14="http://schemas.microsoft.com/office/powerpoint/2010/main" val="20978099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latin typeface="Helvetica" pitchFamily="2" charset="0"/>
              </a:rPr>
              <a:t>Intracellular pathways of </a:t>
            </a:r>
            <a:r>
              <a:rPr lang="en-GB" dirty="0" err="1">
                <a:effectLst/>
                <a:latin typeface="Helvetica" pitchFamily="2" charset="0"/>
              </a:rPr>
              <a:t>neurotrophins</a:t>
            </a:r>
            <a:r>
              <a:rPr lang="en-GB" dirty="0">
                <a:effectLst/>
                <a:latin typeface="Helvetica" pitchFamily="2" charset="0"/>
              </a:rPr>
              <a:t> in </a:t>
            </a:r>
            <a:r>
              <a:rPr lang="en-GB" dirty="0" smtClean="0">
                <a:effectLst/>
                <a:latin typeface="Helvetica" pitchFamily="2" charset="0"/>
              </a:rPr>
              <a:t>the</a:t>
            </a:r>
            <a:r>
              <a:rPr lang="sl-SI" dirty="0" smtClean="0">
                <a:effectLst/>
                <a:latin typeface="Helvetica" pitchFamily="2" charset="0"/>
              </a:rPr>
              <a:t> </a:t>
            </a:r>
            <a:r>
              <a:rPr lang="en-GB" dirty="0" smtClean="0">
                <a:effectLst/>
                <a:latin typeface="Helvetica" pitchFamily="2" charset="0"/>
              </a:rPr>
              <a:t>brain</a:t>
            </a:r>
            <a:r>
              <a:rPr lang="en-GB" dirty="0">
                <a:effectLst/>
                <a:latin typeface="Helvetica" pitchFamily="2" charset="0"/>
              </a:rPr>
              <a:t>. The activation of a </a:t>
            </a:r>
            <a:r>
              <a:rPr lang="en-GB" dirty="0" err="1">
                <a:effectLst/>
                <a:latin typeface="Helvetica" pitchFamily="2" charset="0"/>
              </a:rPr>
              <a:t>neurotrophin</a:t>
            </a:r>
            <a:r>
              <a:rPr lang="en-GB" dirty="0">
                <a:effectLst/>
                <a:latin typeface="Helvetica" pitchFamily="2" charset="0"/>
              </a:rPr>
              <a:t> receptor (</a:t>
            </a:r>
            <a:r>
              <a:rPr lang="en-GB" dirty="0" err="1">
                <a:effectLst/>
                <a:latin typeface="Helvetica" pitchFamily="2" charset="0"/>
              </a:rPr>
              <a:t>Trk</a:t>
            </a:r>
            <a:r>
              <a:rPr lang="en-GB" dirty="0" smtClean="0">
                <a:effectLst/>
                <a:latin typeface="Helvetica" pitchFamily="2" charset="0"/>
              </a:rPr>
              <a:t>)</a:t>
            </a:r>
            <a:r>
              <a:rPr lang="sl-SI" dirty="0" smtClean="0">
                <a:effectLst/>
                <a:latin typeface="Helvetica" pitchFamily="2" charset="0"/>
              </a:rPr>
              <a:t> </a:t>
            </a:r>
            <a:r>
              <a:rPr lang="en-GB" dirty="0" smtClean="0">
                <a:effectLst/>
                <a:latin typeface="Helvetica" pitchFamily="2" charset="0"/>
              </a:rPr>
              <a:t>stimulates </a:t>
            </a:r>
            <a:r>
              <a:rPr lang="en-GB" dirty="0">
                <a:effectLst/>
                <a:latin typeface="Helvetica" pitchFamily="2" charset="0"/>
              </a:rPr>
              <a:t>protein tyrosine kinase activity and results </a:t>
            </a:r>
            <a:r>
              <a:rPr lang="en-GB" dirty="0" smtClean="0">
                <a:effectLst/>
                <a:latin typeface="Helvetica" pitchFamily="2" charset="0"/>
              </a:rPr>
              <a:t>in</a:t>
            </a:r>
            <a:r>
              <a:rPr lang="sl-SI" dirty="0" smtClean="0">
                <a:effectLst/>
                <a:latin typeface="Helvetica" pitchFamily="2" charset="0"/>
              </a:rPr>
              <a:t> </a:t>
            </a:r>
            <a:r>
              <a:rPr lang="en-GB" dirty="0" smtClean="0">
                <a:effectLst/>
                <a:latin typeface="Helvetica" pitchFamily="2" charset="0"/>
              </a:rPr>
              <a:t>the </a:t>
            </a:r>
            <a:r>
              <a:rPr lang="en-GB" dirty="0">
                <a:effectLst/>
                <a:latin typeface="Helvetica" pitchFamily="2" charset="0"/>
              </a:rPr>
              <a:t>autophosphorylation of the receptor. The </a:t>
            </a:r>
            <a:r>
              <a:rPr lang="en-GB" dirty="0" smtClean="0">
                <a:effectLst/>
                <a:latin typeface="Helvetica" pitchFamily="2" charset="0"/>
              </a:rPr>
              <a:t>phosphorylated</a:t>
            </a:r>
            <a:r>
              <a:rPr lang="sl-SI" dirty="0" smtClean="0">
                <a:effectLst/>
                <a:latin typeface="Helvetica" pitchFamily="2" charset="0"/>
              </a:rPr>
              <a:t> </a:t>
            </a:r>
            <a:r>
              <a:rPr lang="en-GB" dirty="0" smtClean="0">
                <a:effectLst/>
                <a:latin typeface="Helvetica" pitchFamily="2" charset="0"/>
              </a:rPr>
              <a:t>receptor </a:t>
            </a:r>
            <a:r>
              <a:rPr lang="en-GB" dirty="0">
                <a:effectLst/>
                <a:latin typeface="Helvetica" pitchFamily="2" charset="0"/>
              </a:rPr>
              <a:t>subsequently associates </a:t>
            </a:r>
            <a:r>
              <a:rPr lang="en-GB" dirty="0" smtClean="0">
                <a:effectLst/>
                <a:latin typeface="Helvetica" pitchFamily="2" charset="0"/>
              </a:rPr>
              <a:t>with</a:t>
            </a:r>
            <a:r>
              <a:rPr lang="sl-SI" dirty="0" smtClean="0">
                <a:effectLst/>
                <a:latin typeface="Helvetica" pitchFamily="2" charset="0"/>
              </a:rPr>
              <a:t> </a:t>
            </a:r>
            <a:r>
              <a:rPr lang="en-GB" dirty="0" smtClean="0">
                <a:effectLst/>
                <a:latin typeface="Helvetica" pitchFamily="2" charset="0"/>
              </a:rPr>
              <a:t>other </a:t>
            </a:r>
            <a:r>
              <a:rPr lang="en-GB" dirty="0">
                <a:effectLst/>
                <a:latin typeface="Helvetica" pitchFamily="2" charset="0"/>
              </a:rPr>
              <a:t>proteins, such as Grb2, </a:t>
            </a:r>
            <a:r>
              <a:rPr lang="en-GB" dirty="0" err="1">
                <a:effectLst/>
                <a:latin typeface="Helvetica" pitchFamily="2" charset="0"/>
              </a:rPr>
              <a:t>Shc</a:t>
            </a:r>
            <a:r>
              <a:rPr lang="en-GB" dirty="0">
                <a:effectLst/>
                <a:latin typeface="Helvetica" pitchFamily="2" charset="0"/>
              </a:rPr>
              <a:t>, and </a:t>
            </a:r>
            <a:r>
              <a:rPr lang="en-GB" dirty="0" err="1">
                <a:effectLst/>
                <a:latin typeface="Helvetica" pitchFamily="2" charset="0"/>
              </a:rPr>
              <a:t>Sos</a:t>
            </a:r>
            <a:r>
              <a:rPr lang="en-GB" dirty="0">
                <a:effectLst/>
                <a:latin typeface="Helvetica" pitchFamily="2" charset="0"/>
              </a:rPr>
              <a:t>, to </a:t>
            </a:r>
            <a:r>
              <a:rPr lang="en-GB" dirty="0" smtClean="0">
                <a:effectLst/>
                <a:latin typeface="Helvetica" pitchFamily="2" charset="0"/>
              </a:rPr>
              <a:t>activate</a:t>
            </a:r>
            <a:r>
              <a:rPr lang="sl-SI" dirty="0" smtClean="0">
                <a:effectLst/>
                <a:latin typeface="Helvetica" pitchFamily="2" charset="0"/>
              </a:rPr>
              <a:t> </a:t>
            </a:r>
            <a:r>
              <a:rPr lang="en-GB" dirty="0" smtClean="0">
                <a:effectLst/>
                <a:latin typeface="Helvetica" pitchFamily="2" charset="0"/>
              </a:rPr>
              <a:t>the </a:t>
            </a:r>
            <a:r>
              <a:rPr lang="en-GB" dirty="0">
                <a:effectLst/>
                <a:latin typeface="Helvetica" pitchFamily="2" charset="0"/>
              </a:rPr>
              <a:t>small G protein Ras, which in turn leads to the </a:t>
            </a:r>
            <a:r>
              <a:rPr lang="en-GB" dirty="0" smtClean="0">
                <a:effectLst/>
                <a:latin typeface="Helvetica" pitchFamily="2" charset="0"/>
              </a:rPr>
              <a:t>activation</a:t>
            </a:r>
            <a:r>
              <a:rPr lang="sl-SI" dirty="0" smtClean="0">
                <a:effectLst/>
                <a:latin typeface="Helvetica" pitchFamily="2" charset="0"/>
              </a:rPr>
              <a:t> </a:t>
            </a:r>
            <a:r>
              <a:rPr lang="en-GB" dirty="0" smtClean="0">
                <a:effectLst/>
                <a:latin typeface="Helvetica" pitchFamily="2" charset="0"/>
              </a:rPr>
              <a:t>of </a:t>
            </a:r>
            <a:r>
              <a:rPr lang="en-GB" dirty="0">
                <a:effectLst/>
                <a:latin typeface="Helvetica" pitchFamily="2" charset="0"/>
              </a:rPr>
              <a:t>Raf, a protein serine–threonine kinase. </a:t>
            </a:r>
            <a:r>
              <a:rPr lang="en-GB" dirty="0" err="1" smtClean="0">
                <a:effectLst/>
                <a:latin typeface="Helvetica" pitchFamily="2" charset="0"/>
              </a:rPr>
              <a:t>Raf</a:t>
            </a:r>
            <a:r>
              <a:rPr lang="sl-SI" dirty="0" smtClean="0">
                <a:effectLst/>
                <a:latin typeface="Helvetica" pitchFamily="2" charset="0"/>
              </a:rPr>
              <a:t> </a:t>
            </a:r>
            <a:r>
              <a:rPr lang="en-GB" dirty="0" smtClean="0">
                <a:effectLst/>
                <a:latin typeface="Helvetica" pitchFamily="2" charset="0"/>
              </a:rPr>
              <a:t>phosphorylates </a:t>
            </a:r>
            <a:r>
              <a:rPr lang="en-GB" dirty="0">
                <a:effectLst/>
                <a:latin typeface="Helvetica" pitchFamily="2" charset="0"/>
              </a:rPr>
              <a:t>and activates a MAP-kinase </a:t>
            </a:r>
            <a:r>
              <a:rPr lang="en-GB" dirty="0" smtClean="0">
                <a:effectLst/>
                <a:latin typeface="Helvetica" pitchFamily="2" charset="0"/>
              </a:rPr>
              <a:t>kinase</a:t>
            </a:r>
            <a:r>
              <a:rPr lang="sl-SI" dirty="0" smtClean="0">
                <a:effectLst/>
                <a:latin typeface="Helvetica" pitchFamily="2" charset="0"/>
              </a:rPr>
              <a:t> </a:t>
            </a:r>
            <a:r>
              <a:rPr lang="en-GB" dirty="0" smtClean="0">
                <a:effectLst/>
                <a:latin typeface="Helvetica" pitchFamily="2" charset="0"/>
              </a:rPr>
              <a:t>(</a:t>
            </a:r>
            <a:r>
              <a:rPr lang="en-GB" dirty="0">
                <a:effectLst/>
                <a:latin typeface="Helvetica" pitchFamily="2" charset="0"/>
              </a:rPr>
              <a:t>MEK), which subsequently activates a </a:t>
            </a:r>
            <a:r>
              <a:rPr lang="en-GB" dirty="0" smtClean="0">
                <a:effectLst/>
                <a:latin typeface="Helvetica" pitchFamily="2" charset="0"/>
              </a:rPr>
              <a:t>MAP-kinase</a:t>
            </a:r>
            <a:r>
              <a:rPr lang="sl-SI" dirty="0" smtClean="0">
                <a:effectLst/>
                <a:latin typeface="Helvetica" pitchFamily="2" charset="0"/>
              </a:rPr>
              <a:t> </a:t>
            </a:r>
            <a:r>
              <a:rPr lang="en-GB" dirty="0" smtClean="0">
                <a:effectLst/>
                <a:latin typeface="Helvetica" pitchFamily="2" charset="0"/>
              </a:rPr>
              <a:t>(</a:t>
            </a:r>
            <a:r>
              <a:rPr lang="en-GB" dirty="0">
                <a:effectLst/>
                <a:latin typeface="Helvetica" pitchFamily="2" charset="0"/>
              </a:rPr>
              <a:t>ERK) by phosphorylating it on threonine and </a:t>
            </a:r>
            <a:r>
              <a:rPr lang="en-GB" dirty="0" smtClean="0">
                <a:effectLst/>
                <a:latin typeface="Helvetica" pitchFamily="2" charset="0"/>
              </a:rPr>
              <a:t>tyrosine</a:t>
            </a:r>
            <a:r>
              <a:rPr lang="sl-SI" dirty="0" smtClean="0">
                <a:effectLst/>
                <a:latin typeface="Helvetica" pitchFamily="2" charset="0"/>
              </a:rPr>
              <a:t> </a:t>
            </a:r>
            <a:r>
              <a:rPr lang="en-GB" dirty="0" smtClean="0">
                <a:effectLst/>
                <a:latin typeface="Helvetica" pitchFamily="2" charset="0"/>
              </a:rPr>
              <a:t>residues</a:t>
            </a:r>
            <a:r>
              <a:rPr lang="en-GB" dirty="0">
                <a:effectLst/>
                <a:latin typeface="Helvetica" pitchFamily="2" charset="0"/>
              </a:rPr>
              <a:t>. In alternative pathways, Trks (1) attract </a:t>
            </a:r>
            <a:r>
              <a:rPr lang="en-GB" dirty="0" smtClean="0">
                <a:effectLst/>
                <a:latin typeface="Helvetica" pitchFamily="2" charset="0"/>
              </a:rPr>
              <a:t>by</a:t>
            </a:r>
            <a:r>
              <a:rPr lang="sl-SI" dirty="0" smtClean="0">
                <a:effectLst/>
                <a:latin typeface="Helvetica" pitchFamily="2" charset="0"/>
              </a:rPr>
              <a:t> </a:t>
            </a:r>
            <a:r>
              <a:rPr lang="en-GB" dirty="0" smtClean="0">
                <a:effectLst/>
                <a:latin typeface="Helvetica" pitchFamily="2" charset="0"/>
              </a:rPr>
              <a:t>means </a:t>
            </a:r>
            <a:r>
              <a:rPr lang="en-GB" dirty="0">
                <a:effectLst/>
                <a:latin typeface="Helvetica" pitchFamily="2" charset="0"/>
              </a:rPr>
              <a:t>of SH2 domains, phosphorylate, and </a:t>
            </a:r>
            <a:r>
              <a:rPr lang="en-GB" dirty="0" smtClean="0">
                <a:effectLst/>
                <a:latin typeface="Helvetica" pitchFamily="2" charset="0"/>
              </a:rPr>
              <a:t>activate</a:t>
            </a:r>
            <a:r>
              <a:rPr lang="sl-SI" dirty="0" smtClean="0">
                <a:effectLst/>
                <a:latin typeface="Helvetica" pitchFamily="2" charset="0"/>
              </a:rPr>
              <a:t> </a:t>
            </a:r>
            <a:r>
              <a:rPr lang="en-GB" dirty="0" smtClean="0">
                <a:effectLst/>
                <a:latin typeface="Helvetica" pitchFamily="2" charset="0"/>
              </a:rPr>
              <a:t>phospholipase </a:t>
            </a:r>
            <a:r>
              <a:rPr lang="en-GB" dirty="0">
                <a:effectLst/>
                <a:latin typeface="Helvetica" pitchFamily="2" charset="0"/>
              </a:rPr>
              <a:t>C (PLC</a:t>
            </a:r>
            <a:r>
              <a:rPr lang="el-GR" dirty="0">
                <a:effectLst/>
                <a:latin typeface="Helvetica" pitchFamily="2" charset="0"/>
              </a:rPr>
              <a:t>γ); (2) </a:t>
            </a:r>
            <a:r>
              <a:rPr lang="en-GB" dirty="0">
                <a:effectLst/>
                <a:latin typeface="Helvetica" pitchFamily="2" charset="0"/>
              </a:rPr>
              <a:t>activate </a:t>
            </a:r>
            <a:r>
              <a:rPr lang="en-GB" dirty="0" smtClean="0">
                <a:effectLst/>
                <a:latin typeface="Helvetica" pitchFamily="2" charset="0"/>
              </a:rPr>
              <a:t>phosphatidylinositol-3-kinase </a:t>
            </a:r>
            <a:r>
              <a:rPr lang="en-GB" dirty="0">
                <a:effectLst/>
                <a:latin typeface="Helvetica" pitchFamily="2" charset="0"/>
              </a:rPr>
              <a:t>(PI-3-K) by means of insulin receptor </a:t>
            </a:r>
            <a:r>
              <a:rPr lang="en-GB" dirty="0" smtClean="0">
                <a:effectLst/>
                <a:latin typeface="Helvetica" pitchFamily="2" charset="0"/>
              </a:rPr>
              <a:t>substrate</a:t>
            </a:r>
            <a:r>
              <a:rPr lang="sl-SI" dirty="0" smtClean="0">
                <a:effectLst/>
                <a:latin typeface="Helvetica" pitchFamily="2" charset="0"/>
              </a:rPr>
              <a:t> </a:t>
            </a:r>
            <a:r>
              <a:rPr lang="en-GB" dirty="0" smtClean="0">
                <a:effectLst/>
                <a:latin typeface="Helvetica" pitchFamily="2" charset="0"/>
              </a:rPr>
              <a:t>(</a:t>
            </a:r>
            <a:r>
              <a:rPr lang="en-GB" dirty="0">
                <a:effectLst/>
                <a:latin typeface="Helvetica" pitchFamily="2" charset="0"/>
              </a:rPr>
              <a:t>IRS) proteins, which contain SH2 domains and act </a:t>
            </a:r>
            <a:r>
              <a:rPr lang="en-GB" dirty="0" smtClean="0">
                <a:effectLst/>
                <a:latin typeface="Helvetica" pitchFamily="2" charset="0"/>
              </a:rPr>
              <a:t>as</a:t>
            </a:r>
            <a:r>
              <a:rPr lang="sl-SI" dirty="0" smtClean="0">
                <a:effectLst/>
                <a:latin typeface="Helvetica" pitchFamily="2" charset="0"/>
              </a:rPr>
              <a:t> </a:t>
            </a:r>
            <a:r>
              <a:rPr lang="en-GB" dirty="0" smtClean="0">
                <a:effectLst/>
                <a:latin typeface="Helvetica" pitchFamily="2" charset="0"/>
              </a:rPr>
              <a:t>linker </a:t>
            </a:r>
            <a:r>
              <a:rPr lang="en-GB" dirty="0">
                <a:effectLst/>
                <a:latin typeface="Helvetica" pitchFamily="2" charset="0"/>
              </a:rPr>
              <a:t>proteins; or (3) activate other cytoplasmic </a:t>
            </a:r>
            <a:r>
              <a:rPr lang="en-GB" dirty="0" smtClean="0">
                <a:effectLst/>
                <a:latin typeface="Helvetica" pitchFamily="2" charset="0"/>
              </a:rPr>
              <a:t>protein</a:t>
            </a:r>
            <a:r>
              <a:rPr lang="sl-SI" dirty="0" smtClean="0">
                <a:effectLst/>
                <a:latin typeface="Helvetica" pitchFamily="2" charset="0"/>
              </a:rPr>
              <a:t> </a:t>
            </a:r>
            <a:r>
              <a:rPr lang="en-GB" dirty="0" smtClean="0">
                <a:effectLst/>
                <a:latin typeface="Helvetica" pitchFamily="2" charset="0"/>
              </a:rPr>
              <a:t>tyrosine </a:t>
            </a:r>
            <a:r>
              <a:rPr lang="en-GB" dirty="0">
                <a:effectLst/>
                <a:latin typeface="Helvetica" pitchFamily="2" charset="0"/>
              </a:rPr>
              <a:t>kinases that lack a receptor domain. P </a:t>
            </a:r>
            <a:r>
              <a:rPr lang="en-GB" dirty="0" smtClean="0">
                <a:effectLst/>
                <a:latin typeface="Helvetica" pitchFamily="2" charset="0"/>
              </a:rPr>
              <a:t>represents</a:t>
            </a:r>
            <a:r>
              <a:rPr lang="sl-SI" dirty="0" smtClean="0">
                <a:effectLst/>
                <a:latin typeface="Helvetica" pitchFamily="2" charset="0"/>
              </a:rPr>
              <a:t> </a:t>
            </a:r>
            <a:r>
              <a:rPr lang="en-GB" dirty="0" smtClean="0">
                <a:effectLst/>
                <a:latin typeface="Helvetica" pitchFamily="2" charset="0"/>
              </a:rPr>
              <a:t>phosphorylation </a:t>
            </a:r>
            <a:r>
              <a:rPr lang="en-GB" dirty="0">
                <a:effectLst/>
                <a:latin typeface="Helvetica" pitchFamily="2" charset="0"/>
              </a:rPr>
              <a:t>of the indicated proteins </a:t>
            </a:r>
            <a:r>
              <a:rPr lang="en-GB" dirty="0" smtClean="0">
                <a:effectLst/>
                <a:latin typeface="Helvetica" pitchFamily="2" charset="0"/>
              </a:rPr>
              <a:t>on</a:t>
            </a:r>
            <a:r>
              <a:rPr lang="sl-SI" dirty="0" smtClean="0">
                <a:effectLst/>
                <a:latin typeface="Helvetica" pitchFamily="2" charset="0"/>
              </a:rPr>
              <a:t> </a:t>
            </a:r>
            <a:r>
              <a:rPr lang="en-GB" dirty="0" smtClean="0">
                <a:effectLst/>
                <a:latin typeface="Helvetica" pitchFamily="2" charset="0"/>
              </a:rPr>
              <a:t>tyrosine </a:t>
            </a:r>
            <a:r>
              <a:rPr lang="en-GB" dirty="0">
                <a:effectLst/>
                <a:latin typeface="Helvetica" pitchFamily="2" charset="0"/>
              </a:rPr>
              <a:t>residues.</a:t>
            </a:r>
          </a:p>
          <a:p>
            <a:endParaRPr lang="en-US" dirty="0"/>
          </a:p>
        </p:txBody>
      </p:sp>
      <p:sp>
        <p:nvSpPr>
          <p:cNvPr id="4" name="Slide Number Placeholder 3"/>
          <p:cNvSpPr>
            <a:spLocks noGrp="1"/>
          </p:cNvSpPr>
          <p:nvPr>
            <p:ph type="sldNum" sz="quarter" idx="5"/>
          </p:nvPr>
        </p:nvSpPr>
        <p:spPr/>
        <p:txBody>
          <a:bodyPr/>
          <a:lstStyle/>
          <a:p>
            <a:fld id="{032C6EA3-E1DE-7F4E-A75E-FB843D17C7F4}" type="slidenum">
              <a:rPr lang="en-US" smtClean="0"/>
              <a:t>56</a:t>
            </a:fld>
            <a:endParaRPr lang="en-US"/>
          </a:p>
        </p:txBody>
      </p:sp>
    </p:spTree>
    <p:extLst>
      <p:ext uri="{BB962C8B-B14F-4D97-AF65-F5344CB8AC3E}">
        <p14:creationId xmlns:p14="http://schemas.microsoft.com/office/powerpoint/2010/main" val="26830258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en-US" dirty="0"/>
              <a:t>All living cells depend on the regulation of gene expression by extracellular signals for their development, homeostasis, and adaptation to the environment. Indeed, many signal transduction pathways function primarily to modify transcription factors that alter the expression of specific genes. Thus, neurotransmitters, growth factors, and drugs change patterns of gene expression in cells and in turn affect many aspects of nervous system functioning, including the formation of long-term memories. Many drugs that require prolonged administration, such as antidepressants and antipsychotics, trigger changes in gene expression that are thought to be therapeutic adaptations to the initial action of the drug.</a:t>
            </a:r>
            <a:endParaRPr lang="sl-SI" dirty="0"/>
          </a:p>
        </p:txBody>
      </p:sp>
      <p:sp>
        <p:nvSpPr>
          <p:cNvPr id="4" name="Označba mesta številke diapozitiva 3"/>
          <p:cNvSpPr>
            <a:spLocks noGrp="1"/>
          </p:cNvSpPr>
          <p:nvPr>
            <p:ph type="sldNum" sz="quarter" idx="5"/>
          </p:nvPr>
        </p:nvSpPr>
        <p:spPr/>
        <p:txBody>
          <a:bodyPr/>
          <a:lstStyle/>
          <a:p>
            <a:fld id="{E7CDCA1C-FAA1-4658-B21D-5361100E6A84}" type="slidenum">
              <a:rPr lang="sl-SI" smtClean="0"/>
              <a:t>57</a:t>
            </a:fld>
            <a:endParaRPr lang="sl-SI"/>
          </a:p>
        </p:txBody>
      </p:sp>
    </p:spTree>
    <p:extLst>
      <p:ext uri="{BB962C8B-B14F-4D97-AF65-F5344CB8AC3E}">
        <p14:creationId xmlns:p14="http://schemas.microsoft.com/office/powerpoint/2010/main" val="222443442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en-US" dirty="0"/>
              <a:t>All of the steps of gene expression, from RNA transcription to protein translation to posttranslational modifications of proteins, offer critical control points for dynamic regulation</a:t>
            </a:r>
            <a:r>
              <a:rPr lang="sl-SI" dirty="0"/>
              <a:t>. </a:t>
            </a:r>
            <a:r>
              <a:rPr lang="en-US" dirty="0" smtClean="0"/>
              <a:t>However</a:t>
            </a:r>
            <a:r>
              <a:rPr lang="en-US" dirty="0"/>
              <a:t>, by far the </a:t>
            </a:r>
            <a:r>
              <a:rPr lang="sl-SI" dirty="0" err="1"/>
              <a:t>best</a:t>
            </a:r>
            <a:r>
              <a:rPr lang="sl-SI" dirty="0"/>
              <a:t> </a:t>
            </a:r>
            <a:r>
              <a:rPr lang="en-US" dirty="0"/>
              <a:t>understood is regulation of gene </a:t>
            </a:r>
            <a:r>
              <a:rPr lang="en-US" dirty="0" smtClean="0"/>
              <a:t>transcription</a:t>
            </a:r>
            <a:r>
              <a:rPr lang="sl-SI" dirty="0" smtClean="0"/>
              <a:t>. </a:t>
            </a:r>
            <a:r>
              <a:rPr lang="en-US" dirty="0" smtClean="0"/>
              <a:t>Each </a:t>
            </a:r>
            <a:r>
              <a:rPr lang="en-US" dirty="0"/>
              <a:t>cell in an organism contains a complete copy of that organism’s genome. However, selective expression of this common genome is required for the formation of distinct cell types during development, including the formation of thousands of types of neurons in the brain. In the fully differentiated adult brain, a subset of an organism’s genes remains accessible for expression and the rate of their expression is under constant control in response to the external environment. Indeed, such regulation of gene transcription is now thought to be a key mechanism for neural and behavioral plasticity</a:t>
            </a:r>
            <a:r>
              <a:rPr lang="sl-SI" dirty="0"/>
              <a:t> </a:t>
            </a:r>
            <a:r>
              <a:rPr lang="en-US" dirty="0"/>
              <a:t>understood is regulation of gene transcription</a:t>
            </a:r>
            <a:endParaRPr lang="sl-SI" dirty="0"/>
          </a:p>
          <a:p>
            <a:endParaRPr lang="sl-SI" dirty="0"/>
          </a:p>
        </p:txBody>
      </p:sp>
      <p:sp>
        <p:nvSpPr>
          <p:cNvPr id="4" name="Označba mesta številke diapozitiva 3"/>
          <p:cNvSpPr>
            <a:spLocks noGrp="1"/>
          </p:cNvSpPr>
          <p:nvPr>
            <p:ph type="sldNum" sz="quarter" idx="5"/>
          </p:nvPr>
        </p:nvSpPr>
        <p:spPr/>
        <p:txBody>
          <a:bodyPr/>
          <a:lstStyle/>
          <a:p>
            <a:fld id="{E7CDCA1C-FAA1-4658-B21D-5361100E6A84}" type="slidenum">
              <a:rPr lang="sl-SI" smtClean="0"/>
              <a:t>59</a:t>
            </a:fld>
            <a:endParaRPr lang="sl-SI"/>
          </a:p>
        </p:txBody>
      </p:sp>
    </p:spTree>
    <p:extLst>
      <p:ext uri="{BB962C8B-B14F-4D97-AF65-F5344CB8AC3E}">
        <p14:creationId xmlns:p14="http://schemas.microsoft.com/office/powerpoint/2010/main" val="267468091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dirty="0"/>
              <a:t>I</a:t>
            </a:r>
            <a:r>
              <a:rPr lang="en-US" dirty="0" err="1"/>
              <a:t>nhibition</a:t>
            </a:r>
            <a:r>
              <a:rPr lang="en-US" dirty="0"/>
              <a:t> of gene expression by the </a:t>
            </a:r>
            <a:r>
              <a:rPr lang="en-US" dirty="0" err="1"/>
              <a:t>nucleosomal</a:t>
            </a:r>
            <a:r>
              <a:rPr lang="en-US" dirty="0"/>
              <a:t> structure of chromatin. To activate the transcription of DNA into RNA, activator proteins (see ) must displace nucleosomes. This permits general transcription factors (collectively called TFIID) and RNA polymerase (pol) II to bind to the transcription initiation site in a gene (start arrow). Still more nucleosomes must be displaced to permit transcription elongation</a:t>
            </a:r>
            <a:endParaRPr lang="sl-SI" dirty="0"/>
          </a:p>
          <a:p>
            <a:endParaRPr lang="sl-SI" dirty="0"/>
          </a:p>
          <a:p>
            <a:r>
              <a:rPr lang="en-US" dirty="0"/>
              <a:t>Many genes are inaccessible for transcription in neurons due to their presence in silenced chromatin</a:t>
            </a:r>
            <a:endParaRPr lang="sl-SI" dirty="0"/>
          </a:p>
        </p:txBody>
      </p:sp>
      <p:sp>
        <p:nvSpPr>
          <p:cNvPr id="4" name="Označba mesta številke diapozitiva 3"/>
          <p:cNvSpPr>
            <a:spLocks noGrp="1"/>
          </p:cNvSpPr>
          <p:nvPr>
            <p:ph type="sldNum" sz="quarter" idx="5"/>
          </p:nvPr>
        </p:nvSpPr>
        <p:spPr/>
        <p:txBody>
          <a:bodyPr/>
          <a:lstStyle/>
          <a:p>
            <a:fld id="{E7CDCA1C-FAA1-4658-B21D-5361100E6A84}" type="slidenum">
              <a:rPr lang="sl-SI" smtClean="0"/>
              <a:t>60</a:t>
            </a:fld>
            <a:endParaRPr lang="sl-SI"/>
          </a:p>
        </p:txBody>
      </p:sp>
    </p:spTree>
    <p:extLst>
      <p:ext uri="{BB962C8B-B14F-4D97-AF65-F5344CB8AC3E}">
        <p14:creationId xmlns:p14="http://schemas.microsoft.com/office/powerpoint/2010/main" val="41073017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dirty="0"/>
              <a:t>I</a:t>
            </a:r>
            <a:r>
              <a:rPr lang="en-US" dirty="0" err="1"/>
              <a:t>nhibition</a:t>
            </a:r>
            <a:r>
              <a:rPr lang="en-US" dirty="0"/>
              <a:t> of gene expression by the </a:t>
            </a:r>
            <a:r>
              <a:rPr lang="en-US" dirty="0" err="1"/>
              <a:t>nucleosomal</a:t>
            </a:r>
            <a:r>
              <a:rPr lang="en-US" dirty="0"/>
              <a:t> structure of chromatin. To activate the transcription of DNA into RNA, activator proteins (see ) must displace nucleosomes. This permits general transcription factors (collectively called TFIID) and RNA polymerase (pol) II to bind to the transcription initiation site in a gene (start arrow). Still more nucleosomes must be displaced to permit transcription elongation</a:t>
            </a:r>
            <a:endParaRPr lang="sl-SI" dirty="0"/>
          </a:p>
          <a:p>
            <a:endParaRPr lang="sl-SI" dirty="0"/>
          </a:p>
          <a:p>
            <a:r>
              <a:rPr lang="en-US" dirty="0"/>
              <a:t>Many genes are inaccessible for transcription in neurons due to their presence in silenced chromatin</a:t>
            </a:r>
            <a:endParaRPr lang="sl-SI" dirty="0"/>
          </a:p>
          <a:p>
            <a:r>
              <a:rPr lang="en-US" dirty="0"/>
              <a:t>The activation of such permissive genes involves several steps which are only briefly summarized here. The key step is the binding of a class of protein, named transcription factors, to short DNA sequences, called response elements, present along the regulatory regions of genes. The regions of genes where transcription factors bind are often termed promoters or enhancers. Transcription factor binding provides part of the thermodynamic energy to spread nucleosomes apart. The factors also recruit to the gene enzymes that modify histones, such as HATs, which further loosens the nucleosome complex. More than 100 proteins may bind to the vicinity of an activated gene. This basal transcription apparatus contains RNA polymerase (more specifically, RNA polymerase II for virtually all genes that encode mRNAs) and a host of proteins that move nucleosomes along a strand of DNA, allowing for its transcription into RNA.</a:t>
            </a:r>
            <a:endParaRPr lang="sl-SI" dirty="0"/>
          </a:p>
        </p:txBody>
      </p:sp>
      <p:sp>
        <p:nvSpPr>
          <p:cNvPr id="4" name="Označba mesta številke diapozitiva 3"/>
          <p:cNvSpPr>
            <a:spLocks noGrp="1"/>
          </p:cNvSpPr>
          <p:nvPr>
            <p:ph type="sldNum" sz="quarter" idx="5"/>
          </p:nvPr>
        </p:nvSpPr>
        <p:spPr/>
        <p:txBody>
          <a:bodyPr/>
          <a:lstStyle/>
          <a:p>
            <a:fld id="{E7CDCA1C-FAA1-4658-B21D-5361100E6A84}" type="slidenum">
              <a:rPr lang="sl-SI" smtClean="0"/>
              <a:t>61</a:t>
            </a:fld>
            <a:endParaRPr lang="sl-SI"/>
          </a:p>
        </p:txBody>
      </p:sp>
    </p:spTree>
    <p:extLst>
      <p:ext uri="{BB962C8B-B14F-4D97-AF65-F5344CB8AC3E}">
        <p14:creationId xmlns:p14="http://schemas.microsoft.com/office/powerpoint/2010/main" val="6352341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2C6EA3-E1DE-7F4E-A75E-FB843D17C7F4}" type="slidenum">
              <a:rPr lang="en-US" smtClean="0"/>
              <a:t>62</a:t>
            </a:fld>
            <a:endParaRPr lang="en-US"/>
          </a:p>
        </p:txBody>
      </p:sp>
    </p:spTree>
    <p:extLst>
      <p:ext uri="{BB962C8B-B14F-4D97-AF65-F5344CB8AC3E}">
        <p14:creationId xmlns:p14="http://schemas.microsoft.com/office/powerpoint/2010/main" val="18194246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ITCFranklinGothicStd"/>
              </a:rPr>
              <a:t>Summary of the biological pathways that are consistently identified by gene expression profiling of human tissue samples from patients with amyotrophic lateral sclerosis, Alzheimer disease or Parkinson disease. Crossover between findings in the different diseases is also highlighted. </a:t>
            </a:r>
            <a:endParaRPr lang="en-GB" dirty="0"/>
          </a:p>
        </p:txBody>
      </p:sp>
      <p:sp>
        <p:nvSpPr>
          <p:cNvPr id="4" name="Slide Number Placeholder 3"/>
          <p:cNvSpPr>
            <a:spLocks noGrp="1"/>
          </p:cNvSpPr>
          <p:nvPr>
            <p:ph type="sldNum" sz="quarter" idx="5"/>
          </p:nvPr>
        </p:nvSpPr>
        <p:spPr/>
        <p:txBody>
          <a:bodyPr/>
          <a:lstStyle/>
          <a:p>
            <a:fld id="{032C6EA3-E1DE-7F4E-A75E-FB843D17C7F4}" type="slidenum">
              <a:rPr lang="en-US" smtClean="0"/>
              <a:t>63</a:t>
            </a:fld>
            <a:endParaRPr lang="en-US"/>
          </a:p>
        </p:txBody>
      </p:sp>
    </p:spTree>
    <p:extLst>
      <p:ext uri="{BB962C8B-B14F-4D97-AF65-F5344CB8AC3E}">
        <p14:creationId xmlns:p14="http://schemas.microsoft.com/office/powerpoint/2010/main" val="311895485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2800" b="0" i="0" u="none" strike="noStrike" dirty="0">
                <a:solidFill>
                  <a:srgbClr val="2E2E2E"/>
                </a:solidFill>
                <a:effectLst/>
                <a:latin typeface="NexusSerif"/>
              </a:rPr>
              <a:t> </a:t>
            </a:r>
            <a:r>
              <a:rPr lang="en-GB" sz="2800" b="1" i="0" u="none" strike="noStrike" dirty="0">
                <a:solidFill>
                  <a:srgbClr val="2E2E2E"/>
                </a:solidFill>
                <a:effectLst/>
                <a:latin typeface="NexusSerif"/>
              </a:rPr>
              <a:t>Pan-Neurodegenerative Genes.</a:t>
            </a:r>
            <a:r>
              <a:rPr lang="en-GB" sz="2800" b="0" i="0" u="none" strike="noStrike" dirty="0">
                <a:solidFill>
                  <a:srgbClr val="2E2E2E"/>
                </a:solidFill>
                <a:effectLst/>
                <a:latin typeface="NexusSerif"/>
              </a:rPr>
              <a:t> The top 1000 upregulated and top 1000 downregulated genes by meta-analytic z-score for AD, </a:t>
            </a:r>
            <a:r>
              <a:rPr lang="en-GB" sz="2800" b="0" i="0" u="sng" strike="noStrike" dirty="0">
                <a:solidFill>
                  <a:srgbClr val="2E2E2E"/>
                </a:solidFill>
                <a:effectLst/>
                <a:latin typeface="NexusSerif"/>
                <a:hlinkClick r:id="rId3" tooltip="Learn more about LBD from ScienceDirect's AI-generated Topic Pages"/>
              </a:rPr>
              <a:t>LBD</a:t>
            </a:r>
            <a:r>
              <a:rPr lang="en-GB" sz="2800" b="0" i="0" u="none" strike="noStrike" dirty="0">
                <a:solidFill>
                  <a:srgbClr val="2E2E2E"/>
                </a:solidFill>
                <a:effectLst/>
                <a:latin typeface="NexusSerif"/>
              </a:rPr>
              <a:t>, and ALS-FTD were intersected to define the pan-neurodegenerative gene signature, which was composed of 88 upregulated and 45 downregulated genes. The </a:t>
            </a:r>
            <a:r>
              <a:rPr lang="en-GB" sz="2800" b="0" i="0" u="none" strike="noStrike" dirty="0" err="1">
                <a:solidFill>
                  <a:srgbClr val="2E2E2E"/>
                </a:solidFill>
                <a:effectLst/>
                <a:latin typeface="NexusSerif"/>
              </a:rPr>
              <a:t>color</a:t>
            </a:r>
            <a:r>
              <a:rPr lang="en-GB" sz="2800" b="0" i="0" u="none" strike="noStrike" dirty="0">
                <a:solidFill>
                  <a:srgbClr val="2E2E2E"/>
                </a:solidFill>
                <a:effectLst/>
                <a:latin typeface="NexusSerif"/>
              </a:rPr>
              <a:t> for each gene corresponds to the cell-type with the highest expression for that gene by average FPKM (</a:t>
            </a:r>
            <a:r>
              <a:rPr lang="en-GB" sz="2800" b="0" i="0" u="none" strike="noStrike" dirty="0">
                <a:solidFill>
                  <a:srgbClr val="0C7DBB"/>
                </a:solidFill>
                <a:effectLst/>
                <a:latin typeface="NexusSerif"/>
                <a:hlinkClick r:id="rId4"/>
              </a:rPr>
              <a:t>Zhang et al., 2016</a:t>
            </a:r>
            <a:r>
              <a:rPr lang="en-GB" sz="2800" b="0" i="0" u="none" strike="noStrike" dirty="0">
                <a:solidFill>
                  <a:srgbClr val="2E2E2E"/>
                </a:solidFill>
                <a:effectLst/>
                <a:latin typeface="NexusSerif"/>
              </a:rPr>
              <a:t>).</a:t>
            </a:r>
            <a:endParaRPr lang="en-GB" dirty="0"/>
          </a:p>
        </p:txBody>
      </p:sp>
      <p:sp>
        <p:nvSpPr>
          <p:cNvPr id="4" name="Slide Number Placeholder 3"/>
          <p:cNvSpPr>
            <a:spLocks noGrp="1"/>
          </p:cNvSpPr>
          <p:nvPr>
            <p:ph type="sldNum" sz="quarter" idx="5"/>
          </p:nvPr>
        </p:nvSpPr>
        <p:spPr/>
        <p:txBody>
          <a:bodyPr/>
          <a:lstStyle/>
          <a:p>
            <a:fld id="{032C6EA3-E1DE-7F4E-A75E-FB843D17C7F4}" type="slidenum">
              <a:rPr lang="en-US" smtClean="0"/>
              <a:t>64</a:t>
            </a:fld>
            <a:endParaRPr lang="en-US"/>
          </a:p>
        </p:txBody>
      </p:sp>
    </p:spTree>
    <p:extLst>
      <p:ext uri="{BB962C8B-B14F-4D97-AF65-F5344CB8AC3E}">
        <p14:creationId xmlns:p14="http://schemas.microsoft.com/office/powerpoint/2010/main" val="10938938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u="none" strike="noStrike" dirty="0">
                <a:solidFill>
                  <a:srgbClr val="494848"/>
                </a:solidFill>
                <a:effectLst/>
                <a:latin typeface="Catamaran"/>
              </a:rPr>
              <a:t> </a:t>
            </a:r>
            <a:endParaRPr lang="sl-SI" dirty="0"/>
          </a:p>
        </p:txBody>
      </p:sp>
      <p:sp>
        <p:nvSpPr>
          <p:cNvPr id="4" name="Označba mesta številke diapozitiva 3"/>
          <p:cNvSpPr>
            <a:spLocks noGrp="1"/>
          </p:cNvSpPr>
          <p:nvPr>
            <p:ph type="sldNum" sz="quarter" idx="5"/>
          </p:nvPr>
        </p:nvSpPr>
        <p:spPr/>
        <p:txBody>
          <a:bodyPr/>
          <a:lstStyle/>
          <a:p>
            <a:fld id="{E7CDCA1C-FAA1-4658-B21D-5361100E6A84}" type="slidenum">
              <a:rPr lang="sl-SI" smtClean="0"/>
              <a:t>9</a:t>
            </a:fld>
            <a:endParaRPr lang="sl-SI"/>
          </a:p>
        </p:txBody>
      </p:sp>
    </p:spTree>
    <p:extLst>
      <p:ext uri="{BB962C8B-B14F-4D97-AF65-F5344CB8AC3E}">
        <p14:creationId xmlns:p14="http://schemas.microsoft.com/office/powerpoint/2010/main" val="17755657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u="none" strike="noStrike" dirty="0">
                <a:solidFill>
                  <a:srgbClr val="494848"/>
                </a:solidFill>
                <a:effectLst/>
                <a:latin typeface="Catamaran"/>
              </a:rPr>
              <a:t> </a:t>
            </a:r>
            <a:endParaRPr lang="sl-SI" dirty="0"/>
          </a:p>
        </p:txBody>
      </p:sp>
      <p:sp>
        <p:nvSpPr>
          <p:cNvPr id="4" name="Označba mesta številke diapozitiva 3"/>
          <p:cNvSpPr>
            <a:spLocks noGrp="1"/>
          </p:cNvSpPr>
          <p:nvPr>
            <p:ph type="sldNum" sz="quarter" idx="5"/>
          </p:nvPr>
        </p:nvSpPr>
        <p:spPr/>
        <p:txBody>
          <a:bodyPr/>
          <a:lstStyle/>
          <a:p>
            <a:fld id="{E7CDCA1C-FAA1-4658-B21D-5361100E6A84}" type="slidenum">
              <a:rPr lang="sl-SI" smtClean="0"/>
              <a:t>10</a:t>
            </a:fld>
            <a:endParaRPr lang="sl-SI"/>
          </a:p>
        </p:txBody>
      </p:sp>
    </p:spTree>
    <p:extLst>
      <p:ext uri="{BB962C8B-B14F-4D97-AF65-F5344CB8AC3E}">
        <p14:creationId xmlns:p14="http://schemas.microsoft.com/office/powerpoint/2010/main" val="11160116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en-GB" dirty="0"/>
          </a:p>
        </p:txBody>
      </p:sp>
      <p:sp>
        <p:nvSpPr>
          <p:cNvPr id="4" name="Označba mesta številke diapozitiva 3"/>
          <p:cNvSpPr>
            <a:spLocks noGrp="1"/>
          </p:cNvSpPr>
          <p:nvPr>
            <p:ph type="sldNum" sz="quarter" idx="10"/>
          </p:nvPr>
        </p:nvSpPr>
        <p:spPr/>
        <p:txBody>
          <a:bodyPr/>
          <a:lstStyle/>
          <a:p>
            <a:fld id="{032C6EA3-E1DE-7F4E-A75E-FB843D17C7F4}" type="slidenum">
              <a:rPr lang="en-US" smtClean="0"/>
              <a:t>11</a:t>
            </a:fld>
            <a:endParaRPr lang="en-US"/>
          </a:p>
        </p:txBody>
      </p:sp>
    </p:spTree>
    <p:extLst>
      <p:ext uri="{BB962C8B-B14F-4D97-AF65-F5344CB8AC3E}">
        <p14:creationId xmlns:p14="http://schemas.microsoft.com/office/powerpoint/2010/main" val="8665639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2C6EA3-E1DE-7F4E-A75E-FB843D17C7F4}" type="slidenum">
              <a:rPr lang="en-US" smtClean="0"/>
              <a:t>12</a:t>
            </a:fld>
            <a:endParaRPr lang="en-US"/>
          </a:p>
        </p:txBody>
      </p:sp>
    </p:spTree>
    <p:extLst>
      <p:ext uri="{BB962C8B-B14F-4D97-AF65-F5344CB8AC3E}">
        <p14:creationId xmlns:p14="http://schemas.microsoft.com/office/powerpoint/2010/main" val="34191542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2C6EA3-E1DE-7F4E-A75E-FB843D17C7F4}" type="slidenum">
              <a:rPr lang="en-US" smtClean="0"/>
              <a:t>13</a:t>
            </a:fld>
            <a:endParaRPr lang="en-US"/>
          </a:p>
        </p:txBody>
      </p:sp>
    </p:spTree>
    <p:extLst>
      <p:ext uri="{BB962C8B-B14F-4D97-AF65-F5344CB8AC3E}">
        <p14:creationId xmlns:p14="http://schemas.microsoft.com/office/powerpoint/2010/main" val="8159523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3179D-E8E9-E3EA-35D5-600D208EC14B}"/>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SE"/>
          </a:p>
        </p:txBody>
      </p:sp>
      <p:sp>
        <p:nvSpPr>
          <p:cNvPr id="3" name="Subtitle 2">
            <a:extLst>
              <a:ext uri="{FF2B5EF4-FFF2-40B4-BE49-F238E27FC236}">
                <a16:creationId xmlns:a16="http://schemas.microsoft.com/office/drawing/2014/main" id="{75B89B85-DB29-8CD7-3AAE-0C7D8A02ACA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SE"/>
          </a:p>
        </p:txBody>
      </p:sp>
    </p:spTree>
    <p:extLst>
      <p:ext uri="{BB962C8B-B14F-4D97-AF65-F5344CB8AC3E}">
        <p14:creationId xmlns:p14="http://schemas.microsoft.com/office/powerpoint/2010/main" val="38802800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307A5-4DC7-1BEC-3FDB-979134770DC9}"/>
              </a:ext>
            </a:extLst>
          </p:cNvPr>
          <p:cNvSpPr>
            <a:spLocks noGrp="1"/>
          </p:cNvSpPr>
          <p:nvPr>
            <p:ph type="title"/>
          </p:nvPr>
        </p:nvSpPr>
        <p:spPr/>
        <p:txBody>
          <a:bodyPr/>
          <a:lstStyle/>
          <a:p>
            <a:r>
              <a:rPr lang="en-GB"/>
              <a:t>Click to edit Master title style</a:t>
            </a:r>
            <a:endParaRPr lang="en-SE"/>
          </a:p>
        </p:txBody>
      </p:sp>
      <p:sp>
        <p:nvSpPr>
          <p:cNvPr id="3" name="Vertical Text Placeholder 2">
            <a:extLst>
              <a:ext uri="{FF2B5EF4-FFF2-40B4-BE49-F238E27FC236}">
                <a16:creationId xmlns:a16="http://schemas.microsoft.com/office/drawing/2014/main" id="{8D4E0F90-C813-648E-2596-CCCDB183444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4" name="Date Placeholder 3">
            <a:extLst>
              <a:ext uri="{FF2B5EF4-FFF2-40B4-BE49-F238E27FC236}">
                <a16:creationId xmlns:a16="http://schemas.microsoft.com/office/drawing/2014/main" id="{927869CE-9132-EE61-FA52-BA7AD4776A40}"/>
              </a:ext>
            </a:extLst>
          </p:cNvPr>
          <p:cNvSpPr>
            <a:spLocks noGrp="1"/>
          </p:cNvSpPr>
          <p:nvPr>
            <p:ph type="dt" sz="half" idx="10"/>
          </p:nvPr>
        </p:nvSpPr>
        <p:spPr>
          <a:xfrm>
            <a:off x="838200" y="6356350"/>
            <a:ext cx="2743200" cy="365125"/>
          </a:xfrm>
          <a:prstGeom prst="rect">
            <a:avLst/>
          </a:prstGeom>
        </p:spPr>
        <p:txBody>
          <a:bodyPr/>
          <a:lstStyle/>
          <a:p>
            <a:fld id="{5706EFCD-9E10-D444-B141-9B23EA676C6C}" type="datetimeFigureOut">
              <a:rPr lang="en-SE" smtClean="0"/>
              <a:t>11/03/2023</a:t>
            </a:fld>
            <a:endParaRPr lang="en-SE"/>
          </a:p>
        </p:txBody>
      </p:sp>
      <p:sp>
        <p:nvSpPr>
          <p:cNvPr id="5" name="Footer Placeholder 4">
            <a:extLst>
              <a:ext uri="{FF2B5EF4-FFF2-40B4-BE49-F238E27FC236}">
                <a16:creationId xmlns:a16="http://schemas.microsoft.com/office/drawing/2014/main" id="{426063DB-CC34-9C76-201D-9521D56A93F8}"/>
              </a:ext>
            </a:extLst>
          </p:cNvPr>
          <p:cNvSpPr>
            <a:spLocks noGrp="1"/>
          </p:cNvSpPr>
          <p:nvPr>
            <p:ph type="ftr" sz="quarter" idx="11"/>
          </p:nvPr>
        </p:nvSpPr>
        <p:spPr>
          <a:xfrm>
            <a:off x="4038600" y="6356350"/>
            <a:ext cx="4114800" cy="365125"/>
          </a:xfrm>
          <a:prstGeom prst="rect">
            <a:avLst/>
          </a:prstGeom>
        </p:spPr>
        <p:txBody>
          <a:bodyPr/>
          <a:lstStyle/>
          <a:p>
            <a:endParaRPr lang="en-SE"/>
          </a:p>
        </p:txBody>
      </p:sp>
      <p:sp>
        <p:nvSpPr>
          <p:cNvPr id="6" name="Slide Number Placeholder 5">
            <a:extLst>
              <a:ext uri="{FF2B5EF4-FFF2-40B4-BE49-F238E27FC236}">
                <a16:creationId xmlns:a16="http://schemas.microsoft.com/office/drawing/2014/main" id="{408370E2-DD8D-4EB9-D006-29F9ABCEB149}"/>
              </a:ext>
            </a:extLst>
          </p:cNvPr>
          <p:cNvSpPr>
            <a:spLocks noGrp="1"/>
          </p:cNvSpPr>
          <p:nvPr>
            <p:ph type="sldNum" sz="quarter" idx="12"/>
          </p:nvPr>
        </p:nvSpPr>
        <p:spPr>
          <a:xfrm>
            <a:off x="8610600" y="6356350"/>
            <a:ext cx="2743200" cy="365125"/>
          </a:xfrm>
          <a:prstGeom prst="rect">
            <a:avLst/>
          </a:prstGeom>
        </p:spPr>
        <p:txBody>
          <a:bodyPr/>
          <a:lstStyle/>
          <a:p>
            <a:fld id="{316871F5-4C52-B64A-ACD4-0F293C289581}" type="slidenum">
              <a:rPr lang="en-SE" smtClean="0"/>
              <a:t>‹#›</a:t>
            </a:fld>
            <a:endParaRPr lang="en-SE"/>
          </a:p>
        </p:txBody>
      </p:sp>
    </p:spTree>
    <p:extLst>
      <p:ext uri="{BB962C8B-B14F-4D97-AF65-F5344CB8AC3E}">
        <p14:creationId xmlns:p14="http://schemas.microsoft.com/office/powerpoint/2010/main" val="34088221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9787589-EAF7-7FD7-F2EC-6EBA2A3283E4}"/>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SE"/>
          </a:p>
        </p:txBody>
      </p:sp>
      <p:sp>
        <p:nvSpPr>
          <p:cNvPr id="3" name="Vertical Text Placeholder 2">
            <a:extLst>
              <a:ext uri="{FF2B5EF4-FFF2-40B4-BE49-F238E27FC236}">
                <a16:creationId xmlns:a16="http://schemas.microsoft.com/office/drawing/2014/main" id="{98F28D9D-9C67-F350-392F-B149C909434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4" name="Date Placeholder 3">
            <a:extLst>
              <a:ext uri="{FF2B5EF4-FFF2-40B4-BE49-F238E27FC236}">
                <a16:creationId xmlns:a16="http://schemas.microsoft.com/office/drawing/2014/main" id="{8D2DD0BF-8FCE-1370-F91F-8098E20D0D50}"/>
              </a:ext>
            </a:extLst>
          </p:cNvPr>
          <p:cNvSpPr>
            <a:spLocks noGrp="1"/>
          </p:cNvSpPr>
          <p:nvPr>
            <p:ph type="dt" sz="half" idx="10"/>
          </p:nvPr>
        </p:nvSpPr>
        <p:spPr>
          <a:xfrm>
            <a:off x="838200" y="6356350"/>
            <a:ext cx="2743200" cy="365125"/>
          </a:xfrm>
          <a:prstGeom prst="rect">
            <a:avLst/>
          </a:prstGeom>
        </p:spPr>
        <p:txBody>
          <a:bodyPr/>
          <a:lstStyle/>
          <a:p>
            <a:fld id="{5706EFCD-9E10-D444-B141-9B23EA676C6C}" type="datetimeFigureOut">
              <a:rPr lang="en-SE" smtClean="0"/>
              <a:t>11/03/2023</a:t>
            </a:fld>
            <a:endParaRPr lang="en-SE"/>
          </a:p>
        </p:txBody>
      </p:sp>
      <p:sp>
        <p:nvSpPr>
          <p:cNvPr id="5" name="Footer Placeholder 4">
            <a:extLst>
              <a:ext uri="{FF2B5EF4-FFF2-40B4-BE49-F238E27FC236}">
                <a16:creationId xmlns:a16="http://schemas.microsoft.com/office/drawing/2014/main" id="{84033D41-00BB-F0AC-11EF-165F08B4ADBE}"/>
              </a:ext>
            </a:extLst>
          </p:cNvPr>
          <p:cNvSpPr>
            <a:spLocks noGrp="1"/>
          </p:cNvSpPr>
          <p:nvPr>
            <p:ph type="ftr" sz="quarter" idx="11"/>
          </p:nvPr>
        </p:nvSpPr>
        <p:spPr>
          <a:xfrm>
            <a:off x="4038600" y="6356350"/>
            <a:ext cx="4114800" cy="365125"/>
          </a:xfrm>
          <a:prstGeom prst="rect">
            <a:avLst/>
          </a:prstGeom>
        </p:spPr>
        <p:txBody>
          <a:bodyPr/>
          <a:lstStyle/>
          <a:p>
            <a:endParaRPr lang="en-SE"/>
          </a:p>
        </p:txBody>
      </p:sp>
      <p:sp>
        <p:nvSpPr>
          <p:cNvPr id="6" name="Slide Number Placeholder 5">
            <a:extLst>
              <a:ext uri="{FF2B5EF4-FFF2-40B4-BE49-F238E27FC236}">
                <a16:creationId xmlns:a16="http://schemas.microsoft.com/office/drawing/2014/main" id="{6344EC5C-F93C-2349-D975-91319D085E64}"/>
              </a:ext>
            </a:extLst>
          </p:cNvPr>
          <p:cNvSpPr>
            <a:spLocks noGrp="1"/>
          </p:cNvSpPr>
          <p:nvPr>
            <p:ph type="sldNum" sz="quarter" idx="12"/>
          </p:nvPr>
        </p:nvSpPr>
        <p:spPr>
          <a:xfrm>
            <a:off x="8610600" y="6356350"/>
            <a:ext cx="2743200" cy="365125"/>
          </a:xfrm>
          <a:prstGeom prst="rect">
            <a:avLst/>
          </a:prstGeom>
        </p:spPr>
        <p:txBody>
          <a:bodyPr/>
          <a:lstStyle/>
          <a:p>
            <a:fld id="{316871F5-4C52-B64A-ACD4-0F293C289581}" type="slidenum">
              <a:rPr lang="en-SE" smtClean="0"/>
              <a:t>‹#›</a:t>
            </a:fld>
            <a:endParaRPr lang="en-SE"/>
          </a:p>
        </p:txBody>
      </p:sp>
    </p:spTree>
    <p:extLst>
      <p:ext uri="{BB962C8B-B14F-4D97-AF65-F5344CB8AC3E}">
        <p14:creationId xmlns:p14="http://schemas.microsoft.com/office/powerpoint/2010/main" val="25069975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600" y="273600"/>
            <a:ext cx="10972320" cy="1144800"/>
          </a:xfrm>
          <a:prstGeom prst="rect">
            <a:avLst/>
          </a:prstGeom>
        </p:spPr>
        <p:txBody>
          <a:bodyPr lIns="0" tIns="0" rIns="0" bIns="0" anchor="ctr"/>
          <a:lstStyle/>
          <a:p>
            <a:pPr algn="ctr"/>
            <a:endParaRPr lang="en-US" sz="4400" b="0" strike="noStrike" spc="-1">
              <a:latin typeface="Arial"/>
            </a:endParaRPr>
          </a:p>
        </p:txBody>
      </p:sp>
      <p:sp>
        <p:nvSpPr>
          <p:cNvPr id="3" name="PlaceHolder 2"/>
          <p:cNvSpPr>
            <a:spLocks noGrp="1"/>
          </p:cNvSpPr>
          <p:nvPr>
            <p:ph type="subTitle"/>
          </p:nvPr>
        </p:nvSpPr>
        <p:spPr>
          <a:xfrm>
            <a:off x="609600" y="1604520"/>
            <a:ext cx="10972320" cy="3977280"/>
          </a:xfrm>
          <a:prstGeom prst="rect">
            <a:avLst/>
          </a:prstGeom>
        </p:spPr>
        <p:txBody>
          <a:bodyPr lIns="0" tIns="0" rIns="0" bIns="0" anchor="ctr"/>
          <a:lstStyle/>
          <a:p>
            <a:pPr algn="ctr"/>
            <a:endParaRPr lang="en-US" sz="3200" b="0" strike="noStrike" spc="-1">
              <a:latin typeface="Arial"/>
            </a:endParaRPr>
          </a:p>
        </p:txBody>
      </p:sp>
    </p:spTree>
    <p:extLst>
      <p:ext uri="{BB962C8B-B14F-4D97-AF65-F5344CB8AC3E}">
        <p14:creationId xmlns:p14="http://schemas.microsoft.com/office/powerpoint/2010/main" val="3259148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642901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724885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184773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764537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294200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109894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4F669-B068-836D-61D4-2A4838C78116}"/>
              </a:ext>
            </a:extLst>
          </p:cNvPr>
          <p:cNvSpPr>
            <a:spLocks noGrp="1"/>
          </p:cNvSpPr>
          <p:nvPr>
            <p:ph type="title"/>
          </p:nvPr>
        </p:nvSpPr>
        <p:spPr>
          <a:xfrm>
            <a:off x="838200" y="365125"/>
            <a:ext cx="10515600" cy="874395"/>
          </a:xfrm>
        </p:spPr>
        <p:txBody>
          <a:bodyPr/>
          <a:lstStyle/>
          <a:p>
            <a:r>
              <a:rPr lang="en-GB"/>
              <a:t>Click to edit Master title style</a:t>
            </a:r>
            <a:endParaRPr lang="en-SE"/>
          </a:p>
        </p:txBody>
      </p:sp>
      <p:sp>
        <p:nvSpPr>
          <p:cNvPr id="3" name="Content Placeholder 2">
            <a:extLst>
              <a:ext uri="{FF2B5EF4-FFF2-40B4-BE49-F238E27FC236}">
                <a16:creationId xmlns:a16="http://schemas.microsoft.com/office/drawing/2014/main" id="{5F185C74-0254-0336-1B45-B061659A5D01}"/>
              </a:ext>
            </a:extLst>
          </p:cNvPr>
          <p:cNvSpPr>
            <a:spLocks noGrp="1"/>
          </p:cNvSpPr>
          <p:nvPr>
            <p:ph idx="1"/>
          </p:nvPr>
        </p:nvSpPr>
        <p:spPr>
          <a:xfrm>
            <a:off x="838200" y="1371600"/>
            <a:ext cx="10515600" cy="480536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Tree>
    <p:extLst>
      <p:ext uri="{BB962C8B-B14F-4D97-AF65-F5344CB8AC3E}">
        <p14:creationId xmlns:p14="http://schemas.microsoft.com/office/powerpoint/2010/main" val="17431842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B3096-5530-0861-0508-3A56D9D70718}"/>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SE"/>
          </a:p>
        </p:txBody>
      </p:sp>
      <p:sp>
        <p:nvSpPr>
          <p:cNvPr id="3" name="Text Placeholder 2">
            <a:extLst>
              <a:ext uri="{FF2B5EF4-FFF2-40B4-BE49-F238E27FC236}">
                <a16:creationId xmlns:a16="http://schemas.microsoft.com/office/drawing/2014/main" id="{419DF0C6-F634-D4EC-8A3D-15565EF7ACE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36047197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E2962-CBB6-A5E1-9616-80A8151266CD}"/>
              </a:ext>
            </a:extLst>
          </p:cNvPr>
          <p:cNvSpPr>
            <a:spLocks noGrp="1"/>
          </p:cNvSpPr>
          <p:nvPr>
            <p:ph type="title"/>
          </p:nvPr>
        </p:nvSpPr>
        <p:spPr>
          <a:xfrm>
            <a:off x="838200" y="365125"/>
            <a:ext cx="10515600" cy="742315"/>
          </a:xfrm>
        </p:spPr>
        <p:txBody>
          <a:bodyPr/>
          <a:lstStyle/>
          <a:p>
            <a:r>
              <a:rPr lang="en-GB"/>
              <a:t>Click to edit Master title style</a:t>
            </a:r>
            <a:endParaRPr lang="en-SE"/>
          </a:p>
        </p:txBody>
      </p:sp>
      <p:sp>
        <p:nvSpPr>
          <p:cNvPr id="3" name="Content Placeholder 2">
            <a:extLst>
              <a:ext uri="{FF2B5EF4-FFF2-40B4-BE49-F238E27FC236}">
                <a16:creationId xmlns:a16="http://schemas.microsoft.com/office/drawing/2014/main" id="{BBA233BE-4880-12D2-FA56-FC85E6CFDFED}"/>
              </a:ext>
            </a:extLst>
          </p:cNvPr>
          <p:cNvSpPr>
            <a:spLocks noGrp="1"/>
          </p:cNvSpPr>
          <p:nvPr>
            <p:ph sz="half" idx="1"/>
          </p:nvPr>
        </p:nvSpPr>
        <p:spPr>
          <a:xfrm>
            <a:off x="838200" y="1361440"/>
            <a:ext cx="5181600" cy="4815523"/>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SE" dirty="0"/>
          </a:p>
        </p:txBody>
      </p:sp>
      <p:sp>
        <p:nvSpPr>
          <p:cNvPr id="4" name="Content Placeholder 3">
            <a:extLst>
              <a:ext uri="{FF2B5EF4-FFF2-40B4-BE49-F238E27FC236}">
                <a16:creationId xmlns:a16="http://schemas.microsoft.com/office/drawing/2014/main" id="{81BBFA12-D6DF-9E5F-5131-F67A929604E3}"/>
              </a:ext>
            </a:extLst>
          </p:cNvPr>
          <p:cNvSpPr>
            <a:spLocks noGrp="1"/>
          </p:cNvSpPr>
          <p:nvPr>
            <p:ph sz="half" idx="2"/>
          </p:nvPr>
        </p:nvSpPr>
        <p:spPr>
          <a:xfrm>
            <a:off x="6172200" y="1361440"/>
            <a:ext cx="5181600" cy="4815523"/>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SE" dirty="0"/>
          </a:p>
        </p:txBody>
      </p:sp>
    </p:spTree>
    <p:extLst>
      <p:ext uri="{BB962C8B-B14F-4D97-AF65-F5344CB8AC3E}">
        <p14:creationId xmlns:p14="http://schemas.microsoft.com/office/powerpoint/2010/main" val="26107383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7BA29-5628-36A3-2761-0E7FC6E0810C}"/>
              </a:ext>
            </a:extLst>
          </p:cNvPr>
          <p:cNvSpPr>
            <a:spLocks noGrp="1"/>
          </p:cNvSpPr>
          <p:nvPr>
            <p:ph type="title"/>
          </p:nvPr>
        </p:nvSpPr>
        <p:spPr>
          <a:xfrm>
            <a:off x="839788" y="365125"/>
            <a:ext cx="10515600" cy="1325563"/>
          </a:xfrm>
        </p:spPr>
        <p:txBody>
          <a:bodyPr/>
          <a:lstStyle/>
          <a:p>
            <a:r>
              <a:rPr lang="en-GB"/>
              <a:t>Click to edit Master title style</a:t>
            </a:r>
            <a:endParaRPr lang="en-SE"/>
          </a:p>
        </p:txBody>
      </p:sp>
      <p:sp>
        <p:nvSpPr>
          <p:cNvPr id="3" name="Text Placeholder 2">
            <a:extLst>
              <a:ext uri="{FF2B5EF4-FFF2-40B4-BE49-F238E27FC236}">
                <a16:creationId xmlns:a16="http://schemas.microsoft.com/office/drawing/2014/main" id="{CC3A6EB6-804D-D929-87AC-F81224EEE2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BD7CE9EE-D558-A4DF-6E49-AF196192C3D9}"/>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5" name="Text Placeholder 4">
            <a:extLst>
              <a:ext uri="{FF2B5EF4-FFF2-40B4-BE49-F238E27FC236}">
                <a16:creationId xmlns:a16="http://schemas.microsoft.com/office/drawing/2014/main" id="{A22AEEF9-3009-ECFE-1246-06D673405B3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B21157B5-6FB0-0FE1-6228-F1997AF07118}"/>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7" name="Date Placeholder 6">
            <a:extLst>
              <a:ext uri="{FF2B5EF4-FFF2-40B4-BE49-F238E27FC236}">
                <a16:creationId xmlns:a16="http://schemas.microsoft.com/office/drawing/2014/main" id="{C7B02BFE-CF35-6592-404A-0E1600F125B6}"/>
              </a:ext>
            </a:extLst>
          </p:cNvPr>
          <p:cNvSpPr>
            <a:spLocks noGrp="1"/>
          </p:cNvSpPr>
          <p:nvPr>
            <p:ph type="dt" sz="half" idx="10"/>
          </p:nvPr>
        </p:nvSpPr>
        <p:spPr>
          <a:xfrm>
            <a:off x="838200" y="6356350"/>
            <a:ext cx="2743200" cy="365125"/>
          </a:xfrm>
          <a:prstGeom prst="rect">
            <a:avLst/>
          </a:prstGeom>
        </p:spPr>
        <p:txBody>
          <a:bodyPr/>
          <a:lstStyle/>
          <a:p>
            <a:fld id="{5706EFCD-9E10-D444-B141-9B23EA676C6C}" type="datetimeFigureOut">
              <a:rPr lang="en-SE" smtClean="0"/>
              <a:t>11/03/2023</a:t>
            </a:fld>
            <a:endParaRPr lang="en-SE"/>
          </a:p>
        </p:txBody>
      </p:sp>
      <p:sp>
        <p:nvSpPr>
          <p:cNvPr id="8" name="Footer Placeholder 7">
            <a:extLst>
              <a:ext uri="{FF2B5EF4-FFF2-40B4-BE49-F238E27FC236}">
                <a16:creationId xmlns:a16="http://schemas.microsoft.com/office/drawing/2014/main" id="{D8A930C2-AFB0-D70C-A7DB-0AFAFEE480A6}"/>
              </a:ext>
            </a:extLst>
          </p:cNvPr>
          <p:cNvSpPr>
            <a:spLocks noGrp="1"/>
          </p:cNvSpPr>
          <p:nvPr>
            <p:ph type="ftr" sz="quarter" idx="11"/>
          </p:nvPr>
        </p:nvSpPr>
        <p:spPr>
          <a:xfrm>
            <a:off x="4038600" y="6356350"/>
            <a:ext cx="4114800" cy="365125"/>
          </a:xfrm>
          <a:prstGeom prst="rect">
            <a:avLst/>
          </a:prstGeom>
        </p:spPr>
        <p:txBody>
          <a:bodyPr/>
          <a:lstStyle/>
          <a:p>
            <a:endParaRPr lang="en-SE"/>
          </a:p>
        </p:txBody>
      </p:sp>
      <p:sp>
        <p:nvSpPr>
          <p:cNvPr id="9" name="Slide Number Placeholder 8">
            <a:extLst>
              <a:ext uri="{FF2B5EF4-FFF2-40B4-BE49-F238E27FC236}">
                <a16:creationId xmlns:a16="http://schemas.microsoft.com/office/drawing/2014/main" id="{4DB32882-E567-3516-777B-1FB7A5BDB735}"/>
              </a:ext>
            </a:extLst>
          </p:cNvPr>
          <p:cNvSpPr>
            <a:spLocks noGrp="1"/>
          </p:cNvSpPr>
          <p:nvPr>
            <p:ph type="sldNum" sz="quarter" idx="12"/>
          </p:nvPr>
        </p:nvSpPr>
        <p:spPr>
          <a:xfrm>
            <a:off x="8610600" y="6356350"/>
            <a:ext cx="2743200" cy="365125"/>
          </a:xfrm>
          <a:prstGeom prst="rect">
            <a:avLst/>
          </a:prstGeom>
        </p:spPr>
        <p:txBody>
          <a:bodyPr/>
          <a:lstStyle/>
          <a:p>
            <a:fld id="{316871F5-4C52-B64A-ACD4-0F293C289581}" type="slidenum">
              <a:rPr lang="en-SE" smtClean="0"/>
              <a:t>‹#›</a:t>
            </a:fld>
            <a:endParaRPr lang="en-SE"/>
          </a:p>
        </p:txBody>
      </p:sp>
    </p:spTree>
    <p:extLst>
      <p:ext uri="{BB962C8B-B14F-4D97-AF65-F5344CB8AC3E}">
        <p14:creationId xmlns:p14="http://schemas.microsoft.com/office/powerpoint/2010/main" val="2617128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88BB7-0C64-AC13-8355-4B321CB049D3}"/>
              </a:ext>
            </a:extLst>
          </p:cNvPr>
          <p:cNvSpPr>
            <a:spLocks noGrp="1"/>
          </p:cNvSpPr>
          <p:nvPr>
            <p:ph type="title"/>
          </p:nvPr>
        </p:nvSpPr>
        <p:spPr/>
        <p:txBody>
          <a:bodyPr/>
          <a:lstStyle/>
          <a:p>
            <a:r>
              <a:rPr lang="en-GB"/>
              <a:t>Click to edit Master title style</a:t>
            </a:r>
            <a:endParaRPr lang="en-SE"/>
          </a:p>
        </p:txBody>
      </p:sp>
      <p:sp>
        <p:nvSpPr>
          <p:cNvPr id="3" name="Date Placeholder 2">
            <a:extLst>
              <a:ext uri="{FF2B5EF4-FFF2-40B4-BE49-F238E27FC236}">
                <a16:creationId xmlns:a16="http://schemas.microsoft.com/office/drawing/2014/main" id="{7979993E-B2FE-38A6-9365-78334A1A51C3}"/>
              </a:ext>
            </a:extLst>
          </p:cNvPr>
          <p:cNvSpPr>
            <a:spLocks noGrp="1"/>
          </p:cNvSpPr>
          <p:nvPr>
            <p:ph type="dt" sz="half" idx="10"/>
          </p:nvPr>
        </p:nvSpPr>
        <p:spPr>
          <a:xfrm>
            <a:off x="838200" y="6356350"/>
            <a:ext cx="2743200" cy="365125"/>
          </a:xfrm>
          <a:prstGeom prst="rect">
            <a:avLst/>
          </a:prstGeom>
        </p:spPr>
        <p:txBody>
          <a:bodyPr/>
          <a:lstStyle/>
          <a:p>
            <a:fld id="{5706EFCD-9E10-D444-B141-9B23EA676C6C}" type="datetimeFigureOut">
              <a:rPr lang="en-SE" smtClean="0"/>
              <a:t>11/03/2023</a:t>
            </a:fld>
            <a:endParaRPr lang="en-SE"/>
          </a:p>
        </p:txBody>
      </p:sp>
      <p:sp>
        <p:nvSpPr>
          <p:cNvPr id="4" name="Footer Placeholder 3">
            <a:extLst>
              <a:ext uri="{FF2B5EF4-FFF2-40B4-BE49-F238E27FC236}">
                <a16:creationId xmlns:a16="http://schemas.microsoft.com/office/drawing/2014/main" id="{586A1F94-D559-80C1-95D2-0856570B9393}"/>
              </a:ext>
            </a:extLst>
          </p:cNvPr>
          <p:cNvSpPr>
            <a:spLocks noGrp="1"/>
          </p:cNvSpPr>
          <p:nvPr>
            <p:ph type="ftr" sz="quarter" idx="11"/>
          </p:nvPr>
        </p:nvSpPr>
        <p:spPr>
          <a:xfrm>
            <a:off x="4038600" y="6356350"/>
            <a:ext cx="4114800" cy="365125"/>
          </a:xfrm>
          <a:prstGeom prst="rect">
            <a:avLst/>
          </a:prstGeom>
        </p:spPr>
        <p:txBody>
          <a:bodyPr/>
          <a:lstStyle/>
          <a:p>
            <a:endParaRPr lang="en-SE"/>
          </a:p>
        </p:txBody>
      </p:sp>
      <p:sp>
        <p:nvSpPr>
          <p:cNvPr id="5" name="Slide Number Placeholder 4">
            <a:extLst>
              <a:ext uri="{FF2B5EF4-FFF2-40B4-BE49-F238E27FC236}">
                <a16:creationId xmlns:a16="http://schemas.microsoft.com/office/drawing/2014/main" id="{0C92DB70-1391-1732-2CC3-BB2DEEEA0EB4}"/>
              </a:ext>
            </a:extLst>
          </p:cNvPr>
          <p:cNvSpPr>
            <a:spLocks noGrp="1"/>
          </p:cNvSpPr>
          <p:nvPr>
            <p:ph type="sldNum" sz="quarter" idx="12"/>
          </p:nvPr>
        </p:nvSpPr>
        <p:spPr>
          <a:xfrm>
            <a:off x="8610600" y="6356350"/>
            <a:ext cx="2743200" cy="365125"/>
          </a:xfrm>
          <a:prstGeom prst="rect">
            <a:avLst/>
          </a:prstGeom>
        </p:spPr>
        <p:txBody>
          <a:bodyPr/>
          <a:lstStyle/>
          <a:p>
            <a:fld id="{316871F5-4C52-B64A-ACD4-0F293C289581}" type="slidenum">
              <a:rPr lang="en-SE" smtClean="0"/>
              <a:t>‹#›</a:t>
            </a:fld>
            <a:endParaRPr lang="en-SE"/>
          </a:p>
        </p:txBody>
      </p:sp>
    </p:spTree>
    <p:extLst>
      <p:ext uri="{BB962C8B-B14F-4D97-AF65-F5344CB8AC3E}">
        <p14:creationId xmlns:p14="http://schemas.microsoft.com/office/powerpoint/2010/main" val="31194921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18C9CB-B793-99AB-AA1C-F8D162975C18}"/>
              </a:ext>
            </a:extLst>
          </p:cNvPr>
          <p:cNvSpPr>
            <a:spLocks noGrp="1"/>
          </p:cNvSpPr>
          <p:nvPr>
            <p:ph type="dt" sz="half" idx="10"/>
          </p:nvPr>
        </p:nvSpPr>
        <p:spPr>
          <a:xfrm>
            <a:off x="838200" y="6356350"/>
            <a:ext cx="2743200" cy="365125"/>
          </a:xfrm>
          <a:prstGeom prst="rect">
            <a:avLst/>
          </a:prstGeom>
        </p:spPr>
        <p:txBody>
          <a:bodyPr/>
          <a:lstStyle/>
          <a:p>
            <a:fld id="{5706EFCD-9E10-D444-B141-9B23EA676C6C}" type="datetimeFigureOut">
              <a:rPr lang="en-SE" smtClean="0"/>
              <a:t>11/03/2023</a:t>
            </a:fld>
            <a:endParaRPr lang="en-SE"/>
          </a:p>
        </p:txBody>
      </p:sp>
      <p:sp>
        <p:nvSpPr>
          <p:cNvPr id="3" name="Footer Placeholder 2">
            <a:extLst>
              <a:ext uri="{FF2B5EF4-FFF2-40B4-BE49-F238E27FC236}">
                <a16:creationId xmlns:a16="http://schemas.microsoft.com/office/drawing/2014/main" id="{4F21F578-1D3F-1983-2D46-0CA027B99EF9}"/>
              </a:ext>
            </a:extLst>
          </p:cNvPr>
          <p:cNvSpPr>
            <a:spLocks noGrp="1"/>
          </p:cNvSpPr>
          <p:nvPr>
            <p:ph type="ftr" sz="quarter" idx="11"/>
          </p:nvPr>
        </p:nvSpPr>
        <p:spPr>
          <a:xfrm>
            <a:off x="4038600" y="6356350"/>
            <a:ext cx="4114800" cy="365125"/>
          </a:xfrm>
          <a:prstGeom prst="rect">
            <a:avLst/>
          </a:prstGeom>
        </p:spPr>
        <p:txBody>
          <a:bodyPr/>
          <a:lstStyle/>
          <a:p>
            <a:endParaRPr lang="en-SE"/>
          </a:p>
        </p:txBody>
      </p:sp>
      <p:sp>
        <p:nvSpPr>
          <p:cNvPr id="4" name="Slide Number Placeholder 3">
            <a:extLst>
              <a:ext uri="{FF2B5EF4-FFF2-40B4-BE49-F238E27FC236}">
                <a16:creationId xmlns:a16="http://schemas.microsoft.com/office/drawing/2014/main" id="{00846DD7-663E-8D55-AE79-CE7021794BF4}"/>
              </a:ext>
            </a:extLst>
          </p:cNvPr>
          <p:cNvSpPr>
            <a:spLocks noGrp="1"/>
          </p:cNvSpPr>
          <p:nvPr>
            <p:ph type="sldNum" sz="quarter" idx="12"/>
          </p:nvPr>
        </p:nvSpPr>
        <p:spPr>
          <a:xfrm>
            <a:off x="8610600" y="6356350"/>
            <a:ext cx="2743200" cy="365125"/>
          </a:xfrm>
          <a:prstGeom prst="rect">
            <a:avLst/>
          </a:prstGeom>
        </p:spPr>
        <p:txBody>
          <a:bodyPr/>
          <a:lstStyle/>
          <a:p>
            <a:fld id="{316871F5-4C52-B64A-ACD4-0F293C289581}" type="slidenum">
              <a:rPr lang="en-SE" smtClean="0"/>
              <a:t>‹#›</a:t>
            </a:fld>
            <a:endParaRPr lang="en-SE"/>
          </a:p>
        </p:txBody>
      </p:sp>
    </p:spTree>
    <p:extLst>
      <p:ext uri="{BB962C8B-B14F-4D97-AF65-F5344CB8AC3E}">
        <p14:creationId xmlns:p14="http://schemas.microsoft.com/office/powerpoint/2010/main" val="11695160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F0088-7BEE-114C-47D2-7C75E421D6F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SE"/>
          </a:p>
        </p:txBody>
      </p:sp>
      <p:sp>
        <p:nvSpPr>
          <p:cNvPr id="3" name="Content Placeholder 2">
            <a:extLst>
              <a:ext uri="{FF2B5EF4-FFF2-40B4-BE49-F238E27FC236}">
                <a16:creationId xmlns:a16="http://schemas.microsoft.com/office/drawing/2014/main" id="{E281FE15-BED3-4A69-C520-7C4D8C5B00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4" name="Text Placeholder 3">
            <a:extLst>
              <a:ext uri="{FF2B5EF4-FFF2-40B4-BE49-F238E27FC236}">
                <a16:creationId xmlns:a16="http://schemas.microsoft.com/office/drawing/2014/main" id="{B31A165C-8EDB-CB77-96EC-BEE223002F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8D5828D-86AC-8E80-0618-7E5119BB7C3B}"/>
              </a:ext>
            </a:extLst>
          </p:cNvPr>
          <p:cNvSpPr>
            <a:spLocks noGrp="1"/>
          </p:cNvSpPr>
          <p:nvPr>
            <p:ph type="dt" sz="half" idx="10"/>
          </p:nvPr>
        </p:nvSpPr>
        <p:spPr>
          <a:xfrm>
            <a:off x="838200" y="6356350"/>
            <a:ext cx="2743200" cy="365125"/>
          </a:xfrm>
          <a:prstGeom prst="rect">
            <a:avLst/>
          </a:prstGeom>
        </p:spPr>
        <p:txBody>
          <a:bodyPr/>
          <a:lstStyle/>
          <a:p>
            <a:fld id="{5706EFCD-9E10-D444-B141-9B23EA676C6C}" type="datetimeFigureOut">
              <a:rPr lang="en-SE" smtClean="0"/>
              <a:t>11/03/2023</a:t>
            </a:fld>
            <a:endParaRPr lang="en-SE"/>
          </a:p>
        </p:txBody>
      </p:sp>
      <p:sp>
        <p:nvSpPr>
          <p:cNvPr id="6" name="Footer Placeholder 5">
            <a:extLst>
              <a:ext uri="{FF2B5EF4-FFF2-40B4-BE49-F238E27FC236}">
                <a16:creationId xmlns:a16="http://schemas.microsoft.com/office/drawing/2014/main" id="{F41FC49E-0B95-1ACB-11FE-932A3352D1A6}"/>
              </a:ext>
            </a:extLst>
          </p:cNvPr>
          <p:cNvSpPr>
            <a:spLocks noGrp="1"/>
          </p:cNvSpPr>
          <p:nvPr>
            <p:ph type="ftr" sz="quarter" idx="11"/>
          </p:nvPr>
        </p:nvSpPr>
        <p:spPr>
          <a:xfrm>
            <a:off x="4038600" y="6356350"/>
            <a:ext cx="4114800" cy="365125"/>
          </a:xfrm>
          <a:prstGeom prst="rect">
            <a:avLst/>
          </a:prstGeom>
        </p:spPr>
        <p:txBody>
          <a:bodyPr/>
          <a:lstStyle/>
          <a:p>
            <a:endParaRPr lang="en-SE"/>
          </a:p>
        </p:txBody>
      </p:sp>
      <p:sp>
        <p:nvSpPr>
          <p:cNvPr id="7" name="Slide Number Placeholder 6">
            <a:extLst>
              <a:ext uri="{FF2B5EF4-FFF2-40B4-BE49-F238E27FC236}">
                <a16:creationId xmlns:a16="http://schemas.microsoft.com/office/drawing/2014/main" id="{2A459BAC-511D-50A7-5A19-87FF49189BF6}"/>
              </a:ext>
            </a:extLst>
          </p:cNvPr>
          <p:cNvSpPr>
            <a:spLocks noGrp="1"/>
          </p:cNvSpPr>
          <p:nvPr>
            <p:ph type="sldNum" sz="quarter" idx="12"/>
          </p:nvPr>
        </p:nvSpPr>
        <p:spPr>
          <a:xfrm>
            <a:off x="8610600" y="6356350"/>
            <a:ext cx="2743200" cy="365125"/>
          </a:xfrm>
          <a:prstGeom prst="rect">
            <a:avLst/>
          </a:prstGeom>
        </p:spPr>
        <p:txBody>
          <a:bodyPr/>
          <a:lstStyle/>
          <a:p>
            <a:fld id="{316871F5-4C52-B64A-ACD4-0F293C289581}" type="slidenum">
              <a:rPr lang="en-SE" smtClean="0"/>
              <a:t>‹#›</a:t>
            </a:fld>
            <a:endParaRPr lang="en-SE"/>
          </a:p>
        </p:txBody>
      </p:sp>
    </p:spTree>
    <p:extLst>
      <p:ext uri="{BB962C8B-B14F-4D97-AF65-F5344CB8AC3E}">
        <p14:creationId xmlns:p14="http://schemas.microsoft.com/office/powerpoint/2010/main" val="38606325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9537C-4A27-EA8C-7671-C1B8B318751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SE"/>
          </a:p>
        </p:txBody>
      </p:sp>
      <p:sp>
        <p:nvSpPr>
          <p:cNvPr id="3" name="Picture Placeholder 2">
            <a:extLst>
              <a:ext uri="{FF2B5EF4-FFF2-40B4-BE49-F238E27FC236}">
                <a16:creationId xmlns:a16="http://schemas.microsoft.com/office/drawing/2014/main" id="{CE3BA6F3-D164-C635-D6FE-E6D0FBDCD9F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E"/>
          </a:p>
        </p:txBody>
      </p:sp>
      <p:sp>
        <p:nvSpPr>
          <p:cNvPr id="4" name="Text Placeholder 3">
            <a:extLst>
              <a:ext uri="{FF2B5EF4-FFF2-40B4-BE49-F238E27FC236}">
                <a16:creationId xmlns:a16="http://schemas.microsoft.com/office/drawing/2014/main" id="{5FDB5F6A-9E7A-4DBD-7561-3ABB1CDF4A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5081FD9-7B78-D626-212F-84DC21CE6E07}"/>
              </a:ext>
            </a:extLst>
          </p:cNvPr>
          <p:cNvSpPr>
            <a:spLocks noGrp="1"/>
          </p:cNvSpPr>
          <p:nvPr>
            <p:ph type="dt" sz="half" idx="10"/>
          </p:nvPr>
        </p:nvSpPr>
        <p:spPr>
          <a:xfrm>
            <a:off x="838200" y="6356350"/>
            <a:ext cx="2743200" cy="365125"/>
          </a:xfrm>
          <a:prstGeom prst="rect">
            <a:avLst/>
          </a:prstGeom>
        </p:spPr>
        <p:txBody>
          <a:bodyPr/>
          <a:lstStyle/>
          <a:p>
            <a:fld id="{5706EFCD-9E10-D444-B141-9B23EA676C6C}" type="datetimeFigureOut">
              <a:rPr lang="en-SE" smtClean="0"/>
              <a:t>11/03/2023</a:t>
            </a:fld>
            <a:endParaRPr lang="en-SE"/>
          </a:p>
        </p:txBody>
      </p:sp>
      <p:sp>
        <p:nvSpPr>
          <p:cNvPr id="6" name="Footer Placeholder 5">
            <a:extLst>
              <a:ext uri="{FF2B5EF4-FFF2-40B4-BE49-F238E27FC236}">
                <a16:creationId xmlns:a16="http://schemas.microsoft.com/office/drawing/2014/main" id="{00AF957F-24B7-0B57-8FC3-B96A03172986}"/>
              </a:ext>
            </a:extLst>
          </p:cNvPr>
          <p:cNvSpPr>
            <a:spLocks noGrp="1"/>
          </p:cNvSpPr>
          <p:nvPr>
            <p:ph type="ftr" sz="quarter" idx="11"/>
          </p:nvPr>
        </p:nvSpPr>
        <p:spPr>
          <a:xfrm>
            <a:off x="4038600" y="6356350"/>
            <a:ext cx="4114800" cy="365125"/>
          </a:xfrm>
          <a:prstGeom prst="rect">
            <a:avLst/>
          </a:prstGeom>
        </p:spPr>
        <p:txBody>
          <a:bodyPr/>
          <a:lstStyle/>
          <a:p>
            <a:endParaRPr lang="en-SE"/>
          </a:p>
        </p:txBody>
      </p:sp>
      <p:sp>
        <p:nvSpPr>
          <p:cNvPr id="7" name="Slide Number Placeholder 6">
            <a:extLst>
              <a:ext uri="{FF2B5EF4-FFF2-40B4-BE49-F238E27FC236}">
                <a16:creationId xmlns:a16="http://schemas.microsoft.com/office/drawing/2014/main" id="{7034E2AA-53BF-1C4E-F268-4F6427E3BDDB}"/>
              </a:ext>
            </a:extLst>
          </p:cNvPr>
          <p:cNvSpPr>
            <a:spLocks noGrp="1"/>
          </p:cNvSpPr>
          <p:nvPr>
            <p:ph type="sldNum" sz="quarter" idx="12"/>
          </p:nvPr>
        </p:nvSpPr>
        <p:spPr>
          <a:xfrm>
            <a:off x="8610600" y="6356350"/>
            <a:ext cx="2743200" cy="365125"/>
          </a:xfrm>
          <a:prstGeom prst="rect">
            <a:avLst/>
          </a:prstGeom>
        </p:spPr>
        <p:txBody>
          <a:bodyPr/>
          <a:lstStyle/>
          <a:p>
            <a:fld id="{316871F5-4C52-B64A-ACD4-0F293C289581}" type="slidenum">
              <a:rPr lang="en-SE" smtClean="0"/>
              <a:t>‹#›</a:t>
            </a:fld>
            <a:endParaRPr lang="en-SE"/>
          </a:p>
        </p:txBody>
      </p:sp>
    </p:spTree>
    <p:extLst>
      <p:ext uri="{BB962C8B-B14F-4D97-AF65-F5344CB8AC3E}">
        <p14:creationId xmlns:p14="http://schemas.microsoft.com/office/powerpoint/2010/main" val="10797543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jp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A684F64-240D-C9B3-4318-EA03C8CB63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SE"/>
          </a:p>
        </p:txBody>
      </p:sp>
      <p:sp>
        <p:nvSpPr>
          <p:cNvPr id="3" name="Text Placeholder 2">
            <a:extLst>
              <a:ext uri="{FF2B5EF4-FFF2-40B4-BE49-F238E27FC236}">
                <a16:creationId xmlns:a16="http://schemas.microsoft.com/office/drawing/2014/main" id="{C1998B89-FF20-91B4-3503-8B6F258DF77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grpSp>
        <p:nvGrpSpPr>
          <p:cNvPr id="7" name="Group 6">
            <a:extLst>
              <a:ext uri="{FF2B5EF4-FFF2-40B4-BE49-F238E27FC236}">
                <a16:creationId xmlns:a16="http://schemas.microsoft.com/office/drawing/2014/main" id="{43CAFB99-334F-065D-1C77-534D9178CA71}"/>
              </a:ext>
            </a:extLst>
          </p:cNvPr>
          <p:cNvGrpSpPr/>
          <p:nvPr userDrawn="1"/>
        </p:nvGrpSpPr>
        <p:grpSpPr>
          <a:xfrm>
            <a:off x="179523" y="6121210"/>
            <a:ext cx="6520219" cy="633095"/>
            <a:chOff x="519728" y="10058718"/>
            <a:chExt cx="6520219" cy="633095"/>
          </a:xfrm>
        </p:grpSpPr>
        <p:pic>
          <p:nvPicPr>
            <p:cNvPr id="8" name="Picture 7">
              <a:extLst>
                <a:ext uri="{FF2B5EF4-FFF2-40B4-BE49-F238E27FC236}">
                  <a16:creationId xmlns:a16="http://schemas.microsoft.com/office/drawing/2014/main" id="{37173820-6D4F-B0C4-A30B-F7D0678B2B6A}"/>
                </a:ext>
              </a:extLst>
            </p:cNvPr>
            <p:cNvPicPr/>
            <p:nvPr userDrawn="1"/>
          </p:nvPicPr>
          <p:blipFill>
            <a:blip r:embed="rId20">
              <a:extLst>
                <a:ext uri="{28A0092B-C50C-407E-A947-70E740481C1C}">
                  <a14:useLocalDpi xmlns:a14="http://schemas.microsoft.com/office/drawing/2010/main" val="0"/>
                </a:ext>
              </a:extLst>
            </a:blip>
            <a:stretch>
              <a:fillRect/>
            </a:stretch>
          </p:blipFill>
          <p:spPr>
            <a:xfrm>
              <a:off x="519728" y="10058718"/>
              <a:ext cx="2218055" cy="633095"/>
            </a:xfrm>
            <a:prstGeom prst="rect">
              <a:avLst/>
            </a:prstGeom>
          </p:spPr>
        </p:pic>
        <p:sp>
          <p:nvSpPr>
            <p:cNvPr id="9" name="TextBox 8">
              <a:extLst>
                <a:ext uri="{FF2B5EF4-FFF2-40B4-BE49-F238E27FC236}">
                  <a16:creationId xmlns:a16="http://schemas.microsoft.com/office/drawing/2014/main" id="{1D579E16-F6AE-08E5-6699-4737ED30B6B0}"/>
                </a:ext>
              </a:extLst>
            </p:cNvPr>
            <p:cNvSpPr txBox="1"/>
            <p:nvPr userDrawn="1"/>
          </p:nvSpPr>
          <p:spPr>
            <a:xfrm>
              <a:off x="2796720" y="10142137"/>
              <a:ext cx="4243227" cy="461665"/>
            </a:xfrm>
            <a:prstGeom prst="rect">
              <a:avLst/>
            </a:prstGeom>
            <a:noFill/>
          </p:spPr>
          <p:txBody>
            <a:bodyPr wrap="square" rtlCol="0">
              <a:spAutoFit/>
            </a:bodyPr>
            <a:lstStyle/>
            <a:p>
              <a:r>
                <a:rPr lang="en-GB" sz="800" dirty="0"/>
                <a:t>Reference number: 618596-EPP-1-2020-1-SE-EPPKA2-CBHE-JP</a:t>
              </a:r>
              <a:br>
                <a:rPr lang="en-GB" sz="800" dirty="0"/>
              </a:br>
              <a:r>
                <a:rPr lang="en-GB" sz="800" dirty="0"/>
                <a:t>This publication [communication] reflects the views only of the authors, and the Commission cannot be held responsible for any use, which may be made of the information contained therein.</a:t>
              </a:r>
            </a:p>
          </p:txBody>
        </p:sp>
      </p:grpSp>
      <p:pic>
        <p:nvPicPr>
          <p:cNvPr id="10" name="Picture 9">
            <a:extLst>
              <a:ext uri="{FF2B5EF4-FFF2-40B4-BE49-F238E27FC236}">
                <a16:creationId xmlns:a16="http://schemas.microsoft.com/office/drawing/2014/main" id="{87B58126-C7BE-5D18-F25B-55D3658D4AEE}"/>
              </a:ext>
            </a:extLst>
          </p:cNvPr>
          <p:cNvPicPr>
            <a:picLocks noChangeAspect="1"/>
          </p:cNvPicPr>
          <p:nvPr userDrawn="1"/>
        </p:nvPicPr>
        <p:blipFill>
          <a:blip r:embed="rId21"/>
          <a:stretch>
            <a:fillRect/>
          </a:stretch>
        </p:blipFill>
        <p:spPr>
          <a:xfrm>
            <a:off x="11058439" y="5504807"/>
            <a:ext cx="1074143" cy="1309111"/>
          </a:xfrm>
          <a:prstGeom prst="rect">
            <a:avLst/>
          </a:prstGeom>
        </p:spPr>
      </p:pic>
    </p:spTree>
    <p:extLst>
      <p:ext uri="{BB962C8B-B14F-4D97-AF65-F5344CB8AC3E}">
        <p14:creationId xmlns:p14="http://schemas.microsoft.com/office/powerpoint/2010/main" val="10156433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8.wdp"/></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microsoft.com/office/2007/relationships/hdphoto" Target="../media/hdphoto9.wdp"/></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22.jp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29.png"/><Relationship Id="rId1" Type="http://schemas.openxmlformats.org/officeDocument/2006/relationships/slideLayout" Target="../slideLayouts/slideLayout2.xml"/><Relationship Id="rId4" Type="http://schemas.microsoft.com/office/2007/relationships/hdphoto" Target="../media/hdphoto11.wdp"/></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microsoft.com/office/2007/relationships/hdphoto" Target="../media/hdphoto12.wdp"/></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microsoft.com/office/2007/relationships/hdphoto" Target="../media/hdphoto13.wdp"/></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0.xml"/><Relationship Id="rId1" Type="http://schemas.openxmlformats.org/officeDocument/2006/relationships/slideLayout" Target="../slideLayouts/slideLayout15.xml"/><Relationship Id="rId5" Type="http://schemas.openxmlformats.org/officeDocument/2006/relationships/hyperlink" Target="https://pressbooks.bccampus.ca/dcbiol110311092nded/chapter/unit-9-nervous-system-2/" TargetMode="Externa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38.png"/><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microsoft.com/office/2007/relationships/hdphoto" Target="../media/hdphoto16.wdp"/><Relationship Id="rId4" Type="http://schemas.microsoft.com/office/2007/relationships/hdphoto" Target="../media/hdphoto15.wdp"/></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7.xml"/><Relationship Id="rId1" Type="http://schemas.openxmlformats.org/officeDocument/2006/relationships/tags" Target="../tags/tag6.xml"/><Relationship Id="rId6" Type="http://schemas.microsoft.com/office/2007/relationships/hdphoto" Target="../media/hdphoto17.wdp"/><Relationship Id="rId5" Type="http://schemas.openxmlformats.org/officeDocument/2006/relationships/image" Target="../media/image45.png"/><Relationship Id="rId4" Type="http://schemas.openxmlformats.org/officeDocument/2006/relationships/notesSlide" Target="../notesSlides/notesSlide27.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9.xml"/><Relationship Id="rId1" Type="http://schemas.openxmlformats.org/officeDocument/2006/relationships/tags" Target="../tags/tag8.xml"/><Relationship Id="rId5" Type="http://schemas.microsoft.com/office/2007/relationships/hdphoto" Target="../media/hdphoto18.wdp"/><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47.png"/><Relationship Id="rId2" Type="http://schemas.openxmlformats.org/officeDocument/2006/relationships/tags" Target="../tags/tag10.xml"/><Relationship Id="rId1" Type="http://schemas.openxmlformats.org/officeDocument/2006/relationships/tags" Target="../tags/tag9.xml"/><Relationship Id="rId6" Type="http://schemas.microsoft.com/office/2007/relationships/hdphoto" Target="../media/hdphoto19.wdp"/><Relationship Id="rId5" Type="http://schemas.openxmlformats.org/officeDocument/2006/relationships/image" Target="../media/image45.png"/><Relationship Id="rId4" Type="http://schemas.openxmlformats.org/officeDocument/2006/relationships/notesSlide" Target="../notesSlides/notesSlide29.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9.xml"/><Relationship Id="rId1" Type="http://schemas.openxmlformats.org/officeDocument/2006/relationships/tags" Target="../tags/tag11.xml"/><Relationship Id="rId4" Type="http://schemas.openxmlformats.org/officeDocument/2006/relationships/image" Target="../media/image48.jpeg"/></Relationships>
</file>

<file path=ppt/slides/_rels/slide42.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52.jpg"/></Relationships>
</file>

<file path=ppt/slides/_rels/slide4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hyperlink" Target="https://doi.org/10.1016/S0896-6273(01)00572-4" TargetMode="External"/></Relationships>
</file>

<file path=ppt/slides/_rels/slide4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6.xml"/><Relationship Id="rId1" Type="http://schemas.openxmlformats.org/officeDocument/2006/relationships/slideLayout" Target="../slideLayouts/slideLayout18.xml"/><Relationship Id="rId4" Type="http://schemas.openxmlformats.org/officeDocument/2006/relationships/image" Target="../media/image61.jpeg"/></Relationships>
</file>

<file path=ppt/slides/_rels/slide52.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62.png"/><Relationship Id="rId1" Type="http://schemas.openxmlformats.org/officeDocument/2006/relationships/slideLayout" Target="../slideLayouts/slideLayout7.xml"/><Relationship Id="rId5" Type="http://schemas.microsoft.com/office/2007/relationships/hdphoto" Target="../media/hdphoto23.wdp"/><Relationship Id="rId4" Type="http://schemas.microsoft.com/office/2007/relationships/hdphoto" Target="../media/hdphoto22.wdp"/></Relationships>
</file>

<file path=ppt/slides/_rels/slide5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microsoft.com/office/2007/relationships/hdphoto" Target="../media/hdphoto25.wdp"/><Relationship Id="rId5" Type="http://schemas.openxmlformats.org/officeDocument/2006/relationships/image" Target="../media/image64.png"/><Relationship Id="rId4" Type="http://schemas.microsoft.com/office/2007/relationships/hdphoto" Target="../media/hdphoto24.wdp"/></Relationships>
</file>

<file path=ppt/slides/_rels/slide5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microsoft.com/office/2007/relationships/hdphoto" Target="../media/hdphoto26.wdp"/></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14.xml"/><Relationship Id="rId1" Type="http://schemas.openxmlformats.org/officeDocument/2006/relationships/tags" Target="../tags/tag13.xml"/><Relationship Id="rId6" Type="http://schemas.microsoft.com/office/2007/relationships/hdphoto" Target="../media/hdphoto27.wdp"/><Relationship Id="rId5" Type="http://schemas.openxmlformats.org/officeDocument/2006/relationships/image" Target="../media/image45.png"/><Relationship Id="rId4" Type="http://schemas.openxmlformats.org/officeDocument/2006/relationships/notesSlide" Target="../notesSlides/notesSlide39.xml"/></Relationships>
</file>

<file path=ppt/slides/_rels/slide5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hyperlink" Target="https://www.sciencedirect.com/book/9780124160026/animal-biotechnology" TargetMode="External"/><Relationship Id="rId4" Type="http://schemas.openxmlformats.org/officeDocument/2006/relationships/image" Target="../media/image65.sv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png"/></Relationships>
</file>

<file path=ppt/slides/_rels/slide6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microsoft.com/office/2007/relationships/hdphoto" Target="../media/hdphoto28.wdp"/></Relationships>
</file>

<file path=ppt/slides/_rels/slide6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microsoft.com/office/2007/relationships/hdphoto" Target="../media/hdphoto29.wdp"/></Relationships>
</file>

<file path=ppt/slides/_rels/slide64.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hyperlink" Target="https://www.sciencedirect.com/science/article/pii/S0969996120305003" TargetMode="External"/><Relationship Id="rId2" Type="http://schemas.openxmlformats.org/officeDocument/2006/relationships/hyperlink" Target="https://doi.org/10.1016/B978-0-12-817424-1.09993-6"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6.png"/><Relationship Id="rId7" Type="http://schemas.microsoft.com/office/2007/relationships/hdphoto" Target="../media/hdphoto4.wdp"/><Relationship Id="rId12" Type="http://schemas.openxmlformats.org/officeDocument/2006/relationships/hyperlink" Target="https://www.neuroscientificallychallenged.com/glossary/neuron/"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11" Type="http://schemas.microsoft.com/office/2007/relationships/hdphoto" Target="../media/hdphoto6.wdp"/><Relationship Id="rId5" Type="http://schemas.openxmlformats.org/officeDocument/2006/relationships/hyperlink" Target="https://www.sciencephoto.com/media/599265/view" TargetMode="External"/><Relationship Id="rId10" Type="http://schemas.openxmlformats.org/officeDocument/2006/relationships/image" Target="../media/image9.png"/><Relationship Id="rId4" Type="http://schemas.microsoft.com/office/2007/relationships/hdphoto" Target="../media/hdphoto3.wdp"/><Relationship Id="rId9" Type="http://schemas.microsoft.com/office/2007/relationships/hdphoto" Target="../media/hdphoto5.wdp"/></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7.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F4CEB-918A-0472-B6E4-4689B9CD397B}"/>
              </a:ext>
            </a:extLst>
          </p:cNvPr>
          <p:cNvSpPr>
            <a:spLocks noGrp="1"/>
          </p:cNvSpPr>
          <p:nvPr>
            <p:ph type="ctrTitle"/>
          </p:nvPr>
        </p:nvSpPr>
        <p:spPr>
          <a:xfrm>
            <a:off x="1600200" y="1283711"/>
            <a:ext cx="9144000" cy="2387600"/>
          </a:xfrm>
        </p:spPr>
        <p:txBody>
          <a:bodyPr>
            <a:noAutofit/>
          </a:bodyPr>
          <a:lstStyle/>
          <a:p>
            <a:r>
              <a:rPr lang="en-GB" sz="4800" dirty="0"/>
              <a:t>Functional neuroanatomy: </a:t>
            </a:r>
            <a:br>
              <a:rPr lang="en-GB" sz="4800" dirty="0"/>
            </a:br>
            <a:r>
              <a:rPr lang="en-GB" sz="4800" dirty="0"/>
              <a:t>normal nerve conduction process and cellular basis of neural communication</a:t>
            </a:r>
            <a:endParaRPr lang="en-SE" sz="4800" dirty="0"/>
          </a:p>
        </p:txBody>
      </p:sp>
      <p:sp>
        <p:nvSpPr>
          <p:cNvPr id="3" name="Subtitle 2">
            <a:extLst>
              <a:ext uri="{FF2B5EF4-FFF2-40B4-BE49-F238E27FC236}">
                <a16:creationId xmlns:a16="http://schemas.microsoft.com/office/drawing/2014/main" id="{D41D21B8-B733-D6AC-A679-00D982C92189}"/>
              </a:ext>
            </a:extLst>
          </p:cNvPr>
          <p:cNvSpPr>
            <a:spLocks noGrp="1"/>
          </p:cNvSpPr>
          <p:nvPr>
            <p:ph type="subTitle" idx="1"/>
          </p:nvPr>
        </p:nvSpPr>
        <p:spPr>
          <a:xfrm>
            <a:off x="1524000" y="3602038"/>
            <a:ext cx="9144000" cy="633095"/>
          </a:xfrm>
        </p:spPr>
        <p:txBody>
          <a:bodyPr>
            <a:normAutofit fontScale="92500" lnSpcReduction="10000"/>
          </a:bodyPr>
          <a:lstStyle/>
          <a:p>
            <a:r>
              <a:rPr lang="en-SE" dirty="0"/>
              <a:t/>
            </a:r>
            <a:br>
              <a:rPr lang="en-SE" dirty="0"/>
            </a:br>
            <a:r>
              <a:rPr lang="sl-SI" dirty="0" smtClean="0"/>
              <a:t>GP1 - </a:t>
            </a:r>
            <a:r>
              <a:rPr lang="en-GB" dirty="0" smtClean="0"/>
              <a:t>Neurology </a:t>
            </a:r>
            <a:r>
              <a:rPr lang="en-GB" dirty="0"/>
              <a:t>and medical care of neurodegenerative </a:t>
            </a:r>
            <a:r>
              <a:rPr lang="en-GB" dirty="0" smtClean="0"/>
              <a:t>disorders</a:t>
            </a:r>
            <a:endParaRPr lang="en-SE" dirty="0"/>
          </a:p>
        </p:txBody>
      </p:sp>
      <p:sp>
        <p:nvSpPr>
          <p:cNvPr id="9" name="Subtitle 2">
            <a:extLst>
              <a:ext uri="{FF2B5EF4-FFF2-40B4-BE49-F238E27FC236}">
                <a16:creationId xmlns:a16="http://schemas.microsoft.com/office/drawing/2014/main" id="{5ADD9B8F-30B1-E9B3-FE6D-B4C2CCF58456}"/>
              </a:ext>
            </a:extLst>
          </p:cNvPr>
          <p:cNvSpPr txBox="1">
            <a:spLocks/>
          </p:cNvSpPr>
          <p:nvPr/>
        </p:nvSpPr>
        <p:spPr>
          <a:xfrm>
            <a:off x="1696949" y="4327208"/>
            <a:ext cx="9144000" cy="1364932"/>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err="1" smtClean="0">
                <a:ln>
                  <a:noFill/>
                </a:ln>
                <a:solidFill>
                  <a:prstClr val="black"/>
                </a:solidFill>
                <a:effectLst/>
                <a:uLnTx/>
                <a:uFillTx/>
                <a:latin typeface="Calibri" panose="020F0502020204030204"/>
                <a:ea typeface="+mn-ea"/>
                <a:cs typeface="+mn-cs"/>
              </a:rPr>
              <a:t>Gorazd</a:t>
            </a:r>
            <a:r>
              <a:rPr kumimoji="0" lang="en-GB" sz="24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en-GB" sz="2400" b="0" i="0" u="none" strike="noStrike" kern="1200" cap="none" spc="0" normalizeH="0" baseline="0" noProof="0" dirty="0" err="1">
                <a:ln>
                  <a:noFill/>
                </a:ln>
                <a:solidFill>
                  <a:prstClr val="black"/>
                </a:solidFill>
                <a:effectLst/>
                <a:uLnTx/>
                <a:uFillTx/>
                <a:latin typeface="Calibri" panose="020F0502020204030204"/>
                <a:ea typeface="+mn-ea"/>
                <a:cs typeface="+mn-cs"/>
              </a:rPr>
              <a:t>Drevenšek</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a:r>
            <a:b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University of </a:t>
            </a:r>
            <a:r>
              <a:rPr kumimoji="0" lang="en-GB" sz="2400" b="0" i="0" u="none" strike="noStrike" kern="1200" cap="none" spc="0" normalizeH="0" baseline="0" noProof="0" dirty="0" smtClean="0">
                <a:ln>
                  <a:noFill/>
                </a:ln>
                <a:solidFill>
                  <a:prstClr val="black"/>
                </a:solidFill>
                <a:effectLst/>
                <a:uLnTx/>
                <a:uFillTx/>
                <a:latin typeface="Calibri" panose="020F0502020204030204"/>
                <a:ea typeface="+mn-ea"/>
                <a:cs typeface="+mn-cs"/>
              </a:rPr>
              <a:t>Ljubljana</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l-SI" sz="1700" dirty="0" err="1" smtClean="0">
                <a:solidFill>
                  <a:prstClr val="black"/>
                </a:solidFill>
                <a:latin typeface="Calibri" panose="020F0502020204030204"/>
              </a:rPr>
              <a:t>and</a:t>
            </a:r>
            <a:endParaRPr lang="sl-SI" dirty="0" smtClean="0">
              <a:solidFill>
                <a:prstClr val="black"/>
              </a:solidFill>
              <a:latin typeface="Calibri" panose="020F0502020204030204"/>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sl-SI" sz="1900" b="0" i="0" u="none" strike="noStrike" kern="1200" cap="none" spc="0" normalizeH="0" baseline="0" noProof="0" dirty="0" err="1" smtClean="0">
                <a:ln>
                  <a:noFill/>
                </a:ln>
                <a:solidFill>
                  <a:prstClr val="black"/>
                </a:solidFill>
                <a:effectLst/>
                <a:uLnTx/>
                <a:uFillTx/>
                <a:latin typeface="Calibri" panose="020F0502020204030204"/>
                <a:ea typeface="+mn-ea"/>
                <a:cs typeface="+mn-cs"/>
              </a:rPr>
              <a:t>Manuel</a:t>
            </a:r>
            <a:r>
              <a:rPr kumimoji="0" lang="sl-SI" sz="19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sl-SI" sz="1900" b="0" i="0" u="none" strike="noStrike" kern="1200" cap="none" spc="0" normalizeH="0" baseline="0" noProof="0" dirty="0" err="1" smtClean="0">
                <a:ln>
                  <a:noFill/>
                </a:ln>
                <a:solidFill>
                  <a:prstClr val="black"/>
                </a:solidFill>
                <a:effectLst/>
                <a:uLnTx/>
                <a:uFillTx/>
                <a:latin typeface="Calibri" panose="020F0502020204030204"/>
                <a:ea typeface="+mn-ea"/>
                <a:cs typeface="+mn-cs"/>
              </a:rPr>
              <a:t>Ramanović</a:t>
            </a:r>
            <a:endParaRPr kumimoji="0" lang="en-GB" sz="1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15917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27B21C8F-B750-7DBC-24AE-5691387C31A4}"/>
              </a:ext>
            </a:extLst>
          </p:cNvPr>
          <p:cNvSpPr>
            <a:spLocks noGrp="1"/>
          </p:cNvSpPr>
          <p:nvPr>
            <p:ph type="title"/>
          </p:nvPr>
        </p:nvSpPr>
        <p:spPr>
          <a:xfrm>
            <a:off x="517128" y="-67012"/>
            <a:ext cx="10450056" cy="901595"/>
          </a:xfrm>
        </p:spPr>
        <p:txBody>
          <a:bodyPr>
            <a:normAutofit/>
          </a:bodyPr>
          <a:lstStyle/>
          <a:p>
            <a:r>
              <a:rPr lang="en-US" sz="4000" dirty="0"/>
              <a:t>THE ELECTRICAL PROPERTIES</a:t>
            </a:r>
            <a:r>
              <a:rPr lang="sl-SI" sz="4000" dirty="0"/>
              <a:t> </a:t>
            </a:r>
            <a:r>
              <a:rPr lang="en-US" sz="4000" dirty="0"/>
              <a:t>OF NEURONS</a:t>
            </a:r>
            <a:endParaRPr lang="sl-SI" sz="4000" dirty="0"/>
          </a:p>
        </p:txBody>
      </p:sp>
      <p:sp>
        <p:nvSpPr>
          <p:cNvPr id="11" name="TextBox 10">
            <a:extLst>
              <a:ext uri="{FF2B5EF4-FFF2-40B4-BE49-F238E27FC236}">
                <a16:creationId xmlns:a16="http://schemas.microsoft.com/office/drawing/2014/main" id="{50786EDC-4FE5-15B9-BDC0-64003D65F3E4}"/>
              </a:ext>
            </a:extLst>
          </p:cNvPr>
          <p:cNvSpPr txBox="1"/>
          <p:nvPr/>
        </p:nvSpPr>
        <p:spPr>
          <a:xfrm>
            <a:off x="517128" y="775195"/>
            <a:ext cx="7629854" cy="461665"/>
          </a:xfrm>
          <a:prstGeom prst="rect">
            <a:avLst/>
          </a:prstGeom>
          <a:noFill/>
        </p:spPr>
        <p:txBody>
          <a:bodyPr wrap="square">
            <a:spAutoFit/>
          </a:bodyPr>
          <a:lstStyle/>
          <a:p>
            <a:r>
              <a:rPr lang="en-GB" sz="2400" cap="all" dirty="0">
                <a:effectLst/>
              </a:rPr>
              <a:t>HOW neurons keep their Electrical Potential</a:t>
            </a:r>
          </a:p>
        </p:txBody>
      </p:sp>
      <p:sp>
        <p:nvSpPr>
          <p:cNvPr id="25" name="TextBox 24">
            <a:extLst>
              <a:ext uri="{FF2B5EF4-FFF2-40B4-BE49-F238E27FC236}">
                <a16:creationId xmlns:a16="http://schemas.microsoft.com/office/drawing/2014/main" id="{130C754C-0919-F6B2-2B3D-F471DE79C00C}"/>
              </a:ext>
            </a:extLst>
          </p:cNvPr>
          <p:cNvSpPr txBox="1"/>
          <p:nvPr/>
        </p:nvSpPr>
        <p:spPr>
          <a:xfrm>
            <a:off x="7030387" y="6372307"/>
            <a:ext cx="5161613" cy="523220"/>
          </a:xfrm>
          <a:prstGeom prst="rect">
            <a:avLst/>
          </a:prstGeom>
          <a:noFill/>
        </p:spPr>
        <p:txBody>
          <a:bodyPr wrap="square">
            <a:spAutoFit/>
          </a:bodyPr>
          <a:lstStyle/>
          <a:p>
            <a:r>
              <a:rPr lang="en-US" sz="1400" dirty="0" err="1"/>
              <a:t>Nestler</a:t>
            </a:r>
            <a:r>
              <a:rPr lang="en-US" sz="1400" dirty="0"/>
              <a:t>, Eric J. (Eric Jonathan) et al. Molecular Neuropharmacology : a Foundation for Clinical Neuroscience. Fourth edition. 2020</a:t>
            </a:r>
          </a:p>
        </p:txBody>
      </p:sp>
      <p:sp>
        <p:nvSpPr>
          <p:cNvPr id="4" name="TextBox 3">
            <a:extLst>
              <a:ext uri="{FF2B5EF4-FFF2-40B4-BE49-F238E27FC236}">
                <a16:creationId xmlns:a16="http://schemas.microsoft.com/office/drawing/2014/main" id="{C58D3E5C-624E-1084-FB46-0AF50614998D}"/>
              </a:ext>
            </a:extLst>
          </p:cNvPr>
          <p:cNvSpPr txBox="1"/>
          <p:nvPr/>
        </p:nvSpPr>
        <p:spPr>
          <a:xfrm>
            <a:off x="497994" y="1236860"/>
            <a:ext cx="6340872" cy="5632311"/>
          </a:xfrm>
          <a:prstGeom prst="rect">
            <a:avLst/>
          </a:prstGeom>
          <a:noFill/>
        </p:spPr>
        <p:txBody>
          <a:bodyPr wrap="square">
            <a:spAutoFit/>
          </a:bodyPr>
          <a:lstStyle/>
          <a:p>
            <a:pPr marL="457200" indent="-457200">
              <a:buAutoNum type="arabicPeriod"/>
            </a:pPr>
            <a:r>
              <a:rPr lang="en-GB" sz="2000" b="1" dirty="0">
                <a:effectLst/>
                <a:latin typeface="Helvetica" pitchFamily="2" charset="0"/>
              </a:rPr>
              <a:t>Different types of ions are unequally distributed across the neuronal cell membrane</a:t>
            </a:r>
          </a:p>
          <a:p>
            <a:endParaRPr lang="en-GB" sz="2000" b="1" dirty="0">
              <a:effectLst/>
              <a:latin typeface="Helvetica" pitchFamily="2" charset="0"/>
            </a:endParaRPr>
          </a:p>
          <a:p>
            <a:pPr marL="742950" lvl="1" indent="-285750">
              <a:buFont typeface="Arial" panose="020B0604020202020204" pitchFamily="34" charset="0"/>
              <a:buChar char="•"/>
            </a:pPr>
            <a:r>
              <a:rPr lang="en-GB" sz="2000" dirty="0">
                <a:effectLst/>
                <a:latin typeface="Helvetica" pitchFamily="2" charset="0"/>
              </a:rPr>
              <a:t>neuron’s </a:t>
            </a:r>
            <a:r>
              <a:rPr lang="en-GB" sz="2000" b="1" i="1" dirty="0">
                <a:effectLst/>
                <a:latin typeface="Helvetica" pitchFamily="2" charset="0"/>
              </a:rPr>
              <a:t>interior contains a higher </a:t>
            </a:r>
            <a:r>
              <a:rPr lang="en-GB" sz="2000" b="1" i="1" dirty="0">
                <a:solidFill>
                  <a:srgbClr val="FF0000"/>
                </a:solidFill>
                <a:effectLst/>
                <a:latin typeface="Helvetica" pitchFamily="2" charset="0"/>
              </a:rPr>
              <a:t>concentration of K</a:t>
            </a:r>
            <a:r>
              <a:rPr lang="en-GB" sz="2000" b="1" i="1" baseline="30000" dirty="0">
                <a:solidFill>
                  <a:srgbClr val="FF0000"/>
                </a:solidFill>
                <a:effectLst/>
                <a:latin typeface="Helvetica" pitchFamily="2" charset="0"/>
              </a:rPr>
              <a:t>+</a:t>
            </a:r>
            <a:r>
              <a:rPr lang="en-GB" sz="2000" dirty="0">
                <a:solidFill>
                  <a:srgbClr val="FF0000"/>
                </a:solidFill>
                <a:effectLst/>
                <a:latin typeface="Helvetica" pitchFamily="2" charset="0"/>
              </a:rPr>
              <a:t> </a:t>
            </a:r>
            <a:r>
              <a:rPr lang="en-GB" sz="2000" dirty="0">
                <a:effectLst/>
                <a:latin typeface="Helvetica" pitchFamily="2" charset="0"/>
              </a:rPr>
              <a:t>and lower concentrations of Na</a:t>
            </a:r>
            <a:r>
              <a:rPr lang="en-GB" sz="2000" baseline="30000" dirty="0">
                <a:latin typeface="Helvetica" pitchFamily="2" charset="0"/>
              </a:rPr>
              <a:t>+</a:t>
            </a:r>
            <a:r>
              <a:rPr lang="en-GB" sz="2000" dirty="0">
                <a:effectLst/>
                <a:latin typeface="Helvetica" pitchFamily="2" charset="0"/>
              </a:rPr>
              <a:t>, Ca</a:t>
            </a:r>
            <a:r>
              <a:rPr lang="en-GB" sz="2000" baseline="30000" dirty="0">
                <a:effectLst/>
                <a:latin typeface="Helvetica" pitchFamily="2" charset="0"/>
              </a:rPr>
              <a:t>2+</a:t>
            </a:r>
            <a:r>
              <a:rPr lang="en-GB" sz="2000" dirty="0">
                <a:effectLst/>
                <a:latin typeface="Helvetica" pitchFamily="2" charset="0"/>
              </a:rPr>
              <a:t>, and Cl</a:t>
            </a:r>
            <a:r>
              <a:rPr lang="en-GB" sz="2000" baseline="30000" dirty="0">
                <a:latin typeface="Helvetica" pitchFamily="2" charset="0"/>
              </a:rPr>
              <a:t>−</a:t>
            </a:r>
            <a:r>
              <a:rPr lang="en-GB" sz="2000" dirty="0">
                <a:effectLst/>
                <a:latin typeface="Helvetica" pitchFamily="2" charset="0"/>
              </a:rPr>
              <a:t> than does the extracellular space</a:t>
            </a:r>
            <a:endParaRPr lang="en-GB" sz="2000" dirty="0">
              <a:latin typeface="Helvetica" pitchFamily="2" charset="0"/>
            </a:endParaRPr>
          </a:p>
          <a:p>
            <a:pPr marL="742950" lvl="1" indent="-285750">
              <a:buFont typeface="Arial" panose="020B0604020202020204" pitchFamily="34" charset="0"/>
              <a:buChar char="•"/>
            </a:pPr>
            <a:r>
              <a:rPr lang="en-GB" sz="2000" dirty="0">
                <a:effectLst/>
                <a:latin typeface="Helvetica" pitchFamily="2" charset="0"/>
              </a:rPr>
              <a:t>These </a:t>
            </a:r>
            <a:r>
              <a:rPr lang="en-GB" sz="2000" b="1" dirty="0">
                <a:effectLst/>
                <a:latin typeface="Helvetica" pitchFamily="2" charset="0"/>
              </a:rPr>
              <a:t>ionic gradients</a:t>
            </a:r>
            <a:r>
              <a:rPr lang="en-GB" sz="2000" b="1" dirty="0">
                <a:latin typeface="Helvetica" pitchFamily="2" charset="0"/>
              </a:rPr>
              <a:t> </a:t>
            </a:r>
            <a:r>
              <a:rPr lang="en-GB" sz="2000" dirty="0">
                <a:effectLst/>
                <a:latin typeface="Helvetica" pitchFamily="2" charset="0"/>
              </a:rPr>
              <a:t>are maintained</a:t>
            </a:r>
            <a:r>
              <a:rPr lang="en-GB" sz="2000" dirty="0">
                <a:latin typeface="Helvetica" pitchFamily="2" charset="0"/>
              </a:rPr>
              <a:t> </a:t>
            </a:r>
            <a:r>
              <a:rPr lang="en-GB" sz="2000" dirty="0">
                <a:effectLst/>
                <a:latin typeface="Helvetica" pitchFamily="2" charset="0"/>
              </a:rPr>
              <a:t>through </a:t>
            </a:r>
            <a:r>
              <a:rPr lang="en-GB" sz="2000" i="1" dirty="0">
                <a:solidFill>
                  <a:srgbClr val="00B0F0"/>
                </a:solidFill>
                <a:effectLst/>
                <a:latin typeface="Helvetica" pitchFamily="2" charset="0"/>
              </a:rPr>
              <a:t>ion-specific pumps</a:t>
            </a:r>
            <a:r>
              <a:rPr lang="en-GB" sz="2000" dirty="0">
                <a:solidFill>
                  <a:srgbClr val="00B0F0"/>
                </a:solidFill>
                <a:effectLst/>
                <a:latin typeface="Helvetica" pitchFamily="2" charset="0"/>
              </a:rPr>
              <a:t> </a:t>
            </a:r>
            <a:r>
              <a:rPr lang="en-GB" sz="2000" dirty="0">
                <a:effectLst/>
                <a:latin typeface="Helvetica" pitchFamily="2" charset="0"/>
              </a:rPr>
              <a:t>that require energy </a:t>
            </a:r>
          </a:p>
          <a:p>
            <a:pPr marL="742950" lvl="1" indent="-285750">
              <a:buFont typeface="Arial" panose="020B0604020202020204" pitchFamily="34" charset="0"/>
              <a:buChar char="•"/>
            </a:pPr>
            <a:r>
              <a:rPr lang="en-GB" sz="2000" dirty="0">
                <a:latin typeface="Helvetica" pitchFamily="2" charset="0"/>
              </a:rPr>
              <a:t>Inside cell are located </a:t>
            </a:r>
            <a:r>
              <a:rPr lang="en-GB" sz="2000" b="1" i="1" dirty="0">
                <a:latin typeface="Helvetica" pitchFamily="2" charset="0"/>
              </a:rPr>
              <a:t>negatively charged</a:t>
            </a:r>
            <a:r>
              <a:rPr lang="en-GB" sz="2000" dirty="0">
                <a:latin typeface="Helvetica" pitchFamily="2" charset="0"/>
              </a:rPr>
              <a:t>, membrane-impermeable </a:t>
            </a:r>
            <a:r>
              <a:rPr lang="en-GB" sz="2000" b="1" i="1" dirty="0">
                <a:latin typeface="Helvetica" pitchFamily="2" charset="0"/>
              </a:rPr>
              <a:t>proteins</a:t>
            </a:r>
          </a:p>
          <a:p>
            <a:pPr lvl="1"/>
            <a:endParaRPr lang="en-GB" sz="2000" b="1" i="1" dirty="0">
              <a:latin typeface="Helvetica" pitchFamily="2" charset="0"/>
            </a:endParaRPr>
          </a:p>
          <a:p>
            <a:pPr marL="457200" indent="-457200">
              <a:buFont typeface="+mj-lt"/>
              <a:buAutoNum type="arabicPeriod" startAt="2"/>
            </a:pPr>
            <a:r>
              <a:rPr lang="en-GB" sz="2000" b="1" dirty="0">
                <a:latin typeface="Helvetica" pitchFamily="2" charset="0"/>
              </a:rPr>
              <a:t>Neuronal cell membrane is differentially permeable to ions</a:t>
            </a:r>
          </a:p>
          <a:p>
            <a:pPr marL="914400" lvl="1" indent="-457200">
              <a:buFont typeface="Arial" panose="020B0604020202020204" pitchFamily="34" charset="0"/>
              <a:buChar char="•"/>
            </a:pPr>
            <a:r>
              <a:rPr lang="en-GB" sz="2000" dirty="0">
                <a:latin typeface="Helvetica" pitchFamily="2" charset="0"/>
              </a:rPr>
              <a:t>highly permeable to K</a:t>
            </a:r>
            <a:r>
              <a:rPr lang="en-GB" sz="2000" baseline="30000" dirty="0">
                <a:latin typeface="Helvetica" pitchFamily="2" charset="0"/>
              </a:rPr>
              <a:t>+</a:t>
            </a:r>
            <a:r>
              <a:rPr lang="en-GB" sz="2000" dirty="0">
                <a:latin typeface="Helvetica" pitchFamily="2" charset="0"/>
              </a:rPr>
              <a:t> </a:t>
            </a:r>
          </a:p>
          <a:p>
            <a:pPr marL="914400" lvl="1" indent="-457200">
              <a:buFont typeface="Arial" panose="020B0604020202020204" pitchFamily="34" charset="0"/>
              <a:buChar char="•"/>
            </a:pPr>
            <a:r>
              <a:rPr lang="en-GB" sz="2000" dirty="0">
                <a:latin typeface="Helvetica" pitchFamily="2" charset="0"/>
              </a:rPr>
              <a:t>somewhat permeable to Cl</a:t>
            </a:r>
            <a:r>
              <a:rPr lang="en-GB" sz="2000" baseline="30000" dirty="0">
                <a:latin typeface="Helvetica" pitchFamily="2" charset="0"/>
              </a:rPr>
              <a:t>−</a:t>
            </a:r>
            <a:endParaRPr lang="en-GB" sz="2000" dirty="0">
              <a:latin typeface="Helvetica" pitchFamily="2" charset="0"/>
            </a:endParaRPr>
          </a:p>
          <a:p>
            <a:pPr marL="914400" lvl="1" indent="-457200">
              <a:buFont typeface="Arial" panose="020B0604020202020204" pitchFamily="34" charset="0"/>
              <a:buChar char="•"/>
            </a:pPr>
            <a:r>
              <a:rPr lang="en-GB" sz="2000" dirty="0">
                <a:latin typeface="Helvetica" pitchFamily="2" charset="0"/>
              </a:rPr>
              <a:t>very slightly permeable to Na</a:t>
            </a:r>
            <a:r>
              <a:rPr lang="en-GB" sz="2000" baseline="30000" dirty="0">
                <a:latin typeface="Helvetica" pitchFamily="2" charset="0"/>
              </a:rPr>
              <a:t>+</a:t>
            </a:r>
            <a:r>
              <a:rPr lang="en-GB" sz="2000" dirty="0">
                <a:latin typeface="Helvetica" pitchFamily="2" charset="0"/>
              </a:rPr>
              <a:t> and Ca</a:t>
            </a:r>
            <a:r>
              <a:rPr lang="en-GB" sz="2000" baseline="30000" dirty="0">
                <a:latin typeface="Helvetica" pitchFamily="2" charset="0"/>
              </a:rPr>
              <a:t>2+</a:t>
            </a:r>
            <a:endParaRPr lang="en-GB" sz="2000" b="1" dirty="0">
              <a:latin typeface="Helvetica" pitchFamily="2" charset="0"/>
            </a:endParaRPr>
          </a:p>
          <a:p>
            <a:pPr marL="457200" indent="-457200">
              <a:buFont typeface="+mj-lt"/>
              <a:buAutoNum type="arabicPeriod" startAt="2"/>
            </a:pPr>
            <a:endParaRPr lang="en-GB" sz="2000" b="1" dirty="0">
              <a:latin typeface="Helvetica" pitchFamily="2" charset="0"/>
            </a:endParaRPr>
          </a:p>
        </p:txBody>
      </p:sp>
      <p:pic>
        <p:nvPicPr>
          <p:cNvPr id="5" name="Picture 2">
            <a:extLst>
              <a:ext uri="{FF2B5EF4-FFF2-40B4-BE49-F238E27FC236}">
                <a16:creationId xmlns:a16="http://schemas.microsoft.com/office/drawing/2014/main" id="{3DDEE41C-AA92-25CA-971E-A6D1B1709B3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3519" t="46824" r="24949" b="6118"/>
          <a:stretch/>
        </p:blipFill>
        <p:spPr bwMode="auto">
          <a:xfrm>
            <a:off x="8728852" y="636463"/>
            <a:ext cx="1783776" cy="1960194"/>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Diagram&#10;&#10;Description automatically generated">
            <a:extLst>
              <a:ext uri="{FF2B5EF4-FFF2-40B4-BE49-F238E27FC236}">
                <a16:creationId xmlns:a16="http://schemas.microsoft.com/office/drawing/2014/main" id="{F4F69C3A-6920-D453-309E-6ACA01AE6190}"/>
              </a:ext>
            </a:extLst>
          </p:cNvPr>
          <p:cNvPicPr>
            <a:picLocks noChangeAspect="1"/>
          </p:cNvPicPr>
          <p:nvPr/>
        </p:nvPicPr>
        <p:blipFill rotWithShape="1">
          <a:blip r:embed="rId4"/>
          <a:srcRect t="1948"/>
          <a:stretch/>
        </p:blipFill>
        <p:spPr>
          <a:xfrm>
            <a:off x="7427164" y="2596657"/>
            <a:ext cx="4368058" cy="3448618"/>
          </a:xfrm>
          <a:prstGeom prst="rect">
            <a:avLst/>
          </a:prstGeom>
        </p:spPr>
      </p:pic>
      <p:sp>
        <p:nvSpPr>
          <p:cNvPr id="9" name="TextBox 8">
            <a:extLst>
              <a:ext uri="{FF2B5EF4-FFF2-40B4-BE49-F238E27FC236}">
                <a16:creationId xmlns:a16="http://schemas.microsoft.com/office/drawing/2014/main" id="{676EC727-1C2A-A823-22ED-59E555AEEFE7}"/>
              </a:ext>
            </a:extLst>
          </p:cNvPr>
          <p:cNvSpPr txBox="1"/>
          <p:nvPr/>
        </p:nvSpPr>
        <p:spPr>
          <a:xfrm>
            <a:off x="8152862" y="6045275"/>
            <a:ext cx="3642360" cy="369332"/>
          </a:xfrm>
          <a:prstGeom prst="rect">
            <a:avLst/>
          </a:prstGeom>
          <a:noFill/>
        </p:spPr>
        <p:txBody>
          <a:bodyPr wrap="square">
            <a:spAutoFit/>
          </a:bodyPr>
          <a:lstStyle/>
          <a:p>
            <a:r>
              <a:rPr lang="en-GB" dirty="0">
                <a:effectLst/>
                <a:latin typeface="Helvetica" pitchFamily="2" charset="0"/>
              </a:rPr>
              <a:t>ATP - dependent </a:t>
            </a:r>
            <a:r>
              <a:rPr lang="en-GB" b="1" dirty="0">
                <a:effectLst/>
                <a:latin typeface="Helvetica" pitchFamily="2" charset="0"/>
              </a:rPr>
              <a:t>Na</a:t>
            </a:r>
            <a:r>
              <a:rPr lang="en-GB" b="1" baseline="30000" dirty="0">
                <a:effectLst/>
                <a:latin typeface="Helvetica" pitchFamily="2" charset="0"/>
              </a:rPr>
              <a:t>+</a:t>
            </a:r>
            <a:r>
              <a:rPr lang="en-GB" b="1" dirty="0">
                <a:effectLst/>
                <a:latin typeface="Helvetica" pitchFamily="2" charset="0"/>
              </a:rPr>
              <a:t>–K+ pump</a:t>
            </a:r>
          </a:p>
        </p:txBody>
      </p:sp>
      <p:sp>
        <p:nvSpPr>
          <p:cNvPr id="28" name="Arc 27">
            <a:extLst>
              <a:ext uri="{FF2B5EF4-FFF2-40B4-BE49-F238E27FC236}">
                <a16:creationId xmlns:a16="http://schemas.microsoft.com/office/drawing/2014/main" id="{766E6F3C-B6FB-F327-AE13-93195E520340}"/>
              </a:ext>
            </a:extLst>
          </p:cNvPr>
          <p:cNvSpPr/>
          <p:nvPr/>
        </p:nvSpPr>
        <p:spPr>
          <a:xfrm flipV="1">
            <a:off x="-1285104" y="3870960"/>
            <a:ext cx="8712267" cy="182056"/>
          </a:xfrm>
          <a:prstGeom prst="arc">
            <a:avLst/>
          </a:prstGeom>
          <a:ln w="41275">
            <a:solidFill>
              <a:srgbClr val="AC94AB"/>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5366928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CCA72-FFE6-40A3-501A-D0D5B00CAF83}"/>
              </a:ext>
            </a:extLst>
          </p:cNvPr>
          <p:cNvSpPr>
            <a:spLocks noGrp="1"/>
          </p:cNvSpPr>
          <p:nvPr>
            <p:ph type="title"/>
          </p:nvPr>
        </p:nvSpPr>
        <p:spPr>
          <a:xfrm>
            <a:off x="450273" y="131645"/>
            <a:ext cx="10515600" cy="558483"/>
          </a:xfrm>
        </p:spPr>
        <p:txBody>
          <a:bodyPr>
            <a:normAutofit/>
          </a:bodyPr>
          <a:lstStyle/>
          <a:p>
            <a:r>
              <a:rPr lang="en-US" sz="3200" cap="all" dirty="0"/>
              <a:t> action potential</a:t>
            </a:r>
          </a:p>
        </p:txBody>
      </p:sp>
      <p:sp>
        <p:nvSpPr>
          <p:cNvPr id="7" name="TextBox 6">
            <a:extLst>
              <a:ext uri="{FF2B5EF4-FFF2-40B4-BE49-F238E27FC236}">
                <a16:creationId xmlns:a16="http://schemas.microsoft.com/office/drawing/2014/main" id="{F52844FE-A900-1CB5-4BCA-D37D72F85735}"/>
              </a:ext>
            </a:extLst>
          </p:cNvPr>
          <p:cNvSpPr txBox="1"/>
          <p:nvPr/>
        </p:nvSpPr>
        <p:spPr>
          <a:xfrm>
            <a:off x="588819" y="931581"/>
            <a:ext cx="5469637" cy="64633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GB" dirty="0"/>
              <a:t>A</a:t>
            </a:r>
            <a:r>
              <a:rPr lang="en-GB" b="0" i="0" u="none" strike="noStrike" dirty="0">
                <a:effectLst/>
              </a:rPr>
              <a:t> sudden, fast, transitory, and propagating change of the </a:t>
            </a:r>
            <a:r>
              <a:rPr lang="en-US" dirty="0"/>
              <a:t>resting membrane potential</a:t>
            </a:r>
          </a:p>
        </p:txBody>
      </p:sp>
      <p:sp>
        <p:nvSpPr>
          <p:cNvPr id="11" name="TextBox 10">
            <a:extLst>
              <a:ext uri="{FF2B5EF4-FFF2-40B4-BE49-F238E27FC236}">
                <a16:creationId xmlns:a16="http://schemas.microsoft.com/office/drawing/2014/main" id="{7BC30562-04F6-4E5E-36D1-B30FC1ED4BC5}"/>
              </a:ext>
            </a:extLst>
          </p:cNvPr>
          <p:cNvSpPr txBox="1"/>
          <p:nvPr/>
        </p:nvSpPr>
        <p:spPr>
          <a:xfrm>
            <a:off x="588819" y="2146519"/>
            <a:ext cx="5469637" cy="3785652"/>
          </a:xfrm>
          <a:prstGeom prst="rect">
            <a:avLst/>
          </a:prstGeom>
          <a:noFill/>
        </p:spPr>
        <p:txBody>
          <a:bodyPr wrap="square">
            <a:spAutoFit/>
          </a:bodyPr>
          <a:lstStyle/>
          <a:p>
            <a:r>
              <a:rPr lang="en-GB" sz="2400" b="0" i="0" u="none" strike="noStrike" dirty="0">
                <a:effectLst/>
                <a:latin typeface="PlutoSansLight"/>
              </a:rPr>
              <a:t>Action potentials = nerve signals</a:t>
            </a:r>
          </a:p>
          <a:p>
            <a:pPr marL="285750" indent="-285750">
              <a:buFont typeface="Arial" panose="020B0604020202020204" pitchFamily="34" charset="0"/>
              <a:buChar char="•"/>
            </a:pPr>
            <a:r>
              <a:rPr lang="en-GB" sz="2400" b="0" i="0" u="none" strike="noStrike" dirty="0">
                <a:effectLst/>
                <a:latin typeface="PlutoSansLight"/>
              </a:rPr>
              <a:t>An action potential is triggered when the plasma membrane potential rises above its resting value = </a:t>
            </a:r>
            <a:r>
              <a:rPr lang="en-GB" sz="2400" b="0" i="1" u="none" strike="noStrike" dirty="0">
                <a:effectLst/>
                <a:latin typeface="PlutoSansLight"/>
              </a:rPr>
              <a:t>depolarisation</a:t>
            </a:r>
            <a:endParaRPr lang="en-GB" sz="2400" b="0" i="0" u="none" strike="noStrike" dirty="0">
              <a:effectLst/>
              <a:latin typeface="PlutoSansLight"/>
            </a:endParaRPr>
          </a:p>
          <a:p>
            <a:pPr marL="285750" indent="-285750">
              <a:buFont typeface="Arial" panose="020B0604020202020204" pitchFamily="34" charset="0"/>
              <a:buChar char="•"/>
            </a:pPr>
            <a:endParaRPr lang="en-GB" sz="2400" b="0" i="0" u="none" strike="noStrike" dirty="0">
              <a:effectLst/>
              <a:latin typeface="PlutoSansLight"/>
            </a:endParaRPr>
          </a:p>
          <a:p>
            <a:pPr marL="285750" indent="-285750">
              <a:buFont typeface="Arial" panose="020B0604020202020204" pitchFamily="34" charset="0"/>
              <a:buChar char="•"/>
            </a:pPr>
            <a:r>
              <a:rPr lang="en-GB" sz="2400" b="0" i="0" u="none" strike="noStrike" dirty="0">
                <a:effectLst/>
                <a:latin typeface="PlutoSansLight"/>
              </a:rPr>
              <a:t>Neurons generate and propagate these signals along their processes in order to transmit them to the target tissues</a:t>
            </a:r>
            <a:endParaRPr lang="en-US" sz="2400" dirty="0"/>
          </a:p>
        </p:txBody>
      </p:sp>
      <p:sp>
        <p:nvSpPr>
          <p:cNvPr id="15" name="TextBox 14">
            <a:extLst>
              <a:ext uri="{FF2B5EF4-FFF2-40B4-BE49-F238E27FC236}">
                <a16:creationId xmlns:a16="http://schemas.microsoft.com/office/drawing/2014/main" id="{652A7222-32B4-64B2-240C-E40BB14B222E}"/>
              </a:ext>
            </a:extLst>
          </p:cNvPr>
          <p:cNvSpPr txBox="1"/>
          <p:nvPr/>
        </p:nvSpPr>
        <p:spPr>
          <a:xfrm>
            <a:off x="7176099" y="410745"/>
            <a:ext cx="4160382" cy="400110"/>
          </a:xfrm>
          <a:prstGeom prst="rect">
            <a:avLst/>
          </a:prstGeom>
          <a:noFill/>
        </p:spPr>
        <p:txBody>
          <a:bodyPr wrap="square">
            <a:spAutoFit/>
          </a:bodyPr>
          <a:lstStyle/>
          <a:p>
            <a:pPr algn="ctr"/>
            <a:r>
              <a:rPr lang="en-US" sz="2000" u="sng" dirty="0"/>
              <a:t>Typical Nerve Action Potential</a:t>
            </a:r>
          </a:p>
        </p:txBody>
      </p:sp>
      <p:sp>
        <p:nvSpPr>
          <p:cNvPr id="17" name="TextBox 16">
            <a:extLst>
              <a:ext uri="{FF2B5EF4-FFF2-40B4-BE49-F238E27FC236}">
                <a16:creationId xmlns:a16="http://schemas.microsoft.com/office/drawing/2014/main" id="{BB0448C8-EBE0-F185-F731-883DA566D551}"/>
              </a:ext>
            </a:extLst>
          </p:cNvPr>
          <p:cNvSpPr txBox="1"/>
          <p:nvPr/>
        </p:nvSpPr>
        <p:spPr>
          <a:xfrm>
            <a:off x="6419570" y="6488668"/>
            <a:ext cx="5673437" cy="369332"/>
          </a:xfrm>
          <a:prstGeom prst="rect">
            <a:avLst/>
          </a:prstGeom>
          <a:noFill/>
        </p:spPr>
        <p:txBody>
          <a:bodyPr wrap="square">
            <a:spAutoFit/>
          </a:bodyPr>
          <a:lstStyle/>
          <a:p>
            <a:r>
              <a:rPr lang="en-US" dirty="0" err="1"/>
              <a:t>Thanapitak</a:t>
            </a:r>
            <a:r>
              <a:rPr lang="en-US" dirty="0"/>
              <a:t>, </a:t>
            </a:r>
            <a:r>
              <a:rPr lang="en-US" dirty="0" err="1"/>
              <a:t>Surachoke</a:t>
            </a:r>
            <a:r>
              <a:rPr lang="en-US" dirty="0"/>
              <a:t>. Bionics Chemical Synapse. 2012 </a:t>
            </a:r>
          </a:p>
        </p:txBody>
      </p:sp>
      <p:grpSp>
        <p:nvGrpSpPr>
          <p:cNvPr id="26" name="Group 25">
            <a:extLst>
              <a:ext uri="{FF2B5EF4-FFF2-40B4-BE49-F238E27FC236}">
                <a16:creationId xmlns:a16="http://schemas.microsoft.com/office/drawing/2014/main" id="{FD159C6D-9051-F07B-CC33-5D7FD341F8B8}"/>
              </a:ext>
            </a:extLst>
          </p:cNvPr>
          <p:cNvGrpSpPr/>
          <p:nvPr/>
        </p:nvGrpSpPr>
        <p:grpSpPr>
          <a:xfrm>
            <a:off x="6521469" y="858380"/>
            <a:ext cx="5469637" cy="5236274"/>
            <a:chOff x="6521469" y="858380"/>
            <a:chExt cx="5469637" cy="5236274"/>
          </a:xfrm>
        </p:grpSpPr>
        <p:pic>
          <p:nvPicPr>
            <p:cNvPr id="13" name="Picture 12">
              <a:extLst>
                <a:ext uri="{FF2B5EF4-FFF2-40B4-BE49-F238E27FC236}">
                  <a16:creationId xmlns:a16="http://schemas.microsoft.com/office/drawing/2014/main" id="{11509B86-F2E3-F29E-7ED4-6158B7826D47}"/>
                </a:ext>
              </a:extLst>
            </p:cNvPr>
            <p:cNvPicPr>
              <a:picLocks noChangeAspect="1"/>
            </p:cNvPicPr>
            <p:nvPr/>
          </p:nvPicPr>
          <p:blipFill>
            <a:blip r:embed="rId3"/>
            <a:stretch>
              <a:fillRect/>
            </a:stretch>
          </p:blipFill>
          <p:spPr>
            <a:xfrm>
              <a:off x="6521469" y="858380"/>
              <a:ext cx="5469637" cy="5001464"/>
            </a:xfrm>
            <a:prstGeom prst="rect">
              <a:avLst/>
            </a:prstGeom>
          </p:spPr>
        </p:pic>
        <p:sp>
          <p:nvSpPr>
            <p:cNvPr id="21" name="TextBox 20">
              <a:extLst>
                <a:ext uri="{FF2B5EF4-FFF2-40B4-BE49-F238E27FC236}">
                  <a16:creationId xmlns:a16="http://schemas.microsoft.com/office/drawing/2014/main" id="{A8CBBC07-624A-5A01-3CEA-064FFDDD235C}"/>
                </a:ext>
              </a:extLst>
            </p:cNvPr>
            <p:cNvSpPr txBox="1"/>
            <p:nvPr/>
          </p:nvSpPr>
          <p:spPr>
            <a:xfrm>
              <a:off x="6769396" y="5720083"/>
              <a:ext cx="2486891" cy="374571"/>
            </a:xfrm>
            <a:prstGeom prst="roundRect">
              <a:avLst/>
            </a:prstGeom>
            <a:solidFill>
              <a:schemeClr val="bg1">
                <a:lumMod val="75000"/>
              </a:schemeClr>
            </a:solidFill>
            <a:effectLst>
              <a:softEdge rad="50800"/>
            </a:effectLst>
          </p:spPr>
          <p:txBody>
            <a:bodyPr wrap="square">
              <a:spAutoFit/>
            </a:bodyPr>
            <a:lstStyle/>
            <a:p>
              <a:pPr algn="ctr"/>
              <a:r>
                <a:rPr lang="en-GB" sz="1600" i="1" dirty="0">
                  <a:effectLst/>
                </a:rPr>
                <a:t>Depolarization to threshold</a:t>
              </a:r>
              <a:endParaRPr lang="en-US" sz="1600" i="1" dirty="0"/>
            </a:p>
          </p:txBody>
        </p:sp>
        <p:sp>
          <p:nvSpPr>
            <p:cNvPr id="23" name="TextBox 22">
              <a:extLst>
                <a:ext uri="{FF2B5EF4-FFF2-40B4-BE49-F238E27FC236}">
                  <a16:creationId xmlns:a16="http://schemas.microsoft.com/office/drawing/2014/main" id="{38E1567D-E89F-776D-D183-007288E2EC9F}"/>
                </a:ext>
              </a:extLst>
            </p:cNvPr>
            <p:cNvSpPr txBox="1"/>
            <p:nvPr/>
          </p:nvSpPr>
          <p:spPr>
            <a:xfrm rot="4288857">
              <a:off x="8861434" y="1509849"/>
              <a:ext cx="1487912" cy="374571"/>
            </a:xfrm>
            <a:prstGeom prst="roundRect">
              <a:avLst/>
            </a:prstGeom>
            <a:solidFill>
              <a:schemeClr val="bg1">
                <a:lumMod val="75000"/>
              </a:schemeClr>
            </a:solidFill>
            <a:effectLst>
              <a:softEdge rad="50800"/>
            </a:effectLst>
          </p:spPr>
          <p:txBody>
            <a:bodyPr wrap="square">
              <a:spAutoFit/>
            </a:bodyPr>
            <a:lstStyle/>
            <a:p>
              <a:pPr algn="ctr"/>
              <a:r>
                <a:rPr lang="en-GB" sz="1600" i="1" dirty="0">
                  <a:effectLst/>
                </a:rPr>
                <a:t>Repolarization</a:t>
              </a:r>
              <a:endParaRPr lang="en-US" sz="1600" i="1" dirty="0"/>
            </a:p>
          </p:txBody>
        </p:sp>
        <p:sp>
          <p:nvSpPr>
            <p:cNvPr id="24" name="TextBox 23">
              <a:extLst>
                <a:ext uri="{FF2B5EF4-FFF2-40B4-BE49-F238E27FC236}">
                  <a16:creationId xmlns:a16="http://schemas.microsoft.com/office/drawing/2014/main" id="{B31EBD5D-6607-D308-A1FF-2FA1CD810A98}"/>
                </a:ext>
              </a:extLst>
            </p:cNvPr>
            <p:cNvSpPr txBox="1"/>
            <p:nvPr/>
          </p:nvSpPr>
          <p:spPr>
            <a:xfrm rot="16481692">
              <a:off x="8399463" y="3175861"/>
              <a:ext cx="1363150" cy="340519"/>
            </a:xfrm>
            <a:prstGeom prst="roundRect">
              <a:avLst/>
            </a:prstGeom>
            <a:solidFill>
              <a:schemeClr val="bg1">
                <a:lumMod val="75000"/>
              </a:schemeClr>
            </a:solidFill>
            <a:effectLst>
              <a:softEdge rad="50800"/>
            </a:effectLst>
          </p:spPr>
          <p:txBody>
            <a:bodyPr wrap="square">
              <a:spAutoFit/>
            </a:bodyPr>
            <a:lstStyle/>
            <a:p>
              <a:pPr algn="ctr"/>
              <a:r>
                <a:rPr lang="en-GB" sz="1400" i="1" dirty="0">
                  <a:effectLst/>
                </a:rPr>
                <a:t>Depolarization</a:t>
              </a:r>
              <a:endParaRPr lang="en-US" sz="1400" i="1" dirty="0"/>
            </a:p>
          </p:txBody>
        </p:sp>
        <p:sp>
          <p:nvSpPr>
            <p:cNvPr id="25" name="TextBox 24">
              <a:extLst>
                <a:ext uri="{FF2B5EF4-FFF2-40B4-BE49-F238E27FC236}">
                  <a16:creationId xmlns:a16="http://schemas.microsoft.com/office/drawing/2014/main" id="{94EE3BAB-0464-ECBF-C557-89010A0A6AAF}"/>
                </a:ext>
              </a:extLst>
            </p:cNvPr>
            <p:cNvSpPr txBox="1"/>
            <p:nvPr/>
          </p:nvSpPr>
          <p:spPr>
            <a:xfrm>
              <a:off x="9932981" y="4762816"/>
              <a:ext cx="1709586" cy="374571"/>
            </a:xfrm>
            <a:prstGeom prst="roundRect">
              <a:avLst/>
            </a:prstGeom>
            <a:solidFill>
              <a:schemeClr val="bg1">
                <a:lumMod val="75000"/>
                <a:alpha val="79000"/>
              </a:schemeClr>
            </a:solidFill>
            <a:effectLst>
              <a:softEdge rad="50800"/>
            </a:effectLst>
          </p:spPr>
          <p:txBody>
            <a:bodyPr wrap="square">
              <a:spAutoFit/>
            </a:bodyPr>
            <a:lstStyle/>
            <a:p>
              <a:pPr algn="ctr"/>
              <a:r>
                <a:rPr lang="en-GB" sz="1600" i="1" dirty="0">
                  <a:effectLst/>
                </a:rPr>
                <a:t>Hyperpolarization</a:t>
              </a:r>
              <a:endParaRPr lang="en-US" sz="1600" i="1" dirty="0"/>
            </a:p>
          </p:txBody>
        </p:sp>
      </p:grpSp>
    </p:spTree>
    <p:extLst>
      <p:ext uri="{BB962C8B-B14F-4D97-AF65-F5344CB8AC3E}">
        <p14:creationId xmlns:p14="http://schemas.microsoft.com/office/powerpoint/2010/main" val="19394934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CCA72-FFE6-40A3-501A-D0D5B00CAF83}"/>
              </a:ext>
            </a:extLst>
          </p:cNvPr>
          <p:cNvSpPr>
            <a:spLocks noGrp="1"/>
          </p:cNvSpPr>
          <p:nvPr>
            <p:ph type="title"/>
          </p:nvPr>
        </p:nvSpPr>
        <p:spPr>
          <a:xfrm>
            <a:off x="450273" y="131645"/>
            <a:ext cx="10515600" cy="558483"/>
          </a:xfrm>
        </p:spPr>
        <p:txBody>
          <a:bodyPr>
            <a:normAutofit/>
          </a:bodyPr>
          <a:lstStyle/>
          <a:p>
            <a:r>
              <a:rPr lang="en-US" sz="3200" cap="all" dirty="0"/>
              <a:t> action potential PROPAGATION</a:t>
            </a:r>
          </a:p>
        </p:txBody>
      </p:sp>
      <p:sp>
        <p:nvSpPr>
          <p:cNvPr id="6" name="TextBox 5">
            <a:extLst>
              <a:ext uri="{FF2B5EF4-FFF2-40B4-BE49-F238E27FC236}">
                <a16:creationId xmlns:a16="http://schemas.microsoft.com/office/drawing/2014/main" id="{C7C3F92B-CE92-1FD9-F785-B442E864AC64}"/>
              </a:ext>
            </a:extLst>
          </p:cNvPr>
          <p:cNvSpPr txBox="1"/>
          <p:nvPr/>
        </p:nvSpPr>
        <p:spPr>
          <a:xfrm>
            <a:off x="300544" y="812360"/>
            <a:ext cx="5425886" cy="3785652"/>
          </a:xfrm>
          <a:prstGeom prst="rect">
            <a:avLst/>
          </a:prstGeom>
          <a:noFill/>
        </p:spPr>
        <p:txBody>
          <a:bodyPr wrap="square">
            <a:spAutoFit/>
          </a:bodyPr>
          <a:lstStyle/>
          <a:p>
            <a:r>
              <a:rPr lang="en-GB" sz="2000" dirty="0">
                <a:effectLst/>
              </a:rPr>
              <a:t>An action potential is relayed from one site to another in a series of steps, with the message being repeated at each step </a:t>
            </a:r>
            <a:r>
              <a:rPr lang="en-GB" sz="2000" b="1" i="1" dirty="0">
                <a:effectLst/>
              </a:rPr>
              <a:t>propagation</a:t>
            </a:r>
            <a:endParaRPr lang="en-GB" sz="2000" dirty="0">
              <a:effectLst/>
            </a:endParaRPr>
          </a:p>
          <a:p>
            <a:pPr marL="742950" lvl="1" indent="-285750">
              <a:buFont typeface="Arial" panose="020B0604020202020204" pitchFamily="34" charset="0"/>
              <a:buChar char="•"/>
            </a:pPr>
            <a:r>
              <a:rPr lang="en-GB" sz="2000" dirty="0">
                <a:effectLst/>
              </a:rPr>
              <a:t>same events occur repeatedly</a:t>
            </a:r>
          </a:p>
          <a:p>
            <a:pPr marL="742950" lvl="1" indent="-285750">
              <a:buFont typeface="Arial" panose="020B0604020202020204" pitchFamily="34" charset="0"/>
              <a:buChar char="•"/>
            </a:pPr>
            <a:r>
              <a:rPr lang="en-GB" sz="2000" dirty="0"/>
              <a:t>t</a:t>
            </a:r>
            <a:r>
              <a:rPr lang="en-GB" sz="2000" dirty="0">
                <a:effectLst/>
              </a:rPr>
              <a:t>he opening of additional voltage-gated Na</a:t>
            </a:r>
            <a:r>
              <a:rPr lang="en-GB" sz="2000" baseline="30000" dirty="0">
                <a:effectLst/>
              </a:rPr>
              <a:t>+ </a:t>
            </a:r>
            <a:r>
              <a:rPr lang="en-GB" sz="2000" dirty="0">
                <a:effectLst/>
              </a:rPr>
              <a:t>channels is triggered when Na</a:t>
            </a:r>
            <a:r>
              <a:rPr lang="en-GB" sz="2000" baseline="30000" dirty="0">
                <a:effectLst/>
              </a:rPr>
              <a:t>+ </a:t>
            </a:r>
            <a:r>
              <a:rPr lang="en-GB" sz="2000" dirty="0">
                <a:effectLst/>
              </a:rPr>
              <a:t>move into an axon and depolarize adjacent areas</a:t>
            </a:r>
          </a:p>
          <a:p>
            <a:pPr marL="742950" lvl="1" indent="-285750">
              <a:buFont typeface="Arial" panose="020B0604020202020204" pitchFamily="34" charset="0"/>
              <a:buChar char="•"/>
            </a:pPr>
            <a:r>
              <a:rPr lang="en-GB" sz="2000" dirty="0"/>
              <a:t>the reaction spreads across the membrane surface and the action potential is propagated along the length of the axon, eventually reaching the axon terminals</a:t>
            </a:r>
          </a:p>
          <a:p>
            <a:pPr marL="742950" lvl="1" indent="-285750">
              <a:buFont typeface="Arial" panose="020B0604020202020204" pitchFamily="34" charset="0"/>
              <a:buChar char="•"/>
            </a:pPr>
            <a:endParaRPr lang="en-GB" dirty="0">
              <a:effectLst/>
              <a:latin typeface="Times" pitchFamily="2" charset="0"/>
            </a:endParaRPr>
          </a:p>
        </p:txBody>
      </p:sp>
      <p:sp>
        <p:nvSpPr>
          <p:cNvPr id="9" name="TextBox 8">
            <a:extLst>
              <a:ext uri="{FF2B5EF4-FFF2-40B4-BE49-F238E27FC236}">
                <a16:creationId xmlns:a16="http://schemas.microsoft.com/office/drawing/2014/main" id="{BB43A6B3-B857-F931-6E6E-362536CB5031}"/>
              </a:ext>
            </a:extLst>
          </p:cNvPr>
          <p:cNvSpPr txBox="1"/>
          <p:nvPr/>
        </p:nvSpPr>
        <p:spPr>
          <a:xfrm>
            <a:off x="604751" y="4638492"/>
            <a:ext cx="4100945" cy="523220"/>
          </a:xfrm>
          <a:prstGeom prst="rect">
            <a:avLst/>
          </a:prstGeom>
          <a:noFill/>
        </p:spPr>
        <p:txBody>
          <a:bodyPr wrap="square">
            <a:spAutoFit/>
          </a:bodyPr>
          <a:lstStyle/>
          <a:p>
            <a:r>
              <a:rPr lang="en-GB" sz="2800" u="sng" dirty="0">
                <a:effectLst/>
                <a:latin typeface="+mj-lt"/>
              </a:rPr>
              <a:t>Types of propagation</a:t>
            </a:r>
          </a:p>
        </p:txBody>
      </p:sp>
      <p:sp>
        <p:nvSpPr>
          <p:cNvPr id="12" name="TextBox 11">
            <a:extLst>
              <a:ext uri="{FF2B5EF4-FFF2-40B4-BE49-F238E27FC236}">
                <a16:creationId xmlns:a16="http://schemas.microsoft.com/office/drawing/2014/main" id="{C2E72D26-621C-CB8C-18B3-2EE7D54E637C}"/>
              </a:ext>
            </a:extLst>
          </p:cNvPr>
          <p:cNvSpPr txBox="1"/>
          <p:nvPr/>
        </p:nvSpPr>
        <p:spPr>
          <a:xfrm>
            <a:off x="604751" y="5270713"/>
            <a:ext cx="5299364" cy="1292662"/>
          </a:xfrm>
          <a:prstGeom prst="rect">
            <a:avLst/>
          </a:prstGeom>
          <a:noFill/>
        </p:spPr>
        <p:txBody>
          <a:bodyPr wrap="square">
            <a:spAutoFit/>
          </a:bodyPr>
          <a:lstStyle/>
          <a:p>
            <a:pPr marL="342900" indent="-342900">
              <a:buFontTx/>
              <a:buAutoNum type="arabicPeriod"/>
            </a:pPr>
            <a:r>
              <a:rPr lang="en-GB" sz="2000" b="1" dirty="0">
                <a:effectLst/>
              </a:rPr>
              <a:t>Continuous</a:t>
            </a:r>
            <a:r>
              <a:rPr lang="en-GB" sz="2000" dirty="0">
                <a:effectLst/>
              </a:rPr>
              <a:t> propagation - unmyelinated </a:t>
            </a:r>
            <a:r>
              <a:rPr lang="en-GB" sz="2000" dirty="0" smtClean="0">
                <a:effectLst/>
              </a:rPr>
              <a:t>axon</a:t>
            </a:r>
            <a:endParaRPr lang="en-GB" sz="2000" dirty="0">
              <a:effectLst/>
            </a:endParaRPr>
          </a:p>
          <a:p>
            <a:pPr marL="800100" lvl="1" indent="-342900">
              <a:buAutoNum type="arabicPeriod"/>
            </a:pPr>
            <a:endParaRPr lang="en-GB" sz="2000" dirty="0">
              <a:effectLst/>
            </a:endParaRPr>
          </a:p>
          <a:p>
            <a:pPr marL="342900" indent="-342900">
              <a:buAutoNum type="arabicPeriod"/>
            </a:pPr>
            <a:r>
              <a:rPr lang="en-GB" sz="2000" b="1" dirty="0">
                <a:effectLst/>
              </a:rPr>
              <a:t>Saltatory</a:t>
            </a:r>
            <a:r>
              <a:rPr lang="en-GB" sz="2000" dirty="0">
                <a:effectLst/>
              </a:rPr>
              <a:t> propagation - myelinated axon</a:t>
            </a:r>
          </a:p>
          <a:p>
            <a:pPr marL="800100" lvl="1" indent="-342900">
              <a:buAutoNum type="arabicPeriod"/>
            </a:pPr>
            <a:endParaRPr lang="en-GB" dirty="0">
              <a:effectLst/>
            </a:endParaRPr>
          </a:p>
        </p:txBody>
      </p:sp>
      <p:pic>
        <p:nvPicPr>
          <p:cNvPr id="31" name="Picture 30" descr="Diagram&#10;&#10;Description automatically generated">
            <a:extLst>
              <a:ext uri="{FF2B5EF4-FFF2-40B4-BE49-F238E27FC236}">
                <a16:creationId xmlns:a16="http://schemas.microsoft.com/office/drawing/2014/main" id="{C7B068C1-859A-AFB2-D1DC-2C7AEA8BE4D4}"/>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140000"/>
                    </a14:imgEffect>
                    <a14:imgEffect>
                      <a14:brightnessContrast contrast="5000"/>
                    </a14:imgEffect>
                  </a14:imgLayer>
                </a14:imgProps>
              </a:ext>
            </a:extLst>
          </a:blip>
          <a:srcRect l="3488"/>
          <a:stretch/>
        </p:blipFill>
        <p:spPr>
          <a:xfrm>
            <a:off x="5708073" y="1115290"/>
            <a:ext cx="6460474" cy="4058198"/>
          </a:xfrm>
          <a:prstGeom prst="rect">
            <a:avLst/>
          </a:prstGeom>
        </p:spPr>
      </p:pic>
    </p:spTree>
    <p:extLst>
      <p:ext uri="{BB962C8B-B14F-4D97-AF65-F5344CB8AC3E}">
        <p14:creationId xmlns:p14="http://schemas.microsoft.com/office/powerpoint/2010/main" val="5737677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CCA72-FFE6-40A3-501A-D0D5B00CAF83}"/>
              </a:ext>
            </a:extLst>
          </p:cNvPr>
          <p:cNvSpPr>
            <a:spLocks noGrp="1"/>
          </p:cNvSpPr>
          <p:nvPr>
            <p:ph type="title"/>
          </p:nvPr>
        </p:nvSpPr>
        <p:spPr>
          <a:xfrm>
            <a:off x="450273" y="131645"/>
            <a:ext cx="10515600" cy="558483"/>
          </a:xfrm>
        </p:spPr>
        <p:txBody>
          <a:bodyPr>
            <a:normAutofit/>
          </a:bodyPr>
          <a:lstStyle/>
          <a:p>
            <a:r>
              <a:rPr lang="en-US" sz="3200" cap="all"/>
              <a:t> action potential: CONTINUOUS PROPAGATION</a:t>
            </a:r>
            <a:endParaRPr lang="en-US" sz="3200" cap="all" dirty="0"/>
          </a:p>
        </p:txBody>
      </p:sp>
      <p:grpSp>
        <p:nvGrpSpPr>
          <p:cNvPr id="10" name="Group 9">
            <a:extLst>
              <a:ext uri="{FF2B5EF4-FFF2-40B4-BE49-F238E27FC236}">
                <a16:creationId xmlns:a16="http://schemas.microsoft.com/office/drawing/2014/main" id="{458FDB23-5073-876F-6C80-58EDA3A8BF8E}"/>
              </a:ext>
            </a:extLst>
          </p:cNvPr>
          <p:cNvGrpSpPr/>
          <p:nvPr/>
        </p:nvGrpSpPr>
        <p:grpSpPr>
          <a:xfrm>
            <a:off x="2521568" y="1266445"/>
            <a:ext cx="7667065" cy="2638573"/>
            <a:chOff x="2521568" y="1266445"/>
            <a:chExt cx="7667065" cy="2638573"/>
          </a:xfrm>
        </p:grpSpPr>
        <p:sp>
          <p:nvSpPr>
            <p:cNvPr id="11" name="Notched Right Arrow 10">
              <a:extLst>
                <a:ext uri="{FF2B5EF4-FFF2-40B4-BE49-F238E27FC236}">
                  <a16:creationId xmlns:a16="http://schemas.microsoft.com/office/drawing/2014/main" id="{64DD9BD3-286F-4261-BDD7-0162EB1811EF}"/>
                </a:ext>
              </a:extLst>
            </p:cNvPr>
            <p:cNvSpPr/>
            <p:nvPr/>
          </p:nvSpPr>
          <p:spPr>
            <a:xfrm>
              <a:off x="2963487" y="1955412"/>
              <a:ext cx="7225146" cy="1064684"/>
            </a:xfrm>
            <a:prstGeom prst="notchedRightArrow">
              <a:avLst/>
            </a:prstGeom>
          </p:spPr>
          <p:style>
            <a:lnRef idx="0">
              <a:schemeClr val="dk1">
                <a:hueOff val="0"/>
                <a:satOff val="0"/>
                <a:lumOff val="0"/>
                <a:alphaOff val="0"/>
              </a:schemeClr>
            </a:lnRef>
            <a:fillRef idx="1">
              <a:schemeClr val="accent6">
                <a:tint val="55000"/>
                <a:hueOff val="0"/>
                <a:satOff val="0"/>
                <a:lumOff val="0"/>
                <a:alphaOff val="0"/>
              </a:schemeClr>
            </a:fillRef>
            <a:effectRef idx="0">
              <a:schemeClr val="accent6">
                <a:tint val="55000"/>
                <a:hueOff val="0"/>
                <a:satOff val="0"/>
                <a:lumOff val="0"/>
                <a:alphaOff val="0"/>
              </a:schemeClr>
            </a:effectRef>
            <a:fontRef idx="minor">
              <a:schemeClr val="dk1">
                <a:hueOff val="0"/>
                <a:satOff val="0"/>
                <a:lumOff val="0"/>
                <a:alphaOff val="0"/>
              </a:schemeClr>
            </a:fontRef>
          </p:style>
        </p:sp>
        <p:sp>
          <p:nvSpPr>
            <p:cNvPr id="14" name="Freeform 13">
              <a:extLst>
                <a:ext uri="{FF2B5EF4-FFF2-40B4-BE49-F238E27FC236}">
                  <a16:creationId xmlns:a16="http://schemas.microsoft.com/office/drawing/2014/main" id="{9B6917E8-C4C8-BB4D-B9FC-6949E762A4AC}"/>
                </a:ext>
              </a:extLst>
            </p:cNvPr>
            <p:cNvSpPr/>
            <p:nvPr/>
          </p:nvSpPr>
          <p:spPr>
            <a:xfrm>
              <a:off x="2521568" y="1266445"/>
              <a:ext cx="2198011" cy="974678"/>
            </a:xfrm>
            <a:custGeom>
              <a:avLst/>
              <a:gdLst>
                <a:gd name="connsiteX0" fmla="*/ 0 w 1249406"/>
                <a:gd name="connsiteY0" fmla="*/ 0 h 1438101"/>
                <a:gd name="connsiteX1" fmla="*/ 1249406 w 1249406"/>
                <a:gd name="connsiteY1" fmla="*/ 0 h 1438101"/>
                <a:gd name="connsiteX2" fmla="*/ 1249406 w 1249406"/>
                <a:gd name="connsiteY2" fmla="*/ 1438101 h 1438101"/>
                <a:gd name="connsiteX3" fmla="*/ 0 w 1249406"/>
                <a:gd name="connsiteY3" fmla="*/ 1438101 h 1438101"/>
                <a:gd name="connsiteX4" fmla="*/ 0 w 1249406"/>
                <a:gd name="connsiteY4" fmla="*/ 0 h 14381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9406" h="1438101">
                  <a:moveTo>
                    <a:pt x="0" y="0"/>
                  </a:moveTo>
                  <a:lnTo>
                    <a:pt x="1249406" y="0"/>
                  </a:lnTo>
                  <a:lnTo>
                    <a:pt x="1249406" y="1438101"/>
                  </a:lnTo>
                  <a:lnTo>
                    <a:pt x="0" y="143810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9568" tIns="99568" rIns="99568" bIns="99568" numCol="1" spcCol="1270" anchor="b" anchorCtr="0">
              <a:noAutofit/>
            </a:bodyPr>
            <a:lstStyle/>
            <a:p>
              <a:pPr marL="0" lvl="0" indent="0" algn="ctr" defTabSz="622300">
                <a:lnSpc>
                  <a:spcPct val="90000"/>
                </a:lnSpc>
                <a:spcBef>
                  <a:spcPct val="0"/>
                </a:spcBef>
                <a:spcAft>
                  <a:spcPct val="35000"/>
                </a:spcAft>
                <a:buNone/>
              </a:pPr>
              <a:r>
                <a:rPr lang="en-GB" sz="1400" kern="1200" dirty="0"/>
                <a:t>The membrane potential briefly becomes positive at the peak of the action potential</a:t>
              </a:r>
            </a:p>
          </p:txBody>
        </p:sp>
        <p:sp>
          <p:nvSpPr>
            <p:cNvPr id="18" name="Oval 17">
              <a:extLst>
                <a:ext uri="{FF2B5EF4-FFF2-40B4-BE49-F238E27FC236}">
                  <a16:creationId xmlns:a16="http://schemas.microsoft.com/office/drawing/2014/main" id="{0FBB4D47-34DD-D17F-14E3-F62C166B4DCA}"/>
                </a:ext>
              </a:extLst>
            </p:cNvPr>
            <p:cNvSpPr/>
            <p:nvPr/>
          </p:nvSpPr>
          <p:spPr>
            <a:xfrm>
              <a:off x="3411285" y="2307992"/>
              <a:ext cx="359525" cy="359525"/>
            </a:xfrm>
            <a:prstGeom prst="ellipse">
              <a:avLst/>
            </a:prstGeom>
          </p:spPr>
          <p:style>
            <a:lnRef idx="2">
              <a:schemeClr val="lt1">
                <a:hueOff val="0"/>
                <a:satOff val="0"/>
                <a:lumOff val="0"/>
                <a:alphaOff val="0"/>
              </a:schemeClr>
            </a:lnRef>
            <a:fillRef idx="1">
              <a:schemeClr val="accent6">
                <a:shade val="50000"/>
                <a:hueOff val="0"/>
                <a:satOff val="0"/>
                <a:lumOff val="0"/>
                <a:alphaOff val="0"/>
              </a:schemeClr>
            </a:fillRef>
            <a:effectRef idx="0">
              <a:schemeClr val="accent6">
                <a:shade val="50000"/>
                <a:hueOff val="0"/>
                <a:satOff val="0"/>
                <a:lumOff val="0"/>
                <a:alphaOff val="0"/>
              </a:schemeClr>
            </a:effectRef>
            <a:fontRef idx="minor">
              <a:schemeClr val="lt1"/>
            </a:fontRef>
          </p:style>
        </p:sp>
        <p:sp>
          <p:nvSpPr>
            <p:cNvPr id="20" name="Freeform 19">
              <a:extLst>
                <a:ext uri="{FF2B5EF4-FFF2-40B4-BE49-F238E27FC236}">
                  <a16:creationId xmlns:a16="http://schemas.microsoft.com/office/drawing/2014/main" id="{AD1107A6-D0DF-76AD-6140-829075893FCF}"/>
                </a:ext>
              </a:extLst>
            </p:cNvPr>
            <p:cNvSpPr/>
            <p:nvPr/>
          </p:nvSpPr>
          <p:spPr>
            <a:xfrm>
              <a:off x="3881273" y="2704546"/>
              <a:ext cx="2043301" cy="990625"/>
            </a:xfrm>
            <a:custGeom>
              <a:avLst/>
              <a:gdLst>
                <a:gd name="connsiteX0" fmla="*/ 0 w 1249406"/>
                <a:gd name="connsiteY0" fmla="*/ 0 h 1438101"/>
                <a:gd name="connsiteX1" fmla="*/ 1249406 w 1249406"/>
                <a:gd name="connsiteY1" fmla="*/ 0 h 1438101"/>
                <a:gd name="connsiteX2" fmla="*/ 1249406 w 1249406"/>
                <a:gd name="connsiteY2" fmla="*/ 1438101 h 1438101"/>
                <a:gd name="connsiteX3" fmla="*/ 0 w 1249406"/>
                <a:gd name="connsiteY3" fmla="*/ 1438101 h 1438101"/>
                <a:gd name="connsiteX4" fmla="*/ 0 w 1249406"/>
                <a:gd name="connsiteY4" fmla="*/ 0 h 14381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9406" h="1438101">
                  <a:moveTo>
                    <a:pt x="0" y="0"/>
                  </a:moveTo>
                  <a:lnTo>
                    <a:pt x="1249406" y="0"/>
                  </a:lnTo>
                  <a:lnTo>
                    <a:pt x="1249406" y="1438101"/>
                  </a:lnTo>
                  <a:lnTo>
                    <a:pt x="0" y="143810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9568" tIns="99568" rIns="99568" bIns="99568" numCol="1" spcCol="1270" anchor="b" anchorCtr="0">
              <a:noAutofit/>
            </a:bodyPr>
            <a:lstStyle/>
            <a:p>
              <a:pPr algn="ctr" defTabSz="622300">
                <a:lnSpc>
                  <a:spcPct val="90000"/>
                </a:lnSpc>
                <a:spcBef>
                  <a:spcPct val="0"/>
                </a:spcBef>
                <a:spcAft>
                  <a:spcPct val="35000"/>
                </a:spcAft>
              </a:pPr>
              <a:r>
                <a:rPr lang="en-GB" sz="1400" dirty="0"/>
                <a:t>A local current develops as sodium ions begin moving in the cytoplasm and extracellular fluid.</a:t>
              </a:r>
            </a:p>
          </p:txBody>
        </p:sp>
        <p:sp>
          <p:nvSpPr>
            <p:cNvPr id="21" name="Oval 20">
              <a:extLst>
                <a:ext uri="{FF2B5EF4-FFF2-40B4-BE49-F238E27FC236}">
                  <a16:creationId xmlns:a16="http://schemas.microsoft.com/office/drawing/2014/main" id="{7F759D2C-8DE0-67B7-D550-25C177BEF258}"/>
                </a:ext>
              </a:extLst>
            </p:cNvPr>
            <p:cNvSpPr/>
            <p:nvPr/>
          </p:nvSpPr>
          <p:spPr>
            <a:xfrm>
              <a:off x="4723162" y="2307992"/>
              <a:ext cx="359525" cy="359525"/>
            </a:xfrm>
            <a:prstGeom prst="ellipse">
              <a:avLst/>
            </a:prstGeom>
          </p:spPr>
          <p:style>
            <a:lnRef idx="2">
              <a:schemeClr val="lt1">
                <a:hueOff val="0"/>
                <a:satOff val="0"/>
                <a:lumOff val="0"/>
                <a:alphaOff val="0"/>
              </a:schemeClr>
            </a:lnRef>
            <a:fillRef idx="1">
              <a:schemeClr val="accent6">
                <a:shade val="50000"/>
                <a:hueOff val="147370"/>
                <a:satOff val="-6442"/>
                <a:lumOff val="17584"/>
                <a:alphaOff val="0"/>
              </a:schemeClr>
            </a:fillRef>
            <a:effectRef idx="0">
              <a:schemeClr val="accent6">
                <a:shade val="50000"/>
                <a:hueOff val="147370"/>
                <a:satOff val="-6442"/>
                <a:lumOff val="17584"/>
                <a:alphaOff val="0"/>
              </a:schemeClr>
            </a:effectRef>
            <a:fontRef idx="minor">
              <a:schemeClr val="lt1"/>
            </a:fontRef>
          </p:style>
        </p:sp>
        <p:sp>
          <p:nvSpPr>
            <p:cNvPr id="22" name="Freeform 21">
              <a:extLst>
                <a:ext uri="{FF2B5EF4-FFF2-40B4-BE49-F238E27FC236}">
                  <a16:creationId xmlns:a16="http://schemas.microsoft.com/office/drawing/2014/main" id="{14BDD889-8784-169D-BA59-1D5D0BF756A8}"/>
                </a:ext>
              </a:extLst>
            </p:cNvPr>
            <p:cNvSpPr/>
            <p:nvPr/>
          </p:nvSpPr>
          <p:spPr>
            <a:xfrm>
              <a:off x="5226148" y="1266445"/>
              <a:ext cx="2120769" cy="974678"/>
            </a:xfrm>
            <a:custGeom>
              <a:avLst/>
              <a:gdLst>
                <a:gd name="connsiteX0" fmla="*/ 0 w 1249406"/>
                <a:gd name="connsiteY0" fmla="*/ 0 h 1438101"/>
                <a:gd name="connsiteX1" fmla="*/ 1249406 w 1249406"/>
                <a:gd name="connsiteY1" fmla="*/ 0 h 1438101"/>
                <a:gd name="connsiteX2" fmla="*/ 1249406 w 1249406"/>
                <a:gd name="connsiteY2" fmla="*/ 1438101 h 1438101"/>
                <a:gd name="connsiteX3" fmla="*/ 0 w 1249406"/>
                <a:gd name="connsiteY3" fmla="*/ 1438101 h 1438101"/>
                <a:gd name="connsiteX4" fmla="*/ 0 w 1249406"/>
                <a:gd name="connsiteY4" fmla="*/ 0 h 14381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9406" h="1438101">
                  <a:moveTo>
                    <a:pt x="0" y="0"/>
                  </a:moveTo>
                  <a:lnTo>
                    <a:pt x="1249406" y="0"/>
                  </a:lnTo>
                  <a:lnTo>
                    <a:pt x="1249406" y="1438101"/>
                  </a:lnTo>
                  <a:lnTo>
                    <a:pt x="0" y="143810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9568" tIns="99568" rIns="99568" bIns="99568" numCol="1" spcCol="1270" anchor="b" anchorCtr="0">
              <a:noAutofit/>
            </a:bodyPr>
            <a:lstStyle/>
            <a:p>
              <a:pPr algn="ctr" defTabSz="622300">
                <a:lnSpc>
                  <a:spcPct val="90000"/>
                </a:lnSpc>
                <a:spcBef>
                  <a:spcPct val="0"/>
                </a:spcBef>
                <a:spcAft>
                  <a:spcPct val="35000"/>
                </a:spcAft>
              </a:pPr>
              <a:r>
                <a:rPr lang="en-GB" sz="1400" dirty="0"/>
                <a:t>The local current spreads out in all directions, depolarizing the nearby membrane areas. </a:t>
              </a:r>
            </a:p>
          </p:txBody>
        </p:sp>
        <p:sp>
          <p:nvSpPr>
            <p:cNvPr id="23" name="Oval 22">
              <a:extLst>
                <a:ext uri="{FF2B5EF4-FFF2-40B4-BE49-F238E27FC236}">
                  <a16:creationId xmlns:a16="http://schemas.microsoft.com/office/drawing/2014/main" id="{34673871-CE0A-93F0-8B64-9851FA1D73E1}"/>
                </a:ext>
              </a:extLst>
            </p:cNvPr>
            <p:cNvSpPr/>
            <p:nvPr/>
          </p:nvSpPr>
          <p:spPr>
            <a:xfrm>
              <a:off x="6035039" y="2307992"/>
              <a:ext cx="359525" cy="359525"/>
            </a:xfrm>
            <a:prstGeom prst="ellipse">
              <a:avLst/>
            </a:prstGeom>
          </p:spPr>
          <p:style>
            <a:lnRef idx="2">
              <a:schemeClr val="lt1">
                <a:hueOff val="0"/>
                <a:satOff val="0"/>
                <a:lumOff val="0"/>
                <a:alphaOff val="0"/>
              </a:schemeClr>
            </a:lnRef>
            <a:fillRef idx="1">
              <a:schemeClr val="accent6">
                <a:shade val="50000"/>
                <a:hueOff val="294739"/>
                <a:satOff val="-12884"/>
                <a:lumOff val="35169"/>
                <a:alphaOff val="0"/>
              </a:schemeClr>
            </a:fillRef>
            <a:effectRef idx="0">
              <a:schemeClr val="accent6">
                <a:shade val="50000"/>
                <a:hueOff val="294739"/>
                <a:satOff val="-12884"/>
                <a:lumOff val="35169"/>
                <a:alphaOff val="0"/>
              </a:schemeClr>
            </a:effectRef>
            <a:fontRef idx="minor">
              <a:schemeClr val="lt1"/>
            </a:fontRef>
          </p:style>
        </p:sp>
        <p:sp>
          <p:nvSpPr>
            <p:cNvPr id="24" name="Freeform 23">
              <a:extLst>
                <a:ext uri="{FF2B5EF4-FFF2-40B4-BE49-F238E27FC236}">
                  <a16:creationId xmlns:a16="http://schemas.microsoft.com/office/drawing/2014/main" id="{B76347AC-333A-7CC5-AC88-7ACF096F7868}"/>
                </a:ext>
              </a:extLst>
            </p:cNvPr>
            <p:cNvSpPr/>
            <p:nvPr/>
          </p:nvSpPr>
          <p:spPr>
            <a:xfrm>
              <a:off x="6279457" y="2840334"/>
              <a:ext cx="2494444" cy="1064684"/>
            </a:xfrm>
            <a:custGeom>
              <a:avLst/>
              <a:gdLst>
                <a:gd name="connsiteX0" fmla="*/ 0 w 1249406"/>
                <a:gd name="connsiteY0" fmla="*/ 0 h 1438101"/>
                <a:gd name="connsiteX1" fmla="*/ 1249406 w 1249406"/>
                <a:gd name="connsiteY1" fmla="*/ 0 h 1438101"/>
                <a:gd name="connsiteX2" fmla="*/ 1249406 w 1249406"/>
                <a:gd name="connsiteY2" fmla="*/ 1438101 h 1438101"/>
                <a:gd name="connsiteX3" fmla="*/ 0 w 1249406"/>
                <a:gd name="connsiteY3" fmla="*/ 1438101 h 1438101"/>
                <a:gd name="connsiteX4" fmla="*/ 0 w 1249406"/>
                <a:gd name="connsiteY4" fmla="*/ 0 h 14381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9406" h="1438101">
                  <a:moveTo>
                    <a:pt x="0" y="0"/>
                  </a:moveTo>
                  <a:lnTo>
                    <a:pt x="1249406" y="0"/>
                  </a:lnTo>
                  <a:lnTo>
                    <a:pt x="1249406" y="1438101"/>
                  </a:lnTo>
                  <a:lnTo>
                    <a:pt x="0" y="143810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9568" tIns="99568" rIns="99568" bIns="99568" numCol="1" spcCol="1270" anchor="b" anchorCtr="0">
              <a:noAutofit/>
            </a:bodyPr>
            <a:lstStyle/>
            <a:p>
              <a:pPr algn="ctr" defTabSz="622300">
                <a:lnSpc>
                  <a:spcPct val="90000"/>
                </a:lnSpc>
                <a:spcBef>
                  <a:spcPct val="0"/>
                </a:spcBef>
                <a:spcAft>
                  <a:spcPct val="35000"/>
                </a:spcAft>
              </a:pPr>
              <a:r>
                <a:rPr lang="en-GB" sz="1400" dirty="0"/>
                <a:t>The axon hillock could not to respond with an action potential since it has no voltage-gated sodium ion channels.</a:t>
              </a:r>
            </a:p>
          </p:txBody>
        </p:sp>
        <p:sp>
          <p:nvSpPr>
            <p:cNvPr id="25" name="Oval 24">
              <a:extLst>
                <a:ext uri="{FF2B5EF4-FFF2-40B4-BE49-F238E27FC236}">
                  <a16:creationId xmlns:a16="http://schemas.microsoft.com/office/drawing/2014/main" id="{E33F557C-5DD7-8DBD-90F0-9FF63D3D6F7E}"/>
                </a:ext>
              </a:extLst>
            </p:cNvPr>
            <p:cNvSpPr/>
            <p:nvPr/>
          </p:nvSpPr>
          <p:spPr>
            <a:xfrm>
              <a:off x="7346917" y="2307992"/>
              <a:ext cx="359525" cy="359525"/>
            </a:xfrm>
            <a:prstGeom prst="ellipse">
              <a:avLst/>
            </a:prstGeom>
          </p:spPr>
          <p:style>
            <a:lnRef idx="2">
              <a:schemeClr val="lt1">
                <a:hueOff val="0"/>
                <a:satOff val="0"/>
                <a:lumOff val="0"/>
                <a:alphaOff val="0"/>
              </a:schemeClr>
            </a:lnRef>
            <a:fillRef idx="1">
              <a:schemeClr val="accent6">
                <a:shade val="50000"/>
                <a:hueOff val="294739"/>
                <a:satOff val="-12884"/>
                <a:lumOff val="35169"/>
                <a:alphaOff val="0"/>
              </a:schemeClr>
            </a:fillRef>
            <a:effectRef idx="0">
              <a:schemeClr val="accent6">
                <a:shade val="50000"/>
                <a:hueOff val="294739"/>
                <a:satOff val="-12884"/>
                <a:lumOff val="35169"/>
                <a:alphaOff val="0"/>
              </a:schemeClr>
            </a:effectRef>
            <a:fontRef idx="minor">
              <a:schemeClr val="lt1"/>
            </a:fontRef>
          </p:style>
        </p:sp>
        <p:sp>
          <p:nvSpPr>
            <p:cNvPr id="26" name="Freeform 25">
              <a:extLst>
                <a:ext uri="{FF2B5EF4-FFF2-40B4-BE49-F238E27FC236}">
                  <a16:creationId xmlns:a16="http://schemas.microsoft.com/office/drawing/2014/main" id="{3CA6E8D4-E13C-5FC1-602A-FDFDBC7FD252}"/>
                </a:ext>
              </a:extLst>
            </p:cNvPr>
            <p:cNvSpPr/>
            <p:nvPr/>
          </p:nvSpPr>
          <p:spPr>
            <a:xfrm>
              <a:off x="7726745" y="1379217"/>
              <a:ext cx="1669675" cy="749134"/>
            </a:xfrm>
            <a:custGeom>
              <a:avLst/>
              <a:gdLst>
                <a:gd name="connsiteX0" fmla="*/ 0 w 1249406"/>
                <a:gd name="connsiteY0" fmla="*/ 0 h 1438101"/>
                <a:gd name="connsiteX1" fmla="*/ 1249406 w 1249406"/>
                <a:gd name="connsiteY1" fmla="*/ 0 h 1438101"/>
                <a:gd name="connsiteX2" fmla="*/ 1249406 w 1249406"/>
                <a:gd name="connsiteY2" fmla="*/ 1438101 h 1438101"/>
                <a:gd name="connsiteX3" fmla="*/ 0 w 1249406"/>
                <a:gd name="connsiteY3" fmla="*/ 1438101 h 1438101"/>
                <a:gd name="connsiteX4" fmla="*/ 0 w 1249406"/>
                <a:gd name="connsiteY4" fmla="*/ 0 h 14381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9406" h="1438101">
                  <a:moveTo>
                    <a:pt x="0" y="0"/>
                  </a:moveTo>
                  <a:lnTo>
                    <a:pt x="1249406" y="0"/>
                  </a:lnTo>
                  <a:lnTo>
                    <a:pt x="1249406" y="1438101"/>
                  </a:lnTo>
                  <a:lnTo>
                    <a:pt x="0" y="143810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9568" tIns="99568" rIns="99568" bIns="99568" numCol="1" spcCol="1270" anchor="b" anchorCtr="0">
              <a:noAutofit/>
            </a:bodyPr>
            <a:lstStyle/>
            <a:p>
              <a:pPr algn="ctr" defTabSz="622300">
                <a:lnSpc>
                  <a:spcPct val="90000"/>
                </a:lnSpc>
                <a:spcBef>
                  <a:spcPct val="0"/>
                </a:spcBef>
                <a:spcAft>
                  <a:spcPct val="35000"/>
                </a:spcAft>
              </a:pPr>
              <a:r>
                <a:rPr lang="en-GB" sz="1400" dirty="0"/>
                <a:t>The process continues as if in a chain reaction.</a:t>
              </a:r>
            </a:p>
          </p:txBody>
        </p:sp>
        <p:sp>
          <p:nvSpPr>
            <p:cNvPr id="27" name="Oval 26">
              <a:extLst>
                <a:ext uri="{FF2B5EF4-FFF2-40B4-BE49-F238E27FC236}">
                  <a16:creationId xmlns:a16="http://schemas.microsoft.com/office/drawing/2014/main" id="{4BF2349F-608B-5C6E-3742-7CEB49431925}"/>
                </a:ext>
              </a:extLst>
            </p:cNvPr>
            <p:cNvSpPr/>
            <p:nvPr/>
          </p:nvSpPr>
          <p:spPr>
            <a:xfrm>
              <a:off x="8658794" y="2307992"/>
              <a:ext cx="359525" cy="359525"/>
            </a:xfrm>
            <a:prstGeom prst="ellipse">
              <a:avLst/>
            </a:prstGeom>
          </p:spPr>
          <p:style>
            <a:lnRef idx="2">
              <a:schemeClr val="lt1">
                <a:hueOff val="0"/>
                <a:satOff val="0"/>
                <a:lumOff val="0"/>
                <a:alphaOff val="0"/>
              </a:schemeClr>
            </a:lnRef>
            <a:fillRef idx="1">
              <a:schemeClr val="accent6">
                <a:shade val="50000"/>
                <a:hueOff val="147370"/>
                <a:satOff val="-6442"/>
                <a:lumOff val="17584"/>
                <a:alphaOff val="0"/>
              </a:schemeClr>
            </a:fillRef>
            <a:effectRef idx="0">
              <a:schemeClr val="accent6">
                <a:shade val="50000"/>
                <a:hueOff val="147370"/>
                <a:satOff val="-6442"/>
                <a:lumOff val="17584"/>
                <a:alphaOff val="0"/>
              </a:schemeClr>
            </a:effectRef>
            <a:fontRef idx="minor">
              <a:schemeClr val="lt1"/>
            </a:fontRef>
          </p:style>
        </p:sp>
      </p:grpSp>
      <p:pic>
        <p:nvPicPr>
          <p:cNvPr id="8" name="Picture 7" descr="Chart, diagram&#10;&#10;Description automatically generated">
            <a:extLst>
              <a:ext uri="{FF2B5EF4-FFF2-40B4-BE49-F238E27FC236}">
                <a16:creationId xmlns:a16="http://schemas.microsoft.com/office/drawing/2014/main" id="{7241F265-76EC-2680-57F5-615015A8F237}"/>
              </a:ext>
            </a:extLst>
          </p:cNvPr>
          <p:cNvPicPr>
            <a:picLocks noChangeAspect="1"/>
          </p:cNvPicPr>
          <p:nvPr/>
        </p:nvPicPr>
        <p:blipFill>
          <a:blip r:embed="rId3"/>
          <a:stretch>
            <a:fillRect/>
          </a:stretch>
        </p:blipFill>
        <p:spPr>
          <a:xfrm>
            <a:off x="1107936" y="4003610"/>
            <a:ext cx="8999699" cy="2722745"/>
          </a:xfrm>
          <a:prstGeom prst="rect">
            <a:avLst/>
          </a:prstGeom>
        </p:spPr>
      </p:pic>
    </p:spTree>
    <p:extLst>
      <p:ext uri="{BB962C8B-B14F-4D97-AF65-F5344CB8AC3E}">
        <p14:creationId xmlns:p14="http://schemas.microsoft.com/office/powerpoint/2010/main" val="22497520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CCA72-FFE6-40A3-501A-D0D5B00CAF83}"/>
              </a:ext>
            </a:extLst>
          </p:cNvPr>
          <p:cNvSpPr>
            <a:spLocks noGrp="1"/>
          </p:cNvSpPr>
          <p:nvPr>
            <p:ph type="title"/>
          </p:nvPr>
        </p:nvSpPr>
        <p:spPr>
          <a:xfrm>
            <a:off x="450273" y="131645"/>
            <a:ext cx="10515600" cy="558483"/>
          </a:xfrm>
        </p:spPr>
        <p:txBody>
          <a:bodyPr>
            <a:normAutofit/>
          </a:bodyPr>
          <a:lstStyle/>
          <a:p>
            <a:r>
              <a:rPr lang="en-US" sz="3200" cap="all" dirty="0"/>
              <a:t> action potential: Saltatory propagation</a:t>
            </a:r>
          </a:p>
        </p:txBody>
      </p:sp>
      <p:pic>
        <p:nvPicPr>
          <p:cNvPr id="5" name="Picture 4" descr="Diagram&#10;&#10;Description automatically generated">
            <a:extLst>
              <a:ext uri="{FF2B5EF4-FFF2-40B4-BE49-F238E27FC236}">
                <a16:creationId xmlns:a16="http://schemas.microsoft.com/office/drawing/2014/main" id="{5473A32F-912C-D91F-9C48-1C306EC1B43B}"/>
              </a:ext>
            </a:extLst>
          </p:cNvPr>
          <p:cNvPicPr>
            <a:picLocks noChangeAspect="1"/>
          </p:cNvPicPr>
          <p:nvPr/>
        </p:nvPicPr>
        <p:blipFill rotWithShape="1">
          <a:blip r:embed="rId2"/>
          <a:srcRect l="3992" b="42909"/>
          <a:stretch/>
        </p:blipFill>
        <p:spPr>
          <a:xfrm>
            <a:off x="403273" y="4637675"/>
            <a:ext cx="5697416" cy="2053923"/>
          </a:xfrm>
          <a:prstGeom prst="rect">
            <a:avLst/>
          </a:prstGeom>
        </p:spPr>
      </p:pic>
      <p:pic>
        <p:nvPicPr>
          <p:cNvPr id="7" name="Picture 6" descr="Diagram&#10;&#10;Description automatically generated">
            <a:extLst>
              <a:ext uri="{FF2B5EF4-FFF2-40B4-BE49-F238E27FC236}">
                <a16:creationId xmlns:a16="http://schemas.microsoft.com/office/drawing/2014/main" id="{F0E521DE-A60C-0B25-8831-E0591123AE42}"/>
              </a:ext>
            </a:extLst>
          </p:cNvPr>
          <p:cNvPicPr>
            <a:picLocks noChangeAspect="1"/>
          </p:cNvPicPr>
          <p:nvPr/>
        </p:nvPicPr>
        <p:blipFill>
          <a:blip r:embed="rId3"/>
          <a:stretch>
            <a:fillRect/>
          </a:stretch>
        </p:blipFill>
        <p:spPr>
          <a:xfrm>
            <a:off x="6429721" y="690128"/>
            <a:ext cx="5291467" cy="5627237"/>
          </a:xfrm>
          <a:prstGeom prst="rect">
            <a:avLst/>
          </a:prstGeom>
          <a:effectLst>
            <a:softEdge rad="25400"/>
          </a:effectLst>
        </p:spPr>
      </p:pic>
      <p:grpSp>
        <p:nvGrpSpPr>
          <p:cNvPr id="13" name="Group 12">
            <a:extLst>
              <a:ext uri="{FF2B5EF4-FFF2-40B4-BE49-F238E27FC236}">
                <a16:creationId xmlns:a16="http://schemas.microsoft.com/office/drawing/2014/main" id="{CA74A73C-C464-BF79-5435-29053349FFFB}"/>
              </a:ext>
            </a:extLst>
          </p:cNvPr>
          <p:cNvGrpSpPr/>
          <p:nvPr/>
        </p:nvGrpSpPr>
        <p:grpSpPr>
          <a:xfrm>
            <a:off x="184831" y="3006661"/>
            <a:ext cx="4148399" cy="1637070"/>
            <a:chOff x="1016181" y="3012716"/>
            <a:chExt cx="3361699" cy="1637070"/>
          </a:xfrm>
        </p:grpSpPr>
        <p:sp>
          <p:nvSpPr>
            <p:cNvPr id="14" name="Shape 13">
              <a:extLst>
                <a:ext uri="{FF2B5EF4-FFF2-40B4-BE49-F238E27FC236}">
                  <a16:creationId xmlns:a16="http://schemas.microsoft.com/office/drawing/2014/main" id="{E67CEFE9-946E-A4E0-50F2-271810891726}"/>
                </a:ext>
              </a:extLst>
            </p:cNvPr>
            <p:cNvSpPr/>
            <p:nvPr/>
          </p:nvSpPr>
          <p:spPr>
            <a:xfrm>
              <a:off x="2013848" y="3172458"/>
              <a:ext cx="2363724" cy="1477328"/>
            </a:xfrm>
            <a:prstGeom prst="swooshArrow">
              <a:avLst>
                <a:gd name="adj1" fmla="val 25000"/>
                <a:gd name="adj2" fmla="val 25000"/>
              </a:avLst>
            </a:prstGeom>
          </p:spPr>
          <p:style>
            <a:lnRef idx="0">
              <a:schemeClr val="dk1">
                <a:hueOff val="0"/>
                <a:satOff val="0"/>
                <a:lumOff val="0"/>
                <a:alphaOff val="0"/>
              </a:schemeClr>
            </a:lnRef>
            <a:fillRef idx="1">
              <a:schemeClr val="accent6">
                <a:tint val="55000"/>
                <a:hueOff val="0"/>
                <a:satOff val="0"/>
                <a:lumOff val="0"/>
                <a:alphaOff val="0"/>
              </a:schemeClr>
            </a:fillRef>
            <a:effectRef idx="0">
              <a:schemeClr val="accent6">
                <a:tint val="55000"/>
                <a:hueOff val="0"/>
                <a:satOff val="0"/>
                <a:lumOff val="0"/>
                <a:alphaOff val="0"/>
              </a:schemeClr>
            </a:effectRef>
            <a:fontRef idx="minor">
              <a:schemeClr val="dk1">
                <a:hueOff val="0"/>
                <a:satOff val="0"/>
                <a:lumOff val="0"/>
                <a:alphaOff val="0"/>
              </a:schemeClr>
            </a:fontRef>
          </p:style>
        </p:sp>
        <p:sp>
          <p:nvSpPr>
            <p:cNvPr id="15" name="Oval 14">
              <a:extLst>
                <a:ext uri="{FF2B5EF4-FFF2-40B4-BE49-F238E27FC236}">
                  <a16:creationId xmlns:a16="http://schemas.microsoft.com/office/drawing/2014/main" id="{68F2DD5A-1742-A5E5-F2BC-B07F3DE414A0}"/>
                </a:ext>
              </a:extLst>
            </p:cNvPr>
            <p:cNvSpPr/>
            <p:nvPr/>
          </p:nvSpPr>
          <p:spPr>
            <a:xfrm>
              <a:off x="2314041" y="4192109"/>
              <a:ext cx="61456" cy="61456"/>
            </a:xfrm>
            <a:prstGeom prst="ellipse">
              <a:avLst/>
            </a:prstGeom>
          </p:spPr>
          <p:style>
            <a:lnRef idx="2">
              <a:schemeClr val="lt1">
                <a:hueOff val="0"/>
                <a:satOff val="0"/>
                <a:lumOff val="0"/>
                <a:alphaOff val="0"/>
              </a:schemeClr>
            </a:lnRef>
            <a:fillRef idx="1">
              <a:schemeClr val="accent6">
                <a:shade val="50000"/>
                <a:hueOff val="0"/>
                <a:satOff val="0"/>
                <a:lumOff val="0"/>
                <a:alphaOff val="0"/>
              </a:schemeClr>
            </a:fillRef>
            <a:effectRef idx="0">
              <a:schemeClr val="accent6">
                <a:shade val="50000"/>
                <a:hueOff val="0"/>
                <a:satOff val="0"/>
                <a:lumOff val="0"/>
                <a:alphaOff val="0"/>
              </a:schemeClr>
            </a:effectRef>
            <a:fontRef idx="minor">
              <a:schemeClr val="lt1"/>
            </a:fontRef>
          </p:style>
        </p:sp>
        <p:sp>
          <p:nvSpPr>
            <p:cNvPr id="16" name="Rounded Rectangle 15">
              <a:extLst>
                <a:ext uri="{FF2B5EF4-FFF2-40B4-BE49-F238E27FC236}">
                  <a16:creationId xmlns:a16="http://schemas.microsoft.com/office/drawing/2014/main" id="{6541A264-0232-A6A0-A9E7-8CFBEFE3B7AF}"/>
                </a:ext>
              </a:extLst>
            </p:cNvPr>
            <p:cNvSpPr/>
            <p:nvPr/>
          </p:nvSpPr>
          <p:spPr>
            <a:xfrm>
              <a:off x="1016181" y="3590287"/>
              <a:ext cx="1220397" cy="890707"/>
            </a:xfrm>
            <a:prstGeom prst="roundRect">
              <a:avLst/>
            </a:prstGeom>
            <a:solidFill>
              <a:srgbClr val="C2D8BA">
                <a:alpha val="84000"/>
              </a:srgbClr>
            </a:solidFill>
            <a:effectLst>
              <a:softEdge rad="50800"/>
            </a:effectLst>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2565" tIns="0" rIns="0" bIns="0" numCol="1" spcCol="1270" anchor="t" anchorCtr="0">
              <a:noAutofit/>
            </a:bodyPr>
            <a:lstStyle/>
            <a:p>
              <a:pPr marL="0" lvl="0" indent="0" algn="ctr" defTabSz="266700">
                <a:lnSpc>
                  <a:spcPct val="90000"/>
                </a:lnSpc>
                <a:spcBef>
                  <a:spcPct val="0"/>
                </a:spcBef>
                <a:spcAft>
                  <a:spcPct val="35000"/>
                </a:spcAft>
                <a:buNone/>
              </a:pPr>
              <a:r>
                <a:rPr lang="en-GB" sz="1400" kern="1200" dirty="0">
                  <a:solidFill>
                    <a:srgbClr val="FF0000"/>
                  </a:solidFill>
                </a:rPr>
                <a:t>Action potential arrives at the initial segment of a myelinated axon</a:t>
              </a:r>
            </a:p>
          </p:txBody>
        </p:sp>
        <p:sp>
          <p:nvSpPr>
            <p:cNvPr id="17" name="Oval 16">
              <a:extLst>
                <a:ext uri="{FF2B5EF4-FFF2-40B4-BE49-F238E27FC236}">
                  <a16:creationId xmlns:a16="http://schemas.microsoft.com/office/drawing/2014/main" id="{0159D324-0EEE-4029-7249-E19380974796}"/>
                </a:ext>
              </a:extLst>
            </p:cNvPr>
            <p:cNvSpPr/>
            <p:nvPr/>
          </p:nvSpPr>
          <p:spPr>
            <a:xfrm>
              <a:off x="2856516" y="3790572"/>
              <a:ext cx="111095" cy="111095"/>
            </a:xfrm>
            <a:prstGeom prst="ellipse">
              <a:avLst/>
            </a:prstGeom>
          </p:spPr>
          <p:style>
            <a:lnRef idx="2">
              <a:schemeClr val="lt1">
                <a:hueOff val="0"/>
                <a:satOff val="0"/>
                <a:lumOff val="0"/>
                <a:alphaOff val="0"/>
              </a:schemeClr>
            </a:lnRef>
            <a:fillRef idx="1">
              <a:schemeClr val="accent6">
                <a:shade val="50000"/>
                <a:hueOff val="245616"/>
                <a:satOff val="-10737"/>
                <a:lumOff val="29307"/>
                <a:alphaOff val="0"/>
              </a:schemeClr>
            </a:fillRef>
            <a:effectRef idx="0">
              <a:schemeClr val="accent6">
                <a:shade val="50000"/>
                <a:hueOff val="245616"/>
                <a:satOff val="-10737"/>
                <a:lumOff val="29307"/>
                <a:alphaOff val="0"/>
              </a:schemeClr>
            </a:effectRef>
            <a:fontRef idx="minor">
              <a:schemeClr val="lt1"/>
            </a:fontRef>
          </p:style>
        </p:sp>
        <p:sp>
          <p:nvSpPr>
            <p:cNvPr id="18" name="Freeform 17">
              <a:extLst>
                <a:ext uri="{FF2B5EF4-FFF2-40B4-BE49-F238E27FC236}">
                  <a16:creationId xmlns:a16="http://schemas.microsoft.com/office/drawing/2014/main" id="{7BB08A5A-448B-79FF-8C15-F64B988E2682}"/>
                </a:ext>
              </a:extLst>
            </p:cNvPr>
            <p:cNvSpPr/>
            <p:nvPr/>
          </p:nvSpPr>
          <p:spPr>
            <a:xfrm>
              <a:off x="2156962" y="3012716"/>
              <a:ext cx="1077284" cy="596919"/>
            </a:xfrm>
            <a:custGeom>
              <a:avLst/>
              <a:gdLst>
                <a:gd name="connsiteX0" fmla="*/ 0 w 567293"/>
                <a:gd name="connsiteY0" fmla="*/ 0 h 803666"/>
                <a:gd name="connsiteX1" fmla="*/ 567293 w 567293"/>
                <a:gd name="connsiteY1" fmla="*/ 0 h 803666"/>
                <a:gd name="connsiteX2" fmla="*/ 567293 w 567293"/>
                <a:gd name="connsiteY2" fmla="*/ 803666 h 803666"/>
                <a:gd name="connsiteX3" fmla="*/ 0 w 567293"/>
                <a:gd name="connsiteY3" fmla="*/ 803666 h 803666"/>
                <a:gd name="connsiteX4" fmla="*/ 0 w 567293"/>
                <a:gd name="connsiteY4" fmla="*/ 0 h 803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7293" h="803666">
                  <a:moveTo>
                    <a:pt x="0" y="0"/>
                  </a:moveTo>
                  <a:lnTo>
                    <a:pt x="567293" y="0"/>
                  </a:lnTo>
                  <a:lnTo>
                    <a:pt x="567293" y="803666"/>
                  </a:lnTo>
                  <a:lnTo>
                    <a:pt x="0" y="803666"/>
                  </a:lnTo>
                  <a:lnTo>
                    <a:pt x="0" y="0"/>
                  </a:lnTo>
                  <a:close/>
                </a:path>
              </a:pathLst>
            </a:custGeom>
            <a:solidFill>
              <a:srgbClr val="C2D8BA">
                <a:alpha val="84000"/>
              </a:srgbClr>
            </a:solidFill>
            <a:effectLst>
              <a:softEdge rad="50800"/>
            </a:effectLst>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2565" tIns="0" rIns="0" bIns="0" numCol="1" spcCol="1270" anchor="t" anchorCtr="0">
              <a:noAutofit/>
            </a:bodyPr>
            <a:lstStyle/>
            <a:p>
              <a:pPr algn="ctr" defTabSz="266700">
                <a:lnSpc>
                  <a:spcPct val="90000"/>
                </a:lnSpc>
                <a:spcBef>
                  <a:spcPct val="0"/>
                </a:spcBef>
                <a:spcAft>
                  <a:spcPct val="35000"/>
                </a:spcAft>
              </a:pPr>
              <a:r>
                <a:rPr lang="en-GB" sz="1400" dirty="0">
                  <a:solidFill>
                    <a:srgbClr val="FF0000"/>
                  </a:solidFill>
                </a:rPr>
                <a:t>The local current jumps over the internodes</a:t>
              </a:r>
            </a:p>
          </p:txBody>
        </p:sp>
        <p:sp>
          <p:nvSpPr>
            <p:cNvPr id="19" name="Oval 18">
              <a:extLst>
                <a:ext uri="{FF2B5EF4-FFF2-40B4-BE49-F238E27FC236}">
                  <a16:creationId xmlns:a16="http://schemas.microsoft.com/office/drawing/2014/main" id="{796A5037-85F7-A3DF-C342-17D47C100687}"/>
                </a:ext>
              </a:extLst>
            </p:cNvPr>
            <p:cNvSpPr/>
            <p:nvPr/>
          </p:nvSpPr>
          <p:spPr>
            <a:xfrm>
              <a:off x="3508904" y="3546221"/>
              <a:ext cx="153642" cy="153642"/>
            </a:xfrm>
            <a:prstGeom prst="ellipse">
              <a:avLst/>
            </a:prstGeom>
          </p:spPr>
          <p:style>
            <a:lnRef idx="2">
              <a:schemeClr val="lt1">
                <a:hueOff val="0"/>
                <a:satOff val="0"/>
                <a:lumOff val="0"/>
                <a:alphaOff val="0"/>
              </a:schemeClr>
            </a:lnRef>
            <a:fillRef idx="1">
              <a:schemeClr val="accent6">
                <a:shade val="50000"/>
                <a:hueOff val="245616"/>
                <a:satOff val="-10737"/>
                <a:lumOff val="29307"/>
                <a:alphaOff val="0"/>
              </a:schemeClr>
            </a:fillRef>
            <a:effectRef idx="0">
              <a:schemeClr val="accent6">
                <a:shade val="50000"/>
                <a:hueOff val="245616"/>
                <a:satOff val="-10737"/>
                <a:lumOff val="29307"/>
                <a:alphaOff val="0"/>
              </a:schemeClr>
            </a:effectRef>
            <a:fontRef idx="minor">
              <a:schemeClr val="lt1"/>
            </a:fontRef>
          </p:style>
        </p:sp>
        <p:sp>
          <p:nvSpPr>
            <p:cNvPr id="20" name="Freeform 19">
              <a:extLst>
                <a:ext uri="{FF2B5EF4-FFF2-40B4-BE49-F238E27FC236}">
                  <a16:creationId xmlns:a16="http://schemas.microsoft.com/office/drawing/2014/main" id="{BCB77CCE-0159-871A-62D4-A7ED84EC6136}"/>
                </a:ext>
              </a:extLst>
            </p:cNvPr>
            <p:cNvSpPr/>
            <p:nvPr/>
          </p:nvSpPr>
          <p:spPr>
            <a:xfrm>
              <a:off x="3234246" y="3900109"/>
              <a:ext cx="1143634" cy="628154"/>
            </a:xfrm>
            <a:custGeom>
              <a:avLst/>
              <a:gdLst>
                <a:gd name="connsiteX0" fmla="*/ 0 w 567293"/>
                <a:gd name="connsiteY0" fmla="*/ 0 h 1026742"/>
                <a:gd name="connsiteX1" fmla="*/ 567293 w 567293"/>
                <a:gd name="connsiteY1" fmla="*/ 0 h 1026742"/>
                <a:gd name="connsiteX2" fmla="*/ 567293 w 567293"/>
                <a:gd name="connsiteY2" fmla="*/ 1026742 h 1026742"/>
                <a:gd name="connsiteX3" fmla="*/ 0 w 567293"/>
                <a:gd name="connsiteY3" fmla="*/ 1026742 h 1026742"/>
                <a:gd name="connsiteX4" fmla="*/ 0 w 567293"/>
                <a:gd name="connsiteY4" fmla="*/ 0 h 10267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7293" h="1026742">
                  <a:moveTo>
                    <a:pt x="0" y="0"/>
                  </a:moveTo>
                  <a:lnTo>
                    <a:pt x="567293" y="0"/>
                  </a:lnTo>
                  <a:lnTo>
                    <a:pt x="567293" y="1026742"/>
                  </a:lnTo>
                  <a:lnTo>
                    <a:pt x="0" y="1026742"/>
                  </a:lnTo>
                  <a:lnTo>
                    <a:pt x="0" y="0"/>
                  </a:lnTo>
                  <a:close/>
                </a:path>
              </a:pathLst>
            </a:custGeom>
            <a:solidFill>
              <a:srgbClr val="C2D8BA">
                <a:alpha val="84000"/>
              </a:srgbClr>
            </a:solidFill>
            <a:effectLst>
              <a:softEdge rad="50800"/>
            </a:effectLst>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2565" tIns="0" rIns="0" bIns="0" numCol="1" spcCol="1270" anchor="t" anchorCtr="0">
              <a:noAutofit/>
            </a:bodyPr>
            <a:lstStyle/>
            <a:p>
              <a:pPr algn="ctr" defTabSz="266700">
                <a:lnSpc>
                  <a:spcPct val="90000"/>
                </a:lnSpc>
                <a:spcBef>
                  <a:spcPct val="0"/>
                </a:spcBef>
                <a:spcAft>
                  <a:spcPct val="35000"/>
                </a:spcAft>
              </a:pPr>
              <a:r>
                <a:rPr lang="en-GB" sz="1400" dirty="0">
                  <a:solidFill>
                    <a:srgbClr val="FF0000"/>
                  </a:solidFill>
                </a:rPr>
                <a:t>Depolarization of the nearest node to threshold</a:t>
              </a:r>
            </a:p>
          </p:txBody>
        </p:sp>
      </p:grpSp>
      <p:sp>
        <p:nvSpPr>
          <p:cNvPr id="11" name="TextBox 10">
            <a:extLst>
              <a:ext uri="{FF2B5EF4-FFF2-40B4-BE49-F238E27FC236}">
                <a16:creationId xmlns:a16="http://schemas.microsoft.com/office/drawing/2014/main" id="{ACCE7568-1411-6A49-6CCD-FD32EB5EF9F6}"/>
              </a:ext>
            </a:extLst>
          </p:cNvPr>
          <p:cNvSpPr txBox="1"/>
          <p:nvPr/>
        </p:nvSpPr>
        <p:spPr>
          <a:xfrm>
            <a:off x="428975" y="1139073"/>
            <a:ext cx="6094826" cy="1477328"/>
          </a:xfrm>
          <a:prstGeom prst="rect">
            <a:avLst/>
          </a:prstGeom>
          <a:noFill/>
        </p:spPr>
        <p:txBody>
          <a:bodyPr wrap="square">
            <a:spAutoFit/>
          </a:bodyPr>
          <a:lstStyle/>
          <a:p>
            <a:pPr marL="285750" indent="-285750">
              <a:buFont typeface="Arial" panose="020B0604020202020204" pitchFamily="34" charset="0"/>
              <a:buChar char="•"/>
            </a:pPr>
            <a:r>
              <a:rPr lang="en-GB" dirty="0">
                <a:solidFill>
                  <a:srgbClr val="00B0F0"/>
                </a:solidFill>
                <a:effectLst/>
                <a:latin typeface="Times" pitchFamily="2" charset="0"/>
              </a:rPr>
              <a:t>Much faster </a:t>
            </a:r>
            <a:r>
              <a:rPr lang="en-GB" dirty="0">
                <a:effectLst/>
                <a:latin typeface="Times" pitchFamily="2" charset="0"/>
              </a:rPr>
              <a:t>than continuous propagation</a:t>
            </a:r>
          </a:p>
          <a:p>
            <a:pPr marL="285750" indent="-285750">
              <a:buFont typeface="Arial" panose="020B0604020202020204" pitchFamily="34" charset="0"/>
              <a:buChar char="•"/>
            </a:pPr>
            <a:r>
              <a:rPr lang="en-GB" dirty="0">
                <a:latin typeface="Times" pitchFamily="2" charset="0"/>
              </a:rPr>
              <a:t>U</a:t>
            </a:r>
            <a:r>
              <a:rPr lang="en-GB" dirty="0">
                <a:effectLst/>
                <a:latin typeface="Times" pitchFamily="2" charset="0"/>
              </a:rPr>
              <a:t>ses </a:t>
            </a:r>
            <a:r>
              <a:rPr lang="en-GB" dirty="0">
                <a:solidFill>
                  <a:srgbClr val="00B050"/>
                </a:solidFill>
                <a:effectLst/>
                <a:latin typeface="Times" pitchFamily="2" charset="0"/>
              </a:rPr>
              <a:t>lower amounts of energy</a:t>
            </a:r>
          </a:p>
          <a:p>
            <a:pPr marL="285750" indent="-285750">
              <a:buFont typeface="Arial" panose="020B0604020202020204" pitchFamily="34" charset="0"/>
              <a:buChar char="•"/>
            </a:pPr>
            <a:r>
              <a:rPr lang="en-GB" dirty="0">
                <a:latin typeface="Times" pitchFamily="2" charset="0"/>
              </a:rPr>
              <a:t>F</a:t>
            </a:r>
            <a:r>
              <a:rPr lang="en-GB" dirty="0">
                <a:effectLst/>
                <a:latin typeface="Times" pitchFamily="2" charset="0"/>
              </a:rPr>
              <a:t>ewer Na</a:t>
            </a:r>
            <a:r>
              <a:rPr lang="en-GB" baseline="30000" dirty="0">
                <a:effectLst/>
                <a:latin typeface="Times" pitchFamily="2" charset="0"/>
              </a:rPr>
              <a:t>+ </a:t>
            </a:r>
            <a:r>
              <a:rPr lang="en-GB" dirty="0">
                <a:effectLst/>
                <a:latin typeface="Times" pitchFamily="2" charset="0"/>
              </a:rPr>
              <a:t>must be pumped out of the cytoplasm</a:t>
            </a:r>
          </a:p>
          <a:p>
            <a:pPr marL="285750" indent="-285750">
              <a:buFont typeface="Arial" panose="020B0604020202020204" pitchFamily="34" charset="0"/>
              <a:buChar char="•"/>
            </a:pPr>
            <a:endParaRPr lang="en-GB" dirty="0">
              <a:effectLst/>
              <a:latin typeface="Times" pitchFamily="2" charset="0"/>
            </a:endParaRPr>
          </a:p>
          <a:p>
            <a:pPr marL="285750" indent="-285750">
              <a:buFont typeface="Arial" panose="020B0604020202020204" pitchFamily="34" charset="0"/>
              <a:buChar char="•"/>
            </a:pPr>
            <a:endParaRPr lang="en-GB" dirty="0">
              <a:effectLst/>
              <a:latin typeface="Times" pitchFamily="2" charset="0"/>
            </a:endParaRPr>
          </a:p>
        </p:txBody>
      </p:sp>
    </p:spTree>
    <p:extLst>
      <p:ext uri="{BB962C8B-B14F-4D97-AF65-F5344CB8AC3E}">
        <p14:creationId xmlns:p14="http://schemas.microsoft.com/office/powerpoint/2010/main" val="18104722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A86DC-1200-E3F1-F582-44DA9C1BAE0A}"/>
              </a:ext>
            </a:extLst>
          </p:cNvPr>
          <p:cNvSpPr>
            <a:spLocks noGrp="1"/>
          </p:cNvSpPr>
          <p:nvPr>
            <p:ph type="title"/>
          </p:nvPr>
        </p:nvSpPr>
        <p:spPr>
          <a:xfrm>
            <a:off x="602226" y="181293"/>
            <a:ext cx="10515600" cy="874395"/>
          </a:xfrm>
        </p:spPr>
        <p:txBody>
          <a:bodyPr/>
          <a:lstStyle/>
          <a:p>
            <a:r>
              <a:rPr lang="en-US" cap="all" dirty="0"/>
              <a:t>neural communication</a:t>
            </a:r>
          </a:p>
        </p:txBody>
      </p:sp>
      <p:sp>
        <p:nvSpPr>
          <p:cNvPr id="3" name="Content Placeholder 2">
            <a:extLst>
              <a:ext uri="{FF2B5EF4-FFF2-40B4-BE49-F238E27FC236}">
                <a16:creationId xmlns:a16="http://schemas.microsoft.com/office/drawing/2014/main" id="{CB673C37-C7CD-4A4B-9FDC-4837AF9EC15F}"/>
              </a:ext>
            </a:extLst>
          </p:cNvPr>
          <p:cNvSpPr>
            <a:spLocks noGrp="1"/>
          </p:cNvSpPr>
          <p:nvPr>
            <p:ph idx="1"/>
          </p:nvPr>
        </p:nvSpPr>
        <p:spPr>
          <a:xfrm>
            <a:off x="602227" y="962148"/>
            <a:ext cx="5636342" cy="4805363"/>
          </a:xfrm>
        </p:spPr>
        <p:txBody>
          <a:bodyPr/>
          <a:lstStyle/>
          <a:p>
            <a:r>
              <a:rPr lang="en-GB" sz="2500" b="0" i="0" u="none" strike="noStrike" dirty="0">
                <a:solidFill>
                  <a:srgbClr val="000000"/>
                </a:solidFill>
                <a:effectLst/>
                <a:latin typeface="Arial" panose="020B0604020202020204" pitchFamily="34" charset="0"/>
              </a:rPr>
              <a:t>sensations, movements, thoughts, and emotions are the result of communication between neurons </a:t>
            </a:r>
          </a:p>
          <a:p>
            <a:r>
              <a:rPr lang="en-GB" b="0" i="0" u="none" strike="noStrike" dirty="0">
                <a:solidFill>
                  <a:srgbClr val="000000"/>
                </a:solidFill>
                <a:effectLst/>
                <a:latin typeface="Arial" panose="020B0604020202020204" pitchFamily="34" charset="0"/>
              </a:rPr>
              <a:t>2 complementary processes:</a:t>
            </a:r>
          </a:p>
        </p:txBody>
      </p:sp>
      <p:pic>
        <p:nvPicPr>
          <p:cNvPr id="5" name="Picture 4" descr="Diagram&#10;&#10;Description automatically generated">
            <a:extLst>
              <a:ext uri="{FF2B5EF4-FFF2-40B4-BE49-F238E27FC236}">
                <a16:creationId xmlns:a16="http://schemas.microsoft.com/office/drawing/2014/main" id="{4611C289-AC71-ED5F-1E84-956D8154E6A4}"/>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Effect>
                      <a14:brightnessContrast bright="-14000" contrast="10000"/>
                    </a14:imgEffect>
                  </a14:imgLayer>
                </a14:imgProps>
              </a:ext>
            </a:extLst>
          </a:blip>
          <a:stretch>
            <a:fillRect/>
          </a:stretch>
        </p:blipFill>
        <p:spPr>
          <a:xfrm>
            <a:off x="1133250" y="4148701"/>
            <a:ext cx="10456523" cy="2303360"/>
          </a:xfrm>
          <a:prstGeom prst="rect">
            <a:avLst/>
          </a:prstGeom>
        </p:spPr>
      </p:pic>
      <p:sp>
        <p:nvSpPr>
          <p:cNvPr id="7" name="TextBox 6">
            <a:extLst>
              <a:ext uri="{FF2B5EF4-FFF2-40B4-BE49-F238E27FC236}">
                <a16:creationId xmlns:a16="http://schemas.microsoft.com/office/drawing/2014/main" id="{A7FA132C-9E6E-6547-2551-66C41C1AEB91}"/>
              </a:ext>
            </a:extLst>
          </p:cNvPr>
          <p:cNvSpPr txBox="1"/>
          <p:nvPr/>
        </p:nvSpPr>
        <p:spPr>
          <a:xfrm>
            <a:off x="6899787" y="1299162"/>
            <a:ext cx="5090651" cy="1323439"/>
          </a:xfrm>
          <a:prstGeom prst="rect">
            <a:avLst/>
          </a:prstGeom>
          <a:noFill/>
          <a:ln>
            <a:solidFill>
              <a:srgbClr val="FFC000"/>
            </a:solidFill>
          </a:ln>
        </p:spPr>
        <p:txBody>
          <a:bodyPr wrap="square">
            <a:spAutoFit/>
          </a:bodyPr>
          <a:lstStyle/>
          <a:p>
            <a:pPr marL="342900" indent="-342900">
              <a:buFont typeface="Arial" panose="020B0604020202020204" pitchFamily="34" charset="0"/>
              <a:buChar char="•"/>
            </a:pPr>
            <a:r>
              <a:rPr lang="en-GB" sz="2000" dirty="0">
                <a:solidFill>
                  <a:srgbClr val="000000"/>
                </a:solidFill>
                <a:effectLst/>
              </a:rPr>
              <a:t>a brief electrical fluctuation, down the: </a:t>
            </a:r>
          </a:p>
          <a:p>
            <a:r>
              <a:rPr lang="en-GB" sz="2000" dirty="0">
                <a:solidFill>
                  <a:srgbClr val="000000"/>
                </a:solidFill>
                <a:effectLst/>
              </a:rPr>
              <a:t>neuron’s dendrites -&gt; cell body -&gt; tip of axon</a:t>
            </a:r>
          </a:p>
          <a:p>
            <a:pPr marL="342900" indent="-342900">
              <a:buFont typeface="Arial" panose="020B0604020202020204" pitchFamily="34" charset="0"/>
              <a:buChar char="•"/>
            </a:pPr>
            <a:r>
              <a:rPr lang="en-GB" sz="2000" dirty="0">
                <a:solidFill>
                  <a:srgbClr val="000000"/>
                </a:solidFill>
                <a:effectLst/>
              </a:rPr>
              <a:t>rapid-response capability that is lacking in the hormonal system</a:t>
            </a:r>
            <a:endParaRPr lang="en-US" sz="2000" dirty="0"/>
          </a:p>
        </p:txBody>
      </p:sp>
      <p:sp>
        <p:nvSpPr>
          <p:cNvPr id="9" name="TextBox 8">
            <a:extLst>
              <a:ext uri="{FF2B5EF4-FFF2-40B4-BE49-F238E27FC236}">
                <a16:creationId xmlns:a16="http://schemas.microsoft.com/office/drawing/2014/main" id="{F0B99EE0-0EBA-DEB2-17AD-1CFAF05C5A5F}"/>
              </a:ext>
            </a:extLst>
          </p:cNvPr>
          <p:cNvSpPr txBox="1"/>
          <p:nvPr/>
        </p:nvSpPr>
        <p:spPr>
          <a:xfrm>
            <a:off x="1133250" y="2567581"/>
            <a:ext cx="4962750" cy="578882"/>
          </a:xfrm>
          <a:prstGeom prst="roundRect">
            <a:avLst/>
          </a:prstGeom>
          <a:solidFill>
            <a:schemeClr val="accent4"/>
          </a:solidFill>
          <a:effectLst>
            <a:softEdge rad="38100"/>
          </a:effectLst>
        </p:spPr>
        <p:txBody>
          <a:bodyPr wrap="square">
            <a:spAutoFit/>
          </a:bodyPr>
          <a:lstStyle/>
          <a:p>
            <a:pPr marL="457200" lvl="1" indent="0">
              <a:buNone/>
            </a:pPr>
            <a:r>
              <a:rPr lang="en-GB" sz="2800" b="1" i="0" u="none" strike="noStrike" dirty="0">
                <a:solidFill>
                  <a:srgbClr val="000000"/>
                </a:solidFill>
                <a:effectLst/>
                <a:latin typeface="Arial" panose="020B0604020202020204" pitchFamily="34" charset="0"/>
              </a:rPr>
              <a:t>electrical conduction</a:t>
            </a:r>
            <a:r>
              <a:rPr lang="en-GB" sz="2800" b="0" i="0" u="none" strike="noStrike" dirty="0">
                <a:solidFill>
                  <a:srgbClr val="000000"/>
                </a:solidFill>
                <a:effectLst/>
                <a:latin typeface="Arial" panose="020B0604020202020204" pitchFamily="34" charset="0"/>
              </a:rPr>
              <a:t>  </a:t>
            </a:r>
          </a:p>
        </p:txBody>
      </p:sp>
      <p:sp>
        <p:nvSpPr>
          <p:cNvPr id="11" name="TextBox 10">
            <a:extLst>
              <a:ext uri="{FF2B5EF4-FFF2-40B4-BE49-F238E27FC236}">
                <a16:creationId xmlns:a16="http://schemas.microsoft.com/office/drawing/2014/main" id="{73CE405F-CBE2-C27F-3AD3-6B0A15AC2506}"/>
              </a:ext>
            </a:extLst>
          </p:cNvPr>
          <p:cNvSpPr txBox="1"/>
          <p:nvPr/>
        </p:nvSpPr>
        <p:spPr>
          <a:xfrm>
            <a:off x="1133250" y="3185652"/>
            <a:ext cx="4962750" cy="578882"/>
          </a:xfrm>
          <a:prstGeom prst="roundRect">
            <a:avLst/>
          </a:prstGeom>
          <a:solidFill>
            <a:srgbClr val="00B050">
              <a:alpha val="81000"/>
            </a:srgbClr>
          </a:solidFill>
          <a:effectLst>
            <a:softEdge rad="38100"/>
          </a:effectLst>
        </p:spPr>
        <p:txBody>
          <a:bodyPr wrap="square">
            <a:spAutoFit/>
          </a:bodyPr>
          <a:lstStyle/>
          <a:p>
            <a:pPr marL="457200" lvl="1" indent="0">
              <a:buNone/>
            </a:pPr>
            <a:r>
              <a:rPr lang="en-GB" sz="2800" b="1" i="0" u="none" strike="noStrike" dirty="0">
                <a:solidFill>
                  <a:srgbClr val="000000"/>
                </a:solidFill>
                <a:effectLst/>
                <a:latin typeface="Arial" panose="020B0604020202020204" pitchFamily="34" charset="0"/>
              </a:rPr>
              <a:t>chemical transmission</a:t>
            </a:r>
            <a:endParaRPr lang="en-US" sz="2800" dirty="0"/>
          </a:p>
        </p:txBody>
      </p:sp>
      <p:cxnSp>
        <p:nvCxnSpPr>
          <p:cNvPr id="13" name="Straight Connector 12">
            <a:extLst>
              <a:ext uri="{FF2B5EF4-FFF2-40B4-BE49-F238E27FC236}">
                <a16:creationId xmlns:a16="http://schemas.microsoft.com/office/drawing/2014/main" id="{4E626EDA-4904-724A-A23A-530AB9AE07EB}"/>
              </a:ext>
            </a:extLst>
          </p:cNvPr>
          <p:cNvCxnSpPr>
            <a:cxnSpLocks/>
            <a:stCxn id="9" idx="3"/>
            <a:endCxn id="7" idx="1"/>
          </p:cNvCxnSpPr>
          <p:nvPr/>
        </p:nvCxnSpPr>
        <p:spPr>
          <a:xfrm flipV="1">
            <a:off x="6096000" y="1960882"/>
            <a:ext cx="803787" cy="896140"/>
          </a:xfrm>
          <a:prstGeom prst="line">
            <a:avLst/>
          </a:prstGeom>
          <a:ln w="15875"/>
        </p:spPr>
        <p:style>
          <a:lnRef idx="1">
            <a:schemeClr val="dk1"/>
          </a:lnRef>
          <a:fillRef idx="0">
            <a:schemeClr val="dk1"/>
          </a:fillRef>
          <a:effectRef idx="0">
            <a:schemeClr val="dk1"/>
          </a:effectRef>
          <a:fontRef idx="minor">
            <a:schemeClr val="tx1"/>
          </a:fontRef>
        </p:style>
      </p:cxnSp>
      <p:sp>
        <p:nvSpPr>
          <p:cNvPr id="14" name="TextBox 13">
            <a:extLst>
              <a:ext uri="{FF2B5EF4-FFF2-40B4-BE49-F238E27FC236}">
                <a16:creationId xmlns:a16="http://schemas.microsoft.com/office/drawing/2014/main" id="{93CD5201-62E6-5ADF-CDA1-1EFE0E9D25E4}"/>
              </a:ext>
            </a:extLst>
          </p:cNvPr>
          <p:cNvSpPr txBox="1"/>
          <p:nvPr/>
        </p:nvSpPr>
        <p:spPr>
          <a:xfrm>
            <a:off x="6899787" y="2777945"/>
            <a:ext cx="5090651" cy="1323439"/>
          </a:xfrm>
          <a:prstGeom prst="rect">
            <a:avLst/>
          </a:prstGeom>
          <a:noFill/>
          <a:ln>
            <a:solidFill>
              <a:srgbClr val="00B050"/>
            </a:solidFill>
          </a:ln>
        </p:spPr>
        <p:txBody>
          <a:bodyPr wrap="square">
            <a:spAutoFit/>
          </a:bodyPr>
          <a:lstStyle/>
          <a:p>
            <a:pPr marL="342900" indent="-342900">
              <a:buFont typeface="Arial" panose="020B0604020202020204" pitchFamily="34" charset="0"/>
              <a:buChar char="•"/>
            </a:pPr>
            <a:r>
              <a:rPr lang="en-GB" sz="2000" dirty="0">
                <a:solidFill>
                  <a:srgbClr val="000000"/>
                </a:solidFill>
                <a:effectLst/>
              </a:rPr>
              <a:t>synapses between neurons</a:t>
            </a:r>
          </a:p>
          <a:p>
            <a:pPr marL="342900" indent="-342900">
              <a:buFont typeface="Arial" panose="020B0604020202020204" pitchFamily="34" charset="0"/>
              <a:buChar char="•"/>
            </a:pPr>
            <a:r>
              <a:rPr lang="en-GB" sz="2000" dirty="0">
                <a:solidFill>
                  <a:srgbClr val="000000"/>
                </a:solidFill>
                <a:effectLst/>
              </a:rPr>
              <a:t>enabling nerve impulses to be transmitted from one neuron to the next</a:t>
            </a:r>
          </a:p>
          <a:p>
            <a:pPr marL="342900" indent="-342900">
              <a:buFont typeface="Arial" panose="020B0604020202020204" pitchFamily="34" charset="0"/>
              <a:buChar char="•"/>
            </a:pPr>
            <a:r>
              <a:rPr lang="en-US" sz="2000" dirty="0"/>
              <a:t>flexibility that is required for learning</a:t>
            </a:r>
          </a:p>
        </p:txBody>
      </p:sp>
      <p:cxnSp>
        <p:nvCxnSpPr>
          <p:cNvPr id="15" name="Straight Connector 14">
            <a:extLst>
              <a:ext uri="{FF2B5EF4-FFF2-40B4-BE49-F238E27FC236}">
                <a16:creationId xmlns:a16="http://schemas.microsoft.com/office/drawing/2014/main" id="{87F67A69-F543-10B4-2E6D-2CB8C33D360F}"/>
              </a:ext>
            </a:extLst>
          </p:cNvPr>
          <p:cNvCxnSpPr>
            <a:cxnSpLocks/>
            <a:endCxn id="14" idx="1"/>
          </p:cNvCxnSpPr>
          <p:nvPr/>
        </p:nvCxnSpPr>
        <p:spPr>
          <a:xfrm>
            <a:off x="6096000" y="3403456"/>
            <a:ext cx="803787" cy="36209"/>
          </a:xfrm>
          <a:prstGeom prst="line">
            <a:avLst/>
          </a:prstGeom>
          <a:ln w="15875"/>
        </p:spPr>
        <p:style>
          <a:lnRef idx="1">
            <a:schemeClr val="dk1"/>
          </a:lnRef>
          <a:fillRef idx="0">
            <a:schemeClr val="dk1"/>
          </a:fillRef>
          <a:effectRef idx="0">
            <a:schemeClr val="dk1"/>
          </a:effectRef>
          <a:fontRef idx="minor">
            <a:schemeClr val="tx1"/>
          </a:fontRef>
        </p:style>
      </p:cxnSp>
      <p:sp>
        <p:nvSpPr>
          <p:cNvPr id="21" name="TextBox 20">
            <a:extLst>
              <a:ext uri="{FF2B5EF4-FFF2-40B4-BE49-F238E27FC236}">
                <a16:creationId xmlns:a16="http://schemas.microsoft.com/office/drawing/2014/main" id="{8801A083-BC9F-87E4-CD86-461261DD13C6}"/>
              </a:ext>
            </a:extLst>
          </p:cNvPr>
          <p:cNvSpPr txBox="1"/>
          <p:nvPr/>
        </p:nvSpPr>
        <p:spPr>
          <a:xfrm>
            <a:off x="9512710" y="6499378"/>
            <a:ext cx="2679290" cy="369332"/>
          </a:xfrm>
          <a:prstGeom prst="rect">
            <a:avLst/>
          </a:prstGeom>
          <a:noFill/>
        </p:spPr>
        <p:txBody>
          <a:bodyPr wrap="square">
            <a:spAutoFit/>
          </a:bodyPr>
          <a:lstStyle/>
          <a:p>
            <a:r>
              <a:rPr lang="en-US" dirty="0"/>
              <a:t>https://</a:t>
            </a:r>
            <a:r>
              <a:rPr lang="en-US" dirty="0" err="1"/>
              <a:t>thebrain.mcgill.ca</a:t>
            </a:r>
            <a:endParaRPr lang="en-US" dirty="0"/>
          </a:p>
        </p:txBody>
      </p:sp>
    </p:spTree>
    <p:extLst>
      <p:ext uri="{BB962C8B-B14F-4D97-AF65-F5344CB8AC3E}">
        <p14:creationId xmlns:p14="http://schemas.microsoft.com/office/powerpoint/2010/main" val="30412208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70044-5014-1FF2-9F11-0FD10FB295A2}"/>
              </a:ext>
            </a:extLst>
          </p:cNvPr>
          <p:cNvSpPr>
            <a:spLocks noGrp="1"/>
          </p:cNvSpPr>
          <p:nvPr>
            <p:ph type="title"/>
          </p:nvPr>
        </p:nvSpPr>
        <p:spPr>
          <a:xfrm>
            <a:off x="268391" y="184283"/>
            <a:ext cx="10515600" cy="874395"/>
          </a:xfrm>
        </p:spPr>
        <p:txBody>
          <a:bodyPr>
            <a:normAutofit fontScale="90000"/>
          </a:bodyPr>
          <a:lstStyle/>
          <a:p>
            <a:r>
              <a:rPr lang="en-US" cap="all" dirty="0"/>
              <a:t>Glial cells </a:t>
            </a:r>
            <a:r>
              <a:rPr lang="en-US" dirty="0"/>
              <a:t>– supporting cells in communication</a:t>
            </a:r>
          </a:p>
        </p:txBody>
      </p:sp>
      <p:sp>
        <p:nvSpPr>
          <p:cNvPr id="6" name="Content Placeholder 5">
            <a:extLst>
              <a:ext uri="{FF2B5EF4-FFF2-40B4-BE49-F238E27FC236}">
                <a16:creationId xmlns:a16="http://schemas.microsoft.com/office/drawing/2014/main" id="{F62B92FD-54CD-A0BE-87F8-DC5423D6DF59}"/>
              </a:ext>
            </a:extLst>
          </p:cNvPr>
          <p:cNvSpPr>
            <a:spLocks noGrp="1"/>
          </p:cNvSpPr>
          <p:nvPr>
            <p:ph idx="1"/>
          </p:nvPr>
        </p:nvSpPr>
        <p:spPr>
          <a:xfrm>
            <a:off x="838200" y="1047209"/>
            <a:ext cx="10515600" cy="554308"/>
          </a:xfrm>
        </p:spPr>
        <p:txBody>
          <a:bodyPr>
            <a:normAutofit lnSpcReduction="10000"/>
          </a:bodyPr>
          <a:lstStyle/>
          <a:p>
            <a:r>
              <a:rPr lang="en-US" sz="3600" dirty="0"/>
              <a:t>3 major classes of glia:</a:t>
            </a:r>
          </a:p>
          <a:p>
            <a:pPr marL="457200" lvl="1" indent="0">
              <a:buNone/>
            </a:pPr>
            <a:endParaRPr lang="en-US" sz="3200" dirty="0"/>
          </a:p>
          <a:p>
            <a:pPr lvl="1"/>
            <a:endParaRPr lang="en-US" sz="3200" dirty="0"/>
          </a:p>
          <a:p>
            <a:pPr marL="457200" lvl="1" indent="0">
              <a:buNone/>
            </a:pPr>
            <a:endParaRPr lang="en-US" sz="3200" dirty="0"/>
          </a:p>
          <a:p>
            <a:pPr lvl="1"/>
            <a:endParaRPr lang="en-US" sz="3200" dirty="0"/>
          </a:p>
          <a:p>
            <a:pPr lvl="1"/>
            <a:endParaRPr lang="en-US" sz="3200" dirty="0"/>
          </a:p>
          <a:p>
            <a:pPr lvl="1"/>
            <a:endParaRPr lang="en-US" sz="3200" dirty="0"/>
          </a:p>
          <a:p>
            <a:pPr lvl="1"/>
            <a:endParaRPr lang="en-US" sz="3200" dirty="0"/>
          </a:p>
        </p:txBody>
      </p:sp>
      <p:grpSp>
        <p:nvGrpSpPr>
          <p:cNvPr id="17" name="Group 16">
            <a:extLst>
              <a:ext uri="{FF2B5EF4-FFF2-40B4-BE49-F238E27FC236}">
                <a16:creationId xmlns:a16="http://schemas.microsoft.com/office/drawing/2014/main" id="{8670AAEB-59A9-8B02-D3C2-3D3A31150ADD}"/>
              </a:ext>
            </a:extLst>
          </p:cNvPr>
          <p:cNvGrpSpPr/>
          <p:nvPr/>
        </p:nvGrpSpPr>
        <p:grpSpPr>
          <a:xfrm>
            <a:off x="268391" y="1701009"/>
            <a:ext cx="11384449" cy="2555307"/>
            <a:chOff x="-73517" y="4001757"/>
            <a:chExt cx="11384449" cy="2555307"/>
          </a:xfrm>
        </p:grpSpPr>
        <p:pic>
          <p:nvPicPr>
            <p:cNvPr id="8" name="Picture 7" descr="Diagram&#10;&#10;Description automatically generated">
              <a:extLst>
                <a:ext uri="{FF2B5EF4-FFF2-40B4-BE49-F238E27FC236}">
                  <a16:creationId xmlns:a16="http://schemas.microsoft.com/office/drawing/2014/main" id="{9E3BC979-D198-1931-6377-92FAA3E10027}"/>
                </a:ext>
              </a:extLst>
            </p:cNvPr>
            <p:cNvPicPr>
              <a:picLocks noChangeAspect="1"/>
            </p:cNvPicPr>
            <p:nvPr/>
          </p:nvPicPr>
          <p:blipFill rotWithShape="1">
            <a:blip r:embed="rId3"/>
            <a:srcRect l="52074" t="62460" r="3629" b="2043"/>
            <a:stretch/>
          </p:blipFill>
          <p:spPr>
            <a:xfrm>
              <a:off x="9129875" y="4524977"/>
              <a:ext cx="2181057" cy="2011215"/>
            </a:xfrm>
            <a:prstGeom prst="rect">
              <a:avLst/>
            </a:prstGeom>
            <a:ln>
              <a:noFill/>
            </a:ln>
            <a:effectLst>
              <a:softEdge rad="63500"/>
            </a:effectLst>
          </p:spPr>
        </p:pic>
        <p:pic>
          <p:nvPicPr>
            <p:cNvPr id="9" name="Picture 8">
              <a:extLst>
                <a:ext uri="{FF2B5EF4-FFF2-40B4-BE49-F238E27FC236}">
                  <a16:creationId xmlns:a16="http://schemas.microsoft.com/office/drawing/2014/main" id="{85181A3A-9DEB-A950-7DFA-79697231BD2A}"/>
                </a:ext>
              </a:extLst>
            </p:cNvPr>
            <p:cNvPicPr>
              <a:picLocks noChangeAspect="1"/>
            </p:cNvPicPr>
            <p:nvPr/>
          </p:nvPicPr>
          <p:blipFill rotWithShape="1">
            <a:blip r:embed="rId3"/>
            <a:srcRect l="2570" t="62698" r="53134" b="2248"/>
            <a:stretch/>
          </p:blipFill>
          <p:spPr>
            <a:xfrm>
              <a:off x="215218" y="4571017"/>
              <a:ext cx="2181056" cy="1986047"/>
            </a:xfrm>
            <a:prstGeom prst="rect">
              <a:avLst/>
            </a:prstGeom>
            <a:ln>
              <a:noFill/>
            </a:ln>
            <a:effectLst>
              <a:softEdge rad="50800"/>
            </a:effectLst>
          </p:spPr>
        </p:pic>
        <p:pic>
          <p:nvPicPr>
            <p:cNvPr id="10" name="Picture 9">
              <a:extLst>
                <a:ext uri="{FF2B5EF4-FFF2-40B4-BE49-F238E27FC236}">
                  <a16:creationId xmlns:a16="http://schemas.microsoft.com/office/drawing/2014/main" id="{48CB089F-5CE3-497A-BD5A-C56D81B2D2D9}"/>
                </a:ext>
              </a:extLst>
            </p:cNvPr>
            <p:cNvPicPr>
              <a:picLocks noChangeAspect="1"/>
            </p:cNvPicPr>
            <p:nvPr/>
          </p:nvPicPr>
          <p:blipFill rotWithShape="1">
            <a:blip r:embed="rId3"/>
            <a:srcRect l="51485" t="17171" r="3229" b="46993"/>
            <a:stretch/>
          </p:blipFill>
          <p:spPr>
            <a:xfrm>
              <a:off x="5005472" y="4550145"/>
              <a:ext cx="2181056" cy="1986047"/>
            </a:xfrm>
            <a:prstGeom prst="rect">
              <a:avLst/>
            </a:prstGeom>
            <a:ln>
              <a:noFill/>
            </a:ln>
            <a:effectLst>
              <a:softEdge rad="50800"/>
            </a:effectLst>
          </p:spPr>
        </p:pic>
        <p:sp>
          <p:nvSpPr>
            <p:cNvPr id="12" name="TextBox 11">
              <a:extLst>
                <a:ext uri="{FF2B5EF4-FFF2-40B4-BE49-F238E27FC236}">
                  <a16:creationId xmlns:a16="http://schemas.microsoft.com/office/drawing/2014/main" id="{46AB5660-4367-A62C-DF1D-96ADBD5ECE9B}"/>
                </a:ext>
              </a:extLst>
            </p:cNvPr>
            <p:cNvSpPr txBox="1"/>
            <p:nvPr/>
          </p:nvSpPr>
          <p:spPr>
            <a:xfrm>
              <a:off x="4300170" y="4047797"/>
              <a:ext cx="3823615" cy="523220"/>
            </a:xfrm>
            <a:prstGeom prst="rect">
              <a:avLst/>
            </a:prstGeom>
            <a:solidFill>
              <a:srgbClr val="DEDF59"/>
            </a:solidFill>
            <a:effectLst>
              <a:softEdge rad="63500"/>
            </a:effectLst>
          </p:spPr>
          <p:txBody>
            <a:bodyPr wrap="square" lIns="0">
              <a:spAutoFit/>
            </a:bodyPr>
            <a:lstStyle>
              <a:defPPr>
                <a:defRPr lang="en-US"/>
              </a:defPPr>
              <a:lvl2pPr lvl="1">
                <a:defRPr sz="2800"/>
              </a:lvl2pPr>
            </a:lstStyle>
            <a:p>
              <a:pPr lvl="1"/>
              <a:r>
                <a:rPr lang="en-US" dirty="0"/>
                <a:t>OLIGODENTROCYTES</a:t>
              </a:r>
            </a:p>
          </p:txBody>
        </p:sp>
        <p:sp>
          <p:nvSpPr>
            <p:cNvPr id="14" name="TextBox 13">
              <a:extLst>
                <a:ext uri="{FF2B5EF4-FFF2-40B4-BE49-F238E27FC236}">
                  <a16:creationId xmlns:a16="http://schemas.microsoft.com/office/drawing/2014/main" id="{C62348BF-2F75-A840-70AC-CC1241077F25}"/>
                </a:ext>
              </a:extLst>
            </p:cNvPr>
            <p:cNvSpPr txBox="1"/>
            <p:nvPr/>
          </p:nvSpPr>
          <p:spPr>
            <a:xfrm>
              <a:off x="8841107" y="4001757"/>
              <a:ext cx="2344993" cy="523220"/>
            </a:xfrm>
            <a:prstGeom prst="rect">
              <a:avLst/>
            </a:prstGeom>
            <a:solidFill>
              <a:srgbClr val="5C9AE4"/>
            </a:solidFill>
            <a:effectLst>
              <a:softEdge rad="63500"/>
            </a:effectLst>
          </p:spPr>
          <p:txBody>
            <a:bodyPr wrap="square" lIns="0">
              <a:spAutoFit/>
            </a:bodyPr>
            <a:lstStyle>
              <a:defPPr>
                <a:defRPr lang="en-US"/>
              </a:defPPr>
              <a:lvl2pPr lvl="1">
                <a:defRPr sz="2800"/>
              </a:lvl2pPr>
            </a:lstStyle>
            <a:p>
              <a:pPr lvl="1"/>
              <a:r>
                <a:rPr lang="en-US" dirty="0"/>
                <a:t>MICROGLIA</a:t>
              </a:r>
            </a:p>
          </p:txBody>
        </p:sp>
        <p:sp>
          <p:nvSpPr>
            <p:cNvPr id="16" name="TextBox 15">
              <a:extLst>
                <a:ext uri="{FF2B5EF4-FFF2-40B4-BE49-F238E27FC236}">
                  <a16:creationId xmlns:a16="http://schemas.microsoft.com/office/drawing/2014/main" id="{D636FD35-0988-3D7D-FA43-D92DE2340C8F}"/>
                </a:ext>
              </a:extLst>
            </p:cNvPr>
            <p:cNvSpPr txBox="1"/>
            <p:nvPr/>
          </p:nvSpPr>
          <p:spPr>
            <a:xfrm>
              <a:off x="-73517" y="4026925"/>
              <a:ext cx="2607544" cy="523220"/>
            </a:xfrm>
            <a:prstGeom prst="rect">
              <a:avLst/>
            </a:prstGeom>
            <a:solidFill>
              <a:srgbClr val="CF55B1"/>
            </a:solidFill>
            <a:effectLst>
              <a:softEdge rad="63500"/>
            </a:effectLst>
          </p:spPr>
          <p:txBody>
            <a:bodyPr wrap="square" lIns="0">
              <a:spAutoFit/>
            </a:bodyPr>
            <a:lstStyle/>
            <a:p>
              <a:pPr lvl="1"/>
              <a:r>
                <a:rPr lang="en-US" sz="2800" dirty="0"/>
                <a:t>ASTROCYTES</a:t>
              </a:r>
            </a:p>
          </p:txBody>
        </p:sp>
      </p:grpSp>
      <p:sp>
        <p:nvSpPr>
          <p:cNvPr id="19" name="TextBox 18">
            <a:extLst>
              <a:ext uri="{FF2B5EF4-FFF2-40B4-BE49-F238E27FC236}">
                <a16:creationId xmlns:a16="http://schemas.microsoft.com/office/drawing/2014/main" id="{27405312-040E-EC52-6903-7DE1B0728117}"/>
              </a:ext>
            </a:extLst>
          </p:cNvPr>
          <p:cNvSpPr txBox="1"/>
          <p:nvPr/>
        </p:nvSpPr>
        <p:spPr>
          <a:xfrm>
            <a:off x="268391" y="4192127"/>
            <a:ext cx="4318356" cy="2677656"/>
          </a:xfrm>
          <a:prstGeom prst="rect">
            <a:avLst/>
          </a:prstGeom>
          <a:noFill/>
        </p:spPr>
        <p:txBody>
          <a:bodyPr wrap="square">
            <a:spAutoFit/>
          </a:bodyPr>
          <a:lstStyle/>
          <a:p>
            <a:pPr marL="285750" indent="-285750">
              <a:buFont typeface="Arial" panose="020B0604020202020204" pitchFamily="34" charset="0"/>
              <a:buChar char="•"/>
            </a:pPr>
            <a:r>
              <a:rPr lang="en-GB" sz="2400" dirty="0">
                <a:solidFill>
                  <a:srgbClr val="CF55B1"/>
                </a:solidFill>
                <a:effectLst/>
                <a:latin typeface="Helvetica" pitchFamily="2" charset="0"/>
              </a:rPr>
              <a:t>maintenance of the extracellular milieu </a:t>
            </a:r>
          </a:p>
          <a:p>
            <a:pPr marL="285750" indent="-285750">
              <a:buFont typeface="Arial" panose="020B0604020202020204" pitchFamily="34" charset="0"/>
              <a:buChar char="•"/>
            </a:pPr>
            <a:r>
              <a:rPr lang="en-GB" sz="2400" dirty="0">
                <a:solidFill>
                  <a:srgbClr val="CF55B1"/>
                </a:solidFill>
                <a:effectLst/>
                <a:latin typeface="Helvetica" pitchFamily="2" charset="0"/>
              </a:rPr>
              <a:t>metabolism of certain neurotransmitters</a:t>
            </a:r>
          </a:p>
          <a:p>
            <a:pPr marL="285750" indent="-285750">
              <a:buFont typeface="Arial" panose="020B0604020202020204" pitchFamily="34" charset="0"/>
              <a:buChar char="•"/>
            </a:pPr>
            <a:r>
              <a:rPr lang="en-GB" sz="2400" dirty="0">
                <a:solidFill>
                  <a:srgbClr val="CF55B1"/>
                </a:solidFill>
                <a:effectLst/>
                <a:latin typeface="Helvetica" pitchFamily="2" charset="0"/>
              </a:rPr>
              <a:t>formation of the blood-brain barrier</a:t>
            </a:r>
          </a:p>
          <a:p>
            <a:pPr marL="285750" indent="-285750">
              <a:buFont typeface="Arial" panose="020B0604020202020204" pitchFamily="34" charset="0"/>
              <a:buChar char="•"/>
            </a:pPr>
            <a:r>
              <a:rPr lang="en-GB" sz="2400" dirty="0">
                <a:solidFill>
                  <a:srgbClr val="CF55B1"/>
                </a:solidFill>
                <a:effectLst/>
                <a:latin typeface="Helvetica" pitchFamily="2" charset="0"/>
              </a:rPr>
              <a:t>response to injury</a:t>
            </a:r>
            <a:endParaRPr lang="en-US" sz="2400" dirty="0">
              <a:solidFill>
                <a:srgbClr val="CF55B1"/>
              </a:solidFill>
            </a:endParaRPr>
          </a:p>
        </p:txBody>
      </p:sp>
      <p:sp>
        <p:nvSpPr>
          <p:cNvPr id="21" name="TextBox 20">
            <a:extLst>
              <a:ext uri="{FF2B5EF4-FFF2-40B4-BE49-F238E27FC236}">
                <a16:creationId xmlns:a16="http://schemas.microsoft.com/office/drawing/2014/main" id="{0CF84E0D-FB48-5A6E-01A7-11C1F70A0C14}"/>
              </a:ext>
            </a:extLst>
          </p:cNvPr>
          <p:cNvSpPr txBox="1"/>
          <p:nvPr/>
        </p:nvSpPr>
        <p:spPr>
          <a:xfrm>
            <a:off x="4810434" y="4256316"/>
            <a:ext cx="3486904" cy="1569660"/>
          </a:xfrm>
          <a:prstGeom prst="rect">
            <a:avLst/>
          </a:prstGeom>
          <a:noFill/>
        </p:spPr>
        <p:txBody>
          <a:bodyPr wrap="square">
            <a:spAutoFit/>
          </a:bodyPr>
          <a:lstStyle>
            <a:defPPr>
              <a:defRPr lang="en-US"/>
            </a:defPPr>
            <a:lvl1pPr marL="285750" indent="-285750">
              <a:buFont typeface="Arial" panose="020B0604020202020204" pitchFamily="34" charset="0"/>
              <a:buChar char="•"/>
              <a:defRPr sz="2400">
                <a:solidFill>
                  <a:srgbClr val="CF55B1"/>
                </a:solidFill>
                <a:effectLst/>
                <a:latin typeface="Helvetica" pitchFamily="2" charset="0"/>
              </a:defRPr>
            </a:lvl1pPr>
          </a:lstStyle>
          <a:p>
            <a:pPr marL="0" indent="0">
              <a:buNone/>
            </a:pPr>
            <a:r>
              <a:rPr lang="en-GB" dirty="0">
                <a:solidFill>
                  <a:schemeClr val="tx1"/>
                </a:solidFill>
                <a:highlight>
                  <a:srgbClr val="FFFF00"/>
                </a:highlight>
              </a:rPr>
              <a:t>produce myelin sheaths that encase axons and facilitate the conduction of action potentials</a:t>
            </a:r>
            <a:endParaRPr lang="en-US" dirty="0">
              <a:solidFill>
                <a:schemeClr val="tx1"/>
              </a:solidFill>
              <a:highlight>
                <a:srgbClr val="FFFF00"/>
              </a:highlight>
            </a:endParaRPr>
          </a:p>
        </p:txBody>
      </p:sp>
      <p:sp>
        <p:nvSpPr>
          <p:cNvPr id="23" name="TextBox 22">
            <a:extLst>
              <a:ext uri="{FF2B5EF4-FFF2-40B4-BE49-F238E27FC236}">
                <a16:creationId xmlns:a16="http://schemas.microsoft.com/office/drawing/2014/main" id="{268789E4-40F6-3D45-44A7-B0F216C70520}"/>
              </a:ext>
            </a:extLst>
          </p:cNvPr>
          <p:cNvSpPr txBox="1"/>
          <p:nvPr/>
        </p:nvSpPr>
        <p:spPr>
          <a:xfrm>
            <a:off x="8521025" y="4180344"/>
            <a:ext cx="3680055" cy="2308324"/>
          </a:xfrm>
          <a:prstGeom prst="rect">
            <a:avLst/>
          </a:prstGeom>
          <a:noFill/>
        </p:spPr>
        <p:txBody>
          <a:bodyPr wrap="square">
            <a:spAutoFit/>
          </a:bodyPr>
          <a:lstStyle>
            <a:defPPr>
              <a:defRPr lang="en-US"/>
            </a:defPPr>
            <a:lvl1pPr marL="285750" indent="-285750">
              <a:buFont typeface="Arial" panose="020B0604020202020204" pitchFamily="34" charset="0"/>
              <a:buChar char="•"/>
              <a:defRPr sz="2400">
                <a:solidFill>
                  <a:srgbClr val="CF55B1"/>
                </a:solidFill>
                <a:effectLst/>
                <a:latin typeface="Helvetica" pitchFamily="2" charset="0"/>
              </a:defRPr>
            </a:lvl1pPr>
          </a:lstStyle>
          <a:p>
            <a:r>
              <a:rPr lang="en-GB" dirty="0">
                <a:solidFill>
                  <a:srgbClr val="5C9AE4"/>
                </a:solidFill>
              </a:rPr>
              <a:t>cellular components of the brain’s immune system</a:t>
            </a:r>
          </a:p>
          <a:p>
            <a:r>
              <a:rPr lang="en-GB" dirty="0">
                <a:solidFill>
                  <a:srgbClr val="5C9AE4"/>
                </a:solidFill>
              </a:rPr>
              <a:t>synaptogenesis </a:t>
            </a:r>
          </a:p>
          <a:p>
            <a:r>
              <a:rPr lang="en-GB" dirty="0">
                <a:solidFill>
                  <a:srgbClr val="5C9AE4"/>
                </a:solidFill>
              </a:rPr>
              <a:t>developmental apoptosis</a:t>
            </a:r>
          </a:p>
        </p:txBody>
      </p:sp>
    </p:spTree>
    <p:extLst>
      <p:ext uri="{BB962C8B-B14F-4D97-AF65-F5344CB8AC3E}">
        <p14:creationId xmlns:p14="http://schemas.microsoft.com/office/powerpoint/2010/main" val="13130941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 name="TextShape 2"/>
          <p:cNvSpPr txBox="1"/>
          <p:nvPr/>
        </p:nvSpPr>
        <p:spPr>
          <a:xfrm>
            <a:off x="182436" y="6334973"/>
            <a:ext cx="3220492" cy="451800"/>
          </a:xfrm>
          <a:prstGeom prst="rect">
            <a:avLst/>
          </a:prstGeom>
          <a:noFill/>
          <a:ln>
            <a:noFill/>
          </a:ln>
        </p:spPr>
        <p:txBody>
          <a:bodyPr lIns="90000" tIns="45000" rIns="90000" bIns="45000"/>
          <a:lstStyle/>
          <a:p>
            <a:pPr algn="r"/>
            <a:r>
              <a:rPr lang="en-US" sz="1100" b="1" spc="-1" dirty="0"/>
              <a:t>Glia, Volume: 55, Issue: 3. DOI: (10.1002/glia.20459) </a:t>
            </a:r>
            <a:endParaRPr lang="en-US" sz="1100" spc="-1" dirty="0"/>
          </a:p>
        </p:txBody>
      </p:sp>
      <p:pic>
        <p:nvPicPr>
          <p:cNvPr id="47" name="Main graphic"/>
          <p:cNvPicPr/>
          <p:nvPr/>
        </p:nvPicPr>
        <p:blipFill>
          <a:blip r:embed="rId3"/>
          <a:stretch/>
        </p:blipFill>
        <p:spPr>
          <a:xfrm>
            <a:off x="280490" y="1160690"/>
            <a:ext cx="5799910" cy="4641997"/>
          </a:xfrm>
          <a:prstGeom prst="rect">
            <a:avLst/>
          </a:prstGeom>
          <a:ln>
            <a:noFill/>
          </a:ln>
        </p:spPr>
      </p:pic>
      <p:sp>
        <p:nvSpPr>
          <p:cNvPr id="2" name="Title 1">
            <a:extLst>
              <a:ext uri="{FF2B5EF4-FFF2-40B4-BE49-F238E27FC236}">
                <a16:creationId xmlns:a16="http://schemas.microsoft.com/office/drawing/2014/main" id="{C5AAAB5F-518E-BF35-3D0A-794217A8B6F0}"/>
              </a:ext>
            </a:extLst>
          </p:cNvPr>
          <p:cNvSpPr>
            <a:spLocks noGrp="1"/>
          </p:cNvSpPr>
          <p:nvPr>
            <p:ph type="title"/>
          </p:nvPr>
        </p:nvSpPr>
        <p:spPr>
          <a:xfrm>
            <a:off x="182436" y="74424"/>
            <a:ext cx="10515600" cy="817116"/>
          </a:xfrm>
        </p:spPr>
        <p:txBody>
          <a:bodyPr>
            <a:normAutofit fontScale="90000"/>
          </a:bodyPr>
          <a:lstStyle/>
          <a:p>
            <a:r>
              <a:rPr lang="en-US" sz="3200" dirty="0"/>
              <a:t>Microglia–Neuron interactions: </a:t>
            </a:r>
            <a:r>
              <a:rPr lang="sl-SI" sz="3200" dirty="0" smtClean="0"/>
              <a:t/>
            </a:r>
            <a:br>
              <a:rPr lang="sl-SI" sz="3200" dirty="0" smtClean="0"/>
            </a:br>
            <a:r>
              <a:rPr lang="en-US" sz="3200" dirty="0" smtClean="0"/>
              <a:t>new </a:t>
            </a:r>
            <a:r>
              <a:rPr lang="en-US" sz="3200" dirty="0"/>
              <a:t>insights</a:t>
            </a:r>
          </a:p>
        </p:txBody>
      </p:sp>
      <p:pic>
        <p:nvPicPr>
          <p:cNvPr id="6" name="Picture 5" descr="A picture containing diagram&#10;&#10;Description automatically generated">
            <a:extLst>
              <a:ext uri="{FF2B5EF4-FFF2-40B4-BE49-F238E27FC236}">
                <a16:creationId xmlns:a16="http://schemas.microsoft.com/office/drawing/2014/main" id="{23105F98-CABC-F701-A9B3-DA280B0CFDBD}"/>
              </a:ext>
            </a:extLst>
          </p:cNvPr>
          <p:cNvPicPr>
            <a:picLocks noChangeAspect="1"/>
          </p:cNvPicPr>
          <p:nvPr/>
        </p:nvPicPr>
        <p:blipFill>
          <a:blip r:embed="rId4"/>
          <a:stretch>
            <a:fillRect/>
          </a:stretch>
        </p:blipFill>
        <p:spPr>
          <a:xfrm>
            <a:off x="6812280" y="74424"/>
            <a:ext cx="5179832" cy="6159799"/>
          </a:xfrm>
          <a:prstGeom prst="rect">
            <a:avLst/>
          </a:prstGeom>
        </p:spPr>
      </p:pic>
      <p:sp>
        <p:nvSpPr>
          <p:cNvPr id="12" name="TextBox 11">
            <a:extLst>
              <a:ext uri="{FF2B5EF4-FFF2-40B4-BE49-F238E27FC236}">
                <a16:creationId xmlns:a16="http://schemas.microsoft.com/office/drawing/2014/main" id="{FA675659-A0A2-A5ED-118F-20E08950DDA6}"/>
              </a:ext>
            </a:extLst>
          </p:cNvPr>
          <p:cNvSpPr txBox="1"/>
          <p:nvPr/>
        </p:nvSpPr>
        <p:spPr>
          <a:xfrm>
            <a:off x="6263640" y="6201998"/>
            <a:ext cx="5728472" cy="584775"/>
          </a:xfrm>
          <a:prstGeom prst="rect">
            <a:avLst/>
          </a:prstGeom>
          <a:noFill/>
        </p:spPr>
        <p:txBody>
          <a:bodyPr wrap="square">
            <a:spAutoFit/>
          </a:bodyPr>
          <a:lstStyle/>
          <a:p>
            <a:pPr algn="r"/>
            <a:r>
              <a:rPr lang="en-GB" sz="1600" dirty="0" err="1">
                <a:effectLst/>
                <a:latin typeface="Helvetica Neue" panose="02000503000000020004" pitchFamily="2" charset="0"/>
              </a:rPr>
              <a:t>Balázs</a:t>
            </a:r>
            <a:r>
              <a:rPr lang="en-GB" sz="1600" dirty="0">
                <a:effectLst/>
                <a:latin typeface="Helvetica Neue" panose="02000503000000020004" pitchFamily="2" charset="0"/>
              </a:rPr>
              <a:t> </a:t>
            </a:r>
            <a:r>
              <a:rPr lang="en-GB" sz="1600" dirty="0" err="1">
                <a:effectLst/>
                <a:latin typeface="Helvetica Neue" panose="02000503000000020004" pitchFamily="2" charset="0"/>
              </a:rPr>
              <a:t>Pósfai</a:t>
            </a:r>
            <a:r>
              <a:rPr lang="en-GB" sz="1600" dirty="0">
                <a:effectLst/>
                <a:latin typeface="Helvetica Neue" panose="02000503000000020004" pitchFamily="2" charset="0"/>
              </a:rPr>
              <a:t>, et al., New Insights into Microglia–Neuron Interactions: A Neuron’s Perspective, Neuroscience, 2019, https://</a:t>
            </a:r>
            <a:r>
              <a:rPr lang="en-GB" sz="1600" dirty="0" err="1">
                <a:effectLst/>
                <a:latin typeface="Helvetica Neue" panose="02000503000000020004" pitchFamily="2" charset="0"/>
              </a:rPr>
              <a:t>doi.org</a:t>
            </a:r>
            <a:r>
              <a:rPr lang="en-GB" sz="1600" dirty="0">
                <a:effectLst/>
                <a:latin typeface="Helvetica Neue" panose="02000503000000020004" pitchFamily="2" charset="0"/>
              </a:rPr>
              <a:t>/10.1016/j.neuroscience.2018.04.046.</a:t>
            </a:r>
          </a:p>
        </p:txBody>
      </p:sp>
    </p:spTree>
  </p:cSld>
  <p:clrMapOvr>
    <a:masterClrMapping/>
  </p:clrMapOvr>
  <p:transition>
    <p:wipe dir="r"/>
  </p:transition>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46"/>
                                        </p:tgtEl>
                                        <p:attrNameLst>
                                          <p:attrName>ppt_x</p:attrName>
                                        </p:attrNameLst>
                                      </p:cBhvr>
                                      <p:tavLst>
                                        <p:tav tm="0">
                                          <p:val>
                                            <p:strVal val="ppt_x"/>
                                          </p:val>
                                        </p:tav>
                                        <p:tav tm="100000">
                                          <p:val>
                                            <p:strVal val="ppt_x"/>
                                          </p:val>
                                        </p:tav>
                                      </p:tavLst>
                                    </p:anim>
                                    <p:anim calcmode="lin" valueType="num">
                                      <p:cBhvr additive="base">
                                        <p:cTn id="7" dur="500"/>
                                        <p:tgtEl>
                                          <p:spTgt spid="46"/>
                                        </p:tgtEl>
                                        <p:attrNameLst>
                                          <p:attrName>ppt_y</p:attrName>
                                        </p:attrNameLst>
                                      </p:cBhvr>
                                      <p:tavLst>
                                        <p:tav tm="0">
                                          <p:val>
                                            <p:strVal val="ppt_y"/>
                                          </p:val>
                                        </p:tav>
                                        <p:tav tm="100000">
                                          <p:val>
                                            <p:strVal val="1+ppt_h/2"/>
                                          </p:val>
                                        </p:tav>
                                      </p:tavLst>
                                    </p:anim>
                                    <p:set>
                                      <p:cBhvr>
                                        <p:cTn id="8" dur="1" fill="hold">
                                          <p:stCondLst>
                                            <p:cond delay="499"/>
                                          </p:stCondLst>
                                        </p:cTn>
                                        <p:tgtEl>
                                          <p:spTgt spid="46"/>
                                        </p:tgtEl>
                                        <p:attrNameLst>
                                          <p:attrName>style.visibility</p:attrName>
                                        </p:attrNameLst>
                                      </p:cBhvr>
                                      <p:to>
                                        <p:strVal val="hidden"/>
                                      </p:to>
                                    </p:set>
                                  </p:childTnLst>
                                </p:cTn>
                              </p:par>
                              <p:par>
                                <p:cTn id="9" presetID="2" presetClass="exit" presetSubtype="4" fill="hold" nodeType="withEffect">
                                  <p:stCondLst>
                                    <p:cond delay="0"/>
                                  </p:stCondLst>
                                  <p:childTnLst>
                                    <p:anim calcmode="lin" valueType="num">
                                      <p:cBhvr additive="base">
                                        <p:cTn id="10" dur="500"/>
                                        <p:tgtEl>
                                          <p:spTgt spid="47"/>
                                        </p:tgtEl>
                                        <p:attrNameLst>
                                          <p:attrName>ppt_x</p:attrName>
                                        </p:attrNameLst>
                                      </p:cBhvr>
                                      <p:tavLst>
                                        <p:tav tm="0">
                                          <p:val>
                                            <p:strVal val="ppt_x"/>
                                          </p:val>
                                        </p:tav>
                                        <p:tav tm="100000">
                                          <p:val>
                                            <p:strVal val="ppt_x"/>
                                          </p:val>
                                        </p:tav>
                                      </p:tavLst>
                                    </p:anim>
                                    <p:anim calcmode="lin" valueType="num">
                                      <p:cBhvr additive="base">
                                        <p:cTn id="11" dur="500"/>
                                        <p:tgtEl>
                                          <p:spTgt spid="47"/>
                                        </p:tgtEl>
                                        <p:attrNameLst>
                                          <p:attrName>ppt_y</p:attrName>
                                        </p:attrNameLst>
                                      </p:cBhvr>
                                      <p:tavLst>
                                        <p:tav tm="0">
                                          <p:val>
                                            <p:strVal val="ppt_y"/>
                                          </p:val>
                                        </p:tav>
                                        <p:tav tm="100000">
                                          <p:val>
                                            <p:strVal val="1+ppt_h/2"/>
                                          </p:val>
                                        </p:tav>
                                      </p:tavLst>
                                    </p:anim>
                                    <p:set>
                                      <p:cBhvr>
                                        <p:cTn id="12" dur="1" fill="hold">
                                          <p:stCondLst>
                                            <p:cond delay="499"/>
                                          </p:stCondLst>
                                        </p:cTn>
                                        <p:tgtEl>
                                          <p:spTgt spid="47"/>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DDAB6-599E-5290-B8FA-BAF8B0DF8BF0}"/>
              </a:ext>
            </a:extLst>
          </p:cNvPr>
          <p:cNvSpPr>
            <a:spLocks noGrp="1"/>
          </p:cNvSpPr>
          <p:nvPr>
            <p:ph type="title"/>
          </p:nvPr>
        </p:nvSpPr>
        <p:spPr>
          <a:xfrm>
            <a:off x="2179644" y="-16299"/>
            <a:ext cx="6808089" cy="600501"/>
          </a:xfrm>
        </p:spPr>
        <p:txBody>
          <a:bodyPr>
            <a:normAutofit/>
          </a:bodyPr>
          <a:lstStyle/>
          <a:p>
            <a:pPr>
              <a:lnSpc>
                <a:spcPct val="100000"/>
              </a:lnSpc>
            </a:pPr>
            <a:r>
              <a:rPr lang="en-US" sz="3200" dirty="0"/>
              <a:t>Cellular Basis of Communication</a:t>
            </a:r>
          </a:p>
        </p:txBody>
      </p:sp>
      <p:pic>
        <p:nvPicPr>
          <p:cNvPr id="7" name="Picture 6" descr="Diagram&#10;&#10;Description automatically generated">
            <a:extLst>
              <a:ext uri="{FF2B5EF4-FFF2-40B4-BE49-F238E27FC236}">
                <a16:creationId xmlns:a16="http://schemas.microsoft.com/office/drawing/2014/main" id="{C4688C46-38F6-6BF9-324B-1F05E4086AF4}"/>
              </a:ext>
            </a:extLst>
          </p:cNvPr>
          <p:cNvPicPr>
            <a:picLocks noChangeAspect="1"/>
          </p:cNvPicPr>
          <p:nvPr/>
        </p:nvPicPr>
        <p:blipFill>
          <a:blip r:embed="rId3"/>
          <a:stretch>
            <a:fillRect/>
          </a:stretch>
        </p:blipFill>
        <p:spPr>
          <a:xfrm>
            <a:off x="670884" y="924588"/>
            <a:ext cx="3387244" cy="5933412"/>
          </a:xfrm>
          <a:prstGeom prst="rect">
            <a:avLst/>
          </a:prstGeom>
        </p:spPr>
      </p:pic>
      <p:sp>
        <p:nvSpPr>
          <p:cNvPr id="9" name="TextBox 8">
            <a:extLst>
              <a:ext uri="{FF2B5EF4-FFF2-40B4-BE49-F238E27FC236}">
                <a16:creationId xmlns:a16="http://schemas.microsoft.com/office/drawing/2014/main" id="{024CB75C-BEE7-815C-B8FB-8A81634D1689}"/>
              </a:ext>
            </a:extLst>
          </p:cNvPr>
          <p:cNvSpPr txBox="1"/>
          <p:nvPr/>
        </p:nvSpPr>
        <p:spPr>
          <a:xfrm>
            <a:off x="5036024" y="6578204"/>
            <a:ext cx="7155976" cy="276999"/>
          </a:xfrm>
          <a:prstGeom prst="rect">
            <a:avLst/>
          </a:prstGeom>
          <a:noFill/>
        </p:spPr>
        <p:txBody>
          <a:bodyPr wrap="square">
            <a:spAutoFit/>
          </a:bodyPr>
          <a:lstStyle/>
          <a:p>
            <a:pPr algn="r"/>
            <a:r>
              <a:rPr lang="en-GB" sz="1200" dirty="0">
                <a:effectLst/>
                <a:latin typeface="Helvetica" pitchFamily="2" charset="0"/>
              </a:rPr>
              <a:t>Kandel ER, Schwartz JH, </a:t>
            </a:r>
            <a:r>
              <a:rPr lang="en-GB" sz="1200" dirty="0" err="1">
                <a:effectLst/>
                <a:latin typeface="Helvetica" pitchFamily="2" charset="0"/>
              </a:rPr>
              <a:t>Jessell</a:t>
            </a:r>
            <a:r>
              <a:rPr lang="en-GB" sz="1200" dirty="0">
                <a:latin typeface="Helvetica" pitchFamily="2" charset="0"/>
              </a:rPr>
              <a:t> </a:t>
            </a:r>
            <a:r>
              <a:rPr lang="en-GB" sz="1200" dirty="0">
                <a:effectLst/>
                <a:latin typeface="Helvetica" pitchFamily="2" charset="0"/>
              </a:rPr>
              <a:t>TM. Principles of Neuroscience, New York: McGraw-Hill; 2000</a:t>
            </a:r>
          </a:p>
        </p:txBody>
      </p:sp>
      <p:sp>
        <p:nvSpPr>
          <p:cNvPr id="5" name="Content Placeholder 4">
            <a:extLst>
              <a:ext uri="{FF2B5EF4-FFF2-40B4-BE49-F238E27FC236}">
                <a16:creationId xmlns:a16="http://schemas.microsoft.com/office/drawing/2014/main" id="{777630C0-7972-7680-1D2A-7A3592C41E7B}"/>
              </a:ext>
            </a:extLst>
          </p:cNvPr>
          <p:cNvSpPr>
            <a:spLocks noGrp="1"/>
          </p:cNvSpPr>
          <p:nvPr>
            <p:ph idx="1"/>
          </p:nvPr>
        </p:nvSpPr>
        <p:spPr>
          <a:xfrm>
            <a:off x="921103" y="490591"/>
            <a:ext cx="2546445" cy="375313"/>
          </a:xfrm>
        </p:spPr>
        <p:txBody>
          <a:bodyPr>
            <a:noAutofit/>
          </a:bodyPr>
          <a:lstStyle/>
          <a:p>
            <a:pPr marL="0" indent="0">
              <a:buNone/>
            </a:pPr>
            <a:r>
              <a:rPr lang="en-US" sz="3200" b="1" dirty="0"/>
              <a:t>The Neuron</a:t>
            </a:r>
          </a:p>
        </p:txBody>
      </p:sp>
      <p:sp>
        <p:nvSpPr>
          <p:cNvPr id="10" name="Right Brace 9">
            <a:extLst>
              <a:ext uri="{FF2B5EF4-FFF2-40B4-BE49-F238E27FC236}">
                <a16:creationId xmlns:a16="http://schemas.microsoft.com/office/drawing/2014/main" id="{A869E92B-590D-E990-584E-4CA905DBD5F8}"/>
              </a:ext>
            </a:extLst>
          </p:cNvPr>
          <p:cNvSpPr/>
          <p:nvPr/>
        </p:nvSpPr>
        <p:spPr>
          <a:xfrm>
            <a:off x="4134922" y="2255292"/>
            <a:ext cx="436728" cy="2347415"/>
          </a:xfrm>
          <a:prstGeom prst="rightBrace">
            <a:avLst/>
          </a:prstGeom>
          <a:ln w="2540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pic>
        <p:nvPicPr>
          <p:cNvPr id="12" name="Picture 11" descr="Diagram&#10;&#10;Description automatically generated">
            <a:extLst>
              <a:ext uri="{FF2B5EF4-FFF2-40B4-BE49-F238E27FC236}">
                <a16:creationId xmlns:a16="http://schemas.microsoft.com/office/drawing/2014/main" id="{89DCA33D-A3B3-0A64-AEA3-AEBF4F24E579}"/>
              </a:ext>
            </a:extLst>
          </p:cNvPr>
          <p:cNvPicPr>
            <a:picLocks noChangeAspect="1"/>
          </p:cNvPicPr>
          <p:nvPr/>
        </p:nvPicPr>
        <p:blipFill>
          <a:blip r:embed="rId4"/>
          <a:stretch>
            <a:fillRect/>
          </a:stretch>
        </p:blipFill>
        <p:spPr>
          <a:xfrm>
            <a:off x="5423412" y="865904"/>
            <a:ext cx="5003800" cy="4864100"/>
          </a:xfrm>
          <a:prstGeom prst="rect">
            <a:avLst/>
          </a:prstGeom>
        </p:spPr>
      </p:pic>
      <p:sp>
        <p:nvSpPr>
          <p:cNvPr id="14" name="TextBox 13">
            <a:extLst>
              <a:ext uri="{FF2B5EF4-FFF2-40B4-BE49-F238E27FC236}">
                <a16:creationId xmlns:a16="http://schemas.microsoft.com/office/drawing/2014/main" id="{92579310-0CC2-5B26-3DCF-26ABD794A6BE}"/>
              </a:ext>
            </a:extLst>
          </p:cNvPr>
          <p:cNvSpPr txBox="1"/>
          <p:nvPr/>
        </p:nvSpPr>
        <p:spPr>
          <a:xfrm>
            <a:off x="5671475" y="407800"/>
            <a:ext cx="6121021" cy="600501"/>
          </a:xfrm>
          <a:prstGeom prst="rect">
            <a:avLst/>
          </a:prstGeom>
        </p:spPr>
        <p:txBody>
          <a:bodyPr vert="horz" lIns="91440" tIns="45720" rIns="91440" bIns="45720" rtlCol="0">
            <a:noAutofit/>
          </a:bodyPr>
          <a:lstStyle>
            <a:lvl1pPr indent="0">
              <a:lnSpc>
                <a:spcPct val="90000"/>
              </a:lnSpc>
              <a:spcBef>
                <a:spcPts val="1000"/>
              </a:spcBef>
              <a:buFont typeface="Arial" panose="020B0604020202020204" pitchFamily="34" charset="0"/>
              <a:buNone/>
              <a:defRPr sz="3200"/>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defRPr/>
            </a:lvl4pPr>
            <a:lvl5pPr marL="2057400" indent="-228600">
              <a:lnSpc>
                <a:spcPct val="90000"/>
              </a:lnSpc>
              <a:spcBef>
                <a:spcPts val="500"/>
              </a:spcBef>
              <a:buFont typeface="Arial" panose="020B0604020202020204" pitchFamily="34" charset="0"/>
              <a:buChar char="•"/>
              <a:defRPr/>
            </a:lvl5pPr>
            <a:lvl6pPr marL="2514600" indent="-228600">
              <a:lnSpc>
                <a:spcPct val="90000"/>
              </a:lnSpc>
              <a:spcBef>
                <a:spcPts val="500"/>
              </a:spcBef>
              <a:buFont typeface="Arial" panose="020B0604020202020204" pitchFamily="34" charset="0"/>
              <a:buChar char="•"/>
              <a:defRPr/>
            </a:lvl6pPr>
            <a:lvl7pPr marL="2971800" indent="-228600">
              <a:lnSpc>
                <a:spcPct val="90000"/>
              </a:lnSpc>
              <a:spcBef>
                <a:spcPts val="500"/>
              </a:spcBef>
              <a:buFont typeface="Arial" panose="020B0604020202020204" pitchFamily="34" charset="0"/>
              <a:buChar char="•"/>
              <a:defRPr/>
            </a:lvl7pPr>
            <a:lvl8pPr marL="3429000" indent="-228600">
              <a:lnSpc>
                <a:spcPct val="90000"/>
              </a:lnSpc>
              <a:spcBef>
                <a:spcPts val="500"/>
              </a:spcBef>
              <a:buFont typeface="Arial" panose="020B0604020202020204" pitchFamily="34" charset="0"/>
              <a:buChar char="•"/>
              <a:defRPr/>
            </a:lvl8pPr>
            <a:lvl9pPr marL="3886200" indent="-228600">
              <a:lnSpc>
                <a:spcPct val="90000"/>
              </a:lnSpc>
              <a:spcBef>
                <a:spcPts val="500"/>
              </a:spcBef>
              <a:buFont typeface="Arial" panose="020B0604020202020204" pitchFamily="34" charset="0"/>
              <a:buChar char="•"/>
              <a:defRPr/>
            </a:lvl9pPr>
          </a:lstStyle>
          <a:p>
            <a:r>
              <a:rPr lang="en-GB" dirty="0"/>
              <a:t>Diagram of intracellular organelles</a:t>
            </a:r>
          </a:p>
        </p:txBody>
      </p:sp>
    </p:spTree>
    <p:extLst>
      <p:ext uri="{BB962C8B-B14F-4D97-AF65-F5344CB8AC3E}">
        <p14:creationId xmlns:p14="http://schemas.microsoft.com/office/powerpoint/2010/main" val="10113749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CDAA0D9-FE32-DC7E-9CE4-A2A7F992A15F}"/>
              </a:ext>
            </a:extLst>
          </p:cNvPr>
          <p:cNvSpPr txBox="1"/>
          <p:nvPr/>
        </p:nvSpPr>
        <p:spPr>
          <a:xfrm>
            <a:off x="182677" y="1183578"/>
            <a:ext cx="4960823" cy="5416868"/>
          </a:xfrm>
          <a:prstGeom prst="rect">
            <a:avLst/>
          </a:prstGeom>
          <a:noFill/>
        </p:spPr>
        <p:txBody>
          <a:bodyPr wrap="square">
            <a:spAutoFit/>
          </a:bodyPr>
          <a:lstStyle/>
          <a:p>
            <a:r>
              <a:rPr lang="en-GB" sz="2400" b="1" dirty="0"/>
              <a:t>S</a:t>
            </a:r>
            <a:r>
              <a:rPr lang="en-GB" sz="2400" b="1" dirty="0">
                <a:effectLst/>
              </a:rPr>
              <a:t>pecialized structure involved in the transmission of information from one neuron to another</a:t>
            </a:r>
          </a:p>
          <a:p>
            <a:pPr lvl="1"/>
            <a:r>
              <a:rPr lang="en-GB" sz="1600" dirty="0">
                <a:effectLst/>
              </a:rPr>
              <a:t>Neurons are not physically connected but are separated by a minute space (20 to 40 nm), called a synapse (</a:t>
            </a:r>
            <a:r>
              <a:rPr lang="en-GB" sz="1600" i="1" dirty="0">
                <a:effectLst/>
              </a:rPr>
              <a:t>the Greek word for clasp</a:t>
            </a:r>
            <a:r>
              <a:rPr lang="en-GB" sz="1600" dirty="0">
                <a:effectLst/>
              </a:rPr>
              <a:t>)</a:t>
            </a:r>
          </a:p>
          <a:p>
            <a:pPr lvl="1"/>
            <a:endParaRPr lang="en-US" sz="2400" b="1" dirty="0"/>
          </a:p>
          <a:p>
            <a:r>
              <a:rPr lang="en-US" sz="2400" b="1" u="sng" dirty="0"/>
              <a:t>Chemical Synapse</a:t>
            </a:r>
          </a:p>
          <a:p>
            <a:endParaRPr lang="en-GB" dirty="0">
              <a:effectLst/>
            </a:endParaRPr>
          </a:p>
          <a:p>
            <a:r>
              <a:rPr lang="en-GB" sz="2000" dirty="0">
                <a:effectLst/>
              </a:rPr>
              <a:t>Typically </a:t>
            </a:r>
            <a:r>
              <a:rPr lang="en-GB" sz="2000" b="1" dirty="0">
                <a:effectLst/>
              </a:rPr>
              <a:t>composed of</a:t>
            </a:r>
            <a:r>
              <a:rPr lang="en-GB" sz="2000" dirty="0">
                <a:effectLst/>
              </a:rPr>
              <a:t>: </a:t>
            </a:r>
          </a:p>
          <a:p>
            <a:pPr marL="342900" indent="-342900">
              <a:buFont typeface="Arial" panose="020B0604020202020204" pitchFamily="34" charset="0"/>
              <a:buChar char="•"/>
            </a:pPr>
            <a:r>
              <a:rPr lang="en-GB" sz="2000" dirty="0"/>
              <a:t>s</a:t>
            </a:r>
            <a:r>
              <a:rPr lang="en-GB" sz="2000" dirty="0">
                <a:effectLst/>
              </a:rPr>
              <a:t>ingle</a:t>
            </a:r>
            <a:r>
              <a:rPr lang="en-GB" sz="2000" dirty="0"/>
              <a:t> </a:t>
            </a:r>
            <a:r>
              <a:rPr lang="en-GB" sz="2000" i="1" dirty="0">
                <a:effectLst/>
              </a:rPr>
              <a:t>presynaptic element</a:t>
            </a:r>
            <a:r>
              <a:rPr lang="en-GB" sz="2000" dirty="0">
                <a:effectLst/>
              </a:rPr>
              <a:t>—the </a:t>
            </a:r>
            <a:r>
              <a:rPr lang="en-GB" sz="2000" b="1" dirty="0">
                <a:effectLst/>
              </a:rPr>
              <a:t>presynaptic terminal </a:t>
            </a:r>
            <a:r>
              <a:rPr lang="en-GB" sz="2000" dirty="0">
                <a:effectLst/>
              </a:rPr>
              <a:t>or </a:t>
            </a:r>
          </a:p>
          <a:p>
            <a:r>
              <a:rPr lang="en-GB" sz="2000" b="1" dirty="0"/>
              <a:t>     </a:t>
            </a:r>
            <a:r>
              <a:rPr lang="en-GB" sz="2000" b="1" dirty="0">
                <a:effectLst/>
              </a:rPr>
              <a:t>bouton</a:t>
            </a:r>
            <a:r>
              <a:rPr lang="en-GB" sz="2000" dirty="0">
                <a:effectLst/>
              </a:rPr>
              <a:t> of an axon</a:t>
            </a:r>
          </a:p>
          <a:p>
            <a:pPr marL="342900" indent="-342900">
              <a:buFont typeface="Arial" panose="020B0604020202020204" pitchFamily="34" charset="0"/>
              <a:buChar char="•"/>
            </a:pPr>
            <a:r>
              <a:rPr lang="en-GB" sz="2000" i="1" dirty="0">
                <a:effectLst/>
              </a:rPr>
              <a:t>synaptic cleft</a:t>
            </a:r>
          </a:p>
          <a:p>
            <a:pPr marL="342900" indent="-342900">
              <a:buFont typeface="Arial" panose="020B0604020202020204" pitchFamily="34" charset="0"/>
              <a:buChar char="•"/>
            </a:pPr>
            <a:r>
              <a:rPr lang="en-GB" sz="2000" dirty="0">
                <a:effectLst/>
              </a:rPr>
              <a:t>a </a:t>
            </a:r>
            <a:r>
              <a:rPr lang="en-GB" sz="2000" i="1" dirty="0">
                <a:effectLst/>
              </a:rPr>
              <a:t>postsynaptic element</a:t>
            </a:r>
            <a:r>
              <a:rPr lang="en-GB" sz="2000" dirty="0">
                <a:effectLst/>
              </a:rPr>
              <a:t>, which for excitatory synapses is often a dendritic spine</a:t>
            </a:r>
          </a:p>
        </p:txBody>
      </p:sp>
      <p:sp>
        <p:nvSpPr>
          <p:cNvPr id="7" name="Content Placeholder 4">
            <a:extLst>
              <a:ext uri="{FF2B5EF4-FFF2-40B4-BE49-F238E27FC236}">
                <a16:creationId xmlns:a16="http://schemas.microsoft.com/office/drawing/2014/main" id="{E5E52665-78BA-40A1-8BB7-A61F9DBA1E34}"/>
              </a:ext>
            </a:extLst>
          </p:cNvPr>
          <p:cNvSpPr>
            <a:spLocks noGrp="1"/>
          </p:cNvSpPr>
          <p:nvPr>
            <p:ph idx="1"/>
          </p:nvPr>
        </p:nvSpPr>
        <p:spPr>
          <a:xfrm>
            <a:off x="365643" y="648920"/>
            <a:ext cx="2546445" cy="375313"/>
          </a:xfrm>
        </p:spPr>
        <p:txBody>
          <a:bodyPr>
            <a:noAutofit/>
          </a:bodyPr>
          <a:lstStyle/>
          <a:p>
            <a:pPr marL="0" indent="0">
              <a:buNone/>
            </a:pPr>
            <a:r>
              <a:rPr lang="en-US" sz="3200" b="1" u="sng" dirty="0"/>
              <a:t>The Synapse</a:t>
            </a:r>
          </a:p>
        </p:txBody>
      </p:sp>
      <p:sp>
        <p:nvSpPr>
          <p:cNvPr id="11" name="TextBox 10">
            <a:extLst>
              <a:ext uri="{FF2B5EF4-FFF2-40B4-BE49-F238E27FC236}">
                <a16:creationId xmlns:a16="http://schemas.microsoft.com/office/drawing/2014/main" id="{8B07720A-2463-F9F9-09F9-334BA811232D}"/>
              </a:ext>
            </a:extLst>
          </p:cNvPr>
          <p:cNvSpPr txBox="1"/>
          <p:nvPr/>
        </p:nvSpPr>
        <p:spPr>
          <a:xfrm>
            <a:off x="9042779" y="26089"/>
            <a:ext cx="3149221" cy="369332"/>
          </a:xfrm>
          <a:prstGeom prst="rect">
            <a:avLst/>
          </a:prstGeom>
          <a:noFill/>
        </p:spPr>
        <p:txBody>
          <a:bodyPr wrap="square">
            <a:spAutoFit/>
          </a:bodyPr>
          <a:lstStyle/>
          <a:p>
            <a:r>
              <a:rPr lang="en-US" dirty="0"/>
              <a:t>https://</a:t>
            </a:r>
            <a:r>
              <a:rPr lang="en-US" dirty="0" err="1"/>
              <a:t>www.dreamstime.com</a:t>
            </a:r>
            <a:endParaRPr lang="en-US" dirty="0"/>
          </a:p>
        </p:txBody>
      </p:sp>
      <p:pic>
        <p:nvPicPr>
          <p:cNvPr id="13" name="Picture 12" descr="Diagram, schematic&#10;&#10;Description automatically generated">
            <a:extLst>
              <a:ext uri="{FF2B5EF4-FFF2-40B4-BE49-F238E27FC236}">
                <a16:creationId xmlns:a16="http://schemas.microsoft.com/office/drawing/2014/main" id="{283C7BA6-1BFA-5455-C0FF-73B78FDDAF6A}"/>
              </a:ext>
            </a:extLst>
          </p:cNvPr>
          <p:cNvPicPr>
            <a:picLocks noChangeAspect="1"/>
          </p:cNvPicPr>
          <p:nvPr/>
        </p:nvPicPr>
        <p:blipFill rotWithShape="1">
          <a:blip r:embed="rId3"/>
          <a:srcRect l="2469" t="2107" r="1482"/>
          <a:stretch/>
        </p:blipFill>
        <p:spPr>
          <a:xfrm>
            <a:off x="5390609" y="978498"/>
            <a:ext cx="6801391" cy="4623179"/>
          </a:xfrm>
          <a:prstGeom prst="rect">
            <a:avLst/>
          </a:prstGeom>
        </p:spPr>
      </p:pic>
      <p:pic>
        <p:nvPicPr>
          <p:cNvPr id="15" name="Picture 14" descr="Graphical user interface, application&#10;&#10;Description automatically generated">
            <a:extLst>
              <a:ext uri="{FF2B5EF4-FFF2-40B4-BE49-F238E27FC236}">
                <a16:creationId xmlns:a16="http://schemas.microsoft.com/office/drawing/2014/main" id="{F3E00B2A-2F3B-100F-4BC5-B45C50A4758B}"/>
              </a:ext>
            </a:extLst>
          </p:cNvPr>
          <p:cNvPicPr>
            <a:picLocks noChangeAspect="1"/>
          </p:cNvPicPr>
          <p:nvPr/>
        </p:nvPicPr>
        <p:blipFill>
          <a:blip r:embed="rId4"/>
          <a:stretch>
            <a:fillRect/>
          </a:stretch>
        </p:blipFill>
        <p:spPr>
          <a:xfrm>
            <a:off x="5040630" y="395421"/>
            <a:ext cx="7151370" cy="6333204"/>
          </a:xfrm>
          <a:prstGeom prst="rect">
            <a:avLst/>
          </a:prstGeom>
        </p:spPr>
      </p:pic>
      <p:sp>
        <p:nvSpPr>
          <p:cNvPr id="4" name="Title 1">
            <a:extLst>
              <a:ext uri="{FF2B5EF4-FFF2-40B4-BE49-F238E27FC236}">
                <a16:creationId xmlns:a16="http://schemas.microsoft.com/office/drawing/2014/main" id="{4AD5114E-34C3-A0F6-358B-21B04DD45ABB}"/>
              </a:ext>
            </a:extLst>
          </p:cNvPr>
          <p:cNvSpPr>
            <a:spLocks noGrp="1"/>
          </p:cNvSpPr>
          <p:nvPr>
            <p:ph type="title"/>
          </p:nvPr>
        </p:nvSpPr>
        <p:spPr>
          <a:xfrm>
            <a:off x="191198" y="0"/>
            <a:ext cx="6808089" cy="600501"/>
          </a:xfrm>
        </p:spPr>
        <p:txBody>
          <a:bodyPr>
            <a:normAutofit/>
          </a:bodyPr>
          <a:lstStyle/>
          <a:p>
            <a:pPr>
              <a:lnSpc>
                <a:spcPct val="100000"/>
              </a:lnSpc>
            </a:pPr>
            <a:r>
              <a:rPr lang="en-US" sz="3200" cap="all" dirty="0"/>
              <a:t>Cellular Basis of Communication</a:t>
            </a:r>
          </a:p>
        </p:txBody>
      </p:sp>
    </p:spTree>
    <p:extLst>
      <p:ext uri="{BB962C8B-B14F-4D97-AF65-F5344CB8AC3E}">
        <p14:creationId xmlns:p14="http://schemas.microsoft.com/office/powerpoint/2010/main" val="3356681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en-SE"/>
              <a:t>Learning Objectives</a:t>
            </a:r>
            <a:endParaRPr lang="sl-SI" dirty="0"/>
          </a:p>
        </p:txBody>
      </p:sp>
      <p:sp>
        <p:nvSpPr>
          <p:cNvPr id="3" name="Označba mesta vsebine 2"/>
          <p:cNvSpPr>
            <a:spLocks noGrp="1"/>
          </p:cNvSpPr>
          <p:nvPr>
            <p:ph idx="1"/>
          </p:nvPr>
        </p:nvSpPr>
        <p:spPr>
          <a:xfrm>
            <a:off x="838200" y="1670538"/>
            <a:ext cx="10515600" cy="3516923"/>
          </a:xfrm>
        </p:spPr>
        <p:txBody>
          <a:bodyPr>
            <a:normAutofit/>
          </a:bodyPr>
          <a:lstStyle/>
          <a:p>
            <a:endParaRPr lang="sl-SI" dirty="0"/>
          </a:p>
          <a:p>
            <a:r>
              <a:rPr lang="sl-SI" dirty="0"/>
              <a:t>To learn the celluar basis of neural communication</a:t>
            </a:r>
          </a:p>
          <a:p>
            <a:r>
              <a:rPr lang="sl-SI" dirty="0"/>
              <a:t>To learn the synaptic transmission process</a:t>
            </a:r>
          </a:p>
          <a:p>
            <a:r>
              <a:rPr lang="sl-SI" dirty="0"/>
              <a:t>To learn the main patways of signal transduction in the brain</a:t>
            </a:r>
          </a:p>
          <a:p>
            <a:r>
              <a:rPr lang="sl-SI" dirty="0"/>
              <a:t>To disccuss the importance of gene expression and main regulating mechanism of gene expression</a:t>
            </a:r>
          </a:p>
        </p:txBody>
      </p:sp>
    </p:spTree>
    <p:extLst>
      <p:ext uri="{BB962C8B-B14F-4D97-AF65-F5344CB8AC3E}">
        <p14:creationId xmlns:p14="http://schemas.microsoft.com/office/powerpoint/2010/main" val="36283211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856CF4C-77DA-C2C8-1D61-E0AF62AB6597}"/>
              </a:ext>
            </a:extLst>
          </p:cNvPr>
          <p:cNvSpPr>
            <a:spLocks noGrp="1"/>
          </p:cNvSpPr>
          <p:nvPr>
            <p:ph type="title"/>
          </p:nvPr>
        </p:nvSpPr>
        <p:spPr>
          <a:xfrm>
            <a:off x="419100" y="243124"/>
            <a:ext cx="10515600" cy="598724"/>
          </a:xfrm>
        </p:spPr>
        <p:txBody>
          <a:bodyPr vert="horz" lIns="91440" tIns="45720" rIns="91440" bIns="45720" rtlCol="0" anchor="ctr">
            <a:normAutofit fontScale="90000"/>
          </a:bodyPr>
          <a:lstStyle/>
          <a:p>
            <a:r>
              <a:rPr lang="en-US" sz="4000" cap="all" dirty="0"/>
              <a:t>Chemical synapses </a:t>
            </a:r>
            <a:r>
              <a:rPr lang="sl-SI" sz="4000" cap="all" dirty="0"/>
              <a:t>types</a:t>
            </a:r>
          </a:p>
        </p:txBody>
      </p:sp>
      <p:sp>
        <p:nvSpPr>
          <p:cNvPr id="3" name="Označba mesta vsebine 2">
            <a:extLst>
              <a:ext uri="{FF2B5EF4-FFF2-40B4-BE49-F238E27FC236}">
                <a16:creationId xmlns:a16="http://schemas.microsoft.com/office/drawing/2014/main" id="{FB8ED938-6A08-6B44-E7CF-10C744DF4608}"/>
              </a:ext>
            </a:extLst>
          </p:cNvPr>
          <p:cNvSpPr>
            <a:spLocks noGrp="1"/>
          </p:cNvSpPr>
          <p:nvPr>
            <p:ph idx="1"/>
          </p:nvPr>
        </p:nvSpPr>
        <p:spPr>
          <a:xfrm>
            <a:off x="800100" y="1906925"/>
            <a:ext cx="8867274" cy="4351338"/>
          </a:xfrm>
        </p:spPr>
        <p:txBody>
          <a:bodyPr>
            <a:normAutofit/>
          </a:bodyPr>
          <a:lstStyle/>
          <a:p>
            <a:pPr algn="l"/>
            <a:r>
              <a:rPr lang="en-US" b="1" i="0" dirty="0" err="1">
                <a:solidFill>
                  <a:srgbClr val="231F20"/>
                </a:solidFill>
                <a:effectLst/>
              </a:rPr>
              <a:t>Glutamergic</a:t>
            </a:r>
            <a:r>
              <a:rPr lang="en-US" b="0" i="0" dirty="0">
                <a:solidFill>
                  <a:srgbClr val="231F20"/>
                </a:solidFill>
                <a:effectLst/>
              </a:rPr>
              <a:t> — releases glutamine</a:t>
            </a:r>
            <a:endParaRPr lang="sl-SI" b="0" i="0" dirty="0">
              <a:solidFill>
                <a:srgbClr val="231F20"/>
              </a:solidFill>
              <a:effectLst/>
            </a:endParaRPr>
          </a:p>
          <a:p>
            <a:pPr lvl="1"/>
            <a:r>
              <a:rPr lang="en-US" sz="2600" b="0" i="0" dirty="0">
                <a:solidFill>
                  <a:srgbClr val="231F20"/>
                </a:solidFill>
                <a:effectLst/>
              </a:rPr>
              <a:t>often excitatory</a:t>
            </a:r>
            <a:endParaRPr lang="sl-SI" sz="2600" dirty="0">
              <a:solidFill>
                <a:srgbClr val="231F20"/>
              </a:solidFill>
            </a:endParaRPr>
          </a:p>
          <a:p>
            <a:r>
              <a:rPr lang="en-US" b="1" i="0" dirty="0">
                <a:solidFill>
                  <a:srgbClr val="231F20"/>
                </a:solidFill>
                <a:effectLst/>
              </a:rPr>
              <a:t>GABAergic</a:t>
            </a:r>
            <a:r>
              <a:rPr lang="en-US" b="0" i="0" dirty="0">
                <a:solidFill>
                  <a:srgbClr val="231F20"/>
                </a:solidFill>
                <a:effectLst/>
              </a:rPr>
              <a:t> — release GABA (gamma-Aminobutyric acid)</a:t>
            </a:r>
            <a:endParaRPr lang="sl-SI" b="0" i="0" dirty="0">
              <a:solidFill>
                <a:srgbClr val="231F20"/>
              </a:solidFill>
              <a:effectLst/>
            </a:endParaRPr>
          </a:p>
          <a:p>
            <a:pPr lvl="1"/>
            <a:r>
              <a:rPr lang="en-US" sz="2600" dirty="0">
                <a:solidFill>
                  <a:srgbClr val="231F20"/>
                </a:solidFill>
              </a:rPr>
              <a:t>often inhibitory</a:t>
            </a:r>
            <a:endParaRPr lang="sl-SI" sz="2600" dirty="0">
              <a:solidFill>
                <a:srgbClr val="231F20"/>
              </a:solidFill>
            </a:endParaRPr>
          </a:p>
          <a:p>
            <a:r>
              <a:rPr lang="en-US" b="1" i="0" dirty="0">
                <a:solidFill>
                  <a:srgbClr val="231F20"/>
                </a:solidFill>
                <a:effectLst/>
              </a:rPr>
              <a:t>Cholinergic</a:t>
            </a:r>
            <a:r>
              <a:rPr lang="en-US" b="0" i="0" dirty="0">
                <a:solidFill>
                  <a:srgbClr val="231F20"/>
                </a:solidFill>
                <a:effectLst/>
              </a:rPr>
              <a:t> — release acetylcholine</a:t>
            </a:r>
            <a:endParaRPr lang="sl-SI" b="0" i="0" dirty="0">
              <a:solidFill>
                <a:srgbClr val="231F20"/>
              </a:solidFill>
              <a:effectLst/>
            </a:endParaRPr>
          </a:p>
          <a:p>
            <a:pPr lvl="1"/>
            <a:r>
              <a:rPr lang="en-US" sz="2600" dirty="0">
                <a:solidFill>
                  <a:srgbClr val="231F20"/>
                </a:solidFill>
              </a:rPr>
              <a:t>found between motor neurons and muscle fibers (the neuromuscular junction)</a:t>
            </a:r>
          </a:p>
          <a:p>
            <a:pPr algn="l"/>
            <a:r>
              <a:rPr lang="en-US" b="1" i="0" dirty="0">
                <a:solidFill>
                  <a:srgbClr val="231F20"/>
                </a:solidFill>
                <a:effectLst/>
              </a:rPr>
              <a:t>Adrenergic</a:t>
            </a:r>
            <a:r>
              <a:rPr lang="en-US" b="0" i="0" dirty="0">
                <a:solidFill>
                  <a:srgbClr val="231F20"/>
                </a:solidFill>
                <a:effectLst/>
              </a:rPr>
              <a:t> — release norepinephrine </a:t>
            </a:r>
            <a:r>
              <a:rPr lang="en-US" b="0" i="0" dirty="0" smtClean="0">
                <a:solidFill>
                  <a:srgbClr val="231F20"/>
                </a:solidFill>
                <a:effectLst/>
              </a:rPr>
              <a:t>(</a:t>
            </a:r>
            <a:r>
              <a:rPr lang="sl-SI" b="0" i="0" dirty="0" smtClean="0">
                <a:solidFill>
                  <a:srgbClr val="231F20"/>
                </a:solidFill>
                <a:effectLst/>
              </a:rPr>
              <a:t>nor</a:t>
            </a:r>
            <a:r>
              <a:rPr lang="en-US" b="0" i="0" dirty="0" smtClean="0">
                <a:solidFill>
                  <a:srgbClr val="231F20"/>
                </a:solidFill>
                <a:effectLst/>
              </a:rPr>
              <a:t>adrenaline</a:t>
            </a:r>
            <a:r>
              <a:rPr lang="en-US" b="0" i="0" dirty="0">
                <a:solidFill>
                  <a:srgbClr val="231F20"/>
                </a:solidFill>
                <a:effectLst/>
              </a:rPr>
              <a:t>)</a:t>
            </a:r>
          </a:p>
        </p:txBody>
      </p:sp>
      <p:sp>
        <p:nvSpPr>
          <p:cNvPr id="5" name="TextBox 4">
            <a:extLst>
              <a:ext uri="{FF2B5EF4-FFF2-40B4-BE49-F238E27FC236}">
                <a16:creationId xmlns:a16="http://schemas.microsoft.com/office/drawing/2014/main" id="{3209A2E3-5D79-695B-018A-1E17CC849BA5}"/>
              </a:ext>
            </a:extLst>
          </p:cNvPr>
          <p:cNvSpPr txBox="1"/>
          <p:nvPr/>
        </p:nvSpPr>
        <p:spPr>
          <a:xfrm>
            <a:off x="447174" y="1051221"/>
            <a:ext cx="10039350" cy="646331"/>
          </a:xfrm>
          <a:prstGeom prst="rect">
            <a:avLst/>
          </a:prstGeom>
          <a:noFill/>
        </p:spPr>
        <p:txBody>
          <a:bodyPr wrap="square">
            <a:spAutoFit/>
          </a:bodyPr>
          <a:lstStyle/>
          <a:p>
            <a:pPr algn="l"/>
            <a:r>
              <a:rPr lang="sl-SI" sz="3600" b="0" i="0" dirty="0">
                <a:solidFill>
                  <a:srgbClr val="231F20"/>
                </a:solidFill>
                <a:effectLst/>
              </a:rPr>
              <a:t>Based</a:t>
            </a:r>
            <a:r>
              <a:rPr lang="en-US" sz="3600" b="0" i="0" dirty="0">
                <a:solidFill>
                  <a:srgbClr val="231F20"/>
                </a:solidFill>
                <a:effectLst/>
              </a:rPr>
              <a:t> on the neurotransmitters they release:</a:t>
            </a:r>
          </a:p>
        </p:txBody>
      </p:sp>
    </p:spTree>
    <p:extLst>
      <p:ext uri="{BB962C8B-B14F-4D97-AF65-F5344CB8AC3E}">
        <p14:creationId xmlns:p14="http://schemas.microsoft.com/office/powerpoint/2010/main" val="38661077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AD5114E-34C3-A0F6-358B-21B04DD45ABB}"/>
              </a:ext>
            </a:extLst>
          </p:cNvPr>
          <p:cNvSpPr>
            <a:spLocks noGrp="1"/>
          </p:cNvSpPr>
          <p:nvPr>
            <p:ph type="title"/>
          </p:nvPr>
        </p:nvSpPr>
        <p:spPr>
          <a:xfrm>
            <a:off x="404625" y="40002"/>
            <a:ext cx="6808089" cy="600501"/>
          </a:xfrm>
        </p:spPr>
        <p:txBody>
          <a:bodyPr>
            <a:normAutofit/>
          </a:bodyPr>
          <a:lstStyle/>
          <a:p>
            <a:pPr>
              <a:lnSpc>
                <a:spcPct val="100000"/>
              </a:lnSpc>
            </a:pPr>
            <a:r>
              <a:rPr lang="en-US" sz="3200" cap="all" dirty="0"/>
              <a:t>Cellular Basis of Communication</a:t>
            </a:r>
          </a:p>
        </p:txBody>
      </p:sp>
      <p:sp>
        <p:nvSpPr>
          <p:cNvPr id="6" name="TextBox 5">
            <a:extLst>
              <a:ext uri="{FF2B5EF4-FFF2-40B4-BE49-F238E27FC236}">
                <a16:creationId xmlns:a16="http://schemas.microsoft.com/office/drawing/2014/main" id="{1CDAA0D9-FE32-DC7E-9CE4-A2A7F992A15F}"/>
              </a:ext>
            </a:extLst>
          </p:cNvPr>
          <p:cNvSpPr txBox="1"/>
          <p:nvPr/>
        </p:nvSpPr>
        <p:spPr>
          <a:xfrm>
            <a:off x="433524" y="1228435"/>
            <a:ext cx="4985984" cy="5078313"/>
          </a:xfrm>
          <a:prstGeom prst="rect">
            <a:avLst/>
          </a:prstGeom>
          <a:noFill/>
        </p:spPr>
        <p:txBody>
          <a:bodyPr wrap="square">
            <a:spAutoFit/>
          </a:bodyPr>
          <a:lstStyle/>
          <a:p>
            <a:pPr algn="l" fontAlgn="base"/>
            <a:r>
              <a:rPr lang="en-GB" sz="2800" dirty="0">
                <a:solidFill>
                  <a:srgbClr val="212121"/>
                </a:solidFill>
              </a:rPr>
              <a:t>T</a:t>
            </a:r>
            <a:r>
              <a:rPr lang="en-GB" sz="2800" b="0" i="0" u="none" strike="noStrike" dirty="0">
                <a:solidFill>
                  <a:srgbClr val="212121"/>
                </a:solidFill>
                <a:effectLst/>
              </a:rPr>
              <a:t>wo neurons connected by specialized channels known as </a:t>
            </a:r>
            <a:r>
              <a:rPr lang="en-GB" sz="2800" b="1" i="1" u="none" strike="noStrike" dirty="0">
                <a:solidFill>
                  <a:srgbClr val="212121"/>
                </a:solidFill>
                <a:effectLst/>
              </a:rPr>
              <a:t>gap junctions</a:t>
            </a:r>
            <a:endParaRPr lang="en-GB" sz="2800" b="0" i="0" u="none" strike="noStrike" dirty="0">
              <a:solidFill>
                <a:srgbClr val="212121"/>
              </a:solidFill>
              <a:effectLst/>
            </a:endParaRPr>
          </a:p>
          <a:p>
            <a:pPr algn="l" fontAlgn="base"/>
            <a:endParaRPr lang="en-GB" sz="2800" b="0" i="0" u="none" strike="noStrike" dirty="0">
              <a:solidFill>
                <a:srgbClr val="212121"/>
              </a:solidFill>
              <a:effectLst/>
            </a:endParaRPr>
          </a:p>
          <a:p>
            <a:pPr marL="457200" indent="-457200" algn="l" fontAlgn="base">
              <a:buFont typeface="Arial" panose="020B0604020202020204" pitchFamily="34" charset="0"/>
              <a:buChar char="•"/>
            </a:pPr>
            <a:r>
              <a:rPr lang="en-GB" sz="2400" b="0" i="0" u="none" strike="noStrike" dirty="0">
                <a:solidFill>
                  <a:srgbClr val="212121"/>
                </a:solidFill>
                <a:effectLst/>
              </a:rPr>
              <a:t>allow electrical signals to travel quickly from the presynaptic cell to the postsynaptic cell rapidly </a:t>
            </a:r>
          </a:p>
          <a:p>
            <a:pPr algn="l" fontAlgn="base"/>
            <a:endParaRPr lang="en-GB" sz="2400" b="0" i="0" u="none" strike="noStrike" dirty="0">
              <a:solidFill>
                <a:srgbClr val="212121"/>
              </a:solidFill>
              <a:effectLst/>
            </a:endParaRPr>
          </a:p>
          <a:p>
            <a:pPr marL="457200" indent="-457200" algn="l" fontAlgn="base">
              <a:buFont typeface="Arial" panose="020B0604020202020204" pitchFamily="34" charset="0"/>
              <a:buChar char="•"/>
            </a:pPr>
            <a:r>
              <a:rPr lang="en-GB" sz="2400" b="0" i="0" u="none" strike="noStrike" dirty="0">
                <a:solidFill>
                  <a:srgbClr val="212121"/>
                </a:solidFill>
                <a:effectLst/>
              </a:rPr>
              <a:t>The special </a:t>
            </a:r>
            <a:r>
              <a:rPr lang="en-GB" sz="2400" b="1" i="0" u="none" strike="noStrike" dirty="0">
                <a:solidFill>
                  <a:srgbClr val="212121"/>
                </a:solidFill>
                <a:effectLst/>
              </a:rPr>
              <a:t>protein channels (connexons) </a:t>
            </a:r>
            <a:r>
              <a:rPr lang="en-GB" sz="2400" b="0" i="0" u="none" strike="noStrike" dirty="0">
                <a:solidFill>
                  <a:srgbClr val="212121"/>
                </a:solidFill>
                <a:effectLst/>
              </a:rPr>
              <a:t>permit electrical currents to flow </a:t>
            </a:r>
            <a:r>
              <a:rPr lang="en-GB" sz="2400" b="1" i="0" u="none" strike="noStrike" dirty="0">
                <a:solidFill>
                  <a:srgbClr val="212121"/>
                </a:solidFill>
                <a:effectLst/>
              </a:rPr>
              <a:t>directly between cells</a:t>
            </a:r>
          </a:p>
          <a:p>
            <a:endParaRPr lang="en-GB" sz="2000" dirty="0">
              <a:effectLst/>
            </a:endParaRPr>
          </a:p>
        </p:txBody>
      </p:sp>
      <p:sp>
        <p:nvSpPr>
          <p:cNvPr id="7" name="Content Placeholder 4">
            <a:extLst>
              <a:ext uri="{FF2B5EF4-FFF2-40B4-BE49-F238E27FC236}">
                <a16:creationId xmlns:a16="http://schemas.microsoft.com/office/drawing/2014/main" id="{E5E52665-78BA-40A1-8BB7-A61F9DBA1E34}"/>
              </a:ext>
            </a:extLst>
          </p:cNvPr>
          <p:cNvSpPr>
            <a:spLocks noGrp="1"/>
          </p:cNvSpPr>
          <p:nvPr>
            <p:ph idx="1"/>
          </p:nvPr>
        </p:nvSpPr>
        <p:spPr>
          <a:xfrm>
            <a:off x="404625" y="813119"/>
            <a:ext cx="3406442" cy="375313"/>
          </a:xfrm>
        </p:spPr>
        <p:txBody>
          <a:bodyPr>
            <a:noAutofit/>
          </a:bodyPr>
          <a:lstStyle/>
          <a:p>
            <a:pPr marL="0" indent="0">
              <a:buNone/>
            </a:pPr>
            <a:r>
              <a:rPr lang="en-US" sz="3200" b="1" u="sng" dirty="0"/>
              <a:t>Electrical Synapses</a:t>
            </a:r>
          </a:p>
        </p:txBody>
      </p:sp>
      <p:pic>
        <p:nvPicPr>
          <p:cNvPr id="12" name="Picture 11" descr="Diagram&#10;&#10;Description automatically generated">
            <a:extLst>
              <a:ext uri="{FF2B5EF4-FFF2-40B4-BE49-F238E27FC236}">
                <a16:creationId xmlns:a16="http://schemas.microsoft.com/office/drawing/2014/main" id="{A5AB33D2-CB34-EDF4-84E1-2D9233BBF1F6}"/>
              </a:ext>
            </a:extLst>
          </p:cNvPr>
          <p:cNvPicPr>
            <a:picLocks noChangeAspect="1"/>
          </p:cNvPicPr>
          <p:nvPr/>
        </p:nvPicPr>
        <p:blipFill>
          <a:blip r:embed="rId2"/>
          <a:stretch>
            <a:fillRect/>
          </a:stretch>
        </p:blipFill>
        <p:spPr>
          <a:xfrm>
            <a:off x="6801393" y="347780"/>
            <a:ext cx="4474101" cy="6162440"/>
          </a:xfrm>
          <a:prstGeom prst="rect">
            <a:avLst/>
          </a:prstGeom>
        </p:spPr>
      </p:pic>
      <p:sp>
        <p:nvSpPr>
          <p:cNvPr id="16" name="TextBox 15">
            <a:extLst>
              <a:ext uri="{FF2B5EF4-FFF2-40B4-BE49-F238E27FC236}">
                <a16:creationId xmlns:a16="http://schemas.microsoft.com/office/drawing/2014/main" id="{C120B718-37D2-B5E9-2741-35D1FE72BD55}"/>
              </a:ext>
            </a:extLst>
          </p:cNvPr>
          <p:cNvSpPr txBox="1"/>
          <p:nvPr/>
        </p:nvSpPr>
        <p:spPr>
          <a:xfrm>
            <a:off x="1678898" y="6550223"/>
            <a:ext cx="10513102" cy="307777"/>
          </a:xfrm>
          <a:prstGeom prst="rect">
            <a:avLst/>
          </a:prstGeom>
          <a:noFill/>
        </p:spPr>
        <p:txBody>
          <a:bodyPr wrap="square">
            <a:spAutoFit/>
          </a:bodyPr>
          <a:lstStyle/>
          <a:p>
            <a:pPr algn="r"/>
            <a:r>
              <a:rPr lang="en-GB" sz="1400" dirty="0">
                <a:effectLst/>
                <a:latin typeface="Helvetica" pitchFamily="2" charset="0"/>
              </a:rPr>
              <a:t>Synaptic Transmission, 2019 Elsevier Inc. </a:t>
            </a:r>
            <a:r>
              <a:rPr lang="en-GB" sz="1400" dirty="0">
                <a:solidFill>
                  <a:srgbClr val="000000"/>
                </a:solidFill>
                <a:effectLst/>
                <a:latin typeface="Helvetica" pitchFamily="2" charset="0"/>
              </a:rPr>
              <a:t>DOI: </a:t>
            </a:r>
            <a:r>
              <a:rPr lang="en-GB" sz="1400" dirty="0">
                <a:solidFill>
                  <a:srgbClr val="0081AD"/>
                </a:solidFill>
                <a:effectLst/>
                <a:latin typeface="Helvetica" pitchFamily="2" charset="0"/>
              </a:rPr>
              <a:t>https://</a:t>
            </a:r>
            <a:r>
              <a:rPr lang="en-GB" sz="1400" dirty="0" err="1">
                <a:solidFill>
                  <a:srgbClr val="0081AD"/>
                </a:solidFill>
                <a:effectLst/>
                <a:latin typeface="Helvetica" pitchFamily="2" charset="0"/>
              </a:rPr>
              <a:t>doi.org</a:t>
            </a:r>
            <a:r>
              <a:rPr lang="en-GB" sz="1400" dirty="0">
                <a:solidFill>
                  <a:srgbClr val="0081AD"/>
                </a:solidFill>
                <a:effectLst/>
                <a:latin typeface="Helvetica" pitchFamily="2" charset="0"/>
              </a:rPr>
              <a:t>/10.1016/B978-0-12-815320-8.00005-3</a:t>
            </a:r>
          </a:p>
        </p:txBody>
      </p:sp>
      <p:pic>
        <p:nvPicPr>
          <p:cNvPr id="18" name="Picture 17" descr="Diagram&#10;&#10;Description automatically generated">
            <a:extLst>
              <a:ext uri="{FF2B5EF4-FFF2-40B4-BE49-F238E27FC236}">
                <a16:creationId xmlns:a16="http://schemas.microsoft.com/office/drawing/2014/main" id="{57C15246-356F-2B4E-8662-E6E421955A4C}"/>
              </a:ext>
            </a:extLst>
          </p:cNvPr>
          <p:cNvPicPr>
            <a:picLocks noChangeAspect="1"/>
          </p:cNvPicPr>
          <p:nvPr/>
        </p:nvPicPr>
        <p:blipFill rotWithShape="1">
          <a:blip r:embed="rId3"/>
          <a:srcRect r="7707"/>
          <a:stretch/>
        </p:blipFill>
        <p:spPr>
          <a:xfrm>
            <a:off x="6158769" y="1907111"/>
            <a:ext cx="5759348" cy="3336501"/>
          </a:xfrm>
          <a:prstGeom prst="rect">
            <a:avLst/>
          </a:prstGeom>
        </p:spPr>
      </p:pic>
    </p:spTree>
    <p:extLst>
      <p:ext uri="{BB962C8B-B14F-4D97-AF65-F5344CB8AC3E}">
        <p14:creationId xmlns:p14="http://schemas.microsoft.com/office/powerpoint/2010/main" val="2210846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2E76570-26C5-BA96-8176-A7E30B6A3A65}"/>
              </a:ext>
            </a:extLst>
          </p:cNvPr>
          <p:cNvSpPr txBox="1"/>
          <p:nvPr/>
        </p:nvSpPr>
        <p:spPr>
          <a:xfrm>
            <a:off x="679550" y="4019960"/>
            <a:ext cx="5099797" cy="2246769"/>
          </a:xfrm>
          <a:prstGeom prst="rect">
            <a:avLst/>
          </a:prstGeom>
          <a:noFill/>
        </p:spPr>
        <p:txBody>
          <a:bodyPr wrap="square">
            <a:spAutoFit/>
          </a:bodyPr>
          <a:lstStyle/>
          <a:p>
            <a:pPr algn="l" fontAlgn="base"/>
            <a:r>
              <a:rPr lang="en-GB" sz="2800" b="1" dirty="0"/>
              <a:t>Chemical Synapses</a:t>
            </a:r>
          </a:p>
          <a:p>
            <a:pPr marL="457200" indent="-457200" algn="l" fontAlgn="base">
              <a:buFont typeface="Arial" panose="020B0604020202020204" pitchFamily="34" charset="0"/>
              <a:buChar char="•"/>
            </a:pPr>
            <a:r>
              <a:rPr lang="en-GB" sz="2800" dirty="0"/>
              <a:t>Gap between: 20 </a:t>
            </a:r>
            <a:r>
              <a:rPr lang="en-GB" sz="2800" dirty="0" err="1"/>
              <a:t>nanometers</a:t>
            </a:r>
            <a:endParaRPr lang="en-GB" sz="2800" dirty="0"/>
          </a:p>
          <a:p>
            <a:pPr marL="457200" indent="-457200" algn="l" fontAlgn="base">
              <a:buFont typeface="Arial" panose="020B0604020202020204" pitchFamily="34" charset="0"/>
              <a:buChar char="•"/>
            </a:pPr>
            <a:r>
              <a:rPr lang="en-GB" sz="2800" dirty="0"/>
              <a:t>Speed: Several milliseconds</a:t>
            </a:r>
          </a:p>
          <a:p>
            <a:pPr marL="457200" indent="-457200" algn="l" fontAlgn="base">
              <a:buFont typeface="Arial" panose="020B0604020202020204" pitchFamily="34" charset="0"/>
              <a:buChar char="•"/>
            </a:pPr>
            <a:r>
              <a:rPr lang="en-GB" sz="2800" dirty="0"/>
              <a:t>No loss of signal strength</a:t>
            </a:r>
          </a:p>
          <a:p>
            <a:pPr marL="457200" indent="-457200" algn="l" fontAlgn="base">
              <a:buFont typeface="Arial" panose="020B0604020202020204" pitchFamily="34" charset="0"/>
              <a:buChar char="•"/>
            </a:pPr>
            <a:r>
              <a:rPr lang="en-GB" sz="2800" dirty="0"/>
              <a:t>Excitatory or inhibitory</a:t>
            </a:r>
          </a:p>
        </p:txBody>
      </p:sp>
      <p:sp>
        <p:nvSpPr>
          <p:cNvPr id="5" name="TextBox 4">
            <a:extLst>
              <a:ext uri="{FF2B5EF4-FFF2-40B4-BE49-F238E27FC236}">
                <a16:creationId xmlns:a16="http://schemas.microsoft.com/office/drawing/2014/main" id="{39C11657-B6E5-9AD9-A1FC-F7A26EDDCE63}"/>
              </a:ext>
            </a:extLst>
          </p:cNvPr>
          <p:cNvSpPr txBox="1"/>
          <p:nvPr/>
        </p:nvSpPr>
        <p:spPr>
          <a:xfrm>
            <a:off x="6950443" y="4019960"/>
            <a:ext cx="5051685" cy="2246769"/>
          </a:xfrm>
          <a:prstGeom prst="rect">
            <a:avLst/>
          </a:prstGeom>
          <a:noFill/>
        </p:spPr>
        <p:txBody>
          <a:bodyPr wrap="square">
            <a:spAutoFit/>
          </a:bodyPr>
          <a:lstStyle>
            <a:defPPr>
              <a:defRPr lang="en-US"/>
            </a:defPPr>
            <a:lvl1pPr fontAlgn="base">
              <a:defRPr sz="2800" b="1"/>
            </a:lvl1pPr>
          </a:lstStyle>
          <a:p>
            <a:r>
              <a:rPr lang="en-GB" dirty="0"/>
              <a:t>Electrical Synapses</a:t>
            </a:r>
          </a:p>
          <a:p>
            <a:pPr marL="457200" indent="-457200">
              <a:buFont typeface="Arial" panose="020B0604020202020204" pitchFamily="34" charset="0"/>
              <a:buChar char="•"/>
            </a:pPr>
            <a:r>
              <a:rPr lang="en-GB" b="0" dirty="0"/>
              <a:t>Gap between: 3.5 </a:t>
            </a:r>
            <a:r>
              <a:rPr lang="en-GB" b="0" dirty="0" err="1"/>
              <a:t>nanometers</a:t>
            </a:r>
            <a:endParaRPr lang="en-GB" b="0" dirty="0"/>
          </a:p>
          <a:p>
            <a:pPr marL="457200" indent="-457200">
              <a:buFont typeface="Arial" panose="020B0604020202020204" pitchFamily="34" charset="0"/>
              <a:buChar char="•"/>
            </a:pPr>
            <a:r>
              <a:rPr lang="en-GB" b="0" dirty="0"/>
              <a:t>Speed: Nearly instantaneous</a:t>
            </a:r>
          </a:p>
          <a:p>
            <a:pPr marL="457200" indent="-457200">
              <a:buFont typeface="Arial" panose="020B0604020202020204" pitchFamily="34" charset="0"/>
              <a:buChar char="•"/>
            </a:pPr>
            <a:r>
              <a:rPr lang="en-GB" b="0" dirty="0"/>
              <a:t>Signal strength diminishes</a:t>
            </a:r>
          </a:p>
          <a:p>
            <a:pPr marL="457200" indent="-457200">
              <a:buFont typeface="Arial" panose="020B0604020202020204" pitchFamily="34" charset="0"/>
              <a:buChar char="•"/>
            </a:pPr>
            <a:r>
              <a:rPr lang="en-GB" b="0" dirty="0"/>
              <a:t>Excitatory only</a:t>
            </a:r>
          </a:p>
        </p:txBody>
      </p:sp>
      <p:sp>
        <p:nvSpPr>
          <p:cNvPr id="13" name="TextBox 12">
            <a:extLst>
              <a:ext uri="{FF2B5EF4-FFF2-40B4-BE49-F238E27FC236}">
                <a16:creationId xmlns:a16="http://schemas.microsoft.com/office/drawing/2014/main" id="{93C6C4A8-A0DB-77CF-9931-BC2FD77D967C}"/>
              </a:ext>
            </a:extLst>
          </p:cNvPr>
          <p:cNvSpPr txBox="1"/>
          <p:nvPr/>
        </p:nvSpPr>
        <p:spPr>
          <a:xfrm>
            <a:off x="2546471" y="6550223"/>
            <a:ext cx="9798573" cy="307777"/>
          </a:xfrm>
          <a:prstGeom prst="rect">
            <a:avLst/>
          </a:prstGeom>
          <a:noFill/>
        </p:spPr>
        <p:txBody>
          <a:bodyPr wrap="square" rtlCol="0">
            <a:spAutoFit/>
          </a:bodyPr>
          <a:lstStyle/>
          <a:p>
            <a:r>
              <a:rPr lang="en-US" sz="1400" dirty="0" err="1"/>
              <a:t>Moini</a:t>
            </a:r>
            <a:r>
              <a:rPr lang="en-US" sz="1400" dirty="0"/>
              <a:t>, J., &amp; </a:t>
            </a:r>
            <a:r>
              <a:rPr lang="en-US" sz="1400" dirty="0" err="1"/>
              <a:t>Piran</a:t>
            </a:r>
            <a:r>
              <a:rPr lang="en-US" sz="1400" dirty="0"/>
              <a:t>, P. (2020). Histophysiology. Functional and Clinical Neuroanatomy, 1–49.doi:10.1016/b978-0-12-817424-1.00001-x </a:t>
            </a:r>
          </a:p>
        </p:txBody>
      </p:sp>
      <p:pic>
        <p:nvPicPr>
          <p:cNvPr id="15" name="Picture 14" descr="Diagram&#10;&#10;Description automatically generated">
            <a:extLst>
              <a:ext uri="{FF2B5EF4-FFF2-40B4-BE49-F238E27FC236}">
                <a16:creationId xmlns:a16="http://schemas.microsoft.com/office/drawing/2014/main" id="{1146F607-2D03-6598-4B97-A24DBD718840}"/>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3000"/>
                    </a14:imgEffect>
                  </a14:imgLayer>
                </a14:imgProps>
              </a:ext>
            </a:extLst>
          </a:blip>
          <a:srcRect l="47714"/>
          <a:stretch/>
        </p:blipFill>
        <p:spPr>
          <a:xfrm>
            <a:off x="819787" y="16040"/>
            <a:ext cx="3799075" cy="3858187"/>
          </a:xfrm>
          <a:prstGeom prst="rect">
            <a:avLst/>
          </a:prstGeom>
          <a:ln>
            <a:noFill/>
          </a:ln>
          <a:effectLst>
            <a:softEdge rad="112500"/>
          </a:effectLst>
        </p:spPr>
      </p:pic>
      <p:pic>
        <p:nvPicPr>
          <p:cNvPr id="16" name="Picture 15" descr="Diagram&#10;&#10;Description automatically generated">
            <a:extLst>
              <a:ext uri="{FF2B5EF4-FFF2-40B4-BE49-F238E27FC236}">
                <a16:creationId xmlns:a16="http://schemas.microsoft.com/office/drawing/2014/main" id="{EB7618B6-A4F2-3316-AB70-0EBF4068FCA8}"/>
              </a:ext>
            </a:extLst>
          </p:cNvPr>
          <p:cNvPicPr>
            <a:picLocks noChangeAspect="1"/>
          </p:cNvPicPr>
          <p:nvPr/>
        </p:nvPicPr>
        <p:blipFill rotWithShape="1">
          <a:blip r:embed="rId2">
            <a:extLst>
              <a:ext uri="{BEBA8EAE-BF5A-486C-A8C5-ECC9F3942E4B}">
                <a14:imgProps xmlns:a14="http://schemas.microsoft.com/office/drawing/2010/main">
                  <a14:imgLayer r:embed="rId4">
                    <a14:imgEffect>
                      <a14:brightnessContrast contrast="3000"/>
                    </a14:imgEffect>
                  </a14:imgLayer>
                </a14:imgProps>
              </a:ext>
            </a:extLst>
          </a:blip>
          <a:srcRect r="53026"/>
          <a:stretch/>
        </p:blipFill>
        <p:spPr>
          <a:xfrm>
            <a:off x="7119721" y="16040"/>
            <a:ext cx="3542033" cy="4003920"/>
          </a:xfrm>
          <a:prstGeom prst="rect">
            <a:avLst/>
          </a:prstGeom>
          <a:ln>
            <a:noFill/>
          </a:ln>
          <a:effectLst>
            <a:softEdge rad="112500"/>
          </a:effectLst>
        </p:spPr>
      </p:pic>
    </p:spTree>
    <p:extLst>
      <p:ext uri="{BB962C8B-B14F-4D97-AF65-F5344CB8AC3E}">
        <p14:creationId xmlns:p14="http://schemas.microsoft.com/office/powerpoint/2010/main" val="23328905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BFCBB17-D906-05B4-8796-96FB7E4296D0}"/>
              </a:ext>
            </a:extLst>
          </p:cNvPr>
          <p:cNvSpPr txBox="1"/>
          <p:nvPr/>
        </p:nvSpPr>
        <p:spPr>
          <a:xfrm>
            <a:off x="205946" y="0"/>
            <a:ext cx="7424047" cy="507970"/>
          </a:xfrm>
          <a:prstGeom prst="rect">
            <a:avLst/>
          </a:prstGeom>
        </p:spPr>
        <p:txBody>
          <a:bodyPr vert="horz" lIns="91440" tIns="45720" rIns="91440" bIns="45720" rtlCol="0" anchor="ctr">
            <a:normAutofit fontScale="92500" lnSpcReduction="10000"/>
          </a:bodyPr>
          <a:lstStyle>
            <a:lvl1pPr>
              <a:lnSpc>
                <a:spcPct val="100000"/>
              </a:lnSpc>
              <a:spcBef>
                <a:spcPct val="0"/>
              </a:spcBef>
              <a:buNone/>
              <a:defRPr sz="3200">
                <a:latin typeface="+mj-lt"/>
                <a:ea typeface="+mj-ea"/>
                <a:cs typeface="+mj-cs"/>
              </a:defRPr>
            </a:lvl1pPr>
          </a:lstStyle>
          <a:p>
            <a:r>
              <a:rPr lang="en-GB" b="1" dirty="0"/>
              <a:t>The Many Faces of Synaptic Transmission</a:t>
            </a:r>
          </a:p>
        </p:txBody>
      </p:sp>
      <p:pic>
        <p:nvPicPr>
          <p:cNvPr id="7" name="Picture 6" descr="Diagram&#10;&#10;Description automatically generated">
            <a:extLst>
              <a:ext uri="{FF2B5EF4-FFF2-40B4-BE49-F238E27FC236}">
                <a16:creationId xmlns:a16="http://schemas.microsoft.com/office/drawing/2014/main" id="{B54133E6-3DB0-B112-63D5-4B7941C664C5}"/>
              </a:ext>
            </a:extLst>
          </p:cNvPr>
          <p:cNvPicPr>
            <a:picLocks noChangeAspect="1"/>
          </p:cNvPicPr>
          <p:nvPr/>
        </p:nvPicPr>
        <p:blipFill>
          <a:blip r:embed="rId2"/>
          <a:stretch>
            <a:fillRect/>
          </a:stretch>
        </p:blipFill>
        <p:spPr>
          <a:xfrm>
            <a:off x="670641" y="507970"/>
            <a:ext cx="2192480" cy="6274774"/>
          </a:xfrm>
          <a:prstGeom prst="rect">
            <a:avLst/>
          </a:prstGeom>
        </p:spPr>
      </p:pic>
      <p:sp>
        <p:nvSpPr>
          <p:cNvPr id="9" name="TextBox 8">
            <a:extLst>
              <a:ext uri="{FF2B5EF4-FFF2-40B4-BE49-F238E27FC236}">
                <a16:creationId xmlns:a16="http://schemas.microsoft.com/office/drawing/2014/main" id="{7414666D-0B36-3A56-8A80-631A830922DE}"/>
              </a:ext>
            </a:extLst>
          </p:cNvPr>
          <p:cNvSpPr txBox="1"/>
          <p:nvPr/>
        </p:nvSpPr>
        <p:spPr>
          <a:xfrm>
            <a:off x="2863121" y="810723"/>
            <a:ext cx="4766872" cy="830997"/>
          </a:xfrm>
          <a:prstGeom prst="rect">
            <a:avLst/>
          </a:prstGeom>
          <a:noFill/>
        </p:spPr>
        <p:txBody>
          <a:bodyPr wrap="square">
            <a:spAutoFit/>
          </a:bodyPr>
          <a:lstStyle/>
          <a:p>
            <a:pPr marL="457200" indent="-457200" algn="ctr">
              <a:buAutoNum type="alphaUcParenR"/>
            </a:pPr>
            <a:r>
              <a:rPr lang="en-GB" sz="2400" b="1" dirty="0">
                <a:effectLst/>
                <a:latin typeface="Helvetica" pitchFamily="2" charset="0"/>
              </a:rPr>
              <a:t>axodendritic or axosomatic </a:t>
            </a:r>
            <a:r>
              <a:rPr lang="en-GB" sz="2400" b="1" dirty="0">
                <a:latin typeface="Helvetica" pitchFamily="2" charset="0"/>
              </a:rPr>
              <a:t>synapse</a:t>
            </a:r>
            <a:endParaRPr lang="en-GB" sz="2400" b="1" dirty="0">
              <a:effectLst/>
              <a:latin typeface="Helvetica" pitchFamily="2" charset="0"/>
            </a:endParaRPr>
          </a:p>
        </p:txBody>
      </p:sp>
      <p:sp>
        <p:nvSpPr>
          <p:cNvPr id="10" name="TextBox 9">
            <a:extLst>
              <a:ext uri="{FF2B5EF4-FFF2-40B4-BE49-F238E27FC236}">
                <a16:creationId xmlns:a16="http://schemas.microsoft.com/office/drawing/2014/main" id="{B87B5BC3-F955-9790-99EF-8C9F6D056419}"/>
              </a:ext>
            </a:extLst>
          </p:cNvPr>
          <p:cNvSpPr txBox="1"/>
          <p:nvPr/>
        </p:nvSpPr>
        <p:spPr>
          <a:xfrm>
            <a:off x="7824866" y="507970"/>
            <a:ext cx="3891366" cy="1200329"/>
          </a:xfrm>
          <a:prstGeom prst="rect">
            <a:avLst/>
          </a:prstGeom>
          <a:noFill/>
        </p:spPr>
        <p:txBody>
          <a:bodyPr wrap="square">
            <a:spAutoFit/>
          </a:bodyPr>
          <a:lstStyle/>
          <a:p>
            <a:r>
              <a:rPr lang="en-GB" dirty="0">
                <a:effectLst/>
                <a:latin typeface="Helvetica" pitchFamily="2" charset="0"/>
              </a:rPr>
              <a:t>Widespread</a:t>
            </a:r>
            <a:r>
              <a:rPr lang="en-GB" dirty="0">
                <a:latin typeface="Helvetica" pitchFamily="2" charset="0"/>
              </a:rPr>
              <a:t> </a:t>
            </a:r>
            <a:r>
              <a:rPr lang="en-GB" dirty="0">
                <a:effectLst/>
                <a:latin typeface="Helvetica" pitchFamily="2" charset="0"/>
              </a:rPr>
              <a:t>in the CNS and may represent the </a:t>
            </a:r>
            <a:r>
              <a:rPr lang="en-GB" b="1" i="1" dirty="0">
                <a:effectLst/>
                <a:latin typeface="Helvetica" pitchFamily="2" charset="0"/>
              </a:rPr>
              <a:t>predominant mode of synaptic transmission</a:t>
            </a:r>
            <a:r>
              <a:rPr lang="en-GB" dirty="0">
                <a:effectLst/>
                <a:latin typeface="Helvetica" pitchFamily="2" charset="0"/>
              </a:rPr>
              <a:t> involving excitatory and inhibitory amino acids</a:t>
            </a:r>
          </a:p>
        </p:txBody>
      </p:sp>
      <p:sp>
        <p:nvSpPr>
          <p:cNvPr id="11" name="TextBox 10">
            <a:extLst>
              <a:ext uri="{FF2B5EF4-FFF2-40B4-BE49-F238E27FC236}">
                <a16:creationId xmlns:a16="http://schemas.microsoft.com/office/drawing/2014/main" id="{E7D5C533-27FD-9A2B-213C-2FF9C7A288EF}"/>
              </a:ext>
            </a:extLst>
          </p:cNvPr>
          <p:cNvSpPr txBox="1"/>
          <p:nvPr/>
        </p:nvSpPr>
        <p:spPr>
          <a:xfrm>
            <a:off x="2975547" y="2123461"/>
            <a:ext cx="4302177" cy="461665"/>
          </a:xfrm>
          <a:prstGeom prst="rect">
            <a:avLst/>
          </a:prstGeom>
          <a:noFill/>
        </p:spPr>
        <p:txBody>
          <a:bodyPr wrap="square">
            <a:spAutoFit/>
          </a:bodyPr>
          <a:lstStyle/>
          <a:p>
            <a:r>
              <a:rPr lang="en-GB" sz="2400" b="1" dirty="0">
                <a:effectLst/>
                <a:latin typeface="Helvetica" pitchFamily="2" charset="0"/>
              </a:rPr>
              <a:t>B) axoaxonic synapses</a:t>
            </a:r>
          </a:p>
        </p:txBody>
      </p:sp>
      <p:sp>
        <p:nvSpPr>
          <p:cNvPr id="12" name="TextBox 11">
            <a:extLst>
              <a:ext uri="{FF2B5EF4-FFF2-40B4-BE49-F238E27FC236}">
                <a16:creationId xmlns:a16="http://schemas.microsoft.com/office/drawing/2014/main" id="{9B056F41-4D63-3E14-F76C-8267B998F471}"/>
              </a:ext>
            </a:extLst>
          </p:cNvPr>
          <p:cNvSpPr txBox="1"/>
          <p:nvPr/>
        </p:nvSpPr>
        <p:spPr>
          <a:xfrm>
            <a:off x="7824866" y="1984962"/>
            <a:ext cx="3891366" cy="1200329"/>
          </a:xfrm>
          <a:prstGeom prst="rect">
            <a:avLst/>
          </a:prstGeom>
          <a:noFill/>
        </p:spPr>
        <p:txBody>
          <a:bodyPr wrap="square">
            <a:spAutoFit/>
          </a:bodyPr>
          <a:lstStyle/>
          <a:p>
            <a:r>
              <a:rPr lang="en-GB" dirty="0">
                <a:effectLst/>
                <a:latin typeface="Helvetica" pitchFamily="2" charset="0"/>
              </a:rPr>
              <a:t>Neurotransmitters released from one nerve terminal acts on receptors</a:t>
            </a:r>
          </a:p>
          <a:p>
            <a:r>
              <a:rPr lang="en-GB" dirty="0">
                <a:effectLst/>
                <a:latin typeface="Helvetica" pitchFamily="2" charset="0"/>
              </a:rPr>
              <a:t>located on other </a:t>
            </a:r>
            <a:r>
              <a:rPr lang="en-GB" b="1" i="1" dirty="0">
                <a:effectLst/>
                <a:latin typeface="Helvetica" pitchFamily="2" charset="0"/>
              </a:rPr>
              <a:t>nearby nerve terminals</a:t>
            </a:r>
          </a:p>
        </p:txBody>
      </p:sp>
      <p:sp>
        <p:nvSpPr>
          <p:cNvPr id="15" name="TextBox 14">
            <a:extLst>
              <a:ext uri="{FF2B5EF4-FFF2-40B4-BE49-F238E27FC236}">
                <a16:creationId xmlns:a16="http://schemas.microsoft.com/office/drawing/2014/main" id="{AA68DAE6-C9FD-A5CA-CA41-2267AEA28CDA}"/>
              </a:ext>
            </a:extLst>
          </p:cNvPr>
          <p:cNvSpPr txBox="1"/>
          <p:nvPr/>
        </p:nvSpPr>
        <p:spPr>
          <a:xfrm>
            <a:off x="2975546" y="3303378"/>
            <a:ext cx="4302177" cy="830997"/>
          </a:xfrm>
          <a:prstGeom prst="rect">
            <a:avLst/>
          </a:prstGeom>
          <a:noFill/>
        </p:spPr>
        <p:txBody>
          <a:bodyPr wrap="square">
            <a:spAutoFit/>
          </a:bodyPr>
          <a:lstStyle/>
          <a:p>
            <a:pPr algn="ctr"/>
            <a:r>
              <a:rPr lang="en-GB" sz="2400" b="1" dirty="0">
                <a:effectLst/>
                <a:latin typeface="Helvetica" pitchFamily="2" charset="0"/>
              </a:rPr>
              <a:t>C) axoaxonic – </a:t>
            </a:r>
            <a:r>
              <a:rPr lang="en-GB" sz="2400" b="1" dirty="0" err="1">
                <a:effectLst/>
                <a:latin typeface="Helvetica" pitchFamily="2" charset="0"/>
              </a:rPr>
              <a:t>autoreceptor</a:t>
            </a:r>
            <a:r>
              <a:rPr lang="en-GB" sz="2400" b="1" dirty="0">
                <a:effectLst/>
                <a:latin typeface="Helvetica" pitchFamily="2" charset="0"/>
              </a:rPr>
              <a:t> function </a:t>
            </a:r>
          </a:p>
        </p:txBody>
      </p:sp>
      <p:sp>
        <p:nvSpPr>
          <p:cNvPr id="16" name="TextBox 15">
            <a:extLst>
              <a:ext uri="{FF2B5EF4-FFF2-40B4-BE49-F238E27FC236}">
                <a16:creationId xmlns:a16="http://schemas.microsoft.com/office/drawing/2014/main" id="{3CF5FEAE-833B-AA8B-8587-7821B4962695}"/>
              </a:ext>
            </a:extLst>
          </p:cNvPr>
          <p:cNvSpPr txBox="1"/>
          <p:nvPr/>
        </p:nvSpPr>
        <p:spPr>
          <a:xfrm>
            <a:off x="7824866" y="3211045"/>
            <a:ext cx="4077324" cy="923330"/>
          </a:xfrm>
          <a:prstGeom prst="rect">
            <a:avLst/>
          </a:prstGeom>
          <a:noFill/>
        </p:spPr>
        <p:txBody>
          <a:bodyPr wrap="square">
            <a:spAutoFit/>
          </a:bodyPr>
          <a:lstStyle/>
          <a:p>
            <a:r>
              <a:rPr lang="en-GB" dirty="0">
                <a:effectLst/>
                <a:latin typeface="Helvetica" pitchFamily="2" charset="0"/>
              </a:rPr>
              <a:t>Neurotransmitters also can act by means of </a:t>
            </a:r>
            <a:r>
              <a:rPr lang="en-GB" b="1" i="1" dirty="0" err="1">
                <a:effectLst/>
                <a:latin typeface="Helvetica" pitchFamily="2" charset="0"/>
              </a:rPr>
              <a:t>autoreceptors</a:t>
            </a:r>
            <a:r>
              <a:rPr lang="en-GB" dirty="0">
                <a:effectLst/>
                <a:latin typeface="Helvetica" pitchFamily="2" charset="0"/>
              </a:rPr>
              <a:t> located on the </a:t>
            </a:r>
            <a:r>
              <a:rPr lang="en-GB" b="1" i="1" dirty="0">
                <a:effectLst/>
                <a:latin typeface="Helvetica" pitchFamily="2" charset="0"/>
              </a:rPr>
              <a:t>same terminals</a:t>
            </a:r>
            <a:r>
              <a:rPr lang="en-GB" dirty="0">
                <a:effectLst/>
                <a:latin typeface="Helvetica" pitchFamily="2" charset="0"/>
              </a:rPr>
              <a:t> that release them</a:t>
            </a:r>
          </a:p>
        </p:txBody>
      </p:sp>
      <p:sp>
        <p:nvSpPr>
          <p:cNvPr id="17" name="TextBox 16">
            <a:extLst>
              <a:ext uri="{FF2B5EF4-FFF2-40B4-BE49-F238E27FC236}">
                <a16:creationId xmlns:a16="http://schemas.microsoft.com/office/drawing/2014/main" id="{1AA34263-C278-AED2-3FE0-2D6356C2D846}"/>
              </a:ext>
            </a:extLst>
          </p:cNvPr>
          <p:cNvSpPr txBox="1"/>
          <p:nvPr/>
        </p:nvSpPr>
        <p:spPr>
          <a:xfrm>
            <a:off x="2548325" y="4513394"/>
            <a:ext cx="4729398" cy="461665"/>
          </a:xfrm>
          <a:prstGeom prst="rect">
            <a:avLst/>
          </a:prstGeom>
          <a:noFill/>
        </p:spPr>
        <p:txBody>
          <a:bodyPr wrap="square">
            <a:spAutoFit/>
          </a:bodyPr>
          <a:lstStyle>
            <a:defPPr>
              <a:defRPr lang="en-US"/>
            </a:defPPr>
            <a:lvl1pPr algn="ctr">
              <a:defRPr sz="2400" b="1">
                <a:effectLst/>
                <a:latin typeface="Helvetica" pitchFamily="2" charset="0"/>
              </a:defRPr>
            </a:lvl1pPr>
          </a:lstStyle>
          <a:p>
            <a:r>
              <a:rPr lang="en-GB" dirty="0"/>
              <a:t>D) </a:t>
            </a:r>
            <a:r>
              <a:rPr lang="en-GB" dirty="0" err="1"/>
              <a:t>dendroaxonic</a:t>
            </a:r>
            <a:r>
              <a:rPr lang="en-GB" dirty="0"/>
              <a:t> synapse</a:t>
            </a:r>
          </a:p>
        </p:txBody>
      </p:sp>
      <p:sp>
        <p:nvSpPr>
          <p:cNvPr id="19" name="TextBox 18">
            <a:extLst>
              <a:ext uri="{FF2B5EF4-FFF2-40B4-BE49-F238E27FC236}">
                <a16:creationId xmlns:a16="http://schemas.microsoft.com/office/drawing/2014/main" id="{AD7A1D87-A2E6-099F-90C0-5407082646A8}"/>
              </a:ext>
            </a:extLst>
          </p:cNvPr>
          <p:cNvSpPr txBox="1"/>
          <p:nvPr/>
        </p:nvSpPr>
        <p:spPr>
          <a:xfrm>
            <a:off x="7824866" y="4236395"/>
            <a:ext cx="4272197" cy="1477328"/>
          </a:xfrm>
          <a:prstGeom prst="rect">
            <a:avLst/>
          </a:prstGeom>
          <a:noFill/>
        </p:spPr>
        <p:txBody>
          <a:bodyPr wrap="square">
            <a:spAutoFit/>
          </a:bodyPr>
          <a:lstStyle>
            <a:defPPr>
              <a:defRPr lang="en-US"/>
            </a:defPPr>
            <a:lvl1pPr>
              <a:defRPr>
                <a:effectLst/>
                <a:latin typeface="Helvetica" pitchFamily="2" charset="0"/>
              </a:defRPr>
            </a:lvl1pPr>
          </a:lstStyle>
          <a:p>
            <a:r>
              <a:rPr lang="en-GB" dirty="0"/>
              <a:t>Neurotransmitters can be released </a:t>
            </a:r>
            <a:r>
              <a:rPr lang="en-GB" b="1" i="1" dirty="0"/>
              <a:t>from cell bodies or dendrites </a:t>
            </a:r>
            <a:r>
              <a:rPr lang="en-GB" dirty="0"/>
              <a:t>(</a:t>
            </a:r>
            <a:r>
              <a:rPr lang="en-GB" dirty="0" err="1"/>
              <a:t>i.e.nitric</a:t>
            </a:r>
            <a:r>
              <a:rPr lang="en-GB" dirty="0"/>
              <a:t> oxide, endogenous cannabinoids) and diffuse to act on neighbouring nerve terminals</a:t>
            </a:r>
          </a:p>
        </p:txBody>
      </p:sp>
      <p:sp>
        <p:nvSpPr>
          <p:cNvPr id="21" name="TextBox 20">
            <a:extLst>
              <a:ext uri="{FF2B5EF4-FFF2-40B4-BE49-F238E27FC236}">
                <a16:creationId xmlns:a16="http://schemas.microsoft.com/office/drawing/2014/main" id="{248AB017-1045-8484-C08D-09753F7A5A6C}"/>
              </a:ext>
            </a:extLst>
          </p:cNvPr>
          <p:cNvSpPr txBox="1"/>
          <p:nvPr/>
        </p:nvSpPr>
        <p:spPr>
          <a:xfrm>
            <a:off x="2932449" y="5631778"/>
            <a:ext cx="4618845" cy="830997"/>
          </a:xfrm>
          <a:prstGeom prst="rect">
            <a:avLst/>
          </a:prstGeom>
          <a:noFill/>
        </p:spPr>
        <p:txBody>
          <a:bodyPr wrap="square">
            <a:spAutoFit/>
          </a:bodyPr>
          <a:lstStyle>
            <a:defPPr>
              <a:defRPr lang="en-US"/>
            </a:defPPr>
            <a:lvl1pPr algn="ctr">
              <a:defRPr sz="2400" b="1">
                <a:effectLst/>
                <a:latin typeface="Helvetica" pitchFamily="2" charset="0"/>
              </a:defRPr>
            </a:lvl1pPr>
          </a:lstStyle>
          <a:p>
            <a:r>
              <a:rPr lang="en-GB" dirty="0"/>
              <a:t>E) Coexisting of several types of synaptic relationship</a:t>
            </a:r>
          </a:p>
        </p:txBody>
      </p:sp>
      <p:sp>
        <p:nvSpPr>
          <p:cNvPr id="23" name="TextBox 22">
            <a:extLst>
              <a:ext uri="{FF2B5EF4-FFF2-40B4-BE49-F238E27FC236}">
                <a16:creationId xmlns:a16="http://schemas.microsoft.com/office/drawing/2014/main" id="{04E04493-BCDC-90DE-D568-8673A9569C96}"/>
              </a:ext>
            </a:extLst>
          </p:cNvPr>
          <p:cNvSpPr txBox="1"/>
          <p:nvPr/>
        </p:nvSpPr>
        <p:spPr>
          <a:xfrm>
            <a:off x="7030387" y="6372307"/>
            <a:ext cx="5161613" cy="523220"/>
          </a:xfrm>
          <a:prstGeom prst="rect">
            <a:avLst/>
          </a:prstGeom>
          <a:noFill/>
        </p:spPr>
        <p:txBody>
          <a:bodyPr wrap="square">
            <a:spAutoFit/>
          </a:bodyPr>
          <a:lstStyle/>
          <a:p>
            <a:r>
              <a:rPr lang="en-US" sz="1400" dirty="0" err="1"/>
              <a:t>Nestler</a:t>
            </a:r>
            <a:r>
              <a:rPr lang="en-US" sz="1400" dirty="0"/>
              <a:t>, Eric J. (Eric Jonathan) et al. Molecular Neuropharmacology : a Foundation for Clinical Neuroscience. Fourth edition. 2020</a:t>
            </a:r>
          </a:p>
        </p:txBody>
      </p:sp>
    </p:spTree>
    <p:extLst>
      <p:ext uri="{BB962C8B-B14F-4D97-AF65-F5344CB8AC3E}">
        <p14:creationId xmlns:p14="http://schemas.microsoft.com/office/powerpoint/2010/main" val="25641538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B2817-C6C3-5A92-3104-55D75DEBA111}"/>
              </a:ext>
            </a:extLst>
          </p:cNvPr>
          <p:cNvSpPr>
            <a:spLocks noGrp="1"/>
          </p:cNvSpPr>
          <p:nvPr>
            <p:ph type="title"/>
          </p:nvPr>
        </p:nvSpPr>
        <p:spPr>
          <a:xfrm>
            <a:off x="298450" y="193675"/>
            <a:ext cx="10515600" cy="874395"/>
          </a:xfrm>
        </p:spPr>
        <p:txBody>
          <a:bodyPr>
            <a:noAutofit/>
          </a:bodyPr>
          <a:lstStyle/>
          <a:p>
            <a:r>
              <a:rPr lang="en-US" sz="3600" cap="all" dirty="0"/>
              <a:t>Synaptic transmission</a:t>
            </a:r>
            <a:br>
              <a:rPr lang="en-US" sz="3600" cap="all" dirty="0"/>
            </a:br>
            <a:endParaRPr lang="en-US" sz="3600" cap="all" dirty="0"/>
          </a:p>
        </p:txBody>
      </p:sp>
      <p:sp>
        <p:nvSpPr>
          <p:cNvPr id="3" name="Content Placeholder 2">
            <a:extLst>
              <a:ext uri="{FF2B5EF4-FFF2-40B4-BE49-F238E27FC236}">
                <a16:creationId xmlns:a16="http://schemas.microsoft.com/office/drawing/2014/main" id="{E4DA570F-17A5-B06F-6A58-4FDF66A992A2}"/>
              </a:ext>
            </a:extLst>
          </p:cNvPr>
          <p:cNvSpPr>
            <a:spLocks noGrp="1"/>
          </p:cNvSpPr>
          <p:nvPr>
            <p:ph idx="1"/>
          </p:nvPr>
        </p:nvSpPr>
        <p:spPr>
          <a:xfrm>
            <a:off x="442416" y="870188"/>
            <a:ext cx="5780964" cy="5618480"/>
          </a:xfrm>
        </p:spPr>
        <p:txBody>
          <a:bodyPr>
            <a:normAutofit lnSpcReduction="10000"/>
          </a:bodyPr>
          <a:lstStyle/>
          <a:p>
            <a:r>
              <a:rPr lang="en-GB" b="1" dirty="0"/>
              <a:t>The process that enables a nerve impulse to pass from one neuron to another</a:t>
            </a:r>
          </a:p>
          <a:p>
            <a:r>
              <a:rPr lang="en-GB" dirty="0"/>
              <a:t>This transmission is effected by chemical molecules - </a:t>
            </a:r>
            <a:r>
              <a:rPr lang="en-GB" b="1" dirty="0"/>
              <a:t>neurotransmitters</a:t>
            </a:r>
            <a:r>
              <a:rPr lang="en-GB" dirty="0"/>
              <a:t>, which bind to </a:t>
            </a:r>
            <a:r>
              <a:rPr lang="en-GB" b="1" dirty="0"/>
              <a:t>receptors</a:t>
            </a:r>
            <a:endParaRPr lang="en-GB" dirty="0"/>
          </a:p>
          <a:p>
            <a:r>
              <a:rPr lang="en-GB" dirty="0"/>
              <a:t>It is through variations in the amount of neurotransmitters released, the receptors available, or the affinity between the two that the synapses undergo changes and enable us </a:t>
            </a:r>
            <a:r>
              <a:rPr lang="en-GB" b="1" dirty="0"/>
              <a:t>to learn</a:t>
            </a:r>
          </a:p>
          <a:p>
            <a:r>
              <a:rPr lang="en-GB" dirty="0"/>
              <a:t> </a:t>
            </a:r>
            <a:r>
              <a:rPr lang="en-GB" b="1" dirty="0"/>
              <a:t>Omnipresen</a:t>
            </a:r>
            <a:r>
              <a:rPr lang="en-GB" dirty="0"/>
              <a:t>t mechanism - source of the brain’s great </a:t>
            </a:r>
            <a:r>
              <a:rPr lang="en-GB" b="1" dirty="0"/>
              <a:t>plasticity</a:t>
            </a:r>
            <a:endParaRPr lang="en-GB" dirty="0"/>
          </a:p>
          <a:p>
            <a:endParaRPr lang="en-US" dirty="0"/>
          </a:p>
        </p:txBody>
      </p:sp>
      <p:pic>
        <p:nvPicPr>
          <p:cNvPr id="5" name="Picture 4">
            <a:extLst>
              <a:ext uri="{FF2B5EF4-FFF2-40B4-BE49-F238E27FC236}">
                <a16:creationId xmlns:a16="http://schemas.microsoft.com/office/drawing/2014/main" id="{9F7FB8CC-1090-50BD-46CE-A9D46A7AF74A}"/>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colorTemperature colorTemp="6498"/>
                    </a14:imgEffect>
                    <a14:imgEffect>
                      <a14:saturation sat="109000"/>
                    </a14:imgEffect>
                    <a14:imgEffect>
                      <a14:brightnessContrast bright="-8000" contrast="-15000"/>
                    </a14:imgEffect>
                  </a14:imgLayer>
                </a14:imgProps>
              </a:ext>
            </a:extLst>
          </a:blip>
          <a:srcRect b="8017"/>
          <a:stretch/>
        </p:blipFill>
        <p:spPr>
          <a:xfrm>
            <a:off x="7381866" y="120297"/>
            <a:ext cx="4511684" cy="6368371"/>
          </a:xfrm>
          <a:prstGeom prst="rect">
            <a:avLst/>
          </a:prstGeom>
        </p:spPr>
      </p:pic>
      <p:sp>
        <p:nvSpPr>
          <p:cNvPr id="7" name="TextBox 6">
            <a:extLst>
              <a:ext uri="{FF2B5EF4-FFF2-40B4-BE49-F238E27FC236}">
                <a16:creationId xmlns:a16="http://schemas.microsoft.com/office/drawing/2014/main" id="{F45282E2-666A-6513-B3CF-E130F9330B7A}"/>
              </a:ext>
            </a:extLst>
          </p:cNvPr>
          <p:cNvSpPr txBox="1"/>
          <p:nvPr/>
        </p:nvSpPr>
        <p:spPr>
          <a:xfrm>
            <a:off x="9436100" y="6500175"/>
            <a:ext cx="2755900" cy="369332"/>
          </a:xfrm>
          <a:prstGeom prst="rect">
            <a:avLst/>
          </a:prstGeom>
          <a:noFill/>
        </p:spPr>
        <p:txBody>
          <a:bodyPr wrap="square">
            <a:spAutoFit/>
          </a:bodyPr>
          <a:lstStyle/>
          <a:p>
            <a:pPr algn="r"/>
            <a:r>
              <a:rPr lang="en-US" dirty="0"/>
              <a:t>https://</a:t>
            </a:r>
            <a:r>
              <a:rPr lang="en-US" dirty="0" err="1"/>
              <a:t>www.alamy.com</a:t>
            </a:r>
            <a:endParaRPr lang="en-US" dirty="0"/>
          </a:p>
        </p:txBody>
      </p:sp>
    </p:spTree>
    <p:extLst>
      <p:ext uri="{BB962C8B-B14F-4D97-AF65-F5344CB8AC3E}">
        <p14:creationId xmlns:p14="http://schemas.microsoft.com/office/powerpoint/2010/main" val="16215513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4DA570F-17A5-B06F-6A58-4FDF66A992A2}"/>
              </a:ext>
            </a:extLst>
          </p:cNvPr>
          <p:cNvSpPr>
            <a:spLocks noGrp="1"/>
          </p:cNvSpPr>
          <p:nvPr>
            <p:ph idx="1"/>
          </p:nvPr>
        </p:nvSpPr>
        <p:spPr>
          <a:xfrm>
            <a:off x="640308" y="699724"/>
            <a:ext cx="5780964" cy="5618480"/>
          </a:xfrm>
        </p:spPr>
        <p:txBody>
          <a:bodyPr>
            <a:normAutofit/>
          </a:bodyPr>
          <a:lstStyle/>
          <a:p>
            <a:r>
              <a:rPr lang="en-GB" sz="2600" dirty="0">
                <a:effectLst/>
                <a:latin typeface="Helvetica" pitchFamily="2" charset="0"/>
              </a:rPr>
              <a:t>Synaptic transmission is a result of three types of processes that convert electrical information into a chemical signal and then back again: </a:t>
            </a:r>
          </a:p>
          <a:p>
            <a:pPr marL="514350" indent="-514350">
              <a:buFont typeface="+mj-lt"/>
              <a:buAutoNum type="arabicParenR"/>
            </a:pPr>
            <a:r>
              <a:rPr lang="en-GB" sz="2400" dirty="0">
                <a:effectLst/>
                <a:latin typeface="Helvetica" pitchFamily="2" charset="0"/>
              </a:rPr>
              <a:t>electrical information in the axon of a presynaptic neuron is converted to a chemical signal in its nerve terminal,</a:t>
            </a:r>
          </a:p>
          <a:p>
            <a:pPr marL="514350" indent="-514350">
              <a:buFont typeface="+mj-lt"/>
              <a:buAutoNum type="arabicParenR"/>
            </a:pPr>
            <a:r>
              <a:rPr lang="en-GB" sz="2400" dirty="0">
                <a:effectLst/>
                <a:latin typeface="Helvetica" pitchFamily="2" charset="0"/>
              </a:rPr>
              <a:t>this chemical signal is transmitted to another cell across a synapse, and </a:t>
            </a:r>
          </a:p>
          <a:p>
            <a:pPr marL="514350" indent="-514350">
              <a:buFont typeface="+mj-lt"/>
              <a:buAutoNum type="arabicParenR"/>
            </a:pPr>
            <a:r>
              <a:rPr lang="en-GB" sz="2400" dirty="0">
                <a:effectLst/>
                <a:latin typeface="Helvetica" pitchFamily="2" charset="0"/>
              </a:rPr>
              <a:t>the chemical message received by the postsynaptic cell is converted into an electrical signal</a:t>
            </a:r>
          </a:p>
          <a:p>
            <a:endParaRPr lang="en-US" dirty="0"/>
          </a:p>
        </p:txBody>
      </p:sp>
      <p:sp>
        <p:nvSpPr>
          <p:cNvPr id="7" name="TextBox 6">
            <a:extLst>
              <a:ext uri="{FF2B5EF4-FFF2-40B4-BE49-F238E27FC236}">
                <a16:creationId xmlns:a16="http://schemas.microsoft.com/office/drawing/2014/main" id="{F45282E2-666A-6513-B3CF-E130F9330B7A}"/>
              </a:ext>
            </a:extLst>
          </p:cNvPr>
          <p:cNvSpPr txBox="1"/>
          <p:nvPr/>
        </p:nvSpPr>
        <p:spPr>
          <a:xfrm>
            <a:off x="9436100" y="6500175"/>
            <a:ext cx="2755900" cy="369332"/>
          </a:xfrm>
          <a:prstGeom prst="rect">
            <a:avLst/>
          </a:prstGeom>
          <a:noFill/>
        </p:spPr>
        <p:txBody>
          <a:bodyPr wrap="square">
            <a:spAutoFit/>
          </a:bodyPr>
          <a:lstStyle/>
          <a:p>
            <a:pPr algn="r"/>
            <a:r>
              <a:rPr lang="en-US" dirty="0"/>
              <a:t>https://</a:t>
            </a:r>
            <a:r>
              <a:rPr lang="en-US" dirty="0" err="1"/>
              <a:t>www.alamy.com</a:t>
            </a:r>
            <a:endParaRPr lang="en-US" dirty="0"/>
          </a:p>
        </p:txBody>
      </p:sp>
      <p:sp>
        <p:nvSpPr>
          <p:cNvPr id="6" name="TextBox 5">
            <a:extLst>
              <a:ext uri="{FF2B5EF4-FFF2-40B4-BE49-F238E27FC236}">
                <a16:creationId xmlns:a16="http://schemas.microsoft.com/office/drawing/2014/main" id="{C9BE4EFF-BC51-3ADE-BBA4-615601DBC624}"/>
              </a:ext>
            </a:extLst>
          </p:cNvPr>
          <p:cNvSpPr txBox="1"/>
          <p:nvPr/>
        </p:nvSpPr>
        <p:spPr>
          <a:xfrm>
            <a:off x="478772" y="5788305"/>
            <a:ext cx="6741220" cy="919401"/>
          </a:xfrm>
          <a:prstGeom prst="roundRect">
            <a:avLst/>
          </a:prstGeom>
        </p:spPr>
        <p:style>
          <a:lnRef idx="2">
            <a:schemeClr val="dk1"/>
          </a:lnRef>
          <a:fillRef idx="1">
            <a:schemeClr val="lt1"/>
          </a:fillRef>
          <a:effectRef idx="0">
            <a:schemeClr val="dk1"/>
          </a:effectRef>
          <a:fontRef idx="minor">
            <a:schemeClr val="dk1"/>
          </a:fontRef>
        </p:style>
        <p:txBody>
          <a:bodyPr wrap="square">
            <a:spAutoFit/>
          </a:bodyPr>
          <a:lstStyle/>
          <a:p>
            <a:pPr marL="285750" indent="-285750">
              <a:buFont typeface="Arial" panose="020B0604020202020204" pitchFamily="34" charset="0"/>
              <a:buChar char="•"/>
            </a:pPr>
            <a:r>
              <a:rPr lang="en-GB" sz="2400" dirty="0">
                <a:latin typeface="Helvetica" pitchFamily="2" charset="0"/>
              </a:rPr>
              <a:t>G</a:t>
            </a:r>
            <a:r>
              <a:rPr lang="en-GB" sz="2400" dirty="0">
                <a:effectLst/>
                <a:latin typeface="Helvetica" pitchFamily="2" charset="0"/>
              </a:rPr>
              <a:t>ap junctions</a:t>
            </a:r>
            <a:r>
              <a:rPr lang="en-GB" sz="2400" dirty="0">
                <a:latin typeface="Helvetica" pitchFamily="2" charset="0"/>
              </a:rPr>
              <a:t> </a:t>
            </a:r>
            <a:r>
              <a:rPr lang="en-GB" sz="2400" dirty="0">
                <a:effectLst/>
                <a:latin typeface="Helvetica" pitchFamily="2" charset="0"/>
              </a:rPr>
              <a:t>permit the direct flow of electrical current from cell to cell</a:t>
            </a:r>
          </a:p>
        </p:txBody>
      </p:sp>
      <p:sp>
        <p:nvSpPr>
          <p:cNvPr id="10" name="Title 1">
            <a:extLst>
              <a:ext uri="{FF2B5EF4-FFF2-40B4-BE49-F238E27FC236}">
                <a16:creationId xmlns:a16="http://schemas.microsoft.com/office/drawing/2014/main" id="{6C13A770-9C5E-37C3-5C51-289734BBFEA1}"/>
              </a:ext>
            </a:extLst>
          </p:cNvPr>
          <p:cNvSpPr>
            <a:spLocks noGrp="1"/>
          </p:cNvSpPr>
          <p:nvPr>
            <p:ph type="title"/>
          </p:nvPr>
        </p:nvSpPr>
        <p:spPr>
          <a:xfrm>
            <a:off x="298450" y="193675"/>
            <a:ext cx="10515600" cy="874395"/>
          </a:xfrm>
        </p:spPr>
        <p:txBody>
          <a:bodyPr>
            <a:noAutofit/>
          </a:bodyPr>
          <a:lstStyle/>
          <a:p>
            <a:r>
              <a:rPr lang="en-US" sz="3600" cap="all" dirty="0"/>
              <a:t>Synaptic transmission</a:t>
            </a:r>
            <a:br>
              <a:rPr lang="en-US" sz="3600" cap="all" dirty="0"/>
            </a:br>
            <a:endParaRPr lang="en-US" sz="3600" cap="all" dirty="0"/>
          </a:p>
        </p:txBody>
      </p:sp>
      <p:pic>
        <p:nvPicPr>
          <p:cNvPr id="11" name="Picture 10">
            <a:extLst>
              <a:ext uri="{FF2B5EF4-FFF2-40B4-BE49-F238E27FC236}">
                <a16:creationId xmlns:a16="http://schemas.microsoft.com/office/drawing/2014/main" id="{E0F13BBD-3E3E-55D4-C795-1005825E171F}"/>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colorTemperature colorTemp="6498"/>
                    </a14:imgEffect>
                    <a14:imgEffect>
                      <a14:saturation sat="109000"/>
                    </a14:imgEffect>
                    <a14:imgEffect>
                      <a14:brightnessContrast bright="-8000" contrast="-15000"/>
                    </a14:imgEffect>
                  </a14:imgLayer>
                </a14:imgProps>
              </a:ext>
            </a:extLst>
          </a:blip>
          <a:srcRect b="8017"/>
          <a:stretch/>
        </p:blipFill>
        <p:spPr>
          <a:xfrm>
            <a:off x="7381866" y="120297"/>
            <a:ext cx="4511684" cy="6368371"/>
          </a:xfrm>
          <a:prstGeom prst="rect">
            <a:avLst/>
          </a:prstGeom>
        </p:spPr>
      </p:pic>
    </p:spTree>
    <p:extLst>
      <p:ext uri="{BB962C8B-B14F-4D97-AF65-F5344CB8AC3E}">
        <p14:creationId xmlns:p14="http://schemas.microsoft.com/office/powerpoint/2010/main" val="9208286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411" name="Picture 3"/>
          <p:cNvPicPr>
            <a:picLocks noChangeAspect="1"/>
          </p:cNvPicPr>
          <p:nvPr/>
        </p:nvPicPr>
        <p:blipFill>
          <a:blip r:embed="rId3" cstate="print"/>
          <a:srcRect/>
          <a:stretch>
            <a:fillRect/>
          </a:stretch>
        </p:blipFill>
        <p:spPr bwMode="auto">
          <a:xfrm>
            <a:off x="1070723" y="799927"/>
            <a:ext cx="9450947" cy="5834732"/>
          </a:xfrm>
          <a:prstGeom prst="rect">
            <a:avLst/>
          </a:prstGeom>
          <a:noFill/>
          <a:ln w="9525">
            <a:noFill/>
            <a:miter lim="800000"/>
            <a:headEnd/>
            <a:tailEnd/>
          </a:ln>
        </p:spPr>
      </p:pic>
      <p:sp>
        <p:nvSpPr>
          <p:cNvPr id="2" name="Title 1">
            <a:extLst>
              <a:ext uri="{FF2B5EF4-FFF2-40B4-BE49-F238E27FC236}">
                <a16:creationId xmlns:a16="http://schemas.microsoft.com/office/drawing/2014/main" id="{1A77449E-CC2E-13D3-08BD-9472EC6C2357}"/>
              </a:ext>
            </a:extLst>
          </p:cNvPr>
          <p:cNvSpPr txBox="1">
            <a:spLocks/>
          </p:cNvSpPr>
          <p:nvPr/>
        </p:nvSpPr>
        <p:spPr>
          <a:xfrm>
            <a:off x="230547" y="133177"/>
            <a:ext cx="6808089" cy="600501"/>
          </a:xfrm>
          <a:prstGeom prst="rect">
            <a:avLst/>
          </a:prstGeom>
        </p:spPr>
        <p:txBody>
          <a:bodyPr vert="horz" lIns="91440" tIns="45720" rIns="91440" bIns="45720" rtlCol="0" anchor="ctr">
            <a:normAutofit/>
          </a:bodyPr>
          <a:lstStyle>
            <a:lvl1pPr>
              <a:lnSpc>
                <a:spcPct val="90000"/>
              </a:lnSpc>
              <a:spcBef>
                <a:spcPct val="0"/>
              </a:spcBef>
              <a:buNone/>
              <a:defRPr sz="4000">
                <a:latin typeface="+mj-lt"/>
                <a:ea typeface="+mj-ea"/>
                <a:cs typeface="+mj-cs"/>
              </a:defRPr>
            </a:lvl1pPr>
          </a:lstStyle>
          <a:p>
            <a:r>
              <a:rPr lang="en-US" sz="3600" cap="all"/>
              <a:t>Neurotransmitters</a:t>
            </a:r>
            <a:endParaRPr lang="en-US" sz="3600" cap="all"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7" name="Rectangle 3"/>
          <p:cNvSpPr>
            <a:spLocks noGrp="1" noChangeArrowheads="1"/>
          </p:cNvSpPr>
          <p:nvPr>
            <p:ph sz="quarter" idx="4294967295"/>
          </p:nvPr>
        </p:nvSpPr>
        <p:spPr>
          <a:xfrm>
            <a:off x="365895" y="1329457"/>
            <a:ext cx="6138814" cy="5257800"/>
          </a:xfrm>
        </p:spPr>
        <p:txBody>
          <a:bodyPr/>
          <a:lstStyle/>
          <a:p>
            <a:pPr eaLnBrk="1" hangingPunct="1">
              <a:buFontTx/>
              <a:buNone/>
              <a:defRPr/>
            </a:pPr>
            <a:r>
              <a:rPr lang="en-US" b="1" dirty="0">
                <a:solidFill>
                  <a:srgbClr val="000000"/>
                </a:solidFill>
                <a:latin typeface="PalatinoLT-Roman" charset="0"/>
                <a:ea typeface="Geneva" pitchFamily="121" charset="-128"/>
              </a:rPr>
              <a:t>Requirements</a:t>
            </a:r>
            <a:r>
              <a:rPr lang="en-US" dirty="0">
                <a:solidFill>
                  <a:srgbClr val="000000"/>
                </a:solidFill>
                <a:latin typeface="PalatinoLT-Roman" charset="0"/>
                <a:ea typeface="Geneva" pitchFamily="121" charset="-128"/>
              </a:rPr>
              <a:t>, for a substance to be neurotransmitter:</a:t>
            </a:r>
          </a:p>
          <a:p>
            <a:pPr lvl="1">
              <a:buFontTx/>
              <a:buChar char="•"/>
              <a:defRPr/>
            </a:pPr>
            <a:r>
              <a:rPr lang="en-US" sz="2600" dirty="0">
                <a:solidFill>
                  <a:srgbClr val="000000"/>
                </a:solidFill>
                <a:latin typeface="PalatinoLT-Roman" charset="0"/>
                <a:ea typeface="Geneva" pitchFamily="121" charset="-128"/>
              </a:rPr>
              <a:t>Presynaptic cell </a:t>
            </a:r>
            <a:r>
              <a:rPr lang="en-US" sz="2600" dirty="0">
                <a:solidFill>
                  <a:srgbClr val="00B050"/>
                </a:solidFill>
                <a:latin typeface="PalatinoLT-Roman" charset="0"/>
                <a:ea typeface="Geneva" pitchFamily="121" charset="-128"/>
              </a:rPr>
              <a:t>1) </a:t>
            </a:r>
            <a:r>
              <a:rPr lang="en-US" sz="2600" u="sng" dirty="0">
                <a:solidFill>
                  <a:srgbClr val="00B050"/>
                </a:solidFill>
                <a:latin typeface="PalatinoLT-Roman" charset="0"/>
                <a:ea typeface="Geneva" pitchFamily="121" charset="-128"/>
              </a:rPr>
              <a:t>synthetize</a:t>
            </a:r>
            <a:r>
              <a:rPr lang="en-US" sz="2600" dirty="0">
                <a:solidFill>
                  <a:srgbClr val="000000"/>
                </a:solidFill>
                <a:latin typeface="PalatinoLT-Roman" charset="0"/>
                <a:ea typeface="Geneva" pitchFamily="121" charset="-128"/>
              </a:rPr>
              <a:t> it and can safely 2) </a:t>
            </a:r>
            <a:r>
              <a:rPr lang="en-US" sz="2600" u="sng" dirty="0">
                <a:solidFill>
                  <a:srgbClr val="C00000"/>
                </a:solidFill>
                <a:latin typeface="PalatinoLT-Roman" charset="0"/>
                <a:ea typeface="Geneva" pitchFamily="121" charset="-128"/>
              </a:rPr>
              <a:t>store</a:t>
            </a:r>
            <a:r>
              <a:rPr lang="en-US" sz="2600" dirty="0">
                <a:solidFill>
                  <a:srgbClr val="C00000"/>
                </a:solidFill>
                <a:latin typeface="PalatinoLT-Roman" charset="0"/>
                <a:ea typeface="Geneva" pitchFamily="121" charset="-128"/>
              </a:rPr>
              <a:t> </a:t>
            </a:r>
            <a:r>
              <a:rPr lang="en-US" sz="2600" dirty="0">
                <a:latin typeface="PalatinoLT-Roman" charset="0"/>
                <a:ea typeface="Geneva" pitchFamily="121" charset="-128"/>
              </a:rPr>
              <a:t>it</a:t>
            </a:r>
            <a:r>
              <a:rPr lang="en-US" sz="2600" dirty="0">
                <a:solidFill>
                  <a:srgbClr val="000000"/>
                </a:solidFill>
                <a:latin typeface="PalatinoLT-Roman" charset="0"/>
                <a:ea typeface="Geneva" pitchFamily="121" charset="-128"/>
              </a:rPr>
              <a:t> for 3) </a:t>
            </a:r>
            <a:r>
              <a:rPr lang="en-US" sz="2600" u="sng" dirty="0">
                <a:solidFill>
                  <a:srgbClr val="FF0000"/>
                </a:solidFill>
                <a:latin typeface="PalatinoLT-Roman" charset="0"/>
                <a:ea typeface="Geneva" pitchFamily="121" charset="-128"/>
              </a:rPr>
              <a:t>release</a:t>
            </a:r>
          </a:p>
          <a:p>
            <a:pPr lvl="1">
              <a:buFontTx/>
              <a:buChar char="•"/>
              <a:defRPr/>
            </a:pPr>
            <a:endParaRPr lang="en-US" sz="2600" dirty="0">
              <a:solidFill>
                <a:srgbClr val="000000"/>
              </a:solidFill>
              <a:latin typeface="PalatinoLT-Roman" charset="0"/>
              <a:ea typeface="Geneva" pitchFamily="121" charset="-128"/>
            </a:endParaRPr>
          </a:p>
          <a:p>
            <a:pPr lvl="1">
              <a:buFontTx/>
              <a:buChar char="•"/>
              <a:defRPr/>
            </a:pPr>
            <a:r>
              <a:rPr lang="en-US" sz="2600" dirty="0">
                <a:solidFill>
                  <a:srgbClr val="000000"/>
                </a:solidFill>
                <a:latin typeface="PalatinoLT-Roman" charset="0"/>
                <a:ea typeface="Geneva" pitchFamily="121" charset="-128"/>
              </a:rPr>
              <a:t>Presynaptic cell has mechanisms for </a:t>
            </a:r>
            <a:r>
              <a:rPr lang="en-US" sz="2600" b="1" dirty="0">
                <a:solidFill>
                  <a:srgbClr val="CF55B1"/>
                </a:solidFill>
                <a:latin typeface="PalatinoLT-Roman" charset="0"/>
                <a:ea typeface="Geneva" pitchFamily="121" charset="-128"/>
              </a:rPr>
              <a:t>4</a:t>
            </a:r>
            <a:r>
              <a:rPr lang="en-US" sz="2600" b="1" dirty="0" smtClean="0">
                <a:solidFill>
                  <a:srgbClr val="CF55B1"/>
                </a:solidFill>
                <a:latin typeface="PalatinoLT-Roman" charset="0"/>
                <a:ea typeface="Geneva" pitchFamily="121" charset="-128"/>
              </a:rPr>
              <a:t>)</a:t>
            </a:r>
            <a:r>
              <a:rPr lang="sl-SI" sz="2600" b="1" dirty="0" smtClean="0">
                <a:solidFill>
                  <a:srgbClr val="CF55B1"/>
                </a:solidFill>
                <a:latin typeface="PalatinoLT-Roman" charset="0"/>
                <a:ea typeface="Geneva" pitchFamily="121" charset="-128"/>
              </a:rPr>
              <a:t> </a:t>
            </a:r>
            <a:r>
              <a:rPr lang="en-US" sz="2600" b="1" u="sng" dirty="0" smtClean="0">
                <a:solidFill>
                  <a:srgbClr val="CF55B1"/>
                </a:solidFill>
                <a:latin typeface="PalatinoLT-Roman" charset="0"/>
                <a:ea typeface="Geneva" pitchFamily="121" charset="-128"/>
              </a:rPr>
              <a:t>inactivation</a:t>
            </a:r>
            <a:r>
              <a:rPr lang="en-US" sz="2600" b="1" dirty="0" smtClean="0">
                <a:solidFill>
                  <a:srgbClr val="CF55B1"/>
                </a:solidFill>
                <a:latin typeface="PalatinoLT-Roman" charset="0"/>
                <a:ea typeface="Geneva" pitchFamily="121" charset="-128"/>
              </a:rPr>
              <a:t> </a:t>
            </a:r>
            <a:r>
              <a:rPr lang="en-US" sz="2600" dirty="0">
                <a:solidFill>
                  <a:srgbClr val="000000"/>
                </a:solidFill>
                <a:latin typeface="PalatinoLT-Roman" charset="0"/>
                <a:ea typeface="Geneva" pitchFamily="121" charset="-128"/>
              </a:rPr>
              <a:t>of neurotransmitter</a:t>
            </a:r>
          </a:p>
          <a:p>
            <a:pPr marL="457200" lvl="1" indent="0">
              <a:buNone/>
              <a:defRPr/>
            </a:pPr>
            <a:endParaRPr lang="en-US" sz="2600" dirty="0">
              <a:solidFill>
                <a:srgbClr val="000000"/>
              </a:solidFill>
              <a:latin typeface="PalatinoLT-Roman" charset="0"/>
              <a:ea typeface="Geneva" pitchFamily="121" charset="-128"/>
            </a:endParaRPr>
          </a:p>
          <a:p>
            <a:pPr lvl="1">
              <a:buFontTx/>
              <a:buChar char="•"/>
              <a:defRPr/>
            </a:pPr>
            <a:r>
              <a:rPr lang="en-US" sz="2600" b="1" dirty="0">
                <a:solidFill>
                  <a:srgbClr val="000000"/>
                </a:solidFill>
                <a:latin typeface="PalatinoLT-Roman" charset="0"/>
                <a:ea typeface="Geneva" pitchFamily="121" charset="-128"/>
              </a:rPr>
              <a:t>Neurotransmitter</a:t>
            </a:r>
            <a:r>
              <a:rPr lang="en-US" sz="2600" dirty="0">
                <a:solidFill>
                  <a:srgbClr val="000000"/>
                </a:solidFill>
                <a:latin typeface="PalatinoLT-Roman" charset="0"/>
                <a:ea typeface="Geneva" pitchFamily="121" charset="-128"/>
              </a:rPr>
              <a:t> is released form presynaptic terminal in the presence of 5) </a:t>
            </a:r>
            <a:r>
              <a:rPr lang="en-US" sz="2600" u="sng" dirty="0">
                <a:solidFill>
                  <a:srgbClr val="000000"/>
                </a:solidFill>
                <a:latin typeface="PalatinoLT-Roman" charset="0"/>
                <a:ea typeface="Geneva" pitchFamily="121" charset="-128"/>
              </a:rPr>
              <a:t>stimulus</a:t>
            </a:r>
            <a:endParaRPr lang="en-US" sz="2600" dirty="0">
              <a:solidFill>
                <a:srgbClr val="000000"/>
              </a:solidFill>
              <a:latin typeface="PalatinoLT-Roman" charset="0"/>
              <a:ea typeface="Geneva" pitchFamily="121" charset="-128"/>
            </a:endParaRPr>
          </a:p>
        </p:txBody>
      </p:sp>
      <p:pic>
        <p:nvPicPr>
          <p:cNvPr id="4" name="Picture 3"/>
          <p:cNvPicPr>
            <a:picLocks noChangeAspect="1"/>
          </p:cNvPicPr>
          <p:nvPr/>
        </p:nvPicPr>
        <p:blipFill>
          <a:blip r:embed="rId3" cstate="print"/>
          <a:srcRect/>
          <a:stretch>
            <a:fillRect/>
          </a:stretch>
        </p:blipFill>
        <p:spPr bwMode="auto">
          <a:xfrm>
            <a:off x="7016647" y="800100"/>
            <a:ext cx="4734391" cy="5503140"/>
          </a:xfrm>
          <a:prstGeom prst="rect">
            <a:avLst/>
          </a:prstGeom>
          <a:noFill/>
          <a:ln w="9525">
            <a:noFill/>
            <a:miter lim="800000"/>
            <a:headEnd/>
            <a:tailEnd/>
          </a:ln>
        </p:spPr>
      </p:pic>
      <p:sp>
        <p:nvSpPr>
          <p:cNvPr id="2" name="Title 1">
            <a:extLst>
              <a:ext uri="{FF2B5EF4-FFF2-40B4-BE49-F238E27FC236}">
                <a16:creationId xmlns:a16="http://schemas.microsoft.com/office/drawing/2014/main" id="{544996FC-230F-AEE7-12B7-CE85530B8315}"/>
              </a:ext>
            </a:extLst>
          </p:cNvPr>
          <p:cNvSpPr txBox="1">
            <a:spLocks/>
          </p:cNvSpPr>
          <p:nvPr/>
        </p:nvSpPr>
        <p:spPr>
          <a:xfrm>
            <a:off x="174729" y="45937"/>
            <a:ext cx="10001250" cy="1017645"/>
          </a:xfrm>
          <a:prstGeom prst="rect">
            <a:avLst/>
          </a:prstGeom>
        </p:spPr>
        <p:txBody>
          <a:bodyPr vert="horz" lIns="91440" tIns="45720" rIns="91440" bIns="45720" rtlCol="0" anchor="ctr">
            <a:normAutofit lnSpcReduction="10000"/>
          </a:bodyPr>
          <a:lstStyle>
            <a:lvl1pPr>
              <a:lnSpc>
                <a:spcPct val="90000"/>
              </a:lnSpc>
              <a:spcBef>
                <a:spcPct val="0"/>
              </a:spcBef>
              <a:buNone/>
              <a:defRPr sz="4000">
                <a:latin typeface="+mj-lt"/>
                <a:ea typeface="+mj-ea"/>
                <a:cs typeface="+mj-cs"/>
              </a:defRPr>
            </a:lvl1pPr>
          </a:lstStyle>
          <a:p>
            <a:r>
              <a:rPr lang="en-US" sz="3600" cap="all" dirty="0"/>
              <a:t>Neurotransmitters: </a:t>
            </a:r>
            <a:r>
              <a:rPr lang="en-US" sz="3600" dirty="0"/>
              <a:t>synthesis, storage, release and inactivation</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555" name="Picture 3"/>
          <p:cNvPicPr>
            <a:picLocks noChangeAspect="1"/>
          </p:cNvPicPr>
          <p:nvPr/>
        </p:nvPicPr>
        <p:blipFill>
          <a:blip r:embed="rId3" cstate="print"/>
          <a:srcRect/>
          <a:stretch>
            <a:fillRect/>
          </a:stretch>
        </p:blipFill>
        <p:spPr bwMode="auto">
          <a:xfrm>
            <a:off x="1154430" y="797165"/>
            <a:ext cx="9966960" cy="5419112"/>
          </a:xfrm>
          <a:prstGeom prst="rect">
            <a:avLst/>
          </a:prstGeom>
          <a:noFill/>
          <a:ln w="9525">
            <a:noFill/>
            <a:miter lim="800000"/>
            <a:headEnd/>
            <a:tailEnd/>
          </a:ln>
        </p:spPr>
      </p:pic>
      <p:sp>
        <p:nvSpPr>
          <p:cNvPr id="2" name="Rectangle 1"/>
          <p:cNvSpPr/>
          <p:nvPr/>
        </p:nvSpPr>
        <p:spPr>
          <a:xfrm>
            <a:off x="1977390" y="6232258"/>
            <a:ext cx="9996940" cy="461665"/>
          </a:xfrm>
          <a:prstGeom prst="rect">
            <a:avLst/>
          </a:prstGeom>
        </p:spPr>
        <p:txBody>
          <a:bodyPr wrap="square">
            <a:spAutoFit/>
          </a:bodyPr>
          <a:lstStyle/>
          <a:p>
            <a:pPr eaLnBrk="1" hangingPunct="1">
              <a:buFontTx/>
              <a:buNone/>
              <a:defRPr/>
            </a:pPr>
            <a:r>
              <a:rPr lang="en-GB" sz="2400" b="1" i="0" u="none" strike="noStrike" dirty="0">
                <a:effectLst/>
              </a:rPr>
              <a:t>Neuromodulators</a:t>
            </a:r>
            <a:r>
              <a:rPr lang="en-GB" sz="2400" b="0" i="0" u="none" strike="noStrike" dirty="0">
                <a:effectLst/>
              </a:rPr>
              <a:t> </a:t>
            </a:r>
            <a:r>
              <a:rPr lang="en-GB" sz="2400" b="0" i="0" u="sng" strike="noStrike" dirty="0">
                <a:effectLst/>
              </a:rPr>
              <a:t>accelerate</a:t>
            </a:r>
            <a:r>
              <a:rPr lang="en-GB" sz="2400" b="0" i="0" u="none" strike="noStrike" dirty="0">
                <a:effectLst/>
              </a:rPr>
              <a:t>, </a:t>
            </a:r>
            <a:r>
              <a:rPr lang="en-GB" sz="2400" b="0" i="0" u="sng" strike="noStrike" dirty="0">
                <a:effectLst/>
              </a:rPr>
              <a:t>reduce</a:t>
            </a:r>
            <a:r>
              <a:rPr lang="en-GB" sz="2400" b="0" i="0" u="none" strike="noStrike" dirty="0">
                <a:effectLst/>
              </a:rPr>
              <a:t> or </a:t>
            </a:r>
            <a:r>
              <a:rPr lang="en-GB" sz="2400" b="0" i="0" u="sng" strike="noStrike" dirty="0">
                <a:effectLst/>
              </a:rPr>
              <a:t>prolong</a:t>
            </a:r>
            <a:r>
              <a:rPr lang="en-GB" sz="2400" b="0" i="0" u="none" strike="noStrike" dirty="0">
                <a:effectLst/>
              </a:rPr>
              <a:t> the neurotransmitter’s </a:t>
            </a:r>
            <a:r>
              <a:rPr lang="en-GB" sz="2400" b="0" i="0" u="none" strike="noStrike" dirty="0">
                <a:solidFill>
                  <a:srgbClr val="002060"/>
                </a:solidFill>
                <a:effectLst/>
              </a:rPr>
              <a:t>action</a:t>
            </a:r>
            <a:endParaRPr lang="sl-SI" sz="2400" dirty="0">
              <a:solidFill>
                <a:srgbClr val="002060"/>
              </a:solidFill>
            </a:endParaRPr>
          </a:p>
        </p:txBody>
      </p:sp>
      <p:sp>
        <p:nvSpPr>
          <p:cNvPr id="5" name="Title 1">
            <a:extLst>
              <a:ext uri="{FF2B5EF4-FFF2-40B4-BE49-F238E27FC236}">
                <a16:creationId xmlns:a16="http://schemas.microsoft.com/office/drawing/2014/main" id="{E386F942-547E-4694-FCF1-041ECEB0D7B6}"/>
              </a:ext>
            </a:extLst>
          </p:cNvPr>
          <p:cNvSpPr txBox="1">
            <a:spLocks/>
          </p:cNvSpPr>
          <p:nvPr/>
        </p:nvSpPr>
        <p:spPr>
          <a:xfrm>
            <a:off x="116246" y="94469"/>
            <a:ext cx="9267596" cy="686715"/>
          </a:xfrm>
          <a:prstGeom prst="rect">
            <a:avLst/>
          </a:prstGeom>
        </p:spPr>
        <p:txBody>
          <a:bodyPr vert="horz" lIns="91440" tIns="45720" rIns="91440" bIns="45720" rtlCol="0" anchor="ctr">
            <a:normAutofit/>
          </a:bodyPr>
          <a:lstStyle>
            <a:lvl1pPr>
              <a:lnSpc>
                <a:spcPct val="90000"/>
              </a:lnSpc>
              <a:spcBef>
                <a:spcPct val="0"/>
              </a:spcBef>
              <a:buNone/>
              <a:defRPr sz="4000">
                <a:latin typeface="+mj-lt"/>
                <a:ea typeface="+mj-ea"/>
                <a:cs typeface="+mj-cs"/>
              </a:defRPr>
            </a:lvl1pPr>
          </a:lstStyle>
          <a:p>
            <a:r>
              <a:rPr lang="en-US" sz="3600" cap="all" dirty="0"/>
              <a:t>Signal transduction by neuropeptides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4" name="Title 1"/>
          <p:cNvSpPr>
            <a:spLocks noGrp="1"/>
          </p:cNvSpPr>
          <p:nvPr>
            <p:ph type="title"/>
          </p:nvPr>
        </p:nvSpPr>
        <p:spPr>
          <a:xfrm>
            <a:off x="168748" y="254551"/>
            <a:ext cx="11523580" cy="366254"/>
          </a:xfrm>
        </p:spPr>
        <p:txBody>
          <a:bodyPr>
            <a:normAutofit fontScale="90000"/>
          </a:bodyPr>
          <a:lstStyle/>
          <a:p>
            <a:r>
              <a:rPr lang="en-US" dirty="0">
                <a:ea typeface="Geneva" pitchFamily="121" charset="-128"/>
                <a:cs typeface="Arial" pitchFamily="34" charset="0"/>
              </a:rPr>
              <a:t>Processes</a:t>
            </a:r>
            <a:r>
              <a:rPr lang="sl-SI" dirty="0">
                <a:ea typeface="Geneva" pitchFamily="121" charset="-128"/>
                <a:cs typeface="Arial" pitchFamily="34" charset="0"/>
              </a:rPr>
              <a:t> of synaptic neurotransmission</a:t>
            </a:r>
            <a:endParaRPr lang="en-US" dirty="0">
              <a:ea typeface="Geneva" pitchFamily="121" charset="-128"/>
              <a:cs typeface="Arial" pitchFamily="34" charset="0"/>
            </a:endParaRPr>
          </a:p>
        </p:txBody>
      </p:sp>
      <p:sp>
        <p:nvSpPr>
          <p:cNvPr id="4" name="Rectangle 3"/>
          <p:cNvSpPr txBox="1">
            <a:spLocks noChangeArrowheads="1"/>
          </p:cNvSpPr>
          <p:nvPr/>
        </p:nvSpPr>
        <p:spPr>
          <a:xfrm>
            <a:off x="499672" y="988156"/>
            <a:ext cx="5016266" cy="5615293"/>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Geneva"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Geneva" charset="0"/>
              </a:defRPr>
            </a:lvl2pPr>
            <a:lvl3pPr marL="1143000" indent="-228600" algn="l" rtl="0" eaLnBrk="0" fontAlgn="base" hangingPunct="0">
              <a:spcBef>
                <a:spcPct val="20000"/>
              </a:spcBef>
              <a:spcAft>
                <a:spcPct val="0"/>
              </a:spcAft>
              <a:buChar char="•"/>
              <a:defRPr sz="2400">
                <a:solidFill>
                  <a:schemeClr val="tx1"/>
                </a:solidFill>
                <a:latin typeface="+mn-lt"/>
                <a:ea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GB" sz="2400" b="1" dirty="0"/>
              <a:t>Small synaptic vesicle </a:t>
            </a:r>
          </a:p>
          <a:p>
            <a:pPr marL="0" indent="0">
              <a:buNone/>
            </a:pPr>
            <a:r>
              <a:rPr lang="en-GB" sz="2000" dirty="0"/>
              <a:t>(the most abundant form of secretory vesicle in CNS) </a:t>
            </a:r>
            <a:r>
              <a:rPr lang="en-GB" sz="2400" b="1" dirty="0"/>
              <a:t>cluster in the active zone </a:t>
            </a:r>
            <a:r>
              <a:rPr lang="en-GB" sz="2400" dirty="0"/>
              <a:t>of the nerve terminal</a:t>
            </a:r>
          </a:p>
          <a:p>
            <a:r>
              <a:rPr lang="en-GB" sz="2400" dirty="0">
                <a:effectLst/>
              </a:rPr>
              <a:t>A depolarization dependent influx of Ca</a:t>
            </a:r>
            <a:r>
              <a:rPr lang="en-GB" sz="2400" baseline="30000" dirty="0">
                <a:effectLst/>
              </a:rPr>
              <a:t>2+ </a:t>
            </a:r>
            <a:r>
              <a:rPr lang="en-GB" sz="2400" dirty="0">
                <a:effectLst/>
              </a:rPr>
              <a:t>into the presynaptic terminal causes</a:t>
            </a:r>
          </a:p>
          <a:p>
            <a:pPr lvl="1"/>
            <a:r>
              <a:rPr lang="en-GB" sz="2400" b="1" dirty="0">
                <a:effectLst/>
              </a:rPr>
              <a:t>synaptic vesicles to fuse</a:t>
            </a:r>
            <a:r>
              <a:rPr lang="en-GB" sz="2400" dirty="0">
                <a:effectLst/>
              </a:rPr>
              <a:t> with the plasma membrane (</a:t>
            </a:r>
            <a:r>
              <a:rPr lang="en-GB" sz="2400" b="1" i="1" dirty="0">
                <a:effectLst/>
              </a:rPr>
              <a:t>active zone</a:t>
            </a:r>
            <a:r>
              <a:rPr lang="en-GB" sz="2400" dirty="0">
                <a:effectLst/>
              </a:rPr>
              <a:t>),</a:t>
            </a:r>
          </a:p>
          <a:p>
            <a:pPr lvl="1"/>
            <a:r>
              <a:rPr lang="en-GB" sz="2400" dirty="0">
                <a:effectLst/>
              </a:rPr>
              <a:t>thereby </a:t>
            </a:r>
            <a:r>
              <a:rPr lang="en-GB" sz="2400" b="1" dirty="0">
                <a:effectLst/>
              </a:rPr>
              <a:t>releasing neurotransmitter</a:t>
            </a:r>
            <a:r>
              <a:rPr lang="en-GB" sz="2400" dirty="0">
                <a:effectLst/>
              </a:rPr>
              <a:t> into the synaptic cleft - </a:t>
            </a:r>
            <a:r>
              <a:rPr lang="en-GB" sz="2400" b="1" dirty="0">
                <a:effectLst/>
              </a:rPr>
              <a:t>exocytosis</a:t>
            </a:r>
            <a:endParaRPr lang="sl-SI" sz="2400" b="1" kern="0" dirty="0">
              <a:solidFill>
                <a:srgbClr val="000000"/>
              </a:solidFill>
            </a:endParaRPr>
          </a:p>
        </p:txBody>
      </p:sp>
      <p:grpSp>
        <p:nvGrpSpPr>
          <p:cNvPr id="21" name="Group 20">
            <a:extLst>
              <a:ext uri="{FF2B5EF4-FFF2-40B4-BE49-F238E27FC236}">
                <a16:creationId xmlns:a16="http://schemas.microsoft.com/office/drawing/2014/main" id="{50E2E3F2-D28C-133D-C64F-D8277951940E}"/>
              </a:ext>
            </a:extLst>
          </p:cNvPr>
          <p:cNvGrpSpPr/>
          <p:nvPr/>
        </p:nvGrpSpPr>
        <p:grpSpPr>
          <a:xfrm>
            <a:off x="6096000" y="826919"/>
            <a:ext cx="6049303" cy="5615293"/>
            <a:chOff x="6096000" y="826919"/>
            <a:chExt cx="6049303" cy="5615293"/>
          </a:xfrm>
        </p:grpSpPr>
        <p:grpSp>
          <p:nvGrpSpPr>
            <p:cNvPr id="10" name="Group 9">
              <a:extLst>
                <a:ext uri="{FF2B5EF4-FFF2-40B4-BE49-F238E27FC236}">
                  <a16:creationId xmlns:a16="http://schemas.microsoft.com/office/drawing/2014/main" id="{89090EC3-9D73-6BAC-21F8-0B6EEC6CAF91}"/>
                </a:ext>
              </a:extLst>
            </p:cNvPr>
            <p:cNvGrpSpPr/>
            <p:nvPr/>
          </p:nvGrpSpPr>
          <p:grpSpPr>
            <a:xfrm>
              <a:off x="6096000" y="826919"/>
              <a:ext cx="5723965" cy="5615293"/>
              <a:chOff x="4405796" y="800100"/>
              <a:chExt cx="5139141" cy="5257800"/>
            </a:xfrm>
          </p:grpSpPr>
          <p:pic>
            <p:nvPicPr>
              <p:cNvPr id="28675" name="Picture 3"/>
              <p:cNvPicPr>
                <a:picLocks noChangeAspect="1"/>
              </p:cNvPicPr>
              <p:nvPr/>
            </p:nvPicPr>
            <p:blipFill>
              <a:blip r:embed="rId3" cstate="print"/>
              <a:srcRect/>
              <a:stretch>
                <a:fillRect/>
              </a:stretch>
            </p:blipFill>
            <p:spPr bwMode="auto">
              <a:xfrm>
                <a:off x="4405796" y="800100"/>
                <a:ext cx="5139141" cy="5257800"/>
              </a:xfrm>
              <a:prstGeom prst="rect">
                <a:avLst/>
              </a:prstGeom>
              <a:noFill/>
              <a:ln w="9525">
                <a:noFill/>
                <a:miter lim="800000"/>
                <a:headEnd/>
                <a:tailEnd/>
              </a:ln>
            </p:spPr>
          </p:pic>
          <p:sp>
            <p:nvSpPr>
              <p:cNvPr id="7" name="TextBox 6">
                <a:extLst>
                  <a:ext uri="{FF2B5EF4-FFF2-40B4-BE49-F238E27FC236}">
                    <a16:creationId xmlns:a16="http://schemas.microsoft.com/office/drawing/2014/main" id="{7BF416C6-D339-49A5-10B5-8731F4C98320}"/>
                  </a:ext>
                </a:extLst>
              </p:cNvPr>
              <p:cNvSpPr txBox="1"/>
              <p:nvPr/>
            </p:nvSpPr>
            <p:spPr>
              <a:xfrm>
                <a:off x="6457180" y="3566203"/>
                <a:ext cx="1328472" cy="830997"/>
              </a:xfrm>
              <a:prstGeom prst="rect">
                <a:avLst/>
              </a:prstGeom>
              <a:noFill/>
            </p:spPr>
            <p:txBody>
              <a:bodyPr wrap="square">
                <a:spAutoFit/>
              </a:bodyPr>
              <a:lstStyle/>
              <a:p>
                <a:r>
                  <a:rPr lang="en-US" sz="2400" dirty="0"/>
                  <a:t>Active zone</a:t>
                </a:r>
              </a:p>
            </p:txBody>
          </p:sp>
        </p:grpSp>
        <p:sp>
          <p:nvSpPr>
            <p:cNvPr id="9" name="TextBox 8">
              <a:extLst>
                <a:ext uri="{FF2B5EF4-FFF2-40B4-BE49-F238E27FC236}">
                  <a16:creationId xmlns:a16="http://schemas.microsoft.com/office/drawing/2014/main" id="{35A9ECB4-62C5-7D29-5272-883BD4A0B306}"/>
                </a:ext>
              </a:extLst>
            </p:cNvPr>
            <p:cNvSpPr txBox="1"/>
            <p:nvPr/>
          </p:nvSpPr>
          <p:spPr>
            <a:xfrm>
              <a:off x="9598369" y="5774981"/>
              <a:ext cx="2093959" cy="369332"/>
            </a:xfrm>
            <a:prstGeom prst="rect">
              <a:avLst/>
            </a:prstGeom>
            <a:solidFill>
              <a:schemeClr val="bg2">
                <a:alpha val="60000"/>
              </a:schemeClr>
            </a:solidFill>
          </p:spPr>
          <p:txBody>
            <a:bodyPr wrap="square">
              <a:spAutoFit/>
            </a:bodyPr>
            <a:lstStyle>
              <a:defPPr>
                <a:defRPr lang="en-US"/>
              </a:defPPr>
              <a:lvl1pPr>
                <a:defRPr sz="2400"/>
              </a:lvl1pPr>
            </a:lstStyle>
            <a:p>
              <a:r>
                <a:rPr lang="en-US" sz="1800" dirty="0"/>
                <a:t>Postsynaptic density </a:t>
              </a:r>
            </a:p>
          </p:txBody>
        </p:sp>
        <p:cxnSp>
          <p:nvCxnSpPr>
            <p:cNvPr id="12" name="Straight Connector 11">
              <a:extLst>
                <a:ext uri="{FF2B5EF4-FFF2-40B4-BE49-F238E27FC236}">
                  <a16:creationId xmlns:a16="http://schemas.microsoft.com/office/drawing/2014/main" id="{C3882F93-1BF0-A75D-55E2-3397839A7F8A}"/>
                </a:ext>
              </a:extLst>
            </p:cNvPr>
            <p:cNvCxnSpPr>
              <a:cxnSpLocks/>
              <a:stCxn id="14" idx="2"/>
            </p:cNvCxnSpPr>
            <p:nvPr/>
          </p:nvCxnSpPr>
          <p:spPr>
            <a:xfrm flipH="1">
              <a:off x="10437527" y="4380439"/>
              <a:ext cx="855394" cy="66314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237DD065-12D5-2A9F-18DF-FF1F5E31E4B3}"/>
                </a:ext>
              </a:extLst>
            </p:cNvPr>
            <p:cNvSpPr txBox="1"/>
            <p:nvPr/>
          </p:nvSpPr>
          <p:spPr>
            <a:xfrm>
              <a:off x="10440538" y="3980329"/>
              <a:ext cx="1704765" cy="400110"/>
            </a:xfrm>
            <a:prstGeom prst="rect">
              <a:avLst/>
            </a:prstGeom>
            <a:noFill/>
          </p:spPr>
          <p:txBody>
            <a:bodyPr wrap="square">
              <a:spAutoFit/>
            </a:bodyPr>
            <a:lstStyle>
              <a:defPPr>
                <a:defRPr lang="en-US"/>
              </a:defPPr>
              <a:lvl1pPr>
                <a:defRPr sz="2400"/>
              </a:lvl1pPr>
            </a:lstStyle>
            <a:p>
              <a:r>
                <a:rPr lang="en-US" sz="2000" dirty="0"/>
                <a:t>Synaptic cleft</a:t>
              </a:r>
            </a:p>
          </p:txBody>
        </p:sp>
        <p:cxnSp>
          <p:nvCxnSpPr>
            <p:cNvPr id="17" name="Straight Connector 16">
              <a:extLst>
                <a:ext uri="{FF2B5EF4-FFF2-40B4-BE49-F238E27FC236}">
                  <a16:creationId xmlns:a16="http://schemas.microsoft.com/office/drawing/2014/main" id="{AAC7BA4D-CBA7-386F-FE1B-BE1F6AA5C25A}"/>
                </a:ext>
              </a:extLst>
            </p:cNvPr>
            <p:cNvCxnSpPr>
              <a:cxnSpLocks/>
            </p:cNvCxnSpPr>
            <p:nvPr/>
          </p:nvCxnSpPr>
          <p:spPr>
            <a:xfrm flipH="1" flipV="1">
              <a:off x="8957982" y="5647765"/>
              <a:ext cx="1479545" cy="198650"/>
            </a:xfrm>
            <a:prstGeom prst="line">
              <a:avLst/>
            </a:prstGeom>
            <a:ln w="15875">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grpSp>
      <p:pic>
        <p:nvPicPr>
          <p:cNvPr id="22" name="Slika 4">
            <a:extLst>
              <a:ext uri="{FF2B5EF4-FFF2-40B4-BE49-F238E27FC236}">
                <a16:creationId xmlns:a16="http://schemas.microsoft.com/office/drawing/2014/main" id="{6C0A3911-EACE-7D71-CCDC-0D0A39509ED0}"/>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xmlns="" r:id="rId5"/>
              </a:ext>
            </a:extLst>
          </a:blip>
          <a:stretch>
            <a:fillRect/>
          </a:stretch>
        </p:blipFill>
        <p:spPr>
          <a:xfrm>
            <a:off x="6676064" y="620805"/>
            <a:ext cx="4817482" cy="599002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4" fill="hold" nodeType="withEffect">
                                  <p:stCondLst>
                                    <p:cond delay="0"/>
                                  </p:stCondLst>
                                  <p:childTnLst>
                                    <p:anim calcmode="lin" valueType="num">
                                      <p:cBhvr additive="base">
                                        <p:cTn id="6" dur="500"/>
                                        <p:tgtEl>
                                          <p:spTgt spid="21"/>
                                        </p:tgtEl>
                                        <p:attrNameLst>
                                          <p:attrName>ppt_x</p:attrName>
                                        </p:attrNameLst>
                                      </p:cBhvr>
                                      <p:tavLst>
                                        <p:tav tm="0">
                                          <p:val>
                                            <p:strVal val="ppt_x"/>
                                          </p:val>
                                        </p:tav>
                                        <p:tav tm="100000">
                                          <p:val>
                                            <p:strVal val="ppt_x"/>
                                          </p:val>
                                        </p:tav>
                                      </p:tavLst>
                                    </p:anim>
                                    <p:anim calcmode="lin" valueType="num">
                                      <p:cBhvr additive="base">
                                        <p:cTn id="7" dur="500"/>
                                        <p:tgtEl>
                                          <p:spTgt spid="21"/>
                                        </p:tgtEl>
                                        <p:attrNameLst>
                                          <p:attrName>ppt_y</p:attrName>
                                        </p:attrNameLst>
                                      </p:cBhvr>
                                      <p:tavLst>
                                        <p:tav tm="0">
                                          <p:val>
                                            <p:strVal val="ppt_y"/>
                                          </p:val>
                                        </p:tav>
                                        <p:tav tm="100000">
                                          <p:val>
                                            <p:strVal val="1+ppt_h/2"/>
                                          </p:val>
                                        </p:tav>
                                      </p:tavLst>
                                    </p:anim>
                                    <p:set>
                                      <p:cBhvr>
                                        <p:cTn id="8" dur="1" fill="hold">
                                          <p:stCondLst>
                                            <p:cond delay="499"/>
                                          </p:stCondLst>
                                        </p:cTn>
                                        <p:tgtEl>
                                          <p:spTgt spid="21"/>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533400" y="174625"/>
            <a:ext cx="10515600" cy="874395"/>
          </a:xfrm>
        </p:spPr>
        <p:txBody>
          <a:bodyPr vert="horz" lIns="91440" tIns="45720" rIns="91440" bIns="45720" rtlCol="0" anchor="ctr">
            <a:normAutofit/>
          </a:bodyPr>
          <a:lstStyle/>
          <a:p>
            <a:r>
              <a:rPr lang="sl-SI" sz="4000" cap="all" dirty="0"/>
              <a:t>Content of the lecture</a:t>
            </a:r>
          </a:p>
        </p:txBody>
      </p:sp>
      <p:sp>
        <p:nvSpPr>
          <p:cNvPr id="3" name="Označba mesta vsebine 2"/>
          <p:cNvSpPr>
            <a:spLocks noGrp="1"/>
          </p:cNvSpPr>
          <p:nvPr>
            <p:ph idx="1"/>
          </p:nvPr>
        </p:nvSpPr>
        <p:spPr>
          <a:xfrm>
            <a:off x="670560" y="1163320"/>
            <a:ext cx="10515600" cy="4805363"/>
          </a:xfrm>
        </p:spPr>
        <p:txBody>
          <a:bodyPr>
            <a:normAutofit fontScale="92500" lnSpcReduction="20000"/>
          </a:bodyPr>
          <a:lstStyle/>
          <a:p>
            <a:pPr>
              <a:lnSpc>
                <a:spcPct val="100000"/>
              </a:lnSpc>
            </a:pPr>
            <a:r>
              <a:rPr lang="en-US" cap="all" dirty="0"/>
              <a:t>Introduction</a:t>
            </a:r>
          </a:p>
          <a:p>
            <a:pPr lvl="1">
              <a:lnSpc>
                <a:spcPct val="100000"/>
              </a:lnSpc>
            </a:pPr>
            <a:r>
              <a:rPr lang="en-US" dirty="0"/>
              <a:t>Overview of neuron structure and function</a:t>
            </a:r>
          </a:p>
          <a:p>
            <a:pPr lvl="1">
              <a:lnSpc>
                <a:spcPct val="100000"/>
              </a:lnSpc>
            </a:pPr>
            <a:r>
              <a:rPr lang="en-US" dirty="0"/>
              <a:t>Neural communication</a:t>
            </a:r>
          </a:p>
          <a:p>
            <a:pPr>
              <a:lnSpc>
                <a:spcPct val="100000"/>
              </a:lnSpc>
            </a:pPr>
            <a:r>
              <a:rPr lang="en-US" cap="all" dirty="0"/>
              <a:t>Cellular Basis of Communication</a:t>
            </a:r>
          </a:p>
          <a:p>
            <a:pPr lvl="1">
              <a:lnSpc>
                <a:spcPct val="100000"/>
              </a:lnSpc>
            </a:pPr>
            <a:r>
              <a:rPr lang="en-US" dirty="0"/>
              <a:t>Electric properties of neurons</a:t>
            </a:r>
          </a:p>
          <a:p>
            <a:r>
              <a:rPr lang="en-US" cap="all" dirty="0"/>
              <a:t>The Synapse</a:t>
            </a:r>
          </a:p>
          <a:p>
            <a:pPr lvl="1"/>
            <a:r>
              <a:rPr lang="en-US" dirty="0"/>
              <a:t>Synaptic transmission</a:t>
            </a:r>
          </a:p>
          <a:p>
            <a:pPr lvl="1"/>
            <a:r>
              <a:rPr lang="en-US" dirty="0"/>
              <a:t>Neurotransmitters</a:t>
            </a:r>
          </a:p>
          <a:p>
            <a:r>
              <a:rPr lang="en-US" cap="all" dirty="0"/>
              <a:t>Overview of signal transduction pathways</a:t>
            </a:r>
          </a:p>
          <a:p>
            <a:pPr lvl="1"/>
            <a:r>
              <a:rPr lang="en-US" dirty="0"/>
              <a:t>G proteins, second messengers, protein phosphorylation</a:t>
            </a:r>
          </a:p>
          <a:p>
            <a:pPr lvl="1"/>
            <a:r>
              <a:rPr lang="en-US" dirty="0"/>
              <a:t>Neurotrophic factors in protein synthesis cascades</a:t>
            </a:r>
          </a:p>
          <a:p>
            <a:pPr lvl="1"/>
            <a:r>
              <a:rPr lang="en-US" dirty="0"/>
              <a:t>Signals to the cell nucleus -  „on demand“ gene expression</a:t>
            </a:r>
          </a:p>
          <a:p>
            <a:r>
              <a:rPr lang="en-US" cap="all" dirty="0"/>
              <a:t>Gene expression profiling</a:t>
            </a:r>
          </a:p>
          <a:p>
            <a:endParaRPr lang="en-US" dirty="0"/>
          </a:p>
        </p:txBody>
      </p:sp>
    </p:spTree>
    <p:extLst>
      <p:ext uri="{BB962C8B-B14F-4D97-AF65-F5344CB8AC3E}">
        <p14:creationId xmlns:p14="http://schemas.microsoft.com/office/powerpoint/2010/main" val="37465170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1747" name="Picture 3"/>
          <p:cNvPicPr>
            <a:picLocks noChangeAspect="1"/>
          </p:cNvPicPr>
          <p:nvPr/>
        </p:nvPicPr>
        <p:blipFill>
          <a:blip r:embed="rId3" cstate="print"/>
          <a:srcRect/>
          <a:stretch>
            <a:fillRect/>
          </a:stretch>
        </p:blipFill>
        <p:spPr bwMode="auto">
          <a:xfrm>
            <a:off x="4820523" y="1095506"/>
            <a:ext cx="6542243" cy="5176837"/>
          </a:xfrm>
          <a:prstGeom prst="rect">
            <a:avLst/>
          </a:prstGeom>
          <a:noFill/>
          <a:ln w="9525">
            <a:noFill/>
            <a:miter lim="800000"/>
            <a:headEnd/>
            <a:tailEnd/>
          </a:ln>
        </p:spPr>
      </p:pic>
      <p:sp>
        <p:nvSpPr>
          <p:cNvPr id="4" name="Rectangle 3"/>
          <p:cNvSpPr txBox="1">
            <a:spLocks noChangeArrowheads="1"/>
          </p:cNvSpPr>
          <p:nvPr/>
        </p:nvSpPr>
        <p:spPr>
          <a:xfrm>
            <a:off x="224852" y="1567573"/>
            <a:ext cx="4488095" cy="5176836"/>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Geneva"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Geneva" charset="0"/>
              </a:defRPr>
            </a:lvl2pPr>
            <a:lvl3pPr marL="1143000" indent="-228600" algn="l" rtl="0" eaLnBrk="0" fontAlgn="base" hangingPunct="0">
              <a:spcBef>
                <a:spcPct val="20000"/>
              </a:spcBef>
              <a:spcAft>
                <a:spcPct val="0"/>
              </a:spcAft>
              <a:buChar char="•"/>
              <a:defRPr sz="2400">
                <a:solidFill>
                  <a:schemeClr val="tx1"/>
                </a:solidFill>
                <a:latin typeface="+mn-lt"/>
                <a:ea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457200" indent="-457200">
              <a:buAutoNum type="arabicParenR"/>
            </a:pPr>
            <a:r>
              <a:rPr lang="en-GB" sz="2000" b="1" dirty="0">
                <a:effectLst/>
              </a:rPr>
              <a:t>docking</a:t>
            </a:r>
            <a:r>
              <a:rPr lang="en-GB" sz="2000" dirty="0">
                <a:effectLst/>
              </a:rPr>
              <a:t> of synaptic vesicles at the plasma membrane of the active zone; </a:t>
            </a:r>
          </a:p>
          <a:p>
            <a:pPr marL="457200" indent="-457200">
              <a:buAutoNum type="arabicParenR"/>
            </a:pPr>
            <a:r>
              <a:rPr lang="en-GB" sz="2000" b="1" dirty="0">
                <a:effectLst/>
              </a:rPr>
              <a:t>priming</a:t>
            </a:r>
            <a:r>
              <a:rPr lang="en-GB" sz="2000" dirty="0">
                <a:effectLst/>
              </a:rPr>
              <a:t>, an ATP-dependent step that prepares each vesicle for release; </a:t>
            </a:r>
          </a:p>
          <a:p>
            <a:pPr marL="457200" indent="-457200">
              <a:buAutoNum type="arabicParenR"/>
            </a:pPr>
            <a:r>
              <a:rPr lang="en-GB" sz="2000" b="1" dirty="0">
                <a:effectLst/>
              </a:rPr>
              <a:t>fusion/exocytosis</a:t>
            </a:r>
            <a:r>
              <a:rPr lang="en-GB" sz="2000" dirty="0">
                <a:effectLst/>
              </a:rPr>
              <a:t>, the release of neurotransmitter triggered by the influx of Ca</a:t>
            </a:r>
            <a:r>
              <a:rPr lang="en-GB" sz="2000" baseline="30000" dirty="0">
                <a:effectLst/>
              </a:rPr>
              <a:t>2+ </a:t>
            </a:r>
            <a:r>
              <a:rPr lang="en-GB" sz="2000" dirty="0">
                <a:effectLst/>
              </a:rPr>
              <a:t>through voltage-gated channels;</a:t>
            </a:r>
          </a:p>
          <a:p>
            <a:pPr marL="457200" indent="-457200">
              <a:buAutoNum type="arabicParenR"/>
            </a:pPr>
            <a:r>
              <a:rPr lang="en-GB" sz="2000" b="1" dirty="0">
                <a:effectLst/>
              </a:rPr>
              <a:t>endocytosis</a:t>
            </a:r>
            <a:r>
              <a:rPr lang="en-GB" sz="2000" dirty="0">
                <a:effectLst/>
              </a:rPr>
              <a:t>, retrieval of vesicle membrane</a:t>
            </a:r>
          </a:p>
          <a:p>
            <a:pPr marL="457200" indent="-457200">
              <a:buAutoNum type="arabicParenR"/>
            </a:pPr>
            <a:r>
              <a:rPr lang="en-GB" sz="2000" b="1" dirty="0">
                <a:effectLst/>
              </a:rPr>
              <a:t>recycling</a:t>
            </a:r>
            <a:r>
              <a:rPr lang="en-GB" sz="2000" dirty="0">
                <a:effectLst/>
              </a:rPr>
              <a:t>, whereby vesicles move through an </a:t>
            </a:r>
            <a:r>
              <a:rPr lang="en-GB" sz="2000" b="1" dirty="0">
                <a:effectLst/>
              </a:rPr>
              <a:t>endosome intermediate </a:t>
            </a:r>
            <a:r>
              <a:rPr lang="en-GB" sz="2000" dirty="0">
                <a:effectLst/>
              </a:rPr>
              <a:t>or invaginations from the plasma membrane.</a:t>
            </a:r>
          </a:p>
        </p:txBody>
      </p:sp>
      <p:sp>
        <p:nvSpPr>
          <p:cNvPr id="6" name="Title 1">
            <a:extLst>
              <a:ext uri="{FF2B5EF4-FFF2-40B4-BE49-F238E27FC236}">
                <a16:creationId xmlns:a16="http://schemas.microsoft.com/office/drawing/2014/main" id="{CA025D6F-0EB0-CA0B-0B6A-1C20959C6DCB}"/>
              </a:ext>
            </a:extLst>
          </p:cNvPr>
          <p:cNvSpPr>
            <a:spLocks noGrp="1"/>
          </p:cNvSpPr>
          <p:nvPr>
            <p:ph type="title"/>
          </p:nvPr>
        </p:nvSpPr>
        <p:spPr>
          <a:xfrm>
            <a:off x="224852" y="603857"/>
            <a:ext cx="11523580" cy="366254"/>
          </a:xfrm>
        </p:spPr>
        <p:txBody>
          <a:bodyPr>
            <a:normAutofit fontScale="90000"/>
          </a:bodyPr>
          <a:lstStyle/>
          <a:p>
            <a:r>
              <a:rPr lang="en-GB" dirty="0">
                <a:effectLst/>
                <a:latin typeface="Helvetica" pitchFamily="2" charset="0"/>
              </a:rPr>
              <a:t>Life cycle of synaptic vesicle</a:t>
            </a:r>
            <a:br>
              <a:rPr lang="en-GB" dirty="0">
                <a:effectLst/>
                <a:latin typeface="Helvetica" pitchFamily="2" charset="0"/>
              </a:rPr>
            </a:br>
            <a:r>
              <a:rPr lang="en-GB" dirty="0">
                <a:effectLst/>
                <a:latin typeface="Helvetica" pitchFamily="2" charset="0"/>
              </a:rPr>
              <a:t>The exocytotic cycle</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E4C74849-0BE7-7C0B-45A9-0595C776E3F7}"/>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Lst>
          </a:blip>
          <a:stretch>
            <a:fillRect/>
          </a:stretch>
        </p:blipFill>
        <p:spPr>
          <a:xfrm>
            <a:off x="1926526" y="755260"/>
            <a:ext cx="8266345" cy="5928388"/>
          </a:xfrm>
          <a:prstGeom prst="rect">
            <a:avLst/>
          </a:prstGeom>
        </p:spPr>
      </p:pic>
      <p:sp>
        <p:nvSpPr>
          <p:cNvPr id="2" name="Title 1">
            <a:extLst>
              <a:ext uri="{FF2B5EF4-FFF2-40B4-BE49-F238E27FC236}">
                <a16:creationId xmlns:a16="http://schemas.microsoft.com/office/drawing/2014/main" id="{A3FDDE47-A82C-5E50-616F-30AA3CFEEF3C}"/>
              </a:ext>
            </a:extLst>
          </p:cNvPr>
          <p:cNvSpPr>
            <a:spLocks noGrp="1"/>
          </p:cNvSpPr>
          <p:nvPr>
            <p:ph type="title"/>
          </p:nvPr>
        </p:nvSpPr>
        <p:spPr>
          <a:xfrm>
            <a:off x="203616" y="0"/>
            <a:ext cx="5892384" cy="834088"/>
          </a:xfrm>
        </p:spPr>
        <p:txBody>
          <a:bodyPr/>
          <a:lstStyle/>
          <a:p>
            <a:r>
              <a:rPr lang="en-GB" dirty="0">
                <a:effectLst/>
                <a:latin typeface="Helvetica" pitchFamily="2" charset="0"/>
              </a:rPr>
              <a:t>The exocytotic cycle</a:t>
            </a:r>
            <a:endParaRPr lang="en-US" dirty="0"/>
          </a:p>
        </p:txBody>
      </p:sp>
    </p:spTree>
    <p:extLst>
      <p:ext uri="{BB962C8B-B14F-4D97-AF65-F5344CB8AC3E}">
        <p14:creationId xmlns:p14="http://schemas.microsoft.com/office/powerpoint/2010/main" val="38985433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0D187-0C83-B17E-F78F-43E5C19D39CB}"/>
              </a:ext>
            </a:extLst>
          </p:cNvPr>
          <p:cNvSpPr>
            <a:spLocks noGrp="1"/>
          </p:cNvSpPr>
          <p:nvPr>
            <p:ph type="title"/>
          </p:nvPr>
        </p:nvSpPr>
        <p:spPr>
          <a:xfrm>
            <a:off x="309283" y="163420"/>
            <a:ext cx="11788588" cy="656852"/>
          </a:xfrm>
        </p:spPr>
        <p:txBody>
          <a:bodyPr>
            <a:normAutofit fontScale="90000"/>
          </a:bodyPr>
          <a:lstStyle/>
          <a:p>
            <a:r>
              <a:rPr lang="en-US" b="1" dirty="0"/>
              <a:t>Termination of Neurotransmitter Action </a:t>
            </a:r>
            <a:endParaRPr lang="en-US" dirty="0"/>
          </a:p>
        </p:txBody>
      </p:sp>
      <p:sp>
        <p:nvSpPr>
          <p:cNvPr id="5" name="TextBox 4">
            <a:extLst>
              <a:ext uri="{FF2B5EF4-FFF2-40B4-BE49-F238E27FC236}">
                <a16:creationId xmlns:a16="http://schemas.microsoft.com/office/drawing/2014/main" id="{72AF1AA5-7B67-1F9B-BC09-140C96570B07}"/>
              </a:ext>
            </a:extLst>
          </p:cNvPr>
          <p:cNvSpPr txBox="1"/>
          <p:nvPr/>
        </p:nvSpPr>
        <p:spPr>
          <a:xfrm>
            <a:off x="346262" y="1039013"/>
            <a:ext cx="3580280" cy="646331"/>
          </a:xfrm>
          <a:prstGeom prst="rect">
            <a:avLst/>
          </a:prstGeom>
          <a:noFill/>
        </p:spPr>
        <p:txBody>
          <a:bodyPr wrap="square">
            <a:spAutoFit/>
          </a:bodyPr>
          <a:lstStyle/>
          <a:p>
            <a:r>
              <a:rPr lang="en-US" sz="3600" dirty="0"/>
              <a:t>Transmitter fates</a:t>
            </a:r>
          </a:p>
        </p:txBody>
      </p:sp>
      <p:pic>
        <p:nvPicPr>
          <p:cNvPr id="6" name="Picture 3">
            <a:extLst>
              <a:ext uri="{FF2B5EF4-FFF2-40B4-BE49-F238E27FC236}">
                <a16:creationId xmlns:a16="http://schemas.microsoft.com/office/drawing/2014/main" id="{B80B5905-CFAF-A279-7093-C982791977B5}"/>
              </a:ext>
            </a:extLst>
          </p:cNvPr>
          <p:cNvPicPr>
            <a:picLocks noChangeAspect="1"/>
          </p:cNvPicPr>
          <p:nvPr/>
        </p:nvPicPr>
        <p:blipFill>
          <a:blip r:embed="rId3" cstate="print"/>
          <a:srcRect/>
          <a:stretch>
            <a:fillRect/>
          </a:stretch>
        </p:blipFill>
        <p:spPr bwMode="auto">
          <a:xfrm>
            <a:off x="4047565" y="820272"/>
            <a:ext cx="8050306" cy="6027113"/>
          </a:xfrm>
          <a:prstGeom prst="rect">
            <a:avLst/>
          </a:prstGeom>
          <a:noFill/>
          <a:ln w="9525">
            <a:noFill/>
            <a:miter lim="800000"/>
            <a:headEnd/>
            <a:tailEnd/>
          </a:ln>
        </p:spPr>
      </p:pic>
      <p:sp>
        <p:nvSpPr>
          <p:cNvPr id="9" name="TextBox 8">
            <a:extLst>
              <a:ext uri="{FF2B5EF4-FFF2-40B4-BE49-F238E27FC236}">
                <a16:creationId xmlns:a16="http://schemas.microsoft.com/office/drawing/2014/main" id="{374B6754-F1E6-F00C-EE09-51BC38F3B8A6}"/>
              </a:ext>
            </a:extLst>
          </p:cNvPr>
          <p:cNvSpPr txBox="1"/>
          <p:nvPr/>
        </p:nvSpPr>
        <p:spPr>
          <a:xfrm>
            <a:off x="225239" y="1848669"/>
            <a:ext cx="3822326" cy="3970318"/>
          </a:xfrm>
          <a:prstGeom prst="rect">
            <a:avLst/>
          </a:prstGeom>
          <a:noFill/>
        </p:spPr>
        <p:txBody>
          <a:bodyPr wrap="square">
            <a:spAutoFit/>
          </a:bodyPr>
          <a:lstStyle/>
          <a:p>
            <a:pPr marL="514350" indent="-514350">
              <a:buFont typeface="+mj-lt"/>
              <a:buAutoNum type="arabicParenR"/>
            </a:pPr>
            <a:r>
              <a:rPr lang="en-GB" sz="2800" b="1" dirty="0">
                <a:effectLst/>
              </a:rPr>
              <a:t>enzymatic degradation</a:t>
            </a:r>
          </a:p>
          <a:p>
            <a:pPr marL="514350" indent="-514350">
              <a:buFont typeface="+mj-lt"/>
              <a:buAutoNum type="arabicParenR"/>
            </a:pPr>
            <a:r>
              <a:rPr lang="en-GB" sz="2800" b="1" dirty="0">
                <a:effectLst/>
              </a:rPr>
              <a:t>transport</a:t>
            </a:r>
            <a:r>
              <a:rPr lang="en-GB" sz="2800" dirty="0">
                <a:effectLst/>
              </a:rPr>
              <a:t> into the presynaptic terminal</a:t>
            </a:r>
          </a:p>
          <a:p>
            <a:pPr marL="514350" indent="-514350">
              <a:buFont typeface="+mj-lt"/>
              <a:buAutoNum type="arabicParenR"/>
            </a:pPr>
            <a:r>
              <a:rPr lang="en-GB" sz="2800" b="1" dirty="0">
                <a:effectLst/>
              </a:rPr>
              <a:t>uptake by glia </a:t>
            </a:r>
            <a:r>
              <a:rPr lang="en-GB" sz="2800" dirty="0">
                <a:effectLst/>
              </a:rPr>
              <a:t>or postsynaptic cells</a:t>
            </a:r>
          </a:p>
          <a:p>
            <a:pPr marL="514350" indent="-514350">
              <a:buFont typeface="+mj-lt"/>
              <a:buAutoNum type="arabicParenR"/>
            </a:pPr>
            <a:r>
              <a:rPr lang="en-GB" sz="2800" b="1" dirty="0">
                <a:effectLst/>
              </a:rPr>
              <a:t>passive diffusion </a:t>
            </a:r>
            <a:r>
              <a:rPr lang="en-GB" sz="2800" dirty="0">
                <a:effectLst/>
              </a:rPr>
              <a:t>away from the synapse</a:t>
            </a:r>
          </a:p>
        </p:txBody>
      </p:sp>
    </p:spTree>
    <p:extLst>
      <p:ext uri="{BB962C8B-B14F-4D97-AF65-F5344CB8AC3E}">
        <p14:creationId xmlns:p14="http://schemas.microsoft.com/office/powerpoint/2010/main" val="10287431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8610" name="Rectangle 2"/>
          <p:cNvSpPr>
            <a:spLocks noGrp="1" noChangeArrowheads="1"/>
          </p:cNvSpPr>
          <p:nvPr>
            <p:ph type="title" idx="4294967295"/>
          </p:nvPr>
        </p:nvSpPr>
        <p:spPr>
          <a:xfrm>
            <a:off x="383241" y="233082"/>
            <a:ext cx="11425518" cy="977153"/>
          </a:xfrm>
        </p:spPr>
        <p:txBody>
          <a:bodyPr>
            <a:normAutofit fontScale="90000"/>
          </a:bodyPr>
          <a:lstStyle/>
          <a:p>
            <a:pPr>
              <a:lnSpc>
                <a:spcPct val="100000"/>
              </a:lnSpc>
            </a:pPr>
            <a:r>
              <a:rPr lang="en-US" sz="4400" b="1" dirty="0"/>
              <a:t>Neurotransmitters synthesis, storage, release and inactivation</a:t>
            </a:r>
          </a:p>
        </p:txBody>
      </p:sp>
      <p:sp>
        <p:nvSpPr>
          <p:cNvPr id="68611" name="Rectangle 3"/>
          <p:cNvSpPr>
            <a:spLocks noGrp="1" noChangeArrowheads="1"/>
          </p:cNvSpPr>
          <p:nvPr>
            <p:ph sz="quarter" idx="4294967295"/>
          </p:nvPr>
        </p:nvSpPr>
        <p:spPr>
          <a:xfrm>
            <a:off x="591671" y="1367118"/>
            <a:ext cx="9399494" cy="5257800"/>
          </a:xfrm>
        </p:spPr>
        <p:txBody>
          <a:bodyPr/>
          <a:lstStyle/>
          <a:p>
            <a:pPr eaLnBrk="1" hangingPunct="1">
              <a:buFontTx/>
              <a:buNone/>
              <a:defRPr/>
            </a:pPr>
            <a:r>
              <a:rPr lang="en-GB" b="0" i="0" u="none" strike="noStrike" dirty="0">
                <a:effectLst/>
              </a:rPr>
              <a:t>The release of transmitters is regulated by: </a:t>
            </a:r>
          </a:p>
          <a:p>
            <a:pPr>
              <a:defRPr/>
            </a:pPr>
            <a:r>
              <a:rPr lang="en-GB" b="0" i="0" u="none" strike="noStrike" dirty="0">
                <a:effectLst/>
              </a:rPr>
              <a:t>The </a:t>
            </a:r>
            <a:r>
              <a:rPr lang="en-GB" b="0" i="0" u="none" strike="noStrike" dirty="0">
                <a:solidFill>
                  <a:srgbClr val="FF0000"/>
                </a:solidFill>
                <a:effectLst/>
              </a:rPr>
              <a:t>frequency</a:t>
            </a:r>
            <a:r>
              <a:rPr lang="en-GB" b="0" i="0" u="none" strike="noStrike" dirty="0">
                <a:effectLst/>
              </a:rPr>
              <a:t> of </a:t>
            </a:r>
            <a:r>
              <a:rPr lang="en-GB" b="0" i="0" u="none" strike="noStrike" dirty="0">
                <a:solidFill>
                  <a:schemeClr val="accent5"/>
                </a:solidFill>
                <a:effectLst/>
              </a:rPr>
              <a:t>neuron triggering</a:t>
            </a:r>
          </a:p>
          <a:p>
            <a:pPr>
              <a:defRPr/>
            </a:pPr>
            <a:r>
              <a:rPr lang="en-GB" b="0" i="0" u="none" strike="noStrike" dirty="0">
                <a:effectLst/>
              </a:rPr>
              <a:t>The </a:t>
            </a:r>
            <a:r>
              <a:rPr lang="en-GB" b="0" i="0" u="none" strike="noStrike" dirty="0">
                <a:solidFill>
                  <a:srgbClr val="FF0000"/>
                </a:solidFill>
                <a:effectLst/>
              </a:rPr>
              <a:t>frequency</a:t>
            </a:r>
            <a:r>
              <a:rPr lang="en-GB" b="0" i="0" u="none" strike="noStrike" dirty="0">
                <a:effectLst/>
              </a:rPr>
              <a:t> of </a:t>
            </a:r>
            <a:r>
              <a:rPr lang="en-GB" b="0" i="0" u="none" strike="noStrike" dirty="0">
                <a:solidFill>
                  <a:schemeClr val="accent5"/>
                </a:solidFill>
                <a:effectLst/>
              </a:rPr>
              <a:t>vesicular exocytosis</a:t>
            </a:r>
          </a:p>
          <a:p>
            <a:pPr>
              <a:defRPr/>
            </a:pPr>
            <a:r>
              <a:rPr lang="en-GB" b="1" i="0" u="none" strike="noStrike" dirty="0" err="1">
                <a:effectLst/>
              </a:rPr>
              <a:t>Autoceptors</a:t>
            </a:r>
            <a:r>
              <a:rPr lang="en-GB" b="0" i="0" u="none" strike="noStrike" dirty="0">
                <a:effectLst/>
              </a:rPr>
              <a:t>: receptors for the same transmitter released by the same neuron (</a:t>
            </a:r>
            <a:r>
              <a:rPr lang="en-GB" b="0" i="1" u="none" strike="noStrike" dirty="0">
                <a:effectLst/>
              </a:rPr>
              <a:t>self-control of release</a:t>
            </a:r>
            <a:r>
              <a:rPr lang="en-GB" b="0" i="0" u="none" strike="noStrike" dirty="0">
                <a:effectLst/>
              </a:rPr>
              <a:t>)</a:t>
            </a:r>
          </a:p>
          <a:p>
            <a:pPr>
              <a:defRPr/>
            </a:pPr>
            <a:endParaRPr lang="en-GB" dirty="0">
              <a:ea typeface="Geneva" pitchFamily="121" charset="-128"/>
            </a:endParaRPr>
          </a:p>
          <a:p>
            <a:pPr>
              <a:defRPr/>
            </a:pPr>
            <a:r>
              <a:rPr lang="en-GB" b="0" i="0" u="none" strike="noStrike" dirty="0">
                <a:effectLst/>
              </a:rPr>
              <a:t>Release of the transmitter (video)</a:t>
            </a:r>
          </a:p>
          <a:p>
            <a:pPr marL="0" indent="0">
              <a:buNone/>
              <a:defRPr/>
            </a:pPr>
            <a:endParaRPr lang="en-US" dirty="0">
              <a:ea typeface="Geneva" pitchFamily="121" charset="-128"/>
            </a:endParaRPr>
          </a:p>
        </p:txBody>
      </p:sp>
      <p:sp>
        <p:nvSpPr>
          <p:cNvPr id="3" name="TextBox 2">
            <a:extLst>
              <a:ext uri="{FF2B5EF4-FFF2-40B4-BE49-F238E27FC236}">
                <a16:creationId xmlns:a16="http://schemas.microsoft.com/office/drawing/2014/main" id="{9486FD8D-672A-5EE3-CF98-A483740D24F7}"/>
              </a:ext>
            </a:extLst>
          </p:cNvPr>
          <p:cNvSpPr txBox="1"/>
          <p:nvPr/>
        </p:nvSpPr>
        <p:spPr>
          <a:xfrm>
            <a:off x="816908" y="4745033"/>
            <a:ext cx="7305115" cy="461665"/>
          </a:xfrm>
          <a:prstGeom prst="rect">
            <a:avLst/>
          </a:prstGeom>
          <a:noFill/>
        </p:spPr>
        <p:txBody>
          <a:bodyPr wrap="square">
            <a:spAutoFit/>
          </a:bodyPr>
          <a:lstStyle/>
          <a:p>
            <a:r>
              <a:rPr lang="en-US" sz="2400" dirty="0">
                <a:solidFill>
                  <a:srgbClr val="0070C0"/>
                </a:solidFill>
              </a:rPr>
              <a:t>https://</a:t>
            </a:r>
            <a:r>
              <a:rPr lang="en-US" sz="2400" dirty="0" err="1">
                <a:solidFill>
                  <a:srgbClr val="0070C0"/>
                </a:solidFill>
              </a:rPr>
              <a:t>www.youtube.com</a:t>
            </a:r>
            <a:r>
              <a:rPr lang="en-US" sz="2400" dirty="0">
                <a:solidFill>
                  <a:srgbClr val="0070C0"/>
                </a:solidFill>
              </a:rPr>
              <a:t>/</a:t>
            </a:r>
            <a:r>
              <a:rPr lang="en-US" sz="2400" dirty="0" err="1">
                <a:solidFill>
                  <a:srgbClr val="0070C0"/>
                </a:solidFill>
              </a:rPr>
              <a:t>watch?v</a:t>
            </a:r>
            <a:r>
              <a:rPr lang="en-US" sz="2400" dirty="0">
                <a:solidFill>
                  <a:srgbClr val="0070C0"/>
                </a:solidFill>
              </a:rPr>
              <a:t>=XGINQ7xhPkM</a:t>
            </a:r>
          </a:p>
        </p:txBody>
      </p:sp>
      <p:pic>
        <p:nvPicPr>
          <p:cNvPr id="2" name="Slika 1"/>
          <p:cNvPicPr>
            <a:picLocks noChangeAspect="1"/>
          </p:cNvPicPr>
          <p:nvPr/>
        </p:nvPicPr>
        <p:blipFill>
          <a:blip r:embed="rId3"/>
          <a:stretch>
            <a:fillRect/>
          </a:stretch>
        </p:blipFill>
        <p:spPr>
          <a:xfrm>
            <a:off x="7834312" y="3779520"/>
            <a:ext cx="4115241" cy="219837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18" name="Title 1"/>
          <p:cNvSpPr>
            <a:spLocks noGrp="1"/>
          </p:cNvSpPr>
          <p:nvPr>
            <p:ph type="title"/>
          </p:nvPr>
        </p:nvSpPr>
        <p:spPr>
          <a:xfrm>
            <a:off x="389965" y="78254"/>
            <a:ext cx="10936941" cy="455146"/>
          </a:xfrm>
        </p:spPr>
        <p:txBody>
          <a:bodyPr>
            <a:normAutofit fontScale="90000"/>
          </a:bodyPr>
          <a:lstStyle/>
          <a:p>
            <a:r>
              <a:rPr lang="sl-SI" dirty="0">
                <a:ea typeface="Geneva" pitchFamily="121" charset="-128"/>
                <a:cs typeface="Arial" pitchFamily="34" charset="0"/>
              </a:rPr>
              <a:t>Terminal somatodendritic autoreceptors</a:t>
            </a:r>
            <a:endParaRPr lang="en-US" dirty="0">
              <a:ea typeface="Geneva" pitchFamily="121" charset="-128"/>
              <a:cs typeface="Arial" pitchFamily="34" charset="0"/>
            </a:endParaRPr>
          </a:p>
        </p:txBody>
      </p:sp>
      <p:pic>
        <p:nvPicPr>
          <p:cNvPr id="34819" name="Picture 3"/>
          <p:cNvPicPr>
            <a:picLocks noChangeAspect="1"/>
          </p:cNvPicPr>
          <p:nvPr/>
        </p:nvPicPr>
        <p:blipFill>
          <a:blip r:embed="rId3" cstate="print"/>
          <a:srcRect/>
          <a:stretch>
            <a:fillRect/>
          </a:stretch>
        </p:blipFill>
        <p:spPr bwMode="auto">
          <a:xfrm>
            <a:off x="5344832" y="673353"/>
            <a:ext cx="6142318" cy="6113142"/>
          </a:xfrm>
          <a:prstGeom prst="rect">
            <a:avLst/>
          </a:prstGeom>
          <a:noFill/>
          <a:ln w="9525">
            <a:noFill/>
            <a:miter lim="800000"/>
            <a:headEnd/>
            <a:tailEnd/>
          </a:ln>
        </p:spPr>
      </p:pic>
      <p:sp>
        <p:nvSpPr>
          <p:cNvPr id="4" name="Rectangle 3"/>
          <p:cNvSpPr txBox="1">
            <a:spLocks noChangeArrowheads="1"/>
          </p:cNvSpPr>
          <p:nvPr/>
        </p:nvSpPr>
        <p:spPr>
          <a:xfrm>
            <a:off x="289858" y="1101024"/>
            <a:ext cx="4618318" cy="52578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Geneva"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Geneva" charset="0"/>
              </a:defRPr>
            </a:lvl2pPr>
            <a:lvl3pPr marL="1143000" indent="-228600" algn="l" rtl="0" eaLnBrk="0" fontAlgn="base" hangingPunct="0">
              <a:spcBef>
                <a:spcPct val="20000"/>
              </a:spcBef>
              <a:spcAft>
                <a:spcPct val="0"/>
              </a:spcAft>
              <a:buChar char="•"/>
              <a:defRPr sz="2400">
                <a:solidFill>
                  <a:schemeClr val="tx1"/>
                </a:solidFill>
                <a:latin typeface="+mn-lt"/>
                <a:ea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buFontTx/>
              <a:buNone/>
              <a:defRPr/>
            </a:pPr>
            <a:r>
              <a:rPr lang="sl-SI" sz="3600" dirty="0">
                <a:ea typeface="Geneva" pitchFamily="121" charset="-128"/>
                <a:cs typeface="Arial" pitchFamily="34" charset="0"/>
              </a:rPr>
              <a:t>Terminal autoreceptors</a:t>
            </a:r>
            <a:r>
              <a:rPr lang="en-US" sz="2400" kern="0" dirty="0">
                <a:solidFill>
                  <a:srgbClr val="000000"/>
                </a:solidFill>
              </a:rPr>
              <a:t>: </a:t>
            </a:r>
            <a:r>
              <a:rPr lang="sl-SI" sz="2400" kern="0" dirty="0">
                <a:solidFill>
                  <a:srgbClr val="000000"/>
                </a:solidFill>
              </a:rPr>
              <a:t>activated by transmitter</a:t>
            </a:r>
            <a:r>
              <a:rPr lang="en-US" sz="2400" kern="0" dirty="0">
                <a:solidFill>
                  <a:srgbClr val="000000"/>
                </a:solidFill>
              </a:rPr>
              <a:t>; </a:t>
            </a:r>
            <a:r>
              <a:rPr lang="sr-Latn-RS" sz="2400" kern="0" dirty="0" err="1">
                <a:solidFill>
                  <a:srgbClr val="000000"/>
                </a:solidFill>
              </a:rPr>
              <a:t>inhibits</a:t>
            </a:r>
            <a:r>
              <a:rPr lang="sr-Latn-RS" sz="2400" kern="0" dirty="0">
                <a:solidFill>
                  <a:srgbClr val="000000"/>
                </a:solidFill>
              </a:rPr>
              <a:t> </a:t>
            </a:r>
            <a:r>
              <a:rPr lang="sr-Latn-RS" sz="2400" kern="0" dirty="0" err="1">
                <a:solidFill>
                  <a:srgbClr val="000000"/>
                </a:solidFill>
              </a:rPr>
              <a:t>the</a:t>
            </a:r>
            <a:r>
              <a:rPr lang="sr-Latn-RS" sz="2400" kern="0" dirty="0">
                <a:solidFill>
                  <a:srgbClr val="000000"/>
                </a:solidFill>
              </a:rPr>
              <a:t> </a:t>
            </a:r>
            <a:r>
              <a:rPr lang="sr-Latn-RS" sz="2400" kern="0" dirty="0" err="1">
                <a:solidFill>
                  <a:srgbClr val="000000"/>
                </a:solidFill>
              </a:rPr>
              <a:t>release</a:t>
            </a:r>
            <a:r>
              <a:rPr lang="sr-Latn-RS" sz="2400" kern="0" dirty="0">
                <a:solidFill>
                  <a:srgbClr val="000000"/>
                </a:solidFill>
              </a:rPr>
              <a:t> </a:t>
            </a:r>
            <a:r>
              <a:rPr lang="sr-Latn-RS" sz="2400" kern="0" dirty="0" err="1">
                <a:solidFill>
                  <a:srgbClr val="000000"/>
                </a:solidFill>
              </a:rPr>
              <a:t>of</a:t>
            </a:r>
            <a:r>
              <a:rPr lang="sr-Latn-RS" sz="2400" kern="0" dirty="0">
                <a:solidFill>
                  <a:srgbClr val="000000"/>
                </a:solidFill>
              </a:rPr>
              <a:t> </a:t>
            </a:r>
            <a:r>
              <a:rPr lang="sr-Latn-RS" sz="2400" kern="0" dirty="0" err="1">
                <a:solidFill>
                  <a:srgbClr val="000000"/>
                </a:solidFill>
              </a:rPr>
              <a:t>transmitter</a:t>
            </a:r>
            <a:r>
              <a:rPr lang="sr-Latn-RS" sz="2400" kern="0" dirty="0">
                <a:solidFill>
                  <a:srgbClr val="000000"/>
                </a:solidFill>
              </a:rPr>
              <a:t> in </a:t>
            </a:r>
            <a:r>
              <a:rPr lang="sr-Latn-RS" sz="2400" kern="0" dirty="0" err="1">
                <a:solidFill>
                  <a:srgbClr val="000000"/>
                </a:solidFill>
              </a:rPr>
              <a:t>its</a:t>
            </a:r>
            <a:r>
              <a:rPr lang="sr-Latn-RS" sz="2400" kern="0" dirty="0">
                <a:solidFill>
                  <a:srgbClr val="000000"/>
                </a:solidFill>
              </a:rPr>
              <a:t> </a:t>
            </a:r>
            <a:r>
              <a:rPr lang="sr-Latn-RS" sz="2400" kern="0" dirty="0" err="1">
                <a:solidFill>
                  <a:srgbClr val="000000"/>
                </a:solidFill>
              </a:rPr>
              <a:t>own</a:t>
            </a:r>
            <a:r>
              <a:rPr lang="sr-Latn-RS" sz="2400" kern="0" dirty="0">
                <a:solidFill>
                  <a:srgbClr val="000000"/>
                </a:solidFill>
              </a:rPr>
              <a:t> </a:t>
            </a:r>
            <a:r>
              <a:rPr lang="sr-Latn-RS" sz="2400" kern="0" dirty="0" err="1">
                <a:solidFill>
                  <a:srgbClr val="000000"/>
                </a:solidFill>
              </a:rPr>
              <a:t>cell</a:t>
            </a:r>
            <a:endParaRPr lang="sl-SI" sz="2400" kern="0" dirty="0">
              <a:solidFill>
                <a:srgbClr val="000000"/>
              </a:solidFill>
            </a:endParaRPr>
          </a:p>
          <a:p>
            <a:pPr eaLnBrk="1" hangingPunct="1">
              <a:lnSpc>
                <a:spcPts val="3520"/>
              </a:lnSpc>
              <a:buNone/>
              <a:defRPr/>
            </a:pPr>
            <a:r>
              <a:rPr lang="sl-SI" sz="3600" dirty="0">
                <a:ea typeface="Geneva" pitchFamily="121" charset="-128"/>
                <a:cs typeface="Arial" pitchFamily="34" charset="0"/>
              </a:rPr>
              <a:t>Somatodendritic autoreceptors:            </a:t>
            </a:r>
            <a:r>
              <a:rPr lang="sl-SI" sz="2400" kern="0" dirty="0">
                <a:solidFill>
                  <a:srgbClr val="000000"/>
                </a:solidFill>
              </a:rPr>
              <a:t>located</a:t>
            </a:r>
            <a:r>
              <a:rPr lang="sl-SI" sz="3600" dirty="0">
                <a:ea typeface="Geneva" pitchFamily="121" charset="-128"/>
                <a:cs typeface="Arial" pitchFamily="34" charset="0"/>
              </a:rPr>
              <a:t> </a:t>
            </a:r>
            <a:r>
              <a:rPr lang="sl-SI" sz="2400" kern="0" dirty="0">
                <a:solidFill>
                  <a:srgbClr val="000000"/>
                </a:solidFill>
              </a:rPr>
              <a:t>in the body of the cells or dendrites and slow the triggering of the neuron, slowing the release of the </a:t>
            </a:r>
            <a:r>
              <a:rPr lang="sr-Latn-RS" sz="2400" kern="0" dirty="0" err="1">
                <a:solidFill>
                  <a:srgbClr val="000000"/>
                </a:solidFill>
              </a:rPr>
              <a:t>transmitter</a:t>
            </a:r>
            <a:endParaRPr lang="en-US" sz="2400" kern="0" dirty="0">
              <a:solidFill>
                <a:srgbClr val="000000"/>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4755" name="Rectangle 3"/>
          <p:cNvSpPr>
            <a:spLocks noGrp="1" noChangeArrowheads="1"/>
          </p:cNvSpPr>
          <p:nvPr>
            <p:ph sz="quarter" idx="4294967295"/>
          </p:nvPr>
        </p:nvSpPr>
        <p:spPr>
          <a:xfrm>
            <a:off x="333223" y="1122829"/>
            <a:ext cx="5360995" cy="4612341"/>
          </a:xfrm>
        </p:spPr>
        <p:txBody>
          <a:bodyPr>
            <a:normAutofit/>
          </a:bodyPr>
          <a:lstStyle/>
          <a:p>
            <a:pPr eaLnBrk="1" hangingPunct="1">
              <a:buFontTx/>
              <a:buNone/>
              <a:defRPr/>
            </a:pPr>
            <a:r>
              <a:rPr lang="sl-SI" sz="2400" dirty="0"/>
              <a:t>   To terminate signal transmission, the transmitters </a:t>
            </a:r>
            <a:r>
              <a:rPr lang="sl-SI" sz="2400" u="sng" dirty="0"/>
              <a:t>must be removed </a:t>
            </a:r>
            <a:r>
              <a:rPr lang="sl-SI" sz="2400" dirty="0"/>
              <a:t>from the synaptic cleft</a:t>
            </a:r>
          </a:p>
          <a:p>
            <a:pPr eaLnBrk="1" hangingPunct="1">
              <a:buFontTx/>
              <a:buNone/>
              <a:defRPr/>
            </a:pPr>
            <a:r>
              <a:rPr lang="sl-SI" sz="2400" dirty="0">
                <a:solidFill>
                  <a:srgbClr val="000000"/>
                </a:solidFill>
                <a:ea typeface="Geneva" pitchFamily="121" charset="-128"/>
              </a:rPr>
              <a:t>1) The transmitters is </a:t>
            </a:r>
            <a:r>
              <a:rPr lang="sl-SI" sz="2400" dirty="0">
                <a:solidFill>
                  <a:srgbClr val="FF0000"/>
                </a:solidFill>
                <a:ea typeface="Geneva" pitchFamily="121" charset="-128"/>
              </a:rPr>
              <a:t>degraded by </a:t>
            </a:r>
            <a:r>
              <a:rPr lang="sl-SI" sz="2400" dirty="0">
                <a:solidFill>
                  <a:schemeClr val="accent6"/>
                </a:solidFill>
                <a:ea typeface="Geneva" pitchFamily="121" charset="-128"/>
              </a:rPr>
              <a:t>enzymes</a:t>
            </a:r>
            <a:r>
              <a:rPr lang="sl-SI" sz="2400" dirty="0">
                <a:solidFill>
                  <a:srgbClr val="FF0000"/>
                </a:solidFill>
                <a:ea typeface="Geneva" pitchFamily="121" charset="-128"/>
              </a:rPr>
              <a:t> </a:t>
            </a:r>
            <a:r>
              <a:rPr lang="sl-SI" sz="2400" dirty="0">
                <a:solidFill>
                  <a:srgbClr val="000000"/>
                </a:solidFill>
                <a:ea typeface="Geneva" pitchFamily="121" charset="-128"/>
              </a:rPr>
              <a:t>– e.g. ACh</a:t>
            </a:r>
            <a:r>
              <a:rPr lang="sl-SI" sz="2400" dirty="0">
                <a:solidFill>
                  <a:schemeClr val="accent6"/>
                </a:solidFill>
                <a:ea typeface="Geneva" pitchFamily="121" charset="-128"/>
              </a:rPr>
              <a:t>E</a:t>
            </a:r>
            <a:r>
              <a:rPr lang="sl-SI" sz="2400" dirty="0">
                <a:solidFill>
                  <a:srgbClr val="000000"/>
                </a:solidFill>
                <a:ea typeface="Geneva" pitchFamily="121" charset="-128"/>
              </a:rPr>
              <a:t>, lipids, gases, neuropeptides</a:t>
            </a:r>
          </a:p>
          <a:p>
            <a:pPr eaLnBrk="1" hangingPunct="1">
              <a:buFontTx/>
              <a:buNone/>
              <a:defRPr/>
            </a:pPr>
            <a:r>
              <a:rPr lang="sl-SI" sz="2400" dirty="0">
                <a:solidFill>
                  <a:srgbClr val="000000"/>
                </a:solidFill>
                <a:ea typeface="Geneva" pitchFamily="121" charset="-128"/>
              </a:rPr>
              <a:t>2) </a:t>
            </a:r>
            <a:r>
              <a:rPr lang="sl-SI" sz="2400" b="1" dirty="0">
                <a:solidFill>
                  <a:srgbClr val="00B0F0"/>
                </a:solidFill>
                <a:ea typeface="Geneva" pitchFamily="121" charset="-128"/>
              </a:rPr>
              <a:t>Transporter</a:t>
            </a:r>
            <a:r>
              <a:rPr lang="sl-SI" sz="2400" dirty="0">
                <a:solidFill>
                  <a:srgbClr val="000000"/>
                </a:solidFill>
                <a:ea typeface="Geneva" pitchFamily="121" charset="-128"/>
              </a:rPr>
              <a:t> proteins (vesicular transporters) in the cellular membrane uptake portable molecules</a:t>
            </a:r>
          </a:p>
          <a:p>
            <a:pPr eaLnBrk="1" hangingPunct="1">
              <a:buFontTx/>
              <a:buNone/>
              <a:defRPr/>
            </a:pPr>
            <a:r>
              <a:rPr lang="sl-SI" sz="2400" dirty="0">
                <a:solidFill>
                  <a:srgbClr val="000000"/>
                </a:solidFill>
                <a:ea typeface="Geneva" pitchFamily="121" charset="-128"/>
              </a:rPr>
              <a:t>3) </a:t>
            </a:r>
            <a:r>
              <a:rPr lang="sl-SI" sz="2400" b="1" dirty="0">
                <a:solidFill>
                  <a:srgbClr val="CF55B1"/>
                </a:solidFill>
                <a:ea typeface="Geneva" pitchFamily="121" charset="-128"/>
              </a:rPr>
              <a:t>Re-uptake</a:t>
            </a:r>
            <a:r>
              <a:rPr lang="sl-SI" sz="2400" dirty="0">
                <a:solidFill>
                  <a:srgbClr val="000000"/>
                </a:solidFill>
                <a:ea typeface="Geneva" pitchFamily="121" charset="-128"/>
              </a:rPr>
              <a:t>: transmitters are re-uptaken by the neuron itself</a:t>
            </a:r>
            <a:endParaRPr lang="en-US" sz="2400" dirty="0">
              <a:solidFill>
                <a:srgbClr val="000000"/>
              </a:solidFill>
              <a:ea typeface="Geneva" pitchFamily="121" charset="-128"/>
            </a:endParaRPr>
          </a:p>
        </p:txBody>
      </p:sp>
      <p:sp>
        <p:nvSpPr>
          <p:cNvPr id="4" name="Rectangle 2">
            <a:extLst>
              <a:ext uri="{FF2B5EF4-FFF2-40B4-BE49-F238E27FC236}">
                <a16:creationId xmlns:a16="http://schemas.microsoft.com/office/drawing/2014/main" id="{FB645824-52CA-AD92-0DA9-FD4994F19035}"/>
              </a:ext>
            </a:extLst>
          </p:cNvPr>
          <p:cNvSpPr txBox="1">
            <a:spLocks noChangeArrowheads="1"/>
          </p:cNvSpPr>
          <p:nvPr/>
        </p:nvSpPr>
        <p:spPr>
          <a:xfrm>
            <a:off x="394447" y="17930"/>
            <a:ext cx="11425518" cy="860612"/>
          </a:xfrm>
          <a:prstGeom prst="rect">
            <a:avLst/>
          </a:prstGeom>
        </p:spPr>
        <p:txBody>
          <a:bodyPr vert="horz" lIns="91440" tIns="45720" rIns="91440" bIns="45720" rtlCol="0" anchor="ctr">
            <a:normAutofit fontScale="8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b="1" dirty="0"/>
              <a:t>Neurotransmitters synthesis, storage, release and inactivation</a:t>
            </a:r>
          </a:p>
        </p:txBody>
      </p:sp>
      <p:sp>
        <p:nvSpPr>
          <p:cNvPr id="6" name="TextBox 5">
            <a:extLst>
              <a:ext uri="{FF2B5EF4-FFF2-40B4-BE49-F238E27FC236}">
                <a16:creationId xmlns:a16="http://schemas.microsoft.com/office/drawing/2014/main" id="{2A4DEA48-51B8-99CA-7889-2666760ED610}"/>
              </a:ext>
            </a:extLst>
          </p:cNvPr>
          <p:cNvSpPr txBox="1"/>
          <p:nvPr/>
        </p:nvSpPr>
        <p:spPr>
          <a:xfrm>
            <a:off x="135771" y="5979457"/>
            <a:ext cx="6329083" cy="523220"/>
          </a:xfrm>
          <a:prstGeom prst="rect">
            <a:avLst/>
          </a:prstGeom>
          <a:noFill/>
        </p:spPr>
        <p:txBody>
          <a:bodyPr wrap="square">
            <a:spAutoFit/>
          </a:bodyPr>
          <a:lstStyle/>
          <a:p>
            <a:r>
              <a:rPr lang="sl-SI" sz="2800" dirty="0">
                <a:solidFill>
                  <a:srgbClr val="000000"/>
                </a:solidFill>
                <a:ea typeface="Geneva" pitchFamily="121" charset="-128"/>
              </a:rPr>
              <a:t>Uptake: a </a:t>
            </a:r>
            <a:r>
              <a:rPr lang="sl-SI" sz="2800" dirty="0" err="1" smtClean="0">
                <a:solidFill>
                  <a:srgbClr val="000000"/>
                </a:solidFill>
                <a:ea typeface="Geneva" pitchFamily="121" charset="-128"/>
              </a:rPr>
              <a:t>postsynaptic</a:t>
            </a:r>
            <a:r>
              <a:rPr lang="sl-SI" sz="2800" dirty="0" smtClean="0">
                <a:solidFill>
                  <a:srgbClr val="000000"/>
                </a:solidFill>
                <a:ea typeface="Geneva" pitchFamily="121" charset="-128"/>
              </a:rPr>
              <a:t> </a:t>
            </a:r>
            <a:r>
              <a:rPr lang="sl-SI" sz="2800" dirty="0" err="1">
                <a:solidFill>
                  <a:srgbClr val="000000"/>
                </a:solidFill>
                <a:ea typeface="Geneva" pitchFamily="121" charset="-128"/>
              </a:rPr>
              <a:t>neuron</a:t>
            </a:r>
            <a:r>
              <a:rPr lang="sl-SI" sz="2800" dirty="0">
                <a:solidFill>
                  <a:srgbClr val="000000"/>
                </a:solidFill>
                <a:ea typeface="Geneva" pitchFamily="121" charset="-128"/>
              </a:rPr>
              <a:t> </a:t>
            </a:r>
            <a:r>
              <a:rPr lang="sl-SI" sz="2800" dirty="0" smtClean="0">
                <a:solidFill>
                  <a:srgbClr val="000000"/>
                </a:solidFill>
                <a:ea typeface="Geneva" pitchFamily="121" charset="-128"/>
              </a:rPr>
              <a:t>OR </a:t>
            </a:r>
            <a:r>
              <a:rPr lang="sl-SI" sz="2800" dirty="0">
                <a:solidFill>
                  <a:srgbClr val="000000"/>
                </a:solidFill>
                <a:ea typeface="Geneva" pitchFamily="121" charset="-128"/>
              </a:rPr>
              <a:t>glial cell</a:t>
            </a:r>
            <a:endParaRPr lang="en-US" sz="2800" dirty="0"/>
          </a:p>
        </p:txBody>
      </p:sp>
      <p:pic>
        <p:nvPicPr>
          <p:cNvPr id="8" name="Picture 7" descr="Diagram&#10;&#10;Description automatically generated">
            <a:extLst>
              <a:ext uri="{FF2B5EF4-FFF2-40B4-BE49-F238E27FC236}">
                <a16:creationId xmlns:a16="http://schemas.microsoft.com/office/drawing/2014/main" id="{A2597A00-5E09-356B-77C0-A543B76579DA}"/>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b="54679"/>
          <a:stretch/>
        </p:blipFill>
        <p:spPr>
          <a:xfrm>
            <a:off x="5877287" y="878542"/>
            <a:ext cx="3489059" cy="3199144"/>
          </a:xfrm>
          <a:prstGeom prst="rect">
            <a:avLst/>
          </a:prstGeom>
        </p:spPr>
      </p:pic>
      <p:sp>
        <p:nvSpPr>
          <p:cNvPr id="9" name="TextBox 8">
            <a:extLst>
              <a:ext uri="{FF2B5EF4-FFF2-40B4-BE49-F238E27FC236}">
                <a16:creationId xmlns:a16="http://schemas.microsoft.com/office/drawing/2014/main" id="{51F40F3D-7EE3-C543-A160-CECDAF20FA3F}"/>
              </a:ext>
            </a:extLst>
          </p:cNvPr>
          <p:cNvSpPr txBox="1"/>
          <p:nvPr/>
        </p:nvSpPr>
        <p:spPr>
          <a:xfrm>
            <a:off x="7030387" y="6372307"/>
            <a:ext cx="5161613" cy="523220"/>
          </a:xfrm>
          <a:prstGeom prst="rect">
            <a:avLst/>
          </a:prstGeom>
          <a:noFill/>
        </p:spPr>
        <p:txBody>
          <a:bodyPr wrap="square">
            <a:spAutoFit/>
          </a:bodyPr>
          <a:lstStyle/>
          <a:p>
            <a:r>
              <a:rPr lang="en-US" sz="1400" dirty="0" err="1"/>
              <a:t>Nestler</a:t>
            </a:r>
            <a:r>
              <a:rPr lang="en-US" sz="1400" dirty="0"/>
              <a:t>, Eric J. (Eric Jonathan) et al. Molecular Neuropharmacology : a Foundation for Clinical Neuroscience. Fourth edition. 2020</a:t>
            </a:r>
          </a:p>
        </p:txBody>
      </p:sp>
      <p:pic>
        <p:nvPicPr>
          <p:cNvPr id="10" name="Picture 9" descr="Diagram&#10;&#10;Description automatically generated">
            <a:extLst>
              <a:ext uri="{FF2B5EF4-FFF2-40B4-BE49-F238E27FC236}">
                <a16:creationId xmlns:a16="http://schemas.microsoft.com/office/drawing/2014/main" id="{91C0A31F-FEB0-514C-D8EC-270DC24B28F8}"/>
              </a:ext>
            </a:extLst>
          </p:cNvPr>
          <p:cNvPicPr>
            <a:picLocks noChangeAspect="1"/>
          </p:cNvPicPr>
          <p:nvPr/>
        </p:nvPicPr>
        <p:blipFill rotWithShape="1">
          <a:blip r:embed="rId3">
            <a:extLst>
              <a:ext uri="{BEBA8EAE-BF5A-486C-A8C5-ECC9F3942E4B}">
                <a14:imgProps xmlns:a14="http://schemas.microsoft.com/office/drawing/2010/main">
                  <a14:imgLayer r:embed="rId5">
                    <a14:imgEffect>
                      <a14:sharpenSoften amount="25000"/>
                    </a14:imgEffect>
                  </a14:imgLayer>
                </a14:imgProps>
              </a:ext>
            </a:extLst>
          </a:blip>
          <a:srcRect t="44926"/>
          <a:stretch/>
        </p:blipFill>
        <p:spPr>
          <a:xfrm>
            <a:off x="9366346" y="2872728"/>
            <a:ext cx="2693287" cy="3000953"/>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Slika 3"/>
          <p:cNvPicPr>
            <a:picLocks noChangeAspect="1"/>
          </p:cNvPicPr>
          <p:nvPr/>
        </p:nvPicPr>
        <p:blipFill>
          <a:blip r:embed="rId3"/>
          <a:stretch>
            <a:fillRect/>
          </a:stretch>
        </p:blipFill>
        <p:spPr>
          <a:xfrm>
            <a:off x="4718684" y="4160700"/>
            <a:ext cx="2516506" cy="2573184"/>
          </a:xfrm>
          <a:prstGeom prst="rect">
            <a:avLst/>
          </a:prstGeom>
        </p:spPr>
      </p:pic>
      <p:sp>
        <p:nvSpPr>
          <p:cNvPr id="78851" name="Rectangle 3"/>
          <p:cNvSpPr>
            <a:spLocks noGrp="1" noChangeArrowheads="1"/>
          </p:cNvSpPr>
          <p:nvPr>
            <p:ph sz="quarter" idx="4294967295"/>
          </p:nvPr>
        </p:nvSpPr>
        <p:spPr>
          <a:xfrm>
            <a:off x="394447" y="1320664"/>
            <a:ext cx="8839608" cy="4394336"/>
          </a:xfrm>
        </p:spPr>
        <p:txBody>
          <a:bodyPr>
            <a:normAutofit/>
          </a:bodyPr>
          <a:lstStyle/>
          <a:p>
            <a:pPr eaLnBrk="1" hangingPunct="1">
              <a:buFontTx/>
              <a:buNone/>
              <a:defRPr/>
            </a:pPr>
            <a:r>
              <a:rPr lang="sl-SI" dirty="0">
                <a:solidFill>
                  <a:srgbClr val="000000"/>
                </a:solidFill>
              </a:rPr>
              <a:t>Some </a:t>
            </a:r>
            <a:r>
              <a:rPr lang="sl-SI" b="1" i="1" dirty="0">
                <a:solidFill>
                  <a:srgbClr val="000000"/>
                </a:solidFill>
              </a:rPr>
              <a:t>psychoactive drugs </a:t>
            </a:r>
            <a:r>
              <a:rPr lang="sl-SI" dirty="0">
                <a:solidFill>
                  <a:srgbClr val="000000"/>
                </a:solidFill>
              </a:rPr>
              <a:t>inhibit the </a:t>
            </a:r>
            <a:r>
              <a:rPr lang="sl-SI" dirty="0" err="1">
                <a:solidFill>
                  <a:srgbClr val="000000"/>
                </a:solidFill>
              </a:rPr>
              <a:t>activity</a:t>
            </a:r>
            <a:r>
              <a:rPr lang="sl-SI" dirty="0">
                <a:solidFill>
                  <a:srgbClr val="000000"/>
                </a:solidFill>
              </a:rPr>
              <a:t> </a:t>
            </a:r>
            <a:r>
              <a:rPr lang="sl-SI" dirty="0" err="1" smtClean="0">
                <a:solidFill>
                  <a:srgbClr val="000000"/>
                </a:solidFill>
              </a:rPr>
              <a:t>of</a:t>
            </a:r>
            <a:r>
              <a:rPr lang="sl-SI" dirty="0" smtClean="0">
                <a:solidFill>
                  <a:srgbClr val="000000"/>
                </a:solidFill>
              </a:rPr>
              <a:t> </a:t>
            </a:r>
            <a:r>
              <a:rPr lang="sl-SI" dirty="0" err="1" smtClean="0">
                <a:solidFill>
                  <a:srgbClr val="000000"/>
                </a:solidFill>
              </a:rPr>
              <a:t>vesicular</a:t>
            </a:r>
            <a:r>
              <a:rPr lang="sl-SI" dirty="0" smtClean="0">
                <a:solidFill>
                  <a:srgbClr val="000000"/>
                </a:solidFill>
              </a:rPr>
              <a:t> </a:t>
            </a:r>
            <a:r>
              <a:rPr lang="sl-SI" dirty="0">
                <a:solidFill>
                  <a:srgbClr val="000000"/>
                </a:solidFill>
              </a:rPr>
              <a:t>transporters and thus speed up the signal </a:t>
            </a:r>
            <a:r>
              <a:rPr lang="sl-SI" dirty="0" err="1">
                <a:solidFill>
                  <a:srgbClr val="000000"/>
                </a:solidFill>
              </a:rPr>
              <a:t>transmission</a:t>
            </a:r>
            <a:r>
              <a:rPr lang="sl-SI" dirty="0" smtClean="0">
                <a:solidFill>
                  <a:srgbClr val="000000"/>
                </a:solidFill>
              </a:rPr>
              <a:t>.</a:t>
            </a:r>
          </a:p>
          <a:p>
            <a:pPr eaLnBrk="1" hangingPunct="1">
              <a:buFontTx/>
              <a:buNone/>
              <a:defRPr/>
            </a:pPr>
            <a:r>
              <a:rPr lang="sl-SI" dirty="0" err="1" smtClean="0">
                <a:solidFill>
                  <a:srgbClr val="000000"/>
                </a:solidFill>
              </a:rPr>
              <a:t>Example</a:t>
            </a:r>
            <a:r>
              <a:rPr lang="sl-SI" dirty="0" smtClean="0">
                <a:solidFill>
                  <a:srgbClr val="000000"/>
                </a:solidFill>
              </a:rPr>
              <a:t>: SSRI </a:t>
            </a:r>
            <a:r>
              <a:rPr lang="sl-SI" dirty="0" smtClean="0">
                <a:solidFill>
                  <a:srgbClr val="000000"/>
                </a:solidFill>
                <a:sym typeface="Wingdings" panose="05000000000000000000" pitchFamily="2" charset="2"/>
              </a:rPr>
              <a:t></a:t>
            </a:r>
          </a:p>
          <a:p>
            <a:pPr eaLnBrk="1" hangingPunct="1">
              <a:buFontTx/>
              <a:buNone/>
              <a:defRPr/>
            </a:pPr>
            <a:r>
              <a:rPr lang="sl-SI" dirty="0" smtClean="0">
                <a:solidFill>
                  <a:srgbClr val="000000"/>
                </a:solidFill>
              </a:rPr>
              <a:t> </a:t>
            </a:r>
            <a:endParaRPr lang="sl-SI" dirty="0">
              <a:solidFill>
                <a:srgbClr val="000000"/>
              </a:solidFill>
            </a:endParaRPr>
          </a:p>
          <a:p>
            <a:pPr eaLnBrk="1" hangingPunct="1">
              <a:buFontTx/>
              <a:buNone/>
              <a:defRPr/>
            </a:pPr>
            <a:r>
              <a:rPr lang="sl-SI" b="1" i="1" dirty="0">
                <a:solidFill>
                  <a:srgbClr val="000000"/>
                </a:solidFill>
              </a:rPr>
              <a:t>Cocaine</a:t>
            </a:r>
            <a:r>
              <a:rPr lang="sl-SI" dirty="0">
                <a:solidFill>
                  <a:srgbClr val="000000"/>
                </a:solidFill>
              </a:rPr>
              <a:t> inhibits transporters for DA, 5-HT, and NA. </a:t>
            </a:r>
          </a:p>
          <a:p>
            <a:pPr eaLnBrk="1" hangingPunct="1">
              <a:buFontTx/>
              <a:buNone/>
              <a:defRPr/>
            </a:pPr>
            <a:r>
              <a:rPr lang="sl-SI" dirty="0">
                <a:solidFill>
                  <a:srgbClr val="000000"/>
                </a:solidFill>
              </a:rPr>
              <a:t>Some </a:t>
            </a:r>
            <a:r>
              <a:rPr lang="sl-SI" b="1" i="1" dirty="0">
                <a:solidFill>
                  <a:srgbClr val="000000"/>
                </a:solidFill>
              </a:rPr>
              <a:t>antidepressants</a:t>
            </a:r>
            <a:r>
              <a:rPr lang="sl-SI" dirty="0">
                <a:solidFill>
                  <a:srgbClr val="000000"/>
                </a:solidFill>
              </a:rPr>
              <a:t> inhibit 5-HT transporters, NA transporters, or both.</a:t>
            </a:r>
            <a:endParaRPr lang="en-US" dirty="0">
              <a:solidFill>
                <a:srgbClr val="000000"/>
              </a:solidFill>
            </a:endParaRPr>
          </a:p>
        </p:txBody>
      </p:sp>
      <p:sp>
        <p:nvSpPr>
          <p:cNvPr id="2" name="Rectangle 2">
            <a:extLst>
              <a:ext uri="{FF2B5EF4-FFF2-40B4-BE49-F238E27FC236}">
                <a16:creationId xmlns:a16="http://schemas.microsoft.com/office/drawing/2014/main" id="{4377B1FA-207D-EA0A-0BF1-1E7EAEA89C6C}"/>
              </a:ext>
            </a:extLst>
          </p:cNvPr>
          <p:cNvSpPr txBox="1">
            <a:spLocks noChangeArrowheads="1"/>
          </p:cNvSpPr>
          <p:nvPr/>
        </p:nvSpPr>
        <p:spPr>
          <a:xfrm>
            <a:off x="394447" y="17930"/>
            <a:ext cx="11425518" cy="860612"/>
          </a:xfrm>
          <a:prstGeom prst="rect">
            <a:avLst/>
          </a:prstGeom>
        </p:spPr>
        <p:txBody>
          <a:bodyPr vert="horz" lIns="91440" tIns="45720" rIns="91440" bIns="45720" rtlCol="0" anchor="ctr">
            <a:normAutofit fontScale="8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b="1" dirty="0"/>
              <a:t>Neurotransmitters synthesis, storage, release and inactivation</a:t>
            </a:r>
          </a:p>
        </p:txBody>
      </p:sp>
      <p:pic>
        <p:nvPicPr>
          <p:cNvPr id="3" name="Slika 2"/>
          <p:cNvPicPr>
            <a:picLocks noChangeAspect="1"/>
          </p:cNvPicPr>
          <p:nvPr/>
        </p:nvPicPr>
        <p:blipFill>
          <a:blip r:embed="rId4"/>
          <a:stretch>
            <a:fillRect/>
          </a:stretch>
        </p:blipFill>
        <p:spPr>
          <a:xfrm>
            <a:off x="9063430" y="851121"/>
            <a:ext cx="2630805" cy="4596171"/>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DDAB6-599E-5290-B8FA-BAF8B0DF8BF0}"/>
              </a:ext>
            </a:extLst>
          </p:cNvPr>
          <p:cNvSpPr>
            <a:spLocks noGrp="1"/>
          </p:cNvSpPr>
          <p:nvPr>
            <p:ph type="title"/>
          </p:nvPr>
        </p:nvSpPr>
        <p:spPr>
          <a:xfrm>
            <a:off x="407192" y="274184"/>
            <a:ext cx="10515600" cy="874395"/>
          </a:xfrm>
        </p:spPr>
        <p:txBody>
          <a:bodyPr>
            <a:noAutofit/>
          </a:bodyPr>
          <a:lstStyle/>
          <a:p>
            <a:r>
              <a:rPr lang="sl-SI" sz="3600" cap="all" dirty="0"/>
              <a:t>Overview of signal transduction pathways</a:t>
            </a:r>
            <a:br>
              <a:rPr lang="sl-SI" sz="3600" cap="all" dirty="0"/>
            </a:br>
            <a:endParaRPr lang="en-US" sz="3600" cap="all" dirty="0"/>
          </a:p>
        </p:txBody>
      </p:sp>
      <p:sp>
        <p:nvSpPr>
          <p:cNvPr id="3" name="Content Placeholder 2">
            <a:extLst>
              <a:ext uri="{FF2B5EF4-FFF2-40B4-BE49-F238E27FC236}">
                <a16:creationId xmlns:a16="http://schemas.microsoft.com/office/drawing/2014/main" id="{DD3DE995-794E-21BF-949A-1E23FA818361}"/>
              </a:ext>
            </a:extLst>
          </p:cNvPr>
          <p:cNvSpPr>
            <a:spLocks noGrp="1"/>
          </p:cNvSpPr>
          <p:nvPr>
            <p:ph idx="1"/>
          </p:nvPr>
        </p:nvSpPr>
        <p:spPr>
          <a:xfrm>
            <a:off x="436872" y="1148579"/>
            <a:ext cx="5111873" cy="2460530"/>
          </a:xfrm>
          <a:prstGeom prst="roundRect">
            <a:avLst/>
          </a:prstGeom>
          <a:ln w="19050">
            <a:solidFill>
              <a:srgbClr val="5C9AE4"/>
            </a:solidFill>
          </a:ln>
        </p:spPr>
        <p:txBody>
          <a:bodyPr>
            <a:normAutofit/>
          </a:bodyPr>
          <a:lstStyle/>
          <a:p>
            <a:pPr marL="0" indent="0" algn="l">
              <a:buNone/>
            </a:pPr>
            <a:r>
              <a:rPr lang="en-GB" sz="2400" b="0" i="0" u="none" strike="noStrike" dirty="0">
                <a:solidFill>
                  <a:srgbClr val="343536"/>
                </a:solidFill>
                <a:effectLst/>
                <a:latin typeface="Source Sans Pro" panose="020B0503030403020204" pitchFamily="34" charset="0"/>
              </a:rPr>
              <a:t>Signal </a:t>
            </a:r>
            <a:r>
              <a:rPr lang="en-GB" sz="2400" b="1" dirty="0">
                <a:solidFill>
                  <a:srgbClr val="343536"/>
                </a:solidFill>
                <a:latin typeface="Source Sans Pro" panose="020B0503030403020204" pitchFamily="34" charset="0"/>
              </a:rPr>
              <a:t>transduction</a:t>
            </a:r>
            <a:r>
              <a:rPr lang="en-GB" sz="2400" b="0" i="0" u="none" strike="noStrike" dirty="0">
                <a:solidFill>
                  <a:srgbClr val="343536"/>
                </a:solidFill>
                <a:effectLst/>
                <a:latin typeface="Source Sans Pro" panose="020B0503030403020204" pitchFamily="34" charset="0"/>
              </a:rPr>
              <a:t> refers to the processes by </a:t>
            </a:r>
            <a:r>
              <a:rPr lang="en-GB" sz="2400" b="1" i="0" u="none" strike="noStrike" dirty="0">
                <a:solidFill>
                  <a:srgbClr val="343536"/>
                </a:solidFill>
                <a:effectLst/>
                <a:latin typeface="Source Sans Pro" panose="020B0503030403020204" pitchFamily="34" charset="0"/>
              </a:rPr>
              <a:t>which are signals between cells</a:t>
            </a:r>
            <a:r>
              <a:rPr lang="en-GB" sz="2400" b="0" i="0" u="none" strike="noStrike" dirty="0">
                <a:solidFill>
                  <a:srgbClr val="343536"/>
                </a:solidFill>
                <a:effectLst/>
                <a:latin typeface="Source Sans Pro" panose="020B0503030403020204" pitchFamily="34" charset="0"/>
              </a:rPr>
              <a:t> carried by </a:t>
            </a:r>
            <a:r>
              <a:rPr lang="en-GB" sz="2400" b="1" i="0" u="none" strike="noStrike" dirty="0">
                <a:solidFill>
                  <a:srgbClr val="343536"/>
                </a:solidFill>
                <a:effectLst/>
                <a:latin typeface="Source Sans Pro" panose="020B0503030403020204" pitchFamily="34" charset="0"/>
              </a:rPr>
              <a:t>neurotransmitters</a:t>
            </a:r>
            <a:r>
              <a:rPr lang="en-GB" sz="2400" b="0" i="0" u="none" strike="noStrike" dirty="0">
                <a:solidFill>
                  <a:srgbClr val="343536"/>
                </a:solidFill>
                <a:effectLst/>
                <a:latin typeface="Source Sans Pro" panose="020B0503030403020204" pitchFamily="34" charset="0"/>
              </a:rPr>
              <a:t>, </a:t>
            </a:r>
            <a:r>
              <a:rPr lang="en-GB" sz="2400" b="1" i="0" u="none" strike="noStrike" dirty="0">
                <a:solidFill>
                  <a:srgbClr val="343536"/>
                </a:solidFill>
                <a:effectLst/>
                <a:latin typeface="Source Sans Pro" panose="020B0503030403020204" pitchFamily="34" charset="0"/>
              </a:rPr>
              <a:t>hormones</a:t>
            </a:r>
            <a:r>
              <a:rPr lang="en-GB" sz="2400" b="0" i="0" u="none" strike="noStrike" dirty="0">
                <a:solidFill>
                  <a:srgbClr val="343536"/>
                </a:solidFill>
                <a:effectLst/>
                <a:latin typeface="Source Sans Pro" panose="020B0503030403020204" pitchFamily="34" charset="0"/>
              </a:rPr>
              <a:t>, </a:t>
            </a:r>
            <a:r>
              <a:rPr lang="en-GB" sz="2400" b="1" i="0" u="none" strike="noStrike" dirty="0">
                <a:solidFill>
                  <a:srgbClr val="343536"/>
                </a:solidFill>
                <a:effectLst/>
                <a:latin typeface="Source Sans Pro" panose="020B0503030403020204" pitchFamily="34" charset="0"/>
              </a:rPr>
              <a:t>trophic factors</a:t>
            </a:r>
            <a:r>
              <a:rPr lang="en-GB" sz="2400" b="0" i="0" u="none" strike="noStrike" dirty="0">
                <a:solidFill>
                  <a:srgbClr val="343536"/>
                </a:solidFill>
                <a:effectLst/>
                <a:latin typeface="Source Sans Pro" panose="020B0503030403020204" pitchFamily="34" charset="0"/>
              </a:rPr>
              <a:t>, and </a:t>
            </a:r>
            <a:r>
              <a:rPr lang="en-GB" sz="2400" b="1" i="0" u="none" strike="noStrike" dirty="0">
                <a:solidFill>
                  <a:srgbClr val="343536"/>
                </a:solidFill>
                <a:effectLst/>
                <a:latin typeface="Source Sans Pro" panose="020B0503030403020204" pitchFamily="34" charset="0"/>
              </a:rPr>
              <a:t>cytokines</a:t>
            </a:r>
            <a:r>
              <a:rPr lang="en-GB" sz="2400" b="0" i="0" u="none" strike="noStrike" dirty="0">
                <a:solidFill>
                  <a:srgbClr val="343536"/>
                </a:solidFill>
                <a:effectLst/>
                <a:latin typeface="Source Sans Pro" panose="020B0503030403020204" pitchFamily="34" charset="0"/>
              </a:rPr>
              <a:t> are </a:t>
            </a:r>
            <a:r>
              <a:rPr lang="en-GB" sz="2400" b="1" i="0" u="none" strike="noStrike" dirty="0">
                <a:solidFill>
                  <a:srgbClr val="343536"/>
                </a:solidFill>
                <a:effectLst/>
                <a:latin typeface="Source Sans Pro" panose="020B0503030403020204" pitchFamily="34" charset="0"/>
              </a:rPr>
              <a:t>converted into biochemical signals within cells</a:t>
            </a:r>
            <a:endParaRPr lang="en-GB" sz="2400" b="0" i="0" u="none" strike="noStrike" dirty="0">
              <a:solidFill>
                <a:srgbClr val="343536"/>
              </a:solidFill>
              <a:effectLst/>
              <a:latin typeface="Source Sans Pro" panose="020B0503030403020204" pitchFamily="34" charset="0"/>
            </a:endParaRPr>
          </a:p>
          <a:p>
            <a:pPr marL="0" indent="0">
              <a:buNone/>
            </a:pPr>
            <a:endParaRPr lang="en-US" sz="2400" dirty="0"/>
          </a:p>
        </p:txBody>
      </p:sp>
      <p:grpSp>
        <p:nvGrpSpPr>
          <p:cNvPr id="18" name="Group 17">
            <a:extLst>
              <a:ext uri="{FF2B5EF4-FFF2-40B4-BE49-F238E27FC236}">
                <a16:creationId xmlns:a16="http://schemas.microsoft.com/office/drawing/2014/main" id="{8F3947B3-42F0-65DD-75B8-0170C481F628}"/>
              </a:ext>
            </a:extLst>
          </p:cNvPr>
          <p:cNvGrpSpPr/>
          <p:nvPr/>
        </p:nvGrpSpPr>
        <p:grpSpPr>
          <a:xfrm>
            <a:off x="5907548" y="1074167"/>
            <a:ext cx="6169667" cy="4976147"/>
            <a:chOff x="5907548" y="1074167"/>
            <a:chExt cx="6169667" cy="4976147"/>
          </a:xfrm>
        </p:grpSpPr>
        <p:grpSp>
          <p:nvGrpSpPr>
            <p:cNvPr id="9" name="Group 8">
              <a:extLst>
                <a:ext uri="{FF2B5EF4-FFF2-40B4-BE49-F238E27FC236}">
                  <a16:creationId xmlns:a16="http://schemas.microsoft.com/office/drawing/2014/main" id="{D6C46313-D9C8-0490-45BF-0DCEB3F48934}"/>
                </a:ext>
              </a:extLst>
            </p:cNvPr>
            <p:cNvGrpSpPr/>
            <p:nvPr/>
          </p:nvGrpSpPr>
          <p:grpSpPr>
            <a:xfrm>
              <a:off x="5907548" y="1864667"/>
              <a:ext cx="6169667" cy="4185647"/>
              <a:chOff x="5907548" y="1864667"/>
              <a:chExt cx="6169667" cy="4185647"/>
            </a:xfrm>
          </p:grpSpPr>
          <p:sp>
            <p:nvSpPr>
              <p:cNvPr id="10" name="Shape 9">
                <a:extLst>
                  <a:ext uri="{FF2B5EF4-FFF2-40B4-BE49-F238E27FC236}">
                    <a16:creationId xmlns:a16="http://schemas.microsoft.com/office/drawing/2014/main" id="{991B513F-1DA1-E9EA-46D7-566911661DDA}"/>
                  </a:ext>
                </a:extLst>
              </p:cNvPr>
              <p:cNvSpPr/>
              <p:nvPr/>
            </p:nvSpPr>
            <p:spPr>
              <a:xfrm rot="4396374">
                <a:off x="6618708" y="2479923"/>
                <a:ext cx="3975690" cy="2772548"/>
              </a:xfrm>
              <a:prstGeom prst="swooshArrow">
                <a:avLst>
                  <a:gd name="adj1" fmla="val 16310"/>
                  <a:gd name="adj2" fmla="val 31370"/>
                </a:avLst>
              </a:pr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1" name="Oval 10">
                <a:extLst>
                  <a:ext uri="{FF2B5EF4-FFF2-40B4-BE49-F238E27FC236}">
                    <a16:creationId xmlns:a16="http://schemas.microsoft.com/office/drawing/2014/main" id="{18882783-449D-8C2C-97B1-BCF87339DA6B}"/>
                  </a:ext>
                </a:extLst>
              </p:cNvPr>
              <p:cNvSpPr/>
              <p:nvPr/>
            </p:nvSpPr>
            <p:spPr>
              <a:xfrm>
                <a:off x="8277725" y="2965373"/>
                <a:ext cx="100398" cy="100398"/>
              </a:xfrm>
              <a:prstGeom prst="ellipse">
                <a:avLst/>
              </a:prstGeom>
              <a:scene3d>
                <a:camera prst="orthographicFront"/>
                <a:lightRig rig="flat" dir="t"/>
              </a:scene3d>
              <a:sp3d z="190500" prstMaterial="plastic">
                <a:bevelT w="120900" h="88900"/>
                <a:bevelB w="88900" h="31750" prst="angle"/>
              </a:sp3d>
            </p:spPr>
            <p:style>
              <a:lnRef idx="0">
                <a:schemeClr val="lt1">
                  <a:hueOff val="0"/>
                  <a:satOff val="0"/>
                  <a:lumOff val="0"/>
                  <a:alphaOff val="0"/>
                </a:schemeClr>
              </a:lnRef>
              <a:fillRef idx="1">
                <a:schemeClr val="accent1">
                  <a:tint val="60000"/>
                  <a:hueOff val="0"/>
                  <a:satOff val="0"/>
                  <a:lumOff val="0"/>
                  <a:alphaOff val="0"/>
                </a:schemeClr>
              </a:fillRef>
              <a:effectRef idx="3">
                <a:schemeClr val="accent1">
                  <a:tint val="60000"/>
                  <a:hueOff val="0"/>
                  <a:satOff val="0"/>
                  <a:lumOff val="0"/>
                  <a:alphaOff val="0"/>
                </a:schemeClr>
              </a:effectRef>
              <a:fontRef idx="minor">
                <a:schemeClr val="dk1">
                  <a:hueOff val="0"/>
                  <a:satOff val="0"/>
                  <a:lumOff val="0"/>
                  <a:alphaOff val="0"/>
                </a:schemeClr>
              </a:fontRef>
            </p:style>
          </p:sp>
          <p:sp>
            <p:nvSpPr>
              <p:cNvPr id="12" name="Oval 11">
                <a:extLst>
                  <a:ext uri="{FF2B5EF4-FFF2-40B4-BE49-F238E27FC236}">
                    <a16:creationId xmlns:a16="http://schemas.microsoft.com/office/drawing/2014/main" id="{0996869A-8AA9-C12C-6A37-4D2D948B86F1}"/>
                  </a:ext>
                </a:extLst>
              </p:cNvPr>
              <p:cNvSpPr/>
              <p:nvPr/>
            </p:nvSpPr>
            <p:spPr>
              <a:xfrm>
                <a:off x="9152114" y="3817840"/>
                <a:ext cx="100398" cy="100398"/>
              </a:xfrm>
              <a:prstGeom prst="ellipse">
                <a:avLst/>
              </a:prstGeom>
              <a:scene3d>
                <a:camera prst="orthographicFront"/>
                <a:lightRig rig="flat" dir="t"/>
              </a:scene3d>
              <a:sp3d z="190500" prstMaterial="plastic">
                <a:bevelT w="120900" h="88900"/>
                <a:bevelB w="88900" h="31750" prst="angle"/>
              </a:sp3d>
            </p:spPr>
            <p:style>
              <a:lnRef idx="0">
                <a:schemeClr val="lt1">
                  <a:hueOff val="0"/>
                  <a:satOff val="0"/>
                  <a:lumOff val="0"/>
                  <a:alphaOff val="0"/>
                </a:schemeClr>
              </a:lnRef>
              <a:fillRef idx="1">
                <a:schemeClr val="accent1">
                  <a:tint val="60000"/>
                  <a:hueOff val="0"/>
                  <a:satOff val="0"/>
                  <a:lumOff val="0"/>
                  <a:alphaOff val="0"/>
                </a:schemeClr>
              </a:fillRef>
              <a:effectRef idx="3">
                <a:schemeClr val="accent1">
                  <a:tint val="60000"/>
                  <a:hueOff val="0"/>
                  <a:satOff val="0"/>
                  <a:lumOff val="0"/>
                  <a:alphaOff val="0"/>
                </a:schemeClr>
              </a:effectRef>
              <a:fontRef idx="minor">
                <a:schemeClr val="dk1">
                  <a:hueOff val="0"/>
                  <a:satOff val="0"/>
                  <a:lumOff val="0"/>
                  <a:alphaOff val="0"/>
                </a:schemeClr>
              </a:fontRef>
            </p:style>
          </p:sp>
          <p:sp>
            <p:nvSpPr>
              <p:cNvPr id="13" name="Rounded Rectangle 12">
                <a:extLst>
                  <a:ext uri="{FF2B5EF4-FFF2-40B4-BE49-F238E27FC236}">
                    <a16:creationId xmlns:a16="http://schemas.microsoft.com/office/drawing/2014/main" id="{6BCE8483-61F8-4392-E452-30022E12C8AA}"/>
                  </a:ext>
                </a:extLst>
              </p:cNvPr>
              <p:cNvSpPr/>
              <p:nvPr/>
            </p:nvSpPr>
            <p:spPr>
              <a:xfrm>
                <a:off x="5907548" y="1864667"/>
                <a:ext cx="3520282" cy="465178"/>
              </a:xfrm>
              <a:prstGeom prst="roundRect">
                <a:avLst/>
              </a:prstGeom>
              <a:solidFill>
                <a:schemeClr val="accent1"/>
              </a:solidFill>
              <a:effectLst>
                <a:softEdge rad="38100"/>
              </a:effectLst>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0480" tIns="30480" rIns="30480" bIns="30480" numCol="1" spcCol="1270" anchor="b"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altLang="zh-CN" sz="2800" b="1" kern="1200" dirty="0">
                    <a:solidFill>
                      <a:schemeClr val="bg1"/>
                    </a:solidFill>
                  </a:rPr>
                  <a:t>Signaling molecule</a:t>
                </a:r>
              </a:p>
            </p:txBody>
          </p:sp>
          <p:sp>
            <p:nvSpPr>
              <p:cNvPr id="14" name="Rounded Rectangle 13">
                <a:extLst>
                  <a:ext uri="{FF2B5EF4-FFF2-40B4-BE49-F238E27FC236}">
                    <a16:creationId xmlns:a16="http://schemas.microsoft.com/office/drawing/2014/main" id="{5EB7DC4D-436F-B25B-D953-641B875FE12E}"/>
                  </a:ext>
                </a:extLst>
              </p:cNvPr>
              <p:cNvSpPr/>
              <p:nvPr/>
            </p:nvSpPr>
            <p:spPr>
              <a:xfrm>
                <a:off x="8556933" y="2526266"/>
                <a:ext cx="3520282" cy="504281"/>
              </a:xfrm>
              <a:prstGeom prst="roundRect">
                <a:avLst/>
              </a:prstGeom>
              <a:solidFill>
                <a:schemeClr val="accent1"/>
              </a:solidFill>
              <a:effectLst>
                <a:softEdge rad="38100"/>
              </a:effectLst>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0480" tIns="30480" rIns="30480" bIns="30480" numCol="1" spcCol="1270" anchor="b" anchorCtr="0">
                <a:noAutofit/>
              </a:bodyPr>
              <a:lstStyle/>
              <a:p>
                <a:pPr algn="ctr">
                  <a:spcBef>
                    <a:spcPct val="0"/>
                  </a:spcBef>
                </a:pPr>
                <a:r>
                  <a:rPr lang="en-US" altLang="zh-CN" sz="2800" b="1" dirty="0">
                    <a:solidFill>
                      <a:schemeClr val="bg1"/>
                    </a:solidFill>
                  </a:rPr>
                  <a:t>Receptor of target cell</a:t>
                </a:r>
              </a:p>
            </p:txBody>
          </p:sp>
          <p:sp>
            <p:nvSpPr>
              <p:cNvPr id="15" name="Rounded Rectangle 14">
                <a:extLst>
                  <a:ext uri="{FF2B5EF4-FFF2-40B4-BE49-F238E27FC236}">
                    <a16:creationId xmlns:a16="http://schemas.microsoft.com/office/drawing/2014/main" id="{1FFF3ECF-8951-A72C-5B1A-72D092253B5A}"/>
                  </a:ext>
                </a:extLst>
              </p:cNvPr>
              <p:cNvSpPr/>
              <p:nvPr/>
            </p:nvSpPr>
            <p:spPr>
              <a:xfrm>
                <a:off x="5924229" y="3870644"/>
                <a:ext cx="3082763" cy="508954"/>
              </a:xfrm>
              <a:prstGeom prst="roundRect">
                <a:avLst/>
              </a:prstGeom>
              <a:solidFill>
                <a:schemeClr val="accent1"/>
              </a:solidFill>
              <a:effectLst>
                <a:softEdge rad="38100"/>
              </a:effectLst>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0480" tIns="30480" rIns="30480" bIns="30480" numCol="1" spcCol="1270" anchor="b" anchorCtr="0">
                <a:noAutofit/>
              </a:bodyPr>
              <a:lstStyle/>
              <a:p>
                <a:pPr algn="ctr">
                  <a:spcBef>
                    <a:spcPct val="0"/>
                  </a:spcBef>
                </a:pPr>
                <a:r>
                  <a:rPr lang="en-US" altLang="zh-CN" sz="2500" b="1" dirty="0">
                    <a:solidFill>
                      <a:schemeClr val="bg1"/>
                    </a:solidFill>
                  </a:rPr>
                  <a:t>Intracellular molecule</a:t>
                </a:r>
                <a:endParaRPr lang="en-US" sz="2500" b="1" dirty="0">
                  <a:solidFill>
                    <a:schemeClr val="bg1"/>
                  </a:solidFill>
                </a:endParaRPr>
              </a:p>
            </p:txBody>
          </p:sp>
          <p:sp>
            <p:nvSpPr>
              <p:cNvPr id="16" name="Rounded Rectangle 15">
                <a:extLst>
                  <a:ext uri="{FF2B5EF4-FFF2-40B4-BE49-F238E27FC236}">
                    <a16:creationId xmlns:a16="http://schemas.microsoft.com/office/drawing/2014/main" id="{49C4196A-DFCD-AC4C-67F5-F7487B1C96DB}"/>
                  </a:ext>
                </a:extLst>
              </p:cNvPr>
              <p:cNvSpPr/>
              <p:nvPr/>
            </p:nvSpPr>
            <p:spPr>
              <a:xfrm>
                <a:off x="8820807" y="5541360"/>
                <a:ext cx="2532993" cy="508954"/>
              </a:xfrm>
              <a:prstGeom prst="roundRect">
                <a:avLst/>
              </a:prstGeom>
              <a:solidFill>
                <a:schemeClr val="accent1"/>
              </a:solidFill>
              <a:effectLst>
                <a:softEdge rad="38100"/>
              </a:effectLst>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0480" tIns="30480" rIns="30480" bIns="30480" numCol="1" spcCol="1270" anchor="b" anchorCtr="0">
                <a:noAutofit/>
              </a:bodyPr>
              <a:lstStyle/>
              <a:p>
                <a:pPr algn="ctr">
                  <a:spcBef>
                    <a:spcPct val="0"/>
                  </a:spcBef>
                </a:pPr>
                <a:endParaRPr lang="en-US" altLang="zh-CN" sz="2500" b="1" dirty="0">
                  <a:solidFill>
                    <a:schemeClr val="bg1"/>
                  </a:solidFill>
                </a:endParaRPr>
              </a:p>
              <a:p>
                <a:pPr algn="ctr">
                  <a:spcBef>
                    <a:spcPct val="0"/>
                  </a:spcBef>
                </a:pPr>
                <a:r>
                  <a:rPr lang="en-US" altLang="zh-CN" sz="2500" b="1" dirty="0">
                    <a:solidFill>
                      <a:schemeClr val="bg1"/>
                    </a:solidFill>
                  </a:rPr>
                  <a:t>biological effect</a:t>
                </a:r>
              </a:p>
            </p:txBody>
          </p:sp>
        </p:grpSp>
        <p:sp>
          <p:nvSpPr>
            <p:cNvPr id="7" name="Rectangle 12">
              <a:extLst>
                <a:ext uri="{FF2B5EF4-FFF2-40B4-BE49-F238E27FC236}">
                  <a16:creationId xmlns:a16="http://schemas.microsoft.com/office/drawing/2014/main" id="{C4B57D5F-3DA4-E38B-6A91-15D6980B7FEC}"/>
                </a:ext>
              </a:extLst>
            </p:cNvPr>
            <p:cNvSpPr>
              <a:spLocks noChangeArrowheads="1"/>
            </p:cNvSpPr>
            <p:nvPr/>
          </p:nvSpPr>
          <p:spPr bwMode="auto">
            <a:xfrm>
              <a:off x="5907548" y="1074167"/>
              <a:ext cx="6094685" cy="654662"/>
            </a:xfrm>
            <a:prstGeom prst="roundRect">
              <a:avLst/>
            </a:prstGeom>
            <a:solidFill>
              <a:srgbClr val="00B0F0"/>
            </a:solidFill>
            <a:ln>
              <a:solidFill>
                <a:srgbClr val="00B0F0"/>
              </a:solidFill>
            </a:ln>
            <a:effectLst>
              <a:softEdge rad="38100"/>
            </a:effectLst>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0480" tIns="30480" rIns="30480" bIns="30480" numCol="1" spcCol="1270" anchor="b" anchorCtr="0">
              <a:noAutofit/>
            </a:bodyPr>
            <a:lstStyle/>
            <a:p>
              <a:pPr algn="ctr">
                <a:spcBef>
                  <a:spcPct val="0"/>
                </a:spcBef>
              </a:pPr>
              <a:r>
                <a:rPr lang="en-US" altLang="zh-CN" sz="3600" b="1" dirty="0">
                  <a:solidFill>
                    <a:schemeClr val="bg1"/>
                  </a:solidFill>
                </a:rPr>
                <a:t>Signal transduction</a:t>
              </a:r>
            </a:p>
          </p:txBody>
        </p:sp>
      </p:grpSp>
      <p:sp>
        <p:nvSpPr>
          <p:cNvPr id="20" name="TextBox 19">
            <a:extLst>
              <a:ext uri="{FF2B5EF4-FFF2-40B4-BE49-F238E27FC236}">
                <a16:creationId xmlns:a16="http://schemas.microsoft.com/office/drawing/2014/main" id="{F3D0169E-4963-D1E0-B105-A746F32123B8}"/>
              </a:ext>
            </a:extLst>
          </p:cNvPr>
          <p:cNvSpPr txBox="1"/>
          <p:nvPr/>
        </p:nvSpPr>
        <p:spPr>
          <a:xfrm>
            <a:off x="436872" y="3922149"/>
            <a:ext cx="5266244" cy="2246769"/>
          </a:xfrm>
          <a:prstGeom prst="rect">
            <a:avLst/>
          </a:prstGeom>
          <a:noFill/>
        </p:spPr>
        <p:txBody>
          <a:bodyPr wrap="square">
            <a:spAutoFit/>
          </a:bodyPr>
          <a:lstStyle/>
          <a:p>
            <a:pPr algn="l">
              <a:buFont typeface="Arial" panose="020B0604020202020204" pitchFamily="34" charset="0"/>
              <a:buChar char="•"/>
            </a:pPr>
            <a:r>
              <a:rPr lang="en-GB" sz="2000" b="0" i="0" u="none" strike="noStrike" dirty="0">
                <a:solidFill>
                  <a:srgbClr val="343536"/>
                </a:solidFill>
                <a:effectLst/>
                <a:latin typeface="Source Sans Pro" panose="020B0503030403020204" pitchFamily="34" charset="0"/>
              </a:rPr>
              <a:t>Most neurotransmitter receptors can be divided into two classes by their signal transduction mechanism:</a:t>
            </a:r>
          </a:p>
          <a:p>
            <a:pPr lvl="1"/>
            <a:r>
              <a:rPr lang="en-GB" sz="2000" b="0" i="0" u="none" strike="noStrike" dirty="0">
                <a:solidFill>
                  <a:srgbClr val="343536"/>
                </a:solidFill>
                <a:effectLst/>
                <a:latin typeface="Source Sans Pro" panose="020B0503030403020204" pitchFamily="34" charset="0"/>
              </a:rPr>
              <a:t>1) one class involving </a:t>
            </a:r>
            <a:r>
              <a:rPr lang="en-GB" sz="2000" b="1" i="0" u="none" strike="noStrike" dirty="0">
                <a:solidFill>
                  <a:srgbClr val="343536"/>
                </a:solidFill>
                <a:effectLst/>
                <a:latin typeface="Source Sans Pro" panose="020B0503030403020204" pitchFamily="34" charset="0"/>
              </a:rPr>
              <a:t>activation of an ion channel </a:t>
            </a:r>
            <a:r>
              <a:rPr lang="en-GB" sz="2000" b="0" i="0" u="none" strike="noStrike" dirty="0">
                <a:solidFill>
                  <a:srgbClr val="343536"/>
                </a:solidFill>
                <a:effectLst/>
                <a:latin typeface="Source Sans Pro" panose="020B0503030403020204" pitchFamily="34" charset="0"/>
              </a:rPr>
              <a:t>that is intrinsic to the receptor and</a:t>
            </a:r>
          </a:p>
          <a:p>
            <a:pPr lvl="1"/>
            <a:r>
              <a:rPr lang="en-GB" sz="2000" dirty="0">
                <a:solidFill>
                  <a:srgbClr val="343536"/>
                </a:solidFill>
                <a:latin typeface="Source Sans Pro" panose="020B0503030403020204" pitchFamily="34" charset="0"/>
              </a:rPr>
              <a:t>2) </a:t>
            </a:r>
            <a:r>
              <a:rPr lang="en-GB" sz="2000" b="0" i="0" u="none" strike="noStrike" dirty="0">
                <a:solidFill>
                  <a:srgbClr val="343536"/>
                </a:solidFill>
                <a:effectLst/>
                <a:latin typeface="Source Sans Pro" panose="020B0503030403020204" pitchFamily="34" charset="0"/>
              </a:rPr>
              <a:t>the other involving </a:t>
            </a:r>
            <a:r>
              <a:rPr lang="en-GB" sz="2000" b="1" i="0" u="none" strike="noStrike" dirty="0">
                <a:solidFill>
                  <a:srgbClr val="343536"/>
                </a:solidFill>
                <a:effectLst/>
                <a:latin typeface="Source Sans Pro" panose="020B0503030403020204" pitchFamily="34" charset="0"/>
              </a:rPr>
              <a:t>activation of G proteins</a:t>
            </a:r>
            <a:endParaRPr lang="en-GB" sz="2000" b="0" i="0" u="none" strike="noStrike" dirty="0">
              <a:solidFill>
                <a:srgbClr val="343536"/>
              </a:solidFill>
              <a:effectLst/>
              <a:latin typeface="Source Sans Pro" panose="020B0503030403020204" pitchFamily="34" charset="0"/>
            </a:endParaRPr>
          </a:p>
        </p:txBody>
      </p:sp>
    </p:spTree>
    <p:extLst>
      <p:ext uri="{BB962C8B-B14F-4D97-AF65-F5344CB8AC3E}">
        <p14:creationId xmlns:p14="http://schemas.microsoft.com/office/powerpoint/2010/main" val="31012558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6" name="Text Placeholder 2">
            <a:extLst>
              <a:ext uri="{FF2B5EF4-FFF2-40B4-BE49-F238E27FC236}">
                <a16:creationId xmlns:a16="http://schemas.microsoft.com/office/drawing/2014/main" id="{B2B2878A-31F2-4BB1-ACD8-DFB70FFE1A26}"/>
              </a:ext>
            </a:extLst>
          </p:cNvPr>
          <p:cNvSpPr txBox="1"/>
          <p:nvPr>
            <p:custDataLst>
              <p:tags r:id="rId1"/>
            </p:custDataLst>
          </p:nvPr>
        </p:nvSpPr>
        <p:spPr bwMode="auto">
          <a:xfrm>
            <a:off x="224245" y="116687"/>
            <a:ext cx="4365171" cy="1106051"/>
          </a:xfrm>
          <a:prstGeom prst="rect">
            <a:avLst/>
          </a:prstGeom>
        </p:spPr>
        <p:txBody>
          <a:bodyPr vert="horz" lIns="91440" tIns="45720" rIns="91440" bIns="45720" rtlCol="0" anchor="ctr">
            <a:normAutofit fontScale="77500" lnSpcReduction="20000"/>
          </a:bodyPr>
          <a:lstStyle>
            <a:lvl1pPr>
              <a:lnSpc>
                <a:spcPct val="90000"/>
              </a:lnSpc>
              <a:spcBef>
                <a:spcPct val="0"/>
              </a:spcBef>
              <a:buNone/>
              <a:defRPr sz="4000">
                <a:latin typeface="+mj-lt"/>
                <a:ea typeface="+mj-ea"/>
                <a:cs typeface="+mj-cs"/>
              </a:defRPr>
            </a:lvl1pPr>
            <a:lvl2pPr eaLnBrk="0" hangingPunct="0">
              <a:defRPr>
                <a:solidFill>
                  <a:schemeClr val="tx1"/>
                </a:solidFill>
                <a:latin typeface="Arial" panose="020B0604020202020204" pitchFamily="34" charset="0"/>
                <a:ea typeface="ＭＳ Ｐゴシック" panose="020B0600070205080204" pitchFamily="34" charset="-128"/>
              </a:defRPr>
            </a:lvl2pPr>
            <a:lvl3pPr eaLnBrk="0" hangingPunct="0">
              <a:defRPr>
                <a:solidFill>
                  <a:schemeClr val="tx1"/>
                </a:solidFill>
                <a:latin typeface="Arial" panose="020B0604020202020204" pitchFamily="34" charset="0"/>
                <a:ea typeface="ＭＳ Ｐゴシック" panose="020B0600070205080204" pitchFamily="34" charset="-128"/>
              </a:defRPr>
            </a:lvl3pPr>
            <a:lvl4pPr eaLnBrk="0" hangingPunct="0">
              <a:defRPr>
                <a:solidFill>
                  <a:schemeClr val="tx1"/>
                </a:solidFill>
                <a:latin typeface="Arial" panose="020B0604020202020204" pitchFamily="34" charset="0"/>
                <a:ea typeface="ＭＳ Ｐゴシック" panose="020B0600070205080204" pitchFamily="34" charset="-128"/>
              </a:defRPr>
            </a:lvl4pPr>
            <a:lvl5pPr eaLnBrk="0" hangingPunct="0">
              <a:defRPr>
                <a:solidFill>
                  <a:schemeClr val="tx1"/>
                </a:solidFill>
                <a:latin typeface="Arial" panose="020B0604020202020204" pitchFamily="34" charset="0"/>
                <a:ea typeface="ＭＳ Ｐゴシック" panose="020B0600070205080204" pitchFamily="34" charset="-128"/>
              </a:defRPr>
            </a:lvl5pPr>
            <a:lvl6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6pPr>
            <a:lvl7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7pPr>
            <a:lvl8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8pPr>
            <a:lvl9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9pPr>
          </a:lstStyle>
          <a:p>
            <a:r>
              <a:rPr lang="en-US" altLang="en-US" cap="all" dirty="0"/>
              <a:t>General patterns of signal transduction in the brain</a:t>
            </a:r>
          </a:p>
        </p:txBody>
      </p:sp>
      <p:pic>
        <p:nvPicPr>
          <p:cNvPr id="14342" name="New picture">
            <a:extLst>
              <a:ext uri="{FF2B5EF4-FFF2-40B4-BE49-F238E27FC236}">
                <a16:creationId xmlns:a16="http://schemas.microsoft.com/office/drawing/2014/main" id="{0F8C6904-B9DA-FD90-3401-B9328E668356}"/>
              </a:ext>
            </a:extLst>
          </p:cNvPr>
          <p:cNvPicPr>
            <a:picLocks noChangeAspect="1" noChangeArrowheads="1"/>
          </p:cNvPicPr>
          <p:nvPr>
            <p:custDataLst>
              <p:tags r:id="rId2"/>
            </p:custDataLst>
          </p:nvPr>
        </p:nvPicPr>
        <p:blipFill rotWithShape="1">
          <a:blip r:embed="rId5">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rcRect b="5340"/>
          <a:stretch/>
        </p:blipFill>
        <p:spPr bwMode="auto">
          <a:xfrm>
            <a:off x="5309864" y="428043"/>
            <a:ext cx="6236806" cy="5721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
        <p:nvSpPr>
          <p:cNvPr id="5" name="TextBox 4">
            <a:extLst>
              <a:ext uri="{FF2B5EF4-FFF2-40B4-BE49-F238E27FC236}">
                <a16:creationId xmlns:a16="http://schemas.microsoft.com/office/drawing/2014/main" id="{4EEA140B-27B9-DF21-37B1-044283CF339C}"/>
              </a:ext>
            </a:extLst>
          </p:cNvPr>
          <p:cNvSpPr txBox="1"/>
          <p:nvPr/>
        </p:nvSpPr>
        <p:spPr>
          <a:xfrm>
            <a:off x="2088926" y="6273225"/>
            <a:ext cx="10103074" cy="584775"/>
          </a:xfrm>
          <a:prstGeom prst="rect">
            <a:avLst/>
          </a:prstGeom>
          <a:noFill/>
        </p:spPr>
        <p:txBody>
          <a:bodyPr wrap="square">
            <a:spAutoFit/>
          </a:bodyPr>
          <a:lstStyle/>
          <a:p>
            <a:pPr algn="r" eaLnBrk="1" hangingPunct="1">
              <a:spcBef>
                <a:spcPct val="0"/>
              </a:spcBef>
              <a:buFontTx/>
              <a:buNone/>
            </a:pPr>
            <a:r>
              <a:rPr lang="en-US" altLang="en-US" sz="1600" dirty="0">
                <a:latin typeface="Helvetica" pitchFamily="2" charset="0"/>
              </a:rPr>
              <a:t>Signal Transduction in the Brain, </a:t>
            </a:r>
            <a:r>
              <a:rPr lang="en-US" altLang="en-US" sz="1600" dirty="0" err="1">
                <a:latin typeface="Helvetica" pitchFamily="2" charset="0"/>
              </a:rPr>
              <a:t>Nestler</a:t>
            </a:r>
            <a:r>
              <a:rPr lang="en-US" altLang="en-US" sz="1600" dirty="0">
                <a:latin typeface="Helvetica" pitchFamily="2" charset="0"/>
              </a:rPr>
              <a:t> EJ, Hyman SE, Holtzman DM, </a:t>
            </a:r>
            <a:r>
              <a:rPr lang="en-US" altLang="en-US" sz="1600" dirty="0" err="1">
                <a:latin typeface="Helvetica" pitchFamily="2" charset="0"/>
              </a:rPr>
              <a:t>Malenka</a:t>
            </a:r>
            <a:r>
              <a:rPr lang="en-US" altLang="en-US" sz="1600" dirty="0">
                <a:latin typeface="Helvetica" pitchFamily="2" charset="0"/>
              </a:rPr>
              <a:t> RC. </a:t>
            </a:r>
            <a:r>
              <a:rPr lang="en-US" altLang="en-US" sz="1600" i="1" dirty="0">
                <a:latin typeface="Helvetica" pitchFamily="2" charset="0"/>
              </a:rPr>
              <a:t>Molecular Neuropharmacology: A Foundation for Clinical Neuroscience, 3e;</a:t>
            </a:r>
            <a:r>
              <a:rPr lang="en-US" altLang="en-US" sz="1600" dirty="0">
                <a:latin typeface="Helvetica" pitchFamily="2" charset="0"/>
              </a:rPr>
              <a:t> 2015. Available at: https://</a:t>
            </a:r>
            <a:r>
              <a:rPr lang="en-US" altLang="en-US" sz="1600" dirty="0" err="1">
                <a:latin typeface="Helvetica" pitchFamily="2" charset="0"/>
              </a:rPr>
              <a:t>mhmedical.com</a:t>
            </a:r>
            <a:endParaRPr lang="en-US" altLang="en-US" sz="1600" dirty="0">
              <a:latin typeface="Helvetica" pitchFamily="2" charset="0"/>
            </a:endParaRPr>
          </a:p>
        </p:txBody>
      </p:sp>
      <p:sp>
        <p:nvSpPr>
          <p:cNvPr id="7" name="TextBox 6">
            <a:extLst>
              <a:ext uri="{FF2B5EF4-FFF2-40B4-BE49-F238E27FC236}">
                <a16:creationId xmlns:a16="http://schemas.microsoft.com/office/drawing/2014/main" id="{2837D0B1-09C2-501C-E3DF-0CA599A6425E}"/>
              </a:ext>
            </a:extLst>
          </p:cNvPr>
          <p:cNvSpPr txBox="1"/>
          <p:nvPr/>
        </p:nvSpPr>
        <p:spPr>
          <a:xfrm>
            <a:off x="327115" y="1301158"/>
            <a:ext cx="4477032" cy="4893647"/>
          </a:xfrm>
          <a:prstGeom prst="rect">
            <a:avLst/>
          </a:prstGeom>
          <a:noFill/>
        </p:spPr>
        <p:txBody>
          <a:bodyPr wrap="square">
            <a:spAutoFit/>
          </a:bodyPr>
          <a:lstStyle/>
          <a:p>
            <a:pPr marL="342900" indent="-342900">
              <a:buAutoNum type="alphaUcPeriod"/>
            </a:pPr>
            <a:r>
              <a:rPr lang="en-US" altLang="en-US" sz="2400" dirty="0"/>
              <a:t>Neurotransmitter activation of a receptor that contains an </a:t>
            </a:r>
            <a:r>
              <a:rPr lang="en-US" altLang="en-US" sz="2400" b="1" dirty="0">
                <a:solidFill>
                  <a:srgbClr val="00B0F0"/>
                </a:solidFill>
              </a:rPr>
              <a:t>ion channel</a:t>
            </a:r>
            <a:endParaRPr lang="en-US" altLang="en-US" sz="2400" dirty="0">
              <a:solidFill>
                <a:srgbClr val="00B0F0"/>
              </a:solidFill>
            </a:endParaRPr>
          </a:p>
          <a:p>
            <a:pPr marL="342900" indent="-342900">
              <a:buAutoNum type="alphaUcPeriod"/>
            </a:pPr>
            <a:r>
              <a:rPr lang="en-US" altLang="en-US" sz="2400" dirty="0"/>
              <a:t>Neurotransmitter activation of a </a:t>
            </a:r>
            <a:r>
              <a:rPr lang="en-US" altLang="en-US" sz="2400" b="1" dirty="0">
                <a:solidFill>
                  <a:srgbClr val="FF0000"/>
                </a:solidFill>
              </a:rPr>
              <a:t>G protein–coupled receptor</a:t>
            </a:r>
            <a:r>
              <a:rPr lang="en-US" altLang="en-US" sz="2400" dirty="0">
                <a:solidFill>
                  <a:srgbClr val="FF0000"/>
                </a:solidFill>
              </a:rPr>
              <a:t> </a:t>
            </a:r>
            <a:endParaRPr lang="sl-SI" altLang="en-US" sz="2400" dirty="0" smtClean="0">
              <a:solidFill>
                <a:srgbClr val="FF0000"/>
              </a:solidFill>
            </a:endParaRPr>
          </a:p>
          <a:p>
            <a:pPr marL="342900" indent="-342900">
              <a:buAutoNum type="alphaUcPeriod"/>
            </a:pPr>
            <a:endParaRPr lang="en-US" altLang="en-US" sz="2400" dirty="0">
              <a:solidFill>
                <a:srgbClr val="FF0000"/>
              </a:solidFill>
            </a:endParaRPr>
          </a:p>
          <a:p>
            <a:pPr marL="342900" indent="-342900">
              <a:buAutoNum type="alphaUcPeriod"/>
            </a:pPr>
            <a:r>
              <a:rPr lang="en-US" altLang="en-US" sz="2400" b="1" dirty="0">
                <a:solidFill>
                  <a:srgbClr val="00B050"/>
                </a:solidFill>
              </a:rPr>
              <a:t>Neurotrophic factor </a:t>
            </a:r>
            <a:r>
              <a:rPr lang="en-US" altLang="en-US" sz="2400" dirty="0"/>
              <a:t>activation of a receptor that contains </a:t>
            </a:r>
            <a:r>
              <a:rPr lang="en-US" altLang="en-US" sz="2400" b="1" dirty="0"/>
              <a:t>protein tyrosine kinase </a:t>
            </a:r>
            <a:r>
              <a:rPr lang="en-US" altLang="en-US" sz="2400" dirty="0"/>
              <a:t>activity or that activates such a kinase indirectly</a:t>
            </a:r>
          </a:p>
          <a:p>
            <a:pPr marL="342900" indent="-342900">
              <a:buAutoNum type="alphaUcPeriod"/>
            </a:pPr>
            <a:r>
              <a:rPr lang="en-US" altLang="en-US" sz="2400" b="1" dirty="0">
                <a:solidFill>
                  <a:srgbClr val="CF55B1"/>
                </a:solidFill>
              </a:rPr>
              <a:t>Steroid hormone</a:t>
            </a:r>
            <a:r>
              <a:rPr lang="en-US" altLang="en-US" sz="2400" dirty="0">
                <a:solidFill>
                  <a:srgbClr val="CF55B1"/>
                </a:solidFill>
              </a:rPr>
              <a:t> </a:t>
            </a:r>
            <a:r>
              <a:rPr lang="en-US" altLang="en-US" sz="2400" dirty="0"/>
              <a:t>activation of a cytoplasmic receptor</a:t>
            </a:r>
            <a:endParaRPr lang="en-US" sz="2400" dirty="0"/>
          </a:p>
        </p:txBody>
      </p:sp>
    </p:spTree>
    <p:extLst>
      <p:ext uri="{BB962C8B-B14F-4D97-AF65-F5344CB8AC3E}">
        <p14:creationId xmlns:p14="http://schemas.microsoft.com/office/powerpoint/2010/main" val="16195668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EEA140B-27B9-DF21-37B1-044283CF339C}"/>
              </a:ext>
            </a:extLst>
          </p:cNvPr>
          <p:cNvSpPr txBox="1"/>
          <p:nvPr/>
        </p:nvSpPr>
        <p:spPr>
          <a:xfrm>
            <a:off x="2088926" y="6273225"/>
            <a:ext cx="10103074" cy="584775"/>
          </a:xfrm>
          <a:prstGeom prst="rect">
            <a:avLst/>
          </a:prstGeom>
          <a:noFill/>
        </p:spPr>
        <p:txBody>
          <a:bodyPr wrap="square">
            <a:spAutoFit/>
          </a:bodyPr>
          <a:lstStyle/>
          <a:p>
            <a:pPr algn="r" eaLnBrk="1" hangingPunct="1">
              <a:spcBef>
                <a:spcPct val="0"/>
              </a:spcBef>
              <a:buFontTx/>
              <a:buNone/>
            </a:pPr>
            <a:r>
              <a:rPr lang="en-US" altLang="en-US" sz="1600" dirty="0">
                <a:latin typeface="Helvetica" pitchFamily="2" charset="0"/>
              </a:rPr>
              <a:t>Signal Transduction in the Brain, </a:t>
            </a:r>
            <a:r>
              <a:rPr lang="en-US" altLang="en-US" sz="1600" dirty="0" err="1">
                <a:latin typeface="Helvetica" pitchFamily="2" charset="0"/>
              </a:rPr>
              <a:t>Nestler</a:t>
            </a:r>
            <a:r>
              <a:rPr lang="en-US" altLang="en-US" sz="1600" dirty="0">
                <a:latin typeface="Helvetica" pitchFamily="2" charset="0"/>
              </a:rPr>
              <a:t> EJ, Hyman SE, Holtzman DM, </a:t>
            </a:r>
            <a:r>
              <a:rPr lang="en-US" altLang="en-US" sz="1600" dirty="0" err="1">
                <a:latin typeface="Helvetica" pitchFamily="2" charset="0"/>
              </a:rPr>
              <a:t>Malenka</a:t>
            </a:r>
            <a:r>
              <a:rPr lang="en-US" altLang="en-US" sz="1600" dirty="0">
                <a:latin typeface="Helvetica" pitchFamily="2" charset="0"/>
              </a:rPr>
              <a:t> RC. </a:t>
            </a:r>
            <a:r>
              <a:rPr lang="en-US" altLang="en-US" sz="1600" i="1" dirty="0">
                <a:latin typeface="Helvetica" pitchFamily="2" charset="0"/>
              </a:rPr>
              <a:t>Molecular Neuropharmacology: A Foundation for Clinical Neuroscience, 3e;</a:t>
            </a:r>
            <a:r>
              <a:rPr lang="en-US" altLang="en-US" sz="1600" dirty="0">
                <a:latin typeface="Helvetica" pitchFamily="2" charset="0"/>
              </a:rPr>
              <a:t> 2015. Available at: https://</a:t>
            </a:r>
            <a:r>
              <a:rPr lang="en-US" altLang="en-US" sz="1600" dirty="0" err="1">
                <a:latin typeface="Helvetica" pitchFamily="2" charset="0"/>
              </a:rPr>
              <a:t>mhmedical.com</a:t>
            </a:r>
            <a:endParaRPr lang="en-US" altLang="en-US" sz="1600" dirty="0">
              <a:latin typeface="Helvetica" pitchFamily="2" charset="0"/>
            </a:endParaRPr>
          </a:p>
        </p:txBody>
      </p:sp>
      <p:sp>
        <p:nvSpPr>
          <p:cNvPr id="7" name="TextBox 6">
            <a:extLst>
              <a:ext uri="{FF2B5EF4-FFF2-40B4-BE49-F238E27FC236}">
                <a16:creationId xmlns:a16="http://schemas.microsoft.com/office/drawing/2014/main" id="{2837D0B1-09C2-501C-E3DF-0CA599A6425E}"/>
              </a:ext>
            </a:extLst>
          </p:cNvPr>
          <p:cNvSpPr txBox="1"/>
          <p:nvPr/>
        </p:nvSpPr>
        <p:spPr>
          <a:xfrm>
            <a:off x="430642" y="1391917"/>
            <a:ext cx="5927461" cy="4893647"/>
          </a:xfrm>
          <a:prstGeom prst="rect">
            <a:avLst/>
          </a:prstGeom>
          <a:noFill/>
        </p:spPr>
        <p:txBody>
          <a:bodyPr wrap="square">
            <a:spAutoFit/>
          </a:bodyPr>
          <a:lstStyle/>
          <a:p>
            <a:pPr marL="342900" indent="-342900">
              <a:buAutoNum type="alphaUcPeriod"/>
            </a:pPr>
            <a:r>
              <a:rPr lang="en-US" altLang="en-US" sz="2400" b="1" dirty="0"/>
              <a:t>Neurotransmitter activation of a receptor that contains an ion channel</a:t>
            </a:r>
          </a:p>
          <a:p>
            <a:pPr marL="800100" lvl="1" indent="-342900">
              <a:buFont typeface="Arial" panose="020B0604020202020204" pitchFamily="34" charset="0"/>
              <a:buChar char="•"/>
            </a:pPr>
            <a:r>
              <a:rPr lang="en-US" altLang="en-US" sz="2400" dirty="0"/>
              <a:t>involves the binding of neurotransmitter to a multimeric plasma membrane receptor complex</a:t>
            </a:r>
          </a:p>
          <a:p>
            <a:pPr marL="342900" indent="-342900">
              <a:buFont typeface="Arial" panose="020B0604020202020204" pitchFamily="34" charset="0"/>
              <a:buChar char="•"/>
            </a:pPr>
            <a:r>
              <a:rPr lang="en-US" altLang="en-US" sz="2400" dirty="0"/>
              <a:t>used primarily by: </a:t>
            </a:r>
          </a:p>
          <a:p>
            <a:pPr marL="800100" lvl="1" indent="-342900">
              <a:buFont typeface="Arial" panose="020B0604020202020204" pitchFamily="34" charset="0"/>
              <a:buChar char="•"/>
            </a:pPr>
            <a:r>
              <a:rPr lang="en-US" altLang="en-US" sz="2400" b="1" dirty="0"/>
              <a:t>amino acid </a:t>
            </a:r>
            <a:r>
              <a:rPr lang="en-US" altLang="en-US" sz="2400" dirty="0"/>
              <a:t>neurotransmitters at their ionotropic receptors</a:t>
            </a:r>
          </a:p>
          <a:p>
            <a:pPr marL="800100" lvl="1" indent="-342900">
              <a:buFont typeface="Arial" panose="020B0604020202020204" pitchFamily="34" charset="0"/>
              <a:buChar char="•"/>
            </a:pPr>
            <a:r>
              <a:rPr lang="en-US" altLang="en-US" sz="2400" b="1" dirty="0"/>
              <a:t>acetylcholine</a:t>
            </a:r>
            <a:r>
              <a:rPr lang="en-US" altLang="en-US" sz="2400" dirty="0"/>
              <a:t> at nicotinic receptors</a:t>
            </a:r>
          </a:p>
          <a:p>
            <a:pPr marL="800100" lvl="1" indent="-342900">
              <a:buFont typeface="Arial" panose="020B0604020202020204" pitchFamily="34" charset="0"/>
              <a:buChar char="•"/>
            </a:pPr>
            <a:r>
              <a:rPr lang="en-US" altLang="en-US" sz="2400" b="1" dirty="0"/>
              <a:t>serotonin</a:t>
            </a:r>
            <a:r>
              <a:rPr lang="en-US" altLang="en-US" sz="2400" dirty="0"/>
              <a:t> at 5HT</a:t>
            </a:r>
            <a:r>
              <a:rPr lang="en-US" altLang="en-US" sz="2400" baseline="-25000" dirty="0"/>
              <a:t>3</a:t>
            </a:r>
            <a:r>
              <a:rPr lang="en-US" altLang="en-US" sz="2400" dirty="0"/>
              <a:t> receptors</a:t>
            </a:r>
          </a:p>
          <a:p>
            <a:pPr marL="800100" lvl="1" indent="-342900">
              <a:buFont typeface="Arial" panose="020B0604020202020204" pitchFamily="34" charset="0"/>
              <a:buChar char="•"/>
            </a:pPr>
            <a:r>
              <a:rPr lang="en-US" altLang="en-US" sz="2400" b="1" dirty="0"/>
              <a:t>adenosine triphosphate (ATP</a:t>
            </a:r>
            <a:r>
              <a:rPr lang="en-US" altLang="en-US" sz="2400" dirty="0"/>
              <a:t>) at certain purinergic receptors</a:t>
            </a:r>
          </a:p>
          <a:p>
            <a:pPr marL="800100" lvl="1" indent="-342900">
              <a:buFont typeface="Arial" panose="020B0604020202020204" pitchFamily="34" charset="0"/>
              <a:buChar char="•"/>
            </a:pPr>
            <a:r>
              <a:rPr lang="en-US" altLang="en-US" sz="2400" b="1" dirty="0"/>
              <a:t>heat</a:t>
            </a:r>
            <a:r>
              <a:rPr lang="en-US" altLang="en-US" sz="2400" dirty="0"/>
              <a:t> at certain vanilloid receptors</a:t>
            </a:r>
          </a:p>
        </p:txBody>
      </p:sp>
      <p:pic>
        <p:nvPicPr>
          <p:cNvPr id="3" name="Picture 2" descr="Diagram&#10;&#10;Description automatically generated">
            <a:extLst>
              <a:ext uri="{FF2B5EF4-FFF2-40B4-BE49-F238E27FC236}">
                <a16:creationId xmlns:a16="http://schemas.microsoft.com/office/drawing/2014/main" id="{B13F1E7A-3447-B368-C41A-B8372ED3952B}"/>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6358103" y="294640"/>
            <a:ext cx="5182257" cy="5978585"/>
          </a:xfrm>
          <a:prstGeom prst="rect">
            <a:avLst/>
          </a:prstGeom>
        </p:spPr>
      </p:pic>
      <p:sp>
        <p:nvSpPr>
          <p:cNvPr id="8" name="Text Placeholder 2">
            <a:extLst>
              <a:ext uri="{FF2B5EF4-FFF2-40B4-BE49-F238E27FC236}">
                <a16:creationId xmlns:a16="http://schemas.microsoft.com/office/drawing/2014/main" id="{AC975CDD-7FBE-828A-BA24-1B4133FA7904}"/>
              </a:ext>
            </a:extLst>
          </p:cNvPr>
          <p:cNvSpPr txBox="1"/>
          <p:nvPr>
            <p:custDataLst>
              <p:tags r:id="rId1"/>
            </p:custDataLst>
          </p:nvPr>
        </p:nvSpPr>
        <p:spPr bwMode="auto">
          <a:xfrm>
            <a:off x="315685" y="269087"/>
            <a:ext cx="4365171" cy="1106051"/>
          </a:xfrm>
          <a:prstGeom prst="rect">
            <a:avLst/>
          </a:prstGeom>
        </p:spPr>
        <p:txBody>
          <a:bodyPr vert="horz" lIns="91440" tIns="45720" rIns="91440" bIns="45720" rtlCol="0" anchor="ctr">
            <a:normAutofit fontScale="77500" lnSpcReduction="20000"/>
          </a:bodyPr>
          <a:lstStyle>
            <a:lvl1pPr>
              <a:lnSpc>
                <a:spcPct val="90000"/>
              </a:lnSpc>
              <a:spcBef>
                <a:spcPct val="0"/>
              </a:spcBef>
              <a:buNone/>
              <a:defRPr sz="4000">
                <a:latin typeface="+mj-lt"/>
                <a:ea typeface="+mj-ea"/>
                <a:cs typeface="+mj-cs"/>
              </a:defRPr>
            </a:lvl1pPr>
            <a:lvl2pPr eaLnBrk="0" hangingPunct="0">
              <a:defRPr>
                <a:solidFill>
                  <a:schemeClr val="tx1"/>
                </a:solidFill>
                <a:latin typeface="Arial" panose="020B0604020202020204" pitchFamily="34" charset="0"/>
                <a:ea typeface="ＭＳ Ｐゴシック" panose="020B0600070205080204" pitchFamily="34" charset="-128"/>
              </a:defRPr>
            </a:lvl2pPr>
            <a:lvl3pPr eaLnBrk="0" hangingPunct="0">
              <a:defRPr>
                <a:solidFill>
                  <a:schemeClr val="tx1"/>
                </a:solidFill>
                <a:latin typeface="Arial" panose="020B0604020202020204" pitchFamily="34" charset="0"/>
                <a:ea typeface="ＭＳ Ｐゴシック" panose="020B0600070205080204" pitchFamily="34" charset="-128"/>
              </a:defRPr>
            </a:lvl3pPr>
            <a:lvl4pPr eaLnBrk="0" hangingPunct="0">
              <a:defRPr>
                <a:solidFill>
                  <a:schemeClr val="tx1"/>
                </a:solidFill>
                <a:latin typeface="Arial" panose="020B0604020202020204" pitchFamily="34" charset="0"/>
                <a:ea typeface="ＭＳ Ｐゴシック" panose="020B0600070205080204" pitchFamily="34" charset="-128"/>
              </a:defRPr>
            </a:lvl4pPr>
            <a:lvl5pPr eaLnBrk="0" hangingPunct="0">
              <a:defRPr>
                <a:solidFill>
                  <a:schemeClr val="tx1"/>
                </a:solidFill>
                <a:latin typeface="Arial" panose="020B0604020202020204" pitchFamily="34" charset="0"/>
                <a:ea typeface="ＭＳ Ｐゴシック" panose="020B0600070205080204" pitchFamily="34" charset="-128"/>
              </a:defRPr>
            </a:lvl5pPr>
            <a:lvl6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6pPr>
            <a:lvl7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7pPr>
            <a:lvl8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8pPr>
            <a:lvl9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9pPr>
          </a:lstStyle>
          <a:p>
            <a:r>
              <a:rPr lang="en-US" altLang="en-US" cap="all" dirty="0"/>
              <a:t>General patterns of signal transduction in </a:t>
            </a:r>
            <a:r>
              <a:rPr lang="en-US" altLang="en-US" cap="all"/>
              <a:t>the brain</a:t>
            </a:r>
            <a:endParaRPr lang="en-US" altLang="en-US" cap="all" dirty="0"/>
          </a:p>
        </p:txBody>
      </p:sp>
    </p:spTree>
    <p:extLst>
      <p:ext uri="{BB962C8B-B14F-4D97-AF65-F5344CB8AC3E}">
        <p14:creationId xmlns:p14="http://schemas.microsoft.com/office/powerpoint/2010/main" val="16833008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PoljeZBesedilom 4">
            <a:extLst>
              <a:ext uri="{FF2B5EF4-FFF2-40B4-BE49-F238E27FC236}">
                <a16:creationId xmlns:a16="http://schemas.microsoft.com/office/drawing/2014/main" id="{38D5515E-71D4-76C7-92AD-17C7CFC697B5}"/>
              </a:ext>
            </a:extLst>
          </p:cNvPr>
          <p:cNvSpPr txBox="1"/>
          <p:nvPr/>
        </p:nvSpPr>
        <p:spPr>
          <a:xfrm>
            <a:off x="189068" y="1046821"/>
            <a:ext cx="6096000" cy="5262979"/>
          </a:xfrm>
          <a:prstGeom prst="rect">
            <a:avLst/>
          </a:prstGeom>
          <a:noFill/>
        </p:spPr>
        <p:txBody>
          <a:bodyPr wrap="square">
            <a:spAutoFit/>
          </a:bodyPr>
          <a:lstStyle/>
          <a:p>
            <a:r>
              <a:rPr lang="sl-SI" sz="2400" b="0" i="0" dirty="0" err="1">
                <a:solidFill>
                  <a:srgbClr val="21242C"/>
                </a:solidFill>
                <a:effectLst/>
              </a:rPr>
              <a:t>The</a:t>
            </a:r>
            <a:r>
              <a:rPr lang="sl-SI" sz="2400" b="0" i="0" dirty="0">
                <a:solidFill>
                  <a:srgbClr val="21242C"/>
                </a:solidFill>
                <a:effectLst/>
              </a:rPr>
              <a:t> n</a:t>
            </a:r>
            <a:r>
              <a:rPr lang="en-US" sz="2400" b="0" i="0" dirty="0" err="1">
                <a:solidFill>
                  <a:srgbClr val="21242C"/>
                </a:solidFill>
                <a:effectLst/>
              </a:rPr>
              <a:t>ervous</a:t>
            </a:r>
            <a:r>
              <a:rPr lang="en-US" sz="2400" b="0" i="0" dirty="0">
                <a:solidFill>
                  <a:srgbClr val="21242C"/>
                </a:solidFill>
                <a:effectLst/>
              </a:rPr>
              <a:t> system is made up of specialized cells</a:t>
            </a:r>
            <a:endParaRPr lang="sl-SI" sz="2400" b="0" i="0" dirty="0">
              <a:solidFill>
                <a:srgbClr val="21242C"/>
              </a:solidFill>
              <a:effectLst/>
            </a:endParaRPr>
          </a:p>
          <a:p>
            <a:pPr marL="742950" lvl="1" indent="-285750">
              <a:buFont typeface="Arial" panose="020B0604020202020204" pitchFamily="34" charset="0"/>
              <a:buChar char="•"/>
            </a:pPr>
            <a:r>
              <a:rPr lang="en-US" sz="2400" b="1" i="0" dirty="0">
                <a:solidFill>
                  <a:srgbClr val="21242C"/>
                </a:solidFill>
                <a:effectLst/>
              </a:rPr>
              <a:t>nerve cells</a:t>
            </a:r>
            <a:r>
              <a:rPr lang="en-US" sz="2400" b="0" i="0" dirty="0">
                <a:solidFill>
                  <a:srgbClr val="21242C"/>
                </a:solidFill>
                <a:effectLst/>
              </a:rPr>
              <a:t> (or </a:t>
            </a:r>
            <a:r>
              <a:rPr lang="en-US" sz="2400" b="1" i="0" dirty="0">
                <a:solidFill>
                  <a:srgbClr val="21242C"/>
                </a:solidFill>
                <a:effectLst/>
              </a:rPr>
              <a:t>neurons</a:t>
            </a:r>
            <a:r>
              <a:rPr lang="en-US" sz="2400" b="0" i="0" dirty="0">
                <a:solidFill>
                  <a:srgbClr val="21242C"/>
                </a:solidFill>
                <a:effectLst/>
              </a:rPr>
              <a:t>) and </a:t>
            </a:r>
            <a:endParaRPr lang="sl-SI" sz="2400" b="0" i="0" dirty="0">
              <a:solidFill>
                <a:srgbClr val="21242C"/>
              </a:solidFill>
              <a:effectLst/>
            </a:endParaRPr>
          </a:p>
          <a:p>
            <a:pPr marL="742950" lvl="1" indent="-285750">
              <a:buFont typeface="Arial" panose="020B0604020202020204" pitchFamily="34" charset="0"/>
              <a:buChar char="•"/>
            </a:pPr>
            <a:r>
              <a:rPr lang="en-US" sz="2400" b="1" i="0" dirty="0">
                <a:solidFill>
                  <a:srgbClr val="21242C"/>
                </a:solidFill>
                <a:effectLst/>
              </a:rPr>
              <a:t>glial cells</a:t>
            </a:r>
            <a:r>
              <a:rPr lang="en-US" sz="2400" b="0" i="0" dirty="0">
                <a:solidFill>
                  <a:srgbClr val="21242C"/>
                </a:solidFill>
                <a:effectLst/>
              </a:rPr>
              <a:t> (or </a:t>
            </a:r>
            <a:r>
              <a:rPr lang="en-US" sz="2400" b="1" i="0" dirty="0">
                <a:solidFill>
                  <a:srgbClr val="21242C"/>
                </a:solidFill>
                <a:effectLst/>
              </a:rPr>
              <a:t>glia</a:t>
            </a:r>
            <a:r>
              <a:rPr lang="en-US" sz="2400" b="0" i="0" dirty="0">
                <a:solidFill>
                  <a:srgbClr val="21242C"/>
                </a:solidFill>
                <a:effectLst/>
              </a:rPr>
              <a:t>)</a:t>
            </a:r>
            <a:endParaRPr lang="sl-SI" sz="2400" b="0" i="0" dirty="0">
              <a:solidFill>
                <a:srgbClr val="21242C"/>
              </a:solidFill>
              <a:effectLst/>
            </a:endParaRPr>
          </a:p>
          <a:p>
            <a:endParaRPr lang="sl-SI" sz="2400" dirty="0">
              <a:solidFill>
                <a:srgbClr val="21242C"/>
              </a:solidFill>
            </a:endParaRPr>
          </a:p>
          <a:p>
            <a:r>
              <a:rPr lang="en-US" sz="2400" b="1" i="1" dirty="0">
                <a:solidFill>
                  <a:srgbClr val="21242C"/>
                </a:solidFill>
                <a:effectLst/>
              </a:rPr>
              <a:t>Neurons</a:t>
            </a:r>
            <a:r>
              <a:rPr lang="en-US" sz="2400" b="0" i="0" dirty="0">
                <a:solidFill>
                  <a:srgbClr val="21242C"/>
                </a:solidFill>
                <a:effectLst/>
              </a:rPr>
              <a:t> are the basic </a:t>
            </a:r>
            <a:r>
              <a:rPr lang="en-US" sz="2400" b="0" i="0" u="sng" dirty="0">
                <a:solidFill>
                  <a:srgbClr val="21242C"/>
                </a:solidFill>
                <a:effectLst/>
              </a:rPr>
              <a:t>functional</a:t>
            </a:r>
            <a:r>
              <a:rPr lang="en-US" sz="2400" b="0" i="0" dirty="0">
                <a:solidFill>
                  <a:srgbClr val="21242C"/>
                </a:solidFill>
                <a:effectLst/>
              </a:rPr>
              <a:t> units of the nervous system, and they generate electrical signals called </a:t>
            </a:r>
            <a:r>
              <a:rPr lang="en-US" sz="2400" b="1" i="0" dirty="0">
                <a:solidFill>
                  <a:srgbClr val="21242C"/>
                </a:solidFill>
                <a:effectLst/>
              </a:rPr>
              <a:t>action potentials</a:t>
            </a:r>
            <a:r>
              <a:rPr lang="en-US" sz="2400" b="0" i="0" dirty="0">
                <a:solidFill>
                  <a:srgbClr val="21242C"/>
                </a:solidFill>
                <a:effectLst/>
              </a:rPr>
              <a:t>, which allow them to quickly transmit information over long distances. </a:t>
            </a:r>
            <a:endParaRPr lang="sl-SI" sz="2400" b="0" i="0" dirty="0">
              <a:solidFill>
                <a:srgbClr val="21242C"/>
              </a:solidFill>
              <a:effectLst/>
            </a:endParaRPr>
          </a:p>
          <a:p>
            <a:endParaRPr lang="sl-SI" sz="2400" dirty="0">
              <a:solidFill>
                <a:srgbClr val="21242C"/>
              </a:solidFill>
            </a:endParaRPr>
          </a:p>
          <a:p>
            <a:r>
              <a:rPr lang="en-US" sz="2400" b="1" i="1" dirty="0">
                <a:solidFill>
                  <a:srgbClr val="21242C"/>
                </a:solidFill>
                <a:effectLst/>
              </a:rPr>
              <a:t>Glia</a:t>
            </a:r>
            <a:r>
              <a:rPr lang="en-US" sz="2400" b="0" i="0" dirty="0">
                <a:solidFill>
                  <a:srgbClr val="21242C"/>
                </a:solidFill>
                <a:effectLst/>
              </a:rPr>
              <a:t> are </a:t>
            </a:r>
            <a:r>
              <a:rPr lang="en-US" sz="2400" b="0" i="0" dirty="0" smtClean="0">
                <a:solidFill>
                  <a:srgbClr val="21242C"/>
                </a:solidFill>
                <a:effectLst/>
              </a:rPr>
              <a:t>essential </a:t>
            </a:r>
            <a:r>
              <a:rPr lang="en-US" sz="2400" b="0" i="0" dirty="0">
                <a:solidFill>
                  <a:srgbClr val="21242C"/>
                </a:solidFill>
                <a:effectLst/>
              </a:rPr>
              <a:t>to nervous system function</a:t>
            </a:r>
            <a:r>
              <a:rPr lang="en-US" sz="2400" dirty="0">
                <a:solidFill>
                  <a:srgbClr val="21242C"/>
                </a:solidFill>
              </a:rPr>
              <a:t> - </a:t>
            </a:r>
            <a:r>
              <a:rPr lang="en-US" sz="2400" b="0" i="1" dirty="0">
                <a:solidFill>
                  <a:srgbClr val="21242C"/>
                </a:solidFill>
                <a:effectLst/>
              </a:rPr>
              <a:t>mostly by supporting </a:t>
            </a:r>
            <a:r>
              <a:rPr lang="en-US" sz="2400" b="0" i="0" dirty="0">
                <a:solidFill>
                  <a:srgbClr val="21242C"/>
                </a:solidFill>
                <a:effectLst/>
              </a:rPr>
              <a:t>the </a:t>
            </a:r>
            <a:r>
              <a:rPr lang="en-US" sz="2400" b="0" i="0" dirty="0" smtClean="0">
                <a:solidFill>
                  <a:srgbClr val="21242C"/>
                </a:solidFill>
                <a:effectLst/>
              </a:rPr>
              <a:t>neurons</a:t>
            </a:r>
            <a:r>
              <a:rPr lang="sl-SI" sz="2400" b="0" i="0" dirty="0" smtClean="0">
                <a:solidFill>
                  <a:srgbClr val="21242C"/>
                </a:solidFill>
                <a:effectLst/>
              </a:rPr>
              <a:t> </a:t>
            </a:r>
            <a:r>
              <a:rPr lang="sl-SI" sz="2400" b="0" i="0" dirty="0" err="1" smtClean="0">
                <a:solidFill>
                  <a:srgbClr val="21242C"/>
                </a:solidFill>
                <a:effectLst/>
              </a:rPr>
              <a:t>and</a:t>
            </a:r>
            <a:r>
              <a:rPr lang="sl-SI" sz="2400" b="0" i="0" dirty="0" smtClean="0">
                <a:solidFill>
                  <a:srgbClr val="21242C"/>
                </a:solidFill>
                <a:effectLst/>
              </a:rPr>
              <a:t> </a:t>
            </a:r>
            <a:r>
              <a:rPr lang="sl-SI" sz="2400" b="0" i="0" dirty="0" err="1" smtClean="0">
                <a:solidFill>
                  <a:srgbClr val="21242C"/>
                </a:solidFill>
                <a:effectLst/>
              </a:rPr>
              <a:t>enabling</a:t>
            </a:r>
            <a:r>
              <a:rPr lang="sl-SI" sz="2400" b="0" i="0" dirty="0" smtClean="0">
                <a:solidFill>
                  <a:srgbClr val="21242C"/>
                </a:solidFill>
                <a:effectLst/>
              </a:rPr>
              <a:t> </a:t>
            </a:r>
            <a:r>
              <a:rPr lang="sl-SI" sz="2400" b="0" i="0" dirty="0" err="1" smtClean="0">
                <a:solidFill>
                  <a:srgbClr val="21242C"/>
                </a:solidFill>
                <a:effectLst/>
              </a:rPr>
              <a:t>functional</a:t>
            </a:r>
            <a:r>
              <a:rPr lang="sl-SI" sz="2400" b="0" i="0" dirty="0" smtClean="0">
                <a:solidFill>
                  <a:srgbClr val="21242C"/>
                </a:solidFill>
                <a:effectLst/>
              </a:rPr>
              <a:t> </a:t>
            </a:r>
            <a:r>
              <a:rPr lang="sl-SI" sz="2400" b="0" i="0" dirty="0" err="1" smtClean="0">
                <a:solidFill>
                  <a:srgbClr val="21242C"/>
                </a:solidFill>
                <a:effectLst/>
              </a:rPr>
              <a:t>cell</a:t>
            </a:r>
            <a:r>
              <a:rPr lang="sl-SI" sz="2400" b="0" i="0" dirty="0" smtClean="0">
                <a:solidFill>
                  <a:srgbClr val="21242C"/>
                </a:solidFill>
                <a:effectLst/>
              </a:rPr>
              <a:t>/</a:t>
            </a:r>
            <a:r>
              <a:rPr lang="sl-SI" sz="2400" b="0" i="0" dirty="0" err="1" smtClean="0">
                <a:solidFill>
                  <a:srgbClr val="21242C"/>
                </a:solidFill>
                <a:effectLst/>
              </a:rPr>
              <a:t>tissue</a:t>
            </a:r>
            <a:r>
              <a:rPr lang="sl-SI" sz="2400" b="0" i="0" dirty="0" smtClean="0">
                <a:solidFill>
                  <a:srgbClr val="21242C"/>
                </a:solidFill>
                <a:effectLst/>
              </a:rPr>
              <a:t> </a:t>
            </a:r>
            <a:r>
              <a:rPr lang="sl-SI" sz="2400" b="0" i="0" dirty="0" err="1" smtClean="0">
                <a:solidFill>
                  <a:srgbClr val="21242C"/>
                </a:solidFill>
                <a:effectLst/>
              </a:rPr>
              <a:t>homeostasis</a:t>
            </a:r>
            <a:r>
              <a:rPr lang="en-US" sz="2400" b="0" i="0" dirty="0" smtClean="0">
                <a:solidFill>
                  <a:srgbClr val="21242C"/>
                </a:solidFill>
                <a:effectLst/>
              </a:rPr>
              <a:t>.</a:t>
            </a:r>
            <a:endParaRPr lang="sl-SI" sz="2400" dirty="0"/>
          </a:p>
        </p:txBody>
      </p:sp>
      <p:sp>
        <p:nvSpPr>
          <p:cNvPr id="9" name="PoljeZBesedilom 8">
            <a:extLst>
              <a:ext uri="{FF2B5EF4-FFF2-40B4-BE49-F238E27FC236}">
                <a16:creationId xmlns:a16="http://schemas.microsoft.com/office/drawing/2014/main" id="{8FA1C23F-6C31-4F5E-B931-FB11BAD4BAC3}"/>
              </a:ext>
            </a:extLst>
          </p:cNvPr>
          <p:cNvSpPr txBox="1"/>
          <p:nvPr/>
        </p:nvSpPr>
        <p:spPr>
          <a:xfrm>
            <a:off x="6093656" y="6443580"/>
            <a:ext cx="6098344" cy="369332"/>
          </a:xfrm>
          <a:prstGeom prst="rect">
            <a:avLst/>
          </a:prstGeom>
          <a:noFill/>
        </p:spPr>
        <p:txBody>
          <a:bodyPr wrap="square">
            <a:spAutoFit/>
          </a:bodyPr>
          <a:lstStyle/>
          <a:p>
            <a:pPr algn="r"/>
            <a:r>
              <a:rPr lang="sl-SI" dirty="0"/>
              <a:t>http://www.scientistcindy.com/</a:t>
            </a:r>
          </a:p>
        </p:txBody>
      </p:sp>
      <p:pic>
        <p:nvPicPr>
          <p:cNvPr id="2052" name="Picture 4">
            <a:extLst>
              <a:ext uri="{FF2B5EF4-FFF2-40B4-BE49-F238E27FC236}">
                <a16:creationId xmlns:a16="http://schemas.microsoft.com/office/drawing/2014/main" id="{201C9E94-163E-A022-18E4-9EB1C078EA48}"/>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l="3868" t="2280" r="2353" b="18977"/>
          <a:stretch/>
        </p:blipFill>
        <p:spPr bwMode="auto">
          <a:xfrm>
            <a:off x="6093656" y="1046821"/>
            <a:ext cx="6054327" cy="487741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7032E32-B4BD-DA4E-02B8-A8BC931F766F}"/>
              </a:ext>
            </a:extLst>
          </p:cNvPr>
          <p:cNvSpPr txBox="1"/>
          <p:nvPr/>
        </p:nvSpPr>
        <p:spPr>
          <a:xfrm>
            <a:off x="189068" y="207138"/>
            <a:ext cx="9716932" cy="646331"/>
          </a:xfrm>
          <a:prstGeom prst="rect">
            <a:avLst/>
          </a:prstGeom>
        </p:spPr>
        <p:txBody>
          <a:bodyPr vert="horz" lIns="91440" tIns="45720" rIns="91440" bIns="45720" rtlCol="0" anchor="ctr">
            <a:normAutofit fontScale="77500" lnSpcReduction="20000"/>
          </a:bodyPr>
          <a:lstStyle>
            <a:lvl1pPr>
              <a:lnSpc>
                <a:spcPct val="90000"/>
              </a:lnSpc>
              <a:spcBef>
                <a:spcPct val="0"/>
              </a:spcBef>
              <a:buNone/>
              <a:defRPr sz="4000">
                <a:latin typeface="+mj-lt"/>
                <a:ea typeface="+mj-ea"/>
                <a:cs typeface="+mj-cs"/>
              </a:defRPr>
            </a:lvl1pPr>
          </a:lstStyle>
          <a:p>
            <a:r>
              <a:rPr lang="en-US" cap="all" dirty="0"/>
              <a:t>Introduction – neuron structure and function</a:t>
            </a:r>
          </a:p>
        </p:txBody>
      </p:sp>
    </p:spTree>
    <p:extLst>
      <p:ext uri="{BB962C8B-B14F-4D97-AF65-F5344CB8AC3E}">
        <p14:creationId xmlns:p14="http://schemas.microsoft.com/office/powerpoint/2010/main" val="26920673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342" name="New picture">
            <a:extLst>
              <a:ext uri="{FF2B5EF4-FFF2-40B4-BE49-F238E27FC236}">
                <a16:creationId xmlns:a16="http://schemas.microsoft.com/office/drawing/2014/main" id="{0F8C6904-B9DA-FD90-3401-B9328E668356}"/>
              </a:ext>
            </a:extLst>
          </p:cNvPr>
          <p:cNvPicPr>
            <a:picLocks noChangeAspect="1" noChangeArrowheads="1"/>
          </p:cNvPicPr>
          <p:nvPr>
            <p:custDataLst>
              <p:tags r:id="rId1"/>
            </p:custDataLst>
          </p:nvPr>
        </p:nvPicPr>
        <p:blipFill rotWithShape="1">
          <a:blip r:embed="rId5">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rcRect l="32691" b="65288"/>
          <a:stretch/>
        </p:blipFill>
        <p:spPr bwMode="auto">
          <a:xfrm>
            <a:off x="6481880" y="0"/>
            <a:ext cx="4191375" cy="2094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
        <p:nvSpPr>
          <p:cNvPr id="5" name="TextBox 4">
            <a:extLst>
              <a:ext uri="{FF2B5EF4-FFF2-40B4-BE49-F238E27FC236}">
                <a16:creationId xmlns:a16="http://schemas.microsoft.com/office/drawing/2014/main" id="{4EEA140B-27B9-DF21-37B1-044283CF339C}"/>
              </a:ext>
            </a:extLst>
          </p:cNvPr>
          <p:cNvSpPr txBox="1"/>
          <p:nvPr/>
        </p:nvSpPr>
        <p:spPr>
          <a:xfrm>
            <a:off x="2088926" y="6288991"/>
            <a:ext cx="10103074" cy="584775"/>
          </a:xfrm>
          <a:prstGeom prst="rect">
            <a:avLst/>
          </a:prstGeom>
          <a:noFill/>
        </p:spPr>
        <p:txBody>
          <a:bodyPr wrap="square">
            <a:spAutoFit/>
          </a:bodyPr>
          <a:lstStyle/>
          <a:p>
            <a:pPr algn="r" eaLnBrk="1" hangingPunct="1">
              <a:spcBef>
                <a:spcPct val="0"/>
              </a:spcBef>
              <a:buFontTx/>
              <a:buNone/>
            </a:pPr>
            <a:r>
              <a:rPr lang="en-US" altLang="en-US" sz="1600" dirty="0">
                <a:latin typeface="Helvetica" pitchFamily="2" charset="0"/>
              </a:rPr>
              <a:t>Signal Transduction in the Brain, </a:t>
            </a:r>
            <a:r>
              <a:rPr lang="en-US" altLang="en-US" sz="1600" dirty="0" err="1">
                <a:latin typeface="Helvetica" pitchFamily="2" charset="0"/>
              </a:rPr>
              <a:t>Nestler</a:t>
            </a:r>
            <a:r>
              <a:rPr lang="en-US" altLang="en-US" sz="1600" dirty="0">
                <a:latin typeface="Helvetica" pitchFamily="2" charset="0"/>
              </a:rPr>
              <a:t> EJ, Hyman SE, Holtzman DM, </a:t>
            </a:r>
            <a:r>
              <a:rPr lang="en-US" altLang="en-US" sz="1600" dirty="0" err="1">
                <a:latin typeface="Helvetica" pitchFamily="2" charset="0"/>
              </a:rPr>
              <a:t>Malenka</a:t>
            </a:r>
            <a:r>
              <a:rPr lang="en-US" altLang="en-US" sz="1600" dirty="0">
                <a:latin typeface="Helvetica" pitchFamily="2" charset="0"/>
              </a:rPr>
              <a:t> RC. </a:t>
            </a:r>
            <a:r>
              <a:rPr lang="en-US" altLang="en-US" sz="1600" i="1" dirty="0">
                <a:latin typeface="Helvetica" pitchFamily="2" charset="0"/>
              </a:rPr>
              <a:t>Molecular Neuropharmacology: A Foundation for Clinical Neuroscience, 3e;</a:t>
            </a:r>
            <a:r>
              <a:rPr lang="en-US" altLang="en-US" sz="1600" dirty="0">
                <a:latin typeface="Helvetica" pitchFamily="2" charset="0"/>
              </a:rPr>
              <a:t> 2015. Available at: https://</a:t>
            </a:r>
            <a:r>
              <a:rPr lang="en-US" altLang="en-US" sz="1600" dirty="0" err="1">
                <a:latin typeface="Helvetica" pitchFamily="2" charset="0"/>
              </a:rPr>
              <a:t>mhmedical.com</a:t>
            </a:r>
            <a:endParaRPr lang="en-US" altLang="en-US" sz="1600" dirty="0">
              <a:latin typeface="Helvetica" pitchFamily="2" charset="0"/>
            </a:endParaRPr>
          </a:p>
        </p:txBody>
      </p:sp>
      <p:sp>
        <p:nvSpPr>
          <p:cNvPr id="7" name="TextBox 6">
            <a:extLst>
              <a:ext uri="{FF2B5EF4-FFF2-40B4-BE49-F238E27FC236}">
                <a16:creationId xmlns:a16="http://schemas.microsoft.com/office/drawing/2014/main" id="{2837D0B1-09C2-501C-E3DF-0CA599A6425E}"/>
              </a:ext>
            </a:extLst>
          </p:cNvPr>
          <p:cNvSpPr txBox="1"/>
          <p:nvPr/>
        </p:nvSpPr>
        <p:spPr>
          <a:xfrm>
            <a:off x="315684" y="1404256"/>
            <a:ext cx="5780316" cy="4154984"/>
          </a:xfrm>
          <a:prstGeom prst="rect">
            <a:avLst/>
          </a:prstGeom>
          <a:noFill/>
        </p:spPr>
        <p:txBody>
          <a:bodyPr wrap="square">
            <a:spAutoFit/>
          </a:bodyPr>
          <a:lstStyle/>
          <a:p>
            <a:pPr marL="457200" indent="-457200">
              <a:buFont typeface="+mj-lt"/>
              <a:buAutoNum type="alphaUcPeriod" startAt="2"/>
            </a:pPr>
            <a:r>
              <a:rPr lang="en-US" altLang="en-US" sz="2400" b="1" dirty="0"/>
              <a:t>Neurotransmitter activation of a </a:t>
            </a:r>
            <a:r>
              <a:rPr lang="en-US" altLang="en-US" sz="2400" b="1" dirty="0">
                <a:solidFill>
                  <a:srgbClr val="FF0000"/>
                </a:solidFill>
              </a:rPr>
              <a:t>G protein</a:t>
            </a:r>
            <a:r>
              <a:rPr lang="en-US" altLang="en-US" sz="2400" b="1" dirty="0"/>
              <a:t>–coupled receptor </a:t>
            </a:r>
          </a:p>
          <a:p>
            <a:pPr marL="457200" indent="-457200">
              <a:buFont typeface="+mj-lt"/>
              <a:buAutoNum type="alphaUcPeriod" startAt="2"/>
            </a:pPr>
            <a:endParaRPr lang="en-US" altLang="en-US" sz="2400" dirty="0"/>
          </a:p>
          <a:p>
            <a:pPr marL="800100" lvl="1" indent="-342900">
              <a:buFont typeface="Arial" panose="020B0604020202020204" pitchFamily="34" charset="0"/>
              <a:buChar char="•"/>
            </a:pPr>
            <a:r>
              <a:rPr lang="en-US" altLang="en-US" sz="2400" dirty="0"/>
              <a:t>Characterized by the binding of neurotransmitters to plasma membrane receptors that couple with </a:t>
            </a:r>
            <a:r>
              <a:rPr lang="en-US" altLang="en-US" sz="2400" b="1" dirty="0"/>
              <a:t>guanine nucleotide–binding proteins </a:t>
            </a:r>
            <a:r>
              <a:rPr lang="en-US" altLang="en-US" sz="2400" dirty="0"/>
              <a:t>or </a:t>
            </a:r>
            <a:r>
              <a:rPr lang="en-US" altLang="en-US" sz="2400" b="1" dirty="0"/>
              <a:t>G proteins</a:t>
            </a:r>
          </a:p>
          <a:p>
            <a:pPr marL="800100" lvl="1" indent="-342900">
              <a:buFont typeface="Arial" panose="020B0604020202020204" pitchFamily="34" charset="0"/>
              <a:buChar char="•"/>
            </a:pPr>
            <a:endParaRPr lang="en-US" altLang="en-US" sz="2400" b="1" dirty="0"/>
          </a:p>
          <a:p>
            <a:pPr marL="800100" lvl="1" indent="-342900">
              <a:buFont typeface="Arial" panose="020B0604020202020204" pitchFamily="34" charset="0"/>
              <a:buChar char="•"/>
            </a:pPr>
            <a:r>
              <a:rPr lang="en-US" altLang="en-US" sz="2400" dirty="0"/>
              <a:t>mediate slow synaptic transmission</a:t>
            </a:r>
          </a:p>
          <a:p>
            <a:pPr marL="457200" indent="-457200">
              <a:buFont typeface="+mj-lt"/>
              <a:buAutoNum type="alphaUcPeriod" startAt="2"/>
            </a:pPr>
            <a:endParaRPr lang="en-US" altLang="en-US" sz="2400" dirty="0"/>
          </a:p>
        </p:txBody>
      </p:sp>
      <p:pic>
        <p:nvPicPr>
          <p:cNvPr id="3" name="Picture 2" descr="Diagram&#10;&#10;Description automatically generated">
            <a:extLst>
              <a:ext uri="{FF2B5EF4-FFF2-40B4-BE49-F238E27FC236}">
                <a16:creationId xmlns:a16="http://schemas.microsoft.com/office/drawing/2014/main" id="{E3C41714-B244-DD03-369F-2533E56D2942}"/>
              </a:ext>
            </a:extLst>
          </p:cNvPr>
          <p:cNvPicPr>
            <a:picLocks noChangeAspect="1"/>
          </p:cNvPicPr>
          <p:nvPr/>
        </p:nvPicPr>
        <p:blipFill>
          <a:blip r:embed="rId7"/>
          <a:stretch>
            <a:fillRect/>
          </a:stretch>
        </p:blipFill>
        <p:spPr>
          <a:xfrm>
            <a:off x="6481880" y="2299527"/>
            <a:ext cx="4317499" cy="3973698"/>
          </a:xfrm>
          <a:prstGeom prst="rect">
            <a:avLst/>
          </a:prstGeom>
        </p:spPr>
      </p:pic>
      <p:sp>
        <p:nvSpPr>
          <p:cNvPr id="4" name="Text Placeholder 2">
            <a:extLst>
              <a:ext uri="{FF2B5EF4-FFF2-40B4-BE49-F238E27FC236}">
                <a16:creationId xmlns:a16="http://schemas.microsoft.com/office/drawing/2014/main" id="{DAEE22E7-2254-88CE-302B-C8731403A636}"/>
              </a:ext>
            </a:extLst>
          </p:cNvPr>
          <p:cNvSpPr txBox="1"/>
          <p:nvPr>
            <p:custDataLst>
              <p:tags r:id="rId2"/>
            </p:custDataLst>
          </p:nvPr>
        </p:nvSpPr>
        <p:spPr bwMode="auto">
          <a:xfrm>
            <a:off x="315685" y="269087"/>
            <a:ext cx="4365171" cy="1106051"/>
          </a:xfrm>
          <a:prstGeom prst="rect">
            <a:avLst/>
          </a:prstGeom>
        </p:spPr>
        <p:txBody>
          <a:bodyPr vert="horz" lIns="91440" tIns="45720" rIns="91440" bIns="45720" rtlCol="0" anchor="ctr">
            <a:normAutofit fontScale="77500" lnSpcReduction="20000"/>
          </a:bodyPr>
          <a:lstStyle>
            <a:lvl1pPr>
              <a:lnSpc>
                <a:spcPct val="90000"/>
              </a:lnSpc>
              <a:spcBef>
                <a:spcPct val="0"/>
              </a:spcBef>
              <a:buNone/>
              <a:defRPr sz="4000">
                <a:latin typeface="+mj-lt"/>
                <a:ea typeface="+mj-ea"/>
                <a:cs typeface="+mj-cs"/>
              </a:defRPr>
            </a:lvl1pPr>
            <a:lvl2pPr eaLnBrk="0" hangingPunct="0">
              <a:defRPr>
                <a:solidFill>
                  <a:schemeClr val="tx1"/>
                </a:solidFill>
                <a:latin typeface="Arial" panose="020B0604020202020204" pitchFamily="34" charset="0"/>
                <a:ea typeface="ＭＳ Ｐゴシック" panose="020B0600070205080204" pitchFamily="34" charset="-128"/>
              </a:defRPr>
            </a:lvl2pPr>
            <a:lvl3pPr eaLnBrk="0" hangingPunct="0">
              <a:defRPr>
                <a:solidFill>
                  <a:schemeClr val="tx1"/>
                </a:solidFill>
                <a:latin typeface="Arial" panose="020B0604020202020204" pitchFamily="34" charset="0"/>
                <a:ea typeface="ＭＳ Ｐゴシック" panose="020B0600070205080204" pitchFamily="34" charset="-128"/>
              </a:defRPr>
            </a:lvl3pPr>
            <a:lvl4pPr eaLnBrk="0" hangingPunct="0">
              <a:defRPr>
                <a:solidFill>
                  <a:schemeClr val="tx1"/>
                </a:solidFill>
                <a:latin typeface="Arial" panose="020B0604020202020204" pitchFamily="34" charset="0"/>
                <a:ea typeface="ＭＳ Ｐゴシック" panose="020B0600070205080204" pitchFamily="34" charset="-128"/>
              </a:defRPr>
            </a:lvl4pPr>
            <a:lvl5pPr eaLnBrk="0" hangingPunct="0">
              <a:defRPr>
                <a:solidFill>
                  <a:schemeClr val="tx1"/>
                </a:solidFill>
                <a:latin typeface="Arial" panose="020B0604020202020204" pitchFamily="34" charset="0"/>
                <a:ea typeface="ＭＳ Ｐゴシック" panose="020B0600070205080204" pitchFamily="34" charset="-128"/>
              </a:defRPr>
            </a:lvl5pPr>
            <a:lvl6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6pPr>
            <a:lvl7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7pPr>
            <a:lvl8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8pPr>
            <a:lvl9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9pPr>
          </a:lstStyle>
          <a:p>
            <a:r>
              <a:rPr lang="en-US" altLang="en-US" cap="all" dirty="0"/>
              <a:t>General patterns of signal transduction in </a:t>
            </a:r>
            <a:r>
              <a:rPr lang="en-US" altLang="en-US" cap="all"/>
              <a:t>the brain</a:t>
            </a:r>
            <a:endParaRPr lang="en-US" altLang="en-US" cap="all" dirty="0"/>
          </a:p>
        </p:txBody>
      </p:sp>
    </p:spTree>
    <p:extLst>
      <p:ext uri="{BB962C8B-B14F-4D97-AF65-F5344CB8AC3E}">
        <p14:creationId xmlns:p14="http://schemas.microsoft.com/office/powerpoint/2010/main" val="32157007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EEA140B-27B9-DF21-37B1-044283CF339C}"/>
              </a:ext>
            </a:extLst>
          </p:cNvPr>
          <p:cNvSpPr txBox="1"/>
          <p:nvPr/>
        </p:nvSpPr>
        <p:spPr>
          <a:xfrm>
            <a:off x="2088926" y="6273225"/>
            <a:ext cx="10103074" cy="584775"/>
          </a:xfrm>
          <a:prstGeom prst="rect">
            <a:avLst/>
          </a:prstGeom>
          <a:noFill/>
        </p:spPr>
        <p:txBody>
          <a:bodyPr wrap="square">
            <a:spAutoFit/>
          </a:bodyPr>
          <a:lstStyle/>
          <a:p>
            <a:pPr algn="r" eaLnBrk="1" hangingPunct="1">
              <a:spcBef>
                <a:spcPct val="0"/>
              </a:spcBef>
              <a:buFontTx/>
              <a:buNone/>
            </a:pPr>
            <a:r>
              <a:rPr lang="en-US" altLang="en-US" sz="1600" dirty="0">
                <a:latin typeface="Helvetica" pitchFamily="2" charset="0"/>
              </a:rPr>
              <a:t>Signal Transduction in the Brain, </a:t>
            </a:r>
            <a:r>
              <a:rPr lang="en-US" altLang="en-US" sz="1600" dirty="0" err="1">
                <a:latin typeface="Helvetica" pitchFamily="2" charset="0"/>
              </a:rPr>
              <a:t>Nestler</a:t>
            </a:r>
            <a:r>
              <a:rPr lang="en-US" altLang="en-US" sz="1600" dirty="0">
                <a:latin typeface="Helvetica" pitchFamily="2" charset="0"/>
              </a:rPr>
              <a:t> EJ, Hyman SE, Holtzman DM, </a:t>
            </a:r>
            <a:r>
              <a:rPr lang="en-US" altLang="en-US" sz="1600" dirty="0" err="1">
                <a:latin typeface="Helvetica" pitchFamily="2" charset="0"/>
              </a:rPr>
              <a:t>Malenka</a:t>
            </a:r>
            <a:r>
              <a:rPr lang="en-US" altLang="en-US" sz="1600" dirty="0">
                <a:latin typeface="Helvetica" pitchFamily="2" charset="0"/>
              </a:rPr>
              <a:t> RC. </a:t>
            </a:r>
            <a:r>
              <a:rPr lang="en-US" altLang="en-US" sz="1600" i="1" dirty="0">
                <a:latin typeface="Helvetica" pitchFamily="2" charset="0"/>
              </a:rPr>
              <a:t>Molecular Neuropharmacology: A Foundation for Clinical Neuroscience, 3e;</a:t>
            </a:r>
            <a:r>
              <a:rPr lang="en-US" altLang="en-US" sz="1600" dirty="0">
                <a:latin typeface="Helvetica" pitchFamily="2" charset="0"/>
              </a:rPr>
              <a:t> 2015. Available at: https://</a:t>
            </a:r>
            <a:r>
              <a:rPr lang="en-US" altLang="en-US" sz="1600" dirty="0" err="1">
                <a:latin typeface="Helvetica" pitchFamily="2" charset="0"/>
              </a:rPr>
              <a:t>mhmedical.com</a:t>
            </a:r>
            <a:endParaRPr lang="en-US" altLang="en-US" sz="1600" dirty="0">
              <a:latin typeface="Helvetica" pitchFamily="2" charset="0"/>
            </a:endParaRPr>
          </a:p>
        </p:txBody>
      </p:sp>
      <p:sp>
        <p:nvSpPr>
          <p:cNvPr id="7" name="TextBox 6">
            <a:extLst>
              <a:ext uri="{FF2B5EF4-FFF2-40B4-BE49-F238E27FC236}">
                <a16:creationId xmlns:a16="http://schemas.microsoft.com/office/drawing/2014/main" id="{2837D0B1-09C2-501C-E3DF-0CA599A6425E}"/>
              </a:ext>
            </a:extLst>
          </p:cNvPr>
          <p:cNvSpPr txBox="1"/>
          <p:nvPr/>
        </p:nvSpPr>
        <p:spPr>
          <a:xfrm>
            <a:off x="315684" y="1246601"/>
            <a:ext cx="5780316" cy="830997"/>
          </a:xfrm>
          <a:prstGeom prst="rect">
            <a:avLst/>
          </a:prstGeom>
          <a:noFill/>
        </p:spPr>
        <p:txBody>
          <a:bodyPr wrap="square">
            <a:spAutoFit/>
          </a:bodyPr>
          <a:lstStyle/>
          <a:p>
            <a:pPr marL="457200" indent="-457200">
              <a:buFont typeface="+mj-lt"/>
              <a:buAutoNum type="alphaUcPeriod" startAt="2"/>
            </a:pPr>
            <a:r>
              <a:rPr lang="en-US" altLang="en-US" sz="2400" b="1" dirty="0"/>
              <a:t>Neurotransmitter activation of a </a:t>
            </a:r>
            <a:r>
              <a:rPr lang="en-US" altLang="en-US" sz="2400" b="1" dirty="0">
                <a:solidFill>
                  <a:srgbClr val="FF0000"/>
                </a:solidFill>
              </a:rPr>
              <a:t>G protein</a:t>
            </a:r>
            <a:r>
              <a:rPr lang="en-US" altLang="en-US" sz="2400" b="1" dirty="0"/>
              <a:t>–coupled receptor</a:t>
            </a:r>
          </a:p>
        </p:txBody>
      </p:sp>
      <p:sp>
        <p:nvSpPr>
          <p:cNvPr id="4" name="TextBox 3">
            <a:extLst>
              <a:ext uri="{FF2B5EF4-FFF2-40B4-BE49-F238E27FC236}">
                <a16:creationId xmlns:a16="http://schemas.microsoft.com/office/drawing/2014/main" id="{2F2593DB-41DF-E78E-E36B-B30DC93752AE}"/>
              </a:ext>
            </a:extLst>
          </p:cNvPr>
          <p:cNvSpPr txBox="1"/>
          <p:nvPr/>
        </p:nvSpPr>
        <p:spPr>
          <a:xfrm>
            <a:off x="722304" y="2565315"/>
            <a:ext cx="4385724" cy="2677656"/>
          </a:xfrm>
          <a:prstGeom prst="rect">
            <a:avLst/>
          </a:prstGeom>
          <a:noFill/>
        </p:spPr>
        <p:txBody>
          <a:bodyPr wrap="square">
            <a:spAutoFit/>
          </a:bodyPr>
          <a:lstStyle/>
          <a:p>
            <a:r>
              <a:rPr lang="en-US" altLang="en-US" sz="2800" b="1" dirty="0"/>
              <a:t>Seven-transmembrane domain </a:t>
            </a:r>
            <a:r>
              <a:rPr lang="en-US" altLang="en-US" sz="2800" dirty="0"/>
              <a:t>structure, whose </a:t>
            </a:r>
            <a:r>
              <a:rPr lang="en-US" altLang="en-US" sz="2800" b="1" i="1" dirty="0"/>
              <a:t>N terminus </a:t>
            </a:r>
            <a:r>
              <a:rPr lang="en-US" altLang="en-US" sz="2800" dirty="0"/>
              <a:t>faces the extracellular space and whose </a:t>
            </a:r>
            <a:r>
              <a:rPr lang="en-US" altLang="en-US" sz="2800" b="1" i="1" dirty="0"/>
              <a:t>C terminus </a:t>
            </a:r>
            <a:r>
              <a:rPr lang="en-US" altLang="en-US" sz="2800" dirty="0"/>
              <a:t>faces the cytoplasm</a:t>
            </a:r>
          </a:p>
        </p:txBody>
      </p:sp>
      <p:pic>
        <p:nvPicPr>
          <p:cNvPr id="6" name="Picture 5">
            <a:extLst>
              <a:ext uri="{FF2B5EF4-FFF2-40B4-BE49-F238E27FC236}">
                <a16:creationId xmlns:a16="http://schemas.microsoft.com/office/drawing/2014/main" id="{0BA9AF6C-5748-7E6E-1CFE-A528B9AF1786}"/>
              </a:ext>
            </a:extLst>
          </p:cNvPr>
          <p:cNvPicPr>
            <a:picLocks noChangeAspect="1"/>
          </p:cNvPicPr>
          <p:nvPr/>
        </p:nvPicPr>
        <p:blipFill>
          <a:blip r:embed="rId4" cstate="print"/>
          <a:srcRect/>
          <a:stretch>
            <a:fillRect/>
          </a:stretch>
        </p:blipFill>
        <p:spPr bwMode="auto">
          <a:xfrm>
            <a:off x="6943962" y="298205"/>
            <a:ext cx="4080987" cy="5850347"/>
          </a:xfrm>
          <a:prstGeom prst="rect">
            <a:avLst/>
          </a:prstGeom>
          <a:noFill/>
          <a:ln w="9525">
            <a:noFill/>
            <a:miter lim="800000"/>
            <a:headEnd/>
            <a:tailEnd/>
          </a:ln>
        </p:spPr>
      </p:pic>
      <p:sp>
        <p:nvSpPr>
          <p:cNvPr id="9" name="TextBox 8">
            <a:extLst>
              <a:ext uri="{FF2B5EF4-FFF2-40B4-BE49-F238E27FC236}">
                <a16:creationId xmlns:a16="http://schemas.microsoft.com/office/drawing/2014/main" id="{C018DF98-C2C6-DC71-9869-9A496BFADBA6}"/>
              </a:ext>
            </a:extLst>
          </p:cNvPr>
          <p:cNvSpPr txBox="1"/>
          <p:nvPr/>
        </p:nvSpPr>
        <p:spPr>
          <a:xfrm>
            <a:off x="344757" y="2091042"/>
            <a:ext cx="4462769" cy="523220"/>
          </a:xfrm>
          <a:prstGeom prst="rect">
            <a:avLst/>
          </a:prstGeom>
          <a:noFill/>
        </p:spPr>
        <p:txBody>
          <a:bodyPr wrap="square">
            <a:spAutoFit/>
          </a:bodyPr>
          <a:lstStyle/>
          <a:p>
            <a:r>
              <a:rPr lang="en-US" altLang="en-US" sz="2800" b="1" u="sng" dirty="0"/>
              <a:t>G protein structure</a:t>
            </a:r>
            <a:endParaRPr lang="en-US" sz="2800" u="sng" dirty="0"/>
          </a:p>
        </p:txBody>
      </p:sp>
      <p:sp>
        <p:nvSpPr>
          <p:cNvPr id="10" name="Text Placeholder 2">
            <a:extLst>
              <a:ext uri="{FF2B5EF4-FFF2-40B4-BE49-F238E27FC236}">
                <a16:creationId xmlns:a16="http://schemas.microsoft.com/office/drawing/2014/main" id="{3BF6F263-CFBF-D357-6ABC-F29A67C9278D}"/>
              </a:ext>
            </a:extLst>
          </p:cNvPr>
          <p:cNvSpPr txBox="1"/>
          <p:nvPr>
            <p:custDataLst>
              <p:tags r:id="rId1"/>
            </p:custDataLst>
          </p:nvPr>
        </p:nvSpPr>
        <p:spPr bwMode="auto">
          <a:xfrm>
            <a:off x="315685" y="269087"/>
            <a:ext cx="4365171" cy="1106051"/>
          </a:xfrm>
          <a:prstGeom prst="rect">
            <a:avLst/>
          </a:prstGeom>
        </p:spPr>
        <p:txBody>
          <a:bodyPr vert="horz" lIns="91440" tIns="45720" rIns="91440" bIns="45720" rtlCol="0" anchor="ctr">
            <a:normAutofit fontScale="77500" lnSpcReduction="20000"/>
          </a:bodyPr>
          <a:lstStyle>
            <a:lvl1pPr>
              <a:lnSpc>
                <a:spcPct val="90000"/>
              </a:lnSpc>
              <a:spcBef>
                <a:spcPct val="0"/>
              </a:spcBef>
              <a:buNone/>
              <a:defRPr sz="4000">
                <a:latin typeface="+mj-lt"/>
                <a:ea typeface="+mj-ea"/>
                <a:cs typeface="+mj-cs"/>
              </a:defRPr>
            </a:lvl1pPr>
            <a:lvl2pPr eaLnBrk="0" hangingPunct="0">
              <a:defRPr>
                <a:solidFill>
                  <a:schemeClr val="tx1"/>
                </a:solidFill>
                <a:latin typeface="Arial" panose="020B0604020202020204" pitchFamily="34" charset="0"/>
                <a:ea typeface="ＭＳ Ｐゴシック" panose="020B0600070205080204" pitchFamily="34" charset="-128"/>
              </a:defRPr>
            </a:lvl2pPr>
            <a:lvl3pPr eaLnBrk="0" hangingPunct="0">
              <a:defRPr>
                <a:solidFill>
                  <a:schemeClr val="tx1"/>
                </a:solidFill>
                <a:latin typeface="Arial" panose="020B0604020202020204" pitchFamily="34" charset="0"/>
                <a:ea typeface="ＭＳ Ｐゴシック" panose="020B0600070205080204" pitchFamily="34" charset="-128"/>
              </a:defRPr>
            </a:lvl3pPr>
            <a:lvl4pPr eaLnBrk="0" hangingPunct="0">
              <a:defRPr>
                <a:solidFill>
                  <a:schemeClr val="tx1"/>
                </a:solidFill>
                <a:latin typeface="Arial" panose="020B0604020202020204" pitchFamily="34" charset="0"/>
                <a:ea typeface="ＭＳ Ｐゴシック" panose="020B0600070205080204" pitchFamily="34" charset="-128"/>
              </a:defRPr>
            </a:lvl4pPr>
            <a:lvl5pPr eaLnBrk="0" hangingPunct="0">
              <a:defRPr>
                <a:solidFill>
                  <a:schemeClr val="tx1"/>
                </a:solidFill>
                <a:latin typeface="Arial" panose="020B0604020202020204" pitchFamily="34" charset="0"/>
                <a:ea typeface="ＭＳ Ｐゴシック" panose="020B0600070205080204" pitchFamily="34" charset="-128"/>
              </a:defRPr>
            </a:lvl5pPr>
            <a:lvl6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6pPr>
            <a:lvl7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7pPr>
            <a:lvl8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8pPr>
            <a:lvl9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9pPr>
          </a:lstStyle>
          <a:p>
            <a:r>
              <a:rPr lang="en-US" altLang="en-US" cap="all" dirty="0"/>
              <a:t>General patterns of signal transduction in </a:t>
            </a:r>
            <a:r>
              <a:rPr lang="en-US" altLang="en-US" cap="all"/>
              <a:t>the brain</a:t>
            </a:r>
            <a:endParaRPr lang="en-US" altLang="en-US" cap="all" dirty="0"/>
          </a:p>
        </p:txBody>
      </p:sp>
    </p:spTree>
    <p:extLst>
      <p:ext uri="{BB962C8B-B14F-4D97-AF65-F5344CB8AC3E}">
        <p14:creationId xmlns:p14="http://schemas.microsoft.com/office/powerpoint/2010/main" val="12763598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665DBBEF-238B-476B-96AB-8AAC3224ECE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62E7E97-6931-ACF0-89B0-5B402C615AB3}"/>
              </a:ext>
            </a:extLst>
          </p:cNvPr>
          <p:cNvSpPr txBox="1"/>
          <p:nvPr/>
        </p:nvSpPr>
        <p:spPr>
          <a:xfrm>
            <a:off x="638882" y="639193"/>
            <a:ext cx="3571810" cy="3573516"/>
          </a:xfrm>
          <a:prstGeom prst="rect">
            <a:avLst/>
          </a:prstGeom>
        </p:spPr>
        <p:txBody>
          <a:bodyPr vert="horz" lIns="91440" tIns="45720" rIns="91440" bIns="45720" rtlCol="0" anchor="b">
            <a:normAutofit/>
          </a:bodyPr>
          <a:lstStyle/>
          <a:p>
            <a:pPr>
              <a:lnSpc>
                <a:spcPct val="90000"/>
              </a:lnSpc>
              <a:spcBef>
                <a:spcPct val="0"/>
              </a:spcBef>
              <a:spcAft>
                <a:spcPts val="600"/>
              </a:spcAft>
              <a:defRPr/>
            </a:pPr>
            <a:r>
              <a:rPr lang="en-US" sz="6600" b="1" kern="1200">
                <a:solidFill>
                  <a:schemeClr val="tx1"/>
                </a:solidFill>
                <a:latin typeface="+mj-lt"/>
                <a:ea typeface="+mj-ea"/>
                <a:cs typeface="+mj-cs"/>
              </a:rPr>
              <a:t>G protein function</a:t>
            </a:r>
            <a:endParaRPr lang="en-US" sz="6600" b="1" kern="1200" dirty="0">
              <a:solidFill>
                <a:schemeClr val="tx1"/>
              </a:solidFill>
              <a:latin typeface="+mj-lt"/>
              <a:ea typeface="+mj-ea"/>
              <a:cs typeface="+mj-cs"/>
            </a:endParaRPr>
          </a:p>
        </p:txBody>
      </p:sp>
      <p:sp>
        <p:nvSpPr>
          <p:cNvPr id="16"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diagram&#10;&#10;Description automatically generated">
            <a:extLst>
              <a:ext uri="{FF2B5EF4-FFF2-40B4-BE49-F238E27FC236}">
                <a16:creationId xmlns:a16="http://schemas.microsoft.com/office/drawing/2014/main" id="{6C6D1177-E107-CAE2-802C-CC75104B81E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5921208" y="0"/>
            <a:ext cx="6132011" cy="6701651"/>
          </a:xfrm>
          <a:prstGeom prst="rect">
            <a:avLst/>
          </a:prstGeom>
        </p:spPr>
      </p:pic>
      <p:sp>
        <p:nvSpPr>
          <p:cNvPr id="10" name="TextBox 9">
            <a:extLst>
              <a:ext uri="{FF2B5EF4-FFF2-40B4-BE49-F238E27FC236}">
                <a16:creationId xmlns:a16="http://schemas.microsoft.com/office/drawing/2014/main" id="{18D191CD-7D45-6C97-D70A-77E8FEB38BC7}"/>
              </a:ext>
            </a:extLst>
          </p:cNvPr>
          <p:cNvSpPr txBox="1"/>
          <p:nvPr/>
        </p:nvSpPr>
        <p:spPr>
          <a:xfrm>
            <a:off x="29721" y="6396335"/>
            <a:ext cx="5782427" cy="461665"/>
          </a:xfrm>
          <a:prstGeom prst="rect">
            <a:avLst/>
          </a:prstGeom>
          <a:noFill/>
        </p:spPr>
        <p:txBody>
          <a:bodyPr wrap="square">
            <a:spAutoFit/>
          </a:bodyPr>
          <a:lstStyle/>
          <a:p>
            <a:pPr algn="r" eaLnBrk="1" hangingPunct="1">
              <a:spcBef>
                <a:spcPct val="0"/>
              </a:spcBef>
              <a:buFontTx/>
              <a:buNone/>
            </a:pPr>
            <a:r>
              <a:rPr lang="en-US" altLang="en-US" sz="1200" dirty="0">
                <a:latin typeface="Helvetica" pitchFamily="2" charset="0"/>
              </a:rPr>
              <a:t>Signal Transduction in the Brain, </a:t>
            </a:r>
            <a:r>
              <a:rPr lang="en-US" altLang="en-US" sz="1200" dirty="0" err="1">
                <a:latin typeface="Helvetica" pitchFamily="2" charset="0"/>
              </a:rPr>
              <a:t>Nestler</a:t>
            </a:r>
            <a:r>
              <a:rPr lang="en-US" altLang="en-US" sz="1200" dirty="0">
                <a:latin typeface="Helvetica" pitchFamily="2" charset="0"/>
              </a:rPr>
              <a:t> EJ, Hyman SE, Holtzman DM, </a:t>
            </a:r>
            <a:r>
              <a:rPr lang="en-US" altLang="en-US" sz="1200" dirty="0" err="1">
                <a:latin typeface="Helvetica" pitchFamily="2" charset="0"/>
              </a:rPr>
              <a:t>Malenka</a:t>
            </a:r>
            <a:r>
              <a:rPr lang="en-US" altLang="en-US" sz="1200" dirty="0">
                <a:latin typeface="Helvetica" pitchFamily="2" charset="0"/>
              </a:rPr>
              <a:t> RC. </a:t>
            </a:r>
            <a:r>
              <a:rPr lang="en-US" altLang="en-US" sz="1200" i="1" dirty="0">
                <a:latin typeface="Helvetica" pitchFamily="2" charset="0"/>
              </a:rPr>
              <a:t>Molecular Neuropharmacology: A Foundation for Clinical Neuroscience, </a:t>
            </a:r>
            <a:r>
              <a:rPr lang="en-US" altLang="en-US" sz="1200" dirty="0">
                <a:latin typeface="Helvetica" pitchFamily="2" charset="0"/>
              </a:rPr>
              <a:t>2015. </a:t>
            </a:r>
          </a:p>
        </p:txBody>
      </p:sp>
    </p:spTree>
    <p:extLst>
      <p:ext uri="{BB962C8B-B14F-4D97-AF65-F5344CB8AC3E}">
        <p14:creationId xmlns:p14="http://schemas.microsoft.com/office/powerpoint/2010/main" val="38897158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C230C1CF-6EF8-5809-C8D7-1202432E48C8}"/>
              </a:ext>
            </a:extLst>
          </p:cNvPr>
          <p:cNvPicPr>
            <a:picLocks noChangeAspect="1"/>
          </p:cNvPicPr>
          <p:nvPr/>
        </p:nvPicPr>
        <p:blipFill>
          <a:blip r:embed="rId3" cstate="print"/>
          <a:srcRect/>
          <a:stretch>
            <a:fillRect/>
          </a:stretch>
        </p:blipFill>
        <p:spPr bwMode="auto">
          <a:xfrm>
            <a:off x="1882775" y="3170237"/>
            <a:ext cx="8426450" cy="3611563"/>
          </a:xfrm>
          <a:prstGeom prst="rect">
            <a:avLst/>
          </a:prstGeom>
          <a:noFill/>
          <a:ln w="9525">
            <a:noFill/>
            <a:miter lim="800000"/>
            <a:headEnd/>
            <a:tailEnd/>
          </a:ln>
        </p:spPr>
      </p:pic>
      <p:sp>
        <p:nvSpPr>
          <p:cNvPr id="3" name="Rectangle 3">
            <a:extLst>
              <a:ext uri="{FF2B5EF4-FFF2-40B4-BE49-F238E27FC236}">
                <a16:creationId xmlns:a16="http://schemas.microsoft.com/office/drawing/2014/main" id="{23BB87C2-EF6E-1F50-65A5-F99B4FDD9C50}"/>
              </a:ext>
            </a:extLst>
          </p:cNvPr>
          <p:cNvSpPr txBox="1">
            <a:spLocks noChangeArrowheads="1"/>
          </p:cNvSpPr>
          <p:nvPr/>
        </p:nvSpPr>
        <p:spPr bwMode="auto">
          <a:xfrm>
            <a:off x="1344010" y="1135117"/>
            <a:ext cx="9896804"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lvl1pPr marL="233363" indent="-233363" algn="l" rtl="0" eaLnBrk="0" fontAlgn="base" hangingPunct="0">
              <a:spcBef>
                <a:spcPct val="60000"/>
              </a:spcBef>
              <a:spcAft>
                <a:spcPct val="0"/>
              </a:spcAft>
              <a:buClr>
                <a:schemeClr val="bg2"/>
              </a:buClr>
              <a:buFont typeface="Arial" pitchFamily="34" charset="0"/>
              <a:buChar char="•"/>
              <a:defRPr sz="3200">
                <a:solidFill>
                  <a:schemeClr val="bg2"/>
                </a:solidFill>
                <a:latin typeface="+mn-lt"/>
                <a:ea typeface="Geneva" charset="0"/>
                <a:cs typeface="+mn-cs"/>
              </a:defRPr>
            </a:lvl1pPr>
            <a:lvl2pPr marL="681038" indent="-227013" algn="l" rtl="0" eaLnBrk="0" fontAlgn="base" hangingPunct="0">
              <a:spcBef>
                <a:spcPct val="40000"/>
              </a:spcBef>
              <a:spcAft>
                <a:spcPct val="0"/>
              </a:spcAft>
              <a:buClr>
                <a:schemeClr val="bg2"/>
              </a:buClr>
              <a:buSzPct val="75000"/>
              <a:buFont typeface="Wingdings" pitchFamily="2" charset="2"/>
              <a:buChar char="§"/>
              <a:defRPr sz="3200">
                <a:solidFill>
                  <a:schemeClr val="bg2"/>
                </a:solidFill>
                <a:latin typeface="+mn-lt"/>
                <a:ea typeface="Geneva" charset="0"/>
              </a:defRPr>
            </a:lvl2pPr>
            <a:lvl3pPr marL="1143000" indent="-228600" algn="l" rtl="0" eaLnBrk="0" fontAlgn="base" hangingPunct="0">
              <a:spcBef>
                <a:spcPct val="20000"/>
              </a:spcBef>
              <a:spcAft>
                <a:spcPct val="0"/>
              </a:spcAft>
              <a:buClr>
                <a:schemeClr val="bg2"/>
              </a:buClr>
              <a:buSzPct val="100000"/>
              <a:buFont typeface="Arial" pitchFamily="34" charset="0"/>
              <a:buChar char="•"/>
              <a:defRPr sz="3200">
                <a:solidFill>
                  <a:schemeClr val="bg2"/>
                </a:solidFill>
                <a:latin typeface="+mn-lt"/>
                <a:ea typeface="Geneva" charset="0"/>
              </a:defRPr>
            </a:lvl3pPr>
            <a:lvl4pPr marL="1600200" indent="-228600" algn="l" rtl="0" eaLnBrk="0" fontAlgn="base" hangingPunct="0">
              <a:spcBef>
                <a:spcPct val="20000"/>
              </a:spcBef>
              <a:spcAft>
                <a:spcPct val="0"/>
              </a:spcAft>
              <a:buClr>
                <a:schemeClr val="bg2"/>
              </a:buClr>
              <a:buSzPct val="75000"/>
              <a:buFont typeface="Wingdings" pitchFamily="2" charset="2"/>
              <a:buChar char="§"/>
              <a:defRPr sz="3200">
                <a:solidFill>
                  <a:schemeClr val="bg2"/>
                </a:solidFill>
                <a:latin typeface="+mn-lt"/>
                <a:ea typeface="Geneva" charset="0"/>
              </a:defRPr>
            </a:lvl4pPr>
            <a:lvl5pPr marL="2057400" indent="-228600" algn="l" rtl="0" eaLnBrk="0" fontAlgn="base" hangingPunct="0">
              <a:spcBef>
                <a:spcPct val="20000"/>
              </a:spcBef>
              <a:spcAft>
                <a:spcPct val="0"/>
              </a:spcAft>
              <a:buClr>
                <a:schemeClr val="bg2"/>
              </a:buClr>
              <a:buSzPct val="100000"/>
              <a:buFont typeface="Arial" pitchFamily="34" charset="0"/>
              <a:buChar char="•"/>
              <a:defRPr sz="3200">
                <a:solidFill>
                  <a:schemeClr val="bg2"/>
                </a:solidFill>
                <a:latin typeface="+mn-lt"/>
                <a:ea typeface="Geneva" charset="0"/>
              </a:defRPr>
            </a:lvl5pPr>
            <a:lvl6pPr marL="2514600" indent="-228600" algn="l" rtl="0" fontAlgn="base">
              <a:spcBef>
                <a:spcPct val="20000"/>
              </a:spcBef>
              <a:spcAft>
                <a:spcPct val="0"/>
              </a:spcAft>
              <a:buClr>
                <a:schemeClr val="bg2"/>
              </a:buClr>
              <a:buSzPct val="60000"/>
              <a:buFont typeface="Wingdings" pitchFamily="2" charset="2"/>
              <a:buChar char="v"/>
              <a:defRPr sz="3200">
                <a:solidFill>
                  <a:schemeClr val="bg2"/>
                </a:solidFill>
                <a:latin typeface="+mn-lt"/>
              </a:defRPr>
            </a:lvl6pPr>
            <a:lvl7pPr marL="2971800" indent="-228600" algn="l" rtl="0" fontAlgn="base">
              <a:spcBef>
                <a:spcPct val="20000"/>
              </a:spcBef>
              <a:spcAft>
                <a:spcPct val="0"/>
              </a:spcAft>
              <a:buClr>
                <a:schemeClr val="bg2"/>
              </a:buClr>
              <a:buSzPct val="60000"/>
              <a:buFont typeface="Wingdings" pitchFamily="2" charset="2"/>
              <a:buChar char="v"/>
              <a:defRPr sz="3200">
                <a:solidFill>
                  <a:schemeClr val="bg2"/>
                </a:solidFill>
                <a:latin typeface="+mn-lt"/>
              </a:defRPr>
            </a:lvl7pPr>
            <a:lvl8pPr marL="3429000" indent="-228600" algn="l" rtl="0" fontAlgn="base">
              <a:spcBef>
                <a:spcPct val="20000"/>
              </a:spcBef>
              <a:spcAft>
                <a:spcPct val="0"/>
              </a:spcAft>
              <a:buClr>
                <a:schemeClr val="bg2"/>
              </a:buClr>
              <a:buSzPct val="60000"/>
              <a:buFont typeface="Wingdings" pitchFamily="2" charset="2"/>
              <a:buChar char="v"/>
              <a:defRPr sz="3200">
                <a:solidFill>
                  <a:schemeClr val="bg2"/>
                </a:solidFill>
                <a:latin typeface="+mn-lt"/>
              </a:defRPr>
            </a:lvl8pPr>
            <a:lvl9pPr marL="3886200" indent="-228600" algn="l" rtl="0" fontAlgn="base">
              <a:spcBef>
                <a:spcPct val="20000"/>
              </a:spcBef>
              <a:spcAft>
                <a:spcPct val="0"/>
              </a:spcAft>
              <a:buClr>
                <a:schemeClr val="bg2"/>
              </a:buClr>
              <a:buSzPct val="60000"/>
              <a:buFont typeface="Wingdings" pitchFamily="2" charset="2"/>
              <a:buChar char="v"/>
              <a:defRPr sz="3200">
                <a:solidFill>
                  <a:schemeClr val="bg2"/>
                </a:solidFill>
                <a:latin typeface="+mn-lt"/>
              </a:defRPr>
            </a:lvl9pPr>
          </a:lstStyle>
          <a:p>
            <a:pPr eaLnBrk="1" hangingPunct="1">
              <a:buFontTx/>
              <a:buChar char="•"/>
              <a:defRPr/>
            </a:pPr>
            <a:r>
              <a:rPr lang="sl-SI" sz="2400" kern="0" dirty="0">
                <a:solidFill>
                  <a:srgbClr val="5C9AE4"/>
                </a:solidFill>
                <a:latin typeface="PalatinoLT-Roman" charset="0"/>
              </a:rPr>
              <a:t>Inhibit or trigger ionic channels </a:t>
            </a:r>
            <a:r>
              <a:rPr lang="sl-SI" sz="2400" kern="0" dirty="0">
                <a:solidFill>
                  <a:schemeClr val="tx1"/>
                </a:solidFill>
                <a:latin typeface="PalatinoLT-Roman" charset="0"/>
              </a:rPr>
              <a:t>(K+ channels open, K+ exits the cell and </a:t>
            </a:r>
            <a:r>
              <a:rPr lang="sl-SI" sz="2400" b="1" i="1" u="sng" kern="0" dirty="0">
                <a:solidFill>
                  <a:schemeClr val="tx1"/>
                </a:solidFill>
                <a:latin typeface="PalatinoLT-Roman" charset="0"/>
              </a:rPr>
              <a:t>hyperpolarization</a:t>
            </a:r>
            <a:r>
              <a:rPr lang="sl-SI" sz="2400" kern="0" dirty="0">
                <a:solidFill>
                  <a:schemeClr val="tx1"/>
                </a:solidFill>
                <a:latin typeface="PalatinoLT-Roman" charset="0"/>
              </a:rPr>
              <a:t> occurs)</a:t>
            </a:r>
            <a:endParaRPr lang="sl-SI" sz="2400" kern="0" dirty="0">
              <a:solidFill>
                <a:schemeClr val="accent2"/>
              </a:solidFill>
              <a:latin typeface="PalatinoLT-Roman" charset="0"/>
            </a:endParaRPr>
          </a:p>
          <a:p>
            <a:pPr eaLnBrk="1" hangingPunct="1">
              <a:buFontTx/>
              <a:buChar char="•"/>
              <a:defRPr/>
            </a:pPr>
            <a:r>
              <a:rPr lang="sl-SI" sz="2400" kern="0" dirty="0">
                <a:solidFill>
                  <a:srgbClr val="FF0000"/>
                </a:solidFill>
                <a:latin typeface="PalatinoLT-Roman" charset="0"/>
              </a:rPr>
              <a:t>Stimulate or inhibit membrane enzymes </a:t>
            </a:r>
            <a:r>
              <a:rPr lang="sl-SI" sz="2400" kern="0" dirty="0">
                <a:solidFill>
                  <a:schemeClr val="tx1"/>
                </a:solidFill>
                <a:latin typeface="PalatinoLT-Roman" charset="0"/>
              </a:rPr>
              <a:t>that synthesize or degrade second-stage transmitters</a:t>
            </a:r>
            <a:r>
              <a:rPr lang="en-US" sz="2000" kern="0" dirty="0">
                <a:solidFill>
                  <a:schemeClr val="tx1"/>
                </a:solidFill>
                <a:latin typeface="PalatinoLT-Roman" charset="0"/>
              </a:rPr>
              <a:t> </a:t>
            </a:r>
            <a:r>
              <a:rPr lang="sl-SI" sz="2400" kern="0" dirty="0">
                <a:solidFill>
                  <a:srgbClr val="000000"/>
                </a:solidFill>
                <a:latin typeface="PalatinoLT-Roman" charset="0"/>
              </a:rPr>
              <a:t>(</a:t>
            </a:r>
            <a:r>
              <a:rPr lang="en-US" sz="2400" b="1" i="1" kern="0" dirty="0">
                <a:solidFill>
                  <a:srgbClr val="FF0000"/>
                </a:solidFill>
                <a:latin typeface="PalatinoLT-Roman" charset="0"/>
              </a:rPr>
              <a:t>second messengers</a:t>
            </a:r>
            <a:r>
              <a:rPr lang="sl-SI" sz="2400" kern="0" dirty="0">
                <a:solidFill>
                  <a:srgbClr val="000000"/>
                </a:solidFill>
                <a:latin typeface="PalatinoLT-Roman" charset="0"/>
              </a:rPr>
              <a:t>)</a:t>
            </a:r>
            <a:endParaRPr lang="en-US" sz="2400" kern="0" dirty="0">
              <a:solidFill>
                <a:srgbClr val="000000"/>
              </a:solidFill>
              <a:latin typeface="PalatinoLT-Roman" charset="0"/>
            </a:endParaRPr>
          </a:p>
        </p:txBody>
      </p:sp>
      <p:sp>
        <p:nvSpPr>
          <p:cNvPr id="5" name="TextBox 4">
            <a:extLst>
              <a:ext uri="{FF2B5EF4-FFF2-40B4-BE49-F238E27FC236}">
                <a16:creationId xmlns:a16="http://schemas.microsoft.com/office/drawing/2014/main" id="{C62E7E97-6931-ACF0-89B0-5B402C615AB3}"/>
              </a:ext>
            </a:extLst>
          </p:cNvPr>
          <p:cNvSpPr txBox="1"/>
          <p:nvPr/>
        </p:nvSpPr>
        <p:spPr>
          <a:xfrm>
            <a:off x="240424" y="76200"/>
            <a:ext cx="6412624" cy="646331"/>
          </a:xfrm>
          <a:prstGeom prst="rect">
            <a:avLst/>
          </a:prstGeom>
          <a:noFill/>
        </p:spPr>
        <p:txBody>
          <a:bodyPr wrap="square">
            <a:spAutoFit/>
          </a:bodyPr>
          <a:lstStyle/>
          <a:p>
            <a:pPr eaLnBrk="1" hangingPunct="1">
              <a:buFontTx/>
              <a:buNone/>
              <a:defRPr/>
            </a:pPr>
            <a:r>
              <a:rPr lang="en-US" sz="3600" b="1" kern="0" dirty="0">
                <a:solidFill>
                  <a:srgbClr val="000000"/>
                </a:solidFill>
                <a:latin typeface="+mj-lt"/>
              </a:rPr>
              <a:t>G </a:t>
            </a:r>
            <a:r>
              <a:rPr lang="sr-Latn-RS" sz="3600" b="1" kern="0" dirty="0">
                <a:solidFill>
                  <a:srgbClr val="000000"/>
                </a:solidFill>
                <a:latin typeface="+mj-lt"/>
              </a:rPr>
              <a:t>protein </a:t>
            </a:r>
            <a:r>
              <a:rPr lang="sr-Latn-RS" sz="3600" b="1" kern="0" dirty="0" err="1">
                <a:solidFill>
                  <a:srgbClr val="000000"/>
                </a:solidFill>
                <a:latin typeface="+mj-lt"/>
              </a:rPr>
              <a:t>function</a:t>
            </a:r>
            <a:r>
              <a:rPr lang="sr-Latn-RS" sz="3600" b="1" kern="0" dirty="0">
                <a:solidFill>
                  <a:srgbClr val="000000"/>
                </a:solidFill>
                <a:latin typeface="+mj-lt"/>
              </a:rPr>
              <a:t> </a:t>
            </a:r>
            <a:r>
              <a:rPr lang="sr-Latn-RS" sz="3600" b="1" kern="0" dirty="0" err="1">
                <a:solidFill>
                  <a:srgbClr val="000000"/>
                </a:solidFill>
                <a:latin typeface="+mj-lt"/>
              </a:rPr>
              <a:t>summary</a:t>
            </a:r>
            <a:endParaRPr lang="en-US" sz="3600" b="1" kern="0" dirty="0">
              <a:solidFill>
                <a:srgbClr val="000000"/>
              </a:solidFill>
              <a:latin typeface="+mj-lt"/>
            </a:endParaRPr>
          </a:p>
        </p:txBody>
      </p:sp>
    </p:spTree>
    <p:extLst>
      <p:ext uri="{BB962C8B-B14F-4D97-AF65-F5344CB8AC3E}">
        <p14:creationId xmlns:p14="http://schemas.microsoft.com/office/powerpoint/2010/main" val="34873851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3944689A-D065-D217-CF35-ED172F14E11E}"/>
              </a:ext>
            </a:extLst>
          </p:cNvPr>
          <p:cNvPicPr>
            <a:picLocks noChangeAspect="1"/>
          </p:cNvPicPr>
          <p:nvPr/>
        </p:nvPicPr>
        <p:blipFill>
          <a:blip r:embed="rId3"/>
          <a:stretch>
            <a:fillRect/>
          </a:stretch>
        </p:blipFill>
        <p:spPr>
          <a:xfrm>
            <a:off x="7123516" y="202324"/>
            <a:ext cx="4022173" cy="3226676"/>
          </a:xfrm>
          <a:prstGeom prst="rect">
            <a:avLst/>
          </a:prstGeom>
        </p:spPr>
      </p:pic>
      <p:sp>
        <p:nvSpPr>
          <p:cNvPr id="6" name="TextBox 5">
            <a:extLst>
              <a:ext uri="{FF2B5EF4-FFF2-40B4-BE49-F238E27FC236}">
                <a16:creationId xmlns:a16="http://schemas.microsoft.com/office/drawing/2014/main" id="{9CB32324-E62F-95A2-9A9D-94E40B4870EE}"/>
              </a:ext>
            </a:extLst>
          </p:cNvPr>
          <p:cNvSpPr txBox="1"/>
          <p:nvPr/>
        </p:nvSpPr>
        <p:spPr>
          <a:xfrm>
            <a:off x="258817" y="33343"/>
            <a:ext cx="7551026" cy="707886"/>
          </a:xfrm>
          <a:prstGeom prst="rect">
            <a:avLst/>
          </a:prstGeom>
          <a:noFill/>
        </p:spPr>
        <p:txBody>
          <a:bodyPr wrap="square">
            <a:spAutoFit/>
          </a:bodyPr>
          <a:lstStyle/>
          <a:p>
            <a:pPr eaLnBrk="1" hangingPunct="1">
              <a:buFontTx/>
              <a:buNone/>
              <a:defRPr/>
            </a:pPr>
            <a:r>
              <a:rPr lang="en-US" sz="4000" b="1" kern="0" dirty="0">
                <a:solidFill>
                  <a:srgbClr val="000000"/>
                </a:solidFill>
                <a:latin typeface="+mj-lt"/>
              </a:rPr>
              <a:t>Regulation of G </a:t>
            </a:r>
            <a:r>
              <a:rPr lang="sr-Latn-RS" sz="4000" b="1" kern="0" dirty="0">
                <a:solidFill>
                  <a:srgbClr val="000000"/>
                </a:solidFill>
                <a:latin typeface="+mj-lt"/>
              </a:rPr>
              <a:t>protein </a:t>
            </a:r>
            <a:r>
              <a:rPr lang="sr-Latn-RS" sz="4000" b="1" kern="0" dirty="0" err="1">
                <a:solidFill>
                  <a:srgbClr val="000000"/>
                </a:solidFill>
                <a:latin typeface="+mj-lt"/>
              </a:rPr>
              <a:t>function</a:t>
            </a:r>
            <a:endParaRPr lang="en-US" sz="4000" b="1" kern="0" dirty="0">
              <a:solidFill>
                <a:srgbClr val="000000"/>
              </a:solidFill>
              <a:latin typeface="+mj-lt"/>
            </a:endParaRPr>
          </a:p>
        </p:txBody>
      </p:sp>
      <p:sp>
        <p:nvSpPr>
          <p:cNvPr id="8" name="TextBox 7">
            <a:extLst>
              <a:ext uri="{FF2B5EF4-FFF2-40B4-BE49-F238E27FC236}">
                <a16:creationId xmlns:a16="http://schemas.microsoft.com/office/drawing/2014/main" id="{E07D1F7B-73E8-9A87-22ED-A884D08A08D4}"/>
              </a:ext>
            </a:extLst>
          </p:cNvPr>
          <p:cNvSpPr txBox="1"/>
          <p:nvPr/>
        </p:nvSpPr>
        <p:spPr>
          <a:xfrm>
            <a:off x="324279" y="838699"/>
            <a:ext cx="6084176" cy="5816977"/>
          </a:xfrm>
          <a:prstGeom prst="rect">
            <a:avLst/>
          </a:prstGeom>
          <a:noFill/>
        </p:spPr>
        <p:txBody>
          <a:bodyPr wrap="square">
            <a:spAutoFit/>
          </a:bodyPr>
          <a:lstStyle/>
          <a:p>
            <a:r>
              <a:rPr lang="en-GB" sz="3200" dirty="0">
                <a:latin typeface="Helvetica" pitchFamily="2" charset="0"/>
              </a:rPr>
              <a:t>S</a:t>
            </a:r>
            <a:r>
              <a:rPr lang="en-GB" sz="3200" dirty="0">
                <a:effectLst/>
                <a:latin typeface="Helvetica" pitchFamily="2" charset="0"/>
              </a:rPr>
              <a:t>everal modulatory proteins</a:t>
            </a:r>
          </a:p>
          <a:p>
            <a:endParaRPr lang="en-GB" sz="2400" dirty="0">
              <a:latin typeface="Helvetica" pitchFamily="2" charset="0"/>
            </a:endParaRPr>
          </a:p>
          <a:p>
            <a:pPr marL="285750" indent="-285750">
              <a:buFont typeface="Arial" panose="020B0604020202020204" pitchFamily="34" charset="0"/>
              <a:buChar char="•"/>
            </a:pPr>
            <a:r>
              <a:rPr lang="en-GB" sz="2400" b="1" dirty="0">
                <a:latin typeface="Helvetica" pitchFamily="2" charset="0"/>
              </a:rPr>
              <a:t>N</a:t>
            </a:r>
            <a:r>
              <a:rPr lang="en-GB" sz="2400" b="1" dirty="0">
                <a:effectLst/>
                <a:latin typeface="Helvetica" pitchFamily="2" charset="0"/>
              </a:rPr>
              <a:t>eurotransmitter receptor</a:t>
            </a:r>
            <a:r>
              <a:rPr lang="en-GB" sz="2400" dirty="0">
                <a:effectLst/>
                <a:latin typeface="Helvetica" pitchFamily="2" charset="0"/>
              </a:rPr>
              <a:t> - </a:t>
            </a:r>
            <a:r>
              <a:rPr lang="en-GB" sz="2400" i="1" dirty="0">
                <a:effectLst/>
                <a:latin typeface="Helvetica" pitchFamily="2" charset="0"/>
              </a:rPr>
              <a:t>guanine nucleotide exchange factor</a:t>
            </a:r>
            <a:r>
              <a:rPr lang="en-GB" sz="2400" dirty="0">
                <a:effectLst/>
                <a:latin typeface="Helvetica" pitchFamily="2" charset="0"/>
              </a:rPr>
              <a:t>, triggers the release of GDP from the </a:t>
            </a:r>
            <a:r>
              <a:rPr lang="el-GR" sz="2400" dirty="0">
                <a:effectLst/>
                <a:latin typeface="Helvetica" pitchFamily="2" charset="0"/>
              </a:rPr>
              <a:t>α </a:t>
            </a:r>
            <a:r>
              <a:rPr lang="en-GB" sz="2400" dirty="0">
                <a:effectLst/>
                <a:latin typeface="Helvetica" pitchFamily="2" charset="0"/>
              </a:rPr>
              <a:t>subunit</a:t>
            </a:r>
          </a:p>
          <a:p>
            <a:endParaRPr lang="en-GB" sz="2400" dirty="0">
              <a:effectLst/>
              <a:latin typeface="Helvetica" pitchFamily="2" charset="0"/>
            </a:endParaRPr>
          </a:p>
          <a:p>
            <a:pPr marL="285750" indent="-285750">
              <a:buFont typeface="Arial" panose="020B0604020202020204" pitchFamily="34" charset="0"/>
              <a:buChar char="•"/>
            </a:pPr>
            <a:r>
              <a:rPr lang="en-GB" sz="2400" b="1" dirty="0">
                <a:effectLst/>
                <a:latin typeface="Helvetica" pitchFamily="2" charset="0"/>
              </a:rPr>
              <a:t>Regulators of G protein signalling (RGS proteins) </a:t>
            </a:r>
            <a:r>
              <a:rPr lang="en-GB" sz="2400" dirty="0">
                <a:effectLst/>
                <a:latin typeface="Helvetica" pitchFamily="2" charset="0"/>
              </a:rPr>
              <a:t>activate the GTPase activity intrinsic to the </a:t>
            </a:r>
            <a:r>
              <a:rPr lang="el-GR" sz="2400" dirty="0">
                <a:effectLst/>
                <a:latin typeface="Helvetica" pitchFamily="2" charset="0"/>
              </a:rPr>
              <a:t>α</a:t>
            </a:r>
            <a:r>
              <a:rPr lang="sr-Latn-RS" sz="2400" dirty="0">
                <a:effectLst/>
                <a:latin typeface="Helvetica" pitchFamily="2" charset="0"/>
              </a:rPr>
              <a:t> </a:t>
            </a:r>
            <a:r>
              <a:rPr lang="en-GB" sz="2400" dirty="0">
                <a:effectLst/>
                <a:latin typeface="Helvetica" pitchFamily="2" charset="0"/>
              </a:rPr>
              <a:t>subunits of G proteins → inhibit G protein</a:t>
            </a:r>
          </a:p>
          <a:p>
            <a:endParaRPr lang="en-GB" sz="2400" dirty="0">
              <a:effectLst/>
              <a:latin typeface="Helvetica" pitchFamily="2" charset="0"/>
            </a:endParaRPr>
          </a:p>
          <a:p>
            <a:pPr marL="285750" indent="-285750">
              <a:buFont typeface="Arial" panose="020B0604020202020204" pitchFamily="34" charset="0"/>
              <a:buChar char="•"/>
            </a:pPr>
            <a:r>
              <a:rPr lang="en-GB" sz="2400" b="1" dirty="0" err="1">
                <a:effectLst/>
                <a:latin typeface="Helvetica" pitchFamily="2" charset="0"/>
              </a:rPr>
              <a:t>Phosducin</a:t>
            </a:r>
            <a:r>
              <a:rPr lang="en-GB" sz="2400" dirty="0">
                <a:effectLst/>
                <a:latin typeface="Helvetica" pitchFamily="2" charset="0"/>
              </a:rPr>
              <a:t> binds to </a:t>
            </a:r>
            <a:r>
              <a:rPr lang="el-GR" sz="2400" dirty="0" err="1">
                <a:effectLst/>
                <a:latin typeface="Helvetica" pitchFamily="2" charset="0"/>
              </a:rPr>
              <a:t>βγ</a:t>
            </a:r>
            <a:r>
              <a:rPr lang="el-GR" sz="2400" dirty="0">
                <a:effectLst/>
                <a:latin typeface="Helvetica" pitchFamily="2" charset="0"/>
              </a:rPr>
              <a:t> </a:t>
            </a:r>
            <a:r>
              <a:rPr lang="en-GB" sz="2400" dirty="0">
                <a:effectLst/>
                <a:latin typeface="Helvetica" pitchFamily="2" charset="0"/>
              </a:rPr>
              <a:t>subunits and thereby </a:t>
            </a:r>
            <a:r>
              <a:rPr lang="en-GB" sz="2400" b="1" dirty="0">
                <a:effectLst/>
                <a:latin typeface="Helvetica" pitchFamily="2" charset="0"/>
              </a:rPr>
              <a:t>competes</a:t>
            </a:r>
            <a:r>
              <a:rPr lang="en-GB" sz="2400" dirty="0">
                <a:effectLst/>
                <a:latin typeface="Helvetica" pitchFamily="2" charset="0"/>
              </a:rPr>
              <a:t> with these subunits for binding to </a:t>
            </a:r>
            <a:r>
              <a:rPr lang="el-GR" sz="2400" dirty="0">
                <a:effectLst/>
                <a:latin typeface="Helvetica" pitchFamily="2" charset="0"/>
              </a:rPr>
              <a:t>α </a:t>
            </a:r>
            <a:r>
              <a:rPr lang="en-GB" sz="2400" dirty="0">
                <a:effectLst/>
                <a:latin typeface="Helvetica" pitchFamily="2" charset="0"/>
              </a:rPr>
              <a:t>subunits and possibly to effector proteins</a:t>
            </a:r>
          </a:p>
        </p:txBody>
      </p:sp>
      <p:pic>
        <p:nvPicPr>
          <p:cNvPr id="10" name="Picture 9" descr="Diagram&#10;&#10;Description automatically generated">
            <a:extLst>
              <a:ext uri="{FF2B5EF4-FFF2-40B4-BE49-F238E27FC236}">
                <a16:creationId xmlns:a16="http://schemas.microsoft.com/office/drawing/2014/main" id="{A8958CB5-993C-6157-E3EE-97C62839C8DB}"/>
              </a:ext>
            </a:extLst>
          </p:cNvPr>
          <p:cNvPicPr>
            <a:picLocks noChangeAspect="1"/>
          </p:cNvPicPr>
          <p:nvPr/>
        </p:nvPicPr>
        <p:blipFill rotWithShape="1">
          <a:blip r:embed="rId4"/>
          <a:srcRect b="52636"/>
          <a:stretch/>
        </p:blipFill>
        <p:spPr>
          <a:xfrm>
            <a:off x="6668588" y="3683876"/>
            <a:ext cx="5523412" cy="2971800"/>
          </a:xfrm>
          <a:prstGeom prst="rect">
            <a:avLst/>
          </a:prstGeom>
        </p:spPr>
      </p:pic>
    </p:spTree>
    <p:extLst>
      <p:ext uri="{BB962C8B-B14F-4D97-AF65-F5344CB8AC3E}">
        <p14:creationId xmlns:p14="http://schemas.microsoft.com/office/powerpoint/2010/main" val="5256553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948155-18D4-ED3F-70E9-7D2D6BEF79CF}"/>
              </a:ext>
            </a:extLst>
          </p:cNvPr>
          <p:cNvSpPr txBox="1"/>
          <p:nvPr/>
        </p:nvSpPr>
        <p:spPr>
          <a:xfrm>
            <a:off x="287720" y="157683"/>
            <a:ext cx="7941880" cy="646331"/>
          </a:xfrm>
          <a:prstGeom prst="rect">
            <a:avLst/>
          </a:prstGeom>
          <a:noFill/>
        </p:spPr>
        <p:txBody>
          <a:bodyPr wrap="square">
            <a:spAutoFit/>
          </a:bodyPr>
          <a:lstStyle/>
          <a:p>
            <a:r>
              <a:rPr lang="en-GB" sz="3600" b="1" dirty="0">
                <a:effectLst/>
                <a:latin typeface="+mj-lt"/>
              </a:rPr>
              <a:t>G Protein Regulation of Ion Channels</a:t>
            </a:r>
          </a:p>
        </p:txBody>
      </p:sp>
      <p:sp>
        <p:nvSpPr>
          <p:cNvPr id="6" name="TextBox 5">
            <a:extLst>
              <a:ext uri="{FF2B5EF4-FFF2-40B4-BE49-F238E27FC236}">
                <a16:creationId xmlns:a16="http://schemas.microsoft.com/office/drawing/2014/main" id="{189F57F1-4FAE-5102-CB57-949FFF63E961}"/>
              </a:ext>
            </a:extLst>
          </p:cNvPr>
          <p:cNvSpPr txBox="1"/>
          <p:nvPr/>
        </p:nvSpPr>
        <p:spPr>
          <a:xfrm>
            <a:off x="287720" y="804014"/>
            <a:ext cx="4946432" cy="5632311"/>
          </a:xfrm>
          <a:prstGeom prst="rect">
            <a:avLst/>
          </a:prstGeom>
          <a:noFill/>
        </p:spPr>
        <p:txBody>
          <a:bodyPr wrap="square">
            <a:spAutoFit/>
          </a:bodyPr>
          <a:lstStyle/>
          <a:p>
            <a:r>
              <a:rPr lang="en-GB" sz="2400" dirty="0">
                <a:effectLst/>
                <a:latin typeface="Helvetica" pitchFamily="2" charset="0"/>
              </a:rPr>
              <a:t>Best researched mechanisms</a:t>
            </a:r>
          </a:p>
          <a:p>
            <a:endParaRPr lang="en-GB" sz="2400" dirty="0">
              <a:effectLst/>
              <a:latin typeface="Helvetica" pitchFamily="2" charset="0"/>
            </a:endParaRPr>
          </a:p>
          <a:p>
            <a:pPr marL="285750" indent="-285750">
              <a:buFont typeface="Arial" panose="020B0604020202020204" pitchFamily="34" charset="0"/>
              <a:buChar char="•"/>
            </a:pPr>
            <a:r>
              <a:rPr lang="en-GB" sz="2400" dirty="0">
                <a:effectLst/>
                <a:latin typeface="Helvetica" pitchFamily="2" charset="0"/>
              </a:rPr>
              <a:t>Activation of inwardly rectifying K</a:t>
            </a:r>
            <a:r>
              <a:rPr lang="en-GB" sz="2400" baseline="30000" dirty="0">
                <a:effectLst/>
                <a:latin typeface="Helvetica" pitchFamily="2" charset="0"/>
              </a:rPr>
              <a:t>+</a:t>
            </a:r>
            <a:r>
              <a:rPr lang="en-GB" sz="2400" dirty="0">
                <a:effectLst/>
                <a:latin typeface="Helvetica" pitchFamily="2" charset="0"/>
              </a:rPr>
              <a:t> channels (</a:t>
            </a:r>
            <a:r>
              <a:rPr lang="en-GB" sz="2400" b="1" dirty="0">
                <a:effectLst/>
                <a:latin typeface="Helvetica" pitchFamily="2" charset="0"/>
              </a:rPr>
              <a:t>GIRKs</a:t>
            </a:r>
            <a:r>
              <a:rPr lang="en-GB" sz="2400" dirty="0">
                <a:effectLst/>
                <a:latin typeface="Helvetica" pitchFamily="2" charset="0"/>
              </a:rPr>
              <a:t>)</a:t>
            </a:r>
          </a:p>
          <a:p>
            <a:pPr marL="285750" indent="-285750">
              <a:buFont typeface="Arial" panose="020B0604020202020204" pitchFamily="34" charset="0"/>
              <a:buChar char="•"/>
            </a:pPr>
            <a:endParaRPr lang="en-GB" sz="2400" dirty="0">
              <a:effectLst/>
              <a:latin typeface="Helvetica" pitchFamily="2" charset="0"/>
            </a:endParaRPr>
          </a:p>
          <a:p>
            <a:pPr marL="285750" indent="-285750">
              <a:buFont typeface="Arial" panose="020B0604020202020204" pitchFamily="34" charset="0"/>
              <a:buChar char="•"/>
            </a:pPr>
            <a:endParaRPr lang="sl-SI" sz="2400" dirty="0" smtClean="0">
              <a:latin typeface="Helvetica" pitchFamily="2" charset="0"/>
            </a:endParaRPr>
          </a:p>
          <a:p>
            <a:pPr marL="285750" indent="-285750">
              <a:buFont typeface="Arial" panose="020B0604020202020204" pitchFamily="34" charset="0"/>
              <a:buChar char="•"/>
            </a:pPr>
            <a:endParaRPr lang="sl-SI" sz="2400" dirty="0">
              <a:latin typeface="Helvetica" pitchFamily="2" charset="0"/>
            </a:endParaRPr>
          </a:p>
          <a:p>
            <a:pPr marL="285750" indent="-285750">
              <a:buFont typeface="Arial" panose="020B0604020202020204" pitchFamily="34" charset="0"/>
              <a:buChar char="•"/>
            </a:pPr>
            <a:endParaRPr lang="sl-SI" sz="2400" dirty="0" smtClean="0">
              <a:latin typeface="Helvetica" pitchFamily="2" charset="0"/>
            </a:endParaRPr>
          </a:p>
          <a:p>
            <a:pPr marL="285750" indent="-285750">
              <a:buFont typeface="Arial" panose="020B0604020202020204" pitchFamily="34" charset="0"/>
              <a:buChar char="•"/>
            </a:pPr>
            <a:endParaRPr lang="sl-SI" sz="2400" dirty="0">
              <a:latin typeface="Helvetica" pitchFamily="2" charset="0"/>
            </a:endParaRPr>
          </a:p>
          <a:p>
            <a:pPr marL="285750" indent="-285750">
              <a:buFont typeface="Arial" panose="020B0604020202020204" pitchFamily="34" charset="0"/>
              <a:buChar char="•"/>
            </a:pPr>
            <a:endParaRPr lang="sl-SI" sz="2400" dirty="0" smtClean="0">
              <a:latin typeface="Helvetica" pitchFamily="2" charset="0"/>
            </a:endParaRPr>
          </a:p>
          <a:p>
            <a:pPr marL="285750" indent="-285750">
              <a:buFont typeface="Arial" panose="020B0604020202020204" pitchFamily="34" charset="0"/>
              <a:buChar char="•"/>
            </a:pPr>
            <a:endParaRPr lang="en-GB" sz="2400" dirty="0">
              <a:latin typeface="Helvetica" pitchFamily="2" charset="0"/>
            </a:endParaRPr>
          </a:p>
          <a:p>
            <a:pPr marL="285750" indent="-285750">
              <a:buFont typeface="Arial" panose="020B0604020202020204" pitchFamily="34" charset="0"/>
              <a:buChar char="•"/>
            </a:pPr>
            <a:endParaRPr lang="en-GB" sz="2400" dirty="0">
              <a:effectLst/>
              <a:latin typeface="Helvetica" pitchFamily="2" charset="0"/>
            </a:endParaRPr>
          </a:p>
          <a:p>
            <a:pPr marL="285750" indent="-285750">
              <a:buFont typeface="Arial" panose="020B0604020202020204" pitchFamily="34" charset="0"/>
              <a:buChar char="•"/>
            </a:pPr>
            <a:endParaRPr lang="en-GB" sz="2400" dirty="0">
              <a:latin typeface="Helvetica" pitchFamily="2" charset="0"/>
            </a:endParaRPr>
          </a:p>
          <a:p>
            <a:pPr marL="285750" indent="-285750">
              <a:buFont typeface="Arial" panose="020B0604020202020204" pitchFamily="34" charset="0"/>
              <a:buChar char="•"/>
            </a:pPr>
            <a:r>
              <a:rPr lang="en-GB" sz="2400" dirty="0">
                <a:effectLst/>
                <a:latin typeface="Helvetica" pitchFamily="2" charset="0"/>
              </a:rPr>
              <a:t>Inhibition of voltage-gated Ca</a:t>
            </a:r>
            <a:r>
              <a:rPr lang="en-GB" sz="2400" baseline="30000" dirty="0">
                <a:effectLst/>
                <a:latin typeface="Helvetica" pitchFamily="2" charset="0"/>
              </a:rPr>
              <a:t>2+ </a:t>
            </a:r>
            <a:r>
              <a:rPr lang="en-GB" sz="2400" dirty="0">
                <a:effectLst/>
                <a:latin typeface="Helvetica" pitchFamily="2" charset="0"/>
              </a:rPr>
              <a:t>channels</a:t>
            </a:r>
          </a:p>
        </p:txBody>
      </p:sp>
      <p:pic>
        <p:nvPicPr>
          <p:cNvPr id="8" name="Picture 7" descr="Diagram&#10;&#10;Description automatically generated">
            <a:extLst>
              <a:ext uri="{FF2B5EF4-FFF2-40B4-BE49-F238E27FC236}">
                <a16:creationId xmlns:a16="http://schemas.microsoft.com/office/drawing/2014/main" id="{86FF9251-0ADB-E872-C502-354DDC0790CF}"/>
              </a:ext>
            </a:extLst>
          </p:cNvPr>
          <p:cNvPicPr>
            <a:picLocks noChangeAspect="1"/>
          </p:cNvPicPr>
          <p:nvPr/>
        </p:nvPicPr>
        <p:blipFill>
          <a:blip r:embed="rId3"/>
          <a:stretch>
            <a:fillRect/>
          </a:stretch>
        </p:blipFill>
        <p:spPr>
          <a:xfrm>
            <a:off x="1756709" y="2538344"/>
            <a:ext cx="10325656" cy="2788036"/>
          </a:xfrm>
          <a:prstGeom prst="rect">
            <a:avLst/>
          </a:prstGeom>
        </p:spPr>
      </p:pic>
      <p:sp>
        <p:nvSpPr>
          <p:cNvPr id="10" name="TextBox 9">
            <a:extLst>
              <a:ext uri="{FF2B5EF4-FFF2-40B4-BE49-F238E27FC236}">
                <a16:creationId xmlns:a16="http://schemas.microsoft.com/office/drawing/2014/main" id="{0FC04ECB-CA58-16C1-CCFA-0491BE961181}"/>
              </a:ext>
            </a:extLst>
          </p:cNvPr>
          <p:cNvSpPr txBox="1"/>
          <p:nvPr/>
        </p:nvSpPr>
        <p:spPr>
          <a:xfrm>
            <a:off x="6098628" y="6211669"/>
            <a:ext cx="6093372" cy="646331"/>
          </a:xfrm>
          <a:prstGeom prst="rect">
            <a:avLst/>
          </a:prstGeom>
          <a:noFill/>
        </p:spPr>
        <p:txBody>
          <a:bodyPr wrap="square">
            <a:spAutoFit/>
          </a:bodyPr>
          <a:lstStyle/>
          <a:p>
            <a:pPr algn="r"/>
            <a:r>
              <a:rPr lang="en-GB" dirty="0">
                <a:solidFill>
                  <a:srgbClr val="000000"/>
                </a:solidFill>
                <a:effectLst/>
                <a:latin typeface="Helvetica Neue" panose="02000503000000020004" pitchFamily="2" charset="0"/>
              </a:rPr>
              <a:t>A. </a:t>
            </a:r>
            <a:r>
              <a:rPr lang="en-GB" dirty="0" err="1">
                <a:solidFill>
                  <a:srgbClr val="000000"/>
                </a:solidFill>
                <a:effectLst/>
                <a:latin typeface="Helvetica Neue" panose="02000503000000020004" pitchFamily="2" charset="0"/>
              </a:rPr>
              <a:t>Kovoor</a:t>
            </a:r>
            <a:r>
              <a:rPr lang="en-GB" dirty="0">
                <a:solidFill>
                  <a:srgbClr val="000000"/>
                </a:solidFill>
                <a:effectLst/>
                <a:latin typeface="Helvetica Neue" panose="02000503000000020004" pitchFamily="2" charset="0"/>
              </a:rPr>
              <a:t> and H. A. Lester Neuron 2002</a:t>
            </a:r>
            <a:r>
              <a:rPr lang="en-GB" dirty="0">
                <a:solidFill>
                  <a:srgbClr val="000000"/>
                </a:solidFill>
                <a:latin typeface="Helvetica Neue" panose="02000503000000020004" pitchFamily="2" charset="0"/>
              </a:rPr>
              <a:t> </a:t>
            </a:r>
            <a:r>
              <a:rPr lang="en-GB" dirty="0">
                <a:solidFill>
                  <a:srgbClr val="000000"/>
                </a:solidFill>
                <a:effectLst/>
                <a:latin typeface="Helvetica Neue" panose="02000503000000020004" pitchFamily="2" charset="0"/>
                <a:hlinkClick r:id="rId4"/>
              </a:rPr>
              <a:t>https://doi.org/10.1016/S0896-6273(01)00572-4</a:t>
            </a:r>
            <a:endParaRPr lang="en-GB" dirty="0">
              <a:solidFill>
                <a:srgbClr val="000000"/>
              </a:solidFill>
              <a:effectLst/>
              <a:latin typeface="Helvetica Neue" panose="02000503000000020004" pitchFamily="2" charset="0"/>
            </a:endParaRPr>
          </a:p>
        </p:txBody>
      </p:sp>
    </p:spTree>
    <p:extLst>
      <p:ext uri="{BB962C8B-B14F-4D97-AF65-F5344CB8AC3E}">
        <p14:creationId xmlns:p14="http://schemas.microsoft.com/office/powerpoint/2010/main" val="42732305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B566528-1B12-4246-9431-5C2D7D0811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B80F26B8-5568-B03E-7CBC-B8E551D87405}"/>
              </a:ext>
            </a:extLst>
          </p:cNvPr>
          <p:cNvSpPr txBox="1"/>
          <p:nvPr/>
        </p:nvSpPr>
        <p:spPr>
          <a:xfrm>
            <a:off x="335628" y="160975"/>
            <a:ext cx="10905066" cy="611608"/>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600" kern="1200" cap="all" dirty="0">
                <a:solidFill>
                  <a:schemeClr val="tx1"/>
                </a:solidFill>
                <a:effectLst/>
                <a:latin typeface="+mj-lt"/>
                <a:ea typeface="+mj-ea"/>
                <a:cs typeface="+mj-cs"/>
              </a:rPr>
              <a:t>Second Messengers</a:t>
            </a:r>
          </a:p>
        </p:txBody>
      </p:sp>
      <p:grpSp>
        <p:nvGrpSpPr>
          <p:cNvPr id="14" name="Group 13">
            <a:extLst>
              <a:ext uri="{FF2B5EF4-FFF2-40B4-BE49-F238E27FC236}">
                <a16:creationId xmlns:a16="http://schemas.microsoft.com/office/drawing/2014/main" id="{828A5161-06F1-46CF-8AD7-844680A59E13}"/>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15" name="Isosceles Triangle 14">
              <a:extLst>
                <a:ext uri="{FF2B5EF4-FFF2-40B4-BE49-F238E27FC236}">
                  <a16:creationId xmlns:a16="http://schemas.microsoft.com/office/drawing/2014/main" id="{D3F51FEB-38FB-4F6C-9F7B-2F2AFAB6546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descr="Diagram&#10;&#10;Description automatically generated">
            <a:extLst>
              <a:ext uri="{FF2B5EF4-FFF2-40B4-BE49-F238E27FC236}">
                <a16:creationId xmlns:a16="http://schemas.microsoft.com/office/drawing/2014/main" id="{592E0BD1-5B1D-9DC1-98E3-0B4DB143D0A7}"/>
              </a:ext>
            </a:extLst>
          </p:cNvPr>
          <p:cNvPicPr>
            <a:picLocks noChangeAspect="1"/>
          </p:cNvPicPr>
          <p:nvPr/>
        </p:nvPicPr>
        <p:blipFill>
          <a:blip r:embed="rId2"/>
          <a:stretch>
            <a:fillRect/>
          </a:stretch>
        </p:blipFill>
        <p:spPr>
          <a:xfrm>
            <a:off x="7038639" y="948604"/>
            <a:ext cx="5153360" cy="4738539"/>
          </a:xfrm>
          <a:prstGeom prst="rect">
            <a:avLst/>
          </a:prstGeom>
        </p:spPr>
      </p:pic>
      <p:grpSp>
        <p:nvGrpSpPr>
          <p:cNvPr id="18" name="Group 17">
            <a:extLst>
              <a:ext uri="{FF2B5EF4-FFF2-40B4-BE49-F238E27FC236}">
                <a16:creationId xmlns:a16="http://schemas.microsoft.com/office/drawing/2014/main" id="{5995D10D-E9C9-47DB-AE7E-801FEF38F5C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19" name="Rectangle 18">
              <a:extLst>
                <a:ext uri="{FF2B5EF4-FFF2-40B4-BE49-F238E27FC236}">
                  <a16:creationId xmlns:a16="http://schemas.microsoft.com/office/drawing/2014/main" id="{CC1A72C6-3DE4-4EC3-9AD5-9E0D40D8CE8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19">
              <a:extLst>
                <a:ext uri="{FF2B5EF4-FFF2-40B4-BE49-F238E27FC236}">
                  <a16:creationId xmlns:a16="http://schemas.microsoft.com/office/drawing/2014/main" id="{0B0DA1F1-C391-4EDF-9FE0-23E86E13776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 name="Group 9">
            <a:extLst>
              <a:ext uri="{FF2B5EF4-FFF2-40B4-BE49-F238E27FC236}">
                <a16:creationId xmlns:a16="http://schemas.microsoft.com/office/drawing/2014/main" id="{93335075-2509-D1C9-B1F4-BCCE621CC5A2}"/>
              </a:ext>
            </a:extLst>
          </p:cNvPr>
          <p:cNvGrpSpPr/>
          <p:nvPr/>
        </p:nvGrpSpPr>
        <p:grpSpPr>
          <a:xfrm>
            <a:off x="335628" y="890350"/>
            <a:ext cx="7216735" cy="5300359"/>
            <a:chOff x="427549" y="1495763"/>
            <a:chExt cx="6202675" cy="4722781"/>
          </a:xfrm>
        </p:grpSpPr>
        <p:sp>
          <p:nvSpPr>
            <p:cNvPr id="5" name="TextBox 4">
              <a:extLst>
                <a:ext uri="{FF2B5EF4-FFF2-40B4-BE49-F238E27FC236}">
                  <a16:creationId xmlns:a16="http://schemas.microsoft.com/office/drawing/2014/main" id="{CEE95236-1C7C-8539-D7D8-C90AD74E742E}"/>
                </a:ext>
              </a:extLst>
            </p:cNvPr>
            <p:cNvSpPr txBox="1"/>
            <p:nvPr/>
          </p:nvSpPr>
          <p:spPr>
            <a:xfrm>
              <a:off x="427549" y="1495763"/>
              <a:ext cx="6202675" cy="4722781"/>
            </a:xfrm>
            <a:prstGeom prst="rect">
              <a:avLst/>
            </a:prstGeom>
          </p:spPr>
          <p:txBody>
            <a:bodyPr vert="horz" lIns="91440" tIns="45720" rIns="91440" bIns="45720" rtlCol="0">
              <a:noAutofit/>
            </a:bodyPr>
            <a:lstStyle/>
            <a:p>
              <a:pPr marL="342900" indent="-228600">
                <a:lnSpc>
                  <a:spcPct val="90000"/>
                </a:lnSpc>
                <a:spcAft>
                  <a:spcPts val="600"/>
                </a:spcAft>
                <a:buFont typeface="Arial" panose="020B0604020202020204" pitchFamily="34" charset="0"/>
                <a:buChar char="•"/>
              </a:pPr>
              <a:r>
                <a:rPr lang="en-US" sz="2400" dirty="0">
                  <a:effectLst/>
                </a:rPr>
                <a:t>G proteins transduce the activation of neurotransmitter receptors by neurotransmitter binding to altered intracellular levels of second messengers in target neurons</a:t>
              </a:r>
            </a:p>
            <a:p>
              <a:pPr marL="342900" indent="-228600">
                <a:lnSpc>
                  <a:spcPct val="90000"/>
                </a:lnSpc>
                <a:spcAft>
                  <a:spcPts val="600"/>
                </a:spcAft>
                <a:buFont typeface="Arial" panose="020B0604020202020204" pitchFamily="34" charset="0"/>
                <a:buChar char="•"/>
              </a:pPr>
              <a:r>
                <a:rPr lang="en-US" sz="2400" dirty="0">
                  <a:effectLst/>
                </a:rPr>
                <a:t>Altered levels of second messengers mediate the effects of receptor activation on many types of ion channels and on numerous physiologic responses</a:t>
              </a:r>
            </a:p>
            <a:p>
              <a:pPr indent="-228600">
                <a:lnSpc>
                  <a:spcPct val="90000"/>
                </a:lnSpc>
                <a:spcAft>
                  <a:spcPts val="600"/>
                </a:spcAft>
                <a:buFont typeface="Arial" panose="020B0604020202020204" pitchFamily="34" charset="0"/>
                <a:buChar char="•"/>
              </a:pPr>
              <a:endParaRPr lang="en-US" sz="2400" dirty="0">
                <a:effectLst/>
              </a:endParaRPr>
            </a:p>
            <a:p>
              <a:pPr marL="342900" indent="-228600">
                <a:lnSpc>
                  <a:spcPct val="90000"/>
                </a:lnSpc>
                <a:spcAft>
                  <a:spcPts val="600"/>
                </a:spcAft>
                <a:buFont typeface="Arial" panose="020B0604020202020204" pitchFamily="34" charset="0"/>
                <a:buChar char="•"/>
              </a:pPr>
              <a:r>
                <a:rPr lang="en-US" sz="2400" dirty="0">
                  <a:effectLst/>
                </a:rPr>
                <a:t>Prominent second messengers in the brain: </a:t>
              </a:r>
              <a:endParaRPr lang="en-US" sz="2400" dirty="0"/>
            </a:p>
            <a:p>
              <a:pPr marL="800100" lvl="1" indent="-228600">
                <a:lnSpc>
                  <a:spcPct val="90000"/>
                </a:lnSpc>
                <a:spcAft>
                  <a:spcPts val="600"/>
                </a:spcAft>
                <a:buFont typeface="Arial" panose="020B0604020202020204" pitchFamily="34" charset="0"/>
                <a:buChar char="•"/>
              </a:pPr>
              <a:r>
                <a:rPr lang="en-US" sz="2400" dirty="0">
                  <a:effectLst/>
                </a:rPr>
                <a:t>cyclic adenosine monophosphate (</a:t>
              </a:r>
              <a:r>
                <a:rPr lang="en-US" sz="2400" b="1" dirty="0">
                  <a:effectLst/>
                </a:rPr>
                <a:t>cAMP</a:t>
              </a:r>
              <a:r>
                <a:rPr lang="en-US" sz="2400" dirty="0">
                  <a:effectLst/>
                </a:rPr>
                <a:t>)</a:t>
              </a:r>
            </a:p>
            <a:p>
              <a:pPr marL="800100" lvl="1" indent="-228600">
                <a:lnSpc>
                  <a:spcPct val="90000"/>
                </a:lnSpc>
                <a:spcAft>
                  <a:spcPts val="600"/>
                </a:spcAft>
                <a:buFont typeface="Arial" panose="020B0604020202020204" pitchFamily="34" charset="0"/>
                <a:buChar char="•"/>
              </a:pPr>
              <a:r>
                <a:rPr lang="en-US" sz="2400" dirty="0">
                  <a:effectLst/>
                </a:rPr>
                <a:t>cyclic guanosine monophosphate (</a:t>
              </a:r>
              <a:r>
                <a:rPr lang="en-US" sz="2400" b="1" dirty="0">
                  <a:effectLst/>
                </a:rPr>
                <a:t>cGMP</a:t>
              </a:r>
              <a:r>
                <a:rPr lang="en-US" sz="2400" dirty="0">
                  <a:effectLst/>
                </a:rPr>
                <a:t>)</a:t>
              </a:r>
            </a:p>
            <a:p>
              <a:pPr marL="800100" lvl="1" indent="-228600">
                <a:lnSpc>
                  <a:spcPct val="90000"/>
                </a:lnSpc>
                <a:spcAft>
                  <a:spcPts val="600"/>
                </a:spcAft>
                <a:buFont typeface="Arial" panose="020B0604020202020204" pitchFamily="34" charset="0"/>
                <a:buChar char="•"/>
              </a:pPr>
              <a:r>
                <a:rPr lang="en-US" sz="2400" b="1" dirty="0">
                  <a:effectLst/>
                </a:rPr>
                <a:t>Ca</a:t>
              </a:r>
              <a:r>
                <a:rPr lang="en-US" sz="2400" b="1" baseline="30000" dirty="0">
                  <a:effectLst/>
                </a:rPr>
                <a:t>2+ </a:t>
              </a:r>
            </a:p>
            <a:p>
              <a:pPr marL="800100" lvl="1" indent="-228600">
                <a:lnSpc>
                  <a:spcPct val="90000"/>
                </a:lnSpc>
                <a:spcAft>
                  <a:spcPts val="600"/>
                </a:spcAft>
                <a:buFont typeface="Arial" panose="020B0604020202020204" pitchFamily="34" charset="0"/>
                <a:buChar char="•"/>
              </a:pPr>
              <a:r>
                <a:rPr lang="en-US" sz="2400" b="1" dirty="0">
                  <a:effectLst/>
                </a:rPr>
                <a:t>nitric oxide </a:t>
              </a:r>
              <a:r>
                <a:rPr lang="en-US" sz="2400" dirty="0">
                  <a:effectLst/>
                </a:rPr>
                <a:t>(NO) </a:t>
              </a:r>
            </a:p>
            <a:p>
              <a:pPr marL="800100" lvl="1" indent="-228600">
                <a:lnSpc>
                  <a:spcPct val="90000"/>
                </a:lnSpc>
                <a:spcAft>
                  <a:spcPts val="600"/>
                </a:spcAft>
                <a:buFont typeface="Arial" panose="020B0604020202020204" pitchFamily="34" charset="0"/>
                <a:buChar char="•"/>
              </a:pPr>
              <a:r>
                <a:rPr lang="en-US" sz="2400" b="1" dirty="0">
                  <a:effectLst/>
                </a:rPr>
                <a:t>prostaglandins</a:t>
              </a:r>
            </a:p>
          </p:txBody>
        </p:sp>
        <p:sp>
          <p:nvSpPr>
            <p:cNvPr id="8" name="Rectangle 7">
              <a:extLst>
                <a:ext uri="{FF2B5EF4-FFF2-40B4-BE49-F238E27FC236}">
                  <a16:creationId xmlns:a16="http://schemas.microsoft.com/office/drawing/2014/main" id="{4CF0A685-0ADC-77EA-50A5-75D1FD15E1AF}"/>
                </a:ext>
              </a:extLst>
            </p:cNvPr>
            <p:cNvSpPr/>
            <p:nvPr/>
          </p:nvSpPr>
          <p:spPr>
            <a:xfrm>
              <a:off x="876894" y="4413822"/>
              <a:ext cx="4960513" cy="1797725"/>
            </a:xfrm>
            <a:prstGeom prst="rect">
              <a:avLst/>
            </a:prstGeom>
            <a:solidFill>
              <a:schemeClr val="accent1">
                <a:alpha val="4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60214218-850D-F7DF-1E43-82165C9BF2B1}"/>
              </a:ext>
            </a:extLst>
          </p:cNvPr>
          <p:cNvSpPr txBox="1"/>
          <p:nvPr/>
        </p:nvSpPr>
        <p:spPr>
          <a:xfrm>
            <a:off x="2088926" y="6273225"/>
            <a:ext cx="10103074" cy="584775"/>
          </a:xfrm>
          <a:prstGeom prst="rect">
            <a:avLst/>
          </a:prstGeom>
          <a:noFill/>
        </p:spPr>
        <p:txBody>
          <a:bodyPr wrap="square">
            <a:spAutoFit/>
          </a:bodyPr>
          <a:lstStyle/>
          <a:p>
            <a:pPr algn="r" eaLnBrk="1" hangingPunct="1">
              <a:spcBef>
                <a:spcPct val="0"/>
              </a:spcBef>
              <a:buFontTx/>
              <a:buNone/>
            </a:pPr>
            <a:r>
              <a:rPr lang="en-US" altLang="en-US" sz="1600" dirty="0">
                <a:latin typeface="Helvetica" pitchFamily="2" charset="0"/>
              </a:rPr>
              <a:t>Signal Transduction in the Brain, </a:t>
            </a:r>
            <a:r>
              <a:rPr lang="en-US" altLang="en-US" sz="1600" dirty="0" err="1">
                <a:latin typeface="Helvetica" pitchFamily="2" charset="0"/>
              </a:rPr>
              <a:t>Nestler</a:t>
            </a:r>
            <a:r>
              <a:rPr lang="en-US" altLang="en-US" sz="1600" dirty="0">
                <a:latin typeface="Helvetica" pitchFamily="2" charset="0"/>
              </a:rPr>
              <a:t> EJ, Hyman SE, Holtzman DM, </a:t>
            </a:r>
            <a:r>
              <a:rPr lang="en-US" altLang="en-US" sz="1600" dirty="0" err="1">
                <a:latin typeface="Helvetica" pitchFamily="2" charset="0"/>
              </a:rPr>
              <a:t>Malenka</a:t>
            </a:r>
            <a:r>
              <a:rPr lang="en-US" altLang="en-US" sz="1600" dirty="0">
                <a:latin typeface="Helvetica" pitchFamily="2" charset="0"/>
              </a:rPr>
              <a:t> RC. </a:t>
            </a:r>
            <a:r>
              <a:rPr lang="en-US" altLang="en-US" sz="1600" i="1" dirty="0">
                <a:latin typeface="Helvetica" pitchFamily="2" charset="0"/>
              </a:rPr>
              <a:t>Molecular Neuropharmacology: A Foundation for Clinical Neuroscience, 3e;</a:t>
            </a:r>
            <a:r>
              <a:rPr lang="en-US" altLang="en-US" sz="1600" dirty="0">
                <a:latin typeface="Helvetica" pitchFamily="2" charset="0"/>
              </a:rPr>
              <a:t> 2015. Available at: https://</a:t>
            </a:r>
            <a:r>
              <a:rPr lang="en-US" altLang="en-US" sz="1600" dirty="0" err="1">
                <a:latin typeface="Helvetica" pitchFamily="2" charset="0"/>
              </a:rPr>
              <a:t>mhmedical.com</a:t>
            </a:r>
            <a:endParaRPr lang="en-US" altLang="en-US" sz="1600" dirty="0">
              <a:latin typeface="Helvetica" pitchFamily="2" charset="0"/>
            </a:endParaRPr>
          </a:p>
        </p:txBody>
      </p:sp>
    </p:spTree>
    <p:extLst>
      <p:ext uri="{BB962C8B-B14F-4D97-AF65-F5344CB8AC3E}">
        <p14:creationId xmlns:p14="http://schemas.microsoft.com/office/powerpoint/2010/main" val="37151719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ABE8E3ED-D179-6A14-90C6-33AC6881898A}"/>
              </a:ext>
            </a:extLst>
          </p:cNvPr>
          <p:cNvPicPr>
            <a:picLocks noChangeAspect="1"/>
          </p:cNvPicPr>
          <p:nvPr/>
        </p:nvPicPr>
        <p:blipFill rotWithShape="1">
          <a:blip r:embed="rId2"/>
          <a:srcRect t="4487"/>
          <a:stretch/>
        </p:blipFill>
        <p:spPr>
          <a:xfrm>
            <a:off x="4678417" y="726661"/>
            <a:ext cx="7029450" cy="5546564"/>
          </a:xfrm>
          <a:prstGeom prst="rect">
            <a:avLst/>
          </a:prstGeom>
        </p:spPr>
      </p:pic>
      <p:sp>
        <p:nvSpPr>
          <p:cNvPr id="4" name="TextBox 3">
            <a:extLst>
              <a:ext uri="{FF2B5EF4-FFF2-40B4-BE49-F238E27FC236}">
                <a16:creationId xmlns:a16="http://schemas.microsoft.com/office/drawing/2014/main" id="{422570C9-21CA-DF89-4071-711208BE820F}"/>
              </a:ext>
            </a:extLst>
          </p:cNvPr>
          <p:cNvSpPr txBox="1"/>
          <p:nvPr/>
        </p:nvSpPr>
        <p:spPr>
          <a:xfrm>
            <a:off x="2088926" y="6273225"/>
            <a:ext cx="10103074" cy="584775"/>
          </a:xfrm>
          <a:prstGeom prst="rect">
            <a:avLst/>
          </a:prstGeom>
          <a:noFill/>
        </p:spPr>
        <p:txBody>
          <a:bodyPr wrap="square">
            <a:spAutoFit/>
          </a:bodyPr>
          <a:lstStyle/>
          <a:p>
            <a:pPr algn="r" eaLnBrk="1" hangingPunct="1">
              <a:spcBef>
                <a:spcPct val="0"/>
              </a:spcBef>
              <a:buFontTx/>
              <a:buNone/>
            </a:pPr>
            <a:r>
              <a:rPr lang="en-US" altLang="en-US" sz="1600" dirty="0">
                <a:latin typeface="Helvetica" pitchFamily="2" charset="0"/>
              </a:rPr>
              <a:t>Signal Transduction in the Brain, </a:t>
            </a:r>
            <a:r>
              <a:rPr lang="en-US" altLang="en-US" sz="1600" dirty="0" err="1">
                <a:latin typeface="Helvetica" pitchFamily="2" charset="0"/>
              </a:rPr>
              <a:t>Nestler</a:t>
            </a:r>
            <a:r>
              <a:rPr lang="en-US" altLang="en-US" sz="1600" dirty="0">
                <a:latin typeface="Helvetica" pitchFamily="2" charset="0"/>
              </a:rPr>
              <a:t> EJ, Hyman SE, Holtzman DM, </a:t>
            </a:r>
            <a:r>
              <a:rPr lang="en-US" altLang="en-US" sz="1600" dirty="0" err="1">
                <a:latin typeface="Helvetica" pitchFamily="2" charset="0"/>
              </a:rPr>
              <a:t>Malenka</a:t>
            </a:r>
            <a:r>
              <a:rPr lang="en-US" altLang="en-US" sz="1600" dirty="0">
                <a:latin typeface="Helvetica" pitchFamily="2" charset="0"/>
              </a:rPr>
              <a:t> RC. </a:t>
            </a:r>
            <a:r>
              <a:rPr lang="en-US" altLang="en-US" sz="1600" i="1" dirty="0">
                <a:latin typeface="Helvetica" pitchFamily="2" charset="0"/>
              </a:rPr>
              <a:t>Molecular Neuropharmacology: A Foundation for Clinical Neuroscience, 3e;</a:t>
            </a:r>
            <a:r>
              <a:rPr lang="en-US" altLang="en-US" sz="1600" dirty="0">
                <a:latin typeface="Helvetica" pitchFamily="2" charset="0"/>
              </a:rPr>
              <a:t> 2015. Available at: https://</a:t>
            </a:r>
            <a:r>
              <a:rPr lang="en-US" altLang="en-US" sz="1600" dirty="0" err="1">
                <a:latin typeface="Helvetica" pitchFamily="2" charset="0"/>
              </a:rPr>
              <a:t>mhmedical.com</a:t>
            </a:r>
            <a:endParaRPr lang="en-US" altLang="en-US" sz="1600" dirty="0">
              <a:latin typeface="Helvetica" pitchFamily="2" charset="0"/>
            </a:endParaRPr>
          </a:p>
        </p:txBody>
      </p:sp>
      <p:sp>
        <p:nvSpPr>
          <p:cNvPr id="6" name="TextBox 5">
            <a:extLst>
              <a:ext uri="{FF2B5EF4-FFF2-40B4-BE49-F238E27FC236}">
                <a16:creationId xmlns:a16="http://schemas.microsoft.com/office/drawing/2014/main" id="{49487E3D-3D81-70AC-4CD4-7616FAD47FE2}"/>
              </a:ext>
            </a:extLst>
          </p:cNvPr>
          <p:cNvSpPr txBox="1"/>
          <p:nvPr/>
        </p:nvSpPr>
        <p:spPr>
          <a:xfrm>
            <a:off x="122184" y="-228600"/>
            <a:ext cx="8820150" cy="1200329"/>
          </a:xfrm>
          <a:prstGeom prst="rect">
            <a:avLst/>
          </a:prstGeom>
        </p:spPr>
        <p:txBody>
          <a:bodyPr vert="horz" lIns="91440" tIns="45720" rIns="91440" bIns="45720" rtlCol="0" anchor="ctr">
            <a:normAutofit/>
          </a:bodyPr>
          <a:lstStyle>
            <a:lvl1pPr>
              <a:lnSpc>
                <a:spcPct val="90000"/>
              </a:lnSpc>
              <a:spcBef>
                <a:spcPct val="0"/>
              </a:spcBef>
              <a:buNone/>
              <a:defRPr sz="4000">
                <a:latin typeface="+mj-lt"/>
                <a:ea typeface="+mj-ea"/>
                <a:cs typeface="+mj-cs"/>
              </a:defRPr>
            </a:lvl1pPr>
          </a:lstStyle>
          <a:p>
            <a:r>
              <a:rPr lang="en-US" sz="3200" cap="all" dirty="0"/>
              <a:t>Mechanism of action of Second messengers</a:t>
            </a:r>
          </a:p>
        </p:txBody>
      </p:sp>
      <p:sp>
        <p:nvSpPr>
          <p:cNvPr id="8" name="TextBox 7">
            <a:extLst>
              <a:ext uri="{FF2B5EF4-FFF2-40B4-BE49-F238E27FC236}">
                <a16:creationId xmlns:a16="http://schemas.microsoft.com/office/drawing/2014/main" id="{B39D9B26-7576-5895-21A1-5BBB783C8A04}"/>
              </a:ext>
            </a:extLst>
          </p:cNvPr>
          <p:cNvSpPr txBox="1"/>
          <p:nvPr/>
        </p:nvSpPr>
        <p:spPr>
          <a:xfrm>
            <a:off x="122184" y="797510"/>
            <a:ext cx="4434049" cy="5262979"/>
          </a:xfrm>
          <a:prstGeom prst="rect">
            <a:avLst/>
          </a:prstGeom>
          <a:noFill/>
        </p:spPr>
        <p:txBody>
          <a:bodyPr wrap="square">
            <a:spAutoFit/>
          </a:bodyPr>
          <a:lstStyle/>
          <a:p>
            <a:pPr marL="457200" indent="-457200">
              <a:buFont typeface="Arial" panose="020B0604020202020204" pitchFamily="34" charset="0"/>
              <a:buChar char="•"/>
            </a:pPr>
            <a:r>
              <a:rPr lang="en-GB" sz="2800" dirty="0"/>
              <a:t>The neurotransmitter is </a:t>
            </a:r>
            <a:r>
              <a:rPr lang="en-GB" sz="2800" dirty="0">
                <a:solidFill>
                  <a:srgbClr val="5C9AE4"/>
                </a:solidFill>
              </a:rPr>
              <a:t>first messenger </a:t>
            </a:r>
          </a:p>
          <a:p>
            <a:pPr marL="457200" indent="-457200">
              <a:buFont typeface="Arial" panose="020B0604020202020204" pitchFamily="34" charset="0"/>
              <a:buChar char="•"/>
            </a:pPr>
            <a:r>
              <a:rPr lang="en-GB" sz="2800" dirty="0">
                <a:solidFill>
                  <a:srgbClr val="FF0000"/>
                </a:solidFill>
              </a:rPr>
              <a:t>Second messengers </a:t>
            </a:r>
            <a:r>
              <a:rPr lang="en-GB" sz="2800" dirty="0"/>
              <a:t>are molecules in a cell that activate </a:t>
            </a:r>
            <a:r>
              <a:rPr lang="en-GB" sz="2800" dirty="0">
                <a:solidFill>
                  <a:srgbClr val="00B050"/>
                </a:solidFill>
              </a:rPr>
              <a:t>protein kinases</a:t>
            </a:r>
            <a:r>
              <a:rPr lang="en-GB" sz="2800" dirty="0"/>
              <a:t>, which triggers phosphorylation of effector protein</a:t>
            </a:r>
          </a:p>
          <a:p>
            <a:pPr marL="457200" indent="-457200">
              <a:buFont typeface="Arial" panose="020B0604020202020204" pitchFamily="34" charset="0"/>
              <a:buChar char="•"/>
            </a:pPr>
            <a:r>
              <a:rPr lang="en-GB" sz="2800" dirty="0"/>
              <a:t>Phosphorylation of protein in nucleus can either </a:t>
            </a:r>
            <a:r>
              <a:rPr lang="en-GB" sz="2800" dirty="0">
                <a:solidFill>
                  <a:srgbClr val="00B050"/>
                </a:solidFill>
              </a:rPr>
              <a:t>initiate</a:t>
            </a:r>
            <a:r>
              <a:rPr lang="en-GB" sz="2800" dirty="0"/>
              <a:t> or </a:t>
            </a:r>
            <a:r>
              <a:rPr lang="en-GB" sz="2800" dirty="0">
                <a:solidFill>
                  <a:srgbClr val="FF0000"/>
                </a:solidFill>
              </a:rPr>
              <a:t>stop</a:t>
            </a:r>
            <a:r>
              <a:rPr lang="en-GB" sz="2800" dirty="0"/>
              <a:t> gene expression</a:t>
            </a:r>
            <a:endParaRPr lang="en-US" sz="2800" dirty="0"/>
          </a:p>
        </p:txBody>
      </p:sp>
    </p:spTree>
    <p:extLst>
      <p:ext uri="{BB962C8B-B14F-4D97-AF65-F5344CB8AC3E}">
        <p14:creationId xmlns:p14="http://schemas.microsoft.com/office/powerpoint/2010/main" val="30940499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72B29D3-CE66-642F-3443-09EA42D94BD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080" r="13891"/>
          <a:stretch/>
        </p:blipFill>
        <p:spPr bwMode="auto">
          <a:xfrm>
            <a:off x="6607834" y="655712"/>
            <a:ext cx="4379343" cy="2085261"/>
          </a:xfrm>
          <a:prstGeom prst="rect">
            <a:avLst/>
          </a:prstGeom>
          <a:noFill/>
          <a:extLst>
            <a:ext uri="{909E8E84-426E-40DD-AFC4-6F175D3DCCD1}">
              <a14:hiddenFill xmlns:a14="http://schemas.microsoft.com/office/drawing/2010/main">
                <a:solidFill>
                  <a:srgbClr val="FFFFFF"/>
                </a:solidFill>
              </a14:hiddenFill>
            </a:ext>
          </a:extLst>
        </p:spPr>
      </p:pic>
      <p:sp>
        <p:nvSpPr>
          <p:cNvPr id="5" name="PoljeZBesedilom 4">
            <a:extLst>
              <a:ext uri="{FF2B5EF4-FFF2-40B4-BE49-F238E27FC236}">
                <a16:creationId xmlns:a16="http://schemas.microsoft.com/office/drawing/2014/main" id="{807846DA-E250-EA23-2D38-A6EF180752E9}"/>
              </a:ext>
            </a:extLst>
          </p:cNvPr>
          <p:cNvSpPr txBox="1"/>
          <p:nvPr/>
        </p:nvSpPr>
        <p:spPr>
          <a:xfrm>
            <a:off x="304800" y="1246839"/>
            <a:ext cx="6096000" cy="646331"/>
          </a:xfrm>
          <a:prstGeom prst="rect">
            <a:avLst/>
          </a:prstGeom>
          <a:noFill/>
        </p:spPr>
        <p:txBody>
          <a:bodyPr wrap="square">
            <a:spAutoFit/>
          </a:bodyPr>
          <a:lstStyle/>
          <a:p>
            <a:r>
              <a:rPr lang="en-US" b="0" i="0" dirty="0">
                <a:solidFill>
                  <a:srgbClr val="21242C"/>
                </a:solidFill>
                <a:effectLst/>
                <a:latin typeface="Lato" panose="020B0604020202020204" pitchFamily="34" charset="0"/>
              </a:rPr>
              <a:t> </a:t>
            </a:r>
            <a:r>
              <a:rPr lang="sl-SI" b="1" dirty="0" err="1">
                <a:solidFill>
                  <a:srgbClr val="21242C"/>
                </a:solidFill>
                <a:latin typeface="Lato" panose="020F0502020204030203" pitchFamily="34" charset="0"/>
              </a:rPr>
              <a:t>P</a:t>
            </a:r>
            <a:r>
              <a:rPr lang="sl-SI" b="1" i="0" dirty="0" err="1">
                <a:solidFill>
                  <a:srgbClr val="21242C"/>
                </a:solidFill>
                <a:effectLst/>
                <a:latin typeface="Lato" panose="020F0502020204030203" pitchFamily="34" charset="0"/>
              </a:rPr>
              <a:t>hosphorylation</a:t>
            </a:r>
            <a:r>
              <a:rPr lang="sl-SI" b="1" i="0" dirty="0">
                <a:solidFill>
                  <a:srgbClr val="21242C"/>
                </a:solidFill>
                <a:effectLst/>
                <a:latin typeface="Lato" panose="020F0502020204030203" pitchFamily="34" charset="0"/>
              </a:rPr>
              <a:t> = </a:t>
            </a:r>
            <a:r>
              <a:rPr lang="en-US" b="0" i="0" dirty="0">
                <a:solidFill>
                  <a:srgbClr val="21242C"/>
                </a:solidFill>
                <a:effectLst/>
                <a:latin typeface="Lato" panose="020B0604020202020204" pitchFamily="34" charset="0"/>
              </a:rPr>
              <a:t>addition of a phosphate group to one or more sites on the protein</a:t>
            </a:r>
            <a:endParaRPr lang="sl-SI" dirty="0"/>
          </a:p>
        </p:txBody>
      </p:sp>
      <p:sp>
        <p:nvSpPr>
          <p:cNvPr id="7" name="PoljeZBesedilom 6">
            <a:extLst>
              <a:ext uri="{FF2B5EF4-FFF2-40B4-BE49-F238E27FC236}">
                <a16:creationId xmlns:a16="http://schemas.microsoft.com/office/drawing/2014/main" id="{20D9D68D-EDFE-E918-03C9-9EFEC6B47DC1}"/>
              </a:ext>
            </a:extLst>
          </p:cNvPr>
          <p:cNvSpPr txBox="1"/>
          <p:nvPr/>
        </p:nvSpPr>
        <p:spPr>
          <a:xfrm>
            <a:off x="336128" y="1893170"/>
            <a:ext cx="6096000" cy="1477328"/>
          </a:xfrm>
          <a:prstGeom prst="rect">
            <a:avLst/>
          </a:prstGeom>
          <a:noFill/>
        </p:spPr>
        <p:txBody>
          <a:bodyPr wrap="square">
            <a:spAutoFit/>
          </a:bodyPr>
          <a:lstStyle/>
          <a:p>
            <a:pPr marL="285750" indent="-285750">
              <a:buFont typeface="Arial" panose="020B0604020202020204" pitchFamily="34" charset="0"/>
              <a:buChar char="•"/>
            </a:pPr>
            <a:r>
              <a:rPr lang="sl-SI" b="0" i="0" dirty="0">
                <a:solidFill>
                  <a:srgbClr val="21242C"/>
                </a:solidFill>
                <a:effectLst/>
                <a:latin typeface="Lato" panose="020F0502020204030203" pitchFamily="34" charset="0"/>
              </a:rPr>
              <a:t>p</a:t>
            </a:r>
            <a:r>
              <a:rPr lang="en-US" b="0" i="0" dirty="0" err="1">
                <a:solidFill>
                  <a:srgbClr val="21242C"/>
                </a:solidFill>
                <a:effectLst/>
                <a:latin typeface="Lato" panose="020F0502020204030203" pitchFamily="34" charset="0"/>
              </a:rPr>
              <a:t>hosphate</a:t>
            </a:r>
            <a:r>
              <a:rPr lang="en-US" b="0" i="0" dirty="0">
                <a:solidFill>
                  <a:srgbClr val="21242C"/>
                </a:solidFill>
                <a:effectLst/>
                <a:latin typeface="Lato" panose="020F0502020204030203" pitchFamily="34" charset="0"/>
              </a:rPr>
              <a:t> groups are typically linked to one of the three amino acids that have hydroxyl (-OH) groups in their side chains</a:t>
            </a:r>
            <a:r>
              <a:rPr lang="en-US" b="1" i="1" dirty="0">
                <a:solidFill>
                  <a:srgbClr val="21242C"/>
                </a:solidFill>
                <a:effectLst/>
                <a:latin typeface="Lato" panose="020F0502020204030203" pitchFamily="34" charset="0"/>
              </a:rPr>
              <a:t>: tyrosine, threonine, and serine</a:t>
            </a:r>
            <a:endParaRPr lang="sl-SI" dirty="0">
              <a:solidFill>
                <a:srgbClr val="21242C"/>
              </a:solidFill>
              <a:latin typeface="Lato" panose="020F0502020204030203" pitchFamily="34" charset="0"/>
            </a:endParaRPr>
          </a:p>
          <a:p>
            <a:endParaRPr lang="sl-SI" b="0" i="0" dirty="0">
              <a:solidFill>
                <a:srgbClr val="21242C"/>
              </a:solidFill>
              <a:effectLst/>
              <a:latin typeface="Lato" panose="020F0502020204030203" pitchFamily="34" charset="0"/>
            </a:endParaRPr>
          </a:p>
          <a:p>
            <a:pPr marL="285750" indent="-285750">
              <a:buFont typeface="Arial" panose="020B0604020202020204" pitchFamily="34" charset="0"/>
              <a:buChar char="•"/>
            </a:pPr>
            <a:r>
              <a:rPr lang="en-US" b="0" i="0" dirty="0">
                <a:solidFill>
                  <a:srgbClr val="21242C"/>
                </a:solidFill>
                <a:effectLst/>
                <a:latin typeface="Lato" panose="020F0502020204030203" pitchFamily="34" charset="0"/>
              </a:rPr>
              <a:t>catalyzed by an enzyme called a </a:t>
            </a:r>
            <a:r>
              <a:rPr lang="en-US" b="1" i="0" dirty="0">
                <a:solidFill>
                  <a:srgbClr val="21242C"/>
                </a:solidFill>
                <a:effectLst/>
                <a:latin typeface="Lato" panose="020F0502020204030203" pitchFamily="34" charset="0"/>
              </a:rPr>
              <a:t>kinase</a:t>
            </a:r>
            <a:endParaRPr lang="sl-SI" dirty="0"/>
          </a:p>
        </p:txBody>
      </p:sp>
      <p:sp>
        <p:nvSpPr>
          <p:cNvPr id="9" name="PoljeZBesedilom 8">
            <a:extLst>
              <a:ext uri="{FF2B5EF4-FFF2-40B4-BE49-F238E27FC236}">
                <a16:creationId xmlns:a16="http://schemas.microsoft.com/office/drawing/2014/main" id="{CECC46B3-84D2-59BC-9EB3-B17F6A8DD0D9}"/>
              </a:ext>
            </a:extLst>
          </p:cNvPr>
          <p:cNvSpPr txBox="1"/>
          <p:nvPr/>
        </p:nvSpPr>
        <p:spPr>
          <a:xfrm>
            <a:off x="309152" y="207792"/>
            <a:ext cx="4379343" cy="753615"/>
          </a:xfrm>
          <a:prstGeom prst="rect">
            <a:avLst/>
          </a:prstGeom>
        </p:spPr>
        <p:txBody>
          <a:bodyPr vert="horz" lIns="91440" tIns="45720" rIns="91440" bIns="45720" rtlCol="0" anchor="ctr">
            <a:normAutofit/>
          </a:bodyPr>
          <a:lstStyle>
            <a:lvl1pPr>
              <a:lnSpc>
                <a:spcPct val="90000"/>
              </a:lnSpc>
              <a:spcBef>
                <a:spcPct val="0"/>
              </a:spcBef>
              <a:buNone/>
              <a:defRPr sz="4000">
                <a:latin typeface="+mj-lt"/>
                <a:ea typeface="+mj-ea"/>
                <a:cs typeface="+mj-cs"/>
              </a:defRPr>
            </a:lvl1pPr>
          </a:lstStyle>
          <a:p>
            <a:r>
              <a:rPr lang="sl-SI" sz="3600" cap="all" dirty="0"/>
              <a:t>Phosphorylation</a:t>
            </a:r>
            <a:endParaRPr lang="sl-SI" cap="all" dirty="0"/>
          </a:p>
        </p:txBody>
      </p:sp>
      <p:sp>
        <p:nvSpPr>
          <p:cNvPr id="11" name="PoljeZBesedilom 10">
            <a:extLst>
              <a:ext uri="{FF2B5EF4-FFF2-40B4-BE49-F238E27FC236}">
                <a16:creationId xmlns:a16="http://schemas.microsoft.com/office/drawing/2014/main" id="{F7EA5882-5CCC-3694-9A73-CBFDFB630096}"/>
              </a:ext>
            </a:extLst>
          </p:cNvPr>
          <p:cNvSpPr txBox="1"/>
          <p:nvPr/>
        </p:nvSpPr>
        <p:spPr>
          <a:xfrm>
            <a:off x="432381" y="4032737"/>
            <a:ext cx="5503198" cy="923330"/>
          </a:xfrm>
          <a:prstGeom prst="rect">
            <a:avLst/>
          </a:prstGeom>
          <a:noFill/>
        </p:spPr>
        <p:txBody>
          <a:bodyPr wrap="square">
            <a:spAutoFit/>
          </a:bodyPr>
          <a:lstStyle/>
          <a:p>
            <a:r>
              <a:rPr lang="en-US" b="0" i="0" dirty="0">
                <a:solidFill>
                  <a:srgbClr val="21242C"/>
                </a:solidFill>
                <a:effectLst/>
                <a:latin typeface="Lato" panose="020F0502020204030203" pitchFamily="34" charset="0"/>
              </a:rPr>
              <a:t>To flip proteins back into their non-phosphorylated state, cells have enzymes called </a:t>
            </a:r>
            <a:r>
              <a:rPr lang="en-US" b="1" i="0" dirty="0">
                <a:solidFill>
                  <a:srgbClr val="21242C"/>
                </a:solidFill>
                <a:effectLst/>
                <a:latin typeface="Lato" panose="020F0502020204030203" pitchFamily="34" charset="0"/>
              </a:rPr>
              <a:t>phosphatases</a:t>
            </a:r>
            <a:r>
              <a:rPr lang="sl-SI" dirty="0">
                <a:solidFill>
                  <a:srgbClr val="21242C"/>
                </a:solidFill>
                <a:latin typeface="Lato" panose="020F0502020204030203" pitchFamily="34" charset="0"/>
              </a:rPr>
              <a:t> - </a:t>
            </a:r>
            <a:r>
              <a:rPr lang="en-US" b="0" i="0" dirty="0">
                <a:solidFill>
                  <a:srgbClr val="21242C"/>
                </a:solidFill>
                <a:effectLst/>
                <a:latin typeface="Lato" panose="020F0502020204030203" pitchFamily="34" charset="0"/>
              </a:rPr>
              <a:t>remove a phosphate group from their targets</a:t>
            </a:r>
            <a:endParaRPr lang="sl-SI" dirty="0"/>
          </a:p>
        </p:txBody>
      </p:sp>
      <p:pic>
        <p:nvPicPr>
          <p:cNvPr id="1028" name="Picture 4">
            <a:extLst>
              <a:ext uri="{FF2B5EF4-FFF2-40B4-BE49-F238E27FC236}">
                <a16:creationId xmlns:a16="http://schemas.microsoft.com/office/drawing/2014/main" id="{6AB21B8D-B6E5-EE18-1430-09A95F8AADB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452" r="13506"/>
          <a:stretch/>
        </p:blipFill>
        <p:spPr bwMode="auto">
          <a:xfrm>
            <a:off x="5663618" y="3265151"/>
            <a:ext cx="6096001" cy="2672176"/>
          </a:xfrm>
          <a:prstGeom prst="rect">
            <a:avLst/>
          </a:prstGeom>
          <a:noFill/>
          <a:extLst>
            <a:ext uri="{909E8E84-426E-40DD-AFC4-6F175D3DCCD1}">
              <a14:hiddenFill xmlns:a14="http://schemas.microsoft.com/office/drawing/2010/main">
                <a:solidFill>
                  <a:srgbClr val="FFFFFF"/>
                </a:solidFill>
              </a14:hiddenFill>
            </a:ext>
          </a:extLst>
        </p:spPr>
      </p:pic>
      <p:sp>
        <p:nvSpPr>
          <p:cNvPr id="13" name="PoljeZBesedilom 12">
            <a:extLst>
              <a:ext uri="{FF2B5EF4-FFF2-40B4-BE49-F238E27FC236}">
                <a16:creationId xmlns:a16="http://schemas.microsoft.com/office/drawing/2014/main" id="{86ED8FB3-F781-D050-FAC9-DA6A6E5C3B51}"/>
              </a:ext>
            </a:extLst>
          </p:cNvPr>
          <p:cNvSpPr txBox="1"/>
          <p:nvPr/>
        </p:nvSpPr>
        <p:spPr>
          <a:xfrm>
            <a:off x="6096000" y="6448375"/>
            <a:ext cx="6096000" cy="369332"/>
          </a:xfrm>
          <a:prstGeom prst="rect">
            <a:avLst/>
          </a:prstGeom>
          <a:noFill/>
        </p:spPr>
        <p:txBody>
          <a:bodyPr wrap="square">
            <a:spAutoFit/>
          </a:bodyPr>
          <a:lstStyle/>
          <a:p>
            <a:pPr algn="r"/>
            <a:r>
              <a:rPr lang="sl-SI" i="1" dirty="0"/>
              <a:t>Image </a:t>
            </a:r>
            <a:r>
              <a:rPr lang="sl-SI" i="1" dirty="0" err="1"/>
              <a:t>source</a:t>
            </a:r>
            <a:r>
              <a:rPr lang="sl-SI" i="1" dirty="0"/>
              <a:t>: www.khanacademy.org</a:t>
            </a:r>
          </a:p>
        </p:txBody>
      </p:sp>
    </p:spTree>
    <p:extLst>
      <p:ext uri="{BB962C8B-B14F-4D97-AF65-F5344CB8AC3E}">
        <p14:creationId xmlns:p14="http://schemas.microsoft.com/office/powerpoint/2010/main" val="7536405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descr="Diagram&#10;&#10;Description automatically generated">
            <a:extLst>
              <a:ext uri="{FF2B5EF4-FFF2-40B4-BE49-F238E27FC236}">
                <a16:creationId xmlns:a16="http://schemas.microsoft.com/office/drawing/2014/main" id="{C3B0D3DA-C215-243A-EE63-F831619051A9}"/>
              </a:ext>
            </a:extLst>
          </p:cNvPr>
          <p:cNvPicPr>
            <a:picLocks noChangeAspect="1"/>
          </p:cNvPicPr>
          <p:nvPr/>
        </p:nvPicPr>
        <p:blipFill>
          <a:blip r:embed="rId3"/>
          <a:stretch>
            <a:fillRect/>
          </a:stretch>
        </p:blipFill>
        <p:spPr>
          <a:xfrm>
            <a:off x="5679199" y="492442"/>
            <a:ext cx="6108700" cy="5676900"/>
          </a:xfrm>
          <a:prstGeom prst="rect">
            <a:avLst/>
          </a:prstGeom>
        </p:spPr>
      </p:pic>
      <p:sp>
        <p:nvSpPr>
          <p:cNvPr id="3" name="TextBox 2">
            <a:extLst>
              <a:ext uri="{FF2B5EF4-FFF2-40B4-BE49-F238E27FC236}">
                <a16:creationId xmlns:a16="http://schemas.microsoft.com/office/drawing/2014/main" id="{AEA9B1E7-3986-8028-62D2-0C0D269F1C66}"/>
              </a:ext>
            </a:extLst>
          </p:cNvPr>
          <p:cNvSpPr txBox="1"/>
          <p:nvPr/>
        </p:nvSpPr>
        <p:spPr>
          <a:xfrm>
            <a:off x="137127" y="72619"/>
            <a:ext cx="10859814" cy="954107"/>
          </a:xfrm>
          <a:prstGeom prst="rect">
            <a:avLst/>
          </a:prstGeom>
          <a:noFill/>
        </p:spPr>
        <p:txBody>
          <a:bodyPr wrap="square">
            <a:spAutoFit/>
          </a:bodyPr>
          <a:lstStyle/>
          <a:p>
            <a:r>
              <a:rPr lang="en-GB" sz="2800" b="1" dirty="0">
                <a:effectLst/>
                <a:latin typeface="+mj-lt"/>
              </a:rPr>
              <a:t>PROTEIN PHOSPHORYLATION: </a:t>
            </a:r>
            <a:r>
              <a:rPr lang="en-GB" sz="2800" dirty="0">
                <a:effectLst/>
                <a:latin typeface="+mj-lt"/>
              </a:rPr>
              <a:t>A FINAL COMMON PATHWAY IN THE REGULATION OF NEURONAL FUNCTION</a:t>
            </a:r>
          </a:p>
        </p:txBody>
      </p:sp>
      <p:sp>
        <p:nvSpPr>
          <p:cNvPr id="7" name="TextBox 6">
            <a:extLst>
              <a:ext uri="{FF2B5EF4-FFF2-40B4-BE49-F238E27FC236}">
                <a16:creationId xmlns:a16="http://schemas.microsoft.com/office/drawing/2014/main" id="{93BA8B5B-720A-23EF-00E4-18FF92F9EE24}"/>
              </a:ext>
            </a:extLst>
          </p:cNvPr>
          <p:cNvSpPr txBox="1"/>
          <p:nvPr/>
        </p:nvSpPr>
        <p:spPr>
          <a:xfrm>
            <a:off x="492671" y="1334502"/>
            <a:ext cx="4962197" cy="2308324"/>
          </a:xfrm>
          <a:prstGeom prst="rect">
            <a:avLst/>
          </a:prstGeom>
          <a:noFill/>
        </p:spPr>
        <p:txBody>
          <a:bodyPr wrap="square">
            <a:spAutoFit/>
          </a:bodyPr>
          <a:lstStyle/>
          <a:p>
            <a:r>
              <a:rPr lang="en-US" sz="2400" b="1" dirty="0"/>
              <a:t>Protein phosphorylation </a:t>
            </a:r>
            <a:r>
              <a:rPr lang="en-US" sz="2400" dirty="0"/>
              <a:t>represents a final common pathway in the molecular mechanisms through which neurotransmitters, hormones, and the nerve impulse produce many of their biological effects in target cells.</a:t>
            </a:r>
          </a:p>
        </p:txBody>
      </p:sp>
      <p:sp>
        <p:nvSpPr>
          <p:cNvPr id="11" name="TextBox 10">
            <a:extLst>
              <a:ext uri="{FF2B5EF4-FFF2-40B4-BE49-F238E27FC236}">
                <a16:creationId xmlns:a16="http://schemas.microsoft.com/office/drawing/2014/main" id="{4A2A6C30-9C97-C69E-C41D-398FE7865361}"/>
              </a:ext>
            </a:extLst>
          </p:cNvPr>
          <p:cNvSpPr txBox="1"/>
          <p:nvPr/>
        </p:nvSpPr>
        <p:spPr>
          <a:xfrm>
            <a:off x="404101" y="3792557"/>
            <a:ext cx="5089634" cy="1569660"/>
          </a:xfrm>
          <a:prstGeom prst="rect">
            <a:avLst/>
          </a:prstGeom>
          <a:noFill/>
        </p:spPr>
        <p:txBody>
          <a:bodyPr wrap="square">
            <a:spAutoFit/>
          </a:bodyPr>
          <a:lstStyle>
            <a:defPPr>
              <a:defRPr lang="en-US"/>
            </a:defPPr>
            <a:lvl1pPr>
              <a:defRPr sz="2400" b="1"/>
            </a:lvl1pPr>
          </a:lstStyle>
          <a:p>
            <a:r>
              <a:rPr lang="en-GB" b="0" dirty="0"/>
              <a:t>The activation of individual </a:t>
            </a:r>
            <a:r>
              <a:rPr lang="en-GB" dirty="0">
                <a:solidFill>
                  <a:srgbClr val="FF0000"/>
                </a:solidFill>
              </a:rPr>
              <a:t>protein kinases </a:t>
            </a:r>
            <a:r>
              <a:rPr lang="en-GB" b="0" dirty="0"/>
              <a:t>causes </a:t>
            </a:r>
            <a:r>
              <a:rPr lang="en-GB" i="1" dirty="0"/>
              <a:t>the phosphorylation of specific substrate proteins </a:t>
            </a:r>
            <a:r>
              <a:rPr lang="en-GB" b="0" dirty="0"/>
              <a:t>(phosphoproteins) in target cells</a:t>
            </a:r>
          </a:p>
        </p:txBody>
      </p:sp>
      <p:sp>
        <p:nvSpPr>
          <p:cNvPr id="13" name="TextBox 12">
            <a:extLst>
              <a:ext uri="{FF2B5EF4-FFF2-40B4-BE49-F238E27FC236}">
                <a16:creationId xmlns:a16="http://schemas.microsoft.com/office/drawing/2014/main" id="{55048F36-FE2D-50A0-14C4-B42EE949F591}"/>
              </a:ext>
            </a:extLst>
          </p:cNvPr>
          <p:cNvSpPr txBox="1"/>
          <p:nvPr/>
        </p:nvSpPr>
        <p:spPr>
          <a:xfrm>
            <a:off x="1113549" y="6477118"/>
            <a:ext cx="11078451" cy="369332"/>
          </a:xfrm>
          <a:prstGeom prst="rect">
            <a:avLst/>
          </a:prstGeom>
          <a:noFill/>
        </p:spPr>
        <p:txBody>
          <a:bodyPr wrap="square">
            <a:spAutoFit/>
          </a:bodyPr>
          <a:lstStyle/>
          <a:p>
            <a:pPr algn="r"/>
            <a:r>
              <a:rPr lang="en-GB" b="0" i="0" u="none" strike="noStrike" dirty="0">
                <a:solidFill>
                  <a:srgbClr val="212121"/>
                </a:solidFill>
                <a:effectLst/>
                <a:latin typeface="BlinkMacSystemFont"/>
              </a:rPr>
              <a:t>Hemmings HC Jr, et al. Role of protein phosphorylation in neuronal signal transduction. FASEB J. 1989</a:t>
            </a:r>
            <a:endParaRPr lang="en-US" dirty="0"/>
          </a:p>
        </p:txBody>
      </p:sp>
    </p:spTree>
    <p:extLst>
      <p:ext uri="{BB962C8B-B14F-4D97-AF65-F5344CB8AC3E}">
        <p14:creationId xmlns:p14="http://schemas.microsoft.com/office/powerpoint/2010/main" val="42679242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BA7694DA-9539-B1F5-08C3-034066E52514}"/>
              </a:ext>
            </a:extLst>
          </p:cNvPr>
          <p:cNvSpPr>
            <a:spLocks noGrp="1"/>
          </p:cNvSpPr>
          <p:nvPr>
            <p:ph type="title"/>
          </p:nvPr>
        </p:nvSpPr>
        <p:spPr>
          <a:xfrm>
            <a:off x="186488" y="97076"/>
            <a:ext cx="10515600" cy="709696"/>
          </a:xfrm>
        </p:spPr>
        <p:txBody>
          <a:bodyPr vert="horz" lIns="91440" tIns="45720" rIns="91440" bIns="45720" rtlCol="0" anchor="ctr">
            <a:normAutofit/>
          </a:bodyPr>
          <a:lstStyle/>
          <a:p>
            <a:r>
              <a:rPr lang="sl-SI" sz="4000" cap="all" dirty="0"/>
              <a:t>Classes of neurons</a:t>
            </a:r>
          </a:p>
        </p:txBody>
      </p:sp>
      <p:sp>
        <p:nvSpPr>
          <p:cNvPr id="3" name="Označba mesta vsebine 2">
            <a:extLst>
              <a:ext uri="{FF2B5EF4-FFF2-40B4-BE49-F238E27FC236}">
                <a16:creationId xmlns:a16="http://schemas.microsoft.com/office/drawing/2014/main" id="{9E65AA35-1292-53BF-E08C-F4B456984013}"/>
              </a:ext>
            </a:extLst>
          </p:cNvPr>
          <p:cNvSpPr>
            <a:spLocks noGrp="1"/>
          </p:cNvSpPr>
          <p:nvPr>
            <p:ph idx="1"/>
          </p:nvPr>
        </p:nvSpPr>
        <p:spPr>
          <a:xfrm>
            <a:off x="136636" y="985315"/>
            <a:ext cx="4644914" cy="5396435"/>
          </a:xfrm>
        </p:spPr>
        <p:txBody>
          <a:bodyPr>
            <a:normAutofit fontScale="92500" lnSpcReduction="20000"/>
          </a:bodyPr>
          <a:lstStyle/>
          <a:p>
            <a:pPr marL="0" indent="0" fontAlgn="base">
              <a:buNone/>
            </a:pPr>
            <a:r>
              <a:rPr lang="en-US" sz="3900" b="1" i="0" dirty="0">
                <a:solidFill>
                  <a:srgbClr val="51B0C5"/>
                </a:solidFill>
                <a:effectLst/>
              </a:rPr>
              <a:t>Sensory neurons</a:t>
            </a:r>
          </a:p>
          <a:p>
            <a:pPr lvl="1" fontAlgn="base"/>
            <a:r>
              <a:rPr lang="en-US" b="0" i="0" dirty="0">
                <a:solidFill>
                  <a:srgbClr val="21242C"/>
                </a:solidFill>
                <a:effectLst/>
              </a:rPr>
              <a:t>get information </a:t>
            </a:r>
            <a:r>
              <a:rPr lang="sl-SI" b="0" i="0" dirty="0" err="1">
                <a:solidFill>
                  <a:srgbClr val="21242C"/>
                </a:solidFill>
                <a:effectLst/>
              </a:rPr>
              <a:t>from</a:t>
            </a:r>
            <a:r>
              <a:rPr lang="sl-SI" b="0" i="0" dirty="0">
                <a:solidFill>
                  <a:srgbClr val="21242C"/>
                </a:solidFill>
                <a:effectLst/>
              </a:rPr>
              <a:t> </a:t>
            </a:r>
            <a:r>
              <a:rPr lang="en-US" b="0" i="0" dirty="0">
                <a:solidFill>
                  <a:srgbClr val="21242C"/>
                </a:solidFill>
                <a:effectLst/>
              </a:rPr>
              <a:t>outside of the body and bring that information into the CNS so it can be processed</a:t>
            </a:r>
            <a:endParaRPr lang="sl-SI" b="0" i="0" dirty="0">
              <a:solidFill>
                <a:srgbClr val="21242C"/>
              </a:solidFill>
              <a:effectLst/>
            </a:endParaRPr>
          </a:p>
          <a:p>
            <a:pPr marL="0" indent="0" fontAlgn="base">
              <a:buNone/>
            </a:pPr>
            <a:r>
              <a:rPr lang="en-US" sz="3900" b="1" i="0" dirty="0">
                <a:solidFill>
                  <a:srgbClr val="FF0000"/>
                </a:solidFill>
                <a:effectLst/>
              </a:rPr>
              <a:t>Motor neurons</a:t>
            </a:r>
          </a:p>
          <a:p>
            <a:pPr lvl="1" fontAlgn="base"/>
            <a:r>
              <a:rPr lang="en-US" b="0" i="0" dirty="0">
                <a:solidFill>
                  <a:srgbClr val="21242C"/>
                </a:solidFill>
                <a:effectLst/>
              </a:rPr>
              <a:t>get information from other neurons and convey commands to your muscles, organs and glands</a:t>
            </a:r>
            <a:endParaRPr lang="sl-SI" b="0" i="0" dirty="0">
              <a:solidFill>
                <a:srgbClr val="21242C"/>
              </a:solidFill>
              <a:effectLst/>
            </a:endParaRPr>
          </a:p>
          <a:p>
            <a:pPr marL="0" indent="0" fontAlgn="base">
              <a:buNone/>
            </a:pPr>
            <a:r>
              <a:rPr lang="en-US" sz="3900" b="1" i="0" dirty="0">
                <a:solidFill>
                  <a:srgbClr val="E1A2E1"/>
                </a:solidFill>
                <a:effectLst/>
              </a:rPr>
              <a:t>Interneurons</a:t>
            </a:r>
          </a:p>
          <a:p>
            <a:pPr lvl="1" fontAlgn="base"/>
            <a:r>
              <a:rPr lang="en-US" b="0" i="0" dirty="0">
                <a:solidFill>
                  <a:srgbClr val="21242C"/>
                </a:solidFill>
                <a:effectLst/>
              </a:rPr>
              <a:t>found only in the CNS, connect one neuron to another. They receive information from other neurons (either sensory neurons or interneurons) and transmit information to other neurons</a:t>
            </a:r>
            <a:endParaRPr lang="sl-SI" dirty="0"/>
          </a:p>
        </p:txBody>
      </p:sp>
      <p:pic>
        <p:nvPicPr>
          <p:cNvPr id="6" name="Picture 5" descr="Diagram&#10;&#10;Description automatically generated">
            <a:extLst>
              <a:ext uri="{FF2B5EF4-FFF2-40B4-BE49-F238E27FC236}">
                <a16:creationId xmlns:a16="http://schemas.microsoft.com/office/drawing/2014/main" id="{3B94C3B0-E1DE-A09A-FE89-928D49156218}"/>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t="23296"/>
          <a:stretch/>
        </p:blipFill>
        <p:spPr>
          <a:xfrm>
            <a:off x="4744467" y="1168195"/>
            <a:ext cx="7447533" cy="4282440"/>
          </a:xfrm>
          <a:prstGeom prst="rect">
            <a:avLst/>
          </a:prstGeom>
        </p:spPr>
      </p:pic>
    </p:spTree>
    <p:extLst>
      <p:ext uri="{BB962C8B-B14F-4D97-AF65-F5344CB8AC3E}">
        <p14:creationId xmlns:p14="http://schemas.microsoft.com/office/powerpoint/2010/main" val="5374922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42C5463-1755-5B78-8A8A-6B659711DFED}"/>
              </a:ext>
            </a:extLst>
          </p:cNvPr>
          <p:cNvSpPr txBox="1"/>
          <p:nvPr/>
        </p:nvSpPr>
        <p:spPr>
          <a:xfrm>
            <a:off x="160283" y="854755"/>
            <a:ext cx="6540062" cy="4893647"/>
          </a:xfrm>
          <a:prstGeom prst="rect">
            <a:avLst/>
          </a:prstGeom>
          <a:noFill/>
        </p:spPr>
        <p:txBody>
          <a:bodyPr wrap="square">
            <a:spAutoFit/>
          </a:bodyPr>
          <a:lstStyle/>
          <a:p>
            <a:r>
              <a:rPr lang="en-GB" sz="2400" dirty="0">
                <a:latin typeface="Helvetica" pitchFamily="2" charset="0"/>
              </a:rPr>
              <a:t>B</a:t>
            </a:r>
            <a:r>
              <a:rPr lang="en-GB" sz="2400" dirty="0">
                <a:effectLst/>
                <a:latin typeface="Helvetica" pitchFamily="2" charset="0"/>
              </a:rPr>
              <a:t>est characterized protein kinases in the brain are those activated by the second messengers</a:t>
            </a:r>
            <a:r>
              <a:rPr lang="en-GB" sz="2400" dirty="0">
                <a:latin typeface="Helvetica" pitchFamily="2" charset="0"/>
              </a:rPr>
              <a:t> </a:t>
            </a:r>
          </a:p>
          <a:p>
            <a:pPr marL="742950" lvl="1" indent="-285750">
              <a:buFont typeface="Arial" panose="020B0604020202020204" pitchFamily="34" charset="0"/>
              <a:buChar char="•"/>
            </a:pPr>
            <a:r>
              <a:rPr lang="en-GB" sz="2400" b="1" dirty="0">
                <a:effectLst/>
                <a:latin typeface="Helvetica" pitchFamily="2" charset="0"/>
              </a:rPr>
              <a:t>cAMP → </a:t>
            </a:r>
            <a:r>
              <a:rPr lang="en-GB" sz="2400" dirty="0">
                <a:effectLst/>
                <a:latin typeface="Helvetica" pitchFamily="2" charset="0"/>
              </a:rPr>
              <a:t>protein kinase A or </a:t>
            </a:r>
            <a:r>
              <a:rPr lang="en-GB" sz="2400" b="1" dirty="0">
                <a:effectLst/>
                <a:latin typeface="Helvetica" pitchFamily="2" charset="0"/>
              </a:rPr>
              <a:t>PKA</a:t>
            </a:r>
          </a:p>
          <a:p>
            <a:pPr marL="742950" lvl="1" indent="-285750">
              <a:buFont typeface="Arial" panose="020B0604020202020204" pitchFamily="34" charset="0"/>
              <a:buChar char="•"/>
            </a:pPr>
            <a:r>
              <a:rPr lang="en-GB" sz="2400" b="1" dirty="0">
                <a:effectLst/>
                <a:latin typeface="Helvetica" pitchFamily="2" charset="0"/>
              </a:rPr>
              <a:t>cGMP → </a:t>
            </a:r>
            <a:r>
              <a:rPr lang="en-GB" sz="2400" dirty="0">
                <a:effectLst/>
                <a:latin typeface="Helvetica" pitchFamily="2" charset="0"/>
              </a:rPr>
              <a:t>protein kinase G or </a:t>
            </a:r>
            <a:r>
              <a:rPr lang="en-GB" sz="2400" b="1" dirty="0">
                <a:effectLst/>
                <a:latin typeface="Helvetica" pitchFamily="2" charset="0"/>
              </a:rPr>
              <a:t>PKG</a:t>
            </a:r>
          </a:p>
          <a:p>
            <a:pPr marL="742950" lvl="1" indent="-285750">
              <a:buFont typeface="Arial" panose="020B0604020202020204" pitchFamily="34" charset="0"/>
              <a:buChar char="•"/>
            </a:pPr>
            <a:r>
              <a:rPr lang="en-GB" sz="2400" b="1" dirty="0">
                <a:effectLst/>
                <a:latin typeface="Helvetica" pitchFamily="2" charset="0"/>
              </a:rPr>
              <a:t>Ca</a:t>
            </a:r>
            <a:r>
              <a:rPr lang="en-GB" sz="2400" b="1" baseline="30000" dirty="0">
                <a:effectLst/>
                <a:latin typeface="Helvetica" pitchFamily="2" charset="0"/>
              </a:rPr>
              <a:t>2+ </a:t>
            </a:r>
            <a:endParaRPr lang="en-GB" sz="2400" b="1" baseline="30000" dirty="0">
              <a:latin typeface="Helvetica" pitchFamily="2" charset="0"/>
            </a:endParaRPr>
          </a:p>
          <a:p>
            <a:pPr lvl="2"/>
            <a:r>
              <a:rPr lang="en-GB" sz="2400" b="1" dirty="0">
                <a:effectLst/>
                <a:latin typeface="Helvetica" pitchFamily="2" charset="0"/>
              </a:rPr>
              <a:t>→ </a:t>
            </a:r>
            <a:r>
              <a:rPr lang="en-GB" sz="2400" b="1" i="1" dirty="0">
                <a:effectLst/>
                <a:latin typeface="Helvetica" pitchFamily="2" charset="0"/>
              </a:rPr>
              <a:t>Ca</a:t>
            </a:r>
            <a:r>
              <a:rPr lang="en-GB" sz="2400" b="1" i="1" baseline="30000" dirty="0">
                <a:effectLst/>
                <a:latin typeface="Helvetica" pitchFamily="2" charset="0"/>
              </a:rPr>
              <a:t>2+</a:t>
            </a:r>
            <a:r>
              <a:rPr lang="en-GB" sz="2400" b="1" i="1" dirty="0">
                <a:effectLst/>
                <a:latin typeface="Helvetica" pitchFamily="2" charset="0"/>
              </a:rPr>
              <a:t>/calmodulin-dependent </a:t>
            </a:r>
            <a:r>
              <a:rPr lang="en-GB" sz="2400" dirty="0">
                <a:effectLst/>
                <a:latin typeface="Helvetica" pitchFamily="2" charset="0"/>
              </a:rPr>
              <a:t>protein kinase</a:t>
            </a:r>
          </a:p>
          <a:p>
            <a:pPr lvl="2"/>
            <a:r>
              <a:rPr lang="en-GB" sz="2400" b="1" dirty="0">
                <a:effectLst/>
                <a:latin typeface="Helvetica" pitchFamily="2" charset="0"/>
              </a:rPr>
              <a:t>→ </a:t>
            </a:r>
            <a:r>
              <a:rPr lang="en-GB" sz="2400" dirty="0">
                <a:effectLst/>
                <a:latin typeface="Helvetica" pitchFamily="2" charset="0"/>
              </a:rPr>
              <a:t>protein kinase C (</a:t>
            </a:r>
            <a:r>
              <a:rPr lang="en-GB" sz="2400" b="1" dirty="0">
                <a:effectLst/>
                <a:latin typeface="Helvetica" pitchFamily="2" charset="0"/>
              </a:rPr>
              <a:t>PKC</a:t>
            </a:r>
            <a:r>
              <a:rPr lang="en-GB" sz="2400" dirty="0">
                <a:effectLst/>
                <a:latin typeface="Helvetica" pitchFamily="2" charset="0"/>
              </a:rPr>
              <a:t>)</a:t>
            </a:r>
          </a:p>
          <a:p>
            <a:pPr marL="1200150" lvl="2" indent="-285750">
              <a:buFont typeface="Arial" panose="020B0604020202020204" pitchFamily="34" charset="0"/>
              <a:buChar char="•"/>
            </a:pPr>
            <a:endParaRPr lang="en-GB" sz="2400" b="1" dirty="0">
              <a:effectLst/>
              <a:latin typeface="Helvetica" pitchFamily="2" charset="0"/>
            </a:endParaRPr>
          </a:p>
          <a:p>
            <a:pPr marL="742950" lvl="1" indent="-285750">
              <a:buFont typeface="Arial" panose="020B0604020202020204" pitchFamily="34" charset="0"/>
              <a:buChar char="•"/>
            </a:pPr>
            <a:r>
              <a:rPr lang="en-GB" sz="2400" b="1" dirty="0">
                <a:effectLst/>
                <a:latin typeface="Helvetica" pitchFamily="2" charset="0"/>
              </a:rPr>
              <a:t>Diacylglycerol →</a:t>
            </a:r>
          </a:p>
          <a:p>
            <a:endParaRPr lang="en-GB" sz="2400" dirty="0">
              <a:effectLst/>
              <a:latin typeface="Helvetica" pitchFamily="2" charset="0"/>
            </a:endParaRPr>
          </a:p>
          <a:p>
            <a:r>
              <a:rPr lang="en-GB" sz="2400" dirty="0">
                <a:effectLst/>
                <a:latin typeface="Helvetica" pitchFamily="2" charset="0"/>
              </a:rPr>
              <a:t>Also referred to as </a:t>
            </a:r>
            <a:r>
              <a:rPr lang="en-GB" sz="2400" b="1" i="1" dirty="0">
                <a:effectLst/>
                <a:latin typeface="Helvetica" pitchFamily="2" charset="0"/>
              </a:rPr>
              <a:t>protein serine–threonine kinases</a:t>
            </a:r>
          </a:p>
        </p:txBody>
      </p:sp>
      <p:sp>
        <p:nvSpPr>
          <p:cNvPr id="4" name="TextBox 3">
            <a:extLst>
              <a:ext uri="{FF2B5EF4-FFF2-40B4-BE49-F238E27FC236}">
                <a16:creationId xmlns:a16="http://schemas.microsoft.com/office/drawing/2014/main" id="{1A7CAF75-E003-4F3B-2303-1BF2AC31A6EE}"/>
              </a:ext>
            </a:extLst>
          </p:cNvPr>
          <p:cNvSpPr txBox="1"/>
          <p:nvPr/>
        </p:nvSpPr>
        <p:spPr>
          <a:xfrm>
            <a:off x="160283" y="0"/>
            <a:ext cx="10859814" cy="523220"/>
          </a:xfrm>
          <a:prstGeom prst="rect">
            <a:avLst/>
          </a:prstGeom>
          <a:noFill/>
        </p:spPr>
        <p:txBody>
          <a:bodyPr wrap="square">
            <a:spAutoFit/>
          </a:bodyPr>
          <a:lstStyle/>
          <a:p>
            <a:r>
              <a:rPr lang="en-GB" sz="2800" b="1" dirty="0">
                <a:effectLst/>
                <a:latin typeface="+mj-lt"/>
              </a:rPr>
              <a:t>PROTEIN PHOSPHORYLATION: </a:t>
            </a:r>
            <a:r>
              <a:rPr lang="en-GB" sz="2800" dirty="0">
                <a:effectLst/>
                <a:latin typeface="+mj-lt"/>
              </a:rPr>
              <a:t>PROTEIN KINASES</a:t>
            </a:r>
          </a:p>
        </p:txBody>
      </p:sp>
      <p:pic>
        <p:nvPicPr>
          <p:cNvPr id="6" name="Picture 5" descr="Diagram&#10;&#10;Description automatically generated">
            <a:extLst>
              <a:ext uri="{FF2B5EF4-FFF2-40B4-BE49-F238E27FC236}">
                <a16:creationId xmlns:a16="http://schemas.microsoft.com/office/drawing/2014/main" id="{D10071E8-ED7D-929F-F0D4-0271B00AEE10}"/>
              </a:ext>
            </a:extLst>
          </p:cNvPr>
          <p:cNvPicPr>
            <a:picLocks noChangeAspect="1"/>
          </p:cNvPicPr>
          <p:nvPr/>
        </p:nvPicPr>
        <p:blipFill>
          <a:blip r:embed="rId3"/>
          <a:stretch>
            <a:fillRect/>
          </a:stretch>
        </p:blipFill>
        <p:spPr>
          <a:xfrm>
            <a:off x="6647724" y="511081"/>
            <a:ext cx="5544276" cy="5580993"/>
          </a:xfrm>
          <a:prstGeom prst="rect">
            <a:avLst/>
          </a:prstGeom>
        </p:spPr>
      </p:pic>
      <p:sp>
        <p:nvSpPr>
          <p:cNvPr id="7" name="TextBox 6">
            <a:extLst>
              <a:ext uri="{FF2B5EF4-FFF2-40B4-BE49-F238E27FC236}">
                <a16:creationId xmlns:a16="http://schemas.microsoft.com/office/drawing/2014/main" id="{293C36CF-7172-4A97-A069-CF4FB76A1EBC}"/>
              </a:ext>
            </a:extLst>
          </p:cNvPr>
          <p:cNvSpPr txBox="1"/>
          <p:nvPr/>
        </p:nvSpPr>
        <p:spPr>
          <a:xfrm>
            <a:off x="2088926" y="6273225"/>
            <a:ext cx="10103074" cy="584775"/>
          </a:xfrm>
          <a:prstGeom prst="rect">
            <a:avLst/>
          </a:prstGeom>
          <a:noFill/>
        </p:spPr>
        <p:txBody>
          <a:bodyPr wrap="square">
            <a:spAutoFit/>
          </a:bodyPr>
          <a:lstStyle/>
          <a:p>
            <a:pPr algn="r" eaLnBrk="1" hangingPunct="1">
              <a:spcBef>
                <a:spcPct val="0"/>
              </a:spcBef>
              <a:buFontTx/>
              <a:buNone/>
            </a:pPr>
            <a:r>
              <a:rPr lang="en-US" altLang="en-US" sz="1600" dirty="0">
                <a:latin typeface="Helvetica" pitchFamily="2" charset="0"/>
              </a:rPr>
              <a:t>Signal Transduction in the Brain, </a:t>
            </a:r>
            <a:r>
              <a:rPr lang="en-US" altLang="en-US" sz="1600" dirty="0" err="1">
                <a:latin typeface="Helvetica" pitchFamily="2" charset="0"/>
              </a:rPr>
              <a:t>Nestler</a:t>
            </a:r>
            <a:r>
              <a:rPr lang="en-US" altLang="en-US" sz="1600" dirty="0">
                <a:latin typeface="Helvetica" pitchFamily="2" charset="0"/>
              </a:rPr>
              <a:t> EJ, Hyman SE, Holtzman DM, </a:t>
            </a:r>
            <a:r>
              <a:rPr lang="en-US" altLang="en-US" sz="1600" dirty="0" err="1">
                <a:latin typeface="Helvetica" pitchFamily="2" charset="0"/>
              </a:rPr>
              <a:t>Malenka</a:t>
            </a:r>
            <a:r>
              <a:rPr lang="en-US" altLang="en-US" sz="1600" dirty="0">
                <a:latin typeface="Helvetica" pitchFamily="2" charset="0"/>
              </a:rPr>
              <a:t> RC. </a:t>
            </a:r>
            <a:r>
              <a:rPr lang="en-US" altLang="en-US" sz="1600" i="1" dirty="0">
                <a:latin typeface="Helvetica" pitchFamily="2" charset="0"/>
              </a:rPr>
              <a:t>Molecular Neuropharmacology: A Foundation for Clinical Neuroscience, 3e;</a:t>
            </a:r>
            <a:r>
              <a:rPr lang="en-US" altLang="en-US" sz="1600" dirty="0">
                <a:latin typeface="Helvetica" pitchFamily="2" charset="0"/>
              </a:rPr>
              <a:t> 2015. Available at: https://</a:t>
            </a:r>
            <a:r>
              <a:rPr lang="en-US" altLang="en-US" sz="1600" dirty="0" err="1">
                <a:latin typeface="Helvetica" pitchFamily="2" charset="0"/>
              </a:rPr>
              <a:t>mhmedical.com</a:t>
            </a:r>
            <a:endParaRPr lang="en-US" altLang="en-US" sz="1600" dirty="0">
              <a:latin typeface="Helvetica" pitchFamily="2" charset="0"/>
            </a:endParaRPr>
          </a:p>
        </p:txBody>
      </p:sp>
    </p:spTree>
    <p:extLst>
      <p:ext uri="{BB962C8B-B14F-4D97-AF65-F5344CB8AC3E}">
        <p14:creationId xmlns:p14="http://schemas.microsoft.com/office/powerpoint/2010/main" val="8148507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346" name="Title 1"/>
          <p:cNvSpPr>
            <a:spLocks noGrp="1"/>
          </p:cNvSpPr>
          <p:nvPr>
            <p:ph type="title"/>
          </p:nvPr>
        </p:nvSpPr>
        <p:spPr>
          <a:xfrm>
            <a:off x="86235" y="272347"/>
            <a:ext cx="10453818" cy="661495"/>
          </a:xfrm>
        </p:spPr>
        <p:txBody>
          <a:bodyPr>
            <a:normAutofit/>
          </a:bodyPr>
          <a:lstStyle/>
          <a:p>
            <a:r>
              <a:rPr lang="sl-SI" sz="3600" b="1" dirty="0">
                <a:solidFill>
                  <a:srgbClr val="FF0000"/>
                </a:solidFill>
                <a:ea typeface="Geneva" pitchFamily="121" charset="-128"/>
                <a:cs typeface="Arial" pitchFamily="34" charset="0"/>
              </a:rPr>
              <a:t>„</a:t>
            </a:r>
            <a:r>
              <a:rPr lang="en-US" sz="3600" b="1" dirty="0">
                <a:solidFill>
                  <a:srgbClr val="FF0000"/>
                </a:solidFill>
                <a:ea typeface="Geneva" pitchFamily="121" charset="-128"/>
                <a:cs typeface="Arial" pitchFamily="34" charset="0"/>
              </a:rPr>
              <a:t>Just Say NO</a:t>
            </a:r>
            <a:r>
              <a:rPr lang="sl-SI" sz="3600" b="1" dirty="0">
                <a:solidFill>
                  <a:srgbClr val="FF0000"/>
                </a:solidFill>
                <a:ea typeface="Geneva" pitchFamily="121" charset="-128"/>
                <a:cs typeface="Arial" pitchFamily="34" charset="0"/>
              </a:rPr>
              <a:t>“</a:t>
            </a:r>
            <a:endParaRPr lang="en-US" sz="3600" b="1" dirty="0">
              <a:solidFill>
                <a:srgbClr val="FF0000"/>
              </a:solidFill>
              <a:ea typeface="Geneva" pitchFamily="121" charset="-128"/>
              <a:cs typeface="Arial" pitchFamily="34" charset="0"/>
            </a:endParaRPr>
          </a:p>
        </p:txBody>
      </p:sp>
      <p:grpSp>
        <p:nvGrpSpPr>
          <p:cNvPr id="6" name="Group 5">
            <a:extLst>
              <a:ext uri="{FF2B5EF4-FFF2-40B4-BE49-F238E27FC236}">
                <a16:creationId xmlns:a16="http://schemas.microsoft.com/office/drawing/2014/main" id="{9DD7EB45-82C2-8050-FCC9-2209C4B49A9B}"/>
              </a:ext>
            </a:extLst>
          </p:cNvPr>
          <p:cNvGrpSpPr/>
          <p:nvPr/>
        </p:nvGrpSpPr>
        <p:grpSpPr>
          <a:xfrm>
            <a:off x="951186" y="2419555"/>
            <a:ext cx="9113874" cy="4264161"/>
            <a:chOff x="1502979" y="2493334"/>
            <a:chExt cx="9113874" cy="4264161"/>
          </a:xfrm>
        </p:grpSpPr>
        <p:pic>
          <p:nvPicPr>
            <p:cNvPr id="57347" name="Picture 3"/>
            <p:cNvPicPr>
              <a:picLocks noChangeAspect="1"/>
            </p:cNvPicPr>
            <p:nvPr/>
          </p:nvPicPr>
          <p:blipFill>
            <a:blip r:embed="rId3" cstate="print"/>
            <a:srcRect/>
            <a:stretch>
              <a:fillRect/>
            </a:stretch>
          </p:blipFill>
          <p:spPr bwMode="auto">
            <a:xfrm>
              <a:off x="1502979" y="2493334"/>
              <a:ext cx="4441968" cy="4264161"/>
            </a:xfrm>
            <a:prstGeom prst="rect">
              <a:avLst/>
            </a:prstGeom>
            <a:noFill/>
            <a:ln w="9525">
              <a:noFill/>
              <a:miter lim="800000"/>
              <a:headEnd/>
              <a:tailEnd/>
            </a:ln>
          </p:spPr>
        </p:pic>
        <p:pic>
          <p:nvPicPr>
            <p:cNvPr id="4" name="Picture 3"/>
            <p:cNvPicPr>
              <a:picLocks noChangeAspect="1"/>
            </p:cNvPicPr>
            <p:nvPr/>
          </p:nvPicPr>
          <p:blipFill>
            <a:blip r:embed="rId4" cstate="print"/>
            <a:srcRect/>
            <a:stretch>
              <a:fillRect/>
            </a:stretch>
          </p:blipFill>
          <p:spPr bwMode="auto">
            <a:xfrm>
              <a:off x="6058150" y="3200400"/>
              <a:ext cx="4558703" cy="3502161"/>
            </a:xfrm>
            <a:prstGeom prst="rect">
              <a:avLst/>
            </a:prstGeom>
            <a:noFill/>
            <a:ln w="9525">
              <a:noFill/>
              <a:miter lim="800000"/>
              <a:headEnd/>
              <a:tailEnd/>
            </a:ln>
          </p:spPr>
        </p:pic>
      </p:grpSp>
      <p:sp>
        <p:nvSpPr>
          <p:cNvPr id="5" name="Rectangle 3"/>
          <p:cNvSpPr txBox="1">
            <a:spLocks noChangeArrowheads="1"/>
          </p:cNvSpPr>
          <p:nvPr/>
        </p:nvSpPr>
        <p:spPr bwMode="auto">
          <a:xfrm>
            <a:off x="2745484" y="155196"/>
            <a:ext cx="6543888"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lvl1pPr marL="233363" indent="-233363" algn="l" rtl="0" eaLnBrk="0" fontAlgn="base" hangingPunct="0">
              <a:spcBef>
                <a:spcPct val="60000"/>
              </a:spcBef>
              <a:spcAft>
                <a:spcPct val="0"/>
              </a:spcAft>
              <a:buClr>
                <a:schemeClr val="bg2"/>
              </a:buClr>
              <a:buFont typeface="Arial" pitchFamily="34" charset="0"/>
              <a:buChar char="•"/>
              <a:defRPr sz="3200">
                <a:solidFill>
                  <a:schemeClr val="bg2"/>
                </a:solidFill>
                <a:latin typeface="+mn-lt"/>
                <a:ea typeface="Geneva" charset="0"/>
                <a:cs typeface="+mn-cs"/>
              </a:defRPr>
            </a:lvl1pPr>
            <a:lvl2pPr marL="681038" indent="-227013" algn="l" rtl="0" eaLnBrk="0" fontAlgn="base" hangingPunct="0">
              <a:spcBef>
                <a:spcPct val="40000"/>
              </a:spcBef>
              <a:spcAft>
                <a:spcPct val="0"/>
              </a:spcAft>
              <a:buClr>
                <a:schemeClr val="bg2"/>
              </a:buClr>
              <a:buSzPct val="75000"/>
              <a:buFont typeface="Wingdings" pitchFamily="2" charset="2"/>
              <a:buChar char="§"/>
              <a:defRPr sz="3200">
                <a:solidFill>
                  <a:schemeClr val="bg2"/>
                </a:solidFill>
                <a:latin typeface="+mn-lt"/>
                <a:ea typeface="Geneva" charset="0"/>
              </a:defRPr>
            </a:lvl2pPr>
            <a:lvl3pPr marL="1143000" indent="-228600" algn="l" rtl="0" eaLnBrk="0" fontAlgn="base" hangingPunct="0">
              <a:spcBef>
                <a:spcPct val="20000"/>
              </a:spcBef>
              <a:spcAft>
                <a:spcPct val="0"/>
              </a:spcAft>
              <a:buClr>
                <a:schemeClr val="bg2"/>
              </a:buClr>
              <a:buSzPct val="100000"/>
              <a:buFont typeface="Arial" pitchFamily="34" charset="0"/>
              <a:buChar char="•"/>
              <a:defRPr sz="3200">
                <a:solidFill>
                  <a:schemeClr val="bg2"/>
                </a:solidFill>
                <a:latin typeface="+mn-lt"/>
                <a:ea typeface="Geneva" charset="0"/>
              </a:defRPr>
            </a:lvl3pPr>
            <a:lvl4pPr marL="1600200" indent="-228600" algn="l" rtl="0" eaLnBrk="0" fontAlgn="base" hangingPunct="0">
              <a:spcBef>
                <a:spcPct val="20000"/>
              </a:spcBef>
              <a:spcAft>
                <a:spcPct val="0"/>
              </a:spcAft>
              <a:buClr>
                <a:schemeClr val="bg2"/>
              </a:buClr>
              <a:buSzPct val="75000"/>
              <a:buFont typeface="Wingdings" pitchFamily="2" charset="2"/>
              <a:buChar char="§"/>
              <a:defRPr sz="3200">
                <a:solidFill>
                  <a:schemeClr val="bg2"/>
                </a:solidFill>
                <a:latin typeface="+mn-lt"/>
                <a:ea typeface="Geneva" charset="0"/>
              </a:defRPr>
            </a:lvl4pPr>
            <a:lvl5pPr marL="2057400" indent="-228600" algn="l" rtl="0" eaLnBrk="0" fontAlgn="base" hangingPunct="0">
              <a:spcBef>
                <a:spcPct val="20000"/>
              </a:spcBef>
              <a:spcAft>
                <a:spcPct val="0"/>
              </a:spcAft>
              <a:buClr>
                <a:schemeClr val="bg2"/>
              </a:buClr>
              <a:buSzPct val="100000"/>
              <a:buFont typeface="Arial" pitchFamily="34" charset="0"/>
              <a:buChar char="•"/>
              <a:defRPr sz="3200">
                <a:solidFill>
                  <a:schemeClr val="bg2"/>
                </a:solidFill>
                <a:latin typeface="+mn-lt"/>
                <a:ea typeface="Geneva" charset="0"/>
              </a:defRPr>
            </a:lvl5pPr>
            <a:lvl6pPr marL="2514600" indent="-228600" algn="l" rtl="0" fontAlgn="base">
              <a:spcBef>
                <a:spcPct val="20000"/>
              </a:spcBef>
              <a:spcAft>
                <a:spcPct val="0"/>
              </a:spcAft>
              <a:buClr>
                <a:schemeClr val="bg2"/>
              </a:buClr>
              <a:buSzPct val="60000"/>
              <a:buFont typeface="Wingdings" pitchFamily="2" charset="2"/>
              <a:buChar char="v"/>
              <a:defRPr sz="3200">
                <a:solidFill>
                  <a:schemeClr val="bg2"/>
                </a:solidFill>
                <a:latin typeface="+mn-lt"/>
              </a:defRPr>
            </a:lvl6pPr>
            <a:lvl7pPr marL="2971800" indent="-228600" algn="l" rtl="0" fontAlgn="base">
              <a:spcBef>
                <a:spcPct val="20000"/>
              </a:spcBef>
              <a:spcAft>
                <a:spcPct val="0"/>
              </a:spcAft>
              <a:buClr>
                <a:schemeClr val="bg2"/>
              </a:buClr>
              <a:buSzPct val="60000"/>
              <a:buFont typeface="Wingdings" pitchFamily="2" charset="2"/>
              <a:buChar char="v"/>
              <a:defRPr sz="3200">
                <a:solidFill>
                  <a:schemeClr val="bg2"/>
                </a:solidFill>
                <a:latin typeface="+mn-lt"/>
              </a:defRPr>
            </a:lvl7pPr>
            <a:lvl8pPr marL="3429000" indent="-228600" algn="l" rtl="0" fontAlgn="base">
              <a:spcBef>
                <a:spcPct val="20000"/>
              </a:spcBef>
              <a:spcAft>
                <a:spcPct val="0"/>
              </a:spcAft>
              <a:buClr>
                <a:schemeClr val="bg2"/>
              </a:buClr>
              <a:buSzPct val="60000"/>
              <a:buFont typeface="Wingdings" pitchFamily="2" charset="2"/>
              <a:buChar char="v"/>
              <a:defRPr sz="3200">
                <a:solidFill>
                  <a:schemeClr val="bg2"/>
                </a:solidFill>
                <a:latin typeface="+mn-lt"/>
              </a:defRPr>
            </a:lvl8pPr>
            <a:lvl9pPr marL="3886200" indent="-228600" algn="l" rtl="0" fontAlgn="base">
              <a:spcBef>
                <a:spcPct val="20000"/>
              </a:spcBef>
              <a:spcAft>
                <a:spcPct val="0"/>
              </a:spcAft>
              <a:buClr>
                <a:schemeClr val="bg2"/>
              </a:buClr>
              <a:buSzPct val="60000"/>
              <a:buFont typeface="Wingdings" pitchFamily="2" charset="2"/>
              <a:buChar char="v"/>
              <a:defRPr sz="3200">
                <a:solidFill>
                  <a:schemeClr val="bg2"/>
                </a:solidFill>
                <a:latin typeface="+mn-lt"/>
              </a:defRPr>
            </a:lvl9pPr>
          </a:lstStyle>
          <a:p>
            <a:pPr eaLnBrk="1" hangingPunct="1">
              <a:buNone/>
              <a:defRPr/>
            </a:pPr>
            <a:r>
              <a:rPr lang="sl-SI" sz="2400" kern="0" dirty="0">
                <a:solidFill>
                  <a:srgbClr val="000000"/>
                </a:solidFill>
                <a:latin typeface="PalatinoLT-Roman" charset="0"/>
              </a:rPr>
              <a:t>Increased levels of intracellular </a:t>
            </a:r>
            <a:r>
              <a:rPr lang="en-US" sz="2400" kern="0" dirty="0">
                <a:solidFill>
                  <a:srgbClr val="000000"/>
                </a:solidFill>
                <a:latin typeface="PalatinoLT-Roman" charset="0"/>
              </a:rPr>
              <a:t>Ca</a:t>
            </a:r>
            <a:r>
              <a:rPr lang="en-US" sz="2400" kern="0" baseline="30000" dirty="0">
                <a:solidFill>
                  <a:srgbClr val="000000"/>
                </a:solidFill>
                <a:latin typeface="PalatinoLT-Roman" charset="0"/>
              </a:rPr>
              <a:t>2+</a:t>
            </a:r>
            <a:r>
              <a:rPr lang="en-US" sz="2400" kern="0" dirty="0">
                <a:solidFill>
                  <a:srgbClr val="000000"/>
                </a:solidFill>
                <a:latin typeface="PalatinoLT-Roman" charset="0"/>
              </a:rPr>
              <a:t> </a:t>
            </a:r>
            <a:r>
              <a:rPr lang="sl-SI" sz="2400" kern="0" dirty="0">
                <a:solidFill>
                  <a:srgbClr val="000000"/>
                </a:solidFill>
                <a:latin typeface="PalatinoLT-Roman" charset="0"/>
              </a:rPr>
              <a:t>activates </a:t>
            </a:r>
            <a:r>
              <a:rPr lang="sl-SI" sz="2400" b="1" kern="0" dirty="0">
                <a:solidFill>
                  <a:srgbClr val="FF0000"/>
                </a:solidFill>
                <a:latin typeface="PalatinoLT-Roman" charset="0"/>
              </a:rPr>
              <a:t>n</a:t>
            </a:r>
            <a:r>
              <a:rPr lang="sl-SI" sz="2400" b="1" kern="0" dirty="0">
                <a:solidFill>
                  <a:srgbClr val="FF0000"/>
                </a:solidFill>
                <a:latin typeface="MuseoSans-500" charset="0"/>
              </a:rPr>
              <a:t>itric oxide synthase </a:t>
            </a:r>
            <a:r>
              <a:rPr lang="en-US" sz="2400" kern="0" dirty="0">
                <a:solidFill>
                  <a:srgbClr val="000000"/>
                </a:solidFill>
                <a:latin typeface="MuseoSans-100" charset="0"/>
              </a:rPr>
              <a:t>(</a:t>
            </a:r>
            <a:r>
              <a:rPr lang="en-US" sz="2400" kern="0" dirty="0">
                <a:solidFill>
                  <a:srgbClr val="000000"/>
                </a:solidFill>
                <a:latin typeface="MuseoSans-500" charset="0"/>
              </a:rPr>
              <a:t>NOS</a:t>
            </a:r>
            <a:r>
              <a:rPr lang="en-US" sz="2400" kern="0" dirty="0">
                <a:solidFill>
                  <a:srgbClr val="000000"/>
                </a:solidFill>
                <a:latin typeface="MuseoSans-100" charset="0"/>
              </a:rPr>
              <a:t>).</a:t>
            </a:r>
          </a:p>
          <a:p>
            <a:pPr eaLnBrk="1" hangingPunct="1">
              <a:buFontTx/>
              <a:buNone/>
              <a:defRPr/>
            </a:pPr>
            <a:r>
              <a:rPr lang="en-US" sz="2000" kern="0" dirty="0">
                <a:solidFill>
                  <a:srgbClr val="000000"/>
                </a:solidFill>
                <a:latin typeface="MuseoSans-100" charset="0"/>
              </a:rPr>
              <a:t>NOS </a:t>
            </a:r>
            <a:r>
              <a:rPr lang="sl-SI" sz="2000" kern="0" dirty="0">
                <a:solidFill>
                  <a:srgbClr val="000000"/>
                </a:solidFill>
                <a:latin typeface="MuseoSans-100" charset="0"/>
              </a:rPr>
              <a:t>in </a:t>
            </a:r>
            <a:r>
              <a:rPr lang="sl-SI" sz="2000" kern="0" dirty="0">
                <a:solidFill>
                  <a:schemeClr val="accent2"/>
                </a:solidFill>
                <a:latin typeface="MuseoSans-100" charset="0"/>
              </a:rPr>
              <a:t>neurons</a:t>
            </a:r>
            <a:r>
              <a:rPr lang="sl-SI" sz="2000" kern="0" dirty="0">
                <a:solidFill>
                  <a:srgbClr val="000000"/>
                </a:solidFill>
                <a:latin typeface="MuseoSans-100" charset="0"/>
              </a:rPr>
              <a:t> and </a:t>
            </a:r>
            <a:r>
              <a:rPr lang="sl-SI" sz="2000" kern="0" dirty="0">
                <a:solidFill>
                  <a:srgbClr val="FF0000"/>
                </a:solidFill>
                <a:latin typeface="MuseoSans-100" charset="0"/>
              </a:rPr>
              <a:t>endotelial </a:t>
            </a:r>
            <a:r>
              <a:rPr lang="sl-SI" sz="2000" kern="0" dirty="0">
                <a:solidFill>
                  <a:srgbClr val="000000"/>
                </a:solidFill>
                <a:latin typeface="MuseoSans-100" charset="0"/>
              </a:rPr>
              <a:t>cells (vessels) catalyses formation of NO from arginine</a:t>
            </a:r>
            <a:r>
              <a:rPr lang="en-US" sz="2000" kern="0" dirty="0">
                <a:solidFill>
                  <a:srgbClr val="000000"/>
                </a:solidFill>
                <a:latin typeface="MuseoSans-100" charset="0"/>
              </a:rPr>
              <a:t>.</a:t>
            </a:r>
          </a:p>
          <a:p>
            <a:pPr eaLnBrk="1" hangingPunct="1">
              <a:buFontTx/>
              <a:buNone/>
              <a:defRPr/>
            </a:pPr>
            <a:r>
              <a:rPr lang="en-US" sz="2000" kern="0" dirty="0">
                <a:solidFill>
                  <a:srgbClr val="000000"/>
                </a:solidFill>
                <a:latin typeface="MuseoSans-100" charset="0"/>
              </a:rPr>
              <a:t>NO </a:t>
            </a:r>
            <a:r>
              <a:rPr lang="sl-SI" sz="2000" kern="0" dirty="0">
                <a:solidFill>
                  <a:srgbClr val="000000"/>
                </a:solidFill>
                <a:latin typeface="MuseoSans-100" charset="0"/>
              </a:rPr>
              <a:t>acts differently than other neurotransmitters</a:t>
            </a:r>
            <a:r>
              <a:rPr lang="en-US" sz="2000" kern="0" dirty="0">
                <a:solidFill>
                  <a:srgbClr val="000000"/>
                </a:solidFill>
                <a:latin typeface="MuseoSans-100" charset="0"/>
              </a:rPr>
              <a:t>. </a:t>
            </a:r>
            <a:r>
              <a:rPr lang="sl-SI" sz="2000" kern="0" dirty="0">
                <a:solidFill>
                  <a:srgbClr val="000000"/>
                </a:solidFill>
                <a:latin typeface="MuseoSans-100" charset="0"/>
              </a:rPr>
              <a:t>Since it is not stored in vesicles, must be syntetised in the site of its actions</a:t>
            </a:r>
            <a:r>
              <a:rPr lang="en-US" sz="2000" kern="0" dirty="0">
                <a:solidFill>
                  <a:srgbClr val="000000"/>
                </a:solidFill>
                <a:latin typeface="MuseoSans-100" charset="0"/>
              </a:rPr>
              <a:t>; </a:t>
            </a:r>
            <a:r>
              <a:rPr lang="sl-SI" sz="2000" kern="0" dirty="0">
                <a:solidFill>
                  <a:srgbClr val="000000"/>
                </a:solidFill>
                <a:latin typeface="MuseoSans-100" charset="0"/>
              </a:rPr>
              <a:t>crosses the cell membrane</a:t>
            </a:r>
            <a:r>
              <a:rPr lang="en-US" sz="2000" kern="0" dirty="0">
                <a:solidFill>
                  <a:srgbClr val="000000"/>
                </a:solidFill>
                <a:latin typeface="MuseoSans-100" charset="0"/>
              </a:rPr>
              <a:t>; </a:t>
            </a:r>
            <a:r>
              <a:rPr lang="sl-SI" sz="2000" kern="0" dirty="0">
                <a:solidFill>
                  <a:srgbClr val="000000"/>
                </a:solidFill>
                <a:latin typeface="MuseoSans-100" charset="0"/>
              </a:rPr>
              <a:t>it is often released by postsynaptic cells</a:t>
            </a:r>
            <a:r>
              <a:rPr lang="en-US" sz="2000" kern="0" dirty="0">
                <a:solidFill>
                  <a:srgbClr val="000000"/>
                </a:solidFill>
                <a:latin typeface="MuseoSans-100" charset="0"/>
              </a:rPr>
              <a:t>.  </a:t>
            </a:r>
          </a:p>
        </p:txBody>
      </p:sp>
      <p:sp>
        <p:nvSpPr>
          <p:cNvPr id="8" name="TextBox 7">
            <a:extLst>
              <a:ext uri="{FF2B5EF4-FFF2-40B4-BE49-F238E27FC236}">
                <a16:creationId xmlns:a16="http://schemas.microsoft.com/office/drawing/2014/main" id="{2F93A147-89EE-9149-E8B9-EEADC5F11760}"/>
              </a:ext>
            </a:extLst>
          </p:cNvPr>
          <p:cNvSpPr txBox="1"/>
          <p:nvPr/>
        </p:nvSpPr>
        <p:spPr>
          <a:xfrm>
            <a:off x="9291790" y="2554633"/>
            <a:ext cx="2656546" cy="1754326"/>
          </a:xfrm>
          <a:prstGeom prst="rect">
            <a:avLst/>
          </a:prstGeom>
          <a:noFill/>
          <a:ln>
            <a:solidFill>
              <a:srgbClr val="FF0000"/>
            </a:solidFill>
          </a:ln>
        </p:spPr>
        <p:txBody>
          <a:bodyPr wrap="square">
            <a:spAutoFit/>
          </a:bodyPr>
          <a:lstStyle/>
          <a:p>
            <a:pPr algn="ctr"/>
            <a:r>
              <a:rPr lang="en-GB" dirty="0"/>
              <a:t>NO modulate vascular tone, insulin secretion, airway tone, and peristalsis, and is involved in angiogenesis and neural development</a:t>
            </a:r>
            <a:endParaRPr lang="en-US" dirty="0"/>
          </a:p>
        </p:txBody>
      </p:sp>
    </p:spTree>
    <p:extLst>
      <p:ext uri="{BB962C8B-B14F-4D97-AF65-F5344CB8AC3E}">
        <p14:creationId xmlns:p14="http://schemas.microsoft.com/office/powerpoint/2010/main" val="3869698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65DBBEF-238B-476B-96AB-8AAC3224ECE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93DBC5D-1586-0916-AC07-04C6A860F4F5}"/>
              </a:ext>
            </a:extLst>
          </p:cNvPr>
          <p:cNvSpPr txBox="1"/>
          <p:nvPr/>
        </p:nvSpPr>
        <p:spPr>
          <a:xfrm>
            <a:off x="177973" y="82278"/>
            <a:ext cx="3571810" cy="3573516"/>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100" b="1" kern="1200" dirty="0">
                <a:solidFill>
                  <a:schemeClr val="tx1"/>
                </a:solidFill>
                <a:effectLst/>
                <a:latin typeface="+mj-lt"/>
                <a:ea typeface="+mj-ea"/>
                <a:cs typeface="+mj-cs"/>
              </a:rPr>
              <a:t>PROTEIN PHOSPHORYLATION: </a:t>
            </a:r>
          </a:p>
          <a:p>
            <a:pPr>
              <a:lnSpc>
                <a:spcPct val="90000"/>
              </a:lnSpc>
              <a:spcBef>
                <a:spcPct val="0"/>
              </a:spcBef>
              <a:spcAft>
                <a:spcPts val="600"/>
              </a:spcAft>
            </a:pPr>
            <a:r>
              <a:rPr lang="en-US" sz="3100" kern="1200" dirty="0">
                <a:solidFill>
                  <a:schemeClr val="tx1"/>
                </a:solidFill>
                <a:effectLst/>
                <a:latin typeface="+mj-lt"/>
                <a:ea typeface="+mj-ea"/>
                <a:cs typeface="+mj-cs"/>
              </a:rPr>
              <a:t>Major Classes of Protein Serine–Threonine Kinases</a:t>
            </a:r>
          </a:p>
          <a:p>
            <a:pPr>
              <a:lnSpc>
                <a:spcPct val="90000"/>
              </a:lnSpc>
              <a:spcBef>
                <a:spcPct val="0"/>
              </a:spcBef>
              <a:spcAft>
                <a:spcPts val="600"/>
              </a:spcAft>
            </a:pPr>
            <a:endParaRPr lang="en-US" sz="3100" kern="1200" dirty="0">
              <a:solidFill>
                <a:schemeClr val="tx1"/>
              </a:solidFill>
              <a:effectLst/>
              <a:latin typeface="+mj-lt"/>
              <a:ea typeface="+mj-ea"/>
              <a:cs typeface="+mj-cs"/>
            </a:endParaRPr>
          </a:p>
        </p:txBody>
      </p:sp>
      <p:sp>
        <p:nvSpPr>
          <p:cNvPr id="11"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8918E3F-0ADD-F26D-A2C2-3D706685FBD2}"/>
              </a:ext>
            </a:extLst>
          </p:cNvPr>
          <p:cNvSpPr txBox="1"/>
          <p:nvPr/>
        </p:nvSpPr>
        <p:spPr>
          <a:xfrm>
            <a:off x="8478770" y="5349241"/>
            <a:ext cx="3713229" cy="1569660"/>
          </a:xfrm>
          <a:prstGeom prst="rect">
            <a:avLst/>
          </a:prstGeom>
          <a:noFill/>
        </p:spPr>
        <p:txBody>
          <a:bodyPr wrap="square">
            <a:spAutoFit/>
          </a:bodyPr>
          <a:lstStyle/>
          <a:p>
            <a:pPr algn="r" eaLnBrk="1" hangingPunct="1">
              <a:spcBef>
                <a:spcPct val="0"/>
              </a:spcBef>
              <a:buFontTx/>
              <a:buNone/>
            </a:pPr>
            <a:r>
              <a:rPr lang="en-US" altLang="en-US" sz="1600" dirty="0">
                <a:latin typeface="Helvetica" pitchFamily="2" charset="0"/>
              </a:rPr>
              <a:t>Signal Transduction in the Brain, </a:t>
            </a:r>
            <a:r>
              <a:rPr lang="en-US" altLang="en-US" sz="1600" dirty="0" err="1">
                <a:latin typeface="Helvetica" pitchFamily="2" charset="0"/>
              </a:rPr>
              <a:t>Nestler</a:t>
            </a:r>
            <a:r>
              <a:rPr lang="en-US" altLang="en-US" sz="1600" dirty="0">
                <a:latin typeface="Helvetica" pitchFamily="2" charset="0"/>
              </a:rPr>
              <a:t> EJ, Hyman SE, Holtzman DM, </a:t>
            </a:r>
            <a:r>
              <a:rPr lang="en-US" altLang="en-US" sz="1600" dirty="0" err="1">
                <a:latin typeface="Helvetica" pitchFamily="2" charset="0"/>
              </a:rPr>
              <a:t>Malenka</a:t>
            </a:r>
            <a:r>
              <a:rPr lang="en-US" altLang="en-US" sz="1600" dirty="0">
                <a:latin typeface="Helvetica" pitchFamily="2" charset="0"/>
              </a:rPr>
              <a:t> RC. </a:t>
            </a:r>
            <a:r>
              <a:rPr lang="en-US" altLang="en-US" sz="1600" i="1" dirty="0">
                <a:latin typeface="Helvetica" pitchFamily="2" charset="0"/>
              </a:rPr>
              <a:t>Molecular Neuropharmacology: A Foundation for Clinical Neuroscience, 3e;</a:t>
            </a:r>
            <a:r>
              <a:rPr lang="en-US" altLang="en-US" sz="1600" dirty="0">
                <a:latin typeface="Helvetica" pitchFamily="2" charset="0"/>
              </a:rPr>
              <a:t> 2015. Available at: https://</a:t>
            </a:r>
            <a:r>
              <a:rPr lang="en-US" altLang="en-US" sz="1600" dirty="0" err="1">
                <a:latin typeface="Helvetica" pitchFamily="2" charset="0"/>
              </a:rPr>
              <a:t>mhmedical.com</a:t>
            </a:r>
            <a:endParaRPr lang="en-US" altLang="en-US" sz="1600" dirty="0">
              <a:latin typeface="Helvetica" pitchFamily="2" charset="0"/>
            </a:endParaRPr>
          </a:p>
        </p:txBody>
      </p:sp>
      <p:grpSp>
        <p:nvGrpSpPr>
          <p:cNvPr id="8" name="Group 7">
            <a:extLst>
              <a:ext uri="{FF2B5EF4-FFF2-40B4-BE49-F238E27FC236}">
                <a16:creationId xmlns:a16="http://schemas.microsoft.com/office/drawing/2014/main" id="{11B87FAD-7A7E-6C89-5227-6284C0FED64E}"/>
              </a:ext>
            </a:extLst>
          </p:cNvPr>
          <p:cNvGrpSpPr/>
          <p:nvPr/>
        </p:nvGrpSpPr>
        <p:grpSpPr>
          <a:xfrm>
            <a:off x="3506826" y="0"/>
            <a:ext cx="4745634" cy="6720840"/>
            <a:chOff x="4580398" y="0"/>
            <a:chExt cx="3748935" cy="6033250"/>
          </a:xfrm>
        </p:grpSpPr>
        <p:pic>
          <p:nvPicPr>
            <p:cNvPr id="3" name="Picture 2" descr="Graphical user interface, application&#10;&#10;Description automatically generated with medium confidence">
              <a:extLst>
                <a:ext uri="{FF2B5EF4-FFF2-40B4-BE49-F238E27FC236}">
                  <a16:creationId xmlns:a16="http://schemas.microsoft.com/office/drawing/2014/main" id="{3DE6B76E-F71C-2024-21C5-0C8611E85511}"/>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b="45418"/>
            <a:stretch/>
          </p:blipFill>
          <p:spPr>
            <a:xfrm>
              <a:off x="4580398" y="0"/>
              <a:ext cx="3748935" cy="4240924"/>
            </a:xfrm>
            <a:prstGeom prst="rect">
              <a:avLst/>
            </a:prstGeom>
          </p:spPr>
        </p:pic>
        <p:pic>
          <p:nvPicPr>
            <p:cNvPr id="6" name="Picture 5" descr="Graphical user interface, application&#10;&#10;Description automatically generated with medium confidence">
              <a:extLst>
                <a:ext uri="{FF2B5EF4-FFF2-40B4-BE49-F238E27FC236}">
                  <a16:creationId xmlns:a16="http://schemas.microsoft.com/office/drawing/2014/main" id="{66461D73-810E-F2F5-1287-80596631E0EC}"/>
                </a:ext>
              </a:extLst>
            </p:cNvPr>
            <p:cNvPicPr>
              <a:picLocks noChangeAspect="1"/>
            </p:cNvPicPr>
            <p:nvPr/>
          </p:nvPicPr>
          <p:blipFill rotWithShape="1">
            <a:blip r:embed="rId2">
              <a:extLst>
                <a:ext uri="{BEBA8EAE-BF5A-486C-A8C5-ECC9F3942E4B}">
                  <a14:imgProps xmlns:a14="http://schemas.microsoft.com/office/drawing/2010/main">
                    <a14:imgLayer r:embed="rId4">
                      <a14:imgEffect>
                        <a14:sharpenSoften amount="25000"/>
                      </a14:imgEffect>
                    </a14:imgLayer>
                  </a14:imgProps>
                </a:ext>
              </a:extLst>
            </a:blip>
            <a:srcRect t="53864" b="23068"/>
            <a:stretch/>
          </p:blipFill>
          <p:spPr>
            <a:xfrm>
              <a:off x="4580399" y="4240923"/>
              <a:ext cx="3748934" cy="1792327"/>
            </a:xfrm>
            <a:prstGeom prst="rect">
              <a:avLst/>
            </a:prstGeom>
          </p:spPr>
        </p:pic>
      </p:grpSp>
      <p:pic>
        <p:nvPicPr>
          <p:cNvPr id="7" name="Picture 6" descr="Graphical user interface, application&#10;&#10;Description automatically generated with medium confidence">
            <a:extLst>
              <a:ext uri="{FF2B5EF4-FFF2-40B4-BE49-F238E27FC236}">
                <a16:creationId xmlns:a16="http://schemas.microsoft.com/office/drawing/2014/main" id="{ED242036-E861-0F6C-435A-65DD473B079C}"/>
              </a:ext>
            </a:extLst>
          </p:cNvPr>
          <p:cNvPicPr>
            <a:picLocks noChangeAspect="1"/>
          </p:cNvPicPr>
          <p:nvPr/>
        </p:nvPicPr>
        <p:blipFill rotWithShape="1">
          <a:blip r:embed="rId2">
            <a:extLst>
              <a:ext uri="{BEBA8EAE-BF5A-486C-A8C5-ECC9F3942E4B}">
                <a14:imgProps xmlns:a14="http://schemas.microsoft.com/office/drawing/2010/main">
                  <a14:imgLayer r:embed="rId5">
                    <a14:imgEffect>
                      <a14:sharpenSoften amount="25000"/>
                    </a14:imgEffect>
                  </a14:imgLayer>
                </a14:imgProps>
              </a:ext>
            </a:extLst>
          </a:blip>
          <a:srcRect t="78059"/>
          <a:stretch/>
        </p:blipFill>
        <p:spPr>
          <a:xfrm>
            <a:off x="6925466" y="179407"/>
            <a:ext cx="5302240" cy="2411088"/>
          </a:xfrm>
          <a:prstGeom prst="rect">
            <a:avLst/>
          </a:prstGeom>
        </p:spPr>
      </p:pic>
    </p:spTree>
    <p:extLst>
      <p:ext uri="{BB962C8B-B14F-4D97-AF65-F5344CB8AC3E}">
        <p14:creationId xmlns:p14="http://schemas.microsoft.com/office/powerpoint/2010/main" val="282508614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56A4BBC-2D25-C2C7-79D5-0A351BEFD963}"/>
              </a:ext>
            </a:extLst>
          </p:cNvPr>
          <p:cNvSpPr txBox="1"/>
          <p:nvPr/>
        </p:nvSpPr>
        <p:spPr>
          <a:xfrm>
            <a:off x="160283" y="904342"/>
            <a:ext cx="5483772" cy="4893647"/>
          </a:xfrm>
          <a:prstGeom prst="rect">
            <a:avLst/>
          </a:prstGeom>
          <a:noFill/>
        </p:spPr>
        <p:txBody>
          <a:bodyPr wrap="square">
            <a:spAutoFit/>
          </a:bodyPr>
          <a:lstStyle/>
          <a:p>
            <a:r>
              <a:rPr lang="en-GB" sz="2400" dirty="0"/>
              <a:t>P</a:t>
            </a:r>
            <a:r>
              <a:rPr lang="en-GB" sz="2400" dirty="0">
                <a:effectLst/>
              </a:rPr>
              <a:t>otential </a:t>
            </a:r>
            <a:r>
              <a:rPr lang="en-GB" sz="2400" b="1" dirty="0">
                <a:effectLst/>
              </a:rPr>
              <a:t>therapeutic agents</a:t>
            </a:r>
          </a:p>
          <a:p>
            <a:endParaRPr lang="en-GB" sz="2400" b="1" dirty="0"/>
          </a:p>
          <a:p>
            <a:pPr marL="285750" indent="-285750">
              <a:buFont typeface="Arial" panose="020B0604020202020204" pitchFamily="34" charset="0"/>
              <a:buChar char="•"/>
            </a:pPr>
            <a:r>
              <a:rPr lang="en-GB" sz="2400" dirty="0">
                <a:effectLst/>
              </a:rPr>
              <a:t>i.e. </a:t>
            </a:r>
            <a:r>
              <a:rPr lang="en-GB" sz="2400" b="1" i="1" dirty="0">
                <a:effectLst/>
              </a:rPr>
              <a:t>peptide</a:t>
            </a:r>
            <a:r>
              <a:rPr lang="en-GB" sz="2400" b="1" i="1" dirty="0"/>
              <a:t> </a:t>
            </a:r>
            <a:r>
              <a:rPr lang="en-GB" sz="2400" b="1" i="1" dirty="0">
                <a:effectLst/>
              </a:rPr>
              <a:t>inhibitors</a:t>
            </a:r>
            <a:r>
              <a:rPr lang="en-GB" sz="2400" dirty="0">
                <a:effectLst/>
              </a:rPr>
              <a:t>, directed at the active site of a particular enzyme</a:t>
            </a:r>
            <a:endParaRPr lang="en-GB" sz="2400" dirty="0"/>
          </a:p>
          <a:p>
            <a:pPr marL="285750" indent="-285750">
              <a:buFont typeface="Arial" panose="020B0604020202020204" pitchFamily="34" charset="0"/>
              <a:buChar char="•"/>
            </a:pPr>
            <a:r>
              <a:rPr lang="en-GB" sz="2400" dirty="0">
                <a:effectLst/>
              </a:rPr>
              <a:t>protein kinase inhibitor (PKI), is a highly specific inhibitor of PKA that is expressed in many tissues</a:t>
            </a:r>
          </a:p>
          <a:p>
            <a:endParaRPr lang="en-GB" sz="2400" dirty="0"/>
          </a:p>
          <a:p>
            <a:pPr marL="285750" indent="-285750">
              <a:buFont typeface="Arial" panose="020B0604020202020204" pitchFamily="34" charset="0"/>
              <a:buChar char="•"/>
            </a:pPr>
            <a:r>
              <a:rPr lang="en-GB" sz="2400" dirty="0">
                <a:effectLst/>
              </a:rPr>
              <a:t>Small molecule protein kinase inhibitors have been explored in the treatment of many disease remains more hypothetical for neurodegenerative disorders, such as Alzheimer disease</a:t>
            </a:r>
          </a:p>
        </p:txBody>
      </p:sp>
      <p:sp>
        <p:nvSpPr>
          <p:cNvPr id="8" name="TextBox 7">
            <a:extLst>
              <a:ext uri="{FF2B5EF4-FFF2-40B4-BE49-F238E27FC236}">
                <a16:creationId xmlns:a16="http://schemas.microsoft.com/office/drawing/2014/main" id="{DED6B893-B0B6-8A55-4CF2-5047D422149E}"/>
              </a:ext>
            </a:extLst>
          </p:cNvPr>
          <p:cNvSpPr txBox="1"/>
          <p:nvPr/>
        </p:nvSpPr>
        <p:spPr>
          <a:xfrm>
            <a:off x="160283" y="0"/>
            <a:ext cx="10859814" cy="523220"/>
          </a:xfrm>
          <a:prstGeom prst="rect">
            <a:avLst/>
          </a:prstGeom>
          <a:noFill/>
        </p:spPr>
        <p:txBody>
          <a:bodyPr wrap="square">
            <a:spAutoFit/>
          </a:bodyPr>
          <a:lstStyle/>
          <a:p>
            <a:r>
              <a:rPr lang="en-GB" sz="2800" b="1" dirty="0">
                <a:effectLst/>
                <a:latin typeface="+mj-lt"/>
              </a:rPr>
              <a:t>PROTEIN KINASE INHIBITORS</a:t>
            </a:r>
          </a:p>
        </p:txBody>
      </p:sp>
      <p:grpSp>
        <p:nvGrpSpPr>
          <p:cNvPr id="13" name="Group 12">
            <a:extLst>
              <a:ext uri="{FF2B5EF4-FFF2-40B4-BE49-F238E27FC236}">
                <a16:creationId xmlns:a16="http://schemas.microsoft.com/office/drawing/2014/main" id="{1D4286CB-3649-D0C3-ECCF-16B5989458C8}"/>
              </a:ext>
            </a:extLst>
          </p:cNvPr>
          <p:cNvGrpSpPr/>
          <p:nvPr/>
        </p:nvGrpSpPr>
        <p:grpSpPr>
          <a:xfrm>
            <a:off x="7375634" y="50471"/>
            <a:ext cx="4656083" cy="6757057"/>
            <a:chOff x="6210300" y="7601"/>
            <a:chExt cx="4656083" cy="6757057"/>
          </a:xfrm>
        </p:grpSpPr>
        <p:pic>
          <p:nvPicPr>
            <p:cNvPr id="10" name="Picture 9" descr="Table&#10;&#10;Description automatically generated">
              <a:extLst>
                <a:ext uri="{FF2B5EF4-FFF2-40B4-BE49-F238E27FC236}">
                  <a16:creationId xmlns:a16="http://schemas.microsoft.com/office/drawing/2014/main" id="{2EFA1EDD-5B84-B055-A91F-F43250693B4C}"/>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6210300" y="7601"/>
              <a:ext cx="4656083" cy="4286707"/>
            </a:xfrm>
            <a:prstGeom prst="rect">
              <a:avLst/>
            </a:prstGeom>
          </p:spPr>
        </p:pic>
        <p:pic>
          <p:nvPicPr>
            <p:cNvPr id="12" name="Picture 11" descr="Text&#10;&#10;Description automatically generated">
              <a:extLst>
                <a:ext uri="{FF2B5EF4-FFF2-40B4-BE49-F238E27FC236}">
                  <a16:creationId xmlns:a16="http://schemas.microsoft.com/office/drawing/2014/main" id="{82393546-98DF-28E2-F008-9346CAE5A1FF}"/>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6210300" y="4294308"/>
              <a:ext cx="3658914" cy="2470350"/>
            </a:xfrm>
            <a:prstGeom prst="rect">
              <a:avLst/>
            </a:prstGeom>
          </p:spPr>
        </p:pic>
      </p:grpSp>
      <p:sp>
        <p:nvSpPr>
          <p:cNvPr id="14" name="TextBox 13">
            <a:extLst>
              <a:ext uri="{FF2B5EF4-FFF2-40B4-BE49-F238E27FC236}">
                <a16:creationId xmlns:a16="http://schemas.microsoft.com/office/drawing/2014/main" id="{4CD87C4C-A5DD-6922-EDFB-85E5328CD166}"/>
              </a:ext>
            </a:extLst>
          </p:cNvPr>
          <p:cNvSpPr txBox="1"/>
          <p:nvPr/>
        </p:nvSpPr>
        <p:spPr>
          <a:xfrm>
            <a:off x="91966" y="6334780"/>
            <a:ext cx="7438701" cy="523220"/>
          </a:xfrm>
          <a:prstGeom prst="rect">
            <a:avLst/>
          </a:prstGeom>
          <a:noFill/>
        </p:spPr>
        <p:txBody>
          <a:bodyPr wrap="square">
            <a:spAutoFit/>
          </a:bodyPr>
          <a:lstStyle/>
          <a:p>
            <a:pPr eaLnBrk="1" hangingPunct="1">
              <a:spcBef>
                <a:spcPct val="0"/>
              </a:spcBef>
              <a:buFontTx/>
              <a:buNone/>
            </a:pPr>
            <a:r>
              <a:rPr lang="en-US" altLang="en-US" sz="1400" dirty="0">
                <a:latin typeface="Helvetica" pitchFamily="2" charset="0"/>
              </a:rPr>
              <a:t>Signal Transduction in the Brain, </a:t>
            </a:r>
            <a:r>
              <a:rPr lang="en-US" altLang="en-US" sz="1400" dirty="0" err="1">
                <a:latin typeface="Helvetica" pitchFamily="2" charset="0"/>
              </a:rPr>
              <a:t>Nestler</a:t>
            </a:r>
            <a:r>
              <a:rPr lang="en-US" altLang="en-US" sz="1400" dirty="0">
                <a:latin typeface="Helvetica" pitchFamily="2" charset="0"/>
              </a:rPr>
              <a:t> EJ, Hyman SE, Holtzman DM, </a:t>
            </a:r>
            <a:r>
              <a:rPr lang="en-US" altLang="en-US" sz="1400" dirty="0" err="1">
                <a:latin typeface="Helvetica" pitchFamily="2" charset="0"/>
              </a:rPr>
              <a:t>Malenka</a:t>
            </a:r>
            <a:r>
              <a:rPr lang="en-US" altLang="en-US" sz="1400" dirty="0">
                <a:latin typeface="Helvetica" pitchFamily="2" charset="0"/>
              </a:rPr>
              <a:t> RC. </a:t>
            </a:r>
            <a:r>
              <a:rPr lang="en-US" altLang="en-US" sz="1400" i="1" dirty="0">
                <a:latin typeface="Helvetica" pitchFamily="2" charset="0"/>
              </a:rPr>
              <a:t>Molecular Neuropharmacology: A Foundation for Clinical Neuroscience;</a:t>
            </a:r>
            <a:r>
              <a:rPr lang="en-US" altLang="en-US" sz="1400" dirty="0">
                <a:latin typeface="Helvetica" pitchFamily="2" charset="0"/>
              </a:rPr>
              <a:t> 2015. </a:t>
            </a:r>
          </a:p>
        </p:txBody>
      </p:sp>
    </p:spTree>
    <p:extLst>
      <p:ext uri="{BB962C8B-B14F-4D97-AF65-F5344CB8AC3E}">
        <p14:creationId xmlns:p14="http://schemas.microsoft.com/office/powerpoint/2010/main" val="34249294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41C3394-910F-D257-4D18-5695E255DB10}"/>
              </a:ext>
            </a:extLst>
          </p:cNvPr>
          <p:cNvSpPr txBox="1"/>
          <p:nvPr/>
        </p:nvSpPr>
        <p:spPr>
          <a:xfrm>
            <a:off x="160283" y="0"/>
            <a:ext cx="5634727" cy="954107"/>
          </a:xfrm>
          <a:prstGeom prst="rect">
            <a:avLst/>
          </a:prstGeom>
          <a:noFill/>
        </p:spPr>
        <p:txBody>
          <a:bodyPr wrap="square">
            <a:spAutoFit/>
          </a:bodyPr>
          <a:lstStyle/>
          <a:p>
            <a:r>
              <a:rPr lang="en-GB" sz="2800" b="1" cap="all" dirty="0">
                <a:effectLst/>
                <a:latin typeface="+mj-lt"/>
              </a:rPr>
              <a:t>Protein phosphatases: </a:t>
            </a:r>
            <a:r>
              <a:rPr lang="en-GB" sz="2800" i="1" dirty="0">
                <a:effectLst/>
                <a:latin typeface="Helvetica" pitchFamily="2" charset="0"/>
              </a:rPr>
              <a:t>protein serine–threonine phosphatases</a:t>
            </a:r>
          </a:p>
        </p:txBody>
      </p:sp>
      <p:sp>
        <p:nvSpPr>
          <p:cNvPr id="4" name="TextBox 3">
            <a:extLst>
              <a:ext uri="{FF2B5EF4-FFF2-40B4-BE49-F238E27FC236}">
                <a16:creationId xmlns:a16="http://schemas.microsoft.com/office/drawing/2014/main" id="{16462DFC-2A01-6426-8846-9CE97C6A6A37}"/>
              </a:ext>
            </a:extLst>
          </p:cNvPr>
          <p:cNvSpPr txBox="1"/>
          <p:nvPr/>
        </p:nvSpPr>
        <p:spPr>
          <a:xfrm>
            <a:off x="160283" y="2647810"/>
            <a:ext cx="6093372" cy="1384995"/>
          </a:xfrm>
          <a:prstGeom prst="rect">
            <a:avLst/>
          </a:prstGeom>
          <a:noFill/>
        </p:spPr>
        <p:txBody>
          <a:bodyPr wrap="square">
            <a:spAutoFit/>
          </a:bodyPr>
          <a:lstStyle/>
          <a:p>
            <a:r>
              <a:rPr lang="en-GB" sz="2800" dirty="0">
                <a:effectLst/>
              </a:rPr>
              <a:t>Enzymes that </a:t>
            </a:r>
            <a:r>
              <a:rPr lang="en-GB" sz="2800" b="1" i="1" dirty="0">
                <a:effectLst/>
              </a:rPr>
              <a:t>undo the actions of the second messenger–dependent protein kinases</a:t>
            </a:r>
          </a:p>
        </p:txBody>
      </p:sp>
      <p:pic>
        <p:nvPicPr>
          <p:cNvPr id="6" name="Picture 5" descr="Text, table&#10;&#10;Description automatically generated with medium confidence">
            <a:extLst>
              <a:ext uri="{FF2B5EF4-FFF2-40B4-BE49-F238E27FC236}">
                <a16:creationId xmlns:a16="http://schemas.microsoft.com/office/drawing/2014/main" id="{D8396EA2-B66F-A7EF-E84A-6C24CA976C72}"/>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6495564" y="178156"/>
            <a:ext cx="5105886" cy="6592410"/>
          </a:xfrm>
          <a:prstGeom prst="rect">
            <a:avLst/>
          </a:prstGeom>
        </p:spPr>
      </p:pic>
      <p:sp>
        <p:nvSpPr>
          <p:cNvPr id="7" name="TextBox 6">
            <a:extLst>
              <a:ext uri="{FF2B5EF4-FFF2-40B4-BE49-F238E27FC236}">
                <a16:creationId xmlns:a16="http://schemas.microsoft.com/office/drawing/2014/main" id="{F0AFE114-32B7-F68F-E7B3-4770B1276E8E}"/>
              </a:ext>
            </a:extLst>
          </p:cNvPr>
          <p:cNvSpPr txBox="1"/>
          <p:nvPr/>
        </p:nvSpPr>
        <p:spPr>
          <a:xfrm>
            <a:off x="2088926" y="5486400"/>
            <a:ext cx="4164729" cy="1169551"/>
          </a:xfrm>
          <a:prstGeom prst="rect">
            <a:avLst/>
          </a:prstGeom>
          <a:noFill/>
        </p:spPr>
        <p:txBody>
          <a:bodyPr wrap="square">
            <a:spAutoFit/>
          </a:bodyPr>
          <a:lstStyle/>
          <a:p>
            <a:pPr algn="r" eaLnBrk="1" hangingPunct="1">
              <a:spcBef>
                <a:spcPct val="0"/>
              </a:spcBef>
              <a:buFontTx/>
              <a:buNone/>
            </a:pPr>
            <a:r>
              <a:rPr lang="en-US" altLang="en-US" sz="1400" dirty="0">
                <a:latin typeface="Helvetica" pitchFamily="2" charset="0"/>
              </a:rPr>
              <a:t>Signal Transduction in the Brain, </a:t>
            </a:r>
            <a:r>
              <a:rPr lang="en-US" altLang="en-US" sz="1400" dirty="0" err="1">
                <a:latin typeface="Helvetica" pitchFamily="2" charset="0"/>
              </a:rPr>
              <a:t>Nestler</a:t>
            </a:r>
            <a:r>
              <a:rPr lang="en-US" altLang="en-US" sz="1400" dirty="0">
                <a:latin typeface="Helvetica" pitchFamily="2" charset="0"/>
              </a:rPr>
              <a:t> EJ, Hyman SE, Holtzman DM, </a:t>
            </a:r>
            <a:r>
              <a:rPr lang="en-US" altLang="en-US" sz="1400" dirty="0" err="1">
                <a:latin typeface="Helvetica" pitchFamily="2" charset="0"/>
              </a:rPr>
              <a:t>Malenka</a:t>
            </a:r>
            <a:r>
              <a:rPr lang="en-US" altLang="en-US" sz="1400" dirty="0">
                <a:latin typeface="Helvetica" pitchFamily="2" charset="0"/>
              </a:rPr>
              <a:t> RC. </a:t>
            </a:r>
            <a:r>
              <a:rPr lang="en-US" altLang="en-US" sz="1400" i="1" dirty="0">
                <a:latin typeface="Helvetica" pitchFamily="2" charset="0"/>
              </a:rPr>
              <a:t>Molecular Neuropharmacology: A Foundation for Clinical Neuroscience, 3e;</a:t>
            </a:r>
            <a:r>
              <a:rPr lang="en-US" altLang="en-US" sz="1400" dirty="0">
                <a:latin typeface="Helvetica" pitchFamily="2" charset="0"/>
              </a:rPr>
              <a:t> 2015. Available at: https://</a:t>
            </a:r>
            <a:r>
              <a:rPr lang="en-US" altLang="en-US" sz="1400" dirty="0" err="1">
                <a:latin typeface="Helvetica" pitchFamily="2" charset="0"/>
              </a:rPr>
              <a:t>mhmedical.com</a:t>
            </a:r>
            <a:endParaRPr lang="en-US" altLang="en-US" sz="1400" dirty="0">
              <a:latin typeface="Helvetica" pitchFamily="2" charset="0"/>
            </a:endParaRPr>
          </a:p>
        </p:txBody>
      </p:sp>
    </p:spTree>
    <p:extLst>
      <p:ext uri="{BB962C8B-B14F-4D97-AF65-F5344CB8AC3E}">
        <p14:creationId xmlns:p14="http://schemas.microsoft.com/office/powerpoint/2010/main" val="23345840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6" name="Text Placeholder 2">
            <a:extLst>
              <a:ext uri="{FF2B5EF4-FFF2-40B4-BE49-F238E27FC236}">
                <a16:creationId xmlns:a16="http://schemas.microsoft.com/office/drawing/2014/main" id="{B2B2878A-31F2-4BB1-ACD8-DFB70FFE1A26}"/>
              </a:ext>
            </a:extLst>
          </p:cNvPr>
          <p:cNvSpPr txBox="1"/>
          <p:nvPr>
            <p:custDataLst>
              <p:tags r:id="rId1"/>
            </p:custDataLst>
          </p:nvPr>
        </p:nvSpPr>
        <p:spPr bwMode="auto">
          <a:xfrm>
            <a:off x="0" y="196726"/>
            <a:ext cx="4864231" cy="1106051"/>
          </a:xfrm>
          <a:prstGeom prst="rect">
            <a:avLst/>
          </a:prstGeom>
        </p:spPr>
        <p:txBody>
          <a:bodyPr vert="horz" lIns="91440" tIns="45720" rIns="91440" bIns="45720" rtlCol="0" anchor="ctr">
            <a:normAutofit fontScale="77500" lnSpcReduction="20000"/>
          </a:bodyPr>
          <a:lstStyle>
            <a:lvl1pPr>
              <a:lnSpc>
                <a:spcPct val="90000"/>
              </a:lnSpc>
              <a:spcBef>
                <a:spcPct val="0"/>
              </a:spcBef>
              <a:buNone/>
              <a:defRPr sz="4000">
                <a:latin typeface="+mj-lt"/>
                <a:ea typeface="+mj-ea"/>
                <a:cs typeface="+mj-cs"/>
              </a:defRPr>
            </a:lvl1pPr>
            <a:lvl2pPr eaLnBrk="0" hangingPunct="0">
              <a:defRPr>
                <a:solidFill>
                  <a:schemeClr val="tx1"/>
                </a:solidFill>
                <a:latin typeface="Arial" panose="020B0604020202020204" pitchFamily="34" charset="0"/>
                <a:ea typeface="ＭＳ Ｐゴシック" panose="020B0600070205080204" pitchFamily="34" charset="-128"/>
              </a:defRPr>
            </a:lvl2pPr>
            <a:lvl3pPr eaLnBrk="0" hangingPunct="0">
              <a:defRPr>
                <a:solidFill>
                  <a:schemeClr val="tx1"/>
                </a:solidFill>
                <a:latin typeface="Arial" panose="020B0604020202020204" pitchFamily="34" charset="0"/>
                <a:ea typeface="ＭＳ Ｐゴシック" panose="020B0600070205080204" pitchFamily="34" charset="-128"/>
              </a:defRPr>
            </a:lvl3pPr>
            <a:lvl4pPr eaLnBrk="0" hangingPunct="0">
              <a:defRPr>
                <a:solidFill>
                  <a:schemeClr val="tx1"/>
                </a:solidFill>
                <a:latin typeface="Arial" panose="020B0604020202020204" pitchFamily="34" charset="0"/>
                <a:ea typeface="ＭＳ Ｐゴシック" panose="020B0600070205080204" pitchFamily="34" charset="-128"/>
              </a:defRPr>
            </a:lvl4pPr>
            <a:lvl5pPr eaLnBrk="0" hangingPunct="0">
              <a:defRPr>
                <a:solidFill>
                  <a:schemeClr val="tx1"/>
                </a:solidFill>
                <a:latin typeface="Arial" panose="020B0604020202020204" pitchFamily="34" charset="0"/>
                <a:ea typeface="ＭＳ Ｐゴシック" panose="020B0600070205080204" pitchFamily="34" charset="-128"/>
              </a:defRPr>
            </a:lvl5pPr>
            <a:lvl6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6pPr>
            <a:lvl7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7pPr>
            <a:lvl8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8pPr>
            <a:lvl9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9pPr>
          </a:lstStyle>
          <a:p>
            <a:r>
              <a:rPr lang="en-US" altLang="en-US" cap="all" dirty="0"/>
              <a:t>General patterns of signal transduction in </a:t>
            </a:r>
            <a:r>
              <a:rPr lang="en-US" altLang="en-US" cap="all"/>
              <a:t>the brain</a:t>
            </a:r>
            <a:endParaRPr lang="en-US" altLang="en-US" cap="all" dirty="0"/>
          </a:p>
        </p:txBody>
      </p:sp>
      <p:sp>
        <p:nvSpPr>
          <p:cNvPr id="5" name="TextBox 4">
            <a:extLst>
              <a:ext uri="{FF2B5EF4-FFF2-40B4-BE49-F238E27FC236}">
                <a16:creationId xmlns:a16="http://schemas.microsoft.com/office/drawing/2014/main" id="{4EEA140B-27B9-DF21-37B1-044283CF339C}"/>
              </a:ext>
            </a:extLst>
          </p:cNvPr>
          <p:cNvSpPr txBox="1"/>
          <p:nvPr/>
        </p:nvSpPr>
        <p:spPr>
          <a:xfrm>
            <a:off x="2088926" y="6273225"/>
            <a:ext cx="10103074" cy="584775"/>
          </a:xfrm>
          <a:prstGeom prst="rect">
            <a:avLst/>
          </a:prstGeom>
          <a:noFill/>
        </p:spPr>
        <p:txBody>
          <a:bodyPr wrap="square">
            <a:spAutoFit/>
          </a:bodyPr>
          <a:lstStyle/>
          <a:p>
            <a:pPr algn="r" eaLnBrk="1" hangingPunct="1">
              <a:spcBef>
                <a:spcPct val="0"/>
              </a:spcBef>
              <a:buFontTx/>
              <a:buNone/>
            </a:pPr>
            <a:r>
              <a:rPr lang="en-US" altLang="en-US" sz="1600" dirty="0">
                <a:latin typeface="Helvetica" pitchFamily="2" charset="0"/>
              </a:rPr>
              <a:t>Signal Transduction in the Brain, </a:t>
            </a:r>
            <a:r>
              <a:rPr lang="en-US" altLang="en-US" sz="1600" dirty="0" err="1">
                <a:latin typeface="Helvetica" pitchFamily="2" charset="0"/>
              </a:rPr>
              <a:t>Nestler</a:t>
            </a:r>
            <a:r>
              <a:rPr lang="en-US" altLang="en-US" sz="1600" dirty="0">
                <a:latin typeface="Helvetica" pitchFamily="2" charset="0"/>
              </a:rPr>
              <a:t> EJ, Hyman SE, Holtzman DM, </a:t>
            </a:r>
            <a:r>
              <a:rPr lang="en-US" altLang="en-US" sz="1600" dirty="0" err="1">
                <a:latin typeface="Helvetica" pitchFamily="2" charset="0"/>
              </a:rPr>
              <a:t>Malenka</a:t>
            </a:r>
            <a:r>
              <a:rPr lang="en-US" altLang="en-US" sz="1600" dirty="0">
                <a:latin typeface="Helvetica" pitchFamily="2" charset="0"/>
              </a:rPr>
              <a:t> RC. </a:t>
            </a:r>
            <a:r>
              <a:rPr lang="en-US" altLang="en-US" sz="1600" i="1" dirty="0">
                <a:latin typeface="Helvetica" pitchFamily="2" charset="0"/>
              </a:rPr>
              <a:t>Molecular Neuropharmacology: A Foundation for Clinical Neuroscience, 3e;</a:t>
            </a:r>
            <a:r>
              <a:rPr lang="en-US" altLang="en-US" sz="1600" dirty="0">
                <a:latin typeface="Helvetica" pitchFamily="2" charset="0"/>
              </a:rPr>
              <a:t> 2015. Available at: https://</a:t>
            </a:r>
            <a:r>
              <a:rPr lang="en-US" altLang="en-US" sz="1600" dirty="0" err="1">
                <a:latin typeface="Helvetica" pitchFamily="2" charset="0"/>
              </a:rPr>
              <a:t>mhmedical.com</a:t>
            </a:r>
            <a:endParaRPr lang="en-US" altLang="en-US" sz="1600" dirty="0">
              <a:latin typeface="Helvetica" pitchFamily="2" charset="0"/>
            </a:endParaRPr>
          </a:p>
        </p:txBody>
      </p:sp>
      <p:sp>
        <p:nvSpPr>
          <p:cNvPr id="7" name="TextBox 6">
            <a:extLst>
              <a:ext uri="{FF2B5EF4-FFF2-40B4-BE49-F238E27FC236}">
                <a16:creationId xmlns:a16="http://schemas.microsoft.com/office/drawing/2014/main" id="{2837D0B1-09C2-501C-E3DF-0CA599A6425E}"/>
              </a:ext>
            </a:extLst>
          </p:cNvPr>
          <p:cNvSpPr txBox="1"/>
          <p:nvPr/>
        </p:nvSpPr>
        <p:spPr>
          <a:xfrm>
            <a:off x="295847" y="2593360"/>
            <a:ext cx="4477032" cy="1938992"/>
          </a:xfrm>
          <a:prstGeom prst="rect">
            <a:avLst/>
          </a:prstGeom>
          <a:noFill/>
        </p:spPr>
        <p:txBody>
          <a:bodyPr wrap="square">
            <a:spAutoFit/>
          </a:bodyPr>
          <a:lstStyle/>
          <a:p>
            <a:pPr marL="457200" indent="-457200">
              <a:buFont typeface="+mj-lt"/>
              <a:buAutoNum type="alphaUcPeriod" startAt="3"/>
            </a:pPr>
            <a:r>
              <a:rPr lang="en-US" altLang="en-US" sz="2400" b="1" dirty="0"/>
              <a:t>Neurotrophic factor </a:t>
            </a:r>
            <a:r>
              <a:rPr lang="en-US" altLang="en-US" sz="2400" dirty="0"/>
              <a:t>activation of a receptor that contains </a:t>
            </a:r>
            <a:r>
              <a:rPr lang="en-US" altLang="en-US" sz="2400" b="1" dirty="0"/>
              <a:t>protein tyrosine kinase </a:t>
            </a:r>
            <a:r>
              <a:rPr lang="en-US" altLang="en-US" sz="2400" dirty="0"/>
              <a:t>activity or that activates such a kinase indirectly</a:t>
            </a:r>
          </a:p>
        </p:txBody>
      </p:sp>
      <p:grpSp>
        <p:nvGrpSpPr>
          <p:cNvPr id="3" name="Group 2">
            <a:extLst>
              <a:ext uri="{FF2B5EF4-FFF2-40B4-BE49-F238E27FC236}">
                <a16:creationId xmlns:a16="http://schemas.microsoft.com/office/drawing/2014/main" id="{14A7B4A0-5B8A-7874-9029-3F5A9AB67E9F}"/>
              </a:ext>
            </a:extLst>
          </p:cNvPr>
          <p:cNvGrpSpPr/>
          <p:nvPr/>
        </p:nvGrpSpPr>
        <p:grpSpPr>
          <a:xfrm>
            <a:off x="4864231" y="298205"/>
            <a:ext cx="6396689" cy="5721641"/>
            <a:chOff x="4864231" y="298205"/>
            <a:chExt cx="6396689" cy="5721641"/>
          </a:xfrm>
        </p:grpSpPr>
        <p:pic>
          <p:nvPicPr>
            <p:cNvPr id="14342" name="New picture">
              <a:extLst>
                <a:ext uri="{FF2B5EF4-FFF2-40B4-BE49-F238E27FC236}">
                  <a16:creationId xmlns:a16="http://schemas.microsoft.com/office/drawing/2014/main" id="{0F8C6904-B9DA-FD90-3401-B9328E668356}"/>
                </a:ext>
              </a:extLst>
            </p:cNvPr>
            <p:cNvPicPr>
              <a:picLocks noChangeAspect="1" noChangeArrowheads="1"/>
            </p:cNvPicPr>
            <p:nvPr>
              <p:custDataLst>
                <p:tags r:id="rId2"/>
              </p:custDataLst>
            </p:nvPr>
          </p:nvPicPr>
          <p:blipFill rotWithShape="1">
            <a:blip r:embed="rId5">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rcRect b="5340"/>
            <a:stretch/>
          </p:blipFill>
          <p:spPr bwMode="auto">
            <a:xfrm>
              <a:off x="5024114" y="298205"/>
              <a:ext cx="6236806" cy="5721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
          <p:nvSpPr>
            <p:cNvPr id="2" name="Rectangle 1">
              <a:extLst>
                <a:ext uri="{FF2B5EF4-FFF2-40B4-BE49-F238E27FC236}">
                  <a16:creationId xmlns:a16="http://schemas.microsoft.com/office/drawing/2014/main" id="{DC9849D8-7F51-60EC-B774-2A3B25F6B55D}"/>
                </a:ext>
              </a:extLst>
            </p:cNvPr>
            <p:cNvSpPr/>
            <p:nvPr/>
          </p:nvSpPr>
          <p:spPr>
            <a:xfrm>
              <a:off x="4864231" y="3044858"/>
              <a:ext cx="2108069" cy="297498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id="{9BD1536E-9440-AEA4-15DA-B02A438090D2}"/>
              </a:ext>
            </a:extLst>
          </p:cNvPr>
          <p:cNvSpPr txBox="1"/>
          <p:nvPr/>
        </p:nvSpPr>
        <p:spPr>
          <a:xfrm>
            <a:off x="4641" y="1385874"/>
            <a:ext cx="5059443" cy="954107"/>
          </a:xfrm>
          <a:prstGeom prst="rect">
            <a:avLst/>
          </a:prstGeom>
          <a:noFill/>
        </p:spPr>
        <p:txBody>
          <a:bodyPr wrap="square">
            <a:spAutoFit/>
          </a:bodyPr>
          <a:lstStyle/>
          <a:p>
            <a:r>
              <a:rPr lang="en-GB" sz="2800" b="1" u="sng" cap="all" dirty="0" err="1">
                <a:effectLst/>
                <a:latin typeface="+mj-lt"/>
              </a:rPr>
              <a:t>Neurotrophin</a:t>
            </a:r>
            <a:r>
              <a:rPr lang="en-GB" sz="2800" b="1" u="sng" cap="all" dirty="0">
                <a:effectLst/>
                <a:latin typeface="+mj-lt"/>
              </a:rPr>
              <a:t> </a:t>
            </a:r>
            <a:r>
              <a:rPr lang="en-GB" sz="2800" b="1" u="sng" cap="all" dirty="0" err="1">
                <a:effectLst/>
                <a:latin typeface="+mj-lt"/>
              </a:rPr>
              <a:t>Signaling</a:t>
            </a:r>
            <a:r>
              <a:rPr lang="en-GB" sz="2800" b="1" u="sng" cap="all" dirty="0">
                <a:latin typeface="+mj-lt"/>
              </a:rPr>
              <a:t> </a:t>
            </a:r>
            <a:r>
              <a:rPr lang="en-GB" sz="2800" b="1" u="sng" cap="all" dirty="0">
                <a:effectLst/>
                <a:latin typeface="+mj-lt"/>
              </a:rPr>
              <a:t>Pathways</a:t>
            </a:r>
          </a:p>
        </p:txBody>
      </p:sp>
    </p:spTree>
    <p:extLst>
      <p:ext uri="{BB962C8B-B14F-4D97-AF65-F5344CB8AC3E}">
        <p14:creationId xmlns:p14="http://schemas.microsoft.com/office/powerpoint/2010/main" val="2959102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3" name="TextBox 2">
            <a:extLst>
              <a:ext uri="{FF2B5EF4-FFF2-40B4-BE49-F238E27FC236}">
                <a16:creationId xmlns:a16="http://schemas.microsoft.com/office/drawing/2014/main" id="{715FBDBB-5E6C-7C06-2F2F-040E1EB19F62}"/>
              </a:ext>
            </a:extLst>
          </p:cNvPr>
          <p:cNvSpPr txBox="1"/>
          <p:nvPr/>
        </p:nvSpPr>
        <p:spPr>
          <a:xfrm>
            <a:off x="195910" y="16453"/>
            <a:ext cx="7905750" cy="923330"/>
          </a:xfrm>
          <a:prstGeom prst="rect">
            <a:avLst/>
          </a:prstGeom>
        </p:spPr>
        <p:txBody>
          <a:bodyPr vert="horz" lIns="91440" tIns="45720" rIns="91440" bIns="45720" rtlCol="0" anchor="ctr">
            <a:normAutofit/>
          </a:bodyPr>
          <a:lstStyle>
            <a:lvl1pPr>
              <a:lnSpc>
                <a:spcPct val="90000"/>
              </a:lnSpc>
              <a:spcBef>
                <a:spcPct val="0"/>
              </a:spcBef>
              <a:buNone/>
              <a:defRPr sz="4000">
                <a:latin typeface="+mj-lt"/>
                <a:ea typeface="+mj-ea"/>
                <a:cs typeface="+mj-cs"/>
              </a:defRPr>
            </a:lvl1pPr>
          </a:lstStyle>
          <a:p>
            <a:r>
              <a:rPr lang="en-GB" sz="3800" cap="all" dirty="0" err="1"/>
              <a:t>Neurotrophin</a:t>
            </a:r>
            <a:r>
              <a:rPr lang="en-GB" sz="3800" cap="all" dirty="0"/>
              <a:t> </a:t>
            </a:r>
            <a:r>
              <a:rPr lang="en-GB" sz="3800" cap="all" dirty="0" err="1"/>
              <a:t>Signaling</a:t>
            </a:r>
            <a:r>
              <a:rPr lang="en-GB" sz="3800" cap="all" dirty="0"/>
              <a:t> Pathways</a:t>
            </a:r>
          </a:p>
        </p:txBody>
      </p:sp>
      <p:sp>
        <p:nvSpPr>
          <p:cNvPr id="4" name="TextBox 3">
            <a:extLst>
              <a:ext uri="{FF2B5EF4-FFF2-40B4-BE49-F238E27FC236}">
                <a16:creationId xmlns:a16="http://schemas.microsoft.com/office/drawing/2014/main" id="{0D40FA8C-0DDD-4207-F624-B1B53B0A9C71}"/>
              </a:ext>
            </a:extLst>
          </p:cNvPr>
          <p:cNvSpPr txBox="1"/>
          <p:nvPr/>
        </p:nvSpPr>
        <p:spPr>
          <a:xfrm>
            <a:off x="5603661" y="5811560"/>
            <a:ext cx="6693756" cy="461665"/>
          </a:xfrm>
          <a:prstGeom prst="rect">
            <a:avLst/>
          </a:prstGeom>
          <a:noFill/>
        </p:spPr>
        <p:txBody>
          <a:bodyPr wrap="none" rtlCol="0">
            <a:spAutoFit/>
          </a:bodyPr>
          <a:lstStyle/>
          <a:p>
            <a:r>
              <a:rPr lang="en-GB" sz="2400" dirty="0">
                <a:effectLst/>
              </a:rPr>
              <a:t>Intracellular pathways of </a:t>
            </a:r>
            <a:r>
              <a:rPr lang="en-GB" sz="2400" dirty="0" err="1">
                <a:effectLst/>
              </a:rPr>
              <a:t>neurotrophins</a:t>
            </a:r>
            <a:r>
              <a:rPr lang="en-GB" sz="2400" dirty="0">
                <a:effectLst/>
              </a:rPr>
              <a:t> in the brain</a:t>
            </a:r>
          </a:p>
        </p:txBody>
      </p:sp>
      <p:pic>
        <p:nvPicPr>
          <p:cNvPr id="6" name="Picture 5">
            <a:extLst>
              <a:ext uri="{FF2B5EF4-FFF2-40B4-BE49-F238E27FC236}">
                <a16:creationId xmlns:a16="http://schemas.microsoft.com/office/drawing/2014/main" id="{06228AAD-767E-5480-5786-7B12D302C20D}"/>
              </a:ext>
            </a:extLst>
          </p:cNvPr>
          <p:cNvPicPr>
            <a:picLocks noChangeAspect="1"/>
          </p:cNvPicPr>
          <p:nvPr/>
        </p:nvPicPr>
        <p:blipFill>
          <a:blip r:embed="rId3"/>
          <a:stretch>
            <a:fillRect/>
          </a:stretch>
        </p:blipFill>
        <p:spPr>
          <a:xfrm>
            <a:off x="6685390" y="641483"/>
            <a:ext cx="5126262" cy="5170077"/>
          </a:xfrm>
          <a:prstGeom prst="rect">
            <a:avLst/>
          </a:prstGeom>
        </p:spPr>
      </p:pic>
      <p:sp>
        <p:nvSpPr>
          <p:cNvPr id="9" name="TextBox 8">
            <a:extLst>
              <a:ext uri="{FF2B5EF4-FFF2-40B4-BE49-F238E27FC236}">
                <a16:creationId xmlns:a16="http://schemas.microsoft.com/office/drawing/2014/main" id="{2DDD7FAB-0B3A-C861-8F67-F96D9F166A34}"/>
              </a:ext>
            </a:extLst>
          </p:cNvPr>
          <p:cNvSpPr txBox="1"/>
          <p:nvPr/>
        </p:nvSpPr>
        <p:spPr>
          <a:xfrm>
            <a:off x="2088926" y="6390988"/>
            <a:ext cx="10103074" cy="523220"/>
          </a:xfrm>
          <a:prstGeom prst="rect">
            <a:avLst/>
          </a:prstGeom>
          <a:noFill/>
        </p:spPr>
        <p:txBody>
          <a:bodyPr wrap="square">
            <a:spAutoFit/>
          </a:bodyPr>
          <a:lstStyle/>
          <a:p>
            <a:pPr algn="r" eaLnBrk="1" hangingPunct="1">
              <a:spcBef>
                <a:spcPct val="0"/>
              </a:spcBef>
              <a:buFontTx/>
              <a:buNone/>
            </a:pPr>
            <a:r>
              <a:rPr lang="en-US" altLang="en-US" sz="1400" dirty="0">
                <a:latin typeface="Helvetica" pitchFamily="2" charset="0"/>
              </a:rPr>
              <a:t>Signal Transduction in the Brain, </a:t>
            </a:r>
            <a:r>
              <a:rPr lang="en-US" altLang="en-US" sz="1400" dirty="0" err="1">
                <a:latin typeface="Helvetica" pitchFamily="2" charset="0"/>
              </a:rPr>
              <a:t>Nestler</a:t>
            </a:r>
            <a:r>
              <a:rPr lang="en-US" altLang="en-US" sz="1400" dirty="0">
                <a:latin typeface="Helvetica" pitchFamily="2" charset="0"/>
              </a:rPr>
              <a:t> EJ, Hyman SE, Holtzman DM, </a:t>
            </a:r>
            <a:r>
              <a:rPr lang="en-US" altLang="en-US" sz="1400" dirty="0" err="1">
                <a:latin typeface="Helvetica" pitchFamily="2" charset="0"/>
              </a:rPr>
              <a:t>Malenka</a:t>
            </a:r>
            <a:r>
              <a:rPr lang="en-US" altLang="en-US" sz="1400" dirty="0">
                <a:latin typeface="Helvetica" pitchFamily="2" charset="0"/>
              </a:rPr>
              <a:t> RC. </a:t>
            </a:r>
            <a:r>
              <a:rPr lang="en-US" altLang="en-US" sz="1400" i="1" dirty="0">
                <a:latin typeface="Helvetica" pitchFamily="2" charset="0"/>
              </a:rPr>
              <a:t>Molecular Neuropharmacology: A Foundation for Clinical Neuroscience, 3e;</a:t>
            </a:r>
            <a:r>
              <a:rPr lang="en-US" altLang="en-US" sz="1400" dirty="0">
                <a:latin typeface="Helvetica" pitchFamily="2" charset="0"/>
              </a:rPr>
              <a:t> 2015. Available at: https://</a:t>
            </a:r>
            <a:r>
              <a:rPr lang="en-US" altLang="en-US" sz="1400" dirty="0" err="1">
                <a:latin typeface="Helvetica" pitchFamily="2" charset="0"/>
              </a:rPr>
              <a:t>mhmedical.com</a:t>
            </a:r>
            <a:endParaRPr lang="en-US" altLang="en-US" sz="1400" dirty="0">
              <a:latin typeface="Helvetica" pitchFamily="2" charset="0"/>
            </a:endParaRPr>
          </a:p>
        </p:txBody>
      </p:sp>
      <p:sp>
        <p:nvSpPr>
          <p:cNvPr id="11" name="TextBox 10">
            <a:extLst>
              <a:ext uri="{FF2B5EF4-FFF2-40B4-BE49-F238E27FC236}">
                <a16:creationId xmlns:a16="http://schemas.microsoft.com/office/drawing/2014/main" id="{6E2258E6-55C3-3D24-5E65-13B9484EDDD8}"/>
              </a:ext>
            </a:extLst>
          </p:cNvPr>
          <p:cNvSpPr txBox="1"/>
          <p:nvPr/>
        </p:nvSpPr>
        <p:spPr>
          <a:xfrm>
            <a:off x="266700" y="1029953"/>
            <a:ext cx="5442378" cy="1384995"/>
          </a:xfrm>
          <a:prstGeom prst="rect">
            <a:avLst/>
          </a:prstGeom>
          <a:noFill/>
        </p:spPr>
        <p:txBody>
          <a:bodyPr wrap="square">
            <a:spAutoFit/>
          </a:bodyPr>
          <a:lstStyle/>
          <a:p>
            <a:r>
              <a:rPr lang="en-GB" sz="2400" b="1" dirty="0" err="1">
                <a:effectLst/>
                <a:latin typeface="Helvetica" pitchFamily="2" charset="0"/>
              </a:rPr>
              <a:t>Neurotrophins</a:t>
            </a:r>
            <a:r>
              <a:rPr lang="en-GB" sz="2000" dirty="0">
                <a:effectLst/>
                <a:latin typeface="Helvetica" pitchFamily="2" charset="0"/>
              </a:rPr>
              <a:t> bind to a plasma membrane receptor, termed </a:t>
            </a:r>
            <a:r>
              <a:rPr lang="en-GB" sz="2000" b="1" dirty="0">
                <a:effectLst/>
                <a:latin typeface="Helvetica" pitchFamily="2" charset="0"/>
              </a:rPr>
              <a:t>Trk</a:t>
            </a:r>
            <a:r>
              <a:rPr lang="en-GB" sz="2000" dirty="0">
                <a:effectLst/>
                <a:latin typeface="Helvetica" pitchFamily="2" charset="0"/>
              </a:rPr>
              <a:t>, and in turn trigger the </a:t>
            </a:r>
            <a:r>
              <a:rPr lang="en-GB" sz="2000" i="1" dirty="0">
                <a:effectLst/>
                <a:latin typeface="Helvetica" pitchFamily="2" charset="0"/>
              </a:rPr>
              <a:t>dimerization, phosphorylation, and intrinsic protein tyrosine kinase activity of Trk.</a:t>
            </a:r>
          </a:p>
        </p:txBody>
      </p:sp>
      <p:sp>
        <p:nvSpPr>
          <p:cNvPr id="13" name="TextBox 12">
            <a:extLst>
              <a:ext uri="{FF2B5EF4-FFF2-40B4-BE49-F238E27FC236}">
                <a16:creationId xmlns:a16="http://schemas.microsoft.com/office/drawing/2014/main" id="{86BFB7C6-A2A8-88EA-F58E-E8277C5B0202}"/>
              </a:ext>
            </a:extLst>
          </p:cNvPr>
          <p:cNvSpPr txBox="1"/>
          <p:nvPr/>
        </p:nvSpPr>
        <p:spPr>
          <a:xfrm>
            <a:off x="266699" y="2571479"/>
            <a:ext cx="5562601" cy="923330"/>
          </a:xfrm>
          <a:prstGeom prst="rect">
            <a:avLst/>
          </a:prstGeom>
          <a:noFill/>
        </p:spPr>
        <p:txBody>
          <a:bodyPr wrap="square">
            <a:spAutoFit/>
          </a:bodyPr>
          <a:lstStyle/>
          <a:p>
            <a:r>
              <a:rPr lang="en-GB" dirty="0">
                <a:latin typeface="Helvetica" pitchFamily="2" charset="0"/>
              </a:rPr>
              <a:t>P</a:t>
            </a:r>
            <a:r>
              <a:rPr lang="en-GB" dirty="0">
                <a:effectLst/>
                <a:latin typeface="Helvetica" pitchFamily="2" charset="0"/>
              </a:rPr>
              <a:t>hosphorylation of numerous cell proteins,</a:t>
            </a:r>
          </a:p>
          <a:p>
            <a:r>
              <a:rPr lang="en-GB" dirty="0">
                <a:effectLst/>
                <a:latin typeface="Helvetica" pitchFamily="2" charset="0"/>
              </a:rPr>
              <a:t>mediate the diverse effects of </a:t>
            </a:r>
            <a:r>
              <a:rPr lang="en-GB" dirty="0" err="1">
                <a:effectLst/>
                <a:latin typeface="Helvetica" pitchFamily="2" charset="0"/>
              </a:rPr>
              <a:t>neurotrophins</a:t>
            </a:r>
            <a:r>
              <a:rPr lang="en-GB" dirty="0">
                <a:effectLst/>
                <a:latin typeface="Helvetica" pitchFamily="2" charset="0"/>
              </a:rPr>
              <a:t> on neuronal function:</a:t>
            </a:r>
          </a:p>
        </p:txBody>
      </p:sp>
      <p:sp>
        <p:nvSpPr>
          <p:cNvPr id="15" name="TextBox 14">
            <a:extLst>
              <a:ext uri="{FF2B5EF4-FFF2-40B4-BE49-F238E27FC236}">
                <a16:creationId xmlns:a16="http://schemas.microsoft.com/office/drawing/2014/main" id="{B91B1753-A205-6F0F-18B5-6289726E7E88}"/>
              </a:ext>
            </a:extLst>
          </p:cNvPr>
          <p:cNvSpPr txBox="1"/>
          <p:nvPr/>
        </p:nvSpPr>
        <p:spPr>
          <a:xfrm>
            <a:off x="266699" y="3584979"/>
            <a:ext cx="6418691" cy="2554545"/>
          </a:xfrm>
          <a:prstGeom prst="rect">
            <a:avLst/>
          </a:prstGeom>
          <a:noFill/>
        </p:spPr>
        <p:txBody>
          <a:bodyPr wrap="square">
            <a:spAutoFit/>
          </a:bodyPr>
          <a:lstStyle/>
          <a:p>
            <a:pPr marL="285750" indent="-285750">
              <a:buFont typeface="Arial" panose="020B0604020202020204" pitchFamily="34" charset="0"/>
              <a:buChar char="•"/>
            </a:pPr>
            <a:r>
              <a:rPr lang="en-GB" sz="2000" dirty="0">
                <a:effectLst/>
                <a:latin typeface="Helvetica" pitchFamily="2" charset="0"/>
              </a:rPr>
              <a:t>regulation of ion channel activity;</a:t>
            </a:r>
          </a:p>
          <a:p>
            <a:pPr marL="285750" indent="-285750">
              <a:buFont typeface="Arial" panose="020B0604020202020204" pitchFamily="34" charset="0"/>
              <a:buChar char="•"/>
            </a:pPr>
            <a:r>
              <a:rPr lang="en-GB" sz="2000" dirty="0">
                <a:effectLst/>
                <a:latin typeface="Helvetica" pitchFamily="2" charset="0"/>
              </a:rPr>
              <a:t>neurotransmitter receptor sensitivity; </a:t>
            </a:r>
          </a:p>
          <a:p>
            <a:pPr marL="285750" indent="-285750">
              <a:buFont typeface="Arial" panose="020B0604020202020204" pitchFamily="34" charset="0"/>
              <a:buChar char="•"/>
            </a:pPr>
            <a:r>
              <a:rPr lang="en-GB" sz="2000" dirty="0">
                <a:latin typeface="Helvetica" pitchFamily="2" charset="0"/>
              </a:rPr>
              <a:t>n</a:t>
            </a:r>
            <a:r>
              <a:rPr lang="en-GB" sz="2000" dirty="0">
                <a:effectLst/>
                <a:latin typeface="Helvetica" pitchFamily="2" charset="0"/>
              </a:rPr>
              <a:t>eurotransmitter</a:t>
            </a:r>
            <a:r>
              <a:rPr lang="en-GB" sz="2000" dirty="0">
                <a:latin typeface="Helvetica" pitchFamily="2" charset="0"/>
              </a:rPr>
              <a:t> </a:t>
            </a:r>
            <a:r>
              <a:rPr lang="en-GB" sz="2000" dirty="0">
                <a:effectLst/>
                <a:latin typeface="Helvetica" pitchFamily="2" charset="0"/>
              </a:rPr>
              <a:t>synthesis, release, and reuptake; </a:t>
            </a:r>
          </a:p>
          <a:p>
            <a:pPr marL="285750" indent="-285750">
              <a:buFont typeface="Arial" panose="020B0604020202020204" pitchFamily="34" charset="0"/>
              <a:buChar char="•"/>
            </a:pPr>
            <a:r>
              <a:rPr lang="en-GB" sz="2000" dirty="0">
                <a:effectLst/>
                <a:latin typeface="Helvetica" pitchFamily="2" charset="0"/>
              </a:rPr>
              <a:t>axoplasmic transport;</a:t>
            </a:r>
          </a:p>
          <a:p>
            <a:pPr marL="285750" indent="-285750">
              <a:buFont typeface="Arial" panose="020B0604020202020204" pitchFamily="34" charset="0"/>
              <a:buChar char="•"/>
            </a:pPr>
            <a:r>
              <a:rPr lang="en-GB" sz="2000" dirty="0">
                <a:effectLst/>
                <a:latin typeface="Helvetica" pitchFamily="2" charset="0"/>
              </a:rPr>
              <a:t>the elaboration of dendritic and axonal processes; </a:t>
            </a:r>
          </a:p>
          <a:p>
            <a:pPr marL="285750" indent="-285750">
              <a:buFont typeface="Arial" panose="020B0604020202020204" pitchFamily="34" charset="0"/>
              <a:buChar char="•"/>
            </a:pPr>
            <a:r>
              <a:rPr lang="en-GB" sz="2000" dirty="0">
                <a:effectLst/>
                <a:latin typeface="Helvetica" pitchFamily="2" charset="0"/>
              </a:rPr>
              <a:t>the differentiation of neurons</a:t>
            </a:r>
            <a:endParaRPr lang="en-GB" sz="2000" dirty="0">
              <a:latin typeface="Helvetica" pitchFamily="2" charset="0"/>
            </a:endParaRPr>
          </a:p>
          <a:p>
            <a:pPr marL="285750" indent="-285750">
              <a:buFont typeface="Arial" panose="020B0604020202020204" pitchFamily="34" charset="0"/>
              <a:buChar char="•"/>
            </a:pPr>
            <a:r>
              <a:rPr lang="en-GB" sz="2000" dirty="0">
                <a:effectLst/>
                <a:latin typeface="Helvetica" pitchFamily="2" charset="0"/>
              </a:rPr>
              <a:t>many forms of neural plasticity (learning and memory)</a:t>
            </a:r>
            <a:endParaRPr lang="en-GB" sz="2000" dirty="0">
              <a:latin typeface="Helvetica" pitchFamily="2" charset="0"/>
            </a:endParaRPr>
          </a:p>
        </p:txBody>
      </p:sp>
    </p:spTree>
    <p:extLst>
      <p:ext uri="{BB962C8B-B14F-4D97-AF65-F5344CB8AC3E}">
        <p14:creationId xmlns:p14="http://schemas.microsoft.com/office/powerpoint/2010/main" val="233542325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9BE1191-2772-2AE9-8067-75CBD0172718}"/>
              </a:ext>
            </a:extLst>
          </p:cNvPr>
          <p:cNvSpPr>
            <a:spLocks noGrp="1"/>
          </p:cNvSpPr>
          <p:nvPr>
            <p:ph type="title"/>
          </p:nvPr>
        </p:nvSpPr>
        <p:spPr>
          <a:xfrm>
            <a:off x="390824" y="287911"/>
            <a:ext cx="10515600" cy="533233"/>
          </a:xfrm>
        </p:spPr>
        <p:txBody>
          <a:bodyPr>
            <a:normAutofit fontScale="90000"/>
          </a:bodyPr>
          <a:lstStyle/>
          <a:p>
            <a:r>
              <a:rPr lang="en-US" sz="3200" b="1" dirty="0"/>
              <a:t>SIGNALING TO THE CELL NUCLEUS</a:t>
            </a:r>
            <a:r>
              <a:rPr lang="en-US" sz="3200" dirty="0"/>
              <a:t>: </a:t>
            </a:r>
            <a:r>
              <a:rPr lang="en-US" sz="3200" i="1" dirty="0"/>
              <a:t>THE DYNAMIC REGULATION OF GENE EXPRESSION</a:t>
            </a:r>
            <a:endParaRPr lang="sl-SI" sz="3200" i="1" dirty="0"/>
          </a:p>
        </p:txBody>
      </p:sp>
      <p:pic>
        <p:nvPicPr>
          <p:cNvPr id="5" name="Grafika 4">
            <a:extLst>
              <a:ext uri="{FF2B5EF4-FFF2-40B4-BE49-F238E27FC236}">
                <a16:creationId xmlns:a16="http://schemas.microsoft.com/office/drawing/2014/main" id="{6E04670C-5BE8-12A9-DB5E-D3B11634E98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7488757" y="821144"/>
            <a:ext cx="4312419" cy="5390525"/>
          </a:xfrm>
          <a:prstGeom prst="rect">
            <a:avLst/>
          </a:prstGeom>
        </p:spPr>
      </p:pic>
      <p:sp>
        <p:nvSpPr>
          <p:cNvPr id="7" name="PoljeZBesedilom 6">
            <a:extLst>
              <a:ext uri="{FF2B5EF4-FFF2-40B4-BE49-F238E27FC236}">
                <a16:creationId xmlns:a16="http://schemas.microsoft.com/office/drawing/2014/main" id="{3430F8E8-AEB4-481A-7C18-DFF6881CD032}"/>
              </a:ext>
            </a:extLst>
          </p:cNvPr>
          <p:cNvSpPr txBox="1"/>
          <p:nvPr/>
        </p:nvSpPr>
        <p:spPr>
          <a:xfrm>
            <a:off x="6096000" y="6211669"/>
            <a:ext cx="6096000" cy="646331"/>
          </a:xfrm>
          <a:prstGeom prst="rect">
            <a:avLst/>
          </a:prstGeom>
          <a:noFill/>
        </p:spPr>
        <p:txBody>
          <a:bodyPr wrap="square">
            <a:spAutoFit/>
          </a:bodyPr>
          <a:lstStyle/>
          <a:p>
            <a:pPr algn="r"/>
            <a:r>
              <a:rPr lang="sl-SI" dirty="0"/>
              <a:t>https://en.wikipedia.org/wiki/Regulation_of_gene_expression#cite_note-genetics-1</a:t>
            </a:r>
          </a:p>
        </p:txBody>
      </p:sp>
      <p:sp>
        <p:nvSpPr>
          <p:cNvPr id="9" name="PoljeZBesedilom 8">
            <a:extLst>
              <a:ext uri="{FF2B5EF4-FFF2-40B4-BE49-F238E27FC236}">
                <a16:creationId xmlns:a16="http://schemas.microsoft.com/office/drawing/2014/main" id="{E0747AF8-8C82-AD90-DFE6-8C1369DB49AE}"/>
              </a:ext>
            </a:extLst>
          </p:cNvPr>
          <p:cNvSpPr txBox="1"/>
          <p:nvPr/>
        </p:nvSpPr>
        <p:spPr>
          <a:xfrm>
            <a:off x="390824" y="1304426"/>
            <a:ext cx="6635617" cy="3170099"/>
          </a:xfrm>
          <a:prstGeom prst="rect">
            <a:avLst/>
          </a:prstGeom>
          <a:noFill/>
        </p:spPr>
        <p:txBody>
          <a:bodyPr wrap="square">
            <a:spAutoFit/>
          </a:bodyPr>
          <a:lstStyle/>
          <a:p>
            <a:r>
              <a:rPr lang="en-US" sz="2000" b="0" i="0" dirty="0">
                <a:solidFill>
                  <a:srgbClr val="2E2E2E"/>
                </a:solidFill>
                <a:effectLst/>
                <a:latin typeface="NexusSans"/>
              </a:rPr>
              <a:t>Gene expression is a fundamental life process providing a </a:t>
            </a:r>
            <a:r>
              <a:rPr lang="en-US" sz="2000" b="1" i="1" dirty="0">
                <a:solidFill>
                  <a:srgbClr val="2E2E2E"/>
                </a:solidFill>
                <a:effectLst/>
                <a:latin typeface="NexusSans"/>
              </a:rPr>
              <a:t>bridge between information encoded within a gene and a final functional gene product</a:t>
            </a:r>
            <a:r>
              <a:rPr lang="en-US" sz="2000" b="0" i="0" dirty="0">
                <a:solidFill>
                  <a:srgbClr val="2E2E2E"/>
                </a:solidFill>
                <a:effectLst/>
                <a:latin typeface="NexusSans"/>
              </a:rPr>
              <a:t>, such as a protein or non-coding RNA (ncRNA)</a:t>
            </a:r>
            <a:endParaRPr lang="sl-SI" sz="2000" b="0" i="0" dirty="0">
              <a:solidFill>
                <a:srgbClr val="2E2E2E"/>
              </a:solidFill>
              <a:effectLst/>
              <a:latin typeface="NexusSans"/>
            </a:endParaRPr>
          </a:p>
          <a:p>
            <a:r>
              <a:rPr lang="sl-SI" sz="2000" dirty="0">
                <a:solidFill>
                  <a:srgbClr val="2E2E2E"/>
                </a:solidFill>
                <a:latin typeface="NexusSans"/>
              </a:rPr>
              <a:t>(</a:t>
            </a:r>
            <a:r>
              <a:rPr lang="sl-SI" sz="2000" b="0" i="0" dirty="0" err="1">
                <a:solidFill>
                  <a:srgbClr val="2E2E2E"/>
                </a:solidFill>
                <a:effectLst/>
                <a:latin typeface="NexusSans"/>
              </a:rPr>
              <a:t>Denys</a:t>
            </a:r>
            <a:r>
              <a:rPr lang="sl-SI" sz="2000" b="0" i="0" dirty="0">
                <a:solidFill>
                  <a:srgbClr val="2E2E2E"/>
                </a:solidFill>
                <a:effectLst/>
                <a:latin typeface="NexusSans"/>
              </a:rPr>
              <a:t> V. </a:t>
            </a:r>
            <a:r>
              <a:rPr lang="sl-SI" sz="2000" b="0" i="0" dirty="0" err="1">
                <a:solidFill>
                  <a:srgbClr val="2E2E2E"/>
                </a:solidFill>
                <a:effectLst/>
                <a:latin typeface="NexusSans"/>
              </a:rPr>
              <a:t>Volgin</a:t>
            </a:r>
            <a:r>
              <a:rPr lang="sl-SI" sz="2000" b="0" i="0" dirty="0">
                <a:solidFill>
                  <a:srgbClr val="2E2E2E"/>
                </a:solidFill>
                <a:effectLst/>
                <a:latin typeface="NexusSans"/>
              </a:rPr>
              <a:t>, in </a:t>
            </a:r>
            <a:r>
              <a:rPr lang="sl-SI" sz="2000" b="0" i="0" u="none" strike="noStrike" dirty="0" err="1">
                <a:solidFill>
                  <a:srgbClr val="0C7DBB"/>
                </a:solidFill>
                <a:effectLst/>
                <a:latin typeface="NexusSans"/>
                <a:hlinkClick r:id="rId5"/>
              </a:rPr>
              <a:t>Animal</a:t>
            </a:r>
            <a:r>
              <a:rPr lang="sl-SI" sz="2000" b="0" i="0" u="none" strike="noStrike" dirty="0">
                <a:solidFill>
                  <a:srgbClr val="0C7DBB"/>
                </a:solidFill>
                <a:effectLst/>
                <a:latin typeface="NexusSans"/>
                <a:hlinkClick r:id="rId5"/>
              </a:rPr>
              <a:t> </a:t>
            </a:r>
            <a:r>
              <a:rPr lang="sl-SI" sz="2000" b="0" i="0" u="none" strike="noStrike" dirty="0" err="1">
                <a:solidFill>
                  <a:srgbClr val="0C7DBB"/>
                </a:solidFill>
                <a:effectLst/>
                <a:latin typeface="NexusSans"/>
                <a:hlinkClick r:id="rId5"/>
              </a:rPr>
              <a:t>Biotechnology</a:t>
            </a:r>
            <a:r>
              <a:rPr lang="sl-SI" sz="2000" b="0" i="0" dirty="0">
                <a:solidFill>
                  <a:srgbClr val="2E2E2E"/>
                </a:solidFill>
                <a:effectLst/>
                <a:latin typeface="NexusSans"/>
              </a:rPr>
              <a:t>, 2014)</a:t>
            </a:r>
          </a:p>
          <a:p>
            <a:endParaRPr lang="sl-SI" sz="2000" dirty="0">
              <a:solidFill>
                <a:srgbClr val="2E2E2E"/>
              </a:solidFill>
              <a:latin typeface="NexusSans"/>
            </a:endParaRPr>
          </a:p>
          <a:p>
            <a:r>
              <a:rPr lang="sl-SI" sz="2000" dirty="0" err="1">
                <a:solidFill>
                  <a:srgbClr val="2E2E2E"/>
                </a:solidFill>
                <a:latin typeface="NexusSans"/>
              </a:rPr>
              <a:t>Importance</a:t>
            </a:r>
            <a:r>
              <a:rPr lang="sl-SI" sz="2000" dirty="0">
                <a:solidFill>
                  <a:srgbClr val="2E2E2E"/>
                </a:solidFill>
                <a:latin typeface="NexusSans"/>
              </a:rPr>
              <a:t> </a:t>
            </a:r>
            <a:r>
              <a:rPr lang="sl-SI" sz="2000" dirty="0" err="1">
                <a:solidFill>
                  <a:srgbClr val="2E2E2E"/>
                </a:solidFill>
                <a:latin typeface="NexusSans"/>
              </a:rPr>
              <a:t>for</a:t>
            </a:r>
            <a:r>
              <a:rPr lang="sl-SI" sz="2000" dirty="0">
                <a:solidFill>
                  <a:srgbClr val="2E2E2E"/>
                </a:solidFill>
                <a:latin typeface="NexusSans"/>
              </a:rPr>
              <a:t> </a:t>
            </a:r>
            <a:r>
              <a:rPr lang="sl-SI" sz="2000" dirty="0" err="1">
                <a:solidFill>
                  <a:srgbClr val="2E2E2E"/>
                </a:solidFill>
                <a:latin typeface="NexusSans"/>
              </a:rPr>
              <a:t>cells</a:t>
            </a:r>
            <a:r>
              <a:rPr lang="sl-SI" sz="2000" dirty="0">
                <a:solidFill>
                  <a:srgbClr val="2E2E2E"/>
                </a:solidFill>
                <a:latin typeface="NexusSans"/>
              </a:rPr>
              <a:t>:</a:t>
            </a:r>
          </a:p>
          <a:p>
            <a:pPr marL="742950" lvl="1" indent="-285750">
              <a:buFont typeface="Arial" panose="020B0604020202020204" pitchFamily="34" charset="0"/>
              <a:buChar char="•"/>
            </a:pPr>
            <a:r>
              <a:rPr lang="en-US" sz="2000" dirty="0"/>
              <a:t>development </a:t>
            </a:r>
            <a:endParaRPr lang="sl-SI" sz="2000" dirty="0"/>
          </a:p>
          <a:p>
            <a:pPr marL="742950" lvl="1" indent="-285750">
              <a:buFont typeface="Arial" panose="020B0604020202020204" pitchFamily="34" charset="0"/>
              <a:buChar char="•"/>
            </a:pPr>
            <a:r>
              <a:rPr lang="sl-SI" sz="2000" dirty="0"/>
              <a:t>h</a:t>
            </a:r>
            <a:r>
              <a:rPr lang="en-US" sz="2000" dirty="0" err="1"/>
              <a:t>omeostasis</a:t>
            </a:r>
            <a:endParaRPr lang="sl-SI" sz="2000" dirty="0"/>
          </a:p>
          <a:p>
            <a:pPr marL="742950" lvl="1" indent="-285750">
              <a:buFont typeface="Arial" panose="020B0604020202020204" pitchFamily="34" charset="0"/>
              <a:buChar char="•"/>
            </a:pPr>
            <a:r>
              <a:rPr lang="en-US" sz="2000" dirty="0"/>
              <a:t>adaptation to the environment</a:t>
            </a:r>
            <a:endParaRPr lang="sl-SI" sz="2000" dirty="0"/>
          </a:p>
        </p:txBody>
      </p:sp>
      <p:sp>
        <p:nvSpPr>
          <p:cNvPr id="11" name="PoljeZBesedilom 10">
            <a:extLst>
              <a:ext uri="{FF2B5EF4-FFF2-40B4-BE49-F238E27FC236}">
                <a16:creationId xmlns:a16="http://schemas.microsoft.com/office/drawing/2014/main" id="{675511D7-02A2-4498-3A4B-3ED3A00EBDE8}"/>
              </a:ext>
            </a:extLst>
          </p:cNvPr>
          <p:cNvSpPr txBox="1"/>
          <p:nvPr/>
        </p:nvSpPr>
        <p:spPr>
          <a:xfrm>
            <a:off x="390824" y="4831298"/>
            <a:ext cx="6298734" cy="1323439"/>
          </a:xfrm>
          <a:prstGeom prst="rect">
            <a:avLst/>
          </a:prstGeom>
          <a:noFill/>
        </p:spPr>
        <p:txBody>
          <a:bodyPr wrap="square">
            <a:spAutoFit/>
          </a:bodyPr>
          <a:lstStyle/>
          <a:p>
            <a:r>
              <a:rPr lang="sl-SI" sz="2000" b="1" dirty="0"/>
              <a:t>N</a:t>
            </a:r>
            <a:r>
              <a:rPr lang="en-US" sz="2000" b="1" dirty="0" err="1"/>
              <a:t>eurotransmitters</a:t>
            </a:r>
            <a:r>
              <a:rPr lang="en-US" sz="2000" dirty="0"/>
              <a:t>, </a:t>
            </a:r>
            <a:r>
              <a:rPr lang="en-US" sz="2000" b="1" dirty="0"/>
              <a:t>growth factors</a:t>
            </a:r>
            <a:r>
              <a:rPr lang="en-US" sz="2000" dirty="0"/>
              <a:t>, and </a:t>
            </a:r>
            <a:r>
              <a:rPr lang="en-US" sz="2000" b="1" dirty="0"/>
              <a:t>drugs</a:t>
            </a:r>
            <a:r>
              <a:rPr lang="en-US" sz="2000" dirty="0"/>
              <a:t> change patterns of gene expression affect</a:t>
            </a:r>
            <a:r>
              <a:rPr lang="sl-SI" sz="2000" dirty="0" err="1"/>
              <a:t>ing</a:t>
            </a:r>
            <a:r>
              <a:rPr lang="en-US" sz="2000" dirty="0"/>
              <a:t> many aspects of nervous system functioning</a:t>
            </a:r>
            <a:r>
              <a:rPr lang="sl-SI" sz="2000" dirty="0"/>
              <a:t>, </a:t>
            </a:r>
            <a:r>
              <a:rPr lang="sl-SI" sz="2000" dirty="0" err="1"/>
              <a:t>i.e</a:t>
            </a:r>
            <a:r>
              <a:rPr lang="sl-SI" sz="2000" dirty="0"/>
              <a:t>. </a:t>
            </a:r>
            <a:r>
              <a:rPr lang="en-US" sz="2000" b="1" i="1" dirty="0"/>
              <a:t>formation of long-term memories</a:t>
            </a:r>
            <a:r>
              <a:rPr lang="en-US" sz="2000" dirty="0"/>
              <a:t>. </a:t>
            </a:r>
            <a:endParaRPr lang="sl-SI" sz="2000" dirty="0"/>
          </a:p>
        </p:txBody>
      </p:sp>
    </p:spTree>
    <p:extLst>
      <p:ext uri="{BB962C8B-B14F-4D97-AF65-F5344CB8AC3E}">
        <p14:creationId xmlns:p14="http://schemas.microsoft.com/office/powerpoint/2010/main" val="199936419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6F7366D0-B8E3-36B4-4DD2-FB0A409FD05E}"/>
              </a:ext>
            </a:extLst>
          </p:cNvPr>
          <p:cNvSpPr>
            <a:spLocks noGrp="1"/>
          </p:cNvSpPr>
          <p:nvPr>
            <p:ph type="title"/>
          </p:nvPr>
        </p:nvSpPr>
        <p:spPr>
          <a:xfrm>
            <a:off x="661737" y="324802"/>
            <a:ext cx="10515600" cy="874395"/>
          </a:xfrm>
        </p:spPr>
        <p:txBody>
          <a:bodyPr vert="horz" lIns="91440" tIns="45720" rIns="91440" bIns="45720" rtlCol="0" anchor="ctr">
            <a:normAutofit fontScale="90000"/>
          </a:bodyPr>
          <a:lstStyle/>
          <a:p>
            <a:r>
              <a:rPr lang="en-US" sz="4000" cap="all" dirty="0"/>
              <a:t>The mechanisms underlying the control of </a:t>
            </a:r>
            <a:r>
              <a:rPr lang="en-US" sz="4000" cap="all"/>
              <a:t>gene expression</a:t>
            </a:r>
            <a:endParaRPr lang="sl-SI" sz="4000" cap="all" dirty="0"/>
          </a:p>
        </p:txBody>
      </p:sp>
      <p:sp>
        <p:nvSpPr>
          <p:cNvPr id="3" name="Označba mesta vsebine 2">
            <a:extLst>
              <a:ext uri="{FF2B5EF4-FFF2-40B4-BE49-F238E27FC236}">
                <a16:creationId xmlns:a16="http://schemas.microsoft.com/office/drawing/2014/main" id="{3C92E6D8-4C47-391F-CE29-E719796A01F9}"/>
              </a:ext>
            </a:extLst>
          </p:cNvPr>
          <p:cNvSpPr>
            <a:spLocks noGrp="1"/>
          </p:cNvSpPr>
          <p:nvPr>
            <p:ph idx="1"/>
          </p:nvPr>
        </p:nvSpPr>
        <p:spPr>
          <a:xfrm>
            <a:off x="661737" y="2013199"/>
            <a:ext cx="5610726" cy="4351338"/>
          </a:xfrm>
        </p:spPr>
        <p:txBody>
          <a:bodyPr/>
          <a:lstStyle/>
          <a:p>
            <a:r>
              <a:rPr lang="en-US" dirty="0"/>
              <a:t>structural changes in chromatin </a:t>
            </a:r>
            <a:endParaRPr lang="sl-SI" dirty="0"/>
          </a:p>
          <a:p>
            <a:r>
              <a:rPr lang="en-US" dirty="0"/>
              <a:t>transcription of DNA into RNA </a:t>
            </a:r>
            <a:endParaRPr lang="sl-SI" dirty="0"/>
          </a:p>
          <a:p>
            <a:r>
              <a:rPr lang="en-US" dirty="0"/>
              <a:t>splicing of RNA into mRNA</a:t>
            </a:r>
            <a:endParaRPr lang="sl-SI" dirty="0"/>
          </a:p>
          <a:p>
            <a:r>
              <a:rPr lang="en-US" dirty="0"/>
              <a:t>editing and other covalent modifications of mRNA</a:t>
            </a:r>
            <a:endParaRPr lang="sl-SI" dirty="0"/>
          </a:p>
          <a:p>
            <a:r>
              <a:rPr lang="en-US" dirty="0"/>
              <a:t>translation of mRNA into protein</a:t>
            </a:r>
            <a:endParaRPr lang="sl-SI" dirty="0"/>
          </a:p>
          <a:p>
            <a:r>
              <a:rPr lang="en-US" dirty="0"/>
              <a:t>posttranslational modification of a protein into its mature, functional form</a:t>
            </a:r>
            <a:endParaRPr lang="sl-SI" dirty="0"/>
          </a:p>
        </p:txBody>
      </p:sp>
      <p:sp>
        <p:nvSpPr>
          <p:cNvPr id="5" name="PoljeZBesedilom 4">
            <a:extLst>
              <a:ext uri="{FF2B5EF4-FFF2-40B4-BE49-F238E27FC236}">
                <a16:creationId xmlns:a16="http://schemas.microsoft.com/office/drawing/2014/main" id="{B44F31E7-E674-F91F-7EEA-A97155703E24}"/>
              </a:ext>
            </a:extLst>
          </p:cNvPr>
          <p:cNvSpPr txBox="1"/>
          <p:nvPr/>
        </p:nvSpPr>
        <p:spPr>
          <a:xfrm>
            <a:off x="6721641" y="3454434"/>
            <a:ext cx="4728411" cy="1200329"/>
          </a:xfrm>
          <a:prstGeom prst="rect">
            <a:avLst/>
          </a:prstGeom>
          <a:noFill/>
        </p:spPr>
        <p:txBody>
          <a:bodyPr wrap="square">
            <a:spAutoFit/>
          </a:bodyPr>
          <a:lstStyle/>
          <a:p>
            <a:r>
              <a:rPr lang="en-US" sz="3600" dirty="0"/>
              <a:t>critical control points for dynamic regulation</a:t>
            </a:r>
            <a:endParaRPr lang="sl-SI" sz="3600" dirty="0"/>
          </a:p>
        </p:txBody>
      </p:sp>
      <p:sp>
        <p:nvSpPr>
          <p:cNvPr id="6" name="Desni zaviti oklepaj 5">
            <a:extLst>
              <a:ext uri="{FF2B5EF4-FFF2-40B4-BE49-F238E27FC236}">
                <a16:creationId xmlns:a16="http://schemas.microsoft.com/office/drawing/2014/main" id="{71F5155F-3160-B678-B1D4-6F0637409B4E}"/>
              </a:ext>
            </a:extLst>
          </p:cNvPr>
          <p:cNvSpPr/>
          <p:nvPr/>
        </p:nvSpPr>
        <p:spPr>
          <a:xfrm>
            <a:off x="5839326" y="2013199"/>
            <a:ext cx="866274" cy="4082801"/>
          </a:xfrm>
          <a:prstGeom prst="rightBrace">
            <a:avLst/>
          </a:prstGeom>
          <a:ln w="15875"/>
        </p:spPr>
        <p:style>
          <a:lnRef idx="1">
            <a:schemeClr val="dk1"/>
          </a:lnRef>
          <a:fillRef idx="0">
            <a:schemeClr val="dk1"/>
          </a:fillRef>
          <a:effectRef idx="0">
            <a:schemeClr val="dk1"/>
          </a:effectRef>
          <a:fontRef idx="minor">
            <a:schemeClr val="tx1"/>
          </a:fontRef>
        </p:style>
        <p:txBody>
          <a:bodyPr rtlCol="0" anchor="ctr"/>
          <a:lstStyle/>
          <a:p>
            <a:pPr algn="ctr"/>
            <a:endParaRPr lang="sl-SI"/>
          </a:p>
        </p:txBody>
      </p:sp>
    </p:spTree>
    <p:extLst>
      <p:ext uri="{BB962C8B-B14F-4D97-AF65-F5344CB8AC3E}">
        <p14:creationId xmlns:p14="http://schemas.microsoft.com/office/powerpoint/2010/main" val="101913196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E43175EA-6C4C-A0FB-0C80-08EEA79D51B2}"/>
              </a:ext>
            </a:extLst>
          </p:cNvPr>
          <p:cNvSpPr>
            <a:spLocks noGrp="1"/>
          </p:cNvSpPr>
          <p:nvPr>
            <p:ph type="title"/>
          </p:nvPr>
        </p:nvSpPr>
        <p:spPr/>
        <p:txBody>
          <a:bodyPr>
            <a:normAutofit fontScale="90000"/>
          </a:bodyPr>
          <a:lstStyle/>
          <a:p>
            <a:r>
              <a:rPr lang="en-US" dirty="0"/>
              <a:t>REGULATION OF</a:t>
            </a:r>
            <a:r>
              <a:rPr lang="en-US" b="1" dirty="0"/>
              <a:t> GENE EXPRESSION </a:t>
            </a:r>
            <a:r>
              <a:rPr lang="en-US" dirty="0"/>
              <a:t>BY EXTRACELLULAR SIGNALS</a:t>
            </a:r>
            <a:endParaRPr lang="sl-SI" dirty="0"/>
          </a:p>
        </p:txBody>
      </p:sp>
      <p:sp>
        <p:nvSpPr>
          <p:cNvPr id="3" name="Označba mesta vsebine 2">
            <a:extLst>
              <a:ext uri="{FF2B5EF4-FFF2-40B4-BE49-F238E27FC236}">
                <a16:creationId xmlns:a16="http://schemas.microsoft.com/office/drawing/2014/main" id="{6BA829E8-227A-AAFA-9BC4-F992E8FD83F1}"/>
              </a:ext>
            </a:extLst>
          </p:cNvPr>
          <p:cNvSpPr>
            <a:spLocks noGrp="1"/>
          </p:cNvSpPr>
          <p:nvPr>
            <p:ph idx="1"/>
          </p:nvPr>
        </p:nvSpPr>
        <p:spPr>
          <a:xfrm>
            <a:off x="838200" y="1504950"/>
            <a:ext cx="10515600" cy="4805363"/>
          </a:xfrm>
        </p:spPr>
        <p:txBody>
          <a:bodyPr>
            <a:normAutofit/>
          </a:bodyPr>
          <a:lstStyle/>
          <a:p>
            <a:r>
              <a:rPr lang="sl-SI" sz="3000" b="1" dirty="0"/>
              <a:t>gene </a:t>
            </a:r>
            <a:r>
              <a:rPr lang="sl-SI" sz="3000" b="1" dirty="0" err="1"/>
              <a:t>transcription</a:t>
            </a:r>
            <a:r>
              <a:rPr lang="sl-SI" sz="3000" b="1" dirty="0"/>
              <a:t> - </a:t>
            </a:r>
            <a:r>
              <a:rPr lang="en-US" sz="3000" dirty="0"/>
              <a:t>by far the </a:t>
            </a:r>
            <a:r>
              <a:rPr lang="sl-SI" sz="3000" dirty="0" err="1"/>
              <a:t>best</a:t>
            </a:r>
            <a:r>
              <a:rPr lang="sl-SI" sz="3000" dirty="0"/>
              <a:t> </a:t>
            </a:r>
            <a:r>
              <a:rPr lang="sl-SI" sz="3000" dirty="0" err="1"/>
              <a:t>understood</a:t>
            </a:r>
            <a:r>
              <a:rPr lang="sl-SI" sz="3000" dirty="0"/>
              <a:t> step in gene </a:t>
            </a:r>
            <a:r>
              <a:rPr lang="sl-SI" sz="3000" dirty="0" err="1"/>
              <a:t>expression</a:t>
            </a:r>
            <a:endParaRPr lang="sl-SI" sz="3000" b="1" dirty="0"/>
          </a:p>
          <a:p>
            <a:r>
              <a:rPr lang="en-US" sz="3000" dirty="0"/>
              <a:t>selective expression of common genome </a:t>
            </a:r>
            <a:r>
              <a:rPr lang="sl-SI" sz="3000" dirty="0"/>
              <a:t>(</a:t>
            </a:r>
            <a:r>
              <a:rPr lang="sl-SI" sz="3000" dirty="0" err="1"/>
              <a:t>contained</a:t>
            </a:r>
            <a:r>
              <a:rPr lang="sl-SI" sz="3000" dirty="0"/>
              <a:t> in </a:t>
            </a:r>
            <a:r>
              <a:rPr lang="sl-SI" sz="3000" dirty="0" err="1"/>
              <a:t>each</a:t>
            </a:r>
            <a:r>
              <a:rPr lang="sl-SI" sz="3000" dirty="0"/>
              <a:t> </a:t>
            </a:r>
            <a:r>
              <a:rPr lang="sl-SI" sz="3000" dirty="0" err="1"/>
              <a:t>cell</a:t>
            </a:r>
            <a:r>
              <a:rPr lang="sl-SI" sz="3000" dirty="0"/>
              <a:t>) </a:t>
            </a:r>
            <a:r>
              <a:rPr lang="en-US" sz="3000" dirty="0"/>
              <a:t>is required for the formation of distinct cell types during development</a:t>
            </a:r>
            <a:r>
              <a:rPr lang="sl-SI" sz="3000" dirty="0"/>
              <a:t> </a:t>
            </a:r>
          </a:p>
          <a:p>
            <a:pPr lvl="1"/>
            <a:r>
              <a:rPr lang="sl-SI" sz="3000" dirty="0" err="1"/>
              <a:t>cell</a:t>
            </a:r>
            <a:r>
              <a:rPr lang="sl-SI" sz="3000" dirty="0"/>
              <a:t> </a:t>
            </a:r>
            <a:r>
              <a:rPr lang="sl-SI" sz="3000" b="1" dirty="0" err="1"/>
              <a:t>identity</a:t>
            </a:r>
            <a:r>
              <a:rPr lang="sl-SI" sz="3000" b="1" dirty="0"/>
              <a:t> </a:t>
            </a:r>
            <a:r>
              <a:rPr lang="sl-SI" sz="3000" b="1" dirty="0" err="1"/>
              <a:t>and</a:t>
            </a:r>
            <a:r>
              <a:rPr lang="sl-SI" sz="3000" b="1" dirty="0"/>
              <a:t> </a:t>
            </a:r>
            <a:r>
              <a:rPr lang="sl-SI" sz="3000" b="1" dirty="0" err="1"/>
              <a:t>function</a:t>
            </a:r>
            <a:endParaRPr lang="sl-SI" sz="3000" b="1" dirty="0"/>
          </a:p>
          <a:p>
            <a:r>
              <a:rPr lang="sl-SI" sz="3000" dirty="0"/>
              <a:t>In </a:t>
            </a:r>
            <a:r>
              <a:rPr lang="en-US" sz="3000" dirty="0"/>
              <a:t>adult brain, a subset genes remains accessible for expression and the rate of their expression is under constant control in response to the </a:t>
            </a:r>
            <a:r>
              <a:rPr lang="en-US" sz="3000" b="1" i="1" dirty="0"/>
              <a:t>external environment</a:t>
            </a:r>
            <a:endParaRPr lang="sl-SI" sz="3000" b="1" i="1" dirty="0"/>
          </a:p>
          <a:p>
            <a:pPr lvl="1"/>
            <a:r>
              <a:rPr lang="en-US" sz="3000" b="1" i="1" dirty="0"/>
              <a:t>neural</a:t>
            </a:r>
            <a:r>
              <a:rPr lang="en-US" sz="3000" dirty="0"/>
              <a:t> and </a:t>
            </a:r>
            <a:r>
              <a:rPr lang="en-US" sz="3000" b="1" i="1" dirty="0"/>
              <a:t>behavioral</a:t>
            </a:r>
            <a:r>
              <a:rPr lang="en-US" sz="3000" b="1" dirty="0"/>
              <a:t> plasticity</a:t>
            </a:r>
            <a:endParaRPr lang="sl-SI" sz="3000" b="1" dirty="0"/>
          </a:p>
        </p:txBody>
      </p:sp>
      <p:sp>
        <p:nvSpPr>
          <p:cNvPr id="7" name="PoljeZBesedilom 6">
            <a:extLst>
              <a:ext uri="{FF2B5EF4-FFF2-40B4-BE49-F238E27FC236}">
                <a16:creationId xmlns:a16="http://schemas.microsoft.com/office/drawing/2014/main" id="{B182A8D6-078D-A1FC-B71A-817A44DF80F1}"/>
              </a:ext>
            </a:extLst>
          </p:cNvPr>
          <p:cNvSpPr txBox="1"/>
          <p:nvPr/>
        </p:nvSpPr>
        <p:spPr>
          <a:xfrm>
            <a:off x="5923548" y="6169709"/>
            <a:ext cx="6096000" cy="646331"/>
          </a:xfrm>
          <a:prstGeom prst="rect">
            <a:avLst/>
          </a:prstGeom>
          <a:noFill/>
        </p:spPr>
        <p:txBody>
          <a:bodyPr wrap="square">
            <a:spAutoFit/>
          </a:bodyPr>
          <a:lstStyle/>
          <a:p>
            <a:pPr algn="r"/>
            <a:r>
              <a:rPr lang="en-US" dirty="0"/>
              <a:t>Cramer, P. (2019). Organization and regulation of gene transcription. Nature,</a:t>
            </a:r>
            <a:r>
              <a:rPr lang="sl-SI" dirty="0"/>
              <a:t> </a:t>
            </a:r>
            <a:r>
              <a:rPr lang="en-US" dirty="0"/>
              <a:t>doi:10.1038/s41586-019-1517-4 </a:t>
            </a:r>
            <a:endParaRPr lang="sl-SI" dirty="0"/>
          </a:p>
        </p:txBody>
      </p:sp>
    </p:spTree>
    <p:extLst>
      <p:ext uri="{BB962C8B-B14F-4D97-AF65-F5344CB8AC3E}">
        <p14:creationId xmlns:p14="http://schemas.microsoft.com/office/powerpoint/2010/main" val="25566071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BABBF819-0AD7-91CB-FAC7-02D7E1182757}"/>
              </a:ext>
            </a:extLst>
          </p:cNvPr>
          <p:cNvSpPr>
            <a:spLocks noGrp="1"/>
          </p:cNvSpPr>
          <p:nvPr>
            <p:ph type="title"/>
          </p:nvPr>
        </p:nvSpPr>
        <p:spPr>
          <a:xfrm>
            <a:off x="357369" y="36136"/>
            <a:ext cx="10515600" cy="757823"/>
          </a:xfrm>
        </p:spPr>
        <p:txBody>
          <a:bodyPr vert="horz" lIns="91440" tIns="45720" rIns="91440" bIns="45720" rtlCol="0" anchor="ctr">
            <a:normAutofit/>
          </a:bodyPr>
          <a:lstStyle/>
          <a:p>
            <a:r>
              <a:rPr lang="en-US" sz="4000" cap="all" dirty="0"/>
              <a:t>The basic functions of a neuron</a:t>
            </a:r>
            <a:endParaRPr lang="sl-SI" sz="4000" cap="all" dirty="0"/>
          </a:p>
        </p:txBody>
      </p:sp>
      <p:sp>
        <p:nvSpPr>
          <p:cNvPr id="3" name="Označba mesta vsebine 2">
            <a:extLst>
              <a:ext uri="{FF2B5EF4-FFF2-40B4-BE49-F238E27FC236}">
                <a16:creationId xmlns:a16="http://schemas.microsoft.com/office/drawing/2014/main" id="{39252E21-7F88-80A9-EF5D-58ED343AD78F}"/>
              </a:ext>
            </a:extLst>
          </p:cNvPr>
          <p:cNvSpPr>
            <a:spLocks noGrp="1"/>
          </p:cNvSpPr>
          <p:nvPr>
            <p:ph idx="1"/>
          </p:nvPr>
        </p:nvSpPr>
        <p:spPr>
          <a:xfrm>
            <a:off x="357369" y="950536"/>
            <a:ext cx="10515600" cy="564648"/>
          </a:xfrm>
        </p:spPr>
        <p:txBody>
          <a:bodyPr vert="horz" lIns="91440" tIns="45720" rIns="91440" bIns="45720" rtlCol="0">
            <a:noAutofit/>
          </a:bodyPr>
          <a:lstStyle/>
          <a:p>
            <a:pPr marL="0" indent="0" fontAlgn="base">
              <a:buNone/>
            </a:pPr>
            <a:r>
              <a:rPr lang="sl-SI" sz="3600" dirty="0">
                <a:solidFill>
                  <a:srgbClr val="21242C"/>
                </a:solidFill>
              </a:rPr>
              <a:t>3</a:t>
            </a:r>
            <a:r>
              <a:rPr lang="en-US" sz="3600" dirty="0">
                <a:solidFill>
                  <a:srgbClr val="21242C"/>
                </a:solidFill>
              </a:rPr>
              <a:t> basic functions</a:t>
            </a:r>
            <a:r>
              <a:rPr lang="sl-SI" sz="3600" dirty="0">
                <a:solidFill>
                  <a:srgbClr val="21242C"/>
                </a:solidFill>
              </a:rPr>
              <a:t>:</a:t>
            </a:r>
            <a:r>
              <a:rPr lang="en-US" sz="3600" dirty="0">
                <a:solidFill>
                  <a:srgbClr val="21242C"/>
                </a:solidFill>
              </a:rPr>
              <a:t/>
            </a:r>
            <a:br>
              <a:rPr lang="en-US" sz="3600" dirty="0">
                <a:solidFill>
                  <a:srgbClr val="21242C"/>
                </a:solidFill>
              </a:rPr>
            </a:br>
            <a:endParaRPr lang="sl-SI" sz="3600" dirty="0">
              <a:solidFill>
                <a:srgbClr val="21242C"/>
              </a:solidFill>
            </a:endParaRPr>
          </a:p>
        </p:txBody>
      </p:sp>
      <p:sp>
        <p:nvSpPr>
          <p:cNvPr id="5" name="PoljeZBesedilom 4">
            <a:extLst>
              <a:ext uri="{FF2B5EF4-FFF2-40B4-BE49-F238E27FC236}">
                <a16:creationId xmlns:a16="http://schemas.microsoft.com/office/drawing/2014/main" id="{D26B9886-3A95-7067-6394-31C0FDB843FD}"/>
              </a:ext>
            </a:extLst>
          </p:cNvPr>
          <p:cNvSpPr txBox="1"/>
          <p:nvPr/>
        </p:nvSpPr>
        <p:spPr>
          <a:xfrm>
            <a:off x="433569" y="1762657"/>
            <a:ext cx="5433831" cy="3539430"/>
          </a:xfrm>
          <a:prstGeom prst="rect">
            <a:avLst/>
          </a:prstGeom>
          <a:noFill/>
        </p:spPr>
        <p:txBody>
          <a:bodyPr wrap="square">
            <a:spAutoFit/>
          </a:bodyPr>
          <a:lstStyle/>
          <a:p>
            <a:pPr marL="342900" indent="-342900">
              <a:buFont typeface="+mj-lt"/>
              <a:buAutoNum type="arabicPeriod"/>
            </a:pPr>
            <a:r>
              <a:rPr lang="sl-SI" sz="2800" b="1" i="1" dirty="0">
                <a:solidFill>
                  <a:srgbClr val="21242C"/>
                </a:solidFill>
              </a:rPr>
              <a:t> </a:t>
            </a:r>
            <a:r>
              <a:rPr lang="en-US" sz="2800" b="1" i="1" dirty="0">
                <a:solidFill>
                  <a:srgbClr val="21242C"/>
                </a:solidFill>
              </a:rPr>
              <a:t>Receive signals</a:t>
            </a:r>
            <a:r>
              <a:rPr lang="en-US" sz="2800" dirty="0">
                <a:solidFill>
                  <a:srgbClr val="21242C"/>
                </a:solidFill>
              </a:rPr>
              <a:t> (or information)</a:t>
            </a:r>
            <a:endParaRPr lang="sl-SI" sz="2800" dirty="0">
              <a:solidFill>
                <a:srgbClr val="21242C"/>
              </a:solidFill>
            </a:endParaRPr>
          </a:p>
          <a:p>
            <a:pPr marL="342900" indent="-342900">
              <a:buFont typeface="+mj-lt"/>
              <a:buAutoNum type="arabicPeriod"/>
            </a:pPr>
            <a:r>
              <a:rPr lang="en-US" sz="2800" b="1" i="1" dirty="0">
                <a:solidFill>
                  <a:srgbClr val="21242C"/>
                </a:solidFill>
              </a:rPr>
              <a:t>Integrate</a:t>
            </a:r>
            <a:r>
              <a:rPr lang="en-US" sz="2800" dirty="0">
                <a:solidFill>
                  <a:srgbClr val="21242C"/>
                </a:solidFill>
              </a:rPr>
              <a:t> incoming signals (to determine whether or not the information should be passed along)</a:t>
            </a:r>
            <a:endParaRPr lang="sl-SI" sz="2800" dirty="0">
              <a:solidFill>
                <a:srgbClr val="21242C"/>
              </a:solidFill>
            </a:endParaRPr>
          </a:p>
          <a:p>
            <a:pPr marL="342900" indent="-342900">
              <a:buFont typeface="+mj-lt"/>
              <a:buAutoNum type="arabicPeriod"/>
            </a:pPr>
            <a:r>
              <a:rPr lang="en-US" sz="2800" b="1" i="1" dirty="0">
                <a:solidFill>
                  <a:srgbClr val="21242C"/>
                </a:solidFill>
              </a:rPr>
              <a:t>Communicate signals to target cells </a:t>
            </a:r>
            <a:r>
              <a:rPr lang="en-US" sz="2800" dirty="0">
                <a:solidFill>
                  <a:srgbClr val="21242C"/>
                </a:solidFill>
              </a:rPr>
              <a:t>(other neurons or muscles or glands)</a:t>
            </a:r>
            <a:endParaRPr lang="sl-SI" sz="2800" dirty="0"/>
          </a:p>
        </p:txBody>
      </p:sp>
      <p:sp>
        <p:nvSpPr>
          <p:cNvPr id="7" name="PoljeZBesedilom 6">
            <a:extLst>
              <a:ext uri="{FF2B5EF4-FFF2-40B4-BE49-F238E27FC236}">
                <a16:creationId xmlns:a16="http://schemas.microsoft.com/office/drawing/2014/main" id="{22D5D9EB-D7D7-0260-04A9-AF219AA73940}"/>
              </a:ext>
            </a:extLst>
          </p:cNvPr>
          <p:cNvSpPr txBox="1"/>
          <p:nvPr/>
        </p:nvSpPr>
        <p:spPr>
          <a:xfrm>
            <a:off x="357369" y="5762581"/>
            <a:ext cx="6561591" cy="954107"/>
          </a:xfrm>
          <a:prstGeom prst="rect">
            <a:avLst/>
          </a:prstGeom>
          <a:noFill/>
        </p:spPr>
        <p:txBody>
          <a:bodyPr wrap="square">
            <a:spAutoFit/>
          </a:bodyPr>
          <a:lstStyle/>
          <a:p>
            <a:r>
              <a:rPr lang="en-US" sz="2800" dirty="0">
                <a:solidFill>
                  <a:srgbClr val="21242C"/>
                </a:solidFill>
              </a:rPr>
              <a:t>These neuronal functions are reflected in the anatomy of the neuron</a:t>
            </a:r>
            <a:endParaRPr lang="sl-SI" sz="2800" dirty="0"/>
          </a:p>
        </p:txBody>
      </p:sp>
      <p:pic>
        <p:nvPicPr>
          <p:cNvPr id="8" name="Picture 7">
            <a:extLst>
              <a:ext uri="{FF2B5EF4-FFF2-40B4-BE49-F238E27FC236}">
                <a16:creationId xmlns:a16="http://schemas.microsoft.com/office/drawing/2014/main" id="{7F13FC3A-B43E-6AFA-673A-3079D9165EB9}"/>
              </a:ext>
            </a:extLst>
          </p:cNvPr>
          <p:cNvPicPr>
            <a:picLocks noChangeAspect="1"/>
          </p:cNvPicPr>
          <p:nvPr/>
        </p:nvPicPr>
        <p:blipFill rotWithShape="1">
          <a:blip r:embed="rId3"/>
          <a:srcRect t="14706" r="10392"/>
          <a:stretch/>
        </p:blipFill>
        <p:spPr>
          <a:xfrm>
            <a:off x="5867400" y="1069606"/>
            <a:ext cx="6202680" cy="4428062"/>
          </a:xfrm>
          <a:prstGeom prst="rect">
            <a:avLst/>
          </a:prstGeom>
        </p:spPr>
      </p:pic>
      <p:sp>
        <p:nvSpPr>
          <p:cNvPr id="10" name="TextBox 9">
            <a:extLst>
              <a:ext uri="{FF2B5EF4-FFF2-40B4-BE49-F238E27FC236}">
                <a16:creationId xmlns:a16="http://schemas.microsoft.com/office/drawing/2014/main" id="{46F6CC89-9848-62D3-77DD-501FF30C5CB9}"/>
              </a:ext>
            </a:extLst>
          </p:cNvPr>
          <p:cNvSpPr txBox="1"/>
          <p:nvPr/>
        </p:nvSpPr>
        <p:spPr>
          <a:xfrm>
            <a:off x="9616440" y="6452532"/>
            <a:ext cx="2606040" cy="369332"/>
          </a:xfrm>
          <a:prstGeom prst="rect">
            <a:avLst/>
          </a:prstGeom>
          <a:noFill/>
        </p:spPr>
        <p:txBody>
          <a:bodyPr wrap="square">
            <a:spAutoFit/>
          </a:bodyPr>
          <a:lstStyle/>
          <a:p>
            <a:pPr algn="r"/>
            <a:r>
              <a:rPr lang="en-US" dirty="0"/>
              <a:t>https://</a:t>
            </a:r>
            <a:r>
              <a:rPr lang="en-US" dirty="0" err="1"/>
              <a:t>thebrain.mcgill.ca</a:t>
            </a:r>
            <a:endParaRPr lang="en-US" dirty="0"/>
          </a:p>
        </p:txBody>
      </p:sp>
    </p:spTree>
    <p:extLst>
      <p:ext uri="{BB962C8B-B14F-4D97-AF65-F5344CB8AC3E}">
        <p14:creationId xmlns:p14="http://schemas.microsoft.com/office/powerpoint/2010/main" val="214861254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279F351-A90F-1272-73FA-E14C55985D02}"/>
              </a:ext>
            </a:extLst>
          </p:cNvPr>
          <p:cNvSpPr>
            <a:spLocks noGrp="1"/>
          </p:cNvSpPr>
          <p:nvPr>
            <p:ph type="title"/>
          </p:nvPr>
        </p:nvSpPr>
        <p:spPr>
          <a:xfrm>
            <a:off x="293370" y="172621"/>
            <a:ext cx="10515600" cy="681038"/>
          </a:xfrm>
        </p:spPr>
        <p:txBody>
          <a:bodyPr>
            <a:noAutofit/>
          </a:bodyPr>
          <a:lstStyle/>
          <a:p>
            <a:r>
              <a:rPr lang="sl-SI" sz="3600" cap="all" dirty="0"/>
              <a:t>T</a:t>
            </a:r>
            <a:r>
              <a:rPr lang="en-US" sz="3600" cap="all" dirty="0" err="1"/>
              <a:t>ranscription</a:t>
            </a:r>
            <a:r>
              <a:rPr lang="en-US" sz="3600" cap="all" dirty="0"/>
              <a:t> Factors</a:t>
            </a:r>
            <a:endParaRPr lang="sl-SI" sz="3600" cap="all" dirty="0"/>
          </a:p>
        </p:txBody>
      </p:sp>
      <p:pic>
        <p:nvPicPr>
          <p:cNvPr id="5" name="Slika 4">
            <a:extLst>
              <a:ext uri="{FF2B5EF4-FFF2-40B4-BE49-F238E27FC236}">
                <a16:creationId xmlns:a16="http://schemas.microsoft.com/office/drawing/2014/main" id="{A5F1BF9B-F694-70B2-625A-B84489D75197}"/>
              </a:ext>
            </a:extLst>
          </p:cNvPr>
          <p:cNvPicPr>
            <a:picLocks noChangeAspect="1"/>
          </p:cNvPicPr>
          <p:nvPr/>
        </p:nvPicPr>
        <p:blipFill rotWithShape="1">
          <a:blip r:embed="rId3"/>
          <a:srcRect l="4068" t="18275" r="60313" b="18275"/>
          <a:stretch/>
        </p:blipFill>
        <p:spPr>
          <a:xfrm>
            <a:off x="5816422" y="319479"/>
            <a:ext cx="6284138" cy="6296759"/>
          </a:xfrm>
          <a:prstGeom prst="rect">
            <a:avLst/>
          </a:prstGeom>
        </p:spPr>
      </p:pic>
      <p:sp>
        <p:nvSpPr>
          <p:cNvPr id="3" name="Označba mesta vsebine 2">
            <a:extLst>
              <a:ext uri="{FF2B5EF4-FFF2-40B4-BE49-F238E27FC236}">
                <a16:creationId xmlns:a16="http://schemas.microsoft.com/office/drawing/2014/main" id="{DAB8D619-C06B-8324-87A3-1217BC1A2569}"/>
              </a:ext>
            </a:extLst>
          </p:cNvPr>
          <p:cNvSpPr>
            <a:spLocks noGrp="1"/>
          </p:cNvSpPr>
          <p:nvPr>
            <p:ph idx="1"/>
          </p:nvPr>
        </p:nvSpPr>
        <p:spPr>
          <a:xfrm>
            <a:off x="102870" y="1125101"/>
            <a:ext cx="6267450" cy="4351338"/>
          </a:xfrm>
        </p:spPr>
        <p:txBody>
          <a:bodyPr/>
          <a:lstStyle/>
          <a:p>
            <a:r>
              <a:rPr lang="en-US" b="1" dirty="0"/>
              <a:t>Key Regulators</a:t>
            </a:r>
            <a:r>
              <a:rPr lang="sl-SI" b="1" dirty="0"/>
              <a:t> </a:t>
            </a:r>
            <a:r>
              <a:rPr lang="en-US" b="1" dirty="0"/>
              <a:t>of Gene Expression</a:t>
            </a:r>
            <a:endParaRPr lang="sl-SI" b="1" dirty="0"/>
          </a:p>
          <a:p>
            <a:endParaRPr lang="sl-SI" dirty="0"/>
          </a:p>
          <a:p>
            <a:r>
              <a:rPr lang="en-US" dirty="0"/>
              <a:t>Many genes are inaccessible for transcription in neurons due to their presence in </a:t>
            </a:r>
            <a:r>
              <a:rPr lang="en-US" b="1" dirty="0"/>
              <a:t>silenced chromatin</a:t>
            </a:r>
            <a:endParaRPr lang="sl-SI" b="1" dirty="0"/>
          </a:p>
        </p:txBody>
      </p:sp>
      <p:sp>
        <p:nvSpPr>
          <p:cNvPr id="4" name="TextBox 3">
            <a:extLst>
              <a:ext uri="{FF2B5EF4-FFF2-40B4-BE49-F238E27FC236}">
                <a16:creationId xmlns:a16="http://schemas.microsoft.com/office/drawing/2014/main" id="{C2161012-ED3F-1571-37D3-D657D2C97DD7}"/>
              </a:ext>
            </a:extLst>
          </p:cNvPr>
          <p:cNvSpPr txBox="1"/>
          <p:nvPr/>
        </p:nvSpPr>
        <p:spPr>
          <a:xfrm>
            <a:off x="1675018" y="5046578"/>
            <a:ext cx="3717514" cy="1569660"/>
          </a:xfrm>
          <a:prstGeom prst="rect">
            <a:avLst/>
          </a:prstGeom>
          <a:noFill/>
        </p:spPr>
        <p:txBody>
          <a:bodyPr wrap="square">
            <a:spAutoFit/>
          </a:bodyPr>
          <a:lstStyle/>
          <a:p>
            <a:pPr algn="r" eaLnBrk="1" hangingPunct="1">
              <a:spcBef>
                <a:spcPct val="0"/>
              </a:spcBef>
              <a:buFontTx/>
              <a:buNone/>
            </a:pPr>
            <a:r>
              <a:rPr lang="en-US" altLang="en-US" sz="1600" dirty="0">
                <a:latin typeface="Helvetica" pitchFamily="2" charset="0"/>
              </a:rPr>
              <a:t>Signal Transduction in the Brain, </a:t>
            </a:r>
            <a:r>
              <a:rPr lang="en-US" altLang="en-US" sz="1600" dirty="0" err="1">
                <a:latin typeface="Helvetica" pitchFamily="2" charset="0"/>
              </a:rPr>
              <a:t>Nestler</a:t>
            </a:r>
            <a:r>
              <a:rPr lang="en-US" altLang="en-US" sz="1600" dirty="0">
                <a:latin typeface="Helvetica" pitchFamily="2" charset="0"/>
              </a:rPr>
              <a:t> EJ, Hyman SE, Holtzman DM, </a:t>
            </a:r>
            <a:r>
              <a:rPr lang="en-US" altLang="en-US" sz="1600" dirty="0" err="1">
                <a:latin typeface="Helvetica" pitchFamily="2" charset="0"/>
              </a:rPr>
              <a:t>Malenka</a:t>
            </a:r>
            <a:r>
              <a:rPr lang="en-US" altLang="en-US" sz="1600" dirty="0">
                <a:latin typeface="Helvetica" pitchFamily="2" charset="0"/>
              </a:rPr>
              <a:t> RC. </a:t>
            </a:r>
            <a:r>
              <a:rPr lang="en-US" altLang="en-US" sz="1600" i="1" dirty="0">
                <a:latin typeface="Helvetica" pitchFamily="2" charset="0"/>
              </a:rPr>
              <a:t>Molecular Neuropharmacology: A Foundation for Clinical Neuroscience, 3e;</a:t>
            </a:r>
            <a:r>
              <a:rPr lang="en-US" altLang="en-US" sz="1600" dirty="0">
                <a:latin typeface="Helvetica" pitchFamily="2" charset="0"/>
              </a:rPr>
              <a:t> 2015. Available at: https://</a:t>
            </a:r>
            <a:r>
              <a:rPr lang="en-US" altLang="en-US" sz="1600" dirty="0" err="1">
                <a:latin typeface="Helvetica" pitchFamily="2" charset="0"/>
              </a:rPr>
              <a:t>mhmedical.com</a:t>
            </a:r>
            <a:endParaRPr lang="en-US" altLang="en-US" sz="1600" dirty="0">
              <a:latin typeface="Helvetica" pitchFamily="2" charset="0"/>
            </a:endParaRPr>
          </a:p>
        </p:txBody>
      </p:sp>
    </p:spTree>
    <p:extLst>
      <p:ext uri="{BB962C8B-B14F-4D97-AF65-F5344CB8AC3E}">
        <p14:creationId xmlns:p14="http://schemas.microsoft.com/office/powerpoint/2010/main" val="167854260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značba mesta vsebine 2">
            <a:extLst>
              <a:ext uri="{FF2B5EF4-FFF2-40B4-BE49-F238E27FC236}">
                <a16:creationId xmlns:a16="http://schemas.microsoft.com/office/drawing/2014/main" id="{DAB8D619-C06B-8324-87A3-1217BC1A2569}"/>
              </a:ext>
            </a:extLst>
          </p:cNvPr>
          <p:cNvSpPr>
            <a:spLocks noGrp="1"/>
          </p:cNvSpPr>
          <p:nvPr>
            <p:ph idx="1"/>
          </p:nvPr>
        </p:nvSpPr>
        <p:spPr>
          <a:xfrm>
            <a:off x="416129" y="1244469"/>
            <a:ext cx="5771147" cy="5115454"/>
          </a:xfrm>
        </p:spPr>
        <p:txBody>
          <a:bodyPr>
            <a:normAutofit fontScale="92500" lnSpcReduction="20000"/>
          </a:bodyPr>
          <a:lstStyle/>
          <a:p>
            <a:r>
              <a:rPr lang="en-US" b="1" dirty="0"/>
              <a:t>Key Regulators</a:t>
            </a:r>
            <a:r>
              <a:rPr lang="sl-SI" b="1" dirty="0"/>
              <a:t> </a:t>
            </a:r>
            <a:r>
              <a:rPr lang="en-US" b="1" dirty="0"/>
              <a:t>of Gene Expression</a:t>
            </a:r>
            <a:endParaRPr lang="sl-SI" b="1" dirty="0"/>
          </a:p>
          <a:p>
            <a:endParaRPr lang="sl-SI" dirty="0"/>
          </a:p>
          <a:p>
            <a:pPr marL="0" indent="0">
              <a:buNone/>
            </a:pPr>
            <a:r>
              <a:rPr lang="en-US" dirty="0">
                <a:solidFill>
                  <a:schemeClr val="tx1">
                    <a:lumMod val="50000"/>
                    <a:lumOff val="50000"/>
                  </a:schemeClr>
                </a:solidFill>
              </a:rPr>
              <a:t>Many genes are inaccessible for transcription in neurons due to their presence in </a:t>
            </a:r>
            <a:r>
              <a:rPr lang="en-US" b="1" dirty="0">
                <a:solidFill>
                  <a:schemeClr val="tx1">
                    <a:lumMod val="50000"/>
                    <a:lumOff val="50000"/>
                  </a:schemeClr>
                </a:solidFill>
              </a:rPr>
              <a:t>silenced </a:t>
            </a:r>
            <a:r>
              <a:rPr lang="en-US" b="1" dirty="0" smtClean="0">
                <a:solidFill>
                  <a:schemeClr val="tx1">
                    <a:lumMod val="50000"/>
                    <a:lumOff val="50000"/>
                  </a:schemeClr>
                </a:solidFill>
              </a:rPr>
              <a:t>chromatin</a:t>
            </a:r>
            <a:endParaRPr lang="sl-SI" b="1" dirty="0" smtClean="0">
              <a:solidFill>
                <a:schemeClr val="tx1">
                  <a:lumMod val="50000"/>
                  <a:lumOff val="50000"/>
                </a:schemeClr>
              </a:solidFill>
            </a:endParaRPr>
          </a:p>
          <a:p>
            <a:pPr marL="0" indent="0">
              <a:buNone/>
            </a:pPr>
            <a:endParaRPr lang="sl-SI" b="1" dirty="0">
              <a:solidFill>
                <a:schemeClr val="tx1">
                  <a:lumMod val="50000"/>
                  <a:lumOff val="50000"/>
                </a:schemeClr>
              </a:solidFill>
            </a:endParaRPr>
          </a:p>
          <a:p>
            <a:pPr marL="0" indent="0">
              <a:buNone/>
            </a:pPr>
            <a:r>
              <a:rPr lang="sl-SI" dirty="0" err="1"/>
              <a:t>Other</a:t>
            </a:r>
            <a:r>
              <a:rPr lang="sl-SI" dirty="0"/>
              <a:t> </a:t>
            </a:r>
            <a:r>
              <a:rPr lang="sl-SI" dirty="0" err="1"/>
              <a:t>genes</a:t>
            </a:r>
            <a:r>
              <a:rPr lang="sl-SI" dirty="0"/>
              <a:t> are </a:t>
            </a:r>
            <a:r>
              <a:rPr lang="sl-SI" dirty="0" err="1"/>
              <a:t>available</a:t>
            </a:r>
            <a:r>
              <a:rPr lang="sl-SI" dirty="0"/>
              <a:t> </a:t>
            </a:r>
            <a:r>
              <a:rPr lang="sl-SI" dirty="0" err="1"/>
              <a:t>for</a:t>
            </a:r>
            <a:r>
              <a:rPr lang="sl-SI" dirty="0"/>
              <a:t> </a:t>
            </a:r>
            <a:r>
              <a:rPr lang="sl-SI" dirty="0" err="1"/>
              <a:t>transcription</a:t>
            </a:r>
            <a:r>
              <a:rPr lang="sl-SI" dirty="0"/>
              <a:t> </a:t>
            </a:r>
            <a:r>
              <a:rPr lang="sl-SI" b="1" dirty="0"/>
              <a:t>– </a:t>
            </a:r>
            <a:r>
              <a:rPr lang="sl-SI" b="1" dirty="0" err="1"/>
              <a:t>permissive</a:t>
            </a:r>
            <a:r>
              <a:rPr lang="sl-SI" b="1" dirty="0"/>
              <a:t> </a:t>
            </a:r>
          </a:p>
          <a:p>
            <a:pPr marL="0" indent="0">
              <a:buNone/>
            </a:pPr>
            <a:r>
              <a:rPr lang="sl-SI" dirty="0"/>
              <a:t>T</a:t>
            </a:r>
            <a:r>
              <a:rPr lang="en-US" dirty="0" err="1"/>
              <a:t>ranscription</a:t>
            </a:r>
            <a:r>
              <a:rPr lang="en-US" dirty="0"/>
              <a:t> factors</a:t>
            </a:r>
            <a:r>
              <a:rPr lang="sl-SI" dirty="0"/>
              <a:t> = </a:t>
            </a:r>
            <a:r>
              <a:rPr lang="sl-SI" dirty="0" err="1"/>
              <a:t>class</a:t>
            </a:r>
            <a:r>
              <a:rPr lang="sl-SI" dirty="0"/>
              <a:t> </a:t>
            </a:r>
            <a:r>
              <a:rPr lang="sl-SI" dirty="0" err="1"/>
              <a:t>of</a:t>
            </a:r>
            <a:r>
              <a:rPr lang="sl-SI" dirty="0"/>
              <a:t> </a:t>
            </a:r>
            <a:r>
              <a:rPr lang="sl-SI" dirty="0" err="1"/>
              <a:t>proteins</a:t>
            </a:r>
            <a:r>
              <a:rPr lang="sl-SI" dirty="0"/>
              <a:t> </a:t>
            </a:r>
            <a:r>
              <a:rPr lang="sl-SI" dirty="0" err="1"/>
              <a:t>which</a:t>
            </a:r>
            <a:r>
              <a:rPr lang="sl-SI" dirty="0"/>
              <a:t> </a:t>
            </a:r>
            <a:r>
              <a:rPr lang="sl-SI" dirty="0" err="1"/>
              <a:t>bind</a:t>
            </a:r>
            <a:r>
              <a:rPr lang="sl-SI" dirty="0"/>
              <a:t> to </a:t>
            </a:r>
            <a:r>
              <a:rPr lang="sl-SI" i="1" dirty="0" err="1"/>
              <a:t>response</a:t>
            </a:r>
            <a:r>
              <a:rPr lang="sl-SI" i="1" dirty="0"/>
              <a:t> </a:t>
            </a:r>
            <a:r>
              <a:rPr lang="sl-SI" i="1" dirty="0" err="1"/>
              <a:t>elements</a:t>
            </a:r>
            <a:r>
              <a:rPr lang="sl-SI" i="1" dirty="0"/>
              <a:t> </a:t>
            </a:r>
            <a:r>
              <a:rPr lang="sl-SI" i="1" dirty="0" err="1"/>
              <a:t>of</a:t>
            </a:r>
            <a:r>
              <a:rPr lang="sl-SI" i="1" dirty="0"/>
              <a:t> </a:t>
            </a:r>
            <a:r>
              <a:rPr lang="sl-SI" i="1" dirty="0" err="1"/>
              <a:t>permissive</a:t>
            </a:r>
            <a:r>
              <a:rPr lang="sl-SI" i="1" dirty="0"/>
              <a:t> </a:t>
            </a:r>
            <a:r>
              <a:rPr lang="sl-SI" i="1" dirty="0" err="1"/>
              <a:t>genes</a:t>
            </a:r>
            <a:r>
              <a:rPr lang="sl-SI" i="1" dirty="0"/>
              <a:t> </a:t>
            </a:r>
          </a:p>
          <a:p>
            <a:pPr marL="0" indent="0">
              <a:buNone/>
            </a:pPr>
            <a:r>
              <a:rPr lang="en-US" dirty="0"/>
              <a:t>The regions of genes where transcription factors bind are often termed </a:t>
            </a:r>
            <a:r>
              <a:rPr lang="en-US" b="1" dirty="0"/>
              <a:t>promoters </a:t>
            </a:r>
            <a:r>
              <a:rPr lang="en-US" dirty="0"/>
              <a:t>or </a:t>
            </a:r>
            <a:r>
              <a:rPr lang="en-US" b="1" dirty="0"/>
              <a:t>enhancers</a:t>
            </a:r>
            <a:endParaRPr lang="sl-SI" b="1" dirty="0"/>
          </a:p>
        </p:txBody>
      </p:sp>
      <p:sp>
        <p:nvSpPr>
          <p:cNvPr id="7" name="Naslov 1">
            <a:extLst>
              <a:ext uri="{FF2B5EF4-FFF2-40B4-BE49-F238E27FC236}">
                <a16:creationId xmlns:a16="http://schemas.microsoft.com/office/drawing/2014/main" id="{BA9C0C5C-DEA0-1948-53BB-9E87F5FB72B8}"/>
              </a:ext>
            </a:extLst>
          </p:cNvPr>
          <p:cNvSpPr txBox="1">
            <a:spLocks/>
          </p:cNvSpPr>
          <p:nvPr/>
        </p:nvSpPr>
        <p:spPr>
          <a:xfrm>
            <a:off x="590550" y="172621"/>
            <a:ext cx="10515600" cy="68103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l-SI" sz="3600" cap="all"/>
              <a:t>T</a:t>
            </a:r>
            <a:r>
              <a:rPr lang="en-US" sz="3600" cap="all"/>
              <a:t>ranscription Factors</a:t>
            </a:r>
            <a:endParaRPr lang="sl-SI" sz="3600" cap="all" dirty="0"/>
          </a:p>
        </p:txBody>
      </p:sp>
      <p:sp>
        <p:nvSpPr>
          <p:cNvPr id="11" name="TextBox 10">
            <a:extLst>
              <a:ext uri="{FF2B5EF4-FFF2-40B4-BE49-F238E27FC236}">
                <a16:creationId xmlns:a16="http://schemas.microsoft.com/office/drawing/2014/main" id="{04B9D9C3-AA68-07B9-7C05-ACC5FCF56464}"/>
              </a:ext>
            </a:extLst>
          </p:cNvPr>
          <p:cNvSpPr txBox="1"/>
          <p:nvPr/>
        </p:nvSpPr>
        <p:spPr>
          <a:xfrm>
            <a:off x="4705350" y="6629400"/>
            <a:ext cx="184731" cy="369332"/>
          </a:xfrm>
          <a:prstGeom prst="rect">
            <a:avLst/>
          </a:prstGeom>
          <a:noFill/>
        </p:spPr>
        <p:txBody>
          <a:bodyPr wrap="none" rtlCol="0">
            <a:spAutoFit/>
          </a:bodyPr>
          <a:lstStyle/>
          <a:p>
            <a:endParaRPr lang="en-US" dirty="0"/>
          </a:p>
        </p:txBody>
      </p:sp>
      <p:sp>
        <p:nvSpPr>
          <p:cNvPr id="12" name="TextBox 11">
            <a:extLst>
              <a:ext uri="{FF2B5EF4-FFF2-40B4-BE49-F238E27FC236}">
                <a16:creationId xmlns:a16="http://schemas.microsoft.com/office/drawing/2014/main" id="{A2A45825-1147-BB94-AF8A-4E3C3BE1A4EB}"/>
              </a:ext>
            </a:extLst>
          </p:cNvPr>
          <p:cNvSpPr txBox="1"/>
          <p:nvPr/>
        </p:nvSpPr>
        <p:spPr>
          <a:xfrm>
            <a:off x="2088926" y="6370892"/>
            <a:ext cx="10103074" cy="523220"/>
          </a:xfrm>
          <a:prstGeom prst="rect">
            <a:avLst/>
          </a:prstGeom>
          <a:noFill/>
        </p:spPr>
        <p:txBody>
          <a:bodyPr wrap="square">
            <a:spAutoFit/>
          </a:bodyPr>
          <a:lstStyle/>
          <a:p>
            <a:pPr algn="r" eaLnBrk="1" hangingPunct="1">
              <a:spcBef>
                <a:spcPct val="0"/>
              </a:spcBef>
              <a:buFontTx/>
              <a:buNone/>
            </a:pPr>
            <a:r>
              <a:rPr lang="en-US" altLang="en-US" sz="1400" dirty="0">
                <a:latin typeface="Helvetica" pitchFamily="2" charset="0"/>
              </a:rPr>
              <a:t>Signal Transduction in the Brain, </a:t>
            </a:r>
            <a:r>
              <a:rPr lang="en-US" altLang="en-US" sz="1400" dirty="0" err="1">
                <a:latin typeface="Helvetica" pitchFamily="2" charset="0"/>
              </a:rPr>
              <a:t>Nestler</a:t>
            </a:r>
            <a:r>
              <a:rPr lang="en-US" altLang="en-US" sz="1400" dirty="0">
                <a:latin typeface="Helvetica" pitchFamily="2" charset="0"/>
              </a:rPr>
              <a:t> EJ, Hyman SE, Holtzman DM, </a:t>
            </a:r>
            <a:r>
              <a:rPr lang="en-US" altLang="en-US" sz="1400" dirty="0" err="1">
                <a:latin typeface="Helvetica" pitchFamily="2" charset="0"/>
              </a:rPr>
              <a:t>Malenka</a:t>
            </a:r>
            <a:r>
              <a:rPr lang="en-US" altLang="en-US" sz="1400" dirty="0">
                <a:latin typeface="Helvetica" pitchFamily="2" charset="0"/>
              </a:rPr>
              <a:t> RC. </a:t>
            </a:r>
            <a:r>
              <a:rPr lang="en-US" altLang="en-US" sz="1400" i="1" dirty="0">
                <a:latin typeface="Helvetica" pitchFamily="2" charset="0"/>
              </a:rPr>
              <a:t>Molecular Neuropharmacology: A Foundation for Clinical Neuroscience, 3e;</a:t>
            </a:r>
            <a:r>
              <a:rPr lang="en-US" altLang="en-US" sz="1400" dirty="0">
                <a:latin typeface="Helvetica" pitchFamily="2" charset="0"/>
              </a:rPr>
              <a:t> 2015. Available at: https://</a:t>
            </a:r>
            <a:r>
              <a:rPr lang="en-US" altLang="en-US" sz="1400" dirty="0" err="1">
                <a:latin typeface="Helvetica" pitchFamily="2" charset="0"/>
              </a:rPr>
              <a:t>mhmedical.com</a:t>
            </a:r>
            <a:endParaRPr lang="en-US" altLang="en-US" sz="1400" dirty="0">
              <a:latin typeface="Helvetica" pitchFamily="2" charset="0"/>
            </a:endParaRPr>
          </a:p>
        </p:txBody>
      </p:sp>
      <p:grpSp>
        <p:nvGrpSpPr>
          <p:cNvPr id="19" name="Group 18">
            <a:extLst>
              <a:ext uri="{FF2B5EF4-FFF2-40B4-BE49-F238E27FC236}">
                <a16:creationId xmlns:a16="http://schemas.microsoft.com/office/drawing/2014/main" id="{A5B94617-A1A7-A847-C170-6418284A651F}"/>
              </a:ext>
            </a:extLst>
          </p:cNvPr>
          <p:cNvGrpSpPr/>
          <p:nvPr/>
        </p:nvGrpSpPr>
        <p:grpSpPr>
          <a:xfrm>
            <a:off x="6076950" y="65368"/>
            <a:ext cx="6096000" cy="6161584"/>
            <a:chOff x="6076950" y="65368"/>
            <a:chExt cx="6096000" cy="6161584"/>
          </a:xfrm>
        </p:grpSpPr>
        <p:pic>
          <p:nvPicPr>
            <p:cNvPr id="14" name="Picture 13" descr="Diagram&#10;&#10;Description automatically generated">
              <a:extLst>
                <a:ext uri="{FF2B5EF4-FFF2-40B4-BE49-F238E27FC236}">
                  <a16:creationId xmlns:a16="http://schemas.microsoft.com/office/drawing/2014/main" id="{241C95A2-9324-2CAC-A3E2-5CBA88573A43}"/>
                </a:ext>
              </a:extLst>
            </p:cNvPr>
            <p:cNvPicPr>
              <a:picLocks noChangeAspect="1"/>
            </p:cNvPicPr>
            <p:nvPr/>
          </p:nvPicPr>
          <p:blipFill>
            <a:blip r:embed="rId3"/>
            <a:stretch>
              <a:fillRect/>
            </a:stretch>
          </p:blipFill>
          <p:spPr>
            <a:xfrm>
              <a:off x="6076950" y="65368"/>
              <a:ext cx="6096000" cy="3739044"/>
            </a:xfrm>
            <a:prstGeom prst="rect">
              <a:avLst/>
            </a:prstGeom>
          </p:spPr>
        </p:pic>
        <p:pic>
          <p:nvPicPr>
            <p:cNvPr id="16" name="Picture 15">
              <a:extLst>
                <a:ext uri="{FF2B5EF4-FFF2-40B4-BE49-F238E27FC236}">
                  <a16:creationId xmlns:a16="http://schemas.microsoft.com/office/drawing/2014/main" id="{111445EF-32F6-B68A-4C89-F671626F3F83}"/>
                </a:ext>
              </a:extLst>
            </p:cNvPr>
            <p:cNvPicPr>
              <a:picLocks noChangeAspect="1"/>
            </p:cNvPicPr>
            <p:nvPr/>
          </p:nvPicPr>
          <p:blipFill>
            <a:blip r:embed="rId4"/>
            <a:stretch>
              <a:fillRect/>
            </a:stretch>
          </p:blipFill>
          <p:spPr>
            <a:xfrm>
              <a:off x="6925343" y="3911665"/>
              <a:ext cx="4546600" cy="2315287"/>
            </a:xfrm>
            <a:prstGeom prst="rect">
              <a:avLst/>
            </a:prstGeom>
          </p:spPr>
        </p:pic>
        <p:cxnSp>
          <p:nvCxnSpPr>
            <p:cNvPr id="18" name="Straight Connector 17">
              <a:extLst>
                <a:ext uri="{FF2B5EF4-FFF2-40B4-BE49-F238E27FC236}">
                  <a16:creationId xmlns:a16="http://schemas.microsoft.com/office/drawing/2014/main" id="{81669DCF-C483-228E-0DF8-3D08D97604AE}"/>
                </a:ext>
              </a:extLst>
            </p:cNvPr>
            <p:cNvCxnSpPr/>
            <p:nvPr/>
          </p:nvCxnSpPr>
          <p:spPr>
            <a:xfrm>
              <a:off x="6362700" y="3804412"/>
              <a:ext cx="5810250" cy="0"/>
            </a:xfrm>
            <a:prstGeom prst="line">
              <a:avLst/>
            </a:prstGeom>
            <a:ln w="12700">
              <a:prstDash val="dash"/>
            </a:ln>
          </p:spPr>
          <p:style>
            <a:lnRef idx="1">
              <a:schemeClr val="dk1"/>
            </a:lnRef>
            <a:fillRef idx="0">
              <a:schemeClr val="dk1"/>
            </a:fillRef>
            <a:effectRef idx="0">
              <a:schemeClr val="dk1"/>
            </a:effectRef>
            <a:fontRef idx="minor">
              <a:schemeClr val="tx1"/>
            </a:fontRef>
          </p:style>
        </p:cxnSp>
      </p:grpSp>
      <p:pic>
        <p:nvPicPr>
          <p:cNvPr id="10" name="Picture 9" descr="Diagram&#10;&#10;Description automatically generated">
            <a:extLst>
              <a:ext uri="{FF2B5EF4-FFF2-40B4-BE49-F238E27FC236}">
                <a16:creationId xmlns:a16="http://schemas.microsoft.com/office/drawing/2014/main" id="{9360C72D-1C20-1704-B753-6F02EBFC900C}"/>
              </a:ext>
            </a:extLst>
          </p:cNvPr>
          <p:cNvPicPr>
            <a:picLocks noChangeAspect="1"/>
          </p:cNvPicPr>
          <p:nvPr/>
        </p:nvPicPr>
        <p:blipFill>
          <a:blip r:embed="rId5"/>
          <a:stretch>
            <a:fillRect/>
          </a:stretch>
        </p:blipFill>
        <p:spPr>
          <a:xfrm>
            <a:off x="6574496" y="3850685"/>
            <a:ext cx="5456510" cy="2509238"/>
          </a:xfrm>
          <a:prstGeom prst="rect">
            <a:avLst/>
          </a:prstGeom>
        </p:spPr>
      </p:pic>
    </p:spTree>
    <p:extLst>
      <p:ext uri="{BB962C8B-B14F-4D97-AF65-F5344CB8AC3E}">
        <p14:creationId xmlns:p14="http://schemas.microsoft.com/office/powerpoint/2010/main" val="1784938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8183F27-F64C-16C7-4269-4BB515B15433}"/>
              </a:ext>
            </a:extLst>
          </p:cNvPr>
          <p:cNvSpPr>
            <a:spLocks noGrp="1"/>
          </p:cNvSpPr>
          <p:nvPr>
            <p:ph type="title"/>
          </p:nvPr>
        </p:nvSpPr>
        <p:spPr>
          <a:xfrm>
            <a:off x="276726" y="476730"/>
            <a:ext cx="4878204" cy="2472209"/>
          </a:xfrm>
        </p:spPr>
        <p:txBody>
          <a:bodyPr>
            <a:normAutofit/>
          </a:bodyPr>
          <a:lstStyle/>
          <a:p>
            <a:r>
              <a:rPr lang="sl-SI" sz="3200" cap="all" dirty="0"/>
              <a:t>I</a:t>
            </a:r>
            <a:r>
              <a:rPr lang="en-US" sz="3200" cap="all" dirty="0" err="1"/>
              <a:t>ntracellular</a:t>
            </a:r>
            <a:r>
              <a:rPr lang="en-US" sz="3200" cap="all" dirty="0"/>
              <a:t> pathways underlying the regulation of gene expression</a:t>
            </a:r>
            <a:endParaRPr lang="sl-SI" sz="3200" cap="all" dirty="0"/>
          </a:p>
        </p:txBody>
      </p:sp>
      <p:pic>
        <p:nvPicPr>
          <p:cNvPr id="5" name="Slika 4">
            <a:extLst>
              <a:ext uri="{FF2B5EF4-FFF2-40B4-BE49-F238E27FC236}">
                <a16:creationId xmlns:a16="http://schemas.microsoft.com/office/drawing/2014/main" id="{2F9DDC7E-2BB3-449A-B0B5-E51D4D0D0522}"/>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3421" t="18246" r="60395" b="12046"/>
          <a:stretch/>
        </p:blipFill>
        <p:spPr>
          <a:xfrm>
            <a:off x="4937760" y="112975"/>
            <a:ext cx="6115049" cy="6626488"/>
          </a:xfrm>
          <a:prstGeom prst="rect">
            <a:avLst/>
          </a:prstGeom>
        </p:spPr>
      </p:pic>
    </p:spTree>
    <p:extLst>
      <p:ext uri="{BB962C8B-B14F-4D97-AF65-F5344CB8AC3E}">
        <p14:creationId xmlns:p14="http://schemas.microsoft.com/office/powerpoint/2010/main" val="106348896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BF2FF-2EBB-A7D2-27EB-53F8A155E5A1}"/>
              </a:ext>
            </a:extLst>
          </p:cNvPr>
          <p:cNvSpPr>
            <a:spLocks noGrp="1"/>
          </p:cNvSpPr>
          <p:nvPr>
            <p:ph type="title"/>
          </p:nvPr>
        </p:nvSpPr>
        <p:spPr>
          <a:xfrm>
            <a:off x="491836" y="200891"/>
            <a:ext cx="10515600" cy="290945"/>
          </a:xfrm>
        </p:spPr>
        <p:txBody>
          <a:bodyPr>
            <a:normAutofit fontScale="90000"/>
          </a:bodyPr>
          <a:lstStyle/>
          <a:p>
            <a:r>
              <a:rPr lang="en-US" sz="3600" cap="all" dirty="0"/>
              <a:t>Gene expression profiling</a:t>
            </a:r>
          </a:p>
        </p:txBody>
      </p:sp>
      <p:sp>
        <p:nvSpPr>
          <p:cNvPr id="4" name="TextBox 3">
            <a:extLst>
              <a:ext uri="{FF2B5EF4-FFF2-40B4-BE49-F238E27FC236}">
                <a16:creationId xmlns:a16="http://schemas.microsoft.com/office/drawing/2014/main" id="{08B15078-1978-7C4C-7813-FA37260542C2}"/>
              </a:ext>
            </a:extLst>
          </p:cNvPr>
          <p:cNvSpPr txBox="1"/>
          <p:nvPr/>
        </p:nvSpPr>
        <p:spPr>
          <a:xfrm>
            <a:off x="4668980" y="6211669"/>
            <a:ext cx="7523020" cy="646331"/>
          </a:xfrm>
          <a:prstGeom prst="rect">
            <a:avLst/>
          </a:prstGeom>
          <a:noFill/>
        </p:spPr>
        <p:txBody>
          <a:bodyPr wrap="square" rtlCol="0">
            <a:spAutoFit/>
          </a:bodyPr>
          <a:lstStyle/>
          <a:p>
            <a:pPr algn="r"/>
            <a:r>
              <a:rPr lang="en-US" dirty="0"/>
              <a:t>Cooper-Knock, et al. Gene expression profiling in human neurodegenerative disease. Nature Reviews Neurology. 2012</a:t>
            </a:r>
          </a:p>
        </p:txBody>
      </p:sp>
      <p:pic>
        <p:nvPicPr>
          <p:cNvPr id="6" name="Picture 5">
            <a:extLst>
              <a:ext uri="{FF2B5EF4-FFF2-40B4-BE49-F238E27FC236}">
                <a16:creationId xmlns:a16="http://schemas.microsoft.com/office/drawing/2014/main" id="{8835BF52-6EFF-60A7-8ABF-8EB3C0C0677A}"/>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5977890" y="310795"/>
            <a:ext cx="5968052" cy="5709005"/>
          </a:xfrm>
          <a:prstGeom prst="rect">
            <a:avLst/>
          </a:prstGeom>
        </p:spPr>
      </p:pic>
      <p:sp>
        <p:nvSpPr>
          <p:cNvPr id="8" name="TextBox 7">
            <a:extLst>
              <a:ext uri="{FF2B5EF4-FFF2-40B4-BE49-F238E27FC236}">
                <a16:creationId xmlns:a16="http://schemas.microsoft.com/office/drawing/2014/main" id="{796FA2AE-347B-D56B-C827-F1AA0243A0E1}"/>
              </a:ext>
            </a:extLst>
          </p:cNvPr>
          <p:cNvSpPr txBox="1"/>
          <p:nvPr/>
        </p:nvSpPr>
        <p:spPr>
          <a:xfrm>
            <a:off x="209822" y="840212"/>
            <a:ext cx="6042388" cy="3970318"/>
          </a:xfrm>
          <a:prstGeom prst="rect">
            <a:avLst/>
          </a:prstGeom>
          <a:noFill/>
        </p:spPr>
        <p:txBody>
          <a:bodyPr wrap="square">
            <a:spAutoFit/>
          </a:bodyPr>
          <a:lstStyle/>
          <a:p>
            <a:r>
              <a:rPr lang="en-GB" sz="2800" b="0" i="0" u="none" strike="noStrike" dirty="0">
                <a:solidFill>
                  <a:srgbClr val="333333"/>
                </a:solidFill>
                <a:effectLst/>
              </a:rPr>
              <a:t>Gene expression profiling (GEP) is the determination of the pattern of genes expressed in a specific cell at any given moment, showing the pattern of genes expressed by a cell at the transcription level</a:t>
            </a:r>
          </a:p>
          <a:p>
            <a:pPr marL="742950" lvl="1" indent="-285750">
              <a:buFont typeface="Arial" panose="020B0604020202020204" pitchFamily="34" charset="0"/>
              <a:buChar char="•"/>
            </a:pPr>
            <a:r>
              <a:rPr lang="en-GB" sz="2800" b="0" i="0" u="none" strike="noStrike" dirty="0">
                <a:solidFill>
                  <a:srgbClr val="333333"/>
                </a:solidFill>
                <a:effectLst/>
              </a:rPr>
              <a:t>global picture of cellular function</a:t>
            </a:r>
          </a:p>
          <a:p>
            <a:pPr marL="742950" lvl="1" indent="-285750">
              <a:buFont typeface="Arial" panose="020B0604020202020204" pitchFamily="34" charset="0"/>
              <a:buChar char="•"/>
            </a:pPr>
            <a:r>
              <a:rPr lang="en-GB" sz="2800" b="0" i="0" u="none" strike="noStrike" dirty="0">
                <a:solidFill>
                  <a:srgbClr val="333333"/>
                </a:solidFill>
                <a:effectLst/>
              </a:rPr>
              <a:t>thousands of genes at a time; </a:t>
            </a:r>
          </a:p>
          <a:p>
            <a:pPr marL="742950" lvl="1" indent="-285750">
              <a:buFont typeface="Arial" panose="020B0604020202020204" pitchFamily="34" charset="0"/>
              <a:buChar char="•"/>
            </a:pPr>
            <a:r>
              <a:rPr lang="en-GB" sz="2800" b="0" i="0" u="none" strike="noStrike" dirty="0">
                <a:solidFill>
                  <a:srgbClr val="333333"/>
                </a:solidFill>
                <a:effectLst/>
              </a:rPr>
              <a:t>the entire genome at once</a:t>
            </a:r>
            <a:endParaRPr lang="en-US" sz="2800" dirty="0"/>
          </a:p>
        </p:txBody>
      </p:sp>
      <p:sp>
        <p:nvSpPr>
          <p:cNvPr id="10" name="TextBox 9">
            <a:extLst>
              <a:ext uri="{FF2B5EF4-FFF2-40B4-BE49-F238E27FC236}">
                <a16:creationId xmlns:a16="http://schemas.microsoft.com/office/drawing/2014/main" id="{3390E5C1-F936-866B-C886-FA058E89A261}"/>
              </a:ext>
            </a:extLst>
          </p:cNvPr>
          <p:cNvSpPr txBox="1"/>
          <p:nvPr/>
        </p:nvSpPr>
        <p:spPr>
          <a:xfrm>
            <a:off x="381272" y="5332213"/>
            <a:ext cx="6147954" cy="707886"/>
          </a:xfrm>
          <a:prstGeom prst="rect">
            <a:avLst/>
          </a:prstGeom>
          <a:noFill/>
        </p:spPr>
        <p:txBody>
          <a:bodyPr wrap="square">
            <a:spAutoFit/>
          </a:bodyPr>
          <a:lstStyle/>
          <a:p>
            <a:r>
              <a:rPr lang="en-GB" sz="2000" dirty="0">
                <a:latin typeface="ITCFranklinGothicStd"/>
              </a:rPr>
              <a:t>GEP p</a:t>
            </a:r>
            <a:r>
              <a:rPr lang="en-GB" sz="2000" dirty="0">
                <a:effectLst/>
                <a:latin typeface="ITCFranklinGothicStd"/>
              </a:rPr>
              <a:t>rovided important insight into mechanisms underlying neurodegenerative disease </a:t>
            </a:r>
            <a:endParaRPr lang="en-GB" sz="2000" dirty="0"/>
          </a:p>
        </p:txBody>
      </p:sp>
    </p:spTree>
    <p:extLst>
      <p:ext uri="{BB962C8B-B14F-4D97-AF65-F5344CB8AC3E}">
        <p14:creationId xmlns:p14="http://schemas.microsoft.com/office/powerpoint/2010/main" val="245454373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BF2FF-2EBB-A7D2-27EB-53F8A155E5A1}"/>
              </a:ext>
            </a:extLst>
          </p:cNvPr>
          <p:cNvSpPr>
            <a:spLocks noGrp="1"/>
          </p:cNvSpPr>
          <p:nvPr>
            <p:ph type="title"/>
          </p:nvPr>
        </p:nvSpPr>
        <p:spPr>
          <a:xfrm>
            <a:off x="491836" y="200891"/>
            <a:ext cx="10515600" cy="290945"/>
          </a:xfrm>
        </p:spPr>
        <p:txBody>
          <a:bodyPr>
            <a:normAutofit fontScale="90000"/>
          </a:bodyPr>
          <a:lstStyle/>
          <a:p>
            <a:r>
              <a:rPr lang="en-US" sz="3600" cap="all" dirty="0"/>
              <a:t>Gene expression profiling</a:t>
            </a:r>
          </a:p>
        </p:txBody>
      </p:sp>
      <p:pic>
        <p:nvPicPr>
          <p:cNvPr id="12" name="Picture 11">
            <a:extLst>
              <a:ext uri="{FF2B5EF4-FFF2-40B4-BE49-F238E27FC236}">
                <a16:creationId xmlns:a16="http://schemas.microsoft.com/office/drawing/2014/main" id="{10E4B046-4C0E-B8EF-7B6B-43D19DB06F09}"/>
              </a:ext>
            </a:extLst>
          </p:cNvPr>
          <p:cNvPicPr>
            <a:picLocks noChangeAspect="1"/>
          </p:cNvPicPr>
          <p:nvPr/>
        </p:nvPicPr>
        <p:blipFill>
          <a:blip r:embed="rId3"/>
          <a:stretch>
            <a:fillRect/>
          </a:stretch>
        </p:blipFill>
        <p:spPr>
          <a:xfrm>
            <a:off x="6235486" y="-1"/>
            <a:ext cx="5663143" cy="6800187"/>
          </a:xfrm>
          <a:prstGeom prst="rect">
            <a:avLst/>
          </a:prstGeom>
        </p:spPr>
      </p:pic>
      <p:sp>
        <p:nvSpPr>
          <p:cNvPr id="14" name="TextBox 13">
            <a:extLst>
              <a:ext uri="{FF2B5EF4-FFF2-40B4-BE49-F238E27FC236}">
                <a16:creationId xmlns:a16="http://schemas.microsoft.com/office/drawing/2014/main" id="{3D6251CD-8BB2-BA5B-BD6D-D8DD1C69F70B}"/>
              </a:ext>
            </a:extLst>
          </p:cNvPr>
          <p:cNvSpPr txBox="1"/>
          <p:nvPr/>
        </p:nvSpPr>
        <p:spPr>
          <a:xfrm>
            <a:off x="491836" y="1028165"/>
            <a:ext cx="4640234" cy="3046988"/>
          </a:xfrm>
          <a:prstGeom prst="rect">
            <a:avLst/>
          </a:prstGeom>
          <a:noFill/>
        </p:spPr>
        <p:txBody>
          <a:bodyPr wrap="square">
            <a:spAutoFit/>
          </a:bodyPr>
          <a:lstStyle/>
          <a:p>
            <a:r>
              <a:rPr lang="en-GB" sz="2400" b="1" i="0" u="none" strike="noStrike" dirty="0">
                <a:solidFill>
                  <a:srgbClr val="2E2E2E"/>
                </a:solidFill>
                <a:effectLst/>
                <a:latin typeface="NexusSerif"/>
              </a:rPr>
              <a:t>Pan-Neurodegenerative </a:t>
            </a:r>
            <a:r>
              <a:rPr lang="en-GB" sz="2400" b="1" i="0" u="none" strike="noStrike" dirty="0" smtClean="0">
                <a:solidFill>
                  <a:srgbClr val="2E2E2E"/>
                </a:solidFill>
                <a:effectLst/>
                <a:latin typeface="NexusSerif"/>
              </a:rPr>
              <a:t>Genes</a:t>
            </a:r>
            <a:endParaRPr lang="sl-SI" sz="2400" b="1" i="0" u="none" strike="noStrike" dirty="0" smtClean="0">
              <a:solidFill>
                <a:srgbClr val="2E2E2E"/>
              </a:solidFill>
              <a:effectLst/>
              <a:latin typeface="NexusSerif"/>
            </a:endParaRPr>
          </a:p>
          <a:p>
            <a:endParaRPr lang="sl-SI" sz="2400" b="1" dirty="0">
              <a:solidFill>
                <a:srgbClr val="2E2E2E"/>
              </a:solidFill>
              <a:latin typeface="NexusSerif"/>
            </a:endParaRPr>
          </a:p>
          <a:p>
            <a:r>
              <a:rPr lang="en-US" sz="2400" dirty="0"/>
              <a:t>The top 1000 upregulated and top 1000 downregulated </a:t>
            </a:r>
            <a:r>
              <a:rPr lang="en-US" sz="2400" dirty="0" smtClean="0"/>
              <a:t>genes</a:t>
            </a:r>
            <a:r>
              <a:rPr lang="sl-SI" sz="2400" dirty="0" smtClean="0"/>
              <a:t> </a:t>
            </a:r>
            <a:r>
              <a:rPr lang="sl-SI" sz="2400" dirty="0" err="1" smtClean="0"/>
              <a:t>for</a:t>
            </a:r>
            <a:r>
              <a:rPr lang="sl-SI" sz="2400" dirty="0" smtClean="0"/>
              <a:t> AD, </a:t>
            </a:r>
            <a:r>
              <a:rPr lang="sl-SI" sz="2400" dirty="0" err="1" smtClean="0"/>
              <a:t>Lewy</a:t>
            </a:r>
            <a:r>
              <a:rPr lang="sl-SI" sz="2400" dirty="0" smtClean="0"/>
              <a:t> </a:t>
            </a:r>
            <a:r>
              <a:rPr lang="sl-SI" sz="2400" dirty="0" err="1" smtClean="0"/>
              <a:t>body</a:t>
            </a:r>
            <a:r>
              <a:rPr lang="sl-SI" sz="2400" dirty="0" smtClean="0"/>
              <a:t> </a:t>
            </a:r>
            <a:r>
              <a:rPr lang="sl-SI" sz="2400" dirty="0" err="1" smtClean="0"/>
              <a:t>dementia</a:t>
            </a:r>
            <a:r>
              <a:rPr lang="sl-SI" sz="2400" dirty="0" smtClean="0"/>
              <a:t>, ALS-FTD </a:t>
            </a:r>
            <a:r>
              <a:rPr lang="sl-SI" sz="2400" dirty="0" err="1" smtClean="0"/>
              <a:t>shows</a:t>
            </a:r>
            <a:r>
              <a:rPr lang="sl-SI" sz="2400" dirty="0" smtClean="0"/>
              <a:t> gene </a:t>
            </a:r>
            <a:r>
              <a:rPr lang="sl-SI" sz="2400" dirty="0" err="1" smtClean="0"/>
              <a:t>signatures</a:t>
            </a:r>
            <a:r>
              <a:rPr lang="sl-SI" sz="2400" dirty="0" smtClean="0"/>
              <a:t>, </a:t>
            </a:r>
            <a:r>
              <a:rPr lang="sl-SI" sz="2400" dirty="0" err="1" smtClean="0"/>
              <a:t>composed</a:t>
            </a:r>
            <a:r>
              <a:rPr lang="sl-SI" sz="2400" dirty="0" smtClean="0"/>
              <a:t> </a:t>
            </a:r>
            <a:r>
              <a:rPr lang="sl-SI" sz="2400" dirty="0" err="1" smtClean="0"/>
              <a:t>of</a:t>
            </a:r>
            <a:r>
              <a:rPr lang="sl-SI" sz="2400" dirty="0" smtClean="0"/>
              <a:t> 88 up- </a:t>
            </a:r>
            <a:r>
              <a:rPr lang="sl-SI" sz="2400" dirty="0" err="1" smtClean="0"/>
              <a:t>and</a:t>
            </a:r>
            <a:r>
              <a:rPr lang="sl-SI" sz="2400" dirty="0" smtClean="0"/>
              <a:t> 45 </a:t>
            </a:r>
            <a:r>
              <a:rPr lang="sl-SI" sz="2400" dirty="0" err="1" smtClean="0"/>
              <a:t>down-regulated</a:t>
            </a:r>
            <a:r>
              <a:rPr lang="sl-SI" sz="2400" dirty="0" smtClean="0"/>
              <a:t> </a:t>
            </a:r>
            <a:r>
              <a:rPr lang="sl-SI" sz="2400" dirty="0" err="1" smtClean="0"/>
              <a:t>genes</a:t>
            </a:r>
            <a:r>
              <a:rPr lang="sl-SI" sz="2400" dirty="0" smtClean="0"/>
              <a:t>. </a:t>
            </a:r>
            <a:endParaRPr lang="en-US" sz="2400" dirty="0"/>
          </a:p>
        </p:txBody>
      </p:sp>
      <p:sp>
        <p:nvSpPr>
          <p:cNvPr id="15" name="TextBox 14">
            <a:extLst>
              <a:ext uri="{FF2B5EF4-FFF2-40B4-BE49-F238E27FC236}">
                <a16:creationId xmlns:a16="http://schemas.microsoft.com/office/drawing/2014/main" id="{76977BD0-F4FC-ADDD-419B-1CB19CECAF6F}"/>
              </a:ext>
            </a:extLst>
          </p:cNvPr>
          <p:cNvSpPr txBox="1"/>
          <p:nvPr/>
        </p:nvSpPr>
        <p:spPr>
          <a:xfrm>
            <a:off x="401956" y="4903470"/>
            <a:ext cx="5095874" cy="1384995"/>
          </a:xfrm>
          <a:prstGeom prst="rect">
            <a:avLst/>
          </a:prstGeom>
          <a:noFill/>
        </p:spPr>
        <p:txBody>
          <a:bodyPr wrap="square" rtlCol="0">
            <a:spAutoFit/>
          </a:bodyPr>
          <a:lstStyle/>
          <a:p>
            <a:pPr algn="r"/>
            <a:r>
              <a:rPr lang="en-US" sz="1400" dirty="0" err="1"/>
              <a:t>Ayush</a:t>
            </a:r>
            <a:r>
              <a:rPr lang="en-US" sz="1400" dirty="0"/>
              <a:t> Noori, et al. Systematic review and meta-analysis of human transcriptomics reveals neuroinflammation, deficient energy metabolism, and </a:t>
            </a:r>
            <a:r>
              <a:rPr lang="en-US" sz="1400" dirty="0" err="1"/>
              <a:t>proteostasis</a:t>
            </a:r>
            <a:r>
              <a:rPr lang="en-US" sz="1400" dirty="0"/>
              <a:t> failure across neurodegeneration,</a:t>
            </a:r>
          </a:p>
          <a:p>
            <a:pPr algn="r"/>
            <a:r>
              <a:rPr lang="en-US" sz="1400" dirty="0"/>
              <a:t> Neurobiology of Disease, 2021, (https://</a:t>
            </a:r>
            <a:r>
              <a:rPr lang="en-US" sz="1400" dirty="0" err="1"/>
              <a:t>www.sciencedirect.com</a:t>
            </a:r>
            <a:r>
              <a:rPr lang="en-US" sz="1400" dirty="0"/>
              <a:t>/science/article/</a:t>
            </a:r>
            <a:r>
              <a:rPr lang="en-US" sz="1400" dirty="0" err="1"/>
              <a:t>pii</a:t>
            </a:r>
            <a:r>
              <a:rPr lang="en-US" sz="1400" dirty="0"/>
              <a:t>/S0969996120305003)</a:t>
            </a:r>
          </a:p>
        </p:txBody>
      </p:sp>
    </p:spTree>
    <p:extLst>
      <p:ext uri="{BB962C8B-B14F-4D97-AF65-F5344CB8AC3E}">
        <p14:creationId xmlns:p14="http://schemas.microsoft.com/office/powerpoint/2010/main" val="168689434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Literature</a:t>
            </a:r>
          </a:p>
        </p:txBody>
      </p:sp>
      <p:sp>
        <p:nvSpPr>
          <p:cNvPr id="3" name="Označba mesta vsebine 2"/>
          <p:cNvSpPr>
            <a:spLocks noGrp="1"/>
          </p:cNvSpPr>
          <p:nvPr>
            <p:ph idx="1"/>
          </p:nvPr>
        </p:nvSpPr>
        <p:spPr>
          <a:xfrm>
            <a:off x="838200" y="1371369"/>
            <a:ext cx="10079182" cy="4897813"/>
          </a:xfrm>
        </p:spPr>
        <p:txBody>
          <a:bodyPr wrap="square">
            <a:normAutofit fontScale="40000" lnSpcReduction="20000"/>
          </a:bodyPr>
          <a:lstStyle/>
          <a:p>
            <a:pPr marL="0" indent="0">
              <a:lnSpc>
                <a:spcPct val="160000"/>
              </a:lnSpc>
              <a:buNone/>
            </a:pPr>
            <a:r>
              <a:rPr lang="sl-SI" sz="4000" b="1" dirty="0"/>
              <a:t>Mandatory</a:t>
            </a:r>
            <a:r>
              <a:rPr lang="sl-SI" sz="3500" dirty="0"/>
              <a:t>:</a:t>
            </a:r>
          </a:p>
          <a:p>
            <a:pPr>
              <a:lnSpc>
                <a:spcPct val="160000"/>
              </a:lnSpc>
            </a:pPr>
            <a:r>
              <a:rPr lang="en-US" sz="2800" dirty="0"/>
              <a:t>Charles Watson, Matthew </a:t>
            </a:r>
            <a:r>
              <a:rPr lang="en-US" sz="2800" dirty="0" err="1"/>
              <a:t>Kirkcaldie</a:t>
            </a:r>
            <a:r>
              <a:rPr lang="en-US" sz="2800" dirty="0"/>
              <a:t>, George </a:t>
            </a:r>
            <a:r>
              <a:rPr lang="en-US" sz="2800" dirty="0" err="1"/>
              <a:t>Paxinos</a:t>
            </a:r>
            <a:r>
              <a:rPr lang="en-US" dirty="0"/>
              <a:t>.</a:t>
            </a:r>
            <a:r>
              <a:rPr lang="en-US" sz="2800" dirty="0"/>
              <a:t> The Brain, </a:t>
            </a:r>
            <a:r>
              <a:rPr lang="en-US" sz="2800" i="1" dirty="0"/>
              <a:t>Academic Press</a:t>
            </a:r>
            <a:r>
              <a:rPr lang="en-US" sz="2800" dirty="0"/>
              <a:t>, 2010, ISBN 9780123738899, https://</a:t>
            </a:r>
            <a:r>
              <a:rPr lang="en-US" sz="2800" dirty="0" err="1"/>
              <a:t>doi.org</a:t>
            </a:r>
            <a:r>
              <a:rPr lang="en-US" sz="2800" dirty="0"/>
              <a:t>/10.1016/B978-0-12-373889-9.50016-4</a:t>
            </a:r>
          </a:p>
          <a:p>
            <a:pPr>
              <a:lnSpc>
                <a:spcPct val="160000"/>
              </a:lnSpc>
            </a:pPr>
            <a:r>
              <a:rPr lang="en-GB" b="0" i="0" u="none" strike="noStrike" dirty="0">
                <a:solidFill>
                  <a:srgbClr val="2B3545"/>
                </a:solidFill>
                <a:effectLst/>
                <a:latin typeface="lato" panose="020F0502020204030203" pitchFamily="34" charset="0"/>
              </a:rPr>
              <a:t>Krieg Wendell J. S. </a:t>
            </a:r>
            <a:r>
              <a:rPr lang="en-GB" b="0" u="none" strike="noStrike" dirty="0">
                <a:solidFill>
                  <a:srgbClr val="2B3545"/>
                </a:solidFill>
                <a:effectLst/>
                <a:latin typeface="lato" panose="020F0502020204030203" pitchFamily="34" charset="0"/>
              </a:rPr>
              <a:t>Functional Neuroanatomy</a:t>
            </a:r>
            <a:r>
              <a:rPr lang="en-GB" b="0" i="0" u="none" strike="noStrike" dirty="0">
                <a:solidFill>
                  <a:srgbClr val="2B3545"/>
                </a:solidFill>
                <a:effectLst/>
                <a:latin typeface="lato" panose="020F0502020204030203" pitchFamily="34" charset="0"/>
              </a:rPr>
              <a:t>. 2d ed. rev. and </a:t>
            </a:r>
            <a:r>
              <a:rPr lang="en-GB" b="0" i="0" u="none" strike="noStrike" dirty="0" err="1">
                <a:solidFill>
                  <a:srgbClr val="2B3545"/>
                </a:solidFill>
                <a:effectLst/>
                <a:latin typeface="lato" panose="020F0502020204030203" pitchFamily="34" charset="0"/>
              </a:rPr>
              <a:t>augm</a:t>
            </a:r>
            <a:r>
              <a:rPr lang="en-GB" b="0" i="0" u="none" strike="noStrike" dirty="0">
                <a:solidFill>
                  <a:srgbClr val="2B3545"/>
                </a:solidFill>
                <a:effectLst/>
                <a:latin typeface="lato" panose="020F0502020204030203" pitchFamily="34" charset="0"/>
              </a:rPr>
              <a:t> ed. </a:t>
            </a:r>
            <a:r>
              <a:rPr lang="en-GB" b="0" i="0" u="none" strike="noStrike" dirty="0" err="1">
                <a:solidFill>
                  <a:srgbClr val="2B3545"/>
                </a:solidFill>
                <a:effectLst/>
                <a:latin typeface="lato" panose="020F0502020204030203" pitchFamily="34" charset="0"/>
              </a:rPr>
              <a:t>Blakiston</a:t>
            </a:r>
            <a:r>
              <a:rPr lang="en-GB" b="0" i="0" u="none" strike="noStrike" dirty="0">
                <a:solidFill>
                  <a:srgbClr val="2B3545"/>
                </a:solidFill>
                <a:effectLst/>
                <a:latin typeface="lato" panose="020F0502020204030203" pitchFamily="34" charset="0"/>
              </a:rPr>
              <a:t> 1953. </a:t>
            </a:r>
            <a:endParaRPr lang="sl-SI" sz="3300" b="1" dirty="0"/>
          </a:p>
          <a:p>
            <a:pPr marL="0" indent="0">
              <a:lnSpc>
                <a:spcPct val="160000"/>
              </a:lnSpc>
              <a:buNone/>
            </a:pPr>
            <a:r>
              <a:rPr lang="sl-SI" sz="4000" b="1" dirty="0"/>
              <a:t>Additional</a:t>
            </a:r>
            <a:r>
              <a:rPr lang="sl-SI" sz="4000" dirty="0"/>
              <a:t>:</a:t>
            </a:r>
          </a:p>
          <a:p>
            <a:pPr>
              <a:lnSpc>
                <a:spcPct val="120000"/>
              </a:lnSpc>
            </a:pPr>
            <a:r>
              <a:rPr lang="en-US" altLang="en-US" sz="2800" dirty="0">
                <a:latin typeface="Helvetica" pitchFamily="2" charset="0"/>
              </a:rPr>
              <a:t>Jahangir </a:t>
            </a:r>
            <a:r>
              <a:rPr lang="en-US" altLang="en-US" sz="2800" dirty="0" err="1">
                <a:latin typeface="Helvetica" pitchFamily="2" charset="0"/>
              </a:rPr>
              <a:t>Moini</a:t>
            </a:r>
            <a:r>
              <a:rPr lang="en-US" altLang="en-US" sz="2800" dirty="0">
                <a:latin typeface="Helvetica" pitchFamily="2" charset="0"/>
              </a:rPr>
              <a:t>, Pirouz </a:t>
            </a:r>
            <a:r>
              <a:rPr lang="en-US" altLang="en-US" sz="2800" dirty="0" err="1">
                <a:latin typeface="Helvetica" pitchFamily="2" charset="0"/>
              </a:rPr>
              <a:t>Piran</a:t>
            </a:r>
            <a:r>
              <a:rPr lang="en-US" altLang="en-US" sz="2800" dirty="0">
                <a:latin typeface="Helvetica" pitchFamily="2" charset="0"/>
              </a:rPr>
              <a:t>, Functional and Clinical Neuroanatomy, Academic Press, 2020,</a:t>
            </a:r>
            <a:r>
              <a:rPr lang="en-US" altLang="en-US" dirty="0">
                <a:latin typeface="Helvetica" pitchFamily="2" charset="0"/>
              </a:rPr>
              <a:t> </a:t>
            </a:r>
            <a:r>
              <a:rPr lang="en-US" altLang="en-US" sz="2800" dirty="0">
                <a:latin typeface="Helvetica" pitchFamily="2" charset="0"/>
              </a:rPr>
              <a:t>ISBN 9780128174241, </a:t>
            </a:r>
            <a:r>
              <a:rPr lang="en-US" altLang="en-US" sz="2800" dirty="0">
                <a:latin typeface="Helvetica" pitchFamily="2" charset="0"/>
                <a:hlinkClick r:id="rId2"/>
              </a:rPr>
              <a:t>https://doi.org/10.1016/B978-0-12-817424-1.09993-6</a:t>
            </a:r>
            <a:r>
              <a:rPr lang="en-US" altLang="en-US" sz="2800" dirty="0">
                <a:latin typeface="Helvetica" pitchFamily="2" charset="0"/>
              </a:rPr>
              <a:t>.</a:t>
            </a:r>
          </a:p>
          <a:p>
            <a:pPr>
              <a:lnSpc>
                <a:spcPct val="120000"/>
              </a:lnSpc>
            </a:pPr>
            <a:r>
              <a:rPr lang="en-US" altLang="en-US" sz="2800" dirty="0">
                <a:latin typeface="Helvetica" pitchFamily="2" charset="0"/>
              </a:rPr>
              <a:t>Signal Transduction in the Brain, </a:t>
            </a:r>
            <a:r>
              <a:rPr lang="en-US" altLang="en-US" sz="2800" dirty="0" err="1">
                <a:latin typeface="Helvetica" pitchFamily="2" charset="0"/>
              </a:rPr>
              <a:t>Nestler</a:t>
            </a:r>
            <a:r>
              <a:rPr lang="en-US" altLang="en-US" sz="2800" dirty="0">
                <a:latin typeface="Helvetica" pitchFamily="2" charset="0"/>
              </a:rPr>
              <a:t> EJ, Hyman SE, Holtzman DM, </a:t>
            </a:r>
            <a:r>
              <a:rPr lang="en-US" altLang="en-US" sz="2800" dirty="0" err="1">
                <a:latin typeface="Helvetica" pitchFamily="2" charset="0"/>
              </a:rPr>
              <a:t>Malenka</a:t>
            </a:r>
            <a:r>
              <a:rPr lang="en-US" altLang="en-US" sz="2800" dirty="0">
                <a:latin typeface="Helvetica" pitchFamily="2" charset="0"/>
              </a:rPr>
              <a:t> RC. </a:t>
            </a:r>
            <a:r>
              <a:rPr lang="en-US" altLang="en-US" sz="2800" i="1" dirty="0">
                <a:latin typeface="Helvetica" pitchFamily="2" charset="0"/>
              </a:rPr>
              <a:t>Molecular Neuropharmacology: A Foundation for Clinical Neuroscience, 3e;</a:t>
            </a:r>
            <a:r>
              <a:rPr lang="en-US" altLang="en-US" sz="2800" dirty="0">
                <a:latin typeface="Helvetica" pitchFamily="2" charset="0"/>
              </a:rPr>
              <a:t> 2015. Available at: https://</a:t>
            </a:r>
            <a:r>
              <a:rPr lang="en-US" altLang="en-US" sz="2800" dirty="0" err="1">
                <a:latin typeface="Helvetica" pitchFamily="2" charset="0"/>
              </a:rPr>
              <a:t>mhmedical.com</a:t>
            </a:r>
            <a:endParaRPr lang="sl-SI" dirty="0"/>
          </a:p>
          <a:p>
            <a:pPr marL="0" indent="0">
              <a:lnSpc>
                <a:spcPct val="160000"/>
              </a:lnSpc>
              <a:buNone/>
            </a:pPr>
            <a:r>
              <a:rPr lang="sl-SI" sz="4000" b="1" dirty="0"/>
              <a:t>Advanced</a:t>
            </a:r>
            <a:r>
              <a:rPr lang="sl-SI" dirty="0"/>
              <a:t>:</a:t>
            </a:r>
          </a:p>
          <a:p>
            <a:pPr>
              <a:lnSpc>
                <a:spcPct val="160000"/>
              </a:lnSpc>
            </a:pPr>
            <a:r>
              <a:rPr lang="sl-SI" sz="2700" dirty="0">
                <a:latin typeface="Helvetica" pitchFamily="2" charset="0"/>
              </a:rPr>
              <a:t>Ayush Noori, et al. Systematic review and meta-analysis of human transcriptomics reveals neuroinflammation, deficient energy metabolism, and proteostasis failure across neurodegeneration, </a:t>
            </a:r>
            <a:r>
              <a:rPr lang="sl-SI" sz="2700" i="1" dirty="0">
                <a:latin typeface="Helvetica" pitchFamily="2" charset="0"/>
              </a:rPr>
              <a:t>Neurobiology of Disease</a:t>
            </a:r>
            <a:r>
              <a:rPr lang="sl-SI" sz="2700" dirty="0">
                <a:latin typeface="Helvetica" pitchFamily="2" charset="0"/>
              </a:rPr>
              <a:t>, 2021, (</a:t>
            </a:r>
            <a:r>
              <a:rPr lang="sl-SI" sz="2700" dirty="0">
                <a:latin typeface="Helvetica" pitchFamily="2" charset="0"/>
                <a:hlinkClick r:id="rId3"/>
              </a:rPr>
              <a:t>https://www.sciencedirect.com/science/article/pii/S0969996120305003</a:t>
            </a:r>
            <a:r>
              <a:rPr lang="sl-SI" sz="2700" dirty="0">
                <a:latin typeface="Helvetica" pitchFamily="2" charset="0"/>
              </a:rPr>
              <a:t>)</a:t>
            </a:r>
          </a:p>
          <a:p>
            <a:pPr>
              <a:lnSpc>
                <a:spcPct val="160000"/>
              </a:lnSpc>
            </a:pPr>
            <a:r>
              <a:rPr lang="en-GB" sz="2800" dirty="0" err="1">
                <a:effectLst/>
                <a:latin typeface="Helvetica Neue" panose="02000503000000020004" pitchFamily="2" charset="0"/>
              </a:rPr>
              <a:t>Balázs</a:t>
            </a:r>
            <a:r>
              <a:rPr lang="en-GB" sz="2800" dirty="0">
                <a:effectLst/>
                <a:latin typeface="Helvetica Neue" panose="02000503000000020004" pitchFamily="2" charset="0"/>
              </a:rPr>
              <a:t> </a:t>
            </a:r>
            <a:r>
              <a:rPr lang="en-GB" sz="2800" dirty="0" err="1">
                <a:effectLst/>
                <a:latin typeface="Helvetica Neue" panose="02000503000000020004" pitchFamily="2" charset="0"/>
              </a:rPr>
              <a:t>Pósfai</a:t>
            </a:r>
            <a:r>
              <a:rPr lang="en-GB" sz="2800" dirty="0">
                <a:effectLst/>
                <a:latin typeface="Helvetica Neue" panose="02000503000000020004" pitchFamily="2" charset="0"/>
              </a:rPr>
              <a:t>, et al., New Insights into Microglia–Neuron Interactions: A Neuron’s Perspective, Neuroscience, 2019, https://</a:t>
            </a:r>
            <a:r>
              <a:rPr lang="en-GB" sz="2800" dirty="0" err="1">
                <a:effectLst/>
                <a:latin typeface="Helvetica Neue" panose="02000503000000020004" pitchFamily="2" charset="0"/>
              </a:rPr>
              <a:t>doi.org</a:t>
            </a:r>
            <a:r>
              <a:rPr lang="en-GB" sz="2800" dirty="0">
                <a:effectLst/>
                <a:latin typeface="Helvetica Neue" panose="02000503000000020004" pitchFamily="2" charset="0"/>
              </a:rPr>
              <a:t>/10.1016/j.neuroscience.2018.04.046.</a:t>
            </a:r>
            <a:endParaRPr lang="sl-SI" dirty="0"/>
          </a:p>
        </p:txBody>
      </p:sp>
    </p:spTree>
    <p:extLst>
      <p:ext uri="{BB962C8B-B14F-4D97-AF65-F5344CB8AC3E}">
        <p14:creationId xmlns:p14="http://schemas.microsoft.com/office/powerpoint/2010/main" val="38036580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27B21C8F-B750-7DBC-24AE-5691387C31A4}"/>
              </a:ext>
            </a:extLst>
          </p:cNvPr>
          <p:cNvSpPr>
            <a:spLocks noGrp="1"/>
          </p:cNvSpPr>
          <p:nvPr>
            <p:ph type="title"/>
          </p:nvPr>
        </p:nvSpPr>
        <p:spPr>
          <a:xfrm>
            <a:off x="410449" y="122156"/>
            <a:ext cx="10450056" cy="901595"/>
          </a:xfrm>
        </p:spPr>
        <p:txBody>
          <a:bodyPr>
            <a:normAutofit/>
          </a:bodyPr>
          <a:lstStyle/>
          <a:p>
            <a:r>
              <a:rPr lang="en-US" sz="4000" dirty="0"/>
              <a:t>THE ELECTRICAL PROPERTIES</a:t>
            </a:r>
            <a:r>
              <a:rPr lang="sl-SI" sz="4000" dirty="0"/>
              <a:t> </a:t>
            </a:r>
            <a:r>
              <a:rPr lang="en-US" sz="4000" dirty="0"/>
              <a:t>OF NEURONS</a:t>
            </a:r>
            <a:endParaRPr lang="sl-SI" sz="4000" dirty="0"/>
          </a:p>
        </p:txBody>
      </p:sp>
      <p:sp>
        <p:nvSpPr>
          <p:cNvPr id="3" name="Označba mesta vsebine 2">
            <a:extLst>
              <a:ext uri="{FF2B5EF4-FFF2-40B4-BE49-F238E27FC236}">
                <a16:creationId xmlns:a16="http://schemas.microsoft.com/office/drawing/2014/main" id="{7F848120-5944-00BF-327F-3BF87843845C}"/>
              </a:ext>
            </a:extLst>
          </p:cNvPr>
          <p:cNvSpPr>
            <a:spLocks noGrp="1"/>
          </p:cNvSpPr>
          <p:nvPr>
            <p:ph idx="1"/>
          </p:nvPr>
        </p:nvSpPr>
        <p:spPr>
          <a:xfrm>
            <a:off x="662750" y="1020960"/>
            <a:ext cx="10638551" cy="1363173"/>
          </a:xfrm>
        </p:spPr>
        <p:txBody>
          <a:bodyPr/>
          <a:lstStyle/>
          <a:p>
            <a:r>
              <a:rPr lang="sl-SI" dirty="0"/>
              <a:t>(human) </a:t>
            </a:r>
            <a:r>
              <a:rPr lang="en-US" dirty="0"/>
              <a:t>nervous system </a:t>
            </a:r>
            <a:r>
              <a:rPr lang="en-US" b="1" i="1" dirty="0"/>
              <a:t>receives</a:t>
            </a:r>
            <a:r>
              <a:rPr lang="en-US" dirty="0"/>
              <a:t> information from the environment, </a:t>
            </a:r>
            <a:r>
              <a:rPr lang="en-US" b="1" i="1" dirty="0"/>
              <a:t>integrates</a:t>
            </a:r>
            <a:r>
              <a:rPr lang="en-US" dirty="0"/>
              <a:t> this information with past experience, and creates a behavioral </a:t>
            </a:r>
            <a:r>
              <a:rPr lang="en-US" b="1" i="1" dirty="0"/>
              <a:t>response</a:t>
            </a:r>
            <a:r>
              <a:rPr lang="en-US" dirty="0"/>
              <a:t> that promotes the survival of the organism</a:t>
            </a:r>
            <a:endParaRPr lang="sl-SI" dirty="0"/>
          </a:p>
        </p:txBody>
      </p:sp>
      <p:sp>
        <p:nvSpPr>
          <p:cNvPr id="17" name="Pravokotnik: zaokroženi vogali 16">
            <a:extLst>
              <a:ext uri="{FF2B5EF4-FFF2-40B4-BE49-F238E27FC236}">
                <a16:creationId xmlns:a16="http://schemas.microsoft.com/office/drawing/2014/main" id="{71FDFC2D-1CD7-65E5-7B4A-4FFBC3EAB03E}"/>
              </a:ext>
            </a:extLst>
          </p:cNvPr>
          <p:cNvSpPr/>
          <p:nvPr/>
        </p:nvSpPr>
        <p:spPr>
          <a:xfrm>
            <a:off x="4472130" y="3107337"/>
            <a:ext cx="3305908" cy="576775"/>
          </a:xfrm>
          <a:prstGeom prst="roundRect">
            <a:avLst/>
          </a:prstGeom>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sl-SI" sz="3600" b="1" dirty="0" err="1"/>
              <a:t>Sensory</a:t>
            </a:r>
            <a:r>
              <a:rPr lang="sl-SI" sz="3600" b="1" dirty="0"/>
              <a:t> </a:t>
            </a:r>
            <a:r>
              <a:rPr lang="sl-SI" sz="3600" b="1" dirty="0" err="1"/>
              <a:t>neuron</a:t>
            </a:r>
            <a:endParaRPr lang="sl-SI" sz="3600" b="1" dirty="0"/>
          </a:p>
        </p:txBody>
      </p:sp>
      <p:sp>
        <p:nvSpPr>
          <p:cNvPr id="19" name="PoljeZBesedilom 18">
            <a:extLst>
              <a:ext uri="{FF2B5EF4-FFF2-40B4-BE49-F238E27FC236}">
                <a16:creationId xmlns:a16="http://schemas.microsoft.com/office/drawing/2014/main" id="{442A9CFB-0FA4-21B8-AFD3-3AB563E6B9FC}"/>
              </a:ext>
            </a:extLst>
          </p:cNvPr>
          <p:cNvSpPr txBox="1"/>
          <p:nvPr/>
        </p:nvSpPr>
        <p:spPr>
          <a:xfrm>
            <a:off x="894914" y="2482557"/>
            <a:ext cx="2563838" cy="919401"/>
          </a:xfrm>
          <a:prstGeom prst="roundRect">
            <a:avLst/>
          </a:prstGeom>
          <a:solidFill>
            <a:srgbClr val="00B050"/>
          </a:solidFill>
          <a:ln>
            <a:solidFill>
              <a:schemeClr val="bg1"/>
            </a:solidFill>
          </a:ln>
          <a:effectLst>
            <a:softEdge rad="63500"/>
          </a:effectLst>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sl-SI" sz="2400" b="1" i="0" dirty="0">
                <a:solidFill>
                  <a:srgbClr val="343536"/>
                </a:solidFill>
                <a:effectLst/>
                <a:latin typeface="Source Sans Pro" panose="020B0503030403020204" pitchFamily="34" charset="0"/>
              </a:rPr>
              <a:t>EXTERNAL</a:t>
            </a:r>
            <a:r>
              <a:rPr lang="en-US" sz="2400" b="1" i="0" dirty="0">
                <a:solidFill>
                  <a:srgbClr val="343536"/>
                </a:solidFill>
                <a:effectLst/>
                <a:latin typeface="Source Sans Pro" panose="020B0503030403020204" pitchFamily="34" charset="0"/>
              </a:rPr>
              <a:t> environment</a:t>
            </a:r>
            <a:endParaRPr lang="sl-SI" sz="2400" b="1" dirty="0"/>
          </a:p>
        </p:txBody>
      </p:sp>
      <p:sp>
        <p:nvSpPr>
          <p:cNvPr id="20" name="PoljeZBesedilom 19">
            <a:extLst>
              <a:ext uri="{FF2B5EF4-FFF2-40B4-BE49-F238E27FC236}">
                <a16:creationId xmlns:a16="http://schemas.microsoft.com/office/drawing/2014/main" id="{D9EFF11E-7A0D-AAA7-2C30-F19C83CE188C}"/>
              </a:ext>
            </a:extLst>
          </p:cNvPr>
          <p:cNvSpPr txBox="1"/>
          <p:nvPr/>
        </p:nvSpPr>
        <p:spPr>
          <a:xfrm>
            <a:off x="8733249" y="2463622"/>
            <a:ext cx="2677429" cy="919401"/>
          </a:xfrm>
          <a:prstGeom prst="roundRect">
            <a:avLst/>
          </a:prstGeom>
          <a:solidFill>
            <a:srgbClr val="FF0000"/>
          </a:solidFill>
          <a:effectLst>
            <a:softEdge rad="63500"/>
          </a:effectLst>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sl-SI" sz="2400" b="1" i="0" dirty="0">
                <a:solidFill>
                  <a:schemeClr val="bg1"/>
                </a:solidFill>
                <a:effectLst/>
                <a:latin typeface="Source Sans Pro" panose="020B0503030403020204" pitchFamily="34" charset="0"/>
              </a:rPr>
              <a:t>INTERNAL</a:t>
            </a:r>
            <a:r>
              <a:rPr lang="en-US" sz="2400" b="1" i="0" dirty="0">
                <a:solidFill>
                  <a:schemeClr val="bg1"/>
                </a:solidFill>
                <a:effectLst/>
                <a:latin typeface="Source Sans Pro" panose="020B0503030403020204" pitchFamily="34" charset="0"/>
              </a:rPr>
              <a:t> environment</a:t>
            </a:r>
            <a:endParaRPr lang="sl-SI" sz="2400" b="1" dirty="0">
              <a:solidFill>
                <a:schemeClr val="bg1"/>
              </a:solidFill>
            </a:endParaRPr>
          </a:p>
        </p:txBody>
      </p:sp>
      <p:sp>
        <p:nvSpPr>
          <p:cNvPr id="22" name="PoljeZBesedilom 21">
            <a:extLst>
              <a:ext uri="{FF2B5EF4-FFF2-40B4-BE49-F238E27FC236}">
                <a16:creationId xmlns:a16="http://schemas.microsoft.com/office/drawing/2014/main" id="{6E6A9CF2-219D-916A-89E8-A1980DD93ED5}"/>
              </a:ext>
            </a:extLst>
          </p:cNvPr>
          <p:cNvSpPr txBox="1"/>
          <p:nvPr/>
        </p:nvSpPr>
        <p:spPr>
          <a:xfrm>
            <a:off x="980999" y="3452213"/>
            <a:ext cx="2249660" cy="369332"/>
          </a:xfrm>
          <a:prstGeom prst="rect">
            <a:avLst/>
          </a:prstGeom>
          <a:noFill/>
        </p:spPr>
        <p:txBody>
          <a:bodyPr wrap="square">
            <a:spAutoFit/>
          </a:bodyPr>
          <a:lstStyle/>
          <a:p>
            <a:r>
              <a:rPr lang="en-US" b="0" i="1" dirty="0">
                <a:solidFill>
                  <a:srgbClr val="343536"/>
                </a:solidFill>
                <a:effectLst/>
                <a:latin typeface="Source Sans Pro" panose="020B0503030403020204" pitchFamily="34" charset="0"/>
              </a:rPr>
              <a:t>Sounds</a:t>
            </a:r>
            <a:r>
              <a:rPr lang="sl-SI" b="0" i="1" dirty="0">
                <a:solidFill>
                  <a:srgbClr val="343536"/>
                </a:solidFill>
                <a:effectLst/>
                <a:latin typeface="Source Sans Pro" panose="020B0503030403020204" pitchFamily="34" charset="0"/>
              </a:rPr>
              <a:t>, </a:t>
            </a:r>
            <a:r>
              <a:rPr lang="en-US" b="0" i="1" dirty="0">
                <a:solidFill>
                  <a:srgbClr val="343536"/>
                </a:solidFill>
                <a:effectLst/>
                <a:latin typeface="Source Sans Pro" panose="020B0503030403020204" pitchFamily="34" charset="0"/>
              </a:rPr>
              <a:t>sights</a:t>
            </a:r>
            <a:endParaRPr lang="sl-SI" i="1" dirty="0"/>
          </a:p>
        </p:txBody>
      </p:sp>
      <p:sp>
        <p:nvSpPr>
          <p:cNvPr id="24" name="PoljeZBesedilom 23">
            <a:extLst>
              <a:ext uri="{FF2B5EF4-FFF2-40B4-BE49-F238E27FC236}">
                <a16:creationId xmlns:a16="http://schemas.microsoft.com/office/drawing/2014/main" id="{4E5986B1-020F-AD28-FDBE-2C3D02DE0D2D}"/>
              </a:ext>
            </a:extLst>
          </p:cNvPr>
          <p:cNvSpPr txBox="1"/>
          <p:nvPr/>
        </p:nvSpPr>
        <p:spPr>
          <a:xfrm>
            <a:off x="8846841" y="3404042"/>
            <a:ext cx="2563837" cy="646331"/>
          </a:xfrm>
          <a:prstGeom prst="rect">
            <a:avLst/>
          </a:prstGeom>
          <a:noFill/>
        </p:spPr>
        <p:txBody>
          <a:bodyPr wrap="square">
            <a:spAutoFit/>
          </a:bodyPr>
          <a:lstStyle/>
          <a:p>
            <a:r>
              <a:rPr lang="en-US" b="0" i="1" dirty="0">
                <a:solidFill>
                  <a:srgbClr val="343536"/>
                </a:solidFill>
                <a:effectLst/>
                <a:latin typeface="Source Sans Pro" panose="020B0503030403020204" pitchFamily="34" charset="0"/>
              </a:rPr>
              <a:t>sensation of hunger or the stretch of a muscle</a:t>
            </a:r>
            <a:endParaRPr lang="sl-SI" i="1" dirty="0"/>
          </a:p>
        </p:txBody>
      </p:sp>
      <p:cxnSp>
        <p:nvCxnSpPr>
          <p:cNvPr id="33" name="Raven puščični povezovalnik 32">
            <a:extLst>
              <a:ext uri="{FF2B5EF4-FFF2-40B4-BE49-F238E27FC236}">
                <a16:creationId xmlns:a16="http://schemas.microsoft.com/office/drawing/2014/main" id="{C5D1C388-5543-D661-A2DC-C7EA6AF235C4}"/>
              </a:ext>
            </a:extLst>
          </p:cNvPr>
          <p:cNvCxnSpPr>
            <a:cxnSpLocks/>
            <a:stCxn id="17" idx="2"/>
            <a:endCxn id="57" idx="3"/>
          </p:cNvCxnSpPr>
          <p:nvPr/>
        </p:nvCxnSpPr>
        <p:spPr>
          <a:xfrm flipH="1">
            <a:off x="3032179" y="3684112"/>
            <a:ext cx="3092905" cy="1494750"/>
          </a:xfrm>
          <a:prstGeom prst="straightConnector1">
            <a:avLst/>
          </a:prstGeom>
          <a:ln w="9525">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34" name="Raven puščični povezovalnik 33">
            <a:extLst>
              <a:ext uri="{FF2B5EF4-FFF2-40B4-BE49-F238E27FC236}">
                <a16:creationId xmlns:a16="http://schemas.microsoft.com/office/drawing/2014/main" id="{499E9A21-6A77-EBAB-FAF0-776CF0ADFFE0}"/>
              </a:ext>
            </a:extLst>
          </p:cNvPr>
          <p:cNvCxnSpPr>
            <a:cxnSpLocks/>
            <a:stCxn id="17" idx="2"/>
          </p:cNvCxnSpPr>
          <p:nvPr/>
        </p:nvCxnSpPr>
        <p:spPr>
          <a:xfrm flipH="1">
            <a:off x="4701905" y="3684112"/>
            <a:ext cx="1423179" cy="1431434"/>
          </a:xfrm>
          <a:prstGeom prst="straightConnector1">
            <a:avLst/>
          </a:prstGeom>
          <a:ln w="9525">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37" name="Raven puščični povezovalnik 36">
            <a:extLst>
              <a:ext uri="{FF2B5EF4-FFF2-40B4-BE49-F238E27FC236}">
                <a16:creationId xmlns:a16="http://schemas.microsoft.com/office/drawing/2014/main" id="{5B1208D4-9C31-26B6-A796-3C629BE7CB6C}"/>
              </a:ext>
            </a:extLst>
          </p:cNvPr>
          <p:cNvCxnSpPr>
            <a:cxnSpLocks/>
            <a:stCxn id="17" idx="2"/>
            <a:endCxn id="4098" idx="0"/>
          </p:cNvCxnSpPr>
          <p:nvPr/>
        </p:nvCxnSpPr>
        <p:spPr>
          <a:xfrm>
            <a:off x="6125084" y="3684112"/>
            <a:ext cx="769016" cy="1155748"/>
          </a:xfrm>
          <a:prstGeom prst="straightConnector1">
            <a:avLst/>
          </a:prstGeom>
          <a:ln w="9525">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39" name="Raven puščični povezovalnik 38">
            <a:extLst>
              <a:ext uri="{FF2B5EF4-FFF2-40B4-BE49-F238E27FC236}">
                <a16:creationId xmlns:a16="http://schemas.microsoft.com/office/drawing/2014/main" id="{4AC97E73-2AB4-E37C-A53A-A389EA9FD7E9}"/>
              </a:ext>
            </a:extLst>
          </p:cNvPr>
          <p:cNvCxnSpPr>
            <a:cxnSpLocks/>
            <a:stCxn id="17" idx="2"/>
          </p:cNvCxnSpPr>
          <p:nvPr/>
        </p:nvCxnSpPr>
        <p:spPr>
          <a:xfrm>
            <a:off x="6125084" y="3684112"/>
            <a:ext cx="2551546" cy="1276872"/>
          </a:xfrm>
          <a:prstGeom prst="straightConnector1">
            <a:avLst/>
          </a:prstGeom>
          <a:ln w="9525">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46" name="Raven puščični povezovalnik 45">
            <a:extLst>
              <a:ext uri="{FF2B5EF4-FFF2-40B4-BE49-F238E27FC236}">
                <a16:creationId xmlns:a16="http://schemas.microsoft.com/office/drawing/2014/main" id="{10D5A668-21AD-A543-5EF8-7CFE7ABD63A9}"/>
              </a:ext>
            </a:extLst>
          </p:cNvPr>
          <p:cNvCxnSpPr>
            <a:cxnSpLocks/>
            <a:stCxn id="19" idx="3"/>
            <a:endCxn id="17" idx="1"/>
          </p:cNvCxnSpPr>
          <p:nvPr/>
        </p:nvCxnSpPr>
        <p:spPr>
          <a:xfrm>
            <a:off x="3458752" y="2942258"/>
            <a:ext cx="1013378" cy="453467"/>
          </a:xfrm>
          <a:prstGeom prst="straightConnector1">
            <a:avLst/>
          </a:prstGeom>
          <a:ln w="28575">
            <a:solidFill>
              <a:srgbClr val="00B050"/>
            </a:solidFill>
            <a:prstDash val="dash"/>
            <a:tailEnd type="triangle"/>
          </a:ln>
        </p:spPr>
        <p:style>
          <a:lnRef idx="1">
            <a:schemeClr val="accent1"/>
          </a:lnRef>
          <a:fillRef idx="0">
            <a:schemeClr val="accent1"/>
          </a:fillRef>
          <a:effectRef idx="0">
            <a:schemeClr val="accent1"/>
          </a:effectRef>
          <a:fontRef idx="minor">
            <a:schemeClr val="tx1"/>
          </a:fontRef>
        </p:style>
      </p:cxnSp>
      <p:pic>
        <p:nvPicPr>
          <p:cNvPr id="57" name="Slika 56">
            <a:extLst>
              <a:ext uri="{FF2B5EF4-FFF2-40B4-BE49-F238E27FC236}">
                <a16:creationId xmlns:a16="http://schemas.microsoft.com/office/drawing/2014/main" id="{2E5CE592-5401-1947-21F0-021DF254D837}"/>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xmlns="" r:id="rId5"/>
              </a:ext>
            </a:extLst>
          </a:blip>
          <a:srcRect l="22577" r="25244"/>
          <a:stretch/>
        </p:blipFill>
        <p:spPr>
          <a:xfrm>
            <a:off x="2312525" y="4339686"/>
            <a:ext cx="719654" cy="1678351"/>
          </a:xfrm>
          <a:prstGeom prst="rect">
            <a:avLst/>
          </a:prstGeom>
        </p:spPr>
      </p:pic>
      <p:pic>
        <p:nvPicPr>
          <p:cNvPr id="3078" name="Picture 6">
            <a:extLst>
              <a:ext uri="{FF2B5EF4-FFF2-40B4-BE49-F238E27FC236}">
                <a16:creationId xmlns:a16="http://schemas.microsoft.com/office/drawing/2014/main" id="{25BC3E45-A088-0E25-EA44-271007CD5159}"/>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230659" y="4960984"/>
            <a:ext cx="2671959" cy="178130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098" name="Picture 2" descr="Internal organs diagram">
            <a:extLst>
              <a:ext uri="{FF2B5EF4-FFF2-40B4-BE49-F238E27FC236}">
                <a16:creationId xmlns:a16="http://schemas.microsoft.com/office/drawing/2014/main" id="{782EF202-A830-4D01-C20D-E624E60EF3E6}"/>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953542" y="4839860"/>
            <a:ext cx="1881115" cy="217749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Slika 4">
            <a:extLst>
              <a:ext uri="{FF2B5EF4-FFF2-40B4-BE49-F238E27FC236}">
                <a16:creationId xmlns:a16="http://schemas.microsoft.com/office/drawing/2014/main" id="{FF51DDE0-9AD3-9308-0E07-84CDD1EDB508}"/>
              </a:ext>
            </a:extLst>
          </p:cNvPr>
          <p:cNvPicPr>
            <a:picLocks noChangeAspect="1"/>
          </p:cNvPicPr>
          <p:nvPr/>
        </p:nvPicPr>
        <p:blipFill>
          <a:blip r:embed="rId10">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xmlns="" r:id="rId12"/>
              </a:ext>
            </a:extLst>
          </a:blip>
          <a:stretch>
            <a:fillRect/>
          </a:stretch>
        </p:blipFill>
        <p:spPr>
          <a:xfrm flipV="1">
            <a:off x="8733249" y="4859809"/>
            <a:ext cx="1700781" cy="979517"/>
          </a:xfrm>
          <a:prstGeom prst="rect">
            <a:avLst/>
          </a:prstGeom>
        </p:spPr>
      </p:pic>
      <p:cxnSp>
        <p:nvCxnSpPr>
          <p:cNvPr id="4115" name="Raven puščični povezovalnik 4114">
            <a:extLst>
              <a:ext uri="{FF2B5EF4-FFF2-40B4-BE49-F238E27FC236}">
                <a16:creationId xmlns:a16="http://schemas.microsoft.com/office/drawing/2014/main" id="{046C2050-AF7F-2A01-EED6-CE8949045123}"/>
              </a:ext>
            </a:extLst>
          </p:cNvPr>
          <p:cNvCxnSpPr>
            <a:cxnSpLocks/>
            <a:stCxn id="20" idx="1"/>
            <a:endCxn id="17" idx="3"/>
          </p:cNvCxnSpPr>
          <p:nvPr/>
        </p:nvCxnSpPr>
        <p:spPr>
          <a:xfrm flipH="1">
            <a:off x="7778038" y="2923323"/>
            <a:ext cx="955211" cy="472402"/>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77826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27B21C8F-B750-7DBC-24AE-5691387C31A4}"/>
              </a:ext>
            </a:extLst>
          </p:cNvPr>
          <p:cNvSpPr>
            <a:spLocks noGrp="1"/>
          </p:cNvSpPr>
          <p:nvPr>
            <p:ph type="title"/>
          </p:nvPr>
        </p:nvSpPr>
        <p:spPr>
          <a:xfrm>
            <a:off x="715249" y="140898"/>
            <a:ext cx="10450056" cy="901595"/>
          </a:xfrm>
        </p:spPr>
        <p:txBody>
          <a:bodyPr>
            <a:normAutofit/>
          </a:bodyPr>
          <a:lstStyle/>
          <a:p>
            <a:r>
              <a:rPr lang="en-US" sz="4000" dirty="0"/>
              <a:t>THE ELECTRICAL PROPERTIES</a:t>
            </a:r>
            <a:r>
              <a:rPr lang="sl-SI" sz="4000" dirty="0"/>
              <a:t> </a:t>
            </a:r>
            <a:r>
              <a:rPr lang="en-US" sz="4000" dirty="0"/>
              <a:t>OF NEURONS</a:t>
            </a:r>
            <a:endParaRPr lang="sl-SI" sz="4000" dirty="0"/>
          </a:p>
        </p:txBody>
      </p:sp>
      <p:sp>
        <p:nvSpPr>
          <p:cNvPr id="3" name="Označba mesta vsebine 2">
            <a:extLst>
              <a:ext uri="{FF2B5EF4-FFF2-40B4-BE49-F238E27FC236}">
                <a16:creationId xmlns:a16="http://schemas.microsoft.com/office/drawing/2014/main" id="{7F848120-5944-00BF-327F-3BF87843845C}"/>
              </a:ext>
            </a:extLst>
          </p:cNvPr>
          <p:cNvSpPr>
            <a:spLocks noGrp="1"/>
          </p:cNvSpPr>
          <p:nvPr>
            <p:ph idx="1"/>
          </p:nvPr>
        </p:nvSpPr>
        <p:spPr>
          <a:xfrm>
            <a:off x="237683" y="895756"/>
            <a:ext cx="5815453" cy="5870947"/>
          </a:xfrm>
        </p:spPr>
        <p:txBody>
          <a:bodyPr>
            <a:normAutofit/>
          </a:bodyPr>
          <a:lstStyle/>
          <a:p>
            <a:r>
              <a:rPr lang="en-US" dirty="0">
                <a:latin typeface="+mj-lt"/>
              </a:rPr>
              <a:t>The Italian scientist Luigi Galvani in 1700s, somewhat by accident during a frog dissection noticed that the muscles of a frog twitched and contracted when two different metals, shaped into arcs, were placed on the frog's spinal cord and leg</a:t>
            </a:r>
          </a:p>
          <a:p>
            <a:r>
              <a:rPr lang="en-GB" b="0" i="0" u="none" strike="noStrike" dirty="0">
                <a:solidFill>
                  <a:srgbClr val="1A1A1A"/>
                </a:solidFill>
                <a:effectLst/>
                <a:latin typeface="+mj-lt"/>
              </a:rPr>
              <a:t>He termed it “</a:t>
            </a:r>
            <a:r>
              <a:rPr lang="en-GB" b="0" i="1" u="none" strike="noStrike" dirty="0">
                <a:solidFill>
                  <a:srgbClr val="1A1A1A"/>
                </a:solidFill>
                <a:effectLst/>
                <a:latin typeface="+mj-lt"/>
              </a:rPr>
              <a:t>animal electricity”</a:t>
            </a:r>
            <a:endParaRPr lang="en-US" i="1" dirty="0">
              <a:latin typeface="+mj-lt"/>
            </a:endParaRPr>
          </a:p>
          <a:p>
            <a:r>
              <a:rPr lang="en-US" dirty="0">
                <a:latin typeface="+mj-lt"/>
              </a:rPr>
              <a:t>In 1939, Hodgkin and Huxley discovered that axons are electrically negative at rest </a:t>
            </a:r>
          </a:p>
          <a:p>
            <a:r>
              <a:rPr lang="en-US" dirty="0">
                <a:latin typeface="+mj-lt"/>
              </a:rPr>
              <a:t>Today, we know that the frog's leg kicks because </a:t>
            </a:r>
            <a:r>
              <a:rPr lang="en-US" b="1" dirty="0">
                <a:solidFill>
                  <a:srgbClr val="FF0000"/>
                </a:solidFill>
                <a:latin typeface="+mj-lt"/>
              </a:rPr>
              <a:t>neurons carry information via electrical signals</a:t>
            </a:r>
            <a:endParaRPr lang="sl-SI" b="1" dirty="0">
              <a:solidFill>
                <a:srgbClr val="FF0000"/>
              </a:solidFill>
              <a:latin typeface="+mj-lt"/>
            </a:endParaRPr>
          </a:p>
        </p:txBody>
      </p:sp>
      <p:sp>
        <p:nvSpPr>
          <p:cNvPr id="4" name="TextBox 3">
            <a:extLst>
              <a:ext uri="{FF2B5EF4-FFF2-40B4-BE49-F238E27FC236}">
                <a16:creationId xmlns:a16="http://schemas.microsoft.com/office/drawing/2014/main" id="{47651760-DC08-075E-74DF-127E2EF38A81}"/>
              </a:ext>
            </a:extLst>
          </p:cNvPr>
          <p:cNvSpPr txBox="1"/>
          <p:nvPr/>
        </p:nvSpPr>
        <p:spPr>
          <a:xfrm>
            <a:off x="8724900" y="6397372"/>
            <a:ext cx="3160224" cy="369332"/>
          </a:xfrm>
          <a:prstGeom prst="rect">
            <a:avLst/>
          </a:prstGeom>
          <a:noFill/>
        </p:spPr>
        <p:txBody>
          <a:bodyPr wrap="none" rtlCol="0">
            <a:spAutoFit/>
          </a:bodyPr>
          <a:lstStyle/>
          <a:p>
            <a:r>
              <a:rPr lang="en-US" dirty="0"/>
              <a:t>https://</a:t>
            </a:r>
            <a:r>
              <a:rPr lang="en-US" dirty="0" err="1"/>
              <a:t>www.sciencephoto.com</a:t>
            </a:r>
            <a:endParaRPr lang="en-US" dirty="0"/>
          </a:p>
        </p:txBody>
      </p:sp>
      <p:grpSp>
        <p:nvGrpSpPr>
          <p:cNvPr id="9" name="Group 8">
            <a:extLst>
              <a:ext uri="{FF2B5EF4-FFF2-40B4-BE49-F238E27FC236}">
                <a16:creationId xmlns:a16="http://schemas.microsoft.com/office/drawing/2014/main" id="{55A2A95A-1DE6-6992-2ACB-A3BC7257DE8F}"/>
              </a:ext>
            </a:extLst>
          </p:cNvPr>
          <p:cNvGrpSpPr/>
          <p:nvPr/>
        </p:nvGrpSpPr>
        <p:grpSpPr>
          <a:xfrm>
            <a:off x="6053136" y="1552214"/>
            <a:ext cx="6094729" cy="4198910"/>
            <a:chOff x="6053136" y="1552214"/>
            <a:chExt cx="6094729" cy="4198910"/>
          </a:xfrm>
        </p:grpSpPr>
        <p:pic>
          <p:nvPicPr>
            <p:cNvPr id="6" name="Picture 5" descr="A picture containing linedrawing&#10;&#10;Description automatically generated">
              <a:extLst>
                <a:ext uri="{FF2B5EF4-FFF2-40B4-BE49-F238E27FC236}">
                  <a16:creationId xmlns:a16="http://schemas.microsoft.com/office/drawing/2014/main" id="{6084C06D-05F6-BF8F-14F5-9A2DFA8330D1}"/>
                </a:ext>
              </a:extLst>
            </p:cNvPr>
            <p:cNvPicPr>
              <a:picLocks noChangeAspect="1"/>
            </p:cNvPicPr>
            <p:nvPr/>
          </p:nvPicPr>
          <p:blipFill>
            <a:blip r:embed="rId3"/>
            <a:stretch>
              <a:fillRect/>
            </a:stretch>
          </p:blipFill>
          <p:spPr>
            <a:xfrm>
              <a:off x="6053136" y="1552214"/>
              <a:ext cx="6094729" cy="3720007"/>
            </a:xfrm>
            <a:prstGeom prst="rect">
              <a:avLst/>
            </a:prstGeom>
            <a:effectLst>
              <a:softEdge rad="50800"/>
            </a:effectLst>
          </p:spPr>
        </p:pic>
        <p:sp>
          <p:nvSpPr>
            <p:cNvPr id="8" name="TextBox 7">
              <a:extLst>
                <a:ext uri="{FF2B5EF4-FFF2-40B4-BE49-F238E27FC236}">
                  <a16:creationId xmlns:a16="http://schemas.microsoft.com/office/drawing/2014/main" id="{B3C8544B-CCFE-EC6C-C0BE-37C1ECD02C8C}"/>
                </a:ext>
              </a:extLst>
            </p:cNvPr>
            <p:cNvSpPr txBox="1"/>
            <p:nvPr/>
          </p:nvSpPr>
          <p:spPr>
            <a:xfrm>
              <a:off x="7718989" y="5381792"/>
              <a:ext cx="3446316" cy="369332"/>
            </a:xfrm>
            <a:prstGeom prst="rect">
              <a:avLst/>
            </a:prstGeom>
            <a:noFill/>
          </p:spPr>
          <p:txBody>
            <a:bodyPr wrap="square">
              <a:spAutoFit/>
            </a:bodyPr>
            <a:lstStyle/>
            <a:p>
              <a:pPr algn="l" fontAlgn="base"/>
              <a:r>
                <a:rPr lang="en-GB" b="0" i="0" u="none" strike="noStrike" dirty="0">
                  <a:effectLst/>
                </a:rPr>
                <a:t>Galvani's Frog Experiments, 1770s</a:t>
              </a:r>
            </a:p>
          </p:txBody>
        </p:sp>
      </p:grpSp>
    </p:spTree>
    <p:extLst>
      <p:ext uri="{BB962C8B-B14F-4D97-AF65-F5344CB8AC3E}">
        <p14:creationId xmlns:p14="http://schemas.microsoft.com/office/powerpoint/2010/main" val="9054683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27B21C8F-B750-7DBC-24AE-5691387C31A4}"/>
              </a:ext>
            </a:extLst>
          </p:cNvPr>
          <p:cNvSpPr>
            <a:spLocks noGrp="1"/>
          </p:cNvSpPr>
          <p:nvPr>
            <p:ph type="title"/>
          </p:nvPr>
        </p:nvSpPr>
        <p:spPr>
          <a:xfrm>
            <a:off x="517128" y="-67012"/>
            <a:ext cx="10450056" cy="901595"/>
          </a:xfrm>
        </p:spPr>
        <p:txBody>
          <a:bodyPr>
            <a:normAutofit/>
          </a:bodyPr>
          <a:lstStyle/>
          <a:p>
            <a:r>
              <a:rPr lang="en-US" sz="4000" dirty="0"/>
              <a:t>THE ELECTRICAL PROPERTIES</a:t>
            </a:r>
            <a:r>
              <a:rPr lang="sl-SI" sz="4000" dirty="0"/>
              <a:t> </a:t>
            </a:r>
            <a:r>
              <a:rPr lang="en-US" sz="4000" dirty="0"/>
              <a:t>OF NEURONS</a:t>
            </a:r>
            <a:endParaRPr lang="sl-SI" sz="4000" dirty="0"/>
          </a:p>
        </p:txBody>
      </p:sp>
      <p:sp>
        <p:nvSpPr>
          <p:cNvPr id="11" name="TextBox 10">
            <a:extLst>
              <a:ext uri="{FF2B5EF4-FFF2-40B4-BE49-F238E27FC236}">
                <a16:creationId xmlns:a16="http://schemas.microsoft.com/office/drawing/2014/main" id="{50786EDC-4FE5-15B9-BDC0-64003D65F3E4}"/>
              </a:ext>
            </a:extLst>
          </p:cNvPr>
          <p:cNvSpPr txBox="1"/>
          <p:nvPr/>
        </p:nvSpPr>
        <p:spPr>
          <a:xfrm>
            <a:off x="517129" y="1012013"/>
            <a:ext cx="4466351" cy="461665"/>
          </a:xfrm>
          <a:prstGeom prst="rect">
            <a:avLst/>
          </a:prstGeom>
          <a:noFill/>
        </p:spPr>
        <p:txBody>
          <a:bodyPr wrap="square">
            <a:spAutoFit/>
          </a:bodyPr>
          <a:lstStyle/>
          <a:p>
            <a:r>
              <a:rPr lang="en-GB" sz="2400" cap="all" dirty="0">
                <a:effectLst/>
              </a:rPr>
              <a:t>Electrical Potential in Cells</a:t>
            </a:r>
          </a:p>
        </p:txBody>
      </p:sp>
      <p:sp>
        <p:nvSpPr>
          <p:cNvPr id="12" name="TextBox 11">
            <a:extLst>
              <a:ext uri="{FF2B5EF4-FFF2-40B4-BE49-F238E27FC236}">
                <a16:creationId xmlns:a16="http://schemas.microsoft.com/office/drawing/2014/main" id="{F12784EE-CCFF-CB83-A0B7-BEA8C3504AA2}"/>
              </a:ext>
            </a:extLst>
          </p:cNvPr>
          <p:cNvSpPr txBox="1"/>
          <p:nvPr/>
        </p:nvSpPr>
        <p:spPr>
          <a:xfrm>
            <a:off x="517129" y="1584960"/>
            <a:ext cx="6513258" cy="1938992"/>
          </a:xfrm>
          <a:prstGeom prst="rect">
            <a:avLst/>
          </a:prstGeom>
          <a:noFill/>
        </p:spPr>
        <p:txBody>
          <a:bodyPr wrap="square" rtlCol="0">
            <a:spAutoFit/>
          </a:bodyPr>
          <a:lstStyle/>
          <a:p>
            <a:r>
              <a:rPr lang="en-GB" sz="2400" dirty="0">
                <a:effectLst/>
                <a:latin typeface="Helvetica" pitchFamily="2" charset="0"/>
              </a:rPr>
              <a:t>Neurons convey signals rapidly by </a:t>
            </a:r>
            <a:r>
              <a:rPr lang="en-GB" sz="2400" b="1" i="1" dirty="0">
                <a:effectLst/>
                <a:latin typeface="Helvetica" pitchFamily="2" charset="0"/>
              </a:rPr>
              <a:t>alternately maintaining</a:t>
            </a:r>
            <a:r>
              <a:rPr lang="en-GB" sz="2400" dirty="0">
                <a:effectLst/>
                <a:latin typeface="Helvetica" pitchFamily="2" charset="0"/>
              </a:rPr>
              <a:t> and </a:t>
            </a:r>
            <a:r>
              <a:rPr lang="en-GB" sz="2400" b="1" dirty="0">
                <a:effectLst/>
                <a:latin typeface="Helvetica" pitchFamily="2" charset="0"/>
              </a:rPr>
              <a:t>varying </a:t>
            </a:r>
            <a:r>
              <a:rPr lang="en-GB" sz="2400" dirty="0">
                <a:effectLst/>
                <a:latin typeface="Helvetica" pitchFamily="2" charset="0"/>
              </a:rPr>
              <a:t>their </a:t>
            </a:r>
            <a:r>
              <a:rPr lang="en-GB" sz="2400" b="1" dirty="0">
                <a:effectLst/>
                <a:latin typeface="Helvetica" pitchFamily="2" charset="0"/>
              </a:rPr>
              <a:t>electrical potentials</a:t>
            </a:r>
            <a:r>
              <a:rPr lang="en-GB" sz="2400" dirty="0">
                <a:effectLst/>
                <a:latin typeface="Helvetica" pitchFamily="2" charset="0"/>
              </a:rPr>
              <a:t> in relation to the extracellular environment</a:t>
            </a:r>
          </a:p>
          <a:p>
            <a:endParaRPr lang="en-US" sz="2400" dirty="0"/>
          </a:p>
        </p:txBody>
      </p:sp>
      <p:sp>
        <p:nvSpPr>
          <p:cNvPr id="15" name="TextBox 14">
            <a:extLst>
              <a:ext uri="{FF2B5EF4-FFF2-40B4-BE49-F238E27FC236}">
                <a16:creationId xmlns:a16="http://schemas.microsoft.com/office/drawing/2014/main" id="{75ED356F-D59C-D518-9C69-A1011DF7F360}"/>
              </a:ext>
            </a:extLst>
          </p:cNvPr>
          <p:cNvSpPr txBox="1"/>
          <p:nvPr/>
        </p:nvSpPr>
        <p:spPr>
          <a:xfrm>
            <a:off x="540504" y="3197880"/>
            <a:ext cx="6489883" cy="1200329"/>
          </a:xfrm>
          <a:prstGeom prst="rect">
            <a:avLst/>
          </a:prstGeom>
          <a:noFill/>
        </p:spPr>
        <p:txBody>
          <a:bodyPr wrap="square">
            <a:spAutoFit/>
          </a:bodyPr>
          <a:lstStyle/>
          <a:p>
            <a:r>
              <a:rPr lang="en-GB" sz="2400" dirty="0">
                <a:effectLst/>
                <a:latin typeface="Helvetica" pitchFamily="2" charset="0"/>
              </a:rPr>
              <a:t>All neurons maintain a </a:t>
            </a:r>
            <a:r>
              <a:rPr lang="en-GB" sz="2400" b="1" i="1" dirty="0">
                <a:effectLst/>
                <a:latin typeface="Helvetica" pitchFamily="2" charset="0"/>
              </a:rPr>
              <a:t>negative </a:t>
            </a:r>
            <a:r>
              <a:rPr lang="en-GB" sz="2400" dirty="0">
                <a:effectLst/>
                <a:latin typeface="Helvetica" pitchFamily="2" charset="0"/>
              </a:rPr>
              <a:t>electrical potential</a:t>
            </a:r>
            <a:r>
              <a:rPr lang="en-GB" sz="2400" b="1" i="1" dirty="0">
                <a:effectLst/>
                <a:latin typeface="Helvetica" pitchFamily="2" charset="0"/>
              </a:rPr>
              <a:t> - “membrane potential”  </a:t>
            </a:r>
            <a:r>
              <a:rPr lang="en-GB" sz="2400" dirty="0">
                <a:effectLst/>
                <a:latin typeface="Helvetica" pitchFamily="2" charset="0"/>
              </a:rPr>
              <a:t>relative to their extracellular environment.</a:t>
            </a:r>
          </a:p>
        </p:txBody>
      </p:sp>
      <p:sp>
        <p:nvSpPr>
          <p:cNvPr id="17" name="TextBox 16">
            <a:extLst>
              <a:ext uri="{FF2B5EF4-FFF2-40B4-BE49-F238E27FC236}">
                <a16:creationId xmlns:a16="http://schemas.microsoft.com/office/drawing/2014/main" id="{11A8AB49-4B90-C8FB-71F2-0F0E478BE269}"/>
              </a:ext>
            </a:extLst>
          </p:cNvPr>
          <p:cNvSpPr txBox="1"/>
          <p:nvPr/>
        </p:nvSpPr>
        <p:spPr>
          <a:xfrm>
            <a:off x="540504" y="4696094"/>
            <a:ext cx="6729492" cy="1323439"/>
          </a:xfrm>
          <a:prstGeom prst="rect">
            <a:avLst/>
          </a:prstGeom>
          <a:noFill/>
        </p:spPr>
        <p:txBody>
          <a:bodyPr wrap="square">
            <a:spAutoFit/>
          </a:bodyPr>
          <a:lstStyle/>
          <a:p>
            <a:r>
              <a:rPr lang="en-GB" sz="2000" b="1" i="1" dirty="0">
                <a:latin typeface="Helvetica" pitchFamily="2" charset="0"/>
              </a:rPr>
              <a:t>R</a:t>
            </a:r>
            <a:r>
              <a:rPr lang="en-GB" sz="2000" b="1" i="1" dirty="0">
                <a:effectLst/>
                <a:latin typeface="Helvetica" pitchFamily="2" charset="0"/>
              </a:rPr>
              <a:t>apid depolarization (</a:t>
            </a:r>
            <a:r>
              <a:rPr lang="en-GB" sz="2000" i="1" dirty="0">
                <a:effectLst/>
                <a:latin typeface="Helvetica" pitchFamily="2" charset="0"/>
              </a:rPr>
              <a:t>becoming less negative, </a:t>
            </a:r>
            <a:r>
              <a:rPr lang="en-GB" sz="2000" i="1" dirty="0" err="1">
                <a:effectLst/>
                <a:latin typeface="Helvetica" pitchFamily="2" charset="0"/>
              </a:rPr>
              <a:t>i.e.from</a:t>
            </a:r>
            <a:r>
              <a:rPr lang="en-GB" sz="2000" i="1" dirty="0">
                <a:effectLst/>
                <a:latin typeface="Helvetica" pitchFamily="2" charset="0"/>
              </a:rPr>
              <a:t> -70 mV to -50 mV</a:t>
            </a:r>
            <a:r>
              <a:rPr lang="en-GB" sz="2000" b="1" i="1" dirty="0">
                <a:effectLst/>
                <a:latin typeface="Helvetica" pitchFamily="2" charset="0"/>
              </a:rPr>
              <a:t>) </a:t>
            </a:r>
            <a:r>
              <a:rPr lang="en-GB" sz="2000" dirty="0">
                <a:effectLst/>
                <a:latin typeface="Helvetica" pitchFamily="2" charset="0"/>
              </a:rPr>
              <a:t>will often stimulate a neuron to release neurotransmitters and thus </a:t>
            </a:r>
            <a:r>
              <a:rPr lang="en-GB" sz="2000" b="1" dirty="0">
                <a:effectLst/>
                <a:latin typeface="Helvetica" pitchFamily="2" charset="0"/>
              </a:rPr>
              <a:t>convey information </a:t>
            </a:r>
            <a:r>
              <a:rPr lang="en-GB" sz="2000" dirty="0">
                <a:effectLst/>
                <a:latin typeface="Helvetica" pitchFamily="2" charset="0"/>
              </a:rPr>
              <a:t>to other cells through chemical signals</a:t>
            </a:r>
          </a:p>
        </p:txBody>
      </p:sp>
      <p:pic>
        <p:nvPicPr>
          <p:cNvPr id="19" name="Picture 18" descr="Diagram&#10;&#10;Description automatically generated">
            <a:extLst>
              <a:ext uri="{FF2B5EF4-FFF2-40B4-BE49-F238E27FC236}">
                <a16:creationId xmlns:a16="http://schemas.microsoft.com/office/drawing/2014/main" id="{FC92BE3E-8A76-5DBB-B0C4-C3367E19EC2A}"/>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Lst>
          </a:blip>
          <a:stretch>
            <a:fillRect/>
          </a:stretch>
        </p:blipFill>
        <p:spPr>
          <a:xfrm>
            <a:off x="8146983" y="834583"/>
            <a:ext cx="2820201" cy="5311285"/>
          </a:xfrm>
          <a:prstGeom prst="rect">
            <a:avLst/>
          </a:prstGeom>
        </p:spPr>
      </p:pic>
      <p:sp>
        <p:nvSpPr>
          <p:cNvPr id="25" name="TextBox 24">
            <a:extLst>
              <a:ext uri="{FF2B5EF4-FFF2-40B4-BE49-F238E27FC236}">
                <a16:creationId xmlns:a16="http://schemas.microsoft.com/office/drawing/2014/main" id="{130C754C-0919-F6B2-2B3D-F471DE79C00C}"/>
              </a:ext>
            </a:extLst>
          </p:cNvPr>
          <p:cNvSpPr txBox="1"/>
          <p:nvPr/>
        </p:nvSpPr>
        <p:spPr>
          <a:xfrm>
            <a:off x="7030387" y="6372307"/>
            <a:ext cx="5161613" cy="523220"/>
          </a:xfrm>
          <a:prstGeom prst="rect">
            <a:avLst/>
          </a:prstGeom>
          <a:noFill/>
        </p:spPr>
        <p:txBody>
          <a:bodyPr wrap="square">
            <a:spAutoFit/>
          </a:bodyPr>
          <a:lstStyle/>
          <a:p>
            <a:r>
              <a:rPr lang="en-US" sz="1400" dirty="0" err="1"/>
              <a:t>Nestler</a:t>
            </a:r>
            <a:r>
              <a:rPr lang="en-US" sz="1400" dirty="0"/>
              <a:t>, Eric J. (Eric Jonathan) et al. Molecular Neuropharmacology : a Foundation for Clinical Neuroscience. Fourth edition. 2020</a:t>
            </a:r>
          </a:p>
        </p:txBody>
      </p:sp>
    </p:spTree>
    <p:extLst>
      <p:ext uri="{BB962C8B-B14F-4D97-AF65-F5344CB8AC3E}">
        <p14:creationId xmlns:p14="http://schemas.microsoft.com/office/powerpoint/2010/main" val="74386304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IW_NOTES_FOOTER" val="1"/>
</p:tagLst>
</file>

<file path=ppt/tags/tag10.xml><?xml version="1.0" encoding="utf-8"?>
<p:tagLst xmlns:a="http://schemas.openxmlformats.org/drawingml/2006/main" xmlns:r="http://schemas.openxmlformats.org/officeDocument/2006/relationships" xmlns:p="http://schemas.openxmlformats.org/presentationml/2006/main">
  <p:tag name="AS_UNIQUEID" val="80"/>
</p:tagLst>
</file>

<file path=ppt/tags/tag11.xml><?xml version="1.0" encoding="utf-8"?>
<p:tagLst xmlns:a="http://schemas.openxmlformats.org/drawingml/2006/main" xmlns:r="http://schemas.openxmlformats.org/officeDocument/2006/relationships" xmlns:p="http://schemas.openxmlformats.org/presentationml/2006/main">
  <p:tag name="AS_UNIQUEID" val="80"/>
</p:tagLst>
</file>

<file path=ppt/tags/tag12.xml><?xml version="1.0" encoding="utf-8"?>
<p:tagLst xmlns:a="http://schemas.openxmlformats.org/drawingml/2006/main" xmlns:r="http://schemas.openxmlformats.org/officeDocument/2006/relationships" xmlns:p="http://schemas.openxmlformats.org/presentationml/2006/main">
  <p:tag name="IIW_NOTES_FOOTER" val="1"/>
</p:tagLst>
</file>

<file path=ppt/tags/tag13.xml><?xml version="1.0" encoding="utf-8"?>
<p:tagLst xmlns:a="http://schemas.openxmlformats.org/drawingml/2006/main" xmlns:r="http://schemas.openxmlformats.org/officeDocument/2006/relationships" xmlns:p="http://schemas.openxmlformats.org/presentationml/2006/main">
  <p:tag name="AS_UNIQUEID" val="80"/>
</p:tagLst>
</file>

<file path=ppt/tags/tag14.xml><?xml version="1.0" encoding="utf-8"?>
<p:tagLst xmlns:a="http://schemas.openxmlformats.org/drawingml/2006/main" xmlns:r="http://schemas.openxmlformats.org/officeDocument/2006/relationships" xmlns:p="http://schemas.openxmlformats.org/presentationml/2006/main">
  <p:tag name="AS_UNIQUEID" val="84"/>
</p:tagLst>
</file>

<file path=ppt/tags/tag2.xml><?xml version="1.0" encoding="utf-8"?>
<p:tagLst xmlns:a="http://schemas.openxmlformats.org/drawingml/2006/main" xmlns:r="http://schemas.openxmlformats.org/officeDocument/2006/relationships" xmlns:p="http://schemas.openxmlformats.org/presentationml/2006/main">
  <p:tag name="IIW_NOTES_FOOTER" val="1"/>
</p:tagLst>
</file>

<file path=ppt/tags/tag3.xml><?xml version="1.0" encoding="utf-8"?>
<p:tagLst xmlns:a="http://schemas.openxmlformats.org/drawingml/2006/main" xmlns:r="http://schemas.openxmlformats.org/officeDocument/2006/relationships" xmlns:p="http://schemas.openxmlformats.org/presentationml/2006/main">
  <p:tag name="IIW_NOTES_FOOTER" val="1"/>
</p:tagLst>
</file>

<file path=ppt/tags/tag4.xml><?xml version="1.0" encoding="utf-8"?>
<p:tagLst xmlns:a="http://schemas.openxmlformats.org/drawingml/2006/main" xmlns:r="http://schemas.openxmlformats.org/officeDocument/2006/relationships" xmlns:p="http://schemas.openxmlformats.org/presentationml/2006/main">
  <p:tag name="IIW_NOTES_FOOTER" val="1"/>
</p:tagLst>
</file>

<file path=ppt/tags/tag5.xml><?xml version="1.0" encoding="utf-8"?>
<p:tagLst xmlns:a="http://schemas.openxmlformats.org/drawingml/2006/main" xmlns:r="http://schemas.openxmlformats.org/officeDocument/2006/relationships" xmlns:p="http://schemas.openxmlformats.org/presentationml/2006/main">
  <p:tag name="IIW_NOTES_FOOTER" val="1"/>
</p:tagLst>
</file>

<file path=ppt/tags/tag6.xml><?xml version="1.0" encoding="utf-8"?>
<p:tagLst xmlns:a="http://schemas.openxmlformats.org/drawingml/2006/main" xmlns:r="http://schemas.openxmlformats.org/officeDocument/2006/relationships" xmlns:p="http://schemas.openxmlformats.org/presentationml/2006/main">
  <p:tag name="AS_UNIQUEID" val="80"/>
</p:tagLst>
</file>

<file path=ppt/tags/tag7.xml><?xml version="1.0" encoding="utf-8"?>
<p:tagLst xmlns:a="http://schemas.openxmlformats.org/drawingml/2006/main" xmlns:r="http://schemas.openxmlformats.org/officeDocument/2006/relationships" xmlns:p="http://schemas.openxmlformats.org/presentationml/2006/main">
  <p:tag name="AS_UNIQUEID" val="84"/>
</p:tagLst>
</file>

<file path=ppt/tags/tag8.xml><?xml version="1.0" encoding="utf-8"?>
<p:tagLst xmlns:a="http://schemas.openxmlformats.org/drawingml/2006/main" xmlns:r="http://schemas.openxmlformats.org/officeDocument/2006/relationships" xmlns:p="http://schemas.openxmlformats.org/presentationml/2006/main">
  <p:tag name="AS_UNIQUEID" val="80"/>
</p:tagLst>
</file>

<file path=ppt/tags/tag9.xml><?xml version="1.0" encoding="utf-8"?>
<p:tagLst xmlns:a="http://schemas.openxmlformats.org/drawingml/2006/main" xmlns:r="http://schemas.openxmlformats.org/officeDocument/2006/relationships" xmlns:p="http://schemas.openxmlformats.org/presentationml/2006/main">
  <p:tag name="AS_UNIQUEID" val="84"/>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4275</TotalTime>
  <Words>7134</Words>
  <Application>Microsoft Office PowerPoint</Application>
  <PresentationFormat>Širokozaslonsko</PresentationFormat>
  <Paragraphs>600</Paragraphs>
  <Slides>65</Slides>
  <Notes>47</Notes>
  <HiddenSlides>0</HiddenSlides>
  <MMClips>0</MMClips>
  <ScaleCrop>false</ScaleCrop>
  <HeadingPairs>
    <vt:vector size="6" baseType="variant">
      <vt:variant>
        <vt:lpstr>Uporabljene pisave</vt:lpstr>
      </vt:variant>
      <vt:variant>
        <vt:i4>24</vt:i4>
      </vt:variant>
      <vt:variant>
        <vt:lpstr>Tema</vt:lpstr>
      </vt:variant>
      <vt:variant>
        <vt:i4>1</vt:i4>
      </vt:variant>
      <vt:variant>
        <vt:lpstr>Naslovi diapozitivov</vt:lpstr>
      </vt:variant>
      <vt:variant>
        <vt:i4>65</vt:i4>
      </vt:variant>
    </vt:vector>
  </HeadingPairs>
  <TitlesOfParts>
    <vt:vector size="90" baseType="lpstr">
      <vt:lpstr>Arial</vt:lpstr>
      <vt:lpstr>BlinkMacSystemFont</vt:lpstr>
      <vt:lpstr>Calibri</vt:lpstr>
      <vt:lpstr>Calibri Light</vt:lpstr>
      <vt:lpstr>Cambria Math</vt:lpstr>
      <vt:lpstr>Catamaran</vt:lpstr>
      <vt:lpstr>等线</vt:lpstr>
      <vt:lpstr>Geneva</vt:lpstr>
      <vt:lpstr>Helvetica</vt:lpstr>
      <vt:lpstr>Helvetica Neue</vt:lpstr>
      <vt:lpstr>inherit</vt:lpstr>
      <vt:lpstr>ITCFranklinGothicStd</vt:lpstr>
      <vt:lpstr>Lato</vt:lpstr>
      <vt:lpstr>Lato</vt:lpstr>
      <vt:lpstr>MuseoSans-100</vt:lpstr>
      <vt:lpstr>MuseoSans-500</vt:lpstr>
      <vt:lpstr>NexusSans</vt:lpstr>
      <vt:lpstr>NexusSerif</vt:lpstr>
      <vt:lpstr>PalatinoLT-Roman</vt:lpstr>
      <vt:lpstr>PlutoSansLight</vt:lpstr>
      <vt:lpstr>Source Sans Pro</vt:lpstr>
      <vt:lpstr>Times</vt:lpstr>
      <vt:lpstr>Times New Roman</vt:lpstr>
      <vt:lpstr>Wingdings</vt:lpstr>
      <vt:lpstr>1_Office Theme</vt:lpstr>
      <vt:lpstr>Functional neuroanatomy:  normal nerve conduction process and cellular basis of neural communication</vt:lpstr>
      <vt:lpstr>Learning Objectives</vt:lpstr>
      <vt:lpstr>Content of the lecture</vt:lpstr>
      <vt:lpstr>PowerPointova predstavitev</vt:lpstr>
      <vt:lpstr>Classes of neurons</vt:lpstr>
      <vt:lpstr>The basic functions of a neuron</vt:lpstr>
      <vt:lpstr>THE ELECTRICAL PROPERTIES OF NEURONS</vt:lpstr>
      <vt:lpstr>THE ELECTRICAL PROPERTIES OF NEURONS</vt:lpstr>
      <vt:lpstr>THE ELECTRICAL PROPERTIES OF NEURONS</vt:lpstr>
      <vt:lpstr>THE ELECTRICAL PROPERTIES OF NEURONS</vt:lpstr>
      <vt:lpstr> action potential</vt:lpstr>
      <vt:lpstr> action potential PROPAGATION</vt:lpstr>
      <vt:lpstr> action potential: CONTINUOUS PROPAGATION</vt:lpstr>
      <vt:lpstr> action potential: Saltatory propagation</vt:lpstr>
      <vt:lpstr>neural communication</vt:lpstr>
      <vt:lpstr>Glial cells – supporting cells in communication</vt:lpstr>
      <vt:lpstr>Microglia–Neuron interactions:  new insights</vt:lpstr>
      <vt:lpstr>Cellular Basis of Communication</vt:lpstr>
      <vt:lpstr>Cellular Basis of Communication</vt:lpstr>
      <vt:lpstr>Chemical synapses types</vt:lpstr>
      <vt:lpstr>Cellular Basis of Communication</vt:lpstr>
      <vt:lpstr>PowerPointova predstavitev</vt:lpstr>
      <vt:lpstr>PowerPointova predstavitev</vt:lpstr>
      <vt:lpstr>Synaptic transmission </vt:lpstr>
      <vt:lpstr>Synaptic transmission </vt:lpstr>
      <vt:lpstr>PowerPointova predstavitev</vt:lpstr>
      <vt:lpstr>PowerPointova predstavitev</vt:lpstr>
      <vt:lpstr>PowerPointova predstavitev</vt:lpstr>
      <vt:lpstr>Processes of synaptic neurotransmission</vt:lpstr>
      <vt:lpstr>Life cycle of synaptic vesicle The exocytotic cycle</vt:lpstr>
      <vt:lpstr>The exocytotic cycle</vt:lpstr>
      <vt:lpstr>Termination of Neurotransmitter Action </vt:lpstr>
      <vt:lpstr>Neurotransmitters synthesis, storage, release and inactivation</vt:lpstr>
      <vt:lpstr>Terminal somatodendritic autoreceptors</vt:lpstr>
      <vt:lpstr>PowerPointova predstavitev</vt:lpstr>
      <vt:lpstr>PowerPointova predstavitev</vt:lpstr>
      <vt:lpstr>Overview of signal transduction pathways </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„Just Say NO“</vt:lpstr>
      <vt:lpstr>PowerPointova predstavitev</vt:lpstr>
      <vt:lpstr>PowerPointova predstavitev</vt:lpstr>
      <vt:lpstr>PowerPointova predstavitev</vt:lpstr>
      <vt:lpstr>PowerPointova predstavitev</vt:lpstr>
      <vt:lpstr>PowerPointova predstavitev</vt:lpstr>
      <vt:lpstr>SIGNALING TO THE CELL NUCLEUS: THE DYNAMIC REGULATION OF GENE EXPRESSION</vt:lpstr>
      <vt:lpstr>The mechanisms underlying the control of gene expression</vt:lpstr>
      <vt:lpstr>REGULATION OF GENE EXPRESSION BY EXTRACELLULAR SIGNALS</vt:lpstr>
      <vt:lpstr>Transcription Factors</vt:lpstr>
      <vt:lpstr>PowerPointova predstavitev</vt:lpstr>
      <vt:lpstr>Intracellular pathways underlying the regulation of gene expression</vt:lpstr>
      <vt:lpstr>Gene expression profiling</vt:lpstr>
      <vt:lpstr>Gene expression profiling</vt:lpstr>
      <vt:lpstr>Literature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Functional neuroanatomy: normal nerve conduction process</dc:title>
  <dc:creator>Ramanović, Manuel</dc:creator>
  <cp:lastModifiedBy>Uporabnik</cp:lastModifiedBy>
  <cp:revision>21</cp:revision>
  <dcterms:created xsi:type="dcterms:W3CDTF">2023-01-28T15:25:22Z</dcterms:created>
  <dcterms:modified xsi:type="dcterms:W3CDTF">2023-11-03T11:48:16Z</dcterms:modified>
</cp:coreProperties>
</file>