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817" r:id="rId2"/>
    <p:sldId id="818" r:id="rId3"/>
    <p:sldId id="815" r:id="rId4"/>
    <p:sldId id="810" r:id="rId5"/>
    <p:sldId id="317" r:id="rId6"/>
    <p:sldId id="316" r:id="rId7"/>
    <p:sldId id="276" r:id="rId8"/>
    <p:sldId id="277" r:id="rId9"/>
    <p:sldId id="278" r:id="rId10"/>
    <p:sldId id="318" r:id="rId11"/>
    <p:sldId id="319" r:id="rId12"/>
    <p:sldId id="310" r:id="rId13"/>
    <p:sldId id="311" r:id="rId14"/>
    <p:sldId id="271" r:id="rId15"/>
    <p:sldId id="819" r:id="rId16"/>
    <p:sldId id="305" r:id="rId17"/>
    <p:sldId id="306" r:id="rId18"/>
    <p:sldId id="307" r:id="rId19"/>
    <p:sldId id="816" r:id="rId20"/>
    <p:sldId id="314" r:id="rId21"/>
    <p:sldId id="313" r:id="rId22"/>
    <p:sldId id="321" r:id="rId23"/>
    <p:sldId id="315" r:id="rId24"/>
    <p:sldId id="820" r:id="rId25"/>
    <p:sldId id="272" r:id="rId26"/>
    <p:sldId id="811" r:id="rId27"/>
    <p:sldId id="324" r:id="rId28"/>
    <p:sldId id="821" r:id="rId29"/>
    <p:sldId id="822" r:id="rId3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3"/>
    <p:restoredTop sz="96327"/>
  </p:normalViewPr>
  <p:slideViewPr>
    <p:cSldViewPr snapToGrid="0">
      <p:cViewPr varScale="1">
        <p:scale>
          <a:sx n="113" d="100"/>
          <a:sy n="113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99F6-5E3B-CC4B-83DC-8969F608FF3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80791-384F-E543-B79C-801F336B5A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Discuss</a:t>
            </a:r>
            <a:r>
              <a:rPr lang="sv-SE" dirty="0"/>
              <a:t> the </a:t>
            </a:r>
            <a:r>
              <a:rPr lang="sv-SE" dirty="0" err="1"/>
              <a:t>meaning</a:t>
            </a:r>
            <a:r>
              <a:rPr lang="sv-SE" dirty="0"/>
              <a:t> and interpretation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descriptive</a:t>
            </a:r>
            <a:r>
              <a:rPr lang="sv-SE" dirty="0"/>
              <a:t> </a:t>
            </a:r>
            <a:r>
              <a:rPr lang="sv-SE" dirty="0" err="1"/>
              <a:t>statistics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2A2C5-E3E3-E34A-992C-485A398CAC5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10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Do the </a:t>
            </a:r>
            <a:r>
              <a:rPr lang="sv-SE" dirty="0" err="1"/>
              <a:t>mean</a:t>
            </a:r>
            <a:r>
              <a:rPr lang="sv-SE" dirty="0"/>
              <a:t> and the SD </a:t>
            </a:r>
            <a:r>
              <a:rPr lang="sv-SE" dirty="0" err="1"/>
              <a:t>appear</a:t>
            </a:r>
            <a:r>
              <a:rPr lang="sv-SE" dirty="0"/>
              <a:t> to be </a:t>
            </a:r>
            <a:r>
              <a:rPr lang="sv-SE" dirty="0" err="1"/>
              <a:t>appropriate</a:t>
            </a:r>
            <a:r>
              <a:rPr lang="sv-SE" dirty="0"/>
              <a:t> and representative </a:t>
            </a:r>
            <a:r>
              <a:rPr lang="sv-SE" dirty="0" err="1"/>
              <a:t>descriptive</a:t>
            </a:r>
            <a:r>
              <a:rPr lang="sv-SE" dirty="0"/>
              <a:t> </a:t>
            </a:r>
            <a:r>
              <a:rPr lang="sv-SE" dirty="0" err="1"/>
              <a:t>statistics</a:t>
            </a:r>
            <a:r>
              <a:rPr lang="sv-SE" dirty="0"/>
              <a:t> for the data? – If </a:t>
            </a:r>
            <a:r>
              <a:rPr lang="sv-SE" dirty="0" err="1"/>
              <a:t>yes</a:t>
            </a:r>
            <a:r>
              <a:rPr lang="sv-SE" dirty="0"/>
              <a:t>: </a:t>
            </a:r>
            <a:r>
              <a:rPr lang="sv-SE" dirty="0" err="1"/>
              <a:t>Why</a:t>
            </a:r>
            <a:r>
              <a:rPr lang="sv-SE" dirty="0"/>
              <a:t>?; If no; </a:t>
            </a:r>
            <a:r>
              <a:rPr lang="sv-SE" dirty="0" err="1"/>
              <a:t>Why</a:t>
            </a:r>
            <a:r>
              <a:rPr lang="sv-SE" dirty="0"/>
              <a:t> not?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2A2C5-E3E3-E34A-992C-485A398CAC5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68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Graphics to the right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optional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2A2C5-E3E3-E34A-992C-485A398CAC5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40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See</a:t>
            </a:r>
            <a:r>
              <a:rPr lang="sv-SE" dirty="0"/>
              <a:t> the ”Putting it all </a:t>
            </a:r>
            <a:r>
              <a:rPr lang="sv-SE" dirty="0" err="1"/>
              <a:t>together</a:t>
            </a:r>
            <a:r>
              <a:rPr lang="sv-SE" dirty="0"/>
              <a:t>” </a:t>
            </a:r>
            <a:r>
              <a:rPr lang="sv-SE" dirty="0" err="1"/>
              <a:t>section</a:t>
            </a:r>
            <a:r>
              <a:rPr lang="sv-SE" dirty="0"/>
              <a:t> at the end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Theoretical</a:t>
            </a:r>
            <a:r>
              <a:rPr lang="sv-SE" dirty="0"/>
              <a:t> </a:t>
            </a:r>
            <a:r>
              <a:rPr lang="sv-SE" dirty="0" err="1"/>
              <a:t>Report</a:t>
            </a:r>
            <a:r>
              <a:rPr lang="sv-SE" dirty="0"/>
              <a:t> for </a:t>
            </a:r>
            <a:r>
              <a:rPr lang="sv-SE" dirty="0" err="1"/>
              <a:t>details</a:t>
            </a:r>
            <a:r>
              <a:rPr lang="sv-SE" dirty="0"/>
              <a:t> on the </a:t>
            </a:r>
            <a:r>
              <a:rPr lang="sv-SE" dirty="0" err="1"/>
              <a:t>study</a:t>
            </a:r>
            <a:r>
              <a:rPr lang="sv-SE" dirty="0"/>
              <a:t>, </a:t>
            </a:r>
            <a:r>
              <a:rPr lang="sv-SE" dirty="0" err="1"/>
              <a:t>issues</a:t>
            </a:r>
            <a:r>
              <a:rPr lang="sv-SE" dirty="0"/>
              <a:t> to </a:t>
            </a:r>
            <a:r>
              <a:rPr lang="sv-SE" dirty="0" err="1"/>
              <a:t>consider</a:t>
            </a:r>
            <a:r>
              <a:rPr lang="sv-SE" dirty="0"/>
              <a:t> and </a:t>
            </a:r>
            <a:r>
              <a:rPr lang="sv-SE" dirty="0" err="1"/>
              <a:t>related</a:t>
            </a:r>
            <a:r>
              <a:rPr lang="sv-SE" dirty="0"/>
              <a:t> </a:t>
            </a:r>
            <a:r>
              <a:rPr lang="sv-SE" dirty="0" err="1"/>
              <a:t>comments</a:t>
            </a:r>
            <a:r>
              <a:rPr lang="sv-SE" dirty="0"/>
              <a:t> in association </a:t>
            </a:r>
            <a:r>
              <a:rPr lang="sv-SE" dirty="0" err="1"/>
              <a:t>with</a:t>
            </a:r>
            <a:r>
              <a:rPr lang="sv-SE" dirty="0"/>
              <a:t> the coming </a:t>
            </a:r>
            <a:r>
              <a:rPr lang="sv-SE" dirty="0" err="1"/>
              <a:t>slides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2A2C5-E3E3-E34A-992C-485A398CAC5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95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Depending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preference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disable</a:t>
            </a:r>
            <a:r>
              <a:rPr lang="sv-SE" dirty="0"/>
              <a:t> the animations.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2A2C5-E3E3-E34A-992C-485A398CAC51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52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6501970130000654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med.ncbi.nlm.nih.gov/11991913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teq.nu/resources" TargetMode="External"/><Relationship Id="rId2" Type="http://schemas.openxmlformats.org/officeDocument/2006/relationships/hyperlink" Target="https://archive.org/details/physicstheelemen029733mbp/page/n7/mode/2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165019701300006542" TargetMode="External"/><Relationship Id="rId5" Type="http://schemas.openxmlformats.org/officeDocument/2006/relationships/hyperlink" Target="https://www.researchgate.net/profile/Charles-Merbitz/publication/20619750_Ordinal_scale_and_foundations_of_misinference/links/0fcfd50059d8897a5c000000/Ordinal-scale-and-foundations-of-misinference.pdf" TargetMode="External"/><Relationship Id="rId4" Type="http://schemas.openxmlformats.org/officeDocument/2006/relationships/hyperlink" Target="http://dx.doi.org/10.1136/jnnp.74.suppl_4.iv2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26" y="1122363"/>
            <a:ext cx="1073934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Meaning and use of numbers (part 2)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Using and </a:t>
            </a:r>
            <a:r>
              <a:rPr lang="en-GB" dirty="0" err="1"/>
              <a:t>analyzing</a:t>
            </a:r>
            <a:r>
              <a:rPr lang="en-GB" dirty="0"/>
              <a:t> numbers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60422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84724-AB9A-AF44-99D4-B934EDD3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Boxplot</a:t>
            </a:r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25DFCBD-73AD-BA42-95E4-C8F11DB1B7D6}"/>
              </a:ext>
            </a:extLst>
          </p:cNvPr>
          <p:cNvGrpSpPr/>
          <p:nvPr/>
        </p:nvGrpSpPr>
        <p:grpSpPr>
          <a:xfrm>
            <a:off x="3383772" y="1581292"/>
            <a:ext cx="3386921" cy="3695416"/>
            <a:chOff x="8466411" y="1498396"/>
            <a:chExt cx="3386921" cy="3695416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55F7AA7-57BA-BE4B-9E82-CAEC79C99A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" r="4460"/>
            <a:stretch/>
          </p:blipFill>
          <p:spPr bwMode="auto">
            <a:xfrm>
              <a:off x="8466411" y="1498396"/>
              <a:ext cx="3386921" cy="369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45F1797B-3987-DD4E-9116-49F24479B69E}"/>
                </a:ext>
              </a:extLst>
            </p:cNvPr>
            <p:cNvCxnSpPr/>
            <p:nvPr/>
          </p:nvCxnSpPr>
          <p:spPr>
            <a:xfrm>
              <a:off x="10181730" y="1802130"/>
              <a:ext cx="47413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5">
              <a:extLst>
                <a:ext uri="{FF2B5EF4-FFF2-40B4-BE49-F238E27FC236}">
                  <a16:creationId xmlns:a16="http://schemas.microsoft.com/office/drawing/2014/main" id="{7BA7C861-7C91-814D-BEC0-E42457E0E1D3}"/>
                </a:ext>
              </a:extLst>
            </p:cNvPr>
            <p:cNvCxnSpPr/>
            <p:nvPr/>
          </p:nvCxnSpPr>
          <p:spPr>
            <a:xfrm>
              <a:off x="10181730" y="4834081"/>
              <a:ext cx="47413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0A40888F-6391-6444-97B2-16263521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93" y="3692080"/>
            <a:ext cx="2079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median (q</a:t>
            </a:r>
            <a:r>
              <a:rPr lang="sv-SE" altLang="sv-SE" sz="2000" baseline="-25000" dirty="0">
                <a:latin typeface="Arial" panose="020B0604020202020204" pitchFamily="34" charset="0"/>
              </a:rPr>
              <a:t>2</a:t>
            </a:r>
            <a:r>
              <a:rPr lang="sv-SE" altLang="sv-SE" sz="2000" dirty="0">
                <a:latin typeface="Arial" panose="020B0604020202020204" pitchFamily="34" charset="0"/>
              </a:rPr>
              <a:t>) = 34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C053247-B225-784B-A7F2-C0185BE7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93" y="401234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q</a:t>
            </a:r>
            <a:r>
              <a:rPr lang="sv-SE" altLang="sv-SE" sz="2000" baseline="-25000" dirty="0">
                <a:latin typeface="Arial" panose="020B0604020202020204" pitchFamily="34" charset="0"/>
              </a:rPr>
              <a:t>1</a:t>
            </a:r>
            <a:r>
              <a:rPr lang="sv-SE" altLang="sv-SE" sz="2000" dirty="0">
                <a:latin typeface="Arial" panose="020B0604020202020204" pitchFamily="34" charset="0"/>
              </a:rPr>
              <a:t> = 29.5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C9D6F69-93D6-C244-B21D-663F7F54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93" y="2233316"/>
            <a:ext cx="997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q</a:t>
            </a:r>
            <a:r>
              <a:rPr lang="sv-SE" altLang="sv-SE" sz="2000" baseline="-25000" dirty="0">
                <a:latin typeface="Arial" panose="020B0604020202020204" pitchFamily="34" charset="0"/>
              </a:rPr>
              <a:t>3</a:t>
            </a:r>
            <a:r>
              <a:rPr lang="sv-SE" altLang="sv-SE" sz="2000" dirty="0">
                <a:latin typeface="Arial" panose="020B0604020202020204" pitchFamily="34" charset="0"/>
              </a:rPr>
              <a:t> = 54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B79D9B1-2F25-9C47-B6F5-37711BEEC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81" y="1679795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max</a:t>
            </a:r>
            <a:endParaRPr lang="sv-SE" altLang="sv-SE" sz="1600" dirty="0">
              <a:latin typeface="Arial" panose="020B0604020202020204" pitchFamily="34" charset="0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FB0A0744-2AFD-4B4C-AF2F-3D15BA4D90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1408" y="1882108"/>
            <a:ext cx="10008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BB00D18-D3D5-9442-94C0-1D820F24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743" y="4659283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min</a:t>
            </a:r>
            <a:endParaRPr lang="sv-SE" altLang="sv-SE" sz="1600" dirty="0">
              <a:latin typeface="Arial" panose="020B0604020202020204" pitchFamily="34" charset="0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D890810F-907E-B749-9492-0198B20644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7120" y="2447070"/>
            <a:ext cx="10008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09FF5952-BAE7-A64E-8D8D-18C44E5E6B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224" y="3893881"/>
            <a:ext cx="10008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AB4910B-FCF5-0C4F-8F5A-BF4E6270A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224" y="4214514"/>
            <a:ext cx="10008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DFDAA58A-0165-474B-AA95-C33E5DA8F2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224" y="4916977"/>
            <a:ext cx="10008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 animBg="1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CD001-ED12-7345-AF01-9AF5BEDD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Distribution </a:t>
            </a:r>
            <a:r>
              <a:rPr lang="sv-SE" dirty="0" err="1"/>
              <a:t>of</a:t>
            </a:r>
            <a:r>
              <a:rPr lang="sv-SE" dirty="0"/>
              <a:t> data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8829183-CA7E-704C-B009-65311D23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b="4878"/>
          <a:stretch/>
        </p:blipFill>
        <p:spPr bwMode="auto">
          <a:xfrm>
            <a:off x="974159" y="1471767"/>
            <a:ext cx="2901744" cy="259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A69518C0-48D1-B342-92B9-6677AD686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674" y="3957948"/>
            <a:ext cx="0" cy="274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5BFC57-81CE-F64A-BC20-D64B239B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55" y="4230185"/>
            <a:ext cx="6810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altLang="sv-SE" sz="1200" dirty="0" err="1">
                <a:latin typeface="Arial" panose="020B0604020202020204" pitchFamily="34" charset="0"/>
              </a:rPr>
              <a:t>Mean</a:t>
            </a:r>
            <a:endParaRPr lang="sv-SE" altLang="sv-SE" sz="1200" dirty="0">
              <a:latin typeface="Arial" panose="020B0604020202020204" pitchFamily="34" charset="0"/>
            </a:endParaRPr>
          </a:p>
          <a:p>
            <a:pPr algn="ctr"/>
            <a:r>
              <a:rPr lang="sv-SE" altLang="sv-SE" sz="1200" dirty="0">
                <a:latin typeface="Arial" panose="020B0604020202020204" pitchFamily="34" charset="0"/>
              </a:rPr>
              <a:t>Median</a:t>
            </a:r>
          </a:p>
          <a:p>
            <a:pPr algn="ctr"/>
            <a:r>
              <a:rPr lang="sv-SE" altLang="sv-SE" sz="1200" dirty="0">
                <a:latin typeface="Arial" panose="020B0604020202020204" pitchFamily="34" charset="0"/>
              </a:rPr>
              <a:t>Mode</a:t>
            </a:r>
          </a:p>
        </p:txBody>
      </p:sp>
      <p:pic>
        <p:nvPicPr>
          <p:cNvPr id="6" name="Picture 3" descr="01x05">
            <a:extLst>
              <a:ext uri="{FF2B5EF4-FFF2-40B4-BE49-F238E27FC236}">
                <a16:creationId xmlns:a16="http://schemas.microsoft.com/office/drawing/2014/main" id="{145714EE-83C2-DB48-BCB9-E8AFF6F76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r="50047" b="7578"/>
          <a:stretch/>
        </p:blipFill>
        <p:spPr bwMode="auto">
          <a:xfrm>
            <a:off x="4372099" y="1484467"/>
            <a:ext cx="300659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69749BE-C4A2-FB4B-A60A-FE7552A18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600" y="4375460"/>
            <a:ext cx="723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v-SE" sz="1200">
                <a:latin typeface="Arial" charset="0"/>
                <a:ea typeface="ＭＳ Ｐゴシック" charset="0"/>
              </a:rPr>
              <a:t>Median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48D88BB-18BE-5640-BDF7-030A18C4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665" y="4592948"/>
            <a:ext cx="567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sv-SE" altLang="sv-SE" sz="1200" dirty="0" err="1">
                <a:latin typeface="Arial" panose="020B0604020202020204" pitchFamily="34" charset="0"/>
              </a:rPr>
              <a:t>Mean</a:t>
            </a:r>
            <a:endParaRPr lang="sv-SE" altLang="sv-SE" sz="1200" dirty="0">
              <a:latin typeface="Arial" panose="020B0604020202020204" pitchFamily="34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5744E0FA-EC0A-624E-907A-464C9F2B22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0587" y="3916673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137F50ED-FA1A-7640-824F-C2B03C66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462" y="4146860"/>
            <a:ext cx="563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v-SE" sz="1200">
                <a:latin typeface="Arial" charset="0"/>
                <a:ea typeface="ＭＳ Ｐゴシック" charset="0"/>
              </a:rPr>
              <a:t>Mode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A0BB29D2-B516-6344-B6B1-28216792A9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4800" y="3910323"/>
            <a:ext cx="0" cy="217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0DF8C3F3-C5A9-7642-A3E2-F4B498594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2137" y="3903973"/>
            <a:ext cx="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824A5CC-09D2-1449-AE2D-8088FC5B158A}"/>
              </a:ext>
            </a:extLst>
          </p:cNvPr>
          <p:cNvSpPr txBox="1"/>
          <p:nvPr/>
        </p:nvSpPr>
        <p:spPr>
          <a:xfrm>
            <a:off x="1347547" y="1524511"/>
            <a:ext cx="2078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Normal distribution </a:t>
            </a:r>
          </a:p>
          <a:p>
            <a:pPr algn="ctr"/>
            <a:r>
              <a:rPr lang="sv-SE" dirty="0"/>
              <a:t>(</a:t>
            </a:r>
            <a:r>
              <a:rPr lang="sv-SE" dirty="0" err="1"/>
              <a:t>symmetric</a:t>
            </a:r>
            <a:r>
              <a:rPr lang="sv-SE" dirty="0"/>
              <a:t>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680F7E2-1E39-B545-ACD3-249A8D626120}"/>
              </a:ext>
            </a:extLst>
          </p:cNvPr>
          <p:cNvSpPr txBox="1"/>
          <p:nvPr/>
        </p:nvSpPr>
        <p:spPr>
          <a:xfrm>
            <a:off x="4640592" y="1524511"/>
            <a:ext cx="251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Non-normal distribution </a:t>
            </a:r>
          </a:p>
          <a:p>
            <a:pPr algn="ctr"/>
            <a:r>
              <a:rPr lang="sv-SE" dirty="0"/>
              <a:t>(positive </a:t>
            </a:r>
            <a:r>
              <a:rPr lang="sv-SE" dirty="0" err="1"/>
              <a:t>skew</a:t>
            </a:r>
            <a:r>
              <a:rPr lang="sv-SE" dirty="0"/>
              <a:t>)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43C9DD39-DB9F-3D47-9885-B2930FE28E7E}"/>
              </a:ext>
            </a:extLst>
          </p:cNvPr>
          <p:cNvGrpSpPr/>
          <p:nvPr/>
        </p:nvGrpSpPr>
        <p:grpSpPr>
          <a:xfrm>
            <a:off x="7824013" y="1588448"/>
            <a:ext cx="3941286" cy="2891733"/>
            <a:chOff x="7976413" y="2033925"/>
            <a:chExt cx="3941286" cy="2891733"/>
          </a:xfrm>
        </p:grpSpPr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4F9C0F14-E2C8-324D-B1AA-1292D55B02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22"/>
            <a:stretch/>
          </p:blipFill>
          <p:spPr>
            <a:xfrm>
              <a:off x="7976413" y="2033925"/>
              <a:ext cx="3941286" cy="2122439"/>
            </a:xfrm>
            <a:prstGeom prst="rect">
              <a:avLst/>
            </a:prstGeom>
            <a:noFill/>
            <a:ln/>
          </p:spPr>
        </p:pic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11E92028-EF80-D546-AE36-623AA85FD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4486" y="4569535"/>
              <a:ext cx="147668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sv-SE" sz="1600" dirty="0">
                  <a:latin typeface="Arial" panose="020B0604020202020204" pitchFamily="34" charset="0"/>
                </a:rPr>
                <a:t>+/-1.96</a:t>
              </a:r>
              <a:r>
                <a:rPr lang="sv-SE" altLang="sv-SE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 = 95%</a:t>
              </a:r>
              <a:endParaRPr lang="el-GR" altLang="sv-SE" sz="16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8150B582-9E62-DB48-9C15-4751E9E4F797}"/>
                </a:ext>
              </a:extLst>
            </p:cNvPr>
            <p:cNvSpPr txBox="1"/>
            <p:nvPr/>
          </p:nvSpPr>
          <p:spPr>
            <a:xfrm>
              <a:off x="9640942" y="4195898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/>
                <a:t>68.3%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EB955D12-BE45-274A-BE6D-AB0C71EB6F43}"/>
                </a:ext>
              </a:extLst>
            </p:cNvPr>
            <p:cNvSpPr txBox="1"/>
            <p:nvPr/>
          </p:nvSpPr>
          <p:spPr>
            <a:xfrm>
              <a:off x="9622945" y="4587104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/>
                <a:t>95.4%</a:t>
              </a:r>
            </a:p>
          </p:txBody>
        </p:sp>
        <p:sp>
          <p:nvSpPr>
            <p:cNvPr id="19" name="Vänster klammerparentes 18">
              <a:extLst>
                <a:ext uri="{FF2B5EF4-FFF2-40B4-BE49-F238E27FC236}">
                  <a16:creationId xmlns:a16="http://schemas.microsoft.com/office/drawing/2014/main" id="{343A3C97-63D3-A945-9208-CFFC8814E350}"/>
                </a:ext>
              </a:extLst>
            </p:cNvPr>
            <p:cNvSpPr/>
            <p:nvPr/>
          </p:nvSpPr>
          <p:spPr>
            <a:xfrm rot="16200000">
              <a:off x="9881760" y="3706591"/>
              <a:ext cx="163277" cy="950025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Vänster klammerparentes 19">
              <a:extLst>
                <a:ext uri="{FF2B5EF4-FFF2-40B4-BE49-F238E27FC236}">
                  <a16:creationId xmlns:a16="http://schemas.microsoft.com/office/drawing/2014/main" id="{B394DEDD-5CA1-7A43-8B5D-0E7728CF1BF9}"/>
                </a:ext>
              </a:extLst>
            </p:cNvPr>
            <p:cNvSpPr/>
            <p:nvPr/>
          </p:nvSpPr>
          <p:spPr>
            <a:xfrm rot="16200000">
              <a:off x="9873720" y="3635331"/>
              <a:ext cx="192179" cy="1877517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2" name="textruta 21">
            <a:extLst>
              <a:ext uri="{FF2B5EF4-FFF2-40B4-BE49-F238E27FC236}">
                <a16:creationId xmlns:a16="http://schemas.microsoft.com/office/drawing/2014/main" id="{1A306576-83CB-274D-B05E-2D01AE1CEF47}"/>
              </a:ext>
            </a:extLst>
          </p:cNvPr>
          <p:cNvSpPr txBox="1"/>
          <p:nvPr/>
        </p:nvSpPr>
        <p:spPr>
          <a:xfrm rot="16200000">
            <a:off x="125974" y="2557100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Frequency</a:t>
            </a:r>
            <a:endParaRPr lang="sv-SE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7A6FF780-8010-88AB-766D-86EDF24286E0}"/>
              </a:ext>
            </a:extLst>
          </p:cNvPr>
          <p:cNvSpPr txBox="1"/>
          <p:nvPr/>
        </p:nvSpPr>
        <p:spPr>
          <a:xfrm>
            <a:off x="1619646" y="4878698"/>
            <a:ext cx="68207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Are</a:t>
            </a:r>
            <a:r>
              <a:rPr lang="sv-SE" dirty="0"/>
              <a:t> data </a:t>
            </a:r>
            <a:r>
              <a:rPr lang="sv-SE" dirty="0" err="1"/>
              <a:t>normally</a:t>
            </a:r>
            <a:r>
              <a:rPr lang="sv-SE" dirty="0"/>
              <a:t> </a:t>
            </a:r>
            <a:r>
              <a:rPr lang="sv-SE" dirty="0" err="1"/>
              <a:t>distributed</a:t>
            </a:r>
            <a:r>
              <a:rPr lang="sv-S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Mean</a:t>
            </a:r>
            <a:r>
              <a:rPr lang="sv-SE" sz="1600" dirty="0"/>
              <a:t> ≈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SD ⪅ </a:t>
            </a:r>
            <a:r>
              <a:rPr lang="sv-SE" sz="1600" dirty="0" err="1"/>
              <a:t>half</a:t>
            </a:r>
            <a:r>
              <a:rPr lang="sv-SE" sz="1600" dirty="0"/>
              <a:t> the </a:t>
            </a:r>
            <a:r>
              <a:rPr lang="sv-SE" sz="1600" dirty="0" err="1"/>
              <a:t>mean</a:t>
            </a:r>
            <a:r>
              <a:rPr lang="sv-SE" sz="1600" dirty="0"/>
              <a:t> </a:t>
            </a:r>
            <a:r>
              <a:rPr lang="sv-SE" sz="1600" dirty="0" err="1"/>
              <a:t>value</a:t>
            </a:r>
            <a:r>
              <a:rPr lang="sv-SE" sz="1600" dirty="0"/>
              <a:t> (</a:t>
            </a:r>
            <a:r>
              <a:rPr lang="sv-SE" sz="1600" dirty="0" err="1"/>
              <a:t>otherwise</a:t>
            </a:r>
            <a:r>
              <a:rPr lang="sv-SE" sz="1600" dirty="0"/>
              <a:t> non-normal)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Inspect</a:t>
            </a:r>
            <a:r>
              <a:rPr lang="sv-SE" sz="1600" dirty="0"/>
              <a:t> histogram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Formal tests (</a:t>
            </a:r>
            <a:r>
              <a:rPr lang="sv-SE" sz="1600" dirty="0" err="1"/>
              <a:t>e.g</a:t>
            </a:r>
            <a:r>
              <a:rPr lang="sv-SE" sz="1600" dirty="0"/>
              <a:t>., </a:t>
            </a:r>
            <a:r>
              <a:rPr lang="sv-SE" sz="1600" dirty="0" err="1"/>
              <a:t>Kolmogorov</a:t>
            </a:r>
            <a:r>
              <a:rPr lang="sv-SE" sz="1600" dirty="0"/>
              <a:t>-Smirnov; Shapiro-</a:t>
            </a:r>
            <a:r>
              <a:rPr lang="sv-SE" sz="1600" dirty="0" err="1"/>
              <a:t>Wilk</a:t>
            </a:r>
            <a:r>
              <a:rPr lang="sv-SE" sz="1600" dirty="0"/>
              <a:t>; </a:t>
            </a:r>
            <a:r>
              <a:rPr lang="sv-SE" sz="1600" dirty="0" err="1"/>
              <a:t>skew</a:t>
            </a:r>
            <a:r>
              <a:rPr lang="sv-SE" sz="1600" dirty="0"/>
              <a:t> &amp; </a:t>
            </a:r>
            <a:r>
              <a:rPr lang="sv-SE" sz="1600" dirty="0" err="1"/>
              <a:t>kurtosis</a:t>
            </a:r>
            <a:r>
              <a:rPr lang="sv-SE" sz="1600" dirty="0"/>
              <a:t> ⪅1)</a:t>
            </a:r>
          </a:p>
        </p:txBody>
      </p:sp>
    </p:spTree>
    <p:extLst>
      <p:ext uri="{BB962C8B-B14F-4D97-AF65-F5344CB8AC3E}">
        <p14:creationId xmlns:p14="http://schemas.microsoft.com/office/powerpoint/2010/main" val="1262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7CB6DB-5FDC-B744-A5A2-3D314791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Implications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D0707-BE4A-A947-AE3C-B565D6EC9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 r="24748" b="6233"/>
          <a:stretch/>
        </p:blipFill>
        <p:spPr bwMode="auto">
          <a:xfrm>
            <a:off x="3721572" y="1690688"/>
            <a:ext cx="4037442" cy="380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70CBEB2-5C38-9A4A-95EC-53CCC9D2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014" y="1690688"/>
            <a:ext cx="250581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sz="1800" dirty="0" err="1">
                <a:latin typeface="Arial" panose="020B0604020202020204" pitchFamily="34" charset="0"/>
              </a:rPr>
              <a:t>Possible</a:t>
            </a:r>
            <a:r>
              <a:rPr lang="sv-SE" altLang="sv-SE" sz="1800" dirty="0">
                <a:latin typeface="Arial" panose="020B0604020202020204" pitchFamily="34" charset="0"/>
              </a:rPr>
              <a:t> </a:t>
            </a:r>
            <a:r>
              <a:rPr lang="sv-SE" altLang="sv-SE" sz="1800" dirty="0" err="1">
                <a:latin typeface="Arial" panose="020B0604020202020204" pitchFamily="34" charset="0"/>
              </a:rPr>
              <a:t>values</a:t>
            </a:r>
            <a:r>
              <a:rPr lang="sv-SE" altLang="sv-SE" sz="1800" dirty="0">
                <a:latin typeface="Arial" panose="020B0604020202020204" pitchFamily="34" charset="0"/>
              </a:rPr>
              <a:t>: 0-100</a:t>
            </a:r>
          </a:p>
          <a:p>
            <a:endParaRPr lang="sv-SE" altLang="sv-SE" sz="1800" dirty="0">
              <a:latin typeface="Arial" panose="020B0604020202020204" pitchFamily="34" charset="0"/>
            </a:endParaRPr>
          </a:p>
          <a:p>
            <a:r>
              <a:rPr lang="sv-SE" altLang="sv-SE" sz="1800" dirty="0">
                <a:latin typeface="Arial" panose="020B0604020202020204" pitchFamily="34" charset="0"/>
              </a:rPr>
              <a:t>n = 193</a:t>
            </a:r>
          </a:p>
          <a:p>
            <a:endParaRPr lang="sv-SE" altLang="sv-SE" sz="1800" dirty="0">
              <a:latin typeface="Arial" panose="020B0604020202020204" pitchFamily="34" charset="0"/>
            </a:endParaRPr>
          </a:p>
          <a:p>
            <a:r>
              <a:rPr lang="sv-SE" altLang="sv-SE" sz="1800" dirty="0" err="1">
                <a:latin typeface="Arial" panose="020B0604020202020204" pitchFamily="34" charset="0"/>
              </a:rPr>
              <a:t>Mean</a:t>
            </a:r>
            <a:r>
              <a:rPr lang="sv-SE" altLang="sv-SE" sz="1800" dirty="0">
                <a:latin typeface="Arial" panose="020B0604020202020204" pitchFamily="34" charset="0"/>
              </a:rPr>
              <a:t> = 13.7</a:t>
            </a:r>
          </a:p>
          <a:p>
            <a:r>
              <a:rPr lang="sv-SE" altLang="sv-SE" sz="1800" dirty="0">
                <a:latin typeface="Arial" panose="020B0604020202020204" pitchFamily="34" charset="0"/>
              </a:rPr>
              <a:t>SD = 22.2</a:t>
            </a:r>
          </a:p>
          <a:p>
            <a:endParaRPr lang="sv-SE" altLang="sv-SE" sz="1800" dirty="0">
              <a:latin typeface="Arial" panose="020B0604020202020204" pitchFamily="34" charset="0"/>
            </a:endParaRPr>
          </a:p>
          <a:p>
            <a:r>
              <a:rPr lang="sv-SE" altLang="sv-SE" sz="1800" dirty="0">
                <a:latin typeface="Arial" panose="020B0604020202020204" pitchFamily="34" charset="0"/>
              </a:rPr>
              <a:t>Median = 0</a:t>
            </a:r>
          </a:p>
          <a:p>
            <a:r>
              <a:rPr lang="sv-SE" altLang="sv-SE" sz="1800" dirty="0">
                <a:latin typeface="Arial" panose="020B0604020202020204" pitchFamily="34" charset="0"/>
              </a:rPr>
              <a:t>q1-q3 = 0-20</a:t>
            </a:r>
          </a:p>
        </p:txBody>
      </p:sp>
    </p:spTree>
    <p:extLst>
      <p:ext uri="{BB962C8B-B14F-4D97-AF65-F5344CB8AC3E}">
        <p14:creationId xmlns:p14="http://schemas.microsoft.com/office/powerpoint/2010/main" val="173326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7CB6DB-5FDC-B744-A5A2-3D314791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 </a:t>
            </a:r>
            <a:r>
              <a:rPr lang="sv-SE" dirty="0" err="1"/>
              <a:t>example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80D9C9-AC66-1A47-9102-10D89613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20" b="11882"/>
          <a:stretch/>
        </p:blipFill>
        <p:spPr>
          <a:xfrm>
            <a:off x="1290823" y="2083459"/>
            <a:ext cx="9610353" cy="299918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CBF2AFF-EE89-764D-8100-4991EE2971E3}"/>
              </a:ext>
            </a:extLst>
          </p:cNvPr>
          <p:cNvSpPr txBox="1"/>
          <p:nvPr/>
        </p:nvSpPr>
        <p:spPr>
          <a:xfrm>
            <a:off x="1306287" y="4159319"/>
            <a:ext cx="358634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[The SIP is a patient-</a:t>
            </a:r>
            <a:r>
              <a:rPr lang="sv-SE" dirty="0" err="1"/>
              <a:t>reported</a:t>
            </a:r>
            <a:r>
              <a:rPr lang="sv-SE" dirty="0"/>
              <a:t> rating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the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ill</a:t>
            </a:r>
            <a:r>
              <a:rPr lang="sv-SE" dirty="0"/>
              <a:t> </a:t>
            </a:r>
            <a:r>
              <a:rPr lang="sv-SE" dirty="0" err="1"/>
              <a:t>health</a:t>
            </a:r>
            <a:r>
              <a:rPr lang="sv-SE" dirty="0"/>
              <a:t> in 6 areas + overall </a:t>
            </a:r>
            <a:r>
              <a:rPr lang="sv-SE" dirty="0" err="1"/>
              <a:t>impact</a:t>
            </a:r>
            <a:r>
              <a:rPr lang="sv-SE" dirty="0"/>
              <a:t>. </a:t>
            </a:r>
          </a:p>
          <a:p>
            <a:r>
              <a:rPr lang="sv-SE" dirty="0" err="1"/>
              <a:t>Possible</a:t>
            </a:r>
            <a:r>
              <a:rPr lang="sv-SE" dirty="0"/>
              <a:t> scores: 0-100 (100=</a:t>
            </a:r>
            <a:r>
              <a:rPr lang="sv-SE" dirty="0" err="1"/>
              <a:t>worse</a:t>
            </a:r>
            <a:r>
              <a:rPr lang="sv-SE" dirty="0"/>
              <a:t>)]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D93BC81-FE43-2F48-95CF-344A9012A015}"/>
              </a:ext>
            </a:extLst>
          </p:cNvPr>
          <p:cNvSpPr txBox="1"/>
          <p:nvPr/>
        </p:nvSpPr>
        <p:spPr>
          <a:xfrm>
            <a:off x="1623704" y="1582396"/>
            <a:ext cx="961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 </a:t>
            </a:r>
            <a:r>
              <a:rPr lang="sv-SE" sz="2000" dirty="0" err="1"/>
              <a:t>study</a:t>
            </a:r>
            <a:r>
              <a:rPr lang="sv-SE" sz="2000" dirty="0"/>
              <a:t> on the </a:t>
            </a:r>
            <a:r>
              <a:rPr lang="sv-SE" sz="2000" dirty="0" err="1"/>
              <a:t>effects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an </a:t>
            </a:r>
            <a:r>
              <a:rPr lang="sv-SE" sz="2000" dirty="0" err="1"/>
              <a:t>educational</a:t>
            </a:r>
            <a:r>
              <a:rPr lang="sv-SE" sz="2000" dirty="0"/>
              <a:t> </a:t>
            </a:r>
            <a:r>
              <a:rPr lang="sv-SE" sz="2000" dirty="0" err="1"/>
              <a:t>programme</a:t>
            </a:r>
            <a:r>
              <a:rPr lang="sv-SE" sz="2000" dirty="0"/>
              <a:t> for </a:t>
            </a:r>
            <a:r>
              <a:rPr lang="sv-SE" sz="2000" dirty="0" err="1"/>
              <a:t>people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Parkinson’s</a:t>
            </a:r>
            <a:r>
              <a:rPr lang="sv-SE" sz="2000" dirty="0"/>
              <a:t> </a:t>
            </a:r>
            <a:r>
              <a:rPr lang="sv-SE" sz="2000" dirty="0" err="1"/>
              <a:t>disease</a:t>
            </a:r>
            <a:endParaRPr lang="sv-SE" sz="20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430C473-8082-FAAC-CB78-AE2011EE9474}"/>
              </a:ext>
            </a:extLst>
          </p:cNvPr>
          <p:cNvSpPr txBox="1"/>
          <p:nvPr/>
        </p:nvSpPr>
        <p:spPr>
          <a:xfrm>
            <a:off x="5087814" y="2375277"/>
            <a:ext cx="147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Assessments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>
                <a:solidFill>
                  <a:srgbClr val="FF0000"/>
                </a:solidFill>
              </a:rPr>
              <a:t>= </a:t>
            </a:r>
            <a:r>
              <a:rPr lang="sv-SE" dirty="0" err="1">
                <a:solidFill>
                  <a:srgbClr val="FF0000"/>
                </a:solidFill>
              </a:rPr>
              <a:t>ordinal</a:t>
            </a:r>
            <a:r>
              <a:rPr lang="sv-SE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B7BBEC3-1A32-FCAD-88A4-83F8B54360FB}"/>
              </a:ext>
            </a:extLst>
          </p:cNvPr>
          <p:cNvSpPr/>
          <p:nvPr/>
        </p:nvSpPr>
        <p:spPr>
          <a:xfrm>
            <a:off x="9177130" y="3180522"/>
            <a:ext cx="1570383" cy="1235765"/>
          </a:xfrm>
          <a:prstGeom prst="rect">
            <a:avLst/>
          </a:prstGeom>
          <a:solidFill>
            <a:srgbClr val="FF0000">
              <a:alpha val="363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759C467-728D-7C57-BCB4-66B56B252411}"/>
              </a:ext>
            </a:extLst>
          </p:cNvPr>
          <p:cNvSpPr/>
          <p:nvPr/>
        </p:nvSpPr>
        <p:spPr>
          <a:xfrm>
            <a:off x="7156174" y="3429000"/>
            <a:ext cx="1570383" cy="1494692"/>
          </a:xfrm>
          <a:prstGeom prst="rect">
            <a:avLst/>
          </a:prstGeom>
          <a:solidFill>
            <a:srgbClr val="FF0000">
              <a:alpha val="363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7DA3D53-99B3-135B-B65E-0C96E5B25C39}"/>
              </a:ext>
            </a:extLst>
          </p:cNvPr>
          <p:cNvSpPr/>
          <p:nvPr/>
        </p:nvSpPr>
        <p:spPr>
          <a:xfrm>
            <a:off x="9177130" y="4664765"/>
            <a:ext cx="1570383" cy="258927"/>
          </a:xfrm>
          <a:prstGeom prst="rect">
            <a:avLst/>
          </a:prstGeom>
          <a:solidFill>
            <a:srgbClr val="FF0000">
              <a:alpha val="363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44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89AF93-2C67-6A44-8B16-C4F166C0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Common </a:t>
            </a:r>
            <a:r>
              <a:rPr lang="sv-SE" dirty="0" err="1"/>
              <a:t>statistical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and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data </a:t>
            </a:r>
            <a:r>
              <a:rPr lang="sv-SE" dirty="0" err="1"/>
              <a:t>levels</a:t>
            </a:r>
            <a:r>
              <a:rPr lang="sv-SE" dirty="0"/>
              <a:t>, distribution and situation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EACBF7E-7CE2-0742-8F05-1AFF5517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486"/>
            <a:ext cx="12192000" cy="33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2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12D321-DF2A-B047-A09D-4D2B16A8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68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 err="1"/>
              <a:t>Correlation</a:t>
            </a:r>
            <a:r>
              <a:rPr lang="sv-SE" dirty="0"/>
              <a:t>: </a:t>
            </a:r>
            <a:br>
              <a:rPr lang="sv-SE" dirty="0"/>
            </a:br>
            <a:r>
              <a:rPr lang="sv-SE" sz="3600" dirty="0" err="1"/>
              <a:t>Degree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</a:t>
            </a:r>
            <a:r>
              <a:rPr lang="sv-SE" sz="3600" dirty="0" err="1"/>
              <a:t>linear</a:t>
            </a:r>
            <a:r>
              <a:rPr lang="sv-SE" sz="3600" dirty="0"/>
              <a:t> </a:t>
            </a:r>
            <a:r>
              <a:rPr lang="sv-SE" sz="3600" dirty="0" err="1"/>
              <a:t>covariation</a:t>
            </a:r>
            <a:r>
              <a:rPr lang="sv-SE" sz="3600" dirty="0"/>
              <a:t> </a:t>
            </a:r>
            <a:r>
              <a:rPr lang="sv-SE" sz="3600" dirty="0" err="1"/>
              <a:t>between</a:t>
            </a:r>
            <a:r>
              <a:rPr lang="sv-SE" sz="3600" dirty="0"/>
              <a:t> </a:t>
            </a:r>
            <a:r>
              <a:rPr lang="sv-SE" sz="3600" dirty="0" err="1"/>
              <a:t>two</a:t>
            </a:r>
            <a:r>
              <a:rPr lang="sv-SE" sz="3600" dirty="0"/>
              <a:t> </a:t>
            </a:r>
            <a:r>
              <a:rPr lang="sv-SE" sz="3600" dirty="0" err="1"/>
              <a:t>variables</a:t>
            </a:r>
            <a:endParaRPr lang="sv-SE" dirty="0"/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5A5B5CEC-355F-AA41-A8CA-9BEA2FBE0B14}"/>
              </a:ext>
            </a:extLst>
          </p:cNvPr>
          <p:cNvSpPr txBox="1">
            <a:spLocks noChangeArrowheads="1"/>
          </p:cNvSpPr>
          <p:nvPr/>
        </p:nvSpPr>
        <p:spPr>
          <a:xfrm>
            <a:off x="6548497" y="1891855"/>
            <a:ext cx="5643503" cy="3492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2400" dirty="0" err="1"/>
              <a:t>Expressed</a:t>
            </a:r>
            <a:r>
              <a:rPr lang="sv-SE" sz="2400" dirty="0"/>
              <a:t> as the </a:t>
            </a:r>
            <a:r>
              <a:rPr lang="sv-SE" sz="2400" dirty="0" err="1"/>
              <a:t>correlation</a:t>
            </a:r>
            <a:r>
              <a:rPr lang="sv-SE" sz="2400" dirty="0"/>
              <a:t> </a:t>
            </a:r>
            <a:r>
              <a:rPr lang="sv-SE" sz="2400" dirty="0" err="1"/>
              <a:t>coefficient</a:t>
            </a:r>
            <a:endParaRPr lang="sv-SE" sz="2400" dirty="0"/>
          </a:p>
          <a:p>
            <a:pPr lvl="1">
              <a:defRPr/>
            </a:pP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range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-1 and 1</a:t>
            </a:r>
          </a:p>
          <a:p>
            <a:pPr lvl="1">
              <a:defRPr/>
            </a:pPr>
            <a:r>
              <a:rPr lang="sv-SE" sz="2000" dirty="0"/>
              <a:t>The </a:t>
            </a:r>
            <a:r>
              <a:rPr lang="sv-SE" sz="2000" dirty="0" err="1"/>
              <a:t>extent</a:t>
            </a:r>
            <a:r>
              <a:rPr lang="sv-SE" sz="2000" dirty="0"/>
              <a:t> to </a:t>
            </a:r>
            <a:r>
              <a:rPr lang="sv-SE" sz="2000" dirty="0" err="1"/>
              <a:t>which</a:t>
            </a:r>
            <a:r>
              <a:rPr lang="sv-SE" sz="2000" dirty="0"/>
              <a:t> observations (</a:t>
            </a:r>
            <a:r>
              <a:rPr lang="sv-SE" sz="2000" dirty="0" err="1"/>
              <a:t>dots</a:t>
            </a:r>
            <a:r>
              <a:rPr lang="sv-SE" sz="2000" dirty="0"/>
              <a:t> in the </a:t>
            </a:r>
            <a:r>
              <a:rPr lang="sv-SE" sz="2000" dirty="0" err="1"/>
              <a:t>graph</a:t>
            </a:r>
            <a:r>
              <a:rPr lang="sv-SE" sz="2000" dirty="0"/>
              <a:t>) </a:t>
            </a:r>
            <a:r>
              <a:rPr lang="sv-SE" sz="2000" dirty="0" err="1"/>
              <a:t>follow</a:t>
            </a:r>
            <a:r>
              <a:rPr lang="sv-SE" sz="2000" dirty="0"/>
              <a:t> a straight </a:t>
            </a:r>
            <a:r>
              <a:rPr lang="sv-SE" sz="2000" dirty="0" err="1"/>
              <a:t>line</a:t>
            </a:r>
            <a:endParaRPr lang="sv-SE" sz="2000" dirty="0"/>
          </a:p>
          <a:p>
            <a:pPr lvl="1">
              <a:defRPr/>
            </a:pPr>
            <a:r>
              <a:rPr lang="sv-SE" sz="2000" dirty="0"/>
              <a:t>Does not </a:t>
            </a:r>
            <a:r>
              <a:rPr lang="sv-SE" sz="2000" dirty="0" err="1"/>
              <a:t>represent</a:t>
            </a:r>
            <a:r>
              <a:rPr lang="sv-SE" sz="2000" dirty="0"/>
              <a:t> non-</a:t>
            </a:r>
            <a:r>
              <a:rPr lang="sv-SE" sz="2000" dirty="0" err="1"/>
              <a:t>linear</a:t>
            </a:r>
            <a:r>
              <a:rPr lang="sv-SE" sz="2000" dirty="0"/>
              <a:t> (</a:t>
            </a:r>
            <a:r>
              <a:rPr lang="sv-SE" sz="2000" dirty="0" err="1"/>
              <a:t>e.g</a:t>
            </a:r>
            <a:r>
              <a:rPr lang="sv-SE" sz="2000" dirty="0"/>
              <a:t>., U-</a:t>
            </a:r>
            <a:r>
              <a:rPr lang="sv-SE" sz="2000" dirty="0" err="1"/>
              <a:t>shaped</a:t>
            </a:r>
            <a:r>
              <a:rPr lang="sv-SE" sz="2000" dirty="0"/>
              <a:t>) associations</a:t>
            </a:r>
          </a:p>
          <a:p>
            <a:pPr lvl="1">
              <a:defRPr/>
            </a:pPr>
            <a:r>
              <a:rPr lang="sv-SE" sz="2000" dirty="0"/>
              <a:t>The </a:t>
            </a:r>
            <a:r>
              <a:rPr lang="sv-SE" sz="2000" dirty="0" err="1"/>
              <a:t>value</a:t>
            </a:r>
            <a:r>
              <a:rPr lang="sv-SE" sz="2000" dirty="0"/>
              <a:t> (</a:t>
            </a:r>
            <a:r>
              <a:rPr lang="sv-SE" sz="2000" dirty="0" err="1"/>
              <a:t>regardless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direction</a:t>
            </a:r>
            <a:r>
              <a:rPr lang="sv-SE" sz="2000" dirty="0"/>
              <a:t>) </a:t>
            </a:r>
            <a:r>
              <a:rPr lang="sv-SE" sz="2000" dirty="0" err="1"/>
              <a:t>indicates</a:t>
            </a:r>
            <a:r>
              <a:rPr lang="sv-SE" sz="2000" dirty="0"/>
              <a:t> the </a:t>
            </a:r>
            <a:r>
              <a:rPr lang="sv-SE" sz="2000" dirty="0" err="1"/>
              <a:t>strength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linear</a:t>
            </a:r>
            <a:r>
              <a:rPr lang="sv-SE" sz="2000" dirty="0"/>
              <a:t> association</a:t>
            </a:r>
          </a:p>
          <a:p>
            <a:pPr lvl="1">
              <a:defRPr/>
            </a:pPr>
            <a:r>
              <a:rPr lang="sv-SE" sz="2000" dirty="0"/>
              <a:t>Close to 1 = strong positive </a:t>
            </a:r>
            <a:r>
              <a:rPr lang="sv-SE" sz="2000" dirty="0" err="1"/>
              <a:t>correlation</a:t>
            </a:r>
            <a:endParaRPr lang="sv-SE" sz="2000" dirty="0"/>
          </a:p>
          <a:p>
            <a:pPr lvl="1">
              <a:defRPr/>
            </a:pPr>
            <a:r>
              <a:rPr lang="sv-SE" sz="2000" dirty="0"/>
              <a:t>Close to -1 = strong negative </a:t>
            </a:r>
            <a:r>
              <a:rPr lang="sv-SE" sz="2000" dirty="0" err="1"/>
              <a:t>correlation</a:t>
            </a:r>
            <a:endParaRPr lang="sv-SE" sz="20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E8E161E-865C-D945-9892-480599F55D59}"/>
              </a:ext>
            </a:extLst>
          </p:cNvPr>
          <p:cNvSpPr txBox="1"/>
          <p:nvPr/>
        </p:nvSpPr>
        <p:spPr>
          <a:xfrm>
            <a:off x="2131726" y="2009860"/>
            <a:ext cx="300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Graphical</a:t>
            </a:r>
            <a:r>
              <a:rPr lang="sv-SE" sz="2400" dirty="0"/>
              <a:t>: </a:t>
            </a:r>
            <a:r>
              <a:rPr lang="sv-SE" sz="2400" dirty="0" err="1"/>
              <a:t>Scatterplots</a:t>
            </a:r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A89B1F8-3C0B-4DB9-A48F-7815F9F8F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93"/>
          <a:stretch/>
        </p:blipFill>
        <p:spPr>
          <a:xfrm>
            <a:off x="3838139" y="2706799"/>
            <a:ext cx="2599973" cy="234227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313343D-C271-D756-7E64-E606253EC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70"/>
          <a:stretch/>
        </p:blipFill>
        <p:spPr>
          <a:xfrm>
            <a:off x="1128593" y="2769223"/>
            <a:ext cx="2506333" cy="234227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0A4E211-F9F7-5E2F-559F-C75961821D81}"/>
              </a:ext>
            </a:extLst>
          </p:cNvPr>
          <p:cNvSpPr txBox="1"/>
          <p:nvPr/>
        </p:nvSpPr>
        <p:spPr>
          <a:xfrm>
            <a:off x="2027583" y="5039868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Positive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29BBE9B-CA4E-35E5-38D3-DE5BB11999B7}"/>
              </a:ext>
            </a:extLst>
          </p:cNvPr>
          <p:cNvSpPr txBox="1"/>
          <p:nvPr/>
        </p:nvSpPr>
        <p:spPr>
          <a:xfrm>
            <a:off x="4703310" y="5015300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20868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D6042C-BFA5-C74C-96A2-E3E4050C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correlation</a:t>
            </a:r>
            <a:r>
              <a:rPr lang="sv-SE" dirty="0"/>
              <a:t> by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201C016E-D710-8D45-8922-F28272BC0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581824"/>
              </p:ext>
            </p:extLst>
          </p:nvPr>
        </p:nvGraphicFramePr>
        <p:xfrm>
          <a:off x="838199" y="1350719"/>
          <a:ext cx="694592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832">
                  <a:extLst>
                    <a:ext uri="{9D8B030D-6E8A-4147-A177-3AD203B41FA5}">
                      <a16:colId xmlns:a16="http://schemas.microsoft.com/office/drawing/2014/main" val="2479759450"/>
                    </a:ext>
                  </a:extLst>
                </a:gridCol>
                <a:gridCol w="3552091">
                  <a:extLst>
                    <a:ext uri="{9D8B030D-6E8A-4147-A177-3AD203B41FA5}">
                      <a16:colId xmlns:a16="http://schemas.microsoft.com/office/drawing/2014/main" val="1693163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Correlation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408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Pearson’s</a:t>
                      </a:r>
                      <a:r>
                        <a:rPr lang="sv-SE" dirty="0">
                          <a:latin typeface="+mn-lt"/>
                        </a:rPr>
                        <a:t> </a:t>
                      </a:r>
                      <a:r>
                        <a:rPr lang="sv-SE" dirty="0" err="1">
                          <a:latin typeface="+mn-lt"/>
                        </a:rPr>
                        <a:t>product</a:t>
                      </a:r>
                      <a:r>
                        <a:rPr lang="sv-SE" dirty="0">
                          <a:latin typeface="+mn-lt"/>
                        </a:rPr>
                        <a:t>-moment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Interval</a:t>
                      </a:r>
                      <a:r>
                        <a:rPr lang="sv-SE" dirty="0">
                          <a:latin typeface="+mn-lt"/>
                        </a:rPr>
                        <a:t>/</a:t>
                      </a:r>
                      <a:r>
                        <a:rPr lang="sv-SE" dirty="0" err="1">
                          <a:latin typeface="+mn-lt"/>
                        </a:rPr>
                        <a:t>ratio</a:t>
                      </a:r>
                      <a:r>
                        <a:rPr lang="sv-SE" dirty="0">
                          <a:latin typeface="+mn-lt"/>
                        </a:rPr>
                        <a:t> – </a:t>
                      </a:r>
                      <a:r>
                        <a:rPr lang="sv-SE" dirty="0" err="1">
                          <a:latin typeface="+mn-lt"/>
                        </a:rPr>
                        <a:t>Interval</a:t>
                      </a:r>
                      <a:r>
                        <a:rPr lang="sv-SE" dirty="0">
                          <a:latin typeface="+mn-lt"/>
                        </a:rPr>
                        <a:t>/</a:t>
                      </a:r>
                      <a:r>
                        <a:rPr lang="sv-SE" dirty="0" err="1">
                          <a:latin typeface="+mn-lt"/>
                        </a:rPr>
                        <a:t>ratio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0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Spearman’s</a:t>
                      </a:r>
                      <a:r>
                        <a:rPr lang="sv-SE" dirty="0">
                          <a:latin typeface="+mn-lt"/>
                        </a:rPr>
                        <a:t> rank </a:t>
                      </a:r>
                      <a:r>
                        <a:rPr lang="sv-SE" dirty="0" err="1">
                          <a:latin typeface="+mn-lt"/>
                        </a:rPr>
                        <a:t>correlation</a:t>
                      </a:r>
                      <a:r>
                        <a:rPr lang="sv-SE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Ordinal</a:t>
                      </a:r>
                      <a:r>
                        <a:rPr lang="sv-SE" dirty="0">
                          <a:latin typeface="+mn-lt"/>
                        </a:rPr>
                        <a:t> – </a:t>
                      </a:r>
                      <a:r>
                        <a:rPr lang="sv-SE" dirty="0" err="1">
                          <a:latin typeface="+mn-lt"/>
                        </a:rPr>
                        <a:t>Ordinal</a:t>
                      </a:r>
                      <a:r>
                        <a:rPr lang="sv-SE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763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Kendall’s</a:t>
                      </a:r>
                      <a:r>
                        <a:rPr lang="sv-SE" dirty="0">
                          <a:latin typeface="+mn-lt"/>
                        </a:rPr>
                        <a:t> </a:t>
                      </a:r>
                      <a:r>
                        <a:rPr lang="sv-SE" dirty="0" err="1">
                          <a:latin typeface="+mn-lt"/>
                        </a:rPr>
                        <a:t>tau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>
                          <a:latin typeface="+mn-lt"/>
                        </a:rPr>
                        <a:t>Ordinal</a:t>
                      </a:r>
                      <a:r>
                        <a:rPr lang="sv-SE" dirty="0">
                          <a:latin typeface="+mn-lt"/>
                        </a:rPr>
                        <a:t> – </a:t>
                      </a:r>
                      <a:r>
                        <a:rPr lang="sv-SE" dirty="0" err="1">
                          <a:latin typeface="+mn-lt"/>
                        </a:rPr>
                        <a:t>Ordinal</a:t>
                      </a:r>
                      <a:r>
                        <a:rPr lang="sv-SE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7810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Kruskal</a:t>
                      </a:r>
                      <a:r>
                        <a:rPr kumimoji="0" lang="en-US" alt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-Goodman’s Gamma</a:t>
                      </a:r>
                    </a:p>
                  </a:txBody>
                  <a:tcPr marL="91441" marR="91441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Ordinal – Ordinal </a:t>
                      </a:r>
                    </a:p>
                  </a:txBody>
                  <a:tcPr marL="91441" marR="91441" marT="45709" marB="45709" horzOverflow="overflow"/>
                </a:tc>
                <a:extLst>
                  <a:ext uri="{0D108BD9-81ED-4DB2-BD59-A6C34878D82A}">
                    <a16:rowId xmlns:a16="http://schemas.microsoft.com/office/drawing/2014/main" val="415226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Phi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+mn-lt"/>
                        </a:rPr>
                        <a:t>Nominal – Nominal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50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+mn-lt"/>
                        </a:rPr>
                        <a:t>Point </a:t>
                      </a:r>
                      <a:r>
                        <a:rPr lang="sv-SE" dirty="0" err="1">
                          <a:latin typeface="+mn-lt"/>
                        </a:rPr>
                        <a:t>biserial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Interval</a:t>
                      </a:r>
                      <a:r>
                        <a:rPr lang="sv-SE" dirty="0">
                          <a:latin typeface="+mn-lt"/>
                        </a:rPr>
                        <a:t>/</a:t>
                      </a:r>
                      <a:r>
                        <a:rPr lang="sv-SE" dirty="0" err="1">
                          <a:latin typeface="+mn-lt"/>
                        </a:rPr>
                        <a:t>ratio</a:t>
                      </a:r>
                      <a:r>
                        <a:rPr lang="sv-SE" dirty="0">
                          <a:latin typeface="+mn-lt"/>
                        </a:rPr>
                        <a:t> – </a:t>
                      </a:r>
                      <a:r>
                        <a:rPr lang="sv-SE" dirty="0" err="1">
                          <a:latin typeface="+mn-lt"/>
                        </a:rPr>
                        <a:t>Dichotomous</a:t>
                      </a:r>
                      <a:r>
                        <a:rPr lang="sv-SE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637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latin typeface="+mn-lt"/>
                        </a:rPr>
                        <a:t>Rank </a:t>
                      </a:r>
                      <a:r>
                        <a:rPr lang="sv-SE" dirty="0" err="1">
                          <a:latin typeface="+mn-lt"/>
                        </a:rPr>
                        <a:t>biserial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Ordinal</a:t>
                      </a:r>
                      <a:r>
                        <a:rPr lang="sv-SE" dirty="0">
                          <a:latin typeface="+mn-lt"/>
                        </a:rPr>
                        <a:t> – </a:t>
                      </a:r>
                      <a:r>
                        <a:rPr lang="sv-SE" dirty="0" err="1">
                          <a:latin typeface="+mn-lt"/>
                        </a:rPr>
                        <a:t>Dichotomous</a:t>
                      </a:r>
                      <a:r>
                        <a:rPr lang="sv-SE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0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Tetrachoric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>
                          <a:latin typeface="+mn-lt"/>
                        </a:rPr>
                        <a:t>Dichotomous</a:t>
                      </a:r>
                      <a:r>
                        <a:rPr lang="sv-SE" dirty="0">
                          <a:latin typeface="+mn-lt"/>
                        </a:rPr>
                        <a:t>* – </a:t>
                      </a:r>
                      <a:r>
                        <a:rPr lang="sv-SE" dirty="0" err="1">
                          <a:latin typeface="+mn-lt"/>
                        </a:rPr>
                        <a:t>Dichotomous</a:t>
                      </a:r>
                      <a:r>
                        <a:rPr lang="sv-SE" dirty="0">
                          <a:latin typeface="+mn-lt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70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Polychoric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>
                          <a:latin typeface="+mn-lt"/>
                        </a:rPr>
                        <a:t>Ordinal</a:t>
                      </a:r>
                      <a:r>
                        <a:rPr lang="sv-SE" dirty="0">
                          <a:latin typeface="+mn-lt"/>
                        </a:rPr>
                        <a:t>* – </a:t>
                      </a:r>
                      <a:r>
                        <a:rPr lang="sv-SE" dirty="0" err="1">
                          <a:latin typeface="+mn-lt"/>
                        </a:rPr>
                        <a:t>Ordinal</a:t>
                      </a:r>
                      <a:r>
                        <a:rPr lang="sv-SE" dirty="0">
                          <a:latin typeface="+mn-lt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8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Biserial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>
                          <a:latin typeface="+mn-lt"/>
                        </a:rPr>
                        <a:t>Interval</a:t>
                      </a:r>
                      <a:r>
                        <a:rPr lang="sv-SE" dirty="0">
                          <a:latin typeface="+mn-lt"/>
                        </a:rPr>
                        <a:t>/</a:t>
                      </a:r>
                      <a:r>
                        <a:rPr lang="sv-SE" dirty="0" err="1">
                          <a:latin typeface="+mn-lt"/>
                        </a:rPr>
                        <a:t>ratio</a:t>
                      </a:r>
                      <a:r>
                        <a:rPr lang="sv-SE" dirty="0">
                          <a:latin typeface="+mn-lt"/>
                        </a:rPr>
                        <a:t> – </a:t>
                      </a:r>
                      <a:r>
                        <a:rPr lang="sv-SE" dirty="0" err="1">
                          <a:latin typeface="+mn-lt"/>
                        </a:rPr>
                        <a:t>Dichotomous</a:t>
                      </a:r>
                      <a:r>
                        <a:rPr lang="sv-SE" dirty="0">
                          <a:latin typeface="+mn-lt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2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Polyserial</a:t>
                      </a:r>
                      <a:endParaRPr lang="sv-S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+mn-lt"/>
                        </a:rPr>
                        <a:t>Interval</a:t>
                      </a:r>
                      <a:r>
                        <a:rPr lang="sv-SE" dirty="0">
                          <a:latin typeface="+mn-lt"/>
                        </a:rPr>
                        <a:t>/</a:t>
                      </a:r>
                      <a:r>
                        <a:rPr lang="sv-SE" dirty="0" err="1">
                          <a:latin typeface="+mn-lt"/>
                        </a:rPr>
                        <a:t>ratio</a:t>
                      </a:r>
                      <a:r>
                        <a:rPr lang="sv-SE" dirty="0">
                          <a:latin typeface="+mn-lt"/>
                        </a:rPr>
                        <a:t> – </a:t>
                      </a:r>
                      <a:r>
                        <a:rPr lang="sv-SE" dirty="0" err="1">
                          <a:latin typeface="+mn-lt"/>
                        </a:rPr>
                        <a:t>Ordinal</a:t>
                      </a:r>
                      <a:r>
                        <a:rPr lang="sv-SE" dirty="0">
                          <a:latin typeface="+mn-lt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597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AD86E8-0933-6687-201E-25A88371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122" y="3523005"/>
            <a:ext cx="40662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/>
              <a:t>Dichotomous: Two ordered categories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 dirty="0"/>
              <a:t>* with underlying latent linearity</a:t>
            </a:r>
          </a:p>
        </p:txBody>
      </p:sp>
    </p:spTree>
    <p:extLst>
      <p:ext uri="{BB962C8B-B14F-4D97-AF65-F5344CB8AC3E}">
        <p14:creationId xmlns:p14="http://schemas.microsoft.com/office/powerpoint/2010/main" val="76189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5DC0DF-7F87-354B-81DE-2C214080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Regression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A3884516-8AB1-3445-8C88-7E1939C592D5}"/>
              </a:ext>
            </a:extLst>
          </p:cNvPr>
          <p:cNvSpPr txBox="1">
            <a:spLocks noChangeArrowheads="1"/>
          </p:cNvSpPr>
          <p:nvPr/>
        </p:nvSpPr>
        <p:spPr>
          <a:xfrm>
            <a:off x="862355" y="1770062"/>
            <a:ext cx="5078401" cy="1277938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sv-SE" sz="2000" dirty="0" err="1"/>
              <a:t>Explain</a:t>
            </a:r>
            <a:r>
              <a:rPr lang="sv-SE" altLang="sv-SE" sz="2000" dirty="0"/>
              <a:t> variation in the </a:t>
            </a:r>
            <a:r>
              <a:rPr lang="sv-SE" altLang="sv-SE" sz="2000" dirty="0" err="1"/>
              <a:t>dependent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Y</a:t>
            </a:r>
          </a:p>
          <a:p>
            <a:r>
              <a:rPr lang="sv-SE" altLang="sv-SE" sz="2000" dirty="0" err="1"/>
              <a:t>How</a:t>
            </a:r>
            <a:r>
              <a:rPr lang="sv-SE" altLang="sv-SE" sz="2000" dirty="0"/>
              <a:t> </a:t>
            </a:r>
            <a:r>
              <a:rPr lang="sv-SE" altLang="sv-SE" sz="2000" dirty="0" err="1"/>
              <a:t>much</a:t>
            </a:r>
            <a:r>
              <a:rPr lang="sv-SE" altLang="sv-SE" sz="2000" dirty="0"/>
              <a:t> </a:t>
            </a:r>
            <a:r>
              <a:rPr lang="sv-SE" altLang="sv-SE" sz="2000" dirty="0" err="1"/>
              <a:t>does</a:t>
            </a:r>
            <a:r>
              <a:rPr lang="sv-SE" altLang="sv-SE" sz="2000" dirty="0"/>
              <a:t> Y </a:t>
            </a:r>
            <a:r>
              <a:rPr lang="sv-SE" altLang="sv-SE" sz="2000" dirty="0" err="1"/>
              <a:t>change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when</a:t>
            </a:r>
            <a:r>
              <a:rPr lang="sv-SE" altLang="sv-SE" sz="2000" dirty="0"/>
              <a:t> X </a:t>
            </a:r>
            <a:r>
              <a:rPr lang="sv-SE" altLang="sv-SE" sz="2000" dirty="0" err="1"/>
              <a:t>increases</a:t>
            </a:r>
            <a:r>
              <a:rPr lang="sv-SE" altLang="sv-SE" sz="2000" dirty="0"/>
              <a:t> by </a:t>
            </a:r>
            <a:r>
              <a:rPr lang="sv-SE" altLang="sv-SE" sz="2000" dirty="0" err="1"/>
              <a:t>one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unit</a:t>
            </a:r>
            <a:r>
              <a:rPr lang="sv-SE" altLang="sv-SE" sz="2000" dirty="0"/>
              <a:t>?</a:t>
            </a:r>
          </a:p>
        </p:txBody>
      </p:sp>
      <p:sp>
        <p:nvSpPr>
          <p:cNvPr id="21" name="Rectangle 46">
            <a:extLst>
              <a:ext uri="{FF2B5EF4-FFF2-40B4-BE49-F238E27FC236}">
                <a16:creationId xmlns:a16="http://schemas.microsoft.com/office/drawing/2014/main" id="{1DF70467-244C-9644-9887-C1EE549BF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534" y="1690688"/>
            <a:ext cx="5221285" cy="200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altLang="sv-SE" sz="2000" dirty="0" err="1">
                <a:latin typeface="Arial" panose="020B0604020202020204" pitchFamily="34" charset="0"/>
              </a:rPr>
              <a:t>Determine</a:t>
            </a:r>
            <a:r>
              <a:rPr lang="sv-SE" altLang="sv-SE" sz="2000" dirty="0">
                <a:latin typeface="Arial" panose="020B0604020202020204" pitchFamily="34" charset="0"/>
              </a:rPr>
              <a:t> the straight </a:t>
            </a:r>
            <a:r>
              <a:rPr lang="sv-SE" altLang="sv-SE" sz="2000" dirty="0" err="1">
                <a:latin typeface="Arial" panose="020B0604020202020204" pitchFamily="34" charset="0"/>
              </a:rPr>
              <a:t>line</a:t>
            </a: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err="1">
                <a:latin typeface="Arial" panose="020B0604020202020204" pitchFamily="34" charset="0"/>
              </a:rPr>
              <a:t>that</a:t>
            </a:r>
            <a:r>
              <a:rPr lang="sv-SE" altLang="sv-SE" sz="2000" dirty="0">
                <a:latin typeface="Arial" panose="020B0604020202020204" pitchFamily="34" charset="0"/>
              </a:rPr>
              <a:t> best </a:t>
            </a:r>
            <a:r>
              <a:rPr lang="sv-SE" altLang="sv-SE" sz="2000" dirty="0" err="1">
                <a:latin typeface="Arial" panose="020B0604020202020204" pitchFamily="34" charset="0"/>
              </a:rPr>
              <a:t>corresponds</a:t>
            </a: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err="1">
                <a:latin typeface="Arial" panose="020B0604020202020204" pitchFamily="34" charset="0"/>
              </a:rPr>
              <a:t>with</a:t>
            </a:r>
            <a:r>
              <a:rPr lang="sv-SE" altLang="sv-SE" sz="2000" dirty="0">
                <a:latin typeface="Arial" panose="020B0604020202020204" pitchFamily="34" charset="0"/>
              </a:rPr>
              <a:t> the observations (</a:t>
            </a:r>
            <a:r>
              <a:rPr lang="sv-SE" altLang="sv-SE" sz="2000" dirty="0" err="1">
                <a:latin typeface="Arial" panose="020B0604020202020204" pitchFamily="34" charset="0"/>
              </a:rPr>
              <a:t>dots</a:t>
            </a:r>
            <a:r>
              <a:rPr lang="sv-SE" altLang="sv-SE" sz="2000" dirty="0">
                <a:latin typeface="Arial" panose="020B0604020202020204" pitchFamily="34" charset="0"/>
              </a:rPr>
              <a:t>)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sv-SE" altLang="sv-SE" sz="1800" dirty="0">
                <a:latin typeface="Arial" panose="020B0604020202020204" pitchFamily="34" charset="0"/>
              </a:rPr>
              <a:t>Regression </a:t>
            </a:r>
            <a:r>
              <a:rPr lang="sv-SE" altLang="sv-SE" sz="1800" dirty="0" err="1">
                <a:latin typeface="Arial" panose="020B0604020202020204" pitchFamily="34" charset="0"/>
              </a:rPr>
              <a:t>coefficient</a:t>
            </a:r>
            <a:r>
              <a:rPr lang="sv-SE" altLang="sv-SE" sz="1800" dirty="0">
                <a:latin typeface="Arial" panose="020B0604020202020204" pitchFamily="34" charset="0"/>
              </a:rPr>
              <a:t> (b): Change in Y </a:t>
            </a:r>
            <a:r>
              <a:rPr lang="sv-SE" altLang="sv-SE" sz="1800" dirty="0" err="1">
                <a:latin typeface="Arial" panose="020B0604020202020204" pitchFamily="34" charset="0"/>
              </a:rPr>
              <a:t>when</a:t>
            </a:r>
            <a:r>
              <a:rPr lang="sv-SE" altLang="sv-SE" sz="1800" dirty="0">
                <a:latin typeface="Arial" panose="020B0604020202020204" pitchFamily="34" charset="0"/>
              </a:rPr>
              <a:t> X </a:t>
            </a:r>
            <a:r>
              <a:rPr lang="sv-SE" altLang="sv-SE" sz="1800" dirty="0" err="1">
                <a:latin typeface="Arial" panose="020B0604020202020204" pitchFamily="34" charset="0"/>
              </a:rPr>
              <a:t>increases</a:t>
            </a:r>
            <a:r>
              <a:rPr lang="sv-SE" altLang="sv-SE" sz="1800" dirty="0">
                <a:latin typeface="Arial" panose="020B0604020202020204" pitchFamily="34" charset="0"/>
              </a:rPr>
              <a:t> by 1 </a:t>
            </a:r>
            <a:r>
              <a:rPr lang="sv-SE" altLang="sv-SE" sz="1800" dirty="0" err="1">
                <a:latin typeface="Arial" panose="020B0604020202020204" pitchFamily="34" charset="0"/>
              </a:rPr>
              <a:t>unit</a:t>
            </a:r>
            <a:r>
              <a:rPr lang="sv-SE" altLang="sv-SE" sz="1800" dirty="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sv-SE" altLang="sv-SE" sz="1800" dirty="0">
                <a:latin typeface="Arial" panose="020B0604020202020204" pitchFamily="34" charset="0"/>
              </a:rPr>
              <a:t>R</a:t>
            </a:r>
            <a:r>
              <a:rPr lang="sv-SE" altLang="sv-SE" sz="1800" baseline="30000" dirty="0">
                <a:latin typeface="Arial" panose="020B0604020202020204" pitchFamily="34" charset="0"/>
              </a:rPr>
              <a:t>2</a:t>
            </a:r>
            <a:r>
              <a:rPr lang="sv-SE" altLang="sv-SE" sz="1800" dirty="0">
                <a:latin typeface="Arial" panose="020B0604020202020204" pitchFamily="34" charset="0"/>
              </a:rPr>
              <a:t>: Proportion </a:t>
            </a:r>
            <a:r>
              <a:rPr lang="sv-SE" altLang="sv-SE" sz="1800" dirty="0" err="1">
                <a:latin typeface="Arial" panose="020B0604020202020204" pitchFamily="34" charset="0"/>
              </a:rPr>
              <a:t>of</a:t>
            </a:r>
            <a:r>
              <a:rPr lang="sv-SE" altLang="sv-SE" sz="1800" dirty="0">
                <a:latin typeface="Arial" panose="020B0604020202020204" pitchFamily="34" charset="0"/>
              </a:rPr>
              <a:t> </a:t>
            </a:r>
            <a:r>
              <a:rPr lang="sv-SE" altLang="sv-SE" sz="1800" dirty="0" err="1">
                <a:latin typeface="Arial" panose="020B0604020202020204" pitchFamily="34" charset="0"/>
              </a:rPr>
              <a:t>variance</a:t>
            </a:r>
            <a:r>
              <a:rPr lang="sv-SE" altLang="sv-SE" sz="1800" dirty="0">
                <a:latin typeface="Arial" panose="020B0604020202020204" pitchFamily="34" charset="0"/>
              </a:rPr>
              <a:t> in Y </a:t>
            </a:r>
            <a:r>
              <a:rPr lang="sv-SE" altLang="sv-SE" sz="1800" dirty="0" err="1">
                <a:latin typeface="Arial" panose="020B0604020202020204" pitchFamily="34" charset="0"/>
              </a:rPr>
              <a:t>that</a:t>
            </a:r>
            <a:r>
              <a:rPr lang="sv-SE" altLang="sv-SE" sz="1800" dirty="0">
                <a:latin typeface="Arial" panose="020B0604020202020204" pitchFamily="34" charset="0"/>
              </a:rPr>
              <a:t> </a:t>
            </a:r>
            <a:r>
              <a:rPr lang="sv-SE" altLang="sv-SE" sz="1800" dirty="0" err="1">
                <a:latin typeface="Arial" panose="020B0604020202020204" pitchFamily="34" charset="0"/>
              </a:rPr>
              <a:t>can</a:t>
            </a:r>
            <a:r>
              <a:rPr lang="sv-SE" altLang="sv-SE" sz="1800" dirty="0">
                <a:latin typeface="Arial" panose="020B0604020202020204" pitchFamily="34" charset="0"/>
              </a:rPr>
              <a:t> be </a:t>
            </a:r>
            <a:r>
              <a:rPr lang="sv-SE" altLang="sv-SE" sz="1800" dirty="0" err="1">
                <a:latin typeface="Arial" panose="020B0604020202020204" pitchFamily="34" charset="0"/>
              </a:rPr>
              <a:t>accounted</a:t>
            </a:r>
            <a:r>
              <a:rPr lang="sv-SE" altLang="sv-SE" sz="1800" dirty="0">
                <a:latin typeface="Arial" panose="020B0604020202020204" pitchFamily="34" charset="0"/>
              </a:rPr>
              <a:t> for by X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7D2EA125-F71A-904C-8831-74BBE887C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62" y="3041831"/>
            <a:ext cx="2486561" cy="1536339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8E37764C-34F5-2542-977D-011C599CCB2D}"/>
              </a:ext>
            </a:extLst>
          </p:cNvPr>
          <p:cNvSpPr txBox="1"/>
          <p:nvPr/>
        </p:nvSpPr>
        <p:spPr>
          <a:xfrm>
            <a:off x="862356" y="4578170"/>
            <a:ext cx="1501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sv-SE" sz="1600" dirty="0">
                <a:latin typeface="Arial" panose="020B0604020202020204" pitchFamily="34" charset="0"/>
              </a:rPr>
              <a:t>Y = a + </a:t>
            </a:r>
            <a:r>
              <a:rPr lang="sv-SE" altLang="sv-SE" sz="1600" dirty="0" err="1">
                <a:latin typeface="Arial" panose="020B0604020202020204" pitchFamily="34" charset="0"/>
              </a:rPr>
              <a:t>bX</a:t>
            </a:r>
            <a:r>
              <a:rPr lang="sv-SE" altLang="sv-SE" sz="1600" dirty="0">
                <a:latin typeface="Arial" panose="020B0604020202020204" pitchFamily="34" charset="0"/>
              </a:rPr>
              <a:t> + e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D1D1B4A7-C899-754E-99A9-334977E68F9F}"/>
              </a:ext>
            </a:extLst>
          </p:cNvPr>
          <p:cNvSpPr txBox="1"/>
          <p:nvPr/>
        </p:nvSpPr>
        <p:spPr>
          <a:xfrm>
            <a:off x="862355" y="4916724"/>
            <a:ext cx="5450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sz="1400" dirty="0">
                <a:latin typeface="Arial" panose="020B0604020202020204" pitchFamily="34" charset="0"/>
              </a:rPr>
              <a:t>a:   </a:t>
            </a:r>
            <a:r>
              <a:rPr lang="sv-SE" altLang="sv-SE" sz="1400" dirty="0" err="1">
                <a:latin typeface="Arial" panose="020B0604020202020204" pitchFamily="34" charset="0"/>
              </a:rPr>
              <a:t>Intercept</a:t>
            </a:r>
            <a:r>
              <a:rPr lang="sv-SE" altLang="sv-SE" sz="1400" dirty="0">
                <a:latin typeface="Arial" panose="020B0604020202020204" pitchFamily="34" charset="0"/>
              </a:rPr>
              <a:t>: </a:t>
            </a:r>
            <a:r>
              <a:rPr lang="sv-SE" altLang="sv-SE" sz="1400" dirty="0" err="1">
                <a:latin typeface="Arial" panose="020B0604020202020204" pitchFamily="34" charset="0"/>
              </a:rPr>
              <a:t>where</a:t>
            </a:r>
            <a:r>
              <a:rPr lang="sv-SE" altLang="sv-SE" sz="1400" dirty="0">
                <a:latin typeface="Arial" panose="020B0604020202020204" pitchFamily="34" charset="0"/>
              </a:rPr>
              <a:t> the </a:t>
            </a:r>
            <a:r>
              <a:rPr lang="sv-SE" altLang="sv-SE" sz="1400" dirty="0" err="1">
                <a:latin typeface="Arial" panose="020B0604020202020204" pitchFamily="34" charset="0"/>
              </a:rPr>
              <a:t>line</a:t>
            </a:r>
            <a:r>
              <a:rPr lang="sv-SE" altLang="sv-SE" sz="1400" dirty="0">
                <a:latin typeface="Arial" panose="020B0604020202020204" pitchFamily="34" charset="0"/>
              </a:rPr>
              <a:t> </a:t>
            </a:r>
            <a:r>
              <a:rPr lang="sv-SE" altLang="sv-SE" sz="1400" dirty="0" err="1">
                <a:latin typeface="Arial" panose="020B0604020202020204" pitchFamily="34" charset="0"/>
              </a:rPr>
              <a:t>crosses</a:t>
            </a:r>
            <a:r>
              <a:rPr lang="sv-SE" altLang="sv-SE" sz="1400" dirty="0">
                <a:latin typeface="Arial" panose="020B0604020202020204" pitchFamily="34" charset="0"/>
              </a:rPr>
              <a:t> the y-</a:t>
            </a:r>
            <a:r>
              <a:rPr lang="sv-SE" altLang="sv-SE" sz="1400" dirty="0" err="1">
                <a:latin typeface="Arial" panose="020B0604020202020204" pitchFamily="34" charset="0"/>
              </a:rPr>
              <a:t>axis</a:t>
            </a:r>
            <a:r>
              <a:rPr lang="sv-SE" altLang="sv-SE" sz="1400" dirty="0">
                <a:latin typeface="Arial" panose="020B0604020202020204" pitchFamily="34" charset="0"/>
              </a:rPr>
              <a:t> </a:t>
            </a:r>
            <a:r>
              <a:rPr lang="sv-SE" altLang="sv-SE" sz="1400" dirty="0" err="1">
                <a:latin typeface="Arial" panose="020B0604020202020204" pitchFamily="34" charset="0"/>
              </a:rPr>
              <a:t>when</a:t>
            </a:r>
            <a:r>
              <a:rPr lang="sv-SE" altLang="sv-SE" sz="1400" dirty="0">
                <a:latin typeface="Arial" panose="020B0604020202020204" pitchFamily="34" charset="0"/>
              </a:rPr>
              <a:t> X=0</a:t>
            </a:r>
          </a:p>
          <a:p>
            <a:r>
              <a:rPr lang="sv-SE" altLang="sv-SE" sz="1400" dirty="0">
                <a:latin typeface="Arial" panose="020B0604020202020204" pitchFamily="34" charset="0"/>
              </a:rPr>
              <a:t>b:   Regression </a:t>
            </a:r>
            <a:r>
              <a:rPr lang="sv-SE" altLang="sv-SE" sz="1400" dirty="0" err="1">
                <a:latin typeface="Arial" panose="020B0604020202020204" pitchFamily="34" charset="0"/>
              </a:rPr>
              <a:t>coefficient</a:t>
            </a:r>
            <a:r>
              <a:rPr lang="sv-SE" altLang="sv-SE" sz="1400" dirty="0">
                <a:latin typeface="Arial" panose="020B0604020202020204" pitchFamily="34" charset="0"/>
              </a:rPr>
              <a:t>: </a:t>
            </a:r>
            <a:r>
              <a:rPr lang="sv-SE" altLang="sv-SE" sz="1400" dirty="0" err="1">
                <a:latin typeface="Arial" panose="020B0604020202020204" pitchFamily="34" charset="0"/>
              </a:rPr>
              <a:t>change</a:t>
            </a:r>
            <a:r>
              <a:rPr lang="sv-SE" altLang="sv-SE" sz="1400" dirty="0">
                <a:latin typeface="Arial" panose="020B0604020202020204" pitchFamily="34" charset="0"/>
              </a:rPr>
              <a:t> in Y </a:t>
            </a:r>
            <a:r>
              <a:rPr lang="sv-SE" altLang="sv-SE" sz="1400" dirty="0" err="1">
                <a:latin typeface="Arial" panose="020B0604020202020204" pitchFamily="34" charset="0"/>
              </a:rPr>
              <a:t>when</a:t>
            </a:r>
            <a:r>
              <a:rPr lang="sv-SE" altLang="sv-SE" sz="1400" dirty="0">
                <a:latin typeface="Arial" panose="020B0604020202020204" pitchFamily="34" charset="0"/>
              </a:rPr>
              <a:t> X </a:t>
            </a:r>
            <a:r>
              <a:rPr lang="sv-SE" altLang="sv-SE" sz="1400" dirty="0" err="1">
                <a:latin typeface="Arial" panose="020B0604020202020204" pitchFamily="34" charset="0"/>
              </a:rPr>
              <a:t>increases</a:t>
            </a:r>
            <a:r>
              <a:rPr lang="sv-SE" altLang="sv-SE" sz="1400" dirty="0">
                <a:latin typeface="Arial" panose="020B0604020202020204" pitchFamily="34" charset="0"/>
              </a:rPr>
              <a:t> by 1 </a:t>
            </a:r>
            <a:r>
              <a:rPr lang="sv-SE" altLang="sv-SE" sz="1400" dirty="0" err="1">
                <a:latin typeface="Arial" panose="020B0604020202020204" pitchFamily="34" charset="0"/>
              </a:rPr>
              <a:t>unit</a:t>
            </a:r>
            <a:endParaRPr lang="sv-SE" altLang="sv-SE" sz="1400" dirty="0">
              <a:latin typeface="Arial" panose="020B0604020202020204" pitchFamily="34" charset="0"/>
            </a:endParaRPr>
          </a:p>
          <a:p>
            <a:r>
              <a:rPr lang="sv-SE" altLang="sv-SE" sz="1400" dirty="0">
                <a:latin typeface="Arial" panose="020B0604020202020204" pitchFamily="34" charset="0"/>
              </a:rPr>
              <a:t>e:   </a:t>
            </a:r>
            <a:r>
              <a:rPr lang="sv-SE" altLang="sv-SE" sz="1400" dirty="0" err="1">
                <a:latin typeface="Arial" panose="020B0604020202020204" pitchFamily="34" charset="0"/>
              </a:rPr>
              <a:t>Error</a:t>
            </a:r>
            <a:r>
              <a:rPr lang="sv-SE" altLang="sv-SE" sz="1400" dirty="0">
                <a:latin typeface="Arial" panose="020B0604020202020204" pitchFamily="34" charset="0"/>
              </a:rPr>
              <a:t>: </a:t>
            </a:r>
            <a:r>
              <a:rPr lang="sv-SE" altLang="sv-SE" sz="1400" dirty="0" err="1">
                <a:latin typeface="Arial" panose="020B0604020202020204" pitchFamily="34" charset="0"/>
              </a:rPr>
              <a:t>unexplained</a:t>
            </a:r>
            <a:r>
              <a:rPr lang="sv-SE" altLang="sv-SE" sz="1400" dirty="0">
                <a:latin typeface="Arial" panose="020B0604020202020204" pitchFamily="34" charset="0"/>
              </a:rPr>
              <a:t> variation in Y</a:t>
            </a:r>
            <a:endParaRPr lang="sv-SE" sz="1400" dirty="0"/>
          </a:p>
        </p:txBody>
      </p:sp>
      <p:sp>
        <p:nvSpPr>
          <p:cNvPr id="43" name="Rectangle 46">
            <a:extLst>
              <a:ext uri="{FF2B5EF4-FFF2-40B4-BE49-F238E27FC236}">
                <a16:creationId xmlns:a16="http://schemas.microsoft.com/office/drawing/2014/main" id="{87C9A8E8-8B44-4F49-933C-55C8F800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289" y="3746951"/>
            <a:ext cx="5221285" cy="200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sv-SE" altLang="sv-SE" sz="2000" dirty="0" err="1">
                <a:latin typeface="Arial" panose="020B0604020202020204" pitchFamily="34" charset="0"/>
              </a:rPr>
              <a:t>Some</a:t>
            </a:r>
            <a:r>
              <a:rPr lang="sv-SE" altLang="sv-SE" sz="2000" dirty="0">
                <a:latin typeface="Arial" panose="020B0604020202020204" pitchFamily="34" charset="0"/>
              </a:rPr>
              <a:t> variants </a:t>
            </a:r>
            <a:r>
              <a:rPr lang="sv-SE" altLang="sv-SE" sz="2000" dirty="0" err="1">
                <a:latin typeface="Arial" panose="020B0604020202020204" pitchFamily="34" charset="0"/>
              </a:rPr>
              <a:t>related</a:t>
            </a:r>
            <a:r>
              <a:rPr lang="sv-SE" altLang="sv-SE" sz="2000" dirty="0">
                <a:latin typeface="Arial" panose="020B0604020202020204" pitchFamily="34" charset="0"/>
              </a:rPr>
              <a:t> to </a:t>
            </a:r>
            <a:r>
              <a:rPr lang="sv-SE" altLang="sv-SE" sz="2000" dirty="0" err="1">
                <a:latin typeface="Arial" panose="020B0604020202020204" pitchFamily="34" charset="0"/>
              </a:rPr>
              <a:t>type</a:t>
            </a: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err="1">
                <a:latin typeface="Arial" panose="020B0604020202020204" pitchFamily="34" charset="0"/>
              </a:rPr>
              <a:t>of</a:t>
            </a: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err="1">
                <a:latin typeface="Arial" panose="020B0604020202020204" pitchFamily="34" charset="0"/>
              </a:rPr>
              <a:t>dependent</a:t>
            </a: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err="1">
                <a:latin typeface="Arial" panose="020B0604020202020204" pitchFamily="34" charset="0"/>
              </a:rPr>
              <a:t>variable</a:t>
            </a:r>
            <a:r>
              <a:rPr lang="sv-SE" altLang="sv-SE" sz="2000" dirty="0">
                <a:latin typeface="Arial" panose="020B0604020202020204" pitchFamily="34" charset="0"/>
              </a:rPr>
              <a:t> (DV)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altLang="sv-SE" sz="1600" dirty="0" err="1">
                <a:latin typeface="Arial" panose="020B0604020202020204" pitchFamily="34" charset="0"/>
              </a:rPr>
              <a:t>Linear</a:t>
            </a:r>
            <a:r>
              <a:rPr lang="sv-SE" altLang="sv-SE" sz="1600" dirty="0">
                <a:latin typeface="Arial" panose="020B0604020202020204" pitchFamily="34" charset="0"/>
              </a:rPr>
              <a:t> regression: </a:t>
            </a:r>
            <a:r>
              <a:rPr lang="sv-SE" altLang="sv-SE" sz="1600" dirty="0" err="1">
                <a:latin typeface="Arial" panose="020B0604020202020204" pitchFamily="34" charset="0"/>
              </a:rPr>
              <a:t>Interval</a:t>
            </a:r>
            <a:r>
              <a:rPr lang="sv-SE" altLang="sv-SE" sz="1600" dirty="0">
                <a:latin typeface="Arial" panose="020B0604020202020204" pitchFamily="34" charset="0"/>
              </a:rPr>
              <a:t>/</a:t>
            </a:r>
            <a:r>
              <a:rPr lang="sv-SE" altLang="sv-SE" sz="1600" dirty="0" err="1">
                <a:latin typeface="Arial" panose="020B0604020202020204" pitchFamily="34" charset="0"/>
              </a:rPr>
              <a:t>ratio</a:t>
            </a:r>
            <a:r>
              <a:rPr lang="sv-SE" altLang="sv-SE" sz="1600" dirty="0">
                <a:latin typeface="Arial" panose="020B0604020202020204" pitchFamily="34" charset="0"/>
              </a:rPr>
              <a:t> DV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altLang="sv-SE" sz="1600" dirty="0" err="1">
                <a:latin typeface="Arial" panose="020B0604020202020204" pitchFamily="34" charset="0"/>
              </a:rPr>
              <a:t>Logistic</a:t>
            </a:r>
            <a:r>
              <a:rPr lang="sv-SE" altLang="sv-SE" sz="1600" dirty="0">
                <a:latin typeface="Arial" panose="020B0604020202020204" pitchFamily="34" charset="0"/>
              </a:rPr>
              <a:t> regression: </a:t>
            </a:r>
            <a:r>
              <a:rPr lang="sv-SE" altLang="sv-SE" sz="1600" dirty="0" err="1">
                <a:latin typeface="Arial" panose="020B0604020202020204" pitchFamily="34" charset="0"/>
              </a:rPr>
              <a:t>Dichotomous</a:t>
            </a:r>
            <a:r>
              <a:rPr lang="sv-SE" altLang="sv-SE" sz="1600" dirty="0">
                <a:latin typeface="Arial" panose="020B0604020202020204" pitchFamily="34" charset="0"/>
              </a:rPr>
              <a:t> (0/1) DV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altLang="sv-SE" sz="1600" dirty="0" err="1">
                <a:latin typeface="Arial" panose="020B0604020202020204" pitchFamily="34" charset="0"/>
              </a:rPr>
              <a:t>Ordinal</a:t>
            </a:r>
            <a:r>
              <a:rPr lang="sv-SE" altLang="sv-SE" sz="1600" dirty="0">
                <a:latin typeface="Arial" panose="020B0604020202020204" pitchFamily="34" charset="0"/>
              </a:rPr>
              <a:t> regression: </a:t>
            </a:r>
            <a:r>
              <a:rPr lang="sv-SE" altLang="sv-SE" sz="1600" dirty="0" err="1">
                <a:latin typeface="Arial" panose="020B0604020202020204" pitchFamily="34" charset="0"/>
              </a:rPr>
              <a:t>Ordinal</a:t>
            </a:r>
            <a:r>
              <a:rPr lang="sv-SE" altLang="sv-SE" sz="1600" dirty="0">
                <a:latin typeface="Arial" panose="020B0604020202020204" pitchFamily="34" charset="0"/>
              </a:rPr>
              <a:t> DV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altLang="sv-SE" sz="1600" dirty="0" err="1">
                <a:latin typeface="Arial" panose="020B0604020202020204" pitchFamily="34" charset="0"/>
              </a:rPr>
              <a:t>Poisson</a:t>
            </a:r>
            <a:r>
              <a:rPr lang="sv-SE" altLang="sv-SE" sz="1600" dirty="0">
                <a:latin typeface="Arial" panose="020B0604020202020204" pitchFamily="34" charset="0"/>
              </a:rPr>
              <a:t> regression: Count DV</a:t>
            </a:r>
            <a:endParaRPr lang="sv-SE" altLang="sv-SE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41" grpId="0"/>
      <p:bldP spid="42" grpId="0"/>
      <p:bldP spid="4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B4B1E-AD2A-3F43-A1AB-0765B1A6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Multivariate</a:t>
            </a:r>
            <a:r>
              <a:rPr lang="sv-SE" dirty="0"/>
              <a:t> </a:t>
            </a:r>
            <a:r>
              <a:rPr lang="sv-SE" dirty="0" err="1"/>
              <a:t>statistics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95D73-06AE-D341-AEC5-BA9B1B43D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395" y="1690689"/>
            <a:ext cx="5371605" cy="4068844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/>
              <a:t>Simultaneous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multiple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.,</a:t>
            </a:r>
          </a:p>
          <a:p>
            <a:pPr lvl="1"/>
            <a:r>
              <a:rPr lang="sv-SE" dirty="0"/>
              <a:t>Regression</a:t>
            </a:r>
          </a:p>
          <a:p>
            <a:pPr lvl="1"/>
            <a:r>
              <a:rPr lang="sv-SE" dirty="0" err="1"/>
              <a:t>Path</a:t>
            </a:r>
            <a:r>
              <a:rPr lang="sv-SE" dirty="0"/>
              <a:t> </a:t>
            </a:r>
            <a:r>
              <a:rPr lang="sv-SE" dirty="0" err="1"/>
              <a:t>analysis</a:t>
            </a:r>
            <a:endParaRPr lang="sv-SE" dirty="0"/>
          </a:p>
          <a:p>
            <a:pPr lvl="1"/>
            <a:r>
              <a:rPr lang="sv-SE" dirty="0" err="1"/>
              <a:t>Factor</a:t>
            </a:r>
            <a:r>
              <a:rPr lang="sv-SE" dirty="0"/>
              <a:t> </a:t>
            </a:r>
            <a:r>
              <a:rPr lang="sv-SE" dirty="0" err="1"/>
              <a:t>analysis</a:t>
            </a:r>
            <a:endParaRPr lang="sv-SE" dirty="0"/>
          </a:p>
          <a:p>
            <a:pPr lvl="1"/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covariance</a:t>
            </a:r>
            <a:r>
              <a:rPr lang="sv-SE" dirty="0"/>
              <a:t> (ANCOVA)</a:t>
            </a:r>
          </a:p>
          <a:p>
            <a:r>
              <a:rPr lang="sv-SE" dirty="0" err="1"/>
              <a:t>Estimation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effects</a:t>
            </a:r>
            <a:r>
              <a:rPr lang="sv-SE" dirty="0"/>
              <a:t> </a:t>
            </a:r>
            <a:r>
              <a:rPr lang="sv-SE" dirty="0" err="1"/>
              <a:t>while</a:t>
            </a:r>
            <a:r>
              <a:rPr lang="sv-SE" dirty="0"/>
              <a:t> </a:t>
            </a:r>
            <a:r>
              <a:rPr lang="sv-SE" dirty="0" err="1"/>
              <a:t>controlling</a:t>
            </a:r>
            <a:r>
              <a:rPr lang="sv-SE" dirty="0"/>
              <a:t> for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variables</a:t>
            </a:r>
            <a:endParaRPr lang="sv-SE" dirty="0"/>
          </a:p>
          <a:p>
            <a:r>
              <a:rPr lang="sv-SE" dirty="0"/>
              <a:t>General </a:t>
            </a:r>
            <a:r>
              <a:rPr lang="sv-SE" dirty="0" err="1"/>
              <a:t>sample</a:t>
            </a:r>
            <a:r>
              <a:rPr lang="sv-SE" dirty="0"/>
              <a:t> size </a:t>
            </a:r>
            <a:r>
              <a:rPr lang="sv-SE" dirty="0" err="1"/>
              <a:t>requirement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≥10 observations per </a:t>
            </a:r>
            <a:r>
              <a:rPr lang="sv-SE" dirty="0" err="1"/>
              <a:t>variable</a:t>
            </a:r>
            <a:r>
              <a:rPr lang="sv-SE" dirty="0"/>
              <a:t>/ </a:t>
            </a:r>
            <a:r>
              <a:rPr lang="sv-SE" dirty="0" err="1"/>
              <a:t>estimated</a:t>
            </a:r>
            <a:r>
              <a:rPr lang="sv-SE" dirty="0"/>
              <a:t> parameter</a:t>
            </a:r>
          </a:p>
          <a:p>
            <a:endParaRPr lang="sv-SE" dirty="0"/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F0992E57-3062-EE49-AA23-21692A54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27" y="1552657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dirty="0" err="1">
                <a:latin typeface="Arial" panose="020B0604020202020204" pitchFamily="34" charset="0"/>
              </a:rPr>
              <a:t>Bivariate</a:t>
            </a:r>
            <a:r>
              <a:rPr lang="sv-SE" altLang="sv-SE" dirty="0">
                <a:latin typeface="Arial" panose="020B0604020202020204" pitchFamily="34" charset="0"/>
              </a:rPr>
              <a:t> associations: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B5DB0AFD-65F1-1A4B-A878-623BFA02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7" y="2108914"/>
            <a:ext cx="5183991" cy="1426634"/>
          </a:xfrm>
          <a:prstGeom prst="rect">
            <a:avLst/>
          </a:prstGeom>
        </p:spPr>
      </p:pic>
      <p:sp>
        <p:nvSpPr>
          <p:cNvPr id="27" name="Text Box 28">
            <a:extLst>
              <a:ext uri="{FF2B5EF4-FFF2-40B4-BE49-F238E27FC236}">
                <a16:creationId xmlns:a16="http://schemas.microsoft.com/office/drawing/2014/main" id="{CFD33A97-CA43-CE40-BAA8-EF6F9D7C4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27" y="4127633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sv-SE" dirty="0" err="1">
                <a:latin typeface="Arial" panose="020B0604020202020204" pitchFamily="34" charset="0"/>
              </a:rPr>
              <a:t>Multivariate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</a:p>
          <a:p>
            <a:r>
              <a:rPr lang="sv-SE" altLang="sv-SE" dirty="0">
                <a:latin typeface="Arial" panose="020B0604020202020204" pitchFamily="34" charset="0"/>
              </a:rPr>
              <a:t>association:</a:t>
            </a:r>
          </a:p>
        </p:txBody>
      </p:sp>
      <p:pic>
        <p:nvPicPr>
          <p:cNvPr id="54" name="Bildobjekt 53">
            <a:extLst>
              <a:ext uri="{FF2B5EF4-FFF2-40B4-BE49-F238E27FC236}">
                <a16:creationId xmlns:a16="http://schemas.microsoft.com/office/drawing/2014/main" id="{E4D6A298-7481-764A-8F22-A51215AF4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305" y="3953774"/>
            <a:ext cx="3440113" cy="16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838961-D040-6E46-A92C-33FD9180F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95"/>
          <a:stretch/>
        </p:blipFill>
        <p:spPr>
          <a:xfrm>
            <a:off x="2446972" y="1"/>
            <a:ext cx="6825615" cy="14771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ABBE075-1D11-FA4D-921F-438C55EB243A}"/>
              </a:ext>
            </a:extLst>
          </p:cNvPr>
          <p:cNvSpPr txBox="1"/>
          <p:nvPr/>
        </p:nvSpPr>
        <p:spPr>
          <a:xfrm>
            <a:off x="4738174" y="5669493"/>
            <a:ext cx="2906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hlinkClick r:id="rId3"/>
              </a:rPr>
              <a:t>https://doi.org/10.1080/165019701300006542</a:t>
            </a:r>
            <a:endParaRPr lang="sv-SE" sz="11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F63B1A5-A5E1-1E77-B304-9EC3CCF2E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97" r="48085"/>
          <a:stretch/>
        </p:blipFill>
        <p:spPr>
          <a:xfrm>
            <a:off x="3845352" y="1477109"/>
            <a:ext cx="4501295" cy="41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7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Upon completion of this module, participants should be able to</a:t>
            </a:r>
          </a:p>
          <a:p>
            <a:r>
              <a:rPr lang="en-GB" dirty="0"/>
              <a:t>Interpret and choose appropriate descriptive statistics</a:t>
            </a:r>
          </a:p>
          <a:p>
            <a:r>
              <a:rPr lang="en-GB" dirty="0"/>
              <a:t>Understand when and why to use parametric and nonparametric statistics</a:t>
            </a:r>
          </a:p>
          <a:p>
            <a:r>
              <a:rPr lang="en-GB" dirty="0"/>
              <a:t>Understand common statistical approaches</a:t>
            </a:r>
          </a:p>
        </p:txBody>
      </p:sp>
    </p:spTree>
    <p:extLst>
      <p:ext uri="{BB962C8B-B14F-4D97-AF65-F5344CB8AC3E}">
        <p14:creationId xmlns:p14="http://schemas.microsoft.com/office/powerpoint/2010/main" val="2174891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8F22F1-195E-7142-9769-F58463A9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Hypothesis</a:t>
            </a:r>
            <a:r>
              <a:rPr lang="sv-SE" dirty="0"/>
              <a:t> </a:t>
            </a:r>
            <a:r>
              <a:rPr lang="sv-SE" dirty="0" err="1"/>
              <a:t>testing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0455A-4036-674C-AB84-A0FB6F3A9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Null</a:t>
            </a:r>
            <a:r>
              <a:rPr lang="sv-SE" dirty="0"/>
              <a:t> </a:t>
            </a:r>
            <a:r>
              <a:rPr lang="sv-SE" dirty="0" err="1"/>
              <a:t>hypothesis</a:t>
            </a:r>
            <a:r>
              <a:rPr lang="sv-SE" dirty="0"/>
              <a:t> (</a:t>
            </a:r>
            <a:r>
              <a:rPr lang="sv-SE" i="1" dirty="0"/>
              <a:t>H</a:t>
            </a:r>
            <a:r>
              <a:rPr lang="sv-SE" i="1" baseline="-25000" dirty="0"/>
              <a:t>0</a:t>
            </a:r>
            <a:r>
              <a:rPr lang="sv-SE" dirty="0"/>
              <a:t>)</a:t>
            </a:r>
          </a:p>
          <a:p>
            <a:r>
              <a:rPr lang="sv-SE" dirty="0"/>
              <a:t>The </a:t>
            </a:r>
            <a:r>
              <a:rPr lang="sv-SE" dirty="0" err="1"/>
              <a:t>hypothesis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tested</a:t>
            </a:r>
            <a:endParaRPr lang="sv-SE" dirty="0"/>
          </a:p>
          <a:p>
            <a:r>
              <a:rPr lang="sv-SE" dirty="0" err="1"/>
              <a:t>Usually</a:t>
            </a:r>
            <a:r>
              <a:rPr lang="sv-SE" dirty="0"/>
              <a:t> ”no </a:t>
            </a:r>
            <a:r>
              <a:rPr lang="sv-SE" dirty="0" err="1"/>
              <a:t>effect</a:t>
            </a:r>
            <a:r>
              <a:rPr lang="sv-SE" dirty="0"/>
              <a:t>” (</a:t>
            </a:r>
            <a:r>
              <a:rPr lang="sv-SE" dirty="0" err="1"/>
              <a:t>e.g</a:t>
            </a:r>
            <a:r>
              <a:rPr lang="sv-SE" dirty="0"/>
              <a:t>., no </a:t>
            </a:r>
            <a:r>
              <a:rPr lang="sv-SE" dirty="0" err="1"/>
              <a:t>difference</a:t>
            </a:r>
            <a:r>
              <a:rPr lang="sv-SE" dirty="0"/>
              <a:t>)</a:t>
            </a:r>
          </a:p>
          <a:p>
            <a:r>
              <a:rPr lang="sv-SE" dirty="0" err="1"/>
              <a:t>Holds</a:t>
            </a:r>
            <a:r>
              <a:rPr lang="sv-SE" dirty="0"/>
              <a:t> </a:t>
            </a:r>
            <a:r>
              <a:rPr lang="sv-SE" dirty="0" err="1"/>
              <a:t>unless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strong </a:t>
            </a:r>
            <a:r>
              <a:rPr lang="sv-SE" dirty="0" err="1"/>
              <a:t>enough</a:t>
            </a:r>
            <a:r>
              <a:rPr lang="sv-SE" dirty="0"/>
              <a:t> </a:t>
            </a:r>
            <a:r>
              <a:rPr lang="sv-SE" dirty="0" err="1"/>
              <a:t>evidence</a:t>
            </a:r>
            <a:r>
              <a:rPr lang="sv-SE" dirty="0"/>
              <a:t> </a:t>
            </a:r>
            <a:r>
              <a:rPr lang="sv-SE" dirty="0" err="1"/>
              <a:t>against</a:t>
            </a:r>
            <a:r>
              <a:rPr lang="sv-SE" dirty="0"/>
              <a:t> it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Alternative </a:t>
            </a:r>
            <a:r>
              <a:rPr lang="sv-SE" dirty="0" err="1"/>
              <a:t>hypothesis</a:t>
            </a:r>
            <a:r>
              <a:rPr lang="sv-SE" dirty="0"/>
              <a:t> (</a:t>
            </a:r>
            <a:r>
              <a:rPr lang="sv-SE" i="1" dirty="0"/>
              <a:t>H</a:t>
            </a:r>
            <a:r>
              <a:rPr lang="sv-SE" i="1" baseline="-25000" dirty="0"/>
              <a:t>1</a:t>
            </a:r>
            <a:r>
              <a:rPr lang="sv-SE" dirty="0"/>
              <a:t>)</a:t>
            </a:r>
          </a:p>
          <a:p>
            <a:r>
              <a:rPr lang="sv-SE" dirty="0" err="1"/>
              <a:t>Negates</a:t>
            </a:r>
            <a:r>
              <a:rPr lang="sv-SE" dirty="0"/>
              <a:t> the </a:t>
            </a:r>
            <a:r>
              <a:rPr lang="sv-SE" dirty="0" err="1"/>
              <a:t>null</a:t>
            </a:r>
            <a:r>
              <a:rPr lang="sv-SE" dirty="0"/>
              <a:t> </a:t>
            </a:r>
            <a:r>
              <a:rPr lang="sv-SE" dirty="0" err="1"/>
              <a:t>hypothesis</a:t>
            </a:r>
            <a:r>
              <a:rPr lang="sv-SE" dirty="0"/>
              <a:t> </a:t>
            </a:r>
          </a:p>
          <a:p>
            <a:r>
              <a:rPr lang="sv-SE" dirty="0" err="1"/>
              <a:t>There</a:t>
            </a:r>
            <a:r>
              <a:rPr lang="sv-SE" dirty="0"/>
              <a:t> is an </a:t>
            </a:r>
            <a:r>
              <a:rPr lang="sv-SE" dirty="0" err="1"/>
              <a:t>effect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., </a:t>
            </a:r>
            <a:r>
              <a:rPr lang="sv-SE" dirty="0" err="1"/>
              <a:t>difference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804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8F22F1-195E-7142-9769-F58463A9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P-</a:t>
            </a:r>
            <a:r>
              <a:rPr lang="sv-SE" dirty="0" err="1"/>
              <a:t>value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6FCACE-4532-D746-A9E8-48686A86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61331" cy="382894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P = </a:t>
            </a:r>
            <a:r>
              <a:rPr lang="sv-SE" dirty="0" err="1"/>
              <a:t>Probability</a:t>
            </a:r>
            <a:r>
              <a:rPr lang="sv-SE" dirty="0"/>
              <a:t>;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vary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0 and 1</a:t>
            </a:r>
          </a:p>
          <a:p>
            <a:r>
              <a:rPr lang="sv-SE" altLang="sv-SE" dirty="0"/>
              <a:t>The </a:t>
            </a:r>
            <a:r>
              <a:rPr lang="sv-SE" altLang="sv-SE" dirty="0" err="1"/>
              <a:t>probability</a:t>
            </a:r>
            <a:r>
              <a:rPr lang="sv-SE" altLang="sv-SE" dirty="0"/>
              <a:t> </a:t>
            </a:r>
            <a:r>
              <a:rPr lang="sv-SE" altLang="sv-SE" dirty="0" err="1"/>
              <a:t>that</a:t>
            </a:r>
            <a:r>
              <a:rPr lang="sv-SE" altLang="sv-SE" dirty="0"/>
              <a:t> the </a:t>
            </a:r>
            <a:r>
              <a:rPr lang="sv-SE" altLang="sv-SE" dirty="0" err="1"/>
              <a:t>observed</a:t>
            </a:r>
            <a:r>
              <a:rPr lang="sv-SE" altLang="sv-SE" dirty="0"/>
              <a:t> (or a </a:t>
            </a:r>
            <a:r>
              <a:rPr lang="sv-SE" altLang="sv-SE" dirty="0" err="1"/>
              <a:t>larger</a:t>
            </a:r>
            <a:r>
              <a:rPr lang="sv-SE" altLang="sv-SE" dirty="0"/>
              <a:t>) </a:t>
            </a:r>
            <a:r>
              <a:rPr lang="sv-SE" altLang="sv-SE" dirty="0" err="1"/>
              <a:t>effect</a:t>
            </a:r>
            <a:r>
              <a:rPr lang="sv-SE" altLang="sv-SE" dirty="0"/>
              <a:t> </a:t>
            </a:r>
            <a:r>
              <a:rPr lang="sv-SE" altLang="sv-SE" dirty="0" err="1"/>
              <a:t>had</a:t>
            </a:r>
            <a:r>
              <a:rPr lang="sv-SE" altLang="sv-SE" dirty="0"/>
              <a:t> </a:t>
            </a:r>
            <a:r>
              <a:rPr lang="sv-SE" altLang="sv-SE" dirty="0" err="1"/>
              <a:t>occurred</a:t>
            </a:r>
            <a:r>
              <a:rPr lang="sv-SE" altLang="sv-SE" dirty="0"/>
              <a:t> </a:t>
            </a:r>
            <a:r>
              <a:rPr lang="sv-SE" altLang="sv-SE" dirty="0" err="1"/>
              <a:t>if</a:t>
            </a:r>
            <a:r>
              <a:rPr lang="sv-SE" altLang="sv-SE" dirty="0"/>
              <a:t> the </a:t>
            </a:r>
            <a:r>
              <a:rPr lang="sv-SE" altLang="sv-SE" dirty="0" err="1"/>
              <a:t>null</a:t>
            </a:r>
            <a:r>
              <a:rPr lang="sv-SE" altLang="sv-SE" dirty="0"/>
              <a:t> </a:t>
            </a:r>
            <a:r>
              <a:rPr lang="sv-SE" altLang="sv-SE" dirty="0" err="1"/>
              <a:t>hypothesis</a:t>
            </a:r>
            <a:r>
              <a:rPr lang="sv-SE" altLang="sv-SE" dirty="0"/>
              <a:t> (</a:t>
            </a:r>
            <a:r>
              <a:rPr lang="sv-SE" altLang="sv-SE" i="1" dirty="0"/>
              <a:t>H</a:t>
            </a:r>
            <a:r>
              <a:rPr lang="sv-SE" altLang="sv-SE" i="1" baseline="-25000" dirty="0"/>
              <a:t>0</a:t>
            </a:r>
            <a:r>
              <a:rPr lang="sv-SE" altLang="sv-SE" dirty="0"/>
              <a:t>) is </a:t>
            </a:r>
            <a:r>
              <a:rPr lang="sv-SE" altLang="sv-SE" dirty="0" err="1"/>
              <a:t>true</a:t>
            </a:r>
            <a:endParaRPr lang="sv-SE" altLang="sv-SE" dirty="0"/>
          </a:p>
          <a:p>
            <a:endParaRPr lang="sv-SE" dirty="0"/>
          </a:p>
          <a:p>
            <a:r>
              <a:rPr lang="sv-SE" dirty="0"/>
              <a:t>General </a:t>
            </a:r>
            <a:r>
              <a:rPr lang="sv-SE" dirty="0" err="1"/>
              <a:t>rule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thumb</a:t>
            </a:r>
            <a:r>
              <a:rPr lang="sv-SE" dirty="0"/>
              <a:t>: </a:t>
            </a:r>
          </a:p>
          <a:p>
            <a:pPr lvl="1"/>
            <a:r>
              <a:rPr lang="sv-SE" dirty="0"/>
              <a:t>P&lt;0.05; i.e., &lt;5% risk to </a:t>
            </a:r>
            <a:r>
              <a:rPr lang="sv-SE" dirty="0" err="1"/>
              <a:t>erroneously</a:t>
            </a:r>
            <a:r>
              <a:rPr lang="sv-SE" dirty="0"/>
              <a:t> </a:t>
            </a:r>
            <a:r>
              <a:rPr lang="sv-SE" dirty="0" err="1"/>
              <a:t>conclude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an </a:t>
            </a:r>
            <a:r>
              <a:rPr lang="sv-SE" dirty="0" err="1"/>
              <a:t>effect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., a </a:t>
            </a:r>
            <a:r>
              <a:rPr lang="sv-SE" dirty="0" err="1"/>
              <a:t>difference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Usually</a:t>
            </a:r>
            <a:r>
              <a:rPr lang="sv-SE" dirty="0"/>
              <a:t> </a:t>
            </a:r>
            <a:r>
              <a:rPr lang="sv-SE" dirty="0" err="1"/>
              <a:t>lower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., P&lt;0.001)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stakes </a:t>
            </a:r>
            <a:r>
              <a:rPr lang="sv-SE" dirty="0" err="1"/>
              <a:t>analyses</a:t>
            </a:r>
            <a:r>
              <a:rPr lang="sv-SE" dirty="0"/>
              <a:t> or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hypothesis</a:t>
            </a:r>
            <a:r>
              <a:rPr lang="sv-SE" dirty="0"/>
              <a:t> tests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conducted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12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8F22F1-195E-7142-9769-F58463A9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P-</a:t>
            </a:r>
            <a:r>
              <a:rPr lang="sv-SE" dirty="0" err="1"/>
              <a:t>value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6FCACE-4532-D746-A9E8-48686A86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4014"/>
          </a:xfrm>
        </p:spPr>
        <p:txBody>
          <a:bodyPr>
            <a:normAutofit/>
          </a:bodyPr>
          <a:lstStyle/>
          <a:p>
            <a:r>
              <a:rPr lang="sv-SE" dirty="0" err="1"/>
              <a:t>Concerns</a:t>
            </a:r>
            <a:r>
              <a:rPr lang="sv-SE" dirty="0"/>
              <a:t> </a:t>
            </a:r>
            <a:r>
              <a:rPr lang="sv-SE" i="1" dirty="0" err="1"/>
              <a:t>statistical</a:t>
            </a:r>
            <a:r>
              <a:rPr lang="sv-SE" dirty="0"/>
              <a:t> </a:t>
            </a:r>
            <a:r>
              <a:rPr lang="sv-SE" dirty="0" err="1"/>
              <a:t>significance</a:t>
            </a:r>
            <a:r>
              <a:rPr lang="sv-SE" dirty="0"/>
              <a:t> –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says</a:t>
            </a:r>
            <a:r>
              <a:rPr lang="sv-SE" dirty="0"/>
              <a:t> </a:t>
            </a:r>
            <a:r>
              <a:rPr lang="sv-SE" b="1" dirty="0" err="1"/>
              <a:t>nothing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size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effect</a:t>
            </a:r>
            <a:r>
              <a:rPr lang="sv-SE" dirty="0"/>
              <a:t> or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significance</a:t>
            </a:r>
            <a:r>
              <a:rPr lang="sv-SE" dirty="0"/>
              <a:t>!</a:t>
            </a:r>
          </a:p>
          <a:p>
            <a:pPr lvl="1"/>
            <a:r>
              <a:rPr lang="sv-SE" dirty="0" err="1"/>
              <a:t>Influenced</a:t>
            </a:r>
            <a:r>
              <a:rPr lang="sv-SE" dirty="0"/>
              <a:t> by </a:t>
            </a:r>
            <a:r>
              <a:rPr lang="sv-SE" dirty="0" err="1"/>
              <a:t>sample</a:t>
            </a:r>
            <a:r>
              <a:rPr lang="sv-SE" dirty="0"/>
              <a:t> size: </a:t>
            </a:r>
            <a:r>
              <a:rPr lang="sv-SE" dirty="0" err="1"/>
              <a:t>Larger</a:t>
            </a:r>
            <a:r>
              <a:rPr lang="sv-SE" dirty="0"/>
              <a:t> </a:t>
            </a:r>
            <a:r>
              <a:rPr lang="sv-SE" dirty="0" err="1"/>
              <a:t>samples</a:t>
            </a:r>
            <a:r>
              <a:rPr lang="sv-SE" dirty="0"/>
              <a:t> </a:t>
            </a:r>
            <a:r>
              <a:rPr lang="sv-SE" dirty="0">
                <a:sym typeface="Wingdings" pitchFamily="2" charset="2"/>
              </a:rPr>
              <a:t> </a:t>
            </a:r>
            <a:r>
              <a:rPr lang="sv-SE" dirty="0" err="1">
                <a:sym typeface="Wingdings" pitchFamily="2" charset="2"/>
              </a:rPr>
              <a:t>lower</a:t>
            </a:r>
            <a:r>
              <a:rPr lang="sv-SE" dirty="0">
                <a:sym typeface="Wingdings" pitchFamily="2" charset="2"/>
              </a:rPr>
              <a:t> P-</a:t>
            </a:r>
            <a:r>
              <a:rPr lang="sv-SE" dirty="0" err="1">
                <a:sym typeface="Wingdings" pitchFamily="2" charset="2"/>
              </a:rPr>
              <a:t>values</a:t>
            </a:r>
            <a:endParaRPr lang="sv-SE" dirty="0">
              <a:sym typeface="Wingdings" pitchFamily="2" charset="2"/>
            </a:endParaRPr>
          </a:p>
          <a:p>
            <a:pPr lvl="1"/>
            <a:r>
              <a:rPr lang="sv-SE" dirty="0" err="1">
                <a:sym typeface="Wingdings" pitchFamily="2" charset="2"/>
              </a:rPr>
              <a:t>Influenced</a:t>
            </a:r>
            <a:r>
              <a:rPr lang="sv-SE" dirty="0">
                <a:sym typeface="Wingdings" pitchFamily="2" charset="2"/>
              </a:rPr>
              <a:t> by dispersion: </a:t>
            </a:r>
            <a:r>
              <a:rPr lang="sv-SE" dirty="0" err="1">
                <a:sym typeface="Wingdings" pitchFamily="2" charset="2"/>
              </a:rPr>
              <a:t>Smaller</a:t>
            </a:r>
            <a:r>
              <a:rPr lang="sv-SE" dirty="0">
                <a:sym typeface="Wingdings" pitchFamily="2" charset="2"/>
              </a:rPr>
              <a:t> dispersion  </a:t>
            </a:r>
            <a:r>
              <a:rPr lang="sv-SE" dirty="0" err="1">
                <a:sym typeface="Wingdings" pitchFamily="2" charset="2"/>
              </a:rPr>
              <a:t>lower</a:t>
            </a:r>
            <a:r>
              <a:rPr lang="sv-SE" dirty="0">
                <a:sym typeface="Wingdings" pitchFamily="2" charset="2"/>
              </a:rPr>
              <a:t> P-</a:t>
            </a:r>
            <a:r>
              <a:rPr lang="sv-SE" dirty="0" err="1">
                <a:sym typeface="Wingdings" pitchFamily="2" charset="2"/>
              </a:rPr>
              <a:t>values</a:t>
            </a:r>
            <a:endParaRPr lang="sv-SE" dirty="0"/>
          </a:p>
        </p:txBody>
      </p:sp>
      <p:pic>
        <p:nvPicPr>
          <p:cNvPr id="5" name="Picture 5" descr="stat_t2">
            <a:extLst>
              <a:ext uri="{FF2B5EF4-FFF2-40B4-BE49-F238E27FC236}">
                <a16:creationId xmlns:a16="http://schemas.microsoft.com/office/drawing/2014/main" id="{7A347CFF-6A2A-3A44-BE4F-E1F62B16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3"/>
          <a:stretch>
            <a:fillRect/>
          </a:stretch>
        </p:blipFill>
        <p:spPr bwMode="auto">
          <a:xfrm>
            <a:off x="7471173" y="4387953"/>
            <a:ext cx="3004482" cy="13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E6D8D213-A0D3-7847-A0DD-A4FDD684643C}"/>
              </a:ext>
            </a:extLst>
          </p:cNvPr>
          <p:cNvGrpSpPr/>
          <p:nvPr/>
        </p:nvGrpSpPr>
        <p:grpSpPr>
          <a:xfrm>
            <a:off x="4461962" y="3544616"/>
            <a:ext cx="2144110" cy="2389356"/>
            <a:chOff x="5026361" y="3691761"/>
            <a:chExt cx="2144110" cy="2389356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109E6B2-2E6B-D246-B561-045E2E524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01" t="14226" r="6082" b="12103"/>
            <a:stretch/>
          </p:blipFill>
          <p:spPr>
            <a:xfrm>
              <a:off x="5162991" y="4205855"/>
              <a:ext cx="2007480" cy="1875262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41071442-3FA8-7B45-903C-476CE4710CE2}"/>
                </a:ext>
              </a:extLst>
            </p:cNvPr>
            <p:cNvSpPr txBox="1"/>
            <p:nvPr/>
          </p:nvSpPr>
          <p:spPr>
            <a:xfrm>
              <a:off x="5026361" y="3694120"/>
              <a:ext cx="99158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/>
                <a:t>Sample size/group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80069350-5075-FC45-8DEE-2CC93BAAFEAE}"/>
                </a:ext>
              </a:extLst>
            </p:cNvPr>
            <p:cNvSpPr txBox="1"/>
            <p:nvPr/>
          </p:nvSpPr>
          <p:spPr>
            <a:xfrm>
              <a:off x="5958212" y="3691761"/>
              <a:ext cx="99158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Mean difference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2FA85E63-6698-3947-9875-CBFE0DF752A3}"/>
              </a:ext>
            </a:extLst>
          </p:cNvPr>
          <p:cNvSpPr txBox="1">
            <a:spLocks noChangeArrowheads="1"/>
          </p:cNvSpPr>
          <p:nvPr/>
        </p:nvSpPr>
        <p:spPr>
          <a:xfrm>
            <a:off x="1506304" y="4148355"/>
            <a:ext cx="3095241" cy="158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SE"/>
            </a:defPPr>
            <a:lvl1pPr indent="0">
              <a:spcBef>
                <a:spcPct val="20000"/>
              </a:spcBef>
              <a:buClr>
                <a:schemeClr val="tx1"/>
              </a:buClr>
              <a:buNone/>
              <a:defRPr sz="160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400"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latin typeface="Arial" panose="020B0604020202020204" pitchFamily="34" charset="0"/>
              </a:defRPr>
            </a:lvl9pPr>
          </a:lstStyle>
          <a:p>
            <a:r>
              <a:rPr lang="sv-SE" altLang="sv-SE" dirty="0"/>
              <a:t>Relationship </a:t>
            </a:r>
            <a:r>
              <a:rPr lang="sv-SE" altLang="sv-SE" dirty="0" err="1"/>
              <a:t>between</a:t>
            </a:r>
            <a:r>
              <a:rPr lang="sv-SE" altLang="sv-SE" dirty="0"/>
              <a:t> </a:t>
            </a:r>
            <a:r>
              <a:rPr lang="sv-SE" altLang="sv-SE" dirty="0" err="1"/>
              <a:t>sample</a:t>
            </a:r>
            <a:r>
              <a:rPr lang="sv-SE" altLang="sv-SE" dirty="0"/>
              <a:t> size and </a:t>
            </a:r>
            <a:r>
              <a:rPr lang="sv-SE" altLang="sv-SE" dirty="0" err="1"/>
              <a:t>mean</a:t>
            </a:r>
            <a:r>
              <a:rPr lang="sv-SE" altLang="sv-SE" dirty="0"/>
              <a:t> </a:t>
            </a:r>
            <a:r>
              <a:rPr lang="sv-SE" altLang="sv-SE" dirty="0" err="1"/>
              <a:t>difference</a:t>
            </a:r>
            <a:r>
              <a:rPr lang="sv-SE" altLang="sv-SE" dirty="0"/>
              <a:t> for the </a:t>
            </a:r>
            <a:r>
              <a:rPr lang="sv-SE" altLang="sv-SE" dirty="0" err="1"/>
              <a:t>difference</a:t>
            </a:r>
            <a:r>
              <a:rPr lang="sv-SE" altLang="sv-SE" dirty="0"/>
              <a:t> to be </a:t>
            </a:r>
            <a:r>
              <a:rPr lang="sv-SE" altLang="sv-SE" dirty="0" err="1"/>
              <a:t>statistically</a:t>
            </a:r>
            <a:r>
              <a:rPr lang="sv-SE" altLang="sv-SE" dirty="0"/>
              <a:t> </a:t>
            </a:r>
            <a:r>
              <a:rPr lang="sv-SE" altLang="sv-SE" dirty="0" err="1"/>
              <a:t>significant</a:t>
            </a:r>
            <a:r>
              <a:rPr lang="sv-SE" altLang="sv-SE" dirty="0"/>
              <a:t> (P&lt;0.05) </a:t>
            </a:r>
            <a:r>
              <a:rPr lang="sv-SE" altLang="sv-SE" dirty="0" err="1"/>
              <a:t>when</a:t>
            </a:r>
            <a:r>
              <a:rPr lang="sv-SE" altLang="sv-SE" dirty="0"/>
              <a:t> dispersion is </a:t>
            </a:r>
            <a:r>
              <a:rPr lang="sv-SE" altLang="sv-SE" dirty="0" err="1"/>
              <a:t>constant</a:t>
            </a:r>
            <a:r>
              <a:rPr lang="sv-SE" altLang="sv-SE" dirty="0"/>
              <a:t> (SD=15)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6A77482-D844-4948-ABFD-400493CD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293" y="3764576"/>
            <a:ext cx="3095241" cy="5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sv-SE" altLang="sv-SE" sz="1600" dirty="0"/>
              <a:t>Same </a:t>
            </a:r>
            <a:r>
              <a:rPr lang="sv-SE" altLang="sv-SE" sz="1600" dirty="0" err="1"/>
              <a:t>difference</a:t>
            </a:r>
            <a:r>
              <a:rPr lang="sv-SE" altLang="sv-SE" sz="1600" dirty="0"/>
              <a:t> </a:t>
            </a:r>
            <a:r>
              <a:rPr lang="sv-SE" altLang="sv-SE" sz="1600" dirty="0" err="1"/>
              <a:t>between</a:t>
            </a:r>
            <a:r>
              <a:rPr lang="sv-SE" altLang="sv-SE" sz="1600" dirty="0"/>
              <a:t> </a:t>
            </a:r>
            <a:r>
              <a:rPr lang="sv-SE" altLang="sv-SE" sz="1600" dirty="0" err="1"/>
              <a:t>mean</a:t>
            </a:r>
            <a:r>
              <a:rPr lang="sv-SE" altLang="sv-SE" sz="1600" dirty="0"/>
              <a:t> </a:t>
            </a:r>
            <a:r>
              <a:rPr lang="sv-SE" altLang="sv-SE" sz="1600" dirty="0" err="1"/>
              <a:t>values</a:t>
            </a:r>
            <a:r>
              <a:rPr lang="sv-SE" altLang="sv-SE" sz="1600" dirty="0"/>
              <a:t>, different dispersions</a:t>
            </a:r>
          </a:p>
        </p:txBody>
      </p:sp>
    </p:spTree>
    <p:extLst>
      <p:ext uri="{BB962C8B-B14F-4D97-AF65-F5344CB8AC3E}">
        <p14:creationId xmlns:p14="http://schemas.microsoft.com/office/powerpoint/2010/main" val="341189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928889-F3DA-7D4F-87D7-5958AA0B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Confidence</a:t>
            </a:r>
            <a:r>
              <a:rPr lang="sv-SE" dirty="0"/>
              <a:t> </a:t>
            </a:r>
            <a:r>
              <a:rPr lang="sv-SE" dirty="0" err="1"/>
              <a:t>intervals</a:t>
            </a:r>
            <a:r>
              <a:rPr lang="sv-SE" dirty="0"/>
              <a:t> (</a:t>
            </a:r>
            <a:r>
              <a:rPr lang="sv-SE" dirty="0" err="1"/>
              <a:t>CIs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74E2E5-203A-F345-AA41-64629BA5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range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the </a:t>
            </a:r>
            <a:r>
              <a:rPr lang="sv-SE" dirty="0" err="1"/>
              <a:t>true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 (</a:t>
            </a:r>
            <a:r>
              <a:rPr lang="sv-SE" dirty="0" err="1"/>
              <a:t>e.g</a:t>
            </a:r>
            <a:r>
              <a:rPr lang="sv-SE" dirty="0"/>
              <a:t>., group </a:t>
            </a:r>
            <a:r>
              <a:rPr lang="sv-SE" dirty="0" err="1"/>
              <a:t>difference</a:t>
            </a:r>
            <a:r>
              <a:rPr lang="sv-SE" dirty="0"/>
              <a:t>) is </a:t>
            </a:r>
            <a:r>
              <a:rPr lang="sv-SE" dirty="0" err="1"/>
              <a:t>likely</a:t>
            </a:r>
            <a:r>
              <a:rPr lang="sv-SE" dirty="0"/>
              <a:t> to be</a:t>
            </a:r>
          </a:p>
          <a:p>
            <a:r>
              <a:rPr lang="sv-SE" dirty="0"/>
              <a:t>95% CI: The </a:t>
            </a:r>
            <a:r>
              <a:rPr lang="sv-SE" dirty="0" err="1"/>
              <a:t>range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95% </a:t>
            </a:r>
            <a:r>
              <a:rPr lang="sv-SE" dirty="0" err="1"/>
              <a:t>confident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true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 is</a:t>
            </a:r>
          </a:p>
          <a:p>
            <a:r>
              <a:rPr lang="en-US" dirty="0"/>
              <a:t>If close to or including what can be considered a trivial or no effect, there is probably reason to question the practical relevance of the findings</a:t>
            </a:r>
            <a:r>
              <a:rPr lang="sv-SE" dirty="0"/>
              <a:t> </a:t>
            </a:r>
          </a:p>
          <a:p>
            <a:r>
              <a:rPr lang="sv-SE" dirty="0"/>
              <a:t>Like P-</a:t>
            </a:r>
            <a:r>
              <a:rPr lang="sv-SE" dirty="0" err="1"/>
              <a:t>values</a:t>
            </a:r>
            <a:r>
              <a:rPr lang="sv-SE" dirty="0"/>
              <a:t>, </a:t>
            </a:r>
            <a:r>
              <a:rPr lang="sv-SE" dirty="0" err="1"/>
              <a:t>CIs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influenced</a:t>
            </a:r>
            <a:r>
              <a:rPr lang="sv-SE" dirty="0"/>
              <a:t> by </a:t>
            </a:r>
            <a:r>
              <a:rPr lang="sv-SE" dirty="0" err="1"/>
              <a:t>sample</a:t>
            </a:r>
            <a:r>
              <a:rPr lang="sv-SE" dirty="0"/>
              <a:t> size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1615196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E49906-5D56-27A2-C75D-9F6A763F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3" y="1739380"/>
            <a:ext cx="10562492" cy="440182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789E2FA-9258-B81F-C5AE-AF2BDE0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35" y="116559"/>
            <a:ext cx="7323330" cy="150621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C9A3977-27A4-7BAC-1C56-5D945B068039}"/>
              </a:ext>
            </a:extLst>
          </p:cNvPr>
          <p:cNvSpPr txBox="1"/>
          <p:nvPr/>
        </p:nvSpPr>
        <p:spPr>
          <a:xfrm>
            <a:off x="4576000" y="5864204"/>
            <a:ext cx="3039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hlinkClick r:id="rId4"/>
              </a:rPr>
              <a:t>https://pubmed.ncbi.nlm.nih.gov/11991913/</a:t>
            </a:r>
            <a:r>
              <a:rPr lang="sv-SE" sz="1200" dirty="0"/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1006DD0-F1AC-4D5B-4CA3-2A12663F8D81}"/>
              </a:ext>
            </a:extLst>
          </p:cNvPr>
          <p:cNvSpPr txBox="1"/>
          <p:nvPr/>
        </p:nvSpPr>
        <p:spPr>
          <a:xfrm>
            <a:off x="93785" y="193577"/>
            <a:ext cx="16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An </a:t>
            </a:r>
            <a:r>
              <a:rPr lang="sv-SE" sz="2400" dirty="0" err="1"/>
              <a:t>Example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6813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749C1AFC-204A-3C45-A20E-FB97C2E054EF}"/>
              </a:ext>
            </a:extLst>
          </p:cNvPr>
          <p:cNvSpPr txBox="1">
            <a:spLocks/>
          </p:cNvSpPr>
          <p:nvPr/>
        </p:nvSpPr>
        <p:spPr>
          <a:xfrm>
            <a:off x="1128155" y="576263"/>
            <a:ext cx="10225643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400" dirty="0"/>
              <a:t>A Real World </a:t>
            </a:r>
            <a:r>
              <a:rPr lang="sv-SE" sz="5400" dirty="0" err="1"/>
              <a:t>Example</a:t>
            </a:r>
            <a:br>
              <a:rPr lang="sv-SE" sz="3600" dirty="0"/>
            </a:br>
            <a:endParaRPr lang="sv-SE" sz="3600" dirty="0"/>
          </a:p>
          <a:p>
            <a:pPr algn="ctr"/>
            <a:r>
              <a:rPr lang="en-US" sz="3600" dirty="0"/>
              <a:t>A post-marketing (Phase IV) double-blind RCT of an adjunct (levodopa add-on) drug for people with Parkinson’s disease conducted in Northern Europe</a:t>
            </a:r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72F3667-9678-1041-ACEE-A457E64F9D18}"/>
              </a:ext>
            </a:extLst>
          </p:cNvPr>
          <p:cNvSpPr txBox="1">
            <a:spLocks/>
          </p:cNvSpPr>
          <p:nvPr/>
        </p:nvSpPr>
        <p:spPr>
          <a:xfrm>
            <a:off x="838199" y="3856512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3600" dirty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The present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investigate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effects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combining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levodopa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3600" i="1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sv-SE" sz="3600" i="1" dirty="0">
                <a:solidFill>
                  <a:schemeClr val="bg1">
                    <a:lumMod val="50000"/>
                  </a:schemeClr>
                </a:solidFill>
              </a:rPr>
              <a:t> X on ADL</a:t>
            </a:r>
            <a:r>
              <a:rPr lang="sv-SE" sz="3600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5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inemet_120">
            <a:extLst>
              <a:ext uri="{FF2B5EF4-FFF2-40B4-BE49-F238E27FC236}">
                <a16:creationId xmlns:a16="http://schemas.microsoft.com/office/drawing/2014/main" id="{2AD1DC62-C8F1-2E48-BCCC-7EDCF7DA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28246" r="19168" b="19939"/>
          <a:stretch>
            <a:fillRect/>
          </a:stretch>
        </p:blipFill>
        <p:spPr bwMode="auto">
          <a:xfrm rot="-557270">
            <a:off x="7818477" y="1252525"/>
            <a:ext cx="7159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0C1C76C3-05BC-5243-A0C0-505EC958A88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24635" y="729925"/>
            <a:ext cx="1896674" cy="5693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 err="1"/>
              <a:t>Randomization</a:t>
            </a:r>
            <a:endParaRPr lang="sv-SE" altLang="sv-SE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 b="1" dirty="0"/>
              <a:t>(n=270)</a:t>
            </a:r>
          </a:p>
        </p:txBody>
      </p:sp>
      <p:pic>
        <p:nvPicPr>
          <p:cNvPr id="4" name="Picture 6" descr="sinemet_120">
            <a:extLst>
              <a:ext uri="{FF2B5EF4-FFF2-40B4-BE49-F238E27FC236}">
                <a16:creationId xmlns:a16="http://schemas.microsoft.com/office/drawing/2014/main" id="{1E6D7588-13C9-D84A-B09F-ADAECD49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28246" r="19168" b="19939"/>
          <a:stretch>
            <a:fillRect/>
          </a:stretch>
        </p:blipFill>
        <p:spPr bwMode="auto">
          <a:xfrm rot="-557270">
            <a:off x="2020927" y="1254113"/>
            <a:ext cx="717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5427FD00-6B50-0249-8BDF-DB2934D15F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85066" y="1919275"/>
            <a:ext cx="1314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Baseline</a:t>
            </a:r>
            <a:r>
              <a:rPr lang="sv-SE" altLang="sv-SE" sz="1800" b="1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24.7</a:t>
            </a:r>
            <a:r>
              <a:rPr lang="en-US" altLang="sv-SE" sz="1800" b="1" dirty="0"/>
              <a:t>±12.3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62E28EC-4DE0-524E-B158-EB616639808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52164" y="1925625"/>
            <a:ext cx="121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sv-SE" sz="1800" b="1" dirty="0" err="1"/>
              <a:t>Baseline</a:t>
            </a:r>
            <a:r>
              <a:rPr lang="sv-SE" altLang="sv-SE" sz="1800" b="1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23.5</a:t>
            </a:r>
            <a:r>
              <a:rPr lang="en-US" altLang="sv-SE" sz="1800" b="1" dirty="0"/>
              <a:t>±10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752FE17-27CE-F344-BF8C-E2E75646B55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217940" y="3360725"/>
            <a:ext cx="11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sv-SE" sz="1800" b="1" dirty="0" err="1"/>
              <a:t>Week</a:t>
            </a:r>
            <a:r>
              <a:rPr lang="sv-SE" altLang="sv-SE" sz="1800" b="1" dirty="0"/>
              <a:t>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-0.7</a:t>
            </a:r>
            <a:r>
              <a:rPr lang="en-US" altLang="sv-SE" sz="1800" b="1" dirty="0"/>
              <a:t>±2.7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854FDD4-6420-7B45-A9C1-62DD871C646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021047" y="3360725"/>
            <a:ext cx="11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Week</a:t>
            </a:r>
            <a:r>
              <a:rPr lang="sv-SE" altLang="sv-SE" sz="1800" b="1" dirty="0"/>
              <a:t>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-2.3</a:t>
            </a:r>
            <a:r>
              <a:rPr lang="en-US" altLang="sv-SE" sz="1800" b="1" dirty="0"/>
              <a:t>±3.7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0EE4C3FD-BB3B-434E-8FF1-D28CA54BD2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93402" y="4243950"/>
            <a:ext cx="1862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b="1" i="1" dirty="0">
                <a:solidFill>
                  <a:srgbClr val="FF0000"/>
                </a:solidFill>
              </a:rPr>
              <a:t>P&lt;0.0001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FCC148B7-B23D-934E-8C2B-1A58C309786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91402" y="2100250"/>
            <a:ext cx="812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CCEE7E83-72E4-1049-BD28-F8D9EE19041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91402" y="3535350"/>
            <a:ext cx="812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D10270BC-21EE-AF43-AC63-76E7394E6C9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16352" y="2100250"/>
            <a:ext cx="812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825A6842-CC87-E24F-B87F-B1246347E2D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16352" y="3535350"/>
            <a:ext cx="812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49583A76-4819-0043-BA90-79871D5A8D3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30914" y="3944798"/>
            <a:ext cx="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ECE43FDC-C377-7444-A6AA-DD6E5E177E9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30914" y="4717085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D57E20C1-29F6-1443-94E0-71472F88FAC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3252" y="2554275"/>
            <a:ext cx="3175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6CD692A1-9F09-0C48-AB07-A6F447497CC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567777" y="2554275"/>
            <a:ext cx="4762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D9AD38A4-2EEA-6347-BFA5-C745AFA6B2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4452" y="8923"/>
            <a:ext cx="6910388" cy="523140"/>
            <a:chOff x="1040" y="42"/>
            <a:chExt cx="3867" cy="317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80144AC-BCC1-A44E-8C02-946B5AF530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40" y="64"/>
              <a:ext cx="3867" cy="27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D2E2DFB2-B2B0-644E-B781-CB35DFA1FF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60" y="42"/>
              <a:ext cx="223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dirty="0" err="1"/>
                <a:t>People</a:t>
              </a:r>
              <a:r>
                <a:rPr lang="sv-SE" altLang="sv-SE" dirty="0"/>
                <a:t> </a:t>
              </a:r>
              <a:r>
                <a:rPr lang="sv-SE" altLang="sv-SE" dirty="0" err="1"/>
                <a:t>with</a:t>
              </a:r>
              <a:r>
                <a:rPr lang="sv-SE" altLang="sv-SE" dirty="0"/>
                <a:t> </a:t>
              </a:r>
              <a:r>
                <a:rPr lang="sv-SE" altLang="sv-SE" dirty="0" err="1"/>
                <a:t>Parkinson’s</a:t>
              </a:r>
              <a:endParaRPr lang="sv-SE" altLang="sv-SE" dirty="0"/>
            </a:p>
          </p:txBody>
        </p:sp>
      </p:grpSp>
      <p:sp>
        <p:nvSpPr>
          <p:cNvPr id="21" name="Line 23">
            <a:extLst>
              <a:ext uri="{FF2B5EF4-FFF2-40B4-BE49-F238E27FC236}">
                <a16:creationId xmlns:a16="http://schemas.microsoft.com/office/drawing/2014/main" id="{D6B92015-9887-0444-86EF-0C681AD5E01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24564" y="49497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3C72EDA6-2017-3E41-BC03-8696E0B4336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62709" y="963083"/>
            <a:ext cx="1739755" cy="257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C8F3DB1B-71AF-F341-823C-C5F647E361A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043476" y="968029"/>
            <a:ext cx="1734462" cy="2470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F9BE986C-2BD4-3B4C-AB4F-8CDA6AC7702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383002" y="4039675"/>
            <a:ext cx="1296987" cy="447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43738DCE-390A-2B49-83E2-86430A3FB09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707227" y="4039675"/>
            <a:ext cx="1296987" cy="5222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494771E4-3799-6240-8600-8BD5AC1D9B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8102" y="5669611"/>
            <a:ext cx="6908800" cy="523140"/>
            <a:chOff x="1040" y="32"/>
            <a:chExt cx="3867" cy="317"/>
          </a:xfrm>
        </p:grpSpPr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7E43A256-327D-014A-B882-4A27DF71DE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40" y="64"/>
              <a:ext cx="3867" cy="27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A5963A1D-B334-2C4A-AC7C-F4E49275C9A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4" y="32"/>
              <a:ext cx="223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sv-SE" altLang="sv-SE" dirty="0" err="1"/>
                <a:t>People</a:t>
              </a:r>
              <a:r>
                <a:rPr lang="sv-SE" altLang="sv-SE" dirty="0"/>
                <a:t> </a:t>
              </a:r>
              <a:r>
                <a:rPr lang="sv-SE" altLang="sv-SE" dirty="0" err="1"/>
                <a:t>with</a:t>
              </a:r>
              <a:r>
                <a:rPr lang="sv-SE" altLang="sv-SE" dirty="0"/>
                <a:t> </a:t>
              </a:r>
              <a:r>
                <a:rPr lang="sv-SE" altLang="sv-SE" dirty="0" err="1"/>
                <a:t>Parkinson’s</a:t>
              </a:r>
              <a:endParaRPr lang="sv-SE" altLang="sv-SE" dirty="0"/>
            </a:p>
          </p:txBody>
        </p:sp>
      </p:grpSp>
      <p:sp>
        <p:nvSpPr>
          <p:cNvPr id="29" name="Text Box 31">
            <a:extLst>
              <a:ext uri="{FF2B5EF4-FFF2-40B4-BE49-F238E27FC236}">
                <a16:creationId xmlns:a16="http://schemas.microsoft.com/office/drawing/2014/main" id="{CC9B0C0C-A8ED-D64F-B660-C498762E4D8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30518" y="4985681"/>
            <a:ext cx="463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sv-SE" sz="2000" b="1" i="1"/>
              <a:t>”</a:t>
            </a:r>
            <a:r>
              <a:rPr lang="sv-SE" altLang="ja-JP" sz="2000" b="1" i="1" dirty="0"/>
              <a:t>…</a:t>
            </a:r>
            <a:r>
              <a:rPr lang="sv-SE" altLang="ja-JP" sz="2000" b="1" i="1" dirty="0" err="1"/>
              <a:t>good</a:t>
            </a:r>
            <a:r>
              <a:rPr lang="sv-SE" altLang="ja-JP" sz="2000" b="1" i="1" dirty="0"/>
              <a:t> </a:t>
            </a:r>
            <a:r>
              <a:rPr lang="sv-SE" altLang="ja-JP" sz="2000" b="1" i="1" dirty="0" err="1"/>
              <a:t>efficacy</a:t>
            </a:r>
            <a:r>
              <a:rPr lang="sv-SE" altLang="ja-JP" sz="2000" b="1" i="1" dirty="0"/>
              <a:t> in terms </a:t>
            </a:r>
            <a:r>
              <a:rPr lang="sv-SE" altLang="ja-JP" sz="2000" b="1" i="1" dirty="0" err="1"/>
              <a:t>of</a:t>
            </a:r>
            <a:r>
              <a:rPr lang="sv-SE" altLang="ja-JP" sz="2000" b="1" i="1" dirty="0"/>
              <a:t> ADL…</a:t>
            </a:r>
            <a:r>
              <a:rPr lang="ja-JP" altLang="sv-SE" sz="2000" b="1" i="1"/>
              <a:t>”</a:t>
            </a:r>
            <a:endParaRPr lang="sv-SE" altLang="sv-SE" sz="2000" b="1" i="1" dirty="0"/>
          </a:p>
        </p:txBody>
      </p:sp>
      <p:sp>
        <p:nvSpPr>
          <p:cNvPr id="30" name="Line 32">
            <a:extLst>
              <a:ext uri="{FF2B5EF4-FFF2-40B4-BE49-F238E27FC236}">
                <a16:creationId xmlns:a16="http://schemas.microsoft.com/office/drawing/2014/main" id="{F65055F3-2150-644C-A9AE-D63E0A37B6D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34089" y="5340768"/>
            <a:ext cx="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0A40A77-D097-F14F-976E-553BA550F653}"/>
              </a:ext>
            </a:extLst>
          </p:cNvPr>
          <p:cNvGrpSpPr>
            <a:grpSpLocks/>
          </p:cNvGrpSpPr>
          <p:nvPr/>
        </p:nvGrpSpPr>
        <p:grpSpPr bwMode="auto">
          <a:xfrm>
            <a:off x="4218027" y="1209598"/>
            <a:ext cx="2882900" cy="2728913"/>
            <a:chOff x="2107" y="904"/>
            <a:chExt cx="1677" cy="1719"/>
          </a:xfrm>
        </p:grpSpPr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A4A67FDA-4FCF-564F-A139-3C6D2D125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049"/>
              <a:ext cx="1618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9994F20B-437B-064A-811C-1AE65106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7" y="904"/>
              <a:ext cx="16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200"/>
                <a:t>(Possible score range, 0-52; 0=better)</a:t>
              </a:r>
            </a:p>
          </p:txBody>
        </p:sp>
      </p:grpSp>
      <p:sp>
        <p:nvSpPr>
          <p:cNvPr id="34" name="Oval 36">
            <a:extLst>
              <a:ext uri="{FF2B5EF4-FFF2-40B4-BE49-F238E27FC236}">
                <a16:creationId xmlns:a16="http://schemas.microsoft.com/office/drawing/2014/main" id="{B7C77518-279C-4A43-8F91-8A8AB84E4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902" y="1279513"/>
            <a:ext cx="619125" cy="311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5" name="textruta 38">
            <a:extLst>
              <a:ext uri="{FF2B5EF4-FFF2-40B4-BE49-F238E27FC236}">
                <a16:creationId xmlns:a16="http://schemas.microsoft.com/office/drawing/2014/main" id="{F4919C62-A773-064C-B861-CD7A2290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952" y="1292213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/>
              <a:t>Active</a:t>
            </a: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6CF1324B-B78B-4B42-BF9B-05782BAB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77" y="1287450"/>
            <a:ext cx="619125" cy="311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7" name="textruta 38">
            <a:extLst>
              <a:ext uri="{FF2B5EF4-FFF2-40B4-BE49-F238E27FC236}">
                <a16:creationId xmlns:a16="http://schemas.microsoft.com/office/drawing/2014/main" id="{28FCBB99-F931-4D48-B8AE-CA311CF8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64" y="1308088"/>
            <a:ext cx="73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/>
              <a:t>Placebo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3DCDB851-1738-CD4D-AB3A-06A93DF461C1}"/>
              </a:ext>
            </a:extLst>
          </p:cNvPr>
          <p:cNvSpPr txBox="1"/>
          <p:nvPr/>
        </p:nvSpPr>
        <p:spPr>
          <a:xfrm>
            <a:off x="9318664" y="3370998"/>
            <a:ext cx="2787217" cy="21852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Intention-to-</a:t>
            </a:r>
            <a:r>
              <a:rPr lang="sv-SE" dirty="0" err="1"/>
              <a:t>treat</a:t>
            </a:r>
            <a:r>
              <a:rPr lang="sv-SE" dirty="0"/>
              <a:t>;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covariance</a:t>
            </a:r>
            <a:r>
              <a:rPr lang="sv-SE" dirty="0"/>
              <a:t> (ANCOVA) for </a:t>
            </a:r>
            <a:r>
              <a:rPr lang="sv-SE" dirty="0" err="1"/>
              <a:t>repeated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 </a:t>
            </a:r>
            <a:r>
              <a:rPr lang="sv-SE" dirty="0" err="1"/>
              <a:t>controlling</a:t>
            </a:r>
            <a:r>
              <a:rPr lang="sv-SE" dirty="0"/>
              <a:t>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Baseline</a:t>
            </a:r>
            <a:r>
              <a:rPr lang="sv-SE" sz="1600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Group (</a:t>
            </a:r>
            <a:r>
              <a:rPr lang="sv-SE" sz="1600" dirty="0" err="1"/>
              <a:t>active</a:t>
            </a:r>
            <a:r>
              <a:rPr lang="sv-SE" sz="1600" dirty="0"/>
              <a:t> vs. placebo)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Group x Centre</a:t>
            </a:r>
            <a:endParaRPr lang="sv-SE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696B4D12-C272-0C44-9610-B61DA7A5F897}"/>
              </a:ext>
            </a:extLst>
          </p:cNvPr>
          <p:cNvSpPr txBox="1"/>
          <p:nvPr/>
        </p:nvSpPr>
        <p:spPr>
          <a:xfrm>
            <a:off x="58831" y="846423"/>
            <a:ext cx="1815858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(n=270)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earlier</a:t>
            </a:r>
            <a:r>
              <a:rPr lang="sv-SE" dirty="0"/>
              <a:t> studies, </a:t>
            </a:r>
            <a:r>
              <a:rPr lang="sv-SE" dirty="0" err="1"/>
              <a:t>with</a:t>
            </a:r>
            <a:r>
              <a:rPr lang="sv-SE" dirty="0"/>
              <a:t> 90% </a:t>
            </a:r>
            <a:r>
              <a:rPr lang="sv-SE" dirty="0" err="1"/>
              <a:t>power</a:t>
            </a:r>
            <a:r>
              <a:rPr lang="sv-SE" dirty="0"/>
              <a:t> at P&lt;0.05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DCE32659-F56E-AC4D-971F-198A8C07CFA8}"/>
              </a:ext>
            </a:extLst>
          </p:cNvPr>
          <p:cNvSpPr txBox="1"/>
          <p:nvPr/>
        </p:nvSpPr>
        <p:spPr>
          <a:xfrm>
            <a:off x="9320173" y="855338"/>
            <a:ext cx="2781474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Inclusion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PD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wearing</a:t>
            </a:r>
            <a:r>
              <a:rPr lang="sv-SE" dirty="0"/>
              <a:t>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Stable</a:t>
            </a:r>
            <a:r>
              <a:rPr lang="sv-SE" dirty="0"/>
              <a:t> </a:t>
            </a:r>
            <a:r>
              <a:rPr lang="sv-SE" dirty="0" err="1"/>
              <a:t>levodopa</a:t>
            </a:r>
            <a:endParaRPr lang="sv-SE" dirty="0"/>
          </a:p>
          <a:p>
            <a:r>
              <a:rPr lang="sv-SE" dirty="0" err="1"/>
              <a:t>Exclusion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Age &lt;35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Dementia, depression, other psychiatric or systemic disorder </a:t>
            </a:r>
            <a:endParaRPr lang="sv-SE" dirty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E22E0A0C-AA1E-6741-94ED-C51D65EA7109}"/>
              </a:ext>
            </a:extLst>
          </p:cNvPr>
          <p:cNvSpPr txBox="1"/>
          <p:nvPr/>
        </p:nvSpPr>
        <p:spPr>
          <a:xfrm>
            <a:off x="5598012" y="2022020"/>
            <a:ext cx="1488419" cy="10156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0: Normal</a:t>
            </a:r>
          </a:p>
          <a:p>
            <a:r>
              <a:rPr lang="sv-SE" sz="1200" dirty="0"/>
              <a:t>1: </a:t>
            </a:r>
            <a:r>
              <a:rPr lang="sv-SE" sz="1200" dirty="0" err="1"/>
              <a:t>Slow</a:t>
            </a:r>
            <a:r>
              <a:rPr lang="sv-SE" sz="1200" dirty="0"/>
              <a:t>; no </a:t>
            </a:r>
            <a:r>
              <a:rPr lang="sv-SE" sz="1200" dirty="0" err="1"/>
              <a:t>help</a:t>
            </a:r>
            <a:endParaRPr lang="sv-SE" sz="1200" dirty="0"/>
          </a:p>
          <a:p>
            <a:r>
              <a:rPr lang="sv-SE" sz="1200" dirty="0"/>
              <a:t>2: </a:t>
            </a:r>
            <a:r>
              <a:rPr lang="sv-SE" sz="1200" dirty="0" err="1"/>
              <a:t>Occasional</a:t>
            </a:r>
            <a:r>
              <a:rPr lang="sv-SE" sz="1200" dirty="0"/>
              <a:t> </a:t>
            </a:r>
            <a:r>
              <a:rPr lang="sv-SE" sz="1200" dirty="0" err="1"/>
              <a:t>help</a:t>
            </a:r>
            <a:endParaRPr lang="sv-SE" sz="1200" dirty="0"/>
          </a:p>
          <a:p>
            <a:r>
              <a:rPr lang="sv-SE" sz="1200" dirty="0"/>
              <a:t>3: </a:t>
            </a:r>
            <a:r>
              <a:rPr lang="sv-SE" sz="1200" dirty="0" err="1"/>
              <a:t>Considerable</a:t>
            </a:r>
            <a:r>
              <a:rPr lang="sv-SE" sz="1200" dirty="0"/>
              <a:t> </a:t>
            </a:r>
            <a:r>
              <a:rPr lang="sv-SE" sz="1200" dirty="0" err="1"/>
              <a:t>help</a:t>
            </a:r>
            <a:endParaRPr lang="sv-SE" sz="1200" dirty="0"/>
          </a:p>
          <a:p>
            <a:r>
              <a:rPr lang="sv-SE" sz="1200" dirty="0"/>
              <a:t>4: </a:t>
            </a:r>
            <a:r>
              <a:rPr lang="sv-SE" sz="1200" dirty="0" err="1"/>
              <a:t>Helpless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1941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9" grpId="0"/>
      <p:bldP spid="38" grpId="0" animBg="1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0DBE-1DD6-504D-B306-B80EC4E4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Issues</a:t>
            </a:r>
            <a:r>
              <a:rPr lang="sv-SE" dirty="0"/>
              <a:t> to </a:t>
            </a:r>
            <a:r>
              <a:rPr lang="sv-SE" dirty="0" err="1"/>
              <a:t>consider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7A5A7F-DA9F-4F43-BB14-748CF728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50858" cy="4351338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Was the study sample representative for patients encountered in daily clinical practice?</a:t>
            </a:r>
          </a:p>
          <a:p>
            <a:pPr marL="342900" indent="-342900"/>
            <a:r>
              <a:rPr lang="en-US" dirty="0"/>
              <a:t>Is the primary study outcome variable (ADL) clinically relevant?</a:t>
            </a:r>
          </a:p>
          <a:p>
            <a:pPr marL="342900" indent="-342900"/>
            <a:r>
              <a:rPr lang="en-US" dirty="0"/>
              <a:t>Was the primary study outcome (ADL) assessed using a reliable and valid tool (UPDRS part II)?</a:t>
            </a:r>
          </a:p>
          <a:p>
            <a:pPr marL="342900" indent="-342900"/>
            <a:r>
              <a:rPr lang="en-US" dirty="0"/>
              <a:t>Were data analyses appropriate to meet study objectives and for the data in the study?</a:t>
            </a:r>
          </a:p>
          <a:p>
            <a:pPr marL="342900" indent="-342900"/>
            <a:r>
              <a:rPr lang="en-US" dirty="0"/>
              <a:t>Are study results clinically meaningful and interpretable?</a:t>
            </a:r>
            <a:r>
              <a:rPr lang="sv-SE" dirty="0"/>
              <a:t>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88BACC-0257-00DC-3820-C5DB1EFC1F29}"/>
              </a:ext>
            </a:extLst>
          </p:cNvPr>
          <p:cNvSpPr txBox="1"/>
          <p:nvPr/>
        </p:nvSpPr>
        <p:spPr>
          <a:xfrm>
            <a:off x="9187458" y="1448853"/>
            <a:ext cx="286628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PD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wearing</a:t>
            </a:r>
            <a:r>
              <a:rPr lang="sv-SE" sz="1400" dirty="0"/>
              <a:t>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Stable</a:t>
            </a:r>
            <a:r>
              <a:rPr lang="sv-SE" sz="1400" dirty="0"/>
              <a:t> </a:t>
            </a:r>
            <a:r>
              <a:rPr lang="sv-SE" sz="1400" dirty="0" err="1"/>
              <a:t>levodopa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Age ≥35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dementia, depression, other psychiatric or systemic disorder </a:t>
            </a:r>
            <a:endParaRPr lang="sv-SE" sz="1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B4D9A2C-B022-4E1B-1F3D-33AD2CB0ED15}"/>
              </a:ext>
            </a:extLst>
          </p:cNvPr>
          <p:cNvSpPr txBox="1"/>
          <p:nvPr/>
        </p:nvSpPr>
        <p:spPr>
          <a:xfrm>
            <a:off x="9187457" y="4207191"/>
            <a:ext cx="2866281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Intention-to-</a:t>
            </a:r>
            <a:r>
              <a:rPr lang="sv-SE" sz="1400" dirty="0" err="1"/>
              <a:t>treat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Parametric</a:t>
            </a:r>
            <a:r>
              <a:rPr lang="sv-SE" sz="1400" dirty="0"/>
              <a:t> </a:t>
            </a:r>
            <a:r>
              <a:rPr lang="sv-SE" sz="1400" dirty="0" err="1"/>
              <a:t>statistics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Analysis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covariance</a:t>
            </a:r>
            <a:r>
              <a:rPr lang="sv-SE" sz="1400" dirty="0"/>
              <a:t> (ANCOVA) for </a:t>
            </a:r>
            <a:r>
              <a:rPr lang="sv-SE" sz="1400" dirty="0" err="1"/>
              <a:t>repeated</a:t>
            </a:r>
            <a:r>
              <a:rPr lang="sv-SE" sz="1400" dirty="0"/>
              <a:t> </a:t>
            </a:r>
            <a:r>
              <a:rPr lang="sv-SE" sz="1400" dirty="0" err="1"/>
              <a:t>measures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4559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55CA21-C558-BE27-C9C4-CD2E1B62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sv-SE" sz="4800" dirty="0" err="1"/>
              <a:t>Completion</a:t>
            </a:r>
            <a:r>
              <a:rPr lang="sv-SE" sz="4800" dirty="0"/>
              <a:t> </a:t>
            </a:r>
            <a:r>
              <a:rPr lang="sv-SE" sz="4800" dirty="0" err="1"/>
              <a:t>of</a:t>
            </a:r>
            <a:r>
              <a:rPr lang="sv-SE" sz="4800" dirty="0"/>
              <a:t> the </a:t>
            </a:r>
            <a:r>
              <a:rPr lang="sv-SE" sz="4800" dirty="0" err="1"/>
              <a:t>exercise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637187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Campbell NR.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Physics: The Elements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London: Cambridge University Press, 1920.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https://archive.org/details/physicstheelemen029733mbp/page/n7/mode/2up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EuroTEQ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Theoretical Report Part I – Research Basics.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https://euroteq.nu/resources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J. Rating scales for neurologists.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 Neurosurgery &amp; Psychiatry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2003; 74(Suppl 4): iv22-iv26.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http://dx.doi.org/10.1136/jnnp.74.suppl_4.iv22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Merbitz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Morris J, Grip JC. Ordinal scales and foundations of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misinference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 of Physical Medicine &amp; Rehabilitation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1989; 70(4); 308-312.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https://www.researchgate.net/profile/Charles-Merbitz/publication/20619750_Ordinal_scale_and_foundations_of_misinference/links/0fcfd50059d8897a5c000000/Ordinal-scale-and-foundations-of-misinference.pdf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Svensson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 Guidelines to statistical evaluation of data from rating scales and questionnaires.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Rehabilitation Medicine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33(1): 47-8.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https://doi.org/10.1080/165019701300006542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955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1E7C3-80C1-F047-9B71-51A2231A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Exercise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7107FC-2A7D-4542-A4AA-E6D2EE57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350"/>
            <a:ext cx="3574774" cy="37082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sv-SE" sz="2000" dirty="0" err="1"/>
              <a:t>This</a:t>
            </a:r>
            <a:r>
              <a:rPr lang="sv-SE" sz="2000" dirty="0"/>
              <a:t> is part </a:t>
            </a:r>
            <a:r>
              <a:rPr lang="sv-SE" sz="2000" dirty="0" err="1"/>
              <a:t>of</a:t>
            </a:r>
            <a:r>
              <a:rPr lang="sv-SE" sz="2000" dirty="0"/>
              <a:t> a table from a </a:t>
            </a:r>
            <a:r>
              <a:rPr lang="sv-SE" sz="2000" dirty="0" err="1"/>
              <a:t>clinical</a:t>
            </a:r>
            <a:r>
              <a:rPr lang="sv-SE" sz="2000" dirty="0"/>
              <a:t> </a:t>
            </a:r>
            <a:r>
              <a:rPr lang="sv-SE" sz="2000" dirty="0" err="1"/>
              <a:t>study</a:t>
            </a:r>
            <a:r>
              <a:rPr lang="sv-SE" sz="2000" dirty="0"/>
              <a:t> in </a:t>
            </a:r>
            <a:r>
              <a:rPr lang="sv-SE" sz="2000" dirty="0" err="1"/>
              <a:t>Parkinson’s</a:t>
            </a:r>
            <a:r>
              <a:rPr lang="sv-SE" sz="2000" dirty="0"/>
              <a:t> </a:t>
            </a:r>
            <a:r>
              <a:rPr lang="sv-SE" sz="2000" dirty="0" err="1"/>
              <a:t>disease</a:t>
            </a:r>
            <a:r>
              <a:rPr lang="sv-SE" sz="2000" dirty="0"/>
              <a:t> </a:t>
            </a:r>
            <a:r>
              <a:rPr lang="sv-SE" sz="2000" dirty="0" err="1"/>
              <a:t>listing</a:t>
            </a:r>
            <a:r>
              <a:rPr lang="sv-SE" sz="2000" dirty="0"/>
              <a:t> a </a:t>
            </a:r>
            <a:r>
              <a:rPr lang="sv-SE" sz="2000" dirty="0" err="1"/>
              <a:t>number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participant</a:t>
            </a:r>
            <a:r>
              <a:rPr lang="sv-SE" sz="2000" dirty="0"/>
              <a:t> </a:t>
            </a:r>
            <a:r>
              <a:rPr lang="sv-SE" sz="2000" dirty="0" err="1"/>
              <a:t>characteristics</a:t>
            </a:r>
            <a:r>
              <a:rPr lang="sv-SE" sz="2000" dirty="0"/>
              <a:t> </a:t>
            </a:r>
            <a:r>
              <a:rPr lang="sv-SE" sz="2000" dirty="0" err="1"/>
              <a:t>but</a:t>
            </a:r>
            <a:r>
              <a:rPr lang="sv-SE" sz="2000" dirty="0"/>
              <a:t> no data</a:t>
            </a:r>
          </a:p>
          <a:p>
            <a:pPr>
              <a:lnSpc>
                <a:spcPct val="110000"/>
              </a:lnSpc>
            </a:pPr>
            <a:r>
              <a:rPr lang="sv-SE" sz="2000" dirty="0"/>
              <a:t>Review the </a:t>
            </a:r>
            <a:r>
              <a:rPr lang="sv-SE" sz="2000" dirty="0" err="1"/>
              <a:t>variables</a:t>
            </a:r>
            <a:r>
              <a:rPr lang="sv-SE" sz="2000" dirty="0"/>
              <a:t> and </a:t>
            </a:r>
            <a:r>
              <a:rPr lang="sv-SE" sz="2000" dirty="0" err="1"/>
              <a:t>determine</a:t>
            </a:r>
            <a:r>
              <a:rPr lang="sv-SE" sz="2000" dirty="0"/>
              <a:t> for </a:t>
            </a:r>
            <a:r>
              <a:rPr lang="sv-SE" sz="2000" dirty="0" err="1"/>
              <a:t>each</a:t>
            </a:r>
            <a:r>
              <a:rPr lang="sv-SE" sz="2000" dirty="0"/>
              <a:t> </a:t>
            </a:r>
            <a:r>
              <a:rPr lang="sv-SE" sz="2000" dirty="0" err="1"/>
              <a:t>one</a:t>
            </a:r>
            <a:r>
              <a:rPr lang="sv-SE" sz="2000" dirty="0"/>
              <a:t> </a:t>
            </a:r>
            <a:r>
              <a:rPr lang="sv-SE" sz="2000" dirty="0" err="1"/>
              <a:t>whether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assessments</a:t>
            </a:r>
            <a:r>
              <a:rPr lang="sv-SE" sz="2000" dirty="0"/>
              <a:t>/</a:t>
            </a:r>
            <a:r>
              <a:rPr lang="sv-SE" sz="2000" dirty="0" err="1"/>
              <a:t>chategorizations</a:t>
            </a:r>
            <a:r>
              <a:rPr lang="sv-SE" sz="2000" dirty="0"/>
              <a:t> or </a:t>
            </a:r>
            <a:r>
              <a:rPr lang="sv-SE" sz="2000" dirty="0" err="1"/>
              <a:t>measures</a:t>
            </a:r>
            <a:r>
              <a:rPr lang="sv-SE" sz="2000" dirty="0"/>
              <a:t>, </a:t>
            </a:r>
            <a:r>
              <a:rPr lang="sv-SE" sz="2000" dirty="0" err="1"/>
              <a:t>qualitative</a:t>
            </a:r>
            <a:r>
              <a:rPr lang="sv-SE" sz="2000" dirty="0"/>
              <a:t> or </a:t>
            </a:r>
            <a:r>
              <a:rPr lang="sv-SE" sz="2000" dirty="0" err="1"/>
              <a:t>quantitative</a:t>
            </a:r>
            <a:r>
              <a:rPr lang="sv-SE" sz="2000" dirty="0"/>
              <a:t>, as </a:t>
            </a:r>
            <a:r>
              <a:rPr lang="sv-SE" sz="2000" dirty="0" err="1"/>
              <a:t>well</a:t>
            </a:r>
            <a:r>
              <a:rPr lang="sv-SE" sz="2000" dirty="0"/>
              <a:t> as </a:t>
            </a:r>
            <a:r>
              <a:rPr lang="sv-SE" sz="2000" dirty="0" err="1"/>
              <a:t>their</a:t>
            </a:r>
            <a:r>
              <a:rPr lang="sv-SE" sz="2000" dirty="0"/>
              <a:t> </a:t>
            </a:r>
            <a:r>
              <a:rPr lang="sv-SE" sz="2000" dirty="0" err="1"/>
              <a:t>levels</a:t>
            </a:r>
            <a:r>
              <a:rPr lang="sv-SE" sz="2000" dirty="0"/>
              <a:t> (nominal, </a:t>
            </a:r>
            <a:r>
              <a:rPr lang="sv-SE" sz="2000" dirty="0" err="1"/>
              <a:t>ordinal</a:t>
            </a:r>
            <a:r>
              <a:rPr lang="sv-SE" sz="2000" dirty="0"/>
              <a:t>, </a:t>
            </a:r>
            <a:r>
              <a:rPr lang="sv-SE" sz="2000" dirty="0" err="1"/>
              <a:t>interval</a:t>
            </a:r>
            <a:r>
              <a:rPr lang="sv-SE" sz="2000" dirty="0"/>
              <a:t> or </a:t>
            </a:r>
            <a:r>
              <a:rPr lang="sv-SE" sz="2000" dirty="0" err="1"/>
              <a:t>ratio</a:t>
            </a:r>
            <a:r>
              <a:rPr lang="sv-SE" sz="2000" dirty="0"/>
              <a:t>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83A9F4-2C6F-CA4B-8045-0BE5372C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326" y="1690688"/>
            <a:ext cx="5689600" cy="3911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C8059CA-E17E-C195-3A6D-AB26802911ED}"/>
              </a:ext>
            </a:extLst>
          </p:cNvPr>
          <p:cNvSpPr txBox="1"/>
          <p:nvPr/>
        </p:nvSpPr>
        <p:spPr>
          <a:xfrm>
            <a:off x="8555786" y="2261340"/>
            <a:ext cx="3307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>
                <a:solidFill>
                  <a:srgbClr val="FF0000"/>
                </a:solidFill>
              </a:rPr>
              <a:t>Chategorization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Qualitative</a:t>
            </a:r>
            <a:r>
              <a:rPr lang="sv-SE" sz="1600" dirty="0">
                <a:solidFill>
                  <a:srgbClr val="FF0000"/>
                </a:solidFill>
              </a:rPr>
              <a:t>; Nominal</a:t>
            </a:r>
          </a:p>
          <a:p>
            <a:r>
              <a:rPr lang="sv-SE" sz="1600" dirty="0" err="1">
                <a:solidFill>
                  <a:srgbClr val="FF0000"/>
                </a:solidFill>
              </a:rPr>
              <a:t>Measure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Quantitative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Ratio</a:t>
            </a:r>
            <a:endParaRPr lang="sv-SE" sz="1600" dirty="0">
              <a:solidFill>
                <a:srgbClr val="FF0000"/>
              </a:solidFill>
            </a:endParaRPr>
          </a:p>
          <a:p>
            <a:r>
              <a:rPr lang="sv-SE" sz="1600" dirty="0" err="1">
                <a:solidFill>
                  <a:srgbClr val="FF0000"/>
                </a:solidFill>
              </a:rPr>
              <a:t>Assessment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Qualitative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Ordinal</a:t>
            </a:r>
            <a:endParaRPr lang="sv-SE" sz="1600" dirty="0">
              <a:solidFill>
                <a:srgbClr val="FF0000"/>
              </a:solidFill>
            </a:endParaRPr>
          </a:p>
          <a:p>
            <a:r>
              <a:rPr lang="sv-SE" sz="1600" dirty="0" err="1">
                <a:solidFill>
                  <a:srgbClr val="FF0000"/>
                </a:solidFill>
              </a:rPr>
              <a:t>Assessment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Qualitative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Ordinal</a:t>
            </a:r>
            <a:endParaRPr lang="sv-SE" sz="1600" dirty="0">
              <a:solidFill>
                <a:srgbClr val="FF0000"/>
              </a:solidFill>
            </a:endParaRPr>
          </a:p>
          <a:p>
            <a:r>
              <a:rPr lang="sv-SE" sz="1600" dirty="0" err="1">
                <a:solidFill>
                  <a:srgbClr val="FF0000"/>
                </a:solidFill>
              </a:rPr>
              <a:t>Measure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Quantitative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Ratio</a:t>
            </a:r>
            <a:endParaRPr lang="sv-SE" sz="1600" dirty="0">
              <a:solidFill>
                <a:srgbClr val="FF0000"/>
              </a:solidFill>
            </a:endParaRPr>
          </a:p>
          <a:p>
            <a:r>
              <a:rPr lang="sv-SE" sz="1600" dirty="0" err="1">
                <a:solidFill>
                  <a:srgbClr val="FF0000"/>
                </a:solidFill>
              </a:rPr>
              <a:t>Assessment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Qualitative</a:t>
            </a:r>
            <a:r>
              <a:rPr lang="sv-SE" sz="1600" dirty="0">
                <a:solidFill>
                  <a:srgbClr val="FF0000"/>
                </a:solidFill>
              </a:rPr>
              <a:t>; </a:t>
            </a:r>
            <a:r>
              <a:rPr lang="sv-SE" sz="1600" dirty="0" err="1">
                <a:solidFill>
                  <a:srgbClr val="FF0000"/>
                </a:solidFill>
              </a:rPr>
              <a:t>Ordinal</a:t>
            </a:r>
            <a:endParaRPr lang="sv-S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41300C-BF86-55CE-E2D2-301FC93A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Implications</a:t>
            </a:r>
            <a:r>
              <a:rPr lang="sv-SE" dirty="0"/>
              <a:t>: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it </a:t>
            </a:r>
            <a:r>
              <a:rPr lang="sv-SE" dirty="0" err="1"/>
              <a:t>matter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9B30DB-6512-7891-664A-A39B28A93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Description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</a:t>
            </a:r>
          </a:p>
          <a:p>
            <a:r>
              <a:rPr lang="sv-SE" dirty="0" err="1"/>
              <a:t>Analyses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</a:t>
            </a:r>
          </a:p>
          <a:p>
            <a:r>
              <a:rPr lang="sv-SE" dirty="0"/>
              <a:t>Interpretation </a:t>
            </a:r>
            <a:r>
              <a:rPr lang="sv-SE" dirty="0" err="1"/>
              <a:t>of</a:t>
            </a:r>
            <a:r>
              <a:rPr lang="sv-SE" dirty="0"/>
              <a:t> data</a:t>
            </a:r>
          </a:p>
          <a:p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data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359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11F62-E2E4-D448-8967-55CB90F4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Statistical</a:t>
            </a:r>
            <a:r>
              <a:rPr lang="sv-SE" dirty="0"/>
              <a:t> data </a:t>
            </a:r>
            <a:r>
              <a:rPr lang="sv-SE" dirty="0" err="1"/>
              <a:t>analysis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8EDDE3-E733-614F-A969-E381610DB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294"/>
            <a:ext cx="5085522" cy="3933907"/>
          </a:xfrm>
        </p:spPr>
        <p:txBody>
          <a:bodyPr>
            <a:normAutofit lnSpcReduction="10000"/>
          </a:bodyPr>
          <a:lstStyle/>
          <a:p>
            <a:r>
              <a:rPr lang="sv-SE" altLang="sv-SE" dirty="0" err="1"/>
              <a:t>Purpose</a:t>
            </a:r>
            <a:endParaRPr lang="sv-SE" altLang="sv-SE" dirty="0"/>
          </a:p>
          <a:p>
            <a:pPr lvl="1"/>
            <a:r>
              <a:rPr lang="en-US" kern="0" dirty="0">
                <a:cs typeface="Arial" charset="0"/>
              </a:rPr>
              <a:t>Summarize and analyze numerical data</a:t>
            </a:r>
          </a:p>
          <a:p>
            <a:pPr lvl="1"/>
            <a:r>
              <a:rPr lang="en-US" kern="0" dirty="0">
                <a:cs typeface="Arial" charset="0"/>
              </a:rPr>
              <a:t>Typically associations (differences, correlations, etc.)</a:t>
            </a:r>
          </a:p>
          <a:p>
            <a:pPr lvl="1"/>
            <a:endParaRPr lang="sv-SE" altLang="sv-SE" dirty="0"/>
          </a:p>
          <a:p>
            <a:r>
              <a:rPr lang="sv-SE" altLang="sv-SE" dirty="0" err="1"/>
              <a:t>Types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analyses</a:t>
            </a:r>
            <a:endParaRPr lang="sv-SE" altLang="sv-SE" dirty="0"/>
          </a:p>
          <a:p>
            <a:pPr lvl="1"/>
            <a:r>
              <a:rPr lang="sv-SE" altLang="sv-SE" dirty="0" err="1"/>
              <a:t>Univariate</a:t>
            </a:r>
            <a:endParaRPr lang="sv-SE" altLang="sv-SE" dirty="0"/>
          </a:p>
          <a:p>
            <a:pPr lvl="1"/>
            <a:r>
              <a:rPr lang="sv-SE" altLang="sv-SE" dirty="0" err="1"/>
              <a:t>Bivariate</a:t>
            </a:r>
            <a:endParaRPr lang="sv-SE" altLang="sv-SE" dirty="0"/>
          </a:p>
          <a:p>
            <a:pPr lvl="1"/>
            <a:r>
              <a:rPr lang="sv-SE" altLang="sv-SE" dirty="0" err="1"/>
              <a:t>Multivariate</a:t>
            </a:r>
            <a:endParaRPr lang="sv-SE" alt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410555F-D4C8-8749-A6A2-11ADFA766D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altLang="sv-SE" dirty="0" err="1"/>
              <a:t>Univariate</a:t>
            </a:r>
            <a:endParaRPr lang="sv-SE" altLang="sv-SE" dirty="0"/>
          </a:p>
          <a:p>
            <a:pPr lvl="1"/>
            <a:r>
              <a:rPr lang="sv-SE" altLang="sv-SE" dirty="0" err="1"/>
              <a:t>Analysis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one</a:t>
            </a:r>
            <a:r>
              <a:rPr lang="sv-SE" altLang="sv-SE" dirty="0"/>
              <a:t> </a:t>
            </a:r>
            <a:r>
              <a:rPr lang="sv-SE" altLang="sv-SE" dirty="0" err="1"/>
              <a:t>variable</a:t>
            </a:r>
            <a:endParaRPr lang="sv-SE" altLang="sv-SE" dirty="0"/>
          </a:p>
          <a:p>
            <a:pPr lvl="1"/>
            <a:r>
              <a:rPr lang="sv-SE" altLang="sv-SE" dirty="0" err="1"/>
              <a:t>Descriptive</a:t>
            </a:r>
            <a:r>
              <a:rPr lang="sv-SE" altLang="sv-SE" dirty="0"/>
              <a:t> </a:t>
            </a:r>
            <a:r>
              <a:rPr lang="sv-SE" altLang="sv-SE" dirty="0" err="1"/>
              <a:t>statistics</a:t>
            </a:r>
            <a:endParaRPr lang="sv-SE" altLang="sv-SE" dirty="0"/>
          </a:p>
          <a:p>
            <a:pPr lvl="1"/>
            <a:endParaRPr lang="sv-SE" altLang="sv-SE" dirty="0"/>
          </a:p>
          <a:p>
            <a:r>
              <a:rPr lang="sv-SE" altLang="sv-SE" dirty="0" err="1"/>
              <a:t>Bivariate</a:t>
            </a:r>
            <a:endParaRPr lang="sv-SE" altLang="sv-SE" dirty="0"/>
          </a:p>
          <a:p>
            <a:pPr lvl="1"/>
            <a:r>
              <a:rPr lang="sv-SE" altLang="sv-SE" dirty="0" err="1"/>
              <a:t>Analysis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two</a:t>
            </a:r>
            <a:r>
              <a:rPr lang="sv-SE" altLang="sv-SE" dirty="0"/>
              <a:t> </a:t>
            </a:r>
            <a:r>
              <a:rPr lang="sv-SE" altLang="sv-SE" dirty="0" err="1"/>
              <a:t>variables</a:t>
            </a:r>
            <a:endParaRPr lang="sv-SE" altLang="sv-SE" dirty="0"/>
          </a:p>
          <a:p>
            <a:pPr lvl="1"/>
            <a:r>
              <a:rPr lang="sv-SE" altLang="sv-SE" dirty="0" err="1"/>
              <a:t>Comparisons</a:t>
            </a:r>
            <a:r>
              <a:rPr lang="sv-SE" altLang="sv-SE" dirty="0"/>
              <a:t>, associations, etc.</a:t>
            </a:r>
          </a:p>
          <a:p>
            <a:pPr lvl="1"/>
            <a:endParaRPr lang="sv-SE" altLang="sv-SE" dirty="0"/>
          </a:p>
          <a:p>
            <a:r>
              <a:rPr lang="sv-SE" altLang="sv-SE" dirty="0" err="1"/>
              <a:t>Multivariate</a:t>
            </a:r>
            <a:endParaRPr lang="sv-SE" altLang="sv-SE" dirty="0"/>
          </a:p>
          <a:p>
            <a:pPr lvl="1"/>
            <a:r>
              <a:rPr lang="sv-SE" altLang="sv-SE" dirty="0" err="1"/>
              <a:t>Analysis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more</a:t>
            </a:r>
            <a:r>
              <a:rPr lang="sv-SE" altLang="sv-SE" dirty="0"/>
              <a:t> </a:t>
            </a:r>
            <a:r>
              <a:rPr lang="sv-SE" altLang="sv-SE" dirty="0" err="1"/>
              <a:t>than</a:t>
            </a:r>
            <a:r>
              <a:rPr lang="sv-SE" altLang="sv-SE" dirty="0"/>
              <a:t> </a:t>
            </a:r>
            <a:r>
              <a:rPr lang="sv-SE" altLang="sv-SE" dirty="0" err="1"/>
              <a:t>two</a:t>
            </a:r>
            <a:r>
              <a:rPr lang="sv-SE" altLang="sv-SE" dirty="0"/>
              <a:t> </a:t>
            </a:r>
            <a:r>
              <a:rPr lang="sv-SE" altLang="sv-SE" dirty="0" err="1"/>
              <a:t>variables</a:t>
            </a:r>
            <a:endParaRPr lang="sv-SE" altLang="sv-SE" dirty="0"/>
          </a:p>
          <a:p>
            <a:pPr lvl="1"/>
            <a:r>
              <a:rPr lang="sv-SE" altLang="sv-SE" dirty="0" err="1"/>
              <a:t>Multiple</a:t>
            </a:r>
            <a:r>
              <a:rPr lang="sv-SE" altLang="sv-SE" dirty="0"/>
              <a:t> regression,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80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11F62-E2E4-D448-8967-55CB90F4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Statistical</a:t>
            </a:r>
            <a:r>
              <a:rPr lang="sv-SE" dirty="0"/>
              <a:t> data </a:t>
            </a:r>
            <a:r>
              <a:rPr lang="sv-SE" dirty="0" err="1"/>
              <a:t>analysis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C9071DE-96CE-B842-B23C-0C836527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300" y="1825481"/>
            <a:ext cx="5181600" cy="39339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v-SE" altLang="sv-SE" dirty="0" err="1"/>
              <a:t>Dependent</a:t>
            </a:r>
            <a:r>
              <a:rPr lang="sv-SE" altLang="sv-SE" dirty="0"/>
              <a:t> </a:t>
            </a:r>
            <a:r>
              <a:rPr lang="sv-SE" altLang="sv-SE" dirty="0" err="1"/>
              <a:t>variable</a:t>
            </a:r>
            <a:r>
              <a:rPr lang="sv-SE" altLang="sv-SE" dirty="0"/>
              <a:t> (DV)</a:t>
            </a:r>
          </a:p>
          <a:p>
            <a:r>
              <a:rPr lang="sv-SE" altLang="sv-SE" dirty="0" err="1"/>
              <a:t>Outcome</a:t>
            </a:r>
            <a:r>
              <a:rPr lang="sv-SE" altLang="sv-SE" dirty="0"/>
              <a:t> </a:t>
            </a:r>
            <a:r>
              <a:rPr lang="sv-SE" altLang="sv-SE" dirty="0" err="1"/>
              <a:t>variable</a:t>
            </a:r>
            <a:r>
              <a:rPr lang="sv-SE" altLang="sv-SE" dirty="0"/>
              <a:t>, the </a:t>
            </a:r>
            <a:r>
              <a:rPr lang="sv-SE" altLang="sv-SE" dirty="0" err="1"/>
              <a:t>effect</a:t>
            </a:r>
            <a:endParaRPr lang="sv-SE" altLang="sv-SE" dirty="0"/>
          </a:p>
          <a:p>
            <a:r>
              <a:rPr lang="sv-SE" altLang="sv-SE" dirty="0"/>
              <a:t>The </a:t>
            </a:r>
            <a:r>
              <a:rPr lang="sv-SE" altLang="sv-SE" dirty="0" err="1"/>
              <a:t>variable</a:t>
            </a:r>
            <a:r>
              <a:rPr lang="sv-SE" altLang="sv-SE" dirty="0"/>
              <a:t> </a:t>
            </a:r>
            <a:r>
              <a:rPr lang="sv-SE" altLang="sv-SE" dirty="0" err="1"/>
              <a:t>we</a:t>
            </a:r>
            <a:r>
              <a:rPr lang="sv-SE" altLang="sv-SE" dirty="0"/>
              <a:t> </a:t>
            </a:r>
            <a:r>
              <a:rPr lang="sv-SE" altLang="sv-SE" dirty="0" err="1"/>
              <a:t>study</a:t>
            </a:r>
            <a:endParaRPr lang="sv-SE" altLang="sv-SE" dirty="0"/>
          </a:p>
          <a:p>
            <a:r>
              <a:rPr lang="sv-SE" altLang="sv-SE" dirty="0"/>
              <a:t>The </a:t>
            </a:r>
            <a:r>
              <a:rPr lang="sv-SE" altLang="sv-SE" dirty="0" err="1"/>
              <a:t>variable</a:t>
            </a:r>
            <a:r>
              <a:rPr lang="sv-SE" altLang="sv-SE" dirty="0"/>
              <a:t> </a:t>
            </a:r>
            <a:r>
              <a:rPr lang="sv-SE" altLang="sv-SE" dirty="0" err="1"/>
              <a:t>that</a:t>
            </a:r>
            <a:r>
              <a:rPr lang="sv-SE" altLang="sv-SE" dirty="0"/>
              <a:t> is </a:t>
            </a:r>
            <a:r>
              <a:rPr lang="sv-SE" altLang="sv-SE" dirty="0" err="1"/>
              <a:t>being</a:t>
            </a:r>
            <a:r>
              <a:rPr lang="sv-SE" altLang="sv-SE" dirty="0"/>
              <a:t> </a:t>
            </a:r>
            <a:r>
              <a:rPr lang="sv-SE" altLang="sv-SE" dirty="0" err="1"/>
              <a:t>influenced</a:t>
            </a:r>
            <a:endParaRPr lang="sv-SE" altLang="sv-SE" dirty="0"/>
          </a:p>
          <a:p>
            <a:endParaRPr lang="sv-SE" altLang="sv-SE" dirty="0"/>
          </a:p>
          <a:p>
            <a:pPr>
              <a:buNone/>
            </a:pPr>
            <a:r>
              <a:rPr lang="sv-SE" altLang="sv-SE" dirty="0"/>
              <a:t>Independent </a:t>
            </a:r>
            <a:r>
              <a:rPr lang="sv-SE" altLang="sv-SE" dirty="0" err="1"/>
              <a:t>variable</a:t>
            </a:r>
            <a:r>
              <a:rPr lang="sv-SE" altLang="sv-SE" dirty="0"/>
              <a:t> (IV)</a:t>
            </a:r>
          </a:p>
          <a:p>
            <a:r>
              <a:rPr lang="sv-SE" altLang="sv-SE" dirty="0" err="1"/>
              <a:t>Variables</a:t>
            </a:r>
            <a:r>
              <a:rPr lang="sv-SE" altLang="sv-SE" dirty="0"/>
              <a:t> </a:t>
            </a:r>
            <a:r>
              <a:rPr lang="sv-SE" altLang="sv-SE" dirty="0" err="1"/>
              <a:t>that</a:t>
            </a:r>
            <a:r>
              <a:rPr lang="sv-SE" altLang="sv-SE" dirty="0"/>
              <a:t> </a:t>
            </a:r>
            <a:r>
              <a:rPr lang="sv-SE" altLang="sv-SE" dirty="0" err="1"/>
              <a:t>may</a:t>
            </a:r>
            <a:r>
              <a:rPr lang="sv-SE" altLang="sv-SE" dirty="0"/>
              <a:t> </a:t>
            </a:r>
            <a:r>
              <a:rPr lang="sv-SE" altLang="sv-SE" dirty="0" err="1"/>
              <a:t>influence</a:t>
            </a:r>
            <a:r>
              <a:rPr lang="sv-SE" altLang="sv-SE" dirty="0"/>
              <a:t> or cause the </a:t>
            </a:r>
            <a:r>
              <a:rPr lang="sv-SE" altLang="sv-SE" dirty="0" err="1"/>
              <a:t>outcome</a:t>
            </a:r>
            <a:r>
              <a:rPr lang="sv-SE" altLang="sv-SE" dirty="0"/>
              <a:t> (</a:t>
            </a:r>
            <a:r>
              <a:rPr lang="sv-SE" altLang="sv-SE" dirty="0" err="1"/>
              <a:t>effect</a:t>
            </a:r>
            <a:r>
              <a:rPr lang="sv-SE" altLang="sv-SE" dirty="0"/>
              <a:t>)</a:t>
            </a:r>
          </a:p>
          <a:p>
            <a:r>
              <a:rPr lang="sv-SE" altLang="sv-SE" dirty="0" err="1"/>
              <a:t>Explanatory</a:t>
            </a:r>
            <a:r>
              <a:rPr lang="sv-SE" altLang="sv-SE" dirty="0"/>
              <a:t> </a:t>
            </a:r>
            <a:r>
              <a:rPr lang="sv-SE" altLang="sv-SE" dirty="0" err="1"/>
              <a:t>variables</a:t>
            </a:r>
            <a:endParaRPr lang="sv-SE" altLang="sv-SE" dirty="0"/>
          </a:p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2AD242B-E8B6-834F-B5B3-0F3167D13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481"/>
            <a:ext cx="4885706" cy="3933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Variable</a:t>
            </a:r>
            <a:endParaRPr lang="sv-SE" sz="2600" dirty="0"/>
          </a:p>
          <a:p>
            <a:r>
              <a:rPr lang="sv-SE" sz="2600" dirty="0"/>
              <a:t>A </a:t>
            </a:r>
            <a:r>
              <a:rPr lang="sv-SE" sz="2600" dirty="0" err="1"/>
              <a:t>characteristic</a:t>
            </a:r>
            <a:r>
              <a:rPr lang="sv-SE" sz="2600" dirty="0"/>
              <a:t> </a:t>
            </a:r>
            <a:r>
              <a:rPr lang="sv-SE" sz="2600" dirty="0" err="1"/>
              <a:t>that</a:t>
            </a:r>
            <a:r>
              <a:rPr lang="sv-SE" sz="2600" dirty="0"/>
              <a:t> </a:t>
            </a:r>
            <a:r>
              <a:rPr lang="sv-SE" sz="2600" dirty="0" err="1"/>
              <a:t>may</a:t>
            </a:r>
            <a:r>
              <a:rPr lang="sv-SE" sz="2600" dirty="0"/>
              <a:t> </a:t>
            </a:r>
            <a:r>
              <a:rPr lang="sv-SE" sz="2600" dirty="0" err="1"/>
              <a:t>vary</a:t>
            </a:r>
            <a:r>
              <a:rPr lang="sv-SE" sz="2600" dirty="0"/>
              <a:t>, </a:t>
            </a:r>
            <a:r>
              <a:rPr lang="sv-SE" sz="2600" dirty="0" err="1"/>
              <a:t>e.g</a:t>
            </a:r>
            <a:r>
              <a:rPr lang="sv-SE" sz="2600" dirty="0"/>
              <a:t>., sex, age, </a:t>
            </a:r>
            <a:r>
              <a:rPr lang="sv-SE" sz="2600" dirty="0" err="1"/>
              <a:t>blood</a:t>
            </a:r>
            <a:r>
              <a:rPr lang="sv-SE" sz="2600" dirty="0"/>
              <a:t> </a:t>
            </a:r>
            <a:r>
              <a:rPr lang="sv-SE" sz="2600" dirty="0" err="1"/>
              <a:t>pressure</a:t>
            </a:r>
            <a:r>
              <a:rPr lang="sv-SE" sz="2600" dirty="0"/>
              <a:t>, </a:t>
            </a:r>
            <a:r>
              <a:rPr lang="sv-SE" sz="2600" dirty="0" err="1"/>
              <a:t>anxiety</a:t>
            </a:r>
            <a:r>
              <a:rPr lang="sv-SE" sz="2600" dirty="0"/>
              <a:t>, </a:t>
            </a:r>
            <a:r>
              <a:rPr lang="sv-SE" sz="2600" dirty="0" err="1"/>
              <a:t>treatment</a:t>
            </a:r>
            <a:r>
              <a:rPr lang="sv-SE" sz="2600" dirty="0"/>
              <a:t>, </a:t>
            </a:r>
            <a:r>
              <a:rPr lang="sv-SE" sz="2600" dirty="0" err="1"/>
              <a:t>well-being</a:t>
            </a:r>
            <a:endParaRPr lang="sv-SE" sz="2600" dirty="0"/>
          </a:p>
          <a:p>
            <a:r>
              <a:rPr lang="sv-SE" sz="2600" dirty="0"/>
              <a:t>The </a:t>
            </a:r>
            <a:r>
              <a:rPr lang="sv-SE" sz="2600" dirty="0" err="1"/>
              <a:t>things</a:t>
            </a:r>
            <a:r>
              <a:rPr lang="sv-SE" sz="2600" dirty="0"/>
              <a:t> </a:t>
            </a:r>
            <a:r>
              <a:rPr lang="sv-SE" sz="2600" dirty="0" err="1"/>
              <a:t>that</a:t>
            </a:r>
            <a:r>
              <a:rPr lang="sv-SE" sz="2600" dirty="0"/>
              <a:t> data </a:t>
            </a:r>
            <a:r>
              <a:rPr lang="sv-SE" sz="2600" dirty="0" err="1"/>
              <a:t>represent</a:t>
            </a:r>
            <a:r>
              <a:rPr lang="sv-SE" sz="2600" dirty="0"/>
              <a:t> and </a:t>
            </a:r>
            <a:r>
              <a:rPr lang="sv-SE" sz="2600" dirty="0" err="1"/>
              <a:t>are</a:t>
            </a:r>
            <a:r>
              <a:rPr lang="sv-SE" sz="2600" dirty="0"/>
              <a:t> </a:t>
            </a:r>
            <a:r>
              <a:rPr lang="sv-SE" sz="2600" dirty="0" err="1"/>
              <a:t>collected</a:t>
            </a:r>
            <a:r>
              <a:rPr lang="sv-SE" sz="2600" dirty="0"/>
              <a:t> on</a:t>
            </a:r>
          </a:p>
          <a:p>
            <a:r>
              <a:rPr lang="sv-SE" sz="2600" dirty="0"/>
              <a:t>The </a:t>
            </a:r>
            <a:r>
              <a:rPr lang="sv-SE" sz="2600" dirty="0" err="1"/>
              <a:t>things</a:t>
            </a:r>
            <a:r>
              <a:rPr lang="sv-SE" sz="2600" dirty="0"/>
              <a:t> </a:t>
            </a:r>
            <a:r>
              <a:rPr lang="sv-SE" sz="2600" dirty="0" err="1"/>
              <a:t>that</a:t>
            </a:r>
            <a:r>
              <a:rPr lang="sv-SE" sz="2600" dirty="0"/>
              <a:t> </a:t>
            </a:r>
            <a:r>
              <a:rPr lang="sv-SE" sz="2600" dirty="0" err="1"/>
              <a:t>are</a:t>
            </a:r>
            <a:r>
              <a:rPr lang="sv-SE" sz="2600" dirty="0"/>
              <a:t> </a:t>
            </a:r>
            <a:r>
              <a:rPr lang="sv-SE" sz="2600" dirty="0" err="1"/>
              <a:t>investigated</a:t>
            </a: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137411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7E92EF-7E0B-A84E-862E-B2738FAE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Choice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appropriate</a:t>
            </a:r>
            <a:r>
              <a:rPr lang="sv-SE" dirty="0"/>
              <a:t> </a:t>
            </a:r>
            <a:r>
              <a:rPr lang="sv-SE" dirty="0" err="1"/>
              <a:t>statistical</a:t>
            </a:r>
            <a:r>
              <a:rPr lang="sv-SE" dirty="0"/>
              <a:t> </a:t>
            </a:r>
            <a:r>
              <a:rPr lang="sv-SE" dirty="0" err="1"/>
              <a:t>methods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AB8CE00-0885-F142-9498-BCA9A3486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2871"/>
            <a:ext cx="5157787" cy="478567"/>
          </a:xfrm>
        </p:spPr>
        <p:txBody>
          <a:bodyPr/>
          <a:lstStyle/>
          <a:p>
            <a:r>
              <a:rPr lang="sv-SE" dirty="0" err="1"/>
              <a:t>Governed</a:t>
            </a:r>
            <a:r>
              <a:rPr lang="sv-SE" dirty="0"/>
              <a:t> by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CFD4806-D24C-D740-8F27-BA6A7BD2C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1439"/>
            <a:ext cx="5157787" cy="3088203"/>
          </a:xfrm>
        </p:spPr>
        <p:txBody>
          <a:bodyPr>
            <a:normAutofit fontScale="92500"/>
          </a:bodyPr>
          <a:lstStyle/>
          <a:p>
            <a:r>
              <a:rPr lang="sv-SE" dirty="0"/>
              <a:t>Data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altLang="sv-SE" dirty="0"/>
              <a:t>(nominal vs. </a:t>
            </a:r>
            <a:r>
              <a:rPr lang="sv-SE" altLang="sv-SE" dirty="0" err="1"/>
              <a:t>ordinal</a:t>
            </a:r>
            <a:r>
              <a:rPr lang="sv-SE" altLang="sv-SE" dirty="0"/>
              <a:t> vs. </a:t>
            </a:r>
            <a:r>
              <a:rPr lang="sv-SE" altLang="sv-SE" dirty="0" err="1"/>
              <a:t>interval</a:t>
            </a:r>
            <a:r>
              <a:rPr lang="sv-SE" altLang="sv-SE" dirty="0"/>
              <a:t>/</a:t>
            </a:r>
            <a:r>
              <a:rPr lang="sv-SE" altLang="sv-SE" dirty="0" err="1"/>
              <a:t>ratio</a:t>
            </a:r>
            <a:r>
              <a:rPr lang="sv-SE" altLang="sv-SE" dirty="0"/>
              <a:t>)</a:t>
            </a:r>
          </a:p>
          <a:p>
            <a:pPr lvl="1"/>
            <a:r>
              <a:rPr lang="sv-SE" dirty="0"/>
              <a:t>Distribution (</a:t>
            </a:r>
            <a:r>
              <a:rPr lang="sv-SE" dirty="0" err="1"/>
              <a:t>approximately</a:t>
            </a:r>
            <a:r>
              <a:rPr lang="sv-SE" dirty="0"/>
              <a:t> normal?)</a:t>
            </a:r>
          </a:p>
          <a:p>
            <a:r>
              <a:rPr lang="sv-SE" dirty="0"/>
              <a:t>Situation</a:t>
            </a:r>
          </a:p>
          <a:p>
            <a:pPr lvl="1"/>
            <a:r>
              <a:rPr lang="sv-SE" dirty="0" err="1"/>
              <a:t>Dependent</a:t>
            </a:r>
            <a:r>
              <a:rPr lang="sv-SE" dirty="0"/>
              <a:t> vs. Independent observations</a:t>
            </a:r>
          </a:p>
          <a:p>
            <a:pPr lvl="1"/>
            <a:r>
              <a:rPr lang="sv-SE" dirty="0"/>
              <a:t>2 vs. &gt;2 </a:t>
            </a:r>
            <a:r>
              <a:rPr lang="sv-SE" dirty="0" err="1"/>
              <a:t>groups</a:t>
            </a:r>
            <a:r>
              <a:rPr lang="sv-SE" dirty="0"/>
              <a:t>/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points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4CBA828-82E0-A341-B5FB-E88104C83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2871"/>
            <a:ext cx="5183188" cy="478567"/>
          </a:xfrm>
        </p:spPr>
        <p:txBody>
          <a:bodyPr/>
          <a:lstStyle/>
          <a:p>
            <a:r>
              <a:rPr lang="sv-SE" dirty="0"/>
              <a:t>Main </a:t>
            </a:r>
            <a:r>
              <a:rPr lang="sv-SE" dirty="0" err="1"/>
              <a:t>types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methods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A4D13E5-7F0E-B24F-91E9-626D41444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1439"/>
            <a:ext cx="5183188" cy="3088203"/>
          </a:xfrm>
        </p:spPr>
        <p:txBody>
          <a:bodyPr>
            <a:normAutofit fontScale="92500"/>
          </a:bodyPr>
          <a:lstStyle/>
          <a:p>
            <a:r>
              <a:rPr lang="sv-SE" dirty="0" err="1"/>
              <a:t>Parametric</a:t>
            </a:r>
            <a:endParaRPr lang="sv-SE" dirty="0"/>
          </a:p>
          <a:p>
            <a:pPr lvl="1"/>
            <a:r>
              <a:rPr lang="sv-SE" dirty="0" err="1"/>
              <a:t>Assumes</a:t>
            </a:r>
            <a:r>
              <a:rPr lang="sv-SE" dirty="0"/>
              <a:t> </a:t>
            </a:r>
            <a:r>
              <a:rPr lang="sv-SE" dirty="0" err="1"/>
              <a:t>quantitative</a:t>
            </a:r>
            <a:r>
              <a:rPr lang="sv-SE" dirty="0"/>
              <a:t> (</a:t>
            </a:r>
            <a:r>
              <a:rPr lang="sv-SE" dirty="0" err="1"/>
              <a:t>interval</a:t>
            </a:r>
            <a:r>
              <a:rPr lang="sv-SE" dirty="0"/>
              <a:t>/</a:t>
            </a:r>
            <a:r>
              <a:rPr lang="sv-SE" dirty="0" err="1"/>
              <a:t>ratio</a:t>
            </a:r>
            <a:r>
              <a:rPr lang="sv-SE" dirty="0"/>
              <a:t>) data and normal distribution</a:t>
            </a:r>
          </a:p>
          <a:p>
            <a:r>
              <a:rPr lang="sv-SE" dirty="0"/>
              <a:t>Non-</a:t>
            </a:r>
            <a:r>
              <a:rPr lang="sv-SE" dirty="0" err="1"/>
              <a:t>parametric</a:t>
            </a:r>
            <a:endParaRPr lang="sv-SE" dirty="0"/>
          </a:p>
          <a:p>
            <a:pPr lvl="1"/>
            <a:r>
              <a:rPr lang="sv-SE" dirty="0"/>
              <a:t>No </a:t>
            </a:r>
            <a:r>
              <a:rPr lang="sv-SE" dirty="0" err="1"/>
              <a:t>assumptions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data </a:t>
            </a:r>
            <a:r>
              <a:rPr lang="sv-SE" dirty="0" err="1"/>
              <a:t>levels</a:t>
            </a:r>
            <a:r>
              <a:rPr lang="sv-SE" dirty="0"/>
              <a:t> or distribution</a:t>
            </a:r>
          </a:p>
          <a:p>
            <a:pPr lvl="1"/>
            <a:r>
              <a:rPr lang="sv-SE" dirty="0" err="1"/>
              <a:t>Based</a:t>
            </a:r>
            <a:r>
              <a:rPr lang="sv-SE" dirty="0"/>
              <a:t> on rank order, </a:t>
            </a:r>
            <a:r>
              <a:rPr lang="sv-SE" dirty="0" err="1"/>
              <a:t>frequencies</a:t>
            </a:r>
            <a:r>
              <a:rPr lang="sv-SE" dirty="0"/>
              <a:t>, proportions</a:t>
            </a:r>
          </a:p>
        </p:txBody>
      </p:sp>
    </p:spTree>
    <p:extLst>
      <p:ext uri="{BB962C8B-B14F-4D97-AF65-F5344CB8AC3E}">
        <p14:creationId xmlns:p14="http://schemas.microsoft.com/office/powerpoint/2010/main" val="265564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0E219-6ABF-FF44-BC66-C8C7ACDB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Descriptive</a:t>
            </a:r>
            <a:r>
              <a:rPr lang="sv-SE" dirty="0"/>
              <a:t> </a:t>
            </a:r>
            <a:r>
              <a:rPr lang="sv-SE" dirty="0" err="1"/>
              <a:t>statistics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8A6C2E-5A74-424C-8B94-9055B47F25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altLang="sv-SE" b="1" dirty="0"/>
              <a:t>Central </a:t>
            </a:r>
            <a:r>
              <a:rPr lang="sv-SE" altLang="sv-SE" b="1" dirty="0" err="1"/>
              <a:t>tendency</a:t>
            </a:r>
            <a:endParaRPr lang="sv-SE" altLang="sv-SE" b="1" dirty="0"/>
          </a:p>
          <a:p>
            <a:r>
              <a:rPr lang="sv-SE" altLang="sv-SE" dirty="0"/>
              <a:t>The ”</a:t>
            </a:r>
            <a:r>
              <a:rPr lang="sv-SE" altLang="sv-SE" dirty="0" err="1"/>
              <a:t>average</a:t>
            </a:r>
            <a:r>
              <a:rPr lang="sv-SE" altLang="sv-SE" dirty="0"/>
              <a:t>” </a:t>
            </a:r>
            <a:r>
              <a:rPr lang="sv-SE" altLang="sv-SE" dirty="0" err="1"/>
              <a:t>value</a:t>
            </a:r>
            <a:r>
              <a:rPr lang="sv-SE" altLang="sv-SE" dirty="0"/>
              <a:t> to </a:t>
            </a:r>
            <a:r>
              <a:rPr lang="sv-SE" altLang="sv-SE" dirty="0" err="1"/>
              <a:t>provide</a:t>
            </a:r>
            <a:r>
              <a:rPr lang="sv-SE" altLang="sv-SE" dirty="0"/>
              <a:t> a representative </a:t>
            </a:r>
            <a:r>
              <a:rPr lang="sv-SE" altLang="sv-SE" dirty="0" err="1"/>
              <a:t>summary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individual</a:t>
            </a:r>
            <a:r>
              <a:rPr lang="sv-SE" altLang="sv-SE" dirty="0"/>
              <a:t> data</a:t>
            </a:r>
          </a:p>
          <a:p>
            <a:pPr lvl="1"/>
            <a:r>
              <a:rPr lang="sv-SE" altLang="sv-SE" dirty="0" err="1"/>
              <a:t>Mean</a:t>
            </a:r>
            <a:r>
              <a:rPr lang="sv-SE" altLang="sv-SE" dirty="0"/>
              <a:t> *</a:t>
            </a:r>
          </a:p>
          <a:p>
            <a:pPr lvl="1"/>
            <a:r>
              <a:rPr lang="sv-SE" altLang="sv-SE" dirty="0"/>
              <a:t>Median</a:t>
            </a:r>
          </a:p>
          <a:p>
            <a:pPr lvl="1"/>
            <a:r>
              <a:rPr lang="sv-SE" altLang="sv-SE" dirty="0"/>
              <a:t>Mode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35B43CD-FB62-734B-AB06-A53CA2EE11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altLang="sv-SE" b="1" dirty="0"/>
              <a:t>Dispersion</a:t>
            </a:r>
          </a:p>
          <a:p>
            <a:r>
              <a:rPr lang="sv-SE" altLang="sv-SE" dirty="0" err="1"/>
              <a:t>Describes</a:t>
            </a:r>
            <a:r>
              <a:rPr lang="sv-SE" altLang="sv-SE" dirty="0"/>
              <a:t> the </a:t>
            </a:r>
            <a:r>
              <a:rPr lang="sv-SE" altLang="sv-SE" dirty="0" err="1"/>
              <a:t>spread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</a:t>
            </a:r>
            <a:r>
              <a:rPr lang="sv-SE" altLang="sv-SE" dirty="0" err="1"/>
              <a:t>individual</a:t>
            </a:r>
            <a:r>
              <a:rPr lang="sv-SE" altLang="sv-SE" dirty="0"/>
              <a:t> data </a:t>
            </a:r>
            <a:r>
              <a:rPr lang="sv-SE" altLang="sv-SE" dirty="0" err="1"/>
              <a:t>around</a:t>
            </a:r>
            <a:r>
              <a:rPr lang="sv-SE" altLang="sv-SE" dirty="0"/>
              <a:t> the central </a:t>
            </a:r>
            <a:r>
              <a:rPr lang="sv-SE" altLang="sv-SE" dirty="0" err="1"/>
              <a:t>tendency</a:t>
            </a:r>
            <a:r>
              <a:rPr lang="sv-SE" altLang="sv-SE" dirty="0"/>
              <a:t> </a:t>
            </a:r>
            <a:r>
              <a:rPr lang="sv-SE" altLang="sv-SE" dirty="0" err="1"/>
              <a:t>measure</a:t>
            </a:r>
            <a:endParaRPr lang="sv-SE" altLang="sv-SE" dirty="0"/>
          </a:p>
          <a:p>
            <a:pPr lvl="1"/>
            <a:r>
              <a:rPr lang="sv-SE" altLang="sv-SE" dirty="0" err="1"/>
              <a:t>Variance</a:t>
            </a:r>
            <a:r>
              <a:rPr lang="sv-SE" altLang="sv-SE" dirty="0"/>
              <a:t> *</a:t>
            </a:r>
          </a:p>
          <a:p>
            <a:pPr lvl="1"/>
            <a:r>
              <a:rPr lang="sv-SE" altLang="sv-SE" dirty="0"/>
              <a:t>Standard deviation (SD) *</a:t>
            </a:r>
          </a:p>
          <a:p>
            <a:pPr lvl="1"/>
            <a:r>
              <a:rPr lang="sv-SE" altLang="sv-SE" dirty="0" err="1"/>
              <a:t>Percentiles</a:t>
            </a:r>
            <a:r>
              <a:rPr lang="sv-SE" altLang="sv-SE" dirty="0"/>
              <a:t>: </a:t>
            </a:r>
            <a:r>
              <a:rPr lang="sv-SE" altLang="sv-SE" dirty="0" err="1"/>
              <a:t>Quartiles</a:t>
            </a:r>
            <a:r>
              <a:rPr lang="sv-SE" altLang="sv-SE" dirty="0"/>
              <a:t> (q1-q3), inter-</a:t>
            </a:r>
            <a:r>
              <a:rPr lang="sv-SE" altLang="sv-SE" dirty="0" err="1"/>
              <a:t>quartile</a:t>
            </a:r>
            <a:r>
              <a:rPr lang="sv-SE" altLang="sv-SE" dirty="0"/>
              <a:t> </a:t>
            </a:r>
            <a:r>
              <a:rPr lang="sv-SE" altLang="sv-SE" dirty="0" err="1"/>
              <a:t>range</a:t>
            </a:r>
            <a:r>
              <a:rPr lang="sv-SE" altLang="sv-SE" dirty="0"/>
              <a:t> (IQR)</a:t>
            </a:r>
          </a:p>
          <a:p>
            <a:pPr lvl="1"/>
            <a:r>
              <a:rPr lang="sv-SE" altLang="sv-SE" dirty="0"/>
              <a:t>Min-max</a:t>
            </a:r>
          </a:p>
          <a:p>
            <a:pPr lvl="1"/>
            <a:r>
              <a:rPr lang="sv-SE" altLang="sv-SE" dirty="0"/>
              <a:t>Range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128AB3F-C5D7-CD40-91BB-3D8A981BF7B4}"/>
              </a:ext>
            </a:extLst>
          </p:cNvPr>
          <p:cNvSpPr txBox="1"/>
          <p:nvPr/>
        </p:nvSpPr>
        <p:spPr>
          <a:xfrm>
            <a:off x="5138052" y="5357502"/>
            <a:ext cx="176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* </a:t>
            </a:r>
            <a:r>
              <a:rPr lang="sv-SE" sz="2400" i="1" dirty="0" err="1"/>
              <a:t>Parametric</a:t>
            </a: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165925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>
            <a:extLst>
              <a:ext uri="{FF2B5EF4-FFF2-40B4-BE49-F238E27FC236}">
                <a16:creationId xmlns:a16="http://schemas.microsoft.com/office/drawing/2014/main" id="{32628DCD-F362-6C4C-95B4-9D1DD5C9D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04" y="2927349"/>
            <a:ext cx="26821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Mean</a:t>
            </a:r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=  / n </a:t>
            </a:r>
          </a:p>
          <a:p>
            <a:pPr eaLnBrk="1" hangingPunct="1"/>
            <a:r>
              <a:rPr lang="sv-SE" altLang="sv-SE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2" charset="2"/>
              </a:rPr>
              <a:t>          = 474/12 = 39.5</a:t>
            </a:r>
            <a:endParaRPr lang="sv-SE" alt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08B374BC-8D0F-0644-BE0F-D0F8C4C6F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477874"/>
              </p:ext>
            </p:extLst>
          </p:nvPr>
        </p:nvGraphicFramePr>
        <p:xfrm>
          <a:off x="2412318" y="3913218"/>
          <a:ext cx="27384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800" imgH="247650" progId="Equation.3">
                  <p:embed/>
                </p:oleObj>
              </mc:Choice>
              <mc:Fallback>
                <p:oleObj name="Equation" r:id="rId2" imgW="812800" imgH="247650" progId="Equation.3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08B374BC-8D0F-0644-BE0F-D0F8C4C6F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318" y="3913218"/>
                        <a:ext cx="273843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7">
            <a:extLst>
              <a:ext uri="{FF2B5EF4-FFF2-40B4-BE49-F238E27FC236}">
                <a16:creationId xmlns:a16="http://schemas.microsoft.com/office/drawing/2014/main" id="{DD943883-B912-8948-8594-A12A7FE46C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40393" y="3118682"/>
            <a:ext cx="407769" cy="21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A9B22C2D-198D-7A4E-AA1E-686846C67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162" y="4748243"/>
            <a:ext cx="2398760" cy="66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sv-SE" altLang="sv-SE" sz="1800" dirty="0">
                <a:sym typeface="Symbol" pitchFamily="2" charset="2"/>
              </a:rPr>
              <a:t>   </a:t>
            </a:r>
            <a:r>
              <a:rPr lang="sv-SE" altLang="sv-SE" sz="1800" dirty="0" err="1">
                <a:sym typeface="Symbol" pitchFamily="2" charset="2"/>
              </a:rPr>
              <a:t>average</a:t>
            </a:r>
            <a:r>
              <a:rPr lang="sv-SE" altLang="sv-SE" sz="1800" dirty="0">
                <a:sym typeface="Symbol" pitchFamily="2" charset="2"/>
              </a:rPr>
              <a:t> </a:t>
            </a:r>
            <a:r>
              <a:rPr lang="sv-SE" altLang="sv-SE" sz="1800" dirty="0" err="1">
                <a:sym typeface="Symbol" pitchFamily="2" charset="2"/>
              </a:rPr>
              <a:t>difference</a:t>
            </a:r>
            <a:r>
              <a:rPr lang="sv-SE" altLang="sv-SE" sz="1800" dirty="0">
                <a:sym typeface="Symbol" pitchFamily="2" charset="2"/>
              </a:rPr>
              <a:t> </a:t>
            </a:r>
            <a:br>
              <a:rPr lang="sv-SE" altLang="sv-SE" sz="1800" dirty="0">
                <a:sym typeface="Symbol" pitchFamily="2" charset="2"/>
              </a:rPr>
            </a:br>
            <a:r>
              <a:rPr lang="sv-SE" altLang="sv-SE" sz="1800" dirty="0">
                <a:sym typeface="Symbol" pitchFamily="2" charset="2"/>
              </a:rPr>
              <a:t>from the </a:t>
            </a:r>
            <a:r>
              <a:rPr lang="sv-SE" altLang="sv-SE" sz="1800" dirty="0" err="1">
                <a:sym typeface="Symbol" pitchFamily="2" charset="2"/>
              </a:rPr>
              <a:t>mean</a:t>
            </a:r>
            <a:endParaRPr lang="sv-SE" altLang="sv-SE" sz="1800" dirty="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967303A1-30FD-0241-A5B3-D6247FD7011D}"/>
              </a:ext>
            </a:extLst>
          </p:cNvPr>
          <p:cNvSpPr txBox="1"/>
          <p:nvPr/>
        </p:nvSpPr>
        <p:spPr>
          <a:xfrm>
            <a:off x="9579755" y="1461021"/>
            <a:ext cx="2612245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Quartiles</a:t>
            </a:r>
            <a:r>
              <a:rPr lang="sv-SE" dirty="0"/>
              <a:t> (q1-q3)</a:t>
            </a:r>
            <a:r>
              <a:rPr lang="sv-SE" altLang="sv-SE" dirty="0"/>
              <a:t>: </a:t>
            </a:r>
          </a:p>
          <a:p>
            <a:r>
              <a:rPr lang="sv-SE" altLang="sv-SE" dirty="0"/>
              <a:t>The </a:t>
            </a:r>
            <a:r>
              <a:rPr lang="sv-SE" altLang="sv-SE" dirty="0" err="1"/>
              <a:t>values</a:t>
            </a:r>
            <a:r>
              <a:rPr lang="sv-SE" altLang="sv-SE" dirty="0"/>
              <a:t> </a:t>
            </a:r>
            <a:r>
              <a:rPr lang="sv-SE" altLang="sv-SE" dirty="0" err="1"/>
              <a:t>that</a:t>
            </a:r>
            <a:r>
              <a:rPr lang="sv-SE" altLang="sv-SE" dirty="0"/>
              <a:t> split the rank </a:t>
            </a:r>
            <a:r>
              <a:rPr lang="sv-SE" altLang="sv-SE" dirty="0" err="1"/>
              <a:t>ordered</a:t>
            </a:r>
            <a:r>
              <a:rPr lang="sv-SE" altLang="sv-SE" dirty="0"/>
              <a:t> data in 4 </a:t>
            </a:r>
            <a:r>
              <a:rPr lang="sv-SE" altLang="sv-SE" dirty="0" err="1"/>
              <a:t>equally</a:t>
            </a:r>
            <a:r>
              <a:rPr lang="sv-SE" altLang="sv-SE" dirty="0"/>
              <a:t> </a:t>
            </a:r>
            <a:r>
              <a:rPr lang="sv-SE" altLang="sv-SE" dirty="0" err="1"/>
              <a:t>sized</a:t>
            </a:r>
            <a:r>
              <a:rPr lang="sv-SE" altLang="sv-SE" dirty="0"/>
              <a:t> parts.</a:t>
            </a:r>
          </a:p>
          <a:p>
            <a:pPr>
              <a:lnSpc>
                <a:spcPct val="90000"/>
              </a:lnSpc>
            </a:pPr>
            <a:r>
              <a:rPr lang="sv-SE" altLang="sv-SE" dirty="0"/>
              <a:t>q2 = the median (md)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A26F387-5C60-AA47-8C2B-7024F751533E}"/>
              </a:ext>
            </a:extLst>
          </p:cNvPr>
          <p:cNvSpPr txBox="1"/>
          <p:nvPr/>
        </p:nvSpPr>
        <p:spPr>
          <a:xfrm>
            <a:off x="5442921" y="5100665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sv-SE" dirty="0">
                <a:latin typeface="Arial" panose="020B0604020202020204" pitchFamily="34" charset="0"/>
              </a:rPr>
              <a:t>(Mode = </a:t>
            </a:r>
            <a:r>
              <a:rPr lang="sv-SE" altLang="sv-SE" dirty="0" err="1">
                <a:latin typeface="Arial" panose="020B0604020202020204" pitchFamily="34" charset="0"/>
              </a:rPr>
              <a:t>most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  <a:r>
              <a:rPr lang="sv-SE" altLang="sv-SE" dirty="0" err="1">
                <a:latin typeface="Arial" panose="020B0604020202020204" pitchFamily="34" charset="0"/>
              </a:rPr>
              <a:t>frequently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  <a:r>
              <a:rPr lang="sv-SE" altLang="sv-SE" dirty="0" err="1">
                <a:latin typeface="Arial" panose="020B0604020202020204" pitchFamily="34" charset="0"/>
              </a:rPr>
              <a:t>occurring</a:t>
            </a:r>
            <a:r>
              <a:rPr lang="sv-SE" altLang="sv-SE" dirty="0">
                <a:latin typeface="Arial" panose="020B0604020202020204" pitchFamily="34" charset="0"/>
              </a:rPr>
              <a:t> </a:t>
            </a:r>
            <a:r>
              <a:rPr lang="sv-SE" altLang="sv-SE" dirty="0" err="1">
                <a:latin typeface="Arial" panose="020B0604020202020204" pitchFamily="34" charset="0"/>
              </a:rPr>
              <a:t>value</a:t>
            </a:r>
            <a:r>
              <a:rPr lang="sv-SE" altLang="sv-SE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9721AC1D-89B6-8C46-92E6-AFDBC09D1305}"/>
              </a:ext>
            </a:extLst>
          </p:cNvPr>
          <p:cNvSpPr txBox="1"/>
          <p:nvPr/>
        </p:nvSpPr>
        <p:spPr>
          <a:xfrm>
            <a:off x="1988622" y="489991"/>
            <a:ext cx="1994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err="1"/>
              <a:t>Parametric</a:t>
            </a:r>
            <a:endParaRPr lang="sv-SE" sz="3200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E5FFD859-FF12-DA43-A837-5020C3343868}"/>
              </a:ext>
            </a:extLst>
          </p:cNvPr>
          <p:cNvSpPr txBox="1"/>
          <p:nvPr/>
        </p:nvSpPr>
        <p:spPr>
          <a:xfrm>
            <a:off x="7394292" y="555812"/>
            <a:ext cx="2830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Non-</a:t>
            </a:r>
            <a:r>
              <a:rPr lang="sv-SE" sz="3200" dirty="0" err="1"/>
              <a:t>parametric</a:t>
            </a:r>
            <a:endParaRPr lang="sv-SE" sz="3200" dirty="0"/>
          </a:p>
        </p:txBody>
      </p:sp>
      <p:sp>
        <p:nvSpPr>
          <p:cNvPr id="30" name="AutoShape 9">
            <a:extLst>
              <a:ext uri="{FF2B5EF4-FFF2-40B4-BE49-F238E27FC236}">
                <a16:creationId xmlns:a16="http://schemas.microsoft.com/office/drawing/2014/main" id="{E3837474-CC29-D140-B49E-FB23AFE352C5}"/>
              </a:ext>
            </a:extLst>
          </p:cNvPr>
          <p:cNvSpPr>
            <a:spLocks/>
          </p:cNvSpPr>
          <p:nvPr/>
        </p:nvSpPr>
        <p:spPr bwMode="auto">
          <a:xfrm rot="10800000">
            <a:off x="1024544" y="2611778"/>
            <a:ext cx="84138" cy="1798207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>
              <a:latin typeface="Arial" panose="020B0604020202020204" pitchFamily="34" charset="0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D0F318C9-4F76-1C45-81DD-AD57153DB908}"/>
              </a:ext>
            </a:extLst>
          </p:cNvPr>
          <p:cNvSpPr txBox="1"/>
          <p:nvPr/>
        </p:nvSpPr>
        <p:spPr>
          <a:xfrm>
            <a:off x="216883" y="3289144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±1 SD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2AA324CC-B4ED-5348-AF62-01EC3F7BDC2C}"/>
              </a:ext>
            </a:extLst>
          </p:cNvPr>
          <p:cNvSpPr txBox="1"/>
          <p:nvPr/>
        </p:nvSpPr>
        <p:spPr>
          <a:xfrm>
            <a:off x="454215" y="248879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53.3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AB183136-8871-4E4E-974D-51A3F436B714}"/>
              </a:ext>
            </a:extLst>
          </p:cNvPr>
          <p:cNvSpPr txBox="1"/>
          <p:nvPr/>
        </p:nvSpPr>
        <p:spPr>
          <a:xfrm>
            <a:off x="454215" y="417577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25.7</a:t>
            </a: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E28D32EB-C119-7641-B894-3F2A74FEE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6" r="3174" b="-128"/>
          <a:stretch/>
        </p:blipFill>
        <p:spPr>
          <a:xfrm>
            <a:off x="1145006" y="1547122"/>
            <a:ext cx="1101927" cy="3441700"/>
          </a:xfrm>
          <a:prstGeom prst="rect">
            <a:avLst/>
          </a:prstGeom>
        </p:spPr>
      </p:pic>
      <p:sp>
        <p:nvSpPr>
          <p:cNvPr id="44" name="Text Box 5">
            <a:extLst>
              <a:ext uri="{FF2B5EF4-FFF2-40B4-BE49-F238E27FC236}">
                <a16:creationId xmlns:a16="http://schemas.microsoft.com/office/drawing/2014/main" id="{4BB008CD-5BDF-7B4F-85E3-0F733BAE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937" y="3179558"/>
            <a:ext cx="2079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median (q</a:t>
            </a:r>
            <a:r>
              <a:rPr lang="sv-SE" altLang="sv-SE" sz="2000" baseline="-25000" dirty="0">
                <a:latin typeface="Arial" panose="020B0604020202020204" pitchFamily="34" charset="0"/>
              </a:rPr>
              <a:t>2</a:t>
            </a:r>
            <a:r>
              <a:rPr lang="sv-SE" altLang="sv-SE" sz="2000" dirty="0">
                <a:latin typeface="Arial" panose="020B0604020202020204" pitchFamily="34" charset="0"/>
              </a:rPr>
              <a:t>) = 34</a:t>
            </a: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ED5B7492-7FC7-BD4E-B6EB-9CC31576E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937" y="3951083"/>
            <a:ext cx="1280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q</a:t>
            </a:r>
            <a:r>
              <a:rPr lang="sv-SE" altLang="sv-SE" sz="2000" baseline="-25000" dirty="0">
                <a:latin typeface="Arial" panose="020B0604020202020204" pitchFamily="34" charset="0"/>
              </a:rPr>
              <a:t>1</a:t>
            </a:r>
            <a:r>
              <a:rPr lang="sv-SE" altLang="sv-SE" sz="2000" dirty="0">
                <a:latin typeface="Arial" panose="020B0604020202020204" pitchFamily="34" charset="0"/>
              </a:rPr>
              <a:t> = 29.5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16198215-3642-5141-AD57-51B619CE4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937" y="2385808"/>
            <a:ext cx="997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q</a:t>
            </a:r>
            <a:r>
              <a:rPr lang="sv-SE" altLang="sv-SE" sz="2000" baseline="-25000" dirty="0">
                <a:latin typeface="Arial" panose="020B0604020202020204" pitchFamily="34" charset="0"/>
              </a:rPr>
              <a:t>3</a:t>
            </a:r>
            <a:r>
              <a:rPr lang="sv-SE" altLang="sv-SE" sz="2000" dirty="0">
                <a:latin typeface="Arial" panose="020B0604020202020204" pitchFamily="34" charset="0"/>
              </a:rPr>
              <a:t> = 54</a:t>
            </a: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E955664B-BA9E-D045-BF60-B4FB4023B5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9437" y="2586363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AA5C6477-874E-5246-86D6-9ADD7EE0AC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9437" y="3368824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891254BC-B2E4-9F41-BBB4-0A66199E7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9437" y="4149874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09C2F36F-4559-D141-A2F8-21E9BF391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647" y="1747986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max</a:t>
            </a:r>
            <a:endParaRPr lang="sv-SE" altLang="sv-SE" sz="1600" dirty="0">
              <a:latin typeface="Arial" panose="020B0604020202020204" pitchFamily="34" charset="0"/>
            </a:endParaRPr>
          </a:p>
        </p:txBody>
      </p:sp>
      <p:sp>
        <p:nvSpPr>
          <p:cNvPr id="51" name="Line 10">
            <a:extLst>
              <a:ext uri="{FF2B5EF4-FFF2-40B4-BE49-F238E27FC236}">
                <a16:creationId xmlns:a16="http://schemas.microsoft.com/office/drawing/2014/main" id="{7C20E6BF-D28F-674A-825D-F4379C1174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1147" y="1948541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id="{8B2448CC-B7FA-E849-822E-1E80572F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409" y="4621185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min</a:t>
            </a:r>
            <a:endParaRPr lang="sv-SE" altLang="sv-SE" sz="1600" dirty="0">
              <a:latin typeface="Arial" panose="020B0604020202020204" pitchFamily="34" charset="0"/>
            </a:endParaRP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09E50454-CFF6-AB48-A03F-E86D75782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5909" y="481045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AutoShape 9">
            <a:extLst>
              <a:ext uri="{FF2B5EF4-FFF2-40B4-BE49-F238E27FC236}">
                <a16:creationId xmlns:a16="http://schemas.microsoft.com/office/drawing/2014/main" id="{8297F23C-61CE-7E4A-9099-493F3BDEF1C7}"/>
              </a:ext>
            </a:extLst>
          </p:cNvPr>
          <p:cNvSpPr>
            <a:spLocks/>
          </p:cNvSpPr>
          <p:nvPr/>
        </p:nvSpPr>
        <p:spPr bwMode="auto">
          <a:xfrm rot="10800000">
            <a:off x="6422768" y="206552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>
              <a:latin typeface="Arial" panose="020B0604020202020204" pitchFamily="34" charset="0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C8975458-F875-5E42-87FA-74244970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446" y="2092460"/>
            <a:ext cx="932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>
                <a:latin typeface="Arial" panose="020B0604020202020204" pitchFamily="34" charset="0"/>
              </a:rPr>
              <a:t>Mode</a:t>
            </a:r>
          </a:p>
        </p:txBody>
      </p: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0550B46F-4A85-004C-9FC3-35547D6D8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6" r="3174" b="-128"/>
          <a:stretch/>
        </p:blipFill>
        <p:spPr>
          <a:xfrm>
            <a:off x="6506275" y="1545728"/>
            <a:ext cx="1101927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31" grpId="0"/>
      <p:bldP spid="36" grpId="0"/>
      <p:bldP spid="37" grpId="0"/>
      <p:bldP spid="39" grpId="0"/>
      <p:bldP spid="30" grpId="0" animBg="1"/>
      <p:bldP spid="40" grpId="0"/>
      <p:bldP spid="41" grpId="0"/>
      <p:bldP spid="42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1955</Words>
  <Application>Microsoft Macintosh PowerPoint</Application>
  <PresentationFormat>Bredbild</PresentationFormat>
  <Paragraphs>310</Paragraphs>
  <Slides>29</Slides>
  <Notes>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Meaning and use of numbers (part 2):  Using and analyzing numbers</vt:lpstr>
      <vt:lpstr>Learning Objectives</vt:lpstr>
      <vt:lpstr>Exercise</vt:lpstr>
      <vt:lpstr>Implications: Why does it matter?</vt:lpstr>
      <vt:lpstr>Statistical data analysis</vt:lpstr>
      <vt:lpstr>Statistical data analysis</vt:lpstr>
      <vt:lpstr>Choice of appropriate statistical methods</vt:lpstr>
      <vt:lpstr>Descriptive statistics</vt:lpstr>
      <vt:lpstr>PowerPoint-presentation</vt:lpstr>
      <vt:lpstr>Boxplot</vt:lpstr>
      <vt:lpstr>Distribution of data</vt:lpstr>
      <vt:lpstr>Implications</vt:lpstr>
      <vt:lpstr>An example</vt:lpstr>
      <vt:lpstr>Common statistical methods and their use according to data levels, distribution and situation</vt:lpstr>
      <vt:lpstr>Correlation:  Degree of linear covariation between two variables</vt:lpstr>
      <vt:lpstr>Types of correlation by types of data</vt:lpstr>
      <vt:lpstr>Regression</vt:lpstr>
      <vt:lpstr>Multivariate statistics</vt:lpstr>
      <vt:lpstr>PowerPoint-presentation</vt:lpstr>
      <vt:lpstr>Hypothesis testing</vt:lpstr>
      <vt:lpstr>The P-value</vt:lpstr>
      <vt:lpstr>The P-value</vt:lpstr>
      <vt:lpstr>Confidence intervals (CIs)</vt:lpstr>
      <vt:lpstr>PowerPoint-presentation</vt:lpstr>
      <vt:lpstr>PowerPoint-presentation</vt:lpstr>
      <vt:lpstr>PowerPoint-presentation</vt:lpstr>
      <vt:lpstr>Issues to consider</vt:lpstr>
      <vt:lpstr>Completion of the exercise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18</cp:revision>
  <dcterms:created xsi:type="dcterms:W3CDTF">2022-12-12T07:56:35Z</dcterms:created>
  <dcterms:modified xsi:type="dcterms:W3CDTF">2023-11-08T09:35:08Z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