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73" r:id="rId4"/>
    <p:sldId id="274" r:id="rId5"/>
    <p:sldId id="275" r:id="rId6"/>
    <p:sldId id="381" r:id="rId7"/>
    <p:sldId id="282" r:id="rId8"/>
    <p:sldId id="803" r:id="rId9"/>
    <p:sldId id="812" r:id="rId10"/>
    <p:sldId id="283" r:id="rId11"/>
    <p:sldId id="372" r:id="rId12"/>
    <p:sldId id="285" r:id="rId13"/>
    <p:sldId id="286" r:id="rId14"/>
    <p:sldId id="807" r:id="rId15"/>
    <p:sldId id="806" r:id="rId16"/>
    <p:sldId id="289" r:id="rId17"/>
    <p:sldId id="811" r:id="rId18"/>
    <p:sldId id="287" r:id="rId19"/>
    <p:sldId id="295" r:id="rId20"/>
    <p:sldId id="376" r:id="rId21"/>
    <p:sldId id="809" r:id="rId22"/>
    <p:sldId id="813" r:id="rId23"/>
  </p:sldIdLst>
  <p:sldSz cx="12192000" cy="6858000"/>
  <p:notesSz cx="6858000" cy="9144000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48"/>
    <p:restoredTop sz="96327"/>
  </p:normalViewPr>
  <p:slideViewPr>
    <p:cSldViewPr snapToGrid="0">
      <p:cViewPr varScale="1">
        <p:scale>
          <a:sx n="113" d="100"/>
          <a:sy n="113" d="100"/>
        </p:scale>
        <p:origin x="6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499F6-5E3B-CC4B-83DC-8969F608FF31}" type="datetimeFigureOut">
              <a:rPr lang="sv-SE" smtClean="0"/>
              <a:t>2023-11-08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680791-384F-E543-B79C-801F336B5A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895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>
            <a:extLst>
              <a:ext uri="{FF2B5EF4-FFF2-40B4-BE49-F238E27FC236}">
                <a16:creationId xmlns:a16="http://schemas.microsoft.com/office/drawing/2014/main" id="{B56F7506-1DB4-0240-B816-881CB1A8FB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8" name="Rectangle 3">
            <a:extLst>
              <a:ext uri="{FF2B5EF4-FFF2-40B4-BE49-F238E27FC236}">
                <a16:creationId xmlns:a16="http://schemas.microsoft.com/office/drawing/2014/main" id="{C0E23EFF-8550-1B47-A603-2B3167E157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v-S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3179D-E8E9-E3EA-35D5-600D208EC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B89B85-DB29-8CD7-3AAE-0C7D8A02AC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845764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307A5-4DC7-1BEC-3FDB-979134770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4E0F90-C813-648E-2596-CCCDB18344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869CE-9132-EE61-FA52-BA7AD4776A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11/8/23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063DB-CC34-9C76-201D-9521D56A9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370E2-DD8D-4EB9-D006-29F9ABCEB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382965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787589-EAF7-7FD7-F2EC-6EBA2A3283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F28D9D-9C67-F350-392F-B149C90943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DD0BF-8FCE-1370-F91F-8098E20D0D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11/8/23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33D41-00BB-F0AC-11EF-165F08B4A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4EC5C-F93C-2349-D975-91319D085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920510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C72078-1F01-3E49-8742-DC1B446297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FB09B-7300-5044-9077-A86582B23B27}" type="datetime1">
              <a:rPr lang="sv-SE" altLang="sv-SE"/>
              <a:pPr>
                <a:defRPr/>
              </a:pPr>
              <a:t>2023-11-08</a:t>
            </a:fld>
            <a:endParaRPr lang="sv-SE" alt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D2548D-305F-4D46-91EE-73CBBEFEA5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89A109-5DE1-EC48-9BB9-7F14CA1C5E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1E96B-4669-224D-9CEA-DC32A4B8D6C2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578073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4F669-B068-836D-61D4-2A4838C78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439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85C74-0254-0336-1B45-B061659A5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250598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B3096-5530-0861-0508-3A56D9D70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DF0C6-F634-D4EC-8A3D-15565EF7A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711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E2962-CBB6-A5E1-9616-80A815126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231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233BE-4880-12D2-FA56-FC85E6CFDF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61440"/>
            <a:ext cx="5181600" cy="481552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BBFA12-D6DF-9E5F-5131-F67A92960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61440"/>
            <a:ext cx="5181600" cy="481552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232968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7BA29-5628-36A3-2761-0E7FC6E08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3A6EB6-804D-D929-87AC-F81224EEE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7CE9EE-D558-A4DF-6E49-AF196192C3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2AEEF9-3009-ECFE-1246-06D673405B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1157B5-6FB0-0FE1-6228-F1997AF071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B02BFE-CF35-6592-404A-0E1600F125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11/8/23</a:t>
            </a:fld>
            <a:endParaRPr lang="en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A930C2-AFB0-D70C-A7DB-0AFAFEE48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B32882-E567-3516-777B-1FB7A5BDB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960400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88BB7-0C64-AC13-8355-4B321CB04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79993E-B2FE-38A6-9365-78334A1A51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11/8/23</a:t>
            </a:fld>
            <a:endParaRPr lang="en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6A1F94-D559-80C1-95D2-0856570B9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92DB70-1391-1732-2CC3-BB2DEEEA0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126475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18C9CB-B793-99AB-AA1C-F8D162975C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11/8/23</a:t>
            </a:fld>
            <a:endParaRPr lang="en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21F578-1D3F-1983-2D46-0CA027B99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846DD7-663E-8D55-AE79-CE7021794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01880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F0088-7BEE-114C-47D2-7C75E421D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1FE15-BED3-4A69-C520-7C4D8C5B0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1A165C-8EDB-CB77-96EC-BEE223002F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5828D-86AC-8E80-0618-7E5119BB7C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11/8/23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1FC49E-0B95-1ACB-11FE-932A3352D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459BAC-511D-50A7-5A19-87FF49189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4297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9537C-4A27-EA8C-7671-C1B8B3187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3BA6F3-D164-C635-D6FE-E6D0FBDCD9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DB5F6A-9E7A-4DBD-7561-3ABB1CDF4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081FD9-7B78-D626-212F-84DC21CE6E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11/8/23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AF957F-24B7-0B57-8FC3-B96A03172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34E2AA-53BF-1C4E-F268-4F6427E3B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254545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684F64-240D-C9B3-4318-EA03C8CB6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98B89-FF20-91B4-3503-8B6F258DF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3CAFB99-334F-065D-1C77-534D9178CA71}"/>
              </a:ext>
            </a:extLst>
          </p:cNvPr>
          <p:cNvGrpSpPr/>
          <p:nvPr userDrawn="1"/>
        </p:nvGrpSpPr>
        <p:grpSpPr>
          <a:xfrm>
            <a:off x="179523" y="6121210"/>
            <a:ext cx="6520219" cy="633095"/>
            <a:chOff x="519728" y="10058718"/>
            <a:chExt cx="6520219" cy="63309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7173820-6D4F-B0C4-A30B-F7D0678B2B6A}"/>
                </a:ext>
              </a:extLst>
            </p:cNvPr>
            <p:cNvPicPr/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28" y="10058718"/>
              <a:ext cx="2218055" cy="63309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D579E16-F6AE-08E5-6699-4737ED30B6B0}"/>
                </a:ext>
              </a:extLst>
            </p:cNvPr>
            <p:cNvSpPr txBox="1"/>
            <p:nvPr userDrawn="1"/>
          </p:nvSpPr>
          <p:spPr>
            <a:xfrm>
              <a:off x="2796720" y="10142137"/>
              <a:ext cx="42432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/>
                <a:t>Reference number: 618596-EPP-1-2020-1-SE-EPPKA2-CBHE-JP</a:t>
              </a:r>
              <a:br>
                <a:rPr lang="en-GB" sz="800" dirty="0"/>
              </a:br>
              <a:r>
                <a:rPr lang="en-GB" sz="800" dirty="0"/>
                <a:t>This publication [communication] reflects the views only of the authors, and the Commission cannot be held responsible for any use, which may be made of the information contained therein.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7B58126-C7BE-5D18-F25B-55D3658D4AEE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058439" y="5504807"/>
            <a:ext cx="1074143" cy="130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94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3.emf"/><Relationship Id="rId7" Type="http://schemas.openxmlformats.org/officeDocument/2006/relationships/image" Target="../media/image26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teq.nu/resources" TargetMode="External"/><Relationship Id="rId2" Type="http://schemas.openxmlformats.org/officeDocument/2006/relationships/hyperlink" Target="https://archive.org/details/physicstheelemen029733mbp/page/n7/mode/2u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80/165019701300006542" TargetMode="External"/><Relationship Id="rId5" Type="http://schemas.openxmlformats.org/officeDocument/2006/relationships/hyperlink" Target="https://www.researchgate.net/profile/Charles-Merbitz/publication/20619750_Ordinal_scale_and_foundations_of_misinference/links/0fcfd50059d8897a5c000000/Ordinal-scale-and-foundations-of-misinference.pdf" TargetMode="External"/><Relationship Id="rId4" Type="http://schemas.openxmlformats.org/officeDocument/2006/relationships/hyperlink" Target="http://dx.doi.org/10.1136/jnnp.74.suppl_4.iv22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pm.org/documents/20126/2071204/JCGM_200_2012.pdf/f0e1ad45-d337-bbeb-53a6-15fe649d0ff1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F4CEB-918A-0472-B6E4-4689B9CD39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844" y="1122363"/>
            <a:ext cx="10758311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Meaning and use of numbers (part 1)</a:t>
            </a:r>
            <a:r>
              <a:rPr lang="en-GB" dirty="0"/>
              <a:t>: </a:t>
            </a:r>
            <a:br>
              <a:rPr lang="en-GB" dirty="0"/>
            </a:br>
            <a:r>
              <a:rPr lang="en-GB" dirty="0"/>
              <a:t>Measurement and assessments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1D21B8-B733-D6AC-A679-00D982C92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633095"/>
          </a:xfrm>
        </p:spPr>
        <p:txBody>
          <a:bodyPr>
            <a:normAutofit/>
          </a:bodyPr>
          <a:lstStyle/>
          <a:p>
            <a:r>
              <a:rPr lang="sv-SE" dirty="0"/>
              <a:t>Clinical </a:t>
            </a:r>
            <a:r>
              <a:rPr lang="sv-SE" dirty="0" err="1"/>
              <a:t>assessment</a:t>
            </a:r>
            <a:r>
              <a:rPr lang="sv-SE" dirty="0"/>
              <a:t> and </a:t>
            </a:r>
            <a:r>
              <a:rPr lang="sv-SE" dirty="0" err="1"/>
              <a:t>outcome</a:t>
            </a:r>
            <a:r>
              <a:rPr lang="sv-SE" dirty="0"/>
              <a:t> </a:t>
            </a:r>
            <a:r>
              <a:rPr lang="sv-SE" dirty="0" err="1"/>
              <a:t>measurement</a:t>
            </a:r>
            <a:endParaRPr lang="en-SE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ADD9B8F-30B1-E9B3-FE6D-B4C2CCF58456}"/>
              </a:ext>
            </a:extLst>
          </p:cNvPr>
          <p:cNvSpPr txBox="1">
            <a:spLocks/>
          </p:cNvSpPr>
          <p:nvPr/>
        </p:nvSpPr>
        <p:spPr>
          <a:xfrm>
            <a:off x="1696949" y="4327208"/>
            <a:ext cx="9144000" cy="6330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Peter Hagell</a:t>
            </a:r>
            <a:br>
              <a:rPr lang="en-GB" dirty="0"/>
            </a:br>
            <a:r>
              <a:rPr lang="en-GB" dirty="0"/>
              <a:t>Kristianstad university</a:t>
            </a:r>
          </a:p>
        </p:txBody>
      </p:sp>
    </p:spTree>
    <p:extLst>
      <p:ext uri="{BB962C8B-B14F-4D97-AF65-F5344CB8AC3E}">
        <p14:creationId xmlns:p14="http://schemas.microsoft.com/office/powerpoint/2010/main" val="1161591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8139C54F-389F-A140-B32B-95D2B84B2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5856" y="463137"/>
            <a:ext cx="5656144" cy="5284519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30F2FFC8-7976-7148-8D23-EEB54981F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81" y="673924"/>
            <a:ext cx="6079137" cy="4613564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11328E1D-56DE-2640-B61F-AFB2C664A1D0}"/>
              </a:ext>
            </a:extLst>
          </p:cNvPr>
          <p:cNvSpPr txBox="1"/>
          <p:nvPr/>
        </p:nvSpPr>
        <p:spPr>
          <a:xfrm rot="19902672">
            <a:off x="4083491" y="2707574"/>
            <a:ext cx="27177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3600" b="1" dirty="0">
                <a:solidFill>
                  <a:srgbClr val="FF0000"/>
                </a:solidFill>
              </a:rPr>
              <a:t>Observations</a:t>
            </a:r>
          </a:p>
          <a:p>
            <a:pPr algn="ctr"/>
            <a:r>
              <a:rPr lang="sv-SE" sz="3600" b="1" dirty="0" err="1">
                <a:solidFill>
                  <a:srgbClr val="FF0000"/>
                </a:solidFill>
              </a:rPr>
              <a:t>Assessments</a:t>
            </a:r>
            <a:endParaRPr lang="sv-SE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804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Bildobjekt 90">
            <a:extLst>
              <a:ext uri="{FF2B5EF4-FFF2-40B4-BE49-F238E27FC236}">
                <a16:creationId xmlns:a16="http://schemas.microsoft.com/office/drawing/2014/main" id="{1D851559-3ABF-3845-98D8-794D7A1A5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907" y="266558"/>
            <a:ext cx="5842000" cy="4635500"/>
          </a:xfrm>
          <a:prstGeom prst="rect">
            <a:avLst/>
          </a:prstGeom>
        </p:spPr>
      </p:pic>
      <p:grpSp>
        <p:nvGrpSpPr>
          <p:cNvPr id="44" name="Grupp 43">
            <a:extLst>
              <a:ext uri="{FF2B5EF4-FFF2-40B4-BE49-F238E27FC236}">
                <a16:creationId xmlns:a16="http://schemas.microsoft.com/office/drawing/2014/main" id="{D51B0C51-F77C-534A-85B4-87E8DA1540DF}"/>
              </a:ext>
            </a:extLst>
          </p:cNvPr>
          <p:cNvGrpSpPr/>
          <p:nvPr/>
        </p:nvGrpSpPr>
        <p:grpSpPr>
          <a:xfrm>
            <a:off x="5683691" y="668859"/>
            <a:ext cx="3064271" cy="4026517"/>
            <a:chOff x="5683691" y="668859"/>
            <a:chExt cx="3064271" cy="4026517"/>
          </a:xfrm>
        </p:grpSpPr>
        <p:sp>
          <p:nvSpPr>
            <p:cNvPr id="4" name="TextBox 22">
              <a:extLst>
                <a:ext uri="{FF2B5EF4-FFF2-40B4-BE49-F238E27FC236}">
                  <a16:creationId xmlns:a16="http://schemas.microsoft.com/office/drawing/2014/main" id="{38F7E6D0-A0B2-FB42-BBEB-A0E61A012A44}"/>
                </a:ext>
              </a:extLst>
            </p:cNvPr>
            <p:cNvSpPr txBox="1"/>
            <p:nvPr/>
          </p:nvSpPr>
          <p:spPr bwMode="auto">
            <a:xfrm>
              <a:off x="5690439" y="672034"/>
              <a:ext cx="312737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0</a:t>
              </a:r>
            </a:p>
          </p:txBody>
        </p:sp>
        <p:sp>
          <p:nvSpPr>
            <p:cNvPr id="5" name="TextBox 23">
              <a:extLst>
                <a:ext uri="{FF2B5EF4-FFF2-40B4-BE49-F238E27FC236}">
                  <a16:creationId xmlns:a16="http://schemas.microsoft.com/office/drawing/2014/main" id="{AB5B0056-5DEE-4144-ABA6-BCEAA570FE3F}"/>
                </a:ext>
              </a:extLst>
            </p:cNvPr>
            <p:cNvSpPr txBox="1"/>
            <p:nvPr/>
          </p:nvSpPr>
          <p:spPr bwMode="auto">
            <a:xfrm>
              <a:off x="6625433" y="668859"/>
              <a:ext cx="312739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1</a:t>
              </a:r>
            </a:p>
          </p:txBody>
        </p:sp>
        <p:sp>
          <p:nvSpPr>
            <p:cNvPr id="6" name="TextBox 24">
              <a:extLst>
                <a:ext uri="{FF2B5EF4-FFF2-40B4-BE49-F238E27FC236}">
                  <a16:creationId xmlns:a16="http://schemas.microsoft.com/office/drawing/2014/main" id="{8A29328E-16C9-A640-AB62-7027FAD602F4}"/>
                </a:ext>
              </a:extLst>
            </p:cNvPr>
            <p:cNvSpPr txBox="1"/>
            <p:nvPr/>
          </p:nvSpPr>
          <p:spPr bwMode="auto">
            <a:xfrm>
              <a:off x="7524803" y="678384"/>
              <a:ext cx="3143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2</a:t>
              </a:r>
            </a:p>
          </p:txBody>
        </p:sp>
        <p:sp>
          <p:nvSpPr>
            <p:cNvPr id="7" name="TextBox 25">
              <a:extLst>
                <a:ext uri="{FF2B5EF4-FFF2-40B4-BE49-F238E27FC236}">
                  <a16:creationId xmlns:a16="http://schemas.microsoft.com/office/drawing/2014/main" id="{835E937F-F1AC-184D-8FAA-01FA90951FA5}"/>
                </a:ext>
              </a:extLst>
            </p:cNvPr>
            <p:cNvSpPr txBox="1"/>
            <p:nvPr/>
          </p:nvSpPr>
          <p:spPr bwMode="auto">
            <a:xfrm>
              <a:off x="8433637" y="675209"/>
              <a:ext cx="3143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3</a:t>
              </a:r>
            </a:p>
          </p:txBody>
        </p:sp>
        <p:sp>
          <p:nvSpPr>
            <p:cNvPr id="9" name="TextBox 22">
              <a:extLst>
                <a:ext uri="{FF2B5EF4-FFF2-40B4-BE49-F238E27FC236}">
                  <a16:creationId xmlns:a16="http://schemas.microsoft.com/office/drawing/2014/main" id="{0AC503B0-762A-9F40-AFC9-8196A9DEBF09}"/>
                </a:ext>
              </a:extLst>
            </p:cNvPr>
            <p:cNvSpPr txBox="1"/>
            <p:nvPr/>
          </p:nvSpPr>
          <p:spPr bwMode="auto">
            <a:xfrm>
              <a:off x="5683691" y="1192439"/>
              <a:ext cx="312737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0</a:t>
              </a:r>
            </a:p>
          </p:txBody>
        </p:sp>
        <p:sp>
          <p:nvSpPr>
            <p:cNvPr id="10" name="TextBox 23">
              <a:extLst>
                <a:ext uri="{FF2B5EF4-FFF2-40B4-BE49-F238E27FC236}">
                  <a16:creationId xmlns:a16="http://schemas.microsoft.com/office/drawing/2014/main" id="{43E1E985-B1EF-5247-9B44-11C4C9684AA5}"/>
                </a:ext>
              </a:extLst>
            </p:cNvPr>
            <p:cNvSpPr txBox="1"/>
            <p:nvPr/>
          </p:nvSpPr>
          <p:spPr bwMode="auto">
            <a:xfrm>
              <a:off x="6618685" y="1189264"/>
              <a:ext cx="312739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1</a:t>
              </a:r>
            </a:p>
          </p:txBody>
        </p:sp>
        <p:sp>
          <p:nvSpPr>
            <p:cNvPr id="11" name="TextBox 24">
              <a:extLst>
                <a:ext uri="{FF2B5EF4-FFF2-40B4-BE49-F238E27FC236}">
                  <a16:creationId xmlns:a16="http://schemas.microsoft.com/office/drawing/2014/main" id="{4BC77099-7D30-B744-8FDF-67F6B448C25D}"/>
                </a:ext>
              </a:extLst>
            </p:cNvPr>
            <p:cNvSpPr txBox="1"/>
            <p:nvPr/>
          </p:nvSpPr>
          <p:spPr bwMode="auto">
            <a:xfrm>
              <a:off x="7518055" y="1198789"/>
              <a:ext cx="3143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2</a:t>
              </a:r>
            </a:p>
          </p:txBody>
        </p:sp>
        <p:sp>
          <p:nvSpPr>
            <p:cNvPr id="12" name="TextBox 25">
              <a:extLst>
                <a:ext uri="{FF2B5EF4-FFF2-40B4-BE49-F238E27FC236}">
                  <a16:creationId xmlns:a16="http://schemas.microsoft.com/office/drawing/2014/main" id="{D2230AA3-C967-394E-A83B-898823299657}"/>
                </a:ext>
              </a:extLst>
            </p:cNvPr>
            <p:cNvSpPr txBox="1"/>
            <p:nvPr/>
          </p:nvSpPr>
          <p:spPr bwMode="auto">
            <a:xfrm>
              <a:off x="8426889" y="1195614"/>
              <a:ext cx="3143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3</a:t>
              </a:r>
            </a:p>
          </p:txBody>
        </p:sp>
        <p:sp>
          <p:nvSpPr>
            <p:cNvPr id="14" name="TextBox 22">
              <a:extLst>
                <a:ext uri="{FF2B5EF4-FFF2-40B4-BE49-F238E27FC236}">
                  <a16:creationId xmlns:a16="http://schemas.microsoft.com/office/drawing/2014/main" id="{84CBAAED-78AB-7942-A307-F7840E922220}"/>
                </a:ext>
              </a:extLst>
            </p:cNvPr>
            <p:cNvSpPr txBox="1"/>
            <p:nvPr/>
          </p:nvSpPr>
          <p:spPr bwMode="auto">
            <a:xfrm>
              <a:off x="5683691" y="1678360"/>
              <a:ext cx="312737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0</a:t>
              </a:r>
            </a:p>
          </p:txBody>
        </p:sp>
        <p:sp>
          <p:nvSpPr>
            <p:cNvPr id="15" name="TextBox 23">
              <a:extLst>
                <a:ext uri="{FF2B5EF4-FFF2-40B4-BE49-F238E27FC236}">
                  <a16:creationId xmlns:a16="http://schemas.microsoft.com/office/drawing/2014/main" id="{AC12876D-4FF9-434B-92D9-0B0F747477A8}"/>
                </a:ext>
              </a:extLst>
            </p:cNvPr>
            <p:cNvSpPr txBox="1"/>
            <p:nvPr/>
          </p:nvSpPr>
          <p:spPr bwMode="auto">
            <a:xfrm>
              <a:off x="6618685" y="1675185"/>
              <a:ext cx="312739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1</a:t>
              </a:r>
            </a:p>
          </p:txBody>
        </p:sp>
        <p:sp>
          <p:nvSpPr>
            <p:cNvPr id="16" name="TextBox 24">
              <a:extLst>
                <a:ext uri="{FF2B5EF4-FFF2-40B4-BE49-F238E27FC236}">
                  <a16:creationId xmlns:a16="http://schemas.microsoft.com/office/drawing/2014/main" id="{BF81270C-711C-5746-87C1-7EDE3E75BFB4}"/>
                </a:ext>
              </a:extLst>
            </p:cNvPr>
            <p:cNvSpPr txBox="1"/>
            <p:nvPr/>
          </p:nvSpPr>
          <p:spPr bwMode="auto">
            <a:xfrm>
              <a:off x="7518055" y="1684710"/>
              <a:ext cx="3143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2</a:t>
              </a:r>
            </a:p>
          </p:txBody>
        </p:sp>
        <p:sp>
          <p:nvSpPr>
            <p:cNvPr id="17" name="TextBox 25">
              <a:extLst>
                <a:ext uri="{FF2B5EF4-FFF2-40B4-BE49-F238E27FC236}">
                  <a16:creationId xmlns:a16="http://schemas.microsoft.com/office/drawing/2014/main" id="{71E57C39-576B-0640-9AAC-3CF69C5C529C}"/>
                </a:ext>
              </a:extLst>
            </p:cNvPr>
            <p:cNvSpPr txBox="1"/>
            <p:nvPr/>
          </p:nvSpPr>
          <p:spPr bwMode="auto">
            <a:xfrm>
              <a:off x="8426889" y="1681535"/>
              <a:ext cx="3143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3</a:t>
              </a:r>
            </a:p>
          </p:txBody>
        </p:sp>
        <p:sp>
          <p:nvSpPr>
            <p:cNvPr id="19" name="TextBox 22">
              <a:extLst>
                <a:ext uri="{FF2B5EF4-FFF2-40B4-BE49-F238E27FC236}">
                  <a16:creationId xmlns:a16="http://schemas.microsoft.com/office/drawing/2014/main" id="{133990FC-55AB-5447-B43C-385F5B66235F}"/>
                </a:ext>
              </a:extLst>
            </p:cNvPr>
            <p:cNvSpPr txBox="1"/>
            <p:nvPr/>
          </p:nvSpPr>
          <p:spPr bwMode="auto">
            <a:xfrm>
              <a:off x="5683691" y="2188634"/>
              <a:ext cx="312737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0</a:t>
              </a:r>
            </a:p>
          </p:txBody>
        </p:sp>
        <p:sp>
          <p:nvSpPr>
            <p:cNvPr id="20" name="TextBox 23">
              <a:extLst>
                <a:ext uri="{FF2B5EF4-FFF2-40B4-BE49-F238E27FC236}">
                  <a16:creationId xmlns:a16="http://schemas.microsoft.com/office/drawing/2014/main" id="{D07F53C1-E739-7840-B96A-BA298DBC90EF}"/>
                </a:ext>
              </a:extLst>
            </p:cNvPr>
            <p:cNvSpPr txBox="1"/>
            <p:nvPr/>
          </p:nvSpPr>
          <p:spPr bwMode="auto">
            <a:xfrm>
              <a:off x="6618685" y="2185459"/>
              <a:ext cx="312739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1</a:t>
              </a:r>
            </a:p>
          </p:txBody>
        </p:sp>
        <p:sp>
          <p:nvSpPr>
            <p:cNvPr id="21" name="TextBox 24">
              <a:extLst>
                <a:ext uri="{FF2B5EF4-FFF2-40B4-BE49-F238E27FC236}">
                  <a16:creationId xmlns:a16="http://schemas.microsoft.com/office/drawing/2014/main" id="{CC8E8C4C-18A1-A343-8F74-CE2F7325A985}"/>
                </a:ext>
              </a:extLst>
            </p:cNvPr>
            <p:cNvSpPr txBox="1"/>
            <p:nvPr/>
          </p:nvSpPr>
          <p:spPr bwMode="auto">
            <a:xfrm>
              <a:off x="7518055" y="2194984"/>
              <a:ext cx="3143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2</a:t>
              </a:r>
            </a:p>
          </p:txBody>
        </p:sp>
        <p:sp>
          <p:nvSpPr>
            <p:cNvPr id="22" name="TextBox 25">
              <a:extLst>
                <a:ext uri="{FF2B5EF4-FFF2-40B4-BE49-F238E27FC236}">
                  <a16:creationId xmlns:a16="http://schemas.microsoft.com/office/drawing/2014/main" id="{CD49D220-010E-5E47-887F-40D015DE058A}"/>
                </a:ext>
              </a:extLst>
            </p:cNvPr>
            <p:cNvSpPr txBox="1"/>
            <p:nvPr/>
          </p:nvSpPr>
          <p:spPr bwMode="auto">
            <a:xfrm>
              <a:off x="8426889" y="2191809"/>
              <a:ext cx="3143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3</a:t>
              </a:r>
            </a:p>
          </p:txBody>
        </p:sp>
        <p:sp>
          <p:nvSpPr>
            <p:cNvPr id="24" name="TextBox 22">
              <a:extLst>
                <a:ext uri="{FF2B5EF4-FFF2-40B4-BE49-F238E27FC236}">
                  <a16:creationId xmlns:a16="http://schemas.microsoft.com/office/drawing/2014/main" id="{90E70732-8C5C-F349-8622-124031047676}"/>
                </a:ext>
              </a:extLst>
            </p:cNvPr>
            <p:cNvSpPr txBox="1"/>
            <p:nvPr/>
          </p:nvSpPr>
          <p:spPr bwMode="auto">
            <a:xfrm>
              <a:off x="5683691" y="2769223"/>
              <a:ext cx="312737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0</a:t>
              </a:r>
            </a:p>
          </p:txBody>
        </p:sp>
        <p:sp>
          <p:nvSpPr>
            <p:cNvPr id="25" name="TextBox 23">
              <a:extLst>
                <a:ext uri="{FF2B5EF4-FFF2-40B4-BE49-F238E27FC236}">
                  <a16:creationId xmlns:a16="http://schemas.microsoft.com/office/drawing/2014/main" id="{38226621-3EE3-344C-855D-2873A786CE27}"/>
                </a:ext>
              </a:extLst>
            </p:cNvPr>
            <p:cNvSpPr txBox="1"/>
            <p:nvPr/>
          </p:nvSpPr>
          <p:spPr bwMode="auto">
            <a:xfrm>
              <a:off x="6618685" y="2766048"/>
              <a:ext cx="312739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1</a:t>
              </a:r>
            </a:p>
          </p:txBody>
        </p:sp>
        <p:sp>
          <p:nvSpPr>
            <p:cNvPr id="26" name="TextBox 24">
              <a:extLst>
                <a:ext uri="{FF2B5EF4-FFF2-40B4-BE49-F238E27FC236}">
                  <a16:creationId xmlns:a16="http://schemas.microsoft.com/office/drawing/2014/main" id="{485D11C9-7F65-B04C-9F16-85D5B664AA9E}"/>
                </a:ext>
              </a:extLst>
            </p:cNvPr>
            <p:cNvSpPr txBox="1"/>
            <p:nvPr/>
          </p:nvSpPr>
          <p:spPr bwMode="auto">
            <a:xfrm>
              <a:off x="7518055" y="2775573"/>
              <a:ext cx="3143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2</a:t>
              </a:r>
            </a:p>
          </p:txBody>
        </p:sp>
        <p:sp>
          <p:nvSpPr>
            <p:cNvPr id="27" name="TextBox 25">
              <a:extLst>
                <a:ext uri="{FF2B5EF4-FFF2-40B4-BE49-F238E27FC236}">
                  <a16:creationId xmlns:a16="http://schemas.microsoft.com/office/drawing/2014/main" id="{356247FE-79FC-1A46-830D-86553877CF0A}"/>
                </a:ext>
              </a:extLst>
            </p:cNvPr>
            <p:cNvSpPr txBox="1"/>
            <p:nvPr/>
          </p:nvSpPr>
          <p:spPr bwMode="auto">
            <a:xfrm>
              <a:off x="8426889" y="2772398"/>
              <a:ext cx="3143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3</a:t>
              </a:r>
            </a:p>
          </p:txBody>
        </p:sp>
        <p:sp>
          <p:nvSpPr>
            <p:cNvPr id="29" name="TextBox 22">
              <a:extLst>
                <a:ext uri="{FF2B5EF4-FFF2-40B4-BE49-F238E27FC236}">
                  <a16:creationId xmlns:a16="http://schemas.microsoft.com/office/drawing/2014/main" id="{B0692B4B-8A84-2A48-9E4F-DDBCE44E774E}"/>
                </a:ext>
              </a:extLst>
            </p:cNvPr>
            <p:cNvSpPr txBox="1"/>
            <p:nvPr/>
          </p:nvSpPr>
          <p:spPr bwMode="auto">
            <a:xfrm>
              <a:off x="5690439" y="3289689"/>
              <a:ext cx="312737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0</a:t>
              </a:r>
            </a:p>
          </p:txBody>
        </p:sp>
        <p:sp>
          <p:nvSpPr>
            <p:cNvPr id="30" name="TextBox 23">
              <a:extLst>
                <a:ext uri="{FF2B5EF4-FFF2-40B4-BE49-F238E27FC236}">
                  <a16:creationId xmlns:a16="http://schemas.microsoft.com/office/drawing/2014/main" id="{0040A1C6-7DAC-CB4A-B373-4FAEED0EA218}"/>
                </a:ext>
              </a:extLst>
            </p:cNvPr>
            <p:cNvSpPr txBox="1"/>
            <p:nvPr/>
          </p:nvSpPr>
          <p:spPr bwMode="auto">
            <a:xfrm>
              <a:off x="6625433" y="3286514"/>
              <a:ext cx="312739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1</a:t>
              </a:r>
            </a:p>
          </p:txBody>
        </p:sp>
        <p:sp>
          <p:nvSpPr>
            <p:cNvPr id="31" name="TextBox 24">
              <a:extLst>
                <a:ext uri="{FF2B5EF4-FFF2-40B4-BE49-F238E27FC236}">
                  <a16:creationId xmlns:a16="http://schemas.microsoft.com/office/drawing/2014/main" id="{50824C02-DCEB-C44B-BF1F-2AC3F6F81274}"/>
                </a:ext>
              </a:extLst>
            </p:cNvPr>
            <p:cNvSpPr txBox="1"/>
            <p:nvPr/>
          </p:nvSpPr>
          <p:spPr bwMode="auto">
            <a:xfrm>
              <a:off x="7524803" y="3296039"/>
              <a:ext cx="3143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2</a:t>
              </a:r>
            </a:p>
          </p:txBody>
        </p:sp>
        <p:sp>
          <p:nvSpPr>
            <p:cNvPr id="32" name="TextBox 25">
              <a:extLst>
                <a:ext uri="{FF2B5EF4-FFF2-40B4-BE49-F238E27FC236}">
                  <a16:creationId xmlns:a16="http://schemas.microsoft.com/office/drawing/2014/main" id="{921A2D50-51F6-A94C-924F-8DD46F286923}"/>
                </a:ext>
              </a:extLst>
            </p:cNvPr>
            <p:cNvSpPr txBox="1"/>
            <p:nvPr/>
          </p:nvSpPr>
          <p:spPr bwMode="auto">
            <a:xfrm>
              <a:off x="8433637" y="3292864"/>
              <a:ext cx="3143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3</a:t>
              </a:r>
            </a:p>
          </p:txBody>
        </p:sp>
        <p:sp>
          <p:nvSpPr>
            <p:cNvPr id="34" name="TextBox 22">
              <a:extLst>
                <a:ext uri="{FF2B5EF4-FFF2-40B4-BE49-F238E27FC236}">
                  <a16:creationId xmlns:a16="http://schemas.microsoft.com/office/drawing/2014/main" id="{6B18E068-FD5F-B24D-9633-1857C6143350}"/>
                </a:ext>
              </a:extLst>
            </p:cNvPr>
            <p:cNvSpPr txBox="1"/>
            <p:nvPr/>
          </p:nvSpPr>
          <p:spPr bwMode="auto">
            <a:xfrm>
              <a:off x="5683691" y="3799963"/>
              <a:ext cx="312737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0</a:t>
              </a:r>
            </a:p>
          </p:txBody>
        </p:sp>
        <p:sp>
          <p:nvSpPr>
            <p:cNvPr id="35" name="TextBox 23">
              <a:extLst>
                <a:ext uri="{FF2B5EF4-FFF2-40B4-BE49-F238E27FC236}">
                  <a16:creationId xmlns:a16="http://schemas.microsoft.com/office/drawing/2014/main" id="{87064EC4-5D0A-3643-9F36-B45A266263F4}"/>
                </a:ext>
              </a:extLst>
            </p:cNvPr>
            <p:cNvSpPr txBox="1"/>
            <p:nvPr/>
          </p:nvSpPr>
          <p:spPr bwMode="auto">
            <a:xfrm>
              <a:off x="6618685" y="3796788"/>
              <a:ext cx="312739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1</a:t>
              </a:r>
            </a:p>
          </p:txBody>
        </p:sp>
        <p:sp>
          <p:nvSpPr>
            <p:cNvPr id="36" name="TextBox 24">
              <a:extLst>
                <a:ext uri="{FF2B5EF4-FFF2-40B4-BE49-F238E27FC236}">
                  <a16:creationId xmlns:a16="http://schemas.microsoft.com/office/drawing/2014/main" id="{B8AEEA86-A38F-624B-818D-9A246ADFB0B0}"/>
                </a:ext>
              </a:extLst>
            </p:cNvPr>
            <p:cNvSpPr txBox="1"/>
            <p:nvPr/>
          </p:nvSpPr>
          <p:spPr bwMode="auto">
            <a:xfrm>
              <a:off x="7518055" y="3806313"/>
              <a:ext cx="3143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2</a:t>
              </a:r>
            </a:p>
          </p:txBody>
        </p:sp>
        <p:sp>
          <p:nvSpPr>
            <p:cNvPr id="37" name="TextBox 25">
              <a:extLst>
                <a:ext uri="{FF2B5EF4-FFF2-40B4-BE49-F238E27FC236}">
                  <a16:creationId xmlns:a16="http://schemas.microsoft.com/office/drawing/2014/main" id="{17CC3D33-33F9-1846-96EC-A948FF169DD1}"/>
                </a:ext>
              </a:extLst>
            </p:cNvPr>
            <p:cNvSpPr txBox="1"/>
            <p:nvPr/>
          </p:nvSpPr>
          <p:spPr bwMode="auto">
            <a:xfrm>
              <a:off x="8426889" y="3803138"/>
              <a:ext cx="3143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3</a:t>
              </a:r>
            </a:p>
          </p:txBody>
        </p:sp>
        <p:sp>
          <p:nvSpPr>
            <p:cNvPr id="39" name="TextBox 22">
              <a:extLst>
                <a:ext uri="{FF2B5EF4-FFF2-40B4-BE49-F238E27FC236}">
                  <a16:creationId xmlns:a16="http://schemas.microsoft.com/office/drawing/2014/main" id="{E3E5F067-BF6F-554D-9F01-1F581C0542B5}"/>
                </a:ext>
              </a:extLst>
            </p:cNvPr>
            <p:cNvSpPr txBox="1"/>
            <p:nvPr/>
          </p:nvSpPr>
          <p:spPr bwMode="auto">
            <a:xfrm>
              <a:off x="5683691" y="4319138"/>
              <a:ext cx="312737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0</a:t>
              </a:r>
            </a:p>
          </p:txBody>
        </p:sp>
        <p:sp>
          <p:nvSpPr>
            <p:cNvPr id="40" name="TextBox 23">
              <a:extLst>
                <a:ext uri="{FF2B5EF4-FFF2-40B4-BE49-F238E27FC236}">
                  <a16:creationId xmlns:a16="http://schemas.microsoft.com/office/drawing/2014/main" id="{6C2C0ECF-BDDE-5F4F-9FF2-5FEE872CF224}"/>
                </a:ext>
              </a:extLst>
            </p:cNvPr>
            <p:cNvSpPr txBox="1"/>
            <p:nvPr/>
          </p:nvSpPr>
          <p:spPr bwMode="auto">
            <a:xfrm>
              <a:off x="6618685" y="4315963"/>
              <a:ext cx="312739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1</a:t>
              </a:r>
            </a:p>
          </p:txBody>
        </p:sp>
        <p:sp>
          <p:nvSpPr>
            <p:cNvPr id="41" name="TextBox 24">
              <a:extLst>
                <a:ext uri="{FF2B5EF4-FFF2-40B4-BE49-F238E27FC236}">
                  <a16:creationId xmlns:a16="http://schemas.microsoft.com/office/drawing/2014/main" id="{C37238EF-3789-1A42-8ACC-C1FE07B04BC7}"/>
                </a:ext>
              </a:extLst>
            </p:cNvPr>
            <p:cNvSpPr txBox="1"/>
            <p:nvPr/>
          </p:nvSpPr>
          <p:spPr bwMode="auto">
            <a:xfrm>
              <a:off x="7518055" y="4325488"/>
              <a:ext cx="3143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2</a:t>
              </a:r>
            </a:p>
          </p:txBody>
        </p:sp>
        <p:sp>
          <p:nvSpPr>
            <p:cNvPr id="42" name="TextBox 25">
              <a:extLst>
                <a:ext uri="{FF2B5EF4-FFF2-40B4-BE49-F238E27FC236}">
                  <a16:creationId xmlns:a16="http://schemas.microsoft.com/office/drawing/2014/main" id="{6347DD06-8636-E24D-A054-259667B2859C}"/>
                </a:ext>
              </a:extLst>
            </p:cNvPr>
            <p:cNvSpPr txBox="1"/>
            <p:nvPr/>
          </p:nvSpPr>
          <p:spPr bwMode="auto">
            <a:xfrm>
              <a:off x="8426889" y="4322313"/>
              <a:ext cx="3143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3</a:t>
              </a:r>
            </a:p>
          </p:txBody>
        </p:sp>
      </p:grpSp>
      <p:grpSp>
        <p:nvGrpSpPr>
          <p:cNvPr id="54" name="Grupp 53">
            <a:extLst>
              <a:ext uri="{FF2B5EF4-FFF2-40B4-BE49-F238E27FC236}">
                <a16:creationId xmlns:a16="http://schemas.microsoft.com/office/drawing/2014/main" id="{248DFEF7-631E-3A46-9001-4E095C685102}"/>
              </a:ext>
            </a:extLst>
          </p:cNvPr>
          <p:cNvGrpSpPr/>
          <p:nvPr/>
        </p:nvGrpSpPr>
        <p:grpSpPr>
          <a:xfrm>
            <a:off x="5599976" y="633494"/>
            <a:ext cx="3141820" cy="4114058"/>
            <a:chOff x="5599976" y="633494"/>
            <a:chExt cx="3141820" cy="4114058"/>
          </a:xfrm>
        </p:grpSpPr>
        <p:sp>
          <p:nvSpPr>
            <p:cNvPr id="46" name="TextBox 72">
              <a:extLst>
                <a:ext uri="{FF2B5EF4-FFF2-40B4-BE49-F238E27FC236}">
                  <a16:creationId xmlns:a16="http://schemas.microsoft.com/office/drawing/2014/main" id="{FA83CF58-F794-EA41-B4FF-62253DC5C6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8687" y="633494"/>
              <a:ext cx="389756" cy="461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sv-SE" sz="2400" dirty="0">
                  <a:solidFill>
                    <a:srgbClr val="FF0000"/>
                  </a:solidFill>
                  <a:latin typeface="Zapf Dingbats" charset="2"/>
                  <a:sym typeface="Zapf Dingbats" charset="2"/>
                </a:rPr>
                <a:t>✗</a:t>
              </a:r>
              <a:endParaRPr lang="en-US" altLang="sv-SE" sz="2400" dirty="0">
                <a:solidFill>
                  <a:srgbClr val="FF0000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47" name="TextBox 73">
              <a:extLst>
                <a:ext uri="{FF2B5EF4-FFF2-40B4-BE49-F238E27FC236}">
                  <a16:creationId xmlns:a16="http://schemas.microsoft.com/office/drawing/2014/main" id="{3479ABBA-C24E-D443-9293-99DD1A5AAE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3664" y="1175325"/>
              <a:ext cx="389756" cy="461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sv-SE" sz="2400" dirty="0">
                  <a:solidFill>
                    <a:srgbClr val="FF0000"/>
                  </a:solidFill>
                  <a:latin typeface="Zapf Dingbats" charset="2"/>
                  <a:sym typeface="Zapf Dingbats" charset="2"/>
                </a:rPr>
                <a:t>✗</a:t>
              </a:r>
              <a:endParaRPr lang="en-US" altLang="sv-SE" sz="2400" dirty="0">
                <a:solidFill>
                  <a:srgbClr val="FF0000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48" name="TextBox 74">
              <a:extLst>
                <a:ext uri="{FF2B5EF4-FFF2-40B4-BE49-F238E27FC236}">
                  <a16:creationId xmlns:a16="http://schemas.microsoft.com/office/drawing/2014/main" id="{F5D4541F-ED65-BD4D-8152-A983043C27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52040" y="1642043"/>
              <a:ext cx="389756" cy="461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sv-SE" sz="2400" dirty="0">
                  <a:solidFill>
                    <a:srgbClr val="FF0000"/>
                  </a:solidFill>
                  <a:latin typeface="Zapf Dingbats" charset="2"/>
                  <a:sym typeface="Zapf Dingbats" charset="2"/>
                </a:rPr>
                <a:t>✗</a:t>
              </a:r>
              <a:endParaRPr lang="en-US" altLang="sv-SE" sz="2400" dirty="0">
                <a:solidFill>
                  <a:srgbClr val="FF0000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49" name="TextBox 75">
              <a:extLst>
                <a:ext uri="{FF2B5EF4-FFF2-40B4-BE49-F238E27FC236}">
                  <a16:creationId xmlns:a16="http://schemas.microsoft.com/office/drawing/2014/main" id="{CFDA2198-D89D-3C4C-9FC5-2EB0596B19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99976" y="2168456"/>
              <a:ext cx="389756" cy="461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sv-SE" sz="2400" dirty="0">
                  <a:solidFill>
                    <a:srgbClr val="FF0000"/>
                  </a:solidFill>
                  <a:latin typeface="Zapf Dingbats" charset="2"/>
                  <a:sym typeface="Zapf Dingbats" charset="2"/>
                </a:rPr>
                <a:t>✗</a:t>
              </a:r>
              <a:endParaRPr lang="en-US" altLang="sv-SE" sz="2400" dirty="0">
                <a:solidFill>
                  <a:srgbClr val="FF0000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50" name="TextBox 76">
              <a:extLst>
                <a:ext uri="{FF2B5EF4-FFF2-40B4-BE49-F238E27FC236}">
                  <a16:creationId xmlns:a16="http://schemas.microsoft.com/office/drawing/2014/main" id="{9E4C9FE8-4C25-7445-BADD-C8B0D43E2D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22772" y="2746590"/>
              <a:ext cx="389756" cy="461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sv-SE" sz="2400" dirty="0">
                  <a:solidFill>
                    <a:srgbClr val="FF0000"/>
                  </a:solidFill>
                  <a:latin typeface="Zapf Dingbats" charset="2"/>
                  <a:sym typeface="Zapf Dingbats" charset="2"/>
                </a:rPr>
                <a:t>✗</a:t>
              </a:r>
              <a:endParaRPr lang="en-US" altLang="sv-SE" sz="2400" dirty="0">
                <a:solidFill>
                  <a:srgbClr val="FF0000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51" name="TextBox 77">
              <a:extLst>
                <a:ext uri="{FF2B5EF4-FFF2-40B4-BE49-F238E27FC236}">
                  <a16:creationId xmlns:a16="http://schemas.microsoft.com/office/drawing/2014/main" id="{0F4059F1-A155-D141-9745-3758AD216E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45292" y="3271002"/>
              <a:ext cx="389756" cy="461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sv-SE" sz="2400" dirty="0">
                  <a:solidFill>
                    <a:srgbClr val="FF0000"/>
                  </a:solidFill>
                  <a:latin typeface="Zapf Dingbats" charset="2"/>
                  <a:sym typeface="Zapf Dingbats" charset="2"/>
                </a:rPr>
                <a:t>✗</a:t>
              </a:r>
              <a:endParaRPr lang="en-US" altLang="sv-SE" sz="2400" dirty="0">
                <a:solidFill>
                  <a:srgbClr val="FF0000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52" name="TextBox 78">
              <a:extLst>
                <a:ext uri="{FF2B5EF4-FFF2-40B4-BE49-F238E27FC236}">
                  <a16:creationId xmlns:a16="http://schemas.microsoft.com/office/drawing/2014/main" id="{FE9AAEFD-A6D8-A146-A316-4975C37D05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30578" y="3769048"/>
              <a:ext cx="389756" cy="461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sv-SE" sz="2400" dirty="0">
                  <a:solidFill>
                    <a:srgbClr val="FF0000"/>
                  </a:solidFill>
                  <a:latin typeface="Zapf Dingbats" charset="2"/>
                  <a:sym typeface="Zapf Dingbats" charset="2"/>
                </a:rPr>
                <a:t>✗</a:t>
              </a:r>
              <a:endParaRPr lang="en-US" altLang="sv-SE" sz="2400" dirty="0">
                <a:solidFill>
                  <a:srgbClr val="FF0000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53" name="TextBox 79">
              <a:extLst>
                <a:ext uri="{FF2B5EF4-FFF2-40B4-BE49-F238E27FC236}">
                  <a16:creationId xmlns:a16="http://schemas.microsoft.com/office/drawing/2014/main" id="{08122664-345F-1C44-858B-782E189066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4944" y="4285884"/>
              <a:ext cx="389756" cy="461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sv-SE" sz="2400" dirty="0">
                  <a:solidFill>
                    <a:srgbClr val="FF0000"/>
                  </a:solidFill>
                  <a:latin typeface="Zapf Dingbats" charset="2"/>
                  <a:sym typeface="Zapf Dingbats" charset="2"/>
                </a:rPr>
                <a:t>✗</a:t>
              </a:r>
              <a:endParaRPr lang="en-US" altLang="sv-SE" sz="2400" dirty="0">
                <a:solidFill>
                  <a:srgbClr val="FF0000"/>
                </a:solidFill>
                <a:latin typeface="Courier New" panose="02070309020205020404" pitchFamily="49" charset="0"/>
              </a:endParaRPr>
            </a:p>
          </p:txBody>
        </p:sp>
      </p:grpSp>
      <p:sp>
        <p:nvSpPr>
          <p:cNvPr id="55" name="TextBox 71">
            <a:extLst>
              <a:ext uri="{FF2B5EF4-FFF2-40B4-BE49-F238E27FC236}">
                <a16:creationId xmlns:a16="http://schemas.microsoft.com/office/drawing/2014/main" id="{54B18825-8384-E944-B4AD-15A568D7E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7453" y="1814341"/>
            <a:ext cx="12223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9600" i="1" dirty="0" err="1">
                <a:solidFill>
                  <a:srgbClr val="FF0000"/>
                </a:solidFill>
              </a:rPr>
              <a:t>Σ</a:t>
            </a:r>
            <a:endParaRPr lang="en-US" altLang="sv-SE" sz="9600" i="1" dirty="0">
              <a:solidFill>
                <a:srgbClr val="FF0000"/>
              </a:solidFill>
            </a:endParaRPr>
          </a:p>
        </p:txBody>
      </p:sp>
      <p:pic>
        <p:nvPicPr>
          <p:cNvPr id="56" name="Bildobjekt 55">
            <a:extLst>
              <a:ext uri="{FF2B5EF4-FFF2-40B4-BE49-F238E27FC236}">
                <a16:creationId xmlns:a16="http://schemas.microsoft.com/office/drawing/2014/main" id="{0C50363D-9793-424B-A83B-5FC6FA5D90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3" t="37630" r="4163" b="37234"/>
          <a:stretch/>
        </p:blipFill>
        <p:spPr bwMode="auto">
          <a:xfrm>
            <a:off x="3087049" y="5604165"/>
            <a:ext cx="6204373" cy="54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" name="Group 4">
            <a:extLst>
              <a:ext uri="{FF2B5EF4-FFF2-40B4-BE49-F238E27FC236}">
                <a16:creationId xmlns:a16="http://schemas.microsoft.com/office/drawing/2014/main" id="{23C0005F-9609-B344-B979-AAE29C312745}"/>
              </a:ext>
            </a:extLst>
          </p:cNvPr>
          <p:cNvGrpSpPr>
            <a:grpSpLocks/>
          </p:cNvGrpSpPr>
          <p:nvPr/>
        </p:nvGrpSpPr>
        <p:grpSpPr bwMode="auto">
          <a:xfrm>
            <a:off x="2279156" y="5600125"/>
            <a:ext cx="7872324" cy="401638"/>
            <a:chOff x="575" y="1542"/>
            <a:chExt cx="4578" cy="253"/>
          </a:xfrm>
        </p:grpSpPr>
        <p:sp>
          <p:nvSpPr>
            <p:cNvPr id="58" name="Rectangle 5">
              <a:extLst>
                <a:ext uri="{FF2B5EF4-FFF2-40B4-BE49-F238E27FC236}">
                  <a16:creationId xmlns:a16="http://schemas.microsoft.com/office/drawing/2014/main" id="{13B1F265-75CB-7C48-B7E2-705F6B8C37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" y="1543"/>
              <a:ext cx="35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lIns="92560" tIns="45468" rIns="92560" bIns="45468">
              <a:spAutoFit/>
            </a:bodyPr>
            <a:lstStyle/>
            <a:p>
              <a:pPr defTabSz="935038">
                <a:defRPr/>
              </a:pPr>
              <a:r>
                <a:rPr lang="en-US" sz="2000" i="1" dirty="0">
                  <a:latin typeface="+mj-lt"/>
                  <a:ea typeface="ＭＳ Ｐゴシック" charset="0"/>
                  <a:cs typeface="Arial" charset="0"/>
                </a:rPr>
                <a:t>Less</a:t>
              </a:r>
            </a:p>
          </p:txBody>
        </p:sp>
        <p:sp>
          <p:nvSpPr>
            <p:cNvPr id="59" name="Rectangle 6">
              <a:extLst>
                <a:ext uri="{FF2B5EF4-FFF2-40B4-BE49-F238E27FC236}">
                  <a16:creationId xmlns:a16="http://schemas.microsoft.com/office/drawing/2014/main" id="{EF7B76AA-867B-5748-8EA1-EA4A344B8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3" y="1542"/>
              <a:ext cx="43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lIns="92560" tIns="45468" rIns="92560" bIns="45468">
              <a:spAutoFit/>
            </a:bodyPr>
            <a:lstStyle/>
            <a:p>
              <a:pPr defTabSz="935038">
                <a:defRPr/>
              </a:pPr>
              <a:r>
                <a:rPr lang="en-US" sz="2000" i="1" dirty="0">
                  <a:latin typeface="+mj-lt"/>
                  <a:ea typeface="ＭＳ Ｐゴシック" charset="0"/>
                  <a:cs typeface="Arial" charset="0"/>
                </a:rPr>
                <a:t>More</a:t>
              </a:r>
            </a:p>
          </p:txBody>
        </p:sp>
      </p:grpSp>
      <p:sp>
        <p:nvSpPr>
          <p:cNvPr id="75" name="Ned 74">
            <a:extLst>
              <a:ext uri="{FF2B5EF4-FFF2-40B4-BE49-F238E27FC236}">
                <a16:creationId xmlns:a16="http://schemas.microsoft.com/office/drawing/2014/main" id="{463918FA-AC36-9941-B32E-DFD3A9509922}"/>
              </a:ext>
            </a:extLst>
          </p:cNvPr>
          <p:cNvSpPr/>
          <p:nvPr/>
        </p:nvSpPr>
        <p:spPr>
          <a:xfrm>
            <a:off x="6035432" y="4789706"/>
            <a:ext cx="1460665" cy="785546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76" name="Group 10">
            <a:extLst>
              <a:ext uri="{FF2B5EF4-FFF2-40B4-BE49-F238E27FC236}">
                <a16:creationId xmlns:a16="http://schemas.microsoft.com/office/drawing/2014/main" id="{CB54A42E-6E8A-6C44-A81D-44E6039017F9}"/>
              </a:ext>
            </a:extLst>
          </p:cNvPr>
          <p:cNvGrpSpPr>
            <a:grpSpLocks/>
          </p:cNvGrpSpPr>
          <p:nvPr/>
        </p:nvGrpSpPr>
        <p:grpSpPr bwMode="auto">
          <a:xfrm>
            <a:off x="2935805" y="5490588"/>
            <a:ext cx="6538912" cy="584200"/>
            <a:chOff x="817" y="3358"/>
            <a:chExt cx="3802" cy="368"/>
          </a:xfrm>
        </p:grpSpPr>
        <p:sp>
          <p:nvSpPr>
            <p:cNvPr id="77" name="Rectangle 11">
              <a:extLst>
                <a:ext uri="{FF2B5EF4-FFF2-40B4-BE49-F238E27FC236}">
                  <a16:creationId xmlns:a16="http://schemas.microsoft.com/office/drawing/2014/main" id="{3B48BC95-4AFF-894A-8DBF-5BDDE317D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0" y="3358"/>
              <a:ext cx="34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sv-SE" sz="3200">
                  <a:latin typeface="Times New Roman" panose="02020603050405020304" pitchFamily="18" charset="0"/>
                  <a:cs typeface="Arial" panose="020B0604020202020204" pitchFamily="34" charset="0"/>
                  <a:sym typeface="Webdings" pitchFamily="2" charset="2"/>
                </a:rPr>
                <a:t></a:t>
              </a:r>
            </a:p>
          </p:txBody>
        </p:sp>
        <p:sp>
          <p:nvSpPr>
            <p:cNvPr id="78" name="Rectangle 12">
              <a:extLst>
                <a:ext uri="{FF2B5EF4-FFF2-40B4-BE49-F238E27FC236}">
                  <a16:creationId xmlns:a16="http://schemas.microsoft.com/office/drawing/2014/main" id="{2D6A45C7-1DF5-D641-BC1D-240F7132F5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2" y="3358"/>
              <a:ext cx="34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sv-SE" sz="3200">
                  <a:latin typeface="Times New Roman" panose="02020603050405020304" pitchFamily="18" charset="0"/>
                  <a:cs typeface="Arial" panose="020B0604020202020204" pitchFamily="34" charset="0"/>
                  <a:sym typeface="Webdings" pitchFamily="2" charset="2"/>
                </a:rPr>
                <a:t></a:t>
              </a:r>
            </a:p>
          </p:txBody>
        </p:sp>
        <p:sp>
          <p:nvSpPr>
            <p:cNvPr id="79" name="Rectangle 13">
              <a:extLst>
                <a:ext uri="{FF2B5EF4-FFF2-40B4-BE49-F238E27FC236}">
                  <a16:creationId xmlns:a16="http://schemas.microsoft.com/office/drawing/2014/main" id="{E8CC934F-6364-4948-8C7E-0DAA61E9CE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6" y="3358"/>
              <a:ext cx="34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sv-SE" sz="3200">
                  <a:latin typeface="Times New Roman" panose="02020603050405020304" pitchFamily="18" charset="0"/>
                  <a:cs typeface="Arial" panose="020B0604020202020204" pitchFamily="34" charset="0"/>
                  <a:sym typeface="Webdings" pitchFamily="2" charset="2"/>
                </a:rPr>
                <a:t></a:t>
              </a:r>
            </a:p>
          </p:txBody>
        </p:sp>
        <p:sp>
          <p:nvSpPr>
            <p:cNvPr id="80" name="Rectangle 14">
              <a:extLst>
                <a:ext uri="{FF2B5EF4-FFF2-40B4-BE49-F238E27FC236}">
                  <a16:creationId xmlns:a16="http://schemas.microsoft.com/office/drawing/2014/main" id="{22E9FF7D-2F28-714F-8C30-8F7B6DC2FD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" y="3358"/>
              <a:ext cx="34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sv-SE" sz="3200">
                  <a:latin typeface="Times New Roman" panose="02020603050405020304" pitchFamily="18" charset="0"/>
                  <a:cs typeface="Arial" panose="020B0604020202020204" pitchFamily="34" charset="0"/>
                  <a:sym typeface="Webdings" pitchFamily="2" charset="2"/>
                </a:rPr>
                <a:t></a:t>
              </a:r>
            </a:p>
          </p:txBody>
        </p:sp>
        <p:sp>
          <p:nvSpPr>
            <p:cNvPr id="81" name="Rectangle 15">
              <a:extLst>
                <a:ext uri="{FF2B5EF4-FFF2-40B4-BE49-F238E27FC236}">
                  <a16:creationId xmlns:a16="http://schemas.microsoft.com/office/drawing/2014/main" id="{C274750E-C1BF-6E45-96CF-699AB4D0BC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9" y="3358"/>
              <a:ext cx="34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sv-SE" sz="3200">
                  <a:latin typeface="Times New Roman" panose="02020603050405020304" pitchFamily="18" charset="0"/>
                  <a:cs typeface="Arial" panose="020B0604020202020204" pitchFamily="34" charset="0"/>
                  <a:sym typeface="Webdings" pitchFamily="2" charset="2"/>
                </a:rPr>
                <a:t></a:t>
              </a:r>
            </a:p>
          </p:txBody>
        </p:sp>
        <p:sp>
          <p:nvSpPr>
            <p:cNvPr id="82" name="Rectangle 16">
              <a:extLst>
                <a:ext uri="{FF2B5EF4-FFF2-40B4-BE49-F238E27FC236}">
                  <a16:creationId xmlns:a16="http://schemas.microsoft.com/office/drawing/2014/main" id="{73ABA270-8354-D044-9193-09F951749D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6" y="3358"/>
              <a:ext cx="34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sv-SE" sz="3200">
                  <a:latin typeface="Times New Roman" panose="02020603050405020304" pitchFamily="18" charset="0"/>
                  <a:cs typeface="Arial" panose="020B0604020202020204" pitchFamily="34" charset="0"/>
                  <a:sym typeface="Webdings" pitchFamily="2" charset="2"/>
                </a:rPr>
                <a:t></a:t>
              </a:r>
            </a:p>
          </p:txBody>
        </p:sp>
        <p:sp>
          <p:nvSpPr>
            <p:cNvPr id="83" name="Rectangle 17">
              <a:extLst>
                <a:ext uri="{FF2B5EF4-FFF2-40B4-BE49-F238E27FC236}">
                  <a16:creationId xmlns:a16="http://schemas.microsoft.com/office/drawing/2014/main" id="{3EE24B75-8852-024E-A90C-08BBA35B7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0" y="3358"/>
              <a:ext cx="34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sv-SE" sz="3200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  <a:sym typeface="Webdings" pitchFamily="2" charset="2"/>
                </a:rPr>
                <a:t></a:t>
              </a:r>
            </a:p>
          </p:txBody>
        </p:sp>
        <p:sp>
          <p:nvSpPr>
            <p:cNvPr id="84" name="Rectangle 18">
              <a:extLst>
                <a:ext uri="{FF2B5EF4-FFF2-40B4-BE49-F238E27FC236}">
                  <a16:creationId xmlns:a16="http://schemas.microsoft.com/office/drawing/2014/main" id="{7C96E824-F4DC-AC49-A130-F23B5841C1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2" y="3358"/>
              <a:ext cx="34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sv-SE" sz="3200">
                  <a:latin typeface="Times New Roman" panose="02020603050405020304" pitchFamily="18" charset="0"/>
                  <a:cs typeface="Arial" panose="020B0604020202020204" pitchFamily="34" charset="0"/>
                  <a:sym typeface="Webdings" pitchFamily="2" charset="2"/>
                </a:rPr>
                <a:t></a:t>
              </a:r>
            </a:p>
          </p:txBody>
        </p:sp>
        <p:sp>
          <p:nvSpPr>
            <p:cNvPr id="85" name="Rectangle 19">
              <a:extLst>
                <a:ext uri="{FF2B5EF4-FFF2-40B4-BE49-F238E27FC236}">
                  <a16:creationId xmlns:a16="http://schemas.microsoft.com/office/drawing/2014/main" id="{5D1E1A9B-FA3E-124D-A9C2-798A3A582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8" y="3358"/>
              <a:ext cx="34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sv-SE" sz="3200">
                  <a:latin typeface="Times New Roman" panose="02020603050405020304" pitchFamily="18" charset="0"/>
                  <a:cs typeface="Arial" panose="020B0604020202020204" pitchFamily="34" charset="0"/>
                  <a:sym typeface="Webdings" pitchFamily="2" charset="2"/>
                </a:rPr>
                <a:t></a:t>
              </a:r>
            </a:p>
          </p:txBody>
        </p:sp>
        <p:sp>
          <p:nvSpPr>
            <p:cNvPr id="86" name="Rectangle 20">
              <a:extLst>
                <a:ext uri="{FF2B5EF4-FFF2-40B4-BE49-F238E27FC236}">
                  <a16:creationId xmlns:a16="http://schemas.microsoft.com/office/drawing/2014/main" id="{55A3A75A-F3A5-A546-B191-1FCAA6B3D4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9" y="3358"/>
              <a:ext cx="34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sv-SE" sz="3200">
                  <a:latin typeface="Times New Roman" panose="02020603050405020304" pitchFamily="18" charset="0"/>
                  <a:cs typeface="Arial" panose="020B0604020202020204" pitchFamily="34" charset="0"/>
                  <a:sym typeface="Webdings" pitchFamily="2" charset="2"/>
                </a:rPr>
                <a:t></a:t>
              </a:r>
            </a:p>
          </p:txBody>
        </p:sp>
        <p:sp>
          <p:nvSpPr>
            <p:cNvPr id="87" name="Rectangle 21">
              <a:extLst>
                <a:ext uri="{FF2B5EF4-FFF2-40B4-BE49-F238E27FC236}">
                  <a16:creationId xmlns:a16="http://schemas.microsoft.com/office/drawing/2014/main" id="{9CCD0A16-0E52-BF43-85B4-CCEC63118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7" y="3358"/>
              <a:ext cx="34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sv-SE" sz="3200">
                  <a:latin typeface="Times New Roman" panose="02020603050405020304" pitchFamily="18" charset="0"/>
                  <a:cs typeface="Arial" panose="020B0604020202020204" pitchFamily="34" charset="0"/>
                  <a:sym typeface="Webdings" pitchFamily="2" charset="2"/>
                </a:rPr>
                <a:t></a:t>
              </a:r>
            </a:p>
          </p:txBody>
        </p:sp>
        <p:sp>
          <p:nvSpPr>
            <p:cNvPr id="88" name="Rectangle 22">
              <a:extLst>
                <a:ext uri="{FF2B5EF4-FFF2-40B4-BE49-F238E27FC236}">
                  <a16:creationId xmlns:a16="http://schemas.microsoft.com/office/drawing/2014/main" id="{EA9A4C27-F947-054E-B0B5-655610780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3" y="3358"/>
              <a:ext cx="34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sv-SE" sz="3200">
                  <a:latin typeface="Times New Roman" panose="02020603050405020304" pitchFamily="18" charset="0"/>
                  <a:cs typeface="Arial" panose="020B0604020202020204" pitchFamily="34" charset="0"/>
                  <a:sym typeface="Webdings" pitchFamily="2" charset="2"/>
                </a:rPr>
                <a:t></a:t>
              </a:r>
            </a:p>
          </p:txBody>
        </p:sp>
        <p:sp>
          <p:nvSpPr>
            <p:cNvPr id="89" name="Rectangle 23">
              <a:extLst>
                <a:ext uri="{FF2B5EF4-FFF2-40B4-BE49-F238E27FC236}">
                  <a16:creationId xmlns:a16="http://schemas.microsoft.com/office/drawing/2014/main" id="{D166F8CB-BB0A-4C47-8AEB-73465C9791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8" y="3358"/>
              <a:ext cx="34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sv-SE" sz="3200">
                  <a:latin typeface="Times New Roman" panose="02020603050405020304" pitchFamily="18" charset="0"/>
                  <a:cs typeface="Arial" panose="020B0604020202020204" pitchFamily="34" charset="0"/>
                  <a:sym typeface="Webdings" pitchFamily="2" charset="2"/>
                </a:rPr>
                <a:t></a:t>
              </a:r>
            </a:p>
          </p:txBody>
        </p:sp>
        <p:sp>
          <p:nvSpPr>
            <p:cNvPr id="90" name="Rectangle 24">
              <a:extLst>
                <a:ext uri="{FF2B5EF4-FFF2-40B4-BE49-F238E27FC236}">
                  <a16:creationId xmlns:a16="http://schemas.microsoft.com/office/drawing/2014/main" id="{BB5261CC-E855-FE42-A551-6C5C169E12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" y="3358"/>
              <a:ext cx="34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sv-SE" sz="3200">
                  <a:latin typeface="Times New Roman" panose="02020603050405020304" pitchFamily="18" charset="0"/>
                  <a:cs typeface="Arial" panose="020B0604020202020204" pitchFamily="34" charset="0"/>
                  <a:sym typeface="Webdings" pitchFamily="2" charset="2"/>
                </a:rPr>
                <a:t></a:t>
              </a:r>
            </a:p>
          </p:txBody>
        </p:sp>
      </p:grpSp>
      <p:sp>
        <p:nvSpPr>
          <p:cNvPr id="2" name="textruta 1">
            <a:extLst>
              <a:ext uri="{FF2B5EF4-FFF2-40B4-BE49-F238E27FC236}">
                <a16:creationId xmlns:a16="http://schemas.microsoft.com/office/drawing/2014/main" id="{8773DC24-88A9-94AF-A3A7-4E8451303D81}"/>
              </a:ext>
            </a:extLst>
          </p:cNvPr>
          <p:cNvSpPr txBox="1"/>
          <p:nvPr/>
        </p:nvSpPr>
        <p:spPr>
          <a:xfrm>
            <a:off x="6378807" y="4809579"/>
            <a:ext cx="805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i="1" dirty="0"/>
              <a:t>TOTAL</a:t>
            </a:r>
          </a:p>
          <a:p>
            <a:r>
              <a:rPr lang="sv-SE" b="1" i="1" dirty="0"/>
              <a:t>SCORE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45552BB0-D5E5-DC27-0A56-BE4568F1EAD2}"/>
              </a:ext>
            </a:extLst>
          </p:cNvPr>
          <p:cNvSpPr txBox="1"/>
          <p:nvPr/>
        </p:nvSpPr>
        <p:spPr>
          <a:xfrm>
            <a:off x="8489422" y="4977791"/>
            <a:ext cx="120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i="1" dirty="0"/>
              <a:t>Non-</a:t>
            </a:r>
            <a:r>
              <a:rPr lang="sv-SE" b="1" i="1" dirty="0" err="1"/>
              <a:t>linear</a:t>
            </a:r>
            <a:endParaRPr lang="sv-SE" b="1" i="1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360F8CD5-FEE0-19D9-4118-15B0F42FD71F}"/>
              </a:ext>
            </a:extLst>
          </p:cNvPr>
          <p:cNvSpPr txBox="1"/>
          <p:nvPr/>
        </p:nvSpPr>
        <p:spPr>
          <a:xfrm>
            <a:off x="3294665" y="4993379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i="1" dirty="0" err="1"/>
              <a:t>Ordinal</a:t>
            </a:r>
            <a:endParaRPr lang="sv-SE" b="1" i="1" dirty="0"/>
          </a:p>
        </p:txBody>
      </p:sp>
    </p:spTree>
    <p:extLst>
      <p:ext uri="{BB962C8B-B14F-4D97-AF65-F5344CB8AC3E}">
        <p14:creationId xmlns:p14="http://schemas.microsoft.com/office/powerpoint/2010/main" val="99941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75" grpId="0" animBg="1"/>
      <p:bldP spid="2" grpId="0"/>
      <p:bldP spid="3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68">
            <a:extLst>
              <a:ext uri="{FF2B5EF4-FFF2-40B4-BE49-F238E27FC236}">
                <a16:creationId xmlns:a16="http://schemas.microsoft.com/office/drawing/2014/main" id="{AC64CB04-9E84-964E-BAC6-D16F6ABE3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2207" y="458046"/>
            <a:ext cx="12252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2000" dirty="0">
                <a:latin typeface="Arial" charset="0"/>
              </a:rPr>
              <a:t>Person A</a:t>
            </a:r>
          </a:p>
        </p:txBody>
      </p:sp>
      <p:sp>
        <p:nvSpPr>
          <p:cNvPr id="3" name="Text Box 169">
            <a:extLst>
              <a:ext uri="{FF2B5EF4-FFF2-40B4-BE49-F238E27FC236}">
                <a16:creationId xmlns:a16="http://schemas.microsoft.com/office/drawing/2014/main" id="{0B079545-2E3B-D849-9785-38833E5F2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2207" y="3299671"/>
            <a:ext cx="12394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2000" dirty="0">
                <a:latin typeface="Arial" charset="0"/>
              </a:rPr>
              <a:t>Person B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4AC38E6-3AAC-A14B-B52B-10C1C9534E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954"/>
          <a:stretch/>
        </p:blipFill>
        <p:spPr>
          <a:xfrm>
            <a:off x="2022207" y="927400"/>
            <a:ext cx="8547100" cy="1193923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51B00EAB-6F60-A64A-AE71-CF98B80467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8674"/>
          <a:stretch/>
        </p:blipFill>
        <p:spPr>
          <a:xfrm>
            <a:off x="2022207" y="3728417"/>
            <a:ext cx="8547100" cy="1191629"/>
          </a:xfrm>
          <a:prstGeom prst="rect">
            <a:avLst/>
          </a:prstGeom>
        </p:spPr>
      </p:pic>
      <p:sp>
        <p:nvSpPr>
          <p:cNvPr id="181" name="TextBox 265">
            <a:extLst>
              <a:ext uri="{FF2B5EF4-FFF2-40B4-BE49-F238E27FC236}">
                <a16:creationId xmlns:a16="http://schemas.microsoft.com/office/drawing/2014/main" id="{51669EBF-F9BD-CB4E-9557-EBF4318504F2}"/>
              </a:ext>
            </a:extLst>
          </p:cNvPr>
          <p:cNvSpPr txBox="1"/>
          <p:nvPr/>
        </p:nvSpPr>
        <p:spPr>
          <a:xfrm>
            <a:off x="8370528" y="982063"/>
            <a:ext cx="2143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Ordinal assessments</a:t>
            </a:r>
          </a:p>
        </p:txBody>
      </p:sp>
      <p:sp>
        <p:nvSpPr>
          <p:cNvPr id="182" name="TextBox 265">
            <a:extLst>
              <a:ext uri="{FF2B5EF4-FFF2-40B4-BE49-F238E27FC236}">
                <a16:creationId xmlns:a16="http://schemas.microsoft.com/office/drawing/2014/main" id="{00C8DA5B-0BA3-134D-A4D0-26CCDCE2CB26}"/>
              </a:ext>
            </a:extLst>
          </p:cNvPr>
          <p:cNvSpPr txBox="1"/>
          <p:nvPr/>
        </p:nvSpPr>
        <p:spPr>
          <a:xfrm>
            <a:off x="8370528" y="3840540"/>
            <a:ext cx="2143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Ordinal assessments</a:t>
            </a:r>
          </a:p>
        </p:txBody>
      </p:sp>
    </p:spTree>
    <p:extLst>
      <p:ext uri="{BB962C8B-B14F-4D97-AF65-F5344CB8AC3E}">
        <p14:creationId xmlns:p14="http://schemas.microsoft.com/office/powerpoint/2010/main" val="2790601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roup 2">
            <a:extLst>
              <a:ext uri="{FF2B5EF4-FFF2-40B4-BE49-F238E27FC236}">
                <a16:creationId xmlns:a16="http://schemas.microsoft.com/office/drawing/2014/main" id="{FF0D24DD-3D0F-434C-A93E-8FBB16D1590C}"/>
              </a:ext>
            </a:extLst>
          </p:cNvPr>
          <p:cNvGrpSpPr/>
          <p:nvPr/>
        </p:nvGrpSpPr>
        <p:grpSpPr>
          <a:xfrm>
            <a:off x="2022207" y="927400"/>
            <a:ext cx="8534400" cy="1931988"/>
            <a:chOff x="395288" y="1568450"/>
            <a:chExt cx="8534400" cy="1931988"/>
          </a:xfrm>
        </p:grpSpPr>
        <p:sp>
          <p:nvSpPr>
            <p:cNvPr id="176" name="Rectangle 5">
              <a:extLst>
                <a:ext uri="{FF2B5EF4-FFF2-40B4-BE49-F238E27FC236}">
                  <a16:creationId xmlns:a16="http://schemas.microsoft.com/office/drawing/2014/main" id="{49F18C39-094C-C44B-8491-73A1F0FC83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8" y="1568450"/>
              <a:ext cx="8534400" cy="1931988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ourier New" charset="0"/>
              </a:endParaRPr>
            </a:p>
          </p:txBody>
        </p:sp>
        <p:sp>
          <p:nvSpPr>
            <p:cNvPr id="177" name="Line 6">
              <a:extLst>
                <a:ext uri="{FF2B5EF4-FFF2-40B4-BE49-F238E27FC236}">
                  <a16:creationId xmlns:a16="http://schemas.microsoft.com/office/drawing/2014/main" id="{4C8F7BFE-65B4-8245-B9CC-28D44E1B25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3888" y="2954338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Line 7">
              <a:extLst>
                <a:ext uri="{FF2B5EF4-FFF2-40B4-BE49-F238E27FC236}">
                  <a16:creationId xmlns:a16="http://schemas.microsoft.com/office/drawing/2014/main" id="{D5460620-F09F-244D-BF04-F77C7A3B13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7288" y="2954338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Line 8">
              <a:extLst>
                <a:ext uri="{FF2B5EF4-FFF2-40B4-BE49-F238E27FC236}">
                  <a16:creationId xmlns:a16="http://schemas.microsoft.com/office/drawing/2014/main" id="{8AB282C4-4CA7-A54C-9E86-74CA060789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0688" y="2954338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Line 9">
              <a:extLst>
                <a:ext uri="{FF2B5EF4-FFF2-40B4-BE49-F238E27FC236}">
                  <a16:creationId xmlns:a16="http://schemas.microsoft.com/office/drawing/2014/main" id="{80F02494-2E98-3B4A-B7F9-B3003E4663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4088" y="2954338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Line 10">
              <a:extLst>
                <a:ext uri="{FF2B5EF4-FFF2-40B4-BE49-F238E27FC236}">
                  <a16:creationId xmlns:a16="http://schemas.microsoft.com/office/drawing/2014/main" id="{A2FDB6BE-B3A2-DB45-98C6-74BD9BDBF1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7488" y="2954338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Line 11">
              <a:extLst>
                <a:ext uri="{FF2B5EF4-FFF2-40B4-BE49-F238E27FC236}">
                  <a16:creationId xmlns:a16="http://schemas.microsoft.com/office/drawing/2014/main" id="{845A8D73-057A-5948-97F5-90BD50A94A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0888" y="2954338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Line 12">
              <a:extLst>
                <a:ext uri="{FF2B5EF4-FFF2-40B4-BE49-F238E27FC236}">
                  <a16:creationId xmlns:a16="http://schemas.microsoft.com/office/drawing/2014/main" id="{2D174E4F-56F1-C848-9ED6-C0CC14005F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4288" y="2954338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Line 13">
              <a:extLst>
                <a:ext uri="{FF2B5EF4-FFF2-40B4-BE49-F238E27FC236}">
                  <a16:creationId xmlns:a16="http://schemas.microsoft.com/office/drawing/2014/main" id="{E3AD23D5-CD50-C846-860F-8AE7345CB4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7688" y="2954338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Line 14">
              <a:extLst>
                <a:ext uri="{FF2B5EF4-FFF2-40B4-BE49-F238E27FC236}">
                  <a16:creationId xmlns:a16="http://schemas.microsoft.com/office/drawing/2014/main" id="{5AB7FC17-870C-C14A-8FAA-E6664EB51F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1088" y="2954338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Line 15">
              <a:extLst>
                <a:ext uri="{FF2B5EF4-FFF2-40B4-BE49-F238E27FC236}">
                  <a16:creationId xmlns:a16="http://schemas.microsoft.com/office/drawing/2014/main" id="{0060688C-B9D7-864F-8A12-FB733D1BC9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488" y="2954338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Line 16">
              <a:extLst>
                <a:ext uri="{FF2B5EF4-FFF2-40B4-BE49-F238E27FC236}">
                  <a16:creationId xmlns:a16="http://schemas.microsoft.com/office/drawing/2014/main" id="{3DDCE63E-3FAE-FA4E-8690-BDCB12EF5A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57888" y="2954338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Line 17">
              <a:extLst>
                <a:ext uri="{FF2B5EF4-FFF2-40B4-BE49-F238E27FC236}">
                  <a16:creationId xmlns:a16="http://schemas.microsoft.com/office/drawing/2014/main" id="{E6F2C87B-9C1A-5B47-B4D8-5AC68FEACE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91288" y="2954338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Line 18">
              <a:extLst>
                <a:ext uri="{FF2B5EF4-FFF2-40B4-BE49-F238E27FC236}">
                  <a16:creationId xmlns:a16="http://schemas.microsoft.com/office/drawing/2014/main" id="{B61E749D-43EC-404F-A722-CF62A13CAE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24688" y="2954338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Line 19">
              <a:extLst>
                <a:ext uri="{FF2B5EF4-FFF2-40B4-BE49-F238E27FC236}">
                  <a16:creationId xmlns:a16="http://schemas.microsoft.com/office/drawing/2014/main" id="{56B39684-A741-A44A-B1EB-BEBBF93B66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58088" y="2954338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Line 20">
              <a:extLst>
                <a:ext uri="{FF2B5EF4-FFF2-40B4-BE49-F238E27FC236}">
                  <a16:creationId xmlns:a16="http://schemas.microsoft.com/office/drawing/2014/main" id="{39A6F807-2219-D64F-AA37-BAB762B8CB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91488" y="2954338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Line 21">
              <a:extLst>
                <a:ext uri="{FF2B5EF4-FFF2-40B4-BE49-F238E27FC236}">
                  <a16:creationId xmlns:a16="http://schemas.microsoft.com/office/drawing/2014/main" id="{A8C0F477-E607-6347-9EB9-C54F63E7C0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0588" y="32639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Line 22">
              <a:extLst>
                <a:ext uri="{FF2B5EF4-FFF2-40B4-BE49-F238E27FC236}">
                  <a16:creationId xmlns:a16="http://schemas.microsoft.com/office/drawing/2014/main" id="{8C345BE9-72AE-9042-A20E-BDCA468342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3988" y="32639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Line 23">
              <a:extLst>
                <a:ext uri="{FF2B5EF4-FFF2-40B4-BE49-F238E27FC236}">
                  <a16:creationId xmlns:a16="http://schemas.microsoft.com/office/drawing/2014/main" id="{D6736E70-1382-B543-8BC8-B9F2C3E488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4688" y="32639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Line 24">
              <a:extLst>
                <a:ext uri="{FF2B5EF4-FFF2-40B4-BE49-F238E27FC236}">
                  <a16:creationId xmlns:a16="http://schemas.microsoft.com/office/drawing/2014/main" id="{3C4B215E-43C8-1940-8E05-D2E95A100D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0788" y="32639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Line 25">
              <a:extLst>
                <a:ext uri="{FF2B5EF4-FFF2-40B4-BE49-F238E27FC236}">
                  <a16:creationId xmlns:a16="http://schemas.microsoft.com/office/drawing/2014/main" id="{4F8602A9-CE04-E842-825B-2C19163E5D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1488" y="32639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Line 26">
              <a:extLst>
                <a:ext uri="{FF2B5EF4-FFF2-40B4-BE49-F238E27FC236}">
                  <a16:creationId xmlns:a16="http://schemas.microsoft.com/office/drawing/2014/main" id="{17EA7E10-5870-B54A-B805-A67643EF86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4888" y="32639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Line 27">
              <a:extLst>
                <a:ext uri="{FF2B5EF4-FFF2-40B4-BE49-F238E27FC236}">
                  <a16:creationId xmlns:a16="http://schemas.microsoft.com/office/drawing/2014/main" id="{31BD1DD2-28EB-3547-B391-23BA284692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8288" y="32639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Line 28">
              <a:extLst>
                <a:ext uri="{FF2B5EF4-FFF2-40B4-BE49-F238E27FC236}">
                  <a16:creationId xmlns:a16="http://schemas.microsoft.com/office/drawing/2014/main" id="{F4EE70D5-F645-5246-A1DD-3458EB0BB8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4388" y="32639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Line 29">
              <a:extLst>
                <a:ext uri="{FF2B5EF4-FFF2-40B4-BE49-F238E27FC236}">
                  <a16:creationId xmlns:a16="http://schemas.microsoft.com/office/drawing/2014/main" id="{E5ED7885-71F6-6F48-BBD1-6276583963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57788" y="32639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Line 30">
              <a:extLst>
                <a:ext uri="{FF2B5EF4-FFF2-40B4-BE49-F238E27FC236}">
                  <a16:creationId xmlns:a16="http://schemas.microsoft.com/office/drawing/2014/main" id="{CCB8E2A9-EF0D-2347-AE34-6F46553257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91188" y="32639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Line 31">
              <a:extLst>
                <a:ext uri="{FF2B5EF4-FFF2-40B4-BE49-F238E27FC236}">
                  <a16:creationId xmlns:a16="http://schemas.microsoft.com/office/drawing/2014/main" id="{6B18F0F3-F385-E144-AC69-6A01EF8124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24588" y="32639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Line 32">
              <a:extLst>
                <a:ext uri="{FF2B5EF4-FFF2-40B4-BE49-F238E27FC236}">
                  <a16:creationId xmlns:a16="http://schemas.microsoft.com/office/drawing/2014/main" id="{49C54A52-34F0-A84A-9888-8FD72A33D8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45288" y="32639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Line 33">
              <a:extLst>
                <a:ext uri="{FF2B5EF4-FFF2-40B4-BE49-F238E27FC236}">
                  <a16:creationId xmlns:a16="http://schemas.microsoft.com/office/drawing/2014/main" id="{6B2F917A-DB7F-CE4A-8744-2618258B96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91388" y="32639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Line 34">
              <a:extLst>
                <a:ext uri="{FF2B5EF4-FFF2-40B4-BE49-F238E27FC236}">
                  <a16:creationId xmlns:a16="http://schemas.microsoft.com/office/drawing/2014/main" id="{A14E461B-E3C1-D24C-A991-BC2D021C12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24788" y="32639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Text Box 35">
              <a:extLst>
                <a:ext uri="{FF2B5EF4-FFF2-40B4-BE49-F238E27FC236}">
                  <a16:creationId xmlns:a16="http://schemas.microsoft.com/office/drawing/2014/main" id="{E03C9601-2A39-FC4E-97EC-A2C893041D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488" y="2730500"/>
              <a:ext cx="296863" cy="33655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600">
                  <a:latin typeface="Arial" charset="0"/>
                </a:rPr>
                <a:t>0</a:t>
              </a:r>
            </a:p>
          </p:txBody>
        </p:sp>
        <p:sp>
          <p:nvSpPr>
            <p:cNvPr id="207" name="Text Box 36">
              <a:extLst>
                <a:ext uri="{FF2B5EF4-FFF2-40B4-BE49-F238E27FC236}">
                  <a16:creationId xmlns:a16="http://schemas.microsoft.com/office/drawing/2014/main" id="{2992DB93-E5B2-F34A-B011-8731D7F5DE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2826" y="2730500"/>
              <a:ext cx="296863" cy="33655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600">
                  <a:latin typeface="Arial" charset="0"/>
                </a:rPr>
                <a:t>1</a:t>
              </a:r>
            </a:p>
          </p:txBody>
        </p:sp>
        <p:sp>
          <p:nvSpPr>
            <p:cNvPr id="208" name="Text Box 37">
              <a:extLst>
                <a:ext uri="{FF2B5EF4-FFF2-40B4-BE49-F238E27FC236}">
                  <a16:creationId xmlns:a16="http://schemas.microsoft.com/office/drawing/2014/main" id="{BCD01E23-EAC0-3448-8398-DA44D414DD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6226" y="2730500"/>
              <a:ext cx="296863" cy="33655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600">
                  <a:latin typeface="Arial" charset="0"/>
                </a:rPr>
                <a:t>2</a:t>
              </a:r>
            </a:p>
          </p:txBody>
        </p:sp>
        <p:sp>
          <p:nvSpPr>
            <p:cNvPr id="209" name="Text Box 38">
              <a:extLst>
                <a:ext uri="{FF2B5EF4-FFF2-40B4-BE49-F238E27FC236}">
                  <a16:creationId xmlns:a16="http://schemas.microsoft.com/office/drawing/2014/main" id="{AAA82D39-AD60-AC4F-9BB2-6455FFE42F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9626" y="2730500"/>
              <a:ext cx="296863" cy="33655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600">
                  <a:latin typeface="Arial" charset="0"/>
                </a:rPr>
                <a:t>3</a:t>
              </a:r>
            </a:p>
          </p:txBody>
        </p:sp>
        <p:sp>
          <p:nvSpPr>
            <p:cNvPr id="210" name="Text Box 39">
              <a:extLst>
                <a:ext uri="{FF2B5EF4-FFF2-40B4-BE49-F238E27FC236}">
                  <a16:creationId xmlns:a16="http://schemas.microsoft.com/office/drawing/2014/main" id="{74850EDA-F8FE-C646-9BEB-1C97C6610B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3026" y="2730500"/>
              <a:ext cx="296863" cy="33655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600">
                  <a:latin typeface="Arial" charset="0"/>
                </a:rPr>
                <a:t>4</a:t>
              </a:r>
            </a:p>
          </p:txBody>
        </p:sp>
        <p:sp>
          <p:nvSpPr>
            <p:cNvPr id="211" name="Text Box 40">
              <a:extLst>
                <a:ext uri="{FF2B5EF4-FFF2-40B4-BE49-F238E27FC236}">
                  <a16:creationId xmlns:a16="http://schemas.microsoft.com/office/drawing/2014/main" id="{7A320070-3E34-2744-BDC5-D6DBE2CC4C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6426" y="2730500"/>
              <a:ext cx="296863" cy="33655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600">
                  <a:latin typeface="Arial" charset="0"/>
                </a:rPr>
                <a:t>5</a:t>
              </a:r>
            </a:p>
          </p:txBody>
        </p:sp>
        <p:sp>
          <p:nvSpPr>
            <p:cNvPr id="212" name="Text Box 41">
              <a:extLst>
                <a:ext uri="{FF2B5EF4-FFF2-40B4-BE49-F238E27FC236}">
                  <a16:creationId xmlns:a16="http://schemas.microsoft.com/office/drawing/2014/main" id="{495FC1EE-5777-A540-AC92-F049C2A47D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9826" y="2730500"/>
              <a:ext cx="296863" cy="33655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600">
                  <a:latin typeface="Arial" charset="0"/>
                </a:rPr>
                <a:t>6</a:t>
              </a:r>
            </a:p>
          </p:txBody>
        </p:sp>
        <p:sp>
          <p:nvSpPr>
            <p:cNvPr id="213" name="Text Box 42">
              <a:extLst>
                <a:ext uri="{FF2B5EF4-FFF2-40B4-BE49-F238E27FC236}">
                  <a16:creationId xmlns:a16="http://schemas.microsoft.com/office/drawing/2014/main" id="{0C460C31-6197-024C-9D2B-13AEB3AAA2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3226" y="2730500"/>
              <a:ext cx="296863" cy="33655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600">
                  <a:latin typeface="Arial" charset="0"/>
                </a:rPr>
                <a:t>7</a:t>
              </a:r>
            </a:p>
          </p:txBody>
        </p:sp>
        <p:sp>
          <p:nvSpPr>
            <p:cNvPr id="214" name="Text Box 43">
              <a:extLst>
                <a:ext uri="{FF2B5EF4-FFF2-40B4-BE49-F238E27FC236}">
                  <a16:creationId xmlns:a16="http://schemas.microsoft.com/office/drawing/2014/main" id="{37449D91-C9E2-494C-8A30-DA4F055D47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6626" y="2730500"/>
              <a:ext cx="296863" cy="33655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600">
                  <a:latin typeface="Arial" charset="0"/>
                </a:rPr>
                <a:t>8</a:t>
              </a:r>
            </a:p>
          </p:txBody>
        </p:sp>
        <p:sp>
          <p:nvSpPr>
            <p:cNvPr id="215" name="Text Box 44">
              <a:extLst>
                <a:ext uri="{FF2B5EF4-FFF2-40B4-BE49-F238E27FC236}">
                  <a16:creationId xmlns:a16="http://schemas.microsoft.com/office/drawing/2014/main" id="{26FBB18D-E042-8B4A-893F-3433BA95B2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0026" y="2730500"/>
              <a:ext cx="296863" cy="33655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600">
                  <a:latin typeface="Arial" charset="0"/>
                </a:rPr>
                <a:t>9</a:t>
              </a:r>
            </a:p>
          </p:txBody>
        </p:sp>
        <p:sp>
          <p:nvSpPr>
            <p:cNvPr id="216" name="Text Box 45">
              <a:extLst>
                <a:ext uri="{FF2B5EF4-FFF2-40B4-BE49-F238E27FC236}">
                  <a16:creationId xmlns:a16="http://schemas.microsoft.com/office/drawing/2014/main" id="{E84AC082-1630-7D4A-A4D1-E914424709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51513" y="2730500"/>
              <a:ext cx="409575" cy="33655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600">
                  <a:latin typeface="Arial" charset="0"/>
                </a:rPr>
                <a:t>10</a:t>
              </a:r>
            </a:p>
          </p:txBody>
        </p:sp>
        <p:sp>
          <p:nvSpPr>
            <p:cNvPr id="217" name="Text Box 46">
              <a:extLst>
                <a:ext uri="{FF2B5EF4-FFF2-40B4-BE49-F238E27FC236}">
                  <a16:creationId xmlns:a16="http://schemas.microsoft.com/office/drawing/2014/main" id="{E558D203-9C28-C447-9858-99CD3361AB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84913" y="2730500"/>
              <a:ext cx="409575" cy="33655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600">
                  <a:latin typeface="Arial" charset="0"/>
                </a:rPr>
                <a:t>11</a:t>
              </a:r>
            </a:p>
          </p:txBody>
        </p:sp>
        <p:sp>
          <p:nvSpPr>
            <p:cNvPr id="218" name="Text Box 47">
              <a:extLst>
                <a:ext uri="{FF2B5EF4-FFF2-40B4-BE49-F238E27FC236}">
                  <a16:creationId xmlns:a16="http://schemas.microsoft.com/office/drawing/2014/main" id="{6B966C07-C03B-1945-9B0C-257E8E7391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8788" y="2730500"/>
              <a:ext cx="409575" cy="33655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600">
                  <a:latin typeface="Arial" charset="0"/>
                </a:rPr>
                <a:t>12</a:t>
              </a:r>
            </a:p>
          </p:txBody>
        </p:sp>
        <p:sp>
          <p:nvSpPr>
            <p:cNvPr id="219" name="Text Box 48">
              <a:extLst>
                <a:ext uri="{FF2B5EF4-FFF2-40B4-BE49-F238E27FC236}">
                  <a16:creationId xmlns:a16="http://schemas.microsoft.com/office/drawing/2014/main" id="{22E3A869-2A10-6E47-98D0-D68C745E66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54888" y="2730500"/>
              <a:ext cx="409575" cy="33655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600">
                  <a:latin typeface="Arial" charset="0"/>
                </a:rPr>
                <a:t>13</a:t>
              </a:r>
            </a:p>
          </p:txBody>
        </p:sp>
        <p:sp>
          <p:nvSpPr>
            <p:cNvPr id="220" name="Text Box 49">
              <a:extLst>
                <a:ext uri="{FF2B5EF4-FFF2-40B4-BE49-F238E27FC236}">
                  <a16:creationId xmlns:a16="http://schemas.microsoft.com/office/drawing/2014/main" id="{93A26F45-90AF-044F-88BE-CB86236FAB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88288" y="2730500"/>
              <a:ext cx="409575" cy="33655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600">
                  <a:latin typeface="Arial" charset="0"/>
                </a:rPr>
                <a:t>14</a:t>
              </a:r>
            </a:p>
          </p:txBody>
        </p:sp>
        <p:sp>
          <p:nvSpPr>
            <p:cNvPr id="221" name="Line 50">
              <a:extLst>
                <a:ext uri="{FF2B5EF4-FFF2-40B4-BE49-F238E27FC236}">
                  <a16:creationId xmlns:a16="http://schemas.microsoft.com/office/drawing/2014/main" id="{113BE248-9C50-464C-827C-AACE23CB9E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21713" y="2954338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Line 51">
              <a:extLst>
                <a:ext uri="{FF2B5EF4-FFF2-40B4-BE49-F238E27FC236}">
                  <a16:creationId xmlns:a16="http://schemas.microsoft.com/office/drawing/2014/main" id="{8EF3E874-BDF2-9141-A9E8-43A26141F5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55013" y="32639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Text Box 52">
              <a:extLst>
                <a:ext uri="{FF2B5EF4-FFF2-40B4-BE49-F238E27FC236}">
                  <a16:creationId xmlns:a16="http://schemas.microsoft.com/office/drawing/2014/main" id="{10C2A0BE-8682-8643-B8E2-EB4C33076B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08988" y="2736850"/>
              <a:ext cx="409575" cy="33655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600">
                  <a:latin typeface="Arial" charset="0"/>
                </a:rPr>
                <a:t>15</a:t>
              </a:r>
            </a:p>
          </p:txBody>
        </p:sp>
        <p:sp>
          <p:nvSpPr>
            <p:cNvPr id="224" name="Line 53">
              <a:extLst>
                <a:ext uri="{FF2B5EF4-FFF2-40B4-BE49-F238E27FC236}">
                  <a16:creationId xmlns:a16="http://schemas.microsoft.com/office/drawing/2014/main" id="{9B954E47-1E77-9F48-AEEB-AEF3FA7503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8651" y="156845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Line 54">
              <a:extLst>
                <a:ext uri="{FF2B5EF4-FFF2-40B4-BE49-F238E27FC236}">
                  <a16:creationId xmlns:a16="http://schemas.microsoft.com/office/drawing/2014/main" id="{46772A61-113A-9A4F-A4AF-ABA48163C4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5928" y="156845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Line 55">
              <a:extLst>
                <a:ext uri="{FF2B5EF4-FFF2-40B4-BE49-F238E27FC236}">
                  <a16:creationId xmlns:a16="http://schemas.microsoft.com/office/drawing/2014/main" id="{FCAF6C89-4447-E844-8690-BC0FB798D7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8271" y="156845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Line 56">
              <a:extLst>
                <a:ext uri="{FF2B5EF4-FFF2-40B4-BE49-F238E27FC236}">
                  <a16:creationId xmlns:a16="http://schemas.microsoft.com/office/drawing/2014/main" id="{9A04889D-9B84-7A4A-BF12-55764296F9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6297" y="156845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Line 57">
              <a:extLst>
                <a:ext uri="{FF2B5EF4-FFF2-40B4-BE49-F238E27FC236}">
                  <a16:creationId xmlns:a16="http://schemas.microsoft.com/office/drawing/2014/main" id="{7CBCCB0A-BBBA-FD47-87B5-130C7B55AE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9559" y="156845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Line 58">
              <a:extLst>
                <a:ext uri="{FF2B5EF4-FFF2-40B4-BE49-F238E27FC236}">
                  <a16:creationId xmlns:a16="http://schemas.microsoft.com/office/drawing/2014/main" id="{A90DD3D4-A5CB-C745-B296-D123BFA399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6055" y="156845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Line 59">
              <a:extLst>
                <a:ext uri="{FF2B5EF4-FFF2-40B4-BE49-F238E27FC236}">
                  <a16:creationId xmlns:a16="http://schemas.microsoft.com/office/drawing/2014/main" id="{F3249D09-F081-C34D-8A52-AD79481708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00439" y="156845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Line 60">
              <a:extLst>
                <a:ext uri="{FF2B5EF4-FFF2-40B4-BE49-F238E27FC236}">
                  <a16:creationId xmlns:a16="http://schemas.microsoft.com/office/drawing/2014/main" id="{56C60438-7822-F445-91B7-D511DC0A58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6463" y="156845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Line 61">
              <a:extLst>
                <a:ext uri="{FF2B5EF4-FFF2-40B4-BE49-F238E27FC236}">
                  <a16:creationId xmlns:a16="http://schemas.microsoft.com/office/drawing/2014/main" id="{37CC994C-4C1D-F741-913C-B6F71CA800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2487" y="156845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Line 62">
              <a:extLst>
                <a:ext uri="{FF2B5EF4-FFF2-40B4-BE49-F238E27FC236}">
                  <a16:creationId xmlns:a16="http://schemas.microsoft.com/office/drawing/2014/main" id="{1B999DB4-2376-CC48-8A9A-74BAB09E32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56895" y="156845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4" name="Line 64">
              <a:extLst>
                <a:ext uri="{FF2B5EF4-FFF2-40B4-BE49-F238E27FC236}">
                  <a16:creationId xmlns:a16="http://schemas.microsoft.com/office/drawing/2014/main" id="{B3CFAE0C-80A8-9347-97D8-85C176B56E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04371" y="156845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Line 65">
              <a:extLst>
                <a:ext uri="{FF2B5EF4-FFF2-40B4-BE49-F238E27FC236}">
                  <a16:creationId xmlns:a16="http://schemas.microsoft.com/office/drawing/2014/main" id="{0289D524-0063-FE40-8674-F948480248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62501" y="156845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Line 66">
              <a:extLst>
                <a:ext uri="{FF2B5EF4-FFF2-40B4-BE49-F238E27FC236}">
                  <a16:creationId xmlns:a16="http://schemas.microsoft.com/office/drawing/2014/main" id="{ADC71050-7216-F04E-A826-C440C16796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03392" y="156845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Line 67">
              <a:extLst>
                <a:ext uri="{FF2B5EF4-FFF2-40B4-BE49-F238E27FC236}">
                  <a16:creationId xmlns:a16="http://schemas.microsoft.com/office/drawing/2014/main" id="{8E6927A9-65E5-8A42-A9E4-2983E5FF43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94724" y="156845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Text Box 68">
              <a:extLst>
                <a:ext uri="{FF2B5EF4-FFF2-40B4-BE49-F238E27FC236}">
                  <a16:creationId xmlns:a16="http://schemas.microsoft.com/office/drawing/2014/main" id="{1B0820BC-3A3D-F043-B868-EB87A413F2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251" y="2070100"/>
              <a:ext cx="296863" cy="33655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600">
                  <a:latin typeface="Arial" charset="0"/>
                </a:rPr>
                <a:t>0</a:t>
              </a:r>
            </a:p>
          </p:txBody>
        </p:sp>
        <p:sp>
          <p:nvSpPr>
            <p:cNvPr id="239" name="Text Box 69">
              <a:extLst>
                <a:ext uri="{FF2B5EF4-FFF2-40B4-BE49-F238E27FC236}">
                  <a16:creationId xmlns:a16="http://schemas.microsoft.com/office/drawing/2014/main" id="{D07EE12F-5A6A-0148-B25B-CB167A5029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1465" y="2070100"/>
              <a:ext cx="296863" cy="33655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600" dirty="0">
                  <a:latin typeface="Arial" charset="0"/>
                </a:rPr>
                <a:t>1</a:t>
              </a:r>
            </a:p>
          </p:txBody>
        </p:sp>
        <p:sp>
          <p:nvSpPr>
            <p:cNvPr id="240" name="Text Box 70">
              <a:extLst>
                <a:ext uri="{FF2B5EF4-FFF2-40B4-BE49-F238E27FC236}">
                  <a16:creationId xmlns:a16="http://schemas.microsoft.com/office/drawing/2014/main" id="{EE043ABC-5BB4-D547-A33E-5B522A552C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3808" y="2070100"/>
              <a:ext cx="296863" cy="33655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600" dirty="0">
                  <a:latin typeface="Arial" charset="0"/>
                </a:rPr>
                <a:t>2</a:t>
              </a:r>
            </a:p>
          </p:txBody>
        </p:sp>
        <p:sp>
          <p:nvSpPr>
            <p:cNvPr id="241" name="Text Box 71">
              <a:extLst>
                <a:ext uri="{FF2B5EF4-FFF2-40B4-BE49-F238E27FC236}">
                  <a16:creationId xmlns:a16="http://schemas.microsoft.com/office/drawing/2014/main" id="{DDCBFB0B-C674-084F-B9E9-D51E3B52A4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1835" y="2070100"/>
              <a:ext cx="296863" cy="33655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600" dirty="0">
                  <a:latin typeface="Arial" charset="0"/>
                </a:rPr>
                <a:t>3</a:t>
              </a:r>
            </a:p>
          </p:txBody>
        </p:sp>
        <p:sp>
          <p:nvSpPr>
            <p:cNvPr id="242" name="Text Box 72">
              <a:extLst>
                <a:ext uri="{FF2B5EF4-FFF2-40B4-BE49-F238E27FC236}">
                  <a16:creationId xmlns:a16="http://schemas.microsoft.com/office/drawing/2014/main" id="{9EC98741-8440-D94F-B5DF-6110F78EC4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5097" y="2070100"/>
              <a:ext cx="296863" cy="33655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600" dirty="0">
                  <a:latin typeface="Arial" charset="0"/>
                </a:rPr>
                <a:t>4</a:t>
              </a:r>
            </a:p>
          </p:txBody>
        </p:sp>
        <p:sp>
          <p:nvSpPr>
            <p:cNvPr id="243" name="Text Box 73">
              <a:extLst>
                <a:ext uri="{FF2B5EF4-FFF2-40B4-BE49-F238E27FC236}">
                  <a16:creationId xmlns:a16="http://schemas.microsoft.com/office/drawing/2014/main" id="{BFCA7F03-648C-2242-88F5-6BDAD8F45B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1592" y="2070100"/>
              <a:ext cx="296863" cy="33655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600">
                  <a:latin typeface="Arial" charset="0"/>
                </a:rPr>
                <a:t>5</a:t>
              </a:r>
            </a:p>
          </p:txBody>
        </p:sp>
        <p:sp>
          <p:nvSpPr>
            <p:cNvPr id="244" name="Text Box 74">
              <a:extLst>
                <a:ext uri="{FF2B5EF4-FFF2-40B4-BE49-F238E27FC236}">
                  <a16:creationId xmlns:a16="http://schemas.microsoft.com/office/drawing/2014/main" id="{BA28574C-0D71-544F-9C5E-14584E0268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5976" y="2070100"/>
              <a:ext cx="296863" cy="33655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600" dirty="0">
                  <a:latin typeface="Arial" charset="0"/>
                </a:rPr>
                <a:t>6</a:t>
              </a:r>
            </a:p>
          </p:txBody>
        </p:sp>
        <p:sp>
          <p:nvSpPr>
            <p:cNvPr id="245" name="Text Box 75">
              <a:extLst>
                <a:ext uri="{FF2B5EF4-FFF2-40B4-BE49-F238E27FC236}">
                  <a16:creationId xmlns:a16="http://schemas.microsoft.com/office/drawing/2014/main" id="{845F3600-77EE-8F42-8818-7149F9FF6E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0" y="2070100"/>
              <a:ext cx="296863" cy="33655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600" dirty="0">
                  <a:latin typeface="Arial" charset="0"/>
                </a:rPr>
                <a:t>7</a:t>
              </a:r>
            </a:p>
          </p:txBody>
        </p:sp>
        <p:sp>
          <p:nvSpPr>
            <p:cNvPr id="246" name="Text Box 76">
              <a:extLst>
                <a:ext uri="{FF2B5EF4-FFF2-40B4-BE49-F238E27FC236}">
                  <a16:creationId xmlns:a16="http://schemas.microsoft.com/office/drawing/2014/main" id="{9842411F-847C-8440-8A23-26506E0D6B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8024" y="2070100"/>
              <a:ext cx="296863" cy="33655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600">
                  <a:latin typeface="Arial" charset="0"/>
                </a:rPr>
                <a:t>8</a:t>
              </a:r>
            </a:p>
          </p:txBody>
        </p:sp>
        <p:sp>
          <p:nvSpPr>
            <p:cNvPr id="247" name="Text Box 77">
              <a:extLst>
                <a:ext uri="{FF2B5EF4-FFF2-40B4-BE49-F238E27FC236}">
                  <a16:creationId xmlns:a16="http://schemas.microsoft.com/office/drawing/2014/main" id="{F6BFA7A5-C740-3D4B-978B-E70C749553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4048" y="2070100"/>
              <a:ext cx="296863" cy="33655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600" dirty="0">
                  <a:latin typeface="Arial" charset="0"/>
                </a:rPr>
                <a:t>9</a:t>
              </a:r>
            </a:p>
          </p:txBody>
        </p:sp>
        <p:sp>
          <p:nvSpPr>
            <p:cNvPr id="248" name="Text Box 78">
              <a:extLst>
                <a:ext uri="{FF2B5EF4-FFF2-40B4-BE49-F238E27FC236}">
                  <a16:creationId xmlns:a16="http://schemas.microsoft.com/office/drawing/2014/main" id="{4C9D2103-F4C1-1643-A116-1F08FDBC3A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60764" y="2070100"/>
              <a:ext cx="409575" cy="33655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600" dirty="0">
                  <a:latin typeface="Arial" charset="0"/>
                </a:rPr>
                <a:t>10</a:t>
              </a:r>
            </a:p>
          </p:txBody>
        </p:sp>
        <p:sp>
          <p:nvSpPr>
            <p:cNvPr id="249" name="Text Box 79">
              <a:extLst>
                <a:ext uri="{FF2B5EF4-FFF2-40B4-BE49-F238E27FC236}">
                  <a16:creationId xmlns:a16="http://schemas.microsoft.com/office/drawing/2014/main" id="{F71E91FB-494F-334A-A8A8-6F615F14EC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7996" y="2070100"/>
              <a:ext cx="409575" cy="33655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600" dirty="0">
                  <a:latin typeface="Arial" charset="0"/>
                </a:rPr>
                <a:t>11</a:t>
              </a:r>
            </a:p>
          </p:txBody>
        </p:sp>
        <p:sp>
          <p:nvSpPr>
            <p:cNvPr id="250" name="Text Box 80">
              <a:extLst>
                <a:ext uri="{FF2B5EF4-FFF2-40B4-BE49-F238E27FC236}">
                  <a16:creationId xmlns:a16="http://schemas.microsoft.com/office/drawing/2014/main" id="{F0C74C80-1CF7-4C44-BFEB-8BD790B7BE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46601" y="2070100"/>
              <a:ext cx="409575" cy="33655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600">
                  <a:latin typeface="Arial" charset="0"/>
                </a:rPr>
                <a:t>12</a:t>
              </a:r>
            </a:p>
          </p:txBody>
        </p:sp>
        <p:sp>
          <p:nvSpPr>
            <p:cNvPr id="251" name="Text Box 81">
              <a:extLst>
                <a:ext uri="{FF2B5EF4-FFF2-40B4-BE49-F238E27FC236}">
                  <a16:creationId xmlns:a16="http://schemas.microsoft.com/office/drawing/2014/main" id="{3542AF04-6850-B94D-B73C-16F868156C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00192" y="2070100"/>
              <a:ext cx="409575" cy="33655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600" dirty="0">
                  <a:latin typeface="Arial" charset="0"/>
                </a:rPr>
                <a:t>13</a:t>
              </a:r>
            </a:p>
          </p:txBody>
        </p:sp>
        <p:sp>
          <p:nvSpPr>
            <p:cNvPr id="252" name="Text Box 82">
              <a:extLst>
                <a:ext uri="{FF2B5EF4-FFF2-40B4-BE49-F238E27FC236}">
                  <a16:creationId xmlns:a16="http://schemas.microsoft.com/office/drawing/2014/main" id="{B3EAAE1F-E1E3-5542-A5D8-EB1E010429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86761" y="2070100"/>
              <a:ext cx="409575" cy="33655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600">
                  <a:latin typeface="Arial" charset="0"/>
                </a:rPr>
                <a:t>14</a:t>
              </a:r>
            </a:p>
          </p:txBody>
        </p:sp>
        <p:sp>
          <p:nvSpPr>
            <p:cNvPr id="253" name="Line 83">
              <a:extLst>
                <a:ext uri="{FF2B5EF4-FFF2-40B4-BE49-F238E27FC236}">
                  <a16:creationId xmlns:a16="http://schemas.microsoft.com/office/drawing/2014/main" id="{1E674879-0B62-A54C-812F-BCF5CCC424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26476" y="156845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Text Box 84">
              <a:extLst>
                <a:ext uri="{FF2B5EF4-FFF2-40B4-BE49-F238E27FC236}">
                  <a16:creationId xmlns:a16="http://schemas.microsoft.com/office/drawing/2014/main" id="{C9CD5DEB-9F0E-2A48-8410-2EB6D75168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13751" y="2076450"/>
              <a:ext cx="409575" cy="33655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600">
                  <a:latin typeface="Arial" charset="0"/>
                </a:rPr>
                <a:t>15</a:t>
              </a:r>
            </a:p>
          </p:txBody>
        </p:sp>
      </p:grpSp>
      <p:sp>
        <p:nvSpPr>
          <p:cNvPr id="255" name="Text Box 168">
            <a:extLst>
              <a:ext uri="{FF2B5EF4-FFF2-40B4-BE49-F238E27FC236}">
                <a16:creationId xmlns:a16="http://schemas.microsoft.com/office/drawing/2014/main" id="{F3887620-9E6B-A742-B64F-40F0567AB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2207" y="446388"/>
            <a:ext cx="12252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2000" dirty="0">
                <a:latin typeface="Arial" charset="0"/>
              </a:rPr>
              <a:t>Person A</a:t>
            </a:r>
          </a:p>
        </p:txBody>
      </p:sp>
      <p:sp>
        <p:nvSpPr>
          <p:cNvPr id="256" name="Text Box 169">
            <a:extLst>
              <a:ext uri="{FF2B5EF4-FFF2-40B4-BE49-F238E27FC236}">
                <a16:creationId xmlns:a16="http://schemas.microsoft.com/office/drawing/2014/main" id="{7C05A5EB-F466-4442-BC9A-7FC37C14F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2207" y="3288013"/>
            <a:ext cx="12394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2000" dirty="0">
                <a:latin typeface="Arial" charset="0"/>
              </a:rPr>
              <a:t>Person B</a:t>
            </a:r>
          </a:p>
        </p:txBody>
      </p:sp>
      <p:sp>
        <p:nvSpPr>
          <p:cNvPr id="257" name="Line 62">
            <a:extLst>
              <a:ext uri="{FF2B5EF4-FFF2-40B4-BE49-F238E27FC236}">
                <a16:creationId xmlns:a16="http://schemas.microsoft.com/office/drawing/2014/main" id="{26A1B158-2FC9-4549-9F6C-A883CA75248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91007" y="920306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58" name="Group 185">
            <a:extLst>
              <a:ext uri="{FF2B5EF4-FFF2-40B4-BE49-F238E27FC236}">
                <a16:creationId xmlns:a16="http://schemas.microsoft.com/office/drawing/2014/main" id="{E3B5BDAD-BDD0-DB45-B860-F06FB61D95F6}"/>
              </a:ext>
            </a:extLst>
          </p:cNvPr>
          <p:cNvGrpSpPr/>
          <p:nvPr/>
        </p:nvGrpSpPr>
        <p:grpSpPr>
          <a:xfrm>
            <a:off x="2022455" y="3724054"/>
            <a:ext cx="8534400" cy="1931988"/>
            <a:chOff x="395288" y="1568450"/>
            <a:chExt cx="8534400" cy="1931988"/>
          </a:xfrm>
        </p:grpSpPr>
        <p:sp>
          <p:nvSpPr>
            <p:cNvPr id="259" name="Rectangle 5">
              <a:extLst>
                <a:ext uri="{FF2B5EF4-FFF2-40B4-BE49-F238E27FC236}">
                  <a16:creationId xmlns:a16="http://schemas.microsoft.com/office/drawing/2014/main" id="{C5F398F9-E942-9140-8685-EA37377BFE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8" y="1568450"/>
              <a:ext cx="8534400" cy="1931988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ourier New" charset="0"/>
              </a:endParaRPr>
            </a:p>
          </p:txBody>
        </p:sp>
        <p:sp>
          <p:nvSpPr>
            <p:cNvPr id="260" name="Line 6">
              <a:extLst>
                <a:ext uri="{FF2B5EF4-FFF2-40B4-BE49-F238E27FC236}">
                  <a16:creationId xmlns:a16="http://schemas.microsoft.com/office/drawing/2014/main" id="{D1340715-A732-0648-A4D4-9A2600DB91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3888" y="2954338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Line 7">
              <a:extLst>
                <a:ext uri="{FF2B5EF4-FFF2-40B4-BE49-F238E27FC236}">
                  <a16:creationId xmlns:a16="http://schemas.microsoft.com/office/drawing/2014/main" id="{72570331-2324-9347-B782-92624D89CB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7288" y="2954338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Line 8">
              <a:extLst>
                <a:ext uri="{FF2B5EF4-FFF2-40B4-BE49-F238E27FC236}">
                  <a16:creationId xmlns:a16="http://schemas.microsoft.com/office/drawing/2014/main" id="{6A8D5540-2099-5446-BDAA-9D0890A99E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0688" y="2954338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Line 9">
              <a:extLst>
                <a:ext uri="{FF2B5EF4-FFF2-40B4-BE49-F238E27FC236}">
                  <a16:creationId xmlns:a16="http://schemas.microsoft.com/office/drawing/2014/main" id="{31D9C197-B218-AB4E-813F-02CCE107FB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4088" y="2954338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Line 10">
              <a:extLst>
                <a:ext uri="{FF2B5EF4-FFF2-40B4-BE49-F238E27FC236}">
                  <a16:creationId xmlns:a16="http://schemas.microsoft.com/office/drawing/2014/main" id="{49B23A1B-2B21-7442-9D37-2CE49B59A6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7488" y="2954338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Line 11">
              <a:extLst>
                <a:ext uri="{FF2B5EF4-FFF2-40B4-BE49-F238E27FC236}">
                  <a16:creationId xmlns:a16="http://schemas.microsoft.com/office/drawing/2014/main" id="{885702CE-8858-4248-9308-0E0EEE42CD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0888" y="2954338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Line 12">
              <a:extLst>
                <a:ext uri="{FF2B5EF4-FFF2-40B4-BE49-F238E27FC236}">
                  <a16:creationId xmlns:a16="http://schemas.microsoft.com/office/drawing/2014/main" id="{9EB584F9-EC43-5547-B262-9C937AB68D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4288" y="2954338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Line 13">
              <a:extLst>
                <a:ext uri="{FF2B5EF4-FFF2-40B4-BE49-F238E27FC236}">
                  <a16:creationId xmlns:a16="http://schemas.microsoft.com/office/drawing/2014/main" id="{A91EC348-2759-F94B-819F-24963C8149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7688" y="2954338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Line 14">
              <a:extLst>
                <a:ext uri="{FF2B5EF4-FFF2-40B4-BE49-F238E27FC236}">
                  <a16:creationId xmlns:a16="http://schemas.microsoft.com/office/drawing/2014/main" id="{69D54EF4-209E-4A49-AC9F-9375E9A27C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1088" y="2954338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Line 15">
              <a:extLst>
                <a:ext uri="{FF2B5EF4-FFF2-40B4-BE49-F238E27FC236}">
                  <a16:creationId xmlns:a16="http://schemas.microsoft.com/office/drawing/2014/main" id="{10537E98-9415-494E-9CED-4B28E1A5EB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488" y="2954338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Line 16">
              <a:extLst>
                <a:ext uri="{FF2B5EF4-FFF2-40B4-BE49-F238E27FC236}">
                  <a16:creationId xmlns:a16="http://schemas.microsoft.com/office/drawing/2014/main" id="{1225C3F0-894F-BD42-8808-5A63388702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57888" y="2954338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Line 17">
              <a:extLst>
                <a:ext uri="{FF2B5EF4-FFF2-40B4-BE49-F238E27FC236}">
                  <a16:creationId xmlns:a16="http://schemas.microsoft.com/office/drawing/2014/main" id="{F23B9A86-9364-E748-B142-BBD2700028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91288" y="2954338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Line 18">
              <a:extLst>
                <a:ext uri="{FF2B5EF4-FFF2-40B4-BE49-F238E27FC236}">
                  <a16:creationId xmlns:a16="http://schemas.microsoft.com/office/drawing/2014/main" id="{404EC678-4135-FB49-A8DF-A7ED846B44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24688" y="2954338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Line 19">
              <a:extLst>
                <a:ext uri="{FF2B5EF4-FFF2-40B4-BE49-F238E27FC236}">
                  <a16:creationId xmlns:a16="http://schemas.microsoft.com/office/drawing/2014/main" id="{170D2012-57B8-C849-A70B-750BAA9D82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58088" y="2954338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Line 20">
              <a:extLst>
                <a:ext uri="{FF2B5EF4-FFF2-40B4-BE49-F238E27FC236}">
                  <a16:creationId xmlns:a16="http://schemas.microsoft.com/office/drawing/2014/main" id="{BE8D520B-4CE6-5A47-BC29-0E598BA177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91488" y="2954338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5" name="Line 21">
              <a:extLst>
                <a:ext uri="{FF2B5EF4-FFF2-40B4-BE49-F238E27FC236}">
                  <a16:creationId xmlns:a16="http://schemas.microsoft.com/office/drawing/2014/main" id="{D6805C7C-E3AE-8B4C-A551-9C24221A2F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0588" y="32639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" name="Line 22">
              <a:extLst>
                <a:ext uri="{FF2B5EF4-FFF2-40B4-BE49-F238E27FC236}">
                  <a16:creationId xmlns:a16="http://schemas.microsoft.com/office/drawing/2014/main" id="{98F19A9E-E4F9-944F-9D5E-E6CD900959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3988" y="32639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" name="Line 23">
              <a:extLst>
                <a:ext uri="{FF2B5EF4-FFF2-40B4-BE49-F238E27FC236}">
                  <a16:creationId xmlns:a16="http://schemas.microsoft.com/office/drawing/2014/main" id="{07DA57E7-33DE-CE42-80A4-F81C543087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4688" y="32639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Line 24">
              <a:extLst>
                <a:ext uri="{FF2B5EF4-FFF2-40B4-BE49-F238E27FC236}">
                  <a16:creationId xmlns:a16="http://schemas.microsoft.com/office/drawing/2014/main" id="{CF1CB628-F7FD-5C49-9DF6-5F9FA442DF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0788" y="32639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Line 25">
              <a:extLst>
                <a:ext uri="{FF2B5EF4-FFF2-40B4-BE49-F238E27FC236}">
                  <a16:creationId xmlns:a16="http://schemas.microsoft.com/office/drawing/2014/main" id="{E213C48F-2D26-6B48-BB86-40A91B9FF9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1488" y="32639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Line 26">
              <a:extLst>
                <a:ext uri="{FF2B5EF4-FFF2-40B4-BE49-F238E27FC236}">
                  <a16:creationId xmlns:a16="http://schemas.microsoft.com/office/drawing/2014/main" id="{79535487-4A60-8244-8594-852DFBDB2C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4888" y="32639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Line 27">
              <a:extLst>
                <a:ext uri="{FF2B5EF4-FFF2-40B4-BE49-F238E27FC236}">
                  <a16:creationId xmlns:a16="http://schemas.microsoft.com/office/drawing/2014/main" id="{B00A8CCE-60D6-6D4D-A6E6-FE6D96951D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8288" y="32639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Line 28">
              <a:extLst>
                <a:ext uri="{FF2B5EF4-FFF2-40B4-BE49-F238E27FC236}">
                  <a16:creationId xmlns:a16="http://schemas.microsoft.com/office/drawing/2014/main" id="{C6FC0131-3DF5-7E44-82F1-71EE2A1CC8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4388" y="32639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Line 29">
              <a:extLst>
                <a:ext uri="{FF2B5EF4-FFF2-40B4-BE49-F238E27FC236}">
                  <a16:creationId xmlns:a16="http://schemas.microsoft.com/office/drawing/2014/main" id="{D977590F-D007-0C44-9D8B-B361937D3A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57788" y="32639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Line 30">
              <a:extLst>
                <a:ext uri="{FF2B5EF4-FFF2-40B4-BE49-F238E27FC236}">
                  <a16:creationId xmlns:a16="http://schemas.microsoft.com/office/drawing/2014/main" id="{DF888B04-D3DF-C64C-AA01-C9412689B4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91188" y="32639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Line 31">
              <a:extLst>
                <a:ext uri="{FF2B5EF4-FFF2-40B4-BE49-F238E27FC236}">
                  <a16:creationId xmlns:a16="http://schemas.microsoft.com/office/drawing/2014/main" id="{7DA637A0-D5AB-974E-A242-5E9008CFE4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24588" y="32639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Line 32">
              <a:extLst>
                <a:ext uri="{FF2B5EF4-FFF2-40B4-BE49-F238E27FC236}">
                  <a16:creationId xmlns:a16="http://schemas.microsoft.com/office/drawing/2014/main" id="{F68313BA-01AF-384D-BECC-584B2A460A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45288" y="32639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Line 33">
              <a:extLst>
                <a:ext uri="{FF2B5EF4-FFF2-40B4-BE49-F238E27FC236}">
                  <a16:creationId xmlns:a16="http://schemas.microsoft.com/office/drawing/2014/main" id="{164D2109-FD64-EF48-A522-83CC6D1855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91388" y="32639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" name="Line 34">
              <a:extLst>
                <a:ext uri="{FF2B5EF4-FFF2-40B4-BE49-F238E27FC236}">
                  <a16:creationId xmlns:a16="http://schemas.microsoft.com/office/drawing/2014/main" id="{B45220D9-7D91-FC41-BA26-FBF650C931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24788" y="32639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" name="Text Box 35">
              <a:extLst>
                <a:ext uri="{FF2B5EF4-FFF2-40B4-BE49-F238E27FC236}">
                  <a16:creationId xmlns:a16="http://schemas.microsoft.com/office/drawing/2014/main" id="{9B8329A6-DA0E-2144-A205-885322F5D5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488" y="2730500"/>
              <a:ext cx="296863" cy="33655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600">
                  <a:latin typeface="Arial" charset="0"/>
                </a:rPr>
                <a:t>0</a:t>
              </a:r>
            </a:p>
          </p:txBody>
        </p:sp>
        <p:sp>
          <p:nvSpPr>
            <p:cNvPr id="290" name="Text Box 36">
              <a:extLst>
                <a:ext uri="{FF2B5EF4-FFF2-40B4-BE49-F238E27FC236}">
                  <a16:creationId xmlns:a16="http://schemas.microsoft.com/office/drawing/2014/main" id="{EC644A09-B443-EA45-8958-FD35F2CC60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2826" y="2730500"/>
              <a:ext cx="296863" cy="33655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600">
                  <a:latin typeface="Arial" charset="0"/>
                </a:rPr>
                <a:t>1</a:t>
              </a:r>
            </a:p>
          </p:txBody>
        </p:sp>
        <p:sp>
          <p:nvSpPr>
            <p:cNvPr id="291" name="Text Box 37">
              <a:extLst>
                <a:ext uri="{FF2B5EF4-FFF2-40B4-BE49-F238E27FC236}">
                  <a16:creationId xmlns:a16="http://schemas.microsoft.com/office/drawing/2014/main" id="{D56D3FE6-1FD4-4441-B301-2A271C0F41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6226" y="2730500"/>
              <a:ext cx="296863" cy="33655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600">
                  <a:latin typeface="Arial" charset="0"/>
                </a:rPr>
                <a:t>2</a:t>
              </a:r>
            </a:p>
          </p:txBody>
        </p:sp>
        <p:sp>
          <p:nvSpPr>
            <p:cNvPr id="292" name="Text Box 38">
              <a:extLst>
                <a:ext uri="{FF2B5EF4-FFF2-40B4-BE49-F238E27FC236}">
                  <a16:creationId xmlns:a16="http://schemas.microsoft.com/office/drawing/2014/main" id="{27146371-B188-0C45-A3C9-F0C648C7E8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9626" y="2730500"/>
              <a:ext cx="296863" cy="33655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600">
                  <a:latin typeface="Arial" charset="0"/>
                </a:rPr>
                <a:t>3</a:t>
              </a:r>
            </a:p>
          </p:txBody>
        </p:sp>
        <p:sp>
          <p:nvSpPr>
            <p:cNvPr id="293" name="Text Box 39">
              <a:extLst>
                <a:ext uri="{FF2B5EF4-FFF2-40B4-BE49-F238E27FC236}">
                  <a16:creationId xmlns:a16="http://schemas.microsoft.com/office/drawing/2014/main" id="{275D0907-36D5-2D45-BBDD-ED8BC9C814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3026" y="2730500"/>
              <a:ext cx="296863" cy="33655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600">
                  <a:latin typeface="Arial" charset="0"/>
                </a:rPr>
                <a:t>4</a:t>
              </a:r>
            </a:p>
          </p:txBody>
        </p:sp>
        <p:sp>
          <p:nvSpPr>
            <p:cNvPr id="294" name="Text Box 40">
              <a:extLst>
                <a:ext uri="{FF2B5EF4-FFF2-40B4-BE49-F238E27FC236}">
                  <a16:creationId xmlns:a16="http://schemas.microsoft.com/office/drawing/2014/main" id="{CFD34FE6-01D1-8A4B-9B58-5C1744BFD8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6426" y="2730500"/>
              <a:ext cx="296863" cy="33655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600">
                  <a:latin typeface="Arial" charset="0"/>
                </a:rPr>
                <a:t>5</a:t>
              </a:r>
            </a:p>
          </p:txBody>
        </p:sp>
        <p:sp>
          <p:nvSpPr>
            <p:cNvPr id="295" name="Text Box 41">
              <a:extLst>
                <a:ext uri="{FF2B5EF4-FFF2-40B4-BE49-F238E27FC236}">
                  <a16:creationId xmlns:a16="http://schemas.microsoft.com/office/drawing/2014/main" id="{F74F3CD9-EA4D-144D-ABB4-2195939184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9826" y="2730500"/>
              <a:ext cx="296863" cy="33655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600">
                  <a:latin typeface="Arial" charset="0"/>
                </a:rPr>
                <a:t>6</a:t>
              </a:r>
            </a:p>
          </p:txBody>
        </p:sp>
        <p:sp>
          <p:nvSpPr>
            <p:cNvPr id="296" name="Text Box 42">
              <a:extLst>
                <a:ext uri="{FF2B5EF4-FFF2-40B4-BE49-F238E27FC236}">
                  <a16:creationId xmlns:a16="http://schemas.microsoft.com/office/drawing/2014/main" id="{DC98F90B-B247-4249-A2E7-35885B8298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3226" y="2730500"/>
              <a:ext cx="296863" cy="33655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600">
                  <a:latin typeface="Arial" charset="0"/>
                </a:rPr>
                <a:t>7</a:t>
              </a:r>
            </a:p>
          </p:txBody>
        </p:sp>
        <p:sp>
          <p:nvSpPr>
            <p:cNvPr id="297" name="Text Box 43">
              <a:extLst>
                <a:ext uri="{FF2B5EF4-FFF2-40B4-BE49-F238E27FC236}">
                  <a16:creationId xmlns:a16="http://schemas.microsoft.com/office/drawing/2014/main" id="{288FECA8-DD4A-1D4D-A582-521B738141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6626" y="2730500"/>
              <a:ext cx="296863" cy="33655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600">
                  <a:latin typeface="Arial" charset="0"/>
                </a:rPr>
                <a:t>8</a:t>
              </a:r>
            </a:p>
          </p:txBody>
        </p:sp>
        <p:sp>
          <p:nvSpPr>
            <p:cNvPr id="298" name="Text Box 44">
              <a:extLst>
                <a:ext uri="{FF2B5EF4-FFF2-40B4-BE49-F238E27FC236}">
                  <a16:creationId xmlns:a16="http://schemas.microsoft.com/office/drawing/2014/main" id="{7B0D6A62-7EBF-1844-8163-0B9A638490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0026" y="2730500"/>
              <a:ext cx="296863" cy="33655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600">
                  <a:latin typeface="Arial" charset="0"/>
                </a:rPr>
                <a:t>9</a:t>
              </a:r>
            </a:p>
          </p:txBody>
        </p:sp>
        <p:sp>
          <p:nvSpPr>
            <p:cNvPr id="299" name="Text Box 45">
              <a:extLst>
                <a:ext uri="{FF2B5EF4-FFF2-40B4-BE49-F238E27FC236}">
                  <a16:creationId xmlns:a16="http://schemas.microsoft.com/office/drawing/2014/main" id="{DAFFB1D0-09F0-9D4A-8257-6A3E105473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51513" y="2730500"/>
              <a:ext cx="409575" cy="33655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600">
                  <a:latin typeface="Arial" charset="0"/>
                </a:rPr>
                <a:t>10</a:t>
              </a:r>
            </a:p>
          </p:txBody>
        </p:sp>
        <p:sp>
          <p:nvSpPr>
            <p:cNvPr id="300" name="Text Box 46">
              <a:extLst>
                <a:ext uri="{FF2B5EF4-FFF2-40B4-BE49-F238E27FC236}">
                  <a16:creationId xmlns:a16="http://schemas.microsoft.com/office/drawing/2014/main" id="{14E38466-9B80-6140-9D62-3949433BAE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84913" y="2730500"/>
              <a:ext cx="409575" cy="33655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600">
                  <a:latin typeface="Arial" charset="0"/>
                </a:rPr>
                <a:t>11</a:t>
              </a:r>
            </a:p>
          </p:txBody>
        </p:sp>
        <p:sp>
          <p:nvSpPr>
            <p:cNvPr id="301" name="Text Box 47">
              <a:extLst>
                <a:ext uri="{FF2B5EF4-FFF2-40B4-BE49-F238E27FC236}">
                  <a16:creationId xmlns:a16="http://schemas.microsoft.com/office/drawing/2014/main" id="{DB8E1B14-E16F-5840-8B50-1EF8BBB240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8788" y="2730500"/>
              <a:ext cx="409575" cy="33655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600">
                  <a:latin typeface="Arial" charset="0"/>
                </a:rPr>
                <a:t>12</a:t>
              </a:r>
            </a:p>
          </p:txBody>
        </p:sp>
        <p:sp>
          <p:nvSpPr>
            <p:cNvPr id="302" name="Text Box 48">
              <a:extLst>
                <a:ext uri="{FF2B5EF4-FFF2-40B4-BE49-F238E27FC236}">
                  <a16:creationId xmlns:a16="http://schemas.microsoft.com/office/drawing/2014/main" id="{39E6322A-D77D-0A43-8431-9434D25545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54888" y="2730500"/>
              <a:ext cx="409575" cy="33655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600">
                  <a:latin typeface="Arial" charset="0"/>
                </a:rPr>
                <a:t>13</a:t>
              </a:r>
            </a:p>
          </p:txBody>
        </p:sp>
        <p:sp>
          <p:nvSpPr>
            <p:cNvPr id="303" name="Text Box 49">
              <a:extLst>
                <a:ext uri="{FF2B5EF4-FFF2-40B4-BE49-F238E27FC236}">
                  <a16:creationId xmlns:a16="http://schemas.microsoft.com/office/drawing/2014/main" id="{319B9A58-9D0D-274E-967C-C41FC3DD5C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88288" y="2730500"/>
              <a:ext cx="409575" cy="33655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600">
                  <a:latin typeface="Arial" charset="0"/>
                </a:rPr>
                <a:t>14</a:t>
              </a:r>
            </a:p>
          </p:txBody>
        </p:sp>
        <p:sp>
          <p:nvSpPr>
            <p:cNvPr id="304" name="Line 50">
              <a:extLst>
                <a:ext uri="{FF2B5EF4-FFF2-40B4-BE49-F238E27FC236}">
                  <a16:creationId xmlns:a16="http://schemas.microsoft.com/office/drawing/2014/main" id="{91D86C41-F144-C94E-BE02-730B0577F9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21713" y="2954338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5" name="Line 51">
              <a:extLst>
                <a:ext uri="{FF2B5EF4-FFF2-40B4-BE49-F238E27FC236}">
                  <a16:creationId xmlns:a16="http://schemas.microsoft.com/office/drawing/2014/main" id="{B3B0225F-9172-4D40-858F-21679AAD1D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55013" y="32639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" name="Text Box 52">
              <a:extLst>
                <a:ext uri="{FF2B5EF4-FFF2-40B4-BE49-F238E27FC236}">
                  <a16:creationId xmlns:a16="http://schemas.microsoft.com/office/drawing/2014/main" id="{65A2B016-F9D6-1F41-94E1-0BFD8189DD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08988" y="2736850"/>
              <a:ext cx="409575" cy="33655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600">
                  <a:latin typeface="Arial" charset="0"/>
                </a:rPr>
                <a:t>15</a:t>
              </a:r>
            </a:p>
          </p:txBody>
        </p:sp>
        <p:sp>
          <p:nvSpPr>
            <p:cNvPr id="307" name="Line 53">
              <a:extLst>
                <a:ext uri="{FF2B5EF4-FFF2-40B4-BE49-F238E27FC236}">
                  <a16:creationId xmlns:a16="http://schemas.microsoft.com/office/drawing/2014/main" id="{E7AC3B57-EAF6-F54C-ADA2-FBF38DDB67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8651" y="156845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" name="Line 54">
              <a:extLst>
                <a:ext uri="{FF2B5EF4-FFF2-40B4-BE49-F238E27FC236}">
                  <a16:creationId xmlns:a16="http://schemas.microsoft.com/office/drawing/2014/main" id="{935A0E5D-9F49-374D-B5FF-EC7FD121FA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5928" y="156845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" name="Line 55">
              <a:extLst>
                <a:ext uri="{FF2B5EF4-FFF2-40B4-BE49-F238E27FC236}">
                  <a16:creationId xmlns:a16="http://schemas.microsoft.com/office/drawing/2014/main" id="{729AF3AE-9E4A-B24D-B970-3B4261A9E5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8271" y="156845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Line 56">
              <a:extLst>
                <a:ext uri="{FF2B5EF4-FFF2-40B4-BE49-F238E27FC236}">
                  <a16:creationId xmlns:a16="http://schemas.microsoft.com/office/drawing/2014/main" id="{C896D530-B565-4E4B-B7ED-A4A31FEE34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6297" y="156845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Line 57">
              <a:extLst>
                <a:ext uri="{FF2B5EF4-FFF2-40B4-BE49-F238E27FC236}">
                  <a16:creationId xmlns:a16="http://schemas.microsoft.com/office/drawing/2014/main" id="{E1CA5F31-A6A9-2140-92D5-BCCFDA5146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9559" y="156845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Line 58">
              <a:extLst>
                <a:ext uri="{FF2B5EF4-FFF2-40B4-BE49-F238E27FC236}">
                  <a16:creationId xmlns:a16="http://schemas.microsoft.com/office/drawing/2014/main" id="{C274AEED-E69E-8E4A-8BC5-C84ED8B4C4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6055" y="156845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" name="Line 59">
              <a:extLst>
                <a:ext uri="{FF2B5EF4-FFF2-40B4-BE49-F238E27FC236}">
                  <a16:creationId xmlns:a16="http://schemas.microsoft.com/office/drawing/2014/main" id="{5AE954BD-3821-674F-97BB-35411A2845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00439" y="156845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" name="Line 60">
              <a:extLst>
                <a:ext uri="{FF2B5EF4-FFF2-40B4-BE49-F238E27FC236}">
                  <a16:creationId xmlns:a16="http://schemas.microsoft.com/office/drawing/2014/main" id="{6DD6D964-5BB8-F045-8930-4C7CAC8E8A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6463" y="156845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" name="Line 61">
              <a:extLst>
                <a:ext uri="{FF2B5EF4-FFF2-40B4-BE49-F238E27FC236}">
                  <a16:creationId xmlns:a16="http://schemas.microsoft.com/office/drawing/2014/main" id="{90560CED-3026-1349-ADFC-DC876410D1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2487" y="156845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Line 62">
              <a:extLst>
                <a:ext uri="{FF2B5EF4-FFF2-40B4-BE49-F238E27FC236}">
                  <a16:creationId xmlns:a16="http://schemas.microsoft.com/office/drawing/2014/main" id="{1512EEB3-3982-A54F-A1EB-A584C34308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56895" y="156845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7" name="Line 64">
              <a:extLst>
                <a:ext uri="{FF2B5EF4-FFF2-40B4-BE49-F238E27FC236}">
                  <a16:creationId xmlns:a16="http://schemas.microsoft.com/office/drawing/2014/main" id="{AED5F1DD-CEF5-2F46-A2D8-26A4AAB4F6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04371" y="156845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" name="Line 65">
              <a:extLst>
                <a:ext uri="{FF2B5EF4-FFF2-40B4-BE49-F238E27FC236}">
                  <a16:creationId xmlns:a16="http://schemas.microsoft.com/office/drawing/2014/main" id="{5A664F13-A060-5346-9D52-555F722033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62501" y="156845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" name="Line 66">
              <a:extLst>
                <a:ext uri="{FF2B5EF4-FFF2-40B4-BE49-F238E27FC236}">
                  <a16:creationId xmlns:a16="http://schemas.microsoft.com/office/drawing/2014/main" id="{6247D1E7-A66C-924F-ABFC-447AEB98FC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03392" y="156845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" name="Line 67">
              <a:extLst>
                <a:ext uri="{FF2B5EF4-FFF2-40B4-BE49-F238E27FC236}">
                  <a16:creationId xmlns:a16="http://schemas.microsoft.com/office/drawing/2014/main" id="{D31560D5-EE46-E849-ADA6-A64449A85E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94724" y="156845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" name="Text Box 68">
              <a:extLst>
                <a:ext uri="{FF2B5EF4-FFF2-40B4-BE49-F238E27FC236}">
                  <a16:creationId xmlns:a16="http://schemas.microsoft.com/office/drawing/2014/main" id="{98FA35C8-0922-B241-BAC9-B2E7A24932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251" y="2070100"/>
              <a:ext cx="296863" cy="33655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600">
                  <a:latin typeface="Arial" charset="0"/>
                </a:rPr>
                <a:t>0</a:t>
              </a:r>
            </a:p>
          </p:txBody>
        </p:sp>
        <p:sp>
          <p:nvSpPr>
            <p:cNvPr id="322" name="Text Box 69">
              <a:extLst>
                <a:ext uri="{FF2B5EF4-FFF2-40B4-BE49-F238E27FC236}">
                  <a16:creationId xmlns:a16="http://schemas.microsoft.com/office/drawing/2014/main" id="{1EC0E586-E36F-E449-BC88-7D68784B28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1465" y="2070100"/>
              <a:ext cx="296863" cy="33655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600" dirty="0">
                  <a:latin typeface="Arial" charset="0"/>
                </a:rPr>
                <a:t>1</a:t>
              </a:r>
            </a:p>
          </p:txBody>
        </p:sp>
        <p:sp>
          <p:nvSpPr>
            <p:cNvPr id="323" name="Text Box 70">
              <a:extLst>
                <a:ext uri="{FF2B5EF4-FFF2-40B4-BE49-F238E27FC236}">
                  <a16:creationId xmlns:a16="http://schemas.microsoft.com/office/drawing/2014/main" id="{60EA612E-B17C-0F4C-BE0B-2BCD2F1EFF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3808" y="2070100"/>
              <a:ext cx="296863" cy="33655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600" dirty="0">
                  <a:latin typeface="Arial" charset="0"/>
                </a:rPr>
                <a:t>2</a:t>
              </a:r>
            </a:p>
          </p:txBody>
        </p:sp>
        <p:sp>
          <p:nvSpPr>
            <p:cNvPr id="324" name="Text Box 71">
              <a:extLst>
                <a:ext uri="{FF2B5EF4-FFF2-40B4-BE49-F238E27FC236}">
                  <a16:creationId xmlns:a16="http://schemas.microsoft.com/office/drawing/2014/main" id="{CD9A536A-A44A-C04A-A8A3-440EA9B668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1835" y="2070100"/>
              <a:ext cx="296863" cy="33655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600" dirty="0">
                  <a:latin typeface="Arial" charset="0"/>
                </a:rPr>
                <a:t>3</a:t>
              </a:r>
            </a:p>
          </p:txBody>
        </p:sp>
        <p:sp>
          <p:nvSpPr>
            <p:cNvPr id="325" name="Text Box 72">
              <a:extLst>
                <a:ext uri="{FF2B5EF4-FFF2-40B4-BE49-F238E27FC236}">
                  <a16:creationId xmlns:a16="http://schemas.microsoft.com/office/drawing/2014/main" id="{D08F941C-008E-2F4F-A7A5-DFA13C96F9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5097" y="2070100"/>
              <a:ext cx="296863" cy="33655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600" dirty="0">
                  <a:latin typeface="Arial" charset="0"/>
                </a:rPr>
                <a:t>4</a:t>
              </a:r>
            </a:p>
          </p:txBody>
        </p:sp>
        <p:sp>
          <p:nvSpPr>
            <p:cNvPr id="326" name="Text Box 73">
              <a:extLst>
                <a:ext uri="{FF2B5EF4-FFF2-40B4-BE49-F238E27FC236}">
                  <a16:creationId xmlns:a16="http://schemas.microsoft.com/office/drawing/2014/main" id="{F0F1B080-7FCB-4347-AF49-55A099272D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1592" y="2070100"/>
              <a:ext cx="296863" cy="33655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600">
                  <a:latin typeface="Arial" charset="0"/>
                </a:rPr>
                <a:t>5</a:t>
              </a:r>
            </a:p>
          </p:txBody>
        </p:sp>
        <p:sp>
          <p:nvSpPr>
            <p:cNvPr id="327" name="Text Box 74">
              <a:extLst>
                <a:ext uri="{FF2B5EF4-FFF2-40B4-BE49-F238E27FC236}">
                  <a16:creationId xmlns:a16="http://schemas.microsoft.com/office/drawing/2014/main" id="{E54315C0-E528-3445-A862-92C68E7BAC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5976" y="2070100"/>
              <a:ext cx="296863" cy="33655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600" dirty="0">
                  <a:latin typeface="Arial" charset="0"/>
                </a:rPr>
                <a:t>6</a:t>
              </a:r>
            </a:p>
          </p:txBody>
        </p:sp>
        <p:sp>
          <p:nvSpPr>
            <p:cNvPr id="328" name="Text Box 75">
              <a:extLst>
                <a:ext uri="{FF2B5EF4-FFF2-40B4-BE49-F238E27FC236}">
                  <a16:creationId xmlns:a16="http://schemas.microsoft.com/office/drawing/2014/main" id="{5DAD2568-D934-0243-BBD9-72FFA7C112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0" y="2070100"/>
              <a:ext cx="296863" cy="33655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600" dirty="0">
                  <a:latin typeface="Arial" charset="0"/>
                </a:rPr>
                <a:t>7</a:t>
              </a:r>
            </a:p>
          </p:txBody>
        </p:sp>
        <p:sp>
          <p:nvSpPr>
            <p:cNvPr id="329" name="Text Box 76">
              <a:extLst>
                <a:ext uri="{FF2B5EF4-FFF2-40B4-BE49-F238E27FC236}">
                  <a16:creationId xmlns:a16="http://schemas.microsoft.com/office/drawing/2014/main" id="{A94FF316-DF79-584A-ADCE-598A5518F2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8024" y="2070100"/>
              <a:ext cx="296863" cy="33655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600">
                  <a:latin typeface="Arial" charset="0"/>
                </a:rPr>
                <a:t>8</a:t>
              </a:r>
            </a:p>
          </p:txBody>
        </p:sp>
        <p:sp>
          <p:nvSpPr>
            <p:cNvPr id="330" name="Text Box 77">
              <a:extLst>
                <a:ext uri="{FF2B5EF4-FFF2-40B4-BE49-F238E27FC236}">
                  <a16:creationId xmlns:a16="http://schemas.microsoft.com/office/drawing/2014/main" id="{3DEEC2AC-B128-6146-8E7D-F245AEA8F3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4048" y="2070100"/>
              <a:ext cx="296863" cy="33655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600" dirty="0">
                  <a:latin typeface="Arial" charset="0"/>
                </a:rPr>
                <a:t>9</a:t>
              </a:r>
            </a:p>
          </p:txBody>
        </p:sp>
        <p:sp>
          <p:nvSpPr>
            <p:cNvPr id="331" name="Text Box 78">
              <a:extLst>
                <a:ext uri="{FF2B5EF4-FFF2-40B4-BE49-F238E27FC236}">
                  <a16:creationId xmlns:a16="http://schemas.microsoft.com/office/drawing/2014/main" id="{4ACB82E1-4AB3-B14F-8DDA-4DDAE594BB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60764" y="2070100"/>
              <a:ext cx="409575" cy="33655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600" dirty="0">
                  <a:latin typeface="Arial" charset="0"/>
                </a:rPr>
                <a:t>10</a:t>
              </a:r>
            </a:p>
          </p:txBody>
        </p:sp>
        <p:sp>
          <p:nvSpPr>
            <p:cNvPr id="332" name="Text Box 79">
              <a:extLst>
                <a:ext uri="{FF2B5EF4-FFF2-40B4-BE49-F238E27FC236}">
                  <a16:creationId xmlns:a16="http://schemas.microsoft.com/office/drawing/2014/main" id="{A267D748-7CBA-4D45-97FF-E7A83F7332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7996" y="2070100"/>
              <a:ext cx="409575" cy="33655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600" dirty="0">
                  <a:latin typeface="Arial" charset="0"/>
                </a:rPr>
                <a:t>11</a:t>
              </a:r>
            </a:p>
          </p:txBody>
        </p:sp>
        <p:sp>
          <p:nvSpPr>
            <p:cNvPr id="333" name="Text Box 80">
              <a:extLst>
                <a:ext uri="{FF2B5EF4-FFF2-40B4-BE49-F238E27FC236}">
                  <a16:creationId xmlns:a16="http://schemas.microsoft.com/office/drawing/2014/main" id="{E4B4C037-41C2-EE4B-8A58-AE5A5483AE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46601" y="2070100"/>
              <a:ext cx="409575" cy="33655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600">
                  <a:latin typeface="Arial" charset="0"/>
                </a:rPr>
                <a:t>12</a:t>
              </a:r>
            </a:p>
          </p:txBody>
        </p:sp>
        <p:sp>
          <p:nvSpPr>
            <p:cNvPr id="334" name="Text Box 81">
              <a:extLst>
                <a:ext uri="{FF2B5EF4-FFF2-40B4-BE49-F238E27FC236}">
                  <a16:creationId xmlns:a16="http://schemas.microsoft.com/office/drawing/2014/main" id="{E13DB150-80A5-2B4F-975E-A431630D3B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00192" y="2070100"/>
              <a:ext cx="409575" cy="33655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600" dirty="0">
                  <a:latin typeface="Arial" charset="0"/>
                </a:rPr>
                <a:t>13</a:t>
              </a:r>
            </a:p>
          </p:txBody>
        </p:sp>
        <p:sp>
          <p:nvSpPr>
            <p:cNvPr id="335" name="Text Box 82">
              <a:extLst>
                <a:ext uri="{FF2B5EF4-FFF2-40B4-BE49-F238E27FC236}">
                  <a16:creationId xmlns:a16="http://schemas.microsoft.com/office/drawing/2014/main" id="{DD38DA17-9C36-0A4F-9552-AF53DFA6BE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86761" y="2070100"/>
              <a:ext cx="409575" cy="33655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600">
                  <a:latin typeface="Arial" charset="0"/>
                </a:rPr>
                <a:t>14</a:t>
              </a:r>
            </a:p>
          </p:txBody>
        </p:sp>
        <p:sp>
          <p:nvSpPr>
            <p:cNvPr id="336" name="Line 83">
              <a:extLst>
                <a:ext uri="{FF2B5EF4-FFF2-40B4-BE49-F238E27FC236}">
                  <a16:creationId xmlns:a16="http://schemas.microsoft.com/office/drawing/2014/main" id="{1AC963B1-92F0-C141-A2C4-CA675BD95D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26476" y="156845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" name="Text Box 84">
              <a:extLst>
                <a:ext uri="{FF2B5EF4-FFF2-40B4-BE49-F238E27FC236}">
                  <a16:creationId xmlns:a16="http://schemas.microsoft.com/office/drawing/2014/main" id="{E28C9DE3-E1F5-6F4A-93B7-7243F22F68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13751" y="2076450"/>
              <a:ext cx="409575" cy="33655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600">
                  <a:latin typeface="Arial" charset="0"/>
                </a:rPr>
                <a:t>15</a:t>
              </a:r>
            </a:p>
          </p:txBody>
        </p:sp>
      </p:grpSp>
      <p:sp>
        <p:nvSpPr>
          <p:cNvPr id="338" name="Rectangle 167">
            <a:extLst>
              <a:ext uri="{FF2B5EF4-FFF2-40B4-BE49-F238E27FC236}">
                <a16:creationId xmlns:a16="http://schemas.microsoft.com/office/drawing/2014/main" id="{D8504041-9BF4-0847-BDD9-B64B12D39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0887" y="3724054"/>
            <a:ext cx="648072" cy="1944687"/>
          </a:xfrm>
          <a:prstGeom prst="rect">
            <a:avLst/>
          </a:prstGeom>
          <a:gradFill rotWithShape="0">
            <a:gsLst>
              <a:gs pos="0">
                <a:srgbClr val="FF0000">
                  <a:alpha val="48000"/>
                </a:srgbClr>
              </a:gs>
              <a:gs pos="100000">
                <a:srgbClr val="CA0000">
                  <a:alpha val="48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latin typeface="Courier New" charset="0"/>
            </a:endParaRPr>
          </a:p>
        </p:txBody>
      </p:sp>
      <p:sp>
        <p:nvSpPr>
          <p:cNvPr id="339" name="Line 175">
            <a:extLst>
              <a:ext uri="{FF2B5EF4-FFF2-40B4-BE49-F238E27FC236}">
                <a16:creationId xmlns:a16="http://schemas.microsoft.com/office/drawing/2014/main" id="{F9D01AA2-2933-6249-9341-51455C1CC02E}"/>
              </a:ext>
            </a:extLst>
          </p:cNvPr>
          <p:cNvSpPr>
            <a:spLocks noChangeShapeType="1"/>
          </p:cNvSpPr>
          <p:nvPr/>
        </p:nvSpPr>
        <p:spPr bwMode="auto">
          <a:xfrm>
            <a:off x="5910887" y="4732166"/>
            <a:ext cx="64807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0" name="TextBox 265">
            <a:extLst>
              <a:ext uri="{FF2B5EF4-FFF2-40B4-BE49-F238E27FC236}">
                <a16:creationId xmlns:a16="http://schemas.microsoft.com/office/drawing/2014/main" id="{18AD9B6F-293D-E640-900C-57187DCC05AD}"/>
              </a:ext>
            </a:extLst>
          </p:cNvPr>
          <p:cNvSpPr txBox="1"/>
          <p:nvPr/>
        </p:nvSpPr>
        <p:spPr>
          <a:xfrm>
            <a:off x="8370528" y="982063"/>
            <a:ext cx="2143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Ordinal assessments</a:t>
            </a:r>
          </a:p>
        </p:txBody>
      </p:sp>
      <p:sp>
        <p:nvSpPr>
          <p:cNvPr id="341" name="TextBox 266">
            <a:extLst>
              <a:ext uri="{FF2B5EF4-FFF2-40B4-BE49-F238E27FC236}">
                <a16:creationId xmlns:a16="http://schemas.microsoft.com/office/drawing/2014/main" id="{B00542A1-6CCA-D644-900B-4AD441971A2D}"/>
              </a:ext>
            </a:extLst>
          </p:cNvPr>
          <p:cNvSpPr txBox="1"/>
          <p:nvPr/>
        </p:nvSpPr>
        <p:spPr>
          <a:xfrm>
            <a:off x="8761148" y="2391906"/>
            <a:ext cx="1752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Linear measures</a:t>
            </a:r>
          </a:p>
        </p:txBody>
      </p:sp>
      <p:sp>
        <p:nvSpPr>
          <p:cNvPr id="344" name="Rectangle 167">
            <a:extLst>
              <a:ext uri="{FF2B5EF4-FFF2-40B4-BE49-F238E27FC236}">
                <a16:creationId xmlns:a16="http://schemas.microsoft.com/office/drawing/2014/main" id="{73AA8222-5F6F-6C4A-A335-C584D069E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231" y="915742"/>
            <a:ext cx="1033512" cy="1944687"/>
          </a:xfrm>
          <a:prstGeom prst="rect">
            <a:avLst/>
          </a:prstGeom>
          <a:gradFill rotWithShape="0">
            <a:gsLst>
              <a:gs pos="0">
                <a:srgbClr val="FF0000">
                  <a:alpha val="48000"/>
                </a:srgbClr>
              </a:gs>
              <a:gs pos="100000">
                <a:srgbClr val="CA0000">
                  <a:alpha val="48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latin typeface="Courier New" charset="0"/>
            </a:endParaRPr>
          </a:p>
        </p:txBody>
      </p:sp>
      <p:sp>
        <p:nvSpPr>
          <p:cNvPr id="345" name="Line 175">
            <a:extLst>
              <a:ext uri="{FF2B5EF4-FFF2-40B4-BE49-F238E27FC236}">
                <a16:creationId xmlns:a16="http://schemas.microsoft.com/office/drawing/2014/main" id="{5ABF33CA-82E7-5743-8DD0-134186191A90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0539" y="1923854"/>
            <a:ext cx="958427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6" name="Text Box 170">
            <a:extLst>
              <a:ext uri="{FF2B5EF4-FFF2-40B4-BE49-F238E27FC236}">
                <a16:creationId xmlns:a16="http://schemas.microsoft.com/office/drawing/2014/main" id="{4D6F30D2-705C-D64E-8EA5-E03491AEE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5737" y="984682"/>
            <a:ext cx="444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b="1" dirty="0">
                <a:latin typeface="Arial" charset="0"/>
              </a:rPr>
              <a:t>+1</a:t>
            </a:r>
          </a:p>
        </p:txBody>
      </p:sp>
      <p:sp>
        <p:nvSpPr>
          <p:cNvPr id="347" name="Text Box 172">
            <a:extLst>
              <a:ext uri="{FF2B5EF4-FFF2-40B4-BE49-F238E27FC236}">
                <a16:creationId xmlns:a16="http://schemas.microsoft.com/office/drawing/2014/main" id="{81077B77-2985-114A-BA78-9F2B40D5A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6137" y="3795592"/>
            <a:ext cx="444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b="1" dirty="0">
                <a:latin typeface="Arial" charset="0"/>
              </a:rPr>
              <a:t>+3</a:t>
            </a:r>
          </a:p>
        </p:txBody>
      </p:sp>
      <p:sp>
        <p:nvSpPr>
          <p:cNvPr id="348" name="TextBox 265">
            <a:extLst>
              <a:ext uri="{FF2B5EF4-FFF2-40B4-BE49-F238E27FC236}">
                <a16:creationId xmlns:a16="http://schemas.microsoft.com/office/drawing/2014/main" id="{0FFC1F96-2A11-AD4D-9951-07AFCFF2E636}"/>
              </a:ext>
            </a:extLst>
          </p:cNvPr>
          <p:cNvSpPr txBox="1"/>
          <p:nvPr/>
        </p:nvSpPr>
        <p:spPr>
          <a:xfrm>
            <a:off x="8370528" y="3840540"/>
            <a:ext cx="2143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Ordinal assessments</a:t>
            </a:r>
          </a:p>
        </p:txBody>
      </p:sp>
      <p:sp>
        <p:nvSpPr>
          <p:cNvPr id="349" name="TextBox 266">
            <a:extLst>
              <a:ext uri="{FF2B5EF4-FFF2-40B4-BE49-F238E27FC236}">
                <a16:creationId xmlns:a16="http://schemas.microsoft.com/office/drawing/2014/main" id="{FF7E82D5-3E8F-4644-AB98-6B4565924024}"/>
              </a:ext>
            </a:extLst>
          </p:cNvPr>
          <p:cNvSpPr txBox="1"/>
          <p:nvPr/>
        </p:nvSpPr>
        <p:spPr>
          <a:xfrm>
            <a:off x="8761148" y="5250383"/>
            <a:ext cx="1752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Linear measures</a:t>
            </a:r>
          </a:p>
        </p:txBody>
      </p:sp>
    </p:spTree>
    <p:extLst>
      <p:ext uri="{BB962C8B-B14F-4D97-AF65-F5344CB8AC3E}">
        <p14:creationId xmlns:p14="http://schemas.microsoft.com/office/powerpoint/2010/main" val="3399212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2">
            <a:extLst>
              <a:ext uri="{FF2B5EF4-FFF2-40B4-BE49-F238E27FC236}">
                <a16:creationId xmlns:a16="http://schemas.microsoft.com/office/drawing/2014/main" id="{DF5ADBC0-A89A-15B9-E605-A375FFCDF1B3}"/>
              </a:ext>
            </a:extLst>
          </p:cNvPr>
          <p:cNvSpPr txBox="1">
            <a:spLocks/>
          </p:cNvSpPr>
          <p:nvPr/>
        </p:nvSpPr>
        <p:spPr>
          <a:xfrm>
            <a:off x="2584825" y="204638"/>
            <a:ext cx="8568952" cy="13577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2400" dirty="0"/>
              <a:t>25 kg + 30 kg = 55 kg?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2400" dirty="0"/>
              <a:t>15 </a:t>
            </a:r>
            <a:r>
              <a:rPr lang="en-US" sz="2400" dirty="0">
                <a:cs typeface="Arial" charset="0"/>
              </a:rPr>
              <a:t>m + 10 m = 25 m?</a:t>
            </a:r>
            <a:endParaRPr lang="sv-SE" sz="2400" dirty="0"/>
          </a:p>
          <a:p>
            <a:pPr marL="0" indent="0">
              <a:buFont typeface="Arial" panose="020B0604020202020204" pitchFamily="34" charset="0"/>
              <a:buNone/>
            </a:pPr>
            <a:endParaRPr lang="sv-SE" sz="2400" dirty="0"/>
          </a:p>
          <a:p>
            <a:pPr marL="0" indent="0">
              <a:buFont typeface="Arial" panose="020B0604020202020204" pitchFamily="34" charset="0"/>
              <a:buNone/>
            </a:pPr>
            <a:endParaRPr lang="sv-SE" sz="2400" dirty="0"/>
          </a:p>
          <a:p>
            <a:pPr marL="0" indent="0">
              <a:buFont typeface="Arial" panose="020B0604020202020204" pitchFamily="34" charset="0"/>
              <a:buNone/>
            </a:pPr>
            <a:endParaRPr lang="sv-SE" sz="2400" dirty="0"/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6645AEC0-00A2-B3B7-AEE6-9289722288DA}"/>
              </a:ext>
            </a:extLst>
          </p:cNvPr>
          <p:cNvGrpSpPr/>
          <p:nvPr/>
        </p:nvGrpSpPr>
        <p:grpSpPr>
          <a:xfrm>
            <a:off x="2652560" y="2503451"/>
            <a:ext cx="4752528" cy="1254140"/>
            <a:chOff x="2771800" y="5487228"/>
            <a:chExt cx="4752528" cy="1254140"/>
          </a:xfrm>
        </p:grpSpPr>
        <p:pic>
          <p:nvPicPr>
            <p:cNvPr id="4" name="Bildobjekt 3" descr="Gåbock.jpg">
              <a:extLst>
                <a:ext uri="{FF2B5EF4-FFF2-40B4-BE49-F238E27FC236}">
                  <a16:creationId xmlns:a16="http://schemas.microsoft.com/office/drawing/2014/main" id="{ABD30D6C-13A5-1D3B-78F7-035236BB0E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59" r="33981"/>
            <a:stretch/>
          </p:blipFill>
          <p:spPr>
            <a:xfrm>
              <a:off x="2771800" y="5487228"/>
              <a:ext cx="513057" cy="1211593"/>
            </a:xfrm>
            <a:prstGeom prst="rect">
              <a:avLst/>
            </a:prstGeom>
          </p:spPr>
        </p:pic>
        <p:pic>
          <p:nvPicPr>
            <p:cNvPr id="5" name="Bildobjekt 4" descr="Rollator.jpg">
              <a:extLst>
                <a:ext uri="{FF2B5EF4-FFF2-40B4-BE49-F238E27FC236}">
                  <a16:creationId xmlns:a16="http://schemas.microsoft.com/office/drawing/2014/main" id="{FC9777E0-6655-75A5-BC09-8AE9AC3C9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8933" y="5487228"/>
              <a:ext cx="855095" cy="1232406"/>
            </a:xfrm>
            <a:prstGeom prst="rect">
              <a:avLst/>
            </a:prstGeom>
          </p:spPr>
        </p:pic>
        <p:pic>
          <p:nvPicPr>
            <p:cNvPr id="6" name="Bildobjekt 5" descr="Rullstol.jpg">
              <a:extLst>
                <a:ext uri="{FF2B5EF4-FFF2-40B4-BE49-F238E27FC236}">
                  <a16:creationId xmlns:a16="http://schemas.microsoft.com/office/drawing/2014/main" id="{D3834995-DADA-6F11-1FAC-316ED72E67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2118" y="5487229"/>
              <a:ext cx="1254139" cy="1254139"/>
            </a:xfrm>
            <a:prstGeom prst="rect">
              <a:avLst/>
            </a:prstGeom>
          </p:spPr>
        </p:pic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DCE33D21-A23F-F098-BAB6-A211ACD5D45F}"/>
                </a:ext>
              </a:extLst>
            </p:cNvPr>
            <p:cNvSpPr txBox="1"/>
            <p:nvPr/>
          </p:nvSpPr>
          <p:spPr>
            <a:xfrm>
              <a:off x="5109060" y="5829266"/>
              <a:ext cx="4542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3600" dirty="0"/>
                <a:t>=</a:t>
              </a:r>
            </a:p>
          </p:txBody>
        </p:sp>
        <p:sp>
          <p:nvSpPr>
            <p:cNvPr id="8" name="textruta 7">
              <a:extLst>
                <a:ext uri="{FF2B5EF4-FFF2-40B4-BE49-F238E27FC236}">
                  <a16:creationId xmlns:a16="http://schemas.microsoft.com/office/drawing/2014/main" id="{3CFF15CA-47C4-1B3C-EB29-30313CE115F8}"/>
                </a:ext>
              </a:extLst>
            </p:cNvPr>
            <p:cNvSpPr txBox="1"/>
            <p:nvPr/>
          </p:nvSpPr>
          <p:spPr>
            <a:xfrm>
              <a:off x="3398870" y="5829266"/>
              <a:ext cx="4539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3600" dirty="0"/>
                <a:t>+</a:t>
              </a:r>
            </a:p>
          </p:txBody>
        </p:sp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0EEAE43C-E69B-02B4-1747-692F4CC7F31D}"/>
                </a:ext>
              </a:extLst>
            </p:cNvPr>
            <p:cNvSpPr txBox="1"/>
            <p:nvPr/>
          </p:nvSpPr>
          <p:spPr>
            <a:xfrm>
              <a:off x="7070057" y="5828213"/>
              <a:ext cx="4542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3600" dirty="0"/>
                <a:t>?</a:t>
              </a:r>
            </a:p>
          </p:txBody>
        </p:sp>
      </p:grp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65E0E7BE-860A-3EDF-76EB-9C5B95EFB955}"/>
              </a:ext>
            </a:extLst>
          </p:cNvPr>
          <p:cNvSpPr txBox="1">
            <a:spLocks/>
          </p:cNvSpPr>
          <p:nvPr/>
        </p:nvSpPr>
        <p:spPr bwMode="auto">
          <a:xfrm>
            <a:off x="2584825" y="1773469"/>
            <a:ext cx="8784976" cy="551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sv-SE" sz="2400" kern="0" dirty="0"/>
              <a:t>Mild pain (1) + </a:t>
            </a:r>
            <a:r>
              <a:rPr lang="sv-SE" sz="2400" kern="0" dirty="0" err="1"/>
              <a:t>Distressing</a:t>
            </a:r>
            <a:r>
              <a:rPr lang="sv-SE" sz="2400" kern="0" dirty="0"/>
              <a:t> pain (3) = Horrible pain (4)?</a:t>
            </a:r>
          </a:p>
          <a:p>
            <a:pPr marL="0" indent="0">
              <a:buNone/>
            </a:pPr>
            <a:endParaRPr lang="sv-SE" sz="2400" kern="0" dirty="0"/>
          </a:p>
          <a:p>
            <a:pPr marL="0" indent="0">
              <a:buNone/>
            </a:pPr>
            <a:endParaRPr lang="sv-SE" sz="2400" kern="0" dirty="0"/>
          </a:p>
          <a:p>
            <a:pPr marL="0" indent="0">
              <a:buNone/>
            </a:pPr>
            <a:endParaRPr lang="sv-SE" sz="2400" kern="0" dirty="0"/>
          </a:p>
          <a:p>
            <a:pPr marL="0" indent="0">
              <a:buNone/>
            </a:pPr>
            <a:endParaRPr lang="sv-SE" sz="2400" kern="0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63077CDD-5720-397A-B996-A0C5028233E0}"/>
              </a:ext>
            </a:extLst>
          </p:cNvPr>
          <p:cNvSpPr txBox="1"/>
          <p:nvPr/>
        </p:nvSpPr>
        <p:spPr>
          <a:xfrm>
            <a:off x="2692966" y="3790303"/>
            <a:ext cx="362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(1)	       (2)		      (3)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E1AB8FD0-E6D6-A81F-77F2-83F903487443}"/>
              </a:ext>
            </a:extLst>
          </p:cNvPr>
          <p:cNvSpPr txBox="1"/>
          <p:nvPr/>
        </p:nvSpPr>
        <p:spPr>
          <a:xfrm>
            <a:off x="2652560" y="4277399"/>
            <a:ext cx="78822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sv-SE" sz="2400" kern="0" dirty="0" err="1">
                <a:latin typeface="+mn-lt"/>
              </a:rPr>
              <a:t>Blood</a:t>
            </a:r>
            <a:r>
              <a:rPr lang="sv-SE" sz="2400" kern="0" dirty="0">
                <a:latin typeface="+mn-lt"/>
              </a:rPr>
              <a:t> </a:t>
            </a:r>
            <a:r>
              <a:rPr lang="sv-SE" sz="2400" kern="0" dirty="0" err="1">
                <a:latin typeface="+mn-lt"/>
              </a:rPr>
              <a:t>type</a:t>
            </a:r>
            <a:r>
              <a:rPr lang="sv-SE" sz="2400" kern="0" dirty="0">
                <a:latin typeface="+mn-lt"/>
              </a:rPr>
              <a:t> A (1) + </a:t>
            </a:r>
            <a:r>
              <a:rPr lang="sv-SE" sz="2400" kern="0" dirty="0" err="1">
                <a:latin typeface="+mn-lt"/>
              </a:rPr>
              <a:t>Blood</a:t>
            </a:r>
            <a:r>
              <a:rPr lang="sv-SE" sz="2400" kern="0" dirty="0">
                <a:latin typeface="+mn-lt"/>
              </a:rPr>
              <a:t> </a:t>
            </a:r>
            <a:r>
              <a:rPr lang="sv-SE" sz="2400" kern="0" dirty="0" err="1">
                <a:latin typeface="+mn-lt"/>
              </a:rPr>
              <a:t>type</a:t>
            </a:r>
            <a:r>
              <a:rPr lang="sv-SE" sz="2400" kern="0" dirty="0">
                <a:latin typeface="+mn-lt"/>
              </a:rPr>
              <a:t> B (2) = </a:t>
            </a:r>
            <a:r>
              <a:rPr lang="sv-SE" sz="2400" kern="0" dirty="0" err="1">
                <a:latin typeface="+mn-lt"/>
              </a:rPr>
              <a:t>Blood</a:t>
            </a:r>
            <a:r>
              <a:rPr lang="sv-SE" sz="2400" kern="0" dirty="0">
                <a:latin typeface="+mn-lt"/>
              </a:rPr>
              <a:t> </a:t>
            </a:r>
            <a:r>
              <a:rPr lang="sv-SE" sz="2400" kern="0" dirty="0" err="1">
                <a:latin typeface="+mn-lt"/>
              </a:rPr>
              <a:t>type</a:t>
            </a:r>
            <a:r>
              <a:rPr lang="sv-SE" sz="2400" kern="0" dirty="0">
                <a:latin typeface="+mn-lt"/>
              </a:rPr>
              <a:t> AB (3)?</a:t>
            </a:r>
          </a:p>
          <a:p>
            <a:pPr marL="0" indent="0">
              <a:buNone/>
            </a:pPr>
            <a:endParaRPr lang="sv-SE" sz="2400" kern="0" dirty="0">
              <a:latin typeface="+mn-lt"/>
            </a:endParaRPr>
          </a:p>
          <a:p>
            <a:pPr marL="0" indent="0">
              <a:buNone/>
            </a:pPr>
            <a:r>
              <a:rPr lang="sv-SE" sz="2400" kern="0" dirty="0" err="1">
                <a:latin typeface="+mn-lt"/>
              </a:rPr>
              <a:t>Male</a:t>
            </a:r>
            <a:r>
              <a:rPr lang="sv-SE" sz="2400" kern="0" dirty="0">
                <a:latin typeface="+mn-lt"/>
              </a:rPr>
              <a:t> (1) + </a:t>
            </a:r>
            <a:r>
              <a:rPr lang="sv-SE" sz="2400" kern="0" dirty="0" err="1">
                <a:latin typeface="+mn-lt"/>
              </a:rPr>
              <a:t>Female</a:t>
            </a:r>
            <a:r>
              <a:rPr lang="sv-SE" sz="2400" kern="0" dirty="0">
                <a:latin typeface="+mn-lt"/>
              </a:rPr>
              <a:t> (2) = Non-</a:t>
            </a:r>
            <a:r>
              <a:rPr lang="sv-SE" sz="2400" kern="0" dirty="0" err="1">
                <a:latin typeface="+mn-lt"/>
              </a:rPr>
              <a:t>binary</a:t>
            </a:r>
            <a:r>
              <a:rPr lang="sv-SE" sz="2400" kern="0" dirty="0">
                <a:latin typeface="+mn-lt"/>
              </a:rPr>
              <a:t> (3)?</a:t>
            </a:r>
          </a:p>
        </p:txBody>
      </p:sp>
    </p:spTree>
    <p:extLst>
      <p:ext uri="{BB962C8B-B14F-4D97-AF65-F5344CB8AC3E}">
        <p14:creationId xmlns:p14="http://schemas.microsoft.com/office/powerpoint/2010/main" val="59753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0395538E-5533-7625-404D-67EFECBC8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950" y="228600"/>
            <a:ext cx="6910388" cy="517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41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F0DB84-58DD-6844-B476-B810D4198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Numerals</a:t>
            </a:r>
            <a:r>
              <a:rPr lang="sv-SE" dirty="0"/>
              <a:t> vs. </a:t>
            </a:r>
            <a:r>
              <a:rPr lang="sv-SE" dirty="0" err="1"/>
              <a:t>numbers</a:t>
            </a:r>
            <a:endParaRPr lang="sv-SE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E2D6FBE4-B5D5-894B-B1DE-4D2CE4FB0EB8}"/>
              </a:ext>
            </a:extLst>
          </p:cNvPr>
          <p:cNvSpPr txBox="1"/>
          <p:nvPr/>
        </p:nvSpPr>
        <p:spPr>
          <a:xfrm>
            <a:off x="6369257" y="1854854"/>
            <a:ext cx="47273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”A </a:t>
            </a:r>
            <a:r>
              <a:rPr lang="sv-SE" sz="2400" dirty="0" err="1"/>
              <a:t>numeral</a:t>
            </a:r>
            <a:r>
              <a:rPr lang="sv-SE" sz="2400" dirty="0"/>
              <a:t> is a material or </a:t>
            </a:r>
            <a:r>
              <a:rPr lang="sv-SE" sz="2400" dirty="0" err="1"/>
              <a:t>quasi</a:t>
            </a:r>
            <a:r>
              <a:rPr lang="sv-SE" sz="2400" dirty="0"/>
              <a:t>-material symbol... </a:t>
            </a:r>
          </a:p>
          <a:p>
            <a:r>
              <a:rPr lang="sv-SE" sz="2400" dirty="0"/>
              <a:t>…</a:t>
            </a:r>
          </a:p>
          <a:p>
            <a:r>
              <a:rPr lang="sv-SE" sz="2400" dirty="0"/>
              <a:t>The </a:t>
            </a:r>
            <a:r>
              <a:rPr lang="sv-SE" sz="2400" dirty="0" err="1"/>
              <a:t>numeral</a:t>
            </a:r>
            <a:r>
              <a:rPr lang="sv-SE" sz="2400" dirty="0"/>
              <a:t> 2 is </a:t>
            </a:r>
            <a:r>
              <a:rPr lang="sv-SE" sz="2400" dirty="0" err="1"/>
              <a:t>thus</a:t>
            </a:r>
            <a:r>
              <a:rPr lang="sv-SE" sz="2400" dirty="0"/>
              <a:t> </a:t>
            </a:r>
            <a:r>
              <a:rPr lang="sv-SE" sz="2400" dirty="0" err="1"/>
              <a:t>clearly</a:t>
            </a:r>
            <a:r>
              <a:rPr lang="sv-SE" sz="2400" dirty="0"/>
              <a:t> </a:t>
            </a:r>
            <a:r>
              <a:rPr lang="sv-SE" sz="2400" dirty="0" err="1"/>
              <a:t>distinguished</a:t>
            </a:r>
            <a:r>
              <a:rPr lang="sv-SE" sz="2400" dirty="0"/>
              <a:t> from the </a:t>
            </a:r>
            <a:r>
              <a:rPr lang="sv-SE" sz="2400" dirty="0" err="1"/>
              <a:t>number</a:t>
            </a:r>
            <a:r>
              <a:rPr lang="sv-SE" sz="2400" dirty="0"/>
              <a:t> </a:t>
            </a:r>
            <a:r>
              <a:rPr lang="sv-SE" sz="2400" dirty="0" err="1"/>
              <a:t>which</a:t>
            </a:r>
            <a:r>
              <a:rPr lang="sv-SE" sz="2400" dirty="0"/>
              <a:t> is </a:t>
            </a:r>
            <a:r>
              <a:rPr lang="sv-SE" sz="2400" dirty="0" err="1"/>
              <a:t>involved</a:t>
            </a:r>
            <a:r>
              <a:rPr lang="sv-SE" sz="2400" dirty="0"/>
              <a:t> in the </a:t>
            </a:r>
            <a:r>
              <a:rPr lang="sv-SE" sz="2400" dirty="0" err="1"/>
              <a:t>statement</a:t>
            </a:r>
            <a:r>
              <a:rPr lang="sv-SE" sz="2400" dirty="0"/>
              <a:t> </a:t>
            </a:r>
            <a:r>
              <a:rPr lang="sv-SE" sz="2400" dirty="0" err="1"/>
              <a:t>that</a:t>
            </a:r>
            <a:r>
              <a:rPr lang="sv-SE" sz="2400" dirty="0"/>
              <a:t> </a:t>
            </a:r>
            <a:r>
              <a:rPr lang="sv-SE" sz="2400" dirty="0" err="1"/>
              <a:t>two</a:t>
            </a:r>
            <a:r>
              <a:rPr lang="sv-SE" sz="2400" dirty="0"/>
              <a:t> and </a:t>
            </a:r>
            <a:r>
              <a:rPr lang="sv-SE" sz="2400" dirty="0" err="1"/>
              <a:t>two</a:t>
            </a:r>
            <a:r>
              <a:rPr lang="sv-SE" sz="2400" dirty="0"/>
              <a:t> make </a:t>
            </a:r>
            <a:r>
              <a:rPr lang="sv-SE" sz="2400" dirty="0" err="1"/>
              <a:t>four</a:t>
            </a:r>
            <a:r>
              <a:rPr lang="sv-SE" sz="2400" dirty="0"/>
              <a:t>, a pure </a:t>
            </a:r>
            <a:r>
              <a:rPr lang="sv-SE" sz="2400" dirty="0" err="1"/>
              <a:t>arithmetical</a:t>
            </a:r>
            <a:r>
              <a:rPr lang="sv-SE" sz="2400" dirty="0"/>
              <a:t> proposition.”</a:t>
            </a:r>
          </a:p>
          <a:p>
            <a:pPr algn="r"/>
            <a:r>
              <a:rPr lang="sv-SE" sz="2400" dirty="0"/>
              <a:t>(p. 769)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36EEDCF-52E2-7848-AC7B-1D3D9E924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371" y="1607904"/>
            <a:ext cx="2933017" cy="41253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60589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2">
            <a:extLst>
              <a:ext uri="{FF2B5EF4-FFF2-40B4-BE49-F238E27FC236}">
                <a16:creationId xmlns:a16="http://schemas.microsoft.com/office/drawing/2014/main" id="{59E19360-1A24-8A56-9D6C-ACF4EC7EDC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6965"/>
          <a:stretch/>
        </p:blipFill>
        <p:spPr bwMode="auto">
          <a:xfrm>
            <a:off x="1207699" y="1003714"/>
            <a:ext cx="9525121" cy="41343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560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FFC4299E-92F6-8D42-BD6B-406FE186D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Raw</a:t>
            </a:r>
            <a:r>
              <a:rPr lang="sv-SE" dirty="0"/>
              <a:t> </a:t>
            </a:r>
            <a:r>
              <a:rPr lang="sv-SE" dirty="0" err="1"/>
              <a:t>ordinal</a:t>
            </a:r>
            <a:r>
              <a:rPr lang="sv-SE" dirty="0"/>
              <a:t> scores (</a:t>
            </a:r>
            <a:r>
              <a:rPr lang="sv-SE" dirty="0" err="1"/>
              <a:t>assessments</a:t>
            </a:r>
            <a:r>
              <a:rPr lang="sv-SE" dirty="0"/>
              <a:t>) vs. </a:t>
            </a:r>
            <a:r>
              <a:rPr lang="sv-SE" dirty="0" err="1"/>
              <a:t>linear</a:t>
            </a:r>
            <a:r>
              <a:rPr lang="sv-SE" dirty="0"/>
              <a:t> </a:t>
            </a:r>
            <a:r>
              <a:rPr lang="sv-SE" dirty="0" err="1"/>
              <a:t>measures</a:t>
            </a:r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C96F96E-B18C-5240-8AC2-49D1D3E6D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197" y="1690688"/>
            <a:ext cx="6684772" cy="3941185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A5FEAA09-0D1C-DF4D-BF54-5A30D7C6C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3511" y="4531267"/>
            <a:ext cx="3974275" cy="545179"/>
          </a:xfrm>
          <a:prstGeom prst="rect">
            <a:avLst/>
          </a:prstGeom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id="{A74313EF-2AC4-FB45-878F-7D840F66F7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2698" y="2975518"/>
            <a:ext cx="1711324" cy="1555749"/>
          </a:xfrm>
          <a:prstGeom prst="rect">
            <a:avLst/>
          </a:prstGeom>
        </p:spPr>
      </p:pic>
      <p:pic>
        <p:nvPicPr>
          <p:cNvPr id="28" name="Bildobjekt 27">
            <a:extLst>
              <a:ext uri="{FF2B5EF4-FFF2-40B4-BE49-F238E27FC236}">
                <a16:creationId xmlns:a16="http://schemas.microsoft.com/office/drawing/2014/main" id="{EDFECE84-C4F9-6C4F-863C-93ABC20671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6216" y="2347056"/>
            <a:ext cx="3974275" cy="628462"/>
          </a:xfrm>
          <a:prstGeom prst="rect">
            <a:avLst/>
          </a:prstGeom>
        </p:spPr>
      </p:pic>
      <p:pic>
        <p:nvPicPr>
          <p:cNvPr id="29" name="Bildobjekt 28">
            <a:extLst>
              <a:ext uri="{FF2B5EF4-FFF2-40B4-BE49-F238E27FC236}">
                <a16:creationId xmlns:a16="http://schemas.microsoft.com/office/drawing/2014/main" id="{7622B109-31AC-BC40-A57E-CA120C6977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" t="32477" r="3677" b="34122"/>
          <a:stretch>
            <a:fillRect/>
          </a:stretch>
        </p:blipFill>
        <p:spPr bwMode="auto">
          <a:xfrm>
            <a:off x="8201497" y="4886393"/>
            <a:ext cx="3716619" cy="43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ruta 29">
            <a:extLst>
              <a:ext uri="{FF2B5EF4-FFF2-40B4-BE49-F238E27FC236}">
                <a16:creationId xmlns:a16="http://schemas.microsoft.com/office/drawing/2014/main" id="{FBEFB737-74A1-BF47-AB3E-4906691F65BA}"/>
              </a:ext>
            </a:extLst>
          </p:cNvPr>
          <p:cNvSpPr txBox="1"/>
          <p:nvPr/>
        </p:nvSpPr>
        <p:spPr>
          <a:xfrm>
            <a:off x="8252073" y="1790625"/>
            <a:ext cx="3689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err="1"/>
              <a:t>Rasch</a:t>
            </a:r>
            <a:r>
              <a:rPr lang="sv-SE" sz="2400" dirty="0"/>
              <a:t> </a:t>
            </a:r>
            <a:r>
              <a:rPr lang="sv-SE" sz="2400" dirty="0" err="1"/>
              <a:t>Measurement</a:t>
            </a:r>
            <a:r>
              <a:rPr lang="sv-SE" sz="2400" dirty="0"/>
              <a:t> </a:t>
            </a:r>
            <a:r>
              <a:rPr lang="sv-SE" sz="2400" dirty="0" err="1"/>
              <a:t>Theory</a:t>
            </a:r>
            <a:endParaRPr lang="sv-SE" sz="2400" dirty="0"/>
          </a:p>
        </p:txBody>
      </p:sp>
      <p:pic>
        <p:nvPicPr>
          <p:cNvPr id="32" name="Bildobjekt 26">
            <a:extLst>
              <a:ext uri="{FF2B5EF4-FFF2-40B4-BE49-F238E27FC236}">
                <a16:creationId xmlns:a16="http://schemas.microsoft.com/office/drawing/2014/main" id="{5BDCCE94-18EE-0249-A005-A589958CC23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5" t="17361" r="17825" b="64508"/>
          <a:stretch>
            <a:fillRect/>
          </a:stretch>
        </p:blipFill>
        <p:spPr bwMode="auto">
          <a:xfrm>
            <a:off x="4368556" y="4330196"/>
            <a:ext cx="2411079" cy="402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ruta 3">
            <a:extLst>
              <a:ext uri="{FF2B5EF4-FFF2-40B4-BE49-F238E27FC236}">
                <a16:creationId xmlns:a16="http://schemas.microsoft.com/office/drawing/2014/main" id="{4C395FD8-79AE-9644-A379-B8C43C0F5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9177" y="1952886"/>
            <a:ext cx="13388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v-SE" altLang="sv-SE" sz="1400" dirty="0" err="1">
                <a:solidFill>
                  <a:srgbClr val="FF0000"/>
                </a:solidFill>
              </a:rPr>
              <a:t>Ordinal</a:t>
            </a:r>
            <a:r>
              <a:rPr lang="sv-SE" altLang="sv-SE" sz="1400" dirty="0">
                <a:solidFill>
                  <a:srgbClr val="FF0000"/>
                </a:solidFill>
              </a:rPr>
              <a:t> scores</a:t>
            </a:r>
          </a:p>
        </p:txBody>
      </p:sp>
      <p:sp>
        <p:nvSpPr>
          <p:cNvPr id="34" name="textruta 4">
            <a:extLst>
              <a:ext uri="{FF2B5EF4-FFF2-40B4-BE49-F238E27FC236}">
                <a16:creationId xmlns:a16="http://schemas.microsoft.com/office/drawing/2014/main" id="{F884BA1F-FE35-B343-92A2-6B76C7085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9203" y="4022418"/>
            <a:ext cx="15167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v-SE" altLang="sv-SE" sz="1400" dirty="0" err="1">
                <a:solidFill>
                  <a:srgbClr val="FF0000"/>
                </a:solidFill>
              </a:rPr>
              <a:t>Linear</a:t>
            </a:r>
            <a:r>
              <a:rPr lang="sv-SE" altLang="sv-SE" sz="1400" dirty="0">
                <a:solidFill>
                  <a:srgbClr val="FF0000"/>
                </a:solidFill>
              </a:rPr>
              <a:t> </a:t>
            </a:r>
            <a:r>
              <a:rPr lang="sv-SE" altLang="sv-SE" sz="1400" dirty="0" err="1">
                <a:solidFill>
                  <a:srgbClr val="FF0000"/>
                </a:solidFill>
              </a:rPr>
              <a:t>measures</a:t>
            </a:r>
            <a:endParaRPr lang="sv-SE" altLang="sv-SE" sz="1400" dirty="0">
              <a:solidFill>
                <a:srgbClr val="FF0000"/>
              </a:solidFill>
            </a:endParaRPr>
          </a:p>
        </p:txBody>
      </p:sp>
      <p:sp>
        <p:nvSpPr>
          <p:cNvPr id="35" name="Ned 34">
            <a:extLst>
              <a:ext uri="{FF2B5EF4-FFF2-40B4-BE49-F238E27FC236}">
                <a16:creationId xmlns:a16="http://schemas.microsoft.com/office/drawing/2014/main" id="{FE044125-252F-AB41-A307-C8ECFF8EE8F5}"/>
              </a:ext>
            </a:extLst>
          </p:cNvPr>
          <p:cNvSpPr/>
          <p:nvPr/>
        </p:nvSpPr>
        <p:spPr>
          <a:xfrm>
            <a:off x="5444776" y="2834479"/>
            <a:ext cx="398585" cy="118842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sz="1846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C9463840-FC1B-9273-9534-4614115AC9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8422" y="2048065"/>
            <a:ext cx="2170495" cy="94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08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  <p:bldP spid="34" grpId="0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6C8EA0-D3A3-EC48-AD1D-1C6B7D35C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Rating </a:t>
            </a:r>
            <a:r>
              <a:rPr lang="sv-SE" dirty="0" err="1"/>
              <a:t>scale</a:t>
            </a:r>
            <a:r>
              <a:rPr lang="sv-SE" dirty="0"/>
              <a:t> </a:t>
            </a:r>
            <a:r>
              <a:rPr lang="sv-SE" dirty="0" err="1"/>
              <a:t>quality</a:t>
            </a:r>
            <a:r>
              <a:rPr lang="sv-SE" dirty="0"/>
              <a:t> </a:t>
            </a:r>
            <a:r>
              <a:rPr lang="sv-SE" dirty="0" err="1"/>
              <a:t>aspects</a:t>
            </a:r>
            <a:r>
              <a:rPr lang="sv-SE" dirty="0"/>
              <a:t>: </a:t>
            </a:r>
            <a:br>
              <a:rPr lang="sv-SE" dirty="0"/>
            </a:br>
            <a:r>
              <a:rPr lang="sv-SE" dirty="0" err="1"/>
              <a:t>Psychometric</a:t>
            </a:r>
            <a:r>
              <a:rPr lang="sv-SE" dirty="0"/>
              <a:t> </a:t>
            </a:r>
            <a:r>
              <a:rPr lang="sv-SE" dirty="0" err="1"/>
              <a:t>properties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0629371-865B-644D-8DA8-AE69B7259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0889"/>
            <a:ext cx="7470422" cy="3798711"/>
          </a:xfrm>
        </p:spPr>
        <p:txBody>
          <a:bodyPr/>
          <a:lstStyle/>
          <a:p>
            <a:r>
              <a:rPr lang="sv-SE" dirty="0" err="1"/>
              <a:t>Validity</a:t>
            </a:r>
            <a:r>
              <a:rPr lang="sv-SE" dirty="0"/>
              <a:t>: </a:t>
            </a:r>
          </a:p>
          <a:p>
            <a:pPr lvl="1"/>
            <a:r>
              <a:rPr lang="sv-SE" dirty="0"/>
              <a:t>The </a:t>
            </a:r>
            <a:r>
              <a:rPr lang="sv-SE" dirty="0" err="1"/>
              <a:t>extent</a:t>
            </a:r>
            <a:r>
              <a:rPr lang="sv-SE" dirty="0"/>
              <a:t> to </a:t>
            </a:r>
            <a:r>
              <a:rPr lang="sv-SE" dirty="0" err="1"/>
              <a:t>which</a:t>
            </a:r>
            <a:r>
              <a:rPr lang="sv-SE" dirty="0"/>
              <a:t> scores </a:t>
            </a:r>
            <a:r>
              <a:rPr lang="sv-SE" dirty="0" err="1"/>
              <a:t>represent</a:t>
            </a:r>
            <a:r>
              <a:rPr lang="sv-SE" dirty="0"/>
              <a:t> the </a:t>
            </a:r>
            <a:r>
              <a:rPr lang="sv-SE" dirty="0" err="1"/>
              <a:t>variable</a:t>
            </a:r>
            <a:r>
              <a:rPr lang="sv-SE" dirty="0"/>
              <a:t> </a:t>
            </a:r>
            <a:r>
              <a:rPr lang="sv-SE" dirty="0" err="1"/>
              <a:t>they</a:t>
            </a:r>
            <a:r>
              <a:rPr lang="sv-SE" dirty="0"/>
              <a:t> </a:t>
            </a:r>
            <a:r>
              <a:rPr lang="sv-SE" dirty="0" err="1"/>
              <a:t>intend</a:t>
            </a:r>
            <a:r>
              <a:rPr lang="sv-SE" dirty="0"/>
              <a:t> to </a:t>
            </a:r>
            <a:r>
              <a:rPr lang="sv-SE" dirty="0" err="1"/>
              <a:t>represent</a:t>
            </a:r>
            <a:endParaRPr lang="sv-SE" dirty="0"/>
          </a:p>
          <a:p>
            <a:r>
              <a:rPr lang="sv-SE" dirty="0" err="1"/>
              <a:t>Reliability</a:t>
            </a:r>
            <a:r>
              <a:rPr lang="sv-SE" dirty="0"/>
              <a:t>: </a:t>
            </a:r>
          </a:p>
          <a:p>
            <a:pPr lvl="1"/>
            <a:r>
              <a:rPr lang="sv-SE" dirty="0"/>
              <a:t>T</a:t>
            </a:r>
            <a:r>
              <a:rPr lang="en-GB" dirty="0"/>
              <a:t>he extent to which scores are free from error</a:t>
            </a:r>
          </a:p>
          <a:p>
            <a:pPr lvl="1"/>
            <a:r>
              <a:rPr lang="en-GB" dirty="0"/>
              <a:t>Range, 0-1; 1 = perfect reliability </a:t>
            </a:r>
          </a:p>
          <a:p>
            <a:r>
              <a:rPr lang="sv-SE" dirty="0" err="1"/>
              <a:t>Responsiveness</a:t>
            </a:r>
            <a:r>
              <a:rPr lang="sv-SE" dirty="0"/>
              <a:t>: </a:t>
            </a:r>
          </a:p>
          <a:p>
            <a:pPr lvl="1"/>
            <a:r>
              <a:rPr lang="en-GB" dirty="0"/>
              <a:t>The ability of scores to reflect changes</a:t>
            </a:r>
            <a:r>
              <a:rPr lang="sv-SE" dirty="0"/>
              <a:t> </a:t>
            </a:r>
          </a:p>
          <a:p>
            <a:pPr lvl="1"/>
            <a:r>
              <a:rPr lang="sv-SE" dirty="0"/>
              <a:t>A </a:t>
            </a:r>
            <a:r>
              <a:rPr lang="sv-SE" dirty="0" err="1"/>
              <a:t>function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validity</a:t>
            </a:r>
            <a:r>
              <a:rPr lang="sv-SE" dirty="0"/>
              <a:t> and </a:t>
            </a:r>
            <a:r>
              <a:rPr lang="sv-SE" dirty="0" err="1"/>
              <a:t>reliability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C6A8F82-0BD2-7849-A1AB-739590141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8966" y="3566659"/>
            <a:ext cx="4283034" cy="986094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B88083E2-2D3D-C105-ACCA-73F5FBAEF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7215" y="2116129"/>
            <a:ext cx="3114251" cy="131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47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86437-F497-C477-5649-627CBB2C9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EAADD-A301-109F-8EFC-1CA571189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Upon completion of this module, participants should be able to</a:t>
            </a:r>
          </a:p>
          <a:p>
            <a:r>
              <a:rPr lang="en-GB" dirty="0"/>
              <a:t>Explain differences between quantitative and qualitative numerical data</a:t>
            </a:r>
          </a:p>
          <a:p>
            <a:r>
              <a:rPr lang="en-GB" dirty="0"/>
              <a:t>Identify nominal, ordinal, interval and ratio level data</a:t>
            </a:r>
          </a:p>
          <a:p>
            <a:r>
              <a:rPr lang="en-GB" dirty="0"/>
              <a:t>Understand the distinction between assessments and measurements</a:t>
            </a:r>
          </a:p>
        </p:txBody>
      </p:sp>
    </p:spTree>
    <p:extLst>
      <p:ext uri="{BB962C8B-B14F-4D97-AF65-F5344CB8AC3E}">
        <p14:creationId xmlns:p14="http://schemas.microsoft.com/office/powerpoint/2010/main" val="3095192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71E7C3-80C1-F047-9B71-51A2231A3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Exercise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E7107FC-2A7D-4542-A4AA-E6D2EE57D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5180"/>
            <a:ext cx="4788878" cy="4017108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sv-SE" sz="2400" dirty="0" err="1"/>
              <a:t>This</a:t>
            </a:r>
            <a:r>
              <a:rPr lang="sv-SE" sz="2400" dirty="0"/>
              <a:t> is part </a:t>
            </a:r>
            <a:r>
              <a:rPr lang="sv-SE" sz="2400" dirty="0" err="1"/>
              <a:t>of</a:t>
            </a:r>
            <a:r>
              <a:rPr lang="sv-SE" sz="2400" dirty="0"/>
              <a:t> a table from a </a:t>
            </a:r>
            <a:r>
              <a:rPr lang="sv-SE" sz="2400" dirty="0" err="1"/>
              <a:t>clinical</a:t>
            </a:r>
            <a:r>
              <a:rPr lang="sv-SE" sz="2400" dirty="0"/>
              <a:t> </a:t>
            </a:r>
            <a:r>
              <a:rPr lang="sv-SE" sz="2400" dirty="0" err="1"/>
              <a:t>study</a:t>
            </a:r>
            <a:r>
              <a:rPr lang="sv-SE" sz="2400" dirty="0"/>
              <a:t> in </a:t>
            </a:r>
            <a:r>
              <a:rPr lang="sv-SE" sz="2400" dirty="0" err="1"/>
              <a:t>Parkinson’s</a:t>
            </a:r>
            <a:r>
              <a:rPr lang="sv-SE" sz="2400" dirty="0"/>
              <a:t> </a:t>
            </a:r>
            <a:r>
              <a:rPr lang="sv-SE" sz="2400" dirty="0" err="1"/>
              <a:t>disease</a:t>
            </a:r>
            <a:r>
              <a:rPr lang="sv-SE" sz="2400" dirty="0"/>
              <a:t> </a:t>
            </a:r>
            <a:r>
              <a:rPr lang="sv-SE" sz="2400" dirty="0" err="1"/>
              <a:t>listing</a:t>
            </a:r>
            <a:r>
              <a:rPr lang="sv-SE" sz="2400" dirty="0"/>
              <a:t> a </a:t>
            </a:r>
            <a:r>
              <a:rPr lang="sv-SE" sz="2400" dirty="0" err="1"/>
              <a:t>number</a:t>
            </a:r>
            <a:r>
              <a:rPr lang="sv-SE" sz="2400" dirty="0"/>
              <a:t> </a:t>
            </a:r>
            <a:r>
              <a:rPr lang="sv-SE" sz="2400" dirty="0" err="1"/>
              <a:t>of</a:t>
            </a:r>
            <a:r>
              <a:rPr lang="sv-SE" sz="2400" dirty="0"/>
              <a:t> </a:t>
            </a:r>
            <a:r>
              <a:rPr lang="sv-SE" sz="2400" dirty="0" err="1"/>
              <a:t>participant</a:t>
            </a:r>
            <a:r>
              <a:rPr lang="sv-SE" sz="2400" dirty="0"/>
              <a:t> </a:t>
            </a:r>
            <a:r>
              <a:rPr lang="sv-SE" sz="2400" dirty="0" err="1"/>
              <a:t>characteristics</a:t>
            </a:r>
            <a:r>
              <a:rPr lang="sv-SE" sz="2400" dirty="0"/>
              <a:t> </a:t>
            </a:r>
            <a:r>
              <a:rPr lang="sv-SE" sz="2400" dirty="0" err="1"/>
              <a:t>but</a:t>
            </a:r>
            <a:r>
              <a:rPr lang="sv-SE" sz="2400" dirty="0"/>
              <a:t> no data</a:t>
            </a:r>
          </a:p>
          <a:p>
            <a:pPr>
              <a:lnSpc>
                <a:spcPct val="110000"/>
              </a:lnSpc>
            </a:pPr>
            <a:r>
              <a:rPr lang="sv-SE" sz="2400" dirty="0"/>
              <a:t>Review the </a:t>
            </a:r>
            <a:r>
              <a:rPr lang="sv-SE" sz="2400" dirty="0" err="1"/>
              <a:t>variables</a:t>
            </a:r>
            <a:r>
              <a:rPr lang="sv-SE" sz="2400" dirty="0"/>
              <a:t> and </a:t>
            </a:r>
            <a:r>
              <a:rPr lang="sv-SE" sz="2400" dirty="0" err="1"/>
              <a:t>determine</a:t>
            </a:r>
            <a:r>
              <a:rPr lang="sv-SE" sz="2400" dirty="0"/>
              <a:t> for </a:t>
            </a:r>
            <a:r>
              <a:rPr lang="sv-SE" sz="2400" dirty="0" err="1"/>
              <a:t>each</a:t>
            </a:r>
            <a:r>
              <a:rPr lang="sv-SE" sz="2400" dirty="0"/>
              <a:t> </a:t>
            </a:r>
            <a:r>
              <a:rPr lang="sv-SE" sz="2400" dirty="0" err="1"/>
              <a:t>one</a:t>
            </a:r>
            <a:r>
              <a:rPr lang="sv-SE" sz="2400" dirty="0"/>
              <a:t> </a:t>
            </a:r>
            <a:r>
              <a:rPr lang="sv-SE" sz="2400" dirty="0" err="1"/>
              <a:t>whether</a:t>
            </a:r>
            <a:r>
              <a:rPr lang="sv-SE" sz="2400" dirty="0"/>
              <a:t> </a:t>
            </a:r>
            <a:r>
              <a:rPr lang="sv-SE" sz="2400" dirty="0" err="1"/>
              <a:t>they</a:t>
            </a:r>
            <a:r>
              <a:rPr lang="sv-SE" sz="2400" dirty="0"/>
              <a:t> </a:t>
            </a:r>
            <a:r>
              <a:rPr lang="sv-SE" sz="2400" dirty="0" err="1"/>
              <a:t>are</a:t>
            </a:r>
            <a:r>
              <a:rPr lang="sv-SE" sz="2400" dirty="0"/>
              <a:t> </a:t>
            </a:r>
            <a:r>
              <a:rPr lang="sv-SE" sz="2400" dirty="0" err="1"/>
              <a:t>assessments</a:t>
            </a:r>
            <a:r>
              <a:rPr lang="sv-SE" sz="2400" dirty="0"/>
              <a:t>/observations or </a:t>
            </a:r>
            <a:r>
              <a:rPr lang="sv-SE" sz="2400" dirty="0" err="1"/>
              <a:t>measures</a:t>
            </a:r>
            <a:r>
              <a:rPr lang="sv-SE" sz="2400" dirty="0"/>
              <a:t>, </a:t>
            </a:r>
            <a:r>
              <a:rPr lang="sv-SE" sz="2400" dirty="0" err="1"/>
              <a:t>qualitative</a:t>
            </a:r>
            <a:r>
              <a:rPr lang="sv-SE" sz="2400" dirty="0"/>
              <a:t> or </a:t>
            </a:r>
            <a:r>
              <a:rPr lang="sv-SE" sz="2400" dirty="0" err="1"/>
              <a:t>quantitative</a:t>
            </a:r>
            <a:r>
              <a:rPr lang="sv-SE" sz="2400" dirty="0"/>
              <a:t>, as </a:t>
            </a:r>
            <a:r>
              <a:rPr lang="sv-SE" sz="2400" dirty="0" err="1"/>
              <a:t>well</a:t>
            </a:r>
            <a:r>
              <a:rPr lang="sv-SE" sz="2400" dirty="0"/>
              <a:t> as </a:t>
            </a:r>
            <a:r>
              <a:rPr lang="sv-SE" sz="2400" dirty="0" err="1"/>
              <a:t>their</a:t>
            </a:r>
            <a:r>
              <a:rPr lang="sv-SE" sz="2400" dirty="0"/>
              <a:t> </a:t>
            </a:r>
            <a:r>
              <a:rPr lang="sv-SE" sz="2400" dirty="0" err="1"/>
              <a:t>levels</a:t>
            </a:r>
            <a:r>
              <a:rPr lang="sv-SE" sz="2400" dirty="0"/>
              <a:t> (nominal, </a:t>
            </a:r>
            <a:r>
              <a:rPr lang="sv-SE" sz="2400" dirty="0" err="1"/>
              <a:t>ordinal</a:t>
            </a:r>
            <a:r>
              <a:rPr lang="sv-SE" sz="2400" dirty="0"/>
              <a:t>, </a:t>
            </a:r>
            <a:r>
              <a:rPr lang="sv-SE" sz="2400" dirty="0" err="1"/>
              <a:t>interval</a:t>
            </a:r>
            <a:r>
              <a:rPr lang="sv-SE" sz="2400" dirty="0"/>
              <a:t> or </a:t>
            </a:r>
            <a:r>
              <a:rPr lang="sv-SE" sz="2400" dirty="0" err="1"/>
              <a:t>ratio</a:t>
            </a:r>
            <a:r>
              <a:rPr lang="sv-SE" sz="2400" dirty="0"/>
              <a:t>)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F83A9F4-2C6F-CA4B-8045-0BE5372C9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765" y="1404205"/>
            <a:ext cx="5890312" cy="404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2423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55CA21-C558-BE27-C9C4-CD2E1B627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19262"/>
          </a:xfrm>
        </p:spPr>
        <p:txBody>
          <a:bodyPr>
            <a:normAutofit/>
          </a:bodyPr>
          <a:lstStyle/>
          <a:p>
            <a:pPr algn="ctr"/>
            <a:r>
              <a:rPr lang="sv-SE" sz="4800" dirty="0" err="1"/>
              <a:t>Completion</a:t>
            </a:r>
            <a:r>
              <a:rPr lang="sv-SE" sz="4800" dirty="0"/>
              <a:t> </a:t>
            </a:r>
            <a:r>
              <a:rPr lang="sv-SE" sz="4800" dirty="0" err="1"/>
              <a:t>of</a:t>
            </a:r>
            <a:r>
              <a:rPr lang="sv-SE" sz="4800" dirty="0"/>
              <a:t> the </a:t>
            </a:r>
            <a:r>
              <a:rPr lang="sv-SE" sz="4800" dirty="0" err="1"/>
              <a:t>exercise</a:t>
            </a:r>
            <a:endParaRPr lang="sv-SE" sz="4800" dirty="0"/>
          </a:p>
        </p:txBody>
      </p:sp>
    </p:spTree>
    <p:extLst>
      <p:ext uri="{BB962C8B-B14F-4D97-AF65-F5344CB8AC3E}">
        <p14:creationId xmlns:p14="http://schemas.microsoft.com/office/powerpoint/2010/main" val="26371879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D0C0EC-D234-48CC-7299-A37E9D582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References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EE3F0E-D052-84BC-18E0-64480D252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Campbell NR.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Physics: The Elements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London: Cambridge University Press, 1920.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https://archive.org/details/physicstheelemen029733mbp/page/n7/mode/2up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EuroTEQ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Theoretical Report Part I – Research Basics. 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https://euroteq.nu/resources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Hobart J. Rating scales for neurologists.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Neurology Neurosurgery &amp; Psychiatry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2003; 74(Suppl 4): iv22-iv26.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http://dx.doi.org/10.1136/jnnp.74.suppl_4.iv22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Merbitz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C, Morris J, Grip JC. Ordinal scales and foundations of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misinference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Archives of Physical Medicine &amp; Rehabilitation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1989; 70(4); 308-312.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https://www.researchgate.net/profile/Charles-Merbitz/publication/20619750_Ordinal_scale_and_foundations_of_misinference/links/0fcfd50059d8897a5c000000/Ordinal-scale-and-foundations-of-misinference.pdf</a:t>
            </a:r>
            <a: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Svensson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E. Guidelines to statistical evaluation of data from rating scales and questionnaires.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Rehabilitation Medicine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2001; 33(1): 47-8. 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https://doi.org/10.1080/165019701300006542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2987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23EF74DF-B90E-E748-8D39-DCF6F09300C8}"/>
              </a:ext>
            </a:extLst>
          </p:cNvPr>
          <p:cNvSpPr txBox="1">
            <a:spLocks noChangeArrowheads="1"/>
          </p:cNvSpPr>
          <p:nvPr/>
        </p:nvSpPr>
        <p:spPr>
          <a:xfrm>
            <a:off x="2059422" y="111049"/>
            <a:ext cx="8308731" cy="10550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altLang="sv-SE" sz="6000" b="1" i="1" dirty="0">
                <a:latin typeface="+mn-lt"/>
              </a:rPr>
              <a:t>0  1  2  3  4  5  6  7  8  9</a:t>
            </a:r>
            <a:endParaRPr lang="sv-SE" altLang="sv-SE" sz="6000" dirty="0">
              <a:latin typeface="+mn-lt"/>
            </a:endParaRP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34874B62-D130-2945-A16F-7C6384F9DDDD}"/>
              </a:ext>
            </a:extLst>
          </p:cNvPr>
          <p:cNvSpPr txBox="1">
            <a:spLocks/>
          </p:cNvSpPr>
          <p:nvPr/>
        </p:nvSpPr>
        <p:spPr>
          <a:xfrm>
            <a:off x="1050428" y="1402822"/>
            <a:ext cx="10826674" cy="95696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sv-SE" kern="0" dirty="0" err="1"/>
              <a:t>Numbers</a:t>
            </a:r>
            <a:r>
              <a:rPr lang="sv-SE" kern="0" dirty="0"/>
              <a:t> </a:t>
            </a:r>
            <a:r>
              <a:rPr lang="sv-SE" i="1" kern="0" dirty="0"/>
              <a:t>in </a:t>
            </a:r>
            <a:r>
              <a:rPr lang="sv-SE" i="1" kern="0" dirty="0" err="1"/>
              <a:t>themselves</a:t>
            </a:r>
            <a:r>
              <a:rPr lang="sv-SE" i="1" kern="0" dirty="0"/>
              <a:t> </a:t>
            </a:r>
            <a:r>
              <a:rPr lang="sv-SE" kern="0" dirty="0" err="1"/>
              <a:t>are</a:t>
            </a:r>
            <a:r>
              <a:rPr lang="sv-SE" kern="0" dirty="0"/>
              <a:t> abstract and </a:t>
            </a:r>
            <a:r>
              <a:rPr lang="sv-SE" kern="0" dirty="0" err="1"/>
              <a:t>meaningless</a:t>
            </a:r>
            <a:endParaRPr lang="sv-SE" kern="0" dirty="0"/>
          </a:p>
          <a:p>
            <a:pPr lvl="1">
              <a:defRPr/>
            </a:pPr>
            <a:r>
              <a:rPr lang="sv-SE" kern="0" dirty="0"/>
              <a:t>39 – </a:t>
            </a:r>
            <a:r>
              <a:rPr lang="sv-SE" kern="0" dirty="0" err="1"/>
              <a:t>What</a:t>
            </a:r>
            <a:r>
              <a:rPr lang="sv-SE" kern="0" dirty="0"/>
              <a:t> </a:t>
            </a:r>
            <a:r>
              <a:rPr lang="sv-SE" kern="0" dirty="0" err="1"/>
              <a:t>does</a:t>
            </a:r>
            <a:r>
              <a:rPr lang="sv-SE" kern="0" dirty="0"/>
              <a:t> it </a:t>
            </a:r>
            <a:r>
              <a:rPr lang="sv-SE" kern="0" dirty="0" err="1"/>
              <a:t>mean</a:t>
            </a:r>
            <a:r>
              <a:rPr lang="sv-SE" kern="0" dirty="0"/>
              <a:t>?</a:t>
            </a:r>
          </a:p>
          <a:p>
            <a:pPr>
              <a:defRPr/>
            </a:pPr>
            <a:endParaRPr lang="sv-SE" kern="0" dirty="0"/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33A26740-1356-A64D-8A46-307BEDF08384}"/>
              </a:ext>
            </a:extLst>
          </p:cNvPr>
          <p:cNvSpPr txBox="1">
            <a:spLocks/>
          </p:cNvSpPr>
          <p:nvPr/>
        </p:nvSpPr>
        <p:spPr>
          <a:xfrm>
            <a:off x="1050428" y="2436206"/>
            <a:ext cx="10826674" cy="332344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sv-SE" kern="0" dirty="0" err="1"/>
              <a:t>Meaningful</a:t>
            </a:r>
            <a:r>
              <a:rPr lang="sv-SE" kern="0" dirty="0"/>
              <a:t> interpretation </a:t>
            </a:r>
            <a:r>
              <a:rPr lang="sv-SE" kern="0" dirty="0" err="1"/>
              <a:t>requires</a:t>
            </a:r>
            <a:r>
              <a:rPr lang="sv-SE" kern="0" dirty="0"/>
              <a:t> </a:t>
            </a:r>
            <a:r>
              <a:rPr lang="sv-SE" i="1" kern="0" dirty="0"/>
              <a:t>at </a:t>
            </a:r>
            <a:r>
              <a:rPr lang="sv-SE" i="1" kern="0" dirty="0" err="1"/>
              <a:t>least</a:t>
            </a:r>
            <a:endParaRPr lang="sv-SE" i="1" kern="0" dirty="0"/>
          </a:p>
          <a:p>
            <a:pPr lvl="1">
              <a:defRPr/>
            </a:pPr>
            <a:r>
              <a:rPr lang="sv-SE" kern="0" dirty="0" err="1"/>
              <a:t>Defined</a:t>
            </a:r>
            <a:r>
              <a:rPr lang="sv-SE" kern="0" dirty="0"/>
              <a:t> </a:t>
            </a:r>
            <a:r>
              <a:rPr lang="sv-SE" kern="0" dirty="0" err="1"/>
              <a:t>variable</a:t>
            </a:r>
            <a:r>
              <a:rPr lang="sv-SE" kern="0" dirty="0"/>
              <a:t> (</a:t>
            </a:r>
            <a:r>
              <a:rPr lang="sv-SE" kern="0" dirty="0" err="1"/>
              <a:t>e.g</a:t>
            </a:r>
            <a:r>
              <a:rPr lang="sv-SE" kern="0" dirty="0"/>
              <a:t>., </a:t>
            </a:r>
            <a:r>
              <a:rPr lang="en-US" kern="0" dirty="0">
                <a:cs typeface="Arial" charset="0"/>
              </a:rPr>
              <a:t>time, temperature, </a:t>
            </a:r>
            <a:r>
              <a:rPr lang="sv-SE" kern="0" dirty="0" err="1"/>
              <a:t>distance</a:t>
            </a:r>
            <a:r>
              <a:rPr lang="sv-SE" kern="0" dirty="0"/>
              <a:t>, etc.)</a:t>
            </a:r>
            <a:endParaRPr lang="en-US" kern="0" dirty="0">
              <a:cs typeface="Arial" charset="0"/>
            </a:endParaRPr>
          </a:p>
          <a:p>
            <a:pPr lvl="1">
              <a:defRPr/>
            </a:pPr>
            <a:r>
              <a:rPr lang="sv-SE" kern="0" dirty="0" err="1"/>
              <a:t>Known</a:t>
            </a:r>
            <a:r>
              <a:rPr lang="sv-SE" kern="0" dirty="0"/>
              <a:t> </a:t>
            </a:r>
            <a:r>
              <a:rPr lang="sv-SE" kern="0" dirty="0" err="1"/>
              <a:t>unit</a:t>
            </a:r>
            <a:r>
              <a:rPr lang="sv-SE" kern="0" dirty="0"/>
              <a:t> </a:t>
            </a:r>
            <a:r>
              <a:rPr lang="sv-SE" kern="0" dirty="0" err="1"/>
              <a:t>of</a:t>
            </a:r>
            <a:r>
              <a:rPr lang="sv-SE" kern="0" dirty="0"/>
              <a:t> </a:t>
            </a:r>
            <a:r>
              <a:rPr lang="sv-SE" kern="0" dirty="0" err="1"/>
              <a:t>measurement</a:t>
            </a:r>
            <a:r>
              <a:rPr lang="sv-SE" kern="0" dirty="0"/>
              <a:t> (</a:t>
            </a:r>
            <a:r>
              <a:rPr lang="sv-SE" kern="0" dirty="0" err="1"/>
              <a:t>e.g</a:t>
            </a:r>
            <a:r>
              <a:rPr lang="sv-SE" kern="0" dirty="0"/>
              <a:t>., </a:t>
            </a:r>
            <a:r>
              <a:rPr lang="sv-SE" kern="0" dirty="0" err="1"/>
              <a:t>years</a:t>
            </a:r>
            <a:r>
              <a:rPr lang="sv-SE" kern="0" dirty="0"/>
              <a:t>, </a:t>
            </a:r>
            <a:r>
              <a:rPr lang="en-US" kern="0" dirty="0">
                <a:cs typeface="Arial" charset="0"/>
              </a:rPr>
              <a:t>degrees C, km, etc.)</a:t>
            </a:r>
          </a:p>
          <a:p>
            <a:pPr lvl="1">
              <a:defRPr/>
            </a:pPr>
            <a:r>
              <a:rPr lang="en-US" kern="0" dirty="0">
                <a:cs typeface="Arial" charset="0"/>
              </a:rPr>
              <a:t>Often also knowledge regarding outcome range, context, etc. </a:t>
            </a:r>
            <a:r>
              <a:rPr lang="sv-SE" kern="0" dirty="0"/>
              <a:t>(</a:t>
            </a:r>
            <a:r>
              <a:rPr lang="sv-SE" kern="0" dirty="0" err="1"/>
              <a:t>e.g</a:t>
            </a:r>
            <a:r>
              <a:rPr lang="sv-SE" kern="0" dirty="0"/>
              <a:t>., age</a:t>
            </a:r>
            <a:r>
              <a:rPr lang="en-US" kern="0" dirty="0">
                <a:cs typeface="Arial" charset="0"/>
              </a:rPr>
              <a:t>, body temperature, distance to GP office</a:t>
            </a:r>
            <a:r>
              <a:rPr lang="sv-SE" kern="0" dirty="0"/>
              <a:t>, etc.)</a:t>
            </a:r>
            <a:endParaRPr lang="en-US" kern="0" dirty="0">
              <a:cs typeface="Arial" charset="0"/>
            </a:endParaRPr>
          </a:p>
          <a:p>
            <a:pPr>
              <a:defRPr/>
            </a:pPr>
            <a:r>
              <a:rPr lang="en-US" kern="0" dirty="0">
                <a:cs typeface="Arial" charset="0"/>
              </a:rPr>
              <a:t>Interpretation and meaning come from </a:t>
            </a:r>
            <a:r>
              <a:rPr lang="en-US" i="1" kern="0" dirty="0">
                <a:cs typeface="Arial" charset="0"/>
              </a:rPr>
              <a:t>outside</a:t>
            </a:r>
            <a:r>
              <a:rPr lang="en-US" kern="0" dirty="0">
                <a:cs typeface="Arial" charset="0"/>
              </a:rPr>
              <a:t> the numbers</a:t>
            </a:r>
            <a:endParaRPr lang="en-US" i="1" kern="0" dirty="0">
              <a:cs typeface="Arial" charset="0"/>
            </a:endParaRPr>
          </a:p>
          <a:p>
            <a:pPr lvl="1">
              <a:defRPr/>
            </a:pPr>
            <a:r>
              <a:rPr lang="en-US" kern="0" dirty="0">
                <a:cs typeface="Arial" charset="0"/>
              </a:rPr>
              <a:t>Statistics and other operations are meaningless unless numbers have meaning</a:t>
            </a:r>
          </a:p>
          <a:p>
            <a:pPr>
              <a:defRPr/>
            </a:pPr>
            <a:endParaRPr lang="sv-SE" kern="0" dirty="0"/>
          </a:p>
        </p:txBody>
      </p:sp>
    </p:spTree>
    <p:extLst>
      <p:ext uri="{BB962C8B-B14F-4D97-AF65-F5344CB8AC3E}">
        <p14:creationId xmlns:p14="http://schemas.microsoft.com/office/powerpoint/2010/main" val="60117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11CAC504-E30B-EE4B-880F-26775B57C417}"/>
              </a:ext>
            </a:extLst>
          </p:cNvPr>
          <p:cNvSpPr txBox="1">
            <a:spLocks/>
          </p:cNvSpPr>
          <p:nvPr/>
        </p:nvSpPr>
        <p:spPr>
          <a:xfrm>
            <a:off x="1028142" y="1253427"/>
            <a:ext cx="10680382" cy="352045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GB" kern="0" dirty="0"/>
              <a:t>Numerical data ≠ quantitative data</a:t>
            </a:r>
          </a:p>
          <a:p>
            <a:pPr lvl="1">
              <a:defRPr/>
            </a:pPr>
            <a:r>
              <a:rPr lang="en-GB" kern="0" dirty="0"/>
              <a:t>Nominal, ordinal = Qualitative data; categorizations, assessments</a:t>
            </a:r>
          </a:p>
          <a:p>
            <a:pPr lvl="1">
              <a:defRPr/>
            </a:pPr>
            <a:r>
              <a:rPr lang="en-GB" kern="0" dirty="0"/>
              <a:t>Interval, ratio = Quantitative (linear) data; measurement</a:t>
            </a:r>
          </a:p>
          <a:p>
            <a:pPr>
              <a:defRPr/>
            </a:pPr>
            <a:endParaRPr lang="en-GB" kern="0" dirty="0"/>
          </a:p>
          <a:p>
            <a:pPr>
              <a:defRPr/>
            </a:pPr>
            <a:endParaRPr lang="en-GB" kern="0" dirty="0"/>
          </a:p>
          <a:p>
            <a:pPr>
              <a:defRPr/>
            </a:pPr>
            <a:endParaRPr lang="en-GB" kern="0" dirty="0"/>
          </a:p>
          <a:p>
            <a:pPr>
              <a:defRPr/>
            </a:pPr>
            <a:r>
              <a:rPr lang="en-GB" kern="0" dirty="0"/>
              <a:t>Measurement ≠ statistics</a:t>
            </a:r>
          </a:p>
          <a:p>
            <a:pPr lvl="1">
              <a:defRPr/>
            </a:pPr>
            <a:r>
              <a:rPr lang="en-GB" kern="0" dirty="0"/>
              <a:t>Measurement: </a:t>
            </a:r>
            <a:r>
              <a:rPr lang="en-GB" dirty="0"/>
              <a:t>Producing numbers that represent the quantity of something</a:t>
            </a:r>
            <a:endParaRPr lang="en-GB" sz="2800" kern="0" dirty="0">
              <a:cs typeface="Arial" charset="0"/>
            </a:endParaRPr>
          </a:p>
          <a:p>
            <a:pPr lvl="1">
              <a:defRPr/>
            </a:pPr>
            <a:r>
              <a:rPr lang="en-GB" kern="0" dirty="0">
                <a:cs typeface="Arial" charset="0"/>
              </a:rPr>
              <a:t>Statistics: Summarizing and </a:t>
            </a:r>
            <a:r>
              <a:rPr lang="en-GB" kern="0" dirty="0" err="1">
                <a:cs typeface="Arial" charset="0"/>
              </a:rPr>
              <a:t>analyzing</a:t>
            </a:r>
            <a:r>
              <a:rPr lang="en-GB" kern="0" dirty="0">
                <a:cs typeface="Arial" charset="0"/>
              </a:rPr>
              <a:t> numerical data</a:t>
            </a:r>
            <a:endParaRPr lang="en-GB" i="1" kern="0" dirty="0">
              <a:cs typeface="Arial" charset="0"/>
            </a:endParaRPr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3060B490-F795-2D47-A27A-4043FC1DB8C8}"/>
              </a:ext>
            </a:extLst>
          </p:cNvPr>
          <p:cNvSpPr txBox="1">
            <a:spLocks noChangeArrowheads="1"/>
          </p:cNvSpPr>
          <p:nvPr/>
        </p:nvSpPr>
        <p:spPr>
          <a:xfrm>
            <a:off x="2059422" y="111049"/>
            <a:ext cx="8308731" cy="10550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sv-SE" sz="6000" b="1" i="1" dirty="0">
                <a:latin typeface="+mn-lt"/>
              </a:rPr>
              <a:t>0  1  2  3  4  5  6  7  8  9</a:t>
            </a:r>
            <a:endParaRPr lang="en-GB" altLang="sv-SE" sz="6000" dirty="0">
              <a:latin typeface="+mn-lt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C13EE23-9340-7245-9AE3-02E1581D8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" t="32477" r="3677" b="34122"/>
          <a:stretch>
            <a:fillRect/>
          </a:stretch>
        </p:blipFill>
        <p:spPr bwMode="auto">
          <a:xfrm rot="20819555">
            <a:off x="5779625" y="3064454"/>
            <a:ext cx="4587524" cy="531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2C204299-5528-4D73-AEBB-6ED3F70A7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669" y="2979424"/>
            <a:ext cx="952500" cy="701973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BC5BC24B-CFDD-47F2-D8FD-A1F6B7A463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1750" y="2802566"/>
            <a:ext cx="2413000" cy="1055688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5486C2F0-46E0-3F3E-7EE4-99C195F94C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9691" y="5075531"/>
            <a:ext cx="1874630" cy="137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34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01AABE53-4C74-CD40-75C0-E29639593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6168" y="911225"/>
            <a:ext cx="952500" cy="701973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AD37A078-0751-794F-9841-EF45C4D290BF}"/>
              </a:ext>
            </a:extLst>
          </p:cNvPr>
          <p:cNvSpPr txBox="1">
            <a:spLocks noChangeArrowheads="1"/>
          </p:cNvSpPr>
          <p:nvPr/>
        </p:nvSpPr>
        <p:spPr>
          <a:xfrm>
            <a:off x="407331" y="644525"/>
            <a:ext cx="10811587" cy="530225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sv-SE" altLang="sv-SE" dirty="0"/>
              <a:t>Nominal </a:t>
            </a:r>
            <a:r>
              <a:rPr lang="sv-SE" altLang="sv-SE" sz="2000" dirty="0"/>
              <a:t>(</a:t>
            </a:r>
            <a:r>
              <a:rPr lang="sv-SE" altLang="sv-SE" sz="2000" dirty="0" err="1"/>
              <a:t>qualitative</a:t>
            </a:r>
            <a:r>
              <a:rPr lang="sv-SE" altLang="sv-SE" sz="2000" dirty="0"/>
              <a:t>; </a:t>
            </a:r>
            <a:r>
              <a:rPr lang="sv-SE" altLang="sv-SE" sz="2000" dirty="0" err="1"/>
              <a:t>e.g</a:t>
            </a:r>
            <a:r>
              <a:rPr lang="sv-SE" altLang="sv-SE" sz="2000" dirty="0"/>
              <a:t>., gender, </a:t>
            </a:r>
            <a:r>
              <a:rPr lang="sv-SE" altLang="sv-SE" sz="2000" dirty="0" err="1"/>
              <a:t>etnicity</a:t>
            </a:r>
            <a:r>
              <a:rPr lang="sv-SE" altLang="sv-SE" sz="2000" dirty="0"/>
              <a:t>, </a:t>
            </a:r>
            <a:r>
              <a:rPr lang="sv-SE" altLang="sv-SE" sz="2000" dirty="0" err="1"/>
              <a:t>blood</a:t>
            </a:r>
            <a:r>
              <a:rPr lang="sv-SE" altLang="sv-SE" sz="2000" dirty="0"/>
              <a:t> </a:t>
            </a:r>
            <a:r>
              <a:rPr lang="sv-SE" altLang="sv-SE" sz="2000" dirty="0" err="1"/>
              <a:t>type</a:t>
            </a:r>
            <a:r>
              <a:rPr lang="sv-SE" altLang="sv-SE" sz="2000" dirty="0"/>
              <a:t>)</a:t>
            </a:r>
          </a:p>
          <a:p>
            <a:pPr lvl="2">
              <a:lnSpc>
                <a:spcPct val="80000"/>
              </a:lnSpc>
            </a:pPr>
            <a:r>
              <a:rPr lang="sv-SE" altLang="sv-SE" sz="1800" dirty="0" err="1"/>
              <a:t>Categories</a:t>
            </a:r>
            <a:r>
              <a:rPr lang="sv-SE" altLang="sv-SE" sz="1800" dirty="0"/>
              <a:t> </a:t>
            </a:r>
            <a:r>
              <a:rPr lang="sv-SE" altLang="sv-SE" sz="1800" dirty="0" err="1"/>
              <a:t>without</a:t>
            </a:r>
            <a:r>
              <a:rPr lang="sv-SE" altLang="sv-SE" sz="1800" dirty="0"/>
              <a:t> </a:t>
            </a:r>
            <a:r>
              <a:rPr lang="sv-SE" altLang="sv-SE" sz="1800" dirty="0" err="1"/>
              <a:t>quantitative</a:t>
            </a:r>
            <a:r>
              <a:rPr lang="sv-SE" altLang="sv-SE" sz="1800" dirty="0"/>
              <a:t> </a:t>
            </a:r>
            <a:r>
              <a:rPr lang="sv-SE" altLang="sv-SE" sz="1800" dirty="0" err="1"/>
              <a:t>meaning</a:t>
            </a:r>
            <a:endParaRPr lang="sv-SE" altLang="sv-SE" sz="1800" dirty="0"/>
          </a:p>
          <a:p>
            <a:pPr lvl="2">
              <a:lnSpc>
                <a:spcPct val="80000"/>
              </a:lnSpc>
            </a:pPr>
            <a:r>
              <a:rPr lang="sv-SE" altLang="sv-SE" sz="1800" dirty="0" err="1"/>
              <a:t>Classification</a:t>
            </a:r>
            <a:r>
              <a:rPr lang="sv-SE" altLang="sv-SE" sz="1800" dirty="0"/>
              <a:t>				0 = </a:t>
            </a:r>
            <a:r>
              <a:rPr lang="sv-SE" altLang="sv-SE" sz="1800" dirty="0" err="1"/>
              <a:t>female</a:t>
            </a:r>
            <a:r>
              <a:rPr lang="sv-SE" altLang="sv-SE" sz="1800" dirty="0"/>
              <a:t>       1 = </a:t>
            </a:r>
            <a:r>
              <a:rPr lang="sv-SE" altLang="sv-SE" sz="1800" dirty="0" err="1"/>
              <a:t>male</a:t>
            </a:r>
            <a:r>
              <a:rPr lang="sv-SE" altLang="sv-SE" sz="1800" dirty="0"/>
              <a:t> </a:t>
            </a:r>
          </a:p>
          <a:p>
            <a:pPr lvl="2">
              <a:lnSpc>
                <a:spcPct val="80000"/>
              </a:lnSpc>
            </a:pPr>
            <a:endParaRPr lang="sv-SE" altLang="sv-SE" sz="1800" dirty="0"/>
          </a:p>
          <a:p>
            <a:pPr>
              <a:lnSpc>
                <a:spcPct val="80000"/>
              </a:lnSpc>
            </a:pPr>
            <a:r>
              <a:rPr lang="sv-SE" altLang="sv-SE" dirty="0" err="1"/>
              <a:t>Ordinal</a:t>
            </a:r>
            <a:r>
              <a:rPr lang="sv-SE" altLang="sv-SE" dirty="0"/>
              <a:t> </a:t>
            </a:r>
            <a:r>
              <a:rPr lang="sv-SE" altLang="sv-SE" sz="2000" dirty="0"/>
              <a:t>(</a:t>
            </a:r>
            <a:r>
              <a:rPr lang="sv-SE" altLang="sv-SE" sz="2000" dirty="0" err="1"/>
              <a:t>qualitative</a:t>
            </a:r>
            <a:r>
              <a:rPr lang="sv-SE" altLang="sv-SE" sz="2000" dirty="0"/>
              <a:t>; </a:t>
            </a:r>
            <a:r>
              <a:rPr lang="sv-SE" altLang="sv-SE" sz="2000" dirty="0" err="1"/>
              <a:t>e.g</a:t>
            </a:r>
            <a:r>
              <a:rPr lang="sv-SE" altLang="sv-SE" sz="2000" dirty="0"/>
              <a:t>., </a:t>
            </a:r>
            <a:r>
              <a:rPr lang="sv-SE" altLang="sv-SE" sz="2000" dirty="0" err="1"/>
              <a:t>well-being</a:t>
            </a:r>
            <a:r>
              <a:rPr lang="sv-SE" altLang="sv-SE" sz="2000" dirty="0"/>
              <a:t>, symptom </a:t>
            </a:r>
            <a:r>
              <a:rPr lang="sv-SE" altLang="sv-SE" sz="2000" dirty="0" err="1"/>
              <a:t>severity</a:t>
            </a:r>
            <a:r>
              <a:rPr lang="sv-SE" altLang="sv-SE" sz="2000" dirty="0"/>
              <a:t>)</a:t>
            </a:r>
            <a:endParaRPr lang="sv-SE" altLang="sv-SE" dirty="0"/>
          </a:p>
          <a:p>
            <a:pPr lvl="2">
              <a:lnSpc>
                <a:spcPct val="80000"/>
              </a:lnSpc>
            </a:pPr>
            <a:r>
              <a:rPr lang="sv-SE" altLang="sv-SE" sz="1800" dirty="0" err="1"/>
              <a:t>Unknown</a:t>
            </a:r>
            <a:r>
              <a:rPr lang="sv-SE" altLang="sv-SE" sz="1800" dirty="0"/>
              <a:t> </a:t>
            </a:r>
            <a:r>
              <a:rPr lang="sv-SE" altLang="sv-SE" sz="1800" dirty="0" err="1"/>
              <a:t>intervals</a:t>
            </a:r>
            <a:r>
              <a:rPr lang="sv-SE" altLang="sv-SE" sz="1800" dirty="0"/>
              <a:t> </a:t>
            </a:r>
            <a:r>
              <a:rPr lang="sv-SE" altLang="sv-SE" sz="1800" dirty="0" err="1"/>
              <a:t>between</a:t>
            </a:r>
            <a:r>
              <a:rPr lang="sv-SE" altLang="sv-SE" sz="1800" dirty="0"/>
              <a:t> </a:t>
            </a:r>
            <a:r>
              <a:rPr lang="sv-SE" altLang="sv-SE" sz="1800" dirty="0" err="1"/>
              <a:t>numerals</a:t>
            </a:r>
            <a:endParaRPr lang="sv-SE" altLang="sv-SE" sz="1800" dirty="0"/>
          </a:p>
          <a:p>
            <a:pPr lvl="2">
              <a:lnSpc>
                <a:spcPct val="80000"/>
              </a:lnSpc>
            </a:pPr>
            <a:r>
              <a:rPr lang="sv-SE" altLang="sv-SE" sz="1800" dirty="0"/>
              <a:t>Rank order				0 1          2 3            4</a:t>
            </a:r>
          </a:p>
          <a:p>
            <a:pPr lvl="2">
              <a:lnSpc>
                <a:spcPct val="80000"/>
              </a:lnSpc>
            </a:pPr>
            <a:endParaRPr lang="sv-SE" altLang="sv-SE" sz="1800" dirty="0"/>
          </a:p>
          <a:p>
            <a:pPr>
              <a:lnSpc>
                <a:spcPct val="80000"/>
              </a:lnSpc>
            </a:pPr>
            <a:r>
              <a:rPr lang="sv-SE" altLang="sv-SE" dirty="0" err="1"/>
              <a:t>Interval</a:t>
            </a:r>
            <a:r>
              <a:rPr lang="sv-SE" altLang="sv-SE" dirty="0"/>
              <a:t> </a:t>
            </a:r>
            <a:r>
              <a:rPr lang="sv-SE" altLang="sv-SE" sz="2000" dirty="0"/>
              <a:t>(</a:t>
            </a:r>
            <a:r>
              <a:rPr lang="sv-SE" altLang="sv-SE" sz="2000" dirty="0" err="1"/>
              <a:t>quantitative</a:t>
            </a:r>
            <a:r>
              <a:rPr lang="sv-SE" altLang="sv-SE" sz="2000" dirty="0"/>
              <a:t>/</a:t>
            </a:r>
            <a:r>
              <a:rPr lang="sv-SE" altLang="sv-SE" sz="2000" dirty="0" err="1"/>
              <a:t>linear</a:t>
            </a:r>
            <a:r>
              <a:rPr lang="sv-SE" altLang="sv-SE" sz="2000" dirty="0"/>
              <a:t>; </a:t>
            </a:r>
            <a:r>
              <a:rPr lang="sv-SE" altLang="sv-SE" sz="2000" dirty="0" err="1"/>
              <a:t>e.g</a:t>
            </a:r>
            <a:r>
              <a:rPr lang="sv-SE" altLang="sv-SE" sz="2000" dirty="0"/>
              <a:t>., </a:t>
            </a:r>
            <a:r>
              <a:rPr lang="sv-SE" altLang="sv-SE" sz="2000" dirty="0" err="1"/>
              <a:t>temperature</a:t>
            </a:r>
            <a:r>
              <a:rPr lang="sv-SE" altLang="sv-SE" sz="2000" dirty="0"/>
              <a:t> C°/F°)</a:t>
            </a:r>
          </a:p>
          <a:p>
            <a:pPr lvl="2">
              <a:lnSpc>
                <a:spcPct val="80000"/>
              </a:lnSpc>
            </a:pPr>
            <a:r>
              <a:rPr lang="sv-SE" altLang="sv-SE" sz="1800" dirty="0" err="1"/>
              <a:t>Equal</a:t>
            </a:r>
            <a:r>
              <a:rPr lang="sv-SE" altLang="sv-SE" sz="1800" dirty="0"/>
              <a:t> </a:t>
            </a:r>
            <a:r>
              <a:rPr lang="sv-SE" altLang="sv-SE" sz="1800" dirty="0" err="1"/>
              <a:t>intervals</a:t>
            </a:r>
            <a:r>
              <a:rPr lang="sv-SE" altLang="sv-SE" sz="1800" dirty="0"/>
              <a:t> </a:t>
            </a:r>
            <a:r>
              <a:rPr lang="sv-SE" altLang="sv-SE" sz="1800" dirty="0" err="1"/>
              <a:t>but</a:t>
            </a:r>
            <a:r>
              <a:rPr lang="sv-SE" altLang="sv-SE" sz="1800" dirty="0"/>
              <a:t> </a:t>
            </a:r>
            <a:r>
              <a:rPr lang="sv-SE" altLang="sv-SE" sz="1800" dirty="0" err="1"/>
              <a:t>arbitrary</a:t>
            </a:r>
            <a:r>
              <a:rPr lang="sv-SE" altLang="sv-SE" sz="1800" dirty="0"/>
              <a:t> </a:t>
            </a:r>
            <a:r>
              <a:rPr lang="sv-SE" altLang="sv-SE" sz="1800" dirty="0" err="1"/>
              <a:t>zero-point</a:t>
            </a:r>
            <a:endParaRPr lang="sv-SE" altLang="sv-SE" sz="1800" dirty="0"/>
          </a:p>
          <a:p>
            <a:pPr lvl="2">
              <a:lnSpc>
                <a:spcPct val="80000"/>
              </a:lnSpc>
            </a:pPr>
            <a:r>
              <a:rPr lang="sv-SE" altLang="sv-SE" sz="1800" dirty="0"/>
              <a:t>Rank order, </a:t>
            </a:r>
            <a:r>
              <a:rPr lang="sv-SE" altLang="sv-SE" sz="1800" dirty="0" err="1"/>
              <a:t>quantitative</a:t>
            </a:r>
            <a:r>
              <a:rPr lang="sv-SE" altLang="sv-SE" sz="1800" dirty="0"/>
              <a:t> </a:t>
            </a:r>
            <a:r>
              <a:rPr lang="sv-SE" altLang="sv-SE" sz="1800" dirty="0" err="1"/>
              <a:t>difference</a:t>
            </a:r>
            <a:r>
              <a:rPr lang="sv-SE" altLang="sv-SE" sz="1800" dirty="0"/>
              <a:t>		.… -1    0    1    2    3    4 …</a:t>
            </a:r>
          </a:p>
          <a:p>
            <a:pPr lvl="2">
              <a:lnSpc>
                <a:spcPct val="80000"/>
              </a:lnSpc>
            </a:pPr>
            <a:endParaRPr lang="sv-SE" altLang="sv-SE" sz="1800" dirty="0"/>
          </a:p>
          <a:p>
            <a:pPr>
              <a:lnSpc>
                <a:spcPct val="80000"/>
              </a:lnSpc>
            </a:pPr>
            <a:r>
              <a:rPr lang="sv-SE" altLang="sv-SE" dirty="0" err="1"/>
              <a:t>Ratio</a:t>
            </a:r>
            <a:r>
              <a:rPr lang="sv-SE" altLang="sv-SE" dirty="0"/>
              <a:t> </a:t>
            </a:r>
            <a:r>
              <a:rPr lang="sv-SE" altLang="sv-SE" sz="2000" dirty="0"/>
              <a:t>(</a:t>
            </a:r>
            <a:r>
              <a:rPr lang="sv-SE" altLang="sv-SE" sz="2000" dirty="0" err="1"/>
              <a:t>quantitative</a:t>
            </a:r>
            <a:r>
              <a:rPr lang="sv-SE" altLang="sv-SE" sz="2000" dirty="0"/>
              <a:t>/</a:t>
            </a:r>
            <a:r>
              <a:rPr lang="sv-SE" altLang="sv-SE" sz="2000" dirty="0" err="1"/>
              <a:t>linear</a:t>
            </a:r>
            <a:r>
              <a:rPr lang="sv-SE" altLang="sv-SE" sz="2000" dirty="0"/>
              <a:t>; </a:t>
            </a:r>
            <a:r>
              <a:rPr lang="sv-SE" altLang="sv-SE" sz="2000" dirty="0" err="1"/>
              <a:t>e.g</a:t>
            </a:r>
            <a:r>
              <a:rPr lang="sv-SE" altLang="sv-SE" sz="2000" dirty="0"/>
              <a:t>., </a:t>
            </a:r>
            <a:r>
              <a:rPr lang="sv-SE" altLang="sv-SE" sz="2000" dirty="0" err="1"/>
              <a:t>length</a:t>
            </a:r>
            <a:r>
              <a:rPr lang="sv-SE" altLang="sv-SE" sz="2000" dirty="0"/>
              <a:t>, </a:t>
            </a:r>
            <a:r>
              <a:rPr lang="sv-SE" altLang="sv-SE" sz="2000" dirty="0" err="1"/>
              <a:t>biomarkers</a:t>
            </a:r>
            <a:r>
              <a:rPr lang="sv-SE" altLang="sv-SE" sz="2000" dirty="0"/>
              <a:t>, </a:t>
            </a:r>
            <a:r>
              <a:rPr lang="sv-SE" altLang="sv-SE" sz="2000" dirty="0" err="1"/>
              <a:t>blood</a:t>
            </a:r>
            <a:r>
              <a:rPr lang="sv-SE" altLang="sv-SE" sz="2000" dirty="0"/>
              <a:t> </a:t>
            </a:r>
            <a:r>
              <a:rPr lang="sv-SE" altLang="sv-SE" sz="2000" dirty="0" err="1"/>
              <a:t>pressure</a:t>
            </a:r>
            <a:r>
              <a:rPr lang="sv-SE" altLang="sv-SE" sz="2000" dirty="0"/>
              <a:t>)</a:t>
            </a:r>
            <a:endParaRPr lang="sv-SE" altLang="sv-SE" dirty="0"/>
          </a:p>
          <a:p>
            <a:pPr lvl="2">
              <a:lnSpc>
                <a:spcPct val="80000"/>
              </a:lnSpc>
            </a:pPr>
            <a:r>
              <a:rPr lang="sv-SE" altLang="sv-SE" sz="1800" dirty="0" err="1"/>
              <a:t>Equal</a:t>
            </a:r>
            <a:r>
              <a:rPr lang="sv-SE" altLang="sv-SE" sz="1800" dirty="0"/>
              <a:t> </a:t>
            </a:r>
            <a:r>
              <a:rPr lang="sv-SE" altLang="sv-SE" sz="1800" dirty="0" err="1"/>
              <a:t>intervals</a:t>
            </a:r>
            <a:r>
              <a:rPr lang="sv-SE" altLang="sv-SE" sz="1800" dirty="0"/>
              <a:t> and absolute </a:t>
            </a:r>
            <a:r>
              <a:rPr lang="sv-SE" altLang="sv-SE" sz="1800" dirty="0" err="1"/>
              <a:t>zero-point</a:t>
            </a:r>
            <a:endParaRPr lang="sv-SE" altLang="sv-SE" sz="1800" dirty="0"/>
          </a:p>
          <a:p>
            <a:pPr lvl="2">
              <a:lnSpc>
                <a:spcPct val="80000"/>
              </a:lnSpc>
            </a:pPr>
            <a:r>
              <a:rPr lang="sv-SE" altLang="sv-SE" sz="1800" dirty="0"/>
              <a:t>Rank order, </a:t>
            </a:r>
            <a:r>
              <a:rPr lang="sv-SE" altLang="sv-SE" sz="1800" dirty="0" err="1"/>
              <a:t>quantitative</a:t>
            </a:r>
            <a:r>
              <a:rPr lang="sv-SE" altLang="sv-SE" sz="1800" dirty="0"/>
              <a:t> </a:t>
            </a:r>
            <a:r>
              <a:rPr lang="sv-SE" altLang="sv-SE" sz="1800" dirty="0" err="1"/>
              <a:t>difference</a:t>
            </a:r>
            <a:r>
              <a:rPr lang="sv-SE" altLang="sv-SE" sz="1800" dirty="0"/>
              <a:t>, </a:t>
            </a:r>
            <a:r>
              <a:rPr lang="sv-SE" altLang="sv-SE" sz="1800" dirty="0" err="1"/>
              <a:t>ratio</a:t>
            </a:r>
            <a:r>
              <a:rPr lang="sv-SE" altLang="sv-SE" sz="1800" dirty="0"/>
              <a:t>	0    1    2    3    4    5 …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F9F6E30-9027-2D4D-8238-4E68E40C89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" t="32477" r="3677" b="34122"/>
          <a:stretch>
            <a:fillRect/>
          </a:stretch>
        </p:blipFill>
        <p:spPr bwMode="auto">
          <a:xfrm rot="19377026">
            <a:off x="8307334" y="4355980"/>
            <a:ext cx="3278222" cy="38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07043435-CE78-A04B-E612-397BC2D8F2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5918" y="1936361"/>
            <a:ext cx="2413000" cy="105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288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AD37A078-0751-794F-9841-EF45C4D290BF}"/>
              </a:ext>
            </a:extLst>
          </p:cNvPr>
          <p:cNvSpPr txBox="1">
            <a:spLocks noChangeArrowheads="1"/>
          </p:cNvSpPr>
          <p:nvPr/>
        </p:nvSpPr>
        <p:spPr>
          <a:xfrm>
            <a:off x="407331" y="644525"/>
            <a:ext cx="10811587" cy="530225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sv-SE" altLang="sv-SE" dirty="0"/>
              <a:t>Nominal </a:t>
            </a:r>
            <a:r>
              <a:rPr lang="sv-SE" altLang="sv-SE" sz="2000" dirty="0"/>
              <a:t>(</a:t>
            </a:r>
            <a:r>
              <a:rPr lang="sv-SE" altLang="sv-SE" sz="2000" dirty="0" err="1"/>
              <a:t>qualitative</a:t>
            </a:r>
            <a:r>
              <a:rPr lang="sv-SE" altLang="sv-SE" sz="2000" dirty="0"/>
              <a:t>; </a:t>
            </a:r>
            <a:r>
              <a:rPr lang="sv-SE" altLang="sv-SE" sz="2000" dirty="0" err="1"/>
              <a:t>e.g</a:t>
            </a:r>
            <a:r>
              <a:rPr lang="sv-SE" altLang="sv-SE" sz="2000" dirty="0"/>
              <a:t>., gender, </a:t>
            </a:r>
            <a:r>
              <a:rPr lang="sv-SE" altLang="sv-SE" sz="2000" dirty="0" err="1"/>
              <a:t>etnicity</a:t>
            </a:r>
            <a:r>
              <a:rPr lang="sv-SE" altLang="sv-SE" sz="2000" dirty="0"/>
              <a:t>, </a:t>
            </a:r>
            <a:r>
              <a:rPr lang="sv-SE" altLang="sv-SE" sz="2000" dirty="0" err="1"/>
              <a:t>blood</a:t>
            </a:r>
            <a:r>
              <a:rPr lang="sv-SE" altLang="sv-SE" sz="2000" dirty="0"/>
              <a:t> </a:t>
            </a:r>
            <a:r>
              <a:rPr lang="sv-SE" altLang="sv-SE" sz="2000" dirty="0" err="1"/>
              <a:t>type</a:t>
            </a:r>
            <a:r>
              <a:rPr lang="sv-SE" altLang="sv-SE" sz="2000" dirty="0"/>
              <a:t>)</a:t>
            </a:r>
          </a:p>
          <a:p>
            <a:pPr lvl="2">
              <a:lnSpc>
                <a:spcPct val="80000"/>
              </a:lnSpc>
            </a:pPr>
            <a:r>
              <a:rPr lang="sv-SE" altLang="sv-SE" sz="1800" dirty="0" err="1"/>
              <a:t>Categories</a:t>
            </a:r>
            <a:r>
              <a:rPr lang="sv-SE" altLang="sv-SE" sz="1800" dirty="0"/>
              <a:t> </a:t>
            </a:r>
            <a:r>
              <a:rPr lang="sv-SE" altLang="sv-SE" sz="1800" dirty="0" err="1"/>
              <a:t>without</a:t>
            </a:r>
            <a:r>
              <a:rPr lang="sv-SE" altLang="sv-SE" sz="1800" dirty="0"/>
              <a:t> </a:t>
            </a:r>
            <a:r>
              <a:rPr lang="sv-SE" altLang="sv-SE" sz="1800" dirty="0" err="1"/>
              <a:t>quantitative</a:t>
            </a:r>
            <a:r>
              <a:rPr lang="sv-SE" altLang="sv-SE" sz="1800" dirty="0"/>
              <a:t> </a:t>
            </a:r>
            <a:r>
              <a:rPr lang="sv-SE" altLang="sv-SE" sz="1800" dirty="0" err="1"/>
              <a:t>meaning</a:t>
            </a:r>
            <a:endParaRPr lang="sv-SE" altLang="sv-SE" sz="1800" dirty="0"/>
          </a:p>
          <a:p>
            <a:pPr lvl="2">
              <a:lnSpc>
                <a:spcPct val="80000"/>
              </a:lnSpc>
            </a:pPr>
            <a:r>
              <a:rPr lang="sv-SE" altLang="sv-SE" sz="1800" dirty="0" err="1"/>
              <a:t>Classification</a:t>
            </a:r>
            <a:r>
              <a:rPr lang="sv-SE" altLang="sv-SE" sz="1800" dirty="0"/>
              <a:t>				0 = </a:t>
            </a:r>
            <a:r>
              <a:rPr lang="sv-SE" altLang="sv-SE" sz="1800" dirty="0" err="1"/>
              <a:t>female</a:t>
            </a:r>
            <a:r>
              <a:rPr lang="sv-SE" altLang="sv-SE" sz="1800" dirty="0"/>
              <a:t>       1 = </a:t>
            </a:r>
            <a:r>
              <a:rPr lang="sv-SE" altLang="sv-SE" sz="1800" dirty="0" err="1"/>
              <a:t>male</a:t>
            </a:r>
            <a:r>
              <a:rPr lang="sv-SE" altLang="sv-SE" sz="1800" dirty="0"/>
              <a:t> </a:t>
            </a:r>
          </a:p>
          <a:p>
            <a:pPr lvl="2">
              <a:lnSpc>
                <a:spcPct val="80000"/>
              </a:lnSpc>
            </a:pPr>
            <a:endParaRPr lang="sv-SE" altLang="sv-SE" sz="1800" dirty="0"/>
          </a:p>
          <a:p>
            <a:pPr>
              <a:lnSpc>
                <a:spcPct val="80000"/>
              </a:lnSpc>
            </a:pPr>
            <a:r>
              <a:rPr lang="sv-SE" altLang="sv-SE" dirty="0" err="1"/>
              <a:t>Ordinal</a:t>
            </a:r>
            <a:r>
              <a:rPr lang="sv-SE" altLang="sv-SE" dirty="0"/>
              <a:t> </a:t>
            </a:r>
            <a:r>
              <a:rPr lang="sv-SE" altLang="sv-SE" sz="2000" dirty="0"/>
              <a:t>(</a:t>
            </a:r>
            <a:r>
              <a:rPr lang="sv-SE" altLang="sv-SE" sz="2000" dirty="0" err="1"/>
              <a:t>qualitative</a:t>
            </a:r>
            <a:r>
              <a:rPr lang="sv-SE" altLang="sv-SE" sz="2000" dirty="0"/>
              <a:t>; </a:t>
            </a:r>
            <a:r>
              <a:rPr lang="sv-SE" altLang="sv-SE" sz="2000" dirty="0" err="1"/>
              <a:t>e.g</a:t>
            </a:r>
            <a:r>
              <a:rPr lang="sv-SE" altLang="sv-SE" sz="2000" dirty="0"/>
              <a:t>., </a:t>
            </a:r>
            <a:r>
              <a:rPr lang="sv-SE" altLang="sv-SE" sz="2000" dirty="0" err="1"/>
              <a:t>well-being</a:t>
            </a:r>
            <a:r>
              <a:rPr lang="sv-SE" altLang="sv-SE" sz="2000" dirty="0"/>
              <a:t>, symptom </a:t>
            </a:r>
            <a:r>
              <a:rPr lang="sv-SE" altLang="sv-SE" sz="2000" dirty="0" err="1"/>
              <a:t>severity</a:t>
            </a:r>
            <a:r>
              <a:rPr lang="sv-SE" altLang="sv-SE" sz="2000" dirty="0"/>
              <a:t>)</a:t>
            </a:r>
            <a:endParaRPr lang="sv-SE" altLang="sv-SE" dirty="0"/>
          </a:p>
          <a:p>
            <a:pPr lvl="2">
              <a:lnSpc>
                <a:spcPct val="80000"/>
              </a:lnSpc>
            </a:pPr>
            <a:r>
              <a:rPr lang="sv-SE" altLang="sv-SE" sz="1800" dirty="0" err="1"/>
              <a:t>Unknown</a:t>
            </a:r>
            <a:r>
              <a:rPr lang="sv-SE" altLang="sv-SE" sz="1800" dirty="0"/>
              <a:t> </a:t>
            </a:r>
            <a:r>
              <a:rPr lang="sv-SE" altLang="sv-SE" sz="1800" dirty="0" err="1"/>
              <a:t>intervals</a:t>
            </a:r>
            <a:r>
              <a:rPr lang="sv-SE" altLang="sv-SE" sz="1800" dirty="0"/>
              <a:t> </a:t>
            </a:r>
            <a:r>
              <a:rPr lang="sv-SE" altLang="sv-SE" sz="1800" dirty="0" err="1"/>
              <a:t>between</a:t>
            </a:r>
            <a:r>
              <a:rPr lang="sv-SE" altLang="sv-SE" sz="1800" dirty="0"/>
              <a:t> </a:t>
            </a:r>
            <a:r>
              <a:rPr lang="sv-SE" altLang="sv-SE" sz="1800" dirty="0" err="1"/>
              <a:t>numerals</a:t>
            </a:r>
            <a:endParaRPr lang="sv-SE" altLang="sv-SE" sz="1800" dirty="0"/>
          </a:p>
          <a:p>
            <a:pPr lvl="2">
              <a:lnSpc>
                <a:spcPct val="80000"/>
              </a:lnSpc>
            </a:pPr>
            <a:r>
              <a:rPr lang="sv-SE" altLang="sv-SE" sz="1800" dirty="0"/>
              <a:t>Rank order				0 1          2 3            4</a:t>
            </a:r>
          </a:p>
          <a:p>
            <a:pPr lvl="2">
              <a:lnSpc>
                <a:spcPct val="80000"/>
              </a:lnSpc>
            </a:pPr>
            <a:endParaRPr lang="sv-SE" altLang="sv-SE" sz="1800" dirty="0"/>
          </a:p>
          <a:p>
            <a:pPr>
              <a:lnSpc>
                <a:spcPct val="80000"/>
              </a:lnSpc>
            </a:pPr>
            <a:r>
              <a:rPr lang="sv-SE" altLang="sv-SE" dirty="0" err="1"/>
              <a:t>Interval</a:t>
            </a:r>
            <a:r>
              <a:rPr lang="sv-SE" altLang="sv-SE" dirty="0"/>
              <a:t> </a:t>
            </a:r>
            <a:r>
              <a:rPr lang="sv-SE" altLang="sv-SE" sz="2000" dirty="0"/>
              <a:t>(</a:t>
            </a:r>
            <a:r>
              <a:rPr lang="sv-SE" altLang="sv-SE" sz="2000" dirty="0" err="1"/>
              <a:t>quantitative</a:t>
            </a:r>
            <a:r>
              <a:rPr lang="sv-SE" altLang="sv-SE" sz="2000" dirty="0"/>
              <a:t>/</a:t>
            </a:r>
            <a:r>
              <a:rPr lang="sv-SE" altLang="sv-SE" sz="2000" dirty="0" err="1"/>
              <a:t>linear</a:t>
            </a:r>
            <a:r>
              <a:rPr lang="sv-SE" altLang="sv-SE" sz="2000" dirty="0"/>
              <a:t>; </a:t>
            </a:r>
            <a:r>
              <a:rPr lang="sv-SE" altLang="sv-SE" sz="2000" dirty="0" err="1"/>
              <a:t>e.g</a:t>
            </a:r>
            <a:r>
              <a:rPr lang="sv-SE" altLang="sv-SE" sz="2000" dirty="0"/>
              <a:t>. </a:t>
            </a:r>
            <a:r>
              <a:rPr lang="sv-SE" altLang="sv-SE" sz="2000" dirty="0" err="1"/>
              <a:t>temperature</a:t>
            </a:r>
            <a:r>
              <a:rPr lang="sv-SE" altLang="sv-SE" sz="2000" dirty="0"/>
              <a:t> C°/F°)</a:t>
            </a:r>
          </a:p>
          <a:p>
            <a:pPr lvl="2">
              <a:lnSpc>
                <a:spcPct val="80000"/>
              </a:lnSpc>
            </a:pPr>
            <a:r>
              <a:rPr lang="sv-SE" altLang="sv-SE" sz="1800" dirty="0" err="1"/>
              <a:t>Equal</a:t>
            </a:r>
            <a:r>
              <a:rPr lang="sv-SE" altLang="sv-SE" sz="1800" dirty="0"/>
              <a:t> </a:t>
            </a:r>
            <a:r>
              <a:rPr lang="sv-SE" altLang="sv-SE" sz="1800" dirty="0" err="1"/>
              <a:t>intervals</a:t>
            </a:r>
            <a:r>
              <a:rPr lang="sv-SE" altLang="sv-SE" sz="1800" dirty="0"/>
              <a:t> </a:t>
            </a:r>
            <a:r>
              <a:rPr lang="sv-SE" altLang="sv-SE" sz="1800" dirty="0" err="1"/>
              <a:t>but</a:t>
            </a:r>
            <a:r>
              <a:rPr lang="sv-SE" altLang="sv-SE" sz="1800" dirty="0"/>
              <a:t> </a:t>
            </a:r>
            <a:r>
              <a:rPr lang="sv-SE" altLang="sv-SE" sz="1800" dirty="0" err="1"/>
              <a:t>arbitrary</a:t>
            </a:r>
            <a:r>
              <a:rPr lang="sv-SE" altLang="sv-SE" sz="1800" dirty="0"/>
              <a:t> </a:t>
            </a:r>
            <a:r>
              <a:rPr lang="sv-SE" altLang="sv-SE" sz="1800" dirty="0" err="1"/>
              <a:t>zero-point</a:t>
            </a:r>
            <a:endParaRPr lang="sv-SE" altLang="sv-SE" sz="1800" dirty="0"/>
          </a:p>
          <a:p>
            <a:pPr lvl="2">
              <a:lnSpc>
                <a:spcPct val="80000"/>
              </a:lnSpc>
            </a:pPr>
            <a:r>
              <a:rPr lang="sv-SE" altLang="sv-SE" sz="1800" dirty="0"/>
              <a:t>Rank order, </a:t>
            </a:r>
            <a:r>
              <a:rPr lang="sv-SE" altLang="sv-SE" sz="1800" dirty="0" err="1"/>
              <a:t>quantitative</a:t>
            </a:r>
            <a:r>
              <a:rPr lang="sv-SE" altLang="sv-SE" sz="1800" dirty="0"/>
              <a:t> </a:t>
            </a:r>
            <a:r>
              <a:rPr lang="sv-SE" altLang="sv-SE" sz="1800" dirty="0" err="1"/>
              <a:t>difference</a:t>
            </a:r>
            <a:r>
              <a:rPr lang="sv-SE" altLang="sv-SE" sz="1800" dirty="0"/>
              <a:t>		.… -1    0    1    2    3    4 …</a:t>
            </a:r>
          </a:p>
          <a:p>
            <a:pPr lvl="2">
              <a:lnSpc>
                <a:spcPct val="80000"/>
              </a:lnSpc>
            </a:pPr>
            <a:endParaRPr lang="sv-SE" altLang="sv-SE" sz="1800" dirty="0"/>
          </a:p>
          <a:p>
            <a:pPr>
              <a:lnSpc>
                <a:spcPct val="80000"/>
              </a:lnSpc>
            </a:pPr>
            <a:r>
              <a:rPr lang="sv-SE" altLang="sv-SE" dirty="0" err="1"/>
              <a:t>Ratio</a:t>
            </a:r>
            <a:r>
              <a:rPr lang="sv-SE" altLang="sv-SE" dirty="0"/>
              <a:t> </a:t>
            </a:r>
            <a:r>
              <a:rPr lang="sv-SE" altLang="sv-SE" sz="2000" dirty="0"/>
              <a:t>(</a:t>
            </a:r>
            <a:r>
              <a:rPr lang="sv-SE" altLang="sv-SE" sz="2000" dirty="0" err="1"/>
              <a:t>quantitative</a:t>
            </a:r>
            <a:r>
              <a:rPr lang="sv-SE" altLang="sv-SE" sz="2000" dirty="0"/>
              <a:t>/</a:t>
            </a:r>
            <a:r>
              <a:rPr lang="sv-SE" altLang="sv-SE" sz="2000" dirty="0" err="1"/>
              <a:t>linear</a:t>
            </a:r>
            <a:r>
              <a:rPr lang="sv-SE" altLang="sv-SE" sz="2000" dirty="0"/>
              <a:t>; </a:t>
            </a:r>
            <a:r>
              <a:rPr lang="sv-SE" altLang="sv-SE" sz="2000" dirty="0" err="1"/>
              <a:t>e.g</a:t>
            </a:r>
            <a:r>
              <a:rPr lang="sv-SE" altLang="sv-SE" sz="2000" dirty="0"/>
              <a:t>., </a:t>
            </a:r>
            <a:r>
              <a:rPr lang="sv-SE" altLang="sv-SE" sz="2000" dirty="0" err="1"/>
              <a:t>length</a:t>
            </a:r>
            <a:r>
              <a:rPr lang="sv-SE" altLang="sv-SE" sz="2000" dirty="0"/>
              <a:t>, </a:t>
            </a:r>
            <a:r>
              <a:rPr lang="sv-SE" altLang="sv-SE" sz="2000" dirty="0" err="1"/>
              <a:t>biomarkers</a:t>
            </a:r>
            <a:r>
              <a:rPr lang="sv-SE" altLang="sv-SE" sz="2000" dirty="0"/>
              <a:t>, </a:t>
            </a:r>
            <a:r>
              <a:rPr lang="sv-SE" altLang="sv-SE" sz="2000" dirty="0" err="1"/>
              <a:t>blood</a:t>
            </a:r>
            <a:r>
              <a:rPr lang="sv-SE" altLang="sv-SE" sz="2000" dirty="0"/>
              <a:t> </a:t>
            </a:r>
            <a:r>
              <a:rPr lang="sv-SE" altLang="sv-SE" sz="2000" dirty="0" err="1"/>
              <a:t>pressure</a:t>
            </a:r>
            <a:r>
              <a:rPr lang="sv-SE" altLang="sv-SE" sz="2000" dirty="0"/>
              <a:t>)</a:t>
            </a:r>
            <a:endParaRPr lang="sv-SE" altLang="sv-SE" dirty="0"/>
          </a:p>
          <a:p>
            <a:pPr lvl="2">
              <a:lnSpc>
                <a:spcPct val="80000"/>
              </a:lnSpc>
            </a:pPr>
            <a:r>
              <a:rPr lang="sv-SE" altLang="sv-SE" sz="1800" dirty="0" err="1"/>
              <a:t>Equal</a:t>
            </a:r>
            <a:r>
              <a:rPr lang="sv-SE" altLang="sv-SE" sz="1800" dirty="0"/>
              <a:t> </a:t>
            </a:r>
            <a:r>
              <a:rPr lang="sv-SE" altLang="sv-SE" sz="1800" dirty="0" err="1"/>
              <a:t>intervals</a:t>
            </a:r>
            <a:r>
              <a:rPr lang="sv-SE" altLang="sv-SE" sz="1800" dirty="0"/>
              <a:t> and absolute </a:t>
            </a:r>
            <a:r>
              <a:rPr lang="sv-SE" altLang="sv-SE" sz="1800" dirty="0" err="1"/>
              <a:t>zero-point</a:t>
            </a:r>
            <a:endParaRPr lang="sv-SE" altLang="sv-SE" sz="1800" dirty="0"/>
          </a:p>
          <a:p>
            <a:pPr lvl="2">
              <a:lnSpc>
                <a:spcPct val="80000"/>
              </a:lnSpc>
            </a:pPr>
            <a:r>
              <a:rPr lang="sv-SE" altLang="sv-SE" sz="1800" dirty="0"/>
              <a:t>Rank order, </a:t>
            </a:r>
            <a:r>
              <a:rPr lang="sv-SE" altLang="sv-SE" sz="1800" dirty="0" err="1"/>
              <a:t>quantitative</a:t>
            </a:r>
            <a:r>
              <a:rPr lang="sv-SE" altLang="sv-SE" sz="1800" dirty="0"/>
              <a:t> </a:t>
            </a:r>
            <a:r>
              <a:rPr lang="sv-SE" altLang="sv-SE" sz="1800" dirty="0" err="1"/>
              <a:t>difference</a:t>
            </a:r>
            <a:r>
              <a:rPr lang="sv-SE" altLang="sv-SE" sz="1800" dirty="0"/>
              <a:t>, </a:t>
            </a:r>
            <a:r>
              <a:rPr lang="sv-SE" altLang="sv-SE" sz="1800" dirty="0" err="1"/>
              <a:t>ratio</a:t>
            </a:r>
            <a:r>
              <a:rPr lang="sv-SE" altLang="sv-SE" sz="1800" dirty="0"/>
              <a:t>	0    1    2    3    4    5 …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754C7FE-66ED-E795-2744-4B168EA7161C}"/>
              </a:ext>
            </a:extLst>
          </p:cNvPr>
          <p:cNvSpPr txBox="1"/>
          <p:nvPr/>
        </p:nvSpPr>
        <p:spPr>
          <a:xfrm>
            <a:off x="8609866" y="0"/>
            <a:ext cx="3454151" cy="6463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err="1"/>
              <a:t>Meaningful</a:t>
            </a:r>
            <a:r>
              <a:rPr lang="sv-SE" b="1" dirty="0"/>
              <a:t> operations &amp; </a:t>
            </a:r>
            <a:r>
              <a:rPr lang="sv-SE" b="1" dirty="0" err="1"/>
              <a:t>statistics</a:t>
            </a:r>
            <a:endParaRPr lang="sv-SE" b="1" dirty="0"/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/>
              <a:t>Frequencies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Mode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/>
              <a:t>Frequencies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Median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/>
              <a:t>Percentiles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Rank order </a:t>
            </a:r>
            <a:r>
              <a:rPr lang="sv-SE" dirty="0" err="1"/>
              <a:t>correlation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Addition, </a:t>
            </a:r>
            <a:r>
              <a:rPr lang="sv-SE" dirty="0" err="1"/>
              <a:t>subtraction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/>
              <a:t>Mean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/>
              <a:t>Linear</a:t>
            </a:r>
            <a:r>
              <a:rPr lang="sv-SE" dirty="0"/>
              <a:t> </a:t>
            </a:r>
            <a:r>
              <a:rPr lang="sv-SE" dirty="0" err="1"/>
              <a:t>correlation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Addition, </a:t>
            </a:r>
            <a:r>
              <a:rPr lang="sv-SE" dirty="0" err="1"/>
              <a:t>subtraction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/>
              <a:t>Ratio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/>
              <a:t>Mean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/>
              <a:t>Linear</a:t>
            </a:r>
            <a:r>
              <a:rPr lang="sv-SE" dirty="0"/>
              <a:t> </a:t>
            </a:r>
            <a:r>
              <a:rPr lang="sv-SE" dirty="0" err="1"/>
              <a:t>correlation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79347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0A7C08-9AC4-6F4E-B113-2ED9BB5FA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Measurement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F949EB2-A7CD-294A-AD4C-BDE9BEEB53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153895" cy="3933907"/>
          </a:xfrm>
        </p:spPr>
        <p:txBody>
          <a:bodyPr/>
          <a:lstStyle/>
          <a:p>
            <a:r>
              <a:rPr lang="sv-SE" dirty="0" err="1"/>
              <a:t>Systematic</a:t>
            </a:r>
            <a:r>
              <a:rPr lang="sv-SE" dirty="0"/>
              <a:t> observation</a:t>
            </a:r>
          </a:p>
          <a:p>
            <a:endParaRPr lang="sv-SE" dirty="0"/>
          </a:p>
          <a:p>
            <a:r>
              <a:rPr lang="sv-SE" dirty="0" err="1"/>
              <a:t>Assessment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amount</a:t>
            </a:r>
            <a:r>
              <a:rPr lang="sv-SE" dirty="0"/>
              <a:t>, from less to </a:t>
            </a:r>
            <a:r>
              <a:rPr lang="sv-SE" dirty="0" err="1"/>
              <a:t>more</a:t>
            </a:r>
            <a:endParaRPr lang="sv-SE" dirty="0"/>
          </a:p>
          <a:p>
            <a:endParaRPr lang="sv-SE" dirty="0"/>
          </a:p>
          <a:p>
            <a:r>
              <a:rPr lang="sv-SE" dirty="0" err="1"/>
              <a:t>Quantification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amount</a:t>
            </a:r>
            <a:r>
              <a:rPr lang="sv-SE" dirty="0"/>
              <a:t>, </a:t>
            </a:r>
            <a:r>
              <a:rPr lang="sv-SE" dirty="0" err="1"/>
              <a:t>expressed</a:t>
            </a:r>
            <a:r>
              <a:rPr lang="sv-SE" dirty="0"/>
              <a:t> </a:t>
            </a:r>
            <a:r>
              <a:rPr lang="sv-SE" dirty="0" err="1"/>
              <a:t>according</a:t>
            </a:r>
            <a:r>
              <a:rPr lang="sv-SE" dirty="0"/>
              <a:t> to a </a:t>
            </a:r>
            <a:r>
              <a:rPr lang="sv-SE" dirty="0" err="1"/>
              <a:t>defined</a:t>
            </a:r>
            <a:r>
              <a:rPr lang="sv-SE" dirty="0"/>
              <a:t> </a:t>
            </a:r>
            <a:r>
              <a:rPr lang="sv-SE" dirty="0" err="1"/>
              <a:t>unit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4FCB6CC-7098-E04C-A844-885FAD1DC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" t="32477" r="3677" b="34122"/>
          <a:stretch>
            <a:fillRect/>
          </a:stretch>
        </p:blipFill>
        <p:spPr bwMode="auto">
          <a:xfrm>
            <a:off x="8373399" y="4142311"/>
            <a:ext cx="3278222" cy="38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57FA5ADB-8DB5-EF7F-7F30-E176DEC35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1008" y="2639551"/>
            <a:ext cx="2413000" cy="1055688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01168FBB-CFDA-F368-1D5C-874832E1A1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3399" y="1452314"/>
            <a:ext cx="3278222" cy="94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678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>
            <a:extLst>
              <a:ext uri="{FF2B5EF4-FFF2-40B4-BE49-F238E27FC236}">
                <a16:creationId xmlns:a16="http://schemas.microsoft.com/office/drawing/2014/main" id="{892697A0-E6FD-4440-AF7C-09626988FC0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810669"/>
            <a:ext cx="11023600" cy="525623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sv-SE" sz="2600" dirty="0"/>
              <a:t>Measurement consists of two essential factors:</a:t>
            </a:r>
            <a:r>
              <a:rPr lang="en-US" altLang="sv-SE" sz="2400" dirty="0"/>
              <a:t> </a:t>
            </a:r>
          </a:p>
          <a:p>
            <a:pPr lvl="1" eaLnBrk="1" hangingPunct="1">
              <a:defRPr/>
            </a:pPr>
            <a:r>
              <a:rPr lang="en-US" altLang="sv-SE" dirty="0"/>
              <a:t>(1) a defined standard of reference [the unit] </a:t>
            </a:r>
          </a:p>
          <a:p>
            <a:pPr lvl="1" eaLnBrk="1" hangingPunct="1">
              <a:defRPr/>
            </a:pPr>
            <a:r>
              <a:rPr lang="en-US" altLang="sv-SE" dirty="0"/>
              <a:t>(2) the number of times the unit is to be taken to make up the quantity </a:t>
            </a:r>
            <a:endParaRPr lang="en-GB" altLang="sv-SE" dirty="0"/>
          </a:p>
          <a:p>
            <a:pPr marL="457200" lvl="1" indent="0" algn="r">
              <a:buNone/>
              <a:defRPr/>
            </a:pPr>
            <a:r>
              <a:rPr lang="en-GB" altLang="sv-SE" sz="1200" dirty="0"/>
              <a:t>(</a:t>
            </a:r>
            <a:r>
              <a:rPr lang="sv-SE" altLang="sv-SE" sz="1200" dirty="0"/>
              <a:t>Maxwell, 1873</a:t>
            </a:r>
            <a:r>
              <a:rPr lang="en-US" altLang="sv-SE" sz="1200" dirty="0"/>
              <a:t>)</a:t>
            </a:r>
            <a:endParaRPr lang="sv-SE" altLang="sv-SE" sz="1600" dirty="0"/>
          </a:p>
          <a:p>
            <a:pPr eaLnBrk="1" hangingPunct="1">
              <a:defRPr/>
            </a:pPr>
            <a:endParaRPr lang="sv-SE" altLang="sv-SE" sz="1600" dirty="0"/>
          </a:p>
          <a:p>
            <a:pPr eaLnBrk="1" hangingPunct="1">
              <a:defRPr/>
            </a:pPr>
            <a:r>
              <a:rPr lang="en-US" altLang="sv-SE" sz="2600" dirty="0"/>
              <a:t>T</a:t>
            </a:r>
            <a:r>
              <a:rPr lang="en-GB" altLang="sv-SE" sz="2600" dirty="0"/>
              <a:t>he repetition of a unit amount that maintains its size, within an allowable range of error, no matter which instrument is used and no matter who or what relevant person or thing is measured</a:t>
            </a:r>
            <a:endParaRPr lang="sv-SE" altLang="sv-SE" sz="2600" dirty="0"/>
          </a:p>
          <a:p>
            <a:pPr algn="r" eaLnBrk="1" hangingPunct="1">
              <a:buFontTx/>
              <a:buNone/>
              <a:defRPr/>
            </a:pPr>
            <a:r>
              <a:rPr lang="en-GB" altLang="sv-SE" sz="1200" dirty="0"/>
              <a:t>(Institute of Objective Measurement</a:t>
            </a:r>
            <a:r>
              <a:rPr lang="en-US" altLang="sv-SE" sz="1200" dirty="0"/>
              <a:t>, 2001)</a:t>
            </a:r>
            <a:endParaRPr lang="sv-SE" altLang="sv-SE" sz="1200" dirty="0"/>
          </a:p>
          <a:p>
            <a:pPr eaLnBrk="1" hangingPunct="1">
              <a:defRPr/>
            </a:pPr>
            <a:endParaRPr lang="sv-SE" altLang="sv-SE" sz="1200" dirty="0"/>
          </a:p>
          <a:p>
            <a:pPr eaLnBrk="1" hangingPunct="1">
              <a:defRPr/>
            </a:pPr>
            <a:r>
              <a:rPr lang="sv-SE" altLang="sv-SE" sz="2600" dirty="0" err="1"/>
              <a:t>Estimation</a:t>
            </a:r>
            <a:r>
              <a:rPr lang="sv-SE" altLang="sv-SE" sz="2600" dirty="0"/>
              <a:t> </a:t>
            </a:r>
            <a:r>
              <a:rPr lang="sv-SE" altLang="sv-SE" sz="2600" dirty="0" err="1"/>
              <a:t>of</a:t>
            </a:r>
            <a:r>
              <a:rPr lang="sv-SE" altLang="sv-SE" sz="2600" dirty="0"/>
              <a:t> the </a:t>
            </a:r>
            <a:r>
              <a:rPr lang="sv-SE" altLang="sv-SE" sz="2600" dirty="0" err="1"/>
              <a:t>amount</a:t>
            </a:r>
            <a:r>
              <a:rPr lang="sv-SE" altLang="sv-SE" sz="2600" dirty="0"/>
              <a:t> </a:t>
            </a:r>
            <a:r>
              <a:rPr lang="sv-SE" altLang="sv-SE" sz="2600" dirty="0" err="1"/>
              <a:t>of</a:t>
            </a:r>
            <a:r>
              <a:rPr lang="sv-SE" altLang="sv-SE" sz="2600" dirty="0"/>
              <a:t> a </a:t>
            </a:r>
            <a:r>
              <a:rPr lang="sv-SE" altLang="sv-SE" sz="2600" dirty="0" err="1"/>
              <a:t>unidimensional</a:t>
            </a:r>
            <a:r>
              <a:rPr lang="sv-SE" altLang="sv-SE" sz="2600" dirty="0"/>
              <a:t> </a:t>
            </a:r>
            <a:r>
              <a:rPr lang="sv-SE" altLang="sv-SE" sz="2600" dirty="0" err="1"/>
              <a:t>property</a:t>
            </a:r>
            <a:r>
              <a:rPr lang="sv-SE" altLang="sv-SE" sz="2600" dirty="0"/>
              <a:t> relative to a </a:t>
            </a:r>
            <a:r>
              <a:rPr lang="sv-SE" altLang="sv-SE" sz="2600" dirty="0" err="1"/>
              <a:t>unit</a:t>
            </a:r>
            <a:r>
              <a:rPr lang="sv-SE" altLang="sv-SE" sz="2600" dirty="0"/>
              <a:t>	</a:t>
            </a:r>
            <a:br>
              <a:rPr lang="sv-SE" altLang="sv-SE" sz="2600" dirty="0"/>
            </a:br>
            <a:r>
              <a:rPr lang="sv-SE" altLang="sv-SE" sz="2600" dirty="0"/>
              <a:t>									</a:t>
            </a:r>
            <a:r>
              <a:rPr lang="sv-SE" altLang="sv-SE" sz="1200" dirty="0"/>
              <a:t>(</a:t>
            </a:r>
            <a:r>
              <a:rPr lang="sv-SE" altLang="sv-SE" sz="1200" dirty="0" err="1"/>
              <a:t>Andrich</a:t>
            </a:r>
            <a:r>
              <a:rPr lang="sv-SE" altLang="sv-SE" sz="1200" dirty="0"/>
              <a:t> &amp; </a:t>
            </a:r>
            <a:r>
              <a:rPr lang="sv-SE" altLang="sv-SE" sz="1200" dirty="0" err="1"/>
              <a:t>Marais</a:t>
            </a:r>
            <a:r>
              <a:rPr lang="sv-SE" altLang="sv-SE" sz="1200" dirty="0"/>
              <a:t>, 2019)</a:t>
            </a:r>
            <a:endParaRPr lang="sv-SE" altLang="sv-SE" sz="1600" dirty="0"/>
          </a:p>
          <a:p>
            <a:pPr eaLnBrk="1" hangingPunct="1">
              <a:defRPr/>
            </a:pPr>
            <a:endParaRPr lang="sv-SE" altLang="sv-SE" sz="1600" dirty="0"/>
          </a:p>
          <a:p>
            <a:pPr eaLnBrk="1" hangingPunct="1">
              <a:defRPr/>
            </a:pPr>
            <a:endParaRPr lang="en-GB" altLang="sv-SE" dirty="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46677EDB-6EC9-0B10-5BB6-9062992DC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 dirty="0" err="1"/>
              <a:t>Measurement</a:t>
            </a: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4131894-6C0B-E7A6-81B1-747C89C1BD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" t="32477" r="3677" b="34122"/>
          <a:stretch>
            <a:fillRect/>
          </a:stretch>
        </p:blipFill>
        <p:spPr bwMode="auto">
          <a:xfrm rot="20862719">
            <a:off x="9055859" y="868837"/>
            <a:ext cx="2295913" cy="266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8C269EB8-72D5-CA4B-5604-E45158FB65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29"/>
          <a:stretch/>
        </p:blipFill>
        <p:spPr>
          <a:xfrm>
            <a:off x="7876183" y="650389"/>
            <a:ext cx="3659325" cy="468236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294BA97E-C017-0CD1-92E5-36B7049952A7}"/>
              </a:ext>
            </a:extLst>
          </p:cNvPr>
          <p:cNvSpPr txBox="1"/>
          <p:nvPr/>
        </p:nvSpPr>
        <p:spPr>
          <a:xfrm>
            <a:off x="1258356" y="5970073"/>
            <a:ext cx="5092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>
                <a:hlinkClick r:id="rId3"/>
              </a:rPr>
              <a:t>https://www.bipm.org/documents/20126/2071204/JCGM_200_2012.pdf/f0e1ad45-d337-bbeb-53a6-15fe649d0ff1</a:t>
            </a:r>
            <a:r>
              <a:rPr lang="sv-SE" sz="800" dirty="0"/>
              <a:t> </a:t>
            </a:r>
          </a:p>
        </p:txBody>
      </p:sp>
      <p:sp>
        <p:nvSpPr>
          <p:cNvPr id="5" name="Platshållare för innehåll 6">
            <a:extLst>
              <a:ext uri="{FF2B5EF4-FFF2-40B4-BE49-F238E27FC236}">
                <a16:creationId xmlns:a16="http://schemas.microsoft.com/office/drawing/2014/main" id="{6EBA3A32-A837-830E-753F-81FE9834A1AA}"/>
              </a:ext>
            </a:extLst>
          </p:cNvPr>
          <p:cNvSpPr txBox="1">
            <a:spLocks/>
          </p:cNvSpPr>
          <p:nvPr/>
        </p:nvSpPr>
        <p:spPr>
          <a:xfrm>
            <a:off x="929850" y="148280"/>
            <a:ext cx="6019800" cy="592951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2400" b="1" dirty="0" err="1"/>
              <a:t>Measurement</a:t>
            </a:r>
            <a:r>
              <a:rPr lang="sv-SE" sz="2400" b="1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2400" dirty="0"/>
              <a:t>The process </a:t>
            </a:r>
            <a:r>
              <a:rPr lang="sv-SE" sz="2400" dirty="0" err="1"/>
              <a:t>of</a:t>
            </a:r>
            <a:r>
              <a:rPr lang="sv-SE" sz="2400" dirty="0"/>
              <a:t> </a:t>
            </a:r>
            <a:r>
              <a:rPr lang="sv-SE" sz="2400" dirty="0" err="1"/>
              <a:t>experimentally</a:t>
            </a:r>
            <a:r>
              <a:rPr lang="sv-SE" sz="2400" dirty="0"/>
              <a:t> </a:t>
            </a:r>
            <a:r>
              <a:rPr lang="sv-SE" sz="2400" dirty="0" err="1"/>
              <a:t>obtaining</a:t>
            </a:r>
            <a:r>
              <a:rPr lang="sv-SE" sz="2400" dirty="0"/>
              <a:t> </a:t>
            </a:r>
            <a:r>
              <a:rPr lang="sv-SE" sz="2400" dirty="0" err="1"/>
              <a:t>one</a:t>
            </a:r>
            <a:r>
              <a:rPr lang="sv-SE" sz="2400" dirty="0"/>
              <a:t> or </a:t>
            </a:r>
            <a:r>
              <a:rPr lang="sv-SE" sz="2400" dirty="0" err="1"/>
              <a:t>more</a:t>
            </a:r>
            <a:r>
              <a:rPr lang="sv-SE" sz="2400" dirty="0"/>
              <a:t> </a:t>
            </a:r>
            <a:r>
              <a:rPr lang="sv-SE" sz="2400" b="1" dirty="0" err="1"/>
              <a:t>quantity</a:t>
            </a:r>
            <a:r>
              <a:rPr lang="sv-SE" sz="2400" b="1" dirty="0"/>
              <a:t> </a:t>
            </a:r>
            <a:r>
              <a:rPr lang="sv-SE" sz="2400" b="1" dirty="0" err="1"/>
              <a:t>values</a:t>
            </a:r>
            <a:r>
              <a:rPr lang="sv-SE" sz="2400" b="1" dirty="0"/>
              <a:t> </a:t>
            </a:r>
            <a:r>
              <a:rPr lang="sv-SE" sz="2400" dirty="0" err="1"/>
              <a:t>that</a:t>
            </a:r>
            <a:r>
              <a:rPr lang="sv-SE" sz="2400" dirty="0"/>
              <a:t> </a:t>
            </a:r>
            <a:r>
              <a:rPr lang="sv-SE" sz="2400" dirty="0" err="1"/>
              <a:t>can</a:t>
            </a:r>
            <a:r>
              <a:rPr lang="sv-SE" sz="2400" dirty="0"/>
              <a:t> reasonably be </a:t>
            </a:r>
            <a:r>
              <a:rPr lang="sv-SE" sz="2400" dirty="0" err="1"/>
              <a:t>attributed</a:t>
            </a:r>
            <a:r>
              <a:rPr lang="sv-SE" sz="2400" dirty="0"/>
              <a:t> to a </a:t>
            </a:r>
            <a:r>
              <a:rPr lang="sv-SE" sz="2400" b="1" dirty="0" err="1"/>
              <a:t>quantity</a:t>
            </a:r>
            <a:endParaRPr lang="sv-SE" sz="2400" b="1" dirty="0"/>
          </a:p>
          <a:p>
            <a:pPr marL="0" indent="0">
              <a:buFont typeface="Arial" panose="020B0604020202020204" pitchFamily="34" charset="0"/>
              <a:buNone/>
            </a:pPr>
            <a:endParaRPr lang="sv-SE" sz="18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800" b="1" dirty="0" err="1"/>
              <a:t>Quantity</a:t>
            </a:r>
            <a:endParaRPr lang="sv-SE" sz="18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800" dirty="0"/>
              <a:t>The </a:t>
            </a:r>
            <a:r>
              <a:rPr lang="sv-SE" sz="1800" dirty="0" err="1"/>
              <a:t>property</a:t>
            </a:r>
            <a:r>
              <a:rPr lang="sv-SE" sz="1800" dirty="0"/>
              <a:t> </a:t>
            </a:r>
            <a:r>
              <a:rPr lang="sv-SE" sz="1800" dirty="0" err="1"/>
              <a:t>of</a:t>
            </a:r>
            <a:r>
              <a:rPr lang="sv-SE" sz="1800" dirty="0"/>
              <a:t> a </a:t>
            </a:r>
            <a:r>
              <a:rPr lang="sv-SE" sz="1800" dirty="0" err="1"/>
              <a:t>phenomenon</a:t>
            </a:r>
            <a:r>
              <a:rPr lang="sv-SE" sz="1800" dirty="0"/>
              <a:t>, </a:t>
            </a:r>
            <a:r>
              <a:rPr lang="sv-SE" sz="1800" dirty="0" err="1"/>
              <a:t>body</a:t>
            </a:r>
            <a:r>
              <a:rPr lang="sv-SE" sz="1800" dirty="0"/>
              <a:t>, or </a:t>
            </a:r>
            <a:r>
              <a:rPr lang="sv-SE" sz="1800" dirty="0" err="1"/>
              <a:t>substance</a:t>
            </a:r>
            <a:r>
              <a:rPr lang="sv-SE" sz="1800" dirty="0"/>
              <a:t>, </a:t>
            </a:r>
            <a:r>
              <a:rPr lang="sv-SE" sz="1800" dirty="0" err="1"/>
              <a:t>where</a:t>
            </a:r>
            <a:r>
              <a:rPr lang="sv-SE" sz="1800" dirty="0"/>
              <a:t> the </a:t>
            </a:r>
            <a:r>
              <a:rPr lang="sv-SE" sz="1800" dirty="0" err="1"/>
              <a:t>property</a:t>
            </a:r>
            <a:r>
              <a:rPr lang="sv-SE" sz="1800" dirty="0"/>
              <a:t> has a </a:t>
            </a:r>
            <a:r>
              <a:rPr lang="sv-SE" sz="1800" dirty="0" err="1"/>
              <a:t>magnitude</a:t>
            </a:r>
            <a:r>
              <a:rPr lang="sv-SE" sz="1800" dirty="0"/>
              <a:t> </a:t>
            </a:r>
            <a:r>
              <a:rPr lang="sv-SE" sz="1800" dirty="0" err="1"/>
              <a:t>that</a:t>
            </a:r>
            <a:r>
              <a:rPr lang="sv-SE" sz="1800" dirty="0"/>
              <a:t> </a:t>
            </a:r>
            <a:r>
              <a:rPr lang="sv-SE" sz="1800" dirty="0" err="1"/>
              <a:t>can</a:t>
            </a:r>
            <a:r>
              <a:rPr lang="sv-SE" sz="1800" dirty="0"/>
              <a:t> be </a:t>
            </a:r>
            <a:r>
              <a:rPr lang="sv-SE" sz="1800" dirty="0" err="1"/>
              <a:t>expressed</a:t>
            </a:r>
            <a:r>
              <a:rPr lang="sv-SE" sz="1800" dirty="0"/>
              <a:t> as a </a:t>
            </a:r>
            <a:r>
              <a:rPr lang="sv-SE" sz="1800" dirty="0" err="1"/>
              <a:t>number</a:t>
            </a:r>
            <a:r>
              <a:rPr lang="sv-SE" sz="1800" dirty="0"/>
              <a:t> and a </a:t>
            </a:r>
            <a:r>
              <a:rPr lang="sv-SE" sz="1800" dirty="0" err="1"/>
              <a:t>reference</a:t>
            </a:r>
            <a:endParaRPr lang="sv-SE" sz="1800" dirty="0"/>
          </a:p>
          <a:p>
            <a:r>
              <a:rPr lang="sv-SE" sz="1800" dirty="0"/>
              <a:t>A </a:t>
            </a:r>
            <a:r>
              <a:rPr lang="sv-SE" sz="1800" dirty="0" err="1"/>
              <a:t>reference</a:t>
            </a:r>
            <a:r>
              <a:rPr lang="sv-SE" sz="1800" dirty="0"/>
              <a:t> </a:t>
            </a:r>
            <a:r>
              <a:rPr lang="sv-SE" sz="1800" dirty="0" err="1"/>
              <a:t>can</a:t>
            </a:r>
            <a:r>
              <a:rPr lang="sv-SE" sz="1800" dirty="0"/>
              <a:t> be a </a:t>
            </a:r>
            <a:r>
              <a:rPr lang="sv-SE" sz="1800" dirty="0" err="1"/>
              <a:t>measurement</a:t>
            </a:r>
            <a:r>
              <a:rPr lang="sv-SE" sz="1800" dirty="0"/>
              <a:t> </a:t>
            </a:r>
            <a:r>
              <a:rPr lang="sv-SE" sz="1800" dirty="0" err="1"/>
              <a:t>unit</a:t>
            </a:r>
            <a:r>
              <a:rPr lang="sv-SE" sz="1800" dirty="0"/>
              <a:t>, a </a:t>
            </a:r>
            <a:r>
              <a:rPr lang="sv-SE" sz="1800" dirty="0" err="1"/>
              <a:t>measurement</a:t>
            </a:r>
            <a:r>
              <a:rPr lang="sv-SE" sz="1800" dirty="0"/>
              <a:t> </a:t>
            </a:r>
            <a:r>
              <a:rPr lang="sv-SE" sz="1800" dirty="0" err="1"/>
              <a:t>procedure</a:t>
            </a:r>
            <a:r>
              <a:rPr lang="sv-SE" sz="1800" dirty="0"/>
              <a:t>, a </a:t>
            </a:r>
            <a:r>
              <a:rPr lang="sv-SE" sz="1800" dirty="0" err="1"/>
              <a:t>reference</a:t>
            </a:r>
            <a:r>
              <a:rPr lang="sv-SE" sz="1800" dirty="0"/>
              <a:t> material, or a combination </a:t>
            </a:r>
            <a:r>
              <a:rPr lang="sv-SE" sz="1800" dirty="0" err="1"/>
              <a:t>of</a:t>
            </a:r>
            <a:r>
              <a:rPr lang="sv-SE" sz="1800" dirty="0"/>
              <a:t> </a:t>
            </a:r>
            <a:r>
              <a:rPr lang="sv-SE" sz="1800" dirty="0" err="1"/>
              <a:t>such</a:t>
            </a:r>
            <a:r>
              <a:rPr lang="sv-SE" sz="1800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800" b="1" dirty="0" err="1"/>
              <a:t>Quantity</a:t>
            </a:r>
            <a:r>
              <a:rPr lang="sv-SE" sz="1800" b="1" dirty="0"/>
              <a:t> </a:t>
            </a:r>
            <a:r>
              <a:rPr lang="sv-SE" sz="1800" b="1" dirty="0" err="1"/>
              <a:t>value</a:t>
            </a:r>
            <a:r>
              <a:rPr lang="sv-SE" sz="1800" b="1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800" dirty="0"/>
              <a:t>The </a:t>
            </a:r>
            <a:r>
              <a:rPr lang="sv-SE" sz="1800" dirty="0" err="1"/>
              <a:t>value</a:t>
            </a:r>
            <a:r>
              <a:rPr lang="sv-SE" sz="1800" dirty="0"/>
              <a:t> </a:t>
            </a:r>
            <a:r>
              <a:rPr lang="sv-SE" sz="1800" dirty="0" err="1"/>
              <a:t>of</a:t>
            </a:r>
            <a:r>
              <a:rPr lang="sv-SE" sz="1800" dirty="0"/>
              <a:t> a </a:t>
            </a:r>
            <a:r>
              <a:rPr lang="sv-SE" sz="1800" dirty="0" err="1"/>
              <a:t>quantity</a:t>
            </a:r>
            <a:r>
              <a:rPr lang="sv-SE" sz="1800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800" dirty="0"/>
              <a:t>The </a:t>
            </a:r>
            <a:r>
              <a:rPr lang="sv-SE" sz="1800" dirty="0" err="1"/>
              <a:t>number</a:t>
            </a:r>
            <a:r>
              <a:rPr lang="sv-SE" sz="1800" dirty="0"/>
              <a:t> and </a:t>
            </a:r>
            <a:r>
              <a:rPr lang="sv-SE" sz="1800" dirty="0" err="1"/>
              <a:t>reference</a:t>
            </a:r>
            <a:r>
              <a:rPr lang="sv-SE" sz="1800" dirty="0"/>
              <a:t> </a:t>
            </a:r>
            <a:r>
              <a:rPr lang="sv-SE" sz="1800" dirty="0" err="1"/>
              <a:t>together</a:t>
            </a:r>
            <a:r>
              <a:rPr lang="sv-SE" sz="1800" dirty="0"/>
              <a:t> </a:t>
            </a:r>
            <a:r>
              <a:rPr lang="sv-SE" sz="1800" dirty="0" err="1"/>
              <a:t>expressing</a:t>
            </a:r>
            <a:r>
              <a:rPr lang="sv-SE" sz="1800" dirty="0"/>
              <a:t> </a:t>
            </a:r>
            <a:r>
              <a:rPr lang="sv-SE" sz="1800" dirty="0" err="1"/>
              <a:t>magnitude</a:t>
            </a:r>
            <a:r>
              <a:rPr lang="sv-SE" sz="1800" dirty="0"/>
              <a:t> </a:t>
            </a:r>
            <a:r>
              <a:rPr lang="sv-SE" sz="1800" dirty="0" err="1"/>
              <a:t>of</a:t>
            </a:r>
            <a:r>
              <a:rPr lang="sv-SE" sz="1800" dirty="0"/>
              <a:t> a </a:t>
            </a:r>
            <a:r>
              <a:rPr lang="sv-SE" sz="1800" dirty="0" err="1"/>
              <a:t>quantity</a:t>
            </a:r>
            <a:endParaRPr lang="sv-SE" sz="1800" dirty="0"/>
          </a:p>
          <a:p>
            <a:r>
              <a:rPr lang="sv-SE" sz="1800" dirty="0" err="1"/>
              <a:t>According</a:t>
            </a:r>
            <a:r>
              <a:rPr lang="sv-SE" sz="1800" dirty="0"/>
              <a:t> to the </a:t>
            </a:r>
            <a:r>
              <a:rPr lang="sv-SE" sz="1800" dirty="0" err="1"/>
              <a:t>type</a:t>
            </a:r>
            <a:r>
              <a:rPr lang="sv-SE" sz="1800" dirty="0"/>
              <a:t> </a:t>
            </a:r>
            <a:r>
              <a:rPr lang="sv-SE" sz="1800" dirty="0" err="1"/>
              <a:t>of</a:t>
            </a:r>
            <a:r>
              <a:rPr lang="sv-SE" sz="1800" dirty="0"/>
              <a:t> </a:t>
            </a:r>
            <a:r>
              <a:rPr lang="sv-SE" sz="1800" dirty="0" err="1"/>
              <a:t>reference</a:t>
            </a:r>
            <a:r>
              <a:rPr lang="sv-SE" sz="1800" dirty="0"/>
              <a:t>, a </a:t>
            </a:r>
            <a:r>
              <a:rPr lang="sv-SE" sz="1800" dirty="0" err="1"/>
              <a:t>quantity</a:t>
            </a:r>
            <a:r>
              <a:rPr lang="sv-SE" sz="1800" dirty="0"/>
              <a:t> </a:t>
            </a:r>
            <a:r>
              <a:rPr lang="sv-SE" sz="1800" dirty="0" err="1"/>
              <a:t>value</a:t>
            </a:r>
            <a:r>
              <a:rPr lang="sv-SE" sz="1800" dirty="0"/>
              <a:t> is </a:t>
            </a:r>
            <a:r>
              <a:rPr lang="sv-SE" sz="1800" dirty="0" err="1"/>
              <a:t>either</a:t>
            </a:r>
            <a:endParaRPr lang="sv-SE" sz="1800" dirty="0"/>
          </a:p>
          <a:p>
            <a:pPr lvl="1"/>
            <a:r>
              <a:rPr lang="sv-SE" sz="1600" dirty="0"/>
              <a:t>a </a:t>
            </a:r>
            <a:r>
              <a:rPr lang="sv-SE" sz="1600" dirty="0" err="1"/>
              <a:t>product</a:t>
            </a:r>
            <a:r>
              <a:rPr lang="sv-SE" sz="1600" dirty="0"/>
              <a:t> </a:t>
            </a:r>
            <a:r>
              <a:rPr lang="sv-SE" sz="1600" dirty="0" err="1"/>
              <a:t>of</a:t>
            </a:r>
            <a:r>
              <a:rPr lang="sv-SE" sz="1600" dirty="0"/>
              <a:t> a </a:t>
            </a:r>
            <a:r>
              <a:rPr lang="sv-SE" sz="1600" dirty="0" err="1"/>
              <a:t>number</a:t>
            </a:r>
            <a:r>
              <a:rPr lang="sv-SE" sz="1600" dirty="0"/>
              <a:t> and a </a:t>
            </a:r>
            <a:r>
              <a:rPr lang="sv-SE" sz="1600" b="1" dirty="0" err="1"/>
              <a:t>measurement</a:t>
            </a:r>
            <a:r>
              <a:rPr lang="sv-SE" sz="1600" b="1" dirty="0"/>
              <a:t> </a:t>
            </a:r>
            <a:r>
              <a:rPr lang="sv-SE" sz="1600" b="1" dirty="0" err="1"/>
              <a:t>unit</a:t>
            </a:r>
            <a:r>
              <a:rPr lang="sv-SE" sz="1600" dirty="0"/>
              <a:t>, or</a:t>
            </a:r>
          </a:p>
          <a:p>
            <a:pPr lvl="1"/>
            <a:r>
              <a:rPr lang="sv-SE" sz="1600" dirty="0"/>
              <a:t>a </a:t>
            </a:r>
            <a:r>
              <a:rPr lang="sv-SE" sz="1600" dirty="0" err="1"/>
              <a:t>number</a:t>
            </a:r>
            <a:r>
              <a:rPr lang="sv-SE" sz="1600" dirty="0"/>
              <a:t> and a </a:t>
            </a:r>
            <a:r>
              <a:rPr lang="sv-SE" sz="1600" dirty="0" err="1"/>
              <a:t>reference</a:t>
            </a:r>
            <a:r>
              <a:rPr lang="sv-SE" sz="1600" dirty="0"/>
              <a:t> to a </a:t>
            </a:r>
            <a:r>
              <a:rPr lang="sv-SE" sz="1600" b="1" dirty="0" err="1"/>
              <a:t>measurement</a:t>
            </a:r>
            <a:r>
              <a:rPr lang="sv-SE" sz="1600" b="1" dirty="0"/>
              <a:t> </a:t>
            </a:r>
            <a:r>
              <a:rPr lang="sv-SE" sz="1600" b="1" dirty="0" err="1"/>
              <a:t>procedure</a:t>
            </a:r>
            <a:r>
              <a:rPr lang="sv-SE" sz="1600" dirty="0"/>
              <a:t>,</a:t>
            </a:r>
            <a:r>
              <a:rPr lang="sv-SE" sz="1600" b="1" dirty="0"/>
              <a:t> </a:t>
            </a:r>
            <a:r>
              <a:rPr lang="sv-SE" sz="1600" dirty="0"/>
              <a:t>or</a:t>
            </a:r>
          </a:p>
          <a:p>
            <a:pPr lvl="1"/>
            <a:r>
              <a:rPr lang="sv-SE" sz="1600" dirty="0"/>
              <a:t>a </a:t>
            </a:r>
            <a:r>
              <a:rPr lang="sv-SE" sz="1600" dirty="0" err="1"/>
              <a:t>number</a:t>
            </a:r>
            <a:r>
              <a:rPr lang="sv-SE" sz="1600" dirty="0"/>
              <a:t> and a </a:t>
            </a:r>
            <a:r>
              <a:rPr lang="sv-SE" sz="1600" b="1" dirty="0" err="1"/>
              <a:t>reference</a:t>
            </a:r>
            <a:r>
              <a:rPr lang="sv-SE" sz="1600" b="1" dirty="0"/>
              <a:t> material</a:t>
            </a:r>
          </a:p>
        </p:txBody>
      </p:sp>
    </p:spTree>
    <p:extLst>
      <p:ext uri="{BB962C8B-B14F-4D97-AF65-F5344CB8AC3E}">
        <p14:creationId xmlns:p14="http://schemas.microsoft.com/office/powerpoint/2010/main" val="3335972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1429</Words>
  <Application>Microsoft Macintosh PowerPoint</Application>
  <PresentationFormat>Bredbild</PresentationFormat>
  <Paragraphs>290</Paragraphs>
  <Slides>22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Courier New</vt:lpstr>
      <vt:lpstr>Times New Roman</vt:lpstr>
      <vt:lpstr>Zapf Dingbats</vt:lpstr>
      <vt:lpstr>Office Theme</vt:lpstr>
      <vt:lpstr>Meaning and use of numbers (part 1):  Measurement and assessments</vt:lpstr>
      <vt:lpstr>Learning Objectives</vt:lpstr>
      <vt:lpstr>PowerPoint-presentation</vt:lpstr>
      <vt:lpstr>PowerPoint-presentation</vt:lpstr>
      <vt:lpstr>PowerPoint-presentation</vt:lpstr>
      <vt:lpstr>PowerPoint-presentation</vt:lpstr>
      <vt:lpstr>Measurement</vt:lpstr>
      <vt:lpstr>Measurement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Numerals vs. numbers</vt:lpstr>
      <vt:lpstr>PowerPoint-presentation</vt:lpstr>
      <vt:lpstr>Raw ordinal scores (assessments) vs. linear measures</vt:lpstr>
      <vt:lpstr>Rating scale quality aspects:  Psychometric properties</vt:lpstr>
      <vt:lpstr>Exercise</vt:lpstr>
      <vt:lpstr>Completion of the exercise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presentation</dc:title>
  <dc:creator>Martin Jens Persson</dc:creator>
  <cp:lastModifiedBy>Peter Hagell</cp:lastModifiedBy>
  <cp:revision>20</cp:revision>
  <dcterms:created xsi:type="dcterms:W3CDTF">2022-12-12T07:56:35Z</dcterms:created>
  <dcterms:modified xsi:type="dcterms:W3CDTF">2023-11-08T09:34:42Z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144ccec-98ca-4847-b090-103d5c6592f4_Enabled">
    <vt:lpwstr>true</vt:lpwstr>
  </property>
  <property fmtid="{D5CDD505-2E9C-101B-9397-08002B2CF9AE}" pid="3" name="MSIP_Label_9144ccec-98ca-4847-b090-103d5c6592f4_SetDate">
    <vt:lpwstr>2022-12-12T08:01:38Z</vt:lpwstr>
  </property>
  <property fmtid="{D5CDD505-2E9C-101B-9397-08002B2CF9AE}" pid="4" name="MSIP_Label_9144ccec-98ca-4847-b090-103d5c6592f4_Method">
    <vt:lpwstr>Standard</vt:lpwstr>
  </property>
  <property fmtid="{D5CDD505-2E9C-101B-9397-08002B2CF9AE}" pid="5" name="MSIP_Label_9144ccec-98ca-4847-b090-103d5c6592f4_Name">
    <vt:lpwstr>Information class 1</vt:lpwstr>
  </property>
  <property fmtid="{D5CDD505-2E9C-101B-9397-08002B2CF9AE}" pid="6" name="MSIP_Label_9144ccec-98ca-4847-b090-103d5c6592f4_SiteId">
    <vt:lpwstr>fb665cd7-b4b7-4578-8a42-29ff69176bdf</vt:lpwstr>
  </property>
  <property fmtid="{D5CDD505-2E9C-101B-9397-08002B2CF9AE}" pid="7" name="MSIP_Label_9144ccec-98ca-4847-b090-103d5c6592f4_ActionId">
    <vt:lpwstr>a68d1860-4a23-49fb-977d-35382d0eacfc</vt:lpwstr>
  </property>
  <property fmtid="{D5CDD505-2E9C-101B-9397-08002B2CF9AE}" pid="8" name="MSIP_Label_9144ccec-98ca-4847-b090-103d5c6592f4_ContentBits">
    <vt:lpwstr>0</vt:lpwstr>
  </property>
</Properties>
</file>