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1" r:id="rId2"/>
  </p:sldMasterIdLst>
  <p:notesMasterIdLst>
    <p:notesMasterId r:id="rId59"/>
  </p:notesMasterIdLst>
  <p:sldIdLst>
    <p:sldId id="384" r:id="rId3"/>
    <p:sldId id="257" r:id="rId4"/>
    <p:sldId id="267" r:id="rId5"/>
    <p:sldId id="269" r:id="rId6"/>
    <p:sldId id="273" r:id="rId7"/>
    <p:sldId id="279" r:id="rId8"/>
    <p:sldId id="320" r:id="rId9"/>
    <p:sldId id="270" r:id="rId10"/>
    <p:sldId id="307" r:id="rId11"/>
    <p:sldId id="302" r:id="rId12"/>
    <p:sldId id="308" r:id="rId13"/>
    <p:sldId id="287" r:id="rId14"/>
    <p:sldId id="292" r:id="rId15"/>
    <p:sldId id="290" r:id="rId16"/>
    <p:sldId id="298" r:id="rId17"/>
    <p:sldId id="299" r:id="rId18"/>
    <p:sldId id="293" r:id="rId19"/>
    <p:sldId id="300" r:id="rId20"/>
    <p:sldId id="301" r:id="rId21"/>
    <p:sldId id="294" r:id="rId22"/>
    <p:sldId id="380" r:id="rId23"/>
    <p:sldId id="288" r:id="rId24"/>
    <p:sldId id="281" r:id="rId25"/>
    <p:sldId id="366" r:id="rId26"/>
    <p:sldId id="309" r:id="rId27"/>
    <p:sldId id="311" r:id="rId28"/>
    <p:sldId id="304" r:id="rId29"/>
    <p:sldId id="376" r:id="rId30"/>
    <p:sldId id="260" r:id="rId31"/>
    <p:sldId id="315" r:id="rId32"/>
    <p:sldId id="313" r:id="rId33"/>
    <p:sldId id="317" r:id="rId34"/>
    <p:sldId id="348" r:id="rId35"/>
    <p:sldId id="312" r:id="rId36"/>
    <p:sldId id="277" r:id="rId37"/>
    <p:sldId id="353" r:id="rId38"/>
    <p:sldId id="355" r:id="rId39"/>
    <p:sldId id="379" r:id="rId40"/>
    <p:sldId id="360" r:id="rId41"/>
    <p:sldId id="362" r:id="rId42"/>
    <p:sldId id="365" r:id="rId43"/>
    <p:sldId id="383" r:id="rId44"/>
    <p:sldId id="378" r:id="rId45"/>
    <p:sldId id="275" r:id="rId46"/>
    <p:sldId id="276" r:id="rId47"/>
    <p:sldId id="369" r:id="rId48"/>
    <p:sldId id="351" r:id="rId49"/>
    <p:sldId id="367" r:id="rId50"/>
    <p:sldId id="363" r:id="rId51"/>
    <p:sldId id="372" r:id="rId52"/>
    <p:sldId id="374" r:id="rId53"/>
    <p:sldId id="261" r:id="rId54"/>
    <p:sldId id="296" r:id="rId55"/>
    <p:sldId id="382" r:id="rId56"/>
    <p:sldId id="377" r:id="rId57"/>
    <p:sldId id="25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061"/>
    <a:srgbClr val="FF0000"/>
    <a:srgbClr val="4472C4"/>
    <a:srgbClr val="FFC002"/>
    <a:srgbClr val="1D9A78"/>
    <a:srgbClr val="FFC209"/>
    <a:srgbClr val="02B14F"/>
    <a:srgbClr val="E1B5A5"/>
    <a:srgbClr val="B74919"/>
    <a:srgbClr val="B2A2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95"/>
    <p:restoredTop sz="97864"/>
  </p:normalViewPr>
  <p:slideViewPr>
    <p:cSldViewPr snapToGrid="0">
      <p:cViewPr>
        <p:scale>
          <a:sx n="136" d="100"/>
          <a:sy n="136" d="100"/>
        </p:scale>
        <p:origin x="2408" y="1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EEB9B2-7417-5B4D-AC37-BDE92AC2EF00}" type="doc">
      <dgm:prSet loTypeId="urn:microsoft.com/office/officeart/2005/8/layout/vList3" loCatId="process" qsTypeId="urn:microsoft.com/office/officeart/2005/8/quickstyle/simple5" qsCatId="simple" csTypeId="urn:microsoft.com/office/officeart/2005/8/colors/colorful5" csCatId="colorful" phldr="1"/>
      <dgm:spPr/>
      <dgm:t>
        <a:bodyPr/>
        <a:lstStyle/>
        <a:p>
          <a:endParaRPr lang="en-GB"/>
        </a:p>
      </dgm:t>
    </dgm:pt>
    <dgm:pt modelId="{65FE2565-C30F-B84E-ABCA-8CBD975E88E9}">
      <dgm:prSet custT="1"/>
      <dgm:spPr/>
      <dgm:t>
        <a:bodyPr/>
        <a:lstStyle/>
        <a:p>
          <a:r>
            <a:rPr lang="en-US" sz="1800" dirty="0"/>
            <a:t>Numerous </a:t>
          </a:r>
          <a:r>
            <a:rPr lang="en-US" sz="1800" dirty="0" err="1"/>
            <a:t>neuropathologies</a:t>
          </a:r>
          <a:r>
            <a:rPr lang="en-US" sz="1800" dirty="0"/>
            <a:t> are diagnosed at late stage symptomatic changes which occur in response to these molecular malfunctions and treatment is often too late</a:t>
          </a:r>
          <a:endParaRPr lang="en-GB" sz="1800" dirty="0"/>
        </a:p>
      </dgm:t>
    </dgm:pt>
    <dgm:pt modelId="{72FD2E4F-0D3C-E746-9302-C95B716D755D}" type="parTrans" cxnId="{31597335-315D-A642-9228-591B234481C6}">
      <dgm:prSet/>
      <dgm:spPr/>
      <dgm:t>
        <a:bodyPr/>
        <a:lstStyle/>
        <a:p>
          <a:endParaRPr lang="en-GB" sz="2000"/>
        </a:p>
      </dgm:t>
    </dgm:pt>
    <dgm:pt modelId="{CC43D8AB-0165-EF44-8CE4-6DC73C0AA061}" type="sibTrans" cxnId="{31597335-315D-A642-9228-591B234481C6}">
      <dgm:prSet/>
      <dgm:spPr/>
      <dgm:t>
        <a:bodyPr/>
        <a:lstStyle/>
        <a:p>
          <a:endParaRPr lang="en-GB" sz="2000"/>
        </a:p>
      </dgm:t>
    </dgm:pt>
    <dgm:pt modelId="{6C803188-FED4-314D-86BD-A2FB48B03D19}">
      <dgm:prSet custT="1"/>
      <dgm:spPr/>
      <dgm:t>
        <a:bodyPr/>
        <a:lstStyle/>
        <a:p>
          <a:r>
            <a:rPr lang="en-US" sz="1800" dirty="0"/>
            <a:t>Neurodegenerative disorders are often associated with cellular dysfunction caused by underlying protein-misfolding </a:t>
          </a:r>
          <a:r>
            <a:rPr lang="en-US" sz="1800" dirty="0" err="1"/>
            <a:t>signalling</a:t>
          </a:r>
          <a:r>
            <a:rPr lang="en-US" sz="1800" dirty="0"/>
            <a:t>, altered metabolism, malnutrition, aging</a:t>
          </a:r>
          <a:endParaRPr lang="en-GB" sz="1800" dirty="0"/>
        </a:p>
      </dgm:t>
    </dgm:pt>
    <dgm:pt modelId="{46BE3C71-F110-1145-8FAB-F1E92D41A6BF}" type="parTrans" cxnId="{777D9C37-4816-734A-B87F-47F8416B59E3}">
      <dgm:prSet/>
      <dgm:spPr/>
      <dgm:t>
        <a:bodyPr/>
        <a:lstStyle/>
        <a:p>
          <a:endParaRPr lang="en-GB" sz="2000"/>
        </a:p>
      </dgm:t>
    </dgm:pt>
    <dgm:pt modelId="{DE096C56-6D92-9D49-8529-3948922BB426}" type="sibTrans" cxnId="{777D9C37-4816-734A-B87F-47F8416B59E3}">
      <dgm:prSet/>
      <dgm:spPr/>
      <dgm:t>
        <a:bodyPr/>
        <a:lstStyle/>
        <a:p>
          <a:endParaRPr lang="en-GB" sz="2000"/>
        </a:p>
      </dgm:t>
    </dgm:pt>
    <dgm:pt modelId="{FDDC593F-1C9E-2348-8702-AE50F5D5C20B}">
      <dgm:prSet custT="1"/>
      <dgm:spPr/>
      <dgm:t>
        <a:bodyPr/>
        <a:lstStyle/>
        <a:p>
          <a:r>
            <a:rPr lang="en-US" sz="1800" dirty="0"/>
            <a:t>Important new strategies to identify early biomarkers with predictive value to intervene with disease progression at stages where cell dysfunction has not progressed irreversibly is </a:t>
          </a:r>
          <a:r>
            <a:rPr lang="en-US" sz="1800" b="1" dirty="0"/>
            <a:t>of paramount importance</a:t>
          </a:r>
          <a:endParaRPr lang="en-GB" sz="1800" b="1" dirty="0"/>
        </a:p>
      </dgm:t>
    </dgm:pt>
    <dgm:pt modelId="{D42943E8-FD14-1C45-BA73-BA2020802AC6}" type="parTrans" cxnId="{5F4655BF-403E-B545-AB97-B4D203A843FA}">
      <dgm:prSet/>
      <dgm:spPr/>
      <dgm:t>
        <a:bodyPr/>
        <a:lstStyle/>
        <a:p>
          <a:endParaRPr lang="en-GB" sz="2000"/>
        </a:p>
      </dgm:t>
    </dgm:pt>
    <dgm:pt modelId="{C0475487-94F5-774D-828E-8B1AF2800CDA}" type="sibTrans" cxnId="{5F4655BF-403E-B545-AB97-B4D203A843FA}">
      <dgm:prSet/>
      <dgm:spPr/>
      <dgm:t>
        <a:bodyPr/>
        <a:lstStyle/>
        <a:p>
          <a:endParaRPr lang="en-GB" sz="2000"/>
        </a:p>
      </dgm:t>
    </dgm:pt>
    <dgm:pt modelId="{36A8F397-EE2B-DA4F-BAF9-48334F5DFAFB}">
      <dgm:prSet custT="1"/>
      <dgm:spPr/>
      <dgm:t>
        <a:bodyPr/>
        <a:lstStyle/>
        <a:p>
          <a:r>
            <a:rPr lang="en-GB" sz="2800" dirty="0"/>
            <a:t>Metabolomics may help</a:t>
          </a:r>
        </a:p>
      </dgm:t>
    </dgm:pt>
    <dgm:pt modelId="{9FA8CE86-9A24-0641-81F4-74020595F6F5}" type="parTrans" cxnId="{92CCAD23-39A7-FB49-A59F-CACDEAE44CBD}">
      <dgm:prSet/>
      <dgm:spPr/>
      <dgm:t>
        <a:bodyPr/>
        <a:lstStyle/>
        <a:p>
          <a:endParaRPr lang="en-GB" sz="2000"/>
        </a:p>
      </dgm:t>
    </dgm:pt>
    <dgm:pt modelId="{BF80D156-3BD7-9640-A0F0-0EE2C1145F0A}" type="sibTrans" cxnId="{92CCAD23-39A7-FB49-A59F-CACDEAE44CBD}">
      <dgm:prSet/>
      <dgm:spPr/>
      <dgm:t>
        <a:bodyPr/>
        <a:lstStyle/>
        <a:p>
          <a:endParaRPr lang="en-GB" sz="2000"/>
        </a:p>
      </dgm:t>
    </dgm:pt>
    <dgm:pt modelId="{9B80EF03-947D-374C-B22C-5776FE596BFB}" type="pres">
      <dgm:prSet presAssocID="{88EEB9B2-7417-5B4D-AC37-BDE92AC2EF00}" presName="linearFlow" presStyleCnt="0">
        <dgm:presLayoutVars>
          <dgm:dir/>
          <dgm:resizeHandles val="exact"/>
        </dgm:presLayoutVars>
      </dgm:prSet>
      <dgm:spPr/>
    </dgm:pt>
    <dgm:pt modelId="{796A4EE3-3B60-6E4D-AF71-61325CC17324}" type="pres">
      <dgm:prSet presAssocID="{65FE2565-C30F-B84E-ABCA-8CBD975E88E9}" presName="composite" presStyleCnt="0"/>
      <dgm:spPr/>
    </dgm:pt>
    <dgm:pt modelId="{4D2FB9BA-1C7B-4F41-B8E6-21429361F15D}" type="pres">
      <dgm:prSet presAssocID="{65FE2565-C30F-B84E-ABCA-8CBD975E88E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urglass Finished with solid fill"/>
        </a:ext>
      </dgm:extLst>
    </dgm:pt>
    <dgm:pt modelId="{E87C3850-2F27-FE4E-A630-80E04C1D09F8}" type="pres">
      <dgm:prSet presAssocID="{65FE2565-C30F-B84E-ABCA-8CBD975E88E9}" presName="txShp" presStyleLbl="node1" presStyleIdx="0" presStyleCnt="4">
        <dgm:presLayoutVars>
          <dgm:bulletEnabled val="1"/>
        </dgm:presLayoutVars>
      </dgm:prSet>
      <dgm:spPr/>
    </dgm:pt>
    <dgm:pt modelId="{7E6B50C9-870E-2B41-A40A-D8908511DF23}" type="pres">
      <dgm:prSet presAssocID="{CC43D8AB-0165-EF44-8CE4-6DC73C0AA061}" presName="spacing" presStyleCnt="0"/>
      <dgm:spPr/>
    </dgm:pt>
    <dgm:pt modelId="{78141AE5-3F05-044D-BFBB-DD482E9136E9}" type="pres">
      <dgm:prSet presAssocID="{6C803188-FED4-314D-86BD-A2FB48B03D19}" presName="composite" presStyleCnt="0"/>
      <dgm:spPr/>
    </dgm:pt>
    <dgm:pt modelId="{A5DA68EF-014D-944A-BE4C-3940AE38BE18}" type="pres">
      <dgm:prSet presAssocID="{6C803188-FED4-314D-86BD-A2FB48B03D19}"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pt>
    <dgm:pt modelId="{85A42692-6199-F64A-A23E-335B03482BDD}" type="pres">
      <dgm:prSet presAssocID="{6C803188-FED4-314D-86BD-A2FB48B03D19}" presName="txShp" presStyleLbl="node1" presStyleIdx="1" presStyleCnt="4">
        <dgm:presLayoutVars>
          <dgm:bulletEnabled val="1"/>
        </dgm:presLayoutVars>
      </dgm:prSet>
      <dgm:spPr/>
    </dgm:pt>
    <dgm:pt modelId="{91B7F4AA-D8F1-0145-810C-B27A79D27D6D}" type="pres">
      <dgm:prSet presAssocID="{DE096C56-6D92-9D49-8529-3948922BB426}" presName="spacing" presStyleCnt="0"/>
      <dgm:spPr/>
    </dgm:pt>
    <dgm:pt modelId="{809D7C2E-98B5-B04B-A9DA-8F0A8AA245A5}" type="pres">
      <dgm:prSet presAssocID="{FDDC593F-1C9E-2348-8702-AE50F5D5C20B}" presName="composite" presStyleCnt="0"/>
      <dgm:spPr/>
    </dgm:pt>
    <dgm:pt modelId="{18308DFC-3497-3441-AD48-8FAED45FCA06}" type="pres">
      <dgm:prSet presAssocID="{FDDC593F-1C9E-2348-8702-AE50F5D5C20B}"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6CE0FC2-56DD-AC44-8E55-477AAA49C96D}" type="pres">
      <dgm:prSet presAssocID="{FDDC593F-1C9E-2348-8702-AE50F5D5C20B}" presName="txShp" presStyleLbl="node1" presStyleIdx="2" presStyleCnt="4">
        <dgm:presLayoutVars>
          <dgm:bulletEnabled val="1"/>
        </dgm:presLayoutVars>
      </dgm:prSet>
      <dgm:spPr/>
    </dgm:pt>
    <dgm:pt modelId="{8608E534-0A4F-0646-9389-46DED90E3312}" type="pres">
      <dgm:prSet presAssocID="{C0475487-94F5-774D-828E-8B1AF2800CDA}" presName="spacing" presStyleCnt="0"/>
      <dgm:spPr/>
    </dgm:pt>
    <dgm:pt modelId="{08799010-CFBC-204C-9A0B-5F4E509D73E6}" type="pres">
      <dgm:prSet presAssocID="{36A8F397-EE2B-DA4F-BAF9-48334F5DFAFB}" presName="composite" presStyleCnt="0"/>
      <dgm:spPr/>
    </dgm:pt>
    <dgm:pt modelId="{38127F35-85E6-184E-9323-FCBF8E4477DB}" type="pres">
      <dgm:prSet presAssocID="{36A8F397-EE2B-DA4F-BAF9-48334F5DFAFB}" presName="imgShp" presStyleLbl="fgImgPlace1" presStyleIdx="3" presStyleCnt="4" custScaleY="101598"/>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3000" t="-6000" r="9000" b="8000"/>
          </a:stretch>
        </a:blipFill>
        <a:effectLst>
          <a:softEdge rad="0"/>
        </a:effectLst>
      </dgm:spPr>
    </dgm:pt>
    <dgm:pt modelId="{AD3A4750-9738-9243-AFEF-DDE4A4DF4A0D}" type="pres">
      <dgm:prSet presAssocID="{36A8F397-EE2B-DA4F-BAF9-48334F5DFAFB}" presName="txShp" presStyleLbl="node1" presStyleIdx="3" presStyleCnt="4">
        <dgm:presLayoutVars>
          <dgm:bulletEnabled val="1"/>
        </dgm:presLayoutVars>
      </dgm:prSet>
      <dgm:spPr/>
    </dgm:pt>
  </dgm:ptLst>
  <dgm:cxnLst>
    <dgm:cxn modelId="{92CCAD23-39A7-FB49-A59F-CACDEAE44CBD}" srcId="{88EEB9B2-7417-5B4D-AC37-BDE92AC2EF00}" destId="{36A8F397-EE2B-DA4F-BAF9-48334F5DFAFB}" srcOrd="3" destOrd="0" parTransId="{9FA8CE86-9A24-0641-81F4-74020595F6F5}" sibTransId="{BF80D156-3BD7-9640-A0F0-0EE2C1145F0A}"/>
    <dgm:cxn modelId="{D483872E-2BAB-A54E-B923-91A571E1445E}" type="presOf" srcId="{FDDC593F-1C9E-2348-8702-AE50F5D5C20B}" destId="{B6CE0FC2-56DD-AC44-8E55-477AAA49C96D}" srcOrd="0" destOrd="0" presId="urn:microsoft.com/office/officeart/2005/8/layout/vList3"/>
    <dgm:cxn modelId="{31597335-315D-A642-9228-591B234481C6}" srcId="{88EEB9B2-7417-5B4D-AC37-BDE92AC2EF00}" destId="{65FE2565-C30F-B84E-ABCA-8CBD975E88E9}" srcOrd="0" destOrd="0" parTransId="{72FD2E4F-0D3C-E746-9302-C95B716D755D}" sibTransId="{CC43D8AB-0165-EF44-8CE4-6DC73C0AA061}"/>
    <dgm:cxn modelId="{777D9C37-4816-734A-B87F-47F8416B59E3}" srcId="{88EEB9B2-7417-5B4D-AC37-BDE92AC2EF00}" destId="{6C803188-FED4-314D-86BD-A2FB48B03D19}" srcOrd="1" destOrd="0" parTransId="{46BE3C71-F110-1145-8FAB-F1E92D41A6BF}" sibTransId="{DE096C56-6D92-9D49-8529-3948922BB426}"/>
    <dgm:cxn modelId="{77740DAB-FB2C-034A-B947-AA233139B35E}" type="presOf" srcId="{65FE2565-C30F-B84E-ABCA-8CBD975E88E9}" destId="{E87C3850-2F27-FE4E-A630-80E04C1D09F8}" srcOrd="0" destOrd="0" presId="urn:microsoft.com/office/officeart/2005/8/layout/vList3"/>
    <dgm:cxn modelId="{5F4655BF-403E-B545-AB97-B4D203A843FA}" srcId="{88EEB9B2-7417-5B4D-AC37-BDE92AC2EF00}" destId="{FDDC593F-1C9E-2348-8702-AE50F5D5C20B}" srcOrd="2" destOrd="0" parTransId="{D42943E8-FD14-1C45-BA73-BA2020802AC6}" sibTransId="{C0475487-94F5-774D-828E-8B1AF2800CDA}"/>
    <dgm:cxn modelId="{F6B1C2D9-3A1D-E74C-80F9-D6D2E5F7FA3C}" type="presOf" srcId="{6C803188-FED4-314D-86BD-A2FB48B03D19}" destId="{85A42692-6199-F64A-A23E-335B03482BDD}" srcOrd="0" destOrd="0" presId="urn:microsoft.com/office/officeart/2005/8/layout/vList3"/>
    <dgm:cxn modelId="{3A017AF0-85BC-9B4C-93FC-15360E94B97D}" type="presOf" srcId="{88EEB9B2-7417-5B4D-AC37-BDE92AC2EF00}" destId="{9B80EF03-947D-374C-B22C-5776FE596BFB}" srcOrd="0" destOrd="0" presId="urn:microsoft.com/office/officeart/2005/8/layout/vList3"/>
    <dgm:cxn modelId="{2B0D17F5-DB74-134F-95E9-9DD0B78A5493}" type="presOf" srcId="{36A8F397-EE2B-DA4F-BAF9-48334F5DFAFB}" destId="{AD3A4750-9738-9243-AFEF-DDE4A4DF4A0D}" srcOrd="0" destOrd="0" presId="urn:microsoft.com/office/officeart/2005/8/layout/vList3"/>
    <dgm:cxn modelId="{DEEE52C8-0010-7641-A5CB-EF9476F9568B}" type="presParOf" srcId="{9B80EF03-947D-374C-B22C-5776FE596BFB}" destId="{796A4EE3-3B60-6E4D-AF71-61325CC17324}" srcOrd="0" destOrd="0" presId="urn:microsoft.com/office/officeart/2005/8/layout/vList3"/>
    <dgm:cxn modelId="{629C00FA-7EB9-0B47-9598-0FCFA3ADA53F}" type="presParOf" srcId="{796A4EE3-3B60-6E4D-AF71-61325CC17324}" destId="{4D2FB9BA-1C7B-4F41-B8E6-21429361F15D}" srcOrd="0" destOrd="0" presId="urn:microsoft.com/office/officeart/2005/8/layout/vList3"/>
    <dgm:cxn modelId="{CBE2E076-DFFB-2E42-8194-A325AC0B85CD}" type="presParOf" srcId="{796A4EE3-3B60-6E4D-AF71-61325CC17324}" destId="{E87C3850-2F27-FE4E-A630-80E04C1D09F8}" srcOrd="1" destOrd="0" presId="urn:microsoft.com/office/officeart/2005/8/layout/vList3"/>
    <dgm:cxn modelId="{CE6CBBCA-B2E6-234A-8DEA-A3C55A98EA22}" type="presParOf" srcId="{9B80EF03-947D-374C-B22C-5776FE596BFB}" destId="{7E6B50C9-870E-2B41-A40A-D8908511DF23}" srcOrd="1" destOrd="0" presId="urn:microsoft.com/office/officeart/2005/8/layout/vList3"/>
    <dgm:cxn modelId="{FBC5A95E-8673-4C4A-9A13-4AFC89E17AEB}" type="presParOf" srcId="{9B80EF03-947D-374C-B22C-5776FE596BFB}" destId="{78141AE5-3F05-044D-BFBB-DD482E9136E9}" srcOrd="2" destOrd="0" presId="urn:microsoft.com/office/officeart/2005/8/layout/vList3"/>
    <dgm:cxn modelId="{742283C1-E703-FA46-B129-6937017AEDAD}" type="presParOf" srcId="{78141AE5-3F05-044D-BFBB-DD482E9136E9}" destId="{A5DA68EF-014D-944A-BE4C-3940AE38BE18}" srcOrd="0" destOrd="0" presId="urn:microsoft.com/office/officeart/2005/8/layout/vList3"/>
    <dgm:cxn modelId="{0FF1D189-FE3D-5240-9B5B-7A1E67748998}" type="presParOf" srcId="{78141AE5-3F05-044D-BFBB-DD482E9136E9}" destId="{85A42692-6199-F64A-A23E-335B03482BDD}" srcOrd="1" destOrd="0" presId="urn:microsoft.com/office/officeart/2005/8/layout/vList3"/>
    <dgm:cxn modelId="{9A6E707A-420D-724B-AF38-29EDCB258420}" type="presParOf" srcId="{9B80EF03-947D-374C-B22C-5776FE596BFB}" destId="{91B7F4AA-D8F1-0145-810C-B27A79D27D6D}" srcOrd="3" destOrd="0" presId="urn:microsoft.com/office/officeart/2005/8/layout/vList3"/>
    <dgm:cxn modelId="{D9242257-11FA-E54C-92F0-F13E9F6B83F8}" type="presParOf" srcId="{9B80EF03-947D-374C-B22C-5776FE596BFB}" destId="{809D7C2E-98B5-B04B-A9DA-8F0A8AA245A5}" srcOrd="4" destOrd="0" presId="urn:microsoft.com/office/officeart/2005/8/layout/vList3"/>
    <dgm:cxn modelId="{BF5FE9D0-7C5F-5F40-A50B-34D51156F1BC}" type="presParOf" srcId="{809D7C2E-98B5-B04B-A9DA-8F0A8AA245A5}" destId="{18308DFC-3497-3441-AD48-8FAED45FCA06}" srcOrd="0" destOrd="0" presId="urn:microsoft.com/office/officeart/2005/8/layout/vList3"/>
    <dgm:cxn modelId="{3C145453-7090-2E4E-AD09-C62C96E5916D}" type="presParOf" srcId="{809D7C2E-98B5-B04B-A9DA-8F0A8AA245A5}" destId="{B6CE0FC2-56DD-AC44-8E55-477AAA49C96D}" srcOrd="1" destOrd="0" presId="urn:microsoft.com/office/officeart/2005/8/layout/vList3"/>
    <dgm:cxn modelId="{60958259-C44E-2C44-91BD-3FDE696FDF4A}" type="presParOf" srcId="{9B80EF03-947D-374C-B22C-5776FE596BFB}" destId="{8608E534-0A4F-0646-9389-46DED90E3312}" srcOrd="5" destOrd="0" presId="urn:microsoft.com/office/officeart/2005/8/layout/vList3"/>
    <dgm:cxn modelId="{2EEB81FA-7202-224C-94D0-3771B7C713C4}" type="presParOf" srcId="{9B80EF03-947D-374C-B22C-5776FE596BFB}" destId="{08799010-CFBC-204C-9A0B-5F4E509D73E6}" srcOrd="6" destOrd="0" presId="urn:microsoft.com/office/officeart/2005/8/layout/vList3"/>
    <dgm:cxn modelId="{63A9FF8C-54C6-A14C-A996-654504943124}" type="presParOf" srcId="{08799010-CFBC-204C-9A0B-5F4E509D73E6}" destId="{38127F35-85E6-184E-9323-FCBF8E4477DB}" srcOrd="0" destOrd="0" presId="urn:microsoft.com/office/officeart/2005/8/layout/vList3"/>
    <dgm:cxn modelId="{81630C16-4EB9-564A-B3F8-C1E2E0D7514F}" type="presParOf" srcId="{08799010-CFBC-204C-9A0B-5F4E509D73E6}" destId="{AD3A4750-9738-9243-AFEF-DDE4A4DF4A0D}"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37F044-C80A-4B2B-8FFA-024F809AF67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4930ECF-A442-4C35-A0B7-1A4802058F9E}">
      <dgm:prSet/>
      <dgm:spPr/>
      <dgm:t>
        <a:bodyPr/>
        <a:lstStyle/>
        <a:p>
          <a:pPr>
            <a:lnSpc>
              <a:spcPct val="100000"/>
            </a:lnSpc>
          </a:pPr>
          <a:r>
            <a:rPr lang="en-GB" b="0" i="0" dirty="0"/>
            <a:t>Disease pathology in the form of amyloid deposits starts to accumulate ~20 years before symptom onset, at which point the disease is already quite advanced</a:t>
          </a:r>
          <a:r>
            <a:rPr lang="en-GB" b="0" i="0" baseline="30000" dirty="0"/>
            <a:t>1</a:t>
          </a:r>
          <a:endParaRPr lang="en-US" baseline="30000" dirty="0"/>
        </a:p>
      </dgm:t>
    </dgm:pt>
    <dgm:pt modelId="{206CAE99-ADBF-4C52-B7F7-66D9EB7AA30D}" type="parTrans" cxnId="{7936B88A-81CC-4CCB-8FC9-5BABEEA24A56}">
      <dgm:prSet/>
      <dgm:spPr/>
      <dgm:t>
        <a:bodyPr/>
        <a:lstStyle/>
        <a:p>
          <a:endParaRPr lang="en-US"/>
        </a:p>
      </dgm:t>
    </dgm:pt>
    <dgm:pt modelId="{C24ACF14-45CC-4DE0-ACB6-1593B038B9BF}" type="sibTrans" cxnId="{7936B88A-81CC-4CCB-8FC9-5BABEEA24A56}">
      <dgm:prSet/>
      <dgm:spPr/>
      <dgm:t>
        <a:bodyPr/>
        <a:lstStyle/>
        <a:p>
          <a:endParaRPr lang="en-US"/>
        </a:p>
      </dgm:t>
    </dgm:pt>
    <dgm:pt modelId="{42074512-5EDF-45A7-9450-B03C66523600}">
      <dgm:prSet/>
      <dgm:spPr/>
      <dgm:t>
        <a:bodyPr/>
        <a:lstStyle/>
        <a:p>
          <a:pPr>
            <a:lnSpc>
              <a:spcPct val="100000"/>
            </a:lnSpc>
          </a:pPr>
          <a:r>
            <a:rPr lang="en-GB" b="0" i="0" dirty="0"/>
            <a:t>While removal of amyloid build-up from the brain may be successful achieved, there are not yet effective ways to modify two other major drivers of cognitive decline: tau pathology and the immune response</a:t>
          </a:r>
          <a:endParaRPr lang="en-US" dirty="0"/>
        </a:p>
      </dgm:t>
    </dgm:pt>
    <dgm:pt modelId="{0C8BB594-81D9-41A2-884B-5B630E4517BC}" type="parTrans" cxnId="{799F0E6B-2C11-4118-A9A9-D123E43EAB99}">
      <dgm:prSet/>
      <dgm:spPr/>
      <dgm:t>
        <a:bodyPr/>
        <a:lstStyle/>
        <a:p>
          <a:endParaRPr lang="en-US"/>
        </a:p>
      </dgm:t>
    </dgm:pt>
    <dgm:pt modelId="{652662C2-FB6B-427D-BE8A-B92817B00544}" type="sibTrans" cxnId="{799F0E6B-2C11-4118-A9A9-D123E43EAB99}">
      <dgm:prSet/>
      <dgm:spPr/>
      <dgm:t>
        <a:bodyPr/>
        <a:lstStyle/>
        <a:p>
          <a:endParaRPr lang="en-US"/>
        </a:p>
      </dgm:t>
    </dgm:pt>
    <dgm:pt modelId="{CA1C20B3-6431-42CF-8F15-D38652DBF29B}">
      <dgm:prSet/>
      <dgm:spPr/>
      <dgm:t>
        <a:bodyPr/>
        <a:lstStyle/>
        <a:p>
          <a:pPr>
            <a:lnSpc>
              <a:spcPct val="100000"/>
            </a:lnSpc>
          </a:pPr>
          <a:r>
            <a:rPr lang="en-GB" b="0" i="0" dirty="0"/>
            <a:t>The older a person is when cognitive decline begins, the more likely it is that other, non-AD pathologies are also contributing to decline</a:t>
          </a:r>
          <a:endParaRPr lang="en-US" dirty="0"/>
        </a:p>
      </dgm:t>
    </dgm:pt>
    <dgm:pt modelId="{6714F081-3FF0-4762-BC33-14AE215A4038}" type="parTrans" cxnId="{7443F8B5-5D93-4C2B-8009-FA3C26CCA1A7}">
      <dgm:prSet/>
      <dgm:spPr/>
      <dgm:t>
        <a:bodyPr/>
        <a:lstStyle/>
        <a:p>
          <a:endParaRPr lang="en-US"/>
        </a:p>
      </dgm:t>
    </dgm:pt>
    <dgm:pt modelId="{4340EEB5-4BE4-43C1-B36A-96A88A2998A6}" type="sibTrans" cxnId="{7443F8B5-5D93-4C2B-8009-FA3C26CCA1A7}">
      <dgm:prSet/>
      <dgm:spPr/>
      <dgm:t>
        <a:bodyPr/>
        <a:lstStyle/>
        <a:p>
          <a:endParaRPr lang="en-US"/>
        </a:p>
      </dgm:t>
    </dgm:pt>
    <dgm:pt modelId="{921B2C35-61E5-4B97-AFAC-82A05769FFC9}" type="pres">
      <dgm:prSet presAssocID="{5537F044-C80A-4B2B-8FFA-024F809AF67B}" presName="root" presStyleCnt="0">
        <dgm:presLayoutVars>
          <dgm:dir/>
          <dgm:resizeHandles val="exact"/>
        </dgm:presLayoutVars>
      </dgm:prSet>
      <dgm:spPr/>
    </dgm:pt>
    <dgm:pt modelId="{E9713EFF-AD93-4F0D-B182-2D719D0D9CD5}" type="pres">
      <dgm:prSet presAssocID="{74930ECF-A442-4C35-A0B7-1A4802058F9E}" presName="compNode" presStyleCnt="0"/>
      <dgm:spPr/>
    </dgm:pt>
    <dgm:pt modelId="{24F12B81-5B48-40CD-9CD2-6A99ED49FC15}" type="pres">
      <dgm:prSet presAssocID="{74930ECF-A442-4C35-A0B7-1A4802058F9E}" presName="bgRect" presStyleLbl="bgShp" presStyleIdx="0" presStyleCnt="3"/>
      <dgm:spPr/>
    </dgm:pt>
    <dgm:pt modelId="{248B949B-16F9-4798-99B9-9AABCCA45E6B}" type="pres">
      <dgm:prSet presAssocID="{74930ECF-A442-4C35-A0B7-1A4802058F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502445D2-F272-40B1-8377-348D143C0984}" type="pres">
      <dgm:prSet presAssocID="{74930ECF-A442-4C35-A0B7-1A4802058F9E}" presName="spaceRect" presStyleCnt="0"/>
      <dgm:spPr/>
    </dgm:pt>
    <dgm:pt modelId="{D325AF42-FDFB-4F65-8BC9-912F447E50F6}" type="pres">
      <dgm:prSet presAssocID="{74930ECF-A442-4C35-A0B7-1A4802058F9E}" presName="parTx" presStyleLbl="revTx" presStyleIdx="0" presStyleCnt="3">
        <dgm:presLayoutVars>
          <dgm:chMax val="0"/>
          <dgm:chPref val="0"/>
        </dgm:presLayoutVars>
      </dgm:prSet>
      <dgm:spPr/>
    </dgm:pt>
    <dgm:pt modelId="{0C8ABE94-9BEE-4899-B340-5786ED5FFC28}" type="pres">
      <dgm:prSet presAssocID="{C24ACF14-45CC-4DE0-ACB6-1593B038B9BF}" presName="sibTrans" presStyleCnt="0"/>
      <dgm:spPr/>
    </dgm:pt>
    <dgm:pt modelId="{B77A3FF6-EEA0-4953-97AA-330F50854616}" type="pres">
      <dgm:prSet presAssocID="{42074512-5EDF-45A7-9450-B03C66523600}" presName="compNode" presStyleCnt="0"/>
      <dgm:spPr/>
    </dgm:pt>
    <dgm:pt modelId="{5ABFB15A-B5D5-4206-9B9F-D5C45137A2FB}" type="pres">
      <dgm:prSet presAssocID="{42074512-5EDF-45A7-9450-B03C66523600}" presName="bgRect" presStyleLbl="bgShp" presStyleIdx="1" presStyleCnt="3"/>
      <dgm:spPr/>
    </dgm:pt>
    <dgm:pt modelId="{4171EEC5-5223-4DBC-B2F9-E0FB6657BB30}" type="pres">
      <dgm:prSet presAssocID="{42074512-5EDF-45A7-9450-B03C665236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0A441A77-8956-4CF1-9F98-9FB01E17ECC8}" type="pres">
      <dgm:prSet presAssocID="{42074512-5EDF-45A7-9450-B03C66523600}" presName="spaceRect" presStyleCnt="0"/>
      <dgm:spPr/>
    </dgm:pt>
    <dgm:pt modelId="{2B789636-6FD8-4671-8CB6-0DB5D862ADD4}" type="pres">
      <dgm:prSet presAssocID="{42074512-5EDF-45A7-9450-B03C66523600}" presName="parTx" presStyleLbl="revTx" presStyleIdx="1" presStyleCnt="3">
        <dgm:presLayoutVars>
          <dgm:chMax val="0"/>
          <dgm:chPref val="0"/>
        </dgm:presLayoutVars>
      </dgm:prSet>
      <dgm:spPr/>
    </dgm:pt>
    <dgm:pt modelId="{822AD44F-39D5-46B7-8D8B-063CDBD295B9}" type="pres">
      <dgm:prSet presAssocID="{652662C2-FB6B-427D-BE8A-B92817B00544}" presName="sibTrans" presStyleCnt="0"/>
      <dgm:spPr/>
    </dgm:pt>
    <dgm:pt modelId="{FA639DB2-AEDB-4A8B-BCB0-4BA244174694}" type="pres">
      <dgm:prSet presAssocID="{CA1C20B3-6431-42CF-8F15-D38652DBF29B}" presName="compNode" presStyleCnt="0"/>
      <dgm:spPr/>
    </dgm:pt>
    <dgm:pt modelId="{9727C1E4-DBC0-4F49-A2FF-5DA5594347BB}" type="pres">
      <dgm:prSet presAssocID="{CA1C20B3-6431-42CF-8F15-D38652DBF29B}" presName="bgRect" presStyleLbl="bgShp" presStyleIdx="2" presStyleCnt="3"/>
      <dgm:spPr/>
    </dgm:pt>
    <dgm:pt modelId="{C242D473-5004-4A33-AF1F-97EC00AF73DA}" type="pres">
      <dgm:prSet presAssocID="{CA1C20B3-6431-42CF-8F15-D38652DBF29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son with Cane"/>
        </a:ext>
      </dgm:extLst>
    </dgm:pt>
    <dgm:pt modelId="{2012A61E-3B51-470C-9CEF-0902F9F029DD}" type="pres">
      <dgm:prSet presAssocID="{CA1C20B3-6431-42CF-8F15-D38652DBF29B}" presName="spaceRect" presStyleCnt="0"/>
      <dgm:spPr/>
    </dgm:pt>
    <dgm:pt modelId="{9773E6B8-460A-4DA0-96E7-595620D0A53C}" type="pres">
      <dgm:prSet presAssocID="{CA1C20B3-6431-42CF-8F15-D38652DBF29B}" presName="parTx" presStyleLbl="revTx" presStyleIdx="2" presStyleCnt="3">
        <dgm:presLayoutVars>
          <dgm:chMax val="0"/>
          <dgm:chPref val="0"/>
        </dgm:presLayoutVars>
      </dgm:prSet>
      <dgm:spPr/>
    </dgm:pt>
  </dgm:ptLst>
  <dgm:cxnLst>
    <dgm:cxn modelId="{72821E34-C1D0-4543-B939-6AFAC3698766}" type="presOf" srcId="{5537F044-C80A-4B2B-8FFA-024F809AF67B}" destId="{921B2C35-61E5-4B97-AFAC-82A05769FFC9}" srcOrd="0" destOrd="0" presId="urn:microsoft.com/office/officeart/2018/2/layout/IconVerticalSolidList"/>
    <dgm:cxn modelId="{399DB54E-98A2-4419-8835-0CDB95C9F894}" type="presOf" srcId="{CA1C20B3-6431-42CF-8F15-D38652DBF29B}" destId="{9773E6B8-460A-4DA0-96E7-595620D0A53C}" srcOrd="0" destOrd="0" presId="urn:microsoft.com/office/officeart/2018/2/layout/IconVerticalSolidList"/>
    <dgm:cxn modelId="{799F0E6B-2C11-4118-A9A9-D123E43EAB99}" srcId="{5537F044-C80A-4B2B-8FFA-024F809AF67B}" destId="{42074512-5EDF-45A7-9450-B03C66523600}" srcOrd="1" destOrd="0" parTransId="{0C8BB594-81D9-41A2-884B-5B630E4517BC}" sibTransId="{652662C2-FB6B-427D-BE8A-B92817B00544}"/>
    <dgm:cxn modelId="{7936B88A-81CC-4CCB-8FC9-5BABEEA24A56}" srcId="{5537F044-C80A-4B2B-8FFA-024F809AF67B}" destId="{74930ECF-A442-4C35-A0B7-1A4802058F9E}" srcOrd="0" destOrd="0" parTransId="{206CAE99-ADBF-4C52-B7F7-66D9EB7AA30D}" sibTransId="{C24ACF14-45CC-4DE0-ACB6-1593B038B9BF}"/>
    <dgm:cxn modelId="{74693E92-5E7F-4332-9BB3-76214AC9ACAA}" type="presOf" srcId="{74930ECF-A442-4C35-A0B7-1A4802058F9E}" destId="{D325AF42-FDFB-4F65-8BC9-912F447E50F6}" srcOrd="0" destOrd="0" presId="urn:microsoft.com/office/officeart/2018/2/layout/IconVerticalSolidList"/>
    <dgm:cxn modelId="{7443F8B5-5D93-4C2B-8009-FA3C26CCA1A7}" srcId="{5537F044-C80A-4B2B-8FFA-024F809AF67B}" destId="{CA1C20B3-6431-42CF-8F15-D38652DBF29B}" srcOrd="2" destOrd="0" parTransId="{6714F081-3FF0-4762-BC33-14AE215A4038}" sibTransId="{4340EEB5-4BE4-43C1-B36A-96A88A2998A6}"/>
    <dgm:cxn modelId="{9EC071C9-FFD9-4B0D-8446-88CB2AE4D825}" type="presOf" srcId="{42074512-5EDF-45A7-9450-B03C66523600}" destId="{2B789636-6FD8-4671-8CB6-0DB5D862ADD4}" srcOrd="0" destOrd="0" presId="urn:microsoft.com/office/officeart/2018/2/layout/IconVerticalSolidList"/>
    <dgm:cxn modelId="{EA8283BA-93D7-46E4-8FC4-87A7DD8B503F}" type="presParOf" srcId="{921B2C35-61E5-4B97-AFAC-82A05769FFC9}" destId="{E9713EFF-AD93-4F0D-B182-2D719D0D9CD5}" srcOrd="0" destOrd="0" presId="urn:microsoft.com/office/officeart/2018/2/layout/IconVerticalSolidList"/>
    <dgm:cxn modelId="{194962A0-E8BE-4920-96DD-06BF2E5245E9}" type="presParOf" srcId="{E9713EFF-AD93-4F0D-B182-2D719D0D9CD5}" destId="{24F12B81-5B48-40CD-9CD2-6A99ED49FC15}" srcOrd="0" destOrd="0" presId="urn:microsoft.com/office/officeart/2018/2/layout/IconVerticalSolidList"/>
    <dgm:cxn modelId="{C054573E-D566-4650-8092-C2D71A9C1FE0}" type="presParOf" srcId="{E9713EFF-AD93-4F0D-B182-2D719D0D9CD5}" destId="{248B949B-16F9-4798-99B9-9AABCCA45E6B}" srcOrd="1" destOrd="0" presId="urn:microsoft.com/office/officeart/2018/2/layout/IconVerticalSolidList"/>
    <dgm:cxn modelId="{3CA009FD-8E8A-4E49-8861-C5F7FE95E727}" type="presParOf" srcId="{E9713EFF-AD93-4F0D-B182-2D719D0D9CD5}" destId="{502445D2-F272-40B1-8377-348D143C0984}" srcOrd="2" destOrd="0" presId="urn:microsoft.com/office/officeart/2018/2/layout/IconVerticalSolidList"/>
    <dgm:cxn modelId="{B7239266-AF0E-47FE-936F-A4B604903F65}" type="presParOf" srcId="{E9713EFF-AD93-4F0D-B182-2D719D0D9CD5}" destId="{D325AF42-FDFB-4F65-8BC9-912F447E50F6}" srcOrd="3" destOrd="0" presId="urn:microsoft.com/office/officeart/2018/2/layout/IconVerticalSolidList"/>
    <dgm:cxn modelId="{6404551F-35CA-44A1-9DB5-7F830235ADA9}" type="presParOf" srcId="{921B2C35-61E5-4B97-AFAC-82A05769FFC9}" destId="{0C8ABE94-9BEE-4899-B340-5786ED5FFC28}" srcOrd="1" destOrd="0" presId="urn:microsoft.com/office/officeart/2018/2/layout/IconVerticalSolidList"/>
    <dgm:cxn modelId="{BB4774E9-81E1-450F-B3F7-3C0F3A8962EC}" type="presParOf" srcId="{921B2C35-61E5-4B97-AFAC-82A05769FFC9}" destId="{B77A3FF6-EEA0-4953-97AA-330F50854616}" srcOrd="2" destOrd="0" presId="urn:microsoft.com/office/officeart/2018/2/layout/IconVerticalSolidList"/>
    <dgm:cxn modelId="{B5175D47-0DE8-434E-A04F-FE837D9D9CB9}" type="presParOf" srcId="{B77A3FF6-EEA0-4953-97AA-330F50854616}" destId="{5ABFB15A-B5D5-4206-9B9F-D5C45137A2FB}" srcOrd="0" destOrd="0" presId="urn:microsoft.com/office/officeart/2018/2/layout/IconVerticalSolidList"/>
    <dgm:cxn modelId="{8CB6E187-A6A3-44B4-B9A3-B2F28A7CD4A6}" type="presParOf" srcId="{B77A3FF6-EEA0-4953-97AA-330F50854616}" destId="{4171EEC5-5223-4DBC-B2F9-E0FB6657BB30}" srcOrd="1" destOrd="0" presId="urn:microsoft.com/office/officeart/2018/2/layout/IconVerticalSolidList"/>
    <dgm:cxn modelId="{67BC381E-88DA-4BC3-B8AC-3CEA9E9C8BA8}" type="presParOf" srcId="{B77A3FF6-EEA0-4953-97AA-330F50854616}" destId="{0A441A77-8956-4CF1-9F98-9FB01E17ECC8}" srcOrd="2" destOrd="0" presId="urn:microsoft.com/office/officeart/2018/2/layout/IconVerticalSolidList"/>
    <dgm:cxn modelId="{FD755042-43B4-4566-9F76-09023742D243}" type="presParOf" srcId="{B77A3FF6-EEA0-4953-97AA-330F50854616}" destId="{2B789636-6FD8-4671-8CB6-0DB5D862ADD4}" srcOrd="3" destOrd="0" presId="urn:microsoft.com/office/officeart/2018/2/layout/IconVerticalSolidList"/>
    <dgm:cxn modelId="{A8F37F9C-C68C-45EB-B93C-7F68EC48649F}" type="presParOf" srcId="{921B2C35-61E5-4B97-AFAC-82A05769FFC9}" destId="{822AD44F-39D5-46B7-8D8B-063CDBD295B9}" srcOrd="3" destOrd="0" presId="urn:microsoft.com/office/officeart/2018/2/layout/IconVerticalSolidList"/>
    <dgm:cxn modelId="{B132A562-AF77-4AEE-B254-3F978389CB67}" type="presParOf" srcId="{921B2C35-61E5-4B97-AFAC-82A05769FFC9}" destId="{FA639DB2-AEDB-4A8B-BCB0-4BA244174694}" srcOrd="4" destOrd="0" presId="urn:microsoft.com/office/officeart/2018/2/layout/IconVerticalSolidList"/>
    <dgm:cxn modelId="{AA34BA9D-43A2-49E1-A193-3A64D5D1E27C}" type="presParOf" srcId="{FA639DB2-AEDB-4A8B-BCB0-4BA244174694}" destId="{9727C1E4-DBC0-4F49-A2FF-5DA5594347BB}" srcOrd="0" destOrd="0" presId="urn:microsoft.com/office/officeart/2018/2/layout/IconVerticalSolidList"/>
    <dgm:cxn modelId="{C7E6C38C-459B-43B4-8E7B-2F1F751802FD}" type="presParOf" srcId="{FA639DB2-AEDB-4A8B-BCB0-4BA244174694}" destId="{C242D473-5004-4A33-AF1F-97EC00AF73DA}" srcOrd="1" destOrd="0" presId="urn:microsoft.com/office/officeart/2018/2/layout/IconVerticalSolidList"/>
    <dgm:cxn modelId="{675B5C21-0E72-429A-BC8B-1A4B1F45E2BB}" type="presParOf" srcId="{FA639DB2-AEDB-4A8B-BCB0-4BA244174694}" destId="{2012A61E-3B51-470C-9CEF-0902F9F029DD}" srcOrd="2" destOrd="0" presId="urn:microsoft.com/office/officeart/2018/2/layout/IconVerticalSolidList"/>
    <dgm:cxn modelId="{CFDC2791-1545-4400-8435-38C22C65598C}" type="presParOf" srcId="{FA639DB2-AEDB-4A8B-BCB0-4BA244174694}" destId="{9773E6B8-460A-4DA0-96E7-595620D0A53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AE150-1A6F-438D-878A-2502FFF54AB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4E98134-3D00-4F14-9656-D218A5194B71}">
      <dgm:prSet custT="1"/>
      <dgm:spPr/>
      <dgm:t>
        <a:bodyPr/>
        <a:lstStyle/>
        <a:p>
          <a:r>
            <a:rPr lang="en-GB" sz="2400" dirty="0"/>
            <a:t>Insufficient antioxidants consumption</a:t>
          </a:r>
          <a:r>
            <a:rPr lang="en-GB" sz="2400" baseline="30000" dirty="0"/>
            <a:t>1,2,3</a:t>
          </a:r>
          <a:r>
            <a:rPr lang="en-GB" sz="2400" dirty="0"/>
            <a:t>: </a:t>
          </a:r>
          <a:r>
            <a:rPr lang="en-GB" sz="2400" b="1" dirty="0"/>
            <a:t>vitamins E </a:t>
          </a:r>
          <a:r>
            <a:rPr lang="en-GB" sz="2400" b="0" dirty="0"/>
            <a:t>and</a:t>
          </a:r>
          <a:r>
            <a:rPr lang="en-GB" sz="2400" b="1" dirty="0"/>
            <a:t> C</a:t>
          </a:r>
          <a:endParaRPr lang="en-US" sz="2400" b="1" dirty="0"/>
        </a:p>
      </dgm:t>
    </dgm:pt>
    <dgm:pt modelId="{FA7E94C7-9716-4E1C-AF1F-55E972737A31}" type="parTrans" cxnId="{5468950B-86A5-401D-B817-21E4CE70A114}">
      <dgm:prSet/>
      <dgm:spPr/>
      <dgm:t>
        <a:bodyPr/>
        <a:lstStyle/>
        <a:p>
          <a:endParaRPr lang="en-US"/>
        </a:p>
      </dgm:t>
    </dgm:pt>
    <dgm:pt modelId="{2DEC6E1F-DE08-484A-B534-A6B9B2CABA66}" type="sibTrans" cxnId="{5468950B-86A5-401D-B817-21E4CE70A114}">
      <dgm:prSet/>
      <dgm:spPr/>
      <dgm:t>
        <a:bodyPr/>
        <a:lstStyle/>
        <a:p>
          <a:endParaRPr lang="en-US"/>
        </a:p>
      </dgm:t>
    </dgm:pt>
    <dgm:pt modelId="{1B4B9C28-343A-428D-B96A-ACCAAC28BC0F}">
      <dgm:prSet custT="1"/>
      <dgm:spPr/>
      <dgm:t>
        <a:bodyPr/>
        <a:lstStyle/>
        <a:p>
          <a:r>
            <a:rPr lang="en-GB" sz="1800" b="1" dirty="0"/>
            <a:t>Antioxidant vitamins reduce β-amyloid-induced lipid peroxidation and oxidative stress and suppress inflammation signalling cascades </a:t>
          </a:r>
          <a:r>
            <a:rPr lang="en-GB" sz="1800" b="1" baseline="30000" dirty="0"/>
            <a:t>4,5</a:t>
          </a:r>
          <a:endParaRPr lang="en-US" sz="1800" b="1" dirty="0"/>
        </a:p>
      </dgm:t>
    </dgm:pt>
    <dgm:pt modelId="{4B570C4D-0E39-4C41-8EE6-D3711D873786}" type="parTrans" cxnId="{72D61122-F501-464F-B642-55D1CFFBF977}">
      <dgm:prSet/>
      <dgm:spPr/>
      <dgm:t>
        <a:bodyPr/>
        <a:lstStyle/>
        <a:p>
          <a:endParaRPr lang="en-US"/>
        </a:p>
      </dgm:t>
    </dgm:pt>
    <dgm:pt modelId="{DD11B326-F5B2-4142-BE96-DA6056D22ADC}" type="sibTrans" cxnId="{72D61122-F501-464F-B642-55D1CFFBF977}">
      <dgm:prSet/>
      <dgm:spPr/>
      <dgm:t>
        <a:bodyPr/>
        <a:lstStyle/>
        <a:p>
          <a:endParaRPr lang="en-US"/>
        </a:p>
      </dgm:t>
    </dgm:pt>
    <dgm:pt modelId="{9FE3A154-1181-476F-82AD-2522D41DCBFE}">
      <dgm:prSet custT="1"/>
      <dgm:spPr/>
      <dgm:t>
        <a:bodyPr/>
        <a:lstStyle/>
        <a:p>
          <a:r>
            <a:rPr lang="en-GB" sz="1600" dirty="0"/>
            <a:t>Involved in DNA methylation and are essential cofactors for </a:t>
          </a:r>
          <a:r>
            <a:rPr lang="en-GB" sz="1600" b="1" dirty="0"/>
            <a:t>homocysteine metabolism</a:t>
          </a:r>
          <a:r>
            <a:rPr lang="en-GB" sz="1600" dirty="0"/>
            <a:t>. Their deficiency may contribute to Alzheimer’s disease through </a:t>
          </a:r>
          <a:r>
            <a:rPr lang="en-GB" sz="1600" b="1" dirty="0"/>
            <a:t>increased homocysteine levels </a:t>
          </a:r>
          <a:r>
            <a:rPr lang="en-GB" sz="1600" dirty="0"/>
            <a:t>and </a:t>
          </a:r>
          <a:r>
            <a:rPr lang="en-GB" sz="1600" b="1" dirty="0"/>
            <a:t>subsequent oxidative damage </a:t>
          </a:r>
          <a:r>
            <a:rPr lang="en-GB" sz="1600" baseline="30000" dirty="0"/>
            <a:t>4</a:t>
          </a:r>
          <a:endParaRPr lang="en-US" sz="1600" dirty="0"/>
        </a:p>
      </dgm:t>
    </dgm:pt>
    <dgm:pt modelId="{079C5E56-B40A-4382-B6A0-46D3185EC08A}" type="parTrans" cxnId="{3BAEF3ED-6D7D-4326-9745-849DA5748158}">
      <dgm:prSet/>
      <dgm:spPr/>
      <dgm:t>
        <a:bodyPr/>
        <a:lstStyle/>
        <a:p>
          <a:endParaRPr lang="en-US"/>
        </a:p>
      </dgm:t>
    </dgm:pt>
    <dgm:pt modelId="{C9734BED-7FBA-43A9-BA25-5D50862D7EB2}" type="sibTrans" cxnId="{3BAEF3ED-6D7D-4326-9745-849DA5748158}">
      <dgm:prSet/>
      <dgm:spPr/>
      <dgm:t>
        <a:bodyPr/>
        <a:lstStyle/>
        <a:p>
          <a:endParaRPr lang="en-US"/>
        </a:p>
      </dgm:t>
    </dgm:pt>
    <dgm:pt modelId="{F774394F-E979-8B4A-BCC4-AB562F2365C6}">
      <dgm:prSet custT="1"/>
      <dgm:spPr/>
      <dgm:t>
        <a:bodyPr/>
        <a:lstStyle/>
        <a:p>
          <a:r>
            <a:rPr lang="en-GB" sz="2400" dirty="0"/>
            <a:t>Insufficient consumption of </a:t>
          </a:r>
          <a:r>
            <a:rPr lang="en-GB" sz="2400" b="1" dirty="0"/>
            <a:t>folates, vitamins B</a:t>
          </a:r>
          <a:r>
            <a:rPr lang="en-GB" sz="2400" b="1" baseline="-25000" dirty="0"/>
            <a:t>6</a:t>
          </a:r>
          <a:r>
            <a:rPr lang="en-GB" sz="2400" b="1" dirty="0"/>
            <a:t> </a:t>
          </a:r>
          <a:r>
            <a:rPr lang="en-GB" sz="2400" b="0" dirty="0"/>
            <a:t>and</a:t>
          </a:r>
          <a:r>
            <a:rPr lang="en-GB" sz="2400" b="1" dirty="0"/>
            <a:t> B</a:t>
          </a:r>
          <a:r>
            <a:rPr lang="en-GB" sz="2400" b="1" baseline="-25000" dirty="0"/>
            <a:t>12</a:t>
          </a:r>
          <a:endParaRPr lang="en-US" sz="2400" b="1" dirty="0"/>
        </a:p>
      </dgm:t>
    </dgm:pt>
    <dgm:pt modelId="{65D55ECD-B47F-4443-B5BB-81A581ACE250}" type="parTrans" cxnId="{FAE1BEFF-CC2C-F342-8771-1C03BD999EA7}">
      <dgm:prSet/>
      <dgm:spPr/>
      <dgm:t>
        <a:bodyPr/>
        <a:lstStyle/>
        <a:p>
          <a:endParaRPr lang="en-GB"/>
        </a:p>
      </dgm:t>
    </dgm:pt>
    <dgm:pt modelId="{8545C000-EF32-CC44-B13F-660AA3318AD6}" type="sibTrans" cxnId="{FAE1BEFF-CC2C-F342-8771-1C03BD999EA7}">
      <dgm:prSet/>
      <dgm:spPr/>
      <dgm:t>
        <a:bodyPr/>
        <a:lstStyle/>
        <a:p>
          <a:endParaRPr lang="en-GB"/>
        </a:p>
      </dgm:t>
    </dgm:pt>
    <dgm:pt modelId="{BC8F8A1D-D7F1-F64A-BCB2-98601D577D20}">
      <dgm:prSet custT="1"/>
      <dgm:spPr/>
      <dgm:t>
        <a:bodyPr/>
        <a:lstStyle/>
        <a:p>
          <a:r>
            <a:rPr lang="en-GB" sz="1800" dirty="0"/>
            <a:t>Moderate to severe cognitive impairment correlates positively with an increased risk of energy malnutrition</a:t>
          </a:r>
          <a:r>
            <a:rPr lang="en-GB" sz="1800" baseline="30000" dirty="0"/>
            <a:t>6</a:t>
          </a:r>
          <a:endParaRPr lang="en-US" sz="1800" baseline="30000" dirty="0"/>
        </a:p>
      </dgm:t>
    </dgm:pt>
    <dgm:pt modelId="{57D12BF3-23A4-3049-A1D0-1D574D3FBDD2}" type="parTrans" cxnId="{C902187A-73BA-5C41-A386-3E757AED6EF3}">
      <dgm:prSet/>
      <dgm:spPr/>
      <dgm:t>
        <a:bodyPr/>
        <a:lstStyle/>
        <a:p>
          <a:endParaRPr lang="en-GB"/>
        </a:p>
      </dgm:t>
    </dgm:pt>
    <dgm:pt modelId="{BADC97C5-B560-0E40-B912-7C3F1571E215}" type="sibTrans" cxnId="{C902187A-73BA-5C41-A386-3E757AED6EF3}">
      <dgm:prSet/>
      <dgm:spPr/>
      <dgm:t>
        <a:bodyPr/>
        <a:lstStyle/>
        <a:p>
          <a:endParaRPr lang="en-GB"/>
        </a:p>
      </dgm:t>
    </dgm:pt>
    <dgm:pt modelId="{A4FC8BA1-EF4F-F646-AA34-DB7800378E73}">
      <dgm:prSet custT="1"/>
      <dgm:spPr/>
      <dgm:t>
        <a:bodyPr/>
        <a:lstStyle/>
        <a:p>
          <a:r>
            <a:rPr lang="en-US" sz="2400" dirty="0"/>
            <a:t>Failure to meet energy demands</a:t>
          </a:r>
        </a:p>
      </dgm:t>
    </dgm:pt>
    <dgm:pt modelId="{1D75B788-0FA9-4649-A286-2075D96AD8E2}" type="parTrans" cxnId="{696A5A4B-F05F-C844-B8AF-B5559E5F5352}">
      <dgm:prSet/>
      <dgm:spPr/>
      <dgm:t>
        <a:bodyPr/>
        <a:lstStyle/>
        <a:p>
          <a:endParaRPr lang="en-GB"/>
        </a:p>
      </dgm:t>
    </dgm:pt>
    <dgm:pt modelId="{9BC2B57F-7628-AF40-BCCC-75E889858AB2}" type="sibTrans" cxnId="{696A5A4B-F05F-C844-B8AF-B5559E5F5352}">
      <dgm:prSet/>
      <dgm:spPr/>
      <dgm:t>
        <a:bodyPr/>
        <a:lstStyle/>
        <a:p>
          <a:endParaRPr lang="en-GB"/>
        </a:p>
      </dgm:t>
    </dgm:pt>
    <dgm:pt modelId="{BB67D3D9-3A25-DF4B-99EF-BD0FD37AB506}">
      <dgm:prSet custT="1"/>
      <dgm:spPr/>
      <dgm:t>
        <a:bodyPr/>
        <a:lstStyle/>
        <a:p>
          <a:r>
            <a:rPr lang="en-GB" sz="1800" b="0" i="0" u="none" dirty="0"/>
            <a:t>Loss of appetite, decrease in taste function, </a:t>
          </a:r>
          <a:r>
            <a:rPr lang="en-GB" b="0" i="0" u="none" dirty="0"/>
            <a:t>forgetting about the need to eat a meal</a:t>
          </a:r>
          <a:endParaRPr lang="en-US" sz="1800" baseline="30000" dirty="0"/>
        </a:p>
      </dgm:t>
    </dgm:pt>
    <dgm:pt modelId="{20E87416-6FEE-C84F-B1F5-0B2BC40AAC3A}" type="parTrans" cxnId="{E08567BF-CBE6-FE4F-9069-2157C35E6D6F}">
      <dgm:prSet/>
      <dgm:spPr/>
      <dgm:t>
        <a:bodyPr/>
        <a:lstStyle/>
        <a:p>
          <a:endParaRPr lang="en-GB"/>
        </a:p>
      </dgm:t>
    </dgm:pt>
    <dgm:pt modelId="{C34BC4AB-E497-B445-828C-D9F61C035866}" type="sibTrans" cxnId="{E08567BF-CBE6-FE4F-9069-2157C35E6D6F}">
      <dgm:prSet/>
      <dgm:spPr/>
      <dgm:t>
        <a:bodyPr/>
        <a:lstStyle/>
        <a:p>
          <a:endParaRPr lang="en-GB"/>
        </a:p>
      </dgm:t>
    </dgm:pt>
    <dgm:pt modelId="{A07B45AA-95C3-4E41-A0E8-885FC2C876C9}" type="pres">
      <dgm:prSet presAssocID="{B75AE150-1A6F-438D-878A-2502FFF54ABB}" presName="Name0" presStyleCnt="0">
        <dgm:presLayoutVars>
          <dgm:dir/>
          <dgm:animLvl val="lvl"/>
          <dgm:resizeHandles val="exact"/>
        </dgm:presLayoutVars>
      </dgm:prSet>
      <dgm:spPr/>
    </dgm:pt>
    <dgm:pt modelId="{2F9F2FD2-AAD2-1243-B889-B1801E284D74}" type="pres">
      <dgm:prSet presAssocID="{A4FC8BA1-EF4F-F646-AA34-DB7800378E73}" presName="boxAndChildren" presStyleCnt="0"/>
      <dgm:spPr/>
    </dgm:pt>
    <dgm:pt modelId="{D4A2133B-2CA1-A144-A894-0381B6EECA2C}" type="pres">
      <dgm:prSet presAssocID="{A4FC8BA1-EF4F-F646-AA34-DB7800378E73}" presName="parentTextBox" presStyleLbl="node1" presStyleIdx="0" presStyleCnt="3"/>
      <dgm:spPr/>
    </dgm:pt>
    <dgm:pt modelId="{F9F1A2D2-0E12-E443-9D2D-AE2BD6ED06B6}" type="pres">
      <dgm:prSet presAssocID="{A4FC8BA1-EF4F-F646-AA34-DB7800378E73}" presName="entireBox" presStyleLbl="node1" presStyleIdx="0" presStyleCnt="3"/>
      <dgm:spPr/>
    </dgm:pt>
    <dgm:pt modelId="{F473B54E-750F-F145-AE6B-2584032B0825}" type="pres">
      <dgm:prSet presAssocID="{A4FC8BA1-EF4F-F646-AA34-DB7800378E73}" presName="descendantBox" presStyleCnt="0"/>
      <dgm:spPr/>
    </dgm:pt>
    <dgm:pt modelId="{C728AB1D-BAAF-E342-A9AE-840AB06593B0}" type="pres">
      <dgm:prSet presAssocID="{BC8F8A1D-D7F1-F64A-BCB2-98601D577D20}" presName="childTextBox" presStyleLbl="fgAccFollowNode1" presStyleIdx="0" presStyleCnt="4">
        <dgm:presLayoutVars>
          <dgm:bulletEnabled val="1"/>
        </dgm:presLayoutVars>
      </dgm:prSet>
      <dgm:spPr/>
    </dgm:pt>
    <dgm:pt modelId="{CA360181-6E52-6446-ACF9-F53D0FB04414}" type="pres">
      <dgm:prSet presAssocID="{BB67D3D9-3A25-DF4B-99EF-BD0FD37AB506}" presName="childTextBox" presStyleLbl="fgAccFollowNode1" presStyleIdx="1" presStyleCnt="4">
        <dgm:presLayoutVars>
          <dgm:bulletEnabled val="1"/>
        </dgm:presLayoutVars>
      </dgm:prSet>
      <dgm:spPr/>
    </dgm:pt>
    <dgm:pt modelId="{8FC5FF5F-1642-6846-AEC8-F50DC29441F8}" type="pres">
      <dgm:prSet presAssocID="{8545C000-EF32-CC44-B13F-660AA3318AD6}" presName="sp" presStyleCnt="0"/>
      <dgm:spPr/>
    </dgm:pt>
    <dgm:pt modelId="{D89D3372-9519-A34F-8216-F02A17697B4A}" type="pres">
      <dgm:prSet presAssocID="{F774394F-E979-8B4A-BCC4-AB562F2365C6}" presName="arrowAndChildren" presStyleCnt="0"/>
      <dgm:spPr/>
    </dgm:pt>
    <dgm:pt modelId="{C0CE0D85-365E-5F41-9829-D05BAD542EFD}" type="pres">
      <dgm:prSet presAssocID="{F774394F-E979-8B4A-BCC4-AB562F2365C6}" presName="parentTextArrow" presStyleLbl="node1" presStyleIdx="0" presStyleCnt="3"/>
      <dgm:spPr/>
    </dgm:pt>
    <dgm:pt modelId="{DBA65CB4-17C3-6B42-AF1F-5DB896D2C2A1}" type="pres">
      <dgm:prSet presAssocID="{F774394F-E979-8B4A-BCC4-AB562F2365C6}" presName="arrow" presStyleLbl="node1" presStyleIdx="1" presStyleCnt="3"/>
      <dgm:spPr/>
    </dgm:pt>
    <dgm:pt modelId="{67DE03BF-4A56-CC40-ABA9-37F473D8D3D8}" type="pres">
      <dgm:prSet presAssocID="{F774394F-E979-8B4A-BCC4-AB562F2365C6}" presName="descendantArrow" presStyleCnt="0"/>
      <dgm:spPr/>
    </dgm:pt>
    <dgm:pt modelId="{09CC998E-7B14-D645-BB4F-4BCB5D89BD3C}" type="pres">
      <dgm:prSet presAssocID="{9FE3A154-1181-476F-82AD-2522D41DCBFE}" presName="childTextArrow" presStyleLbl="fgAccFollowNode1" presStyleIdx="2" presStyleCnt="4">
        <dgm:presLayoutVars>
          <dgm:bulletEnabled val="1"/>
        </dgm:presLayoutVars>
      </dgm:prSet>
      <dgm:spPr/>
    </dgm:pt>
    <dgm:pt modelId="{1EE301E3-727F-4E45-9419-629BC168E248}" type="pres">
      <dgm:prSet presAssocID="{2DEC6E1F-DE08-484A-B534-A6B9B2CABA66}" presName="sp" presStyleCnt="0"/>
      <dgm:spPr/>
    </dgm:pt>
    <dgm:pt modelId="{D7252F61-FA91-344F-B35E-3DF0EF102165}" type="pres">
      <dgm:prSet presAssocID="{24E98134-3D00-4F14-9656-D218A5194B71}" presName="arrowAndChildren" presStyleCnt="0"/>
      <dgm:spPr/>
    </dgm:pt>
    <dgm:pt modelId="{ABC788D0-B984-9643-82A1-FA3FD0ADB7C3}" type="pres">
      <dgm:prSet presAssocID="{24E98134-3D00-4F14-9656-D218A5194B71}" presName="parentTextArrow" presStyleLbl="node1" presStyleIdx="1" presStyleCnt="3" custLinFactNeighborY="-1078"/>
      <dgm:spPr/>
    </dgm:pt>
    <dgm:pt modelId="{998A9B87-4D3F-8E42-A009-03B847A562D1}" type="pres">
      <dgm:prSet presAssocID="{24E98134-3D00-4F14-9656-D218A5194B71}" presName="arrow" presStyleLbl="node1" presStyleIdx="2" presStyleCnt="3"/>
      <dgm:spPr/>
    </dgm:pt>
    <dgm:pt modelId="{D577BA5F-6CEC-9C44-8BF0-05218F2F17F1}" type="pres">
      <dgm:prSet presAssocID="{24E98134-3D00-4F14-9656-D218A5194B71}" presName="descendantArrow" presStyleCnt="0"/>
      <dgm:spPr/>
    </dgm:pt>
    <dgm:pt modelId="{746B7388-36C3-8843-ADBA-9F9A2001E2F7}" type="pres">
      <dgm:prSet presAssocID="{1B4B9C28-343A-428D-B96A-ACCAAC28BC0F}" presName="childTextArrow" presStyleLbl="fgAccFollowNode1" presStyleIdx="3" presStyleCnt="4">
        <dgm:presLayoutVars>
          <dgm:bulletEnabled val="1"/>
        </dgm:presLayoutVars>
      </dgm:prSet>
      <dgm:spPr/>
    </dgm:pt>
  </dgm:ptLst>
  <dgm:cxnLst>
    <dgm:cxn modelId="{5468950B-86A5-401D-B817-21E4CE70A114}" srcId="{B75AE150-1A6F-438D-878A-2502FFF54ABB}" destId="{24E98134-3D00-4F14-9656-D218A5194B71}" srcOrd="0" destOrd="0" parTransId="{FA7E94C7-9716-4E1C-AF1F-55E972737A31}" sibTransId="{2DEC6E1F-DE08-484A-B534-A6B9B2CABA66}"/>
    <dgm:cxn modelId="{72D61122-F501-464F-B642-55D1CFFBF977}" srcId="{24E98134-3D00-4F14-9656-D218A5194B71}" destId="{1B4B9C28-343A-428D-B96A-ACCAAC28BC0F}" srcOrd="0" destOrd="0" parTransId="{4B570C4D-0E39-4C41-8EE6-D3711D873786}" sibTransId="{DD11B326-F5B2-4142-BE96-DA6056D22ADC}"/>
    <dgm:cxn modelId="{1896EB28-216A-F043-BCB0-52A5D14B5CCA}" type="presOf" srcId="{BC8F8A1D-D7F1-F64A-BCB2-98601D577D20}" destId="{C728AB1D-BAAF-E342-A9AE-840AB06593B0}" srcOrd="0" destOrd="0" presId="urn:microsoft.com/office/officeart/2005/8/layout/process4"/>
    <dgm:cxn modelId="{21770331-DB3F-EF4E-B102-043D549225CC}" type="presOf" srcId="{BB67D3D9-3A25-DF4B-99EF-BD0FD37AB506}" destId="{CA360181-6E52-6446-ACF9-F53D0FB04414}" srcOrd="0" destOrd="0" presId="urn:microsoft.com/office/officeart/2005/8/layout/process4"/>
    <dgm:cxn modelId="{F4E94140-C089-794E-8B0F-C2506D328B9C}" type="presOf" srcId="{9FE3A154-1181-476F-82AD-2522D41DCBFE}" destId="{09CC998E-7B14-D645-BB4F-4BCB5D89BD3C}" srcOrd="0" destOrd="0" presId="urn:microsoft.com/office/officeart/2005/8/layout/process4"/>
    <dgm:cxn modelId="{696A5A4B-F05F-C844-B8AF-B5559E5F5352}" srcId="{B75AE150-1A6F-438D-878A-2502FFF54ABB}" destId="{A4FC8BA1-EF4F-F646-AA34-DB7800378E73}" srcOrd="2" destOrd="0" parTransId="{1D75B788-0FA9-4649-A286-2075D96AD8E2}" sibTransId="{9BC2B57F-7628-AF40-BCCC-75E889858AB2}"/>
    <dgm:cxn modelId="{F6059754-25F9-B94A-8E62-810F59152DB8}" type="presOf" srcId="{A4FC8BA1-EF4F-F646-AA34-DB7800378E73}" destId="{F9F1A2D2-0E12-E443-9D2D-AE2BD6ED06B6}" srcOrd="1" destOrd="0" presId="urn:microsoft.com/office/officeart/2005/8/layout/process4"/>
    <dgm:cxn modelId="{826E7C56-961A-1D41-8FEA-DBA36C567AB4}" type="presOf" srcId="{1B4B9C28-343A-428D-B96A-ACCAAC28BC0F}" destId="{746B7388-36C3-8843-ADBA-9F9A2001E2F7}" srcOrd="0" destOrd="0" presId="urn:microsoft.com/office/officeart/2005/8/layout/process4"/>
    <dgm:cxn modelId="{D7AC7D60-0FD7-6D43-8603-6FCD077B0057}" type="presOf" srcId="{F774394F-E979-8B4A-BCC4-AB562F2365C6}" destId="{C0CE0D85-365E-5F41-9829-D05BAD542EFD}" srcOrd="0" destOrd="0" presId="urn:microsoft.com/office/officeart/2005/8/layout/process4"/>
    <dgm:cxn modelId="{C902187A-73BA-5C41-A386-3E757AED6EF3}" srcId="{A4FC8BA1-EF4F-F646-AA34-DB7800378E73}" destId="{BC8F8A1D-D7F1-F64A-BCB2-98601D577D20}" srcOrd="0" destOrd="0" parTransId="{57D12BF3-23A4-3049-A1D0-1D574D3FBDD2}" sibTransId="{BADC97C5-B560-0E40-B912-7C3F1571E215}"/>
    <dgm:cxn modelId="{A406167D-FF31-D042-8DE8-42AC925672CA}" type="presOf" srcId="{A4FC8BA1-EF4F-F646-AA34-DB7800378E73}" destId="{D4A2133B-2CA1-A144-A894-0381B6EECA2C}" srcOrd="0" destOrd="0" presId="urn:microsoft.com/office/officeart/2005/8/layout/process4"/>
    <dgm:cxn modelId="{E08567BF-CBE6-FE4F-9069-2157C35E6D6F}" srcId="{A4FC8BA1-EF4F-F646-AA34-DB7800378E73}" destId="{BB67D3D9-3A25-DF4B-99EF-BD0FD37AB506}" srcOrd="1" destOrd="0" parTransId="{20E87416-6FEE-C84F-B1F5-0B2BC40AAC3A}" sibTransId="{C34BC4AB-E497-B445-828C-D9F61C035866}"/>
    <dgm:cxn modelId="{41CF86D6-6BFF-EA47-BE33-D4CD0BB89C74}" type="presOf" srcId="{24E98134-3D00-4F14-9656-D218A5194B71}" destId="{ABC788D0-B984-9643-82A1-FA3FD0ADB7C3}" srcOrd="0" destOrd="0" presId="urn:microsoft.com/office/officeart/2005/8/layout/process4"/>
    <dgm:cxn modelId="{44408CEA-18FC-994E-9634-1B0B45A6D596}" type="presOf" srcId="{24E98134-3D00-4F14-9656-D218A5194B71}" destId="{998A9B87-4D3F-8E42-A009-03B847A562D1}" srcOrd="1" destOrd="0" presId="urn:microsoft.com/office/officeart/2005/8/layout/process4"/>
    <dgm:cxn modelId="{3BAEF3ED-6D7D-4326-9745-849DA5748158}" srcId="{F774394F-E979-8B4A-BCC4-AB562F2365C6}" destId="{9FE3A154-1181-476F-82AD-2522D41DCBFE}" srcOrd="0" destOrd="0" parTransId="{079C5E56-B40A-4382-B6A0-46D3185EC08A}" sibTransId="{C9734BED-7FBA-43A9-BA25-5D50862D7EB2}"/>
    <dgm:cxn modelId="{D24F36EE-9FEB-5949-9249-635D85B272C4}" type="presOf" srcId="{B75AE150-1A6F-438D-878A-2502FFF54ABB}" destId="{A07B45AA-95C3-4E41-A0E8-885FC2C876C9}" srcOrd="0" destOrd="0" presId="urn:microsoft.com/office/officeart/2005/8/layout/process4"/>
    <dgm:cxn modelId="{15D59AFE-2CA6-0440-AB70-C8A31FDBD28A}" type="presOf" srcId="{F774394F-E979-8B4A-BCC4-AB562F2365C6}" destId="{DBA65CB4-17C3-6B42-AF1F-5DB896D2C2A1}" srcOrd="1" destOrd="0" presId="urn:microsoft.com/office/officeart/2005/8/layout/process4"/>
    <dgm:cxn modelId="{FAE1BEFF-CC2C-F342-8771-1C03BD999EA7}" srcId="{B75AE150-1A6F-438D-878A-2502FFF54ABB}" destId="{F774394F-E979-8B4A-BCC4-AB562F2365C6}" srcOrd="1" destOrd="0" parTransId="{65D55ECD-B47F-4443-B5BB-81A581ACE250}" sibTransId="{8545C000-EF32-CC44-B13F-660AA3318AD6}"/>
    <dgm:cxn modelId="{EBF73727-1448-9747-B4B9-45B599A10C6E}" type="presParOf" srcId="{A07B45AA-95C3-4E41-A0E8-885FC2C876C9}" destId="{2F9F2FD2-AAD2-1243-B889-B1801E284D74}" srcOrd="0" destOrd="0" presId="urn:microsoft.com/office/officeart/2005/8/layout/process4"/>
    <dgm:cxn modelId="{E3CC7ED8-76F4-FA40-B805-86532FE75686}" type="presParOf" srcId="{2F9F2FD2-AAD2-1243-B889-B1801E284D74}" destId="{D4A2133B-2CA1-A144-A894-0381B6EECA2C}" srcOrd="0" destOrd="0" presId="urn:microsoft.com/office/officeart/2005/8/layout/process4"/>
    <dgm:cxn modelId="{05E398E3-42AB-5E4A-B8FD-E8C072E6554E}" type="presParOf" srcId="{2F9F2FD2-AAD2-1243-B889-B1801E284D74}" destId="{F9F1A2D2-0E12-E443-9D2D-AE2BD6ED06B6}" srcOrd="1" destOrd="0" presId="urn:microsoft.com/office/officeart/2005/8/layout/process4"/>
    <dgm:cxn modelId="{FD5D564E-F0EE-334D-8560-D37876067333}" type="presParOf" srcId="{2F9F2FD2-AAD2-1243-B889-B1801E284D74}" destId="{F473B54E-750F-F145-AE6B-2584032B0825}" srcOrd="2" destOrd="0" presId="urn:microsoft.com/office/officeart/2005/8/layout/process4"/>
    <dgm:cxn modelId="{7C304985-BE54-2944-93DA-28E4A2EEA022}" type="presParOf" srcId="{F473B54E-750F-F145-AE6B-2584032B0825}" destId="{C728AB1D-BAAF-E342-A9AE-840AB06593B0}" srcOrd="0" destOrd="0" presId="urn:microsoft.com/office/officeart/2005/8/layout/process4"/>
    <dgm:cxn modelId="{DB9668B1-E4D2-084E-9371-BA6651E66089}" type="presParOf" srcId="{F473B54E-750F-F145-AE6B-2584032B0825}" destId="{CA360181-6E52-6446-ACF9-F53D0FB04414}" srcOrd="1" destOrd="0" presId="urn:microsoft.com/office/officeart/2005/8/layout/process4"/>
    <dgm:cxn modelId="{3380AE14-E2EC-7543-82B9-0C55741D66C7}" type="presParOf" srcId="{A07B45AA-95C3-4E41-A0E8-885FC2C876C9}" destId="{8FC5FF5F-1642-6846-AEC8-F50DC29441F8}" srcOrd="1" destOrd="0" presId="urn:microsoft.com/office/officeart/2005/8/layout/process4"/>
    <dgm:cxn modelId="{EDED5E87-C3A2-1A4D-B849-C83B78FBF868}" type="presParOf" srcId="{A07B45AA-95C3-4E41-A0E8-885FC2C876C9}" destId="{D89D3372-9519-A34F-8216-F02A17697B4A}" srcOrd="2" destOrd="0" presId="urn:microsoft.com/office/officeart/2005/8/layout/process4"/>
    <dgm:cxn modelId="{B9543A6B-13B7-5F42-855D-8B730C43E391}" type="presParOf" srcId="{D89D3372-9519-A34F-8216-F02A17697B4A}" destId="{C0CE0D85-365E-5F41-9829-D05BAD542EFD}" srcOrd="0" destOrd="0" presId="urn:microsoft.com/office/officeart/2005/8/layout/process4"/>
    <dgm:cxn modelId="{34EFB78E-F355-BA45-9FFE-92071427D16F}" type="presParOf" srcId="{D89D3372-9519-A34F-8216-F02A17697B4A}" destId="{DBA65CB4-17C3-6B42-AF1F-5DB896D2C2A1}" srcOrd="1" destOrd="0" presId="urn:microsoft.com/office/officeart/2005/8/layout/process4"/>
    <dgm:cxn modelId="{47D1AA36-7CFA-5348-8B3F-CAFB75E219FB}" type="presParOf" srcId="{D89D3372-9519-A34F-8216-F02A17697B4A}" destId="{67DE03BF-4A56-CC40-ABA9-37F473D8D3D8}" srcOrd="2" destOrd="0" presId="urn:microsoft.com/office/officeart/2005/8/layout/process4"/>
    <dgm:cxn modelId="{F0D9FD7E-849F-6440-9DB1-C5C7671ACB66}" type="presParOf" srcId="{67DE03BF-4A56-CC40-ABA9-37F473D8D3D8}" destId="{09CC998E-7B14-D645-BB4F-4BCB5D89BD3C}" srcOrd="0" destOrd="0" presId="urn:microsoft.com/office/officeart/2005/8/layout/process4"/>
    <dgm:cxn modelId="{B24E2B79-4A69-C44E-9478-E3EF192143C0}" type="presParOf" srcId="{A07B45AA-95C3-4E41-A0E8-885FC2C876C9}" destId="{1EE301E3-727F-4E45-9419-629BC168E248}" srcOrd="3" destOrd="0" presId="urn:microsoft.com/office/officeart/2005/8/layout/process4"/>
    <dgm:cxn modelId="{906D7CB0-7227-2142-AF1B-225293F17196}" type="presParOf" srcId="{A07B45AA-95C3-4E41-A0E8-885FC2C876C9}" destId="{D7252F61-FA91-344F-B35E-3DF0EF102165}" srcOrd="4" destOrd="0" presId="urn:microsoft.com/office/officeart/2005/8/layout/process4"/>
    <dgm:cxn modelId="{71C43393-616B-2C47-9D76-7D69DBA289D6}" type="presParOf" srcId="{D7252F61-FA91-344F-B35E-3DF0EF102165}" destId="{ABC788D0-B984-9643-82A1-FA3FD0ADB7C3}" srcOrd="0" destOrd="0" presId="urn:microsoft.com/office/officeart/2005/8/layout/process4"/>
    <dgm:cxn modelId="{578A0B9E-AF5D-8447-A98E-E4C70913EF26}" type="presParOf" srcId="{D7252F61-FA91-344F-B35E-3DF0EF102165}" destId="{998A9B87-4D3F-8E42-A009-03B847A562D1}" srcOrd="1" destOrd="0" presId="urn:microsoft.com/office/officeart/2005/8/layout/process4"/>
    <dgm:cxn modelId="{BA24780A-88F2-8442-9DA2-9BBECF99AD28}" type="presParOf" srcId="{D7252F61-FA91-344F-B35E-3DF0EF102165}" destId="{D577BA5F-6CEC-9C44-8BF0-05218F2F17F1}" srcOrd="2" destOrd="0" presId="urn:microsoft.com/office/officeart/2005/8/layout/process4"/>
    <dgm:cxn modelId="{2ADB0208-483F-5C48-9A86-8FA52F9C06B8}" type="presParOf" srcId="{D577BA5F-6CEC-9C44-8BF0-05218F2F17F1}" destId="{746B7388-36C3-8843-ADBA-9F9A2001E2F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FD5277-72B3-48F3-966F-1C817B1A019F}"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0432C739-6D68-4B03-B889-1281B78FDE7F}">
      <dgm:prSet custT="1"/>
      <dgm:spPr/>
      <dgm:t>
        <a:bodyPr/>
        <a:lstStyle/>
        <a:p>
          <a:r>
            <a:rPr lang="en-GB" sz="2400" dirty="0"/>
            <a:t>A high fat diet and excess saturated fatty acids (SFA)</a:t>
          </a:r>
          <a:endParaRPr lang="en-US" sz="2400" dirty="0"/>
        </a:p>
      </dgm:t>
    </dgm:pt>
    <dgm:pt modelId="{8F0F5600-393B-46B1-B73D-A8BCB37D9FFA}" type="parTrans" cxnId="{A4E23271-9D6D-492E-AB25-1F9811EA992A}">
      <dgm:prSet/>
      <dgm:spPr/>
      <dgm:t>
        <a:bodyPr/>
        <a:lstStyle/>
        <a:p>
          <a:endParaRPr lang="en-US" sz="2800"/>
        </a:p>
      </dgm:t>
    </dgm:pt>
    <dgm:pt modelId="{01C6B73E-D926-4746-BC6A-B37586B3FD02}" type="sibTrans" cxnId="{A4E23271-9D6D-492E-AB25-1F9811EA992A}">
      <dgm:prSet/>
      <dgm:spPr/>
      <dgm:t>
        <a:bodyPr/>
        <a:lstStyle/>
        <a:p>
          <a:endParaRPr lang="en-US" sz="2800"/>
        </a:p>
      </dgm:t>
    </dgm:pt>
    <dgm:pt modelId="{9EB925B9-65CB-43DE-BD1F-7CF8DDC5D314}">
      <dgm:prSet custT="1"/>
      <dgm:spPr/>
      <dgm:t>
        <a:bodyPr/>
        <a:lstStyle/>
        <a:p>
          <a:r>
            <a:rPr lang="en-GB" sz="2400" dirty="0"/>
            <a:t>High cholesterol levels</a:t>
          </a:r>
          <a:endParaRPr lang="en-US" sz="2400" dirty="0"/>
        </a:p>
      </dgm:t>
    </dgm:pt>
    <dgm:pt modelId="{1356D828-A9E1-4FEA-B69D-02C0AF41C6AC}" type="parTrans" cxnId="{C828761E-F51C-4A8D-9CB9-A79930D999AE}">
      <dgm:prSet/>
      <dgm:spPr/>
      <dgm:t>
        <a:bodyPr/>
        <a:lstStyle/>
        <a:p>
          <a:endParaRPr lang="en-US" sz="2800"/>
        </a:p>
      </dgm:t>
    </dgm:pt>
    <dgm:pt modelId="{212A209C-28BA-4DED-BCF0-9A5F55C3A3BF}" type="sibTrans" cxnId="{C828761E-F51C-4A8D-9CB9-A79930D999AE}">
      <dgm:prSet/>
      <dgm:spPr/>
      <dgm:t>
        <a:bodyPr/>
        <a:lstStyle/>
        <a:p>
          <a:endParaRPr lang="en-US" sz="2800"/>
        </a:p>
      </dgm:t>
    </dgm:pt>
    <dgm:pt modelId="{EC00DF0B-CD07-44CF-9E53-0EEA10F17EE5}">
      <dgm:prSet custT="1"/>
      <dgm:spPr/>
      <dgm:t>
        <a:bodyPr/>
        <a:lstStyle/>
        <a:p>
          <a:r>
            <a:rPr lang="en-GB" sz="2000" dirty="0"/>
            <a:t>In animal model studies, a high fat and high cholesterol diet:  ↑Tau hyperphosphorylation, ↓memory performance, ↑ hippocampal p-tau levels in old age</a:t>
          </a:r>
          <a:endParaRPr lang="en-US" sz="2000" dirty="0"/>
        </a:p>
      </dgm:t>
    </dgm:pt>
    <dgm:pt modelId="{F62A7395-91DC-4CA2-BCF2-5239B2EF2547}" type="parTrans" cxnId="{E9BF7845-7A12-483F-B927-D14A78CDBA27}">
      <dgm:prSet/>
      <dgm:spPr/>
      <dgm:t>
        <a:bodyPr/>
        <a:lstStyle/>
        <a:p>
          <a:endParaRPr lang="en-US" sz="2800"/>
        </a:p>
      </dgm:t>
    </dgm:pt>
    <dgm:pt modelId="{665CF189-8FB5-432F-913C-CF81CE79BAD5}" type="sibTrans" cxnId="{E9BF7845-7A12-483F-B927-D14A78CDBA27}">
      <dgm:prSet/>
      <dgm:spPr/>
      <dgm:t>
        <a:bodyPr/>
        <a:lstStyle/>
        <a:p>
          <a:endParaRPr lang="en-US" sz="2800"/>
        </a:p>
      </dgm:t>
    </dgm:pt>
    <dgm:pt modelId="{0A4D880E-035C-4584-B45D-C46A5C2C81E0}">
      <dgm:prSet custT="1"/>
      <dgm:spPr/>
      <dgm:t>
        <a:bodyPr/>
        <a:lstStyle/>
        <a:p>
          <a:r>
            <a:rPr lang="en-GB" sz="2400" dirty="0"/>
            <a:t>The role of heavy metals is speculated (especially lead and cadmium), current results are very inconclusive</a:t>
          </a:r>
          <a:endParaRPr lang="en-US" sz="2400" dirty="0"/>
        </a:p>
      </dgm:t>
    </dgm:pt>
    <dgm:pt modelId="{A53FA84D-8862-456E-BA84-95F29881114B}" type="parTrans" cxnId="{1743CC01-93EF-413F-B202-50CFE32901B2}">
      <dgm:prSet/>
      <dgm:spPr/>
      <dgm:t>
        <a:bodyPr/>
        <a:lstStyle/>
        <a:p>
          <a:endParaRPr lang="en-US" sz="2800"/>
        </a:p>
      </dgm:t>
    </dgm:pt>
    <dgm:pt modelId="{1BB4C5A1-3262-4971-8CA6-5167AFE42A27}" type="sibTrans" cxnId="{1743CC01-93EF-413F-B202-50CFE32901B2}">
      <dgm:prSet/>
      <dgm:spPr/>
      <dgm:t>
        <a:bodyPr/>
        <a:lstStyle/>
        <a:p>
          <a:endParaRPr lang="en-US" sz="2800"/>
        </a:p>
      </dgm:t>
    </dgm:pt>
    <dgm:pt modelId="{06D85077-CC6F-F048-9C7B-2E315F4EF643}">
      <dgm:prSet custT="1"/>
      <dgm:spPr/>
      <dgm:t>
        <a:bodyPr/>
        <a:lstStyle/>
        <a:p>
          <a:r>
            <a:rPr lang="en-GB" sz="1600" b="1" dirty="0"/>
            <a:t>Related to hyper-insulinemia, which is associated with a higher risk of Alzheimer’s disease</a:t>
          </a:r>
          <a:r>
            <a:rPr lang="en-GB" sz="1600" b="1" baseline="30000" dirty="0"/>
            <a:t>1,2</a:t>
          </a:r>
          <a:endParaRPr lang="en-GB" sz="1600" b="1" dirty="0"/>
        </a:p>
      </dgm:t>
    </dgm:pt>
    <dgm:pt modelId="{B1A70FA7-8790-844E-9FC6-7D1ED3C3DD81}" type="parTrans" cxnId="{4C3DF3E7-3C38-7F47-B53F-E9A15C48C53E}">
      <dgm:prSet/>
      <dgm:spPr/>
      <dgm:t>
        <a:bodyPr/>
        <a:lstStyle/>
        <a:p>
          <a:endParaRPr lang="en-GB" sz="2800"/>
        </a:p>
      </dgm:t>
    </dgm:pt>
    <dgm:pt modelId="{6702A2F9-6C91-A74C-BC0B-96F2D9CFA4B7}" type="sibTrans" cxnId="{4C3DF3E7-3C38-7F47-B53F-E9A15C48C53E}">
      <dgm:prSet/>
      <dgm:spPr/>
      <dgm:t>
        <a:bodyPr/>
        <a:lstStyle/>
        <a:p>
          <a:endParaRPr lang="en-GB" sz="2800"/>
        </a:p>
      </dgm:t>
    </dgm:pt>
    <dgm:pt modelId="{65356726-F045-9549-A018-EB994D1D13E5}">
      <dgm:prSet custT="1"/>
      <dgm:spPr/>
      <dgm:t>
        <a:bodyPr/>
        <a:lstStyle/>
        <a:p>
          <a:r>
            <a:rPr lang="en-GB" sz="1600" b="1" dirty="0"/>
            <a:t>Contribute to oxysterols accumulating in the brain in AD</a:t>
          </a:r>
          <a:endParaRPr lang="en-US" sz="1600" b="1" dirty="0"/>
        </a:p>
      </dgm:t>
    </dgm:pt>
    <dgm:pt modelId="{831FF2AC-24F9-AF42-8802-0F10141D0969}" type="parTrans" cxnId="{EA32925F-FA61-A941-B783-CA2E37A6DA46}">
      <dgm:prSet/>
      <dgm:spPr/>
      <dgm:t>
        <a:bodyPr/>
        <a:lstStyle/>
        <a:p>
          <a:endParaRPr lang="en-GB" sz="2800"/>
        </a:p>
      </dgm:t>
    </dgm:pt>
    <dgm:pt modelId="{AEAE9004-6305-1846-8BCB-0ABEC107054C}" type="sibTrans" cxnId="{EA32925F-FA61-A941-B783-CA2E37A6DA46}">
      <dgm:prSet/>
      <dgm:spPr/>
      <dgm:t>
        <a:bodyPr/>
        <a:lstStyle/>
        <a:p>
          <a:endParaRPr lang="en-GB" sz="2800"/>
        </a:p>
      </dgm:t>
    </dgm:pt>
    <dgm:pt modelId="{279911C0-7D39-C74E-AAA1-7381AAFCB8CB}">
      <dgm:prSet custT="1"/>
      <dgm:spPr/>
      <dgm:t>
        <a:bodyPr/>
        <a:lstStyle/>
        <a:p>
          <a:pPr algn="l"/>
          <a:r>
            <a:rPr lang="en-GB" sz="1600" b="1" dirty="0"/>
            <a:t>Positive correlation between cholesterol levels in the brain and the severity of dementia in Alzheimer’s disease patients</a:t>
          </a:r>
          <a:r>
            <a:rPr lang="en-GB" sz="1600" b="1" baseline="30000" dirty="0"/>
            <a:t>4</a:t>
          </a:r>
          <a:endParaRPr lang="en-US" sz="1600" b="1" baseline="30000" dirty="0"/>
        </a:p>
      </dgm:t>
    </dgm:pt>
    <dgm:pt modelId="{00CC4917-42CE-214E-B297-C309FCAC9CA4}" type="parTrans" cxnId="{5978A45E-D358-7043-BA89-9FEF2F4299CB}">
      <dgm:prSet/>
      <dgm:spPr/>
      <dgm:t>
        <a:bodyPr/>
        <a:lstStyle/>
        <a:p>
          <a:endParaRPr lang="en-GB" sz="2800"/>
        </a:p>
      </dgm:t>
    </dgm:pt>
    <dgm:pt modelId="{87309670-561B-3B4F-BA37-AEC51E71BC39}" type="sibTrans" cxnId="{5978A45E-D358-7043-BA89-9FEF2F4299CB}">
      <dgm:prSet/>
      <dgm:spPr/>
      <dgm:t>
        <a:bodyPr/>
        <a:lstStyle/>
        <a:p>
          <a:endParaRPr lang="en-GB" sz="2800"/>
        </a:p>
      </dgm:t>
    </dgm:pt>
    <dgm:pt modelId="{8A20894A-56B1-6844-90BA-B9C826442244}">
      <dgm:prSet custT="1"/>
      <dgm:spPr/>
      <dgm:t>
        <a:bodyPr/>
        <a:lstStyle/>
        <a:p>
          <a:r>
            <a:rPr lang="en-GB" sz="1600" b="1" dirty="0"/>
            <a:t>Promotes the development of hypercholesterolemia</a:t>
          </a:r>
          <a:r>
            <a:rPr lang="en-GB" sz="1600" b="1" baseline="30000" dirty="0"/>
            <a:t>3</a:t>
          </a:r>
          <a:r>
            <a:rPr lang="en-GB" sz="1600" b="1" dirty="0"/>
            <a:t> </a:t>
          </a:r>
        </a:p>
      </dgm:t>
    </dgm:pt>
    <dgm:pt modelId="{4035B3AC-8C61-2943-ABF1-533CAA9DF17C}" type="parTrans" cxnId="{B3A37BA7-3032-F040-A3AF-299EA7D24CDB}">
      <dgm:prSet/>
      <dgm:spPr/>
      <dgm:t>
        <a:bodyPr/>
        <a:lstStyle/>
        <a:p>
          <a:endParaRPr lang="en-GB"/>
        </a:p>
      </dgm:t>
    </dgm:pt>
    <dgm:pt modelId="{ABBC037E-27A9-C44E-9052-AA0EB3A30004}" type="sibTrans" cxnId="{B3A37BA7-3032-F040-A3AF-299EA7D24CDB}">
      <dgm:prSet/>
      <dgm:spPr/>
      <dgm:t>
        <a:bodyPr/>
        <a:lstStyle/>
        <a:p>
          <a:endParaRPr lang="en-GB"/>
        </a:p>
      </dgm:t>
    </dgm:pt>
    <dgm:pt modelId="{494A36C0-9165-5344-8A5E-D25F859BCB87}" type="pres">
      <dgm:prSet presAssocID="{8BFD5277-72B3-48F3-966F-1C817B1A019F}" presName="Name0" presStyleCnt="0">
        <dgm:presLayoutVars>
          <dgm:dir/>
          <dgm:animLvl val="lvl"/>
          <dgm:resizeHandles val="exact"/>
        </dgm:presLayoutVars>
      </dgm:prSet>
      <dgm:spPr/>
    </dgm:pt>
    <dgm:pt modelId="{104351E0-9CB8-1F4A-9458-D3B2106F6A20}" type="pres">
      <dgm:prSet presAssocID="{0A4D880E-035C-4584-B45D-C46A5C2C81E0}" presName="boxAndChildren" presStyleCnt="0"/>
      <dgm:spPr/>
    </dgm:pt>
    <dgm:pt modelId="{E2E3334E-DCCF-0A4E-8317-1829F392BAD1}" type="pres">
      <dgm:prSet presAssocID="{0A4D880E-035C-4584-B45D-C46A5C2C81E0}" presName="parentTextBox" presStyleLbl="node1" presStyleIdx="0" presStyleCnt="4"/>
      <dgm:spPr/>
    </dgm:pt>
    <dgm:pt modelId="{8D3C2021-AFEB-5745-9686-04E5D633D34D}" type="pres">
      <dgm:prSet presAssocID="{665CF189-8FB5-432F-913C-CF81CE79BAD5}" presName="sp" presStyleCnt="0"/>
      <dgm:spPr/>
    </dgm:pt>
    <dgm:pt modelId="{665A84B7-D8B8-7448-9C69-A2C0C7F962DA}" type="pres">
      <dgm:prSet presAssocID="{EC00DF0B-CD07-44CF-9E53-0EEA10F17EE5}" presName="arrowAndChildren" presStyleCnt="0"/>
      <dgm:spPr/>
    </dgm:pt>
    <dgm:pt modelId="{8DBC7691-88DE-334B-AE00-ADABAB79DD62}" type="pres">
      <dgm:prSet presAssocID="{EC00DF0B-CD07-44CF-9E53-0EEA10F17EE5}" presName="parentTextArrow" presStyleLbl="node1" presStyleIdx="1" presStyleCnt="4"/>
      <dgm:spPr/>
    </dgm:pt>
    <dgm:pt modelId="{71DADA5F-BF6A-884E-854E-7EDF64A5C778}" type="pres">
      <dgm:prSet presAssocID="{212A209C-28BA-4DED-BCF0-9A5F55C3A3BF}" presName="sp" presStyleCnt="0"/>
      <dgm:spPr/>
    </dgm:pt>
    <dgm:pt modelId="{9795CA54-956C-B348-BAB8-D68A9EB5F3C3}" type="pres">
      <dgm:prSet presAssocID="{9EB925B9-65CB-43DE-BD1F-7CF8DDC5D314}" presName="arrowAndChildren" presStyleCnt="0"/>
      <dgm:spPr/>
    </dgm:pt>
    <dgm:pt modelId="{ED3742C5-F1AB-9749-AF32-39D2E1B896D9}" type="pres">
      <dgm:prSet presAssocID="{9EB925B9-65CB-43DE-BD1F-7CF8DDC5D314}" presName="parentTextArrow" presStyleLbl="node1" presStyleIdx="1" presStyleCnt="4"/>
      <dgm:spPr/>
    </dgm:pt>
    <dgm:pt modelId="{0EB41131-2D40-A549-93E8-09D534ACB6C9}" type="pres">
      <dgm:prSet presAssocID="{9EB925B9-65CB-43DE-BD1F-7CF8DDC5D314}" presName="arrow" presStyleLbl="node1" presStyleIdx="2" presStyleCnt="4"/>
      <dgm:spPr/>
    </dgm:pt>
    <dgm:pt modelId="{1691034F-4E1D-2941-B0CC-21BCFD52E58E}" type="pres">
      <dgm:prSet presAssocID="{9EB925B9-65CB-43DE-BD1F-7CF8DDC5D314}" presName="descendantArrow" presStyleCnt="0"/>
      <dgm:spPr/>
    </dgm:pt>
    <dgm:pt modelId="{B706FE66-C70C-FB4E-90D3-30A4D483835C}" type="pres">
      <dgm:prSet presAssocID="{65356726-F045-9549-A018-EB994D1D13E5}" presName="childTextArrow" presStyleLbl="fgAccFollowNode1" presStyleIdx="0" presStyleCnt="4">
        <dgm:presLayoutVars>
          <dgm:bulletEnabled val="1"/>
        </dgm:presLayoutVars>
      </dgm:prSet>
      <dgm:spPr/>
    </dgm:pt>
    <dgm:pt modelId="{AE307D23-42B3-2642-9196-3D2BDFAE3841}" type="pres">
      <dgm:prSet presAssocID="{279911C0-7D39-C74E-AAA1-7381AAFCB8CB}" presName="childTextArrow" presStyleLbl="fgAccFollowNode1" presStyleIdx="1" presStyleCnt="4">
        <dgm:presLayoutVars>
          <dgm:bulletEnabled val="1"/>
        </dgm:presLayoutVars>
      </dgm:prSet>
      <dgm:spPr/>
    </dgm:pt>
    <dgm:pt modelId="{20593B90-5969-244E-8ADF-E8BAD74211C0}" type="pres">
      <dgm:prSet presAssocID="{01C6B73E-D926-4746-BC6A-B37586B3FD02}" presName="sp" presStyleCnt="0"/>
      <dgm:spPr/>
    </dgm:pt>
    <dgm:pt modelId="{62F3C1DB-804E-7B48-BDD9-2EA78C923D1F}" type="pres">
      <dgm:prSet presAssocID="{0432C739-6D68-4B03-B889-1281B78FDE7F}" presName="arrowAndChildren" presStyleCnt="0"/>
      <dgm:spPr/>
    </dgm:pt>
    <dgm:pt modelId="{04C2E57D-5DEC-624E-9210-512E011920B3}" type="pres">
      <dgm:prSet presAssocID="{0432C739-6D68-4B03-B889-1281B78FDE7F}" presName="parentTextArrow" presStyleLbl="node1" presStyleIdx="2" presStyleCnt="4"/>
      <dgm:spPr/>
    </dgm:pt>
    <dgm:pt modelId="{9CF225EB-E06E-714D-85A5-A08856D0B5D2}" type="pres">
      <dgm:prSet presAssocID="{0432C739-6D68-4B03-B889-1281B78FDE7F}" presName="arrow" presStyleLbl="node1" presStyleIdx="3" presStyleCnt="4"/>
      <dgm:spPr/>
    </dgm:pt>
    <dgm:pt modelId="{199C9AEC-F991-4F4A-A9D2-9253F0BC4645}" type="pres">
      <dgm:prSet presAssocID="{0432C739-6D68-4B03-B889-1281B78FDE7F}" presName="descendantArrow" presStyleCnt="0"/>
      <dgm:spPr/>
    </dgm:pt>
    <dgm:pt modelId="{3A17380C-7263-B44C-ADD7-2B5CCC05DEFB}" type="pres">
      <dgm:prSet presAssocID="{06D85077-CC6F-F048-9C7B-2E315F4EF643}" presName="childTextArrow" presStyleLbl="fgAccFollowNode1" presStyleIdx="2" presStyleCnt="4">
        <dgm:presLayoutVars>
          <dgm:bulletEnabled val="1"/>
        </dgm:presLayoutVars>
      </dgm:prSet>
      <dgm:spPr/>
    </dgm:pt>
    <dgm:pt modelId="{787B8AF3-AC11-B946-800C-9D6E8B0686EE}" type="pres">
      <dgm:prSet presAssocID="{8A20894A-56B1-6844-90BA-B9C826442244}" presName="childTextArrow" presStyleLbl="fgAccFollowNode1" presStyleIdx="3" presStyleCnt="4">
        <dgm:presLayoutVars>
          <dgm:bulletEnabled val="1"/>
        </dgm:presLayoutVars>
      </dgm:prSet>
      <dgm:spPr/>
    </dgm:pt>
  </dgm:ptLst>
  <dgm:cxnLst>
    <dgm:cxn modelId="{1743CC01-93EF-413F-B202-50CFE32901B2}" srcId="{8BFD5277-72B3-48F3-966F-1C817B1A019F}" destId="{0A4D880E-035C-4584-B45D-C46A5C2C81E0}" srcOrd="3" destOrd="0" parTransId="{A53FA84D-8862-456E-BA84-95F29881114B}" sibTransId="{1BB4C5A1-3262-4971-8CA6-5167AFE42A27}"/>
    <dgm:cxn modelId="{125A190F-DF7A-DB4A-9DAD-08EC35EC4F93}" type="presOf" srcId="{06D85077-CC6F-F048-9C7B-2E315F4EF643}" destId="{3A17380C-7263-B44C-ADD7-2B5CCC05DEFB}" srcOrd="0" destOrd="0" presId="urn:microsoft.com/office/officeart/2005/8/layout/process4"/>
    <dgm:cxn modelId="{ED914F0F-3255-C94E-B259-CA830AA1B1BD}" type="presOf" srcId="{EC00DF0B-CD07-44CF-9E53-0EEA10F17EE5}" destId="{8DBC7691-88DE-334B-AE00-ADABAB79DD62}" srcOrd="0" destOrd="0" presId="urn:microsoft.com/office/officeart/2005/8/layout/process4"/>
    <dgm:cxn modelId="{C828761E-F51C-4A8D-9CB9-A79930D999AE}" srcId="{8BFD5277-72B3-48F3-966F-1C817B1A019F}" destId="{9EB925B9-65CB-43DE-BD1F-7CF8DDC5D314}" srcOrd="1" destOrd="0" parTransId="{1356D828-A9E1-4FEA-B69D-02C0AF41C6AC}" sibTransId="{212A209C-28BA-4DED-BCF0-9A5F55C3A3BF}"/>
    <dgm:cxn modelId="{554BDE24-1D08-304F-9B36-630A77251D26}" type="presOf" srcId="{279911C0-7D39-C74E-AAA1-7381AAFCB8CB}" destId="{AE307D23-42B3-2642-9196-3D2BDFAE3841}" srcOrd="0" destOrd="0" presId="urn:microsoft.com/office/officeart/2005/8/layout/process4"/>
    <dgm:cxn modelId="{98AC4C30-A6AF-6F42-A94C-7A098D15BF62}" type="presOf" srcId="{8A20894A-56B1-6844-90BA-B9C826442244}" destId="{787B8AF3-AC11-B946-800C-9D6E8B0686EE}" srcOrd="0" destOrd="0" presId="urn:microsoft.com/office/officeart/2005/8/layout/process4"/>
    <dgm:cxn modelId="{E9BF7845-7A12-483F-B927-D14A78CDBA27}" srcId="{8BFD5277-72B3-48F3-966F-1C817B1A019F}" destId="{EC00DF0B-CD07-44CF-9E53-0EEA10F17EE5}" srcOrd="2" destOrd="0" parTransId="{F62A7395-91DC-4CA2-BCF2-5239B2EF2547}" sibTransId="{665CF189-8FB5-432F-913C-CF81CE79BAD5}"/>
    <dgm:cxn modelId="{BA6F2346-674A-6C41-ABF6-DAF1FEF33406}" type="presOf" srcId="{0432C739-6D68-4B03-B889-1281B78FDE7F}" destId="{9CF225EB-E06E-714D-85A5-A08856D0B5D2}" srcOrd="1" destOrd="0" presId="urn:microsoft.com/office/officeart/2005/8/layout/process4"/>
    <dgm:cxn modelId="{BD0D2F51-B205-0B4C-A1B3-5A8B016DEF74}" type="presOf" srcId="{65356726-F045-9549-A018-EB994D1D13E5}" destId="{B706FE66-C70C-FB4E-90D3-30A4D483835C}" srcOrd="0" destOrd="0" presId="urn:microsoft.com/office/officeart/2005/8/layout/process4"/>
    <dgm:cxn modelId="{5978A45E-D358-7043-BA89-9FEF2F4299CB}" srcId="{9EB925B9-65CB-43DE-BD1F-7CF8DDC5D314}" destId="{279911C0-7D39-C74E-AAA1-7381AAFCB8CB}" srcOrd="1" destOrd="0" parTransId="{00CC4917-42CE-214E-B297-C309FCAC9CA4}" sibTransId="{87309670-561B-3B4F-BA37-AEC51E71BC39}"/>
    <dgm:cxn modelId="{EA32925F-FA61-A941-B783-CA2E37A6DA46}" srcId="{9EB925B9-65CB-43DE-BD1F-7CF8DDC5D314}" destId="{65356726-F045-9549-A018-EB994D1D13E5}" srcOrd="0" destOrd="0" parTransId="{831FF2AC-24F9-AF42-8802-0F10141D0969}" sibTransId="{AEAE9004-6305-1846-8BCB-0ABEC107054C}"/>
    <dgm:cxn modelId="{A4E23271-9D6D-492E-AB25-1F9811EA992A}" srcId="{8BFD5277-72B3-48F3-966F-1C817B1A019F}" destId="{0432C739-6D68-4B03-B889-1281B78FDE7F}" srcOrd="0" destOrd="0" parTransId="{8F0F5600-393B-46B1-B73D-A8BCB37D9FFA}" sibTransId="{01C6B73E-D926-4746-BC6A-B37586B3FD02}"/>
    <dgm:cxn modelId="{63853D8D-8EDF-2843-A953-C26E4048E58A}" type="presOf" srcId="{0432C739-6D68-4B03-B889-1281B78FDE7F}" destId="{04C2E57D-5DEC-624E-9210-512E011920B3}" srcOrd="0" destOrd="0" presId="urn:microsoft.com/office/officeart/2005/8/layout/process4"/>
    <dgm:cxn modelId="{37E23293-3B22-2B43-8E5A-3FA5D3FC9AF9}" type="presOf" srcId="{9EB925B9-65CB-43DE-BD1F-7CF8DDC5D314}" destId="{ED3742C5-F1AB-9749-AF32-39D2E1B896D9}" srcOrd="0" destOrd="0" presId="urn:microsoft.com/office/officeart/2005/8/layout/process4"/>
    <dgm:cxn modelId="{B3A37BA7-3032-F040-A3AF-299EA7D24CDB}" srcId="{0432C739-6D68-4B03-B889-1281B78FDE7F}" destId="{8A20894A-56B1-6844-90BA-B9C826442244}" srcOrd="1" destOrd="0" parTransId="{4035B3AC-8C61-2943-ABF1-533CAA9DF17C}" sibTransId="{ABBC037E-27A9-C44E-9052-AA0EB3A30004}"/>
    <dgm:cxn modelId="{21AE22BC-2B6C-284D-9356-B0687B9BD785}" type="presOf" srcId="{9EB925B9-65CB-43DE-BD1F-7CF8DDC5D314}" destId="{0EB41131-2D40-A549-93E8-09D534ACB6C9}" srcOrd="1" destOrd="0" presId="urn:microsoft.com/office/officeart/2005/8/layout/process4"/>
    <dgm:cxn modelId="{0F2D26CD-F2A4-C849-B9EC-58C808E45968}" type="presOf" srcId="{0A4D880E-035C-4584-B45D-C46A5C2C81E0}" destId="{E2E3334E-DCCF-0A4E-8317-1829F392BAD1}" srcOrd="0" destOrd="0" presId="urn:microsoft.com/office/officeart/2005/8/layout/process4"/>
    <dgm:cxn modelId="{4C3DF3E7-3C38-7F47-B53F-E9A15C48C53E}" srcId="{0432C739-6D68-4B03-B889-1281B78FDE7F}" destId="{06D85077-CC6F-F048-9C7B-2E315F4EF643}" srcOrd="0" destOrd="0" parTransId="{B1A70FA7-8790-844E-9FC6-7D1ED3C3DD81}" sibTransId="{6702A2F9-6C91-A74C-BC0B-96F2D9CFA4B7}"/>
    <dgm:cxn modelId="{5E231DFE-03A1-8D46-9162-AF2A7ACEB3F6}" type="presOf" srcId="{8BFD5277-72B3-48F3-966F-1C817B1A019F}" destId="{494A36C0-9165-5344-8A5E-D25F859BCB87}" srcOrd="0" destOrd="0" presId="urn:microsoft.com/office/officeart/2005/8/layout/process4"/>
    <dgm:cxn modelId="{81BEC6F3-38F6-3340-B112-AF46C43B8ACA}" type="presParOf" srcId="{494A36C0-9165-5344-8A5E-D25F859BCB87}" destId="{104351E0-9CB8-1F4A-9458-D3B2106F6A20}" srcOrd="0" destOrd="0" presId="urn:microsoft.com/office/officeart/2005/8/layout/process4"/>
    <dgm:cxn modelId="{C6E3EA97-6163-934D-985D-932B0CCA1114}" type="presParOf" srcId="{104351E0-9CB8-1F4A-9458-D3B2106F6A20}" destId="{E2E3334E-DCCF-0A4E-8317-1829F392BAD1}" srcOrd="0" destOrd="0" presId="urn:microsoft.com/office/officeart/2005/8/layout/process4"/>
    <dgm:cxn modelId="{D1FEEC98-E674-014B-91D7-E8E85DADFD5D}" type="presParOf" srcId="{494A36C0-9165-5344-8A5E-D25F859BCB87}" destId="{8D3C2021-AFEB-5745-9686-04E5D633D34D}" srcOrd="1" destOrd="0" presId="urn:microsoft.com/office/officeart/2005/8/layout/process4"/>
    <dgm:cxn modelId="{98514C60-2536-1D48-B714-9078C4796DD6}" type="presParOf" srcId="{494A36C0-9165-5344-8A5E-D25F859BCB87}" destId="{665A84B7-D8B8-7448-9C69-A2C0C7F962DA}" srcOrd="2" destOrd="0" presId="urn:microsoft.com/office/officeart/2005/8/layout/process4"/>
    <dgm:cxn modelId="{D675D5D8-AD73-AB44-9431-85AB9C5807A5}" type="presParOf" srcId="{665A84B7-D8B8-7448-9C69-A2C0C7F962DA}" destId="{8DBC7691-88DE-334B-AE00-ADABAB79DD62}" srcOrd="0" destOrd="0" presId="urn:microsoft.com/office/officeart/2005/8/layout/process4"/>
    <dgm:cxn modelId="{A6A745F2-6AC3-FB4D-96AB-A218D1BE5B73}" type="presParOf" srcId="{494A36C0-9165-5344-8A5E-D25F859BCB87}" destId="{71DADA5F-BF6A-884E-854E-7EDF64A5C778}" srcOrd="3" destOrd="0" presId="urn:microsoft.com/office/officeart/2005/8/layout/process4"/>
    <dgm:cxn modelId="{17AA66FF-233A-F146-88B7-DEFD07BAB7F0}" type="presParOf" srcId="{494A36C0-9165-5344-8A5E-D25F859BCB87}" destId="{9795CA54-956C-B348-BAB8-D68A9EB5F3C3}" srcOrd="4" destOrd="0" presId="urn:microsoft.com/office/officeart/2005/8/layout/process4"/>
    <dgm:cxn modelId="{6D9469E4-17F6-484A-8D4F-E0C9BB6B7296}" type="presParOf" srcId="{9795CA54-956C-B348-BAB8-D68A9EB5F3C3}" destId="{ED3742C5-F1AB-9749-AF32-39D2E1B896D9}" srcOrd="0" destOrd="0" presId="urn:microsoft.com/office/officeart/2005/8/layout/process4"/>
    <dgm:cxn modelId="{24C1F5FC-DC5F-C349-8B11-5A0A29233591}" type="presParOf" srcId="{9795CA54-956C-B348-BAB8-D68A9EB5F3C3}" destId="{0EB41131-2D40-A549-93E8-09D534ACB6C9}" srcOrd="1" destOrd="0" presId="urn:microsoft.com/office/officeart/2005/8/layout/process4"/>
    <dgm:cxn modelId="{54B9F3E6-846F-C74D-BD6F-7C3901A7EDF5}" type="presParOf" srcId="{9795CA54-956C-B348-BAB8-D68A9EB5F3C3}" destId="{1691034F-4E1D-2941-B0CC-21BCFD52E58E}" srcOrd="2" destOrd="0" presId="urn:microsoft.com/office/officeart/2005/8/layout/process4"/>
    <dgm:cxn modelId="{6E947302-D10F-AB47-B76C-F2B1A56872CE}" type="presParOf" srcId="{1691034F-4E1D-2941-B0CC-21BCFD52E58E}" destId="{B706FE66-C70C-FB4E-90D3-30A4D483835C}" srcOrd="0" destOrd="0" presId="urn:microsoft.com/office/officeart/2005/8/layout/process4"/>
    <dgm:cxn modelId="{CB76633E-576F-1546-90CF-3AB95CB06D27}" type="presParOf" srcId="{1691034F-4E1D-2941-B0CC-21BCFD52E58E}" destId="{AE307D23-42B3-2642-9196-3D2BDFAE3841}" srcOrd="1" destOrd="0" presId="urn:microsoft.com/office/officeart/2005/8/layout/process4"/>
    <dgm:cxn modelId="{FDA37681-4F67-1D43-B556-526B053E329C}" type="presParOf" srcId="{494A36C0-9165-5344-8A5E-D25F859BCB87}" destId="{20593B90-5969-244E-8ADF-E8BAD74211C0}" srcOrd="5" destOrd="0" presId="urn:microsoft.com/office/officeart/2005/8/layout/process4"/>
    <dgm:cxn modelId="{DF973C46-4DB4-0F45-8F5E-44A28C737ACA}" type="presParOf" srcId="{494A36C0-9165-5344-8A5E-D25F859BCB87}" destId="{62F3C1DB-804E-7B48-BDD9-2EA78C923D1F}" srcOrd="6" destOrd="0" presId="urn:microsoft.com/office/officeart/2005/8/layout/process4"/>
    <dgm:cxn modelId="{82F58DDC-B42C-834E-9E37-A1A6CBFF6555}" type="presParOf" srcId="{62F3C1DB-804E-7B48-BDD9-2EA78C923D1F}" destId="{04C2E57D-5DEC-624E-9210-512E011920B3}" srcOrd="0" destOrd="0" presId="urn:microsoft.com/office/officeart/2005/8/layout/process4"/>
    <dgm:cxn modelId="{67BA77C2-A55D-654E-A94A-2267626EDF91}" type="presParOf" srcId="{62F3C1DB-804E-7B48-BDD9-2EA78C923D1F}" destId="{9CF225EB-E06E-714D-85A5-A08856D0B5D2}" srcOrd="1" destOrd="0" presId="urn:microsoft.com/office/officeart/2005/8/layout/process4"/>
    <dgm:cxn modelId="{0A04FBDD-3524-6C4D-8FD8-3C9D7AE4799F}" type="presParOf" srcId="{62F3C1DB-804E-7B48-BDD9-2EA78C923D1F}" destId="{199C9AEC-F991-4F4A-A9D2-9253F0BC4645}" srcOrd="2" destOrd="0" presId="urn:microsoft.com/office/officeart/2005/8/layout/process4"/>
    <dgm:cxn modelId="{72E93E91-0855-4C47-A8D9-B01764665587}" type="presParOf" srcId="{199C9AEC-F991-4F4A-A9D2-9253F0BC4645}" destId="{3A17380C-7263-B44C-ADD7-2B5CCC05DEFB}" srcOrd="0" destOrd="0" presId="urn:microsoft.com/office/officeart/2005/8/layout/process4"/>
    <dgm:cxn modelId="{F3AEAED6-F3EB-AA48-BC5D-0A7D4CBD337D}" type="presParOf" srcId="{199C9AEC-F991-4F4A-A9D2-9253F0BC4645}" destId="{787B8AF3-AC11-B946-800C-9D6E8B0686EE}"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C1DA1C-5487-42B4-80DE-E8319EDEB1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E66E42-99A9-4C1D-996F-9A6785DFA82C}">
      <dgm:prSet/>
      <dgm:spPr/>
      <dgm:t>
        <a:bodyPr/>
        <a:lstStyle/>
        <a:p>
          <a:r>
            <a:rPr lang="en-GB" b="0" i="0" dirty="0"/>
            <a:t>Oxidative stress </a:t>
          </a:r>
          <a:endParaRPr lang="en-US" dirty="0"/>
        </a:p>
      </dgm:t>
    </dgm:pt>
    <dgm:pt modelId="{D1D295C4-B532-4278-A7B5-48AF6608EE67}" type="parTrans" cxnId="{E5202D8A-D16B-4223-AEDB-3D21B22A4E84}">
      <dgm:prSet/>
      <dgm:spPr/>
      <dgm:t>
        <a:bodyPr/>
        <a:lstStyle/>
        <a:p>
          <a:endParaRPr lang="en-US"/>
        </a:p>
      </dgm:t>
    </dgm:pt>
    <dgm:pt modelId="{1C8E5D70-A4D8-4CA9-9DD6-1494ABC9CAC5}" type="sibTrans" cxnId="{E5202D8A-D16B-4223-AEDB-3D21B22A4E84}">
      <dgm:prSet/>
      <dgm:spPr/>
      <dgm:t>
        <a:bodyPr/>
        <a:lstStyle/>
        <a:p>
          <a:endParaRPr lang="en-US"/>
        </a:p>
      </dgm:t>
    </dgm:pt>
    <dgm:pt modelId="{E82DFAB4-1380-470A-87A8-86106F3B9375}">
      <dgm:prSet/>
      <dgm:spPr/>
      <dgm:t>
        <a:bodyPr/>
        <a:lstStyle/>
        <a:p>
          <a:r>
            <a:rPr lang="en-GB" b="0" i="0" dirty="0" err="1"/>
            <a:t>Dyshomeostasis</a:t>
          </a:r>
          <a:r>
            <a:rPr lang="en-GB" b="0" i="0" dirty="0"/>
            <a:t> in metabolism</a:t>
          </a:r>
          <a:r>
            <a:rPr lang="en-GB" b="0" i="0" baseline="30000" dirty="0"/>
            <a:t>1,2,3</a:t>
          </a:r>
          <a:r>
            <a:rPr lang="en-GB" b="0" i="0" dirty="0"/>
            <a:t>:</a:t>
          </a:r>
          <a:endParaRPr lang="en-US" dirty="0"/>
        </a:p>
      </dgm:t>
    </dgm:pt>
    <dgm:pt modelId="{AA80FCA5-7A71-42C8-AC6B-AEDDE7952351}" type="parTrans" cxnId="{01F0B4BA-93C6-49C4-BA44-1A5879AAEAE2}">
      <dgm:prSet/>
      <dgm:spPr/>
      <dgm:t>
        <a:bodyPr/>
        <a:lstStyle/>
        <a:p>
          <a:endParaRPr lang="en-US"/>
        </a:p>
      </dgm:t>
    </dgm:pt>
    <dgm:pt modelId="{61F31F8B-3689-474F-A078-8C6212F150C2}" type="sibTrans" cxnId="{01F0B4BA-93C6-49C4-BA44-1A5879AAEAE2}">
      <dgm:prSet/>
      <dgm:spPr/>
      <dgm:t>
        <a:bodyPr/>
        <a:lstStyle/>
        <a:p>
          <a:endParaRPr lang="en-US"/>
        </a:p>
      </dgm:t>
    </dgm:pt>
    <dgm:pt modelId="{91E7A462-C896-4A4C-A95D-0E325BC9BE4E}">
      <dgm:prSet/>
      <dgm:spPr/>
      <dgm:t>
        <a:bodyPr/>
        <a:lstStyle/>
        <a:p>
          <a:r>
            <a:rPr lang="en-GB" b="0" i="0" dirty="0"/>
            <a:t>catecholamine (↑</a:t>
          </a:r>
          <a:r>
            <a:rPr lang="en-GB" dirty="0"/>
            <a:t>vanillylmandelic acid)</a:t>
          </a:r>
          <a:endParaRPr lang="en-US" baseline="30000" dirty="0"/>
        </a:p>
      </dgm:t>
    </dgm:pt>
    <dgm:pt modelId="{666303CF-1B2B-4F2C-AF30-B7FCFC6F2B31}" type="parTrans" cxnId="{49B76DCB-5FF5-4B9F-AE0E-8EB22D6F4756}">
      <dgm:prSet/>
      <dgm:spPr/>
      <dgm:t>
        <a:bodyPr/>
        <a:lstStyle/>
        <a:p>
          <a:endParaRPr lang="en-US"/>
        </a:p>
      </dgm:t>
    </dgm:pt>
    <dgm:pt modelId="{15944996-87FE-43C9-93FC-94A620ADAD51}" type="sibTrans" cxnId="{49B76DCB-5FF5-4B9F-AE0E-8EB22D6F4756}">
      <dgm:prSet/>
      <dgm:spPr/>
      <dgm:t>
        <a:bodyPr/>
        <a:lstStyle/>
        <a:p>
          <a:endParaRPr lang="en-US"/>
        </a:p>
      </dgm:t>
    </dgm:pt>
    <dgm:pt modelId="{0E3BEE56-4ACB-4B69-AD93-8F2DB80857E9}">
      <dgm:prSet/>
      <dgm:spPr/>
      <dgm:t>
        <a:bodyPr/>
        <a:lstStyle/>
        <a:p>
          <a:r>
            <a:rPr lang="en-GB" b="0" i="0" dirty="0"/>
            <a:t>tryptophan (↑</a:t>
          </a:r>
          <a:r>
            <a:rPr lang="en-GB" dirty="0"/>
            <a:t>3-hydroxykynurenine)</a:t>
          </a:r>
          <a:endParaRPr lang="en-US" dirty="0"/>
        </a:p>
      </dgm:t>
    </dgm:pt>
    <dgm:pt modelId="{61309C04-B272-4B0C-BA73-90F4119158A7}" type="parTrans" cxnId="{E459185D-B377-44A4-B9DE-76EF567F4772}">
      <dgm:prSet/>
      <dgm:spPr/>
      <dgm:t>
        <a:bodyPr/>
        <a:lstStyle/>
        <a:p>
          <a:endParaRPr lang="en-US"/>
        </a:p>
      </dgm:t>
    </dgm:pt>
    <dgm:pt modelId="{97EB7C5A-687E-4D1C-B24E-997C2A27F859}" type="sibTrans" cxnId="{E459185D-B377-44A4-B9DE-76EF567F4772}">
      <dgm:prSet/>
      <dgm:spPr/>
      <dgm:t>
        <a:bodyPr/>
        <a:lstStyle/>
        <a:p>
          <a:endParaRPr lang="en-US"/>
        </a:p>
      </dgm:t>
    </dgm:pt>
    <dgm:pt modelId="{4A17B4AB-072B-436D-B987-6EFB1675926C}">
      <dgm:prSet/>
      <dgm:spPr/>
      <dgm:t>
        <a:bodyPr/>
        <a:lstStyle/>
        <a:p>
          <a:r>
            <a:rPr lang="en-GB" b="0" i="0" dirty="0"/>
            <a:t>caffeine (</a:t>
          </a:r>
          <a:r>
            <a:rPr lang="en-GB" dirty="0"/>
            <a:t>↓concentrations of caffeine metabolites)</a:t>
          </a:r>
          <a:endParaRPr lang="en-US" dirty="0"/>
        </a:p>
      </dgm:t>
    </dgm:pt>
    <dgm:pt modelId="{29302567-9EF6-4D90-B969-CEF043E59834}" type="parTrans" cxnId="{968DC056-1CE9-4C90-B46F-CBA29EB6CE44}">
      <dgm:prSet/>
      <dgm:spPr/>
      <dgm:t>
        <a:bodyPr/>
        <a:lstStyle/>
        <a:p>
          <a:endParaRPr lang="en-US"/>
        </a:p>
      </dgm:t>
    </dgm:pt>
    <dgm:pt modelId="{B8519A33-FC8A-43A1-B4D4-554E3BBCE0B9}" type="sibTrans" cxnId="{968DC056-1CE9-4C90-B46F-CBA29EB6CE44}">
      <dgm:prSet/>
      <dgm:spPr/>
      <dgm:t>
        <a:bodyPr/>
        <a:lstStyle/>
        <a:p>
          <a:endParaRPr lang="en-US"/>
        </a:p>
      </dgm:t>
    </dgm:pt>
    <dgm:pt modelId="{4563CFD5-18E4-433A-8BB9-BC94DB93A22B}">
      <dgm:prSet/>
      <dgm:spPr/>
      <dgm:t>
        <a:bodyPr/>
        <a:lstStyle/>
        <a:p>
          <a:r>
            <a:rPr lang="en-US" b="0" i="0" dirty="0"/>
            <a:t>bile acid (BA) metabolism</a:t>
          </a:r>
          <a:r>
            <a:rPr lang="en-US" b="0" i="0" baseline="30000" dirty="0"/>
            <a:t>7</a:t>
          </a:r>
          <a:endParaRPr lang="en-US" baseline="30000" dirty="0"/>
        </a:p>
      </dgm:t>
    </dgm:pt>
    <dgm:pt modelId="{E7AAFA6C-F127-47B6-BF65-32CDF4FD3556}" type="parTrans" cxnId="{47CF93F3-FF21-4ABB-AE8A-BE8E764B9FD7}">
      <dgm:prSet/>
      <dgm:spPr/>
      <dgm:t>
        <a:bodyPr/>
        <a:lstStyle/>
        <a:p>
          <a:endParaRPr lang="en-US"/>
        </a:p>
      </dgm:t>
    </dgm:pt>
    <dgm:pt modelId="{19FFC430-7FF7-45AB-85B2-0DF77616AB89}" type="sibTrans" cxnId="{47CF93F3-FF21-4ABB-AE8A-BE8E764B9FD7}">
      <dgm:prSet/>
      <dgm:spPr/>
      <dgm:t>
        <a:bodyPr/>
        <a:lstStyle/>
        <a:p>
          <a:endParaRPr lang="en-US"/>
        </a:p>
      </dgm:t>
    </dgm:pt>
    <dgm:pt modelId="{9B6F7482-FB8B-49CD-862C-3375F7AB66DC}">
      <dgm:prSet/>
      <dgm:spPr/>
      <dgm:t>
        <a:bodyPr/>
        <a:lstStyle/>
        <a:p>
          <a:r>
            <a:rPr lang="en-GB" b="0" i="0" dirty="0"/>
            <a:t>Several potential biomarkers</a:t>
          </a:r>
          <a:r>
            <a:rPr lang="en-GB" b="0" i="0" baseline="30000" dirty="0"/>
            <a:t>4,5,6</a:t>
          </a:r>
          <a:r>
            <a:rPr lang="en-GB" b="0" i="0" dirty="0"/>
            <a:t>:</a:t>
          </a:r>
          <a:endParaRPr lang="en-US" dirty="0"/>
        </a:p>
      </dgm:t>
    </dgm:pt>
    <dgm:pt modelId="{9F4DD819-6C85-4409-ADF3-22F824F316B0}" type="parTrans" cxnId="{DA763194-E3E5-43B5-8621-E57B2ACB0473}">
      <dgm:prSet/>
      <dgm:spPr/>
      <dgm:t>
        <a:bodyPr/>
        <a:lstStyle/>
        <a:p>
          <a:endParaRPr lang="en-US"/>
        </a:p>
      </dgm:t>
    </dgm:pt>
    <dgm:pt modelId="{74721844-8F9D-4E55-A128-35D29B1409A3}" type="sibTrans" cxnId="{DA763194-E3E5-43B5-8621-E57B2ACB0473}">
      <dgm:prSet/>
      <dgm:spPr/>
      <dgm:t>
        <a:bodyPr/>
        <a:lstStyle/>
        <a:p>
          <a:endParaRPr lang="en-US"/>
        </a:p>
      </dgm:t>
    </dgm:pt>
    <dgm:pt modelId="{A87BA3EA-64B1-49F0-BDDC-0E720551A5FA}">
      <dgm:prSet/>
      <dgm:spPr/>
      <dgm:t>
        <a:bodyPr/>
        <a:lstStyle/>
        <a:p>
          <a:r>
            <a:rPr lang="en-GB" b="0" i="0" dirty="0" err="1"/>
            <a:t>acylcarnitines</a:t>
          </a:r>
          <a:endParaRPr lang="en-US" dirty="0"/>
        </a:p>
      </dgm:t>
    </dgm:pt>
    <dgm:pt modelId="{FC9DA14E-8D6F-4373-9C7A-9E10F02434EC}" type="parTrans" cxnId="{4CB59072-B0A8-4636-A23F-A721642B415D}">
      <dgm:prSet/>
      <dgm:spPr/>
      <dgm:t>
        <a:bodyPr/>
        <a:lstStyle/>
        <a:p>
          <a:endParaRPr lang="en-US"/>
        </a:p>
      </dgm:t>
    </dgm:pt>
    <dgm:pt modelId="{7E499AEC-61DC-4642-A867-2A8AEDF5926A}" type="sibTrans" cxnId="{4CB59072-B0A8-4636-A23F-A721642B415D}">
      <dgm:prSet/>
      <dgm:spPr/>
      <dgm:t>
        <a:bodyPr/>
        <a:lstStyle/>
        <a:p>
          <a:endParaRPr lang="en-US"/>
        </a:p>
      </dgm:t>
    </dgm:pt>
    <dgm:pt modelId="{E9318E0F-4248-4F27-A1F5-D93E86C98512}">
      <dgm:prSet/>
      <dgm:spPr/>
      <dgm:t>
        <a:bodyPr/>
        <a:lstStyle/>
        <a:p>
          <a:r>
            <a:rPr lang="en-GB" b="0" i="0" dirty="0"/>
            <a:t>quinolinic acid (QA)/kynurenic acid (KA) ratio</a:t>
          </a:r>
          <a:endParaRPr lang="en-US" dirty="0"/>
        </a:p>
      </dgm:t>
    </dgm:pt>
    <dgm:pt modelId="{3DD108E8-5B5D-46D4-B6ED-E515D3BFE75A}" type="parTrans" cxnId="{C90514D9-CD56-4DE5-9F0F-B86667776C81}">
      <dgm:prSet/>
      <dgm:spPr/>
      <dgm:t>
        <a:bodyPr/>
        <a:lstStyle/>
        <a:p>
          <a:endParaRPr lang="en-US"/>
        </a:p>
      </dgm:t>
    </dgm:pt>
    <dgm:pt modelId="{EE138764-EECE-4620-AD4E-6A53F1F0F327}" type="sibTrans" cxnId="{C90514D9-CD56-4DE5-9F0F-B86667776C81}">
      <dgm:prSet/>
      <dgm:spPr/>
      <dgm:t>
        <a:bodyPr/>
        <a:lstStyle/>
        <a:p>
          <a:endParaRPr lang="en-US"/>
        </a:p>
      </dgm:t>
    </dgm:pt>
    <dgm:pt modelId="{250419D9-4C8A-4A96-8342-44BFFA93E7B4}">
      <dgm:prSet/>
      <dgm:spPr/>
      <dgm:t>
        <a:bodyPr/>
        <a:lstStyle/>
        <a:p>
          <a:r>
            <a:rPr lang="en-GB" b="0" i="0" dirty="0"/>
            <a:t>N8-acetyl spermidine</a:t>
          </a:r>
          <a:endParaRPr lang="en-US" baseline="30000" dirty="0"/>
        </a:p>
      </dgm:t>
    </dgm:pt>
    <dgm:pt modelId="{6F49E41E-C859-4A9B-B51A-E4882FA880B2}" type="parTrans" cxnId="{317E9D96-4FC3-419C-8DC1-BA18A4FC9963}">
      <dgm:prSet/>
      <dgm:spPr/>
      <dgm:t>
        <a:bodyPr/>
        <a:lstStyle/>
        <a:p>
          <a:endParaRPr lang="en-US"/>
        </a:p>
      </dgm:t>
    </dgm:pt>
    <dgm:pt modelId="{87D7D726-BFB3-438C-9239-CB04F7405E26}" type="sibTrans" cxnId="{317E9D96-4FC3-419C-8DC1-BA18A4FC9963}">
      <dgm:prSet/>
      <dgm:spPr/>
      <dgm:t>
        <a:bodyPr/>
        <a:lstStyle/>
        <a:p>
          <a:endParaRPr lang="en-US"/>
        </a:p>
      </dgm:t>
    </dgm:pt>
    <dgm:pt modelId="{C0C76971-D6D3-440E-874E-3D2A8E70FEBE}">
      <dgm:prSet/>
      <dgm:spPr/>
      <dgm:t>
        <a:bodyPr/>
        <a:lstStyle/>
        <a:p>
          <a:r>
            <a:rPr lang="en-GB" b="0" i="0" dirty="0"/>
            <a:t>lipids </a:t>
          </a:r>
          <a:endParaRPr lang="en-US" dirty="0"/>
        </a:p>
      </dgm:t>
    </dgm:pt>
    <dgm:pt modelId="{988CFED6-9FE2-4668-989A-F389E7D04189}" type="parTrans" cxnId="{DE7D604C-2212-4A7D-BBBA-0AA1ED10B272}">
      <dgm:prSet/>
      <dgm:spPr/>
      <dgm:t>
        <a:bodyPr/>
        <a:lstStyle/>
        <a:p>
          <a:endParaRPr lang="en-US"/>
        </a:p>
      </dgm:t>
    </dgm:pt>
    <dgm:pt modelId="{8C9F6424-2A4E-4A81-92AA-FCBB2AAA84FF}" type="sibTrans" cxnId="{DE7D604C-2212-4A7D-BBBA-0AA1ED10B272}">
      <dgm:prSet/>
      <dgm:spPr/>
      <dgm:t>
        <a:bodyPr/>
        <a:lstStyle/>
        <a:p>
          <a:endParaRPr lang="en-US"/>
        </a:p>
      </dgm:t>
    </dgm:pt>
    <dgm:pt modelId="{64DA1635-0648-AB4A-8DCA-593C0D09F8C9}" type="pres">
      <dgm:prSet presAssocID="{42C1DA1C-5487-42B4-80DE-E8319EDEB161}" presName="linear" presStyleCnt="0">
        <dgm:presLayoutVars>
          <dgm:animLvl val="lvl"/>
          <dgm:resizeHandles val="exact"/>
        </dgm:presLayoutVars>
      </dgm:prSet>
      <dgm:spPr/>
    </dgm:pt>
    <dgm:pt modelId="{8F9C2F65-3132-B94F-9437-A98B8DAE2996}" type="pres">
      <dgm:prSet presAssocID="{6BE66E42-99A9-4C1D-996F-9A6785DFA82C}" presName="parentText" presStyleLbl="node1" presStyleIdx="0" presStyleCnt="3">
        <dgm:presLayoutVars>
          <dgm:chMax val="0"/>
          <dgm:bulletEnabled val="1"/>
        </dgm:presLayoutVars>
      </dgm:prSet>
      <dgm:spPr/>
    </dgm:pt>
    <dgm:pt modelId="{0D834FC9-3BA4-0E45-A172-1797EFE0B5C5}" type="pres">
      <dgm:prSet presAssocID="{1C8E5D70-A4D8-4CA9-9DD6-1494ABC9CAC5}" presName="spacer" presStyleCnt="0"/>
      <dgm:spPr/>
    </dgm:pt>
    <dgm:pt modelId="{B6B64221-3B49-8748-9A00-E5207D634487}" type="pres">
      <dgm:prSet presAssocID="{E82DFAB4-1380-470A-87A8-86106F3B9375}" presName="parentText" presStyleLbl="node1" presStyleIdx="1" presStyleCnt="3">
        <dgm:presLayoutVars>
          <dgm:chMax val="0"/>
          <dgm:bulletEnabled val="1"/>
        </dgm:presLayoutVars>
      </dgm:prSet>
      <dgm:spPr/>
    </dgm:pt>
    <dgm:pt modelId="{1E4A82FB-58C8-D84B-A69F-AC435A1517B5}" type="pres">
      <dgm:prSet presAssocID="{E82DFAB4-1380-470A-87A8-86106F3B9375}" presName="childText" presStyleLbl="revTx" presStyleIdx="0" presStyleCnt="2">
        <dgm:presLayoutVars>
          <dgm:bulletEnabled val="1"/>
        </dgm:presLayoutVars>
      </dgm:prSet>
      <dgm:spPr/>
    </dgm:pt>
    <dgm:pt modelId="{A8535880-F96B-FF4B-A094-25F6ED8FD8B6}" type="pres">
      <dgm:prSet presAssocID="{9B6F7482-FB8B-49CD-862C-3375F7AB66DC}" presName="parentText" presStyleLbl="node1" presStyleIdx="2" presStyleCnt="3">
        <dgm:presLayoutVars>
          <dgm:chMax val="0"/>
          <dgm:bulletEnabled val="1"/>
        </dgm:presLayoutVars>
      </dgm:prSet>
      <dgm:spPr/>
    </dgm:pt>
    <dgm:pt modelId="{0B376F6A-D6DD-0142-8719-216CBCA766D5}" type="pres">
      <dgm:prSet presAssocID="{9B6F7482-FB8B-49CD-862C-3375F7AB66DC}" presName="childText" presStyleLbl="revTx" presStyleIdx="1" presStyleCnt="2">
        <dgm:presLayoutVars>
          <dgm:bulletEnabled val="1"/>
        </dgm:presLayoutVars>
      </dgm:prSet>
      <dgm:spPr/>
    </dgm:pt>
  </dgm:ptLst>
  <dgm:cxnLst>
    <dgm:cxn modelId="{9C71E208-B5C3-4041-804B-224A615F6BA7}" type="presOf" srcId="{250419D9-4C8A-4A96-8342-44BFFA93E7B4}" destId="{0B376F6A-D6DD-0142-8719-216CBCA766D5}" srcOrd="0" destOrd="2" presId="urn:microsoft.com/office/officeart/2005/8/layout/vList2"/>
    <dgm:cxn modelId="{621FD511-2642-CF4C-82CF-94CA3A16EBFD}" type="presOf" srcId="{4563CFD5-18E4-433A-8BB9-BC94DB93A22B}" destId="{1E4A82FB-58C8-D84B-A69F-AC435A1517B5}" srcOrd="0" destOrd="3" presId="urn:microsoft.com/office/officeart/2005/8/layout/vList2"/>
    <dgm:cxn modelId="{DE7D604C-2212-4A7D-BBBA-0AA1ED10B272}" srcId="{9B6F7482-FB8B-49CD-862C-3375F7AB66DC}" destId="{C0C76971-D6D3-440E-874E-3D2A8E70FEBE}" srcOrd="3" destOrd="0" parTransId="{988CFED6-9FE2-4668-989A-F389E7D04189}" sibTransId="{8C9F6424-2A4E-4A81-92AA-FCBB2AAA84FF}"/>
    <dgm:cxn modelId="{6D964F4F-1318-6F4A-BB0E-9EE53B2B128D}" type="presOf" srcId="{9B6F7482-FB8B-49CD-862C-3375F7AB66DC}" destId="{A8535880-F96B-FF4B-A094-25F6ED8FD8B6}" srcOrd="0" destOrd="0" presId="urn:microsoft.com/office/officeart/2005/8/layout/vList2"/>
    <dgm:cxn modelId="{02E9B455-C82B-2D41-8182-EFBC90500C42}" type="presOf" srcId="{4A17B4AB-072B-436D-B987-6EFB1675926C}" destId="{1E4A82FB-58C8-D84B-A69F-AC435A1517B5}" srcOrd="0" destOrd="2" presId="urn:microsoft.com/office/officeart/2005/8/layout/vList2"/>
    <dgm:cxn modelId="{968DC056-1CE9-4C90-B46F-CBA29EB6CE44}" srcId="{E82DFAB4-1380-470A-87A8-86106F3B9375}" destId="{4A17B4AB-072B-436D-B987-6EFB1675926C}" srcOrd="2" destOrd="0" parTransId="{29302567-9EF6-4D90-B969-CEF043E59834}" sibTransId="{B8519A33-FC8A-43A1-B4D4-554E3BBCE0B9}"/>
    <dgm:cxn modelId="{E459185D-B377-44A4-B9DE-76EF567F4772}" srcId="{E82DFAB4-1380-470A-87A8-86106F3B9375}" destId="{0E3BEE56-4ACB-4B69-AD93-8F2DB80857E9}" srcOrd="1" destOrd="0" parTransId="{61309C04-B272-4B0C-BA73-90F4119158A7}" sibTransId="{97EB7C5A-687E-4D1C-B24E-997C2A27F859}"/>
    <dgm:cxn modelId="{F4AD4266-490B-694C-BE0D-86C19B3B8CE0}" type="presOf" srcId="{A87BA3EA-64B1-49F0-BDDC-0E720551A5FA}" destId="{0B376F6A-D6DD-0142-8719-216CBCA766D5}" srcOrd="0" destOrd="0" presId="urn:microsoft.com/office/officeart/2005/8/layout/vList2"/>
    <dgm:cxn modelId="{4CB59072-B0A8-4636-A23F-A721642B415D}" srcId="{9B6F7482-FB8B-49CD-862C-3375F7AB66DC}" destId="{A87BA3EA-64B1-49F0-BDDC-0E720551A5FA}" srcOrd="0" destOrd="0" parTransId="{FC9DA14E-8D6F-4373-9C7A-9E10F02434EC}" sibTransId="{7E499AEC-61DC-4642-A867-2A8AEDF5926A}"/>
    <dgm:cxn modelId="{501DD774-BFA7-4B40-9CE2-00BD5E35ED9C}" type="presOf" srcId="{E82DFAB4-1380-470A-87A8-86106F3B9375}" destId="{B6B64221-3B49-8748-9A00-E5207D634487}" srcOrd="0" destOrd="0" presId="urn:microsoft.com/office/officeart/2005/8/layout/vList2"/>
    <dgm:cxn modelId="{B394B681-8494-5F4E-8CFE-C1F04519496B}" type="presOf" srcId="{6BE66E42-99A9-4C1D-996F-9A6785DFA82C}" destId="{8F9C2F65-3132-B94F-9437-A98B8DAE2996}" srcOrd="0" destOrd="0" presId="urn:microsoft.com/office/officeart/2005/8/layout/vList2"/>
    <dgm:cxn modelId="{E9C86685-5091-8340-8827-552D10B7EB39}" type="presOf" srcId="{C0C76971-D6D3-440E-874E-3D2A8E70FEBE}" destId="{0B376F6A-D6DD-0142-8719-216CBCA766D5}" srcOrd="0" destOrd="3" presId="urn:microsoft.com/office/officeart/2005/8/layout/vList2"/>
    <dgm:cxn modelId="{E5202D8A-D16B-4223-AEDB-3D21B22A4E84}" srcId="{42C1DA1C-5487-42B4-80DE-E8319EDEB161}" destId="{6BE66E42-99A9-4C1D-996F-9A6785DFA82C}" srcOrd="0" destOrd="0" parTransId="{D1D295C4-B532-4278-A7B5-48AF6608EE67}" sibTransId="{1C8E5D70-A4D8-4CA9-9DD6-1494ABC9CAC5}"/>
    <dgm:cxn modelId="{DA763194-E3E5-43B5-8621-E57B2ACB0473}" srcId="{42C1DA1C-5487-42B4-80DE-E8319EDEB161}" destId="{9B6F7482-FB8B-49CD-862C-3375F7AB66DC}" srcOrd="2" destOrd="0" parTransId="{9F4DD819-6C85-4409-ADF3-22F824F316B0}" sibTransId="{74721844-8F9D-4E55-A128-35D29B1409A3}"/>
    <dgm:cxn modelId="{98034095-A84F-7B4E-BB7F-A3F974D51B3D}" type="presOf" srcId="{0E3BEE56-4ACB-4B69-AD93-8F2DB80857E9}" destId="{1E4A82FB-58C8-D84B-A69F-AC435A1517B5}" srcOrd="0" destOrd="1" presId="urn:microsoft.com/office/officeart/2005/8/layout/vList2"/>
    <dgm:cxn modelId="{317E9D96-4FC3-419C-8DC1-BA18A4FC9963}" srcId="{9B6F7482-FB8B-49CD-862C-3375F7AB66DC}" destId="{250419D9-4C8A-4A96-8342-44BFFA93E7B4}" srcOrd="2" destOrd="0" parTransId="{6F49E41E-C859-4A9B-B51A-E4882FA880B2}" sibTransId="{87D7D726-BFB3-438C-9239-CB04F7405E26}"/>
    <dgm:cxn modelId="{E14158B0-1E14-C141-8D0F-B1FA04AC41EF}" type="presOf" srcId="{91E7A462-C896-4A4C-A95D-0E325BC9BE4E}" destId="{1E4A82FB-58C8-D84B-A69F-AC435A1517B5}" srcOrd="0" destOrd="0" presId="urn:microsoft.com/office/officeart/2005/8/layout/vList2"/>
    <dgm:cxn modelId="{01F0B4BA-93C6-49C4-BA44-1A5879AAEAE2}" srcId="{42C1DA1C-5487-42B4-80DE-E8319EDEB161}" destId="{E82DFAB4-1380-470A-87A8-86106F3B9375}" srcOrd="1" destOrd="0" parTransId="{AA80FCA5-7A71-42C8-AC6B-AEDDE7952351}" sibTransId="{61F31F8B-3689-474F-A078-8C6212F150C2}"/>
    <dgm:cxn modelId="{49B76DCB-5FF5-4B9F-AE0E-8EB22D6F4756}" srcId="{E82DFAB4-1380-470A-87A8-86106F3B9375}" destId="{91E7A462-C896-4A4C-A95D-0E325BC9BE4E}" srcOrd="0" destOrd="0" parTransId="{666303CF-1B2B-4F2C-AF30-B7FCFC6F2B31}" sibTransId="{15944996-87FE-43C9-93FC-94A620ADAD51}"/>
    <dgm:cxn modelId="{C90514D9-CD56-4DE5-9F0F-B86667776C81}" srcId="{9B6F7482-FB8B-49CD-862C-3375F7AB66DC}" destId="{E9318E0F-4248-4F27-A1F5-D93E86C98512}" srcOrd="1" destOrd="0" parTransId="{3DD108E8-5B5D-46D4-B6ED-E515D3BFE75A}" sibTransId="{EE138764-EECE-4620-AD4E-6A53F1F0F327}"/>
    <dgm:cxn modelId="{6E2913E8-0628-CB4B-A4E6-2BB2EBEFD3CF}" type="presOf" srcId="{42C1DA1C-5487-42B4-80DE-E8319EDEB161}" destId="{64DA1635-0648-AB4A-8DCA-593C0D09F8C9}" srcOrd="0" destOrd="0" presId="urn:microsoft.com/office/officeart/2005/8/layout/vList2"/>
    <dgm:cxn modelId="{47CF93F3-FF21-4ABB-AE8A-BE8E764B9FD7}" srcId="{E82DFAB4-1380-470A-87A8-86106F3B9375}" destId="{4563CFD5-18E4-433A-8BB9-BC94DB93A22B}" srcOrd="3" destOrd="0" parTransId="{E7AAFA6C-F127-47B6-BF65-32CDF4FD3556}" sibTransId="{19FFC430-7FF7-45AB-85B2-0DF77616AB89}"/>
    <dgm:cxn modelId="{72A018F6-A4D0-5940-BD97-B2DADAC9BEE0}" type="presOf" srcId="{E9318E0F-4248-4F27-A1F5-D93E86C98512}" destId="{0B376F6A-D6DD-0142-8719-216CBCA766D5}" srcOrd="0" destOrd="1" presId="urn:microsoft.com/office/officeart/2005/8/layout/vList2"/>
    <dgm:cxn modelId="{2FB47C1F-5D92-5D41-AC97-30E7F5B20838}" type="presParOf" srcId="{64DA1635-0648-AB4A-8DCA-593C0D09F8C9}" destId="{8F9C2F65-3132-B94F-9437-A98B8DAE2996}" srcOrd="0" destOrd="0" presId="urn:microsoft.com/office/officeart/2005/8/layout/vList2"/>
    <dgm:cxn modelId="{D1203BAD-19C7-6948-A3E5-E4902F463EDE}" type="presParOf" srcId="{64DA1635-0648-AB4A-8DCA-593C0D09F8C9}" destId="{0D834FC9-3BA4-0E45-A172-1797EFE0B5C5}" srcOrd="1" destOrd="0" presId="urn:microsoft.com/office/officeart/2005/8/layout/vList2"/>
    <dgm:cxn modelId="{E26D0675-F732-4B42-8560-3BD1B84AC29F}" type="presParOf" srcId="{64DA1635-0648-AB4A-8DCA-593C0D09F8C9}" destId="{B6B64221-3B49-8748-9A00-E5207D634487}" srcOrd="2" destOrd="0" presId="urn:microsoft.com/office/officeart/2005/8/layout/vList2"/>
    <dgm:cxn modelId="{6AF3638D-F186-6348-9EE0-2851DA038C6F}" type="presParOf" srcId="{64DA1635-0648-AB4A-8DCA-593C0D09F8C9}" destId="{1E4A82FB-58C8-D84B-A69F-AC435A1517B5}" srcOrd="3" destOrd="0" presId="urn:microsoft.com/office/officeart/2005/8/layout/vList2"/>
    <dgm:cxn modelId="{D25CBD1E-DC7E-7942-B4FE-FD5F0260BBEE}" type="presParOf" srcId="{64DA1635-0648-AB4A-8DCA-593C0D09F8C9}" destId="{A8535880-F96B-FF4B-A094-25F6ED8FD8B6}" srcOrd="4" destOrd="0" presId="urn:microsoft.com/office/officeart/2005/8/layout/vList2"/>
    <dgm:cxn modelId="{2FA524C2-DBD2-5842-B756-632B7A8512B0}" type="presParOf" srcId="{64DA1635-0648-AB4A-8DCA-593C0D09F8C9}" destId="{0B376F6A-D6DD-0142-8719-216CBCA766D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64788E-C91E-420C-9428-73F7FBA948B7}" type="doc">
      <dgm:prSet loTypeId="urn:microsoft.com/office/officeart/2005/8/layout/process2" loCatId="process" qsTypeId="urn:microsoft.com/office/officeart/2005/8/quickstyle/simple1" qsCatId="simple" csTypeId="urn:microsoft.com/office/officeart/2005/8/colors/accent5_5" csCatId="accent5" phldr="1"/>
      <dgm:spPr/>
      <dgm:t>
        <a:bodyPr/>
        <a:lstStyle/>
        <a:p>
          <a:endParaRPr lang="en-US"/>
        </a:p>
      </dgm:t>
    </dgm:pt>
    <dgm:pt modelId="{6A0219CF-E5B4-4955-A545-C68E0A033E77}">
      <dgm:prSet custT="1"/>
      <dgm:spPr/>
      <dgm:t>
        <a:bodyPr/>
        <a:lstStyle/>
        <a:p>
          <a:r>
            <a:rPr lang="en-US" sz="1600" dirty="0"/>
            <a:t>PD patients show an </a:t>
          </a:r>
          <a:r>
            <a:rPr lang="en-US" sz="1600" b="1" dirty="0"/>
            <a:t>increased gastrointestinal (GI) permeability</a:t>
          </a:r>
          <a:r>
            <a:rPr lang="en-US" sz="1600" dirty="0"/>
            <a:t>, also known as </a:t>
          </a:r>
          <a:r>
            <a:rPr lang="en-US" sz="1600" b="1" dirty="0"/>
            <a:t>leaky gut</a:t>
          </a:r>
          <a:r>
            <a:rPr lang="en-US" sz="1200" dirty="0"/>
            <a:t>(Forsyth et al., 2011) </a:t>
          </a:r>
        </a:p>
      </dgm:t>
    </dgm:pt>
    <dgm:pt modelId="{3F7C3EC9-9F86-48AB-AACC-DD888C39B4AC}" type="parTrans" cxnId="{E3373E2E-E8ED-4824-B7EA-7715DA1FEFC6}">
      <dgm:prSet/>
      <dgm:spPr/>
      <dgm:t>
        <a:bodyPr/>
        <a:lstStyle/>
        <a:p>
          <a:endParaRPr lang="en-US" sz="4400"/>
        </a:p>
      </dgm:t>
    </dgm:pt>
    <dgm:pt modelId="{CE0ED33A-6D0C-4016-8406-666775585A1D}" type="sibTrans" cxnId="{E3373E2E-E8ED-4824-B7EA-7715DA1FEFC6}">
      <dgm:prSet custT="1"/>
      <dgm:spPr/>
      <dgm:t>
        <a:bodyPr/>
        <a:lstStyle/>
        <a:p>
          <a:endParaRPr lang="en-US" sz="1400"/>
        </a:p>
      </dgm:t>
    </dgm:pt>
    <dgm:pt modelId="{28DC4BB1-220F-4488-A604-F341F2D212D4}">
      <dgm:prSet custT="1"/>
      <dgm:spPr/>
      <dgm:t>
        <a:bodyPr/>
        <a:lstStyle/>
        <a:p>
          <a:r>
            <a:rPr lang="en-US" sz="1600" b="1" dirty="0"/>
            <a:t>translocation of bacteria </a:t>
          </a:r>
          <a:r>
            <a:rPr lang="en-US" sz="1600" dirty="0"/>
            <a:t>and inflammatory bacterial products (e.g., lipopolysaccharide, LPS) </a:t>
          </a:r>
        </a:p>
      </dgm:t>
    </dgm:pt>
    <dgm:pt modelId="{201C6970-076B-4F42-9E40-755CAC931AD4}" type="parTrans" cxnId="{6B2869DF-8158-4F7B-A8A7-911D22EBA2E9}">
      <dgm:prSet/>
      <dgm:spPr/>
      <dgm:t>
        <a:bodyPr/>
        <a:lstStyle/>
        <a:p>
          <a:endParaRPr lang="en-US" sz="4400"/>
        </a:p>
      </dgm:t>
    </dgm:pt>
    <dgm:pt modelId="{98AD9247-D4F1-4B3A-84A8-35EC194F62F0}" type="sibTrans" cxnId="{6B2869DF-8158-4F7B-A8A7-911D22EBA2E9}">
      <dgm:prSet custT="1"/>
      <dgm:spPr/>
      <dgm:t>
        <a:bodyPr/>
        <a:lstStyle/>
        <a:p>
          <a:endParaRPr lang="en-US" sz="1400"/>
        </a:p>
      </dgm:t>
    </dgm:pt>
    <dgm:pt modelId="{AB67F358-2537-4BB2-A49F-B17327EE11E9}">
      <dgm:prSet custT="1"/>
      <dgm:spPr/>
      <dgm:t>
        <a:bodyPr/>
        <a:lstStyle/>
        <a:p>
          <a:pPr algn="ctr">
            <a:lnSpc>
              <a:spcPct val="100000"/>
            </a:lnSpc>
            <a:spcAft>
              <a:spcPts val="0"/>
            </a:spcAft>
          </a:pPr>
          <a:r>
            <a:rPr lang="en-US" sz="1600" b="1" kern="1200" dirty="0"/>
            <a:t>inflammation and oxidative stress in the GI</a:t>
          </a:r>
          <a:r>
            <a:rPr lang="en-US" sz="1600" kern="1200" dirty="0"/>
            <a:t>, </a:t>
          </a:r>
          <a:r>
            <a:rPr lang="en-US" sz="1600" b="1" kern="1200" dirty="0"/>
            <a:t>alpha-synuclein accumulation</a:t>
          </a:r>
          <a:r>
            <a:rPr lang="en-US" sz="1600" kern="1200" dirty="0"/>
            <a:t> in the ENS</a:t>
          </a:r>
        </a:p>
        <a:p>
          <a:pPr algn="ctr">
            <a:lnSpc>
              <a:spcPct val="100000"/>
            </a:lnSpc>
            <a:spcAft>
              <a:spcPts val="0"/>
            </a:spcAft>
          </a:pPr>
          <a:r>
            <a:rPr lang="en-US" sz="1200" kern="1200" dirty="0">
              <a:solidFill>
                <a:prstClr val="white"/>
              </a:solidFill>
              <a:latin typeface="Calibri" panose="020F0502020204030204"/>
              <a:ea typeface="+mn-ea"/>
              <a:cs typeface="+mn-cs"/>
            </a:rPr>
            <a:t>(Forsyth et al., 2011, Glass et al., 2010, Quigley and </a:t>
          </a:r>
          <a:r>
            <a:rPr lang="en-US" sz="1200" kern="1200" dirty="0" err="1">
              <a:solidFill>
                <a:prstClr val="white"/>
              </a:solidFill>
              <a:latin typeface="Calibri" panose="020F0502020204030204"/>
              <a:ea typeface="+mn-ea"/>
              <a:cs typeface="+mn-cs"/>
            </a:rPr>
            <a:t>Quera</a:t>
          </a:r>
          <a:r>
            <a:rPr lang="en-US" sz="1200" kern="1200" dirty="0">
              <a:solidFill>
                <a:prstClr val="white"/>
              </a:solidFill>
              <a:latin typeface="Calibri" panose="020F0502020204030204"/>
              <a:ea typeface="+mn-ea"/>
              <a:cs typeface="+mn-cs"/>
            </a:rPr>
            <a:t>, 2006)</a:t>
          </a:r>
          <a:endParaRPr lang="en-US" sz="1050" kern="1200" dirty="0">
            <a:solidFill>
              <a:prstClr val="white"/>
            </a:solidFill>
            <a:latin typeface="Calibri" panose="020F0502020204030204"/>
            <a:ea typeface="+mn-ea"/>
            <a:cs typeface="+mn-cs"/>
          </a:endParaRPr>
        </a:p>
      </dgm:t>
    </dgm:pt>
    <dgm:pt modelId="{015C70C5-1E68-48A7-B016-4797FCFB0B02}" type="parTrans" cxnId="{349D76F3-7DEE-44A1-8AB0-600CF80843DB}">
      <dgm:prSet/>
      <dgm:spPr/>
      <dgm:t>
        <a:bodyPr/>
        <a:lstStyle/>
        <a:p>
          <a:endParaRPr lang="en-US" sz="4400"/>
        </a:p>
      </dgm:t>
    </dgm:pt>
    <dgm:pt modelId="{1D3C0B75-3162-4A08-943C-B643E32A6078}" type="sibTrans" cxnId="{349D76F3-7DEE-44A1-8AB0-600CF80843DB}">
      <dgm:prSet custT="1"/>
      <dgm:spPr/>
      <dgm:t>
        <a:bodyPr/>
        <a:lstStyle/>
        <a:p>
          <a:endParaRPr lang="en-US" sz="1400"/>
        </a:p>
      </dgm:t>
    </dgm:pt>
    <dgm:pt modelId="{C3DD63B2-31A2-4ECB-815C-A361FAB3E536}">
      <dgm:prSet custT="1"/>
      <dgm:spPr/>
      <dgm:t>
        <a:bodyPr/>
        <a:lstStyle/>
        <a:p>
          <a:r>
            <a:rPr lang="en-US" sz="1600" kern="1200" dirty="0"/>
            <a:t>gut-derived LPS can promote </a:t>
          </a:r>
          <a:r>
            <a:rPr lang="en-US" sz="1600" b="1" kern="1200" dirty="0"/>
            <a:t>the disruption of the blood brain barrier </a:t>
          </a:r>
          <a:r>
            <a:rPr lang="en-US" sz="1200" kern="1200" dirty="0">
              <a:solidFill>
                <a:prstClr val="white"/>
              </a:solidFill>
              <a:latin typeface="Calibri" panose="020F0502020204030204"/>
              <a:ea typeface="+mn-ea"/>
              <a:cs typeface="+mn-cs"/>
            </a:rPr>
            <a:t>(Banks et al., 2008, Banks and Erickson, 2010) </a:t>
          </a:r>
        </a:p>
      </dgm:t>
    </dgm:pt>
    <dgm:pt modelId="{B36748AA-59D7-4FC6-AC14-55FA7423FAB9}" type="parTrans" cxnId="{A275D4CE-DFB6-4C42-B70A-F1DA2E125B7E}">
      <dgm:prSet/>
      <dgm:spPr/>
      <dgm:t>
        <a:bodyPr/>
        <a:lstStyle/>
        <a:p>
          <a:endParaRPr lang="en-US" sz="4400"/>
        </a:p>
      </dgm:t>
    </dgm:pt>
    <dgm:pt modelId="{C15BA0E6-3C05-4DDE-93C8-DE50A1469200}" type="sibTrans" cxnId="{A275D4CE-DFB6-4C42-B70A-F1DA2E125B7E}">
      <dgm:prSet custT="1"/>
      <dgm:spPr/>
      <dgm:t>
        <a:bodyPr/>
        <a:lstStyle/>
        <a:p>
          <a:endParaRPr lang="en-US" sz="1400"/>
        </a:p>
      </dgm:t>
    </dgm:pt>
    <dgm:pt modelId="{A8898DA5-6765-4519-AE0F-966CA503AF71}">
      <dgm:prSet custT="1"/>
      <dgm:spPr>
        <a:solidFill>
          <a:srgbClr val="FF0000">
            <a:alpha val="72000"/>
          </a:srgbClr>
        </a:solidFill>
        <a:ln>
          <a:solidFill>
            <a:srgbClr val="FF0000"/>
          </a:solidFill>
        </a:ln>
      </dgm:spPr>
      <dgm:t>
        <a:bodyPr/>
        <a:lstStyle/>
        <a:p>
          <a:r>
            <a:rPr lang="en-US" sz="1800" dirty="0"/>
            <a:t>Neuroinflammation and injury in the </a:t>
          </a:r>
          <a:r>
            <a:rPr lang="en-US" sz="1800" dirty="0" err="1"/>
            <a:t>supstantia</a:t>
          </a:r>
          <a:r>
            <a:rPr lang="en-US" sz="1800" dirty="0"/>
            <a:t> nigra</a:t>
          </a:r>
        </a:p>
      </dgm:t>
    </dgm:pt>
    <dgm:pt modelId="{0046291E-6B29-42B2-B3B4-6CE01F1020E8}" type="parTrans" cxnId="{113FF751-C6C7-475E-9E4A-A151C879E2DE}">
      <dgm:prSet/>
      <dgm:spPr/>
      <dgm:t>
        <a:bodyPr/>
        <a:lstStyle/>
        <a:p>
          <a:endParaRPr lang="en-US" sz="4400"/>
        </a:p>
      </dgm:t>
    </dgm:pt>
    <dgm:pt modelId="{FEC63E58-0489-4B94-94E8-027822855C49}" type="sibTrans" cxnId="{113FF751-C6C7-475E-9E4A-A151C879E2DE}">
      <dgm:prSet/>
      <dgm:spPr/>
      <dgm:t>
        <a:bodyPr/>
        <a:lstStyle/>
        <a:p>
          <a:endParaRPr lang="en-US" sz="4400"/>
        </a:p>
      </dgm:t>
    </dgm:pt>
    <dgm:pt modelId="{19A72B79-A182-9D4A-A340-9AC710091B22}" type="pres">
      <dgm:prSet presAssocID="{E964788E-C91E-420C-9428-73F7FBA948B7}" presName="linearFlow" presStyleCnt="0">
        <dgm:presLayoutVars>
          <dgm:resizeHandles val="exact"/>
        </dgm:presLayoutVars>
      </dgm:prSet>
      <dgm:spPr/>
    </dgm:pt>
    <dgm:pt modelId="{F6E7EE01-A765-CA48-BE74-BD04DA822AFB}" type="pres">
      <dgm:prSet presAssocID="{6A0219CF-E5B4-4955-A545-C68E0A033E77}" presName="node" presStyleLbl="node1" presStyleIdx="0" presStyleCnt="5" custScaleX="296187" custScaleY="127104">
        <dgm:presLayoutVars>
          <dgm:bulletEnabled val="1"/>
        </dgm:presLayoutVars>
      </dgm:prSet>
      <dgm:spPr/>
    </dgm:pt>
    <dgm:pt modelId="{72DF83B2-79B3-0E44-8C4D-67DE29D2F42C}" type="pres">
      <dgm:prSet presAssocID="{CE0ED33A-6D0C-4016-8406-666775585A1D}" presName="sibTrans" presStyleLbl="sibTrans2D1" presStyleIdx="0" presStyleCnt="4"/>
      <dgm:spPr/>
    </dgm:pt>
    <dgm:pt modelId="{BD063397-BD91-094B-AF5F-F4669EA6C9F7}" type="pres">
      <dgm:prSet presAssocID="{CE0ED33A-6D0C-4016-8406-666775585A1D}" presName="connectorText" presStyleLbl="sibTrans2D1" presStyleIdx="0" presStyleCnt="4"/>
      <dgm:spPr/>
    </dgm:pt>
    <dgm:pt modelId="{CD01C175-F4A1-AE47-966A-84564830B160}" type="pres">
      <dgm:prSet presAssocID="{28DC4BB1-220F-4488-A604-F341F2D212D4}" presName="node" presStyleLbl="node1" presStyleIdx="1" presStyleCnt="5" custScaleX="299660">
        <dgm:presLayoutVars>
          <dgm:bulletEnabled val="1"/>
        </dgm:presLayoutVars>
      </dgm:prSet>
      <dgm:spPr/>
    </dgm:pt>
    <dgm:pt modelId="{5455F4B7-5D14-3342-83BE-177760ECCE0A}" type="pres">
      <dgm:prSet presAssocID="{98AD9247-D4F1-4B3A-84A8-35EC194F62F0}" presName="sibTrans" presStyleLbl="sibTrans2D1" presStyleIdx="1" presStyleCnt="4"/>
      <dgm:spPr/>
    </dgm:pt>
    <dgm:pt modelId="{EDB6114A-208A-A64E-A0D2-FA5E3A473BD9}" type="pres">
      <dgm:prSet presAssocID="{98AD9247-D4F1-4B3A-84A8-35EC194F62F0}" presName="connectorText" presStyleLbl="sibTrans2D1" presStyleIdx="1" presStyleCnt="4"/>
      <dgm:spPr/>
    </dgm:pt>
    <dgm:pt modelId="{7D5BFD1F-23A6-184E-B60D-B78F5A9E2FE7}" type="pres">
      <dgm:prSet presAssocID="{AB67F358-2537-4BB2-A49F-B17327EE11E9}" presName="node" presStyleLbl="node1" presStyleIdx="2" presStyleCnt="5" custScaleX="295319" custScaleY="136857">
        <dgm:presLayoutVars>
          <dgm:bulletEnabled val="1"/>
        </dgm:presLayoutVars>
      </dgm:prSet>
      <dgm:spPr/>
    </dgm:pt>
    <dgm:pt modelId="{BF5BEDF2-B50C-4544-B21D-CA24F0FE01A7}" type="pres">
      <dgm:prSet presAssocID="{1D3C0B75-3162-4A08-943C-B643E32A6078}" presName="sibTrans" presStyleLbl="sibTrans2D1" presStyleIdx="2" presStyleCnt="4"/>
      <dgm:spPr/>
    </dgm:pt>
    <dgm:pt modelId="{9760188B-CBCA-5345-857C-D66D0E1BCAF6}" type="pres">
      <dgm:prSet presAssocID="{1D3C0B75-3162-4A08-943C-B643E32A6078}" presName="connectorText" presStyleLbl="sibTrans2D1" presStyleIdx="2" presStyleCnt="4"/>
      <dgm:spPr/>
    </dgm:pt>
    <dgm:pt modelId="{022527FB-7556-9A4F-AA3C-E6C347640A5F}" type="pres">
      <dgm:prSet presAssocID="{C3DD63B2-31A2-4ECB-815C-A361FAB3E536}" presName="node" presStyleLbl="node1" presStyleIdx="3" presStyleCnt="5" custScaleX="301397">
        <dgm:presLayoutVars>
          <dgm:bulletEnabled val="1"/>
        </dgm:presLayoutVars>
      </dgm:prSet>
      <dgm:spPr/>
    </dgm:pt>
    <dgm:pt modelId="{238FDA2F-CD6C-2D4F-BBAC-86AF78C625F3}" type="pres">
      <dgm:prSet presAssocID="{C15BA0E6-3C05-4DDE-93C8-DE50A1469200}" presName="sibTrans" presStyleLbl="sibTrans2D1" presStyleIdx="3" presStyleCnt="4"/>
      <dgm:spPr/>
    </dgm:pt>
    <dgm:pt modelId="{E177339A-E481-034E-B5A2-00879EFC5F84}" type="pres">
      <dgm:prSet presAssocID="{C15BA0E6-3C05-4DDE-93C8-DE50A1469200}" presName="connectorText" presStyleLbl="sibTrans2D1" presStyleIdx="3" presStyleCnt="4"/>
      <dgm:spPr/>
    </dgm:pt>
    <dgm:pt modelId="{4D2CBDCC-26F9-7845-B866-376DC43FFAAD}" type="pres">
      <dgm:prSet presAssocID="{A8898DA5-6765-4519-AE0F-966CA503AF71}" presName="node" presStyleLbl="node1" presStyleIdx="4" presStyleCnt="5" custScaleX="287938">
        <dgm:presLayoutVars>
          <dgm:bulletEnabled val="1"/>
        </dgm:presLayoutVars>
      </dgm:prSet>
      <dgm:spPr/>
    </dgm:pt>
  </dgm:ptLst>
  <dgm:cxnLst>
    <dgm:cxn modelId="{A4D6991C-27DA-FA41-B4A2-223DD5B66BD8}" type="presOf" srcId="{AB67F358-2537-4BB2-A49F-B17327EE11E9}" destId="{7D5BFD1F-23A6-184E-B60D-B78F5A9E2FE7}" srcOrd="0" destOrd="0" presId="urn:microsoft.com/office/officeart/2005/8/layout/process2"/>
    <dgm:cxn modelId="{E3373E2E-E8ED-4824-B7EA-7715DA1FEFC6}" srcId="{E964788E-C91E-420C-9428-73F7FBA948B7}" destId="{6A0219CF-E5B4-4955-A545-C68E0A033E77}" srcOrd="0" destOrd="0" parTransId="{3F7C3EC9-9F86-48AB-AACC-DD888C39B4AC}" sibTransId="{CE0ED33A-6D0C-4016-8406-666775585A1D}"/>
    <dgm:cxn modelId="{81B28844-36B4-CB41-9C08-F8E07A61FDFB}" type="presOf" srcId="{C15BA0E6-3C05-4DDE-93C8-DE50A1469200}" destId="{E177339A-E481-034E-B5A2-00879EFC5F84}" srcOrd="1" destOrd="0" presId="urn:microsoft.com/office/officeart/2005/8/layout/process2"/>
    <dgm:cxn modelId="{17B8D64C-95A1-1241-BB1E-88C56B676DE7}" type="presOf" srcId="{E964788E-C91E-420C-9428-73F7FBA948B7}" destId="{19A72B79-A182-9D4A-A340-9AC710091B22}" srcOrd="0" destOrd="0" presId="urn:microsoft.com/office/officeart/2005/8/layout/process2"/>
    <dgm:cxn modelId="{113FF751-C6C7-475E-9E4A-A151C879E2DE}" srcId="{E964788E-C91E-420C-9428-73F7FBA948B7}" destId="{A8898DA5-6765-4519-AE0F-966CA503AF71}" srcOrd="4" destOrd="0" parTransId="{0046291E-6B29-42B2-B3B4-6CE01F1020E8}" sibTransId="{FEC63E58-0489-4B94-94E8-027822855C49}"/>
    <dgm:cxn modelId="{D15CDA63-7E18-E446-A0C8-4F06B461019B}" type="presOf" srcId="{98AD9247-D4F1-4B3A-84A8-35EC194F62F0}" destId="{EDB6114A-208A-A64E-A0D2-FA5E3A473BD9}" srcOrd="1" destOrd="0" presId="urn:microsoft.com/office/officeart/2005/8/layout/process2"/>
    <dgm:cxn modelId="{90979766-DD99-B743-B8C3-0EFCE2D79A1D}" type="presOf" srcId="{1D3C0B75-3162-4A08-943C-B643E32A6078}" destId="{BF5BEDF2-B50C-4544-B21D-CA24F0FE01A7}" srcOrd="0" destOrd="0" presId="urn:microsoft.com/office/officeart/2005/8/layout/process2"/>
    <dgm:cxn modelId="{E2F8B874-7C89-0249-B17C-7C08085AB1F0}" type="presOf" srcId="{98AD9247-D4F1-4B3A-84A8-35EC194F62F0}" destId="{5455F4B7-5D14-3342-83BE-177760ECCE0A}" srcOrd="0" destOrd="0" presId="urn:microsoft.com/office/officeart/2005/8/layout/process2"/>
    <dgm:cxn modelId="{4DA6C599-1160-C748-885B-0650B92DCC44}" type="presOf" srcId="{CE0ED33A-6D0C-4016-8406-666775585A1D}" destId="{72DF83B2-79B3-0E44-8C4D-67DE29D2F42C}" srcOrd="0" destOrd="0" presId="urn:microsoft.com/office/officeart/2005/8/layout/process2"/>
    <dgm:cxn modelId="{76A5E5AA-C108-964C-A1F6-757973D22D41}" type="presOf" srcId="{28DC4BB1-220F-4488-A604-F341F2D212D4}" destId="{CD01C175-F4A1-AE47-966A-84564830B160}" srcOrd="0" destOrd="0" presId="urn:microsoft.com/office/officeart/2005/8/layout/process2"/>
    <dgm:cxn modelId="{28EA47AB-47E9-6F44-BE94-22BB2CA61861}" type="presOf" srcId="{C3DD63B2-31A2-4ECB-815C-A361FAB3E536}" destId="{022527FB-7556-9A4F-AA3C-E6C347640A5F}" srcOrd="0" destOrd="0" presId="urn:microsoft.com/office/officeart/2005/8/layout/process2"/>
    <dgm:cxn modelId="{43D2E6B0-C629-0B44-ABCD-967487402285}" type="presOf" srcId="{1D3C0B75-3162-4A08-943C-B643E32A6078}" destId="{9760188B-CBCA-5345-857C-D66D0E1BCAF6}" srcOrd="1" destOrd="0" presId="urn:microsoft.com/office/officeart/2005/8/layout/process2"/>
    <dgm:cxn modelId="{E9973AB1-E587-904D-8DEF-71067FB10387}" type="presOf" srcId="{C15BA0E6-3C05-4DDE-93C8-DE50A1469200}" destId="{238FDA2F-CD6C-2D4F-BBAC-86AF78C625F3}" srcOrd="0" destOrd="0" presId="urn:microsoft.com/office/officeart/2005/8/layout/process2"/>
    <dgm:cxn modelId="{AB7AF4BE-1FB6-594E-AC44-8A504F72BF0C}" type="presOf" srcId="{CE0ED33A-6D0C-4016-8406-666775585A1D}" destId="{BD063397-BD91-094B-AF5F-F4669EA6C9F7}" srcOrd="1" destOrd="0" presId="urn:microsoft.com/office/officeart/2005/8/layout/process2"/>
    <dgm:cxn modelId="{A275D4CE-DFB6-4C42-B70A-F1DA2E125B7E}" srcId="{E964788E-C91E-420C-9428-73F7FBA948B7}" destId="{C3DD63B2-31A2-4ECB-815C-A361FAB3E536}" srcOrd="3" destOrd="0" parTransId="{B36748AA-59D7-4FC6-AC14-55FA7423FAB9}" sibTransId="{C15BA0E6-3C05-4DDE-93C8-DE50A1469200}"/>
    <dgm:cxn modelId="{6B2869DF-8158-4F7B-A8A7-911D22EBA2E9}" srcId="{E964788E-C91E-420C-9428-73F7FBA948B7}" destId="{28DC4BB1-220F-4488-A604-F341F2D212D4}" srcOrd="1" destOrd="0" parTransId="{201C6970-076B-4F42-9E40-755CAC931AD4}" sibTransId="{98AD9247-D4F1-4B3A-84A8-35EC194F62F0}"/>
    <dgm:cxn modelId="{349D76F3-7DEE-44A1-8AB0-600CF80843DB}" srcId="{E964788E-C91E-420C-9428-73F7FBA948B7}" destId="{AB67F358-2537-4BB2-A49F-B17327EE11E9}" srcOrd="2" destOrd="0" parTransId="{015C70C5-1E68-48A7-B016-4797FCFB0B02}" sibTransId="{1D3C0B75-3162-4A08-943C-B643E32A6078}"/>
    <dgm:cxn modelId="{BC4BC6F4-BCE0-6942-8F82-9A280B0D881C}" type="presOf" srcId="{A8898DA5-6765-4519-AE0F-966CA503AF71}" destId="{4D2CBDCC-26F9-7845-B866-376DC43FFAAD}" srcOrd="0" destOrd="0" presId="urn:microsoft.com/office/officeart/2005/8/layout/process2"/>
    <dgm:cxn modelId="{338420FC-E8EF-1F43-B262-7C529A33294D}" type="presOf" srcId="{6A0219CF-E5B4-4955-A545-C68E0A033E77}" destId="{F6E7EE01-A765-CA48-BE74-BD04DA822AFB}" srcOrd="0" destOrd="0" presId="urn:microsoft.com/office/officeart/2005/8/layout/process2"/>
    <dgm:cxn modelId="{4481232A-9F29-A941-89E0-4DDF2FB843EA}" type="presParOf" srcId="{19A72B79-A182-9D4A-A340-9AC710091B22}" destId="{F6E7EE01-A765-CA48-BE74-BD04DA822AFB}" srcOrd="0" destOrd="0" presId="urn:microsoft.com/office/officeart/2005/8/layout/process2"/>
    <dgm:cxn modelId="{B7DA9E50-FF21-2B4D-846D-A276FDEEE504}" type="presParOf" srcId="{19A72B79-A182-9D4A-A340-9AC710091B22}" destId="{72DF83B2-79B3-0E44-8C4D-67DE29D2F42C}" srcOrd="1" destOrd="0" presId="urn:microsoft.com/office/officeart/2005/8/layout/process2"/>
    <dgm:cxn modelId="{B30B7198-A653-0E48-8F54-B4FCD1B42D63}" type="presParOf" srcId="{72DF83B2-79B3-0E44-8C4D-67DE29D2F42C}" destId="{BD063397-BD91-094B-AF5F-F4669EA6C9F7}" srcOrd="0" destOrd="0" presId="urn:microsoft.com/office/officeart/2005/8/layout/process2"/>
    <dgm:cxn modelId="{D8D87567-6E7C-2A4A-AEB5-1D0C6C56A184}" type="presParOf" srcId="{19A72B79-A182-9D4A-A340-9AC710091B22}" destId="{CD01C175-F4A1-AE47-966A-84564830B160}" srcOrd="2" destOrd="0" presId="urn:microsoft.com/office/officeart/2005/8/layout/process2"/>
    <dgm:cxn modelId="{9AC2D27C-D820-1140-BDC2-ADF078351852}" type="presParOf" srcId="{19A72B79-A182-9D4A-A340-9AC710091B22}" destId="{5455F4B7-5D14-3342-83BE-177760ECCE0A}" srcOrd="3" destOrd="0" presId="urn:microsoft.com/office/officeart/2005/8/layout/process2"/>
    <dgm:cxn modelId="{436F0D03-0A4F-4F4E-8D3D-7BCD9006D231}" type="presParOf" srcId="{5455F4B7-5D14-3342-83BE-177760ECCE0A}" destId="{EDB6114A-208A-A64E-A0D2-FA5E3A473BD9}" srcOrd="0" destOrd="0" presId="urn:microsoft.com/office/officeart/2005/8/layout/process2"/>
    <dgm:cxn modelId="{CC976A75-EC90-974A-8989-BE6A94FD2F54}" type="presParOf" srcId="{19A72B79-A182-9D4A-A340-9AC710091B22}" destId="{7D5BFD1F-23A6-184E-B60D-B78F5A9E2FE7}" srcOrd="4" destOrd="0" presId="urn:microsoft.com/office/officeart/2005/8/layout/process2"/>
    <dgm:cxn modelId="{42B8CB8C-5C1A-F848-8D54-C9A49A911675}" type="presParOf" srcId="{19A72B79-A182-9D4A-A340-9AC710091B22}" destId="{BF5BEDF2-B50C-4544-B21D-CA24F0FE01A7}" srcOrd="5" destOrd="0" presId="urn:microsoft.com/office/officeart/2005/8/layout/process2"/>
    <dgm:cxn modelId="{42278D7D-F896-5B44-BB56-BCEB76961166}" type="presParOf" srcId="{BF5BEDF2-B50C-4544-B21D-CA24F0FE01A7}" destId="{9760188B-CBCA-5345-857C-D66D0E1BCAF6}" srcOrd="0" destOrd="0" presId="urn:microsoft.com/office/officeart/2005/8/layout/process2"/>
    <dgm:cxn modelId="{943D3E02-B300-3C41-AF60-177881D12553}" type="presParOf" srcId="{19A72B79-A182-9D4A-A340-9AC710091B22}" destId="{022527FB-7556-9A4F-AA3C-E6C347640A5F}" srcOrd="6" destOrd="0" presId="urn:microsoft.com/office/officeart/2005/8/layout/process2"/>
    <dgm:cxn modelId="{ECADC5B5-85E6-064E-B652-EB9E070FC243}" type="presParOf" srcId="{19A72B79-A182-9D4A-A340-9AC710091B22}" destId="{238FDA2F-CD6C-2D4F-BBAC-86AF78C625F3}" srcOrd="7" destOrd="0" presId="urn:microsoft.com/office/officeart/2005/8/layout/process2"/>
    <dgm:cxn modelId="{C2E4A6D0-A506-B14E-B4A9-576ABB5F0685}" type="presParOf" srcId="{238FDA2F-CD6C-2D4F-BBAC-86AF78C625F3}" destId="{E177339A-E481-034E-B5A2-00879EFC5F84}" srcOrd="0" destOrd="0" presId="urn:microsoft.com/office/officeart/2005/8/layout/process2"/>
    <dgm:cxn modelId="{E1E1CA5F-F180-914B-8034-7C0DFF0EA68E}" type="presParOf" srcId="{19A72B79-A182-9D4A-A340-9AC710091B22}" destId="{4D2CBDCC-26F9-7845-B866-376DC43FFAA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C3850-2F27-FE4E-A630-80E04C1D09F8}">
      <dsp:nvSpPr>
        <dsp:cNvPr id="0" name=""/>
        <dsp:cNvSpPr/>
      </dsp:nvSpPr>
      <dsp:spPr>
        <a:xfrm rot="10800000">
          <a:off x="2024355" y="3279"/>
          <a:ext cx="7053681" cy="99070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687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Numerous </a:t>
          </a:r>
          <a:r>
            <a:rPr lang="en-US" sz="1800" kern="1200" dirty="0" err="1"/>
            <a:t>neuropathologies</a:t>
          </a:r>
          <a:r>
            <a:rPr lang="en-US" sz="1800" kern="1200" dirty="0"/>
            <a:t> are diagnosed at late stage symptomatic changes which occur in response to these molecular malfunctions and treatment is often too late</a:t>
          </a:r>
          <a:endParaRPr lang="en-GB" sz="1800" kern="1200" dirty="0"/>
        </a:p>
      </dsp:txBody>
      <dsp:txXfrm rot="10800000">
        <a:off x="2272031" y="3279"/>
        <a:ext cx="6806005" cy="990706"/>
      </dsp:txXfrm>
    </dsp:sp>
    <dsp:sp modelId="{4D2FB9BA-1C7B-4F41-B8E6-21429361F15D}">
      <dsp:nvSpPr>
        <dsp:cNvPr id="0" name=""/>
        <dsp:cNvSpPr/>
      </dsp:nvSpPr>
      <dsp:spPr>
        <a:xfrm>
          <a:off x="1529002" y="3279"/>
          <a:ext cx="990706" cy="9907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5A42692-6199-F64A-A23E-335B03482BDD}">
      <dsp:nvSpPr>
        <dsp:cNvPr id="0" name=""/>
        <dsp:cNvSpPr/>
      </dsp:nvSpPr>
      <dsp:spPr>
        <a:xfrm rot="10800000">
          <a:off x="2024355" y="1289720"/>
          <a:ext cx="7053681" cy="990706"/>
        </a:xfrm>
        <a:prstGeom prst="homePlat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687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Neurodegenerative disorders are often associated with cellular dysfunction caused by underlying protein-misfolding </a:t>
          </a:r>
          <a:r>
            <a:rPr lang="en-US" sz="1800" kern="1200" dirty="0" err="1"/>
            <a:t>signalling</a:t>
          </a:r>
          <a:r>
            <a:rPr lang="en-US" sz="1800" kern="1200" dirty="0"/>
            <a:t>, altered metabolism, malnutrition, aging</a:t>
          </a:r>
          <a:endParaRPr lang="en-GB" sz="1800" kern="1200" dirty="0"/>
        </a:p>
      </dsp:txBody>
      <dsp:txXfrm rot="10800000">
        <a:off x="2272031" y="1289720"/>
        <a:ext cx="6806005" cy="990706"/>
      </dsp:txXfrm>
    </dsp:sp>
    <dsp:sp modelId="{A5DA68EF-014D-944A-BE4C-3940AE38BE18}">
      <dsp:nvSpPr>
        <dsp:cNvPr id="0" name=""/>
        <dsp:cNvSpPr/>
      </dsp:nvSpPr>
      <dsp:spPr>
        <a:xfrm>
          <a:off x="1529002" y="1289720"/>
          <a:ext cx="990706" cy="9907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6CE0FC2-56DD-AC44-8E55-477AAA49C96D}">
      <dsp:nvSpPr>
        <dsp:cNvPr id="0" name=""/>
        <dsp:cNvSpPr/>
      </dsp:nvSpPr>
      <dsp:spPr>
        <a:xfrm rot="10800000">
          <a:off x="2024355" y="2576160"/>
          <a:ext cx="7053681" cy="990706"/>
        </a:xfrm>
        <a:prstGeom prst="homePlat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687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Important new strategies to identify early biomarkers with predictive value to intervene with disease progression at stages where cell dysfunction has not progressed irreversibly is </a:t>
          </a:r>
          <a:r>
            <a:rPr lang="en-US" sz="1800" b="1" kern="1200" dirty="0"/>
            <a:t>of paramount importance</a:t>
          </a:r>
          <a:endParaRPr lang="en-GB" sz="1800" b="1" kern="1200" dirty="0"/>
        </a:p>
      </dsp:txBody>
      <dsp:txXfrm rot="10800000">
        <a:off x="2272031" y="2576160"/>
        <a:ext cx="6806005" cy="990706"/>
      </dsp:txXfrm>
    </dsp:sp>
    <dsp:sp modelId="{18308DFC-3497-3441-AD48-8FAED45FCA06}">
      <dsp:nvSpPr>
        <dsp:cNvPr id="0" name=""/>
        <dsp:cNvSpPr/>
      </dsp:nvSpPr>
      <dsp:spPr>
        <a:xfrm>
          <a:off x="1529002" y="2576160"/>
          <a:ext cx="990706" cy="99070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D3A4750-9738-9243-AFEF-DDE4A4DF4A0D}">
      <dsp:nvSpPr>
        <dsp:cNvPr id="0" name=""/>
        <dsp:cNvSpPr/>
      </dsp:nvSpPr>
      <dsp:spPr>
        <a:xfrm rot="10800000">
          <a:off x="2024355" y="3870516"/>
          <a:ext cx="7053681" cy="990706"/>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687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Metabolomics may help</a:t>
          </a:r>
        </a:p>
      </dsp:txBody>
      <dsp:txXfrm rot="10800000">
        <a:off x="2272031" y="3870516"/>
        <a:ext cx="6806005" cy="990706"/>
      </dsp:txXfrm>
    </dsp:sp>
    <dsp:sp modelId="{38127F35-85E6-184E-9323-FCBF8E4477DB}">
      <dsp:nvSpPr>
        <dsp:cNvPr id="0" name=""/>
        <dsp:cNvSpPr/>
      </dsp:nvSpPr>
      <dsp:spPr>
        <a:xfrm>
          <a:off x="1529002" y="3862600"/>
          <a:ext cx="990706" cy="1006538"/>
        </a:xfrm>
        <a:prstGeom prst="ellipse">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3000" t="-6000" r="9000" b="8000"/>
          </a:stretch>
        </a:blipFill>
        <a:ln>
          <a:noFill/>
        </a:ln>
        <a:effectLst>
          <a:softEdge rad="0"/>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12B81-5B48-40CD-9CD2-6A99ED49FC15}">
      <dsp:nvSpPr>
        <dsp:cNvPr id="0" name=""/>
        <dsp:cNvSpPr/>
      </dsp:nvSpPr>
      <dsp:spPr>
        <a:xfrm>
          <a:off x="0" y="1915"/>
          <a:ext cx="6096000" cy="9156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B949B-16F9-4798-99B9-9AABCCA45E6B}">
      <dsp:nvSpPr>
        <dsp:cNvPr id="0" name=""/>
        <dsp:cNvSpPr/>
      </dsp:nvSpPr>
      <dsp:spPr>
        <a:xfrm>
          <a:off x="276978" y="207933"/>
          <a:ext cx="504090" cy="503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25AF42-FDFB-4F65-8BC9-912F447E50F6}">
      <dsp:nvSpPr>
        <dsp:cNvPr id="0" name=""/>
        <dsp:cNvSpPr/>
      </dsp:nvSpPr>
      <dsp:spPr>
        <a:xfrm>
          <a:off x="1058048" y="1915"/>
          <a:ext cx="4925847" cy="91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99" tIns="96999" rIns="96999" bIns="96999" numCol="1" spcCol="1270" anchor="ctr" anchorCtr="0">
          <a:noAutofit/>
        </a:bodyPr>
        <a:lstStyle/>
        <a:p>
          <a:pPr marL="0" lvl="0" indent="0" algn="l" defTabSz="622300">
            <a:lnSpc>
              <a:spcPct val="100000"/>
            </a:lnSpc>
            <a:spcBef>
              <a:spcPct val="0"/>
            </a:spcBef>
            <a:spcAft>
              <a:spcPct val="35000"/>
            </a:spcAft>
            <a:buNone/>
          </a:pPr>
          <a:r>
            <a:rPr lang="en-GB" sz="1400" b="0" i="0" kern="1200" dirty="0"/>
            <a:t>Disease pathology in the form of amyloid deposits starts to accumulate ~20 years before symptom onset, at which point the disease is already quite advanced</a:t>
          </a:r>
          <a:r>
            <a:rPr lang="en-GB" sz="1400" b="0" i="0" kern="1200" baseline="30000" dirty="0"/>
            <a:t>1</a:t>
          </a:r>
          <a:endParaRPr lang="en-US" sz="1400" kern="1200" baseline="30000" dirty="0"/>
        </a:p>
      </dsp:txBody>
      <dsp:txXfrm>
        <a:off x="1058048" y="1915"/>
        <a:ext cx="4925847" cy="916527"/>
      </dsp:txXfrm>
    </dsp:sp>
    <dsp:sp modelId="{5ABFB15A-B5D5-4206-9B9F-D5C45137A2FB}">
      <dsp:nvSpPr>
        <dsp:cNvPr id="0" name=""/>
        <dsp:cNvSpPr/>
      </dsp:nvSpPr>
      <dsp:spPr>
        <a:xfrm>
          <a:off x="0" y="1111396"/>
          <a:ext cx="6096000" cy="9156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71EEC5-5223-4DBC-B2F9-E0FB6657BB30}">
      <dsp:nvSpPr>
        <dsp:cNvPr id="0" name=""/>
        <dsp:cNvSpPr/>
      </dsp:nvSpPr>
      <dsp:spPr>
        <a:xfrm>
          <a:off x="276978" y="1317413"/>
          <a:ext cx="504090" cy="503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89636-6FD8-4671-8CB6-0DB5D862ADD4}">
      <dsp:nvSpPr>
        <dsp:cNvPr id="0" name=""/>
        <dsp:cNvSpPr/>
      </dsp:nvSpPr>
      <dsp:spPr>
        <a:xfrm>
          <a:off x="1058048" y="1111396"/>
          <a:ext cx="4925847" cy="91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99" tIns="96999" rIns="96999" bIns="96999" numCol="1" spcCol="1270" anchor="ctr" anchorCtr="0">
          <a:noAutofit/>
        </a:bodyPr>
        <a:lstStyle/>
        <a:p>
          <a:pPr marL="0" lvl="0" indent="0" algn="l" defTabSz="622300">
            <a:lnSpc>
              <a:spcPct val="100000"/>
            </a:lnSpc>
            <a:spcBef>
              <a:spcPct val="0"/>
            </a:spcBef>
            <a:spcAft>
              <a:spcPct val="35000"/>
            </a:spcAft>
            <a:buNone/>
          </a:pPr>
          <a:r>
            <a:rPr lang="en-GB" sz="1400" b="0" i="0" kern="1200" dirty="0"/>
            <a:t>While removal of amyloid build-up from the brain may be successful achieved, there are not yet effective ways to modify two other major drivers of cognitive decline: tau pathology and the immune response</a:t>
          </a:r>
          <a:endParaRPr lang="en-US" sz="1400" kern="1200" dirty="0"/>
        </a:p>
      </dsp:txBody>
      <dsp:txXfrm>
        <a:off x="1058048" y="1111396"/>
        <a:ext cx="4925847" cy="916527"/>
      </dsp:txXfrm>
    </dsp:sp>
    <dsp:sp modelId="{9727C1E4-DBC0-4F49-A2FF-5DA5594347BB}">
      <dsp:nvSpPr>
        <dsp:cNvPr id="0" name=""/>
        <dsp:cNvSpPr/>
      </dsp:nvSpPr>
      <dsp:spPr>
        <a:xfrm>
          <a:off x="0" y="2220877"/>
          <a:ext cx="6096000" cy="9156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2D473-5004-4A33-AF1F-97EC00AF73DA}">
      <dsp:nvSpPr>
        <dsp:cNvPr id="0" name=""/>
        <dsp:cNvSpPr/>
      </dsp:nvSpPr>
      <dsp:spPr>
        <a:xfrm>
          <a:off x="276978" y="2426894"/>
          <a:ext cx="504090" cy="503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3E6B8-460A-4DA0-96E7-595620D0A53C}">
      <dsp:nvSpPr>
        <dsp:cNvPr id="0" name=""/>
        <dsp:cNvSpPr/>
      </dsp:nvSpPr>
      <dsp:spPr>
        <a:xfrm>
          <a:off x="1058048" y="2220877"/>
          <a:ext cx="4925847" cy="91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99" tIns="96999" rIns="96999" bIns="96999" numCol="1" spcCol="1270" anchor="ctr" anchorCtr="0">
          <a:noAutofit/>
        </a:bodyPr>
        <a:lstStyle/>
        <a:p>
          <a:pPr marL="0" lvl="0" indent="0" algn="l" defTabSz="622300">
            <a:lnSpc>
              <a:spcPct val="100000"/>
            </a:lnSpc>
            <a:spcBef>
              <a:spcPct val="0"/>
            </a:spcBef>
            <a:spcAft>
              <a:spcPct val="35000"/>
            </a:spcAft>
            <a:buNone/>
          </a:pPr>
          <a:r>
            <a:rPr lang="en-GB" sz="1400" b="0" i="0" kern="1200" dirty="0"/>
            <a:t>The older a person is when cognitive decline begins, the more likely it is that other, non-AD pathologies are also contributing to decline</a:t>
          </a:r>
          <a:endParaRPr lang="en-US" sz="1400" kern="1200" dirty="0"/>
        </a:p>
      </dsp:txBody>
      <dsp:txXfrm>
        <a:off x="1058048" y="2220877"/>
        <a:ext cx="4925847" cy="9165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1A2D2-0E12-E443-9D2D-AE2BD6ED06B6}">
      <dsp:nvSpPr>
        <dsp:cNvPr id="0" name=""/>
        <dsp:cNvSpPr/>
      </dsp:nvSpPr>
      <dsp:spPr>
        <a:xfrm>
          <a:off x="0" y="3017280"/>
          <a:ext cx="11145557" cy="9903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Failure to meet energy demands</a:t>
          </a:r>
        </a:p>
      </dsp:txBody>
      <dsp:txXfrm>
        <a:off x="0" y="3017280"/>
        <a:ext cx="11145557" cy="534782"/>
      </dsp:txXfrm>
    </dsp:sp>
    <dsp:sp modelId="{C728AB1D-BAAF-E342-A9AE-840AB06593B0}">
      <dsp:nvSpPr>
        <dsp:cNvPr id="0" name=""/>
        <dsp:cNvSpPr/>
      </dsp:nvSpPr>
      <dsp:spPr>
        <a:xfrm>
          <a:off x="0" y="3532256"/>
          <a:ext cx="5572778" cy="4555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dirty="0"/>
            <a:t>Moderate to severe cognitive impairment correlates positively with an increased risk of energy malnutrition</a:t>
          </a:r>
          <a:r>
            <a:rPr lang="en-GB" sz="1800" kern="1200" baseline="30000" dirty="0"/>
            <a:t>6</a:t>
          </a:r>
          <a:endParaRPr lang="en-US" sz="1800" kern="1200" baseline="30000" dirty="0"/>
        </a:p>
      </dsp:txBody>
      <dsp:txXfrm>
        <a:off x="0" y="3532256"/>
        <a:ext cx="5572778" cy="455555"/>
      </dsp:txXfrm>
    </dsp:sp>
    <dsp:sp modelId="{CA360181-6E52-6446-ACF9-F53D0FB04414}">
      <dsp:nvSpPr>
        <dsp:cNvPr id="0" name=""/>
        <dsp:cNvSpPr/>
      </dsp:nvSpPr>
      <dsp:spPr>
        <a:xfrm>
          <a:off x="5572778" y="3532256"/>
          <a:ext cx="5572778" cy="4555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u="none" kern="1200" dirty="0"/>
            <a:t>Loss of appetite, decrease in taste function, </a:t>
          </a:r>
          <a:r>
            <a:rPr lang="en-GB" b="0" i="0" u="none" kern="1200" dirty="0"/>
            <a:t>forgetting about the need to eat a meal</a:t>
          </a:r>
          <a:endParaRPr lang="en-US" sz="1800" kern="1200" baseline="30000" dirty="0"/>
        </a:p>
      </dsp:txBody>
      <dsp:txXfrm>
        <a:off x="5572778" y="3532256"/>
        <a:ext cx="5572778" cy="455555"/>
      </dsp:txXfrm>
    </dsp:sp>
    <dsp:sp modelId="{DBA65CB4-17C3-6B42-AF1F-5DB896D2C2A1}">
      <dsp:nvSpPr>
        <dsp:cNvPr id="0" name=""/>
        <dsp:cNvSpPr/>
      </dsp:nvSpPr>
      <dsp:spPr>
        <a:xfrm rot="10800000">
          <a:off x="0" y="1508994"/>
          <a:ext cx="11145557" cy="152314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Insufficient consumption of </a:t>
          </a:r>
          <a:r>
            <a:rPr lang="en-GB" sz="2400" b="1" kern="1200" dirty="0"/>
            <a:t>folates, vitamins B</a:t>
          </a:r>
          <a:r>
            <a:rPr lang="en-GB" sz="2400" b="1" kern="1200" baseline="-25000" dirty="0"/>
            <a:t>6</a:t>
          </a:r>
          <a:r>
            <a:rPr lang="en-GB" sz="2400" b="1" kern="1200" dirty="0"/>
            <a:t> </a:t>
          </a:r>
          <a:r>
            <a:rPr lang="en-GB" sz="2400" b="0" kern="1200" dirty="0"/>
            <a:t>and</a:t>
          </a:r>
          <a:r>
            <a:rPr lang="en-GB" sz="2400" b="1" kern="1200" dirty="0"/>
            <a:t> B</a:t>
          </a:r>
          <a:r>
            <a:rPr lang="en-GB" sz="2400" b="1" kern="1200" baseline="-25000" dirty="0"/>
            <a:t>12</a:t>
          </a:r>
          <a:endParaRPr lang="en-US" sz="2400" b="1" kern="1200" dirty="0"/>
        </a:p>
      </dsp:txBody>
      <dsp:txXfrm rot="-10800000">
        <a:off x="0" y="1508994"/>
        <a:ext cx="11145557" cy="534622"/>
      </dsp:txXfrm>
    </dsp:sp>
    <dsp:sp modelId="{09CC998E-7B14-D645-BB4F-4BCB5D89BD3C}">
      <dsp:nvSpPr>
        <dsp:cNvPr id="0" name=""/>
        <dsp:cNvSpPr/>
      </dsp:nvSpPr>
      <dsp:spPr>
        <a:xfrm>
          <a:off x="0" y="2043617"/>
          <a:ext cx="11145557" cy="455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Involved in DNA methylation and are essential cofactors for </a:t>
          </a:r>
          <a:r>
            <a:rPr lang="en-GB" sz="1600" b="1" kern="1200" dirty="0"/>
            <a:t>homocysteine metabolism</a:t>
          </a:r>
          <a:r>
            <a:rPr lang="en-GB" sz="1600" kern="1200" dirty="0"/>
            <a:t>. Their deficiency may contribute to Alzheimer’s disease through </a:t>
          </a:r>
          <a:r>
            <a:rPr lang="en-GB" sz="1600" b="1" kern="1200" dirty="0"/>
            <a:t>increased homocysteine levels </a:t>
          </a:r>
          <a:r>
            <a:rPr lang="en-GB" sz="1600" kern="1200" dirty="0"/>
            <a:t>and </a:t>
          </a:r>
          <a:r>
            <a:rPr lang="en-GB" sz="1600" b="1" kern="1200" dirty="0"/>
            <a:t>subsequent oxidative damage </a:t>
          </a:r>
          <a:r>
            <a:rPr lang="en-GB" sz="1600" kern="1200" baseline="30000" dirty="0"/>
            <a:t>4</a:t>
          </a:r>
          <a:endParaRPr lang="en-US" sz="1600" kern="1200" dirty="0"/>
        </a:p>
      </dsp:txBody>
      <dsp:txXfrm>
        <a:off x="0" y="2043617"/>
        <a:ext cx="11145557" cy="455419"/>
      </dsp:txXfrm>
    </dsp:sp>
    <dsp:sp modelId="{998A9B87-4D3F-8E42-A009-03B847A562D1}">
      <dsp:nvSpPr>
        <dsp:cNvPr id="0" name=""/>
        <dsp:cNvSpPr/>
      </dsp:nvSpPr>
      <dsp:spPr>
        <a:xfrm rot="10800000">
          <a:off x="0" y="708"/>
          <a:ext cx="11145557" cy="152314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Insufficient antioxidants consumption</a:t>
          </a:r>
          <a:r>
            <a:rPr lang="en-GB" sz="2400" kern="1200" baseline="30000" dirty="0"/>
            <a:t>1,2,3</a:t>
          </a:r>
          <a:r>
            <a:rPr lang="en-GB" sz="2400" kern="1200" dirty="0"/>
            <a:t>: </a:t>
          </a:r>
          <a:r>
            <a:rPr lang="en-GB" sz="2400" b="1" kern="1200" dirty="0"/>
            <a:t>vitamins E </a:t>
          </a:r>
          <a:r>
            <a:rPr lang="en-GB" sz="2400" b="0" kern="1200" dirty="0"/>
            <a:t>and</a:t>
          </a:r>
          <a:r>
            <a:rPr lang="en-GB" sz="2400" b="1" kern="1200" dirty="0"/>
            <a:t> C</a:t>
          </a:r>
          <a:endParaRPr lang="en-US" sz="2400" b="1" kern="1200" dirty="0"/>
        </a:p>
      </dsp:txBody>
      <dsp:txXfrm rot="-10800000">
        <a:off x="0" y="708"/>
        <a:ext cx="11145557" cy="534622"/>
      </dsp:txXfrm>
    </dsp:sp>
    <dsp:sp modelId="{746B7388-36C3-8843-ADBA-9F9A2001E2F7}">
      <dsp:nvSpPr>
        <dsp:cNvPr id="0" name=""/>
        <dsp:cNvSpPr/>
      </dsp:nvSpPr>
      <dsp:spPr>
        <a:xfrm>
          <a:off x="0" y="535331"/>
          <a:ext cx="11145557" cy="4554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Antioxidant vitamins reduce β-amyloid-induced lipid peroxidation and oxidative stress and suppress inflammation signalling cascades </a:t>
          </a:r>
          <a:r>
            <a:rPr lang="en-GB" sz="1800" b="1" kern="1200" baseline="30000" dirty="0"/>
            <a:t>4,5</a:t>
          </a:r>
          <a:endParaRPr lang="en-US" sz="1800" b="1" kern="1200" dirty="0"/>
        </a:p>
      </dsp:txBody>
      <dsp:txXfrm>
        <a:off x="0" y="535331"/>
        <a:ext cx="11145557" cy="4554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3334E-DCCF-0A4E-8317-1829F392BAD1}">
      <dsp:nvSpPr>
        <dsp:cNvPr id="0" name=""/>
        <dsp:cNvSpPr/>
      </dsp:nvSpPr>
      <dsp:spPr>
        <a:xfrm>
          <a:off x="0" y="3448578"/>
          <a:ext cx="11045869" cy="7544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The role of heavy metals is speculated (especially lead and cadmium), current results are very inconclusive</a:t>
          </a:r>
          <a:endParaRPr lang="en-US" sz="2400" kern="1200" dirty="0"/>
        </a:p>
      </dsp:txBody>
      <dsp:txXfrm>
        <a:off x="0" y="3448578"/>
        <a:ext cx="11045869" cy="754464"/>
      </dsp:txXfrm>
    </dsp:sp>
    <dsp:sp modelId="{8DBC7691-88DE-334B-AE00-ADABAB79DD62}">
      <dsp:nvSpPr>
        <dsp:cNvPr id="0" name=""/>
        <dsp:cNvSpPr/>
      </dsp:nvSpPr>
      <dsp:spPr>
        <a:xfrm rot="10800000">
          <a:off x="0" y="2299528"/>
          <a:ext cx="11045869" cy="116036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In animal model studies, a high fat and high cholesterol diet:  ↑Tau hyperphosphorylation, ↓memory performance, ↑ hippocampal p-tau levels in old age</a:t>
          </a:r>
          <a:endParaRPr lang="en-US" sz="2000" kern="1200" dirty="0"/>
        </a:p>
      </dsp:txBody>
      <dsp:txXfrm rot="10800000">
        <a:off x="0" y="2299528"/>
        <a:ext cx="11045869" cy="753971"/>
      </dsp:txXfrm>
    </dsp:sp>
    <dsp:sp modelId="{0EB41131-2D40-A549-93E8-09D534ACB6C9}">
      <dsp:nvSpPr>
        <dsp:cNvPr id="0" name=""/>
        <dsp:cNvSpPr/>
      </dsp:nvSpPr>
      <dsp:spPr>
        <a:xfrm rot="10800000">
          <a:off x="0" y="1150478"/>
          <a:ext cx="11045869" cy="116036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High cholesterol levels</a:t>
          </a:r>
          <a:endParaRPr lang="en-US" sz="2400" kern="1200" dirty="0"/>
        </a:p>
      </dsp:txBody>
      <dsp:txXfrm rot="-10800000">
        <a:off x="0" y="1150478"/>
        <a:ext cx="11045869" cy="407288"/>
      </dsp:txXfrm>
    </dsp:sp>
    <dsp:sp modelId="{B706FE66-C70C-FB4E-90D3-30A4D483835C}">
      <dsp:nvSpPr>
        <dsp:cNvPr id="0" name=""/>
        <dsp:cNvSpPr/>
      </dsp:nvSpPr>
      <dsp:spPr>
        <a:xfrm>
          <a:off x="0" y="1557767"/>
          <a:ext cx="5522934" cy="346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Contribute to oxysterols accumulating in the brain in AD</a:t>
          </a:r>
          <a:endParaRPr lang="en-US" sz="1600" b="1" kern="1200" dirty="0"/>
        </a:p>
      </dsp:txBody>
      <dsp:txXfrm>
        <a:off x="0" y="1557767"/>
        <a:ext cx="5522934" cy="346949"/>
      </dsp:txXfrm>
    </dsp:sp>
    <dsp:sp modelId="{AE307D23-42B3-2642-9196-3D2BDFAE3841}">
      <dsp:nvSpPr>
        <dsp:cNvPr id="0" name=""/>
        <dsp:cNvSpPr/>
      </dsp:nvSpPr>
      <dsp:spPr>
        <a:xfrm>
          <a:off x="5522934" y="1557767"/>
          <a:ext cx="5522934" cy="346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l" defTabSz="711200">
            <a:lnSpc>
              <a:spcPct val="90000"/>
            </a:lnSpc>
            <a:spcBef>
              <a:spcPct val="0"/>
            </a:spcBef>
            <a:spcAft>
              <a:spcPct val="35000"/>
            </a:spcAft>
            <a:buNone/>
          </a:pPr>
          <a:r>
            <a:rPr lang="en-GB" sz="1600" b="1" kern="1200" dirty="0"/>
            <a:t>Positive correlation between cholesterol levels in the brain and the severity of dementia in Alzheimer’s disease patients</a:t>
          </a:r>
          <a:r>
            <a:rPr lang="en-GB" sz="1600" b="1" kern="1200" baseline="30000" dirty="0"/>
            <a:t>4</a:t>
          </a:r>
          <a:endParaRPr lang="en-US" sz="1600" b="1" kern="1200" baseline="30000" dirty="0"/>
        </a:p>
      </dsp:txBody>
      <dsp:txXfrm>
        <a:off x="5522934" y="1557767"/>
        <a:ext cx="5522934" cy="346949"/>
      </dsp:txXfrm>
    </dsp:sp>
    <dsp:sp modelId="{9CF225EB-E06E-714D-85A5-A08856D0B5D2}">
      <dsp:nvSpPr>
        <dsp:cNvPr id="0" name=""/>
        <dsp:cNvSpPr/>
      </dsp:nvSpPr>
      <dsp:spPr>
        <a:xfrm rot="10800000">
          <a:off x="0" y="1429"/>
          <a:ext cx="11045869" cy="116036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A high fat diet and excess saturated fatty acids (SFA)</a:t>
          </a:r>
          <a:endParaRPr lang="en-US" sz="2400" kern="1200" dirty="0"/>
        </a:p>
      </dsp:txBody>
      <dsp:txXfrm rot="-10800000">
        <a:off x="0" y="1429"/>
        <a:ext cx="11045869" cy="407288"/>
      </dsp:txXfrm>
    </dsp:sp>
    <dsp:sp modelId="{3A17380C-7263-B44C-ADD7-2B5CCC05DEFB}">
      <dsp:nvSpPr>
        <dsp:cNvPr id="0" name=""/>
        <dsp:cNvSpPr/>
      </dsp:nvSpPr>
      <dsp:spPr>
        <a:xfrm>
          <a:off x="0" y="408718"/>
          <a:ext cx="5522934" cy="346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Related to hyper-insulinemia, which is associated with a higher risk of Alzheimer’s disease</a:t>
          </a:r>
          <a:r>
            <a:rPr lang="en-GB" sz="1600" b="1" kern="1200" baseline="30000" dirty="0"/>
            <a:t>1,2</a:t>
          </a:r>
          <a:endParaRPr lang="en-GB" sz="1600" b="1" kern="1200" dirty="0"/>
        </a:p>
      </dsp:txBody>
      <dsp:txXfrm>
        <a:off x="0" y="408718"/>
        <a:ext cx="5522934" cy="346949"/>
      </dsp:txXfrm>
    </dsp:sp>
    <dsp:sp modelId="{787B8AF3-AC11-B946-800C-9D6E8B0686EE}">
      <dsp:nvSpPr>
        <dsp:cNvPr id="0" name=""/>
        <dsp:cNvSpPr/>
      </dsp:nvSpPr>
      <dsp:spPr>
        <a:xfrm>
          <a:off x="5522934" y="408718"/>
          <a:ext cx="5522934" cy="346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Promotes the development of hypercholesterolemia</a:t>
          </a:r>
          <a:r>
            <a:rPr lang="en-GB" sz="1600" b="1" kern="1200" baseline="30000" dirty="0"/>
            <a:t>3</a:t>
          </a:r>
          <a:r>
            <a:rPr lang="en-GB" sz="1600" b="1" kern="1200" dirty="0"/>
            <a:t> </a:t>
          </a:r>
        </a:p>
      </dsp:txBody>
      <dsp:txXfrm>
        <a:off x="5522934" y="408718"/>
        <a:ext cx="5522934" cy="3469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C2F65-3132-B94F-9437-A98B8DAE2996}">
      <dsp:nvSpPr>
        <dsp:cNvPr id="0" name=""/>
        <dsp:cNvSpPr/>
      </dsp:nvSpPr>
      <dsp:spPr>
        <a:xfrm>
          <a:off x="0" y="77206"/>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dirty="0"/>
            <a:t>Oxidative stress </a:t>
          </a:r>
          <a:endParaRPr lang="en-US" sz="2300" kern="1200" dirty="0"/>
        </a:p>
      </dsp:txBody>
      <dsp:txXfrm>
        <a:off x="26930" y="104136"/>
        <a:ext cx="10461740" cy="497795"/>
      </dsp:txXfrm>
    </dsp:sp>
    <dsp:sp modelId="{B6B64221-3B49-8748-9A00-E5207D634487}">
      <dsp:nvSpPr>
        <dsp:cNvPr id="0" name=""/>
        <dsp:cNvSpPr/>
      </dsp:nvSpPr>
      <dsp:spPr>
        <a:xfrm>
          <a:off x="0" y="695101"/>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dirty="0" err="1"/>
            <a:t>Dyshomeostasis</a:t>
          </a:r>
          <a:r>
            <a:rPr lang="en-GB" sz="2300" b="0" i="0" kern="1200" dirty="0"/>
            <a:t> in metabolism</a:t>
          </a:r>
          <a:r>
            <a:rPr lang="en-GB" sz="2300" b="0" i="0" kern="1200" baseline="30000" dirty="0"/>
            <a:t>1,2,3</a:t>
          </a:r>
          <a:r>
            <a:rPr lang="en-GB" sz="2300" b="0" i="0" kern="1200" dirty="0"/>
            <a:t>:</a:t>
          </a:r>
          <a:endParaRPr lang="en-US" sz="2300" kern="1200" dirty="0"/>
        </a:p>
      </dsp:txBody>
      <dsp:txXfrm>
        <a:off x="26930" y="722031"/>
        <a:ext cx="10461740" cy="497795"/>
      </dsp:txXfrm>
    </dsp:sp>
    <dsp:sp modelId="{1E4A82FB-58C8-D84B-A69F-AC435A1517B5}">
      <dsp:nvSpPr>
        <dsp:cNvPr id="0" name=""/>
        <dsp:cNvSpPr/>
      </dsp:nvSpPr>
      <dsp:spPr>
        <a:xfrm>
          <a:off x="0" y="1246756"/>
          <a:ext cx="105156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0" i="0" kern="1200" dirty="0"/>
            <a:t>catecholamine (↑</a:t>
          </a:r>
          <a:r>
            <a:rPr lang="en-GB" sz="1800" kern="1200" dirty="0"/>
            <a:t>vanillylmandelic acid)</a:t>
          </a:r>
          <a:endParaRPr lang="en-US" sz="1800" kern="1200" baseline="30000" dirty="0"/>
        </a:p>
        <a:p>
          <a:pPr marL="171450" lvl="1" indent="-171450" algn="l" defTabSz="800100">
            <a:lnSpc>
              <a:spcPct val="90000"/>
            </a:lnSpc>
            <a:spcBef>
              <a:spcPct val="0"/>
            </a:spcBef>
            <a:spcAft>
              <a:spcPct val="20000"/>
            </a:spcAft>
            <a:buChar char="•"/>
          </a:pPr>
          <a:r>
            <a:rPr lang="en-GB" sz="1800" b="0" i="0" kern="1200" dirty="0"/>
            <a:t>tryptophan (↑</a:t>
          </a:r>
          <a:r>
            <a:rPr lang="en-GB" sz="1800" kern="1200" dirty="0"/>
            <a:t>3-hydroxykynurenine)</a:t>
          </a:r>
          <a:endParaRPr lang="en-US" sz="1800" kern="1200" dirty="0"/>
        </a:p>
        <a:p>
          <a:pPr marL="171450" lvl="1" indent="-171450" algn="l" defTabSz="800100">
            <a:lnSpc>
              <a:spcPct val="90000"/>
            </a:lnSpc>
            <a:spcBef>
              <a:spcPct val="0"/>
            </a:spcBef>
            <a:spcAft>
              <a:spcPct val="20000"/>
            </a:spcAft>
            <a:buChar char="•"/>
          </a:pPr>
          <a:r>
            <a:rPr lang="en-GB" sz="1800" b="0" i="0" kern="1200" dirty="0"/>
            <a:t>caffeine (</a:t>
          </a:r>
          <a:r>
            <a:rPr lang="en-GB" sz="1800" kern="1200" dirty="0"/>
            <a:t>↓concentrations of caffeine metabolites)</a:t>
          </a:r>
          <a:endParaRPr lang="en-US" sz="1800" kern="1200" dirty="0"/>
        </a:p>
        <a:p>
          <a:pPr marL="171450" lvl="1" indent="-171450" algn="l" defTabSz="800100">
            <a:lnSpc>
              <a:spcPct val="90000"/>
            </a:lnSpc>
            <a:spcBef>
              <a:spcPct val="0"/>
            </a:spcBef>
            <a:spcAft>
              <a:spcPct val="20000"/>
            </a:spcAft>
            <a:buChar char="•"/>
          </a:pPr>
          <a:r>
            <a:rPr lang="en-US" sz="1800" b="0" i="0" kern="1200" dirty="0"/>
            <a:t>bile acid (BA) metabolism</a:t>
          </a:r>
          <a:r>
            <a:rPr lang="en-US" sz="1800" b="0" i="0" kern="1200" baseline="30000" dirty="0"/>
            <a:t>7</a:t>
          </a:r>
          <a:endParaRPr lang="en-US" sz="1800" kern="1200" baseline="30000" dirty="0"/>
        </a:p>
      </dsp:txBody>
      <dsp:txXfrm>
        <a:off x="0" y="1246756"/>
        <a:ext cx="10515600" cy="1237860"/>
      </dsp:txXfrm>
    </dsp:sp>
    <dsp:sp modelId="{A8535880-F96B-FF4B-A094-25F6ED8FD8B6}">
      <dsp:nvSpPr>
        <dsp:cNvPr id="0" name=""/>
        <dsp:cNvSpPr/>
      </dsp:nvSpPr>
      <dsp:spPr>
        <a:xfrm>
          <a:off x="0" y="2484616"/>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dirty="0"/>
            <a:t>Several potential biomarkers</a:t>
          </a:r>
          <a:r>
            <a:rPr lang="en-GB" sz="2300" b="0" i="0" kern="1200" baseline="30000" dirty="0"/>
            <a:t>4,5,6</a:t>
          </a:r>
          <a:r>
            <a:rPr lang="en-GB" sz="2300" b="0" i="0" kern="1200" dirty="0"/>
            <a:t>:</a:t>
          </a:r>
          <a:endParaRPr lang="en-US" sz="2300" kern="1200" dirty="0"/>
        </a:p>
      </dsp:txBody>
      <dsp:txXfrm>
        <a:off x="26930" y="2511546"/>
        <a:ext cx="10461740" cy="497795"/>
      </dsp:txXfrm>
    </dsp:sp>
    <dsp:sp modelId="{0B376F6A-D6DD-0142-8719-216CBCA766D5}">
      <dsp:nvSpPr>
        <dsp:cNvPr id="0" name=""/>
        <dsp:cNvSpPr/>
      </dsp:nvSpPr>
      <dsp:spPr>
        <a:xfrm>
          <a:off x="0" y="3036271"/>
          <a:ext cx="105156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0" i="0" kern="1200" dirty="0" err="1"/>
            <a:t>acylcarnitines</a:t>
          </a:r>
          <a:endParaRPr lang="en-US" sz="1800" kern="1200" dirty="0"/>
        </a:p>
        <a:p>
          <a:pPr marL="171450" lvl="1" indent="-171450" algn="l" defTabSz="800100">
            <a:lnSpc>
              <a:spcPct val="90000"/>
            </a:lnSpc>
            <a:spcBef>
              <a:spcPct val="0"/>
            </a:spcBef>
            <a:spcAft>
              <a:spcPct val="20000"/>
            </a:spcAft>
            <a:buChar char="•"/>
          </a:pPr>
          <a:r>
            <a:rPr lang="en-GB" sz="1800" b="0" i="0" kern="1200" dirty="0"/>
            <a:t>quinolinic acid (QA)/kynurenic acid (KA) ratio</a:t>
          </a:r>
          <a:endParaRPr lang="en-US" sz="1800" kern="1200" dirty="0"/>
        </a:p>
        <a:p>
          <a:pPr marL="171450" lvl="1" indent="-171450" algn="l" defTabSz="800100">
            <a:lnSpc>
              <a:spcPct val="90000"/>
            </a:lnSpc>
            <a:spcBef>
              <a:spcPct val="0"/>
            </a:spcBef>
            <a:spcAft>
              <a:spcPct val="20000"/>
            </a:spcAft>
            <a:buChar char="•"/>
          </a:pPr>
          <a:r>
            <a:rPr lang="en-GB" sz="1800" b="0" i="0" kern="1200" dirty="0"/>
            <a:t>N8-acetyl spermidine</a:t>
          </a:r>
          <a:endParaRPr lang="en-US" sz="1800" kern="1200" baseline="30000" dirty="0"/>
        </a:p>
        <a:p>
          <a:pPr marL="171450" lvl="1" indent="-171450" algn="l" defTabSz="800100">
            <a:lnSpc>
              <a:spcPct val="90000"/>
            </a:lnSpc>
            <a:spcBef>
              <a:spcPct val="0"/>
            </a:spcBef>
            <a:spcAft>
              <a:spcPct val="20000"/>
            </a:spcAft>
            <a:buChar char="•"/>
          </a:pPr>
          <a:r>
            <a:rPr lang="en-GB" sz="1800" b="0" i="0" kern="1200" dirty="0"/>
            <a:t>lipids </a:t>
          </a:r>
          <a:endParaRPr lang="en-US" sz="1800" kern="1200" dirty="0"/>
        </a:p>
      </dsp:txBody>
      <dsp:txXfrm>
        <a:off x="0" y="3036271"/>
        <a:ext cx="10515600" cy="12378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7EE01-A765-CA48-BE74-BD04DA822AFB}">
      <dsp:nvSpPr>
        <dsp:cNvPr id="0" name=""/>
        <dsp:cNvSpPr/>
      </dsp:nvSpPr>
      <dsp:spPr>
        <a:xfrm>
          <a:off x="35325" y="2586"/>
          <a:ext cx="6025348" cy="681301"/>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PD patients show an </a:t>
          </a:r>
          <a:r>
            <a:rPr lang="en-US" sz="1600" b="1" kern="1200" dirty="0"/>
            <a:t>increased gastrointestinal (GI) permeability</a:t>
          </a:r>
          <a:r>
            <a:rPr lang="en-US" sz="1600" kern="1200" dirty="0"/>
            <a:t>, also known as </a:t>
          </a:r>
          <a:r>
            <a:rPr lang="en-US" sz="1600" b="1" kern="1200" dirty="0"/>
            <a:t>leaky gut</a:t>
          </a:r>
          <a:r>
            <a:rPr lang="en-US" sz="1200" kern="1200" dirty="0"/>
            <a:t>(Forsyth et al., 2011) </a:t>
          </a:r>
        </a:p>
      </dsp:txBody>
      <dsp:txXfrm>
        <a:off x="55280" y="22541"/>
        <a:ext cx="5985438" cy="641391"/>
      </dsp:txXfrm>
    </dsp:sp>
    <dsp:sp modelId="{72DF83B2-79B3-0E44-8C4D-67DE29D2F42C}">
      <dsp:nvSpPr>
        <dsp:cNvPr id="0" name=""/>
        <dsp:cNvSpPr/>
      </dsp:nvSpPr>
      <dsp:spPr>
        <a:xfrm rot="5400000">
          <a:off x="2947496" y="697288"/>
          <a:ext cx="201007" cy="241208"/>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975638" y="717388"/>
        <a:ext cx="144724" cy="140705"/>
      </dsp:txXfrm>
    </dsp:sp>
    <dsp:sp modelId="{CD01C175-F4A1-AE47-966A-84564830B160}">
      <dsp:nvSpPr>
        <dsp:cNvPr id="0" name=""/>
        <dsp:cNvSpPr/>
      </dsp:nvSpPr>
      <dsp:spPr>
        <a:xfrm>
          <a:off x="0" y="951898"/>
          <a:ext cx="6096000" cy="536019"/>
        </a:xfrm>
        <a:prstGeom prst="roundRect">
          <a:avLst>
            <a:gd name="adj" fmla="val 10000"/>
          </a:avLst>
        </a:prstGeom>
        <a:solidFill>
          <a:schemeClr val="accent5">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translocation of bacteria </a:t>
          </a:r>
          <a:r>
            <a:rPr lang="en-US" sz="1600" kern="1200" dirty="0"/>
            <a:t>and inflammatory bacterial products (e.g., lipopolysaccharide, LPS) </a:t>
          </a:r>
        </a:p>
      </dsp:txBody>
      <dsp:txXfrm>
        <a:off x="15699" y="967597"/>
        <a:ext cx="6064602" cy="504621"/>
      </dsp:txXfrm>
    </dsp:sp>
    <dsp:sp modelId="{5455F4B7-5D14-3342-83BE-177760ECCE0A}">
      <dsp:nvSpPr>
        <dsp:cNvPr id="0" name=""/>
        <dsp:cNvSpPr/>
      </dsp:nvSpPr>
      <dsp:spPr>
        <a:xfrm rot="5400000">
          <a:off x="2947496" y="1501317"/>
          <a:ext cx="201007" cy="241208"/>
        </a:xfrm>
        <a:prstGeom prst="rightArrow">
          <a:avLst>
            <a:gd name="adj1" fmla="val 60000"/>
            <a:gd name="adj2" fmla="val 50000"/>
          </a:avLst>
        </a:prstGeom>
        <a:solidFill>
          <a:schemeClr val="accent5">
            <a:shade val="90000"/>
            <a:hueOff val="116972"/>
            <a:satOff val="-1072"/>
            <a:lumOff val="92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975638" y="1521417"/>
        <a:ext cx="144724" cy="140705"/>
      </dsp:txXfrm>
    </dsp:sp>
    <dsp:sp modelId="{7D5BFD1F-23A6-184E-B60D-B78F5A9E2FE7}">
      <dsp:nvSpPr>
        <dsp:cNvPr id="0" name=""/>
        <dsp:cNvSpPr/>
      </dsp:nvSpPr>
      <dsp:spPr>
        <a:xfrm>
          <a:off x="44154" y="1755926"/>
          <a:ext cx="6007690" cy="733579"/>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US" sz="1600" b="1" kern="1200" dirty="0"/>
            <a:t>inflammation and oxidative stress in the GI</a:t>
          </a:r>
          <a:r>
            <a:rPr lang="en-US" sz="1600" kern="1200" dirty="0"/>
            <a:t>, </a:t>
          </a:r>
          <a:r>
            <a:rPr lang="en-US" sz="1600" b="1" kern="1200" dirty="0"/>
            <a:t>alpha-synuclein accumulation</a:t>
          </a:r>
          <a:r>
            <a:rPr lang="en-US" sz="1600" kern="1200" dirty="0"/>
            <a:t> in the ENS</a:t>
          </a:r>
        </a:p>
        <a:p>
          <a:pPr marL="0" lvl="0" indent="0" algn="ctr" defTabSz="711200">
            <a:lnSpc>
              <a:spcPct val="100000"/>
            </a:lnSpc>
            <a:spcBef>
              <a:spcPct val="0"/>
            </a:spcBef>
            <a:spcAft>
              <a:spcPts val="0"/>
            </a:spcAft>
            <a:buNone/>
          </a:pPr>
          <a:r>
            <a:rPr lang="en-US" sz="1200" kern="1200" dirty="0">
              <a:solidFill>
                <a:prstClr val="white"/>
              </a:solidFill>
              <a:latin typeface="Calibri" panose="020F0502020204030204"/>
              <a:ea typeface="+mn-ea"/>
              <a:cs typeface="+mn-cs"/>
            </a:rPr>
            <a:t>(Forsyth et al., 2011, Glass et al., 2010, Quigley and </a:t>
          </a:r>
          <a:r>
            <a:rPr lang="en-US" sz="1200" kern="1200" dirty="0" err="1">
              <a:solidFill>
                <a:prstClr val="white"/>
              </a:solidFill>
              <a:latin typeface="Calibri" panose="020F0502020204030204"/>
              <a:ea typeface="+mn-ea"/>
              <a:cs typeface="+mn-cs"/>
            </a:rPr>
            <a:t>Quera</a:t>
          </a:r>
          <a:r>
            <a:rPr lang="en-US" sz="1200" kern="1200" dirty="0">
              <a:solidFill>
                <a:prstClr val="white"/>
              </a:solidFill>
              <a:latin typeface="Calibri" panose="020F0502020204030204"/>
              <a:ea typeface="+mn-ea"/>
              <a:cs typeface="+mn-cs"/>
            </a:rPr>
            <a:t>, 2006)</a:t>
          </a:r>
          <a:endParaRPr lang="en-US" sz="1050" kern="1200" dirty="0">
            <a:solidFill>
              <a:prstClr val="white"/>
            </a:solidFill>
            <a:latin typeface="Calibri" panose="020F0502020204030204"/>
            <a:ea typeface="+mn-ea"/>
            <a:cs typeface="+mn-cs"/>
          </a:endParaRPr>
        </a:p>
      </dsp:txBody>
      <dsp:txXfrm>
        <a:off x="65640" y="1777412"/>
        <a:ext cx="5964718" cy="690607"/>
      </dsp:txXfrm>
    </dsp:sp>
    <dsp:sp modelId="{BF5BEDF2-B50C-4544-B21D-CA24F0FE01A7}">
      <dsp:nvSpPr>
        <dsp:cNvPr id="0" name=""/>
        <dsp:cNvSpPr/>
      </dsp:nvSpPr>
      <dsp:spPr>
        <a:xfrm rot="5400000">
          <a:off x="2947496" y="2502907"/>
          <a:ext cx="201007" cy="241208"/>
        </a:xfrm>
        <a:prstGeom prst="rightArrow">
          <a:avLst>
            <a:gd name="adj1" fmla="val 60000"/>
            <a:gd name="adj2" fmla="val 50000"/>
          </a:avLst>
        </a:prstGeom>
        <a:solidFill>
          <a:schemeClr val="accent5">
            <a:shade val="90000"/>
            <a:hueOff val="233943"/>
            <a:satOff val="-2143"/>
            <a:lumOff val="185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975638" y="2523007"/>
        <a:ext cx="144724" cy="140705"/>
      </dsp:txXfrm>
    </dsp:sp>
    <dsp:sp modelId="{022527FB-7556-9A4F-AA3C-E6C347640A5F}">
      <dsp:nvSpPr>
        <dsp:cNvPr id="0" name=""/>
        <dsp:cNvSpPr/>
      </dsp:nvSpPr>
      <dsp:spPr>
        <a:xfrm>
          <a:off x="-17667" y="2757516"/>
          <a:ext cx="6131335" cy="536019"/>
        </a:xfrm>
        <a:prstGeom prst="roundRect">
          <a:avLst>
            <a:gd name="adj" fmla="val 10000"/>
          </a:avLst>
        </a:prstGeom>
        <a:solidFill>
          <a:schemeClr val="accent5">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gut-derived LPS can promote </a:t>
          </a:r>
          <a:r>
            <a:rPr lang="en-US" sz="1600" b="1" kern="1200" dirty="0"/>
            <a:t>the disruption of the blood brain barrier </a:t>
          </a:r>
          <a:r>
            <a:rPr lang="en-US" sz="1200" kern="1200" dirty="0">
              <a:solidFill>
                <a:prstClr val="white"/>
              </a:solidFill>
              <a:latin typeface="Calibri" panose="020F0502020204030204"/>
              <a:ea typeface="+mn-ea"/>
              <a:cs typeface="+mn-cs"/>
            </a:rPr>
            <a:t>(Banks et al., 2008, Banks and Erickson, 2010) </a:t>
          </a:r>
        </a:p>
      </dsp:txBody>
      <dsp:txXfrm>
        <a:off x="-1968" y="2773215"/>
        <a:ext cx="6099937" cy="504621"/>
      </dsp:txXfrm>
    </dsp:sp>
    <dsp:sp modelId="{238FDA2F-CD6C-2D4F-BBAC-86AF78C625F3}">
      <dsp:nvSpPr>
        <dsp:cNvPr id="0" name=""/>
        <dsp:cNvSpPr/>
      </dsp:nvSpPr>
      <dsp:spPr>
        <a:xfrm rot="5400000">
          <a:off x="2947496" y="3306936"/>
          <a:ext cx="201007" cy="241208"/>
        </a:xfrm>
        <a:prstGeom prst="rightArrow">
          <a:avLst>
            <a:gd name="adj1" fmla="val 60000"/>
            <a:gd name="adj2" fmla="val 50000"/>
          </a:avLst>
        </a:prstGeom>
        <a:solidFill>
          <a:schemeClr val="accent5">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975638" y="3327036"/>
        <a:ext cx="144724" cy="140705"/>
      </dsp:txXfrm>
    </dsp:sp>
    <dsp:sp modelId="{4D2CBDCC-26F9-7845-B866-376DC43FFAAD}">
      <dsp:nvSpPr>
        <dsp:cNvPr id="0" name=""/>
        <dsp:cNvSpPr/>
      </dsp:nvSpPr>
      <dsp:spPr>
        <a:xfrm>
          <a:off x="119230" y="3561545"/>
          <a:ext cx="5857538" cy="536019"/>
        </a:xfrm>
        <a:prstGeom prst="roundRect">
          <a:avLst>
            <a:gd name="adj" fmla="val 10000"/>
          </a:avLst>
        </a:prstGeom>
        <a:solidFill>
          <a:srgbClr val="FF0000">
            <a:alpha val="72000"/>
          </a:srgb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Neuroinflammation and injury in the </a:t>
          </a:r>
          <a:r>
            <a:rPr lang="en-US" sz="1800" kern="1200" dirty="0" err="1"/>
            <a:t>supstantia</a:t>
          </a:r>
          <a:r>
            <a:rPr lang="en-US" sz="1800" kern="1200" dirty="0"/>
            <a:t> nigra</a:t>
          </a:r>
        </a:p>
      </dsp:txBody>
      <dsp:txXfrm>
        <a:off x="134929" y="3577244"/>
        <a:ext cx="5826140" cy="50462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6EDEF-5C3C-4B4B-8D92-E3D77B0E682F}" type="datetimeFigureOut">
              <a:rPr lang="en-US" smtClean="0"/>
              <a:t>7/22/24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D30B1-DB8A-634F-A74A-7D13F41DE68A}" type="slidenum">
              <a:rPr lang="en-US" smtClean="0"/>
              <a:t>‹#›</a:t>
            </a:fld>
            <a:endParaRPr lang="en-US"/>
          </a:p>
        </p:txBody>
      </p:sp>
    </p:spTree>
    <p:extLst>
      <p:ext uri="{BB962C8B-B14F-4D97-AF65-F5344CB8AC3E}">
        <p14:creationId xmlns:p14="http://schemas.microsoft.com/office/powerpoint/2010/main" val="65685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org/doi/full/10.1126/sciadv.add6155?rfr_dat=cr_pub++0pubmed&amp;url_ver=Z39.88-2003&amp;rfr_id=ori:rid:crossref.org#F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sciencedirect.com/science/article/pii/S0924977X1400176X#bib45" TargetMode="External"/><Relationship Id="rId13" Type="http://schemas.openxmlformats.org/officeDocument/2006/relationships/hyperlink" Target="https://www.sciencedirect.com/science/article/pii/S0924977X1400176X#bib72" TargetMode="External"/><Relationship Id="rId18" Type="http://schemas.openxmlformats.org/officeDocument/2006/relationships/hyperlink" Target="https://www.sciencedirect.com/topics/medicine-and-dentistry/insulin-signaling" TargetMode="External"/><Relationship Id="rId3" Type="http://schemas.openxmlformats.org/officeDocument/2006/relationships/hyperlink" Target="https://www.sciencedirect.com/topics/medicine-and-dentistry/neurodegeneration" TargetMode="External"/><Relationship Id="rId7" Type="http://schemas.openxmlformats.org/officeDocument/2006/relationships/hyperlink" Target="https://www.sciencedirect.com/science/article/pii/S0924977X1400176X#bib13" TargetMode="External"/><Relationship Id="rId12" Type="http://schemas.openxmlformats.org/officeDocument/2006/relationships/hyperlink" Target="https://www.sciencedirect.com/science/article/pii/S0924977X1400176X#bib67" TargetMode="External"/><Relationship Id="rId17" Type="http://schemas.openxmlformats.org/officeDocument/2006/relationships/hyperlink" Target="https://www.sciencedirect.com/science/article/pii/S0924977X1400176X#bib84" TargetMode="External"/><Relationship Id="rId2" Type="http://schemas.openxmlformats.org/officeDocument/2006/relationships/slide" Target="../slides/slide32.xml"/><Relationship Id="rId16" Type="http://schemas.openxmlformats.org/officeDocument/2006/relationships/hyperlink" Target="https://www.sciencedirect.com/science/article/pii/S0924977X1400176X#bib79" TargetMode="External"/><Relationship Id="rId20" Type="http://schemas.openxmlformats.org/officeDocument/2006/relationships/hyperlink" Target="https://www.sciencedirect.com/science/article/pii/S0924977X1400176X#bib21"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24977X1400176X#bib2" TargetMode="External"/><Relationship Id="rId11" Type="http://schemas.openxmlformats.org/officeDocument/2006/relationships/hyperlink" Target="https://www.sciencedirect.com/science/article/pii/S0924977X1400176X#bib61" TargetMode="External"/><Relationship Id="rId5" Type="http://schemas.openxmlformats.org/officeDocument/2006/relationships/hyperlink" Target="https://www.sciencedirect.com/topics/medicine-and-dentistry/trophic-factor" TargetMode="External"/><Relationship Id="rId15" Type="http://schemas.openxmlformats.org/officeDocument/2006/relationships/hyperlink" Target="https://www.sciencedirect.com/science/article/pii/S0924977X1400176X#bib75" TargetMode="External"/><Relationship Id="rId10" Type="http://schemas.openxmlformats.org/officeDocument/2006/relationships/hyperlink" Target="https://www.sciencedirect.com/science/article/pii/S0924977X1400176X#bib54" TargetMode="External"/><Relationship Id="rId19" Type="http://schemas.openxmlformats.org/officeDocument/2006/relationships/hyperlink" Target="https://www.sciencedirect.com/science/article/pii/S0924977X1400176X#bib17" TargetMode="External"/><Relationship Id="rId4" Type="http://schemas.openxmlformats.org/officeDocument/2006/relationships/hyperlink" Target="https://www.sciencedirect.com/topics/medicine-and-dentistry/water-electrolyte-imbalance" TargetMode="External"/><Relationship Id="rId9" Type="http://schemas.openxmlformats.org/officeDocument/2006/relationships/hyperlink" Target="https://www.sciencedirect.com/science/article/pii/S0924977X1400176X#bib47" TargetMode="External"/><Relationship Id="rId14" Type="http://schemas.openxmlformats.org/officeDocument/2006/relationships/hyperlink" Target="https://www.sciencedirect.com/science/article/pii/S0924977X1400176X#bib74"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sciencedirect.com/science/article/pii/S0924977X1400176X#bib45" TargetMode="External"/><Relationship Id="rId13" Type="http://schemas.openxmlformats.org/officeDocument/2006/relationships/hyperlink" Target="https://www.sciencedirect.com/science/article/pii/S0924977X1400176X#bib72" TargetMode="External"/><Relationship Id="rId18" Type="http://schemas.openxmlformats.org/officeDocument/2006/relationships/hyperlink" Target="https://www.sciencedirect.com/topics/medicine-and-dentistry/insulin-signaling" TargetMode="External"/><Relationship Id="rId3" Type="http://schemas.openxmlformats.org/officeDocument/2006/relationships/hyperlink" Target="https://www.sciencedirect.com/topics/medicine-and-dentistry/neurodegeneration" TargetMode="External"/><Relationship Id="rId7" Type="http://schemas.openxmlformats.org/officeDocument/2006/relationships/hyperlink" Target="https://www.sciencedirect.com/science/article/pii/S0924977X1400176X#bib13" TargetMode="External"/><Relationship Id="rId12" Type="http://schemas.openxmlformats.org/officeDocument/2006/relationships/hyperlink" Target="https://www.sciencedirect.com/science/article/pii/S0924977X1400176X#bib67" TargetMode="External"/><Relationship Id="rId17" Type="http://schemas.openxmlformats.org/officeDocument/2006/relationships/hyperlink" Target="https://www.sciencedirect.com/science/article/pii/S0924977X1400176X#bib84" TargetMode="External"/><Relationship Id="rId2" Type="http://schemas.openxmlformats.org/officeDocument/2006/relationships/slide" Target="../slides/slide33.xml"/><Relationship Id="rId16" Type="http://schemas.openxmlformats.org/officeDocument/2006/relationships/hyperlink" Target="https://www.sciencedirect.com/science/article/pii/S0924977X1400176X#bib79" TargetMode="External"/><Relationship Id="rId20" Type="http://schemas.openxmlformats.org/officeDocument/2006/relationships/hyperlink" Target="https://www.sciencedirect.com/science/article/pii/S0924977X1400176X#bib21"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24977X1400176X#bib2" TargetMode="External"/><Relationship Id="rId11" Type="http://schemas.openxmlformats.org/officeDocument/2006/relationships/hyperlink" Target="https://www.sciencedirect.com/science/article/pii/S0924977X1400176X#bib61" TargetMode="External"/><Relationship Id="rId5" Type="http://schemas.openxmlformats.org/officeDocument/2006/relationships/hyperlink" Target="https://www.sciencedirect.com/topics/medicine-and-dentistry/trophic-factor" TargetMode="External"/><Relationship Id="rId15" Type="http://schemas.openxmlformats.org/officeDocument/2006/relationships/hyperlink" Target="https://www.sciencedirect.com/science/article/pii/S0924977X1400176X#bib75" TargetMode="External"/><Relationship Id="rId10" Type="http://schemas.openxmlformats.org/officeDocument/2006/relationships/hyperlink" Target="https://www.sciencedirect.com/science/article/pii/S0924977X1400176X#bib54" TargetMode="External"/><Relationship Id="rId19" Type="http://schemas.openxmlformats.org/officeDocument/2006/relationships/hyperlink" Target="https://www.sciencedirect.com/science/article/pii/S0924977X1400176X#bib17" TargetMode="External"/><Relationship Id="rId4" Type="http://schemas.openxmlformats.org/officeDocument/2006/relationships/hyperlink" Target="https://www.sciencedirect.com/topics/medicine-and-dentistry/water-electrolyte-imbalance" TargetMode="External"/><Relationship Id="rId9" Type="http://schemas.openxmlformats.org/officeDocument/2006/relationships/hyperlink" Target="https://www.sciencedirect.com/science/article/pii/S0924977X1400176X#bib47" TargetMode="External"/><Relationship Id="rId14" Type="http://schemas.openxmlformats.org/officeDocument/2006/relationships/hyperlink" Target="https://www.sciencedirect.com/science/article/pii/S0924977X1400176X#bib7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sciencedirect.com/science/article/pii/S0006899321005618?via%3Dihub#b0420" TargetMode="External"/><Relationship Id="rId3" Type="http://schemas.openxmlformats.org/officeDocument/2006/relationships/hyperlink" Target="https://www.sciencedirect.com/topics/neuroscience/senile-plaque" TargetMode="External"/><Relationship Id="rId7" Type="http://schemas.openxmlformats.org/officeDocument/2006/relationships/hyperlink" Target="https://www.sciencedirect.com/science/article/pii/S0006899321005618?via%3Dihub#b0260"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sciencedirect.com/science/article/pii/S0006899321005618?via%3Dihub#b0400" TargetMode="External"/><Relationship Id="rId5" Type="http://schemas.openxmlformats.org/officeDocument/2006/relationships/hyperlink" Target="https://www.sciencedirect.com/topics/neuroscience/glucocorticoid" TargetMode="External"/><Relationship Id="rId4" Type="http://schemas.openxmlformats.org/officeDocument/2006/relationships/hyperlink" Target="https://www.sciencedirect.com/science/article/pii/S0006899321005618?via%3Dihub#b059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nature.com/articles/s41531-023-00488-y#ref-CR8" TargetMode="External"/><Relationship Id="rId3" Type="http://schemas.openxmlformats.org/officeDocument/2006/relationships/hyperlink" Target="https://www.nature.com/articles/s41531-023-00488-y#ref-CR21" TargetMode="External"/><Relationship Id="rId7" Type="http://schemas.openxmlformats.org/officeDocument/2006/relationships/hyperlink" Target="https://www.nature.com/articles/s41531-023-00488-y#Fig6"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nature.com/articles/s41531-023-00488-y#ref-CR5" TargetMode="External"/><Relationship Id="rId5" Type="http://schemas.openxmlformats.org/officeDocument/2006/relationships/hyperlink" Target="https://www.nature.com/articles/s41531-023-00488-y#ref-CR23" TargetMode="External"/><Relationship Id="rId4" Type="http://schemas.openxmlformats.org/officeDocument/2006/relationships/hyperlink" Target="https://www.nature.com/articles/s41531-023-00488-y#ref-CR22" TargetMode="External"/><Relationship Id="rId9" Type="http://schemas.openxmlformats.org/officeDocument/2006/relationships/hyperlink" Target="https://www.nature.com/articles/s41531-023-00488-y#ref-CR25"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sciencedirect.com/science/article/pii/S0006899321005618?via%3Dihub#b0520" TargetMode="External"/><Relationship Id="rId3" Type="http://schemas.openxmlformats.org/officeDocument/2006/relationships/hyperlink" Target="https://www.sciencedirect.com/topics/neuroscience/dopamine-release" TargetMode="External"/><Relationship Id="rId7" Type="http://schemas.openxmlformats.org/officeDocument/2006/relationships/hyperlink" Target="https://www.sciencedirect.com/science/article/pii/S0006899321005618?via%3Dihub#b0715"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sciencedirect.com/topics/neuroscience/nicotinamide-adenine-dinucleotide" TargetMode="External"/><Relationship Id="rId5" Type="http://schemas.openxmlformats.org/officeDocument/2006/relationships/hyperlink" Target="https://www.sciencedirect.com/science/article/pii/S0006899321005618?via%3Dihub#f0015" TargetMode="External"/><Relationship Id="rId4" Type="http://schemas.openxmlformats.org/officeDocument/2006/relationships/hyperlink" Target="https://www.sciencedirect.com/science/article/pii/S0006899321005618?via%3Dihub#b0635"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ature.com/articles/s41582-022-00681-2#ref-CR227"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nature.com/articles/s41582-022-00681-2#ref-CR200" TargetMode="External"/><Relationship Id="rId4" Type="http://schemas.openxmlformats.org/officeDocument/2006/relationships/hyperlink" Target="https://www.nature.com/articles/s41582-022-00681-2#ref-CR228"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sciencedirect.com/topics/pharmacology-toxicology-and-pharmaceutical-science/parkinson-disease" TargetMode="External"/><Relationship Id="rId13" Type="http://schemas.openxmlformats.org/officeDocument/2006/relationships/hyperlink" Target="https://www.sciencedirect.com/topics/neuroscience/neurodegenerative-process" TargetMode="External"/><Relationship Id="rId3" Type="http://schemas.openxmlformats.org/officeDocument/2006/relationships/hyperlink" Target="https://www.sciencedirect.com/topics/pharmacology-toxicology-and-pharmaceutical-science/phospholipid" TargetMode="External"/><Relationship Id="rId7" Type="http://schemas.openxmlformats.org/officeDocument/2006/relationships/hyperlink" Target="https://www.sciencedirect.com/topics/neuroscience/central-nervous-system" TargetMode="External"/><Relationship Id="rId12" Type="http://schemas.openxmlformats.org/officeDocument/2006/relationships/hyperlink" Target="https://www.sciencedirect.com/topics/pharmacology-toxicology-and-pharmaceutical-science/intestine-flora"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sciencedirect.com/topics/neuroscience/enteric-nervous-system" TargetMode="External"/><Relationship Id="rId11" Type="http://schemas.openxmlformats.org/officeDocument/2006/relationships/hyperlink" Target="https://www.sciencedirect.com/topics/pharmacology-toxicology-and-pharmaceutical-science/synbiotic-agent" TargetMode="External"/><Relationship Id="rId5" Type="http://schemas.openxmlformats.org/officeDocument/2006/relationships/hyperlink" Target="https://www.sciencedirect.com/topics/neuroscience/nerve-cell-membrane" TargetMode="External"/><Relationship Id="rId10" Type="http://schemas.openxmlformats.org/officeDocument/2006/relationships/hyperlink" Target="https://www.sciencedirect.com/topics/pharmacology-toxicology-and-pharmaceutical-science/prebiotic-agent" TargetMode="External"/><Relationship Id="rId4" Type="http://schemas.openxmlformats.org/officeDocument/2006/relationships/hyperlink" Target="https://www.sciencedirect.com/topics/neuroscience/cofactor" TargetMode="External"/><Relationship Id="rId9" Type="http://schemas.openxmlformats.org/officeDocument/2006/relationships/hyperlink" Target="https://www.sciencedirect.com/topics/pharmacology-toxicology-and-pharmaceutical-science/probiotic-agen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ciencedirect.com/topics/biochemistry-genetics-and-molecular-biology/genetic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sciencedirect.com/topics/biochemistry-genetics-and-molecular-biology/protein-metabolism" TargetMode="External"/><Relationship Id="rId4" Type="http://schemas.openxmlformats.org/officeDocument/2006/relationships/hyperlink" Target="https://www.sciencedirect.com/topics/biochemistry-genetics-and-molecular-biology/microbiome"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12121"/>
                </a:solidFill>
                <a:effectLst/>
                <a:latin typeface="Cambria" panose="02040503050406030204" pitchFamily="18" charset="0"/>
              </a:rPr>
              <a:t>Metabolomics deals with multiple and complex chemical reactions within living organisms and how these are influenced by external or internal perturbations. </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a:t>
            </a:fld>
            <a:endParaRPr lang="en-US"/>
          </a:p>
        </p:txBody>
      </p:sp>
    </p:spTree>
    <p:extLst>
      <p:ext uri="{BB962C8B-B14F-4D97-AF65-F5344CB8AC3E}">
        <p14:creationId xmlns:p14="http://schemas.microsoft.com/office/powerpoint/2010/main" val="216363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Aging is usually defined as a progressive process associated with</a:t>
            </a:r>
          </a:p>
          <a:p>
            <a:r>
              <a:rPr lang="en-GB" dirty="0">
                <a:effectLst/>
                <a:latin typeface="Helvetica" pitchFamily="2" charset="0"/>
              </a:rPr>
              <a:t>deterioration in structure and function, leading to increased</a:t>
            </a:r>
          </a:p>
          <a:p>
            <a:r>
              <a:rPr lang="en-GB" dirty="0">
                <a:effectLst/>
                <a:latin typeface="Helvetica" pitchFamily="2" charset="0"/>
              </a:rPr>
              <a:t>susceptibility to disease and mortality, and is often associated with</a:t>
            </a:r>
          </a:p>
          <a:p>
            <a:r>
              <a:rPr lang="en-GB" dirty="0">
                <a:effectLst/>
                <a:latin typeface="Helvetica" pitchFamily="2" charset="0"/>
              </a:rPr>
              <a:t>impaired reproductive capacity. There are statistical, biological, and</a:t>
            </a:r>
          </a:p>
          <a:p>
            <a:r>
              <a:rPr lang="en-GB" dirty="0">
                <a:effectLst/>
                <a:latin typeface="Helvetica" pitchFamily="2" charset="0"/>
              </a:rPr>
              <a:t>phenotypic components to aging. From the statistical perspective,</a:t>
            </a:r>
          </a:p>
          <a:p>
            <a:r>
              <a:rPr lang="en-GB" dirty="0">
                <a:effectLst/>
                <a:latin typeface="Helvetica" pitchFamily="2" charset="0"/>
              </a:rPr>
              <a:t>aging in humans is associated with an exponential risk of mortality</a:t>
            </a:r>
          </a:p>
          <a:p>
            <a:r>
              <a:rPr lang="en-GB" dirty="0">
                <a:effectLst/>
                <a:latin typeface="Helvetica" pitchFamily="2" charset="0"/>
              </a:rPr>
              <a:t>with time (</a:t>
            </a:r>
            <a:r>
              <a:rPr lang="en-GB" dirty="0" err="1">
                <a:effectLst/>
                <a:latin typeface="Helvetica" pitchFamily="2" charset="0"/>
              </a:rPr>
              <a:t>Gompertz</a:t>
            </a:r>
            <a:r>
              <a:rPr lang="en-GB" dirty="0">
                <a:effectLst/>
                <a:latin typeface="Helvetica" pitchFamily="2" charset="0"/>
              </a:rPr>
              <a:t> law of mortality). The biological mechanisms of</a:t>
            </a:r>
          </a:p>
          <a:p>
            <a:r>
              <a:rPr lang="en-GB" dirty="0">
                <a:effectLst/>
                <a:latin typeface="Helvetica" pitchFamily="2" charset="0"/>
              </a:rPr>
              <a:t>aging are encompassed by the “hallmarks of aging,” which describe</a:t>
            </a:r>
          </a:p>
          <a:p>
            <a:r>
              <a:rPr lang="en-GB" dirty="0">
                <a:effectLst/>
                <a:latin typeface="Helvetica" pitchFamily="2" charset="0"/>
              </a:rPr>
              <a:t>the key cellular mechanisms underpinning aging. The phenotypic</a:t>
            </a:r>
          </a:p>
          <a:p>
            <a:r>
              <a:rPr lang="en-GB" dirty="0">
                <a:effectLst/>
                <a:latin typeface="Helvetica" pitchFamily="2" charset="0"/>
              </a:rPr>
              <a:t>components of aging include chronic diseases and age-related</a:t>
            </a:r>
          </a:p>
          <a:p>
            <a:r>
              <a:rPr lang="en-GB" dirty="0">
                <a:effectLst/>
                <a:latin typeface="Helvetica" pitchFamily="2" charset="0"/>
              </a:rPr>
              <a:t>syndromes that are often the target of medical interventions</a:t>
            </a:r>
          </a:p>
          <a:p>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222222"/>
                </a:solidFill>
                <a:effectLst/>
                <a:latin typeface="Harding"/>
              </a:rPr>
              <a:t>Nine hallmarks of ageing — genomic instability, telomere attrition, epigenetic alterations, mitochondrial dysfunction, deregulated nutrient sensing, loss of </a:t>
            </a:r>
            <a:r>
              <a:rPr lang="en-GB" b="0" i="0" u="none" strike="noStrike" dirty="0" err="1">
                <a:solidFill>
                  <a:srgbClr val="222222"/>
                </a:solidFill>
                <a:effectLst/>
                <a:latin typeface="Harding"/>
              </a:rPr>
              <a:t>proteostasis</a:t>
            </a:r>
            <a:r>
              <a:rPr lang="en-GB" b="0" i="0" u="none" strike="noStrike" dirty="0">
                <a:solidFill>
                  <a:srgbClr val="222222"/>
                </a:solidFill>
                <a:effectLst/>
                <a:latin typeface="Harding"/>
              </a:rPr>
              <a:t>, cellular senescence, stem cell exhaustion and altered intercellular communication — seen in the main neurodegenerative diseases. AD, Alzheimer disease; ALS, amyotrophic lateral sclerosis; AT, ataxia telangiectasia; HD, Huntington disease; PD, Parkinson disease.</a:t>
            </a:r>
            <a:endParaRPr lang="en-US" dirty="0"/>
          </a:p>
          <a:p>
            <a:endParaRPr lang="en-GB" dirty="0">
              <a:effectLst/>
              <a:latin typeface="Helvetica" pitchFamily="2" charset="0"/>
            </a:endParaRPr>
          </a:p>
        </p:txBody>
      </p:sp>
      <p:sp>
        <p:nvSpPr>
          <p:cNvPr id="4" name="Slide Number Placeholder 3"/>
          <p:cNvSpPr>
            <a:spLocks noGrp="1"/>
          </p:cNvSpPr>
          <p:nvPr>
            <p:ph type="sldNum" sz="quarter" idx="5"/>
          </p:nvPr>
        </p:nvSpPr>
        <p:spPr/>
        <p:txBody>
          <a:bodyPr/>
          <a:lstStyle/>
          <a:p>
            <a:fld id="{FF1FCF6F-0B68-F74C-A375-1599965A50E1}" type="slidenum">
              <a:rPr lang="en-US" smtClean="0"/>
              <a:t>13</a:t>
            </a:fld>
            <a:endParaRPr lang="en-US"/>
          </a:p>
        </p:txBody>
      </p:sp>
    </p:spTree>
    <p:extLst>
      <p:ext uri="{BB962C8B-B14F-4D97-AF65-F5344CB8AC3E}">
        <p14:creationId xmlns:p14="http://schemas.microsoft.com/office/powerpoint/2010/main" val="416591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rPr>
              <a:t>Positive values indicate the amount a metabolite increased over 10 years, whereas negative values indicate the amount a metabolite decreased over 10 years. Black vertical lines indicate standard errors.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14</a:t>
            </a:fld>
            <a:endParaRPr lang="en-US"/>
          </a:p>
        </p:txBody>
      </p:sp>
    </p:spTree>
    <p:extLst>
      <p:ext uri="{BB962C8B-B14F-4D97-AF65-F5344CB8AC3E}">
        <p14:creationId xmlns:p14="http://schemas.microsoft.com/office/powerpoint/2010/main" val="2588775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Downward spiral of protein metabolism in aging. The accumulation of altered proteins contributes to the development of</a:t>
            </a:r>
          </a:p>
          <a:p>
            <a:r>
              <a:rPr lang="en-GB" dirty="0">
                <a:effectLst/>
                <a:latin typeface="Times" pitchFamily="2" charset="0"/>
              </a:rPr>
              <a:t>anabolic resistance and cellular dysfunction. Cellular dysfunction leads to loss in tissue quality, and to the development of sarcopenia, frailty,</a:t>
            </a:r>
          </a:p>
          <a:p>
            <a:r>
              <a:rPr lang="en-GB" dirty="0">
                <a:effectLst/>
                <a:latin typeface="Times" pitchFamily="2" charset="0"/>
              </a:rPr>
              <a:t>and ultimately death. Loss of physical function, suboptimal nutrition, and metabolic dysfunction with aging aggravates the aging process and</a:t>
            </a:r>
          </a:p>
          <a:p>
            <a:r>
              <a:rPr lang="en-GB" dirty="0">
                <a:effectLst/>
                <a:latin typeface="Times" pitchFamily="2" charset="0"/>
              </a:rPr>
              <a:t>contributes further to the accumulation of reactive species and protein damage.</a:t>
            </a: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15</a:t>
            </a:fld>
            <a:endParaRPr lang="en-US"/>
          </a:p>
        </p:txBody>
      </p:sp>
    </p:spTree>
    <p:extLst>
      <p:ext uri="{BB962C8B-B14F-4D97-AF65-F5344CB8AC3E}">
        <p14:creationId xmlns:p14="http://schemas.microsoft.com/office/powerpoint/2010/main" val="4115157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FFFFFF"/>
                </a:solidFill>
                <a:effectLst/>
                <a:latin typeface="BlinkMacSystemFont"/>
              </a:rPr>
              <a:t>Aging results in a decline in anabolic hormone production and, as is true for a large sum of the older population, a habitual decline in physical activity. This decrease in physical activity results in lower daily energy expenditure, leading to increased rates of obesity in the older population. Moreover, both hormonal dysregulation and reduced physical activity influence the reduction in muscle mass that occurs with age, also known as sarcopenia. The increased rates of obesity in aging combined with the development of sarcopenia can have devastating consequences on metabolism. After the development of insulin resistance, obesity and sarcopenia can result in an increased risk for type 2 diabetes, hypertension, and </a:t>
            </a:r>
            <a:r>
              <a:rPr lang="en-GB" b="0" i="0" u="none" strike="noStrike" dirty="0" err="1">
                <a:solidFill>
                  <a:srgbClr val="FFFFFF"/>
                </a:solidFill>
                <a:effectLst/>
                <a:latin typeface="BlinkMacSystemFont"/>
              </a:rPr>
              <a:t>hyperlipidemia</a:t>
            </a:r>
            <a:r>
              <a:rPr lang="en-GB" b="0" i="0" u="none" strike="noStrike" dirty="0">
                <a:solidFill>
                  <a:srgbClr val="FFFFFF"/>
                </a:solidFill>
                <a:effectLst/>
                <a:latin typeface="BlinkMacSystemFont"/>
              </a:rPr>
              <a:t>. These metabolic disturbances are known to lead to the development of cardiovascular disease and dementia. Importantly, positive lifestyle modifications such as regular exercise and healthy diet can combat multiple nodes in this process and are critical for healthy aging and the prevention of metabolic disease.</a:t>
            </a:r>
          </a:p>
        </p:txBody>
      </p:sp>
      <p:sp>
        <p:nvSpPr>
          <p:cNvPr id="4" name="Slide Number Placeholder 3"/>
          <p:cNvSpPr>
            <a:spLocks noGrp="1"/>
          </p:cNvSpPr>
          <p:nvPr>
            <p:ph type="sldNum" sz="quarter" idx="5"/>
          </p:nvPr>
        </p:nvSpPr>
        <p:spPr/>
        <p:txBody>
          <a:bodyPr/>
          <a:lstStyle/>
          <a:p>
            <a:fld id="{863D30B1-DB8A-634F-A74A-7D13F41DE68A}" type="slidenum">
              <a:rPr lang="en-US" smtClean="0"/>
              <a:t>16</a:t>
            </a:fld>
            <a:endParaRPr lang="en-US"/>
          </a:p>
        </p:txBody>
      </p:sp>
    </p:spTree>
    <p:extLst>
      <p:ext uri="{BB962C8B-B14F-4D97-AF65-F5344CB8AC3E}">
        <p14:creationId xmlns:p14="http://schemas.microsoft.com/office/powerpoint/2010/main" val="127522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262626"/>
                </a:solidFill>
                <a:effectLst/>
                <a:latin typeface="roboto" panose="02000000000000000000" pitchFamily="2" charset="0"/>
              </a:rPr>
              <a:t>Overview of metabolomic associations with aging.</a:t>
            </a:r>
          </a:p>
          <a:p>
            <a:pPr algn="l"/>
            <a:r>
              <a:rPr lang="en-GB" b="0" i="0" u="none" strike="noStrike" dirty="0">
                <a:solidFill>
                  <a:srgbClr val="707070"/>
                </a:solidFill>
                <a:effectLst/>
                <a:latin typeface="roboto" panose="02000000000000000000" pitchFamily="2" charset="0"/>
              </a:rPr>
              <a:t>An overview of the major metabolite changes associated with aging in human cohort studies is provided. The changes are grouped into seven major categories: lipids, steroid hormones, excretion, amino acids, diet, oxidative stress, and inflammation. These themes are broadly grouped by chemical structure (themes on the left) and biological pathway (themes on the right). Within each theme are some of the most consistently observed changes, with the change with age noted as an up (increased with older age) or down (decreased with older age) arrowhead. </a:t>
            </a:r>
          </a:p>
          <a:p>
            <a:pPr algn="l"/>
            <a:endParaRPr lang="en-GB" b="0" i="0" u="none" strike="noStrike" dirty="0">
              <a:solidFill>
                <a:srgbClr val="707070"/>
              </a:solidFill>
              <a:effectLst/>
              <a:latin typeface="roboto" panose="02000000000000000000" pitchFamily="2" charset="0"/>
            </a:endParaRPr>
          </a:p>
          <a:p>
            <a:pPr algn="l"/>
            <a:r>
              <a:rPr lang="en-GB" b="0" i="0" u="none" strike="noStrike" dirty="0">
                <a:solidFill>
                  <a:srgbClr val="333333"/>
                </a:solidFill>
                <a:effectLst/>
                <a:latin typeface="PT Serif" panose="020A0603040505020204" pitchFamily="18" charset="77"/>
              </a:rPr>
              <a:t>Despite changes in the scale, technology, and sampling space studied, a number of themes have emerged regarding both the individual metabolites and metabolic pathways associated with aging in human population studies (</a:t>
            </a:r>
            <a:r>
              <a:rPr lang="en-GB" b="0" i="0" u="none" strike="noStrike" dirty="0">
                <a:solidFill>
                  <a:srgbClr val="CA2015"/>
                </a:solidFill>
                <a:effectLst/>
                <a:latin typeface="PT Serif" panose="020A0603040505020204" pitchFamily="18" charset="77"/>
                <a:hlinkClick r:id="rId3"/>
              </a:rPr>
              <a:t>Fig. 2</a:t>
            </a:r>
            <a:r>
              <a:rPr lang="en-GB" b="0" i="0" u="none" strike="noStrike" dirty="0">
                <a:solidFill>
                  <a:srgbClr val="333333"/>
                </a:solidFill>
                <a:effectLst/>
                <a:latin typeface="PT Serif" panose="020A0603040505020204" pitchFamily="18" charset="77"/>
              </a:rPr>
              <a:t>). Below, we summarize these findings into seven major pathways of metabolomic aging: lipids and lipoproteins, steroid hormones, the renal system and excretion, amino acids and muscle, diet, oxidative stress, and inflammation.</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17</a:t>
            </a:fld>
            <a:endParaRPr lang="en-US"/>
          </a:p>
        </p:txBody>
      </p:sp>
    </p:spTree>
    <p:extLst>
      <p:ext uri="{BB962C8B-B14F-4D97-AF65-F5344CB8AC3E}">
        <p14:creationId xmlns:p14="http://schemas.microsoft.com/office/powerpoint/2010/main" val="4254876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These are two 2022 articles both finding that blood levels of Branch chain amino acids decrease in healthy individuals generally thought to be due to you know sarcopenia or loss of muscle mass. On the left the green is thing are things that are decreased with age so this is the age categories as age so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valine, leucine, isoleucine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tryptophan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decrease with age. The diagram on the right breaks people up into age groups. In age group above 60 years old, there is a big drop in those branched chain amino acid markers: isoleucine, valine and leucine. So the branch chain amino acid are the most abundant amino acids and proteins they're involved in maintenance of skeletal muscles they help regulate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protein synthesis and degradation as well as immune responses telomere length and oxidative stress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863D30B1-DB8A-634F-A74A-7D13F41DE68A}" type="slidenum">
              <a:rPr lang="en-US" smtClean="0"/>
              <a:t>18</a:t>
            </a:fld>
            <a:endParaRPr lang="en-US"/>
          </a:p>
        </p:txBody>
      </p:sp>
    </p:spTree>
    <p:extLst>
      <p:ext uri="{BB962C8B-B14F-4D97-AF65-F5344CB8AC3E}">
        <p14:creationId xmlns:p14="http://schemas.microsoft.com/office/powerpoint/2010/main" val="518648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metabolomics report regarding BCAA. </a:t>
            </a:r>
            <a:r>
              <a:rPr lang="en-GB" b="0" dirty="0">
                <a:effectLst/>
                <a:latin typeface="Roboto" panose="02000000000000000000" pitchFamily="2" charset="0"/>
              </a:rPr>
              <a:t> Here you can see the valine is low the isoleucine is low and the leucine is low so those are issues. so you'd want to check is this person are they losing muscle mass are they getting enough protein see looking at the other amino acids would be helpful with that</a:t>
            </a: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19</a:t>
            </a:fld>
            <a:endParaRPr lang="en-US"/>
          </a:p>
        </p:txBody>
      </p:sp>
    </p:spTree>
    <p:extLst>
      <p:ext uri="{BB962C8B-B14F-4D97-AF65-F5344CB8AC3E}">
        <p14:creationId xmlns:p14="http://schemas.microsoft.com/office/powerpoint/2010/main" val="348235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505050"/>
                </a:solidFill>
                <a:effectLst/>
                <a:latin typeface="Helvetica" pitchFamily="2" charset="0"/>
              </a:rPr>
              <a:t>Metabolic Interventions that Improve Longevity</a:t>
            </a:r>
          </a:p>
          <a:p>
            <a:pPr algn="l"/>
            <a:r>
              <a:rPr lang="en-GB" b="0" i="0" u="none" strike="noStrike" dirty="0">
                <a:solidFill>
                  <a:srgbClr val="505050"/>
                </a:solidFill>
                <a:effectLst/>
                <a:latin typeface="Helvetica" pitchFamily="2" charset="0"/>
              </a:rPr>
              <a:t>Data from several model organisms indicate that aging and the manifestations of age-associated disorders can be delayed by regular exercise, caloric restriction, small molecules that mimic the effects of fasting but are not associated with a sizeable weight loss (caloric restriction mimetics), limited intake of amino acids, inhibition of trophic signal-transduction cascades (for instance, with rapamycin, originally discovered in Rapa Nui island), and metformin (an antidiabetic drug with pleiotropic metabolic effects). Possibly, these interventions may also extend human lifespan.</a:t>
            </a: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20</a:t>
            </a:fld>
            <a:endParaRPr lang="en-US"/>
          </a:p>
        </p:txBody>
      </p:sp>
    </p:spTree>
    <p:extLst>
      <p:ext uri="{BB962C8B-B14F-4D97-AF65-F5344CB8AC3E}">
        <p14:creationId xmlns:p14="http://schemas.microsoft.com/office/powerpoint/2010/main" val="2056346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latin typeface="Roboto" panose="02000000000000000000" pitchFamily="2" charset="0"/>
              </a:rPr>
              <a:t>the blue zones are areas of exceptional longevity around the world, these include Sardinia, Ikaria (Greece), </a:t>
            </a:r>
            <a:r>
              <a:rPr lang="en-GB" b="0" i="0" u="none" strike="noStrike" dirty="0">
                <a:solidFill>
                  <a:srgbClr val="5B564D"/>
                </a:solidFill>
                <a:effectLst/>
                <a:latin typeface="lato" panose="020F0502020204030203" pitchFamily="34" charset="0"/>
              </a:rPr>
              <a:t>Nicoya Peninsula (Costa Rica), Seventh Day Adventists in Loma Linda, (California), Okinawa (Japan)</a:t>
            </a:r>
            <a:endParaRPr lang="en-GB" b="0" dirty="0">
              <a:effectLst/>
              <a:latin typeface="Roboto" panose="02000000000000000000" pitchFamily="2" charset="0"/>
            </a:endParaRPr>
          </a:p>
          <a:p>
            <a:r>
              <a:rPr lang="en-GB" b="0" dirty="0">
                <a:effectLst/>
                <a:latin typeface="Roboto" panose="02000000000000000000" pitchFamily="2" charset="0"/>
              </a:rPr>
              <a:t>Named for the </a:t>
            </a:r>
            <a:r>
              <a:rPr lang="en-GB" b="0" dirty="0" err="1">
                <a:effectLst/>
                <a:latin typeface="Roboto" panose="02000000000000000000" pitchFamily="2" charset="0"/>
              </a:rPr>
              <a:t>color</a:t>
            </a:r>
            <a:r>
              <a:rPr lang="en-GB" b="0" dirty="0">
                <a:effectLst/>
                <a:latin typeface="Roboto" panose="02000000000000000000" pitchFamily="2" charset="0"/>
              </a:rPr>
              <a:t> a demographer used in a global “heat map” of mortality around the world.</a:t>
            </a:r>
          </a:p>
          <a:p>
            <a:endParaRPr lang="en-GB" b="0" dirty="0">
              <a:effectLst/>
              <a:latin typeface="Roboto" panose="02000000000000000000" pitchFamily="2" charset="0"/>
            </a:endParaRPr>
          </a:p>
          <a:p>
            <a:r>
              <a:rPr lang="en-GB" b="0" dirty="0">
                <a:effectLst/>
                <a:latin typeface="Roboto" panose="02000000000000000000" pitchFamily="2" charset="0"/>
              </a:rPr>
              <a:t>What lessons can we </a:t>
            </a:r>
            <a:r>
              <a:rPr lang="en-GB" b="0" dirty="0" err="1">
                <a:effectLst/>
                <a:latin typeface="Roboto" panose="02000000000000000000" pitchFamily="2" charset="0"/>
              </a:rPr>
              <a:t>learn?The</a:t>
            </a:r>
            <a:r>
              <a:rPr lang="en-GB" b="0" dirty="0">
                <a:effectLst/>
                <a:latin typeface="Roboto" panose="02000000000000000000" pitchFamily="2" charset="0"/>
              </a:rPr>
              <a:t>  </a:t>
            </a:r>
            <a:r>
              <a:rPr lang="en-GB" sz="1800" b="0" dirty="0">
                <a:effectLst/>
                <a:latin typeface="Roboto" panose="02000000000000000000" pitchFamily="2" charset="0"/>
              </a:rPr>
              <a:t>blue zones organization d</a:t>
            </a:r>
            <a:r>
              <a:rPr lang="en-GB" sz="1800" dirty="0">
                <a:effectLst/>
                <a:latin typeface="Roboto" panose="02000000000000000000" pitchFamily="2" charset="0"/>
                <a:ea typeface="Times New Roman" panose="02020603050405020304" pitchFamily="18" charset="0"/>
              </a:rPr>
              <a:t>istilled findings from more than 150 dietary surveys from the world’s longest-living people to create a set of ten food guidelines.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The foundation of the Blue Zones Food Guidelines, is making your diet at least 95 percent plant-based,</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avoiding highly processed foods, emphasizing beans as the healthiest source of protein, water as the best beverage, and nuts as the healthiest snack.</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That’s the foundation. The final five guidelines are to “Go easy on fish,” “Eliminate eggs, “Slash sugar,”</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“Reduce dairy,” and “Retreat from meat,” noting that blue zones centenarians only eat about two ounces (57 g) of meat  or less about five times a month.</a:t>
            </a:r>
            <a:endParaRPr lang="en-GB" sz="1800" dirty="0">
              <a:effectLst/>
              <a:latin typeface="Times New Roman" panose="02020603050405020304" pitchFamily="18" charset="0"/>
              <a:ea typeface="Times New Roman" panose="02020603050405020304" pitchFamily="18" charset="0"/>
            </a:endParaRPr>
          </a:p>
          <a:p>
            <a:endParaRPr lang="en-US" dirty="0"/>
          </a:p>
          <a:p>
            <a:endParaRPr lang="en-US" dirty="0"/>
          </a:p>
          <a:p>
            <a:r>
              <a:rPr lang="en-US" dirty="0"/>
              <a:t>They also developed an application, in </a:t>
            </a:r>
            <a:r>
              <a:rPr lang="en-US" dirty="0" err="1"/>
              <a:t>hich</a:t>
            </a:r>
            <a:r>
              <a:rPr lang="en-US" dirty="0"/>
              <a:t> you can get personalized recommendations or recipes for daily menu </a:t>
            </a: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21</a:t>
            </a:fld>
            <a:endParaRPr lang="en-US"/>
          </a:p>
        </p:txBody>
      </p:sp>
    </p:spTree>
    <p:extLst>
      <p:ext uri="{BB962C8B-B14F-4D97-AF65-F5344CB8AC3E}">
        <p14:creationId xmlns:p14="http://schemas.microsoft.com/office/powerpoint/2010/main" val="56433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000"/>
              </a:spcAft>
            </a:pPr>
            <a:r>
              <a:rPr lang="en-GB" b="0" i="0" u="none" strike="noStrike" dirty="0">
                <a:solidFill>
                  <a:srgbClr val="333333"/>
                </a:solidFill>
                <a:effectLst/>
                <a:latin typeface="Cambria" panose="02040503050406030204" pitchFamily="18" charset="0"/>
              </a:rPr>
              <a:t>Disease relevant alterations in neuronal metabolism with potential for biomarker development.</a:t>
            </a:r>
          </a:p>
          <a:p>
            <a:pPr algn="l">
              <a:spcBef>
                <a:spcPts val="1000"/>
              </a:spcBef>
            </a:pPr>
            <a:r>
              <a:rPr lang="en-GB" b="0" i="0" u="none" strike="noStrike" dirty="0">
                <a:solidFill>
                  <a:srgbClr val="333333"/>
                </a:solidFill>
                <a:effectLst/>
                <a:latin typeface="Cambria" panose="02040503050406030204" pitchFamily="18" charset="0"/>
              </a:rPr>
              <a:t>As neurodegenerative disease progresses, several metabolic pathways are altered and early detection of these changes could provide support for development of diagnostic biomarkers and treatments. Disease progression advances with increasing redox stress which provides a favourable target for treatment strategies.</a:t>
            </a: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22</a:t>
            </a:fld>
            <a:endParaRPr lang="en-US"/>
          </a:p>
        </p:txBody>
      </p:sp>
    </p:spTree>
    <p:extLst>
      <p:ext uri="{BB962C8B-B14F-4D97-AF65-F5344CB8AC3E}">
        <p14:creationId xmlns:p14="http://schemas.microsoft.com/office/powerpoint/2010/main" val="214743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representation of interaction between genome, proteome and metabolome.  </a:t>
            </a: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 base of the pyramid is the genome which includes all of the genes in a given organism or cell or system. Study of the genome is genomics. Genes code for proteins and the study of those proteins is proteomics. Proteins are intended to really either transport or catalyse the transformation of chemicals and so the action of the proteome on those chemicals produces what we call the metabolome. Metabolome is on the top of the pyramid since is profoundly influenced by both the genome and the proteome.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 single base chain that the genome level can lead to a 10,000 fold change in metabolite levels so that makes it exquisitely sensitive to what's going on both at the genome and the protein level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There is increasingly greater influence of the environment going to top of the pyramid, so what's you're eating or have just eaten what you're drinking what you're breathing is actually affecting your metabolites.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Proteome only changes slightly with respect to what your environment.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 fact that the metabolome, sort of, sits  between the genome, the environment and physiology makes it a great reporter of the phenotype and this is a value that researchers have seen in metabolomic as a great way of measuring the </a:t>
            </a:r>
            <a:r>
              <a:rPr lang="en-GB" sz="1800" kern="0" dirty="0" err="1">
                <a:effectLst/>
                <a:latin typeface="Roboto" panose="02000000000000000000" pitchFamily="2" charset="0"/>
                <a:ea typeface="Times New Roman" panose="02020603050405020304" pitchFamily="18" charset="0"/>
                <a:cs typeface="Times New Roman" panose="02020603050405020304" pitchFamily="18" charset="0"/>
              </a:rPr>
              <a:t>pheno</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or the phenotype of systems,  other cells, organisms.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5</a:t>
            </a:fld>
            <a:endParaRPr lang="en-US"/>
          </a:p>
        </p:txBody>
      </p:sp>
    </p:spTree>
    <p:extLst>
      <p:ext uri="{BB962C8B-B14F-4D97-AF65-F5344CB8AC3E}">
        <p14:creationId xmlns:p14="http://schemas.microsoft.com/office/powerpoint/2010/main" val="1339043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3864F3B-88BB-A17E-CD62-D4889641248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E3455FE6-F8AF-7CBF-CCC3-2DB580020F8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Predominant </a:t>
            </a:r>
            <a:r>
              <a:rPr lang="en-GB" altLang="en-US" dirty="0" err="1">
                <a:latin typeface="Arial" panose="020B0604020202020204" pitchFamily="34" charset="0"/>
                <a:ea typeface="msgothic" charset="0"/>
                <a:cs typeface="msgothic" charset="0"/>
              </a:rPr>
              <a:t>neuroimmunometabolic</a:t>
            </a:r>
            <a:r>
              <a:rPr lang="en-GB" altLang="en-US" dirty="0">
                <a:latin typeface="Arial" panose="020B0604020202020204" pitchFamily="34" charset="0"/>
                <a:ea typeface="msgothic" charset="0"/>
                <a:cs typeface="msgothic" charset="0"/>
              </a:rPr>
              <a:t> homeostasis in the healthy brain and its disruption in neurodegenerative conditions. In the healthy state (left, blue arrows), glucose, amino acid, and lipid metabolism occur in various cell types. </a:t>
            </a:r>
            <a:r>
              <a:rPr lang="en-GB" altLang="en-US" dirty="0" err="1">
                <a:latin typeface="Arial" panose="020B0604020202020204" pitchFamily="34" charset="0"/>
                <a:ea typeface="msgothic" charset="0"/>
                <a:cs typeface="msgothic" charset="0"/>
              </a:rPr>
              <a:t>Neuroimmunometabolism</a:t>
            </a:r>
            <a:r>
              <a:rPr lang="en-GB" altLang="en-US" dirty="0">
                <a:latin typeface="Arial" panose="020B0604020202020204" pitchFamily="34" charset="0"/>
                <a:ea typeface="msgothic" charset="0"/>
                <a:cs typeface="msgothic" charset="0"/>
              </a:rPr>
              <a:t> disrupts this homeostasis (right, red arrows) contributing to degenerative conditions. IDO, Indoleamine-2,3 dioxygenase; PI3K/AKT, phosphoinositide 3-kinases.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Harding"/>
              </a:rPr>
              <a:t>At the gross anatomical level, Alzheimer disease is characterized by brain atrophy associated with loss of synapses and neurons. At the microscopic level, deposition of extracellular amyloid-</a:t>
            </a:r>
            <a:r>
              <a:rPr lang="el-GR" b="0" i="0" u="none" strike="noStrike" dirty="0">
                <a:solidFill>
                  <a:srgbClr val="222222"/>
                </a:solidFill>
                <a:effectLst/>
                <a:latin typeface="Harding"/>
              </a:rPr>
              <a:t>β </a:t>
            </a:r>
            <a:r>
              <a:rPr lang="en-GB" b="0" i="0" u="none" strike="noStrike" dirty="0">
                <a:solidFill>
                  <a:srgbClr val="222222"/>
                </a:solidFill>
                <a:effectLst/>
                <a:latin typeface="Harding"/>
              </a:rPr>
              <a:t>plaques and intraneuronal neurofibrillary tangles is observed, in association with dystrophic neurites and loss of synapses, as well as microgliosis and astrogliosis.</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25</a:t>
            </a:fld>
            <a:endParaRPr lang="en-US"/>
          </a:p>
        </p:txBody>
      </p:sp>
    </p:spTree>
    <p:extLst>
      <p:ext uri="{BB962C8B-B14F-4D97-AF65-F5344CB8AC3E}">
        <p14:creationId xmlns:p14="http://schemas.microsoft.com/office/powerpoint/2010/main" val="2076050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Harding"/>
              </a:rPr>
              <a:t>Left, multiple co-pathologies exist in the aged brain, including protein aggregates within neurons, reductions in synaptic spine density, impaired cerebrovascular function, reactive, pro-inflammatory microglia and accumulation of lipid droplets within glia. Amyloid deposition is present in both the brain parenchyma and </a:t>
            </a:r>
            <a:r>
              <a:rPr lang="en-GB" b="0" i="0" u="none" strike="noStrike" dirty="0" err="1">
                <a:solidFill>
                  <a:srgbClr val="222222"/>
                </a:solidFill>
                <a:effectLst/>
                <a:latin typeface="Harding"/>
              </a:rPr>
              <a:t>cerebrovasculature</a:t>
            </a:r>
            <a:r>
              <a:rPr lang="en-GB" b="0" i="0" u="none" strike="noStrike" dirty="0">
                <a:solidFill>
                  <a:srgbClr val="222222"/>
                </a:solidFill>
                <a:effectLst/>
                <a:latin typeface="Harding"/>
              </a:rPr>
              <a:t> (cerebral amyloid angiopathy). Right, AD brain is uniquely characterized by the degeneration of brain regions in the neocortex, usually along a stereotypical pattern that leads to cognitive decline and dementia. In these regions, the presence of </a:t>
            </a:r>
            <a:r>
              <a:rPr lang="en-GB" b="0" i="0" u="none" strike="noStrike" dirty="0" err="1">
                <a:solidFill>
                  <a:srgbClr val="222222"/>
                </a:solidFill>
                <a:effectLst/>
                <a:latin typeface="Harding"/>
              </a:rPr>
              <a:t>neuritic</a:t>
            </a:r>
            <a:r>
              <a:rPr lang="en-GB" b="0" i="0" u="none" strike="noStrike" dirty="0">
                <a:solidFill>
                  <a:srgbClr val="222222"/>
                </a:solidFill>
                <a:effectLst/>
                <a:latin typeface="Harding"/>
              </a:rPr>
              <a:t> plaques and tau neurofibrillary tangles are found within the milieu of the co-pathologies of the aging brain. In this neurodegenerative environment, reactive cells of innate immune responses are present, and peripheral immune cells infiltrate the brain. Cerebrovascular integrity is also compromised, with increased blood–brain barrier leakiness and the degeneration of pericytes </a:t>
            </a:r>
            <a:r>
              <a:rPr lang="en-GB" b="0" i="0" u="none" strike="noStrike" dirty="0" err="1">
                <a:solidFill>
                  <a:srgbClr val="222222"/>
                </a:solidFill>
                <a:effectLst/>
                <a:latin typeface="Harding"/>
              </a:rPr>
              <a:t>ensheathing</a:t>
            </a:r>
            <a:r>
              <a:rPr lang="en-GB" b="0" i="0" u="none" strike="noStrike" dirty="0">
                <a:solidFill>
                  <a:srgbClr val="222222"/>
                </a:solidFill>
                <a:effectLst/>
                <a:latin typeface="Harding"/>
              </a:rPr>
              <a:t> blood vessels. </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26</a:t>
            </a:fld>
            <a:endParaRPr lang="en-US"/>
          </a:p>
        </p:txBody>
      </p:sp>
    </p:spTree>
    <p:extLst>
      <p:ext uri="{BB962C8B-B14F-4D97-AF65-F5344CB8AC3E}">
        <p14:creationId xmlns:p14="http://schemas.microsoft.com/office/powerpoint/2010/main" val="2773031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Bruno Dubois, et al. Revising the definition of Alzheimer's disease: a new </a:t>
            </a:r>
            <a:r>
              <a:rPr lang="en-US" dirty="0" err="1"/>
              <a:t>lexicon,The</a:t>
            </a:r>
            <a:r>
              <a:rPr lang="en-US" dirty="0"/>
              <a:t> Lancet Neurology, 2010</a:t>
            </a:r>
          </a:p>
        </p:txBody>
      </p:sp>
      <p:sp>
        <p:nvSpPr>
          <p:cNvPr id="4" name="Slide Number Placeholder 3"/>
          <p:cNvSpPr>
            <a:spLocks noGrp="1"/>
          </p:cNvSpPr>
          <p:nvPr>
            <p:ph type="sldNum" sz="quarter" idx="5"/>
          </p:nvPr>
        </p:nvSpPr>
        <p:spPr/>
        <p:txBody>
          <a:bodyPr/>
          <a:lstStyle/>
          <a:p>
            <a:fld id="{863D30B1-DB8A-634F-A74A-7D13F41DE68A}" type="slidenum">
              <a:rPr lang="en-US" smtClean="0"/>
              <a:t>27</a:t>
            </a:fld>
            <a:endParaRPr lang="en-US"/>
          </a:p>
        </p:txBody>
      </p:sp>
    </p:spTree>
    <p:extLst>
      <p:ext uri="{BB962C8B-B14F-4D97-AF65-F5344CB8AC3E}">
        <p14:creationId xmlns:p14="http://schemas.microsoft.com/office/powerpoint/2010/main" val="2098260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strategies for early detection, metabolomics research can contribute by unveiling underlaying metabolic changes that lead or contribute to progress of cognitive impairment</a:t>
            </a:r>
          </a:p>
        </p:txBody>
      </p:sp>
      <p:sp>
        <p:nvSpPr>
          <p:cNvPr id="4" name="Slide Number Placeholder 3"/>
          <p:cNvSpPr>
            <a:spLocks noGrp="1"/>
          </p:cNvSpPr>
          <p:nvPr>
            <p:ph type="sldNum" sz="quarter" idx="5"/>
          </p:nvPr>
        </p:nvSpPr>
        <p:spPr/>
        <p:txBody>
          <a:bodyPr/>
          <a:lstStyle/>
          <a:p>
            <a:fld id="{863D30B1-DB8A-634F-A74A-7D13F41DE68A}" type="slidenum">
              <a:rPr lang="en-US" smtClean="0"/>
              <a:t>28</a:t>
            </a:fld>
            <a:endParaRPr lang="en-US"/>
          </a:p>
        </p:txBody>
      </p:sp>
    </p:spTree>
    <p:extLst>
      <p:ext uri="{BB962C8B-B14F-4D97-AF65-F5344CB8AC3E}">
        <p14:creationId xmlns:p14="http://schemas.microsoft.com/office/powerpoint/2010/main" val="114520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FreeSerif"/>
              </a:rPr>
              <a:t>Scientists have developed a blood test that uses 10 markers that they say could be used to predict with 90% accuracy whether someone will develop Alzheimer’s disease within three years. </a:t>
            </a:r>
            <a:endParaRPr lang="en-GB" dirty="0"/>
          </a:p>
          <a:p>
            <a:r>
              <a:rPr lang="en-GB" sz="1800" dirty="0">
                <a:effectLst/>
                <a:latin typeface="FreeSerif"/>
              </a:rPr>
              <a:t>The research, published as a letter in </a:t>
            </a:r>
            <a:r>
              <a:rPr lang="en-GB" sz="1800" dirty="0">
                <a:effectLst/>
                <a:latin typeface="FreeSerifItalic"/>
              </a:rPr>
              <a:t>Nature Medicine</a:t>
            </a:r>
            <a:r>
              <a:rPr lang="en-GB" sz="1800" dirty="0">
                <a:effectLst/>
                <a:latin typeface="FreeSerif"/>
              </a:rPr>
              <a:t>, shows how there are differences in 10 blood phospholipids between people with pre-clinical Alzheimer’s (before the symptoms appear) and people who will not go on to develop the condition.1 The phospholipids may represent early degenerative changes in neurones within the brain before the onset of dementia. There were 525 enrolled healthy participants aged 70 or over and followed for five years. Midway through the study the researchers </a:t>
            </a:r>
            <a:r>
              <a:rPr lang="en-GB" sz="1800" dirty="0" err="1">
                <a:effectLst/>
                <a:latin typeface="FreeSerif"/>
              </a:rPr>
              <a:t>analyzed</a:t>
            </a:r>
            <a:r>
              <a:rPr lang="en-GB" sz="1800" dirty="0">
                <a:effectLst/>
                <a:latin typeface="FreeSerif"/>
              </a:rPr>
              <a:t> the blood of 53 patients who were already showing signs of cognitive impairment and matched them with 53 cognitively normal controls. When they tracked back they found 10 molecules that could be used to predict, with 90% accuracy, who would go onto have mild cognitive impairment or Alzheimer’s disease. </a:t>
            </a:r>
            <a:endParaRPr lang="en-GB" dirty="0"/>
          </a:p>
          <a:p>
            <a:r>
              <a:rPr lang="en-GB" sz="1800" dirty="0">
                <a:effectLst/>
                <a:latin typeface="FreeSerif"/>
              </a:rPr>
              <a:t>The authors said that the accuracy of detection was equal to or greater than that obtained from published studies using markers in cerebrospinal fluid. </a:t>
            </a:r>
            <a:endParaRPr lang="en-GB" dirty="0"/>
          </a:p>
          <a:p>
            <a:endParaRPr lang="en-GB" dirty="0"/>
          </a:p>
        </p:txBody>
      </p:sp>
      <p:sp>
        <p:nvSpPr>
          <p:cNvPr id="4" name="Slide Number Placeholder 3"/>
          <p:cNvSpPr>
            <a:spLocks noGrp="1"/>
          </p:cNvSpPr>
          <p:nvPr>
            <p:ph type="sldNum" sz="quarter" idx="5"/>
          </p:nvPr>
        </p:nvSpPr>
        <p:spPr/>
        <p:txBody>
          <a:bodyPr/>
          <a:lstStyle/>
          <a:p>
            <a:fld id="{863D30B1-DB8A-634F-A74A-7D13F41DE68A}" type="slidenum">
              <a:rPr lang="en-US" smtClean="0"/>
              <a:t>29</a:t>
            </a:fld>
            <a:endParaRPr lang="en-US"/>
          </a:p>
        </p:txBody>
      </p:sp>
    </p:spTree>
    <p:extLst>
      <p:ext uri="{BB962C8B-B14F-4D97-AF65-F5344CB8AC3E}">
        <p14:creationId xmlns:p14="http://schemas.microsoft.com/office/powerpoint/2010/main" val="1413224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Roboto" panose="02000000000000000000" pitchFamily="2" charset="0"/>
                <a:ea typeface="Times New Roman" panose="02020603050405020304" pitchFamily="18" charset="0"/>
              </a:rPr>
              <a:t>The importance of selecting disease stages more carefully is highlighted in this paper.</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They found that a metabolic profile in serum is specific to disease stage.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In early stages of Alzheimer's disease mainly phospholipids and sphingomyelins are altered whereas in later stages it is primarily amino acids and </a:t>
            </a:r>
            <a:r>
              <a:rPr lang="en-GB" sz="1800" dirty="0" err="1">
                <a:effectLst/>
                <a:latin typeface="Roboto" panose="02000000000000000000" pitchFamily="2" charset="0"/>
                <a:ea typeface="Times New Roman" panose="02020603050405020304" pitchFamily="18" charset="0"/>
              </a:rPr>
              <a:t>acylcarnitines</a:t>
            </a:r>
            <a:r>
              <a:rPr lang="en-GB" sz="1800" dirty="0">
                <a:effectLst/>
                <a:latin typeface="Roboto" panose="02000000000000000000" pitchFamily="2" charset="0"/>
                <a:ea typeface="Times New Roman" panose="02020603050405020304" pitchFamily="18" charset="0"/>
              </a:rPr>
              <a:t> that are affected. These alterations also reflect pathophysiological processes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that are specific to disease stage. The changes in sphingomyelins and phospholipids are related to alterations of the cell membrane structure in early stages whereas the changes in amino acids and acylcarnitine may reflect defects in the mitochondrial energy metabolism.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These findings may help to define stages of Alzheimer's disease more exactly</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which is required for the successful development of biomarkers and therapies for Alzheimer’s disease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Metabolomics can brighten the dark - specific metabolic alterations may eventually enable early detection and prognosis of Alzheimer’s disease</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30</a:t>
            </a:fld>
            <a:endParaRPr lang="en-US"/>
          </a:p>
        </p:txBody>
      </p:sp>
    </p:spTree>
    <p:extLst>
      <p:ext uri="{BB962C8B-B14F-4D97-AF65-F5344CB8AC3E}">
        <p14:creationId xmlns:p14="http://schemas.microsoft.com/office/powerpoint/2010/main" val="1216176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212121"/>
                </a:solidFill>
                <a:effectLst/>
                <a:latin typeface="Cambria" panose="02040503050406030204" pitchFamily="18" charset="0"/>
              </a:rPr>
              <a:t>Recent investigations conducted in human samples have identified changes in a number of metabolites in CSF or plasma that also correlated with AD severity validating metabolomics as a useful tool to study the disease progression. Pathways affected to the highest extent in plasma included cholesterol and sphingolipids transport, vitamin D2 (ergocalciferol) metabolism, polyamine metabolism, and urea cycle. Cholesterol and sphingolipids transport, prostaglandin 2 (PGE2) biosynthesis and metabolism, TCA cycle, and aspartate and asparagine metabolism were among the most affected in CSF of AD subjects. Pathways that were equally affected in CSF and plasma were related to lipid and cortisone biosynthesis and metabolism, mitochondrial function and energy production, urea cycle, bile acid metabolism, and amino acid biosynthesis and metabolism. This study (GRAPH) is another valid prove for usage od plasma as reliable source for metabolomic profiling and suggest that metabolomics is a valuable tool for the identification of molecular mechanisms involved in the </a:t>
            </a:r>
            <a:r>
              <a:rPr lang="en-GB" b="0" i="0" u="none" strike="noStrike" dirty="0" err="1">
                <a:solidFill>
                  <a:srgbClr val="212121"/>
                </a:solidFill>
                <a:effectLst/>
                <a:latin typeface="Cambria" panose="02040503050406030204" pitchFamily="18" charset="0"/>
              </a:rPr>
              <a:t>etiology</a:t>
            </a:r>
            <a:r>
              <a:rPr lang="en-GB" b="0" i="0" u="none" strike="noStrike" dirty="0">
                <a:solidFill>
                  <a:srgbClr val="212121"/>
                </a:solidFill>
                <a:effectLst/>
                <a:latin typeface="Cambria" panose="02040503050406030204" pitchFamily="18" charset="0"/>
              </a:rPr>
              <a:t> of AD and novel therapeutic targets.</a:t>
            </a:r>
            <a:endParaRPr lang="en-GB" b="1" i="0" u="none" strike="noStrike" dirty="0">
              <a:solidFill>
                <a:srgbClr val="202020"/>
              </a:solidFill>
              <a:effectLst/>
              <a:latin typeface="Helvetica" pitchFamily="2" charset="0"/>
            </a:endParaRPr>
          </a:p>
          <a:p>
            <a:pPr algn="l"/>
            <a:endParaRPr lang="en-GB" b="1" i="0" u="none" strike="noStrike" dirty="0">
              <a:solidFill>
                <a:srgbClr val="202020"/>
              </a:solidFill>
              <a:effectLst/>
              <a:latin typeface="Helvetica" pitchFamily="2" charset="0"/>
            </a:endParaRPr>
          </a:p>
          <a:p>
            <a:pPr algn="l"/>
            <a:endParaRPr lang="en-GB" b="1" i="0" u="none" strike="noStrike" dirty="0">
              <a:solidFill>
                <a:srgbClr val="202020"/>
              </a:solidFill>
              <a:effectLst/>
              <a:latin typeface="Helvetica" pitchFamily="2" charset="0"/>
            </a:endParaRPr>
          </a:p>
          <a:p>
            <a:pPr algn="l"/>
            <a:endParaRPr lang="en-GB" b="1" i="0" u="none" strike="noStrike" dirty="0">
              <a:solidFill>
                <a:srgbClr val="202020"/>
              </a:solidFill>
              <a:effectLst/>
              <a:latin typeface="Helvetica" pitchFamily="2" charset="0"/>
            </a:endParaRPr>
          </a:p>
          <a:p>
            <a:pPr algn="l"/>
            <a:endParaRPr lang="en-GB" b="1" i="0" u="none" strike="noStrike" dirty="0">
              <a:solidFill>
                <a:srgbClr val="202020"/>
              </a:solidFill>
              <a:effectLst/>
              <a:latin typeface="Helvetica" pitchFamily="2" charset="0"/>
            </a:endParaRPr>
          </a:p>
          <a:p>
            <a:pPr algn="l"/>
            <a:endParaRPr lang="en-GB" b="1" i="0" u="none" strike="noStrike" dirty="0">
              <a:solidFill>
                <a:srgbClr val="202020"/>
              </a:solidFill>
              <a:effectLst/>
              <a:latin typeface="Helvetica" pitchFamily="2" charset="0"/>
            </a:endParaRPr>
          </a:p>
          <a:p>
            <a:pPr algn="l"/>
            <a:r>
              <a:rPr lang="en-GB" b="1" i="0" u="none" strike="noStrike" dirty="0">
                <a:solidFill>
                  <a:srgbClr val="202020"/>
                </a:solidFill>
                <a:effectLst/>
                <a:latin typeface="Helvetica" pitchFamily="2" charset="0"/>
              </a:rPr>
              <a:t> Canonical pathways and process networks affected in plasma and CSF of AD vs. CN subjects.</a:t>
            </a:r>
          </a:p>
          <a:p>
            <a:pPr algn="l"/>
            <a:r>
              <a:rPr lang="en-GB" b="0" i="0" u="none" strike="noStrike" dirty="0">
                <a:solidFill>
                  <a:srgbClr val="202020"/>
                </a:solidFill>
                <a:effectLst/>
                <a:latin typeface="Helvetica" pitchFamily="2" charset="0"/>
              </a:rPr>
              <a:t>The significance of the pathways was evaluated using </a:t>
            </a:r>
            <a:r>
              <a:rPr lang="en-GB" b="0" i="1" u="none" strike="noStrike" dirty="0">
                <a:solidFill>
                  <a:srgbClr val="202020"/>
                </a:solidFill>
                <a:effectLst/>
                <a:latin typeface="Helvetica" pitchFamily="2" charset="0"/>
              </a:rPr>
              <a:t>P</a:t>
            </a:r>
            <a:r>
              <a:rPr lang="en-GB" b="0" i="0" u="none" strike="noStrike" dirty="0">
                <a:solidFill>
                  <a:srgbClr val="202020"/>
                </a:solidFill>
                <a:effectLst/>
                <a:latin typeface="Helvetica" pitchFamily="2" charset="0"/>
              </a:rPr>
              <a:t> values and false discovery rate &lt;0.05. Pathways that are affected in both fluids are </a:t>
            </a:r>
            <a:r>
              <a:rPr lang="en-GB" b="0" i="0" u="none" strike="noStrike" dirty="0" err="1">
                <a:solidFill>
                  <a:srgbClr val="202020"/>
                </a:solidFill>
                <a:effectLst/>
                <a:latin typeface="Helvetica" pitchFamily="2" charset="0"/>
              </a:rPr>
              <a:t>colored</a:t>
            </a:r>
            <a:r>
              <a:rPr lang="en-GB" b="0" i="0" u="none" strike="noStrike" dirty="0">
                <a:solidFill>
                  <a:srgbClr val="202020"/>
                </a:solidFill>
                <a:effectLst/>
                <a:latin typeface="Helvetica" pitchFamily="2" charset="0"/>
              </a:rPr>
              <a:t> in red. The ratio depicts the number of affected metabolites to the total number of metabolites in each pathway. FXR - </a:t>
            </a:r>
            <a:r>
              <a:rPr lang="en-GB" b="0" i="0" u="none" strike="noStrike" dirty="0" err="1">
                <a:solidFill>
                  <a:srgbClr val="202020"/>
                </a:solidFill>
                <a:effectLst/>
                <a:latin typeface="Helvetica" pitchFamily="2" charset="0"/>
              </a:rPr>
              <a:t>farnesoid</a:t>
            </a:r>
            <a:r>
              <a:rPr lang="en-GB" b="0" i="0" u="none" strike="noStrike" dirty="0">
                <a:solidFill>
                  <a:srgbClr val="202020"/>
                </a:solidFill>
                <a:effectLst/>
                <a:latin typeface="Helvetica" pitchFamily="2" charset="0"/>
              </a:rPr>
              <a:t> X receptor; CFTR - cystic fibrosis transmembrane conductance regulator; VDR - vitamin D receptor; DGAT1 - diacylglycerol acyltransferase 1; </a:t>
            </a:r>
            <a:r>
              <a:rPr lang="en-GB" b="0" i="0" u="none" strike="noStrike" dirty="0" err="1">
                <a:solidFill>
                  <a:srgbClr val="202020"/>
                </a:solidFill>
                <a:effectLst/>
                <a:latin typeface="Helvetica" pitchFamily="2" charset="0"/>
              </a:rPr>
              <a:t>nNOS</a:t>
            </a:r>
            <a:r>
              <a:rPr lang="en-GB" b="0" i="0" u="none" strike="noStrike" dirty="0">
                <a:solidFill>
                  <a:srgbClr val="202020"/>
                </a:solidFill>
                <a:effectLst/>
                <a:latin typeface="Helvetica" pitchFamily="2" charset="0"/>
              </a:rPr>
              <a:t> – neuronal nitric oxide synthase; UMP - Uridine monophosphate; HETE - </a:t>
            </a:r>
            <a:r>
              <a:rPr lang="en-GB" b="0" i="0" u="none" strike="noStrike" dirty="0" err="1">
                <a:solidFill>
                  <a:srgbClr val="202020"/>
                </a:solidFill>
                <a:effectLst/>
                <a:latin typeface="Helvetica" pitchFamily="2" charset="0"/>
              </a:rPr>
              <a:t>hydroxyeicosatetraenoic</a:t>
            </a:r>
            <a:r>
              <a:rPr lang="en-GB" b="0" i="0" u="none" strike="noStrike" dirty="0">
                <a:solidFill>
                  <a:srgbClr val="202020"/>
                </a:solidFill>
                <a:effectLst/>
                <a:latin typeface="Helvetica" pitchFamily="2" charset="0"/>
              </a:rPr>
              <a:t> acid; HPETE - </a:t>
            </a:r>
            <a:r>
              <a:rPr lang="en-GB" b="0" i="0" u="none" strike="noStrike" dirty="0" err="1">
                <a:solidFill>
                  <a:srgbClr val="202020"/>
                </a:solidFill>
                <a:effectLst/>
                <a:latin typeface="Helvetica" pitchFamily="2" charset="0"/>
              </a:rPr>
              <a:t>hydroperoxyeicosatetraenoic</a:t>
            </a:r>
            <a:r>
              <a:rPr lang="en-GB" b="0" i="0" u="none" strike="noStrike" dirty="0">
                <a:solidFill>
                  <a:srgbClr val="202020"/>
                </a:solidFill>
                <a:effectLst/>
                <a:latin typeface="Helvetica" pitchFamily="2" charset="0"/>
              </a:rPr>
              <a:t> acid; BS – biosynthesis.</a:t>
            </a:r>
          </a:p>
          <a:p>
            <a:endParaRPr lang="en-US" dirty="0"/>
          </a:p>
          <a:p>
            <a:endParaRPr lang="en-US" dirty="0"/>
          </a:p>
          <a:p>
            <a:endParaRPr lang="en-US" dirty="0"/>
          </a:p>
          <a:p>
            <a:r>
              <a:rPr lang="en-US" dirty="0"/>
              <a:t>The </a:t>
            </a:r>
            <a:r>
              <a:rPr lang="en-US" dirty="0" err="1"/>
              <a:t>Hisayama</a:t>
            </a:r>
            <a:r>
              <a:rPr lang="en-US" dirty="0"/>
              <a:t> study assessed association between lipid profile and accumulation of beta amyloids (AD) and found odds ratio of 24.8 according to total cholesterol level (TC) for ending up with beta amyloid plaques 10/15 years later</a:t>
            </a:r>
          </a:p>
        </p:txBody>
      </p:sp>
      <p:sp>
        <p:nvSpPr>
          <p:cNvPr id="4" name="Slide Number Placeholder 3"/>
          <p:cNvSpPr>
            <a:spLocks noGrp="1"/>
          </p:cNvSpPr>
          <p:nvPr>
            <p:ph type="sldNum" sz="quarter" idx="5"/>
          </p:nvPr>
        </p:nvSpPr>
        <p:spPr/>
        <p:txBody>
          <a:bodyPr/>
          <a:lstStyle/>
          <a:p>
            <a:fld id="{863D30B1-DB8A-634F-A74A-7D13F41DE68A}" type="slidenum">
              <a:rPr lang="en-US" smtClean="0"/>
              <a:t>31</a:t>
            </a:fld>
            <a:endParaRPr lang="en-US"/>
          </a:p>
        </p:txBody>
      </p:sp>
    </p:spTree>
    <p:extLst>
      <p:ext uri="{BB962C8B-B14F-4D97-AF65-F5344CB8AC3E}">
        <p14:creationId xmlns:p14="http://schemas.microsoft.com/office/powerpoint/2010/main" val="89197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Over decades, the dominant hypothesis was that </a:t>
            </a:r>
            <a:r>
              <a:rPr lang="en-GB" b="0" i="0" u="sng" strike="noStrike" dirty="0">
                <a:solidFill>
                  <a:srgbClr val="2E2E2E"/>
                </a:solidFill>
                <a:effectLst/>
                <a:latin typeface="NexusSerif"/>
                <a:hlinkClick r:id="rId3" tooltip="Learn more about neurodegeneration from ScienceDirect's AI-generated Topic Pages"/>
              </a:rPr>
              <a:t>neurodegeneration</a:t>
            </a:r>
            <a:r>
              <a:rPr lang="en-GB" b="0" i="0" u="none" strike="noStrike" dirty="0">
                <a:solidFill>
                  <a:srgbClr val="2E2E2E"/>
                </a:solidFill>
                <a:effectLst/>
                <a:latin typeface="NexusSerif"/>
              </a:rPr>
              <a:t> is caused by one or two of the specific lesions that characterize AD, e.g. A</a:t>
            </a:r>
            <a:r>
              <a:rPr lang="el-GR" b="0" i="0" u="none" strike="noStrike" dirty="0">
                <a:solidFill>
                  <a:srgbClr val="2E2E2E"/>
                </a:solidFill>
                <a:effectLst/>
                <a:latin typeface="NexusSerif"/>
              </a:rPr>
              <a:t>β</a:t>
            </a:r>
            <a:r>
              <a:rPr lang="en-GB" b="0" i="0" u="none" strike="noStrike" dirty="0">
                <a:solidFill>
                  <a:srgbClr val="2E2E2E"/>
                </a:solidFill>
                <a:effectLst/>
                <a:latin typeface="NexusSerif"/>
              </a:rPr>
              <a:t>PP-A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accumulation, </a:t>
            </a:r>
            <a:r>
              <a:rPr lang="en-GB" b="0" i="0" u="none" strike="noStrike" dirty="0" err="1">
                <a:solidFill>
                  <a:srgbClr val="2E2E2E"/>
                </a:solidFill>
                <a:effectLst/>
                <a:latin typeface="NexusSerif"/>
              </a:rPr>
              <a:t>pTau</a:t>
            </a:r>
            <a:r>
              <a:rPr lang="en-GB" b="0" i="0" u="none" strike="noStrike" dirty="0">
                <a:solidFill>
                  <a:srgbClr val="2E2E2E"/>
                </a:solidFill>
                <a:effectLst/>
                <a:latin typeface="NexusSerif"/>
              </a:rPr>
              <a:t> aggregation, or neuro-inflammation. However, a stream of human and experimental studies has provided convincing evidence that AD is a </a:t>
            </a:r>
            <a:r>
              <a:rPr lang="en-GB" b="0" i="0" u="sng" strike="noStrike" dirty="0">
                <a:solidFill>
                  <a:srgbClr val="2E2E2E"/>
                </a:solidFill>
                <a:effectLst/>
                <a:latin typeface="NexusSerif"/>
                <a:hlinkClick r:id="rId4" tooltip="Learn more about metabolic disease from ScienceDirect's AI-generated Topic Pages"/>
              </a:rPr>
              <a:t>metabolic disease</a:t>
            </a:r>
            <a:r>
              <a:rPr lang="en-GB" b="0" i="0" u="none" strike="noStrike" dirty="0">
                <a:solidFill>
                  <a:srgbClr val="2E2E2E"/>
                </a:solidFill>
                <a:effectLst/>
                <a:latin typeface="NexusSerif"/>
              </a:rPr>
              <a:t> whereby the brain loses its capacity to efficiently utilize glucose for energy production and respond to critical </a:t>
            </a:r>
            <a:r>
              <a:rPr lang="en-GB" b="0" i="0" u="sng" strike="noStrike" dirty="0">
                <a:solidFill>
                  <a:srgbClr val="2E2E2E"/>
                </a:solidFill>
                <a:effectLst/>
                <a:latin typeface="NexusSerif"/>
                <a:hlinkClick r:id="rId5" tooltip="Learn more about trophic factor from ScienceDirect's AI-generated Topic Pages"/>
              </a:rPr>
              <a:t>trophic factor</a:t>
            </a:r>
            <a:r>
              <a:rPr lang="en-GB" b="0" i="0" u="none" strike="noStrike" dirty="0">
                <a:solidFill>
                  <a:srgbClr val="2E2E2E"/>
                </a:solidFill>
                <a:effectLst/>
                <a:latin typeface="NexusSerif"/>
              </a:rPr>
              <a:t> signals due to insulin as well as insulin-like growth factor (IGF) resistance (</a:t>
            </a:r>
            <a:r>
              <a:rPr lang="en-GB" b="0" i="0" u="none" strike="noStrike" dirty="0">
                <a:solidFill>
                  <a:srgbClr val="0C7DBB"/>
                </a:solidFill>
                <a:effectLst/>
                <a:latin typeface="NexusSerif"/>
                <a:hlinkClick r:id="rId6"/>
              </a:rPr>
              <a:t>Baker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7"/>
              </a:rPr>
              <a:t>Craft, 2007</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8"/>
              </a:rPr>
              <a:t>Hoyer, 2002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Hoyer, 2004b</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0"/>
              </a:rPr>
              <a:t>Krikorian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Luchsinger,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2"/>
              </a:rPr>
              <a:t>Neumann et al., 2008</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3"/>
              </a:rPr>
              <a:t>Rivera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4"/>
              </a:rPr>
              <a:t>Schubert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Steen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6"/>
              </a:rPr>
              <a:t>Talbot et al., 2012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7"/>
              </a:rPr>
              <a:t>Watson and Craft, 2006</a:t>
            </a:r>
            <a:r>
              <a:rPr lang="en-GB" b="0" i="0" u="none" strike="noStrike" dirty="0">
                <a:solidFill>
                  <a:srgbClr val="2E2E2E"/>
                </a:solidFill>
                <a:effectLst/>
                <a:latin typeface="NexusSerif"/>
              </a:rPr>
              <a:t>). The molecular and biochemical consequences of insulin and IGF resistance in the brain are similar to those in other organs and tissues; however, in brain, </a:t>
            </a:r>
            <a:r>
              <a:rPr lang="en-GB" b="0" i="0" u="sng" strike="noStrike" dirty="0">
                <a:solidFill>
                  <a:srgbClr val="2E2E2E"/>
                </a:solidFill>
                <a:effectLst/>
                <a:latin typeface="NexusSerif"/>
                <a:hlinkClick r:id="rId18" tooltip="Learn more about insulin signaling from ScienceDirect's AI-generated Topic Pages"/>
              </a:rPr>
              <a:t>insulin signaling</a:t>
            </a:r>
            <a:r>
              <a:rPr lang="en-GB" b="0" i="0" u="none" strike="noStrike" dirty="0">
                <a:solidFill>
                  <a:srgbClr val="2E2E2E"/>
                </a:solidFill>
                <a:effectLst/>
                <a:latin typeface="NexusSerif"/>
              </a:rPr>
              <a:t> impairments compromise neuronal survival, energy production, gene expression, plasticity and white matter integrity (</a:t>
            </a:r>
            <a:r>
              <a:rPr lang="en-GB" b="0" i="0" u="none" strike="noStrike" dirty="0">
                <a:solidFill>
                  <a:srgbClr val="0C7DBB"/>
                </a:solidFill>
                <a:effectLst/>
                <a:latin typeface="NexusSerif"/>
                <a:hlinkClick r:id="rId19"/>
              </a:rPr>
              <a:t>de la Monte,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20"/>
              </a:rPr>
              <a:t>de la Monte et al., 2009a</a:t>
            </a:r>
            <a:r>
              <a:rPr lang="en-GB" b="0" i="0" u="none" strike="noStrike" dirty="0">
                <a:solidFill>
                  <a:srgbClr val="2E2E2E"/>
                </a:solidFill>
                <a:effectLst/>
                <a:latin typeface="NexusSerif"/>
              </a:rPr>
              <a:t>)</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FIGURE: </a:t>
            </a:r>
            <a:r>
              <a:rPr lang="en-GB" b="0" i="0" u="none" strike="noStrike" dirty="0">
                <a:solidFill>
                  <a:srgbClr val="222222"/>
                </a:solidFill>
                <a:effectLst/>
                <a:latin typeface="-apple-system"/>
              </a:rPr>
              <a:t>n summary, peripheral </a:t>
            </a:r>
            <a:r>
              <a:rPr lang="en-GB" b="0" i="0" u="none" strike="noStrike" dirty="0" err="1">
                <a:solidFill>
                  <a:srgbClr val="222222"/>
                </a:solidFill>
                <a:effectLst/>
                <a:latin typeface="-apple-system"/>
              </a:rPr>
              <a:t>MetS</a:t>
            </a:r>
            <a:r>
              <a:rPr lang="en-GB" b="0" i="0" u="none" strike="noStrike" dirty="0">
                <a:solidFill>
                  <a:srgbClr val="222222"/>
                </a:solidFill>
                <a:effectLst/>
                <a:latin typeface="-apple-system"/>
              </a:rPr>
              <a:t> induces central IR in the brain. The resulting impaired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which mainly impacts the PI3K/Akt pathway, then increases APP processing/A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levels and tau phosphorylation. Finally, increased 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further disrupts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to exacerbate AD pathology and cognitive decline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32</a:t>
            </a:fld>
            <a:endParaRPr lang="en-US"/>
          </a:p>
        </p:txBody>
      </p:sp>
    </p:spTree>
    <p:extLst>
      <p:ext uri="{BB962C8B-B14F-4D97-AF65-F5344CB8AC3E}">
        <p14:creationId xmlns:p14="http://schemas.microsoft.com/office/powerpoint/2010/main" val="330315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Over decades, the dominant hypothesis was that </a:t>
            </a:r>
            <a:r>
              <a:rPr lang="en-GB" b="0" i="0" u="sng" strike="noStrike" dirty="0">
                <a:solidFill>
                  <a:srgbClr val="2E2E2E"/>
                </a:solidFill>
                <a:effectLst/>
                <a:latin typeface="NexusSerif"/>
                <a:hlinkClick r:id="rId3" tooltip="Learn more about neurodegeneration from ScienceDirect's AI-generated Topic Pages"/>
              </a:rPr>
              <a:t>neurodegeneration</a:t>
            </a:r>
            <a:r>
              <a:rPr lang="en-GB" b="0" i="0" u="none" strike="noStrike" dirty="0">
                <a:solidFill>
                  <a:srgbClr val="2E2E2E"/>
                </a:solidFill>
                <a:effectLst/>
                <a:latin typeface="NexusSerif"/>
              </a:rPr>
              <a:t> is caused by one or two of the specific lesions that characterize AD, e.g. A</a:t>
            </a:r>
            <a:r>
              <a:rPr lang="el-GR" b="0" i="0" u="none" strike="noStrike" dirty="0">
                <a:solidFill>
                  <a:srgbClr val="2E2E2E"/>
                </a:solidFill>
                <a:effectLst/>
                <a:latin typeface="NexusSerif"/>
              </a:rPr>
              <a:t>β</a:t>
            </a:r>
            <a:r>
              <a:rPr lang="en-GB" b="0" i="0" u="none" strike="noStrike" dirty="0">
                <a:solidFill>
                  <a:srgbClr val="2E2E2E"/>
                </a:solidFill>
                <a:effectLst/>
                <a:latin typeface="NexusSerif"/>
              </a:rPr>
              <a:t>PP-A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accumulation, </a:t>
            </a:r>
            <a:r>
              <a:rPr lang="en-GB" b="0" i="0" u="none" strike="noStrike" dirty="0" err="1">
                <a:solidFill>
                  <a:srgbClr val="2E2E2E"/>
                </a:solidFill>
                <a:effectLst/>
                <a:latin typeface="NexusSerif"/>
              </a:rPr>
              <a:t>pTau</a:t>
            </a:r>
            <a:r>
              <a:rPr lang="en-GB" b="0" i="0" u="none" strike="noStrike" dirty="0">
                <a:solidFill>
                  <a:srgbClr val="2E2E2E"/>
                </a:solidFill>
                <a:effectLst/>
                <a:latin typeface="NexusSerif"/>
              </a:rPr>
              <a:t> aggregation, or neuro-inflammation. However, a stream of human and experimental studies has provided convincing evidence that AD is a </a:t>
            </a:r>
            <a:r>
              <a:rPr lang="en-GB" b="0" i="0" u="sng" strike="noStrike" dirty="0">
                <a:solidFill>
                  <a:srgbClr val="2E2E2E"/>
                </a:solidFill>
                <a:effectLst/>
                <a:latin typeface="NexusSerif"/>
                <a:hlinkClick r:id="rId4" tooltip="Learn more about metabolic disease from ScienceDirect's AI-generated Topic Pages"/>
              </a:rPr>
              <a:t>metabolic disease</a:t>
            </a:r>
            <a:r>
              <a:rPr lang="en-GB" b="0" i="0" u="none" strike="noStrike" dirty="0">
                <a:solidFill>
                  <a:srgbClr val="2E2E2E"/>
                </a:solidFill>
                <a:effectLst/>
                <a:latin typeface="NexusSerif"/>
              </a:rPr>
              <a:t> whereby the brain loses its capacity to efficiently utilize glucose for energy production and respond to critical </a:t>
            </a:r>
            <a:r>
              <a:rPr lang="en-GB" b="0" i="0" u="sng" strike="noStrike" dirty="0">
                <a:solidFill>
                  <a:srgbClr val="2E2E2E"/>
                </a:solidFill>
                <a:effectLst/>
                <a:latin typeface="NexusSerif"/>
                <a:hlinkClick r:id="rId5" tooltip="Learn more about trophic factor from ScienceDirect's AI-generated Topic Pages"/>
              </a:rPr>
              <a:t>trophic factor</a:t>
            </a:r>
            <a:r>
              <a:rPr lang="en-GB" b="0" i="0" u="none" strike="noStrike" dirty="0">
                <a:solidFill>
                  <a:srgbClr val="2E2E2E"/>
                </a:solidFill>
                <a:effectLst/>
                <a:latin typeface="NexusSerif"/>
              </a:rPr>
              <a:t> signals due to insulin as well as insulin-like growth factor (IGF) resistance (</a:t>
            </a:r>
            <a:r>
              <a:rPr lang="en-GB" b="0" i="0" u="none" strike="noStrike" dirty="0">
                <a:solidFill>
                  <a:srgbClr val="0C7DBB"/>
                </a:solidFill>
                <a:effectLst/>
                <a:latin typeface="NexusSerif"/>
                <a:hlinkClick r:id="rId6"/>
              </a:rPr>
              <a:t>Baker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7"/>
              </a:rPr>
              <a:t>Craft, 2007</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8"/>
              </a:rPr>
              <a:t>Hoyer, 2002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Hoyer, 2004b</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0"/>
              </a:rPr>
              <a:t>Krikorian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Luchsinger,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2"/>
              </a:rPr>
              <a:t>Neumann et al., 2008</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3"/>
              </a:rPr>
              <a:t>Rivera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4"/>
              </a:rPr>
              <a:t>Schubert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Steen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6"/>
              </a:rPr>
              <a:t>Talbot et al., 2012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7"/>
              </a:rPr>
              <a:t>Watson and Craft, 2006</a:t>
            </a:r>
            <a:r>
              <a:rPr lang="en-GB" b="0" i="0" u="none" strike="noStrike" dirty="0">
                <a:solidFill>
                  <a:srgbClr val="2E2E2E"/>
                </a:solidFill>
                <a:effectLst/>
                <a:latin typeface="NexusSerif"/>
              </a:rPr>
              <a:t>). The molecular and biochemical consequences of insulin and IGF resistance in the brain are similar to those in other organs and tissues; however, in brain, </a:t>
            </a:r>
            <a:r>
              <a:rPr lang="en-GB" b="0" i="0" u="sng" strike="noStrike" dirty="0">
                <a:solidFill>
                  <a:srgbClr val="2E2E2E"/>
                </a:solidFill>
                <a:effectLst/>
                <a:latin typeface="NexusSerif"/>
                <a:hlinkClick r:id="rId18" tooltip="Learn more about insulin signaling from ScienceDirect's AI-generated Topic Pages"/>
              </a:rPr>
              <a:t>insulin signaling</a:t>
            </a:r>
            <a:r>
              <a:rPr lang="en-GB" b="0" i="0" u="none" strike="noStrike" dirty="0">
                <a:solidFill>
                  <a:srgbClr val="2E2E2E"/>
                </a:solidFill>
                <a:effectLst/>
                <a:latin typeface="NexusSerif"/>
              </a:rPr>
              <a:t> impairments compromise neuronal survival, energy production, gene expression, plasticity and white matter integrity (</a:t>
            </a:r>
            <a:r>
              <a:rPr lang="en-GB" b="0" i="0" u="none" strike="noStrike" dirty="0">
                <a:solidFill>
                  <a:srgbClr val="0C7DBB"/>
                </a:solidFill>
                <a:effectLst/>
                <a:latin typeface="NexusSerif"/>
                <a:hlinkClick r:id="rId19"/>
              </a:rPr>
              <a:t>de la Monte,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20"/>
              </a:rPr>
              <a:t>de la Monte et al., 2009a</a:t>
            </a:r>
            <a:r>
              <a:rPr lang="en-GB" b="0" i="0" u="none" strike="noStrike" dirty="0">
                <a:solidFill>
                  <a:srgbClr val="2E2E2E"/>
                </a:solidFill>
                <a:effectLst/>
                <a:latin typeface="NexusSerif"/>
              </a:rPr>
              <a:t>)</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FIGURE: </a:t>
            </a:r>
            <a:r>
              <a:rPr lang="en-GB" b="0" i="0" u="none" strike="noStrike" dirty="0">
                <a:solidFill>
                  <a:srgbClr val="222222"/>
                </a:solidFill>
                <a:effectLst/>
                <a:latin typeface="-apple-system"/>
              </a:rPr>
              <a:t>n summary, peripheral </a:t>
            </a:r>
            <a:r>
              <a:rPr lang="en-GB" b="0" i="0" u="none" strike="noStrike" dirty="0" err="1">
                <a:solidFill>
                  <a:srgbClr val="222222"/>
                </a:solidFill>
                <a:effectLst/>
                <a:latin typeface="-apple-system"/>
              </a:rPr>
              <a:t>MetS</a:t>
            </a:r>
            <a:r>
              <a:rPr lang="en-GB" b="0" i="0" u="none" strike="noStrike" dirty="0">
                <a:solidFill>
                  <a:srgbClr val="222222"/>
                </a:solidFill>
                <a:effectLst/>
                <a:latin typeface="-apple-system"/>
              </a:rPr>
              <a:t> induces central IR in the brain. The resulting impaired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which mainly impacts the PI3K/Akt pathway, then increases APP processing/A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levels and tau phosphorylation. Finally, increased 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further disrupts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to exacerbate AD pathology and cognitive decline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33</a:t>
            </a:fld>
            <a:endParaRPr lang="en-US"/>
          </a:p>
        </p:txBody>
      </p:sp>
    </p:spTree>
    <p:extLst>
      <p:ext uri="{BB962C8B-B14F-4D97-AF65-F5344CB8AC3E}">
        <p14:creationId xmlns:p14="http://schemas.microsoft.com/office/powerpoint/2010/main" val="100301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6</a:t>
            </a:fld>
            <a:endParaRPr lang="en-US"/>
          </a:p>
        </p:txBody>
      </p:sp>
    </p:spTree>
    <p:extLst>
      <p:ext uri="{BB962C8B-B14F-4D97-AF65-F5344CB8AC3E}">
        <p14:creationId xmlns:p14="http://schemas.microsoft.com/office/powerpoint/2010/main" val="3216868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1F1F1F"/>
                </a:solidFill>
                <a:effectLst/>
                <a:latin typeface="ElsevierGulliver"/>
              </a:rPr>
              <a:t>Shows the alterations in brain regions caused by AD and the changes in the concentrations of some metabolites in CSF and blood plasma samples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1F1F1F"/>
                </a:solidFill>
                <a:effectLst/>
                <a:latin typeface="ElsevierGulliver"/>
              </a:rPr>
              <a:t>The neocortex and hippocampus can lose contact because of the increase of neurofibrillary tangles and amyloid-containing </a:t>
            </a:r>
            <a:r>
              <a:rPr lang="en-GB" b="0" i="0" u="sng" strike="noStrike" dirty="0">
                <a:solidFill>
                  <a:srgbClr val="1F1F1F"/>
                </a:solidFill>
                <a:effectLst/>
                <a:latin typeface="ElsevierGulliver"/>
                <a:hlinkClick r:id="rId3" tooltip="Learn more about senile plaques from ScienceDirect's AI-generated Topic Pages"/>
              </a:rPr>
              <a:t>senile plaques</a:t>
            </a:r>
            <a:r>
              <a:rPr lang="en-GB" b="0" i="0" u="none" strike="noStrike" dirty="0">
                <a:solidFill>
                  <a:srgbClr val="1F1F1F"/>
                </a:solidFill>
                <a:effectLst/>
                <a:latin typeface="ElsevierGulliver"/>
              </a:rPr>
              <a:t> (</a:t>
            </a:r>
            <a:r>
              <a:rPr lang="en-GB" b="0" i="0" u="none" strike="noStrike" dirty="0">
                <a:solidFill>
                  <a:srgbClr val="0272B1"/>
                </a:solidFill>
                <a:effectLst/>
                <a:latin typeface="ElsevierGulliver"/>
                <a:hlinkClick r:id="rId4"/>
              </a:rPr>
              <a:t>Scheff et al., 2006</a:t>
            </a:r>
            <a:r>
              <a:rPr lang="en-GB" b="0" i="0" u="none" strike="noStrike" dirty="0">
                <a:solidFill>
                  <a:srgbClr val="1F1F1F"/>
                </a:solidFill>
                <a:effectLst/>
                <a:latin typeface="ElsevierGulliver"/>
              </a:rPr>
              <a:t>), which point to AD. In this process, the prolonged increase of cortisol levels in basal metabolism has been indicated as a biomarker of defects of the hippocampus, because it releases </a:t>
            </a:r>
            <a:r>
              <a:rPr lang="en-GB" b="0" i="0" u="sng" strike="noStrike" dirty="0">
                <a:solidFill>
                  <a:srgbClr val="1F1F1F"/>
                </a:solidFill>
                <a:effectLst/>
                <a:latin typeface="ElsevierGulliver"/>
                <a:hlinkClick r:id="rId5" tooltip="Learn more about glucocorticoid from ScienceDirect's AI-generated Topic Pages"/>
              </a:rPr>
              <a:t>glucocorticoid</a:t>
            </a:r>
            <a:r>
              <a:rPr lang="en-GB" b="0" i="0" u="none" strike="noStrike" dirty="0">
                <a:solidFill>
                  <a:srgbClr val="1F1F1F"/>
                </a:solidFill>
                <a:effectLst/>
                <a:latin typeface="ElsevierGulliver"/>
              </a:rPr>
              <a:t> as a regulation mechanism during stress such as lesions (</a:t>
            </a:r>
            <a:r>
              <a:rPr lang="en-GB" b="0" i="0" u="none" strike="noStrike" dirty="0">
                <a:solidFill>
                  <a:srgbClr val="0272B1"/>
                </a:solidFill>
                <a:effectLst/>
                <a:latin typeface="ElsevierGulliver"/>
                <a:hlinkClick r:id="rId6"/>
              </a:rPr>
              <a:t>Lupien et al., 1998</a:t>
            </a:r>
            <a:r>
              <a:rPr lang="en-GB" b="0" i="0" u="none" strike="noStrike" dirty="0">
                <a:solidFill>
                  <a:srgbClr val="1F1F1F"/>
                </a:solidFill>
                <a:effectLst/>
                <a:latin typeface="ElsevierGulliver"/>
              </a:rPr>
              <a:t>). Furthermore, specific phospholipids levels were decreased in the hippocampus (</a:t>
            </a:r>
            <a:r>
              <a:rPr lang="en-GB" b="0" i="0" u="none" strike="noStrike" dirty="0">
                <a:solidFill>
                  <a:srgbClr val="0272B1"/>
                </a:solidFill>
                <a:effectLst/>
                <a:latin typeface="ElsevierGulliver"/>
                <a:hlinkClick r:id="rId7"/>
              </a:rPr>
              <a:t>Haughey et al., 2010</a:t>
            </a:r>
            <a:r>
              <a:rPr lang="en-GB" b="0" i="0" u="none" strike="noStrike" dirty="0">
                <a:solidFill>
                  <a:srgbClr val="1F1F1F"/>
                </a:solidFill>
                <a:effectLst/>
                <a:latin typeface="ElsevierGulliver"/>
              </a:rPr>
              <a:t>), as well as, in the blood plasma of AD patients. Phospholipids may be used to monitor the cell membrane integrity of neurodegeneration and to evaluate cognitive effects (</a:t>
            </a:r>
            <a:r>
              <a:rPr lang="en-GB" b="0" i="0" u="none" strike="noStrike" dirty="0">
                <a:solidFill>
                  <a:srgbClr val="0272B1"/>
                </a:solidFill>
                <a:effectLst/>
                <a:latin typeface="ElsevierGulliver"/>
                <a:hlinkClick r:id="rId8"/>
              </a:rPr>
              <a:t>Mapstone et al., 2014</a:t>
            </a:r>
            <a:r>
              <a:rPr lang="en-GB" b="0" i="0" u="none" strike="noStrike" dirty="0">
                <a:solidFill>
                  <a:srgbClr val="1F1F1F"/>
                </a:solidFill>
                <a:effectLst/>
                <a:latin typeface="ElsevierGulliver"/>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Brain area affected by AD, and some metabolites identified in CSF samples, blood plasma samples, or both. The arrows next to the chemical structures indicate an increase (pink arrow) or decrease (blue arrow) in the concentration of metabolites in the sample about the respective control samples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Arial" panose="020B0604020202020204" pitchFamily="34" charset="0"/>
                <a:ea typeface="+mn-ea"/>
                <a:cs typeface="+mn-cs"/>
              </a:rPr>
              <a:t>These metabolites are associated with number of pathological processes, such as: Tau phosphorylation, A</a:t>
            </a:r>
            <a:r>
              <a:rPr lang="el-GR" sz="1200" b="0" i="0" u="none" strike="noStrike" kern="1200" dirty="0">
                <a:solidFill>
                  <a:schemeClr val="tx1"/>
                </a:solidFill>
                <a:effectLst/>
                <a:latin typeface="Arial" panose="020B0604020202020204" pitchFamily="34" charset="0"/>
                <a:ea typeface="+mn-ea"/>
                <a:cs typeface="+mn-cs"/>
              </a:rPr>
              <a:t>β </a:t>
            </a:r>
            <a:r>
              <a:rPr lang="en-GB" sz="1200" b="0" i="0" u="none" strike="noStrike" kern="1200" dirty="0">
                <a:solidFill>
                  <a:schemeClr val="tx1"/>
                </a:solidFill>
                <a:effectLst/>
                <a:latin typeface="Arial" panose="020B0604020202020204" pitchFamily="34" charset="0"/>
                <a:ea typeface="+mn-ea"/>
                <a:cs typeface="+mn-cs"/>
              </a:rPr>
              <a:t>metabolism, dysfunction in mitochondrial activities, lipid metabolism, , Brain blood barrier damage, energy deficiencies, oxidative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34</a:t>
            </a:fld>
            <a:endParaRPr lang="en-US"/>
          </a:p>
        </p:txBody>
      </p:sp>
    </p:spTree>
    <p:extLst>
      <p:ext uri="{BB962C8B-B14F-4D97-AF65-F5344CB8AC3E}">
        <p14:creationId xmlns:p14="http://schemas.microsoft.com/office/powerpoint/2010/main" val="1537478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35</a:t>
            </a:fld>
            <a:endParaRPr lang="en-US"/>
          </a:p>
        </p:txBody>
      </p:sp>
    </p:spTree>
    <p:extLst>
      <p:ext uri="{BB962C8B-B14F-4D97-AF65-F5344CB8AC3E}">
        <p14:creationId xmlns:p14="http://schemas.microsoft.com/office/powerpoint/2010/main" val="2724618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36</a:t>
            </a:fld>
            <a:endParaRPr lang="en-US"/>
          </a:p>
        </p:txBody>
      </p:sp>
    </p:spTree>
    <p:extLst>
      <p:ext uri="{BB962C8B-B14F-4D97-AF65-F5344CB8AC3E}">
        <p14:creationId xmlns:p14="http://schemas.microsoft.com/office/powerpoint/2010/main" val="2992498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previously mentioned dietary factors that may lead to  development of AD, here is the the evidence based list of potential nutritional elements  as preventive factors for AD</a:t>
            </a:r>
          </a:p>
        </p:txBody>
      </p:sp>
      <p:sp>
        <p:nvSpPr>
          <p:cNvPr id="4" name="Slide Number Placeholder 3"/>
          <p:cNvSpPr>
            <a:spLocks noGrp="1"/>
          </p:cNvSpPr>
          <p:nvPr>
            <p:ph type="sldNum" sz="quarter" idx="5"/>
          </p:nvPr>
        </p:nvSpPr>
        <p:spPr/>
        <p:txBody>
          <a:bodyPr/>
          <a:lstStyle/>
          <a:p>
            <a:fld id="{863D30B1-DB8A-634F-A74A-7D13F41DE68A}" type="slidenum">
              <a:rPr lang="en-US" smtClean="0"/>
              <a:t>37</a:t>
            </a:fld>
            <a:endParaRPr lang="en-US"/>
          </a:p>
        </p:txBody>
      </p:sp>
    </p:spTree>
    <p:extLst>
      <p:ext uri="{BB962C8B-B14F-4D97-AF65-F5344CB8AC3E}">
        <p14:creationId xmlns:p14="http://schemas.microsoft.com/office/powerpoint/2010/main" val="1152102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a:t>
            </a:r>
            <a:r>
              <a:rPr lang="en-US" dirty="0" err="1"/>
              <a:t>reccomendation</a:t>
            </a:r>
            <a:r>
              <a:rPr lang="en-US" dirty="0"/>
              <a:t> from leading scientific group for AD</a:t>
            </a:r>
          </a:p>
        </p:txBody>
      </p:sp>
      <p:sp>
        <p:nvSpPr>
          <p:cNvPr id="4" name="Slide Number Placeholder 3"/>
          <p:cNvSpPr>
            <a:spLocks noGrp="1"/>
          </p:cNvSpPr>
          <p:nvPr>
            <p:ph type="sldNum" sz="quarter" idx="5"/>
          </p:nvPr>
        </p:nvSpPr>
        <p:spPr/>
        <p:txBody>
          <a:bodyPr/>
          <a:lstStyle/>
          <a:p>
            <a:fld id="{863D30B1-DB8A-634F-A74A-7D13F41DE68A}" type="slidenum">
              <a:rPr lang="en-US" smtClean="0"/>
              <a:t>38</a:t>
            </a:fld>
            <a:endParaRPr lang="en-US"/>
          </a:p>
        </p:txBody>
      </p:sp>
    </p:spTree>
    <p:extLst>
      <p:ext uri="{BB962C8B-B14F-4D97-AF65-F5344CB8AC3E}">
        <p14:creationId xmlns:p14="http://schemas.microsoft.com/office/powerpoint/2010/main" val="2299660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Principal hallmarks of Parkinson’s disease. Parkinson’s disease is characterized by the loss of dopaminergic neurons in the substantia nigra. Affected neurons present insoluble aggregates in their cytoplasm and neurites called Lewy bodies and Lewy neurites, respectively. The  current diagnosis relies on evaluation of clinical signs: motor symptoms and non-motor. Since diagnosis and staging using neuroimaging techniques (CT, MRI) is labor intensive and expensive, there is an </a:t>
            </a:r>
            <a:r>
              <a:rPr lang="en-US" dirty="0"/>
              <a:t>effort to define specific disease-related biomarkers → </a:t>
            </a:r>
            <a:r>
              <a:rPr lang="en-US" b="1" dirty="0"/>
              <a:t>metabolomics</a:t>
            </a:r>
            <a:r>
              <a:rPr lang="en-US" dirty="0"/>
              <a:t> is such and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863D30B1-DB8A-634F-A74A-7D13F41DE68A}" type="slidenum">
              <a:rPr lang="en-US" smtClean="0"/>
              <a:t>40</a:t>
            </a:fld>
            <a:endParaRPr lang="en-US"/>
          </a:p>
        </p:txBody>
      </p:sp>
    </p:spTree>
    <p:extLst>
      <p:ext uri="{BB962C8B-B14F-4D97-AF65-F5344CB8AC3E}">
        <p14:creationId xmlns:p14="http://schemas.microsoft.com/office/powerpoint/2010/main" val="853958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212121"/>
                </a:solidFill>
                <a:effectLst/>
                <a:latin typeface="Cambria" panose="02040503050406030204" pitchFamily="18" charset="0"/>
              </a:rPr>
              <a:t> A previous metabolomics study on cerebrospinal fluid (CSF) detected an increase in concentration of 3-hydroxykynurenine and decrease in concentration of glutathione in PD patients, suggesting the involvement of neurotoxicity and oxidative stress in PD pathogenesis</a:t>
            </a:r>
            <a:endParaRPr lang="en-GB"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pitchFamily="2" charset="0"/>
              </a:rPr>
              <a:t>Vanillylmandelic acid (VMA), which is the end product of the catecholamine pathway, was retained as a significantly changed metabolite.</a:t>
            </a: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pitchFamily="2" charset="0"/>
              </a:rPr>
              <a:t>The  fold change of VMA between the PD group and the control group was as large as 3.80, suggesting a significant metabolic change caused by PD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pitchFamily="2" charset="0"/>
              </a:rPr>
              <a:t>Although the concentrations of tryptophan and kynurenine did not change greatly, increased relative concentration of 3-hydroxykynurenine in the PD group was observed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pitchFamily="2" charset="0"/>
              </a:rPr>
              <a:t>The concentrations of caffeine metabolites were lower. It has been widely reported that coffee and tea consumption could protect against the risk of PD.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D1D5DB"/>
                </a:solidFill>
                <a:effectLst/>
                <a:latin typeface="Söhne"/>
              </a:rPr>
              <a:t>Metabolomics studies have revealed alterations in various metabolites associated with PD, including changes in amino acids, lipids, and energy-related metabolites. Here is the </a:t>
            </a:r>
            <a:r>
              <a:rPr lang="en-GB" b="0" i="0" u="none" strike="noStrike" dirty="0" err="1">
                <a:solidFill>
                  <a:srgbClr val="D1D5DB"/>
                </a:solidFill>
                <a:effectLst/>
                <a:latin typeface="Söhne"/>
              </a:rPr>
              <a:t>suumary</a:t>
            </a:r>
            <a:r>
              <a:rPr lang="en-GB" b="0" i="0" u="none" strike="noStrike" dirty="0">
                <a:solidFill>
                  <a:srgbClr val="D1D5DB"/>
                </a:solidFill>
                <a:effectLst/>
                <a:latin typeface="Söhne"/>
              </a:rPr>
              <a:t> of novel insights into PD pathogenesis, using metabolomics.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pPr lvl="0"/>
            <a:r>
              <a:rPr lang="en-GB" b="0" i="0" u="none" strike="noStrike" dirty="0">
                <a:solidFill>
                  <a:srgbClr val="D1D5DB"/>
                </a:solidFill>
                <a:effectLst/>
                <a:latin typeface="Söhne"/>
              </a:rPr>
              <a:t>Metabolomics has the potential to identify biomarkers for early diagnosis and prognosis of PD. Specific metabolite profiles in biofluids (e.g., blood or cerebrospinal fluid) may serve as indicators of disease status: </a:t>
            </a:r>
            <a:r>
              <a:rPr lang="en-GB" b="0" i="0" dirty="0" err="1"/>
              <a:t>acylcarnitines</a:t>
            </a:r>
            <a:r>
              <a:rPr lang="en-US" b="0" i="0" dirty="0"/>
              <a:t>, </a:t>
            </a:r>
            <a:r>
              <a:rPr lang="en-GB" b="0" i="0" dirty="0"/>
              <a:t>quinolinic acid (QA)/kynurenic acid (KA) ratio</a:t>
            </a:r>
            <a:r>
              <a:rPr lang="en-US" b="0" i="0" dirty="0"/>
              <a:t> </a:t>
            </a:r>
            <a:r>
              <a:rPr lang="en-GB" b="0" i="0" dirty="0"/>
              <a:t>N8-acetyl spermidine</a:t>
            </a:r>
            <a:r>
              <a:rPr lang="en-US" b="0" i="0" baseline="30000" dirty="0"/>
              <a:t>, </a:t>
            </a:r>
            <a:r>
              <a:rPr lang="en-GB" b="0" i="0" dirty="0"/>
              <a:t>lipids </a:t>
            </a:r>
          </a:p>
          <a:p>
            <a:pPr lvl="0"/>
            <a:endParaRPr lang="en-GB" b="0" i="0" dirty="0"/>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D1D5DB"/>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41</a:t>
            </a:fld>
            <a:endParaRPr lang="en-US"/>
          </a:p>
        </p:txBody>
      </p:sp>
    </p:spTree>
    <p:extLst>
      <p:ext uri="{BB962C8B-B14F-4D97-AF65-F5344CB8AC3E}">
        <p14:creationId xmlns:p14="http://schemas.microsoft.com/office/powerpoint/2010/main" val="726795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apple-system"/>
              </a:rPr>
              <a:t>The figure indicates changes found in at least one investigated PDD brain region. ADP adenosine diphosphate, AMP adenosine monophosphate, ATP adenosine triphosphate, GMP guanosine monophosphate, GTP guanosine triphosphate, IMP </a:t>
            </a:r>
            <a:r>
              <a:rPr lang="en-GB" b="0" i="0" u="none" strike="noStrike" dirty="0" err="1">
                <a:solidFill>
                  <a:srgbClr val="222222"/>
                </a:solidFill>
                <a:effectLst/>
                <a:latin typeface="-apple-system"/>
              </a:rPr>
              <a:t>inosinic</a:t>
            </a:r>
            <a:r>
              <a:rPr lang="en-GB" b="0" i="0" u="none" strike="noStrike" dirty="0">
                <a:solidFill>
                  <a:srgbClr val="222222"/>
                </a:solidFill>
                <a:effectLst/>
                <a:latin typeface="-apple-system"/>
              </a:rPr>
              <a:t> acid, PPRP phosphoribosyl pyrophosphate. These complex, interconnected metabolic pathways can help provide metabolic signature and profile, allowing us to better recognise, diagnose, screen and make personalized nutritional intervention towards preventing progression of PD disease. Overall, this report represents a comprehensive systematic, multi-regional, semi-targeted metabolic investigation of the PDD brain—highlighting several metabolic pathways for future targeted studies and potential therapeutic targets, including glucose and purine metabolism, among others. The number of these alterations reflected the </a:t>
            </a:r>
            <a:r>
              <a:rPr lang="el-GR" b="0" i="0" u="none" strike="noStrike" dirty="0">
                <a:solidFill>
                  <a:srgbClr val="222222"/>
                </a:solidFill>
                <a:effectLst/>
                <a:latin typeface="-apple-system"/>
              </a:rPr>
              <a:t>α-</a:t>
            </a:r>
            <a:r>
              <a:rPr lang="en-GB" b="0" i="0" u="none" strike="noStrike" dirty="0">
                <a:solidFill>
                  <a:srgbClr val="222222"/>
                </a:solidFill>
                <a:effectLst/>
                <a:latin typeface="-apple-system"/>
              </a:rPr>
              <a:t>synuclein </a:t>
            </a:r>
            <a:r>
              <a:rPr lang="en-GB" b="0" i="0" u="none" strike="noStrike" dirty="0" err="1">
                <a:solidFill>
                  <a:srgbClr val="222222"/>
                </a:solidFill>
                <a:effectLst/>
                <a:latin typeface="-apple-system"/>
              </a:rPr>
              <a:t>Braak</a:t>
            </a:r>
            <a:r>
              <a:rPr lang="en-GB" b="0" i="0" u="none" strike="noStrike" dirty="0">
                <a:solidFill>
                  <a:srgbClr val="222222"/>
                </a:solidFill>
                <a:effectLst/>
                <a:latin typeface="-apple-system"/>
              </a:rPr>
              <a:t> stage in which these brain regions are first affected by Lewy body deposition in traditional PD </a:t>
            </a:r>
            <a:r>
              <a:rPr lang="en-GB" b="0" i="0" u="none" strike="noStrike" dirty="0" err="1">
                <a:solidFill>
                  <a:srgbClr val="222222"/>
                </a:solidFill>
                <a:effectLst/>
                <a:latin typeface="-apple-system"/>
              </a:rPr>
              <a:t>Braak</a:t>
            </a:r>
            <a:r>
              <a:rPr lang="en-GB" b="0" i="0" u="none" strike="noStrike" dirty="0">
                <a:solidFill>
                  <a:srgbClr val="222222"/>
                </a:solidFill>
                <a:effectLst/>
                <a:latin typeface="-apple-system"/>
              </a:rPr>
              <a:t> staging, indicating that metabolic changes may reflect the temporal spread of PD neuropathology rather than the degree of neuronal loss in PDD.</a:t>
            </a:r>
          </a:p>
          <a:p>
            <a:endParaRPr lang="en-GB" b="0" i="0" u="none" strike="noStrike" dirty="0">
              <a:solidFill>
                <a:srgbClr val="222222"/>
              </a:solidFill>
              <a:effectLst/>
              <a:latin typeface="-apple-system"/>
            </a:endParaRPr>
          </a:p>
          <a:p>
            <a:r>
              <a:rPr lang="en-GB" b="1" i="0" u="none" strike="noStrike" dirty="0">
                <a:solidFill>
                  <a:srgbClr val="222222"/>
                </a:solidFill>
                <a:effectLst/>
                <a:latin typeface="-apple-system"/>
              </a:rPr>
              <a:t>Glucose metabolism</a:t>
            </a:r>
            <a:r>
              <a:rPr lang="en-GB" b="0" i="0" u="none" strike="noStrike" dirty="0">
                <a:solidFill>
                  <a:srgbClr val="222222"/>
                </a:solidFill>
                <a:effectLst/>
                <a:latin typeface="-apple-system"/>
              </a:rPr>
              <a:t>: Evidence for impaired glucose metabolism has been reported extensively in the PD and PDD brain</a:t>
            </a:r>
            <a:r>
              <a:rPr lang="en-GB" b="0" i="0" u="sng" strike="noStrike" baseline="30000" dirty="0">
                <a:solidFill>
                  <a:srgbClr val="006699"/>
                </a:solidFill>
                <a:effectLst/>
                <a:latin typeface="-apple-system"/>
                <a:hlinkClick r:id="rId3" tooltip="Peppard, R. F. et al. Cerebral glucose metabolism in Parkinson’s disease with and without dementia. Arch. Neurol. 49, 1262–1268 (1992)."/>
              </a:rPr>
              <a:t>21</a:t>
            </a:r>
            <a:r>
              <a:rPr lang="en-GB" b="0" i="0" u="none" strike="noStrike" baseline="30000" dirty="0">
                <a:solidFill>
                  <a:srgbClr val="222222"/>
                </a:solidFill>
                <a:effectLst/>
                <a:latin typeface="-apple-system"/>
              </a:rPr>
              <a:t>,</a:t>
            </a:r>
            <a:r>
              <a:rPr lang="en-GB" b="0" i="0" u="sng" strike="noStrike" baseline="30000" dirty="0">
                <a:solidFill>
                  <a:srgbClr val="006699"/>
                </a:solidFill>
                <a:effectLst/>
                <a:latin typeface="-apple-system"/>
                <a:hlinkClick r:id="rId4" tooltip="Kuhl, D. E., Metter, E. J., Riege, W. H. &amp; Markham, C. H. Patterns of cerebral glucose utilization in Parkinson’s disease and Huntington’s disease. Ann. Neurol. 15, S119–S125 (1984)."/>
              </a:rPr>
              <a:t>22</a:t>
            </a:r>
            <a:r>
              <a:rPr lang="en-GB" b="0" i="0" u="none" strike="noStrike" baseline="30000" dirty="0">
                <a:solidFill>
                  <a:srgbClr val="222222"/>
                </a:solidFill>
                <a:effectLst/>
                <a:latin typeface="-apple-system"/>
              </a:rPr>
              <a:t>,</a:t>
            </a:r>
            <a:r>
              <a:rPr lang="en-GB" b="0" i="0" u="sng" strike="noStrike" baseline="30000" dirty="0">
                <a:solidFill>
                  <a:srgbClr val="006699"/>
                </a:solidFill>
                <a:effectLst/>
                <a:latin typeface="-apple-system"/>
                <a:hlinkClick r:id="rId5" tooltip="Borghammer, P. et al. Cortical hypometabolism and hypoperfusion in Parkinson’s disease is extensive: probably even at early disease stages. Brain Struct. Funct. 214, 303–317 (2010)."/>
              </a:rPr>
              <a:t>23</a:t>
            </a:r>
            <a:r>
              <a:rPr lang="en-GB" b="0" i="0" u="none" strike="noStrike" dirty="0">
                <a:solidFill>
                  <a:srgbClr val="222222"/>
                </a:solidFill>
                <a:effectLst/>
                <a:latin typeface="-apple-system"/>
              </a:rPr>
              <a:t>, with some previous reports of increased glucose</a:t>
            </a:r>
            <a:r>
              <a:rPr lang="en-GB" b="0" i="0" u="sng" strike="noStrike" baseline="30000" dirty="0">
                <a:solidFill>
                  <a:srgbClr val="006699"/>
                </a:solidFill>
                <a:effectLst/>
                <a:latin typeface="-apple-system"/>
              </a:rPr>
              <a:t> </a:t>
            </a:r>
            <a:r>
              <a:rPr lang="en-GB" b="0" i="0" u="none" strike="noStrike" dirty="0">
                <a:solidFill>
                  <a:srgbClr val="222222"/>
                </a:solidFill>
                <a:effectLst/>
                <a:latin typeface="-apple-system"/>
              </a:rPr>
              <a:t>and decreased glucose-6-phosphate</a:t>
            </a:r>
            <a:r>
              <a:rPr lang="en-GB" b="0" i="0" u="sng" strike="noStrike" baseline="30000" dirty="0">
                <a:solidFill>
                  <a:srgbClr val="006699"/>
                </a:solidFill>
                <a:effectLst/>
                <a:latin typeface="-apple-system"/>
                <a:hlinkClick r:id="rId6" tooltip="Dunn, L. et al. Dysregulation of glucose metabolism is an early event in sporadic Parkinson’s disease. Neurobiol. Aging 35, 1111–1115 (2014)."/>
              </a:rPr>
              <a:t>5</a:t>
            </a:r>
            <a:r>
              <a:rPr lang="en-GB" b="0" i="0" u="none" strike="noStrike" dirty="0">
                <a:solidFill>
                  <a:srgbClr val="222222"/>
                </a:solidFill>
                <a:effectLst/>
                <a:latin typeface="-apple-system"/>
              </a:rPr>
              <a:t> levels in the PD cortex. Fructose showed increases of up to 2.8-fold in all investigated regions  and fructose-6-phosphate also showed large increases of up to 9.9-fold. Fructose elevations, in combination with widespread elevations in ribose-5-phosphate, and more limited increases in glucose-6-phosphate and fructose-6-phosphate, may indicate increased activity of the polyol pathway and pentose phosphate pathway and decreased glycolytic activity in PDD. </a:t>
            </a:r>
            <a:r>
              <a:rPr lang="en-GB" b="1" i="0" u="none" strike="noStrike" dirty="0">
                <a:solidFill>
                  <a:srgbClr val="222222"/>
                </a:solidFill>
                <a:effectLst/>
                <a:latin typeface="-apple-system"/>
              </a:rPr>
              <a:t>The relative changes in these different glucose metabolism pathways may contribute to mitochondrial dysfunction, glucose hypometabolism and energy production deficits in the PDD brain</a:t>
            </a:r>
          </a:p>
          <a:p>
            <a:endParaRPr lang="en-GB" b="0" i="0" u="none" strike="noStrike" dirty="0">
              <a:solidFill>
                <a:srgbClr val="222222"/>
              </a:solidFill>
              <a:effectLst/>
              <a:latin typeface="-apple-system"/>
            </a:endParaRPr>
          </a:p>
          <a:p>
            <a:r>
              <a:rPr lang="en-GB" b="1" i="0" u="none" strike="noStrike" dirty="0">
                <a:solidFill>
                  <a:srgbClr val="222222"/>
                </a:solidFill>
                <a:effectLst/>
                <a:latin typeface="-apple-system"/>
              </a:rPr>
              <a:t>Purines</a:t>
            </a:r>
            <a:r>
              <a:rPr lang="en-GB" b="0" i="0" u="none" strike="noStrike" dirty="0">
                <a:solidFill>
                  <a:srgbClr val="222222"/>
                </a:solidFill>
                <a:effectLst/>
                <a:latin typeface="-apple-system"/>
              </a:rPr>
              <a:t> are essential components of the DNA and RNA nucleobase backbone and also function as components of other metabolic molecules that are involved in a great number of metabolic pathways, such as adenosine triphosphate (ATP), cyclic adenosine monophosphate (cAMP), reduced nicotinamide adenine dinucleotide (NADH) and coenzyme A (CoA); disruptions in the purine metabolic pathway, may lead to insufficient pools of purine components for these pathways</a:t>
            </a:r>
          </a:p>
          <a:p>
            <a:endParaRPr lang="en-GB" b="0" i="0" u="none" strike="noStrike" dirty="0">
              <a:solidFill>
                <a:srgbClr val="222222"/>
              </a:solidFill>
              <a:effectLst/>
              <a:latin typeface="-apple-system"/>
            </a:endParaRPr>
          </a:p>
          <a:p>
            <a:r>
              <a:rPr lang="en-GB" b="0" i="0" u="none" strike="noStrike" dirty="0">
                <a:solidFill>
                  <a:srgbClr val="222222"/>
                </a:solidFill>
                <a:effectLst/>
                <a:latin typeface="-apple-system"/>
              </a:rPr>
              <a:t>Multiple </a:t>
            </a:r>
            <a:r>
              <a:rPr lang="en-GB" b="1" i="0" u="none" strike="noStrike" dirty="0">
                <a:solidFill>
                  <a:srgbClr val="222222"/>
                </a:solidFill>
                <a:effectLst/>
                <a:latin typeface="-apple-system"/>
              </a:rPr>
              <a:t>amino acids</a:t>
            </a:r>
            <a:r>
              <a:rPr lang="en-GB" b="0" i="0" u="none" strike="noStrike" dirty="0">
                <a:solidFill>
                  <a:srgbClr val="222222"/>
                </a:solidFill>
                <a:effectLst/>
                <a:latin typeface="-apple-system"/>
              </a:rPr>
              <a:t> were observed to be altered in the PDD brain(we presented previously similar changes with aging) with widespread decreases in </a:t>
            </a:r>
            <a:r>
              <a:rPr lang="en-GB" b="1" i="0" u="none" strike="noStrike" dirty="0">
                <a:solidFill>
                  <a:srgbClr val="222222"/>
                </a:solidFill>
                <a:effectLst/>
                <a:latin typeface="-apple-system"/>
              </a:rPr>
              <a:t>serine and proline </a:t>
            </a:r>
            <a:r>
              <a:rPr lang="en-GB" b="0" i="0" u="none" strike="noStrike" dirty="0">
                <a:solidFill>
                  <a:srgbClr val="222222"/>
                </a:solidFill>
                <a:effectLst/>
                <a:latin typeface="-apple-system"/>
              </a:rPr>
              <a:t>affecting every investigated region (except for the SN in the case of serine), as well as region-specific decreases in </a:t>
            </a:r>
            <a:r>
              <a:rPr lang="en-GB" b="1" i="0" u="none" strike="noStrike" dirty="0">
                <a:solidFill>
                  <a:srgbClr val="222222"/>
                </a:solidFill>
                <a:effectLst/>
                <a:latin typeface="-apple-system"/>
              </a:rPr>
              <a:t>isoleucine, valine and histidine</a:t>
            </a:r>
            <a:r>
              <a:rPr lang="en-GB" b="0" i="0" u="none" strike="noStrike" dirty="0">
                <a:solidFill>
                  <a:srgbClr val="222222"/>
                </a:solidFill>
                <a:effectLst/>
                <a:latin typeface="-apple-system"/>
              </a:rPr>
              <a:t>, among others. MTG-specific increases in leucine and isoleucine were also present. Amino acids provide substrates to multiple metabolic pathways, including the TCA cycle (see Fig. </a:t>
            </a:r>
            <a:r>
              <a:rPr lang="en-GB" b="0" i="0" u="sng" dirty="0">
                <a:solidFill>
                  <a:srgbClr val="006699"/>
                </a:solidFill>
                <a:effectLst/>
                <a:latin typeface="-apple-system"/>
                <a:hlinkClick r:id="rId7"/>
              </a:rPr>
              <a:t>6</a:t>
            </a:r>
            <a:r>
              <a:rPr lang="en-GB" b="0" i="0" u="none" strike="noStrike" dirty="0">
                <a:solidFill>
                  <a:srgbClr val="222222"/>
                </a:solidFill>
                <a:effectLst/>
                <a:latin typeface="-apple-system"/>
              </a:rPr>
              <a:t>); diminished amino acid levels may prevent the proper functioning of these pathways. Indeed, some alterations in the TCA cycle have previously been observed in the PD brain, including decreases in the activity of the rate-limiting enzyme </a:t>
            </a:r>
            <a:r>
              <a:rPr lang="el-GR" b="0" i="0" u="none" strike="noStrike" dirty="0">
                <a:solidFill>
                  <a:srgbClr val="222222"/>
                </a:solidFill>
                <a:effectLst/>
                <a:latin typeface="-apple-system"/>
              </a:rPr>
              <a:t>α-</a:t>
            </a:r>
            <a:r>
              <a:rPr lang="en-GB" b="0" i="0" u="none" strike="noStrike" dirty="0">
                <a:solidFill>
                  <a:srgbClr val="222222"/>
                </a:solidFill>
                <a:effectLst/>
                <a:latin typeface="-apple-system"/>
              </a:rPr>
              <a:t>ketoglutarate dehydrogenase in the PD CB</a:t>
            </a:r>
            <a:r>
              <a:rPr lang="en-GB" b="0" i="0" u="sng" strike="noStrike" baseline="30000" dirty="0">
                <a:solidFill>
                  <a:srgbClr val="006699"/>
                </a:solidFill>
                <a:effectLst/>
                <a:latin typeface="-apple-system"/>
                <a:hlinkClick r:id="rId8" tooltip="Gibson, G. E. et al. Deficits in a tricarboxylic acid cycle enzyme in brains from patients with Parkinson’s disease. Neurochem. Int. 43, 129–135 (2003)."/>
              </a:rPr>
              <a:t>8</a:t>
            </a:r>
            <a:r>
              <a:rPr lang="en-GB" b="0" i="0" u="none" strike="noStrike" dirty="0">
                <a:solidFill>
                  <a:srgbClr val="222222"/>
                </a:solidFill>
                <a:effectLst/>
                <a:latin typeface="-apple-system"/>
              </a:rPr>
              <a:t>; however, most studies report only peripheral levels</a:t>
            </a:r>
            <a:r>
              <a:rPr lang="en-GB" b="0" i="0" u="sng" strike="noStrike" baseline="30000" dirty="0">
                <a:solidFill>
                  <a:srgbClr val="006699"/>
                </a:solidFill>
                <a:effectLst/>
                <a:latin typeface="-apple-system"/>
                <a:hlinkClick r:id="rId9" tooltip="Jimenez-Jimenez, F. J., Alonso-Navarro, H., Garcia-Martin, E. &amp; Agundez, J. A. G. Cerebrospinal and blood levels of amino acids as potential biomarkers for Parkinson’s disease: review and meta-analysis. Eur. J. Neurol. 27, 2336–2347 (2020)."/>
              </a:rPr>
              <a:t>25</a:t>
            </a:r>
            <a:r>
              <a:rPr lang="en-GB" b="0" i="0" u="none" strike="noStrike" dirty="0">
                <a:solidFill>
                  <a:srgbClr val="222222"/>
                </a:solidFill>
                <a:effectLst/>
                <a:latin typeface="-apple-system"/>
              </a:rPr>
              <a:t>. Amino acids may influence neurotransmitter synthesis and functioning, as many are precursor molecules of different neurotransmitters, such as tyrosine and glutamate.</a:t>
            </a:r>
          </a:p>
          <a:p>
            <a:endParaRPr lang="en-GB" b="1" i="0" u="none" strike="noStrike" dirty="0">
              <a:solidFill>
                <a:srgbClr val="222222"/>
              </a:solidFill>
              <a:effectLst/>
              <a:latin typeface="-apple-system"/>
            </a:endParaRPr>
          </a:p>
          <a:p>
            <a:r>
              <a:rPr lang="en-GB" b="1" i="0" u="none" strike="noStrike" dirty="0">
                <a:solidFill>
                  <a:srgbClr val="222222"/>
                </a:solidFill>
                <a:effectLst/>
                <a:latin typeface="-apple-system"/>
              </a:rPr>
              <a:t>Pantothenic acid </a:t>
            </a:r>
            <a:r>
              <a:rPr lang="en-GB" b="0" i="0" u="none" strike="noStrike" dirty="0">
                <a:solidFill>
                  <a:srgbClr val="222222"/>
                </a:solidFill>
                <a:effectLst/>
                <a:latin typeface="-apple-system"/>
              </a:rPr>
              <a:t>was observed to be decreased. Pantothenic acid is essential to the formation of CoA, which is involved in almost all metabolic pathways, including the TCA cycle and glycolysis . Decreased pantothenic acid levels may lead to insufficient levels of CoA being produced, as has been previously observed in the PD brain</a:t>
            </a:r>
            <a:r>
              <a:rPr lang="en-GB" b="0" i="0" u="sng" strike="noStrike" baseline="30000" dirty="0">
                <a:solidFill>
                  <a:srgbClr val="006699"/>
                </a:solidFill>
                <a:effectLst/>
                <a:latin typeface="-apple-system"/>
                <a:hlinkClick r:id="rId8" tooltip="Gibson, G. E. et al. Deficits in a tricarboxylic acid cycle enzyme in brains from patients with Parkinson’s disease. Neurochem. Int. 43, 129–135 (2003)."/>
              </a:rPr>
              <a:t>8</a:t>
            </a:r>
            <a:r>
              <a:rPr lang="en-GB" b="0" i="0" u="none" strike="noStrike" dirty="0">
                <a:solidFill>
                  <a:srgbClr val="222222"/>
                </a:solidFill>
                <a:effectLst/>
                <a:latin typeface="-apple-system"/>
              </a:rPr>
              <a:t>, with potential downstream effects on the metabolic pathways in which it is involved.</a:t>
            </a:r>
          </a:p>
          <a:p>
            <a:endParaRPr lang="en-GB" b="0" i="0" u="none" strike="noStrike" dirty="0">
              <a:solidFill>
                <a:srgbClr val="222222"/>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42</a:t>
            </a:fld>
            <a:endParaRPr lang="en-US"/>
          </a:p>
        </p:txBody>
      </p:sp>
    </p:spTree>
    <p:extLst>
      <p:ext uri="{BB962C8B-B14F-4D97-AF65-F5344CB8AC3E}">
        <p14:creationId xmlns:p14="http://schemas.microsoft.com/office/powerpoint/2010/main" val="1445067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F1F1F"/>
                </a:solidFill>
                <a:effectLst/>
                <a:latin typeface="ElsevierGulliver"/>
              </a:rPr>
              <a:t>shows the alterations in brain regions caused by PD and the changes in the concentrations of some metabolites in CSF and blood plasma samples.</a:t>
            </a:r>
          </a:p>
          <a:p>
            <a:endParaRPr lang="en-GB" b="0" i="0" u="none" strike="noStrike" dirty="0">
              <a:solidFill>
                <a:srgbClr val="1F1F1F"/>
              </a:solidFill>
              <a:effectLst/>
              <a:latin typeface="ElsevierGulliver"/>
            </a:endParaRPr>
          </a:p>
          <a:p>
            <a:endParaRPr lang="en-GB" b="0" i="0" u="none" strike="noStrike" dirty="0">
              <a:solidFill>
                <a:srgbClr val="1F1F1F"/>
              </a:solidFill>
              <a:effectLst/>
              <a:latin typeface="ElsevierGulliver"/>
            </a:endParaRPr>
          </a:p>
          <a:p>
            <a:r>
              <a:rPr lang="en-GB" b="0" i="0" u="none" strike="noStrike" dirty="0">
                <a:solidFill>
                  <a:srgbClr val="1F1F1F"/>
                </a:solidFill>
                <a:effectLst/>
                <a:latin typeface="ElsevierGulliver"/>
              </a:rPr>
              <a:t>In PD, the substantia nigra neurons are degenerated due to the low concentration of dopamine. These neurons are responsible for a complex network of communications with basal ganglia neurons, which </a:t>
            </a:r>
            <a:r>
              <a:rPr lang="en-GB" b="0" i="0" u="sng" strike="noStrike" dirty="0">
                <a:solidFill>
                  <a:srgbClr val="1F1F1F"/>
                </a:solidFill>
                <a:effectLst/>
                <a:latin typeface="ElsevierGulliver"/>
                <a:hlinkClick r:id="rId3" tooltip="Learn more about release dopamine from ScienceDirect's AI-generated Topic Pages"/>
              </a:rPr>
              <a:t>release dopamine</a:t>
            </a:r>
            <a:r>
              <a:rPr lang="en-GB" b="0" i="0" u="none" strike="noStrike" dirty="0">
                <a:solidFill>
                  <a:srgbClr val="1F1F1F"/>
                </a:solidFill>
                <a:effectLst/>
                <a:latin typeface="ElsevierGulliver"/>
              </a:rPr>
              <a:t> that is biochemically associated with fine adjustment of movement (</a:t>
            </a:r>
            <a:r>
              <a:rPr lang="en-GB" b="0" i="0" u="none" strike="noStrike" dirty="0">
                <a:solidFill>
                  <a:srgbClr val="0272B1"/>
                </a:solidFill>
                <a:effectLst/>
                <a:latin typeface="ElsevierGulliver"/>
                <a:hlinkClick r:id="rId4"/>
              </a:rPr>
              <a:t>Triarhou, 2013</a:t>
            </a:r>
            <a:r>
              <a:rPr lang="en-GB" b="0" i="0" u="none" strike="noStrike" dirty="0">
                <a:solidFill>
                  <a:srgbClr val="1F1F1F"/>
                </a:solidFill>
                <a:effectLst/>
                <a:latin typeface="ElsevierGulliver"/>
              </a:rPr>
              <a:t>). The increased levels of 3-hydroxykynurenine (</a:t>
            </a:r>
            <a:r>
              <a:rPr lang="en-GB" b="0" i="0" u="none" strike="noStrike" dirty="0">
                <a:solidFill>
                  <a:srgbClr val="0272B1"/>
                </a:solidFill>
                <a:effectLst/>
                <a:latin typeface="ElsevierGulliver"/>
                <a:hlinkClick r:id="rId5"/>
              </a:rPr>
              <a:t>Fig. 3</a:t>
            </a:r>
            <a:r>
              <a:rPr lang="en-GB" b="0" i="0" u="none" strike="noStrike" dirty="0">
                <a:solidFill>
                  <a:srgbClr val="1F1F1F"/>
                </a:solidFill>
                <a:effectLst/>
                <a:latin typeface="ElsevierGulliver"/>
              </a:rPr>
              <a:t>) in substantia nigra may point to alterations in the kynurenine pathway and </a:t>
            </a:r>
            <a:r>
              <a:rPr lang="en-GB" b="0" i="0" u="sng" strike="noStrike" dirty="0">
                <a:solidFill>
                  <a:srgbClr val="1F1F1F"/>
                </a:solidFill>
                <a:effectLst/>
                <a:latin typeface="ElsevierGulliver"/>
                <a:hlinkClick r:id="rId6" tooltip="Learn more about nicotinamide adenine dinucleotide from ScienceDirect's AI-generated Topic Pages"/>
              </a:rPr>
              <a:t>nicotinamide adenine dinucleotide</a:t>
            </a:r>
            <a:r>
              <a:rPr lang="en-GB" b="0" i="0" u="none" strike="noStrike" dirty="0">
                <a:solidFill>
                  <a:srgbClr val="1F1F1F"/>
                </a:solidFill>
                <a:effectLst/>
                <a:latin typeface="ElsevierGulliver"/>
              </a:rPr>
              <a:t> (NADH) reduction (</a:t>
            </a:r>
            <a:r>
              <a:rPr lang="en-GB" b="0" i="0" u="none" strike="noStrike" dirty="0">
                <a:solidFill>
                  <a:srgbClr val="0272B1"/>
                </a:solidFill>
                <a:effectLst/>
                <a:latin typeface="ElsevierGulliver"/>
                <a:hlinkClick r:id="rId7"/>
              </a:rPr>
              <a:t>Wuolikainen et al., 2016</a:t>
            </a:r>
            <a:r>
              <a:rPr lang="en-GB" b="0" i="0" u="none" strike="noStrike" dirty="0">
                <a:solidFill>
                  <a:srgbClr val="1F1F1F"/>
                </a:solidFill>
                <a:effectLst/>
                <a:latin typeface="ElsevierGulliver"/>
              </a:rPr>
              <a:t>), and the reduced concentration of glutathione may cause oxidative stress (</a:t>
            </a:r>
            <a:r>
              <a:rPr lang="en-GB" b="0" i="0" u="none" strike="noStrike" dirty="0">
                <a:solidFill>
                  <a:srgbClr val="0272B1"/>
                </a:solidFill>
                <a:effectLst/>
                <a:latin typeface="ElsevierGulliver"/>
                <a:hlinkClick r:id="rId8"/>
              </a:rPr>
              <a:t>Pearce et al., 1997</a:t>
            </a:r>
            <a:r>
              <a:rPr lang="en-GB" b="0" i="0" u="none" strike="noStrike" dirty="0">
                <a:solidFill>
                  <a:srgbClr val="1F1F1F"/>
                </a:solidFill>
                <a:effectLst/>
                <a:latin typeface="ElsevierGulliver"/>
              </a:rPr>
              <a:t>). </a:t>
            </a:r>
          </a:p>
          <a:p>
            <a:endParaRPr lang="en-GB" b="0" i="0" u="none" strike="noStrike" dirty="0">
              <a:solidFill>
                <a:srgbClr val="1F1F1F"/>
              </a:solidFill>
              <a:effectLst/>
              <a:latin typeface="ElsevierGulliver"/>
            </a:endParaRPr>
          </a:p>
          <a:p>
            <a:endParaRPr lang="en-GB" b="0" i="0" u="none" strike="noStrike" dirty="0">
              <a:solidFill>
                <a:srgbClr val="1F1F1F"/>
              </a:solidFill>
              <a:effectLst/>
              <a:latin typeface="ElsevierGulliver"/>
            </a:endParaRPr>
          </a:p>
          <a:p>
            <a:r>
              <a:rPr lang="en-GB" b="0" i="0" u="none" strike="noStrike" dirty="0">
                <a:solidFill>
                  <a:srgbClr val="1F1F1F"/>
                </a:solidFill>
                <a:effectLst/>
                <a:latin typeface="ElsevierGulliver"/>
              </a:rPr>
              <a:t>The arrows next to the chemical structures indicate an increase (pink arrow) or decrease (blue arrow) in the concentration of metabolites in the sample about the respective control samples.</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43</a:t>
            </a:fld>
            <a:endParaRPr lang="en-US"/>
          </a:p>
        </p:txBody>
      </p:sp>
    </p:spTree>
    <p:extLst>
      <p:ext uri="{BB962C8B-B14F-4D97-AF65-F5344CB8AC3E}">
        <p14:creationId xmlns:p14="http://schemas.microsoft.com/office/powerpoint/2010/main" val="22550321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44</a:t>
            </a:fld>
            <a:endParaRPr lang="en-US"/>
          </a:p>
        </p:txBody>
      </p:sp>
    </p:spTree>
    <p:extLst>
      <p:ext uri="{BB962C8B-B14F-4D97-AF65-F5344CB8AC3E}">
        <p14:creationId xmlns:p14="http://schemas.microsoft.com/office/powerpoint/2010/main" val="228234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Metabolomics is that it's very time sensitive, far more than other omics. when you eat or drink at the top is the response you would see if you measure things every minute or every two minutes and you'd see things going up and down rapidly: The example is a glucose monitor, you'll find your glucose level goes up and down all the time greatly improved with what you eat. If we were to eat a large meal like spaghetti  your proteins would change too your insulin levels might go up your </a:t>
            </a:r>
            <a:r>
              <a:rPr lang="en-GB" sz="1800" kern="0" dirty="0" err="1">
                <a:effectLst/>
                <a:latin typeface="Roboto" panose="02000000000000000000" pitchFamily="2" charset="0"/>
                <a:ea typeface="Times New Roman" panose="02020603050405020304" pitchFamily="18" charset="0"/>
                <a:cs typeface="Times New Roman" panose="02020603050405020304" pitchFamily="18" charset="0"/>
              </a:rPr>
              <a:t>grellin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level as well, but only about a half dozen proteins will change at a much slower rate with lower amplitude than what your metabolites will.  Likewise if you had your coffee or ate your cereal this morning your genome hopefully didn't change.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It is easier to change the metabolism to fix the metabolome than it is to fix the genome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7</a:t>
            </a:fld>
            <a:endParaRPr lang="en-US"/>
          </a:p>
        </p:txBody>
      </p:sp>
    </p:spTree>
    <p:extLst>
      <p:ext uri="{BB962C8B-B14F-4D97-AF65-F5344CB8AC3E}">
        <p14:creationId xmlns:p14="http://schemas.microsoft.com/office/powerpoint/2010/main" val="4192903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Several studies showed no association between total dairy product consumption and dietary calcium and PD risk</a:t>
            </a:r>
            <a:r>
              <a:rPr lang="en-GB" sz="1200" u="sng" baseline="30000" dirty="0">
                <a:solidFill>
                  <a:srgbClr val="006699"/>
                </a:solidFill>
                <a:effectLst/>
                <a:hlinkClick r:id="rId3" tooltip="Hughes, K. C. et al. Intake of dairy foods and risk of Parkinson disease. Neurology 89, 46–52 (2017)."/>
              </a:rPr>
              <a:t>227</a:t>
            </a:r>
            <a:r>
              <a:rPr lang="en-GB" sz="1200" dirty="0">
                <a:effectLst/>
              </a:rPr>
              <a:t>. Among specific dairy products, higher milk consumption (in particular, low-fat milk) seemed to be associated with a higher risk of PD</a:t>
            </a:r>
            <a:r>
              <a:rPr lang="en-GB" sz="1200" u="sng" baseline="30000" dirty="0">
                <a:solidFill>
                  <a:srgbClr val="006699"/>
                </a:solidFill>
                <a:effectLst/>
                <a:hlinkClick r:id="rId4" tooltip="Jiang, W., Ju, C., Jiang, H. &amp; Zhang, D. Dairy foods intake and risk of Parkinson’s disease: a dose-response meta-analysis of prospective cohort studies. Eur. J. Epidemiol. 29, 613–619 (2014)."/>
              </a:rPr>
              <a:t>228</a:t>
            </a:r>
            <a:r>
              <a:rPr lang="en-GB" sz="1200" dirty="0">
                <a:effectLst/>
              </a:rPr>
              <a:t>. This association is posited to be due to the urate-lowering effects of milk consumption, although pesticide contamination might be a factor</a:t>
            </a:r>
            <a:r>
              <a:rPr lang="en-GB" sz="1200" u="sng" baseline="30000" dirty="0">
                <a:solidFill>
                  <a:srgbClr val="006699"/>
                </a:solidFill>
                <a:effectLst/>
                <a:hlinkClick r:id="rId5" tooltip="Boulos, C., Yaghi, N., El Hayeck, R., Heraoui, G. N. &amp; Fakhoury-Sayegh, N. Nutritional risk factors, microbiota and Parkinson’s disease: what is the current evidence? Nutrients 11, 1896 (2019)."/>
              </a:rPr>
              <a:t>200</a:t>
            </a:r>
            <a:r>
              <a:rPr lang="en-GB" sz="1200" baseline="30000" dirty="0">
                <a:effectLst/>
              </a:rPr>
              <a:t>,</a:t>
            </a:r>
            <a:r>
              <a:rPr lang="en-GB" sz="1200" u="sng" baseline="30000" dirty="0">
                <a:solidFill>
                  <a:srgbClr val="006699"/>
                </a:solidFill>
                <a:effectLst/>
                <a:hlinkClick r:id="rId3" tooltip="Hughes, K. C. et al. Intake of dairy foods and risk of Parkinson disease. Neurology 89, 46–52 (2017)."/>
              </a:rPr>
              <a:t>227</a:t>
            </a:r>
            <a:r>
              <a:rPr lang="en-GB" sz="1200" baseline="30000" dirty="0">
                <a:effectLst/>
              </a:rPr>
              <a:t>,</a:t>
            </a:r>
            <a:r>
              <a:rPr lang="en-GB" sz="1200" u="sng" baseline="30000" dirty="0">
                <a:solidFill>
                  <a:srgbClr val="006699"/>
                </a:solidFill>
                <a:effectLst/>
                <a:hlinkClick r:id="rId4" tooltip="Jiang, W., Ju, C., Jiang, H. &amp; Zhang, D. Dairy foods intake and risk of Parkinson’s disease: a dose-response meta-analysis of prospective cohort studies. Eur. J. Epidemiol. 29, 613–619 (2014)."/>
              </a:rPr>
              <a:t>228</a:t>
            </a:r>
            <a:r>
              <a:rPr lang="en-GB" sz="1200" dirty="0">
                <a:effectLst/>
              </a:rPr>
              <a:t>. No consistent association was found with other dairy products, such as yogurt, cheese, ice cream or butter</a:t>
            </a:r>
            <a:r>
              <a:rPr lang="en-GB" sz="1200" u="sng" baseline="30000" dirty="0">
                <a:solidFill>
                  <a:srgbClr val="006699"/>
                </a:solidFill>
                <a:effectLst/>
                <a:hlinkClick r:id="rId5" tooltip="Boulos, C., Yaghi, N., El Hayeck, R., Heraoui, G. N. &amp; Fakhoury-Sayegh, N. Nutritional risk factors, microbiota and Parkinson’s disease: what is the current evidence? Nutrients 11, 1896 (2019)."/>
              </a:rPr>
              <a:t>200</a:t>
            </a:r>
            <a:r>
              <a:rPr lang="en-GB" sz="1200" baseline="30000" dirty="0">
                <a:effectLst/>
              </a:rPr>
              <a:t>,</a:t>
            </a:r>
            <a:r>
              <a:rPr lang="en-GB" sz="1200" u="sng" baseline="30000" dirty="0">
                <a:solidFill>
                  <a:srgbClr val="006699"/>
                </a:solidFill>
                <a:effectLst/>
                <a:hlinkClick r:id="rId3" tooltip="Hughes, K. C. et al. Intake of dairy foods and risk of Parkinson disease. Neurology 89, 46–52 (2017)."/>
              </a:rPr>
              <a:t>227</a:t>
            </a:r>
            <a:endParaRPr lang="en-GB" sz="1200" dirty="0">
              <a:effectLst/>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45</a:t>
            </a:fld>
            <a:endParaRPr lang="en-US"/>
          </a:p>
        </p:txBody>
      </p:sp>
    </p:spTree>
    <p:extLst>
      <p:ext uri="{BB962C8B-B14F-4D97-AF65-F5344CB8AC3E}">
        <p14:creationId xmlns:p14="http://schemas.microsoft.com/office/powerpoint/2010/main" val="1686399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lets remind of importance of microbiome and then we will describe the importance for pathophysiology of PD and AD</a:t>
            </a:r>
          </a:p>
          <a:p>
            <a:endParaRPr lang="en-US" dirty="0"/>
          </a:p>
          <a:p>
            <a:r>
              <a:rPr lang="en-US" sz="1200" b="1" dirty="0"/>
              <a:t>Microbiota</a:t>
            </a:r>
            <a:r>
              <a:rPr lang="en-US" sz="1200" dirty="0"/>
              <a:t> are </a:t>
            </a:r>
            <a:r>
              <a:rPr lang="sl-SI" sz="1200" dirty="0"/>
              <a:t>all microorganisms that normally inhabit an environment, such as the soil or a body of water, i.e.gut microbiota:  </a:t>
            </a:r>
            <a:r>
              <a:rPr lang="sr-Latn-RS" sz="1200" dirty="0" err="1"/>
              <a:t>bacteries</a:t>
            </a:r>
            <a:r>
              <a:rPr lang="en-US" sz="1200" dirty="0"/>
              <a:t>, archaebacteria, </a:t>
            </a:r>
            <a:r>
              <a:rPr lang="sr-Latn-RS" sz="1200" dirty="0" err="1"/>
              <a:t>viruses</a:t>
            </a:r>
            <a:r>
              <a:rPr lang="en-US" sz="1200" dirty="0"/>
              <a:t> in </a:t>
            </a:r>
            <a:r>
              <a:rPr lang="sr-Latn-RS" sz="1200" dirty="0"/>
              <a:t>single-</a:t>
            </a:r>
            <a:r>
              <a:rPr lang="sr-Latn-RS" sz="1200" dirty="0" err="1"/>
              <a:t>cell</a:t>
            </a:r>
            <a:r>
              <a:rPr lang="sr-Latn-RS" sz="1200" dirty="0"/>
              <a:t> </a:t>
            </a:r>
            <a:r>
              <a:rPr lang="sr-Latn-RS" sz="1200" dirty="0" err="1"/>
              <a:t>Eukaryota</a:t>
            </a:r>
            <a:r>
              <a:rPr lang="sl-SI" sz="1200" dirty="0"/>
              <a:t>.</a:t>
            </a:r>
          </a:p>
          <a:p>
            <a:endParaRPr lang="sl-S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effectLst/>
                <a:latin typeface="DDG_ProximaNova"/>
              </a:rPr>
              <a:t>A </a:t>
            </a:r>
            <a:r>
              <a:rPr lang="en-GB" sz="1200" b="1" i="0" u="none" strike="noStrike" dirty="0">
                <a:effectLst/>
                <a:latin typeface="DDG_ProximaNova"/>
              </a:rPr>
              <a:t>microbiome</a:t>
            </a:r>
            <a:r>
              <a:rPr lang="en-GB" sz="1200" b="0" i="0" u="none" strike="noStrike" dirty="0">
                <a:effectLst/>
                <a:latin typeface="DDG_ProximaNova"/>
              </a:rPr>
              <a:t> is the genomic composition of the entire microbiota in the host. </a:t>
            </a:r>
          </a:p>
          <a:p>
            <a:endParaRPr lang="sl-SI" sz="1200" dirty="0"/>
          </a:p>
          <a:p>
            <a:r>
              <a:rPr lang="en-GB" sz="1200" b="1" dirty="0">
                <a:solidFill>
                  <a:srgbClr val="0C1377"/>
                </a:solidFill>
                <a:effectLst/>
              </a:rPr>
              <a:t>Gut microbiome </a:t>
            </a:r>
            <a:r>
              <a:rPr lang="en-GB" sz="1200" dirty="0">
                <a:solidFill>
                  <a:srgbClr val="272A77"/>
                </a:solidFill>
                <a:effectLst/>
              </a:rPr>
              <a:t>and </a:t>
            </a:r>
            <a:r>
              <a:rPr lang="en-GB" sz="1200" b="1" dirty="0">
                <a:solidFill>
                  <a:srgbClr val="0C1377"/>
                </a:solidFill>
                <a:effectLst/>
              </a:rPr>
              <a:t>gut microbiota </a:t>
            </a:r>
            <a:r>
              <a:rPr lang="en-GB" sz="1200" dirty="0">
                <a:solidFill>
                  <a:srgbClr val="272A77"/>
                </a:solidFill>
                <a:effectLst/>
              </a:rPr>
              <a:t>describe either the </a:t>
            </a:r>
            <a:r>
              <a:rPr lang="en-GB" sz="1200" b="1" dirty="0">
                <a:solidFill>
                  <a:srgbClr val="0C1377"/>
                </a:solidFill>
                <a:effectLst/>
              </a:rPr>
              <a:t>collective genomes of</a:t>
            </a:r>
          </a:p>
          <a:p>
            <a:r>
              <a:rPr lang="en-GB" sz="1200" b="1" dirty="0">
                <a:solidFill>
                  <a:srgbClr val="0C1377"/>
                </a:solidFill>
                <a:effectLst/>
              </a:rPr>
              <a:t>the microorganisms </a:t>
            </a:r>
            <a:r>
              <a:rPr lang="en-GB" sz="1200" dirty="0">
                <a:solidFill>
                  <a:srgbClr val="272A77"/>
                </a:solidFill>
                <a:effectLst/>
              </a:rPr>
              <a:t>that resides in the </a:t>
            </a:r>
            <a:r>
              <a:rPr lang="en-GB" sz="1200" dirty="0">
                <a:solidFill>
                  <a:srgbClr val="3B3E7C"/>
                </a:solidFill>
                <a:effectLst/>
              </a:rPr>
              <a:t>gut,</a:t>
            </a:r>
            <a:r>
              <a:rPr lang="en-GB" sz="1200" dirty="0">
                <a:solidFill>
                  <a:srgbClr val="272A77"/>
                </a:solidFill>
                <a:effectLst/>
              </a:rPr>
              <a:t> </a:t>
            </a:r>
            <a:r>
              <a:rPr lang="en-GB" sz="1200" dirty="0">
                <a:solidFill>
                  <a:srgbClr val="3B3E7C"/>
                </a:solidFill>
                <a:effectLst/>
              </a:rPr>
              <a:t>or </a:t>
            </a:r>
            <a:r>
              <a:rPr lang="en-GB" sz="1200" dirty="0">
                <a:solidFill>
                  <a:srgbClr val="272A77"/>
                </a:solidFill>
                <a:effectLst/>
              </a:rPr>
              <a:t>the </a:t>
            </a:r>
            <a:r>
              <a:rPr lang="en-GB" sz="1200" b="1" dirty="0">
                <a:solidFill>
                  <a:srgbClr val="0C1377"/>
                </a:solidFill>
                <a:effectLst/>
              </a:rPr>
              <a:t>microorganisms </a:t>
            </a:r>
            <a:r>
              <a:rPr lang="en-GB" sz="1200" dirty="0">
                <a:solidFill>
                  <a:srgbClr val="272A77"/>
                </a:solidFill>
                <a:effectLst/>
              </a:rPr>
              <a:t>themselves</a:t>
            </a:r>
            <a:endParaRPr lang="sl-SI" sz="1200" dirty="0"/>
          </a:p>
          <a:p>
            <a:pPr marL="0" indent="0">
              <a:buNone/>
            </a:pPr>
            <a:endParaRPr lang="sl-SI" sz="1200" dirty="0"/>
          </a:p>
          <a:p>
            <a:pPr algn="just"/>
            <a:r>
              <a:rPr lang="en-GB" sz="1200" b="0" i="0" u="none" strike="noStrike" dirty="0">
                <a:effectLst/>
                <a:latin typeface="DDG_ProximaNova"/>
              </a:rPr>
              <a:t>The microbiota is mostly present in the </a:t>
            </a:r>
            <a:r>
              <a:rPr lang="en-GB" sz="1200" b="1" i="0" u="none" strike="noStrike" dirty="0">
                <a:effectLst/>
                <a:latin typeface="DDG_ProximaNova"/>
              </a:rPr>
              <a:t>colon</a:t>
            </a:r>
            <a:r>
              <a:rPr lang="en-GB" sz="1200" b="0" i="0" u="none" strike="noStrike" dirty="0">
                <a:effectLst/>
                <a:latin typeface="DDG_ProximaNova"/>
              </a:rPr>
              <a:t> and less in the beginning of the digestive tube!</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46</a:t>
            </a:fld>
            <a:endParaRPr lang="en-US"/>
          </a:p>
        </p:txBody>
      </p:sp>
    </p:spTree>
    <p:extLst>
      <p:ext uri="{BB962C8B-B14F-4D97-AF65-F5344CB8AC3E}">
        <p14:creationId xmlns:p14="http://schemas.microsoft.com/office/powerpoint/2010/main" val="2697496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22222"/>
                </a:solidFill>
                <a:effectLst/>
                <a:latin typeface="-apple-system"/>
              </a:rPr>
              <a:t>he common initiating factors for the four neurological diseases are genetic predisposition and environmental factors, which include diet and lifestyle. Under pathogenic conditions, the intestinal barrier can be breached, and systemic inflammatory responses can occur. These changes can be followed by dysbiosis (i.e., decreased gut microbial diversity leading to decreased levels of beneficial microbes). For example, consumption of a diet high in calories and fat but low in dietary </a:t>
            </a:r>
            <a:r>
              <a:rPr lang="en-GB" b="0" i="0" u="none" strike="noStrike" dirty="0" err="1">
                <a:solidFill>
                  <a:srgbClr val="222222"/>
                </a:solidFill>
                <a:effectLst/>
                <a:latin typeface="-apple-system"/>
              </a:rPr>
              <a:t>fiber</a:t>
            </a:r>
            <a:r>
              <a:rPr lang="en-GB" b="0" i="0" u="none" strike="noStrike" dirty="0">
                <a:solidFill>
                  <a:srgbClr val="222222"/>
                </a:solidFill>
                <a:effectLst/>
                <a:latin typeface="-apple-system"/>
              </a:rPr>
              <a:t> can accelerate pathogenic dysbiosis. As a result, decreased levels of beneficial gut microbial metabolites such as SCFAs, </a:t>
            </a:r>
            <a:r>
              <a:rPr lang="en-GB" b="0" i="0" u="none" strike="noStrike" dirty="0" err="1">
                <a:solidFill>
                  <a:srgbClr val="222222"/>
                </a:solidFill>
                <a:effectLst/>
                <a:latin typeface="-apple-system"/>
              </a:rPr>
              <a:t>Trp</a:t>
            </a:r>
            <a:r>
              <a:rPr lang="en-GB" b="0" i="0" u="none" strike="noStrike" dirty="0">
                <a:solidFill>
                  <a:srgbClr val="222222"/>
                </a:solidFill>
                <a:effectLst/>
                <a:latin typeface="-apple-system"/>
              </a:rPr>
              <a:t> metabolites and phytochemicals are produced, and simultaneously, the production of harmful metabolites such as long-chain fatty acids (LCFAs), certain bile acid metabolites, and toxic microbial metabolites increases, thereby affecting immune and tissue cells in both the intestine and CNS. These changes can decrease immune tolerance, which is important for preventing autoimmune diseases, and exacerbate pathogenic immune responses mediated by inflammatory cells such as Th17 and Th1 cells. These pathogenic inflammatory responses can contribute to tissue damage (demyelination in MS), neuronal cell death (PD and AD), and neuronal synapse development (ASD). Moreover, certain microbial metabolites regulate neurotransmission and, therefore, can directly affect neurological activity.</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47</a:t>
            </a:fld>
            <a:endParaRPr lang="en-US"/>
          </a:p>
        </p:txBody>
      </p:sp>
    </p:spTree>
    <p:extLst>
      <p:ext uri="{BB962C8B-B14F-4D97-AF65-F5344CB8AC3E}">
        <p14:creationId xmlns:p14="http://schemas.microsoft.com/office/powerpoint/2010/main" val="2840574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dirty="0">
              <a:solidFill>
                <a:srgbClr val="1F1F1F"/>
              </a:solidFill>
              <a:effectLst/>
              <a:latin typeface="ElsevierGulliver"/>
            </a:endParaRPr>
          </a:p>
          <a:p>
            <a:endParaRPr lang="en-GB" b="0" i="0" u="none" strike="noStrike" dirty="0">
              <a:solidFill>
                <a:srgbClr val="1F1F1F"/>
              </a:solidFill>
              <a:effectLst/>
              <a:latin typeface="ElsevierGulliver"/>
            </a:endParaRPr>
          </a:p>
          <a:p>
            <a:r>
              <a:rPr lang="en-GB" b="0" i="0" u="none" strike="noStrike" dirty="0">
                <a:solidFill>
                  <a:srgbClr val="1F1F1F"/>
                </a:solidFill>
                <a:effectLst/>
                <a:latin typeface="ElsevierGulliver"/>
              </a:rPr>
              <a:t>Dietary </a:t>
            </a:r>
            <a:r>
              <a:rPr lang="en-GB" b="0" i="0" u="sng" strike="noStrike" dirty="0">
                <a:solidFill>
                  <a:srgbClr val="1F1F1F"/>
                </a:solidFill>
                <a:effectLst/>
                <a:latin typeface="ElsevierGulliver"/>
                <a:hlinkClick r:id="rId3" tooltip="Learn more about phospholipid from ScienceDirect's AI-generated Topic Pages"/>
              </a:rPr>
              <a:t>phospholipid</a:t>
            </a:r>
            <a:r>
              <a:rPr lang="en-GB" b="0" i="0" u="none" strike="noStrike" dirty="0">
                <a:solidFill>
                  <a:srgbClr val="1F1F1F"/>
                </a:solidFill>
                <a:effectLst/>
                <a:latin typeface="ElsevierGulliver"/>
              </a:rPr>
              <a:t> precursors and </a:t>
            </a:r>
            <a:r>
              <a:rPr lang="en-GB" b="0" i="0" u="sng" strike="noStrike" dirty="0">
                <a:solidFill>
                  <a:srgbClr val="1F1F1F"/>
                </a:solidFill>
                <a:effectLst/>
                <a:latin typeface="ElsevierGulliver"/>
                <a:hlinkClick r:id="rId4" tooltip="Learn more about cofactors from ScienceDirect's AI-generated Topic Pages"/>
              </a:rPr>
              <a:t>cofactors</a:t>
            </a:r>
            <a:r>
              <a:rPr lang="en-GB" b="0" i="0" u="none" strike="noStrike" dirty="0">
                <a:solidFill>
                  <a:srgbClr val="1F1F1F"/>
                </a:solidFill>
                <a:effectLst/>
                <a:latin typeface="ElsevierGulliver"/>
              </a:rPr>
              <a:t> can increase </a:t>
            </a:r>
            <a:r>
              <a:rPr lang="en-GB" b="0" i="0" u="sng" dirty="0">
                <a:solidFill>
                  <a:srgbClr val="1F1F1F"/>
                </a:solidFill>
                <a:effectLst/>
                <a:latin typeface="ElsevierGulliver"/>
                <a:hlinkClick r:id="rId5" tooltip="Learn more about neuronal membrane from ScienceDirect's AI-generated Topic Pages"/>
              </a:rPr>
              <a:t>neuronal membrane</a:t>
            </a:r>
            <a:r>
              <a:rPr lang="en-GB" b="0" i="0" u="none" strike="noStrike" dirty="0">
                <a:solidFill>
                  <a:srgbClr val="1F1F1F"/>
                </a:solidFill>
                <a:effectLst/>
                <a:latin typeface="ElsevierGulliver"/>
              </a:rPr>
              <a:t> formation and function, and reduce inflammation, affecting both the </a:t>
            </a:r>
            <a:r>
              <a:rPr lang="en-GB" b="0" i="0" u="sng" strike="noStrike" dirty="0">
                <a:solidFill>
                  <a:srgbClr val="1F1F1F"/>
                </a:solidFill>
                <a:effectLst/>
                <a:latin typeface="ElsevierGulliver"/>
                <a:hlinkClick r:id="rId6" tooltip="Learn more about ENS from ScienceDirect's AI-generated Topic Pages"/>
              </a:rPr>
              <a:t>ENS</a:t>
            </a:r>
            <a:r>
              <a:rPr lang="en-GB" b="0" i="0" u="none" strike="noStrike" dirty="0">
                <a:solidFill>
                  <a:srgbClr val="1F1F1F"/>
                </a:solidFill>
                <a:effectLst/>
                <a:latin typeface="ElsevierGulliver"/>
              </a:rPr>
              <a:t> and </a:t>
            </a:r>
            <a:r>
              <a:rPr lang="en-GB" b="0" i="0" u="sng" strike="noStrike" dirty="0">
                <a:solidFill>
                  <a:srgbClr val="1F1F1F"/>
                </a:solidFill>
                <a:effectLst/>
                <a:latin typeface="ElsevierGulliver"/>
                <a:hlinkClick r:id="rId7" tooltip="Learn more about CNS from ScienceDirect's AI-generated Topic Pages"/>
              </a:rPr>
              <a:t>CNS</a:t>
            </a:r>
            <a:r>
              <a:rPr lang="en-GB" b="0" i="0" u="none" strike="noStrike" dirty="0">
                <a:solidFill>
                  <a:srgbClr val="1F1F1F"/>
                </a:solidFill>
                <a:effectLst/>
                <a:latin typeface="ElsevierGulliver"/>
              </a:rPr>
              <a:t> and reducing motor and non-motor abnormalities in </a:t>
            </a:r>
            <a:r>
              <a:rPr lang="en-GB" b="0" i="0" u="sng" strike="noStrike" dirty="0">
                <a:solidFill>
                  <a:srgbClr val="1F1F1F"/>
                </a:solidFill>
                <a:effectLst/>
                <a:latin typeface="ElsevierGulliver"/>
                <a:hlinkClick r:id="rId8" tooltip="Learn more about PD from ScienceDirect's AI-generated Topic Pages"/>
              </a:rPr>
              <a:t>PD</a:t>
            </a:r>
            <a:r>
              <a:rPr lang="en-GB" b="0" i="0" u="none" strike="noStrike" dirty="0">
                <a:solidFill>
                  <a:srgbClr val="1F1F1F"/>
                </a:solidFill>
                <a:effectLst/>
                <a:latin typeface="ElsevierGulliver"/>
              </a:rPr>
              <a:t>. </a:t>
            </a:r>
            <a:r>
              <a:rPr lang="en-GB" b="0" i="0" u="sng" strike="noStrike" dirty="0">
                <a:solidFill>
                  <a:srgbClr val="1F1F1F"/>
                </a:solidFill>
                <a:effectLst/>
                <a:latin typeface="ElsevierGulliver"/>
                <a:hlinkClick r:id="rId9" tooltip="Learn more about Probiotics from ScienceDirect's AI-generated Topic Pages"/>
              </a:rPr>
              <a:t>Probiotics</a:t>
            </a:r>
            <a:r>
              <a:rPr lang="en-GB" b="0" i="0" u="none" strike="noStrike" dirty="0">
                <a:solidFill>
                  <a:srgbClr val="1F1F1F"/>
                </a:solidFill>
                <a:effectLst/>
                <a:latin typeface="ElsevierGulliver"/>
              </a:rPr>
              <a:t>, </a:t>
            </a:r>
            <a:r>
              <a:rPr lang="en-GB" b="0" i="0" u="sng" strike="noStrike" dirty="0">
                <a:solidFill>
                  <a:srgbClr val="1F1F1F"/>
                </a:solidFill>
                <a:effectLst/>
                <a:latin typeface="ElsevierGulliver"/>
                <a:hlinkClick r:id="rId10" tooltip="Learn more about prebiotics from ScienceDirect's AI-generated Topic Pages"/>
              </a:rPr>
              <a:t>prebiotics</a:t>
            </a:r>
            <a:r>
              <a:rPr lang="en-GB" b="0" i="0" u="none" strike="noStrike" dirty="0">
                <a:solidFill>
                  <a:srgbClr val="1F1F1F"/>
                </a:solidFill>
                <a:effectLst/>
                <a:latin typeface="ElsevierGulliver"/>
              </a:rPr>
              <a:t> and/or </a:t>
            </a:r>
            <a:r>
              <a:rPr lang="en-GB" b="0" i="0" u="sng" strike="noStrike" dirty="0">
                <a:solidFill>
                  <a:srgbClr val="1F1F1F"/>
                </a:solidFill>
                <a:effectLst/>
                <a:latin typeface="ElsevierGulliver"/>
                <a:hlinkClick r:id="rId11" tooltip="Learn more about synbiotics from ScienceDirect's AI-generated Topic Pages"/>
              </a:rPr>
              <a:t>synbiotics</a:t>
            </a:r>
            <a:r>
              <a:rPr lang="en-GB" b="0" i="0" u="none" strike="noStrike" dirty="0">
                <a:solidFill>
                  <a:srgbClr val="1F1F1F"/>
                </a:solidFill>
                <a:effectLst/>
                <a:latin typeface="ElsevierGulliver"/>
              </a:rPr>
              <a:t> might impact the </a:t>
            </a:r>
            <a:r>
              <a:rPr lang="en-GB" b="0" i="0" u="sng" strike="noStrike" dirty="0">
                <a:solidFill>
                  <a:srgbClr val="1F1F1F"/>
                </a:solidFill>
                <a:effectLst/>
                <a:latin typeface="ElsevierGulliver"/>
                <a:hlinkClick r:id="rId12" tooltip="Learn more about gut microbiota from ScienceDirect's AI-generated Topic Pages"/>
              </a:rPr>
              <a:t>gut microbiota</a:t>
            </a:r>
            <a:r>
              <a:rPr lang="en-GB" b="0" i="0" u="none" strike="noStrike" dirty="0">
                <a:solidFill>
                  <a:srgbClr val="1F1F1F"/>
                </a:solidFill>
                <a:effectLst/>
                <a:latin typeface="ElsevierGulliver"/>
              </a:rPr>
              <a:t> composition, enhance intestinal epithelial integrity and reduce the pro-inflammatory response, impacting initiation or progression of the </a:t>
            </a:r>
            <a:r>
              <a:rPr lang="en-GB" b="0" i="0" u="sng" strike="noStrike" dirty="0">
                <a:solidFill>
                  <a:srgbClr val="1F1F1F"/>
                </a:solidFill>
                <a:effectLst/>
                <a:latin typeface="ElsevierGulliver"/>
                <a:hlinkClick r:id="rId13" tooltip="Learn more about neurodegenerative process from ScienceDirect's AI-generated Topic Pages"/>
              </a:rPr>
              <a:t>neurodegenerative process</a:t>
            </a:r>
            <a:r>
              <a:rPr lang="en-GB" b="0" i="0" u="none" strike="noStrike" dirty="0">
                <a:solidFill>
                  <a:srgbClr val="1F1F1F"/>
                </a:solidFill>
                <a:effectLst/>
                <a:latin typeface="ElsevierGulliver"/>
              </a:rPr>
              <a:t>.</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48</a:t>
            </a:fld>
            <a:endParaRPr lang="en-US"/>
          </a:p>
        </p:txBody>
      </p:sp>
    </p:spTree>
    <p:extLst>
      <p:ext uri="{BB962C8B-B14F-4D97-AF65-F5344CB8AC3E}">
        <p14:creationId xmlns:p14="http://schemas.microsoft.com/office/powerpoint/2010/main" val="1162222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33333"/>
                </a:solidFill>
                <a:effectLst/>
                <a:latin typeface="Source Serif Pro" panose="02040603050405020204" pitchFamily="18" charset="0"/>
              </a:rPr>
              <a:t>This is one of the few studies thus far that correlates the composition of the gut microbiota with the direct analysis of </a:t>
            </a:r>
            <a:r>
              <a:rPr lang="en-GB" b="0" i="0" u="none" strike="noStrike" dirty="0" err="1">
                <a:solidFill>
                  <a:srgbClr val="333333"/>
                </a:solidFill>
                <a:effectLst/>
                <a:latin typeface="Source Serif Pro" panose="02040603050405020204" pitchFamily="18" charset="0"/>
              </a:rPr>
              <a:t>fecal</a:t>
            </a:r>
            <a:r>
              <a:rPr lang="en-GB" b="0" i="0" u="none" strike="noStrike" dirty="0">
                <a:solidFill>
                  <a:srgbClr val="333333"/>
                </a:solidFill>
                <a:effectLst/>
                <a:latin typeface="Source Serif Pro" panose="02040603050405020204" pitchFamily="18" charset="0"/>
              </a:rPr>
              <a:t> metabolites in patients with Parkinson’s disease. Overall, data highlight microbiota modifications correlated with numerous </a:t>
            </a:r>
            <a:r>
              <a:rPr lang="en-GB" b="0" i="0" u="none" strike="noStrike" dirty="0" err="1">
                <a:solidFill>
                  <a:srgbClr val="333333"/>
                </a:solidFill>
                <a:effectLst/>
                <a:latin typeface="Source Serif Pro" panose="02040603050405020204" pitchFamily="18" charset="0"/>
              </a:rPr>
              <a:t>fecal</a:t>
            </a:r>
            <a:r>
              <a:rPr lang="en-GB" b="0" i="0" u="none" strike="noStrike" dirty="0">
                <a:solidFill>
                  <a:srgbClr val="333333"/>
                </a:solidFill>
                <a:effectLst/>
                <a:latin typeface="Source Serif Pro" panose="02040603050405020204" pitchFamily="18" charset="0"/>
              </a:rPr>
              <a:t> metabolites. This suggests that Parkinson’s disease is associated with gut dysregulation that involves a synergistic relationship between gut microbes and several bacterial metabolites </a:t>
            </a:r>
            <a:r>
              <a:rPr lang="en-GB" b="0" i="0" u="none" strike="noStrike" dirty="0" err="1">
                <a:solidFill>
                  <a:srgbClr val="333333"/>
                </a:solidFill>
                <a:effectLst/>
                <a:latin typeface="Source Serif Pro" panose="02040603050405020204" pitchFamily="18" charset="0"/>
              </a:rPr>
              <a:t>favoring</a:t>
            </a:r>
            <a:r>
              <a:rPr lang="en-GB" b="0" i="0" u="none" strike="noStrike" dirty="0">
                <a:solidFill>
                  <a:srgbClr val="333333"/>
                </a:solidFill>
                <a:effectLst/>
                <a:latin typeface="Source Serif Pro" panose="02040603050405020204" pitchFamily="18" charset="0"/>
              </a:rPr>
              <a:t> altered homeostasis. Interestingly, a reduction of short-chain fatty acid (SCFA)-producing bacteria influenced the shape of the metabolomics profile, affecting several metabolites with potential protective effects in the Parkinson group. On the other hand, the extensive impact that intestinal dysbiosis has at the level of numerous metabolic pathways could encourage the identification of specific biomarkers for the diagnosis and treatment of Parkinson’s disease, also in light of the effect that specific drugs have on the composition of the intestinal microbiota.</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49</a:t>
            </a:fld>
            <a:endParaRPr lang="en-US"/>
          </a:p>
        </p:txBody>
      </p:sp>
    </p:spTree>
    <p:extLst>
      <p:ext uri="{BB962C8B-B14F-4D97-AF65-F5344CB8AC3E}">
        <p14:creationId xmlns:p14="http://schemas.microsoft.com/office/powerpoint/2010/main" val="3638743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D1D5DB"/>
                </a:solidFill>
                <a:effectLst/>
                <a:latin typeface="Söhne"/>
              </a:rPr>
              <a:t>The emerging field of research on the gut-brain axis has shed light on potential connections between gut microbiota and neurodegenerative diseases, including Parkinson's disease (PD). Among the various interventions studied, probiotics, prebiotics, and postbiotics have garnered attention for their potential impact on the gut microbiota and, consequently, on neurological health.</a:t>
            </a:r>
          </a:p>
          <a:p>
            <a:pPr algn="l"/>
            <a:r>
              <a:rPr lang="en-GB" b="0" i="0" u="none" strike="noStrike" dirty="0">
                <a:solidFill>
                  <a:srgbClr val="D1D5DB"/>
                </a:solidFill>
                <a:effectLst/>
                <a:latin typeface="Söhne"/>
              </a:rPr>
              <a:t>Probiotics, defined as live microorganisms, primarily bacteria, that confer health benefits when consumed in sufficient amounts, have been investigated for their potential effects in PD. Research suggests that probiotics may influence the composition of the gut microbiota, which is often altered in PD patients. By restoring a healthy microbial balance, probiotics could potentially mitigate gut dysbiosis observed in PD. Moreover, certain probiotics have been found to produce neurotransmitters such as gamma-aminobutyric acid (GABA) and serotonin, suggesting a potential link between gut microbial activity and brain function.</a:t>
            </a:r>
          </a:p>
          <a:p>
            <a:pPr algn="l"/>
            <a:r>
              <a:rPr lang="en-GB" b="0" i="0" u="none" strike="noStrike" dirty="0">
                <a:solidFill>
                  <a:srgbClr val="D1D5DB"/>
                </a:solidFill>
                <a:effectLst/>
                <a:latin typeface="Söhne"/>
              </a:rPr>
              <a:t>Prebiotics, non-digestible </a:t>
            </a:r>
            <a:r>
              <a:rPr lang="en-GB" b="0" i="0" u="none" strike="noStrike" dirty="0" err="1">
                <a:solidFill>
                  <a:srgbClr val="D1D5DB"/>
                </a:solidFill>
                <a:effectLst/>
                <a:latin typeface="Söhne"/>
              </a:rPr>
              <a:t>fibers</a:t>
            </a:r>
            <a:r>
              <a:rPr lang="en-GB" b="0" i="0" u="none" strike="noStrike" dirty="0">
                <a:solidFill>
                  <a:srgbClr val="D1D5DB"/>
                </a:solidFill>
                <a:effectLst/>
                <a:latin typeface="Söhne"/>
              </a:rPr>
              <a:t> that serve as a food source for beneficial gut bacteria, offer another avenue for exploring interventions in PD. By nourishing the growth of beneficial bacteria in the gut, prebiotics contribute to the maintenance of a healthy gut microbiota. The fermentation of prebiotics by gut bacteria produces short-chain fatty acids (SCFAs), including butyrate, which exhibits anti-inflammatory and neuroprotective properties. This raises the possibility that prebiotics may influence gut-brain communication through their effects on microbial metabolites.</a:t>
            </a:r>
          </a:p>
          <a:p>
            <a:pPr algn="l"/>
            <a:r>
              <a:rPr lang="en-GB" b="0" i="0" u="none" strike="noStrike" dirty="0">
                <a:solidFill>
                  <a:srgbClr val="D1D5DB"/>
                </a:solidFill>
                <a:effectLst/>
                <a:latin typeface="Söhne"/>
              </a:rPr>
              <a:t>Postbiotics, the metabolic </a:t>
            </a:r>
            <a:r>
              <a:rPr lang="en-GB" b="0" i="0" u="none" strike="noStrike" dirty="0" err="1">
                <a:solidFill>
                  <a:srgbClr val="D1D5DB"/>
                </a:solidFill>
                <a:effectLst/>
                <a:latin typeface="Söhne"/>
              </a:rPr>
              <a:t>byproducts</a:t>
            </a:r>
            <a:r>
              <a:rPr lang="en-GB" b="0" i="0" u="none" strike="noStrike" dirty="0">
                <a:solidFill>
                  <a:srgbClr val="D1D5DB"/>
                </a:solidFill>
                <a:effectLst/>
                <a:latin typeface="Söhne"/>
              </a:rPr>
              <a:t> of probiotic bacteria, encompass substances such as organic acids, peptides, and cell surface proteins. These </a:t>
            </a:r>
            <a:r>
              <a:rPr lang="en-GB" b="0" i="0" u="none" strike="noStrike" dirty="0" err="1">
                <a:solidFill>
                  <a:srgbClr val="D1D5DB"/>
                </a:solidFill>
                <a:effectLst/>
                <a:latin typeface="Söhne"/>
              </a:rPr>
              <a:t>byproducts</a:t>
            </a:r>
            <a:r>
              <a:rPr lang="en-GB" b="0" i="0" u="none" strike="noStrike" dirty="0">
                <a:solidFill>
                  <a:srgbClr val="D1D5DB"/>
                </a:solidFill>
                <a:effectLst/>
                <a:latin typeface="Söhne"/>
              </a:rPr>
              <a:t> may exert direct anti-inflammatory effects in the gut and contribute to the maintenance of gut barrier function. The exploration of postbiotics in PD is a relatively recent avenue of research, and further studies are needed to elucidate their specific roles and mechanisms of action.</a:t>
            </a:r>
          </a:p>
        </p:txBody>
      </p:sp>
      <p:sp>
        <p:nvSpPr>
          <p:cNvPr id="4" name="Slide Number Placeholder 3"/>
          <p:cNvSpPr>
            <a:spLocks noGrp="1"/>
          </p:cNvSpPr>
          <p:nvPr>
            <p:ph type="sldNum" sz="quarter" idx="5"/>
          </p:nvPr>
        </p:nvSpPr>
        <p:spPr/>
        <p:txBody>
          <a:bodyPr/>
          <a:lstStyle/>
          <a:p>
            <a:fld id="{863D30B1-DB8A-634F-A74A-7D13F41DE68A}" type="slidenum">
              <a:rPr lang="en-US" smtClean="0"/>
              <a:t>50</a:t>
            </a:fld>
            <a:endParaRPr lang="en-US"/>
          </a:p>
        </p:txBody>
      </p:sp>
    </p:spTree>
    <p:extLst>
      <p:ext uri="{BB962C8B-B14F-4D97-AF65-F5344CB8AC3E}">
        <p14:creationId xmlns:p14="http://schemas.microsoft.com/office/powerpoint/2010/main" val="3768126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212121"/>
                </a:solidFill>
                <a:effectLst/>
                <a:latin typeface="Cambria" panose="02040503050406030204" pitchFamily="18" charset="0"/>
              </a:rPr>
              <a:t>The study Investigated if bile acid profiles are altered in Mild cognitive </a:t>
            </a:r>
            <a:r>
              <a:rPr lang="en-GB" b="0" i="0" u="none" strike="noStrike" dirty="0" err="1">
                <a:solidFill>
                  <a:srgbClr val="212121"/>
                </a:solidFill>
                <a:effectLst/>
                <a:latin typeface="Cambria" panose="02040503050406030204" pitchFamily="18" charset="0"/>
              </a:rPr>
              <a:t>impairement</a:t>
            </a:r>
            <a:r>
              <a:rPr lang="en-GB" b="0" i="0" u="none" strike="noStrike" dirty="0">
                <a:solidFill>
                  <a:srgbClr val="212121"/>
                </a:solidFill>
                <a:effectLst/>
                <a:latin typeface="Cambria" panose="02040503050406030204" pitchFamily="18" charset="0"/>
              </a:rPr>
              <a:t> </a:t>
            </a:r>
            <a:r>
              <a:rPr lang="en-GB" dirty="0">
                <a:solidFill>
                  <a:srgbClr val="212121"/>
                </a:solidFill>
                <a:latin typeface="Cambria" panose="02040503050406030204" pitchFamily="18" charset="0"/>
              </a:rPr>
              <a:t>(</a:t>
            </a:r>
            <a:r>
              <a:rPr lang="en-GB" b="0" i="0" u="none" strike="noStrike" dirty="0">
                <a:solidFill>
                  <a:srgbClr val="212121"/>
                </a:solidFill>
                <a:effectLst/>
                <a:latin typeface="Cambria" panose="02040503050406030204" pitchFamily="18" charset="0"/>
              </a:rPr>
              <a:t>MCI) and AD patients and if these differences are related to cognitive decline</a:t>
            </a:r>
            <a:r>
              <a:rPr lang="en-GB" b="0" i="0" u="none" strike="noStrike" baseline="30000" dirty="0">
                <a:solidFill>
                  <a:srgbClr val="212121"/>
                </a:solidFill>
                <a:effectLst/>
                <a:latin typeface="Cambria" panose="02040503050406030204" pitchFamily="18" charset="0"/>
              </a:rPr>
              <a:t>1</a:t>
            </a:r>
            <a:endParaRPr lang="en-US" baseline="30000" dirty="0"/>
          </a:p>
          <a:p>
            <a:r>
              <a:rPr lang="en-US" dirty="0"/>
              <a:t>1464 subjects included, 370 CN, 284 early MCI, 5050 late MCI, 305 AD</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Studies have reported alterations in the composition of the gut microbiome in individuals with Alzheimer's disease. These changes include variations in the abundance and diversity of specific microbial species. (Reference: </a:t>
            </a:r>
            <a:r>
              <a:rPr lang="en-GB" b="0" i="0" u="none" strike="noStrike" dirty="0" err="1">
                <a:solidFill>
                  <a:srgbClr val="D1D5DB"/>
                </a:solidFill>
                <a:effectLst/>
                <a:latin typeface="Söhne"/>
              </a:rPr>
              <a:t>Cattaneo</a:t>
            </a:r>
            <a:r>
              <a:rPr lang="en-GB" b="0" i="0" u="none" strike="noStrike" dirty="0">
                <a:solidFill>
                  <a:srgbClr val="D1D5DB"/>
                </a:solidFill>
                <a:effectLst/>
                <a:latin typeface="Söhne"/>
              </a:rPr>
              <a:t>, A., et al. (2017). </a:t>
            </a:r>
            <a:endParaRPr lang="en-US" b="0" i="0" u="none" strike="noStrike"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Metabolites produced by gut bacteria, such as short-chain fatty acids (SCFAs), may have immunomodulatory effects. Disturbances in the production of these metabolites could contribute to neuroinflammation, a hallmark of Alzheimer's disease. Reference: Vogt, N. M., et al.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Amyloid beta, a protein associated with Alzheimer's pathology, may be influenced by the gut microbiome. Some studies suggest that certain microbes can modulate amyloid beta production and clearance. Reference: </a:t>
            </a:r>
            <a:r>
              <a:rPr lang="en-GB" b="0" i="0" u="none" strike="noStrike" dirty="0" err="1">
                <a:solidFill>
                  <a:srgbClr val="D1D5DB"/>
                </a:solidFill>
                <a:effectLst/>
                <a:latin typeface="Söhne"/>
              </a:rPr>
              <a:t>Harach</a:t>
            </a:r>
            <a:r>
              <a:rPr lang="en-GB" b="0" i="0" u="none" strike="noStrike" dirty="0">
                <a:solidFill>
                  <a:srgbClr val="D1D5DB"/>
                </a:solidFill>
                <a:effectLst/>
                <a:latin typeface="Söhne"/>
              </a:rPr>
              <a:t>, T., et al.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u="none" strike="noStrike" dirty="0">
              <a:solidFill>
                <a:srgbClr val="D1D5DB"/>
              </a:solidFill>
              <a:effectLst/>
              <a:latin typeface="Söhne"/>
            </a:endParaRPr>
          </a:p>
          <a:p>
            <a:endParaRPr lang="en-US" dirty="0"/>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51</a:t>
            </a:fld>
            <a:endParaRPr lang="en-US"/>
          </a:p>
        </p:txBody>
      </p:sp>
    </p:spTree>
    <p:extLst>
      <p:ext uri="{BB962C8B-B14F-4D97-AF65-F5344CB8AC3E}">
        <p14:creationId xmlns:p14="http://schemas.microsoft.com/office/powerpoint/2010/main" val="597248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2 </a:t>
            </a:r>
            <a:r>
              <a:rPr lang="en-US" altLang="en-US" dirty="0">
                <a:latin typeface="Arial" pitchFamily="34" charset="0"/>
                <a:ea typeface="Arial" pitchFamily="34" charset="0"/>
              </a:rPr>
              <a:t> Effects elicited by nutrients and foods on either gut microbiota composition or amyloid formation. Protective, </a:t>
            </a:r>
            <a:r>
              <a:rPr lang="en-US" altLang="en-US" dirty="0" err="1">
                <a:latin typeface="Arial" pitchFamily="34" charset="0"/>
                <a:ea typeface="Arial" pitchFamily="34" charset="0"/>
              </a:rPr>
              <a:t>antiamyloidogenic</a:t>
            </a:r>
            <a:r>
              <a:rPr lang="en-US" altLang="en-US" dirty="0">
                <a:latin typeface="Arial" pitchFamily="34" charset="0"/>
                <a:ea typeface="Arial" pitchFamily="34" charset="0"/>
              </a:rPr>
              <a:t> foods and nutrients and their </a:t>
            </a:r>
            <a:r>
              <a:rPr lang="en-US" altLang="en-US" dirty="0" err="1">
                <a:latin typeface="Arial" pitchFamily="34" charset="0"/>
                <a:ea typeface="Arial" pitchFamily="34" charset="0"/>
              </a:rPr>
              <a:t>salutogenic</a:t>
            </a:r>
            <a:r>
              <a:rPr lang="en-US" altLang="en-US" dirty="0">
                <a:latin typeface="Arial" pitchFamily="34" charset="0"/>
                <a:ea typeface="Arial" pitchFamily="34" charset="0"/>
              </a:rPr>
              <a:t> effects are shown on the right side of the figure; </a:t>
            </a:r>
            <a:r>
              <a:rPr lang="en-US" altLang="en-US" dirty="0" err="1">
                <a:latin typeface="Arial" pitchFamily="34" charset="0"/>
                <a:ea typeface="Arial" pitchFamily="34" charset="0"/>
              </a:rPr>
              <a:t>proamyloidogenic</a:t>
            </a:r>
            <a:r>
              <a:rPr lang="en-US" altLang="en-US" dirty="0">
                <a:latin typeface="Arial" pitchFamily="34" charset="0"/>
                <a:ea typeface="Arial" pitchFamily="34" charset="0"/>
              </a:rPr>
              <a:t> foods and nutrients and their pathogenic effects are indicated on the left side. Plant viruses and </a:t>
            </a:r>
            <a:r>
              <a:rPr lang="en-US" altLang="en-US" dirty="0" err="1">
                <a:latin typeface="Arial" pitchFamily="34" charset="0"/>
                <a:ea typeface="Arial" pitchFamily="34" charset="0"/>
              </a:rPr>
              <a:t>viroids</a:t>
            </a:r>
            <a:r>
              <a:rPr lang="en-US" altLang="en-US" dirty="0">
                <a:latin typeface="Arial" pitchFamily="34" charset="0"/>
                <a:ea typeface="Arial" pitchFamily="34" charset="0"/>
              </a:rPr>
              <a:t> can increase the levels of miRNAs with either </a:t>
            </a:r>
            <a:r>
              <a:rPr lang="en-US" altLang="en-US" dirty="0" err="1">
                <a:latin typeface="Arial" pitchFamily="34" charset="0"/>
                <a:ea typeface="Arial" pitchFamily="34" charset="0"/>
              </a:rPr>
              <a:t>salutogenic</a:t>
            </a:r>
            <a:r>
              <a:rPr lang="en-US" altLang="en-US" dirty="0">
                <a:latin typeface="Arial" pitchFamily="34" charset="0"/>
                <a:ea typeface="Arial" pitchFamily="34" charset="0"/>
              </a:rPr>
              <a:t> or pathogenic effects. Abbreviations : CNS, central nervous system; BDNF, brain-derived neurotrophic factor; EGCG, (−)-epi-</a:t>
            </a:r>
            <a:r>
              <a:rPr lang="en-US" altLang="en-US" dirty="0" err="1">
                <a:latin typeface="Arial" pitchFamily="34" charset="0"/>
                <a:ea typeface="Arial" pitchFamily="34" charset="0"/>
              </a:rPr>
              <a:t>gallocatechin</a:t>
            </a:r>
            <a:r>
              <a:rPr lang="en-US" altLang="en-US" dirty="0">
                <a:latin typeface="Arial" pitchFamily="34" charset="0"/>
                <a:ea typeface="Arial" pitchFamily="34" charset="0"/>
              </a:rPr>
              <a:t> gallate; EVOO, extra virgin olive oil; IL, interleukin; MCP-1, monocyte chemotactic protein-1; MIP-1β, macrophage inflammatory protein-1β; miRNA, micro RNA; PUFAs, polyunsaturated fatty acids; RANTES, regulated on activation, normal T cell expressed and secreted; SAA, serum amyloid A; SCFAs, short-chain fatty acids; TNFα, tumor necrosis factor α; Vit B12, vitamin B 12 ; </a:t>
            </a:r>
            <a:r>
              <a:rPr lang="en-US" altLang="en-US" dirty="0" err="1">
                <a:latin typeface="Arial" pitchFamily="34" charset="0"/>
                <a:ea typeface="Arial" pitchFamily="34" charset="0"/>
              </a:rPr>
              <a:t>vWF</a:t>
            </a:r>
            <a:r>
              <a:rPr lang="en-US" altLang="en-US" dirty="0">
                <a:latin typeface="Arial" pitchFamily="34" charset="0"/>
                <a:ea typeface="Arial" pitchFamily="34" charset="0"/>
              </a:rPr>
              <a:t>, Von Willebrand factor. </a:t>
            </a:r>
          </a:p>
          <a:p>
            <a:pPr marL="0" lvl="0" indent="0"/>
            <a:endParaRPr lang="en-US" altLang="en-US" dirty="0">
              <a:latin typeface="Arial" pitchFamily="34" charset="0"/>
              <a:ea typeface="Arial" pitchFamily="34" charset="0"/>
            </a:endParaRPr>
          </a:p>
          <a:p>
            <a:pPr algn="l">
              <a:buFont typeface="+mj-lt"/>
              <a:buAutoNum type="arabicPeriod"/>
            </a:pPr>
            <a:r>
              <a:rPr lang="en-GB" b="1" i="0" u="none" strike="noStrike" dirty="0">
                <a:solidFill>
                  <a:srgbClr val="D1D5DB"/>
                </a:solidFill>
                <a:effectLst/>
                <a:latin typeface="Söhne"/>
              </a:rPr>
              <a:t>Potential Therapeutic Strategies:</a:t>
            </a:r>
            <a:endParaRPr lang="en-GB" b="0" i="0" u="none" strike="noStrike" dirty="0">
              <a:solidFill>
                <a:srgbClr val="D1D5DB"/>
              </a:solidFill>
              <a:effectLst/>
              <a:latin typeface="Söhne"/>
            </a:endParaRPr>
          </a:p>
          <a:p>
            <a:pPr marL="742950" lvl="1" indent="-285750" algn="l">
              <a:buFont typeface="+mj-lt"/>
              <a:buAutoNum type="arabicPeriod"/>
            </a:pPr>
            <a:r>
              <a:rPr lang="en-GB" b="0" i="0" u="none" strike="noStrike" dirty="0">
                <a:solidFill>
                  <a:srgbClr val="D1D5DB"/>
                </a:solidFill>
                <a:effectLst/>
                <a:latin typeface="Söhne"/>
              </a:rPr>
              <a:t>Modulating the gut microbiome through dietary interventions, probiotics, and </a:t>
            </a:r>
            <a:r>
              <a:rPr lang="en-GB" b="0" i="0" u="none" strike="noStrike" dirty="0" err="1">
                <a:solidFill>
                  <a:srgbClr val="D1D5DB"/>
                </a:solidFill>
                <a:effectLst/>
                <a:latin typeface="Söhne"/>
              </a:rPr>
              <a:t>fecal</a:t>
            </a:r>
            <a:r>
              <a:rPr lang="en-GB" b="0" i="0" u="none" strike="noStrike" dirty="0">
                <a:solidFill>
                  <a:srgbClr val="D1D5DB"/>
                </a:solidFill>
                <a:effectLst/>
                <a:latin typeface="Söhne"/>
              </a:rPr>
              <a:t> microbiota transplantation (FMT) is being explored as a potential therapeutic strategy for Alzheimer's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u="none" strike="noStrike" dirty="0">
              <a:solidFill>
                <a:srgbClr val="D1D5DB"/>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u="none" strike="noStrike" dirty="0">
              <a:solidFill>
                <a:srgbClr val="D1D5DB"/>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u="none" strike="noStrike" dirty="0">
              <a:solidFill>
                <a:srgbClr val="D1D5DB"/>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Studies have reported alterations in the composition of the gut microbiome in individuals with Alzheimer's disease. These changes include variations in the abundance and diversity of specific microbial species. (Reference: </a:t>
            </a:r>
            <a:r>
              <a:rPr lang="en-GB" b="0" i="0" u="none" strike="noStrike" dirty="0" err="1">
                <a:solidFill>
                  <a:srgbClr val="D1D5DB"/>
                </a:solidFill>
                <a:effectLst/>
                <a:latin typeface="Söhne"/>
              </a:rPr>
              <a:t>Cattaneo</a:t>
            </a:r>
            <a:r>
              <a:rPr lang="en-GB" b="0" i="0" u="none" strike="noStrike" dirty="0">
                <a:solidFill>
                  <a:srgbClr val="D1D5DB"/>
                </a:solidFill>
                <a:effectLst/>
                <a:latin typeface="Söhne"/>
              </a:rPr>
              <a:t>, A., et al. (2017). </a:t>
            </a:r>
            <a:endParaRPr lang="en-US" b="0" i="0" u="none" strike="noStrike" dirty="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Metabolites produced by gut bacteria, such as short-chain fatty acids (SCFAs), may have immunomodulatory effects. Disturbances in the production of these metabolites could contribute to neuroinflammation, a hallmark of Alzheimer's disease. Reference: Vogt, N. M., et al.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D1D5DB"/>
                </a:solidFill>
                <a:effectLst/>
                <a:latin typeface="Söhne"/>
              </a:rPr>
              <a:t>Amyloid beta, a protein associated with Alzheimer's pathology, may be influenced by the gut microbiome. Some studies suggest that certain microbes can modulate amyloid beta production and clearance. Reference: </a:t>
            </a:r>
            <a:r>
              <a:rPr lang="en-GB" b="0" i="0" u="none" strike="noStrike" dirty="0" err="1">
                <a:solidFill>
                  <a:srgbClr val="D1D5DB"/>
                </a:solidFill>
                <a:effectLst/>
                <a:latin typeface="Söhne"/>
              </a:rPr>
              <a:t>Harach</a:t>
            </a:r>
            <a:r>
              <a:rPr lang="en-GB" b="0" i="0" u="none" strike="noStrike" dirty="0">
                <a:solidFill>
                  <a:srgbClr val="D1D5DB"/>
                </a:solidFill>
                <a:effectLst/>
                <a:latin typeface="Söhne"/>
              </a:rPr>
              <a:t>, T., et al. (2017).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u="none" strike="noStrike" dirty="0">
              <a:solidFill>
                <a:srgbClr val="D1D5DB"/>
              </a:solidFill>
              <a:effectLst/>
              <a:latin typeface="Söhne"/>
            </a:endParaRPr>
          </a:p>
          <a:p>
            <a:pPr marL="0" lvl="0" indent="0"/>
            <a:r>
              <a:rPr lang="en-US" altLang="en-US" dirty="0">
                <a:latin typeface="Arial" pitchFamily="34" charset="0"/>
                <a:ea typeface="Arial" pitchFamily="34" charset="0"/>
              </a:rPr>
              <a:t>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37E6C4C-CEB9-43B3-8197-8A8EE02D2943}" type="slidenum">
              <a:rPr lang="en-US" altLang="en-US" sz="1200"/>
              <a:t>52</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F1F1F"/>
                </a:solidFill>
                <a:effectLst/>
                <a:latin typeface="ElsevierGulliver"/>
              </a:rPr>
              <a:t>The area of precision nutrition, and the concepts underpinning it's research, have only recently started to attract a lot more attention. The opportunities that omics technologies offer, especially metabolomics, to broaden our understanding of dietary intake and how this links to disease development, as well as to evaluate individual responsiveness based on </a:t>
            </a:r>
            <a:r>
              <a:rPr lang="en-GB" b="0" i="0" u="none" strike="noStrike" dirty="0" err="1">
                <a:solidFill>
                  <a:srgbClr val="1F1F1F"/>
                </a:solidFill>
                <a:effectLst/>
                <a:latin typeface="ElsevierGulliver"/>
              </a:rPr>
              <a:t>metabotypes</a:t>
            </a:r>
            <a:r>
              <a:rPr lang="en-GB" b="0" i="0" u="none" strike="noStrike" dirty="0">
                <a:solidFill>
                  <a:srgbClr val="1F1F1F"/>
                </a:solidFill>
                <a:effectLst/>
                <a:latin typeface="ElsevierGulliver"/>
              </a:rPr>
              <a:t>, and/or other factors including someone's </a:t>
            </a:r>
            <a:r>
              <a:rPr lang="en-GB" b="0" i="0" u="sng" strike="noStrike" dirty="0">
                <a:solidFill>
                  <a:srgbClr val="1F1F1F"/>
                </a:solidFill>
                <a:effectLst/>
                <a:latin typeface="ElsevierGulliver"/>
                <a:hlinkClick r:id="rId3" tooltip="Learn more about genetics from ScienceDirect's AI-generated Topic Pages"/>
              </a:rPr>
              <a:t>genetics</a:t>
            </a:r>
            <a:r>
              <a:rPr lang="en-GB" b="0" i="0" u="none" strike="noStrike" dirty="0">
                <a:solidFill>
                  <a:srgbClr val="1F1F1F"/>
                </a:solidFill>
                <a:effectLst/>
                <a:latin typeface="ElsevierGulliver"/>
              </a:rPr>
              <a:t>, their gut </a:t>
            </a:r>
            <a:r>
              <a:rPr lang="en-GB" b="0" i="0" u="sng" dirty="0">
                <a:solidFill>
                  <a:srgbClr val="1F1F1F"/>
                </a:solidFill>
                <a:effectLst/>
                <a:latin typeface="ElsevierGulliver"/>
                <a:hlinkClick r:id="rId4" tooltip="Learn more about microbiome from ScienceDirect's AI-generated Topic Pages"/>
              </a:rPr>
              <a:t>microbiome</a:t>
            </a:r>
            <a:r>
              <a:rPr lang="en-GB" b="0" i="0" u="none" strike="noStrike" dirty="0">
                <a:solidFill>
                  <a:srgbClr val="1F1F1F"/>
                </a:solidFill>
                <a:effectLst/>
                <a:latin typeface="ElsevierGulliver"/>
              </a:rPr>
              <a:t>, body composition, and metabolites indicative of glucose or </a:t>
            </a:r>
            <a:r>
              <a:rPr lang="en-GB" b="0" i="0" u="sng" strike="noStrike" dirty="0">
                <a:solidFill>
                  <a:srgbClr val="1F1F1F"/>
                </a:solidFill>
                <a:effectLst/>
                <a:latin typeface="ElsevierGulliver"/>
                <a:hlinkClick r:id="rId5" tooltip="Learn more about protein metabolism from ScienceDirect's AI-generated Topic Pages"/>
              </a:rPr>
              <a:t>protein metabolism</a:t>
            </a:r>
            <a:r>
              <a:rPr lang="en-GB" b="0" i="0" u="none" strike="noStrike" dirty="0">
                <a:solidFill>
                  <a:srgbClr val="1F1F1F"/>
                </a:solidFill>
                <a:effectLst/>
                <a:latin typeface="ElsevierGulliver"/>
              </a:rPr>
              <a:t>, offer important improvements on how we can provide personalised and more precise dietary advice. Advanced statistical and AI approaches play an increasingly important role in this development, especially in relation to the integration of multi-omics datasets to define </a:t>
            </a:r>
            <a:r>
              <a:rPr lang="en-GB" b="0" i="0" u="none" strike="noStrike" dirty="0" err="1">
                <a:solidFill>
                  <a:srgbClr val="1F1F1F"/>
                </a:solidFill>
                <a:effectLst/>
                <a:latin typeface="ElsevierGulliver"/>
              </a:rPr>
              <a:t>metabotypes</a:t>
            </a:r>
            <a:r>
              <a:rPr lang="en-GB" b="0" i="0" u="none" strike="noStrike" dirty="0">
                <a:solidFill>
                  <a:srgbClr val="1F1F1F"/>
                </a:solidFill>
                <a:effectLst/>
                <a:latin typeface="ElsevierGulliver"/>
              </a:rPr>
              <a:t> and predict individual response</a:t>
            </a: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53</a:t>
            </a:fld>
            <a:endParaRPr lang="en-US"/>
          </a:p>
        </p:txBody>
      </p:sp>
    </p:spTree>
    <p:extLst>
      <p:ext uri="{BB962C8B-B14F-4D97-AF65-F5344CB8AC3E}">
        <p14:creationId xmlns:p14="http://schemas.microsoft.com/office/powerpoint/2010/main" val="1675406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Roboto" panose="02000000000000000000" pitchFamily="2" charset="0"/>
                <a:ea typeface="Times New Roman" panose="02020603050405020304" pitchFamily="18" charset="0"/>
              </a:rPr>
              <a:t>We are what we eat. Which is good news, because it means we have the power. Changing from a more typical diet to a more optimized diet starting at age twenty would be expected to increase the lifespan of women by about eleven years and men by thirteen years.</a:t>
            </a:r>
          </a:p>
          <a:p>
            <a:endParaRPr lang="en-GB" sz="1800" dirty="0">
              <a:effectLst/>
              <a:latin typeface="Roboto" panose="02000000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inionPro"/>
              </a:rPr>
              <a:t>The largest gains would be made by eating more legumes, whole grains and nuts, and less red and processed meat.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MinionPro"/>
            </a:endParaRPr>
          </a:p>
          <a:p>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3D30B1-DB8A-634F-A74A-7D13F41DE68A}" type="slidenum">
              <a:rPr lang="en-US" smtClean="0"/>
              <a:t>54</a:t>
            </a:fld>
            <a:endParaRPr lang="en-US"/>
          </a:p>
        </p:txBody>
      </p:sp>
    </p:spTree>
    <p:extLst>
      <p:ext uri="{BB962C8B-B14F-4D97-AF65-F5344CB8AC3E}">
        <p14:creationId xmlns:p14="http://schemas.microsoft.com/office/powerpoint/2010/main" val="166714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u="none" strike="noStrike" dirty="0">
                <a:solidFill>
                  <a:srgbClr val="BDC1C6"/>
                </a:solidFill>
                <a:effectLst/>
                <a:latin typeface="arial" panose="020B0604020202020204" pitchFamily="34" charset="0"/>
              </a:rPr>
            </a:br>
            <a:endParaRPr lang="en-GB" b="0" i="0" u="none" strike="noStrike" dirty="0">
              <a:solidFill>
                <a:srgbClr val="BDC1C6"/>
              </a:solidFill>
              <a:effectLst/>
              <a:latin typeface="arial" panose="020B0604020202020204" pitchFamily="34" charset="0"/>
            </a:endParaRPr>
          </a:p>
          <a:p>
            <a:r>
              <a:rPr lang="en-GB" sz="1200" dirty="0">
                <a:effectLst/>
                <a:latin typeface="Roboto" panose="02000000000000000000" pitchFamily="2" charset="0"/>
                <a:ea typeface="Times New Roman" panose="02020603050405020304" pitchFamily="18" charset="0"/>
              </a:rPr>
              <a:t>Metabolomics identifies how well a person functions. </a:t>
            </a:r>
            <a:r>
              <a:rPr lang="en-GB" b="0" i="0" u="none" strike="noStrike" dirty="0">
                <a:solidFill>
                  <a:srgbClr val="BDC1C6"/>
                </a:solidFill>
                <a:effectLst/>
                <a:latin typeface="Google Sans"/>
              </a:rPr>
              <a:t>Phenotype refers to </a:t>
            </a:r>
            <a:r>
              <a:rPr lang="en-GB" b="0" i="0" u="none" strike="noStrike" dirty="0">
                <a:solidFill>
                  <a:srgbClr val="E2EEFF"/>
                </a:solidFill>
                <a:effectLst/>
                <a:latin typeface="Google Sans"/>
              </a:rPr>
              <a:t>an individual's observable traits, such as height, eye </a:t>
            </a:r>
            <a:r>
              <a:rPr lang="en-GB" b="0" i="0" u="none" strike="noStrike" dirty="0" err="1">
                <a:solidFill>
                  <a:srgbClr val="E2EEFF"/>
                </a:solidFill>
                <a:effectLst/>
                <a:latin typeface="Google Sans"/>
              </a:rPr>
              <a:t>color</a:t>
            </a:r>
            <a:r>
              <a:rPr lang="en-GB" b="0" i="0" u="none" strike="noStrike" dirty="0">
                <a:solidFill>
                  <a:srgbClr val="E2EEFF"/>
                </a:solidFill>
                <a:effectLst/>
                <a:latin typeface="Google Sans"/>
              </a:rPr>
              <a:t> and blood type</a:t>
            </a:r>
            <a:r>
              <a:rPr lang="en-GB" b="0" i="0" u="none" strike="noStrike" dirty="0">
                <a:solidFill>
                  <a:srgbClr val="BDC1C6"/>
                </a:solidFill>
                <a:effectLst/>
                <a:latin typeface="Google Sans"/>
              </a:rPr>
              <a:t>. A person's phenotype is determined by both their genomic makeup (genotype) and environmental factors. </a:t>
            </a:r>
          </a:p>
          <a:p>
            <a:r>
              <a:rPr lang="en-GB" sz="1800" b="0" i="0" u="none" strike="noStrike" dirty="0">
                <a:solidFill>
                  <a:srgbClr val="BDC1C6"/>
                </a:solidFill>
                <a:effectLst/>
                <a:latin typeface="Google Sans"/>
                <a:ea typeface="Times New Roman" panose="02020603050405020304" pitchFamily="18" charset="0"/>
              </a:rPr>
              <a:t>Here is presented all different factors that can affect resulting phenotype, form person’s genetics, age, lifestyle to environmental impact. </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Metabolomics can help us also, y identifying underlaying metabolic alterations. Metabolomics is going to define how person function and metabolomic signatures are really looking at that. Research is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finding that most diseases result in a specific metabolic pattern or signature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that's reflective of specific cellular activities. So it's important to know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what area you're looking at, what metabolic pathways and know all those.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Here is an example of how altered metabolism result in different end product that can result in different function of cell or organism as a whole (</a:t>
            </a:r>
            <a:r>
              <a:rPr lang="en-GB" sz="1800" dirty="0" err="1">
                <a:effectLst/>
                <a:latin typeface="Roboto" panose="02000000000000000000" pitchFamily="2" charset="0"/>
                <a:ea typeface="Times New Roman" panose="02020603050405020304" pitchFamily="18" charset="0"/>
              </a:rPr>
              <a:t>shematski</a:t>
            </a:r>
            <a:r>
              <a:rPr lang="en-GB" sz="1800" dirty="0">
                <a:effectLst/>
                <a:latin typeface="Roboto" panose="02000000000000000000" pitchFamily="2" charset="0"/>
                <a:ea typeface="Times New Roman" panose="02020603050405020304" pitchFamily="18" charset="0"/>
              </a:rPr>
              <a:t> </a:t>
            </a:r>
            <a:r>
              <a:rPr lang="en-GB" sz="1800" dirty="0" err="1">
                <a:effectLst/>
                <a:latin typeface="Roboto" panose="02000000000000000000" pitchFamily="2" charset="0"/>
                <a:ea typeface="Times New Roman" panose="02020603050405020304" pitchFamily="18" charset="0"/>
              </a:rPr>
              <a:t>prikaz</a:t>
            </a:r>
            <a:r>
              <a:rPr lang="en-GB" sz="1800" dirty="0">
                <a:effectLst/>
                <a:latin typeface="Roboto" panose="02000000000000000000" pitchFamily="2" charset="0"/>
                <a:ea typeface="Times New Roman" panose="02020603050405020304" pitchFamily="18" charset="0"/>
              </a:rPr>
              <a:t>, Normal and Disturbed metabolism/metabolic pathway). It can be for example enzyme defect. </a:t>
            </a:r>
            <a:endParaRPr lang="en-GB" sz="1800" dirty="0">
              <a:effectLst/>
              <a:latin typeface="Times New Roman" panose="02020603050405020304" pitchFamily="18" charset="0"/>
              <a:ea typeface="Times New Roman" panose="02020603050405020304" pitchFamily="18" charset="0"/>
            </a:endParaRPr>
          </a:p>
          <a:p>
            <a:pPr algn="l"/>
            <a:endParaRPr lang="en-GB" b="0" i="0" u="none" strike="noStrike" dirty="0">
              <a:solidFill>
                <a:srgbClr val="BDC1C6"/>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63D30B1-DB8A-634F-A74A-7D13F41DE68A}" type="slidenum">
              <a:rPr lang="en-US" smtClean="0"/>
              <a:t>8</a:t>
            </a:fld>
            <a:endParaRPr lang="en-US"/>
          </a:p>
        </p:txBody>
      </p:sp>
    </p:spTree>
    <p:extLst>
      <p:ext uri="{BB962C8B-B14F-4D97-AF65-F5344CB8AC3E}">
        <p14:creationId xmlns:p14="http://schemas.microsoft.com/office/powerpoint/2010/main" val="2024417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effectLst/>
                <a:latin typeface="Söhne"/>
              </a:rPr>
              <a:t>n the intricate tapestry of aging and neurodegenerative diseases, metabolomics emerges as a powerful lens, revealing the molecular nuances that underlie these complex processes. As we navigate the vast landscape of biological molecules, metabolomics stands out as a beacon of hope, offering profound insights and transformative potential.</a:t>
            </a:r>
          </a:p>
          <a:p>
            <a:br>
              <a:rPr lang="en-GB" dirty="0"/>
            </a:br>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55</a:t>
            </a:fld>
            <a:endParaRPr lang="en-US"/>
          </a:p>
        </p:txBody>
      </p:sp>
    </p:spTree>
    <p:extLst>
      <p:ext uri="{BB962C8B-B14F-4D97-AF65-F5344CB8AC3E}">
        <p14:creationId xmlns:p14="http://schemas.microsoft.com/office/powerpoint/2010/main" val="483466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56</a:t>
            </a:fld>
            <a:endParaRPr lang="en-US"/>
          </a:p>
        </p:txBody>
      </p:sp>
    </p:spTree>
    <p:extLst>
      <p:ext uri="{BB962C8B-B14F-4D97-AF65-F5344CB8AC3E}">
        <p14:creationId xmlns:p14="http://schemas.microsoft.com/office/powerpoint/2010/main" val="145011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Metabolites are the </a:t>
            </a:r>
            <a:r>
              <a:rPr lang="en-US" sz="1200" b="1" dirty="0">
                <a:solidFill>
                  <a:schemeClr val="tx2"/>
                </a:solidFill>
              </a:rPr>
              <a:t>most reliable indicators </a:t>
            </a:r>
            <a:r>
              <a:rPr lang="en-US" sz="1200" dirty="0">
                <a:solidFill>
                  <a:schemeClr val="tx2"/>
                </a:solidFill>
              </a:rPr>
              <a:t>of the organism’s </a:t>
            </a:r>
            <a:r>
              <a:rPr lang="en-US" sz="1200" b="1" dirty="0">
                <a:solidFill>
                  <a:schemeClr val="tx2"/>
                </a:solidFill>
              </a:rPr>
              <a:t>phenotype</a:t>
            </a:r>
            <a:r>
              <a:rPr lang="en-US" sz="1200" dirty="0">
                <a:solidFill>
                  <a:schemeClr val="tx2"/>
                </a:solidFill>
              </a:rPr>
              <a:t>, given that represent the end point of biochemical reactions, directly reflecting the interactions between gene expression, proteins function and the environment </a:t>
            </a:r>
            <a:r>
              <a:rPr lang="en-US" sz="1200" baseline="30000" dirty="0">
                <a:solidFill>
                  <a:schemeClr val="tx2"/>
                </a:solidFill>
              </a:rPr>
              <a:t>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Changes in metabolite </a:t>
            </a:r>
            <a:r>
              <a:rPr lang="en-US" sz="1200" dirty="0">
                <a:solidFill>
                  <a:schemeClr val="tx2"/>
                </a:solidFill>
              </a:rPr>
              <a:t>concentrations are generally </a:t>
            </a:r>
            <a:r>
              <a:rPr lang="en-US" sz="1200" b="1" dirty="0">
                <a:solidFill>
                  <a:schemeClr val="tx2"/>
                </a:solidFill>
              </a:rPr>
              <a:t>more pronounced </a:t>
            </a:r>
            <a:r>
              <a:rPr lang="en-US" sz="1200" dirty="0">
                <a:solidFill>
                  <a:schemeClr val="tx2"/>
                </a:solidFill>
              </a:rPr>
              <a:t>than those observed in other biological levels such as the transcriptome or the proteome, making the detection of metabolite profiles a relatively </a:t>
            </a:r>
            <a:r>
              <a:rPr lang="en-US" sz="1200" b="1" dirty="0">
                <a:solidFill>
                  <a:schemeClr val="tx2"/>
                </a:solidFill>
              </a:rPr>
              <a:t>sensitive measure of biological status </a:t>
            </a:r>
            <a:r>
              <a:rPr lang="en-US" sz="1200" baseline="30000" dirty="0">
                <a:solidFill>
                  <a:schemeClr val="tx2"/>
                </a:solidFill>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2"/>
                </a:solidFill>
              </a:rPr>
              <a:t>M</a:t>
            </a:r>
            <a:r>
              <a:rPr lang="en-US" sz="1200" dirty="0">
                <a:solidFill>
                  <a:schemeClr val="tx2"/>
                </a:solidFill>
              </a:rPr>
              <a:t>etabolomic data can be directly </a:t>
            </a:r>
            <a:r>
              <a:rPr lang="en-US" sz="1200" b="1" dirty="0">
                <a:solidFill>
                  <a:schemeClr val="tx2"/>
                </a:solidFill>
              </a:rPr>
              <a:t>translated across species </a:t>
            </a:r>
            <a:r>
              <a:rPr lang="en-US" sz="1200" dirty="0">
                <a:solidFill>
                  <a:schemeClr val="tx2"/>
                </a:solidFill>
              </a:rPr>
              <a:t>because most metabolic pathways are highly conserved through evolution, which is crucial in order to interrelate findings from experiments with laboratory animals and human studies</a:t>
            </a:r>
            <a:r>
              <a:rPr lang="en-US" sz="1200" baseline="30000" dirty="0">
                <a:solidFill>
                  <a:schemeClr val="tx2"/>
                </a:solidFill>
              </a:rPr>
              <a:t>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Metabolomics is applicable to a variety of easily accessible biological samples such as </a:t>
            </a:r>
            <a:r>
              <a:rPr lang="en-US" sz="1200" b="1" dirty="0">
                <a:solidFill>
                  <a:schemeClr val="tx2"/>
                </a:solidFill>
              </a:rPr>
              <a:t>blood, urine or cerebrospinal fluid (CSF)</a:t>
            </a:r>
            <a:r>
              <a:rPr lang="en-US" sz="1200" dirty="0">
                <a:solidFill>
                  <a:schemeClr val="tx2"/>
                </a:solidFill>
              </a:rPr>
              <a:t>, with reduced cost and analysis time, thus highlighting the </a:t>
            </a:r>
            <a:r>
              <a:rPr lang="en-US" sz="1200" b="1" dirty="0">
                <a:solidFill>
                  <a:schemeClr val="tx2"/>
                </a:solidFill>
              </a:rPr>
              <a:t>clinical utility </a:t>
            </a:r>
            <a:r>
              <a:rPr lang="en-US" sz="1200" dirty="0">
                <a:solidFill>
                  <a:schemeClr val="tx2"/>
                </a:solidFill>
              </a:rPr>
              <a:t>of this approach</a:t>
            </a:r>
            <a:r>
              <a:rPr lang="en-US" sz="1200" baseline="30000" dirty="0">
                <a:solidFill>
                  <a:schemeClr val="tx2"/>
                </a:solidFill>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9</a:t>
            </a:fld>
            <a:endParaRPr lang="en-US"/>
          </a:p>
        </p:txBody>
      </p:sp>
    </p:spTree>
    <p:extLst>
      <p:ext uri="{BB962C8B-B14F-4D97-AF65-F5344CB8AC3E}">
        <p14:creationId xmlns:p14="http://schemas.microsoft.com/office/powerpoint/2010/main" val="209437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Roboto" panose="02000000000000000000" pitchFamily="2" charset="0"/>
                <a:ea typeface="Times New Roman" panose="02020603050405020304" pitchFamily="18" charset="0"/>
              </a:rPr>
              <a:t>Generally metabolites include in metabolomics are organic acids, amino acids, steroids, breakdown products, fatty acids.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As presented in the graph, metabolic signature incorporates different functional categories, numbered 1 to 6, and it is conducive with looking at metabolomics research. The categories are shown as health target results, and schematic representation help us visually define metabolic signature and areas where we have to make </a:t>
            </a:r>
            <a:r>
              <a:rPr lang="en-GB" sz="1800" dirty="0" err="1">
                <a:effectLst/>
                <a:latin typeface="Roboto" panose="02000000000000000000" pitchFamily="2" charset="0"/>
                <a:ea typeface="Times New Roman" panose="02020603050405020304" pitchFamily="18" charset="0"/>
              </a:rPr>
              <a:t>imrpvement</a:t>
            </a:r>
            <a:r>
              <a:rPr lang="en-GB" sz="1800" dirty="0">
                <a:effectLst/>
                <a:latin typeface="Roboto" panose="02000000000000000000" pitchFamily="2" charset="0"/>
                <a:ea typeface="Times New Roman" panose="02020603050405020304" pitchFamily="18" charset="0"/>
              </a:rPr>
              <a:t> and direct our recommendation towards health improvement. note that it is individual tailored approach. Areas that we look at are: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Roboto" panose="02000000000000000000" pitchFamily="2"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metabolic processing glycolysis and fatty acids going into Krebs cycle</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The pathways with amino acids 3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Nutrient cofactors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Diet stress and mood markers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toxins and then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the impact of microbial metabolites</a:t>
            </a:r>
          </a:p>
          <a:p>
            <a:pPr marL="342900" lvl="0" indent="-342900">
              <a:buFont typeface="+mj-lt"/>
              <a:buAutoNum type="arabicPeriod"/>
            </a:pPr>
            <a:endParaRPr lang="en-GB" sz="1800" dirty="0">
              <a:effectLst/>
              <a:latin typeface="Roboto" panose="02000000000000000000" pitchFamily="2" charset="0"/>
              <a:ea typeface="Times New Roman" panose="02020603050405020304" pitchFamily="18" charset="0"/>
            </a:endParaRPr>
          </a:p>
          <a:p>
            <a:pPr marL="342900" lvl="0" indent="-342900">
              <a:buFont typeface="+mj-lt"/>
              <a:buAutoNum type="arabicPeriod"/>
            </a:pPr>
            <a:r>
              <a:rPr lang="en-GB" sz="1800" dirty="0">
                <a:effectLst/>
                <a:latin typeface="Roboto" panose="02000000000000000000" pitchFamily="2" charset="0"/>
                <a:ea typeface="Times New Roman" panose="02020603050405020304" pitchFamily="18" charset="0"/>
              </a:rPr>
              <a:t>Th</a:t>
            </a:r>
          </a:p>
        </p:txBody>
      </p:sp>
      <p:sp>
        <p:nvSpPr>
          <p:cNvPr id="4" name="Slide Number Placeholder 3"/>
          <p:cNvSpPr>
            <a:spLocks noGrp="1"/>
          </p:cNvSpPr>
          <p:nvPr>
            <p:ph type="sldNum" sz="quarter" idx="5"/>
          </p:nvPr>
        </p:nvSpPr>
        <p:spPr/>
        <p:txBody>
          <a:bodyPr/>
          <a:lstStyle/>
          <a:p>
            <a:fld id="{863D30B1-DB8A-634F-A74A-7D13F41DE68A}" type="slidenum">
              <a:rPr lang="en-US" smtClean="0"/>
              <a:t>10</a:t>
            </a:fld>
            <a:endParaRPr lang="en-US"/>
          </a:p>
        </p:txBody>
      </p:sp>
    </p:spTree>
    <p:extLst>
      <p:ext uri="{BB962C8B-B14F-4D97-AF65-F5344CB8AC3E}">
        <p14:creationId xmlns:p14="http://schemas.microsoft.com/office/powerpoint/2010/main" val="376227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11</a:t>
            </a:fld>
            <a:endParaRPr lang="en-US"/>
          </a:p>
        </p:txBody>
      </p:sp>
    </p:spTree>
    <p:extLst>
      <p:ext uri="{BB962C8B-B14F-4D97-AF65-F5344CB8AC3E}">
        <p14:creationId xmlns:p14="http://schemas.microsoft.com/office/powerpoint/2010/main" val="385385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D30B1-DB8A-634F-A74A-7D13F41DE68A}" type="slidenum">
              <a:rPr lang="en-US" smtClean="0"/>
              <a:t>12</a:t>
            </a:fld>
            <a:endParaRPr lang="en-US"/>
          </a:p>
        </p:txBody>
      </p:sp>
    </p:spTree>
    <p:extLst>
      <p:ext uri="{BB962C8B-B14F-4D97-AF65-F5344CB8AC3E}">
        <p14:creationId xmlns:p14="http://schemas.microsoft.com/office/powerpoint/2010/main" val="178536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1577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706EFCD-9E10-D444-B141-9B23EA676C6C}" type="datetimeFigureOut">
              <a:rPr lang="en-SE" smtClean="0"/>
              <a:t>7/22/24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77577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706EFCD-9E10-D444-B141-9B23EA676C6C}" type="datetimeFigureOut">
              <a:rPr lang="en-SE" smtClean="0"/>
              <a:t>7/22/24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79735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40464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480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939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925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0725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0447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959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234929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089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842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528589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dirty="0"/>
          </a:p>
        </p:txBody>
      </p:sp>
    </p:spTree>
    <p:extLst>
      <p:ext uri="{BB962C8B-B14F-4D97-AF65-F5344CB8AC3E}">
        <p14:creationId xmlns:p14="http://schemas.microsoft.com/office/powerpoint/2010/main" val="2162270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1232692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66407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149454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576871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1087777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2491979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ED8A1D1E-071B-E148-A604-763344B47EA5}" type="datetimeFigureOut">
              <a:rPr lang="en-US" smtClean="0"/>
              <a:t>7/22/24</a:t>
            </a:fld>
            <a:endParaRPr lang="en-US"/>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4076C056-63DA-B84C-A51A-2BE8DAEE7647}" type="slidenum">
              <a:rPr lang="en-US" smtClean="0"/>
              <a:t>‹#›</a:t>
            </a:fld>
            <a:endParaRPr lang="en-US"/>
          </a:p>
        </p:txBody>
      </p:sp>
    </p:spTree>
    <p:extLst>
      <p:ext uri="{BB962C8B-B14F-4D97-AF65-F5344CB8AC3E}">
        <p14:creationId xmlns:p14="http://schemas.microsoft.com/office/powerpoint/2010/main" val="190884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998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334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706EFCD-9E10-D444-B141-9B23EA676C6C}" type="datetimeFigureOut">
              <a:rPr lang="en-SE" smtClean="0"/>
              <a:t>7/22/24</a:t>
            </a:fld>
            <a:endParaRPr lang="en-SE"/>
          </a:p>
        </p:txBody>
      </p:sp>
      <p:sp>
        <p:nvSpPr>
          <p:cNvPr id="8" name="Footer Placeholder 7"/>
          <p:cNvSpPr>
            <a:spLocks noGrp="1"/>
          </p:cNvSpPr>
          <p:nvPr>
            <p:ph type="ftr" sz="quarter" idx="11"/>
          </p:nvPr>
        </p:nvSpPr>
        <p:spPr/>
        <p:txBody>
          <a:bodyPr/>
          <a:lstStyle/>
          <a:p>
            <a:endParaRPr lang="en-SE"/>
          </a:p>
        </p:txBody>
      </p:sp>
      <p:sp>
        <p:nvSpPr>
          <p:cNvPr id="9" name="Slide Number Placeholder 8"/>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7115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706EFCD-9E10-D444-B141-9B23EA676C6C}" type="datetimeFigureOut">
              <a:rPr lang="en-SE" smtClean="0"/>
              <a:t>7/22/24</a:t>
            </a:fld>
            <a:endParaRPr lang="en-SE"/>
          </a:p>
        </p:txBody>
      </p:sp>
      <p:sp>
        <p:nvSpPr>
          <p:cNvPr id="4" name="Footer Placeholder 3"/>
          <p:cNvSpPr>
            <a:spLocks noGrp="1"/>
          </p:cNvSpPr>
          <p:nvPr>
            <p:ph type="ftr" sz="quarter" idx="11"/>
          </p:nvPr>
        </p:nvSpPr>
        <p:spPr/>
        <p:txBody>
          <a:bodyPr/>
          <a:lstStyle/>
          <a:p>
            <a:endParaRPr lang="en-SE"/>
          </a:p>
        </p:txBody>
      </p:sp>
      <p:sp>
        <p:nvSpPr>
          <p:cNvPr id="5" name="Slide Number Placeholder 4"/>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75609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EFCD-9E10-D444-B141-9B23EA676C6C}" type="datetimeFigureOut">
              <a:rPr lang="en-SE" smtClean="0"/>
              <a:t>7/22/24</a:t>
            </a:fld>
            <a:endParaRPr lang="en-SE"/>
          </a:p>
        </p:txBody>
      </p:sp>
      <p:sp>
        <p:nvSpPr>
          <p:cNvPr id="3" name="Footer Placeholder 2"/>
          <p:cNvSpPr>
            <a:spLocks noGrp="1"/>
          </p:cNvSpPr>
          <p:nvPr>
            <p:ph type="ftr" sz="quarter" idx="11"/>
          </p:nvPr>
        </p:nvSpPr>
        <p:spPr/>
        <p:txBody>
          <a:bodyPr/>
          <a:lstStyle/>
          <a:p>
            <a:endParaRPr lang="en-SE"/>
          </a:p>
        </p:txBody>
      </p:sp>
      <p:sp>
        <p:nvSpPr>
          <p:cNvPr id="4" name="Slide Number Placeholder 3"/>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12980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706EFCD-9E10-D444-B141-9B23EA676C6C}" type="datetimeFigureOut">
              <a:rPr lang="en-SE" smtClean="0"/>
              <a:t>7/22/24</a:t>
            </a:fld>
            <a:endParaRPr lang="en-SE"/>
          </a:p>
        </p:txBody>
      </p:sp>
      <p:sp>
        <p:nvSpPr>
          <p:cNvPr id="6" name="Footer Placeholder 5"/>
          <p:cNvSpPr>
            <a:spLocks noGrp="1"/>
          </p:cNvSpPr>
          <p:nvPr>
            <p:ph type="ftr" sz="quarter" idx="11"/>
          </p:nvPr>
        </p:nvSpPr>
        <p:spPr/>
        <p:txBody>
          <a:bodyPr/>
          <a:lstStyle/>
          <a:p>
            <a:endParaRPr lang="en-SE"/>
          </a:p>
        </p:txBody>
      </p:sp>
      <p:sp>
        <p:nvSpPr>
          <p:cNvPr id="7" name="Slide Number Placeholder 6"/>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73887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706EFCD-9E10-D444-B141-9B23EA676C6C}" type="datetimeFigureOut">
              <a:rPr lang="en-SE" smtClean="0"/>
              <a:t>7/22/24</a:t>
            </a:fld>
            <a:endParaRPr lang="en-SE"/>
          </a:p>
        </p:txBody>
      </p:sp>
      <p:sp>
        <p:nvSpPr>
          <p:cNvPr id="6" name="Footer Placeholder 5"/>
          <p:cNvSpPr>
            <a:spLocks noGrp="1"/>
          </p:cNvSpPr>
          <p:nvPr>
            <p:ph type="ftr" sz="quarter" idx="11"/>
          </p:nvPr>
        </p:nvSpPr>
        <p:spPr/>
        <p:txBody>
          <a:bodyPr/>
          <a:lstStyle/>
          <a:p>
            <a:endParaRPr lang="en-SE"/>
          </a:p>
        </p:txBody>
      </p:sp>
      <p:sp>
        <p:nvSpPr>
          <p:cNvPr id="7" name="Slide Number Placeholder 6"/>
          <p:cNvSpPr>
            <a:spLocks noGrp="1"/>
          </p:cNvSpPr>
          <p:nvPr>
            <p:ph type="sldNum" sz="quarter" idx="12"/>
          </p:nvPr>
        </p:nvSpPr>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54348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grpSp>
        <p:nvGrpSpPr>
          <p:cNvPr id="7" name="Group 6">
            <a:extLst>
              <a:ext uri="{FF2B5EF4-FFF2-40B4-BE49-F238E27FC236}">
                <a16:creationId xmlns:a16="http://schemas.microsoft.com/office/drawing/2014/main" id="{4E1D70B3-02F0-8F31-D820-A0E6A21344A4}"/>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958659CB-170E-598D-D8F7-587160668F88}"/>
                </a:ext>
              </a:extLst>
            </p:cNvPr>
            <p:cNvPicPr/>
            <p:nvPr userDrawn="1"/>
          </p:nvPicPr>
          <p:blipFill>
            <a:blip r:embed="rId20">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D6C24609-BF50-1F34-D366-2FBD024B2016}"/>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FDC89A0C-ED92-1BA7-2F02-CF892D603ED5}"/>
              </a:ext>
            </a:extLst>
          </p:cNvPr>
          <p:cNvPicPr>
            <a:picLocks noChangeAspect="1"/>
          </p:cNvPicPr>
          <p:nvPr userDrawn="1"/>
        </p:nvPicPr>
        <p:blipFill>
          <a:blip r:embed="rId21"/>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21393422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4164137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28.svg"/><Relationship Id="rId4" Type="http://schemas.openxmlformats.org/officeDocument/2006/relationships/image" Target="../media/image26.sv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1.xml"/><Relationship Id="rId5" Type="http://schemas.microsoft.com/office/2007/relationships/hdphoto" Target="../media/hdphoto3.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49.pn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65.jpeg"/><Relationship Id="rId5" Type="http://schemas.microsoft.com/office/2007/relationships/hdphoto" Target="../media/hdphoto7.wdp"/><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microsoft.com/office/2007/relationships/hdphoto" Target="../media/hdphoto8.wdp"/><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hyperlink" Target="https://link.springer.com/article/10.1007/s00018-022-04614-6"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78.png"/><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hyperlink" Target="https://pubs.rsc.org/en/content/articlehtml/2020/sc/d0sc02639e" TargetMode="External"/><Relationship Id="rId5" Type="http://schemas.openxmlformats.org/officeDocument/2006/relationships/image" Target="../media/image11.gif"/><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g"/></Relationships>
</file>

<file path=ppt/slides/_rels/slide46.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95.tmp"/></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microsoft.com/office/2007/relationships/hdphoto" Target="../media/hdphoto12.wdp"/><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101.jpg"/><Relationship Id="rId4" Type="http://schemas.microsoft.com/office/2007/relationships/hdphoto" Target="../media/hdphoto13.wdp"/></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20.xml"/><Relationship Id="rId5" Type="http://schemas.microsoft.com/office/2007/relationships/hdphoto" Target="../media/hdphoto15.wdp"/><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image" Target="../media/image109.jpg"/><Relationship Id="rId5" Type="http://schemas.openxmlformats.org/officeDocument/2006/relationships/hyperlink" Target="https://creativecommons.org/licenses/by-nc/3.0/" TargetMode="External"/><Relationship Id="rId4" Type="http://schemas.openxmlformats.org/officeDocument/2006/relationships/hyperlink" Target="https://jnnp.bmj.com/content/91/12/1329"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diagnosticsolutionslab.com/" TargetMode="External"/><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hyperlink" Target="https://hmdb.ca/"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2.jpe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600200" y="1283711"/>
            <a:ext cx="9144000" cy="2387600"/>
          </a:xfrm>
        </p:spPr>
        <p:txBody>
          <a:bodyPr>
            <a:noAutofit/>
          </a:bodyPr>
          <a:lstStyle/>
          <a:p>
            <a:r>
              <a:rPr lang="en-US" sz="4800" dirty="0"/>
              <a:t>Deciphering Metabolic Signatures: Metabolomics in Aging and Neurodegenerative Disorders</a:t>
            </a:r>
            <a:endParaRPr lang="en-SE" sz="4800" dirty="0"/>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602038"/>
            <a:ext cx="9144000" cy="633095"/>
          </a:xfrm>
        </p:spPr>
        <p:txBody>
          <a:bodyPr>
            <a:normAutofit fontScale="92500" lnSpcReduction="20000"/>
          </a:bodyPr>
          <a:lstStyle/>
          <a:p>
            <a:br>
              <a:rPr lang="en-SE" dirty="0"/>
            </a:br>
            <a:r>
              <a:rPr lang="sl-SI" dirty="0"/>
              <a:t>GP1 - </a:t>
            </a:r>
            <a:r>
              <a:rPr lang="en-GB" dirty="0"/>
              <a:t>Neurology and medical care of neurodegenerative disorders</a:t>
            </a:r>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136493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Gorazd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Drevenšek</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Ljubljana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700" b="0" i="0" u="none" strike="noStrike" kern="1200" cap="none" spc="0" normalizeH="0" baseline="0" noProof="0" dirty="0" err="1">
                <a:ln>
                  <a:noFill/>
                </a:ln>
                <a:solidFill>
                  <a:prstClr val="black"/>
                </a:solidFill>
                <a:effectLst/>
                <a:uLnTx/>
                <a:uFillTx/>
                <a:latin typeface="Calibri" panose="020F0502020204030204"/>
                <a:ea typeface="+mn-ea"/>
                <a:cs typeface="+mn-cs"/>
              </a:rPr>
              <a:t>and</a:t>
            </a:r>
            <a:endParaRPr kumimoji="0" lang="sl-SI"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900" b="0" i="0" u="none" strike="noStrike" kern="1200" cap="none" spc="0" normalizeH="0" baseline="0" noProof="0" dirty="0" err="1">
                <a:ln>
                  <a:noFill/>
                </a:ln>
                <a:solidFill>
                  <a:prstClr val="black"/>
                </a:solidFill>
                <a:effectLst/>
                <a:uLnTx/>
                <a:uFillTx/>
                <a:latin typeface="Calibri" panose="020F0502020204030204"/>
                <a:ea typeface="+mn-ea"/>
                <a:cs typeface="+mn-cs"/>
              </a:rPr>
              <a:t>Manuel</a:t>
            </a:r>
            <a:r>
              <a:rPr kumimoji="0" lang="sl-SI" sz="1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900" b="0" i="0" u="none" strike="noStrike" kern="1200" cap="none" spc="0" normalizeH="0" baseline="0" noProof="0" dirty="0" err="1">
                <a:ln>
                  <a:noFill/>
                </a:ln>
                <a:solidFill>
                  <a:prstClr val="black"/>
                </a:solidFill>
                <a:effectLst/>
                <a:uLnTx/>
                <a:uFillTx/>
                <a:latin typeface="Calibri" panose="020F0502020204030204"/>
                <a:ea typeface="+mn-ea"/>
                <a:cs typeface="+mn-cs"/>
              </a:rPr>
              <a:t>Ramanović</a:t>
            </a:r>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988F7C14-5AB4-763B-70A6-EA9971E71306}"/>
              </a:ext>
            </a:extLst>
          </p:cNvPr>
          <p:cNvPicPr>
            <a:picLocks noChangeAspect="1"/>
          </p:cNvPicPr>
          <p:nvPr/>
        </p:nvPicPr>
        <p:blipFill>
          <a:blip r:embed="rId3"/>
          <a:stretch>
            <a:fillRect/>
          </a:stretch>
        </p:blipFill>
        <p:spPr>
          <a:xfrm>
            <a:off x="2941566" y="880334"/>
            <a:ext cx="9250434" cy="4480560"/>
          </a:xfrm>
          <a:prstGeom prst="rect">
            <a:avLst/>
          </a:prstGeom>
        </p:spPr>
      </p:pic>
      <p:grpSp>
        <p:nvGrpSpPr>
          <p:cNvPr id="9" name="Group 8">
            <a:extLst>
              <a:ext uri="{FF2B5EF4-FFF2-40B4-BE49-F238E27FC236}">
                <a16:creationId xmlns:a16="http://schemas.microsoft.com/office/drawing/2014/main" id="{9CCBC83F-0D91-5E96-78C9-CBB7DBB0F94B}"/>
              </a:ext>
            </a:extLst>
          </p:cNvPr>
          <p:cNvGrpSpPr/>
          <p:nvPr/>
        </p:nvGrpSpPr>
        <p:grpSpPr>
          <a:xfrm>
            <a:off x="0" y="1190743"/>
            <a:ext cx="2941566" cy="3859742"/>
            <a:chOff x="2616592" y="939182"/>
            <a:chExt cx="2419643" cy="2995083"/>
          </a:xfrm>
        </p:grpSpPr>
        <p:pic>
          <p:nvPicPr>
            <p:cNvPr id="7" name="Picture 6" descr="A screenshot of a computer screen&#10;&#10;Description automatically generated">
              <a:extLst>
                <a:ext uri="{FF2B5EF4-FFF2-40B4-BE49-F238E27FC236}">
                  <a16:creationId xmlns:a16="http://schemas.microsoft.com/office/drawing/2014/main" id="{79AD8C97-7B3D-8646-E02F-F7F878391570}"/>
                </a:ext>
              </a:extLst>
            </p:cNvPr>
            <p:cNvPicPr>
              <a:picLocks noChangeAspect="1"/>
            </p:cNvPicPr>
            <p:nvPr/>
          </p:nvPicPr>
          <p:blipFill rotWithShape="1">
            <a:blip r:embed="rId4"/>
            <a:srcRect l="34570" r="35203" b="92312"/>
            <a:stretch/>
          </p:blipFill>
          <p:spPr>
            <a:xfrm>
              <a:off x="2651760" y="939182"/>
              <a:ext cx="2349306" cy="251883"/>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4FB1A8A1-1FFE-27C1-992E-28B15FC28CD4}"/>
                </a:ext>
              </a:extLst>
            </p:cNvPr>
            <p:cNvPicPr>
              <a:picLocks noChangeAspect="1"/>
            </p:cNvPicPr>
            <p:nvPr/>
          </p:nvPicPr>
          <p:blipFill rotWithShape="1">
            <a:blip r:embed="rId4"/>
            <a:srcRect l="67917" t="8595" r="951" b="7673"/>
            <a:stretch/>
          </p:blipFill>
          <p:spPr>
            <a:xfrm>
              <a:off x="2616592" y="1191065"/>
              <a:ext cx="2419643" cy="2743200"/>
            </a:xfrm>
            <a:prstGeom prst="rect">
              <a:avLst/>
            </a:prstGeom>
          </p:spPr>
        </p:pic>
      </p:grpSp>
      <p:pic>
        <p:nvPicPr>
          <p:cNvPr id="13" name="Picture 12" descr="A black text on a white background&#10;&#10;Description automatically generated">
            <a:extLst>
              <a:ext uri="{FF2B5EF4-FFF2-40B4-BE49-F238E27FC236}">
                <a16:creationId xmlns:a16="http://schemas.microsoft.com/office/drawing/2014/main" id="{DBC4EE25-23C2-EBF7-079D-B26C470724AD}"/>
              </a:ext>
            </a:extLst>
          </p:cNvPr>
          <p:cNvPicPr>
            <a:picLocks noChangeAspect="1"/>
          </p:cNvPicPr>
          <p:nvPr/>
        </p:nvPicPr>
        <p:blipFill>
          <a:blip r:embed="rId5"/>
          <a:stretch>
            <a:fillRect/>
          </a:stretch>
        </p:blipFill>
        <p:spPr>
          <a:xfrm>
            <a:off x="9446553" y="47168"/>
            <a:ext cx="2580152" cy="930843"/>
          </a:xfrm>
          <a:prstGeom prst="rect">
            <a:avLst/>
          </a:prstGeom>
        </p:spPr>
      </p:pic>
      <p:sp>
        <p:nvSpPr>
          <p:cNvPr id="15" name="TextBox 14">
            <a:extLst>
              <a:ext uri="{FF2B5EF4-FFF2-40B4-BE49-F238E27FC236}">
                <a16:creationId xmlns:a16="http://schemas.microsoft.com/office/drawing/2014/main" id="{80A48A0E-B32E-C7AF-755D-216F11294FC3}"/>
              </a:ext>
            </a:extLst>
          </p:cNvPr>
          <p:cNvSpPr txBox="1"/>
          <p:nvPr/>
        </p:nvSpPr>
        <p:spPr>
          <a:xfrm>
            <a:off x="165295" y="98672"/>
            <a:ext cx="6098344" cy="701731"/>
          </a:xfrm>
          <a:prstGeom prst="rect">
            <a:avLst/>
          </a:prstGeom>
        </p:spPr>
        <p:txBody>
          <a:bodyPr vert="horz" lIns="91440" tIns="45720" rIns="91440" bIns="45720" rtlCol="0" anchor="ctr">
            <a:normAutofit fontScale="97500"/>
          </a:bodyPr>
          <a:lstStyle>
            <a:lvl1pPr defTabSz="914400">
              <a:lnSpc>
                <a:spcPct val="90000"/>
              </a:lnSpc>
              <a:spcBef>
                <a:spcPct val="0"/>
              </a:spcBef>
              <a:buNone/>
              <a:defRPr sz="4400">
                <a:latin typeface="+mj-lt"/>
                <a:ea typeface="+mj-ea"/>
                <a:cs typeface="+mj-cs"/>
              </a:defRPr>
            </a:lvl1pPr>
          </a:lstStyle>
          <a:p>
            <a:r>
              <a:rPr lang="en-US" dirty="0"/>
              <a:t>Example of report</a:t>
            </a:r>
          </a:p>
        </p:txBody>
      </p:sp>
      <p:sp>
        <p:nvSpPr>
          <p:cNvPr id="16" name="TextBox 15">
            <a:extLst>
              <a:ext uri="{FF2B5EF4-FFF2-40B4-BE49-F238E27FC236}">
                <a16:creationId xmlns:a16="http://schemas.microsoft.com/office/drawing/2014/main" id="{B1B110CA-2E04-1EBA-BF01-3FE0E9506902}"/>
              </a:ext>
            </a:extLst>
          </p:cNvPr>
          <p:cNvSpPr txBox="1"/>
          <p:nvPr/>
        </p:nvSpPr>
        <p:spPr>
          <a:xfrm>
            <a:off x="6915275" y="6488668"/>
            <a:ext cx="3997014" cy="307777"/>
          </a:xfrm>
          <a:prstGeom prst="rect">
            <a:avLst/>
          </a:prstGeom>
          <a:noFill/>
        </p:spPr>
        <p:txBody>
          <a:bodyPr wrap="square">
            <a:spAutoFit/>
          </a:bodyPr>
          <a:lstStyle/>
          <a:p>
            <a:r>
              <a:rPr lang="en-US" sz="1400" dirty="0"/>
              <a:t>https://</a:t>
            </a:r>
            <a:r>
              <a:rPr lang="en-US" sz="1400" dirty="0" err="1"/>
              <a:t>www.diagnosticsolutionslab.com</a:t>
            </a:r>
            <a:r>
              <a:rPr lang="en-US" sz="1400" dirty="0"/>
              <a:t>/tests/</a:t>
            </a:r>
            <a:r>
              <a:rPr lang="en-US" sz="1400" dirty="0" err="1"/>
              <a:t>omx</a:t>
            </a:r>
            <a:endParaRPr lang="en-US" sz="1400" dirty="0"/>
          </a:p>
        </p:txBody>
      </p:sp>
    </p:spTree>
    <p:extLst>
      <p:ext uri="{BB962C8B-B14F-4D97-AF65-F5344CB8AC3E}">
        <p14:creationId xmlns:p14="http://schemas.microsoft.com/office/powerpoint/2010/main" val="1734260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0BA2992-3C3D-BB11-D4F4-1AEFE5DFDF9B}"/>
              </a:ext>
            </a:extLst>
          </p:cNvPr>
          <p:cNvGrpSpPr/>
          <p:nvPr/>
        </p:nvGrpSpPr>
        <p:grpSpPr>
          <a:xfrm>
            <a:off x="493796" y="1364049"/>
            <a:ext cx="11084296" cy="3783668"/>
            <a:chOff x="493796" y="1364049"/>
            <a:chExt cx="11084296" cy="3783668"/>
          </a:xfrm>
        </p:grpSpPr>
        <p:sp>
          <p:nvSpPr>
            <p:cNvPr id="7" name="Oval 6">
              <a:extLst>
                <a:ext uri="{FF2B5EF4-FFF2-40B4-BE49-F238E27FC236}">
                  <a16:creationId xmlns:a16="http://schemas.microsoft.com/office/drawing/2014/main" id="{9449C3D3-B6CF-7B54-816C-437382C5DC06}"/>
                </a:ext>
              </a:extLst>
            </p:cNvPr>
            <p:cNvSpPr/>
            <p:nvPr/>
          </p:nvSpPr>
          <p:spPr>
            <a:xfrm>
              <a:off x="493796" y="1441339"/>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10">
              <a:extLst>
                <a:ext uri="{FF2B5EF4-FFF2-40B4-BE49-F238E27FC236}">
                  <a16:creationId xmlns:a16="http://schemas.microsoft.com/office/drawing/2014/main" id="{FBCFB1F0-272D-69B8-3592-1FC2C1CF14BF}"/>
                </a:ext>
              </a:extLst>
            </p:cNvPr>
            <p:cNvSpPr/>
            <p:nvPr/>
          </p:nvSpPr>
          <p:spPr>
            <a:xfrm>
              <a:off x="2097421" y="1364049"/>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2000" b="1" kern="1200" dirty="0"/>
                <a:t>Biomarker discovery</a:t>
              </a:r>
              <a:endParaRPr lang="en-US" sz="2000" kern="1200" dirty="0"/>
            </a:p>
          </p:txBody>
        </p:sp>
        <p:sp>
          <p:nvSpPr>
            <p:cNvPr id="12" name="Oval 11">
              <a:extLst>
                <a:ext uri="{FF2B5EF4-FFF2-40B4-BE49-F238E27FC236}">
                  <a16:creationId xmlns:a16="http://schemas.microsoft.com/office/drawing/2014/main" id="{3EBE5155-C182-7086-0D89-DAC1A596543C}"/>
                </a:ext>
              </a:extLst>
            </p:cNvPr>
            <p:cNvSpPr/>
            <p:nvPr/>
          </p:nvSpPr>
          <p:spPr>
            <a:xfrm>
              <a:off x="6400611" y="1441339"/>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DC6A8CDF-0FED-D632-A252-F95FC024462B}"/>
                </a:ext>
              </a:extLst>
            </p:cNvPr>
            <p:cNvSpPr/>
            <p:nvPr/>
          </p:nvSpPr>
          <p:spPr>
            <a:xfrm>
              <a:off x="8081682" y="1461438"/>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nSpc>
                  <a:spcPct val="100000"/>
                </a:lnSpc>
              </a:pPr>
              <a:r>
                <a:rPr lang="en-US" sz="1600" dirty="0"/>
                <a:t>Metabolomics enables the </a:t>
              </a:r>
              <a:r>
                <a:rPr lang="en-US" sz="1600" b="1" dirty="0"/>
                <a:t>identification of specific metabolites </a:t>
              </a:r>
              <a:r>
                <a:rPr lang="en-US" sz="1600" dirty="0"/>
                <a:t>that may serve as biomarkers for aging and neurodegenerative diseases, offering </a:t>
              </a:r>
              <a:r>
                <a:rPr lang="en-US" sz="1600" b="1" dirty="0"/>
                <a:t>diagnostic and prognostic value</a:t>
              </a:r>
              <a:r>
                <a:rPr lang="en-US" sz="1600" baseline="30000" dirty="0"/>
                <a:t>1</a:t>
              </a:r>
              <a:endParaRPr lang="en-US" sz="1600" dirty="0"/>
            </a:p>
          </p:txBody>
        </p:sp>
        <p:sp>
          <p:nvSpPr>
            <p:cNvPr id="15" name="Oval 14">
              <a:extLst>
                <a:ext uri="{FF2B5EF4-FFF2-40B4-BE49-F238E27FC236}">
                  <a16:creationId xmlns:a16="http://schemas.microsoft.com/office/drawing/2014/main" id="{3B75B855-A921-9286-3C0C-D0F0ADAD223E}"/>
                </a:ext>
              </a:extLst>
            </p:cNvPr>
            <p:cNvSpPr/>
            <p:nvPr/>
          </p:nvSpPr>
          <p:spPr>
            <a:xfrm>
              <a:off x="493796" y="3664392"/>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16">
              <a:extLst>
                <a:ext uri="{FF2B5EF4-FFF2-40B4-BE49-F238E27FC236}">
                  <a16:creationId xmlns:a16="http://schemas.microsoft.com/office/drawing/2014/main" id="{6FE458E8-C525-5816-35E0-E4EF177C41E1}"/>
                </a:ext>
              </a:extLst>
            </p:cNvPr>
            <p:cNvSpPr/>
            <p:nvPr/>
          </p:nvSpPr>
          <p:spPr>
            <a:xfrm>
              <a:off x="2223160" y="3662219"/>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nSpc>
                  <a:spcPct val="100000"/>
                </a:lnSpc>
              </a:pPr>
              <a:r>
                <a:rPr lang="en-US" sz="2000" b="1" dirty="0"/>
                <a:t>Understanding Pathophysiology</a:t>
              </a:r>
              <a:endParaRPr lang="en-US" sz="2000" dirty="0"/>
            </a:p>
          </p:txBody>
        </p:sp>
        <p:sp>
          <p:nvSpPr>
            <p:cNvPr id="18" name="Oval 17">
              <a:extLst>
                <a:ext uri="{FF2B5EF4-FFF2-40B4-BE49-F238E27FC236}">
                  <a16:creationId xmlns:a16="http://schemas.microsoft.com/office/drawing/2014/main" id="{478B1A57-A842-2986-F25F-60D21F5FA9D9}"/>
                </a:ext>
              </a:extLst>
            </p:cNvPr>
            <p:cNvSpPr/>
            <p:nvPr/>
          </p:nvSpPr>
          <p:spPr>
            <a:xfrm>
              <a:off x="6400611" y="3664392"/>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09DF5A80-A091-1428-7619-349841E6F282}"/>
                </a:ext>
              </a:extLst>
            </p:cNvPr>
            <p:cNvSpPr/>
            <p:nvPr/>
          </p:nvSpPr>
          <p:spPr>
            <a:xfrm>
              <a:off x="8081682" y="3662219"/>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nSpc>
                  <a:spcPct val="100000"/>
                </a:lnSpc>
              </a:pPr>
              <a:r>
                <a:rPr lang="en-US" sz="1600" dirty="0"/>
                <a:t>Metabolomics helps in </a:t>
              </a:r>
              <a:r>
                <a:rPr lang="en-US" sz="1600" b="1" dirty="0"/>
                <a:t>elucidating the complex metabolic pathways </a:t>
              </a:r>
              <a:r>
                <a:rPr lang="en-US" sz="1600" dirty="0"/>
                <a:t>implicated in aging and neurodegenerative diseases. This understanding is crucial for </a:t>
              </a:r>
              <a:r>
                <a:rPr lang="en-US" sz="1600" b="1" dirty="0"/>
                <a:t>unraveling the mechanisms </a:t>
              </a:r>
              <a:r>
                <a:rPr lang="en-US" sz="1600" dirty="0"/>
                <a:t>that contribute to disease development and progression</a:t>
              </a:r>
              <a:r>
                <a:rPr lang="en-US" sz="1600" baseline="30000" dirty="0"/>
                <a:t>2</a:t>
              </a:r>
              <a:r>
                <a:rPr lang="en-US" sz="1600" dirty="0"/>
                <a:t> </a:t>
              </a:r>
            </a:p>
          </p:txBody>
        </p:sp>
      </p:grpSp>
      <p:sp>
        <p:nvSpPr>
          <p:cNvPr id="8" name="Title 1">
            <a:extLst>
              <a:ext uri="{FF2B5EF4-FFF2-40B4-BE49-F238E27FC236}">
                <a16:creationId xmlns:a16="http://schemas.microsoft.com/office/drawing/2014/main" id="{67439E48-539B-4723-B387-A3C495EB5A36}"/>
              </a:ext>
            </a:extLst>
          </p:cNvPr>
          <p:cNvSpPr txBox="1">
            <a:spLocks/>
          </p:cNvSpPr>
          <p:nvPr/>
        </p:nvSpPr>
        <p:spPr>
          <a:xfrm>
            <a:off x="336031" y="147920"/>
            <a:ext cx="10515600" cy="7216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Metabolomics in aging and neurodegenerative diseases</a:t>
            </a:r>
          </a:p>
        </p:txBody>
      </p:sp>
      <p:sp>
        <p:nvSpPr>
          <p:cNvPr id="22" name="Rectangle 21" descr="Magnifying glass">
            <a:extLst>
              <a:ext uri="{FF2B5EF4-FFF2-40B4-BE49-F238E27FC236}">
                <a16:creationId xmlns:a16="http://schemas.microsoft.com/office/drawing/2014/main" id="{75A11AA4-A22D-3053-2E3E-3DC7CD226DFB}"/>
              </a:ext>
            </a:extLst>
          </p:cNvPr>
          <p:cNvSpPr/>
          <p:nvPr/>
        </p:nvSpPr>
        <p:spPr>
          <a:xfrm>
            <a:off x="703174" y="1670406"/>
            <a:ext cx="1082748" cy="108274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3" name="Rectangle 22" descr="DNA">
            <a:extLst>
              <a:ext uri="{FF2B5EF4-FFF2-40B4-BE49-F238E27FC236}">
                <a16:creationId xmlns:a16="http://schemas.microsoft.com/office/drawing/2014/main" id="{C03E05B0-B348-67AC-4402-488AB92FB565}"/>
              </a:ext>
            </a:extLst>
          </p:cNvPr>
          <p:cNvSpPr/>
          <p:nvPr/>
        </p:nvSpPr>
        <p:spPr>
          <a:xfrm>
            <a:off x="6600899" y="1661726"/>
            <a:ext cx="1082748" cy="108274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Rectangle 23" descr="Brain in head">
            <a:extLst>
              <a:ext uri="{FF2B5EF4-FFF2-40B4-BE49-F238E27FC236}">
                <a16:creationId xmlns:a16="http://schemas.microsoft.com/office/drawing/2014/main" id="{32A2106D-775F-1FF3-8C71-B44FD51FB9D0}"/>
              </a:ext>
            </a:extLst>
          </p:cNvPr>
          <p:cNvSpPr/>
          <p:nvPr/>
        </p:nvSpPr>
        <p:spPr>
          <a:xfrm>
            <a:off x="693520" y="3862507"/>
            <a:ext cx="1082748" cy="108274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Rectangle 24" descr="Finger Print">
            <a:extLst>
              <a:ext uri="{FF2B5EF4-FFF2-40B4-BE49-F238E27FC236}">
                <a16:creationId xmlns:a16="http://schemas.microsoft.com/office/drawing/2014/main" id="{43A1EB99-980A-CAC2-E9A2-B3FC8C2FB7B8}"/>
              </a:ext>
            </a:extLst>
          </p:cNvPr>
          <p:cNvSpPr/>
          <p:nvPr/>
        </p:nvSpPr>
        <p:spPr>
          <a:xfrm>
            <a:off x="6600899" y="3904831"/>
            <a:ext cx="1082748" cy="1082748"/>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a:extLst>
              <a:ext uri="{FF2B5EF4-FFF2-40B4-BE49-F238E27FC236}">
                <a16:creationId xmlns:a16="http://schemas.microsoft.com/office/drawing/2014/main" id="{E2C50EB9-542C-1A90-9F4E-0D5163EDC5A1}"/>
              </a:ext>
            </a:extLst>
          </p:cNvPr>
          <p:cNvSpPr txBox="1"/>
          <p:nvPr/>
        </p:nvSpPr>
        <p:spPr>
          <a:xfrm>
            <a:off x="6654687" y="5863000"/>
            <a:ext cx="4338283" cy="1015663"/>
          </a:xfrm>
          <a:prstGeom prst="rect">
            <a:avLst/>
          </a:prstGeom>
          <a:noFill/>
        </p:spPr>
        <p:txBody>
          <a:bodyPr wrap="square">
            <a:spAutoFit/>
          </a:bodyPr>
          <a:lstStyle/>
          <a:p>
            <a:r>
              <a:rPr lang="en-US" sz="1000" baseline="30000" dirty="0"/>
              <a:t>1</a:t>
            </a:r>
            <a:r>
              <a:rPr lang="en-US" sz="1000" dirty="0"/>
              <a:t>Trushina, E., &amp; Mielke, M. M.. Recent Advances in the Application of Metabolomics to Alzheimer's Disease. </a:t>
            </a:r>
            <a:r>
              <a:rPr lang="en-US" sz="1000" dirty="0" err="1"/>
              <a:t>Biochimica</a:t>
            </a:r>
            <a:r>
              <a:rPr lang="en-US" sz="1000" dirty="0"/>
              <a:t> et </a:t>
            </a:r>
            <a:r>
              <a:rPr lang="en-US" sz="1000" dirty="0" err="1"/>
              <a:t>Biophysica</a:t>
            </a:r>
            <a:r>
              <a:rPr lang="en-US" sz="1000" dirty="0"/>
              <a:t> Acta, 2014</a:t>
            </a:r>
          </a:p>
          <a:p>
            <a:r>
              <a:rPr lang="en-US" sz="1000" baseline="30000" dirty="0"/>
              <a:t>2 </a:t>
            </a:r>
            <a:r>
              <a:rPr lang="en-US" sz="1000" dirty="0" err="1"/>
              <a:t>Maitre</a:t>
            </a:r>
            <a:r>
              <a:rPr lang="en-US" sz="1000" dirty="0"/>
              <a:t>, L., Robinson, O., Martinez-Moral, M. P., </a:t>
            </a:r>
            <a:r>
              <a:rPr lang="en-US" sz="1000" dirty="0" err="1"/>
              <a:t>Stronati</a:t>
            </a:r>
            <a:r>
              <a:rPr lang="en-US" sz="1000" dirty="0"/>
              <a:t>, A., </a:t>
            </a:r>
            <a:r>
              <a:rPr lang="en-US" sz="1000" dirty="0" err="1"/>
              <a:t>Vafeiadi</a:t>
            </a:r>
            <a:r>
              <a:rPr lang="en-US" sz="1000" dirty="0"/>
              <a:t>, M., </a:t>
            </a:r>
            <a:r>
              <a:rPr lang="en-US" sz="1000" dirty="0" err="1"/>
              <a:t>Athersuch</a:t>
            </a:r>
            <a:r>
              <a:rPr lang="en-US" sz="1000" dirty="0"/>
              <a:t>, T. J., et al. (2018). Urinary Metabolomic Profiling Reveals the Effect of Prenatal Maternal Stress on Neurodevelopment in Infants. </a:t>
            </a:r>
            <a:r>
              <a:rPr lang="en-US" sz="1000" dirty="0" err="1"/>
              <a:t>PLoS</a:t>
            </a:r>
            <a:r>
              <a:rPr lang="en-US" sz="1000" dirty="0"/>
              <a:t> ONE, 13(4), e0195810. doi:10.1371/journal.pone.0195810</a:t>
            </a:r>
          </a:p>
        </p:txBody>
      </p:sp>
    </p:spTree>
    <p:extLst>
      <p:ext uri="{BB962C8B-B14F-4D97-AF65-F5344CB8AC3E}">
        <p14:creationId xmlns:p14="http://schemas.microsoft.com/office/powerpoint/2010/main" val="1903838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0BA2992-3C3D-BB11-D4F4-1AEFE5DFDF9B}"/>
              </a:ext>
            </a:extLst>
          </p:cNvPr>
          <p:cNvGrpSpPr/>
          <p:nvPr/>
        </p:nvGrpSpPr>
        <p:grpSpPr>
          <a:xfrm>
            <a:off x="493796" y="1364049"/>
            <a:ext cx="11084296" cy="3783668"/>
            <a:chOff x="493796" y="1364049"/>
            <a:chExt cx="11084296" cy="3783668"/>
          </a:xfrm>
        </p:grpSpPr>
        <p:sp>
          <p:nvSpPr>
            <p:cNvPr id="7" name="Oval 6">
              <a:extLst>
                <a:ext uri="{FF2B5EF4-FFF2-40B4-BE49-F238E27FC236}">
                  <a16:creationId xmlns:a16="http://schemas.microsoft.com/office/drawing/2014/main" id="{9449C3D3-B6CF-7B54-816C-437382C5DC06}"/>
                </a:ext>
              </a:extLst>
            </p:cNvPr>
            <p:cNvSpPr/>
            <p:nvPr/>
          </p:nvSpPr>
          <p:spPr>
            <a:xfrm>
              <a:off x="493796" y="1441339"/>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10">
              <a:extLst>
                <a:ext uri="{FF2B5EF4-FFF2-40B4-BE49-F238E27FC236}">
                  <a16:creationId xmlns:a16="http://schemas.microsoft.com/office/drawing/2014/main" id="{FBCFB1F0-272D-69B8-3592-1FC2C1CF14BF}"/>
                </a:ext>
              </a:extLst>
            </p:cNvPr>
            <p:cNvSpPr/>
            <p:nvPr/>
          </p:nvSpPr>
          <p:spPr>
            <a:xfrm>
              <a:off x="2097421" y="1364049"/>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2000" b="1" kern="1200" dirty="0"/>
                <a:t>Monitoring disease progression</a:t>
              </a:r>
              <a:endParaRPr lang="en-US" sz="2000" kern="1200" dirty="0"/>
            </a:p>
          </p:txBody>
        </p:sp>
        <p:sp>
          <p:nvSpPr>
            <p:cNvPr id="12" name="Oval 11">
              <a:extLst>
                <a:ext uri="{FF2B5EF4-FFF2-40B4-BE49-F238E27FC236}">
                  <a16:creationId xmlns:a16="http://schemas.microsoft.com/office/drawing/2014/main" id="{3EBE5155-C182-7086-0D89-DAC1A596543C}"/>
                </a:ext>
              </a:extLst>
            </p:cNvPr>
            <p:cNvSpPr/>
            <p:nvPr/>
          </p:nvSpPr>
          <p:spPr>
            <a:xfrm>
              <a:off x="6400611" y="1441339"/>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Kidneys">
              <a:extLst>
                <a:ext uri="{FF2B5EF4-FFF2-40B4-BE49-F238E27FC236}">
                  <a16:creationId xmlns:a16="http://schemas.microsoft.com/office/drawing/2014/main" id="{0FB9F2C9-2939-D026-95A8-DBB689D19060}"/>
                </a:ext>
              </a:extLst>
            </p:cNvPr>
            <p:cNvSpPr/>
            <p:nvPr/>
          </p:nvSpPr>
          <p:spPr>
            <a:xfrm>
              <a:off x="6712109" y="1752837"/>
              <a:ext cx="860328" cy="86032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13">
              <a:extLst>
                <a:ext uri="{FF2B5EF4-FFF2-40B4-BE49-F238E27FC236}">
                  <a16:creationId xmlns:a16="http://schemas.microsoft.com/office/drawing/2014/main" id="{DC6A8CDF-0FED-D632-A252-F95FC024462B}"/>
                </a:ext>
              </a:extLst>
            </p:cNvPr>
            <p:cNvSpPr/>
            <p:nvPr/>
          </p:nvSpPr>
          <p:spPr>
            <a:xfrm>
              <a:off x="8081682" y="1461438"/>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n-US" sz="1600" kern="1200" dirty="0"/>
                <a:t>Metabolomics provides a dynamic view of metabolic changes over time, allowing for the </a:t>
              </a:r>
              <a:r>
                <a:rPr lang="en-US" sz="1600" b="1" kern="1200" dirty="0"/>
                <a:t>monitoring of disease progression</a:t>
              </a:r>
              <a:r>
                <a:rPr lang="en-US" sz="1600" kern="1200" dirty="0"/>
                <a:t>. This temporal information is valuable for </a:t>
              </a:r>
              <a:r>
                <a:rPr lang="en-US" sz="1600" b="1" kern="1200" dirty="0"/>
                <a:t>developing</a:t>
              </a:r>
              <a:r>
                <a:rPr lang="en-US" sz="1600" kern="1200" dirty="0"/>
                <a:t> targeted </a:t>
              </a:r>
              <a:r>
                <a:rPr lang="en-US" sz="1600" b="1" kern="1200" dirty="0"/>
                <a:t>interventions</a:t>
              </a:r>
              <a:r>
                <a:rPr lang="en-US" sz="1600" kern="1200" dirty="0"/>
                <a:t> and assessing treatment efficacy</a:t>
              </a:r>
              <a:r>
                <a:rPr lang="en-US" sz="1600" kern="1200" baseline="30000" dirty="0"/>
                <a:t>1</a:t>
              </a:r>
              <a:endParaRPr lang="en-US" sz="1600" kern="1200" dirty="0"/>
            </a:p>
          </p:txBody>
        </p:sp>
        <p:sp>
          <p:nvSpPr>
            <p:cNvPr id="15" name="Oval 14">
              <a:extLst>
                <a:ext uri="{FF2B5EF4-FFF2-40B4-BE49-F238E27FC236}">
                  <a16:creationId xmlns:a16="http://schemas.microsoft.com/office/drawing/2014/main" id="{3B75B855-A921-9286-3C0C-D0F0ADAD223E}"/>
                </a:ext>
              </a:extLst>
            </p:cNvPr>
            <p:cNvSpPr/>
            <p:nvPr/>
          </p:nvSpPr>
          <p:spPr>
            <a:xfrm>
              <a:off x="493796" y="3664392"/>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Apple">
              <a:extLst>
                <a:ext uri="{FF2B5EF4-FFF2-40B4-BE49-F238E27FC236}">
                  <a16:creationId xmlns:a16="http://schemas.microsoft.com/office/drawing/2014/main" id="{2AB6585C-C9B3-39B7-C532-67B8781AFD99}"/>
                </a:ext>
              </a:extLst>
            </p:cNvPr>
            <p:cNvSpPr/>
            <p:nvPr/>
          </p:nvSpPr>
          <p:spPr>
            <a:xfrm>
              <a:off x="805294" y="3975891"/>
              <a:ext cx="860328" cy="86032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Freeform 16">
              <a:extLst>
                <a:ext uri="{FF2B5EF4-FFF2-40B4-BE49-F238E27FC236}">
                  <a16:creationId xmlns:a16="http://schemas.microsoft.com/office/drawing/2014/main" id="{6FE458E8-C525-5816-35E0-E4EF177C41E1}"/>
                </a:ext>
              </a:extLst>
            </p:cNvPr>
            <p:cNvSpPr/>
            <p:nvPr/>
          </p:nvSpPr>
          <p:spPr>
            <a:xfrm>
              <a:off x="2223160" y="3662219"/>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2000" b="1" kern="1200" dirty="0"/>
                <a:t>Nutritional intervention</a:t>
              </a:r>
              <a:endParaRPr lang="en-US" sz="2000" kern="1200" dirty="0"/>
            </a:p>
          </p:txBody>
        </p:sp>
        <p:sp>
          <p:nvSpPr>
            <p:cNvPr id="18" name="Oval 17">
              <a:extLst>
                <a:ext uri="{FF2B5EF4-FFF2-40B4-BE49-F238E27FC236}">
                  <a16:creationId xmlns:a16="http://schemas.microsoft.com/office/drawing/2014/main" id="{478B1A57-A842-2986-F25F-60D21F5FA9D9}"/>
                </a:ext>
              </a:extLst>
            </p:cNvPr>
            <p:cNvSpPr/>
            <p:nvPr/>
          </p:nvSpPr>
          <p:spPr>
            <a:xfrm>
              <a:off x="6400611" y="3664392"/>
              <a:ext cx="1483325" cy="148332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Rectangle 18" descr="Avocado">
              <a:extLst>
                <a:ext uri="{FF2B5EF4-FFF2-40B4-BE49-F238E27FC236}">
                  <a16:creationId xmlns:a16="http://schemas.microsoft.com/office/drawing/2014/main" id="{DD0474A8-6ED5-F5A8-0358-39DDB3AC008D}"/>
                </a:ext>
              </a:extLst>
            </p:cNvPr>
            <p:cNvSpPr/>
            <p:nvPr/>
          </p:nvSpPr>
          <p:spPr>
            <a:xfrm>
              <a:off x="6712109" y="3975891"/>
              <a:ext cx="860328" cy="86032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Freeform 19">
              <a:extLst>
                <a:ext uri="{FF2B5EF4-FFF2-40B4-BE49-F238E27FC236}">
                  <a16:creationId xmlns:a16="http://schemas.microsoft.com/office/drawing/2014/main" id="{09DF5A80-A091-1428-7619-349841E6F282}"/>
                </a:ext>
              </a:extLst>
            </p:cNvPr>
            <p:cNvSpPr/>
            <p:nvPr/>
          </p:nvSpPr>
          <p:spPr>
            <a:xfrm>
              <a:off x="8081682" y="3662219"/>
              <a:ext cx="3496410" cy="1483325"/>
            </a:xfrm>
            <a:custGeom>
              <a:avLst/>
              <a:gdLst>
                <a:gd name="connsiteX0" fmla="*/ 0 w 3496410"/>
                <a:gd name="connsiteY0" fmla="*/ 0 h 1483325"/>
                <a:gd name="connsiteX1" fmla="*/ 3496410 w 3496410"/>
                <a:gd name="connsiteY1" fmla="*/ 0 h 1483325"/>
                <a:gd name="connsiteX2" fmla="*/ 3496410 w 3496410"/>
                <a:gd name="connsiteY2" fmla="*/ 1483325 h 1483325"/>
                <a:gd name="connsiteX3" fmla="*/ 0 w 3496410"/>
                <a:gd name="connsiteY3" fmla="*/ 1483325 h 1483325"/>
                <a:gd name="connsiteX4" fmla="*/ 0 w 3496410"/>
                <a:gd name="connsiteY4" fmla="*/ 0 h 148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410" h="1483325">
                  <a:moveTo>
                    <a:pt x="0" y="0"/>
                  </a:moveTo>
                  <a:lnTo>
                    <a:pt x="3496410" y="0"/>
                  </a:lnTo>
                  <a:lnTo>
                    <a:pt x="3496410" y="1483325"/>
                  </a:lnTo>
                  <a:lnTo>
                    <a:pt x="0" y="14833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just" defTabSz="622300">
                <a:lnSpc>
                  <a:spcPct val="100000"/>
                </a:lnSpc>
                <a:spcBef>
                  <a:spcPct val="0"/>
                </a:spcBef>
                <a:spcAft>
                  <a:spcPct val="35000"/>
                </a:spcAft>
                <a:buNone/>
              </a:pPr>
              <a:r>
                <a:rPr lang="en-GB" sz="1600" kern="1200" dirty="0"/>
                <a:t>Metabolomics aids in </a:t>
              </a:r>
              <a:r>
                <a:rPr lang="en-GB" sz="1600" b="1" kern="1200" dirty="0"/>
                <a:t>evaluating the impact of nutrition on aging and neurodegenerative diseases</a:t>
              </a:r>
              <a:r>
                <a:rPr lang="en-GB" sz="1600" kern="1200" dirty="0"/>
                <a:t>. It can identify metabolic changes associated with dietary interventions and help tailor </a:t>
              </a:r>
              <a:r>
                <a:rPr lang="en-GB" sz="1600" b="1" kern="1200" dirty="0"/>
                <a:t>personalized nutritional strategies</a:t>
              </a:r>
              <a:r>
                <a:rPr lang="en-US" sz="1600" kern="1200" baseline="30000" dirty="0"/>
                <a:t>2</a:t>
              </a:r>
              <a:r>
                <a:rPr lang="en-US" sz="1600" kern="1200" dirty="0"/>
                <a:t> </a:t>
              </a:r>
            </a:p>
          </p:txBody>
        </p:sp>
      </p:grpSp>
      <p:sp>
        <p:nvSpPr>
          <p:cNvPr id="8" name="Title 1">
            <a:extLst>
              <a:ext uri="{FF2B5EF4-FFF2-40B4-BE49-F238E27FC236}">
                <a16:creationId xmlns:a16="http://schemas.microsoft.com/office/drawing/2014/main" id="{67439E48-539B-4723-B387-A3C495EB5A36}"/>
              </a:ext>
            </a:extLst>
          </p:cNvPr>
          <p:cNvSpPr txBox="1">
            <a:spLocks/>
          </p:cNvSpPr>
          <p:nvPr/>
        </p:nvSpPr>
        <p:spPr>
          <a:xfrm>
            <a:off x="336031" y="147920"/>
            <a:ext cx="10515600" cy="7216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Metabolomics in aging and neurodegenerative diseases</a:t>
            </a:r>
          </a:p>
        </p:txBody>
      </p:sp>
      <p:sp>
        <p:nvSpPr>
          <p:cNvPr id="2" name="TextBox 1">
            <a:extLst>
              <a:ext uri="{FF2B5EF4-FFF2-40B4-BE49-F238E27FC236}">
                <a16:creationId xmlns:a16="http://schemas.microsoft.com/office/drawing/2014/main" id="{EAF944DA-80F5-5F96-DF2F-4398BDB5ECF9}"/>
              </a:ext>
            </a:extLst>
          </p:cNvPr>
          <p:cNvSpPr txBox="1"/>
          <p:nvPr/>
        </p:nvSpPr>
        <p:spPr>
          <a:xfrm>
            <a:off x="6656295" y="5885272"/>
            <a:ext cx="4424082" cy="1015663"/>
          </a:xfrm>
          <a:prstGeom prst="rect">
            <a:avLst/>
          </a:prstGeom>
          <a:noFill/>
        </p:spPr>
        <p:txBody>
          <a:bodyPr wrap="square">
            <a:spAutoFit/>
          </a:bodyPr>
          <a:lstStyle>
            <a:defPPr>
              <a:defRPr lang="en-US"/>
            </a:defPPr>
            <a:lvl1pPr>
              <a:defRPr sz="1200" baseline="30000"/>
            </a:lvl1pPr>
          </a:lstStyle>
          <a:p>
            <a:r>
              <a:rPr lang="en-US" sz="1000" dirty="0"/>
              <a:t>1</a:t>
            </a:r>
            <a:r>
              <a:rPr lang="en-US" sz="1000" baseline="0" dirty="0"/>
              <a:t>Bourgognon JM, Steinert JR. The metabolome identity: basis for discovery of biomarkers in neurodegeneration. Neural Regen Res. 2019 </a:t>
            </a:r>
          </a:p>
          <a:p>
            <a:r>
              <a:rPr lang="en-US" sz="1000" dirty="0"/>
              <a:t>2</a:t>
            </a:r>
            <a:r>
              <a:rPr lang="en-US" sz="1000" baseline="0" dirty="0"/>
              <a:t>Khodadadi, S., </a:t>
            </a:r>
            <a:r>
              <a:rPr lang="en-US" sz="1000" baseline="0" dirty="0" err="1"/>
              <a:t>Sobhani</a:t>
            </a:r>
            <a:r>
              <a:rPr lang="en-US" sz="1000" baseline="0" dirty="0"/>
              <a:t>, N., </a:t>
            </a:r>
            <a:r>
              <a:rPr lang="en-US" sz="1000" baseline="0" dirty="0" err="1"/>
              <a:t>Mirshekar</a:t>
            </a:r>
            <a:r>
              <a:rPr lang="en-US" sz="1000" baseline="0" dirty="0"/>
              <a:t>, S., </a:t>
            </a:r>
            <a:r>
              <a:rPr lang="en-US" sz="1000" baseline="0" dirty="0" err="1"/>
              <a:t>Ghiasvand</a:t>
            </a:r>
            <a:r>
              <a:rPr lang="en-US" sz="1000" baseline="0" dirty="0"/>
              <a:t>, R., </a:t>
            </a:r>
            <a:r>
              <a:rPr lang="en-US" sz="1000" baseline="0" dirty="0" err="1"/>
              <a:t>Pourmasoumi</a:t>
            </a:r>
            <a:r>
              <a:rPr lang="en-US" sz="1000" baseline="0" dirty="0"/>
              <a:t>, M., &amp; </a:t>
            </a:r>
            <a:r>
              <a:rPr lang="en-US" sz="1000" baseline="0" dirty="0" err="1"/>
              <a:t>Miraghajani</a:t>
            </a:r>
            <a:r>
              <a:rPr lang="en-US" sz="1000" baseline="0" dirty="0"/>
              <a:t>, M. Dietary Fat, and Risk of Alzheimer's Disease: A Systematic Review and Meta-Analysis of 16 Cohort Studies. Aging Clinical and Experimental Research, 2019</a:t>
            </a:r>
          </a:p>
        </p:txBody>
      </p:sp>
      <p:pic>
        <p:nvPicPr>
          <p:cNvPr id="4" name="Graphic 3" descr="Head with gears with solid fill">
            <a:extLst>
              <a:ext uri="{FF2B5EF4-FFF2-40B4-BE49-F238E27FC236}">
                <a16:creationId xmlns:a16="http://schemas.microsoft.com/office/drawing/2014/main" id="{B8417FC8-74BB-967D-93E7-9BAC41434F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294" y="1710283"/>
            <a:ext cx="914400" cy="914400"/>
          </a:xfrm>
          <a:prstGeom prst="rect">
            <a:avLst/>
          </a:prstGeom>
        </p:spPr>
      </p:pic>
    </p:spTree>
    <p:extLst>
      <p:ext uri="{BB962C8B-B14F-4D97-AF65-F5344CB8AC3E}">
        <p14:creationId xmlns:p14="http://schemas.microsoft.com/office/powerpoint/2010/main" val="1082850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CAE1E5-EE3C-7DA7-3B84-88535AD14F48}"/>
              </a:ext>
            </a:extLst>
          </p:cNvPr>
          <p:cNvSpPr txBox="1">
            <a:spLocks/>
          </p:cNvSpPr>
          <p:nvPr/>
        </p:nvSpPr>
        <p:spPr>
          <a:xfrm>
            <a:off x="301916" y="78545"/>
            <a:ext cx="10173010" cy="757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aging?</a:t>
            </a:r>
          </a:p>
        </p:txBody>
      </p:sp>
      <p:sp>
        <p:nvSpPr>
          <p:cNvPr id="11" name="TextBox 10">
            <a:extLst>
              <a:ext uri="{FF2B5EF4-FFF2-40B4-BE49-F238E27FC236}">
                <a16:creationId xmlns:a16="http://schemas.microsoft.com/office/drawing/2014/main" id="{52802A74-315A-845E-6D0F-054B9EF181BD}"/>
              </a:ext>
            </a:extLst>
          </p:cNvPr>
          <p:cNvSpPr txBox="1"/>
          <p:nvPr/>
        </p:nvSpPr>
        <p:spPr>
          <a:xfrm>
            <a:off x="301916" y="835855"/>
            <a:ext cx="11890084" cy="1631216"/>
          </a:xfrm>
          <a:prstGeom prst="rect">
            <a:avLst/>
          </a:prstGeom>
          <a:noFill/>
        </p:spPr>
        <p:txBody>
          <a:bodyPr wrap="square" rtlCol="0">
            <a:spAutoFit/>
          </a:bodyPr>
          <a:lstStyle/>
          <a:p>
            <a:r>
              <a:rPr lang="en-GB" sz="2000" b="1" dirty="0">
                <a:effectLst/>
                <a:latin typeface="Helvetica" pitchFamily="2" charset="0"/>
              </a:rPr>
              <a:t>Definitions of aging</a:t>
            </a:r>
            <a:r>
              <a:rPr lang="en-GB" sz="2000" dirty="0">
                <a:effectLst/>
                <a:latin typeface="Helvetica" pitchFamily="2" charset="0"/>
              </a:rPr>
              <a:t> include </a:t>
            </a:r>
          </a:p>
          <a:p>
            <a:r>
              <a:rPr lang="en-GB" sz="2000" dirty="0">
                <a:effectLst/>
                <a:latin typeface="Helvetica" pitchFamily="2" charset="0"/>
              </a:rPr>
              <a:t>(A) a </a:t>
            </a:r>
            <a:r>
              <a:rPr lang="en-GB" sz="2000" b="1" i="1" dirty="0">
                <a:effectLst/>
                <a:latin typeface="Helvetica" pitchFamily="2" charset="0"/>
              </a:rPr>
              <a:t>biological component </a:t>
            </a:r>
            <a:r>
              <a:rPr lang="en-GB" sz="2000" dirty="0">
                <a:effectLst/>
                <a:latin typeface="Helvetica" pitchFamily="2" charset="0"/>
              </a:rPr>
              <a:t>➔ nine hallmarks of aging</a:t>
            </a:r>
          </a:p>
          <a:p>
            <a:r>
              <a:rPr lang="en-GB" sz="2000" dirty="0">
                <a:effectLst/>
                <a:latin typeface="Helvetica" pitchFamily="2" charset="0"/>
              </a:rPr>
              <a:t>(B) a </a:t>
            </a:r>
            <a:r>
              <a:rPr lang="en-GB" sz="2000" b="1" i="1" dirty="0">
                <a:latin typeface="Helvetica" pitchFamily="2" charset="0"/>
              </a:rPr>
              <a:t>phenotypic component</a:t>
            </a:r>
            <a:r>
              <a:rPr lang="en-GB" sz="2000" dirty="0">
                <a:effectLst/>
                <a:latin typeface="Helvetica" pitchFamily="2" charset="0"/>
              </a:rPr>
              <a:t> ➔ chronic non-communicable diseases, and </a:t>
            </a:r>
          </a:p>
          <a:p>
            <a:r>
              <a:rPr lang="en-GB" sz="2000" dirty="0">
                <a:effectLst/>
                <a:latin typeface="Helvetica" pitchFamily="2" charset="0"/>
              </a:rPr>
              <a:t>(C) a </a:t>
            </a:r>
            <a:r>
              <a:rPr lang="en-GB" sz="2000" b="1" i="1" dirty="0">
                <a:latin typeface="Helvetica" pitchFamily="2" charset="0"/>
              </a:rPr>
              <a:t>statistical component </a:t>
            </a:r>
            <a:r>
              <a:rPr lang="en-GB" sz="2000" dirty="0">
                <a:effectLst/>
                <a:latin typeface="Helvetica" pitchFamily="2" charset="0"/>
              </a:rPr>
              <a:t>➔ exponential increase in the risk of mortality (</a:t>
            </a:r>
            <a:r>
              <a:rPr lang="en-GB" sz="2000" dirty="0" err="1">
                <a:effectLst/>
                <a:latin typeface="Helvetica" pitchFamily="2" charset="0"/>
              </a:rPr>
              <a:t>Gompertz</a:t>
            </a:r>
            <a:r>
              <a:rPr lang="en-GB" sz="2000" dirty="0">
                <a:effectLst/>
                <a:latin typeface="Helvetica" pitchFamily="2" charset="0"/>
              </a:rPr>
              <a:t> law of mortality)</a:t>
            </a:r>
          </a:p>
          <a:p>
            <a:endParaRPr lang="en-GB" sz="2000" dirty="0">
              <a:effectLst/>
              <a:latin typeface="Helvetica" pitchFamily="2" charset="0"/>
            </a:endParaRPr>
          </a:p>
        </p:txBody>
      </p:sp>
      <p:sp>
        <p:nvSpPr>
          <p:cNvPr id="12" name="TextBox 11">
            <a:extLst>
              <a:ext uri="{FF2B5EF4-FFF2-40B4-BE49-F238E27FC236}">
                <a16:creationId xmlns:a16="http://schemas.microsoft.com/office/drawing/2014/main" id="{929F34EE-1DBD-B74F-AB2B-369A795C643D}"/>
              </a:ext>
            </a:extLst>
          </p:cNvPr>
          <p:cNvSpPr txBox="1"/>
          <p:nvPr/>
        </p:nvSpPr>
        <p:spPr>
          <a:xfrm>
            <a:off x="1297298" y="5652318"/>
            <a:ext cx="9074369" cy="307777"/>
          </a:xfrm>
          <a:prstGeom prst="rect">
            <a:avLst/>
          </a:prstGeom>
          <a:noFill/>
        </p:spPr>
        <p:txBody>
          <a:bodyPr wrap="square">
            <a:spAutoFit/>
          </a:bodyPr>
          <a:lstStyle/>
          <a:p>
            <a:pPr algn="r"/>
            <a:r>
              <a:rPr lang="en-GB" sz="1400" b="0" i="0" u="none" strike="noStrike" dirty="0">
                <a:solidFill>
                  <a:srgbClr val="444444"/>
                </a:solidFill>
                <a:effectLst/>
                <a:latin typeface="Source Sans Pro" panose="020B0503030403020204" pitchFamily="34" charset="0"/>
              </a:rPr>
              <a:t>Joseph </a:t>
            </a:r>
            <a:r>
              <a:rPr lang="en-GB" sz="1400" b="0" i="0" u="none" strike="noStrike" dirty="0" err="1">
                <a:solidFill>
                  <a:srgbClr val="444444"/>
                </a:solidFill>
                <a:effectLst/>
                <a:latin typeface="Source Sans Pro" panose="020B0503030403020204" pitchFamily="34" charset="0"/>
              </a:rPr>
              <a:t>Loscalzo</a:t>
            </a:r>
            <a:r>
              <a:rPr lang="en-GB" sz="1400" b="0" i="0" u="none" strike="noStrike" dirty="0">
                <a:solidFill>
                  <a:srgbClr val="444444"/>
                </a:solidFill>
                <a:effectLst/>
                <a:latin typeface="Source Sans Pro" panose="020B0503030403020204" pitchFamily="34" charset="0"/>
              </a:rPr>
              <a:t>, et al. </a:t>
            </a:r>
            <a:r>
              <a:rPr lang="en-GB" sz="1400" b="0" i="1" u="none" strike="noStrike" dirty="0">
                <a:solidFill>
                  <a:srgbClr val="444444"/>
                </a:solidFill>
                <a:effectLst/>
                <a:latin typeface="Source Sans Pro" panose="020B0503030403020204" pitchFamily="34" charset="0"/>
              </a:rPr>
              <a:t>Harrison's Principles of Internal Medicine, 21e</a:t>
            </a:r>
            <a:r>
              <a:rPr lang="en-GB" sz="1400" b="0" i="0" u="none" strike="noStrike" dirty="0">
                <a:solidFill>
                  <a:srgbClr val="444444"/>
                </a:solidFill>
                <a:effectLst/>
                <a:latin typeface="Source Sans Pro" panose="020B0503030403020204" pitchFamily="34" charset="0"/>
              </a:rPr>
              <a:t> . McGraw Hill, 2022,</a:t>
            </a:r>
            <a:endParaRPr lang="en-US" sz="1400" dirty="0"/>
          </a:p>
        </p:txBody>
      </p:sp>
      <p:pic>
        <p:nvPicPr>
          <p:cNvPr id="17" name="New picture">
            <a:extLst>
              <a:ext uri="{FF2B5EF4-FFF2-40B4-BE49-F238E27FC236}">
                <a16:creationId xmlns:a16="http://schemas.microsoft.com/office/drawing/2014/main" id="{BBBB8565-D580-B584-EC55-27C3229CB3D4}"/>
              </a:ext>
            </a:extLst>
          </p:cNvPr>
          <p:cNvPicPr>
            <a:picLocks noChangeAspect="1" noChangeArrowheads="1"/>
          </p:cNvPicPr>
          <p:nvPr>
            <p:custDataLst>
              <p:tags r:id="rId1"/>
            </p:custDataLst>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b="10436"/>
          <a:stretch/>
        </p:blipFill>
        <p:spPr bwMode="auto">
          <a:xfrm>
            <a:off x="887991" y="2177161"/>
            <a:ext cx="10416018" cy="347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38572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3D3E-11A6-9E4E-B0CA-EC4AA943C60F}"/>
              </a:ext>
            </a:extLst>
          </p:cNvPr>
          <p:cNvSpPr>
            <a:spLocks noGrp="1"/>
          </p:cNvSpPr>
          <p:nvPr>
            <p:ph type="title"/>
          </p:nvPr>
        </p:nvSpPr>
        <p:spPr>
          <a:xfrm>
            <a:off x="326136" y="228077"/>
            <a:ext cx="10515600" cy="597408"/>
          </a:xfrm>
        </p:spPr>
        <p:txBody>
          <a:bodyPr>
            <a:normAutofit fontScale="90000"/>
          </a:bodyPr>
          <a:lstStyle/>
          <a:p>
            <a:r>
              <a:rPr lang="en-US" dirty="0"/>
              <a:t>Aging-related metabolic features</a:t>
            </a:r>
          </a:p>
        </p:txBody>
      </p:sp>
      <p:sp>
        <p:nvSpPr>
          <p:cNvPr id="5" name="TextBox 4">
            <a:extLst>
              <a:ext uri="{FF2B5EF4-FFF2-40B4-BE49-F238E27FC236}">
                <a16:creationId xmlns:a16="http://schemas.microsoft.com/office/drawing/2014/main" id="{185387A5-B9A5-4BE8-7FF4-4293E3BE7BBC}"/>
              </a:ext>
            </a:extLst>
          </p:cNvPr>
          <p:cNvSpPr txBox="1"/>
          <p:nvPr/>
        </p:nvSpPr>
        <p:spPr>
          <a:xfrm>
            <a:off x="6597607" y="6032514"/>
            <a:ext cx="4610864" cy="707886"/>
          </a:xfrm>
          <a:prstGeom prst="rect">
            <a:avLst/>
          </a:prstGeom>
          <a:noFill/>
        </p:spPr>
        <p:txBody>
          <a:bodyPr wrap="square">
            <a:spAutoFit/>
          </a:bodyPr>
          <a:lstStyle/>
          <a:p>
            <a:r>
              <a:rPr lang="en-GB" sz="1000" b="0" i="0" u="none" strike="noStrike" baseline="30000" dirty="0">
                <a:solidFill>
                  <a:srgbClr val="212121"/>
                </a:solidFill>
                <a:effectLst/>
              </a:rPr>
              <a:t>1</a:t>
            </a:r>
            <a:r>
              <a:rPr lang="en-GB" sz="1000" b="0" i="0" u="none" strike="noStrike" dirty="0">
                <a:solidFill>
                  <a:srgbClr val="212121"/>
                </a:solidFill>
                <a:effectLst/>
              </a:rPr>
              <a:t>Sharma R, Ramanathan A. The Aging Metabolome-Biomarkers to Hub Metabolites. Proteomics. 2020</a:t>
            </a:r>
          </a:p>
          <a:p>
            <a:r>
              <a:rPr lang="en-GB" sz="1000" b="0" i="0" u="none" strike="noStrike" baseline="30000" dirty="0">
                <a:solidFill>
                  <a:srgbClr val="212121"/>
                </a:solidFill>
                <a:effectLst/>
              </a:rPr>
              <a:t>2</a:t>
            </a:r>
            <a:r>
              <a:rPr lang="en-GB" sz="1000" b="0" i="0" u="none" strike="noStrike" dirty="0">
                <a:solidFill>
                  <a:srgbClr val="212121"/>
                </a:solidFill>
                <a:effectLst/>
              </a:rPr>
              <a:t>Darst BF, et al. Longitudinal plasma metabolomics of aging and sex. Aging (Albany NY). 2019</a:t>
            </a:r>
            <a:endParaRPr lang="en-US" sz="1000" dirty="0"/>
          </a:p>
        </p:txBody>
      </p:sp>
      <p:sp>
        <p:nvSpPr>
          <p:cNvPr id="9" name="TextBox 8">
            <a:extLst>
              <a:ext uri="{FF2B5EF4-FFF2-40B4-BE49-F238E27FC236}">
                <a16:creationId xmlns:a16="http://schemas.microsoft.com/office/drawing/2014/main" id="{952D524D-0B1A-F471-4621-2F1669BFAEDB}"/>
              </a:ext>
            </a:extLst>
          </p:cNvPr>
          <p:cNvSpPr txBox="1"/>
          <p:nvPr/>
        </p:nvSpPr>
        <p:spPr>
          <a:xfrm>
            <a:off x="633984" y="1052487"/>
            <a:ext cx="2974848" cy="1200329"/>
          </a:xfrm>
          <a:prstGeom prst="rect">
            <a:avLst/>
          </a:prstGeom>
          <a:noFill/>
        </p:spPr>
        <p:txBody>
          <a:bodyPr wrap="square">
            <a:spAutoFit/>
          </a:bodyPr>
          <a:lstStyle/>
          <a:p>
            <a:pPr algn="just"/>
            <a:r>
              <a:rPr lang="en-US" dirty="0"/>
              <a:t>"Aging biology is intimately associated with </a:t>
            </a:r>
            <a:r>
              <a:rPr lang="en-US" b="1" dirty="0"/>
              <a:t>dysregulated </a:t>
            </a:r>
          </a:p>
          <a:p>
            <a:pPr algn="just"/>
            <a:r>
              <a:rPr lang="en-US" b="1" dirty="0"/>
              <a:t>metabolism</a:t>
            </a:r>
            <a:r>
              <a:rPr lang="en-US" dirty="0"/>
              <a:t>, which is one of the hallmarks of aging.”</a:t>
            </a:r>
            <a:r>
              <a:rPr lang="en-US" baseline="30000" dirty="0"/>
              <a:t>1</a:t>
            </a:r>
          </a:p>
        </p:txBody>
      </p:sp>
      <p:sp>
        <p:nvSpPr>
          <p:cNvPr id="11" name="TextBox 10">
            <a:extLst>
              <a:ext uri="{FF2B5EF4-FFF2-40B4-BE49-F238E27FC236}">
                <a16:creationId xmlns:a16="http://schemas.microsoft.com/office/drawing/2014/main" id="{68F8C838-0641-057A-0CBC-3B8D10F47124}"/>
              </a:ext>
            </a:extLst>
          </p:cNvPr>
          <p:cNvSpPr txBox="1"/>
          <p:nvPr/>
        </p:nvSpPr>
        <p:spPr>
          <a:xfrm>
            <a:off x="633984" y="2541776"/>
            <a:ext cx="3048000" cy="2246769"/>
          </a:xfrm>
          <a:prstGeom prst="rect">
            <a:avLst/>
          </a:prstGeom>
          <a:noFill/>
        </p:spPr>
        <p:txBody>
          <a:bodyPr wrap="square">
            <a:spAutoFit/>
          </a:bodyPr>
          <a:lstStyle/>
          <a:p>
            <a:r>
              <a:rPr lang="en-GB" b="0" i="0" u="none" strike="noStrike" dirty="0">
                <a:solidFill>
                  <a:srgbClr val="212121"/>
                </a:solidFill>
                <a:effectLst/>
              </a:rPr>
              <a:t>Most plasma metabolite levels are </a:t>
            </a:r>
            <a:r>
              <a:rPr lang="en-GB" b="1" i="0" u="none" strike="noStrike" dirty="0">
                <a:solidFill>
                  <a:srgbClr val="212121"/>
                </a:solidFill>
                <a:effectLst/>
              </a:rPr>
              <a:t>highly influenced by aging </a:t>
            </a:r>
            <a:r>
              <a:rPr lang="en-GB" b="0" i="0" u="none" strike="noStrike" dirty="0">
                <a:solidFill>
                  <a:srgbClr val="212121"/>
                </a:solidFill>
                <a:effectLst/>
              </a:rPr>
              <a:t>and that aging has a broader effect on metabolites in women than men</a:t>
            </a:r>
            <a:r>
              <a:rPr lang="en-GB" b="0" i="0" u="none" strike="noStrike" baseline="30000" dirty="0">
                <a:solidFill>
                  <a:srgbClr val="212121"/>
                </a:solidFill>
                <a:effectLst/>
              </a:rPr>
              <a:t>2</a:t>
            </a:r>
          </a:p>
          <a:p>
            <a:pPr marL="285750" indent="-285750">
              <a:buFont typeface="Arial" panose="020B0604020202020204" pitchFamily="34" charset="0"/>
              <a:buChar char="•"/>
            </a:pPr>
            <a:r>
              <a:rPr lang="en-GB" sz="1600" b="0" i="0" u="none" strike="noStrike" dirty="0">
                <a:solidFill>
                  <a:srgbClr val="212121"/>
                </a:solidFill>
                <a:effectLst/>
              </a:rPr>
              <a:t>dramatic </a:t>
            </a:r>
            <a:r>
              <a:rPr lang="en-GB" sz="1600" dirty="0">
                <a:solidFill>
                  <a:srgbClr val="212121"/>
                </a:solidFill>
              </a:rPr>
              <a:t>hormone changes during </a:t>
            </a:r>
            <a:r>
              <a:rPr lang="en-GB" sz="1600" b="1" i="0" u="none" strike="noStrike" dirty="0">
                <a:solidFill>
                  <a:srgbClr val="212121"/>
                </a:solidFill>
                <a:effectLst/>
              </a:rPr>
              <a:t>menopause</a:t>
            </a:r>
            <a:r>
              <a:rPr lang="en-GB" sz="1600" b="0" i="0" u="none" strike="noStrike" dirty="0">
                <a:solidFill>
                  <a:srgbClr val="212121"/>
                </a:solidFill>
                <a:effectLst/>
              </a:rPr>
              <a:t> and loss of ovarian function</a:t>
            </a:r>
            <a:endParaRPr lang="en-US" baseline="30000" dirty="0"/>
          </a:p>
        </p:txBody>
      </p:sp>
      <p:sp>
        <p:nvSpPr>
          <p:cNvPr id="14" name="TextBox 13">
            <a:extLst>
              <a:ext uri="{FF2B5EF4-FFF2-40B4-BE49-F238E27FC236}">
                <a16:creationId xmlns:a16="http://schemas.microsoft.com/office/drawing/2014/main" id="{3E7F95AF-6E71-3B18-F651-611FD39C2BF4}"/>
              </a:ext>
            </a:extLst>
          </p:cNvPr>
          <p:cNvSpPr txBox="1"/>
          <p:nvPr/>
        </p:nvSpPr>
        <p:spPr>
          <a:xfrm>
            <a:off x="5145024" y="836646"/>
            <a:ext cx="6803136" cy="646331"/>
          </a:xfrm>
          <a:prstGeom prst="rect">
            <a:avLst/>
          </a:prstGeom>
          <a:noFill/>
        </p:spPr>
        <p:txBody>
          <a:bodyPr wrap="square">
            <a:spAutoFit/>
          </a:bodyPr>
          <a:lstStyle/>
          <a:p>
            <a:r>
              <a:rPr lang="en-GB" b="1" i="0" u="none" strike="noStrike" dirty="0">
                <a:solidFill>
                  <a:srgbClr val="333333"/>
                </a:solidFill>
                <a:effectLst/>
                <a:latin typeface="Cambria" panose="02040503050406030204" pitchFamily="18" charset="0"/>
              </a:rPr>
              <a:t>Adjusted effects of a 10-year increase in age on the top 100 metabolites most strongly influenced by age</a:t>
            </a:r>
            <a:r>
              <a:rPr lang="en-GB" b="1" i="0" u="none" strike="noStrike" baseline="30000" dirty="0">
                <a:solidFill>
                  <a:srgbClr val="333333"/>
                </a:solidFill>
                <a:effectLst/>
                <a:latin typeface="Cambria" panose="02040503050406030204" pitchFamily="18" charset="0"/>
              </a:rPr>
              <a:t>2</a:t>
            </a:r>
            <a:endParaRPr lang="en-US" baseline="30000" dirty="0"/>
          </a:p>
        </p:txBody>
      </p:sp>
      <p:pic>
        <p:nvPicPr>
          <p:cNvPr id="4" name="Picture 3" descr="A screen shot of a computer&#10;&#10;Description automatically generated">
            <a:extLst>
              <a:ext uri="{FF2B5EF4-FFF2-40B4-BE49-F238E27FC236}">
                <a16:creationId xmlns:a16="http://schemas.microsoft.com/office/drawing/2014/main" id="{837FC34E-A5E2-0D23-5D04-CF311ED47F73}"/>
              </a:ext>
            </a:extLst>
          </p:cNvPr>
          <p:cNvPicPr>
            <a:picLocks noChangeAspect="1"/>
          </p:cNvPicPr>
          <p:nvPr/>
        </p:nvPicPr>
        <p:blipFill>
          <a:blip r:embed="rId3"/>
          <a:stretch>
            <a:fillRect/>
          </a:stretch>
        </p:blipFill>
        <p:spPr>
          <a:xfrm>
            <a:off x="4114799" y="1949005"/>
            <a:ext cx="7962303" cy="2959989"/>
          </a:xfrm>
          <a:prstGeom prst="rect">
            <a:avLst/>
          </a:prstGeom>
        </p:spPr>
      </p:pic>
    </p:spTree>
    <p:extLst>
      <p:ext uri="{BB962C8B-B14F-4D97-AF65-F5344CB8AC3E}">
        <p14:creationId xmlns:p14="http://schemas.microsoft.com/office/powerpoint/2010/main" val="69523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3654-0F1A-462E-514A-1022945481F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Downward spiral of protein metabolism in aging</a:t>
            </a:r>
          </a:p>
        </p:txBody>
      </p:sp>
      <p:sp>
        <p:nvSpPr>
          <p:cNvPr id="7" name="TextBox 6">
            <a:extLst>
              <a:ext uri="{FF2B5EF4-FFF2-40B4-BE49-F238E27FC236}">
                <a16:creationId xmlns:a16="http://schemas.microsoft.com/office/drawing/2014/main" id="{0AAF04D2-4614-720D-7CA8-D5C1CA4D22F3}"/>
              </a:ext>
            </a:extLst>
          </p:cNvPr>
          <p:cNvSpPr txBox="1"/>
          <p:nvPr/>
        </p:nvSpPr>
        <p:spPr>
          <a:xfrm>
            <a:off x="2918067" y="5585421"/>
            <a:ext cx="7482840" cy="307777"/>
          </a:xfrm>
          <a:prstGeom prst="rect">
            <a:avLst/>
          </a:prstGeom>
          <a:noFill/>
        </p:spPr>
        <p:txBody>
          <a:bodyPr wrap="square">
            <a:spAutoFit/>
          </a:bodyPr>
          <a:lstStyle/>
          <a:p>
            <a:pPr algn="r"/>
            <a:r>
              <a:rPr lang="en-US" sz="1400" dirty="0"/>
              <a:t>E.L. Dillon, Protein Metabolism in the Elderly: Molecular and Cellular Aspects, Academic Press, 2016</a:t>
            </a:r>
          </a:p>
        </p:txBody>
      </p:sp>
      <p:pic>
        <p:nvPicPr>
          <p:cNvPr id="4" name="Picture 3" descr="A diagram of a diagram of a person&#10;&#10;Description automatically generated with medium confidence">
            <a:extLst>
              <a:ext uri="{FF2B5EF4-FFF2-40B4-BE49-F238E27FC236}">
                <a16:creationId xmlns:a16="http://schemas.microsoft.com/office/drawing/2014/main" id="{BABCCDF9-F3AD-DE37-E9D1-D012834AB6B4}"/>
              </a:ext>
            </a:extLst>
          </p:cNvPr>
          <p:cNvPicPr>
            <a:picLocks noChangeAspect="1"/>
          </p:cNvPicPr>
          <p:nvPr/>
        </p:nvPicPr>
        <p:blipFill>
          <a:blip r:embed="rId3"/>
          <a:stretch>
            <a:fillRect/>
          </a:stretch>
        </p:blipFill>
        <p:spPr>
          <a:xfrm>
            <a:off x="1245281" y="643467"/>
            <a:ext cx="10149840" cy="4934864"/>
          </a:xfrm>
          <a:prstGeom prst="rect">
            <a:avLst/>
          </a:prstGeom>
        </p:spPr>
      </p:pic>
    </p:spTree>
    <p:extLst>
      <p:ext uri="{BB962C8B-B14F-4D97-AF65-F5344CB8AC3E}">
        <p14:creationId xmlns:p14="http://schemas.microsoft.com/office/powerpoint/2010/main" val="277293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13F9-F08A-F0F1-9C7F-832CE5FB2A58}"/>
              </a:ext>
            </a:extLst>
          </p:cNvPr>
          <p:cNvSpPr>
            <a:spLocks noGrp="1"/>
          </p:cNvSpPr>
          <p:nvPr>
            <p:ph type="title"/>
          </p:nvPr>
        </p:nvSpPr>
        <p:spPr>
          <a:xfrm>
            <a:off x="687779" y="562818"/>
            <a:ext cx="4532457" cy="1325563"/>
          </a:xfrm>
        </p:spPr>
        <p:txBody>
          <a:bodyPr vert="horz" lIns="91440" tIns="45720" rIns="91440" bIns="45720" rtlCol="0" anchor="ctr">
            <a:normAutofit fontScale="90000"/>
          </a:bodyPr>
          <a:lstStyle/>
          <a:p>
            <a:r>
              <a:rPr lang="en-US" sz="3700" b="1" dirty="0"/>
              <a:t>Schematic diagram of the influence of aging on metabolism </a:t>
            </a:r>
            <a:br>
              <a:rPr lang="en-US" sz="3700" b="1" dirty="0"/>
            </a:br>
            <a:endParaRPr lang="en-US" sz="3700" b="1" dirty="0"/>
          </a:p>
        </p:txBody>
      </p:sp>
      <p:pic>
        <p:nvPicPr>
          <p:cNvPr id="5" name="Content Placeholder 4" descr="A diagram of a health care system&#10;&#10;Description automatically generated with medium confidence">
            <a:extLst>
              <a:ext uri="{FF2B5EF4-FFF2-40B4-BE49-F238E27FC236}">
                <a16:creationId xmlns:a16="http://schemas.microsoft.com/office/drawing/2014/main" id="{B3963310-3F02-3283-6CCB-246AA5700651}"/>
              </a:ext>
            </a:extLst>
          </p:cNvPr>
          <p:cNvPicPr>
            <a:picLocks noGrp="1" noChangeAspect="1"/>
          </p:cNvPicPr>
          <p:nvPr>
            <p:ph idx="1"/>
          </p:nvPr>
        </p:nvPicPr>
        <p:blipFill rotWithShape="1">
          <a:blip r:embed="rId3"/>
          <a:srcRect b="4540"/>
          <a:stretch/>
        </p:blipFill>
        <p:spPr>
          <a:xfrm>
            <a:off x="6104219" y="67414"/>
            <a:ext cx="4741055" cy="6228219"/>
          </a:xfrm>
        </p:spPr>
      </p:pic>
      <p:sp>
        <p:nvSpPr>
          <p:cNvPr id="7" name="TextBox 6">
            <a:extLst>
              <a:ext uri="{FF2B5EF4-FFF2-40B4-BE49-F238E27FC236}">
                <a16:creationId xmlns:a16="http://schemas.microsoft.com/office/drawing/2014/main" id="{D73C3E6D-36C7-F083-828B-DBCE38DB6AAD}"/>
              </a:ext>
            </a:extLst>
          </p:cNvPr>
          <p:cNvSpPr txBox="1"/>
          <p:nvPr/>
        </p:nvSpPr>
        <p:spPr>
          <a:xfrm>
            <a:off x="198878" y="4899581"/>
            <a:ext cx="3416791" cy="954107"/>
          </a:xfrm>
          <a:prstGeom prst="rect">
            <a:avLst/>
          </a:prstGeom>
          <a:noFill/>
        </p:spPr>
        <p:txBody>
          <a:bodyPr wrap="square">
            <a:spAutoFit/>
          </a:bodyPr>
          <a:lstStyle/>
          <a:p>
            <a:r>
              <a:rPr lang="en-GB" sz="1400" b="0" i="0" u="none" strike="noStrike" dirty="0">
                <a:solidFill>
                  <a:srgbClr val="212121"/>
                </a:solidFill>
                <a:effectLst/>
                <a:latin typeface="BlinkMacSystemFont"/>
              </a:rPr>
              <a:t>Pataky MW, Young WF, Nair KS. Hormonal and Metabolic Changes of Aging and the Influence of Lifestyle Modifications. Mayo Clin Proc. 2021</a:t>
            </a:r>
            <a:endParaRPr lang="en-US" sz="1400" dirty="0"/>
          </a:p>
        </p:txBody>
      </p:sp>
    </p:spTree>
    <p:extLst>
      <p:ext uri="{BB962C8B-B14F-4D97-AF65-F5344CB8AC3E}">
        <p14:creationId xmlns:p14="http://schemas.microsoft.com/office/powerpoint/2010/main" val="869996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person's body&#10;&#10;Description automatically generated">
            <a:extLst>
              <a:ext uri="{FF2B5EF4-FFF2-40B4-BE49-F238E27FC236}">
                <a16:creationId xmlns:a16="http://schemas.microsoft.com/office/drawing/2014/main" id="{40635580-6F35-206E-F29A-1BDDAE96479F}"/>
              </a:ext>
            </a:extLst>
          </p:cNvPr>
          <p:cNvPicPr>
            <a:picLocks noChangeAspect="1"/>
          </p:cNvPicPr>
          <p:nvPr/>
        </p:nvPicPr>
        <p:blipFill rotWithShape="1">
          <a:blip r:embed="rId3"/>
          <a:srcRect l="1" t="1" r="-1138" b="1"/>
          <a:stretch/>
        </p:blipFill>
        <p:spPr>
          <a:xfrm>
            <a:off x="4896303" y="39300"/>
            <a:ext cx="6132805" cy="5951917"/>
          </a:xfrm>
          <a:prstGeom prst="rect">
            <a:avLst/>
          </a:prstGeom>
        </p:spPr>
      </p:pic>
      <p:sp>
        <p:nvSpPr>
          <p:cNvPr id="2" name="Title 1">
            <a:extLst>
              <a:ext uri="{FF2B5EF4-FFF2-40B4-BE49-F238E27FC236}">
                <a16:creationId xmlns:a16="http://schemas.microsoft.com/office/drawing/2014/main" id="{B67D7B3F-EFB9-14D4-0AC1-1F9D2E65633B}"/>
              </a:ext>
            </a:extLst>
          </p:cNvPr>
          <p:cNvSpPr>
            <a:spLocks noGrp="1"/>
          </p:cNvSpPr>
          <p:nvPr>
            <p:ph type="title"/>
          </p:nvPr>
        </p:nvSpPr>
        <p:spPr>
          <a:xfrm>
            <a:off x="307282" y="39300"/>
            <a:ext cx="6132805" cy="1298201"/>
          </a:xfrm>
        </p:spPr>
        <p:txBody>
          <a:bodyPr vert="horz" lIns="91440" tIns="45720" rIns="91440" bIns="45720" rtlCol="0" anchor="ctr">
            <a:normAutofit/>
          </a:bodyPr>
          <a:lstStyle/>
          <a:p>
            <a:r>
              <a:rPr lang="en-US" sz="3600" b="1" i="0" u="none" strike="noStrike" dirty="0">
                <a:effectLst/>
              </a:rPr>
              <a:t>Overview of metabolomic associations with aging</a:t>
            </a:r>
          </a:p>
        </p:txBody>
      </p:sp>
      <p:sp>
        <p:nvSpPr>
          <p:cNvPr id="7" name="TextBox 6">
            <a:extLst>
              <a:ext uri="{FF2B5EF4-FFF2-40B4-BE49-F238E27FC236}">
                <a16:creationId xmlns:a16="http://schemas.microsoft.com/office/drawing/2014/main" id="{9A028F15-DFE7-AADE-E10D-B7F15BBEA768}"/>
              </a:ext>
            </a:extLst>
          </p:cNvPr>
          <p:cNvSpPr txBox="1"/>
          <p:nvPr/>
        </p:nvSpPr>
        <p:spPr>
          <a:xfrm>
            <a:off x="3544224" y="5947433"/>
            <a:ext cx="7484884" cy="330183"/>
          </a:xfrm>
          <a:prstGeom prst="rect">
            <a:avLst/>
          </a:prstGeom>
        </p:spPr>
        <p:txBody>
          <a:bodyPr vert="horz" lIns="91440" tIns="45720" rIns="91440" bIns="45720" rtlCol="0" anchor="ctr">
            <a:normAutofit/>
          </a:bodyPr>
          <a:lstStyle/>
          <a:p>
            <a:pPr defTabSz="914400">
              <a:lnSpc>
                <a:spcPct val="90000"/>
              </a:lnSpc>
              <a:spcAft>
                <a:spcPts val="600"/>
              </a:spcAft>
            </a:pPr>
            <a:r>
              <a:rPr lang="en-US" sz="1100" b="0" i="0" u="none" strike="noStrike" dirty="0">
                <a:effectLst/>
              </a:rPr>
              <a:t>Source: </a:t>
            </a:r>
            <a:r>
              <a:rPr lang="en-US" sz="1100" b="0" i="0" u="none" strike="noStrike" dirty="0" err="1">
                <a:effectLst/>
              </a:rPr>
              <a:t>Panyard</a:t>
            </a:r>
            <a:r>
              <a:rPr lang="en-US" sz="1100" b="0" i="0" u="none" strike="noStrike" dirty="0">
                <a:effectLst/>
              </a:rPr>
              <a:t> DJ, Yu B, Snyder MP. The metabolomics of human aging: Advances, challenges, and opportunities. Sci Adv. 2022</a:t>
            </a:r>
            <a:endParaRPr lang="en-US" sz="1100" dirty="0"/>
          </a:p>
        </p:txBody>
      </p:sp>
      <p:sp>
        <p:nvSpPr>
          <p:cNvPr id="11" name="TextBox 10">
            <a:extLst>
              <a:ext uri="{FF2B5EF4-FFF2-40B4-BE49-F238E27FC236}">
                <a16:creationId xmlns:a16="http://schemas.microsoft.com/office/drawing/2014/main" id="{64894E76-C97D-8A53-E8BA-6AB121D8F1C6}"/>
              </a:ext>
            </a:extLst>
          </p:cNvPr>
          <p:cNvSpPr txBox="1"/>
          <p:nvPr/>
        </p:nvSpPr>
        <p:spPr>
          <a:xfrm>
            <a:off x="307282" y="1150954"/>
            <a:ext cx="4936639" cy="1089529"/>
          </a:xfrm>
          <a:prstGeom prst="rect">
            <a:avLst/>
          </a:prstGeom>
        </p:spPr>
        <p:txBody>
          <a:bodyPr vert="horz" lIns="91440" tIns="45720" rIns="91440" bIns="45720" rtlCol="0" anchor="ctr">
            <a:normAutofit/>
          </a:bodyPr>
          <a:lstStyle>
            <a:lvl1pPr defTabSz="914400">
              <a:lnSpc>
                <a:spcPct val="90000"/>
              </a:lnSpc>
              <a:spcBef>
                <a:spcPct val="0"/>
              </a:spcBef>
              <a:buNone/>
              <a:defRPr sz="3600" b="1" i="0" u="none" strike="noStrike">
                <a:effectLst/>
                <a:latin typeface="+mj-lt"/>
                <a:ea typeface="+mj-ea"/>
                <a:cs typeface="+mj-cs"/>
              </a:defRPr>
            </a:lvl1pPr>
          </a:lstStyle>
          <a:p>
            <a:r>
              <a:rPr lang="en-GB" sz="2800" dirty="0"/>
              <a:t>Seven major pathways of metabolomic aging</a:t>
            </a:r>
            <a:endParaRPr lang="en-US" sz="2800" dirty="0"/>
          </a:p>
        </p:txBody>
      </p:sp>
    </p:spTree>
    <p:extLst>
      <p:ext uri="{BB962C8B-B14F-4D97-AF65-F5344CB8AC3E}">
        <p14:creationId xmlns:p14="http://schemas.microsoft.com/office/powerpoint/2010/main" val="424199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64A60D-9BB6-4BDA-B92F-EF71B612081A}"/>
              </a:ext>
            </a:extLst>
          </p:cNvPr>
          <p:cNvSpPr txBox="1"/>
          <p:nvPr/>
        </p:nvSpPr>
        <p:spPr>
          <a:xfrm>
            <a:off x="6579917" y="6047317"/>
            <a:ext cx="4647403" cy="861774"/>
          </a:xfrm>
          <a:prstGeom prst="rect">
            <a:avLst/>
          </a:prstGeom>
          <a:noFill/>
        </p:spPr>
        <p:txBody>
          <a:bodyPr wrap="square">
            <a:spAutoFit/>
          </a:bodyPr>
          <a:lstStyle/>
          <a:p>
            <a:r>
              <a:rPr lang="en-GB" sz="1000" i="0" u="none" strike="noStrike" baseline="30000" dirty="0">
                <a:solidFill>
                  <a:srgbClr val="222222"/>
                </a:solidFill>
                <a:effectLst/>
                <a:latin typeface="Helvetica Neue" panose="02000503000000020004" pitchFamily="2" charset="0"/>
              </a:rPr>
              <a:t>1</a:t>
            </a:r>
            <a:r>
              <a:rPr lang="en-GB" sz="1000" i="0" u="none" strike="noStrike" dirty="0">
                <a:solidFill>
                  <a:srgbClr val="222222"/>
                </a:solidFill>
                <a:effectLst/>
                <a:latin typeface="Helvetica Neue" panose="02000503000000020004" pitchFamily="2" charset="0"/>
              </a:rPr>
              <a:t>Castro, A</a:t>
            </a:r>
            <a:r>
              <a:rPr lang="en-GB" sz="1000" dirty="0">
                <a:solidFill>
                  <a:srgbClr val="222222"/>
                </a:solidFill>
                <a:latin typeface="Helvetica Neue" panose="02000503000000020004" pitchFamily="2" charset="0"/>
              </a:rPr>
              <a:t>, </a:t>
            </a:r>
            <a:r>
              <a:rPr lang="en-GB" sz="1000" i="0" u="none" strike="noStrike" dirty="0">
                <a:solidFill>
                  <a:srgbClr val="222222"/>
                </a:solidFill>
                <a:effectLst/>
                <a:latin typeface="Helvetica Neue" panose="02000503000000020004" pitchFamily="2" charset="0"/>
              </a:rPr>
              <a:t>et al. The Aging Process: A Metabolomics Perspective. </a:t>
            </a:r>
            <a:r>
              <a:rPr lang="en-GB" sz="1000" i="1" u="none" strike="noStrike" dirty="0">
                <a:solidFill>
                  <a:srgbClr val="222222"/>
                </a:solidFill>
                <a:effectLst/>
                <a:latin typeface="Helvetica Neue" panose="02000503000000020004" pitchFamily="2" charset="0"/>
              </a:rPr>
              <a:t>Molecules</a:t>
            </a:r>
            <a:r>
              <a:rPr lang="en-GB" sz="1000" dirty="0">
                <a:solidFill>
                  <a:srgbClr val="222222"/>
                </a:solidFill>
                <a:latin typeface="Helvetica Neue" panose="02000503000000020004" pitchFamily="2" charset="0"/>
              </a:rPr>
              <a:t>, </a:t>
            </a:r>
            <a:r>
              <a:rPr lang="en-GB" sz="1000" i="0" u="none" strike="noStrike" dirty="0">
                <a:solidFill>
                  <a:srgbClr val="222222"/>
                </a:solidFill>
                <a:effectLst/>
                <a:latin typeface="Helvetica Neue" panose="02000503000000020004" pitchFamily="2" charset="0"/>
              </a:rPr>
              <a:t>2022</a:t>
            </a:r>
            <a:endParaRPr lang="en-GB" sz="1000" i="0" u="none" strike="noStrike" baseline="30000" dirty="0">
              <a:solidFill>
                <a:srgbClr val="222222"/>
              </a:solidFill>
              <a:effectLst/>
              <a:latin typeface="-apple-system"/>
            </a:endParaRPr>
          </a:p>
          <a:p>
            <a:r>
              <a:rPr lang="en-GB" sz="1000" b="0" i="0" u="none" strike="noStrike" baseline="30000" dirty="0">
                <a:solidFill>
                  <a:srgbClr val="222222"/>
                </a:solidFill>
                <a:effectLst/>
                <a:latin typeface="-apple-system"/>
              </a:rPr>
              <a:t>2</a:t>
            </a:r>
            <a:r>
              <a:rPr lang="en-GB" sz="1000" b="0" i="0" u="none" strike="noStrike" dirty="0">
                <a:solidFill>
                  <a:srgbClr val="222222"/>
                </a:solidFill>
                <a:effectLst/>
                <a:latin typeface="-apple-system"/>
              </a:rPr>
              <a:t>De </a:t>
            </a:r>
            <a:r>
              <a:rPr lang="en-GB" sz="1000" b="0" i="0" u="none" strike="noStrike" dirty="0" err="1">
                <a:solidFill>
                  <a:srgbClr val="222222"/>
                </a:solidFill>
                <a:effectLst/>
                <a:latin typeface="-apple-system"/>
              </a:rPr>
              <a:t>Favari</a:t>
            </a:r>
            <a:r>
              <a:rPr lang="en-GB" sz="1000" b="0" i="0" u="none" strike="noStrike" dirty="0">
                <a:solidFill>
                  <a:srgbClr val="222222"/>
                </a:solidFill>
                <a:effectLst/>
                <a:latin typeface="-apple-system"/>
              </a:rPr>
              <a:t> </a:t>
            </a:r>
            <a:r>
              <a:rPr lang="en-GB" sz="1000" b="0" i="0" u="none" strike="noStrike" dirty="0" err="1">
                <a:solidFill>
                  <a:srgbClr val="222222"/>
                </a:solidFill>
                <a:effectLst/>
                <a:latin typeface="-apple-system"/>
              </a:rPr>
              <a:t>Signini</a:t>
            </a:r>
            <a:r>
              <a:rPr lang="en-GB" sz="1000" b="0" i="0" u="none" strike="noStrike" dirty="0">
                <a:solidFill>
                  <a:srgbClr val="222222"/>
                </a:solidFill>
                <a:effectLst/>
                <a:latin typeface="-apple-system"/>
              </a:rPr>
              <a:t>, </a:t>
            </a:r>
            <a:r>
              <a:rPr lang="en-GB" sz="1000" b="0" i="1" u="none" strike="noStrike" dirty="0">
                <a:solidFill>
                  <a:srgbClr val="222222"/>
                </a:solidFill>
                <a:effectLst/>
                <a:latin typeface="-apple-system"/>
              </a:rPr>
              <a:t>et al.</a:t>
            </a:r>
            <a:r>
              <a:rPr lang="en-GB" sz="1000" b="0" i="0" u="none" strike="noStrike" dirty="0">
                <a:solidFill>
                  <a:srgbClr val="222222"/>
                </a:solidFill>
                <a:effectLst/>
                <a:latin typeface="-apple-system"/>
              </a:rPr>
              <a:t> Integrative perspective of the healthy aging process considering the metabolome, cardiac autonomic modulation and cardiorespiratory fitness evaluated in age groups. </a:t>
            </a:r>
            <a:r>
              <a:rPr lang="en-GB" sz="1000" b="0" i="1" u="none" strike="noStrike" dirty="0">
                <a:solidFill>
                  <a:srgbClr val="222222"/>
                </a:solidFill>
                <a:effectLst/>
                <a:latin typeface="-apple-system"/>
              </a:rPr>
              <a:t>Sci Rep</a:t>
            </a:r>
            <a:r>
              <a:rPr lang="en-GB" sz="1000" dirty="0">
                <a:solidFill>
                  <a:srgbClr val="222222"/>
                </a:solidFill>
                <a:latin typeface="-apple-system"/>
              </a:rPr>
              <a:t>, </a:t>
            </a:r>
            <a:r>
              <a:rPr lang="en-GB" sz="1000" b="0" i="0" u="none" strike="noStrike" dirty="0">
                <a:solidFill>
                  <a:srgbClr val="222222"/>
                </a:solidFill>
                <a:effectLst/>
                <a:latin typeface="-apple-system"/>
              </a:rPr>
              <a:t>2022</a:t>
            </a:r>
            <a:endParaRPr lang="en-US" sz="1000" dirty="0"/>
          </a:p>
        </p:txBody>
      </p:sp>
      <p:pic>
        <p:nvPicPr>
          <p:cNvPr id="7" name="Picture 6" descr="A diagram of different types of frequency&#10;&#10;Description automatically generated">
            <a:extLst>
              <a:ext uri="{FF2B5EF4-FFF2-40B4-BE49-F238E27FC236}">
                <a16:creationId xmlns:a16="http://schemas.microsoft.com/office/drawing/2014/main" id="{049E4F86-394D-C7DB-6B6C-EC0EBC3BA82E}"/>
              </a:ext>
            </a:extLst>
          </p:cNvPr>
          <p:cNvPicPr>
            <a:picLocks noChangeAspect="1"/>
          </p:cNvPicPr>
          <p:nvPr/>
        </p:nvPicPr>
        <p:blipFill>
          <a:blip r:embed="rId3"/>
          <a:stretch>
            <a:fillRect/>
          </a:stretch>
        </p:blipFill>
        <p:spPr>
          <a:xfrm>
            <a:off x="6248223" y="571732"/>
            <a:ext cx="5631876" cy="4052177"/>
          </a:xfrm>
          <a:prstGeom prst="rect">
            <a:avLst/>
          </a:prstGeom>
        </p:spPr>
      </p:pic>
      <p:sp>
        <p:nvSpPr>
          <p:cNvPr id="10" name="Rectangle 9">
            <a:extLst>
              <a:ext uri="{FF2B5EF4-FFF2-40B4-BE49-F238E27FC236}">
                <a16:creationId xmlns:a16="http://schemas.microsoft.com/office/drawing/2014/main" id="{2D80F945-4A09-8658-9A6D-79ECFE5EEC76}"/>
              </a:ext>
            </a:extLst>
          </p:cNvPr>
          <p:cNvSpPr/>
          <p:nvPr/>
        </p:nvSpPr>
        <p:spPr>
          <a:xfrm>
            <a:off x="7144646" y="1534505"/>
            <a:ext cx="792490" cy="297381"/>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3AFF58-D85B-83D8-D698-3DBB862C5660}"/>
              </a:ext>
            </a:extLst>
          </p:cNvPr>
          <p:cNvSpPr/>
          <p:nvPr/>
        </p:nvSpPr>
        <p:spPr>
          <a:xfrm>
            <a:off x="7047208" y="2136702"/>
            <a:ext cx="623599" cy="297381"/>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C0624F-06C3-5E9C-8F5A-B4BFBFFAC42D}"/>
              </a:ext>
            </a:extLst>
          </p:cNvPr>
          <p:cNvSpPr/>
          <p:nvPr/>
        </p:nvSpPr>
        <p:spPr>
          <a:xfrm>
            <a:off x="6917292" y="2846700"/>
            <a:ext cx="623599" cy="297381"/>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67A233-29E9-B4AE-9D75-D452E037DE6F}"/>
              </a:ext>
            </a:extLst>
          </p:cNvPr>
          <p:cNvSpPr/>
          <p:nvPr/>
        </p:nvSpPr>
        <p:spPr>
          <a:xfrm>
            <a:off x="6176769" y="3556698"/>
            <a:ext cx="1578484" cy="297381"/>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53F6753-8FF0-C75C-CCCA-9D0A5FAD2F9A}"/>
              </a:ext>
            </a:extLst>
          </p:cNvPr>
          <p:cNvGrpSpPr/>
          <p:nvPr/>
        </p:nvGrpSpPr>
        <p:grpSpPr>
          <a:xfrm>
            <a:off x="128024" y="571732"/>
            <a:ext cx="5609537" cy="4889464"/>
            <a:chOff x="128024" y="571732"/>
            <a:chExt cx="5609537" cy="4889464"/>
          </a:xfrm>
        </p:grpSpPr>
        <p:pic>
          <p:nvPicPr>
            <p:cNvPr id="23" name="Picture 22" descr="A chart with different colored squares&#10;&#10;Description automatically generated">
              <a:extLst>
                <a:ext uri="{FF2B5EF4-FFF2-40B4-BE49-F238E27FC236}">
                  <a16:creationId xmlns:a16="http://schemas.microsoft.com/office/drawing/2014/main" id="{57DE37C4-6D82-EBE0-A820-9B5AA4628CE4}"/>
                </a:ext>
              </a:extLst>
            </p:cNvPr>
            <p:cNvPicPr>
              <a:picLocks noChangeAspect="1"/>
            </p:cNvPicPr>
            <p:nvPr/>
          </p:nvPicPr>
          <p:blipFill rotWithShape="1">
            <a:blip r:embed="rId4"/>
            <a:srcRect l="2502"/>
            <a:stretch/>
          </p:blipFill>
          <p:spPr>
            <a:xfrm>
              <a:off x="128024" y="571732"/>
              <a:ext cx="5609537" cy="4889464"/>
            </a:xfrm>
            <a:prstGeom prst="rect">
              <a:avLst/>
            </a:prstGeom>
          </p:spPr>
        </p:pic>
        <p:sp>
          <p:nvSpPr>
            <p:cNvPr id="27" name="Rectangle 26">
              <a:extLst>
                <a:ext uri="{FF2B5EF4-FFF2-40B4-BE49-F238E27FC236}">
                  <a16:creationId xmlns:a16="http://schemas.microsoft.com/office/drawing/2014/main" id="{905104AA-1114-597D-9C90-28A7FC140A51}"/>
                </a:ext>
              </a:extLst>
            </p:cNvPr>
            <p:cNvSpPr/>
            <p:nvPr/>
          </p:nvSpPr>
          <p:spPr>
            <a:xfrm>
              <a:off x="495194" y="3528000"/>
              <a:ext cx="595669" cy="181678"/>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35136B-B0AB-614C-8683-23DAABED411C}"/>
                </a:ext>
              </a:extLst>
            </p:cNvPr>
            <p:cNvSpPr/>
            <p:nvPr/>
          </p:nvSpPr>
          <p:spPr>
            <a:xfrm>
              <a:off x="625642" y="3763240"/>
              <a:ext cx="465221" cy="181678"/>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D586CF8-2AF5-E945-17EC-98108F4E0619}"/>
                </a:ext>
              </a:extLst>
            </p:cNvPr>
            <p:cNvSpPr/>
            <p:nvPr/>
          </p:nvSpPr>
          <p:spPr>
            <a:xfrm>
              <a:off x="625642" y="4273484"/>
              <a:ext cx="465221" cy="181678"/>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E7E5565-7919-8DF8-8F08-96448C342674}"/>
                </a:ext>
              </a:extLst>
            </p:cNvPr>
            <p:cNvSpPr/>
            <p:nvPr/>
          </p:nvSpPr>
          <p:spPr>
            <a:xfrm>
              <a:off x="471131" y="2483218"/>
              <a:ext cx="595669" cy="181678"/>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046F468-997D-1FBD-D349-37AEF954F369}"/>
              </a:ext>
            </a:extLst>
          </p:cNvPr>
          <p:cNvSpPr txBox="1"/>
          <p:nvPr/>
        </p:nvSpPr>
        <p:spPr>
          <a:xfrm>
            <a:off x="6096000" y="4824780"/>
            <a:ext cx="6012621" cy="954107"/>
          </a:xfrm>
          <a:prstGeom prst="rect">
            <a:avLst/>
          </a:prstGeom>
          <a:noFill/>
        </p:spPr>
        <p:txBody>
          <a:bodyPr wrap="square">
            <a:spAutoFit/>
          </a:bodyPr>
          <a:lstStyle/>
          <a:p>
            <a:r>
              <a:rPr lang="en-US" sz="1400" dirty="0"/>
              <a:t>The subjects (n = 118) were divided into five groups according to age (20-29, 30-39, 40-49, 50-59, and 60-70 years old). Serum levels of BCAAs and 3-hydroxyisobutyrate, and VO</a:t>
            </a:r>
            <a:r>
              <a:rPr lang="en-US" sz="1400" baseline="-25000" dirty="0"/>
              <a:t>2</a:t>
            </a:r>
            <a:r>
              <a:rPr lang="en-US" sz="1400" dirty="0"/>
              <a:t>PEAK remained relatively stable until the </a:t>
            </a:r>
            <a:r>
              <a:rPr lang="en-US" sz="1400" b="1" dirty="0">
                <a:highlight>
                  <a:srgbClr val="FFFF03"/>
                </a:highlight>
              </a:rPr>
              <a:t>G50-59</a:t>
            </a:r>
            <a:r>
              <a:rPr lang="en-US" sz="1400" dirty="0"/>
              <a:t> with a significant decrease in the last age group</a:t>
            </a:r>
            <a:r>
              <a:rPr lang="en-US" sz="1400" baseline="30000" dirty="0"/>
              <a:t>2</a:t>
            </a:r>
          </a:p>
        </p:txBody>
      </p:sp>
      <p:sp>
        <p:nvSpPr>
          <p:cNvPr id="21" name="TextBox 20">
            <a:extLst>
              <a:ext uri="{FF2B5EF4-FFF2-40B4-BE49-F238E27FC236}">
                <a16:creationId xmlns:a16="http://schemas.microsoft.com/office/drawing/2014/main" id="{8412F934-D0AF-57D3-0946-1308486F654D}"/>
              </a:ext>
            </a:extLst>
          </p:cNvPr>
          <p:cNvSpPr txBox="1"/>
          <p:nvPr/>
        </p:nvSpPr>
        <p:spPr>
          <a:xfrm>
            <a:off x="0" y="5435886"/>
            <a:ext cx="6126480" cy="646331"/>
          </a:xfrm>
          <a:prstGeom prst="rect">
            <a:avLst/>
          </a:prstGeom>
          <a:noFill/>
        </p:spPr>
        <p:txBody>
          <a:bodyPr wrap="square">
            <a:spAutoFit/>
          </a:bodyPr>
          <a:lstStyle/>
          <a:p>
            <a:r>
              <a:rPr lang="en-GB" dirty="0">
                <a:effectLst/>
                <a:latin typeface="Times" pitchFamily="2" charset="0"/>
              </a:rPr>
              <a:t>Overall correlation heatmap between age, clinical markers, and metabolite levels</a:t>
            </a:r>
            <a:r>
              <a:rPr lang="en-GB" baseline="30000" dirty="0">
                <a:effectLst/>
                <a:latin typeface="Times" pitchFamily="2" charset="0"/>
              </a:rPr>
              <a:t>1</a:t>
            </a:r>
          </a:p>
        </p:txBody>
      </p:sp>
      <p:cxnSp>
        <p:nvCxnSpPr>
          <p:cNvPr id="25" name="Straight Connector 24">
            <a:extLst>
              <a:ext uri="{FF2B5EF4-FFF2-40B4-BE49-F238E27FC236}">
                <a16:creationId xmlns:a16="http://schemas.microsoft.com/office/drawing/2014/main" id="{99D6B0E0-2CB7-21AB-0413-8CA101A2E7A3}"/>
              </a:ext>
            </a:extLst>
          </p:cNvPr>
          <p:cNvCxnSpPr>
            <a:cxnSpLocks/>
          </p:cNvCxnSpPr>
          <p:nvPr/>
        </p:nvCxnSpPr>
        <p:spPr>
          <a:xfrm>
            <a:off x="5983705" y="4604889"/>
            <a:ext cx="0" cy="1645082"/>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1BE100-1FFF-896E-2C5F-840CC07B4AF6}"/>
              </a:ext>
            </a:extLst>
          </p:cNvPr>
          <p:cNvSpPr txBox="1"/>
          <p:nvPr/>
        </p:nvSpPr>
        <p:spPr>
          <a:xfrm>
            <a:off x="309113" y="-79794"/>
            <a:ext cx="10069161" cy="909979"/>
          </a:xfrm>
          <a:prstGeom prst="rect">
            <a:avLst/>
          </a:prstGeom>
        </p:spPr>
        <p:txBody>
          <a:bodyPr vert="horz" lIns="91440" tIns="45720" rIns="91440" bIns="45720" rtlCol="0" anchor="ctr">
            <a:normAutofit fontScale="97500"/>
          </a:bodyPr>
          <a:lstStyle>
            <a:lvl1pPr defTabSz="914400">
              <a:lnSpc>
                <a:spcPct val="90000"/>
              </a:lnSpc>
              <a:spcBef>
                <a:spcPct val="0"/>
              </a:spcBef>
              <a:buNone/>
              <a:defRPr sz="3700" b="1" i="0" u="none" strike="noStrike">
                <a:effectLst/>
                <a:latin typeface="+mj-lt"/>
                <a:ea typeface="+mj-ea"/>
                <a:cs typeface="+mj-cs"/>
              </a:defRPr>
            </a:lvl1pPr>
          </a:lstStyle>
          <a:p>
            <a:r>
              <a:rPr lang="en-GB" dirty="0"/>
              <a:t>Branch chain amino acids decrease with age</a:t>
            </a:r>
            <a:endParaRPr lang="en-US" dirty="0"/>
          </a:p>
        </p:txBody>
      </p:sp>
    </p:spTree>
    <p:extLst>
      <p:ext uri="{BB962C8B-B14F-4D97-AF65-F5344CB8AC3E}">
        <p14:creationId xmlns:p14="http://schemas.microsoft.com/office/powerpoint/2010/main" val="422993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16229B-7C3C-5105-3F94-7E8CE57EC156}"/>
              </a:ext>
            </a:extLst>
          </p:cNvPr>
          <p:cNvSpPr txBox="1"/>
          <p:nvPr/>
        </p:nvSpPr>
        <p:spPr>
          <a:xfrm>
            <a:off x="290452" y="0"/>
            <a:ext cx="10069161" cy="909979"/>
          </a:xfrm>
          <a:prstGeom prst="rect">
            <a:avLst/>
          </a:prstGeom>
        </p:spPr>
        <p:txBody>
          <a:bodyPr vert="horz" lIns="91440" tIns="45720" rIns="91440" bIns="45720" rtlCol="0" anchor="ctr">
            <a:normAutofit fontScale="97500"/>
          </a:bodyPr>
          <a:lstStyle>
            <a:lvl1pPr defTabSz="914400">
              <a:lnSpc>
                <a:spcPct val="90000"/>
              </a:lnSpc>
              <a:spcBef>
                <a:spcPct val="0"/>
              </a:spcBef>
              <a:buNone/>
              <a:defRPr sz="3700" b="1" i="0" u="none" strike="noStrike">
                <a:effectLst/>
                <a:latin typeface="+mj-lt"/>
                <a:ea typeface="+mj-ea"/>
                <a:cs typeface="+mj-cs"/>
              </a:defRPr>
            </a:lvl1pPr>
          </a:lstStyle>
          <a:p>
            <a:r>
              <a:rPr lang="en-GB" dirty="0"/>
              <a:t>Branch chain amino acids decrease with age</a:t>
            </a:r>
            <a:endParaRPr lang="en-US" dirty="0"/>
          </a:p>
        </p:txBody>
      </p:sp>
      <p:sp>
        <p:nvSpPr>
          <p:cNvPr id="7" name="TextBox 6">
            <a:extLst>
              <a:ext uri="{FF2B5EF4-FFF2-40B4-BE49-F238E27FC236}">
                <a16:creationId xmlns:a16="http://schemas.microsoft.com/office/drawing/2014/main" id="{1AE3A441-6AE6-8885-2504-2375B8A5AF2C}"/>
              </a:ext>
            </a:extLst>
          </p:cNvPr>
          <p:cNvSpPr txBox="1"/>
          <p:nvPr/>
        </p:nvSpPr>
        <p:spPr>
          <a:xfrm>
            <a:off x="290452" y="742029"/>
            <a:ext cx="6446250" cy="657564"/>
          </a:xfrm>
          <a:prstGeom prst="rect">
            <a:avLst/>
          </a:prstGeom>
        </p:spPr>
        <p:txBody>
          <a:bodyPr vert="horz" lIns="91440" tIns="45720" rIns="91440" bIns="45720" rtlCol="0" anchor="ctr">
            <a:normAutofit fontScale="97500"/>
          </a:bodyPr>
          <a:lstStyle>
            <a:lvl1pPr defTabSz="914400">
              <a:lnSpc>
                <a:spcPct val="90000"/>
              </a:lnSpc>
              <a:spcBef>
                <a:spcPct val="0"/>
              </a:spcBef>
              <a:buNone/>
              <a:defRPr sz="3700" b="1" i="0" u="none" strike="noStrike">
                <a:effectLst/>
                <a:latin typeface="+mj-lt"/>
                <a:ea typeface="+mj-ea"/>
                <a:cs typeface="+mj-cs"/>
              </a:defRPr>
            </a:lvl1pPr>
          </a:lstStyle>
          <a:p>
            <a:r>
              <a:rPr lang="en-GB" sz="3200" dirty="0"/>
              <a:t>Example report using metabolomics</a:t>
            </a:r>
            <a:endParaRPr lang="en-US" sz="3200" dirty="0"/>
          </a:p>
        </p:txBody>
      </p:sp>
      <p:sp>
        <p:nvSpPr>
          <p:cNvPr id="11" name="TextBox 10">
            <a:extLst>
              <a:ext uri="{FF2B5EF4-FFF2-40B4-BE49-F238E27FC236}">
                <a16:creationId xmlns:a16="http://schemas.microsoft.com/office/drawing/2014/main" id="{BEB15CF3-25A8-ABF2-CB07-6159AE34E553}"/>
              </a:ext>
            </a:extLst>
          </p:cNvPr>
          <p:cNvSpPr txBox="1"/>
          <p:nvPr/>
        </p:nvSpPr>
        <p:spPr>
          <a:xfrm>
            <a:off x="6915275" y="6488668"/>
            <a:ext cx="4085806" cy="307777"/>
          </a:xfrm>
          <a:prstGeom prst="rect">
            <a:avLst/>
          </a:prstGeom>
          <a:noFill/>
        </p:spPr>
        <p:txBody>
          <a:bodyPr wrap="square">
            <a:spAutoFit/>
          </a:bodyPr>
          <a:lstStyle/>
          <a:p>
            <a:r>
              <a:rPr lang="en-US" sz="1400" dirty="0"/>
              <a:t>https://</a:t>
            </a:r>
            <a:r>
              <a:rPr lang="en-US" sz="1400" dirty="0" err="1"/>
              <a:t>www.diagnosticsolutionslab.com</a:t>
            </a:r>
            <a:r>
              <a:rPr lang="en-US" sz="1400" dirty="0"/>
              <a:t>/tests/</a:t>
            </a:r>
            <a:r>
              <a:rPr lang="en-US" sz="1400" dirty="0" err="1"/>
              <a:t>omx</a:t>
            </a:r>
            <a:endParaRPr lang="en-US" sz="1400" dirty="0"/>
          </a:p>
        </p:txBody>
      </p:sp>
      <p:pic>
        <p:nvPicPr>
          <p:cNvPr id="3" name="Picture 2" descr="A screenshot of a computer&#10;&#10;Description automatically generated">
            <a:extLst>
              <a:ext uri="{FF2B5EF4-FFF2-40B4-BE49-F238E27FC236}">
                <a16:creationId xmlns:a16="http://schemas.microsoft.com/office/drawing/2014/main" id="{34464FBC-20B1-2048-FDA8-3ED2993B34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52922" y="1253744"/>
            <a:ext cx="9486156" cy="4891159"/>
          </a:xfrm>
          <a:prstGeom prst="rect">
            <a:avLst/>
          </a:prstGeom>
        </p:spPr>
      </p:pic>
    </p:spTree>
    <p:extLst>
      <p:ext uri="{BB962C8B-B14F-4D97-AF65-F5344CB8AC3E}">
        <p14:creationId xmlns:p14="http://schemas.microsoft.com/office/powerpoint/2010/main" val="191062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C59E-747B-5F18-58FF-1EC2075D2864}"/>
              </a:ext>
            </a:extLst>
          </p:cNvPr>
          <p:cNvSpPr>
            <a:spLocks noGrp="1"/>
          </p:cNvSpPr>
          <p:nvPr>
            <p:ph type="title"/>
          </p:nvPr>
        </p:nvSpPr>
        <p:spPr/>
        <p:txBody>
          <a:bodyPr/>
          <a:lstStyle/>
          <a:p>
            <a:r>
              <a:rPr lang="en-SE"/>
              <a:t>Learning Objectives</a:t>
            </a:r>
            <a:endParaRPr lang="en-US" dirty="0"/>
          </a:p>
        </p:txBody>
      </p:sp>
      <p:sp>
        <p:nvSpPr>
          <p:cNvPr id="3" name="Content Placeholder 2">
            <a:extLst>
              <a:ext uri="{FF2B5EF4-FFF2-40B4-BE49-F238E27FC236}">
                <a16:creationId xmlns:a16="http://schemas.microsoft.com/office/drawing/2014/main" id="{EFD6B445-F705-930C-9BB7-4080705BDC99}"/>
              </a:ext>
            </a:extLst>
          </p:cNvPr>
          <p:cNvSpPr>
            <a:spLocks noGrp="1"/>
          </p:cNvSpPr>
          <p:nvPr>
            <p:ph idx="1"/>
          </p:nvPr>
        </p:nvSpPr>
        <p:spPr>
          <a:xfrm>
            <a:off x="838200" y="1690688"/>
            <a:ext cx="10515600" cy="4351338"/>
          </a:xfrm>
        </p:spPr>
        <p:txBody>
          <a:bodyPr>
            <a:normAutofit/>
          </a:bodyPr>
          <a:lstStyle/>
          <a:p>
            <a:pPr marL="342900" lvl="0" indent="-342900">
              <a:lnSpc>
                <a:spcPct val="107000"/>
              </a:lnSpc>
              <a:spcAft>
                <a:spcPts val="800"/>
              </a:spcAft>
              <a:buFont typeface="+mj-lt"/>
              <a:buAutoNum type="arabicPeriod"/>
              <a:tabLst>
                <a:tab pos="457200" algn="l"/>
              </a:tabLst>
            </a:pP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Understand Basic Concepts</a:t>
            </a:r>
            <a:r>
              <a:rPr lang="sl-SI" sz="2000" dirty="0">
                <a:effectLst/>
                <a:latin typeface="Segoe UI" panose="020B0502040204020203" pitchFamily="34" charset="0"/>
                <a:ea typeface="Times New Roman" panose="02020603050405020304" pitchFamily="18" charset="0"/>
                <a:cs typeface="Times New Roman" panose="02020603050405020304" pitchFamily="18" charset="0"/>
              </a:rPr>
              <a:t>: Introduce the basics of metabolomics and its relevance in aging and neurodegenerative diseases.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Identify Metabolomic Changes in Aging</a:t>
            </a:r>
            <a:r>
              <a:rPr lang="sl-SI" sz="2000" dirty="0">
                <a:effectLst/>
                <a:latin typeface="Segoe UI" panose="020B0502040204020203" pitchFamily="34" charset="0"/>
                <a:ea typeface="Times New Roman" panose="02020603050405020304" pitchFamily="18" charset="0"/>
                <a:cs typeface="Times New Roman" panose="02020603050405020304" pitchFamily="18" charset="0"/>
              </a:rPr>
              <a:t>: Examine the typical metabolic alterations observed in the elderly.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Distinguish Neurodegenerative Disorders</a:t>
            </a:r>
            <a:r>
              <a:rPr lang="sl-SI" sz="2000" dirty="0">
                <a:effectLst/>
                <a:latin typeface="Segoe UI" panose="020B0502040204020203" pitchFamily="34" charset="0"/>
                <a:ea typeface="Times New Roman" panose="02020603050405020304" pitchFamily="18" charset="0"/>
                <a:cs typeface="Times New Roman" panose="02020603050405020304" pitchFamily="18" charset="0"/>
              </a:rPr>
              <a:t>: Highlight the distinct metabolomic profiles in common neurodegenerative disorders like </a:t>
            </a: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Alzheimer‘s</a:t>
            </a:r>
            <a:r>
              <a:rPr lang="sl-SI" sz="2000" b="1" dirty="0">
                <a:latin typeface="Segoe UI" panose="020B0502040204020203" pitchFamily="34" charset="0"/>
                <a:ea typeface="Times New Roman" panose="02020603050405020304" pitchFamily="18" charset="0"/>
                <a:cs typeface="Times New Roman" panose="02020603050405020304" pitchFamily="18" charset="0"/>
              </a:rPr>
              <a:t> </a:t>
            </a:r>
            <a:r>
              <a:rPr lang="sl-SI" sz="2000" dirty="0">
                <a:latin typeface="Segoe UI" panose="020B0502040204020203" pitchFamily="34" charset="0"/>
                <a:ea typeface="Times New Roman" panose="02020603050405020304" pitchFamily="18" charset="0"/>
                <a:cs typeface="Times New Roman" panose="02020603050405020304" pitchFamily="18" charset="0"/>
              </a:rPr>
              <a:t>and</a:t>
            </a:r>
            <a:r>
              <a:rPr lang="sl-SI" sz="2000" dirty="0">
                <a:effectLst/>
                <a:latin typeface="Segoe UI" panose="020B0502040204020203" pitchFamily="34" charset="0"/>
                <a:ea typeface="Times New Roman" panose="02020603050405020304" pitchFamily="18" charset="0"/>
                <a:cs typeface="Times New Roman" panose="02020603050405020304" pitchFamily="18" charset="0"/>
              </a:rPr>
              <a:t> </a:t>
            </a: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Parkinson‘s</a:t>
            </a:r>
            <a:r>
              <a:rPr lang="sl-SI" sz="2000" b="1" dirty="0">
                <a:latin typeface="Segoe UI" panose="020B0502040204020203" pitchFamily="34" charset="0"/>
                <a:ea typeface="Times New Roman" panose="02020603050405020304" pitchFamily="18" charset="0"/>
                <a:cs typeface="Times New Roman" panose="02020603050405020304" pitchFamily="18" charset="0"/>
              </a:rPr>
              <a:t> </a:t>
            </a: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disease</a:t>
            </a:r>
            <a:r>
              <a:rPr lang="sl-SI" sz="2000" dirty="0">
                <a:effectLst/>
                <a:latin typeface="Segoe UI" panose="020B0502040204020203" pitchFamily="34" charset="0"/>
                <a:ea typeface="Times New Roman" panose="02020603050405020304" pitchFamily="18"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sl-SI" sz="2000" b="1" dirty="0">
                <a:effectLst/>
                <a:latin typeface="Segoe UI" panose="020B0502040204020203" pitchFamily="34" charset="0"/>
                <a:ea typeface="Times New Roman" panose="02020603050405020304" pitchFamily="18" charset="0"/>
                <a:cs typeface="Times New Roman" panose="02020603050405020304" pitchFamily="18" charset="0"/>
              </a:rPr>
              <a:t>Clinical Implications</a:t>
            </a:r>
            <a:r>
              <a:rPr lang="sl-SI" sz="2000" dirty="0">
                <a:effectLst/>
                <a:latin typeface="Segoe UI" panose="020B0502040204020203" pitchFamily="34" charset="0"/>
                <a:ea typeface="Times New Roman" panose="02020603050405020304" pitchFamily="18" charset="0"/>
                <a:cs typeface="Times New Roman" panose="02020603050405020304" pitchFamily="18" charset="0"/>
              </a:rPr>
              <a:t>: Discuss the implications of these metabolomic changes in diagnosis, treatment, and management.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200" dirty="0"/>
          </a:p>
        </p:txBody>
      </p:sp>
    </p:spTree>
    <p:extLst>
      <p:ext uri="{BB962C8B-B14F-4D97-AF65-F5344CB8AC3E}">
        <p14:creationId xmlns:p14="http://schemas.microsoft.com/office/powerpoint/2010/main" val="647992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4D23-F925-5E52-CA30-B70263FD72C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Metabolic Interventions that Improve Longevity</a:t>
            </a:r>
          </a:p>
        </p:txBody>
      </p:sp>
      <p:sp>
        <p:nvSpPr>
          <p:cNvPr id="6" name="TextBox 5">
            <a:extLst>
              <a:ext uri="{FF2B5EF4-FFF2-40B4-BE49-F238E27FC236}">
                <a16:creationId xmlns:a16="http://schemas.microsoft.com/office/drawing/2014/main" id="{0B709B74-C98E-7098-D58A-F890E0A1EE2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200" dirty="0"/>
              <a:t>Carlos López-</a:t>
            </a:r>
            <a:r>
              <a:rPr lang="en-US" sz="2200" dirty="0" err="1"/>
              <a:t>Otín</a:t>
            </a:r>
            <a:r>
              <a:rPr lang="en-US" sz="2200" dirty="0"/>
              <a:t>, Lorenzo </a:t>
            </a:r>
            <a:r>
              <a:rPr lang="en-US" sz="2200" dirty="0" err="1"/>
              <a:t>Galluzzi</a:t>
            </a:r>
            <a:r>
              <a:rPr lang="en-US" sz="2200" dirty="0"/>
              <a:t>, José M.P. Freije, Frank </a:t>
            </a:r>
            <a:r>
              <a:rPr lang="en-US" sz="2200" dirty="0" err="1"/>
              <a:t>Madeo</a:t>
            </a:r>
            <a:r>
              <a:rPr lang="en-US" sz="2200" dirty="0"/>
              <a:t>, Guido Kroemer. </a:t>
            </a:r>
            <a:r>
              <a:rPr lang="en-US" sz="2200" i="1" dirty="0"/>
              <a:t>Metabolic Control of Longevit</a:t>
            </a:r>
            <a:r>
              <a:rPr lang="en-US" sz="2200" dirty="0"/>
              <a:t>y, </a:t>
            </a:r>
            <a:r>
              <a:rPr lang="en-US" sz="2200" b="1" dirty="0"/>
              <a:t>Cell</a:t>
            </a:r>
            <a:r>
              <a:rPr lang="en-US" sz="2200" dirty="0"/>
              <a:t>, 2016</a:t>
            </a:r>
          </a:p>
        </p:txBody>
      </p:sp>
      <p:pic>
        <p:nvPicPr>
          <p:cNvPr id="4" name="Main graphic" descr="A diagram of a person running&#10;&#10;Description automatically generated">
            <a:extLst>
              <a:ext uri="{FF2B5EF4-FFF2-40B4-BE49-F238E27FC236}">
                <a16:creationId xmlns:a16="http://schemas.microsoft.com/office/drawing/2014/main" id="{B70F45CA-77E2-318B-55F8-DDC2C844EF4A}"/>
              </a:ext>
            </a:extLst>
          </p:cNvPr>
          <p:cNvPicPr/>
          <p:nvPr/>
        </p:nvPicPr>
        <p:blipFill rotWithShape="1">
          <a:blip r:embed="rId3"/>
          <a:srcRect b="303"/>
          <a:stretch/>
        </p:blipFill>
        <p:spPr>
          <a:xfrm>
            <a:off x="5926667" y="-29388"/>
            <a:ext cx="6265333" cy="64346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ln w="38100">
            <a:noFill/>
          </a:ln>
          <a:effectLst>
            <a:softEdge rad="38100"/>
          </a:effectLst>
        </p:spPr>
      </p:pic>
      <p:pic>
        <p:nvPicPr>
          <p:cNvPr id="5" name="Picture 4" descr="A logo of a brain&#10;&#10;Description automatically generated">
            <a:extLst>
              <a:ext uri="{FF2B5EF4-FFF2-40B4-BE49-F238E27FC236}">
                <a16:creationId xmlns:a16="http://schemas.microsoft.com/office/drawing/2014/main" id="{F074F2FD-EF6F-4A30-18D2-59AB27586783}"/>
              </a:ext>
            </a:extLst>
          </p:cNvPr>
          <p:cNvPicPr>
            <a:picLocks noChangeAspect="1"/>
          </p:cNvPicPr>
          <p:nvPr/>
        </p:nvPicPr>
        <p:blipFill>
          <a:blip r:embed="rId4"/>
          <a:stretch>
            <a:fillRect/>
          </a:stretch>
        </p:blipFill>
        <p:spPr>
          <a:xfrm>
            <a:off x="10928572" y="5458191"/>
            <a:ext cx="1246696" cy="1399799"/>
          </a:xfrm>
          <a:prstGeom prst="rect">
            <a:avLst/>
          </a:prstGeom>
        </p:spPr>
      </p:pic>
    </p:spTree>
    <p:extLst>
      <p:ext uri="{BB962C8B-B14F-4D97-AF65-F5344CB8AC3E}">
        <p14:creationId xmlns:p14="http://schemas.microsoft.com/office/powerpoint/2010/main" val="159429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white background&#10;&#10;Description automatically generated">
            <a:extLst>
              <a:ext uri="{FF2B5EF4-FFF2-40B4-BE49-F238E27FC236}">
                <a16:creationId xmlns:a16="http://schemas.microsoft.com/office/drawing/2014/main" id="{2A10BC0D-E0B2-185F-CC6A-472D62EA42A8}"/>
              </a:ext>
            </a:extLst>
          </p:cNvPr>
          <p:cNvPicPr>
            <a:picLocks noChangeAspect="1"/>
          </p:cNvPicPr>
          <p:nvPr/>
        </p:nvPicPr>
        <p:blipFill>
          <a:blip r:embed="rId3"/>
          <a:stretch>
            <a:fillRect/>
          </a:stretch>
        </p:blipFill>
        <p:spPr>
          <a:xfrm>
            <a:off x="7874003" y="145652"/>
            <a:ext cx="4317997" cy="113271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8A28A14-16FD-E841-7014-747BF3E4FF8F}"/>
              </a:ext>
            </a:extLst>
          </p:cNvPr>
          <p:cNvSpPr txBox="1"/>
          <p:nvPr/>
        </p:nvSpPr>
        <p:spPr>
          <a:xfrm>
            <a:off x="7936583" y="6488668"/>
            <a:ext cx="3046639" cy="369332"/>
          </a:xfrm>
          <a:prstGeom prst="rect">
            <a:avLst/>
          </a:prstGeom>
          <a:noFill/>
        </p:spPr>
        <p:txBody>
          <a:bodyPr wrap="square">
            <a:spAutoFit/>
          </a:bodyPr>
          <a:lstStyle/>
          <a:p>
            <a:r>
              <a:rPr lang="en-US" dirty="0"/>
              <a:t>https://</a:t>
            </a:r>
            <a:r>
              <a:rPr lang="en-US" dirty="0" err="1"/>
              <a:t>www.bluezones.com</a:t>
            </a:r>
            <a:endParaRPr lang="en-US" dirty="0"/>
          </a:p>
        </p:txBody>
      </p:sp>
      <p:grpSp>
        <p:nvGrpSpPr>
          <p:cNvPr id="17" name="Group 16">
            <a:extLst>
              <a:ext uri="{FF2B5EF4-FFF2-40B4-BE49-F238E27FC236}">
                <a16:creationId xmlns:a16="http://schemas.microsoft.com/office/drawing/2014/main" id="{3ACC8480-EA19-86C2-4464-8A684C4D9439}"/>
              </a:ext>
            </a:extLst>
          </p:cNvPr>
          <p:cNvGrpSpPr/>
          <p:nvPr/>
        </p:nvGrpSpPr>
        <p:grpSpPr>
          <a:xfrm>
            <a:off x="183111" y="1173702"/>
            <a:ext cx="1950489" cy="1372648"/>
            <a:chOff x="267371" y="1332452"/>
            <a:chExt cx="3240000" cy="1296000"/>
          </a:xfrm>
        </p:grpSpPr>
        <p:sp>
          <p:nvSpPr>
            <p:cNvPr id="16" name="TextBox 15">
              <a:extLst>
                <a:ext uri="{FF2B5EF4-FFF2-40B4-BE49-F238E27FC236}">
                  <a16:creationId xmlns:a16="http://schemas.microsoft.com/office/drawing/2014/main" id="{52DE90DC-4DDE-EDF0-9813-4354A7F3EB24}"/>
                </a:ext>
              </a:extLst>
            </p:cNvPr>
            <p:cNvSpPr txBox="1"/>
            <p:nvPr/>
          </p:nvSpPr>
          <p:spPr>
            <a:xfrm>
              <a:off x="267371" y="1332452"/>
              <a:ext cx="3240000" cy="1296000"/>
            </a:xfrm>
            <a:prstGeom prst="rect">
              <a:avLst/>
            </a:prstGeom>
            <a:solidFill>
              <a:schemeClr val="bg1">
                <a:lumMod val="85000"/>
              </a:schemeClr>
            </a:solidFill>
            <a:ln>
              <a:noFill/>
            </a:ln>
          </p:spPr>
          <p:txBody>
            <a:bodyPr wrap="square">
              <a:spAutoFit/>
            </a:bodyPr>
            <a:lstStyle/>
            <a:p>
              <a:endParaRPr lang="en-US" b="1" dirty="0">
                <a:solidFill>
                  <a:srgbClr val="0070C0"/>
                </a:solidFill>
              </a:endParaRPr>
            </a:p>
            <a:p>
              <a:endParaRPr lang="en-US" b="1" dirty="0">
                <a:solidFill>
                  <a:srgbClr val="0070C0"/>
                </a:solidFill>
              </a:endParaRPr>
            </a:p>
            <a:p>
              <a:endParaRPr lang="en-US" b="1" dirty="0">
                <a:solidFill>
                  <a:srgbClr val="0070C0"/>
                </a:solidFill>
              </a:endParaRPr>
            </a:p>
            <a:p>
              <a:endParaRPr lang="en-US" b="1" dirty="0">
                <a:solidFill>
                  <a:srgbClr val="0070C0"/>
                </a:solidFill>
              </a:endParaRPr>
            </a:p>
            <a:p>
              <a:endParaRPr lang="en-US" b="1" dirty="0">
                <a:solidFill>
                  <a:srgbClr val="0070C0"/>
                </a:solidFill>
              </a:endParaRPr>
            </a:p>
          </p:txBody>
        </p:sp>
        <p:sp>
          <p:nvSpPr>
            <p:cNvPr id="15" name="TextBox 14">
              <a:extLst>
                <a:ext uri="{FF2B5EF4-FFF2-40B4-BE49-F238E27FC236}">
                  <a16:creationId xmlns:a16="http://schemas.microsoft.com/office/drawing/2014/main" id="{E8E70646-B6AA-421C-D96F-0CCB9E4050FC}"/>
                </a:ext>
              </a:extLst>
            </p:cNvPr>
            <p:cNvSpPr txBox="1"/>
            <p:nvPr/>
          </p:nvSpPr>
          <p:spPr>
            <a:xfrm>
              <a:off x="317549" y="1390926"/>
              <a:ext cx="3139736" cy="1200329"/>
            </a:xfrm>
            <a:prstGeom prst="rect">
              <a:avLst/>
            </a:prstGeom>
            <a:solidFill>
              <a:schemeClr val="bg1"/>
            </a:solidFill>
          </p:spPr>
          <p:txBody>
            <a:bodyPr wrap="square">
              <a:spAutoFit/>
            </a:bodyPr>
            <a:lstStyle/>
            <a:p>
              <a:r>
                <a:rPr lang="en-GB" b="1" dirty="0">
                  <a:solidFill>
                    <a:srgbClr val="0070C0"/>
                  </a:solidFill>
                  <a:latin typeface="Roboto" panose="02000000000000000000" pitchFamily="2" charset="0"/>
                </a:rPr>
                <a:t>T</a:t>
              </a:r>
              <a:r>
                <a:rPr lang="en-GB" b="1" dirty="0">
                  <a:solidFill>
                    <a:srgbClr val="0070C0"/>
                  </a:solidFill>
                  <a:effectLst/>
                  <a:latin typeface="Roboto" panose="02000000000000000000" pitchFamily="2" charset="0"/>
                </a:rPr>
                <a:t>he blue zones are areas of exceptional longevity</a:t>
              </a:r>
            </a:p>
            <a:p>
              <a:endParaRPr lang="en-US" b="1" dirty="0">
                <a:solidFill>
                  <a:srgbClr val="0070C0"/>
                </a:solidFill>
              </a:endParaRPr>
            </a:p>
          </p:txBody>
        </p:sp>
      </p:grpSp>
      <p:pic>
        <p:nvPicPr>
          <p:cNvPr id="19" name="Picture 18" descr="A diagram of food guidelines&#10;&#10;Description automatically generated">
            <a:extLst>
              <a:ext uri="{FF2B5EF4-FFF2-40B4-BE49-F238E27FC236}">
                <a16:creationId xmlns:a16="http://schemas.microsoft.com/office/drawing/2014/main" id="{88C833E8-AA43-F5ED-B0BC-C15276C92582}"/>
              </a:ext>
            </a:extLst>
          </p:cNvPr>
          <p:cNvPicPr>
            <a:picLocks noChangeAspect="1"/>
          </p:cNvPicPr>
          <p:nvPr/>
        </p:nvPicPr>
        <p:blipFill rotWithShape="1">
          <a:blip r:embed="rId4"/>
          <a:srcRect t="4915"/>
          <a:stretch/>
        </p:blipFill>
        <p:spPr>
          <a:xfrm>
            <a:off x="2505435" y="145652"/>
            <a:ext cx="4905884" cy="6036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screenshot of a phone&#10;&#10;Description automatically generated">
            <a:extLst>
              <a:ext uri="{FF2B5EF4-FFF2-40B4-BE49-F238E27FC236}">
                <a16:creationId xmlns:a16="http://schemas.microsoft.com/office/drawing/2014/main" id="{3DFFC2B1-96D8-44BC-ED6E-A07524C65C3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631792" y="2027285"/>
            <a:ext cx="4375897" cy="3192714"/>
          </a:xfrm>
          <a:prstGeom prst="rect">
            <a:avLst/>
          </a:prstGeom>
        </p:spPr>
      </p:pic>
    </p:spTree>
    <p:extLst>
      <p:ext uri="{BB962C8B-B14F-4D97-AF65-F5344CB8AC3E}">
        <p14:creationId xmlns:p14="http://schemas.microsoft.com/office/powerpoint/2010/main" val="27705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tress-free pathway&#10;&#10;Description automatically generated">
            <a:extLst>
              <a:ext uri="{FF2B5EF4-FFF2-40B4-BE49-F238E27FC236}">
                <a16:creationId xmlns:a16="http://schemas.microsoft.com/office/drawing/2014/main" id="{4968D363-A420-191F-97D9-23D88719E336}"/>
              </a:ext>
            </a:extLst>
          </p:cNvPr>
          <p:cNvPicPr>
            <a:picLocks noChangeAspect="1"/>
          </p:cNvPicPr>
          <p:nvPr/>
        </p:nvPicPr>
        <p:blipFill>
          <a:blip r:embed="rId3"/>
          <a:stretch>
            <a:fillRect/>
          </a:stretch>
        </p:blipFill>
        <p:spPr>
          <a:xfrm>
            <a:off x="573740" y="1297602"/>
            <a:ext cx="10356727" cy="4882146"/>
          </a:xfrm>
          <a:prstGeom prst="rect">
            <a:avLst/>
          </a:prstGeom>
        </p:spPr>
      </p:pic>
      <p:sp>
        <p:nvSpPr>
          <p:cNvPr id="5" name="TextBox 4">
            <a:extLst>
              <a:ext uri="{FF2B5EF4-FFF2-40B4-BE49-F238E27FC236}">
                <a16:creationId xmlns:a16="http://schemas.microsoft.com/office/drawing/2014/main" id="{1584143E-E699-2BB8-697F-5DE752EE18A9}"/>
              </a:ext>
            </a:extLst>
          </p:cNvPr>
          <p:cNvSpPr txBox="1"/>
          <p:nvPr/>
        </p:nvSpPr>
        <p:spPr>
          <a:xfrm>
            <a:off x="412375" y="133871"/>
            <a:ext cx="8767484" cy="523220"/>
          </a:xfrm>
          <a:prstGeom prst="rect">
            <a:avLst/>
          </a:prstGeom>
          <a:noFill/>
        </p:spPr>
        <p:txBody>
          <a:bodyPr wrap="square">
            <a:spAutoFit/>
          </a:bodyPr>
          <a:lstStyle/>
          <a:p>
            <a:r>
              <a:rPr lang="sl-SI" sz="2800" b="1" dirty="0">
                <a:cs typeface="Times New Roman" panose="02020603050405020304" pitchFamily="18" charset="0"/>
              </a:rPr>
              <a:t>Metabolomics in Neurodegenerative Disorders</a:t>
            </a:r>
            <a:endParaRPr lang="en-US" sz="2800" dirty="0"/>
          </a:p>
        </p:txBody>
      </p:sp>
      <p:sp>
        <p:nvSpPr>
          <p:cNvPr id="7" name="TextBox 6">
            <a:extLst>
              <a:ext uri="{FF2B5EF4-FFF2-40B4-BE49-F238E27FC236}">
                <a16:creationId xmlns:a16="http://schemas.microsoft.com/office/drawing/2014/main" id="{AE9B982A-4791-21C9-525E-EA6B7EE764A9}"/>
              </a:ext>
            </a:extLst>
          </p:cNvPr>
          <p:cNvSpPr txBox="1"/>
          <p:nvPr/>
        </p:nvSpPr>
        <p:spPr>
          <a:xfrm>
            <a:off x="412375" y="746514"/>
            <a:ext cx="7790331" cy="461665"/>
          </a:xfrm>
          <a:prstGeom prst="rect">
            <a:avLst/>
          </a:prstGeom>
          <a:noFill/>
        </p:spPr>
        <p:txBody>
          <a:bodyPr wrap="square">
            <a:spAutoFit/>
          </a:bodyPr>
          <a:lstStyle/>
          <a:p>
            <a:r>
              <a:rPr lang="en-GB" sz="2400" b="1" dirty="0">
                <a:effectLst/>
                <a:latin typeface="MinionPro"/>
              </a:rPr>
              <a:t>Disease relevant alterations in neuronal metabolism </a:t>
            </a:r>
            <a:endParaRPr lang="en-GB" sz="2400" dirty="0"/>
          </a:p>
        </p:txBody>
      </p:sp>
    </p:spTree>
    <p:extLst>
      <p:ext uri="{BB962C8B-B14F-4D97-AF65-F5344CB8AC3E}">
        <p14:creationId xmlns:p14="http://schemas.microsoft.com/office/powerpoint/2010/main" val="669892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4310DD1-EA85-BB8B-1625-C9D31810C5B5}"/>
              </a:ext>
            </a:extLst>
          </p:cNvPr>
          <p:cNvSpPr txBox="1">
            <a:spLocks noChangeArrowheads="1"/>
          </p:cNvSpPr>
          <p:nvPr/>
        </p:nvSpPr>
        <p:spPr bwMode="auto">
          <a:xfrm>
            <a:off x="224118" y="-114234"/>
            <a:ext cx="10515600" cy="11336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defTabSz="914400">
              <a:lnSpc>
                <a:spcPct val="90000"/>
              </a:lnSpc>
              <a:spcBef>
                <a:spcPct val="0"/>
              </a:spcBef>
              <a:spcAft>
                <a:spcPts val="600"/>
              </a:spcAft>
            </a:pPr>
            <a:r>
              <a:rPr lang="en-US" altLang="en-US" b="1" kern="1200" dirty="0">
                <a:solidFill>
                  <a:schemeClr val="tx1"/>
                </a:solidFill>
                <a:latin typeface="+mj-lt"/>
                <a:ea typeface="+mj-ea"/>
                <a:cs typeface="+mj-cs"/>
              </a:rPr>
              <a:t>Predominant </a:t>
            </a:r>
            <a:r>
              <a:rPr lang="en-US" altLang="en-US" b="1" kern="1200" dirty="0" err="1">
                <a:solidFill>
                  <a:schemeClr val="tx1"/>
                </a:solidFill>
                <a:latin typeface="+mj-lt"/>
                <a:ea typeface="+mj-ea"/>
                <a:cs typeface="+mj-cs"/>
              </a:rPr>
              <a:t>neuroimmunometabolic</a:t>
            </a:r>
            <a:r>
              <a:rPr lang="en-US" altLang="en-US" b="1" kern="1200" dirty="0">
                <a:solidFill>
                  <a:schemeClr val="tx1"/>
                </a:solidFill>
                <a:latin typeface="+mj-lt"/>
                <a:ea typeface="+mj-ea"/>
                <a:cs typeface="+mj-cs"/>
              </a:rPr>
              <a:t> homeostasis in the healthy brain and its disruption in neurodegenerative disorders </a:t>
            </a:r>
          </a:p>
        </p:txBody>
      </p:sp>
      <p:grpSp>
        <p:nvGrpSpPr>
          <p:cNvPr id="2" name="Group 1">
            <a:extLst>
              <a:ext uri="{FF2B5EF4-FFF2-40B4-BE49-F238E27FC236}">
                <a16:creationId xmlns:a16="http://schemas.microsoft.com/office/drawing/2014/main" id="{CA4B8387-1556-C9AE-4ECB-313F4869DBF9}"/>
              </a:ext>
            </a:extLst>
          </p:cNvPr>
          <p:cNvGrpSpPr/>
          <p:nvPr/>
        </p:nvGrpSpPr>
        <p:grpSpPr>
          <a:xfrm>
            <a:off x="1544049" y="806858"/>
            <a:ext cx="8615951" cy="5483560"/>
            <a:chOff x="1544049" y="806858"/>
            <a:chExt cx="8615951" cy="5483560"/>
          </a:xfrm>
        </p:grpSpPr>
        <p:pic>
          <p:nvPicPr>
            <p:cNvPr id="3075" name="Picture 3">
              <a:extLst>
                <a:ext uri="{FF2B5EF4-FFF2-40B4-BE49-F238E27FC236}">
                  <a16:creationId xmlns:a16="http://schemas.microsoft.com/office/drawing/2014/main" id="{0DD1DBD3-8DFA-8601-819F-85CE683388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4049" y="806858"/>
              <a:ext cx="8615951" cy="52442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20E83FAB-437C-ECB5-A2EC-AB6FC8BA0353}"/>
                </a:ext>
              </a:extLst>
            </p:cNvPr>
            <p:cNvSpPr txBox="1">
              <a:spLocks noChangeArrowheads="1"/>
            </p:cNvSpPr>
            <p:nvPr/>
          </p:nvSpPr>
          <p:spPr bwMode="auto">
            <a:xfrm>
              <a:off x="6671734" y="6051142"/>
              <a:ext cx="3488266" cy="2392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342900">
                <a:spcAft>
                  <a:spcPts val="600"/>
                </a:spcAft>
                <a:tabLst>
                  <a:tab pos="542925" algn="l"/>
                  <a:tab pos="1085850" algn="l"/>
                  <a:tab pos="1628775" algn="l"/>
                  <a:tab pos="2171700" algn="l"/>
                  <a:tab pos="2714625" algn="l"/>
                </a:tabLst>
              </a:pPr>
              <a:r>
                <a:rPr lang="en-GB" altLang="en-US" sz="1200" kern="1200" dirty="0">
                  <a:solidFill>
                    <a:srgbClr val="000000"/>
                  </a:solidFill>
                  <a:latin typeface="Arial" panose="020B0604020202020204" pitchFamily="34" charset="0"/>
                </a:rPr>
                <a:t>Swarup Mitra et al. J. </a:t>
              </a:r>
              <a:r>
                <a:rPr lang="en-GB" altLang="en-US" sz="1200" kern="1200" dirty="0" err="1">
                  <a:solidFill>
                    <a:srgbClr val="000000"/>
                  </a:solidFill>
                  <a:latin typeface="Arial" panose="020B0604020202020204" pitchFamily="34" charset="0"/>
                </a:rPr>
                <a:t>Neurosci</a:t>
              </a:r>
              <a:r>
                <a:rPr lang="en-GB" altLang="en-US" sz="1200" kern="1200" dirty="0">
                  <a:solidFill>
                    <a:srgbClr val="000000"/>
                  </a:solidFill>
                  <a:latin typeface="Arial" panose="020B0604020202020204" pitchFamily="34" charset="0"/>
                </a:rPr>
                <a:t>. 2022;42:1888-1907</a:t>
              </a:r>
              <a:endParaRPr lang="en-GB" altLang="en-US" sz="1800" dirty="0">
                <a:latin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57106D-88C0-5626-D91B-2AEF6186E891}"/>
              </a:ext>
            </a:extLst>
          </p:cNvPr>
          <p:cNvSpPr txBox="1"/>
          <p:nvPr/>
        </p:nvSpPr>
        <p:spPr>
          <a:xfrm>
            <a:off x="585893" y="0"/>
            <a:ext cx="11445240" cy="93133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dirty="0">
                <a:latin typeface="+mj-lt"/>
                <a:ea typeface="+mj-ea"/>
                <a:cs typeface="+mj-cs"/>
              </a:rPr>
              <a:t>Metabolomics in Neurodegenerative Disorders</a:t>
            </a:r>
            <a:endParaRPr lang="en-US" sz="4000" dirty="0">
              <a:latin typeface="+mj-lt"/>
              <a:ea typeface="+mj-ea"/>
              <a:cs typeface="+mj-cs"/>
            </a:endParaRPr>
          </a:p>
        </p:txBody>
      </p:sp>
      <p:sp>
        <p:nvSpPr>
          <p:cNvPr id="3" name="Rectangle 2">
            <a:extLst>
              <a:ext uri="{FF2B5EF4-FFF2-40B4-BE49-F238E27FC236}">
                <a16:creationId xmlns:a16="http://schemas.microsoft.com/office/drawing/2014/main" id="{A2ECD921-44CB-A464-72A2-EC3C0848ADB8}"/>
              </a:ext>
            </a:extLst>
          </p:cNvPr>
          <p:cNvSpPr/>
          <p:nvPr/>
        </p:nvSpPr>
        <p:spPr>
          <a:xfrm>
            <a:off x="1490133" y="745067"/>
            <a:ext cx="9372600" cy="5283200"/>
          </a:xfrm>
          <a:prstGeom prst="rect">
            <a:avLst/>
          </a:prstGeom>
          <a:solidFill>
            <a:schemeClr val="accent1">
              <a:alpha val="51734"/>
            </a:schemeClr>
          </a:solidFill>
          <a:effectLst>
            <a:softEdge rad="168482"/>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5DD9E001-B843-7DF2-07E6-C42E8F06D0BD}"/>
              </a:ext>
            </a:extLst>
          </p:cNvPr>
          <p:cNvGraphicFramePr/>
          <p:nvPr>
            <p:extLst>
              <p:ext uri="{D42A27DB-BD31-4B8C-83A1-F6EECF244321}">
                <p14:modId xmlns:p14="http://schemas.microsoft.com/office/powerpoint/2010/main" val="467250986"/>
              </p:ext>
            </p:extLst>
          </p:nvPr>
        </p:nvGraphicFramePr>
        <p:xfrm>
          <a:off x="721360" y="931333"/>
          <a:ext cx="10607040" cy="4872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7721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A939-5789-93DF-9460-1227861CEF6A}"/>
              </a:ext>
            </a:extLst>
          </p:cNvPr>
          <p:cNvSpPr>
            <a:spLocks noGrp="1"/>
          </p:cNvSpPr>
          <p:nvPr>
            <p:ph type="title"/>
          </p:nvPr>
        </p:nvSpPr>
        <p:spPr>
          <a:xfrm>
            <a:off x="361950" y="347756"/>
            <a:ext cx="6635750" cy="293065"/>
          </a:xfrm>
        </p:spPr>
        <p:txBody>
          <a:bodyPr vert="horz" lIns="91440" tIns="45720" rIns="91440" bIns="45720" rtlCol="0" anchor="ctr">
            <a:noAutofit/>
          </a:bodyPr>
          <a:lstStyle/>
          <a:p>
            <a:r>
              <a:rPr lang="en-US" sz="3200" kern="1200" dirty="0">
                <a:solidFill>
                  <a:schemeClr val="tx1"/>
                </a:solidFill>
                <a:latin typeface="+mj-lt"/>
                <a:ea typeface="+mj-ea"/>
                <a:cs typeface="+mj-cs"/>
              </a:rPr>
              <a:t>Alzheimer's disease (AD) - Overview </a:t>
            </a:r>
          </a:p>
        </p:txBody>
      </p:sp>
      <p:grpSp>
        <p:nvGrpSpPr>
          <p:cNvPr id="21" name="Group 20">
            <a:extLst>
              <a:ext uri="{FF2B5EF4-FFF2-40B4-BE49-F238E27FC236}">
                <a16:creationId xmlns:a16="http://schemas.microsoft.com/office/drawing/2014/main" id="{C499CACF-ABC5-A2B5-A5BF-708F2B8C43F7}"/>
              </a:ext>
            </a:extLst>
          </p:cNvPr>
          <p:cNvGrpSpPr/>
          <p:nvPr/>
        </p:nvGrpSpPr>
        <p:grpSpPr>
          <a:xfrm>
            <a:off x="302738" y="1063107"/>
            <a:ext cx="5207911" cy="4129111"/>
            <a:chOff x="317500" y="1426876"/>
            <a:chExt cx="5915024" cy="4650074"/>
          </a:xfrm>
        </p:grpSpPr>
        <p:sp>
          <p:nvSpPr>
            <p:cNvPr id="5" name="Straight Connector 4">
              <a:extLst>
                <a:ext uri="{FF2B5EF4-FFF2-40B4-BE49-F238E27FC236}">
                  <a16:creationId xmlns:a16="http://schemas.microsoft.com/office/drawing/2014/main" id="{47910D5E-D270-07B5-91A0-3C88ADE90074}"/>
                </a:ext>
              </a:extLst>
            </p:cNvPr>
            <p:cNvSpPr/>
            <p:nvPr/>
          </p:nvSpPr>
          <p:spPr>
            <a:xfrm>
              <a:off x="364193" y="1485900"/>
              <a:ext cx="5743170"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sz="1050"/>
            </a:p>
          </p:txBody>
        </p:sp>
        <p:sp>
          <p:nvSpPr>
            <p:cNvPr id="7" name="Freeform 6">
              <a:extLst>
                <a:ext uri="{FF2B5EF4-FFF2-40B4-BE49-F238E27FC236}">
                  <a16:creationId xmlns:a16="http://schemas.microsoft.com/office/drawing/2014/main" id="{FECFAA90-40D9-81B5-BD22-9B07E43C22FC}"/>
                </a:ext>
              </a:extLst>
            </p:cNvPr>
            <p:cNvSpPr/>
            <p:nvPr/>
          </p:nvSpPr>
          <p:spPr>
            <a:xfrm>
              <a:off x="352268" y="1426876"/>
              <a:ext cx="5880256" cy="918210"/>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kern="1200" dirty="0"/>
                <a:t>A progressive neurodegenerative disorder in older adults (late-onset, &gt;60 years old)</a:t>
              </a:r>
              <a:r>
                <a:rPr lang="en-US" kern="1200" baseline="30000" dirty="0"/>
                <a:t>1</a:t>
              </a:r>
              <a:endParaRPr lang="en-US" kern="1200" dirty="0"/>
            </a:p>
            <a:p>
              <a:pPr marL="285750" indent="-285750" defTabSz="1555750">
                <a:lnSpc>
                  <a:spcPct val="90000"/>
                </a:lnSpc>
                <a:spcBef>
                  <a:spcPct val="0"/>
                </a:spcBef>
                <a:spcAft>
                  <a:spcPct val="35000"/>
                </a:spcAft>
                <a:buFont typeface="Wingdings" pitchFamily="2" charset="2"/>
                <a:buChar char="Ø"/>
              </a:pPr>
              <a:r>
                <a:rPr lang="en-US" sz="1600" kern="1200" dirty="0"/>
                <a:t>early-onset form (10% of cases) appears around the 30s</a:t>
              </a:r>
            </a:p>
            <a:p>
              <a:pPr marL="0" lvl="0" indent="0" algn="l" defTabSz="1555750">
                <a:lnSpc>
                  <a:spcPct val="90000"/>
                </a:lnSpc>
                <a:spcBef>
                  <a:spcPct val="0"/>
                </a:spcBef>
                <a:spcAft>
                  <a:spcPct val="35000"/>
                </a:spcAft>
                <a:buNone/>
              </a:pPr>
              <a:r>
                <a:rPr lang="en-US" dirty="0"/>
                <a:t>	</a:t>
              </a:r>
              <a:endParaRPr lang="en-US" kern="1200" dirty="0"/>
            </a:p>
          </p:txBody>
        </p:sp>
        <p:sp>
          <p:nvSpPr>
            <p:cNvPr id="8" name="Straight Connector 7">
              <a:extLst>
                <a:ext uri="{FF2B5EF4-FFF2-40B4-BE49-F238E27FC236}">
                  <a16:creationId xmlns:a16="http://schemas.microsoft.com/office/drawing/2014/main" id="{656E1533-FE5F-01F9-2917-A30BA9621F07}"/>
                </a:ext>
              </a:extLst>
            </p:cNvPr>
            <p:cNvSpPr/>
            <p:nvPr/>
          </p:nvSpPr>
          <p:spPr>
            <a:xfrm>
              <a:off x="372259" y="2691095"/>
              <a:ext cx="5743170" cy="0"/>
            </a:xfrm>
            <a:prstGeom prst="line">
              <a:avLst/>
            </a:prstGeom>
          </p:spPr>
          <p:style>
            <a:lnRef idx="2">
              <a:schemeClr val="accent2">
                <a:hueOff val="2122154"/>
                <a:satOff val="3600"/>
                <a:lumOff val="-131"/>
                <a:alphaOff val="0"/>
              </a:schemeClr>
            </a:lnRef>
            <a:fillRef idx="1">
              <a:schemeClr val="accent2">
                <a:hueOff val="2122154"/>
                <a:satOff val="3600"/>
                <a:lumOff val="-131"/>
                <a:alphaOff val="0"/>
              </a:schemeClr>
            </a:fillRef>
            <a:effectRef idx="0">
              <a:schemeClr val="accent2">
                <a:hueOff val="2122154"/>
                <a:satOff val="3600"/>
                <a:lumOff val="-131"/>
                <a:alphaOff val="0"/>
              </a:schemeClr>
            </a:effectRef>
            <a:fontRef idx="minor">
              <a:schemeClr val="lt1"/>
            </a:fontRef>
          </p:style>
          <p:txBody>
            <a:bodyPr/>
            <a:lstStyle/>
            <a:p>
              <a:endParaRPr lang="en-US" sz="1050"/>
            </a:p>
          </p:txBody>
        </p:sp>
        <p:sp>
          <p:nvSpPr>
            <p:cNvPr id="9" name="Freeform 8">
              <a:extLst>
                <a:ext uri="{FF2B5EF4-FFF2-40B4-BE49-F238E27FC236}">
                  <a16:creationId xmlns:a16="http://schemas.microsoft.com/office/drawing/2014/main" id="{0CCB400F-AC02-D30A-7D98-BC0B11F77878}"/>
                </a:ext>
              </a:extLst>
            </p:cNvPr>
            <p:cNvSpPr/>
            <p:nvPr/>
          </p:nvSpPr>
          <p:spPr>
            <a:xfrm>
              <a:off x="317500" y="2640664"/>
              <a:ext cx="5743170" cy="918210"/>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kern="1200" dirty="0"/>
                <a:t>Characterized by abnormal amyloid – β and tau proteins</a:t>
              </a:r>
            </a:p>
          </p:txBody>
        </p:sp>
        <p:sp>
          <p:nvSpPr>
            <p:cNvPr id="11" name="Straight Connector 10">
              <a:extLst>
                <a:ext uri="{FF2B5EF4-FFF2-40B4-BE49-F238E27FC236}">
                  <a16:creationId xmlns:a16="http://schemas.microsoft.com/office/drawing/2014/main" id="{849CBF06-C284-BC8A-AB24-7DA0A37A4A01}"/>
                </a:ext>
              </a:extLst>
            </p:cNvPr>
            <p:cNvSpPr/>
            <p:nvPr/>
          </p:nvSpPr>
          <p:spPr>
            <a:xfrm>
              <a:off x="372259" y="3496209"/>
              <a:ext cx="5743170" cy="0"/>
            </a:xfrm>
            <a:prstGeom prst="line">
              <a:avLst/>
            </a:prstGeom>
          </p:spPr>
          <p:style>
            <a:lnRef idx="2">
              <a:schemeClr val="accent2">
                <a:hueOff val="4244308"/>
                <a:satOff val="7200"/>
                <a:lumOff val="-261"/>
                <a:alphaOff val="0"/>
              </a:schemeClr>
            </a:lnRef>
            <a:fillRef idx="1">
              <a:schemeClr val="accent2">
                <a:hueOff val="4244308"/>
                <a:satOff val="7200"/>
                <a:lumOff val="-261"/>
                <a:alphaOff val="0"/>
              </a:schemeClr>
            </a:fillRef>
            <a:effectRef idx="0">
              <a:schemeClr val="accent2">
                <a:hueOff val="4244308"/>
                <a:satOff val="7200"/>
                <a:lumOff val="-261"/>
                <a:alphaOff val="0"/>
              </a:schemeClr>
            </a:effectRef>
            <a:fontRef idx="minor">
              <a:schemeClr val="lt1"/>
            </a:fontRef>
          </p:style>
          <p:txBody>
            <a:bodyPr/>
            <a:lstStyle/>
            <a:p>
              <a:endParaRPr lang="en-US" sz="1050"/>
            </a:p>
          </p:txBody>
        </p:sp>
        <p:sp>
          <p:nvSpPr>
            <p:cNvPr id="13" name="Freeform 12">
              <a:extLst>
                <a:ext uri="{FF2B5EF4-FFF2-40B4-BE49-F238E27FC236}">
                  <a16:creationId xmlns:a16="http://schemas.microsoft.com/office/drawing/2014/main" id="{F8DC6C3E-00F1-BBD2-1113-24BB703AED90}"/>
                </a:ext>
              </a:extLst>
            </p:cNvPr>
            <p:cNvSpPr/>
            <p:nvPr/>
          </p:nvSpPr>
          <p:spPr>
            <a:xfrm>
              <a:off x="372259" y="3560875"/>
              <a:ext cx="5743170" cy="918210"/>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kern="1200" dirty="0"/>
                <a:t>Leads to brain volume loss</a:t>
              </a:r>
            </a:p>
          </p:txBody>
        </p:sp>
        <p:sp>
          <p:nvSpPr>
            <p:cNvPr id="14" name="Straight Connector 13">
              <a:extLst>
                <a:ext uri="{FF2B5EF4-FFF2-40B4-BE49-F238E27FC236}">
                  <a16:creationId xmlns:a16="http://schemas.microsoft.com/office/drawing/2014/main" id="{B93C9E66-D581-C1BC-B8F5-50006C0B359B}"/>
                </a:ext>
              </a:extLst>
            </p:cNvPr>
            <p:cNvSpPr/>
            <p:nvPr/>
          </p:nvSpPr>
          <p:spPr>
            <a:xfrm>
              <a:off x="364193" y="4240530"/>
              <a:ext cx="5743170" cy="0"/>
            </a:xfrm>
            <a:prstGeom prst="line">
              <a:avLst/>
            </a:prstGeom>
          </p:spPr>
          <p:style>
            <a:lnRef idx="2">
              <a:schemeClr val="accent2">
                <a:hueOff val="6366461"/>
                <a:satOff val="10800"/>
                <a:lumOff val="-392"/>
                <a:alphaOff val="0"/>
              </a:schemeClr>
            </a:lnRef>
            <a:fillRef idx="1">
              <a:schemeClr val="accent2">
                <a:hueOff val="6366461"/>
                <a:satOff val="10800"/>
                <a:lumOff val="-392"/>
                <a:alphaOff val="0"/>
              </a:schemeClr>
            </a:fillRef>
            <a:effectRef idx="0">
              <a:schemeClr val="accent2">
                <a:hueOff val="6366461"/>
                <a:satOff val="10800"/>
                <a:lumOff val="-392"/>
                <a:alphaOff val="0"/>
              </a:schemeClr>
            </a:effectRef>
            <a:fontRef idx="minor">
              <a:schemeClr val="lt1"/>
            </a:fontRef>
          </p:style>
          <p:txBody>
            <a:bodyPr/>
            <a:lstStyle/>
            <a:p>
              <a:endParaRPr lang="en-US" sz="1050"/>
            </a:p>
          </p:txBody>
        </p:sp>
        <p:sp>
          <p:nvSpPr>
            <p:cNvPr id="15" name="Freeform 14">
              <a:extLst>
                <a:ext uri="{FF2B5EF4-FFF2-40B4-BE49-F238E27FC236}">
                  <a16:creationId xmlns:a16="http://schemas.microsoft.com/office/drawing/2014/main" id="{51DDB488-E956-616A-F303-E31A6C243A71}"/>
                </a:ext>
              </a:extLst>
            </p:cNvPr>
            <p:cNvSpPr/>
            <p:nvPr/>
          </p:nvSpPr>
          <p:spPr>
            <a:xfrm>
              <a:off x="364193" y="4240530"/>
              <a:ext cx="5743170" cy="918210"/>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kern="1200" dirty="0"/>
                <a:t>Ultimately and irreversibly degrading memory, behavior and quality of life</a:t>
              </a:r>
            </a:p>
          </p:txBody>
        </p:sp>
        <p:sp>
          <p:nvSpPr>
            <p:cNvPr id="17" name="Freeform 16">
              <a:extLst>
                <a:ext uri="{FF2B5EF4-FFF2-40B4-BE49-F238E27FC236}">
                  <a16:creationId xmlns:a16="http://schemas.microsoft.com/office/drawing/2014/main" id="{A0CA249F-DAD5-506F-44E8-C2FB4E89D1EA}"/>
                </a:ext>
              </a:extLst>
            </p:cNvPr>
            <p:cNvSpPr/>
            <p:nvPr/>
          </p:nvSpPr>
          <p:spPr>
            <a:xfrm>
              <a:off x="317500" y="5158739"/>
              <a:ext cx="5743170" cy="918211"/>
            </a:xfrm>
            <a:custGeom>
              <a:avLst/>
              <a:gdLst>
                <a:gd name="connsiteX0" fmla="*/ 0 w 6900512"/>
                <a:gd name="connsiteY0" fmla="*/ 0 h 1384035"/>
                <a:gd name="connsiteX1" fmla="*/ 6900512 w 6900512"/>
                <a:gd name="connsiteY1" fmla="*/ 0 h 1384035"/>
                <a:gd name="connsiteX2" fmla="*/ 6900512 w 6900512"/>
                <a:gd name="connsiteY2" fmla="*/ 1384035 h 1384035"/>
                <a:gd name="connsiteX3" fmla="*/ 0 w 6900512"/>
                <a:gd name="connsiteY3" fmla="*/ 1384035 h 1384035"/>
                <a:gd name="connsiteX4" fmla="*/ 0 w 6900512"/>
                <a:gd name="connsiteY4" fmla="*/ 0 h 13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0512" h="1384035">
                  <a:moveTo>
                    <a:pt x="0" y="0"/>
                  </a:moveTo>
                  <a:lnTo>
                    <a:pt x="6900512" y="0"/>
                  </a:lnTo>
                  <a:lnTo>
                    <a:pt x="6900512" y="1384035"/>
                  </a:lnTo>
                  <a:lnTo>
                    <a:pt x="0" y="1384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defTabSz="1555750">
                <a:lnSpc>
                  <a:spcPct val="90000"/>
                </a:lnSpc>
                <a:spcBef>
                  <a:spcPct val="0"/>
                </a:spcBef>
                <a:spcAft>
                  <a:spcPct val="35000"/>
                </a:spcAft>
              </a:pPr>
              <a:r>
                <a:rPr lang="en-GB" dirty="0"/>
                <a:t>The most prevalent form of dementia among elderly people, accounting for 70% of total cases</a:t>
              </a:r>
            </a:p>
          </p:txBody>
        </p:sp>
        <p:sp>
          <p:nvSpPr>
            <p:cNvPr id="18" name="Straight Connector 17">
              <a:extLst>
                <a:ext uri="{FF2B5EF4-FFF2-40B4-BE49-F238E27FC236}">
                  <a16:creationId xmlns:a16="http://schemas.microsoft.com/office/drawing/2014/main" id="{5ED6FF63-8847-EE6D-5126-0528BBCF0343}"/>
                </a:ext>
              </a:extLst>
            </p:cNvPr>
            <p:cNvSpPr/>
            <p:nvPr/>
          </p:nvSpPr>
          <p:spPr>
            <a:xfrm>
              <a:off x="364193" y="5158739"/>
              <a:ext cx="5743169" cy="0"/>
            </a:xfrm>
            <a:prstGeom prst="line">
              <a:avLst/>
            </a:prstGeom>
          </p:spPr>
          <p:style>
            <a:lnRef idx="2">
              <a:schemeClr val="accent2">
                <a:hueOff val="6366461"/>
                <a:satOff val="10800"/>
                <a:lumOff val="-392"/>
                <a:alphaOff val="0"/>
              </a:schemeClr>
            </a:lnRef>
            <a:fillRef idx="1">
              <a:schemeClr val="accent2">
                <a:hueOff val="6366461"/>
                <a:satOff val="10800"/>
                <a:lumOff val="-392"/>
                <a:alphaOff val="0"/>
              </a:schemeClr>
            </a:fillRef>
            <a:effectRef idx="0">
              <a:schemeClr val="accent2">
                <a:hueOff val="6366461"/>
                <a:satOff val="10800"/>
                <a:lumOff val="-392"/>
                <a:alphaOff val="0"/>
              </a:schemeClr>
            </a:effectRef>
            <a:fontRef idx="minor">
              <a:schemeClr val="lt1"/>
            </a:fontRef>
          </p:style>
          <p:txBody>
            <a:bodyPr/>
            <a:lstStyle/>
            <a:p>
              <a:endParaRPr lang="en-US" sz="1050"/>
            </a:p>
          </p:txBody>
        </p:sp>
      </p:grpSp>
      <p:grpSp>
        <p:nvGrpSpPr>
          <p:cNvPr id="3" name="Group 2">
            <a:extLst>
              <a:ext uri="{FF2B5EF4-FFF2-40B4-BE49-F238E27FC236}">
                <a16:creationId xmlns:a16="http://schemas.microsoft.com/office/drawing/2014/main" id="{428BBA02-88AA-E7AD-61D9-264F4C4B2B1F}"/>
              </a:ext>
            </a:extLst>
          </p:cNvPr>
          <p:cNvGrpSpPr/>
          <p:nvPr/>
        </p:nvGrpSpPr>
        <p:grpSpPr>
          <a:xfrm>
            <a:off x="140218" y="640821"/>
            <a:ext cx="12955599" cy="5571387"/>
            <a:chOff x="233351" y="1242152"/>
            <a:chExt cx="12955599" cy="5571387"/>
          </a:xfrm>
        </p:grpSpPr>
        <p:pic>
          <p:nvPicPr>
            <p:cNvPr id="22" name="Picture 2" descr="http://t0.gstatic.com/images?q=tbn:ANd9GcRaWfzlV6IFZJNr5yka54Z_9-H3mK74_--9972HuxwdPkUUqgzT">
              <a:extLst>
                <a:ext uri="{FF2B5EF4-FFF2-40B4-BE49-F238E27FC236}">
                  <a16:creationId xmlns:a16="http://schemas.microsoft.com/office/drawing/2014/main" id="{2444C268-986A-1A65-EDD0-55EB3277AA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7646" y="4090591"/>
              <a:ext cx="2790487" cy="20901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blogs-images.forbes.com/stevensalzberg/files/2012/02/brain_cross_section_border.jpg">
              <a:extLst>
                <a:ext uri="{FF2B5EF4-FFF2-40B4-BE49-F238E27FC236}">
                  <a16:creationId xmlns:a16="http://schemas.microsoft.com/office/drawing/2014/main" id="{CEB9C10C-3078-7A04-963D-142FCDBA2E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3762" y="4099670"/>
              <a:ext cx="3017988" cy="207273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EBF6BFE-BC59-8F78-72A0-A33A348B7D5E}"/>
                </a:ext>
              </a:extLst>
            </p:cNvPr>
            <p:cNvGrpSpPr/>
            <p:nvPr/>
          </p:nvGrpSpPr>
          <p:grpSpPr>
            <a:xfrm>
              <a:off x="5843999" y="1242152"/>
              <a:ext cx="5617751" cy="2410364"/>
              <a:chOff x="5837649" y="1229452"/>
              <a:chExt cx="5617751" cy="2410364"/>
            </a:xfrm>
            <a:solidFill>
              <a:schemeClr val="bg1">
                <a:lumMod val="75000"/>
              </a:schemeClr>
            </a:solidFill>
          </p:grpSpPr>
          <p:sp>
            <p:nvSpPr>
              <p:cNvPr id="30" name="TextBox 29">
                <a:extLst>
                  <a:ext uri="{FF2B5EF4-FFF2-40B4-BE49-F238E27FC236}">
                    <a16:creationId xmlns:a16="http://schemas.microsoft.com/office/drawing/2014/main" id="{968AABAC-1E5D-D7D4-8F1A-FA543B91D214}"/>
                  </a:ext>
                </a:extLst>
              </p:cNvPr>
              <p:cNvSpPr txBox="1"/>
              <p:nvPr/>
            </p:nvSpPr>
            <p:spPr>
              <a:xfrm>
                <a:off x="5837649" y="1229452"/>
                <a:ext cx="5617751" cy="369332"/>
              </a:xfrm>
              <a:prstGeom prst="rect">
                <a:avLst/>
              </a:prstGeom>
              <a:grpFill/>
              <a:ln>
                <a:solidFill>
                  <a:schemeClr val="bg1">
                    <a:lumMod val="65000"/>
                  </a:schemeClr>
                </a:solidFill>
              </a:ln>
            </p:spPr>
            <p:txBody>
              <a:bodyPr wrap="square">
                <a:spAutoFit/>
              </a:bodyPr>
              <a:lstStyle/>
              <a:p>
                <a:pPr algn="l"/>
                <a:r>
                  <a:rPr lang="en-GB" b="1" i="0" u="none" strike="noStrike" dirty="0">
                    <a:solidFill>
                      <a:srgbClr val="222222"/>
                    </a:solidFill>
                    <a:effectLst/>
                    <a:latin typeface="Harding"/>
                  </a:rPr>
                  <a:t>The defining pathological hallmarks of Alzheimer disease</a:t>
                </a:r>
              </a:p>
            </p:txBody>
          </p:sp>
          <p:pic>
            <p:nvPicPr>
              <p:cNvPr id="34" name="Picture 33" descr="A diagram of a brain&#10;&#10;Description automatically generated">
                <a:extLst>
                  <a:ext uri="{FF2B5EF4-FFF2-40B4-BE49-F238E27FC236}">
                    <a16:creationId xmlns:a16="http://schemas.microsoft.com/office/drawing/2014/main" id="{22B835F5-D3D0-2DD3-4EBA-B1757B1B2836}"/>
                  </a:ext>
                </a:extLst>
              </p:cNvPr>
              <p:cNvPicPr>
                <a:picLocks noChangeAspect="1"/>
              </p:cNvPicPr>
              <p:nvPr/>
            </p:nvPicPr>
            <p:blipFill>
              <a:blip r:embed="rId5"/>
              <a:stretch>
                <a:fillRect/>
              </a:stretch>
            </p:blipFill>
            <p:spPr>
              <a:xfrm>
                <a:off x="6160499" y="1598784"/>
                <a:ext cx="4972050" cy="2041032"/>
              </a:xfrm>
              <a:prstGeom prst="rect">
                <a:avLst/>
              </a:prstGeom>
              <a:grpFill/>
              <a:ln>
                <a:solidFill>
                  <a:schemeClr val="bg1">
                    <a:lumMod val="65000"/>
                  </a:schemeClr>
                </a:solidFill>
              </a:ln>
            </p:spPr>
          </p:pic>
        </p:grpSp>
        <p:sp>
          <p:nvSpPr>
            <p:cNvPr id="37" name="TextBox 36">
              <a:extLst>
                <a:ext uri="{FF2B5EF4-FFF2-40B4-BE49-F238E27FC236}">
                  <a16:creationId xmlns:a16="http://schemas.microsoft.com/office/drawing/2014/main" id="{5B357DBE-D41C-0C2D-ECF3-CD1F2C564282}"/>
                </a:ext>
              </a:extLst>
            </p:cNvPr>
            <p:cNvSpPr txBox="1"/>
            <p:nvPr/>
          </p:nvSpPr>
          <p:spPr>
            <a:xfrm>
              <a:off x="6350000" y="3749656"/>
              <a:ext cx="6838950" cy="307777"/>
            </a:xfrm>
            <a:prstGeom prst="rect">
              <a:avLst/>
            </a:prstGeom>
            <a:noFill/>
          </p:spPr>
          <p:txBody>
            <a:bodyPr wrap="square">
              <a:spAutoFit/>
            </a:bodyPr>
            <a:lstStyle/>
            <a:p>
              <a:r>
                <a:rPr lang="en-GB" sz="1400" b="0" i="0" u="none" strike="noStrike" dirty="0">
                  <a:solidFill>
                    <a:srgbClr val="222222"/>
                  </a:solidFill>
                  <a:effectLst/>
                  <a:latin typeface="-apple-system"/>
                </a:rPr>
                <a:t>Congdon, E.E., Sigurdsson, E.M. </a:t>
              </a:r>
              <a:r>
                <a:rPr lang="en-GB" sz="1400" b="0" i="1" u="none" strike="noStrike" dirty="0">
                  <a:solidFill>
                    <a:srgbClr val="222222"/>
                  </a:solidFill>
                  <a:effectLst/>
                  <a:latin typeface="-apple-system"/>
                </a:rPr>
                <a:t>Nat Rev </a:t>
              </a:r>
              <a:r>
                <a:rPr lang="en-GB" sz="1400" b="0" i="1" u="none" strike="noStrike" dirty="0" err="1">
                  <a:solidFill>
                    <a:srgbClr val="222222"/>
                  </a:solidFill>
                  <a:effectLst/>
                  <a:latin typeface="-apple-system"/>
                </a:rPr>
                <a:t>Neurol</a:t>
              </a:r>
              <a:r>
                <a:rPr lang="en-GB" sz="1400" b="0" i="0" u="none" strike="noStrike" dirty="0">
                  <a:solidFill>
                    <a:srgbClr val="222222"/>
                  </a:solidFill>
                  <a:effectLst/>
                  <a:latin typeface="-apple-system"/>
                </a:rPr>
                <a:t> </a:t>
              </a:r>
              <a:r>
                <a:rPr lang="en-GB" sz="1400" b="1" i="0" u="none" strike="noStrike" dirty="0">
                  <a:solidFill>
                    <a:srgbClr val="222222"/>
                  </a:solidFill>
                  <a:effectLst/>
                  <a:latin typeface="-apple-system"/>
                </a:rPr>
                <a:t>14</a:t>
              </a:r>
              <a:r>
                <a:rPr lang="en-GB" sz="1400" b="0" i="0" u="none" strike="noStrike" dirty="0">
                  <a:solidFill>
                    <a:srgbClr val="222222"/>
                  </a:solidFill>
                  <a:effectLst/>
                  <a:latin typeface="-apple-system"/>
                </a:rPr>
                <a:t>, 399–415, 2018</a:t>
              </a:r>
              <a:endParaRPr lang="en-US" sz="1400" dirty="0"/>
            </a:p>
          </p:txBody>
        </p:sp>
        <p:sp>
          <p:nvSpPr>
            <p:cNvPr id="41" name="TextBox 40">
              <a:extLst>
                <a:ext uri="{FF2B5EF4-FFF2-40B4-BE49-F238E27FC236}">
                  <a16:creationId xmlns:a16="http://schemas.microsoft.com/office/drawing/2014/main" id="{FA0BE363-B454-0DFE-20C6-BDB561A2D4FC}"/>
                </a:ext>
              </a:extLst>
            </p:cNvPr>
            <p:cNvSpPr txBox="1"/>
            <p:nvPr/>
          </p:nvSpPr>
          <p:spPr>
            <a:xfrm>
              <a:off x="233351" y="6536540"/>
              <a:ext cx="6949979" cy="276999"/>
            </a:xfrm>
            <a:prstGeom prst="rect">
              <a:avLst/>
            </a:prstGeom>
            <a:noFill/>
          </p:spPr>
          <p:txBody>
            <a:bodyPr wrap="square">
              <a:spAutoFit/>
            </a:bodyPr>
            <a:lstStyle/>
            <a:p>
              <a:r>
                <a:rPr lang="en-US" sz="1200" baseline="30000" dirty="0"/>
                <a:t>1</a:t>
              </a:r>
              <a:r>
                <a:rPr lang="en-US" sz="1200" dirty="0"/>
                <a:t>The Society for Neuroscience. Brain facts: A primer on the brain and nervous system. Washington DC, 2002</a:t>
              </a:r>
            </a:p>
          </p:txBody>
        </p:sp>
      </p:grpSp>
    </p:spTree>
    <p:extLst>
      <p:ext uri="{BB962C8B-B14F-4D97-AF65-F5344CB8AC3E}">
        <p14:creationId xmlns:p14="http://schemas.microsoft.com/office/powerpoint/2010/main" val="1625111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2CB8-86D4-911C-2188-46E38086181C}"/>
              </a:ext>
            </a:extLst>
          </p:cNvPr>
          <p:cNvSpPr>
            <a:spLocks noGrp="1"/>
          </p:cNvSpPr>
          <p:nvPr>
            <p:ph type="title"/>
          </p:nvPr>
        </p:nvSpPr>
        <p:spPr>
          <a:xfrm>
            <a:off x="450850" y="113784"/>
            <a:ext cx="10109200" cy="646331"/>
          </a:xfrm>
        </p:spPr>
        <p:txBody>
          <a:bodyPr>
            <a:normAutofit fontScale="90000"/>
          </a:bodyPr>
          <a:lstStyle/>
          <a:p>
            <a:r>
              <a:rPr lang="en-US" dirty="0"/>
              <a:t>Pathophysiology beyond amyloid and tau</a:t>
            </a:r>
          </a:p>
        </p:txBody>
      </p:sp>
      <p:sp>
        <p:nvSpPr>
          <p:cNvPr id="5" name="TextBox 4">
            <a:extLst>
              <a:ext uri="{FF2B5EF4-FFF2-40B4-BE49-F238E27FC236}">
                <a16:creationId xmlns:a16="http://schemas.microsoft.com/office/drawing/2014/main" id="{2F0769E5-A241-3167-8622-26116A2CBA2D}"/>
              </a:ext>
            </a:extLst>
          </p:cNvPr>
          <p:cNvSpPr txBox="1"/>
          <p:nvPr/>
        </p:nvSpPr>
        <p:spPr>
          <a:xfrm>
            <a:off x="5039783" y="6613411"/>
            <a:ext cx="6330950" cy="261610"/>
          </a:xfrm>
          <a:prstGeom prst="rect">
            <a:avLst/>
          </a:prstGeom>
          <a:noFill/>
        </p:spPr>
        <p:txBody>
          <a:bodyPr wrap="square">
            <a:spAutoFit/>
          </a:bodyPr>
          <a:lstStyle/>
          <a:p>
            <a:r>
              <a:rPr lang="en-GB" sz="1100" b="0" i="0" u="none" strike="noStrike" dirty="0">
                <a:solidFill>
                  <a:srgbClr val="222222"/>
                </a:solidFill>
                <a:effectLst/>
                <a:latin typeface="-apple-system"/>
              </a:rPr>
              <a:t>Self, W.K., Holtzman, D.M. Emerging diagnostics and therapeutics for Alzheimer disease. </a:t>
            </a:r>
            <a:r>
              <a:rPr lang="en-GB" sz="1100" b="0" i="1" u="none" strike="noStrike" dirty="0">
                <a:solidFill>
                  <a:srgbClr val="222222"/>
                </a:solidFill>
                <a:effectLst/>
                <a:latin typeface="-apple-system"/>
              </a:rPr>
              <a:t>Nat Med</a:t>
            </a:r>
            <a:r>
              <a:rPr lang="en-GB" sz="1100" dirty="0">
                <a:solidFill>
                  <a:srgbClr val="222222"/>
                </a:solidFill>
                <a:latin typeface="-apple-system"/>
              </a:rPr>
              <a:t>, </a:t>
            </a:r>
            <a:r>
              <a:rPr lang="en-GB" sz="1100" b="0" i="0" u="none" strike="noStrike" dirty="0">
                <a:solidFill>
                  <a:srgbClr val="222222"/>
                </a:solidFill>
                <a:effectLst/>
                <a:latin typeface="-apple-system"/>
              </a:rPr>
              <a:t>2023</a:t>
            </a:r>
            <a:endParaRPr lang="en-US" sz="1100" dirty="0"/>
          </a:p>
        </p:txBody>
      </p:sp>
      <p:grpSp>
        <p:nvGrpSpPr>
          <p:cNvPr id="3" name="Group 2">
            <a:extLst>
              <a:ext uri="{FF2B5EF4-FFF2-40B4-BE49-F238E27FC236}">
                <a16:creationId xmlns:a16="http://schemas.microsoft.com/office/drawing/2014/main" id="{A9C6BAF2-D78C-9A1A-1579-6A0B9CE3B1A8}"/>
              </a:ext>
            </a:extLst>
          </p:cNvPr>
          <p:cNvGrpSpPr/>
          <p:nvPr/>
        </p:nvGrpSpPr>
        <p:grpSpPr>
          <a:xfrm>
            <a:off x="160336" y="760115"/>
            <a:ext cx="10482158" cy="5261667"/>
            <a:chOff x="-8997" y="836218"/>
            <a:chExt cx="10482158" cy="5261667"/>
          </a:xfrm>
        </p:grpSpPr>
        <p:pic>
          <p:nvPicPr>
            <p:cNvPr id="7" name="Picture 6" descr="A diagram of a brain&#10;&#10;Description automatically generated">
              <a:extLst>
                <a:ext uri="{FF2B5EF4-FFF2-40B4-BE49-F238E27FC236}">
                  <a16:creationId xmlns:a16="http://schemas.microsoft.com/office/drawing/2014/main" id="{EE88CDA4-9694-4215-86C7-C39AC935331B}"/>
                </a:ext>
              </a:extLst>
            </p:cNvPr>
            <p:cNvPicPr>
              <a:picLocks noChangeAspect="1"/>
            </p:cNvPicPr>
            <p:nvPr/>
          </p:nvPicPr>
          <p:blipFill>
            <a:blip r:embed="rId3"/>
            <a:stretch>
              <a:fillRect/>
            </a:stretch>
          </p:blipFill>
          <p:spPr>
            <a:xfrm>
              <a:off x="3375479" y="836218"/>
              <a:ext cx="7097682" cy="5261667"/>
            </a:xfrm>
            <a:prstGeom prst="rect">
              <a:avLst/>
            </a:prstGeom>
          </p:spPr>
        </p:pic>
        <p:sp>
          <p:nvSpPr>
            <p:cNvPr id="11" name="TextBox 10">
              <a:extLst>
                <a:ext uri="{FF2B5EF4-FFF2-40B4-BE49-F238E27FC236}">
                  <a16:creationId xmlns:a16="http://schemas.microsoft.com/office/drawing/2014/main" id="{8FB3151A-4266-E184-56DA-7041A6EE5F80}"/>
                </a:ext>
              </a:extLst>
            </p:cNvPr>
            <p:cNvSpPr txBox="1"/>
            <p:nvPr/>
          </p:nvSpPr>
          <p:spPr>
            <a:xfrm>
              <a:off x="78212" y="1279126"/>
              <a:ext cx="3345542" cy="369332"/>
            </a:xfrm>
            <a:prstGeom prst="rect">
              <a:avLst/>
            </a:prstGeom>
            <a:noFill/>
          </p:spPr>
          <p:txBody>
            <a:bodyPr wrap="square">
              <a:spAutoFit/>
            </a:bodyPr>
            <a:lstStyle/>
            <a:p>
              <a:r>
                <a:rPr lang="en-GB" b="0" i="0" u="sng" strike="noStrike" dirty="0">
                  <a:solidFill>
                    <a:srgbClr val="222222"/>
                  </a:solidFill>
                  <a:effectLst/>
                  <a:latin typeface="Harding"/>
                </a:rPr>
                <a:t>Co-pathologies of the aging brain </a:t>
              </a:r>
              <a:endParaRPr lang="en-US" u="sng" dirty="0"/>
            </a:p>
          </p:txBody>
        </p:sp>
        <p:sp>
          <p:nvSpPr>
            <p:cNvPr id="13" name="TextBox 12">
              <a:extLst>
                <a:ext uri="{FF2B5EF4-FFF2-40B4-BE49-F238E27FC236}">
                  <a16:creationId xmlns:a16="http://schemas.microsoft.com/office/drawing/2014/main" id="{45D35804-49D6-0A83-9326-986FE175B1DE}"/>
                </a:ext>
              </a:extLst>
            </p:cNvPr>
            <p:cNvSpPr txBox="1"/>
            <p:nvPr/>
          </p:nvSpPr>
          <p:spPr>
            <a:xfrm>
              <a:off x="35428" y="1733309"/>
              <a:ext cx="3428901" cy="40862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softEdge rad="50800"/>
            </a:effectLst>
          </p:spPr>
          <p:txBody>
            <a:bodyPr wrap="square">
              <a:spAutoFit/>
            </a:bodyPr>
            <a:lstStyle/>
            <a:p>
              <a:r>
                <a:rPr lang="en-GB" b="0" i="0" u="none" strike="noStrike" dirty="0">
                  <a:solidFill>
                    <a:srgbClr val="222222"/>
                  </a:solidFill>
                  <a:effectLst/>
                  <a:latin typeface="Harding"/>
                </a:rPr>
                <a:t>protein aggregates within neurons</a:t>
              </a:r>
              <a:endParaRPr lang="en-US" dirty="0"/>
            </a:p>
          </p:txBody>
        </p:sp>
        <p:cxnSp>
          <p:nvCxnSpPr>
            <p:cNvPr id="15" name="Straight Arrow Connector 14">
              <a:extLst>
                <a:ext uri="{FF2B5EF4-FFF2-40B4-BE49-F238E27FC236}">
                  <a16:creationId xmlns:a16="http://schemas.microsoft.com/office/drawing/2014/main" id="{EC7F787D-9146-2781-B668-DE4A03EB6481}"/>
                </a:ext>
              </a:extLst>
            </p:cNvPr>
            <p:cNvCxnSpPr>
              <a:stCxn id="13" idx="3"/>
            </p:cNvCxnSpPr>
            <p:nvPr/>
          </p:nvCxnSpPr>
          <p:spPr>
            <a:xfrm>
              <a:off x="3464329" y="1937621"/>
              <a:ext cx="390121" cy="57826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DA8E24A-9325-EE1A-D986-42AA1D83E602}"/>
                </a:ext>
              </a:extLst>
            </p:cNvPr>
            <p:cNvSpPr txBox="1"/>
            <p:nvPr/>
          </p:nvSpPr>
          <p:spPr>
            <a:xfrm>
              <a:off x="0" y="2664452"/>
              <a:ext cx="3428901" cy="374571"/>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softEdge rad="50800"/>
            </a:effectLst>
          </p:spPr>
          <p:txBody>
            <a:bodyPr wrap="square">
              <a:spAutoFit/>
            </a:bodyPr>
            <a:lstStyle/>
            <a:p>
              <a:pPr algn="ctr"/>
              <a:r>
                <a:rPr lang="en-GB" sz="1600" b="0" i="0" u="none" strike="noStrike" dirty="0">
                  <a:solidFill>
                    <a:srgbClr val="222222"/>
                  </a:solidFill>
                  <a:effectLst/>
                  <a:latin typeface="Harding"/>
                </a:rPr>
                <a:t>reductions in synaptic spine density</a:t>
              </a:r>
              <a:endParaRPr lang="en-US" sz="1600" dirty="0"/>
            </a:p>
          </p:txBody>
        </p:sp>
        <p:sp>
          <p:nvSpPr>
            <p:cNvPr id="18" name="TextBox 17">
              <a:extLst>
                <a:ext uri="{FF2B5EF4-FFF2-40B4-BE49-F238E27FC236}">
                  <a16:creationId xmlns:a16="http://schemas.microsoft.com/office/drawing/2014/main" id="{4E4D9784-AE38-3D65-1835-497E0DD3C34C}"/>
                </a:ext>
              </a:extLst>
            </p:cNvPr>
            <p:cNvSpPr txBox="1"/>
            <p:nvPr/>
          </p:nvSpPr>
          <p:spPr>
            <a:xfrm>
              <a:off x="77108" y="4965431"/>
              <a:ext cx="3428901" cy="408623"/>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softEdge rad="50800"/>
            </a:effectLst>
          </p:spPr>
          <p:txBody>
            <a:bodyPr wrap="square">
              <a:spAutoFit/>
            </a:bodyPr>
            <a:lstStyle/>
            <a:p>
              <a:pPr algn="ctr"/>
              <a:r>
                <a:rPr lang="en-GB" b="0" i="0" u="none" strike="noStrike" dirty="0">
                  <a:solidFill>
                    <a:srgbClr val="222222"/>
                  </a:solidFill>
                  <a:effectLst/>
                  <a:latin typeface="Harding"/>
                </a:rPr>
                <a:t>cerebral amyloid angiopathy</a:t>
              </a:r>
              <a:endParaRPr lang="en-US" sz="1600" dirty="0"/>
            </a:p>
          </p:txBody>
        </p:sp>
        <p:cxnSp>
          <p:nvCxnSpPr>
            <p:cNvPr id="19" name="Straight Arrow Connector 18">
              <a:extLst>
                <a:ext uri="{FF2B5EF4-FFF2-40B4-BE49-F238E27FC236}">
                  <a16:creationId xmlns:a16="http://schemas.microsoft.com/office/drawing/2014/main" id="{2499C69E-2AC0-8BC7-3A95-4EDC25494440}"/>
                </a:ext>
              </a:extLst>
            </p:cNvPr>
            <p:cNvCxnSpPr>
              <a:cxnSpLocks/>
            </p:cNvCxnSpPr>
            <p:nvPr/>
          </p:nvCxnSpPr>
          <p:spPr>
            <a:xfrm>
              <a:off x="3422650" y="5192432"/>
              <a:ext cx="768350" cy="18162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C0A6B72-6A68-DFBB-E1A7-F58063BCAEBE}"/>
                </a:ext>
              </a:extLst>
            </p:cNvPr>
            <p:cNvSpPr txBox="1"/>
            <p:nvPr/>
          </p:nvSpPr>
          <p:spPr>
            <a:xfrm>
              <a:off x="-8997" y="3241714"/>
              <a:ext cx="3428901" cy="374571"/>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softEdge rad="50800"/>
            </a:effectLst>
          </p:spPr>
          <p:txBody>
            <a:bodyPr wrap="square">
              <a:spAutoFit/>
            </a:bodyPr>
            <a:lstStyle/>
            <a:p>
              <a:pPr algn="ctr"/>
              <a:r>
                <a:rPr lang="en-GB" sz="1600" b="0" i="0" u="none" strike="noStrike" dirty="0">
                  <a:solidFill>
                    <a:srgbClr val="222222"/>
                  </a:solidFill>
                  <a:effectLst/>
                  <a:latin typeface="Harding"/>
                </a:rPr>
                <a:t>reactive, pro-inflammatory microglia</a:t>
              </a:r>
              <a:endParaRPr lang="en-US" sz="1600" dirty="0"/>
            </a:p>
          </p:txBody>
        </p:sp>
        <p:sp>
          <p:nvSpPr>
            <p:cNvPr id="22" name="TextBox 21">
              <a:extLst>
                <a:ext uri="{FF2B5EF4-FFF2-40B4-BE49-F238E27FC236}">
                  <a16:creationId xmlns:a16="http://schemas.microsoft.com/office/drawing/2014/main" id="{C301FA47-DBFE-6079-7916-927E4DA7F429}"/>
                </a:ext>
              </a:extLst>
            </p:cNvPr>
            <p:cNvSpPr txBox="1"/>
            <p:nvPr/>
          </p:nvSpPr>
          <p:spPr>
            <a:xfrm>
              <a:off x="35427" y="3976272"/>
              <a:ext cx="3428901" cy="374571"/>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effectLst>
              <a:softEdge rad="50800"/>
            </a:effectLst>
          </p:spPr>
          <p:txBody>
            <a:bodyPr wrap="square">
              <a:spAutoFit/>
            </a:bodyPr>
            <a:lstStyle/>
            <a:p>
              <a:pPr algn="ctr"/>
              <a:r>
                <a:rPr lang="en-GB" sz="1600" b="0" i="0" u="none" strike="noStrike" dirty="0">
                  <a:solidFill>
                    <a:srgbClr val="222222"/>
                  </a:solidFill>
                  <a:effectLst/>
                  <a:latin typeface="Harding"/>
                </a:rPr>
                <a:t>lipid droplets accumulation within glia</a:t>
              </a:r>
              <a:endParaRPr lang="en-US" sz="1600" dirty="0"/>
            </a:p>
          </p:txBody>
        </p:sp>
        <p:sp>
          <p:nvSpPr>
            <p:cNvPr id="26" name="Arc 25">
              <a:extLst>
                <a:ext uri="{FF2B5EF4-FFF2-40B4-BE49-F238E27FC236}">
                  <a16:creationId xmlns:a16="http://schemas.microsoft.com/office/drawing/2014/main" id="{E1D51BB4-08CC-D189-0C50-FFFCBA02798D}"/>
                </a:ext>
              </a:extLst>
            </p:cNvPr>
            <p:cNvSpPr/>
            <p:nvPr/>
          </p:nvSpPr>
          <p:spPr>
            <a:xfrm rot="2311167" flipV="1">
              <a:off x="3657636" y="2980791"/>
              <a:ext cx="1047821" cy="1548531"/>
            </a:xfrm>
            <a:custGeom>
              <a:avLst/>
              <a:gdLst>
                <a:gd name="connsiteX0" fmla="*/ 2148099 w 3572044"/>
                <a:gd name="connsiteY0" fmla="*/ 4832 h 465381"/>
                <a:gd name="connsiteX1" fmla="*/ 3511127 w 3572044"/>
                <a:gd name="connsiteY1" fmla="*/ 172438 h 465381"/>
                <a:gd name="connsiteX2" fmla="*/ 1786022 w 3572044"/>
                <a:gd name="connsiteY2" fmla="*/ 232691 h 465381"/>
                <a:gd name="connsiteX3" fmla="*/ 2148099 w 3572044"/>
                <a:gd name="connsiteY3" fmla="*/ 4832 h 465381"/>
                <a:gd name="connsiteX0" fmla="*/ 2148099 w 3572044"/>
                <a:gd name="connsiteY0" fmla="*/ 4832 h 465381"/>
                <a:gd name="connsiteX1" fmla="*/ 3511127 w 3572044"/>
                <a:gd name="connsiteY1" fmla="*/ 172438 h 465381"/>
                <a:gd name="connsiteX0" fmla="*/ 362077 w 2067238"/>
                <a:gd name="connsiteY0" fmla="*/ 0 h 367406"/>
                <a:gd name="connsiteX1" fmla="*/ 1725105 w 2067238"/>
                <a:gd name="connsiteY1" fmla="*/ 167606 h 367406"/>
                <a:gd name="connsiteX2" fmla="*/ 0 w 2067238"/>
                <a:gd name="connsiteY2" fmla="*/ 227859 h 367406"/>
                <a:gd name="connsiteX3" fmla="*/ 362077 w 2067238"/>
                <a:gd name="connsiteY3" fmla="*/ 0 h 367406"/>
                <a:gd name="connsiteX0" fmla="*/ 362077 w 2067238"/>
                <a:gd name="connsiteY0" fmla="*/ 0 h 367406"/>
                <a:gd name="connsiteX1" fmla="*/ 2067238 w 2067238"/>
                <a:gd name="connsiteY1" fmla="*/ 367406 h 367406"/>
              </a:gdLst>
              <a:ahLst/>
              <a:cxnLst>
                <a:cxn ang="0">
                  <a:pos x="connsiteX0" y="connsiteY0"/>
                </a:cxn>
                <a:cxn ang="0">
                  <a:pos x="connsiteX1" y="connsiteY1"/>
                </a:cxn>
              </a:cxnLst>
              <a:rect l="l" t="t" r="r" b="b"/>
              <a:pathLst>
                <a:path w="2067238" h="367406" stroke="0" extrusionOk="0">
                  <a:moveTo>
                    <a:pt x="362077" y="0"/>
                  </a:moveTo>
                  <a:cubicBezTo>
                    <a:pt x="1022998" y="17827"/>
                    <a:pt x="1550335" y="82671"/>
                    <a:pt x="1725105" y="167606"/>
                  </a:cubicBezTo>
                  <a:lnTo>
                    <a:pt x="0" y="227859"/>
                  </a:lnTo>
                  <a:lnTo>
                    <a:pt x="362077" y="0"/>
                  </a:lnTo>
                  <a:close/>
                </a:path>
                <a:path w="2067238" h="367406" fill="none">
                  <a:moveTo>
                    <a:pt x="362077" y="0"/>
                  </a:moveTo>
                  <a:cubicBezTo>
                    <a:pt x="1022998" y="17827"/>
                    <a:pt x="1892468" y="282471"/>
                    <a:pt x="2067238" y="367406"/>
                  </a:cubicBezTo>
                </a:path>
              </a:pathLst>
            </a:custGeom>
            <a:noFill/>
            <a:ln>
              <a:solidFill>
                <a:schemeClr val="tx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7457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B357-B4DA-AF05-208F-5E03F696E86A}"/>
              </a:ext>
            </a:extLst>
          </p:cNvPr>
          <p:cNvSpPr>
            <a:spLocks noGrp="1"/>
          </p:cNvSpPr>
          <p:nvPr>
            <p:ph type="title"/>
          </p:nvPr>
        </p:nvSpPr>
        <p:spPr>
          <a:xfrm>
            <a:off x="838200" y="244304"/>
            <a:ext cx="10515600" cy="436733"/>
          </a:xfrm>
        </p:spPr>
        <p:txBody>
          <a:bodyPr>
            <a:normAutofit fontScale="90000"/>
          </a:bodyPr>
          <a:lstStyle/>
          <a:p>
            <a:r>
              <a:rPr lang="en-US" dirty="0"/>
              <a:t>AD diagnosis</a:t>
            </a:r>
          </a:p>
        </p:txBody>
      </p:sp>
      <p:pic>
        <p:nvPicPr>
          <p:cNvPr id="4" name="Picture 2" descr="http://www.amgh.ca/data/1/rec_imgs/925_alzheimers-disease-medical-illustration-symptoms-31703426.jpg">
            <a:extLst>
              <a:ext uri="{FF2B5EF4-FFF2-40B4-BE49-F238E27FC236}">
                <a16:creationId xmlns:a16="http://schemas.microsoft.com/office/drawing/2014/main" id="{6CB07534-9164-470F-EC3D-4F2CE6F8A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02" y="1049517"/>
            <a:ext cx="4697259" cy="42636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F1AB96D-DF98-9A67-8EEB-E365928B2364}"/>
              </a:ext>
            </a:extLst>
          </p:cNvPr>
          <p:cNvSpPr txBox="1"/>
          <p:nvPr/>
        </p:nvSpPr>
        <p:spPr>
          <a:xfrm>
            <a:off x="6680199" y="6099404"/>
            <a:ext cx="4478867" cy="707886"/>
          </a:xfrm>
          <a:prstGeom prst="rect">
            <a:avLst/>
          </a:prstGeom>
          <a:noFill/>
        </p:spPr>
        <p:txBody>
          <a:bodyPr wrap="square">
            <a:spAutoFit/>
          </a:bodyPr>
          <a:lstStyle/>
          <a:p>
            <a:r>
              <a:rPr lang="en-US" sz="1000" dirty="0"/>
              <a:t>Bruno Dubois, et al. Revising the definition of Alzheimer's disease: a new lexicon, The Lancet Neurology, 2010</a:t>
            </a:r>
          </a:p>
          <a:p>
            <a:r>
              <a:rPr lang="en-GB" sz="1000" b="0" i="0" u="none" strike="noStrike" dirty="0">
                <a:solidFill>
                  <a:srgbClr val="212121"/>
                </a:solidFill>
                <a:effectLst/>
                <a:latin typeface="Roboto" panose="02000000000000000000" pitchFamily="2" charset="0"/>
              </a:rPr>
              <a:t>Jack CR Jr. A/T/N: An unbiased descriptive classification scheme for Alzheimer disease biomarkers. Neurology. 2016</a:t>
            </a:r>
            <a:endParaRPr lang="en-US" sz="1000" dirty="0"/>
          </a:p>
        </p:txBody>
      </p:sp>
      <p:sp>
        <p:nvSpPr>
          <p:cNvPr id="23" name="Rectangle 22">
            <a:extLst>
              <a:ext uri="{FF2B5EF4-FFF2-40B4-BE49-F238E27FC236}">
                <a16:creationId xmlns:a16="http://schemas.microsoft.com/office/drawing/2014/main" id="{1D1E42C6-0C71-D27B-851F-14BD9650A95A}"/>
              </a:ext>
            </a:extLst>
          </p:cNvPr>
          <p:cNvSpPr/>
          <p:nvPr/>
        </p:nvSpPr>
        <p:spPr>
          <a:xfrm>
            <a:off x="5839851" y="2237840"/>
            <a:ext cx="3151750" cy="393700"/>
          </a:xfrm>
          <a:prstGeom prst="rect">
            <a:avLst/>
          </a:prstGeom>
          <a:solidFill>
            <a:srgbClr val="E5EEE6"/>
          </a:solidFill>
          <a:ln>
            <a:solidFill>
              <a:srgbClr val="55A0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Questionnaire and cognitive tests</a:t>
            </a:r>
          </a:p>
        </p:txBody>
      </p:sp>
      <p:sp>
        <p:nvSpPr>
          <p:cNvPr id="24" name="TextBox 23">
            <a:extLst>
              <a:ext uri="{FF2B5EF4-FFF2-40B4-BE49-F238E27FC236}">
                <a16:creationId xmlns:a16="http://schemas.microsoft.com/office/drawing/2014/main" id="{A3473D15-3093-724D-47C6-C31648BEE6DE}"/>
              </a:ext>
            </a:extLst>
          </p:cNvPr>
          <p:cNvSpPr txBox="1"/>
          <p:nvPr/>
        </p:nvSpPr>
        <p:spPr>
          <a:xfrm>
            <a:off x="5681110" y="1866728"/>
            <a:ext cx="829779" cy="369332"/>
          </a:xfrm>
          <a:prstGeom prst="rect">
            <a:avLst/>
          </a:prstGeom>
          <a:noFill/>
        </p:spPr>
        <p:txBody>
          <a:bodyPr wrap="none" rtlCol="0">
            <a:spAutoFit/>
          </a:bodyPr>
          <a:lstStyle/>
          <a:p>
            <a:r>
              <a:rPr lang="en-US" dirty="0"/>
              <a:t>Step 1.</a:t>
            </a:r>
          </a:p>
        </p:txBody>
      </p:sp>
      <p:sp>
        <p:nvSpPr>
          <p:cNvPr id="25" name="TextBox 24">
            <a:extLst>
              <a:ext uri="{FF2B5EF4-FFF2-40B4-BE49-F238E27FC236}">
                <a16:creationId xmlns:a16="http://schemas.microsoft.com/office/drawing/2014/main" id="{A86AACC6-C36A-E2B5-8E9D-99199F23DBAC}"/>
              </a:ext>
            </a:extLst>
          </p:cNvPr>
          <p:cNvSpPr txBox="1"/>
          <p:nvPr/>
        </p:nvSpPr>
        <p:spPr>
          <a:xfrm>
            <a:off x="5681110" y="2641877"/>
            <a:ext cx="829779" cy="369332"/>
          </a:xfrm>
          <a:prstGeom prst="rect">
            <a:avLst/>
          </a:prstGeom>
          <a:noFill/>
        </p:spPr>
        <p:txBody>
          <a:bodyPr wrap="none" rtlCol="0">
            <a:spAutoFit/>
          </a:bodyPr>
          <a:lstStyle/>
          <a:p>
            <a:r>
              <a:rPr lang="en-US" dirty="0"/>
              <a:t>Step 2.</a:t>
            </a:r>
          </a:p>
        </p:txBody>
      </p:sp>
      <p:grpSp>
        <p:nvGrpSpPr>
          <p:cNvPr id="43" name="Group 42">
            <a:extLst>
              <a:ext uri="{FF2B5EF4-FFF2-40B4-BE49-F238E27FC236}">
                <a16:creationId xmlns:a16="http://schemas.microsoft.com/office/drawing/2014/main" id="{3F81863D-4FE9-22A3-9D89-CDF74B68D925}"/>
              </a:ext>
            </a:extLst>
          </p:cNvPr>
          <p:cNvGrpSpPr/>
          <p:nvPr/>
        </p:nvGrpSpPr>
        <p:grpSpPr>
          <a:xfrm>
            <a:off x="5839851" y="3025748"/>
            <a:ext cx="3206750" cy="2287434"/>
            <a:chOff x="5839851" y="3025748"/>
            <a:chExt cx="3206750" cy="2287434"/>
          </a:xfrm>
        </p:grpSpPr>
        <p:grpSp>
          <p:nvGrpSpPr>
            <p:cNvPr id="21" name="Group 20">
              <a:extLst>
                <a:ext uri="{FF2B5EF4-FFF2-40B4-BE49-F238E27FC236}">
                  <a16:creationId xmlns:a16="http://schemas.microsoft.com/office/drawing/2014/main" id="{A4B443C2-7D4E-BBCE-DFA1-C1055BDD7ACA}"/>
                </a:ext>
              </a:extLst>
            </p:cNvPr>
            <p:cNvGrpSpPr/>
            <p:nvPr/>
          </p:nvGrpSpPr>
          <p:grpSpPr>
            <a:xfrm>
              <a:off x="5839851" y="3025748"/>
              <a:ext cx="3206750" cy="2287434"/>
              <a:chOff x="5839851" y="3025748"/>
              <a:chExt cx="3206750" cy="2287434"/>
            </a:xfrm>
          </p:grpSpPr>
          <p:pic>
            <p:nvPicPr>
              <p:cNvPr id="17" name="Picture 16" descr="A table with text on it&#10;&#10;Description automatically generated">
                <a:extLst>
                  <a:ext uri="{FF2B5EF4-FFF2-40B4-BE49-F238E27FC236}">
                    <a16:creationId xmlns:a16="http://schemas.microsoft.com/office/drawing/2014/main" id="{DA01A52F-54C0-6F15-F011-54F1FFC6C6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839851" y="3025748"/>
                <a:ext cx="3206750" cy="2287434"/>
              </a:xfrm>
              <a:prstGeom prst="rect">
                <a:avLst/>
              </a:prstGeom>
            </p:spPr>
          </p:pic>
          <p:sp>
            <p:nvSpPr>
              <p:cNvPr id="18" name="Rectangle 17">
                <a:extLst>
                  <a:ext uri="{FF2B5EF4-FFF2-40B4-BE49-F238E27FC236}">
                    <a16:creationId xmlns:a16="http://schemas.microsoft.com/office/drawing/2014/main" id="{CC36A6C1-74A7-80C3-F5DE-AAB7774D8EBA}"/>
                  </a:ext>
                </a:extLst>
              </p:cNvPr>
              <p:cNvSpPr/>
              <p:nvPr/>
            </p:nvSpPr>
            <p:spPr>
              <a:xfrm>
                <a:off x="5956143" y="3967997"/>
                <a:ext cx="901391" cy="13335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AA14E01-0F33-F51F-BFC4-4AA6975551B8}"/>
                  </a:ext>
                </a:extLst>
              </p:cNvPr>
              <p:cNvSpPr/>
              <p:nvPr/>
            </p:nvSpPr>
            <p:spPr>
              <a:xfrm>
                <a:off x="5956299" y="3463535"/>
                <a:ext cx="901391" cy="13335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7E98E53-FA94-9E04-F37F-B72C928639F9}"/>
                  </a:ext>
                </a:extLst>
              </p:cNvPr>
              <p:cNvSpPr/>
              <p:nvPr/>
            </p:nvSpPr>
            <p:spPr>
              <a:xfrm>
                <a:off x="5956142" y="4460368"/>
                <a:ext cx="901391" cy="13335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C2B8F738-098D-7FF7-2EA3-5755337C0CC6}"/>
                </a:ext>
              </a:extLst>
            </p:cNvPr>
            <p:cNvSpPr txBox="1"/>
            <p:nvPr/>
          </p:nvSpPr>
          <p:spPr>
            <a:xfrm>
              <a:off x="6812786" y="3386219"/>
              <a:ext cx="602940" cy="261610"/>
            </a:xfrm>
            <a:prstGeom prst="rect">
              <a:avLst/>
            </a:prstGeom>
            <a:noFill/>
          </p:spPr>
          <p:txBody>
            <a:bodyPr wrap="square">
              <a:spAutoFit/>
            </a:bodyPr>
            <a:lstStyle/>
            <a:p>
              <a:r>
                <a:rPr lang="en-US" sz="1100" dirty="0"/>
                <a:t>(CSF)</a:t>
              </a:r>
            </a:p>
          </p:txBody>
        </p:sp>
      </p:grpSp>
      <p:grpSp>
        <p:nvGrpSpPr>
          <p:cNvPr id="44" name="Group 43">
            <a:extLst>
              <a:ext uri="{FF2B5EF4-FFF2-40B4-BE49-F238E27FC236}">
                <a16:creationId xmlns:a16="http://schemas.microsoft.com/office/drawing/2014/main" id="{E6CF0338-4943-826A-47F2-7E63DD24CDA5}"/>
              </a:ext>
            </a:extLst>
          </p:cNvPr>
          <p:cNvGrpSpPr/>
          <p:nvPr/>
        </p:nvGrpSpPr>
        <p:grpSpPr>
          <a:xfrm>
            <a:off x="7200899" y="3530210"/>
            <a:ext cx="4768747" cy="1697400"/>
            <a:chOff x="7200899" y="3530210"/>
            <a:chExt cx="4768747" cy="1697400"/>
          </a:xfrm>
        </p:grpSpPr>
        <p:sp>
          <p:nvSpPr>
            <p:cNvPr id="36" name="Rectangle 35">
              <a:extLst>
                <a:ext uri="{FF2B5EF4-FFF2-40B4-BE49-F238E27FC236}">
                  <a16:creationId xmlns:a16="http://schemas.microsoft.com/office/drawing/2014/main" id="{5DFB390D-C838-3337-DD89-7DC4ABBDE40C}"/>
                </a:ext>
              </a:extLst>
            </p:cNvPr>
            <p:cNvSpPr/>
            <p:nvPr/>
          </p:nvSpPr>
          <p:spPr>
            <a:xfrm>
              <a:off x="9315450" y="4216400"/>
              <a:ext cx="2654196" cy="1011210"/>
            </a:xfrm>
            <a:prstGeom prst="rect">
              <a:avLst/>
            </a:prstGeom>
            <a:solidFill>
              <a:srgbClr val="E5EE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CF277F2-6188-792B-ECB9-CF3AF62F3107}"/>
                </a:ext>
              </a:extLst>
            </p:cNvPr>
            <p:cNvSpPr/>
            <p:nvPr/>
          </p:nvSpPr>
          <p:spPr>
            <a:xfrm>
              <a:off x="9385369" y="4460319"/>
              <a:ext cx="2531811" cy="688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 invasive</a:t>
              </a:r>
            </a:p>
            <a:p>
              <a:r>
                <a:rPr lang="en-US" sz="1050" dirty="0">
                  <a:solidFill>
                    <a:schemeClr val="tx1"/>
                  </a:solidFill>
                </a:rPr>
                <a:t>- expensive</a:t>
              </a:r>
            </a:p>
            <a:p>
              <a:r>
                <a:rPr lang="en-US" sz="1050" dirty="0">
                  <a:solidFill>
                    <a:schemeClr val="tx1"/>
                  </a:solidFill>
                </a:rPr>
                <a:t>- </a:t>
              </a:r>
              <a:r>
                <a:rPr lang="en-US" sz="1000" dirty="0">
                  <a:solidFill>
                    <a:schemeClr val="tx1"/>
                  </a:solidFill>
                </a:rPr>
                <a:t>inadequate for pre-clinical or early stage AD</a:t>
              </a:r>
            </a:p>
          </p:txBody>
        </p:sp>
        <p:sp>
          <p:nvSpPr>
            <p:cNvPr id="39" name="TextBox 38">
              <a:extLst>
                <a:ext uri="{FF2B5EF4-FFF2-40B4-BE49-F238E27FC236}">
                  <a16:creationId xmlns:a16="http://schemas.microsoft.com/office/drawing/2014/main" id="{290F43FF-6832-E2BA-C050-B2EFCDEE8717}"/>
                </a:ext>
              </a:extLst>
            </p:cNvPr>
            <p:cNvSpPr txBox="1"/>
            <p:nvPr/>
          </p:nvSpPr>
          <p:spPr>
            <a:xfrm>
              <a:off x="9268851" y="4194616"/>
              <a:ext cx="1602349" cy="276999"/>
            </a:xfrm>
            <a:prstGeom prst="rect">
              <a:avLst/>
            </a:prstGeom>
            <a:noFill/>
          </p:spPr>
          <p:txBody>
            <a:bodyPr wrap="square">
              <a:spAutoFit/>
            </a:bodyPr>
            <a:lstStyle/>
            <a:p>
              <a:pPr algn="ctr"/>
              <a:r>
                <a:rPr lang="en-US" sz="1200" dirty="0"/>
                <a:t>Diagnosis today in CSF</a:t>
              </a:r>
            </a:p>
          </p:txBody>
        </p:sp>
        <p:grpSp>
          <p:nvGrpSpPr>
            <p:cNvPr id="35" name="Group 34">
              <a:extLst>
                <a:ext uri="{FF2B5EF4-FFF2-40B4-BE49-F238E27FC236}">
                  <a16:creationId xmlns:a16="http://schemas.microsoft.com/office/drawing/2014/main" id="{C5AFEEF9-A0A9-A973-159A-40972EB19017}"/>
                </a:ext>
              </a:extLst>
            </p:cNvPr>
            <p:cNvGrpSpPr/>
            <p:nvPr/>
          </p:nvGrpSpPr>
          <p:grpSpPr>
            <a:xfrm>
              <a:off x="7200899" y="3530210"/>
              <a:ext cx="3267648" cy="639255"/>
              <a:chOff x="7173196" y="3530210"/>
              <a:chExt cx="2950856" cy="639255"/>
            </a:xfrm>
          </p:grpSpPr>
          <p:cxnSp>
            <p:nvCxnSpPr>
              <p:cNvPr id="31" name="Straight Connector 30">
                <a:extLst>
                  <a:ext uri="{FF2B5EF4-FFF2-40B4-BE49-F238E27FC236}">
                    <a16:creationId xmlns:a16="http://schemas.microsoft.com/office/drawing/2014/main" id="{BEDA77BF-CABE-F585-0A0B-B193634E55FC}"/>
                  </a:ext>
                </a:extLst>
              </p:cNvPr>
              <p:cNvCxnSpPr>
                <a:cxnSpLocks/>
              </p:cNvCxnSpPr>
              <p:nvPr/>
            </p:nvCxnSpPr>
            <p:spPr>
              <a:xfrm>
                <a:off x="7173196" y="3530210"/>
                <a:ext cx="2936004"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32" name="Straight Connector 31">
                <a:extLst>
                  <a:ext uri="{FF2B5EF4-FFF2-40B4-BE49-F238E27FC236}">
                    <a16:creationId xmlns:a16="http://schemas.microsoft.com/office/drawing/2014/main" id="{2D5EEB28-8019-D5A2-0E43-B58072ECF550}"/>
                  </a:ext>
                </a:extLst>
              </p:cNvPr>
              <p:cNvCxnSpPr>
                <a:cxnSpLocks/>
              </p:cNvCxnSpPr>
              <p:nvPr/>
            </p:nvCxnSpPr>
            <p:spPr>
              <a:xfrm>
                <a:off x="10114527" y="3530210"/>
                <a:ext cx="9525" cy="639255"/>
              </a:xfrm>
              <a:prstGeom prst="line">
                <a:avLst/>
              </a:prstGeom>
              <a:ln>
                <a:tailEnd type="triangle"/>
              </a:ln>
            </p:spPr>
            <p:style>
              <a:lnRef idx="1">
                <a:schemeClr val="accent5"/>
              </a:lnRef>
              <a:fillRef idx="0">
                <a:schemeClr val="accent5"/>
              </a:fillRef>
              <a:effectRef idx="0">
                <a:schemeClr val="accent5"/>
              </a:effectRef>
              <a:fontRef idx="minor">
                <a:schemeClr val="tx1"/>
              </a:fontRef>
            </p:style>
          </p:cxnSp>
        </p:grpSp>
      </p:grpSp>
      <p:sp>
        <p:nvSpPr>
          <p:cNvPr id="46" name="Rounded Rectangle 45">
            <a:extLst>
              <a:ext uri="{FF2B5EF4-FFF2-40B4-BE49-F238E27FC236}">
                <a16:creationId xmlns:a16="http://schemas.microsoft.com/office/drawing/2014/main" id="{C8E40F55-36A8-97A7-FDA0-B838CCF27841}"/>
              </a:ext>
            </a:extLst>
          </p:cNvPr>
          <p:cNvSpPr/>
          <p:nvPr/>
        </p:nvSpPr>
        <p:spPr>
          <a:xfrm>
            <a:off x="6316017" y="5511943"/>
            <a:ext cx="4019701" cy="5232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May metabolomics help?</a:t>
            </a:r>
            <a:endParaRPr lang="en-US" sz="2400" dirty="0">
              <a:solidFill>
                <a:schemeClr val="tx1"/>
              </a:solidFill>
            </a:endParaRPr>
          </a:p>
        </p:txBody>
      </p:sp>
      <p:pic>
        <p:nvPicPr>
          <p:cNvPr id="5" name="Picture 4" descr="A diagram of a spinal column&#10;&#10;Description automatically generated">
            <a:extLst>
              <a:ext uri="{FF2B5EF4-FFF2-40B4-BE49-F238E27FC236}">
                <a16:creationId xmlns:a16="http://schemas.microsoft.com/office/drawing/2014/main" id="{6393B104-A304-8CD1-7F6C-E41AD791E126}"/>
              </a:ext>
            </a:extLst>
          </p:cNvPr>
          <p:cNvPicPr>
            <a:picLocks noChangeAspect="1"/>
          </p:cNvPicPr>
          <p:nvPr/>
        </p:nvPicPr>
        <p:blipFill>
          <a:blip r:embed="rId6"/>
          <a:stretch>
            <a:fillRect/>
          </a:stretch>
        </p:blipFill>
        <p:spPr>
          <a:xfrm>
            <a:off x="9728949" y="1584990"/>
            <a:ext cx="2284502" cy="1827602"/>
          </a:xfrm>
          <a:prstGeom prst="rect">
            <a:avLst/>
          </a:prstGeom>
        </p:spPr>
      </p:pic>
    </p:spTree>
    <p:extLst>
      <p:ext uri="{BB962C8B-B14F-4D97-AF65-F5344CB8AC3E}">
        <p14:creationId xmlns:p14="http://schemas.microsoft.com/office/powerpoint/2010/main" val="3054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B357-B4DA-AF05-208F-5E03F696E86A}"/>
              </a:ext>
            </a:extLst>
          </p:cNvPr>
          <p:cNvSpPr>
            <a:spLocks noGrp="1"/>
          </p:cNvSpPr>
          <p:nvPr>
            <p:ph type="title"/>
          </p:nvPr>
        </p:nvSpPr>
        <p:spPr>
          <a:xfrm>
            <a:off x="838200" y="72297"/>
            <a:ext cx="10515600" cy="436733"/>
          </a:xfrm>
        </p:spPr>
        <p:txBody>
          <a:bodyPr>
            <a:normAutofit fontScale="90000"/>
          </a:bodyPr>
          <a:lstStyle/>
          <a:p>
            <a:r>
              <a:rPr lang="en-US" dirty="0"/>
              <a:t>AD diagnosis and management clinical challenges</a:t>
            </a:r>
          </a:p>
        </p:txBody>
      </p:sp>
      <p:sp>
        <p:nvSpPr>
          <p:cNvPr id="14" name="TextBox 13">
            <a:extLst>
              <a:ext uri="{FF2B5EF4-FFF2-40B4-BE49-F238E27FC236}">
                <a16:creationId xmlns:a16="http://schemas.microsoft.com/office/drawing/2014/main" id="{2CDF4291-B6F7-DBCA-A82D-27F516D283BE}"/>
              </a:ext>
            </a:extLst>
          </p:cNvPr>
          <p:cNvSpPr txBox="1"/>
          <p:nvPr/>
        </p:nvSpPr>
        <p:spPr>
          <a:xfrm>
            <a:off x="0" y="5763002"/>
            <a:ext cx="4544359" cy="461665"/>
          </a:xfrm>
          <a:prstGeom prst="rect">
            <a:avLst/>
          </a:prstGeom>
          <a:noFill/>
        </p:spPr>
        <p:txBody>
          <a:bodyPr wrap="square">
            <a:spAutoFit/>
          </a:bodyPr>
          <a:lstStyle/>
          <a:p>
            <a:r>
              <a:rPr lang="en-GB" sz="1200" b="0" i="0" u="none" strike="noStrike" baseline="30000" dirty="0">
                <a:solidFill>
                  <a:srgbClr val="222222"/>
                </a:solidFill>
                <a:effectLst/>
                <a:latin typeface="-apple-system"/>
              </a:rPr>
              <a:t>1</a:t>
            </a:r>
            <a:r>
              <a:rPr lang="en-GB" sz="1200" b="0" i="0" u="none" strike="noStrike" dirty="0">
                <a:solidFill>
                  <a:srgbClr val="222222"/>
                </a:solidFill>
                <a:effectLst/>
                <a:latin typeface="-apple-system"/>
              </a:rPr>
              <a:t>Self, W.K., Holtzman, D.M. Emerging diagnostics and therapeutics for Alzheimer disease. </a:t>
            </a:r>
            <a:r>
              <a:rPr lang="en-GB" sz="1200" b="0" i="1" u="none" strike="noStrike" dirty="0">
                <a:solidFill>
                  <a:srgbClr val="222222"/>
                </a:solidFill>
                <a:effectLst/>
                <a:latin typeface="-apple-system"/>
              </a:rPr>
              <a:t>Nat Med</a:t>
            </a:r>
            <a:r>
              <a:rPr lang="en-GB" sz="1200" dirty="0">
                <a:solidFill>
                  <a:srgbClr val="222222"/>
                </a:solidFill>
                <a:latin typeface="-apple-system"/>
              </a:rPr>
              <a:t>, </a:t>
            </a:r>
            <a:r>
              <a:rPr lang="en-GB" sz="1200" b="0" i="0" u="none" strike="noStrike" dirty="0">
                <a:solidFill>
                  <a:srgbClr val="222222"/>
                </a:solidFill>
                <a:effectLst/>
                <a:latin typeface="-apple-system"/>
              </a:rPr>
              <a:t>2023</a:t>
            </a:r>
            <a:endParaRPr lang="en-US" sz="1200" dirty="0"/>
          </a:p>
        </p:txBody>
      </p:sp>
      <p:grpSp>
        <p:nvGrpSpPr>
          <p:cNvPr id="3" name="Group 2">
            <a:extLst>
              <a:ext uri="{FF2B5EF4-FFF2-40B4-BE49-F238E27FC236}">
                <a16:creationId xmlns:a16="http://schemas.microsoft.com/office/drawing/2014/main" id="{3C376A74-7B5F-AF7C-C576-DA3D693A7F48}"/>
              </a:ext>
            </a:extLst>
          </p:cNvPr>
          <p:cNvGrpSpPr/>
          <p:nvPr/>
        </p:nvGrpSpPr>
        <p:grpSpPr>
          <a:xfrm>
            <a:off x="189939" y="633333"/>
            <a:ext cx="10840076" cy="5540658"/>
            <a:chOff x="232272" y="1026678"/>
            <a:chExt cx="10840076" cy="5540658"/>
          </a:xfrm>
        </p:grpSpPr>
        <p:sp>
          <p:nvSpPr>
            <p:cNvPr id="8" name="TextBox 7">
              <a:extLst>
                <a:ext uri="{FF2B5EF4-FFF2-40B4-BE49-F238E27FC236}">
                  <a16:creationId xmlns:a16="http://schemas.microsoft.com/office/drawing/2014/main" id="{C09F2E23-025A-80C5-83BF-02C7D04D623A}"/>
                </a:ext>
              </a:extLst>
            </p:cNvPr>
            <p:cNvSpPr txBox="1"/>
            <p:nvPr/>
          </p:nvSpPr>
          <p:spPr>
            <a:xfrm>
              <a:off x="4976348" y="4614577"/>
              <a:ext cx="6096000" cy="715089"/>
            </a:xfrm>
            <a:prstGeom prst="roundRect">
              <a:avLst/>
            </a:prstGeom>
            <a:ln w="19050"/>
          </p:spPr>
          <p:style>
            <a:lnRef idx="2">
              <a:schemeClr val="accent5"/>
            </a:lnRef>
            <a:fillRef idx="1">
              <a:schemeClr val="lt1"/>
            </a:fillRef>
            <a:effectRef idx="0">
              <a:schemeClr val="accent5"/>
            </a:effectRef>
            <a:fontRef idx="minor">
              <a:schemeClr val="dk1"/>
            </a:fontRef>
          </p:style>
          <p:txBody>
            <a:bodyPr wrap="square">
              <a:spAutoFit/>
            </a:bodyPr>
            <a:lstStyle/>
            <a:p>
              <a:r>
                <a:rPr lang="en-GB" b="0" i="0" u="none" strike="noStrike" dirty="0">
                  <a:solidFill>
                    <a:srgbClr val="222222"/>
                  </a:solidFill>
                  <a:effectLst/>
                  <a:latin typeface="Harding"/>
                </a:rPr>
                <a:t>Strategies to </a:t>
              </a:r>
              <a:r>
                <a:rPr lang="en-GB" b="0" i="0" u="none" strike="noStrike" dirty="0">
                  <a:solidFill>
                    <a:srgbClr val="FF0000"/>
                  </a:solidFill>
                  <a:effectLst/>
                  <a:latin typeface="Harding"/>
                </a:rPr>
                <a:t>diagnose AD before clinical symptoms </a:t>
              </a:r>
              <a:r>
                <a:rPr lang="en-GB" b="0" i="0" u="none" strike="noStrike" dirty="0">
                  <a:solidFill>
                    <a:srgbClr val="222222"/>
                  </a:solidFill>
                  <a:effectLst/>
                  <a:latin typeface="Harding"/>
                </a:rPr>
                <a:t>or </a:t>
              </a:r>
              <a:r>
                <a:rPr lang="en-GB" b="0" i="0" u="none" strike="noStrike" dirty="0">
                  <a:solidFill>
                    <a:srgbClr val="FF0000"/>
                  </a:solidFill>
                  <a:effectLst/>
                  <a:latin typeface="Harding"/>
                </a:rPr>
                <a:t>treat multiple facets of AD</a:t>
              </a:r>
              <a:r>
                <a:rPr lang="en-GB" b="0" i="0" u="none" strike="noStrike" dirty="0">
                  <a:solidFill>
                    <a:srgbClr val="222222"/>
                  </a:solidFill>
                  <a:effectLst/>
                  <a:latin typeface="Harding"/>
                </a:rPr>
                <a:t> and non-AD pathology </a:t>
              </a:r>
              <a:endParaRPr lang="en-US" dirty="0"/>
            </a:p>
          </p:txBody>
        </p:sp>
        <p:sp>
          <p:nvSpPr>
            <p:cNvPr id="10" name="TextBox 9">
              <a:extLst>
                <a:ext uri="{FF2B5EF4-FFF2-40B4-BE49-F238E27FC236}">
                  <a16:creationId xmlns:a16="http://schemas.microsoft.com/office/drawing/2014/main" id="{9C2C63A6-EC7A-DD30-E32D-3122EAFEE2DD}"/>
                </a:ext>
              </a:extLst>
            </p:cNvPr>
            <p:cNvSpPr txBox="1"/>
            <p:nvPr/>
          </p:nvSpPr>
          <p:spPr>
            <a:xfrm>
              <a:off x="4976348" y="5852247"/>
              <a:ext cx="6096000" cy="715089"/>
            </a:xfrm>
            <a:prstGeom prst="roundRect">
              <a:avLst/>
            </a:prstGeom>
            <a:ln w="19050"/>
          </p:spPr>
          <p:style>
            <a:lnRef idx="2">
              <a:schemeClr val="accent5"/>
            </a:lnRef>
            <a:fillRef idx="1">
              <a:schemeClr val="lt1"/>
            </a:fillRef>
            <a:effectRef idx="0">
              <a:schemeClr val="accent5"/>
            </a:effectRef>
            <a:fontRef idx="minor">
              <a:schemeClr val="dk1"/>
            </a:fontRef>
          </p:style>
          <p:txBody>
            <a:bodyPr wrap="square">
              <a:spAutoFit/>
            </a:bodyPr>
            <a:lstStyle>
              <a:defPPr>
                <a:defRPr lang="en-US"/>
              </a:defPPr>
              <a:lvl1pPr>
                <a:defRPr b="0" i="0" u="none" strike="noStrike">
                  <a:solidFill>
                    <a:srgbClr val="222222"/>
                  </a:solidFill>
                  <a:effectLst/>
                  <a:latin typeface="Harding"/>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1" dirty="0">
                  <a:solidFill>
                    <a:srgbClr val="FF0000"/>
                  </a:solidFill>
                </a:rPr>
                <a:t>Prevent</a:t>
              </a:r>
              <a:r>
                <a:rPr lang="en-GB" dirty="0"/>
                <a:t> the number of people with AD from </a:t>
              </a:r>
              <a:r>
                <a:rPr lang="en-GB" b="1" dirty="0">
                  <a:solidFill>
                    <a:srgbClr val="FF0000"/>
                  </a:solidFill>
                </a:rPr>
                <a:t>reaching ~150 million by 2050</a:t>
              </a:r>
              <a:r>
                <a:rPr lang="en-GB" dirty="0"/>
                <a:t> worldwide</a:t>
              </a:r>
              <a:endParaRPr lang="en-US" dirty="0"/>
            </a:p>
          </p:txBody>
        </p:sp>
        <p:graphicFrame>
          <p:nvGraphicFramePr>
            <p:cNvPr id="12" name="TextBox 5">
              <a:extLst>
                <a:ext uri="{FF2B5EF4-FFF2-40B4-BE49-F238E27FC236}">
                  <a16:creationId xmlns:a16="http://schemas.microsoft.com/office/drawing/2014/main" id="{3E1F9326-928B-52ED-5CFF-453B384274F6}"/>
                </a:ext>
              </a:extLst>
            </p:cNvPr>
            <p:cNvGraphicFramePr/>
            <p:nvPr>
              <p:extLst>
                <p:ext uri="{D42A27DB-BD31-4B8C-83A1-F6EECF244321}">
                  <p14:modId xmlns:p14="http://schemas.microsoft.com/office/powerpoint/2010/main" val="271362039"/>
                </p:ext>
              </p:extLst>
            </p:nvPr>
          </p:nvGraphicFramePr>
          <p:xfrm>
            <a:off x="4976348" y="1026678"/>
            <a:ext cx="6096000" cy="3139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own Arrow 10">
              <a:extLst>
                <a:ext uri="{FF2B5EF4-FFF2-40B4-BE49-F238E27FC236}">
                  <a16:creationId xmlns:a16="http://schemas.microsoft.com/office/drawing/2014/main" id="{CCC71F18-1C66-353B-3AE2-79ABFB564243}"/>
                </a:ext>
              </a:extLst>
            </p:cNvPr>
            <p:cNvSpPr/>
            <p:nvPr/>
          </p:nvSpPr>
          <p:spPr>
            <a:xfrm>
              <a:off x="8024348" y="4091996"/>
              <a:ext cx="234950" cy="4664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3AB8D4B5-FD88-9441-8652-9D3989343B2C}"/>
                </a:ext>
              </a:extLst>
            </p:cNvPr>
            <p:cNvSpPr/>
            <p:nvPr/>
          </p:nvSpPr>
          <p:spPr>
            <a:xfrm>
              <a:off x="8024348" y="5364856"/>
              <a:ext cx="234950" cy="4664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91941FE-81B2-EA37-9962-1F62EB7F9B4E}"/>
                </a:ext>
              </a:extLst>
            </p:cNvPr>
            <p:cNvGrpSpPr/>
            <p:nvPr/>
          </p:nvGrpSpPr>
          <p:grpSpPr>
            <a:xfrm>
              <a:off x="232272" y="1642014"/>
              <a:ext cx="4644528" cy="3722842"/>
              <a:chOff x="8803248" y="0"/>
              <a:chExt cx="2944251" cy="2095590"/>
            </a:xfrm>
          </p:grpSpPr>
          <p:pic>
            <p:nvPicPr>
              <p:cNvPr id="6" name="Picture 5" descr="A person with a room in her head&#10;&#10;Description automatically generated">
                <a:extLst>
                  <a:ext uri="{FF2B5EF4-FFF2-40B4-BE49-F238E27FC236}">
                    <a16:creationId xmlns:a16="http://schemas.microsoft.com/office/drawing/2014/main" id="{94C3B465-07F9-472E-6716-B3E752691A10}"/>
                  </a:ext>
                </a:extLst>
              </p:cNvPr>
              <p:cNvPicPr>
                <a:picLocks noChangeAspect="1"/>
              </p:cNvPicPr>
              <p:nvPr/>
            </p:nvPicPr>
            <p:blipFill>
              <a:blip r:embed="rId8"/>
              <a:stretch>
                <a:fillRect/>
              </a:stretch>
            </p:blipFill>
            <p:spPr>
              <a:xfrm>
                <a:off x="8803248" y="0"/>
                <a:ext cx="2944251" cy="1911350"/>
              </a:xfrm>
              <a:prstGeom prst="rect">
                <a:avLst/>
              </a:prstGeom>
            </p:spPr>
          </p:pic>
          <p:sp>
            <p:nvSpPr>
              <p:cNvPr id="7" name="TextBox 6">
                <a:extLst>
                  <a:ext uri="{FF2B5EF4-FFF2-40B4-BE49-F238E27FC236}">
                    <a16:creationId xmlns:a16="http://schemas.microsoft.com/office/drawing/2014/main" id="{B8E1655E-3D7A-CF81-39E4-5BCEA2510E3B}"/>
                  </a:ext>
                </a:extLst>
              </p:cNvPr>
              <p:cNvSpPr txBox="1"/>
              <p:nvPr/>
            </p:nvSpPr>
            <p:spPr>
              <a:xfrm>
                <a:off x="8834997" y="1880146"/>
                <a:ext cx="2880752" cy="215444"/>
              </a:xfrm>
              <a:prstGeom prst="rect">
                <a:avLst/>
              </a:prstGeom>
              <a:noFill/>
            </p:spPr>
            <p:txBody>
              <a:bodyPr wrap="square">
                <a:spAutoFit/>
              </a:bodyPr>
              <a:lstStyle/>
              <a:p>
                <a:pPr algn="r"/>
                <a:r>
                  <a:rPr lang="en-US" sz="800" dirty="0"/>
                  <a:t>Norman L Foster, The Lancet Neurology, Volume 6, Issue 8, 2007</a:t>
                </a:r>
              </a:p>
            </p:txBody>
          </p:sp>
        </p:grpSp>
      </p:grpSp>
    </p:spTree>
    <p:extLst>
      <p:ext uri="{BB962C8B-B14F-4D97-AF65-F5344CB8AC3E}">
        <p14:creationId xmlns:p14="http://schemas.microsoft.com/office/powerpoint/2010/main" val="1096909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1682-A5E1-8311-7A06-07A440086867}"/>
              </a:ext>
            </a:extLst>
          </p:cNvPr>
          <p:cNvSpPr>
            <a:spLocks noGrp="1"/>
          </p:cNvSpPr>
          <p:nvPr>
            <p:ph type="title"/>
          </p:nvPr>
        </p:nvSpPr>
        <p:spPr>
          <a:xfrm>
            <a:off x="351020" y="75688"/>
            <a:ext cx="10515600" cy="909039"/>
          </a:xfrm>
        </p:spPr>
        <p:txBody>
          <a:bodyPr/>
          <a:lstStyle/>
          <a:p>
            <a:r>
              <a:rPr lang="en-GB" b="1" i="0" u="none" strike="noStrike" dirty="0">
                <a:solidFill>
                  <a:srgbClr val="222222"/>
                </a:solidFill>
                <a:effectLst/>
                <a:latin typeface="+mn-lt"/>
              </a:rPr>
              <a:t>The features of metabolomics in AD</a:t>
            </a:r>
            <a:endParaRPr lang="en-US" dirty="0">
              <a:latin typeface="+mn-lt"/>
            </a:endParaRPr>
          </a:p>
        </p:txBody>
      </p:sp>
      <p:sp>
        <p:nvSpPr>
          <p:cNvPr id="5" name="TextBox 4">
            <a:extLst>
              <a:ext uri="{FF2B5EF4-FFF2-40B4-BE49-F238E27FC236}">
                <a16:creationId xmlns:a16="http://schemas.microsoft.com/office/drawing/2014/main" id="{3C5855CB-9BCD-6EF1-0733-6C172D1C6F3B}"/>
              </a:ext>
            </a:extLst>
          </p:cNvPr>
          <p:cNvSpPr txBox="1"/>
          <p:nvPr/>
        </p:nvSpPr>
        <p:spPr>
          <a:xfrm>
            <a:off x="351020" y="1127134"/>
            <a:ext cx="5532619" cy="2031325"/>
          </a:xfrm>
          <a:prstGeom prst="rect">
            <a:avLst/>
          </a:prstGeom>
          <a:noFill/>
        </p:spPr>
        <p:txBody>
          <a:bodyPr wrap="square">
            <a:spAutoFit/>
          </a:bodyPr>
          <a:lstStyle/>
          <a:p>
            <a:r>
              <a:rPr lang="en-GB" b="0" i="0" u="none" strike="noStrike" dirty="0">
                <a:solidFill>
                  <a:srgbClr val="222222"/>
                </a:solidFill>
                <a:effectLst/>
                <a:latin typeface="Harding"/>
              </a:rPr>
              <a:t>First published report</a:t>
            </a:r>
            <a:r>
              <a:rPr lang="en-GB" b="0" i="0" u="none" strike="noStrike" baseline="30000" dirty="0">
                <a:solidFill>
                  <a:srgbClr val="222222"/>
                </a:solidFill>
                <a:effectLst/>
                <a:latin typeface="Harding"/>
              </a:rPr>
              <a:t>1</a:t>
            </a:r>
            <a:r>
              <a:rPr lang="en-GB" b="0" i="0" u="none" strike="noStrike" dirty="0">
                <a:solidFill>
                  <a:srgbClr val="222222"/>
                </a:solidFill>
                <a:effectLst/>
                <a:latin typeface="Harding"/>
              </a:rPr>
              <a:t> of a </a:t>
            </a:r>
            <a:r>
              <a:rPr lang="en-GB" b="1" i="0" u="none" strike="noStrike" dirty="0">
                <a:solidFill>
                  <a:srgbClr val="222222"/>
                </a:solidFill>
                <a:effectLst/>
                <a:latin typeface="Harding"/>
              </a:rPr>
              <a:t>blood-based biomarker </a:t>
            </a:r>
            <a:r>
              <a:rPr lang="en-GB" b="0" i="0" u="none" strike="noStrike" dirty="0">
                <a:solidFill>
                  <a:srgbClr val="222222"/>
                </a:solidFill>
                <a:effectLst/>
                <a:latin typeface="Harding"/>
              </a:rPr>
              <a:t>panel with very high accuracy for detecting </a:t>
            </a:r>
            <a:r>
              <a:rPr lang="en-GB" b="1" i="0" u="none" strike="noStrike" dirty="0">
                <a:solidFill>
                  <a:srgbClr val="222222"/>
                </a:solidFill>
                <a:effectLst/>
                <a:latin typeface="Harding"/>
              </a:rPr>
              <a:t>preclinical AD</a:t>
            </a:r>
          </a:p>
          <a:p>
            <a:endParaRPr lang="en-GB" b="1" i="0" u="none" strike="noStrike" dirty="0">
              <a:solidFill>
                <a:srgbClr val="222222"/>
              </a:solidFill>
              <a:effectLst/>
              <a:latin typeface="Harding"/>
            </a:endParaRPr>
          </a:p>
          <a:p>
            <a:r>
              <a:rPr lang="en-GB" dirty="0">
                <a:solidFill>
                  <a:srgbClr val="222222"/>
                </a:solidFill>
                <a:latin typeface="Harding"/>
              </a:rPr>
              <a:t>”</a:t>
            </a:r>
            <a:r>
              <a:rPr lang="en-GB" b="0" i="1" u="none" strike="noStrike" dirty="0">
                <a:solidFill>
                  <a:srgbClr val="222222"/>
                </a:solidFill>
                <a:effectLst/>
                <a:latin typeface="Harding"/>
              </a:rPr>
              <a:t>This </a:t>
            </a:r>
            <a:r>
              <a:rPr lang="en-GB" b="1" i="1" u="none" strike="noStrike" dirty="0">
                <a:solidFill>
                  <a:srgbClr val="222222"/>
                </a:solidFill>
                <a:effectLst/>
                <a:latin typeface="Harding"/>
              </a:rPr>
              <a:t>metabolic panel </a:t>
            </a:r>
            <a:r>
              <a:rPr lang="en-GB" b="0" i="1" u="none" strike="noStrike" dirty="0">
                <a:solidFill>
                  <a:srgbClr val="222222"/>
                </a:solidFill>
                <a:effectLst/>
                <a:latin typeface="Harding"/>
              </a:rPr>
              <a:t>robustly identifies (with accuracy above 90%) cognitively normal individuals who, on average, will </a:t>
            </a:r>
            <a:r>
              <a:rPr lang="en-GB" b="0" i="1" u="none" strike="noStrike" dirty="0" err="1">
                <a:solidFill>
                  <a:srgbClr val="222222"/>
                </a:solidFill>
                <a:effectLst/>
                <a:latin typeface="Harding"/>
              </a:rPr>
              <a:t>phenoconvert</a:t>
            </a:r>
            <a:r>
              <a:rPr lang="en-GB" b="0" i="1" u="none" strike="noStrike" dirty="0">
                <a:solidFill>
                  <a:srgbClr val="222222"/>
                </a:solidFill>
                <a:effectLst/>
                <a:latin typeface="Harding"/>
              </a:rPr>
              <a:t> (develop</a:t>
            </a:r>
            <a:r>
              <a:rPr lang="en-GB" i="1" dirty="0">
                <a:solidFill>
                  <a:srgbClr val="222222"/>
                </a:solidFill>
                <a:latin typeface="Harding"/>
              </a:rPr>
              <a:t>)</a:t>
            </a:r>
            <a:r>
              <a:rPr lang="en-GB" b="0" i="1" u="none" strike="noStrike" dirty="0">
                <a:solidFill>
                  <a:srgbClr val="222222"/>
                </a:solidFill>
                <a:effectLst/>
                <a:latin typeface="Harding"/>
              </a:rPr>
              <a:t> to aMCI or AD within 2–3 years</a:t>
            </a:r>
            <a:r>
              <a:rPr lang="en-GB" b="0" i="0" u="none" strike="noStrike" dirty="0">
                <a:solidFill>
                  <a:srgbClr val="222222"/>
                </a:solidFill>
                <a:effectLst/>
                <a:latin typeface="Harding"/>
              </a:rPr>
              <a:t>”</a:t>
            </a:r>
            <a:endParaRPr lang="en-US" b="1" dirty="0"/>
          </a:p>
        </p:txBody>
      </p:sp>
      <p:sp>
        <p:nvSpPr>
          <p:cNvPr id="9" name="TextBox 8">
            <a:extLst>
              <a:ext uri="{FF2B5EF4-FFF2-40B4-BE49-F238E27FC236}">
                <a16:creationId xmlns:a16="http://schemas.microsoft.com/office/drawing/2014/main" id="{5E465F4F-4139-204C-A54C-DA65DE9A3AA9}"/>
              </a:ext>
            </a:extLst>
          </p:cNvPr>
          <p:cNvSpPr txBox="1"/>
          <p:nvPr/>
        </p:nvSpPr>
        <p:spPr>
          <a:xfrm>
            <a:off x="351020" y="3237877"/>
            <a:ext cx="6272134" cy="923330"/>
          </a:xfrm>
          <a:prstGeom prst="rect">
            <a:avLst/>
          </a:prstGeom>
          <a:noFill/>
        </p:spPr>
        <p:txBody>
          <a:bodyPr wrap="square">
            <a:spAutoFit/>
          </a:bodyPr>
          <a:lstStyle/>
          <a:p>
            <a:r>
              <a:rPr lang="en-GB" sz="1800" dirty="0">
                <a:effectLst/>
                <a:latin typeface="FreeSerif"/>
              </a:rPr>
              <a:t>Differences in </a:t>
            </a:r>
            <a:r>
              <a:rPr lang="en-GB" sz="1800" b="1" dirty="0">
                <a:effectLst/>
                <a:latin typeface="FreeSerif"/>
              </a:rPr>
              <a:t>10 blood phospholipids </a:t>
            </a:r>
            <a:r>
              <a:rPr lang="en-GB" sz="1800" dirty="0">
                <a:effectLst/>
                <a:latin typeface="FreeSerif"/>
              </a:rPr>
              <a:t>between people with pre-clinical Alzheimer’s and people who will not go on to develop the condition </a:t>
            </a:r>
            <a:endParaRPr lang="en-GB" dirty="0"/>
          </a:p>
        </p:txBody>
      </p:sp>
      <p:grpSp>
        <p:nvGrpSpPr>
          <p:cNvPr id="3" name="Group 2">
            <a:extLst>
              <a:ext uri="{FF2B5EF4-FFF2-40B4-BE49-F238E27FC236}">
                <a16:creationId xmlns:a16="http://schemas.microsoft.com/office/drawing/2014/main" id="{451DC6B4-7464-3492-F378-7993D9D19D82}"/>
              </a:ext>
            </a:extLst>
          </p:cNvPr>
          <p:cNvGrpSpPr/>
          <p:nvPr/>
        </p:nvGrpSpPr>
        <p:grpSpPr>
          <a:xfrm>
            <a:off x="7138735" y="984727"/>
            <a:ext cx="4422685" cy="4052641"/>
            <a:chOff x="7138735" y="984727"/>
            <a:chExt cx="4422685" cy="4052641"/>
          </a:xfrm>
        </p:grpSpPr>
        <p:sp>
          <p:nvSpPr>
            <p:cNvPr id="7" name="TextBox 6">
              <a:extLst>
                <a:ext uri="{FF2B5EF4-FFF2-40B4-BE49-F238E27FC236}">
                  <a16:creationId xmlns:a16="http://schemas.microsoft.com/office/drawing/2014/main" id="{C3B525D3-65F5-BC82-8918-711F9B81A289}"/>
                </a:ext>
              </a:extLst>
            </p:cNvPr>
            <p:cNvSpPr txBox="1"/>
            <p:nvPr/>
          </p:nvSpPr>
          <p:spPr>
            <a:xfrm>
              <a:off x="7138735" y="4637258"/>
              <a:ext cx="4422685" cy="400110"/>
            </a:xfrm>
            <a:prstGeom prst="rect">
              <a:avLst/>
            </a:prstGeom>
            <a:noFill/>
          </p:spPr>
          <p:txBody>
            <a:bodyPr wrap="square">
              <a:spAutoFit/>
            </a:bodyPr>
            <a:lstStyle/>
            <a:p>
              <a:r>
                <a:rPr lang="en-GB" sz="1000" b="0" i="0" u="none" strike="noStrike" dirty="0" err="1">
                  <a:solidFill>
                    <a:srgbClr val="222222"/>
                  </a:solidFill>
                  <a:effectLst/>
                  <a:latin typeface="-apple-system"/>
                </a:rPr>
                <a:t>Mapstone</a:t>
              </a:r>
              <a:r>
                <a:rPr lang="en-GB" sz="1000" b="0" i="0" u="none" strike="noStrike" dirty="0">
                  <a:solidFill>
                    <a:srgbClr val="222222"/>
                  </a:solidFill>
                  <a:effectLst/>
                  <a:latin typeface="-apple-system"/>
                </a:rPr>
                <a:t>, M., Cheema, A., </a:t>
              </a:r>
              <a:r>
                <a:rPr lang="en-GB" sz="1000" b="0" i="0" u="none" strike="noStrike" dirty="0" err="1">
                  <a:solidFill>
                    <a:srgbClr val="222222"/>
                  </a:solidFill>
                  <a:effectLst/>
                  <a:latin typeface="-apple-system"/>
                </a:rPr>
                <a:t>Fiandaca</a:t>
              </a:r>
              <a:r>
                <a:rPr lang="en-GB" sz="1000" b="0" i="0" u="none" strike="noStrike" dirty="0">
                  <a:solidFill>
                    <a:srgbClr val="222222"/>
                  </a:solidFill>
                  <a:effectLst/>
                  <a:latin typeface="-apple-system"/>
                </a:rPr>
                <a:t>, M. </a:t>
              </a:r>
              <a:r>
                <a:rPr lang="en-GB" sz="1000" b="0" i="1" u="none" strike="noStrike" dirty="0">
                  <a:solidFill>
                    <a:srgbClr val="222222"/>
                  </a:solidFill>
                  <a:effectLst/>
                  <a:latin typeface="-apple-system"/>
                </a:rPr>
                <a:t>et al.</a:t>
              </a:r>
              <a:r>
                <a:rPr lang="en-GB" sz="1000" b="0" i="0" u="none" strike="noStrike" dirty="0">
                  <a:solidFill>
                    <a:srgbClr val="222222"/>
                  </a:solidFill>
                  <a:effectLst/>
                  <a:latin typeface="-apple-system"/>
                </a:rPr>
                <a:t> Plasma phospholipids identify antecedent memory impairment in older adults. </a:t>
              </a:r>
              <a:r>
                <a:rPr lang="en-GB" sz="1000" b="0" i="1" u="none" strike="noStrike" dirty="0">
                  <a:solidFill>
                    <a:srgbClr val="222222"/>
                  </a:solidFill>
                  <a:effectLst/>
                  <a:latin typeface="-apple-system"/>
                </a:rPr>
                <a:t>Nat Med</a:t>
              </a:r>
              <a:r>
                <a:rPr lang="en-GB" sz="1000" b="0" i="0" u="none" strike="noStrike" dirty="0">
                  <a:solidFill>
                    <a:srgbClr val="222222"/>
                  </a:solidFill>
                  <a:effectLst/>
                  <a:latin typeface="-apple-system"/>
                </a:rPr>
                <a:t> </a:t>
              </a:r>
              <a:r>
                <a:rPr lang="en-GB" sz="1000" b="1" i="0" u="none" strike="noStrike" dirty="0">
                  <a:solidFill>
                    <a:srgbClr val="222222"/>
                  </a:solidFill>
                  <a:effectLst/>
                  <a:latin typeface="-apple-system"/>
                </a:rPr>
                <a:t>20</a:t>
              </a:r>
              <a:r>
                <a:rPr lang="en-GB" sz="1000" b="0" i="0" u="none" strike="noStrike" dirty="0">
                  <a:solidFill>
                    <a:srgbClr val="222222"/>
                  </a:solidFill>
                  <a:effectLst/>
                  <a:latin typeface="-apple-system"/>
                </a:rPr>
                <a:t>, 2014</a:t>
              </a:r>
              <a:endParaRPr lang="en-US" sz="1000" dirty="0"/>
            </a:p>
          </p:txBody>
        </p:sp>
        <p:pic>
          <p:nvPicPr>
            <p:cNvPr id="11" name="Picture 10" descr="A close-up of a newspaper&#10;&#10;Description automatically generated">
              <a:extLst>
                <a:ext uri="{FF2B5EF4-FFF2-40B4-BE49-F238E27FC236}">
                  <a16:creationId xmlns:a16="http://schemas.microsoft.com/office/drawing/2014/main" id="{2EF21867-1A39-790A-F9B4-E2117F6B6025}"/>
                </a:ext>
              </a:extLst>
            </p:cNvPr>
            <p:cNvPicPr>
              <a:picLocks noChangeAspect="1"/>
            </p:cNvPicPr>
            <p:nvPr/>
          </p:nvPicPr>
          <p:blipFill>
            <a:blip r:embed="rId3"/>
            <a:stretch>
              <a:fillRect/>
            </a:stretch>
          </p:blipFill>
          <p:spPr>
            <a:xfrm>
              <a:off x="7138736" y="984727"/>
              <a:ext cx="4422684" cy="3607522"/>
            </a:xfrm>
            <a:prstGeom prst="rect">
              <a:avLst/>
            </a:prstGeom>
            <a:ln>
              <a:noFill/>
            </a:ln>
            <a:effectLst>
              <a:outerShdw blurRad="190500" algn="tl" rotWithShape="0">
                <a:srgbClr val="000000">
                  <a:alpha val="70000"/>
                </a:srgbClr>
              </a:outerShdw>
            </a:effectLst>
          </p:spPr>
        </p:pic>
      </p:grpSp>
      <p:sp>
        <p:nvSpPr>
          <p:cNvPr id="13" name="TextBox 12">
            <a:extLst>
              <a:ext uri="{FF2B5EF4-FFF2-40B4-BE49-F238E27FC236}">
                <a16:creationId xmlns:a16="http://schemas.microsoft.com/office/drawing/2014/main" id="{85EC69ED-206C-09FA-F128-0C1906AA84E4}"/>
              </a:ext>
            </a:extLst>
          </p:cNvPr>
          <p:cNvSpPr txBox="1"/>
          <p:nvPr/>
        </p:nvSpPr>
        <p:spPr>
          <a:xfrm>
            <a:off x="302137" y="4321632"/>
            <a:ext cx="6138472" cy="369332"/>
          </a:xfrm>
          <a:prstGeom prst="rect">
            <a:avLst/>
          </a:prstGeom>
          <a:noFill/>
        </p:spPr>
        <p:txBody>
          <a:bodyPr wrap="square">
            <a:spAutoFit/>
          </a:bodyPr>
          <a:lstStyle/>
          <a:p>
            <a:r>
              <a:rPr lang="en-GB" dirty="0">
                <a:latin typeface="FreeSerif"/>
              </a:rPr>
              <a:t>Patient groups </a:t>
            </a:r>
            <a:r>
              <a:rPr lang="en-GB" b="1" dirty="0">
                <a:latin typeface="FreeSerif"/>
              </a:rPr>
              <a:t>significantly differed in metabolic profile</a:t>
            </a:r>
          </a:p>
        </p:txBody>
      </p:sp>
      <p:sp>
        <p:nvSpPr>
          <p:cNvPr id="15" name="Rectangle 14">
            <a:extLst>
              <a:ext uri="{FF2B5EF4-FFF2-40B4-BE49-F238E27FC236}">
                <a16:creationId xmlns:a16="http://schemas.microsoft.com/office/drawing/2014/main" id="{113FE491-A950-5C41-7A75-F6DBAB3CF59A}"/>
              </a:ext>
            </a:extLst>
          </p:cNvPr>
          <p:cNvSpPr/>
          <p:nvPr/>
        </p:nvSpPr>
        <p:spPr>
          <a:xfrm>
            <a:off x="351020" y="4983661"/>
            <a:ext cx="6661896" cy="870476"/>
          </a:xfrm>
          <a:prstGeom prst="rect">
            <a:avLst/>
          </a:prstGeom>
          <a:solidFill>
            <a:srgbClr val="C00000">
              <a:alpha val="56000"/>
            </a:srgbClr>
          </a:solidFill>
          <a:ln>
            <a:noFill/>
          </a:ln>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rPr>
              <a:t>Metabolomic signature </a:t>
            </a:r>
            <a:r>
              <a:rPr lang="en-US" sz="1600" dirty="0">
                <a:solidFill>
                  <a:schemeClr val="tx1"/>
                </a:solidFill>
              </a:rPr>
              <a:t>might reflect early neurodegeneration by disrupted neural cell membrane integrity, and </a:t>
            </a:r>
            <a:r>
              <a:rPr lang="en-US" sz="1600" b="1" dirty="0">
                <a:solidFill>
                  <a:schemeClr val="tx1"/>
                </a:solidFill>
              </a:rPr>
              <a:t>may be utilized as screening marker </a:t>
            </a:r>
            <a:r>
              <a:rPr lang="en-US" sz="1600" dirty="0">
                <a:solidFill>
                  <a:schemeClr val="tx1"/>
                </a:solidFill>
              </a:rPr>
              <a:t>for the detection of preclinical Alzheimer's</a:t>
            </a:r>
          </a:p>
        </p:txBody>
      </p:sp>
    </p:spTree>
    <p:extLst>
      <p:ext uri="{BB962C8B-B14F-4D97-AF65-F5344CB8AC3E}">
        <p14:creationId xmlns:p14="http://schemas.microsoft.com/office/powerpoint/2010/main" val="286943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EC5C-FE8E-6CE6-A2C6-2EEE291D500D}"/>
              </a:ext>
            </a:extLst>
          </p:cNvPr>
          <p:cNvSpPr>
            <a:spLocks noGrp="1"/>
          </p:cNvSpPr>
          <p:nvPr>
            <p:ph type="title"/>
          </p:nvPr>
        </p:nvSpPr>
        <p:spPr>
          <a:xfrm>
            <a:off x="263665" y="114271"/>
            <a:ext cx="10515600" cy="703459"/>
          </a:xfrm>
        </p:spPr>
        <p:txBody>
          <a:bodyPr/>
          <a:lstStyle/>
          <a:p>
            <a:r>
              <a:rPr lang="sl-SI" dirty="0"/>
              <a:t>Contents of the lecture</a:t>
            </a:r>
            <a:endParaRPr lang="en-US" dirty="0"/>
          </a:p>
        </p:txBody>
      </p:sp>
      <p:sp>
        <p:nvSpPr>
          <p:cNvPr id="5" name="TextBox 4">
            <a:extLst>
              <a:ext uri="{FF2B5EF4-FFF2-40B4-BE49-F238E27FC236}">
                <a16:creationId xmlns:a16="http://schemas.microsoft.com/office/drawing/2014/main" id="{14AE2A5E-1600-1E81-B1A8-B6876108505B}"/>
              </a:ext>
            </a:extLst>
          </p:cNvPr>
          <p:cNvSpPr txBox="1"/>
          <p:nvPr/>
        </p:nvSpPr>
        <p:spPr>
          <a:xfrm>
            <a:off x="499335" y="681795"/>
            <a:ext cx="8856059" cy="5572551"/>
          </a:xfrm>
          <a:prstGeom prst="rect">
            <a:avLst/>
          </a:prstGeom>
          <a:noFill/>
        </p:spPr>
        <p:txBody>
          <a:bodyPr wrap="square">
            <a:spAutoFit/>
          </a:bodyPr>
          <a:lstStyle/>
          <a:p>
            <a:pPr>
              <a:lnSpc>
                <a:spcPct val="107000"/>
              </a:lnSpc>
              <a:spcAft>
                <a:spcPts val="800"/>
              </a:spcAft>
            </a:pPr>
            <a:r>
              <a:rPr lang="sl-SI" b="1" dirty="0">
                <a:effectLst/>
                <a:ea typeface="Times New Roman" panose="02020603050405020304" pitchFamily="18" charset="0"/>
                <a:cs typeface="Times New Roman" panose="02020603050405020304" pitchFamily="18" charset="0"/>
              </a:rPr>
              <a:t>Section 1: Introduction to Metabolomics</a:t>
            </a:r>
            <a:endParaRPr lang="en-GB" b="1" dirty="0">
              <a:effectLst/>
              <a:ea typeface="Calibri" panose="020F0502020204030204" pitchFamily="34" charset="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sl-SI" sz="1400" b="1" dirty="0">
                <a:effectLst/>
                <a:ea typeface="Times New Roman" panose="02020603050405020304" pitchFamily="18" charset="0"/>
                <a:cs typeface="Times New Roman" panose="02020603050405020304" pitchFamily="18" charset="0"/>
              </a:rPr>
              <a:t>Definition and Scope</a:t>
            </a:r>
            <a:r>
              <a:rPr lang="sl-SI" sz="1400" dirty="0">
                <a:effectLst/>
                <a:ea typeface="Times New Roman" panose="02020603050405020304" pitchFamily="18" charset="0"/>
                <a:cs typeface="Times New Roman" panose="02020603050405020304" pitchFamily="18" charset="0"/>
              </a:rPr>
              <a:t>: Basic understanding of metabolomics</a:t>
            </a:r>
            <a:endParaRPr lang="en-GB" sz="1200" dirty="0">
              <a:effectLst/>
              <a:ea typeface="Calibri" panose="020F0502020204030204" pitchFamily="34" charset="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en-GB" sz="1400" b="1" dirty="0">
                <a:effectLst/>
                <a:ea typeface="Times New Roman" panose="02020603050405020304" pitchFamily="18" charset="0"/>
                <a:cs typeface="Times New Roman" panose="02020603050405020304" pitchFamily="18" charset="0"/>
              </a:rPr>
              <a:t>Metabolomics in correlation to other -omics fields</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sl-SI" b="1" dirty="0">
                <a:cs typeface="Times New Roman" panose="02020603050405020304" pitchFamily="18" charset="0"/>
              </a:rPr>
              <a:t>Section 2: Metabolomics in Aging</a:t>
            </a:r>
            <a:endParaRPr lang="en-GB" b="1" dirty="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sl-SI" sz="1400" b="1" dirty="0">
                <a:cs typeface="Times New Roman" panose="02020603050405020304" pitchFamily="18" charset="0"/>
              </a:rPr>
              <a:t>Metabolic Shifts in Aging: </a:t>
            </a:r>
            <a:r>
              <a:rPr lang="sl-SI" sz="1400" dirty="0">
                <a:cs typeface="Times New Roman" panose="02020603050405020304" pitchFamily="18" charset="0"/>
              </a:rPr>
              <a:t>Discuss how aging affects metabolic pathways</a:t>
            </a:r>
            <a:endParaRPr lang="en-GB" sz="1400" dirty="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sl-SI" sz="1400" b="1" dirty="0">
                <a:cs typeface="Times New Roman" panose="02020603050405020304" pitchFamily="18" charset="0"/>
              </a:rPr>
              <a:t>Biomarkers of Aging: </a:t>
            </a:r>
            <a:r>
              <a:rPr lang="sl-SI" sz="1400" dirty="0">
                <a:cs typeface="Times New Roman" panose="02020603050405020304" pitchFamily="18" charset="0"/>
              </a:rPr>
              <a:t>Identification and role of specific metabolites in aging</a:t>
            </a:r>
            <a:endParaRPr lang="en-GB" sz="1400" dirty="0">
              <a:cs typeface="Times New Roman" panose="02020603050405020304" pitchFamily="18" charset="0"/>
            </a:endParaRPr>
          </a:p>
          <a:p>
            <a:pPr>
              <a:lnSpc>
                <a:spcPct val="107000"/>
              </a:lnSpc>
              <a:spcAft>
                <a:spcPts val="800"/>
              </a:spcAft>
            </a:pPr>
            <a:r>
              <a:rPr lang="sl-SI" b="1" dirty="0">
                <a:cs typeface="Times New Roman" panose="02020603050405020304" pitchFamily="18" charset="0"/>
              </a:rPr>
              <a:t>Section 3: Metabolomics in Neurodegenerative Disorders</a:t>
            </a:r>
            <a:endParaRPr lang="en-GB" b="1" dirty="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sl-SI" sz="1400" b="1" dirty="0">
                <a:cs typeface="Times New Roman" panose="02020603050405020304" pitchFamily="18" charset="0"/>
              </a:rPr>
              <a:t>Overview of Neurodegenerative Diseases: </a:t>
            </a:r>
            <a:r>
              <a:rPr lang="sl-SI" sz="1400" dirty="0">
                <a:cs typeface="Times New Roman" panose="02020603050405020304" pitchFamily="18" charset="0"/>
              </a:rPr>
              <a:t>Brief description of common neurodegenerative diseases</a:t>
            </a:r>
            <a:endParaRPr lang="en-GB" sz="1400" dirty="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sl-SI" sz="1400" b="1" dirty="0">
                <a:cs typeface="Times New Roman" panose="02020603050405020304" pitchFamily="18" charset="0"/>
              </a:rPr>
              <a:t>Disease-specific Metabolic Profiles:</a:t>
            </a:r>
            <a:endParaRPr lang="en-GB" sz="1400" b="1" dirty="0">
              <a:cs typeface="Times New Roman" panose="02020603050405020304" pitchFamily="18" charset="0"/>
            </a:endParaRPr>
          </a:p>
          <a:p>
            <a:pPr marL="850900" lvl="2" indent="-87313">
              <a:lnSpc>
                <a:spcPct val="107000"/>
              </a:lnSpc>
              <a:spcAft>
                <a:spcPts val="800"/>
              </a:spcAft>
              <a:buSzPts val="1000"/>
              <a:buFont typeface="Arial" panose="020B0604020202020204" pitchFamily="34" charset="0"/>
              <a:buChar char="•"/>
            </a:pPr>
            <a:r>
              <a:rPr lang="sl-SI" sz="1400" dirty="0">
                <a:effectLst/>
                <a:ea typeface="Times New Roman" panose="02020603050405020304" pitchFamily="18" charset="0"/>
                <a:cs typeface="Times New Roman" panose="02020603050405020304" pitchFamily="18" charset="0"/>
              </a:rPr>
              <a:t>Alzheimer's Disease: Key metabolic changes and their significance</a:t>
            </a:r>
            <a:endParaRPr lang="en-GB" sz="1200" dirty="0">
              <a:effectLst/>
              <a:ea typeface="Calibri" panose="020F0502020204030204" pitchFamily="34" charset="0"/>
              <a:cs typeface="Times New Roman" panose="02020603050405020304" pitchFamily="18" charset="0"/>
            </a:endParaRPr>
          </a:p>
          <a:p>
            <a:pPr marL="850900" lvl="2" indent="-87313">
              <a:lnSpc>
                <a:spcPct val="107000"/>
              </a:lnSpc>
              <a:spcAft>
                <a:spcPts val="800"/>
              </a:spcAft>
              <a:buSzPts val="1000"/>
              <a:buFont typeface="Arial" panose="020B0604020202020204" pitchFamily="34" charset="0"/>
              <a:buChar char="•"/>
            </a:pPr>
            <a:r>
              <a:rPr lang="sl-SI" sz="1400" dirty="0">
                <a:effectLst/>
                <a:ea typeface="Times New Roman" panose="02020603050405020304" pitchFamily="18" charset="0"/>
                <a:cs typeface="Times New Roman" panose="02020603050405020304" pitchFamily="18" charset="0"/>
              </a:rPr>
              <a:t>Parkinson's Disease: Metabolomic alterations and their implications</a:t>
            </a:r>
            <a:endParaRPr lang="en-GB" sz="1200" dirty="0">
              <a:ea typeface="Times New Roman" panose="02020603050405020304" pitchFamily="18" charset="0"/>
              <a:cs typeface="Times New Roman" panose="02020603050405020304" pitchFamily="18" charset="0"/>
            </a:endParaRPr>
          </a:p>
          <a:p>
            <a:pPr marL="628650" lvl="1" indent="-171450">
              <a:lnSpc>
                <a:spcPct val="107000"/>
              </a:lnSpc>
              <a:spcAft>
                <a:spcPts val="800"/>
              </a:spcAft>
              <a:buSzPts val="1000"/>
              <a:buFont typeface="Wingdings" pitchFamily="2" charset="2"/>
              <a:buChar char="Ø"/>
              <a:tabLst>
                <a:tab pos="457200" algn="l"/>
              </a:tabLst>
            </a:pPr>
            <a:r>
              <a:rPr lang="sl-SI" sz="1400" b="1" dirty="0">
                <a:cs typeface="Times New Roman" panose="02020603050405020304" pitchFamily="18" charset="0"/>
              </a:rPr>
              <a:t>What is microbiota?</a:t>
            </a:r>
            <a:endParaRPr lang="en-GB" sz="1400" b="1" dirty="0">
              <a:cs typeface="Times New Roman" panose="02020603050405020304" pitchFamily="18" charset="0"/>
            </a:endParaRPr>
          </a:p>
          <a:p>
            <a:pPr marL="850900" lvl="2" indent="-87313">
              <a:lnSpc>
                <a:spcPct val="107000"/>
              </a:lnSpc>
              <a:spcAft>
                <a:spcPts val="800"/>
              </a:spcAft>
              <a:buSzPts val="1000"/>
              <a:buFont typeface="Arial" panose="020B0604020202020204" pitchFamily="34" charset="0"/>
              <a:buChar char="•"/>
              <a:tabLst>
                <a:tab pos="914400" algn="l"/>
              </a:tabLst>
            </a:pPr>
            <a:r>
              <a:rPr lang="sl-SI" sz="1400" dirty="0">
                <a:cs typeface="Times New Roman" panose="02020603050405020304" pitchFamily="18" charset="0"/>
              </a:rPr>
              <a:t>The importance of microbiota</a:t>
            </a:r>
            <a:endParaRPr lang="en-GB" sz="1400" dirty="0">
              <a:cs typeface="Times New Roman" panose="02020603050405020304" pitchFamily="18" charset="0"/>
            </a:endParaRPr>
          </a:p>
          <a:p>
            <a:pPr marL="850900" lvl="2" indent="-87313">
              <a:lnSpc>
                <a:spcPct val="107000"/>
              </a:lnSpc>
              <a:spcAft>
                <a:spcPts val="800"/>
              </a:spcAft>
              <a:buSzPts val="1000"/>
              <a:buFont typeface="Arial" panose="020B0604020202020204" pitchFamily="34" charset="0"/>
              <a:buChar char="•"/>
              <a:tabLst>
                <a:tab pos="914400" algn="l"/>
              </a:tabLst>
            </a:pPr>
            <a:r>
              <a:rPr lang="sl-SI" sz="1400" dirty="0">
                <a:cs typeface="Times New Roman" panose="02020603050405020304" pitchFamily="18" charset="0"/>
              </a:rPr>
              <a:t>Gut – brain axis</a:t>
            </a:r>
            <a:endParaRPr lang="en-GB" sz="1400" dirty="0">
              <a:cs typeface="Times New Roman" panose="02020603050405020304" pitchFamily="18" charset="0"/>
            </a:endParaRPr>
          </a:p>
          <a:p>
            <a:pPr>
              <a:lnSpc>
                <a:spcPct val="107000"/>
              </a:lnSpc>
              <a:spcAft>
                <a:spcPts val="600"/>
              </a:spcAft>
            </a:pPr>
            <a:r>
              <a:rPr lang="sl-SI" b="1" dirty="0">
                <a:cs typeface="Times New Roman" panose="02020603050405020304" pitchFamily="18" charset="0"/>
              </a:rPr>
              <a:t>Section 4: Clinical Implications and Applications</a:t>
            </a:r>
            <a:endParaRPr lang="en-GB" b="1" dirty="0">
              <a:cs typeface="Times New Roman" panose="02020603050405020304" pitchFamily="18" charset="0"/>
            </a:endParaRPr>
          </a:p>
          <a:p>
            <a:pPr marL="628650" lvl="1" indent="-171450">
              <a:lnSpc>
                <a:spcPct val="107000"/>
              </a:lnSpc>
              <a:spcAft>
                <a:spcPts val="600"/>
              </a:spcAft>
              <a:buSzPts val="1000"/>
              <a:buFont typeface="Wingdings" pitchFamily="2" charset="2"/>
              <a:buChar char="Ø"/>
              <a:tabLst>
                <a:tab pos="457200" algn="l"/>
              </a:tabLst>
            </a:pPr>
            <a:r>
              <a:rPr lang="sl-SI" sz="1400" b="1" dirty="0">
                <a:cs typeface="Times New Roman" panose="02020603050405020304" pitchFamily="18" charset="0"/>
              </a:rPr>
              <a:t>Personalized Medicine: </a:t>
            </a:r>
            <a:r>
              <a:rPr lang="sl-SI" sz="1400" dirty="0">
                <a:cs typeface="Times New Roman" panose="02020603050405020304" pitchFamily="18" charset="0"/>
              </a:rPr>
              <a:t>The role of metabolomics in tailoring treatment plans</a:t>
            </a:r>
            <a:endParaRPr lang="en-GB" sz="1400" dirty="0">
              <a:cs typeface="Times New Roman" panose="02020603050405020304" pitchFamily="18" charset="0"/>
            </a:endParaRPr>
          </a:p>
        </p:txBody>
      </p:sp>
      <p:sp>
        <p:nvSpPr>
          <p:cNvPr id="6" name="Rectangle 5" descr="Head with Gears">
            <a:extLst>
              <a:ext uri="{FF2B5EF4-FFF2-40B4-BE49-F238E27FC236}">
                <a16:creationId xmlns:a16="http://schemas.microsoft.com/office/drawing/2014/main" id="{8A86A6DC-D729-9500-2D20-002CA7833681}"/>
              </a:ext>
            </a:extLst>
          </p:cNvPr>
          <p:cNvSpPr/>
          <p:nvPr/>
        </p:nvSpPr>
        <p:spPr>
          <a:xfrm>
            <a:off x="7460203" y="985881"/>
            <a:ext cx="788015" cy="77443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7" name="Rectangle 6" descr="Person with Cane">
            <a:extLst>
              <a:ext uri="{FF2B5EF4-FFF2-40B4-BE49-F238E27FC236}">
                <a16:creationId xmlns:a16="http://schemas.microsoft.com/office/drawing/2014/main" id="{44F01244-71C8-7423-0F6D-0DF4F890C320}"/>
              </a:ext>
            </a:extLst>
          </p:cNvPr>
          <p:cNvSpPr/>
          <p:nvPr/>
        </p:nvSpPr>
        <p:spPr>
          <a:xfrm>
            <a:off x="7460206" y="2225744"/>
            <a:ext cx="788015" cy="77443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ectangle 7" descr="Brain in head">
            <a:extLst>
              <a:ext uri="{FF2B5EF4-FFF2-40B4-BE49-F238E27FC236}">
                <a16:creationId xmlns:a16="http://schemas.microsoft.com/office/drawing/2014/main" id="{20A71F3A-3932-DC24-D37B-B7CA14C485BC}"/>
              </a:ext>
            </a:extLst>
          </p:cNvPr>
          <p:cNvSpPr/>
          <p:nvPr/>
        </p:nvSpPr>
        <p:spPr>
          <a:xfrm>
            <a:off x="7460206" y="3852826"/>
            <a:ext cx="788015" cy="77443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8" descr="Needle">
            <a:extLst>
              <a:ext uri="{FF2B5EF4-FFF2-40B4-BE49-F238E27FC236}">
                <a16:creationId xmlns:a16="http://schemas.microsoft.com/office/drawing/2014/main" id="{0CE6A42C-2D08-049F-6F5E-8154E740D3BC}"/>
              </a:ext>
            </a:extLst>
          </p:cNvPr>
          <p:cNvSpPr/>
          <p:nvPr/>
        </p:nvSpPr>
        <p:spPr>
          <a:xfrm>
            <a:off x="7460204" y="5479908"/>
            <a:ext cx="788015" cy="77443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935368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20ED64C2-9B0F-6877-0873-B22DE29DD02B}"/>
              </a:ext>
            </a:extLst>
          </p:cNvPr>
          <p:cNvSpPr>
            <a:spLocks noGrp="1"/>
          </p:cNvSpPr>
          <p:nvPr>
            <p:ph type="title"/>
          </p:nvPr>
        </p:nvSpPr>
        <p:spPr>
          <a:xfrm>
            <a:off x="351020" y="75688"/>
            <a:ext cx="10515600" cy="909039"/>
          </a:xfrm>
        </p:spPr>
        <p:txBody>
          <a:bodyPr/>
          <a:lstStyle/>
          <a:p>
            <a:r>
              <a:rPr lang="en-GB" b="1" i="0" u="none" strike="noStrike" dirty="0">
                <a:solidFill>
                  <a:srgbClr val="222222"/>
                </a:solidFill>
                <a:effectLst/>
                <a:latin typeface="+mn-lt"/>
              </a:rPr>
              <a:t>The features of metabolomics in AD</a:t>
            </a:r>
            <a:endParaRPr lang="en-US" dirty="0">
              <a:latin typeface="+mn-lt"/>
            </a:endParaRPr>
          </a:p>
        </p:txBody>
      </p:sp>
      <p:grpSp>
        <p:nvGrpSpPr>
          <p:cNvPr id="3" name="Group 2">
            <a:extLst>
              <a:ext uri="{FF2B5EF4-FFF2-40B4-BE49-F238E27FC236}">
                <a16:creationId xmlns:a16="http://schemas.microsoft.com/office/drawing/2014/main" id="{31588DEC-7688-7715-B752-A18F1E78E9ED}"/>
              </a:ext>
            </a:extLst>
          </p:cNvPr>
          <p:cNvGrpSpPr/>
          <p:nvPr/>
        </p:nvGrpSpPr>
        <p:grpSpPr>
          <a:xfrm>
            <a:off x="224333" y="1011836"/>
            <a:ext cx="11671334" cy="5177297"/>
            <a:chOff x="224333" y="1011836"/>
            <a:chExt cx="11801218" cy="5745277"/>
          </a:xfrm>
        </p:grpSpPr>
        <p:grpSp>
          <p:nvGrpSpPr>
            <p:cNvPr id="18" name="Group 17">
              <a:extLst>
                <a:ext uri="{FF2B5EF4-FFF2-40B4-BE49-F238E27FC236}">
                  <a16:creationId xmlns:a16="http://schemas.microsoft.com/office/drawing/2014/main" id="{F646C17C-AD05-FF21-6AD2-E8925F8C2EBA}"/>
                </a:ext>
              </a:extLst>
            </p:cNvPr>
            <p:cNvGrpSpPr/>
            <p:nvPr/>
          </p:nvGrpSpPr>
          <p:grpSpPr>
            <a:xfrm>
              <a:off x="224333" y="1011836"/>
              <a:ext cx="6626171" cy="5050114"/>
              <a:chOff x="3689862" y="523014"/>
              <a:chExt cx="7399555" cy="5704999"/>
            </a:xfrm>
          </p:grpSpPr>
          <p:pic>
            <p:nvPicPr>
              <p:cNvPr id="4" name="Content Placeholder 8" descr="A diagram of a person's body&#10;&#10;Description automatically generated">
                <a:extLst>
                  <a:ext uri="{FF2B5EF4-FFF2-40B4-BE49-F238E27FC236}">
                    <a16:creationId xmlns:a16="http://schemas.microsoft.com/office/drawing/2014/main" id="{06156797-6B32-4633-832B-E8F4F2D27467}"/>
                  </a:ext>
                </a:extLst>
              </p:cNvPr>
              <p:cNvPicPr>
                <a:picLocks noChangeAspect="1"/>
              </p:cNvPicPr>
              <p:nvPr/>
            </p:nvPicPr>
            <p:blipFill>
              <a:blip r:embed="rId3"/>
              <a:stretch>
                <a:fillRect/>
              </a:stretch>
            </p:blipFill>
            <p:spPr>
              <a:xfrm>
                <a:off x="3689862" y="523014"/>
                <a:ext cx="7399555" cy="5688580"/>
              </a:xfrm>
              <a:prstGeom prst="rect">
                <a:avLst/>
              </a:prstGeom>
            </p:spPr>
          </p:pic>
          <p:sp>
            <p:nvSpPr>
              <p:cNvPr id="5" name="Oval 4">
                <a:extLst>
                  <a:ext uri="{FF2B5EF4-FFF2-40B4-BE49-F238E27FC236}">
                    <a16:creationId xmlns:a16="http://schemas.microsoft.com/office/drawing/2014/main" id="{EBB11A0D-E074-A3D1-91DF-5C7ED0509AF6}"/>
                  </a:ext>
                </a:extLst>
              </p:cNvPr>
              <p:cNvSpPr/>
              <p:nvPr/>
            </p:nvSpPr>
            <p:spPr>
              <a:xfrm>
                <a:off x="4208933" y="1190076"/>
                <a:ext cx="3844977" cy="1416571"/>
              </a:xfrm>
              <a:prstGeom prst="ellipse">
                <a:avLst/>
              </a:prstGeom>
              <a:solidFill>
                <a:schemeClr val="accent1">
                  <a:alpha val="5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DE93BB3-59F3-BEB1-DAFB-301005A5BA4D}"/>
                  </a:ext>
                </a:extLst>
              </p:cNvPr>
              <p:cNvSpPr/>
              <p:nvPr/>
            </p:nvSpPr>
            <p:spPr>
              <a:xfrm rot="20189192">
                <a:off x="3963243" y="2816542"/>
                <a:ext cx="4098908" cy="1590826"/>
              </a:xfrm>
              <a:prstGeom prst="ellipse">
                <a:avLst/>
              </a:prstGeom>
              <a:solidFill>
                <a:schemeClr val="accent1">
                  <a:alpha val="5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5FB8B51-21A0-160D-C51F-407CC9C1F263}"/>
                  </a:ext>
                </a:extLst>
              </p:cNvPr>
              <p:cNvSpPr/>
              <p:nvPr/>
            </p:nvSpPr>
            <p:spPr>
              <a:xfrm rot="1814231">
                <a:off x="8727921" y="3414378"/>
                <a:ext cx="2027542" cy="1400287"/>
              </a:xfrm>
              <a:prstGeom prst="ellipse">
                <a:avLst/>
              </a:prstGeom>
              <a:solidFill>
                <a:schemeClr val="accent5">
                  <a:alpha val="5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82C1E4-61A5-36FE-E8D2-70F51E40659E}"/>
                  </a:ext>
                </a:extLst>
              </p:cNvPr>
              <p:cNvSpPr/>
              <p:nvPr/>
            </p:nvSpPr>
            <p:spPr>
              <a:xfrm rot="756520">
                <a:off x="7437859" y="4595394"/>
                <a:ext cx="2661743" cy="1504691"/>
              </a:xfrm>
              <a:prstGeom prst="ellipse">
                <a:avLst/>
              </a:prstGeom>
              <a:solidFill>
                <a:schemeClr val="accent5">
                  <a:alpha val="5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275C5A-D18B-34D5-EF03-2DB586D4D62E}"/>
                  </a:ext>
                </a:extLst>
              </p:cNvPr>
              <p:cNvSpPr/>
              <p:nvPr/>
            </p:nvSpPr>
            <p:spPr>
              <a:xfrm rot="20189192" flipV="1">
                <a:off x="3821532" y="5537225"/>
                <a:ext cx="282469" cy="255779"/>
              </a:xfrm>
              <a:prstGeom prst="ellipse">
                <a:avLst/>
              </a:prstGeom>
              <a:solidFill>
                <a:schemeClr val="accent1">
                  <a:alpha val="5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5AF6E6-6B52-9EAF-0551-C77BDCAA9F5B}"/>
                  </a:ext>
                </a:extLst>
              </p:cNvPr>
              <p:cNvSpPr/>
              <p:nvPr/>
            </p:nvSpPr>
            <p:spPr>
              <a:xfrm rot="20189192" flipV="1">
                <a:off x="3821532" y="5875891"/>
                <a:ext cx="282469" cy="255779"/>
              </a:xfrm>
              <a:prstGeom prst="ellipse">
                <a:avLst/>
              </a:prstGeom>
              <a:solidFill>
                <a:schemeClr val="accent5">
                  <a:alpha val="5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D787D2E-2CD0-F099-9B04-EB1749CF1C64}"/>
                  </a:ext>
                </a:extLst>
              </p:cNvPr>
              <p:cNvSpPr txBox="1"/>
              <p:nvPr/>
            </p:nvSpPr>
            <p:spPr>
              <a:xfrm>
                <a:off x="4075595" y="5497868"/>
                <a:ext cx="1849605" cy="730145"/>
              </a:xfrm>
              <a:prstGeom prst="rect">
                <a:avLst/>
              </a:prstGeom>
              <a:noFill/>
            </p:spPr>
            <p:txBody>
              <a:bodyPr wrap="square" rtlCol="0">
                <a:spAutoFit/>
              </a:bodyPr>
              <a:lstStyle/>
              <a:p>
                <a:r>
                  <a:rPr lang="en-US" dirty="0"/>
                  <a:t>Early-stage AD</a:t>
                </a:r>
              </a:p>
              <a:p>
                <a:r>
                  <a:rPr lang="en-US" dirty="0"/>
                  <a:t>Late-stage AD</a:t>
                </a:r>
              </a:p>
            </p:txBody>
          </p:sp>
        </p:grpSp>
        <p:sp>
          <p:nvSpPr>
            <p:cNvPr id="25" name="TextBox 24">
              <a:extLst>
                <a:ext uri="{FF2B5EF4-FFF2-40B4-BE49-F238E27FC236}">
                  <a16:creationId xmlns:a16="http://schemas.microsoft.com/office/drawing/2014/main" id="{9E1ECD2E-5B68-56C0-82F4-0CE22F941636}"/>
                </a:ext>
              </a:extLst>
            </p:cNvPr>
            <p:cNvSpPr txBox="1"/>
            <p:nvPr/>
          </p:nvSpPr>
          <p:spPr>
            <a:xfrm>
              <a:off x="6966370" y="1485880"/>
              <a:ext cx="5059181" cy="4247317"/>
            </a:xfrm>
            <a:prstGeom prst="rect">
              <a:avLst/>
            </a:prstGeom>
            <a:noFill/>
          </p:spPr>
          <p:txBody>
            <a:bodyPr wrap="square" rtlCol="0">
              <a:spAutoFit/>
            </a:bodyPr>
            <a:lstStyle/>
            <a:p>
              <a:r>
                <a:rPr lang="en-US" dirty="0"/>
                <a:t>Key findings:</a:t>
              </a:r>
            </a:p>
            <a:p>
              <a:endParaRPr lang="en-US" dirty="0"/>
            </a:p>
            <a:p>
              <a:r>
                <a:rPr lang="en-US" dirty="0">
                  <a:solidFill>
                    <a:srgbClr val="55A06F"/>
                  </a:solidFill>
                </a:rPr>
                <a:t>Early AD stages</a:t>
              </a:r>
              <a:r>
                <a:rPr lang="en-US" dirty="0"/>
                <a:t>: changes in sphingo</a:t>
              </a:r>
              <a:r>
                <a:rPr lang="en-US" b="1" dirty="0"/>
                <a:t>lipid</a:t>
              </a:r>
              <a:r>
                <a:rPr lang="en-US" dirty="0"/>
                <a:t> and phospho</a:t>
              </a:r>
              <a:r>
                <a:rPr lang="en-US" b="1" dirty="0"/>
                <a:t>lipid</a:t>
              </a:r>
              <a:r>
                <a:rPr lang="en-US" dirty="0"/>
                <a:t> levels – important for cell </a:t>
              </a:r>
              <a:r>
                <a:rPr lang="en-US" b="1" dirty="0"/>
                <a:t>membrane integrity</a:t>
              </a:r>
              <a:r>
                <a:rPr lang="en-US" dirty="0"/>
                <a:t> and functions</a:t>
              </a:r>
            </a:p>
            <a:p>
              <a:endParaRPr lang="en-US" dirty="0"/>
            </a:p>
            <a:p>
              <a:r>
                <a:rPr lang="en-US" dirty="0">
                  <a:solidFill>
                    <a:srgbClr val="DCAA96"/>
                  </a:solidFill>
                </a:rPr>
                <a:t>Late AD stages</a:t>
              </a:r>
              <a:r>
                <a:rPr lang="en-US" dirty="0"/>
                <a:t>: Changes in mitochondrial </a:t>
              </a:r>
              <a:r>
                <a:rPr lang="en-US" b="1" dirty="0"/>
                <a:t>energy metabolism</a:t>
              </a:r>
              <a:r>
                <a:rPr lang="en-US" dirty="0"/>
                <a:t> (</a:t>
              </a:r>
              <a:r>
                <a:rPr lang="en-US" dirty="0" err="1"/>
                <a:t>acylcarnitines</a:t>
              </a:r>
              <a:r>
                <a:rPr lang="en-US" dirty="0"/>
                <a:t>, BCAAs) – energy utilization, </a:t>
              </a:r>
              <a:r>
                <a:rPr lang="en-US" b="1" dirty="0"/>
                <a:t>insulin resistance </a:t>
              </a:r>
            </a:p>
            <a:p>
              <a:endParaRPr lang="en-US" b="1" dirty="0"/>
            </a:p>
            <a:p>
              <a:r>
                <a:rPr lang="en-US" dirty="0"/>
                <a:t>- interconnected metabolic changes during AD progression</a:t>
              </a:r>
            </a:p>
            <a:p>
              <a:endParaRPr lang="en-US" dirty="0"/>
            </a:p>
            <a:p>
              <a:r>
                <a:rPr lang="en-US" dirty="0"/>
                <a:t>- Stage - specific metabolic alterations </a:t>
              </a:r>
              <a:r>
                <a:rPr lang="en-US" b="1" dirty="0"/>
                <a:t>reflect pathophysiological processes</a:t>
              </a:r>
              <a:r>
                <a:rPr lang="en-US" dirty="0"/>
                <a:t> in AD</a:t>
              </a:r>
            </a:p>
          </p:txBody>
        </p:sp>
        <p:sp>
          <p:nvSpPr>
            <p:cNvPr id="2" name="TextBox 1">
              <a:extLst>
                <a:ext uri="{FF2B5EF4-FFF2-40B4-BE49-F238E27FC236}">
                  <a16:creationId xmlns:a16="http://schemas.microsoft.com/office/drawing/2014/main" id="{666892B7-E993-AD97-CB02-F988DB3FAC73}"/>
                </a:ext>
              </a:extLst>
            </p:cNvPr>
            <p:cNvSpPr txBox="1"/>
            <p:nvPr/>
          </p:nvSpPr>
          <p:spPr>
            <a:xfrm>
              <a:off x="2490565" y="6173213"/>
              <a:ext cx="7180428" cy="583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28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800" dirty="0"/>
                <a:t>Metabolomics can brighten the dark - specific metabolic alterations may enable </a:t>
              </a:r>
              <a:r>
                <a:rPr lang="en-GB" sz="1800" b="1" dirty="0"/>
                <a:t>early detection and prognosis of AD</a:t>
              </a:r>
            </a:p>
          </p:txBody>
        </p:sp>
      </p:grpSp>
    </p:spTree>
    <p:extLst>
      <p:ext uri="{BB962C8B-B14F-4D97-AF65-F5344CB8AC3E}">
        <p14:creationId xmlns:p14="http://schemas.microsoft.com/office/powerpoint/2010/main" val="232283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FE16-15F4-59CE-280E-A87DACC3395F}"/>
              </a:ext>
            </a:extLst>
          </p:cNvPr>
          <p:cNvSpPr>
            <a:spLocks noGrp="1"/>
          </p:cNvSpPr>
          <p:nvPr>
            <p:ph type="title"/>
          </p:nvPr>
        </p:nvSpPr>
        <p:spPr>
          <a:xfrm>
            <a:off x="727459" y="241855"/>
            <a:ext cx="10515600" cy="357834"/>
          </a:xfrm>
        </p:spPr>
        <p:txBody>
          <a:bodyPr>
            <a:normAutofit fontScale="90000"/>
          </a:bodyPr>
          <a:lstStyle/>
          <a:p>
            <a:r>
              <a:rPr lang="en-GB" b="0" i="0" u="none" strike="noStrike" dirty="0">
                <a:solidFill>
                  <a:srgbClr val="212121"/>
                </a:solidFill>
                <a:effectLst/>
                <a:latin typeface="Cambria" panose="02040503050406030204" pitchFamily="18" charset="0"/>
              </a:rPr>
              <a:t>Metabolic pathways altered in AD</a:t>
            </a:r>
            <a:endParaRPr lang="en-US" dirty="0"/>
          </a:p>
        </p:txBody>
      </p:sp>
      <p:sp>
        <p:nvSpPr>
          <p:cNvPr id="3" name="Content Placeholder 2">
            <a:extLst>
              <a:ext uri="{FF2B5EF4-FFF2-40B4-BE49-F238E27FC236}">
                <a16:creationId xmlns:a16="http://schemas.microsoft.com/office/drawing/2014/main" id="{6DE708A5-C01A-5E6D-AC89-49BF092EA708}"/>
              </a:ext>
            </a:extLst>
          </p:cNvPr>
          <p:cNvSpPr>
            <a:spLocks noGrp="1"/>
          </p:cNvSpPr>
          <p:nvPr>
            <p:ph idx="1"/>
          </p:nvPr>
        </p:nvSpPr>
        <p:spPr>
          <a:xfrm>
            <a:off x="878489" y="2498888"/>
            <a:ext cx="4742482" cy="3266438"/>
          </a:xfrm>
        </p:spPr>
        <p:txBody>
          <a:bodyPr>
            <a:normAutofit/>
          </a:bodyPr>
          <a:lstStyle/>
          <a:p>
            <a:r>
              <a:rPr lang="en-GB" sz="2400" b="0" i="0" u="none" strike="noStrike" dirty="0">
                <a:solidFill>
                  <a:srgbClr val="212121"/>
                </a:solidFill>
                <a:effectLst/>
                <a:latin typeface="Cambria" panose="02040503050406030204" pitchFamily="18" charset="0"/>
              </a:rPr>
              <a:t>methionine, arginine, and glutamate metabolism, </a:t>
            </a:r>
          </a:p>
          <a:p>
            <a:r>
              <a:rPr lang="en-GB" sz="2400" b="0" i="0" u="none" strike="noStrike" dirty="0">
                <a:solidFill>
                  <a:srgbClr val="212121"/>
                </a:solidFill>
                <a:effectLst/>
                <a:latin typeface="Cambria" panose="02040503050406030204" pitchFamily="18" charset="0"/>
              </a:rPr>
              <a:t>fatty acid biosynthesis</a:t>
            </a:r>
          </a:p>
          <a:p>
            <a:r>
              <a:rPr lang="en-GB" sz="2400" b="0" i="0" u="none" strike="noStrike" dirty="0">
                <a:solidFill>
                  <a:srgbClr val="212121"/>
                </a:solidFill>
                <a:effectLst/>
                <a:latin typeface="Cambria" panose="02040503050406030204" pitchFamily="18" charset="0"/>
              </a:rPr>
              <a:t>and mitochondrial bioenergetics </a:t>
            </a:r>
          </a:p>
          <a:p>
            <a:endParaRPr lang="en-GB" sz="2400" dirty="0">
              <a:solidFill>
                <a:srgbClr val="212121"/>
              </a:solidFill>
              <a:latin typeface="Cambria" panose="02040503050406030204" pitchFamily="18" charset="0"/>
            </a:endParaRPr>
          </a:p>
          <a:p>
            <a:r>
              <a:rPr lang="en-GB" sz="2400" b="1" i="0" u="none" strike="noStrike" dirty="0">
                <a:solidFill>
                  <a:srgbClr val="212121"/>
                </a:solidFill>
                <a:effectLst/>
                <a:latin typeface="Cambria" panose="02040503050406030204" pitchFamily="18" charset="0"/>
              </a:rPr>
              <a:t>lipid metabolism </a:t>
            </a:r>
            <a:r>
              <a:rPr lang="en-GB" sz="2400" b="0" i="0" u="none" strike="noStrike" dirty="0">
                <a:solidFill>
                  <a:srgbClr val="212121"/>
                </a:solidFill>
                <a:effectLst/>
                <a:latin typeface="Cambria" panose="02040503050406030204" pitchFamily="18" charset="0"/>
              </a:rPr>
              <a:t>- the most consistently altered pathway in AD pathogenesis</a:t>
            </a:r>
            <a:endParaRPr lang="en-US" sz="2400" dirty="0"/>
          </a:p>
        </p:txBody>
      </p:sp>
      <p:sp>
        <p:nvSpPr>
          <p:cNvPr id="5" name="TextBox 4">
            <a:extLst>
              <a:ext uri="{FF2B5EF4-FFF2-40B4-BE49-F238E27FC236}">
                <a16:creationId xmlns:a16="http://schemas.microsoft.com/office/drawing/2014/main" id="{47499610-6A5E-FDF1-C6C9-D485F7C247A4}"/>
              </a:ext>
            </a:extLst>
          </p:cNvPr>
          <p:cNvSpPr txBox="1"/>
          <p:nvPr/>
        </p:nvSpPr>
        <p:spPr>
          <a:xfrm>
            <a:off x="838200" y="1226217"/>
            <a:ext cx="7339740" cy="523220"/>
          </a:xfrm>
          <a:prstGeom prst="rect">
            <a:avLst/>
          </a:prstGeom>
          <a:noFill/>
        </p:spPr>
        <p:txBody>
          <a:bodyPr wrap="square">
            <a:spAutoFit/>
          </a:bodyPr>
          <a:lstStyle/>
          <a:p>
            <a:r>
              <a:rPr lang="en-GB" sz="2800" b="1" i="0" u="none" strike="noStrike" dirty="0">
                <a:solidFill>
                  <a:srgbClr val="212121"/>
                </a:solidFill>
                <a:effectLst/>
                <a:latin typeface="Cambria" panose="02040503050406030204" pitchFamily="18" charset="0"/>
              </a:rPr>
              <a:t>Studies using metabolomics and </a:t>
            </a:r>
            <a:r>
              <a:rPr lang="en-GB" sz="2800" b="1" i="0" u="none" strike="noStrike" dirty="0" err="1">
                <a:solidFill>
                  <a:srgbClr val="212121"/>
                </a:solidFill>
                <a:effectLst/>
                <a:latin typeface="Cambria" panose="02040503050406030204" pitchFamily="18" charset="0"/>
              </a:rPr>
              <a:t>lipidomics</a:t>
            </a:r>
            <a:r>
              <a:rPr lang="en-GB" sz="2800" b="1" i="0" u="none" strike="noStrike" dirty="0">
                <a:solidFill>
                  <a:srgbClr val="212121"/>
                </a:solidFill>
                <a:effectLst/>
                <a:latin typeface="Cambria" panose="02040503050406030204" pitchFamily="18" charset="0"/>
              </a:rPr>
              <a:t> </a:t>
            </a:r>
          </a:p>
        </p:txBody>
      </p:sp>
      <p:sp>
        <p:nvSpPr>
          <p:cNvPr id="10" name="TextBox 9">
            <a:extLst>
              <a:ext uri="{FF2B5EF4-FFF2-40B4-BE49-F238E27FC236}">
                <a16:creationId xmlns:a16="http://schemas.microsoft.com/office/drawing/2014/main" id="{DDC5338F-926F-E5C2-F813-F1B667646C43}"/>
              </a:ext>
            </a:extLst>
          </p:cNvPr>
          <p:cNvSpPr txBox="1"/>
          <p:nvPr/>
        </p:nvSpPr>
        <p:spPr>
          <a:xfrm>
            <a:off x="6717149" y="6354604"/>
            <a:ext cx="4368800" cy="553998"/>
          </a:xfrm>
          <a:prstGeom prst="rect">
            <a:avLst/>
          </a:prstGeom>
          <a:noFill/>
        </p:spPr>
        <p:txBody>
          <a:bodyPr wrap="square">
            <a:spAutoFit/>
          </a:bodyPr>
          <a:lstStyle/>
          <a:p>
            <a:r>
              <a:rPr lang="en-US" sz="1000" dirty="0" err="1"/>
              <a:t>Trushina</a:t>
            </a:r>
            <a:r>
              <a:rPr lang="en-US" sz="1000" dirty="0"/>
              <a:t> E, et al. 2013 Identification of Altered Metabolic Pathways in Plasma and CSF in Mild Cognitive Impairment and Alzheimer’s Disease Using Metabolomics. PLOS ONE</a:t>
            </a:r>
          </a:p>
        </p:txBody>
      </p:sp>
      <p:grpSp>
        <p:nvGrpSpPr>
          <p:cNvPr id="7" name="Group 6">
            <a:extLst>
              <a:ext uri="{FF2B5EF4-FFF2-40B4-BE49-F238E27FC236}">
                <a16:creationId xmlns:a16="http://schemas.microsoft.com/office/drawing/2014/main" id="{36600C6B-83DF-9E1B-9A0F-DEA2D03765F6}"/>
              </a:ext>
            </a:extLst>
          </p:cNvPr>
          <p:cNvGrpSpPr/>
          <p:nvPr/>
        </p:nvGrpSpPr>
        <p:grpSpPr>
          <a:xfrm>
            <a:off x="5985259" y="1487827"/>
            <a:ext cx="6206741" cy="4700935"/>
            <a:chOff x="5985259" y="1487827"/>
            <a:chExt cx="6206741" cy="4700935"/>
          </a:xfrm>
        </p:grpSpPr>
        <p:pic>
          <p:nvPicPr>
            <p:cNvPr id="6" name="Picture 5">
              <a:extLst>
                <a:ext uri="{FF2B5EF4-FFF2-40B4-BE49-F238E27FC236}">
                  <a16:creationId xmlns:a16="http://schemas.microsoft.com/office/drawing/2014/main" id="{C8735AAF-2A0A-1879-0517-2824CCD81EAF}"/>
                </a:ext>
              </a:extLst>
            </p:cNvPr>
            <p:cNvPicPr>
              <a:picLocks noChangeAspect="1"/>
            </p:cNvPicPr>
            <p:nvPr/>
          </p:nvPicPr>
          <p:blipFill>
            <a:blip r:embed="rId3"/>
            <a:stretch>
              <a:fillRect/>
            </a:stretch>
          </p:blipFill>
          <p:spPr>
            <a:xfrm>
              <a:off x="5985259" y="1681343"/>
              <a:ext cx="6206741" cy="4507419"/>
            </a:xfrm>
            <a:prstGeom prst="rect">
              <a:avLst/>
            </a:prstGeom>
          </p:spPr>
        </p:pic>
        <p:sp>
          <p:nvSpPr>
            <p:cNvPr id="4" name="TextBox 3">
              <a:extLst>
                <a:ext uri="{FF2B5EF4-FFF2-40B4-BE49-F238E27FC236}">
                  <a16:creationId xmlns:a16="http://schemas.microsoft.com/office/drawing/2014/main" id="{19C19B72-8AD8-6D2A-6A31-506DE8DAE554}"/>
                </a:ext>
              </a:extLst>
            </p:cNvPr>
            <p:cNvSpPr txBox="1"/>
            <p:nvPr/>
          </p:nvSpPr>
          <p:spPr>
            <a:xfrm>
              <a:off x="9598179" y="1487827"/>
              <a:ext cx="859055" cy="584775"/>
            </a:xfrm>
            <a:prstGeom prst="rect">
              <a:avLst/>
            </a:prstGeom>
            <a:solidFill>
              <a:schemeClr val="bg1"/>
            </a:solidFill>
          </p:spPr>
          <p:txBody>
            <a:bodyPr wrap="square" rtlCol="0">
              <a:spAutoFit/>
            </a:bodyPr>
            <a:lstStyle/>
            <a:p>
              <a:r>
                <a:rPr lang="en-US" sz="1600" b="1" dirty="0"/>
                <a:t>Healthy control</a:t>
              </a:r>
            </a:p>
          </p:txBody>
        </p:sp>
      </p:grpSp>
      <p:grpSp>
        <p:nvGrpSpPr>
          <p:cNvPr id="15" name="Group 14">
            <a:extLst>
              <a:ext uri="{FF2B5EF4-FFF2-40B4-BE49-F238E27FC236}">
                <a16:creationId xmlns:a16="http://schemas.microsoft.com/office/drawing/2014/main" id="{81CA2D0E-8FAC-5334-CC73-55249FB0CCD0}"/>
              </a:ext>
            </a:extLst>
          </p:cNvPr>
          <p:cNvGrpSpPr/>
          <p:nvPr/>
        </p:nvGrpSpPr>
        <p:grpSpPr>
          <a:xfrm>
            <a:off x="838198" y="1028288"/>
            <a:ext cx="8658564" cy="3530475"/>
            <a:chOff x="838198" y="1028288"/>
            <a:chExt cx="8658564" cy="3530475"/>
          </a:xfrm>
        </p:grpSpPr>
        <p:grpSp>
          <p:nvGrpSpPr>
            <p:cNvPr id="13" name="Group 12">
              <a:extLst>
                <a:ext uri="{FF2B5EF4-FFF2-40B4-BE49-F238E27FC236}">
                  <a16:creationId xmlns:a16="http://schemas.microsoft.com/office/drawing/2014/main" id="{E200C5D3-5719-25AE-F901-B281191E2B7C}"/>
                </a:ext>
              </a:extLst>
            </p:cNvPr>
            <p:cNvGrpSpPr/>
            <p:nvPr/>
          </p:nvGrpSpPr>
          <p:grpSpPr>
            <a:xfrm>
              <a:off x="838198" y="1028288"/>
              <a:ext cx="8658564" cy="3530475"/>
              <a:chOff x="838198" y="1028288"/>
              <a:chExt cx="8658564" cy="3530475"/>
            </a:xfrm>
          </p:grpSpPr>
          <p:pic>
            <p:nvPicPr>
              <p:cNvPr id="9" name="Picture 8" descr="A screenshot of a quiz&#10;&#10;Description automatically generated">
                <a:extLst>
                  <a:ext uri="{FF2B5EF4-FFF2-40B4-BE49-F238E27FC236}">
                    <a16:creationId xmlns:a16="http://schemas.microsoft.com/office/drawing/2014/main" id="{DD4DE6CA-DDB2-F06F-EE35-CC1E219DF168}"/>
                  </a:ext>
                </a:extLst>
              </p:cNvPr>
              <p:cNvPicPr>
                <a:picLocks noChangeAspect="1"/>
              </p:cNvPicPr>
              <p:nvPr/>
            </p:nvPicPr>
            <p:blipFill>
              <a:blip r:embed="rId4"/>
              <a:stretch>
                <a:fillRect/>
              </a:stretch>
            </p:blipFill>
            <p:spPr>
              <a:xfrm>
                <a:off x="878489" y="2497332"/>
                <a:ext cx="8618273" cy="2061431"/>
              </a:xfrm>
              <a:prstGeom prst="rect">
                <a:avLst/>
              </a:prstGeom>
            </p:spPr>
          </p:pic>
          <p:pic>
            <p:nvPicPr>
              <p:cNvPr id="12" name="Picture 11" descr="A close-up of a white background&#10;&#10;Description automatically generated">
                <a:extLst>
                  <a:ext uri="{FF2B5EF4-FFF2-40B4-BE49-F238E27FC236}">
                    <a16:creationId xmlns:a16="http://schemas.microsoft.com/office/drawing/2014/main" id="{6E85FF3D-E714-D739-D868-B759BBEB5FF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b="57437"/>
              <a:stretch/>
            </p:blipFill>
            <p:spPr>
              <a:xfrm>
                <a:off x="838198" y="1028288"/>
                <a:ext cx="8322129" cy="1442297"/>
              </a:xfrm>
              <a:prstGeom prst="rect">
                <a:avLst/>
              </a:prstGeom>
            </p:spPr>
          </p:pic>
        </p:grpSp>
        <p:sp>
          <p:nvSpPr>
            <p:cNvPr id="14" name="Rectangle 13">
              <a:extLst>
                <a:ext uri="{FF2B5EF4-FFF2-40B4-BE49-F238E27FC236}">
                  <a16:creationId xmlns:a16="http://schemas.microsoft.com/office/drawing/2014/main" id="{98DFC09F-7EBF-1114-6AFD-691E82CADAA7}"/>
                </a:ext>
              </a:extLst>
            </p:cNvPr>
            <p:cNvSpPr/>
            <p:nvPr/>
          </p:nvSpPr>
          <p:spPr>
            <a:xfrm>
              <a:off x="2279220" y="3544242"/>
              <a:ext cx="4457700" cy="4070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(Total cholesterol level)</a:t>
              </a:r>
            </a:p>
          </p:txBody>
        </p:sp>
      </p:grpSp>
    </p:spTree>
    <p:extLst>
      <p:ext uri="{BB962C8B-B14F-4D97-AF65-F5344CB8AC3E}">
        <p14:creationId xmlns:p14="http://schemas.microsoft.com/office/powerpoint/2010/main" val="205269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35C-CE43-B160-AACD-0E14652DBD83}"/>
              </a:ext>
            </a:extLst>
          </p:cNvPr>
          <p:cNvSpPr>
            <a:spLocks noGrp="1"/>
          </p:cNvSpPr>
          <p:nvPr>
            <p:ph type="title"/>
          </p:nvPr>
        </p:nvSpPr>
        <p:spPr>
          <a:xfrm>
            <a:off x="642891" y="172873"/>
            <a:ext cx="11242432" cy="874395"/>
          </a:xfrm>
        </p:spPr>
        <p:txBody>
          <a:bodyPr>
            <a:noAutofit/>
          </a:bodyPr>
          <a:lstStyle/>
          <a:p>
            <a:r>
              <a:rPr lang="en-GB" sz="3600" b="0" i="0" u="none" strike="noStrike" dirty="0">
                <a:effectLst/>
                <a:latin typeface="+mn-lt"/>
              </a:rPr>
              <a:t>Alzheimer</a:t>
            </a:r>
            <a:r>
              <a:rPr lang="he-IL" sz="3600" b="0" i="0" u="none" strike="noStrike" dirty="0">
                <a:effectLst/>
                <a:latin typeface="+mn-lt"/>
              </a:rPr>
              <a:t>׳</a:t>
            </a:r>
            <a:r>
              <a:rPr lang="en-GB" sz="3600" b="0" i="0" u="none" strike="noStrike" dirty="0">
                <a:effectLst/>
                <a:latin typeface="+mn-lt"/>
              </a:rPr>
              <a:t>s disease (AD) and brain glucose starvation</a:t>
            </a:r>
            <a:endParaRPr lang="en-US" sz="3600" dirty="0">
              <a:latin typeface="+mn-lt"/>
            </a:endParaRPr>
          </a:p>
        </p:txBody>
      </p:sp>
      <p:sp>
        <p:nvSpPr>
          <p:cNvPr id="3" name="Content Placeholder 2">
            <a:extLst>
              <a:ext uri="{FF2B5EF4-FFF2-40B4-BE49-F238E27FC236}">
                <a16:creationId xmlns:a16="http://schemas.microsoft.com/office/drawing/2014/main" id="{B716C72B-6218-A353-8BFE-62E0F3EE3DCF}"/>
              </a:ext>
            </a:extLst>
          </p:cNvPr>
          <p:cNvSpPr>
            <a:spLocks noGrp="1"/>
          </p:cNvSpPr>
          <p:nvPr>
            <p:ph idx="1"/>
          </p:nvPr>
        </p:nvSpPr>
        <p:spPr>
          <a:xfrm>
            <a:off x="258911" y="1116475"/>
            <a:ext cx="4979575" cy="5336334"/>
          </a:xfrm>
        </p:spPr>
        <p:txBody>
          <a:bodyPr>
            <a:normAutofit/>
          </a:bodyPr>
          <a:lstStyle/>
          <a:p>
            <a:r>
              <a:rPr lang="en-US" sz="2400" dirty="0"/>
              <a:t> </a:t>
            </a:r>
            <a:r>
              <a:rPr lang="en-US" sz="2400" b="1" dirty="0"/>
              <a:t>80%</a:t>
            </a:r>
            <a:r>
              <a:rPr lang="en-US" sz="2400" dirty="0"/>
              <a:t> of people with Alzheimer’s disease have insulin resistance or full-developed type 2 diabetes</a:t>
            </a:r>
          </a:p>
          <a:p>
            <a:endParaRPr lang="en-GB" sz="2400" b="0" i="0" u="none" strike="noStrike" dirty="0">
              <a:solidFill>
                <a:srgbClr val="2E2E2E"/>
              </a:solidFill>
              <a:effectLst/>
            </a:endParaRPr>
          </a:p>
          <a:p>
            <a:r>
              <a:rPr lang="en-GB" sz="2400" b="0" i="0" u="none" strike="noStrike" dirty="0">
                <a:solidFill>
                  <a:srgbClr val="2E2E2E"/>
                </a:solidFill>
                <a:effectLst/>
              </a:rPr>
              <a:t>AD could be regarded as a brain disorder that has composite features of Type 1 (insulin deficiency) and Type 2 (insulin resistance) diabetes. </a:t>
            </a:r>
            <a:endParaRPr lang="en-GB" sz="2400" b="0" i="1" u="none" strike="noStrike" dirty="0">
              <a:solidFill>
                <a:srgbClr val="505050"/>
              </a:solidFill>
              <a:effectLst/>
            </a:endParaRPr>
          </a:p>
          <a:p>
            <a:endParaRPr lang="en-US" sz="2400" dirty="0"/>
          </a:p>
        </p:txBody>
      </p:sp>
      <p:sp>
        <p:nvSpPr>
          <p:cNvPr id="11" name="TextBox 10">
            <a:extLst>
              <a:ext uri="{FF2B5EF4-FFF2-40B4-BE49-F238E27FC236}">
                <a16:creationId xmlns:a16="http://schemas.microsoft.com/office/drawing/2014/main" id="{56B7FA0A-A19C-0A78-2C1A-12E701F7D441}"/>
              </a:ext>
            </a:extLst>
          </p:cNvPr>
          <p:cNvSpPr txBox="1"/>
          <p:nvPr/>
        </p:nvSpPr>
        <p:spPr>
          <a:xfrm>
            <a:off x="6849534" y="6353406"/>
            <a:ext cx="4182534" cy="553998"/>
          </a:xfrm>
          <a:prstGeom prst="rect">
            <a:avLst/>
          </a:prstGeom>
          <a:noFill/>
        </p:spPr>
        <p:txBody>
          <a:bodyPr wrap="square">
            <a:spAutoFit/>
          </a:bodyPr>
          <a:lstStyle/>
          <a:p>
            <a:r>
              <a:rPr lang="en-GB" sz="1000" b="0" i="0" u="none" strike="noStrike" dirty="0">
                <a:solidFill>
                  <a:srgbClr val="212121"/>
                </a:solidFill>
                <a:effectLst/>
              </a:rPr>
              <a:t>Kim B, Feldman EL. Insulin resistance as a key link for the increased risk of cognitive impairment in the metabolic syndrome. Exp Mol Med. 2015. </a:t>
            </a:r>
            <a:r>
              <a:rPr lang="en-GB" sz="1000" b="0" i="0" u="none" strike="noStrike" dirty="0" err="1">
                <a:solidFill>
                  <a:srgbClr val="212121"/>
                </a:solidFill>
                <a:effectLst/>
              </a:rPr>
              <a:t>doi</a:t>
            </a:r>
            <a:r>
              <a:rPr lang="en-GB" sz="1000" b="0" i="0" u="none" strike="noStrike" dirty="0">
                <a:solidFill>
                  <a:srgbClr val="212121"/>
                </a:solidFill>
                <a:effectLst/>
              </a:rPr>
              <a:t>: 10.1038/</a:t>
            </a:r>
            <a:r>
              <a:rPr lang="en-GB" sz="1000" b="0" i="0" u="none" strike="noStrike" dirty="0" err="1">
                <a:solidFill>
                  <a:srgbClr val="212121"/>
                </a:solidFill>
                <a:effectLst/>
              </a:rPr>
              <a:t>emm</a:t>
            </a:r>
            <a:endParaRPr lang="en-US" sz="1000" dirty="0"/>
          </a:p>
        </p:txBody>
      </p:sp>
      <p:grpSp>
        <p:nvGrpSpPr>
          <p:cNvPr id="4" name="Group 3">
            <a:extLst>
              <a:ext uri="{FF2B5EF4-FFF2-40B4-BE49-F238E27FC236}">
                <a16:creationId xmlns:a16="http://schemas.microsoft.com/office/drawing/2014/main" id="{BFAA72E1-5F4C-7D3A-670D-C55E5A5A7DDE}"/>
              </a:ext>
            </a:extLst>
          </p:cNvPr>
          <p:cNvGrpSpPr/>
          <p:nvPr/>
        </p:nvGrpSpPr>
        <p:grpSpPr>
          <a:xfrm>
            <a:off x="5054072" y="950298"/>
            <a:ext cx="7087128" cy="5157652"/>
            <a:chOff x="4993504" y="1187365"/>
            <a:chExt cx="7087128" cy="5157652"/>
          </a:xfrm>
        </p:grpSpPr>
        <p:pic>
          <p:nvPicPr>
            <p:cNvPr id="7" name="Picture 6" descr="Diagram&#10;&#10;Description automatically generated">
              <a:extLst>
                <a:ext uri="{FF2B5EF4-FFF2-40B4-BE49-F238E27FC236}">
                  <a16:creationId xmlns:a16="http://schemas.microsoft.com/office/drawing/2014/main" id="{C6BF1780-5280-A0EC-1CAB-5DC9BFFE32AF}"/>
                </a:ext>
              </a:extLst>
            </p:cNvPr>
            <p:cNvPicPr>
              <a:picLocks noChangeAspect="1"/>
            </p:cNvPicPr>
            <p:nvPr/>
          </p:nvPicPr>
          <p:blipFill>
            <a:blip r:embed="rId3"/>
            <a:stretch>
              <a:fillRect/>
            </a:stretch>
          </p:blipFill>
          <p:spPr>
            <a:xfrm>
              <a:off x="5483469" y="1187365"/>
              <a:ext cx="4334608" cy="4326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B6F7C7F1-D8EB-589B-01B7-9F531D69A56A}"/>
                </a:ext>
              </a:extLst>
            </p:cNvPr>
            <p:cNvSpPr txBox="1"/>
            <p:nvPr/>
          </p:nvSpPr>
          <p:spPr>
            <a:xfrm>
              <a:off x="4993504" y="5514020"/>
              <a:ext cx="5509846" cy="830997"/>
            </a:xfrm>
            <a:prstGeom prst="rect">
              <a:avLst/>
            </a:prstGeom>
            <a:noFill/>
          </p:spPr>
          <p:txBody>
            <a:bodyPr wrap="square">
              <a:spAutoFit/>
            </a:bodyPr>
            <a:lstStyle/>
            <a:p>
              <a:pPr algn="ctr"/>
              <a:r>
                <a:rPr lang="en-GB" sz="1600" b="0" i="0" u="none" strike="noStrike" dirty="0">
                  <a:solidFill>
                    <a:srgbClr val="333333"/>
                  </a:solidFill>
                  <a:effectLst/>
                  <a:latin typeface="Cambria" panose="02040503050406030204" pitchFamily="18" charset="0"/>
                </a:rPr>
                <a:t>Metabolic syndrome and AD A</a:t>
              </a:r>
              <a:r>
                <a:rPr lang="el-GR" sz="1600" b="0" i="0" u="none" strike="noStrike" dirty="0">
                  <a:solidFill>
                    <a:srgbClr val="333333"/>
                  </a:solidFill>
                  <a:effectLst/>
                  <a:latin typeface="Cambria" panose="02040503050406030204" pitchFamily="18" charset="0"/>
                </a:rPr>
                <a:t>β/</a:t>
              </a:r>
              <a:r>
                <a:rPr lang="en-GB" sz="1600" b="0" i="0" u="none" strike="noStrike" dirty="0">
                  <a:solidFill>
                    <a:srgbClr val="333333"/>
                  </a:solidFill>
                  <a:effectLst/>
                  <a:latin typeface="Cambria" panose="02040503050406030204" pitchFamily="18" charset="0"/>
                </a:rPr>
                <a:t>tau pathology may act in a feed-forward mechanism to accelerate AD pathology in the presence of insulin </a:t>
              </a:r>
              <a:r>
                <a:rPr lang="en-GB" sz="1600" b="0" i="0" u="none" strike="noStrike" dirty="0" err="1">
                  <a:solidFill>
                    <a:srgbClr val="333333"/>
                  </a:solidFill>
                  <a:effectLst/>
                  <a:latin typeface="Cambria" panose="02040503050406030204" pitchFamily="18" charset="0"/>
                </a:rPr>
                <a:t>resistence</a:t>
              </a:r>
              <a:r>
                <a:rPr lang="en-GB" sz="1600" b="0" i="0" u="none" strike="noStrike" dirty="0">
                  <a:solidFill>
                    <a:srgbClr val="333333"/>
                  </a:solidFill>
                  <a:effectLst/>
                  <a:latin typeface="Cambria" panose="02040503050406030204" pitchFamily="18" charset="0"/>
                </a:rPr>
                <a:t>.</a:t>
              </a:r>
              <a:endParaRPr lang="en-US" sz="1600" dirty="0"/>
            </a:p>
          </p:txBody>
        </p:sp>
        <p:sp>
          <p:nvSpPr>
            <p:cNvPr id="13" name="TextBox 12">
              <a:extLst>
                <a:ext uri="{FF2B5EF4-FFF2-40B4-BE49-F238E27FC236}">
                  <a16:creationId xmlns:a16="http://schemas.microsoft.com/office/drawing/2014/main" id="{C86137CF-791C-3A94-8CD1-82796591F37E}"/>
                </a:ext>
              </a:extLst>
            </p:cNvPr>
            <p:cNvSpPr txBox="1"/>
            <p:nvPr/>
          </p:nvSpPr>
          <p:spPr>
            <a:xfrm>
              <a:off x="9948862" y="2230371"/>
              <a:ext cx="2131770" cy="3108543"/>
            </a:xfrm>
            <a:prstGeom prst="rect">
              <a:avLst/>
            </a:prstGeom>
            <a:noFill/>
            <a:ln>
              <a:solidFill>
                <a:schemeClr val="tx1"/>
              </a:solidFill>
              <a:prstDash val="dash"/>
            </a:ln>
          </p:spPr>
          <p:txBody>
            <a:bodyPr wrap="square">
              <a:spAutoFit/>
            </a:bodyPr>
            <a:lstStyle/>
            <a:p>
              <a:r>
                <a:rPr lang="en-GB" sz="1400" dirty="0">
                  <a:solidFill>
                    <a:srgbClr val="222222"/>
                  </a:solidFill>
                </a:rPr>
                <a:t>T2D = Type 2 Diabetes</a:t>
              </a:r>
              <a:endParaRPr lang="en-GB" sz="1400" b="0" i="0" u="none" strike="noStrike" dirty="0">
                <a:solidFill>
                  <a:srgbClr val="222222"/>
                </a:solidFill>
                <a:effectLst/>
              </a:endParaRPr>
            </a:p>
            <a:p>
              <a:r>
                <a:rPr lang="en-GB" sz="1400" b="0" i="0" u="none" strike="noStrike" dirty="0">
                  <a:solidFill>
                    <a:srgbClr val="222222"/>
                  </a:solidFill>
                  <a:effectLst/>
                </a:rPr>
                <a:t>PI3 = phosphatidylinositol 3 kinase </a:t>
              </a:r>
            </a:p>
            <a:p>
              <a:r>
                <a:rPr lang="en-GB" sz="1400" dirty="0">
                  <a:solidFill>
                    <a:srgbClr val="222222"/>
                  </a:solidFill>
                </a:rPr>
                <a:t>Akt = </a:t>
              </a:r>
              <a:r>
                <a:rPr lang="en-GB" sz="1400" b="0" i="0" u="none" strike="noStrike" dirty="0">
                  <a:solidFill>
                    <a:srgbClr val="222222"/>
                  </a:solidFill>
                  <a:effectLst/>
                </a:rPr>
                <a:t>serine/threonine kinase </a:t>
              </a:r>
              <a:endParaRPr lang="en-GB" sz="1400" dirty="0">
                <a:solidFill>
                  <a:srgbClr val="222222"/>
                </a:solidFill>
              </a:endParaRPr>
            </a:p>
            <a:p>
              <a:r>
                <a:rPr lang="en-GB" sz="1400" b="0" i="0" u="none" strike="noStrike" dirty="0">
                  <a:solidFill>
                    <a:srgbClr val="2E2E2E"/>
                  </a:solidFill>
                  <a:effectLst/>
                </a:rPr>
                <a:t>A</a:t>
              </a:r>
              <a:r>
                <a:rPr lang="el-GR" sz="1400" b="0" i="0" u="none" strike="noStrike" dirty="0">
                  <a:solidFill>
                    <a:srgbClr val="2E2E2E"/>
                  </a:solidFill>
                  <a:effectLst/>
                </a:rPr>
                <a:t>β</a:t>
              </a:r>
              <a:r>
                <a:rPr lang="sl-SI" sz="1400" b="0" i="0" u="none" strike="noStrike" dirty="0">
                  <a:solidFill>
                    <a:srgbClr val="2E2E2E"/>
                  </a:solidFill>
                  <a:effectLst/>
                </a:rPr>
                <a:t> = </a:t>
              </a:r>
              <a:r>
                <a:rPr kumimoji="0" lang="en-US" altLang="en-US" sz="1400" b="0" i="0" u="none" strike="noStrike" kern="1200" cap="none" normalizeH="0" baseline="0" dirty="0">
                  <a:ln>
                    <a:noFill/>
                  </a:ln>
                  <a:effectLst/>
                  <a:ea typeface="+mj-ea"/>
                  <a:cs typeface="+mj-cs"/>
                </a:rPr>
                <a:t>amyloid beta</a:t>
              </a:r>
              <a:endParaRPr lang="en-GB" sz="1400" dirty="0">
                <a:solidFill>
                  <a:srgbClr val="222222"/>
                </a:solidFill>
              </a:endParaRPr>
            </a:p>
            <a:p>
              <a:r>
                <a:rPr lang="en-GB" sz="1400" b="0" i="0" u="none" strike="noStrike" dirty="0">
                  <a:solidFill>
                    <a:srgbClr val="222222"/>
                  </a:solidFill>
                  <a:effectLst/>
                </a:rPr>
                <a:t>GSK3</a:t>
              </a:r>
              <a:r>
                <a:rPr lang="el-GR" sz="1400" b="0" i="0" u="none" strike="noStrike" dirty="0">
                  <a:solidFill>
                    <a:srgbClr val="2E2E2E"/>
                  </a:solidFill>
                  <a:effectLst/>
                </a:rPr>
                <a:t>α</a:t>
              </a:r>
              <a:r>
                <a:rPr lang="sr-Latn-RS" sz="1400" dirty="0">
                  <a:solidFill>
                    <a:srgbClr val="2E2E2E"/>
                  </a:solidFill>
                </a:rPr>
                <a:t>/</a:t>
              </a:r>
              <a:r>
                <a:rPr lang="el-GR" sz="1400" b="0" i="0" u="none" strike="noStrike" dirty="0">
                  <a:solidFill>
                    <a:srgbClr val="2E2E2E"/>
                  </a:solidFill>
                  <a:effectLst/>
                </a:rPr>
                <a:t>β</a:t>
              </a:r>
              <a:r>
                <a:rPr lang="sr-Latn-RS" sz="1400" b="0" i="0" u="none" strike="noStrike" dirty="0">
                  <a:solidFill>
                    <a:srgbClr val="2E2E2E"/>
                  </a:solidFill>
                  <a:effectLst/>
                </a:rPr>
                <a:t> = </a:t>
              </a:r>
              <a:r>
                <a:rPr lang="en-GB" sz="1400" b="0" i="0" u="none" strike="noStrike" dirty="0">
                  <a:solidFill>
                    <a:srgbClr val="212121"/>
                  </a:solidFill>
                  <a:effectLst/>
                </a:rPr>
                <a:t>Glycogen synthase kinase 3</a:t>
              </a:r>
              <a:r>
                <a:rPr lang="el-GR" sz="1400" b="0" i="0" u="none" strike="noStrike" dirty="0">
                  <a:solidFill>
                    <a:srgbClr val="212121"/>
                  </a:solidFill>
                  <a:effectLst/>
                </a:rPr>
                <a:t>α/β (</a:t>
              </a:r>
              <a:r>
                <a:rPr lang="en-GB" sz="1400" b="0" i="0" u="none" strike="noStrike" dirty="0">
                  <a:solidFill>
                    <a:srgbClr val="212121"/>
                  </a:solidFill>
                  <a:effectLst/>
                </a:rPr>
                <a:t>GSK3</a:t>
              </a:r>
              <a:r>
                <a:rPr lang="el-GR" sz="1400" b="0" i="0" u="none" strike="noStrike" dirty="0">
                  <a:solidFill>
                    <a:srgbClr val="212121"/>
                  </a:solidFill>
                  <a:effectLst/>
                </a:rPr>
                <a:t>α/β)</a:t>
              </a:r>
              <a:r>
                <a:rPr lang="sr-Latn-RS" sz="1400" b="0" i="0" u="none" strike="noStrike" dirty="0">
                  <a:solidFill>
                    <a:srgbClr val="212121"/>
                  </a:solidFill>
                  <a:effectLst/>
                </a:rPr>
                <a:t>, a </a:t>
              </a:r>
              <a:r>
                <a:rPr lang="en-GB" sz="1400" b="0" i="0" u="none" strike="noStrike" dirty="0">
                  <a:solidFill>
                    <a:srgbClr val="212121"/>
                  </a:solidFill>
                  <a:effectLst/>
                </a:rPr>
                <a:t>serine/threonine kinase that plays a critical role in cancer.</a:t>
              </a:r>
              <a:endParaRPr lang="en-GB" sz="1400" b="0" i="0" u="none" strike="noStrike" dirty="0">
                <a:solidFill>
                  <a:srgbClr val="222222"/>
                </a:solidFill>
                <a:effectLst/>
              </a:endParaRPr>
            </a:p>
            <a:p>
              <a:r>
                <a:rPr lang="en-GB" sz="1400" b="0" i="0" u="none" strike="noStrike" dirty="0">
                  <a:solidFill>
                    <a:srgbClr val="222222"/>
                  </a:solidFill>
                  <a:effectLst/>
                </a:rPr>
                <a:t>NFT =neurofibrillary tangles</a:t>
              </a:r>
              <a:endParaRPr lang="en-US" sz="1400" dirty="0"/>
            </a:p>
          </p:txBody>
        </p:sp>
      </p:grpSp>
    </p:spTree>
    <p:extLst>
      <p:ext uri="{BB962C8B-B14F-4D97-AF65-F5344CB8AC3E}">
        <p14:creationId xmlns:p14="http://schemas.microsoft.com/office/powerpoint/2010/main" val="245095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35C-CE43-B160-AACD-0E14652DBD83}"/>
              </a:ext>
            </a:extLst>
          </p:cNvPr>
          <p:cNvSpPr>
            <a:spLocks noGrp="1"/>
          </p:cNvSpPr>
          <p:nvPr>
            <p:ph type="title"/>
          </p:nvPr>
        </p:nvSpPr>
        <p:spPr>
          <a:xfrm>
            <a:off x="474784" y="123191"/>
            <a:ext cx="11242432" cy="874395"/>
          </a:xfrm>
        </p:spPr>
        <p:txBody>
          <a:bodyPr>
            <a:noAutofit/>
          </a:bodyPr>
          <a:lstStyle/>
          <a:p>
            <a:r>
              <a:rPr lang="en-GB" sz="3600" b="0" i="0" u="none" strike="noStrike" dirty="0">
                <a:effectLst/>
                <a:latin typeface="+mn-lt"/>
              </a:rPr>
              <a:t>Alzheimer</a:t>
            </a:r>
            <a:r>
              <a:rPr lang="he-IL" sz="3600" b="0" i="0" u="none" strike="noStrike" dirty="0">
                <a:effectLst/>
                <a:latin typeface="+mn-lt"/>
              </a:rPr>
              <a:t>׳</a:t>
            </a:r>
            <a:r>
              <a:rPr lang="en-GB" sz="3600" b="0" i="0" u="none" strike="noStrike" dirty="0">
                <a:effectLst/>
                <a:latin typeface="+mn-lt"/>
              </a:rPr>
              <a:t>s disease (AD) and brain glucose starvation</a:t>
            </a:r>
            <a:br>
              <a:rPr lang="en-GB" sz="3600" b="0" i="0" u="none" strike="noStrike" dirty="0">
                <a:effectLst/>
                <a:latin typeface="+mn-lt"/>
              </a:rPr>
            </a:br>
            <a:r>
              <a:rPr lang="en-GB" sz="3600" b="0" i="0" u="none" strike="noStrike" dirty="0">
                <a:effectLst/>
                <a:latin typeface="+mn-lt"/>
              </a:rPr>
              <a:t>- The concept of </a:t>
            </a:r>
            <a:r>
              <a:rPr lang="en-GB" sz="3600" b="1" i="0" u="none" strike="noStrike" dirty="0">
                <a:effectLst/>
                <a:latin typeface="+mn-lt"/>
              </a:rPr>
              <a:t>type 3 diabetes </a:t>
            </a:r>
            <a:r>
              <a:rPr lang="en-GB" sz="3600" i="0" u="none" strike="noStrike" dirty="0">
                <a:effectLst/>
                <a:latin typeface="+mn-lt"/>
              </a:rPr>
              <a:t>-</a:t>
            </a:r>
            <a:endParaRPr lang="en-US" sz="3600" dirty="0">
              <a:latin typeface="+mn-lt"/>
            </a:endParaRPr>
          </a:p>
        </p:txBody>
      </p:sp>
      <p:sp>
        <p:nvSpPr>
          <p:cNvPr id="3" name="Content Placeholder 2">
            <a:extLst>
              <a:ext uri="{FF2B5EF4-FFF2-40B4-BE49-F238E27FC236}">
                <a16:creationId xmlns:a16="http://schemas.microsoft.com/office/drawing/2014/main" id="{B716C72B-6218-A353-8BFE-62E0F3EE3DCF}"/>
              </a:ext>
            </a:extLst>
          </p:cNvPr>
          <p:cNvSpPr>
            <a:spLocks noGrp="1"/>
          </p:cNvSpPr>
          <p:nvPr>
            <p:ph idx="1"/>
          </p:nvPr>
        </p:nvSpPr>
        <p:spPr>
          <a:xfrm>
            <a:off x="222738" y="1168671"/>
            <a:ext cx="4979575" cy="5336334"/>
          </a:xfrm>
        </p:spPr>
        <p:txBody>
          <a:bodyPr>
            <a:normAutofit/>
          </a:bodyPr>
          <a:lstStyle/>
          <a:p>
            <a:r>
              <a:rPr lang="en-GB" sz="2400" b="0" i="0" u="none" strike="noStrike" dirty="0">
                <a:solidFill>
                  <a:srgbClr val="2E2E2E"/>
                </a:solidFill>
                <a:effectLst/>
              </a:rPr>
              <a:t>To consolidate the type of glucose impairment in AD patients,  </a:t>
            </a:r>
            <a:r>
              <a:rPr lang="en-GB" sz="2400" b="0" i="1" u="none" strike="noStrike" dirty="0">
                <a:solidFill>
                  <a:srgbClr val="2E2E2E"/>
                </a:solidFill>
                <a:effectLst/>
              </a:rPr>
              <a:t>Rivera et al., 2005, Steen et al., 2005 </a:t>
            </a:r>
            <a:r>
              <a:rPr lang="en-GB" sz="2400" b="0" i="0" u="none" strike="noStrike" dirty="0">
                <a:solidFill>
                  <a:srgbClr val="2E2E2E"/>
                </a:solidFill>
                <a:effectLst/>
              </a:rPr>
              <a:t>proposed that AD be referred to as, “</a:t>
            </a:r>
            <a:r>
              <a:rPr lang="en-GB" sz="2400" b="1" i="0" u="none" strike="noStrike" dirty="0">
                <a:solidFill>
                  <a:srgbClr val="2E2E2E"/>
                </a:solidFill>
                <a:effectLst/>
              </a:rPr>
              <a:t>Type 3 diabetes</a:t>
            </a:r>
            <a:r>
              <a:rPr lang="en-GB" sz="2400" b="0" i="0" u="none" strike="noStrike" dirty="0">
                <a:solidFill>
                  <a:srgbClr val="2E2E2E"/>
                </a:solidFill>
                <a:effectLst/>
              </a:rPr>
              <a:t>”.</a:t>
            </a:r>
            <a:endParaRPr lang="en-US" sz="2400" dirty="0"/>
          </a:p>
          <a:p>
            <a:endParaRPr lang="en-GB" sz="2400" b="0" i="0" u="none" strike="noStrike" dirty="0">
              <a:solidFill>
                <a:srgbClr val="505050"/>
              </a:solidFill>
              <a:effectLst/>
            </a:endParaRPr>
          </a:p>
          <a:p>
            <a:r>
              <a:rPr lang="en-GB" sz="2400" b="0" i="0" u="none" strike="noStrike" dirty="0">
                <a:solidFill>
                  <a:srgbClr val="505050"/>
                </a:solidFill>
                <a:effectLst/>
              </a:rPr>
              <a:t>Key features of “type 3 diabetes ”: </a:t>
            </a:r>
            <a:r>
              <a:rPr lang="en-GB" sz="2400" b="0" i="1" u="none" strike="noStrike" dirty="0">
                <a:solidFill>
                  <a:srgbClr val="505050"/>
                </a:solidFill>
                <a:effectLst/>
              </a:rPr>
              <a:t>brain insulin and IGF resistance and deficiency</a:t>
            </a:r>
          </a:p>
          <a:p>
            <a:endParaRPr lang="en-GB" sz="2400" b="0" i="1" u="none" strike="noStrike" dirty="0">
              <a:solidFill>
                <a:srgbClr val="505050"/>
              </a:solidFill>
              <a:effectLst/>
            </a:endParaRPr>
          </a:p>
        </p:txBody>
      </p:sp>
      <p:grpSp>
        <p:nvGrpSpPr>
          <p:cNvPr id="4" name="Group 3">
            <a:extLst>
              <a:ext uri="{FF2B5EF4-FFF2-40B4-BE49-F238E27FC236}">
                <a16:creationId xmlns:a16="http://schemas.microsoft.com/office/drawing/2014/main" id="{7F2EB14F-BE0F-D905-4B30-72DBCDEECCD5}"/>
              </a:ext>
            </a:extLst>
          </p:cNvPr>
          <p:cNvGrpSpPr/>
          <p:nvPr/>
        </p:nvGrpSpPr>
        <p:grpSpPr>
          <a:xfrm>
            <a:off x="6669430" y="5942848"/>
            <a:ext cx="4419600" cy="742279"/>
            <a:chOff x="5038890" y="5489274"/>
            <a:chExt cx="6256867" cy="742279"/>
          </a:xfrm>
        </p:grpSpPr>
        <p:sp>
          <p:nvSpPr>
            <p:cNvPr id="11" name="TextBox 10">
              <a:extLst>
                <a:ext uri="{FF2B5EF4-FFF2-40B4-BE49-F238E27FC236}">
                  <a16:creationId xmlns:a16="http://schemas.microsoft.com/office/drawing/2014/main" id="{56B7FA0A-A19C-0A78-2C1A-12E701F7D441}"/>
                </a:ext>
              </a:extLst>
            </p:cNvPr>
            <p:cNvSpPr txBox="1"/>
            <p:nvPr/>
          </p:nvSpPr>
          <p:spPr>
            <a:xfrm>
              <a:off x="5038890" y="5831443"/>
              <a:ext cx="6196377" cy="400110"/>
            </a:xfrm>
            <a:prstGeom prst="rect">
              <a:avLst/>
            </a:prstGeom>
            <a:noFill/>
          </p:spPr>
          <p:txBody>
            <a:bodyPr wrap="square">
              <a:spAutoFit/>
            </a:bodyPr>
            <a:lstStyle/>
            <a:p>
              <a:r>
                <a:rPr lang="en-GB" sz="1000" b="0" i="0" u="none" strike="noStrike" dirty="0">
                  <a:solidFill>
                    <a:srgbClr val="212121"/>
                  </a:solidFill>
                  <a:effectLst/>
                </a:rPr>
                <a:t>Kim B, Feldman EL. Insulin resistance as a key link for the increased risk of cognitive impairment in the metabolic syndrome. Exp Mol Med. 2015. </a:t>
              </a:r>
              <a:r>
                <a:rPr lang="en-GB" sz="1000" b="0" i="0" u="none" strike="noStrike" dirty="0" err="1">
                  <a:solidFill>
                    <a:srgbClr val="212121"/>
                  </a:solidFill>
                  <a:effectLst/>
                </a:rPr>
                <a:t>doi</a:t>
              </a:r>
              <a:r>
                <a:rPr lang="en-GB" sz="1000" b="0" i="0" u="none" strike="noStrike" dirty="0">
                  <a:solidFill>
                    <a:srgbClr val="212121"/>
                  </a:solidFill>
                  <a:effectLst/>
                </a:rPr>
                <a:t>: 10.1038/</a:t>
              </a:r>
              <a:r>
                <a:rPr lang="en-GB" sz="1000" b="0" i="0" u="none" strike="noStrike" dirty="0" err="1">
                  <a:solidFill>
                    <a:srgbClr val="212121"/>
                  </a:solidFill>
                  <a:effectLst/>
                </a:rPr>
                <a:t>emm</a:t>
              </a:r>
              <a:endParaRPr lang="en-US" sz="1000" dirty="0"/>
            </a:p>
          </p:txBody>
        </p:sp>
        <p:sp>
          <p:nvSpPr>
            <p:cNvPr id="8" name="TextBox 7">
              <a:extLst>
                <a:ext uri="{FF2B5EF4-FFF2-40B4-BE49-F238E27FC236}">
                  <a16:creationId xmlns:a16="http://schemas.microsoft.com/office/drawing/2014/main" id="{EA1C6C11-8023-4A68-F4E0-07F9D37CCD1F}"/>
                </a:ext>
              </a:extLst>
            </p:cNvPr>
            <p:cNvSpPr txBox="1"/>
            <p:nvPr/>
          </p:nvSpPr>
          <p:spPr>
            <a:xfrm>
              <a:off x="5038890" y="5489274"/>
              <a:ext cx="6256867" cy="400110"/>
            </a:xfrm>
            <a:prstGeom prst="rect">
              <a:avLst/>
            </a:prstGeom>
            <a:noFill/>
          </p:spPr>
          <p:txBody>
            <a:bodyPr wrap="square">
              <a:spAutoFit/>
            </a:bodyPr>
            <a:lstStyle>
              <a:defPPr>
                <a:defRPr lang="en-SE"/>
              </a:defPPr>
              <a:lvl1pPr algn="r">
                <a:defRPr sz="1400" b="0" i="0" u="none" strike="noStrike">
                  <a:solidFill>
                    <a:srgbClr val="212121"/>
                  </a:solidFill>
                  <a:effectLst/>
                </a:defRPr>
              </a:lvl1pPr>
            </a:lstStyle>
            <a:p>
              <a:pPr algn="l"/>
              <a:r>
                <a:rPr lang="en-GB" sz="1000" dirty="0"/>
                <a:t>Mittal, K. Type 3 Diabetes: Cross Talk between Differentially Regulated Proteins of Type 2 Diabetes Mellitus and Alzheimer’s Disease. Sci Rep 2016.</a:t>
              </a:r>
              <a:endParaRPr lang="en-US" sz="1000" dirty="0"/>
            </a:p>
          </p:txBody>
        </p:sp>
      </p:grpSp>
      <p:pic>
        <p:nvPicPr>
          <p:cNvPr id="10" name="Picture 9">
            <a:extLst>
              <a:ext uri="{FF2B5EF4-FFF2-40B4-BE49-F238E27FC236}">
                <a16:creationId xmlns:a16="http://schemas.microsoft.com/office/drawing/2014/main" id="{B2E50B7E-0916-96F2-A75B-BDCB3639BDDD}"/>
              </a:ext>
            </a:extLst>
          </p:cNvPr>
          <p:cNvPicPr>
            <a:picLocks noChangeAspect="1"/>
          </p:cNvPicPr>
          <p:nvPr/>
        </p:nvPicPr>
        <p:blipFill>
          <a:blip r:embed="rId3"/>
          <a:stretch>
            <a:fillRect/>
          </a:stretch>
        </p:blipFill>
        <p:spPr>
          <a:xfrm>
            <a:off x="6523193" y="1168671"/>
            <a:ext cx="4712074" cy="3911329"/>
          </a:xfrm>
          <a:prstGeom prst="rect">
            <a:avLst/>
          </a:prstGeom>
        </p:spPr>
      </p:pic>
      <p:sp>
        <p:nvSpPr>
          <p:cNvPr id="14" name="TextBox 13">
            <a:extLst>
              <a:ext uri="{FF2B5EF4-FFF2-40B4-BE49-F238E27FC236}">
                <a16:creationId xmlns:a16="http://schemas.microsoft.com/office/drawing/2014/main" id="{8FCFD162-4B9D-A062-0B2A-667A12E2E847}"/>
              </a:ext>
            </a:extLst>
          </p:cNvPr>
          <p:cNvSpPr txBox="1"/>
          <p:nvPr/>
        </p:nvSpPr>
        <p:spPr>
          <a:xfrm>
            <a:off x="386160" y="4645246"/>
            <a:ext cx="4652730" cy="923330"/>
          </a:xfrm>
          <a:prstGeom prst="rect">
            <a:avLst/>
          </a:prstGeom>
          <a:noFill/>
          <a:ln>
            <a:solidFill>
              <a:schemeClr val="tx1"/>
            </a:solidFill>
          </a:ln>
        </p:spPr>
        <p:txBody>
          <a:bodyPr wrap="square">
            <a:spAutoFit/>
          </a:bodyPr>
          <a:lstStyle/>
          <a:p>
            <a:r>
              <a:rPr lang="en-GB" sz="1800" i="0" u="none" strike="noStrike" dirty="0">
                <a:solidFill>
                  <a:srgbClr val="2E2E2E"/>
                </a:solidFill>
                <a:effectLst/>
              </a:rPr>
              <a:t>*Type 3 diabetes is still a concept and not yet incorporated in official medical practice and terminology</a:t>
            </a:r>
            <a:endParaRPr lang="en-US" sz="1800" dirty="0"/>
          </a:p>
        </p:txBody>
      </p:sp>
    </p:spTree>
    <p:extLst>
      <p:ext uri="{BB962C8B-B14F-4D97-AF65-F5344CB8AC3E}">
        <p14:creationId xmlns:p14="http://schemas.microsoft.com/office/powerpoint/2010/main" val="2135334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EF375C45-63C9-6ADE-307C-CC566815483F}"/>
              </a:ext>
            </a:extLst>
          </p:cNvPr>
          <p:cNvSpPr>
            <a:spLocks noGrp="1" noChangeArrowheads="1"/>
          </p:cNvSpPr>
          <p:nvPr>
            <p:ph type="title"/>
          </p:nvPr>
        </p:nvSpPr>
        <p:spPr bwMode="auto">
          <a:xfrm>
            <a:off x="856809" y="143314"/>
            <a:ext cx="10506456" cy="7590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3200" b="0" i="0" u="none" strike="noStrike" cap="none" normalizeH="0" baseline="0" dirty="0">
                <a:ln>
                  <a:noFill/>
                </a:ln>
                <a:effectLst/>
                <a:latin typeface="Georgia" panose="02040502050405020303" pitchFamily="18" charset="0"/>
              </a:rPr>
              <a:t>Metabolites associated with AD</a:t>
            </a:r>
            <a:endParaRPr kumimoji="0" lang="en-US" altLang="en-US" sz="3200" b="0" i="0" u="none" strike="noStrike" cap="none" normalizeH="0" baseline="0" dirty="0">
              <a:ln>
                <a:noFill/>
              </a:ln>
              <a:effectLst/>
            </a:endParaRPr>
          </a:p>
        </p:txBody>
      </p:sp>
      <p:pic>
        <p:nvPicPr>
          <p:cNvPr id="5" name="Content Placeholder 4" descr="A diagram of a chemical formula&#10;&#10;Description automatically generated">
            <a:extLst>
              <a:ext uri="{FF2B5EF4-FFF2-40B4-BE49-F238E27FC236}">
                <a16:creationId xmlns:a16="http://schemas.microsoft.com/office/drawing/2014/main" id="{69673014-31DD-3B35-7C29-34B6B6A50E9B}"/>
              </a:ext>
            </a:extLst>
          </p:cNvPr>
          <p:cNvPicPr>
            <a:picLocks noGrp="1" noChangeAspect="1"/>
          </p:cNvPicPr>
          <p:nvPr>
            <p:ph idx="1"/>
          </p:nvPr>
        </p:nvPicPr>
        <p:blipFill>
          <a:blip r:embed="rId3"/>
          <a:stretch>
            <a:fillRect/>
          </a:stretch>
        </p:blipFill>
        <p:spPr>
          <a:xfrm>
            <a:off x="690393" y="1159694"/>
            <a:ext cx="10515600" cy="3708880"/>
          </a:xfrm>
        </p:spPr>
      </p:pic>
      <p:sp>
        <p:nvSpPr>
          <p:cNvPr id="4" name="TextBox 3">
            <a:extLst>
              <a:ext uri="{FF2B5EF4-FFF2-40B4-BE49-F238E27FC236}">
                <a16:creationId xmlns:a16="http://schemas.microsoft.com/office/drawing/2014/main" id="{5D57ED5A-EFFA-9381-0141-C76C41B1EE5B}"/>
              </a:ext>
            </a:extLst>
          </p:cNvPr>
          <p:cNvSpPr txBox="1"/>
          <p:nvPr/>
        </p:nvSpPr>
        <p:spPr>
          <a:xfrm>
            <a:off x="690393" y="5125887"/>
            <a:ext cx="9631996" cy="338554"/>
          </a:xfrm>
          <a:prstGeom prst="rect">
            <a:avLst/>
          </a:prstGeom>
          <a:noFill/>
        </p:spPr>
        <p:txBody>
          <a:bodyPr wrap="none" rtlCol="0">
            <a:spAutoFit/>
          </a:bodyPr>
          <a:lstStyle/>
          <a:p>
            <a:r>
              <a:rPr lang="en-US" sz="1600" dirty="0"/>
              <a:t>The detailed list of metabolites can be found at: </a:t>
            </a:r>
            <a:r>
              <a:rPr kumimoji="0" lang="en-US" altLang="en-US" sz="1600" b="0" i="0" u="sng" strike="noStrike" cap="none" normalizeH="0" baseline="0" dirty="0">
                <a:ln>
                  <a:noFill/>
                </a:ln>
                <a:effectLst/>
                <a:hlinkClick r:id="rId4"/>
              </a:rPr>
              <a:t>Omics-based biomarkers discovery for Alzheimer's disease</a:t>
            </a:r>
            <a:r>
              <a:rPr kumimoji="0" lang="en-US" altLang="en-US" sz="1600" b="0" i="0" u="sng" strike="noStrike" cap="none" normalizeH="0" baseline="0" dirty="0">
                <a:ln>
                  <a:noFill/>
                </a:ln>
                <a:effectLst/>
              </a:rPr>
              <a:t> (2022)</a:t>
            </a:r>
            <a:endParaRPr lang="en-US" sz="1600" dirty="0"/>
          </a:p>
        </p:txBody>
      </p:sp>
      <p:sp>
        <p:nvSpPr>
          <p:cNvPr id="7" name="TextBox 6">
            <a:extLst>
              <a:ext uri="{FF2B5EF4-FFF2-40B4-BE49-F238E27FC236}">
                <a16:creationId xmlns:a16="http://schemas.microsoft.com/office/drawing/2014/main" id="{62F86CA7-73B0-A92E-7019-BF1DAD0C5431}"/>
              </a:ext>
            </a:extLst>
          </p:cNvPr>
          <p:cNvSpPr txBox="1"/>
          <p:nvPr/>
        </p:nvSpPr>
        <p:spPr>
          <a:xfrm>
            <a:off x="6595533" y="6299188"/>
            <a:ext cx="4508860" cy="415498"/>
          </a:xfrm>
          <a:prstGeom prst="rect">
            <a:avLst/>
          </a:prstGeom>
          <a:noFill/>
        </p:spPr>
        <p:txBody>
          <a:bodyPr wrap="square">
            <a:spAutoFit/>
          </a:bodyPr>
          <a:lstStyle/>
          <a:p>
            <a:r>
              <a:rPr lang="en-US" sz="1050" dirty="0"/>
              <a:t>M Quintero </a:t>
            </a:r>
            <a:r>
              <a:rPr lang="en-US" sz="1050" dirty="0" err="1"/>
              <a:t>Escobar,et</a:t>
            </a:r>
            <a:r>
              <a:rPr lang="en-US" sz="1050" dirty="0"/>
              <a:t> al. Metabolomics in degenerative brain diseases, Brain Research, 2021</a:t>
            </a:r>
          </a:p>
        </p:txBody>
      </p:sp>
    </p:spTree>
    <p:extLst>
      <p:ext uri="{BB962C8B-B14F-4D97-AF65-F5344CB8AC3E}">
        <p14:creationId xmlns:p14="http://schemas.microsoft.com/office/powerpoint/2010/main" val="308626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44DCFE-ED4F-092C-7DB9-36891229EFDD}"/>
              </a:ext>
            </a:extLst>
          </p:cNvPr>
          <p:cNvSpPr txBox="1"/>
          <p:nvPr/>
        </p:nvSpPr>
        <p:spPr>
          <a:xfrm>
            <a:off x="516175" y="254783"/>
            <a:ext cx="11592839" cy="7921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b" anchorCtr="0" compatLnSpc="1">
            <a:prstTxWarp prst="textNoShape">
              <a:avLst/>
            </a:prstTxWarp>
            <a:normAutofit/>
          </a:bodyPr>
          <a:lstStyle>
            <a:lvl1pPr defTabSz="914400" eaLnBrk="0" fontAlgn="base" hangingPunct="0">
              <a:lnSpc>
                <a:spcPct val="90000"/>
              </a:lnSpc>
              <a:spcBef>
                <a:spcPct val="0"/>
              </a:spcBef>
              <a:spcAft>
                <a:spcPct val="0"/>
              </a:spcAft>
              <a:buNone/>
              <a:defRPr kumimoji="0" sz="3200" b="0" i="0" u="none" strike="noStrike" cap="none" normalizeH="0" baseline="0">
                <a:ln>
                  <a:noFill/>
                </a:ln>
                <a:effectLst/>
                <a:latin typeface="Georgia" panose="02040502050405020303" pitchFamily="18" charset="0"/>
                <a:ea typeface="+mj-ea"/>
                <a:cs typeface="+mj-cs"/>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n-GB" sz="2800" dirty="0"/>
              <a:t>Potential Dietary Factors Leading to the Development of Alzheimer’s Disease</a:t>
            </a:r>
          </a:p>
        </p:txBody>
      </p:sp>
      <p:graphicFrame>
        <p:nvGraphicFramePr>
          <p:cNvPr id="13" name="TextBox 10">
            <a:extLst>
              <a:ext uri="{FF2B5EF4-FFF2-40B4-BE49-F238E27FC236}">
                <a16:creationId xmlns:a16="http://schemas.microsoft.com/office/drawing/2014/main" id="{E7D1E3E6-B6F9-7C2C-F690-5BD7FFA98BA2}"/>
              </a:ext>
            </a:extLst>
          </p:cNvPr>
          <p:cNvGraphicFramePr/>
          <p:nvPr>
            <p:extLst>
              <p:ext uri="{D42A27DB-BD31-4B8C-83A1-F6EECF244321}">
                <p14:modId xmlns:p14="http://schemas.microsoft.com/office/powerpoint/2010/main" val="2498606886"/>
              </p:ext>
            </p:extLst>
          </p:nvPr>
        </p:nvGraphicFramePr>
        <p:xfrm>
          <a:off x="516175" y="1313494"/>
          <a:ext cx="11145557" cy="400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64A29C4D-B7AC-3E33-3DDE-4A5EBDE9FCFF}"/>
              </a:ext>
            </a:extLst>
          </p:cNvPr>
          <p:cNvSpPr txBox="1"/>
          <p:nvPr/>
        </p:nvSpPr>
        <p:spPr>
          <a:xfrm>
            <a:off x="6956353" y="5842337"/>
            <a:ext cx="3923313" cy="1015663"/>
          </a:xfrm>
          <a:prstGeom prst="rect">
            <a:avLst/>
          </a:prstGeom>
          <a:noFill/>
        </p:spPr>
        <p:txBody>
          <a:bodyPr wrap="square">
            <a:spAutoFit/>
          </a:bodyPr>
          <a:lstStyle/>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1</a:t>
            </a:r>
            <a:r>
              <a:rPr lang="en-GB" sz="1000" kern="1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 </a:t>
            </a:r>
            <a:r>
              <a:rPr lang="en-GB" sz="1000"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Mielech</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 </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Nutrients. </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2020;12:3458</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An Y. </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Clin. </a:t>
            </a:r>
            <a:r>
              <a:rPr lang="en-GB" sz="1000" i="1"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Epigenet</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2019;11:139</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3</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Mecocci</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P. </a:t>
            </a:r>
            <a:r>
              <a:rPr lang="en-GB" sz="1000" i="1"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Biochim</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i="1"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Biophys</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Acta (BBA) Mol. Basis Dis. </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2012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4</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Luchsinger</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J.A. </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Lancet Neurol. </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2004;3:579–587.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5</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Allan Butterfield D. </a:t>
            </a:r>
            <a:r>
              <a:rPr lang="en-GB" sz="1000" i="1"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Nutr</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i="1"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Neurosci</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2002;5:229–239.</a:t>
            </a:r>
          </a:p>
          <a:p>
            <a:r>
              <a:rPr lang="en-GB" sz="1000" b="0" i="0" u="none" strike="noStrike" dirty="0">
                <a:solidFill>
                  <a:srgbClr val="212121"/>
                </a:solidFill>
                <a:effectLst/>
                <a:latin typeface="Cambria" panose="02040503050406030204" pitchFamily="18" charset="0"/>
              </a:rPr>
              <a:t> </a:t>
            </a:r>
            <a:r>
              <a:rPr lang="en-GB" sz="1000" b="0" i="0" u="none" strike="noStrike" baseline="30000" dirty="0">
                <a:solidFill>
                  <a:srgbClr val="212121"/>
                </a:solidFill>
                <a:effectLst/>
                <a:latin typeface="Cambria" panose="02040503050406030204" pitchFamily="18" charset="0"/>
              </a:rPr>
              <a:t>6</a:t>
            </a:r>
            <a:r>
              <a:rPr lang="en-GB" sz="1000" b="0" i="0" u="none" strike="noStrike" dirty="0">
                <a:solidFill>
                  <a:srgbClr val="212121"/>
                </a:solidFill>
                <a:effectLst/>
                <a:latin typeface="Cambria" panose="02040503050406030204" pitchFamily="18" charset="0"/>
              </a:rPr>
              <a:t>Martín I.S.M. </a:t>
            </a:r>
            <a:r>
              <a:rPr lang="en-GB" sz="1000" b="0" i="1" u="none" strike="noStrike" dirty="0">
                <a:solidFill>
                  <a:srgbClr val="212121"/>
                </a:solidFill>
                <a:effectLst/>
                <a:latin typeface="Cambria" panose="02040503050406030204" pitchFamily="18" charset="0"/>
              </a:rPr>
              <a:t>Am. J. </a:t>
            </a:r>
            <a:r>
              <a:rPr lang="en-GB" sz="1000" b="0" i="1" u="none" strike="noStrike" dirty="0" err="1">
                <a:solidFill>
                  <a:srgbClr val="212121"/>
                </a:solidFill>
                <a:effectLst/>
                <a:latin typeface="Cambria" panose="02040503050406030204" pitchFamily="18" charset="0"/>
              </a:rPr>
              <a:t>Alzheimers</a:t>
            </a:r>
            <a:r>
              <a:rPr lang="en-GB" sz="1000" b="0" i="1" u="none" strike="noStrike" dirty="0">
                <a:solidFill>
                  <a:srgbClr val="212121"/>
                </a:solidFill>
                <a:effectLst/>
                <a:latin typeface="Cambria" panose="02040503050406030204" pitchFamily="18" charset="0"/>
              </a:rPr>
              <a:t> Dis. Other </a:t>
            </a:r>
            <a:r>
              <a:rPr lang="en-GB" sz="1000" b="0" i="1" u="none" strike="noStrike" dirty="0" err="1">
                <a:solidFill>
                  <a:srgbClr val="212121"/>
                </a:solidFill>
                <a:effectLst/>
                <a:latin typeface="Cambria" panose="02040503050406030204" pitchFamily="18" charset="0"/>
              </a:rPr>
              <a:t>Demen</a:t>
            </a:r>
            <a:r>
              <a:rPr lang="en-GB" sz="1000" b="0" i="1" u="none" strike="noStrike" dirty="0">
                <a:solidFill>
                  <a:srgbClr val="212121"/>
                </a:solidFill>
                <a:effectLst/>
                <a:latin typeface="Cambria" panose="02040503050406030204" pitchFamily="18" charset="0"/>
              </a:rPr>
              <a:t>. </a:t>
            </a:r>
            <a:r>
              <a:rPr lang="en-GB" sz="1000" b="0" i="0" u="none" strike="noStrike" dirty="0">
                <a:solidFill>
                  <a:srgbClr val="212121"/>
                </a:solidFill>
                <a:effectLst/>
                <a:latin typeface="Cambria" panose="02040503050406030204" pitchFamily="18" charset="0"/>
              </a:rPr>
              <a:t>2018;33:508–515</a:t>
            </a:r>
            <a:endParaRPr lang="en-US" sz="1000" dirty="0"/>
          </a:p>
        </p:txBody>
      </p:sp>
    </p:spTree>
    <p:extLst>
      <p:ext uri="{BB962C8B-B14F-4D97-AF65-F5344CB8AC3E}">
        <p14:creationId xmlns:p14="http://schemas.microsoft.com/office/powerpoint/2010/main" val="3346448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44DCFE-ED4F-092C-7DB9-36891229EFDD}"/>
              </a:ext>
            </a:extLst>
          </p:cNvPr>
          <p:cNvSpPr txBox="1"/>
          <p:nvPr/>
        </p:nvSpPr>
        <p:spPr>
          <a:xfrm>
            <a:off x="482251" y="424171"/>
            <a:ext cx="11592839" cy="7921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b" anchorCtr="0" compatLnSpc="1">
            <a:prstTxWarp prst="textNoShape">
              <a:avLst/>
            </a:prstTxWarp>
            <a:normAutofit/>
          </a:bodyPr>
          <a:lstStyle>
            <a:lvl1pPr defTabSz="914400" eaLnBrk="0" fontAlgn="base" hangingPunct="0">
              <a:lnSpc>
                <a:spcPct val="90000"/>
              </a:lnSpc>
              <a:spcBef>
                <a:spcPct val="0"/>
              </a:spcBef>
              <a:spcAft>
                <a:spcPct val="0"/>
              </a:spcAft>
              <a:buNone/>
              <a:defRPr kumimoji="0" sz="3200" b="0" i="0" u="none" strike="noStrike" cap="none" normalizeH="0" baseline="0">
                <a:ln>
                  <a:noFill/>
                </a:ln>
                <a:effectLst/>
                <a:latin typeface="Georgia" panose="02040502050405020303" pitchFamily="18" charset="0"/>
                <a:ea typeface="+mj-ea"/>
                <a:cs typeface="+mj-cs"/>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n-GB" sz="2800" dirty="0"/>
              <a:t>Potential Dietary Factors Leading to the Development of Alzheimer’s Disease</a:t>
            </a:r>
          </a:p>
        </p:txBody>
      </p:sp>
      <p:graphicFrame>
        <p:nvGraphicFramePr>
          <p:cNvPr id="13" name="TextBox 10">
            <a:extLst>
              <a:ext uri="{FF2B5EF4-FFF2-40B4-BE49-F238E27FC236}">
                <a16:creationId xmlns:a16="http://schemas.microsoft.com/office/drawing/2014/main" id="{7D96EDE3-5E5B-C2BD-08D1-BB0E61BD9A3F}"/>
              </a:ext>
            </a:extLst>
          </p:cNvPr>
          <p:cNvGraphicFramePr/>
          <p:nvPr>
            <p:extLst>
              <p:ext uri="{D42A27DB-BD31-4B8C-83A1-F6EECF244321}">
                <p14:modId xmlns:p14="http://schemas.microsoft.com/office/powerpoint/2010/main" val="1809069989"/>
              </p:ext>
            </p:extLst>
          </p:nvPr>
        </p:nvGraphicFramePr>
        <p:xfrm>
          <a:off x="573065" y="1326764"/>
          <a:ext cx="11045869" cy="420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FF38BDB-D94A-713B-A90F-0401A9147DA0}"/>
              </a:ext>
            </a:extLst>
          </p:cNvPr>
          <p:cNvSpPr txBox="1"/>
          <p:nvPr/>
        </p:nvSpPr>
        <p:spPr>
          <a:xfrm>
            <a:off x="7371565" y="6150114"/>
            <a:ext cx="3050901" cy="707886"/>
          </a:xfrm>
          <a:prstGeom prst="rect">
            <a:avLst/>
          </a:prstGeom>
          <a:noFill/>
        </p:spPr>
        <p:txBody>
          <a:bodyPr wrap="square">
            <a:spAutoFit/>
          </a:bodyPr>
          <a:lstStyle/>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1</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Luchsinger</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J.A. </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Lancet Neurol. </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2004;3:579–587</a:t>
            </a:r>
            <a:endPar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endParaRPr>
          </a:p>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2</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000" kern="0" dirty="0" err="1">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Luchsinger</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J.A. </a:t>
            </a:r>
            <a:r>
              <a:rPr lang="en-GB" sz="1000" i="1"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Neurology</a:t>
            </a:r>
            <a:r>
              <a:rPr lang="en-GB" sz="1000" kern="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 2004;63:1187–1192</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0" baseline="30000" dirty="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3</a:t>
            </a:r>
            <a:r>
              <a:rPr lang="en-GB" sz="1000" kern="1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Maffeis C. </a:t>
            </a:r>
            <a:r>
              <a:rPr lang="en-GB" sz="1000" i="1" kern="1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Eur. J. Clin. </a:t>
            </a:r>
            <a:r>
              <a:rPr lang="en-GB" sz="1000" i="1" kern="100" dirty="0" err="1">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Nutr</a:t>
            </a:r>
            <a:r>
              <a:rPr lang="en-GB" sz="1000" i="1" kern="1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 2021;75:1109–1117</a:t>
            </a:r>
            <a:r>
              <a:rPr lang="en-GB" sz="1000" i="1"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000" i="1" kern="100" baseline="300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4</a:t>
            </a:r>
            <a:r>
              <a:rPr lang="en-GB" sz="1000" i="1" kern="1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Cutler </a:t>
            </a:r>
            <a:r>
              <a:rPr lang="en-GB" sz="1000" i="1" kern="100" dirty="0" err="1">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R.G.Proc</a:t>
            </a:r>
            <a:r>
              <a:rPr lang="en-GB" sz="1000" i="1" kern="100" dirty="0">
                <a:solidFill>
                  <a:srgbClr val="212121"/>
                </a:solidFill>
                <a:effectLst/>
                <a:latin typeface="Cambria" panose="02040503050406030204" pitchFamily="18" charset="0"/>
                <a:ea typeface="Calibri" panose="020F0502020204030204" pitchFamily="34" charset="0"/>
                <a:cs typeface="Times New Roman" panose="02020603050405020304" pitchFamily="18" charset="0"/>
              </a:rPr>
              <a:t>. Natl. Acad. Sci. 2004;101:2070–2075</a:t>
            </a:r>
            <a:endParaRPr lang="en-GB" sz="1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5785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9DCC0-BAA5-1182-6040-A66BA3E3BB4E}"/>
              </a:ext>
            </a:extLst>
          </p:cNvPr>
          <p:cNvSpPr txBox="1"/>
          <p:nvPr/>
        </p:nvSpPr>
        <p:spPr>
          <a:xfrm>
            <a:off x="7962378" y="6539468"/>
            <a:ext cx="2629422" cy="246221"/>
          </a:xfrm>
          <a:prstGeom prst="rect">
            <a:avLst/>
          </a:prstGeom>
          <a:noFill/>
        </p:spPr>
        <p:txBody>
          <a:bodyPr wrap="square">
            <a:spAutoFit/>
          </a:bodyPr>
          <a:lstStyle/>
          <a:p>
            <a:r>
              <a:rPr lang="en-GB" sz="1000" b="0" i="0" u="none" strike="noStrike" dirty="0" err="1">
                <a:solidFill>
                  <a:srgbClr val="212121"/>
                </a:solidFill>
                <a:effectLst/>
                <a:latin typeface="Roboto" panose="020F0502020204030204" pitchFamily="34" charset="0"/>
              </a:rPr>
              <a:t>Stefaniak</a:t>
            </a:r>
            <a:r>
              <a:rPr lang="en-GB" sz="1000" b="0" i="0" u="none" strike="noStrike" dirty="0">
                <a:solidFill>
                  <a:srgbClr val="212121"/>
                </a:solidFill>
                <a:effectLst/>
                <a:latin typeface="Roboto" panose="020F0502020204030204" pitchFamily="34" charset="0"/>
              </a:rPr>
              <a:t> O</a:t>
            </a:r>
            <a:r>
              <a:rPr lang="en-GB" sz="1000" dirty="0">
                <a:solidFill>
                  <a:srgbClr val="212121"/>
                </a:solidFill>
                <a:latin typeface="Roboto" panose="020F0502020204030204" pitchFamily="34" charset="0"/>
              </a:rPr>
              <a:t>. </a:t>
            </a:r>
            <a:r>
              <a:rPr lang="en-GB" sz="1000" b="0" i="1" u="none" strike="noStrike" dirty="0">
                <a:solidFill>
                  <a:srgbClr val="212121"/>
                </a:solidFill>
                <a:effectLst/>
                <a:latin typeface="Roboto" panose="020F0502020204030204" pitchFamily="34" charset="0"/>
              </a:rPr>
              <a:t>Nutrients</a:t>
            </a:r>
            <a:r>
              <a:rPr lang="en-GB" sz="1000" b="0" i="0" u="none" strike="noStrike" dirty="0">
                <a:solidFill>
                  <a:srgbClr val="212121"/>
                </a:solidFill>
                <a:effectLst/>
                <a:latin typeface="Roboto" panose="020F0502020204030204" pitchFamily="34" charset="0"/>
              </a:rPr>
              <a:t>. 2022;14(21):4564</a:t>
            </a:r>
            <a:endParaRPr lang="en-US" sz="1000" dirty="0"/>
          </a:p>
        </p:txBody>
      </p:sp>
      <p:sp>
        <p:nvSpPr>
          <p:cNvPr id="11" name="Rectangle 3">
            <a:extLst>
              <a:ext uri="{FF2B5EF4-FFF2-40B4-BE49-F238E27FC236}">
                <a16:creationId xmlns:a16="http://schemas.microsoft.com/office/drawing/2014/main" id="{ECCC1B8F-1B60-7EF1-478D-54762920DECE}"/>
              </a:ext>
            </a:extLst>
          </p:cNvPr>
          <p:cNvSpPr>
            <a:spLocks noChangeArrowheads="1"/>
          </p:cNvSpPr>
          <p:nvPr/>
        </p:nvSpPr>
        <p:spPr bwMode="auto">
          <a:xfrm>
            <a:off x="196241" y="12320"/>
            <a:ext cx="11799518" cy="1025841"/>
          </a:xfrm>
          <a:prstGeom prst="rect">
            <a:avLst/>
          </a:prstGeom>
        </p:spPr>
        <p:txBody>
          <a:bodyPr vert="horz" wrap="square" lIns="0" tIns="12696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latin typeface="Georgia" panose="02040502050405020303" pitchFamily="18" charset="0"/>
                <a:ea typeface="+mj-ea"/>
                <a:cs typeface="+mj-cs"/>
              </a:rPr>
              <a:t>The influence of nutritional factors on the prevention of 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74E0903-0F52-1C1B-06D3-14AC4725D568}"/>
              </a:ext>
            </a:extLst>
          </p:cNvPr>
          <p:cNvGraphicFramePr>
            <a:graphicFrameLocks noGrp="1"/>
          </p:cNvGraphicFramePr>
          <p:nvPr>
            <p:extLst>
              <p:ext uri="{D42A27DB-BD31-4B8C-83A1-F6EECF244321}">
                <p14:modId xmlns:p14="http://schemas.microsoft.com/office/powerpoint/2010/main" val="3136232147"/>
              </p:ext>
            </p:extLst>
          </p:nvPr>
        </p:nvGraphicFramePr>
        <p:xfrm>
          <a:off x="998370" y="779147"/>
          <a:ext cx="10045876" cy="5299705"/>
        </p:xfrm>
        <a:graphic>
          <a:graphicData uri="http://schemas.openxmlformats.org/drawingml/2006/table">
            <a:tbl>
              <a:tblPr/>
              <a:tblGrid>
                <a:gridCol w="5022938">
                  <a:extLst>
                    <a:ext uri="{9D8B030D-6E8A-4147-A177-3AD203B41FA5}">
                      <a16:colId xmlns:a16="http://schemas.microsoft.com/office/drawing/2014/main" val="4073012612"/>
                    </a:ext>
                  </a:extLst>
                </a:gridCol>
                <a:gridCol w="5022938">
                  <a:extLst>
                    <a:ext uri="{9D8B030D-6E8A-4147-A177-3AD203B41FA5}">
                      <a16:colId xmlns:a16="http://schemas.microsoft.com/office/drawing/2014/main" val="3742046594"/>
                    </a:ext>
                  </a:extLst>
                </a:gridCol>
              </a:tblGrid>
              <a:tr h="332965">
                <a:tc>
                  <a:txBody>
                    <a:bodyPr/>
                    <a:lstStyle/>
                    <a:p>
                      <a:pPr algn="l" fontAlgn="ctr"/>
                      <a:r>
                        <a:rPr lang="en-GB" sz="2400" b="1" dirty="0">
                          <a:effectLst/>
                        </a:rPr>
                        <a:t>Positive Dietary Factors</a:t>
                      </a: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ctr"/>
                      <a:r>
                        <a:rPr lang="en-GB" sz="2400" b="1" dirty="0">
                          <a:effectLst/>
                        </a:rPr>
                        <a:t>Negative Dietary Factors</a:t>
                      </a:r>
                    </a:p>
                  </a:txBody>
                  <a:tcPr anchor="ctr">
                    <a:lnL>
                      <a:noFill/>
                    </a:lnL>
                    <a:lnR>
                      <a:noFill/>
                    </a:lnR>
                    <a:lnT w="9525" cap="flat" cmpd="sng" algn="ctr">
                      <a:solidFill>
                        <a:srgbClr val="005DB3"/>
                      </a:solidFill>
                      <a:prstDash val="solid"/>
                      <a:round/>
                      <a:headEnd type="none" w="med" len="med"/>
                      <a:tailEnd type="none" w="med" len="med"/>
                    </a:lnT>
                    <a:lnB w="9525" cap="flat" cmpd="sng" algn="ctr">
                      <a:noFill/>
                      <a:prstDash val="solid"/>
                      <a:round/>
                      <a:headEnd type="none" w="med" len="med"/>
                      <a:tailEnd type="none" w="med" len="med"/>
                    </a:lnB>
                    <a:solidFill>
                      <a:srgbClr val="C00000">
                        <a:alpha val="69712"/>
                      </a:srgbClr>
                    </a:solidFill>
                  </a:tcPr>
                </a:tc>
                <a:extLst>
                  <a:ext uri="{0D108BD9-81ED-4DB2-BD59-A6C34878D82A}">
                    <a16:rowId xmlns:a16="http://schemas.microsoft.com/office/drawing/2014/main" val="1638231462"/>
                  </a:ext>
                </a:extLst>
              </a:tr>
              <a:tr h="701041">
                <a:tc>
                  <a:txBody>
                    <a:bodyPr/>
                    <a:lstStyle/>
                    <a:p>
                      <a:pPr algn="ctr" fontAlgn="ctr"/>
                      <a:r>
                        <a:rPr lang="en-GB" sz="2000" b="1" dirty="0">
                          <a:effectLst/>
                        </a:rPr>
                        <a:t>Foods rich in antioxidative</a:t>
                      </a:r>
                      <a:br>
                        <a:rPr lang="en-GB" sz="2000" b="1" dirty="0">
                          <a:effectLst/>
                        </a:rPr>
                      </a:br>
                      <a:r>
                        <a:rPr lang="en-GB" sz="2000" b="1" dirty="0">
                          <a:effectLst/>
                        </a:rPr>
                        <a:t>and anti-inflammatory compounds:</a:t>
                      </a: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ctr">
                        <a:buFont typeface="Arial" panose="020B0604020202020204" pitchFamily="34" charset="0"/>
                        <a:buNone/>
                      </a:pPr>
                      <a:endParaRPr lang="en-GB" b="0" dirty="0">
                        <a:effectLst/>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alpha val="32000"/>
                      </a:srgbClr>
                    </a:solidFill>
                  </a:tcPr>
                </a:tc>
                <a:extLst>
                  <a:ext uri="{0D108BD9-81ED-4DB2-BD59-A6C34878D82A}">
                    <a16:rowId xmlns:a16="http://schemas.microsoft.com/office/drawing/2014/main" val="1699017924"/>
                  </a:ext>
                </a:extLst>
              </a:tr>
              <a:tr h="213147">
                <a:tc>
                  <a:txBody>
                    <a:bodyPr/>
                    <a:lstStyle/>
                    <a:p>
                      <a:pPr algn="l" fontAlgn="ctr">
                        <a:buFont typeface="Arial" panose="020B0604020202020204" pitchFamily="34" charset="0"/>
                        <a:buNone/>
                      </a:pPr>
                      <a:r>
                        <a:rPr lang="en-GB" b="1" dirty="0">
                          <a:effectLst/>
                        </a:rPr>
                        <a:t>Vitamin E </a:t>
                      </a:r>
                      <a:r>
                        <a:rPr lang="en-GB" b="0" dirty="0">
                          <a:effectLst/>
                        </a:rPr>
                        <a:t>(e.g., cold pressed vegetable oils)</a:t>
                      </a: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2930"/>
                      </a:schemeClr>
                    </a:solidFill>
                  </a:tcPr>
                </a:tc>
                <a:tc>
                  <a:txBody>
                    <a:bodyPr/>
                    <a:lstStyle/>
                    <a:p>
                      <a:r>
                        <a:rPr lang="en-GB" b="1" dirty="0">
                          <a:effectLst/>
                        </a:rPr>
                        <a:t>Highly processed products</a:t>
                      </a:r>
                      <a:r>
                        <a:rPr lang="en-GB" b="0" dirty="0">
                          <a:effectLst/>
                        </a:rPr>
                        <a:t>- fast food, ready-to-eat meals</a:t>
                      </a:r>
                      <a:endParaRPr lang="en-US" dirty="0"/>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alpha val="32000"/>
                      </a:srgbClr>
                    </a:solidFill>
                  </a:tcPr>
                </a:tc>
                <a:extLst>
                  <a:ext uri="{0D108BD9-81ED-4DB2-BD59-A6C34878D82A}">
                    <a16:rowId xmlns:a16="http://schemas.microsoft.com/office/drawing/2014/main" val="3498653342"/>
                  </a:ext>
                </a:extLst>
              </a:tr>
              <a:tr h="853227">
                <a:tc>
                  <a:txBody>
                    <a:bodyPr/>
                    <a:lstStyle/>
                    <a:p>
                      <a:r>
                        <a:rPr lang="en-GB" b="1" dirty="0">
                          <a:effectLst/>
                        </a:rPr>
                        <a:t>Vitamin C </a:t>
                      </a:r>
                      <a:r>
                        <a:rPr lang="en-GB" b="0" dirty="0">
                          <a:effectLst/>
                        </a:rPr>
                        <a:t>(e.g., citrus fruits, berries, acerola, peppers, broccoli)</a:t>
                      </a:r>
                      <a:endParaRPr lang="en-US" dirty="0"/>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293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Saturated fatty acid </a:t>
                      </a:r>
                      <a:r>
                        <a:rPr lang="en-GB" b="0" dirty="0">
                          <a:effectLst/>
                        </a:rPr>
                        <a:t>(e.g., animal fats, palm oil, highly processed food)</a:t>
                      </a: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alpha val="32000"/>
                      </a:srgbClr>
                    </a:solidFill>
                  </a:tcPr>
                </a:tc>
                <a:extLst>
                  <a:ext uri="{0D108BD9-81ED-4DB2-BD59-A6C34878D82A}">
                    <a16:rowId xmlns:a16="http://schemas.microsoft.com/office/drawing/2014/main" val="3704453250"/>
                  </a:ext>
                </a:extLst>
              </a:tr>
              <a:tr h="861905">
                <a:tc>
                  <a:txBody>
                    <a:bodyPr/>
                    <a:lstStyle/>
                    <a:p>
                      <a:r>
                        <a:rPr lang="en-GB" b="1" dirty="0">
                          <a:effectLst/>
                        </a:rPr>
                        <a:t>B-vitamins</a:t>
                      </a:r>
                      <a:r>
                        <a:rPr lang="en-GB" b="0" dirty="0">
                          <a:effectLst/>
                        </a:rPr>
                        <a:t> (e.g., nuts, seeds, beans, whole grain product)</a:t>
                      </a:r>
                      <a:endParaRPr lang="en-US" dirty="0"/>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293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Trans fatty acids</a:t>
                      </a:r>
                      <a:r>
                        <a:rPr lang="en-GB" b="0" dirty="0">
                          <a:effectLst/>
                        </a:rPr>
                        <a:t> (e.g., partially hydrogenated fats in foods, meat)</a:t>
                      </a:r>
                    </a:p>
                  </a:txBody>
                  <a:tcPr anchor="ctr">
                    <a:lnL w="12700" cmpd="sng">
                      <a:noFill/>
                      <a:prstDash val="soli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alpha val="32000"/>
                      </a:srgbClr>
                    </a:solidFill>
                  </a:tcPr>
                </a:tc>
                <a:extLst>
                  <a:ext uri="{0D108BD9-81ED-4DB2-BD59-A6C34878D82A}">
                    <a16:rowId xmlns:a16="http://schemas.microsoft.com/office/drawing/2014/main" val="1798116577"/>
                  </a:ext>
                </a:extLst>
              </a:tr>
              <a:tr h="882719">
                <a:tc>
                  <a:txBody>
                    <a:bodyPr/>
                    <a:lstStyle/>
                    <a:p>
                      <a:r>
                        <a:rPr lang="en-GB" b="1" dirty="0">
                          <a:effectLst/>
                        </a:rPr>
                        <a:t>Polyunsaturated fatty acid </a:t>
                      </a:r>
                      <a:r>
                        <a:rPr lang="en-GB" b="0" dirty="0">
                          <a:effectLst/>
                        </a:rPr>
                        <a:t>(e.g., fish and seafood, nuts, camelina oil, linseed oil)</a:t>
                      </a:r>
                      <a:endParaRPr lang="en-US" dirty="0"/>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293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Simple sugar </a:t>
                      </a:r>
                      <a:r>
                        <a:rPr lang="en-GB" b="0" dirty="0">
                          <a:effectLst/>
                        </a:rPr>
                        <a:t>(e.g., sweets and sugar)</a:t>
                      </a:r>
                    </a:p>
                  </a:txBody>
                  <a:tcPr anchor="ctr">
                    <a:lnL w="12700" cmpd="sng">
                      <a:noFill/>
                      <a:prstDash val="soli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alpha val="32000"/>
                      </a:srgbClr>
                    </a:solidFill>
                  </a:tcPr>
                </a:tc>
                <a:extLst>
                  <a:ext uri="{0D108BD9-81ED-4DB2-BD59-A6C34878D82A}">
                    <a16:rowId xmlns:a16="http://schemas.microsoft.com/office/drawing/2014/main" val="1164353615"/>
                  </a:ext>
                </a:extLst>
              </a:tr>
              <a:tr h="903533">
                <a:tc>
                  <a:txBody>
                    <a:bodyPr/>
                    <a:lstStyle/>
                    <a:p>
                      <a:r>
                        <a:rPr lang="en-GB" b="1" dirty="0">
                          <a:effectLst/>
                        </a:rPr>
                        <a:t>Polyphenols</a:t>
                      </a:r>
                      <a:r>
                        <a:rPr lang="en-GB" b="0" dirty="0">
                          <a:effectLst/>
                        </a:rPr>
                        <a:t> (e.g., grapes, berry fruit, green tee, red wine)</a:t>
                      </a:r>
                      <a:endParaRPr lang="en-US" dirty="0"/>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3293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Poor quality food</a:t>
                      </a:r>
                      <a:r>
                        <a:rPr lang="en-GB" b="0" dirty="0">
                          <a:effectLst/>
                        </a:rPr>
                        <a:t>—risk of excess consumption of pollution and toxins, e.g., heavy metal</a:t>
                      </a:r>
                    </a:p>
                  </a:txBody>
                  <a:tcPr anchor="ctr">
                    <a:lnL w="12700" cmpd="sng">
                      <a:noFill/>
                      <a:prstDash val="soli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alpha val="32000"/>
                      </a:srgbClr>
                    </a:solidFill>
                  </a:tcPr>
                </a:tc>
                <a:extLst>
                  <a:ext uri="{0D108BD9-81ED-4DB2-BD59-A6C34878D82A}">
                    <a16:rowId xmlns:a16="http://schemas.microsoft.com/office/drawing/2014/main" val="3626567531"/>
                  </a:ext>
                </a:extLst>
              </a:tr>
            </a:tbl>
          </a:graphicData>
        </a:graphic>
      </p:graphicFrame>
    </p:spTree>
    <p:extLst>
      <p:ext uri="{BB962C8B-B14F-4D97-AF65-F5344CB8AC3E}">
        <p14:creationId xmlns:p14="http://schemas.microsoft.com/office/powerpoint/2010/main" val="1618362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and black text on a yellow background&#10;&#10;Description automatically generated">
            <a:extLst>
              <a:ext uri="{FF2B5EF4-FFF2-40B4-BE49-F238E27FC236}">
                <a16:creationId xmlns:a16="http://schemas.microsoft.com/office/drawing/2014/main" id="{9641A184-A211-437A-B40A-9561458746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59071" y="1068171"/>
            <a:ext cx="4858481" cy="4822043"/>
          </a:xfrm>
          <a:prstGeom prst="rect">
            <a:avLst/>
          </a:prstGeom>
        </p:spPr>
      </p:pic>
      <p:pic>
        <p:nvPicPr>
          <p:cNvPr id="5" name="Picture 4" descr="A close-up of a card&#10;&#10;Description automatically generated">
            <a:extLst>
              <a:ext uri="{FF2B5EF4-FFF2-40B4-BE49-F238E27FC236}">
                <a16:creationId xmlns:a16="http://schemas.microsoft.com/office/drawing/2014/main" id="{D4325188-F65F-5050-CCF9-15793D97BB5E}"/>
              </a:ext>
            </a:extLst>
          </p:cNvPr>
          <p:cNvPicPr>
            <a:picLocks noChangeAspect="1"/>
          </p:cNvPicPr>
          <p:nvPr/>
        </p:nvPicPr>
        <p:blipFill>
          <a:blip r:embed="rId5"/>
          <a:stretch>
            <a:fillRect/>
          </a:stretch>
        </p:blipFill>
        <p:spPr>
          <a:xfrm>
            <a:off x="653813" y="822589"/>
            <a:ext cx="5430241" cy="1479740"/>
          </a:xfrm>
          <a:prstGeom prst="rect">
            <a:avLst/>
          </a:prstGeom>
        </p:spPr>
      </p:pic>
      <p:sp>
        <p:nvSpPr>
          <p:cNvPr id="10" name="Rectangle 3">
            <a:extLst>
              <a:ext uri="{FF2B5EF4-FFF2-40B4-BE49-F238E27FC236}">
                <a16:creationId xmlns:a16="http://schemas.microsoft.com/office/drawing/2014/main" id="{D2A3FEE1-561F-2B73-1100-FB2D32A4482A}"/>
              </a:ext>
            </a:extLst>
          </p:cNvPr>
          <p:cNvSpPr>
            <a:spLocks noChangeArrowheads="1"/>
          </p:cNvSpPr>
          <p:nvPr/>
        </p:nvSpPr>
        <p:spPr bwMode="auto">
          <a:xfrm>
            <a:off x="196241" y="12320"/>
            <a:ext cx="11799518" cy="1025841"/>
          </a:xfrm>
          <a:prstGeom prst="rect">
            <a:avLst/>
          </a:prstGeom>
        </p:spPr>
        <p:txBody>
          <a:bodyPr vert="horz" wrap="square" lIns="0" tIns="12696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latin typeface="Georgia" panose="02040502050405020303" pitchFamily="18" charset="0"/>
                <a:ea typeface="+mj-ea"/>
                <a:cs typeface="+mj-cs"/>
              </a:rPr>
              <a:t>The influence of nutritional factors on the prevention of 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8275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C231FA-1839-05A4-5D47-70EFCE6DBA3A}"/>
              </a:ext>
            </a:extLst>
          </p:cNvPr>
          <p:cNvSpPr>
            <a:spLocks noGrp="1"/>
          </p:cNvSpPr>
          <p:nvPr>
            <p:ph type="title"/>
          </p:nvPr>
        </p:nvSpPr>
        <p:spPr>
          <a:xfrm>
            <a:off x="740923" y="206749"/>
            <a:ext cx="10515600" cy="595891"/>
          </a:xfrm>
        </p:spPr>
        <p:txBody>
          <a:bodyPr vert="horz" lIns="91440" tIns="45720" rIns="91440" bIns="45720" rtlCol="0" anchor="ctr">
            <a:noAutofit/>
          </a:bodyPr>
          <a:lstStyle/>
          <a:p>
            <a:r>
              <a:rPr lang="en-US" sz="3200" b="1" kern="1200" dirty="0">
                <a:solidFill>
                  <a:schemeClr val="tx1"/>
                </a:solidFill>
                <a:latin typeface="+mj-lt"/>
                <a:ea typeface="+mj-ea"/>
                <a:cs typeface="+mj-cs"/>
              </a:rPr>
              <a:t>Parkinson’s disease - Overview </a:t>
            </a:r>
          </a:p>
        </p:txBody>
      </p:sp>
      <p:sp>
        <p:nvSpPr>
          <p:cNvPr id="3" name="Content Placeholder 2">
            <a:extLst>
              <a:ext uri="{FF2B5EF4-FFF2-40B4-BE49-F238E27FC236}">
                <a16:creationId xmlns:a16="http://schemas.microsoft.com/office/drawing/2014/main" id="{DFFCF8CE-CAB1-AECE-B659-31DFC2F7B6D8}"/>
              </a:ext>
            </a:extLst>
          </p:cNvPr>
          <p:cNvSpPr>
            <a:spLocks noGrp="1"/>
          </p:cNvSpPr>
          <p:nvPr>
            <p:ph idx="1"/>
          </p:nvPr>
        </p:nvSpPr>
        <p:spPr>
          <a:xfrm>
            <a:off x="740923" y="1253331"/>
            <a:ext cx="6224081" cy="4351338"/>
          </a:xfrm>
        </p:spPr>
        <p:txBody>
          <a:bodyPr>
            <a:normAutofit lnSpcReduction="10000"/>
          </a:bodyPr>
          <a:lstStyle/>
          <a:p>
            <a:r>
              <a:rPr lang="en-US" sz="2000" i="1" dirty="0"/>
              <a:t>Progressive</a:t>
            </a:r>
            <a:r>
              <a:rPr lang="en-US" sz="2000" dirty="0"/>
              <a:t> neurodegenerative disease</a:t>
            </a:r>
          </a:p>
          <a:p>
            <a:pPr marL="457200" lvl="1" indent="0">
              <a:buClr>
                <a:schemeClr val="accent1"/>
              </a:buClr>
              <a:buNone/>
            </a:pPr>
            <a:r>
              <a:rPr lang="en-US" sz="2000" b="1" dirty="0"/>
              <a:t>Movement</a:t>
            </a:r>
            <a:r>
              <a:rPr lang="en-US" sz="2000" dirty="0"/>
              <a:t> (motor) </a:t>
            </a:r>
            <a:r>
              <a:rPr lang="en-US" sz="2000" b="1" dirty="0"/>
              <a:t>disorder</a:t>
            </a:r>
          </a:p>
          <a:p>
            <a:endParaRPr lang="en-US" sz="2000" baseline="0" dirty="0"/>
          </a:p>
          <a:p>
            <a:r>
              <a:rPr lang="en-US" sz="2000" b="1" baseline="0" dirty="0"/>
              <a:t>2</a:t>
            </a:r>
            <a:r>
              <a:rPr lang="en-US" sz="2000" b="1" baseline="30000" dirty="0"/>
              <a:t>nd</a:t>
            </a:r>
            <a:r>
              <a:rPr lang="en-US" sz="2000" b="1" baseline="0" dirty="0"/>
              <a:t> most common </a:t>
            </a:r>
            <a:r>
              <a:rPr lang="en-US" sz="2000" baseline="0" dirty="0"/>
              <a:t>neurodegenerative disease to Alzheimer's </a:t>
            </a:r>
          </a:p>
          <a:p>
            <a:pPr lvl="1"/>
            <a:r>
              <a:rPr lang="en-US" sz="2000" dirty="0"/>
              <a:t>Prevalence thought to increase due</a:t>
            </a:r>
            <a:r>
              <a:rPr lang="en-US" sz="2000" baseline="0" dirty="0"/>
              <a:t> to industrialization </a:t>
            </a:r>
          </a:p>
          <a:p>
            <a:pPr marL="457200" lvl="1" indent="0">
              <a:buNone/>
            </a:pPr>
            <a:endParaRPr lang="en-US" sz="2000" dirty="0"/>
          </a:p>
          <a:p>
            <a:r>
              <a:rPr lang="en-GB" sz="2000" dirty="0"/>
              <a:t>C</a:t>
            </a:r>
            <a:r>
              <a:rPr lang="en-GB" sz="2000" dirty="0">
                <a:effectLst/>
              </a:rPr>
              <a:t>haracterized by the degeneration of </a:t>
            </a:r>
            <a:r>
              <a:rPr lang="en-GB" sz="2000" b="1" dirty="0">
                <a:effectLst/>
              </a:rPr>
              <a:t>dopaminergic neurons</a:t>
            </a:r>
            <a:r>
              <a:rPr lang="en-GB" sz="2000" dirty="0">
                <a:effectLst/>
              </a:rPr>
              <a:t> in the </a:t>
            </a:r>
            <a:r>
              <a:rPr lang="en-GB" sz="2000" b="1" dirty="0">
                <a:effectLst/>
              </a:rPr>
              <a:t>substantia nigra pars compacta</a:t>
            </a:r>
            <a:r>
              <a:rPr lang="en-GB" sz="2000" dirty="0">
                <a:effectLst/>
              </a:rPr>
              <a:t> (</a:t>
            </a:r>
            <a:r>
              <a:rPr lang="en-GB" sz="2000" dirty="0" err="1">
                <a:effectLst/>
              </a:rPr>
              <a:t>SNpc</a:t>
            </a:r>
            <a:r>
              <a:rPr lang="en-GB" sz="2000" dirty="0">
                <a:effectLst/>
              </a:rPr>
              <a:t>)</a:t>
            </a:r>
            <a:r>
              <a:rPr lang="en-GB" sz="2000" baseline="30000" dirty="0">
                <a:effectLst/>
              </a:rPr>
              <a:t>1</a:t>
            </a:r>
          </a:p>
          <a:p>
            <a:pPr lvl="1"/>
            <a:r>
              <a:rPr lang="en-GB" sz="2000" dirty="0"/>
              <a:t>Reduced dopamine signalling &amp; release</a:t>
            </a:r>
          </a:p>
          <a:p>
            <a:pPr lvl="1"/>
            <a:r>
              <a:rPr lang="en-GB" sz="2000" dirty="0">
                <a:effectLst/>
              </a:rPr>
              <a:t>other types of neurons are also affected</a:t>
            </a:r>
          </a:p>
          <a:p>
            <a:r>
              <a:rPr lang="en-GB" sz="2000" dirty="0">
                <a:effectLst/>
              </a:rPr>
              <a:t>Aggregates of </a:t>
            </a:r>
            <a:r>
              <a:rPr lang="el-GR" sz="2000" dirty="0">
                <a:effectLst/>
              </a:rPr>
              <a:t>α-</a:t>
            </a:r>
            <a:r>
              <a:rPr lang="en-GB" sz="2000" b="1" dirty="0">
                <a:effectLst/>
              </a:rPr>
              <a:t>synuclein</a:t>
            </a:r>
            <a:r>
              <a:rPr lang="en-GB" sz="2000" dirty="0">
                <a:effectLst/>
              </a:rPr>
              <a:t> called </a:t>
            </a:r>
            <a:r>
              <a:rPr lang="en-GB" sz="2000" b="1" dirty="0">
                <a:effectLst/>
              </a:rPr>
              <a:t>Lewy bodies</a:t>
            </a:r>
          </a:p>
          <a:p>
            <a:endParaRPr lang="en-GB" sz="2400" dirty="0">
              <a:effectLst/>
            </a:endParaRPr>
          </a:p>
          <a:p>
            <a:endParaRPr lang="en-US" sz="2000" baseline="0" dirty="0"/>
          </a:p>
          <a:p>
            <a:endParaRPr lang="en-US" sz="2000" dirty="0"/>
          </a:p>
        </p:txBody>
      </p:sp>
      <p:sp>
        <p:nvSpPr>
          <p:cNvPr id="8" name="TextBox 7">
            <a:extLst>
              <a:ext uri="{FF2B5EF4-FFF2-40B4-BE49-F238E27FC236}">
                <a16:creationId xmlns:a16="http://schemas.microsoft.com/office/drawing/2014/main" id="{A19EF211-9A3C-4346-3BC4-FFFE38F83589}"/>
              </a:ext>
            </a:extLst>
          </p:cNvPr>
          <p:cNvSpPr txBox="1"/>
          <p:nvPr/>
        </p:nvSpPr>
        <p:spPr>
          <a:xfrm>
            <a:off x="6594475" y="6451196"/>
            <a:ext cx="4496859" cy="400110"/>
          </a:xfrm>
          <a:prstGeom prst="rect">
            <a:avLst/>
          </a:prstGeom>
          <a:noFill/>
        </p:spPr>
        <p:txBody>
          <a:bodyPr wrap="square">
            <a:spAutoFit/>
          </a:bodyPr>
          <a:lstStyle/>
          <a:p>
            <a:r>
              <a:rPr lang="en-GB" sz="1000" b="0" i="0" u="none" strike="noStrike" baseline="30000" dirty="0">
                <a:solidFill>
                  <a:srgbClr val="212121"/>
                </a:solidFill>
                <a:effectLst/>
                <a:latin typeface="BlinkMacSystemFont"/>
              </a:rPr>
              <a:t>1</a:t>
            </a:r>
            <a:r>
              <a:rPr lang="en-GB" sz="1000" b="0" i="0" u="none" strike="noStrike" dirty="0">
                <a:solidFill>
                  <a:srgbClr val="212121"/>
                </a:solidFill>
                <a:effectLst/>
                <a:latin typeface="BlinkMacSystemFont"/>
              </a:rPr>
              <a:t>Dickson DW. Parkinson's disease and parkinsonism: neuropathology. Cold Spring </a:t>
            </a:r>
            <a:r>
              <a:rPr lang="en-GB" sz="1000" b="0" i="0" u="none" strike="noStrike" dirty="0" err="1">
                <a:solidFill>
                  <a:srgbClr val="212121"/>
                </a:solidFill>
                <a:effectLst/>
                <a:latin typeface="BlinkMacSystemFont"/>
              </a:rPr>
              <a:t>Harb</a:t>
            </a:r>
            <a:r>
              <a:rPr lang="en-GB" sz="1000" b="0" i="0" u="none" strike="noStrike" dirty="0">
                <a:solidFill>
                  <a:srgbClr val="212121"/>
                </a:solidFill>
                <a:effectLst/>
                <a:latin typeface="BlinkMacSystemFont"/>
              </a:rPr>
              <a:t> </a:t>
            </a:r>
            <a:r>
              <a:rPr lang="en-GB" sz="1000" b="0" i="0" u="none" strike="noStrike" dirty="0" err="1">
                <a:solidFill>
                  <a:srgbClr val="212121"/>
                </a:solidFill>
                <a:effectLst/>
                <a:latin typeface="BlinkMacSystemFont"/>
              </a:rPr>
              <a:t>Perspect</a:t>
            </a:r>
            <a:r>
              <a:rPr lang="en-GB" sz="1000" b="0" i="0" u="none" strike="noStrike" dirty="0">
                <a:solidFill>
                  <a:srgbClr val="212121"/>
                </a:solidFill>
                <a:effectLst/>
                <a:latin typeface="BlinkMacSystemFont"/>
              </a:rPr>
              <a:t> Med. 2012</a:t>
            </a:r>
            <a:endParaRPr lang="en-US" sz="1000" dirty="0"/>
          </a:p>
        </p:txBody>
      </p:sp>
      <p:pic>
        <p:nvPicPr>
          <p:cNvPr id="9" name="Picture 8">
            <a:extLst>
              <a:ext uri="{FF2B5EF4-FFF2-40B4-BE49-F238E27FC236}">
                <a16:creationId xmlns:a16="http://schemas.microsoft.com/office/drawing/2014/main" id="{9DFF6076-7B6B-801C-91D4-2FE46556D304}"/>
              </a:ext>
            </a:extLst>
          </p:cNvPr>
          <p:cNvPicPr>
            <a:picLocks noChangeAspect="1"/>
          </p:cNvPicPr>
          <p:nvPr/>
        </p:nvPicPr>
        <p:blipFill>
          <a:blip r:embed="rId2"/>
          <a:stretch>
            <a:fillRect/>
          </a:stretch>
        </p:blipFill>
        <p:spPr>
          <a:xfrm>
            <a:off x="6594475" y="396112"/>
            <a:ext cx="5333779" cy="3729478"/>
          </a:xfrm>
          <a:prstGeom prst="rect">
            <a:avLst/>
          </a:prstGeom>
        </p:spPr>
      </p:pic>
      <p:pic>
        <p:nvPicPr>
          <p:cNvPr id="10" name="Picture 9">
            <a:extLst>
              <a:ext uri="{FF2B5EF4-FFF2-40B4-BE49-F238E27FC236}">
                <a16:creationId xmlns:a16="http://schemas.microsoft.com/office/drawing/2014/main" id="{2A829B86-B7E0-4B9B-9EE5-339F06569325}"/>
              </a:ext>
            </a:extLst>
          </p:cNvPr>
          <p:cNvPicPr>
            <a:picLocks noChangeAspect="1"/>
          </p:cNvPicPr>
          <p:nvPr/>
        </p:nvPicPr>
        <p:blipFill>
          <a:blip r:embed="rId3"/>
          <a:stretch>
            <a:fillRect/>
          </a:stretch>
        </p:blipFill>
        <p:spPr>
          <a:xfrm>
            <a:off x="8709914" y="3925909"/>
            <a:ext cx="2068333" cy="2316533"/>
          </a:xfrm>
          <a:prstGeom prst="rect">
            <a:avLst/>
          </a:prstGeom>
        </p:spPr>
      </p:pic>
    </p:spTree>
    <p:extLst>
      <p:ext uri="{BB962C8B-B14F-4D97-AF65-F5344CB8AC3E}">
        <p14:creationId xmlns:p14="http://schemas.microsoft.com/office/powerpoint/2010/main" val="1424150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9FD-F525-3BE3-16AC-83D606CD4CFC}"/>
              </a:ext>
            </a:extLst>
          </p:cNvPr>
          <p:cNvSpPr>
            <a:spLocks noGrp="1"/>
          </p:cNvSpPr>
          <p:nvPr>
            <p:ph type="title"/>
          </p:nvPr>
        </p:nvSpPr>
        <p:spPr>
          <a:xfrm>
            <a:off x="377825" y="91031"/>
            <a:ext cx="7391400" cy="774438"/>
          </a:xfrm>
          <a:prstGeom prst="roundRect">
            <a:avLst/>
          </a:prstGeom>
          <a:solidFill>
            <a:schemeClr val="accent1"/>
          </a:solidFill>
          <a:ln w="9525">
            <a:solidFill>
              <a:srgbClr val="4472C4">
                <a:alpha val="92000"/>
              </a:srgbClr>
            </a:solidFill>
          </a:ln>
          <a:effectLst>
            <a:softEdge rad="63500"/>
          </a:effectLst>
        </p:spPr>
        <p:txBody>
          <a:bodyPr/>
          <a:lstStyle/>
          <a:p>
            <a:r>
              <a:rPr lang="sl-SI" b="1" dirty="0">
                <a:solidFill>
                  <a:schemeClr val="bg1"/>
                </a:solidFill>
                <a:effectLst/>
                <a:ea typeface="Times New Roman" panose="02020603050405020304" pitchFamily="18" charset="0"/>
                <a:cs typeface="Times New Roman" panose="02020603050405020304" pitchFamily="18" charset="0"/>
              </a:rPr>
              <a:t>Introduction - definitions</a:t>
            </a:r>
            <a:endParaRPr lang="en-US" dirty="0">
              <a:solidFill>
                <a:schemeClr val="bg1"/>
              </a:solidFill>
            </a:endParaRPr>
          </a:p>
        </p:txBody>
      </p:sp>
      <p:sp>
        <p:nvSpPr>
          <p:cNvPr id="4" name="Rectangle 3" descr="Head with Gears">
            <a:extLst>
              <a:ext uri="{FF2B5EF4-FFF2-40B4-BE49-F238E27FC236}">
                <a16:creationId xmlns:a16="http://schemas.microsoft.com/office/drawing/2014/main" id="{C57833BC-CF67-1452-1D54-B99A9EB90325}"/>
              </a:ext>
            </a:extLst>
          </p:cNvPr>
          <p:cNvSpPr/>
          <p:nvPr/>
        </p:nvSpPr>
        <p:spPr>
          <a:xfrm>
            <a:off x="11323064" y="141046"/>
            <a:ext cx="788015" cy="77443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4" name="TextBox 33">
            <a:extLst>
              <a:ext uri="{FF2B5EF4-FFF2-40B4-BE49-F238E27FC236}">
                <a16:creationId xmlns:a16="http://schemas.microsoft.com/office/drawing/2014/main" id="{B0826201-19D3-119C-DCF6-974F1FE56C30}"/>
              </a:ext>
            </a:extLst>
          </p:cNvPr>
          <p:cNvSpPr txBox="1"/>
          <p:nvPr/>
        </p:nvSpPr>
        <p:spPr>
          <a:xfrm>
            <a:off x="430903" y="1544629"/>
            <a:ext cx="8709904" cy="1477328"/>
          </a:xfrm>
          <a:prstGeom prst="rect">
            <a:avLst/>
          </a:prstGeom>
          <a:solidFill>
            <a:srgbClr val="4472C4">
              <a:alpha val="32000"/>
            </a:srgbClr>
          </a:solidFill>
        </p:spPr>
        <p:txBody>
          <a:bodyPr wrap="square">
            <a:spAutoFit/>
          </a:bodyPr>
          <a:lstStyle/>
          <a:p>
            <a:pPr marL="171450" indent="-171450" algn="just">
              <a:buFont typeface="Arial" panose="020B0604020202020204" pitchFamily="34" charset="0"/>
              <a:buChar char="•"/>
            </a:pPr>
            <a:r>
              <a:rPr lang="en-GB" sz="1800" dirty="0">
                <a:effectLst/>
                <a:latin typeface="Arial" panose="020B0604020202020204" pitchFamily="34" charset="0"/>
              </a:rPr>
              <a:t>Newly emerging field of 'omics' research, </a:t>
            </a:r>
            <a:r>
              <a:rPr lang="en-GB" sz="1800" u="sng" dirty="0">
                <a:effectLst/>
                <a:latin typeface="Arial" panose="020B0604020202020204" pitchFamily="34" charset="0"/>
              </a:rPr>
              <a:t>a holistic, unbiased, analytical approach to detecting metabolic disturbances in human disease</a:t>
            </a:r>
          </a:p>
          <a:p>
            <a:pPr marL="171450" indent="-171450" algn="just">
              <a:buFont typeface="Arial" panose="020B0604020202020204" pitchFamily="34" charset="0"/>
              <a:buChar char="•"/>
            </a:pPr>
            <a:endParaRPr lang="en-GB" u="sng" dirty="0">
              <a:effectLst/>
            </a:endParaRPr>
          </a:p>
          <a:p>
            <a:pPr marL="171450" indent="-171450" algn="just">
              <a:buFont typeface="Arial" panose="020B0604020202020204" pitchFamily="34" charset="0"/>
              <a:buChar char="•"/>
            </a:pPr>
            <a:r>
              <a:rPr lang="en-US" altLang="en-US" sz="1800" dirty="0"/>
              <a:t>uses High Throughput (HT) technologies to identify and/or characterize all the </a:t>
            </a:r>
            <a:r>
              <a:rPr lang="en-US" altLang="en-US" sz="1800" i="1" dirty="0">
                <a:solidFill>
                  <a:srgbClr val="FF0000"/>
                </a:solidFill>
              </a:rPr>
              <a:t>small molecules or metabolites</a:t>
            </a:r>
            <a:r>
              <a:rPr lang="en-US" altLang="en-US" sz="1800" dirty="0"/>
              <a:t> in a given cell, tissue or organism (i.e. the metabolome).</a:t>
            </a:r>
            <a:endParaRPr lang="en-GB" dirty="0">
              <a:effectLst/>
            </a:endParaRPr>
          </a:p>
        </p:txBody>
      </p:sp>
      <p:sp>
        <p:nvSpPr>
          <p:cNvPr id="36" name="TextBox 35">
            <a:extLst>
              <a:ext uri="{FF2B5EF4-FFF2-40B4-BE49-F238E27FC236}">
                <a16:creationId xmlns:a16="http://schemas.microsoft.com/office/drawing/2014/main" id="{85AEF8C7-4141-71FD-865D-60AB5E56C3AD}"/>
              </a:ext>
            </a:extLst>
          </p:cNvPr>
          <p:cNvSpPr txBox="1"/>
          <p:nvPr/>
        </p:nvSpPr>
        <p:spPr>
          <a:xfrm>
            <a:off x="386373" y="897789"/>
            <a:ext cx="2940194" cy="618910"/>
          </a:xfrm>
          <a:prstGeom prst="rect">
            <a:avLst/>
          </a:prstGeom>
          <a:solidFill>
            <a:srgbClr val="4472C4"/>
          </a:solidFill>
          <a:ln w="9525">
            <a:solidFill>
              <a:srgbClr val="4472C4">
                <a:alpha val="92000"/>
              </a:srgbClr>
            </a:solidFill>
          </a:ln>
          <a:effectLst>
            <a:softEdge rad="63500"/>
          </a:effectLst>
        </p:spPr>
        <p:txBody>
          <a:bodyPr vert="horz" lIns="91440" tIns="45720" rIns="91440" bIns="45720" rtlCol="0" anchor="ctr">
            <a:normAutofit/>
          </a:bodyPr>
          <a:lstStyle>
            <a:lvl1pPr>
              <a:lnSpc>
                <a:spcPct val="90000"/>
              </a:lnSpc>
              <a:spcBef>
                <a:spcPct val="0"/>
              </a:spcBef>
              <a:buNone/>
              <a:defRPr sz="4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sz="3600" dirty="0"/>
              <a:t>Metabolomics </a:t>
            </a:r>
          </a:p>
        </p:txBody>
      </p:sp>
      <p:sp>
        <p:nvSpPr>
          <p:cNvPr id="38" name="TextBox 37">
            <a:extLst>
              <a:ext uri="{FF2B5EF4-FFF2-40B4-BE49-F238E27FC236}">
                <a16:creationId xmlns:a16="http://schemas.microsoft.com/office/drawing/2014/main" id="{961082A6-FBD0-0660-1B86-B91C8C6654D6}"/>
              </a:ext>
            </a:extLst>
          </p:cNvPr>
          <p:cNvSpPr txBox="1"/>
          <p:nvPr/>
        </p:nvSpPr>
        <p:spPr>
          <a:xfrm>
            <a:off x="386373" y="3078317"/>
            <a:ext cx="2680211" cy="622800"/>
          </a:xfrm>
          <a:prstGeom prst="rect">
            <a:avLst/>
          </a:prstGeom>
          <a:solidFill>
            <a:schemeClr val="accent1"/>
          </a:solidFill>
          <a:ln w="9525">
            <a:solidFill>
              <a:srgbClr val="4472C4">
                <a:alpha val="92000"/>
              </a:srgbClr>
            </a:solidFill>
          </a:ln>
          <a:effectLst>
            <a:softEdge rad="63500"/>
          </a:effectLst>
        </p:spPr>
        <p:txBody>
          <a:bodyPr vert="horz" lIns="91440" tIns="45720" rIns="91440" bIns="45720" rtlCol="0" anchor="ctr">
            <a:normAutofit/>
          </a:bodyPr>
          <a:lstStyle>
            <a:defPPr>
              <a:defRPr lang="en-US"/>
            </a:defPPr>
            <a:lvl1pPr>
              <a:lnSpc>
                <a:spcPct val="90000"/>
              </a:lnSpc>
              <a:spcBef>
                <a:spcPct val="0"/>
              </a:spcBef>
              <a:buNone/>
              <a:defRPr sz="36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dirty="0"/>
              <a:t>Metabolome </a:t>
            </a:r>
          </a:p>
        </p:txBody>
      </p:sp>
      <p:sp>
        <p:nvSpPr>
          <p:cNvPr id="39" name="TextBox 38">
            <a:extLst>
              <a:ext uri="{FF2B5EF4-FFF2-40B4-BE49-F238E27FC236}">
                <a16:creationId xmlns:a16="http://schemas.microsoft.com/office/drawing/2014/main" id="{DC78A406-FBE0-70AA-96FD-726EA2D0CD37}"/>
              </a:ext>
            </a:extLst>
          </p:cNvPr>
          <p:cNvSpPr txBox="1"/>
          <p:nvPr/>
        </p:nvSpPr>
        <p:spPr>
          <a:xfrm>
            <a:off x="386373" y="4471874"/>
            <a:ext cx="2535247" cy="622800"/>
          </a:xfrm>
          <a:prstGeom prst="rect">
            <a:avLst/>
          </a:prstGeom>
          <a:solidFill>
            <a:srgbClr val="FFC000"/>
          </a:solidFill>
          <a:ln w="9525">
            <a:solidFill>
              <a:srgbClr val="4472C4">
                <a:alpha val="92000"/>
              </a:srgbClr>
            </a:solidFill>
          </a:ln>
          <a:effectLst>
            <a:softEdge rad="63500"/>
          </a:effectLst>
        </p:spPr>
        <p:txBody>
          <a:bodyPr vert="horz" lIns="91440" tIns="45720" rIns="91440" bIns="45720" rtlCol="0" anchor="ctr">
            <a:normAutofit/>
          </a:bodyPr>
          <a:lstStyle>
            <a:defPPr>
              <a:defRPr lang="en-US"/>
            </a:defPPr>
            <a:lvl1pPr>
              <a:lnSpc>
                <a:spcPct val="90000"/>
              </a:lnSpc>
              <a:spcBef>
                <a:spcPct val="0"/>
              </a:spcBef>
              <a:buNone/>
              <a:defRPr sz="36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dirty="0"/>
              <a:t>Metabolites</a:t>
            </a:r>
          </a:p>
        </p:txBody>
      </p:sp>
      <p:sp>
        <p:nvSpPr>
          <p:cNvPr id="45" name="TextBox 44">
            <a:extLst>
              <a:ext uri="{FF2B5EF4-FFF2-40B4-BE49-F238E27FC236}">
                <a16:creationId xmlns:a16="http://schemas.microsoft.com/office/drawing/2014/main" id="{6D8F2379-0878-B160-1457-399E862C805D}"/>
              </a:ext>
            </a:extLst>
          </p:cNvPr>
          <p:cNvSpPr txBox="1"/>
          <p:nvPr/>
        </p:nvSpPr>
        <p:spPr>
          <a:xfrm>
            <a:off x="430903" y="3701117"/>
            <a:ext cx="9501339" cy="646331"/>
          </a:xfrm>
          <a:prstGeom prst="rect">
            <a:avLst/>
          </a:prstGeom>
          <a:solidFill>
            <a:srgbClr val="1D9A78">
              <a:alpha val="24000"/>
            </a:srgbClr>
          </a:solidFill>
        </p:spPr>
        <p:txBody>
          <a:bodyPr wrap="square">
            <a:spAutoFit/>
          </a:bodyPr>
          <a:lstStyle/>
          <a:p>
            <a:pPr marL="285750" indent="-285750" algn="just">
              <a:buFont typeface="Arial" panose="020B0604020202020204" pitchFamily="34" charset="0"/>
              <a:buChar char="•"/>
            </a:pPr>
            <a:r>
              <a:rPr lang="en-GB" sz="1800" dirty="0">
                <a:effectLst/>
                <a:latin typeface="Arial" panose="020B0604020202020204" pitchFamily="34" charset="0"/>
              </a:rPr>
              <a:t>The complete collection of small molecule metabolites in a cell, organ, tissue or organism</a:t>
            </a:r>
          </a:p>
          <a:p>
            <a:pPr marL="285750" indent="-285750" algn="just">
              <a:buFont typeface="Arial" panose="020B0604020202020204" pitchFamily="34" charset="0"/>
              <a:buChar char="•"/>
            </a:pPr>
            <a:r>
              <a:rPr lang="en-GB" sz="1800" dirty="0">
                <a:effectLst/>
                <a:latin typeface="Arial" panose="020B0604020202020204" pitchFamily="34" charset="0"/>
              </a:rPr>
              <a:t>Dynamic</a:t>
            </a:r>
            <a:endParaRPr lang="en-GB" dirty="0"/>
          </a:p>
        </p:txBody>
      </p:sp>
      <p:sp>
        <p:nvSpPr>
          <p:cNvPr id="47" name="TextBox 46">
            <a:extLst>
              <a:ext uri="{FF2B5EF4-FFF2-40B4-BE49-F238E27FC236}">
                <a16:creationId xmlns:a16="http://schemas.microsoft.com/office/drawing/2014/main" id="{EC0625EB-59BA-638A-BFC0-FB2114913F08}"/>
              </a:ext>
            </a:extLst>
          </p:cNvPr>
          <p:cNvSpPr txBox="1"/>
          <p:nvPr/>
        </p:nvSpPr>
        <p:spPr>
          <a:xfrm>
            <a:off x="377825" y="5291119"/>
            <a:ext cx="7191354" cy="923330"/>
          </a:xfrm>
          <a:prstGeom prst="rect">
            <a:avLst/>
          </a:prstGeom>
          <a:solidFill>
            <a:srgbClr val="FFC002">
              <a:alpha val="15000"/>
            </a:srgbClr>
          </a:solidFill>
          <a:effectLst>
            <a:softEdge rad="76200"/>
          </a:effectLst>
        </p:spPr>
        <p:txBody>
          <a:bodyPr wrap="square">
            <a:spAutoFit/>
          </a:bodyPr>
          <a:lstStyle/>
          <a:p>
            <a:pPr marL="285750" indent="-285750" algn="just">
              <a:buFont typeface="Arial" panose="020B0604020202020204" pitchFamily="34" charset="0"/>
              <a:buChar char="•"/>
            </a:pPr>
            <a:r>
              <a:rPr lang="en-GB" dirty="0">
                <a:latin typeface="Arial" panose="020B0604020202020204" pitchFamily="34" charset="0"/>
              </a:rPr>
              <a:t>Human (and microbial) i</a:t>
            </a:r>
            <a:r>
              <a:rPr lang="en-GB" sz="1800" dirty="0">
                <a:effectLst/>
                <a:latin typeface="Arial" panose="020B0604020202020204" pitchFamily="34" charset="0"/>
              </a:rPr>
              <a:t>ntermediates and products of metabolism </a:t>
            </a:r>
            <a:endParaRPr lang="en-GB" dirty="0">
              <a:effectLst/>
            </a:endParaRPr>
          </a:p>
          <a:p>
            <a:pPr marL="285750" indent="-285750" algn="just">
              <a:buFont typeface="Arial" panose="020B0604020202020204" pitchFamily="34" charset="0"/>
              <a:buChar char="•"/>
            </a:pPr>
            <a:r>
              <a:rPr lang="en-GB" dirty="0">
                <a:latin typeface="Arial" panose="020B0604020202020204" pitchFamily="34" charset="0"/>
              </a:rPr>
              <a:t>e. g. a</a:t>
            </a:r>
            <a:r>
              <a:rPr lang="en-GB" sz="1800" dirty="0">
                <a:effectLst/>
                <a:latin typeface="Arial" panose="020B0604020202020204" pitchFamily="34" charset="0"/>
              </a:rPr>
              <a:t>ntibiotics, pigments, carbohydrates, fatty acids, amino acids </a:t>
            </a:r>
            <a:endParaRPr lang="en-GB" dirty="0">
              <a:effectLst/>
            </a:endParaRPr>
          </a:p>
          <a:p>
            <a:pPr marL="285750" indent="-285750" algn="just">
              <a:buFont typeface="Arial" panose="020B0604020202020204" pitchFamily="34" charset="0"/>
              <a:buChar char="•"/>
            </a:pPr>
            <a:r>
              <a:rPr lang="en-GB" sz="1800" dirty="0">
                <a:effectLst/>
                <a:latin typeface="Arial" panose="020B0604020202020204" pitchFamily="34" charset="0"/>
              </a:rPr>
              <a:t>Primary and secondary metabolites</a:t>
            </a:r>
          </a:p>
        </p:txBody>
      </p:sp>
      <p:pic>
        <p:nvPicPr>
          <p:cNvPr id="49" name="Picture 48" descr="A diagram of chemical reaction&#10;&#10;Description automatically generated">
            <a:extLst>
              <a:ext uri="{FF2B5EF4-FFF2-40B4-BE49-F238E27FC236}">
                <a16:creationId xmlns:a16="http://schemas.microsoft.com/office/drawing/2014/main" id="{D6C1F895-6DA0-DC2D-9309-539FCCE3E6D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b="78458"/>
          <a:stretch/>
        </p:blipFill>
        <p:spPr>
          <a:xfrm>
            <a:off x="3115538" y="4540342"/>
            <a:ext cx="3183961" cy="702262"/>
          </a:xfrm>
          <a:prstGeom prst="roundRect">
            <a:avLst>
              <a:gd name="adj" fmla="val 8594"/>
            </a:avLst>
          </a:prstGeom>
          <a:solidFill>
            <a:srgbClr val="FFFFFF">
              <a:shade val="85000"/>
            </a:srgbClr>
          </a:solidFill>
          <a:ln>
            <a:noFill/>
          </a:ln>
          <a:effectLst>
            <a:glow rad="63500">
              <a:srgbClr val="FFC000">
                <a:alpha val="40000"/>
              </a:srgbClr>
            </a:glow>
            <a:reflection blurRad="12700" stA="38000" endPos="28000" dist="5000" dir="5400000" sy="-100000" algn="bl" rotWithShape="0"/>
          </a:effectLst>
        </p:spPr>
      </p:pic>
      <p:pic>
        <p:nvPicPr>
          <p:cNvPr id="6145" name="Picture 1" descr="page2image1444498192">
            <a:extLst>
              <a:ext uri="{FF2B5EF4-FFF2-40B4-BE49-F238E27FC236}">
                <a16:creationId xmlns:a16="http://schemas.microsoft.com/office/drawing/2014/main" id="{4D4B0986-AD97-DE3A-E04F-833977304E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846" t="19286" b="22389"/>
          <a:stretch/>
        </p:blipFill>
        <p:spPr bwMode="auto">
          <a:xfrm>
            <a:off x="9396778" y="164314"/>
            <a:ext cx="1674495" cy="2760631"/>
          </a:xfrm>
          <a:prstGeom prst="roundRect">
            <a:avLst>
              <a:gd name="adj" fmla="val 8594"/>
            </a:avLst>
          </a:prstGeom>
          <a:solidFill>
            <a:srgbClr val="FFFFFF">
              <a:shade val="85000"/>
            </a:srgbClr>
          </a:solidFill>
          <a:ln>
            <a:noFill/>
          </a:ln>
          <a:effectLst>
            <a:glow rad="63500">
              <a:srgbClr val="4472C4">
                <a:alpha val="40000"/>
              </a:srgbClr>
            </a:glow>
            <a:reflection blurRad="12700" stA="38000" endPos="28000" dist="5000" dir="5400000" sy="-100000" algn="bl" rotWithShape="0"/>
          </a:effectLst>
        </p:spPr>
      </p:pic>
      <p:grpSp>
        <p:nvGrpSpPr>
          <p:cNvPr id="9" name="Group 8">
            <a:extLst>
              <a:ext uri="{FF2B5EF4-FFF2-40B4-BE49-F238E27FC236}">
                <a16:creationId xmlns:a16="http://schemas.microsoft.com/office/drawing/2014/main" id="{F6A2A6EB-74C6-BBEC-DEC6-D5B6C02A8981}"/>
              </a:ext>
            </a:extLst>
          </p:cNvPr>
          <p:cNvGrpSpPr/>
          <p:nvPr/>
        </p:nvGrpSpPr>
        <p:grpSpPr>
          <a:xfrm>
            <a:off x="7598001" y="4629919"/>
            <a:ext cx="3597553" cy="987402"/>
            <a:chOff x="8587950" y="4530857"/>
            <a:chExt cx="3523129" cy="1290668"/>
          </a:xfrm>
        </p:grpSpPr>
        <p:pic>
          <p:nvPicPr>
            <p:cNvPr id="7" name="Picture 6" descr="A close-up of a logo&#10;&#10;Description automatically generated">
              <a:extLst>
                <a:ext uri="{FF2B5EF4-FFF2-40B4-BE49-F238E27FC236}">
                  <a16:creationId xmlns:a16="http://schemas.microsoft.com/office/drawing/2014/main" id="{C5856698-D50F-FD1E-8B9D-DD0107946972}"/>
                </a:ext>
              </a:extLst>
            </p:cNvPr>
            <p:cNvPicPr>
              <a:picLocks noChangeAspect="1"/>
            </p:cNvPicPr>
            <p:nvPr/>
          </p:nvPicPr>
          <p:blipFill>
            <a:blip r:embed="rId8"/>
            <a:stretch>
              <a:fillRect/>
            </a:stretch>
          </p:blipFill>
          <p:spPr>
            <a:xfrm>
              <a:off x="8587950" y="4530857"/>
              <a:ext cx="3523129" cy="127398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DE2D5A8-862A-587C-C859-74E244E226E2}"/>
                </a:ext>
              </a:extLst>
            </p:cNvPr>
            <p:cNvSpPr txBox="1"/>
            <p:nvPr/>
          </p:nvSpPr>
          <p:spPr>
            <a:xfrm>
              <a:off x="10389582" y="5452193"/>
              <a:ext cx="1721497" cy="369332"/>
            </a:xfrm>
            <a:prstGeom prst="rect">
              <a:avLst/>
            </a:prstGeom>
            <a:noFill/>
          </p:spPr>
          <p:txBody>
            <a:bodyPr wrap="none" rtlCol="0">
              <a:spAutoFit/>
            </a:bodyPr>
            <a:lstStyle/>
            <a:p>
              <a:r>
                <a:rPr lang="en-US" dirty="0"/>
                <a:t>https://</a:t>
              </a:r>
              <a:r>
                <a:rPr lang="en-US" dirty="0" err="1"/>
                <a:t>hmdb.ca</a:t>
              </a:r>
              <a:endParaRPr lang="en-US" dirty="0"/>
            </a:p>
          </p:txBody>
        </p:sp>
      </p:grpSp>
    </p:spTree>
    <p:extLst>
      <p:ext uri="{BB962C8B-B14F-4D97-AF65-F5344CB8AC3E}">
        <p14:creationId xmlns:p14="http://schemas.microsoft.com/office/powerpoint/2010/main" val="444694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33E1FE-67E6-ADE2-4F57-8FD8ED64BAE4}"/>
              </a:ext>
            </a:extLst>
          </p:cNvPr>
          <p:cNvSpPr>
            <a:spLocks noGrp="1"/>
          </p:cNvSpPr>
          <p:nvPr>
            <p:ph type="title"/>
          </p:nvPr>
        </p:nvSpPr>
        <p:spPr>
          <a:xfrm>
            <a:off x="740923" y="206749"/>
            <a:ext cx="10515600" cy="595891"/>
          </a:xfrm>
        </p:spPr>
        <p:txBody>
          <a:bodyPr vert="horz" lIns="91440" tIns="45720" rIns="91440" bIns="45720" rtlCol="0" anchor="ctr">
            <a:noAutofit/>
          </a:bodyPr>
          <a:lstStyle/>
          <a:p>
            <a:r>
              <a:rPr lang="en-US" sz="3200" b="1" kern="1200" dirty="0">
                <a:solidFill>
                  <a:schemeClr val="tx1"/>
                </a:solidFill>
                <a:latin typeface="+mj-lt"/>
                <a:ea typeface="+mj-ea"/>
                <a:cs typeface="+mj-cs"/>
              </a:rPr>
              <a:t>Parkinson’s disease - Overview </a:t>
            </a:r>
          </a:p>
        </p:txBody>
      </p:sp>
      <p:pic>
        <p:nvPicPr>
          <p:cNvPr id="5" name="Content Placeholder 4" descr="A diagram of a disease&#10;&#10;Description automatically generated">
            <a:extLst>
              <a:ext uri="{FF2B5EF4-FFF2-40B4-BE49-F238E27FC236}">
                <a16:creationId xmlns:a16="http://schemas.microsoft.com/office/drawing/2014/main" id="{287727B3-DF2C-398C-F86E-4FD2F87016A9}"/>
              </a:ext>
            </a:extLst>
          </p:cNvPr>
          <p:cNvPicPr>
            <a:picLocks noGrp="1" noChangeAspect="1"/>
          </p:cNvPicPr>
          <p:nvPr>
            <p:ph idx="1"/>
          </p:nvPr>
        </p:nvPicPr>
        <p:blipFill rotWithShape="1">
          <a:blip r:embed="rId3"/>
          <a:srcRect t="3957" r="28916" b="12174"/>
          <a:stretch/>
        </p:blipFill>
        <p:spPr>
          <a:xfrm>
            <a:off x="1022600" y="633987"/>
            <a:ext cx="5996831" cy="4068251"/>
          </a:xfrm>
        </p:spPr>
      </p:pic>
      <p:sp>
        <p:nvSpPr>
          <p:cNvPr id="10" name="TextBox 9">
            <a:extLst>
              <a:ext uri="{FF2B5EF4-FFF2-40B4-BE49-F238E27FC236}">
                <a16:creationId xmlns:a16="http://schemas.microsoft.com/office/drawing/2014/main" id="{89B29B8C-49F8-76A5-8650-77BC0D4405FB}"/>
              </a:ext>
            </a:extLst>
          </p:cNvPr>
          <p:cNvSpPr txBox="1"/>
          <p:nvPr/>
        </p:nvSpPr>
        <p:spPr>
          <a:xfrm>
            <a:off x="1422400" y="4856847"/>
            <a:ext cx="7442199" cy="369332"/>
          </a:xfrm>
          <a:prstGeom prst="rect">
            <a:avLst/>
          </a:prstGeom>
          <a:solidFill>
            <a:srgbClr val="B74919">
              <a:alpha val="43137"/>
            </a:srgbClr>
          </a:solidFill>
        </p:spPr>
        <p:txBody>
          <a:bodyPr wrap="square">
            <a:spAutoFit/>
          </a:bodyPr>
          <a:lstStyle/>
          <a:p>
            <a:r>
              <a:rPr lang="en-GB" b="0" i="0" u="none" strike="noStrike" dirty="0">
                <a:effectLst/>
              </a:rPr>
              <a:t>The current </a:t>
            </a:r>
            <a:r>
              <a:rPr lang="en-GB" b="1" i="0" u="none" strike="noStrike" dirty="0">
                <a:effectLst/>
              </a:rPr>
              <a:t>diagnosis</a:t>
            </a:r>
            <a:r>
              <a:rPr lang="en-GB" b="0" i="0" u="none" strike="noStrike" dirty="0">
                <a:effectLst/>
              </a:rPr>
              <a:t> of PD essentially relies on evaluation of </a:t>
            </a:r>
            <a:r>
              <a:rPr lang="en-GB" b="1" i="0" u="none" strike="noStrike" dirty="0">
                <a:effectLst/>
              </a:rPr>
              <a:t>clinical signs</a:t>
            </a:r>
            <a:endParaRPr lang="en-US" b="1" dirty="0"/>
          </a:p>
        </p:txBody>
      </p:sp>
      <p:pic>
        <p:nvPicPr>
          <p:cNvPr id="11" name="Content Placeholder 4" descr="A diagram of a disease&#10;&#10;Description automatically generated">
            <a:extLst>
              <a:ext uri="{FF2B5EF4-FFF2-40B4-BE49-F238E27FC236}">
                <a16:creationId xmlns:a16="http://schemas.microsoft.com/office/drawing/2014/main" id="{C74B7D57-00A7-5DBD-0317-0B32E158FD19}"/>
              </a:ext>
            </a:extLst>
          </p:cNvPr>
          <p:cNvPicPr>
            <a:picLocks noChangeAspect="1"/>
          </p:cNvPicPr>
          <p:nvPr/>
        </p:nvPicPr>
        <p:blipFill rotWithShape="1">
          <a:blip r:embed="rId3"/>
          <a:srcRect l="70061" t="28484" r="-86" b="26914"/>
          <a:stretch/>
        </p:blipFill>
        <p:spPr>
          <a:xfrm>
            <a:off x="7477697" y="1124488"/>
            <a:ext cx="3598138" cy="3073204"/>
          </a:xfrm>
          <a:prstGeom prst="rect">
            <a:avLst/>
          </a:prstGeom>
        </p:spPr>
      </p:pic>
      <p:sp>
        <p:nvSpPr>
          <p:cNvPr id="13" name="TextBox 12">
            <a:extLst>
              <a:ext uri="{FF2B5EF4-FFF2-40B4-BE49-F238E27FC236}">
                <a16:creationId xmlns:a16="http://schemas.microsoft.com/office/drawing/2014/main" id="{52D2E9D1-D11E-5A35-57C8-1C25D8603431}"/>
              </a:ext>
            </a:extLst>
          </p:cNvPr>
          <p:cNvSpPr txBox="1"/>
          <p:nvPr/>
        </p:nvSpPr>
        <p:spPr>
          <a:xfrm>
            <a:off x="6688667" y="6458338"/>
            <a:ext cx="4275666" cy="400110"/>
          </a:xfrm>
          <a:prstGeom prst="rect">
            <a:avLst/>
          </a:prstGeom>
          <a:noFill/>
        </p:spPr>
        <p:txBody>
          <a:bodyPr wrap="square">
            <a:spAutoFit/>
          </a:bodyPr>
          <a:lstStyle/>
          <a:p>
            <a:r>
              <a:rPr lang="en-GB" sz="1000" dirty="0">
                <a:effectLst/>
              </a:rPr>
              <a:t>A.M. Castonguay, et al. Treating Parkinson’s Disease with Antibodies: Previous Studies and Future Directions. J </a:t>
            </a:r>
            <a:r>
              <a:rPr lang="en-GB" sz="1000" dirty="0" err="1">
                <a:effectLst/>
              </a:rPr>
              <a:t>Parkinsons</a:t>
            </a:r>
            <a:r>
              <a:rPr lang="en-GB" sz="1000" dirty="0">
                <a:effectLst/>
              </a:rPr>
              <a:t> Dis. 2021</a:t>
            </a:r>
          </a:p>
        </p:txBody>
      </p:sp>
      <p:sp>
        <p:nvSpPr>
          <p:cNvPr id="15" name="Arc 14">
            <a:extLst>
              <a:ext uri="{FF2B5EF4-FFF2-40B4-BE49-F238E27FC236}">
                <a16:creationId xmlns:a16="http://schemas.microsoft.com/office/drawing/2014/main" id="{90A5F9B2-454A-96AE-8FA9-2B5363613DAD}"/>
              </a:ext>
            </a:extLst>
          </p:cNvPr>
          <p:cNvSpPr/>
          <p:nvPr/>
        </p:nvSpPr>
        <p:spPr>
          <a:xfrm rot="6434979">
            <a:off x="7656432" y="2675863"/>
            <a:ext cx="2508025" cy="2470929"/>
          </a:xfrm>
          <a:prstGeom prst="arc">
            <a:avLst>
              <a:gd name="adj1" fmla="val 16157141"/>
              <a:gd name="adj2" fmla="val 19580881"/>
            </a:avLst>
          </a:prstGeom>
          <a:ln w="1905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23" name="Group 22">
            <a:extLst>
              <a:ext uri="{FF2B5EF4-FFF2-40B4-BE49-F238E27FC236}">
                <a16:creationId xmlns:a16="http://schemas.microsoft.com/office/drawing/2014/main" id="{AA9B2698-2B32-284E-A3FF-B3C50F3AB17B}"/>
              </a:ext>
            </a:extLst>
          </p:cNvPr>
          <p:cNvGrpSpPr/>
          <p:nvPr/>
        </p:nvGrpSpPr>
        <p:grpSpPr>
          <a:xfrm>
            <a:off x="1422401" y="5253341"/>
            <a:ext cx="4231714" cy="852003"/>
            <a:chOff x="9268851" y="4194616"/>
            <a:chExt cx="2654196" cy="1046106"/>
          </a:xfrm>
        </p:grpSpPr>
        <p:sp>
          <p:nvSpPr>
            <p:cNvPr id="20" name="Rectangle 19">
              <a:extLst>
                <a:ext uri="{FF2B5EF4-FFF2-40B4-BE49-F238E27FC236}">
                  <a16:creationId xmlns:a16="http://schemas.microsoft.com/office/drawing/2014/main" id="{70B1F787-8283-E30A-ECA0-97C4CABC6165}"/>
                </a:ext>
              </a:extLst>
            </p:cNvPr>
            <p:cNvSpPr/>
            <p:nvPr/>
          </p:nvSpPr>
          <p:spPr>
            <a:xfrm>
              <a:off x="9268851" y="4229512"/>
              <a:ext cx="2654196" cy="1011210"/>
            </a:xfrm>
            <a:prstGeom prst="rect">
              <a:avLst/>
            </a:prstGeom>
            <a:solidFill>
              <a:srgbClr val="E1B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10B2E7D2-FCA9-A5C7-A3AA-0272E2F10EC5}"/>
                </a:ext>
              </a:extLst>
            </p:cNvPr>
            <p:cNvSpPr/>
            <p:nvPr/>
          </p:nvSpPr>
          <p:spPr>
            <a:xfrm>
              <a:off x="9318144" y="4552316"/>
              <a:ext cx="2549743" cy="584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 labor intensive</a:t>
              </a:r>
            </a:p>
            <a:p>
              <a:r>
                <a:rPr lang="en-US" sz="1600" dirty="0">
                  <a:solidFill>
                    <a:schemeClr val="tx1"/>
                  </a:solidFill>
                </a:rPr>
                <a:t>- expensive</a:t>
              </a:r>
            </a:p>
          </p:txBody>
        </p:sp>
        <p:sp>
          <p:nvSpPr>
            <p:cNvPr id="22" name="TextBox 21">
              <a:extLst>
                <a:ext uri="{FF2B5EF4-FFF2-40B4-BE49-F238E27FC236}">
                  <a16:creationId xmlns:a16="http://schemas.microsoft.com/office/drawing/2014/main" id="{14497FCF-8A5F-18BB-B798-EA737FB51ACF}"/>
                </a:ext>
              </a:extLst>
            </p:cNvPr>
            <p:cNvSpPr txBox="1"/>
            <p:nvPr/>
          </p:nvSpPr>
          <p:spPr>
            <a:xfrm>
              <a:off x="9268851" y="4194616"/>
              <a:ext cx="2648329" cy="376426"/>
            </a:xfrm>
            <a:prstGeom prst="rect">
              <a:avLst/>
            </a:prstGeom>
            <a:noFill/>
          </p:spPr>
          <p:txBody>
            <a:bodyPr wrap="square">
              <a:spAutoFit/>
            </a:bodyPr>
            <a:lstStyle/>
            <a:p>
              <a:r>
                <a:rPr lang="en-US" sz="1600" dirty="0"/>
                <a:t>Diagnosis and staging of using </a:t>
              </a:r>
              <a:r>
                <a:rPr lang="en-US" sz="1600" b="1" dirty="0"/>
                <a:t>neuroimaging</a:t>
              </a:r>
              <a:r>
                <a:rPr lang="en-US" sz="1600" dirty="0"/>
                <a:t> </a:t>
              </a:r>
            </a:p>
          </p:txBody>
        </p:sp>
      </p:grpSp>
      <p:sp>
        <p:nvSpPr>
          <p:cNvPr id="2" name="TextBox 1">
            <a:extLst>
              <a:ext uri="{FF2B5EF4-FFF2-40B4-BE49-F238E27FC236}">
                <a16:creationId xmlns:a16="http://schemas.microsoft.com/office/drawing/2014/main" id="{EFFAEADB-3DD8-AED5-DC7E-00D40D92AAC3}"/>
              </a:ext>
            </a:extLst>
          </p:cNvPr>
          <p:cNvSpPr txBox="1"/>
          <p:nvPr/>
        </p:nvSpPr>
        <p:spPr>
          <a:xfrm>
            <a:off x="6537886" y="5380788"/>
            <a:ext cx="4426447" cy="1021556"/>
          </a:xfrm>
          <a:prstGeom prst="roundRect">
            <a:avLst/>
          </a:prstGeom>
          <a:solidFill>
            <a:schemeClr val="accent1"/>
          </a:solidFill>
          <a:ln>
            <a:noFill/>
          </a:ln>
        </p:spPr>
        <p:txBody>
          <a:bodyPr wrap="square" rtlCol="0">
            <a:spAutoFit/>
          </a:bodyPr>
          <a:lstStyle/>
          <a:p>
            <a:r>
              <a:rPr lang="en-US" dirty="0"/>
              <a:t>An effort to define specific disease-related biomarkers → </a:t>
            </a:r>
            <a:r>
              <a:rPr lang="en-US" b="1" dirty="0"/>
              <a:t>metabolomics</a:t>
            </a:r>
            <a:r>
              <a:rPr lang="en-US" dirty="0"/>
              <a:t> is such and approach</a:t>
            </a:r>
          </a:p>
        </p:txBody>
      </p:sp>
      <p:sp>
        <p:nvSpPr>
          <p:cNvPr id="3" name="Right Arrow 2">
            <a:extLst>
              <a:ext uri="{FF2B5EF4-FFF2-40B4-BE49-F238E27FC236}">
                <a16:creationId xmlns:a16="http://schemas.microsoft.com/office/drawing/2014/main" id="{44080CD7-06E8-172B-B766-6D26B2AE55FC}"/>
              </a:ext>
            </a:extLst>
          </p:cNvPr>
          <p:cNvSpPr/>
          <p:nvPr/>
        </p:nvSpPr>
        <p:spPr>
          <a:xfrm>
            <a:off x="5998723" y="5683366"/>
            <a:ext cx="372338" cy="1314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04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951D-ADA6-68B1-27F0-6E32AA5AEB27}"/>
              </a:ext>
            </a:extLst>
          </p:cNvPr>
          <p:cNvSpPr>
            <a:spLocks noGrp="1"/>
          </p:cNvSpPr>
          <p:nvPr>
            <p:ph type="title"/>
          </p:nvPr>
        </p:nvSpPr>
        <p:spPr>
          <a:xfrm>
            <a:off x="767080" y="292893"/>
            <a:ext cx="10515600" cy="776288"/>
          </a:xfrm>
        </p:spPr>
        <p:txBody>
          <a:bodyPr>
            <a:normAutofit/>
          </a:bodyPr>
          <a:lstStyle/>
          <a:p>
            <a:r>
              <a:rPr lang="en-GB" sz="3600" b="0" i="0" u="none" strike="noStrike" dirty="0">
                <a:solidFill>
                  <a:srgbClr val="333333"/>
                </a:solidFill>
                <a:effectLst/>
                <a:latin typeface="Georgia" panose="02040502050405020303" pitchFamily="18" charset="0"/>
              </a:rPr>
              <a:t>Metabolomics - novel insight into PD pathogenesis</a:t>
            </a:r>
            <a:endParaRPr lang="en-US" sz="3600" dirty="0"/>
          </a:p>
        </p:txBody>
      </p:sp>
      <p:graphicFrame>
        <p:nvGraphicFramePr>
          <p:cNvPr id="5" name="Content Placeholder 2">
            <a:extLst>
              <a:ext uri="{FF2B5EF4-FFF2-40B4-BE49-F238E27FC236}">
                <a16:creationId xmlns:a16="http://schemas.microsoft.com/office/drawing/2014/main" id="{CC281889-19CB-CB5A-485F-F0073FD412EA}"/>
              </a:ext>
            </a:extLst>
          </p:cNvPr>
          <p:cNvGraphicFramePr>
            <a:graphicFrameLocks noGrp="1"/>
          </p:cNvGraphicFramePr>
          <p:nvPr>
            <p:ph idx="1"/>
            <p:extLst>
              <p:ext uri="{D42A27DB-BD31-4B8C-83A1-F6EECF244321}">
                <p14:modId xmlns:p14="http://schemas.microsoft.com/office/powerpoint/2010/main" val="177505572"/>
              </p:ext>
            </p:extLst>
          </p:nvPr>
        </p:nvGraphicFramePr>
        <p:xfrm>
          <a:off x="76708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E03C984-5481-75E4-29B4-D4BDA8D9619F}"/>
              </a:ext>
            </a:extLst>
          </p:cNvPr>
          <p:cNvSpPr txBox="1"/>
          <p:nvPr/>
        </p:nvSpPr>
        <p:spPr>
          <a:xfrm>
            <a:off x="6695440" y="5604669"/>
            <a:ext cx="4099560" cy="1177245"/>
          </a:xfrm>
          <a:prstGeom prst="rect">
            <a:avLst/>
          </a:prstGeom>
          <a:noFill/>
        </p:spPr>
        <p:txBody>
          <a:bodyPr wrap="square">
            <a:spAutoFit/>
          </a:bodyPr>
          <a:lstStyle/>
          <a:p>
            <a:r>
              <a:rPr lang="en-GB" sz="1000"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en-GB" sz="10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Hatano</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 </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Neurol</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Neurosurg</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Psychiatry</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2016;87:295–301.</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baseline="30000" dirty="0">
                <a:solidFill>
                  <a:srgbClr val="000000"/>
                </a:solidFill>
                <a:latin typeface="Calibri" panose="020F0502020204030204" pitchFamily="34" charset="0"/>
                <a:cs typeface="Calibri" panose="020F0502020204030204" pitchFamily="34" charset="0"/>
              </a:rPr>
              <a:t>2</a:t>
            </a:r>
            <a:r>
              <a:rPr lang="en-GB" sz="1000" kern="100" dirty="0">
                <a:effectLst/>
                <a:latin typeface="Calibri" panose="020F0502020204030204" pitchFamily="34" charset="0"/>
                <a:ea typeface="Calibri" panose="020F0502020204030204" pitchFamily="34" charset="0"/>
                <a:cs typeface="Calibri" panose="020F0502020204030204" pitchFamily="34" charset="0"/>
              </a:rPr>
              <a:t> </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 W. </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Mov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Disord</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2017;32:1720–8</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baseline="30000" dirty="0">
                <a:solidFill>
                  <a:srgbClr val="000000"/>
                </a:solidFill>
                <a:latin typeface="Calibri" panose="020F0502020204030204" pitchFamily="34" charset="0"/>
                <a:cs typeface="Calibri" panose="020F0502020204030204" pitchFamily="34" charset="0"/>
              </a:rPr>
              <a:t>3</a:t>
            </a:r>
            <a:r>
              <a:rPr lang="en-GB" sz="1000" kern="100" dirty="0">
                <a:effectLst/>
                <a:latin typeface="Calibri" panose="020F0502020204030204" pitchFamily="34" charset="0"/>
                <a:ea typeface="Calibri" panose="020F0502020204030204" pitchFamily="34" charset="0"/>
                <a:cs typeface="Calibri" panose="020F0502020204030204" pitchFamily="34" charset="0"/>
              </a:rPr>
              <a:t> </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Masato A. </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Mol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Neurodegener</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2019;14:35.</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baseline="30000" dirty="0">
                <a:solidFill>
                  <a:srgbClr val="000000"/>
                </a:solidFill>
                <a:latin typeface="Calibri" panose="020F0502020204030204" pitchFamily="34" charset="0"/>
                <a:cs typeface="Calibri" panose="020F0502020204030204" pitchFamily="34" charset="0"/>
              </a:rPr>
              <a:t>4</a:t>
            </a:r>
            <a:r>
              <a:rPr lang="en-GB" sz="105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Saiki S. </a:t>
            </a:r>
            <a:r>
              <a:rPr lang="en-GB" sz="1050" i="1"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Sci Rep</a:t>
            </a:r>
            <a:r>
              <a:rPr lang="en-GB" sz="105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2017;7:7328</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baseline="30000" dirty="0">
                <a:solidFill>
                  <a:srgbClr val="000000"/>
                </a:solidFill>
                <a:latin typeface="Calibri" panose="020F0502020204030204" pitchFamily="34" charset="0"/>
                <a:cs typeface="Calibri" panose="020F0502020204030204" pitchFamily="34" charset="0"/>
              </a:rPr>
              <a:t>5</a:t>
            </a:r>
            <a:r>
              <a:rPr lang="en-GB" sz="1000" kern="100" dirty="0">
                <a:effectLst/>
                <a:latin typeface="Calibri" panose="020F0502020204030204" pitchFamily="34" charset="0"/>
                <a:ea typeface="Calibri" panose="020F0502020204030204" pitchFamily="34" charset="0"/>
                <a:cs typeface="Calibri" panose="020F0502020204030204" pitchFamily="34" charset="0"/>
              </a:rPr>
              <a:t> </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Chang KH. </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Mol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Neurobiol</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2018;55:6319–28</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baseline="30000" dirty="0">
                <a:solidFill>
                  <a:srgbClr val="000000"/>
                </a:solidFill>
                <a:latin typeface="Calibri" panose="020F0502020204030204" pitchFamily="34" charset="0"/>
                <a:cs typeface="Calibri" panose="020F0502020204030204" pitchFamily="34" charset="0"/>
              </a:rPr>
              <a:t>6</a:t>
            </a:r>
            <a:r>
              <a:rPr lang="en-GB" sz="1000" kern="100" dirty="0">
                <a:effectLst/>
                <a:latin typeface="Calibri" panose="020F0502020204030204" pitchFamily="34" charset="0"/>
                <a:ea typeface="Calibri" panose="020F0502020204030204" pitchFamily="34" charset="0"/>
                <a:cs typeface="Calibri" panose="020F0502020204030204" pitchFamily="34" charset="0"/>
              </a:rPr>
              <a:t> </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Schulte EC</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PLoS</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One</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2016;11:e0147129.</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000" kern="100" baseline="30000" dirty="0">
                <a:solidFill>
                  <a:srgbClr val="000000"/>
                </a:solidFill>
                <a:latin typeface="Calibri" panose="020F0502020204030204" pitchFamily="34" charset="0"/>
                <a:cs typeface="Calibri" panose="020F0502020204030204" pitchFamily="34" charset="0"/>
              </a:rPr>
              <a:t>7</a:t>
            </a:r>
            <a:r>
              <a:rPr lang="en-GB" sz="1000" kern="100" dirty="0">
                <a:effectLst/>
                <a:latin typeface="Calibri" panose="020F0502020204030204" pitchFamily="34" charset="0"/>
                <a:ea typeface="Calibri" panose="020F0502020204030204" pitchFamily="34" charset="0"/>
                <a:cs typeface="Calibri" panose="020F0502020204030204" pitchFamily="34" charset="0"/>
              </a:rPr>
              <a:t> </a:t>
            </a:r>
            <a:r>
              <a:rPr lang="en-GB" sz="10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MahmoudianDehkordi</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Alzheimers</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Dement</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2019;15:76–92</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453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0C89-E51B-D426-B93B-6192016DFAF7}"/>
              </a:ext>
            </a:extLst>
          </p:cNvPr>
          <p:cNvSpPr>
            <a:spLocks noGrp="1"/>
          </p:cNvSpPr>
          <p:nvPr>
            <p:ph type="title"/>
          </p:nvPr>
        </p:nvSpPr>
        <p:spPr>
          <a:xfrm>
            <a:off x="725285" y="731383"/>
            <a:ext cx="10515600" cy="524999"/>
          </a:xfrm>
        </p:spPr>
        <p:txBody>
          <a:bodyPr>
            <a:noAutofit/>
          </a:bodyPr>
          <a:lstStyle/>
          <a:p>
            <a:r>
              <a:rPr lang="en-GB" sz="3600" b="1" i="0" u="none" strike="noStrike" dirty="0">
                <a:solidFill>
                  <a:srgbClr val="222222"/>
                </a:solidFill>
                <a:effectLst/>
                <a:latin typeface="-apple-system"/>
              </a:rPr>
              <a:t>Metabolic pathway changes in the Parkinson's Disease Dementia (PDD) brain</a:t>
            </a:r>
            <a:br>
              <a:rPr lang="en-GB" sz="3600" b="1" i="0" u="none" strike="noStrike" dirty="0">
                <a:solidFill>
                  <a:srgbClr val="222222"/>
                </a:solidFill>
                <a:effectLst/>
                <a:latin typeface="-apple-system"/>
              </a:rPr>
            </a:br>
            <a:endParaRPr lang="en-US" sz="3600" dirty="0"/>
          </a:p>
        </p:txBody>
      </p:sp>
      <p:sp>
        <p:nvSpPr>
          <p:cNvPr id="19" name="TextBox 18">
            <a:extLst>
              <a:ext uri="{FF2B5EF4-FFF2-40B4-BE49-F238E27FC236}">
                <a16:creationId xmlns:a16="http://schemas.microsoft.com/office/drawing/2014/main" id="{177036A0-86D4-6A1F-8ABE-C52B39D4520A}"/>
              </a:ext>
            </a:extLst>
          </p:cNvPr>
          <p:cNvSpPr txBox="1"/>
          <p:nvPr/>
        </p:nvSpPr>
        <p:spPr>
          <a:xfrm>
            <a:off x="6688666" y="6457890"/>
            <a:ext cx="4334933" cy="400110"/>
          </a:xfrm>
          <a:prstGeom prst="rect">
            <a:avLst/>
          </a:prstGeom>
          <a:noFill/>
        </p:spPr>
        <p:txBody>
          <a:bodyPr wrap="square">
            <a:spAutoFit/>
          </a:bodyPr>
          <a:lstStyle/>
          <a:p>
            <a:r>
              <a:rPr lang="en-GB" sz="1000" b="0" i="0" u="none" strike="noStrike" dirty="0" err="1">
                <a:solidFill>
                  <a:srgbClr val="222222"/>
                </a:solidFill>
                <a:effectLst/>
                <a:latin typeface="-apple-system"/>
              </a:rPr>
              <a:t>Scholefield</a:t>
            </a:r>
            <a:r>
              <a:rPr lang="en-GB" sz="1000" b="0" i="0" u="none" strike="noStrike" dirty="0">
                <a:solidFill>
                  <a:srgbClr val="222222"/>
                </a:solidFill>
                <a:effectLst/>
                <a:latin typeface="-apple-system"/>
              </a:rPr>
              <a:t>, M, </a:t>
            </a:r>
            <a:r>
              <a:rPr lang="en-GB" sz="1000" b="0" i="1" u="none" strike="noStrike" dirty="0">
                <a:solidFill>
                  <a:srgbClr val="222222"/>
                </a:solidFill>
                <a:effectLst/>
                <a:latin typeface="-apple-system"/>
              </a:rPr>
              <a:t>et al.</a:t>
            </a:r>
            <a:r>
              <a:rPr lang="en-GB" sz="1000" b="0" i="0" u="none" strike="noStrike" dirty="0">
                <a:solidFill>
                  <a:srgbClr val="222222"/>
                </a:solidFill>
                <a:effectLst/>
                <a:latin typeface="-apple-system"/>
              </a:rPr>
              <a:t> Multi-regional alterations in glucose and purine metabolic pathways in the Parkinson’s disease dementia brain. </a:t>
            </a:r>
            <a:r>
              <a:rPr lang="en-GB" sz="1000" b="0" i="1" u="none" strike="noStrike" dirty="0" err="1">
                <a:solidFill>
                  <a:srgbClr val="222222"/>
                </a:solidFill>
                <a:effectLst/>
                <a:latin typeface="-apple-system"/>
              </a:rPr>
              <a:t>npj</a:t>
            </a:r>
            <a:r>
              <a:rPr lang="en-GB" sz="1000" b="0" i="1" u="none" strike="noStrike" dirty="0">
                <a:solidFill>
                  <a:srgbClr val="222222"/>
                </a:solidFill>
                <a:effectLst/>
                <a:latin typeface="-apple-system"/>
              </a:rPr>
              <a:t> </a:t>
            </a:r>
            <a:r>
              <a:rPr lang="en-GB" sz="1000" b="0" i="1" u="none" strike="noStrike" dirty="0" err="1">
                <a:solidFill>
                  <a:srgbClr val="222222"/>
                </a:solidFill>
                <a:effectLst/>
                <a:latin typeface="-apple-system"/>
              </a:rPr>
              <a:t>Parkinsons</a:t>
            </a:r>
            <a:r>
              <a:rPr lang="en-GB" sz="1000" b="0" i="1" u="none" strike="noStrike" dirty="0">
                <a:solidFill>
                  <a:srgbClr val="222222"/>
                </a:solidFill>
                <a:effectLst/>
                <a:latin typeface="-apple-system"/>
              </a:rPr>
              <a:t> Dis.</a:t>
            </a:r>
            <a:r>
              <a:rPr lang="en-GB" sz="1000" dirty="0">
                <a:solidFill>
                  <a:srgbClr val="222222"/>
                </a:solidFill>
                <a:latin typeface="-apple-system"/>
              </a:rPr>
              <a:t> </a:t>
            </a:r>
            <a:r>
              <a:rPr lang="en-GB" sz="1000" b="0" i="0" u="none" strike="noStrike" dirty="0">
                <a:solidFill>
                  <a:srgbClr val="222222"/>
                </a:solidFill>
                <a:effectLst/>
                <a:latin typeface="-apple-system"/>
              </a:rPr>
              <a:t>2023</a:t>
            </a:r>
            <a:endParaRPr lang="en-US" sz="1000" dirty="0"/>
          </a:p>
        </p:txBody>
      </p:sp>
      <p:grpSp>
        <p:nvGrpSpPr>
          <p:cNvPr id="3" name="Group 2">
            <a:extLst>
              <a:ext uri="{FF2B5EF4-FFF2-40B4-BE49-F238E27FC236}">
                <a16:creationId xmlns:a16="http://schemas.microsoft.com/office/drawing/2014/main" id="{F7A654C1-0AF9-7458-5C54-2B612FD3770A}"/>
              </a:ext>
            </a:extLst>
          </p:cNvPr>
          <p:cNvGrpSpPr/>
          <p:nvPr/>
        </p:nvGrpSpPr>
        <p:grpSpPr>
          <a:xfrm>
            <a:off x="1907522" y="1192693"/>
            <a:ext cx="8376955" cy="4871304"/>
            <a:chOff x="1963667" y="1526049"/>
            <a:chExt cx="8376955" cy="4871304"/>
          </a:xfrm>
        </p:grpSpPr>
        <p:pic>
          <p:nvPicPr>
            <p:cNvPr id="7" name="Picture 6" descr="A diagram of a diagram&#10;&#10;Description automatically generated">
              <a:extLst>
                <a:ext uri="{FF2B5EF4-FFF2-40B4-BE49-F238E27FC236}">
                  <a16:creationId xmlns:a16="http://schemas.microsoft.com/office/drawing/2014/main" id="{2F648BB5-C037-A92C-3CB6-FC21D9EB2C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63667" y="1526049"/>
              <a:ext cx="8376955" cy="4871304"/>
            </a:xfrm>
            <a:prstGeom prst="rect">
              <a:avLst/>
            </a:prstGeom>
          </p:spPr>
        </p:pic>
        <p:sp>
          <p:nvSpPr>
            <p:cNvPr id="5" name="Rectangle 4">
              <a:extLst>
                <a:ext uri="{FF2B5EF4-FFF2-40B4-BE49-F238E27FC236}">
                  <a16:creationId xmlns:a16="http://schemas.microsoft.com/office/drawing/2014/main" id="{D70497BE-8C53-0407-CAE4-03A39C638447}"/>
                </a:ext>
              </a:extLst>
            </p:cNvPr>
            <p:cNvSpPr/>
            <p:nvPr/>
          </p:nvSpPr>
          <p:spPr>
            <a:xfrm>
              <a:off x="2313094" y="1605071"/>
              <a:ext cx="1739618" cy="1702573"/>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6699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rain&#10;&#10;Description automatically generated">
            <a:extLst>
              <a:ext uri="{FF2B5EF4-FFF2-40B4-BE49-F238E27FC236}">
                <a16:creationId xmlns:a16="http://schemas.microsoft.com/office/drawing/2014/main" id="{0AC6E277-DDCE-B196-4AD6-C4B9A4B23801}"/>
              </a:ext>
            </a:extLst>
          </p:cNvPr>
          <p:cNvPicPr>
            <a:picLocks noChangeAspect="1"/>
          </p:cNvPicPr>
          <p:nvPr/>
        </p:nvPicPr>
        <p:blipFill rotWithShape="1">
          <a:blip r:embed="rId3"/>
          <a:srcRect t="31481" b="34098"/>
          <a:stretch/>
        </p:blipFill>
        <p:spPr>
          <a:xfrm>
            <a:off x="1004934" y="1354668"/>
            <a:ext cx="10182132" cy="3716866"/>
          </a:xfrm>
          <a:prstGeom prst="rect">
            <a:avLst/>
          </a:prstGeom>
        </p:spPr>
      </p:pic>
      <p:sp>
        <p:nvSpPr>
          <p:cNvPr id="6" name="Rectangle 1">
            <a:extLst>
              <a:ext uri="{FF2B5EF4-FFF2-40B4-BE49-F238E27FC236}">
                <a16:creationId xmlns:a16="http://schemas.microsoft.com/office/drawing/2014/main" id="{5534B495-6A4A-BE51-0C5C-734B66A7144D}"/>
              </a:ext>
            </a:extLst>
          </p:cNvPr>
          <p:cNvSpPr>
            <a:spLocks noGrp="1" noChangeArrowheads="1"/>
          </p:cNvSpPr>
          <p:nvPr>
            <p:ph type="title"/>
          </p:nvPr>
        </p:nvSpPr>
        <p:spPr bwMode="auto">
          <a:xfrm>
            <a:off x="865953" y="113415"/>
            <a:ext cx="10506456" cy="10149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3200" b="0" i="0" u="none" strike="noStrike" cap="none" normalizeH="0" baseline="0" dirty="0">
                <a:ln>
                  <a:noFill/>
                </a:ln>
                <a:effectLst/>
                <a:latin typeface="Georgia" panose="02040502050405020303" pitchFamily="18" charset="0"/>
              </a:rPr>
              <a:t>Metabolites associated with PD</a:t>
            </a:r>
            <a:endParaRPr kumimoji="0" lang="en-US" altLang="en-US" sz="3200" b="0" i="0" u="none" strike="noStrike" cap="none" normalizeH="0" baseline="0" dirty="0">
              <a:ln>
                <a:noFill/>
              </a:ln>
              <a:effectLst/>
            </a:endParaRPr>
          </a:p>
        </p:txBody>
      </p:sp>
      <p:sp>
        <p:nvSpPr>
          <p:cNvPr id="8" name="TextBox 7">
            <a:extLst>
              <a:ext uri="{FF2B5EF4-FFF2-40B4-BE49-F238E27FC236}">
                <a16:creationId xmlns:a16="http://schemas.microsoft.com/office/drawing/2014/main" id="{82AF661B-0E58-FCF5-885C-16F7F64ADFE0}"/>
              </a:ext>
            </a:extLst>
          </p:cNvPr>
          <p:cNvSpPr txBox="1"/>
          <p:nvPr/>
        </p:nvSpPr>
        <p:spPr>
          <a:xfrm>
            <a:off x="6798734" y="6457890"/>
            <a:ext cx="4241800" cy="400110"/>
          </a:xfrm>
          <a:prstGeom prst="rect">
            <a:avLst/>
          </a:prstGeom>
          <a:noFill/>
        </p:spPr>
        <p:txBody>
          <a:bodyPr wrap="square">
            <a:spAutoFit/>
          </a:bodyPr>
          <a:lstStyle/>
          <a:p>
            <a:r>
              <a:rPr lang="en-US" sz="1000" dirty="0"/>
              <a:t>M Quintero </a:t>
            </a:r>
            <a:r>
              <a:rPr lang="en-US" sz="1000" dirty="0" err="1"/>
              <a:t>Escobar,et</a:t>
            </a:r>
            <a:r>
              <a:rPr lang="en-US" sz="1000" dirty="0"/>
              <a:t> al. Metabolomics in degenerative brain diseases, Brain Research, 2021</a:t>
            </a:r>
          </a:p>
        </p:txBody>
      </p:sp>
    </p:spTree>
    <p:extLst>
      <p:ext uri="{BB962C8B-B14F-4D97-AF65-F5344CB8AC3E}">
        <p14:creationId xmlns:p14="http://schemas.microsoft.com/office/powerpoint/2010/main" val="511322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7397-0C64-A68F-1659-05E032FCBF39}"/>
              </a:ext>
            </a:extLst>
          </p:cNvPr>
          <p:cNvSpPr>
            <a:spLocks noGrp="1"/>
          </p:cNvSpPr>
          <p:nvPr>
            <p:ph type="title"/>
          </p:nvPr>
        </p:nvSpPr>
        <p:spPr>
          <a:xfrm>
            <a:off x="502920" y="18256"/>
            <a:ext cx="10515600" cy="662782"/>
          </a:xfrm>
        </p:spPr>
        <p:txBody>
          <a:bodyPr>
            <a:normAutofit fontScale="90000"/>
          </a:bodyPr>
          <a:lstStyle/>
          <a:p>
            <a:r>
              <a:rPr lang="en-US" dirty="0"/>
              <a:t>Parkinson disease </a:t>
            </a:r>
          </a:p>
        </p:txBody>
      </p:sp>
      <p:graphicFrame>
        <p:nvGraphicFramePr>
          <p:cNvPr id="4" name="Table 3">
            <a:extLst>
              <a:ext uri="{FF2B5EF4-FFF2-40B4-BE49-F238E27FC236}">
                <a16:creationId xmlns:a16="http://schemas.microsoft.com/office/drawing/2014/main" id="{EA24FA94-23AC-7C23-655A-36E7B284780D}"/>
              </a:ext>
            </a:extLst>
          </p:cNvPr>
          <p:cNvGraphicFramePr>
            <a:graphicFrameLocks noGrp="1"/>
          </p:cNvGraphicFramePr>
          <p:nvPr>
            <p:extLst>
              <p:ext uri="{D42A27DB-BD31-4B8C-83A1-F6EECF244321}">
                <p14:modId xmlns:p14="http://schemas.microsoft.com/office/powerpoint/2010/main" val="41774478"/>
              </p:ext>
            </p:extLst>
          </p:nvPr>
        </p:nvGraphicFramePr>
        <p:xfrm>
          <a:off x="638278" y="1096139"/>
          <a:ext cx="9155299" cy="4209708"/>
        </p:xfrm>
        <a:graphic>
          <a:graphicData uri="http://schemas.openxmlformats.org/drawingml/2006/table">
            <a:tbl>
              <a:tblPr/>
              <a:tblGrid>
                <a:gridCol w="2004000">
                  <a:extLst>
                    <a:ext uri="{9D8B030D-6E8A-4147-A177-3AD203B41FA5}">
                      <a16:colId xmlns:a16="http://schemas.microsoft.com/office/drawing/2014/main" val="3381678362"/>
                    </a:ext>
                  </a:extLst>
                </a:gridCol>
                <a:gridCol w="7151299">
                  <a:extLst>
                    <a:ext uri="{9D8B030D-6E8A-4147-A177-3AD203B41FA5}">
                      <a16:colId xmlns:a16="http://schemas.microsoft.com/office/drawing/2014/main" val="2240495816"/>
                    </a:ext>
                  </a:extLst>
                </a:gridCol>
              </a:tblGrid>
              <a:tr h="53027">
                <a:tc>
                  <a:txBody>
                    <a:bodyPr/>
                    <a:lstStyle/>
                    <a:p>
                      <a:pPr algn="l" fontAlgn="t" latinLnBrk="0"/>
                      <a:r>
                        <a:rPr lang="en-GB" sz="1400" dirty="0">
                          <a:effectLst/>
                        </a:rPr>
                        <a:t>Dietary component</a:t>
                      </a:r>
                    </a:p>
                  </a:txBody>
                  <a:tcPr marL="7798" marR="7798" marT="7798" marB="7798">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EEEEEE"/>
                    </a:solidFill>
                  </a:tcPr>
                </a:tc>
                <a:tc>
                  <a:txBody>
                    <a:bodyPr/>
                    <a:lstStyle/>
                    <a:p>
                      <a:pPr algn="l" fontAlgn="t" latinLnBrk="0"/>
                      <a:r>
                        <a:rPr lang="en-GB" sz="1400" dirty="0">
                          <a:effectLst/>
                        </a:rPr>
                        <a:t>Summary of evidence</a:t>
                      </a:r>
                    </a:p>
                  </a:txBody>
                  <a:tcPr marL="7798" marR="7798" marT="7798" marB="7798">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EEEEEE"/>
                    </a:solidFill>
                  </a:tcPr>
                </a:tc>
                <a:extLst>
                  <a:ext uri="{0D108BD9-81ED-4DB2-BD59-A6C34878D82A}">
                    <a16:rowId xmlns:a16="http://schemas.microsoft.com/office/drawing/2014/main" val="4199101973"/>
                  </a:ext>
                </a:extLst>
              </a:tr>
              <a:tr h="53027">
                <a:tc gridSpan="2">
                  <a:txBody>
                    <a:bodyPr/>
                    <a:lstStyle/>
                    <a:p>
                      <a:pPr algn="l" fontAlgn="ctr" latinLnBrk="0"/>
                      <a:r>
                        <a:rPr lang="en-GB" sz="1400" b="1" i="1" dirty="0">
                          <a:effectLst/>
                        </a:rPr>
                        <a:t>Macronutrients</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endParaRPr lang="en-US"/>
                    </a:p>
                  </a:txBody>
                  <a:tcPr>
                    <a:lnL w="9525" cap="flat" cmpd="sng" algn="ctr">
                      <a:solidFill>
                        <a:srgbClr val="D5D5D5"/>
                      </a:solidFill>
                      <a:prstDash val="solid"/>
                      <a:round/>
                      <a:headEnd type="none" w="med" len="med"/>
                      <a:tailEnd type="none" w="med" len="med"/>
                    </a:lnL>
                    <a:lnT w="9525" cap="flat" cmpd="sng" algn="ctr">
                      <a:solidFill>
                        <a:srgbClr val="D5D5D5"/>
                      </a:solidFill>
                      <a:prstDash val="solid"/>
                      <a:round/>
                      <a:headEnd type="none" w="med" len="med"/>
                      <a:tailEnd type="none" w="med" len="med"/>
                    </a:lnT>
                  </a:tcPr>
                </a:tc>
                <a:extLst>
                  <a:ext uri="{0D108BD9-81ED-4DB2-BD59-A6C34878D82A}">
                    <a16:rowId xmlns:a16="http://schemas.microsoft.com/office/drawing/2014/main" val="4128528723"/>
                  </a:ext>
                </a:extLst>
              </a:tr>
              <a:tr h="240181">
                <a:tc>
                  <a:txBody>
                    <a:bodyPr/>
                    <a:lstStyle/>
                    <a:p>
                      <a:pPr algn="l" fontAlgn="ctr" latinLnBrk="0"/>
                      <a:r>
                        <a:rPr lang="en-GB" sz="1400" dirty="0">
                          <a:effectLst/>
                        </a:rPr>
                        <a:t>Carbohydrate, protein and fat</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r>
                        <a:rPr lang="en-GB" sz="1400" dirty="0">
                          <a:effectLst/>
                        </a:rPr>
                        <a:t>Beneficial effects of </a:t>
                      </a:r>
                      <a:r>
                        <a:rPr lang="en-GB" sz="1400" b="1" dirty="0">
                          <a:effectLst/>
                        </a:rPr>
                        <a:t>polyunsaturated fatty acids</a:t>
                      </a:r>
                      <a:r>
                        <a:rPr lang="en-GB" sz="1400" dirty="0">
                          <a:effectLst/>
                        </a:rPr>
                        <a:t>, which have a key role in inflammatory processes and can inhibit Toll-like receptor signalling and intestinal inflammation</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3594933191"/>
                  </a:ext>
                </a:extLst>
              </a:tr>
              <a:tr h="53027">
                <a:tc gridSpan="2">
                  <a:txBody>
                    <a:bodyPr/>
                    <a:lstStyle/>
                    <a:p>
                      <a:pPr algn="l" fontAlgn="ctr" latinLnBrk="0"/>
                      <a:r>
                        <a:rPr lang="en-GB" sz="1400" b="1" i="1" dirty="0">
                          <a:effectLst/>
                        </a:rPr>
                        <a:t>Micronutrients</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endParaRPr lang="en-US"/>
                    </a:p>
                  </a:txBody>
                  <a:tcPr>
                    <a:lnL w="9525" cap="flat" cmpd="sng" algn="ctr">
                      <a:solidFill>
                        <a:srgbClr val="D5D5D5"/>
                      </a:solidFill>
                      <a:prstDash val="solid"/>
                      <a:round/>
                      <a:headEnd type="none" w="med" len="med"/>
                      <a:tailEnd type="none" w="med" len="med"/>
                    </a:lnL>
                    <a:lnT w="9525" cap="flat" cmpd="sng" algn="ctr">
                      <a:solidFill>
                        <a:srgbClr val="D5D5D5"/>
                      </a:solidFill>
                      <a:prstDash val="solid"/>
                      <a:round/>
                      <a:headEnd type="none" w="med" len="med"/>
                      <a:tailEnd type="none" w="med" len="med"/>
                    </a:lnT>
                  </a:tcPr>
                </a:tc>
                <a:extLst>
                  <a:ext uri="{0D108BD9-81ED-4DB2-BD59-A6C34878D82A}">
                    <a16:rowId xmlns:a16="http://schemas.microsoft.com/office/drawing/2014/main" val="888834407"/>
                  </a:ext>
                </a:extLst>
              </a:tr>
              <a:tr h="427336">
                <a:tc>
                  <a:txBody>
                    <a:bodyPr/>
                    <a:lstStyle/>
                    <a:p>
                      <a:pPr algn="l" fontAlgn="ctr" latinLnBrk="0"/>
                      <a:r>
                        <a:rPr lang="en-GB" sz="1400" dirty="0">
                          <a:effectLst/>
                        </a:rPr>
                        <a:t>Dietary antioxidants (</a:t>
                      </a:r>
                      <a:r>
                        <a:rPr lang="en-GB" sz="1400" b="1" dirty="0">
                          <a:effectLst/>
                        </a:rPr>
                        <a:t>vitamins C and E </a:t>
                      </a:r>
                      <a:r>
                        <a:rPr lang="en-GB" sz="1400" dirty="0">
                          <a:effectLst/>
                        </a:rPr>
                        <a:t>and </a:t>
                      </a:r>
                      <a:r>
                        <a:rPr lang="en-GB" sz="1400" b="1" dirty="0">
                          <a:effectLst/>
                        </a:rPr>
                        <a:t>carotenoids</a:t>
                      </a:r>
                      <a:r>
                        <a:rPr lang="en-GB" sz="1400" dirty="0">
                          <a:effectLst/>
                        </a:rPr>
                        <a:t>)</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r>
                        <a:rPr lang="en-GB" sz="1400" dirty="0">
                          <a:effectLst/>
                        </a:rPr>
                        <a:t>In two large Swedish cohort studies</a:t>
                      </a:r>
                      <a:r>
                        <a:rPr lang="en-GB" sz="1400" baseline="30000" dirty="0">
                          <a:effectLst/>
                        </a:rPr>
                        <a:t>2,3</a:t>
                      </a:r>
                      <a:r>
                        <a:rPr lang="en-GB" sz="1400" dirty="0">
                          <a:effectLst/>
                        </a:rPr>
                        <a:t>, dietary </a:t>
                      </a:r>
                      <a:r>
                        <a:rPr lang="en-GB" sz="1400" b="1" dirty="0">
                          <a:effectLst/>
                        </a:rPr>
                        <a:t>vitamin E intake was associated with reduced PD risk</a:t>
                      </a:r>
                      <a:r>
                        <a:rPr lang="en-GB" sz="1400" dirty="0">
                          <a:effectLst/>
                        </a:rPr>
                        <a:t>. </a:t>
                      </a:r>
                    </a:p>
                    <a:p>
                      <a:pPr algn="l" fontAlgn="ctr" latinLnBrk="0"/>
                      <a:r>
                        <a:rPr lang="en-GB" sz="1400" dirty="0">
                          <a:effectLst/>
                        </a:rPr>
                        <a:t>Evidence regarding dietary vitamin C and carotenoids is discrepant; no association with PD risk was seen in two meta-analyses</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747735268"/>
                  </a:ext>
                </a:extLst>
              </a:tr>
              <a:tr h="607314">
                <a:tc>
                  <a:txBody>
                    <a:bodyPr/>
                    <a:lstStyle/>
                    <a:p>
                      <a:pPr algn="l" fontAlgn="ctr" latinLnBrk="0"/>
                      <a:r>
                        <a:rPr lang="en-GB" sz="1400" b="1" dirty="0">
                          <a:effectLst/>
                        </a:rPr>
                        <a:t>Vitamin B and folate</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r>
                        <a:rPr lang="en-GB" sz="1400" b="1" dirty="0">
                          <a:effectLst/>
                        </a:rPr>
                        <a:t>Reduced PD risk has been linked to vitamin B</a:t>
                      </a:r>
                      <a:r>
                        <a:rPr lang="en-GB" sz="1400" b="1" baseline="-25000" dirty="0">
                          <a:effectLst/>
                        </a:rPr>
                        <a:t>6</a:t>
                      </a:r>
                      <a:r>
                        <a:rPr lang="en-GB" sz="1400" b="1" dirty="0">
                          <a:effectLst/>
                        </a:rPr>
                        <a:t> </a:t>
                      </a:r>
                      <a:r>
                        <a:rPr lang="en-GB" sz="1400" b="1" kern="1200" dirty="0">
                          <a:solidFill>
                            <a:schemeClr val="tx1"/>
                          </a:solidFill>
                          <a:effectLst/>
                          <a:latin typeface="+mn-lt"/>
                          <a:ea typeface="+mn-ea"/>
                          <a:cs typeface="+mn-cs"/>
                        </a:rPr>
                        <a:t>intake, </a:t>
                      </a:r>
                      <a:r>
                        <a:rPr lang="en-GB" sz="1400" dirty="0">
                          <a:effectLst/>
                        </a:rPr>
                        <a:t>but not vitamin B</a:t>
                      </a:r>
                      <a:r>
                        <a:rPr lang="en-GB" sz="1400" baseline="-25000" dirty="0">
                          <a:effectLst/>
                        </a:rPr>
                        <a:t>12</a:t>
                      </a:r>
                      <a:r>
                        <a:rPr lang="en-GB" sz="1400" dirty="0">
                          <a:effectLst/>
                        </a:rPr>
                        <a:t> or folate. </a:t>
                      </a:r>
                    </a:p>
                    <a:p>
                      <a:pPr marL="0" marR="0" indent="0" algn="l" defTabSz="914400" rtl="0" eaLnBrk="1" fontAlgn="ctr" latinLnBrk="0" hangingPunct="1">
                        <a:lnSpc>
                          <a:spcPct val="100000"/>
                        </a:lnSpc>
                        <a:spcBef>
                          <a:spcPts val="0"/>
                        </a:spcBef>
                        <a:spcAft>
                          <a:spcPts val="0"/>
                        </a:spcAft>
                        <a:buClrTx/>
                        <a:buSzTx/>
                        <a:buFontTx/>
                        <a:buNone/>
                        <a:tabLst/>
                        <a:defRPr/>
                      </a:pPr>
                      <a:r>
                        <a:rPr lang="en-GB" sz="1400" b="1" dirty="0">
                          <a:effectLst/>
                        </a:rPr>
                        <a:t>Higher</a:t>
                      </a:r>
                      <a:r>
                        <a:rPr lang="en-GB" sz="1400" dirty="0">
                          <a:effectLst/>
                        </a:rPr>
                        <a:t> </a:t>
                      </a:r>
                      <a:r>
                        <a:rPr lang="en-GB" sz="1400" b="1" dirty="0">
                          <a:effectLst/>
                        </a:rPr>
                        <a:t>homocysteine</a:t>
                      </a:r>
                      <a:r>
                        <a:rPr lang="en-GB" sz="1400" dirty="0">
                          <a:effectLst/>
                        </a:rPr>
                        <a:t> levels (</a:t>
                      </a:r>
                      <a:r>
                        <a:rPr lang="en-GB" sz="1400" b="1" dirty="0">
                          <a:effectLst/>
                        </a:rPr>
                        <a:t>low vit. B</a:t>
                      </a:r>
                      <a:r>
                        <a:rPr lang="en-GB" sz="1400" b="1" baseline="-25000" dirty="0">
                          <a:effectLst/>
                        </a:rPr>
                        <a:t>6</a:t>
                      </a:r>
                      <a:r>
                        <a:rPr lang="en-GB" sz="1400" b="1" dirty="0">
                          <a:effectLst/>
                        </a:rPr>
                        <a:t> intake</a:t>
                      </a:r>
                      <a:r>
                        <a:rPr lang="en-GB" sz="1400" dirty="0">
                          <a:effectLst/>
                        </a:rPr>
                        <a:t>) - worse motoric function and cognitive decline</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3684181346"/>
                  </a:ext>
                </a:extLst>
              </a:tr>
              <a:tr h="618439">
                <a:tc>
                  <a:txBody>
                    <a:bodyPr/>
                    <a:lstStyle/>
                    <a:p>
                      <a:pPr algn="l" fontAlgn="ctr" latinLnBrk="0"/>
                      <a:r>
                        <a:rPr lang="en-GB" sz="1400" b="1" dirty="0">
                          <a:effectLst/>
                        </a:rPr>
                        <a:t>Minerals and trace elements</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r>
                        <a:rPr lang="en-GB" sz="1400" dirty="0">
                          <a:effectLst/>
                        </a:rPr>
                        <a:t>Limited study result; a meta-analysis found </a:t>
                      </a:r>
                      <a:r>
                        <a:rPr lang="en-GB" sz="1400" b="1" dirty="0">
                          <a:effectLst/>
                        </a:rPr>
                        <a:t>no association between iron, zinc or copper intake </a:t>
                      </a:r>
                      <a:r>
                        <a:rPr lang="en-GB" sz="1400" dirty="0">
                          <a:effectLst/>
                        </a:rPr>
                        <a:t>and PD risk</a:t>
                      </a:r>
                      <a:r>
                        <a:rPr lang="en-GB" sz="1400" baseline="30000" dirty="0">
                          <a:effectLst/>
                        </a:rPr>
                        <a:t>4</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3805401492"/>
                  </a:ext>
                </a:extLst>
              </a:tr>
              <a:tr h="53027">
                <a:tc gridSpan="2">
                  <a:txBody>
                    <a:bodyPr/>
                    <a:lstStyle/>
                    <a:p>
                      <a:pPr algn="l" fontAlgn="ctr" latinLnBrk="0"/>
                      <a:r>
                        <a:rPr lang="en-GB" sz="1400" b="1" i="1" dirty="0">
                          <a:effectLst/>
                        </a:rPr>
                        <a:t>Overall dietary pattern</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endParaRPr lang="en-US"/>
                    </a:p>
                  </a:txBody>
                  <a:tcPr>
                    <a:lnL w="9525" cap="flat" cmpd="sng" algn="ctr">
                      <a:solidFill>
                        <a:srgbClr val="D5D5D5"/>
                      </a:solidFill>
                      <a:prstDash val="solid"/>
                      <a:round/>
                      <a:headEnd type="none" w="med" len="med"/>
                      <a:tailEnd type="none" w="med" len="med"/>
                    </a:lnL>
                    <a:lnT w="9525" cap="flat" cmpd="sng" algn="ctr">
                      <a:solidFill>
                        <a:srgbClr val="D5D5D5"/>
                      </a:solidFill>
                      <a:prstDash val="solid"/>
                      <a:round/>
                      <a:headEnd type="none" w="med" len="med"/>
                      <a:tailEnd type="none" w="med" len="med"/>
                    </a:lnT>
                  </a:tcPr>
                </a:tc>
                <a:extLst>
                  <a:ext uri="{0D108BD9-81ED-4DB2-BD59-A6C34878D82A}">
                    <a16:rowId xmlns:a16="http://schemas.microsoft.com/office/drawing/2014/main" val="1242907684"/>
                  </a:ext>
                </a:extLst>
              </a:tr>
              <a:tr h="756779">
                <a:tc>
                  <a:txBody>
                    <a:bodyPr/>
                    <a:lstStyle/>
                    <a:p>
                      <a:pPr algn="l" fontAlgn="ctr" latinLnBrk="0"/>
                      <a:r>
                        <a:rPr lang="en-GB" sz="1400" dirty="0">
                          <a:effectLst/>
                        </a:rPr>
                        <a:t>Mediterranean diet</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tcPr>
                </a:tc>
                <a:tc>
                  <a:txBody>
                    <a:bodyPr/>
                    <a:lstStyle/>
                    <a:p>
                      <a:pPr algn="l" fontAlgn="ctr" latinLnBrk="0"/>
                      <a:r>
                        <a:rPr lang="en-GB" sz="1400" dirty="0">
                          <a:effectLst/>
                        </a:rPr>
                        <a:t>Mediterranean diet adherence was associated with </a:t>
                      </a:r>
                      <a:r>
                        <a:rPr lang="en-GB" sz="1400" b="1" dirty="0">
                          <a:effectLst/>
                        </a:rPr>
                        <a:t>reduced risk of PD in large US and Swedish cohort studies </a:t>
                      </a:r>
                      <a:r>
                        <a:rPr lang="en-GB" sz="1400" b="1" baseline="30000" dirty="0">
                          <a:effectLst/>
                        </a:rPr>
                        <a:t>5,6 </a:t>
                      </a:r>
                      <a:r>
                        <a:rPr lang="en-GB" sz="1400" dirty="0">
                          <a:effectLst/>
                        </a:rPr>
                        <a:t>and </a:t>
                      </a:r>
                      <a:r>
                        <a:rPr lang="en-GB" sz="1400" b="1" dirty="0">
                          <a:effectLst/>
                        </a:rPr>
                        <a:t>reduced risk of prodromal PD </a:t>
                      </a:r>
                      <a:r>
                        <a:rPr lang="en-GB" sz="1400" dirty="0">
                          <a:effectLst/>
                        </a:rPr>
                        <a:t>among older adults in Greece</a:t>
                      </a:r>
                      <a:r>
                        <a:rPr lang="en-GB" sz="1400" b="1" kern="1200" baseline="30000" dirty="0">
                          <a:solidFill>
                            <a:schemeClr val="tx1"/>
                          </a:solidFill>
                          <a:effectLst/>
                          <a:latin typeface="+mn-lt"/>
                          <a:ea typeface="+mn-ea"/>
                          <a:cs typeface="+mn-cs"/>
                        </a:rPr>
                        <a:t>7</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B w="19050"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835084065"/>
                  </a:ext>
                </a:extLst>
              </a:tr>
            </a:tbl>
          </a:graphicData>
        </a:graphic>
      </p:graphicFrame>
      <p:sp>
        <p:nvSpPr>
          <p:cNvPr id="5" name="TextBox 4">
            <a:extLst>
              <a:ext uri="{FF2B5EF4-FFF2-40B4-BE49-F238E27FC236}">
                <a16:creationId xmlns:a16="http://schemas.microsoft.com/office/drawing/2014/main" id="{2D31A93C-708B-50BA-0824-E8DE2B5D8D2A}"/>
              </a:ext>
            </a:extLst>
          </p:cNvPr>
          <p:cNvSpPr txBox="1"/>
          <p:nvPr/>
        </p:nvSpPr>
        <p:spPr>
          <a:xfrm>
            <a:off x="6985339" y="5677306"/>
            <a:ext cx="3157728" cy="1169551"/>
          </a:xfrm>
          <a:prstGeom prst="rect">
            <a:avLst/>
          </a:prstGeom>
          <a:solidFill>
            <a:schemeClr val="bg1"/>
          </a:solidFill>
          <a:ln>
            <a:noFill/>
            <a:prstDash val="dash"/>
          </a:ln>
        </p:spPr>
        <p:txBody>
          <a:bodyPr wrap="square">
            <a:spAutoFit/>
          </a:bodyPr>
          <a:lstStyle/>
          <a:p>
            <a:pPr>
              <a:buSzPct val="100000"/>
            </a:pPr>
            <a:r>
              <a:rPr lang="en-GB" sz="1000" b="0" i="0" u="none" strike="noStrike" baseline="30000" dirty="0">
                <a:solidFill>
                  <a:srgbClr val="222222"/>
                </a:solidFill>
                <a:effectLst/>
                <a:latin typeface="-apple-system"/>
              </a:rPr>
              <a:t>1</a:t>
            </a:r>
            <a:r>
              <a:rPr lang="en-GB" sz="1000" b="0" i="0" u="none" strike="noStrike" dirty="0">
                <a:solidFill>
                  <a:srgbClr val="222222"/>
                </a:solidFill>
                <a:effectLst/>
                <a:latin typeface="-apple-system"/>
              </a:rPr>
              <a:t>Tan, A.H., Lim, S.Y. &amp; Lang, A.E. </a:t>
            </a:r>
            <a:r>
              <a:rPr lang="en-GB" sz="1000" b="0" i="1" u="none" strike="noStrike" dirty="0">
                <a:solidFill>
                  <a:srgbClr val="222222"/>
                </a:solidFill>
                <a:effectLst/>
                <a:latin typeface="-apple-system"/>
              </a:rPr>
              <a:t>Nat Rev </a:t>
            </a:r>
            <a:r>
              <a:rPr lang="en-GB" sz="1000" b="0" i="1" u="none" strike="noStrike" dirty="0" err="1">
                <a:solidFill>
                  <a:srgbClr val="222222"/>
                </a:solidFill>
                <a:effectLst/>
                <a:latin typeface="-apple-system"/>
              </a:rPr>
              <a:t>Neurol</a:t>
            </a:r>
            <a:r>
              <a:rPr lang="en-GB" sz="1000" dirty="0">
                <a:solidFill>
                  <a:srgbClr val="222222"/>
                </a:solidFill>
                <a:latin typeface="-apple-system"/>
              </a:rPr>
              <a:t>, </a:t>
            </a:r>
            <a:r>
              <a:rPr lang="en-GB" sz="1000" b="0" i="0" u="none" strike="noStrike" dirty="0">
                <a:solidFill>
                  <a:srgbClr val="222222"/>
                </a:solidFill>
                <a:effectLst/>
                <a:latin typeface="-apple-system"/>
              </a:rPr>
              <a:t>2022; </a:t>
            </a:r>
          </a:p>
          <a:p>
            <a:pPr>
              <a:buSzPct val="70000"/>
            </a:pPr>
            <a:r>
              <a:rPr lang="en-GB" sz="1000" b="0" i="0" u="none" strike="noStrike" baseline="30000" dirty="0">
                <a:solidFill>
                  <a:srgbClr val="222222"/>
                </a:solidFill>
                <a:effectLst/>
                <a:latin typeface="-apple-system"/>
              </a:rPr>
              <a:t>2</a:t>
            </a:r>
            <a:r>
              <a:rPr lang="en-GB" sz="1000" b="0" i="0" u="none" strike="noStrike" dirty="0">
                <a:solidFill>
                  <a:srgbClr val="222222"/>
                </a:solidFill>
                <a:effectLst/>
                <a:latin typeface="-apple-system"/>
              </a:rPr>
              <a:t>Hantikainen, E. et al. </a:t>
            </a:r>
            <a:r>
              <a:rPr lang="en-GB" sz="1000" b="0" i="1" u="none" strike="noStrike" dirty="0">
                <a:solidFill>
                  <a:srgbClr val="222222"/>
                </a:solidFill>
                <a:effectLst/>
                <a:latin typeface="-apple-system"/>
              </a:rPr>
              <a:t>Neurology </a:t>
            </a:r>
            <a:r>
              <a:rPr lang="en-GB" sz="1000" b="1" i="1" u="none" strike="noStrike" dirty="0">
                <a:solidFill>
                  <a:srgbClr val="222222"/>
                </a:solidFill>
                <a:effectLst/>
                <a:latin typeface="-apple-system"/>
              </a:rPr>
              <a:t>96</a:t>
            </a:r>
            <a:r>
              <a:rPr lang="en-GB" sz="1000" b="0" i="0" u="none" strike="noStrike" dirty="0">
                <a:solidFill>
                  <a:srgbClr val="222222"/>
                </a:solidFill>
                <a:effectLst/>
                <a:latin typeface="-apple-system"/>
              </a:rPr>
              <a:t>, 2021</a:t>
            </a:r>
            <a:endParaRPr lang="en-GB" sz="1000" b="0" i="0" u="none" strike="noStrike" baseline="30000" dirty="0">
              <a:solidFill>
                <a:srgbClr val="222222"/>
              </a:solidFill>
              <a:effectLst/>
              <a:latin typeface="-apple-system"/>
            </a:endParaRPr>
          </a:p>
          <a:p>
            <a:pPr>
              <a:buSzPct val="70000"/>
            </a:pPr>
            <a:r>
              <a:rPr lang="en-GB" sz="1000" b="0" i="0" u="none" strike="noStrike" baseline="30000" dirty="0">
                <a:solidFill>
                  <a:srgbClr val="222222"/>
                </a:solidFill>
                <a:effectLst/>
                <a:latin typeface="Harding"/>
              </a:rPr>
              <a:t>3</a:t>
            </a:r>
            <a:r>
              <a:rPr lang="en-GB" sz="1000" b="0" i="0" u="none" strike="noStrike" dirty="0">
                <a:solidFill>
                  <a:srgbClr val="222222"/>
                </a:solidFill>
                <a:effectLst/>
                <a:latin typeface="Harding"/>
              </a:rPr>
              <a:t>Yang, F., et al. </a:t>
            </a:r>
            <a:r>
              <a:rPr lang="en-GB" sz="1000" b="0" i="1" u="none" strike="noStrike" dirty="0">
                <a:solidFill>
                  <a:srgbClr val="222222"/>
                </a:solidFill>
                <a:effectLst/>
                <a:latin typeface="Harding"/>
              </a:rPr>
              <a:t>Mov. </a:t>
            </a:r>
            <a:r>
              <a:rPr lang="en-GB" sz="1000" b="0" i="1" u="none" strike="noStrike" dirty="0" err="1">
                <a:solidFill>
                  <a:srgbClr val="222222"/>
                </a:solidFill>
                <a:effectLst/>
                <a:latin typeface="Harding"/>
              </a:rPr>
              <a:t>Disord</a:t>
            </a:r>
            <a:r>
              <a:rPr lang="en-GB" sz="1000" b="0" i="1" u="none" strike="noStrike" dirty="0">
                <a:solidFill>
                  <a:srgbClr val="222222"/>
                </a:solidFill>
                <a:effectLst/>
                <a:latin typeface="Harding"/>
              </a:rPr>
              <a:t>.</a:t>
            </a:r>
            <a:r>
              <a:rPr lang="en-GB" sz="1000" b="0" i="0" u="none" strike="noStrike" dirty="0">
                <a:solidFill>
                  <a:srgbClr val="222222"/>
                </a:solidFill>
                <a:effectLst/>
                <a:latin typeface="Harding"/>
              </a:rPr>
              <a:t> </a:t>
            </a:r>
            <a:r>
              <a:rPr lang="en-GB" sz="1000" b="1" i="0" u="none" strike="noStrike" dirty="0">
                <a:solidFill>
                  <a:srgbClr val="222222"/>
                </a:solidFill>
                <a:effectLst/>
                <a:latin typeface="Harding"/>
              </a:rPr>
              <a:t>32</a:t>
            </a:r>
            <a:r>
              <a:rPr lang="en-GB" sz="1000" b="0" i="0" u="none" strike="noStrike" dirty="0">
                <a:solidFill>
                  <a:srgbClr val="222222"/>
                </a:solidFill>
                <a:effectLst/>
                <a:latin typeface="Harding"/>
              </a:rPr>
              <a:t>, 2017</a:t>
            </a:r>
            <a:endParaRPr lang="en-GB" sz="1000" b="0" i="0" u="none" strike="noStrike" dirty="0">
              <a:solidFill>
                <a:srgbClr val="222222"/>
              </a:solidFill>
              <a:effectLst/>
              <a:latin typeface="-apple-system"/>
            </a:endParaRPr>
          </a:p>
          <a:p>
            <a:pPr>
              <a:buSzPct val="70000"/>
            </a:pPr>
            <a:r>
              <a:rPr lang="en-GB" sz="1000" b="0" i="0" u="none" strike="noStrike" baseline="30000" dirty="0">
                <a:solidFill>
                  <a:srgbClr val="222222"/>
                </a:solidFill>
                <a:effectLst/>
                <a:latin typeface="Harding"/>
              </a:rPr>
              <a:t>4</a:t>
            </a:r>
            <a:r>
              <a:rPr lang="en-GB" sz="1000" b="0" i="0" u="none" strike="noStrike" dirty="0">
                <a:solidFill>
                  <a:srgbClr val="222222"/>
                </a:solidFill>
                <a:effectLst/>
                <a:latin typeface="Harding"/>
              </a:rPr>
              <a:t>Cheng, P. et al. </a:t>
            </a:r>
            <a:r>
              <a:rPr lang="en-GB" sz="1000" b="0" i="1" u="none" strike="noStrike" dirty="0">
                <a:solidFill>
                  <a:srgbClr val="222222"/>
                </a:solidFill>
                <a:effectLst/>
                <a:latin typeface="Harding"/>
              </a:rPr>
              <a:t>Neurol. Sci.</a:t>
            </a:r>
            <a:r>
              <a:rPr lang="en-GB" sz="1000" b="0" i="0" u="none" strike="noStrike" dirty="0">
                <a:solidFill>
                  <a:srgbClr val="222222"/>
                </a:solidFill>
                <a:effectLst/>
                <a:latin typeface="Harding"/>
              </a:rPr>
              <a:t> </a:t>
            </a:r>
            <a:r>
              <a:rPr lang="en-GB" sz="1000" b="1" i="0" u="none" strike="noStrike" dirty="0">
                <a:solidFill>
                  <a:srgbClr val="222222"/>
                </a:solidFill>
                <a:effectLst/>
                <a:latin typeface="Harding"/>
              </a:rPr>
              <a:t>36</a:t>
            </a:r>
            <a:r>
              <a:rPr lang="en-GB" sz="1000" b="0" i="0" u="none" strike="noStrike" dirty="0">
                <a:solidFill>
                  <a:srgbClr val="222222"/>
                </a:solidFill>
                <a:effectLst/>
                <a:latin typeface="Harding"/>
              </a:rPr>
              <a:t>, 2015</a:t>
            </a:r>
          </a:p>
          <a:p>
            <a:pPr>
              <a:buSzPct val="70000"/>
            </a:pPr>
            <a:r>
              <a:rPr lang="en-GB" sz="1000" b="0" i="0" u="none" strike="noStrike" baseline="30000" dirty="0">
                <a:solidFill>
                  <a:srgbClr val="222222"/>
                </a:solidFill>
                <a:effectLst/>
                <a:latin typeface="Harding"/>
              </a:rPr>
              <a:t>5</a:t>
            </a:r>
            <a:r>
              <a:rPr lang="en-GB" sz="1000" b="0" i="0" u="none" strike="noStrike" dirty="0">
                <a:solidFill>
                  <a:srgbClr val="222222"/>
                </a:solidFill>
                <a:effectLst/>
                <a:latin typeface="Harding"/>
              </a:rPr>
              <a:t>Gao, X. et al.  </a:t>
            </a:r>
            <a:r>
              <a:rPr lang="en-GB" sz="1000" b="0" i="1" u="none" strike="noStrike" dirty="0">
                <a:solidFill>
                  <a:srgbClr val="222222"/>
                </a:solidFill>
                <a:effectLst/>
                <a:latin typeface="Harding"/>
              </a:rPr>
              <a:t>Am. J. Clin. </a:t>
            </a:r>
            <a:r>
              <a:rPr lang="en-GB" sz="1000" b="0" i="1" u="none" strike="noStrike" dirty="0" err="1">
                <a:solidFill>
                  <a:srgbClr val="222222"/>
                </a:solidFill>
                <a:effectLst/>
                <a:latin typeface="Harding"/>
              </a:rPr>
              <a:t>Nutr</a:t>
            </a:r>
            <a:r>
              <a:rPr lang="en-GB" sz="1000" b="0" i="1" u="none" strike="noStrike" dirty="0">
                <a:solidFill>
                  <a:srgbClr val="222222"/>
                </a:solidFill>
                <a:effectLst/>
                <a:latin typeface="Harding"/>
              </a:rPr>
              <a:t>.</a:t>
            </a:r>
            <a:r>
              <a:rPr lang="en-GB" sz="1000" b="0" i="0" u="none" strike="noStrike" dirty="0">
                <a:solidFill>
                  <a:srgbClr val="222222"/>
                </a:solidFill>
                <a:effectLst/>
                <a:latin typeface="Harding"/>
              </a:rPr>
              <a:t> </a:t>
            </a:r>
            <a:r>
              <a:rPr lang="en-GB" sz="1000" b="1" i="0" u="none" strike="noStrike" dirty="0">
                <a:solidFill>
                  <a:srgbClr val="222222"/>
                </a:solidFill>
                <a:effectLst/>
                <a:latin typeface="Harding"/>
              </a:rPr>
              <a:t>86</a:t>
            </a:r>
            <a:r>
              <a:rPr lang="en-GB" sz="1000" b="0" i="0" u="none" strike="noStrike" dirty="0">
                <a:solidFill>
                  <a:srgbClr val="222222"/>
                </a:solidFill>
                <a:effectLst/>
                <a:latin typeface="Harding"/>
              </a:rPr>
              <a:t>, 2007</a:t>
            </a:r>
          </a:p>
          <a:p>
            <a:pPr>
              <a:buSzPct val="70000"/>
            </a:pPr>
            <a:r>
              <a:rPr lang="en-GB" sz="1000" b="0" i="0" u="none" strike="noStrike" baseline="30000" dirty="0">
                <a:solidFill>
                  <a:srgbClr val="222222"/>
                </a:solidFill>
                <a:effectLst/>
                <a:latin typeface="Harding"/>
              </a:rPr>
              <a:t>6</a:t>
            </a:r>
            <a:r>
              <a:rPr lang="en-GB" sz="1000" b="0" i="0" u="none" strike="noStrike" dirty="0">
                <a:solidFill>
                  <a:srgbClr val="222222"/>
                </a:solidFill>
                <a:effectLst/>
                <a:latin typeface="Harding"/>
              </a:rPr>
              <a:t>Yin, W., et al. </a:t>
            </a:r>
            <a:r>
              <a:rPr lang="en-GB" sz="1000" b="0" i="1" u="none" strike="noStrike" dirty="0">
                <a:solidFill>
                  <a:srgbClr val="222222"/>
                </a:solidFill>
                <a:effectLst/>
                <a:latin typeface="Harding"/>
              </a:rPr>
              <a:t>Mov. Disord.</a:t>
            </a:r>
            <a:r>
              <a:rPr lang="en-GB" sz="1000" b="1" i="0" u="none" strike="noStrike" dirty="0">
                <a:solidFill>
                  <a:srgbClr val="222222"/>
                </a:solidFill>
                <a:effectLst/>
                <a:latin typeface="Harding"/>
              </a:rPr>
              <a:t>36</a:t>
            </a:r>
            <a:r>
              <a:rPr lang="en-GB" sz="1000" b="0" i="0" u="none" strike="noStrike" dirty="0">
                <a:solidFill>
                  <a:srgbClr val="222222"/>
                </a:solidFill>
                <a:effectLst/>
                <a:latin typeface="Harding"/>
              </a:rPr>
              <a:t>, 2021</a:t>
            </a:r>
          </a:p>
          <a:p>
            <a:pPr>
              <a:buSzPct val="70000"/>
            </a:pPr>
            <a:r>
              <a:rPr lang="en-GB" sz="1000" b="0" i="0" u="none" strike="noStrike" baseline="30000" dirty="0">
                <a:solidFill>
                  <a:srgbClr val="222222"/>
                </a:solidFill>
                <a:effectLst/>
                <a:latin typeface="Harding"/>
              </a:rPr>
              <a:t>7</a:t>
            </a:r>
            <a:r>
              <a:rPr lang="en-GB" sz="1000" b="0" i="0" u="none" strike="noStrike" dirty="0">
                <a:solidFill>
                  <a:srgbClr val="222222"/>
                </a:solidFill>
                <a:effectLst/>
                <a:latin typeface="Harding"/>
              </a:rPr>
              <a:t>Maraki, M. I. et al. </a:t>
            </a:r>
            <a:r>
              <a:rPr lang="en-GB" sz="1000" b="0" i="1" u="none" strike="noStrike" dirty="0">
                <a:solidFill>
                  <a:srgbClr val="222222"/>
                </a:solidFill>
                <a:effectLst/>
                <a:latin typeface="Harding"/>
              </a:rPr>
              <a:t>Mov. </a:t>
            </a:r>
            <a:r>
              <a:rPr lang="en-GB" sz="1000" b="0" i="1" u="none" strike="noStrike" dirty="0" err="1">
                <a:solidFill>
                  <a:srgbClr val="222222"/>
                </a:solidFill>
                <a:effectLst/>
                <a:latin typeface="Harding"/>
              </a:rPr>
              <a:t>Disord</a:t>
            </a:r>
            <a:r>
              <a:rPr lang="en-GB" sz="1000" b="0" i="1" u="none" strike="noStrike" dirty="0">
                <a:solidFill>
                  <a:srgbClr val="222222"/>
                </a:solidFill>
                <a:effectLst/>
                <a:latin typeface="Harding"/>
              </a:rPr>
              <a:t>.</a:t>
            </a:r>
            <a:r>
              <a:rPr lang="en-GB" sz="1000" b="0" i="0" u="none" strike="noStrike" dirty="0">
                <a:solidFill>
                  <a:srgbClr val="222222"/>
                </a:solidFill>
                <a:effectLst/>
                <a:latin typeface="Harding"/>
              </a:rPr>
              <a:t> </a:t>
            </a:r>
            <a:r>
              <a:rPr lang="en-GB" sz="1000" b="1" i="0" u="none" strike="noStrike" dirty="0">
                <a:solidFill>
                  <a:srgbClr val="222222"/>
                </a:solidFill>
                <a:effectLst/>
                <a:latin typeface="Harding"/>
              </a:rPr>
              <a:t>34</a:t>
            </a:r>
            <a:r>
              <a:rPr lang="en-GB" sz="1000" b="0" i="0" u="none" strike="noStrike" dirty="0">
                <a:solidFill>
                  <a:srgbClr val="222222"/>
                </a:solidFill>
                <a:effectLst/>
                <a:latin typeface="Harding"/>
              </a:rPr>
              <a:t>, 2019</a:t>
            </a:r>
            <a:endParaRPr lang="en-GB" sz="1000" dirty="0">
              <a:solidFill>
                <a:srgbClr val="222222"/>
              </a:solidFill>
              <a:latin typeface="-apple-system"/>
            </a:endParaRPr>
          </a:p>
        </p:txBody>
      </p:sp>
      <p:sp>
        <p:nvSpPr>
          <p:cNvPr id="6" name="TextBox 5">
            <a:extLst>
              <a:ext uri="{FF2B5EF4-FFF2-40B4-BE49-F238E27FC236}">
                <a16:creationId xmlns:a16="http://schemas.microsoft.com/office/drawing/2014/main" id="{5D2245E9-6A2F-846F-0494-D2738CC15EE2}"/>
              </a:ext>
            </a:extLst>
          </p:cNvPr>
          <p:cNvSpPr txBox="1"/>
          <p:nvPr/>
        </p:nvSpPr>
        <p:spPr>
          <a:xfrm>
            <a:off x="502920" y="647390"/>
            <a:ext cx="6108192" cy="400110"/>
          </a:xfrm>
          <a:prstGeom prst="rect">
            <a:avLst/>
          </a:prstGeom>
          <a:noFill/>
        </p:spPr>
        <p:txBody>
          <a:bodyPr wrap="square">
            <a:spAutoFit/>
          </a:bodyPr>
          <a:lstStyle/>
          <a:p>
            <a:r>
              <a:rPr kumimoji="0" lang="en-US" altLang="en-US" sz="2000" b="1" i="0" u="none" strike="noStrike" cap="none" normalizeH="0" baseline="0" dirty="0">
                <a:ln>
                  <a:noFill/>
                </a:ln>
                <a:solidFill>
                  <a:schemeClr val="tx1"/>
                </a:solidFill>
                <a:effectLst/>
                <a:latin typeface="Harding"/>
              </a:rPr>
              <a:t>Diet and Parkinson disease (PD) risk and progression</a:t>
            </a:r>
            <a:r>
              <a:rPr kumimoji="0" lang="en-US" altLang="en-US" sz="2000" b="1" i="0" u="none" strike="noStrike" cap="none" normalizeH="0" baseline="30000" dirty="0">
                <a:ln>
                  <a:noFill/>
                </a:ln>
                <a:solidFill>
                  <a:schemeClr val="tx1"/>
                </a:solidFill>
                <a:effectLst/>
                <a:latin typeface="Harding"/>
              </a:rPr>
              <a:t>1</a:t>
            </a:r>
            <a:endParaRPr lang="en-US" sz="2000" dirty="0"/>
          </a:p>
        </p:txBody>
      </p:sp>
      <p:grpSp>
        <p:nvGrpSpPr>
          <p:cNvPr id="22" name="Group 21">
            <a:extLst>
              <a:ext uri="{FF2B5EF4-FFF2-40B4-BE49-F238E27FC236}">
                <a16:creationId xmlns:a16="http://schemas.microsoft.com/office/drawing/2014/main" id="{C5792180-0077-3AF5-1C1A-8B0F428293B1}"/>
              </a:ext>
            </a:extLst>
          </p:cNvPr>
          <p:cNvGrpSpPr/>
          <p:nvPr/>
        </p:nvGrpSpPr>
        <p:grpSpPr>
          <a:xfrm>
            <a:off x="9892886" y="1173557"/>
            <a:ext cx="1964164" cy="4276354"/>
            <a:chOff x="2685895" y="1730099"/>
            <a:chExt cx="1964164" cy="4276354"/>
          </a:xfrm>
        </p:grpSpPr>
        <p:pic>
          <p:nvPicPr>
            <p:cNvPr id="9" name="Picture 8" descr="Food ingredients on a table&#10;&#10;Description automatically generated">
              <a:extLst>
                <a:ext uri="{FF2B5EF4-FFF2-40B4-BE49-F238E27FC236}">
                  <a16:creationId xmlns:a16="http://schemas.microsoft.com/office/drawing/2014/main" id="{6A8AD8D8-E2B9-BF6B-D64F-E84C6AC28240}"/>
                </a:ext>
              </a:extLst>
            </p:cNvPr>
            <p:cNvPicPr>
              <a:picLocks noChangeAspect="1"/>
            </p:cNvPicPr>
            <p:nvPr/>
          </p:nvPicPr>
          <p:blipFill>
            <a:blip r:embed="rId3"/>
            <a:stretch>
              <a:fillRect/>
            </a:stretch>
          </p:blipFill>
          <p:spPr>
            <a:xfrm>
              <a:off x="2685895" y="1730099"/>
              <a:ext cx="1964164" cy="732478"/>
            </a:xfrm>
            <a:prstGeom prst="rect">
              <a:avLst/>
            </a:prstGeom>
          </p:spPr>
        </p:pic>
        <p:pic>
          <p:nvPicPr>
            <p:cNvPr id="11" name="Picture 10" descr="A group of vegetables and fruits&#10;&#10;Description automatically generated">
              <a:extLst>
                <a:ext uri="{FF2B5EF4-FFF2-40B4-BE49-F238E27FC236}">
                  <a16:creationId xmlns:a16="http://schemas.microsoft.com/office/drawing/2014/main" id="{999D8611-507E-FBCF-1BFC-71253D5D09C0}"/>
                </a:ext>
              </a:extLst>
            </p:cNvPr>
            <p:cNvPicPr>
              <a:picLocks noChangeAspect="1"/>
            </p:cNvPicPr>
            <p:nvPr/>
          </p:nvPicPr>
          <p:blipFill>
            <a:blip r:embed="rId4"/>
            <a:stretch>
              <a:fillRect/>
            </a:stretch>
          </p:blipFill>
          <p:spPr>
            <a:xfrm>
              <a:off x="2685895" y="2577295"/>
              <a:ext cx="1964164" cy="851705"/>
            </a:xfrm>
            <a:prstGeom prst="rect">
              <a:avLst/>
            </a:prstGeom>
          </p:spPr>
        </p:pic>
        <p:pic>
          <p:nvPicPr>
            <p:cNvPr id="13" name="Picture 12" descr="A group of foods with a chalkboard&#10;&#10;Description automatically generated">
              <a:extLst>
                <a:ext uri="{FF2B5EF4-FFF2-40B4-BE49-F238E27FC236}">
                  <a16:creationId xmlns:a16="http://schemas.microsoft.com/office/drawing/2014/main" id="{00E53124-B2BD-476D-6481-00DFA5B6859C}"/>
                </a:ext>
              </a:extLst>
            </p:cNvPr>
            <p:cNvPicPr>
              <a:picLocks noChangeAspect="1"/>
            </p:cNvPicPr>
            <p:nvPr/>
          </p:nvPicPr>
          <p:blipFill>
            <a:blip r:embed="rId5"/>
            <a:stretch>
              <a:fillRect/>
            </a:stretch>
          </p:blipFill>
          <p:spPr>
            <a:xfrm>
              <a:off x="2685895" y="3484390"/>
              <a:ext cx="1964164" cy="585805"/>
            </a:xfrm>
            <a:prstGeom prst="rect">
              <a:avLst/>
            </a:prstGeom>
          </p:spPr>
        </p:pic>
        <p:pic>
          <p:nvPicPr>
            <p:cNvPr id="15" name="Picture 14" descr="Several colorful balls with white text&#10;&#10;Description automatically generated">
              <a:extLst>
                <a:ext uri="{FF2B5EF4-FFF2-40B4-BE49-F238E27FC236}">
                  <a16:creationId xmlns:a16="http://schemas.microsoft.com/office/drawing/2014/main" id="{880E306A-267B-BB2E-D5F1-1099B221DA44}"/>
                </a:ext>
              </a:extLst>
            </p:cNvPr>
            <p:cNvPicPr>
              <a:picLocks noChangeAspect="1"/>
            </p:cNvPicPr>
            <p:nvPr/>
          </p:nvPicPr>
          <p:blipFill rotWithShape="1">
            <a:blip r:embed="rId6"/>
            <a:srcRect t="17763" b="17763"/>
            <a:stretch/>
          </p:blipFill>
          <p:spPr>
            <a:xfrm>
              <a:off x="2685895" y="4107506"/>
              <a:ext cx="1964164" cy="585805"/>
            </a:xfrm>
            <a:prstGeom prst="rect">
              <a:avLst/>
            </a:prstGeom>
          </p:spPr>
        </p:pic>
        <p:pic>
          <p:nvPicPr>
            <p:cNvPr id="19" name="Picture 18" descr="A plate of fish and salad&#10;&#10;Description automatically generated">
              <a:extLst>
                <a:ext uri="{FF2B5EF4-FFF2-40B4-BE49-F238E27FC236}">
                  <a16:creationId xmlns:a16="http://schemas.microsoft.com/office/drawing/2014/main" id="{00D05448-4B4D-B956-36D9-91700BEC0287}"/>
                </a:ext>
              </a:extLst>
            </p:cNvPr>
            <p:cNvPicPr>
              <a:picLocks noChangeAspect="1"/>
            </p:cNvPicPr>
            <p:nvPr/>
          </p:nvPicPr>
          <p:blipFill>
            <a:blip r:embed="rId7"/>
            <a:stretch>
              <a:fillRect/>
            </a:stretch>
          </p:blipFill>
          <p:spPr>
            <a:xfrm>
              <a:off x="2685895" y="4707190"/>
              <a:ext cx="1964163" cy="1299263"/>
            </a:xfrm>
            <a:prstGeom prst="rect">
              <a:avLst/>
            </a:prstGeom>
          </p:spPr>
        </p:pic>
      </p:grpSp>
    </p:spTree>
    <p:extLst>
      <p:ext uri="{BB962C8B-B14F-4D97-AF65-F5344CB8AC3E}">
        <p14:creationId xmlns:p14="http://schemas.microsoft.com/office/powerpoint/2010/main" val="428025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7397-0C64-A68F-1659-05E032FCBF39}"/>
              </a:ext>
            </a:extLst>
          </p:cNvPr>
          <p:cNvSpPr>
            <a:spLocks noGrp="1"/>
          </p:cNvSpPr>
          <p:nvPr>
            <p:ph type="title"/>
          </p:nvPr>
        </p:nvSpPr>
        <p:spPr>
          <a:xfrm>
            <a:off x="502920" y="18256"/>
            <a:ext cx="10515600" cy="662782"/>
          </a:xfrm>
        </p:spPr>
        <p:txBody>
          <a:bodyPr>
            <a:normAutofit fontScale="90000"/>
          </a:bodyPr>
          <a:lstStyle/>
          <a:p>
            <a:r>
              <a:rPr lang="en-US" dirty="0"/>
              <a:t>Parkinson disease </a:t>
            </a:r>
          </a:p>
        </p:txBody>
      </p:sp>
      <p:graphicFrame>
        <p:nvGraphicFramePr>
          <p:cNvPr id="4" name="Table 3">
            <a:extLst>
              <a:ext uri="{FF2B5EF4-FFF2-40B4-BE49-F238E27FC236}">
                <a16:creationId xmlns:a16="http://schemas.microsoft.com/office/drawing/2014/main" id="{EA24FA94-23AC-7C23-655A-36E7B284780D}"/>
              </a:ext>
            </a:extLst>
          </p:cNvPr>
          <p:cNvGraphicFramePr>
            <a:graphicFrameLocks noGrp="1"/>
          </p:cNvGraphicFramePr>
          <p:nvPr>
            <p:extLst>
              <p:ext uri="{D42A27DB-BD31-4B8C-83A1-F6EECF244321}">
                <p14:modId xmlns:p14="http://schemas.microsoft.com/office/powerpoint/2010/main" val="2457988371"/>
              </p:ext>
            </p:extLst>
          </p:nvPr>
        </p:nvGraphicFramePr>
        <p:xfrm>
          <a:off x="614019" y="1189896"/>
          <a:ext cx="11209468" cy="4287772"/>
        </p:xfrm>
        <a:graphic>
          <a:graphicData uri="http://schemas.openxmlformats.org/drawingml/2006/table">
            <a:tbl>
              <a:tblPr/>
              <a:tblGrid>
                <a:gridCol w="2639734">
                  <a:extLst>
                    <a:ext uri="{9D8B030D-6E8A-4147-A177-3AD203B41FA5}">
                      <a16:colId xmlns:a16="http://schemas.microsoft.com/office/drawing/2014/main" val="3381678362"/>
                    </a:ext>
                  </a:extLst>
                </a:gridCol>
                <a:gridCol w="737970">
                  <a:extLst>
                    <a:ext uri="{9D8B030D-6E8A-4147-A177-3AD203B41FA5}">
                      <a16:colId xmlns:a16="http://schemas.microsoft.com/office/drawing/2014/main" val="4104319809"/>
                    </a:ext>
                  </a:extLst>
                </a:gridCol>
                <a:gridCol w="1901764">
                  <a:extLst>
                    <a:ext uri="{9D8B030D-6E8A-4147-A177-3AD203B41FA5}">
                      <a16:colId xmlns:a16="http://schemas.microsoft.com/office/drawing/2014/main" val="3397293506"/>
                    </a:ext>
                  </a:extLst>
                </a:gridCol>
                <a:gridCol w="5930000">
                  <a:extLst>
                    <a:ext uri="{9D8B030D-6E8A-4147-A177-3AD203B41FA5}">
                      <a16:colId xmlns:a16="http://schemas.microsoft.com/office/drawing/2014/main" val="2240495816"/>
                    </a:ext>
                  </a:extLst>
                </a:gridCol>
              </a:tblGrid>
              <a:tr h="206840">
                <a:tc>
                  <a:txBody>
                    <a:bodyPr/>
                    <a:lstStyle/>
                    <a:p>
                      <a:pPr algn="l" fontAlgn="t" latinLnBrk="0"/>
                      <a:r>
                        <a:rPr lang="en-GB" sz="1400" dirty="0">
                          <a:effectLst/>
                        </a:rPr>
                        <a:t>Dietary component</a:t>
                      </a:r>
                    </a:p>
                  </a:txBody>
                  <a:tcPr marL="7798" marR="7798" marT="7798" marB="7798">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EEEEEE"/>
                    </a:solidFill>
                  </a:tcPr>
                </a:tc>
                <a:tc gridSpan="2">
                  <a:txBody>
                    <a:bodyPr/>
                    <a:lstStyle/>
                    <a:p>
                      <a:pPr algn="l" fontAlgn="t" latinLnBrk="0"/>
                      <a:endParaRPr lang="en-GB" sz="1400" dirty="0">
                        <a:effectLst/>
                      </a:endParaRPr>
                    </a:p>
                  </a:txBody>
                  <a:tcPr marL="7798" marR="7798" marT="7798" marB="7798">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EEEEEE"/>
                    </a:solidFill>
                  </a:tcPr>
                </a:tc>
                <a:tc hMerge="1">
                  <a:txBody>
                    <a:bodyPr/>
                    <a:lstStyle/>
                    <a:p>
                      <a:pPr algn="l" fontAlgn="t" latinLnBrk="0"/>
                      <a:endParaRPr lang="en-GB" sz="1400" dirty="0">
                        <a:effectLst/>
                      </a:endParaRPr>
                    </a:p>
                  </a:txBody>
                  <a:tcPr marL="7798" marR="7798" marT="7798" marB="7798">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EEEEEE"/>
                    </a:solidFill>
                  </a:tcPr>
                </a:tc>
                <a:tc>
                  <a:txBody>
                    <a:bodyPr/>
                    <a:lstStyle/>
                    <a:p>
                      <a:pPr algn="l" fontAlgn="t" latinLnBrk="0"/>
                      <a:r>
                        <a:rPr lang="en-GB" sz="1400">
                          <a:effectLst/>
                        </a:rPr>
                        <a:t>Summary of evidence</a:t>
                      </a:r>
                    </a:p>
                  </a:txBody>
                  <a:tcPr marL="7798" marR="7798" marT="7798" marB="7798">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solidFill>
                      <a:srgbClr val="EEEEEE"/>
                    </a:solidFill>
                  </a:tcPr>
                </a:tc>
                <a:extLst>
                  <a:ext uri="{0D108BD9-81ED-4DB2-BD59-A6C34878D82A}">
                    <a16:rowId xmlns:a16="http://schemas.microsoft.com/office/drawing/2014/main" val="4199101973"/>
                  </a:ext>
                </a:extLst>
              </a:tr>
              <a:tr h="206840">
                <a:tc gridSpan="4">
                  <a:txBody>
                    <a:bodyPr/>
                    <a:lstStyle/>
                    <a:p>
                      <a:pPr algn="l" fontAlgn="ctr" latinLnBrk="0"/>
                      <a:r>
                        <a:rPr lang="en-GB" sz="1400" b="1" i="1" dirty="0">
                          <a:effectLst/>
                        </a:rPr>
                        <a:t>Specific foods and compounds</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4092114"/>
                  </a:ext>
                </a:extLst>
              </a:tr>
              <a:tr h="940915">
                <a:tc>
                  <a:txBody>
                    <a:bodyPr/>
                    <a:lstStyle/>
                    <a:p>
                      <a:pPr algn="l" fontAlgn="ctr" latinLnBrk="0"/>
                      <a:r>
                        <a:rPr lang="en-GB" sz="1400" b="1" dirty="0">
                          <a:effectLst/>
                        </a:rPr>
                        <a:t>Coffee</a:t>
                      </a:r>
                      <a:r>
                        <a:rPr lang="en-GB" sz="1400" dirty="0">
                          <a:effectLst/>
                        </a:rPr>
                        <a:t> and other </a:t>
                      </a:r>
                      <a:r>
                        <a:rPr lang="en-GB" sz="1400" b="1" dirty="0">
                          <a:effectLst/>
                        </a:rPr>
                        <a:t>caffeinated beverages</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gridSpan="2">
                  <a:txBody>
                    <a:bodyPr/>
                    <a:lstStyle/>
                    <a:p>
                      <a:pPr algn="l" fontAlgn="ctr" latinLnBrk="0"/>
                      <a:r>
                        <a:rPr lang="en-GB" sz="1400" b="1" dirty="0">
                          <a:effectLst/>
                        </a:rPr>
                        <a:t>caffeine</a:t>
                      </a:r>
                      <a:r>
                        <a:rPr lang="en-GB" sz="1400" dirty="0">
                          <a:effectLst/>
                        </a:rPr>
                        <a:t> – main molecular component driving neuroprotection (possibly via adenosine A2A receptor antagonism)</a:t>
                      </a:r>
                      <a:r>
                        <a:rPr lang="en-GB" sz="1400" kern="1200" baseline="30000" dirty="0">
                          <a:solidFill>
                            <a:schemeClr val="tx1"/>
                          </a:solidFill>
                          <a:effectLst/>
                          <a:latin typeface="+mn-lt"/>
                          <a:ea typeface="+mn-ea"/>
                          <a:cs typeface="+mn-cs"/>
                        </a:rPr>
                        <a:t>2</a:t>
                      </a:r>
                    </a:p>
                    <a:p>
                      <a:pPr algn="l" fontAlgn="ctr" latinLnBrk="0"/>
                      <a:r>
                        <a:rPr lang="en-GB" sz="1400" dirty="0">
                          <a:effectLst/>
                        </a:rPr>
                        <a:t>Caffeine and </a:t>
                      </a:r>
                      <a:r>
                        <a:rPr lang="en-GB" sz="1400" b="1" dirty="0">
                          <a:effectLst/>
                        </a:rPr>
                        <a:t>polyphenols </a:t>
                      </a:r>
                      <a:r>
                        <a:rPr lang="en-GB" sz="1400" dirty="0">
                          <a:effectLst/>
                        </a:rPr>
                        <a:t>modulate the gut microbiome and promote gut mobility</a:t>
                      </a:r>
                      <a:r>
                        <a:rPr lang="en-GB" sz="1400" baseline="30000" dirty="0">
                          <a:effectLst/>
                        </a:rPr>
                        <a:t>3</a:t>
                      </a:r>
                    </a:p>
                    <a:p>
                      <a:pPr algn="l" fontAlgn="ctr" latinLnBrk="0"/>
                      <a:r>
                        <a:rPr lang="en-GB" sz="1400" dirty="0">
                          <a:effectLst/>
                        </a:rPr>
                        <a:t>Reduced risk of levodopa-induced dyskinesia</a:t>
                      </a:r>
                      <a:r>
                        <a:rPr lang="en-GB" sz="1400" kern="1200" baseline="30000" dirty="0">
                          <a:solidFill>
                            <a:schemeClr val="tx1"/>
                          </a:solidFill>
                          <a:effectLst/>
                          <a:latin typeface="+mn-lt"/>
                          <a:ea typeface="+mn-ea"/>
                          <a:cs typeface="+mn-cs"/>
                        </a:rPr>
                        <a:t>2</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pPr algn="l" fontAlgn="ctr" latinLnBrk="0"/>
                      <a:r>
                        <a:rPr lang="en-GB" sz="1400" b="1" dirty="0">
                          <a:effectLst/>
                        </a:rPr>
                        <a:t>caffeine</a:t>
                      </a:r>
                      <a:r>
                        <a:rPr lang="en-GB" sz="1400" dirty="0">
                          <a:effectLst/>
                        </a:rPr>
                        <a:t> – main molecular component driving neuroprotection (possibly via adenosine A2A receptor antagonism)</a:t>
                      </a:r>
                      <a:r>
                        <a:rPr lang="en-GB" sz="1400" kern="1200" baseline="30000" dirty="0">
                          <a:solidFill>
                            <a:schemeClr val="tx1"/>
                          </a:solidFill>
                          <a:effectLst/>
                          <a:latin typeface="+mn-lt"/>
                          <a:ea typeface="+mn-ea"/>
                          <a:cs typeface="+mn-cs"/>
                        </a:rPr>
                        <a:t>2</a:t>
                      </a:r>
                    </a:p>
                    <a:p>
                      <a:pPr algn="l" fontAlgn="ctr" latinLnBrk="0"/>
                      <a:r>
                        <a:rPr lang="en-GB" sz="1400" dirty="0">
                          <a:effectLst/>
                        </a:rPr>
                        <a:t>Caffeine and </a:t>
                      </a:r>
                      <a:r>
                        <a:rPr lang="en-GB" sz="1400" b="1" dirty="0">
                          <a:effectLst/>
                        </a:rPr>
                        <a:t>polyphenols </a:t>
                      </a:r>
                      <a:r>
                        <a:rPr lang="en-GB" sz="1400" dirty="0">
                          <a:effectLst/>
                        </a:rPr>
                        <a:t>modulate the gut microbiome and promote gut mobility</a:t>
                      </a:r>
                      <a:r>
                        <a:rPr lang="en-GB" sz="1400" baseline="30000" dirty="0">
                          <a:effectLst/>
                        </a:rPr>
                        <a:t>3</a:t>
                      </a:r>
                    </a:p>
                    <a:p>
                      <a:pPr algn="l" fontAlgn="ctr" latinLnBrk="0"/>
                      <a:r>
                        <a:rPr lang="en-GB" sz="1400" dirty="0">
                          <a:effectLst/>
                        </a:rPr>
                        <a:t>Reduced risk of levodopa-induced dyskinesia</a:t>
                      </a:r>
                      <a:r>
                        <a:rPr lang="en-GB" sz="1400" kern="1200" baseline="30000" dirty="0">
                          <a:solidFill>
                            <a:schemeClr val="tx1"/>
                          </a:solidFill>
                          <a:effectLst/>
                          <a:latin typeface="+mn-lt"/>
                          <a:ea typeface="+mn-ea"/>
                          <a:cs typeface="+mn-cs"/>
                        </a:rPr>
                        <a:t>2</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3807119537"/>
                  </a:ext>
                </a:extLst>
              </a:tr>
              <a:tr h="341802">
                <a:tc>
                  <a:txBody>
                    <a:bodyPr/>
                    <a:lstStyle/>
                    <a:p>
                      <a:pPr algn="l" fontAlgn="ctr" latinLnBrk="0"/>
                      <a:r>
                        <a:rPr lang="en-GB" sz="1400" b="1" dirty="0">
                          <a:effectLst/>
                        </a:rPr>
                        <a:t>Flavonoids</a:t>
                      </a:r>
                    </a:p>
                    <a:p>
                      <a:pPr algn="l" fontAlgn="ctr" latinLnBrk="0"/>
                      <a:endParaRPr lang="en-GB" sz="1400" b="1" dirty="0">
                        <a:effectLst/>
                      </a:endParaRPr>
                    </a:p>
                    <a:p>
                      <a:pPr algn="l" fontAlgn="ctr" latinLnBrk="0"/>
                      <a:endParaRPr lang="en-GB" sz="1400" b="1" dirty="0">
                        <a:effectLst/>
                      </a:endParaRP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gridSpan="2">
                  <a:txBody>
                    <a:bodyPr/>
                    <a:lstStyle/>
                    <a:p>
                      <a:pPr algn="l" fontAlgn="ctr" latinLnBrk="0"/>
                      <a:r>
                        <a:rPr lang="en-GB" sz="1400">
                          <a:effectLst/>
                        </a:rPr>
                        <a:t>Limited evidence suggests that dietary flavonoids in </a:t>
                      </a:r>
                      <a:r>
                        <a:rPr lang="en-GB" sz="1400" b="1">
                          <a:effectLst/>
                        </a:rPr>
                        <a:t>berry fruits, apples, oranges</a:t>
                      </a:r>
                      <a:r>
                        <a:rPr lang="en-GB" sz="1400">
                          <a:effectLst/>
                        </a:rPr>
                        <a:t>, fruit juices and </a:t>
                      </a:r>
                      <a:r>
                        <a:rPr lang="en-GB" sz="1400" b="1">
                          <a:effectLst/>
                        </a:rPr>
                        <a:t>red wine </a:t>
                      </a:r>
                      <a:r>
                        <a:rPr lang="en-GB" sz="1400">
                          <a:effectLst/>
                        </a:rPr>
                        <a:t>are associated with reduced PD risk</a:t>
                      </a:r>
                      <a:r>
                        <a:rPr lang="en-GB" sz="1400" baseline="30000">
                          <a:effectLst/>
                        </a:rPr>
                        <a:t>4,5</a:t>
                      </a:r>
                      <a:endParaRPr lang="en-GB" sz="140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pPr algn="l" fontAlgn="ctr" latinLnBrk="0"/>
                      <a:r>
                        <a:rPr lang="en-GB" sz="1400" dirty="0">
                          <a:effectLst/>
                        </a:rPr>
                        <a:t>Limited evidence suggests that dietary flavonoids in </a:t>
                      </a:r>
                      <a:r>
                        <a:rPr lang="en-GB" sz="1400" b="1" dirty="0">
                          <a:effectLst/>
                        </a:rPr>
                        <a:t>berry fruits, apples, oranges</a:t>
                      </a:r>
                      <a:r>
                        <a:rPr lang="en-GB" sz="1400" dirty="0">
                          <a:effectLst/>
                        </a:rPr>
                        <a:t>, fruit juices and </a:t>
                      </a:r>
                      <a:r>
                        <a:rPr lang="en-GB" sz="1400" b="1" dirty="0">
                          <a:effectLst/>
                        </a:rPr>
                        <a:t>red wine </a:t>
                      </a:r>
                      <a:r>
                        <a:rPr lang="en-GB" sz="1400" dirty="0">
                          <a:effectLst/>
                        </a:rPr>
                        <a:t>are associated with reduced PD risk</a:t>
                      </a:r>
                      <a:r>
                        <a:rPr lang="en-GB" sz="1400" baseline="30000" dirty="0">
                          <a:effectLst/>
                        </a:rPr>
                        <a:t>4,5</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3175378306"/>
                  </a:ext>
                </a:extLst>
              </a:tr>
              <a:tr h="4800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400" b="1" dirty="0">
                          <a:effectLst/>
                        </a:rPr>
                        <a:t>Urate</a:t>
                      </a:r>
                      <a:r>
                        <a:rPr lang="en-GB" sz="1400" dirty="0">
                          <a:effectLst/>
                        </a:rPr>
                        <a:t> (diets rich in purine)</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gridSpan="2">
                  <a:txBody>
                    <a:bodyPr/>
                    <a:lstStyle/>
                    <a:p>
                      <a:pPr algn="l" fontAlgn="ctr" latinLnBrk="0"/>
                      <a:r>
                        <a:rPr lang="en-GB" sz="1400" b="1">
                          <a:effectLst/>
                        </a:rPr>
                        <a:t>Higher plasma urate levels </a:t>
                      </a:r>
                      <a:r>
                        <a:rPr lang="en-GB" sz="1400">
                          <a:effectLst/>
                        </a:rPr>
                        <a:t>have been linked to reduced risk and slower progression of PD in several prospective studies</a:t>
                      </a:r>
                      <a:r>
                        <a:rPr lang="en-GB" sz="1400" baseline="30000">
                          <a:effectLst/>
                        </a:rPr>
                        <a:t>6,7</a:t>
                      </a:r>
                      <a:r>
                        <a:rPr lang="en-GB" sz="1400" baseline="0">
                          <a:effectLst/>
                        </a:rPr>
                        <a:t>- </a:t>
                      </a:r>
                      <a:r>
                        <a:rPr lang="en-GB" sz="1400" b="1" baseline="0">
                          <a:effectLst/>
                        </a:rPr>
                        <a:t>neuroprotection</a:t>
                      </a:r>
                      <a:endParaRPr lang="en-GB" sz="1400" b="1" baseline="30000">
                        <a:effectLst/>
                      </a:endParaRPr>
                    </a:p>
                    <a:p>
                      <a:pPr algn="l" fontAlgn="ctr" latinLnBrk="0"/>
                      <a:r>
                        <a:rPr lang="en-GB" sz="1400">
                          <a:effectLst/>
                        </a:rPr>
                        <a:t>Sex difference: women but not men showing benefits</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pPr algn="l" fontAlgn="ctr" latinLnBrk="0"/>
                      <a:r>
                        <a:rPr lang="en-GB" sz="1400" b="1" dirty="0">
                          <a:effectLst/>
                        </a:rPr>
                        <a:t>Higher plasma urate levels </a:t>
                      </a:r>
                      <a:r>
                        <a:rPr lang="en-GB" sz="1400" dirty="0">
                          <a:effectLst/>
                        </a:rPr>
                        <a:t>have been linked to reduced risk and slower progression of PD in several prospective studies</a:t>
                      </a:r>
                      <a:r>
                        <a:rPr lang="en-GB" sz="1400" baseline="30000" dirty="0">
                          <a:effectLst/>
                        </a:rPr>
                        <a:t>6,7</a:t>
                      </a:r>
                      <a:r>
                        <a:rPr lang="en-GB" sz="1400" baseline="0" dirty="0">
                          <a:effectLst/>
                        </a:rPr>
                        <a:t>- </a:t>
                      </a:r>
                      <a:r>
                        <a:rPr lang="en-GB" sz="1400" b="1" baseline="0" dirty="0">
                          <a:effectLst/>
                        </a:rPr>
                        <a:t>neuroprotection</a:t>
                      </a:r>
                      <a:endParaRPr lang="en-GB" sz="1400" b="1" baseline="30000" dirty="0">
                        <a:effectLst/>
                      </a:endParaRPr>
                    </a:p>
                    <a:p>
                      <a:pPr algn="l" fontAlgn="ctr" latinLnBrk="0"/>
                      <a:r>
                        <a:rPr lang="en-GB" sz="1400" dirty="0">
                          <a:effectLst/>
                        </a:rPr>
                        <a:t>Sex difference: women but not men showing benefits</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096854978"/>
                  </a:ext>
                </a:extLst>
              </a:tr>
              <a:tr h="682762">
                <a:tc>
                  <a:txBody>
                    <a:bodyPr/>
                    <a:lstStyle/>
                    <a:p>
                      <a:pPr algn="l" fontAlgn="ctr" latinLnBrk="0"/>
                      <a:r>
                        <a:rPr lang="en-GB" sz="1400" b="1" dirty="0">
                          <a:effectLst/>
                        </a:rPr>
                        <a:t>Dairy products</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gridSpan="2">
                  <a:txBody>
                    <a:bodyPr/>
                    <a:lstStyle/>
                    <a:p>
                      <a:pPr algn="l" fontAlgn="ctr" latinLnBrk="0"/>
                      <a:r>
                        <a:rPr lang="en-GB" sz="1400" b="1">
                          <a:effectLst/>
                        </a:rPr>
                        <a:t>Higher (low-fat) milk consumption </a:t>
                      </a:r>
                      <a:r>
                        <a:rPr lang="en-GB" sz="1400" b="0">
                          <a:effectLst/>
                        </a:rPr>
                        <a:t>seems to be associated with </a:t>
                      </a:r>
                      <a:r>
                        <a:rPr lang="en-GB" sz="1400" b="1">
                          <a:solidFill>
                            <a:srgbClr val="FF0000"/>
                          </a:solidFill>
                          <a:effectLst/>
                        </a:rPr>
                        <a:t>higher risk of PD</a:t>
                      </a:r>
                      <a:r>
                        <a:rPr lang="en-GB" sz="1400" b="0" baseline="30000">
                          <a:solidFill>
                            <a:schemeClr val="tx1"/>
                          </a:solidFill>
                          <a:effectLst/>
                        </a:rPr>
                        <a:t>8 </a:t>
                      </a:r>
                      <a:r>
                        <a:rPr lang="en-GB" sz="1400" b="0" baseline="0">
                          <a:solidFill>
                            <a:schemeClr val="tx1"/>
                          </a:solidFill>
                          <a:effectLst/>
                        </a:rPr>
                        <a:t>- </a:t>
                      </a:r>
                      <a:r>
                        <a:rPr lang="en-GB" sz="1400">
                          <a:effectLst/>
                        </a:rPr>
                        <a:t>urate-lowering effects </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pPr algn="l" fontAlgn="ctr" latinLnBrk="0"/>
                      <a:r>
                        <a:rPr lang="en-GB" sz="1400" b="1" dirty="0">
                          <a:effectLst/>
                        </a:rPr>
                        <a:t>Higher (low-fat) milk consumption </a:t>
                      </a:r>
                      <a:r>
                        <a:rPr lang="en-GB" sz="1400" b="0" dirty="0">
                          <a:effectLst/>
                        </a:rPr>
                        <a:t>seems to be associated with </a:t>
                      </a:r>
                      <a:r>
                        <a:rPr lang="en-GB" sz="1400" b="1" dirty="0">
                          <a:solidFill>
                            <a:srgbClr val="FF0000"/>
                          </a:solidFill>
                          <a:effectLst/>
                        </a:rPr>
                        <a:t>higher risk of PD</a:t>
                      </a:r>
                      <a:r>
                        <a:rPr lang="en-GB" sz="1400" b="0" baseline="30000" dirty="0">
                          <a:solidFill>
                            <a:schemeClr val="tx1"/>
                          </a:solidFill>
                          <a:effectLst/>
                        </a:rPr>
                        <a:t>8 </a:t>
                      </a:r>
                      <a:r>
                        <a:rPr lang="en-GB" sz="1400" b="0" baseline="0" dirty="0">
                          <a:solidFill>
                            <a:schemeClr val="tx1"/>
                          </a:solidFill>
                          <a:effectLst/>
                        </a:rPr>
                        <a:t>- </a:t>
                      </a:r>
                      <a:r>
                        <a:rPr lang="en-GB" sz="1400" dirty="0">
                          <a:effectLst/>
                        </a:rPr>
                        <a:t>urate-lowering effects </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944586832"/>
                  </a:ext>
                </a:extLst>
              </a:tr>
              <a:tr h="894831">
                <a:tc>
                  <a:txBody>
                    <a:bodyPr/>
                    <a:lstStyle/>
                    <a:p>
                      <a:pPr algn="l" fontAlgn="ctr" latinLnBrk="0"/>
                      <a:r>
                        <a:rPr lang="en-GB" sz="1400" b="1" dirty="0">
                          <a:effectLst/>
                        </a:rPr>
                        <a:t>Alcohol</a:t>
                      </a: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a:txBody>
                    <a:bodyPr/>
                    <a:lstStyle/>
                    <a:p>
                      <a:pPr algn="l" fontAlgn="ctr" latinLnBrk="0"/>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gridSpan="2">
                  <a:txBody>
                    <a:bodyPr/>
                    <a:lstStyle/>
                    <a:p>
                      <a:pPr algn="l" fontAlgn="ctr" latinLnBrk="0"/>
                      <a:r>
                        <a:rPr lang="en-GB" sz="1400" dirty="0">
                          <a:effectLst/>
                        </a:rPr>
                        <a:t>Evidence regarding the link between alcohol consumption and PD risk remains </a:t>
                      </a:r>
                      <a:r>
                        <a:rPr lang="en-GB" sz="1400" b="1" dirty="0">
                          <a:effectLst/>
                        </a:rPr>
                        <a:t>inconclusive</a:t>
                      </a:r>
                    </a:p>
                    <a:p>
                      <a:pPr algn="l" fontAlgn="ctr" latinLnBrk="0"/>
                      <a:r>
                        <a:rPr lang="en-GB" sz="1400" dirty="0">
                          <a:effectLst/>
                        </a:rPr>
                        <a:t>Two European cohort studies found no association, whereas cohort studies from South Korea and the UK linked alcohol consumption with reduced PD risk; antioxidant effects, i.e. via urate-elevating effects of </a:t>
                      </a:r>
                      <a:r>
                        <a:rPr lang="en-GB" sz="1400" b="1" dirty="0">
                          <a:effectLst/>
                        </a:rPr>
                        <a:t>beer</a:t>
                      </a:r>
                      <a:r>
                        <a:rPr lang="en-GB" sz="1400" dirty="0">
                          <a:effectLst/>
                        </a:rPr>
                        <a:t> or polyphenols in </a:t>
                      </a:r>
                      <a:r>
                        <a:rPr lang="en-GB" sz="1400" b="1" dirty="0">
                          <a:effectLst/>
                        </a:rPr>
                        <a:t>wine</a:t>
                      </a:r>
                      <a:r>
                        <a:rPr lang="en-GB" sz="1400" b="0" baseline="30000" dirty="0">
                          <a:effectLst/>
                        </a:rPr>
                        <a:t>4</a:t>
                      </a:r>
                      <a:r>
                        <a:rPr lang="en-GB" sz="1400" b="1" dirty="0">
                          <a:effectLst/>
                        </a:rPr>
                        <a:t> </a:t>
                      </a:r>
                      <a:r>
                        <a:rPr lang="en-GB" sz="1400" b="0" dirty="0">
                          <a:effectLst/>
                        </a:rPr>
                        <a:t>(see reference 1 for more details)</a:t>
                      </a:r>
                      <a:endParaRPr lang="en-GB" sz="1400" dirty="0">
                        <a:effectLst/>
                      </a:endParaRP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tc hMerge="1">
                  <a:txBody>
                    <a:bodyPr/>
                    <a:lstStyle/>
                    <a:p>
                      <a:pPr algn="l" fontAlgn="ctr" latinLnBrk="0"/>
                      <a:r>
                        <a:rPr lang="en-GB" sz="1400" dirty="0">
                          <a:effectLst/>
                        </a:rPr>
                        <a:t>Evidence regarding the link between alcohol consumption and PD risk remains </a:t>
                      </a:r>
                      <a:r>
                        <a:rPr lang="en-GB" sz="1400" b="1" dirty="0">
                          <a:effectLst/>
                        </a:rPr>
                        <a:t>inconclusive</a:t>
                      </a:r>
                    </a:p>
                    <a:p>
                      <a:pPr algn="l" fontAlgn="ctr" latinLnBrk="0"/>
                      <a:r>
                        <a:rPr lang="en-GB" sz="1400" dirty="0">
                          <a:effectLst/>
                        </a:rPr>
                        <a:t>Two European cohort studies found no association, whereas cohort studies from South Korea and the UK linked alcohol consumption with reduced PD risk; antioxidant effects, i.e. via urate-elevating effects of </a:t>
                      </a:r>
                      <a:r>
                        <a:rPr lang="en-GB" sz="1400" b="1" dirty="0">
                          <a:effectLst/>
                        </a:rPr>
                        <a:t>beer</a:t>
                      </a:r>
                      <a:r>
                        <a:rPr lang="en-GB" sz="1400" dirty="0">
                          <a:effectLst/>
                        </a:rPr>
                        <a:t> or polyphenols in </a:t>
                      </a:r>
                      <a:r>
                        <a:rPr lang="en-GB" sz="1400" b="1" dirty="0">
                          <a:effectLst/>
                        </a:rPr>
                        <a:t>wine</a:t>
                      </a:r>
                      <a:r>
                        <a:rPr lang="en-GB" sz="1400" b="0" baseline="30000" dirty="0">
                          <a:effectLst/>
                        </a:rPr>
                        <a:t>4</a:t>
                      </a:r>
                      <a:r>
                        <a:rPr lang="en-GB" sz="1400" b="1" dirty="0">
                          <a:effectLst/>
                        </a:rPr>
                        <a:t> </a:t>
                      </a:r>
                      <a:r>
                        <a:rPr lang="en-GB" sz="1400" b="0" dirty="0">
                          <a:effectLst/>
                        </a:rPr>
                        <a:t>(see reference 1 for more details)</a:t>
                      </a:r>
                    </a:p>
                  </a:txBody>
                  <a:tcPr marL="7798" marR="7798" marT="7798" marB="7798"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D5D5D5"/>
                      </a:solidFill>
                      <a:prstDash val="solid"/>
                      <a:round/>
                      <a:headEnd type="none" w="med" len="med"/>
                      <a:tailEnd type="none" w="med" len="med"/>
                    </a:lnT>
                    <a:lnB w="9525"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3363491064"/>
                  </a:ext>
                </a:extLst>
              </a:tr>
            </a:tbl>
          </a:graphicData>
        </a:graphic>
      </p:graphicFrame>
      <p:sp>
        <p:nvSpPr>
          <p:cNvPr id="3" name="TextBox 2">
            <a:extLst>
              <a:ext uri="{FF2B5EF4-FFF2-40B4-BE49-F238E27FC236}">
                <a16:creationId xmlns:a16="http://schemas.microsoft.com/office/drawing/2014/main" id="{D4A4C4CC-D50C-0F08-D8D0-4F6FC97DB556}"/>
              </a:ext>
            </a:extLst>
          </p:cNvPr>
          <p:cNvSpPr txBox="1"/>
          <p:nvPr/>
        </p:nvSpPr>
        <p:spPr>
          <a:xfrm>
            <a:off x="6611112" y="5577860"/>
            <a:ext cx="4407408" cy="1261884"/>
          </a:xfrm>
          <a:prstGeom prst="rect">
            <a:avLst/>
          </a:prstGeom>
          <a:solidFill>
            <a:schemeClr val="bg1"/>
          </a:solidFill>
          <a:ln>
            <a:noFill/>
            <a:prstDash val="dash"/>
          </a:ln>
        </p:spPr>
        <p:txBody>
          <a:bodyPr wrap="square">
            <a:spAutoFit/>
          </a:bodyPr>
          <a:lstStyle>
            <a:defPPr>
              <a:defRPr lang="en-US"/>
            </a:defPPr>
            <a:lvl1pPr>
              <a:buSzPct val="100000"/>
              <a:defRPr sz="900" b="0" i="0" u="none" strike="noStrike" baseline="30000">
                <a:solidFill>
                  <a:srgbClr val="222222"/>
                </a:solidFill>
                <a:effectLst/>
                <a:latin typeface="-apple-system"/>
              </a:defRPr>
            </a:lvl1pPr>
          </a:lstStyle>
          <a:p>
            <a:r>
              <a:rPr lang="en-GB" sz="950" dirty="0"/>
              <a:t>1</a:t>
            </a:r>
            <a:r>
              <a:rPr lang="en-GB" sz="950" baseline="0" dirty="0"/>
              <a:t>Tan, A.H., Lim, S.Y. &amp; Lang, A.E. Nat Rev </a:t>
            </a:r>
            <a:r>
              <a:rPr lang="en-GB" sz="950" baseline="0" dirty="0" err="1"/>
              <a:t>Neurol</a:t>
            </a:r>
            <a:r>
              <a:rPr lang="en-GB" sz="950" baseline="0" dirty="0"/>
              <a:t>, 2022</a:t>
            </a:r>
          </a:p>
          <a:p>
            <a:r>
              <a:rPr lang="en-GB" sz="950" dirty="0"/>
              <a:t>2</a:t>
            </a:r>
            <a:r>
              <a:rPr lang="en-GB" sz="950" baseline="0" dirty="0"/>
              <a:t>Chen, J. F. &amp; Schwarzschild, M. A. </a:t>
            </a:r>
            <a:r>
              <a:rPr lang="en-GB" sz="950" baseline="0" dirty="0" err="1"/>
              <a:t>Parkinonism</a:t>
            </a:r>
            <a:r>
              <a:rPr lang="en-GB" sz="950" baseline="0" dirty="0"/>
              <a:t> </a:t>
            </a:r>
            <a:r>
              <a:rPr lang="en-GB" sz="950" baseline="0" dirty="0" err="1"/>
              <a:t>Relat</a:t>
            </a:r>
            <a:r>
              <a:rPr lang="en-GB" sz="950" baseline="0" dirty="0"/>
              <a:t>. </a:t>
            </a:r>
            <a:r>
              <a:rPr lang="en-GB" sz="950" baseline="0" dirty="0" err="1"/>
              <a:t>Disord</a:t>
            </a:r>
            <a:r>
              <a:rPr lang="en-GB" sz="950" baseline="0" dirty="0"/>
              <a:t>. 80, 2020</a:t>
            </a:r>
          </a:p>
          <a:p>
            <a:r>
              <a:rPr lang="en-GB" sz="950" dirty="0"/>
              <a:t>3</a:t>
            </a:r>
            <a:r>
              <a:rPr lang="en-GB" sz="950" baseline="0" dirty="0"/>
              <a:t>Iriondo-DeHond, A., </a:t>
            </a:r>
            <a:r>
              <a:rPr lang="en-GB" sz="950" baseline="0" dirty="0" err="1"/>
              <a:t>Uranga</a:t>
            </a:r>
            <a:r>
              <a:rPr lang="en-GB" sz="950" baseline="0" dirty="0"/>
              <a:t>, J. A., Del Castillo, M. D. &amp; </a:t>
            </a:r>
            <a:r>
              <a:rPr lang="en-GB" sz="950" baseline="0" dirty="0" err="1"/>
              <a:t>Abalo</a:t>
            </a:r>
            <a:r>
              <a:rPr lang="en-GB" sz="950" baseline="0" dirty="0"/>
              <a:t>, R. Nutrients 13, 2020</a:t>
            </a:r>
          </a:p>
          <a:p>
            <a:r>
              <a:rPr lang="en-GB" sz="950" dirty="0"/>
              <a:t>4</a:t>
            </a:r>
            <a:r>
              <a:rPr lang="en-GB" sz="950" baseline="0" dirty="0"/>
              <a:t>Boulos, C., </a:t>
            </a:r>
            <a:r>
              <a:rPr lang="en-GB" sz="950" baseline="0" dirty="0" err="1"/>
              <a:t>Yaghi</a:t>
            </a:r>
            <a:r>
              <a:rPr lang="en-GB" sz="950" baseline="0" dirty="0"/>
              <a:t>, N., El </a:t>
            </a:r>
            <a:r>
              <a:rPr lang="en-GB" sz="950" baseline="0" dirty="0" err="1"/>
              <a:t>Hayeck</a:t>
            </a:r>
            <a:r>
              <a:rPr lang="en-GB" sz="950" baseline="0" dirty="0"/>
              <a:t>, R., </a:t>
            </a:r>
            <a:r>
              <a:rPr lang="en-GB" sz="950" baseline="0" dirty="0" err="1"/>
              <a:t>Heraoui</a:t>
            </a:r>
            <a:r>
              <a:rPr lang="en-GB" sz="950" baseline="0" dirty="0"/>
              <a:t>, G. N. &amp; </a:t>
            </a:r>
            <a:r>
              <a:rPr lang="en-GB" sz="950" baseline="0" dirty="0" err="1"/>
              <a:t>Fakhoury</a:t>
            </a:r>
            <a:r>
              <a:rPr lang="en-GB" sz="950" baseline="0" dirty="0"/>
              <a:t>-Sayegh, N. Nutrients 11, 2019</a:t>
            </a:r>
          </a:p>
          <a:p>
            <a:r>
              <a:rPr lang="en-GB" sz="950" dirty="0"/>
              <a:t>5</a:t>
            </a:r>
            <a:r>
              <a:rPr lang="en-GB" sz="950" baseline="0" dirty="0"/>
              <a:t>Gao, X., Cassidy, A., Schwarzschild, M. A., </a:t>
            </a:r>
            <a:r>
              <a:rPr lang="en-GB" sz="950" baseline="0" dirty="0" err="1"/>
              <a:t>Rimm</a:t>
            </a:r>
            <a:r>
              <a:rPr lang="en-GB" sz="950" baseline="0" dirty="0"/>
              <a:t>, E. B. &amp; </a:t>
            </a:r>
            <a:r>
              <a:rPr lang="en-GB" sz="950" baseline="0" dirty="0" err="1"/>
              <a:t>Ascherio</a:t>
            </a:r>
            <a:r>
              <a:rPr lang="en-GB" sz="950" baseline="0" dirty="0"/>
              <a:t>. Neurology 78, 2012</a:t>
            </a:r>
          </a:p>
          <a:p>
            <a:r>
              <a:rPr lang="en-GB" sz="950" dirty="0"/>
              <a:t>6</a:t>
            </a:r>
            <a:r>
              <a:rPr lang="en-GB" sz="950" baseline="0" dirty="0"/>
              <a:t>leeman, I. et al. J. </a:t>
            </a:r>
            <a:r>
              <a:rPr lang="en-GB" sz="950" baseline="0" dirty="0" err="1"/>
              <a:t>Parkinsons</a:t>
            </a:r>
            <a:r>
              <a:rPr lang="en-GB" sz="950" baseline="0" dirty="0"/>
              <a:t> Dis. 9, 2019</a:t>
            </a:r>
          </a:p>
          <a:p>
            <a:r>
              <a:rPr lang="en-GB" sz="950" dirty="0"/>
              <a:t>7</a:t>
            </a:r>
            <a:r>
              <a:rPr lang="en-GB" sz="950" baseline="0" dirty="0"/>
              <a:t>Gao, X., O’ Reilly, </a:t>
            </a:r>
            <a:r>
              <a:rPr lang="en-GB" sz="950" baseline="0" dirty="0" err="1"/>
              <a:t>É</a:t>
            </a:r>
            <a:r>
              <a:rPr lang="en-GB" sz="950" baseline="0" dirty="0"/>
              <a:t>. J., Schwarzschild, M. A. &amp; </a:t>
            </a:r>
            <a:r>
              <a:rPr lang="en-GB" sz="950" baseline="0" dirty="0" err="1"/>
              <a:t>Ascherio</a:t>
            </a:r>
            <a:r>
              <a:rPr lang="en-GB" sz="950" baseline="0" dirty="0"/>
              <a:t>, Neurology 86, 2016</a:t>
            </a:r>
            <a:endParaRPr lang="en-US" sz="950" baseline="0" dirty="0"/>
          </a:p>
        </p:txBody>
      </p:sp>
      <p:sp>
        <p:nvSpPr>
          <p:cNvPr id="5" name="TextBox 4">
            <a:extLst>
              <a:ext uri="{FF2B5EF4-FFF2-40B4-BE49-F238E27FC236}">
                <a16:creationId xmlns:a16="http://schemas.microsoft.com/office/drawing/2014/main" id="{C806A203-4A4D-84B0-B163-4BE04A7BAB24}"/>
              </a:ext>
            </a:extLst>
          </p:cNvPr>
          <p:cNvSpPr txBox="1"/>
          <p:nvPr/>
        </p:nvSpPr>
        <p:spPr>
          <a:xfrm>
            <a:off x="502920" y="789786"/>
            <a:ext cx="6108192" cy="400110"/>
          </a:xfrm>
          <a:prstGeom prst="rect">
            <a:avLst/>
          </a:prstGeom>
          <a:noFill/>
        </p:spPr>
        <p:txBody>
          <a:bodyPr wrap="square">
            <a:spAutoFit/>
          </a:bodyPr>
          <a:lstStyle/>
          <a:p>
            <a:r>
              <a:rPr kumimoji="0" lang="en-US" altLang="en-US" sz="2000" b="1" i="0" u="none" strike="noStrike" cap="none" normalizeH="0" baseline="0" dirty="0">
                <a:ln>
                  <a:noFill/>
                </a:ln>
                <a:solidFill>
                  <a:schemeClr val="tx1"/>
                </a:solidFill>
                <a:effectLst/>
                <a:latin typeface="Harding"/>
              </a:rPr>
              <a:t>Diet and Parkinson disease (PD) risk and progression</a:t>
            </a:r>
            <a:r>
              <a:rPr kumimoji="0" lang="en-US" altLang="en-US" sz="2000" b="1" i="0" u="none" strike="noStrike" cap="none" normalizeH="0" baseline="30000" dirty="0">
                <a:ln>
                  <a:noFill/>
                </a:ln>
                <a:solidFill>
                  <a:schemeClr val="tx1"/>
                </a:solidFill>
                <a:effectLst/>
                <a:latin typeface="Harding"/>
              </a:rPr>
              <a:t>1</a:t>
            </a:r>
            <a:endParaRPr lang="en-US" sz="2000" dirty="0"/>
          </a:p>
        </p:txBody>
      </p:sp>
      <p:pic>
        <p:nvPicPr>
          <p:cNvPr id="8" name="Picture 7" descr="Coffee beans">
            <a:extLst>
              <a:ext uri="{FF2B5EF4-FFF2-40B4-BE49-F238E27FC236}">
                <a16:creationId xmlns:a16="http://schemas.microsoft.com/office/drawing/2014/main" id="{075959C2-50F9-842D-6F6D-5ECEF00AC049}"/>
              </a:ext>
            </a:extLst>
          </p:cNvPr>
          <p:cNvPicPr>
            <a:picLocks noChangeAspect="1"/>
          </p:cNvPicPr>
          <p:nvPr/>
        </p:nvPicPr>
        <p:blipFill>
          <a:blip r:embed="rId3"/>
          <a:stretch>
            <a:fillRect/>
          </a:stretch>
        </p:blipFill>
        <p:spPr>
          <a:xfrm>
            <a:off x="3281435" y="1667976"/>
            <a:ext cx="687986" cy="896490"/>
          </a:xfrm>
          <a:prstGeom prst="rect">
            <a:avLst/>
          </a:prstGeom>
        </p:spPr>
      </p:pic>
      <p:pic>
        <p:nvPicPr>
          <p:cNvPr id="10" name="Picture 9" descr="Close-up of blackberries and raspberries">
            <a:extLst>
              <a:ext uri="{FF2B5EF4-FFF2-40B4-BE49-F238E27FC236}">
                <a16:creationId xmlns:a16="http://schemas.microsoft.com/office/drawing/2014/main" id="{10097097-8BEA-84E1-5882-39C65ED29DFF}"/>
              </a:ext>
            </a:extLst>
          </p:cNvPr>
          <p:cNvPicPr>
            <a:picLocks noChangeAspect="1"/>
          </p:cNvPicPr>
          <p:nvPr/>
        </p:nvPicPr>
        <p:blipFill>
          <a:blip r:embed="rId4"/>
          <a:stretch>
            <a:fillRect/>
          </a:stretch>
        </p:blipFill>
        <p:spPr>
          <a:xfrm flipH="1">
            <a:off x="2558586" y="2584611"/>
            <a:ext cx="1410835" cy="624776"/>
          </a:xfrm>
          <a:prstGeom prst="rect">
            <a:avLst/>
          </a:prstGeom>
        </p:spPr>
      </p:pic>
      <p:pic>
        <p:nvPicPr>
          <p:cNvPr id="14" name="Picture 13" descr="A group of foods on a cutting board&#10;&#10;Description automatically generated">
            <a:extLst>
              <a:ext uri="{FF2B5EF4-FFF2-40B4-BE49-F238E27FC236}">
                <a16:creationId xmlns:a16="http://schemas.microsoft.com/office/drawing/2014/main" id="{774B9B0E-6865-3E5F-F04B-A2ECB1178D58}"/>
              </a:ext>
            </a:extLst>
          </p:cNvPr>
          <p:cNvPicPr>
            <a:picLocks noChangeAspect="1"/>
          </p:cNvPicPr>
          <p:nvPr/>
        </p:nvPicPr>
        <p:blipFill>
          <a:blip r:embed="rId5"/>
          <a:stretch>
            <a:fillRect/>
          </a:stretch>
        </p:blipFill>
        <p:spPr>
          <a:xfrm>
            <a:off x="2558585" y="3229532"/>
            <a:ext cx="1410835" cy="624776"/>
          </a:xfrm>
          <a:prstGeom prst="rect">
            <a:avLst/>
          </a:prstGeom>
        </p:spPr>
      </p:pic>
      <p:pic>
        <p:nvPicPr>
          <p:cNvPr id="18" name="Picture 17" descr="A variety of dairy products&#10;&#10;Description automatically generated">
            <a:extLst>
              <a:ext uri="{FF2B5EF4-FFF2-40B4-BE49-F238E27FC236}">
                <a16:creationId xmlns:a16="http://schemas.microsoft.com/office/drawing/2014/main" id="{0555180F-1D02-F2A8-1C66-2969977A28C2}"/>
              </a:ext>
            </a:extLst>
          </p:cNvPr>
          <p:cNvPicPr>
            <a:picLocks noChangeAspect="1"/>
          </p:cNvPicPr>
          <p:nvPr/>
        </p:nvPicPr>
        <p:blipFill>
          <a:blip r:embed="rId6"/>
          <a:stretch>
            <a:fillRect/>
          </a:stretch>
        </p:blipFill>
        <p:spPr>
          <a:xfrm>
            <a:off x="2558585" y="3880207"/>
            <a:ext cx="1410835" cy="723391"/>
          </a:xfrm>
          <a:prstGeom prst="rect">
            <a:avLst/>
          </a:prstGeom>
        </p:spPr>
      </p:pic>
      <p:pic>
        <p:nvPicPr>
          <p:cNvPr id="20" name="Picture 19" descr="Close-up of beer tasting flight">
            <a:extLst>
              <a:ext uri="{FF2B5EF4-FFF2-40B4-BE49-F238E27FC236}">
                <a16:creationId xmlns:a16="http://schemas.microsoft.com/office/drawing/2014/main" id="{CFC89C66-4EAA-8AF9-1F56-3C2B25689BFC}"/>
              </a:ext>
            </a:extLst>
          </p:cNvPr>
          <p:cNvPicPr>
            <a:picLocks noChangeAspect="1"/>
          </p:cNvPicPr>
          <p:nvPr/>
        </p:nvPicPr>
        <p:blipFill>
          <a:blip r:embed="rId7"/>
          <a:stretch>
            <a:fillRect/>
          </a:stretch>
        </p:blipFill>
        <p:spPr>
          <a:xfrm rot="10800000" flipV="1">
            <a:off x="2558584" y="4603598"/>
            <a:ext cx="1410835" cy="827108"/>
          </a:xfrm>
          <a:prstGeom prst="rect">
            <a:avLst/>
          </a:prstGeom>
        </p:spPr>
      </p:pic>
    </p:spTree>
    <p:extLst>
      <p:ext uri="{BB962C8B-B14F-4D97-AF65-F5344CB8AC3E}">
        <p14:creationId xmlns:p14="http://schemas.microsoft.com/office/powerpoint/2010/main" val="3618504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reenshot&#10;&#10;Description automatically generated">
            <a:extLst>
              <a:ext uri="{FF2B5EF4-FFF2-40B4-BE49-F238E27FC236}">
                <a16:creationId xmlns:a16="http://schemas.microsoft.com/office/drawing/2014/main" id="{BCBA7877-6679-41EB-B25F-78EE5F0BA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9" y="1585453"/>
            <a:ext cx="6095181" cy="3276159"/>
          </a:xfrm>
          <a:prstGeom prst="rect">
            <a:avLst/>
          </a:prstGeom>
        </p:spPr>
      </p:pic>
      <p:pic>
        <p:nvPicPr>
          <p:cNvPr id="8" name="Picture 7" descr="A close up of a logo&#10;&#10;Description automatically generated">
            <a:extLst>
              <a:ext uri="{FF2B5EF4-FFF2-40B4-BE49-F238E27FC236}">
                <a16:creationId xmlns:a16="http://schemas.microsoft.com/office/drawing/2014/main" id="{C135047C-DB9E-465A-847C-5EEB2F840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629" y="1585453"/>
            <a:ext cx="6082371" cy="3466951"/>
          </a:xfrm>
          <a:prstGeom prst="rect">
            <a:avLst/>
          </a:prstGeom>
        </p:spPr>
      </p:pic>
      <p:sp>
        <p:nvSpPr>
          <p:cNvPr id="9" name="TextBox 8">
            <a:extLst>
              <a:ext uri="{FF2B5EF4-FFF2-40B4-BE49-F238E27FC236}">
                <a16:creationId xmlns:a16="http://schemas.microsoft.com/office/drawing/2014/main" id="{63FE3524-CEA7-0E79-AC2E-35EAC22B5DBC}"/>
              </a:ext>
            </a:extLst>
          </p:cNvPr>
          <p:cNvSpPr txBox="1"/>
          <p:nvPr/>
        </p:nvSpPr>
        <p:spPr>
          <a:xfrm>
            <a:off x="9579804" y="5052404"/>
            <a:ext cx="2612196" cy="261610"/>
          </a:xfrm>
          <a:prstGeom prst="rect">
            <a:avLst/>
          </a:prstGeom>
          <a:noFill/>
        </p:spPr>
        <p:txBody>
          <a:bodyPr wrap="square">
            <a:spAutoFit/>
          </a:bodyPr>
          <a:lstStyle/>
          <a:p>
            <a:r>
              <a:rPr lang="en-US" sz="1100" dirty="0"/>
              <a:t>Source: https://</a:t>
            </a:r>
            <a:r>
              <a:rPr lang="en-US" sz="1100" dirty="0" err="1"/>
              <a:t>www.nutriciaresearch.com</a:t>
            </a:r>
            <a:endParaRPr lang="en-US" sz="1100" dirty="0"/>
          </a:p>
        </p:txBody>
      </p:sp>
      <p:sp>
        <p:nvSpPr>
          <p:cNvPr id="14" name="Title 1">
            <a:extLst>
              <a:ext uri="{FF2B5EF4-FFF2-40B4-BE49-F238E27FC236}">
                <a16:creationId xmlns:a16="http://schemas.microsoft.com/office/drawing/2014/main" id="{EFE5027E-A3EF-8DBC-A5F7-FBBAFA696919}"/>
              </a:ext>
            </a:extLst>
          </p:cNvPr>
          <p:cNvSpPr>
            <a:spLocks noGrp="1"/>
          </p:cNvSpPr>
          <p:nvPr>
            <p:ph type="title"/>
          </p:nvPr>
        </p:nvSpPr>
        <p:spPr>
          <a:xfrm>
            <a:off x="407377" y="188640"/>
            <a:ext cx="10515600" cy="874395"/>
          </a:xfrm>
        </p:spPr>
        <p:txBody>
          <a:bodyPr/>
          <a:lstStyle/>
          <a:p>
            <a:r>
              <a:rPr lang="sl-SI" dirty="0"/>
              <a:t>The importance of microbiota</a:t>
            </a:r>
          </a:p>
        </p:txBody>
      </p:sp>
    </p:spTree>
    <p:extLst>
      <p:ext uri="{BB962C8B-B14F-4D97-AF65-F5344CB8AC3E}">
        <p14:creationId xmlns:p14="http://schemas.microsoft.com/office/powerpoint/2010/main" val="1317109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174D-81EF-E376-2515-78DE144E28A9}"/>
              </a:ext>
            </a:extLst>
          </p:cNvPr>
          <p:cNvSpPr>
            <a:spLocks noGrp="1"/>
          </p:cNvSpPr>
          <p:nvPr>
            <p:ph type="title"/>
          </p:nvPr>
        </p:nvSpPr>
        <p:spPr>
          <a:xfrm>
            <a:off x="546886" y="545068"/>
            <a:ext cx="10515600" cy="549275"/>
          </a:xfrm>
        </p:spPr>
        <p:txBody>
          <a:bodyPr>
            <a:noAutofit/>
          </a:bodyPr>
          <a:lstStyle/>
          <a:p>
            <a:r>
              <a:rPr lang="en-US" sz="2800" dirty="0"/>
              <a:t>The common regulatory network of microbial metabolites, inflammatory diseases and CNS disorders</a:t>
            </a:r>
            <a:br>
              <a:rPr lang="en-US" sz="2800" dirty="0"/>
            </a:br>
            <a:endParaRPr lang="en-US" sz="2800" dirty="0"/>
          </a:p>
        </p:txBody>
      </p:sp>
      <p:sp>
        <p:nvSpPr>
          <p:cNvPr id="9" name="TextBox 8">
            <a:extLst>
              <a:ext uri="{FF2B5EF4-FFF2-40B4-BE49-F238E27FC236}">
                <a16:creationId xmlns:a16="http://schemas.microsoft.com/office/drawing/2014/main" id="{76939ABE-292D-910E-D67C-3C77964A8CF1}"/>
              </a:ext>
            </a:extLst>
          </p:cNvPr>
          <p:cNvSpPr txBox="1"/>
          <p:nvPr/>
        </p:nvSpPr>
        <p:spPr>
          <a:xfrm>
            <a:off x="6734908" y="6457890"/>
            <a:ext cx="4327578" cy="400110"/>
          </a:xfrm>
          <a:prstGeom prst="rect">
            <a:avLst/>
          </a:prstGeom>
          <a:noFill/>
        </p:spPr>
        <p:txBody>
          <a:bodyPr wrap="square">
            <a:spAutoFit/>
          </a:bodyPr>
          <a:lstStyle/>
          <a:p>
            <a:r>
              <a:rPr lang="en-GB" sz="1000" b="0" i="0" u="none" strike="noStrike" dirty="0">
                <a:solidFill>
                  <a:srgbClr val="222222"/>
                </a:solidFill>
                <a:effectLst/>
                <a:latin typeface="-apple-system"/>
              </a:rPr>
              <a:t>Park, J., Kim, C.H. Regulation of common neurological disorders by gut microbial metabolites. </a:t>
            </a:r>
            <a:r>
              <a:rPr lang="en-GB" sz="1000" b="0" i="1" u="none" strike="noStrike" dirty="0">
                <a:solidFill>
                  <a:srgbClr val="222222"/>
                </a:solidFill>
                <a:effectLst/>
                <a:latin typeface="-apple-system"/>
              </a:rPr>
              <a:t>Exp Mol Med</a:t>
            </a:r>
            <a:r>
              <a:rPr lang="en-GB" sz="1000" dirty="0">
                <a:solidFill>
                  <a:srgbClr val="222222"/>
                </a:solidFill>
                <a:latin typeface="-apple-system"/>
              </a:rPr>
              <a:t>, </a:t>
            </a:r>
            <a:r>
              <a:rPr lang="en-GB" sz="1000" b="0" i="0" u="none" strike="noStrike" dirty="0">
                <a:solidFill>
                  <a:srgbClr val="222222"/>
                </a:solidFill>
                <a:effectLst/>
                <a:latin typeface="-apple-system"/>
              </a:rPr>
              <a:t>2021</a:t>
            </a:r>
            <a:endParaRPr lang="en-US" sz="1000" dirty="0"/>
          </a:p>
        </p:txBody>
      </p:sp>
      <p:grpSp>
        <p:nvGrpSpPr>
          <p:cNvPr id="12" name="Group 11">
            <a:extLst>
              <a:ext uri="{FF2B5EF4-FFF2-40B4-BE49-F238E27FC236}">
                <a16:creationId xmlns:a16="http://schemas.microsoft.com/office/drawing/2014/main" id="{0BC52451-CC7E-7EF5-BD4E-10E3B2030882}"/>
              </a:ext>
            </a:extLst>
          </p:cNvPr>
          <p:cNvGrpSpPr/>
          <p:nvPr/>
        </p:nvGrpSpPr>
        <p:grpSpPr>
          <a:xfrm>
            <a:off x="1311414" y="1344017"/>
            <a:ext cx="8986543" cy="4679534"/>
            <a:chOff x="1055673" y="1094343"/>
            <a:chExt cx="8220593" cy="4014197"/>
          </a:xfrm>
        </p:grpSpPr>
        <p:pic>
          <p:nvPicPr>
            <p:cNvPr id="7" name="Picture 6">
              <a:extLst>
                <a:ext uri="{FF2B5EF4-FFF2-40B4-BE49-F238E27FC236}">
                  <a16:creationId xmlns:a16="http://schemas.microsoft.com/office/drawing/2014/main" id="{95B7E06C-D163-0EFD-4ECB-CF6484989334}"/>
                </a:ext>
              </a:extLst>
            </p:cNvPr>
            <p:cNvPicPr>
              <a:picLocks noChangeAspect="1"/>
            </p:cNvPicPr>
            <p:nvPr/>
          </p:nvPicPr>
          <p:blipFill>
            <a:blip r:embed="rId3"/>
            <a:stretch>
              <a:fillRect/>
            </a:stretch>
          </p:blipFill>
          <p:spPr>
            <a:xfrm>
              <a:off x="1055673" y="1094343"/>
              <a:ext cx="8220593" cy="4014197"/>
            </a:xfrm>
            <a:prstGeom prst="rect">
              <a:avLst/>
            </a:prstGeom>
          </p:spPr>
        </p:pic>
        <p:sp>
          <p:nvSpPr>
            <p:cNvPr id="10" name="Rectangle 9">
              <a:extLst>
                <a:ext uri="{FF2B5EF4-FFF2-40B4-BE49-F238E27FC236}">
                  <a16:creationId xmlns:a16="http://schemas.microsoft.com/office/drawing/2014/main" id="{49C8C448-1B70-BCF6-97D1-30426C5BBF73}"/>
                </a:ext>
              </a:extLst>
            </p:cNvPr>
            <p:cNvSpPr/>
            <p:nvPr/>
          </p:nvSpPr>
          <p:spPr>
            <a:xfrm>
              <a:off x="3998476" y="4154576"/>
              <a:ext cx="1806210" cy="857755"/>
            </a:xfrm>
            <a:prstGeom prst="rect">
              <a:avLst/>
            </a:prstGeom>
            <a:solidFill>
              <a:srgbClr val="FFFFC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400" b="1" i="0" u="none" strike="noStrike" dirty="0">
                  <a:solidFill>
                    <a:srgbClr val="222222"/>
                  </a:solidFill>
                  <a:effectLst/>
                  <a:latin typeface="-apple-system"/>
                </a:rPr>
                <a:t>long-chain fatty acids</a:t>
              </a:r>
            </a:p>
            <a:p>
              <a:pPr marL="171450" indent="-171450">
                <a:buFont typeface="Arial" panose="020B0604020202020204" pitchFamily="34" charset="0"/>
                <a:buChar char="•"/>
              </a:pPr>
              <a:r>
                <a:rPr lang="en-GB" sz="1400" b="1" i="0" u="none" strike="noStrike" dirty="0">
                  <a:solidFill>
                    <a:srgbClr val="222222"/>
                  </a:solidFill>
                  <a:effectLst/>
                  <a:latin typeface="-apple-system"/>
                </a:rPr>
                <a:t>bile acid metabolites</a:t>
              </a:r>
            </a:p>
            <a:p>
              <a:pPr marL="171450" indent="-171450">
                <a:buFont typeface="Arial" panose="020B0604020202020204" pitchFamily="34" charset="0"/>
                <a:buChar char="•"/>
              </a:pPr>
              <a:r>
                <a:rPr lang="en-GB" sz="1400" b="1" i="0" u="none" strike="noStrike" dirty="0">
                  <a:solidFill>
                    <a:srgbClr val="222222"/>
                  </a:solidFill>
                  <a:effectLst/>
                  <a:latin typeface="-apple-system"/>
                </a:rPr>
                <a:t>toxic microbial metabolites</a:t>
              </a:r>
              <a:endParaRPr lang="en-US" sz="1400" b="1" dirty="0"/>
            </a:p>
          </p:txBody>
        </p:sp>
        <p:sp>
          <p:nvSpPr>
            <p:cNvPr id="11" name="Down Arrow 10">
              <a:extLst>
                <a:ext uri="{FF2B5EF4-FFF2-40B4-BE49-F238E27FC236}">
                  <a16:creationId xmlns:a16="http://schemas.microsoft.com/office/drawing/2014/main" id="{269D5334-A303-461F-81FE-C1E462ADF490}"/>
                </a:ext>
              </a:extLst>
            </p:cNvPr>
            <p:cNvSpPr/>
            <p:nvPr/>
          </p:nvSpPr>
          <p:spPr>
            <a:xfrm rot="10800000">
              <a:off x="4675004" y="3652870"/>
              <a:ext cx="231297" cy="501706"/>
            </a:xfrm>
            <a:prstGeom prst="downArrow">
              <a:avLst/>
            </a:prstGeom>
            <a:solidFill>
              <a:srgbClr val="B2A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9666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E056-E9F3-16B7-4A24-84E5AB4D2006}"/>
              </a:ext>
            </a:extLst>
          </p:cNvPr>
          <p:cNvSpPr>
            <a:spLocks noGrp="1"/>
          </p:cNvSpPr>
          <p:nvPr>
            <p:ph type="title"/>
          </p:nvPr>
        </p:nvSpPr>
        <p:spPr>
          <a:xfrm>
            <a:off x="364490" y="177480"/>
            <a:ext cx="10515600" cy="604781"/>
          </a:xfrm>
        </p:spPr>
        <p:txBody>
          <a:bodyPr>
            <a:normAutofit/>
          </a:bodyPr>
          <a:lstStyle/>
          <a:p>
            <a:r>
              <a:rPr lang="en-GB" sz="3600" b="0" i="0" u="none" strike="noStrike" dirty="0">
                <a:solidFill>
                  <a:srgbClr val="000000"/>
                </a:solidFill>
                <a:effectLst/>
                <a:latin typeface="Source Serif Pro" panose="02040603050405020204" pitchFamily="18" charset="0"/>
              </a:rPr>
              <a:t>Gut Microbiota and Metabolome Alterations in PD</a:t>
            </a:r>
            <a:endParaRPr lang="en-US" sz="3600" dirty="0"/>
          </a:p>
        </p:txBody>
      </p:sp>
      <p:sp>
        <p:nvSpPr>
          <p:cNvPr id="3" name="TextBox 2">
            <a:extLst>
              <a:ext uri="{FF2B5EF4-FFF2-40B4-BE49-F238E27FC236}">
                <a16:creationId xmlns:a16="http://schemas.microsoft.com/office/drawing/2014/main" id="{1D1CD31A-DA6B-1BEE-1208-2457E8F312C0}"/>
              </a:ext>
            </a:extLst>
          </p:cNvPr>
          <p:cNvSpPr txBox="1"/>
          <p:nvPr/>
        </p:nvSpPr>
        <p:spPr>
          <a:xfrm>
            <a:off x="548054" y="796748"/>
            <a:ext cx="9362440" cy="604781"/>
          </a:xfrm>
          <a:prstGeom prst="rect">
            <a:avLst/>
          </a:prstGeom>
        </p:spPr>
        <p:txBody>
          <a:bodyPr vert="horz" lIns="91440" tIns="45720" rIns="91440" bIns="45720" rtlCol="0" anchor="ctr">
            <a:normAutofit/>
          </a:bodyPr>
          <a:lstStyle>
            <a:lvl1pPr defTabSz="914400">
              <a:lnSpc>
                <a:spcPct val="90000"/>
              </a:lnSpc>
              <a:spcBef>
                <a:spcPct val="0"/>
              </a:spcBef>
              <a:buNone/>
              <a:defRPr sz="3600" b="0" i="0" u="none" strike="noStrike">
                <a:solidFill>
                  <a:srgbClr val="000000"/>
                </a:solidFill>
                <a:effectLst/>
                <a:latin typeface="Source Serif Pro" panose="02040603050405020204" pitchFamily="18" charset="0"/>
                <a:ea typeface="+mj-ea"/>
                <a:cs typeface="+mj-cs"/>
              </a:defRPr>
            </a:lvl1pPr>
          </a:lstStyle>
          <a:p>
            <a:r>
              <a:rPr lang="en-GB" sz="2800" dirty="0">
                <a:latin typeface="+mn-lt"/>
              </a:rPr>
              <a:t>The gut-brain axis</a:t>
            </a:r>
          </a:p>
        </p:txBody>
      </p:sp>
      <p:sp>
        <p:nvSpPr>
          <p:cNvPr id="7" name="TextBox 6">
            <a:extLst>
              <a:ext uri="{FF2B5EF4-FFF2-40B4-BE49-F238E27FC236}">
                <a16:creationId xmlns:a16="http://schemas.microsoft.com/office/drawing/2014/main" id="{8027E766-77D2-BDA4-B96C-9E93FA878E0C}"/>
              </a:ext>
            </a:extLst>
          </p:cNvPr>
          <p:cNvSpPr txBox="1"/>
          <p:nvPr/>
        </p:nvSpPr>
        <p:spPr>
          <a:xfrm>
            <a:off x="7315005" y="6596390"/>
            <a:ext cx="3641774" cy="261610"/>
          </a:xfrm>
          <a:prstGeom prst="rect">
            <a:avLst/>
          </a:prstGeom>
          <a:noFill/>
        </p:spPr>
        <p:txBody>
          <a:bodyPr wrap="square">
            <a:spAutoFit/>
          </a:bodyPr>
          <a:lstStyle/>
          <a:p>
            <a:r>
              <a:rPr lang="en-US" sz="1050" dirty="0"/>
              <a:t>Perez-Pardo P, et al. European Journal of Pharmacology, 2017</a:t>
            </a:r>
          </a:p>
        </p:txBody>
      </p:sp>
      <p:sp>
        <p:nvSpPr>
          <p:cNvPr id="13" name="TextBox 12">
            <a:extLst>
              <a:ext uri="{FF2B5EF4-FFF2-40B4-BE49-F238E27FC236}">
                <a16:creationId xmlns:a16="http://schemas.microsoft.com/office/drawing/2014/main" id="{DCE610DF-6D5F-F3A0-C603-6F514A6E3E89}"/>
              </a:ext>
            </a:extLst>
          </p:cNvPr>
          <p:cNvSpPr txBox="1"/>
          <p:nvPr/>
        </p:nvSpPr>
        <p:spPr>
          <a:xfrm>
            <a:off x="266359" y="5626702"/>
            <a:ext cx="5630545" cy="523220"/>
          </a:xfrm>
          <a:prstGeom prst="rect">
            <a:avLst/>
          </a:prstGeom>
          <a:noFill/>
          <a:ln w="28575">
            <a:solidFill>
              <a:schemeClr val="accent2">
                <a:lumMod val="75000"/>
              </a:schemeClr>
            </a:solidFill>
          </a:ln>
        </p:spPr>
        <p:txBody>
          <a:bodyPr wrap="square">
            <a:spAutoFit/>
          </a:bodyPr>
          <a:lstStyle/>
          <a:p>
            <a:r>
              <a:rPr lang="en-US" sz="2800" dirty="0"/>
              <a:t>Possibilities for food-based therapies</a:t>
            </a:r>
          </a:p>
        </p:txBody>
      </p:sp>
      <p:graphicFrame>
        <p:nvGraphicFramePr>
          <p:cNvPr id="19" name="TextBox 16">
            <a:extLst>
              <a:ext uri="{FF2B5EF4-FFF2-40B4-BE49-F238E27FC236}">
                <a16:creationId xmlns:a16="http://schemas.microsoft.com/office/drawing/2014/main" id="{0D2FE55A-8AC9-8C90-9AAE-AB060F2E50E9}"/>
              </a:ext>
            </a:extLst>
          </p:cNvPr>
          <p:cNvGraphicFramePr/>
          <p:nvPr>
            <p:extLst>
              <p:ext uri="{D42A27DB-BD31-4B8C-83A1-F6EECF244321}">
                <p14:modId xmlns:p14="http://schemas.microsoft.com/office/powerpoint/2010/main" val="603750871"/>
              </p:ext>
            </p:extLst>
          </p:nvPr>
        </p:nvGraphicFramePr>
        <p:xfrm>
          <a:off x="172720" y="1416016"/>
          <a:ext cx="6096000" cy="4100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 name="Picture 28" descr="A diagram of a nervous system&#10;&#10;Description automatically generated">
            <a:extLst>
              <a:ext uri="{FF2B5EF4-FFF2-40B4-BE49-F238E27FC236}">
                <a16:creationId xmlns:a16="http://schemas.microsoft.com/office/drawing/2014/main" id="{84866A3D-FEFD-EFDD-BAFB-FAED3C01978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24" b="96331" l="920" r="99480">
                        <a14:foregroundMark x1="54080" y1="3307" x2="27080" y2="2791"/>
                        <a14:foregroundMark x1="27080" y1="2791" x2="13200" y2="8475"/>
                        <a14:foregroundMark x1="13200" y1="8475" x2="5680" y2="14987"/>
                        <a14:foregroundMark x1="5680" y1="14987" x2="1120" y2="28114"/>
                        <a14:foregroundMark x1="1120" y1="28114" x2="4520" y2="45943"/>
                        <a14:foregroundMark x1="4520" y1="45943" x2="9280" y2="55556"/>
                        <a14:foregroundMark x1="9280" y1="55556" x2="5680" y2="69561"/>
                        <a14:foregroundMark x1="5680" y1="69561" x2="6680" y2="82016"/>
                        <a14:foregroundMark x1="6680" y1="82016" x2="22080" y2="92817"/>
                        <a14:foregroundMark x1="22080" y1="92817" x2="55440" y2="86667"/>
                        <a14:foregroundMark x1="55440" y1="86667" x2="81920" y2="91990"/>
                        <a14:foregroundMark x1="81920" y1="91990" x2="91600" y2="86718"/>
                        <a14:foregroundMark x1="91600" y1="86718" x2="83360" y2="44444"/>
                        <a14:foregroundMark x1="83360" y1="44444" x2="72920" y2="25013"/>
                        <a14:foregroundMark x1="72920" y1="25013" x2="53160" y2="6357"/>
                        <a14:foregroundMark x1="24920" y1="1137" x2="5280" y2="775"/>
                        <a14:foregroundMark x1="5280" y1="775" x2="1920" y2="13747"/>
                        <a14:foregroundMark x1="1920" y1="13747" x2="920" y2="92765"/>
                        <a14:foregroundMark x1="920" y1="92765" x2="23240" y2="90026"/>
                        <a14:foregroundMark x1="9880" y1="982" x2="24400" y2="775"/>
                        <a14:foregroundMark x1="24400" y1="775" x2="63760" y2="775"/>
                        <a14:foregroundMark x1="42560" y1="78863" x2="89360" y2="80103"/>
                        <a14:foregroundMark x1="47160" y1="10491" x2="28320" y2="38295"/>
                        <a14:foregroundMark x1="28320" y1="38295" x2="23520" y2="53385"/>
                        <a14:foregroundMark x1="23520" y1="53385" x2="22800" y2="63152"/>
                        <a14:foregroundMark x1="22800" y1="63152" x2="24640" y2="71680"/>
                        <a14:foregroundMark x1="89960" y1="77933" x2="89680" y2="77054"/>
                        <a14:foregroundMark x1="92280" y1="75607" x2="97080" y2="84289"/>
                        <a14:foregroundMark x1="97080" y1="84289" x2="92480" y2="75711"/>
                        <a14:foregroundMark x1="92480" y1="75711" x2="92280" y2="75607"/>
                        <a14:foregroundMark x1="94120" y1="77571" x2="94280" y2="76899"/>
                        <a14:foregroundMark x1="57000" y1="86925" x2="38560" y2="88010"/>
                        <a14:foregroundMark x1="38560" y1="88010" x2="46400" y2="93798"/>
                        <a14:foregroundMark x1="46400" y1="93798" x2="68880" y2="96382"/>
                        <a14:foregroundMark x1="68880" y1="96382" x2="62560" y2="89096"/>
                        <a14:foregroundMark x1="62560" y1="89096" x2="56240" y2="87132"/>
                        <a14:foregroundMark x1="43960" y1="91421" x2="53920" y2="90543"/>
                        <a14:foregroundMark x1="44880" y1="89819" x2="56680" y2="90026"/>
                        <a14:foregroundMark x1="41040" y1="90388" x2="44120" y2="90904"/>
                        <a14:foregroundMark x1="87200" y1="67700" x2="95560" y2="69922"/>
                        <a14:foregroundMark x1="95560" y1="69922" x2="99480" y2="78863"/>
                        <a14:foregroundMark x1="99480" y1="78863" x2="92080" y2="86253"/>
                        <a14:foregroundMark x1="92080" y1="86253" x2="86800" y2="77778"/>
                        <a14:foregroundMark x1="86800" y1="77778" x2="86440" y2="68010"/>
                        <a14:foregroundMark x1="86440" y1="68010" x2="86600" y2="67700"/>
                        <a14:foregroundMark x1="86600" y1="89664" x2="95000" y2="92713"/>
                        <a14:foregroundMark x1="95000" y1="92713" x2="87080" y2="89096"/>
                        <a14:foregroundMark x1="87080" y1="89096" x2="87040" y2="89096"/>
                        <a14:foregroundMark x1="99080" y1="89199" x2="99200" y2="89457"/>
                        <a14:foregroundMark x1="96000" y1="91059" x2="99280" y2="90594"/>
                        <a14:foregroundMark x1="99000" y1="90594" x2="99480" y2="91163"/>
                        <a14:foregroundMark x1="86680" y1="91421" x2="90360" y2="91059"/>
                        <a14:backgroundMark x1="99480" y1="93230" x2="91240" y2="95090"/>
                        <a14:backgroundMark x1="91240" y1="95090" x2="98840" y2="99742"/>
                        <a14:backgroundMark x1="98840" y1="99742" x2="99640" y2="93592"/>
                        <a14:backgroundMark x1="91840" y1="93747" x2="84120" y2="98036"/>
                        <a14:backgroundMark x1="84120" y1="98036" x2="82720" y2="99638"/>
                      </a14:backgroundRemoval>
                    </a14:imgEffect>
                  </a14:imgLayer>
                </a14:imgProps>
              </a:ext>
            </a:extLst>
          </a:blip>
          <a:stretch>
            <a:fillRect/>
          </a:stretch>
        </p:blipFill>
        <p:spPr>
          <a:xfrm>
            <a:off x="6281908" y="796748"/>
            <a:ext cx="5731510" cy="4888023"/>
          </a:xfrm>
          <a:prstGeom prst="rect">
            <a:avLst/>
          </a:prstGeom>
        </p:spPr>
      </p:pic>
    </p:spTree>
    <p:extLst>
      <p:ext uri="{BB962C8B-B14F-4D97-AF65-F5344CB8AC3E}">
        <p14:creationId xmlns:p14="http://schemas.microsoft.com/office/powerpoint/2010/main" val="74406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BBE139-0E82-97E8-3006-5DA2010FE184}"/>
              </a:ext>
            </a:extLst>
          </p:cNvPr>
          <p:cNvSpPr txBox="1"/>
          <p:nvPr/>
        </p:nvSpPr>
        <p:spPr>
          <a:xfrm>
            <a:off x="6739128" y="6302471"/>
            <a:ext cx="4443984" cy="400110"/>
          </a:xfrm>
          <a:prstGeom prst="rect">
            <a:avLst/>
          </a:prstGeom>
          <a:noFill/>
        </p:spPr>
        <p:txBody>
          <a:bodyPr wrap="square">
            <a:spAutoFit/>
          </a:bodyPr>
          <a:lstStyle/>
          <a:p>
            <a:r>
              <a:rPr lang="en-GB" sz="1000" dirty="0" err="1">
                <a:effectLst/>
              </a:rPr>
              <a:t>Vascellari</a:t>
            </a:r>
            <a:r>
              <a:rPr lang="en-GB" sz="1000" dirty="0">
                <a:effectLst/>
              </a:rPr>
              <a:t> S, et al. Gut Microbiota and Metabolome Alterations Associated with Parkinson’s Disease, ASM Journals, 2020</a:t>
            </a:r>
          </a:p>
        </p:txBody>
      </p:sp>
      <p:pic>
        <p:nvPicPr>
          <p:cNvPr id="7" name="Picture 6" descr="A chart of different types of chemical formulas&#10;&#10;Description automatically generated with medium confidence">
            <a:extLst>
              <a:ext uri="{FF2B5EF4-FFF2-40B4-BE49-F238E27FC236}">
                <a16:creationId xmlns:a16="http://schemas.microsoft.com/office/drawing/2014/main" id="{09DE2586-2074-3A82-A51E-5F977550CA8E}"/>
              </a:ext>
            </a:extLst>
          </p:cNvPr>
          <p:cNvPicPr>
            <a:picLocks noChangeAspect="1"/>
          </p:cNvPicPr>
          <p:nvPr/>
        </p:nvPicPr>
        <p:blipFill>
          <a:blip r:embed="rId3"/>
          <a:stretch>
            <a:fillRect/>
          </a:stretch>
        </p:blipFill>
        <p:spPr>
          <a:xfrm>
            <a:off x="4225576" y="836844"/>
            <a:ext cx="7854663" cy="4200063"/>
          </a:xfrm>
          <a:prstGeom prst="rect">
            <a:avLst/>
          </a:prstGeom>
        </p:spPr>
      </p:pic>
      <p:sp>
        <p:nvSpPr>
          <p:cNvPr id="9" name="TextBox 8">
            <a:extLst>
              <a:ext uri="{FF2B5EF4-FFF2-40B4-BE49-F238E27FC236}">
                <a16:creationId xmlns:a16="http://schemas.microsoft.com/office/drawing/2014/main" id="{80F3BB7E-7BA5-C09B-3AA1-C2571BCCD550}"/>
              </a:ext>
            </a:extLst>
          </p:cNvPr>
          <p:cNvSpPr txBox="1"/>
          <p:nvPr/>
        </p:nvSpPr>
        <p:spPr>
          <a:xfrm>
            <a:off x="4225576" y="5219085"/>
            <a:ext cx="7487920" cy="646331"/>
          </a:xfrm>
          <a:prstGeom prst="rect">
            <a:avLst/>
          </a:prstGeom>
          <a:noFill/>
        </p:spPr>
        <p:txBody>
          <a:bodyPr wrap="square">
            <a:spAutoFit/>
          </a:bodyPr>
          <a:lstStyle/>
          <a:p>
            <a:r>
              <a:rPr lang="en-GB" dirty="0">
                <a:effectLst/>
              </a:rPr>
              <a:t>Statistically significant metabolites in </a:t>
            </a:r>
            <a:r>
              <a:rPr lang="en-GB" dirty="0" err="1">
                <a:effectLst/>
              </a:rPr>
              <a:t>fecal</a:t>
            </a:r>
            <a:r>
              <a:rPr lang="en-GB" dirty="0">
                <a:effectLst/>
              </a:rPr>
              <a:t> samples of PD patients versus control subjects comparison</a:t>
            </a:r>
          </a:p>
        </p:txBody>
      </p:sp>
      <p:sp>
        <p:nvSpPr>
          <p:cNvPr id="13" name="TextBox 12">
            <a:extLst>
              <a:ext uri="{FF2B5EF4-FFF2-40B4-BE49-F238E27FC236}">
                <a16:creationId xmlns:a16="http://schemas.microsoft.com/office/drawing/2014/main" id="{982DE8C6-0874-3E1A-18EC-998BB562E5CA}"/>
              </a:ext>
            </a:extLst>
          </p:cNvPr>
          <p:cNvSpPr txBox="1"/>
          <p:nvPr/>
        </p:nvSpPr>
        <p:spPr>
          <a:xfrm>
            <a:off x="0" y="810032"/>
            <a:ext cx="4231640" cy="923330"/>
          </a:xfrm>
          <a:prstGeom prst="rect">
            <a:avLst/>
          </a:prstGeom>
          <a:noFill/>
        </p:spPr>
        <p:txBody>
          <a:bodyPr wrap="square">
            <a:spAutoFit/>
          </a:bodyPr>
          <a:lstStyle/>
          <a:p>
            <a:pPr algn="l"/>
            <a:r>
              <a:rPr lang="en-GB" i="0" u="none" strike="noStrike" dirty="0">
                <a:solidFill>
                  <a:srgbClr val="000000"/>
                </a:solidFill>
                <a:effectLst/>
              </a:rPr>
              <a:t>Evaluation of </a:t>
            </a:r>
            <a:r>
              <a:rPr lang="en-GB" i="0" u="none" strike="noStrike" dirty="0" err="1">
                <a:solidFill>
                  <a:srgbClr val="000000"/>
                </a:solidFill>
                <a:effectLst/>
              </a:rPr>
              <a:t>fecal</a:t>
            </a:r>
            <a:r>
              <a:rPr lang="en-GB" i="0" u="none" strike="noStrike" dirty="0">
                <a:solidFill>
                  <a:srgbClr val="000000"/>
                </a:solidFill>
                <a:effectLst/>
              </a:rPr>
              <a:t> metabolites reveals alterations in the </a:t>
            </a:r>
            <a:r>
              <a:rPr lang="en-GB" b="1" i="0" u="none" strike="noStrike" dirty="0">
                <a:solidFill>
                  <a:srgbClr val="000000"/>
                </a:solidFill>
                <a:effectLst/>
              </a:rPr>
              <a:t>gut metabolome </a:t>
            </a:r>
            <a:r>
              <a:rPr lang="en-GB" i="0" u="none" strike="noStrike" dirty="0">
                <a:solidFill>
                  <a:srgbClr val="000000"/>
                </a:solidFill>
                <a:effectLst/>
              </a:rPr>
              <a:t>in PD patient (57) </a:t>
            </a:r>
            <a:r>
              <a:rPr lang="en-GB" b="0" i="0" u="none" strike="noStrike" dirty="0">
                <a:solidFill>
                  <a:srgbClr val="333333"/>
                </a:solidFill>
                <a:effectLst/>
              </a:rPr>
              <a:t>compared to the heathy group</a:t>
            </a:r>
            <a:endParaRPr lang="en-GB" i="0" u="none" strike="noStrike" dirty="0">
              <a:solidFill>
                <a:srgbClr val="000000"/>
              </a:solidFill>
              <a:effectLst/>
            </a:endParaRPr>
          </a:p>
        </p:txBody>
      </p:sp>
      <p:grpSp>
        <p:nvGrpSpPr>
          <p:cNvPr id="23" name="Group 22">
            <a:extLst>
              <a:ext uri="{FF2B5EF4-FFF2-40B4-BE49-F238E27FC236}">
                <a16:creationId xmlns:a16="http://schemas.microsoft.com/office/drawing/2014/main" id="{DF5D71AD-9A41-D54D-41F5-1B299F7DC27F}"/>
              </a:ext>
            </a:extLst>
          </p:cNvPr>
          <p:cNvGrpSpPr/>
          <p:nvPr/>
        </p:nvGrpSpPr>
        <p:grpSpPr>
          <a:xfrm>
            <a:off x="111760" y="1798385"/>
            <a:ext cx="3961417" cy="4067031"/>
            <a:chOff x="264160" y="2394729"/>
            <a:chExt cx="3769360" cy="3636000"/>
          </a:xfrm>
        </p:grpSpPr>
        <p:sp>
          <p:nvSpPr>
            <p:cNvPr id="11" name="TextBox 10">
              <a:extLst>
                <a:ext uri="{FF2B5EF4-FFF2-40B4-BE49-F238E27FC236}">
                  <a16:creationId xmlns:a16="http://schemas.microsoft.com/office/drawing/2014/main" id="{D64805C0-683E-2D52-FD86-9E249E34B796}"/>
                </a:ext>
              </a:extLst>
            </p:cNvPr>
            <p:cNvSpPr txBox="1"/>
            <p:nvPr/>
          </p:nvSpPr>
          <p:spPr>
            <a:xfrm>
              <a:off x="264160" y="2394729"/>
              <a:ext cx="3769360" cy="3636000"/>
            </a:xfrm>
            <a:prstGeom prst="rect">
              <a:avLst/>
            </a:prstGeom>
            <a:solidFill>
              <a:srgbClr val="E1B5A5"/>
            </a:solidFill>
          </p:spPr>
          <p:txBody>
            <a:bodyPr wrap="square">
              <a:spAutoFit/>
            </a:bodyPr>
            <a:lstStyle/>
            <a:p>
              <a:endParaRPr lang="en-GB" dirty="0">
                <a:solidFill>
                  <a:srgbClr val="333333"/>
                </a:solidFill>
              </a:endParaRPr>
            </a:p>
            <a:p>
              <a:endParaRPr lang="en-GB" b="0" i="0" u="none" strike="noStrike" dirty="0">
                <a:solidFill>
                  <a:srgbClr val="333333"/>
                </a:solidFill>
                <a:effectLst/>
              </a:endParaRPr>
            </a:p>
            <a:p>
              <a:endParaRPr lang="en-GB" dirty="0">
                <a:solidFill>
                  <a:srgbClr val="333333"/>
                </a:solidFill>
              </a:endParaRPr>
            </a:p>
            <a:p>
              <a:endParaRPr lang="en-GB" b="0" i="0" u="none" strike="noStrike" dirty="0">
                <a:solidFill>
                  <a:srgbClr val="333333"/>
                </a:solidFill>
                <a:effectLst/>
              </a:endParaRPr>
            </a:p>
            <a:p>
              <a:endParaRPr lang="en-GB" dirty="0">
                <a:solidFill>
                  <a:srgbClr val="333333"/>
                </a:solidFill>
              </a:endParaRPr>
            </a:p>
            <a:p>
              <a:endParaRPr lang="en-GB" b="0" i="0" u="none" strike="noStrike" dirty="0">
                <a:solidFill>
                  <a:srgbClr val="333333"/>
                </a:solidFill>
                <a:effectLst/>
              </a:endParaRPr>
            </a:p>
            <a:p>
              <a:endParaRPr lang="en-GB" dirty="0">
                <a:solidFill>
                  <a:srgbClr val="333333"/>
                </a:solidFill>
              </a:endParaRPr>
            </a:p>
            <a:p>
              <a:endParaRPr lang="en-GB" b="0" i="0" u="none" strike="noStrike" dirty="0">
                <a:solidFill>
                  <a:srgbClr val="333333"/>
                </a:solidFill>
                <a:effectLst/>
              </a:endParaRPr>
            </a:p>
            <a:p>
              <a:endParaRPr lang="en-GB" dirty="0">
                <a:solidFill>
                  <a:srgbClr val="333333"/>
                </a:solidFill>
              </a:endParaRPr>
            </a:p>
            <a:p>
              <a:endParaRPr lang="en-GB" b="0" i="0" u="none" strike="noStrike" dirty="0">
                <a:solidFill>
                  <a:srgbClr val="333333"/>
                </a:solidFill>
                <a:effectLst/>
              </a:endParaRPr>
            </a:p>
            <a:p>
              <a:endParaRPr lang="en-GB" dirty="0">
                <a:solidFill>
                  <a:srgbClr val="333333"/>
                </a:solidFill>
              </a:endParaRPr>
            </a:p>
            <a:p>
              <a:endParaRPr lang="en-GB" b="0" i="0" u="none" strike="noStrike" dirty="0">
                <a:solidFill>
                  <a:srgbClr val="333333"/>
                </a:solidFill>
                <a:effectLst/>
              </a:endParaRPr>
            </a:p>
          </p:txBody>
        </p:sp>
        <p:sp>
          <p:nvSpPr>
            <p:cNvPr id="17" name="TextBox 16">
              <a:extLst>
                <a:ext uri="{FF2B5EF4-FFF2-40B4-BE49-F238E27FC236}">
                  <a16:creationId xmlns:a16="http://schemas.microsoft.com/office/drawing/2014/main" id="{77205032-EA16-6D86-2201-BCF7797094E2}"/>
                </a:ext>
              </a:extLst>
            </p:cNvPr>
            <p:cNvSpPr txBox="1"/>
            <p:nvPr/>
          </p:nvSpPr>
          <p:spPr>
            <a:xfrm>
              <a:off x="314960" y="4438445"/>
              <a:ext cx="3464560" cy="369332"/>
            </a:xfrm>
            <a:prstGeom prst="rect">
              <a:avLst/>
            </a:prstGeom>
            <a:solidFill>
              <a:schemeClr val="bg2">
                <a:lumMod val="50000"/>
              </a:schemeClr>
            </a:solidFill>
          </p:spPr>
          <p:txBody>
            <a:bodyPr wrap="square">
              <a:spAutoFit/>
            </a:bodyPr>
            <a:lstStyle>
              <a:defPPr>
                <a:defRPr lang="en-US"/>
              </a:defPPr>
              <a:lvl1pPr>
                <a:defRPr b="0" i="0" u="none" strike="noStrike">
                  <a:solidFill>
                    <a:schemeClr val="bg1"/>
                  </a:solidFill>
                  <a:effectLst/>
                </a:defRPr>
              </a:lvl1pPr>
            </a:lstStyle>
            <a:p>
              <a:r>
                <a:rPr lang="en-GB" dirty="0"/>
                <a:t>Downregulation of </a:t>
              </a:r>
              <a:r>
                <a:rPr lang="en-GB"/>
                <a:t>metabolites:</a:t>
              </a:r>
              <a:endParaRPr lang="en-US" dirty="0"/>
            </a:p>
          </p:txBody>
        </p:sp>
        <p:sp>
          <p:nvSpPr>
            <p:cNvPr id="14" name="Rectangle 13">
              <a:extLst>
                <a:ext uri="{FF2B5EF4-FFF2-40B4-BE49-F238E27FC236}">
                  <a16:creationId xmlns:a16="http://schemas.microsoft.com/office/drawing/2014/main" id="{0A342B50-30D5-5380-F179-FFDB70F403AB}"/>
                </a:ext>
              </a:extLst>
            </p:cNvPr>
            <p:cNvSpPr/>
            <p:nvPr/>
          </p:nvSpPr>
          <p:spPr>
            <a:xfrm>
              <a:off x="317500" y="3292827"/>
              <a:ext cx="3444240" cy="1120763"/>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b="0" i="0" u="none" strike="noStrike" dirty="0">
                  <a:solidFill>
                    <a:srgbClr val="333333"/>
                  </a:solidFill>
                  <a:effectLst/>
                  <a:latin typeface="Source Serif Pro" panose="02040603050405020204" pitchFamily="18" charset="0"/>
                </a:rPr>
                <a:t>cadaverine</a:t>
              </a:r>
            </a:p>
            <a:p>
              <a:pPr marL="285750" indent="-285750">
                <a:buFont typeface="Arial" panose="020B0604020202020204" pitchFamily="34" charset="0"/>
                <a:buChar char="•"/>
              </a:pPr>
              <a:r>
                <a:rPr lang="en-GB" sz="1400" b="0" i="0" u="none" strike="noStrike" dirty="0">
                  <a:solidFill>
                    <a:srgbClr val="333333"/>
                  </a:solidFill>
                  <a:effectLst/>
                  <a:latin typeface="Source Serif Pro" panose="02040603050405020204" pitchFamily="18" charset="0"/>
                </a:rPr>
                <a:t>ethanolamine, </a:t>
              </a:r>
            </a:p>
            <a:p>
              <a:pPr marL="285750" indent="-285750">
                <a:buFont typeface="Arial" panose="020B0604020202020204" pitchFamily="34" charset="0"/>
                <a:buChar char="•"/>
              </a:pPr>
              <a:r>
                <a:rPr lang="en-GB" sz="1400" b="0" i="0" u="none" strike="noStrike" dirty="0" err="1">
                  <a:solidFill>
                    <a:srgbClr val="333333"/>
                  </a:solidFill>
                  <a:effectLst/>
                  <a:latin typeface="Source Serif Pro" panose="02040603050405020204" pitchFamily="18" charset="0"/>
                </a:rPr>
                <a:t>hydroxypropionic</a:t>
              </a:r>
              <a:r>
                <a:rPr lang="en-GB" sz="1400" b="0" i="0" u="none" strike="noStrike" dirty="0">
                  <a:solidFill>
                    <a:srgbClr val="333333"/>
                  </a:solidFill>
                  <a:effectLst/>
                  <a:latin typeface="Source Serif Pro" panose="02040603050405020204" pitchFamily="18" charset="0"/>
                </a:rPr>
                <a:t> acid,</a:t>
              </a:r>
            </a:p>
            <a:p>
              <a:pPr marL="285750" indent="-285750">
                <a:buFont typeface="Arial" panose="020B0604020202020204" pitchFamily="34" charset="0"/>
                <a:buChar char="•"/>
              </a:pPr>
              <a:r>
                <a:rPr lang="en-GB" sz="1400" b="0" i="0" u="none" strike="noStrike" dirty="0">
                  <a:solidFill>
                    <a:srgbClr val="333333"/>
                  </a:solidFill>
                  <a:effectLst/>
                  <a:latin typeface="Source Serif Pro" panose="02040603050405020204" pitchFamily="18" charset="0"/>
                </a:rPr>
                <a:t>isoleucine and leucine,</a:t>
              </a:r>
            </a:p>
            <a:p>
              <a:pPr marL="285750" indent="-285750">
                <a:buFont typeface="Arial" panose="020B0604020202020204" pitchFamily="34" charset="0"/>
                <a:buChar char="•"/>
              </a:pPr>
              <a:r>
                <a:rPr lang="en-GB" sz="1400" b="0" i="0" u="none" strike="noStrike" dirty="0" err="1">
                  <a:solidFill>
                    <a:srgbClr val="333333"/>
                  </a:solidFill>
                  <a:effectLst/>
                  <a:latin typeface="Source Serif Pro" panose="02040603050405020204" pitchFamily="18" charset="0"/>
                </a:rPr>
                <a:t>phenylalanineand</a:t>
              </a:r>
              <a:r>
                <a:rPr lang="en-GB" sz="1400" b="0" i="0" u="none" strike="noStrike" dirty="0">
                  <a:solidFill>
                    <a:srgbClr val="333333"/>
                  </a:solidFill>
                  <a:effectLst/>
                  <a:latin typeface="Source Serif Pro" panose="02040603050405020204" pitchFamily="18" charset="0"/>
                </a:rPr>
                <a:t> thymine</a:t>
              </a:r>
              <a:endParaRPr lang="en-US" sz="1400" dirty="0"/>
            </a:p>
          </p:txBody>
        </p:sp>
        <p:sp>
          <p:nvSpPr>
            <p:cNvPr id="15" name="Rectangle 14">
              <a:extLst>
                <a:ext uri="{FF2B5EF4-FFF2-40B4-BE49-F238E27FC236}">
                  <a16:creationId xmlns:a16="http://schemas.microsoft.com/office/drawing/2014/main" id="{1DF849B8-E40B-74C2-0A48-D91456EACB03}"/>
                </a:ext>
              </a:extLst>
            </p:cNvPr>
            <p:cNvSpPr/>
            <p:nvPr/>
          </p:nvSpPr>
          <p:spPr>
            <a:xfrm>
              <a:off x="314960" y="4838331"/>
              <a:ext cx="3436620" cy="1120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rgbClr val="333333"/>
                  </a:solidFill>
                </a:rPr>
                <a:t>linoleic acid</a:t>
              </a:r>
            </a:p>
            <a:p>
              <a:pPr marL="285750" indent="-285750">
                <a:buFont typeface="Arial" panose="020B0604020202020204" pitchFamily="34" charset="0"/>
                <a:buChar char="•"/>
              </a:pPr>
              <a:r>
                <a:rPr lang="en-GB" sz="1600" dirty="0">
                  <a:solidFill>
                    <a:srgbClr val="333333"/>
                  </a:solidFill>
                </a:rPr>
                <a:t>oleic acid</a:t>
              </a:r>
            </a:p>
            <a:p>
              <a:pPr marL="285750" indent="-285750">
                <a:buFont typeface="Arial" panose="020B0604020202020204" pitchFamily="34" charset="0"/>
                <a:buChar char="•"/>
              </a:pPr>
              <a:r>
                <a:rPr lang="en-GB" sz="1600" dirty="0">
                  <a:solidFill>
                    <a:srgbClr val="333333"/>
                  </a:solidFill>
                </a:rPr>
                <a:t>nicotinic acid</a:t>
              </a:r>
            </a:p>
            <a:p>
              <a:pPr marL="285750" indent="-285750">
                <a:buFont typeface="Arial" panose="020B0604020202020204" pitchFamily="34" charset="0"/>
                <a:buChar char="•"/>
              </a:pPr>
              <a:r>
                <a:rPr lang="en-GB" sz="1600" dirty="0">
                  <a:solidFill>
                    <a:srgbClr val="333333"/>
                  </a:solidFill>
                </a:rPr>
                <a:t>glutamic acid</a:t>
              </a:r>
            </a:p>
          </p:txBody>
        </p:sp>
        <p:sp>
          <p:nvSpPr>
            <p:cNvPr id="18" name="TextBox 17">
              <a:extLst>
                <a:ext uri="{FF2B5EF4-FFF2-40B4-BE49-F238E27FC236}">
                  <a16:creationId xmlns:a16="http://schemas.microsoft.com/office/drawing/2014/main" id="{1383A62B-FA65-2F7D-0370-EC57C3A1B237}"/>
                </a:ext>
              </a:extLst>
            </p:cNvPr>
            <p:cNvSpPr txBox="1"/>
            <p:nvPr/>
          </p:nvSpPr>
          <p:spPr>
            <a:xfrm>
              <a:off x="335280" y="2449515"/>
              <a:ext cx="3586480" cy="369332"/>
            </a:xfrm>
            <a:prstGeom prst="rect">
              <a:avLst/>
            </a:prstGeom>
            <a:solidFill>
              <a:schemeClr val="bg2">
                <a:lumMod val="50000"/>
              </a:schemeClr>
            </a:solidFill>
          </p:spPr>
          <p:txBody>
            <a:bodyPr wrap="square">
              <a:spAutoFit/>
            </a:bodyPr>
            <a:lstStyle/>
            <a:p>
              <a:r>
                <a:rPr lang="en-GB" b="0" i="0" u="none" strike="noStrike" dirty="0">
                  <a:solidFill>
                    <a:schemeClr val="bg1"/>
                  </a:solidFill>
                  <a:effectLst/>
                </a:rPr>
                <a:t>Alterations of metabolites:</a:t>
              </a:r>
            </a:p>
          </p:txBody>
        </p:sp>
        <p:sp>
          <p:nvSpPr>
            <p:cNvPr id="20" name="TextBox 19">
              <a:extLst>
                <a:ext uri="{FF2B5EF4-FFF2-40B4-BE49-F238E27FC236}">
                  <a16:creationId xmlns:a16="http://schemas.microsoft.com/office/drawing/2014/main" id="{4540482C-F221-4834-72FC-C6D5C0F5D9FE}"/>
                </a:ext>
              </a:extLst>
            </p:cNvPr>
            <p:cNvSpPr txBox="1"/>
            <p:nvPr/>
          </p:nvSpPr>
          <p:spPr>
            <a:xfrm>
              <a:off x="299720" y="2898640"/>
              <a:ext cx="3479800" cy="369332"/>
            </a:xfrm>
            <a:prstGeom prst="rect">
              <a:avLst/>
            </a:prstGeom>
            <a:solidFill>
              <a:schemeClr val="bg2">
                <a:lumMod val="50000"/>
              </a:schemeClr>
            </a:solidFill>
          </p:spPr>
          <p:txBody>
            <a:bodyPr wrap="square">
              <a:spAutoFit/>
            </a:bodyPr>
            <a:lstStyle>
              <a:defPPr>
                <a:defRPr lang="en-US"/>
              </a:defPPr>
              <a:lvl1pPr>
                <a:defRPr b="0" i="0" u="none" strike="noStrike">
                  <a:solidFill>
                    <a:schemeClr val="bg1"/>
                  </a:solidFill>
                  <a:effectLst/>
                </a:defRPr>
              </a:lvl1pPr>
            </a:lstStyle>
            <a:p>
              <a:r>
                <a:rPr lang="en-GB" dirty="0"/>
                <a:t>Upregulation of metabolites:</a:t>
              </a:r>
            </a:p>
          </p:txBody>
        </p:sp>
        <p:sp>
          <p:nvSpPr>
            <p:cNvPr id="21" name="Rectangle 20">
              <a:extLst>
                <a:ext uri="{FF2B5EF4-FFF2-40B4-BE49-F238E27FC236}">
                  <a16:creationId xmlns:a16="http://schemas.microsoft.com/office/drawing/2014/main" id="{B358E71F-3B96-1609-7937-0C9A16CC6E7A}"/>
                </a:ext>
              </a:extLst>
            </p:cNvPr>
            <p:cNvSpPr/>
            <p:nvPr/>
          </p:nvSpPr>
          <p:spPr>
            <a:xfrm>
              <a:off x="1821180" y="4838330"/>
              <a:ext cx="1940560" cy="11207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b="0" i="0" u="none" strike="noStrike" dirty="0">
                  <a:solidFill>
                    <a:srgbClr val="333333"/>
                  </a:solidFill>
                  <a:effectLst/>
                </a:rPr>
                <a:t>pantothenic acid</a:t>
              </a:r>
            </a:p>
            <a:p>
              <a:pPr marL="285750" indent="-285750">
                <a:buFont typeface="Arial" panose="020B0604020202020204" pitchFamily="34" charset="0"/>
                <a:buChar char="•"/>
              </a:pPr>
              <a:r>
                <a:rPr lang="en-GB" sz="1600" b="0" i="0" u="none" strike="noStrike" dirty="0">
                  <a:solidFill>
                    <a:srgbClr val="333333"/>
                  </a:solidFill>
                  <a:effectLst/>
                </a:rPr>
                <a:t>pyroglutamic acid</a:t>
              </a:r>
            </a:p>
            <a:p>
              <a:pPr marL="285750" indent="-285750">
                <a:buFont typeface="Arial" panose="020B0604020202020204" pitchFamily="34" charset="0"/>
                <a:buChar char="•"/>
              </a:pPr>
              <a:r>
                <a:rPr lang="en-GB" sz="1600" b="0" i="0" u="none" strike="noStrike" dirty="0">
                  <a:solidFill>
                    <a:srgbClr val="333333"/>
                  </a:solidFill>
                  <a:effectLst/>
                </a:rPr>
                <a:t>succinic acid</a:t>
              </a:r>
            </a:p>
            <a:p>
              <a:pPr marL="285750" indent="-285750">
                <a:buFont typeface="Arial" panose="020B0604020202020204" pitchFamily="34" charset="0"/>
                <a:buChar char="•"/>
              </a:pPr>
              <a:r>
                <a:rPr lang="en-GB" sz="1600" b="0" i="0" u="none" strike="noStrike" dirty="0">
                  <a:solidFill>
                    <a:srgbClr val="333333"/>
                  </a:solidFill>
                  <a:effectLst/>
                </a:rPr>
                <a:t>sebacic acid</a:t>
              </a:r>
            </a:p>
          </p:txBody>
        </p:sp>
      </p:grpSp>
      <p:sp>
        <p:nvSpPr>
          <p:cNvPr id="6" name="TextBox 5">
            <a:extLst>
              <a:ext uri="{FF2B5EF4-FFF2-40B4-BE49-F238E27FC236}">
                <a16:creationId xmlns:a16="http://schemas.microsoft.com/office/drawing/2014/main" id="{08A32FBD-22FE-190C-76A7-48E469BDF014}"/>
              </a:ext>
            </a:extLst>
          </p:cNvPr>
          <p:cNvSpPr txBox="1"/>
          <p:nvPr/>
        </p:nvSpPr>
        <p:spPr>
          <a:xfrm>
            <a:off x="186504" y="155419"/>
            <a:ext cx="8885419" cy="461665"/>
          </a:xfrm>
          <a:prstGeom prst="rect">
            <a:avLst/>
          </a:prstGeom>
          <a:noFill/>
        </p:spPr>
        <p:txBody>
          <a:bodyPr wrap="square">
            <a:spAutoFit/>
          </a:bodyPr>
          <a:lstStyle/>
          <a:p>
            <a:r>
              <a:rPr lang="en-GB" sz="2400" b="0" i="0" u="none" strike="noStrike" dirty="0">
                <a:solidFill>
                  <a:srgbClr val="333333"/>
                </a:solidFill>
                <a:effectLst/>
                <a:latin typeface="Source Serif Pro" panose="02040603050405020204" pitchFamily="18" charset="0"/>
              </a:rPr>
              <a:t>Composition of the gut microbiota and Parkinson’s disease</a:t>
            </a:r>
            <a:endParaRPr lang="en-US" sz="2400" dirty="0"/>
          </a:p>
        </p:txBody>
      </p:sp>
      <p:pic>
        <p:nvPicPr>
          <p:cNvPr id="10" name="Picture 9" descr="A screenshot of a test results&#10;&#10;Description automatically generated">
            <a:extLst>
              <a:ext uri="{FF2B5EF4-FFF2-40B4-BE49-F238E27FC236}">
                <a16:creationId xmlns:a16="http://schemas.microsoft.com/office/drawing/2014/main" id="{85FD9AE0-4051-03FB-C9B3-DA88B4F3260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225577" y="1478827"/>
            <a:ext cx="7772400" cy="3317965"/>
          </a:xfrm>
          <a:prstGeom prst="rect">
            <a:avLst/>
          </a:prstGeom>
          <a:ln>
            <a:solidFill>
              <a:srgbClr val="FF0000"/>
            </a:solidFill>
          </a:ln>
        </p:spPr>
      </p:pic>
    </p:spTree>
    <p:extLst>
      <p:ext uri="{BB962C8B-B14F-4D97-AF65-F5344CB8AC3E}">
        <p14:creationId xmlns:p14="http://schemas.microsoft.com/office/powerpoint/2010/main" val="243199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4" fill="hold" nodeType="withEffect">
                                  <p:stCondLst>
                                    <p:cond delay="0"/>
                                  </p:stCondLst>
                                  <p:childTnLst>
                                    <p:anim calcmode="lin" valueType="num">
                                      <p:cBhvr additive="base">
                                        <p:cTn id="8" dur="500"/>
                                        <p:tgtEl>
                                          <p:spTgt spid="7"/>
                                        </p:tgtEl>
                                        <p:attrNameLst>
                                          <p:attrName>ppt_x</p:attrName>
                                        </p:attrNameLst>
                                      </p:cBhvr>
                                      <p:tavLst>
                                        <p:tav tm="0">
                                          <p:val>
                                            <p:strVal val="ppt_x"/>
                                          </p:val>
                                        </p:tav>
                                        <p:tav tm="100000">
                                          <p:val>
                                            <p:strVal val="ppt_x"/>
                                          </p:val>
                                        </p:tav>
                                      </p:tavLst>
                                    </p:anim>
                                    <p:anim calcmode="lin" valueType="num">
                                      <p:cBhvr additive="base">
                                        <p:cTn id="9" dur="500"/>
                                        <p:tgtEl>
                                          <p:spTgt spid="7"/>
                                        </p:tgtEl>
                                        <p:attrNameLst>
                                          <p:attrName>ppt_y</p:attrName>
                                        </p:attrNameLst>
                                      </p:cBhvr>
                                      <p:tavLst>
                                        <p:tav tm="0">
                                          <p:val>
                                            <p:strVal val="ppt_y"/>
                                          </p:val>
                                        </p:tav>
                                        <p:tav tm="100000">
                                          <p:val>
                                            <p:strVal val="1+ppt_h/2"/>
                                          </p:val>
                                        </p:tav>
                                      </p:tavLst>
                                    </p:anim>
                                    <p:set>
                                      <p:cBhvr>
                                        <p:cTn id="10" dur="1" fill="hold">
                                          <p:stCondLst>
                                            <p:cond delay="499"/>
                                          </p:stCondLst>
                                        </p:cTn>
                                        <p:tgtEl>
                                          <p:spTgt spid="7"/>
                                        </p:tgtEl>
                                        <p:attrNameLst>
                                          <p:attrName>style.visibility</p:attrName>
                                        </p:attrNameLst>
                                      </p:cBhvr>
                                      <p:to>
                                        <p:strVal val="hidden"/>
                                      </p:to>
                                    </p:set>
                                  </p:childTnLst>
                                </p:cTn>
                              </p:par>
                              <p:par>
                                <p:cTn id="11" presetID="2" presetClass="exit" presetSubtype="4" fill="hold" grpId="0" nodeType="with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9FD-F525-3BE3-16AC-83D606CD4CFC}"/>
              </a:ext>
            </a:extLst>
          </p:cNvPr>
          <p:cNvSpPr>
            <a:spLocks noGrp="1"/>
          </p:cNvSpPr>
          <p:nvPr>
            <p:ph type="title"/>
          </p:nvPr>
        </p:nvSpPr>
        <p:spPr>
          <a:xfrm>
            <a:off x="377825" y="91031"/>
            <a:ext cx="7391400" cy="792000"/>
          </a:xfrm>
          <a:prstGeom prst="roundRect">
            <a:avLst/>
          </a:prstGeom>
          <a:solidFill>
            <a:schemeClr val="accent1"/>
          </a:solidFill>
          <a:ln w="9525">
            <a:solidFill>
              <a:srgbClr val="4472C4">
                <a:alpha val="92000"/>
              </a:srgbClr>
            </a:solidFill>
          </a:ln>
          <a:effectLst>
            <a:softEdge rad="63500"/>
          </a:effectLst>
        </p:spPr>
        <p:txBody>
          <a:bodyPr>
            <a:normAutofit/>
          </a:bodyPr>
          <a:lstStyle/>
          <a:p>
            <a:r>
              <a:rPr lang="sl-SI" b="1" dirty="0">
                <a:solidFill>
                  <a:schemeClr val="bg1"/>
                </a:solidFill>
                <a:effectLst/>
                <a:ea typeface="Times New Roman" panose="02020603050405020304" pitchFamily="18" charset="0"/>
                <a:cs typeface="Times New Roman" panose="02020603050405020304" pitchFamily="18" charset="0"/>
              </a:rPr>
              <a:t>Introduction to Metabolomics</a:t>
            </a:r>
            <a:endParaRPr lang="en-US" dirty="0">
              <a:solidFill>
                <a:schemeClr val="bg1"/>
              </a:solidFill>
            </a:endParaRPr>
          </a:p>
        </p:txBody>
      </p:sp>
      <p:sp>
        <p:nvSpPr>
          <p:cNvPr id="4" name="Rectangle 3" descr="Head with Gears">
            <a:extLst>
              <a:ext uri="{FF2B5EF4-FFF2-40B4-BE49-F238E27FC236}">
                <a16:creationId xmlns:a16="http://schemas.microsoft.com/office/drawing/2014/main" id="{C57833BC-CF67-1452-1D54-B99A9EB90325}"/>
              </a:ext>
            </a:extLst>
          </p:cNvPr>
          <p:cNvSpPr/>
          <p:nvPr/>
        </p:nvSpPr>
        <p:spPr>
          <a:xfrm>
            <a:off x="11323064" y="141046"/>
            <a:ext cx="788015" cy="77443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5" name="Rectangle 2">
            <a:extLst>
              <a:ext uri="{FF2B5EF4-FFF2-40B4-BE49-F238E27FC236}">
                <a16:creationId xmlns:a16="http://schemas.microsoft.com/office/drawing/2014/main" id="{D73A577F-45D6-80E1-91BC-9072C6F9BB57}"/>
              </a:ext>
            </a:extLst>
          </p:cNvPr>
          <p:cNvSpPr txBox="1">
            <a:spLocks noChangeArrowheads="1"/>
          </p:cNvSpPr>
          <p:nvPr/>
        </p:nvSpPr>
        <p:spPr>
          <a:xfrm>
            <a:off x="1994945" y="878756"/>
            <a:ext cx="3685689" cy="76645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latin typeface="+mn-lt"/>
              </a:rPr>
              <a:t>The Pyramid of Life</a:t>
            </a:r>
          </a:p>
        </p:txBody>
      </p:sp>
      <p:sp>
        <p:nvSpPr>
          <p:cNvPr id="16" name="AutoShape 13">
            <a:extLst>
              <a:ext uri="{FF2B5EF4-FFF2-40B4-BE49-F238E27FC236}">
                <a16:creationId xmlns:a16="http://schemas.microsoft.com/office/drawing/2014/main" id="{2E354854-4C69-4600-D784-BA23CB3FE878}"/>
              </a:ext>
            </a:extLst>
          </p:cNvPr>
          <p:cNvSpPr>
            <a:spLocks noChangeArrowheads="1"/>
          </p:cNvSpPr>
          <p:nvPr/>
        </p:nvSpPr>
        <p:spPr bwMode="auto">
          <a:xfrm>
            <a:off x="4380566" y="2675550"/>
            <a:ext cx="2211997" cy="278711"/>
          </a:xfrm>
          <a:prstGeom prst="rightArrow">
            <a:avLst>
              <a:gd name="adj1" fmla="val 50000"/>
              <a:gd name="adj2" fmla="val 18125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a:latin typeface="Times New Roman" panose="02020603050405020304" pitchFamily="18" charset="0"/>
            </a:endParaRPr>
          </a:p>
        </p:txBody>
      </p:sp>
      <p:sp>
        <p:nvSpPr>
          <p:cNvPr id="17" name="AutoShape 14">
            <a:extLst>
              <a:ext uri="{FF2B5EF4-FFF2-40B4-BE49-F238E27FC236}">
                <a16:creationId xmlns:a16="http://schemas.microsoft.com/office/drawing/2014/main" id="{932B3E8B-68FF-17A8-7AB1-1919E937D209}"/>
              </a:ext>
            </a:extLst>
          </p:cNvPr>
          <p:cNvSpPr>
            <a:spLocks noChangeArrowheads="1"/>
          </p:cNvSpPr>
          <p:nvPr/>
        </p:nvSpPr>
        <p:spPr bwMode="auto">
          <a:xfrm>
            <a:off x="4835525" y="3810000"/>
            <a:ext cx="1449240" cy="209033"/>
          </a:xfrm>
          <a:prstGeom prst="rightArrow">
            <a:avLst>
              <a:gd name="adj1" fmla="val 50000"/>
              <a:gd name="adj2" fmla="val 158333"/>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a:latin typeface="Times New Roman" panose="02020603050405020304" pitchFamily="18" charset="0"/>
            </a:endParaRPr>
          </a:p>
        </p:txBody>
      </p:sp>
      <p:sp>
        <p:nvSpPr>
          <p:cNvPr id="18" name="AutoShape 15">
            <a:extLst>
              <a:ext uri="{FF2B5EF4-FFF2-40B4-BE49-F238E27FC236}">
                <a16:creationId xmlns:a16="http://schemas.microsoft.com/office/drawing/2014/main" id="{5F4CE5BE-44D5-164A-7A45-DCC114C4703A}"/>
              </a:ext>
            </a:extLst>
          </p:cNvPr>
          <p:cNvSpPr>
            <a:spLocks noChangeArrowheads="1"/>
          </p:cNvSpPr>
          <p:nvPr/>
        </p:nvSpPr>
        <p:spPr bwMode="auto">
          <a:xfrm>
            <a:off x="5445125" y="5181600"/>
            <a:ext cx="839034" cy="139355"/>
          </a:xfrm>
          <a:prstGeom prst="rightArrow">
            <a:avLst>
              <a:gd name="adj1" fmla="val 50000"/>
              <a:gd name="adj2" fmla="val 13750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a:latin typeface="Times New Roman" panose="02020603050405020304" pitchFamily="18" charset="0"/>
            </a:endParaRPr>
          </a:p>
        </p:txBody>
      </p:sp>
      <p:sp>
        <p:nvSpPr>
          <p:cNvPr id="19" name="AutoShape 16">
            <a:extLst>
              <a:ext uri="{FF2B5EF4-FFF2-40B4-BE49-F238E27FC236}">
                <a16:creationId xmlns:a16="http://schemas.microsoft.com/office/drawing/2014/main" id="{51555227-CD6D-1209-122A-3A7C15CE91F2}"/>
              </a:ext>
            </a:extLst>
          </p:cNvPr>
          <p:cNvSpPr>
            <a:spLocks noChangeArrowheads="1"/>
          </p:cNvSpPr>
          <p:nvPr/>
        </p:nvSpPr>
        <p:spPr bwMode="auto">
          <a:xfrm flipV="1">
            <a:off x="776025" y="2057400"/>
            <a:ext cx="839034" cy="3901948"/>
          </a:xfrm>
          <a:prstGeom prst="downArrow">
            <a:avLst>
              <a:gd name="adj1" fmla="val 56065"/>
              <a:gd name="adj2" fmla="val 83340"/>
            </a:avLst>
          </a:prstGeom>
          <a:gradFill rotWithShape="0">
            <a:gsLst>
              <a:gs pos="0">
                <a:srgbClr val="00FF00"/>
              </a:gs>
              <a:gs pos="100000">
                <a:schemeClr val="bg1"/>
              </a:gs>
            </a:gsLst>
            <a:lin ang="5400000" scaled="1"/>
          </a:gra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0" name="Text Box 17">
            <a:extLst>
              <a:ext uri="{FF2B5EF4-FFF2-40B4-BE49-F238E27FC236}">
                <a16:creationId xmlns:a16="http://schemas.microsoft.com/office/drawing/2014/main" id="{7698A7B5-1B21-5A68-F3CA-A7D7CD9A9E6A}"/>
              </a:ext>
            </a:extLst>
          </p:cNvPr>
          <p:cNvSpPr txBox="1">
            <a:spLocks noChangeArrowheads="1"/>
          </p:cNvSpPr>
          <p:nvPr/>
        </p:nvSpPr>
        <p:spPr bwMode="auto">
          <a:xfrm rot="16200000">
            <a:off x="-225192" y="3568499"/>
            <a:ext cx="2865493"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lnSpc>
                <a:spcPts val="2000"/>
              </a:lnSpc>
            </a:pPr>
            <a:r>
              <a:rPr lang="en-US" altLang="en-US" sz="2000" dirty="0">
                <a:solidFill>
                  <a:schemeClr val="tx1">
                    <a:lumMod val="65000"/>
                    <a:lumOff val="35000"/>
                  </a:schemeClr>
                </a:solidFill>
              </a:rPr>
              <a:t>Environmental Influence</a:t>
            </a:r>
            <a:endParaRPr lang="en-US" altLang="en-US" sz="1800" dirty="0">
              <a:solidFill>
                <a:schemeClr val="tx1">
                  <a:lumMod val="65000"/>
                  <a:lumOff val="35000"/>
                </a:schemeClr>
              </a:solidFill>
            </a:endParaRPr>
          </a:p>
        </p:txBody>
      </p:sp>
      <p:sp>
        <p:nvSpPr>
          <p:cNvPr id="21" name="AutoShape 16">
            <a:extLst>
              <a:ext uri="{FF2B5EF4-FFF2-40B4-BE49-F238E27FC236}">
                <a16:creationId xmlns:a16="http://schemas.microsoft.com/office/drawing/2014/main" id="{72EE0932-4F25-FDBD-467A-E35530B4F084}"/>
              </a:ext>
            </a:extLst>
          </p:cNvPr>
          <p:cNvSpPr>
            <a:spLocks noChangeArrowheads="1"/>
          </p:cNvSpPr>
          <p:nvPr/>
        </p:nvSpPr>
        <p:spPr bwMode="auto">
          <a:xfrm flipV="1">
            <a:off x="95422" y="2057400"/>
            <a:ext cx="839034" cy="3901948"/>
          </a:xfrm>
          <a:prstGeom prst="downArrow">
            <a:avLst>
              <a:gd name="adj1" fmla="val 56065"/>
              <a:gd name="adj2" fmla="val 83340"/>
            </a:avLst>
          </a:prstGeom>
          <a:gradFill rotWithShape="1">
            <a:gsLst>
              <a:gs pos="0">
                <a:srgbClr val="FFFFFF"/>
              </a:gs>
              <a:gs pos="100000">
                <a:srgbClr val="FF0000"/>
              </a:gs>
            </a:gsLst>
            <a:lin ang="4860000"/>
          </a:gra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2" name="Text Box 17">
            <a:extLst>
              <a:ext uri="{FF2B5EF4-FFF2-40B4-BE49-F238E27FC236}">
                <a16:creationId xmlns:a16="http://schemas.microsoft.com/office/drawing/2014/main" id="{8037E49C-7805-D0A0-F69D-2E63075F2D2C}"/>
              </a:ext>
            </a:extLst>
          </p:cNvPr>
          <p:cNvSpPr txBox="1">
            <a:spLocks noChangeArrowheads="1"/>
          </p:cNvSpPr>
          <p:nvPr/>
        </p:nvSpPr>
        <p:spPr bwMode="auto">
          <a:xfrm rot="16200000">
            <a:off x="-848087" y="3569353"/>
            <a:ext cx="277357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lnSpc>
                <a:spcPts val="2000"/>
              </a:lnSpc>
            </a:pPr>
            <a:r>
              <a:rPr lang="en-US" altLang="en-US" sz="2000" dirty="0">
                <a:solidFill>
                  <a:schemeClr val="tx1">
                    <a:lumMod val="65000"/>
                    <a:lumOff val="35000"/>
                  </a:schemeClr>
                </a:solidFill>
              </a:rPr>
              <a:t>Physiological Influence</a:t>
            </a:r>
            <a:endParaRPr lang="en-US" altLang="en-US" sz="1800" dirty="0">
              <a:solidFill>
                <a:schemeClr val="tx1">
                  <a:lumMod val="65000"/>
                  <a:lumOff val="35000"/>
                </a:schemeClr>
              </a:solidFill>
            </a:endParaRPr>
          </a:p>
        </p:txBody>
      </p:sp>
      <p:sp>
        <p:nvSpPr>
          <p:cNvPr id="23" name="TextBox 22">
            <a:extLst>
              <a:ext uri="{FF2B5EF4-FFF2-40B4-BE49-F238E27FC236}">
                <a16:creationId xmlns:a16="http://schemas.microsoft.com/office/drawing/2014/main" id="{80E47909-0A04-AB4F-29E6-FC88511D417F}"/>
              </a:ext>
            </a:extLst>
          </p:cNvPr>
          <p:cNvSpPr txBox="1"/>
          <p:nvPr/>
        </p:nvSpPr>
        <p:spPr>
          <a:xfrm>
            <a:off x="6292454" y="6554883"/>
            <a:ext cx="3937526" cy="369332"/>
          </a:xfrm>
          <a:prstGeom prst="rect">
            <a:avLst/>
          </a:prstGeom>
          <a:noFill/>
        </p:spPr>
        <p:txBody>
          <a:bodyPr wrap="square" rtlCol="0">
            <a:spAutoFit/>
          </a:bodyPr>
          <a:lstStyle/>
          <a:p>
            <a:pPr algn="r"/>
            <a:r>
              <a:rPr lang="en-US" dirty="0"/>
              <a:t>Source: </a:t>
            </a:r>
            <a:r>
              <a:rPr lang="en-US" dirty="0" err="1"/>
              <a:t>bioinformatics.ca</a:t>
            </a:r>
            <a:endParaRPr lang="en-US" dirty="0"/>
          </a:p>
        </p:txBody>
      </p:sp>
      <p:grpSp>
        <p:nvGrpSpPr>
          <p:cNvPr id="28" name="Group 27">
            <a:extLst>
              <a:ext uri="{FF2B5EF4-FFF2-40B4-BE49-F238E27FC236}">
                <a16:creationId xmlns:a16="http://schemas.microsoft.com/office/drawing/2014/main" id="{BA0C7D34-F642-29A1-4973-5226657D90C0}"/>
              </a:ext>
            </a:extLst>
          </p:cNvPr>
          <p:cNvGrpSpPr/>
          <p:nvPr/>
        </p:nvGrpSpPr>
        <p:grpSpPr>
          <a:xfrm>
            <a:off x="1293812" y="1455641"/>
            <a:ext cx="4643064" cy="4662771"/>
            <a:chOff x="3860800" y="1386123"/>
            <a:chExt cx="4251325" cy="5099242"/>
          </a:xfrm>
          <a:effectLst>
            <a:reflection blurRad="6350" stA="88000" endPos="10000" dir="5400000" sy="-100000" algn="bl" rotWithShape="0"/>
          </a:effectLst>
          <a:scene3d>
            <a:camera prst="isometricOffAxis2Left" zoom="95000">
              <a:rot lat="600000" lon="1200000" rev="0"/>
            </a:camera>
            <a:lightRig rig="flat" dir="t"/>
          </a:scene3d>
        </p:grpSpPr>
        <p:sp>
          <p:nvSpPr>
            <p:cNvPr id="29" name="Freeform 28">
              <a:extLst>
                <a:ext uri="{FF2B5EF4-FFF2-40B4-BE49-F238E27FC236}">
                  <a16:creationId xmlns:a16="http://schemas.microsoft.com/office/drawing/2014/main" id="{9BA57561-D306-FADE-51E3-4A81DE3979EC}"/>
                </a:ext>
              </a:extLst>
            </p:cNvPr>
            <p:cNvSpPr/>
            <p:nvPr/>
          </p:nvSpPr>
          <p:spPr>
            <a:xfrm>
              <a:off x="5277908" y="1386123"/>
              <a:ext cx="1417108" cy="1699747"/>
            </a:xfrm>
            <a:custGeom>
              <a:avLst/>
              <a:gdLst>
                <a:gd name="connsiteX0" fmla="*/ 0 w 1417108"/>
                <a:gd name="connsiteY0" fmla="*/ 1699747 h 1699747"/>
                <a:gd name="connsiteX1" fmla="*/ 708554 w 1417108"/>
                <a:gd name="connsiteY1" fmla="*/ 0 h 1699747"/>
                <a:gd name="connsiteX2" fmla="*/ 708554 w 1417108"/>
                <a:gd name="connsiteY2" fmla="*/ 0 h 1699747"/>
                <a:gd name="connsiteX3" fmla="*/ 1417108 w 1417108"/>
                <a:gd name="connsiteY3" fmla="*/ 1699747 h 1699747"/>
                <a:gd name="connsiteX4" fmla="*/ 0 w 1417108"/>
                <a:gd name="connsiteY4" fmla="*/ 1699747 h 1699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108" h="1699747">
                  <a:moveTo>
                    <a:pt x="0" y="1699747"/>
                  </a:moveTo>
                  <a:lnTo>
                    <a:pt x="708554" y="0"/>
                  </a:lnTo>
                  <a:lnTo>
                    <a:pt x="708554" y="0"/>
                  </a:lnTo>
                  <a:lnTo>
                    <a:pt x="1417108" y="1699747"/>
                  </a:lnTo>
                  <a:lnTo>
                    <a:pt x="0" y="1699747"/>
                  </a:lnTo>
                  <a:close/>
                </a:path>
              </a:pathLst>
            </a:custGeom>
            <a:solidFill>
              <a:srgbClr val="4472C4"/>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en-US" sz="3200" b="1" kern="1200" dirty="0">
                  <a:solidFill>
                    <a:schemeClr val="tx1"/>
                  </a:solidFill>
                </a:rPr>
                <a:t>Metabolome</a:t>
              </a:r>
              <a:endParaRPr lang="en-GB" sz="3200" b="1" kern="1200" dirty="0">
                <a:solidFill>
                  <a:schemeClr val="tx1"/>
                </a:solidFill>
              </a:endParaRPr>
            </a:p>
          </p:txBody>
        </p:sp>
        <p:sp>
          <p:nvSpPr>
            <p:cNvPr id="30" name="Freeform 29">
              <a:extLst>
                <a:ext uri="{FF2B5EF4-FFF2-40B4-BE49-F238E27FC236}">
                  <a16:creationId xmlns:a16="http://schemas.microsoft.com/office/drawing/2014/main" id="{3FA66FA3-6A93-1307-BC79-FF239CE26654}"/>
                </a:ext>
              </a:extLst>
            </p:cNvPr>
            <p:cNvSpPr/>
            <p:nvPr/>
          </p:nvSpPr>
          <p:spPr>
            <a:xfrm>
              <a:off x="4569354" y="3085870"/>
              <a:ext cx="2834216" cy="1699747"/>
            </a:xfrm>
            <a:custGeom>
              <a:avLst/>
              <a:gdLst>
                <a:gd name="connsiteX0" fmla="*/ 0 w 2834216"/>
                <a:gd name="connsiteY0" fmla="*/ 1699747 h 1699747"/>
                <a:gd name="connsiteX1" fmla="*/ 708557 w 2834216"/>
                <a:gd name="connsiteY1" fmla="*/ 0 h 1699747"/>
                <a:gd name="connsiteX2" fmla="*/ 2125659 w 2834216"/>
                <a:gd name="connsiteY2" fmla="*/ 0 h 1699747"/>
                <a:gd name="connsiteX3" fmla="*/ 2834216 w 2834216"/>
                <a:gd name="connsiteY3" fmla="*/ 1699747 h 1699747"/>
                <a:gd name="connsiteX4" fmla="*/ 0 w 2834216"/>
                <a:gd name="connsiteY4" fmla="*/ 1699747 h 1699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216" h="1699747">
                  <a:moveTo>
                    <a:pt x="0" y="1699747"/>
                  </a:moveTo>
                  <a:lnTo>
                    <a:pt x="708557" y="0"/>
                  </a:lnTo>
                  <a:lnTo>
                    <a:pt x="2125659" y="0"/>
                  </a:lnTo>
                  <a:lnTo>
                    <a:pt x="2834216" y="1699747"/>
                  </a:lnTo>
                  <a:lnTo>
                    <a:pt x="0" y="1699747"/>
                  </a:lnTo>
                  <a:close/>
                </a:path>
              </a:pathLst>
            </a:custGeom>
            <a:solidFill>
              <a:srgbClr val="FF0000"/>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1388" tIns="25400" rIns="521388" bIns="25400" numCol="1" spcCol="1270" anchor="ctr" anchorCtr="0">
              <a:noAutofit/>
            </a:bodyPr>
            <a:lstStyle/>
            <a:p>
              <a:pPr marL="0" lvl="0" indent="0" algn="ctr" defTabSz="889000">
                <a:lnSpc>
                  <a:spcPct val="90000"/>
                </a:lnSpc>
                <a:spcBef>
                  <a:spcPct val="0"/>
                </a:spcBef>
                <a:spcAft>
                  <a:spcPct val="35000"/>
                </a:spcAft>
                <a:buNone/>
              </a:pPr>
              <a:r>
                <a:rPr lang="en-GB" sz="3200" b="1" kern="1200" dirty="0">
                  <a:solidFill>
                    <a:schemeClr val="tx1"/>
                  </a:solidFill>
                </a:rPr>
                <a:t>Proteome</a:t>
              </a:r>
            </a:p>
          </p:txBody>
        </p:sp>
        <p:sp>
          <p:nvSpPr>
            <p:cNvPr id="31" name="Freeform 30">
              <a:extLst>
                <a:ext uri="{FF2B5EF4-FFF2-40B4-BE49-F238E27FC236}">
                  <a16:creationId xmlns:a16="http://schemas.microsoft.com/office/drawing/2014/main" id="{606930CB-070B-7203-B0B4-B357583DF6DB}"/>
                </a:ext>
              </a:extLst>
            </p:cNvPr>
            <p:cNvSpPr/>
            <p:nvPr/>
          </p:nvSpPr>
          <p:spPr>
            <a:xfrm>
              <a:off x="3860800" y="4785618"/>
              <a:ext cx="4251325" cy="1699747"/>
            </a:xfrm>
            <a:custGeom>
              <a:avLst/>
              <a:gdLst>
                <a:gd name="connsiteX0" fmla="*/ 0 w 4251325"/>
                <a:gd name="connsiteY0" fmla="*/ 1699747 h 1699747"/>
                <a:gd name="connsiteX1" fmla="*/ 708557 w 4251325"/>
                <a:gd name="connsiteY1" fmla="*/ 0 h 1699747"/>
                <a:gd name="connsiteX2" fmla="*/ 3542768 w 4251325"/>
                <a:gd name="connsiteY2" fmla="*/ 0 h 1699747"/>
                <a:gd name="connsiteX3" fmla="*/ 4251325 w 4251325"/>
                <a:gd name="connsiteY3" fmla="*/ 1699747 h 1699747"/>
                <a:gd name="connsiteX4" fmla="*/ 0 w 4251325"/>
                <a:gd name="connsiteY4" fmla="*/ 1699747 h 1699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1325" h="1699747">
                  <a:moveTo>
                    <a:pt x="0" y="1699747"/>
                  </a:moveTo>
                  <a:lnTo>
                    <a:pt x="708557" y="0"/>
                  </a:lnTo>
                  <a:lnTo>
                    <a:pt x="3542768" y="0"/>
                  </a:lnTo>
                  <a:lnTo>
                    <a:pt x="4251325" y="1699747"/>
                  </a:lnTo>
                  <a:lnTo>
                    <a:pt x="0" y="1699747"/>
                  </a:lnTo>
                  <a:close/>
                </a:path>
              </a:pathLst>
            </a:custGeom>
            <a:solidFill>
              <a:srgbClr val="8BC144"/>
            </a:solidFill>
            <a:sp3d extrusionH="381000" contourW="38100" prstMaterial="matte">
              <a:contourClr>
                <a:schemeClr val="lt1"/>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9381" tIns="25400" rIns="769383" bIns="25400" numCol="1" spcCol="1270" anchor="ctr" anchorCtr="0">
              <a:noAutofit/>
            </a:bodyPr>
            <a:lstStyle/>
            <a:p>
              <a:pPr marL="0" lvl="0" indent="0" algn="ctr" defTabSz="889000">
                <a:lnSpc>
                  <a:spcPct val="90000"/>
                </a:lnSpc>
                <a:spcBef>
                  <a:spcPct val="0"/>
                </a:spcBef>
                <a:spcAft>
                  <a:spcPct val="35000"/>
                </a:spcAft>
                <a:buNone/>
              </a:pPr>
              <a:r>
                <a:rPr lang="en-GB" sz="3200" b="1" kern="1200" dirty="0">
                  <a:solidFill>
                    <a:schemeClr val="tx1"/>
                  </a:solidFill>
                </a:rPr>
                <a:t>Genome</a:t>
              </a:r>
            </a:p>
          </p:txBody>
        </p:sp>
      </p:grpSp>
      <p:sp>
        <p:nvSpPr>
          <p:cNvPr id="3" name="TextBox 2">
            <a:extLst>
              <a:ext uri="{FF2B5EF4-FFF2-40B4-BE49-F238E27FC236}">
                <a16:creationId xmlns:a16="http://schemas.microsoft.com/office/drawing/2014/main" id="{04F20A33-1424-23E9-42A3-7C96EFA1EC91}"/>
              </a:ext>
            </a:extLst>
          </p:cNvPr>
          <p:cNvSpPr txBox="1"/>
          <p:nvPr/>
        </p:nvSpPr>
        <p:spPr>
          <a:xfrm>
            <a:off x="6902710" y="2485211"/>
            <a:ext cx="2943117" cy="565935"/>
          </a:xfrm>
          <a:prstGeom prst="rect">
            <a:avLst/>
          </a:prstGeom>
          <a:solidFill>
            <a:srgbClr val="4472C4"/>
          </a:solidFill>
          <a:ln w="9525">
            <a:solidFill>
              <a:srgbClr val="4472C4">
                <a:alpha val="92000"/>
              </a:srgbClr>
            </a:solidFill>
          </a:ln>
          <a:effectLst>
            <a:softEdge rad="63500"/>
          </a:effectLst>
        </p:spPr>
        <p:txBody>
          <a:bodyPr vert="horz" lIns="91440" tIns="45720" rIns="91440" bIns="45720" rtlCol="0" anchor="ctr">
            <a:normAutofit lnSpcReduction="10000"/>
          </a:bodyPr>
          <a:lstStyle>
            <a:lvl1pPr>
              <a:lnSpc>
                <a:spcPct val="90000"/>
              </a:lnSpc>
              <a:spcBef>
                <a:spcPct val="0"/>
              </a:spcBef>
              <a:buNone/>
              <a:defRPr sz="4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sz="3600" dirty="0"/>
              <a:t>Metabolomics </a:t>
            </a:r>
          </a:p>
        </p:txBody>
      </p:sp>
      <p:sp>
        <p:nvSpPr>
          <p:cNvPr id="6" name="TextBox 5">
            <a:extLst>
              <a:ext uri="{FF2B5EF4-FFF2-40B4-BE49-F238E27FC236}">
                <a16:creationId xmlns:a16="http://schemas.microsoft.com/office/drawing/2014/main" id="{EF3BCEA1-826A-11FC-6130-4BD82965BFFA}"/>
              </a:ext>
            </a:extLst>
          </p:cNvPr>
          <p:cNvSpPr txBox="1"/>
          <p:nvPr/>
        </p:nvSpPr>
        <p:spPr>
          <a:xfrm>
            <a:off x="6902710" y="3692358"/>
            <a:ext cx="2943117" cy="565935"/>
          </a:xfrm>
          <a:prstGeom prst="rect">
            <a:avLst/>
          </a:prstGeom>
          <a:solidFill>
            <a:srgbClr val="FF0000"/>
          </a:solidFill>
          <a:ln w="9525">
            <a:solidFill>
              <a:srgbClr val="4472C4">
                <a:alpha val="92000"/>
              </a:srgbClr>
            </a:solidFill>
          </a:ln>
          <a:effectLst>
            <a:softEdge rad="63500"/>
          </a:effectLst>
        </p:spPr>
        <p:txBody>
          <a:bodyPr vert="horz" lIns="91440" tIns="45720" rIns="91440" bIns="45720" rtlCol="0" anchor="ctr">
            <a:normAutofit lnSpcReduction="10000"/>
          </a:bodyPr>
          <a:lstStyle>
            <a:lvl1pPr>
              <a:lnSpc>
                <a:spcPct val="90000"/>
              </a:lnSpc>
              <a:spcBef>
                <a:spcPct val="0"/>
              </a:spcBef>
              <a:buNone/>
              <a:defRPr sz="4400" b="1">
                <a:solidFill>
                  <a:schemeClr val="bg1"/>
                </a:solidFill>
                <a:effectLst/>
                <a:latin typeface="+mj-lt"/>
                <a:ea typeface="Times New Roman" panose="02020603050405020304" pitchFamily="18" charset="0"/>
                <a:cs typeface="Times New Roman" panose="02020603050405020304" pitchFamily="18" charset="0"/>
              </a:defRPr>
            </a:lvl1pPr>
          </a:lstStyle>
          <a:p>
            <a:pPr algn="ctr"/>
            <a:r>
              <a:rPr lang="en-GB" sz="3600" dirty="0"/>
              <a:t>Proteomics </a:t>
            </a:r>
          </a:p>
        </p:txBody>
      </p:sp>
      <p:sp>
        <p:nvSpPr>
          <p:cNvPr id="9" name="TextBox 8">
            <a:extLst>
              <a:ext uri="{FF2B5EF4-FFF2-40B4-BE49-F238E27FC236}">
                <a16:creationId xmlns:a16="http://schemas.microsoft.com/office/drawing/2014/main" id="{4603C6D6-F4EB-CB30-D7B0-B2B45BD7A959}"/>
              </a:ext>
            </a:extLst>
          </p:cNvPr>
          <p:cNvSpPr txBox="1"/>
          <p:nvPr/>
        </p:nvSpPr>
        <p:spPr>
          <a:xfrm>
            <a:off x="6902710" y="4972066"/>
            <a:ext cx="2943117" cy="565935"/>
          </a:xfrm>
          <a:prstGeom prst="rect">
            <a:avLst/>
          </a:prstGeom>
          <a:solidFill>
            <a:srgbClr val="89BF43"/>
          </a:solidFill>
          <a:ln w="9525">
            <a:solidFill>
              <a:srgbClr val="4472C4">
                <a:alpha val="92000"/>
              </a:srgbClr>
            </a:solidFill>
          </a:ln>
          <a:effectLst>
            <a:softEdge rad="63500"/>
          </a:effectLst>
        </p:spPr>
        <p:txBody>
          <a:bodyPr vert="horz" lIns="91440" tIns="45720" rIns="91440" bIns="45720" rtlCol="0" anchor="ctr">
            <a:normAutofit lnSpcReduction="10000"/>
          </a:bodyPr>
          <a:lstStyle>
            <a:lvl1pPr>
              <a:lnSpc>
                <a:spcPct val="90000"/>
              </a:lnSpc>
              <a:spcBef>
                <a:spcPct val="0"/>
              </a:spcBef>
              <a:buNone/>
              <a:defRPr sz="4400" b="1">
                <a:solidFill>
                  <a:schemeClr val="bg1"/>
                </a:solidFill>
                <a:effectLst/>
                <a:latin typeface="+mj-lt"/>
                <a:ea typeface="Times New Roman" panose="02020603050405020304" pitchFamily="18" charset="0"/>
                <a:cs typeface="Times New Roman" panose="02020603050405020304" pitchFamily="18" charset="0"/>
              </a:defRPr>
            </a:lvl1pPr>
          </a:lstStyle>
          <a:p>
            <a:pPr algn="ctr"/>
            <a:r>
              <a:rPr lang="en-GB" sz="3600" dirty="0"/>
              <a:t>Genomics </a:t>
            </a:r>
          </a:p>
        </p:txBody>
      </p:sp>
    </p:spTree>
    <p:extLst>
      <p:ext uri="{BB962C8B-B14F-4D97-AF65-F5344CB8AC3E}">
        <p14:creationId xmlns:p14="http://schemas.microsoft.com/office/powerpoint/2010/main" val="3233501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E056-E9F3-16B7-4A24-84E5AB4D2006}"/>
              </a:ext>
            </a:extLst>
          </p:cNvPr>
          <p:cNvSpPr>
            <a:spLocks noGrp="1"/>
          </p:cNvSpPr>
          <p:nvPr>
            <p:ph type="title"/>
          </p:nvPr>
        </p:nvSpPr>
        <p:spPr>
          <a:xfrm>
            <a:off x="372394" y="73221"/>
            <a:ext cx="10515600" cy="816928"/>
          </a:xfrm>
        </p:spPr>
        <p:txBody>
          <a:bodyPr>
            <a:normAutofit/>
          </a:bodyPr>
          <a:lstStyle/>
          <a:p>
            <a:r>
              <a:rPr lang="en-GB" sz="3600" b="0" i="0" u="none" strike="noStrike" dirty="0">
                <a:solidFill>
                  <a:srgbClr val="000000"/>
                </a:solidFill>
                <a:effectLst/>
                <a:latin typeface="Source Serif Pro" panose="02040603050405020204" pitchFamily="18" charset="0"/>
              </a:rPr>
              <a:t>Gut Microbiota and Metabolome Alterations in PD</a:t>
            </a:r>
            <a:endParaRPr lang="en-US" sz="3600" dirty="0"/>
          </a:p>
        </p:txBody>
      </p:sp>
      <p:sp>
        <p:nvSpPr>
          <p:cNvPr id="3" name="TextBox 2">
            <a:extLst>
              <a:ext uri="{FF2B5EF4-FFF2-40B4-BE49-F238E27FC236}">
                <a16:creationId xmlns:a16="http://schemas.microsoft.com/office/drawing/2014/main" id="{1D1CD31A-DA6B-1BEE-1208-2457E8F312C0}"/>
              </a:ext>
            </a:extLst>
          </p:cNvPr>
          <p:cNvSpPr txBox="1"/>
          <p:nvPr/>
        </p:nvSpPr>
        <p:spPr>
          <a:xfrm>
            <a:off x="372394" y="659314"/>
            <a:ext cx="9362440" cy="604781"/>
          </a:xfrm>
          <a:prstGeom prst="rect">
            <a:avLst/>
          </a:prstGeom>
        </p:spPr>
        <p:txBody>
          <a:bodyPr vert="horz" lIns="91440" tIns="45720" rIns="91440" bIns="45720" rtlCol="0" anchor="ctr">
            <a:normAutofit/>
          </a:bodyPr>
          <a:lstStyle>
            <a:lvl1pPr defTabSz="914400">
              <a:lnSpc>
                <a:spcPct val="90000"/>
              </a:lnSpc>
              <a:spcBef>
                <a:spcPct val="0"/>
              </a:spcBef>
              <a:buNone/>
              <a:defRPr sz="3600" b="0" i="0" u="none" strike="noStrike">
                <a:solidFill>
                  <a:srgbClr val="000000"/>
                </a:solidFill>
                <a:effectLst/>
                <a:latin typeface="Source Serif Pro" panose="02040603050405020204" pitchFamily="18" charset="0"/>
                <a:ea typeface="+mj-ea"/>
                <a:cs typeface="+mj-cs"/>
              </a:defRPr>
            </a:lvl1pPr>
          </a:lstStyle>
          <a:p>
            <a:r>
              <a:rPr lang="en-GB" sz="2400" dirty="0"/>
              <a:t>Possibilities for food-based therapies</a:t>
            </a:r>
          </a:p>
        </p:txBody>
      </p:sp>
      <p:sp>
        <p:nvSpPr>
          <p:cNvPr id="7" name="TextBox 6">
            <a:extLst>
              <a:ext uri="{FF2B5EF4-FFF2-40B4-BE49-F238E27FC236}">
                <a16:creationId xmlns:a16="http://schemas.microsoft.com/office/drawing/2014/main" id="{8027E766-77D2-BDA4-B96C-9E93FA878E0C}"/>
              </a:ext>
            </a:extLst>
          </p:cNvPr>
          <p:cNvSpPr txBox="1"/>
          <p:nvPr/>
        </p:nvSpPr>
        <p:spPr>
          <a:xfrm>
            <a:off x="7119112" y="6571459"/>
            <a:ext cx="3466114" cy="246221"/>
          </a:xfrm>
          <a:prstGeom prst="rect">
            <a:avLst/>
          </a:prstGeom>
          <a:noFill/>
        </p:spPr>
        <p:txBody>
          <a:bodyPr wrap="square">
            <a:spAutoFit/>
          </a:bodyPr>
          <a:lstStyle/>
          <a:p>
            <a:r>
              <a:rPr lang="en-US" sz="1000" dirty="0"/>
              <a:t>Perez-Pardo P, et al. European Journal of Pharmacology, 2017</a:t>
            </a:r>
          </a:p>
        </p:txBody>
      </p:sp>
      <p:pic>
        <p:nvPicPr>
          <p:cNvPr id="4" name="Picture 3" descr="A diagram of a nervous system&#10;&#10;Description automatically generated">
            <a:extLst>
              <a:ext uri="{FF2B5EF4-FFF2-40B4-BE49-F238E27FC236}">
                <a16:creationId xmlns:a16="http://schemas.microsoft.com/office/drawing/2014/main" id="{2BC1E41A-9EA8-E5A5-2929-AEEC8A2D97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 b="98708" l="889" r="99600">
                        <a14:foregroundMark x1="47043" y1="1994" x2="7022" y2="1053"/>
                        <a14:foregroundMark x1="69274" y1="2517" x2="48956" y2="2039"/>
                        <a14:foregroundMark x1="74222" y1="2633" x2="69228" y2="2516"/>
                        <a14:foregroundMark x1="7022" y1="1053" x2="222" y2="8521"/>
                        <a14:foregroundMark x1="222" y1="8521" x2="978" y2="83198"/>
                        <a14:foregroundMark x1="978" y1="83198" x2="4578" y2="94303"/>
                        <a14:foregroundMark x1="4578" y1="94303" x2="14889" y2="99809"/>
                        <a14:foregroundMark x1="14889" y1="99809" x2="37022" y2="98851"/>
                        <a14:foregroundMark x1="37022" y1="98851" x2="71378" y2="99569"/>
                        <a14:foregroundMark x1="71378" y1="99569" x2="92933" y2="72044"/>
                        <a14:foregroundMark x1="92933" y1="72044" x2="98933" y2="24222"/>
                        <a14:foregroundMark x1="98933" y1="24222" x2="95244" y2="14696"/>
                        <a14:foregroundMark x1="95244" y1="14696" x2="86889" y2="6798"/>
                        <a14:foregroundMark x1="86889" y1="6798" x2="72489" y2="2824"/>
                        <a14:foregroundMark x1="15378" y1="239" x2="6578" y2="48"/>
                        <a14:foregroundMark x1="6578" y1="48" x2="4667" y2="91383"/>
                        <a14:foregroundMark x1="4978" y1="42269" x2="889" y2="56534"/>
                        <a14:foregroundMark x1="889" y1="56534" x2="9511" y2="56295"/>
                        <a14:foregroundMark x1="9511" y1="56295" x2="8978" y2="45907"/>
                        <a14:foregroundMark x1="8978" y1="45907" x2="5467" y2="42461"/>
                        <a14:foregroundMark x1="68306" y1="33882" x2="67644" y2="35328"/>
                        <a14:foregroundMark x1="75822" y1="17472" x2="68987" y2="32395"/>
                        <a14:foregroundMark x1="67644" y1="35328" x2="66444" y2="68550"/>
                        <a14:foregroundMark x1="66444" y1="68550" x2="72622" y2="83102"/>
                        <a14:foregroundMark x1="72622" y1="83102" x2="84622" y2="80517"/>
                        <a14:foregroundMark x1="84622" y1="80517" x2="92844" y2="75395"/>
                        <a14:foregroundMark x1="92844" y1="75395" x2="96756" y2="65773"/>
                        <a14:foregroundMark x1="96756" y1="65773" x2="97378" y2="28913"/>
                        <a14:foregroundMark x1="97378" y1="28913" x2="90978" y2="21589"/>
                        <a14:foregroundMark x1="90978" y1="21589" x2="80667" y2="17664"/>
                        <a14:foregroundMark x1="77599" y1="17534" x2="76133" y2="17472"/>
                        <a14:foregroundMark x1="80667" y1="17664" x2="77992" y2="17551"/>
                        <a14:foregroundMark x1="49022" y1="59502" x2="30667" y2="61082"/>
                        <a14:foregroundMark x1="30667" y1="61082" x2="2844" y2="89612"/>
                        <a14:foregroundMark x1="2844" y1="89612" x2="10578" y2="95404"/>
                        <a14:foregroundMark x1="10578" y1="95404" x2="21200" y2="97271"/>
                        <a14:foregroundMark x1="21200" y1="97271" x2="29867" y2="96936"/>
                        <a14:foregroundMark x1="29867" y1="96936" x2="47111" y2="99809"/>
                        <a14:foregroundMark x1="47111" y1="99809" x2="73911" y2="98708"/>
                        <a14:foregroundMark x1="73911" y1="98708" x2="76844" y2="88272"/>
                        <a14:foregroundMark x1="76844" y1="88272" x2="71511" y2="77597"/>
                        <a14:foregroundMark x1="71511" y1="77597" x2="48533" y2="59837"/>
                        <a14:foregroundMark x1="77860" y1="22218" x2="91867" y2="29201"/>
                        <a14:foregroundMark x1="78209" y1="22392" x2="78220" y2="22398"/>
                        <a14:foregroundMark x1="76311" y1="21446" x2="78132" y2="22354"/>
                        <a14:foregroundMark x1="91867" y1="29201" x2="97556" y2="36190"/>
                        <a14:foregroundMark x1="97556" y1="36190" x2="99911" y2="48588"/>
                        <a14:foregroundMark x1="99911" y1="48588" x2="96089" y2="68933"/>
                        <a14:foregroundMark x1="96089" y1="68933" x2="77644" y2="92676"/>
                        <a14:foregroundMark x1="77644" y1="92676" x2="68711" y2="94639"/>
                        <a14:foregroundMark x1="68711" y1="94639" x2="62400" y2="69986"/>
                        <a14:foregroundMark x1="71836" y1="30626" x2="73911" y2="21972"/>
                        <a14:foregroundMark x1="62400" y1="69986" x2="71536" y2="31877"/>
                        <a14:foregroundMark x1="73911" y1="21972" x2="76000" y2="21589"/>
                        <a14:foregroundMark x1="73111" y1="85017" x2="65111" y2="89229"/>
                        <a14:foregroundMark x1="65111" y1="89229" x2="74667" y2="93346"/>
                        <a14:foregroundMark x1="74667" y1="93346" x2="80978" y2="87123"/>
                        <a14:foregroundMark x1="80978" y1="87123" x2="70356" y2="84730"/>
                        <a14:foregroundMark x1="70356" y1="84730" x2="70267" y2="84682"/>
                        <a14:foregroundMark x1="98178" y1="574" x2="99111" y2="49019"/>
                        <a14:foregroundMark x1="99111" y1="49019" x2="99600" y2="718"/>
                        <a14:foregroundMark x1="99600" y1="718" x2="98311" y2="239"/>
                        <a14:foregroundMark x1="64978" y1="239" x2="44044" y2="34035"/>
                        <a14:foregroundMark x1="44044" y1="34035" x2="34533" y2="44327"/>
                        <a14:foregroundMark x1="11867" y1="11967" x2="66889" y2="27477"/>
                        <a14:foregroundMark x1="29733" y1="3877" x2="40756" y2="11967"/>
                        <a14:foregroundMark x1="78533" y1="6271" x2="63689" y2="11249"/>
                        <a14:foregroundMark x1="77422" y1="6462" x2="52400" y2="335"/>
                        <a14:foregroundMark x1="52400" y1="335" x2="26844" y2="4117"/>
                        <a14:foregroundMark x1="26844" y1="4117" x2="19644" y2="10771"/>
                        <a14:foregroundMark x1="19644" y1="10771" x2="18133" y2="23169"/>
                        <a14:foregroundMark x1="18133" y1="23169" x2="21511" y2="35472"/>
                        <a14:foregroundMark x1="21511" y1="35472" x2="48667" y2="42317"/>
                        <a14:foregroundMark x1="48667" y1="42317" x2="78667" y2="37434"/>
                        <a14:foregroundMark x1="78667" y1="37434" x2="89600" y2="27621"/>
                        <a14:foregroundMark x1="89600" y1="27621" x2="86800" y2="16850"/>
                        <a14:foregroundMark x1="86800" y1="16850" x2="77600" y2="7659"/>
                        <a14:foregroundMark x1="35156" y1="3494" x2="63778" y2="16419"/>
                        <a14:foregroundMark x1="63778" y1="16419" x2="72178" y2="22738"/>
                        <a14:foregroundMark x1="72178" y1="22738" x2="65689" y2="33270"/>
                        <a14:foregroundMark x1="65689" y1="33270" x2="53333" y2="36237"/>
                        <a14:foregroundMark x1="53333" y1="36237" x2="65289" y2="15558"/>
                        <a14:foregroundMark x1="65289" y1="15558" x2="76133" y2="11967"/>
                        <a14:foregroundMark x1="66267" y1="2633" x2="77111" y2="7324"/>
                        <a14:foregroundMark x1="77111" y1="7324" x2="79556" y2="20345"/>
                        <a14:foregroundMark x1="79556" y1="20345" x2="74667" y2="29057"/>
                        <a14:foregroundMark x1="74667" y1="29057" x2="63689" y2="36142"/>
                        <a14:foregroundMark x1="63689" y1="36142" x2="30844" y2="42269"/>
                        <a14:foregroundMark x1="23644" y1="9382" x2="38089" y2="9382"/>
                        <a14:foregroundMark x1="38089" y1="9382" x2="58000" y2="3494"/>
                        <a14:foregroundMark x1="58000" y1="3494" x2="69244" y2="5170"/>
                        <a14:foregroundMark x1="69244" y1="5170" x2="79200" y2="15558"/>
                        <a14:foregroundMark x1="79200" y1="15558" x2="80711" y2="24749"/>
                        <a14:foregroundMark x1="80711" y1="24749" x2="75022" y2="28004"/>
                        <a14:foregroundMark x1="23822" y1="10579" x2="52711" y2="1963"/>
                        <a14:foregroundMark x1="52711" y1="1963" x2="73422" y2="6319"/>
                        <a14:foregroundMark x1="73422" y1="6319" x2="76444" y2="15653"/>
                        <a14:foregroundMark x1="76444" y1="15653" x2="63600" y2="18621"/>
                        <a14:foregroundMark x1="63600" y1="18621" x2="69467" y2="27382"/>
                        <a14:foregroundMark x1="69467" y1="27382" x2="75689" y2="26759"/>
                        <a14:foregroundMark x1="77111" y1="16276" x2="78400" y2="25227"/>
                        <a14:foregroundMark x1="78400" y1="25227" x2="78044" y2="14840"/>
                        <a14:foregroundMark x1="78044" y1="14840" x2="78711" y2="19387"/>
                        <a14:foregroundMark x1="76489" y1="9718" x2="68311" y2="5649"/>
                        <a14:foregroundMark x1="68311" y1="5649" x2="38578" y2="3303"/>
                        <a14:foregroundMark x1="38578" y1="3303" x2="27733" y2="8090"/>
                        <a14:foregroundMark x1="27733" y1="8090" x2="42222" y2="10531"/>
                        <a14:foregroundMark x1="42222" y1="10531" x2="74889" y2="7420"/>
                        <a14:foregroundMark x1="74889" y1="7420" x2="51822" y2="766"/>
                        <a14:foregroundMark x1="51822" y1="766" x2="43600" y2="910"/>
                        <a14:foregroundMark x1="28444" y1="6462" x2="19644" y2="11010"/>
                        <a14:foregroundMark x1="19644" y1="11010" x2="14267" y2="22116"/>
                        <a14:foregroundMark x1="14267" y1="22116" x2="12711" y2="33796"/>
                        <a14:foregroundMark x1="12711" y1="33796" x2="21333" y2="48636"/>
                        <a14:foregroundMark x1="21333" y1="48636" x2="32044" y2="49737"/>
                        <a14:foregroundMark x1="32044" y1="49737" x2="38933" y2="44663"/>
                        <a14:foregroundMark x1="38933" y1="44663" x2="44356" y2="34753"/>
                        <a14:foregroundMark x1="44356" y1="34753" x2="39822" y2="23169"/>
                        <a14:foregroundMark x1="39822" y1="23169" x2="28533" y2="9047"/>
                        <a14:foregroundMark x1="28533" y1="9047" x2="27644" y2="7133"/>
                        <a14:foregroundMark x1="21111" y1="22451" x2="12622" y2="27812"/>
                        <a14:foregroundMark x1="12622" y1="27812" x2="17333" y2="41168"/>
                        <a14:foregroundMark x1="17333" y1="41168" x2="29067" y2="46338"/>
                        <a14:foregroundMark x1="29067" y1="46338" x2="40667" y2="42748"/>
                        <a14:foregroundMark x1="40667" y1="42748" x2="40844" y2="31929"/>
                        <a14:foregroundMark x1="40844" y1="31929" x2="31778" y2="23025"/>
                        <a14:foregroundMark x1="31778" y1="23025" x2="21289" y2="22307"/>
                        <a14:foregroundMark x1="77111" y1="9909" x2="70622" y2="1292"/>
                        <a14:foregroundMark x1="70622" y1="1292" x2="42444" y2="1005"/>
                        <a14:foregroundMark x1="42444" y1="1005" x2="45244" y2="10148"/>
                        <a14:foregroundMark x1="45244" y1="10148" x2="67467" y2="25132"/>
                        <a14:foregroundMark x1="67467" y1="25132" x2="71822" y2="32887"/>
                        <a14:foregroundMark x1="71822" y1="32887" x2="80089" y2="29871"/>
                        <a14:foregroundMark x1="80089" y1="29871" x2="80444" y2="15462"/>
                        <a14:foregroundMark x1="80444" y1="15462" x2="77111" y2="9191"/>
                        <a14:foregroundMark x1="31333" y1="29344" x2="15200" y2="19866"/>
                        <a14:foregroundMark x1="15200" y1="19866" x2="14444" y2="30206"/>
                        <a14:foregroundMark x1="14444" y1="30206" x2="20622" y2="43370"/>
                        <a14:foregroundMark x1="20622" y1="43370" x2="33733" y2="43992"/>
                        <a14:foregroundMark x1="33733" y1="43992" x2="35244" y2="30445"/>
                        <a14:foregroundMark x1="35244" y1="30445" x2="31156" y2="29344"/>
                        <a14:foregroundMark x1="26356" y1="31929" x2="19067" y2="24174"/>
                        <a14:foregroundMark x1="19067" y1="24174" x2="16400" y2="32982"/>
                        <a14:foregroundMark x1="16400" y1="32982" x2="23333" y2="41647"/>
                        <a14:foregroundMark x1="23333" y1="41647" x2="32800" y2="43466"/>
                        <a14:foregroundMark x1="32800" y1="43466" x2="37867" y2="36333"/>
                        <a14:foregroundMark x1="37867" y1="36333" x2="24622" y2="31259"/>
                        <a14:foregroundMark x1="85244" y1="58976" x2="73644" y2="58497"/>
                        <a14:foregroundMark x1="73644" y1="58497" x2="63378" y2="61465"/>
                        <a14:foregroundMark x1="63378" y1="61465" x2="63911" y2="71182"/>
                        <a14:foregroundMark x1="63911" y1="71182" x2="75600" y2="77741"/>
                        <a14:foregroundMark x1="75600" y1="77741" x2="87867" y2="76304"/>
                        <a14:foregroundMark x1="87867" y1="76304" x2="91867" y2="65869"/>
                        <a14:foregroundMark x1="91867" y1="65869" x2="86400" y2="59071"/>
                        <a14:foregroundMark x1="86400" y1="59071" x2="85244" y2="58640"/>
                        <a14:foregroundMark x1="74222" y1="61561" x2="82356" y2="74007"/>
                        <a14:foregroundMark x1="25111" y1="36094" x2="27822" y2="40881"/>
                        <a14:foregroundMark x1="21111" y1="33509" x2="24311" y2="38152"/>
                        <a14:foregroundMark x1="27022" y1="38296" x2="35956" y2="40546"/>
                        <a14:foregroundMark x1="35333" y1="40402" x2="36889" y2="40881"/>
                        <a14:foregroundMark x1="47600" y1="2154" x2="44889" y2="6462"/>
                        <a14:foregroundMark x1="47289" y1="3016" x2="48400" y2="2489"/>
                        <a14:foregroundMark x1="63689" y1="3351" x2="71956" y2="7611"/>
                        <a14:foregroundMark x1="71956" y1="7611" x2="78133" y2="14935"/>
                        <a14:foregroundMark x1="78133" y1="14935" x2="76711" y2="25036"/>
                        <a14:foregroundMark x1="76711" y1="25036" x2="73289" y2="29344"/>
                        <a14:foregroundMark x1="63067" y1="3351" x2="75378" y2="9191"/>
                        <a14:foregroundMark x1="61956" y1="4021" x2="70489" y2="3494"/>
                        <a14:foregroundMark x1="70489" y1="3494" x2="63067" y2="2633"/>
                        <a14:foregroundMark x1="73600" y1="27286" x2="72489" y2="30732"/>
                        <a14:backgroundMark x1="98978" y1="79655" x2="90844" y2="86884"/>
                        <a14:backgroundMark x1="90844" y1="86884" x2="86000" y2="94782"/>
                        <a14:backgroundMark x1="86000" y1="94782" x2="93111" y2="99665"/>
                        <a14:backgroundMark x1="93111" y1="99665" x2="99200" y2="92341"/>
                        <a14:backgroundMark x1="99200" y1="92341" x2="99111" y2="79512"/>
                        <a14:backgroundMark x1="17389" y1="25719" x2="17661" y2="26192"/>
                        <a14:backgroundMark x1="15741" y1="22846" x2="16616" y2="24372"/>
                      </a14:backgroundRemoval>
                    </a14:imgEffect>
                  </a14:imgLayer>
                </a14:imgProps>
              </a:ext>
            </a:extLst>
          </a:blip>
          <a:stretch>
            <a:fillRect/>
          </a:stretch>
        </p:blipFill>
        <p:spPr>
          <a:xfrm>
            <a:off x="6096000" y="791974"/>
            <a:ext cx="5731510" cy="530695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292A093-2940-850A-55E9-0AF799724D8C}"/>
              </a:ext>
            </a:extLst>
          </p:cNvPr>
          <p:cNvPicPr>
            <a:picLocks noChangeAspect="1"/>
          </p:cNvPicPr>
          <p:nvPr/>
        </p:nvPicPr>
        <p:blipFill rotWithShape="1">
          <a:blip r:embed="rId5"/>
          <a:srcRect l="14122" t="69078" r="55986" b="2271"/>
          <a:stretch/>
        </p:blipFill>
        <p:spPr>
          <a:xfrm>
            <a:off x="4538500" y="1273224"/>
            <a:ext cx="1035250" cy="992241"/>
          </a:xfrm>
          <a:prstGeom prst="rect">
            <a:avLst/>
          </a:prstGeom>
        </p:spPr>
      </p:pic>
      <p:sp>
        <p:nvSpPr>
          <p:cNvPr id="6" name="TextBox 5">
            <a:extLst>
              <a:ext uri="{FF2B5EF4-FFF2-40B4-BE49-F238E27FC236}">
                <a16:creationId xmlns:a16="http://schemas.microsoft.com/office/drawing/2014/main" id="{2F8684F6-552A-8290-74D7-75DA26BBC871}"/>
              </a:ext>
            </a:extLst>
          </p:cNvPr>
          <p:cNvSpPr txBox="1"/>
          <p:nvPr/>
        </p:nvSpPr>
        <p:spPr>
          <a:xfrm>
            <a:off x="372394" y="1172041"/>
            <a:ext cx="5117691" cy="1292662"/>
          </a:xfrm>
          <a:prstGeom prst="rect">
            <a:avLst/>
          </a:prstGeom>
          <a:noFill/>
        </p:spPr>
        <p:txBody>
          <a:bodyPr wrap="square">
            <a:spAutoFit/>
          </a:bodyPr>
          <a:lstStyle/>
          <a:p>
            <a:r>
              <a:rPr lang="en-GB" sz="1400" b="1" dirty="0">
                <a:solidFill>
                  <a:srgbClr val="132367"/>
                </a:solidFill>
                <a:effectLst/>
                <a:latin typeface="Helvetica" pitchFamily="2" charset="0"/>
              </a:rPr>
              <a:t>PROBIOTICS</a:t>
            </a:r>
            <a:r>
              <a:rPr lang="en-GB" sz="1400" dirty="0">
                <a:solidFill>
                  <a:srgbClr val="132367"/>
                </a:solidFill>
                <a:effectLst/>
                <a:latin typeface="Helvetica" pitchFamily="2" charset="0"/>
              </a:rPr>
              <a:t> </a:t>
            </a:r>
          </a:p>
          <a:p>
            <a:pPr lvl="1"/>
            <a:r>
              <a:rPr lang="en-GB" sz="1400" dirty="0">
                <a:solidFill>
                  <a:srgbClr val="3F5383"/>
                </a:solidFill>
                <a:effectLst/>
                <a:latin typeface="Helvetica" pitchFamily="2" charset="0"/>
              </a:rPr>
              <a:t>live microorganis</a:t>
            </a:r>
            <a:r>
              <a:rPr lang="en-GB" sz="1400" dirty="0">
                <a:solidFill>
                  <a:srgbClr val="3A3B70"/>
                </a:solidFill>
                <a:effectLst/>
                <a:latin typeface="Helvetica" pitchFamily="2" charset="0"/>
              </a:rPr>
              <a:t>ms </a:t>
            </a:r>
            <a:r>
              <a:rPr lang="en-GB" sz="1400" dirty="0">
                <a:solidFill>
                  <a:srgbClr val="3F5383"/>
                </a:solidFill>
                <a:effectLst/>
                <a:latin typeface="Helvetica" pitchFamily="2" charset="0"/>
              </a:rPr>
              <a:t>that</a:t>
            </a:r>
            <a:r>
              <a:rPr lang="en-GB" sz="1400" dirty="0">
                <a:solidFill>
                  <a:srgbClr val="3A3B70"/>
                </a:solidFill>
                <a:effectLst/>
                <a:latin typeface="Helvetica" pitchFamily="2" charset="0"/>
              </a:rPr>
              <a:t>,</a:t>
            </a:r>
            <a:endParaRPr lang="en-GB" sz="1400" dirty="0">
              <a:solidFill>
                <a:srgbClr val="3F5383"/>
              </a:solidFill>
              <a:effectLst/>
              <a:latin typeface="Helvetica" pitchFamily="2" charset="0"/>
            </a:endParaRPr>
          </a:p>
          <a:p>
            <a:pPr lvl="1"/>
            <a:r>
              <a:rPr lang="en-GB" sz="1400" dirty="0">
                <a:solidFill>
                  <a:srgbClr val="595D8E"/>
                </a:solidFill>
                <a:latin typeface="Helvetica" pitchFamily="2" charset="0"/>
              </a:rPr>
              <a:t>w</a:t>
            </a:r>
            <a:r>
              <a:rPr lang="en-GB" sz="1400" dirty="0">
                <a:solidFill>
                  <a:srgbClr val="595D8E"/>
                </a:solidFill>
                <a:effectLst/>
                <a:latin typeface="Helvetica" pitchFamily="2" charset="0"/>
              </a:rPr>
              <a:t>hen </a:t>
            </a:r>
            <a:r>
              <a:rPr lang="en-GB" sz="1400" dirty="0">
                <a:solidFill>
                  <a:srgbClr val="3F5383"/>
                </a:solidFill>
                <a:effectLst/>
                <a:latin typeface="Helvetica" pitchFamily="2" charset="0"/>
              </a:rPr>
              <a:t>administrated in adequate</a:t>
            </a:r>
          </a:p>
          <a:p>
            <a:pPr lvl="1"/>
            <a:r>
              <a:rPr lang="en-GB" sz="1400" dirty="0">
                <a:solidFill>
                  <a:srgbClr val="3F5383"/>
                </a:solidFill>
                <a:effectLst/>
                <a:latin typeface="Helvetica" pitchFamily="2" charset="0"/>
              </a:rPr>
              <a:t>amounts confer a </a:t>
            </a:r>
            <a:r>
              <a:rPr lang="en-GB" sz="1400" dirty="0">
                <a:solidFill>
                  <a:srgbClr val="3A3B70"/>
                </a:solidFill>
                <a:effectLst/>
                <a:latin typeface="Helvetica" pitchFamily="2" charset="0"/>
              </a:rPr>
              <a:t>health </a:t>
            </a:r>
            <a:r>
              <a:rPr lang="en-GB" sz="1400" dirty="0">
                <a:solidFill>
                  <a:srgbClr val="3F5383"/>
                </a:solidFill>
                <a:effectLst/>
                <a:latin typeface="Helvetica" pitchFamily="2" charset="0"/>
              </a:rPr>
              <a:t>benefit</a:t>
            </a:r>
            <a:r>
              <a:rPr lang="en-GB" sz="1400" dirty="0">
                <a:solidFill>
                  <a:srgbClr val="3F5383"/>
                </a:solidFill>
                <a:latin typeface="Helvetica" pitchFamily="2" charset="0"/>
              </a:rPr>
              <a:t> </a:t>
            </a:r>
            <a:r>
              <a:rPr lang="en-GB" sz="1400" dirty="0">
                <a:solidFill>
                  <a:srgbClr val="3F5383"/>
                </a:solidFill>
                <a:effectLst/>
                <a:latin typeface="Helvetica" pitchFamily="2" charset="0"/>
              </a:rPr>
              <a:t>on the </a:t>
            </a:r>
            <a:r>
              <a:rPr lang="en-GB" sz="1400" dirty="0">
                <a:solidFill>
                  <a:srgbClr val="3A3B70"/>
                </a:solidFill>
                <a:effectLst/>
                <a:latin typeface="Helvetica" pitchFamily="2" charset="0"/>
              </a:rPr>
              <a:t>host</a:t>
            </a:r>
          </a:p>
          <a:p>
            <a:pPr lvl="1"/>
            <a:endParaRPr kumimoji="0" lang="en-GB" sz="1050" b="0" i="0" u="none" strike="noStrike" kern="1200" cap="none" spc="0" normalizeH="0" baseline="0" noProof="0" dirty="0">
              <a:ln>
                <a:noFill/>
              </a:ln>
              <a:solidFill>
                <a:srgbClr val="3F5383"/>
              </a:solidFill>
              <a:effectLst/>
              <a:uLnTx/>
              <a:uFillTx/>
              <a:latin typeface="Helvetica" pitchFamily="2" charset="0"/>
              <a:ea typeface="+mn-ea"/>
              <a:cs typeface="+mn-cs"/>
            </a:endParaRPr>
          </a:p>
          <a:p>
            <a:pPr lvl="1"/>
            <a:r>
              <a:rPr kumimoji="0" lang="en-GB" sz="1050" b="0" i="0" u="none" strike="noStrike" kern="1200" cap="none" spc="0" normalizeH="0" baseline="0" noProof="0" dirty="0">
                <a:ln>
                  <a:noFill/>
                </a:ln>
                <a:solidFill>
                  <a:srgbClr val="3F5383"/>
                </a:solidFill>
                <a:effectLst/>
                <a:uLnTx/>
                <a:uFillTx/>
                <a:latin typeface="Helvetica" pitchFamily="2" charset="0"/>
                <a:ea typeface="+mn-ea"/>
                <a:cs typeface="+mn-cs"/>
              </a:rPr>
              <a:t>Based on FAO/WHO definition (2001) and updated ISAPP (2014)</a:t>
            </a:r>
            <a:endParaRPr lang="en-GB" sz="1400" dirty="0">
              <a:solidFill>
                <a:srgbClr val="3F5383"/>
              </a:solidFill>
              <a:effectLst/>
              <a:latin typeface="Helvetica" pitchFamily="2" charset="0"/>
            </a:endParaRPr>
          </a:p>
        </p:txBody>
      </p:sp>
      <p:sp>
        <p:nvSpPr>
          <p:cNvPr id="8" name="TextBox 7">
            <a:extLst>
              <a:ext uri="{FF2B5EF4-FFF2-40B4-BE49-F238E27FC236}">
                <a16:creationId xmlns:a16="http://schemas.microsoft.com/office/drawing/2014/main" id="{09C6FB88-6D7A-990E-881E-77A2D0BBCDBA}"/>
              </a:ext>
            </a:extLst>
          </p:cNvPr>
          <p:cNvSpPr txBox="1"/>
          <p:nvPr/>
        </p:nvSpPr>
        <p:spPr>
          <a:xfrm>
            <a:off x="405577" y="2714482"/>
            <a:ext cx="5235678" cy="1461939"/>
          </a:xfrm>
          <a:prstGeom prst="rect">
            <a:avLst/>
          </a:prstGeom>
          <a:noFill/>
        </p:spPr>
        <p:txBody>
          <a:bodyPr wrap="square">
            <a:spAutoFit/>
          </a:bodyPr>
          <a:lstStyle/>
          <a:p>
            <a:r>
              <a:rPr lang="en-GB" sz="1400" b="1" dirty="0">
                <a:solidFill>
                  <a:srgbClr val="132367"/>
                </a:solidFill>
                <a:effectLst/>
                <a:latin typeface="Helvetica" pitchFamily="2" charset="0"/>
              </a:rPr>
              <a:t>PREBIOTICS</a:t>
            </a:r>
          </a:p>
          <a:p>
            <a:pPr lvl="1"/>
            <a:r>
              <a:rPr lang="en-GB" sz="1400" dirty="0">
                <a:solidFill>
                  <a:srgbClr val="3F5383"/>
                </a:solidFill>
                <a:effectLst/>
                <a:latin typeface="Helvetica" pitchFamily="2" charset="0"/>
              </a:rPr>
              <a:t>substrates that are</a:t>
            </a:r>
            <a:r>
              <a:rPr lang="en-GB" sz="1400" dirty="0">
                <a:solidFill>
                  <a:srgbClr val="3F5383"/>
                </a:solidFill>
                <a:latin typeface="Helvetica" pitchFamily="2" charset="0"/>
              </a:rPr>
              <a:t> s</a:t>
            </a:r>
            <a:r>
              <a:rPr lang="en-GB" sz="1400" dirty="0">
                <a:solidFill>
                  <a:srgbClr val="3F5383"/>
                </a:solidFill>
                <a:effectLst/>
                <a:latin typeface="Helvetica" pitchFamily="2" charset="0"/>
              </a:rPr>
              <a:t>electively utilized by host microorganisms conferring a health benefit</a:t>
            </a:r>
          </a:p>
          <a:p>
            <a:pPr lvl="1"/>
            <a:endParaRPr lang="en-GB" sz="1400" dirty="0">
              <a:solidFill>
                <a:srgbClr val="3F5383"/>
              </a:solidFill>
              <a:latin typeface="Helvetica" pitchFamily="2" charset="0"/>
            </a:endParaRPr>
          </a:p>
          <a:p>
            <a:pPr lvl="1"/>
            <a:r>
              <a:rPr lang="en-GB" sz="1050" dirty="0">
                <a:solidFill>
                  <a:srgbClr val="3F5383"/>
                </a:solidFill>
                <a:effectLst/>
                <a:latin typeface="Helvetica" pitchFamily="2" charset="0"/>
              </a:rPr>
              <a:t>The International Scientific Association for Probiotics and Prebiotics (ISAPP) definition for prebiotics as published in a consensus statement from June 2017.</a:t>
            </a:r>
          </a:p>
        </p:txBody>
      </p:sp>
      <p:sp>
        <p:nvSpPr>
          <p:cNvPr id="9" name="TextBox 8">
            <a:extLst>
              <a:ext uri="{FF2B5EF4-FFF2-40B4-BE49-F238E27FC236}">
                <a16:creationId xmlns:a16="http://schemas.microsoft.com/office/drawing/2014/main" id="{AE91667E-912A-D5E7-0F31-D77996F06FAB}"/>
              </a:ext>
            </a:extLst>
          </p:cNvPr>
          <p:cNvSpPr txBox="1"/>
          <p:nvPr/>
        </p:nvSpPr>
        <p:spPr>
          <a:xfrm>
            <a:off x="405577" y="3970839"/>
            <a:ext cx="4284406" cy="1538883"/>
          </a:xfrm>
          <a:prstGeom prst="rect">
            <a:avLst/>
          </a:prstGeom>
          <a:noFill/>
        </p:spPr>
        <p:txBody>
          <a:bodyPr wrap="square">
            <a:spAutoFit/>
          </a:bodyPr>
          <a:lstStyle/>
          <a:p>
            <a:endParaRPr lang="en-GB" sz="1400" b="1" dirty="0">
              <a:solidFill>
                <a:srgbClr val="132367"/>
              </a:solidFill>
              <a:effectLst/>
              <a:latin typeface="Helvetica" pitchFamily="2" charset="0"/>
            </a:endParaRPr>
          </a:p>
          <a:p>
            <a:r>
              <a:rPr lang="en-GB" sz="1400" b="1" dirty="0">
                <a:solidFill>
                  <a:srgbClr val="132367"/>
                </a:solidFill>
                <a:effectLst/>
                <a:latin typeface="Helvetica" pitchFamily="2" charset="0"/>
              </a:rPr>
              <a:t>SYNBIOTICS</a:t>
            </a:r>
            <a:r>
              <a:rPr lang="en-GB" sz="1400" dirty="0">
                <a:solidFill>
                  <a:srgbClr val="132367"/>
                </a:solidFill>
                <a:effectLst/>
                <a:latin typeface="Helvetica" pitchFamily="2" charset="0"/>
              </a:rPr>
              <a:t> </a:t>
            </a:r>
          </a:p>
          <a:p>
            <a:r>
              <a:rPr lang="en-GB" sz="1400" dirty="0">
                <a:solidFill>
                  <a:srgbClr val="3F5383"/>
                </a:solidFill>
                <a:latin typeface="Helvetica" pitchFamily="2" charset="0"/>
              </a:rPr>
              <a:t>    are combination of Pre and Probiotics</a:t>
            </a:r>
          </a:p>
          <a:p>
            <a:endParaRPr lang="en-GB" sz="1400" dirty="0">
              <a:solidFill>
                <a:srgbClr val="594876"/>
              </a:solidFill>
              <a:latin typeface="Helvetica" pitchFamily="2"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3F5383"/>
                </a:solidFill>
                <a:effectLst/>
                <a:uLnTx/>
                <a:uFillTx/>
                <a:latin typeface="Helvetica" pitchFamily="2" charset="0"/>
              </a:rPr>
              <a:t>Pandey t al, 2015</a:t>
            </a:r>
          </a:p>
          <a:p>
            <a:pPr marL="457200" marR="0" lvl="1" indent="0" algn="ctr" defTabSz="914400" rtl="0" eaLnBrk="1" fontAlgn="auto" latinLnBrk="0" hangingPunct="1">
              <a:lnSpc>
                <a:spcPct val="100000"/>
              </a:lnSpc>
              <a:spcBef>
                <a:spcPts val="0"/>
              </a:spcBef>
              <a:spcAft>
                <a:spcPts val="0"/>
              </a:spcAft>
              <a:buClrTx/>
              <a:buSzTx/>
              <a:buFontTx/>
              <a:buNone/>
              <a:tabLst/>
              <a:defRPr/>
            </a:pPr>
            <a:r>
              <a:rPr lang="en-GB" sz="1050" dirty="0">
                <a:solidFill>
                  <a:srgbClr val="3F5383"/>
                </a:solidFill>
                <a:latin typeface="Helvetica" pitchFamily="2" charset="0"/>
              </a:rPr>
              <a:t>Shamir, 2015</a:t>
            </a:r>
            <a:endParaRPr kumimoji="0" lang="en-GB" sz="1400" b="0" i="0" u="none" strike="noStrike" kern="1200" cap="none" spc="0" normalizeH="0" baseline="0" noProof="0" dirty="0">
              <a:ln>
                <a:noFill/>
              </a:ln>
              <a:solidFill>
                <a:srgbClr val="3F5383"/>
              </a:solidFill>
              <a:effectLst/>
              <a:uLnTx/>
              <a:uFillTx/>
              <a:latin typeface="Helvetica" pitchFamily="2" charset="0"/>
            </a:endParaRPr>
          </a:p>
          <a:p>
            <a:endParaRPr lang="en-GB" sz="1400" dirty="0">
              <a:solidFill>
                <a:srgbClr val="594876"/>
              </a:solidFill>
              <a:effectLst/>
              <a:latin typeface="Helvetica" pitchFamily="2" charset="0"/>
            </a:endParaRPr>
          </a:p>
        </p:txBody>
      </p:sp>
      <p:sp>
        <p:nvSpPr>
          <p:cNvPr id="10" name="TextBox 9">
            <a:extLst>
              <a:ext uri="{FF2B5EF4-FFF2-40B4-BE49-F238E27FC236}">
                <a16:creationId xmlns:a16="http://schemas.microsoft.com/office/drawing/2014/main" id="{3F9EAE03-0103-41C1-EC82-5A25B255D4FB}"/>
              </a:ext>
            </a:extLst>
          </p:cNvPr>
          <p:cNvSpPr txBox="1"/>
          <p:nvPr/>
        </p:nvSpPr>
        <p:spPr>
          <a:xfrm>
            <a:off x="372394" y="5153899"/>
            <a:ext cx="6329515" cy="1277273"/>
          </a:xfrm>
          <a:prstGeom prst="rect">
            <a:avLst/>
          </a:prstGeom>
          <a:noFill/>
        </p:spPr>
        <p:txBody>
          <a:bodyPr wrap="square">
            <a:spAutoFit/>
          </a:bodyPr>
          <a:lstStyle/>
          <a:p>
            <a:r>
              <a:rPr lang="en-GB" sz="1400" b="1" dirty="0">
                <a:solidFill>
                  <a:srgbClr val="132367"/>
                </a:solidFill>
                <a:effectLst/>
                <a:latin typeface="Helvetica" pitchFamily="2" charset="0"/>
              </a:rPr>
              <a:t>POSTBIOTICS</a:t>
            </a:r>
          </a:p>
          <a:p>
            <a:pPr lvl="1"/>
            <a:r>
              <a:rPr lang="en-GB" sz="1400" dirty="0">
                <a:solidFill>
                  <a:srgbClr val="3F5383"/>
                </a:solidFill>
                <a:effectLst/>
                <a:latin typeface="Helvetica" pitchFamily="2" charset="0"/>
              </a:rPr>
              <a:t>bioactive compounds produces by food-grade microorganisms in a      fermentation process</a:t>
            </a:r>
            <a:r>
              <a:rPr lang="en-GB" sz="1400" dirty="0">
                <a:solidFill>
                  <a:srgbClr val="132367"/>
                </a:solidFill>
                <a:latin typeface="Helvetica" pitchFamily="2" charset="0"/>
              </a:rPr>
              <a:t> </a:t>
            </a:r>
          </a:p>
          <a:p>
            <a:pPr lvl="4"/>
            <a:r>
              <a:rPr lang="en-GB" sz="1050" dirty="0">
                <a:solidFill>
                  <a:srgbClr val="3F5383"/>
                </a:solidFill>
                <a:latin typeface="Helvetica" pitchFamily="2" charset="0"/>
              </a:rPr>
              <a:t>Aguilar-</a:t>
            </a:r>
            <a:r>
              <a:rPr lang="en-GB" sz="1050" dirty="0" err="1">
                <a:solidFill>
                  <a:srgbClr val="3F5383"/>
                </a:solidFill>
                <a:latin typeface="Helvetica" pitchFamily="2" charset="0"/>
              </a:rPr>
              <a:t>Toala</a:t>
            </a:r>
            <a:r>
              <a:rPr lang="en-GB" sz="1050" dirty="0">
                <a:solidFill>
                  <a:srgbClr val="3F5383"/>
                </a:solidFill>
                <a:latin typeface="Helvetica" pitchFamily="2" charset="0"/>
              </a:rPr>
              <a:t> 2018</a:t>
            </a:r>
          </a:p>
          <a:p>
            <a:pPr lvl="4"/>
            <a:r>
              <a:rPr lang="en-GB" sz="1050" dirty="0" err="1">
                <a:solidFill>
                  <a:srgbClr val="3F5383"/>
                </a:solidFill>
                <a:latin typeface="Helvetica" pitchFamily="2" charset="0"/>
              </a:rPr>
              <a:t>Klemashevish</a:t>
            </a:r>
            <a:r>
              <a:rPr lang="en-GB" sz="1050" dirty="0">
                <a:solidFill>
                  <a:srgbClr val="3F5383"/>
                </a:solidFill>
                <a:latin typeface="Helvetica" pitchFamily="2" charset="0"/>
              </a:rPr>
              <a:t> 2014</a:t>
            </a:r>
          </a:p>
          <a:p>
            <a:pPr algn="ctr"/>
            <a:endParaRPr lang="en-GB" sz="1400" dirty="0">
              <a:solidFill>
                <a:srgbClr val="3F5383"/>
              </a:solidFill>
              <a:effectLst/>
              <a:latin typeface="Helvetica" pitchFamily="2" charset="0"/>
            </a:endParaRPr>
          </a:p>
        </p:txBody>
      </p:sp>
      <p:pic>
        <p:nvPicPr>
          <p:cNvPr id="12" name="Picture 11" descr="A picture containing graphical user interface&#10;&#10;Description automatically generated">
            <a:extLst>
              <a:ext uri="{FF2B5EF4-FFF2-40B4-BE49-F238E27FC236}">
                <a16:creationId xmlns:a16="http://schemas.microsoft.com/office/drawing/2014/main" id="{8B54BFAE-778E-0CD6-9DB6-95AC1147B238}"/>
              </a:ext>
            </a:extLst>
          </p:cNvPr>
          <p:cNvPicPr>
            <a:picLocks noChangeAspect="1"/>
          </p:cNvPicPr>
          <p:nvPr/>
        </p:nvPicPr>
        <p:blipFill rotWithShape="1">
          <a:blip r:embed="rId5"/>
          <a:srcRect l="12867" t="21541" r="59283" b="48996"/>
          <a:stretch/>
        </p:blipFill>
        <p:spPr>
          <a:xfrm>
            <a:off x="4585182" y="2653343"/>
            <a:ext cx="878548" cy="9294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77D8D0A-5FBD-A2D8-F0EB-2E5C24094345}"/>
              </a:ext>
            </a:extLst>
          </p:cNvPr>
          <p:cNvPicPr>
            <a:picLocks noChangeAspect="1"/>
          </p:cNvPicPr>
          <p:nvPr/>
        </p:nvPicPr>
        <p:blipFill rotWithShape="1">
          <a:blip r:embed="rId5"/>
          <a:srcRect l="53279" t="21541" r="16165" b="48996"/>
          <a:stretch/>
        </p:blipFill>
        <p:spPr>
          <a:xfrm>
            <a:off x="4531475" y="4061995"/>
            <a:ext cx="1042275" cy="1004985"/>
          </a:xfrm>
          <a:prstGeom prst="rect">
            <a:avLst/>
          </a:prstGeom>
        </p:spPr>
      </p:pic>
    </p:spTree>
    <p:extLst>
      <p:ext uri="{BB962C8B-B14F-4D97-AF65-F5344CB8AC3E}">
        <p14:creationId xmlns:p14="http://schemas.microsoft.com/office/powerpoint/2010/main" val="1615573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B63E3A-24CD-E596-E421-4A7DB8D4547F}"/>
              </a:ext>
            </a:extLst>
          </p:cNvPr>
          <p:cNvSpPr>
            <a:spLocks noGrp="1"/>
          </p:cNvSpPr>
          <p:nvPr>
            <p:ph type="title"/>
          </p:nvPr>
        </p:nvSpPr>
        <p:spPr>
          <a:xfrm>
            <a:off x="838200" y="239367"/>
            <a:ext cx="10515600" cy="816928"/>
          </a:xfrm>
        </p:spPr>
        <p:txBody>
          <a:bodyPr>
            <a:normAutofit/>
          </a:bodyPr>
          <a:lstStyle/>
          <a:p>
            <a:r>
              <a:rPr lang="en-GB" sz="3600" b="0" i="0" u="none" strike="noStrike" dirty="0">
                <a:solidFill>
                  <a:srgbClr val="000000"/>
                </a:solidFill>
                <a:effectLst/>
                <a:latin typeface="Source Serif Pro" panose="02040603050405020204" pitchFamily="18" charset="0"/>
              </a:rPr>
              <a:t>Gut Microbiome and Alzheimer’s disease (AD)</a:t>
            </a:r>
            <a:endParaRPr lang="en-US" sz="3600" dirty="0"/>
          </a:p>
        </p:txBody>
      </p:sp>
      <p:sp>
        <p:nvSpPr>
          <p:cNvPr id="10" name="TextBox 9">
            <a:extLst>
              <a:ext uri="{FF2B5EF4-FFF2-40B4-BE49-F238E27FC236}">
                <a16:creationId xmlns:a16="http://schemas.microsoft.com/office/drawing/2014/main" id="{57571DDA-A54C-CF93-58FC-21C26A0FA2D0}"/>
              </a:ext>
            </a:extLst>
          </p:cNvPr>
          <p:cNvSpPr txBox="1"/>
          <p:nvPr/>
        </p:nvSpPr>
        <p:spPr>
          <a:xfrm>
            <a:off x="7411543" y="6611779"/>
            <a:ext cx="3446158" cy="246221"/>
          </a:xfrm>
          <a:prstGeom prst="rect">
            <a:avLst/>
          </a:prstGeom>
          <a:noFill/>
        </p:spPr>
        <p:txBody>
          <a:bodyPr wrap="square">
            <a:spAutoFit/>
          </a:bodyPr>
          <a:lstStyle/>
          <a:p>
            <a:r>
              <a:rPr lang="en-GB" sz="1000" kern="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GB" sz="1000" kern="100" dirty="0">
                <a:effectLst/>
                <a:latin typeface="Calibri" panose="020F0502020204030204" pitchFamily="34" charset="0"/>
                <a:ea typeface="Calibri" panose="020F0502020204030204" pitchFamily="34" charset="0"/>
                <a:cs typeface="Calibri" panose="020F0502020204030204" pitchFamily="34" charset="0"/>
              </a:rPr>
              <a:t> </a:t>
            </a:r>
            <a:r>
              <a:rPr lang="en-GB" sz="10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MahmoudianDehkordi</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 </a:t>
            </a:r>
            <a:r>
              <a:rPr lang="en-GB" sz="10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Alzheimers</a:t>
            </a:r>
            <a:r>
              <a:rPr lang="en-GB" sz="10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Dement</a:t>
            </a:r>
            <a:r>
              <a:rPr lang="en-GB" sz="1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2019;15:76–92</a:t>
            </a:r>
            <a:endParaRPr lang="en-GB" sz="105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diagram of a diagram showing different types of ble acids&#10;&#10;Description automatically generated">
            <a:extLst>
              <a:ext uri="{FF2B5EF4-FFF2-40B4-BE49-F238E27FC236}">
                <a16:creationId xmlns:a16="http://schemas.microsoft.com/office/drawing/2014/main" id="{A7D0EC28-661D-D3D7-AA4A-40A44798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4" b="99693" l="0" r="99375">
                        <a14:foregroundMark x1="3250" y1="3072" x2="68250" y2="72197"/>
                        <a14:foregroundMark x1="68250" y1="72197" x2="80375" y2="81260"/>
                        <a14:foregroundMark x1="80375" y1="81260" x2="90125" y2="78648"/>
                        <a14:foregroundMark x1="90125" y1="78648" x2="97250" y2="35945"/>
                        <a14:foregroundMark x1="97250" y1="35945" x2="93625" y2="22581"/>
                        <a14:foregroundMark x1="93625" y1="22581" x2="71375" y2="9985"/>
                        <a14:foregroundMark x1="71375" y1="9985" x2="53000" y2="10292"/>
                        <a14:foregroundMark x1="53000" y1="10292" x2="18625" y2="34101"/>
                        <a14:foregroundMark x1="18125" y1="4147" x2="500" y2="39017"/>
                        <a14:foregroundMark x1="500" y1="39017" x2="2625" y2="93702"/>
                        <a14:foregroundMark x1="2625" y1="93702" x2="12625" y2="98157"/>
                        <a14:foregroundMark x1="12625" y1="98157" x2="46125" y2="92473"/>
                        <a14:foregroundMark x1="46125" y1="92473" x2="71125" y2="84025"/>
                        <a14:foregroundMark x1="71125" y1="84025" x2="81625" y2="83717"/>
                        <a14:foregroundMark x1="81625" y1="83717" x2="92000" y2="77266"/>
                        <a14:foregroundMark x1="92000" y1="77266" x2="96750" y2="40860"/>
                        <a14:foregroundMark x1="96750" y1="40860" x2="96750" y2="23656"/>
                        <a14:foregroundMark x1="96750" y1="23656" x2="94000" y2="12442"/>
                        <a14:foregroundMark x1="94000" y1="12442" x2="85875" y2="3840"/>
                        <a14:foregroundMark x1="85875" y1="3840" x2="33125" y2="614"/>
                        <a14:foregroundMark x1="33125" y1="614" x2="20000" y2="1536"/>
                        <a14:foregroundMark x1="20000" y1="1536" x2="17750" y2="5069"/>
                        <a14:foregroundMark x1="50625" y1="19816" x2="18750" y2="21198"/>
                        <a14:foregroundMark x1="18750" y1="21198" x2="9000" y2="33948"/>
                        <a14:foregroundMark x1="9000" y1="33948" x2="5750" y2="48848"/>
                        <a14:foregroundMark x1="5750" y1="48848" x2="7500" y2="61905"/>
                        <a14:foregroundMark x1="7500" y1="61905" x2="26500" y2="78955"/>
                        <a14:foregroundMark x1="26500" y1="78955" x2="46750" y2="73886"/>
                        <a14:foregroundMark x1="46750" y1="73886" x2="56000" y2="59908"/>
                        <a14:foregroundMark x1="56000" y1="59908" x2="58250" y2="45315"/>
                        <a14:foregroundMark x1="58250" y1="45315" x2="50250" y2="34409"/>
                        <a14:foregroundMark x1="50250" y1="34409" x2="46875" y2="23041"/>
                        <a14:foregroundMark x1="46875" y1="23041" x2="49125" y2="19816"/>
                        <a14:foregroundMark x1="22250" y1="41167" x2="43375" y2="47926"/>
                        <a14:foregroundMark x1="43375" y1="47926" x2="61250" y2="48233"/>
                        <a14:foregroundMark x1="61250" y1="48233" x2="73625" y2="46851"/>
                        <a14:foregroundMark x1="8750" y1="54071" x2="59750" y2="64363"/>
                        <a14:foregroundMark x1="4875" y1="99846" x2="51750" y2="84332"/>
                        <a14:foregroundMark x1="11750" y1="84332" x2="27125" y2="84485"/>
                        <a14:foregroundMark x1="27125" y1="84485" x2="60375" y2="83410"/>
                        <a14:foregroundMark x1="58000" y1="95853" x2="64750" y2="70661"/>
                        <a14:foregroundMark x1="64750" y1="70661" x2="65000" y2="66359"/>
                        <a14:foregroundMark x1="66625" y1="11214" x2="73250" y2="62212"/>
                        <a14:foregroundMark x1="83625" y1="27496" x2="85375" y2="66359"/>
                        <a14:foregroundMark x1="63750" y1="16436" x2="56375" y2="28111"/>
                        <a14:foregroundMark x1="56375" y1="28111" x2="55875" y2="37481"/>
                        <a14:foregroundMark x1="55875" y1="37481" x2="59875" y2="45161"/>
                        <a14:foregroundMark x1="5625" y1="9370" x2="4125" y2="63441"/>
                        <a14:foregroundMark x1="125" y1="2458" x2="125" y2="2458"/>
                        <a14:foregroundMark x1="0" y1="1997" x2="4625" y2="58372"/>
                        <a14:foregroundMark x1="4625" y1="58372" x2="17625" y2="93702"/>
                        <a14:foregroundMark x1="17625" y1="93702" x2="33250" y2="96621"/>
                        <a14:foregroundMark x1="33250" y1="96621" x2="56125" y2="84025"/>
                        <a14:foregroundMark x1="56125" y1="84025" x2="93125" y2="43779"/>
                        <a14:foregroundMark x1="93125" y1="43779" x2="98250" y2="22888"/>
                        <a14:foregroundMark x1="98250" y1="22888" x2="95625" y2="8909"/>
                        <a14:foregroundMark x1="95625" y1="8909" x2="0" y2="1536"/>
                        <a14:foregroundMark x1="27000" y1="9370" x2="23625" y2="62058"/>
                        <a14:foregroundMark x1="23625" y1="62058" x2="5000" y2="89094"/>
                        <a14:foregroundMark x1="5000" y1="89094" x2="1625" y2="98618"/>
                        <a14:foregroundMark x1="1625" y1="98618" x2="1625" y2="98925"/>
                        <a14:foregroundMark x1="10250" y1="48233" x2="37500" y2="42396"/>
                        <a14:foregroundMark x1="37500" y1="42396" x2="85375" y2="20276"/>
                        <a14:foregroundMark x1="85375" y1="20276" x2="93375" y2="19816"/>
                        <a14:foregroundMark x1="93375" y1="19816" x2="91250" y2="30876"/>
                        <a14:foregroundMark x1="91250" y1="30876" x2="74125" y2="37174"/>
                        <a14:foregroundMark x1="74125" y1="37174" x2="57375" y2="58065"/>
                        <a14:foregroundMark x1="57375" y1="58065" x2="46000" y2="62980"/>
                        <a14:foregroundMark x1="46000" y1="62980" x2="20250" y2="60522"/>
                        <a14:foregroundMark x1="20250" y1="60522" x2="9875" y2="48387"/>
                        <a14:foregroundMark x1="41125" y1="7834" x2="18750" y2="58986"/>
                        <a14:foregroundMark x1="18750" y1="58986" x2="13375" y2="66206"/>
                        <a14:foregroundMark x1="13375" y1="66206" x2="4250" y2="70200"/>
                        <a14:foregroundMark x1="4250" y1="70200" x2="250" y2="83871"/>
                        <a14:foregroundMark x1="250" y1="83871" x2="750" y2="93702"/>
                        <a14:foregroundMark x1="750" y1="93702" x2="17000" y2="99078"/>
                        <a14:foregroundMark x1="17000" y1="99078" x2="26750" y2="98771"/>
                        <a14:foregroundMark x1="26750" y1="98771" x2="49125" y2="99693"/>
                        <a14:foregroundMark x1="49125" y1="99693" x2="59750" y2="98925"/>
                        <a14:foregroundMark x1="59750" y1="98925" x2="67000" y2="95392"/>
                        <a14:foregroundMark x1="67000" y1="95392" x2="87750" y2="99693"/>
                        <a14:foregroundMark x1="87750" y1="99693" x2="95500" y2="96467"/>
                        <a14:foregroundMark x1="95500" y1="96467" x2="97875" y2="87250"/>
                        <a14:foregroundMark x1="97875" y1="87250" x2="90875" y2="63287"/>
                        <a14:foregroundMark x1="90875" y1="63287" x2="48375" y2="1229"/>
                        <a14:foregroundMark x1="48375" y1="1229" x2="41500" y2="7834"/>
                        <a14:foregroundMark x1="41500" y1="7834" x2="40875" y2="9370"/>
                        <a14:foregroundMark x1="47750" y1="461" x2="4875" y2="7220"/>
                        <a14:foregroundMark x1="4875" y1="7220" x2="16625" y2="29954"/>
                        <a14:foregroundMark x1="16625" y1="29954" x2="85625" y2="97849"/>
                        <a14:foregroundMark x1="85625" y1="97849" x2="93875" y2="74501"/>
                        <a14:foregroundMark x1="93875" y1="74501" x2="99750" y2="38249"/>
                        <a14:foregroundMark x1="99750" y1="38249" x2="99125" y2="27803"/>
                        <a14:foregroundMark x1="99125" y1="27803" x2="90000" y2="7680"/>
                        <a14:foregroundMark x1="90000" y1="7680" x2="47250" y2="768"/>
                        <a14:foregroundMark x1="55500" y1="768" x2="63875" y2="307"/>
                        <a14:foregroundMark x1="63875" y1="307" x2="56875" y2="4455"/>
                        <a14:foregroundMark x1="56875" y1="4455" x2="65000" y2="154"/>
                        <a14:foregroundMark x1="65000" y1="154" x2="67125" y2="461"/>
                        <a14:foregroundMark x1="47250" y1="62519" x2="39625" y2="60829"/>
                        <a14:foregroundMark x1="39625" y1="60829" x2="32875" y2="66667"/>
                        <a14:foregroundMark x1="32875" y1="66667" x2="38750" y2="73118"/>
                        <a14:foregroundMark x1="38750" y1="73118" x2="49250" y2="72504"/>
                        <a14:foregroundMark x1="49250" y1="72504" x2="47750" y2="62980"/>
                        <a14:foregroundMark x1="47750" y1="62980" x2="46250" y2="62366"/>
                        <a14:foregroundMark x1="40125" y1="58525" x2="33375" y2="64363"/>
                        <a14:foregroundMark x1="33375" y1="64363" x2="41750" y2="72504"/>
                        <a14:foregroundMark x1="41750" y1="72504" x2="52750" y2="68817"/>
                        <a14:foregroundMark x1="52750" y1="68817" x2="47625" y2="60676"/>
                        <a14:foregroundMark x1="47625" y1="60676" x2="40000" y2="58372"/>
                        <a14:foregroundMark x1="36625" y1="64363" x2="45000" y2="66820"/>
                        <a14:foregroundMark x1="45000" y1="66820" x2="38250" y2="62212"/>
                        <a14:foregroundMark x1="38250" y1="62212" x2="44875" y2="66820"/>
                        <a14:foregroundMark x1="99250" y1="50998" x2="99375" y2="86482"/>
                        <a14:foregroundMark x1="66000" y1="14286" x2="46500" y2="15361"/>
                        <a14:foregroundMark x1="46500" y1="15361" x2="11625" y2="37634"/>
                        <a14:foregroundMark x1="11625" y1="37634" x2="6000" y2="73733"/>
                        <a14:foregroundMark x1="6000" y1="73733" x2="7375" y2="86790"/>
                        <a14:foregroundMark x1="7375" y1="86790" x2="12000" y2="96467"/>
                        <a14:foregroundMark x1="12000" y1="96467" x2="28250" y2="98310"/>
                        <a14:foregroundMark x1="28250" y1="98310" x2="74625" y2="97542"/>
                        <a14:foregroundMark x1="74625" y1="97542" x2="89875" y2="90630"/>
                        <a14:foregroundMark x1="89875" y1="90630" x2="97250" y2="82181"/>
                        <a14:foregroundMark x1="97250" y1="82181" x2="97375" y2="25653"/>
                        <a14:foregroundMark x1="97375" y1="25653" x2="81875" y2="14593"/>
                        <a14:foregroundMark x1="81875" y1="14593" x2="74125" y2="13364"/>
                        <a14:foregroundMark x1="74125" y1="13364" x2="64750" y2="15054"/>
                        <a14:foregroundMark x1="64750" y1="15054" x2="61750" y2="14132"/>
                      </a14:backgroundRemoval>
                    </a14:imgEffect>
                  </a14:imgLayer>
                </a14:imgProps>
              </a:ext>
            </a:extLst>
          </a:blip>
          <a:stretch>
            <a:fillRect/>
          </a:stretch>
        </p:blipFill>
        <p:spPr>
          <a:xfrm>
            <a:off x="5095289" y="832302"/>
            <a:ext cx="6082132" cy="4941733"/>
          </a:xfrm>
          <a:prstGeom prst="rect">
            <a:avLst/>
          </a:prstGeom>
        </p:spPr>
      </p:pic>
      <p:sp>
        <p:nvSpPr>
          <p:cNvPr id="8" name="TextBox 7">
            <a:extLst>
              <a:ext uri="{FF2B5EF4-FFF2-40B4-BE49-F238E27FC236}">
                <a16:creationId xmlns:a16="http://schemas.microsoft.com/office/drawing/2014/main" id="{F9EDD2C6-255B-8725-09C4-4A614B680E90}"/>
              </a:ext>
            </a:extLst>
          </p:cNvPr>
          <p:cNvSpPr txBox="1"/>
          <p:nvPr/>
        </p:nvSpPr>
        <p:spPr>
          <a:xfrm>
            <a:off x="463296" y="1190407"/>
            <a:ext cx="6547104" cy="646331"/>
          </a:xfrm>
          <a:prstGeom prst="rect">
            <a:avLst/>
          </a:prstGeom>
          <a:noFill/>
        </p:spPr>
        <p:txBody>
          <a:bodyPr wrap="square">
            <a:spAutoFit/>
          </a:bodyPr>
          <a:lstStyle/>
          <a:p>
            <a:r>
              <a:rPr lang="en-GB" b="0" i="0" u="none" strike="noStrike" dirty="0">
                <a:solidFill>
                  <a:srgbClr val="212121"/>
                </a:solidFill>
                <a:effectLst/>
                <a:latin typeface="Cambria" panose="02040503050406030204" pitchFamily="18" charset="0"/>
              </a:rPr>
              <a:t>Bile acid (BA) profiles are altered in Mild cognitive impairment </a:t>
            </a:r>
            <a:r>
              <a:rPr lang="en-GB" dirty="0">
                <a:solidFill>
                  <a:srgbClr val="212121"/>
                </a:solidFill>
                <a:latin typeface="Cambria" panose="02040503050406030204" pitchFamily="18" charset="0"/>
              </a:rPr>
              <a:t>(</a:t>
            </a:r>
            <a:r>
              <a:rPr lang="en-GB" b="0" i="0" u="none" strike="noStrike" dirty="0">
                <a:solidFill>
                  <a:srgbClr val="212121"/>
                </a:solidFill>
                <a:effectLst/>
                <a:latin typeface="Cambria" panose="02040503050406030204" pitchFamily="18" charset="0"/>
              </a:rPr>
              <a:t>MCI) and AD patients and are related to </a:t>
            </a:r>
            <a:r>
              <a:rPr lang="en-GB" b="1" i="0" u="none" strike="noStrike" dirty="0">
                <a:solidFill>
                  <a:srgbClr val="212121"/>
                </a:solidFill>
                <a:effectLst/>
                <a:latin typeface="Cambria" panose="02040503050406030204" pitchFamily="18" charset="0"/>
              </a:rPr>
              <a:t>cognitive decline</a:t>
            </a:r>
            <a:r>
              <a:rPr lang="en-GB" b="0" i="0" u="none" strike="noStrike" baseline="30000" dirty="0">
                <a:solidFill>
                  <a:srgbClr val="212121"/>
                </a:solidFill>
                <a:effectLst/>
                <a:latin typeface="Cambria" panose="02040503050406030204" pitchFamily="18" charset="0"/>
              </a:rPr>
              <a:t>1</a:t>
            </a:r>
            <a:endParaRPr lang="en-US" baseline="30000" dirty="0"/>
          </a:p>
        </p:txBody>
      </p:sp>
      <p:sp>
        <p:nvSpPr>
          <p:cNvPr id="18" name="TextBox 17">
            <a:extLst>
              <a:ext uri="{FF2B5EF4-FFF2-40B4-BE49-F238E27FC236}">
                <a16:creationId xmlns:a16="http://schemas.microsoft.com/office/drawing/2014/main" id="{DB85436A-CDBA-DA75-AF93-DD402D6E2A42}"/>
              </a:ext>
            </a:extLst>
          </p:cNvPr>
          <p:cNvSpPr txBox="1"/>
          <p:nvPr/>
        </p:nvSpPr>
        <p:spPr>
          <a:xfrm>
            <a:off x="5357459" y="5843838"/>
            <a:ext cx="5679349" cy="461665"/>
          </a:xfrm>
          <a:prstGeom prst="rect">
            <a:avLst/>
          </a:prstGeom>
          <a:noFill/>
        </p:spPr>
        <p:txBody>
          <a:bodyPr wrap="square">
            <a:spAutoFit/>
          </a:bodyPr>
          <a:lstStyle/>
          <a:p>
            <a:r>
              <a:rPr lang="en-GB" sz="1200" b="0" i="0" u="none" strike="noStrike" dirty="0">
                <a:effectLst/>
                <a:latin typeface="Times New Roman" panose="02020603050405020304" pitchFamily="18" charset="0"/>
              </a:rPr>
              <a:t>Ratios of bile acids reflective of liver and gut microbiome enzymatic activities in CN, Early MCI, Late MCI and AD patients.</a:t>
            </a:r>
            <a:endParaRPr lang="en-US" sz="1200" dirty="0"/>
          </a:p>
        </p:txBody>
      </p:sp>
      <p:grpSp>
        <p:nvGrpSpPr>
          <p:cNvPr id="23" name="Group 22">
            <a:extLst>
              <a:ext uri="{FF2B5EF4-FFF2-40B4-BE49-F238E27FC236}">
                <a16:creationId xmlns:a16="http://schemas.microsoft.com/office/drawing/2014/main" id="{703810F6-A24C-A620-BC3F-F48F2FBC1651}"/>
              </a:ext>
            </a:extLst>
          </p:cNvPr>
          <p:cNvGrpSpPr/>
          <p:nvPr/>
        </p:nvGrpSpPr>
        <p:grpSpPr>
          <a:xfrm>
            <a:off x="554697" y="2318119"/>
            <a:ext cx="4407268" cy="2859000"/>
            <a:chOff x="537326" y="2336018"/>
            <a:chExt cx="3519497" cy="1134763"/>
          </a:xfrm>
        </p:grpSpPr>
        <p:sp>
          <p:nvSpPr>
            <p:cNvPr id="20" name="Rectangle 19">
              <a:extLst>
                <a:ext uri="{FF2B5EF4-FFF2-40B4-BE49-F238E27FC236}">
                  <a16:creationId xmlns:a16="http://schemas.microsoft.com/office/drawing/2014/main" id="{049F3D1A-52FE-5CBF-715E-FC6F1AFBBFA5}"/>
                </a:ext>
              </a:extLst>
            </p:cNvPr>
            <p:cNvSpPr/>
            <p:nvPr/>
          </p:nvSpPr>
          <p:spPr>
            <a:xfrm>
              <a:off x="537326" y="2357529"/>
              <a:ext cx="3519497" cy="1113252"/>
            </a:xfrm>
            <a:prstGeom prst="rect">
              <a:avLst/>
            </a:prstGeom>
            <a:solidFill>
              <a:srgbClr val="E5EE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1" name="Rectangle 20">
              <a:extLst>
                <a:ext uri="{FF2B5EF4-FFF2-40B4-BE49-F238E27FC236}">
                  <a16:creationId xmlns:a16="http://schemas.microsoft.com/office/drawing/2014/main" id="{1DCF5AE5-B170-5467-C2E2-9BE6C9A29346}"/>
                </a:ext>
              </a:extLst>
            </p:cNvPr>
            <p:cNvSpPr/>
            <p:nvPr/>
          </p:nvSpPr>
          <p:spPr>
            <a:xfrm>
              <a:off x="564824" y="2532889"/>
              <a:ext cx="3445927" cy="908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q"/>
              </a:pPr>
              <a:r>
                <a:rPr lang="en-US" sz="2000" dirty="0">
                  <a:solidFill>
                    <a:schemeClr val="tx1"/>
                  </a:solidFill>
                </a:rPr>
                <a:t>decreased cholic acid (CA)</a:t>
              </a:r>
            </a:p>
            <a:p>
              <a:pPr marL="171450" indent="-171450">
                <a:buFont typeface="Wingdings" pitchFamily="2" charset="2"/>
                <a:buChar char="q"/>
              </a:pPr>
              <a:r>
                <a:rPr lang="en-US" sz="2000" dirty="0">
                  <a:solidFill>
                    <a:schemeClr val="tx1"/>
                  </a:solidFill>
                </a:rPr>
                <a:t>increased deoxycholic acid (DCA)</a:t>
              </a:r>
            </a:p>
            <a:p>
              <a:pPr marL="171450" indent="-171450">
                <a:buFont typeface="Wingdings" pitchFamily="2" charset="2"/>
                <a:buChar char="q"/>
              </a:pPr>
              <a:r>
                <a:rPr lang="en-US" sz="2000" dirty="0">
                  <a:solidFill>
                    <a:schemeClr val="tx1"/>
                  </a:solidFill>
                </a:rPr>
                <a:t>increased DCA:CA ration ➔ dysbiosis ➔ cognitive decline</a:t>
              </a:r>
            </a:p>
            <a:p>
              <a:pPr marL="171450" indent="-171450">
                <a:buFont typeface="Wingdings" pitchFamily="2" charset="2"/>
                <a:buChar char="q"/>
              </a:pPr>
              <a:r>
                <a:rPr lang="en-US" sz="2000" dirty="0">
                  <a:solidFill>
                    <a:schemeClr val="tx1"/>
                  </a:solidFill>
                </a:rPr>
                <a:t>Bile acid signature was associated with A/T/N biomarker for AD pathophysiology</a:t>
              </a:r>
            </a:p>
            <a:p>
              <a:endParaRPr lang="en-US" sz="1400" dirty="0">
                <a:solidFill>
                  <a:schemeClr val="tx1"/>
                </a:solidFill>
              </a:endParaRPr>
            </a:p>
          </p:txBody>
        </p:sp>
        <p:sp>
          <p:nvSpPr>
            <p:cNvPr id="22" name="TextBox 21">
              <a:extLst>
                <a:ext uri="{FF2B5EF4-FFF2-40B4-BE49-F238E27FC236}">
                  <a16:creationId xmlns:a16="http://schemas.microsoft.com/office/drawing/2014/main" id="{9A072ADA-2F89-5DA4-52A4-48092BB30E97}"/>
                </a:ext>
              </a:extLst>
            </p:cNvPr>
            <p:cNvSpPr txBox="1"/>
            <p:nvPr/>
          </p:nvSpPr>
          <p:spPr>
            <a:xfrm>
              <a:off x="537326" y="2336018"/>
              <a:ext cx="3382644" cy="156407"/>
            </a:xfrm>
            <a:prstGeom prst="rect">
              <a:avLst/>
            </a:prstGeom>
            <a:noFill/>
          </p:spPr>
          <p:txBody>
            <a:bodyPr wrap="square">
              <a:spAutoFit/>
            </a:bodyPr>
            <a:lstStyle/>
            <a:p>
              <a:r>
                <a:rPr lang="en-US" sz="2400" dirty="0"/>
                <a:t>In </a:t>
              </a:r>
              <a:r>
                <a:rPr lang="en-GB" sz="2400" b="0" i="0" u="none" strike="noStrike" dirty="0">
                  <a:solidFill>
                    <a:srgbClr val="000000"/>
                  </a:solidFill>
                  <a:effectLst/>
                </a:rPr>
                <a:t>Alzheimer’s disease 		</a:t>
              </a:r>
              <a:endParaRPr lang="en-US" sz="2400" dirty="0"/>
            </a:p>
          </p:txBody>
        </p:sp>
      </p:grpSp>
    </p:spTree>
    <p:extLst>
      <p:ext uri="{BB962C8B-B14F-4D97-AF65-F5344CB8AC3E}">
        <p14:creationId xmlns:p14="http://schemas.microsoft.com/office/powerpoint/2010/main" val="2693378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3544478" y="1749569"/>
            <a:ext cx="8234067" cy="321858"/>
          </a:xfrm>
          <a:prstGeom prst="rect">
            <a:avLst/>
          </a:prstGeom>
          <a:solidFill>
            <a:srgbClr val="EB6061"/>
          </a:solidFill>
          <a:ln>
            <a:miter lim="800000"/>
          </a:ln>
          <a:effectLst>
            <a:softEdge rad="25400"/>
          </a:effectLst>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a:r>
              <a:rPr lang="en-US" altLang="en-US" b="0" dirty="0">
                <a:solidFill>
                  <a:schemeClr val="bg1"/>
                </a:solidFill>
                <a:latin typeface="+mn-lt"/>
              </a:rPr>
              <a:t>Effects elicited by nutrients and foods on either gut microbiota composition or amyloid formation</a:t>
            </a:r>
          </a:p>
        </p:txBody>
      </p:sp>
      <p:sp>
        <p:nvSpPr>
          <p:cNvPr id="2" name="Title 1">
            <a:extLst>
              <a:ext uri="{FF2B5EF4-FFF2-40B4-BE49-F238E27FC236}">
                <a16:creationId xmlns:a16="http://schemas.microsoft.com/office/drawing/2014/main" id="{418C9C11-ADF1-E3CE-534A-3BC357510E57}"/>
              </a:ext>
            </a:extLst>
          </p:cNvPr>
          <p:cNvSpPr txBox="1">
            <a:spLocks/>
          </p:cNvSpPr>
          <p:nvPr/>
        </p:nvSpPr>
        <p:spPr>
          <a:xfrm>
            <a:off x="413455" y="30816"/>
            <a:ext cx="10515600" cy="81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00000"/>
                </a:solidFill>
                <a:latin typeface="Source Serif Pro" panose="02040603050405020204" pitchFamily="18" charset="0"/>
              </a:rPr>
              <a:t>Gut Microbiome and Alzheimer’s disease (AD)</a:t>
            </a:r>
            <a:endParaRPr lang="en-US" sz="3600" dirty="0"/>
          </a:p>
        </p:txBody>
      </p:sp>
      <p:pic>
        <p:nvPicPr>
          <p:cNvPr id="3" name="Picture 2" descr="A close-up of a white background&#10;&#10;Description automatically generated">
            <a:extLst>
              <a:ext uri="{FF2B5EF4-FFF2-40B4-BE49-F238E27FC236}">
                <a16:creationId xmlns:a16="http://schemas.microsoft.com/office/drawing/2014/main" id="{AB1D668B-0292-0E52-F0E1-A1951A78B112}"/>
              </a:ext>
            </a:extLst>
          </p:cNvPr>
          <p:cNvPicPr>
            <a:picLocks noChangeAspect="1"/>
          </p:cNvPicPr>
          <p:nvPr/>
        </p:nvPicPr>
        <p:blipFill rotWithShape="1">
          <a:blip r:embed="rId3"/>
          <a:srcRect t="19426"/>
          <a:stretch/>
        </p:blipFill>
        <p:spPr>
          <a:xfrm>
            <a:off x="3544478" y="792478"/>
            <a:ext cx="5653668" cy="82294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7A62CF7-A7B9-7C73-C138-C52B2DFC3D31}"/>
              </a:ext>
            </a:extLst>
          </p:cNvPr>
          <p:cNvSpPr txBox="1"/>
          <p:nvPr/>
        </p:nvSpPr>
        <p:spPr>
          <a:xfrm>
            <a:off x="413455" y="798493"/>
            <a:ext cx="3460895" cy="830997"/>
          </a:xfrm>
          <a:prstGeom prst="rect">
            <a:avLst/>
          </a:prstGeom>
          <a:noFill/>
        </p:spPr>
        <p:txBody>
          <a:bodyPr wrap="square">
            <a:spAutoFit/>
          </a:bodyPr>
          <a:lstStyle/>
          <a:p>
            <a:pPr algn="l"/>
            <a:r>
              <a:rPr lang="en-GB" sz="2400" b="1" dirty="0"/>
              <a:t>Potential Therapeutic Strategies</a:t>
            </a:r>
          </a:p>
        </p:txBody>
      </p:sp>
      <p:grpSp>
        <p:nvGrpSpPr>
          <p:cNvPr id="4" name="Group 3">
            <a:extLst>
              <a:ext uri="{FF2B5EF4-FFF2-40B4-BE49-F238E27FC236}">
                <a16:creationId xmlns:a16="http://schemas.microsoft.com/office/drawing/2014/main" id="{C1F8120D-F606-4831-6598-D1034E80E73F}"/>
              </a:ext>
            </a:extLst>
          </p:cNvPr>
          <p:cNvGrpSpPr/>
          <p:nvPr/>
        </p:nvGrpSpPr>
        <p:grpSpPr>
          <a:xfrm>
            <a:off x="3678868" y="2085496"/>
            <a:ext cx="7387853" cy="4258743"/>
            <a:chOff x="3678868" y="2085496"/>
            <a:chExt cx="7387853" cy="4258743"/>
          </a:xfrm>
        </p:grpSpPr>
        <p:pic>
          <p:nvPicPr>
            <p:cNvPr id="5125" name="New picture"/>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678868" y="2085496"/>
              <a:ext cx="7387853" cy="4193874"/>
            </a:xfrm>
            <a:prstGeom prst="rect">
              <a:avLst/>
            </a:prstGeom>
          </p:spPr>
        </p:pic>
        <p:sp>
          <p:nvSpPr>
            <p:cNvPr id="6" name="Freeform 5">
              <a:extLst>
                <a:ext uri="{FF2B5EF4-FFF2-40B4-BE49-F238E27FC236}">
                  <a16:creationId xmlns:a16="http://schemas.microsoft.com/office/drawing/2014/main" id="{BA4337E1-B634-3D83-5EA6-9F5D1F76CA7D}"/>
                </a:ext>
              </a:extLst>
            </p:cNvPr>
            <p:cNvSpPr/>
            <p:nvPr/>
          </p:nvSpPr>
          <p:spPr>
            <a:xfrm>
              <a:off x="7387228" y="2810088"/>
              <a:ext cx="2177763" cy="3534151"/>
            </a:xfrm>
            <a:custGeom>
              <a:avLst/>
              <a:gdLst>
                <a:gd name="connsiteX0" fmla="*/ 265814 w 2254102"/>
                <a:gd name="connsiteY0" fmla="*/ 21265 h 3806456"/>
                <a:gd name="connsiteX1" fmla="*/ 244548 w 2254102"/>
                <a:gd name="connsiteY1" fmla="*/ 106326 h 3806456"/>
                <a:gd name="connsiteX2" fmla="*/ 223283 w 2254102"/>
                <a:gd name="connsiteY2" fmla="*/ 138223 h 3806456"/>
                <a:gd name="connsiteX3" fmla="*/ 202018 w 2254102"/>
                <a:gd name="connsiteY3" fmla="*/ 202019 h 3806456"/>
                <a:gd name="connsiteX4" fmla="*/ 191386 w 2254102"/>
                <a:gd name="connsiteY4" fmla="*/ 233916 h 3806456"/>
                <a:gd name="connsiteX5" fmla="*/ 170121 w 2254102"/>
                <a:gd name="connsiteY5" fmla="*/ 329609 h 3806456"/>
                <a:gd name="connsiteX6" fmla="*/ 148855 w 2254102"/>
                <a:gd name="connsiteY6" fmla="*/ 393405 h 3806456"/>
                <a:gd name="connsiteX7" fmla="*/ 116958 w 2254102"/>
                <a:gd name="connsiteY7" fmla="*/ 489098 h 3806456"/>
                <a:gd name="connsiteX8" fmla="*/ 95693 w 2254102"/>
                <a:gd name="connsiteY8" fmla="*/ 552893 h 3806456"/>
                <a:gd name="connsiteX9" fmla="*/ 85060 w 2254102"/>
                <a:gd name="connsiteY9" fmla="*/ 595423 h 3806456"/>
                <a:gd name="connsiteX10" fmla="*/ 63795 w 2254102"/>
                <a:gd name="connsiteY10" fmla="*/ 712381 h 3806456"/>
                <a:gd name="connsiteX11" fmla="*/ 42530 w 2254102"/>
                <a:gd name="connsiteY11" fmla="*/ 776177 h 3806456"/>
                <a:gd name="connsiteX12" fmla="*/ 21265 w 2254102"/>
                <a:gd name="connsiteY12" fmla="*/ 871870 h 3806456"/>
                <a:gd name="connsiteX13" fmla="*/ 0 w 2254102"/>
                <a:gd name="connsiteY13" fmla="*/ 1403498 h 3806456"/>
                <a:gd name="connsiteX14" fmla="*/ 10632 w 2254102"/>
                <a:gd name="connsiteY14" fmla="*/ 2307265 h 3806456"/>
                <a:gd name="connsiteX15" fmla="*/ 21265 w 2254102"/>
                <a:gd name="connsiteY15" fmla="*/ 2349795 h 3806456"/>
                <a:gd name="connsiteX16" fmla="*/ 31897 w 2254102"/>
                <a:gd name="connsiteY16" fmla="*/ 2424223 h 3806456"/>
                <a:gd name="connsiteX17" fmla="*/ 53162 w 2254102"/>
                <a:gd name="connsiteY17" fmla="*/ 2519916 h 3806456"/>
                <a:gd name="connsiteX18" fmla="*/ 63795 w 2254102"/>
                <a:gd name="connsiteY18" fmla="*/ 2583712 h 3806456"/>
                <a:gd name="connsiteX19" fmla="*/ 85060 w 2254102"/>
                <a:gd name="connsiteY19" fmla="*/ 2679405 h 3806456"/>
                <a:gd name="connsiteX20" fmla="*/ 95693 w 2254102"/>
                <a:gd name="connsiteY20" fmla="*/ 2711302 h 3806456"/>
                <a:gd name="connsiteX21" fmla="*/ 106325 w 2254102"/>
                <a:gd name="connsiteY21" fmla="*/ 2870791 h 3806456"/>
                <a:gd name="connsiteX22" fmla="*/ 95693 w 2254102"/>
                <a:gd name="connsiteY22" fmla="*/ 2966484 h 3806456"/>
                <a:gd name="connsiteX23" fmla="*/ 116958 w 2254102"/>
                <a:gd name="connsiteY23" fmla="*/ 3083442 h 3806456"/>
                <a:gd name="connsiteX24" fmla="*/ 148855 w 2254102"/>
                <a:gd name="connsiteY24" fmla="*/ 3242930 h 3806456"/>
                <a:gd name="connsiteX25" fmla="*/ 180753 w 2254102"/>
                <a:gd name="connsiteY25" fmla="*/ 3349256 h 3806456"/>
                <a:gd name="connsiteX26" fmla="*/ 191386 w 2254102"/>
                <a:gd name="connsiteY26" fmla="*/ 3381153 h 3806456"/>
                <a:gd name="connsiteX27" fmla="*/ 202018 w 2254102"/>
                <a:gd name="connsiteY27" fmla="*/ 3413051 h 3806456"/>
                <a:gd name="connsiteX28" fmla="*/ 255181 w 2254102"/>
                <a:gd name="connsiteY28" fmla="*/ 3476846 h 3806456"/>
                <a:gd name="connsiteX29" fmla="*/ 276446 w 2254102"/>
                <a:gd name="connsiteY29" fmla="*/ 3540642 h 3806456"/>
                <a:gd name="connsiteX30" fmla="*/ 297711 w 2254102"/>
                <a:gd name="connsiteY30" fmla="*/ 3572540 h 3806456"/>
                <a:gd name="connsiteX31" fmla="*/ 318976 w 2254102"/>
                <a:gd name="connsiteY31" fmla="*/ 3636335 h 3806456"/>
                <a:gd name="connsiteX32" fmla="*/ 425302 w 2254102"/>
                <a:gd name="connsiteY32" fmla="*/ 3700130 h 3806456"/>
                <a:gd name="connsiteX33" fmla="*/ 457200 w 2254102"/>
                <a:gd name="connsiteY33" fmla="*/ 3710763 h 3806456"/>
                <a:gd name="connsiteX34" fmla="*/ 489097 w 2254102"/>
                <a:gd name="connsiteY34" fmla="*/ 3732028 h 3806456"/>
                <a:gd name="connsiteX35" fmla="*/ 520995 w 2254102"/>
                <a:gd name="connsiteY35" fmla="*/ 3742660 h 3806456"/>
                <a:gd name="connsiteX36" fmla="*/ 659218 w 2254102"/>
                <a:gd name="connsiteY36" fmla="*/ 3763926 h 3806456"/>
                <a:gd name="connsiteX37" fmla="*/ 754911 w 2254102"/>
                <a:gd name="connsiteY37" fmla="*/ 3785191 h 3806456"/>
                <a:gd name="connsiteX38" fmla="*/ 786809 w 2254102"/>
                <a:gd name="connsiteY38" fmla="*/ 3795823 h 3806456"/>
                <a:gd name="connsiteX39" fmla="*/ 914400 w 2254102"/>
                <a:gd name="connsiteY39" fmla="*/ 3806456 h 3806456"/>
                <a:gd name="connsiteX40" fmla="*/ 1637414 w 2254102"/>
                <a:gd name="connsiteY40" fmla="*/ 3795823 h 3806456"/>
                <a:gd name="connsiteX41" fmla="*/ 1669311 w 2254102"/>
                <a:gd name="connsiteY41" fmla="*/ 3785191 h 3806456"/>
                <a:gd name="connsiteX42" fmla="*/ 1711841 w 2254102"/>
                <a:gd name="connsiteY42" fmla="*/ 3774558 h 3806456"/>
                <a:gd name="connsiteX43" fmla="*/ 1807534 w 2254102"/>
                <a:gd name="connsiteY43" fmla="*/ 3742660 h 3806456"/>
                <a:gd name="connsiteX44" fmla="*/ 1839432 w 2254102"/>
                <a:gd name="connsiteY44" fmla="*/ 3732028 h 3806456"/>
                <a:gd name="connsiteX45" fmla="*/ 1871330 w 2254102"/>
                <a:gd name="connsiteY45" fmla="*/ 3721395 h 3806456"/>
                <a:gd name="connsiteX46" fmla="*/ 1913860 w 2254102"/>
                <a:gd name="connsiteY46" fmla="*/ 3710763 h 3806456"/>
                <a:gd name="connsiteX47" fmla="*/ 2020186 w 2254102"/>
                <a:gd name="connsiteY47" fmla="*/ 3700130 h 3806456"/>
                <a:gd name="connsiteX48" fmla="*/ 2094614 w 2254102"/>
                <a:gd name="connsiteY48" fmla="*/ 3678865 h 3806456"/>
                <a:gd name="connsiteX49" fmla="*/ 2137144 w 2254102"/>
                <a:gd name="connsiteY49" fmla="*/ 3615070 h 3806456"/>
                <a:gd name="connsiteX50" fmla="*/ 2147776 w 2254102"/>
                <a:gd name="connsiteY50" fmla="*/ 3583172 h 3806456"/>
                <a:gd name="connsiteX51" fmla="*/ 2169041 w 2254102"/>
                <a:gd name="connsiteY51" fmla="*/ 3551274 h 3806456"/>
                <a:gd name="connsiteX52" fmla="*/ 2179674 w 2254102"/>
                <a:gd name="connsiteY52" fmla="*/ 3264195 h 3806456"/>
                <a:gd name="connsiteX53" fmla="*/ 2211572 w 2254102"/>
                <a:gd name="connsiteY53" fmla="*/ 3147237 h 3806456"/>
                <a:gd name="connsiteX54" fmla="*/ 2222204 w 2254102"/>
                <a:gd name="connsiteY54" fmla="*/ 3072809 h 3806456"/>
                <a:gd name="connsiteX55" fmla="*/ 2232837 w 2254102"/>
                <a:gd name="connsiteY55" fmla="*/ 3019646 h 3806456"/>
                <a:gd name="connsiteX56" fmla="*/ 2211572 w 2254102"/>
                <a:gd name="connsiteY56" fmla="*/ 2541181 h 3806456"/>
                <a:gd name="connsiteX57" fmla="*/ 2200939 w 2254102"/>
                <a:gd name="connsiteY57" fmla="*/ 2424223 h 3806456"/>
                <a:gd name="connsiteX58" fmla="*/ 2211572 w 2254102"/>
                <a:gd name="connsiteY58" fmla="*/ 2232837 h 3806456"/>
                <a:gd name="connsiteX59" fmla="*/ 2232837 w 2254102"/>
                <a:gd name="connsiteY59" fmla="*/ 2041451 h 3806456"/>
                <a:gd name="connsiteX60" fmla="*/ 2243469 w 2254102"/>
                <a:gd name="connsiteY60" fmla="*/ 1796902 h 3806456"/>
                <a:gd name="connsiteX61" fmla="*/ 2254102 w 2254102"/>
                <a:gd name="connsiteY61" fmla="*/ 1701209 h 3806456"/>
                <a:gd name="connsiteX62" fmla="*/ 2243469 w 2254102"/>
                <a:gd name="connsiteY62" fmla="*/ 1488558 h 3806456"/>
                <a:gd name="connsiteX63" fmla="*/ 2211572 w 2254102"/>
                <a:gd name="connsiteY63" fmla="*/ 1329070 h 3806456"/>
                <a:gd name="connsiteX64" fmla="*/ 2200939 w 2254102"/>
                <a:gd name="connsiteY64" fmla="*/ 1286540 h 3806456"/>
                <a:gd name="connsiteX65" fmla="*/ 2179674 w 2254102"/>
                <a:gd name="connsiteY65" fmla="*/ 1190846 h 3806456"/>
                <a:gd name="connsiteX66" fmla="*/ 2169041 w 2254102"/>
                <a:gd name="connsiteY66" fmla="*/ 1095153 h 3806456"/>
                <a:gd name="connsiteX67" fmla="*/ 2200939 w 2254102"/>
                <a:gd name="connsiteY67" fmla="*/ 1031358 h 3806456"/>
                <a:gd name="connsiteX68" fmla="*/ 2211572 w 2254102"/>
                <a:gd name="connsiteY68" fmla="*/ 999460 h 3806456"/>
                <a:gd name="connsiteX69" fmla="*/ 2190307 w 2254102"/>
                <a:gd name="connsiteY69" fmla="*/ 903767 h 3806456"/>
                <a:gd name="connsiteX70" fmla="*/ 2179674 w 2254102"/>
                <a:gd name="connsiteY70" fmla="*/ 861237 h 3806456"/>
                <a:gd name="connsiteX71" fmla="*/ 2126511 w 2254102"/>
                <a:gd name="connsiteY71" fmla="*/ 744279 h 3806456"/>
                <a:gd name="connsiteX72" fmla="*/ 2009553 w 2254102"/>
                <a:gd name="connsiteY72" fmla="*/ 637953 h 3806456"/>
                <a:gd name="connsiteX73" fmla="*/ 1977655 w 2254102"/>
                <a:gd name="connsiteY73" fmla="*/ 616688 h 3806456"/>
                <a:gd name="connsiteX74" fmla="*/ 1945758 w 2254102"/>
                <a:gd name="connsiteY74" fmla="*/ 584791 h 3806456"/>
                <a:gd name="connsiteX75" fmla="*/ 1903228 w 2254102"/>
                <a:gd name="connsiteY75" fmla="*/ 552893 h 3806456"/>
                <a:gd name="connsiteX76" fmla="*/ 1881962 w 2254102"/>
                <a:gd name="connsiteY76" fmla="*/ 531628 h 3806456"/>
                <a:gd name="connsiteX77" fmla="*/ 1818167 w 2254102"/>
                <a:gd name="connsiteY77" fmla="*/ 489098 h 3806456"/>
                <a:gd name="connsiteX78" fmla="*/ 1786269 w 2254102"/>
                <a:gd name="connsiteY78" fmla="*/ 457200 h 3806456"/>
                <a:gd name="connsiteX79" fmla="*/ 1743739 w 2254102"/>
                <a:gd name="connsiteY79" fmla="*/ 425302 h 3806456"/>
                <a:gd name="connsiteX80" fmla="*/ 1701209 w 2254102"/>
                <a:gd name="connsiteY80" fmla="*/ 361507 h 3806456"/>
                <a:gd name="connsiteX81" fmla="*/ 1679944 w 2254102"/>
                <a:gd name="connsiteY81" fmla="*/ 329609 h 3806456"/>
                <a:gd name="connsiteX82" fmla="*/ 1637414 w 2254102"/>
                <a:gd name="connsiteY82" fmla="*/ 297712 h 3806456"/>
                <a:gd name="connsiteX83" fmla="*/ 1626781 w 2254102"/>
                <a:gd name="connsiteY83" fmla="*/ 255181 h 3806456"/>
                <a:gd name="connsiteX84" fmla="*/ 1531088 w 2254102"/>
                <a:gd name="connsiteY84" fmla="*/ 202019 h 3806456"/>
                <a:gd name="connsiteX85" fmla="*/ 1509823 w 2254102"/>
                <a:gd name="connsiteY85" fmla="*/ 180753 h 3806456"/>
                <a:gd name="connsiteX86" fmla="*/ 1414130 w 2254102"/>
                <a:gd name="connsiteY86" fmla="*/ 148856 h 3806456"/>
                <a:gd name="connsiteX87" fmla="*/ 1382232 w 2254102"/>
                <a:gd name="connsiteY87" fmla="*/ 127591 h 3806456"/>
                <a:gd name="connsiteX88" fmla="*/ 1339702 w 2254102"/>
                <a:gd name="connsiteY88" fmla="*/ 116958 h 3806456"/>
                <a:gd name="connsiteX89" fmla="*/ 1307804 w 2254102"/>
                <a:gd name="connsiteY89" fmla="*/ 106326 h 3806456"/>
                <a:gd name="connsiteX90" fmla="*/ 1212111 w 2254102"/>
                <a:gd name="connsiteY90" fmla="*/ 85060 h 3806456"/>
                <a:gd name="connsiteX91" fmla="*/ 1148316 w 2254102"/>
                <a:gd name="connsiteY91" fmla="*/ 63795 h 3806456"/>
                <a:gd name="connsiteX92" fmla="*/ 1084521 w 2254102"/>
                <a:gd name="connsiteY92" fmla="*/ 53163 h 3806456"/>
                <a:gd name="connsiteX93" fmla="*/ 946297 w 2254102"/>
                <a:gd name="connsiteY93" fmla="*/ 21265 h 3806456"/>
                <a:gd name="connsiteX94" fmla="*/ 797441 w 2254102"/>
                <a:gd name="connsiteY94" fmla="*/ 0 h 3806456"/>
                <a:gd name="connsiteX95" fmla="*/ 361507 w 2254102"/>
                <a:gd name="connsiteY95" fmla="*/ 10633 h 3806456"/>
                <a:gd name="connsiteX96" fmla="*/ 265814 w 2254102"/>
                <a:gd name="connsiteY96" fmla="*/ 21265 h 380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254102" h="3806456">
                  <a:moveTo>
                    <a:pt x="265814" y="21265"/>
                  </a:moveTo>
                  <a:cubicBezTo>
                    <a:pt x="246321" y="37214"/>
                    <a:pt x="255447" y="84529"/>
                    <a:pt x="244548" y="106326"/>
                  </a:cubicBezTo>
                  <a:cubicBezTo>
                    <a:pt x="238833" y="117755"/>
                    <a:pt x="230371" y="127591"/>
                    <a:pt x="223283" y="138223"/>
                  </a:cubicBezTo>
                  <a:lnTo>
                    <a:pt x="202018" y="202019"/>
                  </a:lnTo>
                  <a:cubicBezTo>
                    <a:pt x="198474" y="212651"/>
                    <a:pt x="193584" y="222926"/>
                    <a:pt x="191386" y="233916"/>
                  </a:cubicBezTo>
                  <a:cubicBezTo>
                    <a:pt x="185318" y="264256"/>
                    <a:pt x="179127" y="299588"/>
                    <a:pt x="170121" y="329609"/>
                  </a:cubicBezTo>
                  <a:cubicBezTo>
                    <a:pt x="163680" y="351079"/>
                    <a:pt x="155944" y="372140"/>
                    <a:pt x="148855" y="393405"/>
                  </a:cubicBezTo>
                  <a:lnTo>
                    <a:pt x="116958" y="489098"/>
                  </a:lnTo>
                  <a:lnTo>
                    <a:pt x="95693" y="552893"/>
                  </a:lnTo>
                  <a:cubicBezTo>
                    <a:pt x="92149" y="567070"/>
                    <a:pt x="87926" y="581094"/>
                    <a:pt x="85060" y="595423"/>
                  </a:cubicBezTo>
                  <a:cubicBezTo>
                    <a:pt x="78977" y="625839"/>
                    <a:pt x="72353" y="681002"/>
                    <a:pt x="63795" y="712381"/>
                  </a:cubicBezTo>
                  <a:cubicBezTo>
                    <a:pt x="57897" y="734007"/>
                    <a:pt x="46215" y="754066"/>
                    <a:pt x="42530" y="776177"/>
                  </a:cubicBezTo>
                  <a:cubicBezTo>
                    <a:pt x="30054" y="851027"/>
                    <a:pt x="38714" y="819520"/>
                    <a:pt x="21265" y="871870"/>
                  </a:cubicBezTo>
                  <a:cubicBezTo>
                    <a:pt x="6220" y="1082497"/>
                    <a:pt x="0" y="1139178"/>
                    <a:pt x="0" y="1403498"/>
                  </a:cubicBezTo>
                  <a:cubicBezTo>
                    <a:pt x="0" y="1704775"/>
                    <a:pt x="3863" y="2006065"/>
                    <a:pt x="10632" y="2307265"/>
                  </a:cubicBezTo>
                  <a:cubicBezTo>
                    <a:pt x="10960" y="2321874"/>
                    <a:pt x="18651" y="2335418"/>
                    <a:pt x="21265" y="2349795"/>
                  </a:cubicBezTo>
                  <a:cubicBezTo>
                    <a:pt x="25748" y="2374452"/>
                    <a:pt x="27777" y="2399503"/>
                    <a:pt x="31897" y="2424223"/>
                  </a:cubicBezTo>
                  <a:cubicBezTo>
                    <a:pt x="50460" y="2535604"/>
                    <a:pt x="34052" y="2424365"/>
                    <a:pt x="53162" y="2519916"/>
                  </a:cubicBezTo>
                  <a:cubicBezTo>
                    <a:pt x="57390" y="2541056"/>
                    <a:pt x="59938" y="2562501"/>
                    <a:pt x="63795" y="2583712"/>
                  </a:cubicBezTo>
                  <a:cubicBezTo>
                    <a:pt x="69274" y="2613842"/>
                    <a:pt x="76531" y="2649553"/>
                    <a:pt x="85060" y="2679405"/>
                  </a:cubicBezTo>
                  <a:cubicBezTo>
                    <a:pt x="88139" y="2690181"/>
                    <a:pt x="92149" y="2700670"/>
                    <a:pt x="95693" y="2711302"/>
                  </a:cubicBezTo>
                  <a:cubicBezTo>
                    <a:pt x="99237" y="2764465"/>
                    <a:pt x="106325" y="2817510"/>
                    <a:pt x="106325" y="2870791"/>
                  </a:cubicBezTo>
                  <a:cubicBezTo>
                    <a:pt x="106325" y="2902885"/>
                    <a:pt x="95693" y="2934390"/>
                    <a:pt x="95693" y="2966484"/>
                  </a:cubicBezTo>
                  <a:cubicBezTo>
                    <a:pt x="95693" y="3028532"/>
                    <a:pt x="107651" y="3032253"/>
                    <a:pt x="116958" y="3083442"/>
                  </a:cubicBezTo>
                  <a:cubicBezTo>
                    <a:pt x="146490" y="3245866"/>
                    <a:pt x="104291" y="3064678"/>
                    <a:pt x="148855" y="3242930"/>
                  </a:cubicBezTo>
                  <a:cubicBezTo>
                    <a:pt x="164921" y="3307195"/>
                    <a:pt x="154872" y="3271614"/>
                    <a:pt x="180753" y="3349256"/>
                  </a:cubicBezTo>
                  <a:lnTo>
                    <a:pt x="191386" y="3381153"/>
                  </a:lnTo>
                  <a:cubicBezTo>
                    <a:pt x="194930" y="3391786"/>
                    <a:pt x="195801" y="3403726"/>
                    <a:pt x="202018" y="3413051"/>
                  </a:cubicBezTo>
                  <a:cubicBezTo>
                    <a:pt x="231624" y="3457460"/>
                    <a:pt x="214247" y="3435913"/>
                    <a:pt x="255181" y="3476846"/>
                  </a:cubicBezTo>
                  <a:cubicBezTo>
                    <a:pt x="262269" y="3498111"/>
                    <a:pt x="264012" y="3521991"/>
                    <a:pt x="276446" y="3540642"/>
                  </a:cubicBezTo>
                  <a:cubicBezTo>
                    <a:pt x="283534" y="3551275"/>
                    <a:pt x="292521" y="3560863"/>
                    <a:pt x="297711" y="3572540"/>
                  </a:cubicBezTo>
                  <a:cubicBezTo>
                    <a:pt x="306815" y="3593023"/>
                    <a:pt x="300325" y="3623901"/>
                    <a:pt x="318976" y="3636335"/>
                  </a:cubicBezTo>
                  <a:cubicBezTo>
                    <a:pt x="364328" y="3666569"/>
                    <a:pt x="379530" y="3680513"/>
                    <a:pt x="425302" y="3700130"/>
                  </a:cubicBezTo>
                  <a:cubicBezTo>
                    <a:pt x="435604" y="3704545"/>
                    <a:pt x="447175" y="3705751"/>
                    <a:pt x="457200" y="3710763"/>
                  </a:cubicBezTo>
                  <a:cubicBezTo>
                    <a:pt x="468629" y="3716478"/>
                    <a:pt x="477667" y="3726313"/>
                    <a:pt x="489097" y="3732028"/>
                  </a:cubicBezTo>
                  <a:cubicBezTo>
                    <a:pt x="499122" y="3737040"/>
                    <a:pt x="510122" y="3739942"/>
                    <a:pt x="520995" y="3742660"/>
                  </a:cubicBezTo>
                  <a:cubicBezTo>
                    <a:pt x="579508" y="3757288"/>
                    <a:pt x="592068" y="3753595"/>
                    <a:pt x="659218" y="3763926"/>
                  </a:cubicBezTo>
                  <a:cubicBezTo>
                    <a:pt x="682983" y="3767582"/>
                    <a:pt x="730206" y="3778133"/>
                    <a:pt x="754911" y="3785191"/>
                  </a:cubicBezTo>
                  <a:cubicBezTo>
                    <a:pt x="765688" y="3788270"/>
                    <a:pt x="775700" y="3794342"/>
                    <a:pt x="786809" y="3795823"/>
                  </a:cubicBezTo>
                  <a:cubicBezTo>
                    <a:pt x="829112" y="3801463"/>
                    <a:pt x="871870" y="3802912"/>
                    <a:pt x="914400" y="3806456"/>
                  </a:cubicBezTo>
                  <a:lnTo>
                    <a:pt x="1637414" y="3795823"/>
                  </a:lnTo>
                  <a:cubicBezTo>
                    <a:pt x="1648617" y="3795507"/>
                    <a:pt x="1658535" y="3788270"/>
                    <a:pt x="1669311" y="3785191"/>
                  </a:cubicBezTo>
                  <a:cubicBezTo>
                    <a:pt x="1683362" y="3781176"/>
                    <a:pt x="1697844" y="3778757"/>
                    <a:pt x="1711841" y="3774558"/>
                  </a:cubicBezTo>
                  <a:cubicBezTo>
                    <a:pt x="1711919" y="3774534"/>
                    <a:pt x="1791546" y="3747989"/>
                    <a:pt x="1807534" y="3742660"/>
                  </a:cubicBezTo>
                  <a:lnTo>
                    <a:pt x="1839432" y="3732028"/>
                  </a:lnTo>
                  <a:cubicBezTo>
                    <a:pt x="1850065" y="3728484"/>
                    <a:pt x="1860457" y="3724113"/>
                    <a:pt x="1871330" y="3721395"/>
                  </a:cubicBezTo>
                  <a:cubicBezTo>
                    <a:pt x="1885507" y="3717851"/>
                    <a:pt x="1899394" y="3712830"/>
                    <a:pt x="1913860" y="3710763"/>
                  </a:cubicBezTo>
                  <a:cubicBezTo>
                    <a:pt x="1949121" y="3705726"/>
                    <a:pt x="1984744" y="3703674"/>
                    <a:pt x="2020186" y="3700130"/>
                  </a:cubicBezTo>
                  <a:cubicBezTo>
                    <a:pt x="2020556" y="3700037"/>
                    <a:pt x="2089528" y="3683951"/>
                    <a:pt x="2094614" y="3678865"/>
                  </a:cubicBezTo>
                  <a:cubicBezTo>
                    <a:pt x="2112686" y="3660793"/>
                    <a:pt x="2137144" y="3615070"/>
                    <a:pt x="2137144" y="3615070"/>
                  </a:cubicBezTo>
                  <a:cubicBezTo>
                    <a:pt x="2140688" y="3604437"/>
                    <a:pt x="2142764" y="3593197"/>
                    <a:pt x="2147776" y="3583172"/>
                  </a:cubicBezTo>
                  <a:cubicBezTo>
                    <a:pt x="2153491" y="3571742"/>
                    <a:pt x="2167769" y="3563989"/>
                    <a:pt x="2169041" y="3551274"/>
                  </a:cubicBezTo>
                  <a:cubicBezTo>
                    <a:pt x="2178569" y="3455991"/>
                    <a:pt x="2171496" y="3359604"/>
                    <a:pt x="2179674" y="3264195"/>
                  </a:cubicBezTo>
                  <a:cubicBezTo>
                    <a:pt x="2182442" y="3231907"/>
                    <a:pt x="2199833" y="3182454"/>
                    <a:pt x="2211572" y="3147237"/>
                  </a:cubicBezTo>
                  <a:cubicBezTo>
                    <a:pt x="2215116" y="3122428"/>
                    <a:pt x="2218084" y="3097529"/>
                    <a:pt x="2222204" y="3072809"/>
                  </a:cubicBezTo>
                  <a:cubicBezTo>
                    <a:pt x="2225175" y="3054983"/>
                    <a:pt x="2232837" y="3037718"/>
                    <a:pt x="2232837" y="3019646"/>
                  </a:cubicBezTo>
                  <a:cubicBezTo>
                    <a:pt x="2232837" y="2594576"/>
                    <a:pt x="2268467" y="2711875"/>
                    <a:pt x="2211572" y="2541181"/>
                  </a:cubicBezTo>
                  <a:cubicBezTo>
                    <a:pt x="2208028" y="2502195"/>
                    <a:pt x="2200939" y="2463370"/>
                    <a:pt x="2200939" y="2424223"/>
                  </a:cubicBezTo>
                  <a:cubicBezTo>
                    <a:pt x="2200939" y="2360329"/>
                    <a:pt x="2207176" y="2296579"/>
                    <a:pt x="2211572" y="2232837"/>
                  </a:cubicBezTo>
                  <a:cubicBezTo>
                    <a:pt x="2218454" y="2133054"/>
                    <a:pt x="2220521" y="2127659"/>
                    <a:pt x="2232837" y="2041451"/>
                  </a:cubicBezTo>
                  <a:cubicBezTo>
                    <a:pt x="2236381" y="1959935"/>
                    <a:pt x="2238379" y="1878336"/>
                    <a:pt x="2243469" y="1796902"/>
                  </a:cubicBezTo>
                  <a:cubicBezTo>
                    <a:pt x="2245471" y="1764871"/>
                    <a:pt x="2254102" y="1733303"/>
                    <a:pt x="2254102" y="1701209"/>
                  </a:cubicBezTo>
                  <a:cubicBezTo>
                    <a:pt x="2254102" y="1630237"/>
                    <a:pt x="2248912" y="1559321"/>
                    <a:pt x="2243469" y="1488558"/>
                  </a:cubicBezTo>
                  <a:cubicBezTo>
                    <a:pt x="2240720" y="1452822"/>
                    <a:pt x="2217424" y="1354426"/>
                    <a:pt x="2211572" y="1329070"/>
                  </a:cubicBezTo>
                  <a:cubicBezTo>
                    <a:pt x="2208286" y="1314831"/>
                    <a:pt x="2204109" y="1300805"/>
                    <a:pt x="2200939" y="1286540"/>
                  </a:cubicBezTo>
                  <a:cubicBezTo>
                    <a:pt x="2173940" y="1165042"/>
                    <a:pt x="2205608" y="1294579"/>
                    <a:pt x="2179674" y="1190846"/>
                  </a:cubicBezTo>
                  <a:cubicBezTo>
                    <a:pt x="2176130" y="1158948"/>
                    <a:pt x="2169041" y="1127247"/>
                    <a:pt x="2169041" y="1095153"/>
                  </a:cubicBezTo>
                  <a:cubicBezTo>
                    <a:pt x="2169041" y="1068431"/>
                    <a:pt x="2190189" y="1052858"/>
                    <a:pt x="2200939" y="1031358"/>
                  </a:cubicBezTo>
                  <a:cubicBezTo>
                    <a:pt x="2205951" y="1021333"/>
                    <a:pt x="2208028" y="1010093"/>
                    <a:pt x="2211572" y="999460"/>
                  </a:cubicBezTo>
                  <a:cubicBezTo>
                    <a:pt x="2192385" y="884344"/>
                    <a:pt x="2211245" y="977051"/>
                    <a:pt x="2190307" y="903767"/>
                  </a:cubicBezTo>
                  <a:cubicBezTo>
                    <a:pt x="2186293" y="889716"/>
                    <a:pt x="2183873" y="875234"/>
                    <a:pt x="2179674" y="861237"/>
                  </a:cubicBezTo>
                  <a:cubicBezTo>
                    <a:pt x="2166180" y="816258"/>
                    <a:pt x="2156752" y="781240"/>
                    <a:pt x="2126511" y="744279"/>
                  </a:cubicBezTo>
                  <a:cubicBezTo>
                    <a:pt x="2094998" y="705763"/>
                    <a:pt x="2049729" y="668085"/>
                    <a:pt x="2009553" y="637953"/>
                  </a:cubicBezTo>
                  <a:cubicBezTo>
                    <a:pt x="1999330" y="630286"/>
                    <a:pt x="1987472" y="624869"/>
                    <a:pt x="1977655" y="616688"/>
                  </a:cubicBezTo>
                  <a:cubicBezTo>
                    <a:pt x="1966104" y="607062"/>
                    <a:pt x="1957174" y="594577"/>
                    <a:pt x="1945758" y="584791"/>
                  </a:cubicBezTo>
                  <a:cubicBezTo>
                    <a:pt x="1932303" y="573258"/>
                    <a:pt x="1916842" y="564238"/>
                    <a:pt x="1903228" y="552893"/>
                  </a:cubicBezTo>
                  <a:cubicBezTo>
                    <a:pt x="1895527" y="546475"/>
                    <a:pt x="1889982" y="537643"/>
                    <a:pt x="1881962" y="531628"/>
                  </a:cubicBezTo>
                  <a:cubicBezTo>
                    <a:pt x="1861516" y="516294"/>
                    <a:pt x="1836239" y="507170"/>
                    <a:pt x="1818167" y="489098"/>
                  </a:cubicBezTo>
                  <a:cubicBezTo>
                    <a:pt x="1807534" y="478465"/>
                    <a:pt x="1797686" y="466986"/>
                    <a:pt x="1786269" y="457200"/>
                  </a:cubicBezTo>
                  <a:cubicBezTo>
                    <a:pt x="1772814" y="445667"/>
                    <a:pt x="1755512" y="438547"/>
                    <a:pt x="1743739" y="425302"/>
                  </a:cubicBezTo>
                  <a:cubicBezTo>
                    <a:pt x="1726760" y="406200"/>
                    <a:pt x="1715386" y="382772"/>
                    <a:pt x="1701209" y="361507"/>
                  </a:cubicBezTo>
                  <a:cubicBezTo>
                    <a:pt x="1694121" y="350874"/>
                    <a:pt x="1690167" y="337276"/>
                    <a:pt x="1679944" y="329609"/>
                  </a:cubicBezTo>
                  <a:lnTo>
                    <a:pt x="1637414" y="297712"/>
                  </a:lnTo>
                  <a:cubicBezTo>
                    <a:pt x="1633870" y="283535"/>
                    <a:pt x="1636404" y="266179"/>
                    <a:pt x="1626781" y="255181"/>
                  </a:cubicBezTo>
                  <a:cubicBezTo>
                    <a:pt x="1596672" y="220770"/>
                    <a:pt x="1568370" y="214446"/>
                    <a:pt x="1531088" y="202019"/>
                  </a:cubicBezTo>
                  <a:cubicBezTo>
                    <a:pt x="1524000" y="194930"/>
                    <a:pt x="1518949" y="184901"/>
                    <a:pt x="1509823" y="180753"/>
                  </a:cubicBezTo>
                  <a:cubicBezTo>
                    <a:pt x="1479214" y="166840"/>
                    <a:pt x="1414130" y="148856"/>
                    <a:pt x="1414130" y="148856"/>
                  </a:cubicBezTo>
                  <a:cubicBezTo>
                    <a:pt x="1403497" y="141768"/>
                    <a:pt x="1393978" y="132625"/>
                    <a:pt x="1382232" y="127591"/>
                  </a:cubicBezTo>
                  <a:cubicBezTo>
                    <a:pt x="1368801" y="121835"/>
                    <a:pt x="1353753" y="120972"/>
                    <a:pt x="1339702" y="116958"/>
                  </a:cubicBezTo>
                  <a:cubicBezTo>
                    <a:pt x="1328925" y="113879"/>
                    <a:pt x="1318677" y="109044"/>
                    <a:pt x="1307804" y="106326"/>
                  </a:cubicBezTo>
                  <a:cubicBezTo>
                    <a:pt x="1247101" y="91151"/>
                    <a:pt x="1266683" y="101432"/>
                    <a:pt x="1212111" y="85060"/>
                  </a:cubicBezTo>
                  <a:cubicBezTo>
                    <a:pt x="1190641" y="78619"/>
                    <a:pt x="1170426" y="67480"/>
                    <a:pt x="1148316" y="63795"/>
                  </a:cubicBezTo>
                  <a:cubicBezTo>
                    <a:pt x="1127051" y="60251"/>
                    <a:pt x="1105601" y="57680"/>
                    <a:pt x="1084521" y="53163"/>
                  </a:cubicBezTo>
                  <a:cubicBezTo>
                    <a:pt x="943199" y="22880"/>
                    <a:pt x="1052066" y="40496"/>
                    <a:pt x="946297" y="21265"/>
                  </a:cubicBezTo>
                  <a:cubicBezTo>
                    <a:pt x="878858" y="9003"/>
                    <a:pt x="871365" y="9241"/>
                    <a:pt x="797441" y="0"/>
                  </a:cubicBezTo>
                  <a:cubicBezTo>
                    <a:pt x="652130" y="3544"/>
                    <a:pt x="506718" y="4179"/>
                    <a:pt x="361507" y="10633"/>
                  </a:cubicBezTo>
                  <a:cubicBezTo>
                    <a:pt x="83607" y="22984"/>
                    <a:pt x="285307" y="5316"/>
                    <a:pt x="265814" y="21265"/>
                  </a:cubicBezTo>
                  <a:close/>
                </a:path>
              </a:pathLst>
            </a:custGeom>
            <a:solidFill>
              <a:schemeClr val="accent3">
                <a:alpha val="3784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30E588F-0622-4127-A76E-6EA1A5CEDD4E}"/>
              </a:ext>
            </a:extLst>
          </p:cNvPr>
          <p:cNvSpPr txBox="1"/>
          <p:nvPr/>
        </p:nvSpPr>
        <p:spPr>
          <a:xfrm>
            <a:off x="208137" y="3950570"/>
            <a:ext cx="3268710" cy="1384995"/>
          </a:xfrm>
          <a:prstGeom prst="rect">
            <a:avLst/>
          </a:prstGeom>
          <a:noFill/>
          <a:ln w="15875">
            <a:solidFill>
              <a:srgbClr val="FF0000"/>
            </a:solidFill>
            <a:prstDash val="dash"/>
          </a:ln>
        </p:spPr>
        <p:txBody>
          <a:bodyPr wrap="square">
            <a:spAutoFit/>
          </a:bodyPr>
          <a:lstStyle/>
          <a:p>
            <a:r>
              <a:rPr lang="en-GB" sz="1400" b="1" i="1" u="none" strike="noStrike" dirty="0">
                <a:solidFill>
                  <a:srgbClr val="2A2A2A"/>
                </a:solidFill>
                <a:effectLst/>
              </a:rPr>
              <a:t>Understanding the early causes of gut microbiota dysbiosis and the correlations between gut microbiota and brain physiology might help prevent or reduce sequelae related to chronic gut and brain inflammation.</a:t>
            </a:r>
            <a:endParaRPr lang="en-US" sz="1400" b="1"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37F0-25BC-BC22-F825-055E15E6DDFE}"/>
              </a:ext>
            </a:extLst>
          </p:cNvPr>
          <p:cNvSpPr>
            <a:spLocks noGrp="1"/>
          </p:cNvSpPr>
          <p:nvPr>
            <p:ph type="title"/>
          </p:nvPr>
        </p:nvSpPr>
        <p:spPr>
          <a:xfrm>
            <a:off x="267610" y="24531"/>
            <a:ext cx="10515600" cy="776288"/>
          </a:xfrm>
        </p:spPr>
        <p:txBody>
          <a:bodyPr/>
          <a:lstStyle/>
          <a:p>
            <a:r>
              <a:rPr lang="en-US"/>
              <a:t>Future perspectives – precision nutrition</a:t>
            </a:r>
            <a:endParaRPr lang="en-US" dirty="0"/>
          </a:p>
        </p:txBody>
      </p:sp>
      <p:sp>
        <p:nvSpPr>
          <p:cNvPr id="5" name="TextBox 4">
            <a:extLst>
              <a:ext uri="{FF2B5EF4-FFF2-40B4-BE49-F238E27FC236}">
                <a16:creationId xmlns:a16="http://schemas.microsoft.com/office/drawing/2014/main" id="{264A1A29-6C24-1CCC-3C71-714426289B76}"/>
              </a:ext>
            </a:extLst>
          </p:cNvPr>
          <p:cNvSpPr txBox="1"/>
          <p:nvPr/>
        </p:nvSpPr>
        <p:spPr>
          <a:xfrm>
            <a:off x="5663677" y="5864782"/>
            <a:ext cx="5441097" cy="430887"/>
          </a:xfrm>
          <a:prstGeom prst="rect">
            <a:avLst/>
          </a:prstGeom>
          <a:noFill/>
        </p:spPr>
        <p:txBody>
          <a:bodyPr wrap="square">
            <a:spAutoFit/>
          </a:bodyPr>
          <a:lstStyle/>
          <a:p>
            <a:r>
              <a:rPr lang="en-US" sz="1100" dirty="0"/>
              <a:t>Lorraine Brennan, </a:t>
            </a:r>
            <a:r>
              <a:rPr lang="en-US" sz="1100" dirty="0" err="1"/>
              <a:t>Baukje</a:t>
            </a:r>
            <a:r>
              <a:rPr lang="en-US" sz="1100" dirty="0"/>
              <a:t> de </a:t>
            </a:r>
            <a:r>
              <a:rPr lang="en-US" sz="1100" dirty="0" err="1"/>
              <a:t>Roos</a:t>
            </a:r>
            <a:r>
              <a:rPr lang="en-US" sz="1100" dirty="0"/>
              <a:t>, Role of metabolomics in the delivery of precision nutrition, Redox Biology, 2023</a:t>
            </a:r>
          </a:p>
        </p:txBody>
      </p:sp>
      <p:pic>
        <p:nvPicPr>
          <p:cNvPr id="9" name="Picture 8" descr="A diagram of metabolites&#10;&#10;Description automatically generated">
            <a:extLst>
              <a:ext uri="{FF2B5EF4-FFF2-40B4-BE49-F238E27FC236}">
                <a16:creationId xmlns:a16="http://schemas.microsoft.com/office/drawing/2014/main" id="{5546CAD4-C697-7ACC-9118-937254463F79}"/>
              </a:ext>
            </a:extLst>
          </p:cNvPr>
          <p:cNvPicPr>
            <a:picLocks noChangeAspect="1"/>
          </p:cNvPicPr>
          <p:nvPr/>
        </p:nvPicPr>
        <p:blipFill>
          <a:blip r:embed="rId3"/>
          <a:stretch>
            <a:fillRect/>
          </a:stretch>
        </p:blipFill>
        <p:spPr>
          <a:xfrm>
            <a:off x="41120" y="1585440"/>
            <a:ext cx="5495265" cy="2613602"/>
          </a:xfrm>
          <a:prstGeom prst="rect">
            <a:avLst/>
          </a:prstGeom>
        </p:spPr>
      </p:pic>
      <p:pic>
        <p:nvPicPr>
          <p:cNvPr id="11" name="Picture 10" descr="A diagram of different types of nutrition&#10;&#10;Description automatically generated">
            <a:extLst>
              <a:ext uri="{FF2B5EF4-FFF2-40B4-BE49-F238E27FC236}">
                <a16:creationId xmlns:a16="http://schemas.microsoft.com/office/drawing/2014/main" id="{D8C9EB64-F79B-EA2F-D41B-455188FE3D24}"/>
              </a:ext>
            </a:extLst>
          </p:cNvPr>
          <p:cNvPicPr>
            <a:picLocks noChangeAspect="1"/>
          </p:cNvPicPr>
          <p:nvPr/>
        </p:nvPicPr>
        <p:blipFill>
          <a:blip r:embed="rId4"/>
          <a:stretch>
            <a:fillRect/>
          </a:stretch>
        </p:blipFill>
        <p:spPr>
          <a:xfrm>
            <a:off x="5663677" y="1943999"/>
            <a:ext cx="6487203" cy="2117881"/>
          </a:xfrm>
          <a:prstGeom prst="rect">
            <a:avLst/>
          </a:prstGeom>
        </p:spPr>
      </p:pic>
      <p:sp>
        <p:nvSpPr>
          <p:cNvPr id="14" name="TextBox 13">
            <a:extLst>
              <a:ext uri="{FF2B5EF4-FFF2-40B4-BE49-F238E27FC236}">
                <a16:creationId xmlns:a16="http://schemas.microsoft.com/office/drawing/2014/main" id="{A6C780F7-16D7-1327-9C39-22CB72BF2781}"/>
              </a:ext>
            </a:extLst>
          </p:cNvPr>
          <p:cNvSpPr txBox="1"/>
          <p:nvPr/>
        </p:nvSpPr>
        <p:spPr>
          <a:xfrm>
            <a:off x="41120" y="4598165"/>
            <a:ext cx="5295900" cy="923330"/>
          </a:xfrm>
          <a:prstGeom prst="rect">
            <a:avLst/>
          </a:prstGeom>
          <a:noFill/>
        </p:spPr>
        <p:txBody>
          <a:bodyPr wrap="square">
            <a:spAutoFit/>
          </a:bodyPr>
          <a:lstStyle/>
          <a:p>
            <a:r>
              <a:rPr lang="en-GB" b="1" i="0" u="none" strike="noStrike" dirty="0">
                <a:solidFill>
                  <a:srgbClr val="1F1F1F"/>
                </a:solidFill>
                <a:effectLst/>
                <a:latin typeface="ElsevierGulliver"/>
              </a:rPr>
              <a:t>Role of </a:t>
            </a:r>
            <a:r>
              <a:rPr lang="en-GB" b="1" i="0" u="none" strike="noStrike" dirty="0" err="1">
                <a:solidFill>
                  <a:srgbClr val="1F1F1F"/>
                </a:solidFill>
                <a:effectLst/>
                <a:latin typeface="ElsevierGulliver"/>
              </a:rPr>
              <a:t>metabotyping</a:t>
            </a:r>
            <a:r>
              <a:rPr lang="en-GB" b="1" i="0" u="none" strike="noStrike" dirty="0">
                <a:solidFill>
                  <a:srgbClr val="1F1F1F"/>
                </a:solidFill>
                <a:effectLst/>
                <a:latin typeface="ElsevierGulliver"/>
              </a:rPr>
              <a:t> in the development of targeted dietary advise.</a:t>
            </a:r>
            <a:r>
              <a:rPr lang="en-GB" b="0" i="0" u="none" strike="noStrike" dirty="0">
                <a:solidFill>
                  <a:srgbClr val="1F1F1F"/>
                </a:solidFill>
                <a:effectLst/>
                <a:latin typeface="ElsevierGulliver"/>
              </a:rPr>
              <a:t> </a:t>
            </a:r>
            <a:r>
              <a:rPr lang="en-GB" b="0" i="0" u="none" strike="noStrike" dirty="0" err="1">
                <a:solidFill>
                  <a:srgbClr val="1F1F1F"/>
                </a:solidFill>
                <a:effectLst/>
                <a:latin typeface="ElsevierGulliver"/>
              </a:rPr>
              <a:t>Metabotypes</a:t>
            </a:r>
            <a:r>
              <a:rPr lang="en-GB" b="0" i="0" u="none" strike="noStrike" dirty="0">
                <a:solidFill>
                  <a:srgbClr val="1F1F1F"/>
                </a:solidFill>
                <a:effectLst/>
                <a:latin typeface="ElsevierGulliver"/>
              </a:rPr>
              <a:t> are subgroups of metabolically similar individuals.</a:t>
            </a:r>
            <a:endParaRPr lang="en-US" dirty="0"/>
          </a:p>
        </p:txBody>
      </p:sp>
      <p:sp>
        <p:nvSpPr>
          <p:cNvPr id="17" name="TextBox 16">
            <a:extLst>
              <a:ext uri="{FF2B5EF4-FFF2-40B4-BE49-F238E27FC236}">
                <a16:creationId xmlns:a16="http://schemas.microsoft.com/office/drawing/2014/main" id="{11854F9D-22DF-ED75-AF48-FDAE6062669E}"/>
              </a:ext>
            </a:extLst>
          </p:cNvPr>
          <p:cNvSpPr txBox="1"/>
          <p:nvPr/>
        </p:nvSpPr>
        <p:spPr>
          <a:xfrm>
            <a:off x="5578410" y="4578610"/>
            <a:ext cx="6657735" cy="1200329"/>
          </a:xfrm>
          <a:prstGeom prst="rect">
            <a:avLst/>
          </a:prstGeom>
          <a:noFill/>
        </p:spPr>
        <p:txBody>
          <a:bodyPr wrap="square">
            <a:spAutoFit/>
          </a:bodyPr>
          <a:lstStyle/>
          <a:p>
            <a:r>
              <a:rPr lang="en-GB" b="1" i="0" u="none" strike="noStrike" dirty="0">
                <a:solidFill>
                  <a:srgbClr val="1F1F1F"/>
                </a:solidFill>
                <a:effectLst/>
                <a:latin typeface="ElsevierGulliver"/>
              </a:rPr>
              <a:t>Predicting response to dietary interventions</a:t>
            </a:r>
            <a:r>
              <a:rPr lang="en-GB" b="0" i="0" u="none" strike="noStrike" dirty="0">
                <a:solidFill>
                  <a:srgbClr val="1F1F1F"/>
                </a:solidFill>
                <a:effectLst/>
                <a:latin typeface="ElsevierGulliver"/>
              </a:rPr>
              <a:t>. The development of </a:t>
            </a:r>
            <a:r>
              <a:rPr lang="en-GB" b="0" i="0" u="none" strike="noStrike" dirty="0" err="1">
                <a:solidFill>
                  <a:srgbClr val="1F1F1F"/>
                </a:solidFill>
                <a:effectLst/>
                <a:latin typeface="ElsevierGulliver"/>
              </a:rPr>
              <a:t>metabotyes</a:t>
            </a:r>
            <a:r>
              <a:rPr lang="en-GB" b="0" i="0" u="none" strike="noStrike" dirty="0">
                <a:solidFill>
                  <a:srgbClr val="1F1F1F"/>
                </a:solidFill>
                <a:effectLst/>
                <a:latin typeface="ElsevierGulliver"/>
              </a:rPr>
              <a:t>, and predictive models encompassing metabolomic profiles, can be used to predict which individuals respond to specific dietary interventions</a:t>
            </a:r>
            <a:endParaRPr lang="en-US" dirty="0"/>
          </a:p>
        </p:txBody>
      </p:sp>
      <p:cxnSp>
        <p:nvCxnSpPr>
          <p:cNvPr id="4" name="Straight Connector 3">
            <a:extLst>
              <a:ext uri="{FF2B5EF4-FFF2-40B4-BE49-F238E27FC236}">
                <a16:creationId xmlns:a16="http://schemas.microsoft.com/office/drawing/2014/main" id="{972FCC01-7A96-8684-F64C-F352A45A5888}"/>
              </a:ext>
            </a:extLst>
          </p:cNvPr>
          <p:cNvCxnSpPr>
            <a:cxnSpLocks/>
          </p:cNvCxnSpPr>
          <p:nvPr/>
        </p:nvCxnSpPr>
        <p:spPr>
          <a:xfrm>
            <a:off x="5525410" y="4491575"/>
            <a:ext cx="0" cy="1699462"/>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486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6081-6898-4570-736C-FE87DCBD555A}"/>
              </a:ext>
            </a:extLst>
          </p:cNvPr>
          <p:cNvSpPr>
            <a:spLocks noGrp="1"/>
          </p:cNvSpPr>
          <p:nvPr>
            <p:ph type="title"/>
          </p:nvPr>
        </p:nvSpPr>
        <p:spPr>
          <a:xfrm>
            <a:off x="440267" y="0"/>
            <a:ext cx="5621867" cy="945621"/>
          </a:xfrm>
        </p:spPr>
        <p:txBody>
          <a:bodyPr/>
          <a:lstStyle/>
          <a:p>
            <a:r>
              <a:rPr lang="en-US" b="1" dirty="0"/>
              <a:t>We are what we eat </a:t>
            </a:r>
          </a:p>
        </p:txBody>
      </p:sp>
      <p:sp>
        <p:nvSpPr>
          <p:cNvPr id="5" name="TextBox 4">
            <a:extLst>
              <a:ext uri="{FF2B5EF4-FFF2-40B4-BE49-F238E27FC236}">
                <a16:creationId xmlns:a16="http://schemas.microsoft.com/office/drawing/2014/main" id="{E4EFDFDD-C5FA-9937-41F4-8E967451D81E}"/>
              </a:ext>
            </a:extLst>
          </p:cNvPr>
          <p:cNvSpPr txBox="1"/>
          <p:nvPr/>
        </p:nvSpPr>
        <p:spPr>
          <a:xfrm>
            <a:off x="6756799" y="6457890"/>
            <a:ext cx="4284000" cy="400110"/>
          </a:xfrm>
          <a:prstGeom prst="rect">
            <a:avLst/>
          </a:prstGeom>
          <a:noFill/>
        </p:spPr>
        <p:txBody>
          <a:bodyPr wrap="square">
            <a:spAutoFit/>
          </a:bodyPr>
          <a:lstStyle/>
          <a:p>
            <a:r>
              <a:rPr lang="en-GB" sz="1000" b="0" i="0" u="none" strike="noStrike" dirty="0" err="1">
                <a:solidFill>
                  <a:srgbClr val="212121"/>
                </a:solidFill>
                <a:effectLst/>
                <a:latin typeface="Roboto" panose="02000000000000000000" pitchFamily="2" charset="0"/>
              </a:rPr>
              <a:t>Fadnes</a:t>
            </a:r>
            <a:r>
              <a:rPr lang="en-GB" sz="1000" b="0" i="0" u="none" strike="noStrike" dirty="0">
                <a:solidFill>
                  <a:srgbClr val="212121"/>
                </a:solidFill>
                <a:effectLst/>
                <a:latin typeface="Roboto" panose="02000000000000000000" pitchFamily="2" charset="0"/>
              </a:rPr>
              <a:t> LT, et al. Estimating impact of food choices on life expectancy: A </a:t>
            </a:r>
            <a:r>
              <a:rPr lang="en-GB" sz="1000" b="0" i="0" u="none" strike="noStrike" dirty="0" err="1">
                <a:solidFill>
                  <a:srgbClr val="212121"/>
                </a:solidFill>
                <a:effectLst/>
                <a:latin typeface="Roboto" panose="02000000000000000000" pitchFamily="2" charset="0"/>
              </a:rPr>
              <a:t>modeling</a:t>
            </a:r>
            <a:r>
              <a:rPr lang="en-GB" sz="1000" b="0" i="0" u="none" strike="noStrike" dirty="0">
                <a:solidFill>
                  <a:srgbClr val="212121"/>
                </a:solidFill>
                <a:effectLst/>
                <a:latin typeface="Roboto" panose="02000000000000000000" pitchFamily="2" charset="0"/>
              </a:rPr>
              <a:t> study. </a:t>
            </a:r>
            <a:r>
              <a:rPr lang="en-GB" sz="1000" b="0" i="0" u="none" strike="noStrike" dirty="0" err="1">
                <a:solidFill>
                  <a:srgbClr val="212121"/>
                </a:solidFill>
                <a:effectLst/>
                <a:latin typeface="Roboto" panose="02000000000000000000" pitchFamily="2" charset="0"/>
              </a:rPr>
              <a:t>PLoS</a:t>
            </a:r>
            <a:r>
              <a:rPr lang="en-GB" sz="1000" b="0" i="0" u="none" strike="noStrike" dirty="0">
                <a:solidFill>
                  <a:srgbClr val="212121"/>
                </a:solidFill>
                <a:effectLst/>
                <a:latin typeface="Roboto" panose="02000000000000000000" pitchFamily="2" charset="0"/>
              </a:rPr>
              <a:t> Med. 2022</a:t>
            </a:r>
            <a:endParaRPr lang="en-US" sz="1000" dirty="0"/>
          </a:p>
        </p:txBody>
      </p:sp>
      <p:pic>
        <p:nvPicPr>
          <p:cNvPr id="11" name="Picture 10" descr="A screenshot of a cell phone&#10;&#10;Description automatically generated">
            <a:extLst>
              <a:ext uri="{FF2B5EF4-FFF2-40B4-BE49-F238E27FC236}">
                <a16:creationId xmlns:a16="http://schemas.microsoft.com/office/drawing/2014/main" id="{554F3498-4D5D-A4B1-60BC-A62C73C98B9C}"/>
              </a:ext>
            </a:extLst>
          </p:cNvPr>
          <p:cNvPicPr>
            <a:picLocks noChangeAspect="1"/>
          </p:cNvPicPr>
          <p:nvPr/>
        </p:nvPicPr>
        <p:blipFill>
          <a:blip r:embed="rId3"/>
          <a:stretch>
            <a:fillRect/>
          </a:stretch>
        </p:blipFill>
        <p:spPr>
          <a:xfrm>
            <a:off x="6756799" y="182989"/>
            <a:ext cx="5282975" cy="1349613"/>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6C1DAF71-731A-D022-4E9D-02282CB76660}"/>
              </a:ext>
            </a:extLst>
          </p:cNvPr>
          <p:cNvGrpSpPr/>
          <p:nvPr/>
        </p:nvGrpSpPr>
        <p:grpSpPr>
          <a:xfrm>
            <a:off x="6948000" y="2844001"/>
            <a:ext cx="4284000" cy="1979999"/>
            <a:chOff x="815459" y="4799991"/>
            <a:chExt cx="3703352" cy="803921"/>
          </a:xfrm>
        </p:grpSpPr>
        <p:sp>
          <p:nvSpPr>
            <p:cNvPr id="7" name="TextBox 6">
              <a:extLst>
                <a:ext uri="{FF2B5EF4-FFF2-40B4-BE49-F238E27FC236}">
                  <a16:creationId xmlns:a16="http://schemas.microsoft.com/office/drawing/2014/main" id="{8D14E38D-A466-F090-7DBE-09CA4B4A96E0}"/>
                </a:ext>
              </a:extLst>
            </p:cNvPr>
            <p:cNvSpPr txBox="1"/>
            <p:nvPr/>
          </p:nvSpPr>
          <p:spPr>
            <a:xfrm>
              <a:off x="815459" y="4799991"/>
              <a:ext cx="3703352" cy="803921"/>
            </a:xfrm>
            <a:prstGeom prst="rect">
              <a:avLst/>
            </a:prstGeom>
            <a:solidFill>
              <a:schemeClr val="accent4"/>
            </a:solidFill>
          </p:spPr>
          <p:txBody>
            <a:bodyPr wrap="square">
              <a:spAutoFit/>
            </a:bodyPr>
            <a:lstStyle/>
            <a:p>
              <a:endParaRPr lang="en-GB" dirty="0">
                <a:solidFill>
                  <a:srgbClr val="FF0000"/>
                </a:solidFill>
                <a:effectLst/>
                <a:latin typeface="MinionPro"/>
              </a:endParaRPr>
            </a:p>
            <a:p>
              <a:endParaRPr lang="en-GB" dirty="0">
                <a:solidFill>
                  <a:srgbClr val="FF0000"/>
                </a:solidFill>
                <a:latin typeface="MinionPro"/>
              </a:endParaRPr>
            </a:p>
            <a:p>
              <a:endParaRPr lang="en-GB" dirty="0">
                <a:solidFill>
                  <a:srgbClr val="FF0000"/>
                </a:solidFill>
                <a:effectLst/>
                <a:latin typeface="MinionPro"/>
              </a:endParaRPr>
            </a:p>
            <a:p>
              <a:endParaRPr lang="en-GB" dirty="0">
                <a:solidFill>
                  <a:srgbClr val="FF0000"/>
                </a:solidFill>
                <a:effectLst/>
                <a:latin typeface="MinionPro"/>
              </a:endParaRPr>
            </a:p>
          </p:txBody>
        </p:sp>
        <p:sp>
          <p:nvSpPr>
            <p:cNvPr id="12" name="TextBox 11">
              <a:extLst>
                <a:ext uri="{FF2B5EF4-FFF2-40B4-BE49-F238E27FC236}">
                  <a16:creationId xmlns:a16="http://schemas.microsoft.com/office/drawing/2014/main" id="{2A5FF8B8-7A22-7D42-5E2B-FB81A549439D}"/>
                </a:ext>
              </a:extLst>
            </p:cNvPr>
            <p:cNvSpPr txBox="1"/>
            <p:nvPr/>
          </p:nvSpPr>
          <p:spPr>
            <a:xfrm>
              <a:off x="864000" y="4827601"/>
              <a:ext cx="3589864" cy="750414"/>
            </a:xfrm>
            <a:prstGeom prst="rect">
              <a:avLst/>
            </a:prstGeom>
            <a:solidFill>
              <a:schemeClr val="bg1"/>
            </a:solidFill>
          </p:spPr>
          <p:txBody>
            <a:bodyPr wrap="square">
              <a:spAutoFit/>
            </a:bodyPr>
            <a:lstStyle/>
            <a:p>
              <a:pPr marL="285750" indent="-285750">
                <a:buFont typeface="Wingdings" pitchFamily="2" charset="2"/>
                <a:buChar char="ü"/>
              </a:pPr>
              <a:r>
                <a:rPr lang="en-GB" sz="2400" dirty="0">
                  <a:solidFill>
                    <a:srgbClr val="FF0000"/>
                  </a:solidFill>
                  <a:effectLst/>
                  <a:latin typeface="MinionPro"/>
                </a:rPr>
                <a:t>more legumes</a:t>
              </a:r>
            </a:p>
            <a:p>
              <a:pPr marL="285750" indent="-285750">
                <a:buFont typeface="Wingdings" pitchFamily="2" charset="2"/>
                <a:buChar char="ü"/>
              </a:pPr>
              <a:r>
                <a:rPr lang="en-GB" sz="2400" dirty="0">
                  <a:solidFill>
                    <a:srgbClr val="FF0000"/>
                  </a:solidFill>
                  <a:effectLst/>
                  <a:latin typeface="MinionPro"/>
                </a:rPr>
                <a:t>more whole grains </a:t>
              </a:r>
            </a:p>
            <a:p>
              <a:pPr marL="285750" indent="-285750">
                <a:buFont typeface="Wingdings" pitchFamily="2" charset="2"/>
                <a:buChar char="ü"/>
              </a:pPr>
              <a:r>
                <a:rPr lang="en-GB" sz="2400" dirty="0">
                  <a:solidFill>
                    <a:srgbClr val="FF0000"/>
                  </a:solidFill>
                  <a:latin typeface="MinionPro"/>
                </a:rPr>
                <a:t>more </a:t>
              </a:r>
              <a:r>
                <a:rPr lang="en-GB" sz="2400" dirty="0">
                  <a:solidFill>
                    <a:srgbClr val="FF0000"/>
                  </a:solidFill>
                  <a:effectLst/>
                  <a:latin typeface="MinionPro"/>
                </a:rPr>
                <a:t>nuts  </a:t>
              </a:r>
            </a:p>
            <a:p>
              <a:pPr marL="285750" indent="-285750">
                <a:buFont typeface="Wingdings" pitchFamily="2" charset="2"/>
                <a:buChar char="ü"/>
              </a:pPr>
              <a:r>
                <a:rPr lang="en-GB" sz="2400" dirty="0">
                  <a:solidFill>
                    <a:srgbClr val="FF0000"/>
                  </a:solidFill>
                  <a:effectLst/>
                  <a:latin typeface="MinionPro"/>
                </a:rPr>
                <a:t>and less red meat </a:t>
              </a:r>
            </a:p>
            <a:p>
              <a:pPr marL="285750" indent="-285750">
                <a:buFont typeface="Wingdings" pitchFamily="2" charset="2"/>
                <a:buChar char="ü"/>
              </a:pPr>
              <a:r>
                <a:rPr lang="en-GB" sz="2400" dirty="0">
                  <a:solidFill>
                    <a:srgbClr val="FF0000"/>
                  </a:solidFill>
                  <a:latin typeface="MinionPro"/>
                </a:rPr>
                <a:t>less</a:t>
              </a:r>
              <a:r>
                <a:rPr lang="en-GB" sz="2400" dirty="0">
                  <a:solidFill>
                    <a:srgbClr val="FF0000"/>
                  </a:solidFill>
                  <a:effectLst/>
                  <a:latin typeface="MinionPro"/>
                </a:rPr>
                <a:t> processed meat           </a:t>
              </a:r>
            </a:p>
          </p:txBody>
        </p:sp>
      </p:grpSp>
      <p:grpSp>
        <p:nvGrpSpPr>
          <p:cNvPr id="20" name="Group 19">
            <a:extLst>
              <a:ext uri="{FF2B5EF4-FFF2-40B4-BE49-F238E27FC236}">
                <a16:creationId xmlns:a16="http://schemas.microsoft.com/office/drawing/2014/main" id="{754F8528-A427-BF13-C548-8703D627F79F}"/>
              </a:ext>
            </a:extLst>
          </p:cNvPr>
          <p:cNvGrpSpPr/>
          <p:nvPr/>
        </p:nvGrpSpPr>
        <p:grpSpPr>
          <a:xfrm>
            <a:off x="241582" y="1508474"/>
            <a:ext cx="6367108" cy="4651052"/>
            <a:chOff x="5672667" y="1972493"/>
            <a:chExt cx="6367108" cy="4651052"/>
          </a:xfrm>
        </p:grpSpPr>
        <p:grpSp>
          <p:nvGrpSpPr>
            <p:cNvPr id="14" name="Group 13">
              <a:extLst>
                <a:ext uri="{FF2B5EF4-FFF2-40B4-BE49-F238E27FC236}">
                  <a16:creationId xmlns:a16="http://schemas.microsoft.com/office/drawing/2014/main" id="{32603D55-76EE-9DE0-33DF-525D1AF105DE}"/>
                </a:ext>
              </a:extLst>
            </p:cNvPr>
            <p:cNvGrpSpPr/>
            <p:nvPr/>
          </p:nvGrpSpPr>
          <p:grpSpPr>
            <a:xfrm>
              <a:off x="5672667" y="1972493"/>
              <a:ext cx="6236068" cy="4651052"/>
              <a:chOff x="537326" y="2336018"/>
              <a:chExt cx="3519497" cy="1265606"/>
            </a:xfrm>
          </p:grpSpPr>
          <p:sp>
            <p:nvSpPr>
              <p:cNvPr id="15" name="Rectangle 14">
                <a:extLst>
                  <a:ext uri="{FF2B5EF4-FFF2-40B4-BE49-F238E27FC236}">
                    <a16:creationId xmlns:a16="http://schemas.microsoft.com/office/drawing/2014/main" id="{8A3BF329-8970-EB34-DD3B-5E8EDF805C57}"/>
                  </a:ext>
                </a:extLst>
              </p:cNvPr>
              <p:cNvSpPr/>
              <p:nvPr/>
            </p:nvSpPr>
            <p:spPr>
              <a:xfrm>
                <a:off x="537326" y="2357529"/>
                <a:ext cx="3519497" cy="1244095"/>
              </a:xfrm>
              <a:prstGeom prst="rect">
                <a:avLst/>
              </a:prstGeom>
              <a:solidFill>
                <a:srgbClr val="E5EE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7" name="TextBox 16">
                <a:extLst>
                  <a:ext uri="{FF2B5EF4-FFF2-40B4-BE49-F238E27FC236}">
                    <a16:creationId xmlns:a16="http://schemas.microsoft.com/office/drawing/2014/main" id="{53E6DB9E-DEBA-3323-32F9-72AFDF945AAE}"/>
                  </a:ext>
                </a:extLst>
              </p:cNvPr>
              <p:cNvSpPr txBox="1"/>
              <p:nvPr/>
            </p:nvSpPr>
            <p:spPr>
              <a:xfrm>
                <a:off x="537326" y="2336018"/>
                <a:ext cx="3382644" cy="476421"/>
              </a:xfrm>
              <a:prstGeom prst="rect">
                <a:avLst/>
              </a:prstGeom>
              <a:noFill/>
            </p:spPr>
            <p:txBody>
              <a:bodyPr wrap="square">
                <a:spAutoFit/>
              </a:bodyPr>
              <a:lstStyle/>
              <a:p>
                <a:r>
                  <a:rPr lang="en-GB" sz="2400" b="1" dirty="0">
                    <a:effectLst/>
                    <a:latin typeface="Helvetica" pitchFamily="2" charset="0"/>
                  </a:rPr>
                  <a:t>A sustained change from a typical Western diet to the optimal diet </a:t>
                </a:r>
              </a:p>
            </p:txBody>
          </p:sp>
          <p:sp>
            <p:nvSpPr>
              <p:cNvPr id="6" name="Rectangle 5">
                <a:extLst>
                  <a:ext uri="{FF2B5EF4-FFF2-40B4-BE49-F238E27FC236}">
                    <a16:creationId xmlns:a16="http://schemas.microsoft.com/office/drawing/2014/main" id="{A9057633-0D08-6CBC-5EEE-B447C79F7821}"/>
                  </a:ext>
                </a:extLst>
              </p:cNvPr>
              <p:cNvSpPr/>
              <p:nvPr/>
            </p:nvSpPr>
            <p:spPr>
              <a:xfrm>
                <a:off x="564824" y="2569624"/>
                <a:ext cx="3445927" cy="3725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28650" lvl="1" indent="-171450">
                  <a:buFont typeface="Wingdings" pitchFamily="2" charset="2"/>
                  <a:buChar char="q"/>
                </a:pPr>
                <a:endParaRPr lang="en-US" sz="2000" dirty="0">
                  <a:solidFill>
                    <a:schemeClr val="tx1"/>
                  </a:solidFill>
                </a:endParaRPr>
              </a:p>
              <a:p>
                <a:pPr marL="628650" lvl="1" indent="-171450">
                  <a:buFont typeface="Wingdings" pitchFamily="2" charset="2"/>
                  <a:buChar char="q"/>
                </a:pPr>
                <a:r>
                  <a:rPr lang="en-US" sz="2000" dirty="0">
                    <a:solidFill>
                      <a:schemeClr val="tx1"/>
                    </a:solidFill>
                  </a:rPr>
                  <a:t> </a:t>
                </a:r>
                <a:r>
                  <a:rPr lang="en-US" sz="2000" dirty="0">
                    <a:solidFill>
                      <a:schemeClr val="tx1"/>
                    </a:solidFill>
                    <a:latin typeface="Helvetica" pitchFamily="2" charset="0"/>
                  </a:rPr>
                  <a:t>increase life expectancy (LE) by more than a decade for women </a:t>
                </a:r>
                <a:r>
                  <a:rPr lang="en-US" sz="2000" b="1" dirty="0">
                    <a:solidFill>
                      <a:schemeClr val="tx1"/>
                    </a:solidFill>
                    <a:latin typeface="Helvetica" pitchFamily="2" charset="0"/>
                  </a:rPr>
                  <a:t>10.7</a:t>
                </a:r>
                <a:r>
                  <a:rPr lang="en-US" sz="2000" dirty="0">
                    <a:solidFill>
                      <a:schemeClr val="tx1"/>
                    </a:solidFill>
                    <a:latin typeface="Helvetica" pitchFamily="2" charset="0"/>
                  </a:rPr>
                  <a:t> and men </a:t>
                </a:r>
                <a:r>
                  <a:rPr lang="en-US" sz="2000" b="1" dirty="0">
                    <a:solidFill>
                      <a:schemeClr val="tx1"/>
                    </a:solidFill>
                    <a:latin typeface="Helvetica" pitchFamily="2" charset="0"/>
                  </a:rPr>
                  <a:t>13</a:t>
                </a:r>
                <a:r>
                  <a:rPr lang="en-US" sz="2000" dirty="0">
                    <a:solidFill>
                      <a:schemeClr val="tx1"/>
                    </a:solidFill>
                    <a:latin typeface="Helvetica" pitchFamily="2" charset="0"/>
                  </a:rPr>
                  <a:t> years</a:t>
                </a:r>
              </a:p>
              <a:p>
                <a:endParaRPr lang="en-US" sz="1400" dirty="0">
                  <a:solidFill>
                    <a:schemeClr val="tx1"/>
                  </a:solidFill>
                </a:endParaRPr>
              </a:p>
            </p:txBody>
          </p:sp>
          <p:sp>
            <p:nvSpPr>
              <p:cNvPr id="10" name="Rectangle 9">
                <a:extLst>
                  <a:ext uri="{FF2B5EF4-FFF2-40B4-BE49-F238E27FC236}">
                    <a16:creationId xmlns:a16="http://schemas.microsoft.com/office/drawing/2014/main" id="{67B81FE9-3C91-27F8-188B-76EE54550509}"/>
                  </a:ext>
                </a:extLst>
              </p:cNvPr>
              <p:cNvSpPr/>
              <p:nvPr/>
            </p:nvSpPr>
            <p:spPr>
              <a:xfrm>
                <a:off x="565495" y="2928098"/>
                <a:ext cx="3445927" cy="357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28650" lvl="1" indent="-171450">
                  <a:buFont typeface="Wingdings" pitchFamily="2" charset="2"/>
                  <a:buChar char="q"/>
                </a:pPr>
                <a:endParaRPr lang="en-US" sz="2000" dirty="0">
                  <a:solidFill>
                    <a:schemeClr val="tx1"/>
                  </a:solidFill>
                </a:endParaRPr>
              </a:p>
              <a:p>
                <a:pPr marL="628650" lvl="1" indent="-171450">
                  <a:buFont typeface="Wingdings" pitchFamily="2" charset="2"/>
                  <a:buChar char="q"/>
                </a:pPr>
                <a:r>
                  <a:rPr lang="en-US" sz="2000" dirty="0">
                    <a:solidFill>
                      <a:schemeClr val="tx1"/>
                    </a:solidFill>
                    <a:latin typeface="Helvetica" pitchFamily="2" charset="0"/>
                  </a:rPr>
                  <a:t> </a:t>
                </a:r>
                <a:r>
                  <a:rPr lang="en-GB" sz="2000" dirty="0">
                    <a:solidFill>
                      <a:schemeClr val="tx1"/>
                    </a:solidFill>
                    <a:latin typeface="Helvetica" pitchFamily="2" charset="0"/>
                  </a:rPr>
                  <a:t>increase LE by </a:t>
                </a:r>
                <a:r>
                  <a:rPr lang="en-GB" sz="2000" b="1" dirty="0">
                    <a:solidFill>
                      <a:schemeClr val="tx1"/>
                    </a:solidFill>
                    <a:latin typeface="Helvetica" pitchFamily="2" charset="0"/>
                  </a:rPr>
                  <a:t>8</a:t>
                </a:r>
                <a:r>
                  <a:rPr lang="en-GB" sz="2000" dirty="0">
                    <a:solidFill>
                      <a:schemeClr val="tx1"/>
                    </a:solidFill>
                    <a:latin typeface="Helvetica" pitchFamily="2" charset="0"/>
                  </a:rPr>
                  <a:t> years for women and </a:t>
                </a:r>
                <a:r>
                  <a:rPr lang="en-GB" sz="2000" b="1" dirty="0">
                    <a:solidFill>
                      <a:schemeClr val="tx1"/>
                    </a:solidFill>
                    <a:latin typeface="Helvetica" pitchFamily="2" charset="0"/>
                  </a:rPr>
                  <a:t>8.8 </a:t>
                </a:r>
                <a:r>
                  <a:rPr lang="en-GB" sz="2000" dirty="0">
                    <a:solidFill>
                      <a:schemeClr val="tx1"/>
                    </a:solidFill>
                    <a:latin typeface="Helvetica" pitchFamily="2" charset="0"/>
                  </a:rPr>
                  <a:t>years for men </a:t>
                </a:r>
              </a:p>
              <a:p>
                <a:pPr marL="628650" lvl="1" indent="-171450">
                  <a:buFont typeface="Wingdings" pitchFamily="2" charset="2"/>
                  <a:buChar char="q"/>
                </a:pPr>
                <a:endParaRPr lang="en-US" sz="2000" dirty="0">
                  <a:solidFill>
                    <a:schemeClr val="tx1"/>
                  </a:solidFill>
                </a:endParaRPr>
              </a:p>
              <a:p>
                <a:endParaRPr lang="en-US" sz="1400" dirty="0">
                  <a:solidFill>
                    <a:schemeClr val="tx1"/>
                  </a:solidFill>
                </a:endParaRPr>
              </a:p>
            </p:txBody>
          </p:sp>
          <p:sp>
            <p:nvSpPr>
              <p:cNvPr id="19" name="Rectangle 18">
                <a:extLst>
                  <a:ext uri="{FF2B5EF4-FFF2-40B4-BE49-F238E27FC236}">
                    <a16:creationId xmlns:a16="http://schemas.microsoft.com/office/drawing/2014/main" id="{F2B26071-B086-647E-6A43-E87882190587}"/>
                  </a:ext>
                </a:extLst>
              </p:cNvPr>
              <p:cNvSpPr/>
              <p:nvPr/>
            </p:nvSpPr>
            <p:spPr>
              <a:xfrm>
                <a:off x="564824" y="3248937"/>
                <a:ext cx="3445927" cy="315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en-US" sz="2000" dirty="0">
                  <a:solidFill>
                    <a:schemeClr val="tx1"/>
                  </a:solidFill>
                </a:endParaRPr>
              </a:p>
              <a:p>
                <a:pPr marL="628650" lvl="1" indent="-171450">
                  <a:buFont typeface="Wingdings" pitchFamily="2" charset="2"/>
                  <a:buChar char="q"/>
                </a:pPr>
                <a:r>
                  <a:rPr lang="en-GB" sz="2000" dirty="0">
                    <a:solidFill>
                      <a:schemeClr val="tx1"/>
                    </a:solidFill>
                    <a:effectLst/>
                    <a:latin typeface="Helvetica" pitchFamily="2" charset="0"/>
                  </a:rPr>
                  <a:t> gain</a:t>
                </a:r>
                <a:r>
                  <a:rPr lang="en-GB" sz="2000" b="1" dirty="0">
                    <a:solidFill>
                      <a:schemeClr val="tx1"/>
                    </a:solidFill>
                    <a:effectLst/>
                    <a:latin typeface="Helvetica" pitchFamily="2" charset="0"/>
                  </a:rPr>
                  <a:t> 3.4 </a:t>
                </a:r>
                <a:r>
                  <a:rPr lang="en-GB" sz="2000" dirty="0">
                    <a:solidFill>
                      <a:schemeClr val="tx1"/>
                    </a:solidFill>
                    <a:effectLst/>
                    <a:latin typeface="Helvetica" pitchFamily="2" charset="0"/>
                  </a:rPr>
                  <a:t>years</a:t>
                </a:r>
                <a:endParaRPr lang="en-US" sz="2000" dirty="0">
                  <a:solidFill>
                    <a:schemeClr val="tx1"/>
                  </a:solidFill>
                </a:endParaRPr>
              </a:p>
              <a:p>
                <a:endParaRPr lang="en-US" sz="1400" dirty="0">
                  <a:solidFill>
                    <a:schemeClr val="tx1"/>
                  </a:solidFill>
                </a:endParaRPr>
              </a:p>
            </p:txBody>
          </p:sp>
        </p:grpSp>
        <p:sp>
          <p:nvSpPr>
            <p:cNvPr id="4" name="TextBox 3">
              <a:extLst>
                <a:ext uri="{FF2B5EF4-FFF2-40B4-BE49-F238E27FC236}">
                  <a16:creationId xmlns:a16="http://schemas.microsoft.com/office/drawing/2014/main" id="{E39E1E3D-EF6F-2321-863E-3237C1A6AED7}"/>
                </a:ext>
              </a:extLst>
            </p:cNvPr>
            <p:cNvSpPr txBox="1"/>
            <p:nvPr/>
          </p:nvSpPr>
          <p:spPr>
            <a:xfrm>
              <a:off x="5721390" y="2830985"/>
              <a:ext cx="6223000" cy="461665"/>
            </a:xfrm>
            <a:prstGeom prst="rect">
              <a:avLst/>
            </a:prstGeom>
            <a:noFill/>
          </p:spPr>
          <p:txBody>
            <a:bodyPr wrap="square">
              <a:spAutoFit/>
            </a:bodyPr>
            <a:lstStyle/>
            <a:p>
              <a:pPr marL="285750" indent="-285750">
                <a:buFont typeface="Wingdings" pitchFamily="2" charset="2"/>
                <a:buChar char="Ø"/>
              </a:pPr>
              <a:r>
                <a:rPr lang="en-GB" sz="2400" b="1" dirty="0">
                  <a:effectLst/>
                  <a:latin typeface="Helvetica" pitchFamily="2" charset="0"/>
                </a:rPr>
                <a:t>from age 20</a:t>
              </a:r>
            </a:p>
          </p:txBody>
        </p:sp>
        <p:sp>
          <p:nvSpPr>
            <p:cNvPr id="8" name="TextBox 7">
              <a:extLst>
                <a:ext uri="{FF2B5EF4-FFF2-40B4-BE49-F238E27FC236}">
                  <a16:creationId xmlns:a16="http://schemas.microsoft.com/office/drawing/2014/main" id="{9166ABD1-7B77-8242-75A1-1ED042262BFE}"/>
                </a:ext>
              </a:extLst>
            </p:cNvPr>
            <p:cNvSpPr txBox="1"/>
            <p:nvPr/>
          </p:nvSpPr>
          <p:spPr>
            <a:xfrm>
              <a:off x="5751255" y="3958200"/>
              <a:ext cx="6223000" cy="461665"/>
            </a:xfrm>
            <a:prstGeom prst="rect">
              <a:avLst/>
            </a:prstGeom>
            <a:noFill/>
          </p:spPr>
          <p:txBody>
            <a:bodyPr wrap="square">
              <a:spAutoFit/>
            </a:bodyPr>
            <a:lstStyle/>
            <a:p>
              <a:pPr marL="285750" indent="-285750">
                <a:buFont typeface="Wingdings" pitchFamily="2" charset="2"/>
                <a:buChar char="Ø"/>
              </a:pPr>
              <a:r>
                <a:rPr lang="en-GB" sz="2400" b="1" dirty="0">
                  <a:effectLst/>
                  <a:latin typeface="Helvetica" pitchFamily="2" charset="0"/>
                </a:rPr>
                <a:t>from age 60</a:t>
              </a:r>
            </a:p>
          </p:txBody>
        </p:sp>
        <p:sp>
          <p:nvSpPr>
            <p:cNvPr id="18" name="TextBox 17">
              <a:extLst>
                <a:ext uri="{FF2B5EF4-FFF2-40B4-BE49-F238E27FC236}">
                  <a16:creationId xmlns:a16="http://schemas.microsoft.com/office/drawing/2014/main" id="{78ED7968-5EEE-408A-01A6-22A67C2E96B6}"/>
                </a:ext>
              </a:extLst>
            </p:cNvPr>
            <p:cNvSpPr txBox="1"/>
            <p:nvPr/>
          </p:nvSpPr>
          <p:spPr>
            <a:xfrm>
              <a:off x="5816775" y="5049079"/>
              <a:ext cx="6223000" cy="461665"/>
            </a:xfrm>
            <a:prstGeom prst="rect">
              <a:avLst/>
            </a:prstGeom>
            <a:noFill/>
          </p:spPr>
          <p:txBody>
            <a:bodyPr wrap="square">
              <a:spAutoFit/>
            </a:bodyPr>
            <a:lstStyle/>
            <a:p>
              <a:pPr marL="285750" indent="-285750">
                <a:buFont typeface="Wingdings" pitchFamily="2" charset="2"/>
                <a:buChar char="Ø"/>
              </a:pPr>
              <a:r>
                <a:rPr lang="en-GB" sz="2400" b="1" dirty="0">
                  <a:effectLst/>
                  <a:latin typeface="Helvetica" pitchFamily="2" charset="0"/>
                </a:rPr>
                <a:t>80-year-olds</a:t>
              </a:r>
              <a:endParaRPr lang="en-GB" sz="2400" dirty="0"/>
            </a:p>
          </p:txBody>
        </p:sp>
      </p:grpSp>
    </p:spTree>
    <p:extLst>
      <p:ext uri="{BB962C8B-B14F-4D97-AF65-F5344CB8AC3E}">
        <p14:creationId xmlns:p14="http://schemas.microsoft.com/office/powerpoint/2010/main" val="1905772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31B1BA6-7A80-4149-AE70-DEA05EFC1BE4}"/>
              </a:ext>
            </a:extLst>
          </p:cNvPr>
          <p:cNvSpPr txBox="1"/>
          <p:nvPr/>
        </p:nvSpPr>
        <p:spPr>
          <a:xfrm>
            <a:off x="461175" y="161364"/>
            <a:ext cx="5207725" cy="67235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u="sng" kern="1200" dirty="0">
                <a:solidFill>
                  <a:schemeClr val="tx1"/>
                </a:solidFill>
                <a:latin typeface="+mj-lt"/>
                <a:ea typeface="+mj-ea"/>
                <a:cs typeface="+mj-cs"/>
              </a:rPr>
              <a:t>Summary</a:t>
            </a:r>
          </a:p>
        </p:txBody>
      </p:sp>
      <p:pic>
        <p:nvPicPr>
          <p:cNvPr id="7" name="Picture 6">
            <a:extLst>
              <a:ext uri="{FF2B5EF4-FFF2-40B4-BE49-F238E27FC236}">
                <a16:creationId xmlns:a16="http://schemas.microsoft.com/office/drawing/2014/main" id="{A769AE68-0DA7-72A5-3153-120DD792D9E9}"/>
              </a:ext>
            </a:extLst>
          </p:cNvPr>
          <p:cNvPicPr>
            <a:picLocks noChangeAspect="1"/>
          </p:cNvPicPr>
          <p:nvPr/>
        </p:nvPicPr>
        <p:blipFill rotWithShape="1">
          <a:blip r:embed="rId3"/>
          <a:srcRect t="4943" r="3" b="3"/>
          <a:stretch/>
        </p:blipFill>
        <p:spPr>
          <a:xfrm>
            <a:off x="6617616" y="3171207"/>
            <a:ext cx="3745346" cy="368485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2" name="TextBox 11">
            <a:extLst>
              <a:ext uri="{FF2B5EF4-FFF2-40B4-BE49-F238E27FC236}">
                <a16:creationId xmlns:a16="http://schemas.microsoft.com/office/drawing/2014/main" id="{756631E6-6A00-954A-B28D-9A5C5EDA66EE}"/>
              </a:ext>
            </a:extLst>
          </p:cNvPr>
          <p:cNvSpPr txBox="1"/>
          <p:nvPr/>
        </p:nvSpPr>
        <p:spPr>
          <a:xfrm>
            <a:off x="7411293" y="6669099"/>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jnnp.bmj.com/content/91/12/1329">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grpSp>
        <p:nvGrpSpPr>
          <p:cNvPr id="19" name="Group 18">
            <a:extLst>
              <a:ext uri="{FF2B5EF4-FFF2-40B4-BE49-F238E27FC236}">
                <a16:creationId xmlns:a16="http://schemas.microsoft.com/office/drawing/2014/main" id="{D3C8FC08-528D-C6B0-6540-C25CC171990B}"/>
              </a:ext>
            </a:extLst>
          </p:cNvPr>
          <p:cNvGrpSpPr/>
          <p:nvPr/>
        </p:nvGrpSpPr>
        <p:grpSpPr>
          <a:xfrm>
            <a:off x="461175" y="940774"/>
            <a:ext cx="7005918" cy="4937700"/>
            <a:chOff x="410136" y="867148"/>
            <a:chExt cx="7005918" cy="4937700"/>
          </a:xfrm>
        </p:grpSpPr>
        <p:sp>
          <p:nvSpPr>
            <p:cNvPr id="17" name="Rectangle 16">
              <a:extLst>
                <a:ext uri="{FF2B5EF4-FFF2-40B4-BE49-F238E27FC236}">
                  <a16:creationId xmlns:a16="http://schemas.microsoft.com/office/drawing/2014/main" id="{6F0EDF88-BF6E-4DFE-023A-9E2E11E44658}"/>
                </a:ext>
              </a:extLst>
            </p:cNvPr>
            <p:cNvSpPr/>
            <p:nvPr/>
          </p:nvSpPr>
          <p:spPr>
            <a:xfrm>
              <a:off x="410136" y="867148"/>
              <a:ext cx="7005918" cy="2918758"/>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5FE91B6-56D9-66D3-7867-A213535E4198}"/>
                </a:ext>
              </a:extLst>
            </p:cNvPr>
            <p:cNvGrpSpPr/>
            <p:nvPr/>
          </p:nvGrpSpPr>
          <p:grpSpPr>
            <a:xfrm>
              <a:off x="461169" y="928356"/>
              <a:ext cx="6899091" cy="4876492"/>
              <a:chOff x="461169" y="928356"/>
              <a:chExt cx="6899091" cy="4876492"/>
            </a:xfrm>
          </p:grpSpPr>
          <p:sp>
            <p:nvSpPr>
              <p:cNvPr id="3" name="Freeform 2">
                <a:extLst>
                  <a:ext uri="{FF2B5EF4-FFF2-40B4-BE49-F238E27FC236}">
                    <a16:creationId xmlns:a16="http://schemas.microsoft.com/office/drawing/2014/main" id="{8AB2ACA6-EA3D-2CA2-4E86-2F50F4D52E94}"/>
                  </a:ext>
                </a:extLst>
              </p:cNvPr>
              <p:cNvSpPr/>
              <p:nvPr/>
            </p:nvSpPr>
            <p:spPr>
              <a:xfrm>
                <a:off x="461175" y="928356"/>
                <a:ext cx="6899085" cy="426571"/>
              </a:xfrm>
              <a:custGeom>
                <a:avLst/>
                <a:gdLst>
                  <a:gd name="connsiteX0" fmla="*/ 0 w 6899085"/>
                  <a:gd name="connsiteY0" fmla="*/ 71097 h 426571"/>
                  <a:gd name="connsiteX1" fmla="*/ 71097 w 6899085"/>
                  <a:gd name="connsiteY1" fmla="*/ 0 h 426571"/>
                  <a:gd name="connsiteX2" fmla="*/ 6827988 w 6899085"/>
                  <a:gd name="connsiteY2" fmla="*/ 0 h 426571"/>
                  <a:gd name="connsiteX3" fmla="*/ 6899085 w 6899085"/>
                  <a:gd name="connsiteY3" fmla="*/ 71097 h 426571"/>
                  <a:gd name="connsiteX4" fmla="*/ 6899085 w 6899085"/>
                  <a:gd name="connsiteY4" fmla="*/ 355474 h 426571"/>
                  <a:gd name="connsiteX5" fmla="*/ 6827988 w 6899085"/>
                  <a:gd name="connsiteY5" fmla="*/ 426571 h 426571"/>
                  <a:gd name="connsiteX6" fmla="*/ 71097 w 6899085"/>
                  <a:gd name="connsiteY6" fmla="*/ 426571 h 426571"/>
                  <a:gd name="connsiteX7" fmla="*/ 0 w 6899085"/>
                  <a:gd name="connsiteY7" fmla="*/ 355474 h 426571"/>
                  <a:gd name="connsiteX8" fmla="*/ 0 w 6899085"/>
                  <a:gd name="connsiteY8" fmla="*/ 71097 h 42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426571">
                    <a:moveTo>
                      <a:pt x="0" y="71097"/>
                    </a:moveTo>
                    <a:cubicBezTo>
                      <a:pt x="0" y="31831"/>
                      <a:pt x="31831" y="0"/>
                      <a:pt x="71097" y="0"/>
                    </a:cubicBezTo>
                    <a:lnTo>
                      <a:pt x="6827988" y="0"/>
                    </a:lnTo>
                    <a:cubicBezTo>
                      <a:pt x="6867254" y="0"/>
                      <a:pt x="6899085" y="31831"/>
                      <a:pt x="6899085" y="71097"/>
                    </a:cubicBezTo>
                    <a:lnTo>
                      <a:pt x="6899085" y="355474"/>
                    </a:lnTo>
                    <a:cubicBezTo>
                      <a:pt x="6899085" y="394740"/>
                      <a:pt x="6867254" y="426571"/>
                      <a:pt x="6827988" y="426571"/>
                    </a:cubicBezTo>
                    <a:lnTo>
                      <a:pt x="71097" y="426571"/>
                    </a:lnTo>
                    <a:cubicBezTo>
                      <a:pt x="31831" y="426571"/>
                      <a:pt x="0" y="394740"/>
                      <a:pt x="0" y="355474"/>
                    </a:cubicBezTo>
                    <a:lnTo>
                      <a:pt x="0" y="71097"/>
                    </a:lnTo>
                    <a:close/>
                  </a:path>
                </a:pathLst>
              </a:custGeom>
            </p:spPr>
            <p:style>
              <a:lnRef idx="0">
                <a:schemeClr val="lt1">
                  <a:hueOff val="0"/>
                  <a:satOff val="0"/>
                  <a:lumOff val="0"/>
                  <a:alphaOff val="0"/>
                </a:schemeClr>
              </a:lnRef>
              <a:fillRef idx="3">
                <a:schemeClr val="accent1">
                  <a:alpha val="90000"/>
                  <a:hueOff val="0"/>
                  <a:satOff val="0"/>
                  <a:lumOff val="0"/>
                  <a:alphaOff val="0"/>
                </a:schemeClr>
              </a:fillRef>
              <a:effectRef idx="3">
                <a:schemeClr val="accent1">
                  <a:alpha val="90000"/>
                  <a:hueOff val="0"/>
                  <a:satOff val="0"/>
                  <a:lumOff val="0"/>
                  <a:alphaOff val="0"/>
                </a:schemeClr>
              </a:effectRef>
              <a:fontRef idx="minor">
                <a:schemeClr val="lt1"/>
              </a:fontRef>
            </p:style>
            <p:txBody>
              <a:bodyPr spcFirstLastPara="0" vert="horz" wrap="square" lIns="81783" tIns="81783" rIns="81783" bIns="81783" numCol="1" spcCol="1270" anchor="ctr" anchorCtr="0">
                <a:noAutofit/>
              </a:bodyPr>
              <a:lstStyle/>
              <a:p>
                <a:pPr marL="0" lvl="0" indent="0" algn="l" defTabSz="711200">
                  <a:lnSpc>
                    <a:spcPct val="90000"/>
                  </a:lnSpc>
                  <a:spcBef>
                    <a:spcPct val="0"/>
                  </a:spcBef>
                  <a:spcAft>
                    <a:spcPct val="35000"/>
                  </a:spcAft>
                  <a:buNone/>
                </a:pPr>
                <a:r>
                  <a:rPr lang="en-GB" sz="1600" kern="1200"/>
                  <a:t>Metabolomics is a Promising Tool:</a:t>
                </a:r>
              </a:p>
            </p:txBody>
          </p:sp>
          <p:sp>
            <p:nvSpPr>
              <p:cNvPr id="4" name="Freeform 3">
                <a:extLst>
                  <a:ext uri="{FF2B5EF4-FFF2-40B4-BE49-F238E27FC236}">
                    <a16:creationId xmlns:a16="http://schemas.microsoft.com/office/drawing/2014/main" id="{6A2347A2-FAA0-995F-3E9A-0697D6E711BA}"/>
                  </a:ext>
                </a:extLst>
              </p:cNvPr>
              <p:cNvSpPr/>
              <p:nvPr/>
            </p:nvSpPr>
            <p:spPr>
              <a:xfrm>
                <a:off x="461175" y="1462916"/>
                <a:ext cx="6899085" cy="226987"/>
              </a:xfrm>
              <a:custGeom>
                <a:avLst/>
                <a:gdLst>
                  <a:gd name="connsiteX0" fmla="*/ 0 w 6899085"/>
                  <a:gd name="connsiteY0" fmla="*/ 0 h 226987"/>
                  <a:gd name="connsiteX1" fmla="*/ 6899085 w 6899085"/>
                  <a:gd name="connsiteY1" fmla="*/ 0 h 226987"/>
                  <a:gd name="connsiteX2" fmla="*/ 6899085 w 6899085"/>
                  <a:gd name="connsiteY2" fmla="*/ 226987 h 226987"/>
                  <a:gd name="connsiteX3" fmla="*/ 0 w 6899085"/>
                  <a:gd name="connsiteY3" fmla="*/ 226987 h 226987"/>
                  <a:gd name="connsiteX4" fmla="*/ 0 w 6899085"/>
                  <a:gd name="connsiteY4" fmla="*/ 0 h 22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085" h="226987">
                    <a:moveTo>
                      <a:pt x="0" y="0"/>
                    </a:moveTo>
                    <a:lnTo>
                      <a:pt x="6899085" y="0"/>
                    </a:lnTo>
                    <a:lnTo>
                      <a:pt x="6899085" y="226987"/>
                    </a:lnTo>
                    <a:lnTo>
                      <a:pt x="0" y="226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9046" tIns="13970" rIns="78232" bIns="13970" numCol="1" spcCol="1270" anchor="t" anchorCtr="0">
                <a:noAutofit/>
              </a:bodyPr>
              <a:lstStyle/>
              <a:p>
                <a:pPr marL="57150" lvl="1" indent="-57150" algn="l" defTabSz="488950">
                  <a:lnSpc>
                    <a:spcPct val="90000"/>
                  </a:lnSpc>
                  <a:spcBef>
                    <a:spcPct val="0"/>
                  </a:spcBef>
                  <a:spcAft>
                    <a:spcPct val="20000"/>
                  </a:spcAft>
                  <a:buChar char="•"/>
                </a:pPr>
                <a:r>
                  <a:rPr lang="en-GB" sz="1400" kern="1200" dirty="0"/>
                  <a:t>Integral in </a:t>
                </a:r>
                <a:r>
                  <a:rPr lang="en-GB" sz="1400" kern="1200" dirty="0" err="1"/>
                  <a:t>unraveling</a:t>
                </a:r>
                <a:r>
                  <a:rPr lang="en-GB" sz="1400" kern="1200" dirty="0"/>
                  <a:t> complexities of aging and neurodegenerative diseases.</a:t>
                </a:r>
              </a:p>
              <a:p>
                <a:pPr marL="57150" lvl="1" indent="-57150" algn="l" defTabSz="488950">
                  <a:lnSpc>
                    <a:spcPct val="90000"/>
                  </a:lnSpc>
                  <a:spcBef>
                    <a:spcPct val="0"/>
                  </a:spcBef>
                  <a:spcAft>
                    <a:spcPct val="20000"/>
                  </a:spcAft>
                  <a:buChar char="•"/>
                </a:pPr>
                <a:r>
                  <a:rPr lang="en-GB" sz="1400" kern="1200" dirty="0"/>
                  <a:t>Potential for personalized medicine and targeted therapeutic interventions.</a:t>
                </a:r>
              </a:p>
            </p:txBody>
          </p:sp>
          <p:sp>
            <p:nvSpPr>
              <p:cNvPr id="5" name="Freeform 4">
                <a:extLst>
                  <a:ext uri="{FF2B5EF4-FFF2-40B4-BE49-F238E27FC236}">
                    <a16:creationId xmlns:a16="http://schemas.microsoft.com/office/drawing/2014/main" id="{E9E7B66D-8F4A-B4AC-2433-531830E8E1B7}"/>
                  </a:ext>
                </a:extLst>
              </p:cNvPr>
              <p:cNvSpPr/>
              <p:nvPr/>
            </p:nvSpPr>
            <p:spPr>
              <a:xfrm>
                <a:off x="461175" y="2009852"/>
                <a:ext cx="6899085" cy="475477"/>
              </a:xfrm>
              <a:custGeom>
                <a:avLst/>
                <a:gdLst>
                  <a:gd name="connsiteX0" fmla="*/ 0 w 6899085"/>
                  <a:gd name="connsiteY0" fmla="*/ 79248 h 475477"/>
                  <a:gd name="connsiteX1" fmla="*/ 79248 w 6899085"/>
                  <a:gd name="connsiteY1" fmla="*/ 0 h 475477"/>
                  <a:gd name="connsiteX2" fmla="*/ 6819837 w 6899085"/>
                  <a:gd name="connsiteY2" fmla="*/ 0 h 475477"/>
                  <a:gd name="connsiteX3" fmla="*/ 6899085 w 6899085"/>
                  <a:gd name="connsiteY3" fmla="*/ 79248 h 475477"/>
                  <a:gd name="connsiteX4" fmla="*/ 6899085 w 6899085"/>
                  <a:gd name="connsiteY4" fmla="*/ 396229 h 475477"/>
                  <a:gd name="connsiteX5" fmla="*/ 6819837 w 6899085"/>
                  <a:gd name="connsiteY5" fmla="*/ 475477 h 475477"/>
                  <a:gd name="connsiteX6" fmla="*/ 79248 w 6899085"/>
                  <a:gd name="connsiteY6" fmla="*/ 475477 h 475477"/>
                  <a:gd name="connsiteX7" fmla="*/ 0 w 6899085"/>
                  <a:gd name="connsiteY7" fmla="*/ 396229 h 475477"/>
                  <a:gd name="connsiteX8" fmla="*/ 0 w 6899085"/>
                  <a:gd name="connsiteY8" fmla="*/ 79248 h 47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475477">
                    <a:moveTo>
                      <a:pt x="0" y="79248"/>
                    </a:moveTo>
                    <a:cubicBezTo>
                      <a:pt x="0" y="35481"/>
                      <a:pt x="35481" y="0"/>
                      <a:pt x="79248" y="0"/>
                    </a:cubicBezTo>
                    <a:lnTo>
                      <a:pt x="6819837" y="0"/>
                    </a:lnTo>
                    <a:cubicBezTo>
                      <a:pt x="6863604" y="0"/>
                      <a:pt x="6899085" y="35481"/>
                      <a:pt x="6899085" y="79248"/>
                    </a:cubicBezTo>
                    <a:lnTo>
                      <a:pt x="6899085" y="396229"/>
                    </a:lnTo>
                    <a:cubicBezTo>
                      <a:pt x="6899085" y="439996"/>
                      <a:pt x="6863604" y="475477"/>
                      <a:pt x="6819837" y="475477"/>
                    </a:cubicBezTo>
                    <a:lnTo>
                      <a:pt x="79248" y="475477"/>
                    </a:lnTo>
                    <a:cubicBezTo>
                      <a:pt x="35481" y="475477"/>
                      <a:pt x="0" y="439996"/>
                      <a:pt x="0" y="396229"/>
                    </a:cubicBezTo>
                    <a:lnTo>
                      <a:pt x="0" y="79248"/>
                    </a:lnTo>
                    <a:close/>
                  </a:path>
                </a:pathLst>
              </a:custGeom>
            </p:spPr>
            <p:style>
              <a:lnRef idx="0">
                <a:schemeClr val="lt1">
                  <a:hueOff val="0"/>
                  <a:satOff val="0"/>
                  <a:lumOff val="0"/>
                  <a:alphaOff val="0"/>
                </a:schemeClr>
              </a:lnRef>
              <a:fillRef idx="3">
                <a:schemeClr val="accent1">
                  <a:alpha val="90000"/>
                  <a:hueOff val="0"/>
                  <a:satOff val="0"/>
                  <a:lumOff val="0"/>
                  <a:alphaOff val="-5714"/>
                </a:schemeClr>
              </a:fillRef>
              <a:effectRef idx="3">
                <a:schemeClr val="accent1">
                  <a:alpha val="90000"/>
                  <a:hueOff val="0"/>
                  <a:satOff val="0"/>
                  <a:lumOff val="0"/>
                  <a:alphaOff val="-5714"/>
                </a:schemeClr>
              </a:effectRef>
              <a:fontRef idx="minor">
                <a:schemeClr val="lt1"/>
              </a:fontRef>
            </p:style>
            <p:txBody>
              <a:bodyPr spcFirstLastPara="0" vert="horz" wrap="square" lIns="76551" tIns="76551" rIns="76551" bIns="76551" numCol="1" spcCol="1270" anchor="ctr" anchorCtr="0">
                <a:noAutofit/>
              </a:bodyPr>
              <a:lstStyle/>
              <a:p>
                <a:pPr marL="0" lvl="0" indent="0" algn="l" defTabSz="622300">
                  <a:lnSpc>
                    <a:spcPct val="90000"/>
                  </a:lnSpc>
                  <a:spcBef>
                    <a:spcPct val="0"/>
                  </a:spcBef>
                  <a:spcAft>
                    <a:spcPct val="35000"/>
                  </a:spcAft>
                  <a:buNone/>
                </a:pPr>
                <a:r>
                  <a:rPr lang="en-GB" sz="1400" kern="1200" dirty="0"/>
                  <a:t>Metabolomics not only illuminates the subtle shifts in the aging process but also holds the promise of early detection and diagnosis in neurodegenerative diseases</a:t>
                </a:r>
              </a:p>
            </p:txBody>
          </p:sp>
          <p:sp>
            <p:nvSpPr>
              <p:cNvPr id="6" name="Freeform 5">
                <a:extLst>
                  <a:ext uri="{FF2B5EF4-FFF2-40B4-BE49-F238E27FC236}">
                    <a16:creationId xmlns:a16="http://schemas.microsoft.com/office/drawing/2014/main" id="{73BB88DF-4818-D6D2-5B04-793A3D8F7E3D}"/>
                  </a:ext>
                </a:extLst>
              </p:cNvPr>
              <p:cNvSpPr/>
              <p:nvPr/>
            </p:nvSpPr>
            <p:spPr>
              <a:xfrm>
                <a:off x="461175" y="2629581"/>
                <a:ext cx="6899085" cy="468000"/>
              </a:xfrm>
              <a:custGeom>
                <a:avLst/>
                <a:gdLst>
                  <a:gd name="connsiteX0" fmla="*/ 0 w 6899085"/>
                  <a:gd name="connsiteY0" fmla="*/ 124406 h 746420"/>
                  <a:gd name="connsiteX1" fmla="*/ 124406 w 6899085"/>
                  <a:gd name="connsiteY1" fmla="*/ 0 h 746420"/>
                  <a:gd name="connsiteX2" fmla="*/ 6774679 w 6899085"/>
                  <a:gd name="connsiteY2" fmla="*/ 0 h 746420"/>
                  <a:gd name="connsiteX3" fmla="*/ 6899085 w 6899085"/>
                  <a:gd name="connsiteY3" fmla="*/ 124406 h 746420"/>
                  <a:gd name="connsiteX4" fmla="*/ 6899085 w 6899085"/>
                  <a:gd name="connsiteY4" fmla="*/ 622014 h 746420"/>
                  <a:gd name="connsiteX5" fmla="*/ 6774679 w 6899085"/>
                  <a:gd name="connsiteY5" fmla="*/ 746420 h 746420"/>
                  <a:gd name="connsiteX6" fmla="*/ 124406 w 6899085"/>
                  <a:gd name="connsiteY6" fmla="*/ 746420 h 746420"/>
                  <a:gd name="connsiteX7" fmla="*/ 0 w 6899085"/>
                  <a:gd name="connsiteY7" fmla="*/ 622014 h 746420"/>
                  <a:gd name="connsiteX8" fmla="*/ 0 w 6899085"/>
                  <a:gd name="connsiteY8" fmla="*/ 124406 h 7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746420">
                    <a:moveTo>
                      <a:pt x="0" y="124406"/>
                    </a:moveTo>
                    <a:cubicBezTo>
                      <a:pt x="0" y="55698"/>
                      <a:pt x="55698" y="0"/>
                      <a:pt x="124406" y="0"/>
                    </a:cubicBezTo>
                    <a:lnTo>
                      <a:pt x="6774679" y="0"/>
                    </a:lnTo>
                    <a:cubicBezTo>
                      <a:pt x="6843387" y="0"/>
                      <a:pt x="6899085" y="55698"/>
                      <a:pt x="6899085" y="124406"/>
                    </a:cubicBezTo>
                    <a:lnTo>
                      <a:pt x="6899085" y="622014"/>
                    </a:lnTo>
                    <a:cubicBezTo>
                      <a:pt x="6899085" y="690722"/>
                      <a:pt x="6843387" y="746420"/>
                      <a:pt x="6774679" y="746420"/>
                    </a:cubicBezTo>
                    <a:lnTo>
                      <a:pt x="124406" y="746420"/>
                    </a:lnTo>
                    <a:cubicBezTo>
                      <a:pt x="55698" y="746420"/>
                      <a:pt x="0" y="690722"/>
                      <a:pt x="0" y="622014"/>
                    </a:cubicBezTo>
                    <a:lnTo>
                      <a:pt x="0" y="124406"/>
                    </a:lnTo>
                    <a:close/>
                  </a:path>
                </a:pathLst>
              </a:custGeom>
            </p:spPr>
            <p:style>
              <a:lnRef idx="0">
                <a:schemeClr val="lt1">
                  <a:hueOff val="0"/>
                  <a:satOff val="0"/>
                  <a:lumOff val="0"/>
                  <a:alphaOff val="0"/>
                </a:schemeClr>
              </a:lnRef>
              <a:fillRef idx="3">
                <a:schemeClr val="accent1">
                  <a:alpha val="90000"/>
                  <a:hueOff val="0"/>
                  <a:satOff val="0"/>
                  <a:lumOff val="0"/>
                  <a:alphaOff val="-11429"/>
                </a:schemeClr>
              </a:fillRef>
              <a:effectRef idx="3">
                <a:schemeClr val="accent1">
                  <a:alpha val="90000"/>
                  <a:hueOff val="0"/>
                  <a:satOff val="0"/>
                  <a:lumOff val="0"/>
                  <a:alphaOff val="-11429"/>
                </a:schemeClr>
              </a:effectRef>
              <a:fontRef idx="minor">
                <a:schemeClr val="lt1"/>
              </a:fontRef>
            </p:style>
            <p:txBody>
              <a:bodyPr spcFirstLastPara="0" vert="horz" wrap="square" lIns="89777" tIns="89777" rIns="89777" bIns="89777" numCol="1" spcCol="1270" anchor="ctr" anchorCtr="0">
                <a:noAutofit/>
              </a:bodyPr>
              <a:lstStyle/>
              <a:p>
                <a:pPr marL="0" lvl="0" indent="0" algn="l" defTabSz="622300">
                  <a:lnSpc>
                    <a:spcPct val="90000"/>
                  </a:lnSpc>
                  <a:spcBef>
                    <a:spcPct val="0"/>
                  </a:spcBef>
                  <a:spcAft>
                    <a:spcPct val="35000"/>
                  </a:spcAft>
                  <a:buNone/>
                </a:pPr>
                <a:r>
                  <a:rPr lang="en-GB" sz="1400" b="0" i="0" u="none" kern="1200" dirty="0"/>
                  <a:t>Deciphering the metabolic pathways implicated in neurodegenerative disorders, enables a profound understanding of their pathophysiology</a:t>
                </a:r>
                <a:endParaRPr lang="en-GB" sz="1400" kern="1200" dirty="0"/>
              </a:p>
            </p:txBody>
          </p:sp>
          <p:sp>
            <p:nvSpPr>
              <p:cNvPr id="9" name="Freeform 8">
                <a:extLst>
                  <a:ext uri="{FF2B5EF4-FFF2-40B4-BE49-F238E27FC236}">
                    <a16:creationId xmlns:a16="http://schemas.microsoft.com/office/drawing/2014/main" id="{2683A9F0-C65F-4F75-11C3-D746DE36D865}"/>
                  </a:ext>
                </a:extLst>
              </p:cNvPr>
              <p:cNvSpPr/>
              <p:nvPr/>
            </p:nvSpPr>
            <p:spPr>
              <a:xfrm>
                <a:off x="461169" y="4363377"/>
                <a:ext cx="6899085" cy="396000"/>
              </a:xfrm>
              <a:custGeom>
                <a:avLst/>
                <a:gdLst>
                  <a:gd name="connsiteX0" fmla="*/ 0 w 6899085"/>
                  <a:gd name="connsiteY0" fmla="*/ 124406 h 746420"/>
                  <a:gd name="connsiteX1" fmla="*/ 124406 w 6899085"/>
                  <a:gd name="connsiteY1" fmla="*/ 0 h 746420"/>
                  <a:gd name="connsiteX2" fmla="*/ 6774679 w 6899085"/>
                  <a:gd name="connsiteY2" fmla="*/ 0 h 746420"/>
                  <a:gd name="connsiteX3" fmla="*/ 6899085 w 6899085"/>
                  <a:gd name="connsiteY3" fmla="*/ 124406 h 746420"/>
                  <a:gd name="connsiteX4" fmla="*/ 6899085 w 6899085"/>
                  <a:gd name="connsiteY4" fmla="*/ 622014 h 746420"/>
                  <a:gd name="connsiteX5" fmla="*/ 6774679 w 6899085"/>
                  <a:gd name="connsiteY5" fmla="*/ 746420 h 746420"/>
                  <a:gd name="connsiteX6" fmla="*/ 124406 w 6899085"/>
                  <a:gd name="connsiteY6" fmla="*/ 746420 h 746420"/>
                  <a:gd name="connsiteX7" fmla="*/ 0 w 6899085"/>
                  <a:gd name="connsiteY7" fmla="*/ 622014 h 746420"/>
                  <a:gd name="connsiteX8" fmla="*/ 0 w 6899085"/>
                  <a:gd name="connsiteY8" fmla="*/ 124406 h 7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746420">
                    <a:moveTo>
                      <a:pt x="0" y="124406"/>
                    </a:moveTo>
                    <a:cubicBezTo>
                      <a:pt x="0" y="55698"/>
                      <a:pt x="55698" y="0"/>
                      <a:pt x="124406" y="0"/>
                    </a:cubicBezTo>
                    <a:lnTo>
                      <a:pt x="6774679" y="0"/>
                    </a:lnTo>
                    <a:cubicBezTo>
                      <a:pt x="6843387" y="0"/>
                      <a:pt x="6899085" y="55698"/>
                      <a:pt x="6899085" y="124406"/>
                    </a:cubicBezTo>
                    <a:lnTo>
                      <a:pt x="6899085" y="622014"/>
                    </a:lnTo>
                    <a:cubicBezTo>
                      <a:pt x="6899085" y="690722"/>
                      <a:pt x="6843387" y="746420"/>
                      <a:pt x="6774679" y="746420"/>
                    </a:cubicBezTo>
                    <a:lnTo>
                      <a:pt x="124406" y="746420"/>
                    </a:lnTo>
                    <a:cubicBezTo>
                      <a:pt x="55698" y="746420"/>
                      <a:pt x="0" y="690722"/>
                      <a:pt x="0" y="622014"/>
                    </a:cubicBezTo>
                    <a:lnTo>
                      <a:pt x="0" y="124406"/>
                    </a:lnTo>
                    <a:close/>
                  </a:path>
                </a:pathLst>
              </a:custGeom>
            </p:spPr>
            <p:style>
              <a:lnRef idx="0">
                <a:schemeClr val="lt1">
                  <a:hueOff val="0"/>
                  <a:satOff val="0"/>
                  <a:lumOff val="0"/>
                  <a:alphaOff val="0"/>
                </a:schemeClr>
              </a:lnRef>
              <a:fillRef idx="3">
                <a:schemeClr val="accent1">
                  <a:alpha val="90000"/>
                  <a:hueOff val="0"/>
                  <a:satOff val="0"/>
                  <a:lumOff val="0"/>
                  <a:alphaOff val="-22857"/>
                </a:schemeClr>
              </a:fillRef>
              <a:effectRef idx="3">
                <a:schemeClr val="accent1">
                  <a:alpha val="90000"/>
                  <a:hueOff val="0"/>
                  <a:satOff val="0"/>
                  <a:lumOff val="0"/>
                  <a:alphaOff val="-22857"/>
                </a:schemeClr>
              </a:effectRef>
              <a:fontRef idx="minor">
                <a:schemeClr val="lt1"/>
              </a:fontRef>
            </p:style>
            <p:txBody>
              <a:bodyPr spcFirstLastPara="0" vert="horz" wrap="square" lIns="89777" tIns="89777" rIns="89777" bIns="89777" numCol="1" spcCol="1270" anchor="ctr" anchorCtr="0">
                <a:noAutofit/>
              </a:bodyPr>
              <a:lstStyle/>
              <a:p>
                <a:pPr marL="0" lvl="0" indent="0" algn="l" defTabSz="622300">
                  <a:lnSpc>
                    <a:spcPct val="90000"/>
                  </a:lnSpc>
                  <a:spcBef>
                    <a:spcPct val="0"/>
                  </a:spcBef>
                  <a:spcAft>
                    <a:spcPct val="35000"/>
                  </a:spcAft>
                  <a:buNone/>
                </a:pPr>
                <a:r>
                  <a:rPr lang="en-US" sz="1400" kern="1200" dirty="0"/>
                  <a:t>Gut-organ axes: microbiome communicates to distant organs via metabolites</a:t>
                </a:r>
                <a:endParaRPr lang="en-GB" sz="1400" kern="1200" dirty="0"/>
              </a:p>
            </p:txBody>
          </p:sp>
          <p:sp>
            <p:nvSpPr>
              <p:cNvPr id="10" name="Freeform 9">
                <a:extLst>
                  <a:ext uri="{FF2B5EF4-FFF2-40B4-BE49-F238E27FC236}">
                    <a16:creationId xmlns:a16="http://schemas.microsoft.com/office/drawing/2014/main" id="{80BF37D2-9AA7-AD74-112B-34A5311AF52E}"/>
                  </a:ext>
                </a:extLst>
              </p:cNvPr>
              <p:cNvSpPr/>
              <p:nvPr/>
            </p:nvSpPr>
            <p:spPr>
              <a:xfrm>
                <a:off x="461170" y="4884586"/>
                <a:ext cx="6899085" cy="360000"/>
              </a:xfrm>
              <a:custGeom>
                <a:avLst/>
                <a:gdLst>
                  <a:gd name="connsiteX0" fmla="*/ 0 w 6899085"/>
                  <a:gd name="connsiteY0" fmla="*/ 124406 h 746420"/>
                  <a:gd name="connsiteX1" fmla="*/ 124406 w 6899085"/>
                  <a:gd name="connsiteY1" fmla="*/ 0 h 746420"/>
                  <a:gd name="connsiteX2" fmla="*/ 6774679 w 6899085"/>
                  <a:gd name="connsiteY2" fmla="*/ 0 h 746420"/>
                  <a:gd name="connsiteX3" fmla="*/ 6899085 w 6899085"/>
                  <a:gd name="connsiteY3" fmla="*/ 124406 h 746420"/>
                  <a:gd name="connsiteX4" fmla="*/ 6899085 w 6899085"/>
                  <a:gd name="connsiteY4" fmla="*/ 622014 h 746420"/>
                  <a:gd name="connsiteX5" fmla="*/ 6774679 w 6899085"/>
                  <a:gd name="connsiteY5" fmla="*/ 746420 h 746420"/>
                  <a:gd name="connsiteX6" fmla="*/ 124406 w 6899085"/>
                  <a:gd name="connsiteY6" fmla="*/ 746420 h 746420"/>
                  <a:gd name="connsiteX7" fmla="*/ 0 w 6899085"/>
                  <a:gd name="connsiteY7" fmla="*/ 622014 h 746420"/>
                  <a:gd name="connsiteX8" fmla="*/ 0 w 6899085"/>
                  <a:gd name="connsiteY8" fmla="*/ 124406 h 7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746420">
                    <a:moveTo>
                      <a:pt x="0" y="124406"/>
                    </a:moveTo>
                    <a:cubicBezTo>
                      <a:pt x="0" y="55698"/>
                      <a:pt x="55698" y="0"/>
                      <a:pt x="124406" y="0"/>
                    </a:cubicBezTo>
                    <a:lnTo>
                      <a:pt x="6774679" y="0"/>
                    </a:lnTo>
                    <a:cubicBezTo>
                      <a:pt x="6843387" y="0"/>
                      <a:pt x="6899085" y="55698"/>
                      <a:pt x="6899085" y="124406"/>
                    </a:cubicBezTo>
                    <a:lnTo>
                      <a:pt x="6899085" y="622014"/>
                    </a:lnTo>
                    <a:cubicBezTo>
                      <a:pt x="6899085" y="690722"/>
                      <a:pt x="6843387" y="746420"/>
                      <a:pt x="6774679" y="746420"/>
                    </a:cubicBezTo>
                    <a:lnTo>
                      <a:pt x="124406" y="746420"/>
                    </a:lnTo>
                    <a:cubicBezTo>
                      <a:pt x="55698" y="746420"/>
                      <a:pt x="0" y="690722"/>
                      <a:pt x="0" y="622014"/>
                    </a:cubicBezTo>
                    <a:lnTo>
                      <a:pt x="0" y="124406"/>
                    </a:lnTo>
                    <a:close/>
                  </a:path>
                </a:pathLst>
              </a:custGeom>
            </p:spPr>
            <p:style>
              <a:lnRef idx="0">
                <a:schemeClr val="lt1">
                  <a:hueOff val="0"/>
                  <a:satOff val="0"/>
                  <a:lumOff val="0"/>
                  <a:alphaOff val="0"/>
                </a:schemeClr>
              </a:lnRef>
              <a:fillRef idx="3">
                <a:schemeClr val="accent1">
                  <a:alpha val="90000"/>
                  <a:hueOff val="0"/>
                  <a:satOff val="0"/>
                  <a:lumOff val="0"/>
                  <a:alphaOff val="-28571"/>
                </a:schemeClr>
              </a:fillRef>
              <a:effectRef idx="3">
                <a:schemeClr val="accent1">
                  <a:alpha val="90000"/>
                  <a:hueOff val="0"/>
                  <a:satOff val="0"/>
                  <a:lumOff val="0"/>
                  <a:alphaOff val="-28571"/>
                </a:schemeClr>
              </a:effectRef>
              <a:fontRef idx="minor">
                <a:schemeClr val="lt1"/>
              </a:fontRef>
            </p:style>
            <p:txBody>
              <a:bodyPr spcFirstLastPara="0" vert="horz" wrap="square" lIns="89777" tIns="89777" rIns="89777" bIns="89777" numCol="1" spcCol="1270" anchor="ctr" anchorCtr="0">
                <a:noAutofit/>
              </a:bodyPr>
              <a:lstStyle/>
              <a:p>
                <a:pPr marL="0" lvl="0" indent="0" algn="l" defTabSz="622300">
                  <a:lnSpc>
                    <a:spcPct val="90000"/>
                  </a:lnSpc>
                  <a:spcBef>
                    <a:spcPct val="0"/>
                  </a:spcBef>
                  <a:spcAft>
                    <a:spcPct val="35000"/>
                  </a:spcAft>
                  <a:buNone/>
                </a:pPr>
                <a:r>
                  <a:rPr lang="en-US" sz="1400" kern="1200"/>
                  <a:t>Microbiome-induced malnutrition of the brain could induce AD</a:t>
                </a:r>
                <a:endParaRPr lang="en-GB" sz="1400" kern="1200"/>
              </a:p>
            </p:txBody>
          </p:sp>
          <p:sp>
            <p:nvSpPr>
              <p:cNvPr id="11" name="Freeform 10">
                <a:extLst>
                  <a:ext uri="{FF2B5EF4-FFF2-40B4-BE49-F238E27FC236}">
                    <a16:creationId xmlns:a16="http://schemas.microsoft.com/office/drawing/2014/main" id="{16CA78C1-7041-EDD3-7243-EF9AACF41300}"/>
                  </a:ext>
                </a:extLst>
              </p:cNvPr>
              <p:cNvSpPr/>
              <p:nvPr/>
            </p:nvSpPr>
            <p:spPr>
              <a:xfrm>
                <a:off x="461171" y="3241833"/>
                <a:ext cx="6899085" cy="468000"/>
              </a:xfrm>
              <a:custGeom>
                <a:avLst/>
                <a:gdLst>
                  <a:gd name="connsiteX0" fmla="*/ 0 w 6899085"/>
                  <a:gd name="connsiteY0" fmla="*/ 124406 h 746420"/>
                  <a:gd name="connsiteX1" fmla="*/ 124406 w 6899085"/>
                  <a:gd name="connsiteY1" fmla="*/ 0 h 746420"/>
                  <a:gd name="connsiteX2" fmla="*/ 6774679 w 6899085"/>
                  <a:gd name="connsiteY2" fmla="*/ 0 h 746420"/>
                  <a:gd name="connsiteX3" fmla="*/ 6899085 w 6899085"/>
                  <a:gd name="connsiteY3" fmla="*/ 124406 h 746420"/>
                  <a:gd name="connsiteX4" fmla="*/ 6899085 w 6899085"/>
                  <a:gd name="connsiteY4" fmla="*/ 622014 h 746420"/>
                  <a:gd name="connsiteX5" fmla="*/ 6774679 w 6899085"/>
                  <a:gd name="connsiteY5" fmla="*/ 746420 h 746420"/>
                  <a:gd name="connsiteX6" fmla="*/ 124406 w 6899085"/>
                  <a:gd name="connsiteY6" fmla="*/ 746420 h 746420"/>
                  <a:gd name="connsiteX7" fmla="*/ 0 w 6899085"/>
                  <a:gd name="connsiteY7" fmla="*/ 622014 h 746420"/>
                  <a:gd name="connsiteX8" fmla="*/ 0 w 6899085"/>
                  <a:gd name="connsiteY8" fmla="*/ 124406 h 7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746420">
                    <a:moveTo>
                      <a:pt x="0" y="124406"/>
                    </a:moveTo>
                    <a:cubicBezTo>
                      <a:pt x="0" y="55698"/>
                      <a:pt x="55698" y="0"/>
                      <a:pt x="124406" y="0"/>
                    </a:cubicBezTo>
                    <a:lnTo>
                      <a:pt x="6774679" y="0"/>
                    </a:lnTo>
                    <a:cubicBezTo>
                      <a:pt x="6843387" y="0"/>
                      <a:pt x="6899085" y="55698"/>
                      <a:pt x="6899085" y="124406"/>
                    </a:cubicBezTo>
                    <a:lnTo>
                      <a:pt x="6899085" y="622014"/>
                    </a:lnTo>
                    <a:cubicBezTo>
                      <a:pt x="6899085" y="690722"/>
                      <a:pt x="6843387" y="746420"/>
                      <a:pt x="6774679" y="746420"/>
                    </a:cubicBezTo>
                    <a:lnTo>
                      <a:pt x="124406" y="746420"/>
                    </a:lnTo>
                    <a:cubicBezTo>
                      <a:pt x="55698" y="746420"/>
                      <a:pt x="0" y="690722"/>
                      <a:pt x="0" y="622014"/>
                    </a:cubicBezTo>
                    <a:lnTo>
                      <a:pt x="0" y="124406"/>
                    </a:lnTo>
                    <a:close/>
                  </a:path>
                </a:pathLst>
              </a:custGeom>
            </p:spPr>
            <p:style>
              <a:lnRef idx="0">
                <a:schemeClr val="lt1">
                  <a:hueOff val="0"/>
                  <a:satOff val="0"/>
                  <a:lumOff val="0"/>
                  <a:alphaOff val="0"/>
                </a:schemeClr>
              </a:lnRef>
              <a:fillRef idx="3">
                <a:schemeClr val="accent1">
                  <a:alpha val="90000"/>
                  <a:hueOff val="0"/>
                  <a:satOff val="0"/>
                  <a:lumOff val="0"/>
                  <a:alphaOff val="-34286"/>
                </a:schemeClr>
              </a:fillRef>
              <a:effectRef idx="3">
                <a:schemeClr val="accent1">
                  <a:alpha val="90000"/>
                  <a:hueOff val="0"/>
                  <a:satOff val="0"/>
                  <a:lumOff val="0"/>
                  <a:alphaOff val="-34286"/>
                </a:schemeClr>
              </a:effectRef>
              <a:fontRef idx="minor">
                <a:schemeClr val="lt1"/>
              </a:fontRef>
            </p:style>
            <p:txBody>
              <a:bodyPr spcFirstLastPara="0" vert="horz" wrap="square" lIns="89777" tIns="89777" rIns="89777" bIns="89777" numCol="1" spcCol="1270" anchor="ctr" anchorCtr="0">
                <a:noAutofit/>
              </a:bodyPr>
              <a:lstStyle/>
              <a:p>
                <a:pPr marL="0" lvl="0" indent="0" algn="l" defTabSz="622300">
                  <a:lnSpc>
                    <a:spcPct val="90000"/>
                  </a:lnSpc>
                  <a:spcBef>
                    <a:spcPct val="0"/>
                  </a:spcBef>
                  <a:spcAft>
                    <a:spcPct val="35000"/>
                  </a:spcAft>
                  <a:buNone/>
                </a:pPr>
                <a:r>
                  <a:rPr lang="en-GB" sz="1400" b="0" i="0" u="none" kern="1200"/>
                  <a:t>The integration of metabolomics with other 'omics' disciplines, such as genomics and proteomics, is an essential step forward</a:t>
                </a:r>
                <a:endParaRPr lang="en-GB" sz="1400" kern="1200"/>
              </a:p>
            </p:txBody>
          </p:sp>
          <p:sp>
            <p:nvSpPr>
              <p:cNvPr id="13" name="Freeform 12">
                <a:extLst>
                  <a:ext uri="{FF2B5EF4-FFF2-40B4-BE49-F238E27FC236}">
                    <a16:creationId xmlns:a16="http://schemas.microsoft.com/office/drawing/2014/main" id="{74AE8526-7776-FDDD-5129-5AE98E2E319E}"/>
                  </a:ext>
                </a:extLst>
              </p:cNvPr>
              <p:cNvSpPr/>
              <p:nvPr/>
            </p:nvSpPr>
            <p:spPr>
              <a:xfrm>
                <a:off x="461173" y="5336848"/>
                <a:ext cx="6899085" cy="468000"/>
              </a:xfrm>
              <a:custGeom>
                <a:avLst/>
                <a:gdLst>
                  <a:gd name="connsiteX0" fmla="*/ 0 w 6899085"/>
                  <a:gd name="connsiteY0" fmla="*/ 124406 h 746420"/>
                  <a:gd name="connsiteX1" fmla="*/ 124406 w 6899085"/>
                  <a:gd name="connsiteY1" fmla="*/ 0 h 746420"/>
                  <a:gd name="connsiteX2" fmla="*/ 6774679 w 6899085"/>
                  <a:gd name="connsiteY2" fmla="*/ 0 h 746420"/>
                  <a:gd name="connsiteX3" fmla="*/ 6899085 w 6899085"/>
                  <a:gd name="connsiteY3" fmla="*/ 124406 h 746420"/>
                  <a:gd name="connsiteX4" fmla="*/ 6899085 w 6899085"/>
                  <a:gd name="connsiteY4" fmla="*/ 622014 h 746420"/>
                  <a:gd name="connsiteX5" fmla="*/ 6774679 w 6899085"/>
                  <a:gd name="connsiteY5" fmla="*/ 746420 h 746420"/>
                  <a:gd name="connsiteX6" fmla="*/ 124406 w 6899085"/>
                  <a:gd name="connsiteY6" fmla="*/ 746420 h 746420"/>
                  <a:gd name="connsiteX7" fmla="*/ 0 w 6899085"/>
                  <a:gd name="connsiteY7" fmla="*/ 622014 h 746420"/>
                  <a:gd name="connsiteX8" fmla="*/ 0 w 6899085"/>
                  <a:gd name="connsiteY8" fmla="*/ 124406 h 7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9085" h="746420">
                    <a:moveTo>
                      <a:pt x="0" y="124406"/>
                    </a:moveTo>
                    <a:cubicBezTo>
                      <a:pt x="0" y="55698"/>
                      <a:pt x="55698" y="0"/>
                      <a:pt x="124406" y="0"/>
                    </a:cubicBezTo>
                    <a:lnTo>
                      <a:pt x="6774679" y="0"/>
                    </a:lnTo>
                    <a:cubicBezTo>
                      <a:pt x="6843387" y="0"/>
                      <a:pt x="6899085" y="55698"/>
                      <a:pt x="6899085" y="124406"/>
                    </a:cubicBezTo>
                    <a:lnTo>
                      <a:pt x="6899085" y="622014"/>
                    </a:lnTo>
                    <a:cubicBezTo>
                      <a:pt x="6899085" y="690722"/>
                      <a:pt x="6843387" y="746420"/>
                      <a:pt x="6774679" y="746420"/>
                    </a:cubicBezTo>
                    <a:lnTo>
                      <a:pt x="124406" y="746420"/>
                    </a:lnTo>
                    <a:cubicBezTo>
                      <a:pt x="55698" y="746420"/>
                      <a:pt x="0" y="690722"/>
                      <a:pt x="0" y="622014"/>
                    </a:cubicBezTo>
                    <a:lnTo>
                      <a:pt x="0" y="124406"/>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0">
                <a:schemeClr val="lt1">
                  <a:hueOff val="0"/>
                  <a:satOff val="0"/>
                  <a:lumOff val="0"/>
                  <a:alphaOff val="0"/>
                </a:schemeClr>
              </a:lnRef>
              <a:fillRef idx="3">
                <a:schemeClr val="accent1">
                  <a:alpha val="90000"/>
                  <a:hueOff val="0"/>
                  <a:satOff val="0"/>
                  <a:lumOff val="0"/>
                  <a:alphaOff val="-40000"/>
                </a:schemeClr>
              </a:fillRef>
              <a:effectRef idx="3">
                <a:schemeClr val="accent1">
                  <a:alpha val="90000"/>
                  <a:hueOff val="0"/>
                  <a:satOff val="0"/>
                  <a:lumOff val="0"/>
                  <a:alphaOff val="-40000"/>
                </a:schemeClr>
              </a:effectRef>
              <a:fontRef idx="minor">
                <a:schemeClr val="lt1"/>
              </a:fontRef>
            </p:style>
            <p:txBody>
              <a:bodyPr spcFirstLastPara="0" vert="horz" wrap="square" lIns="89777" tIns="89777" rIns="89777" bIns="89777" numCol="1" spcCol="1270" anchor="ctr" anchorCtr="0">
                <a:noAutofit/>
              </a:bodyPr>
              <a:lstStyle/>
              <a:p>
                <a:pPr marL="0" lvl="0" indent="0" algn="l" defTabSz="622300">
                  <a:lnSpc>
                    <a:spcPct val="90000"/>
                  </a:lnSpc>
                  <a:spcBef>
                    <a:spcPct val="0"/>
                  </a:spcBef>
                  <a:spcAft>
                    <a:spcPct val="35000"/>
                  </a:spcAft>
                  <a:buNone/>
                </a:pPr>
                <a:r>
                  <a:rPr lang="en-US" sz="1400" kern="1200" dirty="0"/>
                  <a:t>Neurodegeneration as a metabolic disease can be prevented by adhering to healthy lifestyle satisfying your microbiome</a:t>
                </a:r>
                <a:endParaRPr lang="en-GB" sz="1400" kern="1200" dirty="0"/>
              </a:p>
            </p:txBody>
          </p:sp>
        </p:grpSp>
      </p:grpSp>
      <p:pic>
        <p:nvPicPr>
          <p:cNvPr id="14" name="Picture 13" descr="Diagram of a human body with labeled diagram&#10;&#10;Description automatically generated with medium confidence">
            <a:extLst>
              <a:ext uri="{FF2B5EF4-FFF2-40B4-BE49-F238E27FC236}">
                <a16:creationId xmlns:a16="http://schemas.microsoft.com/office/drawing/2014/main" id="{A1236EA9-6966-62C0-EFD6-21599C10A290}"/>
              </a:ext>
            </a:extLst>
          </p:cNvPr>
          <p:cNvPicPr>
            <a:picLocks noChangeAspect="1"/>
          </p:cNvPicPr>
          <p:nvPr/>
        </p:nvPicPr>
        <p:blipFill rotWithShape="1">
          <a:blip r:embed="rId6">
            <a:extLst>
              <a:ext uri="{837473B0-CC2E-450A-ABE3-18F120FF3D39}">
                <a1611:picAttrSrcUrl xmlns:a1611="http://schemas.microsoft.com/office/drawing/2016/11/main" r:id="rId4"/>
              </a:ext>
            </a:extLst>
          </a:blip>
          <a:srcRect l="-3226" t="2491" r="-5463" b="3464"/>
          <a:stretch/>
        </p:blipFill>
        <p:spPr>
          <a:xfrm>
            <a:off x="8620569" y="241624"/>
            <a:ext cx="3600000" cy="316800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414691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a:extLst>
              <a:ext uri="{FF2B5EF4-FFF2-40B4-BE49-F238E27FC236}">
                <a16:creationId xmlns:a16="http://schemas.microsoft.com/office/drawing/2014/main" id="{958B1172-3C80-A3A6-6064-E21904E431DF}"/>
              </a:ext>
            </a:extLst>
          </p:cNvPr>
          <p:cNvSpPr>
            <a:spLocks noGrp="1"/>
          </p:cNvSpPr>
          <p:nvPr>
            <p:ph idx="1"/>
          </p:nvPr>
        </p:nvSpPr>
        <p:spPr>
          <a:xfrm>
            <a:off x="773206" y="860851"/>
            <a:ext cx="10645588" cy="5370605"/>
          </a:xfrm>
        </p:spPr>
        <p:txBody>
          <a:bodyPr>
            <a:normAutofit fontScale="40000" lnSpcReduction="20000"/>
          </a:bodyPr>
          <a:lstStyle/>
          <a:p>
            <a:pPr marL="0" indent="0">
              <a:buNone/>
            </a:pPr>
            <a:r>
              <a:rPr lang="sl-SI" sz="1700" dirty="0"/>
              <a:t>Mandatory:</a:t>
            </a:r>
          </a:p>
          <a:p>
            <a:pPr marL="342900" indent="-342900">
              <a:buFont typeface="+mj-lt"/>
              <a:buAutoNum type="arabicParenR"/>
            </a:pPr>
            <a:r>
              <a:rPr lang="en-US" sz="1400" b="0" i="0" u="none" strike="noStrike" dirty="0" err="1">
                <a:effectLst/>
              </a:rPr>
              <a:t>Bourgognon</a:t>
            </a:r>
            <a:r>
              <a:rPr lang="en-US" sz="1400" b="0" i="0" u="none" strike="noStrike" dirty="0">
                <a:effectLst/>
              </a:rPr>
              <a:t> JM, Steinert JR. The metabolome identity: basis for discovery of biomarkers in neurodegeneration. </a:t>
            </a:r>
            <a:r>
              <a:rPr lang="en-US" sz="1400" b="0" i="1" u="none" strike="noStrike" dirty="0">
                <a:effectLst/>
              </a:rPr>
              <a:t>Neural Regen Res</a:t>
            </a:r>
            <a:r>
              <a:rPr lang="en-US" sz="1400" b="0" i="0" u="none" strike="noStrike" dirty="0">
                <a:effectLst/>
              </a:rPr>
              <a:t>. 2019 </a:t>
            </a:r>
          </a:p>
          <a:p>
            <a:pPr marL="342900" indent="-342900">
              <a:buFont typeface="+mj-lt"/>
              <a:buAutoNum type="arabicParenR"/>
            </a:pPr>
            <a:r>
              <a:rPr lang="en-US" sz="1400" b="0" i="0" u="none" strike="noStrike" dirty="0">
                <a:effectLst/>
              </a:rPr>
              <a:t>M Quintero Escobar, et al. Metabolomics in degenerative brain diseases, </a:t>
            </a:r>
            <a:r>
              <a:rPr lang="en-US" sz="1400" b="0" i="1" u="none" strike="noStrike" dirty="0">
                <a:effectLst/>
              </a:rPr>
              <a:t>Brain Research</a:t>
            </a:r>
            <a:r>
              <a:rPr lang="en-US" sz="1400" b="0" i="0" u="none" strike="noStrike" dirty="0">
                <a:effectLst/>
              </a:rPr>
              <a:t>, 2021</a:t>
            </a:r>
          </a:p>
          <a:p>
            <a:pPr marL="342900" indent="-342900">
              <a:buFont typeface="+mj-lt"/>
              <a:buAutoNum type="arabicParenR"/>
            </a:pPr>
            <a:r>
              <a:rPr lang="en-US" sz="1400" b="0" i="0" u="none" strike="noStrike" dirty="0">
                <a:effectLst/>
              </a:rPr>
              <a:t>Hou, Y., Dan, X., </a:t>
            </a:r>
            <a:r>
              <a:rPr lang="en-US" sz="1400" b="0" i="0" u="none" strike="noStrike" dirty="0" err="1">
                <a:effectLst/>
              </a:rPr>
              <a:t>Babbar</a:t>
            </a:r>
            <a:r>
              <a:rPr lang="en-US" sz="1400" b="0" i="0" u="none" strike="noStrike" dirty="0">
                <a:effectLst/>
              </a:rPr>
              <a:t>, M. </a:t>
            </a:r>
            <a:r>
              <a:rPr lang="en-US" sz="1400" b="0" i="1" u="none" strike="noStrike" dirty="0">
                <a:effectLst/>
              </a:rPr>
              <a:t>et al.</a:t>
            </a:r>
            <a:r>
              <a:rPr lang="en-US" sz="1400" b="0" i="0" u="none" strike="noStrike" dirty="0">
                <a:effectLst/>
              </a:rPr>
              <a:t> Ageing as a risk factor for neurodegenerative disease. </a:t>
            </a:r>
            <a:r>
              <a:rPr lang="en-US" sz="1400" b="0" i="1" u="none" strike="noStrike" dirty="0">
                <a:effectLst/>
              </a:rPr>
              <a:t>Nat Rev Neurol</a:t>
            </a:r>
            <a:r>
              <a:rPr lang="en-US" sz="1400" b="1" dirty="0"/>
              <a:t>, </a:t>
            </a:r>
            <a:r>
              <a:rPr lang="en-US" sz="1400" b="0" i="0" u="none" strike="noStrike" dirty="0">
                <a:effectLst/>
              </a:rPr>
              <a:t>2019</a:t>
            </a:r>
          </a:p>
          <a:p>
            <a:pPr marL="342900" indent="-342900">
              <a:buFont typeface="+mj-lt"/>
              <a:buAutoNum type="arabicParenR"/>
            </a:pPr>
            <a:r>
              <a:rPr lang="en-GB" sz="1400" b="0" i="0" u="none" strike="noStrike" dirty="0">
                <a:solidFill>
                  <a:srgbClr val="222222"/>
                </a:solidFill>
                <a:effectLst/>
              </a:rPr>
              <a:t>Pataky MW, Young WF, Nair KS. Hormonal and Metabolic Changes of Aging and the Influence of Lifestyle Modifications. </a:t>
            </a:r>
            <a:r>
              <a:rPr lang="en-GB" sz="1400" i="1" dirty="0"/>
              <a:t>Mayo Clin Proc</a:t>
            </a:r>
            <a:r>
              <a:rPr lang="en-GB" sz="1400" dirty="0">
                <a:solidFill>
                  <a:srgbClr val="222222"/>
                </a:solidFill>
              </a:rPr>
              <a:t>, </a:t>
            </a:r>
            <a:r>
              <a:rPr lang="en-GB" sz="1400" b="0" i="0" u="none" strike="noStrike" dirty="0">
                <a:solidFill>
                  <a:srgbClr val="222222"/>
                </a:solidFill>
                <a:effectLst/>
              </a:rPr>
              <a:t>2021</a:t>
            </a:r>
          </a:p>
          <a:p>
            <a:pPr marL="342900" indent="-342900">
              <a:buFont typeface="+mj-lt"/>
              <a:buAutoNum type="arabicParenR"/>
            </a:pPr>
            <a:r>
              <a:rPr lang="en-GB" sz="1400" b="0" i="0" u="none" strike="noStrike" dirty="0">
                <a:solidFill>
                  <a:srgbClr val="222222"/>
                </a:solidFill>
                <a:effectLst/>
              </a:rPr>
              <a:t>Self, W.K., Holtzman, D.M. Emerging diagnostics and therapeutics for Alzheimer disease. </a:t>
            </a:r>
            <a:r>
              <a:rPr lang="en-GB" sz="1400" b="0" i="1" u="none" strike="noStrike" dirty="0">
                <a:solidFill>
                  <a:srgbClr val="222222"/>
                </a:solidFill>
                <a:effectLst/>
              </a:rPr>
              <a:t>Nat Med</a:t>
            </a:r>
            <a:r>
              <a:rPr lang="en-GB" sz="1400" dirty="0">
                <a:solidFill>
                  <a:srgbClr val="222222"/>
                </a:solidFill>
              </a:rPr>
              <a:t>, </a:t>
            </a:r>
            <a:r>
              <a:rPr lang="en-GB" sz="1400" b="0" i="0" u="none" strike="noStrike" dirty="0">
                <a:solidFill>
                  <a:srgbClr val="222222"/>
                </a:solidFill>
                <a:effectLst/>
              </a:rPr>
              <a:t>2023</a:t>
            </a:r>
          </a:p>
          <a:p>
            <a:pPr marL="342900" indent="-342900">
              <a:buFont typeface="+mj-lt"/>
              <a:buAutoNum type="arabicParenR"/>
            </a:pPr>
            <a:r>
              <a:rPr lang="en-GB" sz="1400" b="0" i="0" u="none" strike="noStrike" dirty="0">
                <a:solidFill>
                  <a:srgbClr val="222222"/>
                </a:solidFill>
                <a:effectLst/>
              </a:rPr>
              <a:t>Park, J., Kim, C.H. Regulation of common neurological disorders by gut microbial metabolites. </a:t>
            </a:r>
            <a:r>
              <a:rPr lang="en-GB" sz="1400" i="1" dirty="0"/>
              <a:t>Exp Mol Med</a:t>
            </a:r>
            <a:r>
              <a:rPr lang="en-GB" sz="1400" b="0" i="0" u="none" strike="noStrike" dirty="0">
                <a:solidFill>
                  <a:srgbClr val="222222"/>
                </a:solidFill>
                <a:effectLst/>
              </a:rPr>
              <a:t>, 2021</a:t>
            </a:r>
          </a:p>
          <a:p>
            <a:pPr marL="342900" indent="-342900">
              <a:lnSpc>
                <a:spcPct val="100000"/>
              </a:lnSpc>
              <a:buFont typeface="+mj-lt"/>
              <a:buAutoNum type="arabicParenR"/>
            </a:pPr>
            <a:r>
              <a:rPr lang="en-US" sz="1400" dirty="0">
                <a:solidFill>
                  <a:srgbClr val="222222"/>
                </a:solidFill>
              </a:rPr>
              <a:t>Bruno Dubois, et al. Clinical diagnosis of Alzheimer's disease: recommendations of the International Working Group, </a:t>
            </a:r>
            <a:r>
              <a:rPr lang="en-US" sz="1400" i="1" dirty="0"/>
              <a:t>The Lancet Neurology</a:t>
            </a:r>
            <a:r>
              <a:rPr lang="en-US" sz="1400" dirty="0">
                <a:solidFill>
                  <a:srgbClr val="222222"/>
                </a:solidFill>
              </a:rPr>
              <a:t>, 2021</a:t>
            </a:r>
          </a:p>
          <a:p>
            <a:pPr marL="342900" indent="-342900">
              <a:lnSpc>
                <a:spcPct val="100000"/>
              </a:lnSpc>
              <a:buFont typeface="+mj-lt"/>
              <a:buAutoNum type="arabicParenR"/>
            </a:pPr>
            <a:r>
              <a:rPr lang="en-US" sz="1400" dirty="0" err="1">
                <a:solidFill>
                  <a:srgbClr val="222222"/>
                </a:solidFill>
              </a:rPr>
              <a:t>Vascellari</a:t>
            </a:r>
            <a:r>
              <a:rPr lang="en-US" sz="1400" dirty="0">
                <a:solidFill>
                  <a:srgbClr val="222222"/>
                </a:solidFill>
              </a:rPr>
              <a:t> S, et al. Gut Microbiota and Metabolome Alterations Associated with Parkinson’s Disease, </a:t>
            </a:r>
            <a:r>
              <a:rPr lang="en-US" sz="1400" i="1" dirty="0"/>
              <a:t>ASM Journals</a:t>
            </a:r>
            <a:r>
              <a:rPr lang="en-US" sz="1400" dirty="0">
                <a:solidFill>
                  <a:srgbClr val="222222"/>
                </a:solidFill>
              </a:rPr>
              <a:t>, 2020</a:t>
            </a:r>
          </a:p>
          <a:p>
            <a:pPr marL="0" indent="0">
              <a:buNone/>
            </a:pPr>
            <a:endParaRPr lang="sl-SI" sz="1600" dirty="0"/>
          </a:p>
          <a:p>
            <a:pPr marL="0" indent="0">
              <a:buNone/>
            </a:pPr>
            <a:r>
              <a:rPr lang="sl-SI" sz="1700" dirty="0" err="1"/>
              <a:t>Additional</a:t>
            </a:r>
            <a:r>
              <a:rPr lang="sl-SI" sz="1700" dirty="0"/>
              <a:t>:</a:t>
            </a:r>
          </a:p>
          <a:p>
            <a:pPr marL="342900" indent="-342900">
              <a:lnSpc>
                <a:spcPct val="100000"/>
              </a:lnSpc>
              <a:buFont typeface="+mj-lt"/>
              <a:buAutoNum type="arabicParenR"/>
            </a:pPr>
            <a:r>
              <a:rPr lang="en-GB" sz="1400" dirty="0">
                <a:solidFill>
                  <a:srgbClr val="222222"/>
                </a:solidFill>
              </a:rPr>
              <a:t>E.L. Dillon, Protein Metabolism in the Elderly: Molecular and Cellular Aspects, Academic Press, 2016</a:t>
            </a:r>
          </a:p>
          <a:p>
            <a:pPr marL="342900" indent="-342900">
              <a:lnSpc>
                <a:spcPct val="100000"/>
              </a:lnSpc>
              <a:buFont typeface="+mj-lt"/>
              <a:buAutoNum type="arabicParenR"/>
            </a:pPr>
            <a:r>
              <a:rPr lang="en-GB" sz="1400" dirty="0">
                <a:solidFill>
                  <a:srgbClr val="222222"/>
                </a:solidFill>
              </a:rPr>
              <a:t>Castro, A, et al. The Aging Process: A Metabolomics Perspective. </a:t>
            </a:r>
            <a:r>
              <a:rPr lang="en-GB" sz="1400" i="1" dirty="0"/>
              <a:t>Molecules</a:t>
            </a:r>
            <a:r>
              <a:rPr lang="en-GB" sz="1400" dirty="0">
                <a:solidFill>
                  <a:srgbClr val="222222"/>
                </a:solidFill>
              </a:rPr>
              <a:t>, 2022</a:t>
            </a:r>
            <a:endParaRPr lang="sl-SI" sz="1400" dirty="0">
              <a:solidFill>
                <a:srgbClr val="222222"/>
              </a:solidFill>
            </a:endParaRPr>
          </a:p>
          <a:p>
            <a:pPr marL="342900" indent="-342900">
              <a:lnSpc>
                <a:spcPct val="100000"/>
              </a:lnSpc>
              <a:buFont typeface="+mj-lt"/>
              <a:buAutoNum type="arabicParenR"/>
            </a:pPr>
            <a:r>
              <a:rPr lang="sl-SI" sz="1400" dirty="0">
                <a:solidFill>
                  <a:srgbClr val="222222"/>
                </a:solidFill>
              </a:rPr>
              <a:t>Mapstone, M., Cheema, A., Fiandaca, M. et al. Plasma phospholipids identify antecedent memory impairment in older adults. </a:t>
            </a:r>
            <a:r>
              <a:rPr lang="sl-SI" sz="1400" i="1" dirty="0"/>
              <a:t>Nat Med</a:t>
            </a:r>
            <a:r>
              <a:rPr lang="sl-SI" sz="1400" dirty="0">
                <a:solidFill>
                  <a:srgbClr val="222222"/>
                </a:solidFill>
              </a:rPr>
              <a:t>, 2014</a:t>
            </a:r>
          </a:p>
          <a:p>
            <a:pPr marL="342900" indent="-342900">
              <a:lnSpc>
                <a:spcPct val="100000"/>
              </a:lnSpc>
              <a:buFont typeface="+mj-lt"/>
              <a:buAutoNum type="arabicParenR"/>
            </a:pPr>
            <a:r>
              <a:rPr lang="en-GB" sz="1400" dirty="0">
                <a:solidFill>
                  <a:srgbClr val="222222"/>
                </a:solidFill>
              </a:rPr>
              <a:t>Jack CR Jr. A/T/N: An unbiased descriptive classification scheme for Alzheimer disease biomarkers. </a:t>
            </a:r>
            <a:r>
              <a:rPr lang="en-GB" sz="1400" i="1" dirty="0"/>
              <a:t>Neurology</a:t>
            </a:r>
            <a:r>
              <a:rPr lang="en-GB" sz="1400" i="1" dirty="0">
                <a:solidFill>
                  <a:srgbClr val="222222"/>
                </a:solidFill>
              </a:rPr>
              <a:t>,</a:t>
            </a:r>
            <a:r>
              <a:rPr lang="en-GB" sz="1400" dirty="0">
                <a:solidFill>
                  <a:srgbClr val="222222"/>
                </a:solidFill>
              </a:rPr>
              <a:t> 2016</a:t>
            </a:r>
          </a:p>
          <a:p>
            <a:pPr marL="342900" indent="-342900">
              <a:lnSpc>
                <a:spcPct val="100000"/>
              </a:lnSpc>
              <a:buFont typeface="+mj-lt"/>
              <a:buAutoNum type="arabicParenR"/>
            </a:pPr>
            <a:r>
              <a:rPr lang="sl-SI" sz="1400" dirty="0">
                <a:solidFill>
                  <a:srgbClr val="222222"/>
                </a:solidFill>
              </a:rPr>
              <a:t>Sharma R, Ramanathan A. The Aging Metabolome-Biomarkers to Hub Metabolites. </a:t>
            </a:r>
            <a:r>
              <a:rPr lang="sl-SI" sz="1400" i="1" dirty="0"/>
              <a:t>Proteomics</a:t>
            </a:r>
            <a:r>
              <a:rPr lang="sl-SI" sz="1400" i="1" dirty="0">
                <a:solidFill>
                  <a:srgbClr val="222222"/>
                </a:solidFill>
              </a:rPr>
              <a:t>,</a:t>
            </a:r>
            <a:r>
              <a:rPr lang="sl-SI" sz="1400" dirty="0">
                <a:solidFill>
                  <a:srgbClr val="222222"/>
                </a:solidFill>
              </a:rPr>
              <a:t> 2020</a:t>
            </a:r>
          </a:p>
          <a:p>
            <a:pPr marL="342900" indent="-342900">
              <a:lnSpc>
                <a:spcPct val="100000"/>
              </a:lnSpc>
              <a:buFont typeface="+mj-lt"/>
              <a:buAutoNum type="arabicParenR"/>
            </a:pPr>
            <a:r>
              <a:rPr lang="sl-SI" sz="1400" dirty="0">
                <a:solidFill>
                  <a:srgbClr val="222222"/>
                </a:solidFill>
              </a:rPr>
              <a:t>Perez-Pardo P, Kliest T, Dodiya HB, Broersen LM, Garssen J, Keshavarzian A, Kraneveld AD. The gut-brain axis in Parkinson's disease: Possibilities for food-based therapies</a:t>
            </a:r>
            <a:r>
              <a:rPr lang="sl-SI" sz="1400" i="1" dirty="0">
                <a:solidFill>
                  <a:srgbClr val="222222"/>
                </a:solidFill>
              </a:rPr>
              <a:t>. Eur J Pharmacol, </a:t>
            </a:r>
            <a:r>
              <a:rPr lang="sl-SI" sz="1400" dirty="0">
                <a:solidFill>
                  <a:srgbClr val="222222"/>
                </a:solidFill>
              </a:rPr>
              <a:t>2017</a:t>
            </a:r>
          </a:p>
          <a:p>
            <a:pPr marL="342900" indent="-342900">
              <a:lnSpc>
                <a:spcPct val="100000"/>
              </a:lnSpc>
              <a:buFont typeface="+mj-lt"/>
              <a:buAutoNum type="arabicParenR"/>
            </a:pPr>
            <a:r>
              <a:rPr lang="en-US" sz="1400" dirty="0">
                <a:solidFill>
                  <a:srgbClr val="222222"/>
                </a:solidFill>
                <a:hlinkClick r:id="rId3">
                  <a:extLst>
                    <a:ext uri="{A12FA001-AC4F-418D-AE19-62706E023703}">
                      <ahyp:hlinkClr xmlns:ahyp="http://schemas.microsoft.com/office/drawing/2018/hyperlinkcolor" val="tx"/>
                    </a:ext>
                  </a:extLst>
                </a:hlinkClick>
              </a:rPr>
              <a:t>https://www.diagnosticsolutionslab.com</a:t>
            </a:r>
            <a:endParaRPr lang="en-US" sz="1400" dirty="0">
              <a:solidFill>
                <a:srgbClr val="222222"/>
              </a:solidFill>
            </a:endParaRPr>
          </a:p>
          <a:p>
            <a:pPr marL="342900" indent="-342900">
              <a:lnSpc>
                <a:spcPct val="100000"/>
              </a:lnSpc>
              <a:buFont typeface="+mj-lt"/>
              <a:buAutoNum type="arabicParenR"/>
            </a:pPr>
            <a:r>
              <a:rPr lang="en-US" sz="1400" dirty="0">
                <a:solidFill>
                  <a:srgbClr val="222222"/>
                </a:solidFill>
              </a:rPr>
              <a:t>https://</a:t>
            </a:r>
            <a:r>
              <a:rPr lang="en-US" sz="1400" dirty="0" err="1">
                <a:solidFill>
                  <a:srgbClr val="222222"/>
                </a:solidFill>
              </a:rPr>
              <a:t>www.bluezones.com</a:t>
            </a:r>
            <a:endParaRPr lang="en-US" sz="1400" dirty="0">
              <a:solidFill>
                <a:srgbClr val="222222"/>
              </a:solidFill>
            </a:endParaRPr>
          </a:p>
          <a:p>
            <a:pPr marL="342900" indent="-342900">
              <a:lnSpc>
                <a:spcPct val="100000"/>
              </a:lnSpc>
              <a:buFont typeface="+mj-lt"/>
              <a:buAutoNum type="arabicParenR"/>
            </a:pPr>
            <a:r>
              <a:rPr lang="en-US" sz="1400" dirty="0" err="1">
                <a:solidFill>
                  <a:srgbClr val="222222"/>
                </a:solidFill>
              </a:rPr>
              <a:t>MahmoudianDehkordi</a:t>
            </a:r>
            <a:r>
              <a:rPr lang="en-US" sz="1400" dirty="0">
                <a:solidFill>
                  <a:srgbClr val="222222"/>
                </a:solidFill>
              </a:rPr>
              <a:t> S. Altered bile acid profile associates with cognitive impairment in Alzheimer's disease-An emerging role for gut microbiome..</a:t>
            </a:r>
            <a:r>
              <a:rPr lang="en-US" sz="1400" i="1" dirty="0">
                <a:solidFill>
                  <a:srgbClr val="222222"/>
                </a:solidFill>
              </a:rPr>
              <a:t> </a:t>
            </a:r>
            <a:r>
              <a:rPr lang="en-US" sz="1400" i="1" dirty="0" err="1">
                <a:solidFill>
                  <a:srgbClr val="222222"/>
                </a:solidFill>
              </a:rPr>
              <a:t>Alzheimers</a:t>
            </a:r>
            <a:r>
              <a:rPr lang="en-US" sz="1400" i="1" dirty="0">
                <a:solidFill>
                  <a:srgbClr val="222222"/>
                </a:solidFill>
              </a:rPr>
              <a:t> Dement, </a:t>
            </a:r>
            <a:r>
              <a:rPr lang="en-US" sz="1400" dirty="0">
                <a:solidFill>
                  <a:srgbClr val="222222"/>
                </a:solidFill>
              </a:rPr>
              <a:t>2019</a:t>
            </a:r>
            <a:endParaRPr lang="sl-SI" sz="1600" dirty="0"/>
          </a:p>
          <a:p>
            <a:pPr marL="0" indent="0">
              <a:buNone/>
            </a:pPr>
            <a:r>
              <a:rPr lang="sl-SI" sz="1700" dirty="0" err="1"/>
              <a:t>Advanced</a:t>
            </a:r>
            <a:r>
              <a:rPr lang="sl-SI" sz="1700" dirty="0"/>
              <a:t>:</a:t>
            </a:r>
            <a:endParaRPr lang="en-US" sz="1700" dirty="0"/>
          </a:p>
          <a:p>
            <a:pPr marL="342900" indent="-342900">
              <a:lnSpc>
                <a:spcPct val="100000"/>
              </a:lnSpc>
              <a:buFont typeface="+mj-lt"/>
              <a:buAutoNum type="arabicParenR"/>
            </a:pPr>
            <a:r>
              <a:rPr lang="sl-SI" sz="1400" dirty="0">
                <a:solidFill>
                  <a:srgbClr val="222222"/>
                </a:solidFill>
              </a:rPr>
              <a:t>The Human Metabolome Database - </a:t>
            </a:r>
            <a:r>
              <a:rPr lang="sl-SI" sz="1400" dirty="0">
                <a:solidFill>
                  <a:srgbClr val="222222"/>
                </a:solidFill>
                <a:hlinkClick r:id="rId4">
                  <a:extLst>
                    <a:ext uri="{A12FA001-AC4F-418D-AE19-62706E023703}">
                      <ahyp:hlinkClr xmlns:ahyp="http://schemas.microsoft.com/office/drawing/2018/hyperlinkcolor" val="tx"/>
                    </a:ext>
                  </a:extLst>
                </a:hlinkClick>
              </a:rPr>
              <a:t>https://hmdb.ca</a:t>
            </a:r>
            <a:endParaRPr lang="sl-SI" sz="1400" dirty="0">
              <a:solidFill>
                <a:srgbClr val="222222"/>
              </a:solidFill>
            </a:endParaRPr>
          </a:p>
          <a:p>
            <a:pPr marL="342900" indent="-342900">
              <a:lnSpc>
                <a:spcPct val="100000"/>
              </a:lnSpc>
              <a:buFont typeface="+mj-lt"/>
              <a:buAutoNum type="arabicParenR"/>
            </a:pPr>
            <a:r>
              <a:rPr lang="sl-SI" sz="1400" dirty="0">
                <a:solidFill>
                  <a:srgbClr val="222222"/>
                </a:solidFill>
              </a:rPr>
              <a:t>https://www.bioinformatics.ca</a:t>
            </a:r>
          </a:p>
          <a:p>
            <a:pPr marL="342900" indent="-342900">
              <a:lnSpc>
                <a:spcPct val="100000"/>
              </a:lnSpc>
              <a:buFont typeface="+mj-lt"/>
              <a:buAutoNum type="arabicParenR"/>
            </a:pPr>
            <a:r>
              <a:rPr lang="sl-SI" sz="1400" dirty="0">
                <a:solidFill>
                  <a:srgbClr val="222222"/>
                </a:solidFill>
              </a:rPr>
              <a:t>Self, W.K., Holtzman, D.M. Emerging diagnostics and therapeutics for Alzheimer disease. </a:t>
            </a:r>
            <a:r>
              <a:rPr lang="sl-SI" sz="1400" i="1" dirty="0"/>
              <a:t>Nat Med</a:t>
            </a:r>
            <a:r>
              <a:rPr lang="sl-SI" sz="1400" dirty="0">
                <a:solidFill>
                  <a:srgbClr val="222222"/>
                </a:solidFill>
              </a:rPr>
              <a:t>, 2023</a:t>
            </a:r>
          </a:p>
          <a:p>
            <a:pPr marL="342900" indent="-342900">
              <a:lnSpc>
                <a:spcPct val="100000"/>
              </a:lnSpc>
              <a:buFont typeface="+mj-lt"/>
              <a:buAutoNum type="arabicParenR"/>
            </a:pPr>
            <a:r>
              <a:rPr lang="sl-SI" sz="1400" dirty="0">
                <a:solidFill>
                  <a:srgbClr val="222222"/>
                </a:solidFill>
              </a:rPr>
              <a:t>Jack CR Jr. A/T/N: An unbiased descriptive classification scheme for Alzheimer disease biomarkers. </a:t>
            </a:r>
            <a:r>
              <a:rPr lang="sl-SI" sz="1400" i="1" dirty="0">
                <a:solidFill>
                  <a:srgbClr val="222222"/>
                </a:solidFill>
              </a:rPr>
              <a:t>Neurology, </a:t>
            </a:r>
            <a:r>
              <a:rPr lang="sl-SI" sz="1400" dirty="0">
                <a:solidFill>
                  <a:srgbClr val="222222"/>
                </a:solidFill>
              </a:rPr>
              <a:t>2016</a:t>
            </a:r>
          </a:p>
          <a:p>
            <a:pPr marL="342900" indent="-342900">
              <a:lnSpc>
                <a:spcPct val="100000"/>
              </a:lnSpc>
              <a:buFont typeface="+mj-lt"/>
              <a:buAutoNum type="arabicParenR"/>
            </a:pPr>
            <a:r>
              <a:rPr lang="en-US" sz="1400" dirty="0"/>
              <a:t>Lorraine Brennan, </a:t>
            </a:r>
            <a:r>
              <a:rPr lang="en-US" sz="1400" dirty="0" err="1"/>
              <a:t>Baukje</a:t>
            </a:r>
            <a:r>
              <a:rPr lang="en-US" sz="1400" dirty="0"/>
              <a:t> de </a:t>
            </a:r>
            <a:r>
              <a:rPr lang="en-US" sz="1400" dirty="0" err="1"/>
              <a:t>Roos</a:t>
            </a:r>
            <a:r>
              <a:rPr lang="en-US" sz="1400" dirty="0"/>
              <a:t>, Role of metabolomics in the delivery of precision nutrition, Redox Biology, 2023</a:t>
            </a:r>
          </a:p>
          <a:p>
            <a:pPr marL="0" indent="0">
              <a:lnSpc>
                <a:spcPct val="100000"/>
              </a:lnSpc>
              <a:buNone/>
            </a:pPr>
            <a:endParaRPr lang="sl-SI" sz="1400" dirty="0">
              <a:solidFill>
                <a:srgbClr val="222222"/>
              </a:solidFill>
            </a:endParaRPr>
          </a:p>
          <a:p>
            <a:pPr marL="342900" indent="-342900">
              <a:buFont typeface="+mj-lt"/>
              <a:buAutoNum type="arabicParenR"/>
            </a:pPr>
            <a:endParaRPr lang="sl-SI" sz="1400" dirty="0">
              <a:solidFill>
                <a:srgbClr val="222222"/>
              </a:solidFill>
            </a:endParaRPr>
          </a:p>
          <a:p>
            <a:pPr marL="342900" indent="-342900">
              <a:buFont typeface="+mj-lt"/>
              <a:buAutoNum type="arabicParenR"/>
            </a:pPr>
            <a:endParaRPr lang="sl-SI" sz="1100" dirty="0">
              <a:solidFill>
                <a:srgbClr val="222222"/>
              </a:solidFill>
            </a:endParaRPr>
          </a:p>
          <a:p>
            <a:pPr marL="342900" indent="-342900">
              <a:buFont typeface="+mj-lt"/>
              <a:buAutoNum type="arabicParenR"/>
            </a:pPr>
            <a:endParaRPr lang="sl-SI" sz="1100" dirty="0">
              <a:solidFill>
                <a:srgbClr val="222222"/>
              </a:solidFill>
            </a:endParaRPr>
          </a:p>
        </p:txBody>
      </p:sp>
      <p:sp>
        <p:nvSpPr>
          <p:cNvPr id="5" name="TextBox 4">
            <a:extLst>
              <a:ext uri="{FF2B5EF4-FFF2-40B4-BE49-F238E27FC236}">
                <a16:creationId xmlns:a16="http://schemas.microsoft.com/office/drawing/2014/main" id="{F70356C1-E7B5-37A4-67C2-712CF1E6AAD6}"/>
              </a:ext>
            </a:extLst>
          </p:cNvPr>
          <p:cNvSpPr txBox="1"/>
          <p:nvPr/>
        </p:nvSpPr>
        <p:spPr>
          <a:xfrm>
            <a:off x="709894" y="292016"/>
            <a:ext cx="6094878" cy="461665"/>
          </a:xfrm>
          <a:prstGeom prst="rect">
            <a:avLst/>
          </a:prstGeom>
          <a:noFill/>
        </p:spPr>
        <p:txBody>
          <a:bodyPr wrap="square">
            <a:spAutoFit/>
          </a:bodyPr>
          <a:lstStyle/>
          <a:p>
            <a:r>
              <a:rPr lang="sl-SI" sz="2400" dirty="0"/>
              <a:t>Literature</a:t>
            </a:r>
            <a:endParaRPr lang="en-US" sz="2400" dirty="0"/>
          </a:p>
        </p:txBody>
      </p:sp>
    </p:spTree>
    <p:extLst>
      <p:ext uri="{BB962C8B-B14F-4D97-AF65-F5344CB8AC3E}">
        <p14:creationId xmlns:p14="http://schemas.microsoft.com/office/powerpoint/2010/main" val="30357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9FD-F525-3BE3-16AC-83D606CD4CFC}"/>
              </a:ext>
            </a:extLst>
          </p:cNvPr>
          <p:cNvSpPr>
            <a:spLocks noGrp="1"/>
          </p:cNvSpPr>
          <p:nvPr>
            <p:ph type="title"/>
          </p:nvPr>
        </p:nvSpPr>
        <p:spPr>
          <a:xfrm>
            <a:off x="377824" y="91031"/>
            <a:ext cx="7586303" cy="774438"/>
          </a:xfrm>
          <a:prstGeom prst="roundRect">
            <a:avLst/>
          </a:prstGeom>
          <a:solidFill>
            <a:schemeClr val="accent1"/>
          </a:solidFill>
          <a:ln w="9525">
            <a:solidFill>
              <a:srgbClr val="4472C4">
                <a:alpha val="92000"/>
              </a:srgbClr>
            </a:solidFill>
          </a:ln>
          <a:effectLst>
            <a:softEdge rad="63500"/>
          </a:effectLst>
        </p:spPr>
        <p:txBody>
          <a:bodyPr>
            <a:normAutofit fontScale="90000"/>
          </a:bodyPr>
          <a:lstStyle/>
          <a:p>
            <a:r>
              <a:rPr lang="sl-SI" b="1" dirty="0">
                <a:solidFill>
                  <a:schemeClr val="bg1"/>
                </a:solidFill>
                <a:effectLst/>
                <a:ea typeface="Times New Roman" panose="02020603050405020304" pitchFamily="18" charset="0"/>
                <a:cs typeface="Times New Roman" panose="02020603050405020304" pitchFamily="18" charset="0"/>
              </a:rPr>
              <a:t>Metabolomics and other “–omics”</a:t>
            </a:r>
            <a:endParaRPr lang="en-US" dirty="0">
              <a:solidFill>
                <a:schemeClr val="bg1"/>
              </a:solidFill>
            </a:endParaRPr>
          </a:p>
        </p:txBody>
      </p:sp>
      <p:sp>
        <p:nvSpPr>
          <p:cNvPr id="4" name="Rectangle 3" descr="Head with Gears">
            <a:extLst>
              <a:ext uri="{FF2B5EF4-FFF2-40B4-BE49-F238E27FC236}">
                <a16:creationId xmlns:a16="http://schemas.microsoft.com/office/drawing/2014/main" id="{C57833BC-CF67-1452-1D54-B99A9EB90325}"/>
              </a:ext>
            </a:extLst>
          </p:cNvPr>
          <p:cNvSpPr/>
          <p:nvPr/>
        </p:nvSpPr>
        <p:spPr>
          <a:xfrm>
            <a:off x="11323064" y="141046"/>
            <a:ext cx="788015" cy="77443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6" name="TextBox 35">
            <a:extLst>
              <a:ext uri="{FF2B5EF4-FFF2-40B4-BE49-F238E27FC236}">
                <a16:creationId xmlns:a16="http://schemas.microsoft.com/office/drawing/2014/main" id="{85AEF8C7-4141-71FD-865D-60AB5E56C3AD}"/>
              </a:ext>
            </a:extLst>
          </p:cNvPr>
          <p:cNvSpPr txBox="1"/>
          <p:nvPr/>
        </p:nvSpPr>
        <p:spPr>
          <a:xfrm>
            <a:off x="386373" y="1036535"/>
            <a:ext cx="2940194" cy="618910"/>
          </a:xfrm>
          <a:prstGeom prst="rect">
            <a:avLst/>
          </a:prstGeom>
          <a:solidFill>
            <a:srgbClr val="4472C4"/>
          </a:solidFill>
          <a:ln w="9525">
            <a:solidFill>
              <a:srgbClr val="4472C4">
                <a:alpha val="92000"/>
              </a:srgbClr>
            </a:solidFill>
          </a:ln>
          <a:effectLst>
            <a:softEdge rad="63500"/>
          </a:effectLst>
        </p:spPr>
        <p:txBody>
          <a:bodyPr vert="horz" lIns="91440" tIns="45720" rIns="91440" bIns="45720" rtlCol="0" anchor="ctr">
            <a:normAutofit/>
          </a:bodyPr>
          <a:lstStyle>
            <a:lvl1pPr>
              <a:lnSpc>
                <a:spcPct val="90000"/>
              </a:lnSpc>
              <a:spcBef>
                <a:spcPct val="0"/>
              </a:spcBef>
              <a:buNone/>
              <a:defRPr sz="4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sz="3600" dirty="0"/>
              <a:t>Metabolomics </a:t>
            </a:r>
          </a:p>
        </p:txBody>
      </p:sp>
      <p:pic>
        <p:nvPicPr>
          <p:cNvPr id="6145" name="Picture 1" descr="page2image1444498192">
            <a:extLst>
              <a:ext uri="{FF2B5EF4-FFF2-40B4-BE49-F238E27FC236}">
                <a16:creationId xmlns:a16="http://schemas.microsoft.com/office/drawing/2014/main" id="{4D4B0986-AD97-DE3A-E04F-833977304E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846" t="19286" b="22389"/>
          <a:stretch/>
        </p:blipFill>
        <p:spPr bwMode="auto">
          <a:xfrm>
            <a:off x="9396778" y="109230"/>
            <a:ext cx="1674495" cy="2760631"/>
          </a:xfrm>
          <a:prstGeom prst="roundRect">
            <a:avLst>
              <a:gd name="adj" fmla="val 8594"/>
            </a:avLst>
          </a:prstGeom>
          <a:solidFill>
            <a:srgbClr val="FFFFFF">
              <a:shade val="85000"/>
            </a:srgbClr>
          </a:solidFill>
          <a:ln>
            <a:noFill/>
          </a:ln>
          <a:effectLst>
            <a:glow rad="63500">
              <a:srgbClr val="4472C4">
                <a:alpha val="40000"/>
              </a:srgbClr>
            </a:glow>
            <a:reflection blurRad="12700" stA="38000" endPos="28000" dist="5000" dir="5400000" sy="-100000" algn="bl" rotWithShape="0"/>
          </a:effectLst>
        </p:spPr>
      </p:pic>
      <p:sp>
        <p:nvSpPr>
          <p:cNvPr id="5" name="TextBox 4">
            <a:extLst>
              <a:ext uri="{FF2B5EF4-FFF2-40B4-BE49-F238E27FC236}">
                <a16:creationId xmlns:a16="http://schemas.microsoft.com/office/drawing/2014/main" id="{5E6FA8E8-26F1-1B93-C3A2-6B7D94318E60}"/>
              </a:ext>
            </a:extLst>
          </p:cNvPr>
          <p:cNvSpPr txBox="1"/>
          <p:nvPr/>
        </p:nvSpPr>
        <p:spPr>
          <a:xfrm>
            <a:off x="3302413" y="1069821"/>
            <a:ext cx="5059150" cy="556601"/>
          </a:xfrm>
          <a:prstGeom prst="rect">
            <a:avLst/>
          </a:prstGeom>
          <a:solidFill>
            <a:srgbClr val="4472C4">
              <a:alpha val="40000"/>
            </a:srgbClr>
          </a:solidFill>
          <a:ln w="9525">
            <a:solidFill>
              <a:srgbClr val="4472C4">
                <a:alpha val="92000"/>
              </a:srgbClr>
            </a:solidFill>
          </a:ln>
          <a:effectLst>
            <a:softEdge rad="63500"/>
          </a:effectLst>
        </p:spPr>
        <p:txBody>
          <a:bodyPr vert="horz" lIns="91440" tIns="45720" rIns="91440" bIns="45720" rtlCol="0" anchor="ctr">
            <a:normAutofit lnSpcReduction="10000"/>
          </a:bodyPr>
          <a:lstStyle>
            <a:defPPr>
              <a:defRPr lang="en-US"/>
            </a:defPPr>
            <a:lvl1pPr>
              <a:lnSpc>
                <a:spcPct val="90000"/>
              </a:lnSpc>
              <a:spcBef>
                <a:spcPct val="0"/>
              </a:spcBef>
              <a:buNone/>
              <a:defRPr sz="3600" b="1">
                <a:solidFill>
                  <a:schemeClr val="bg1"/>
                </a:solidFill>
                <a:effectLst/>
                <a:latin typeface="+mj-lt"/>
                <a:ea typeface="Times New Roman" panose="02020603050405020304" pitchFamily="18" charset="0"/>
                <a:cs typeface="Times New Roman" panose="02020603050405020304" pitchFamily="18" charset="0"/>
              </a:defRPr>
            </a:lvl1pPr>
          </a:lstStyle>
          <a:p>
            <a:r>
              <a:rPr lang="en-US" sz="1800" dirty="0">
                <a:solidFill>
                  <a:schemeClr val="tx1"/>
                </a:solidFill>
              </a:rPr>
              <a:t>focuses on the relative relationship between metabolites and </a:t>
            </a:r>
            <a:r>
              <a:rPr lang="en-US" sz="1800" dirty="0" err="1">
                <a:solidFill>
                  <a:schemeClr val="tx1"/>
                </a:solidFill>
              </a:rPr>
              <a:t>physiopathological</a:t>
            </a:r>
            <a:r>
              <a:rPr lang="en-US" sz="1800" dirty="0">
                <a:solidFill>
                  <a:schemeClr val="tx1"/>
                </a:solidFill>
              </a:rPr>
              <a:t> changes</a:t>
            </a:r>
          </a:p>
        </p:txBody>
      </p:sp>
      <p:sp>
        <p:nvSpPr>
          <p:cNvPr id="7" name="TextBox 6">
            <a:extLst>
              <a:ext uri="{FF2B5EF4-FFF2-40B4-BE49-F238E27FC236}">
                <a16:creationId xmlns:a16="http://schemas.microsoft.com/office/drawing/2014/main" id="{6E1F41B9-F0E9-E99F-CDA9-7ADF78E52610}"/>
              </a:ext>
            </a:extLst>
          </p:cNvPr>
          <p:cNvSpPr txBox="1"/>
          <p:nvPr/>
        </p:nvSpPr>
        <p:spPr>
          <a:xfrm>
            <a:off x="386373" y="1768257"/>
            <a:ext cx="7975191" cy="1569660"/>
          </a:xfrm>
          <a:prstGeom prst="rect">
            <a:avLst/>
          </a:prstGeom>
          <a:noFill/>
        </p:spPr>
        <p:txBody>
          <a:bodyPr wrap="square">
            <a:spAutoFit/>
          </a:bodyPr>
          <a:lstStyle/>
          <a:p>
            <a:r>
              <a:rPr lang="en-US" sz="2400" b="1" dirty="0"/>
              <a:t>Genomics </a:t>
            </a:r>
            <a:r>
              <a:rPr lang="en-US" sz="2400" dirty="0"/>
              <a:t>reflects what can happen </a:t>
            </a:r>
          </a:p>
          <a:p>
            <a:r>
              <a:rPr lang="en-US" sz="2400" b="1" dirty="0"/>
              <a:t>Transcriptomics</a:t>
            </a:r>
            <a:r>
              <a:rPr lang="en-US" sz="2400" dirty="0"/>
              <a:t> reflects what is going to happen </a:t>
            </a:r>
          </a:p>
          <a:p>
            <a:r>
              <a:rPr lang="en-US" sz="2400" b="1" dirty="0"/>
              <a:t>Proteomics</a:t>
            </a:r>
            <a:r>
              <a:rPr lang="en-US" sz="2400" dirty="0"/>
              <a:t> indicates what is happening </a:t>
            </a:r>
          </a:p>
          <a:p>
            <a:endParaRPr lang="en-US" sz="2400" dirty="0"/>
          </a:p>
        </p:txBody>
      </p:sp>
      <p:grpSp>
        <p:nvGrpSpPr>
          <p:cNvPr id="11" name="Group 10">
            <a:extLst>
              <a:ext uri="{FF2B5EF4-FFF2-40B4-BE49-F238E27FC236}">
                <a16:creationId xmlns:a16="http://schemas.microsoft.com/office/drawing/2014/main" id="{4C758EDE-D265-4776-7C2C-15F06FB19560}"/>
              </a:ext>
            </a:extLst>
          </p:cNvPr>
          <p:cNvGrpSpPr/>
          <p:nvPr/>
        </p:nvGrpSpPr>
        <p:grpSpPr>
          <a:xfrm>
            <a:off x="414784" y="3113163"/>
            <a:ext cx="8345034" cy="830997"/>
            <a:chOff x="380132" y="3492353"/>
            <a:chExt cx="6094140" cy="830997"/>
          </a:xfrm>
        </p:grpSpPr>
        <p:sp>
          <p:nvSpPr>
            <p:cNvPr id="8" name="TextBox 7">
              <a:extLst>
                <a:ext uri="{FF2B5EF4-FFF2-40B4-BE49-F238E27FC236}">
                  <a16:creationId xmlns:a16="http://schemas.microsoft.com/office/drawing/2014/main" id="{0A4699C5-6D4C-9E1E-10E1-BE8FBFFCD7E7}"/>
                </a:ext>
              </a:extLst>
            </p:cNvPr>
            <p:cNvSpPr txBox="1"/>
            <p:nvPr/>
          </p:nvSpPr>
          <p:spPr>
            <a:xfrm>
              <a:off x="914783" y="3523830"/>
              <a:ext cx="1894175" cy="425093"/>
            </a:xfrm>
            <a:prstGeom prst="rect">
              <a:avLst/>
            </a:prstGeom>
            <a:solidFill>
              <a:srgbClr val="4472C4"/>
            </a:solidFill>
            <a:ln w="9525">
              <a:solidFill>
                <a:srgbClr val="4472C4">
                  <a:alpha val="92000"/>
                </a:srgbClr>
              </a:solidFill>
            </a:ln>
            <a:effectLst>
              <a:softEdge rad="38100"/>
            </a:effectLst>
          </p:spPr>
          <p:txBody>
            <a:bodyPr vert="horz" wrap="none" lIns="91440" tIns="72000" rIns="91440" bIns="72000" rtlCol="0" anchor="ctr">
              <a:noAutofit/>
            </a:bodyPr>
            <a:lstStyle>
              <a:defPPr>
                <a:defRPr lang="en-US"/>
              </a:defPPr>
              <a:lvl1pPr algn="ctr">
                <a:lnSpc>
                  <a:spcPct val="90000"/>
                </a:lnSpc>
                <a:spcBef>
                  <a:spcPct val="0"/>
                </a:spcBef>
                <a:buNone/>
                <a:defRPr sz="2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dirty="0"/>
                <a:t>metabolomics </a:t>
              </a:r>
            </a:p>
          </p:txBody>
        </p:sp>
        <p:sp>
          <p:nvSpPr>
            <p:cNvPr id="10" name="TextBox 9">
              <a:extLst>
                <a:ext uri="{FF2B5EF4-FFF2-40B4-BE49-F238E27FC236}">
                  <a16:creationId xmlns:a16="http://schemas.microsoft.com/office/drawing/2014/main" id="{73471087-F843-4067-083D-1B05BE9B6F58}"/>
                </a:ext>
              </a:extLst>
            </p:cNvPr>
            <p:cNvSpPr txBox="1"/>
            <p:nvPr/>
          </p:nvSpPr>
          <p:spPr>
            <a:xfrm>
              <a:off x="380132" y="3492353"/>
              <a:ext cx="6094140" cy="830997"/>
            </a:xfrm>
            <a:prstGeom prst="rect">
              <a:avLst/>
            </a:prstGeom>
            <a:noFill/>
          </p:spPr>
          <p:txBody>
            <a:bodyPr wrap="square">
              <a:spAutoFit/>
            </a:bodyPr>
            <a:lstStyle/>
            <a:p>
              <a:r>
                <a:rPr lang="en-US" sz="2400" b="1" dirty="0"/>
                <a:t>Only                                        truly reflects what has happened and is more time sensitive than other ”omics” </a:t>
              </a:r>
            </a:p>
          </p:txBody>
        </p:sp>
      </p:grpSp>
      <p:grpSp>
        <p:nvGrpSpPr>
          <p:cNvPr id="6" name="Group 5">
            <a:extLst>
              <a:ext uri="{FF2B5EF4-FFF2-40B4-BE49-F238E27FC236}">
                <a16:creationId xmlns:a16="http://schemas.microsoft.com/office/drawing/2014/main" id="{2FDFC208-CB1C-476A-C391-D61007454965}"/>
              </a:ext>
            </a:extLst>
          </p:cNvPr>
          <p:cNvGrpSpPr/>
          <p:nvPr/>
        </p:nvGrpSpPr>
        <p:grpSpPr>
          <a:xfrm>
            <a:off x="793711" y="3944160"/>
            <a:ext cx="10277562" cy="2262745"/>
            <a:chOff x="903419" y="4337236"/>
            <a:chExt cx="10277562" cy="2262745"/>
          </a:xfrm>
        </p:grpSpPr>
        <p:sp>
          <p:nvSpPr>
            <p:cNvPr id="25" name="TextBox 24">
              <a:extLst>
                <a:ext uri="{FF2B5EF4-FFF2-40B4-BE49-F238E27FC236}">
                  <a16:creationId xmlns:a16="http://schemas.microsoft.com/office/drawing/2014/main" id="{58E52F20-DC7E-4DB0-BD78-9BA7B5B0761A}"/>
                </a:ext>
              </a:extLst>
            </p:cNvPr>
            <p:cNvSpPr txBox="1"/>
            <p:nvPr/>
          </p:nvSpPr>
          <p:spPr>
            <a:xfrm>
              <a:off x="950502" y="4337236"/>
              <a:ext cx="2482603" cy="646331"/>
            </a:xfrm>
            <a:prstGeom prst="rect">
              <a:avLst/>
            </a:prstGeom>
            <a:noFill/>
          </p:spPr>
          <p:txBody>
            <a:bodyPr wrap="none" rtlCol="0">
              <a:spAutoFit/>
            </a:bodyPr>
            <a:lstStyle/>
            <a:p>
              <a:pPr algn="ctr"/>
              <a:r>
                <a:rPr lang="en-US" dirty="0"/>
                <a:t>Mutations</a:t>
              </a:r>
            </a:p>
            <a:p>
              <a:pPr algn="ctr"/>
              <a:r>
                <a:rPr lang="en-US" dirty="0"/>
                <a:t>Epigenetic modifications</a:t>
              </a:r>
            </a:p>
          </p:txBody>
        </p:sp>
        <p:grpSp>
          <p:nvGrpSpPr>
            <p:cNvPr id="3" name="Group 2">
              <a:extLst>
                <a:ext uri="{FF2B5EF4-FFF2-40B4-BE49-F238E27FC236}">
                  <a16:creationId xmlns:a16="http://schemas.microsoft.com/office/drawing/2014/main" id="{E35EF0D1-7531-992D-F55C-365775D99276}"/>
                </a:ext>
              </a:extLst>
            </p:cNvPr>
            <p:cNvGrpSpPr/>
            <p:nvPr/>
          </p:nvGrpSpPr>
          <p:grpSpPr>
            <a:xfrm>
              <a:off x="903419" y="4343805"/>
              <a:ext cx="10277562" cy="2256176"/>
              <a:chOff x="903419" y="4343805"/>
              <a:chExt cx="10277562" cy="2256176"/>
            </a:xfrm>
          </p:grpSpPr>
          <p:pic>
            <p:nvPicPr>
              <p:cNvPr id="14" name="Picture 13" descr="A diagram of a structure&#10;&#10;Description automatically generated">
                <a:extLst>
                  <a:ext uri="{FF2B5EF4-FFF2-40B4-BE49-F238E27FC236}">
                    <a16:creationId xmlns:a16="http://schemas.microsoft.com/office/drawing/2014/main" id="{E1381F20-6476-8AF5-6BEE-351E43E7E03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1273" t="564" r="72528" b="77091"/>
              <a:stretch/>
            </p:blipFill>
            <p:spPr>
              <a:xfrm>
                <a:off x="1437147" y="4919507"/>
                <a:ext cx="1427356" cy="1180520"/>
              </a:xfrm>
              <a:prstGeom prst="rect">
                <a:avLst/>
              </a:prstGeom>
              <a:ln>
                <a:noFill/>
              </a:ln>
              <a:effectLst>
                <a:softEdge rad="63500"/>
              </a:effectLst>
            </p:spPr>
          </p:pic>
          <p:pic>
            <p:nvPicPr>
              <p:cNvPr id="15" name="Picture 14" descr="A diagram of a structure&#10;&#10;Description automatically generated">
                <a:extLst>
                  <a:ext uri="{FF2B5EF4-FFF2-40B4-BE49-F238E27FC236}">
                    <a16:creationId xmlns:a16="http://schemas.microsoft.com/office/drawing/2014/main" id="{68E8BD99-A6EA-0D83-FD72-B2AE700E413B}"/>
                  </a:ext>
                </a:extLst>
              </p:cNvPr>
              <p:cNvPicPr>
                <a:picLocks noChangeAspect="1"/>
              </p:cNvPicPr>
              <p:nvPr/>
            </p:nvPicPr>
            <p:blipFill rotWithShape="1">
              <a:blip r:embed="rId8"/>
              <a:srcRect t="26110" r="73802" b="50038"/>
              <a:stretch/>
            </p:blipFill>
            <p:spPr>
              <a:xfrm>
                <a:off x="4064006" y="4919507"/>
                <a:ext cx="1427356" cy="1260088"/>
              </a:xfrm>
              <a:prstGeom prst="rect">
                <a:avLst/>
              </a:prstGeom>
              <a:ln>
                <a:noFill/>
              </a:ln>
              <a:effectLst>
                <a:softEdge rad="63500"/>
              </a:effectLst>
            </p:spPr>
          </p:pic>
          <p:pic>
            <p:nvPicPr>
              <p:cNvPr id="16" name="Picture 15" descr="A diagram of a structure&#10;&#10;Description automatically generated">
                <a:extLst>
                  <a:ext uri="{FF2B5EF4-FFF2-40B4-BE49-F238E27FC236}">
                    <a16:creationId xmlns:a16="http://schemas.microsoft.com/office/drawing/2014/main" id="{54DAF4D9-F49A-1EC7-FF99-C4CCACFFDC73}"/>
                  </a:ext>
                </a:extLst>
              </p:cNvPr>
              <p:cNvPicPr>
                <a:picLocks noChangeAspect="1"/>
              </p:cNvPicPr>
              <p:nvPr/>
            </p:nvPicPr>
            <p:blipFill rotWithShape="1">
              <a:blip r:embed="rId8"/>
              <a:srcRect t="47175" r="73802" b="28974"/>
              <a:stretch/>
            </p:blipFill>
            <p:spPr>
              <a:xfrm>
                <a:off x="6536772" y="4919507"/>
                <a:ext cx="1427356" cy="1260088"/>
              </a:xfrm>
              <a:prstGeom prst="rect">
                <a:avLst/>
              </a:prstGeom>
              <a:ln>
                <a:noFill/>
              </a:ln>
              <a:effectLst>
                <a:softEdge rad="63500"/>
              </a:effectLst>
            </p:spPr>
          </p:pic>
          <p:pic>
            <p:nvPicPr>
              <p:cNvPr id="17" name="Picture 16" descr="A diagram of a structure&#10;&#10;Description automatically generated">
                <a:extLst>
                  <a:ext uri="{FF2B5EF4-FFF2-40B4-BE49-F238E27FC236}">
                    <a16:creationId xmlns:a16="http://schemas.microsoft.com/office/drawing/2014/main" id="{A7A08786-A54B-89B4-1CCF-8B830C22FE23}"/>
                  </a:ext>
                </a:extLst>
              </p:cNvPr>
              <p:cNvPicPr>
                <a:picLocks noChangeAspect="1"/>
              </p:cNvPicPr>
              <p:nvPr/>
            </p:nvPicPr>
            <p:blipFill rotWithShape="1">
              <a:blip r:embed="rId8"/>
              <a:srcRect t="70994" r="73577" b="5155"/>
              <a:stretch/>
            </p:blipFill>
            <p:spPr>
              <a:xfrm>
                <a:off x="9163631" y="4919507"/>
                <a:ext cx="1439622" cy="1260088"/>
              </a:xfrm>
              <a:prstGeom prst="rect">
                <a:avLst/>
              </a:prstGeom>
              <a:ln>
                <a:noFill/>
              </a:ln>
              <a:effectLst>
                <a:softEdge rad="63500"/>
              </a:effectLst>
            </p:spPr>
          </p:pic>
          <p:sp>
            <p:nvSpPr>
              <p:cNvPr id="18" name="TextBox 17">
                <a:extLst>
                  <a:ext uri="{FF2B5EF4-FFF2-40B4-BE49-F238E27FC236}">
                    <a16:creationId xmlns:a16="http://schemas.microsoft.com/office/drawing/2014/main" id="{B870CBEB-0A55-6456-35B5-8546FF08E1BB}"/>
                  </a:ext>
                </a:extLst>
              </p:cNvPr>
              <p:cNvSpPr txBox="1"/>
              <p:nvPr/>
            </p:nvSpPr>
            <p:spPr>
              <a:xfrm>
                <a:off x="8874519" y="6241862"/>
                <a:ext cx="2306462" cy="358117"/>
              </a:xfrm>
              <a:prstGeom prst="roundRect">
                <a:avLst/>
              </a:prstGeom>
              <a:solidFill>
                <a:srgbClr val="4472C4"/>
              </a:solidFill>
              <a:ln w="9525">
                <a:solidFill>
                  <a:srgbClr val="4472C4">
                    <a:alpha val="92000"/>
                  </a:srgbClr>
                </a:solidFill>
              </a:ln>
              <a:effectLst>
                <a:softEdge rad="25400"/>
              </a:effectLst>
            </p:spPr>
            <p:txBody>
              <a:bodyPr vert="horz" wrap="none" lIns="91440" tIns="72000" rIns="91440" bIns="72000" rtlCol="0" anchor="ctr">
                <a:noAutofit/>
              </a:bodyPr>
              <a:lstStyle>
                <a:defPPr>
                  <a:defRPr lang="en-US"/>
                </a:defPPr>
                <a:lvl1pPr algn="ctr">
                  <a:lnSpc>
                    <a:spcPct val="90000"/>
                  </a:lnSpc>
                  <a:spcBef>
                    <a:spcPct val="0"/>
                  </a:spcBef>
                  <a:buNone/>
                  <a:defRPr sz="36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sz="2400" dirty="0"/>
                  <a:t>Metabolomics </a:t>
                </a:r>
              </a:p>
            </p:txBody>
          </p:sp>
          <p:sp>
            <p:nvSpPr>
              <p:cNvPr id="19" name="TextBox 18">
                <a:extLst>
                  <a:ext uri="{FF2B5EF4-FFF2-40B4-BE49-F238E27FC236}">
                    <a16:creationId xmlns:a16="http://schemas.microsoft.com/office/drawing/2014/main" id="{38DA7C9C-1E99-22AC-5EB7-5893A5D0E6AE}"/>
                  </a:ext>
                </a:extLst>
              </p:cNvPr>
              <p:cNvSpPr txBox="1"/>
              <p:nvPr/>
            </p:nvSpPr>
            <p:spPr>
              <a:xfrm>
                <a:off x="6169403" y="6241864"/>
                <a:ext cx="2306462" cy="358117"/>
              </a:xfrm>
              <a:prstGeom prst="roundRect">
                <a:avLst/>
              </a:prstGeom>
              <a:solidFill>
                <a:srgbClr val="FF0000"/>
              </a:solidFill>
              <a:ln w="9525">
                <a:solidFill>
                  <a:srgbClr val="4472C4">
                    <a:alpha val="92000"/>
                  </a:srgbClr>
                </a:solidFill>
              </a:ln>
              <a:effectLst>
                <a:softEdge rad="25400"/>
              </a:effectLst>
            </p:spPr>
            <p:txBody>
              <a:bodyPr vert="horz" wrap="none" lIns="91440" tIns="72000" rIns="91440" bIns="72000" rtlCol="0" anchor="ctr">
                <a:noAutofit/>
              </a:bodyPr>
              <a:lstStyle>
                <a:defPPr>
                  <a:defRPr lang="en-US"/>
                </a:defPPr>
                <a:lvl1pPr algn="ctr">
                  <a:lnSpc>
                    <a:spcPct val="90000"/>
                  </a:lnSpc>
                  <a:spcBef>
                    <a:spcPct val="0"/>
                  </a:spcBef>
                  <a:buNone/>
                  <a:defRPr sz="2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dirty="0"/>
                  <a:t>Proteomics </a:t>
                </a:r>
              </a:p>
            </p:txBody>
          </p:sp>
          <p:sp>
            <p:nvSpPr>
              <p:cNvPr id="20" name="TextBox 19">
                <a:extLst>
                  <a:ext uri="{FF2B5EF4-FFF2-40B4-BE49-F238E27FC236}">
                    <a16:creationId xmlns:a16="http://schemas.microsoft.com/office/drawing/2014/main" id="{5F5C89BD-E075-67F3-0243-68E7B36063A5}"/>
                  </a:ext>
                </a:extLst>
              </p:cNvPr>
              <p:cNvSpPr txBox="1"/>
              <p:nvPr/>
            </p:nvSpPr>
            <p:spPr>
              <a:xfrm>
                <a:off x="3536411" y="6241863"/>
                <a:ext cx="2306462" cy="358117"/>
              </a:xfrm>
              <a:prstGeom prst="roundRect">
                <a:avLst/>
              </a:prstGeom>
              <a:solidFill>
                <a:srgbClr val="C00000"/>
              </a:solidFill>
              <a:ln w="9525">
                <a:solidFill>
                  <a:srgbClr val="4472C4">
                    <a:alpha val="92000"/>
                  </a:srgbClr>
                </a:solidFill>
              </a:ln>
              <a:effectLst>
                <a:softEdge rad="25400"/>
              </a:effectLst>
            </p:spPr>
            <p:txBody>
              <a:bodyPr vert="horz" wrap="none" lIns="91440" tIns="72000" rIns="91440" bIns="72000" rtlCol="0" anchor="ctr">
                <a:noAutofit/>
              </a:bodyPr>
              <a:lstStyle>
                <a:defPPr>
                  <a:defRPr lang="en-US"/>
                </a:defPPr>
                <a:lvl1pPr algn="ctr">
                  <a:lnSpc>
                    <a:spcPct val="90000"/>
                  </a:lnSpc>
                  <a:spcBef>
                    <a:spcPct val="0"/>
                  </a:spcBef>
                  <a:buNone/>
                  <a:defRPr sz="2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dirty="0"/>
                  <a:t>Transcriptomics</a:t>
                </a:r>
              </a:p>
            </p:txBody>
          </p:sp>
          <p:sp>
            <p:nvSpPr>
              <p:cNvPr id="21" name="TextBox 20">
                <a:extLst>
                  <a:ext uri="{FF2B5EF4-FFF2-40B4-BE49-F238E27FC236}">
                    <a16:creationId xmlns:a16="http://schemas.microsoft.com/office/drawing/2014/main" id="{D6671A09-F8FE-F219-45F2-16A7F984975B}"/>
                  </a:ext>
                </a:extLst>
              </p:cNvPr>
              <p:cNvSpPr txBox="1"/>
              <p:nvPr/>
            </p:nvSpPr>
            <p:spPr>
              <a:xfrm>
                <a:off x="903419" y="6241862"/>
                <a:ext cx="2306462" cy="358117"/>
              </a:xfrm>
              <a:prstGeom prst="roundRect">
                <a:avLst/>
              </a:prstGeom>
              <a:solidFill>
                <a:schemeClr val="accent2"/>
              </a:solidFill>
              <a:ln w="9525">
                <a:solidFill>
                  <a:srgbClr val="4472C4">
                    <a:alpha val="92000"/>
                  </a:srgbClr>
                </a:solidFill>
              </a:ln>
              <a:effectLst>
                <a:softEdge rad="25400"/>
              </a:effectLst>
            </p:spPr>
            <p:txBody>
              <a:bodyPr vert="horz" wrap="none" lIns="91440" tIns="72000" rIns="91440" bIns="72000" rtlCol="0" anchor="ctr">
                <a:noAutofit/>
              </a:bodyPr>
              <a:lstStyle>
                <a:defPPr>
                  <a:defRPr lang="en-US"/>
                </a:defPPr>
                <a:lvl1pPr algn="ctr">
                  <a:lnSpc>
                    <a:spcPct val="90000"/>
                  </a:lnSpc>
                  <a:spcBef>
                    <a:spcPct val="0"/>
                  </a:spcBef>
                  <a:buNone/>
                  <a:defRPr sz="2400" b="1">
                    <a:solidFill>
                      <a:schemeClr val="bg1"/>
                    </a:solidFill>
                    <a:effectLst/>
                    <a:latin typeface="+mj-lt"/>
                    <a:ea typeface="Times New Roman" panose="02020603050405020304" pitchFamily="18" charset="0"/>
                    <a:cs typeface="Times New Roman" panose="02020603050405020304" pitchFamily="18" charset="0"/>
                  </a:defRPr>
                </a:lvl1pPr>
              </a:lstStyle>
              <a:p>
                <a:r>
                  <a:rPr lang="en-GB" dirty="0"/>
                  <a:t>Genomics</a:t>
                </a:r>
              </a:p>
            </p:txBody>
          </p:sp>
          <p:sp>
            <p:nvSpPr>
              <p:cNvPr id="22" name="Right Arrow 21">
                <a:extLst>
                  <a:ext uri="{FF2B5EF4-FFF2-40B4-BE49-F238E27FC236}">
                    <a16:creationId xmlns:a16="http://schemas.microsoft.com/office/drawing/2014/main" id="{48297B69-FFF3-8902-4654-AA92DCFDEC7B}"/>
                  </a:ext>
                </a:extLst>
              </p:cNvPr>
              <p:cNvSpPr/>
              <p:nvPr/>
            </p:nvSpPr>
            <p:spPr>
              <a:xfrm>
                <a:off x="3010829" y="5509767"/>
                <a:ext cx="903249" cy="2058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B23E9AEC-1F1A-F29A-2F0A-53A51B24E23C}"/>
                  </a:ext>
                </a:extLst>
              </p:cNvPr>
              <p:cNvSpPr/>
              <p:nvPr/>
            </p:nvSpPr>
            <p:spPr>
              <a:xfrm>
                <a:off x="5562442" y="5501330"/>
                <a:ext cx="903249" cy="2058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E93FFB3D-F8A3-BDAC-6C8C-1EECE57E6536}"/>
                  </a:ext>
                </a:extLst>
              </p:cNvPr>
              <p:cNvSpPr/>
              <p:nvPr/>
            </p:nvSpPr>
            <p:spPr>
              <a:xfrm>
                <a:off x="8114055" y="5492893"/>
                <a:ext cx="903249" cy="2058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C49B731-2ADC-D307-EBAD-71FBB3CC0E20}"/>
                  </a:ext>
                </a:extLst>
              </p:cNvPr>
              <p:cNvSpPr txBox="1"/>
              <p:nvPr/>
            </p:nvSpPr>
            <p:spPr>
              <a:xfrm>
                <a:off x="3682915" y="4343805"/>
                <a:ext cx="2189538" cy="646331"/>
              </a:xfrm>
              <a:prstGeom prst="rect">
                <a:avLst/>
              </a:prstGeom>
              <a:noFill/>
            </p:spPr>
            <p:txBody>
              <a:bodyPr wrap="square" rtlCol="0">
                <a:spAutoFit/>
              </a:bodyPr>
              <a:lstStyle/>
              <a:p>
                <a:pPr algn="ctr"/>
                <a:r>
                  <a:rPr lang="en-US" dirty="0"/>
                  <a:t>Post-transcriptional modifications</a:t>
                </a:r>
              </a:p>
            </p:txBody>
          </p:sp>
          <p:sp>
            <p:nvSpPr>
              <p:cNvPr id="27" name="TextBox 26">
                <a:extLst>
                  <a:ext uri="{FF2B5EF4-FFF2-40B4-BE49-F238E27FC236}">
                    <a16:creationId xmlns:a16="http://schemas.microsoft.com/office/drawing/2014/main" id="{12895310-25C6-97FE-8A16-3F87CC232E20}"/>
                  </a:ext>
                </a:extLst>
              </p:cNvPr>
              <p:cNvSpPr txBox="1"/>
              <p:nvPr/>
            </p:nvSpPr>
            <p:spPr>
              <a:xfrm>
                <a:off x="6155681" y="4362910"/>
                <a:ext cx="2189538" cy="646331"/>
              </a:xfrm>
              <a:prstGeom prst="rect">
                <a:avLst/>
              </a:prstGeom>
              <a:noFill/>
            </p:spPr>
            <p:txBody>
              <a:bodyPr wrap="square" rtlCol="0">
                <a:spAutoFit/>
              </a:bodyPr>
              <a:lstStyle/>
              <a:p>
                <a:pPr algn="ctr"/>
                <a:r>
                  <a:rPr lang="en-US" dirty="0"/>
                  <a:t>Post-translational modifications</a:t>
                </a:r>
              </a:p>
            </p:txBody>
          </p:sp>
        </p:grpSp>
      </p:grpSp>
    </p:spTree>
    <p:extLst>
      <p:ext uri="{BB962C8B-B14F-4D97-AF65-F5344CB8AC3E}">
        <p14:creationId xmlns:p14="http://schemas.microsoft.com/office/powerpoint/2010/main" val="117860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9645C537-8F37-0F30-7785-1CFAB8C9F70B}"/>
              </a:ext>
            </a:extLst>
          </p:cNvPr>
          <p:cNvSpPr>
            <a:spLocks noGrp="1"/>
          </p:cNvSpPr>
          <p:nvPr>
            <p:ph type="title"/>
          </p:nvPr>
        </p:nvSpPr>
        <p:spPr>
          <a:xfrm>
            <a:off x="1981200" y="165100"/>
            <a:ext cx="8229600" cy="1143000"/>
          </a:xfrm>
        </p:spPr>
        <p:txBody>
          <a:bodyPr>
            <a:normAutofit fontScale="90000"/>
          </a:bodyPr>
          <a:lstStyle/>
          <a:p>
            <a:pPr eaLnBrk="1" hangingPunct="1"/>
            <a:r>
              <a:rPr lang="en-US" altLang="en-US" dirty="0">
                <a:latin typeface="Arial" panose="020B0604020202020204" pitchFamily="34" charset="0"/>
              </a:rPr>
              <a:t>Metabolomics is More Time Sensitive Than Other </a:t>
            </a:r>
            <a:r>
              <a:rPr lang="ja-JP" altLang="en-US">
                <a:latin typeface="Arial" panose="020B0604020202020204" pitchFamily="34" charset="0"/>
              </a:rPr>
              <a:t>“</a:t>
            </a:r>
            <a:r>
              <a:rPr lang="en-US" altLang="ja-JP" dirty="0">
                <a:latin typeface="Arial" panose="020B0604020202020204" pitchFamily="34" charset="0"/>
              </a:rPr>
              <a:t>Omics</a:t>
            </a:r>
            <a:r>
              <a:rPr lang="ja-JP" altLang="en-US">
                <a:latin typeface="Arial" panose="020B0604020202020204" pitchFamily="34" charset="0"/>
              </a:rPr>
              <a:t>”</a:t>
            </a:r>
            <a:endParaRPr lang="en-US" altLang="en-US" dirty="0">
              <a:latin typeface="Arial" panose="020B0604020202020204" pitchFamily="34" charset="0"/>
            </a:endParaRPr>
          </a:p>
        </p:txBody>
      </p:sp>
      <p:grpSp>
        <p:nvGrpSpPr>
          <p:cNvPr id="43010" name="Group 1">
            <a:extLst>
              <a:ext uri="{FF2B5EF4-FFF2-40B4-BE49-F238E27FC236}">
                <a16:creationId xmlns:a16="http://schemas.microsoft.com/office/drawing/2014/main" id="{E9E8B375-EBE0-CC39-A568-069F2603F060}"/>
              </a:ext>
            </a:extLst>
          </p:cNvPr>
          <p:cNvGrpSpPr>
            <a:grpSpLocks noChangeAspect="1"/>
          </p:cNvGrpSpPr>
          <p:nvPr/>
        </p:nvGrpSpPr>
        <p:grpSpPr bwMode="auto">
          <a:xfrm>
            <a:off x="2273301" y="1447801"/>
            <a:ext cx="7937499" cy="4584997"/>
            <a:chOff x="533400" y="1447800"/>
            <a:chExt cx="8263549" cy="5054600"/>
          </a:xfrm>
        </p:grpSpPr>
        <p:sp>
          <p:nvSpPr>
            <p:cNvPr id="18" name="Rectangle 17">
              <a:extLst>
                <a:ext uri="{FF2B5EF4-FFF2-40B4-BE49-F238E27FC236}">
                  <a16:creationId xmlns:a16="http://schemas.microsoft.com/office/drawing/2014/main" id="{42C342ED-7ECD-11A3-0BEF-EA828187CEB8}"/>
                </a:ext>
              </a:extLst>
            </p:cNvPr>
            <p:cNvSpPr/>
            <p:nvPr/>
          </p:nvSpPr>
          <p:spPr>
            <a:xfrm>
              <a:off x="4800376" y="3276790"/>
              <a:ext cx="3896440" cy="1523586"/>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17" name="Rectangle 16">
              <a:extLst>
                <a:ext uri="{FF2B5EF4-FFF2-40B4-BE49-F238E27FC236}">
                  <a16:creationId xmlns:a16="http://schemas.microsoft.com/office/drawing/2014/main" id="{12B73EC8-58B0-49CC-E3EA-2D90E7B6608E}"/>
                </a:ext>
              </a:extLst>
            </p:cNvPr>
            <p:cNvSpPr/>
            <p:nvPr/>
          </p:nvSpPr>
          <p:spPr>
            <a:xfrm>
              <a:off x="4800375" y="1447800"/>
              <a:ext cx="3896441" cy="1676288"/>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p>
          </p:txBody>
        </p:sp>
        <p:pic>
          <p:nvPicPr>
            <p:cNvPr id="43014" name="Picture 2" descr="eating-disorder.jpg">
              <a:extLst>
                <a:ext uri="{FF2B5EF4-FFF2-40B4-BE49-F238E27FC236}">
                  <a16:creationId xmlns:a16="http://schemas.microsoft.com/office/drawing/2014/main" id="{669067F3-B74F-809F-0C6D-55E8F41F23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7338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0504451A-F6F4-1749-459E-A0C240EF2EC5}"/>
                </a:ext>
              </a:extLst>
            </p:cNvPr>
            <p:cNvSpPr>
              <a:spLocks/>
            </p:cNvSpPr>
            <p:nvPr/>
          </p:nvSpPr>
          <p:spPr bwMode="auto">
            <a:xfrm>
              <a:off x="4927339" y="1634817"/>
              <a:ext cx="3683633" cy="1273087"/>
            </a:xfrm>
            <a:custGeom>
              <a:avLst/>
              <a:gdLst>
                <a:gd name="T0" fmla="*/ 0 w 3733800"/>
                <a:gd name="T1" fmla="*/ 3416160 h 503767"/>
                <a:gd name="T2" fmla="*/ 73170 w 3733800"/>
                <a:gd name="T3" fmla="*/ 341621 h 503767"/>
                <a:gd name="T4" fmla="*/ 158535 w 3733800"/>
                <a:gd name="T5" fmla="*/ 1366467 h 503767"/>
                <a:gd name="T6" fmla="*/ 219510 w 3733800"/>
                <a:gd name="T7" fmla="*/ 6080761 h 503767"/>
                <a:gd name="T8" fmla="*/ 317068 w 3733800"/>
                <a:gd name="T9" fmla="*/ 8130454 h 503767"/>
                <a:gd name="T10" fmla="*/ 365849 w 3733800"/>
                <a:gd name="T11" fmla="*/ 6080761 h 503767"/>
                <a:gd name="T12" fmla="*/ 402433 w 3733800"/>
                <a:gd name="T13" fmla="*/ 2391314 h 503767"/>
                <a:gd name="T14" fmla="*/ 536577 w 3733800"/>
                <a:gd name="T15" fmla="*/ 2186343 h 503767"/>
                <a:gd name="T16" fmla="*/ 695111 w 3733800"/>
                <a:gd name="T17" fmla="*/ 4645978 h 503767"/>
                <a:gd name="T18" fmla="*/ 829256 w 3733800"/>
                <a:gd name="T19" fmla="*/ 5260880 h 503767"/>
                <a:gd name="T20" fmla="*/ 963401 w 3733800"/>
                <a:gd name="T21" fmla="*/ 4441007 h 503767"/>
                <a:gd name="T22" fmla="*/ 1134129 w 3733800"/>
                <a:gd name="T23" fmla="*/ 2801250 h 503767"/>
                <a:gd name="T24" fmla="*/ 1329249 w 3733800"/>
                <a:gd name="T25" fmla="*/ 2596287 h 503767"/>
                <a:gd name="T26" fmla="*/ 1487782 w 3733800"/>
                <a:gd name="T27" fmla="*/ 2801250 h 503767"/>
                <a:gd name="T28" fmla="*/ 1792657 w 3733800"/>
                <a:gd name="T29" fmla="*/ 3211189 h 503767"/>
                <a:gd name="T30" fmla="*/ 3585312 w 3733800"/>
                <a:gd name="T31" fmla="*/ 3211189 h 5037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33800" h="503767">
                  <a:moveTo>
                    <a:pt x="0" y="211667"/>
                  </a:moveTo>
                  <a:cubicBezTo>
                    <a:pt x="24341" y="127000"/>
                    <a:pt x="48683" y="42334"/>
                    <a:pt x="76200" y="21167"/>
                  </a:cubicBezTo>
                  <a:cubicBezTo>
                    <a:pt x="103717" y="0"/>
                    <a:pt x="139700" y="25400"/>
                    <a:pt x="165100" y="84667"/>
                  </a:cubicBezTo>
                  <a:cubicBezTo>
                    <a:pt x="190500" y="143934"/>
                    <a:pt x="201083" y="306917"/>
                    <a:pt x="228600" y="376767"/>
                  </a:cubicBezTo>
                  <a:cubicBezTo>
                    <a:pt x="256117" y="446617"/>
                    <a:pt x="304800" y="503767"/>
                    <a:pt x="330200" y="503767"/>
                  </a:cubicBezTo>
                  <a:cubicBezTo>
                    <a:pt x="355600" y="503767"/>
                    <a:pt x="366183" y="436034"/>
                    <a:pt x="381000" y="376767"/>
                  </a:cubicBezTo>
                  <a:cubicBezTo>
                    <a:pt x="395817" y="317500"/>
                    <a:pt x="389467" y="188383"/>
                    <a:pt x="419100" y="148167"/>
                  </a:cubicBezTo>
                  <a:cubicBezTo>
                    <a:pt x="448733" y="107951"/>
                    <a:pt x="508000" y="112184"/>
                    <a:pt x="558800" y="135467"/>
                  </a:cubicBezTo>
                  <a:cubicBezTo>
                    <a:pt x="609600" y="158750"/>
                    <a:pt x="673100" y="256117"/>
                    <a:pt x="723900" y="287867"/>
                  </a:cubicBezTo>
                  <a:cubicBezTo>
                    <a:pt x="774700" y="319617"/>
                    <a:pt x="817033" y="328084"/>
                    <a:pt x="863600" y="325967"/>
                  </a:cubicBezTo>
                  <a:cubicBezTo>
                    <a:pt x="910167" y="323850"/>
                    <a:pt x="950383" y="300567"/>
                    <a:pt x="1003300" y="275167"/>
                  </a:cubicBezTo>
                  <a:cubicBezTo>
                    <a:pt x="1056217" y="249767"/>
                    <a:pt x="1117600" y="192617"/>
                    <a:pt x="1181100" y="173567"/>
                  </a:cubicBezTo>
                  <a:cubicBezTo>
                    <a:pt x="1244600" y="154517"/>
                    <a:pt x="1322917" y="160867"/>
                    <a:pt x="1384300" y="160867"/>
                  </a:cubicBezTo>
                  <a:cubicBezTo>
                    <a:pt x="1445683" y="160867"/>
                    <a:pt x="1549400" y="173567"/>
                    <a:pt x="1549400" y="173567"/>
                  </a:cubicBezTo>
                  <a:cubicBezTo>
                    <a:pt x="1629833" y="179917"/>
                    <a:pt x="1502833" y="194734"/>
                    <a:pt x="1866900" y="198967"/>
                  </a:cubicBezTo>
                  <a:cubicBezTo>
                    <a:pt x="2230967" y="203200"/>
                    <a:pt x="3733800" y="198967"/>
                    <a:pt x="3733800" y="198967"/>
                  </a:cubicBezTo>
                </a:path>
              </a:pathLst>
            </a:custGeom>
            <a:noFill/>
            <a:ln w="25400"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8" name="Freeform 7">
              <a:extLst>
                <a:ext uri="{FF2B5EF4-FFF2-40B4-BE49-F238E27FC236}">
                  <a16:creationId xmlns:a16="http://schemas.microsoft.com/office/drawing/2014/main" id="{B68D3628-897B-B890-338C-35F63757B338}"/>
                </a:ext>
              </a:extLst>
            </p:cNvPr>
            <p:cNvSpPr>
              <a:spLocks/>
            </p:cNvSpPr>
            <p:nvPr/>
          </p:nvSpPr>
          <p:spPr bwMode="auto">
            <a:xfrm>
              <a:off x="4877583" y="1856149"/>
              <a:ext cx="3733389" cy="1192447"/>
            </a:xfrm>
            <a:custGeom>
              <a:avLst/>
              <a:gdLst>
                <a:gd name="T0" fmla="*/ 0 w 3644900"/>
                <a:gd name="T1" fmla="*/ 0 h 872067"/>
                <a:gd name="T2" fmla="*/ 245658 w 3644900"/>
                <a:gd name="T3" fmla="*/ 876668 h 872067"/>
                <a:gd name="T4" fmla="*/ 436723 w 3644900"/>
                <a:gd name="T5" fmla="*/ 2175436 h 872067"/>
                <a:gd name="T6" fmla="*/ 614142 w 3644900"/>
                <a:gd name="T7" fmla="*/ 1201360 h 872067"/>
                <a:gd name="T8" fmla="*/ 750619 w 3644900"/>
                <a:gd name="T9" fmla="*/ 194815 h 872067"/>
                <a:gd name="T10" fmla="*/ 1037219 w 3644900"/>
                <a:gd name="T11" fmla="*/ 227285 h 872067"/>
                <a:gd name="T12" fmla="*/ 1269227 w 3644900"/>
                <a:gd name="T13" fmla="*/ 941607 h 872067"/>
                <a:gd name="T14" fmla="*/ 1514885 w 3644900"/>
                <a:gd name="T15" fmla="*/ 941607 h 872067"/>
                <a:gd name="T16" fmla="*/ 1665009 w 3644900"/>
                <a:gd name="T17" fmla="*/ 487038 h 872067"/>
                <a:gd name="T18" fmla="*/ 1869722 w 3644900"/>
                <a:gd name="T19" fmla="*/ 422099 h 872067"/>
                <a:gd name="T20" fmla="*/ 2129027 w 3644900"/>
                <a:gd name="T21" fmla="*/ 681852 h 872067"/>
                <a:gd name="T22" fmla="*/ 2361036 w 3644900"/>
                <a:gd name="T23" fmla="*/ 422099 h 872067"/>
                <a:gd name="T24" fmla="*/ 2593047 w 3644900"/>
                <a:gd name="T25" fmla="*/ 454568 h 872067"/>
                <a:gd name="T26" fmla="*/ 2743170 w 3644900"/>
                <a:gd name="T27" fmla="*/ 551976 h 872067"/>
                <a:gd name="T28" fmla="*/ 2934236 w 3644900"/>
                <a:gd name="T29" fmla="*/ 389631 h 872067"/>
                <a:gd name="T30" fmla="*/ 3125302 w 3644900"/>
                <a:gd name="T31" fmla="*/ 357161 h 872067"/>
                <a:gd name="T32" fmla="*/ 3916864 w 3644900"/>
                <a:gd name="T33" fmla="*/ 357161 h 8720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44900" h="872067">
                  <a:moveTo>
                    <a:pt x="0" y="0"/>
                  </a:moveTo>
                  <a:cubicBezTo>
                    <a:pt x="80433" y="100541"/>
                    <a:pt x="160867" y="201083"/>
                    <a:pt x="228600" y="342900"/>
                  </a:cubicBezTo>
                  <a:cubicBezTo>
                    <a:pt x="296333" y="484717"/>
                    <a:pt x="349250" y="829733"/>
                    <a:pt x="406400" y="850900"/>
                  </a:cubicBezTo>
                  <a:cubicBezTo>
                    <a:pt x="463550" y="872067"/>
                    <a:pt x="522817" y="599017"/>
                    <a:pt x="571500" y="469900"/>
                  </a:cubicBezTo>
                  <a:cubicBezTo>
                    <a:pt x="620183" y="340783"/>
                    <a:pt x="632883" y="139700"/>
                    <a:pt x="698500" y="76200"/>
                  </a:cubicBezTo>
                  <a:cubicBezTo>
                    <a:pt x="764117" y="12700"/>
                    <a:pt x="884767" y="40217"/>
                    <a:pt x="965200" y="88900"/>
                  </a:cubicBezTo>
                  <a:cubicBezTo>
                    <a:pt x="1045633" y="137583"/>
                    <a:pt x="1107017" y="321733"/>
                    <a:pt x="1181100" y="368300"/>
                  </a:cubicBezTo>
                  <a:cubicBezTo>
                    <a:pt x="1255183" y="414867"/>
                    <a:pt x="1348317" y="397933"/>
                    <a:pt x="1409700" y="368300"/>
                  </a:cubicBezTo>
                  <a:cubicBezTo>
                    <a:pt x="1471083" y="338667"/>
                    <a:pt x="1494367" y="224367"/>
                    <a:pt x="1549400" y="190500"/>
                  </a:cubicBezTo>
                  <a:cubicBezTo>
                    <a:pt x="1604433" y="156633"/>
                    <a:pt x="1667933" y="152400"/>
                    <a:pt x="1739900" y="165100"/>
                  </a:cubicBezTo>
                  <a:cubicBezTo>
                    <a:pt x="1811867" y="177800"/>
                    <a:pt x="1905000" y="266700"/>
                    <a:pt x="1981200" y="266700"/>
                  </a:cubicBezTo>
                  <a:cubicBezTo>
                    <a:pt x="2057400" y="266700"/>
                    <a:pt x="2125133" y="179917"/>
                    <a:pt x="2197100" y="165100"/>
                  </a:cubicBezTo>
                  <a:cubicBezTo>
                    <a:pt x="2269067" y="150283"/>
                    <a:pt x="2353733" y="169333"/>
                    <a:pt x="2413000" y="177800"/>
                  </a:cubicBezTo>
                  <a:cubicBezTo>
                    <a:pt x="2472267" y="186267"/>
                    <a:pt x="2499783" y="220133"/>
                    <a:pt x="2552700" y="215900"/>
                  </a:cubicBezTo>
                  <a:cubicBezTo>
                    <a:pt x="2605617" y="211667"/>
                    <a:pt x="2671233" y="165100"/>
                    <a:pt x="2730500" y="152400"/>
                  </a:cubicBezTo>
                  <a:cubicBezTo>
                    <a:pt x="2789767" y="139700"/>
                    <a:pt x="2755900" y="141817"/>
                    <a:pt x="2908300" y="139700"/>
                  </a:cubicBezTo>
                  <a:cubicBezTo>
                    <a:pt x="3060700" y="137583"/>
                    <a:pt x="3352800" y="138641"/>
                    <a:pt x="3644900" y="139700"/>
                  </a:cubicBezTo>
                </a:path>
              </a:pathLst>
            </a:custGeom>
            <a:noFill/>
            <a:ln w="25400" cap="flat" cmpd="sng">
              <a:solidFill>
                <a:srgbClr val="660066"/>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 name="Freeform 8">
              <a:extLst>
                <a:ext uri="{FF2B5EF4-FFF2-40B4-BE49-F238E27FC236}">
                  <a16:creationId xmlns:a16="http://schemas.microsoft.com/office/drawing/2014/main" id="{705194BA-7CFD-48D3-8414-F8D86AB0C5D8}"/>
                </a:ext>
              </a:extLst>
            </p:cNvPr>
            <p:cNvSpPr>
              <a:spLocks/>
            </p:cNvSpPr>
            <p:nvPr/>
          </p:nvSpPr>
          <p:spPr bwMode="auto">
            <a:xfrm>
              <a:off x="4877583" y="1523293"/>
              <a:ext cx="3733389" cy="960820"/>
            </a:xfrm>
            <a:custGeom>
              <a:avLst/>
              <a:gdLst>
                <a:gd name="T0" fmla="*/ 0 w 3467100"/>
                <a:gd name="T1" fmla="*/ 2027298 h 660400"/>
                <a:gd name="T2" fmla="*/ 459846 w 3467100"/>
                <a:gd name="T3" fmla="*/ 1988186 h 660400"/>
                <a:gd name="T4" fmla="*/ 761124 w 3467100"/>
                <a:gd name="T5" fmla="*/ 1753515 h 660400"/>
                <a:gd name="T6" fmla="*/ 1268540 w 3467100"/>
                <a:gd name="T7" fmla="*/ 1127725 h 660400"/>
                <a:gd name="T8" fmla="*/ 1585675 w 3467100"/>
                <a:gd name="T9" fmla="*/ 189040 h 660400"/>
                <a:gd name="T10" fmla="*/ 1902811 w 3467100"/>
                <a:gd name="T11" fmla="*/ 71705 h 660400"/>
                <a:gd name="T12" fmla="*/ 2267517 w 3467100"/>
                <a:gd name="T13" fmla="*/ 110816 h 660400"/>
                <a:gd name="T14" fmla="*/ 2711505 w 3467100"/>
                <a:gd name="T15" fmla="*/ 736606 h 660400"/>
                <a:gd name="T16" fmla="*/ 3092067 w 3467100"/>
                <a:gd name="T17" fmla="*/ 1049501 h 660400"/>
                <a:gd name="T18" fmla="*/ 3520200 w 3467100"/>
                <a:gd name="T19" fmla="*/ 1323284 h 660400"/>
                <a:gd name="T20" fmla="*/ 4059330 w 3467100"/>
                <a:gd name="T21" fmla="*/ 1597068 h 660400"/>
                <a:gd name="T22" fmla="*/ 4328894 w 3467100"/>
                <a:gd name="T23" fmla="*/ 1636179 h 660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67100" h="660400">
                  <a:moveTo>
                    <a:pt x="0" y="658283"/>
                  </a:moveTo>
                  <a:cubicBezTo>
                    <a:pt x="133350" y="659341"/>
                    <a:pt x="266700" y="660400"/>
                    <a:pt x="368300" y="645583"/>
                  </a:cubicBezTo>
                  <a:cubicBezTo>
                    <a:pt x="469900" y="630766"/>
                    <a:pt x="501650" y="615950"/>
                    <a:pt x="609600" y="569383"/>
                  </a:cubicBezTo>
                  <a:cubicBezTo>
                    <a:pt x="717550" y="522816"/>
                    <a:pt x="905933" y="450850"/>
                    <a:pt x="1016000" y="366183"/>
                  </a:cubicBezTo>
                  <a:cubicBezTo>
                    <a:pt x="1126067" y="281516"/>
                    <a:pt x="1185333" y="118533"/>
                    <a:pt x="1270000" y="61383"/>
                  </a:cubicBezTo>
                  <a:cubicBezTo>
                    <a:pt x="1354667" y="4233"/>
                    <a:pt x="1432983" y="27516"/>
                    <a:pt x="1524000" y="23283"/>
                  </a:cubicBezTo>
                  <a:cubicBezTo>
                    <a:pt x="1615017" y="19050"/>
                    <a:pt x="1708150" y="0"/>
                    <a:pt x="1816100" y="35983"/>
                  </a:cubicBezTo>
                  <a:cubicBezTo>
                    <a:pt x="1924050" y="71966"/>
                    <a:pt x="2061633" y="188383"/>
                    <a:pt x="2171700" y="239183"/>
                  </a:cubicBezTo>
                  <a:cubicBezTo>
                    <a:pt x="2281767" y="289983"/>
                    <a:pt x="2368550" y="309033"/>
                    <a:pt x="2476500" y="340783"/>
                  </a:cubicBezTo>
                  <a:cubicBezTo>
                    <a:pt x="2584450" y="372533"/>
                    <a:pt x="2690283" y="400050"/>
                    <a:pt x="2819400" y="429683"/>
                  </a:cubicBezTo>
                  <a:cubicBezTo>
                    <a:pt x="2948517" y="459316"/>
                    <a:pt x="3143250" y="501650"/>
                    <a:pt x="3251200" y="518583"/>
                  </a:cubicBezTo>
                  <a:cubicBezTo>
                    <a:pt x="3359150" y="535516"/>
                    <a:pt x="3467100" y="531283"/>
                    <a:pt x="3467100" y="531283"/>
                  </a:cubicBezTo>
                </a:path>
              </a:pathLst>
            </a:custGeom>
            <a:noFill/>
            <a:ln w="25400" cap="flat" cmpd="sng">
              <a:solidFill>
                <a:srgbClr val="3366FF"/>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Freeform 9">
              <a:extLst>
                <a:ext uri="{FF2B5EF4-FFF2-40B4-BE49-F238E27FC236}">
                  <a16:creationId xmlns:a16="http://schemas.microsoft.com/office/drawing/2014/main" id="{CFEF065D-9859-0821-7839-429ADE20DEF9}"/>
                </a:ext>
              </a:extLst>
            </p:cNvPr>
            <p:cNvSpPr>
              <a:spLocks/>
            </p:cNvSpPr>
            <p:nvPr/>
          </p:nvSpPr>
          <p:spPr bwMode="auto">
            <a:xfrm>
              <a:off x="4877583" y="1523293"/>
              <a:ext cx="3733389" cy="1472114"/>
            </a:xfrm>
            <a:custGeom>
              <a:avLst/>
              <a:gdLst>
                <a:gd name="T0" fmla="*/ 0 w 3517900"/>
                <a:gd name="T1" fmla="*/ 1610395 h 1011767"/>
                <a:gd name="T2" fmla="*/ 60719 w 3517900"/>
                <a:gd name="T3" fmla="*/ 6520 h 1011767"/>
                <a:gd name="T4" fmla="*/ 182156 w 3517900"/>
                <a:gd name="T5" fmla="*/ 1571278 h 1011767"/>
                <a:gd name="T6" fmla="*/ 258055 w 3517900"/>
                <a:gd name="T7" fmla="*/ 3057793 h 1011767"/>
                <a:gd name="T8" fmla="*/ 318773 w 3517900"/>
                <a:gd name="T9" fmla="*/ 1219207 h 1011767"/>
                <a:gd name="T10" fmla="*/ 318773 w 3517900"/>
                <a:gd name="T11" fmla="*/ 123877 h 1011767"/>
                <a:gd name="T12" fmla="*/ 455391 w 3517900"/>
                <a:gd name="T13" fmla="*/ 1101850 h 1011767"/>
                <a:gd name="T14" fmla="*/ 561649 w 3517900"/>
                <a:gd name="T15" fmla="*/ 1884228 h 1011767"/>
                <a:gd name="T16" fmla="*/ 667906 w 3517900"/>
                <a:gd name="T17" fmla="*/ 1297445 h 1011767"/>
                <a:gd name="T18" fmla="*/ 804524 w 3517900"/>
                <a:gd name="T19" fmla="*/ 1297445 h 1011767"/>
                <a:gd name="T20" fmla="*/ 925961 w 3517900"/>
                <a:gd name="T21" fmla="*/ 1375683 h 1011767"/>
                <a:gd name="T22" fmla="*/ 4204775 w 3517900"/>
                <a:gd name="T23" fmla="*/ 1180088 h 10117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17900" h="1011767">
                  <a:moveTo>
                    <a:pt x="0" y="522817"/>
                  </a:moveTo>
                  <a:cubicBezTo>
                    <a:pt x="12700" y="263525"/>
                    <a:pt x="25400" y="4234"/>
                    <a:pt x="50800" y="2117"/>
                  </a:cubicBezTo>
                  <a:cubicBezTo>
                    <a:pt x="76200" y="0"/>
                    <a:pt x="124883" y="345017"/>
                    <a:pt x="152400" y="510117"/>
                  </a:cubicBezTo>
                  <a:cubicBezTo>
                    <a:pt x="179917" y="675217"/>
                    <a:pt x="196850" y="1011767"/>
                    <a:pt x="215900" y="992717"/>
                  </a:cubicBezTo>
                  <a:cubicBezTo>
                    <a:pt x="234950" y="973667"/>
                    <a:pt x="258233" y="554567"/>
                    <a:pt x="266700" y="395817"/>
                  </a:cubicBezTo>
                  <a:cubicBezTo>
                    <a:pt x="275167" y="237067"/>
                    <a:pt x="247650" y="46567"/>
                    <a:pt x="266700" y="40217"/>
                  </a:cubicBezTo>
                  <a:cubicBezTo>
                    <a:pt x="285750" y="33867"/>
                    <a:pt x="347133" y="262467"/>
                    <a:pt x="381000" y="357717"/>
                  </a:cubicBezTo>
                  <a:cubicBezTo>
                    <a:pt x="414867" y="452967"/>
                    <a:pt x="440267" y="601134"/>
                    <a:pt x="469900" y="611717"/>
                  </a:cubicBezTo>
                  <a:cubicBezTo>
                    <a:pt x="499533" y="622300"/>
                    <a:pt x="524933" y="452967"/>
                    <a:pt x="558800" y="421217"/>
                  </a:cubicBezTo>
                  <a:cubicBezTo>
                    <a:pt x="592667" y="389467"/>
                    <a:pt x="637117" y="416984"/>
                    <a:pt x="673100" y="421217"/>
                  </a:cubicBezTo>
                  <a:cubicBezTo>
                    <a:pt x="709083" y="425450"/>
                    <a:pt x="774700" y="446617"/>
                    <a:pt x="774700" y="446617"/>
                  </a:cubicBezTo>
                  <a:lnTo>
                    <a:pt x="3517900" y="383117"/>
                  </a:lnTo>
                </a:path>
              </a:pathLst>
            </a:custGeom>
            <a:noFill/>
            <a:ln w="25400" cap="flat" cmpd="sng">
              <a:solidFill>
                <a:srgbClr val="0080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1" name="Freeform 10">
              <a:extLst>
                <a:ext uri="{FF2B5EF4-FFF2-40B4-BE49-F238E27FC236}">
                  <a16:creationId xmlns:a16="http://schemas.microsoft.com/office/drawing/2014/main" id="{9421B55F-FB5A-4F8A-AC81-725A571BEB49}"/>
                </a:ext>
              </a:extLst>
            </p:cNvPr>
            <p:cNvSpPr>
              <a:spLocks/>
            </p:cNvSpPr>
            <p:nvPr/>
          </p:nvSpPr>
          <p:spPr bwMode="auto">
            <a:xfrm>
              <a:off x="4877583" y="1746341"/>
              <a:ext cx="3733389" cy="802971"/>
            </a:xfrm>
            <a:custGeom>
              <a:avLst/>
              <a:gdLst>
                <a:gd name="T0" fmla="*/ 0 w 3416300"/>
                <a:gd name="T1" fmla="*/ 1208888 h 552450"/>
                <a:gd name="T2" fmla="*/ 596689 w 3416300"/>
                <a:gd name="T3" fmla="*/ 1208888 h 552450"/>
                <a:gd name="T4" fmla="*/ 1044205 w 3416300"/>
                <a:gd name="T5" fmla="*/ 662939 h 552450"/>
                <a:gd name="T6" fmla="*/ 1209952 w 3416300"/>
                <a:gd name="T7" fmla="*/ 428960 h 552450"/>
                <a:gd name="T8" fmla="*/ 1574596 w 3416300"/>
                <a:gd name="T9" fmla="*/ 857920 h 552450"/>
                <a:gd name="T10" fmla="*/ 1889515 w 3416300"/>
                <a:gd name="T11" fmla="*/ 1481863 h 552450"/>
                <a:gd name="T12" fmla="*/ 2221009 w 3416300"/>
                <a:gd name="T13" fmla="*/ 1598852 h 552450"/>
                <a:gd name="T14" fmla="*/ 2602227 w 3416300"/>
                <a:gd name="T15" fmla="*/ 896916 h 552450"/>
                <a:gd name="T16" fmla="*/ 2751399 w 3416300"/>
                <a:gd name="T17" fmla="*/ 428960 h 552450"/>
                <a:gd name="T18" fmla="*/ 3182341 w 3416300"/>
                <a:gd name="T19" fmla="*/ 233979 h 552450"/>
                <a:gd name="T20" fmla="*/ 4027650 w 3416300"/>
                <a:gd name="T21" fmla="*/ 38997 h 552450"/>
                <a:gd name="T22" fmla="*/ 4458592 w 3416300"/>
                <a:gd name="T23" fmla="*/ 0 h 552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16300" h="552450">
                  <a:moveTo>
                    <a:pt x="0" y="393700"/>
                  </a:moveTo>
                  <a:cubicBezTo>
                    <a:pt x="161925" y="408516"/>
                    <a:pt x="323850" y="423333"/>
                    <a:pt x="457200" y="393700"/>
                  </a:cubicBezTo>
                  <a:cubicBezTo>
                    <a:pt x="590550" y="364067"/>
                    <a:pt x="721783" y="258233"/>
                    <a:pt x="800100" y="215900"/>
                  </a:cubicBezTo>
                  <a:cubicBezTo>
                    <a:pt x="878417" y="173567"/>
                    <a:pt x="859367" y="129117"/>
                    <a:pt x="927100" y="139700"/>
                  </a:cubicBezTo>
                  <a:cubicBezTo>
                    <a:pt x="994833" y="150283"/>
                    <a:pt x="1119717" y="222250"/>
                    <a:pt x="1206500" y="279400"/>
                  </a:cubicBezTo>
                  <a:cubicBezTo>
                    <a:pt x="1293283" y="336550"/>
                    <a:pt x="1365250" y="442383"/>
                    <a:pt x="1447800" y="482600"/>
                  </a:cubicBezTo>
                  <a:cubicBezTo>
                    <a:pt x="1530350" y="522817"/>
                    <a:pt x="1610783" y="552450"/>
                    <a:pt x="1701800" y="520700"/>
                  </a:cubicBezTo>
                  <a:cubicBezTo>
                    <a:pt x="1792817" y="488950"/>
                    <a:pt x="1926167" y="355600"/>
                    <a:pt x="1993900" y="292100"/>
                  </a:cubicBezTo>
                  <a:cubicBezTo>
                    <a:pt x="2061633" y="228600"/>
                    <a:pt x="2034117" y="175683"/>
                    <a:pt x="2108200" y="139700"/>
                  </a:cubicBezTo>
                  <a:cubicBezTo>
                    <a:pt x="2182283" y="103717"/>
                    <a:pt x="2275417" y="97367"/>
                    <a:pt x="2438400" y="76200"/>
                  </a:cubicBezTo>
                  <a:cubicBezTo>
                    <a:pt x="2601383" y="55033"/>
                    <a:pt x="2923117" y="25400"/>
                    <a:pt x="3086100" y="12700"/>
                  </a:cubicBezTo>
                  <a:cubicBezTo>
                    <a:pt x="3249083" y="0"/>
                    <a:pt x="3416300" y="0"/>
                    <a:pt x="3416300" y="0"/>
                  </a:cubicBezTo>
                </a:path>
              </a:pathLst>
            </a:custGeom>
            <a:noFill/>
            <a:ln w="25400" cap="flat" cmpd="sng">
              <a:solidFill>
                <a:srgbClr val="FF00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4" name="Freeform 13">
              <a:extLst>
                <a:ext uri="{FF2B5EF4-FFF2-40B4-BE49-F238E27FC236}">
                  <a16:creationId xmlns:a16="http://schemas.microsoft.com/office/drawing/2014/main" id="{5A6BCCD9-3E70-B034-92D0-8748E2869878}"/>
                </a:ext>
              </a:extLst>
            </p:cNvPr>
            <p:cNvSpPr>
              <a:spLocks/>
            </p:cNvSpPr>
            <p:nvPr/>
          </p:nvSpPr>
          <p:spPr bwMode="auto">
            <a:xfrm>
              <a:off x="4800376" y="3741759"/>
              <a:ext cx="3784861" cy="476979"/>
            </a:xfrm>
            <a:custGeom>
              <a:avLst/>
              <a:gdLst>
                <a:gd name="T0" fmla="*/ 0 w 3784600"/>
                <a:gd name="T1" fmla="*/ 297696 h 476250"/>
                <a:gd name="T2" fmla="*/ 406484 w 3784600"/>
                <a:gd name="T3" fmla="*/ 310454 h 476250"/>
                <a:gd name="T4" fmla="*/ 736753 w 3784600"/>
                <a:gd name="T5" fmla="*/ 259420 h 476250"/>
                <a:gd name="T6" fmla="*/ 1155940 w 3784600"/>
                <a:gd name="T7" fmla="*/ 29768 h 476250"/>
                <a:gd name="T8" fmla="*/ 1422694 w 3784600"/>
                <a:gd name="T9" fmla="*/ 80802 h 476250"/>
                <a:gd name="T10" fmla="*/ 1778369 w 3784600"/>
                <a:gd name="T11" fmla="*/ 297696 h 476250"/>
                <a:gd name="T12" fmla="*/ 2070529 w 3784600"/>
                <a:gd name="T13" fmla="*/ 463554 h 476250"/>
                <a:gd name="T14" fmla="*/ 2438904 w 3784600"/>
                <a:gd name="T15" fmla="*/ 387005 h 476250"/>
                <a:gd name="T16" fmla="*/ 2921603 w 3784600"/>
                <a:gd name="T17" fmla="*/ 272179 h 476250"/>
                <a:gd name="T18" fmla="*/ 3785383 w 3784600"/>
                <a:gd name="T19" fmla="*/ 259420 h 4762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84600" h="476250">
                  <a:moveTo>
                    <a:pt x="0" y="296333"/>
                  </a:moveTo>
                  <a:cubicBezTo>
                    <a:pt x="141816" y="305858"/>
                    <a:pt x="283633" y="315383"/>
                    <a:pt x="406400" y="309033"/>
                  </a:cubicBezTo>
                  <a:cubicBezTo>
                    <a:pt x="529167" y="302683"/>
                    <a:pt x="611717" y="304800"/>
                    <a:pt x="736600" y="258233"/>
                  </a:cubicBezTo>
                  <a:cubicBezTo>
                    <a:pt x="861483" y="211666"/>
                    <a:pt x="1041400" y="59266"/>
                    <a:pt x="1155700" y="29633"/>
                  </a:cubicBezTo>
                  <a:cubicBezTo>
                    <a:pt x="1270000" y="0"/>
                    <a:pt x="1318683" y="35983"/>
                    <a:pt x="1422400" y="80433"/>
                  </a:cubicBezTo>
                  <a:cubicBezTo>
                    <a:pt x="1526117" y="124883"/>
                    <a:pt x="1670050" y="232833"/>
                    <a:pt x="1778000" y="296333"/>
                  </a:cubicBezTo>
                  <a:cubicBezTo>
                    <a:pt x="1885950" y="359833"/>
                    <a:pt x="1960033" y="446616"/>
                    <a:pt x="2070100" y="461433"/>
                  </a:cubicBezTo>
                  <a:cubicBezTo>
                    <a:pt x="2180167" y="476250"/>
                    <a:pt x="2296583" y="416983"/>
                    <a:pt x="2438400" y="385233"/>
                  </a:cubicBezTo>
                  <a:cubicBezTo>
                    <a:pt x="2580217" y="353483"/>
                    <a:pt x="2696633" y="292100"/>
                    <a:pt x="2921000" y="270933"/>
                  </a:cubicBezTo>
                  <a:cubicBezTo>
                    <a:pt x="3145367" y="249766"/>
                    <a:pt x="3784600" y="258233"/>
                    <a:pt x="3784600" y="258233"/>
                  </a:cubicBezTo>
                </a:path>
              </a:pathLst>
            </a:custGeom>
            <a:noFill/>
            <a:ln w="25400" cap="flat" cmpd="sng">
              <a:solidFill>
                <a:schemeClr val="accent2"/>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14">
              <a:extLst>
                <a:ext uri="{FF2B5EF4-FFF2-40B4-BE49-F238E27FC236}">
                  <a16:creationId xmlns:a16="http://schemas.microsoft.com/office/drawing/2014/main" id="{EFE7B6D3-4111-53F7-D2A9-36F086CC08CE}"/>
                </a:ext>
              </a:extLst>
            </p:cNvPr>
            <p:cNvSpPr>
              <a:spLocks/>
            </p:cNvSpPr>
            <p:nvPr/>
          </p:nvSpPr>
          <p:spPr bwMode="auto">
            <a:xfrm flipV="1">
              <a:off x="4877583" y="1675995"/>
              <a:ext cx="3733389" cy="839001"/>
            </a:xfrm>
            <a:custGeom>
              <a:avLst/>
              <a:gdLst>
                <a:gd name="T0" fmla="*/ 0 w 3517900"/>
                <a:gd name="T1" fmla="*/ 298123 h 1011767"/>
                <a:gd name="T2" fmla="*/ 60719 w 3517900"/>
                <a:gd name="T3" fmla="*/ 1207 h 1011767"/>
                <a:gd name="T4" fmla="*/ 182156 w 3517900"/>
                <a:gd name="T5" fmla="*/ 290881 h 1011767"/>
                <a:gd name="T6" fmla="*/ 258055 w 3517900"/>
                <a:gd name="T7" fmla="*/ 566071 h 1011767"/>
                <a:gd name="T8" fmla="*/ 318773 w 3517900"/>
                <a:gd name="T9" fmla="*/ 225705 h 1011767"/>
                <a:gd name="T10" fmla="*/ 318773 w 3517900"/>
                <a:gd name="T11" fmla="*/ 22933 h 1011767"/>
                <a:gd name="T12" fmla="*/ 455391 w 3517900"/>
                <a:gd name="T13" fmla="*/ 203979 h 1011767"/>
                <a:gd name="T14" fmla="*/ 561649 w 3517900"/>
                <a:gd name="T15" fmla="*/ 348816 h 1011767"/>
                <a:gd name="T16" fmla="*/ 667906 w 3517900"/>
                <a:gd name="T17" fmla="*/ 240188 h 1011767"/>
                <a:gd name="T18" fmla="*/ 804524 w 3517900"/>
                <a:gd name="T19" fmla="*/ 240188 h 1011767"/>
                <a:gd name="T20" fmla="*/ 925961 w 3517900"/>
                <a:gd name="T21" fmla="*/ 254672 h 1011767"/>
                <a:gd name="T22" fmla="*/ 4204775 w 3517900"/>
                <a:gd name="T23" fmla="*/ 218462 h 10117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17900" h="1011767">
                  <a:moveTo>
                    <a:pt x="0" y="522817"/>
                  </a:moveTo>
                  <a:cubicBezTo>
                    <a:pt x="12700" y="263525"/>
                    <a:pt x="25400" y="4234"/>
                    <a:pt x="50800" y="2117"/>
                  </a:cubicBezTo>
                  <a:cubicBezTo>
                    <a:pt x="76200" y="0"/>
                    <a:pt x="124883" y="345017"/>
                    <a:pt x="152400" y="510117"/>
                  </a:cubicBezTo>
                  <a:cubicBezTo>
                    <a:pt x="179917" y="675217"/>
                    <a:pt x="196850" y="1011767"/>
                    <a:pt x="215900" y="992717"/>
                  </a:cubicBezTo>
                  <a:cubicBezTo>
                    <a:pt x="234950" y="973667"/>
                    <a:pt x="258233" y="554567"/>
                    <a:pt x="266700" y="395817"/>
                  </a:cubicBezTo>
                  <a:cubicBezTo>
                    <a:pt x="275167" y="237067"/>
                    <a:pt x="247650" y="46567"/>
                    <a:pt x="266700" y="40217"/>
                  </a:cubicBezTo>
                  <a:cubicBezTo>
                    <a:pt x="285750" y="33867"/>
                    <a:pt x="347133" y="262467"/>
                    <a:pt x="381000" y="357717"/>
                  </a:cubicBezTo>
                  <a:cubicBezTo>
                    <a:pt x="414867" y="452967"/>
                    <a:pt x="440267" y="601134"/>
                    <a:pt x="469900" y="611717"/>
                  </a:cubicBezTo>
                  <a:cubicBezTo>
                    <a:pt x="499533" y="622300"/>
                    <a:pt x="524933" y="452967"/>
                    <a:pt x="558800" y="421217"/>
                  </a:cubicBezTo>
                  <a:cubicBezTo>
                    <a:pt x="592667" y="389467"/>
                    <a:pt x="637117" y="416984"/>
                    <a:pt x="673100" y="421217"/>
                  </a:cubicBezTo>
                  <a:cubicBezTo>
                    <a:pt x="709083" y="425450"/>
                    <a:pt x="774700" y="446617"/>
                    <a:pt x="774700" y="446617"/>
                  </a:cubicBezTo>
                  <a:lnTo>
                    <a:pt x="3517900" y="383117"/>
                  </a:lnTo>
                </a:path>
              </a:pathLst>
            </a:custGeom>
            <a:noFill/>
            <a:ln w="25400" cap="flat" cmpd="sng">
              <a:solidFill>
                <a:srgbClr val="00FF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Freeform 15">
              <a:extLst>
                <a:ext uri="{FF2B5EF4-FFF2-40B4-BE49-F238E27FC236}">
                  <a16:creationId xmlns:a16="http://schemas.microsoft.com/office/drawing/2014/main" id="{A7A9CBDC-37A5-6E4A-CB11-7F55CE908CE4}"/>
                </a:ext>
              </a:extLst>
            </p:cNvPr>
            <p:cNvSpPr>
              <a:spLocks/>
            </p:cNvSpPr>
            <p:nvPr/>
          </p:nvSpPr>
          <p:spPr bwMode="auto">
            <a:xfrm flipV="1">
              <a:off x="4877583" y="2209593"/>
              <a:ext cx="3733389" cy="305404"/>
            </a:xfrm>
            <a:custGeom>
              <a:avLst/>
              <a:gdLst>
                <a:gd name="T0" fmla="*/ 0 w 3467100"/>
                <a:gd name="T1" fmla="*/ 65105 h 660400"/>
                <a:gd name="T2" fmla="*/ 459846 w 3467100"/>
                <a:gd name="T3" fmla="*/ 63849 h 660400"/>
                <a:gd name="T4" fmla="*/ 761124 w 3467100"/>
                <a:gd name="T5" fmla="*/ 56313 h 660400"/>
                <a:gd name="T6" fmla="*/ 1268540 w 3467100"/>
                <a:gd name="T7" fmla="*/ 36216 h 660400"/>
                <a:gd name="T8" fmla="*/ 1585675 w 3467100"/>
                <a:gd name="T9" fmla="*/ 6071 h 660400"/>
                <a:gd name="T10" fmla="*/ 1902811 w 3467100"/>
                <a:gd name="T11" fmla="*/ 2303 h 660400"/>
                <a:gd name="T12" fmla="*/ 2267517 w 3467100"/>
                <a:gd name="T13" fmla="*/ 3559 h 660400"/>
                <a:gd name="T14" fmla="*/ 2711505 w 3467100"/>
                <a:gd name="T15" fmla="*/ 23655 h 660400"/>
                <a:gd name="T16" fmla="*/ 3092067 w 3467100"/>
                <a:gd name="T17" fmla="*/ 33704 h 660400"/>
                <a:gd name="T18" fmla="*/ 3520200 w 3467100"/>
                <a:gd name="T19" fmla="*/ 42496 h 660400"/>
                <a:gd name="T20" fmla="*/ 4059330 w 3467100"/>
                <a:gd name="T21" fmla="*/ 51288 h 660400"/>
                <a:gd name="T22" fmla="*/ 4328894 w 3467100"/>
                <a:gd name="T23" fmla="*/ 52544 h 660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67100" h="660400">
                  <a:moveTo>
                    <a:pt x="0" y="658283"/>
                  </a:moveTo>
                  <a:cubicBezTo>
                    <a:pt x="133350" y="659341"/>
                    <a:pt x="266700" y="660400"/>
                    <a:pt x="368300" y="645583"/>
                  </a:cubicBezTo>
                  <a:cubicBezTo>
                    <a:pt x="469900" y="630766"/>
                    <a:pt x="501650" y="615950"/>
                    <a:pt x="609600" y="569383"/>
                  </a:cubicBezTo>
                  <a:cubicBezTo>
                    <a:pt x="717550" y="522816"/>
                    <a:pt x="905933" y="450850"/>
                    <a:pt x="1016000" y="366183"/>
                  </a:cubicBezTo>
                  <a:cubicBezTo>
                    <a:pt x="1126067" y="281516"/>
                    <a:pt x="1185333" y="118533"/>
                    <a:pt x="1270000" y="61383"/>
                  </a:cubicBezTo>
                  <a:cubicBezTo>
                    <a:pt x="1354667" y="4233"/>
                    <a:pt x="1432983" y="27516"/>
                    <a:pt x="1524000" y="23283"/>
                  </a:cubicBezTo>
                  <a:cubicBezTo>
                    <a:pt x="1615017" y="19050"/>
                    <a:pt x="1708150" y="0"/>
                    <a:pt x="1816100" y="35983"/>
                  </a:cubicBezTo>
                  <a:cubicBezTo>
                    <a:pt x="1924050" y="71966"/>
                    <a:pt x="2061633" y="188383"/>
                    <a:pt x="2171700" y="239183"/>
                  </a:cubicBezTo>
                  <a:cubicBezTo>
                    <a:pt x="2281767" y="289983"/>
                    <a:pt x="2368550" y="309033"/>
                    <a:pt x="2476500" y="340783"/>
                  </a:cubicBezTo>
                  <a:cubicBezTo>
                    <a:pt x="2584450" y="372533"/>
                    <a:pt x="2690283" y="400050"/>
                    <a:pt x="2819400" y="429683"/>
                  </a:cubicBezTo>
                  <a:cubicBezTo>
                    <a:pt x="2948517" y="459316"/>
                    <a:pt x="3143250" y="501650"/>
                    <a:pt x="3251200" y="518583"/>
                  </a:cubicBezTo>
                  <a:cubicBezTo>
                    <a:pt x="3359150" y="535516"/>
                    <a:pt x="3467100" y="531283"/>
                    <a:pt x="3467100" y="531283"/>
                  </a:cubicBezTo>
                </a:path>
              </a:pathLst>
            </a:custGeom>
            <a:noFill/>
            <a:ln w="25400" cap="flat" cmpd="sng">
              <a:solidFill>
                <a:srgbClr val="26D7E3"/>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9" name="Rectangle 18">
              <a:extLst>
                <a:ext uri="{FF2B5EF4-FFF2-40B4-BE49-F238E27FC236}">
                  <a16:creationId xmlns:a16="http://schemas.microsoft.com/office/drawing/2014/main" id="{D75E4285-8C76-CCF2-C14A-75E7F8716403}"/>
                </a:ext>
              </a:extLst>
            </p:cNvPr>
            <p:cNvSpPr/>
            <p:nvPr/>
          </p:nvSpPr>
          <p:spPr>
            <a:xfrm>
              <a:off x="4800376" y="4953078"/>
              <a:ext cx="3896440" cy="1523586"/>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E954421F-A26B-68AA-B51C-0917B2E4573C}"/>
                </a:ext>
              </a:extLst>
            </p:cNvPr>
            <p:cNvCxnSpPr>
              <a:cxnSpLocks noChangeShapeType="1"/>
              <a:stCxn id="19" idx="1"/>
              <a:endCxn id="19" idx="3"/>
            </p:cNvCxnSpPr>
            <p:nvPr/>
          </p:nvCxnSpPr>
          <p:spPr bwMode="auto">
            <a:xfrm>
              <a:off x="4800376" y="5714871"/>
              <a:ext cx="389644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3025" name="TextBox 22">
              <a:extLst>
                <a:ext uri="{FF2B5EF4-FFF2-40B4-BE49-F238E27FC236}">
                  <a16:creationId xmlns:a16="http://schemas.microsoft.com/office/drawing/2014/main" id="{AD938ED3-14D2-BBB6-D5BE-6DDD6067D048}"/>
                </a:ext>
              </a:extLst>
            </p:cNvPr>
            <p:cNvSpPr txBox="1">
              <a:spLocks noChangeArrowheads="1"/>
            </p:cNvSpPr>
            <p:nvPr/>
          </p:nvSpPr>
          <p:spPr bwMode="auto">
            <a:xfrm>
              <a:off x="6934200" y="2667000"/>
              <a:ext cx="1862749" cy="39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800" i="1">
                  <a:solidFill>
                    <a:srgbClr val="FF0000"/>
                  </a:solidFill>
                </a:rPr>
                <a:t>Metabolomics</a:t>
              </a:r>
              <a:endParaRPr lang="en-US" altLang="en-US" i="1">
                <a:solidFill>
                  <a:srgbClr val="FF0000"/>
                </a:solidFill>
              </a:endParaRPr>
            </a:p>
          </p:txBody>
        </p:sp>
        <p:sp>
          <p:nvSpPr>
            <p:cNvPr id="43026" name="TextBox 23">
              <a:extLst>
                <a:ext uri="{FF2B5EF4-FFF2-40B4-BE49-F238E27FC236}">
                  <a16:creationId xmlns:a16="http://schemas.microsoft.com/office/drawing/2014/main" id="{DBDD1907-0043-898D-2423-38C168AF9B3B}"/>
                </a:ext>
              </a:extLst>
            </p:cNvPr>
            <p:cNvSpPr txBox="1">
              <a:spLocks noChangeArrowheads="1"/>
            </p:cNvSpPr>
            <p:nvPr/>
          </p:nvSpPr>
          <p:spPr bwMode="auto">
            <a:xfrm>
              <a:off x="7067550" y="4381500"/>
              <a:ext cx="1708560" cy="43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00" i="1">
                  <a:solidFill>
                    <a:srgbClr val="FF0000"/>
                  </a:solidFill>
                </a:rPr>
                <a:t>Proteomics</a:t>
              </a:r>
            </a:p>
          </p:txBody>
        </p:sp>
        <p:sp>
          <p:nvSpPr>
            <p:cNvPr id="43027" name="TextBox 24">
              <a:extLst>
                <a:ext uri="{FF2B5EF4-FFF2-40B4-BE49-F238E27FC236}">
                  <a16:creationId xmlns:a16="http://schemas.microsoft.com/office/drawing/2014/main" id="{1B2DC5F7-4243-D425-2547-1A3B246A7E67}"/>
                </a:ext>
              </a:extLst>
            </p:cNvPr>
            <p:cNvSpPr txBox="1">
              <a:spLocks noChangeArrowheads="1"/>
            </p:cNvSpPr>
            <p:nvPr/>
          </p:nvSpPr>
          <p:spPr bwMode="auto">
            <a:xfrm>
              <a:off x="7158038" y="6019800"/>
              <a:ext cx="1538778" cy="43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00" i="1">
                  <a:solidFill>
                    <a:srgbClr val="FF0000"/>
                  </a:solidFill>
                </a:rPr>
                <a:t>Genomics</a:t>
              </a:r>
              <a:endParaRPr lang="en-US" altLang="en-US" i="1">
                <a:solidFill>
                  <a:srgbClr val="FF0000"/>
                </a:solidFill>
              </a:endParaRPr>
            </a:p>
          </p:txBody>
        </p:sp>
        <p:sp>
          <p:nvSpPr>
            <p:cNvPr id="26" name="Freeform 25">
              <a:extLst>
                <a:ext uri="{FF2B5EF4-FFF2-40B4-BE49-F238E27FC236}">
                  <a16:creationId xmlns:a16="http://schemas.microsoft.com/office/drawing/2014/main" id="{BBF0C118-978F-FD8B-038A-91A81D049181}"/>
                </a:ext>
              </a:extLst>
            </p:cNvPr>
            <p:cNvSpPr>
              <a:spLocks/>
            </p:cNvSpPr>
            <p:nvPr/>
          </p:nvSpPr>
          <p:spPr bwMode="auto">
            <a:xfrm>
              <a:off x="4826112" y="3810389"/>
              <a:ext cx="3759126" cy="240205"/>
            </a:xfrm>
            <a:custGeom>
              <a:avLst/>
              <a:gdLst>
                <a:gd name="T0" fmla="*/ 0 w 3759200"/>
                <a:gd name="T1" fmla="*/ 212974 h 241300"/>
                <a:gd name="T2" fmla="*/ 1308022 w 3759200"/>
                <a:gd name="T3" fmla="*/ 225502 h 241300"/>
                <a:gd name="T4" fmla="*/ 1689001 w 3759200"/>
                <a:gd name="T5" fmla="*/ 137807 h 241300"/>
                <a:gd name="T6" fmla="*/ 1968383 w 3759200"/>
                <a:gd name="T7" fmla="*/ 50112 h 241300"/>
                <a:gd name="T8" fmla="*/ 2387459 w 3759200"/>
                <a:gd name="T9" fmla="*/ 12528 h 241300"/>
                <a:gd name="T10" fmla="*/ 2844632 w 3759200"/>
                <a:gd name="T11" fmla="*/ 12528 h 241300"/>
                <a:gd name="T12" fmla="*/ 3479596 w 3759200"/>
                <a:gd name="T13" fmla="*/ 87695 h 241300"/>
                <a:gd name="T14" fmla="*/ 3758978 w 3759200"/>
                <a:gd name="T15" fmla="*/ 100223 h 241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59200" h="241300">
                  <a:moveTo>
                    <a:pt x="0" y="215900"/>
                  </a:moveTo>
                  <a:cubicBezTo>
                    <a:pt x="513291" y="228600"/>
                    <a:pt x="1026583" y="241300"/>
                    <a:pt x="1308100" y="228600"/>
                  </a:cubicBezTo>
                  <a:cubicBezTo>
                    <a:pt x="1589617" y="215900"/>
                    <a:pt x="1579033" y="169333"/>
                    <a:pt x="1689100" y="139700"/>
                  </a:cubicBezTo>
                  <a:cubicBezTo>
                    <a:pt x="1799167" y="110067"/>
                    <a:pt x="1852083" y="71967"/>
                    <a:pt x="1968500" y="50800"/>
                  </a:cubicBezTo>
                  <a:cubicBezTo>
                    <a:pt x="2084917" y="29633"/>
                    <a:pt x="2241550" y="19050"/>
                    <a:pt x="2387600" y="12700"/>
                  </a:cubicBezTo>
                  <a:cubicBezTo>
                    <a:pt x="2533650" y="6350"/>
                    <a:pt x="2662767" y="0"/>
                    <a:pt x="2844800" y="12700"/>
                  </a:cubicBezTo>
                  <a:cubicBezTo>
                    <a:pt x="3026833" y="25400"/>
                    <a:pt x="3327400" y="74083"/>
                    <a:pt x="3479800" y="88900"/>
                  </a:cubicBezTo>
                  <a:cubicBezTo>
                    <a:pt x="3632200" y="103717"/>
                    <a:pt x="3759200" y="101600"/>
                    <a:pt x="3759200" y="101600"/>
                  </a:cubicBezTo>
                </a:path>
              </a:pathLst>
            </a:custGeom>
            <a:noFill/>
            <a:ln w="25400" cap="flat" cmpd="sng">
              <a:solidFill>
                <a:srgbClr val="FF66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029" name="TextBox 26">
              <a:extLst>
                <a:ext uri="{FF2B5EF4-FFF2-40B4-BE49-F238E27FC236}">
                  <a16:creationId xmlns:a16="http://schemas.microsoft.com/office/drawing/2014/main" id="{D052AD10-5234-CF11-BC3D-94288D8BD2C3}"/>
                </a:ext>
              </a:extLst>
            </p:cNvPr>
            <p:cNvSpPr txBox="1">
              <a:spLocks noChangeArrowheads="1"/>
            </p:cNvSpPr>
            <p:nvPr/>
          </p:nvSpPr>
          <p:spPr bwMode="auto">
            <a:xfrm rot="16200000">
              <a:off x="3852315" y="3824770"/>
              <a:ext cx="1526684" cy="43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00"/>
                <a:t>Response</a:t>
              </a:r>
            </a:p>
          </p:txBody>
        </p:sp>
        <p:sp>
          <p:nvSpPr>
            <p:cNvPr id="43030" name="TextBox 27">
              <a:extLst>
                <a:ext uri="{FF2B5EF4-FFF2-40B4-BE49-F238E27FC236}">
                  <a16:creationId xmlns:a16="http://schemas.microsoft.com/office/drawing/2014/main" id="{00668ECC-0407-2953-FB08-253449C369B6}"/>
                </a:ext>
              </a:extLst>
            </p:cNvPr>
            <p:cNvSpPr txBox="1">
              <a:spLocks noChangeArrowheads="1"/>
            </p:cNvSpPr>
            <p:nvPr/>
          </p:nvSpPr>
          <p:spPr bwMode="auto">
            <a:xfrm rot="16200000">
              <a:off x="3852315" y="5501170"/>
              <a:ext cx="1526684" cy="43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00"/>
                <a:t>Response</a:t>
              </a:r>
              <a:endParaRPr lang="en-US" altLang="en-US"/>
            </a:p>
          </p:txBody>
        </p:sp>
        <p:sp>
          <p:nvSpPr>
            <p:cNvPr id="43031" name="TextBox 28">
              <a:extLst>
                <a:ext uri="{FF2B5EF4-FFF2-40B4-BE49-F238E27FC236}">
                  <a16:creationId xmlns:a16="http://schemas.microsoft.com/office/drawing/2014/main" id="{2AFC2573-283F-786E-47CD-3D972B11448D}"/>
                </a:ext>
              </a:extLst>
            </p:cNvPr>
            <p:cNvSpPr txBox="1">
              <a:spLocks noChangeArrowheads="1"/>
            </p:cNvSpPr>
            <p:nvPr/>
          </p:nvSpPr>
          <p:spPr bwMode="auto">
            <a:xfrm rot="16200000">
              <a:off x="3841202" y="2072169"/>
              <a:ext cx="1526684" cy="43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00"/>
                <a:t>Response</a:t>
              </a:r>
              <a:endParaRPr lang="en-US" altLang="en-US"/>
            </a:p>
          </p:txBody>
        </p:sp>
      </p:grpSp>
      <p:sp>
        <p:nvSpPr>
          <p:cNvPr id="43011" name="TextBox 29">
            <a:extLst>
              <a:ext uri="{FF2B5EF4-FFF2-40B4-BE49-F238E27FC236}">
                <a16:creationId xmlns:a16="http://schemas.microsoft.com/office/drawing/2014/main" id="{F64E92E2-D847-E3CD-CE62-7B25E00D5E1B}"/>
              </a:ext>
            </a:extLst>
          </p:cNvPr>
          <p:cNvSpPr txBox="1">
            <a:spLocks noChangeArrowheads="1"/>
          </p:cNvSpPr>
          <p:nvPr/>
        </p:nvSpPr>
        <p:spPr bwMode="auto">
          <a:xfrm>
            <a:off x="7751764" y="6021389"/>
            <a:ext cx="8972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a:t>Time</a:t>
            </a:r>
          </a:p>
        </p:txBody>
      </p:sp>
      <p:sp>
        <p:nvSpPr>
          <p:cNvPr id="2" name="TextBox 1">
            <a:extLst>
              <a:ext uri="{FF2B5EF4-FFF2-40B4-BE49-F238E27FC236}">
                <a16:creationId xmlns:a16="http://schemas.microsoft.com/office/drawing/2014/main" id="{9CBE5059-A9D8-F4B5-E026-8D04B974CCB8}"/>
              </a:ext>
            </a:extLst>
          </p:cNvPr>
          <p:cNvSpPr txBox="1"/>
          <p:nvPr/>
        </p:nvSpPr>
        <p:spPr>
          <a:xfrm>
            <a:off x="6922977" y="6496562"/>
            <a:ext cx="3937526" cy="369332"/>
          </a:xfrm>
          <a:prstGeom prst="rect">
            <a:avLst/>
          </a:prstGeom>
          <a:noFill/>
        </p:spPr>
        <p:txBody>
          <a:bodyPr wrap="square" rtlCol="0">
            <a:spAutoFit/>
          </a:bodyPr>
          <a:lstStyle/>
          <a:p>
            <a:pPr algn="r"/>
            <a:r>
              <a:rPr lang="en-US" dirty="0"/>
              <a:t>Source: bioinformatics.ca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6AFD-91BA-C60A-05BB-039C22C0EFD3}"/>
              </a:ext>
            </a:extLst>
          </p:cNvPr>
          <p:cNvSpPr>
            <a:spLocks noGrp="1"/>
          </p:cNvSpPr>
          <p:nvPr>
            <p:ph type="title"/>
          </p:nvPr>
        </p:nvSpPr>
        <p:spPr>
          <a:xfrm>
            <a:off x="425605" y="272208"/>
            <a:ext cx="10515600" cy="497508"/>
          </a:xfrm>
        </p:spPr>
        <p:txBody>
          <a:bodyPr>
            <a:normAutofit fontScale="90000"/>
          </a:bodyPr>
          <a:lstStyle/>
          <a:p>
            <a:r>
              <a:rPr lang="en-US" dirty="0"/>
              <a:t>Metabolomics identifies how a person functions</a:t>
            </a:r>
          </a:p>
        </p:txBody>
      </p:sp>
      <p:pic>
        <p:nvPicPr>
          <p:cNvPr id="5" name="Picture 4" descr="A diagram of a person with text&#10;&#10;Description automatically generated">
            <a:extLst>
              <a:ext uri="{FF2B5EF4-FFF2-40B4-BE49-F238E27FC236}">
                <a16:creationId xmlns:a16="http://schemas.microsoft.com/office/drawing/2014/main" id="{E2560799-FF07-DDB4-E4CA-3781985506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911" b="99841" l="162" r="61190">
                        <a14:foregroundMark x1="1457" y1="15911" x2="21651" y2="15036"/>
                        <a14:foregroundMark x1="21651" y1="15036" x2="55848" y2="19650"/>
                        <a14:foregroundMark x1="55848" y1="19650" x2="63132" y2="36993"/>
                        <a14:foregroundMark x1="63132" y1="36993" x2="61918" y2="68576"/>
                        <a14:foregroundMark x1="61918" y1="68576" x2="49656" y2="75259"/>
                        <a14:foregroundMark x1="49656" y1="75259" x2="49251" y2="84407"/>
                        <a14:foregroundMark x1="49251" y1="84407" x2="44840" y2="97454"/>
                        <a14:foregroundMark x1="44840" y1="97454" x2="809" y2="98886"/>
                        <a14:foregroundMark x1="809" y1="98886" x2="202" y2="17343"/>
                        <a14:foregroundMark x1="202" y1="17343" x2="1457" y2="16070"/>
                        <a14:foregroundMark x1="10441" y1="18775" x2="42938" y2="16945"/>
                        <a14:foregroundMark x1="42938" y1="16945" x2="49049" y2="16945"/>
                        <a14:foregroundMark x1="49049" y1="16945" x2="58236" y2="27685"/>
                        <a14:foregroundMark x1="58236" y1="27685" x2="62970" y2="44391"/>
                        <a14:foregroundMark x1="62970" y1="44391" x2="63820" y2="54177"/>
                        <a14:foregroundMark x1="63820" y1="54177" x2="63254" y2="63803"/>
                        <a14:foregroundMark x1="63254" y1="63803" x2="59773" y2="76213"/>
                        <a14:foregroundMark x1="59773" y1="76213" x2="54350" y2="78520"/>
                        <a14:foregroundMark x1="54350" y1="78520" x2="52003" y2="94988"/>
                        <a14:foregroundMark x1="52003" y1="94988" x2="809" y2="99920"/>
                        <a14:foregroundMark x1="809" y1="99920" x2="3480" y2="25537"/>
                        <a14:foregroundMark x1="3480" y1="25537" x2="10846" y2="19252"/>
                        <a14:foregroundMark x1="23351" y1="19889" x2="29057" y2="27526"/>
                        <a14:foregroundMark x1="29057" y1="27526" x2="41643" y2="60382"/>
                        <a14:foregroundMark x1="41643" y1="60382" x2="42291" y2="64280"/>
                        <a14:foregroundMark x1="7972" y1="28878" x2="30028" y2="66348"/>
                        <a14:foregroundMark x1="5301" y1="52586" x2="26427" y2="80668"/>
                        <a14:foregroundMark x1="26427" y1="80668" x2="26427" y2="80668"/>
                        <a14:foregroundMark x1="15662" y1="25935" x2="27276" y2="43119"/>
                        <a14:foregroundMark x1="3480" y1="62848" x2="18252" y2="95147"/>
                        <a14:foregroundMark x1="18252" y1="95147" x2="18737" y2="95943"/>
                        <a14:foregroundMark x1="47106" y1="27605" x2="48928" y2="45823"/>
                        <a14:foregroundMark x1="34439" y1="68496" x2="34844" y2="76691"/>
                        <a14:foregroundMark x1="52206" y1="51472" x2="52125" y2="58870"/>
                        <a14:foregroundMark x1="58316" y1="47971" x2="53420" y2="58473"/>
                        <a14:foregroundMark x1="53420" y1="58473" x2="46783" y2="55370"/>
                        <a14:foregroundMark x1="46783" y1="55370" x2="51113" y2="46778"/>
                        <a14:foregroundMark x1="51113" y1="46778" x2="56091" y2="47096"/>
                        <a14:foregroundMark x1="56091" y1="47096" x2="57224" y2="47733"/>
                        <a14:foregroundMark x1="58721" y1="49006" x2="61190" y2="56961"/>
                        <a14:foregroundMark x1="61190" y1="56961" x2="55605" y2="55370"/>
                        <a14:foregroundMark x1="55605" y1="55370" x2="58924" y2="48290"/>
                        <a14:foregroundMark x1="58924" y1="48290" x2="59571" y2="48369"/>
                        <a14:foregroundMark x1="58721" y1="46858" x2="62849" y2="54733"/>
                        <a14:foregroundMark x1="62849" y1="54733" x2="61190" y2="63405"/>
                        <a14:foregroundMark x1="61190" y1="63405" x2="55565" y2="62609"/>
                        <a14:foregroundMark x1="55565" y1="62609" x2="53905" y2="53461"/>
                        <a14:foregroundMark x1="53905" y1="53461" x2="55848" y2="48369"/>
                        <a14:backgroundMark x1="62768" y1="81702" x2="56495" y2="82100"/>
                        <a14:backgroundMark x1="56495" y1="82100" x2="59085" y2="91169"/>
                        <a14:backgroundMark x1="59085" y1="91169" x2="63294" y2="86874"/>
                        <a14:backgroundMark x1="63294" y1="86874" x2="62566" y2="82339"/>
                      </a14:backgroundRemoval>
                    </a14:imgEffect>
                  </a14:imgLayer>
                </a14:imgProps>
              </a:ext>
            </a:extLst>
          </a:blip>
          <a:srcRect t="14832" r="36687"/>
          <a:stretch/>
        </p:blipFill>
        <p:spPr>
          <a:xfrm>
            <a:off x="314092" y="1137565"/>
            <a:ext cx="6621967" cy="4531405"/>
          </a:xfrm>
          <a:prstGeom prst="rect">
            <a:avLst/>
          </a:prstGeom>
        </p:spPr>
      </p:pic>
      <p:sp>
        <p:nvSpPr>
          <p:cNvPr id="8" name="TextBox 7">
            <a:extLst>
              <a:ext uri="{FF2B5EF4-FFF2-40B4-BE49-F238E27FC236}">
                <a16:creationId xmlns:a16="http://schemas.microsoft.com/office/drawing/2014/main" id="{5A51665A-70AA-54F6-61DE-C5234FCFF56A}"/>
              </a:ext>
            </a:extLst>
          </p:cNvPr>
          <p:cNvSpPr txBox="1"/>
          <p:nvPr/>
        </p:nvSpPr>
        <p:spPr>
          <a:xfrm>
            <a:off x="7281747" y="2442509"/>
            <a:ext cx="3278458" cy="1676741"/>
          </a:xfrm>
          <a:prstGeom prst="rect">
            <a:avLst/>
          </a:prstGeom>
          <a:noFill/>
        </p:spPr>
        <p:txBody>
          <a:bodyPr wrap="square">
            <a:spAutoFit/>
          </a:bodyPr>
          <a:lstStyle/>
          <a:p>
            <a:pPr>
              <a:lnSpc>
                <a:spcPct val="200000"/>
              </a:lnSpc>
            </a:pPr>
            <a:r>
              <a:rPr lang="en-US" dirty="0"/>
              <a:t>• 	Metabolic Signature </a:t>
            </a:r>
          </a:p>
          <a:p>
            <a:pPr>
              <a:lnSpc>
                <a:spcPct val="200000"/>
              </a:lnSpc>
            </a:pPr>
            <a:r>
              <a:rPr lang="en-US" dirty="0"/>
              <a:t>• 	Metabolic Patterns </a:t>
            </a:r>
          </a:p>
          <a:p>
            <a:pPr>
              <a:lnSpc>
                <a:spcPct val="200000"/>
              </a:lnSpc>
            </a:pPr>
            <a:r>
              <a:rPr lang="en-US" dirty="0"/>
              <a:t>• 	Metabolic Profile </a:t>
            </a:r>
          </a:p>
        </p:txBody>
      </p:sp>
      <p:sp>
        <p:nvSpPr>
          <p:cNvPr id="11" name="TextBox 10">
            <a:extLst>
              <a:ext uri="{FF2B5EF4-FFF2-40B4-BE49-F238E27FC236}">
                <a16:creationId xmlns:a16="http://schemas.microsoft.com/office/drawing/2014/main" id="{E24CE6DC-D0F5-CBDE-27A0-7A0BE47288D9}"/>
              </a:ext>
            </a:extLst>
          </p:cNvPr>
          <p:cNvSpPr txBox="1"/>
          <p:nvPr/>
        </p:nvSpPr>
        <p:spPr>
          <a:xfrm>
            <a:off x="6344116" y="1031095"/>
            <a:ext cx="4597089" cy="923330"/>
          </a:xfrm>
          <a:prstGeom prst="rect">
            <a:avLst/>
          </a:prstGeom>
          <a:noFill/>
        </p:spPr>
        <p:txBody>
          <a:bodyPr wrap="square">
            <a:spAutoFit/>
          </a:bodyPr>
          <a:lstStyle/>
          <a:p>
            <a:pPr algn="just"/>
            <a:r>
              <a:rPr lang="en-US" dirty="0"/>
              <a:t>Most diseases result in a specific </a:t>
            </a:r>
            <a:r>
              <a:rPr lang="en-US" b="1" dirty="0"/>
              <a:t>metabolic pattern or "signature"</a:t>
            </a:r>
            <a:r>
              <a:rPr lang="en-US" dirty="0"/>
              <a:t> that reflects its specific cellular activities </a:t>
            </a:r>
          </a:p>
        </p:txBody>
      </p:sp>
      <p:sp>
        <p:nvSpPr>
          <p:cNvPr id="17" name="TextBox 16">
            <a:extLst>
              <a:ext uri="{FF2B5EF4-FFF2-40B4-BE49-F238E27FC236}">
                <a16:creationId xmlns:a16="http://schemas.microsoft.com/office/drawing/2014/main" id="{7C7B9BA5-6AFA-1EF6-58B8-FDE49C095860}"/>
              </a:ext>
            </a:extLst>
          </p:cNvPr>
          <p:cNvSpPr txBox="1"/>
          <p:nvPr/>
        </p:nvSpPr>
        <p:spPr>
          <a:xfrm>
            <a:off x="7281747" y="6327559"/>
            <a:ext cx="3993064" cy="338554"/>
          </a:xfrm>
          <a:prstGeom prst="rect">
            <a:avLst/>
          </a:prstGeom>
          <a:noFill/>
        </p:spPr>
        <p:txBody>
          <a:bodyPr wrap="square">
            <a:spAutoFit/>
          </a:bodyPr>
          <a:lstStyle/>
          <a:p>
            <a:r>
              <a:rPr lang="en-US" sz="1600" dirty="0"/>
              <a:t>https://</a:t>
            </a:r>
            <a:r>
              <a:rPr lang="en-US" sz="1600" dirty="0" err="1"/>
              <a:t>www.diagnosticsolutionslab.com</a:t>
            </a:r>
            <a:endParaRPr lang="en-US" sz="1600" dirty="0"/>
          </a:p>
        </p:txBody>
      </p:sp>
      <p:sp>
        <p:nvSpPr>
          <p:cNvPr id="18" name="Rectangle 17" descr="Finger Print">
            <a:extLst>
              <a:ext uri="{FF2B5EF4-FFF2-40B4-BE49-F238E27FC236}">
                <a16:creationId xmlns:a16="http://schemas.microsoft.com/office/drawing/2014/main" id="{CA5E8F68-ECB0-DA64-CC02-DC751B277326}"/>
              </a:ext>
            </a:extLst>
          </p:cNvPr>
          <p:cNvSpPr/>
          <p:nvPr/>
        </p:nvSpPr>
        <p:spPr>
          <a:xfrm>
            <a:off x="9738546" y="2357549"/>
            <a:ext cx="821659" cy="92333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A2796A46-3E8B-D531-2D8F-F09B4F7368ED}"/>
              </a:ext>
            </a:extLst>
          </p:cNvPr>
          <p:cNvGrpSpPr/>
          <p:nvPr/>
        </p:nvGrpSpPr>
        <p:grpSpPr>
          <a:xfrm>
            <a:off x="7281747" y="4859568"/>
            <a:ext cx="1512794" cy="302646"/>
            <a:chOff x="5472953" y="5089625"/>
            <a:chExt cx="3128042" cy="579345"/>
          </a:xfrm>
        </p:grpSpPr>
        <p:sp>
          <p:nvSpPr>
            <p:cNvPr id="6" name="Oval 5">
              <a:extLst>
                <a:ext uri="{FF2B5EF4-FFF2-40B4-BE49-F238E27FC236}">
                  <a16:creationId xmlns:a16="http://schemas.microsoft.com/office/drawing/2014/main" id="{75299C84-7A5B-8CAB-5FBE-F21E112CDA79}"/>
                </a:ext>
              </a:extLst>
            </p:cNvPr>
            <p:cNvSpPr/>
            <p:nvPr/>
          </p:nvSpPr>
          <p:spPr>
            <a:xfrm>
              <a:off x="5472953" y="5109882"/>
              <a:ext cx="551329" cy="55908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A</a:t>
              </a:r>
            </a:p>
          </p:txBody>
        </p:sp>
        <p:sp>
          <p:nvSpPr>
            <p:cNvPr id="7" name="Oval 6">
              <a:extLst>
                <a:ext uri="{FF2B5EF4-FFF2-40B4-BE49-F238E27FC236}">
                  <a16:creationId xmlns:a16="http://schemas.microsoft.com/office/drawing/2014/main" id="{C8EBADD4-DF23-5C05-1DC3-02ECC0096490}"/>
                </a:ext>
              </a:extLst>
            </p:cNvPr>
            <p:cNvSpPr/>
            <p:nvPr/>
          </p:nvSpPr>
          <p:spPr>
            <a:xfrm>
              <a:off x="6660394" y="5091349"/>
              <a:ext cx="551329" cy="55908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B</a:t>
              </a:r>
            </a:p>
          </p:txBody>
        </p:sp>
        <p:sp>
          <p:nvSpPr>
            <p:cNvPr id="9" name="Oval 8">
              <a:extLst>
                <a:ext uri="{FF2B5EF4-FFF2-40B4-BE49-F238E27FC236}">
                  <a16:creationId xmlns:a16="http://schemas.microsoft.com/office/drawing/2014/main" id="{B3337F1F-F470-1431-5256-E167F5C1520C}"/>
                </a:ext>
              </a:extLst>
            </p:cNvPr>
            <p:cNvSpPr/>
            <p:nvPr/>
          </p:nvSpPr>
          <p:spPr>
            <a:xfrm>
              <a:off x="8049666" y="5089625"/>
              <a:ext cx="551329" cy="55908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C</a:t>
              </a:r>
            </a:p>
          </p:txBody>
        </p:sp>
        <p:cxnSp>
          <p:nvCxnSpPr>
            <p:cNvPr id="13" name="Straight Arrow Connector 12">
              <a:extLst>
                <a:ext uri="{FF2B5EF4-FFF2-40B4-BE49-F238E27FC236}">
                  <a16:creationId xmlns:a16="http://schemas.microsoft.com/office/drawing/2014/main" id="{36642776-D6AB-D269-6568-8A1EC202C331}"/>
                </a:ext>
              </a:extLst>
            </p:cNvPr>
            <p:cNvCxnSpPr/>
            <p:nvPr/>
          </p:nvCxnSpPr>
          <p:spPr>
            <a:xfrm flipV="1">
              <a:off x="7300668" y="5369169"/>
              <a:ext cx="6120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Plus 13">
              <a:extLst>
                <a:ext uri="{FF2B5EF4-FFF2-40B4-BE49-F238E27FC236}">
                  <a16:creationId xmlns:a16="http://schemas.microsoft.com/office/drawing/2014/main" id="{EC7FFEF6-BD24-A10E-63C6-C6CD8AB25C72}"/>
                </a:ext>
              </a:extLst>
            </p:cNvPr>
            <p:cNvSpPr/>
            <p:nvPr/>
          </p:nvSpPr>
          <p:spPr>
            <a:xfrm>
              <a:off x="6190648" y="5222975"/>
              <a:ext cx="248116" cy="329453"/>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C3DD14B-0BC3-69C5-6434-0F852BD4D541}"/>
              </a:ext>
            </a:extLst>
          </p:cNvPr>
          <p:cNvGrpSpPr/>
          <p:nvPr/>
        </p:nvGrpSpPr>
        <p:grpSpPr>
          <a:xfrm>
            <a:off x="7281747" y="5365731"/>
            <a:ext cx="1587075" cy="908597"/>
            <a:chOff x="5472953" y="5089625"/>
            <a:chExt cx="3281635" cy="1739296"/>
          </a:xfrm>
        </p:grpSpPr>
        <p:sp>
          <p:nvSpPr>
            <p:cNvPr id="19" name="Oval 18">
              <a:extLst>
                <a:ext uri="{FF2B5EF4-FFF2-40B4-BE49-F238E27FC236}">
                  <a16:creationId xmlns:a16="http://schemas.microsoft.com/office/drawing/2014/main" id="{D2735309-1127-6017-1D93-672454968787}"/>
                </a:ext>
              </a:extLst>
            </p:cNvPr>
            <p:cNvSpPr/>
            <p:nvPr/>
          </p:nvSpPr>
          <p:spPr>
            <a:xfrm>
              <a:off x="5472953" y="5109882"/>
              <a:ext cx="551329" cy="55908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A</a:t>
              </a:r>
            </a:p>
          </p:txBody>
        </p:sp>
        <p:sp>
          <p:nvSpPr>
            <p:cNvPr id="20" name="Oval 19">
              <a:extLst>
                <a:ext uri="{FF2B5EF4-FFF2-40B4-BE49-F238E27FC236}">
                  <a16:creationId xmlns:a16="http://schemas.microsoft.com/office/drawing/2014/main" id="{96225896-42B7-5A4C-6698-DC83DCFEBDED}"/>
                </a:ext>
              </a:extLst>
            </p:cNvPr>
            <p:cNvSpPr/>
            <p:nvPr/>
          </p:nvSpPr>
          <p:spPr>
            <a:xfrm>
              <a:off x="6660394" y="5091349"/>
              <a:ext cx="551329" cy="559088"/>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B</a:t>
              </a:r>
            </a:p>
          </p:txBody>
        </p:sp>
        <p:sp>
          <p:nvSpPr>
            <p:cNvPr id="21" name="Oval 20">
              <a:extLst>
                <a:ext uri="{FF2B5EF4-FFF2-40B4-BE49-F238E27FC236}">
                  <a16:creationId xmlns:a16="http://schemas.microsoft.com/office/drawing/2014/main" id="{89424DBF-1EE8-D463-83EF-A0614CFDBA30}"/>
                </a:ext>
              </a:extLst>
            </p:cNvPr>
            <p:cNvSpPr/>
            <p:nvPr/>
          </p:nvSpPr>
          <p:spPr>
            <a:xfrm>
              <a:off x="8049666" y="5089625"/>
              <a:ext cx="551329" cy="55908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C</a:t>
              </a:r>
            </a:p>
          </p:txBody>
        </p:sp>
        <p:cxnSp>
          <p:nvCxnSpPr>
            <p:cNvPr id="22" name="Straight Arrow Connector 21">
              <a:extLst>
                <a:ext uri="{FF2B5EF4-FFF2-40B4-BE49-F238E27FC236}">
                  <a16:creationId xmlns:a16="http://schemas.microsoft.com/office/drawing/2014/main" id="{064DBB94-A46F-80BE-A1B4-D1450946A2B4}"/>
                </a:ext>
              </a:extLst>
            </p:cNvPr>
            <p:cNvCxnSpPr/>
            <p:nvPr/>
          </p:nvCxnSpPr>
          <p:spPr>
            <a:xfrm flipV="1">
              <a:off x="7300668" y="5369169"/>
              <a:ext cx="6120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3" name="Plus 22">
              <a:extLst>
                <a:ext uri="{FF2B5EF4-FFF2-40B4-BE49-F238E27FC236}">
                  <a16:creationId xmlns:a16="http://schemas.microsoft.com/office/drawing/2014/main" id="{79E2515E-3211-2EEF-AA45-42C5C5891BAD}"/>
                </a:ext>
              </a:extLst>
            </p:cNvPr>
            <p:cNvSpPr/>
            <p:nvPr/>
          </p:nvSpPr>
          <p:spPr>
            <a:xfrm>
              <a:off x="6190648" y="5222975"/>
              <a:ext cx="248116" cy="329453"/>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CF371C9-D3CA-955F-FC3B-BA3CABBD53A1}"/>
                </a:ext>
              </a:extLst>
            </p:cNvPr>
            <p:cNvSpPr/>
            <p:nvPr/>
          </p:nvSpPr>
          <p:spPr>
            <a:xfrm>
              <a:off x="8203258" y="6269833"/>
              <a:ext cx="551330" cy="55908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D</a:t>
              </a:r>
            </a:p>
          </p:txBody>
        </p:sp>
      </p:grpSp>
      <p:sp>
        <p:nvSpPr>
          <p:cNvPr id="24" name="TextBox 23">
            <a:extLst>
              <a:ext uri="{FF2B5EF4-FFF2-40B4-BE49-F238E27FC236}">
                <a16:creationId xmlns:a16="http://schemas.microsoft.com/office/drawing/2014/main" id="{95D1182D-433A-81B2-7B45-4A0EB92199A3}"/>
              </a:ext>
            </a:extLst>
          </p:cNvPr>
          <p:cNvSpPr txBox="1"/>
          <p:nvPr/>
        </p:nvSpPr>
        <p:spPr>
          <a:xfrm>
            <a:off x="8849799" y="4837122"/>
            <a:ext cx="1630639" cy="307777"/>
          </a:xfrm>
          <a:prstGeom prst="rect">
            <a:avLst/>
          </a:prstGeom>
          <a:noFill/>
        </p:spPr>
        <p:txBody>
          <a:bodyPr wrap="none" rtlCol="0">
            <a:spAutoFit/>
          </a:bodyPr>
          <a:lstStyle/>
          <a:p>
            <a:r>
              <a:rPr lang="en-US" sz="1400" dirty="0"/>
              <a:t>Normal metabolism</a:t>
            </a:r>
          </a:p>
        </p:txBody>
      </p:sp>
      <p:sp>
        <p:nvSpPr>
          <p:cNvPr id="25" name="Multiply 24">
            <a:extLst>
              <a:ext uri="{FF2B5EF4-FFF2-40B4-BE49-F238E27FC236}">
                <a16:creationId xmlns:a16="http://schemas.microsoft.com/office/drawing/2014/main" id="{AB86CFA2-5E92-8627-92A8-3D357C82A3D6}"/>
              </a:ext>
            </a:extLst>
          </p:cNvPr>
          <p:cNvSpPr/>
          <p:nvPr/>
        </p:nvSpPr>
        <p:spPr>
          <a:xfrm>
            <a:off x="8209044" y="5360755"/>
            <a:ext cx="147918" cy="297039"/>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7DC572EE-F18D-58D1-52C6-DC565DFA4FD0}"/>
              </a:ext>
            </a:extLst>
          </p:cNvPr>
          <p:cNvSpPr/>
          <p:nvPr/>
        </p:nvSpPr>
        <p:spPr>
          <a:xfrm>
            <a:off x="7951933" y="5602317"/>
            <a:ext cx="746697" cy="658834"/>
          </a:xfrm>
          <a:prstGeom prst="arc">
            <a:avLst/>
          </a:prstGeom>
          <a:ln w="1905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CC5A2CF-05EC-4030-2562-BABD0B8C694D}"/>
              </a:ext>
            </a:extLst>
          </p:cNvPr>
          <p:cNvSpPr txBox="1"/>
          <p:nvPr/>
        </p:nvSpPr>
        <p:spPr>
          <a:xfrm>
            <a:off x="8836778" y="5642239"/>
            <a:ext cx="1841979" cy="523220"/>
          </a:xfrm>
          <a:prstGeom prst="rect">
            <a:avLst/>
          </a:prstGeom>
          <a:noFill/>
        </p:spPr>
        <p:txBody>
          <a:bodyPr wrap="none" rtlCol="0">
            <a:spAutoFit/>
          </a:bodyPr>
          <a:lstStyle/>
          <a:p>
            <a:r>
              <a:rPr lang="en-US" sz="1400" dirty="0"/>
              <a:t>Disturbed metabolism</a:t>
            </a:r>
          </a:p>
          <a:p>
            <a:r>
              <a:rPr lang="en-US" sz="1400" dirty="0"/>
              <a:t>		(pathway)</a:t>
            </a:r>
          </a:p>
        </p:txBody>
      </p:sp>
    </p:spTree>
    <p:extLst>
      <p:ext uri="{BB962C8B-B14F-4D97-AF65-F5344CB8AC3E}">
        <p14:creationId xmlns:p14="http://schemas.microsoft.com/office/powerpoint/2010/main" val="4163099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6AFD-91BA-C60A-05BB-039C22C0EFD3}"/>
              </a:ext>
            </a:extLst>
          </p:cNvPr>
          <p:cNvSpPr>
            <a:spLocks noGrp="1"/>
          </p:cNvSpPr>
          <p:nvPr>
            <p:ph type="title"/>
          </p:nvPr>
        </p:nvSpPr>
        <p:spPr>
          <a:xfrm>
            <a:off x="250614" y="20440"/>
            <a:ext cx="7871112" cy="1454051"/>
          </a:xfrm>
        </p:spPr>
        <p:txBody>
          <a:bodyPr vert="horz" lIns="91440" tIns="45720" rIns="91440" bIns="45720" rtlCol="0" anchor="ctr">
            <a:normAutofit/>
          </a:bodyPr>
          <a:lstStyle/>
          <a:p>
            <a:r>
              <a:rPr lang="en-US" sz="3300" kern="1200" dirty="0">
                <a:solidFill>
                  <a:schemeClr val="tx2"/>
                </a:solidFill>
                <a:latin typeface="+mj-lt"/>
                <a:ea typeface="+mj-ea"/>
                <a:cs typeface="+mj-cs"/>
              </a:rPr>
              <a:t>Advantages of metabolomics over other traditional </a:t>
            </a:r>
            <a:r>
              <a:rPr lang="en-US" sz="3300" kern="1200" dirty="0" err="1">
                <a:solidFill>
                  <a:schemeClr val="tx2"/>
                </a:solidFill>
                <a:latin typeface="+mj-lt"/>
                <a:ea typeface="+mj-ea"/>
                <a:cs typeface="+mj-cs"/>
              </a:rPr>
              <a:t>omic</a:t>
            </a:r>
            <a:r>
              <a:rPr lang="en-US" sz="3300" kern="1200" dirty="0">
                <a:solidFill>
                  <a:schemeClr val="tx2"/>
                </a:solidFill>
                <a:latin typeface="+mj-lt"/>
                <a:ea typeface="+mj-ea"/>
                <a:cs typeface="+mj-cs"/>
              </a:rPr>
              <a:t>-techniques </a:t>
            </a:r>
          </a:p>
        </p:txBody>
      </p:sp>
      <p:sp>
        <p:nvSpPr>
          <p:cNvPr id="4" name="TextBox 3">
            <a:extLst>
              <a:ext uri="{FF2B5EF4-FFF2-40B4-BE49-F238E27FC236}">
                <a16:creationId xmlns:a16="http://schemas.microsoft.com/office/drawing/2014/main" id="{58BEB88D-EF96-C3A2-7A3F-72F745D07D95}"/>
              </a:ext>
            </a:extLst>
          </p:cNvPr>
          <p:cNvSpPr txBox="1"/>
          <p:nvPr/>
        </p:nvSpPr>
        <p:spPr>
          <a:xfrm>
            <a:off x="250614" y="1018013"/>
            <a:ext cx="8239545" cy="4821974"/>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dirty="0">
                <a:solidFill>
                  <a:schemeClr val="tx2"/>
                </a:solidFill>
              </a:rPr>
              <a:t>Metabolites are the </a:t>
            </a:r>
            <a:r>
              <a:rPr lang="en-US" b="1" dirty="0">
                <a:solidFill>
                  <a:schemeClr val="tx2"/>
                </a:solidFill>
              </a:rPr>
              <a:t>most reliable indicators </a:t>
            </a:r>
            <a:r>
              <a:rPr lang="en-US" dirty="0">
                <a:solidFill>
                  <a:schemeClr val="tx2"/>
                </a:solidFill>
              </a:rPr>
              <a:t>of the organism’s </a:t>
            </a:r>
            <a:r>
              <a:rPr lang="en-US" b="1" dirty="0">
                <a:solidFill>
                  <a:schemeClr val="tx2"/>
                </a:solidFill>
              </a:rPr>
              <a:t>phenotype</a:t>
            </a:r>
            <a:r>
              <a:rPr lang="en-US" b="1" baseline="30000" dirty="0">
                <a:solidFill>
                  <a:schemeClr val="tx2"/>
                </a:solidFill>
              </a:rPr>
              <a:t>1</a:t>
            </a:r>
          </a:p>
          <a:p>
            <a:pPr marL="285750" indent="-228600" defTabSz="914400">
              <a:lnSpc>
                <a:spcPct val="90000"/>
              </a:lnSpc>
              <a:spcAft>
                <a:spcPts val="600"/>
              </a:spcAft>
              <a:buFont typeface="Arial" panose="020B0604020202020204" pitchFamily="34" charset="0"/>
              <a:buChar char="•"/>
            </a:pPr>
            <a:endParaRPr lang="en-US" b="1" dirty="0">
              <a:solidFill>
                <a:schemeClr val="tx2"/>
              </a:solidFill>
            </a:endParaRPr>
          </a:p>
          <a:p>
            <a:pPr marL="285750" indent="-228600" defTabSz="914400">
              <a:lnSpc>
                <a:spcPct val="90000"/>
              </a:lnSpc>
              <a:spcAft>
                <a:spcPts val="600"/>
              </a:spcAft>
              <a:buFont typeface="Arial" panose="020B0604020202020204" pitchFamily="34" charset="0"/>
              <a:buChar char="•"/>
            </a:pPr>
            <a:r>
              <a:rPr lang="en-US" b="1" dirty="0">
                <a:solidFill>
                  <a:schemeClr val="tx2"/>
                </a:solidFill>
              </a:rPr>
              <a:t>Changes in metabolite </a:t>
            </a:r>
            <a:r>
              <a:rPr lang="en-US" dirty="0">
                <a:solidFill>
                  <a:schemeClr val="tx2"/>
                </a:solidFill>
              </a:rPr>
              <a:t>concentrations are generally </a:t>
            </a:r>
            <a:r>
              <a:rPr lang="en-US" b="1" dirty="0">
                <a:solidFill>
                  <a:schemeClr val="tx2"/>
                </a:solidFill>
              </a:rPr>
              <a:t>more pronounced </a:t>
            </a:r>
            <a:r>
              <a:rPr lang="en-US" dirty="0">
                <a:solidFill>
                  <a:schemeClr val="tx2"/>
                </a:solidFill>
              </a:rPr>
              <a:t>than those observed in other biological levels </a:t>
            </a:r>
          </a:p>
          <a:p>
            <a:pPr marL="742950" lvl="1" indent="-228600" defTabSz="914400">
              <a:lnSpc>
                <a:spcPct val="90000"/>
              </a:lnSpc>
              <a:spcAft>
                <a:spcPts val="600"/>
              </a:spcAft>
              <a:buFont typeface="Arial" panose="020B0604020202020204" pitchFamily="34" charset="0"/>
              <a:buChar char="•"/>
            </a:pPr>
            <a:r>
              <a:rPr lang="en-US" b="1" dirty="0">
                <a:solidFill>
                  <a:schemeClr val="tx2"/>
                </a:solidFill>
              </a:rPr>
              <a:t>metabolite profiles </a:t>
            </a:r>
            <a:r>
              <a:rPr lang="en-US" dirty="0">
                <a:solidFill>
                  <a:schemeClr val="tx2"/>
                </a:solidFill>
              </a:rPr>
              <a:t>= sensitive measure of biological status </a:t>
            </a:r>
            <a:r>
              <a:rPr lang="en-US" baseline="30000" dirty="0">
                <a:solidFill>
                  <a:schemeClr val="tx2"/>
                </a:solidFill>
              </a:rPr>
              <a:t>2</a:t>
            </a:r>
          </a:p>
          <a:p>
            <a:pPr marL="514350" lvl="1" defTabSz="914400">
              <a:lnSpc>
                <a:spcPct val="90000"/>
              </a:lnSpc>
              <a:spcAft>
                <a:spcPts val="600"/>
              </a:spcAft>
            </a:pPr>
            <a:endParaRPr lang="en-US" dirty="0">
              <a:solidFill>
                <a:schemeClr val="tx2"/>
              </a:solidFill>
            </a:endParaRPr>
          </a:p>
          <a:p>
            <a:pPr marL="285750" indent="-228600" defTabSz="914400">
              <a:lnSpc>
                <a:spcPct val="90000"/>
              </a:lnSpc>
              <a:spcAft>
                <a:spcPts val="600"/>
              </a:spcAft>
              <a:buFont typeface="Arial" panose="020B0604020202020204" pitchFamily="34" charset="0"/>
              <a:buChar char="•"/>
            </a:pPr>
            <a:r>
              <a:rPr lang="en-US" dirty="0">
                <a:solidFill>
                  <a:schemeClr val="tx2"/>
                </a:solidFill>
              </a:rPr>
              <a:t>Metabolic alterations are </a:t>
            </a:r>
            <a:r>
              <a:rPr lang="en-US" b="1" dirty="0">
                <a:solidFill>
                  <a:schemeClr val="tx2"/>
                </a:solidFill>
              </a:rPr>
              <a:t>rapid indicators of abnormalities </a:t>
            </a:r>
            <a:r>
              <a:rPr lang="en-US" dirty="0">
                <a:solidFill>
                  <a:schemeClr val="tx2"/>
                </a:solidFill>
              </a:rPr>
              <a:t>occurring in the organism due to the </a:t>
            </a:r>
            <a:r>
              <a:rPr lang="en-US" b="1" dirty="0">
                <a:solidFill>
                  <a:schemeClr val="tx2"/>
                </a:solidFill>
              </a:rPr>
              <a:t>high dynamism of metabolite homeostasis </a:t>
            </a:r>
            <a:r>
              <a:rPr lang="en-US" baseline="30000" dirty="0">
                <a:solidFill>
                  <a:schemeClr val="tx2"/>
                </a:solidFill>
              </a:rPr>
              <a:t>3</a:t>
            </a:r>
          </a:p>
          <a:p>
            <a:pPr marL="57150" defTabSz="914400">
              <a:lnSpc>
                <a:spcPct val="90000"/>
              </a:lnSpc>
              <a:spcAft>
                <a:spcPts val="600"/>
              </a:spcAft>
            </a:pPr>
            <a:endParaRPr lang="en-US" baseline="30000" dirty="0">
              <a:solidFill>
                <a:schemeClr val="tx2"/>
              </a:solidFill>
            </a:endParaRPr>
          </a:p>
          <a:p>
            <a:pPr marL="285750" indent="-228600" defTabSz="914400">
              <a:lnSpc>
                <a:spcPct val="90000"/>
              </a:lnSpc>
              <a:spcAft>
                <a:spcPts val="600"/>
              </a:spcAft>
              <a:buFont typeface="Arial" panose="020B0604020202020204" pitchFamily="34" charset="0"/>
              <a:buChar char="•"/>
            </a:pPr>
            <a:r>
              <a:rPr lang="en-US" dirty="0">
                <a:solidFill>
                  <a:schemeClr val="tx2"/>
                </a:solidFill>
              </a:rPr>
              <a:t>Metabolomic data can be directly </a:t>
            </a:r>
            <a:r>
              <a:rPr lang="en-US" b="1" dirty="0">
                <a:solidFill>
                  <a:schemeClr val="tx2"/>
                </a:solidFill>
              </a:rPr>
              <a:t>translated across species</a:t>
            </a:r>
            <a:r>
              <a:rPr lang="en-US" baseline="30000" dirty="0">
                <a:solidFill>
                  <a:schemeClr val="tx2"/>
                </a:solidFill>
              </a:rPr>
              <a:t>4</a:t>
            </a:r>
          </a:p>
          <a:p>
            <a:pPr marL="57150" defTabSz="914400">
              <a:lnSpc>
                <a:spcPct val="90000"/>
              </a:lnSpc>
              <a:spcAft>
                <a:spcPts val="600"/>
              </a:spcAft>
            </a:pPr>
            <a:endParaRPr lang="en-US" baseline="30000" dirty="0">
              <a:solidFill>
                <a:schemeClr val="tx2"/>
              </a:solidFill>
            </a:endParaRPr>
          </a:p>
          <a:p>
            <a:pPr marL="285750" indent="-228600" defTabSz="914400">
              <a:lnSpc>
                <a:spcPct val="90000"/>
              </a:lnSpc>
              <a:spcAft>
                <a:spcPts val="600"/>
              </a:spcAft>
              <a:buFont typeface="Arial" panose="020B0604020202020204" pitchFamily="34" charset="0"/>
              <a:buChar char="•"/>
            </a:pPr>
            <a:r>
              <a:rPr lang="en-US" b="1" dirty="0">
                <a:solidFill>
                  <a:schemeClr val="tx2"/>
                </a:solidFill>
              </a:rPr>
              <a:t>Clinical utility</a:t>
            </a:r>
            <a:r>
              <a:rPr lang="en-US" dirty="0">
                <a:solidFill>
                  <a:schemeClr val="tx2"/>
                </a:solidFill>
              </a:rPr>
              <a:t>: easily accessible biological</a:t>
            </a:r>
            <a:r>
              <a:rPr lang="en-US" baseline="30000" dirty="0">
                <a:solidFill>
                  <a:schemeClr val="tx2"/>
                </a:solidFill>
              </a:rPr>
              <a:t>5</a:t>
            </a:r>
            <a:endParaRPr lang="en-US" dirty="0">
              <a:solidFill>
                <a:schemeClr val="tx2"/>
              </a:solidFill>
            </a:endParaRPr>
          </a:p>
          <a:p>
            <a:pPr marL="742950" lvl="1" indent="-228600" defTabSz="914400">
              <a:lnSpc>
                <a:spcPct val="90000"/>
              </a:lnSpc>
              <a:spcAft>
                <a:spcPts val="600"/>
              </a:spcAft>
              <a:buFont typeface="Arial" panose="020B0604020202020204" pitchFamily="34" charset="0"/>
              <a:buChar char="•"/>
            </a:pPr>
            <a:r>
              <a:rPr lang="en-US" b="1" dirty="0">
                <a:solidFill>
                  <a:schemeClr val="tx2"/>
                </a:solidFill>
              </a:rPr>
              <a:t>blood, urine or cerebrospinal fluid (CSF)</a:t>
            </a:r>
            <a:endParaRPr lang="en-US" baseline="30000" dirty="0">
              <a:solidFill>
                <a:schemeClr val="tx2"/>
              </a:solidFill>
            </a:endParaRPr>
          </a:p>
        </p:txBody>
      </p:sp>
      <p:pic>
        <p:nvPicPr>
          <p:cNvPr id="9" name="Graphic 8" descr="DNA">
            <a:extLst>
              <a:ext uri="{FF2B5EF4-FFF2-40B4-BE49-F238E27FC236}">
                <a16:creationId xmlns:a16="http://schemas.microsoft.com/office/drawing/2014/main" id="{C0130EC0-81F0-0446-EE68-9B0338C72D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018013"/>
            <a:ext cx="3620021" cy="3620021"/>
          </a:xfrm>
          <a:prstGeom prst="rect">
            <a:avLst/>
          </a:prstGeom>
        </p:spPr>
      </p:pic>
      <p:sp>
        <p:nvSpPr>
          <p:cNvPr id="5" name="TextBox 4">
            <a:extLst>
              <a:ext uri="{FF2B5EF4-FFF2-40B4-BE49-F238E27FC236}">
                <a16:creationId xmlns:a16="http://schemas.microsoft.com/office/drawing/2014/main" id="{33E189FA-7E88-D222-6BB1-AC183E0DC01A}"/>
              </a:ext>
            </a:extLst>
          </p:cNvPr>
          <p:cNvSpPr txBox="1"/>
          <p:nvPr/>
        </p:nvSpPr>
        <p:spPr>
          <a:xfrm>
            <a:off x="5318629" y="5112994"/>
            <a:ext cx="5795366" cy="1200329"/>
          </a:xfrm>
          <a:prstGeom prst="rect">
            <a:avLst/>
          </a:prstGeom>
          <a:noFill/>
        </p:spPr>
        <p:txBody>
          <a:bodyPr wrap="square">
            <a:spAutoFit/>
          </a:bodyPr>
          <a:lstStyle/>
          <a:p>
            <a:r>
              <a:rPr lang="en-US" sz="900" baseline="30000" dirty="0"/>
              <a:t>1</a:t>
            </a:r>
            <a:r>
              <a:rPr lang="en-US" sz="900" dirty="0"/>
              <a:t>W.B. Dunn, et al. Systems level studies of mammalian metabolomes: the roles of mass spectrometry and nuclear magnetic resonance spectroscopy, Chem. Soc. Rev. 2011</a:t>
            </a:r>
          </a:p>
          <a:p>
            <a:r>
              <a:rPr lang="en-US" sz="900" baseline="30000" dirty="0"/>
              <a:t>2</a:t>
            </a:r>
            <a:r>
              <a:rPr lang="en-US" sz="900" dirty="0"/>
              <a:t>D.B. Kell, P. Mendes, Snapshots of systems-metabolic control analysis and biotechnology in the post-genomic era, 1999</a:t>
            </a:r>
          </a:p>
          <a:p>
            <a:r>
              <a:rPr lang="en-US" sz="900" baseline="30000" dirty="0"/>
              <a:t>3</a:t>
            </a:r>
            <a:r>
              <a:rPr lang="en-US" sz="900" dirty="0"/>
              <a:t>C.W.W. Beecher, The human metabolome, Springer, New York, 2003</a:t>
            </a:r>
          </a:p>
          <a:p>
            <a:r>
              <a:rPr lang="en-US" sz="900" baseline="30000" dirty="0"/>
              <a:t>4</a:t>
            </a:r>
            <a:r>
              <a:rPr lang="en-US" sz="900" dirty="0"/>
              <a:t>E. </a:t>
            </a:r>
            <a:r>
              <a:rPr lang="en-US" sz="900" dirty="0" err="1"/>
              <a:t>Trushina</a:t>
            </a:r>
            <a:r>
              <a:rPr lang="en-US" sz="900" dirty="0"/>
              <a:t>, M.M. Mielke, Recent advances in the application of metabolomics to Alzheimer’s disease, </a:t>
            </a:r>
            <a:r>
              <a:rPr lang="en-US" sz="900" dirty="0" err="1"/>
              <a:t>Biochim</a:t>
            </a:r>
            <a:r>
              <a:rPr lang="en-US" sz="900" dirty="0"/>
              <a:t>. </a:t>
            </a:r>
            <a:r>
              <a:rPr lang="en-US" sz="900" dirty="0" err="1"/>
              <a:t>Biophys</a:t>
            </a:r>
            <a:r>
              <a:rPr lang="en-US" sz="900" dirty="0"/>
              <a:t>. Acta, 2014</a:t>
            </a:r>
          </a:p>
          <a:p>
            <a:r>
              <a:rPr lang="en-US" sz="900" baseline="30000" dirty="0"/>
              <a:t>5</a:t>
            </a:r>
            <a:r>
              <a:rPr lang="en-US" sz="900" dirty="0"/>
              <a:t>R. Goodacre, et al. Metabolomics by numbers: acquiring and understanding global metabolite data, Trends </a:t>
            </a:r>
            <a:r>
              <a:rPr lang="en-US" sz="900" dirty="0" err="1"/>
              <a:t>Biotechnol</a:t>
            </a:r>
            <a:r>
              <a:rPr lang="en-US" sz="900" dirty="0"/>
              <a:t>. 2004</a:t>
            </a:r>
          </a:p>
        </p:txBody>
      </p:sp>
    </p:spTree>
    <p:extLst>
      <p:ext uri="{BB962C8B-B14F-4D97-AF65-F5344CB8AC3E}">
        <p14:creationId xmlns:p14="http://schemas.microsoft.com/office/powerpoint/2010/main" val="23047525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4"/>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nEUROcare presentation template prob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UROcare presentation template" id="{C2588EB3-4B5A-B348-9ECE-7AB91A441938}" vid="{AFC436E0-66F5-D849-8089-53F8194EAC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11045</TotalTime>
  <Words>12421</Words>
  <Application>Microsoft Macintosh PowerPoint</Application>
  <PresentationFormat>Widescreen</PresentationFormat>
  <Paragraphs>804</Paragraphs>
  <Slides>56</Slides>
  <Notes>51</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56</vt:i4>
      </vt:variant>
    </vt:vector>
  </HeadingPairs>
  <TitlesOfParts>
    <vt:vector size="87" baseType="lpstr">
      <vt:lpstr>-apple-system</vt:lpstr>
      <vt:lpstr>Arial</vt:lpstr>
      <vt:lpstr>Arial</vt:lpstr>
      <vt:lpstr>BlinkMacSystemFont</vt:lpstr>
      <vt:lpstr>Calibri</vt:lpstr>
      <vt:lpstr>Calibri Light</vt:lpstr>
      <vt:lpstr>Cambria</vt:lpstr>
      <vt:lpstr>DDG_ProximaNova</vt:lpstr>
      <vt:lpstr>ElsevierGulliver</vt:lpstr>
      <vt:lpstr>FreeSerif</vt:lpstr>
      <vt:lpstr>FreeSerifItalic</vt:lpstr>
      <vt:lpstr>Georgia</vt:lpstr>
      <vt:lpstr>Google Sans</vt:lpstr>
      <vt:lpstr>Harding</vt:lpstr>
      <vt:lpstr>Helvetica</vt:lpstr>
      <vt:lpstr>Helvetica Neue</vt:lpstr>
      <vt:lpstr>lato</vt:lpstr>
      <vt:lpstr>MinionPro</vt:lpstr>
      <vt:lpstr>NexusSerif</vt:lpstr>
      <vt:lpstr>PT Serif</vt:lpstr>
      <vt:lpstr>Roboto</vt:lpstr>
      <vt:lpstr>Roboto</vt:lpstr>
      <vt:lpstr>Segoe UI</vt:lpstr>
      <vt:lpstr>Söhne</vt:lpstr>
      <vt:lpstr>Source Sans Pro</vt:lpstr>
      <vt:lpstr>Source Serif Pro</vt:lpstr>
      <vt:lpstr>Times</vt:lpstr>
      <vt:lpstr>Times New Roman</vt:lpstr>
      <vt:lpstr>Wingdings</vt:lpstr>
      <vt:lpstr>Office 2013 - 2022 Theme</vt:lpstr>
      <vt:lpstr>nEUROcare presentation template proba</vt:lpstr>
      <vt:lpstr>Deciphering Metabolic Signatures: Metabolomics in Aging and Neurodegenerative Disorders</vt:lpstr>
      <vt:lpstr>Learning Objectives</vt:lpstr>
      <vt:lpstr>Contents of the lecture</vt:lpstr>
      <vt:lpstr>Introduction - definitions</vt:lpstr>
      <vt:lpstr>Introduction to Metabolomics</vt:lpstr>
      <vt:lpstr>Metabolomics and other “–omics”</vt:lpstr>
      <vt:lpstr>Metabolomics is More Time Sensitive Than Other “Omics”</vt:lpstr>
      <vt:lpstr>Metabolomics identifies how a person functions</vt:lpstr>
      <vt:lpstr>Advantages of metabolomics over other traditional omic-techniques </vt:lpstr>
      <vt:lpstr>PowerPoint Presentation</vt:lpstr>
      <vt:lpstr>PowerPoint Presentation</vt:lpstr>
      <vt:lpstr>PowerPoint Presentation</vt:lpstr>
      <vt:lpstr>PowerPoint Presentation</vt:lpstr>
      <vt:lpstr>Aging-related metabolic features</vt:lpstr>
      <vt:lpstr>Downward spiral of protein metabolism in aging</vt:lpstr>
      <vt:lpstr>Schematic diagram of the influence of aging on metabolism  </vt:lpstr>
      <vt:lpstr>Overview of metabolomic associations with aging</vt:lpstr>
      <vt:lpstr>PowerPoint Presentation</vt:lpstr>
      <vt:lpstr>PowerPoint Presentation</vt:lpstr>
      <vt:lpstr>Metabolic Interventions that Improve Longevity</vt:lpstr>
      <vt:lpstr>PowerPoint Presentation</vt:lpstr>
      <vt:lpstr>PowerPoint Presentation</vt:lpstr>
      <vt:lpstr>PowerPoint Presentation</vt:lpstr>
      <vt:lpstr>PowerPoint Presentation</vt:lpstr>
      <vt:lpstr>Alzheimer's disease (AD) - Overview </vt:lpstr>
      <vt:lpstr>Pathophysiology beyond amyloid and tau</vt:lpstr>
      <vt:lpstr>AD diagnosis</vt:lpstr>
      <vt:lpstr>AD diagnosis and management clinical challenges</vt:lpstr>
      <vt:lpstr>The features of metabolomics in AD</vt:lpstr>
      <vt:lpstr>The features of metabolomics in AD</vt:lpstr>
      <vt:lpstr>Metabolic pathways altered in AD</vt:lpstr>
      <vt:lpstr>Alzheimer׳s disease (AD) and brain glucose starvation</vt:lpstr>
      <vt:lpstr>Alzheimer׳s disease (AD) and brain glucose starvation - The concept of type 3 diabetes -</vt:lpstr>
      <vt:lpstr>Metabolites associated with AD</vt:lpstr>
      <vt:lpstr>PowerPoint Presentation</vt:lpstr>
      <vt:lpstr>PowerPoint Presentation</vt:lpstr>
      <vt:lpstr>PowerPoint Presentation</vt:lpstr>
      <vt:lpstr>PowerPoint Presentation</vt:lpstr>
      <vt:lpstr>Parkinson’s disease - Overview </vt:lpstr>
      <vt:lpstr>Parkinson’s disease - Overview </vt:lpstr>
      <vt:lpstr>Metabolomics - novel insight into PD pathogenesis</vt:lpstr>
      <vt:lpstr>Metabolic pathway changes in the Parkinson's Disease Dementia (PDD) brain </vt:lpstr>
      <vt:lpstr>Metabolites associated with PD</vt:lpstr>
      <vt:lpstr>Parkinson disease </vt:lpstr>
      <vt:lpstr>Parkinson disease </vt:lpstr>
      <vt:lpstr>The importance of microbiota</vt:lpstr>
      <vt:lpstr>The common regulatory network of microbial metabolites, inflammatory diseases and CNS disorders </vt:lpstr>
      <vt:lpstr>Gut Microbiota and Metabolome Alterations in PD</vt:lpstr>
      <vt:lpstr>PowerPoint Presentation</vt:lpstr>
      <vt:lpstr>Gut Microbiota and Metabolome Alterations in PD</vt:lpstr>
      <vt:lpstr>Gut Microbiome and Alzheimer’s disease (AD)</vt:lpstr>
      <vt:lpstr>Effects elicited by nutrients and foods on either gut microbiota composition or amyloid formation</vt:lpstr>
      <vt:lpstr>Future perspectives – precision nutrition</vt:lpstr>
      <vt:lpstr>We are what we eat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Deciphering Metabolic Signatures: Metabolomics in Aging and Neurodegenerative Disorders</dc:title>
  <dc:creator>Ramanović, Manuel</dc:creator>
  <cp:lastModifiedBy>Ramanović, Manuel</cp:lastModifiedBy>
  <cp:revision>72</cp:revision>
  <dcterms:created xsi:type="dcterms:W3CDTF">2023-11-21T21:52:06Z</dcterms:created>
  <dcterms:modified xsi:type="dcterms:W3CDTF">2024-07-22T21:08:05Z</dcterms:modified>
</cp:coreProperties>
</file>