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y="6858000" cx="12192000"/>
  <p:notesSz cx="6858000" cy="9144000"/>
  <p:embeddedFontLst>
    <p:embeddedFont>
      <p:font typeface="Roboto"/>
      <p:regular r:id="rId54"/>
      <p:bold r:id="rId55"/>
      <p:italic r:id="rId56"/>
      <p:boldItalic r:id="rId57"/>
    </p:embeddedFont>
    <p:embeddedFont>
      <p:font typeface="Noto Sans Symbols"/>
      <p:regular r:id="rId58"/>
      <p:bold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4" roundtripDataSignature="AMtx7mghTdPNJ6DDXu2FUNYp3DLHS3zE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6.xml"/><Relationship Id="rId64" Type="http://customschemas.google.com/relationships/presentationmetadata" Target="metadata"/><Relationship Id="rId63" Type="http://schemas.openxmlformats.org/officeDocument/2006/relationships/font" Target="fonts/OpenSans-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OpenSans-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Roboto-bold.fntdata"/><Relationship Id="rId10" Type="http://schemas.openxmlformats.org/officeDocument/2006/relationships/slide" Target="slides/slide6.xml"/><Relationship Id="rId54" Type="http://schemas.openxmlformats.org/officeDocument/2006/relationships/font" Target="fonts/Roboto-regular.fntdata"/><Relationship Id="rId13" Type="http://schemas.openxmlformats.org/officeDocument/2006/relationships/slide" Target="slides/slide9.xml"/><Relationship Id="rId57" Type="http://schemas.openxmlformats.org/officeDocument/2006/relationships/font" Target="fonts/Roboto-boldItalic.fntdata"/><Relationship Id="rId12" Type="http://schemas.openxmlformats.org/officeDocument/2006/relationships/slide" Target="slides/slide8.xml"/><Relationship Id="rId56" Type="http://schemas.openxmlformats.org/officeDocument/2006/relationships/font" Target="fonts/Roboto-italic.fntdata"/><Relationship Id="rId15" Type="http://schemas.openxmlformats.org/officeDocument/2006/relationships/slide" Target="slides/slide11.xml"/><Relationship Id="rId59" Type="http://schemas.openxmlformats.org/officeDocument/2006/relationships/font" Target="fonts/NotoSansSymbols-bold.fntdata"/><Relationship Id="rId14" Type="http://schemas.openxmlformats.org/officeDocument/2006/relationships/slide" Target="slides/slide10.xml"/><Relationship Id="rId58" Type="http://schemas.openxmlformats.org/officeDocument/2006/relationships/font" Target="fonts/NotoSansSymbols-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Postcentral gyrus – cytoarchitectural  areas 3a, 3b, 2, and 1 – here meediate superficial sensation, touch, pressure, pain, temperatuure, partly propioception. –  </a:t>
            </a:r>
            <a:endParaRPr/>
          </a:p>
          <a:p>
            <a:pPr indent="0" lvl="0" marL="0" rtl="0" algn="l">
              <a:spcBef>
                <a:spcPts val="0"/>
              </a:spcBef>
              <a:spcAft>
                <a:spcPts val="0"/>
              </a:spcAft>
              <a:buNone/>
            </a:pPr>
            <a:r>
              <a:rPr lang="et-EE"/>
              <a:t>Some sensory afferent fibres terminate in primary motor cortex of the precentral gyrus</a:t>
            </a:r>
            <a:endParaRPr/>
          </a:p>
          <a:p>
            <a:pPr indent="0" lvl="0" marL="0" rtl="0" algn="l">
              <a:spcBef>
                <a:spcPts val="0"/>
              </a:spcBef>
              <a:spcAft>
                <a:spcPts val="0"/>
              </a:spcAft>
              <a:buNone/>
            </a:pPr>
            <a:r>
              <a:rPr lang="et-EE"/>
              <a:t>Thus some sensory and motor fields overlap. This integration enables incoming sensory information immediately convert to outging motor impulses. </a:t>
            </a:r>
            <a:endParaRPr/>
          </a:p>
          <a:p>
            <a:pPr indent="0" lvl="0" marL="0" rtl="0" algn="l">
              <a:spcBef>
                <a:spcPts val="0"/>
              </a:spcBef>
              <a:spcAft>
                <a:spcPts val="0"/>
              </a:spcAft>
              <a:buNone/>
            </a:pPr>
            <a:r>
              <a:rPr lang="et-EE"/>
              <a:t>The descending pyramidal fibres emerging from these circuits terminate directly without interventing interneurons – to the anterior horn.</a:t>
            </a:r>
            <a:endParaRPr/>
          </a:p>
        </p:txBody>
      </p:sp>
      <p:sp>
        <p:nvSpPr>
          <p:cNvPr id="406" name="Google Shape;406;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i="0" lang="et-EE">
                <a:solidFill>
                  <a:srgbClr val="000000"/>
                </a:solidFill>
                <a:latin typeface="Verdana"/>
                <a:ea typeface="Verdana"/>
                <a:cs typeface="Verdana"/>
                <a:sym typeface="Verdana"/>
              </a:rPr>
              <a:t>Damage to the temporal lobes can result in</a:t>
            </a:r>
            <a:r>
              <a:rPr b="0" i="0" lang="et-EE">
                <a:solidFill>
                  <a:srgbClr val="000000"/>
                </a:solidFill>
                <a:latin typeface="Verdana"/>
                <a:ea typeface="Verdana"/>
                <a:cs typeface="Verdana"/>
                <a:sym typeface="Verdana"/>
              </a:rPr>
              <a:t>:</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Difficulty in understanding spoken words (Receptive Aphasia)</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Disturbance with selective attention to what we see and hear</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Difficulty with identification and categorisation of objects</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Difficulty learning and retaining new information</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Impaired factual and long-term memory</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Persistent talking</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Difficulty in recognising faces (Prosopagnosia)</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Increased or decreased interest in sexual behaviour</a:t>
            </a:r>
            <a:endParaRPr b="0" i="0">
              <a:solidFill>
                <a:srgbClr val="000000"/>
              </a:solidFill>
              <a:latin typeface="Verdana"/>
              <a:ea typeface="Verdana"/>
              <a:cs typeface="Verdana"/>
              <a:sym typeface="Verdana"/>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Emotional disturbance (e.g. Aggressive behaviour)</a:t>
            </a:r>
            <a:endParaRPr/>
          </a:p>
          <a:p>
            <a:pPr indent="0" lvl="0" marL="0" rtl="0" algn="l">
              <a:spcBef>
                <a:spcPts val="0"/>
              </a:spcBef>
              <a:spcAft>
                <a:spcPts val="0"/>
              </a:spcAft>
              <a:buNone/>
            </a:pPr>
            <a:r>
              <a:t/>
            </a:r>
            <a:endParaRPr/>
          </a:p>
        </p:txBody>
      </p:sp>
      <p:sp>
        <p:nvSpPr>
          <p:cNvPr id="481" name="Google Shape;481;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0" i="0" lang="et-EE">
                <a:solidFill>
                  <a:srgbClr val="000000"/>
                </a:solidFill>
                <a:latin typeface="Verdana"/>
                <a:ea typeface="Verdana"/>
                <a:cs typeface="Verdana"/>
                <a:sym typeface="Verdana"/>
              </a:rPr>
              <a:t>Damage to the Parietal lobes can result in:</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Difficulty with drawing objects</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Difficulty in distinguishing left from right</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Spatial disorientation and navigation difficulties</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Problems with reading (Alexia)</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Inability to locate the words for writing (Agraphia)</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Difficulty with doing mathematics (Dyscalculia)</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Lack of awareness of certain body parts and/or surrounding space (Neglect)</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Inability to focus visual attention</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Difficulty with motor planning and complex movements(Apraxia)</a:t>
            </a:r>
            <a:endParaRPr b="0" i="0">
              <a:solidFill>
                <a:srgbClr val="000000"/>
              </a:solidFill>
              <a:latin typeface="Verdana"/>
              <a:ea typeface="Verdana"/>
              <a:cs typeface="Verdana"/>
              <a:sym typeface="Verdana"/>
            </a:endParaRPr>
          </a:p>
          <a:p>
            <a:pPr indent="-76200" lvl="0" marL="0" rtl="0" algn="l">
              <a:spcBef>
                <a:spcPts val="0"/>
              </a:spcBef>
              <a:spcAft>
                <a:spcPts val="0"/>
              </a:spcAft>
              <a:buClr>
                <a:srgbClr val="202122"/>
              </a:buClr>
              <a:buSzPts val="1200"/>
              <a:buFont typeface="Arial"/>
              <a:buChar char="•"/>
            </a:pPr>
            <a:r>
              <a:rPr b="0" i="0" lang="et-EE">
                <a:solidFill>
                  <a:srgbClr val="202122"/>
                </a:solidFill>
                <a:latin typeface="Arial"/>
                <a:ea typeface="Arial"/>
                <a:cs typeface="Arial"/>
                <a:sym typeface="Arial"/>
              </a:rPr>
              <a:t>Contralateral hemisensory loss</a:t>
            </a:r>
            <a:endParaRPr/>
          </a:p>
          <a:p>
            <a:pPr indent="-76200" lvl="0" marL="0" rtl="0" algn="l">
              <a:spcBef>
                <a:spcPts val="0"/>
              </a:spcBef>
              <a:spcAft>
                <a:spcPts val="0"/>
              </a:spcAft>
              <a:buClr>
                <a:srgbClr val="202122"/>
              </a:buClr>
              <a:buSzPts val="1200"/>
              <a:buFont typeface="Arial"/>
              <a:buChar char="•"/>
            </a:pPr>
            <a:r>
              <a:rPr b="0" i="0" lang="et-EE">
                <a:solidFill>
                  <a:srgbClr val="202122"/>
                </a:solidFill>
                <a:latin typeface="Arial"/>
                <a:ea typeface="Arial"/>
                <a:cs typeface="Arial"/>
                <a:sym typeface="Arial"/>
              </a:rPr>
              <a:t>Astereognosis – inability to determine 3-D shape by touch.</a:t>
            </a:r>
            <a:endParaRPr/>
          </a:p>
          <a:p>
            <a:pPr indent="-76200" lvl="0" marL="0" rtl="0" algn="l">
              <a:spcBef>
                <a:spcPts val="0"/>
              </a:spcBef>
              <a:spcAft>
                <a:spcPts val="0"/>
              </a:spcAft>
              <a:buClr>
                <a:srgbClr val="202122"/>
              </a:buClr>
              <a:buSzPts val="1200"/>
              <a:buFont typeface="Arial"/>
              <a:buChar char="•"/>
            </a:pPr>
            <a:r>
              <a:rPr b="0" i="0" lang="et-EE">
                <a:solidFill>
                  <a:srgbClr val="202122"/>
                </a:solidFill>
                <a:latin typeface="Arial"/>
                <a:ea typeface="Arial"/>
                <a:cs typeface="Arial"/>
                <a:sym typeface="Arial"/>
              </a:rPr>
              <a:t>Agraphaesthesia – inability to </a:t>
            </a:r>
            <a:r>
              <a:rPr b="0" i="1" lang="et-EE">
                <a:solidFill>
                  <a:srgbClr val="202122"/>
                </a:solidFill>
                <a:latin typeface="Arial"/>
                <a:ea typeface="Arial"/>
                <a:cs typeface="Arial"/>
                <a:sym typeface="Arial"/>
              </a:rPr>
              <a:t>read</a:t>
            </a:r>
            <a:r>
              <a:rPr b="0" i="0" lang="et-EE">
                <a:solidFill>
                  <a:srgbClr val="202122"/>
                </a:solidFill>
                <a:latin typeface="Arial"/>
                <a:ea typeface="Arial"/>
                <a:cs typeface="Arial"/>
                <a:sym typeface="Arial"/>
              </a:rPr>
              <a:t> numbers or letters drawn on hand, with eyes shut.</a:t>
            </a:r>
            <a:endParaRPr/>
          </a:p>
          <a:p>
            <a:pPr indent="-76200" lvl="0" marL="0" rtl="0" algn="l">
              <a:spcBef>
                <a:spcPts val="0"/>
              </a:spcBef>
              <a:spcAft>
                <a:spcPts val="0"/>
              </a:spcAft>
              <a:buClr>
                <a:srgbClr val="202122"/>
              </a:buClr>
              <a:buSzPts val="1200"/>
              <a:buFont typeface="Arial"/>
              <a:buChar char="•"/>
            </a:pPr>
            <a:r>
              <a:rPr b="0" i="0" lang="et-EE">
                <a:solidFill>
                  <a:srgbClr val="202122"/>
                </a:solidFill>
                <a:latin typeface="Arial"/>
                <a:ea typeface="Arial"/>
                <a:cs typeface="Arial"/>
                <a:sym typeface="Arial"/>
              </a:rPr>
              <a:t>Contralateral homonymous inferior quadrantanopia</a:t>
            </a:r>
            <a:endParaRPr b="0" i="0">
              <a:solidFill>
                <a:srgbClr val="202122"/>
              </a:solidFill>
              <a:latin typeface="Arial"/>
              <a:ea typeface="Arial"/>
              <a:cs typeface="Arial"/>
              <a:sym typeface="Arial"/>
            </a:endParaRPr>
          </a:p>
          <a:p>
            <a:pPr indent="-76200" lvl="0" marL="0" rtl="0" algn="l">
              <a:spcBef>
                <a:spcPts val="0"/>
              </a:spcBef>
              <a:spcAft>
                <a:spcPts val="0"/>
              </a:spcAft>
              <a:buClr>
                <a:srgbClr val="202122"/>
              </a:buClr>
              <a:buSzPts val="1200"/>
              <a:buFont typeface="Arial"/>
              <a:buChar char="•"/>
            </a:pPr>
            <a:r>
              <a:rPr b="0" i="0" lang="et-EE">
                <a:solidFill>
                  <a:srgbClr val="202122"/>
                </a:solidFill>
                <a:latin typeface="Arial"/>
                <a:ea typeface="Arial"/>
                <a:cs typeface="Arial"/>
                <a:sym typeface="Arial"/>
              </a:rPr>
              <a:t>Asymmetry of optokinetic nystagmus (OKN)</a:t>
            </a:r>
            <a:endParaRPr/>
          </a:p>
          <a:p>
            <a:pPr indent="-76200" lvl="0" marL="0" rtl="0" algn="l">
              <a:spcBef>
                <a:spcPts val="0"/>
              </a:spcBef>
              <a:spcAft>
                <a:spcPts val="0"/>
              </a:spcAft>
              <a:buClr>
                <a:srgbClr val="202122"/>
              </a:buClr>
              <a:buSzPts val="1200"/>
              <a:buFont typeface="Arial"/>
              <a:buChar char="•"/>
            </a:pPr>
            <a:r>
              <a:rPr b="0" i="0" lang="et-EE">
                <a:solidFill>
                  <a:srgbClr val="202122"/>
                </a:solidFill>
                <a:latin typeface="Arial"/>
                <a:ea typeface="Arial"/>
                <a:cs typeface="Arial"/>
                <a:sym typeface="Arial"/>
              </a:rPr>
              <a:t>Sensory seizures</a:t>
            </a:r>
            <a:endParaRPr b="0" i="0">
              <a:solidFill>
                <a:srgbClr val="202122"/>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i="0">
              <a:solidFill>
                <a:srgbClr val="000000"/>
              </a:solidFill>
              <a:latin typeface="Verdana"/>
              <a:ea typeface="Verdana"/>
              <a:cs typeface="Verdana"/>
              <a:sym typeface="Verdana"/>
            </a:endParaRPr>
          </a:p>
          <a:p>
            <a:pPr indent="0" lvl="0" marL="0" rtl="0" algn="l">
              <a:spcBef>
                <a:spcPts val="0"/>
              </a:spcBef>
              <a:spcAft>
                <a:spcPts val="0"/>
              </a:spcAft>
              <a:buNone/>
            </a:pPr>
            <a:r>
              <a:t/>
            </a:r>
            <a:endParaRPr/>
          </a:p>
        </p:txBody>
      </p:sp>
      <p:sp>
        <p:nvSpPr>
          <p:cNvPr id="490" name="Google Shape;490;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i="0" lang="et-EE">
                <a:solidFill>
                  <a:srgbClr val="000000"/>
                </a:solidFill>
                <a:latin typeface="Verdana"/>
                <a:ea typeface="Verdana"/>
                <a:cs typeface="Verdana"/>
                <a:sym typeface="Verdana"/>
              </a:rPr>
              <a:t>Damage to the occipital lobe can include:</a:t>
            </a:r>
            <a:endParaRPr b="0" i="0">
              <a:solidFill>
                <a:srgbClr val="000000"/>
              </a:solidFill>
              <a:latin typeface="Verdana"/>
              <a:ea typeface="Verdana"/>
              <a:cs typeface="Verdana"/>
              <a:sym typeface="Verdana"/>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Difficulty with locating objects in environment</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Difficulty with identifying colours (Colour Agnosia)</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Production of hallucinations</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Visual illusions - inaccurately seeing objects</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Word blindness - inability to recognise words</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Difficulty in recognizing drawn objects</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Inability to recognize the movement of an object (Movement Agnosia)</a:t>
            </a:r>
            <a:endParaRPr/>
          </a:p>
          <a:p>
            <a:pPr indent="-76200" lvl="0" marL="0" rtl="0" algn="l">
              <a:spcBef>
                <a:spcPts val="0"/>
              </a:spcBef>
              <a:spcAft>
                <a:spcPts val="0"/>
              </a:spcAft>
              <a:buClr>
                <a:srgbClr val="000000"/>
              </a:buClr>
              <a:buSzPts val="1200"/>
              <a:buFont typeface="Arial"/>
              <a:buChar char="•"/>
            </a:pPr>
            <a:r>
              <a:rPr b="0" i="0" lang="et-EE">
                <a:solidFill>
                  <a:srgbClr val="000000"/>
                </a:solidFill>
                <a:latin typeface="Verdana"/>
                <a:ea typeface="Verdana"/>
                <a:cs typeface="Verdana"/>
                <a:sym typeface="Verdana"/>
              </a:rPr>
              <a:t>Difficulties with reading and writing</a:t>
            </a:r>
            <a:endParaRPr/>
          </a:p>
          <a:p>
            <a:pPr indent="0" lvl="0" marL="0" rtl="0" algn="l">
              <a:spcBef>
                <a:spcPts val="0"/>
              </a:spcBef>
              <a:spcAft>
                <a:spcPts val="0"/>
              </a:spcAft>
              <a:buNone/>
            </a:pPr>
            <a:r>
              <a:t/>
            </a:r>
            <a:endParaRPr/>
          </a:p>
        </p:txBody>
      </p:sp>
      <p:sp>
        <p:nvSpPr>
          <p:cNvPr id="500" name="Google Shape;500;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5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5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5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60"/>
          <p:cNvSpPr txBox="1"/>
          <p:nvPr>
            <p:ph idx="1" type="body"/>
          </p:nvPr>
        </p:nvSpPr>
        <p:spPr>
          <a:xfrm rot="5400000">
            <a:off x="4256409" y="-1592584"/>
            <a:ext cx="3679182"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6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6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6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6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6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6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2"/>
          <p:cNvSpPr txBox="1"/>
          <p:nvPr>
            <p:ph idx="1" type="body"/>
          </p:nvPr>
        </p:nvSpPr>
        <p:spPr>
          <a:xfrm>
            <a:off x="838200" y="1825625"/>
            <a:ext cx="10515600" cy="36791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5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5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5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5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5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5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5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5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5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5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5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5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5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5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5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5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5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5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59"/>
          <p:cNvSpPr/>
          <p:nvPr>
            <p:ph idx="2" type="pic"/>
          </p:nvPr>
        </p:nvSpPr>
        <p:spPr>
          <a:xfrm>
            <a:off x="5183188" y="987425"/>
            <a:ext cx="6172200" cy="4873625"/>
          </a:xfrm>
          <a:prstGeom prst="rect">
            <a:avLst/>
          </a:prstGeom>
          <a:noFill/>
          <a:ln>
            <a:noFill/>
          </a:ln>
        </p:spPr>
      </p:sp>
      <p:sp>
        <p:nvSpPr>
          <p:cNvPr id="69" name="Google Shape;69;p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5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5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5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8.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0"/>
          <p:cNvSpPr txBox="1"/>
          <p:nvPr>
            <p:ph idx="1" type="body"/>
          </p:nvPr>
        </p:nvSpPr>
        <p:spPr>
          <a:xfrm>
            <a:off x="838200" y="1825625"/>
            <a:ext cx="10515600" cy="3679182"/>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 name="Google Shape;12;p50"/>
          <p:cNvGrpSpPr/>
          <p:nvPr/>
        </p:nvGrpSpPr>
        <p:grpSpPr>
          <a:xfrm>
            <a:off x="230323" y="6107049"/>
            <a:ext cx="6520219" cy="633095"/>
            <a:chOff x="519728" y="10058718"/>
            <a:chExt cx="6520219" cy="633095"/>
          </a:xfrm>
        </p:grpSpPr>
        <p:pic>
          <p:nvPicPr>
            <p:cNvPr id="13" name="Google Shape;13;p50"/>
            <p:cNvPicPr preferRelativeResize="0"/>
            <p:nvPr/>
          </p:nvPicPr>
          <p:blipFill rotWithShape="1">
            <a:blip r:embed="rId1">
              <a:alphaModFix/>
            </a:blip>
            <a:srcRect b="0" l="0" r="0" t="0"/>
            <a:stretch/>
          </p:blipFill>
          <p:spPr>
            <a:xfrm>
              <a:off x="519728" y="10058718"/>
              <a:ext cx="2218055" cy="633095"/>
            </a:xfrm>
            <a:prstGeom prst="rect">
              <a:avLst/>
            </a:prstGeom>
            <a:noFill/>
            <a:ln>
              <a:noFill/>
            </a:ln>
          </p:spPr>
        </p:pic>
        <p:sp>
          <p:nvSpPr>
            <p:cNvPr id="14" name="Google Shape;14;p50"/>
            <p:cNvSpPr txBox="1"/>
            <p:nvPr/>
          </p:nvSpPr>
          <p:spPr>
            <a:xfrm>
              <a:off x="2796720" y="10142137"/>
              <a:ext cx="42432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t-EE" sz="800" u="none" cap="none" strike="noStrike">
                  <a:solidFill>
                    <a:schemeClr val="dk1"/>
                  </a:solidFill>
                  <a:latin typeface="Calibri"/>
                  <a:ea typeface="Calibri"/>
                  <a:cs typeface="Calibri"/>
                  <a:sym typeface="Calibri"/>
                </a:rPr>
                <a:t>Reference number: 618596-EPP-1-2020-1-SE-EPPKA2-CBHE-JP</a:t>
              </a:r>
              <a:br>
                <a:rPr b="0" i="0" lang="et-EE" sz="800" u="none" cap="none" strike="noStrike">
                  <a:solidFill>
                    <a:schemeClr val="dk1"/>
                  </a:solidFill>
                  <a:latin typeface="Calibri"/>
                  <a:ea typeface="Calibri"/>
                  <a:cs typeface="Calibri"/>
                  <a:sym typeface="Calibri"/>
                </a:rPr>
              </a:br>
              <a:r>
                <a:rPr b="0" i="0" lang="et-EE" sz="800" u="none" cap="none" strike="noStrike">
                  <a:solidFill>
                    <a:schemeClr val="dk1"/>
                  </a:solidFill>
                  <a:latin typeface="Calibri"/>
                  <a:ea typeface="Calibri"/>
                  <a:cs typeface="Calibri"/>
                  <a:sym typeface="Calibri"/>
                </a:rPr>
                <a:t>This publication [communication] reflects the views only of the authors, and the Commission cannot be held responsible for any use, which may be made of the information contained therein.</a:t>
              </a:r>
              <a:endParaRPr/>
            </a:p>
          </p:txBody>
        </p:sp>
      </p:grpSp>
      <p:pic>
        <p:nvPicPr>
          <p:cNvPr id="15" name="Google Shape;15;p50"/>
          <p:cNvPicPr preferRelativeResize="0"/>
          <p:nvPr/>
        </p:nvPicPr>
        <p:blipFill rotWithShape="1">
          <a:blip r:embed="rId2">
            <a:alphaModFix/>
          </a:blip>
          <a:srcRect b="0" l="0" r="0" t="0"/>
          <a:stretch/>
        </p:blipFill>
        <p:spPr>
          <a:xfrm>
            <a:off x="11071822" y="5431033"/>
            <a:ext cx="1074143" cy="130911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kenhub.com/en/library/anatomy/neural-pathways" TargetMode="External"/><Relationship Id="rId4" Type="http://schemas.openxmlformats.org/officeDocument/2006/relationships/hyperlink" Target="https://www.kenhub.com/en/library/anatomy/peripheral-nerves-histolog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0.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0.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3.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2.png"/><Relationship Id="rId4" Type="http://schemas.openxmlformats.org/officeDocument/2006/relationships/image" Target="../media/image45.png"/><Relationship Id="rId5" Type="http://schemas.openxmlformats.org/officeDocument/2006/relationships/image" Target="../media/image51.png"/><Relationship Id="rId6"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0.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7.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50.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0.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6.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t-EE"/>
              <a:t>Neuroanatomy</a:t>
            </a:r>
            <a:endParaRPr/>
          </a:p>
        </p:txBody>
      </p:sp>
      <p:sp>
        <p:nvSpPr>
          <p:cNvPr id="90" name="Google Shape;90;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115000"/>
              </a:lnSpc>
              <a:spcBef>
                <a:spcPts val="1200"/>
              </a:spcBef>
              <a:spcAft>
                <a:spcPts val="0"/>
              </a:spcAft>
              <a:buClr>
                <a:schemeClr val="dk1"/>
              </a:buClr>
              <a:buSzPct val="35086"/>
              <a:buFont typeface="Arial"/>
              <a:buNone/>
            </a:pPr>
            <a:r>
              <a:rPr b="1" lang="et-EE" sz="3135">
                <a:solidFill>
                  <a:srgbClr val="777777"/>
                </a:solidFill>
                <a:highlight>
                  <a:srgbClr val="FFFFFF"/>
                </a:highlight>
                <a:latin typeface="Arial"/>
                <a:ea typeface="Arial"/>
                <a:cs typeface="Arial"/>
                <a:sym typeface="Arial"/>
              </a:rPr>
              <a:t>GP-1 section 1.1</a:t>
            </a:r>
            <a:r>
              <a:rPr lang="et-EE" sz="3135">
                <a:solidFill>
                  <a:srgbClr val="777777"/>
                </a:solidFill>
                <a:highlight>
                  <a:srgbClr val="FFFFFF"/>
                </a:highlight>
                <a:latin typeface="Arial"/>
                <a:ea typeface="Arial"/>
                <a:cs typeface="Arial"/>
                <a:sym typeface="Arial"/>
              </a:rPr>
              <a:t> Neuro anatomy normal nervous system and structural organization of the brain and the spinal cord, peripheric and autonomous nervous system</a:t>
            </a:r>
            <a:endParaRPr sz="3135">
              <a:solidFill>
                <a:srgbClr val="777777"/>
              </a:solidFill>
              <a:highlight>
                <a:srgbClr val="FFFFFF"/>
              </a:highlight>
              <a:latin typeface="Arial"/>
              <a:ea typeface="Arial"/>
              <a:cs typeface="Arial"/>
              <a:sym typeface="Arial"/>
            </a:endParaRPr>
          </a:p>
          <a:p>
            <a:pPr indent="0" lvl="0" marL="0" rtl="0" algn="ctr">
              <a:lnSpc>
                <a:spcPct val="90000"/>
              </a:lnSpc>
              <a:spcBef>
                <a:spcPts val="1200"/>
              </a:spcBef>
              <a:spcAft>
                <a:spcPts val="0"/>
              </a:spcAft>
              <a:buClr>
                <a:schemeClr val="dk1"/>
              </a:buClr>
              <a:buSzPct val="100000"/>
              <a:buNone/>
            </a:pPr>
            <a:r>
              <a:t/>
            </a:r>
            <a:endParaRPr/>
          </a:p>
          <a:p>
            <a:pPr indent="0" lvl="0" marL="0" rtl="0" algn="ctr">
              <a:lnSpc>
                <a:spcPct val="90000"/>
              </a:lnSpc>
              <a:spcBef>
                <a:spcPts val="0"/>
              </a:spcBef>
              <a:spcAft>
                <a:spcPts val="0"/>
              </a:spcAft>
              <a:buClr>
                <a:schemeClr val="dk1"/>
              </a:buClr>
              <a:buSzPct val="100000"/>
              <a:buNone/>
            </a:pPr>
            <a:r>
              <a:rPr lang="et-EE"/>
              <a:t>Pille Taba</a:t>
            </a:r>
            <a:endParaRPr/>
          </a:p>
          <a:p>
            <a:pPr indent="0" lvl="0" marL="0" rtl="0" algn="ctr">
              <a:lnSpc>
                <a:spcPct val="90000"/>
              </a:lnSpc>
              <a:spcBef>
                <a:spcPts val="1000"/>
              </a:spcBef>
              <a:spcAft>
                <a:spcPts val="0"/>
              </a:spcAft>
              <a:buClr>
                <a:schemeClr val="dk1"/>
              </a:buClr>
              <a:buSzPct val="100000"/>
              <a:buNone/>
            </a:pPr>
            <a:r>
              <a:rPr lang="et-EE"/>
              <a:t>Ülle Krikmann</a:t>
            </a:r>
            <a:endParaRPr/>
          </a:p>
          <a:p>
            <a:pPr indent="0" lvl="0" marL="0" rtl="0" algn="ctr">
              <a:lnSpc>
                <a:spcPct val="90000"/>
              </a:lnSpc>
              <a:spcBef>
                <a:spcPts val="1000"/>
              </a:spcBef>
              <a:spcAft>
                <a:spcPts val="0"/>
              </a:spcAft>
              <a:buClr>
                <a:schemeClr val="dk1"/>
              </a:buClr>
              <a:buSzPct val="100000"/>
              <a:buNone/>
            </a:pPr>
            <a:r>
              <a:rPr lang="et-EE"/>
              <a:t>Tartu University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Neurons and glia cells</a:t>
            </a:r>
            <a:endParaRPr/>
          </a:p>
        </p:txBody>
      </p:sp>
      <p:sp>
        <p:nvSpPr>
          <p:cNvPr id="161" name="Google Shape;16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t-EE"/>
              <a:t>Neurons transfer information only one directions</a:t>
            </a:r>
            <a:endParaRPr/>
          </a:p>
          <a:p>
            <a:pPr indent="-228600" lvl="0" marL="228600" rtl="0" algn="l">
              <a:lnSpc>
                <a:spcPct val="90000"/>
              </a:lnSpc>
              <a:spcBef>
                <a:spcPts val="1000"/>
              </a:spcBef>
              <a:spcAft>
                <a:spcPts val="0"/>
              </a:spcAft>
              <a:buClr>
                <a:schemeClr val="dk1"/>
              </a:buClr>
              <a:buSzPts val="2800"/>
              <a:buChar char="•"/>
            </a:pPr>
            <a:r>
              <a:rPr lang="et-EE"/>
              <a:t>Dendrite – short, </a:t>
            </a:r>
            <a:r>
              <a:rPr b="0" i="0" lang="et-EE">
                <a:solidFill>
                  <a:srgbClr val="495354"/>
                </a:solidFill>
                <a:latin typeface="Arial"/>
                <a:ea typeface="Arial"/>
                <a:cs typeface="Arial"/>
                <a:sym typeface="Arial"/>
              </a:rPr>
              <a:t>act to receive impulses from other neurons, conducting the electrical signal towards the nerve cell body.</a:t>
            </a:r>
            <a:endParaRPr/>
          </a:p>
          <a:p>
            <a:pPr indent="-228600" lvl="0" marL="228600" rtl="0" algn="l">
              <a:lnSpc>
                <a:spcPct val="90000"/>
              </a:lnSpc>
              <a:spcBef>
                <a:spcPts val="1000"/>
              </a:spcBef>
              <a:spcAft>
                <a:spcPts val="0"/>
              </a:spcAft>
              <a:buClr>
                <a:schemeClr val="dk1"/>
              </a:buClr>
              <a:buSzPts val="2800"/>
              <a:buChar char="•"/>
            </a:pPr>
            <a:r>
              <a:rPr lang="et-EE"/>
              <a:t>Axon - </a:t>
            </a:r>
            <a:r>
              <a:rPr b="0" i="0" lang="et-EE">
                <a:solidFill>
                  <a:srgbClr val="495354"/>
                </a:solidFill>
                <a:latin typeface="Arial"/>
                <a:ea typeface="Arial"/>
                <a:cs typeface="Arial"/>
                <a:sym typeface="Arial"/>
              </a:rPr>
              <a:t> long,  transmission to conduct impulses away from the neuronal body</a:t>
            </a:r>
            <a:endParaRPr b="0" i="0">
              <a:solidFill>
                <a:srgbClr val="495354"/>
              </a:solidFill>
              <a:latin typeface="Arial"/>
              <a:ea typeface="Arial"/>
              <a:cs typeface="Arial"/>
              <a:sym typeface="Arial"/>
            </a:endParaRPr>
          </a:p>
          <a:p>
            <a:pPr indent="-228600" lvl="0" marL="228600" rtl="0" algn="l">
              <a:lnSpc>
                <a:spcPct val="90000"/>
              </a:lnSpc>
              <a:spcBef>
                <a:spcPts val="1000"/>
              </a:spcBef>
              <a:spcAft>
                <a:spcPts val="0"/>
              </a:spcAft>
              <a:buClr>
                <a:srgbClr val="495354"/>
              </a:buClr>
              <a:buSzPts val="2800"/>
              <a:buChar char="•"/>
            </a:pPr>
            <a:r>
              <a:rPr b="0" i="0" lang="et-EE">
                <a:solidFill>
                  <a:srgbClr val="495354"/>
                </a:solidFill>
                <a:latin typeface="Arial"/>
                <a:ea typeface="Arial"/>
                <a:cs typeface="Arial"/>
                <a:sym typeface="Arial"/>
              </a:rPr>
              <a:t>Glial cells - non-excitatory cells that support neurons</a:t>
            </a:r>
            <a:endParaRPr/>
          </a:p>
        </p:txBody>
      </p:sp>
      <p:sp>
        <p:nvSpPr>
          <p:cNvPr id="162" name="Google Shape;16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lnSpcReduction="10000"/>
          </a:bodyPr>
          <a:lstStyle/>
          <a:p>
            <a:pPr indent="-50800" lvl="0" marL="228600" rtl="0" algn="l">
              <a:lnSpc>
                <a:spcPct val="90000"/>
              </a:lnSpc>
              <a:spcBef>
                <a:spcPts val="0"/>
              </a:spcBef>
              <a:spcAft>
                <a:spcPts val="0"/>
              </a:spcAft>
              <a:buClr>
                <a:schemeClr val="dk1"/>
              </a:buClr>
              <a:buSzPts val="2800"/>
              <a:buNone/>
            </a:pPr>
            <a:r>
              <a:t/>
            </a:r>
            <a:endParaRPr/>
          </a:p>
        </p:txBody>
      </p:sp>
      <p:pic>
        <p:nvPicPr>
          <p:cNvPr descr="What Is a Neuron? Diagrams, Types, Function, and More" id="163" name="Google Shape;163;p10"/>
          <p:cNvPicPr preferRelativeResize="0"/>
          <p:nvPr/>
        </p:nvPicPr>
        <p:blipFill rotWithShape="1">
          <a:blip r:embed="rId3">
            <a:alphaModFix/>
          </a:blip>
          <a:srcRect b="0" l="0" r="0" t="0"/>
          <a:stretch/>
        </p:blipFill>
        <p:spPr>
          <a:xfrm>
            <a:off x="6289223" y="1445900"/>
            <a:ext cx="4661068" cy="3434387"/>
          </a:xfrm>
          <a:prstGeom prst="rect">
            <a:avLst/>
          </a:prstGeom>
          <a:noFill/>
          <a:ln>
            <a:noFill/>
          </a:ln>
        </p:spPr>
      </p:pic>
      <p:sp>
        <p:nvSpPr>
          <p:cNvPr id="164" name="Google Shape;164;p10"/>
          <p:cNvSpPr txBox="1"/>
          <p:nvPr/>
        </p:nvSpPr>
        <p:spPr>
          <a:xfrm>
            <a:off x="10980963" y="2272784"/>
            <a:ext cx="1050473"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Glial cell</a:t>
            </a:r>
            <a:endParaRPr sz="1800">
              <a:solidFill>
                <a:schemeClr val="dk1"/>
              </a:solidFill>
              <a:latin typeface="Calibri"/>
              <a:ea typeface="Calibri"/>
              <a:cs typeface="Calibri"/>
              <a:sym typeface="Calibri"/>
            </a:endParaRPr>
          </a:p>
        </p:txBody>
      </p:sp>
      <p:cxnSp>
        <p:nvCxnSpPr>
          <p:cNvPr id="165" name="Google Shape;165;p10"/>
          <p:cNvCxnSpPr/>
          <p:nvPr/>
        </p:nvCxnSpPr>
        <p:spPr>
          <a:xfrm rot="10800000">
            <a:off x="10372725" y="2457450"/>
            <a:ext cx="485775" cy="0"/>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Neurons types and structure</a:t>
            </a:r>
            <a:endParaRPr/>
          </a:p>
        </p:txBody>
      </p:sp>
      <p:sp>
        <p:nvSpPr>
          <p:cNvPr id="171" name="Google Shape;171;p11"/>
          <p:cNvSpPr txBox="1"/>
          <p:nvPr>
            <p:ph idx="1" type="body"/>
          </p:nvPr>
        </p:nvSpPr>
        <p:spPr>
          <a:xfrm>
            <a:off x="1152525" y="1817053"/>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64135" lvl="0" marL="228600" rtl="0" algn="l">
              <a:lnSpc>
                <a:spcPct val="90000"/>
              </a:lnSpc>
              <a:spcBef>
                <a:spcPts val="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t-EE"/>
              <a:t>Unipolar (1). Single process</a:t>
            </a:r>
            <a:endParaRPr/>
          </a:p>
          <a:p>
            <a:pPr indent="-228600" lvl="0" marL="228600" rtl="0" algn="l">
              <a:lnSpc>
                <a:spcPct val="90000"/>
              </a:lnSpc>
              <a:spcBef>
                <a:spcPts val="1000"/>
              </a:spcBef>
              <a:spcAft>
                <a:spcPts val="0"/>
              </a:spcAft>
              <a:buClr>
                <a:schemeClr val="dk1"/>
              </a:buClr>
              <a:buSzPct val="100000"/>
              <a:buChar char="•"/>
            </a:pPr>
            <a:r>
              <a:rPr lang="et-EE"/>
              <a:t>Bipolar (2): 1 axon, 1 dendriite - retina</a:t>
            </a:r>
            <a:endParaRPr/>
          </a:p>
          <a:p>
            <a:pPr indent="-228600" lvl="0" marL="228600" rtl="0" algn="l">
              <a:lnSpc>
                <a:spcPct val="90000"/>
              </a:lnSpc>
              <a:spcBef>
                <a:spcPts val="1000"/>
              </a:spcBef>
              <a:spcAft>
                <a:spcPts val="0"/>
              </a:spcAft>
              <a:buClr>
                <a:schemeClr val="dk1"/>
              </a:buClr>
              <a:buSzPct val="100000"/>
              <a:buChar char="•"/>
            </a:pPr>
            <a:r>
              <a:rPr lang="et-EE"/>
              <a:t>Multipolar (3): 1 axon, multiple dendrites – pyramidal cells, Purkinje cells, motoneurons in spinal cord</a:t>
            </a:r>
            <a:endParaRPr/>
          </a:p>
          <a:p>
            <a:pPr indent="-228600" lvl="0" marL="228600" rtl="0" algn="l">
              <a:lnSpc>
                <a:spcPct val="90000"/>
              </a:lnSpc>
              <a:spcBef>
                <a:spcPts val="1000"/>
              </a:spcBef>
              <a:spcAft>
                <a:spcPts val="0"/>
              </a:spcAft>
              <a:buClr>
                <a:schemeClr val="dk1"/>
              </a:buClr>
              <a:buSzPct val="100000"/>
              <a:buChar char="•"/>
            </a:pPr>
            <a:r>
              <a:rPr lang="et-EE"/>
              <a:t>Pseudounipolar (4): </a:t>
            </a:r>
            <a:r>
              <a:rPr b="0" i="0" lang="et-EE">
                <a:solidFill>
                  <a:srgbClr val="202122"/>
                </a:solidFill>
                <a:latin typeface="Arial"/>
                <a:ea typeface="Arial"/>
                <a:cs typeface="Arial"/>
                <a:sym typeface="Arial"/>
              </a:rPr>
              <a:t>1 process which then serves as both an axon and a dendriite – sensory ganglion</a:t>
            </a:r>
            <a:endParaRPr/>
          </a:p>
        </p:txBody>
      </p:sp>
      <p:pic>
        <p:nvPicPr>
          <p:cNvPr id="172" name="Google Shape;172;p11"/>
          <p:cNvPicPr preferRelativeResize="0"/>
          <p:nvPr>
            <p:ph idx="2" type="body"/>
          </p:nvPr>
        </p:nvPicPr>
        <p:blipFill rotWithShape="1">
          <a:blip r:embed="rId3">
            <a:alphaModFix/>
          </a:blip>
          <a:srcRect b="0" l="0" r="0" t="0"/>
          <a:stretch/>
        </p:blipFill>
        <p:spPr>
          <a:xfrm>
            <a:off x="7715249" y="1865789"/>
            <a:ext cx="3038475" cy="32594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Glia cells</a:t>
            </a:r>
            <a:endParaRPr/>
          </a:p>
        </p:txBody>
      </p:sp>
      <p:sp>
        <p:nvSpPr>
          <p:cNvPr id="178" name="Google Shape;178;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t-EE"/>
              <a:t>Occur in central and peripheral nervous system</a:t>
            </a:r>
            <a:endParaRPr/>
          </a:p>
          <a:p>
            <a:pPr indent="-228600" lvl="0" marL="228600" rtl="0" algn="l">
              <a:lnSpc>
                <a:spcPct val="90000"/>
              </a:lnSpc>
              <a:spcBef>
                <a:spcPts val="1000"/>
              </a:spcBef>
              <a:spcAft>
                <a:spcPts val="0"/>
              </a:spcAft>
              <a:buClr>
                <a:schemeClr val="dk1"/>
              </a:buClr>
              <a:buSzPct val="100000"/>
              <a:buChar char="•"/>
            </a:pPr>
            <a:r>
              <a:rPr lang="et-EE"/>
              <a:t>form myelin sheaths around neurons, nerve fiber</a:t>
            </a:r>
            <a:endParaRPr/>
          </a:p>
          <a:p>
            <a:pPr indent="-228600" lvl="0" marL="228600" rtl="0" algn="l">
              <a:lnSpc>
                <a:spcPct val="90000"/>
              </a:lnSpc>
              <a:spcBef>
                <a:spcPts val="1000"/>
              </a:spcBef>
              <a:spcAft>
                <a:spcPts val="0"/>
              </a:spcAft>
              <a:buClr>
                <a:schemeClr val="dk1"/>
              </a:buClr>
              <a:buSzPct val="100000"/>
              <a:buChar char="•"/>
            </a:pPr>
            <a:r>
              <a:rPr lang="et-EE"/>
              <a:t>provide nutritional, ionic, mechanical support to neurons</a:t>
            </a:r>
            <a:endParaRPr/>
          </a:p>
          <a:p>
            <a:pPr indent="-228600" lvl="0" marL="228600" rtl="0" algn="l">
              <a:lnSpc>
                <a:spcPct val="90000"/>
              </a:lnSpc>
              <a:spcBef>
                <a:spcPts val="1000"/>
              </a:spcBef>
              <a:spcAft>
                <a:spcPts val="0"/>
              </a:spcAft>
              <a:buClr>
                <a:schemeClr val="dk1"/>
              </a:buClr>
              <a:buSzPct val="100000"/>
              <a:buChar char="•"/>
            </a:pPr>
            <a:r>
              <a:rPr lang="et-EE"/>
              <a:t>may regulate neural shape and synaptic connectivity</a:t>
            </a:r>
            <a:endParaRPr/>
          </a:p>
          <a:p>
            <a:pPr indent="-228600" lvl="0" marL="228600" rtl="0" algn="l">
              <a:lnSpc>
                <a:spcPct val="90000"/>
              </a:lnSpc>
              <a:spcBef>
                <a:spcPts val="1000"/>
              </a:spcBef>
              <a:spcAft>
                <a:spcPts val="0"/>
              </a:spcAft>
              <a:buClr>
                <a:schemeClr val="dk1"/>
              </a:buClr>
              <a:buSzPct val="100000"/>
              <a:buChar char="•"/>
            </a:pPr>
            <a:r>
              <a:rPr lang="et-EE"/>
              <a:t>microglia: phagocytes</a:t>
            </a:r>
            <a:endParaRPr/>
          </a:p>
          <a:p>
            <a:pPr indent="-228600" lvl="0" marL="228600" rtl="0" algn="l">
              <a:lnSpc>
                <a:spcPct val="90000"/>
              </a:lnSpc>
              <a:spcBef>
                <a:spcPts val="1000"/>
              </a:spcBef>
              <a:spcAft>
                <a:spcPts val="0"/>
              </a:spcAft>
              <a:buClr>
                <a:schemeClr val="dk1"/>
              </a:buClr>
              <a:buSzPct val="100000"/>
              <a:buChar char="•"/>
            </a:pPr>
            <a:r>
              <a:rPr lang="et-EE"/>
              <a:t>macroglia:</a:t>
            </a:r>
            <a:endParaRPr/>
          </a:p>
          <a:p>
            <a:pPr indent="-228600" lvl="1" marL="685800" rtl="0" algn="l">
              <a:lnSpc>
                <a:spcPct val="90000"/>
              </a:lnSpc>
              <a:spcBef>
                <a:spcPts val="500"/>
              </a:spcBef>
              <a:spcAft>
                <a:spcPts val="0"/>
              </a:spcAft>
              <a:buClr>
                <a:schemeClr val="dk1"/>
              </a:buClr>
              <a:buSzPct val="100000"/>
              <a:buChar char="•"/>
            </a:pPr>
            <a:r>
              <a:rPr lang="et-EE"/>
              <a:t>Astrocytes (astroglia) - CNS</a:t>
            </a:r>
            <a:endParaRPr/>
          </a:p>
          <a:p>
            <a:pPr indent="-228600" lvl="1" marL="685800" rtl="0" algn="l">
              <a:lnSpc>
                <a:spcPct val="90000"/>
              </a:lnSpc>
              <a:spcBef>
                <a:spcPts val="500"/>
              </a:spcBef>
              <a:spcAft>
                <a:spcPts val="0"/>
              </a:spcAft>
              <a:buClr>
                <a:schemeClr val="dk1"/>
              </a:buClr>
              <a:buSzPct val="100000"/>
              <a:buChar char="•"/>
            </a:pPr>
            <a:r>
              <a:rPr lang="et-EE"/>
              <a:t>Oligodendrocytes (oligodendroglia) - CNS</a:t>
            </a:r>
            <a:endParaRPr/>
          </a:p>
          <a:p>
            <a:pPr indent="-228600" lvl="1" marL="685800" rtl="0" algn="l">
              <a:lnSpc>
                <a:spcPct val="90000"/>
              </a:lnSpc>
              <a:spcBef>
                <a:spcPts val="500"/>
              </a:spcBef>
              <a:spcAft>
                <a:spcPts val="0"/>
              </a:spcAft>
              <a:buClr>
                <a:schemeClr val="dk1"/>
              </a:buClr>
              <a:buSzPct val="100000"/>
              <a:buChar char="•"/>
            </a:pPr>
            <a:r>
              <a:rPr lang="et-EE"/>
              <a:t>Shwann cells - PNS</a:t>
            </a:r>
            <a:endParaRPr/>
          </a:p>
        </p:txBody>
      </p:sp>
      <p:pic>
        <p:nvPicPr>
          <p:cNvPr id="179" name="Google Shape;179;p12"/>
          <p:cNvPicPr preferRelativeResize="0"/>
          <p:nvPr/>
        </p:nvPicPr>
        <p:blipFill rotWithShape="1">
          <a:blip r:embed="rId3">
            <a:alphaModFix/>
          </a:blip>
          <a:srcRect b="0" l="0" r="0" t="0"/>
          <a:stretch/>
        </p:blipFill>
        <p:spPr>
          <a:xfrm>
            <a:off x="6727466" y="715580"/>
            <a:ext cx="4086308" cy="4677215"/>
          </a:xfrm>
          <a:prstGeom prst="rect">
            <a:avLst/>
          </a:prstGeom>
          <a:noFill/>
          <a:ln>
            <a:noFill/>
          </a:ln>
        </p:spPr>
      </p:pic>
      <p:sp>
        <p:nvSpPr>
          <p:cNvPr id="180" name="Google Shape;180;p12"/>
          <p:cNvSpPr txBox="1"/>
          <p:nvPr/>
        </p:nvSpPr>
        <p:spPr>
          <a:xfrm>
            <a:off x="6784451" y="5392795"/>
            <a:ext cx="609467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Fig. 1.</a:t>
            </a:r>
            <a:r>
              <a:rPr b="1" i="0" lang="et-EE" sz="800" u="none" strike="noStrike">
                <a:solidFill>
                  <a:srgbClr val="272425"/>
                </a:solidFill>
                <a:latin typeface="Arial"/>
                <a:ea typeface="Arial"/>
                <a:cs typeface="Arial"/>
                <a:sym typeface="Arial"/>
              </a:rPr>
              <a:t>4 Nerve fiber in the central nervous system, with oligodendrocyte and myelin sheath</a:t>
            </a:r>
            <a:endParaRPr/>
          </a:p>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(schematic drawing). </a:t>
            </a:r>
            <a:r>
              <a:rPr b="1" i="0" lang="et-EE" sz="800" u="none" strike="noStrike">
                <a:solidFill>
                  <a:srgbClr val="272425"/>
                </a:solidFill>
                <a:latin typeface="Arial"/>
                <a:ea typeface="Arial"/>
                <a:cs typeface="Arial"/>
                <a:sym typeface="Arial"/>
              </a:rPr>
              <a:t>1</a:t>
            </a:r>
            <a:r>
              <a:rPr b="0" i="0" lang="et-EE" sz="800" u="none" strike="noStrike">
                <a:solidFill>
                  <a:srgbClr val="272425"/>
                </a:solidFill>
                <a:latin typeface="Arial"/>
                <a:ea typeface="Arial"/>
                <a:cs typeface="Arial"/>
                <a:sym typeface="Arial"/>
              </a:rPr>
              <a:t>, Oligodendrocyte. </a:t>
            </a:r>
            <a:r>
              <a:rPr b="1" i="0" lang="et-EE" sz="800" u="none" strike="noStrike">
                <a:solidFill>
                  <a:srgbClr val="272425"/>
                </a:solidFill>
                <a:latin typeface="Arial"/>
                <a:ea typeface="Arial"/>
                <a:cs typeface="Arial"/>
                <a:sym typeface="Arial"/>
              </a:rPr>
              <a:t>2</a:t>
            </a:r>
            <a:r>
              <a:rPr b="0" i="0" lang="et-EE" sz="800" u="none" strike="noStrike">
                <a:solidFill>
                  <a:srgbClr val="272425"/>
                </a:solidFill>
                <a:latin typeface="Arial"/>
                <a:ea typeface="Arial"/>
                <a:cs typeface="Arial"/>
                <a:sym typeface="Arial"/>
              </a:rPr>
              <a:t>, Axon. </a:t>
            </a:r>
            <a:r>
              <a:rPr b="1" i="0" lang="et-EE" sz="800" u="none" strike="noStrike">
                <a:solidFill>
                  <a:srgbClr val="272425"/>
                </a:solidFill>
                <a:latin typeface="Arial"/>
                <a:ea typeface="Arial"/>
                <a:cs typeface="Arial"/>
                <a:sym typeface="Arial"/>
              </a:rPr>
              <a:t>3</a:t>
            </a:r>
            <a:r>
              <a:rPr b="0" i="0" lang="et-EE" sz="800" u="none" strike="noStrike">
                <a:solidFill>
                  <a:srgbClr val="272425"/>
                </a:solidFill>
                <a:latin typeface="Arial"/>
                <a:ea typeface="Arial"/>
                <a:cs typeface="Arial"/>
                <a:sym typeface="Arial"/>
              </a:rPr>
              <a:t>, Myelin sheath. </a:t>
            </a:r>
            <a:r>
              <a:rPr b="1" i="0" lang="et-EE" sz="800" u="none" strike="noStrike">
                <a:solidFill>
                  <a:srgbClr val="272425"/>
                </a:solidFill>
                <a:latin typeface="Arial"/>
                <a:ea typeface="Arial"/>
                <a:cs typeface="Arial"/>
                <a:sym typeface="Arial"/>
              </a:rPr>
              <a:t>4</a:t>
            </a:r>
            <a:r>
              <a:rPr b="0" i="0" lang="et-EE" sz="800" u="none" strike="noStrike">
                <a:solidFill>
                  <a:srgbClr val="272425"/>
                </a:solidFill>
                <a:latin typeface="Arial"/>
                <a:ea typeface="Arial"/>
                <a:cs typeface="Arial"/>
                <a:sym typeface="Arial"/>
              </a:rPr>
              <a:t>, Node of Ranvier. </a:t>
            </a:r>
            <a:r>
              <a:rPr b="1" i="0" lang="et-EE" sz="800" u="none" strike="noStrike">
                <a:solidFill>
                  <a:srgbClr val="272425"/>
                </a:solidFill>
                <a:latin typeface="Arial"/>
                <a:ea typeface="Arial"/>
                <a:cs typeface="Arial"/>
                <a:sym typeface="Arial"/>
              </a:rPr>
              <a:t>5</a:t>
            </a:r>
            <a:r>
              <a:rPr b="0" i="0" lang="et-EE" sz="800" u="none" strike="noStrike">
                <a:solidFill>
                  <a:srgbClr val="272425"/>
                </a:solidFill>
                <a:latin typeface="Arial"/>
                <a:ea typeface="Arial"/>
                <a:cs typeface="Arial"/>
                <a:sym typeface="Arial"/>
              </a:rPr>
              <a:t>, Inner</a:t>
            </a:r>
            <a:endParaRPr b="0" i="0" sz="800" u="none" strike="noStrike">
              <a:solidFill>
                <a:srgbClr val="272425"/>
              </a:solidFill>
              <a:latin typeface="Arial"/>
              <a:ea typeface="Arial"/>
              <a:cs typeface="Arial"/>
              <a:sym typeface="Arial"/>
            </a:endParaRPr>
          </a:p>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mesaxon. </a:t>
            </a:r>
            <a:r>
              <a:rPr b="1" i="0" lang="et-EE" sz="800" u="none" strike="noStrike">
                <a:solidFill>
                  <a:srgbClr val="272425"/>
                </a:solidFill>
                <a:latin typeface="Arial"/>
                <a:ea typeface="Arial"/>
                <a:cs typeface="Arial"/>
                <a:sym typeface="Arial"/>
              </a:rPr>
              <a:t>6</a:t>
            </a:r>
            <a:r>
              <a:rPr b="0" i="0" lang="et-EE" sz="800" u="none" strike="noStrike">
                <a:solidFill>
                  <a:srgbClr val="272425"/>
                </a:solidFill>
                <a:latin typeface="Arial"/>
                <a:ea typeface="Arial"/>
                <a:cs typeface="Arial"/>
                <a:sym typeface="Arial"/>
              </a:rPr>
              <a:t>, Outer mesaxon. </a:t>
            </a:r>
            <a:r>
              <a:rPr b="1" i="0" lang="et-EE" sz="800" u="none" strike="noStrike">
                <a:solidFill>
                  <a:srgbClr val="272425"/>
                </a:solidFill>
                <a:latin typeface="Arial"/>
                <a:ea typeface="Arial"/>
                <a:cs typeface="Arial"/>
                <a:sym typeface="Arial"/>
              </a:rPr>
              <a:t>7</a:t>
            </a:r>
            <a:r>
              <a:rPr b="0" i="0" lang="et-EE" sz="800" u="none" strike="noStrike">
                <a:solidFill>
                  <a:srgbClr val="272425"/>
                </a:solidFill>
                <a:latin typeface="Arial"/>
                <a:ea typeface="Arial"/>
                <a:cs typeface="Arial"/>
                <a:sym typeface="Arial"/>
              </a:rPr>
              <a:t>, Pockets of cytoplasm. From: KahleWand Frotscher M: Taschenatlas</a:t>
            </a:r>
            <a:endParaRPr b="0" i="0" sz="800" u="none" strike="noStrike">
              <a:solidFill>
                <a:srgbClr val="272425"/>
              </a:solidFill>
              <a:latin typeface="Arial"/>
              <a:ea typeface="Arial"/>
              <a:cs typeface="Arial"/>
              <a:sym typeface="Arial"/>
            </a:endParaRPr>
          </a:p>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der Anatomie, vol. 3, 8th ed., Thieme, Stuttgart, 2002.</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Neural information transmission</a:t>
            </a:r>
            <a:endParaRPr/>
          </a:p>
        </p:txBody>
      </p:sp>
      <p:sp>
        <p:nvSpPr>
          <p:cNvPr id="186" name="Google Shape;186;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t-EE"/>
              <a:t>Nerves transmit info as electrical signals</a:t>
            </a:r>
            <a:endParaRPr/>
          </a:p>
          <a:p>
            <a:pPr indent="-228600" lvl="0" marL="228600" rtl="0" algn="l">
              <a:lnSpc>
                <a:spcPct val="90000"/>
              </a:lnSpc>
              <a:spcBef>
                <a:spcPts val="1000"/>
              </a:spcBef>
              <a:spcAft>
                <a:spcPts val="0"/>
              </a:spcAft>
              <a:buClr>
                <a:schemeClr val="dk1"/>
              </a:buClr>
              <a:buSzPct val="100000"/>
              <a:buChar char="•"/>
            </a:pPr>
            <a:r>
              <a:rPr lang="et-EE"/>
              <a:t>Myelin is </a:t>
            </a:r>
            <a:r>
              <a:rPr b="0" i="0" lang="et-EE">
                <a:solidFill>
                  <a:srgbClr val="2B2B2B"/>
                </a:solidFill>
                <a:latin typeface="Roboto"/>
                <a:ea typeface="Roboto"/>
                <a:cs typeface="Roboto"/>
                <a:sym typeface="Roboto"/>
              </a:rPr>
              <a:t>wrapped around axons as a layer of insulation</a:t>
            </a:r>
            <a:endParaRPr b="0" i="0">
              <a:solidFill>
                <a:srgbClr val="2B2B2B"/>
              </a:solidFill>
              <a:latin typeface="Roboto"/>
              <a:ea typeface="Roboto"/>
              <a:cs typeface="Roboto"/>
              <a:sym typeface="Roboto"/>
            </a:endParaRPr>
          </a:p>
          <a:p>
            <a:pPr indent="-228600" lvl="0" marL="228600" rtl="0" algn="l">
              <a:lnSpc>
                <a:spcPct val="90000"/>
              </a:lnSpc>
              <a:spcBef>
                <a:spcPts val="1000"/>
              </a:spcBef>
              <a:spcAft>
                <a:spcPts val="0"/>
              </a:spcAft>
              <a:buClr>
                <a:srgbClr val="2B2B2B"/>
              </a:buClr>
              <a:buSzPct val="100000"/>
              <a:buChar char="•"/>
            </a:pPr>
            <a:r>
              <a:rPr lang="et-EE">
                <a:solidFill>
                  <a:srgbClr val="2B2B2B"/>
                </a:solidFill>
                <a:latin typeface="Roboto"/>
                <a:ea typeface="Roboto"/>
                <a:cs typeface="Roboto"/>
                <a:sym typeface="Roboto"/>
              </a:rPr>
              <a:t>M</a:t>
            </a:r>
            <a:r>
              <a:rPr b="0" i="0" lang="et-EE">
                <a:solidFill>
                  <a:srgbClr val="2B2B2B"/>
                </a:solidFill>
                <a:latin typeface="Roboto"/>
                <a:ea typeface="Roboto"/>
                <a:cs typeface="Roboto"/>
                <a:sym typeface="Roboto"/>
              </a:rPr>
              <a:t>yelin sheath allows electrical messages to travel faster: </a:t>
            </a:r>
            <a:endParaRPr/>
          </a:p>
          <a:p>
            <a:pPr indent="-228600" lvl="1" marL="685800" rtl="0" algn="l">
              <a:lnSpc>
                <a:spcPct val="90000"/>
              </a:lnSpc>
              <a:spcBef>
                <a:spcPts val="500"/>
              </a:spcBef>
              <a:spcAft>
                <a:spcPts val="0"/>
              </a:spcAft>
              <a:buClr>
                <a:schemeClr val="dk1"/>
              </a:buClr>
              <a:buSzPct val="100000"/>
              <a:buChar char="•"/>
            </a:pPr>
            <a:r>
              <a:rPr b="1" lang="et-EE"/>
              <a:t>thickly myelinated</a:t>
            </a:r>
            <a:r>
              <a:rPr lang="et-EE"/>
              <a:t>: A fibers are of 320 μm diameter and conduct at speeds up to 120 m/s</a:t>
            </a:r>
            <a:endParaRPr/>
          </a:p>
          <a:p>
            <a:pPr indent="-228600" lvl="1" marL="685800" rtl="0" algn="l">
              <a:lnSpc>
                <a:spcPct val="90000"/>
              </a:lnSpc>
              <a:spcBef>
                <a:spcPts val="500"/>
              </a:spcBef>
              <a:spcAft>
                <a:spcPts val="0"/>
              </a:spcAft>
              <a:buClr>
                <a:schemeClr val="dk1"/>
              </a:buClr>
              <a:buSzPct val="100000"/>
              <a:buChar char="•"/>
            </a:pPr>
            <a:r>
              <a:rPr b="1" lang="et-EE"/>
              <a:t>thinly myelinated</a:t>
            </a:r>
            <a:r>
              <a:rPr lang="et-EE"/>
              <a:t>: up to 3 μm thick and conduct at speeds up to 15 m/s</a:t>
            </a:r>
            <a:endParaRPr/>
          </a:p>
          <a:p>
            <a:pPr indent="-228600" lvl="1" marL="685800" rtl="0" algn="l">
              <a:lnSpc>
                <a:spcPct val="90000"/>
              </a:lnSpc>
              <a:spcBef>
                <a:spcPts val="500"/>
              </a:spcBef>
              <a:spcAft>
                <a:spcPts val="0"/>
              </a:spcAft>
              <a:buClr>
                <a:schemeClr val="dk1"/>
              </a:buClr>
              <a:buSzPct val="100000"/>
              <a:buChar char="•"/>
            </a:pPr>
            <a:r>
              <a:rPr b="1" lang="et-EE"/>
              <a:t>unmyelinated</a:t>
            </a:r>
            <a:r>
              <a:rPr lang="et-EE"/>
              <a:t>: no faster than 2 m/s.</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187" name="Google Shape;187;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92500" lnSpcReduction="10000"/>
          </a:bodyPr>
          <a:lstStyle/>
          <a:p>
            <a:pPr indent="-64135" lvl="0" marL="228600" rtl="0" algn="l">
              <a:lnSpc>
                <a:spcPct val="90000"/>
              </a:lnSpc>
              <a:spcBef>
                <a:spcPts val="0"/>
              </a:spcBef>
              <a:spcAft>
                <a:spcPts val="0"/>
              </a:spcAft>
              <a:buClr>
                <a:schemeClr val="dk1"/>
              </a:buClr>
              <a:buSzPct val="100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Synapse</a:t>
            </a:r>
            <a:endParaRPr/>
          </a:p>
        </p:txBody>
      </p:sp>
      <p:sp>
        <p:nvSpPr>
          <p:cNvPr id="193" name="Google Shape;193;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t-EE" sz="2000"/>
              <a:t>The junction with the neuron pass an electrical or chemical signal to another neuron</a:t>
            </a:r>
            <a:endParaRPr/>
          </a:p>
          <a:p>
            <a:pPr indent="-228600" lvl="0" marL="228600" rtl="0" algn="l">
              <a:lnSpc>
                <a:spcPct val="90000"/>
              </a:lnSpc>
              <a:spcBef>
                <a:spcPts val="1000"/>
              </a:spcBef>
              <a:spcAft>
                <a:spcPts val="0"/>
              </a:spcAft>
              <a:buClr>
                <a:srgbClr val="272425"/>
              </a:buClr>
              <a:buSzPct val="100000"/>
              <a:buChar char="•"/>
            </a:pPr>
            <a:r>
              <a:rPr lang="et-EE" sz="2000">
                <a:solidFill>
                  <a:srgbClr val="272425"/>
                </a:solidFill>
                <a:latin typeface="Arial"/>
                <a:ea typeface="Arial"/>
                <a:cs typeface="Arial"/>
                <a:sym typeface="Arial"/>
              </a:rPr>
              <a:t>E</a:t>
            </a:r>
            <a:r>
              <a:rPr b="0" i="0" lang="et-EE" sz="2000" u="none" strike="noStrike">
                <a:solidFill>
                  <a:srgbClr val="272425"/>
                </a:solidFill>
                <a:latin typeface="Arial"/>
                <a:ea typeface="Arial"/>
                <a:cs typeface="Arial"/>
                <a:sym typeface="Arial"/>
              </a:rPr>
              <a:t>ach individuaal neuron receives information through synapses from many different neurons and neuron types</a:t>
            </a:r>
            <a:endParaRPr sz="2000"/>
          </a:p>
          <a:p>
            <a:pPr indent="-228600" lvl="0" marL="228600" rtl="0" algn="l">
              <a:lnSpc>
                <a:spcPct val="90000"/>
              </a:lnSpc>
              <a:spcBef>
                <a:spcPts val="1000"/>
              </a:spcBef>
              <a:spcAft>
                <a:spcPts val="0"/>
              </a:spcAft>
              <a:buClr>
                <a:srgbClr val="272425"/>
              </a:buClr>
              <a:buSzPct val="100000"/>
              <a:buChar char="•"/>
            </a:pPr>
            <a:r>
              <a:rPr b="0" i="0" lang="et-EE" sz="2000" u="none" strike="noStrike">
                <a:solidFill>
                  <a:srgbClr val="272425"/>
                </a:solidFill>
                <a:latin typeface="Arial"/>
                <a:ea typeface="Arial"/>
                <a:cs typeface="Arial"/>
                <a:sym typeface="Arial"/>
              </a:rPr>
              <a:t>The axon ends on oneside of the synapse, and neural impulses are conveyed across it by special transmitter substances</a:t>
            </a:r>
            <a:endParaRPr b="0" i="0" sz="20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ct val="100000"/>
              <a:buChar char="•"/>
            </a:pPr>
            <a:r>
              <a:rPr b="0" i="0" lang="et-EE" sz="2000" u="none" strike="noStrike">
                <a:solidFill>
                  <a:srgbClr val="272425"/>
                </a:solidFill>
                <a:latin typeface="Arial"/>
                <a:ea typeface="Arial"/>
                <a:cs typeface="Arial"/>
                <a:sym typeface="Arial"/>
              </a:rPr>
              <a:t>The axon terminal (bouton) is the </a:t>
            </a:r>
            <a:r>
              <a:rPr b="1" i="0" lang="et-EE" sz="2000" u="none" strike="noStrike">
                <a:solidFill>
                  <a:srgbClr val="272425"/>
                </a:solidFill>
                <a:latin typeface="Arial"/>
                <a:ea typeface="Arial"/>
                <a:cs typeface="Arial"/>
                <a:sym typeface="Arial"/>
              </a:rPr>
              <a:t>presynaptic </a:t>
            </a:r>
            <a:r>
              <a:rPr b="0" i="0" lang="et-EE" sz="2000" u="none" strike="noStrike">
                <a:solidFill>
                  <a:srgbClr val="272425"/>
                </a:solidFill>
                <a:latin typeface="Arial"/>
                <a:ea typeface="Arial"/>
                <a:cs typeface="Arial"/>
                <a:sym typeface="Arial"/>
              </a:rPr>
              <a:t>part of the synapse, and the membrane of the cell receiving the transmitted information is the </a:t>
            </a:r>
            <a:r>
              <a:rPr b="1" i="0" lang="et-EE" sz="2000" u="none" strike="noStrike">
                <a:solidFill>
                  <a:srgbClr val="272425"/>
                </a:solidFill>
                <a:latin typeface="Arial"/>
                <a:ea typeface="Arial"/>
                <a:cs typeface="Arial"/>
                <a:sym typeface="Arial"/>
              </a:rPr>
              <a:t>postsynaptic </a:t>
            </a:r>
            <a:r>
              <a:rPr b="0" i="0" lang="et-EE" sz="2000" u="none" strike="noStrike">
                <a:solidFill>
                  <a:srgbClr val="272425"/>
                </a:solidFill>
                <a:latin typeface="Arial"/>
                <a:ea typeface="Arial"/>
                <a:cs typeface="Arial"/>
                <a:sym typeface="Arial"/>
              </a:rPr>
              <a:t>part. </a:t>
            </a:r>
            <a:endParaRPr b="0" i="0" sz="20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ct val="100000"/>
              <a:buChar char="•"/>
            </a:pPr>
            <a:r>
              <a:rPr b="0" i="0" lang="et-EE" sz="2000" u="none" strike="noStrike">
                <a:solidFill>
                  <a:srgbClr val="272425"/>
                </a:solidFill>
                <a:latin typeface="Arial"/>
                <a:ea typeface="Arial"/>
                <a:cs typeface="Arial"/>
                <a:sym typeface="Arial"/>
              </a:rPr>
              <a:t>The presynaptic and postsynaptic membranes are separated by the synaptic cleft. </a:t>
            </a:r>
            <a:endParaRPr b="0" i="0" sz="20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ct val="100000"/>
              <a:buChar char="•"/>
            </a:pPr>
            <a:r>
              <a:rPr b="0" i="0" lang="et-EE" sz="2000" u="none" strike="noStrike">
                <a:solidFill>
                  <a:srgbClr val="272425"/>
                </a:solidFill>
                <a:latin typeface="Arial"/>
                <a:ea typeface="Arial"/>
                <a:cs typeface="Arial"/>
                <a:sym typeface="Arial"/>
              </a:rPr>
              <a:t>The bouton contains vesicles filled with the neurotransmitter substance.</a:t>
            </a:r>
            <a:endParaRPr sz="2000"/>
          </a:p>
          <a:p>
            <a:pPr indent="-64135" lvl="0" marL="228600" rtl="0" algn="l">
              <a:lnSpc>
                <a:spcPct val="90000"/>
              </a:lnSpc>
              <a:spcBef>
                <a:spcPts val="1000"/>
              </a:spcBef>
              <a:spcAft>
                <a:spcPts val="0"/>
              </a:spcAft>
              <a:buClr>
                <a:schemeClr val="dk1"/>
              </a:buClr>
              <a:buSzPct val="100000"/>
              <a:buNone/>
            </a:pPr>
            <a:r>
              <a:t/>
            </a:r>
            <a:endParaRPr/>
          </a:p>
        </p:txBody>
      </p:sp>
      <p:pic>
        <p:nvPicPr>
          <p:cNvPr id="194" name="Google Shape;194;p14"/>
          <p:cNvPicPr preferRelativeResize="0"/>
          <p:nvPr>
            <p:ph idx="2" type="body"/>
          </p:nvPr>
        </p:nvPicPr>
        <p:blipFill rotWithShape="1">
          <a:blip r:embed="rId3">
            <a:alphaModFix/>
          </a:blip>
          <a:srcRect b="0" l="0" r="0" t="0"/>
          <a:stretch/>
        </p:blipFill>
        <p:spPr>
          <a:xfrm>
            <a:off x="7354613" y="1152939"/>
            <a:ext cx="3748847" cy="2639226"/>
          </a:xfrm>
          <a:prstGeom prst="rect">
            <a:avLst/>
          </a:prstGeom>
          <a:noFill/>
          <a:ln>
            <a:noFill/>
          </a:ln>
        </p:spPr>
      </p:pic>
      <p:sp>
        <p:nvSpPr>
          <p:cNvPr id="195" name="Google Shape;195;p14"/>
          <p:cNvSpPr txBox="1"/>
          <p:nvPr/>
        </p:nvSpPr>
        <p:spPr>
          <a:xfrm>
            <a:off x="7285384" y="4313742"/>
            <a:ext cx="609467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Fig. 1.</a:t>
            </a:r>
            <a:r>
              <a:rPr b="1" i="0" lang="et-EE" sz="800" u="none" strike="noStrike">
                <a:solidFill>
                  <a:srgbClr val="272425"/>
                </a:solidFill>
                <a:latin typeface="Arial"/>
                <a:ea typeface="Arial"/>
                <a:cs typeface="Arial"/>
                <a:sym typeface="Arial"/>
              </a:rPr>
              <a:t>6 Synaptic transmission at a glutamatergic (excitatory) synapse </a:t>
            </a:r>
            <a:r>
              <a:rPr b="0" i="0" lang="et-EE" sz="800" u="none" strike="noStrike">
                <a:solidFill>
                  <a:srgbClr val="272425"/>
                </a:solidFill>
                <a:latin typeface="Arial"/>
                <a:ea typeface="Arial"/>
                <a:cs typeface="Arial"/>
                <a:sym typeface="Arial"/>
              </a:rPr>
              <a:t>(schematic drawing). The</a:t>
            </a:r>
            <a:endParaRPr/>
          </a:p>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arriving action potential induces an influx of Ca2+ (</a:t>
            </a:r>
            <a:r>
              <a:rPr b="1" i="0" lang="et-EE" sz="800" u="none" strike="noStrike">
                <a:solidFill>
                  <a:srgbClr val="272425"/>
                </a:solidFill>
                <a:latin typeface="Arial"/>
                <a:ea typeface="Arial"/>
                <a:cs typeface="Arial"/>
                <a:sym typeface="Arial"/>
              </a:rPr>
              <a:t>1</a:t>
            </a:r>
            <a:r>
              <a:rPr b="0" i="0" lang="et-EE" sz="800" u="none" strike="noStrike">
                <a:solidFill>
                  <a:srgbClr val="272425"/>
                </a:solidFill>
                <a:latin typeface="Arial"/>
                <a:ea typeface="Arial"/>
                <a:cs typeface="Arial"/>
                <a:sym typeface="Arial"/>
              </a:rPr>
              <a:t>), which, in turn, causes the synaptic vesicles (</a:t>
            </a:r>
            <a:r>
              <a:rPr b="1" i="0" lang="et-EE" sz="800" u="none" strike="noStrike">
                <a:solidFill>
                  <a:srgbClr val="272425"/>
                </a:solidFill>
                <a:latin typeface="Arial"/>
                <a:ea typeface="Arial"/>
                <a:cs typeface="Arial"/>
                <a:sym typeface="Arial"/>
              </a:rPr>
              <a:t>2</a:t>
            </a:r>
            <a:r>
              <a:rPr b="0" i="0" lang="et-EE" sz="800" u="none" strike="noStrike">
                <a:solidFill>
                  <a:srgbClr val="272425"/>
                </a:solidFill>
                <a:latin typeface="Arial"/>
                <a:ea typeface="Arial"/>
                <a:cs typeface="Arial"/>
                <a:sym typeface="Arial"/>
              </a:rPr>
              <a:t>)</a:t>
            </a:r>
            <a:endParaRPr/>
          </a:p>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to fuse with the presynaptic membrane, resulting in the release of neurotransmitter (in this case,</a:t>
            </a:r>
            <a:endParaRPr/>
          </a:p>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glutamate) into the synaptic cleft (</a:t>
            </a:r>
            <a:r>
              <a:rPr b="1" i="0" lang="et-EE" sz="800" u="none" strike="noStrike">
                <a:solidFill>
                  <a:srgbClr val="272425"/>
                </a:solidFill>
                <a:latin typeface="Arial"/>
                <a:ea typeface="Arial"/>
                <a:cs typeface="Arial"/>
                <a:sym typeface="Arial"/>
              </a:rPr>
              <a:t>3</a:t>
            </a:r>
            <a:r>
              <a:rPr b="0" i="0" lang="et-EE" sz="800" u="none" strike="noStrike">
                <a:solidFill>
                  <a:srgbClr val="272425"/>
                </a:solidFill>
                <a:latin typeface="Arial"/>
                <a:ea typeface="Arial"/>
                <a:cs typeface="Arial"/>
                <a:sym typeface="Arial"/>
              </a:rPr>
              <a:t>). The neurotransmitter molecules then diffuse across the cleft</a:t>
            </a:r>
            <a:endParaRPr/>
          </a:p>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to the specific receptors in the postsynaptic membrane (</a:t>
            </a:r>
            <a:r>
              <a:rPr b="1" i="0" lang="et-EE" sz="800" u="none" strike="noStrike">
                <a:solidFill>
                  <a:srgbClr val="272425"/>
                </a:solidFill>
                <a:latin typeface="Arial"/>
                <a:ea typeface="Arial"/>
                <a:cs typeface="Arial"/>
                <a:sym typeface="Arial"/>
              </a:rPr>
              <a:t>4</a:t>
            </a:r>
            <a:r>
              <a:rPr b="0" i="0" lang="et-EE" sz="800" u="none" strike="noStrike">
                <a:solidFill>
                  <a:srgbClr val="272425"/>
                </a:solidFill>
                <a:latin typeface="Arial"/>
                <a:ea typeface="Arial"/>
                <a:cs typeface="Arial"/>
                <a:sym typeface="Arial"/>
              </a:rPr>
              <a:t>) and bind to them, causing ion channels</a:t>
            </a:r>
            <a:endParaRPr/>
          </a:p>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a:t>
            </a:r>
            <a:r>
              <a:rPr b="1" i="0" lang="et-EE" sz="800" u="none" strike="noStrike">
                <a:solidFill>
                  <a:srgbClr val="272425"/>
                </a:solidFill>
                <a:latin typeface="Arial"/>
                <a:ea typeface="Arial"/>
                <a:cs typeface="Arial"/>
                <a:sym typeface="Arial"/>
              </a:rPr>
              <a:t>5</a:t>
            </a:r>
            <a:r>
              <a:rPr b="0" i="0" lang="et-EE" sz="800" u="none" strike="noStrike">
                <a:solidFill>
                  <a:srgbClr val="272425"/>
                </a:solidFill>
                <a:latin typeface="Arial"/>
                <a:ea typeface="Arial"/>
                <a:cs typeface="Arial"/>
                <a:sym typeface="Arial"/>
              </a:rPr>
              <a:t>) to open, in this case Na+ channels. The resulting Na+ influx, accompanied by a Ca2+ influx, causes</a:t>
            </a:r>
            <a:endParaRPr/>
          </a:p>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an excitatory depolarization of the postsynaptic neuron (excitatory postsynaptic potential, EPSP).</a:t>
            </a:r>
            <a:endParaRPr/>
          </a:p>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This depolarization also removes a blockade of the so-called NMDA receptor by Mg2+ ions. From:</a:t>
            </a:r>
            <a:endParaRPr/>
          </a:p>
          <a:p>
            <a:pPr indent="0" lvl="0" marL="0" marR="0" rtl="0" algn="l">
              <a:spcBef>
                <a:spcPts val="0"/>
              </a:spcBef>
              <a:spcAft>
                <a:spcPts val="0"/>
              </a:spcAft>
              <a:buNone/>
            </a:pPr>
            <a:r>
              <a:rPr b="0" i="0" lang="et-EE" sz="800" u="none" strike="noStrike">
                <a:solidFill>
                  <a:srgbClr val="272425"/>
                </a:solidFill>
                <a:latin typeface="Arial"/>
                <a:ea typeface="Arial"/>
                <a:cs typeface="Arial"/>
                <a:sym typeface="Arial"/>
              </a:rPr>
              <a:t>Kahle W and Frotscher M: Taschenatlas der Anatomie, vol. 3, 8th ed., Thieme, Stuttgart, 2002.</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Neuron basic functions</a:t>
            </a:r>
            <a:endParaRPr/>
          </a:p>
        </p:txBody>
      </p:sp>
      <p:sp>
        <p:nvSpPr>
          <p:cNvPr id="201" name="Google Shape;201;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90000"/>
              </a:lnSpc>
              <a:spcBef>
                <a:spcPts val="0"/>
              </a:spcBef>
              <a:spcAft>
                <a:spcPts val="0"/>
              </a:spcAft>
              <a:buClr>
                <a:srgbClr val="272425"/>
              </a:buClr>
              <a:buSzPct val="100000"/>
              <a:buAutoNum type="arabicParenR"/>
            </a:pPr>
            <a:r>
              <a:rPr b="0" i="0" lang="et-EE" sz="1800" u="none" strike="noStrike">
                <a:solidFill>
                  <a:srgbClr val="272425"/>
                </a:solidFill>
                <a:latin typeface="Arial"/>
                <a:ea typeface="Arial"/>
                <a:cs typeface="Arial"/>
                <a:sym typeface="Arial"/>
              </a:rPr>
              <a:t>The neuron is electrically discharging and transmitting information via synapses to other neurons.</a:t>
            </a:r>
            <a:r>
              <a:rPr lang="et-EE" sz="1800">
                <a:solidFill>
                  <a:srgbClr val="272425"/>
                </a:solidFill>
                <a:latin typeface="Arial"/>
                <a:ea typeface="Arial"/>
                <a:cs typeface="Arial"/>
                <a:sym typeface="Arial"/>
              </a:rPr>
              <a:t> Excitatory input to the neuron causes it to discharge</a:t>
            </a:r>
            <a:endParaRPr b="0" i="0" sz="1800" u="none" strike="noStrike">
              <a:solidFill>
                <a:srgbClr val="272425"/>
              </a:solidFill>
              <a:latin typeface="Arial"/>
              <a:ea typeface="Arial"/>
              <a:cs typeface="Arial"/>
              <a:sym typeface="Arial"/>
            </a:endParaRPr>
          </a:p>
          <a:p>
            <a:pPr indent="-342900" lvl="0" marL="342900" rtl="0" algn="l">
              <a:lnSpc>
                <a:spcPct val="90000"/>
              </a:lnSpc>
              <a:spcBef>
                <a:spcPts val="1000"/>
              </a:spcBef>
              <a:spcAft>
                <a:spcPts val="0"/>
              </a:spcAft>
              <a:buClr>
                <a:srgbClr val="272425"/>
              </a:buClr>
              <a:buSzPct val="100000"/>
              <a:buAutoNum type="arabicParenR"/>
            </a:pPr>
            <a:r>
              <a:rPr b="0" i="0" lang="et-EE" sz="1800" u="none" strike="noStrike">
                <a:solidFill>
                  <a:srgbClr val="272425"/>
                </a:solidFill>
                <a:latin typeface="Arial"/>
                <a:ea typeface="Arial"/>
                <a:cs typeface="Arial"/>
                <a:sym typeface="Arial"/>
              </a:rPr>
              <a:t>The neuron is silent caused by </a:t>
            </a:r>
            <a:r>
              <a:rPr lang="et-EE" sz="1800">
                <a:solidFill>
                  <a:srgbClr val="272425"/>
                </a:solidFill>
                <a:latin typeface="Arial"/>
                <a:ea typeface="Arial"/>
                <a:cs typeface="Arial"/>
                <a:sym typeface="Arial"/>
              </a:rPr>
              <a:t>inhibitory input </a:t>
            </a:r>
            <a:endParaRPr b="0" i="0" sz="1800" u="none" strike="noStrike">
              <a:solidFill>
                <a:srgbClr val="272425"/>
              </a:solidFill>
              <a:latin typeface="Arial"/>
              <a:ea typeface="Arial"/>
              <a:cs typeface="Arial"/>
              <a:sym typeface="Arial"/>
            </a:endParaRPr>
          </a:p>
          <a:p>
            <a:pPr indent="0" lvl="0" marL="0" rtl="0" algn="l">
              <a:lnSpc>
                <a:spcPct val="90000"/>
              </a:lnSpc>
              <a:spcBef>
                <a:spcPts val="1000"/>
              </a:spcBef>
              <a:spcAft>
                <a:spcPts val="0"/>
              </a:spcAft>
              <a:buClr>
                <a:srgbClr val="272425"/>
              </a:buClr>
              <a:buSzPct val="100000"/>
              <a:buNone/>
            </a:pPr>
            <a:r>
              <a:rPr b="1" i="0" lang="et-EE" sz="1800" u="none" strike="noStrike">
                <a:solidFill>
                  <a:srgbClr val="272425"/>
                </a:solidFill>
                <a:latin typeface="Arial"/>
                <a:ea typeface="Arial"/>
                <a:cs typeface="Arial"/>
                <a:sym typeface="Arial"/>
              </a:rPr>
              <a:t>Excitatory neurons </a:t>
            </a:r>
            <a:r>
              <a:rPr b="0" i="0" lang="et-EE" sz="1800" u="none" strike="noStrike">
                <a:solidFill>
                  <a:srgbClr val="272425"/>
                </a:solidFill>
                <a:latin typeface="Arial"/>
                <a:ea typeface="Arial"/>
                <a:cs typeface="Arial"/>
                <a:sym typeface="Arial"/>
              </a:rPr>
              <a:t>are usually principal neurons (e. g., the pyramidal cells of the cerebral cortex), which often project over long distances and thus have lõng axons. </a:t>
            </a:r>
            <a:endParaRPr b="0" i="0" sz="1800" u="none" strike="noStrike">
              <a:solidFill>
                <a:srgbClr val="272425"/>
              </a:solidFill>
              <a:latin typeface="Arial"/>
              <a:ea typeface="Arial"/>
              <a:cs typeface="Arial"/>
              <a:sym typeface="Arial"/>
            </a:endParaRPr>
          </a:p>
          <a:p>
            <a:pPr indent="0" lvl="0" marL="0" rtl="0" algn="l">
              <a:lnSpc>
                <a:spcPct val="90000"/>
              </a:lnSpc>
              <a:spcBef>
                <a:spcPts val="1000"/>
              </a:spcBef>
              <a:spcAft>
                <a:spcPts val="0"/>
              </a:spcAft>
              <a:buClr>
                <a:srgbClr val="272425"/>
              </a:buClr>
              <a:buSzPct val="100000"/>
              <a:buNone/>
            </a:pPr>
            <a:r>
              <a:rPr b="1" i="0" lang="et-EE" sz="1800" u="none" strike="noStrike">
                <a:solidFill>
                  <a:srgbClr val="272425"/>
                </a:solidFill>
                <a:latin typeface="Arial"/>
                <a:ea typeface="Arial"/>
                <a:cs typeface="Arial"/>
                <a:sym typeface="Arial"/>
              </a:rPr>
              <a:t>Inhibitory neurons, </a:t>
            </a:r>
            <a:r>
              <a:rPr b="0" i="0" lang="et-EE" sz="1800" u="none" strike="noStrike">
                <a:solidFill>
                  <a:srgbClr val="272425"/>
                </a:solidFill>
                <a:latin typeface="Arial"/>
                <a:ea typeface="Arial"/>
                <a:cs typeface="Arial"/>
                <a:sym typeface="Arial"/>
              </a:rPr>
              <a:t>on the other hand, are often interneurons and have short axons.</a:t>
            </a:r>
            <a:endParaRPr/>
          </a:p>
          <a:p>
            <a:pPr indent="-228600" lvl="0" marL="228600" rtl="0" algn="l">
              <a:lnSpc>
                <a:spcPct val="90000"/>
              </a:lnSpc>
              <a:spcBef>
                <a:spcPts val="1000"/>
              </a:spcBef>
              <a:spcAft>
                <a:spcPts val="0"/>
              </a:spcAft>
              <a:buClr>
                <a:srgbClr val="272425"/>
              </a:buClr>
              <a:buSzPct val="100000"/>
              <a:buChar char="•"/>
            </a:pPr>
            <a:r>
              <a:rPr b="0" i="0" lang="et-EE" sz="1800" u="none" strike="noStrike">
                <a:solidFill>
                  <a:srgbClr val="272425"/>
                </a:solidFill>
                <a:latin typeface="Arial"/>
                <a:ea typeface="Arial"/>
                <a:cs typeface="Arial"/>
                <a:sym typeface="Arial"/>
              </a:rPr>
              <a:t>Collaterals of excitatory cells can activate inhibitory interneurons, which then inhibit the principal neuron itself – </a:t>
            </a:r>
            <a:r>
              <a:rPr b="1" i="0" lang="et-EE" sz="1800" u="none" strike="noStrike">
                <a:solidFill>
                  <a:srgbClr val="272425"/>
                </a:solidFill>
                <a:latin typeface="Arial"/>
                <a:ea typeface="Arial"/>
                <a:cs typeface="Arial"/>
                <a:sym typeface="Arial"/>
              </a:rPr>
              <a:t>recurrent inhibition</a:t>
            </a:r>
            <a:r>
              <a:rPr b="0" i="0" lang="et-EE" sz="1800" u="none" strike="noStrike">
                <a:solidFill>
                  <a:srgbClr val="272425"/>
                </a:solidFill>
                <a:latin typeface="Arial"/>
                <a:ea typeface="Arial"/>
                <a:cs typeface="Arial"/>
                <a:sym typeface="Arial"/>
              </a:rPr>
              <a:t>, negative feedback</a:t>
            </a:r>
            <a:endParaRPr b="0" i="0" sz="18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ct val="100000"/>
              <a:buChar char="•"/>
            </a:pPr>
            <a:r>
              <a:rPr b="0" i="0" lang="et-EE" sz="1800" u="none" strike="noStrike">
                <a:solidFill>
                  <a:srgbClr val="272425"/>
                </a:solidFill>
                <a:latin typeface="Arial"/>
                <a:ea typeface="Arial"/>
                <a:cs typeface="Arial"/>
                <a:sym typeface="Arial"/>
              </a:rPr>
              <a:t>Collaterals of principal neurons activate inhibitory interneurons that then inhibit other principal neurons - </a:t>
            </a:r>
            <a:r>
              <a:rPr b="1" i="0" lang="et-EE" sz="1800" u="none" strike="noStrike">
                <a:solidFill>
                  <a:srgbClr val="272425"/>
                </a:solidFill>
                <a:latin typeface="Arial"/>
                <a:ea typeface="Arial"/>
                <a:cs typeface="Arial"/>
                <a:sym typeface="Arial"/>
              </a:rPr>
              <a:t>forward inhibition</a:t>
            </a:r>
            <a:endParaRPr b="0" i="0" sz="1800" u="none" strike="noStrike">
              <a:solidFill>
                <a:srgbClr val="272425"/>
              </a:solidFill>
              <a:latin typeface="Arial"/>
              <a:ea typeface="Arial"/>
              <a:cs typeface="Arial"/>
              <a:sym typeface="Arial"/>
            </a:endParaRPr>
          </a:p>
          <a:p>
            <a:pPr indent="-64135" lvl="0" marL="228600" rtl="0" algn="l">
              <a:lnSpc>
                <a:spcPct val="90000"/>
              </a:lnSpc>
              <a:spcBef>
                <a:spcPts val="1000"/>
              </a:spcBef>
              <a:spcAft>
                <a:spcPts val="0"/>
              </a:spcAft>
              <a:buClr>
                <a:schemeClr val="dk1"/>
              </a:buClr>
              <a:buSzPct val="100000"/>
              <a:buNone/>
            </a:pPr>
            <a:r>
              <a:t/>
            </a:r>
            <a:endParaRPr/>
          </a:p>
        </p:txBody>
      </p:sp>
      <p:sp>
        <p:nvSpPr>
          <p:cNvPr id="202" name="Google Shape;202;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92500" lnSpcReduction="10000"/>
          </a:bodyPr>
          <a:lstStyle/>
          <a:p>
            <a:pPr indent="-64135" lvl="0" marL="228600" rtl="0" algn="l">
              <a:lnSpc>
                <a:spcPct val="90000"/>
              </a:lnSpc>
              <a:spcBef>
                <a:spcPts val="0"/>
              </a:spcBef>
              <a:spcAft>
                <a:spcPts val="0"/>
              </a:spcAft>
              <a:buClr>
                <a:schemeClr val="dk1"/>
              </a:buClr>
              <a:buSzPct val="100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Structure of nervous system</a:t>
            </a:r>
            <a:endParaRPr/>
          </a:p>
        </p:txBody>
      </p:sp>
      <p:grpSp>
        <p:nvGrpSpPr>
          <p:cNvPr id="208" name="Google Shape;208;p16"/>
          <p:cNvGrpSpPr/>
          <p:nvPr/>
        </p:nvGrpSpPr>
        <p:grpSpPr>
          <a:xfrm>
            <a:off x="6165574" y="1647546"/>
            <a:ext cx="5181599" cy="4268336"/>
            <a:chOff x="0" y="2124"/>
            <a:chExt cx="5181599" cy="4268336"/>
          </a:xfrm>
        </p:grpSpPr>
        <p:sp>
          <p:nvSpPr>
            <p:cNvPr id="209" name="Google Shape;209;p16"/>
            <p:cNvSpPr/>
            <p:nvPr/>
          </p:nvSpPr>
          <p:spPr>
            <a:xfrm rot="5400000">
              <a:off x="2962573" y="-995285"/>
              <a:ext cx="1121829" cy="3316224"/>
            </a:xfrm>
            <a:prstGeom prst="round2SameRect">
              <a:avLst>
                <a:gd fmla="val 16667" name="adj1"/>
                <a:gd fmla="val 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txBox="1"/>
            <p:nvPr/>
          </p:nvSpPr>
          <p:spPr>
            <a:xfrm>
              <a:off x="1865376" y="156675"/>
              <a:ext cx="3261461" cy="1012303"/>
            </a:xfrm>
            <a:prstGeom prst="rect">
              <a:avLst/>
            </a:prstGeom>
            <a:noFill/>
            <a:ln>
              <a:noFill/>
            </a:ln>
          </p:spPr>
          <p:txBody>
            <a:bodyPr anchorCtr="0" anchor="ctr" bIns="40000" lIns="80000" spcFirstLastPara="1" rIns="80000" wrap="square" tIns="40000">
              <a:noAutofit/>
            </a:bodyPr>
            <a:lstStyle/>
            <a:p>
              <a:pPr indent="-228600" lvl="1" marL="228600" marR="0" rtl="0" algn="l">
                <a:lnSpc>
                  <a:spcPct val="90000"/>
                </a:lnSpc>
                <a:spcBef>
                  <a:spcPts val="0"/>
                </a:spcBef>
                <a:spcAft>
                  <a:spcPts val="0"/>
                </a:spcAft>
                <a:buClr>
                  <a:schemeClr val="dk1"/>
                </a:buClr>
                <a:buSzPts val="2100"/>
                <a:buFont typeface="Calibri"/>
                <a:buChar char="•"/>
              </a:pPr>
              <a:r>
                <a:rPr b="0" i="0" lang="et-EE" sz="2100" u="none" cap="none" strike="noStrike">
                  <a:solidFill>
                    <a:schemeClr val="dk1"/>
                  </a:solidFill>
                  <a:latin typeface="Calibri"/>
                  <a:ea typeface="Calibri"/>
                  <a:cs typeface="Calibri"/>
                  <a:sym typeface="Calibri"/>
                </a:rPr>
                <a:t>Brain</a:t>
              </a:r>
              <a:endParaRPr b="0" i="0" sz="2100" u="none" cap="none" strike="noStrike">
                <a:solidFill>
                  <a:schemeClr val="dk1"/>
                </a:solidFill>
                <a:latin typeface="Calibri"/>
                <a:ea typeface="Calibri"/>
                <a:cs typeface="Calibri"/>
                <a:sym typeface="Calibri"/>
              </a:endParaRPr>
            </a:p>
            <a:p>
              <a:pPr indent="-228600" lvl="1" marL="228600" marR="0" rtl="0" algn="l">
                <a:lnSpc>
                  <a:spcPct val="90000"/>
                </a:lnSpc>
                <a:spcBef>
                  <a:spcPts val="315"/>
                </a:spcBef>
                <a:spcAft>
                  <a:spcPts val="0"/>
                </a:spcAft>
                <a:buClr>
                  <a:schemeClr val="dk1"/>
                </a:buClr>
                <a:buSzPts val="2100"/>
                <a:buFont typeface="Calibri"/>
                <a:buChar char="•"/>
              </a:pPr>
              <a:r>
                <a:rPr b="0" i="0" lang="et-EE" sz="2100" u="none" cap="none" strike="noStrike">
                  <a:solidFill>
                    <a:schemeClr val="dk1"/>
                  </a:solidFill>
                  <a:latin typeface="Calibri"/>
                  <a:ea typeface="Calibri"/>
                  <a:cs typeface="Calibri"/>
                  <a:sym typeface="Calibri"/>
                </a:rPr>
                <a:t>Spinal cord</a:t>
              </a:r>
              <a:endParaRPr b="0" i="0" sz="2100" u="none" cap="none" strike="noStrike">
                <a:solidFill>
                  <a:schemeClr val="dk1"/>
                </a:solidFill>
                <a:latin typeface="Calibri"/>
                <a:ea typeface="Calibri"/>
                <a:cs typeface="Calibri"/>
                <a:sym typeface="Calibri"/>
              </a:endParaRPr>
            </a:p>
          </p:txBody>
        </p:sp>
        <p:sp>
          <p:nvSpPr>
            <p:cNvPr id="211" name="Google Shape;211;p16"/>
            <p:cNvSpPr/>
            <p:nvPr/>
          </p:nvSpPr>
          <p:spPr>
            <a:xfrm>
              <a:off x="0" y="2124"/>
              <a:ext cx="1865376" cy="1402286"/>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txBox="1"/>
            <p:nvPr/>
          </p:nvSpPr>
          <p:spPr>
            <a:xfrm>
              <a:off x="68454" y="70578"/>
              <a:ext cx="1728468" cy="1265378"/>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Clr>
                  <a:schemeClr val="lt1"/>
                </a:buClr>
                <a:buSzPts val="2200"/>
                <a:buFont typeface="Calibri"/>
                <a:buNone/>
              </a:pPr>
              <a:r>
                <a:rPr lang="et-EE" sz="2200">
                  <a:solidFill>
                    <a:schemeClr val="lt1"/>
                  </a:solidFill>
                  <a:latin typeface="Calibri"/>
                  <a:ea typeface="Calibri"/>
                  <a:cs typeface="Calibri"/>
                  <a:sym typeface="Calibri"/>
                </a:rPr>
                <a:t>Central nervous system (CNS)</a:t>
              </a:r>
              <a:endParaRPr/>
            </a:p>
          </p:txBody>
        </p:sp>
        <p:sp>
          <p:nvSpPr>
            <p:cNvPr id="213" name="Google Shape;213;p16"/>
            <p:cNvSpPr/>
            <p:nvPr/>
          </p:nvSpPr>
          <p:spPr>
            <a:xfrm rot="5400000">
              <a:off x="2962573" y="456899"/>
              <a:ext cx="1121829" cy="3316224"/>
            </a:xfrm>
            <a:prstGeom prst="round2SameRect">
              <a:avLst>
                <a:gd fmla="val 16667" name="adj1"/>
                <a:gd fmla="val 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
            <p:cNvSpPr txBox="1"/>
            <p:nvPr/>
          </p:nvSpPr>
          <p:spPr>
            <a:xfrm>
              <a:off x="1865376" y="1608860"/>
              <a:ext cx="3261461" cy="1012303"/>
            </a:xfrm>
            <a:prstGeom prst="rect">
              <a:avLst/>
            </a:prstGeom>
            <a:noFill/>
            <a:ln>
              <a:noFill/>
            </a:ln>
          </p:spPr>
          <p:txBody>
            <a:bodyPr anchorCtr="0" anchor="ctr" bIns="40000" lIns="80000" spcFirstLastPara="1" rIns="80000" wrap="square" tIns="40000">
              <a:noAutofit/>
            </a:bodyPr>
            <a:lstStyle/>
            <a:p>
              <a:pPr indent="-228600" lvl="1" marL="228600" marR="0" rtl="0" algn="l">
                <a:lnSpc>
                  <a:spcPct val="90000"/>
                </a:lnSpc>
                <a:spcBef>
                  <a:spcPts val="0"/>
                </a:spcBef>
                <a:spcAft>
                  <a:spcPts val="0"/>
                </a:spcAft>
                <a:buClr>
                  <a:schemeClr val="dk1"/>
                </a:buClr>
                <a:buSzPts val="2100"/>
                <a:buFont typeface="Calibri"/>
                <a:buChar char="•"/>
              </a:pPr>
              <a:r>
                <a:rPr b="0" i="0" lang="et-EE" sz="2100" u="none" cap="none" strike="noStrike">
                  <a:solidFill>
                    <a:schemeClr val="dk1"/>
                  </a:solidFill>
                  <a:latin typeface="Calibri"/>
                  <a:ea typeface="Calibri"/>
                  <a:cs typeface="Calibri"/>
                  <a:sym typeface="Calibri"/>
                </a:rPr>
                <a:t>Peripheral nerves: cranial nerves, spinal nerves</a:t>
              </a:r>
              <a:endParaRPr b="0" i="0" sz="2100" u="none" cap="none" strike="noStrike">
                <a:solidFill>
                  <a:schemeClr val="dk1"/>
                </a:solidFill>
                <a:latin typeface="Calibri"/>
                <a:ea typeface="Calibri"/>
                <a:cs typeface="Calibri"/>
                <a:sym typeface="Calibri"/>
              </a:endParaRPr>
            </a:p>
            <a:p>
              <a:pPr indent="-228600" lvl="1" marL="228600" marR="0" rtl="0" algn="l">
                <a:lnSpc>
                  <a:spcPct val="90000"/>
                </a:lnSpc>
                <a:spcBef>
                  <a:spcPts val="315"/>
                </a:spcBef>
                <a:spcAft>
                  <a:spcPts val="0"/>
                </a:spcAft>
                <a:buClr>
                  <a:schemeClr val="dk1"/>
                </a:buClr>
                <a:buSzPts val="2100"/>
                <a:buFont typeface="Calibri"/>
                <a:buChar char="•"/>
              </a:pPr>
              <a:r>
                <a:rPr b="0" i="0" lang="et-EE" sz="2100" u="none" cap="none" strike="noStrike">
                  <a:solidFill>
                    <a:schemeClr val="dk1"/>
                  </a:solidFill>
                  <a:latin typeface="Calibri"/>
                  <a:ea typeface="Calibri"/>
                  <a:cs typeface="Calibri"/>
                  <a:sym typeface="Calibri"/>
                </a:rPr>
                <a:t>Ganglia</a:t>
              </a:r>
              <a:endParaRPr b="0" i="0" sz="2100" u="none" cap="none" strike="noStrike">
                <a:solidFill>
                  <a:schemeClr val="dk1"/>
                </a:solidFill>
                <a:latin typeface="Calibri"/>
                <a:ea typeface="Calibri"/>
                <a:cs typeface="Calibri"/>
                <a:sym typeface="Calibri"/>
              </a:endParaRPr>
            </a:p>
          </p:txBody>
        </p:sp>
        <p:sp>
          <p:nvSpPr>
            <p:cNvPr id="215" name="Google Shape;215;p16"/>
            <p:cNvSpPr/>
            <p:nvPr/>
          </p:nvSpPr>
          <p:spPr>
            <a:xfrm>
              <a:off x="20063" y="2868174"/>
              <a:ext cx="1865376" cy="1402286"/>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
            <p:cNvSpPr txBox="1"/>
            <p:nvPr/>
          </p:nvSpPr>
          <p:spPr>
            <a:xfrm>
              <a:off x="88517" y="2936628"/>
              <a:ext cx="1728468" cy="1265378"/>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Clr>
                  <a:schemeClr val="lt1"/>
                </a:buClr>
                <a:buSzPts val="2200"/>
                <a:buFont typeface="Calibri"/>
                <a:buNone/>
              </a:pPr>
              <a:r>
                <a:rPr lang="et-EE" sz="2200">
                  <a:solidFill>
                    <a:schemeClr val="lt1"/>
                  </a:solidFill>
                  <a:latin typeface="Calibri"/>
                  <a:ea typeface="Calibri"/>
                  <a:cs typeface="Calibri"/>
                  <a:sym typeface="Calibri"/>
                </a:rPr>
                <a:t>Autonomic nervous system (ANS)</a:t>
              </a:r>
              <a:endParaRPr/>
            </a:p>
          </p:txBody>
        </p:sp>
        <p:sp>
          <p:nvSpPr>
            <p:cNvPr id="217" name="Google Shape;217;p16"/>
            <p:cNvSpPr/>
            <p:nvPr/>
          </p:nvSpPr>
          <p:spPr>
            <a:xfrm>
              <a:off x="16042" y="1420313"/>
              <a:ext cx="1865376" cy="1402286"/>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6"/>
            <p:cNvSpPr txBox="1"/>
            <p:nvPr/>
          </p:nvSpPr>
          <p:spPr>
            <a:xfrm>
              <a:off x="84496" y="1488767"/>
              <a:ext cx="1728468" cy="1265378"/>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Clr>
                  <a:schemeClr val="lt1"/>
                </a:buClr>
                <a:buSzPts val="2200"/>
                <a:buFont typeface="Calibri"/>
                <a:buNone/>
              </a:pPr>
              <a:r>
                <a:rPr lang="et-EE" sz="2200">
                  <a:solidFill>
                    <a:schemeClr val="lt1"/>
                  </a:solidFill>
                  <a:latin typeface="Calibri"/>
                  <a:ea typeface="Calibri"/>
                  <a:cs typeface="Calibri"/>
                  <a:sym typeface="Calibri"/>
                </a:rPr>
                <a:t>Peripheral nervous system (PNS)</a:t>
              </a:r>
              <a:endParaRPr/>
            </a:p>
          </p:txBody>
        </p:sp>
      </p:grpSp>
      <p:sp>
        <p:nvSpPr>
          <p:cNvPr id="219" name="Google Shape;219;p16"/>
          <p:cNvSpPr txBox="1"/>
          <p:nvPr/>
        </p:nvSpPr>
        <p:spPr>
          <a:xfrm>
            <a:off x="8090451" y="4750913"/>
            <a:ext cx="3256723" cy="923330"/>
          </a:xfrm>
          <a:prstGeom prst="rect">
            <a:avLst/>
          </a:prstGeom>
          <a:solidFill>
            <a:srgbClr val="D8E2F3"/>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t-EE" sz="1800">
                <a:solidFill>
                  <a:schemeClr val="dk1"/>
                </a:solidFill>
                <a:latin typeface="Calibri"/>
                <a:ea typeface="Calibri"/>
                <a:cs typeface="Calibri"/>
                <a:sym typeface="Calibri"/>
              </a:rPr>
              <a:t>Parasympathetic</a:t>
            </a:r>
            <a:endParaRPr/>
          </a:p>
          <a:p>
            <a:pPr indent="-285750" lvl="0" marL="285750" marR="0" rtl="0" algn="l">
              <a:spcBef>
                <a:spcPts val="0"/>
              </a:spcBef>
              <a:spcAft>
                <a:spcPts val="0"/>
              </a:spcAft>
              <a:buClr>
                <a:schemeClr val="dk1"/>
              </a:buClr>
              <a:buSzPts val="1800"/>
              <a:buFont typeface="Arial"/>
              <a:buChar char="•"/>
            </a:pPr>
            <a:r>
              <a:rPr lang="et-EE" sz="1800">
                <a:solidFill>
                  <a:schemeClr val="dk1"/>
                </a:solidFill>
                <a:latin typeface="Calibri"/>
                <a:ea typeface="Calibri"/>
                <a:cs typeface="Calibri"/>
                <a:sym typeface="Calibri"/>
              </a:rPr>
              <a:t>Sympathetic</a:t>
            </a:r>
            <a:endParaRPr/>
          </a:p>
          <a:p>
            <a:pPr indent="0" lvl="0" marL="0" marR="0" rtl="0" algn="l">
              <a:spcBef>
                <a:spcPts val="0"/>
              </a:spcBef>
              <a:spcAft>
                <a:spcPts val="0"/>
              </a:spcAft>
              <a:buNone/>
            </a:pPr>
            <a:r>
              <a:rPr lang="et-EE"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20" name="Google Shape;220;p16"/>
          <p:cNvSpPr txBox="1"/>
          <p:nvPr/>
        </p:nvSpPr>
        <p:spPr>
          <a:xfrm>
            <a:off x="428625" y="1690688"/>
            <a:ext cx="4704937" cy="452431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495354"/>
              </a:buClr>
              <a:buSzPts val="1800"/>
              <a:buFont typeface="Arial"/>
              <a:buChar char="•"/>
            </a:pPr>
            <a:r>
              <a:rPr lang="et-EE" sz="1800">
                <a:solidFill>
                  <a:srgbClr val="495354"/>
                </a:solidFill>
                <a:latin typeface="Arial"/>
                <a:ea typeface="Arial"/>
                <a:cs typeface="Arial"/>
                <a:sym typeface="Arial"/>
              </a:rPr>
              <a:t>N</a:t>
            </a:r>
            <a:r>
              <a:rPr b="0" i="0" lang="et-EE" sz="1800">
                <a:solidFill>
                  <a:srgbClr val="495354"/>
                </a:solidFill>
                <a:latin typeface="Arial"/>
                <a:ea typeface="Arial"/>
                <a:cs typeface="Arial"/>
                <a:sym typeface="Arial"/>
              </a:rPr>
              <a:t>ervous system are actually interconnected with each other.</a:t>
            </a:r>
            <a:endParaRPr sz="1800">
              <a:solidFill>
                <a:srgbClr val="495354"/>
              </a:solidFill>
              <a:latin typeface="Arial"/>
              <a:ea typeface="Arial"/>
              <a:cs typeface="Arial"/>
              <a:sym typeface="Arial"/>
            </a:endParaRPr>
          </a:p>
          <a:p>
            <a:pPr indent="-285750" lvl="0" marL="285750" marR="0" rtl="0" algn="l">
              <a:spcBef>
                <a:spcPts val="0"/>
              </a:spcBef>
              <a:spcAft>
                <a:spcPts val="0"/>
              </a:spcAft>
              <a:buClr>
                <a:srgbClr val="495354"/>
              </a:buClr>
              <a:buSzPts val="1800"/>
              <a:buFont typeface="Arial"/>
              <a:buChar char="•"/>
            </a:pPr>
            <a:r>
              <a:rPr b="0" i="0" lang="et-EE" sz="1800">
                <a:solidFill>
                  <a:srgbClr val="495354"/>
                </a:solidFill>
                <a:latin typeface="Arial"/>
                <a:ea typeface="Arial"/>
                <a:cs typeface="Arial"/>
                <a:sym typeface="Arial"/>
              </a:rPr>
              <a:t>Axon bundles pass impulses between the brain and spinal cord. These bundles within the CNS are called afferent and efferent </a:t>
            </a:r>
            <a:r>
              <a:rPr b="0" lang="et-EE" sz="1800" u="sng">
                <a:solidFill>
                  <a:schemeClr val="dk1"/>
                </a:solidFill>
                <a:latin typeface="Arial"/>
                <a:ea typeface="Arial"/>
                <a:cs typeface="Arial"/>
                <a:sym typeface="Arial"/>
                <a:hlinkClick r:id="rId3">
                  <a:extLst>
                    <a:ext uri="{A12FA001-AC4F-418D-AE19-62706E023703}">
                      <ahyp:hlinkClr val="tx"/>
                    </a:ext>
                  </a:extLst>
                </a:hlinkClick>
              </a:rPr>
              <a:t>neural pathways or tracts</a:t>
            </a:r>
            <a:r>
              <a:rPr b="0" lang="et-EE" sz="1800">
                <a:solidFill>
                  <a:schemeClr val="dk1"/>
                </a:solidFill>
                <a:latin typeface="Arial"/>
                <a:ea typeface="Arial"/>
                <a:cs typeface="Arial"/>
                <a:sym typeface="Arial"/>
              </a:rPr>
              <a:t>.</a:t>
            </a:r>
            <a:endParaRPr b="0" sz="1800">
              <a:solidFill>
                <a:schemeClr val="dk1"/>
              </a:solidFill>
              <a:latin typeface="Arial"/>
              <a:ea typeface="Arial"/>
              <a:cs typeface="Arial"/>
              <a:sym typeface="Arial"/>
            </a:endParaRPr>
          </a:p>
          <a:p>
            <a:pPr indent="-285750" lvl="0" marL="285750" marR="0" rtl="0" algn="l">
              <a:spcBef>
                <a:spcPts val="0"/>
              </a:spcBef>
              <a:spcAft>
                <a:spcPts val="0"/>
              </a:spcAft>
              <a:buClr>
                <a:srgbClr val="495354"/>
              </a:buClr>
              <a:buSzPts val="1800"/>
              <a:buFont typeface="Arial"/>
              <a:buChar char="•"/>
            </a:pPr>
            <a:r>
              <a:rPr b="0" i="0" lang="et-EE" sz="1800">
                <a:solidFill>
                  <a:srgbClr val="495354"/>
                </a:solidFill>
                <a:latin typeface="Arial"/>
                <a:ea typeface="Arial"/>
                <a:cs typeface="Arial"/>
                <a:sym typeface="Arial"/>
              </a:rPr>
              <a:t>Axons that extend from the CNS to connect with peripheral tissues belong to the PNS. Axons bundles within the PNS are called afferent and efferent </a:t>
            </a:r>
            <a:r>
              <a:rPr b="0" i="0" lang="et-EE" sz="1800" u="sng">
                <a:solidFill>
                  <a:schemeClr val="dk1"/>
                </a:solidFill>
                <a:latin typeface="Arial"/>
                <a:ea typeface="Arial"/>
                <a:cs typeface="Arial"/>
                <a:sym typeface="Arial"/>
                <a:hlinkClick r:id="rId4">
                  <a:extLst>
                    <a:ext uri="{A12FA001-AC4F-418D-AE19-62706E023703}">
                      <ahyp:hlinkClr val="tx"/>
                    </a:ext>
                  </a:extLst>
                </a:hlinkClick>
              </a:rPr>
              <a:t>peripheral nerves</a:t>
            </a:r>
            <a:r>
              <a:rPr b="0" i="0" lang="et-EE"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495354"/>
              </a:buClr>
              <a:buSzPts val="1800"/>
              <a:buFont typeface="Arial"/>
              <a:buChar char="•"/>
            </a:pPr>
            <a:r>
              <a:rPr b="0" i="0" lang="et-EE" sz="1800">
                <a:solidFill>
                  <a:srgbClr val="495354"/>
                </a:solidFill>
                <a:latin typeface="Arial"/>
                <a:ea typeface="Arial"/>
                <a:cs typeface="Arial"/>
                <a:sym typeface="Arial"/>
              </a:rPr>
              <a:t>Functionally the PNS is dividing to </a:t>
            </a:r>
            <a:endParaRPr/>
          </a:p>
          <a:p>
            <a:pPr indent="-285750" lvl="1" marL="742950" marR="0" rtl="0" algn="l">
              <a:spcBef>
                <a:spcPts val="0"/>
              </a:spcBef>
              <a:spcAft>
                <a:spcPts val="0"/>
              </a:spcAft>
              <a:buClr>
                <a:srgbClr val="495354"/>
              </a:buClr>
              <a:buSzPts val="1800"/>
              <a:buFont typeface="Arial"/>
              <a:buChar char="•"/>
            </a:pPr>
            <a:r>
              <a:rPr b="0" i="0" lang="et-EE" sz="1800" u="none" cap="none" strike="noStrike">
                <a:solidFill>
                  <a:srgbClr val="495354"/>
                </a:solidFill>
                <a:latin typeface="Arial"/>
                <a:ea typeface="Arial"/>
                <a:cs typeface="Arial"/>
                <a:sym typeface="Arial"/>
              </a:rPr>
              <a:t>somatic nervous system (SNS) -  as the voluntary system</a:t>
            </a:r>
            <a:endParaRPr b="0" i="0" sz="1800" u="none" cap="none" strike="noStrike">
              <a:solidFill>
                <a:srgbClr val="495354"/>
              </a:solidFill>
              <a:latin typeface="Arial"/>
              <a:ea typeface="Arial"/>
              <a:cs typeface="Arial"/>
              <a:sym typeface="Arial"/>
            </a:endParaRPr>
          </a:p>
          <a:p>
            <a:pPr indent="-285750" lvl="1" marL="742950" marR="0" rtl="0" algn="l">
              <a:spcBef>
                <a:spcPts val="0"/>
              </a:spcBef>
              <a:spcAft>
                <a:spcPts val="0"/>
              </a:spcAft>
              <a:buClr>
                <a:srgbClr val="495354"/>
              </a:buClr>
              <a:buSzPts val="1800"/>
              <a:buFont typeface="Arial"/>
              <a:buChar char="•"/>
            </a:pPr>
            <a:r>
              <a:rPr b="0" i="0" lang="et-EE" sz="1800" u="none" cap="none" strike="noStrike">
                <a:solidFill>
                  <a:srgbClr val="495354"/>
                </a:solidFill>
                <a:latin typeface="Arial"/>
                <a:ea typeface="Arial"/>
                <a:cs typeface="Arial"/>
                <a:sym typeface="Arial"/>
              </a:rPr>
              <a:t>Autonomic nervous system (ANS) - described as the involuntary system.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Anatomy of central nervous system</a:t>
            </a:r>
            <a:endParaRPr/>
          </a:p>
        </p:txBody>
      </p:sp>
      <p:sp>
        <p:nvSpPr>
          <p:cNvPr id="226" name="Google Shape;226;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1"/>
              </a:buClr>
              <a:buSzPct val="100000"/>
              <a:buChar char="•"/>
            </a:pPr>
            <a:r>
              <a:rPr lang="et-EE"/>
              <a:t>Three membranes cover spinal cord and brain:</a:t>
            </a:r>
            <a:endParaRPr/>
          </a:p>
          <a:p>
            <a:pPr indent="-228600" lvl="1" marL="685800" rtl="0" algn="l">
              <a:lnSpc>
                <a:spcPct val="90000"/>
              </a:lnSpc>
              <a:spcBef>
                <a:spcPts val="500"/>
              </a:spcBef>
              <a:spcAft>
                <a:spcPts val="0"/>
              </a:spcAft>
              <a:buClr>
                <a:schemeClr val="dk1"/>
              </a:buClr>
              <a:buSzPct val="100000"/>
              <a:buChar char="•"/>
            </a:pPr>
            <a:r>
              <a:rPr b="1" lang="et-EE"/>
              <a:t>Dura mater </a:t>
            </a:r>
            <a:r>
              <a:rPr lang="et-EE"/>
              <a:t>– tough, fibrous coat</a:t>
            </a:r>
            <a:endParaRPr/>
          </a:p>
          <a:p>
            <a:pPr indent="-228600" lvl="1" marL="685800" rtl="0" algn="l">
              <a:lnSpc>
                <a:spcPct val="90000"/>
              </a:lnSpc>
              <a:spcBef>
                <a:spcPts val="500"/>
              </a:spcBef>
              <a:spcAft>
                <a:spcPts val="0"/>
              </a:spcAft>
              <a:buClr>
                <a:schemeClr val="dk1"/>
              </a:buClr>
              <a:buSzPct val="100000"/>
              <a:buChar char="•"/>
            </a:pPr>
            <a:r>
              <a:rPr b="1" lang="et-EE"/>
              <a:t>Arachnoid mater </a:t>
            </a:r>
            <a:r>
              <a:rPr lang="et-EE"/>
              <a:t>– fragile, impermeable layer</a:t>
            </a:r>
            <a:endParaRPr/>
          </a:p>
          <a:p>
            <a:pPr indent="-228600" lvl="1" marL="685800" rtl="0" algn="l">
              <a:lnSpc>
                <a:spcPct val="90000"/>
              </a:lnSpc>
              <a:spcBef>
                <a:spcPts val="500"/>
              </a:spcBef>
              <a:spcAft>
                <a:spcPts val="0"/>
              </a:spcAft>
              <a:buClr>
                <a:schemeClr val="dk1"/>
              </a:buClr>
              <a:buSzPct val="100000"/>
              <a:buChar char="•"/>
            </a:pPr>
            <a:r>
              <a:rPr b="1" lang="et-EE"/>
              <a:t>Pia mater </a:t>
            </a:r>
            <a:r>
              <a:rPr lang="et-EE"/>
              <a:t>– highly vascularized membraane</a:t>
            </a:r>
            <a:endParaRPr/>
          </a:p>
          <a:p>
            <a:pPr indent="-228600" lvl="0" marL="228600" rtl="0" algn="l">
              <a:lnSpc>
                <a:spcPct val="90000"/>
              </a:lnSpc>
              <a:spcBef>
                <a:spcPts val="1000"/>
              </a:spcBef>
              <a:spcAft>
                <a:spcPts val="0"/>
              </a:spcAft>
              <a:buClr>
                <a:schemeClr val="dk1"/>
              </a:buClr>
              <a:buSzPct val="100000"/>
              <a:buChar char="•"/>
            </a:pPr>
            <a:r>
              <a:rPr lang="et-EE"/>
              <a:t>The dura mater is innervated by branches of trigeminal nerve, the infratentorial part by upper cervical segmentaal nerves and the vagus nerve, </a:t>
            </a:r>
            <a:endParaRPr/>
          </a:p>
          <a:p>
            <a:pPr indent="-228600" lvl="0" marL="228600" rtl="0" algn="l">
              <a:lnSpc>
                <a:spcPct val="90000"/>
              </a:lnSpc>
              <a:spcBef>
                <a:spcPts val="1000"/>
              </a:spcBef>
              <a:spcAft>
                <a:spcPts val="0"/>
              </a:spcAft>
              <a:buClr>
                <a:schemeClr val="dk1"/>
              </a:buClr>
              <a:buSzPct val="100000"/>
              <a:buChar char="•"/>
            </a:pPr>
            <a:r>
              <a:rPr lang="et-EE"/>
              <a:t>Some of the dural nerves are myelinated while others are unmyeliniated. The endings respond stretch, it is often painful</a:t>
            </a:r>
            <a:endParaRPr/>
          </a:p>
          <a:p>
            <a:pPr indent="-228600" lvl="0" marL="228600" rtl="0" algn="l">
              <a:lnSpc>
                <a:spcPct val="90000"/>
              </a:lnSpc>
              <a:spcBef>
                <a:spcPts val="1000"/>
              </a:spcBef>
              <a:spcAft>
                <a:spcPts val="0"/>
              </a:spcAft>
              <a:buClr>
                <a:schemeClr val="dk1"/>
              </a:buClr>
              <a:buSzPct val="100000"/>
              <a:buChar char="•"/>
            </a:pPr>
            <a:r>
              <a:rPr lang="et-EE"/>
              <a:t>The afferent fibres accompanying the meningeal arteries are particularly sensitiive to pain</a:t>
            </a:r>
            <a:endParaRPr/>
          </a:p>
          <a:p>
            <a:pPr indent="-228600" lvl="0" marL="228600" rtl="0" algn="l">
              <a:lnSpc>
                <a:spcPct val="90000"/>
              </a:lnSpc>
              <a:spcBef>
                <a:spcPts val="1000"/>
              </a:spcBef>
              <a:spcAft>
                <a:spcPts val="0"/>
              </a:spcAft>
              <a:buClr>
                <a:schemeClr val="dk1"/>
              </a:buClr>
              <a:buSzPct val="100000"/>
              <a:buChar char="•"/>
            </a:pPr>
            <a:r>
              <a:rPr lang="et-EE"/>
              <a:t>The space between the arachnoid and pia mater contains cerebrospinal fluid (CSF)</a:t>
            </a:r>
            <a:endParaRPr/>
          </a:p>
          <a:p>
            <a:pPr indent="-228600" lvl="0" marL="228600" rtl="0" algn="l">
              <a:lnSpc>
                <a:spcPct val="90000"/>
              </a:lnSpc>
              <a:spcBef>
                <a:spcPts val="1000"/>
              </a:spcBef>
              <a:spcAft>
                <a:spcPts val="0"/>
              </a:spcAft>
              <a:buClr>
                <a:schemeClr val="dk1"/>
              </a:buClr>
              <a:buSzPct val="100000"/>
              <a:buChar char="•"/>
            </a:pPr>
            <a:r>
              <a:rPr b="1" lang="et-EE"/>
              <a:t>Clinical case: </a:t>
            </a:r>
            <a:r>
              <a:rPr lang="et-EE"/>
              <a:t>meningeal syndrome with severe headache, nausea, vomiting and neck rigidity, opistotonus caused by infections, subarachnoidal hemorrhage</a:t>
            </a:r>
            <a:endParaRPr/>
          </a:p>
          <a:p>
            <a:pPr indent="0" lvl="1" marL="457200" rtl="0" algn="l">
              <a:lnSpc>
                <a:spcPct val="90000"/>
              </a:lnSpc>
              <a:spcBef>
                <a:spcPts val="500"/>
              </a:spcBef>
              <a:spcAft>
                <a:spcPts val="0"/>
              </a:spcAft>
              <a:buClr>
                <a:schemeClr val="dk1"/>
              </a:buClr>
              <a:buSzPct val="100000"/>
              <a:buNone/>
            </a:pPr>
            <a:r>
              <a:t/>
            </a:r>
            <a:endParaRPr/>
          </a:p>
        </p:txBody>
      </p:sp>
      <p:sp>
        <p:nvSpPr>
          <p:cNvPr id="227" name="Google Shape;227;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62500" lnSpcReduction="20000"/>
          </a:bodyPr>
          <a:lstStyle/>
          <a:p>
            <a:pPr indent="-117475" lvl="0" marL="228600" rtl="0" algn="l">
              <a:lnSpc>
                <a:spcPct val="90000"/>
              </a:lnSpc>
              <a:spcBef>
                <a:spcPts val="0"/>
              </a:spcBef>
              <a:spcAft>
                <a:spcPts val="0"/>
              </a:spcAft>
              <a:buClr>
                <a:schemeClr val="dk1"/>
              </a:buClr>
              <a:buSzPct val="100000"/>
              <a:buNone/>
            </a:pPr>
            <a:r>
              <a:t/>
            </a:r>
            <a:endParaRPr/>
          </a:p>
        </p:txBody>
      </p:sp>
      <p:pic>
        <p:nvPicPr>
          <p:cNvPr id="228" name="Google Shape;228;p17"/>
          <p:cNvPicPr preferRelativeResize="0"/>
          <p:nvPr/>
        </p:nvPicPr>
        <p:blipFill rotWithShape="1">
          <a:blip r:embed="rId3">
            <a:alphaModFix/>
          </a:blip>
          <a:srcRect b="0" l="0" r="0" t="0"/>
          <a:stretch/>
        </p:blipFill>
        <p:spPr>
          <a:xfrm>
            <a:off x="6172200" y="1825625"/>
            <a:ext cx="5016748" cy="3443959"/>
          </a:xfrm>
          <a:prstGeom prst="rect">
            <a:avLst/>
          </a:prstGeom>
          <a:noFill/>
          <a:ln>
            <a:noFill/>
          </a:ln>
        </p:spPr>
      </p:pic>
      <p:sp>
        <p:nvSpPr>
          <p:cNvPr id="229" name="Google Shape;229;p17"/>
          <p:cNvSpPr txBox="1"/>
          <p:nvPr/>
        </p:nvSpPr>
        <p:spPr>
          <a:xfrm>
            <a:off x="10576560" y="3001925"/>
            <a:ext cx="155448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t-EE" sz="1800">
                <a:solidFill>
                  <a:schemeClr val="dk1"/>
                </a:solidFill>
                <a:latin typeface="Calibri"/>
                <a:ea typeface="Calibri"/>
                <a:cs typeface="Calibri"/>
                <a:sym typeface="Calibri"/>
              </a:rPr>
              <a:t>Cerebrospinal fluid</a:t>
            </a:r>
            <a:endParaRPr sz="1800">
              <a:solidFill>
                <a:schemeClr val="dk1"/>
              </a:solidFill>
              <a:latin typeface="Calibri"/>
              <a:ea typeface="Calibri"/>
              <a:cs typeface="Calibri"/>
              <a:sym typeface="Calibri"/>
            </a:endParaRPr>
          </a:p>
        </p:txBody>
      </p:sp>
      <p:cxnSp>
        <p:nvCxnSpPr>
          <p:cNvPr id="230" name="Google Shape;230;p17"/>
          <p:cNvCxnSpPr/>
          <p:nvPr/>
        </p:nvCxnSpPr>
        <p:spPr>
          <a:xfrm rot="10800000">
            <a:off x="9240306" y="3325091"/>
            <a:ext cx="1571106" cy="0"/>
          </a:xfrm>
          <a:prstGeom prst="straightConnector1">
            <a:avLst/>
          </a:prstGeom>
          <a:noFill/>
          <a:ln cap="flat" cmpd="sng" w="28575">
            <a:solidFill>
              <a:schemeClr val="accent1"/>
            </a:solidFill>
            <a:prstDash val="solid"/>
            <a:miter lim="800000"/>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Ventricular system</a:t>
            </a:r>
            <a:endParaRPr/>
          </a:p>
        </p:txBody>
      </p:sp>
      <p:sp>
        <p:nvSpPr>
          <p:cNvPr id="236" name="Google Shape;236;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t-EE"/>
              <a:t>Consist of two lateral ventricles, third ventricle, fourth ventricle</a:t>
            </a:r>
            <a:endParaRPr/>
          </a:p>
          <a:p>
            <a:pPr indent="-228600" lvl="0" marL="228600" rtl="0" algn="l">
              <a:lnSpc>
                <a:spcPct val="90000"/>
              </a:lnSpc>
              <a:spcBef>
                <a:spcPts val="1000"/>
              </a:spcBef>
              <a:spcAft>
                <a:spcPts val="0"/>
              </a:spcAft>
              <a:buClr>
                <a:schemeClr val="dk1"/>
              </a:buClr>
              <a:buSzPct val="100000"/>
              <a:buChar char="•"/>
            </a:pPr>
            <a:r>
              <a:rPr lang="et-EE"/>
              <a:t>Lateral ventricles are connected with third ventricle through the interventricular foramina (foramina Monro)</a:t>
            </a:r>
            <a:endParaRPr/>
          </a:p>
          <a:p>
            <a:pPr indent="-228600" lvl="0" marL="228600" rtl="0" algn="l">
              <a:lnSpc>
                <a:spcPct val="90000"/>
              </a:lnSpc>
              <a:spcBef>
                <a:spcPts val="1000"/>
              </a:spcBef>
              <a:spcAft>
                <a:spcPts val="0"/>
              </a:spcAft>
              <a:buClr>
                <a:schemeClr val="dk1"/>
              </a:buClr>
              <a:buSzPct val="100000"/>
              <a:buChar char="•"/>
            </a:pPr>
            <a:r>
              <a:rPr lang="et-EE"/>
              <a:t>Third ventricle communicate via cerebral aqueduct with fourth ventricle</a:t>
            </a:r>
            <a:endParaRPr/>
          </a:p>
          <a:p>
            <a:pPr indent="-228600" lvl="0" marL="228600" rtl="0" algn="l">
              <a:lnSpc>
                <a:spcPct val="90000"/>
              </a:lnSpc>
              <a:spcBef>
                <a:spcPts val="1000"/>
              </a:spcBef>
              <a:spcAft>
                <a:spcPts val="0"/>
              </a:spcAft>
              <a:buClr>
                <a:schemeClr val="dk1"/>
              </a:buClr>
              <a:buSzPct val="100000"/>
              <a:buChar char="•"/>
            </a:pPr>
            <a:r>
              <a:rPr lang="et-EE"/>
              <a:t>The fourth ventricle empties into the subarachnoidal space via foramen Magendie (single mediaan aperture) and the foramina Luschka (paired lateral apertures)</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sp>
        <p:nvSpPr>
          <p:cNvPr id="237" name="Google Shape;237;p18"/>
          <p:cNvSpPr txBox="1"/>
          <p:nvPr>
            <p:ph idx="2" type="body"/>
          </p:nvPr>
        </p:nvSpPr>
        <p:spPr>
          <a:xfrm>
            <a:off x="6172200" y="1543666"/>
            <a:ext cx="5646174" cy="4633298"/>
          </a:xfrm>
          <a:prstGeom prst="rect">
            <a:avLst/>
          </a:prstGeom>
          <a:noFill/>
          <a:ln>
            <a:noFill/>
          </a:ln>
        </p:spPr>
        <p:txBody>
          <a:bodyPr anchorCtr="0" anchor="t" bIns="45700" lIns="91425" spcFirstLastPara="1" rIns="91425" wrap="square" tIns="45700">
            <a:normAutofit fontScale="85000" lnSpcReduction="20000"/>
          </a:bodyPr>
          <a:lstStyle/>
          <a:p>
            <a:pPr indent="-77470" lvl="0" marL="228600" rtl="0" algn="l">
              <a:lnSpc>
                <a:spcPct val="90000"/>
              </a:lnSpc>
              <a:spcBef>
                <a:spcPts val="0"/>
              </a:spcBef>
              <a:spcAft>
                <a:spcPts val="0"/>
              </a:spcAft>
              <a:buClr>
                <a:schemeClr val="dk1"/>
              </a:buClr>
              <a:buSzPct val="100000"/>
              <a:buNone/>
            </a:pPr>
            <a:r>
              <a:t/>
            </a:r>
            <a:endParaRPr/>
          </a:p>
        </p:txBody>
      </p:sp>
      <p:pic>
        <p:nvPicPr>
          <p:cNvPr id="238" name="Google Shape;238;p18"/>
          <p:cNvPicPr preferRelativeResize="0"/>
          <p:nvPr/>
        </p:nvPicPr>
        <p:blipFill rotWithShape="1">
          <a:blip r:embed="rId3">
            <a:alphaModFix/>
          </a:blip>
          <a:srcRect b="0" l="0" r="0" t="0"/>
          <a:stretch/>
        </p:blipFill>
        <p:spPr>
          <a:xfrm>
            <a:off x="6542126" y="1744547"/>
            <a:ext cx="4175035" cy="4144976"/>
          </a:xfrm>
          <a:prstGeom prst="rect">
            <a:avLst/>
          </a:prstGeom>
          <a:noFill/>
          <a:ln>
            <a:noFill/>
          </a:ln>
        </p:spPr>
      </p:pic>
      <p:sp>
        <p:nvSpPr>
          <p:cNvPr id="239" name="Google Shape;239;p18"/>
          <p:cNvSpPr txBox="1"/>
          <p:nvPr/>
        </p:nvSpPr>
        <p:spPr>
          <a:xfrm>
            <a:off x="10019071" y="2684563"/>
            <a:ext cx="17993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Lateral ventricle</a:t>
            </a:r>
            <a:endParaRPr sz="1800">
              <a:solidFill>
                <a:schemeClr val="dk1"/>
              </a:solidFill>
              <a:latin typeface="Calibri"/>
              <a:ea typeface="Calibri"/>
              <a:cs typeface="Calibri"/>
              <a:sym typeface="Calibri"/>
            </a:endParaRPr>
          </a:p>
        </p:txBody>
      </p:sp>
      <p:sp>
        <p:nvSpPr>
          <p:cNvPr id="240" name="Google Shape;240;p18"/>
          <p:cNvSpPr txBox="1"/>
          <p:nvPr/>
        </p:nvSpPr>
        <p:spPr>
          <a:xfrm>
            <a:off x="10171471" y="3429000"/>
            <a:ext cx="17993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Third ventricle</a:t>
            </a:r>
            <a:endParaRPr sz="1800">
              <a:solidFill>
                <a:schemeClr val="dk1"/>
              </a:solidFill>
              <a:latin typeface="Calibri"/>
              <a:ea typeface="Calibri"/>
              <a:cs typeface="Calibri"/>
              <a:sym typeface="Calibri"/>
            </a:endParaRPr>
          </a:p>
        </p:txBody>
      </p:sp>
      <p:sp>
        <p:nvSpPr>
          <p:cNvPr id="241" name="Google Shape;241;p18"/>
          <p:cNvSpPr txBox="1"/>
          <p:nvPr/>
        </p:nvSpPr>
        <p:spPr>
          <a:xfrm>
            <a:off x="9969909" y="4444243"/>
            <a:ext cx="17993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Fourth  ventricle</a:t>
            </a:r>
            <a:endParaRPr sz="1800">
              <a:solidFill>
                <a:schemeClr val="dk1"/>
              </a:solidFill>
              <a:latin typeface="Calibri"/>
              <a:ea typeface="Calibri"/>
              <a:cs typeface="Calibri"/>
              <a:sym typeface="Calibri"/>
            </a:endParaRPr>
          </a:p>
        </p:txBody>
      </p:sp>
      <p:cxnSp>
        <p:nvCxnSpPr>
          <p:cNvPr id="242" name="Google Shape;242;p18"/>
          <p:cNvCxnSpPr>
            <a:stCxn id="239" idx="1"/>
          </p:cNvCxnSpPr>
          <p:nvPr/>
        </p:nvCxnSpPr>
        <p:spPr>
          <a:xfrm flipH="1">
            <a:off x="8995171" y="2869229"/>
            <a:ext cx="1023900" cy="6312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43" name="Google Shape;243;p18"/>
          <p:cNvCxnSpPr/>
          <p:nvPr/>
        </p:nvCxnSpPr>
        <p:spPr>
          <a:xfrm flipH="1">
            <a:off x="8629643" y="3613666"/>
            <a:ext cx="1541828" cy="203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244" name="Google Shape;244;p18"/>
          <p:cNvCxnSpPr>
            <a:stCxn id="241" idx="1"/>
          </p:cNvCxnSpPr>
          <p:nvPr/>
        </p:nvCxnSpPr>
        <p:spPr>
          <a:xfrm flipH="1">
            <a:off x="8995209" y="4628909"/>
            <a:ext cx="974700" cy="267300"/>
          </a:xfrm>
          <a:prstGeom prst="straightConnector1">
            <a:avLst/>
          </a:prstGeom>
          <a:noFill/>
          <a:ln cap="flat" cmpd="sng" w="9525">
            <a:solidFill>
              <a:schemeClr val="accent1"/>
            </a:solidFill>
            <a:prstDash val="solid"/>
            <a:miter lim="800000"/>
            <a:headEnd len="sm" w="sm" type="none"/>
            <a:tailEnd len="med" w="med" type="triangle"/>
          </a:ln>
        </p:spPr>
      </p:cxnSp>
      <p:sp>
        <p:nvSpPr>
          <p:cNvPr id="245" name="Google Shape;245;p18"/>
          <p:cNvSpPr txBox="1"/>
          <p:nvPr/>
        </p:nvSpPr>
        <p:spPr>
          <a:xfrm>
            <a:off x="7115695" y="5993476"/>
            <a:ext cx="314221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t-EE" sz="1800">
                <a:solidFill>
                  <a:schemeClr val="dk1"/>
                </a:solidFill>
                <a:latin typeface="Calibri"/>
                <a:ea typeface="Calibri"/>
                <a:cs typeface="Calibri"/>
                <a:sym typeface="Calibri"/>
              </a:rPr>
              <a:t>Circulation of the CSF</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Cerebrospinal fluid</a:t>
            </a:r>
            <a:endParaRPr/>
          </a:p>
        </p:txBody>
      </p:sp>
      <p:sp>
        <p:nvSpPr>
          <p:cNvPr id="251" name="Google Shape;251;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Cerebrospinal fluid formation and circulation in the brain" id="252" name="Google Shape;252;p19"/>
          <p:cNvPicPr preferRelativeResize="0"/>
          <p:nvPr>
            <p:ph idx="1" type="body"/>
          </p:nvPr>
        </p:nvPicPr>
        <p:blipFill rotWithShape="1">
          <a:blip r:embed="rId3">
            <a:alphaModFix/>
          </a:blip>
          <a:srcRect b="0" l="0" r="0" t="0"/>
          <a:stretch/>
        </p:blipFill>
        <p:spPr>
          <a:xfrm>
            <a:off x="6271953" y="1894710"/>
            <a:ext cx="4572000" cy="3581400"/>
          </a:xfrm>
          <a:prstGeom prst="rect">
            <a:avLst/>
          </a:prstGeom>
          <a:noFill/>
          <a:ln>
            <a:noFill/>
          </a:ln>
        </p:spPr>
      </p:pic>
      <p:sp>
        <p:nvSpPr>
          <p:cNvPr id="253" name="Google Shape;253;p19"/>
          <p:cNvSpPr txBox="1"/>
          <p:nvPr/>
        </p:nvSpPr>
        <p:spPr>
          <a:xfrm>
            <a:off x="1078577" y="1894710"/>
            <a:ext cx="4208318" cy="369331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t-EE" sz="1800">
                <a:solidFill>
                  <a:schemeClr val="dk1"/>
                </a:solidFill>
                <a:latin typeface="Calibri"/>
                <a:ea typeface="Calibri"/>
                <a:cs typeface="Calibri"/>
                <a:sym typeface="Calibri"/>
              </a:rPr>
              <a:t>It is actively secreted in choroid plexus  </a:t>
            </a:r>
            <a:endParaRPr/>
          </a:p>
          <a:p>
            <a:pPr indent="-285750" lvl="0" marL="285750" marR="0" rtl="0" algn="l">
              <a:spcBef>
                <a:spcPts val="0"/>
              </a:spcBef>
              <a:spcAft>
                <a:spcPts val="0"/>
              </a:spcAft>
              <a:buClr>
                <a:schemeClr val="dk1"/>
              </a:buClr>
              <a:buSzPts val="1800"/>
              <a:buFont typeface="Arial"/>
              <a:buChar char="•"/>
            </a:pPr>
            <a:r>
              <a:rPr lang="et-EE" sz="1800">
                <a:solidFill>
                  <a:schemeClr val="dk1"/>
                </a:solidFill>
                <a:latin typeface="Calibri"/>
                <a:ea typeface="Calibri"/>
                <a:cs typeface="Calibri"/>
                <a:sym typeface="Calibri"/>
              </a:rPr>
              <a:t>Circulaating CSF volume is about 90 – 200 ml, ca 20% is in lateral ventricles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t-EE" sz="1800">
                <a:solidFill>
                  <a:schemeClr val="dk1"/>
                </a:solidFill>
                <a:latin typeface="Calibri"/>
                <a:ea typeface="Calibri"/>
                <a:cs typeface="Calibri"/>
                <a:sym typeface="Calibri"/>
              </a:rPr>
              <a:t>CSF volume is exchanged 3 or 4 times daily</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t-EE" sz="1800">
                <a:solidFill>
                  <a:schemeClr val="dk1"/>
                </a:solidFill>
                <a:latin typeface="Calibri"/>
                <a:ea typeface="Calibri"/>
                <a:cs typeface="Calibri"/>
                <a:sym typeface="Calibri"/>
              </a:rPr>
              <a:t>CSF produced about 20 ml/per hour</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t-EE" sz="1800">
                <a:solidFill>
                  <a:schemeClr val="dk1"/>
                </a:solidFill>
                <a:latin typeface="Calibri"/>
                <a:ea typeface="Calibri"/>
                <a:cs typeface="Calibri"/>
                <a:sym typeface="Calibri"/>
              </a:rPr>
              <a:t>Normal pressure is keskmiselt 15 cmH</a:t>
            </a:r>
            <a:r>
              <a:rPr baseline="-25000" lang="et-EE" sz="1800">
                <a:solidFill>
                  <a:schemeClr val="dk1"/>
                </a:solidFill>
                <a:latin typeface="Calibri"/>
                <a:ea typeface="Calibri"/>
                <a:cs typeface="Calibri"/>
                <a:sym typeface="Calibri"/>
              </a:rPr>
              <a:t>2</a:t>
            </a:r>
            <a:r>
              <a:rPr lang="et-EE" sz="1800">
                <a:solidFill>
                  <a:schemeClr val="dk1"/>
                </a:solidFill>
                <a:latin typeface="Calibri"/>
                <a:ea typeface="Calibri"/>
                <a:cs typeface="Calibri"/>
                <a:sym typeface="Calibri"/>
              </a:rPr>
              <a:t>O (6-25 cmH</a:t>
            </a:r>
            <a:r>
              <a:rPr baseline="-25000" lang="et-EE" sz="1800">
                <a:solidFill>
                  <a:schemeClr val="dk1"/>
                </a:solidFill>
                <a:latin typeface="Calibri"/>
                <a:ea typeface="Calibri"/>
                <a:cs typeface="Calibri"/>
                <a:sym typeface="Calibri"/>
              </a:rPr>
              <a:t>2</a:t>
            </a:r>
            <a:r>
              <a:rPr lang="et-EE" sz="1800">
                <a:solidFill>
                  <a:schemeClr val="dk1"/>
                </a:solidFill>
                <a:latin typeface="Calibri"/>
                <a:ea typeface="Calibri"/>
                <a:cs typeface="Calibri"/>
                <a:sym typeface="Calibri"/>
              </a:rPr>
              <a:t>O) in supine position</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t-EE" sz="1800">
                <a:solidFill>
                  <a:schemeClr val="dk1"/>
                </a:solidFill>
                <a:latin typeface="Calibri"/>
                <a:ea typeface="Calibri"/>
                <a:cs typeface="Calibri"/>
                <a:sym typeface="Calibri"/>
              </a:rPr>
              <a:t>Blood within capillaries of the choroid plexus is separated from the subarachnoid spaceby the blood-CSF barrier (vascular endothelium, basal mebrane, plexus epithelium</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1866900" y="681037"/>
            <a:ext cx="9486900" cy="10096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5"/>
              </a:buClr>
              <a:buSzPts val="3200"/>
              <a:buFont typeface="Calibri"/>
              <a:buNone/>
            </a:pPr>
            <a:r>
              <a:rPr i="0" lang="et-EE" sz="3200" u="none" strike="noStrike">
                <a:solidFill>
                  <a:schemeClr val="accent5"/>
                </a:solidFill>
                <a:latin typeface="Calibri"/>
                <a:ea typeface="Calibri"/>
                <a:cs typeface="Calibri"/>
                <a:sym typeface="Calibri"/>
              </a:rPr>
              <a:t>Aims of the </a:t>
            </a:r>
            <a:r>
              <a:rPr lang="et-EE" sz="3200">
                <a:solidFill>
                  <a:schemeClr val="accent5"/>
                </a:solidFill>
                <a:latin typeface="Calibri"/>
                <a:ea typeface="Calibri"/>
                <a:cs typeface="Calibri"/>
                <a:sym typeface="Calibri"/>
              </a:rPr>
              <a:t>lecture</a:t>
            </a:r>
            <a:endParaRPr sz="3200">
              <a:solidFill>
                <a:schemeClr val="accent5"/>
              </a:solidFill>
              <a:latin typeface="Calibri"/>
              <a:ea typeface="Calibri"/>
              <a:cs typeface="Calibri"/>
              <a:sym typeface="Calibri"/>
            </a:endParaRPr>
          </a:p>
        </p:txBody>
      </p:sp>
      <p:sp>
        <p:nvSpPr>
          <p:cNvPr id="96" name="Google Shape;96;p2"/>
          <p:cNvSpPr txBox="1"/>
          <p:nvPr>
            <p:ph idx="1" type="body"/>
          </p:nvPr>
        </p:nvSpPr>
        <p:spPr>
          <a:xfrm>
            <a:off x="1866900" y="1978025"/>
            <a:ext cx="9163050" cy="3451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400"/>
              <a:buNone/>
            </a:pPr>
            <a:r>
              <a:rPr i="0" lang="et-EE" sz="2400" u="none" strike="noStrike">
                <a:solidFill>
                  <a:srgbClr val="000000"/>
                </a:solidFill>
              </a:rPr>
              <a:t>By the end of this lecture </a:t>
            </a:r>
            <a:r>
              <a:rPr lang="et-EE" sz="2400">
                <a:solidFill>
                  <a:srgbClr val="000000"/>
                </a:solidFill>
              </a:rPr>
              <a:t>t</a:t>
            </a:r>
            <a:r>
              <a:rPr i="0" lang="et-EE" sz="2400" u="none" strike="noStrike">
                <a:solidFill>
                  <a:srgbClr val="000000"/>
                </a:solidFill>
              </a:rPr>
              <a:t>he student should be able to u</a:t>
            </a:r>
            <a:r>
              <a:rPr lang="et-EE" sz="2400"/>
              <a:t>nderstand and explain </a:t>
            </a:r>
            <a:endParaRPr/>
          </a:p>
          <a:p>
            <a:pPr indent="-228600" lvl="0" marL="228600" rtl="0" algn="l">
              <a:lnSpc>
                <a:spcPct val="100000"/>
              </a:lnSpc>
              <a:spcBef>
                <a:spcPts val="0"/>
              </a:spcBef>
              <a:spcAft>
                <a:spcPts val="0"/>
              </a:spcAft>
              <a:buClr>
                <a:schemeClr val="dk1"/>
              </a:buClr>
              <a:buSzPts val="2400"/>
              <a:buChar char="•"/>
            </a:pPr>
            <a:r>
              <a:rPr lang="et-EE" sz="2400"/>
              <a:t>Development of the nervous system</a:t>
            </a:r>
            <a:endParaRPr sz="2400"/>
          </a:p>
          <a:p>
            <a:pPr indent="-228600" lvl="0" marL="228600" rtl="0" algn="l">
              <a:lnSpc>
                <a:spcPct val="100000"/>
              </a:lnSpc>
              <a:spcBef>
                <a:spcPts val="0"/>
              </a:spcBef>
              <a:spcAft>
                <a:spcPts val="0"/>
              </a:spcAft>
              <a:buClr>
                <a:schemeClr val="dk1"/>
              </a:buClr>
              <a:buSzPts val="2400"/>
              <a:buChar char="•"/>
            </a:pPr>
            <a:r>
              <a:rPr lang="et-EE" sz="2400"/>
              <a:t>structural organization of the nervous system</a:t>
            </a:r>
            <a:endParaRPr sz="2400"/>
          </a:p>
          <a:p>
            <a:pPr indent="-228600" lvl="0" marL="228600" rtl="0" algn="l">
              <a:lnSpc>
                <a:spcPct val="100000"/>
              </a:lnSpc>
              <a:spcBef>
                <a:spcPts val="0"/>
              </a:spcBef>
              <a:spcAft>
                <a:spcPts val="0"/>
              </a:spcAft>
              <a:buClr>
                <a:schemeClr val="dk1"/>
              </a:buClr>
              <a:buSzPts val="2400"/>
              <a:buChar char="•"/>
            </a:pPr>
            <a:r>
              <a:rPr lang="et-EE" sz="2400"/>
              <a:t>Anatomy of the nervous system</a:t>
            </a:r>
            <a:endParaRPr sz="2400"/>
          </a:p>
          <a:p>
            <a:pPr indent="-76200" lvl="0" marL="228600" rtl="0" algn="l">
              <a:lnSpc>
                <a:spcPct val="100000"/>
              </a:lnSpc>
              <a:spcBef>
                <a:spcPts val="0"/>
              </a:spcBef>
              <a:spcAft>
                <a:spcPts val="0"/>
              </a:spcAft>
              <a:buClr>
                <a:schemeClr val="dk1"/>
              </a:buClr>
              <a:buSzPts val="2400"/>
              <a:buNone/>
            </a:pPr>
            <a:r>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Anatomy of brain</a:t>
            </a:r>
            <a:endParaRPr/>
          </a:p>
        </p:txBody>
      </p:sp>
      <p:sp>
        <p:nvSpPr>
          <p:cNvPr id="259" name="Google Shape;259;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t-EE"/>
              <a:t>Cerebrum – telencepfalon, diencephalin</a:t>
            </a:r>
            <a:endParaRPr/>
          </a:p>
          <a:p>
            <a:pPr indent="-228600" lvl="0" marL="228600" rtl="0" algn="l">
              <a:lnSpc>
                <a:spcPct val="90000"/>
              </a:lnSpc>
              <a:spcBef>
                <a:spcPts val="1000"/>
              </a:spcBef>
              <a:spcAft>
                <a:spcPts val="0"/>
              </a:spcAft>
              <a:buClr>
                <a:schemeClr val="dk1"/>
              </a:buClr>
              <a:buSzPct val="100000"/>
              <a:buChar char="•"/>
            </a:pPr>
            <a:r>
              <a:rPr lang="et-EE"/>
              <a:t>Telencephalon</a:t>
            </a:r>
            <a:endParaRPr/>
          </a:p>
          <a:p>
            <a:pPr indent="-228600" lvl="1" marL="685800" rtl="0" algn="l">
              <a:lnSpc>
                <a:spcPct val="90000"/>
              </a:lnSpc>
              <a:spcBef>
                <a:spcPts val="500"/>
              </a:spcBef>
              <a:spcAft>
                <a:spcPts val="0"/>
              </a:spcAft>
              <a:buClr>
                <a:schemeClr val="dk1"/>
              </a:buClr>
              <a:buSzPct val="100000"/>
              <a:buChar char="•"/>
            </a:pPr>
            <a:r>
              <a:rPr lang="et-EE"/>
              <a:t> cerebral hemispheres: gray matter (neurons) – cerebral cortex, basal nuclei</a:t>
            </a:r>
            <a:endParaRPr/>
          </a:p>
          <a:p>
            <a:pPr indent="-228600" lvl="1" marL="685800" rtl="0" algn="l">
              <a:lnSpc>
                <a:spcPct val="90000"/>
              </a:lnSpc>
              <a:spcBef>
                <a:spcPts val="500"/>
              </a:spcBef>
              <a:spcAft>
                <a:spcPts val="0"/>
              </a:spcAft>
              <a:buClr>
                <a:schemeClr val="dk1"/>
              </a:buClr>
              <a:buSzPct val="100000"/>
              <a:buChar char="•"/>
            </a:pPr>
            <a:r>
              <a:rPr lang="et-EE"/>
              <a:t>white matter – axons, tracts</a:t>
            </a:r>
            <a:endParaRPr/>
          </a:p>
          <a:p>
            <a:pPr indent="-228600" lvl="1" marL="685800" rtl="0" algn="l">
              <a:lnSpc>
                <a:spcPct val="90000"/>
              </a:lnSpc>
              <a:spcBef>
                <a:spcPts val="500"/>
              </a:spcBef>
              <a:spcAft>
                <a:spcPts val="0"/>
              </a:spcAft>
              <a:buClr>
                <a:schemeClr val="dk1"/>
              </a:buClr>
              <a:buSzPct val="100000"/>
              <a:buChar char="•"/>
            </a:pPr>
            <a:r>
              <a:rPr lang="et-EE"/>
              <a:t>Lateral ventricles</a:t>
            </a:r>
            <a:endParaRPr/>
          </a:p>
          <a:p>
            <a:pPr indent="-228600" lvl="0" marL="228600" rtl="0" algn="l">
              <a:lnSpc>
                <a:spcPct val="90000"/>
              </a:lnSpc>
              <a:spcBef>
                <a:spcPts val="1000"/>
              </a:spcBef>
              <a:spcAft>
                <a:spcPts val="0"/>
              </a:spcAft>
              <a:buClr>
                <a:schemeClr val="dk1"/>
              </a:buClr>
              <a:buSzPct val="100000"/>
              <a:buChar char="•"/>
            </a:pPr>
            <a:r>
              <a:rPr lang="et-EE"/>
              <a:t>Diencephalon</a:t>
            </a:r>
            <a:endParaRPr/>
          </a:p>
          <a:p>
            <a:pPr indent="-228600" lvl="1" marL="685800" rtl="0" algn="l">
              <a:lnSpc>
                <a:spcPct val="90000"/>
              </a:lnSpc>
              <a:spcBef>
                <a:spcPts val="500"/>
              </a:spcBef>
              <a:spcAft>
                <a:spcPts val="0"/>
              </a:spcAft>
              <a:buClr>
                <a:schemeClr val="dk1"/>
              </a:buClr>
              <a:buSzPct val="100000"/>
              <a:buChar char="•"/>
            </a:pPr>
            <a:r>
              <a:rPr lang="et-EE"/>
              <a:t>Third ventricle</a:t>
            </a:r>
            <a:endParaRPr/>
          </a:p>
          <a:p>
            <a:pPr indent="-228600" lvl="1" marL="685800" rtl="0" algn="l">
              <a:lnSpc>
                <a:spcPct val="90000"/>
              </a:lnSpc>
              <a:spcBef>
                <a:spcPts val="500"/>
              </a:spcBef>
              <a:spcAft>
                <a:spcPts val="0"/>
              </a:spcAft>
              <a:buClr>
                <a:schemeClr val="dk1"/>
              </a:buClr>
              <a:buSzPct val="100000"/>
              <a:buChar char="•"/>
            </a:pPr>
            <a:r>
              <a:rPr lang="et-EE"/>
              <a:t>Thalamus</a:t>
            </a:r>
            <a:endParaRPr/>
          </a:p>
          <a:p>
            <a:pPr indent="-228600" lvl="1" marL="685800" rtl="0" algn="l">
              <a:lnSpc>
                <a:spcPct val="90000"/>
              </a:lnSpc>
              <a:spcBef>
                <a:spcPts val="500"/>
              </a:spcBef>
              <a:spcAft>
                <a:spcPts val="0"/>
              </a:spcAft>
              <a:buClr>
                <a:schemeClr val="dk1"/>
              </a:buClr>
              <a:buSzPct val="100000"/>
              <a:buChar char="•"/>
            </a:pPr>
            <a:r>
              <a:rPr lang="et-EE"/>
              <a:t>Mamillary bodies</a:t>
            </a:r>
            <a:endParaRPr/>
          </a:p>
          <a:p>
            <a:pPr indent="-228600" lvl="1" marL="685800" rtl="0" algn="l">
              <a:lnSpc>
                <a:spcPct val="90000"/>
              </a:lnSpc>
              <a:spcBef>
                <a:spcPts val="500"/>
              </a:spcBef>
              <a:spcAft>
                <a:spcPts val="0"/>
              </a:spcAft>
              <a:buClr>
                <a:schemeClr val="dk1"/>
              </a:buClr>
              <a:buSzPct val="100000"/>
              <a:buChar char="•"/>
            </a:pPr>
            <a:r>
              <a:rPr lang="et-EE"/>
              <a:t>Hypothalamus</a:t>
            </a:r>
            <a:endParaRPr/>
          </a:p>
          <a:p>
            <a:pPr indent="-228600" lvl="1" marL="685800" rtl="0" algn="l">
              <a:lnSpc>
                <a:spcPct val="90000"/>
              </a:lnSpc>
              <a:spcBef>
                <a:spcPts val="500"/>
              </a:spcBef>
              <a:spcAft>
                <a:spcPts val="0"/>
              </a:spcAft>
              <a:buClr>
                <a:schemeClr val="dk1"/>
              </a:buClr>
              <a:buSzPct val="100000"/>
              <a:buChar char="•"/>
            </a:pPr>
            <a:r>
              <a:rPr lang="et-EE"/>
              <a:t>Optic chiasm</a:t>
            </a:r>
            <a:endParaRPr/>
          </a:p>
          <a:p>
            <a:pPr indent="-228600" lvl="1" marL="685800" rtl="0" algn="l">
              <a:lnSpc>
                <a:spcPct val="90000"/>
              </a:lnSpc>
              <a:spcBef>
                <a:spcPts val="500"/>
              </a:spcBef>
              <a:spcAft>
                <a:spcPts val="0"/>
              </a:spcAft>
              <a:buClr>
                <a:schemeClr val="dk1"/>
              </a:buClr>
              <a:buSzPct val="100000"/>
              <a:buChar char="•"/>
            </a:pPr>
            <a:r>
              <a:rPr lang="et-EE"/>
              <a:t>Tuber cinereum</a:t>
            </a:r>
            <a:endParaRPr/>
          </a:p>
          <a:p>
            <a:pPr indent="-99059" lvl="1" marL="685800" rtl="0" algn="l">
              <a:lnSpc>
                <a:spcPct val="90000"/>
              </a:lnSpc>
              <a:spcBef>
                <a:spcPts val="500"/>
              </a:spcBef>
              <a:spcAft>
                <a:spcPts val="0"/>
              </a:spcAft>
              <a:buClr>
                <a:schemeClr val="dk1"/>
              </a:buClr>
              <a:buSzPct val="100000"/>
              <a:buNone/>
            </a:pPr>
            <a:r>
              <a:t/>
            </a:r>
            <a:endParaRPr/>
          </a:p>
        </p:txBody>
      </p:sp>
      <p:pic>
        <p:nvPicPr>
          <p:cNvPr id="260" name="Google Shape;260;p20"/>
          <p:cNvPicPr preferRelativeResize="0"/>
          <p:nvPr/>
        </p:nvPicPr>
        <p:blipFill rotWithShape="1">
          <a:blip r:embed="rId3">
            <a:alphaModFix/>
          </a:blip>
          <a:srcRect b="0" l="0" r="0" t="0"/>
          <a:stretch/>
        </p:blipFill>
        <p:spPr>
          <a:xfrm>
            <a:off x="7930945" y="3014622"/>
            <a:ext cx="2349909" cy="3843378"/>
          </a:xfrm>
          <a:prstGeom prst="rect">
            <a:avLst/>
          </a:prstGeom>
          <a:noFill/>
          <a:ln>
            <a:noFill/>
          </a:ln>
        </p:spPr>
      </p:pic>
      <p:pic>
        <p:nvPicPr>
          <p:cNvPr id="261" name="Google Shape;261;p20"/>
          <p:cNvPicPr preferRelativeResize="0"/>
          <p:nvPr/>
        </p:nvPicPr>
        <p:blipFill rotWithShape="1">
          <a:blip r:embed="rId4">
            <a:alphaModFix/>
          </a:blip>
          <a:srcRect b="0" l="0" r="0" t="0"/>
          <a:stretch/>
        </p:blipFill>
        <p:spPr>
          <a:xfrm>
            <a:off x="5928852" y="346282"/>
            <a:ext cx="6263148" cy="29586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Brain surface</a:t>
            </a:r>
            <a:endParaRPr/>
          </a:p>
        </p:txBody>
      </p:sp>
      <p:sp>
        <p:nvSpPr>
          <p:cNvPr id="267" name="Google Shape;267;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68" name="Google Shape;268;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69" name="Google Shape;269;p21"/>
          <p:cNvSpPr txBox="1"/>
          <p:nvPr/>
        </p:nvSpPr>
        <p:spPr>
          <a:xfrm>
            <a:off x="4510635" y="4673335"/>
            <a:ext cx="73550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Medial surface</a:t>
            </a:r>
            <a:endParaRPr sz="1800">
              <a:solidFill>
                <a:schemeClr val="dk1"/>
              </a:solidFill>
              <a:latin typeface="Calibri"/>
              <a:ea typeface="Calibri"/>
              <a:cs typeface="Calibri"/>
              <a:sym typeface="Calibri"/>
            </a:endParaRPr>
          </a:p>
        </p:txBody>
      </p:sp>
      <p:pic>
        <p:nvPicPr>
          <p:cNvPr id="270" name="Google Shape;270;p21"/>
          <p:cNvPicPr preferRelativeResize="0"/>
          <p:nvPr/>
        </p:nvPicPr>
        <p:blipFill rotWithShape="1">
          <a:blip r:embed="rId3">
            <a:alphaModFix/>
          </a:blip>
          <a:srcRect b="0" l="0" r="0" t="0"/>
          <a:stretch/>
        </p:blipFill>
        <p:spPr>
          <a:xfrm>
            <a:off x="6423733" y="1877261"/>
            <a:ext cx="4865749" cy="3638321"/>
          </a:xfrm>
          <a:prstGeom prst="rect">
            <a:avLst/>
          </a:prstGeom>
          <a:noFill/>
          <a:ln>
            <a:noFill/>
          </a:ln>
        </p:spPr>
      </p:pic>
      <p:pic>
        <p:nvPicPr>
          <p:cNvPr id="271" name="Google Shape;271;p21"/>
          <p:cNvPicPr preferRelativeResize="0"/>
          <p:nvPr/>
        </p:nvPicPr>
        <p:blipFill rotWithShape="1">
          <a:blip r:embed="rId4">
            <a:alphaModFix/>
          </a:blip>
          <a:srcRect b="0" l="0" r="0" t="0"/>
          <a:stretch/>
        </p:blipFill>
        <p:spPr>
          <a:xfrm>
            <a:off x="902518" y="1812722"/>
            <a:ext cx="4905760" cy="43134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0000"/>
              </a:buClr>
              <a:buSzPct val="100000"/>
              <a:buFont typeface="Calibri"/>
              <a:buNone/>
            </a:pPr>
            <a:br>
              <a:rPr b="0" i="1" lang="et-EE" sz="3600" u="none" strike="noStrike">
                <a:solidFill>
                  <a:srgbClr val="000000"/>
                </a:solidFill>
                <a:latin typeface="Calibri"/>
                <a:ea typeface="Calibri"/>
                <a:cs typeface="Calibri"/>
                <a:sym typeface="Calibri"/>
              </a:rPr>
            </a:br>
            <a:br>
              <a:rPr b="0" i="1" lang="et-EE" sz="3600" u="none" strike="noStrike">
                <a:solidFill>
                  <a:srgbClr val="000000"/>
                </a:solidFill>
                <a:latin typeface="Calibri"/>
                <a:ea typeface="Calibri"/>
                <a:cs typeface="Calibri"/>
                <a:sym typeface="Calibri"/>
              </a:rPr>
            </a:br>
            <a:br>
              <a:rPr b="0" i="1" lang="et-EE" sz="3600" u="none" strike="noStrike">
                <a:solidFill>
                  <a:srgbClr val="000000"/>
                </a:solidFill>
                <a:latin typeface="Calibri"/>
                <a:ea typeface="Calibri"/>
                <a:cs typeface="Calibri"/>
                <a:sym typeface="Calibri"/>
              </a:rPr>
            </a:br>
            <a:br>
              <a:rPr b="0" i="1" lang="et-EE" sz="3600" u="none" strike="noStrike">
                <a:solidFill>
                  <a:srgbClr val="000000"/>
                </a:solidFill>
                <a:latin typeface="Calibri"/>
                <a:ea typeface="Calibri"/>
                <a:cs typeface="Calibri"/>
                <a:sym typeface="Calibri"/>
              </a:rPr>
            </a:br>
            <a:r>
              <a:rPr b="0" i="1" lang="et-EE" sz="3600" u="none" strike="noStrike">
                <a:solidFill>
                  <a:srgbClr val="000000"/>
                </a:solidFill>
                <a:latin typeface="Calibri"/>
                <a:ea typeface="Calibri"/>
                <a:cs typeface="Calibri"/>
                <a:sym typeface="Calibri"/>
              </a:rPr>
              <a:t>Gyrus precentralis </a:t>
            </a:r>
            <a:r>
              <a:rPr b="0" i="0" lang="et-EE" sz="3600" u="none" strike="noStrike">
                <a:solidFill>
                  <a:srgbClr val="000000"/>
                </a:solidFill>
                <a:latin typeface="Calibri"/>
                <a:ea typeface="Calibri"/>
                <a:cs typeface="Calibri"/>
                <a:sym typeface="Calibri"/>
              </a:rPr>
              <a:t>– motor area   </a:t>
            </a:r>
            <a:r>
              <a:rPr b="0" i="1" lang="et-EE" sz="3600" u="none" strike="noStrike">
                <a:solidFill>
                  <a:srgbClr val="000000"/>
                </a:solidFill>
                <a:latin typeface="Calibri"/>
                <a:ea typeface="Calibri"/>
                <a:cs typeface="Calibri"/>
                <a:sym typeface="Calibri"/>
              </a:rPr>
              <a:t>Gyrus postcentralis </a:t>
            </a:r>
            <a:r>
              <a:rPr b="0" i="0" lang="et-EE" sz="3600" u="none" strike="noStrike">
                <a:solidFill>
                  <a:srgbClr val="000000"/>
                </a:solidFill>
                <a:latin typeface="Calibri"/>
                <a:ea typeface="Calibri"/>
                <a:cs typeface="Calibri"/>
                <a:sym typeface="Calibri"/>
              </a:rPr>
              <a:t>– sensory area</a:t>
            </a:r>
            <a:br>
              <a:rPr b="0" lang="et-EE"/>
            </a:br>
            <a:br>
              <a:rPr lang="et-EE"/>
            </a:br>
            <a:endParaRPr/>
          </a:p>
        </p:txBody>
      </p:sp>
      <p:sp>
        <p:nvSpPr>
          <p:cNvPr id="277" name="Google Shape;277;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78" name="Google Shape;278;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79" name="Google Shape;279;p22"/>
          <p:cNvPicPr preferRelativeResize="0"/>
          <p:nvPr/>
        </p:nvPicPr>
        <p:blipFill rotWithShape="1">
          <a:blip r:embed="rId3">
            <a:alphaModFix/>
          </a:blip>
          <a:srcRect b="0" l="0" r="0" t="0"/>
          <a:stretch/>
        </p:blipFill>
        <p:spPr>
          <a:xfrm>
            <a:off x="1787236" y="1825625"/>
            <a:ext cx="7620000" cy="4076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Movements</a:t>
            </a:r>
            <a:endParaRPr/>
          </a:p>
        </p:txBody>
      </p:sp>
      <p:sp>
        <p:nvSpPr>
          <p:cNvPr id="285" name="Google Shape;285;p23"/>
          <p:cNvSpPr txBox="1"/>
          <p:nvPr>
            <p:ph idx="1" type="body"/>
          </p:nvPr>
        </p:nvSpPr>
        <p:spPr>
          <a:xfrm>
            <a:off x="838200" y="1825625"/>
            <a:ext cx="10515600" cy="367918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F2F2E"/>
              </a:buClr>
              <a:buSzPts val="2800"/>
              <a:buChar char="•"/>
            </a:pPr>
            <a:r>
              <a:rPr b="0" i="0" lang="et-EE">
                <a:solidFill>
                  <a:srgbClr val="2F2F2E"/>
                </a:solidFill>
                <a:latin typeface="Avenir"/>
                <a:ea typeface="Avenir"/>
                <a:cs typeface="Avenir"/>
                <a:sym typeface="Avenir"/>
              </a:rPr>
              <a:t>Human moving is vital for his life</a:t>
            </a:r>
            <a:endParaRPr b="0" i="0">
              <a:solidFill>
                <a:srgbClr val="2F2F2E"/>
              </a:solidFill>
              <a:latin typeface="Avenir"/>
              <a:ea typeface="Avenir"/>
              <a:cs typeface="Avenir"/>
              <a:sym typeface="Avenir"/>
            </a:endParaRPr>
          </a:p>
          <a:p>
            <a:pPr indent="-228600" lvl="0" marL="228600" rtl="0" algn="l">
              <a:lnSpc>
                <a:spcPct val="90000"/>
              </a:lnSpc>
              <a:spcBef>
                <a:spcPts val="1000"/>
              </a:spcBef>
              <a:spcAft>
                <a:spcPts val="0"/>
              </a:spcAft>
              <a:buClr>
                <a:srgbClr val="2F2F2E"/>
              </a:buClr>
              <a:buSzPts val="2800"/>
              <a:buChar char="•"/>
            </a:pPr>
            <a:r>
              <a:rPr b="0" i="0" lang="et-EE">
                <a:solidFill>
                  <a:srgbClr val="2F2F2E"/>
                </a:solidFill>
                <a:latin typeface="Avenir"/>
                <a:ea typeface="Avenir"/>
                <a:cs typeface="Avenir"/>
                <a:sym typeface="Avenir"/>
              </a:rPr>
              <a:t>The body is designed to move in all directions</a:t>
            </a:r>
            <a:endParaRPr b="0" i="0">
              <a:solidFill>
                <a:srgbClr val="2F2F2E"/>
              </a:solidFill>
              <a:latin typeface="Avenir"/>
              <a:ea typeface="Avenir"/>
              <a:cs typeface="Avenir"/>
              <a:sym typeface="Avenir"/>
            </a:endParaRPr>
          </a:p>
          <a:p>
            <a:pPr indent="-228600" lvl="0" marL="228600" rtl="0" algn="l">
              <a:lnSpc>
                <a:spcPct val="90000"/>
              </a:lnSpc>
              <a:spcBef>
                <a:spcPts val="1000"/>
              </a:spcBef>
              <a:spcAft>
                <a:spcPts val="0"/>
              </a:spcAft>
              <a:buClr>
                <a:srgbClr val="2F2F2E"/>
              </a:buClr>
              <a:buSzPts val="2800"/>
              <a:buChar char="•"/>
            </a:pPr>
            <a:r>
              <a:rPr lang="et-EE">
                <a:solidFill>
                  <a:srgbClr val="2F2F2E"/>
                </a:solidFill>
                <a:latin typeface="Avenir"/>
                <a:ea typeface="Avenir"/>
                <a:cs typeface="Avenir"/>
                <a:sym typeface="Avenir"/>
              </a:rPr>
              <a:t>The human can</a:t>
            </a:r>
            <a:r>
              <a:rPr b="0" i="0" lang="et-EE">
                <a:solidFill>
                  <a:srgbClr val="2F2F2E"/>
                </a:solidFill>
                <a:latin typeface="Avenir"/>
                <a:ea typeface="Avenir"/>
                <a:cs typeface="Avenir"/>
                <a:sym typeface="Avenir"/>
              </a:rPr>
              <a:t> walk, run, jump, swim, bend forward, backwards and so on</a:t>
            </a:r>
            <a:endParaRPr b="0" i="0">
              <a:solidFill>
                <a:srgbClr val="2F2F2E"/>
              </a:solidFill>
              <a:latin typeface="Avenir"/>
              <a:ea typeface="Avenir"/>
              <a:cs typeface="Avenir"/>
              <a:sym typeface="Avenir"/>
            </a:endParaRPr>
          </a:p>
          <a:p>
            <a:pPr indent="-228600" lvl="0" marL="228600" rtl="0" algn="l">
              <a:lnSpc>
                <a:spcPct val="90000"/>
              </a:lnSpc>
              <a:spcBef>
                <a:spcPts val="1000"/>
              </a:spcBef>
              <a:spcAft>
                <a:spcPts val="0"/>
              </a:spcAft>
              <a:buClr>
                <a:srgbClr val="2F2F2E"/>
              </a:buClr>
              <a:buSzPts val="2800"/>
              <a:buChar char="•"/>
            </a:pPr>
            <a:r>
              <a:rPr b="0" i="0" lang="et-EE">
                <a:solidFill>
                  <a:srgbClr val="2F2F2E"/>
                </a:solidFill>
                <a:latin typeface="Avenir"/>
                <a:ea typeface="Avenir"/>
                <a:cs typeface="Avenir"/>
                <a:sym typeface="Avenir"/>
              </a:rPr>
              <a:t>All moving is directed by the motor system of the nervous system</a:t>
            </a:r>
            <a:endParaRPr b="0" i="0">
              <a:solidFill>
                <a:srgbClr val="2F2F2E"/>
              </a:solidFill>
              <a:latin typeface="Avenir"/>
              <a:ea typeface="Avenir"/>
              <a:cs typeface="Avenir"/>
              <a:sym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Motor system I</a:t>
            </a:r>
            <a:endParaRPr/>
          </a:p>
        </p:txBody>
      </p:sp>
      <p:sp>
        <p:nvSpPr>
          <p:cNvPr id="291" name="Google Shape;291;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00000"/>
              </a:buClr>
              <a:buSzPct val="100000"/>
              <a:buNone/>
            </a:pPr>
            <a:r>
              <a:rPr i="1" lang="et-EE" sz="1800">
                <a:solidFill>
                  <a:srgbClr val="000000"/>
                </a:solidFill>
                <a:latin typeface="Calibri"/>
                <a:ea typeface="Calibri"/>
                <a:cs typeface="Calibri"/>
                <a:sym typeface="Calibri"/>
              </a:rPr>
              <a:t>Anatomical  and functional substrates of motor system:</a:t>
            </a:r>
            <a:endParaRPr/>
          </a:p>
          <a:p>
            <a:pPr indent="0" lvl="0" marL="0" rtl="0" algn="l">
              <a:lnSpc>
                <a:spcPct val="90000"/>
              </a:lnSpc>
              <a:spcBef>
                <a:spcPts val="0"/>
              </a:spcBef>
              <a:spcAft>
                <a:spcPts val="0"/>
              </a:spcAft>
              <a:buClr>
                <a:schemeClr val="dk1"/>
              </a:buClr>
              <a:buSzPct val="100000"/>
              <a:buNone/>
            </a:pPr>
            <a:r>
              <a:t/>
            </a:r>
            <a:endParaRPr i="1" sz="1800">
              <a:solidFill>
                <a:srgbClr val="000000"/>
              </a:solidFill>
              <a:latin typeface="Calibri"/>
              <a:ea typeface="Calibri"/>
              <a:cs typeface="Calibri"/>
              <a:sym typeface="Calibri"/>
            </a:endParaRPr>
          </a:p>
          <a:p>
            <a:pPr indent="0" lvl="0" marL="0" rtl="0" algn="l">
              <a:lnSpc>
                <a:spcPct val="90000"/>
              </a:lnSpc>
              <a:spcBef>
                <a:spcPts val="0"/>
              </a:spcBef>
              <a:spcAft>
                <a:spcPts val="0"/>
              </a:spcAft>
              <a:buClr>
                <a:srgbClr val="000000"/>
              </a:buClr>
              <a:buSzPct val="100000"/>
              <a:buNone/>
            </a:pPr>
            <a:r>
              <a:rPr b="1" i="0" lang="et-EE" sz="1800" u="none" strike="noStrike">
                <a:solidFill>
                  <a:srgbClr val="000000"/>
                </a:solidFill>
                <a:latin typeface="Calibri"/>
                <a:ea typeface="Calibri"/>
                <a:cs typeface="Calibri"/>
                <a:sym typeface="Calibri"/>
              </a:rPr>
              <a:t>Central motor neuron: </a:t>
            </a:r>
            <a:r>
              <a:rPr b="1" lang="et-EE" sz="1800">
                <a:solidFill>
                  <a:srgbClr val="000000"/>
                </a:solidFill>
                <a:latin typeface="Calibri"/>
                <a:ea typeface="Calibri"/>
                <a:cs typeface="Calibri"/>
                <a:sym typeface="Calibri"/>
              </a:rPr>
              <a:t>Cortex (neurons in the gyrus precentralis)</a:t>
            </a:r>
            <a:endParaRPr/>
          </a:p>
          <a:p>
            <a:pPr indent="0" lvl="0" marL="0" rtl="0" algn="l">
              <a:lnSpc>
                <a:spcPct val="90000"/>
              </a:lnSpc>
              <a:spcBef>
                <a:spcPts val="1000"/>
              </a:spcBef>
              <a:spcAft>
                <a:spcPts val="0"/>
              </a:spcAft>
              <a:buClr>
                <a:srgbClr val="000000"/>
              </a:buClr>
              <a:buSzPct val="100000"/>
              <a:buNone/>
            </a:pPr>
            <a:r>
              <a:rPr b="1" i="1" lang="et-EE" sz="1800" u="none" strike="noStrike">
                <a:solidFill>
                  <a:srgbClr val="000000"/>
                </a:solidFill>
                <a:latin typeface="Calibri"/>
                <a:ea typeface="Calibri"/>
                <a:cs typeface="Calibri"/>
                <a:sym typeface="Calibri"/>
              </a:rPr>
              <a:t>Corticospinal tract </a:t>
            </a:r>
            <a:r>
              <a:rPr b="0" i="1" lang="et-EE" sz="1800" u="none" strike="noStrike">
                <a:solidFill>
                  <a:srgbClr val="000000"/>
                </a:solidFill>
                <a:latin typeface="Calibri"/>
                <a:ea typeface="Calibri"/>
                <a:cs typeface="Calibri"/>
                <a:sym typeface="Calibri"/>
              </a:rPr>
              <a:t>– main neuronal pathway (white matter)  for voluntary motor functions between precentralis cortex and motor neurons in spinal cord</a:t>
            </a:r>
            <a:endParaRPr b="0" i="1" sz="1800" u="none" strike="noStrike">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000000"/>
              </a:buClr>
              <a:buSzPct val="100000"/>
              <a:buNone/>
            </a:pPr>
            <a:r>
              <a:rPr b="1" i="1" lang="et-EE" sz="1800" u="none" strike="noStrike">
                <a:solidFill>
                  <a:srgbClr val="000000"/>
                </a:solidFill>
                <a:latin typeface="Calibri"/>
                <a:ea typeface="Calibri"/>
                <a:cs typeface="Calibri"/>
                <a:sym typeface="Calibri"/>
              </a:rPr>
              <a:t>Corticobulbar tract </a:t>
            </a:r>
            <a:r>
              <a:rPr b="0" i="1" lang="et-EE" sz="1800" u="none" strike="noStrike">
                <a:solidFill>
                  <a:srgbClr val="000000"/>
                </a:solidFill>
                <a:latin typeface="Calibri"/>
                <a:ea typeface="Calibri"/>
                <a:cs typeface="Calibri"/>
                <a:sym typeface="Calibri"/>
              </a:rPr>
              <a:t>– neuronal pathway  for movements of  cranial nerves. </a:t>
            </a:r>
            <a:endParaRPr/>
          </a:p>
          <a:p>
            <a:pPr indent="0" lvl="0" marL="0" rtl="0" algn="l">
              <a:lnSpc>
                <a:spcPct val="90000"/>
              </a:lnSpc>
              <a:spcBef>
                <a:spcPts val="1000"/>
              </a:spcBef>
              <a:spcAft>
                <a:spcPts val="0"/>
              </a:spcAft>
              <a:buClr>
                <a:srgbClr val="000000"/>
              </a:buClr>
              <a:buSzPct val="100000"/>
              <a:buNone/>
            </a:pPr>
            <a:r>
              <a:rPr b="0" i="0" lang="et-EE" sz="1800" u="none" strike="noStrike">
                <a:solidFill>
                  <a:srgbClr val="000000"/>
                </a:solidFill>
              </a:rPr>
              <a:t>85% pyramidal fibres cross in brainstem</a:t>
            </a:r>
            <a:endParaRPr b="0" i="0" sz="1800" u="none" strike="noStrike">
              <a:solidFill>
                <a:srgbClr val="000000"/>
              </a:solidFill>
            </a:endParaRPr>
          </a:p>
          <a:p>
            <a:pPr indent="0" lvl="0" marL="0" rtl="0" algn="l">
              <a:lnSpc>
                <a:spcPct val="90000"/>
              </a:lnSpc>
              <a:spcBef>
                <a:spcPts val="0"/>
              </a:spcBef>
              <a:spcAft>
                <a:spcPts val="0"/>
              </a:spcAft>
              <a:buClr>
                <a:srgbClr val="000000"/>
              </a:buClr>
              <a:buSzPct val="100000"/>
              <a:buNone/>
            </a:pPr>
            <a:r>
              <a:rPr b="0" i="0" lang="et-EE" sz="1800" u="none" strike="noStrike">
                <a:solidFill>
                  <a:srgbClr val="000000"/>
                </a:solidFill>
                <a:latin typeface="Calibri"/>
                <a:ea typeface="Calibri"/>
                <a:cs typeface="Calibri"/>
                <a:sym typeface="Calibri"/>
              </a:rPr>
              <a:t>Lateral corticospinal tract (crossed)</a:t>
            </a:r>
            <a:endParaRPr b="0" sz="1800"/>
          </a:p>
          <a:p>
            <a:pPr indent="0" lvl="0" marL="0" rtl="0" algn="l">
              <a:lnSpc>
                <a:spcPct val="90000"/>
              </a:lnSpc>
              <a:spcBef>
                <a:spcPts val="0"/>
              </a:spcBef>
              <a:spcAft>
                <a:spcPts val="0"/>
              </a:spcAft>
              <a:buClr>
                <a:srgbClr val="000000"/>
              </a:buClr>
              <a:buSzPct val="100000"/>
              <a:buNone/>
            </a:pPr>
            <a:r>
              <a:rPr b="0" i="0" lang="et-EE" sz="1800" u="none" strike="noStrike">
                <a:solidFill>
                  <a:srgbClr val="000000"/>
                </a:solidFill>
                <a:latin typeface="Calibri"/>
                <a:ea typeface="Calibri"/>
                <a:cs typeface="Calibri"/>
                <a:sym typeface="Calibri"/>
              </a:rPr>
              <a:t>Anterior corticospinal tract (not crossed) </a:t>
            </a:r>
            <a:endParaRPr b="0" sz="1800"/>
          </a:p>
          <a:p>
            <a:pPr indent="0" lvl="0" marL="0" rtl="0" algn="l">
              <a:lnSpc>
                <a:spcPct val="90000"/>
              </a:lnSpc>
              <a:spcBef>
                <a:spcPts val="1000"/>
              </a:spcBef>
              <a:spcAft>
                <a:spcPts val="0"/>
              </a:spcAft>
              <a:buClr>
                <a:schemeClr val="dk1"/>
              </a:buClr>
              <a:buSzPct val="100000"/>
              <a:buNone/>
            </a:pPr>
            <a:r>
              <a:t/>
            </a:r>
            <a:endParaRPr b="0" sz="1800"/>
          </a:p>
          <a:p>
            <a:pPr indent="0" lvl="0" marL="0" rtl="0" algn="l">
              <a:lnSpc>
                <a:spcPct val="90000"/>
              </a:lnSpc>
              <a:spcBef>
                <a:spcPts val="1000"/>
              </a:spcBef>
              <a:spcAft>
                <a:spcPts val="0"/>
              </a:spcAft>
              <a:buClr>
                <a:schemeClr val="dk1"/>
              </a:buClr>
              <a:buSzPct val="100000"/>
              <a:buNone/>
            </a:pPr>
            <a:br>
              <a:rPr lang="et-EE"/>
            </a:br>
            <a:br>
              <a:rPr lang="et-EE"/>
            </a:br>
            <a:endParaRPr/>
          </a:p>
        </p:txBody>
      </p:sp>
      <p:pic>
        <p:nvPicPr>
          <p:cNvPr id="292" name="Google Shape;292;p24"/>
          <p:cNvPicPr preferRelativeResize="0"/>
          <p:nvPr>
            <p:ph idx="2" type="body"/>
          </p:nvPr>
        </p:nvPicPr>
        <p:blipFill rotWithShape="1">
          <a:blip r:embed="rId3">
            <a:alphaModFix/>
          </a:blip>
          <a:srcRect b="0" l="0" r="0" t="0"/>
          <a:stretch/>
        </p:blipFill>
        <p:spPr>
          <a:xfrm>
            <a:off x="7182905" y="1825625"/>
            <a:ext cx="3160189" cy="4351338"/>
          </a:xfrm>
          <a:prstGeom prst="rect">
            <a:avLst/>
          </a:prstGeom>
          <a:noFill/>
          <a:ln>
            <a:noFill/>
          </a:ln>
        </p:spPr>
      </p:pic>
      <p:cxnSp>
        <p:nvCxnSpPr>
          <p:cNvPr id="293" name="Google Shape;293;p24"/>
          <p:cNvCxnSpPr/>
          <p:nvPr/>
        </p:nvCxnSpPr>
        <p:spPr>
          <a:xfrm>
            <a:off x="5577016" y="2232454"/>
            <a:ext cx="2253750" cy="0"/>
          </a:xfrm>
          <a:prstGeom prst="straightConnector1">
            <a:avLst/>
          </a:prstGeom>
          <a:noFill/>
          <a:ln cap="flat" cmpd="sng" w="9525">
            <a:solidFill>
              <a:srgbClr val="FF0000"/>
            </a:solidFill>
            <a:prstDash val="solid"/>
            <a:miter lim="800000"/>
            <a:headEnd len="med" w="med" type="none"/>
            <a:tailEnd len="med" w="med" type="triangle"/>
          </a:ln>
        </p:spPr>
      </p:cxnSp>
      <p:sp>
        <p:nvSpPr>
          <p:cNvPr id="294" name="Google Shape;294;p24"/>
          <p:cNvSpPr txBox="1"/>
          <p:nvPr/>
        </p:nvSpPr>
        <p:spPr>
          <a:xfrm>
            <a:off x="1332689" y="4980562"/>
            <a:ext cx="3186530" cy="646331"/>
          </a:xfrm>
          <a:prstGeom prst="rect">
            <a:avLst/>
          </a:prstGeom>
          <a:solidFill>
            <a:srgbClr val="D8E2F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Clinical note:</a:t>
            </a:r>
            <a:endParaRPr/>
          </a:p>
          <a:p>
            <a:pPr indent="0" lvl="0" marL="0" marR="0" rtl="0" algn="l">
              <a:spcBef>
                <a:spcPts val="0"/>
              </a:spcBef>
              <a:spcAft>
                <a:spcPts val="0"/>
              </a:spcAft>
              <a:buNone/>
            </a:pPr>
            <a:r>
              <a:rPr lang="et-EE" sz="1800">
                <a:solidFill>
                  <a:schemeClr val="dk1"/>
                </a:solidFill>
                <a:latin typeface="Calibri"/>
                <a:ea typeface="Calibri"/>
                <a:cs typeface="Calibri"/>
                <a:sym typeface="Calibri"/>
              </a:rPr>
              <a:t>limb weakness – spastic paresis</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Motor system II</a:t>
            </a:r>
            <a:endParaRPr/>
          </a:p>
        </p:txBody>
      </p:sp>
      <p:sp>
        <p:nvSpPr>
          <p:cNvPr id="300" name="Google Shape;300;p25"/>
          <p:cNvSpPr txBox="1"/>
          <p:nvPr>
            <p:ph idx="1" type="body"/>
          </p:nvPr>
        </p:nvSpPr>
        <p:spPr>
          <a:xfrm>
            <a:off x="790777" y="1610973"/>
            <a:ext cx="5181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br>
              <a:rPr b="0" lang="et-EE"/>
            </a:br>
            <a:r>
              <a:rPr b="1" i="0" lang="et-EE" sz="1800" u="none" strike="noStrike">
                <a:solidFill>
                  <a:srgbClr val="000000"/>
                </a:solidFill>
                <a:latin typeface="Calibri"/>
                <a:ea typeface="Calibri"/>
                <a:cs typeface="Calibri"/>
                <a:sym typeface="Calibri"/>
              </a:rPr>
              <a:t>Peripheral motor neuron:  neurons in the a</a:t>
            </a:r>
            <a:r>
              <a:rPr b="1" lang="et-EE" sz="1800">
                <a:solidFill>
                  <a:srgbClr val="000000"/>
                </a:solidFill>
                <a:latin typeface="Calibri"/>
                <a:ea typeface="Calibri"/>
                <a:cs typeface="Calibri"/>
                <a:sym typeface="Calibri"/>
              </a:rPr>
              <a:t>nterior horn (grey matter)</a:t>
            </a:r>
            <a:endParaRPr/>
          </a:p>
          <a:p>
            <a:pPr indent="0" lvl="0" marL="0" rtl="0" algn="l">
              <a:lnSpc>
                <a:spcPct val="90000"/>
              </a:lnSpc>
              <a:spcBef>
                <a:spcPts val="0"/>
              </a:spcBef>
              <a:spcAft>
                <a:spcPts val="0"/>
              </a:spcAft>
              <a:buClr>
                <a:schemeClr val="dk1"/>
              </a:buClr>
              <a:buSzPts val="2800"/>
              <a:buNone/>
            </a:pPr>
            <a:br>
              <a:rPr b="0" lang="et-EE"/>
            </a:br>
            <a:r>
              <a:rPr b="0" i="0" lang="et-EE" sz="1800" u="none" strike="noStrike">
                <a:solidFill>
                  <a:srgbClr val="000000"/>
                </a:solidFill>
                <a:latin typeface="Calibri"/>
                <a:ea typeface="Calibri"/>
                <a:cs typeface="Calibri"/>
                <a:sym typeface="Calibri"/>
              </a:rPr>
              <a:t>Anterior root</a:t>
            </a:r>
            <a:endParaRPr b="0"/>
          </a:p>
          <a:p>
            <a:pPr indent="0" lvl="0" marL="0" rtl="0" algn="l">
              <a:lnSpc>
                <a:spcPct val="90000"/>
              </a:lnSpc>
              <a:spcBef>
                <a:spcPts val="0"/>
              </a:spcBef>
              <a:spcAft>
                <a:spcPts val="0"/>
              </a:spcAft>
              <a:buClr>
                <a:schemeClr val="dk1"/>
              </a:buClr>
              <a:buSzPts val="2800"/>
              <a:buNone/>
            </a:pPr>
            <a:br>
              <a:rPr b="0" lang="et-EE"/>
            </a:br>
            <a:r>
              <a:rPr b="0" i="0" lang="et-EE" sz="1800" u="none" strike="noStrike">
                <a:solidFill>
                  <a:srgbClr val="000000"/>
                </a:solidFill>
                <a:latin typeface="Calibri"/>
                <a:ea typeface="Calibri"/>
                <a:cs typeface="Calibri"/>
                <a:sym typeface="Calibri"/>
              </a:rPr>
              <a:t>Nerve plexus</a:t>
            </a:r>
            <a:endParaRPr b="0"/>
          </a:p>
          <a:p>
            <a:pPr indent="0" lvl="0" marL="0" rtl="0" algn="l">
              <a:lnSpc>
                <a:spcPct val="90000"/>
              </a:lnSpc>
              <a:spcBef>
                <a:spcPts val="0"/>
              </a:spcBef>
              <a:spcAft>
                <a:spcPts val="0"/>
              </a:spcAft>
              <a:buClr>
                <a:schemeClr val="dk1"/>
              </a:buClr>
              <a:buSzPts val="2800"/>
              <a:buNone/>
            </a:pPr>
            <a:br>
              <a:rPr b="0" lang="et-EE"/>
            </a:br>
            <a:r>
              <a:rPr b="0" i="0" lang="et-EE" sz="1800" u="none" strike="noStrike">
                <a:solidFill>
                  <a:srgbClr val="000000"/>
                </a:solidFill>
                <a:latin typeface="Calibri"/>
                <a:ea typeface="Calibri"/>
                <a:cs typeface="Calibri"/>
                <a:sym typeface="Calibri"/>
              </a:rPr>
              <a:t>Peripheral nerve</a:t>
            </a:r>
            <a:endParaRPr b="0"/>
          </a:p>
          <a:p>
            <a:pPr indent="0" lvl="0" marL="0" rtl="0" algn="l">
              <a:lnSpc>
                <a:spcPct val="90000"/>
              </a:lnSpc>
              <a:spcBef>
                <a:spcPts val="0"/>
              </a:spcBef>
              <a:spcAft>
                <a:spcPts val="0"/>
              </a:spcAft>
              <a:buClr>
                <a:schemeClr val="dk1"/>
              </a:buClr>
              <a:buSzPts val="2800"/>
              <a:buNone/>
            </a:pPr>
            <a:br>
              <a:rPr b="0" lang="et-EE"/>
            </a:br>
            <a:r>
              <a:rPr b="0" i="0" lang="et-EE" sz="1800" u="none" strike="noStrike">
                <a:solidFill>
                  <a:srgbClr val="000000"/>
                </a:solidFill>
                <a:latin typeface="Calibri"/>
                <a:ea typeface="Calibri"/>
                <a:cs typeface="Calibri"/>
                <a:sym typeface="Calibri"/>
              </a:rPr>
              <a:t>Motor end plates of </a:t>
            </a:r>
            <a:endParaRPr b="0"/>
          </a:p>
          <a:p>
            <a:pPr indent="0" lvl="0" marL="0" rtl="0" algn="l">
              <a:lnSpc>
                <a:spcPct val="90000"/>
              </a:lnSpc>
              <a:spcBef>
                <a:spcPts val="0"/>
              </a:spcBef>
              <a:spcAft>
                <a:spcPts val="0"/>
              </a:spcAft>
              <a:buClr>
                <a:srgbClr val="000000"/>
              </a:buClr>
              <a:buSzPts val="1800"/>
              <a:buNone/>
            </a:pPr>
            <a:r>
              <a:rPr b="0" i="0" lang="et-EE" sz="1800" u="none" strike="noStrike">
                <a:solidFill>
                  <a:srgbClr val="000000"/>
                </a:solidFill>
                <a:latin typeface="Calibri"/>
                <a:ea typeface="Calibri"/>
                <a:cs typeface="Calibri"/>
                <a:sym typeface="Calibri"/>
              </a:rPr>
              <a:t>neuromuscular junction</a:t>
            </a:r>
            <a:endParaRPr b="0"/>
          </a:p>
          <a:p>
            <a:pPr indent="0" lvl="0" marL="0" rtl="0" algn="l">
              <a:lnSpc>
                <a:spcPct val="90000"/>
              </a:lnSpc>
              <a:spcBef>
                <a:spcPts val="1000"/>
              </a:spcBef>
              <a:spcAft>
                <a:spcPts val="0"/>
              </a:spcAft>
              <a:buClr>
                <a:schemeClr val="dk1"/>
              </a:buClr>
              <a:buSzPts val="2800"/>
              <a:buNone/>
            </a:pPr>
            <a:br>
              <a:rPr lang="et-EE"/>
            </a:br>
            <a:endParaRPr/>
          </a:p>
        </p:txBody>
      </p:sp>
      <p:sp>
        <p:nvSpPr>
          <p:cNvPr id="301" name="Google Shape;301;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lnSpcReduction="10000"/>
          </a:bodyPr>
          <a:lstStyle/>
          <a:p>
            <a:pPr indent="-50800" lvl="0" marL="228600" rtl="0" algn="l">
              <a:lnSpc>
                <a:spcPct val="90000"/>
              </a:lnSpc>
              <a:spcBef>
                <a:spcPts val="0"/>
              </a:spcBef>
              <a:spcAft>
                <a:spcPts val="0"/>
              </a:spcAft>
              <a:buClr>
                <a:schemeClr val="dk1"/>
              </a:buClr>
              <a:buSzPts val="2800"/>
              <a:buNone/>
            </a:pPr>
            <a:r>
              <a:t/>
            </a:r>
            <a:endParaRPr/>
          </a:p>
        </p:txBody>
      </p:sp>
      <p:pic>
        <p:nvPicPr>
          <p:cNvPr descr="cibaII XI1" id="302" name="Google Shape;302;p25"/>
          <p:cNvPicPr preferRelativeResize="0"/>
          <p:nvPr/>
        </p:nvPicPr>
        <p:blipFill rotWithShape="1">
          <a:blip r:embed="rId3">
            <a:alphaModFix/>
          </a:blip>
          <a:srcRect b="0" l="0" r="0" t="0"/>
          <a:stretch/>
        </p:blipFill>
        <p:spPr>
          <a:xfrm>
            <a:off x="6419446" y="473218"/>
            <a:ext cx="4087949" cy="6176963"/>
          </a:xfrm>
          <a:prstGeom prst="rect">
            <a:avLst/>
          </a:prstGeom>
          <a:noFill/>
          <a:ln>
            <a:noFill/>
          </a:ln>
        </p:spPr>
      </p:pic>
      <p:sp>
        <p:nvSpPr>
          <p:cNvPr id="303" name="Google Shape;303;p25"/>
          <p:cNvSpPr txBox="1"/>
          <p:nvPr/>
        </p:nvSpPr>
        <p:spPr>
          <a:xfrm>
            <a:off x="1332689" y="4980562"/>
            <a:ext cx="3186530" cy="646331"/>
          </a:xfrm>
          <a:prstGeom prst="rect">
            <a:avLst/>
          </a:prstGeom>
          <a:solidFill>
            <a:srgbClr val="D8E2F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Clinical note:</a:t>
            </a:r>
            <a:endParaRPr/>
          </a:p>
          <a:p>
            <a:pPr indent="0" lvl="0" marL="0" marR="0" rtl="0" algn="l">
              <a:spcBef>
                <a:spcPts val="0"/>
              </a:spcBef>
              <a:spcAft>
                <a:spcPts val="0"/>
              </a:spcAft>
              <a:buNone/>
            </a:pPr>
            <a:r>
              <a:rPr lang="et-EE" sz="1800">
                <a:solidFill>
                  <a:schemeClr val="dk1"/>
                </a:solidFill>
                <a:latin typeface="Calibri"/>
                <a:ea typeface="Calibri"/>
                <a:cs typeface="Calibri"/>
                <a:sym typeface="Calibri"/>
              </a:rPr>
              <a:t>limb weakness –flaccid paresis</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Motor regulation systems</a:t>
            </a:r>
            <a:endParaRPr/>
          </a:p>
        </p:txBody>
      </p:sp>
      <p:sp>
        <p:nvSpPr>
          <p:cNvPr id="309" name="Google Shape;309;p26"/>
          <p:cNvSpPr txBox="1"/>
          <p:nvPr>
            <p:ph idx="1" type="body"/>
          </p:nvPr>
        </p:nvSpPr>
        <p:spPr>
          <a:xfrm>
            <a:off x="838200" y="1825625"/>
            <a:ext cx="10515600" cy="36791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t-EE"/>
              <a:t>To move smooth, precise and economical execution</a:t>
            </a:r>
            <a:endParaRPr/>
          </a:p>
          <a:p>
            <a:pPr indent="-228600" lvl="0" marL="228600" rtl="0" algn="l">
              <a:lnSpc>
                <a:spcPct val="90000"/>
              </a:lnSpc>
              <a:spcBef>
                <a:spcPts val="1000"/>
              </a:spcBef>
              <a:spcAft>
                <a:spcPts val="0"/>
              </a:spcAft>
              <a:buClr>
                <a:schemeClr val="dk1"/>
              </a:buClr>
              <a:buSzPts val="2800"/>
              <a:buChar char="•"/>
            </a:pPr>
            <a:r>
              <a:rPr lang="et-EE"/>
              <a:t>Integrate proprioceptive input from the peripheral nerves, posterior columns, thalamus, thalamocortical pathways, further input from the vestibular apparatus and visual system, use feedback data to optimize allmovement at every moment</a:t>
            </a:r>
            <a:endParaRPr/>
          </a:p>
          <a:p>
            <a:pPr indent="-228600" lvl="0" marL="228600" rtl="0" algn="l">
              <a:lnSpc>
                <a:spcPct val="90000"/>
              </a:lnSpc>
              <a:spcBef>
                <a:spcPts val="1000"/>
              </a:spcBef>
              <a:spcAft>
                <a:spcPts val="0"/>
              </a:spcAft>
              <a:buClr>
                <a:schemeClr val="dk1"/>
              </a:buClr>
              <a:buSzPts val="2800"/>
              <a:buChar char="•"/>
            </a:pPr>
            <a:r>
              <a:rPr lang="et-EE"/>
              <a:t>Plan the force and amplitude of the movement</a:t>
            </a:r>
            <a:endParaRPr/>
          </a:p>
          <a:p>
            <a:pPr indent="-228600" lvl="0" marL="228600" rtl="0" algn="l">
              <a:lnSpc>
                <a:spcPct val="90000"/>
              </a:lnSpc>
              <a:spcBef>
                <a:spcPts val="1000"/>
              </a:spcBef>
              <a:spcAft>
                <a:spcPts val="0"/>
              </a:spcAft>
              <a:buClr>
                <a:schemeClr val="dk1"/>
              </a:buClr>
              <a:buSzPts val="2800"/>
              <a:buChar char="•"/>
            </a:pPr>
            <a:r>
              <a:rPr lang="et-EE"/>
              <a:t>Coordinate the activity of all of the muscles taking part in a movement</a:t>
            </a:r>
            <a:endParaRPr/>
          </a:p>
        </p:txBody>
      </p:sp>
      <p:sp>
        <p:nvSpPr>
          <p:cNvPr id="310" name="Google Shape;310;p26"/>
          <p:cNvSpPr txBox="1"/>
          <p:nvPr/>
        </p:nvSpPr>
        <p:spPr>
          <a:xfrm>
            <a:off x="5006501" y="4996091"/>
            <a:ext cx="5778232" cy="1200329"/>
          </a:xfrm>
          <a:prstGeom prst="rect">
            <a:avLst/>
          </a:prstGeom>
          <a:solidFill>
            <a:srgbClr val="D8E2F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Clinical note:</a:t>
            </a:r>
            <a:endParaRPr/>
          </a:p>
          <a:p>
            <a:pPr indent="0" lvl="0" marL="0" marR="0" rtl="0" algn="l">
              <a:spcBef>
                <a:spcPts val="0"/>
              </a:spcBef>
              <a:spcAft>
                <a:spcPts val="0"/>
              </a:spcAft>
              <a:buNone/>
            </a:pPr>
            <a:r>
              <a:rPr lang="et-EE" sz="1800">
                <a:solidFill>
                  <a:schemeClr val="dk1"/>
                </a:solidFill>
                <a:latin typeface="Calibri"/>
                <a:ea typeface="Calibri"/>
                <a:cs typeface="Calibri"/>
                <a:sym typeface="Calibri"/>
              </a:rPr>
              <a:t>Ataxia – repeated deviation from the idealline movement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t-EE" sz="1800">
                <a:solidFill>
                  <a:schemeClr val="dk1"/>
                </a:solidFill>
                <a:latin typeface="Calibri"/>
                <a:ea typeface="Calibri"/>
                <a:cs typeface="Calibri"/>
                <a:sym typeface="Calibri"/>
              </a:rPr>
              <a:t>Hypokinesia – generalized slowing of all movements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t-EE" sz="1800">
                <a:solidFill>
                  <a:schemeClr val="dk1"/>
                </a:solidFill>
                <a:latin typeface="Calibri"/>
                <a:ea typeface="Calibri"/>
                <a:cs typeface="Calibri"/>
                <a:sym typeface="Calibri"/>
              </a:rPr>
              <a:t>Involuntary movements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Cerebellum</a:t>
            </a:r>
            <a:endParaRPr/>
          </a:p>
        </p:txBody>
      </p:sp>
      <p:sp>
        <p:nvSpPr>
          <p:cNvPr id="316" name="Google Shape;316;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t-EE"/>
              <a:t>Fine motor control</a:t>
            </a:r>
            <a:endParaRPr/>
          </a:p>
          <a:p>
            <a:pPr indent="-228600" lvl="0" marL="228600" rtl="0" algn="l">
              <a:lnSpc>
                <a:spcPct val="90000"/>
              </a:lnSpc>
              <a:spcBef>
                <a:spcPts val="1000"/>
              </a:spcBef>
              <a:spcAft>
                <a:spcPts val="0"/>
              </a:spcAft>
              <a:buClr>
                <a:schemeClr val="dk1"/>
              </a:buClr>
              <a:buSzPct val="100000"/>
              <a:buChar char="•"/>
            </a:pPr>
            <a:r>
              <a:rPr lang="et-EE"/>
              <a:t>receives a very large amount of general and special sensory input (particulary vestibular and proprioseptive), together with motor impulses</a:t>
            </a:r>
            <a:endParaRPr/>
          </a:p>
          <a:p>
            <a:pPr indent="-228600" lvl="0" marL="228600" rtl="0" algn="l">
              <a:lnSpc>
                <a:spcPct val="90000"/>
              </a:lnSpc>
              <a:spcBef>
                <a:spcPts val="1000"/>
              </a:spcBef>
              <a:spcAft>
                <a:spcPts val="0"/>
              </a:spcAft>
              <a:buClr>
                <a:schemeClr val="dk1"/>
              </a:buClr>
              <a:buSzPct val="100000"/>
              <a:buChar char="•"/>
            </a:pPr>
            <a:r>
              <a:rPr lang="et-EE"/>
              <a:t>Modulate the activity of motor nuclear areas in the brain and spinal cord</a:t>
            </a:r>
            <a:endParaRPr/>
          </a:p>
          <a:p>
            <a:pPr indent="-228600" lvl="0" marL="228600" rtl="0" algn="l">
              <a:lnSpc>
                <a:spcPct val="90000"/>
              </a:lnSpc>
              <a:spcBef>
                <a:spcPts val="1000"/>
              </a:spcBef>
              <a:spcAft>
                <a:spcPts val="0"/>
              </a:spcAft>
              <a:buClr>
                <a:schemeClr val="dk1"/>
              </a:buClr>
              <a:buSzPct val="100000"/>
              <a:buChar char="•"/>
            </a:pPr>
            <a:r>
              <a:rPr lang="et-EE"/>
              <a:t>Anatomically is made up of two hemispheres and the vermis that lies between them.</a:t>
            </a:r>
            <a:endParaRPr/>
          </a:p>
          <a:p>
            <a:pPr indent="-228600" lvl="0" marL="228600" rtl="0" algn="l">
              <a:lnSpc>
                <a:spcPct val="90000"/>
              </a:lnSpc>
              <a:spcBef>
                <a:spcPts val="1000"/>
              </a:spcBef>
              <a:spcAft>
                <a:spcPts val="0"/>
              </a:spcAft>
              <a:buClr>
                <a:schemeClr val="dk1"/>
              </a:buClr>
              <a:buSzPct val="100000"/>
              <a:buChar char="•"/>
            </a:pPr>
            <a:r>
              <a:rPr lang="et-EE"/>
              <a:t>Connection to the brainstem by three cerebellar peduncles</a:t>
            </a:r>
            <a:endParaRPr/>
          </a:p>
          <a:p>
            <a:pPr indent="-228600" lvl="0" marL="228600" rtl="0" algn="l">
              <a:lnSpc>
                <a:spcPct val="90000"/>
              </a:lnSpc>
              <a:spcBef>
                <a:spcPts val="1000"/>
              </a:spcBef>
              <a:spcAft>
                <a:spcPts val="0"/>
              </a:spcAft>
              <a:buClr>
                <a:schemeClr val="dk1"/>
              </a:buClr>
              <a:buSzPct val="100000"/>
              <a:buChar char="•"/>
            </a:pPr>
            <a:r>
              <a:rPr lang="et-EE"/>
              <a:t>Cerebellar cortex is primarily responsible for the integration and processing of afferent impulses</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317" name="Google Shape;317;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77500" lnSpcReduction="20000"/>
          </a:bodyPr>
          <a:lstStyle/>
          <a:p>
            <a:pPr indent="-90804" lvl="0" marL="228600" rtl="0" algn="l">
              <a:lnSpc>
                <a:spcPct val="90000"/>
              </a:lnSpc>
              <a:spcBef>
                <a:spcPts val="0"/>
              </a:spcBef>
              <a:spcAft>
                <a:spcPts val="0"/>
              </a:spcAft>
              <a:buClr>
                <a:schemeClr val="dk1"/>
              </a:buClr>
              <a:buSzPct val="100000"/>
              <a:buNone/>
            </a:pPr>
            <a:r>
              <a:t/>
            </a:r>
            <a:endParaRPr/>
          </a:p>
        </p:txBody>
      </p:sp>
      <p:pic>
        <p:nvPicPr>
          <p:cNvPr id="318" name="Google Shape;318;p27"/>
          <p:cNvPicPr preferRelativeResize="0"/>
          <p:nvPr/>
        </p:nvPicPr>
        <p:blipFill rotWithShape="1">
          <a:blip r:embed="rId3">
            <a:alphaModFix/>
          </a:blip>
          <a:srcRect b="0" l="0" r="0" t="0"/>
          <a:stretch/>
        </p:blipFill>
        <p:spPr>
          <a:xfrm>
            <a:off x="5806302" y="1825624"/>
            <a:ext cx="6267311" cy="423829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Afferent and efferent connections with cerebellum</a:t>
            </a:r>
            <a:endParaRPr/>
          </a:p>
        </p:txBody>
      </p:sp>
      <p:sp>
        <p:nvSpPr>
          <p:cNvPr id="324" name="Google Shape;324;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b="1" lang="et-EE"/>
              <a:t>The vestibulocerebellum </a:t>
            </a:r>
            <a:r>
              <a:rPr lang="et-EE"/>
              <a:t>receives impulses from the vestibular apparatus carrying information about the position and movements of the head</a:t>
            </a:r>
            <a:endParaRPr/>
          </a:p>
          <a:p>
            <a:pPr indent="-228600" lvl="0" marL="228600" rtl="0" algn="l">
              <a:lnSpc>
                <a:spcPct val="90000"/>
              </a:lnSpc>
              <a:spcBef>
                <a:spcPts val="1000"/>
              </a:spcBef>
              <a:spcAft>
                <a:spcPts val="0"/>
              </a:spcAft>
              <a:buClr>
                <a:schemeClr val="dk1"/>
              </a:buClr>
              <a:buSzPct val="100000"/>
              <a:buChar char="•"/>
            </a:pPr>
            <a:r>
              <a:rPr b="1" lang="et-EE"/>
              <a:t>The spinocerebellum </a:t>
            </a:r>
            <a:r>
              <a:rPr lang="et-EE"/>
              <a:t>controls muscle tone and coordinates the actions of antagonistic muscle groups that participate in stance and gait. Its efferent output affects the activity of the anti-gravity muscles controls the strength of forces induced by movement </a:t>
            </a:r>
            <a:endParaRPr/>
          </a:p>
          <a:p>
            <a:pPr indent="-228600" lvl="0" marL="228600" rtl="0" algn="l">
              <a:lnSpc>
                <a:spcPct val="90000"/>
              </a:lnSpc>
              <a:spcBef>
                <a:spcPts val="1000"/>
              </a:spcBef>
              <a:spcAft>
                <a:spcPts val="0"/>
              </a:spcAft>
              <a:buClr>
                <a:schemeClr val="dk1"/>
              </a:buClr>
              <a:buSzPct val="100000"/>
              <a:buChar char="•"/>
            </a:pPr>
            <a:r>
              <a:rPr b="1" lang="et-EE"/>
              <a:t>The neocerebellum </a:t>
            </a:r>
            <a:r>
              <a:rPr lang="et-EE"/>
              <a:t>enable to regulate all directed movements smoothly and precisely. </a:t>
            </a:r>
            <a:endParaRPr/>
          </a:p>
        </p:txBody>
      </p:sp>
      <p:pic>
        <p:nvPicPr>
          <p:cNvPr id="325" name="Google Shape;325;p28"/>
          <p:cNvPicPr preferRelativeResize="0"/>
          <p:nvPr>
            <p:ph idx="2" type="body"/>
          </p:nvPr>
        </p:nvPicPr>
        <p:blipFill rotWithShape="1">
          <a:blip r:embed="rId3">
            <a:alphaModFix/>
          </a:blip>
          <a:srcRect b="0" l="0" r="0" t="0"/>
          <a:stretch/>
        </p:blipFill>
        <p:spPr>
          <a:xfrm>
            <a:off x="6096000" y="1509713"/>
            <a:ext cx="6909305" cy="4667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Basal ganglion system</a:t>
            </a:r>
            <a:endParaRPr/>
          </a:p>
        </p:txBody>
      </p:sp>
      <p:sp>
        <p:nvSpPr>
          <p:cNvPr id="331" name="Google Shape;33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t-EE"/>
              <a:t>A part of the motor regulation system where the subcortical nuclei are connected to each ohter, and to the motor cortex</a:t>
            </a:r>
            <a:endParaRPr/>
          </a:p>
          <a:p>
            <a:pPr indent="-228600" lvl="0" marL="228600" rtl="0" algn="l">
              <a:lnSpc>
                <a:spcPct val="90000"/>
              </a:lnSpc>
              <a:spcBef>
                <a:spcPts val="1000"/>
              </a:spcBef>
              <a:spcAft>
                <a:spcPts val="0"/>
              </a:spcAft>
              <a:buClr>
                <a:schemeClr val="dk1"/>
              </a:buClr>
              <a:buSzPts val="2800"/>
              <a:buChar char="•"/>
            </a:pPr>
            <a:r>
              <a:rPr lang="et-EE"/>
              <a:t>The system exert both excitatory and inhibitory effects on the motor cortex</a:t>
            </a:r>
            <a:endParaRPr/>
          </a:p>
          <a:p>
            <a:pPr indent="-228600" lvl="0" marL="228600" rtl="0" algn="l">
              <a:lnSpc>
                <a:spcPct val="90000"/>
              </a:lnSpc>
              <a:spcBef>
                <a:spcPts val="1000"/>
              </a:spcBef>
              <a:spcAft>
                <a:spcPts val="0"/>
              </a:spcAft>
              <a:buClr>
                <a:schemeClr val="dk1"/>
              </a:buClr>
              <a:buSzPts val="2800"/>
              <a:buChar char="•"/>
            </a:pPr>
            <a:r>
              <a:rPr lang="et-EE"/>
              <a:t>The role of the movement is the initiation, modulation of movement and control of muscle tone</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32" name="Google Shape;33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lnSpcReduction="10000"/>
          </a:bodyPr>
          <a:lstStyle/>
          <a:p>
            <a:pPr indent="-50800" lvl="0" marL="228600" rtl="0" algn="l">
              <a:lnSpc>
                <a:spcPct val="90000"/>
              </a:lnSpc>
              <a:spcBef>
                <a:spcPts val="0"/>
              </a:spcBef>
              <a:spcAft>
                <a:spcPts val="0"/>
              </a:spcAft>
              <a:buClr>
                <a:schemeClr val="dk1"/>
              </a:buClr>
              <a:buSzPts val="2800"/>
              <a:buNone/>
            </a:pPr>
            <a:r>
              <a:t/>
            </a:r>
            <a:endParaRPr/>
          </a:p>
        </p:txBody>
      </p:sp>
      <p:pic>
        <p:nvPicPr>
          <p:cNvPr id="333" name="Google Shape;333;p29"/>
          <p:cNvPicPr preferRelativeResize="0"/>
          <p:nvPr/>
        </p:nvPicPr>
        <p:blipFill rotWithShape="1">
          <a:blip r:embed="rId3">
            <a:alphaModFix/>
          </a:blip>
          <a:srcRect b="0" l="0" r="0" t="0"/>
          <a:stretch/>
        </p:blipFill>
        <p:spPr>
          <a:xfrm>
            <a:off x="6912418" y="1027906"/>
            <a:ext cx="3701163" cy="5517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5"/>
              </a:buClr>
              <a:buSzPts val="3600"/>
              <a:buFont typeface="Calibri"/>
              <a:buNone/>
            </a:pPr>
            <a:r>
              <a:rPr lang="et-EE" sz="3600">
                <a:solidFill>
                  <a:schemeClr val="accent5"/>
                </a:solidFill>
                <a:latin typeface="Calibri"/>
                <a:ea typeface="Calibri"/>
                <a:cs typeface="Calibri"/>
                <a:sym typeface="Calibri"/>
              </a:rPr>
              <a:t>Content of lecture</a:t>
            </a:r>
            <a:endParaRPr sz="3600">
              <a:solidFill>
                <a:schemeClr val="accent5"/>
              </a:solidFill>
              <a:latin typeface="Calibri"/>
              <a:ea typeface="Calibri"/>
              <a:cs typeface="Calibri"/>
              <a:sym typeface="Calibri"/>
            </a:endParaRPr>
          </a:p>
        </p:txBody>
      </p:sp>
      <p:sp>
        <p:nvSpPr>
          <p:cNvPr id="102" name="Google Shape;102;p3"/>
          <p:cNvSpPr txBox="1"/>
          <p:nvPr>
            <p:ph idx="1" type="body"/>
          </p:nvPr>
        </p:nvSpPr>
        <p:spPr>
          <a:xfrm>
            <a:off x="838200" y="1825625"/>
            <a:ext cx="10515600" cy="367918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t-EE" sz="2400"/>
              <a:t>Fetal development of nervous system </a:t>
            </a:r>
            <a:endParaRPr/>
          </a:p>
          <a:p>
            <a:pPr indent="-228600" lvl="0" marL="228600" rtl="0" algn="l">
              <a:lnSpc>
                <a:spcPct val="90000"/>
              </a:lnSpc>
              <a:spcBef>
                <a:spcPts val="1000"/>
              </a:spcBef>
              <a:spcAft>
                <a:spcPts val="0"/>
              </a:spcAft>
              <a:buClr>
                <a:schemeClr val="dk1"/>
              </a:buClr>
              <a:buSzPts val="2400"/>
              <a:buChar char="•"/>
            </a:pPr>
            <a:r>
              <a:rPr lang="et-EE" sz="2400"/>
              <a:t>Developmental disordes</a:t>
            </a:r>
            <a:endParaRPr sz="2400"/>
          </a:p>
          <a:p>
            <a:pPr indent="-228600" lvl="0" marL="228600" rtl="0" algn="l">
              <a:lnSpc>
                <a:spcPct val="90000"/>
              </a:lnSpc>
              <a:spcBef>
                <a:spcPts val="1000"/>
              </a:spcBef>
              <a:spcAft>
                <a:spcPts val="0"/>
              </a:spcAft>
              <a:buClr>
                <a:schemeClr val="dk1"/>
              </a:buClr>
              <a:buSzPts val="2400"/>
              <a:buChar char="•"/>
            </a:pPr>
            <a:r>
              <a:rPr lang="et-EE" sz="2400"/>
              <a:t>Elements of nervous system</a:t>
            </a:r>
            <a:endParaRPr sz="2400"/>
          </a:p>
          <a:p>
            <a:pPr indent="-228600" lvl="0" marL="228600" rtl="0" algn="l">
              <a:lnSpc>
                <a:spcPct val="90000"/>
              </a:lnSpc>
              <a:spcBef>
                <a:spcPts val="1000"/>
              </a:spcBef>
              <a:spcAft>
                <a:spcPts val="0"/>
              </a:spcAft>
              <a:buClr>
                <a:schemeClr val="dk1"/>
              </a:buClr>
              <a:buSzPts val="2400"/>
              <a:buChar char="•"/>
            </a:pPr>
            <a:r>
              <a:rPr lang="et-EE" sz="2400"/>
              <a:t>Chemical neurotransmitters</a:t>
            </a:r>
            <a:endParaRPr sz="2400"/>
          </a:p>
          <a:p>
            <a:pPr indent="-228600" lvl="0" marL="228600" rtl="0" algn="l">
              <a:lnSpc>
                <a:spcPct val="90000"/>
              </a:lnSpc>
              <a:spcBef>
                <a:spcPts val="1000"/>
              </a:spcBef>
              <a:spcAft>
                <a:spcPts val="0"/>
              </a:spcAft>
              <a:buClr>
                <a:schemeClr val="dk1"/>
              </a:buClr>
              <a:buSzPts val="2400"/>
              <a:buChar char="•"/>
            </a:pPr>
            <a:r>
              <a:rPr lang="et-EE" sz="2400"/>
              <a:t>Structure of nervous system</a:t>
            </a:r>
            <a:endParaRPr sz="2400"/>
          </a:p>
          <a:p>
            <a:pPr indent="-228600" lvl="0" marL="228600" rtl="0" algn="l">
              <a:lnSpc>
                <a:spcPct val="90000"/>
              </a:lnSpc>
              <a:spcBef>
                <a:spcPts val="1000"/>
              </a:spcBef>
              <a:spcAft>
                <a:spcPts val="0"/>
              </a:spcAft>
              <a:buClr>
                <a:schemeClr val="dk1"/>
              </a:buClr>
              <a:buSzPts val="2400"/>
              <a:buChar char="•"/>
            </a:pPr>
            <a:r>
              <a:rPr lang="et-EE" sz="2400"/>
              <a:t>Anatomy of nervous system</a:t>
            </a:r>
            <a:endParaRPr sz="2400"/>
          </a:p>
          <a:p>
            <a:pPr indent="-76200" lvl="0" marL="22860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Somatosensory system</a:t>
            </a:r>
            <a:endParaRPr/>
          </a:p>
        </p:txBody>
      </p:sp>
      <p:sp>
        <p:nvSpPr>
          <p:cNvPr id="339" name="Google Shape;339;p30"/>
          <p:cNvSpPr txBox="1"/>
          <p:nvPr>
            <p:ph idx="1" type="body"/>
          </p:nvPr>
        </p:nvSpPr>
        <p:spPr>
          <a:xfrm>
            <a:off x="838200" y="1825625"/>
            <a:ext cx="10515600" cy="367918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40C28"/>
              </a:buClr>
              <a:buSzPts val="2800"/>
              <a:buChar char="•"/>
            </a:pPr>
            <a:r>
              <a:rPr b="0" i="0" lang="et-EE">
                <a:solidFill>
                  <a:srgbClr val="040C28"/>
                </a:solidFill>
                <a:latin typeface="Arial"/>
                <a:ea typeface="Arial"/>
                <a:cs typeface="Arial"/>
                <a:sym typeface="Arial"/>
              </a:rPr>
              <a:t>a network of neurons to recognize objects, discriminate textures, generate sensory-motor feedback and exchange social cues</a:t>
            </a:r>
            <a:endParaRPr b="0" i="0">
              <a:solidFill>
                <a:srgbClr val="040C28"/>
              </a:solidFill>
              <a:latin typeface="Arial"/>
              <a:ea typeface="Arial"/>
              <a:cs typeface="Arial"/>
              <a:sym typeface="Arial"/>
            </a:endParaRPr>
          </a:p>
          <a:p>
            <a:pPr indent="-228600" lvl="0" marL="228600" rtl="0" algn="l">
              <a:lnSpc>
                <a:spcPct val="90000"/>
              </a:lnSpc>
              <a:spcBef>
                <a:spcPts val="1000"/>
              </a:spcBef>
              <a:spcAft>
                <a:spcPts val="0"/>
              </a:spcAft>
              <a:buClr>
                <a:srgbClr val="040C28"/>
              </a:buClr>
              <a:buSzPts val="2800"/>
              <a:buChar char="•"/>
            </a:pPr>
            <a:r>
              <a:rPr lang="et-EE">
                <a:solidFill>
                  <a:srgbClr val="040C28"/>
                </a:solidFill>
                <a:latin typeface="Arial"/>
                <a:ea typeface="Arial"/>
                <a:cs typeface="Arial"/>
                <a:sym typeface="Arial"/>
              </a:rPr>
              <a:t>Anatomical substrates</a:t>
            </a:r>
            <a:endParaRPr>
              <a:solidFill>
                <a:srgbClr val="040C28"/>
              </a:solidFill>
              <a:latin typeface="Arial"/>
              <a:ea typeface="Arial"/>
              <a:cs typeface="Arial"/>
              <a:sym typeface="Arial"/>
            </a:endParaRPr>
          </a:p>
          <a:p>
            <a:pPr indent="-228600" lvl="1" marL="685800" rtl="0" algn="l">
              <a:lnSpc>
                <a:spcPct val="90000"/>
              </a:lnSpc>
              <a:spcBef>
                <a:spcPts val="500"/>
              </a:spcBef>
              <a:spcAft>
                <a:spcPts val="0"/>
              </a:spcAft>
              <a:buClr>
                <a:srgbClr val="040C28"/>
              </a:buClr>
              <a:buSzPts val="2400"/>
              <a:buChar char="•"/>
            </a:pPr>
            <a:r>
              <a:rPr lang="et-EE">
                <a:solidFill>
                  <a:srgbClr val="040C28"/>
                </a:solidFill>
                <a:latin typeface="Arial"/>
                <a:ea typeface="Arial"/>
                <a:cs typeface="Arial"/>
                <a:sym typeface="Arial"/>
              </a:rPr>
              <a:t>Receptors convert information into electical action potential</a:t>
            </a:r>
            <a:endParaRPr>
              <a:solidFill>
                <a:srgbClr val="040C28"/>
              </a:solidFill>
              <a:latin typeface="Arial"/>
              <a:ea typeface="Arial"/>
              <a:cs typeface="Arial"/>
              <a:sym typeface="Arial"/>
            </a:endParaRPr>
          </a:p>
          <a:p>
            <a:pPr indent="-228600" lvl="2" marL="1143000" rtl="0" algn="l">
              <a:lnSpc>
                <a:spcPct val="90000"/>
              </a:lnSpc>
              <a:spcBef>
                <a:spcPts val="500"/>
              </a:spcBef>
              <a:spcAft>
                <a:spcPts val="0"/>
              </a:spcAft>
              <a:buClr>
                <a:srgbClr val="040C28"/>
              </a:buClr>
              <a:buSzPts val="2000"/>
              <a:buChar char="•"/>
            </a:pPr>
            <a:r>
              <a:rPr lang="et-EE">
                <a:solidFill>
                  <a:srgbClr val="040C28"/>
                </a:solidFill>
                <a:latin typeface="Arial"/>
                <a:ea typeface="Arial"/>
                <a:cs typeface="Arial"/>
                <a:sym typeface="Arial"/>
              </a:rPr>
              <a:t>Specialised: smell, vision, hearing</a:t>
            </a:r>
            <a:endParaRPr/>
          </a:p>
          <a:p>
            <a:pPr indent="-228600" lvl="2" marL="1143000" rtl="0" algn="l">
              <a:lnSpc>
                <a:spcPct val="90000"/>
              </a:lnSpc>
              <a:spcBef>
                <a:spcPts val="500"/>
              </a:spcBef>
              <a:spcAft>
                <a:spcPts val="0"/>
              </a:spcAft>
              <a:buClr>
                <a:srgbClr val="040C28"/>
              </a:buClr>
              <a:buSzPts val="2000"/>
              <a:buChar char="•"/>
            </a:pPr>
            <a:r>
              <a:rPr lang="et-EE">
                <a:solidFill>
                  <a:srgbClr val="040C28"/>
                </a:solidFill>
                <a:latin typeface="Arial"/>
                <a:ea typeface="Arial"/>
                <a:cs typeface="Arial"/>
                <a:sym typeface="Arial"/>
              </a:rPr>
              <a:t>Visceral: viscera, smooth muscle (unconscious or autonomic)</a:t>
            </a:r>
            <a:endParaRPr/>
          </a:p>
          <a:p>
            <a:pPr indent="-228600" lvl="2" marL="1143000" rtl="0" algn="l">
              <a:lnSpc>
                <a:spcPct val="90000"/>
              </a:lnSpc>
              <a:spcBef>
                <a:spcPts val="500"/>
              </a:spcBef>
              <a:spcAft>
                <a:spcPts val="0"/>
              </a:spcAft>
              <a:buClr>
                <a:srgbClr val="040C28"/>
              </a:buClr>
              <a:buSzPts val="2000"/>
              <a:buChar char="•"/>
            </a:pPr>
            <a:r>
              <a:rPr lang="et-EE">
                <a:solidFill>
                  <a:srgbClr val="040C28"/>
                </a:solidFill>
                <a:latin typeface="Arial"/>
                <a:ea typeface="Arial"/>
                <a:cs typeface="Arial"/>
                <a:sym typeface="Arial"/>
              </a:rPr>
              <a:t>Somatic: skin, striated muacle, joints</a:t>
            </a:r>
            <a:endParaRPr>
              <a:solidFill>
                <a:srgbClr val="040C28"/>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Skin receptors</a:t>
            </a:r>
            <a:endParaRPr/>
          </a:p>
        </p:txBody>
      </p:sp>
      <p:sp>
        <p:nvSpPr>
          <p:cNvPr id="345" name="Google Shape;345;p31"/>
          <p:cNvSpPr txBox="1"/>
          <p:nvPr>
            <p:ph idx="1" type="body"/>
          </p:nvPr>
        </p:nvSpPr>
        <p:spPr>
          <a:xfrm>
            <a:off x="838200" y="1825625"/>
            <a:ext cx="10515600" cy="3679182"/>
          </a:xfrm>
          <a:prstGeom prst="rect">
            <a:avLst/>
          </a:prstGeom>
          <a:noFill/>
          <a:ln>
            <a:noFill/>
          </a:ln>
        </p:spPr>
        <p:txBody>
          <a:bodyPr anchorCtr="0" anchor="t" bIns="45700" lIns="91425" spcFirstLastPara="1" rIns="91425" wrap="square" tIns="45700">
            <a:normAutofit fontScale="92500" lnSpcReduction="20000"/>
          </a:bodyPr>
          <a:lstStyle/>
          <a:p>
            <a:pPr indent="-228600" lvl="1" marL="685800" rtl="0" algn="l">
              <a:lnSpc>
                <a:spcPct val="90000"/>
              </a:lnSpc>
              <a:spcBef>
                <a:spcPts val="0"/>
              </a:spcBef>
              <a:spcAft>
                <a:spcPts val="0"/>
              </a:spcAft>
              <a:buClr>
                <a:srgbClr val="040C28"/>
              </a:buClr>
              <a:buSzPct val="100000"/>
              <a:buChar char="•"/>
            </a:pPr>
            <a:r>
              <a:rPr lang="et-EE">
                <a:solidFill>
                  <a:srgbClr val="040C28"/>
                </a:solidFill>
                <a:latin typeface="Arial"/>
                <a:ea typeface="Arial"/>
                <a:cs typeface="Arial"/>
                <a:sym typeface="Arial"/>
              </a:rPr>
              <a:t>Skin receptor types</a:t>
            </a:r>
            <a:endParaRPr>
              <a:solidFill>
                <a:srgbClr val="040C28"/>
              </a:solidFill>
              <a:latin typeface="Arial"/>
              <a:ea typeface="Arial"/>
              <a:cs typeface="Arial"/>
              <a:sym typeface="Arial"/>
            </a:endParaRPr>
          </a:p>
          <a:p>
            <a:pPr indent="-228600" lvl="2" marL="1143000" rtl="0" algn="l">
              <a:lnSpc>
                <a:spcPct val="90000"/>
              </a:lnSpc>
              <a:spcBef>
                <a:spcPts val="500"/>
              </a:spcBef>
              <a:spcAft>
                <a:spcPts val="0"/>
              </a:spcAft>
              <a:buClr>
                <a:srgbClr val="040C28"/>
              </a:buClr>
              <a:buSzPct val="100000"/>
              <a:buChar char="•"/>
            </a:pPr>
            <a:r>
              <a:rPr lang="et-EE">
                <a:solidFill>
                  <a:srgbClr val="040C28"/>
                </a:solidFill>
                <a:latin typeface="Arial"/>
                <a:ea typeface="Arial"/>
                <a:cs typeface="Arial"/>
                <a:sym typeface="Arial"/>
              </a:rPr>
              <a:t>Pressure – Pacinian (a); </a:t>
            </a:r>
            <a:endParaRPr/>
          </a:p>
          <a:p>
            <a:pPr indent="-228600" lvl="2" marL="1143000" rtl="0" algn="l">
              <a:lnSpc>
                <a:spcPct val="90000"/>
              </a:lnSpc>
              <a:spcBef>
                <a:spcPts val="500"/>
              </a:spcBef>
              <a:spcAft>
                <a:spcPts val="0"/>
              </a:spcAft>
              <a:buClr>
                <a:srgbClr val="040C28"/>
              </a:buClr>
              <a:buSzPct val="100000"/>
              <a:buChar char="•"/>
            </a:pPr>
            <a:r>
              <a:rPr lang="et-EE">
                <a:solidFill>
                  <a:srgbClr val="040C28"/>
                </a:solidFill>
                <a:latin typeface="Arial"/>
                <a:ea typeface="Arial"/>
                <a:cs typeface="Arial"/>
                <a:sym typeface="Arial"/>
              </a:rPr>
              <a:t>Cold – Krause (b)</a:t>
            </a:r>
            <a:endParaRPr/>
          </a:p>
          <a:p>
            <a:pPr indent="-228600" lvl="2" marL="1143000" rtl="0" algn="l">
              <a:lnSpc>
                <a:spcPct val="90000"/>
              </a:lnSpc>
              <a:spcBef>
                <a:spcPts val="500"/>
              </a:spcBef>
              <a:spcAft>
                <a:spcPts val="0"/>
              </a:spcAft>
              <a:buClr>
                <a:srgbClr val="040C28"/>
              </a:buClr>
              <a:buSzPct val="100000"/>
              <a:buChar char="•"/>
            </a:pPr>
            <a:r>
              <a:rPr lang="et-EE">
                <a:solidFill>
                  <a:srgbClr val="040C28"/>
                </a:solidFill>
                <a:latin typeface="Arial"/>
                <a:ea typeface="Arial"/>
                <a:cs typeface="Arial"/>
                <a:sym typeface="Arial"/>
              </a:rPr>
              <a:t>Warmth – Ruffini (c)</a:t>
            </a:r>
            <a:endParaRPr/>
          </a:p>
          <a:p>
            <a:pPr indent="-228600" lvl="2" marL="1143000" rtl="0" algn="l">
              <a:lnSpc>
                <a:spcPct val="90000"/>
              </a:lnSpc>
              <a:spcBef>
                <a:spcPts val="500"/>
              </a:spcBef>
              <a:spcAft>
                <a:spcPts val="0"/>
              </a:spcAft>
              <a:buClr>
                <a:srgbClr val="040C28"/>
              </a:buClr>
              <a:buSzPct val="100000"/>
              <a:buChar char="•"/>
            </a:pPr>
            <a:r>
              <a:rPr lang="et-EE">
                <a:solidFill>
                  <a:srgbClr val="040C28"/>
                </a:solidFill>
                <a:latin typeface="Arial"/>
                <a:ea typeface="Arial"/>
                <a:cs typeface="Arial"/>
                <a:sym typeface="Arial"/>
              </a:rPr>
              <a:t>Light touch – Meissner (d)</a:t>
            </a:r>
            <a:endParaRPr/>
          </a:p>
          <a:p>
            <a:pPr indent="-228600" lvl="2" marL="1143000" rtl="0" algn="l">
              <a:lnSpc>
                <a:spcPct val="90000"/>
              </a:lnSpc>
              <a:spcBef>
                <a:spcPts val="500"/>
              </a:spcBef>
              <a:spcAft>
                <a:spcPts val="0"/>
              </a:spcAft>
              <a:buClr>
                <a:srgbClr val="040C28"/>
              </a:buClr>
              <a:buSzPct val="100000"/>
              <a:buChar char="•"/>
            </a:pPr>
            <a:r>
              <a:rPr lang="et-EE">
                <a:solidFill>
                  <a:srgbClr val="040C28"/>
                </a:solidFill>
                <a:latin typeface="Arial"/>
                <a:ea typeface="Arial"/>
                <a:cs typeface="Arial"/>
                <a:sym typeface="Arial"/>
              </a:rPr>
              <a:t>Pain - free nerve ending (e)</a:t>
            </a:r>
            <a:endParaRPr/>
          </a:p>
          <a:p>
            <a:pPr indent="-228600" lvl="2" marL="1143000" rtl="0" algn="l">
              <a:lnSpc>
                <a:spcPct val="90000"/>
              </a:lnSpc>
              <a:spcBef>
                <a:spcPts val="500"/>
              </a:spcBef>
              <a:spcAft>
                <a:spcPts val="0"/>
              </a:spcAft>
              <a:buClr>
                <a:srgbClr val="040C28"/>
              </a:buClr>
              <a:buSzPct val="100000"/>
              <a:buChar char="•"/>
            </a:pPr>
            <a:r>
              <a:rPr lang="et-EE">
                <a:solidFill>
                  <a:srgbClr val="040C28"/>
                </a:solidFill>
                <a:latin typeface="Arial"/>
                <a:ea typeface="Arial"/>
                <a:cs typeface="Arial"/>
                <a:sym typeface="Arial"/>
              </a:rPr>
              <a:t>Touch  - hair follicle (f)</a:t>
            </a:r>
            <a:endParaRPr/>
          </a:p>
          <a:p>
            <a:pPr indent="-228600" lvl="2" marL="1143000" rtl="0" algn="l">
              <a:lnSpc>
                <a:spcPct val="90000"/>
              </a:lnSpc>
              <a:spcBef>
                <a:spcPts val="500"/>
              </a:spcBef>
              <a:spcAft>
                <a:spcPts val="0"/>
              </a:spcAft>
              <a:buClr>
                <a:srgbClr val="040C28"/>
              </a:buClr>
              <a:buSzPct val="100000"/>
              <a:buChar char="•"/>
            </a:pPr>
            <a:r>
              <a:rPr lang="et-EE">
                <a:solidFill>
                  <a:srgbClr val="040C28"/>
                </a:solidFill>
                <a:latin typeface="Arial"/>
                <a:ea typeface="Arial"/>
                <a:cs typeface="Arial"/>
                <a:sym typeface="Arial"/>
              </a:rPr>
              <a:t>Tactile disk  - Merkel (g)</a:t>
            </a:r>
            <a:endParaRPr/>
          </a:p>
          <a:p>
            <a:pPr indent="0" lvl="2" marL="914400" rtl="0" algn="l">
              <a:lnSpc>
                <a:spcPct val="90000"/>
              </a:lnSpc>
              <a:spcBef>
                <a:spcPts val="500"/>
              </a:spcBef>
              <a:spcAft>
                <a:spcPts val="0"/>
              </a:spcAft>
              <a:buClr>
                <a:schemeClr val="dk1"/>
              </a:buClr>
              <a:buSzPct val="100000"/>
              <a:buNone/>
            </a:pPr>
            <a:r>
              <a:t/>
            </a:r>
            <a:endParaRPr>
              <a:solidFill>
                <a:srgbClr val="040C28"/>
              </a:solidFill>
              <a:latin typeface="Arial"/>
              <a:ea typeface="Arial"/>
              <a:cs typeface="Arial"/>
              <a:sym typeface="Arial"/>
            </a:endParaRPr>
          </a:p>
          <a:p>
            <a:pPr indent="-228600" lvl="1" marL="685800" rtl="0" algn="l">
              <a:lnSpc>
                <a:spcPct val="90000"/>
              </a:lnSpc>
              <a:spcBef>
                <a:spcPts val="500"/>
              </a:spcBef>
              <a:spcAft>
                <a:spcPts val="0"/>
              </a:spcAft>
              <a:buClr>
                <a:srgbClr val="040C28"/>
              </a:buClr>
              <a:buSzPct val="100000"/>
              <a:buChar char="•"/>
            </a:pPr>
            <a:r>
              <a:rPr lang="et-EE">
                <a:solidFill>
                  <a:srgbClr val="040C28"/>
                </a:solidFill>
                <a:latin typeface="Arial"/>
                <a:ea typeface="Arial"/>
                <a:cs typeface="Arial"/>
                <a:sym typeface="Arial"/>
              </a:rPr>
              <a:t>Muscle and tendon receptors</a:t>
            </a:r>
            <a:endParaRPr>
              <a:solidFill>
                <a:srgbClr val="040C28"/>
              </a:solidFill>
              <a:latin typeface="Arial"/>
              <a:ea typeface="Arial"/>
              <a:cs typeface="Arial"/>
              <a:sym typeface="Arial"/>
            </a:endParaRPr>
          </a:p>
          <a:p>
            <a:pPr indent="-228600" lvl="2" marL="1143000" rtl="0" algn="l">
              <a:lnSpc>
                <a:spcPct val="90000"/>
              </a:lnSpc>
              <a:spcBef>
                <a:spcPts val="500"/>
              </a:spcBef>
              <a:spcAft>
                <a:spcPts val="0"/>
              </a:spcAft>
              <a:buClr>
                <a:srgbClr val="040C28"/>
              </a:buClr>
              <a:buSzPct val="100000"/>
              <a:buChar char="•"/>
            </a:pPr>
            <a:r>
              <a:rPr lang="et-EE">
                <a:solidFill>
                  <a:srgbClr val="040C28"/>
                </a:solidFill>
                <a:latin typeface="Arial"/>
                <a:ea typeface="Arial"/>
                <a:cs typeface="Arial"/>
                <a:sym typeface="Arial"/>
              </a:rPr>
              <a:t>Muscle spindle – strech (i)</a:t>
            </a:r>
            <a:endParaRPr/>
          </a:p>
          <a:p>
            <a:pPr indent="-228600" lvl="2" marL="1143000" rtl="0" algn="l">
              <a:lnSpc>
                <a:spcPct val="90000"/>
              </a:lnSpc>
              <a:spcBef>
                <a:spcPts val="500"/>
              </a:spcBef>
              <a:spcAft>
                <a:spcPts val="0"/>
              </a:spcAft>
              <a:buClr>
                <a:srgbClr val="040C28"/>
              </a:buClr>
              <a:buSzPct val="100000"/>
              <a:buChar char="•"/>
            </a:pPr>
            <a:r>
              <a:rPr lang="et-EE">
                <a:solidFill>
                  <a:srgbClr val="040C28"/>
                </a:solidFill>
                <a:latin typeface="Arial"/>
                <a:ea typeface="Arial"/>
                <a:cs typeface="Arial"/>
                <a:sym typeface="Arial"/>
              </a:rPr>
              <a:t>Golgi tendon organ –tension (j)</a:t>
            </a:r>
            <a:endParaRPr/>
          </a:p>
          <a:p>
            <a:pPr indent="-228600" lvl="2" marL="1143000" rtl="0" algn="l">
              <a:lnSpc>
                <a:spcPct val="90000"/>
              </a:lnSpc>
              <a:spcBef>
                <a:spcPts val="500"/>
              </a:spcBef>
              <a:spcAft>
                <a:spcPts val="0"/>
              </a:spcAft>
              <a:buClr>
                <a:srgbClr val="040C28"/>
              </a:buClr>
              <a:buSzPct val="100000"/>
              <a:buChar char="•"/>
            </a:pPr>
            <a:r>
              <a:rPr lang="et-EE">
                <a:solidFill>
                  <a:srgbClr val="040C28"/>
                </a:solidFill>
                <a:latin typeface="Arial"/>
                <a:ea typeface="Arial"/>
                <a:cs typeface="Arial"/>
                <a:sym typeface="Arial"/>
              </a:rPr>
              <a:t>Golgi-Mazzoni corpuscle –pressure (k)</a:t>
            </a:r>
            <a:endParaRPr/>
          </a:p>
          <a:p>
            <a:pPr indent="-64135" lvl="0" marL="228600" rtl="0" algn="l">
              <a:lnSpc>
                <a:spcPct val="90000"/>
              </a:lnSpc>
              <a:spcBef>
                <a:spcPts val="1000"/>
              </a:spcBef>
              <a:spcAft>
                <a:spcPts val="0"/>
              </a:spcAft>
              <a:buClr>
                <a:schemeClr val="dk1"/>
              </a:buClr>
              <a:buSzPct val="100000"/>
              <a:buNone/>
            </a:pPr>
            <a:r>
              <a:t/>
            </a:r>
            <a:endParaRPr/>
          </a:p>
        </p:txBody>
      </p:sp>
      <p:pic>
        <p:nvPicPr>
          <p:cNvPr id="346" name="Google Shape;346;p31"/>
          <p:cNvPicPr preferRelativeResize="0"/>
          <p:nvPr/>
        </p:nvPicPr>
        <p:blipFill rotWithShape="1">
          <a:blip r:embed="rId3">
            <a:alphaModFix/>
          </a:blip>
          <a:srcRect b="0" l="0" r="0" t="0"/>
          <a:stretch/>
        </p:blipFill>
        <p:spPr>
          <a:xfrm>
            <a:off x="7875513" y="0"/>
            <a:ext cx="2731567" cy="4796698"/>
          </a:xfrm>
          <a:prstGeom prst="rect">
            <a:avLst/>
          </a:prstGeom>
          <a:noFill/>
          <a:ln>
            <a:noFill/>
          </a:ln>
        </p:spPr>
      </p:pic>
      <p:pic>
        <p:nvPicPr>
          <p:cNvPr id="347" name="Google Shape;347;p31"/>
          <p:cNvPicPr preferRelativeResize="0"/>
          <p:nvPr/>
        </p:nvPicPr>
        <p:blipFill rotWithShape="1">
          <a:blip r:embed="rId4">
            <a:alphaModFix/>
          </a:blip>
          <a:srcRect b="0" l="0" r="0" t="0"/>
          <a:stretch/>
        </p:blipFill>
        <p:spPr>
          <a:xfrm rot="5400000">
            <a:off x="7795910" y="3361165"/>
            <a:ext cx="1157338" cy="4557158"/>
          </a:xfrm>
          <a:prstGeom prst="rect">
            <a:avLst/>
          </a:prstGeom>
          <a:noFill/>
          <a:ln>
            <a:noFill/>
          </a:ln>
        </p:spPr>
      </p:pic>
      <p:sp>
        <p:nvSpPr>
          <p:cNvPr id="348" name="Google Shape;348;p31"/>
          <p:cNvSpPr txBox="1"/>
          <p:nvPr/>
        </p:nvSpPr>
        <p:spPr>
          <a:xfrm>
            <a:off x="8153400" y="3873500"/>
            <a:ext cx="304800"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a</a:t>
            </a:r>
            <a:endParaRPr/>
          </a:p>
        </p:txBody>
      </p:sp>
      <p:sp>
        <p:nvSpPr>
          <p:cNvPr id="349" name="Google Shape;349;p31"/>
          <p:cNvSpPr txBox="1"/>
          <p:nvPr/>
        </p:nvSpPr>
        <p:spPr>
          <a:xfrm>
            <a:off x="10121900" y="3665216"/>
            <a:ext cx="485180"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b</a:t>
            </a:r>
            <a:endParaRPr/>
          </a:p>
        </p:txBody>
      </p:sp>
      <p:sp>
        <p:nvSpPr>
          <p:cNvPr id="350" name="Google Shape;350;p31"/>
          <p:cNvSpPr txBox="1"/>
          <p:nvPr/>
        </p:nvSpPr>
        <p:spPr>
          <a:xfrm>
            <a:off x="8756116" y="4555569"/>
            <a:ext cx="485180"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c</a:t>
            </a:r>
            <a:endParaRPr/>
          </a:p>
        </p:txBody>
      </p:sp>
      <p:sp>
        <p:nvSpPr>
          <p:cNvPr id="351" name="Google Shape;351;p31"/>
          <p:cNvSpPr txBox="1"/>
          <p:nvPr/>
        </p:nvSpPr>
        <p:spPr>
          <a:xfrm>
            <a:off x="7632923" y="1871147"/>
            <a:ext cx="485180"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d</a:t>
            </a:r>
            <a:endParaRPr/>
          </a:p>
        </p:txBody>
      </p:sp>
      <p:sp>
        <p:nvSpPr>
          <p:cNvPr id="352" name="Google Shape;352;p31"/>
          <p:cNvSpPr txBox="1"/>
          <p:nvPr/>
        </p:nvSpPr>
        <p:spPr>
          <a:xfrm>
            <a:off x="9120001" y="2117765"/>
            <a:ext cx="485180"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f</a:t>
            </a:r>
            <a:endParaRPr/>
          </a:p>
        </p:txBody>
      </p:sp>
      <p:sp>
        <p:nvSpPr>
          <p:cNvPr id="353" name="Google Shape;353;p31"/>
          <p:cNvSpPr txBox="1"/>
          <p:nvPr/>
        </p:nvSpPr>
        <p:spPr>
          <a:xfrm>
            <a:off x="8877411" y="898863"/>
            <a:ext cx="485180"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g</a:t>
            </a:r>
            <a:endParaRPr/>
          </a:p>
        </p:txBody>
      </p:sp>
      <p:sp>
        <p:nvSpPr>
          <p:cNvPr id="354" name="Google Shape;354;p31"/>
          <p:cNvSpPr txBox="1"/>
          <p:nvPr/>
        </p:nvSpPr>
        <p:spPr>
          <a:xfrm>
            <a:off x="7820620" y="965327"/>
            <a:ext cx="485180"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e</a:t>
            </a:r>
            <a:endParaRPr/>
          </a:p>
        </p:txBody>
      </p:sp>
      <p:sp>
        <p:nvSpPr>
          <p:cNvPr id="355" name="Google Shape;355;p31"/>
          <p:cNvSpPr txBox="1"/>
          <p:nvPr/>
        </p:nvSpPr>
        <p:spPr>
          <a:xfrm>
            <a:off x="9663410" y="5725250"/>
            <a:ext cx="485180"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i</a:t>
            </a:r>
            <a:endParaRPr/>
          </a:p>
        </p:txBody>
      </p:sp>
      <p:sp>
        <p:nvSpPr>
          <p:cNvPr id="356" name="Google Shape;356;p31"/>
          <p:cNvSpPr txBox="1"/>
          <p:nvPr/>
        </p:nvSpPr>
        <p:spPr>
          <a:xfrm>
            <a:off x="7266780" y="5245697"/>
            <a:ext cx="485180"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j</a:t>
            </a:r>
            <a:endParaRPr/>
          </a:p>
        </p:txBody>
      </p:sp>
      <p:sp>
        <p:nvSpPr>
          <p:cNvPr id="357" name="Google Shape;357;p31"/>
          <p:cNvSpPr txBox="1"/>
          <p:nvPr/>
        </p:nvSpPr>
        <p:spPr>
          <a:xfrm>
            <a:off x="6306740" y="5725250"/>
            <a:ext cx="485180"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Somatosensensory system – central connections</a:t>
            </a:r>
            <a:endParaRPr/>
          </a:p>
        </p:txBody>
      </p:sp>
      <p:sp>
        <p:nvSpPr>
          <p:cNvPr id="363" name="Google Shape;363;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t-EE"/>
              <a:t>Afferent sensory fibres run in the peripheral nerves, plexuses, posterior spinal nerve roots – axon of the sensory neuron</a:t>
            </a:r>
            <a:endParaRPr/>
          </a:p>
          <a:p>
            <a:pPr indent="-228600" lvl="0" marL="228600" rtl="0" algn="l">
              <a:lnSpc>
                <a:spcPct val="90000"/>
              </a:lnSpc>
              <a:spcBef>
                <a:spcPts val="1000"/>
              </a:spcBef>
              <a:spcAft>
                <a:spcPts val="0"/>
              </a:spcAft>
              <a:buClr>
                <a:schemeClr val="dk1"/>
              </a:buClr>
              <a:buSzPct val="100000"/>
              <a:buChar char="•"/>
            </a:pPr>
            <a:r>
              <a:rPr lang="et-EE"/>
              <a:t>Sensory neurons are bipolar neurons – spinal ganglion</a:t>
            </a:r>
            <a:endParaRPr/>
          </a:p>
          <a:p>
            <a:pPr indent="-228600" lvl="0" marL="228600" rtl="0" algn="l">
              <a:lnSpc>
                <a:spcPct val="90000"/>
              </a:lnSpc>
              <a:spcBef>
                <a:spcPts val="1000"/>
              </a:spcBef>
              <a:spcAft>
                <a:spcPts val="0"/>
              </a:spcAft>
              <a:buClr>
                <a:schemeClr val="dk1"/>
              </a:buClr>
              <a:buSzPct val="100000"/>
              <a:buChar char="•"/>
            </a:pPr>
            <a:r>
              <a:rPr lang="et-EE"/>
              <a:t>Individual sensory fibres enter the spinal cord via dorsal root entry then give off collaterals</a:t>
            </a:r>
            <a:endParaRPr/>
          </a:p>
          <a:p>
            <a:pPr indent="-228600" lvl="0" marL="228600" rtl="0" algn="l">
              <a:lnSpc>
                <a:spcPct val="90000"/>
              </a:lnSpc>
              <a:spcBef>
                <a:spcPts val="1000"/>
              </a:spcBef>
              <a:spcAft>
                <a:spcPts val="0"/>
              </a:spcAft>
              <a:buClr>
                <a:schemeClr val="dk1"/>
              </a:buClr>
              <a:buSzPct val="100000"/>
              <a:buChar char="•"/>
            </a:pPr>
            <a:r>
              <a:rPr lang="et-EE"/>
              <a:t>Different sensory modalities occupy in different positions in the spinal cord</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364" name="Google Shape;364;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92500" lnSpcReduction="10000"/>
          </a:bodyPr>
          <a:lstStyle/>
          <a:p>
            <a:pPr indent="-64135" lvl="0" marL="228600" rtl="0" algn="l">
              <a:lnSpc>
                <a:spcPct val="90000"/>
              </a:lnSpc>
              <a:spcBef>
                <a:spcPts val="0"/>
              </a:spcBef>
              <a:spcAft>
                <a:spcPts val="0"/>
              </a:spcAft>
              <a:buClr>
                <a:schemeClr val="dk1"/>
              </a:buClr>
              <a:buSzPct val="100000"/>
              <a:buNone/>
            </a:pPr>
            <a:r>
              <a:t/>
            </a:r>
            <a:endParaRPr/>
          </a:p>
        </p:txBody>
      </p:sp>
      <p:pic>
        <p:nvPicPr>
          <p:cNvPr id="365" name="Google Shape;365;p32"/>
          <p:cNvPicPr preferRelativeResize="0"/>
          <p:nvPr/>
        </p:nvPicPr>
        <p:blipFill rotWithShape="1">
          <a:blip r:embed="rId3">
            <a:alphaModFix/>
          </a:blip>
          <a:srcRect b="0" l="0" r="0" t="0"/>
          <a:stretch/>
        </p:blipFill>
        <p:spPr>
          <a:xfrm>
            <a:off x="6477000" y="1825625"/>
            <a:ext cx="5257800" cy="392271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Somatosensory modalities in spinal cord</a:t>
            </a:r>
            <a:endParaRPr/>
          </a:p>
        </p:txBody>
      </p:sp>
      <p:sp>
        <p:nvSpPr>
          <p:cNvPr id="371" name="Google Shape;371;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372" name="Google Shape;372;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t-EE"/>
              <a:t>Spinothalamic pathway: pain, temperature, simple touch</a:t>
            </a:r>
            <a:endParaRPr/>
          </a:p>
          <a:p>
            <a:pPr indent="-228600" lvl="0" marL="228600" rtl="0" algn="l">
              <a:lnSpc>
                <a:spcPct val="90000"/>
              </a:lnSpc>
              <a:spcBef>
                <a:spcPts val="1000"/>
              </a:spcBef>
              <a:spcAft>
                <a:spcPts val="0"/>
              </a:spcAft>
              <a:buClr>
                <a:schemeClr val="dk1"/>
              </a:buClr>
              <a:buSzPts val="2800"/>
              <a:buChar char="•"/>
            </a:pPr>
            <a:r>
              <a:rPr lang="et-EE"/>
              <a:t>Dorsal column pathway: discriminating touch (texture, contour, size, shape), proprioception – muscle and tendon receptors</a:t>
            </a:r>
            <a:endParaRPr/>
          </a:p>
          <a:p>
            <a:pPr indent="-228600" lvl="0" marL="228600" rtl="0" algn="l">
              <a:lnSpc>
                <a:spcPct val="90000"/>
              </a:lnSpc>
              <a:spcBef>
                <a:spcPts val="1000"/>
              </a:spcBef>
              <a:spcAft>
                <a:spcPts val="0"/>
              </a:spcAft>
              <a:buClr>
                <a:schemeClr val="dk1"/>
              </a:buClr>
              <a:buSzPts val="2800"/>
              <a:buChar char="•"/>
            </a:pPr>
            <a:r>
              <a:rPr lang="et-EE"/>
              <a:t>Dorsal and ventral spinocerebellar pathway - proprioception</a:t>
            </a:r>
            <a:endParaRPr/>
          </a:p>
        </p:txBody>
      </p:sp>
      <p:pic>
        <p:nvPicPr>
          <p:cNvPr id="373" name="Google Shape;373;p33"/>
          <p:cNvPicPr preferRelativeResize="0"/>
          <p:nvPr/>
        </p:nvPicPr>
        <p:blipFill rotWithShape="1">
          <a:blip r:embed="rId3">
            <a:alphaModFix/>
          </a:blip>
          <a:srcRect b="0" l="0" r="0" t="0"/>
          <a:stretch/>
        </p:blipFill>
        <p:spPr>
          <a:xfrm>
            <a:off x="6096000" y="1825625"/>
            <a:ext cx="5953645" cy="3708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Anterior and posterior spinocerebellar tracts</a:t>
            </a:r>
            <a:endParaRPr/>
          </a:p>
        </p:txBody>
      </p:sp>
      <p:sp>
        <p:nvSpPr>
          <p:cNvPr id="379" name="Google Shape;379;p34"/>
          <p:cNvSpPr txBox="1"/>
          <p:nvPr>
            <p:ph idx="1" type="body"/>
          </p:nvPr>
        </p:nvSpPr>
        <p:spPr>
          <a:xfrm>
            <a:off x="664342" y="1520329"/>
            <a:ext cx="5181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t-EE"/>
              <a:t>Anterior spinocerebellar tract – ascends the spinal cord both ipsilaterlally and contralaterally, transverses the floor of the IV ventricle to the midbrain and reach the cerebellar vermis</a:t>
            </a:r>
            <a:endParaRPr/>
          </a:p>
          <a:p>
            <a:pPr indent="-228600" lvl="0" marL="228600" rtl="0" algn="l">
              <a:lnSpc>
                <a:spcPct val="90000"/>
              </a:lnSpc>
              <a:spcBef>
                <a:spcPts val="1000"/>
              </a:spcBef>
              <a:spcAft>
                <a:spcPts val="0"/>
              </a:spcAft>
              <a:buClr>
                <a:schemeClr val="dk1"/>
              </a:buClr>
              <a:buSzPct val="100000"/>
              <a:buChar char="•"/>
            </a:pPr>
            <a:r>
              <a:rPr lang="et-EE"/>
              <a:t>Posterior spinocerebellar tract – ascends the cord ipsilaterally in the lateral funiculus and travels by of the inferior cerebellar peduncle to the cerebellar vermis </a:t>
            </a:r>
            <a:endParaRPr/>
          </a:p>
          <a:p>
            <a:pPr indent="-228600" lvl="0" marL="228600" rtl="0" algn="l">
              <a:lnSpc>
                <a:spcPct val="90000"/>
              </a:lnSpc>
              <a:spcBef>
                <a:spcPts val="1000"/>
              </a:spcBef>
              <a:spcAft>
                <a:spcPts val="0"/>
              </a:spcAft>
              <a:buClr>
                <a:schemeClr val="dk1"/>
              </a:buClr>
              <a:buSzPct val="100000"/>
              <a:buChar char="•"/>
            </a:pPr>
            <a:r>
              <a:rPr lang="et-EE"/>
              <a:t>Most rapidly connecting fibres </a:t>
            </a:r>
            <a:endParaRPr/>
          </a:p>
          <a:p>
            <a:pPr indent="-228600" lvl="0" marL="228600" rtl="0" algn="l">
              <a:lnSpc>
                <a:spcPct val="90000"/>
              </a:lnSpc>
              <a:spcBef>
                <a:spcPts val="1000"/>
              </a:spcBef>
              <a:spcAft>
                <a:spcPts val="0"/>
              </a:spcAft>
              <a:buClr>
                <a:schemeClr val="dk1"/>
              </a:buClr>
              <a:buSzPct val="100000"/>
              <a:buChar char="•"/>
            </a:pPr>
            <a:r>
              <a:rPr lang="et-EE"/>
              <a:t>„unconscious“ proprioception with hepl polysynaptic efferent output influence muscle tone, coordinated actions</a:t>
            </a:r>
            <a:endParaRPr/>
          </a:p>
          <a:p>
            <a:pPr indent="0" lvl="0" marL="0" rtl="0" algn="l">
              <a:lnSpc>
                <a:spcPct val="90000"/>
              </a:lnSpc>
              <a:spcBef>
                <a:spcPts val="1000"/>
              </a:spcBef>
              <a:spcAft>
                <a:spcPts val="0"/>
              </a:spcAft>
              <a:buClr>
                <a:schemeClr val="dk1"/>
              </a:buClr>
              <a:buSzPct val="100000"/>
              <a:buNone/>
            </a:pPr>
            <a:r>
              <a:t/>
            </a:r>
            <a:endParaRPr/>
          </a:p>
        </p:txBody>
      </p:sp>
      <p:sp>
        <p:nvSpPr>
          <p:cNvPr id="380" name="Google Shape;380;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77500" lnSpcReduction="20000"/>
          </a:bodyPr>
          <a:lstStyle/>
          <a:p>
            <a:pPr indent="-90804" lvl="0" marL="228600" rtl="0" algn="l">
              <a:lnSpc>
                <a:spcPct val="90000"/>
              </a:lnSpc>
              <a:spcBef>
                <a:spcPts val="0"/>
              </a:spcBef>
              <a:spcAft>
                <a:spcPts val="0"/>
              </a:spcAft>
              <a:buClr>
                <a:schemeClr val="dk1"/>
              </a:buClr>
              <a:buSzPct val="100000"/>
              <a:buNone/>
            </a:pPr>
            <a:r>
              <a:t/>
            </a:r>
            <a:endParaRPr/>
          </a:p>
        </p:txBody>
      </p:sp>
      <p:pic>
        <p:nvPicPr>
          <p:cNvPr id="381" name="Google Shape;381;p34"/>
          <p:cNvPicPr preferRelativeResize="0"/>
          <p:nvPr/>
        </p:nvPicPr>
        <p:blipFill rotWithShape="1">
          <a:blip r:embed="rId3">
            <a:alphaModFix/>
          </a:blip>
          <a:srcRect b="0" l="0" r="0" t="0"/>
          <a:stretch/>
        </p:blipFill>
        <p:spPr>
          <a:xfrm>
            <a:off x="6469116" y="1449685"/>
            <a:ext cx="3741684" cy="4961930"/>
          </a:xfrm>
          <a:prstGeom prst="rect">
            <a:avLst/>
          </a:prstGeom>
          <a:noFill/>
          <a:ln>
            <a:noFill/>
          </a:ln>
        </p:spPr>
      </p:pic>
      <p:pic>
        <p:nvPicPr>
          <p:cNvPr id="382" name="Google Shape;382;p34"/>
          <p:cNvPicPr preferRelativeResize="0"/>
          <p:nvPr/>
        </p:nvPicPr>
        <p:blipFill rotWithShape="1">
          <a:blip r:embed="rId4">
            <a:alphaModFix/>
          </a:blip>
          <a:srcRect b="0" l="0" r="0" t="0"/>
          <a:stretch/>
        </p:blipFill>
        <p:spPr>
          <a:xfrm>
            <a:off x="7246446" y="6035675"/>
            <a:ext cx="2774731" cy="457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Posterior column pathway</a:t>
            </a:r>
            <a:endParaRPr/>
          </a:p>
        </p:txBody>
      </p:sp>
      <p:sp>
        <p:nvSpPr>
          <p:cNvPr id="388" name="Google Shape;388;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t-EE"/>
              <a:t>Conscious proprioception – feeling of the position of the limbs, tension of the muscles, motion of the joints</a:t>
            </a:r>
            <a:endParaRPr/>
          </a:p>
          <a:p>
            <a:pPr indent="-228600" lvl="0" marL="228600" rtl="0" algn="l">
              <a:lnSpc>
                <a:spcPct val="90000"/>
              </a:lnSpc>
              <a:spcBef>
                <a:spcPts val="1000"/>
              </a:spcBef>
              <a:spcAft>
                <a:spcPts val="0"/>
              </a:spcAft>
              <a:buClr>
                <a:schemeClr val="dk1"/>
              </a:buClr>
              <a:buSzPts val="2800"/>
              <a:buChar char="•"/>
            </a:pPr>
            <a:r>
              <a:rPr lang="et-EE"/>
              <a:t>The fibres ascends the spinal cord ipsilaterally to the second neuron nucleus gracilis and cuneatus</a:t>
            </a:r>
            <a:endParaRPr/>
          </a:p>
          <a:p>
            <a:pPr indent="-228600" lvl="0" marL="228600" rtl="0" algn="l">
              <a:lnSpc>
                <a:spcPct val="90000"/>
              </a:lnSpc>
              <a:spcBef>
                <a:spcPts val="1000"/>
              </a:spcBef>
              <a:spcAft>
                <a:spcPts val="0"/>
              </a:spcAft>
              <a:buClr>
                <a:schemeClr val="dk1"/>
              </a:buClr>
              <a:buSzPts val="2800"/>
              <a:buChar char="•"/>
            </a:pPr>
            <a:r>
              <a:rPr lang="et-EE"/>
              <a:t>The axons of the 2nd neuron travel to thalamus, 3rd neuron</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89" name="Google Shape;389;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90" name="Google Shape;390;p35"/>
          <p:cNvPicPr preferRelativeResize="0"/>
          <p:nvPr/>
        </p:nvPicPr>
        <p:blipFill rotWithShape="1">
          <a:blip r:embed="rId3">
            <a:alphaModFix/>
          </a:blip>
          <a:srcRect b="0" l="0" r="0" t="0"/>
          <a:stretch/>
        </p:blipFill>
        <p:spPr>
          <a:xfrm>
            <a:off x="7350672" y="741855"/>
            <a:ext cx="3253828" cy="548377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Spinothalamic pathway</a:t>
            </a:r>
            <a:endParaRPr/>
          </a:p>
        </p:txBody>
      </p:sp>
      <p:sp>
        <p:nvSpPr>
          <p:cNvPr id="396" name="Google Shape;396;p36"/>
          <p:cNvSpPr txBox="1"/>
          <p:nvPr>
            <p:ph idx="1" type="body"/>
          </p:nvPr>
        </p:nvSpPr>
        <p:spPr>
          <a:xfrm>
            <a:off x="838200" y="1494631"/>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t-EE"/>
              <a:t>Anterior spinothalamic tract </a:t>
            </a:r>
            <a:endParaRPr/>
          </a:p>
          <a:p>
            <a:pPr indent="-228600" lvl="1" marL="685800" rtl="0" algn="l">
              <a:lnSpc>
                <a:spcPct val="90000"/>
              </a:lnSpc>
              <a:spcBef>
                <a:spcPts val="500"/>
              </a:spcBef>
              <a:spcAft>
                <a:spcPts val="0"/>
              </a:spcAft>
              <a:buClr>
                <a:schemeClr val="dk1"/>
              </a:buClr>
              <a:buSzPct val="100000"/>
              <a:buChar char="•"/>
            </a:pPr>
            <a:r>
              <a:rPr lang="et-EE"/>
              <a:t>info from the nerve endings of the hair follicules, tactile corpuscles via the spinal root ganglion to the dorsal root ganglion, 2nd neuron</a:t>
            </a:r>
            <a:endParaRPr/>
          </a:p>
          <a:p>
            <a:pPr indent="-228600" lvl="1" marL="685800" rtl="0" algn="l">
              <a:lnSpc>
                <a:spcPct val="90000"/>
              </a:lnSpc>
              <a:spcBef>
                <a:spcPts val="500"/>
              </a:spcBef>
              <a:spcAft>
                <a:spcPts val="0"/>
              </a:spcAft>
              <a:buClr>
                <a:schemeClr val="dk1"/>
              </a:buClr>
              <a:buSzPct val="100000"/>
              <a:buChar char="•"/>
            </a:pPr>
            <a:r>
              <a:rPr lang="et-EE"/>
              <a:t>Making synapic contact at various segmental levels in the posterior horn</a:t>
            </a:r>
            <a:endParaRPr/>
          </a:p>
          <a:p>
            <a:pPr indent="-228600" lvl="1" marL="685800" rtl="0" algn="l">
              <a:lnSpc>
                <a:spcPct val="90000"/>
              </a:lnSpc>
              <a:spcBef>
                <a:spcPts val="500"/>
              </a:spcBef>
              <a:spcAft>
                <a:spcPts val="0"/>
              </a:spcAft>
              <a:buClr>
                <a:schemeClr val="dk1"/>
              </a:buClr>
              <a:buSzPct val="100000"/>
              <a:buChar char="•"/>
            </a:pPr>
            <a:r>
              <a:rPr lang="et-EE"/>
              <a:t>Fibres cross in the anterior spinal commissure, ascend in the contralateral anterolateral tract to thalamus</a:t>
            </a:r>
            <a:endParaRPr/>
          </a:p>
          <a:p>
            <a:pPr indent="-228600" lvl="0" marL="228600" rtl="0" algn="l">
              <a:lnSpc>
                <a:spcPct val="90000"/>
              </a:lnSpc>
              <a:spcBef>
                <a:spcPts val="1000"/>
              </a:spcBef>
              <a:spcAft>
                <a:spcPts val="0"/>
              </a:spcAft>
              <a:buClr>
                <a:schemeClr val="dk1"/>
              </a:buClr>
              <a:buSzPct val="100000"/>
              <a:buChar char="•"/>
            </a:pPr>
            <a:r>
              <a:rPr lang="et-EE"/>
              <a:t>Lateral spinothalamic tract</a:t>
            </a:r>
            <a:endParaRPr/>
          </a:p>
          <a:p>
            <a:pPr indent="-228600" lvl="1" marL="685800" rtl="0" algn="l">
              <a:lnSpc>
                <a:spcPct val="90000"/>
              </a:lnSpc>
              <a:spcBef>
                <a:spcPts val="500"/>
              </a:spcBef>
              <a:spcAft>
                <a:spcPts val="0"/>
              </a:spcAft>
              <a:buClr>
                <a:schemeClr val="dk1"/>
              </a:buClr>
              <a:buSzPct val="100000"/>
              <a:buChar char="•"/>
            </a:pPr>
            <a:r>
              <a:rPr lang="et-EE"/>
              <a:t>Info from free nerve endings of pain, thermal stiimuli</a:t>
            </a:r>
            <a:endParaRPr/>
          </a:p>
          <a:p>
            <a:pPr indent="-228600" lvl="1" marL="685800" rtl="0" algn="l">
              <a:lnSpc>
                <a:spcPct val="90000"/>
              </a:lnSpc>
              <a:spcBef>
                <a:spcPts val="500"/>
              </a:spcBef>
              <a:spcAft>
                <a:spcPts val="0"/>
              </a:spcAft>
              <a:buClr>
                <a:schemeClr val="dk1"/>
              </a:buClr>
              <a:buSzPct val="100000"/>
              <a:buChar char="•"/>
            </a:pPr>
            <a:r>
              <a:rPr lang="et-EE"/>
              <a:t>Short collaterals within one or two segments in the substantia gelatinosa after that cross the midline and travel contralateral lateral funiculus to thalamus</a:t>
            </a:r>
            <a:endParaRPr/>
          </a:p>
          <a:p>
            <a:pPr indent="-99059" lvl="1" marL="685800" rtl="0" algn="l">
              <a:lnSpc>
                <a:spcPct val="90000"/>
              </a:lnSpc>
              <a:spcBef>
                <a:spcPts val="500"/>
              </a:spcBef>
              <a:spcAft>
                <a:spcPts val="0"/>
              </a:spcAft>
              <a:buClr>
                <a:schemeClr val="dk1"/>
              </a:buClr>
              <a:buSzPct val="100000"/>
              <a:buNone/>
            </a:pPr>
            <a:r>
              <a:t/>
            </a:r>
            <a:endParaRPr/>
          </a:p>
          <a:p>
            <a:pPr indent="-99059" lvl="1" marL="685800" rtl="0" algn="l">
              <a:lnSpc>
                <a:spcPct val="90000"/>
              </a:lnSpc>
              <a:spcBef>
                <a:spcPts val="5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a:p>
            <a:pPr indent="-99059" lvl="1" marL="685800" rtl="0" algn="l">
              <a:lnSpc>
                <a:spcPct val="90000"/>
              </a:lnSpc>
              <a:spcBef>
                <a:spcPts val="500"/>
              </a:spcBef>
              <a:spcAft>
                <a:spcPts val="0"/>
              </a:spcAft>
              <a:buClr>
                <a:schemeClr val="dk1"/>
              </a:buClr>
              <a:buSzPct val="100000"/>
              <a:buNone/>
            </a:pPr>
            <a:r>
              <a:t/>
            </a:r>
            <a:endParaRPr/>
          </a:p>
          <a:p>
            <a:pPr indent="-99059" lvl="1" marL="685800" rtl="0" algn="l">
              <a:lnSpc>
                <a:spcPct val="90000"/>
              </a:lnSpc>
              <a:spcBef>
                <a:spcPts val="500"/>
              </a:spcBef>
              <a:spcAft>
                <a:spcPts val="0"/>
              </a:spcAft>
              <a:buClr>
                <a:schemeClr val="dk1"/>
              </a:buClr>
              <a:buSzPct val="100000"/>
              <a:buNone/>
            </a:pPr>
            <a:r>
              <a:t/>
            </a:r>
            <a:endParaRPr/>
          </a:p>
        </p:txBody>
      </p:sp>
      <p:sp>
        <p:nvSpPr>
          <p:cNvPr id="397" name="Google Shape;397;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77470" lvl="0" marL="228600" rtl="0" algn="l">
              <a:lnSpc>
                <a:spcPct val="90000"/>
              </a:lnSpc>
              <a:spcBef>
                <a:spcPts val="0"/>
              </a:spcBef>
              <a:spcAft>
                <a:spcPts val="0"/>
              </a:spcAft>
              <a:buClr>
                <a:schemeClr val="dk1"/>
              </a:buClr>
              <a:buSzPct val="100000"/>
              <a:buNone/>
            </a:pPr>
            <a:r>
              <a:t/>
            </a:r>
            <a:endParaRPr/>
          </a:p>
        </p:txBody>
      </p:sp>
      <p:pic>
        <p:nvPicPr>
          <p:cNvPr id="398" name="Google Shape;398;p36"/>
          <p:cNvPicPr preferRelativeResize="0"/>
          <p:nvPr/>
        </p:nvPicPr>
        <p:blipFill rotWithShape="1">
          <a:blip r:embed="rId3">
            <a:alphaModFix/>
          </a:blip>
          <a:srcRect b="0" l="0" r="0" t="0"/>
          <a:stretch/>
        </p:blipFill>
        <p:spPr>
          <a:xfrm>
            <a:off x="7258268" y="588300"/>
            <a:ext cx="3435131" cy="5681400"/>
          </a:xfrm>
          <a:prstGeom prst="rect">
            <a:avLst/>
          </a:prstGeom>
          <a:noFill/>
          <a:ln>
            <a:noFill/>
          </a:ln>
        </p:spPr>
      </p:pic>
      <p:sp>
        <p:nvSpPr>
          <p:cNvPr id="399" name="Google Shape;399;p36"/>
          <p:cNvSpPr txBox="1"/>
          <p:nvPr/>
        </p:nvSpPr>
        <p:spPr>
          <a:xfrm>
            <a:off x="7366000" y="681037"/>
            <a:ext cx="184731"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36"/>
          <p:cNvSpPr txBox="1"/>
          <p:nvPr/>
        </p:nvSpPr>
        <p:spPr>
          <a:xfrm>
            <a:off x="6858000" y="681037"/>
            <a:ext cx="8763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Calibri"/>
                <a:ea typeface="Calibri"/>
                <a:cs typeface="Calibri"/>
                <a:sym typeface="Calibri"/>
              </a:rPr>
              <a:t>3rd neuron</a:t>
            </a:r>
            <a:endParaRPr/>
          </a:p>
        </p:txBody>
      </p:sp>
      <p:sp>
        <p:nvSpPr>
          <p:cNvPr id="401" name="Google Shape;401;p36"/>
          <p:cNvSpPr txBox="1"/>
          <p:nvPr/>
        </p:nvSpPr>
        <p:spPr>
          <a:xfrm>
            <a:off x="8089900" y="2121512"/>
            <a:ext cx="1435100" cy="55818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36"/>
          <p:cNvSpPr txBox="1"/>
          <p:nvPr/>
        </p:nvSpPr>
        <p:spPr>
          <a:xfrm>
            <a:off x="9690100" y="4013200"/>
            <a:ext cx="1155699" cy="12779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Central connection between thalamus and sensory cortex</a:t>
            </a:r>
            <a:endParaRPr/>
          </a:p>
        </p:txBody>
      </p:sp>
      <p:sp>
        <p:nvSpPr>
          <p:cNvPr id="409" name="Google Shape;409;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t-EE"/>
              <a:t>Thalamus, where is the 3rd neuron, send their axons through the internal capsule to the primary somatosensory cortex in the postcentral gyrus </a:t>
            </a:r>
            <a:endParaRPr/>
          </a:p>
          <a:p>
            <a:pPr indent="-228600" lvl="0" marL="228600" rtl="0" algn="l">
              <a:lnSpc>
                <a:spcPct val="90000"/>
              </a:lnSpc>
              <a:spcBef>
                <a:spcPts val="1000"/>
              </a:spcBef>
              <a:spcAft>
                <a:spcPts val="0"/>
              </a:spcAft>
              <a:buClr>
                <a:schemeClr val="dk1"/>
              </a:buClr>
              <a:buSzPts val="2800"/>
              <a:buChar char="•"/>
            </a:pPr>
            <a:r>
              <a:rPr lang="et-EE"/>
              <a:t>The different sensory modalities are spatially segregated in thalamus </a:t>
            </a:r>
            <a:endParaRPr/>
          </a:p>
          <a:p>
            <a:pPr indent="-228600" lvl="0" marL="228600" rtl="0" algn="l">
              <a:lnSpc>
                <a:spcPct val="90000"/>
              </a:lnSpc>
              <a:spcBef>
                <a:spcPts val="1000"/>
              </a:spcBef>
              <a:spcAft>
                <a:spcPts val="0"/>
              </a:spcAft>
              <a:buClr>
                <a:schemeClr val="dk1"/>
              </a:buClr>
              <a:buSzPts val="2800"/>
              <a:buChar char="•"/>
            </a:pPr>
            <a:r>
              <a:rPr lang="et-EE"/>
              <a:t>Conscious differentiation of stimuli requires the participation of the cerebral cortex</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410" name="Google Shape;410;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lnSpcReduction="10000"/>
          </a:bodyPr>
          <a:lstStyle/>
          <a:p>
            <a:pPr indent="-50800" lvl="0" marL="228600" rtl="0" algn="l">
              <a:lnSpc>
                <a:spcPct val="90000"/>
              </a:lnSpc>
              <a:spcBef>
                <a:spcPts val="0"/>
              </a:spcBef>
              <a:spcAft>
                <a:spcPts val="0"/>
              </a:spcAft>
              <a:buClr>
                <a:schemeClr val="dk1"/>
              </a:buClr>
              <a:buSzPts val="2800"/>
              <a:buNone/>
            </a:pPr>
            <a:r>
              <a:t/>
            </a:r>
            <a:endParaRPr/>
          </a:p>
        </p:txBody>
      </p:sp>
      <p:pic>
        <p:nvPicPr>
          <p:cNvPr id="411" name="Google Shape;411;p37"/>
          <p:cNvPicPr preferRelativeResize="0"/>
          <p:nvPr/>
        </p:nvPicPr>
        <p:blipFill rotWithShape="1">
          <a:blip r:embed="rId3">
            <a:alphaModFix/>
          </a:blip>
          <a:srcRect b="0" l="0" r="0" t="0"/>
          <a:stretch/>
        </p:blipFill>
        <p:spPr>
          <a:xfrm>
            <a:off x="6383282" y="1386092"/>
            <a:ext cx="4500618" cy="49069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Calibri"/>
              <a:buNone/>
            </a:pPr>
            <a:r>
              <a:rPr lang="et-EE">
                <a:solidFill>
                  <a:srgbClr val="000000"/>
                </a:solidFill>
                <a:latin typeface="Calibri"/>
                <a:ea typeface="Calibri"/>
                <a:cs typeface="Calibri"/>
                <a:sym typeface="Calibri"/>
              </a:rPr>
              <a:t>Reticular formation</a:t>
            </a:r>
            <a:br>
              <a:rPr lang="et-EE"/>
            </a:br>
            <a:endParaRPr/>
          </a:p>
        </p:txBody>
      </p:sp>
      <p:sp>
        <p:nvSpPr>
          <p:cNvPr id="417" name="Google Shape;417;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Char char="•"/>
            </a:pPr>
            <a:r>
              <a:rPr b="0" i="0" lang="et-EE" sz="1800" u="none" strike="noStrike">
                <a:solidFill>
                  <a:srgbClr val="000000"/>
                </a:solidFill>
                <a:latin typeface="Calibri"/>
                <a:ea typeface="Calibri"/>
                <a:cs typeface="Calibri"/>
                <a:sym typeface="Calibri"/>
              </a:rPr>
              <a:t>Autonomic coordination</a:t>
            </a:r>
            <a:endParaRPr b="0"/>
          </a:p>
          <a:p>
            <a:pPr indent="-228600" lvl="0" marL="228600" rtl="0" algn="l">
              <a:lnSpc>
                <a:spcPct val="90000"/>
              </a:lnSpc>
              <a:spcBef>
                <a:spcPts val="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Somatic swallowing</a:t>
            </a:r>
            <a:endParaRPr/>
          </a:p>
          <a:p>
            <a:pPr indent="-228600" lvl="0" marL="228600" rtl="0" algn="l">
              <a:lnSpc>
                <a:spcPct val="90000"/>
              </a:lnSpc>
              <a:spcBef>
                <a:spcPts val="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Emotions, dryness of mouth</a:t>
            </a:r>
            <a:endParaRPr/>
          </a:p>
          <a:p>
            <a:pPr indent="-228600" lvl="0" marL="228600" rtl="0" algn="l">
              <a:lnSpc>
                <a:spcPct val="90000"/>
              </a:lnSpc>
              <a:spcBef>
                <a:spcPts val="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Blood pressure, cardiac function, vasocontriction and –dilatation</a:t>
            </a:r>
            <a:endParaRPr/>
          </a:p>
          <a:p>
            <a:pPr indent="-228600" lvl="0" marL="228600" rtl="0" algn="l">
              <a:lnSpc>
                <a:spcPct val="90000"/>
              </a:lnSpc>
              <a:spcBef>
                <a:spcPts val="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Inspiration, expiration</a:t>
            </a:r>
            <a:endParaRPr/>
          </a:p>
          <a:p>
            <a:pPr indent="-228600" lvl="0" marL="228600" rtl="0" algn="l">
              <a:lnSpc>
                <a:spcPct val="90000"/>
              </a:lnSpc>
              <a:spcBef>
                <a:spcPts val="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Auditory and vestibular spatial orientation</a:t>
            </a:r>
            <a:endParaRPr/>
          </a:p>
          <a:p>
            <a:pPr indent="-228600" lvl="0" marL="228600" rtl="0" algn="l">
              <a:lnSpc>
                <a:spcPct val="90000"/>
              </a:lnSpc>
              <a:spcBef>
                <a:spcPts val="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Autonomic coordination of food intake (sucking, chewing, ..) </a:t>
            </a:r>
            <a:endParaRPr/>
          </a:p>
          <a:p>
            <a:pPr indent="-228600" lvl="0" marL="228600" rtl="0" algn="l">
              <a:lnSpc>
                <a:spcPct val="90000"/>
              </a:lnSpc>
              <a:spcBef>
                <a:spcPts val="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Vomiting reflex</a:t>
            </a:r>
            <a:endParaRPr/>
          </a:p>
          <a:p>
            <a:pPr indent="0" lvl="0" marL="0" rtl="0" algn="l">
              <a:lnSpc>
                <a:spcPct val="90000"/>
              </a:lnSpc>
              <a:spcBef>
                <a:spcPts val="1000"/>
              </a:spcBef>
              <a:spcAft>
                <a:spcPts val="0"/>
              </a:spcAft>
              <a:buClr>
                <a:schemeClr val="dk1"/>
              </a:buClr>
              <a:buSzPts val="2800"/>
              <a:buNone/>
            </a:pPr>
            <a:r>
              <a:t/>
            </a:r>
            <a:endParaRPr/>
          </a:p>
        </p:txBody>
      </p:sp>
      <p:pic>
        <p:nvPicPr>
          <p:cNvPr id="418" name="Google Shape;418;p38"/>
          <p:cNvPicPr preferRelativeResize="0"/>
          <p:nvPr>
            <p:ph idx="2" type="body"/>
          </p:nvPr>
        </p:nvPicPr>
        <p:blipFill rotWithShape="1">
          <a:blip r:embed="rId3">
            <a:alphaModFix/>
          </a:blip>
          <a:srcRect b="0" l="0" r="0" t="0"/>
          <a:stretch/>
        </p:blipFill>
        <p:spPr>
          <a:xfrm>
            <a:off x="6838203" y="1825625"/>
            <a:ext cx="3849593" cy="435133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Limbic system</a:t>
            </a:r>
            <a:endParaRPr/>
          </a:p>
        </p:txBody>
      </p:sp>
      <p:sp>
        <p:nvSpPr>
          <p:cNvPr id="424" name="Google Shape;424;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000000"/>
              </a:buClr>
              <a:buSzPct val="100000"/>
              <a:buFont typeface="Arial"/>
              <a:buChar char="•"/>
            </a:pPr>
            <a:r>
              <a:rPr b="0" i="0" lang="et-EE" sz="2400" u="none" strike="noStrike">
                <a:solidFill>
                  <a:srgbClr val="000000"/>
                </a:solidFill>
                <a:latin typeface="Calibri"/>
                <a:ea typeface="Calibri"/>
                <a:cs typeface="Calibri"/>
                <a:sym typeface="Calibri"/>
              </a:rPr>
              <a:t>Connected with somatic and autonomic systems</a:t>
            </a:r>
            <a:endParaRPr b="0" i="0" sz="2400" u="none" strike="noStrike">
              <a:solidFill>
                <a:srgbClr val="000000"/>
              </a:solidFill>
              <a:latin typeface="Arial"/>
              <a:ea typeface="Arial"/>
              <a:cs typeface="Arial"/>
              <a:sym typeface="Arial"/>
            </a:endParaRPr>
          </a:p>
          <a:p>
            <a:pPr indent="-228600" lvl="0" marL="228600" rtl="0" algn="l">
              <a:lnSpc>
                <a:spcPct val="90000"/>
              </a:lnSpc>
              <a:spcBef>
                <a:spcPts val="1044"/>
              </a:spcBef>
              <a:spcAft>
                <a:spcPts val="0"/>
              </a:spcAft>
              <a:buClr>
                <a:srgbClr val="000000"/>
              </a:buClr>
              <a:buSzPct val="100000"/>
              <a:buFont typeface="Arial"/>
              <a:buChar char="•"/>
            </a:pPr>
            <a:r>
              <a:rPr b="0" i="0" lang="et-EE" sz="2400" u="none" strike="noStrike">
                <a:solidFill>
                  <a:srgbClr val="000000"/>
                </a:solidFill>
                <a:latin typeface="Calibri"/>
                <a:ea typeface="Calibri"/>
                <a:cs typeface="Calibri"/>
                <a:sym typeface="Calibri"/>
              </a:rPr>
              <a:t>Formation of components of emotions</a:t>
            </a:r>
            <a:endParaRPr b="0" i="0" sz="2400" u="none" strike="noStrike">
              <a:solidFill>
                <a:srgbClr val="000000"/>
              </a:solidFill>
              <a:latin typeface="Arial"/>
              <a:ea typeface="Arial"/>
              <a:cs typeface="Arial"/>
              <a:sym typeface="Arial"/>
            </a:endParaRPr>
          </a:p>
          <a:p>
            <a:pPr indent="-228600" lvl="0" marL="228600" rtl="0" algn="l">
              <a:lnSpc>
                <a:spcPct val="90000"/>
              </a:lnSpc>
              <a:spcBef>
                <a:spcPts val="1044"/>
              </a:spcBef>
              <a:spcAft>
                <a:spcPts val="0"/>
              </a:spcAft>
              <a:buClr>
                <a:srgbClr val="000000"/>
              </a:buClr>
              <a:buSzPct val="100000"/>
              <a:buFont typeface="Arial"/>
              <a:buChar char="•"/>
            </a:pPr>
            <a:r>
              <a:rPr b="0" i="0" lang="et-EE" sz="2400" u="none" strike="noStrike">
                <a:solidFill>
                  <a:srgbClr val="000000"/>
                </a:solidFill>
                <a:latin typeface="Calibri"/>
                <a:ea typeface="Calibri"/>
                <a:cs typeface="Calibri"/>
                <a:sym typeface="Calibri"/>
              </a:rPr>
              <a:t>Learning and memory</a:t>
            </a:r>
            <a:endParaRPr b="0" i="0" sz="2400" u="none" strike="noStrike">
              <a:solidFill>
                <a:srgbClr val="000000"/>
              </a:solidFill>
              <a:latin typeface="Arial"/>
              <a:ea typeface="Arial"/>
              <a:cs typeface="Arial"/>
              <a:sym typeface="Arial"/>
            </a:endParaRPr>
          </a:p>
          <a:p>
            <a:pPr indent="-228600" lvl="0" marL="228600" rtl="0" algn="l">
              <a:lnSpc>
                <a:spcPct val="90000"/>
              </a:lnSpc>
              <a:spcBef>
                <a:spcPts val="1044"/>
              </a:spcBef>
              <a:spcAft>
                <a:spcPts val="0"/>
              </a:spcAft>
              <a:buClr>
                <a:schemeClr val="dk1"/>
              </a:buClr>
              <a:buSzPct val="116666"/>
              <a:buFont typeface="Arial"/>
              <a:buChar char="•"/>
            </a:pPr>
            <a:br>
              <a:rPr b="0" lang="et-EE"/>
            </a:br>
            <a:r>
              <a:rPr b="0" i="0" lang="et-EE" sz="2400" u="none" strike="noStrike">
                <a:solidFill>
                  <a:srgbClr val="000000"/>
                </a:solidFill>
                <a:latin typeface="Calibri"/>
                <a:ea typeface="Calibri"/>
                <a:cs typeface="Calibri"/>
                <a:sym typeface="Calibri"/>
              </a:rPr>
              <a:t>Motivational behaviours</a:t>
            </a:r>
            <a:endParaRPr b="0" i="0" sz="2400" u="none" strike="noStrike">
              <a:solidFill>
                <a:srgbClr val="000000"/>
              </a:solidFill>
              <a:latin typeface="Arial"/>
              <a:ea typeface="Arial"/>
              <a:cs typeface="Arial"/>
              <a:sym typeface="Arial"/>
            </a:endParaRPr>
          </a:p>
          <a:p>
            <a:pPr indent="-285750" lvl="1" marL="742950" rtl="0" algn="l">
              <a:lnSpc>
                <a:spcPct val="90000"/>
              </a:lnSpc>
              <a:spcBef>
                <a:spcPts val="1007"/>
              </a:spcBef>
              <a:spcAft>
                <a:spcPts val="0"/>
              </a:spcAft>
              <a:buClr>
                <a:srgbClr val="000000"/>
              </a:buClr>
              <a:buSzPct val="100000"/>
              <a:buFont typeface="Arial"/>
              <a:buChar char="•"/>
            </a:pPr>
            <a:r>
              <a:rPr b="0" i="0" lang="et-EE" sz="2200" u="none" strike="noStrike">
                <a:solidFill>
                  <a:srgbClr val="000000"/>
                </a:solidFill>
                <a:latin typeface="Calibri"/>
                <a:ea typeface="Calibri"/>
                <a:cs typeface="Calibri"/>
                <a:sym typeface="Calibri"/>
              </a:rPr>
              <a:t>Eating</a:t>
            </a:r>
            <a:endParaRPr b="0" i="0" sz="2200" u="none" strike="noStrike">
              <a:solidFill>
                <a:srgbClr val="000000"/>
              </a:solidFill>
              <a:latin typeface="Arial"/>
              <a:ea typeface="Arial"/>
              <a:cs typeface="Arial"/>
              <a:sym typeface="Arial"/>
            </a:endParaRPr>
          </a:p>
          <a:p>
            <a:pPr indent="-285750" lvl="1" marL="742950" rtl="0" algn="l">
              <a:lnSpc>
                <a:spcPct val="90000"/>
              </a:lnSpc>
              <a:spcBef>
                <a:spcPts val="1007"/>
              </a:spcBef>
              <a:spcAft>
                <a:spcPts val="0"/>
              </a:spcAft>
              <a:buClr>
                <a:srgbClr val="000000"/>
              </a:buClr>
              <a:buSzPct val="100000"/>
              <a:buFont typeface="Arial"/>
              <a:buChar char="•"/>
            </a:pPr>
            <a:r>
              <a:rPr b="0" i="0" lang="et-EE" sz="2200" u="none" strike="noStrike">
                <a:solidFill>
                  <a:srgbClr val="000000"/>
                </a:solidFill>
                <a:latin typeface="Calibri"/>
                <a:ea typeface="Calibri"/>
                <a:cs typeface="Calibri"/>
                <a:sym typeface="Calibri"/>
              </a:rPr>
              <a:t>Sexual behaviours</a:t>
            </a:r>
            <a:endParaRPr b="0" i="0" sz="2200" u="none" strike="noStrike">
              <a:solidFill>
                <a:srgbClr val="000000"/>
              </a:solidFill>
              <a:latin typeface="Arial"/>
              <a:ea typeface="Arial"/>
              <a:cs typeface="Arial"/>
              <a:sym typeface="Arial"/>
            </a:endParaRPr>
          </a:p>
          <a:p>
            <a:pPr indent="-228600" lvl="0" marL="228600" rtl="0" algn="l">
              <a:lnSpc>
                <a:spcPct val="90000"/>
              </a:lnSpc>
              <a:spcBef>
                <a:spcPts val="1044"/>
              </a:spcBef>
              <a:spcAft>
                <a:spcPts val="0"/>
              </a:spcAft>
              <a:buClr>
                <a:srgbClr val="000000"/>
              </a:buClr>
              <a:buSzPct val="100000"/>
              <a:buFont typeface="Arial"/>
              <a:buChar char="•"/>
            </a:pPr>
            <a:r>
              <a:rPr b="0" i="0" lang="et-EE" sz="2400" u="none" strike="noStrike">
                <a:solidFill>
                  <a:srgbClr val="000000"/>
                </a:solidFill>
                <a:latin typeface="Calibri"/>
                <a:ea typeface="Calibri"/>
                <a:cs typeface="Calibri"/>
                <a:sym typeface="Calibri"/>
              </a:rPr>
              <a:t>Systemic regulations</a:t>
            </a:r>
            <a:endParaRPr b="0" i="0" sz="2400" u="none" strike="noStrike">
              <a:solidFill>
                <a:srgbClr val="000000"/>
              </a:solidFill>
              <a:latin typeface="Arial"/>
              <a:ea typeface="Arial"/>
              <a:cs typeface="Arial"/>
              <a:sym typeface="Arial"/>
            </a:endParaRPr>
          </a:p>
          <a:p>
            <a:pPr indent="-285750" lvl="1" marL="742950" rtl="0" algn="l">
              <a:lnSpc>
                <a:spcPct val="90000"/>
              </a:lnSpc>
              <a:spcBef>
                <a:spcPts val="1007"/>
              </a:spcBef>
              <a:spcAft>
                <a:spcPts val="0"/>
              </a:spcAft>
              <a:buClr>
                <a:srgbClr val="000000"/>
              </a:buClr>
              <a:buSzPct val="100000"/>
              <a:buFont typeface="Arial"/>
              <a:buChar char="•"/>
            </a:pPr>
            <a:r>
              <a:rPr b="0" i="0" lang="et-EE" sz="2200" u="none" strike="noStrike">
                <a:solidFill>
                  <a:srgbClr val="000000"/>
                </a:solidFill>
                <a:latin typeface="Calibri"/>
                <a:ea typeface="Calibri"/>
                <a:cs typeface="Calibri"/>
                <a:sym typeface="Calibri"/>
              </a:rPr>
              <a:t>Sleep and wake cycle</a:t>
            </a:r>
            <a:endParaRPr b="0" i="0" sz="2200" u="none" strike="noStrike">
              <a:solidFill>
                <a:srgbClr val="000000"/>
              </a:solidFill>
              <a:latin typeface="Arial"/>
              <a:ea typeface="Arial"/>
              <a:cs typeface="Arial"/>
              <a:sym typeface="Arial"/>
            </a:endParaRPr>
          </a:p>
          <a:p>
            <a:pPr indent="-285750" lvl="1" marL="742950" rtl="0" algn="l">
              <a:lnSpc>
                <a:spcPct val="90000"/>
              </a:lnSpc>
              <a:spcBef>
                <a:spcPts val="1007"/>
              </a:spcBef>
              <a:spcAft>
                <a:spcPts val="0"/>
              </a:spcAft>
              <a:buClr>
                <a:srgbClr val="000000"/>
              </a:buClr>
              <a:buSzPct val="100000"/>
              <a:buFont typeface="Arial"/>
              <a:buChar char="•"/>
            </a:pPr>
            <a:r>
              <a:rPr b="0" i="0" lang="et-EE" sz="2200" u="none" strike="noStrike">
                <a:solidFill>
                  <a:srgbClr val="000000"/>
                </a:solidFill>
                <a:latin typeface="Calibri"/>
                <a:ea typeface="Calibri"/>
                <a:cs typeface="Calibri"/>
                <a:sym typeface="Calibri"/>
              </a:rPr>
              <a:t>Concentration and orienting</a:t>
            </a:r>
            <a:endParaRPr b="0" i="0" sz="2200" u="none" strike="noStrike">
              <a:solidFill>
                <a:srgbClr val="000000"/>
              </a:solidFill>
              <a:latin typeface="Arial"/>
              <a:ea typeface="Arial"/>
              <a:cs typeface="Arial"/>
              <a:sym typeface="Arial"/>
            </a:endParaRPr>
          </a:p>
          <a:p>
            <a:pPr indent="-285750" lvl="1" marL="742950" rtl="0" algn="l">
              <a:lnSpc>
                <a:spcPct val="90000"/>
              </a:lnSpc>
              <a:spcBef>
                <a:spcPts val="1007"/>
              </a:spcBef>
              <a:spcAft>
                <a:spcPts val="0"/>
              </a:spcAft>
              <a:buClr>
                <a:srgbClr val="000000"/>
              </a:buClr>
              <a:buSzPct val="100000"/>
              <a:buFont typeface="Arial"/>
              <a:buChar char="•"/>
            </a:pPr>
            <a:r>
              <a:rPr b="0" i="0" lang="et-EE" sz="2200" u="none" strike="noStrike">
                <a:solidFill>
                  <a:srgbClr val="000000"/>
                </a:solidFill>
                <a:latin typeface="Calibri"/>
                <a:ea typeface="Calibri"/>
                <a:cs typeface="Calibri"/>
                <a:sym typeface="Calibri"/>
              </a:rPr>
              <a:t>Emotions</a:t>
            </a:r>
            <a:endParaRPr b="0" i="0" sz="2200" u="none" strike="noStrike">
              <a:solidFill>
                <a:srgbClr val="000000"/>
              </a:solidFill>
              <a:latin typeface="Arial"/>
              <a:ea typeface="Arial"/>
              <a:cs typeface="Arial"/>
              <a:sym typeface="Arial"/>
            </a:endParaRPr>
          </a:p>
          <a:p>
            <a:pPr indent="-285750" lvl="1" marL="742950" rtl="0" algn="l">
              <a:lnSpc>
                <a:spcPct val="90000"/>
              </a:lnSpc>
              <a:spcBef>
                <a:spcPts val="1007"/>
              </a:spcBef>
              <a:spcAft>
                <a:spcPts val="0"/>
              </a:spcAft>
              <a:buClr>
                <a:srgbClr val="000000"/>
              </a:buClr>
              <a:buSzPct val="100000"/>
              <a:buFont typeface="Arial"/>
              <a:buChar char="•"/>
            </a:pPr>
            <a:r>
              <a:rPr b="0" i="0" lang="et-EE" sz="2200" u="none" strike="noStrike">
                <a:solidFill>
                  <a:srgbClr val="000000"/>
                </a:solidFill>
                <a:latin typeface="Calibri"/>
                <a:ea typeface="Calibri"/>
                <a:cs typeface="Calibri"/>
                <a:sym typeface="Calibri"/>
              </a:rPr>
              <a:t>Memory</a:t>
            </a:r>
            <a:r>
              <a:rPr b="0" i="0" lang="et-EE" sz="2000" u="none" strike="noStrike">
                <a:solidFill>
                  <a:srgbClr val="000000"/>
                </a:solidFill>
                <a:latin typeface="Calibri"/>
                <a:ea typeface="Calibri"/>
                <a:cs typeface="Calibri"/>
                <a:sym typeface="Calibri"/>
              </a:rPr>
              <a:t> </a:t>
            </a:r>
            <a:endParaRPr b="0" i="0" sz="2200" u="none" strike="noStrike">
              <a:solidFill>
                <a:srgbClr val="000000"/>
              </a:solidFill>
              <a:latin typeface="Arial"/>
              <a:ea typeface="Arial"/>
              <a:cs typeface="Arial"/>
              <a:sym typeface="Arial"/>
            </a:endParaRPr>
          </a:p>
          <a:p>
            <a:pPr indent="-64135" lvl="0" marL="228600" rtl="0" algn="l">
              <a:lnSpc>
                <a:spcPct val="90000"/>
              </a:lnSpc>
              <a:spcBef>
                <a:spcPts val="1000"/>
              </a:spcBef>
              <a:spcAft>
                <a:spcPts val="0"/>
              </a:spcAft>
              <a:buClr>
                <a:schemeClr val="dk1"/>
              </a:buClr>
              <a:buSzPct val="100000"/>
              <a:buNone/>
            </a:pPr>
            <a:r>
              <a:t/>
            </a:r>
            <a:endParaRPr/>
          </a:p>
        </p:txBody>
      </p:sp>
      <p:sp>
        <p:nvSpPr>
          <p:cNvPr id="425" name="Google Shape;425;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64135" lvl="0" marL="228600" rtl="0" algn="l">
              <a:lnSpc>
                <a:spcPct val="90000"/>
              </a:lnSpc>
              <a:spcBef>
                <a:spcPts val="0"/>
              </a:spcBef>
              <a:spcAft>
                <a:spcPts val="0"/>
              </a:spcAft>
              <a:buClr>
                <a:schemeClr val="dk1"/>
              </a:buClr>
              <a:buSzPct val="100000"/>
              <a:buNone/>
            </a:pPr>
            <a:r>
              <a:t/>
            </a:r>
            <a:endParaRPr/>
          </a:p>
        </p:txBody>
      </p:sp>
      <p:pic>
        <p:nvPicPr>
          <p:cNvPr id="426" name="Google Shape;426;p39"/>
          <p:cNvPicPr preferRelativeResize="0"/>
          <p:nvPr/>
        </p:nvPicPr>
        <p:blipFill rotWithShape="1">
          <a:blip r:embed="rId3">
            <a:alphaModFix/>
          </a:blip>
          <a:srcRect b="0" l="0" r="0" t="0"/>
          <a:stretch/>
        </p:blipFill>
        <p:spPr>
          <a:xfrm>
            <a:off x="7089977" y="1679503"/>
            <a:ext cx="2471526" cy="1876032"/>
          </a:xfrm>
          <a:prstGeom prst="rect">
            <a:avLst/>
          </a:prstGeom>
          <a:noFill/>
          <a:ln>
            <a:noFill/>
          </a:ln>
        </p:spPr>
      </p:pic>
      <p:pic>
        <p:nvPicPr>
          <p:cNvPr id="427" name="Google Shape;427;p39"/>
          <p:cNvPicPr preferRelativeResize="0"/>
          <p:nvPr/>
        </p:nvPicPr>
        <p:blipFill rotWithShape="1">
          <a:blip r:embed="rId4">
            <a:alphaModFix/>
          </a:blip>
          <a:srcRect b="0" l="0" r="0" t="0"/>
          <a:stretch/>
        </p:blipFill>
        <p:spPr>
          <a:xfrm>
            <a:off x="6923723" y="4001294"/>
            <a:ext cx="3145761" cy="24969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Development of nervous system</a:t>
            </a:r>
            <a:endParaRPr/>
          </a:p>
        </p:txBody>
      </p:sp>
      <p:sp>
        <p:nvSpPr>
          <p:cNvPr id="108" name="Google Shape;108;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000000"/>
              </a:buClr>
              <a:buSzPct val="100000"/>
              <a:buFont typeface="Arial"/>
              <a:buChar char="•"/>
            </a:pPr>
            <a:r>
              <a:rPr b="0" i="0" lang="et-EE" sz="2400" u="none" strike="noStrike">
                <a:solidFill>
                  <a:srgbClr val="000000"/>
                </a:solidFill>
                <a:latin typeface="Calibri"/>
                <a:ea typeface="Calibri"/>
                <a:cs typeface="Calibri"/>
                <a:sym typeface="Calibri"/>
              </a:rPr>
              <a:t>Brain of newborn - 350-400 g (10% of body weight)</a:t>
            </a:r>
            <a:endParaRPr b="0" i="0" sz="1800" u="none" strike="noStrike">
              <a:solidFill>
                <a:srgbClr val="EEECE1"/>
              </a:solidFill>
              <a:latin typeface="Noto Sans Symbols"/>
              <a:ea typeface="Noto Sans Symbols"/>
              <a:cs typeface="Noto Sans Symbols"/>
              <a:sym typeface="Noto Sans Symbols"/>
            </a:endParaRPr>
          </a:p>
          <a:p>
            <a:pPr indent="-228600" lvl="0" marL="228600" rtl="0" algn="l">
              <a:lnSpc>
                <a:spcPct val="90000"/>
              </a:lnSpc>
              <a:spcBef>
                <a:spcPts val="480"/>
              </a:spcBef>
              <a:spcAft>
                <a:spcPts val="0"/>
              </a:spcAft>
              <a:buClr>
                <a:srgbClr val="000000"/>
              </a:buClr>
              <a:buSzPct val="100000"/>
              <a:buFont typeface="Arial"/>
              <a:buChar char="•"/>
            </a:pPr>
            <a:r>
              <a:rPr b="0" i="0" lang="et-EE" sz="2400" u="none" strike="noStrike">
                <a:solidFill>
                  <a:srgbClr val="000000"/>
                </a:solidFill>
                <a:latin typeface="Calibri"/>
                <a:ea typeface="Calibri"/>
                <a:cs typeface="Calibri"/>
                <a:sym typeface="Calibri"/>
              </a:rPr>
              <a:t>At of 1 year of age - 1000 g</a:t>
            </a:r>
            <a:endParaRPr b="0" i="0" sz="1800" u="none" strike="noStrike">
              <a:solidFill>
                <a:srgbClr val="EEECE1"/>
              </a:solidFill>
              <a:latin typeface="Noto Sans Symbols"/>
              <a:ea typeface="Noto Sans Symbols"/>
              <a:cs typeface="Noto Sans Symbols"/>
              <a:sym typeface="Noto Sans Symbols"/>
            </a:endParaRPr>
          </a:p>
          <a:p>
            <a:pPr indent="-228600" lvl="0" marL="228600" rtl="0" algn="l">
              <a:lnSpc>
                <a:spcPct val="90000"/>
              </a:lnSpc>
              <a:spcBef>
                <a:spcPts val="480"/>
              </a:spcBef>
              <a:spcAft>
                <a:spcPts val="0"/>
              </a:spcAft>
              <a:buClr>
                <a:srgbClr val="000000"/>
              </a:buClr>
              <a:buSzPct val="100000"/>
              <a:buFont typeface="Arial"/>
              <a:buChar char="•"/>
            </a:pPr>
            <a:r>
              <a:rPr b="0" i="0" lang="et-EE" sz="2400" u="none" strike="noStrike">
                <a:solidFill>
                  <a:srgbClr val="000000"/>
                </a:solidFill>
                <a:latin typeface="Calibri"/>
                <a:ea typeface="Calibri"/>
                <a:cs typeface="Calibri"/>
                <a:sym typeface="Calibri"/>
              </a:rPr>
              <a:t>Adult - 1200-1400 g (2% of body weight)</a:t>
            </a:r>
            <a:endParaRPr b="0" i="0" sz="1800" u="none" strike="noStrike">
              <a:solidFill>
                <a:srgbClr val="EEECE1"/>
              </a:solidFill>
              <a:latin typeface="Noto Sans Symbols"/>
              <a:ea typeface="Noto Sans Symbols"/>
              <a:cs typeface="Noto Sans Symbols"/>
              <a:sym typeface="Noto Sans Symbols"/>
            </a:endParaRPr>
          </a:p>
          <a:p>
            <a:pPr indent="-228600" lvl="0" marL="228600" rtl="0" algn="l">
              <a:lnSpc>
                <a:spcPct val="90000"/>
              </a:lnSpc>
              <a:spcBef>
                <a:spcPts val="480"/>
              </a:spcBef>
              <a:spcAft>
                <a:spcPts val="0"/>
              </a:spcAft>
              <a:buClr>
                <a:srgbClr val="000000"/>
              </a:buClr>
              <a:buSzPct val="100000"/>
              <a:buFont typeface="Arial"/>
              <a:buChar char="•"/>
            </a:pPr>
            <a:r>
              <a:rPr b="0" i="0" lang="et-EE" sz="2400" u="none" strike="noStrike">
                <a:solidFill>
                  <a:srgbClr val="000000"/>
                </a:solidFill>
                <a:latin typeface="Calibri"/>
                <a:ea typeface="Calibri"/>
                <a:cs typeface="Calibri"/>
                <a:sym typeface="Calibri"/>
              </a:rPr>
              <a:t>Spinal cord - 2% of brain’s weight</a:t>
            </a:r>
            <a:endParaRPr b="0" i="0" sz="1800" u="none" strike="noStrike">
              <a:solidFill>
                <a:srgbClr val="EEECE1"/>
              </a:solidFill>
              <a:latin typeface="Noto Sans Symbols"/>
              <a:ea typeface="Noto Sans Symbols"/>
              <a:cs typeface="Noto Sans Symbols"/>
              <a:sym typeface="Noto Sans Symbols"/>
            </a:endParaRPr>
          </a:p>
          <a:p>
            <a:pPr indent="-228600" lvl="0" marL="228600" rtl="0" algn="l">
              <a:lnSpc>
                <a:spcPct val="90000"/>
              </a:lnSpc>
              <a:spcBef>
                <a:spcPts val="480"/>
              </a:spcBef>
              <a:spcAft>
                <a:spcPts val="0"/>
              </a:spcAft>
              <a:buClr>
                <a:schemeClr val="dk1"/>
              </a:buClr>
              <a:buSzPct val="155555"/>
              <a:buFont typeface="Arial"/>
              <a:buChar char="•"/>
            </a:pPr>
            <a:br>
              <a:rPr b="0" lang="et-EE"/>
            </a:br>
            <a:r>
              <a:rPr b="0" i="0" lang="et-EE" sz="2400" u="none" strike="noStrike">
                <a:solidFill>
                  <a:srgbClr val="1F497D"/>
                </a:solidFill>
                <a:latin typeface="Calibri"/>
                <a:ea typeface="Calibri"/>
                <a:cs typeface="Calibri"/>
                <a:sym typeface="Calibri"/>
              </a:rPr>
              <a:t>Dysontogenesis – disorder of development</a:t>
            </a:r>
            <a:endParaRPr b="0" i="0" sz="1800" u="none" strike="noStrike">
              <a:solidFill>
                <a:srgbClr val="EEECE1"/>
              </a:solidFill>
              <a:latin typeface="Noto Sans Symbols"/>
              <a:ea typeface="Noto Sans Symbols"/>
              <a:cs typeface="Noto Sans Symbols"/>
              <a:sym typeface="Noto Sans Symbols"/>
            </a:endParaRPr>
          </a:p>
          <a:p>
            <a:pPr indent="-285781" lvl="1" marL="742950" rtl="0" algn="l">
              <a:lnSpc>
                <a:spcPct val="90000"/>
              </a:lnSpc>
              <a:spcBef>
                <a:spcPts val="420"/>
              </a:spcBef>
              <a:spcAft>
                <a:spcPts val="0"/>
              </a:spcAft>
              <a:buClr>
                <a:srgbClr val="000000"/>
              </a:buClr>
              <a:buSzPct val="100000"/>
              <a:buFont typeface="Arial"/>
              <a:buChar char="•"/>
            </a:pPr>
            <a:r>
              <a:rPr b="0" i="0" lang="et-EE" sz="2100" u="none" strike="noStrike">
                <a:solidFill>
                  <a:srgbClr val="000000"/>
                </a:solidFill>
                <a:latin typeface="Calibri"/>
                <a:ea typeface="Calibri"/>
                <a:cs typeface="Calibri"/>
                <a:sym typeface="Calibri"/>
              </a:rPr>
              <a:t>Genetic factors (eg trisomia of 21st chromosome – Down disease)</a:t>
            </a:r>
            <a:endParaRPr b="0" i="0" sz="2100" u="none" strike="noStrike">
              <a:solidFill>
                <a:srgbClr val="000000"/>
              </a:solidFill>
              <a:latin typeface="Noto Sans Symbols"/>
              <a:ea typeface="Noto Sans Symbols"/>
              <a:cs typeface="Noto Sans Symbols"/>
              <a:sym typeface="Noto Sans Symbols"/>
            </a:endParaRPr>
          </a:p>
          <a:p>
            <a:pPr indent="-285781" lvl="1" marL="742950" rtl="0" algn="l">
              <a:lnSpc>
                <a:spcPct val="90000"/>
              </a:lnSpc>
              <a:spcBef>
                <a:spcPts val="420"/>
              </a:spcBef>
              <a:spcAft>
                <a:spcPts val="0"/>
              </a:spcAft>
              <a:buClr>
                <a:srgbClr val="000000"/>
              </a:buClr>
              <a:buSzPct val="100000"/>
              <a:buFont typeface="Arial"/>
              <a:buChar char="•"/>
            </a:pPr>
            <a:r>
              <a:rPr b="0" i="0" lang="et-EE" sz="2100" u="none" strike="noStrike">
                <a:solidFill>
                  <a:srgbClr val="000000"/>
                </a:solidFill>
                <a:latin typeface="Calibri"/>
                <a:ea typeface="Calibri"/>
                <a:cs typeface="Calibri"/>
                <a:sym typeface="Calibri"/>
              </a:rPr>
              <a:t>Infections during the fetal period: syphilis, ttuberculosis, toxoplasmosis, viral infections</a:t>
            </a:r>
            <a:endParaRPr b="0" i="0" sz="2100" u="none" strike="noStrike">
              <a:solidFill>
                <a:srgbClr val="000000"/>
              </a:solidFill>
              <a:latin typeface="Noto Sans Symbols"/>
              <a:ea typeface="Noto Sans Symbols"/>
              <a:cs typeface="Noto Sans Symbols"/>
              <a:sym typeface="Noto Sans Symbols"/>
            </a:endParaRPr>
          </a:p>
          <a:p>
            <a:pPr indent="-285781" lvl="1" marL="742950" rtl="0" algn="l">
              <a:lnSpc>
                <a:spcPct val="90000"/>
              </a:lnSpc>
              <a:spcBef>
                <a:spcPts val="420"/>
              </a:spcBef>
              <a:spcAft>
                <a:spcPts val="0"/>
              </a:spcAft>
              <a:buClr>
                <a:srgbClr val="000000"/>
              </a:buClr>
              <a:buSzPct val="100000"/>
              <a:buFont typeface="Arial"/>
              <a:buChar char="•"/>
            </a:pPr>
            <a:r>
              <a:rPr b="0" i="0" lang="et-EE" sz="2100" u="none" strike="noStrike">
                <a:solidFill>
                  <a:srgbClr val="000000"/>
                </a:solidFill>
                <a:latin typeface="Calibri"/>
                <a:ea typeface="Calibri"/>
                <a:cs typeface="Calibri"/>
                <a:sym typeface="Calibri"/>
              </a:rPr>
              <a:t>Toxic factors: medictions, alcohol, smoking</a:t>
            </a:r>
            <a:endParaRPr b="0" i="0" sz="2100" u="none" strike="noStrike">
              <a:solidFill>
                <a:srgbClr val="000000"/>
              </a:solidFill>
              <a:latin typeface="Noto Sans Symbols"/>
              <a:ea typeface="Noto Sans Symbols"/>
              <a:cs typeface="Noto Sans Symbols"/>
              <a:sym typeface="Noto Sans Symbols"/>
            </a:endParaRPr>
          </a:p>
          <a:p>
            <a:pPr indent="0" lvl="0" marL="0" rtl="0" algn="l">
              <a:lnSpc>
                <a:spcPct val="90000"/>
              </a:lnSpc>
              <a:spcBef>
                <a:spcPts val="1000"/>
              </a:spcBef>
              <a:spcAft>
                <a:spcPts val="0"/>
              </a:spcAft>
              <a:buClr>
                <a:schemeClr val="dk1"/>
              </a:buClr>
              <a:buSzPct val="100000"/>
              <a:buNone/>
            </a:pPr>
            <a:r>
              <a:t/>
            </a:r>
            <a:endParaRPr/>
          </a:p>
        </p:txBody>
      </p:sp>
      <p:pic>
        <p:nvPicPr>
          <p:cNvPr id="109" name="Google Shape;109;p4"/>
          <p:cNvPicPr preferRelativeResize="0"/>
          <p:nvPr>
            <p:ph idx="2" type="body"/>
          </p:nvPr>
        </p:nvPicPr>
        <p:blipFill rotWithShape="1">
          <a:blip r:embed="rId3">
            <a:alphaModFix/>
          </a:blip>
          <a:srcRect b="0" l="0" r="0" t="0"/>
          <a:stretch/>
        </p:blipFill>
        <p:spPr>
          <a:xfrm>
            <a:off x="7218913" y="1825625"/>
            <a:ext cx="3461656" cy="39709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Cranial nerves</a:t>
            </a:r>
            <a:endParaRPr/>
          </a:p>
        </p:txBody>
      </p:sp>
      <p:sp>
        <p:nvSpPr>
          <p:cNvPr id="434" name="Google Shape;434;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435" name="Google Shape;435;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436" name="Google Shape;436;p40"/>
          <p:cNvPicPr preferRelativeResize="0"/>
          <p:nvPr/>
        </p:nvPicPr>
        <p:blipFill rotWithShape="1">
          <a:blip r:embed="rId3">
            <a:alphaModFix/>
          </a:blip>
          <a:srcRect b="0" l="0" r="0" t="0"/>
          <a:stretch/>
        </p:blipFill>
        <p:spPr>
          <a:xfrm>
            <a:off x="6096000" y="1825625"/>
            <a:ext cx="4972050" cy="4076700"/>
          </a:xfrm>
          <a:prstGeom prst="rect">
            <a:avLst/>
          </a:prstGeom>
          <a:noFill/>
          <a:ln>
            <a:noFill/>
          </a:ln>
        </p:spPr>
      </p:pic>
      <p:sp>
        <p:nvSpPr>
          <p:cNvPr id="437" name="Google Shape;437;p40"/>
          <p:cNvSpPr txBox="1"/>
          <p:nvPr/>
        </p:nvSpPr>
        <p:spPr>
          <a:xfrm>
            <a:off x="958720" y="1690688"/>
            <a:ext cx="6097554"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lang="et-EE" sz="1800">
                <a:solidFill>
                  <a:schemeClr val="dk1"/>
                </a:solidFill>
                <a:latin typeface="Calibri"/>
                <a:ea typeface="Calibri"/>
                <a:cs typeface="Calibri"/>
                <a:sym typeface="Calibri"/>
              </a:rPr>
            </a:br>
            <a:r>
              <a:rPr b="0" i="0" lang="et-EE" sz="1800" u="none" strike="noStrike">
                <a:solidFill>
                  <a:srgbClr val="000000"/>
                </a:solidFill>
                <a:latin typeface="Calibri"/>
                <a:ea typeface="Calibri"/>
                <a:cs typeface="Calibri"/>
                <a:sym typeface="Calibri"/>
              </a:rPr>
              <a:t>I - </a:t>
            </a:r>
            <a:r>
              <a:rPr b="0" i="1" lang="et-EE" sz="1800" u="none" strike="noStrike">
                <a:solidFill>
                  <a:srgbClr val="000000"/>
                </a:solidFill>
                <a:latin typeface="Calibri"/>
                <a:ea typeface="Calibri"/>
                <a:cs typeface="Calibri"/>
                <a:sym typeface="Calibri"/>
              </a:rPr>
              <a:t>n. olfactorius</a:t>
            </a:r>
            <a:r>
              <a:rPr b="0" i="0" lang="et-EE" sz="1800" u="none" strike="noStrike">
                <a:solidFill>
                  <a:srgbClr val="000000"/>
                </a:solidFill>
                <a:latin typeface="Calibri"/>
                <a:ea typeface="Calibri"/>
                <a:cs typeface="Calibri"/>
                <a:sym typeface="Calibri"/>
              </a:rPr>
              <a:t>, olfactory nerve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rPr b="0" i="0" lang="et-EE" sz="1800" u="none" strike="noStrike">
                <a:solidFill>
                  <a:srgbClr val="000000"/>
                </a:solidFill>
                <a:latin typeface="Calibri"/>
                <a:ea typeface="Calibri"/>
                <a:cs typeface="Calibri"/>
                <a:sym typeface="Calibri"/>
              </a:rPr>
              <a:t>II - </a:t>
            </a:r>
            <a:r>
              <a:rPr b="0" i="1" lang="et-EE" sz="1800" u="none" strike="noStrike">
                <a:solidFill>
                  <a:srgbClr val="000000"/>
                </a:solidFill>
                <a:latin typeface="Calibri"/>
                <a:ea typeface="Calibri"/>
                <a:cs typeface="Calibri"/>
                <a:sym typeface="Calibri"/>
              </a:rPr>
              <a:t>n. opticus</a:t>
            </a:r>
            <a:r>
              <a:rPr b="0" i="0" lang="et-EE" sz="1800" u="none" strike="noStrike">
                <a:solidFill>
                  <a:srgbClr val="000000"/>
                </a:solidFill>
                <a:latin typeface="Calibri"/>
                <a:ea typeface="Calibri"/>
                <a:cs typeface="Calibri"/>
                <a:sym typeface="Calibri"/>
              </a:rPr>
              <a:t>, optic nerve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rPr b="0" i="0" lang="et-EE" sz="1800" u="none" strike="noStrike">
                <a:solidFill>
                  <a:srgbClr val="000000"/>
                </a:solidFill>
                <a:latin typeface="Calibri"/>
                <a:ea typeface="Calibri"/>
                <a:cs typeface="Calibri"/>
                <a:sym typeface="Calibri"/>
              </a:rPr>
              <a:t>III - </a:t>
            </a:r>
            <a:r>
              <a:rPr b="0" i="1" lang="et-EE" sz="1800" u="none" strike="noStrike">
                <a:solidFill>
                  <a:srgbClr val="000000"/>
                </a:solidFill>
                <a:latin typeface="Calibri"/>
                <a:ea typeface="Calibri"/>
                <a:cs typeface="Calibri"/>
                <a:sym typeface="Calibri"/>
              </a:rPr>
              <a:t>n. oculomotorius</a:t>
            </a:r>
            <a:r>
              <a:rPr b="0" i="0" lang="et-EE" sz="1800" u="none" strike="noStrike">
                <a:solidFill>
                  <a:srgbClr val="000000"/>
                </a:solidFill>
                <a:latin typeface="Calibri"/>
                <a:ea typeface="Calibri"/>
                <a:cs typeface="Calibri"/>
                <a:sym typeface="Calibri"/>
              </a:rPr>
              <a:t>,  oculomotor nerve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rPr b="0" i="0" lang="et-EE" sz="1800" u="none" strike="noStrike">
                <a:solidFill>
                  <a:srgbClr val="000000"/>
                </a:solidFill>
                <a:latin typeface="Calibri"/>
                <a:ea typeface="Calibri"/>
                <a:cs typeface="Calibri"/>
                <a:sym typeface="Calibri"/>
              </a:rPr>
              <a:t>IV - </a:t>
            </a:r>
            <a:r>
              <a:rPr b="0" i="1" lang="et-EE" sz="1800" u="none" strike="noStrike">
                <a:solidFill>
                  <a:srgbClr val="000000"/>
                </a:solidFill>
                <a:latin typeface="Calibri"/>
                <a:ea typeface="Calibri"/>
                <a:cs typeface="Calibri"/>
                <a:sym typeface="Calibri"/>
              </a:rPr>
              <a:t>n. trochlearis</a:t>
            </a:r>
            <a:r>
              <a:rPr b="0" i="0" lang="et-EE" sz="1800" u="none" strike="noStrike">
                <a:solidFill>
                  <a:srgbClr val="000000"/>
                </a:solidFill>
                <a:latin typeface="Calibri"/>
                <a:ea typeface="Calibri"/>
                <a:cs typeface="Calibri"/>
                <a:sym typeface="Calibri"/>
              </a:rPr>
              <a:t>, trochlear nerve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rPr b="0" i="0" lang="et-EE" sz="1800" u="none" strike="noStrike">
                <a:solidFill>
                  <a:srgbClr val="000000"/>
                </a:solidFill>
                <a:latin typeface="Calibri"/>
                <a:ea typeface="Calibri"/>
                <a:cs typeface="Calibri"/>
                <a:sym typeface="Calibri"/>
              </a:rPr>
              <a:t>V - </a:t>
            </a:r>
            <a:r>
              <a:rPr b="0" i="1" lang="et-EE" sz="1800" u="none" strike="noStrike">
                <a:solidFill>
                  <a:srgbClr val="000000"/>
                </a:solidFill>
                <a:latin typeface="Calibri"/>
                <a:ea typeface="Calibri"/>
                <a:cs typeface="Calibri"/>
                <a:sym typeface="Calibri"/>
              </a:rPr>
              <a:t>n. trigeminus</a:t>
            </a:r>
            <a:r>
              <a:rPr b="0" i="0" lang="et-EE" sz="1800" u="none" strike="noStrike">
                <a:solidFill>
                  <a:srgbClr val="000000"/>
                </a:solidFill>
                <a:latin typeface="Calibri"/>
                <a:ea typeface="Calibri"/>
                <a:cs typeface="Calibri"/>
                <a:sym typeface="Calibri"/>
              </a:rPr>
              <a:t>, trigeminal nerve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rPr b="0" i="0" lang="et-EE" sz="1800" u="none" strike="noStrike">
                <a:solidFill>
                  <a:srgbClr val="000000"/>
                </a:solidFill>
                <a:latin typeface="Calibri"/>
                <a:ea typeface="Calibri"/>
                <a:cs typeface="Calibri"/>
                <a:sym typeface="Calibri"/>
              </a:rPr>
              <a:t>VI - </a:t>
            </a:r>
            <a:r>
              <a:rPr b="0" i="1" lang="et-EE" sz="1800" u="none" strike="noStrike">
                <a:solidFill>
                  <a:srgbClr val="000000"/>
                </a:solidFill>
                <a:latin typeface="Calibri"/>
                <a:ea typeface="Calibri"/>
                <a:cs typeface="Calibri"/>
                <a:sym typeface="Calibri"/>
              </a:rPr>
              <a:t>n. abducens</a:t>
            </a:r>
            <a:r>
              <a:rPr b="0" i="0" lang="et-EE" sz="1800" u="none" strike="noStrike">
                <a:solidFill>
                  <a:srgbClr val="000000"/>
                </a:solidFill>
                <a:latin typeface="Calibri"/>
                <a:ea typeface="Calibri"/>
                <a:cs typeface="Calibri"/>
                <a:sym typeface="Calibri"/>
              </a:rPr>
              <a:t>, abducens nerve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rPr b="0" i="0" lang="et-EE" sz="1800" u="none" strike="noStrike">
                <a:solidFill>
                  <a:srgbClr val="000000"/>
                </a:solidFill>
                <a:latin typeface="Calibri"/>
                <a:ea typeface="Calibri"/>
                <a:cs typeface="Calibri"/>
                <a:sym typeface="Calibri"/>
              </a:rPr>
              <a:t>VII - </a:t>
            </a:r>
            <a:r>
              <a:rPr b="0" i="1" lang="et-EE" sz="1800" u="none" strike="noStrike">
                <a:solidFill>
                  <a:srgbClr val="000000"/>
                </a:solidFill>
                <a:latin typeface="Calibri"/>
                <a:ea typeface="Calibri"/>
                <a:cs typeface="Calibri"/>
                <a:sym typeface="Calibri"/>
              </a:rPr>
              <a:t>n. facialis</a:t>
            </a:r>
            <a:r>
              <a:rPr b="0" i="0" lang="et-EE" sz="1800" u="none" strike="noStrike">
                <a:solidFill>
                  <a:srgbClr val="000000"/>
                </a:solidFill>
                <a:latin typeface="Calibri"/>
                <a:ea typeface="Calibri"/>
                <a:cs typeface="Calibri"/>
                <a:sym typeface="Calibri"/>
              </a:rPr>
              <a:t>, facial nerve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rPr b="0" i="0" lang="et-EE" sz="1800" u="none" strike="noStrike">
                <a:solidFill>
                  <a:srgbClr val="000000"/>
                </a:solidFill>
                <a:latin typeface="Calibri"/>
                <a:ea typeface="Calibri"/>
                <a:cs typeface="Calibri"/>
                <a:sym typeface="Calibri"/>
              </a:rPr>
              <a:t>VIII - </a:t>
            </a:r>
            <a:r>
              <a:rPr b="0" i="1" lang="et-EE" sz="1800" u="none" strike="noStrike">
                <a:solidFill>
                  <a:srgbClr val="000000"/>
                </a:solidFill>
                <a:latin typeface="Calibri"/>
                <a:ea typeface="Calibri"/>
                <a:cs typeface="Calibri"/>
                <a:sym typeface="Calibri"/>
              </a:rPr>
              <a:t>n. vestibulocochlearis</a:t>
            </a:r>
            <a:r>
              <a:rPr b="0" i="0" lang="et-EE" sz="1800" u="none" strike="noStrike">
                <a:solidFill>
                  <a:srgbClr val="000000"/>
                </a:solidFill>
                <a:latin typeface="Calibri"/>
                <a:ea typeface="Calibri"/>
                <a:cs typeface="Calibri"/>
                <a:sym typeface="Calibri"/>
              </a:rPr>
              <a:t>, vestibulocochlear nerve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rPr b="0" i="0" lang="et-EE" sz="1800" u="none" strike="noStrike">
                <a:solidFill>
                  <a:srgbClr val="000000"/>
                </a:solidFill>
                <a:latin typeface="Calibri"/>
                <a:ea typeface="Calibri"/>
                <a:cs typeface="Calibri"/>
                <a:sym typeface="Calibri"/>
              </a:rPr>
              <a:t>IX - </a:t>
            </a:r>
            <a:r>
              <a:rPr b="0" i="1" lang="et-EE" sz="1800" u="none" strike="noStrike">
                <a:solidFill>
                  <a:srgbClr val="000000"/>
                </a:solidFill>
                <a:latin typeface="Calibri"/>
                <a:ea typeface="Calibri"/>
                <a:cs typeface="Calibri"/>
                <a:sym typeface="Calibri"/>
              </a:rPr>
              <a:t>n. glossopharyngeus</a:t>
            </a:r>
            <a:r>
              <a:rPr b="0" i="0" lang="et-EE" sz="1800" u="none" strike="noStrike">
                <a:solidFill>
                  <a:srgbClr val="000000"/>
                </a:solidFill>
                <a:latin typeface="Calibri"/>
                <a:ea typeface="Calibri"/>
                <a:cs typeface="Calibri"/>
                <a:sym typeface="Calibri"/>
              </a:rPr>
              <a:t>, glossopharyngeal nerve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rPr b="0" i="0" lang="et-EE" sz="1800" u="none" strike="noStrike">
                <a:solidFill>
                  <a:srgbClr val="000000"/>
                </a:solidFill>
                <a:latin typeface="Calibri"/>
                <a:ea typeface="Calibri"/>
                <a:cs typeface="Calibri"/>
                <a:sym typeface="Calibri"/>
              </a:rPr>
              <a:t>X - </a:t>
            </a:r>
            <a:r>
              <a:rPr b="0" i="1" lang="et-EE" sz="1800" u="none" strike="noStrike">
                <a:solidFill>
                  <a:srgbClr val="000000"/>
                </a:solidFill>
                <a:latin typeface="Calibri"/>
                <a:ea typeface="Calibri"/>
                <a:cs typeface="Calibri"/>
                <a:sym typeface="Calibri"/>
              </a:rPr>
              <a:t>n. vagus</a:t>
            </a:r>
            <a:r>
              <a:rPr b="0" i="0" lang="et-EE" sz="1800" u="none" strike="noStrike">
                <a:solidFill>
                  <a:srgbClr val="000000"/>
                </a:solidFill>
                <a:latin typeface="Calibri"/>
                <a:ea typeface="Calibri"/>
                <a:cs typeface="Calibri"/>
                <a:sym typeface="Calibri"/>
              </a:rPr>
              <a:t>, vagus nerve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rPr b="0" i="0" lang="et-EE" sz="1800" u="none" strike="noStrike">
                <a:solidFill>
                  <a:srgbClr val="000000"/>
                </a:solidFill>
                <a:latin typeface="Calibri"/>
                <a:ea typeface="Calibri"/>
                <a:cs typeface="Calibri"/>
                <a:sym typeface="Calibri"/>
              </a:rPr>
              <a:t>XI - </a:t>
            </a:r>
            <a:r>
              <a:rPr b="0" i="1" lang="et-EE" sz="1800" u="none" strike="noStrike">
                <a:solidFill>
                  <a:srgbClr val="000000"/>
                </a:solidFill>
                <a:latin typeface="Calibri"/>
                <a:ea typeface="Calibri"/>
                <a:cs typeface="Calibri"/>
                <a:sym typeface="Calibri"/>
              </a:rPr>
              <a:t>n. accessorius</a:t>
            </a:r>
            <a:r>
              <a:rPr b="0" i="0" lang="et-EE" sz="1800" u="none" strike="noStrike">
                <a:solidFill>
                  <a:srgbClr val="000000"/>
                </a:solidFill>
                <a:latin typeface="Calibri"/>
                <a:ea typeface="Calibri"/>
                <a:cs typeface="Calibri"/>
                <a:sym typeface="Calibri"/>
              </a:rPr>
              <a:t>, accessory nerve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rPr b="0" i="0" lang="et-EE" sz="1800" u="none" strike="noStrike">
                <a:solidFill>
                  <a:srgbClr val="000000"/>
                </a:solidFill>
                <a:latin typeface="Calibri"/>
                <a:ea typeface="Calibri"/>
                <a:cs typeface="Calibri"/>
                <a:sym typeface="Calibri"/>
              </a:rPr>
              <a:t>XII - </a:t>
            </a:r>
            <a:r>
              <a:rPr b="0" i="1" lang="et-EE" sz="1800" u="none" strike="noStrike">
                <a:solidFill>
                  <a:srgbClr val="000000"/>
                </a:solidFill>
                <a:latin typeface="Calibri"/>
                <a:ea typeface="Calibri"/>
                <a:cs typeface="Calibri"/>
                <a:sym typeface="Calibri"/>
              </a:rPr>
              <a:t>n. hypoglossus</a:t>
            </a:r>
            <a:r>
              <a:rPr b="0" i="0" lang="et-EE" sz="1800" u="none" strike="noStrike">
                <a:solidFill>
                  <a:srgbClr val="000000"/>
                </a:solidFill>
                <a:latin typeface="Calibri"/>
                <a:ea typeface="Calibri"/>
                <a:cs typeface="Calibri"/>
                <a:sym typeface="Calibri"/>
              </a:rPr>
              <a:t>, hypoglossal nerve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br>
              <a:rPr lang="et-EE"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Cerebrum</a:t>
            </a:r>
            <a:endParaRPr/>
          </a:p>
        </p:txBody>
      </p:sp>
      <p:sp>
        <p:nvSpPr>
          <p:cNvPr id="443" name="Google Shape;443;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272425"/>
              </a:buClr>
              <a:buSzPts val="1800"/>
              <a:buChar char="•"/>
            </a:pPr>
            <a:r>
              <a:rPr b="0" i="0" lang="et-EE" sz="1800" u="none" strike="noStrike">
                <a:solidFill>
                  <a:srgbClr val="272425"/>
                </a:solidFill>
                <a:latin typeface="Arial"/>
                <a:ea typeface="Arial"/>
                <a:cs typeface="Arial"/>
                <a:sym typeface="Arial"/>
              </a:rPr>
              <a:t>Macroscopically, the cerebrum is made up of the cerebral cortex, the </a:t>
            </a:r>
            <a:r>
              <a:rPr b="1" i="0" lang="et-EE" sz="1800" u="none" strike="noStrike">
                <a:solidFill>
                  <a:srgbClr val="272425"/>
                </a:solidFill>
                <a:latin typeface="Arial"/>
                <a:ea typeface="Arial"/>
                <a:cs typeface="Arial"/>
                <a:sym typeface="Arial"/>
              </a:rPr>
              <a:t>subcortical white matter</a:t>
            </a:r>
            <a:r>
              <a:rPr b="0" i="0" lang="et-EE" sz="1800" u="none" strike="noStrike">
                <a:solidFill>
                  <a:srgbClr val="272425"/>
                </a:solidFill>
                <a:latin typeface="Arial"/>
                <a:ea typeface="Arial"/>
                <a:cs typeface="Arial"/>
                <a:sym typeface="Arial"/>
              </a:rPr>
              <a:t>, and the </a:t>
            </a:r>
            <a:r>
              <a:rPr b="1" i="0" lang="et-EE" sz="1800" u="none" strike="noStrike">
                <a:solidFill>
                  <a:srgbClr val="272425"/>
                </a:solidFill>
                <a:latin typeface="Arial"/>
                <a:ea typeface="Arial"/>
                <a:cs typeface="Arial"/>
                <a:sym typeface="Arial"/>
              </a:rPr>
              <a:t>basal ganglia</a:t>
            </a:r>
            <a:r>
              <a:rPr b="0" i="0" lang="et-EE" sz="1800" u="none" strike="noStrike">
                <a:solidFill>
                  <a:srgbClr val="272425"/>
                </a:solidFill>
                <a:latin typeface="Arial"/>
                <a:ea typeface="Arial"/>
                <a:cs typeface="Arial"/>
                <a:sym typeface="Arial"/>
              </a:rPr>
              <a:t>, which were discussed before</a:t>
            </a:r>
            <a:endParaRPr b="0" i="0" sz="18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ts val="1800"/>
              <a:buChar char="•"/>
            </a:pPr>
            <a:r>
              <a:rPr b="0" i="0" lang="et-EE" sz="1800" u="none" strike="noStrike">
                <a:solidFill>
                  <a:srgbClr val="272425"/>
                </a:solidFill>
                <a:latin typeface="Arial"/>
                <a:ea typeface="Arial"/>
                <a:cs typeface="Arial"/>
                <a:sym typeface="Arial"/>
              </a:rPr>
              <a:t>Histologically, most of the </a:t>
            </a:r>
            <a:r>
              <a:rPr b="1" i="0" lang="et-EE" sz="1800" u="none" strike="noStrike">
                <a:solidFill>
                  <a:srgbClr val="272425"/>
                </a:solidFill>
                <a:latin typeface="Arial"/>
                <a:ea typeface="Arial"/>
                <a:cs typeface="Arial"/>
                <a:sym typeface="Arial"/>
              </a:rPr>
              <a:t>cerebral cortex </a:t>
            </a:r>
            <a:r>
              <a:rPr b="0" i="0" lang="et-EE" sz="1800" u="none" strike="noStrike">
                <a:solidFill>
                  <a:srgbClr val="272425"/>
                </a:solidFill>
                <a:latin typeface="Arial"/>
                <a:ea typeface="Arial"/>
                <a:cs typeface="Arial"/>
                <a:sym typeface="Arial"/>
              </a:rPr>
              <a:t>possesses a six-</a:t>
            </a:r>
            <a:r>
              <a:rPr b="1" i="0" lang="et-EE" sz="1800" u="none" strike="noStrike">
                <a:solidFill>
                  <a:srgbClr val="272425"/>
                </a:solidFill>
                <a:latin typeface="Arial"/>
                <a:ea typeface="Arial"/>
                <a:cs typeface="Arial"/>
                <a:sym typeface="Arial"/>
              </a:rPr>
              <a:t>layered cellular architecture, cytoarchitecturally</a:t>
            </a:r>
            <a:r>
              <a:rPr b="1" lang="et-EE" sz="1800">
                <a:solidFill>
                  <a:srgbClr val="272425"/>
                </a:solidFill>
                <a:latin typeface="Arial"/>
                <a:ea typeface="Arial"/>
                <a:cs typeface="Arial"/>
                <a:sym typeface="Arial"/>
              </a:rPr>
              <a:t> </a:t>
            </a:r>
            <a:r>
              <a:rPr b="1" i="0" lang="et-EE" sz="1800" u="none" strike="noStrike">
                <a:solidFill>
                  <a:srgbClr val="272425"/>
                </a:solidFill>
                <a:latin typeface="Arial"/>
                <a:ea typeface="Arial"/>
                <a:cs typeface="Arial"/>
                <a:sym typeface="Arial"/>
              </a:rPr>
              <a:t>distinct cortical areas</a:t>
            </a:r>
            <a:r>
              <a:rPr b="0" i="0" lang="et-EE" sz="1800" u="none" strike="noStrike">
                <a:solidFill>
                  <a:srgbClr val="272425"/>
                </a:solidFill>
                <a:latin typeface="Arial"/>
                <a:ea typeface="Arial"/>
                <a:cs typeface="Arial"/>
                <a:sym typeface="Arial"/>
              </a:rPr>
              <a:t>.</a:t>
            </a:r>
            <a:endParaRPr/>
          </a:p>
          <a:p>
            <a:pPr indent="-228600" lvl="0" marL="228600" rtl="0" algn="l">
              <a:lnSpc>
                <a:spcPct val="90000"/>
              </a:lnSpc>
              <a:spcBef>
                <a:spcPts val="1000"/>
              </a:spcBef>
              <a:spcAft>
                <a:spcPts val="0"/>
              </a:spcAft>
              <a:buClr>
                <a:srgbClr val="272425"/>
              </a:buClr>
              <a:buSzPts val="1800"/>
              <a:buChar char="•"/>
            </a:pPr>
            <a:r>
              <a:rPr lang="et-EE" sz="1800">
                <a:solidFill>
                  <a:srgbClr val="272425"/>
                </a:solidFill>
                <a:latin typeface="Arial"/>
                <a:ea typeface="Arial"/>
                <a:cs typeface="Arial"/>
                <a:sym typeface="Arial"/>
              </a:rPr>
              <a:t>Areas which are related spesific tasks named </a:t>
            </a:r>
            <a:r>
              <a:rPr b="1" i="0" lang="et-EE" sz="1800" u="none" strike="noStrike">
                <a:solidFill>
                  <a:srgbClr val="272425"/>
                </a:solidFill>
                <a:latin typeface="Arial"/>
                <a:ea typeface="Arial"/>
                <a:cs typeface="Arial"/>
                <a:sym typeface="Arial"/>
              </a:rPr>
              <a:t>primary cortical fields</a:t>
            </a:r>
            <a:r>
              <a:rPr lang="et-EE" sz="1800">
                <a:solidFill>
                  <a:srgbClr val="272425"/>
                </a:solidFill>
                <a:latin typeface="Arial"/>
                <a:ea typeface="Arial"/>
                <a:cs typeface="Arial"/>
                <a:sym typeface="Arial"/>
              </a:rPr>
              <a:t>, </a:t>
            </a:r>
            <a:r>
              <a:rPr b="0" i="0" lang="et-EE" sz="1800" u="none" strike="noStrike">
                <a:solidFill>
                  <a:srgbClr val="272425"/>
                </a:solidFill>
                <a:latin typeface="Arial"/>
                <a:ea typeface="Arial"/>
                <a:cs typeface="Arial"/>
                <a:sym typeface="Arial"/>
              </a:rPr>
              <a:t>the greater part of the cerebral cortex consists of </a:t>
            </a:r>
            <a:r>
              <a:rPr b="1" i="0" lang="et-EE" sz="1800" u="none" strike="noStrike">
                <a:solidFill>
                  <a:srgbClr val="272425"/>
                </a:solidFill>
                <a:latin typeface="Arial"/>
                <a:ea typeface="Arial"/>
                <a:cs typeface="Arial"/>
                <a:sym typeface="Arial"/>
              </a:rPr>
              <a:t>association areas</a:t>
            </a:r>
            <a:r>
              <a:rPr b="0" i="0" lang="et-EE" sz="1800" u="none" strike="noStrike">
                <a:solidFill>
                  <a:srgbClr val="272425"/>
                </a:solidFill>
                <a:latin typeface="Arial"/>
                <a:ea typeface="Arial"/>
                <a:cs typeface="Arial"/>
                <a:sym typeface="Arial"/>
              </a:rPr>
              <a:t>, whose</a:t>
            </a:r>
            <a:r>
              <a:rPr lang="et-EE" sz="1800">
                <a:solidFill>
                  <a:srgbClr val="272425"/>
                </a:solidFill>
                <a:latin typeface="Arial"/>
                <a:ea typeface="Arial"/>
                <a:cs typeface="Arial"/>
                <a:sym typeface="Arial"/>
              </a:rPr>
              <a:t> </a:t>
            </a:r>
            <a:r>
              <a:rPr b="0" i="0" lang="et-EE" sz="1800" u="none" strike="noStrike">
                <a:solidFill>
                  <a:srgbClr val="272425"/>
                </a:solidFill>
                <a:latin typeface="Arial"/>
                <a:ea typeface="Arial"/>
                <a:cs typeface="Arial"/>
                <a:sym typeface="Arial"/>
              </a:rPr>
              <a:t>function apparently consists of higher-level processing of information derived from, or traveling to, the primary fields. </a:t>
            </a:r>
            <a:endParaRPr b="0" i="0" sz="18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ts val="1800"/>
              <a:buChar char="•"/>
            </a:pPr>
            <a:r>
              <a:rPr b="0" i="0" lang="et-EE" sz="1800" u="none" strike="noStrike">
                <a:solidFill>
                  <a:srgbClr val="272425"/>
                </a:solidFill>
                <a:latin typeface="Arial"/>
                <a:ea typeface="Arial"/>
                <a:cs typeface="Arial"/>
                <a:sym typeface="Arial"/>
              </a:rPr>
              <a:t>Higher cortical functions such as language, in particular, cannot be localized to a single cortical area but depend instead on a complex interaction of multiple areas.</a:t>
            </a:r>
            <a:endParaRPr/>
          </a:p>
        </p:txBody>
      </p:sp>
      <p:pic>
        <p:nvPicPr>
          <p:cNvPr id="444" name="Google Shape;444;p41"/>
          <p:cNvPicPr preferRelativeResize="0"/>
          <p:nvPr/>
        </p:nvPicPr>
        <p:blipFill rotWithShape="1">
          <a:blip r:embed="rId3">
            <a:alphaModFix/>
          </a:blip>
          <a:srcRect b="0" l="0" r="0" t="0"/>
          <a:stretch/>
        </p:blipFill>
        <p:spPr>
          <a:xfrm>
            <a:off x="7111621" y="1927122"/>
            <a:ext cx="3302757" cy="414834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Cortical functions</a:t>
            </a:r>
            <a:endParaRPr/>
          </a:p>
        </p:txBody>
      </p:sp>
      <p:sp>
        <p:nvSpPr>
          <p:cNvPr id="450" name="Google Shape;450;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272425"/>
              </a:buClr>
              <a:buSzPct val="100000"/>
              <a:buChar char="•"/>
            </a:pPr>
            <a:r>
              <a:rPr b="0" i="0" lang="et-EE" sz="1800" u="none" strike="noStrike">
                <a:solidFill>
                  <a:srgbClr val="272425"/>
                </a:solidFill>
                <a:latin typeface="Arial"/>
                <a:ea typeface="Arial"/>
                <a:cs typeface="Arial"/>
                <a:sym typeface="Arial"/>
              </a:rPr>
              <a:t>Cortical functions, particularly</a:t>
            </a:r>
            <a:r>
              <a:rPr lang="et-EE" sz="1800">
                <a:solidFill>
                  <a:srgbClr val="272425"/>
                </a:solidFill>
                <a:latin typeface="Arial"/>
                <a:ea typeface="Arial"/>
                <a:cs typeface="Arial"/>
                <a:sym typeface="Arial"/>
              </a:rPr>
              <a:t> </a:t>
            </a:r>
            <a:r>
              <a:rPr b="0" i="0" lang="et-EE" sz="1800" u="none" strike="noStrike">
                <a:solidFill>
                  <a:srgbClr val="272425"/>
                </a:solidFill>
                <a:latin typeface="Arial"/>
                <a:ea typeface="Arial"/>
                <a:cs typeface="Arial"/>
                <a:sym typeface="Arial"/>
              </a:rPr>
              <a:t>higher ones like language, cognition, and the control of specific patterns of behavior, cannot always be assigned to a single cortical location</a:t>
            </a:r>
            <a:endParaRPr b="0" i="0" sz="18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ct val="100000"/>
              <a:buChar char="•"/>
            </a:pPr>
            <a:r>
              <a:rPr lang="et-EE" sz="1800">
                <a:solidFill>
                  <a:srgbClr val="272425"/>
                </a:solidFill>
                <a:latin typeface="Arial"/>
                <a:ea typeface="Arial"/>
                <a:cs typeface="Arial"/>
                <a:sym typeface="Arial"/>
              </a:rPr>
              <a:t>P</a:t>
            </a:r>
            <a:r>
              <a:rPr b="0" i="0" lang="et-EE" sz="1800" u="none" strike="noStrike">
                <a:solidFill>
                  <a:srgbClr val="272425"/>
                </a:solidFill>
                <a:latin typeface="Arial"/>
                <a:ea typeface="Arial"/>
                <a:cs typeface="Arial"/>
                <a:sym typeface="Arial"/>
              </a:rPr>
              <a:t>rimary cortical fields have a receptive function: they are the final targets of the somatosensory and special sensory pathways (visual, auditory, etc.) in the CNS, and they receive their afferent input by way of a thalamic relay. </a:t>
            </a:r>
            <a:endParaRPr b="0" i="0" sz="18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ct val="100000"/>
              <a:buChar char="•"/>
            </a:pPr>
            <a:r>
              <a:rPr b="0" i="0" lang="et-EE" sz="1800" u="none" strike="noStrike">
                <a:solidFill>
                  <a:srgbClr val="272425"/>
                </a:solidFill>
                <a:latin typeface="Arial"/>
                <a:ea typeface="Arial"/>
                <a:cs typeface="Arial"/>
                <a:sym typeface="Arial"/>
              </a:rPr>
              <a:t>The primary cortical fields serve to bring the respective sensory qualities to consciousness in raw form, i.e., </a:t>
            </a:r>
            <a:r>
              <a:rPr b="0" i="1" lang="et-EE" sz="1800" u="none" strike="noStrike">
                <a:solidFill>
                  <a:srgbClr val="272425"/>
                </a:solidFill>
                <a:latin typeface="Arial"/>
                <a:ea typeface="Arial"/>
                <a:cs typeface="Arial"/>
                <a:sym typeface="Arial"/>
              </a:rPr>
              <a:t>without interpretation</a:t>
            </a:r>
            <a:endParaRPr b="0" i="1" sz="18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ct val="100000"/>
              <a:buChar char="•"/>
            </a:pPr>
            <a:r>
              <a:rPr b="0" i="0" lang="et-EE" sz="1800" u="none" strike="noStrike">
                <a:solidFill>
                  <a:srgbClr val="272425"/>
                </a:solidFill>
                <a:latin typeface="Arial"/>
                <a:ea typeface="Arial"/>
                <a:cs typeface="Arial"/>
                <a:sym typeface="Arial"/>
              </a:rPr>
              <a:t>The primary somatosensory and motor fields of the neocortex contain somatotopic, form of a </a:t>
            </a:r>
            <a:r>
              <a:rPr b="1" i="0" lang="et-EE" sz="1800" u="none" strike="noStrike">
                <a:solidFill>
                  <a:srgbClr val="272425"/>
                </a:solidFill>
                <a:latin typeface="Arial"/>
                <a:ea typeface="Arial"/>
                <a:cs typeface="Arial"/>
                <a:sym typeface="Arial"/>
              </a:rPr>
              <a:t>homunculus</a:t>
            </a:r>
            <a:endParaRPr/>
          </a:p>
          <a:p>
            <a:pPr indent="0" lvl="0" marL="0" rtl="0" algn="l">
              <a:lnSpc>
                <a:spcPct val="90000"/>
              </a:lnSpc>
              <a:spcBef>
                <a:spcPts val="1000"/>
              </a:spcBef>
              <a:spcAft>
                <a:spcPts val="0"/>
              </a:spcAft>
              <a:buClr>
                <a:schemeClr val="dk1"/>
              </a:buClr>
              <a:buSzPct val="100000"/>
              <a:buNone/>
            </a:pPr>
            <a:r>
              <a:t/>
            </a:r>
            <a:endParaRPr/>
          </a:p>
        </p:txBody>
      </p:sp>
      <p:sp>
        <p:nvSpPr>
          <p:cNvPr id="451" name="Google Shape;451;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272425"/>
              </a:buClr>
              <a:buSzPct val="100000"/>
              <a:buChar char="•"/>
            </a:pPr>
            <a:r>
              <a:rPr b="0" i="0" lang="et-EE" sz="1800" u="none" strike="noStrike">
                <a:solidFill>
                  <a:srgbClr val="272425"/>
                </a:solidFill>
                <a:latin typeface="Arial"/>
                <a:ea typeface="Arial"/>
                <a:cs typeface="Arial"/>
                <a:sym typeface="Arial"/>
              </a:rPr>
              <a:t>The primary visual cortex is located in the depths of the calcarine sulcus and it extends only slightly beyond the occipital pole. </a:t>
            </a:r>
            <a:r>
              <a:rPr lang="et-EE" sz="1800">
                <a:solidFill>
                  <a:srgbClr val="272425"/>
                </a:solidFill>
                <a:latin typeface="Arial"/>
                <a:ea typeface="Arial"/>
                <a:cs typeface="Arial"/>
                <a:sym typeface="Arial"/>
              </a:rPr>
              <a:t>T</a:t>
            </a:r>
            <a:r>
              <a:rPr b="0" i="0" lang="et-EE" sz="1800" u="none" strike="noStrike">
                <a:solidFill>
                  <a:srgbClr val="272425"/>
                </a:solidFill>
                <a:latin typeface="Arial"/>
                <a:ea typeface="Arial"/>
                <a:cs typeface="Arial"/>
                <a:sym typeface="Arial"/>
              </a:rPr>
              <a:t>he visual cortex of one side receives visual information from the temporal half of the ipsilateral retina and the nasal half of the contralateral retina.</a:t>
            </a:r>
            <a:endParaRPr/>
          </a:p>
          <a:p>
            <a:pPr indent="-228600" lvl="0" marL="228600" rtl="0" algn="l">
              <a:lnSpc>
                <a:spcPct val="90000"/>
              </a:lnSpc>
              <a:spcBef>
                <a:spcPts val="1000"/>
              </a:spcBef>
              <a:spcAft>
                <a:spcPts val="0"/>
              </a:spcAft>
              <a:buClr>
                <a:srgbClr val="272425"/>
              </a:buClr>
              <a:buSzPct val="100000"/>
              <a:buChar char="•"/>
            </a:pPr>
            <a:r>
              <a:rPr b="0" i="0" lang="et-EE" sz="1800" u="none" strike="noStrike">
                <a:solidFill>
                  <a:srgbClr val="272425"/>
                </a:solidFill>
                <a:latin typeface="Arial"/>
                <a:ea typeface="Arial"/>
                <a:cs typeface="Arial"/>
                <a:sym typeface="Arial"/>
              </a:rPr>
              <a:t>The primary auditory cortex is located in the transverse gyri</a:t>
            </a:r>
            <a:r>
              <a:rPr lang="et-EE" sz="1800">
                <a:solidFill>
                  <a:srgbClr val="272425"/>
                </a:solidFill>
                <a:latin typeface="Arial"/>
                <a:ea typeface="Arial"/>
                <a:cs typeface="Arial"/>
                <a:sym typeface="Arial"/>
              </a:rPr>
              <a:t>. </a:t>
            </a:r>
            <a:r>
              <a:rPr b="0" i="0" lang="et-EE" sz="1800" u="none" strike="noStrike">
                <a:solidFill>
                  <a:srgbClr val="272425"/>
                </a:solidFill>
                <a:latin typeface="Arial"/>
                <a:ea typeface="Arial"/>
                <a:cs typeface="Arial"/>
                <a:sym typeface="Arial"/>
              </a:rPr>
              <a:t>the primary auditory cortex</a:t>
            </a:r>
            <a:r>
              <a:rPr lang="et-EE" sz="1800">
                <a:solidFill>
                  <a:srgbClr val="272425"/>
                </a:solidFill>
                <a:latin typeface="Arial"/>
                <a:ea typeface="Arial"/>
                <a:cs typeface="Arial"/>
                <a:sym typeface="Arial"/>
              </a:rPr>
              <a:t> </a:t>
            </a:r>
            <a:r>
              <a:rPr b="0" i="0" lang="et-EE" sz="1800" u="none" strike="noStrike">
                <a:solidFill>
                  <a:srgbClr val="272425"/>
                </a:solidFill>
                <a:latin typeface="Arial"/>
                <a:ea typeface="Arial"/>
                <a:cs typeface="Arial"/>
                <a:sym typeface="Arial"/>
              </a:rPr>
              <a:t>of each side processes impulses arising in both ears</a:t>
            </a:r>
            <a:endParaRPr b="0" i="0" sz="18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ct val="100000"/>
              <a:buChar char="•"/>
            </a:pPr>
            <a:r>
              <a:rPr b="0" i="0" lang="et-EE" sz="1800" u="none" strike="noStrike">
                <a:solidFill>
                  <a:srgbClr val="272425"/>
                </a:solidFill>
                <a:latin typeface="Arial"/>
                <a:ea typeface="Arial"/>
                <a:cs typeface="Arial"/>
                <a:sym typeface="Arial"/>
              </a:rPr>
              <a:t>Taste-related impulses are processed first in the rostral nucleus of the tractus solitarius in the brainstem and then conducted tegmental</a:t>
            </a:r>
            <a:r>
              <a:rPr lang="et-EE" sz="1800">
                <a:solidFill>
                  <a:srgbClr val="272425"/>
                </a:solidFill>
                <a:latin typeface="Arial"/>
                <a:ea typeface="Arial"/>
                <a:cs typeface="Arial"/>
                <a:sym typeface="Arial"/>
              </a:rPr>
              <a:t> </a:t>
            </a:r>
            <a:r>
              <a:rPr b="0" i="0" lang="et-EE" sz="1800" u="none" strike="noStrike">
                <a:solidFill>
                  <a:srgbClr val="272425"/>
                </a:solidFill>
                <a:latin typeface="Arial"/>
                <a:ea typeface="Arial"/>
                <a:cs typeface="Arial"/>
                <a:sym typeface="Arial"/>
              </a:rPr>
              <a:t>tract, to a relay station in the ventral posteromedial nucleus of the thalamus (parvocellular part). They then travel onward through the posterior limb of the internal capsule to the primary gustatory cortex, to frontal gyrus, ventral to the somatosensory cortex</a:t>
            </a:r>
            <a:endParaRPr b="0" i="0" sz="18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ct val="100000"/>
              <a:buChar char="•"/>
            </a:pPr>
            <a:r>
              <a:rPr b="0" i="0" lang="et-EE" sz="1800" u="none" strike="noStrike">
                <a:solidFill>
                  <a:srgbClr val="272425"/>
                </a:solidFill>
                <a:latin typeface="Arial"/>
                <a:ea typeface="Arial"/>
                <a:cs typeface="Arial"/>
                <a:sym typeface="Arial"/>
              </a:rPr>
              <a:t>Vestibular impulses from vestibular nucleid are conducted from thalamus to postcentral gyrus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Human primary somatosensory and motor fields</a:t>
            </a:r>
            <a:endParaRPr/>
          </a:p>
        </p:txBody>
      </p:sp>
      <p:sp>
        <p:nvSpPr>
          <p:cNvPr id="457" name="Google Shape;457;p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458" name="Google Shape;458;p43"/>
          <p:cNvPicPr preferRelativeResize="0"/>
          <p:nvPr>
            <p:ph idx="2" type="body"/>
          </p:nvPr>
        </p:nvPicPr>
        <p:blipFill rotWithShape="1">
          <a:blip r:embed="rId3">
            <a:alphaModFix/>
          </a:blip>
          <a:srcRect b="0" l="0" r="0" t="0"/>
          <a:stretch/>
        </p:blipFill>
        <p:spPr>
          <a:xfrm>
            <a:off x="6782035" y="1614509"/>
            <a:ext cx="1610201" cy="1224684"/>
          </a:xfrm>
          <a:prstGeom prst="rect">
            <a:avLst/>
          </a:prstGeom>
          <a:noFill/>
          <a:ln>
            <a:noFill/>
          </a:ln>
        </p:spPr>
      </p:pic>
      <p:pic>
        <p:nvPicPr>
          <p:cNvPr id="459" name="Google Shape;459;p43"/>
          <p:cNvPicPr preferRelativeResize="0"/>
          <p:nvPr/>
        </p:nvPicPr>
        <p:blipFill rotWithShape="1">
          <a:blip r:embed="rId4">
            <a:alphaModFix/>
          </a:blip>
          <a:srcRect b="0" l="0" r="0" t="0"/>
          <a:stretch/>
        </p:blipFill>
        <p:spPr>
          <a:xfrm>
            <a:off x="1130881" y="1896345"/>
            <a:ext cx="840828" cy="661012"/>
          </a:xfrm>
          <a:prstGeom prst="rect">
            <a:avLst/>
          </a:prstGeom>
          <a:noFill/>
          <a:ln>
            <a:noFill/>
          </a:ln>
        </p:spPr>
      </p:pic>
      <p:pic>
        <p:nvPicPr>
          <p:cNvPr id="460" name="Google Shape;460;p43"/>
          <p:cNvPicPr preferRelativeResize="0"/>
          <p:nvPr/>
        </p:nvPicPr>
        <p:blipFill rotWithShape="1">
          <a:blip r:embed="rId5">
            <a:alphaModFix/>
          </a:blip>
          <a:srcRect b="0" l="0" r="0" t="0"/>
          <a:stretch/>
        </p:blipFill>
        <p:spPr>
          <a:xfrm>
            <a:off x="2562368" y="2437968"/>
            <a:ext cx="3457432" cy="3565222"/>
          </a:xfrm>
          <a:prstGeom prst="rect">
            <a:avLst/>
          </a:prstGeom>
          <a:noFill/>
          <a:ln>
            <a:noFill/>
          </a:ln>
        </p:spPr>
      </p:pic>
      <p:pic>
        <p:nvPicPr>
          <p:cNvPr id="461" name="Google Shape;461;p43"/>
          <p:cNvPicPr preferRelativeResize="0"/>
          <p:nvPr/>
        </p:nvPicPr>
        <p:blipFill rotWithShape="1">
          <a:blip r:embed="rId6">
            <a:alphaModFix/>
          </a:blip>
          <a:srcRect b="0" l="0" r="0" t="0"/>
          <a:stretch/>
        </p:blipFill>
        <p:spPr>
          <a:xfrm>
            <a:off x="8256897" y="2674962"/>
            <a:ext cx="3589356" cy="338380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Multimodal association fields</a:t>
            </a:r>
            <a:endParaRPr/>
          </a:p>
        </p:txBody>
      </p:sp>
      <p:sp>
        <p:nvSpPr>
          <p:cNvPr id="467" name="Google Shape;467;p4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72425"/>
              </a:buClr>
              <a:buSzPts val="1800"/>
              <a:buChar char="•"/>
            </a:pPr>
            <a:r>
              <a:rPr lang="et-EE" sz="1800">
                <a:solidFill>
                  <a:srgbClr val="272425"/>
                </a:solidFill>
                <a:latin typeface="Arial"/>
                <a:ea typeface="Arial"/>
                <a:cs typeface="Arial"/>
                <a:sym typeface="Arial"/>
              </a:rPr>
              <a:t>multimodal association areas </a:t>
            </a:r>
            <a:r>
              <a:rPr b="0" i="0" lang="et-EE" sz="1800" u="none" strike="noStrike">
                <a:solidFill>
                  <a:srgbClr val="272425"/>
                </a:solidFill>
                <a:latin typeface="Arial"/>
                <a:ea typeface="Arial"/>
                <a:cs typeface="Arial"/>
                <a:sym typeface="Arial"/>
              </a:rPr>
              <a:t>not tightly linked to any single primary cortical field</a:t>
            </a:r>
            <a:endParaRPr/>
          </a:p>
          <a:p>
            <a:pPr indent="-228600" lvl="0" marL="228600" rtl="0" algn="l">
              <a:lnSpc>
                <a:spcPct val="90000"/>
              </a:lnSpc>
              <a:spcBef>
                <a:spcPts val="1000"/>
              </a:spcBef>
              <a:spcAft>
                <a:spcPts val="0"/>
              </a:spcAft>
              <a:buClr>
                <a:srgbClr val="272425"/>
              </a:buClr>
              <a:buSzPts val="1800"/>
              <a:buChar char="•"/>
            </a:pPr>
            <a:r>
              <a:rPr b="0" i="0" lang="et-EE" sz="1800" u="none" strike="noStrike">
                <a:solidFill>
                  <a:srgbClr val="272425"/>
                </a:solidFill>
                <a:latin typeface="Arial"/>
                <a:ea typeface="Arial"/>
                <a:cs typeface="Arial"/>
                <a:sym typeface="Arial"/>
              </a:rPr>
              <a:t>They make afferent and efferent connections with many different areas of the brain</a:t>
            </a:r>
            <a:endParaRPr b="0" i="0" sz="18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ts val="1800"/>
              <a:buChar char="•"/>
            </a:pPr>
            <a:r>
              <a:rPr b="0" i="0" lang="et-EE" sz="1800" u="none" strike="noStrike">
                <a:solidFill>
                  <a:srgbClr val="272425"/>
                </a:solidFill>
                <a:latin typeface="Arial"/>
                <a:ea typeface="Arial"/>
                <a:cs typeface="Arial"/>
                <a:sym typeface="Arial"/>
              </a:rPr>
              <a:t>The largest multimodal association area is the </a:t>
            </a:r>
            <a:r>
              <a:rPr b="1" i="0" lang="et-EE" sz="1800" u="none" strike="noStrike">
                <a:solidFill>
                  <a:srgbClr val="272425"/>
                </a:solidFill>
                <a:latin typeface="Arial"/>
                <a:ea typeface="Arial"/>
                <a:cs typeface="Arial"/>
                <a:sym typeface="Arial"/>
              </a:rPr>
              <a:t>multimodal portion of the frontal lobe, </a:t>
            </a:r>
            <a:r>
              <a:rPr b="0" i="0" lang="et-EE" sz="1800" u="none" strike="noStrike">
                <a:solidFill>
                  <a:srgbClr val="272425"/>
                </a:solidFill>
                <a:latin typeface="Arial"/>
                <a:ea typeface="Arial"/>
                <a:cs typeface="Arial"/>
                <a:sym typeface="Arial"/>
              </a:rPr>
              <a:t>20% of the entire neocortex</a:t>
            </a:r>
            <a:endParaRPr b="0" i="0" sz="18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ts val="1800"/>
              <a:buChar char="•"/>
            </a:pPr>
            <a:r>
              <a:rPr b="0" i="0" lang="et-EE" sz="1800" u="none" strike="noStrike">
                <a:solidFill>
                  <a:srgbClr val="272425"/>
                </a:solidFill>
                <a:latin typeface="Arial"/>
                <a:ea typeface="Arial"/>
                <a:cs typeface="Arial"/>
                <a:sym typeface="Arial"/>
              </a:rPr>
              <a:t>Another important multimodal association</a:t>
            </a:r>
            <a:r>
              <a:rPr lang="et-EE" sz="1800">
                <a:solidFill>
                  <a:srgbClr val="272425"/>
                </a:solidFill>
                <a:latin typeface="Arial"/>
                <a:ea typeface="Arial"/>
                <a:cs typeface="Arial"/>
                <a:sym typeface="Arial"/>
              </a:rPr>
              <a:t> </a:t>
            </a:r>
            <a:r>
              <a:rPr b="0" i="0" lang="et-EE" sz="1800" u="none" strike="noStrike">
                <a:solidFill>
                  <a:srgbClr val="272425"/>
                </a:solidFill>
                <a:latin typeface="Arial"/>
                <a:ea typeface="Arial"/>
                <a:cs typeface="Arial"/>
                <a:sym typeface="Arial"/>
              </a:rPr>
              <a:t>area is found in the </a:t>
            </a:r>
            <a:r>
              <a:rPr b="1" i="0" lang="et-EE" sz="1800" u="none" strike="noStrike">
                <a:solidFill>
                  <a:srgbClr val="272425"/>
                </a:solidFill>
                <a:latin typeface="Arial"/>
                <a:ea typeface="Arial"/>
                <a:cs typeface="Arial"/>
                <a:sym typeface="Arial"/>
              </a:rPr>
              <a:t>posterior portion of the parietal lobe (1,2,3,5)</a:t>
            </a:r>
            <a:endParaRPr b="0" i="0" sz="1800" u="none" strike="noStrike">
              <a:solidFill>
                <a:srgbClr val="272425"/>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sp>
        <p:nvSpPr>
          <p:cNvPr id="468" name="Google Shape;468;p4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469" name="Google Shape;469;p44"/>
          <p:cNvPicPr preferRelativeResize="0"/>
          <p:nvPr/>
        </p:nvPicPr>
        <p:blipFill rotWithShape="1">
          <a:blip r:embed="rId3">
            <a:alphaModFix/>
          </a:blip>
          <a:srcRect b="0" l="0" r="0" t="0"/>
          <a:stretch/>
        </p:blipFill>
        <p:spPr>
          <a:xfrm>
            <a:off x="6197665" y="1269419"/>
            <a:ext cx="5413764" cy="450221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Frontal lobe</a:t>
            </a:r>
            <a:endParaRPr/>
          </a:p>
        </p:txBody>
      </p:sp>
      <p:sp>
        <p:nvSpPr>
          <p:cNvPr id="475" name="Google Shape;475;p4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72425"/>
              </a:buClr>
              <a:buSzPts val="1800"/>
              <a:buChar char="•"/>
            </a:pPr>
            <a:r>
              <a:rPr lang="et-EE" sz="1800">
                <a:solidFill>
                  <a:srgbClr val="272425"/>
                </a:solidFill>
                <a:latin typeface="Arial"/>
                <a:ea typeface="Arial"/>
                <a:cs typeface="Arial"/>
                <a:sym typeface="Arial"/>
              </a:rPr>
              <a:t>T</a:t>
            </a:r>
            <a:r>
              <a:rPr b="0" i="0" lang="et-EE" sz="1800" u="none" strike="noStrike">
                <a:solidFill>
                  <a:srgbClr val="272425"/>
                </a:solidFill>
                <a:latin typeface="Arial"/>
                <a:ea typeface="Arial"/>
                <a:cs typeface="Arial"/>
                <a:sym typeface="Arial"/>
              </a:rPr>
              <a:t>he primary motor cortex (</a:t>
            </a:r>
            <a:r>
              <a:rPr b="0" i="1" lang="et-EE" sz="1800" u="none" strike="noStrike">
                <a:solidFill>
                  <a:srgbClr val="272425"/>
                </a:solidFill>
                <a:latin typeface="Arial"/>
                <a:ea typeface="Arial"/>
                <a:cs typeface="Arial"/>
                <a:sym typeface="Arial"/>
              </a:rPr>
              <a:t>area 4</a:t>
            </a:r>
            <a:r>
              <a:rPr b="0" i="0" lang="et-EE" sz="1800" u="none" strike="noStrike">
                <a:solidFill>
                  <a:srgbClr val="272425"/>
                </a:solidFill>
                <a:latin typeface="Arial"/>
                <a:ea typeface="Arial"/>
                <a:cs typeface="Arial"/>
                <a:sym typeface="Arial"/>
              </a:rPr>
              <a:t>, p. 372), which has already been described, the premotor cortex (</a:t>
            </a:r>
            <a:r>
              <a:rPr b="0" i="1" lang="et-EE" sz="1800" u="none" strike="noStrike">
                <a:solidFill>
                  <a:srgbClr val="272425"/>
                </a:solidFill>
                <a:latin typeface="Arial"/>
                <a:ea typeface="Arial"/>
                <a:cs typeface="Arial"/>
                <a:sym typeface="Arial"/>
              </a:rPr>
              <a:t>area 6</a:t>
            </a:r>
            <a:r>
              <a:rPr b="0" i="0" lang="et-EE" sz="1800" u="none" strike="noStrike">
                <a:solidFill>
                  <a:srgbClr val="272425"/>
                </a:solidFill>
                <a:latin typeface="Arial"/>
                <a:ea typeface="Arial"/>
                <a:cs typeface="Arial"/>
                <a:sym typeface="Arial"/>
              </a:rPr>
              <a:t>, see below), and the </a:t>
            </a:r>
            <a:r>
              <a:rPr b="0" i="1" lang="et-EE" sz="1800" u="none" strike="noStrike">
                <a:solidFill>
                  <a:srgbClr val="272425"/>
                </a:solidFill>
                <a:latin typeface="Arial"/>
                <a:ea typeface="Arial"/>
                <a:cs typeface="Arial"/>
                <a:sym typeface="Arial"/>
              </a:rPr>
              <a:t>prefrontal region</a:t>
            </a:r>
            <a:r>
              <a:rPr b="0" i="0" lang="et-EE" sz="1800" u="none" strike="noStrike">
                <a:solidFill>
                  <a:srgbClr val="272425"/>
                </a:solidFill>
                <a:latin typeface="Arial"/>
                <a:ea typeface="Arial"/>
                <a:cs typeface="Arial"/>
                <a:sym typeface="Arial"/>
              </a:rPr>
              <a:t>, a large expanse of cortex consisting of multimodal association areas</a:t>
            </a:r>
            <a:endParaRPr b="0" i="0" sz="1800" u="none" strike="noStrike">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ts val="1800"/>
              <a:buChar char="•"/>
            </a:pPr>
            <a:r>
              <a:rPr lang="et-EE" sz="1800">
                <a:solidFill>
                  <a:srgbClr val="272425"/>
                </a:solidFill>
                <a:latin typeface="Arial"/>
                <a:ea typeface="Arial"/>
                <a:cs typeface="Arial"/>
                <a:sym typeface="Arial"/>
              </a:rPr>
              <a:t>The planning, initiation, cntrol of movements</a:t>
            </a:r>
            <a:endParaRPr sz="1800">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ts val="1800"/>
              <a:buChar char="•"/>
            </a:pPr>
            <a:r>
              <a:rPr lang="et-EE" sz="1800">
                <a:solidFill>
                  <a:srgbClr val="272425"/>
                </a:solidFill>
                <a:latin typeface="Arial"/>
                <a:ea typeface="Arial"/>
                <a:cs typeface="Arial"/>
                <a:sym typeface="Arial"/>
              </a:rPr>
              <a:t>The prefrontal cortex is primarly concerned with cognitive tasks and control behavior</a:t>
            </a:r>
            <a:endParaRPr sz="1800">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ts val="1800"/>
              <a:buChar char="•"/>
            </a:pPr>
            <a:r>
              <a:rPr lang="et-EE" sz="1800">
                <a:solidFill>
                  <a:srgbClr val="272425"/>
                </a:solidFill>
                <a:latin typeface="Arial"/>
                <a:ea typeface="Arial"/>
                <a:cs typeface="Arial"/>
                <a:sym typeface="Arial"/>
              </a:rPr>
              <a:t>Lateralization – dominant lobe control language - Broca’s area</a:t>
            </a:r>
            <a:endParaRPr sz="1800">
              <a:solidFill>
                <a:srgbClr val="272425"/>
              </a:solidFill>
              <a:latin typeface="Arial"/>
              <a:ea typeface="Arial"/>
              <a:cs typeface="Arial"/>
              <a:sym typeface="Arial"/>
            </a:endParaRPr>
          </a:p>
        </p:txBody>
      </p:sp>
      <p:pic>
        <p:nvPicPr>
          <p:cNvPr id="476" name="Google Shape;476;p45"/>
          <p:cNvPicPr preferRelativeResize="0"/>
          <p:nvPr>
            <p:ph idx="2" type="body"/>
          </p:nvPr>
        </p:nvPicPr>
        <p:blipFill rotWithShape="1">
          <a:blip r:embed="rId3">
            <a:alphaModFix/>
          </a:blip>
          <a:srcRect b="0" l="0" r="0" t="0"/>
          <a:stretch/>
        </p:blipFill>
        <p:spPr>
          <a:xfrm>
            <a:off x="9086702" y="-218756"/>
            <a:ext cx="2987403" cy="3215607"/>
          </a:xfrm>
          <a:prstGeom prst="rect">
            <a:avLst/>
          </a:prstGeom>
          <a:gradFill>
            <a:gsLst>
              <a:gs pos="0">
                <a:srgbClr val="FFFF99"/>
              </a:gs>
              <a:gs pos="100000">
                <a:srgbClr val="FFFF00"/>
              </a:gs>
            </a:gsLst>
            <a:path path="circle">
              <a:fillToRect b="50%" l="50%" r="50%" t="50%"/>
            </a:path>
            <a:tileRect/>
          </a:gradFill>
          <a:ln>
            <a:noFill/>
          </a:ln>
        </p:spPr>
      </p:pic>
      <p:pic>
        <p:nvPicPr>
          <p:cNvPr id="477" name="Google Shape;477;p45"/>
          <p:cNvPicPr preferRelativeResize="0"/>
          <p:nvPr/>
        </p:nvPicPr>
        <p:blipFill rotWithShape="1">
          <a:blip r:embed="rId4">
            <a:alphaModFix/>
          </a:blip>
          <a:srcRect b="0" l="0" r="0" t="0"/>
          <a:stretch/>
        </p:blipFill>
        <p:spPr>
          <a:xfrm>
            <a:off x="7725294" y="2492517"/>
            <a:ext cx="3628506" cy="301755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Temporal lobe</a:t>
            </a:r>
            <a:endParaRPr/>
          </a:p>
        </p:txBody>
      </p:sp>
      <p:sp>
        <p:nvSpPr>
          <p:cNvPr id="484" name="Google Shape;484;p4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72425"/>
              </a:buClr>
              <a:buSzPts val="1800"/>
              <a:buChar char="•"/>
            </a:pPr>
            <a:r>
              <a:rPr lang="et-EE" sz="1800">
                <a:solidFill>
                  <a:srgbClr val="272425"/>
                </a:solidFill>
                <a:latin typeface="Arial"/>
                <a:ea typeface="Arial"/>
                <a:cs typeface="Arial"/>
                <a:sym typeface="Arial"/>
              </a:rPr>
              <a:t>Dominant hemisphere, </a:t>
            </a:r>
            <a:r>
              <a:rPr b="0" i="0" lang="et-EE" sz="1800" u="none" strike="noStrike">
                <a:solidFill>
                  <a:srgbClr val="272425"/>
                </a:solidFill>
                <a:latin typeface="Arial"/>
                <a:ea typeface="Arial"/>
                <a:cs typeface="Arial"/>
                <a:sym typeface="Arial"/>
              </a:rPr>
              <a:t>Wernicke’s area,</a:t>
            </a:r>
            <a:r>
              <a:rPr lang="et-EE"/>
              <a:t> </a:t>
            </a:r>
            <a:r>
              <a:rPr b="0" i="0" lang="et-EE" sz="1800" u="none" strike="noStrike">
                <a:solidFill>
                  <a:srgbClr val="272425"/>
                </a:solidFill>
                <a:latin typeface="Arial"/>
                <a:ea typeface="Arial"/>
                <a:cs typeface="Arial"/>
                <a:sym typeface="Arial"/>
              </a:rPr>
              <a:t>primarily </a:t>
            </a:r>
            <a:r>
              <a:rPr lang="et-EE" sz="1800">
                <a:solidFill>
                  <a:srgbClr val="272425"/>
                </a:solidFill>
                <a:latin typeface="Arial"/>
                <a:ea typeface="Arial"/>
                <a:cs typeface="Arial"/>
                <a:sym typeface="Arial"/>
              </a:rPr>
              <a:t>concerned with the analysis of heard sounds that are classified as words, to understanding language and learning and remembering verbal information</a:t>
            </a:r>
            <a:endParaRPr sz="1800">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ts val="1800"/>
              <a:buChar char="•"/>
            </a:pPr>
            <a:r>
              <a:rPr lang="et-EE" sz="1800">
                <a:solidFill>
                  <a:srgbClr val="272425"/>
                </a:solidFill>
                <a:latin typeface="Arial"/>
                <a:ea typeface="Arial"/>
                <a:cs typeface="Arial"/>
                <a:sym typeface="Arial"/>
              </a:rPr>
              <a:t>Non-dominant lobe, which is typically the right temporal lobe, is involved in learning and remembering non-verbal information (e.g. visuo-spatial material and music).</a:t>
            </a:r>
            <a:endParaRPr sz="1800">
              <a:solidFill>
                <a:srgbClr val="272425"/>
              </a:solidFill>
              <a:latin typeface="Arial"/>
              <a:ea typeface="Arial"/>
              <a:cs typeface="Arial"/>
              <a:sym typeface="Arial"/>
            </a:endParaRPr>
          </a:p>
          <a:p>
            <a:pPr indent="-228600" lvl="0" marL="228600" rtl="0" algn="l">
              <a:lnSpc>
                <a:spcPct val="90000"/>
              </a:lnSpc>
              <a:spcBef>
                <a:spcPts val="1000"/>
              </a:spcBef>
              <a:spcAft>
                <a:spcPts val="0"/>
              </a:spcAft>
              <a:buClr>
                <a:srgbClr val="272425"/>
              </a:buClr>
              <a:buSzPts val="1800"/>
              <a:buChar char="•"/>
            </a:pPr>
            <a:r>
              <a:rPr lang="et-EE" sz="1800">
                <a:solidFill>
                  <a:srgbClr val="272425"/>
                </a:solidFill>
                <a:latin typeface="Arial"/>
                <a:ea typeface="Arial"/>
                <a:cs typeface="Arial"/>
                <a:sym typeface="Arial"/>
              </a:rPr>
              <a:t>Processing auditory, affect/emotions, language, and certain aspects of visual perception</a:t>
            </a:r>
            <a:endParaRPr sz="1800">
              <a:solidFill>
                <a:srgbClr val="272425"/>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pic>
        <p:nvPicPr>
          <p:cNvPr id="485" name="Google Shape;485;p46"/>
          <p:cNvPicPr preferRelativeResize="0"/>
          <p:nvPr>
            <p:ph idx="2" type="body"/>
          </p:nvPr>
        </p:nvPicPr>
        <p:blipFill rotWithShape="1">
          <a:blip r:embed="rId3">
            <a:alphaModFix/>
          </a:blip>
          <a:srcRect b="0" l="0" r="0" t="0"/>
          <a:stretch/>
        </p:blipFill>
        <p:spPr>
          <a:xfrm rot="5400000">
            <a:off x="6756665" y="1331471"/>
            <a:ext cx="4351338" cy="5069773"/>
          </a:xfrm>
          <a:prstGeom prst="rect">
            <a:avLst/>
          </a:prstGeom>
          <a:noFill/>
          <a:ln>
            <a:noFill/>
          </a:ln>
        </p:spPr>
      </p:pic>
      <p:pic>
        <p:nvPicPr>
          <p:cNvPr id="486" name="Google Shape;486;p46"/>
          <p:cNvPicPr preferRelativeResize="0"/>
          <p:nvPr/>
        </p:nvPicPr>
        <p:blipFill rotWithShape="1">
          <a:blip r:embed="rId4">
            <a:alphaModFix/>
          </a:blip>
          <a:srcRect b="0" l="0" r="0" t="0"/>
          <a:stretch/>
        </p:blipFill>
        <p:spPr>
          <a:xfrm>
            <a:off x="10319216" y="0"/>
            <a:ext cx="1696065" cy="1825625"/>
          </a:xfrm>
          <a:prstGeom prst="rect">
            <a:avLst/>
          </a:prstGeom>
          <a:gradFill>
            <a:gsLst>
              <a:gs pos="0">
                <a:srgbClr val="FFFF99"/>
              </a:gs>
              <a:gs pos="100000">
                <a:srgbClr val="FFFF00"/>
              </a:gs>
            </a:gsLst>
            <a:path path="circle">
              <a:fillToRect b="50%" l="50%" r="50%" t="50%"/>
            </a:path>
            <a:tileRect/>
          </a:grad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Parietal lobe</a:t>
            </a:r>
            <a:endParaRPr/>
          </a:p>
        </p:txBody>
      </p:sp>
      <p:sp>
        <p:nvSpPr>
          <p:cNvPr id="493" name="Google Shape;493;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Char char="•"/>
            </a:pPr>
            <a:r>
              <a:rPr b="0" i="0" lang="et-EE" sz="1800">
                <a:solidFill>
                  <a:srgbClr val="000000"/>
                </a:solidFill>
                <a:latin typeface="Verdana"/>
                <a:ea typeface="Verdana"/>
                <a:cs typeface="Verdana"/>
                <a:sym typeface="Verdana"/>
              </a:rPr>
              <a:t>important for </a:t>
            </a:r>
            <a:r>
              <a:rPr b="1" i="0" lang="et-EE" sz="1800">
                <a:solidFill>
                  <a:srgbClr val="000000"/>
                </a:solidFill>
                <a:latin typeface="Verdana"/>
                <a:ea typeface="Verdana"/>
                <a:cs typeface="Verdana"/>
                <a:sym typeface="Verdana"/>
              </a:rPr>
              <a:t>processing and interpreting somatosensory </a:t>
            </a:r>
            <a:r>
              <a:rPr b="0" i="0" lang="et-EE" sz="1800">
                <a:solidFill>
                  <a:srgbClr val="000000"/>
                </a:solidFill>
                <a:latin typeface="Verdana"/>
                <a:ea typeface="Verdana"/>
                <a:cs typeface="Verdana"/>
                <a:sym typeface="Verdana"/>
              </a:rPr>
              <a:t>input</a:t>
            </a:r>
            <a:endParaRPr b="0" i="0" sz="1800">
              <a:solidFill>
                <a:srgbClr val="000000"/>
              </a:solidFill>
              <a:latin typeface="Verdana"/>
              <a:ea typeface="Verdana"/>
              <a:cs typeface="Verdana"/>
              <a:sym typeface="Verdana"/>
            </a:endParaRPr>
          </a:p>
          <a:p>
            <a:pPr indent="0" lvl="0" marL="0" rtl="0" algn="l">
              <a:lnSpc>
                <a:spcPct val="90000"/>
              </a:lnSpc>
              <a:spcBef>
                <a:spcPts val="1000"/>
              </a:spcBef>
              <a:spcAft>
                <a:spcPts val="0"/>
              </a:spcAft>
              <a:buClr>
                <a:schemeClr val="dk1"/>
              </a:buClr>
              <a:buSzPts val="1800"/>
              <a:buNone/>
            </a:pPr>
            <a:r>
              <a:t/>
            </a:r>
            <a:endParaRPr b="0" i="0" sz="1800">
              <a:solidFill>
                <a:srgbClr val="000000"/>
              </a:solidFill>
              <a:latin typeface="Verdana"/>
              <a:ea typeface="Verdana"/>
              <a:cs typeface="Verdana"/>
              <a:sym typeface="Verdana"/>
            </a:endParaRPr>
          </a:p>
          <a:p>
            <a:pPr indent="-228600" lvl="0" marL="228600" rtl="0" algn="l">
              <a:lnSpc>
                <a:spcPct val="90000"/>
              </a:lnSpc>
              <a:spcBef>
                <a:spcPts val="1000"/>
              </a:spcBef>
              <a:spcAft>
                <a:spcPts val="0"/>
              </a:spcAft>
              <a:buClr>
                <a:srgbClr val="000000"/>
              </a:buClr>
              <a:buSzPts val="1800"/>
              <a:buChar char="•"/>
            </a:pPr>
            <a:r>
              <a:rPr b="0" i="0" lang="et-EE" sz="1800">
                <a:solidFill>
                  <a:srgbClr val="000000"/>
                </a:solidFill>
                <a:latin typeface="Verdana"/>
                <a:ea typeface="Verdana"/>
                <a:cs typeface="Verdana"/>
                <a:sym typeface="Verdana"/>
              </a:rPr>
              <a:t>Integrate sensory input, and construction of a spatial coordinate system to represent the world around us.</a:t>
            </a:r>
            <a:endParaRPr b="0" i="0" sz="1800">
              <a:solidFill>
                <a:srgbClr val="000000"/>
              </a:solidFill>
              <a:latin typeface="Verdana"/>
              <a:ea typeface="Verdana"/>
              <a:cs typeface="Verdana"/>
              <a:sym typeface="Verdana"/>
            </a:endParaRPr>
          </a:p>
          <a:p>
            <a:pPr indent="-50800" lvl="0" marL="228600" rtl="0" algn="l">
              <a:lnSpc>
                <a:spcPct val="90000"/>
              </a:lnSpc>
              <a:spcBef>
                <a:spcPts val="1000"/>
              </a:spcBef>
              <a:spcAft>
                <a:spcPts val="0"/>
              </a:spcAft>
              <a:buClr>
                <a:schemeClr val="dk1"/>
              </a:buClr>
              <a:buSzPts val="2800"/>
              <a:buNone/>
            </a:pPr>
            <a:r>
              <a:t/>
            </a:r>
            <a:endParaRPr/>
          </a:p>
        </p:txBody>
      </p:sp>
      <p:sp>
        <p:nvSpPr>
          <p:cNvPr id="494" name="Google Shape;494;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495" name="Google Shape;495;p47"/>
          <p:cNvPicPr preferRelativeResize="0"/>
          <p:nvPr/>
        </p:nvPicPr>
        <p:blipFill rotWithShape="1">
          <a:blip r:embed="rId3">
            <a:alphaModFix/>
          </a:blip>
          <a:srcRect b="0" l="0" r="0" t="0"/>
          <a:stretch/>
        </p:blipFill>
        <p:spPr>
          <a:xfrm>
            <a:off x="10319216" y="0"/>
            <a:ext cx="1696065" cy="1825625"/>
          </a:xfrm>
          <a:prstGeom prst="rect">
            <a:avLst/>
          </a:prstGeom>
          <a:gradFill>
            <a:gsLst>
              <a:gs pos="0">
                <a:srgbClr val="FFFF99"/>
              </a:gs>
              <a:gs pos="100000">
                <a:srgbClr val="FFFF00"/>
              </a:gs>
            </a:gsLst>
            <a:path path="circle">
              <a:fillToRect b="50%" l="50%" r="50%" t="50%"/>
            </a:path>
            <a:tileRect/>
          </a:gradFill>
          <a:ln>
            <a:noFill/>
          </a:ln>
        </p:spPr>
      </p:pic>
      <p:pic>
        <p:nvPicPr>
          <p:cNvPr id="496" name="Google Shape;496;p47"/>
          <p:cNvPicPr preferRelativeResize="0"/>
          <p:nvPr/>
        </p:nvPicPr>
        <p:blipFill rotWithShape="1">
          <a:blip r:embed="rId4">
            <a:alphaModFix/>
          </a:blip>
          <a:srcRect b="0" l="0" r="0" t="0"/>
          <a:stretch/>
        </p:blipFill>
        <p:spPr>
          <a:xfrm>
            <a:off x="6758997" y="2327146"/>
            <a:ext cx="4408251" cy="366600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Occipital lobe</a:t>
            </a:r>
            <a:endParaRPr/>
          </a:p>
        </p:txBody>
      </p:sp>
      <p:sp>
        <p:nvSpPr>
          <p:cNvPr id="503" name="Google Shape;503;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800"/>
              <a:buChar char="•"/>
            </a:pPr>
            <a:r>
              <a:rPr b="0" i="0" lang="et-EE">
                <a:solidFill>
                  <a:srgbClr val="000000"/>
                </a:solidFill>
                <a:latin typeface="Verdana"/>
                <a:ea typeface="Verdana"/>
                <a:cs typeface="Verdana"/>
                <a:sym typeface="Verdana"/>
              </a:rPr>
              <a:t>responsible for visual perception, including colour, form and motion.</a:t>
            </a:r>
            <a:endParaRPr/>
          </a:p>
        </p:txBody>
      </p:sp>
      <p:sp>
        <p:nvSpPr>
          <p:cNvPr id="504" name="Google Shape;504;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05" name="Google Shape;505;p48"/>
          <p:cNvPicPr preferRelativeResize="0"/>
          <p:nvPr/>
        </p:nvPicPr>
        <p:blipFill rotWithShape="1">
          <a:blip r:embed="rId3">
            <a:alphaModFix/>
          </a:blip>
          <a:srcRect b="0" l="0" r="0" t="0"/>
          <a:stretch/>
        </p:blipFill>
        <p:spPr>
          <a:xfrm>
            <a:off x="10319216" y="0"/>
            <a:ext cx="1696065" cy="1825625"/>
          </a:xfrm>
          <a:prstGeom prst="rect">
            <a:avLst/>
          </a:prstGeom>
          <a:gradFill>
            <a:gsLst>
              <a:gs pos="0">
                <a:srgbClr val="FFFF99"/>
              </a:gs>
              <a:gs pos="100000">
                <a:srgbClr val="FFFF00"/>
              </a:gs>
            </a:gsLst>
            <a:path path="circle">
              <a:fillToRect b="50%" l="50%" r="50%" t="50%"/>
            </a:path>
            <a:tileRect/>
          </a:gradFill>
          <a:ln>
            <a:noFill/>
          </a:ln>
        </p:spPr>
      </p:pic>
      <p:pic>
        <p:nvPicPr>
          <p:cNvPr id="506" name="Google Shape;506;p48"/>
          <p:cNvPicPr preferRelativeResize="0"/>
          <p:nvPr/>
        </p:nvPicPr>
        <p:blipFill rotWithShape="1">
          <a:blip r:embed="rId4">
            <a:alphaModFix/>
          </a:blip>
          <a:srcRect b="0" l="0" r="0" t="0"/>
          <a:stretch/>
        </p:blipFill>
        <p:spPr>
          <a:xfrm>
            <a:off x="6758997" y="2327146"/>
            <a:ext cx="4408251" cy="366600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Sources</a:t>
            </a:r>
            <a:endParaRPr/>
          </a:p>
        </p:txBody>
      </p:sp>
      <p:sp>
        <p:nvSpPr>
          <p:cNvPr id="512" name="Google Shape;512;p49"/>
          <p:cNvSpPr txBox="1"/>
          <p:nvPr>
            <p:ph idx="1" type="body"/>
          </p:nvPr>
        </p:nvSpPr>
        <p:spPr>
          <a:xfrm>
            <a:off x="838200" y="1825625"/>
            <a:ext cx="10515600" cy="367918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Char char="•"/>
            </a:pPr>
            <a:r>
              <a:rPr lang="et-EE" sz="1800">
                <a:solidFill>
                  <a:srgbClr val="000000"/>
                </a:solidFill>
                <a:latin typeface="Calibri"/>
                <a:ea typeface="Calibri"/>
                <a:cs typeface="Calibri"/>
                <a:sym typeface="Calibri"/>
              </a:rPr>
              <a:t>Beahr M, Frotscher M. Duus Topical Diagnosis in Neurology. Thieme 2005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Development of nervous system I</a:t>
            </a:r>
            <a:endParaRPr/>
          </a:p>
        </p:txBody>
      </p:sp>
      <p:sp>
        <p:nvSpPr>
          <p:cNvPr id="115" name="Google Shape;115;p5"/>
          <p:cNvSpPr txBox="1"/>
          <p:nvPr>
            <p:ph idx="1" type="body"/>
          </p:nvPr>
        </p:nvSpPr>
        <p:spPr>
          <a:xfrm>
            <a:off x="376286" y="2033014"/>
            <a:ext cx="4318262" cy="17000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rgbClr val="000000"/>
              </a:buClr>
              <a:buSzPct val="100000"/>
              <a:buNone/>
            </a:pPr>
            <a:r>
              <a:rPr b="1" i="0" lang="et-EE" sz="7200" u="none" strike="noStrike">
                <a:solidFill>
                  <a:srgbClr val="000000"/>
                </a:solidFill>
                <a:latin typeface="Calibri"/>
                <a:ea typeface="Calibri"/>
                <a:cs typeface="Calibri"/>
                <a:sym typeface="Calibri"/>
              </a:rPr>
              <a:t>18 days: </a:t>
            </a:r>
            <a:r>
              <a:rPr b="0" i="0" lang="et-EE" sz="7200" u="none" strike="noStrike">
                <a:solidFill>
                  <a:srgbClr val="000000"/>
                </a:solidFill>
                <a:latin typeface="Calibri"/>
                <a:ea typeface="Calibri"/>
                <a:cs typeface="Calibri"/>
                <a:sym typeface="Calibri"/>
              </a:rPr>
              <a:t>development of</a:t>
            </a:r>
            <a:endParaRPr b="0" sz="7200"/>
          </a:p>
          <a:p>
            <a:pPr indent="-228600" lvl="0" marL="228600" rtl="0" algn="l">
              <a:lnSpc>
                <a:spcPct val="90000"/>
              </a:lnSpc>
              <a:spcBef>
                <a:spcPts val="400"/>
              </a:spcBef>
              <a:spcAft>
                <a:spcPts val="0"/>
              </a:spcAft>
              <a:buClr>
                <a:srgbClr val="000000"/>
              </a:buClr>
              <a:buSzPct val="100000"/>
              <a:buFont typeface="Arial"/>
              <a:buChar char="•"/>
            </a:pPr>
            <a:r>
              <a:rPr b="0" i="0" lang="et-EE" sz="7200" u="none" strike="noStrike">
                <a:solidFill>
                  <a:srgbClr val="000000"/>
                </a:solidFill>
                <a:latin typeface="Calibri"/>
                <a:ea typeface="Calibri"/>
                <a:cs typeface="Calibri"/>
                <a:sym typeface="Calibri"/>
              </a:rPr>
              <a:t> ectoderm → nervous system</a:t>
            </a:r>
            <a:endParaRPr/>
          </a:p>
          <a:p>
            <a:pPr indent="-228600" lvl="0" marL="228600" rtl="0" algn="l">
              <a:lnSpc>
                <a:spcPct val="90000"/>
              </a:lnSpc>
              <a:spcBef>
                <a:spcPts val="400"/>
              </a:spcBef>
              <a:spcAft>
                <a:spcPts val="0"/>
              </a:spcAft>
              <a:buClr>
                <a:srgbClr val="000000"/>
              </a:buClr>
              <a:buSzPct val="100000"/>
              <a:buFont typeface="Arial"/>
              <a:buChar char="•"/>
            </a:pPr>
            <a:r>
              <a:rPr b="0" i="0" lang="et-EE" sz="7200" u="none" strike="noStrike">
                <a:solidFill>
                  <a:srgbClr val="000000"/>
                </a:solidFill>
                <a:latin typeface="Calibri"/>
                <a:ea typeface="Calibri"/>
                <a:cs typeface="Calibri"/>
                <a:sym typeface="Calibri"/>
              </a:rPr>
              <a:t> mesoderm</a:t>
            </a:r>
            <a:endParaRPr/>
          </a:p>
          <a:p>
            <a:pPr indent="-228600" lvl="0" marL="228600" rtl="0" algn="l">
              <a:lnSpc>
                <a:spcPct val="90000"/>
              </a:lnSpc>
              <a:spcBef>
                <a:spcPts val="400"/>
              </a:spcBef>
              <a:spcAft>
                <a:spcPts val="0"/>
              </a:spcAft>
              <a:buClr>
                <a:srgbClr val="000000"/>
              </a:buClr>
              <a:buSzPct val="100000"/>
              <a:buFont typeface="Arial"/>
              <a:buChar char="•"/>
            </a:pPr>
            <a:r>
              <a:rPr b="0" i="0" lang="et-EE" sz="7200" u="none" strike="noStrike">
                <a:solidFill>
                  <a:srgbClr val="000000"/>
                </a:solidFill>
                <a:latin typeface="Calibri"/>
                <a:ea typeface="Calibri"/>
                <a:cs typeface="Calibri"/>
                <a:sym typeface="Calibri"/>
              </a:rPr>
              <a:t> endoterm</a:t>
            </a:r>
            <a:endParaRPr b="0" i="0" sz="7200" u="none" strike="noStrike">
              <a:solidFill>
                <a:srgbClr val="000000"/>
              </a:solidFill>
              <a:latin typeface="Calibri"/>
              <a:ea typeface="Calibri"/>
              <a:cs typeface="Calibri"/>
              <a:sym typeface="Calibri"/>
            </a:endParaRPr>
          </a:p>
          <a:p>
            <a:pPr indent="-228600" lvl="0" marL="228600" rtl="0" algn="l">
              <a:lnSpc>
                <a:spcPct val="90000"/>
              </a:lnSpc>
              <a:spcBef>
                <a:spcPts val="400"/>
              </a:spcBef>
              <a:spcAft>
                <a:spcPts val="0"/>
              </a:spcAft>
              <a:buClr>
                <a:srgbClr val="000000"/>
              </a:buClr>
              <a:buSzPct val="100000"/>
              <a:buChar char="•"/>
            </a:pPr>
            <a:r>
              <a:rPr b="0" i="0" lang="et-EE" sz="7200" u="none" strike="noStrike">
                <a:solidFill>
                  <a:srgbClr val="000000"/>
                </a:solidFill>
                <a:latin typeface="Calibri"/>
                <a:ea typeface="Calibri"/>
                <a:cs typeface="Calibri"/>
                <a:sym typeface="Calibri"/>
              </a:rPr>
              <a:t>Early developmental disorders</a:t>
            </a:r>
            <a:endParaRPr b="0" sz="7200"/>
          </a:p>
          <a:p>
            <a:pPr indent="-228600" lvl="0" marL="228600" rtl="0" algn="l">
              <a:lnSpc>
                <a:spcPct val="90000"/>
              </a:lnSpc>
              <a:spcBef>
                <a:spcPts val="1000"/>
              </a:spcBef>
              <a:spcAft>
                <a:spcPts val="0"/>
              </a:spcAft>
              <a:buClr>
                <a:schemeClr val="dk1"/>
              </a:buClr>
              <a:buSzPct val="100000"/>
              <a:buChar char="•"/>
            </a:pPr>
            <a:br>
              <a:rPr lang="et-EE"/>
            </a:br>
            <a:endParaRPr/>
          </a:p>
        </p:txBody>
      </p:sp>
      <p:pic>
        <p:nvPicPr>
          <p:cNvPr id="116" name="Google Shape;116;p5"/>
          <p:cNvPicPr preferRelativeResize="0"/>
          <p:nvPr/>
        </p:nvPicPr>
        <p:blipFill rotWithShape="1">
          <a:blip r:embed="rId3">
            <a:alphaModFix/>
          </a:blip>
          <a:srcRect b="0" l="0" r="0" t="0"/>
          <a:stretch/>
        </p:blipFill>
        <p:spPr>
          <a:xfrm>
            <a:off x="3618261" y="1920469"/>
            <a:ext cx="2561891" cy="3718874"/>
          </a:xfrm>
          <a:prstGeom prst="rect">
            <a:avLst/>
          </a:prstGeom>
          <a:noFill/>
          <a:ln>
            <a:noFill/>
          </a:ln>
        </p:spPr>
      </p:pic>
      <p:sp>
        <p:nvSpPr>
          <p:cNvPr id="117" name="Google Shape;117;p5"/>
          <p:cNvSpPr txBox="1"/>
          <p:nvPr/>
        </p:nvSpPr>
        <p:spPr>
          <a:xfrm>
            <a:off x="6816134" y="1800605"/>
            <a:ext cx="609442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t-EE" sz="2000" u="none" strike="noStrike">
                <a:solidFill>
                  <a:srgbClr val="000000"/>
                </a:solidFill>
                <a:latin typeface="Calibri"/>
                <a:ea typeface="Calibri"/>
                <a:cs typeface="Calibri"/>
                <a:sym typeface="Calibri"/>
              </a:rPr>
              <a:t>21-28 fetal days:</a:t>
            </a:r>
            <a:endParaRPr b="0" sz="1800">
              <a:solidFill>
                <a:schemeClr val="dk1"/>
              </a:solidFill>
              <a:latin typeface="Calibri"/>
              <a:ea typeface="Calibri"/>
              <a:cs typeface="Calibri"/>
              <a:sym typeface="Calibri"/>
            </a:endParaRPr>
          </a:p>
          <a:p>
            <a:pPr indent="0" lvl="0" marL="0" marR="0" rtl="0" algn="l">
              <a:spcBef>
                <a:spcPts val="400"/>
              </a:spcBef>
              <a:spcAft>
                <a:spcPts val="0"/>
              </a:spcAft>
              <a:buNone/>
            </a:pPr>
            <a:r>
              <a:rPr b="0" i="0" lang="et-EE" sz="1800" u="none" strike="noStrike">
                <a:solidFill>
                  <a:srgbClr val="000000"/>
                </a:solidFill>
                <a:latin typeface="Calibri"/>
                <a:ea typeface="Calibri"/>
                <a:cs typeface="Calibri"/>
                <a:sym typeface="Calibri"/>
              </a:rPr>
              <a:t>Neural tube; diffrentiation:</a:t>
            </a:r>
            <a:endParaRPr b="0" sz="1800">
              <a:solidFill>
                <a:schemeClr val="dk1"/>
              </a:solidFill>
              <a:latin typeface="Calibri"/>
              <a:ea typeface="Calibri"/>
              <a:cs typeface="Calibri"/>
              <a:sym typeface="Calibri"/>
            </a:endParaRPr>
          </a:p>
          <a:p>
            <a:pPr indent="-114300" lvl="0" marL="323850" marR="0" rtl="0" algn="l">
              <a:spcBef>
                <a:spcPts val="40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Cranial part</a:t>
            </a:r>
            <a:endParaRPr b="0" i="0" sz="1400" u="none" strike="noStrike">
              <a:solidFill>
                <a:srgbClr val="EEECE1"/>
              </a:solidFill>
              <a:latin typeface="Noto Sans Symbols"/>
              <a:ea typeface="Noto Sans Symbols"/>
              <a:cs typeface="Noto Sans Symbols"/>
              <a:sym typeface="Noto Sans Symbols"/>
            </a:endParaRPr>
          </a:p>
          <a:p>
            <a:pPr indent="-114300" lvl="0" marL="323850" marR="0" rtl="0" algn="l">
              <a:spcBef>
                <a:spcPts val="40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Caudal part</a:t>
            </a:r>
            <a:endParaRPr b="0" i="0" sz="1400" u="none" strike="noStrike">
              <a:solidFill>
                <a:srgbClr val="EEECE1"/>
              </a:solidFill>
              <a:latin typeface="Noto Sans Symbols"/>
              <a:ea typeface="Noto Sans Symbols"/>
              <a:cs typeface="Noto Sans Symbols"/>
              <a:sym typeface="Noto Sans Symbols"/>
            </a:endParaRPr>
          </a:p>
        </p:txBody>
      </p:sp>
      <p:pic>
        <p:nvPicPr>
          <p:cNvPr id="118" name="Google Shape;118;p5"/>
          <p:cNvPicPr preferRelativeResize="0"/>
          <p:nvPr/>
        </p:nvPicPr>
        <p:blipFill rotWithShape="1">
          <a:blip r:embed="rId4">
            <a:alphaModFix/>
          </a:blip>
          <a:srcRect b="0" l="0" r="0" t="0"/>
          <a:stretch/>
        </p:blipFill>
        <p:spPr>
          <a:xfrm>
            <a:off x="7092176" y="3429000"/>
            <a:ext cx="3196811" cy="22103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Development of nervous system II</a:t>
            </a:r>
            <a:endParaRPr/>
          </a:p>
        </p:txBody>
      </p:sp>
      <p:pic>
        <p:nvPicPr>
          <p:cNvPr id="124" name="Google Shape;124;p6"/>
          <p:cNvPicPr preferRelativeResize="0"/>
          <p:nvPr/>
        </p:nvPicPr>
        <p:blipFill rotWithShape="1">
          <a:blip r:embed="rId3">
            <a:alphaModFix/>
          </a:blip>
          <a:srcRect b="0" l="0" r="0" t="0"/>
          <a:stretch/>
        </p:blipFill>
        <p:spPr>
          <a:xfrm>
            <a:off x="1014136" y="3091992"/>
            <a:ext cx="4577490" cy="2983968"/>
          </a:xfrm>
          <a:prstGeom prst="rect">
            <a:avLst/>
          </a:prstGeom>
          <a:noFill/>
          <a:ln>
            <a:noFill/>
          </a:ln>
        </p:spPr>
      </p:pic>
      <p:sp>
        <p:nvSpPr>
          <p:cNvPr id="125" name="Google Shape;125;p6"/>
          <p:cNvSpPr txBox="1"/>
          <p:nvPr/>
        </p:nvSpPr>
        <p:spPr>
          <a:xfrm>
            <a:off x="838200" y="1862990"/>
            <a:ext cx="5125278" cy="105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t-EE" sz="2000" u="none" strike="noStrike">
                <a:solidFill>
                  <a:srgbClr val="000000"/>
                </a:solidFill>
                <a:latin typeface="Calibri"/>
                <a:ea typeface="Calibri"/>
                <a:cs typeface="Calibri"/>
                <a:sym typeface="Calibri"/>
              </a:rPr>
              <a:t>36-49 fetal days</a:t>
            </a:r>
            <a:endParaRPr b="0" sz="1800">
              <a:solidFill>
                <a:schemeClr val="dk1"/>
              </a:solidFill>
              <a:latin typeface="Calibri"/>
              <a:ea typeface="Calibri"/>
              <a:cs typeface="Calibri"/>
              <a:sym typeface="Calibri"/>
            </a:endParaRPr>
          </a:p>
          <a:p>
            <a:pPr indent="-114300" lvl="0" marL="0" marR="0" rtl="0" algn="l">
              <a:spcBef>
                <a:spcPts val="40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Differentiation of teleancephalon</a:t>
            </a:r>
            <a:endParaRPr b="0" i="0" sz="1400" u="none" strike="noStrike">
              <a:solidFill>
                <a:srgbClr val="EEECE1"/>
              </a:solidFill>
              <a:latin typeface="Noto Sans Symbols"/>
              <a:ea typeface="Noto Sans Symbols"/>
              <a:cs typeface="Noto Sans Symbols"/>
              <a:sym typeface="Noto Sans Symbols"/>
            </a:endParaRPr>
          </a:p>
          <a:p>
            <a:pPr indent="-114300" lvl="0" marL="0" marR="0" rtl="0" algn="l">
              <a:spcBef>
                <a:spcPts val="40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Development of primary ventricle system</a:t>
            </a:r>
            <a:endParaRPr b="0" i="0" sz="1400" u="none" strike="noStrike">
              <a:solidFill>
                <a:srgbClr val="EEECE1"/>
              </a:solidFill>
              <a:latin typeface="Noto Sans Symbols"/>
              <a:ea typeface="Noto Sans Symbols"/>
              <a:cs typeface="Noto Sans Symbols"/>
              <a:sym typeface="Noto Sans Symbols"/>
            </a:endParaRPr>
          </a:p>
        </p:txBody>
      </p:sp>
      <p:sp>
        <p:nvSpPr>
          <p:cNvPr id="126" name="Google Shape;126;p6"/>
          <p:cNvSpPr txBox="1"/>
          <p:nvPr/>
        </p:nvSpPr>
        <p:spPr>
          <a:xfrm>
            <a:off x="6096000" y="1862990"/>
            <a:ext cx="6094674" cy="37548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t-EE" sz="2000" u="none" strike="noStrike">
                <a:solidFill>
                  <a:srgbClr val="1F497D"/>
                </a:solidFill>
                <a:latin typeface="Calibri"/>
                <a:ea typeface="Calibri"/>
                <a:cs typeface="Calibri"/>
                <a:sym typeface="Calibri"/>
              </a:rPr>
              <a:t>3 fetal months</a:t>
            </a:r>
            <a:endParaRPr b="0" sz="1800">
              <a:solidFill>
                <a:schemeClr val="dk1"/>
              </a:solidFill>
              <a:latin typeface="Calibri"/>
              <a:ea typeface="Calibri"/>
              <a:cs typeface="Calibri"/>
              <a:sym typeface="Calibri"/>
            </a:endParaRPr>
          </a:p>
          <a:p>
            <a:pPr indent="-114300" lvl="0" marL="0" marR="0" rtl="0" algn="l">
              <a:spcBef>
                <a:spcPts val="400"/>
              </a:spcBef>
              <a:spcAft>
                <a:spcPts val="0"/>
              </a:spcAft>
              <a:buClr>
                <a:schemeClr val="dk1"/>
              </a:buClr>
              <a:buSzPts val="1800"/>
              <a:buFont typeface="Arial"/>
              <a:buChar char="•"/>
            </a:pPr>
            <a:br>
              <a:rPr b="0" lang="et-EE" sz="1800">
                <a:solidFill>
                  <a:schemeClr val="dk1"/>
                </a:solidFill>
                <a:latin typeface="Calibri"/>
                <a:ea typeface="Calibri"/>
                <a:cs typeface="Calibri"/>
                <a:sym typeface="Calibri"/>
              </a:rPr>
            </a:br>
            <a:r>
              <a:rPr b="0" i="0" lang="et-EE" sz="1800" u="none" strike="noStrike">
                <a:solidFill>
                  <a:srgbClr val="000000"/>
                </a:solidFill>
                <a:latin typeface="Calibri"/>
                <a:ea typeface="Calibri"/>
                <a:cs typeface="Calibri"/>
                <a:sym typeface="Calibri"/>
              </a:rPr>
              <a:t>Balanced proportions of brain parts</a:t>
            </a:r>
            <a:endParaRPr b="0" i="0" sz="1400" u="none" strike="noStrike">
              <a:solidFill>
                <a:srgbClr val="EEECE1"/>
              </a:solidFill>
              <a:latin typeface="Noto Sans Symbols"/>
              <a:ea typeface="Noto Sans Symbols"/>
              <a:cs typeface="Noto Sans Symbols"/>
              <a:sym typeface="Noto Sans Symbols"/>
            </a:endParaRPr>
          </a:p>
          <a:p>
            <a:pPr indent="-114300" lvl="0" marL="0" marR="0" rtl="0" algn="l">
              <a:spcBef>
                <a:spcPts val="40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Cerebellum, pons</a:t>
            </a:r>
            <a:endParaRPr b="0" i="0" sz="1400" u="none" strike="noStrike">
              <a:solidFill>
                <a:srgbClr val="EEECE1"/>
              </a:solidFill>
              <a:latin typeface="Noto Sans Symbols"/>
              <a:ea typeface="Noto Sans Symbols"/>
              <a:cs typeface="Noto Sans Symbols"/>
              <a:sym typeface="Noto Sans Symbols"/>
            </a:endParaRPr>
          </a:p>
          <a:p>
            <a:pPr indent="-114300" lvl="0" marL="0" marR="0" rtl="0" algn="l">
              <a:spcBef>
                <a:spcPts val="40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Lateral sulcus between frontal and parietal lobes</a:t>
            </a:r>
            <a:endParaRPr b="0" i="0" sz="1400" u="none" strike="noStrike">
              <a:solidFill>
                <a:srgbClr val="EEECE1"/>
              </a:solidFill>
              <a:latin typeface="Noto Sans Symbols"/>
              <a:ea typeface="Noto Sans Symbols"/>
              <a:cs typeface="Noto Sans Symbols"/>
              <a:sym typeface="Noto Sans Symbols"/>
            </a:endParaRPr>
          </a:p>
          <a:p>
            <a:pPr indent="0" lvl="0" marL="0" marR="0" rtl="0" algn="l">
              <a:spcBef>
                <a:spcPts val="400"/>
              </a:spcBef>
              <a:spcAft>
                <a:spcPts val="0"/>
              </a:spcAft>
              <a:buNone/>
            </a:pPr>
            <a:br>
              <a:rPr b="0" lang="et-EE" sz="1800">
                <a:solidFill>
                  <a:schemeClr val="dk1"/>
                </a:solidFill>
                <a:latin typeface="Calibri"/>
                <a:ea typeface="Calibri"/>
                <a:cs typeface="Calibri"/>
                <a:sym typeface="Calibri"/>
              </a:rPr>
            </a:br>
            <a:r>
              <a:rPr b="0" i="0" lang="et-EE" sz="1800" u="none" strike="noStrike">
                <a:solidFill>
                  <a:srgbClr val="000000"/>
                </a:solidFill>
                <a:latin typeface="Calibri"/>
                <a:ea typeface="Calibri"/>
                <a:cs typeface="Calibri"/>
                <a:sym typeface="Calibri"/>
              </a:rPr>
              <a:t>Differences from adult brain:</a:t>
            </a:r>
            <a:endParaRPr b="0" sz="1800">
              <a:solidFill>
                <a:schemeClr val="dk1"/>
              </a:solidFill>
              <a:latin typeface="Calibri"/>
              <a:ea typeface="Calibri"/>
              <a:cs typeface="Calibri"/>
              <a:sym typeface="Calibri"/>
            </a:endParaRPr>
          </a:p>
          <a:p>
            <a:pPr indent="-114300" lvl="0" marL="0" marR="0" rtl="0" algn="l">
              <a:spcBef>
                <a:spcPts val="40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No structured sulci and gyri</a:t>
            </a:r>
            <a:endParaRPr b="0" i="0" sz="1800" u="none" strike="noStrike">
              <a:solidFill>
                <a:srgbClr val="000000"/>
              </a:solidFill>
              <a:latin typeface="Calibri"/>
              <a:ea typeface="Calibri"/>
              <a:cs typeface="Calibri"/>
              <a:sym typeface="Calibri"/>
            </a:endParaRPr>
          </a:p>
          <a:p>
            <a:pPr indent="-114300" lvl="0" marL="0" marR="0" rtl="0" algn="l">
              <a:spcBef>
                <a:spcPts val="40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Extension of spinal cord until coccygeal part of vertebrae (in adult: until first lumbal vertebrae)</a:t>
            </a:r>
            <a:endParaRPr/>
          </a:p>
          <a:p>
            <a:pPr indent="0" lvl="0" marL="0" marR="0" rtl="0" algn="l">
              <a:spcBef>
                <a:spcPts val="0"/>
              </a:spcBef>
              <a:spcAft>
                <a:spcPts val="0"/>
              </a:spcAft>
              <a:buNone/>
            </a:pPr>
            <a:br>
              <a:rPr b="0" lang="et-EE"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Development of nervous system III</a:t>
            </a:r>
            <a:endParaRPr/>
          </a:p>
        </p:txBody>
      </p:sp>
      <p:sp>
        <p:nvSpPr>
          <p:cNvPr id="132" name="Google Shape;132;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b="1" i="0" lang="et-EE" sz="1800" u="none" strike="noStrike">
                <a:solidFill>
                  <a:srgbClr val="000000"/>
                </a:solidFill>
                <a:latin typeface="Calibri"/>
                <a:ea typeface="Calibri"/>
                <a:cs typeface="Calibri"/>
                <a:sym typeface="Calibri"/>
              </a:rPr>
              <a:t>6 fetal months</a:t>
            </a:r>
            <a:endParaRPr b="1" i="0" sz="1800" u="none" strike="noStrike">
              <a:solidFill>
                <a:srgbClr val="000000"/>
              </a:solidFill>
              <a:latin typeface="Calibri"/>
              <a:ea typeface="Calibri"/>
              <a:cs typeface="Calibri"/>
              <a:sym typeface="Calibri"/>
            </a:endParaRPr>
          </a:p>
          <a:p>
            <a:pPr indent="-228600" lvl="0" marL="228600" rtl="0" algn="l">
              <a:lnSpc>
                <a:spcPct val="90000"/>
              </a:lnSpc>
              <a:spcBef>
                <a:spcPts val="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Normal brain structurs: gyri and sulci</a:t>
            </a:r>
            <a:endParaRPr b="0" i="0" sz="1800" u="none" strike="noStrike">
              <a:solidFill>
                <a:srgbClr val="EEECE1"/>
              </a:solidFill>
              <a:latin typeface="Noto Sans Symbols"/>
              <a:ea typeface="Noto Sans Symbols"/>
              <a:cs typeface="Noto Sans Symbols"/>
              <a:sym typeface="Noto Sans Symbols"/>
            </a:endParaRPr>
          </a:p>
          <a:p>
            <a:pPr indent="-228600" lvl="0" marL="228600" rtl="0" algn="l">
              <a:lnSpc>
                <a:spcPct val="90000"/>
              </a:lnSpc>
              <a:spcBef>
                <a:spcPts val="48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Obliteration of subarachnoid space</a:t>
            </a:r>
            <a:endParaRPr b="0" i="0" sz="1800" u="none" strike="noStrike">
              <a:solidFill>
                <a:srgbClr val="EEECE1"/>
              </a:solidFill>
              <a:latin typeface="Noto Sans Symbols"/>
              <a:ea typeface="Noto Sans Symbols"/>
              <a:cs typeface="Noto Sans Symbols"/>
              <a:sym typeface="Noto Sans Symbols"/>
            </a:endParaRPr>
          </a:p>
          <a:p>
            <a:pPr indent="-228600" lvl="0" marL="228600" rtl="0" algn="l">
              <a:lnSpc>
                <a:spcPct val="90000"/>
              </a:lnSpc>
              <a:spcBef>
                <a:spcPts val="48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All neurons and glial cells existing</a:t>
            </a:r>
            <a:endParaRPr b="0" i="0" sz="1800" u="none" strike="noStrike">
              <a:solidFill>
                <a:srgbClr val="EEECE1"/>
              </a:solidFill>
              <a:latin typeface="Noto Sans Symbols"/>
              <a:ea typeface="Noto Sans Symbols"/>
              <a:cs typeface="Noto Sans Symbols"/>
              <a:sym typeface="Noto Sans Symbols"/>
            </a:endParaRPr>
          </a:p>
          <a:p>
            <a:pPr indent="0" lvl="0" marL="0" rtl="0" algn="l">
              <a:lnSpc>
                <a:spcPct val="90000"/>
              </a:lnSpc>
              <a:spcBef>
                <a:spcPts val="480"/>
              </a:spcBef>
              <a:spcAft>
                <a:spcPts val="0"/>
              </a:spcAft>
              <a:buClr>
                <a:schemeClr val="dk1"/>
              </a:buClr>
              <a:buSzPts val="2800"/>
              <a:buNone/>
            </a:pPr>
            <a:br>
              <a:rPr b="0" lang="et-EE"/>
            </a:br>
            <a:r>
              <a:rPr b="1" i="0" lang="et-EE" sz="1800" u="none" strike="noStrike">
                <a:solidFill>
                  <a:srgbClr val="000000"/>
                </a:solidFill>
                <a:latin typeface="Calibri"/>
                <a:ea typeface="Calibri"/>
                <a:cs typeface="Calibri"/>
                <a:sym typeface="Calibri"/>
              </a:rPr>
              <a:t>Further developments:</a:t>
            </a:r>
            <a:endParaRPr b="0"/>
          </a:p>
          <a:p>
            <a:pPr indent="-228600" lvl="0" marL="228600" rtl="0" algn="l">
              <a:lnSpc>
                <a:spcPct val="90000"/>
              </a:lnSpc>
              <a:spcBef>
                <a:spcPts val="48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Synapses</a:t>
            </a:r>
            <a:endParaRPr b="0" i="0" sz="1800" u="none" strike="noStrike">
              <a:solidFill>
                <a:srgbClr val="EEECE1"/>
              </a:solidFill>
              <a:latin typeface="Noto Sans Symbols"/>
              <a:ea typeface="Noto Sans Symbols"/>
              <a:cs typeface="Noto Sans Symbols"/>
              <a:sym typeface="Noto Sans Symbols"/>
            </a:endParaRPr>
          </a:p>
          <a:p>
            <a:pPr indent="-228600" lvl="0" marL="228600" rtl="0" algn="l">
              <a:lnSpc>
                <a:spcPct val="90000"/>
              </a:lnSpc>
              <a:spcBef>
                <a:spcPts val="48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Myelination</a:t>
            </a:r>
            <a:endParaRPr b="0" i="0" sz="1800" u="none" strike="noStrike">
              <a:solidFill>
                <a:srgbClr val="EEECE1"/>
              </a:solidFill>
              <a:latin typeface="Noto Sans Symbols"/>
              <a:ea typeface="Noto Sans Symbols"/>
              <a:cs typeface="Noto Sans Symbols"/>
              <a:sym typeface="Noto Sans Symbols"/>
            </a:endParaRPr>
          </a:p>
          <a:p>
            <a:pPr indent="-228600" lvl="0" marL="228600" rtl="0" algn="l">
              <a:lnSpc>
                <a:spcPct val="90000"/>
              </a:lnSpc>
              <a:spcBef>
                <a:spcPts val="48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Dendritic connections</a:t>
            </a:r>
            <a:endParaRPr b="0" i="0" sz="1800" u="none" strike="noStrike">
              <a:solidFill>
                <a:srgbClr val="EEECE1"/>
              </a:solidFill>
              <a:latin typeface="Noto Sans Symbols"/>
              <a:ea typeface="Noto Sans Symbols"/>
              <a:cs typeface="Noto Sans Symbols"/>
              <a:sym typeface="Noto Sans Symbols"/>
            </a:endParaRPr>
          </a:p>
          <a:p>
            <a:pPr indent="0" lvl="0" marL="0" rtl="0" algn="l">
              <a:lnSpc>
                <a:spcPct val="90000"/>
              </a:lnSpc>
              <a:spcBef>
                <a:spcPts val="1000"/>
              </a:spcBef>
              <a:spcAft>
                <a:spcPts val="0"/>
              </a:spcAft>
              <a:buClr>
                <a:schemeClr val="dk1"/>
              </a:buClr>
              <a:buSzPts val="2800"/>
              <a:buNone/>
            </a:pPr>
            <a:r>
              <a:t/>
            </a:r>
            <a:endParaRPr/>
          </a:p>
        </p:txBody>
      </p:sp>
      <p:pic>
        <p:nvPicPr>
          <p:cNvPr descr="Illustration showing 8 stages of prenatal brain development between 29 days’ gestation and birth, and 3 stages of postnatal brain development from young childhood to adulthood." id="133" name="Google Shape;133;p7"/>
          <p:cNvPicPr preferRelativeResize="0"/>
          <p:nvPr/>
        </p:nvPicPr>
        <p:blipFill rotWithShape="1">
          <a:blip r:embed="rId3">
            <a:alphaModFix/>
          </a:blip>
          <a:srcRect b="0" l="0" r="0" t="0"/>
          <a:stretch/>
        </p:blipFill>
        <p:spPr>
          <a:xfrm>
            <a:off x="6519739" y="1869964"/>
            <a:ext cx="4762500" cy="2667000"/>
          </a:xfrm>
          <a:prstGeom prst="rect">
            <a:avLst/>
          </a:prstGeom>
          <a:noFill/>
          <a:ln>
            <a:noFill/>
          </a:ln>
        </p:spPr>
      </p:pic>
      <p:sp>
        <p:nvSpPr>
          <p:cNvPr id="134" name="Google Shape;134;p7"/>
          <p:cNvSpPr txBox="1"/>
          <p:nvPr/>
        </p:nvSpPr>
        <p:spPr>
          <a:xfrm>
            <a:off x="5951054" y="4671901"/>
            <a:ext cx="605889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t-EE" sz="1100">
                <a:solidFill>
                  <a:srgbClr val="000000"/>
                </a:solidFill>
                <a:latin typeface="Open Sans"/>
                <a:ea typeface="Open Sans"/>
                <a:cs typeface="Open Sans"/>
                <a:sym typeface="Open Sans"/>
              </a:rPr>
              <a:t>The process that will ultimately give rise to the connectome begins about 25 days after conception, when the neural tube begins to form. By the end of the embryonic period (gestational week 10), the basics of the neural system are established. All the structures continue to develop throughout the fetal period and early childhood. By 6 years of age, the brain has reached 90% of its adult volume. By age 25, it typically is fully developed. Image: © TheVisualMD/Science Source.</a:t>
            </a:r>
            <a:endParaRPr sz="11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b="0" lang="et-EE"/>
            </a:br>
            <a:r>
              <a:rPr b="0" lang="et-EE"/>
              <a:t>Dysontogenesis – developmental disorders</a:t>
            </a:r>
            <a:br>
              <a:rPr lang="et-EE"/>
            </a:br>
            <a:endParaRPr/>
          </a:p>
        </p:txBody>
      </p:sp>
      <p:pic>
        <p:nvPicPr>
          <p:cNvPr id="140" name="Google Shape;140;p8"/>
          <p:cNvPicPr preferRelativeResize="0"/>
          <p:nvPr>
            <p:ph idx="1" type="body"/>
          </p:nvPr>
        </p:nvPicPr>
        <p:blipFill rotWithShape="1">
          <a:blip r:embed="rId3">
            <a:alphaModFix/>
          </a:blip>
          <a:srcRect b="0" l="0" r="0" t="0"/>
          <a:stretch/>
        </p:blipFill>
        <p:spPr>
          <a:xfrm>
            <a:off x="2527185" y="1506022"/>
            <a:ext cx="2932423" cy="4351338"/>
          </a:xfrm>
          <a:prstGeom prst="rect">
            <a:avLst/>
          </a:prstGeom>
          <a:noFill/>
          <a:ln>
            <a:noFill/>
          </a:ln>
        </p:spPr>
      </p:pic>
      <p:sp>
        <p:nvSpPr>
          <p:cNvPr id="141" name="Google Shape;141;p8"/>
          <p:cNvSpPr txBox="1"/>
          <p:nvPr/>
        </p:nvSpPr>
        <p:spPr>
          <a:xfrm>
            <a:off x="590607" y="1776133"/>
            <a:ext cx="6094428" cy="3736920"/>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Encephalocele</a:t>
            </a:r>
            <a:endParaRPr b="0" i="0" sz="1800" u="none" strike="noStrike">
              <a:solidFill>
                <a:srgbClr val="000000"/>
              </a:solidFill>
              <a:latin typeface="Arial"/>
              <a:ea typeface="Arial"/>
              <a:cs typeface="Arial"/>
              <a:sym typeface="Arial"/>
            </a:endParaRPr>
          </a:p>
          <a:p>
            <a:pPr indent="-114300" lvl="0" marL="0" marR="0" rtl="0" algn="l">
              <a:spcBef>
                <a:spcPts val="48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Meningoradiculocele</a:t>
            </a:r>
            <a:endParaRPr b="0" i="0" sz="1800" u="none" strike="noStrike">
              <a:solidFill>
                <a:srgbClr val="000000"/>
              </a:solidFill>
              <a:latin typeface="Arial"/>
              <a:ea typeface="Arial"/>
              <a:cs typeface="Arial"/>
              <a:sym typeface="Arial"/>
            </a:endParaRPr>
          </a:p>
          <a:p>
            <a:pPr indent="-114300" lvl="0" marL="0" marR="0" rtl="0" algn="l">
              <a:spcBef>
                <a:spcPts val="48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Craniosynostosis</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lang="et-EE"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0" i="0" sz="1800" u="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1800" u="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1800" u="none" strike="noStrike">
              <a:solidFill>
                <a:srgbClr val="000000"/>
              </a:solidFill>
              <a:latin typeface="Arial"/>
              <a:ea typeface="Arial"/>
              <a:cs typeface="Arial"/>
              <a:sym typeface="Arial"/>
            </a:endParaRPr>
          </a:p>
          <a:p>
            <a:pPr indent="-114300" lvl="0" marL="0" marR="0" rtl="0" algn="l">
              <a:spcBef>
                <a:spcPts val="480"/>
              </a:spcBef>
              <a:spcAft>
                <a:spcPts val="0"/>
              </a:spcAft>
              <a:buClr>
                <a:srgbClr val="000000"/>
              </a:buClr>
              <a:buSzPts val="1800"/>
              <a:buFont typeface="Arial"/>
              <a:buChar char="•"/>
            </a:pPr>
            <a:r>
              <a:rPr b="0" i="0" lang="et-EE" sz="1800" u="none" strike="noStrike">
                <a:solidFill>
                  <a:srgbClr val="000000"/>
                </a:solidFill>
                <a:latin typeface="Calibri"/>
                <a:ea typeface="Calibri"/>
                <a:cs typeface="Calibri"/>
                <a:sym typeface="Calibri"/>
              </a:rPr>
              <a:t>Infections</a:t>
            </a:r>
            <a:endParaRPr b="0" i="0" sz="1800" u="none" strike="noStrike">
              <a:solidFill>
                <a:srgbClr val="000000"/>
              </a:solidFill>
              <a:latin typeface="Calibri"/>
              <a:ea typeface="Calibri"/>
              <a:cs typeface="Calibri"/>
              <a:sym typeface="Calibri"/>
            </a:endParaRPr>
          </a:p>
          <a:p>
            <a:pPr indent="-114300" lvl="0" marL="0" marR="0" rtl="0" algn="l">
              <a:spcBef>
                <a:spcPts val="480"/>
              </a:spcBef>
              <a:spcAft>
                <a:spcPts val="0"/>
              </a:spcAft>
              <a:buClr>
                <a:srgbClr val="000000"/>
              </a:buClr>
              <a:buSzPts val="1800"/>
              <a:buFont typeface="Arial"/>
              <a:buChar char="•"/>
            </a:pPr>
            <a:r>
              <a:rPr lang="et-EE" sz="1800">
                <a:solidFill>
                  <a:srgbClr val="000000"/>
                </a:solidFill>
                <a:latin typeface="Calibri"/>
                <a:ea typeface="Calibri"/>
                <a:cs typeface="Calibri"/>
                <a:sym typeface="Calibri"/>
              </a:rPr>
              <a:t>Toxic factors</a:t>
            </a:r>
            <a:endParaRPr sz="1800">
              <a:solidFill>
                <a:srgbClr val="000000"/>
              </a:solidFill>
              <a:latin typeface="Calibri"/>
              <a:ea typeface="Calibri"/>
              <a:cs typeface="Calibri"/>
              <a:sym typeface="Calibri"/>
            </a:endParaRPr>
          </a:p>
          <a:p>
            <a:pPr indent="-114300" lvl="0" marL="0" marR="0" rtl="0" algn="l">
              <a:spcBef>
                <a:spcPts val="480"/>
              </a:spcBef>
              <a:spcAft>
                <a:spcPts val="0"/>
              </a:spcAft>
              <a:buClr>
                <a:srgbClr val="000000"/>
              </a:buClr>
              <a:buSzPts val="1800"/>
              <a:buFont typeface="Arial"/>
              <a:buChar char="•"/>
            </a:pPr>
            <a:r>
              <a:rPr lang="et-EE" sz="1800">
                <a:solidFill>
                  <a:srgbClr val="000000"/>
                </a:solidFill>
                <a:latin typeface="Calibri"/>
                <a:ea typeface="Calibri"/>
                <a:cs typeface="Calibri"/>
                <a:sym typeface="Calibri"/>
              </a:rPr>
              <a:t>G</a:t>
            </a:r>
            <a:r>
              <a:rPr b="0" i="0" lang="et-EE" sz="1800" u="none" strike="noStrike">
                <a:solidFill>
                  <a:srgbClr val="000000"/>
                </a:solidFill>
                <a:latin typeface="Calibri"/>
                <a:ea typeface="Calibri"/>
                <a:cs typeface="Calibri"/>
                <a:sym typeface="Calibri"/>
              </a:rPr>
              <a:t>enetics</a:t>
            </a:r>
            <a:endParaRPr b="0" i="0" sz="1800" u="none" strike="noStrike">
              <a:solidFill>
                <a:srgbClr val="000000"/>
              </a:solidFill>
              <a:latin typeface="Arial"/>
              <a:ea typeface="Arial"/>
              <a:cs typeface="Arial"/>
              <a:sym typeface="Arial"/>
            </a:endParaRPr>
          </a:p>
        </p:txBody>
      </p:sp>
      <p:pic>
        <p:nvPicPr>
          <p:cNvPr id="142" name="Google Shape;142;p8"/>
          <p:cNvPicPr preferRelativeResize="0"/>
          <p:nvPr/>
        </p:nvPicPr>
        <p:blipFill rotWithShape="1">
          <a:blip r:embed="rId4">
            <a:alphaModFix/>
          </a:blip>
          <a:srcRect b="0" l="0" r="0" t="0"/>
          <a:stretch/>
        </p:blipFill>
        <p:spPr>
          <a:xfrm>
            <a:off x="6497538" y="2882751"/>
            <a:ext cx="2124075" cy="2609850"/>
          </a:xfrm>
          <a:prstGeom prst="rect">
            <a:avLst/>
          </a:prstGeom>
          <a:noFill/>
          <a:ln>
            <a:noFill/>
          </a:ln>
        </p:spPr>
      </p:pic>
      <p:sp>
        <p:nvSpPr>
          <p:cNvPr id="143" name="Google Shape;143;p8"/>
          <p:cNvSpPr txBox="1"/>
          <p:nvPr/>
        </p:nvSpPr>
        <p:spPr>
          <a:xfrm>
            <a:off x="9829800" y="1506022"/>
            <a:ext cx="60946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t-EE" sz="1800" u="none" strike="noStrike">
                <a:solidFill>
                  <a:srgbClr val="000000"/>
                </a:solidFill>
                <a:latin typeface="Arial"/>
                <a:ea typeface="Arial"/>
                <a:cs typeface="Arial"/>
                <a:sym typeface="Arial"/>
              </a:rPr>
              <a:t>Hydrocephalia</a:t>
            </a:r>
            <a:endParaRPr sz="1800">
              <a:solidFill>
                <a:schemeClr val="dk1"/>
              </a:solidFill>
              <a:latin typeface="Calibri"/>
              <a:ea typeface="Calibri"/>
              <a:cs typeface="Calibri"/>
              <a:sym typeface="Calibri"/>
            </a:endParaRPr>
          </a:p>
        </p:txBody>
      </p:sp>
      <p:sp>
        <p:nvSpPr>
          <p:cNvPr id="144" name="Google Shape;144;p8"/>
          <p:cNvSpPr txBox="1"/>
          <p:nvPr/>
        </p:nvSpPr>
        <p:spPr>
          <a:xfrm>
            <a:off x="6198364" y="5445035"/>
            <a:ext cx="3327298" cy="10002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t-EE" sz="1800" u="none" strike="noStrike">
                <a:solidFill>
                  <a:srgbClr val="000000"/>
                </a:solidFill>
                <a:latin typeface="Arial"/>
                <a:ea typeface="Arial"/>
                <a:cs typeface="Arial"/>
                <a:sym typeface="Arial"/>
              </a:rPr>
              <a:t>Craniovertebral disorders:</a:t>
            </a:r>
            <a:endParaRPr b="0" sz="1800">
              <a:solidFill>
                <a:schemeClr val="dk1"/>
              </a:solidFill>
              <a:latin typeface="Calibri"/>
              <a:ea typeface="Calibri"/>
              <a:cs typeface="Calibri"/>
              <a:sym typeface="Calibri"/>
            </a:endParaRPr>
          </a:p>
          <a:p>
            <a:pPr indent="0" lvl="0" marL="0" marR="0" rtl="0" algn="l">
              <a:spcBef>
                <a:spcPts val="560"/>
              </a:spcBef>
              <a:spcAft>
                <a:spcPts val="0"/>
              </a:spcAft>
              <a:buNone/>
            </a:pPr>
            <a:r>
              <a:rPr b="0" i="0" lang="et-EE" sz="1800" u="none" strike="noStrike">
                <a:solidFill>
                  <a:srgbClr val="000000"/>
                </a:solidFill>
                <a:latin typeface="Arial"/>
                <a:ea typeface="Arial"/>
                <a:cs typeface="Arial"/>
                <a:sym typeface="Arial"/>
              </a:rPr>
              <a:t>Arnolc-Chiari syndrome</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5" name="Google Shape;145;p8"/>
          <p:cNvPicPr preferRelativeResize="0"/>
          <p:nvPr/>
        </p:nvPicPr>
        <p:blipFill rotWithShape="1">
          <a:blip r:embed="rId5">
            <a:alphaModFix/>
          </a:blip>
          <a:srcRect b="0" l="0" r="0" t="0"/>
          <a:stretch/>
        </p:blipFill>
        <p:spPr>
          <a:xfrm>
            <a:off x="9984417" y="3700758"/>
            <a:ext cx="1528631" cy="1834357"/>
          </a:xfrm>
          <a:prstGeom prst="rect">
            <a:avLst/>
          </a:prstGeom>
          <a:noFill/>
          <a:ln>
            <a:noFill/>
          </a:ln>
        </p:spPr>
      </p:pic>
      <p:pic>
        <p:nvPicPr>
          <p:cNvPr id="146" name="Google Shape;146;p8"/>
          <p:cNvPicPr preferRelativeResize="0"/>
          <p:nvPr/>
        </p:nvPicPr>
        <p:blipFill rotWithShape="1">
          <a:blip r:embed="rId6">
            <a:alphaModFix/>
          </a:blip>
          <a:srcRect b="0" l="0" r="0" t="0"/>
          <a:stretch/>
        </p:blipFill>
        <p:spPr>
          <a:xfrm>
            <a:off x="9984417" y="1913796"/>
            <a:ext cx="1528631" cy="17678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t-EE"/>
              <a:t>Elements of the nervous system</a:t>
            </a:r>
            <a:endParaRPr/>
          </a:p>
        </p:txBody>
      </p:sp>
      <p:sp>
        <p:nvSpPr>
          <p:cNvPr id="152" name="Google Shape;152;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t-EE"/>
              <a:t>Neuron - specialized for information processing and transmission</a:t>
            </a:r>
            <a:endParaRPr/>
          </a:p>
          <a:p>
            <a:pPr indent="-228600" lvl="0" marL="228600" rtl="0" algn="l">
              <a:lnSpc>
                <a:spcPct val="90000"/>
              </a:lnSpc>
              <a:spcBef>
                <a:spcPts val="1000"/>
              </a:spcBef>
              <a:spcAft>
                <a:spcPts val="0"/>
              </a:spcAft>
              <a:buClr>
                <a:schemeClr val="dk1"/>
              </a:buClr>
              <a:buSzPct val="100000"/>
              <a:buChar char="•"/>
            </a:pPr>
            <a:r>
              <a:rPr lang="et-EE"/>
              <a:t>Synapse – a junction withwhom the neurons make contact with each ohter</a:t>
            </a:r>
            <a:endParaRPr/>
          </a:p>
          <a:p>
            <a:pPr indent="-228600" lvl="0" marL="228600" rtl="0" algn="l">
              <a:lnSpc>
                <a:spcPct val="90000"/>
              </a:lnSpc>
              <a:spcBef>
                <a:spcPts val="1000"/>
              </a:spcBef>
              <a:spcAft>
                <a:spcPts val="0"/>
              </a:spcAft>
              <a:buClr>
                <a:schemeClr val="dk1"/>
              </a:buClr>
              <a:buSzPct val="100000"/>
              <a:buChar char="•"/>
            </a:pPr>
            <a:r>
              <a:rPr lang="et-EE"/>
              <a:t>Neurotransmitter - chemical messenger substance</a:t>
            </a:r>
            <a:endParaRPr/>
          </a:p>
          <a:p>
            <a:pPr indent="-228600" lvl="0" marL="228600" rtl="0" algn="l">
              <a:lnSpc>
                <a:spcPct val="90000"/>
              </a:lnSpc>
              <a:spcBef>
                <a:spcPts val="1000"/>
              </a:spcBef>
              <a:spcAft>
                <a:spcPts val="0"/>
              </a:spcAft>
              <a:buClr>
                <a:schemeClr val="dk1"/>
              </a:buClr>
              <a:buSzPct val="100000"/>
              <a:buChar char="•"/>
            </a:pPr>
            <a:r>
              <a:rPr lang="et-EE"/>
              <a:t>Information flow</a:t>
            </a:r>
            <a:endParaRPr/>
          </a:p>
          <a:p>
            <a:pPr indent="-228600" lvl="1" marL="685800" rtl="0" algn="l">
              <a:lnSpc>
                <a:spcPct val="90000"/>
              </a:lnSpc>
              <a:spcBef>
                <a:spcPts val="500"/>
              </a:spcBef>
              <a:spcAft>
                <a:spcPts val="0"/>
              </a:spcAft>
              <a:buClr>
                <a:schemeClr val="dk1"/>
              </a:buClr>
              <a:buSzPct val="100000"/>
              <a:buChar char="•"/>
            </a:pPr>
            <a:r>
              <a:rPr lang="et-EE"/>
              <a:t>afferent impulses - from receptors at the body surface or in the internal organs to CNS</a:t>
            </a:r>
            <a:endParaRPr/>
          </a:p>
          <a:p>
            <a:pPr indent="-228600" lvl="1" marL="685800" rtl="0" algn="l">
              <a:lnSpc>
                <a:spcPct val="90000"/>
              </a:lnSpc>
              <a:spcBef>
                <a:spcPts val="500"/>
              </a:spcBef>
              <a:spcAft>
                <a:spcPts val="0"/>
              </a:spcAft>
              <a:buClr>
                <a:schemeClr val="dk1"/>
              </a:buClr>
              <a:buSzPct val="100000"/>
              <a:buChar char="•"/>
            </a:pPr>
            <a:r>
              <a:rPr lang="et-EE"/>
              <a:t>efferent impulses – from CNS to the skeletal muscles etc</a:t>
            </a:r>
            <a:endParaRPr/>
          </a:p>
        </p:txBody>
      </p:sp>
      <p:pic>
        <p:nvPicPr>
          <p:cNvPr id="153" name="Google Shape;153;p9"/>
          <p:cNvPicPr preferRelativeResize="0"/>
          <p:nvPr>
            <p:ph idx="2" type="body"/>
          </p:nvPr>
        </p:nvPicPr>
        <p:blipFill rotWithShape="1">
          <a:blip r:embed="rId3">
            <a:alphaModFix/>
          </a:blip>
          <a:srcRect b="0" l="0" r="0" t="0"/>
          <a:stretch/>
        </p:blipFill>
        <p:spPr>
          <a:xfrm>
            <a:off x="8311412" y="3154498"/>
            <a:ext cx="2534103" cy="1784034"/>
          </a:xfrm>
          <a:prstGeom prst="rect">
            <a:avLst/>
          </a:prstGeom>
          <a:noFill/>
          <a:ln>
            <a:noFill/>
          </a:ln>
        </p:spPr>
      </p:pic>
      <p:pic>
        <p:nvPicPr>
          <p:cNvPr id="154" name="Google Shape;154;p9"/>
          <p:cNvPicPr preferRelativeResize="0"/>
          <p:nvPr/>
        </p:nvPicPr>
        <p:blipFill rotWithShape="1">
          <a:blip r:embed="rId4">
            <a:alphaModFix/>
          </a:blip>
          <a:srcRect b="0" l="0" r="0" t="0"/>
          <a:stretch/>
        </p:blipFill>
        <p:spPr>
          <a:xfrm>
            <a:off x="8496350" y="4938532"/>
            <a:ext cx="2349165" cy="1238431"/>
          </a:xfrm>
          <a:prstGeom prst="rect">
            <a:avLst/>
          </a:prstGeom>
          <a:noFill/>
          <a:ln>
            <a:noFill/>
          </a:ln>
        </p:spPr>
      </p:pic>
      <p:pic>
        <p:nvPicPr>
          <p:cNvPr descr="What Is a Neuron? Diagrams, Types, Function, and More" id="155" name="Google Shape;155;p9"/>
          <p:cNvPicPr preferRelativeResize="0"/>
          <p:nvPr/>
        </p:nvPicPr>
        <p:blipFill rotWithShape="1">
          <a:blip r:embed="rId5">
            <a:alphaModFix/>
          </a:blip>
          <a:srcRect b="0" l="0" r="0" t="0"/>
          <a:stretch/>
        </p:blipFill>
        <p:spPr>
          <a:xfrm>
            <a:off x="8154186" y="1270963"/>
            <a:ext cx="2691329" cy="19830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eurocare_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2023-03-28T13:33:44Z</dcterms:created>
  <dc:creator>Ülle Krikmann</dc:creator>
</cp:coreProperties>
</file>